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18C_20AF6F75.xml" ContentType="application/vnd.ms-powerpoint.comments+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5.xml" ContentType="application/vnd.openxmlformats-officedocument.presentationml.tags+xml"/>
  <Override PartName="/ppt/notesSlides/notesSlide31.xml" ContentType="application/vnd.openxmlformats-officedocument.presentationml.notesSlide+xml"/>
  <Override PartName="/ppt/tags/tag26.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27.xml" ContentType="application/vnd.openxmlformats-officedocument.presentationml.tags+xml"/>
  <Override PartName="/ppt/notesSlides/notesSlide34.xml" ContentType="application/vnd.openxmlformats-officedocument.presentationml.notesSlide+xml"/>
  <Override PartName="/ppt/tags/tag28.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9.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0.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31.xml" ContentType="application/vnd.openxmlformats-officedocument.presentationml.tags+xml"/>
  <Override PartName="/ppt/notesSlides/notesSlide42.xml" ContentType="application/vnd.openxmlformats-officedocument.presentationml.notesSlide+xml"/>
  <Override PartName="/ppt/tags/tag32.xml" ContentType="application/vnd.openxmlformats-officedocument.presentationml.tags+xml"/>
  <Override PartName="/ppt/notesSlides/notesSlide43.xml" ContentType="application/vnd.openxmlformats-officedocument.presentationml.notesSlide+xml"/>
  <Override PartName="/ppt/tags/tag33.xml" ContentType="application/vnd.openxmlformats-officedocument.presentationml.tags+xml"/>
  <Override PartName="/ppt/notesSlides/notesSlide44.xml" ContentType="application/vnd.openxmlformats-officedocument.presentationml.notesSlide+xml"/>
  <Override PartName="/ppt/tags/tag34.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5.xml" ContentType="application/vnd.openxmlformats-officedocument.presentationml.tags+xml"/>
  <Override PartName="/ppt/notesSlides/notesSlide47.xml" ContentType="application/vnd.openxmlformats-officedocument.presentationml.notesSlide+xml"/>
  <Override PartName="/ppt/tags/tag36.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58"/>
  </p:notesMasterIdLst>
  <p:sldIdLst>
    <p:sldId id="261" r:id="rId5"/>
    <p:sldId id="262" r:id="rId6"/>
    <p:sldId id="403" r:id="rId7"/>
    <p:sldId id="263" r:id="rId8"/>
    <p:sldId id="395" r:id="rId9"/>
    <p:sldId id="264" r:id="rId10"/>
    <p:sldId id="265" r:id="rId11"/>
    <p:sldId id="266" r:id="rId12"/>
    <p:sldId id="268" r:id="rId13"/>
    <p:sldId id="269" r:id="rId14"/>
    <p:sldId id="267" r:id="rId15"/>
    <p:sldId id="270" r:id="rId16"/>
    <p:sldId id="271" r:id="rId17"/>
    <p:sldId id="359" r:id="rId18"/>
    <p:sldId id="360" r:id="rId19"/>
    <p:sldId id="361" r:id="rId20"/>
    <p:sldId id="362" r:id="rId21"/>
    <p:sldId id="363" r:id="rId22"/>
    <p:sldId id="364" r:id="rId23"/>
    <p:sldId id="365" r:id="rId24"/>
    <p:sldId id="366" r:id="rId25"/>
    <p:sldId id="396" r:id="rId26"/>
    <p:sldId id="382" r:id="rId27"/>
    <p:sldId id="393" r:id="rId28"/>
    <p:sldId id="394" r:id="rId29"/>
    <p:sldId id="385" r:id="rId30"/>
    <p:sldId id="386" r:id="rId31"/>
    <p:sldId id="387" r:id="rId32"/>
    <p:sldId id="388" r:id="rId33"/>
    <p:sldId id="389" r:id="rId34"/>
    <p:sldId id="390" r:id="rId35"/>
    <p:sldId id="391" r:id="rId36"/>
    <p:sldId id="392" r:id="rId37"/>
    <p:sldId id="367" r:id="rId38"/>
    <p:sldId id="368" r:id="rId39"/>
    <p:sldId id="369" r:id="rId40"/>
    <p:sldId id="370" r:id="rId41"/>
    <p:sldId id="397" r:id="rId42"/>
    <p:sldId id="371" r:id="rId43"/>
    <p:sldId id="399" r:id="rId44"/>
    <p:sldId id="373" r:id="rId45"/>
    <p:sldId id="400" r:id="rId46"/>
    <p:sldId id="398" r:id="rId47"/>
    <p:sldId id="402" r:id="rId48"/>
    <p:sldId id="374" r:id="rId49"/>
    <p:sldId id="380" r:id="rId50"/>
    <p:sldId id="377" r:id="rId51"/>
    <p:sldId id="401" r:id="rId52"/>
    <p:sldId id="378" r:id="rId53"/>
    <p:sldId id="379" r:id="rId54"/>
    <p:sldId id="330" r:id="rId55"/>
    <p:sldId id="291" r:id="rId56"/>
    <p:sldId id="331" r:id="rId5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0F715-6037-B0C0-8391-E8B44091051C}" name="Clément Lemaitre-Provost" initials="CL" userId="S::clement.lemaitre-provost@educaloi.qc.ca::f3d9918a-5e1c-4d93-bfcf-4b1371c3a56c" providerId="AD"/>
  <p188:author id="{5213BBAD-8C2B-8EB6-3D3E-AC15D3FF1025}" name="Julianne Chu" initials="JC" userId="S::julianne.chu@educaloi.qc.ca::e8f7f30b-d745-4019-beff-dc20084e4c5d" providerId="AD"/>
  <p188:author id="{104957FF-D58C-BD6D-07CF-427190D2B14C}" name="Alexandra Magazin" initials="AM" userId="S::alexandra.magazin@educaloi.qc.ca::f0303719-bd60-44a4-b577-2f0e933480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1F1"/>
    <a:srgbClr val="F6891F"/>
    <a:srgbClr val="FEA88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CAB5D7-7387-CF00-DC1C-B8E32C9AA140}" v="17" dt="2025-06-18T19:00:14.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71" autoAdjust="0"/>
    <p:restoredTop sz="60697" autoAdjust="0"/>
  </p:normalViewPr>
  <p:slideViewPr>
    <p:cSldViewPr snapToGrid="0">
      <p:cViewPr varScale="1">
        <p:scale>
          <a:sx n="59" d="100"/>
          <a:sy n="59" d="100"/>
        </p:scale>
        <p:origin x="108" y="258"/>
      </p:cViewPr>
      <p:guideLst/>
    </p:cSldViewPr>
  </p:slideViewPr>
  <p:notesTextViewPr>
    <p:cViewPr>
      <p:scale>
        <a:sx n="1" d="1"/>
        <a:sy n="1" d="1"/>
      </p:scale>
      <p:origin x="0" y="-1002"/>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s>
</file>

<file path=ppt/comments/modernComment_18C_20AF6F75.xml><?xml version="1.0" encoding="utf-8"?>
<p188:cmLst xmlns:a="http://schemas.openxmlformats.org/drawingml/2006/main" xmlns:r="http://schemas.openxmlformats.org/officeDocument/2006/relationships" xmlns:p188="http://schemas.microsoft.com/office/powerpoint/2018/8/main">
  <p188:cm id="{6E2D904C-CF74-4636-A50E-5EF52FEB8934}" authorId="{5213BBAD-8C2B-8EB6-3D3E-AC15D3FF1025}" created="2025-03-04T16:34:18.064">
    <pc:sldMkLst xmlns:pc="http://schemas.microsoft.com/office/powerpoint/2013/main/command">
      <pc:docMk/>
      <pc:sldMk cId="548368245" sldId="396"/>
    </pc:sldMkLst>
    <p188:txBody>
      <a:bodyPr/>
      <a:lstStyle/>
      <a:p>
        <a:r>
          <a:rPr lang="fr-CA"/>
          <a:t>[@Andréanne Proulx] Même commentaire que celui d’Audrey dans la version FR:
peux tu rendre cela un peu plus joli stp cf cahier de l’eleve corrigé?</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2E957-E41E-444A-ACFC-8ED60DE3824E}" type="datetimeFigureOut">
              <a:rPr lang="fr-CA" smtClean="0"/>
              <a:t>2025-10-31</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9EBD5-1C3C-4385-A188-DE89DB5EA849}" type="slidenum">
              <a:rPr lang="fr-CA" smtClean="0"/>
              <a:t>‹n°›</a:t>
            </a:fld>
            <a:endParaRPr lang="fr-CA"/>
          </a:p>
        </p:txBody>
      </p:sp>
    </p:spTree>
    <p:extLst>
      <p:ext uri="{BB962C8B-B14F-4D97-AF65-F5344CB8AC3E}">
        <p14:creationId xmlns:p14="http://schemas.microsoft.com/office/powerpoint/2010/main" val="176272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appcp.ca/index.php/associatio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ducaloi.qc.ca/en/capsules/the-quebec-judicial-system" TargetMode="External"/><Relationship Id="rId7" Type="http://schemas.openxmlformats.org/officeDocument/2006/relationships/hyperlink" Target="http://www.educaloi.qc.ca/en/educaloi-tv/legal-burden-proof"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educaloi.qc.ca/en/educaloi-tv/differences-between-civil-trials-and-criminal-or-penal-trials" TargetMode="External"/><Relationship Id="rId5" Type="http://schemas.openxmlformats.org/officeDocument/2006/relationships/hyperlink" Target="http://www.educaloi.qc.ca/en/capsules/rights-person-accused-crime" TargetMode="External"/><Relationship Id="rId4" Type="http://schemas.openxmlformats.org/officeDocument/2006/relationships/hyperlink" Target="http://www.educaloi.qc.ca/en/capsules/differences-between-civil-and-criminal-cases"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securitepublique.gouv.qc.ca/police/police-quebec/constables-speciaux.html"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ajbm.qc.ca/fr/for-the-public/services-available/let-s-talk-law-1074"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www.teljeunes.com/en" TargetMode="External"/><Relationship Id="rId4" Type="http://schemas.openxmlformats.org/officeDocument/2006/relationships/hyperlink" Target="https://www.csj.qc.ca/commission-des-services-juridiques/lang/en"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chemeClr val="tx1"/>
                </a:solidFill>
                <a:highlight>
                  <a:srgbClr val="F5F5F5"/>
                </a:highlight>
                <a:latin typeface="Arial" panose="020B0604020202020204" pitchFamily="34" charset="0"/>
                <a:cs typeface="Arial" panose="020B0604020202020204" pitchFamily="34" charset="0"/>
              </a:rPr>
              <a:t>NOTES </a:t>
            </a:r>
            <a:r>
              <a:rPr lang="en-CA" b="1" i="0" u="none" strike="noStrike" dirty="0">
                <a:solidFill>
                  <a:schemeClr val="tx1"/>
                </a:solidFill>
                <a:effectLst/>
                <a:highlight>
                  <a:srgbClr val="F5F5F5"/>
                </a:highlight>
                <a:latin typeface="Arial" panose="020B0604020202020204" pitchFamily="34" charset="0"/>
                <a:cs typeface="Arial" panose="020B0604020202020204" pitchFamily="34" charset="0"/>
              </a:rPr>
              <a:t>FOR </a:t>
            </a:r>
            <a:r>
              <a:rPr lang="en-CA" b="1" dirty="0">
                <a:solidFill>
                  <a:schemeClr val="tx1"/>
                </a:solidFill>
                <a:highlight>
                  <a:srgbClr val="F5F5F5"/>
                </a:highlight>
                <a:latin typeface="Arial" panose="020B0604020202020204" pitchFamily="34" charset="0"/>
                <a:cs typeface="Arial" panose="020B0604020202020204" pitchFamily="34" charset="0"/>
              </a:rPr>
              <a:t>THE TEACHER</a:t>
            </a:r>
            <a:endParaRPr lang="fr-FR" dirty="0">
              <a:solidFill>
                <a:schemeClr val="tx1"/>
              </a:solidFill>
              <a:latin typeface="Arial" panose="020B0604020202020204" pitchFamily="34" charset="0"/>
              <a:cs typeface="Arial" panose="020B0604020202020204" pitchFamily="34" charset="0"/>
            </a:endParaRPr>
          </a:p>
          <a:p>
            <a:endParaRPr lang="en-CA" b="1" dirty="0">
              <a:solidFill>
                <a:schemeClr val="tx1"/>
              </a:solidFill>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These materials are the exclusive property of </a:t>
            </a:r>
            <a:r>
              <a:rPr lang="en-US" b="0" i="0" u="none" strike="noStrike" dirty="0" err="1">
                <a:solidFill>
                  <a:schemeClr val="tx1"/>
                </a:solidFill>
                <a:effectLst/>
                <a:highlight>
                  <a:srgbClr val="F5F5F5"/>
                </a:highlight>
                <a:latin typeface="Arial" panose="020B0604020202020204" pitchFamily="34" charset="0"/>
                <a:cs typeface="Arial" panose="020B0604020202020204" pitchFamily="34" charset="0"/>
              </a:rPr>
              <a:t>Éducaloi</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 Teachers in Quebec schools </a:t>
            </a:r>
            <a:r>
              <a:rPr lang="en-US" dirty="0">
                <a:solidFill>
                  <a:schemeClr val="tx1"/>
                </a:solidFill>
                <a:highlight>
                  <a:srgbClr val="F5F5F5"/>
                </a:highlight>
                <a:latin typeface="Arial" panose="020B0604020202020204" pitchFamily="34" charset="0"/>
                <a:cs typeface="Arial" panose="020B0604020202020204" pitchFamily="34" charset="0"/>
              </a:rPr>
              <a:t>may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use them for non-commercial purposes only.</a:t>
            </a:r>
            <a:r>
              <a:rPr lang="en-US" dirty="0">
                <a:solidFill>
                  <a:schemeClr val="tx1"/>
                </a:solidFill>
                <a:highlight>
                  <a:srgbClr val="F5F5F5"/>
                </a:highlight>
                <a:latin typeface="Arial" panose="020B0604020202020204" pitchFamily="34" charset="0"/>
                <a:cs typeface="Arial" panose="020B0604020202020204" pitchFamily="34" charset="0"/>
              </a:rPr>
              <a:t> </a:t>
            </a:r>
          </a:p>
          <a:p>
            <a:pPr marL="0" indent="0">
              <a:buFont typeface="Wingdings"/>
              <a:buNone/>
            </a:pPr>
            <a:endParaRPr lang="en-US" dirty="0">
              <a:solidFill>
                <a:schemeClr val="tx1"/>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None of the information </a:t>
            </a:r>
            <a:r>
              <a:rPr lang="en-US" dirty="0">
                <a:solidFill>
                  <a:schemeClr val="tx1"/>
                </a:solidFill>
                <a:highlight>
                  <a:srgbClr val="F5F5F5"/>
                </a:highlight>
                <a:latin typeface="Arial" panose="020B0604020202020204" pitchFamily="34" charset="0"/>
                <a:cs typeface="Arial" panose="020B0604020202020204" pitchFamily="34" charset="0"/>
              </a:rPr>
              <a:t>contained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in this </a:t>
            </a:r>
            <a:r>
              <a:rPr lang="en-US" dirty="0">
                <a:solidFill>
                  <a:schemeClr val="tx1"/>
                </a:solidFill>
                <a:highlight>
                  <a:srgbClr val="F5F5F5"/>
                </a:highlight>
                <a:latin typeface="Arial" panose="020B0604020202020204" pitchFamily="34" charset="0"/>
                <a:cs typeface="Arial" panose="020B0604020202020204" pitchFamily="34" charset="0"/>
              </a:rPr>
              <a:t>presentation should</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 be </a:t>
            </a:r>
            <a:r>
              <a:rPr lang="en-US" dirty="0">
                <a:solidFill>
                  <a:schemeClr val="tx1"/>
                </a:solidFill>
                <a:highlight>
                  <a:srgbClr val="F5F5F5"/>
                </a:highlight>
                <a:latin typeface="Arial" panose="020B0604020202020204" pitchFamily="34" charset="0"/>
                <a:cs typeface="Arial" panose="020B0604020202020204" pitchFamily="34" charset="0"/>
              </a:rPr>
              <a:t>considered as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legal advice.</a:t>
            </a:r>
            <a:r>
              <a:rPr lang="en-US" dirty="0">
                <a:solidFill>
                  <a:schemeClr val="tx1"/>
                </a:solidFill>
                <a:highlight>
                  <a:srgbClr val="F5F5F5"/>
                </a:highlight>
                <a:latin typeface="Arial" panose="020B0604020202020204" pitchFamily="34" charset="0"/>
                <a:cs typeface="Arial" panose="020B0604020202020204" pitchFamily="34" charset="0"/>
              </a:rPr>
              <a:t> </a:t>
            </a:r>
          </a:p>
          <a:p>
            <a:pPr marL="0" indent="0">
              <a:buFont typeface="Wingdings"/>
              <a:buNone/>
            </a:pPr>
            <a:endParaRPr lang="en-US" dirty="0">
              <a:solidFill>
                <a:schemeClr val="tx1"/>
              </a:solidFill>
              <a:latin typeface="Arial" panose="020B0604020202020204" pitchFamily="34" charset="0"/>
              <a:cs typeface="Arial" panose="020B0604020202020204" pitchFamily="34" charset="0"/>
            </a:endParaRPr>
          </a:p>
          <a:p>
            <a:pPr marL="0" indent="0">
              <a:buFont typeface="Wingdings"/>
              <a:buNone/>
            </a:pPr>
            <a:r>
              <a:rPr lang="en-US" b="1" i="0" u="none" strike="noStrike" dirty="0" err="1">
                <a:solidFill>
                  <a:schemeClr val="tx1"/>
                </a:solidFill>
                <a:effectLst/>
                <a:highlight>
                  <a:srgbClr val="F5F5F5"/>
                </a:highlight>
                <a:latin typeface="Arial" panose="020B0604020202020204" pitchFamily="34" charset="0"/>
                <a:cs typeface="Arial" panose="020B0604020202020204" pitchFamily="34" charset="0"/>
              </a:rPr>
              <a:t>Éducaloi</a:t>
            </a:r>
            <a:r>
              <a:rPr lang="en-US" b="1" i="0" u="none" strike="noStrike" dirty="0">
                <a:solidFill>
                  <a:schemeClr val="tx1"/>
                </a:solidFill>
                <a:effectLst/>
                <a:highlight>
                  <a:srgbClr val="F5F5F5"/>
                </a:highlight>
                <a:latin typeface="Arial" panose="020B0604020202020204" pitchFamily="34" charset="0"/>
                <a:cs typeface="Arial" panose="020B0604020202020204" pitchFamily="34" charset="0"/>
              </a:rPr>
              <a:t> </a:t>
            </a:r>
            <a:r>
              <a:rPr lang="en-US" dirty="0">
                <a:solidFill>
                  <a:schemeClr val="tx1"/>
                </a:solidFill>
                <a:highlight>
                  <a:srgbClr val="F5F5F5"/>
                </a:highlight>
                <a:latin typeface="Arial" panose="020B0604020202020204" pitchFamily="34" charset="0"/>
                <a:cs typeface="Arial" panose="020B0604020202020204" pitchFamily="34" charset="0"/>
              </a:rPr>
              <a:t>attaches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particular importance </a:t>
            </a:r>
            <a:r>
              <a:rPr lang="en-US" dirty="0">
                <a:solidFill>
                  <a:schemeClr val="tx1"/>
                </a:solidFill>
                <a:highlight>
                  <a:srgbClr val="F5F5F5"/>
                </a:highlight>
                <a:latin typeface="Arial" panose="020B0604020202020204" pitchFamily="34" charset="0"/>
                <a:cs typeface="Arial" panose="020B0604020202020204" pitchFamily="34" charset="0"/>
              </a:rPr>
              <a:t>to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the reliability of </a:t>
            </a:r>
            <a:r>
              <a:rPr lang="en-US" dirty="0">
                <a:solidFill>
                  <a:schemeClr val="tx1"/>
                </a:solidFill>
                <a:highlight>
                  <a:srgbClr val="F5F5F5"/>
                </a:highlight>
                <a:latin typeface="Arial" panose="020B0604020202020204" pitchFamily="34" charset="0"/>
                <a:cs typeface="Arial" panose="020B0604020202020204" pitchFamily="34" charset="0"/>
              </a:rPr>
              <a:t>the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legal information contained in its materials. </a:t>
            </a:r>
            <a:r>
              <a:rPr lang="en-US" dirty="0">
                <a:solidFill>
                  <a:schemeClr val="tx1"/>
                </a:solidFill>
                <a:highlight>
                  <a:srgbClr val="F5F5F5"/>
                </a:highlight>
                <a:latin typeface="Arial" panose="020B0604020202020204" pitchFamily="34" charset="0"/>
                <a:cs typeface="Arial" panose="020B0604020202020204" pitchFamily="34" charset="0"/>
              </a:rPr>
              <a:t>This material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must be used in </a:t>
            </a:r>
            <a:r>
              <a:rPr lang="en-US" dirty="0">
                <a:solidFill>
                  <a:schemeClr val="tx1"/>
                </a:solidFill>
                <a:highlight>
                  <a:srgbClr val="F5F5F5"/>
                </a:highlight>
                <a:latin typeface="Arial" panose="020B0604020202020204" pitchFamily="34" charset="0"/>
                <a:cs typeface="Arial" panose="020B0604020202020204" pitchFamily="34" charset="0"/>
              </a:rPr>
              <a:t>its </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original, </a:t>
            </a:r>
            <a:r>
              <a:rPr lang="en-US" dirty="0">
                <a:solidFill>
                  <a:schemeClr val="tx1"/>
                </a:solidFill>
                <a:highlight>
                  <a:srgbClr val="F5F5F5"/>
                </a:highlight>
                <a:latin typeface="Arial" panose="020B0604020202020204" pitchFamily="34" charset="0"/>
                <a:cs typeface="Arial" panose="020B0604020202020204" pitchFamily="34" charset="0"/>
              </a:rPr>
              <a:t>unaltered form</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a:t>
            </a:r>
          </a:p>
          <a:p>
            <a:pPr marL="0" indent="0">
              <a:buFont typeface="Wingdings"/>
              <a:buNone/>
            </a:pPr>
            <a:endParaRPr lang="en-US" dirty="0">
              <a:solidFill>
                <a:schemeClr val="tx1"/>
              </a:solidFill>
              <a:latin typeface="Arial" panose="020B0604020202020204" pitchFamily="34" charset="0"/>
              <a:cs typeface="Arial" panose="020B0604020202020204" pitchFamily="34" charset="0"/>
            </a:endParaRPr>
          </a:p>
          <a:p>
            <a:pPr marL="0" indent="0">
              <a:buFont typeface="Wingdings"/>
              <a:buNone/>
            </a:pPr>
            <a:r>
              <a:rPr lang="en-CA" dirty="0">
                <a:solidFill>
                  <a:schemeClr val="tx1"/>
                </a:solidFill>
                <a:highlight>
                  <a:srgbClr val="F5F5F5"/>
                </a:highlight>
                <a:latin typeface="Arial" panose="020B0604020202020204" pitchFamily="34" charset="0"/>
                <a:cs typeface="Arial" panose="020B0604020202020204" pitchFamily="34" charset="0"/>
              </a:rPr>
              <a:t>The law changes. The information in this presentation is up to date to August 2024</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a:t>
            </a:r>
            <a:r>
              <a:rPr lang="en-US" dirty="0">
                <a:solidFill>
                  <a:schemeClr val="tx1"/>
                </a:solidFill>
                <a:highlight>
                  <a:srgbClr val="F5F5F5"/>
                </a:highlight>
                <a:latin typeface="Arial" panose="020B0604020202020204" pitchFamily="34" charset="0"/>
                <a:cs typeface="Arial" panose="020B0604020202020204" pitchFamily="34" charset="0"/>
              </a:rPr>
              <a:t> </a:t>
            </a:r>
            <a:endParaRPr lang="en-US" dirty="0">
              <a:solidFill>
                <a:schemeClr val="tx1"/>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DF40F7-9DEE-4674-AEC7-65F61D18733B}" type="slidenum">
              <a:rPr kumimoji="0"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45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10</a:t>
            </a:fld>
            <a:endParaRPr lang="fr-CA"/>
          </a:p>
        </p:txBody>
      </p:sp>
    </p:spTree>
    <p:extLst>
      <p:ext uri="{BB962C8B-B14F-4D97-AF65-F5344CB8AC3E}">
        <p14:creationId xmlns:p14="http://schemas.microsoft.com/office/powerpoint/2010/main" val="3416931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b="1"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criminal and penal prosecuting attorney used to be called a </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crown prosecutor</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This lawyer is often referred to as </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the prosecutor</a:t>
            </a:r>
            <a:r>
              <a:rPr lang="en-US" dirty="0">
                <a:solidFill>
                  <a:srgbClr val="444444"/>
                </a:solidFill>
                <a:highlight>
                  <a:srgbClr val="F5F5F5"/>
                </a:highlight>
                <a:latin typeface="Arial" panose="020B0604020202020204" pitchFamily="34" charset="0"/>
                <a:cs typeface="Arial" panose="020B0604020202020204" pitchFamily="34" charset="0"/>
              </a:rPr>
              <a:t>“ or “the Prosecution.”</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Unlike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lawyers, the prosecutor does not have regular clients. Prosecutors work only for the government and always represent the State.</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prosecutor’s main role is to ensure that “justice will be fully done.” But this doesn’t necessarily mean that </a:t>
            </a:r>
            <a:r>
              <a:rPr lang="en-US" dirty="0">
                <a:solidFill>
                  <a:srgbClr val="444444"/>
                </a:solidFill>
                <a:highlight>
                  <a:srgbClr val="F5F5F5"/>
                </a:highlight>
                <a:latin typeface="Arial" panose="020B0604020202020204" pitchFamily="34" charset="0"/>
                <a:cs typeface="Arial" panose="020B0604020202020204" pitchFamily="34" charset="0"/>
              </a:rPr>
              <a:t>their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main goal is to win the case at all costs. For example, if </a:t>
            </a:r>
            <a:r>
              <a:rPr lang="en-US" dirty="0">
                <a:solidFill>
                  <a:srgbClr val="444444"/>
                </a:solidFill>
                <a:highlight>
                  <a:srgbClr val="F5F5F5"/>
                </a:highlight>
                <a:latin typeface="Arial" panose="020B0604020202020204" pitchFamily="34" charset="0"/>
                <a:cs typeface="Arial" panose="020B0604020202020204" pitchFamily="34" charset="0"/>
              </a:rPr>
              <a:t>the prosecutor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discovers evidence during the trial that shows the accused is innocent,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must inform the judge and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and then withdraw the accusations.</a:t>
            </a:r>
            <a:endParaRPr lang="en-US" dirty="0">
              <a:solidFill>
                <a:srgbClr val="444444"/>
              </a:solidFill>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pPr algn="l"/>
            <a:r>
              <a:rPr lang="en-US" b="1" dirty="0">
                <a:solidFill>
                  <a:srgbClr val="444444"/>
                </a:solidFill>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Act Respecting the Director of Criminal and Penal Prosecutions,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ss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13 par </a:t>
            </a:r>
            <a:r>
              <a:rPr lang="en-US" dirty="0">
                <a:solidFill>
                  <a:srgbClr val="444444"/>
                </a:solidFill>
                <a:highlight>
                  <a:srgbClr val="F5F5F5"/>
                </a:highlight>
                <a:latin typeface="Arial" panose="020B0604020202020204" pitchFamily="34" charset="0"/>
                <a:cs typeface="Arial" panose="020B0604020202020204" pitchFamily="34" charset="0"/>
              </a:rPr>
              <a:t>1(1</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and 25 par </a:t>
            </a:r>
            <a:r>
              <a:rPr lang="en-US" dirty="0">
                <a:solidFill>
                  <a:srgbClr val="444444"/>
                </a:solidFill>
                <a:highlight>
                  <a:srgbClr val="F5F5F5"/>
                </a:highlight>
                <a:latin typeface="Arial" panose="020B0604020202020204" pitchFamily="34" charset="0"/>
                <a:cs typeface="Arial" panose="020B0604020202020204" pitchFamily="34" charset="0"/>
              </a:rPr>
              <a:t>2</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Dubois</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v La Reine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[1985] 2 SCR 350, par. </a:t>
            </a:r>
            <a:r>
              <a:rPr lang="en-US" dirty="0">
                <a:solidFill>
                  <a:srgbClr val="444444"/>
                </a:solidFill>
                <a:highlight>
                  <a:srgbClr val="F5F5F5"/>
                </a:highlight>
                <a:latin typeface="Arial" panose="020B0604020202020204" pitchFamily="34" charset="0"/>
                <a:cs typeface="Arial" panose="020B0604020202020204" pitchFamily="34" charset="0"/>
              </a:rPr>
              <a:t>10</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Boucher</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v The Queen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[1955] SCR 16, p. </a:t>
            </a:r>
            <a:r>
              <a:rPr lang="en-US" dirty="0">
                <a:solidFill>
                  <a:srgbClr val="444444"/>
                </a:solidFill>
                <a:highlight>
                  <a:srgbClr val="F5F5F5"/>
                </a:highlight>
                <a:latin typeface="Arial" panose="020B0604020202020204" pitchFamily="34" charset="0"/>
                <a:cs typeface="Arial" panose="020B0604020202020204" pitchFamily="34" charset="0"/>
              </a:rPr>
              <a:t>21</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R</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v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Kitaitchik</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2002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CanLII</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45000 (ON C.A.), par. 47: «the </a:t>
            </a:r>
            <a:r>
              <a:rPr lang="en-US" dirty="0">
                <a:solidFill>
                  <a:srgbClr val="444444"/>
                </a:solidFill>
                <a:highlight>
                  <a:srgbClr val="F5F5F5"/>
                </a:highlight>
                <a:latin typeface="Arial" panose="020B0604020202020204" pitchFamily="34" charset="0"/>
                <a:cs typeface="Arial" panose="020B0604020202020204" pitchFamily="34" charset="0"/>
              </a:rPr>
              <a:t>truth-seeking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goal of the criminal trial»</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Erick VANCHESTEIN </a:t>
            </a:r>
            <a:r>
              <a:rPr lang="en-US" dirty="0">
                <a:solidFill>
                  <a:srgbClr val="444444"/>
                </a:solidFill>
                <a:highlight>
                  <a:srgbClr val="F5F5F5"/>
                </a:highlight>
                <a:latin typeface="Arial" panose="020B0604020202020204" pitchFamily="34" charset="0"/>
                <a:cs typeface="Arial" panose="020B0604020202020204" pitchFamily="34" charset="0"/>
              </a:rPr>
              <a:t>and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Martin VAUCLAIR,</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L'éthique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la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déontologie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en</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droit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criminel</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Collection de droit 2015-2016, École du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du Québec, vol. 1,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Les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règles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déontologiques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a:t>
            </a:r>
            <a:r>
              <a:rPr lang="en-US" dirty="0">
                <a:solidFill>
                  <a:srgbClr val="444444"/>
                </a:solidFill>
                <a:highlight>
                  <a:srgbClr val="F5F5F5"/>
                </a:highlight>
                <a:latin typeface="Arial" panose="020B0604020202020204" pitchFamily="34" charset="0"/>
                <a:cs typeface="Arial" panose="020B0604020202020204" pitchFamily="34" charset="0"/>
              </a:rPr>
              <a:t>182</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Website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Association des procureurs aux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poursuites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criminelles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consulted May 13, 2016: </a:t>
            </a:r>
            <a:r>
              <a:rPr lang="en-US" b="0" i="0" strike="noStrike" dirty="0">
                <a:solidFill>
                  <a:srgbClr val="444444"/>
                </a:solidFill>
                <a:effectLst/>
                <a:highlight>
                  <a:srgbClr val="F5F5F5"/>
                </a:highligh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www.appcp.ca/index.php/association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French only)</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11</a:t>
            </a:fld>
            <a:endParaRPr lang="fr-CA"/>
          </a:p>
        </p:txBody>
      </p:sp>
    </p:spTree>
    <p:extLst>
      <p:ext uri="{BB962C8B-B14F-4D97-AF65-F5344CB8AC3E}">
        <p14:creationId xmlns:p14="http://schemas.microsoft.com/office/powerpoint/2010/main" val="3371487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INFORMATION FOR STUDENTS</a:t>
            </a:r>
          </a:p>
          <a:p>
            <a:endParaRPr lang="fr-FR" dirty="0">
              <a:latin typeface="Arial" panose="020B0604020202020204" pitchFamily="34" charset="0"/>
              <a:cs typeface="Arial" panose="020B0604020202020204" pitchFamily="34" charset="0"/>
            </a:endParaRPr>
          </a:p>
          <a:p>
            <a:pPr marL="0" indent="0">
              <a:buFont typeface="Wingdings"/>
              <a:buNone/>
            </a:pPr>
            <a:r>
              <a:rPr lang="en-US" dirty="0">
                <a:solidFill>
                  <a:srgbClr val="444444"/>
                </a:solidFill>
                <a:highlight>
                  <a:srgbClr val="F5F5F5"/>
                </a:highlight>
                <a:latin typeface="Arial" panose="020B0604020202020204" pitchFamily="34" charset="0"/>
                <a:cs typeface="Arial" panose="020B0604020202020204" pitchFamily="34" charset="0"/>
              </a:rPr>
              <a:t>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lawyer’s role is to </a:t>
            </a:r>
            <a:r>
              <a:rPr lang="en-US" b="1" dirty="0">
                <a:solidFill>
                  <a:srgbClr val="444444"/>
                </a:solidFill>
                <a:highlight>
                  <a:srgbClr val="F5F5F5"/>
                </a:highlight>
                <a:latin typeface="Arial" panose="020B0604020202020204" pitchFamily="34" charset="0"/>
                <a:cs typeface="Arial" panose="020B0604020202020204" pitchFamily="34" charset="0"/>
              </a:rPr>
              <a:t>raise a reasonable doubt </a:t>
            </a:r>
            <a:r>
              <a:rPr lang="en-US" dirty="0">
                <a:solidFill>
                  <a:srgbClr val="444444"/>
                </a:solidFill>
                <a:highlight>
                  <a:srgbClr val="F5F5F5"/>
                </a:highlight>
                <a:latin typeface="Arial" panose="020B0604020202020204" pitchFamily="34" charset="0"/>
                <a:cs typeface="Arial" panose="020B0604020202020204" pitchFamily="34" charset="0"/>
              </a:rPr>
              <a:t>about the accused’s guilt in the mind of the judge (or jurors, the members of the jury).</a:t>
            </a: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solidFill>
                  <a:srgbClr val="444444"/>
                </a:solidFill>
                <a:highlight>
                  <a:srgbClr val="F5F5F5"/>
                </a:highlight>
                <a:latin typeface="Arial" panose="020B0604020202020204" pitchFamily="34" charset="0"/>
                <a:cs typeface="Arial" panose="020B0604020202020204" pitchFamily="34" charset="0"/>
              </a:rPr>
              <a:t>In addition, even if the accused pleads guilty, they still have the </a:t>
            </a:r>
            <a:r>
              <a:rPr lang="en-US" b="1" dirty="0">
                <a:solidFill>
                  <a:srgbClr val="444444"/>
                </a:solidFill>
                <a:highlight>
                  <a:srgbClr val="F5F5F5"/>
                </a:highlight>
                <a:latin typeface="Arial" panose="020B0604020202020204" pitchFamily="34" charset="0"/>
                <a:cs typeface="Arial" panose="020B0604020202020204" pitchFamily="34" charset="0"/>
              </a:rPr>
              <a:t>right to a fair and just trial</a:t>
            </a:r>
            <a:r>
              <a:rPr lang="en-US" dirty="0">
                <a:solidFill>
                  <a:srgbClr val="444444"/>
                </a:solidFill>
                <a:highlight>
                  <a:srgbClr val="F5F5F5"/>
                </a:highlight>
                <a:latin typeface="Arial" panose="020B0604020202020204" pitchFamily="34" charset="0"/>
                <a:cs typeface="Arial" panose="020B0604020202020204" pitchFamily="34" charset="0"/>
              </a:rPr>
              <a:t>.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 acts as a kind of shield to protect their client against possible abuses of the judicial system, such as a violation of the accused’s rights, mistakes by police officers, or an unfair sentence.</a:t>
            </a: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solidFill>
                  <a:srgbClr val="444444"/>
                </a:solidFill>
                <a:highlight>
                  <a:srgbClr val="F5F5F5"/>
                </a:highlight>
                <a:latin typeface="Arial" panose="020B0604020202020204" pitchFamily="34" charset="0"/>
                <a:cs typeface="Arial" panose="020B0604020202020204" pitchFamily="34" charset="0"/>
              </a:rPr>
              <a:t>People sometimes think that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lawyers conspire with their clients to help them come up with a false story that will get them acquitted (found not guilty). This is not the case! If the accused admits to committing the crime,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 can still represent them, but </a:t>
            </a:r>
            <a:r>
              <a:rPr lang="en-US" b="1" dirty="0">
                <a:solidFill>
                  <a:srgbClr val="444444"/>
                </a:solidFill>
                <a:highlight>
                  <a:srgbClr val="F5F5F5"/>
                </a:highlight>
                <a:latin typeface="Arial" panose="020B0604020202020204" pitchFamily="34" charset="0"/>
                <a:cs typeface="Arial" panose="020B0604020202020204" pitchFamily="34" charset="0"/>
              </a:rPr>
              <a:t>the lawyer cannot lie to the court or accept that the accused lies to the court</a:t>
            </a:r>
            <a:r>
              <a:rPr lang="en-US" dirty="0">
                <a:solidFill>
                  <a:srgbClr val="444444"/>
                </a:solidFill>
                <a:highlight>
                  <a:srgbClr val="F5F5F5"/>
                </a:highlight>
                <a:latin typeface="Arial" panose="020B0604020202020204" pitchFamily="34" charset="0"/>
                <a:cs typeface="Arial" panose="020B0604020202020204" pitchFamily="34" charset="0"/>
              </a:rPr>
              <a:t>. Otherwise,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 can lose their right to practice law and be charged with the crime of being an “accessory” to perjury (lying to the court).</a:t>
            </a:r>
          </a:p>
          <a:p>
            <a:pPr marL="0" indent="0">
              <a:buFont typeface="Wingdings"/>
              <a:buNone/>
            </a:pPr>
            <a:endParaRPr lang="en-US" dirty="0">
              <a:solidFill>
                <a:srgbClr val="444444"/>
              </a:solidFill>
              <a:highlight>
                <a:srgbClr val="F5F5F5"/>
              </a:highlight>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Accused individuals can choose to represent themselves, so they don’t have to hire a lawyer. However, the law is often complex, and a lawyer can greatly assist the accused in understanding the numerous laws and procedures involved in their trial.</a:t>
            </a:r>
          </a:p>
          <a:p>
            <a:endParaRPr lang="en-US"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US" b="0" dirty="0">
                <a:solidFill>
                  <a:srgbClr val="444444"/>
                </a:solidFill>
                <a:highlight>
                  <a:srgbClr val="F5F5F5"/>
                </a:highlight>
                <a:latin typeface="Arial" panose="020B0604020202020204" pitchFamily="34" charset="0"/>
                <a:cs typeface="Arial" panose="020B0604020202020204" pitchFamily="34" charset="0"/>
              </a:rPr>
              <a:t>Ask the following question to the students: </a:t>
            </a:r>
            <a:r>
              <a:rPr lang="en-US" b="1" dirty="0">
                <a:solidFill>
                  <a:srgbClr val="444444"/>
                </a:solidFill>
                <a:highlight>
                  <a:srgbClr val="F5F5F5"/>
                </a:highlight>
                <a:latin typeface="Arial" panose="020B0604020202020204" pitchFamily="34" charset="0"/>
                <a:cs typeface="Arial" panose="020B0604020202020204" pitchFamily="34" charset="0"/>
              </a:rPr>
              <a:t>True or False? </a:t>
            </a:r>
            <a:r>
              <a:rPr lang="en-US" dirty="0">
                <a:solidFill>
                  <a:srgbClr val="444444"/>
                </a:solidFill>
                <a:highlight>
                  <a:srgbClr val="F5F5F5"/>
                </a:highlight>
                <a:latin typeface="Arial" panose="020B0604020202020204" pitchFamily="34" charset="0"/>
                <a:cs typeface="Arial" panose="020B0604020202020204" pitchFamily="34" charset="0"/>
              </a:rPr>
              <a:t>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lawyer’s job is done when the accused pleads guilty or is found guilty.</a:t>
            </a:r>
          </a:p>
          <a:p>
            <a:pPr marL="171450" indent="-171450">
              <a:buFont typeface="Wingdings" panose="05000000000000000000" pitchFamily="2" charset="2"/>
              <a:buChar char="q"/>
            </a:pPr>
            <a:endParaRPr lang="en-US"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Answer:</a:t>
            </a:r>
            <a:r>
              <a:rPr lang="en-US" dirty="0">
                <a:solidFill>
                  <a:srgbClr val="444444"/>
                </a:solidFill>
                <a:highlight>
                  <a:srgbClr val="F5F5F5"/>
                </a:highlight>
                <a:latin typeface="Arial" panose="020B0604020202020204" pitchFamily="34" charset="0"/>
                <a:cs typeface="Arial" panose="020B0604020202020204" pitchFamily="34" charset="0"/>
              </a:rPr>
              <a:t> FALSE.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lawyer must make sure their client receives an appropriate sentence, that is, a sentence that fits the crime, the circumstances, and the situation of the accused. The sentence must also be similar to sentences given to others in similar cases.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Canadian Charter of Rights and Freedoms</a:t>
            </a:r>
            <a:r>
              <a:rPr lang="en-US" dirty="0">
                <a:solidFill>
                  <a:srgbClr val="444444"/>
                </a:solidFill>
                <a:highlight>
                  <a:srgbClr val="F5F5F5"/>
                </a:highlight>
                <a:latin typeface="Arial" panose="020B0604020202020204" pitchFamily="34" charset="0"/>
                <a:cs typeface="Arial" panose="020B0604020202020204" pitchFamily="34" charset="0"/>
              </a:rPr>
              <a:t>, ss 7 and 10(b)</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Charter of Human Rights and Freedoms</a:t>
            </a:r>
            <a:r>
              <a:rPr lang="en-US" dirty="0">
                <a:solidFill>
                  <a:srgbClr val="444444"/>
                </a:solidFill>
                <a:highlight>
                  <a:srgbClr val="F5F5F5"/>
                </a:highlight>
                <a:latin typeface="Arial" panose="020B0604020202020204" pitchFamily="34" charset="0"/>
                <a:cs typeface="Arial" panose="020B0604020202020204" pitchFamily="34" charset="0"/>
              </a:rPr>
              <a:t>, CQLR c C-12, s 29</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Criminal Code</a:t>
            </a:r>
            <a:r>
              <a:rPr lang="en-US" dirty="0">
                <a:solidFill>
                  <a:srgbClr val="444444"/>
                </a:solidFill>
                <a:highlight>
                  <a:srgbClr val="F5F5F5"/>
                </a:highlight>
                <a:latin typeface="Arial" panose="020B0604020202020204" pitchFamily="34" charset="0"/>
                <a:cs typeface="Arial" panose="020B0604020202020204" pitchFamily="34" charset="0"/>
              </a:rPr>
              <a:t>, ss 131, 718 to 718.2</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Code of ethics of advocates</a:t>
            </a:r>
            <a:r>
              <a:rPr lang="en-US" dirty="0">
                <a:solidFill>
                  <a:srgbClr val="444444"/>
                </a:solidFill>
                <a:highlight>
                  <a:srgbClr val="F5F5F5"/>
                </a:highlight>
                <a:latin typeface="Arial" panose="020B0604020202020204" pitchFamily="34" charset="0"/>
                <a:cs typeface="Arial" panose="020B0604020202020204" pitchFamily="34" charset="0"/>
              </a:rPr>
              <a:t>, QCLR c B-1, r 3, ss 14 and 116</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Professional Code</a:t>
            </a:r>
            <a:r>
              <a:rPr lang="en-US" dirty="0">
                <a:solidFill>
                  <a:srgbClr val="444444"/>
                </a:solidFill>
                <a:highlight>
                  <a:srgbClr val="F5F5F5"/>
                </a:highlight>
                <a:latin typeface="Arial" panose="020B0604020202020204" pitchFamily="34" charset="0"/>
                <a:cs typeface="Arial" panose="020B0604020202020204" pitchFamily="34" charset="0"/>
              </a:rPr>
              <a:t>, QCLR c C-26, s 156</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R. v Legato</a:t>
            </a:r>
            <a:r>
              <a:rPr lang="en-US" dirty="0">
                <a:solidFill>
                  <a:srgbClr val="444444"/>
                </a:solidFill>
                <a:highlight>
                  <a:srgbClr val="F5F5F5"/>
                </a:highlight>
                <a:latin typeface="Arial" panose="020B0604020202020204" pitchFamily="34" charset="0"/>
                <a:cs typeface="Arial" panose="020B0604020202020204" pitchFamily="34" charset="0"/>
              </a:rPr>
              <a:t>, 2002 </a:t>
            </a:r>
            <a:r>
              <a:rPr lang="en-US" dirty="0" err="1">
                <a:solidFill>
                  <a:srgbClr val="444444"/>
                </a:solidFill>
                <a:highlight>
                  <a:srgbClr val="F5F5F5"/>
                </a:highlight>
                <a:latin typeface="Arial" panose="020B0604020202020204" pitchFamily="34" charset="0"/>
                <a:cs typeface="Arial" panose="020B0604020202020204" pitchFamily="34" charset="0"/>
              </a:rPr>
              <a:t>CanLII</a:t>
            </a:r>
            <a:r>
              <a:rPr lang="en-US" dirty="0">
                <a:solidFill>
                  <a:srgbClr val="444444"/>
                </a:solidFill>
                <a:highlight>
                  <a:srgbClr val="F5F5F5"/>
                </a:highlight>
                <a:latin typeface="Arial" panose="020B0604020202020204" pitchFamily="34" charset="0"/>
                <a:cs typeface="Arial" panose="020B0604020202020204" pitchFamily="34" charset="0"/>
              </a:rPr>
              <a:t> 41296 (QC CA), par. 88</a:t>
            </a:r>
            <a:endParaRPr lang="en-US" dirty="0">
              <a:solidFill>
                <a:srgbClr val="000000"/>
              </a:solidFill>
              <a:latin typeface="Arial" panose="020B0604020202020204" pitchFamily="34" charset="0"/>
              <a:cs typeface="Arial" panose="020B0604020202020204" pitchFamily="34" charset="0"/>
            </a:endParaRPr>
          </a:p>
          <a:p>
            <a:pPr marL="171450"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Erick VANCHESTEIN and Martin VAUCLAIR, « </a:t>
            </a:r>
            <a:r>
              <a:rPr lang="en-US" dirty="0" err="1">
                <a:solidFill>
                  <a:srgbClr val="444444"/>
                </a:solidFill>
                <a:highlight>
                  <a:srgbClr val="F5F5F5"/>
                </a:highlight>
                <a:latin typeface="Arial" panose="020B0604020202020204" pitchFamily="34" charset="0"/>
                <a:cs typeface="Arial" panose="020B0604020202020204" pitchFamily="34" charset="0"/>
              </a:rPr>
              <a:t>L'éthique</a:t>
            </a:r>
            <a:r>
              <a:rPr lang="en-US" dirty="0">
                <a:solidFill>
                  <a:srgbClr val="444444"/>
                </a:solidFill>
                <a:highlight>
                  <a:srgbClr val="F5F5F5"/>
                </a:highlight>
                <a:latin typeface="Arial" panose="020B0604020202020204" pitchFamily="34" charset="0"/>
                <a:cs typeface="Arial" panose="020B0604020202020204" pitchFamily="34" charset="0"/>
              </a:rPr>
              <a:t> et la </a:t>
            </a:r>
            <a:r>
              <a:rPr lang="en-US" dirty="0" err="1">
                <a:solidFill>
                  <a:srgbClr val="444444"/>
                </a:solidFill>
                <a:highlight>
                  <a:srgbClr val="F5F5F5"/>
                </a:highlight>
                <a:latin typeface="Arial" panose="020B0604020202020204" pitchFamily="34" charset="0"/>
                <a:cs typeface="Arial" panose="020B0604020202020204" pitchFamily="34" charset="0"/>
              </a:rPr>
              <a:t>déontologie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dirty="0" err="1">
                <a:solidFill>
                  <a:srgbClr val="444444"/>
                </a:solidFill>
                <a:highlight>
                  <a:srgbClr val="F5F5F5"/>
                </a:highlight>
                <a:latin typeface="Arial" panose="020B0604020202020204" pitchFamily="34" charset="0"/>
                <a:cs typeface="Arial" panose="020B0604020202020204" pitchFamily="34" charset="0"/>
              </a:rPr>
              <a:t>en</a:t>
            </a:r>
            <a:r>
              <a:rPr lang="en-US" dirty="0">
                <a:solidFill>
                  <a:srgbClr val="444444"/>
                </a:solidFill>
                <a:highlight>
                  <a:srgbClr val="F5F5F5"/>
                </a:highlight>
                <a:latin typeface="Arial" panose="020B0604020202020204" pitchFamily="34" charset="0"/>
                <a:cs typeface="Arial" panose="020B0604020202020204" pitchFamily="34" charset="0"/>
              </a:rPr>
              <a:t> droit </a:t>
            </a:r>
            <a:r>
              <a:rPr lang="en-US" dirty="0" err="1">
                <a:solidFill>
                  <a:srgbClr val="444444"/>
                </a:solidFill>
                <a:highlight>
                  <a:srgbClr val="F5F5F5"/>
                </a:highlight>
                <a:latin typeface="Arial" panose="020B0604020202020204" pitchFamily="34" charset="0"/>
                <a:cs typeface="Arial" panose="020B0604020202020204" pitchFamily="34" charset="0"/>
              </a:rPr>
              <a:t>criminel</a:t>
            </a:r>
            <a:r>
              <a:rPr lang="en-US" dirty="0">
                <a:solidFill>
                  <a:srgbClr val="444444"/>
                </a:solidFill>
                <a:highlight>
                  <a:srgbClr val="F5F5F5"/>
                </a:highlight>
                <a:latin typeface="Arial" panose="020B0604020202020204" pitchFamily="34" charset="0"/>
                <a:cs typeface="Arial" panose="020B0604020202020204" pitchFamily="34" charset="0"/>
              </a:rPr>
              <a:t> », in </a:t>
            </a:r>
            <a:r>
              <a:rPr lang="en-US" i="1" dirty="0">
                <a:solidFill>
                  <a:srgbClr val="444444"/>
                </a:solidFill>
                <a:highlight>
                  <a:srgbClr val="F5F5F5"/>
                </a:highlight>
                <a:latin typeface="Arial" panose="020B0604020202020204" pitchFamily="34" charset="0"/>
                <a:cs typeface="Arial" panose="020B0604020202020204" pitchFamily="34" charset="0"/>
              </a:rPr>
              <a:t>Collection de droit 2015-2016, École du </a:t>
            </a:r>
            <a:r>
              <a:rPr lang="en-US" i="1" dirty="0" err="1">
                <a:solidFill>
                  <a:srgbClr val="444444"/>
                </a:solidFill>
                <a:highlight>
                  <a:srgbClr val="F5F5F5"/>
                </a:highlight>
                <a:latin typeface="Arial" panose="020B0604020202020204" pitchFamily="34" charset="0"/>
                <a:cs typeface="Arial" panose="020B0604020202020204" pitchFamily="34" charset="0"/>
              </a:rPr>
              <a:t>Barreau</a:t>
            </a:r>
            <a:r>
              <a:rPr lang="en-US" i="1" dirty="0">
                <a:solidFill>
                  <a:srgbClr val="444444"/>
                </a:solidFill>
                <a:highlight>
                  <a:srgbClr val="F5F5F5"/>
                </a:highlight>
                <a:latin typeface="Arial" panose="020B0604020202020204" pitchFamily="34" charset="0"/>
                <a:cs typeface="Arial" panose="020B0604020202020204" pitchFamily="34" charset="0"/>
              </a:rPr>
              <a:t> du Québec</a:t>
            </a:r>
            <a:r>
              <a:rPr lang="en-US" dirty="0">
                <a:solidFill>
                  <a:srgbClr val="444444"/>
                </a:solidFill>
                <a:highlight>
                  <a:srgbClr val="F5F5F5"/>
                </a:highlight>
                <a:latin typeface="Arial" panose="020B0604020202020204" pitchFamily="34" charset="0"/>
                <a:cs typeface="Arial" panose="020B0604020202020204" pitchFamily="34" charset="0"/>
              </a:rPr>
              <a:t>, vol. 1, </a:t>
            </a:r>
            <a:r>
              <a:rPr lang="en-US" i="1" dirty="0">
                <a:solidFill>
                  <a:srgbClr val="444444"/>
                </a:solidFill>
                <a:highlight>
                  <a:srgbClr val="F5F5F5"/>
                </a:highlight>
                <a:latin typeface="Arial" panose="020B0604020202020204" pitchFamily="34" charset="0"/>
                <a:cs typeface="Arial" panose="020B0604020202020204" pitchFamily="34" charset="0"/>
              </a:rPr>
              <a:t>Les </a:t>
            </a:r>
            <a:r>
              <a:rPr lang="en-US" i="1" dirty="0" err="1">
                <a:solidFill>
                  <a:srgbClr val="444444"/>
                </a:solidFill>
                <a:highlight>
                  <a:srgbClr val="F5F5F5"/>
                </a:highlight>
                <a:latin typeface="Arial" panose="020B0604020202020204" pitchFamily="34" charset="0"/>
                <a:cs typeface="Arial" panose="020B0604020202020204" pitchFamily="34" charset="0"/>
              </a:rPr>
              <a:t>règles</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i="1" dirty="0" err="1">
                <a:solidFill>
                  <a:srgbClr val="444444"/>
                </a:solidFill>
                <a:highlight>
                  <a:srgbClr val="F5F5F5"/>
                </a:highlight>
                <a:latin typeface="Arial" panose="020B0604020202020204" pitchFamily="34" charset="0"/>
                <a:cs typeface="Arial" panose="020B0604020202020204" pitchFamily="34" charset="0"/>
              </a:rPr>
              <a:t>déontologiques</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dirty="0" err="1">
                <a:solidFill>
                  <a:srgbClr val="444444"/>
                </a:solidFill>
                <a:highlight>
                  <a:srgbClr val="F5F5F5"/>
                </a:highlight>
                <a:latin typeface="Arial" panose="020B0604020202020204" pitchFamily="34" charset="0"/>
                <a:cs typeface="Arial" panose="020B0604020202020204" pitchFamily="34" charset="0"/>
              </a:rPr>
              <a:t>Cowansville</a:t>
            </a:r>
            <a:r>
              <a:rPr lang="en-US" dirty="0">
                <a:solidFill>
                  <a:srgbClr val="444444"/>
                </a:solidFill>
                <a:highlight>
                  <a:srgbClr val="F5F5F5"/>
                </a:highlight>
                <a:latin typeface="Arial" panose="020B0604020202020204" pitchFamily="34" charset="0"/>
                <a:cs typeface="Arial" panose="020B0604020202020204" pitchFamily="34" charset="0"/>
              </a:rPr>
              <a:t>, Éditions Yvon </a:t>
            </a:r>
            <a:r>
              <a:rPr lang="en-US" dirty="0" err="1">
                <a:solidFill>
                  <a:srgbClr val="444444"/>
                </a:solidFill>
                <a:highlight>
                  <a:srgbClr val="F5F5F5"/>
                </a:highlight>
                <a:latin typeface="Arial" panose="020B0604020202020204" pitchFamily="34" charset="0"/>
                <a:cs typeface="Arial" panose="020B0604020202020204" pitchFamily="34" charset="0"/>
              </a:rPr>
              <a:t>Blais</a:t>
            </a:r>
            <a:r>
              <a:rPr lang="en-US" dirty="0">
                <a:solidFill>
                  <a:srgbClr val="444444"/>
                </a:solidFill>
                <a:highlight>
                  <a:srgbClr val="F5F5F5"/>
                </a:highlight>
                <a:latin typeface="Arial" panose="020B0604020202020204" pitchFamily="34" charset="0"/>
                <a:cs typeface="Arial" panose="020B0604020202020204" pitchFamily="34" charset="0"/>
              </a:rPr>
              <a:t>, p. 161</a:t>
            </a:r>
            <a:endParaRPr lang="en-US" dirty="0">
              <a:latin typeface="Arial" panose="020B0604020202020204" pitchFamily="34" charset="0"/>
              <a:cs typeface="Arial" panose="020B0604020202020204" pitchFamily="34" charset="0"/>
            </a:endParaRPr>
          </a:p>
          <a:p>
            <a:pPr marL="800100" lvl="1" algn="l"/>
            <a:endParaRPr lang="en-US" b="0" i="0" dirty="0">
              <a:solidFill>
                <a:srgbClr val="444444"/>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12</a:t>
            </a:fld>
            <a:endParaRPr lang="fr-CA"/>
          </a:p>
        </p:txBody>
      </p:sp>
    </p:spTree>
    <p:extLst>
      <p:ext uri="{BB962C8B-B14F-4D97-AF65-F5344CB8AC3E}">
        <p14:creationId xmlns:p14="http://schemas.microsoft.com/office/powerpoint/2010/main" val="3010941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spcBef>
                <a:spcPct val="0"/>
              </a:spcBef>
            </a:pPr>
            <a:endParaRPr lang="fr-FR" b="1" dirty="0">
              <a:latin typeface="Arial" panose="020B0604020202020204" pitchFamily="34" charset="0"/>
              <a:cs typeface="Arial" panose="020B0604020202020204" pitchFamily="34" charset="0"/>
            </a:endParaRPr>
          </a:p>
          <a:p>
            <a:pPr>
              <a:spcBef>
                <a:spcPct val="0"/>
              </a:spcBef>
            </a:pPr>
            <a:r>
              <a:rPr lang="fr-FR" b="1" dirty="0">
                <a:latin typeface="Arial" panose="020B0604020202020204" pitchFamily="34" charset="0"/>
                <a:cs typeface="Arial" panose="020B0604020202020204" pitchFamily="34" charset="0"/>
              </a:rPr>
              <a:t>INFORMATION FOR STUDENTS</a:t>
            </a:r>
          </a:p>
          <a:p>
            <a:pPr>
              <a:spcBef>
                <a:spcPct val="0"/>
              </a:spcBef>
            </a:pPr>
            <a:endParaRPr lang="fr-FR" b="1" dirty="0">
              <a:latin typeface="Arial" panose="020B0604020202020204" pitchFamily="34" charset="0"/>
              <a:cs typeface="Arial" panose="020B0604020202020204" pitchFamily="34" charset="0"/>
            </a:endParaRPr>
          </a:p>
          <a:p>
            <a:pPr marL="0" indent="0">
              <a:buFont typeface="Wingdings"/>
              <a:buNone/>
            </a:pPr>
            <a:r>
              <a:rPr lang="fr-FR" dirty="0" err="1">
                <a:latin typeface="Arial" panose="020B0604020202020204" pitchFamily="34" charset="0"/>
                <a:cs typeface="Arial" panose="020B0604020202020204" pitchFamily="34" charset="0"/>
              </a:rPr>
              <a:t>Every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accused</a:t>
            </a:r>
            <a:r>
              <a:rPr lang="fr-FR" dirty="0">
                <a:latin typeface="Arial" panose="020B0604020202020204" pitchFamily="34" charset="0"/>
                <a:cs typeface="Arial" panose="020B0604020202020204" pitchFamily="34" charset="0"/>
              </a:rPr>
              <a:t> has the right to a </a:t>
            </a:r>
            <a:r>
              <a:rPr lang="fr-FR" b="1" dirty="0" err="1">
                <a:latin typeface="Arial" panose="020B0604020202020204" pitchFamily="34" charset="0"/>
                <a:cs typeface="Arial" panose="020B0604020202020204" pitchFamily="34" charset="0"/>
              </a:rPr>
              <a:t>fair</a:t>
            </a:r>
            <a:r>
              <a:rPr lang="fr-FR" b="1" dirty="0">
                <a:latin typeface="Arial" panose="020B0604020202020204" pitchFamily="34" charset="0"/>
                <a:cs typeface="Arial" panose="020B0604020202020204" pitchFamily="34" charset="0"/>
              </a:rPr>
              <a:t> and </a:t>
            </a:r>
            <a:r>
              <a:rPr lang="fr-FR" b="1" dirty="0" err="1">
                <a:latin typeface="Arial" panose="020B0604020202020204" pitchFamily="34" charset="0"/>
                <a:cs typeface="Arial" panose="020B0604020202020204" pitchFamily="34" charset="0"/>
              </a:rPr>
              <a:t>equitable</a:t>
            </a:r>
            <a:r>
              <a:rPr lang="fr-FR" b="1" dirty="0">
                <a:latin typeface="Arial" panose="020B0604020202020204" pitchFamily="34" charset="0"/>
                <a:cs typeface="Arial" panose="020B0604020202020204" pitchFamily="34" charset="0"/>
              </a:rPr>
              <a:t> trial.</a:t>
            </a:r>
          </a:p>
          <a:p>
            <a:pPr marL="0" indent="0">
              <a:buFont typeface="Wingdings"/>
              <a:buNone/>
            </a:pPr>
            <a:endParaRPr lang="fr-FR" b="1" dirty="0">
              <a:latin typeface="Arial" panose="020B0604020202020204" pitchFamily="34" charset="0"/>
              <a:cs typeface="Arial" panose="020B0604020202020204" pitchFamily="34" charset="0"/>
            </a:endParaRPr>
          </a:p>
          <a:p>
            <a:pPr marL="0" indent="0">
              <a:buFont typeface="Wingdings"/>
              <a:buNone/>
            </a:pPr>
            <a:r>
              <a:rPr lang="fr-FR" dirty="0">
                <a:latin typeface="Arial" panose="020B0604020202020204" pitchFamily="34" charset="0"/>
                <a:cs typeface="Arial" panose="020B0604020202020204" pitchFamily="34" charset="0"/>
              </a:rPr>
              <a:t>Due to the </a:t>
            </a:r>
            <a:r>
              <a:rPr lang="fr-FR" dirty="0" err="1">
                <a:latin typeface="Arial" panose="020B0604020202020204" pitchFamily="34" charset="0"/>
                <a:cs typeface="Arial" panose="020B0604020202020204" pitchFamily="34" charset="0"/>
              </a:rPr>
              <a:t>presumption</a:t>
            </a:r>
            <a:r>
              <a:rPr lang="fr-FR" dirty="0">
                <a:latin typeface="Arial" panose="020B0604020202020204" pitchFamily="34" charset="0"/>
                <a:cs typeface="Arial" panose="020B0604020202020204" pitchFamily="34" charset="0"/>
              </a:rPr>
              <a:t> of innocence, </a:t>
            </a:r>
            <a:r>
              <a:rPr lang="fr-FR" dirty="0" err="1">
                <a:latin typeface="Arial" panose="020B0604020202020204" pitchFamily="34" charset="0"/>
                <a:cs typeface="Arial" panose="020B0604020202020204" pitchFamily="34" charset="0"/>
              </a:rPr>
              <a:t>it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Prosecution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that</a:t>
            </a:r>
            <a:r>
              <a:rPr lang="fr-FR" dirty="0">
                <a:latin typeface="Arial" panose="020B0604020202020204" pitchFamily="34" charset="0"/>
                <a:cs typeface="Arial" panose="020B0604020202020204" pitchFamily="34" charset="0"/>
              </a:rPr>
              <a:t> must </a:t>
            </a:r>
            <a:r>
              <a:rPr lang="fr-FR" dirty="0" err="1">
                <a:latin typeface="Arial" panose="020B0604020202020204" pitchFamily="34" charset="0"/>
                <a:cs typeface="Arial" panose="020B0604020202020204" pitchFamily="34" charset="0"/>
              </a:rPr>
              <a:t>prove</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guilt</a:t>
            </a:r>
            <a:r>
              <a:rPr lang="fr-FR" dirty="0">
                <a:latin typeface="Arial" panose="020B0604020202020204" pitchFamily="34" charset="0"/>
                <a:cs typeface="Arial" panose="020B0604020202020204" pitchFamily="34" charset="0"/>
              </a:rPr>
              <a:t> of the </a:t>
            </a:r>
            <a:r>
              <a:rPr lang="fr-FR" dirty="0" err="1">
                <a:latin typeface="Arial" panose="020B0604020202020204" pitchFamily="34" charset="0"/>
                <a:cs typeface="Arial" panose="020B0604020202020204" pitchFamily="34" charset="0"/>
              </a:rPr>
              <a:t>accused</a:t>
            </a:r>
            <a:r>
              <a:rPr lang="fr-FR" dirty="0">
                <a:latin typeface="Arial" panose="020B0604020202020204" pitchFamily="34" charset="0"/>
                <a:cs typeface="Arial" panose="020B0604020202020204" pitchFamily="34" charset="0"/>
              </a:rPr>
              <a:t>.</a:t>
            </a:r>
          </a:p>
          <a:p>
            <a:pPr marL="0" indent="0">
              <a:buFont typeface="Wingdings"/>
              <a:buNone/>
            </a:pPr>
            <a:endParaRPr lang="fr-FR" dirty="0">
              <a:latin typeface="Arial" panose="020B0604020202020204" pitchFamily="34" charset="0"/>
              <a:cs typeface="Arial" panose="020B0604020202020204" pitchFamily="34" charset="0"/>
            </a:endParaRPr>
          </a:p>
          <a:p>
            <a:pPr marL="0" indent="0">
              <a:buFont typeface="Wingdings"/>
              <a:buNone/>
            </a:pPr>
            <a:r>
              <a:rPr lang="fr-FR" dirty="0">
                <a:latin typeface="Arial"/>
                <a:cs typeface="Arial"/>
              </a:rPr>
              <a:t>The </a:t>
            </a:r>
            <a:r>
              <a:rPr lang="fr-FR" dirty="0" err="1">
                <a:latin typeface="Arial"/>
                <a:cs typeface="Arial"/>
              </a:rPr>
              <a:t>accused</a:t>
            </a:r>
            <a:r>
              <a:rPr lang="fr-FR" dirty="0">
                <a:latin typeface="Arial"/>
                <a:cs typeface="Arial"/>
              </a:rPr>
              <a:t> </a:t>
            </a:r>
            <a:r>
              <a:rPr lang="fr-FR" dirty="0" err="1">
                <a:latin typeface="Arial"/>
                <a:cs typeface="Arial"/>
              </a:rPr>
              <a:t>may</a:t>
            </a:r>
            <a:r>
              <a:rPr lang="fr-FR" dirty="0">
                <a:latin typeface="Arial"/>
                <a:cs typeface="Arial"/>
              </a:rPr>
              <a:t> </a:t>
            </a:r>
            <a:r>
              <a:rPr lang="fr-FR" dirty="0" err="1">
                <a:latin typeface="Arial"/>
                <a:cs typeface="Arial"/>
              </a:rPr>
              <a:t>be</a:t>
            </a:r>
            <a:r>
              <a:rPr lang="fr-FR" dirty="0">
                <a:latin typeface="Arial"/>
                <a:cs typeface="Arial"/>
              </a:rPr>
              <a:t> </a:t>
            </a:r>
            <a:r>
              <a:rPr lang="fr-FR" dirty="0" err="1">
                <a:latin typeface="Arial"/>
                <a:cs typeface="Arial"/>
              </a:rPr>
              <a:t>called</a:t>
            </a:r>
            <a:r>
              <a:rPr lang="fr-FR" dirty="0">
                <a:latin typeface="Arial"/>
                <a:cs typeface="Arial"/>
              </a:rPr>
              <a:t> to the stand to </a:t>
            </a:r>
            <a:r>
              <a:rPr lang="fr-FR" dirty="0" err="1">
                <a:latin typeface="Arial"/>
                <a:cs typeface="Arial"/>
              </a:rPr>
              <a:t>testify</a:t>
            </a:r>
            <a:r>
              <a:rPr lang="fr-FR" dirty="0">
                <a:latin typeface="Arial"/>
                <a:cs typeface="Arial"/>
              </a:rPr>
              <a:t> and </a:t>
            </a:r>
            <a:r>
              <a:rPr lang="fr-FR" dirty="0" err="1">
                <a:latin typeface="Arial"/>
                <a:cs typeface="Arial"/>
              </a:rPr>
              <a:t>give</a:t>
            </a:r>
            <a:r>
              <a:rPr lang="fr-FR" dirty="0">
                <a:latin typeface="Arial"/>
                <a:cs typeface="Arial"/>
              </a:rPr>
              <a:t> </a:t>
            </a:r>
            <a:r>
              <a:rPr lang="fr-FR" dirty="0" err="1">
                <a:latin typeface="Arial"/>
                <a:cs typeface="Arial"/>
              </a:rPr>
              <a:t>their</a:t>
            </a:r>
            <a:r>
              <a:rPr lang="fr-FR" dirty="0">
                <a:latin typeface="Arial"/>
                <a:cs typeface="Arial"/>
              </a:rPr>
              <a:t> version of the </a:t>
            </a:r>
            <a:r>
              <a:rPr lang="fr-FR" dirty="0" err="1">
                <a:latin typeface="Arial"/>
                <a:cs typeface="Arial"/>
              </a:rPr>
              <a:t>facts</a:t>
            </a:r>
            <a:r>
              <a:rPr lang="fr-FR" dirty="0">
                <a:latin typeface="Arial"/>
                <a:cs typeface="Arial"/>
              </a:rPr>
              <a:t>. </a:t>
            </a:r>
          </a:p>
          <a:p>
            <a:pPr marL="0" indent="0">
              <a:buFont typeface="Wingdings"/>
              <a:buNone/>
            </a:pPr>
            <a:endParaRPr lang="fr-FR" dirty="0">
              <a:latin typeface="Arial"/>
              <a:cs typeface="Arial"/>
            </a:endParaRPr>
          </a:p>
          <a:p>
            <a:pPr marL="0" indent="0">
              <a:buFont typeface="Wingdings"/>
              <a:buNone/>
            </a:pPr>
            <a:r>
              <a:rPr lang="fr-FR" dirty="0">
                <a:latin typeface="Arial"/>
                <a:cs typeface="Arial"/>
              </a:rPr>
              <a:t>The </a:t>
            </a:r>
            <a:r>
              <a:rPr lang="fr-FR" dirty="0" err="1">
                <a:latin typeface="Arial"/>
                <a:cs typeface="Arial"/>
              </a:rPr>
              <a:t>accused</a:t>
            </a:r>
            <a:r>
              <a:rPr lang="fr-FR" dirty="0">
                <a:latin typeface="Arial"/>
                <a:cs typeface="Arial"/>
              </a:rPr>
              <a:t> has </a:t>
            </a:r>
            <a:r>
              <a:rPr lang="fr-FR" dirty="0" err="1">
                <a:latin typeface="Arial"/>
                <a:cs typeface="Arial"/>
              </a:rPr>
              <a:t>several</a:t>
            </a:r>
            <a:r>
              <a:rPr lang="fr-FR" dirty="0">
                <a:latin typeface="Arial"/>
                <a:cs typeface="Arial"/>
              </a:rPr>
              <a:t> </a:t>
            </a:r>
            <a:r>
              <a:rPr lang="fr-FR" dirty="0" err="1">
                <a:latin typeface="Arial"/>
                <a:cs typeface="Arial"/>
              </a:rPr>
              <a:t>rights</a:t>
            </a:r>
            <a:r>
              <a:rPr lang="fr-FR" dirty="0">
                <a:latin typeface="Arial"/>
                <a:cs typeface="Arial"/>
              </a:rPr>
              <a:t> </a:t>
            </a:r>
            <a:r>
              <a:rPr lang="fr-FR" dirty="0" err="1">
                <a:latin typeface="Arial"/>
                <a:cs typeface="Arial"/>
              </a:rPr>
              <a:t>during</a:t>
            </a:r>
            <a:r>
              <a:rPr lang="fr-FR" dirty="0">
                <a:latin typeface="Arial"/>
                <a:cs typeface="Arial"/>
              </a:rPr>
              <a:t> </a:t>
            </a:r>
            <a:r>
              <a:rPr lang="fr-FR" dirty="0" err="1">
                <a:latin typeface="Arial"/>
                <a:cs typeface="Arial"/>
              </a:rPr>
              <a:t>their</a:t>
            </a:r>
            <a:r>
              <a:rPr lang="fr-FR" dirty="0">
                <a:latin typeface="Arial"/>
                <a:cs typeface="Arial"/>
              </a:rPr>
              <a:t> </a:t>
            </a:r>
            <a:r>
              <a:rPr lang="fr-FR" dirty="0" err="1">
                <a:latin typeface="Arial"/>
                <a:cs typeface="Arial"/>
              </a:rPr>
              <a:t>criminal</a:t>
            </a:r>
            <a:r>
              <a:rPr lang="fr-FR" dirty="0">
                <a:latin typeface="Arial"/>
                <a:cs typeface="Arial"/>
              </a:rPr>
              <a:t> trial. For </a:t>
            </a:r>
            <a:r>
              <a:rPr lang="fr-FR" dirty="0" err="1">
                <a:latin typeface="Arial"/>
                <a:cs typeface="Arial"/>
              </a:rPr>
              <a:t>example</a:t>
            </a:r>
            <a:r>
              <a:rPr lang="fr-FR" dirty="0">
                <a:latin typeface="Arial"/>
                <a:cs typeface="Arial"/>
              </a:rPr>
              <a:t>, they have the right to </a:t>
            </a:r>
            <a:r>
              <a:rPr lang="fr-FR" dirty="0" err="1">
                <a:latin typeface="Arial"/>
                <a:cs typeface="Arial"/>
              </a:rPr>
              <a:t>remain</a:t>
            </a:r>
            <a:r>
              <a:rPr lang="fr-FR" dirty="0">
                <a:latin typeface="Arial"/>
                <a:cs typeface="Arial"/>
              </a:rPr>
              <a:t> silent and the right to the assistance of an </a:t>
            </a:r>
            <a:r>
              <a:rPr lang="fr-FR" dirty="0" err="1">
                <a:latin typeface="Arial"/>
                <a:cs typeface="Arial"/>
              </a:rPr>
              <a:t>interpreter</a:t>
            </a:r>
            <a:r>
              <a:rPr lang="fr-FR" dirty="0">
                <a:latin typeface="Arial"/>
                <a:cs typeface="Arial"/>
              </a:rPr>
              <a:t> to </a:t>
            </a:r>
            <a:r>
              <a:rPr lang="fr-FR" dirty="0" err="1">
                <a:latin typeface="Arial"/>
                <a:cs typeface="Arial"/>
              </a:rPr>
              <a:t>understand</a:t>
            </a:r>
            <a:r>
              <a:rPr lang="fr-FR" dirty="0">
                <a:latin typeface="Arial"/>
                <a:cs typeface="Arial"/>
              </a:rPr>
              <a:t> </a:t>
            </a:r>
            <a:r>
              <a:rPr lang="fr-FR" dirty="0" err="1">
                <a:latin typeface="Arial"/>
                <a:cs typeface="Arial"/>
              </a:rPr>
              <a:t>everything</a:t>
            </a:r>
            <a:r>
              <a:rPr lang="fr-FR" dirty="0">
                <a:latin typeface="Arial"/>
                <a:cs typeface="Arial"/>
              </a:rPr>
              <a:t> </a:t>
            </a:r>
            <a:r>
              <a:rPr lang="fr-FR" dirty="0" err="1">
                <a:latin typeface="Arial"/>
                <a:cs typeface="Arial"/>
              </a:rPr>
              <a:t>that</a:t>
            </a:r>
            <a:r>
              <a:rPr lang="fr-FR" dirty="0">
                <a:latin typeface="Arial"/>
                <a:cs typeface="Arial"/>
              </a:rPr>
              <a:t> </a:t>
            </a:r>
            <a:r>
              <a:rPr lang="fr-FR" dirty="0" err="1">
                <a:latin typeface="Arial"/>
                <a:cs typeface="Arial"/>
              </a:rPr>
              <a:t>happens</a:t>
            </a:r>
            <a:r>
              <a:rPr lang="fr-FR" dirty="0">
                <a:latin typeface="Arial"/>
                <a:cs typeface="Arial"/>
              </a:rPr>
              <a:t> </a:t>
            </a:r>
            <a:r>
              <a:rPr lang="fr-FR" dirty="0" err="1">
                <a:latin typeface="Arial"/>
                <a:cs typeface="Arial"/>
              </a:rPr>
              <a:t>during</a:t>
            </a:r>
            <a:r>
              <a:rPr lang="fr-FR" dirty="0">
                <a:latin typeface="Arial"/>
                <a:cs typeface="Arial"/>
              </a:rPr>
              <a:t> the trial.</a:t>
            </a:r>
          </a:p>
          <a:p>
            <a:endParaRPr lang="fr-FR"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SOURCES</a:t>
            </a:r>
            <a:endParaRPr lang="fr-FR" dirty="0">
              <a:latin typeface="Arial" panose="020B0604020202020204" pitchFamily="34" charset="0"/>
              <a:cs typeface="Arial" panose="020B0604020202020204" pitchFamily="34" charset="0"/>
            </a:endParaRPr>
          </a:p>
          <a:p>
            <a:pPr marL="57150" indent="-228600">
              <a:buFont typeface="Courier New"/>
              <a:buChar char="o"/>
            </a:pPr>
            <a:r>
              <a:rPr lang="fr-FR" i="1" dirty="0">
                <a:latin typeface="Arial" panose="020B0604020202020204" pitchFamily="34" charset="0"/>
                <a:cs typeface="Arial" panose="020B0604020202020204" pitchFamily="34" charset="0"/>
              </a:rPr>
              <a:t>Canadian Charter of </a:t>
            </a:r>
            <a:r>
              <a:rPr lang="fr-FR" i="1" dirty="0" err="1">
                <a:latin typeface="Arial" panose="020B0604020202020204" pitchFamily="34" charset="0"/>
                <a:cs typeface="Arial" panose="020B0604020202020204" pitchFamily="34" charset="0"/>
              </a:rPr>
              <a:t>Rights</a:t>
            </a:r>
            <a:r>
              <a:rPr lang="fr-FR" i="1" dirty="0">
                <a:latin typeface="Arial" panose="020B0604020202020204" pitchFamily="34" charset="0"/>
                <a:cs typeface="Arial" panose="020B0604020202020204" pitchFamily="34" charset="0"/>
              </a:rPr>
              <a:t> and </a:t>
            </a:r>
            <a:r>
              <a:rPr lang="fr-FR" i="1" dirty="0" err="1">
                <a:latin typeface="Arial" panose="020B0604020202020204" pitchFamily="34" charset="0"/>
                <a:cs typeface="Arial" panose="020B0604020202020204" pitchFamily="34" charset="0"/>
              </a:rPr>
              <a:t>Freedoms</a:t>
            </a:r>
            <a:r>
              <a:rPr lang="fr-FR" i="1" dirty="0">
                <a:latin typeface="Arial" panose="020B0604020202020204" pitchFamily="34" charset="0"/>
                <a:cs typeface="Arial" panose="020B0604020202020204" pitchFamily="34" charset="0"/>
              </a:rPr>
              <a:t>, s</a:t>
            </a:r>
            <a:r>
              <a:rPr lang="fr-FR" dirty="0">
                <a:latin typeface="Arial" panose="020B0604020202020204" pitchFamily="34" charset="0"/>
                <a:cs typeface="Arial" panose="020B0604020202020204" pitchFamily="34" charset="0"/>
              </a:rPr>
              <a:t>ections 7, 11, and 14</a:t>
            </a:r>
          </a:p>
          <a:p>
            <a:pPr marL="57150" indent="-228600">
              <a:buFont typeface="Courier New"/>
              <a:buChar char="o"/>
            </a:pPr>
            <a:r>
              <a:rPr lang="fr-FR" i="1" dirty="0">
                <a:latin typeface="Arial" panose="020B0604020202020204" pitchFamily="34" charset="0"/>
                <a:cs typeface="Arial" panose="020B0604020202020204" pitchFamily="34" charset="0"/>
              </a:rPr>
              <a:t>Criminal Code,</a:t>
            </a:r>
            <a:r>
              <a:rPr lang="fr-FR" dirty="0">
                <a:latin typeface="Arial" panose="020B0604020202020204" pitchFamily="34" charset="0"/>
                <a:cs typeface="Arial" panose="020B0604020202020204" pitchFamily="34" charset="0"/>
              </a:rPr>
              <a:t> section 530.</a:t>
            </a:r>
          </a:p>
          <a:p>
            <a:pPr marL="57150" indent="-228600">
              <a:buFont typeface="Courier New"/>
              <a:buChar char="o"/>
            </a:pPr>
            <a:r>
              <a:rPr lang="fr-FR" i="1" dirty="0">
                <a:latin typeface="Arial" panose="020B0604020202020204" pitchFamily="34" charset="0"/>
                <a:cs typeface="Arial" panose="020B0604020202020204" pitchFamily="34" charset="0"/>
              </a:rPr>
              <a:t>Dubois v. The Queen</a:t>
            </a:r>
            <a:r>
              <a:rPr lang="fr-FR" dirty="0">
                <a:latin typeface="Arial" panose="020B0604020202020204" pitchFamily="34" charset="0"/>
                <a:cs typeface="Arial" panose="020B0604020202020204" pitchFamily="34" charset="0"/>
              </a:rPr>
              <a:t>, [1985] 2 S.C.R. 350, </a:t>
            </a:r>
            <a:r>
              <a:rPr lang="fr-FR" dirty="0" err="1">
                <a:latin typeface="Arial" panose="020B0604020202020204" pitchFamily="34" charset="0"/>
                <a:cs typeface="Arial" panose="020B0604020202020204" pitchFamily="34" charset="0"/>
              </a:rPr>
              <a:t>paragraph</a:t>
            </a:r>
            <a:r>
              <a:rPr lang="fr-FR" dirty="0">
                <a:latin typeface="Arial" panose="020B0604020202020204" pitchFamily="34" charset="0"/>
                <a:cs typeface="Arial" panose="020B0604020202020204" pitchFamily="34" charset="0"/>
              </a:rPr>
              <a:t> 10.</a:t>
            </a:r>
          </a:p>
          <a:p>
            <a:pPr marL="57150" indent="-228600">
              <a:buFont typeface="Courier New"/>
              <a:buChar char="o"/>
            </a:pPr>
            <a:r>
              <a:rPr lang="fr-FR" dirty="0">
                <a:latin typeface="Arial" panose="020B0604020202020204" pitchFamily="34" charset="0"/>
                <a:cs typeface="Arial" panose="020B0604020202020204" pitchFamily="34" charset="0"/>
              </a:rPr>
              <a:t>Hubert REID,</a:t>
            </a:r>
            <a:r>
              <a:rPr lang="fr-FR" i="1" dirty="0">
                <a:latin typeface="Arial" panose="020B0604020202020204" pitchFamily="34" charset="0"/>
                <a:cs typeface="Arial" panose="020B0604020202020204" pitchFamily="34" charset="0"/>
              </a:rPr>
              <a:t> Dictionnaire de droit québécois et canadien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sub</a:t>
            </a:r>
            <a:r>
              <a:rPr lang="fr-FR" dirty="0">
                <a:latin typeface="Arial" panose="020B0604020202020204" pitchFamily="34" charset="0"/>
                <a:cs typeface="Arial" panose="020B0604020202020204" pitchFamily="34" charset="0"/>
              </a:rPr>
              <a:t> verbo “</a:t>
            </a:r>
            <a:r>
              <a:rPr lang="fr-FR" dirty="0" err="1">
                <a:latin typeface="Arial" panose="020B0604020202020204" pitchFamily="34" charset="0"/>
                <a:cs typeface="Arial" panose="020B0604020202020204" pitchFamily="34" charset="0"/>
              </a:rPr>
              <a:t>Accused</a:t>
            </a:r>
            <a:r>
              <a:rPr lang="fr-FR" dirty="0">
                <a:latin typeface="Arial" panose="020B0604020202020204" pitchFamily="34" charset="0"/>
                <a:cs typeface="Arial" panose="020B0604020202020204" pitchFamily="34" charset="0"/>
              </a:rPr>
              <a:t>”.</a:t>
            </a:r>
          </a:p>
          <a:p>
            <a:pPr marL="57150" indent="-228600">
              <a:buFont typeface="Courier New"/>
              <a:buChar char="o"/>
            </a:pPr>
            <a:r>
              <a:rPr lang="fr-FR" i="1" dirty="0">
                <a:latin typeface="Arial" panose="020B0604020202020204" pitchFamily="34" charset="0"/>
                <a:cs typeface="Arial" panose="020B0604020202020204" pitchFamily="34" charset="0"/>
              </a:rPr>
              <a:t>Canada Evidence </a:t>
            </a:r>
            <a:r>
              <a:rPr lang="fr-FR" i="1" dirty="0" err="1">
                <a:latin typeface="Arial" panose="020B0604020202020204" pitchFamily="34" charset="0"/>
                <a:cs typeface="Arial" panose="020B0604020202020204" pitchFamily="34" charset="0"/>
              </a:rPr>
              <a:t>Act</a:t>
            </a:r>
            <a:r>
              <a:rPr lang="fr-FR" i="1" dirty="0">
                <a:latin typeface="Arial" panose="020B0604020202020204" pitchFamily="34" charset="0"/>
                <a:cs typeface="Arial" panose="020B0604020202020204" pitchFamily="34" charset="0"/>
              </a:rPr>
              <a:t>,</a:t>
            </a:r>
            <a:r>
              <a:rPr lang="fr-FR" dirty="0">
                <a:latin typeface="Arial" panose="020B0604020202020204" pitchFamily="34" charset="0"/>
                <a:cs typeface="Arial" panose="020B0604020202020204" pitchFamily="34" charset="0"/>
              </a:rPr>
              <a:t> RSC (1985), c. C-5, section 4(1).</a:t>
            </a:r>
          </a:p>
          <a:p>
            <a:pPr marL="171450" indent="-171450">
              <a:spcBef>
                <a:spcPct val="0"/>
              </a:spcBef>
              <a:buFont typeface="Wingdings"/>
              <a:buChar char="q"/>
            </a:pP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13</a:t>
            </a:fld>
            <a:endParaRPr lang="fr-CA"/>
          </a:p>
        </p:txBody>
      </p:sp>
    </p:spTree>
    <p:extLst>
      <p:ext uri="{BB962C8B-B14F-4D97-AF65-F5344CB8AC3E}">
        <p14:creationId xmlns:p14="http://schemas.microsoft.com/office/powerpoint/2010/main" val="1695924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dirty="0">
              <a:solidFill>
                <a:srgbClr val="444444"/>
              </a:solidFill>
              <a:highlight>
                <a:srgbClr val="F5F5F5"/>
              </a:highlight>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INFORMATION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FOR STUDENTS</a:t>
            </a:r>
          </a:p>
          <a:p>
            <a:endParaRPr lang="fr-FR" b="1" dirty="0">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prosecutor and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lawyer will ask people who have personal knowledge of facts relating to the case to testify in court. These people are called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witnesses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In most cases, the victim of the crime is a witness. </a:t>
            </a:r>
          </a:p>
          <a:p>
            <a:pPr marL="0" indent="0">
              <a:buFont typeface="Wingdings"/>
              <a:buNone/>
            </a:pPr>
            <a:endParaRPr lang="en-US" dirty="0">
              <a:solidFill>
                <a:srgbClr val="000000"/>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Witnesses have a choice of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taking an oath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on a religious book, such as the Bible or the Koran, or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making a solemn affirmation</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that they will tell the truth, the whole truth</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and nothing but the truth.</a:t>
            </a:r>
            <a:endParaRPr lang="en-US" dirty="0">
              <a:latin typeface="Arial" panose="020B0604020202020204" pitchFamily="34" charset="0"/>
              <a:cs typeface="Arial" panose="020B0604020202020204" pitchFamily="34" charset="0"/>
            </a:endParaRPr>
          </a:p>
          <a:p>
            <a:endParaRPr lang="en-US" b="1" u="sng" dirty="0">
              <a:solidFill>
                <a:srgbClr val="444444"/>
              </a:solidFill>
              <a:highlight>
                <a:srgbClr val="F5F5F5"/>
              </a:highlight>
              <a:latin typeface="Arial" panose="020B0604020202020204" pitchFamily="34" charset="0"/>
              <a:cs typeface="Arial" panose="020B0604020202020204" pitchFamily="34" charset="0"/>
            </a:endParaRPr>
          </a:p>
          <a:p>
            <a:r>
              <a:rPr lang="en-US" b="1" i="0" u="sng" strike="noStrike" dirty="0">
                <a:solidFill>
                  <a:srgbClr val="444444"/>
                </a:solidFill>
                <a:effectLst/>
                <a:highlight>
                  <a:srgbClr val="F5F5F5"/>
                </a:highlight>
                <a:latin typeface="Arial" panose="020B0604020202020204" pitchFamily="34" charset="0"/>
                <a:cs typeface="Arial" panose="020B0604020202020204" pitchFamily="34" charset="0"/>
              </a:rPr>
              <a:t>Important</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chemeClr val="tx1"/>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Witnesses can only tell the court what they personally know, saw</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or heard with their own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senses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(sight, hearing, etc</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If they don’t have direct, personal knowledge of a fact, what they say about it is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hearsay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and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will not be accepted as evidence.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Example of hearsay: “I know that X stole the car because Y told me so.”</a:t>
            </a:r>
          </a:p>
          <a:p>
            <a:pPr marL="0" indent="0">
              <a:buFont typeface="Wingdings"/>
              <a:buNone/>
            </a:pPr>
            <a:endParaRPr lang="en-US" dirty="0">
              <a:solidFill>
                <a:srgbClr val="000000"/>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In some situations, witnesses can give their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opinions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For example, witnesses can give their opinions about things most people are able to judge, such as someone’s approximate age, whether a person was drunk</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or whether a car was speeding.</a:t>
            </a:r>
            <a:endParaRPr lang="en-US" dirty="0">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b="1" dirty="0">
              <a:latin typeface="Arial" panose="020B0604020202020204" pitchFamily="34" charset="0"/>
              <a:cs typeface="Arial" panose="020B0604020202020204" pitchFamily="34" charset="0"/>
            </a:endParaRPr>
          </a:p>
          <a:p>
            <a:pPr marL="57150" indent="-1714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Canada Evidence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RSC c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C-5, ss 14 and </a:t>
            </a:r>
            <a:r>
              <a:rPr lang="en-US" dirty="0">
                <a:solidFill>
                  <a:srgbClr val="444444"/>
                </a:solidFill>
                <a:highlight>
                  <a:srgbClr val="F5F5F5"/>
                </a:highlight>
                <a:latin typeface="Arial" panose="020B0604020202020204" pitchFamily="34" charset="0"/>
                <a:cs typeface="Arial" panose="020B0604020202020204" pitchFamily="34" charset="0"/>
              </a:rPr>
              <a:t>15</a:t>
            </a:r>
            <a:endParaRPr lang="en-US" dirty="0">
              <a:solidFill>
                <a:srgbClr val="000000"/>
              </a:solidFill>
              <a:latin typeface="Arial" panose="020B0604020202020204" pitchFamily="34" charset="0"/>
              <a:cs typeface="Arial" panose="020B0604020202020204" pitchFamily="34" charset="0"/>
            </a:endParaRPr>
          </a:p>
          <a:p>
            <a:pPr marL="571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R</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v N.S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2012 </a:t>
            </a:r>
            <a:r>
              <a:rPr lang="en-US" dirty="0">
                <a:solidFill>
                  <a:srgbClr val="444444"/>
                </a:solidFill>
                <a:highlight>
                  <a:srgbClr val="F5F5F5"/>
                </a:highlight>
                <a:latin typeface="Arial" panose="020B0604020202020204" pitchFamily="34" charset="0"/>
                <a:cs typeface="Arial" panose="020B0604020202020204" pitchFamily="34" charset="0"/>
              </a:rPr>
              <a:t>SCC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72, </a:t>
            </a:r>
            <a:r>
              <a:rPr lang="en-US" dirty="0">
                <a:solidFill>
                  <a:srgbClr val="444444"/>
                </a:solidFill>
                <a:highlight>
                  <a:srgbClr val="F5F5F5"/>
                </a:highlight>
                <a:latin typeface="Arial" panose="020B0604020202020204" pitchFamily="34" charset="0"/>
                <a:cs typeface="Arial" panose="020B0604020202020204" pitchFamily="34" charset="0"/>
              </a:rPr>
              <a:t>paragraph 53</a:t>
            </a:r>
            <a:endParaRPr lang="en-US" dirty="0">
              <a:solidFill>
                <a:srgbClr val="000000"/>
              </a:solidFill>
              <a:latin typeface="Arial" panose="020B0604020202020204" pitchFamily="34" charset="0"/>
              <a:cs typeface="Arial" panose="020B0604020202020204" pitchFamily="34" charset="0"/>
            </a:endParaRPr>
          </a:p>
          <a:p>
            <a:pPr marL="57150"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Nicolas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BELLEMARE,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La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Collection de droit 2015-2016, École du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du Québec, vol. 11,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128</a:t>
            </a:r>
            <a:endParaRPr lang="en-US" dirty="0">
              <a:latin typeface="Arial" panose="020B0604020202020204" pitchFamily="34" charset="0"/>
              <a:cs typeface="Arial" panose="020B0604020202020204" pitchFamily="34" charset="0"/>
            </a:endParaRPr>
          </a:p>
          <a:p>
            <a:pPr>
              <a:defRPr/>
            </a:pPr>
            <a:endParaRPr lang="en-US" b="1"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956470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b="1"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Expert witnesses are called to court because they have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specialized knowledge in a certain field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such as science, technology, </a:t>
            </a:r>
            <a:r>
              <a:rPr lang="en-US" dirty="0">
                <a:solidFill>
                  <a:srgbClr val="444444"/>
                </a:solidFill>
                <a:highlight>
                  <a:srgbClr val="F5F5F5"/>
                </a:highlight>
                <a:latin typeface="Arial" panose="020B0604020202020204" pitchFamily="34" charset="0"/>
                <a:cs typeface="Arial" panose="020B0604020202020204" pitchFamily="34" charset="0"/>
              </a:rPr>
              <a:t>or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medicine.</a:t>
            </a:r>
            <a:endParaRPr lang="en-US" dirty="0">
              <a:solidFill>
                <a:srgbClr val="444444"/>
              </a:solidFill>
              <a:latin typeface="Arial" panose="020B0604020202020204" pitchFamily="34" charset="0"/>
              <a:cs typeface="Arial" panose="020B0604020202020204" pitchFamily="34" charset="0"/>
            </a:endParaRPr>
          </a:p>
          <a:p>
            <a:pPr marL="514350" lvl="1" indent="-171450">
              <a:buFont typeface="Courier New"/>
              <a:buChar char="o"/>
            </a:pP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Examples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971550" lvl="2" indent="-228600">
              <a:buFont typeface="Wingdings"/>
              <a:buChar cha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fingerprint or dental </a:t>
            </a:r>
            <a:r>
              <a:rPr lang="en-US" dirty="0">
                <a:solidFill>
                  <a:srgbClr val="444444"/>
                </a:solidFill>
                <a:highlight>
                  <a:srgbClr val="F5F5F5"/>
                </a:highlight>
                <a:latin typeface="Arial" panose="020B0604020202020204" pitchFamily="34" charset="0"/>
                <a:cs typeface="Arial" panose="020B0604020202020204" pitchFamily="34" charset="0"/>
              </a:rPr>
              <a:t>specialist</a:t>
            </a:r>
            <a:endParaRPr lang="en-US" dirty="0">
              <a:solidFill>
                <a:srgbClr val="444444"/>
              </a:solidFill>
              <a:latin typeface="Arial" panose="020B0604020202020204" pitchFamily="34" charset="0"/>
              <a:cs typeface="Arial" panose="020B0604020202020204" pitchFamily="34" charset="0"/>
            </a:endParaRPr>
          </a:p>
          <a:p>
            <a:pPr marL="971550" lvl="2" indent="-228600">
              <a:buFont typeface="Wingdings"/>
              <a:buChar char="§"/>
            </a:pPr>
            <a:r>
              <a:rPr lang="en-US" dirty="0">
                <a:solidFill>
                  <a:srgbClr val="444444"/>
                </a:solidFill>
                <a:highlight>
                  <a:srgbClr val="F5F5F5"/>
                </a:highlight>
                <a:latin typeface="Arial" panose="020B0604020202020204" pitchFamily="34" charset="0"/>
                <a:cs typeface="Arial" panose="020B0604020202020204" pitchFamily="34" charset="0"/>
              </a:rPr>
              <a:t>A</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ballistics </a:t>
            </a:r>
            <a:r>
              <a:rPr lang="en-US" dirty="0">
                <a:solidFill>
                  <a:srgbClr val="444444"/>
                </a:solidFill>
                <a:highlight>
                  <a:srgbClr val="F5F5F5"/>
                </a:highlight>
                <a:latin typeface="Arial" panose="020B0604020202020204" pitchFamily="34" charset="0"/>
                <a:cs typeface="Arial" panose="020B0604020202020204" pitchFamily="34" charset="0"/>
              </a:rPr>
              <a:t>expert</a:t>
            </a:r>
            <a:endParaRPr lang="en-US" dirty="0">
              <a:solidFill>
                <a:srgbClr val="444444"/>
              </a:solidFill>
              <a:latin typeface="Arial" panose="020B0604020202020204" pitchFamily="34" charset="0"/>
              <a:cs typeface="Arial" panose="020B0604020202020204" pitchFamily="34" charset="0"/>
            </a:endParaRPr>
          </a:p>
          <a:p>
            <a:pPr marL="971550" lvl="2" indent="-228600">
              <a:buFont typeface="Wingdings"/>
              <a:buChar char="§"/>
            </a:pPr>
            <a:r>
              <a:rPr lang="en-US" dirty="0">
                <a:solidFill>
                  <a:srgbClr val="444444"/>
                </a:solidFill>
                <a:highlight>
                  <a:srgbClr val="F5F5F5"/>
                </a:highlight>
                <a:latin typeface="Arial" panose="020B0604020202020204" pitchFamily="34" charset="0"/>
                <a:cs typeface="Arial" panose="020B0604020202020204" pitchFamily="34" charset="0"/>
              </a:rPr>
              <a:t>A</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forensic medicine </a:t>
            </a:r>
            <a:r>
              <a:rPr lang="en-US" dirty="0">
                <a:solidFill>
                  <a:srgbClr val="444444"/>
                </a:solidFill>
                <a:highlight>
                  <a:srgbClr val="F5F5F5"/>
                </a:highlight>
                <a:latin typeface="Arial" panose="020B0604020202020204" pitchFamily="34" charset="0"/>
                <a:cs typeface="Arial" panose="020B0604020202020204" pitchFamily="34" charset="0"/>
              </a:rPr>
              <a:t>specialist</a:t>
            </a:r>
            <a:endParaRPr lang="en-US" dirty="0">
              <a:solidFill>
                <a:srgbClr val="444444"/>
              </a:solidFill>
              <a:latin typeface="Arial" panose="020B0604020202020204" pitchFamily="34" charset="0"/>
              <a:cs typeface="Arial" panose="020B0604020202020204" pitchFamily="34" charset="0"/>
            </a:endParaRPr>
          </a:p>
          <a:p>
            <a:pPr marL="971550" lvl="2" indent="-228600">
              <a:buFont typeface="Wingdings"/>
              <a:buChar char="§"/>
            </a:pPr>
            <a:r>
              <a:rPr lang="en-US" dirty="0">
                <a:solidFill>
                  <a:srgbClr val="444444"/>
                </a:solidFill>
                <a:highlight>
                  <a:srgbClr val="F5F5F5"/>
                </a:highlight>
                <a:latin typeface="Arial" panose="020B0604020202020204" pitchFamily="34" charset="0"/>
                <a:cs typeface="Arial" panose="020B0604020202020204" pitchFamily="34" charset="0"/>
              </a:rPr>
              <a:t>A</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psychiatrist who, for example, can explain the </a:t>
            </a:r>
            <a:r>
              <a:rPr lang="en-US" dirty="0" err="1">
                <a:solidFill>
                  <a:srgbClr val="444444"/>
                </a:solidFill>
                <a:highlight>
                  <a:srgbClr val="F5F5F5"/>
                </a:highlight>
                <a:latin typeface="Arial" panose="020B0604020202020204" pitchFamily="34" charset="0"/>
                <a:cs typeface="Arial" panose="020B0604020202020204" pitchFamily="34" charset="0"/>
              </a:rPr>
              <a:t>behaviour</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of a kidnapping victim with “Stockholm syndrome</a:t>
            </a:r>
            <a:r>
              <a:rPr lang="en-US" b="0" dirty="0">
                <a:solidFill>
                  <a:srgbClr val="444444"/>
                </a:solidFill>
                <a:highlight>
                  <a:srgbClr val="F5F5F5"/>
                </a:highlight>
                <a:latin typeface="Arial" panose="020B0604020202020204" pitchFamily="34" charset="0"/>
                <a:cs typeface="Arial" panose="020B0604020202020204" pitchFamily="34" charset="0"/>
              </a:rPr>
              <a:t>”</a:t>
            </a:r>
          </a:p>
          <a:p>
            <a:pPr marL="971550" lvl="2" indent="-228600">
              <a:buFont typeface="Wingdings"/>
              <a:buChar char="§"/>
            </a:pPr>
            <a:endParaRPr lang="en-US" b="0" dirty="0">
              <a:solidFill>
                <a:srgbClr val="444444"/>
              </a:solidFill>
              <a:latin typeface="Arial" panose="020B0604020202020204" pitchFamily="34" charset="0"/>
              <a:cs typeface="Arial" panose="020B0604020202020204" pitchFamily="34" charset="0"/>
            </a:endParaRPr>
          </a:p>
          <a:p>
            <a:pPr marL="0" lv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Unlike ordinary witnesses, expert witnesses can give their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opinions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on facts related to their expertise.</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cs typeface="Arial" panose="020B0604020202020204" pitchFamily="34" charset="0"/>
            </a:endParaRPr>
          </a:p>
          <a:p>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r>
              <a:rPr lang="en-US" dirty="0">
                <a:solidFill>
                  <a:srgbClr val="444444"/>
                </a:solidFill>
                <a:highlight>
                  <a:srgbClr val="F5F5F5"/>
                </a:highlight>
                <a:latin typeface="Arial" panose="020B0604020202020204" pitchFamily="34" charset="0"/>
                <a:cs typeface="Arial" panose="020B0604020202020204" pitchFamily="34" charset="0"/>
              </a:rPr>
              <a:t> </a:t>
            </a:r>
            <a:endParaRPr lang="en-US" dirty="0">
              <a:solidFill>
                <a:srgbClr val="444444"/>
              </a:solidFill>
              <a:latin typeface="Arial" panose="020B0604020202020204" pitchFamily="34" charset="0"/>
              <a:cs typeface="Arial" panose="020B0604020202020204" pitchFamily="34" charset="0"/>
            </a:endParaRPr>
          </a:p>
          <a:p>
            <a:pPr marL="57150" indent="-1714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Canada Evidence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s</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7</a:t>
            </a:r>
            <a:endParaRPr lang="en-US" dirty="0">
              <a:solidFill>
                <a:srgbClr val="444444"/>
              </a:solidFill>
              <a:latin typeface="Arial" panose="020B0604020202020204" pitchFamily="34" charset="0"/>
              <a:cs typeface="Arial" panose="020B0604020202020204" pitchFamily="34" charset="0"/>
            </a:endParaRPr>
          </a:p>
          <a:p>
            <a:pPr marL="57150"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Nicolas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BELLEMARE,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Collection de droit 2015-2016, École du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du Québec, vol. 11,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a:t>
            </a:r>
            <a:r>
              <a:rPr lang="en-US" dirty="0">
                <a:solidFill>
                  <a:srgbClr val="444444"/>
                </a:solidFill>
                <a:highlight>
                  <a:srgbClr val="F5F5F5"/>
                </a:highlight>
                <a:latin typeface="Arial" panose="020B0604020202020204" pitchFamily="34" charset="0"/>
                <a:cs typeface="Arial" panose="020B0604020202020204" pitchFamily="34" charset="0"/>
              </a:rPr>
              <a:t>141</a:t>
            </a:r>
            <a:endParaRPr lang="en-US" dirty="0">
              <a:solidFill>
                <a:srgbClr val="444444"/>
              </a:solidFill>
              <a:latin typeface="Arial" panose="020B0604020202020204" pitchFamily="34" charset="0"/>
              <a:cs typeface="Arial" panose="020B0604020202020204" pitchFamily="34" charset="0"/>
            </a:endParaRPr>
          </a:p>
          <a:p>
            <a:pPr marL="57150"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Delisle</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v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R</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2013 QCCA 952, </a:t>
            </a:r>
            <a:r>
              <a:rPr lang="en-US" dirty="0">
                <a:solidFill>
                  <a:srgbClr val="444444"/>
                </a:solidFill>
                <a:highlight>
                  <a:srgbClr val="F5F5F5"/>
                </a:highlight>
                <a:latin typeface="Arial" panose="020B0604020202020204" pitchFamily="34" charset="0"/>
                <a:cs typeface="Arial" panose="020B0604020202020204" pitchFamily="34" charset="0"/>
              </a:rPr>
              <a:t>paragraphs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13-14, 26-30</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and </a:t>
            </a:r>
            <a:r>
              <a:rPr lang="en-US" dirty="0">
                <a:solidFill>
                  <a:srgbClr val="444444"/>
                </a:solidFill>
                <a:highlight>
                  <a:srgbClr val="F5F5F5"/>
                </a:highlight>
                <a:latin typeface="Arial" panose="020B0604020202020204" pitchFamily="34" charset="0"/>
                <a:cs typeface="Arial" panose="020B0604020202020204" pitchFamily="34" charset="0"/>
              </a:rPr>
              <a:t>31</a:t>
            </a:r>
            <a:endParaRPr lang="en-US" dirty="0">
              <a:solidFill>
                <a:srgbClr val="444444"/>
              </a:solidFill>
              <a:latin typeface="Arial" panose="020B0604020202020204" pitchFamily="34" charset="0"/>
              <a:cs typeface="Arial" panose="020B0604020202020204" pitchFamily="34" charset="0"/>
            </a:endParaRPr>
          </a:p>
          <a:p>
            <a:pPr indent="-171450"/>
            <a:endParaRPr lang="en-US" dirty="0">
              <a:solidFill>
                <a:srgbClr val="444444"/>
              </a:solidFill>
              <a:highlight>
                <a:srgbClr val="F5F5F5"/>
              </a:highlight>
              <a:latin typeface="Arial" panose="020B0604020202020204" pitchFamily="34" charset="0"/>
              <a:cs typeface="Arial" panose="020B0604020202020204" pitchFamily="34" charset="0"/>
            </a:endParaRPr>
          </a:p>
          <a:p>
            <a:pPr indent="-171450"/>
            <a:r>
              <a:rPr lang="en-US" b="1" i="1" dirty="0">
                <a:solidFill>
                  <a:srgbClr val="444444"/>
                </a:solidFill>
                <a:highlight>
                  <a:srgbClr val="F5F5F5"/>
                </a:highlight>
                <a:latin typeface="Arial" panose="020B0604020202020204" pitchFamily="34" charset="0"/>
                <a:cs typeface="Arial" panose="020B0604020202020204" pitchFamily="34" charset="0"/>
              </a:rPr>
              <a:t>In</a:t>
            </a:r>
            <a:r>
              <a:rPr lang="en-US" b="1" i="1" u="none" strike="noStrike" dirty="0">
                <a:solidFill>
                  <a:srgbClr val="444444"/>
                </a:solidFill>
                <a:effectLst/>
                <a:highlight>
                  <a:srgbClr val="F5F5F5"/>
                </a:highlight>
                <a:latin typeface="Arial" panose="020B0604020202020204" pitchFamily="34" charset="0"/>
                <a:cs typeface="Arial" panose="020B0604020202020204" pitchFamily="34" charset="0"/>
              </a:rPr>
              <a:t> this case, several expert witnesses testified</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In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2013, the appeal of former Supreme Court of Canada judge Jacques Delisle was refused. However, as of May 27, 2016, Mr. Delisle filed an appeal to the Canadian Minister of Justice</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who can order a new trial or send the case back to the Quebec Court of Appeal if he believes that there was an error of law.</a:t>
            </a:r>
            <a:endParaRPr lang="en-US" dirty="0">
              <a:solidFill>
                <a:srgbClr val="444444"/>
              </a:solidFill>
              <a:latin typeface="Arial" panose="020B0604020202020204" pitchFamily="34" charset="0"/>
              <a:cs typeface="Arial" panose="020B0604020202020204" pitchFamily="34" charset="0"/>
            </a:endParaRPr>
          </a:p>
          <a:p>
            <a:pPr algn="l"/>
            <a:endParaRPr lang="en-US" b="0" i="0" dirty="0">
              <a:solidFill>
                <a:srgbClr val="444444"/>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15</a:t>
            </a:fld>
            <a:endParaRPr lang="fr-CA"/>
          </a:p>
        </p:txBody>
      </p:sp>
    </p:spTree>
    <p:extLst>
      <p:ext uri="{BB962C8B-B14F-4D97-AF65-F5344CB8AC3E}">
        <p14:creationId xmlns:p14="http://schemas.microsoft.com/office/powerpoint/2010/main" val="4167351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For some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lesser </a:t>
            </a:r>
            <a:r>
              <a:rPr lang="en-US" b="1" dirty="0">
                <a:solidFill>
                  <a:srgbClr val="444444"/>
                </a:solidFill>
                <a:highlight>
                  <a:srgbClr val="F5F5F5"/>
                </a:highlight>
                <a:latin typeface="Arial" panose="020B0604020202020204" pitchFamily="34" charset="0"/>
                <a:cs typeface="Arial" panose="020B0604020202020204" pitchFamily="34" charset="0"/>
              </a:rPr>
              <a:t>crimes</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dirty="0">
                <a:solidFill>
                  <a:srgbClr val="444444"/>
                </a:solidFill>
                <a:highlight>
                  <a:srgbClr val="F5F5F5"/>
                </a:highlight>
                <a:latin typeface="Arial" panose="020B0604020202020204" pitchFamily="34" charset="0"/>
                <a:cs typeface="Arial" panose="020B0604020202020204" pitchFamily="34" charset="0"/>
              </a:rPr>
              <a:t>possessing</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 small amount of drugs, theft valued at less than $5,000, etc.), the trial is never before a jury. But for some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serious crimes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(like murder), there is always a trial by jury, except in some rare cases.</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For all other crimes (theft valued at more than $5,000, sexual assault, etc.)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the accused can choose</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to have a trial by jury or not. </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When there is a jury, it is the jurors, and not the judge, who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decide whether the accused is guilty or not guilty</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We say that the jury “renders the verdict.” The decision must be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unanimous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which means that all jurors must agree on the verdict. Since jurors are not legal specialists, they can only decide on the verdict after the judge has explained the law involved in the case. The judge can also answer any questions the jurors might have.</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But the jurors do not decide the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sentence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Only the judge can decide the sentence the accused will get. This happens at a later step called the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sentencing</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57150" indent="-171450">
              <a:buFont typeface="Courier New,monospace"/>
              <a:buChar char="o"/>
            </a:pPr>
            <a:r>
              <a:rPr lang="en-US" i="1" dirty="0">
                <a:solidFill>
                  <a:srgbClr val="444444"/>
                </a:solidFill>
                <a:highlight>
                  <a:srgbClr val="F5F5F5"/>
                </a:highlight>
                <a:latin typeface="Arial" panose="020B0604020202020204" pitchFamily="34" charset="0"/>
                <a:cs typeface="Arial" panose="020B0604020202020204" pitchFamily="34" charset="0"/>
              </a:rPr>
              <a:t>The Constitution Act, 1982</a:t>
            </a:r>
            <a:r>
              <a:rPr lang="en-US" dirty="0">
                <a:solidFill>
                  <a:srgbClr val="444444"/>
                </a:solidFill>
                <a:highlight>
                  <a:srgbClr val="F5F5F5"/>
                </a:highlight>
                <a:latin typeface="Arial" panose="020B0604020202020204" pitchFamily="34" charset="0"/>
                <a:cs typeface="Arial" panose="020B0604020202020204" pitchFamily="34" charset="0"/>
              </a:rPr>
              <a:t>, being Schedule B to the </a:t>
            </a:r>
            <a:r>
              <a:rPr lang="en-US" i="1" dirty="0">
                <a:solidFill>
                  <a:srgbClr val="444444"/>
                </a:solidFill>
                <a:highlight>
                  <a:srgbClr val="F5F5F5"/>
                </a:highlight>
                <a:latin typeface="Arial" panose="020B0604020202020204" pitchFamily="34" charset="0"/>
                <a:cs typeface="Arial" panose="020B0604020202020204" pitchFamily="34" charset="0"/>
              </a:rPr>
              <a:t>Canada Act 1982</a:t>
            </a:r>
            <a:r>
              <a:rPr lang="en-US" dirty="0">
                <a:solidFill>
                  <a:srgbClr val="444444"/>
                </a:solidFill>
                <a:highlight>
                  <a:srgbClr val="F5F5F5"/>
                </a:highlight>
                <a:latin typeface="Arial" panose="020B0604020202020204" pitchFamily="34" charset="0"/>
                <a:cs typeface="Arial" panose="020B0604020202020204" pitchFamily="34" charset="0"/>
              </a:rPr>
              <a:t> (UK), 1982, c 11, s 11f.</a:t>
            </a:r>
          </a:p>
          <a:p>
            <a:pPr marL="57150" indent="-171450">
              <a:buFont typeface="Courier New,monospace"/>
              <a:buChar char="o"/>
            </a:pPr>
            <a:r>
              <a:rPr lang="en-US" i="1" dirty="0">
                <a:solidFill>
                  <a:srgbClr val="444444"/>
                </a:solidFill>
                <a:highlight>
                  <a:srgbClr val="F5F5F5"/>
                </a:highlight>
                <a:latin typeface="Arial" panose="020B0604020202020204" pitchFamily="34" charset="0"/>
                <a:cs typeface="Arial" panose="020B0604020202020204" pitchFamily="34" charset="0"/>
              </a:rPr>
              <a:t>Criminal Code</a:t>
            </a:r>
            <a:r>
              <a:rPr lang="en-US" dirty="0">
                <a:solidFill>
                  <a:srgbClr val="444444"/>
                </a:solidFill>
                <a:highlight>
                  <a:srgbClr val="F5F5F5"/>
                </a:highlight>
                <a:latin typeface="Arial" panose="020B0604020202020204" pitchFamily="34" charset="0"/>
                <a:cs typeface="Arial" panose="020B0604020202020204" pitchFamily="34" charset="0"/>
              </a:rPr>
              <a:t>, ss 469, 471, 473, 469, 536(2), 553, 631(2.1) and (2.2), 643(1), 647, 653.</a:t>
            </a:r>
          </a:p>
          <a:p>
            <a:pPr marL="57150" indent="-171450">
              <a:buFont typeface="Courier New,monospace"/>
              <a:buChar char="o"/>
            </a:pPr>
            <a:r>
              <a:rPr lang="en-US" i="1" dirty="0">
                <a:solidFill>
                  <a:srgbClr val="444444"/>
                </a:solidFill>
                <a:highlight>
                  <a:srgbClr val="F5F5F5"/>
                </a:highlight>
                <a:latin typeface="Arial" panose="020B0604020202020204" pitchFamily="34" charset="0"/>
                <a:cs typeface="Arial" panose="020B0604020202020204" pitchFamily="34" charset="0"/>
              </a:rPr>
              <a:t>Criminal Code</a:t>
            </a:r>
            <a:r>
              <a:rPr lang="en-US" dirty="0">
                <a:solidFill>
                  <a:srgbClr val="444444"/>
                </a:solidFill>
                <a:highlight>
                  <a:srgbClr val="F5F5F5"/>
                </a:highlight>
                <a:latin typeface="Arial" panose="020B0604020202020204" pitchFamily="34" charset="0"/>
                <a:cs typeface="Arial" panose="020B0604020202020204" pitchFamily="34" charset="0"/>
              </a:rPr>
              <a:t>, art. 716 (“tribunal”) et 720(1).</a:t>
            </a:r>
          </a:p>
          <a:p>
            <a:pPr marL="57150" indent="-171450">
              <a:buFont typeface="Courier New,monospace"/>
              <a:buChar char="o"/>
            </a:pPr>
            <a:r>
              <a:rPr lang="en-US" i="1" dirty="0">
                <a:solidFill>
                  <a:srgbClr val="444444"/>
                </a:solidFill>
                <a:highlight>
                  <a:srgbClr val="F5F5F5"/>
                </a:highlight>
                <a:latin typeface="Arial" panose="020B0604020202020204" pitchFamily="34" charset="0"/>
                <a:cs typeface="Arial" panose="020B0604020202020204" pitchFamily="34" charset="0"/>
              </a:rPr>
              <a:t>R v </a:t>
            </a:r>
            <a:r>
              <a:rPr lang="en-US" i="1" dirty="0" err="1">
                <a:solidFill>
                  <a:srgbClr val="444444"/>
                </a:solidFill>
                <a:highlight>
                  <a:srgbClr val="F5F5F5"/>
                </a:highlight>
                <a:latin typeface="Arial" panose="020B0604020202020204" pitchFamily="34" charset="0"/>
                <a:cs typeface="Arial" panose="020B0604020202020204" pitchFamily="34" charset="0"/>
              </a:rPr>
              <a:t>Lifchus</a:t>
            </a:r>
            <a:r>
              <a:rPr lang="en-US" dirty="0">
                <a:solidFill>
                  <a:srgbClr val="444444"/>
                </a:solidFill>
                <a:highlight>
                  <a:srgbClr val="F5F5F5"/>
                </a:highlight>
                <a:latin typeface="Arial" panose="020B0604020202020204" pitchFamily="34" charset="0"/>
                <a:cs typeface="Arial" panose="020B0604020202020204" pitchFamily="34" charset="0"/>
              </a:rPr>
              <a:t>, [1997] 3 SCR 320, par. 22: an example of directions to the jury – explains the concept “beyond all reasonable doubt.”</a:t>
            </a:r>
          </a:p>
          <a:p>
            <a:pPr marL="57150" indent="-171450">
              <a:buFont typeface="Courier New,monospace"/>
              <a:buChar char="o"/>
            </a:pPr>
            <a:r>
              <a:rPr lang="en-US" dirty="0">
                <a:solidFill>
                  <a:srgbClr val="444444"/>
                </a:solidFill>
                <a:highlight>
                  <a:srgbClr val="F5F5F5"/>
                </a:highlight>
                <a:latin typeface="Arial" panose="020B0604020202020204" pitchFamily="34" charset="0"/>
                <a:cs typeface="Arial" panose="020B0604020202020204" pitchFamily="34" charset="0"/>
              </a:rPr>
              <a:t>Pierre BÉLIVEAU and Martin VAUCLAIR, </a:t>
            </a:r>
            <a:r>
              <a:rPr lang="en-US" i="1" dirty="0" err="1">
                <a:solidFill>
                  <a:srgbClr val="444444"/>
                </a:solidFill>
                <a:highlight>
                  <a:srgbClr val="F5F5F5"/>
                </a:highlight>
                <a:latin typeface="Arial" panose="020B0604020202020204" pitchFamily="34" charset="0"/>
                <a:cs typeface="Arial" panose="020B0604020202020204" pitchFamily="34" charset="0"/>
              </a:rPr>
              <a:t>Traité</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i="1" dirty="0" err="1">
                <a:solidFill>
                  <a:srgbClr val="444444"/>
                </a:solidFill>
                <a:highlight>
                  <a:srgbClr val="F5F5F5"/>
                </a:highlight>
                <a:latin typeface="Arial" panose="020B0604020202020204" pitchFamily="34" charset="0"/>
                <a:cs typeface="Arial" panose="020B0604020202020204" pitchFamily="34" charset="0"/>
              </a:rPr>
              <a:t>général</a:t>
            </a:r>
            <a:r>
              <a:rPr lang="en-US" i="1" dirty="0">
                <a:solidFill>
                  <a:srgbClr val="444444"/>
                </a:solidFill>
                <a:highlight>
                  <a:srgbClr val="F5F5F5"/>
                </a:highlight>
                <a:latin typeface="Arial" panose="020B0604020202020204" pitchFamily="34" charset="0"/>
                <a:cs typeface="Arial" panose="020B0604020202020204" pitchFamily="34" charset="0"/>
              </a:rPr>
              <a:t> de </a:t>
            </a:r>
            <a:r>
              <a:rPr lang="en-US" i="1" dirty="0" err="1">
                <a:solidFill>
                  <a:srgbClr val="444444"/>
                </a:solidFill>
                <a:highlight>
                  <a:srgbClr val="F5F5F5"/>
                </a:highlight>
                <a:latin typeface="Arial" panose="020B0604020202020204" pitchFamily="34" charset="0"/>
                <a:cs typeface="Arial" panose="020B0604020202020204" pitchFamily="34" charset="0"/>
              </a:rPr>
              <a:t>preuve</a:t>
            </a:r>
            <a:r>
              <a:rPr lang="en-US" i="1" dirty="0">
                <a:solidFill>
                  <a:srgbClr val="444444"/>
                </a:solidFill>
                <a:highlight>
                  <a:srgbClr val="F5F5F5"/>
                </a:highlight>
                <a:latin typeface="Arial" panose="020B0604020202020204" pitchFamily="34" charset="0"/>
                <a:cs typeface="Arial" panose="020B0604020202020204" pitchFamily="34" charset="0"/>
              </a:rPr>
              <a:t> et de </a:t>
            </a:r>
            <a:r>
              <a:rPr lang="en-US" i="1" dirty="0" err="1">
                <a:solidFill>
                  <a:srgbClr val="444444"/>
                </a:solidFill>
                <a:highlight>
                  <a:srgbClr val="F5F5F5"/>
                </a:highlight>
                <a:latin typeface="Arial" panose="020B0604020202020204" pitchFamily="34" charset="0"/>
                <a:cs typeface="Arial" panose="020B0604020202020204" pitchFamily="34" charset="0"/>
              </a:rPr>
              <a:t>procédure</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i="1" dirty="0" err="1">
                <a:solidFill>
                  <a:srgbClr val="444444"/>
                </a:solidFill>
                <a:highlight>
                  <a:srgbClr val="F5F5F5"/>
                </a:highlight>
                <a:latin typeface="Arial" panose="020B0604020202020204" pitchFamily="34" charset="0"/>
                <a:cs typeface="Arial" panose="020B0604020202020204" pitchFamily="34" charset="0"/>
              </a:rPr>
              <a:t>pénales</a:t>
            </a:r>
            <a:r>
              <a:rPr lang="en-US" dirty="0">
                <a:solidFill>
                  <a:srgbClr val="444444"/>
                </a:solidFill>
                <a:highlight>
                  <a:srgbClr val="F5F5F5"/>
                </a:highlight>
                <a:latin typeface="Arial" panose="020B0604020202020204" pitchFamily="34" charset="0"/>
                <a:cs typeface="Arial" panose="020B0604020202020204" pitchFamily="34" charset="0"/>
              </a:rPr>
              <a:t>, 22nd ed., </a:t>
            </a:r>
            <a:r>
              <a:rPr lang="en-US" dirty="0" err="1">
                <a:solidFill>
                  <a:srgbClr val="444444"/>
                </a:solidFill>
                <a:highlight>
                  <a:srgbClr val="F5F5F5"/>
                </a:highlight>
                <a:latin typeface="Arial" panose="020B0604020202020204" pitchFamily="34" charset="0"/>
                <a:cs typeface="Arial" panose="020B0604020202020204" pitchFamily="34" charset="0"/>
              </a:rPr>
              <a:t>Cowansville</a:t>
            </a:r>
            <a:r>
              <a:rPr lang="en-US" dirty="0">
                <a:solidFill>
                  <a:srgbClr val="444444"/>
                </a:solidFill>
                <a:highlight>
                  <a:srgbClr val="F5F5F5"/>
                </a:highlight>
                <a:latin typeface="Arial" panose="020B0604020202020204" pitchFamily="34" charset="0"/>
                <a:cs typeface="Arial" panose="020B0604020202020204" pitchFamily="34" charset="0"/>
              </a:rPr>
              <a:t>, Éditions Yvon </a:t>
            </a:r>
            <a:r>
              <a:rPr lang="en-US" dirty="0" err="1">
                <a:solidFill>
                  <a:srgbClr val="444444"/>
                </a:solidFill>
                <a:highlight>
                  <a:srgbClr val="F5F5F5"/>
                </a:highlight>
                <a:latin typeface="Arial" panose="020B0604020202020204" pitchFamily="34" charset="0"/>
                <a:cs typeface="Arial" panose="020B0604020202020204" pitchFamily="34" charset="0"/>
              </a:rPr>
              <a:t>Blais</a:t>
            </a:r>
            <a:r>
              <a:rPr lang="en-US" dirty="0">
                <a:solidFill>
                  <a:srgbClr val="444444"/>
                </a:solidFill>
                <a:highlight>
                  <a:srgbClr val="F5F5F5"/>
                </a:highlight>
                <a:latin typeface="Arial" panose="020B0604020202020204" pitchFamily="34" charset="0"/>
                <a:cs typeface="Arial" panose="020B0604020202020204" pitchFamily="34" charset="0"/>
              </a:rPr>
              <a:t>, 2015, par. 5334 et 1533.</a:t>
            </a:r>
            <a:endParaRPr lang="en-CA" dirty="0">
              <a:solidFill>
                <a:srgbClr val="444444"/>
              </a:solidFill>
              <a:highlight>
                <a:srgbClr val="F5F5F5"/>
              </a:highlight>
              <a:latin typeface="Arial" panose="020B0604020202020204" pitchFamily="34" charset="0"/>
              <a:cs typeface="Arial" panose="020B0604020202020204" pitchFamily="34" charset="0"/>
            </a:endParaRPr>
          </a:p>
          <a:p>
            <a:pPr marL="57150" indent="-171450">
              <a:buFont typeface="Courier New,monospace"/>
              <a:buChar char="o"/>
            </a:pPr>
            <a:r>
              <a:rPr lang="en-US" dirty="0">
                <a:solidFill>
                  <a:srgbClr val="444444"/>
                </a:solidFill>
                <a:highlight>
                  <a:srgbClr val="F5F5F5"/>
                </a:highlight>
                <a:latin typeface="Arial" panose="020B0604020202020204" pitchFamily="34" charset="0"/>
                <a:cs typeface="Arial" panose="020B0604020202020204" pitchFamily="34" charset="0"/>
              </a:rPr>
              <a:t>Nicolas BELLEMARE, « La </a:t>
            </a:r>
            <a:r>
              <a:rPr lang="en-US" dirty="0" err="1">
                <a:solidFill>
                  <a:srgbClr val="444444"/>
                </a:solidFill>
                <a:highlight>
                  <a:srgbClr val="F5F5F5"/>
                </a:highlight>
                <a:latin typeface="Arial" panose="020B0604020202020204" pitchFamily="34" charset="0"/>
                <a:cs typeface="Arial" panose="020B0604020202020204" pitchFamily="34" charset="0"/>
              </a:rPr>
              <a:t>compétence</a:t>
            </a:r>
            <a:r>
              <a:rPr lang="en-US" dirty="0">
                <a:solidFill>
                  <a:srgbClr val="444444"/>
                </a:solidFill>
                <a:highlight>
                  <a:srgbClr val="F5F5F5"/>
                </a:highlight>
                <a:latin typeface="Arial" panose="020B0604020202020204" pitchFamily="34" charset="0"/>
                <a:cs typeface="Arial" panose="020B0604020202020204" pitchFamily="34" charset="0"/>
              </a:rPr>
              <a:t> des </a:t>
            </a:r>
            <a:r>
              <a:rPr lang="en-US" dirty="0" err="1">
                <a:solidFill>
                  <a:srgbClr val="444444"/>
                </a:solidFill>
                <a:highlight>
                  <a:srgbClr val="F5F5F5"/>
                </a:highlight>
                <a:latin typeface="Arial" panose="020B0604020202020204" pitchFamily="34" charset="0"/>
                <a:cs typeface="Arial" panose="020B0604020202020204" pitchFamily="34" charset="0"/>
              </a:rPr>
              <a:t>tribunaux</a:t>
            </a:r>
            <a:r>
              <a:rPr lang="en-US" dirty="0">
                <a:solidFill>
                  <a:srgbClr val="444444"/>
                </a:solidFill>
                <a:highlight>
                  <a:srgbClr val="F5F5F5"/>
                </a:highlight>
                <a:latin typeface="Arial" panose="020B0604020202020204" pitchFamily="34" charset="0"/>
                <a:cs typeface="Arial" panose="020B0604020202020204" pitchFamily="34" charset="0"/>
              </a:rPr>
              <a:t> – </a:t>
            </a:r>
            <a:r>
              <a:rPr lang="en-US" dirty="0" err="1">
                <a:solidFill>
                  <a:srgbClr val="444444"/>
                </a:solidFill>
                <a:highlight>
                  <a:srgbClr val="F5F5F5"/>
                </a:highlight>
                <a:latin typeface="Arial" panose="020B0604020202020204" pitchFamily="34" charset="0"/>
                <a:cs typeface="Arial" panose="020B0604020202020204" pitchFamily="34" charset="0"/>
              </a:rPr>
              <a:t>acte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dirty="0" err="1">
                <a:solidFill>
                  <a:srgbClr val="444444"/>
                </a:solidFill>
                <a:highlight>
                  <a:srgbClr val="F5F5F5"/>
                </a:highlight>
                <a:latin typeface="Arial" panose="020B0604020202020204" pitchFamily="34" charset="0"/>
                <a:cs typeface="Arial" panose="020B0604020202020204" pitchFamily="34" charset="0"/>
              </a:rPr>
              <a:t>criminel</a:t>
            </a:r>
            <a:r>
              <a:rPr lang="en-US" dirty="0">
                <a:solidFill>
                  <a:srgbClr val="444444"/>
                </a:solidFill>
                <a:highlight>
                  <a:srgbClr val="F5F5F5"/>
                </a:highlight>
                <a:latin typeface="Arial" panose="020B0604020202020204" pitchFamily="34" charset="0"/>
                <a:cs typeface="Arial" panose="020B0604020202020204" pitchFamily="34" charset="0"/>
              </a:rPr>
              <a:t> », in </a:t>
            </a:r>
            <a:r>
              <a:rPr lang="en-US" i="1" dirty="0">
                <a:solidFill>
                  <a:srgbClr val="444444"/>
                </a:solidFill>
                <a:highlight>
                  <a:srgbClr val="F5F5F5"/>
                </a:highlight>
                <a:latin typeface="Arial" panose="020B0604020202020204" pitchFamily="34" charset="0"/>
                <a:cs typeface="Arial" panose="020B0604020202020204" pitchFamily="34" charset="0"/>
              </a:rPr>
              <a:t>Collection de droit 2015-2016, École du </a:t>
            </a:r>
            <a:r>
              <a:rPr lang="en-US" i="1" dirty="0" err="1">
                <a:solidFill>
                  <a:srgbClr val="444444"/>
                </a:solidFill>
                <a:highlight>
                  <a:srgbClr val="F5F5F5"/>
                </a:highlight>
                <a:latin typeface="Arial" panose="020B0604020202020204" pitchFamily="34" charset="0"/>
                <a:cs typeface="Arial" panose="020B0604020202020204" pitchFamily="34" charset="0"/>
              </a:rPr>
              <a:t>Barreau</a:t>
            </a:r>
            <a:r>
              <a:rPr lang="en-US" i="1" dirty="0">
                <a:solidFill>
                  <a:srgbClr val="444444"/>
                </a:solidFill>
                <a:highlight>
                  <a:srgbClr val="F5F5F5"/>
                </a:highlight>
                <a:latin typeface="Arial" panose="020B0604020202020204" pitchFamily="34" charset="0"/>
                <a:cs typeface="Arial" panose="020B0604020202020204" pitchFamily="34" charset="0"/>
              </a:rPr>
              <a:t> du Québec</a:t>
            </a:r>
            <a:r>
              <a:rPr lang="en-US" dirty="0">
                <a:solidFill>
                  <a:srgbClr val="444444"/>
                </a:solidFill>
                <a:highlight>
                  <a:srgbClr val="F5F5F5"/>
                </a:highlight>
                <a:latin typeface="Arial" panose="020B0604020202020204" pitchFamily="34" charset="0"/>
                <a:cs typeface="Arial" panose="020B0604020202020204" pitchFamily="34" charset="0"/>
              </a:rPr>
              <a:t>, vol. 11, </a:t>
            </a:r>
            <a:r>
              <a:rPr lang="en-US" i="1" dirty="0">
                <a:solidFill>
                  <a:srgbClr val="444444"/>
                </a:solidFill>
                <a:highlight>
                  <a:srgbClr val="F5F5F5"/>
                </a:highlight>
                <a:latin typeface="Arial" panose="020B0604020202020204" pitchFamily="34" charset="0"/>
                <a:cs typeface="Arial" panose="020B0604020202020204" pitchFamily="34" charset="0"/>
              </a:rPr>
              <a:t>Droit penal: </a:t>
            </a:r>
            <a:r>
              <a:rPr lang="en-US" i="1" dirty="0" err="1">
                <a:solidFill>
                  <a:srgbClr val="444444"/>
                </a:solidFill>
                <a:highlight>
                  <a:srgbClr val="F5F5F5"/>
                </a:highlight>
                <a:latin typeface="Arial" panose="020B0604020202020204" pitchFamily="34" charset="0"/>
                <a:cs typeface="Arial" panose="020B0604020202020204" pitchFamily="34" charset="0"/>
              </a:rPr>
              <a:t>procédure</a:t>
            </a:r>
            <a:r>
              <a:rPr lang="en-US" i="1" dirty="0">
                <a:solidFill>
                  <a:srgbClr val="444444"/>
                </a:solidFill>
                <a:highlight>
                  <a:srgbClr val="F5F5F5"/>
                </a:highlight>
                <a:latin typeface="Arial" panose="020B0604020202020204" pitchFamily="34" charset="0"/>
                <a:cs typeface="Arial" panose="020B0604020202020204" pitchFamily="34" charset="0"/>
              </a:rPr>
              <a:t> et </a:t>
            </a:r>
            <a:r>
              <a:rPr lang="en-US" i="1" dirty="0" err="1">
                <a:solidFill>
                  <a:srgbClr val="444444"/>
                </a:solidFill>
                <a:highlight>
                  <a:srgbClr val="F5F5F5"/>
                </a:highlight>
                <a:latin typeface="Arial" panose="020B0604020202020204" pitchFamily="34" charset="0"/>
                <a:cs typeface="Arial" panose="020B0604020202020204" pitchFamily="34" charset="0"/>
              </a:rPr>
              <a:t>preuve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dirty="0" err="1">
                <a:solidFill>
                  <a:srgbClr val="444444"/>
                </a:solidFill>
                <a:highlight>
                  <a:srgbClr val="F5F5F5"/>
                </a:highlight>
                <a:latin typeface="Arial" panose="020B0604020202020204" pitchFamily="34" charset="0"/>
                <a:cs typeface="Arial" panose="020B0604020202020204" pitchFamily="34" charset="0"/>
              </a:rPr>
              <a:t>Cowansville</a:t>
            </a:r>
            <a:r>
              <a:rPr lang="en-US" dirty="0">
                <a:solidFill>
                  <a:srgbClr val="444444"/>
                </a:solidFill>
                <a:highlight>
                  <a:srgbClr val="F5F5F5"/>
                </a:highlight>
                <a:latin typeface="Arial" panose="020B0604020202020204" pitchFamily="34" charset="0"/>
                <a:cs typeface="Arial" panose="020B0604020202020204" pitchFamily="34" charset="0"/>
              </a:rPr>
              <a:t>, Éditions   Yvon </a:t>
            </a:r>
            <a:r>
              <a:rPr lang="en-US" dirty="0" err="1">
                <a:solidFill>
                  <a:srgbClr val="444444"/>
                </a:solidFill>
                <a:highlight>
                  <a:srgbClr val="F5F5F5"/>
                </a:highlight>
                <a:latin typeface="Arial" panose="020B0604020202020204" pitchFamily="34" charset="0"/>
                <a:cs typeface="Arial" panose="020B0604020202020204" pitchFamily="34" charset="0"/>
              </a:rPr>
              <a:t>Blais</a:t>
            </a:r>
            <a:r>
              <a:rPr lang="en-US" dirty="0">
                <a:solidFill>
                  <a:srgbClr val="444444"/>
                </a:solidFill>
                <a:highlight>
                  <a:srgbClr val="F5F5F5"/>
                </a:highlight>
                <a:latin typeface="Arial" panose="020B0604020202020204" pitchFamily="34" charset="0"/>
                <a:cs typeface="Arial" panose="020B0604020202020204" pitchFamily="34" charset="0"/>
              </a:rPr>
              <a:t>, p. 31.</a:t>
            </a:r>
            <a:endParaRPr lang="en-CA"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Arial"/>
              <a:buChar char="•"/>
            </a:pPr>
            <a:endParaRPr lang="en-US" dirty="0">
              <a:solidFill>
                <a:srgbClr val="444444"/>
              </a:solidFill>
              <a:highlight>
                <a:srgbClr val="F5F5F5"/>
              </a:highlight>
              <a:latin typeface="Arial" panose="020B0604020202020204" pitchFamily="34" charset="0"/>
              <a:cs typeface="Arial" panose="020B0604020202020204" pitchFamily="34" charset="0"/>
            </a:endParaRPr>
          </a:p>
          <a:p>
            <a:pPr marL="57150" indent="-171450">
              <a:buFont typeface="Courier New,monospace"/>
              <a:buChar char="o"/>
            </a:pPr>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16</a:t>
            </a:fld>
            <a:endParaRPr lang="fr-CA"/>
          </a:p>
        </p:txBody>
      </p:sp>
    </p:spTree>
    <p:extLst>
      <p:ext uri="{BB962C8B-B14F-4D97-AF65-F5344CB8AC3E}">
        <p14:creationId xmlns:p14="http://schemas.microsoft.com/office/powerpoint/2010/main" val="4020184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To become a judge, a person must have been a lawyer or a notary for at </a:t>
            </a:r>
            <a:r>
              <a:rPr lang="en-US" b="0" i="0" u="sng" strike="noStrike" dirty="0">
                <a:solidFill>
                  <a:srgbClr val="444444"/>
                </a:solidFill>
                <a:effectLst/>
                <a:highlight>
                  <a:srgbClr val="F5F5F5"/>
                </a:highlight>
                <a:latin typeface="Arial" panose="020B0604020202020204" pitchFamily="34" charset="0"/>
                <a:cs typeface="Arial" panose="020B0604020202020204" pitchFamily="34" charset="0"/>
              </a:rPr>
              <a:t>least 10 years.</a:t>
            </a:r>
          </a:p>
          <a:p>
            <a:pPr marL="0" indent="0" algn="l">
              <a:buFont typeface="Wingdings"/>
              <a:buNone/>
            </a:pPr>
            <a:endParaRPr lang="en-US" u="sng"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If there is a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jury</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the judge must explain the relevant law and answer the jurors’ questions. If there is no jury, it is the judge who renders the verdict.</a:t>
            </a:r>
          </a:p>
          <a:p>
            <a:pPr marL="0" indent="0" algn="l">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If the accused is found guilty, it is always the judge who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decides on the sentence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If the trial takes place before a jury, the jury’s job is to decide the verdict</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whether the accused is guilty or not guilty of the crime. The jury does </a:t>
            </a:r>
            <a:r>
              <a:rPr lang="en-US" b="0" i="0" dirty="0">
                <a:solidFill>
                  <a:srgbClr val="444444"/>
                </a:solidFill>
                <a:effectLst/>
                <a:highlight>
                  <a:srgbClr val="F5F5F5"/>
                </a:highlight>
                <a:latin typeface="Arial" panose="020B0604020202020204" pitchFamily="34" charset="0"/>
                <a:cs typeface="Arial" panose="020B0604020202020204" pitchFamily="34" charset="0"/>
              </a:rPr>
              <a:t>not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have the power to decide on the sentence.</a:t>
            </a:r>
            <a:endParaRPr lang="en-US" dirty="0">
              <a:solidFill>
                <a:srgbClr val="444444"/>
              </a:solidFill>
              <a:latin typeface="Arial" panose="020B0604020202020204" pitchFamily="34" charset="0"/>
              <a:cs typeface="Arial" panose="020B0604020202020204" pitchFamily="34" charset="0"/>
            </a:endParaRPr>
          </a:p>
          <a:p>
            <a:pPr algn="l">
              <a:buNone/>
            </a:pPr>
            <a:endParaRPr lang="en-CA" dirty="0">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ss 718 and 718.2</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Judicial </a:t>
            </a:r>
            <a:r>
              <a:rPr lang="en-US" i="1" dirty="0">
                <a:solidFill>
                  <a:srgbClr val="444444"/>
                </a:solidFill>
                <a:highlight>
                  <a:srgbClr val="F5F5F5"/>
                </a:highlight>
                <a:latin typeface="Arial" panose="020B0604020202020204" pitchFamily="34" charset="0"/>
                <a:cs typeface="Arial" panose="020B0604020202020204" pitchFamily="34" charset="0"/>
              </a:rPr>
              <a:t>Code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of </a:t>
            </a:r>
            <a:r>
              <a:rPr lang="en-US" i="1" dirty="0">
                <a:solidFill>
                  <a:srgbClr val="444444"/>
                </a:solidFill>
                <a:highlight>
                  <a:srgbClr val="F5F5F5"/>
                </a:highlight>
                <a:latin typeface="Arial" panose="020B0604020202020204" pitchFamily="34" charset="0"/>
                <a:cs typeface="Arial" panose="020B0604020202020204" pitchFamily="34" charset="0"/>
              </a:rPr>
              <a:t>Ethics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CQLR, c T-16, r 1, s 1</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Courts of Justice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CQLR, c T-16, s 87</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Judges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RSC</a:t>
            </a:r>
            <a:r>
              <a:rPr lang="en-US" dirty="0">
                <a:solidFill>
                  <a:srgbClr val="444444"/>
                </a:solidFill>
                <a:highlight>
                  <a:srgbClr val="F5F5F5"/>
                </a:highlight>
                <a:latin typeface="Arial" panose="020B0604020202020204" pitchFamily="34" charset="0"/>
                <a:cs typeface="Arial" panose="020B0604020202020204" pitchFamily="34" charset="0"/>
              </a:rPr>
              <a:t> 1985</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c J-1, s </a:t>
            </a:r>
            <a:r>
              <a:rPr lang="en-US" dirty="0">
                <a:solidFill>
                  <a:srgbClr val="444444"/>
                </a:solidFill>
                <a:highlight>
                  <a:srgbClr val="F5F5F5"/>
                </a:highlight>
                <a:latin typeface="Arial" panose="020B0604020202020204" pitchFamily="34" charset="0"/>
                <a:cs typeface="Arial" panose="020B0604020202020204" pitchFamily="34" charset="0"/>
              </a:rPr>
              <a:t>3(a</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Supreme Court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RSC 1985, c S-26, 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5</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R. v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Lifchus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[1997] 3 SCR 320, par. 22: example of directions to the jury</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explains the concept “beyond all reasonable doubt.”</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Pierre BÉLIVEAU and Martin VAUCLAIR,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Traité</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général</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pénal</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22nd ed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2015, par. 537 and 2455</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17</a:t>
            </a:fld>
            <a:endParaRPr lang="fr-CA"/>
          </a:p>
        </p:txBody>
      </p:sp>
    </p:spTree>
    <p:extLst>
      <p:ext uri="{BB962C8B-B14F-4D97-AF65-F5344CB8AC3E}">
        <p14:creationId xmlns:p14="http://schemas.microsoft.com/office/powerpoint/2010/main" val="21754400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marL="171450" indent="-171450" algn="l">
              <a:buFont typeface="Wingdings"/>
              <a:buChar char="q"/>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court usher makes sure the courtroom is ready before the trial starts and escorts the judge from their office to the courtroom.</a:t>
            </a:r>
          </a:p>
          <a:p>
            <a:pPr marL="0" indent="0" algn="l">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court usher maintains order in the courtroom. This is called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decorum</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There are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strict rules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that must be obeyed in a courtroom, for example</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628650" lvl="1" indent="0" algn="l">
              <a:buFont typeface="Courier New"/>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Remain silent</a:t>
            </a:r>
            <a:endParaRPr lang="en-US" dirty="0">
              <a:solidFill>
                <a:srgbClr val="444444"/>
              </a:solidFill>
              <a:latin typeface="Arial" panose="020B0604020202020204" pitchFamily="34" charset="0"/>
              <a:cs typeface="Arial" panose="020B0604020202020204" pitchFamily="34" charset="0"/>
            </a:endParaRPr>
          </a:p>
          <a:p>
            <a:pPr marL="628650" lvl="1" indent="0" algn="l">
              <a:buFont typeface="Courier New"/>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Do not use electronic devices, such as cellphones or computers</a:t>
            </a:r>
            <a:endParaRPr lang="en-US" dirty="0">
              <a:solidFill>
                <a:srgbClr val="444444"/>
              </a:solidFill>
              <a:latin typeface="Arial" panose="020B0604020202020204" pitchFamily="34" charset="0"/>
              <a:cs typeface="Arial" panose="020B0604020202020204" pitchFamily="34" charset="0"/>
            </a:endParaRPr>
          </a:p>
          <a:p>
            <a:pPr marL="628650" lvl="1" indent="0" algn="l">
              <a:buFont typeface="Courier New"/>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Do not eat</a:t>
            </a:r>
          </a:p>
          <a:p>
            <a:pPr marL="628650" lvl="1" indent="0" algn="l">
              <a:buFont typeface="Courier New"/>
              <a:buNone/>
            </a:pPr>
            <a:endParaRPr lang="en-US"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When the judge arrives, the court usher makes this well-known statement: “Silence. All rise. The court, presided by the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honourable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justice ______, is in session.” and asks that everyone stands to welcome them.</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SOURCE</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Rules</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of practice of the Québec Superior Court in Penal Matters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c C-25.1, r 5, 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5</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854093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court clerk takes detailed notes on the different steps of the trial.</a:t>
            </a: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court clerk asks witnesses to promise to tell the truth. The “promise” is either made by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taking an oath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or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making a solemn affirmation</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628650" lvl="1"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Do you swear (or solemnly affirm) to tell the truth, the whole truth</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and nothing but the truth?”</a:t>
            </a:r>
          </a:p>
          <a:p>
            <a:pPr marL="628650" lvl="1" indent="-1714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This is called swearing in a witness.</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Courts of Justice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s</a:t>
            </a:r>
            <a:r>
              <a:rPr lang="en-US" dirty="0">
                <a:solidFill>
                  <a:srgbClr val="444444"/>
                </a:solidFill>
                <a:highlight>
                  <a:srgbClr val="F5F5F5"/>
                </a:highlight>
                <a:latin typeface="Arial" panose="020B0604020202020204" pitchFamily="34" charset="0"/>
                <a:cs typeface="Arial" panose="020B0604020202020204" pitchFamily="34" charset="0"/>
              </a:rPr>
              <a:t>. 219(b</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a:defRPr/>
            </a:pPr>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90719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a:t>
            </a:r>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FOR </a:t>
            </a:r>
            <a:r>
              <a:rPr lang="en-CA" b="1" dirty="0">
                <a:solidFill>
                  <a:srgbClr val="444444"/>
                </a:solidFill>
                <a:highlight>
                  <a:srgbClr val="F5F5F5"/>
                </a:highlight>
                <a:latin typeface="Arial" panose="020B0604020202020204" pitchFamily="34" charset="0"/>
                <a:cs typeface="Arial" panose="020B0604020202020204" pitchFamily="34" charset="0"/>
              </a:rPr>
              <a:t>THE TEACHER – Additional information</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lgn="l">
              <a:buFont typeface="Wingdings"/>
              <a:buChar char="q"/>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You can learn more by visiting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Éducaloi’s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website. To prepare for this teaching guide, we suggest consulting these articles and videos:</a:t>
            </a:r>
            <a:endParaRPr lang="en-US" dirty="0">
              <a:solidFill>
                <a:srgbClr val="444444"/>
              </a:solidFill>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pPr algn="l">
              <a:buNone/>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ARTICLES</a:t>
            </a:r>
            <a:endParaRPr lang="en-US" b="1" dirty="0">
              <a:solidFill>
                <a:srgbClr val="444444"/>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rgbClr val="444444"/>
                </a:solidFill>
                <a:highlight>
                  <a:srgbClr val="F5F5F5"/>
                </a:highlight>
                <a:latin typeface="Arial" panose="020B0604020202020204" pitchFamily="34" charset="0"/>
                <a:cs typeface="Arial" panose="020B0604020202020204" pitchFamily="34" charset="0"/>
              </a:rPr>
              <a:t>The Quebec Judicial System</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hlinkClick r:id="rId3"/>
              </a:rPr>
              <a:t>https://educaloi.qc.ca/en/capsules/the-quebec-judicial-system</a:t>
            </a:r>
            <a:endParaRPr lang="en-US" dirty="0">
              <a:solidFill>
                <a:srgbClr val="444444"/>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rgbClr val="444444"/>
                </a:solidFill>
                <a:highlight>
                  <a:srgbClr val="F5F5F5"/>
                </a:highlight>
                <a:latin typeface="Arial" panose="020B0604020202020204" pitchFamily="34" charset="0"/>
                <a:cs typeface="Arial" panose="020B0604020202020204" pitchFamily="34" charset="0"/>
              </a:rPr>
              <a:t>Differences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Between Civil and Criminal Cases: </a:t>
            </a:r>
            <a:r>
              <a:rPr lang="en-US" b="0" i="0" strike="noStrike" dirty="0">
                <a:solidFill>
                  <a:srgbClr val="444444"/>
                </a:solidFill>
                <a:effectLst/>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www.educaloi.qc.ca/en/capsules/</a:t>
            </a:r>
            <a:r>
              <a:rPr lang="en-US" dirty="0">
                <a:solidFill>
                  <a:srgbClr val="444444"/>
                </a:solidFill>
                <a:highlight>
                  <a:srgbClr val="F5F5F5"/>
                </a:highligh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differences-between-civil-and-criminal-cases</a:t>
            </a:r>
            <a:endParaRPr lang="en-US" dirty="0">
              <a:solidFill>
                <a:srgbClr val="444444"/>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dirty="0">
                <a:solidFill>
                  <a:srgbClr val="444444"/>
                </a:solidFill>
                <a:highlight>
                  <a:srgbClr val="F5F5F5"/>
                </a:highlight>
                <a:latin typeface="Arial" panose="020B0604020202020204" pitchFamily="34" charset="0"/>
                <a:cs typeface="Arial" panose="020B0604020202020204" pitchFamily="34" charset="0"/>
              </a:rPr>
              <a:t>Rights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of a Person Accused of a Crime: </a:t>
            </a:r>
            <a:r>
              <a:rPr lang="en-US" b="0" i="0" strike="noStrike" dirty="0">
                <a:solidFill>
                  <a:srgbClr val="444444"/>
                </a:solidFill>
                <a:effectLst/>
                <a:highlight>
                  <a:srgbClr val="F5F5F5"/>
                </a:highlight>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www.educaloi.qc.ca/en/capsules/rights-person-accused-crime</a:t>
            </a:r>
            <a:endParaRPr lang="en-US" dirty="0">
              <a:solidFill>
                <a:srgbClr val="444444"/>
              </a:solidFill>
              <a:latin typeface="Arial" panose="020B0604020202020204" pitchFamily="34" charset="0"/>
              <a:cs typeface="Arial" panose="020B0604020202020204" pitchFamily="34" charset="0"/>
            </a:endParaRPr>
          </a:p>
          <a:p>
            <a:pPr marL="171450" indent="-171450">
              <a:buFont typeface="Wingdings"/>
              <a:buChar char="q"/>
            </a:pPr>
            <a:endParaRPr lang="en-US" dirty="0">
              <a:solidFill>
                <a:srgbClr val="444444"/>
              </a:solidFill>
              <a:highlight>
                <a:srgbClr val="F5F5F5"/>
              </a:highlight>
              <a:latin typeface="Arial" panose="020B0604020202020204" pitchFamily="34" charset="0"/>
              <a:cs typeface="Arial" panose="020B0604020202020204" pitchFamily="34" charset="0"/>
            </a:endParaRPr>
          </a:p>
          <a:p>
            <a:pPr algn="l">
              <a:buNone/>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VIDEOS</a:t>
            </a:r>
            <a:endParaRPr lang="en-US" b="1" dirty="0">
              <a:solidFill>
                <a:srgbClr val="444444"/>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Differences Between Civil Trials and Criminal or Penal Trials: </a:t>
            </a:r>
            <a:r>
              <a:rPr lang="en-US" b="0" i="0" strike="noStrike" dirty="0">
                <a:solidFill>
                  <a:srgbClr val="444444"/>
                </a:solidFill>
                <a:effectLst/>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www.educaloi.qc.ca/en/educaloi-tv/</a:t>
            </a:r>
            <a:r>
              <a:rPr lang="en-US" dirty="0">
                <a:solidFill>
                  <a:srgbClr val="444444"/>
                </a:solidFill>
                <a:highlight>
                  <a:srgbClr val="F5F5F5"/>
                </a:highlight>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differences-between-civil-trials-and-criminal-or-penal-trials</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dirty="0">
                <a:solidFill>
                  <a:srgbClr val="444444"/>
                </a:solidFill>
                <a:highlight>
                  <a:srgbClr val="F5F5F5"/>
                </a:highlight>
                <a:latin typeface="Arial" panose="020B0604020202020204" pitchFamily="34" charset="0"/>
                <a:cs typeface="Arial" panose="020B0604020202020204" pitchFamily="34" charset="0"/>
              </a:rPr>
              <a:t>The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Legal Burden of Proof: </a:t>
            </a:r>
            <a:r>
              <a:rPr lang="en-US" b="0" i="0" strike="noStrike" dirty="0">
                <a:solidFill>
                  <a:srgbClr val="444444"/>
                </a:solidFill>
                <a:effectLst/>
                <a:highlight>
                  <a:srgbClr val="F5F5F5"/>
                </a:highlight>
                <a:latin typeface="Arial" panose="020B0604020202020204" pitchFamily="34" charset="0"/>
                <a:cs typeface="Arial" panose="020B0604020202020204" pitchFamily="34" charset="0"/>
                <a:hlinkClick r:id="rId7">
                  <a:extLst>
                    <a:ext uri="{A12FA001-AC4F-418D-AE19-62706E023703}">
                      <ahyp:hlinkClr xmlns:ahyp="http://schemas.microsoft.com/office/drawing/2018/hyperlinkcolor" val="tx"/>
                    </a:ext>
                  </a:extLst>
                </a:hlinkClick>
              </a:rPr>
              <a:t>www.educaloi.qc.ca/en/educaloi-tv/legal-burden-proof</a:t>
            </a:r>
            <a:endParaRPr lang="en-US" dirty="0">
              <a:solidFill>
                <a:srgbClr val="444444"/>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a:t>
            </a:fld>
            <a:endParaRPr lang="fr-CA"/>
          </a:p>
        </p:txBody>
      </p:sp>
    </p:spTree>
    <p:extLst>
      <p:ext uri="{BB962C8B-B14F-4D97-AF65-F5344CB8AC3E}">
        <p14:creationId xmlns:p14="http://schemas.microsoft.com/office/powerpoint/2010/main" val="156218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5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7-8.</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u="sng" dirty="0">
              <a:solidFill>
                <a:srgbClr val="444444"/>
              </a:solidFill>
              <a:effectLst/>
              <a:highlight>
                <a:srgbClr val="F5F5F5"/>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b="1" u="sng"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special constable is the one who removes people from the courtroom if the rules of the court are not followed.</a:t>
            </a: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They also step in during conflicts or verbal or physical violence during a trial.</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special constable carries a firearm at </a:t>
            </a:r>
            <a:r>
              <a:rPr lang="en-US" dirty="0">
                <a:solidFill>
                  <a:srgbClr val="444444"/>
                </a:solidFill>
                <a:highlight>
                  <a:srgbClr val="F5F5F5"/>
                </a:highlight>
                <a:latin typeface="Arial" panose="020B0604020202020204" pitchFamily="34" charset="0"/>
                <a:cs typeface="Arial" panose="020B0604020202020204" pitchFamily="34" charset="0"/>
              </a:rPr>
              <a:t>their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waist.</a:t>
            </a:r>
          </a:p>
          <a:p>
            <a:pPr marL="0" indent="0" algn="l">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It’s relatively rare for the special constable to need to intervene, but they are present in almost all criminal trials. Their mere presence is usually enough to prevent discussions from escalating or becoming more personal or violent.</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Police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c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P-13.1, ss </a:t>
            </a:r>
            <a:r>
              <a:rPr lang="en-US" dirty="0">
                <a:solidFill>
                  <a:srgbClr val="444444"/>
                </a:solidFill>
                <a:highlight>
                  <a:srgbClr val="F5F5F5"/>
                </a:highlight>
                <a:latin typeface="Arial" panose="020B0604020202020204" pitchFamily="34" charset="0"/>
                <a:cs typeface="Arial" panose="020B0604020202020204" pitchFamily="34" charset="0"/>
              </a:rPr>
              <a:t>105-111</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Website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Sécurité</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publique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Québec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consulted on May 16, 2016,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hlinkClick r:id="rId3"/>
              </a:rPr>
              <a:t>www.securitepublique.gouv.qc.ca/police/police-quebec/constables-speciaux.html</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French only)</a:t>
            </a:r>
            <a:endParaRPr lang="en-US" dirty="0">
              <a:solidFill>
                <a:srgbClr val="444444"/>
              </a:solidFill>
              <a:latin typeface="Arial" panose="020B0604020202020204" pitchFamily="34" charset="0"/>
              <a:cs typeface="Arial" panose="020B0604020202020204" pitchFamily="34" charset="0"/>
            </a:endParaRPr>
          </a:p>
          <a:p>
            <a:pPr algn="l"/>
            <a:endParaRPr lang="en-US" b="0" i="0" u="sng" dirty="0">
              <a:solidFill>
                <a:srgbClr val="444444"/>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20</a:t>
            </a:fld>
            <a:endParaRPr lang="fr-CA"/>
          </a:p>
        </p:txBody>
      </p:sp>
    </p:spTree>
    <p:extLst>
      <p:ext uri="{BB962C8B-B14F-4D97-AF65-F5344CB8AC3E}">
        <p14:creationId xmlns:p14="http://schemas.microsoft.com/office/powerpoint/2010/main" val="1783707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b="1" dirty="0">
                <a:latin typeface="Arial" panose="020B0604020202020204" pitchFamily="34" charset="0"/>
                <a:cs typeface="Arial" panose="020B0604020202020204" pitchFamily="34" charset="0"/>
              </a:rPr>
              <a:t>NOTES FOR THE TEACHER</a:t>
            </a:r>
          </a:p>
          <a:p>
            <a:endParaRPr lang="fr-FR" dirty="0">
              <a:latin typeface="Arial" panose="020B0604020202020204" pitchFamily="34" charset="0"/>
              <a:cs typeface="Arial" panose="020B0604020202020204" pitchFamily="34" charset="0"/>
            </a:endParaRPr>
          </a:p>
          <a:p>
            <a:pPr marL="171450" indent="-171450">
              <a:buFont typeface="Wingdings"/>
              <a:buChar char="q"/>
            </a:pPr>
            <a:r>
              <a:rPr lang="fr-CA" dirty="0" err="1">
                <a:latin typeface="Arial" panose="020B0604020202020204" pitchFamily="34" charset="0"/>
                <a:cs typeface="Arial" panose="020B0604020202020204" pitchFamily="34" charset="0"/>
              </a:rPr>
              <a:t>Here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is</a:t>
            </a:r>
            <a:r>
              <a:rPr lang="fr-CA" dirty="0">
                <a:latin typeface="Arial" panose="020B0604020202020204" pitchFamily="34" charset="0"/>
                <a:cs typeface="Arial" panose="020B0604020202020204" pitchFamily="34" charset="0"/>
              </a:rPr>
              <a:t> a suggestion for setting up the trial. </a:t>
            </a:r>
            <a:r>
              <a:rPr lang="fr-CA" dirty="0" err="1">
                <a:latin typeface="Arial" panose="020B0604020202020204" pitchFamily="34" charset="0"/>
                <a:cs typeface="Arial" panose="020B0604020202020204" pitchFamily="34" charset="0"/>
              </a:rPr>
              <a:t>Present</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it</a:t>
            </a:r>
            <a:r>
              <a:rPr lang="fr-CA" dirty="0">
                <a:latin typeface="Arial" panose="020B0604020202020204" pitchFamily="34" charset="0"/>
                <a:cs typeface="Arial" panose="020B0604020202020204" pitchFamily="34" charset="0"/>
              </a:rPr>
              <a:t> to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a:p>
            <a:endParaRPr lang="fr-CA" b="1"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21</a:t>
            </a:fld>
            <a:endParaRPr lang="fr-CA"/>
          </a:p>
        </p:txBody>
      </p:sp>
    </p:spTree>
    <p:extLst>
      <p:ext uri="{BB962C8B-B14F-4D97-AF65-F5344CB8AC3E}">
        <p14:creationId xmlns:p14="http://schemas.microsoft.com/office/powerpoint/2010/main" val="528242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pPr>
              <a:lnSpc>
                <a:spcPct val="120000"/>
              </a:lnSpc>
              <a:spcAft>
                <a:spcPts val="894"/>
              </a:spcAft>
              <a:defRPr/>
            </a:pPr>
            <a:endParaRPr lang="fr-CA" b="1" dirty="0">
              <a:latin typeface="Arial"/>
              <a:cs typeface="Arial"/>
            </a:endParaRPr>
          </a:p>
          <a:p>
            <a:pPr marL="171450" indent="-171450">
              <a:lnSpc>
                <a:spcPct val="120000"/>
              </a:lnSpc>
              <a:spcAft>
                <a:spcPts val="894"/>
              </a:spcAft>
              <a:buFont typeface="Wingdings" panose="05000000000000000000" pitchFamily="2" charset="2"/>
              <a:buChar char="q"/>
              <a:defRPr/>
            </a:pPr>
            <a:r>
              <a:rPr lang="fr-CA" dirty="0" err="1">
                <a:latin typeface="Arial"/>
                <a:cs typeface="Arial"/>
              </a:rPr>
              <a:t>Present</a:t>
            </a:r>
            <a:r>
              <a:rPr lang="fr-CA" dirty="0">
                <a:latin typeface="Arial"/>
                <a:cs typeface="Arial"/>
              </a:rPr>
              <a:t> </a:t>
            </a:r>
            <a:r>
              <a:rPr lang="fr-CA" dirty="0" err="1">
                <a:latin typeface="Arial"/>
                <a:cs typeface="Arial"/>
              </a:rPr>
              <a:t>this</a:t>
            </a:r>
            <a:r>
              <a:rPr lang="fr-CA" dirty="0">
                <a:latin typeface="Arial"/>
                <a:cs typeface="Arial"/>
              </a:rPr>
              <a:t> slide to correct </a:t>
            </a:r>
            <a:r>
              <a:rPr lang="fr-CA" dirty="0" err="1">
                <a:latin typeface="Arial"/>
                <a:cs typeface="Arial"/>
              </a:rPr>
              <a:t>exercise</a:t>
            </a:r>
            <a:r>
              <a:rPr lang="fr-CA" dirty="0">
                <a:latin typeface="Arial"/>
                <a:cs typeface="Arial"/>
              </a:rPr>
              <a:t> 6 on p. 9 of the </a:t>
            </a:r>
            <a:r>
              <a:rPr lang="fr-CA" dirty="0" err="1">
                <a:latin typeface="Arial"/>
                <a:cs typeface="Arial"/>
              </a:rPr>
              <a:t>Student</a:t>
            </a:r>
            <a:r>
              <a:rPr lang="fr-CA" dirty="0">
                <a:latin typeface="Arial"/>
                <a:cs typeface="Arial"/>
              </a:rPr>
              <a:t> </a:t>
            </a:r>
            <a:r>
              <a:rPr lang="fr-CA" dirty="0" err="1">
                <a:latin typeface="Arial"/>
                <a:cs typeface="Arial"/>
              </a:rPr>
              <a:t>Workbook</a:t>
            </a:r>
            <a:r>
              <a:rPr lang="fr-CA" dirty="0">
                <a:latin typeface="Arial"/>
                <a:cs typeface="Arial"/>
              </a:rPr>
              <a:t>.</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22</a:t>
            </a:fld>
            <a:endParaRPr lang="fr-CA"/>
          </a:p>
        </p:txBody>
      </p:sp>
    </p:spTree>
    <p:extLst>
      <p:ext uri="{BB962C8B-B14F-4D97-AF65-F5344CB8AC3E}">
        <p14:creationId xmlns:p14="http://schemas.microsoft.com/office/powerpoint/2010/main" val="23389577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ct val="0"/>
              </a:spcBef>
              <a:defRPr/>
            </a:pPr>
            <a:r>
              <a:rPr lang="en-US" b="1" dirty="0">
                <a:latin typeface="Arial" panose="020B0604020202020204" pitchFamily="34" charset="0"/>
                <a:cs typeface="Arial" panose="020B0604020202020204" pitchFamily="34" charset="0"/>
              </a:rPr>
              <a:t>NOTES FOR THE TEACHER</a:t>
            </a:r>
          </a:p>
          <a:p>
            <a:pPr>
              <a:spcBef>
                <a:spcPct val="0"/>
              </a:spcBef>
              <a:defRPr/>
            </a:pPr>
            <a:endParaRPr lang="en-US" b="1" dirty="0">
              <a:latin typeface="Arial" panose="020B0604020202020204" pitchFamily="34" charset="0"/>
              <a:cs typeface="Arial" panose="020B0604020202020204" pitchFamily="34" charset="0"/>
            </a:endParaRPr>
          </a:p>
          <a:p>
            <a:pPr marL="171450" indent="-171450">
              <a:spcBef>
                <a:spcPct val="0"/>
              </a:spcBef>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 </a:t>
            </a:r>
            <a:r>
              <a:rPr lang="en-US" dirty="0">
                <a:latin typeface="Arial" panose="020B0604020202020204" pitchFamily="34" charset="0"/>
                <a:cs typeface="Arial" panose="020B0604020202020204" pitchFamily="34" charset="0"/>
              </a:rPr>
              <a:t>of the Student Workbook.</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C799D8-CF1A-4970-BB24-D57ECCEF09D1}" type="slidenum">
              <a:rPr kumimoji="0" lang="fr-CA" sz="12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fr-CA" sz="1200" b="0" i="0" u="none" strike="noStrike" kern="1200" cap="none" spc="0" normalizeH="0" baseline="0" noProof="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0395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 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Police officers can arrest people</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which means they have the right to restrict their freedom</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at least temporarily</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law requires that a person be released as soon as </a:t>
            </a:r>
            <a:r>
              <a:rPr lang="en-US" i="0" dirty="0">
                <a:effectLst/>
                <a:latin typeface="Arial" panose="020B0604020202020204" pitchFamily="34" charset="0"/>
                <a:cs typeface="Arial" panose="020B0604020202020204" pitchFamily="34" charset="0"/>
              </a:rPr>
              <a:t>possible </a:t>
            </a:r>
            <a:r>
              <a:rPr lang="en-US" dirty="0">
                <a:latin typeface="Arial" panose="020B0604020202020204" pitchFamily="34" charset="0"/>
                <a:cs typeface="Arial" panose="020B0604020202020204" pitchFamily="34" charset="0"/>
              </a:rPr>
              <a:t>after arrest</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unless it is determined that they should remain imprisoned until trial</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person may remain imprisoned, for example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because they are dangerous</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or because they are likely to flee before trial</a:t>
            </a:r>
            <a:r>
              <a:rPr lang="en-US" i="0"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pPr marL="0" indent="0">
              <a:buFont typeface="Wingdings"/>
              <a:buNone/>
            </a:pPr>
            <a:endParaRPr lang="fr-CA"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When police officers arrest someone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may give them a summons to appear in court before releasing them</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summons requires the person to appear before a judge at a specific time and place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If the person fails to appear as scheduled</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 judge may issue a warrant for their arrest</a:t>
            </a:r>
            <a:r>
              <a:rPr lang="en-US" i="0" dirty="0">
                <a:effectLst/>
                <a:latin typeface="Arial" panose="020B0604020202020204" pitchFamily="34" charset="0"/>
                <a:cs typeface="Arial" panose="020B0604020202020204" pitchFamily="34" charset="0"/>
              </a:rPr>
              <a:t>. </a:t>
            </a: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An arrest warrant allows the </a:t>
            </a:r>
            <a:r>
              <a:rPr lang="en-US" i="0" dirty="0">
                <a:effectLst/>
                <a:latin typeface="Arial" panose="020B0604020202020204" pitchFamily="34" charset="0"/>
                <a:cs typeface="Arial" panose="020B0604020202020204" pitchFamily="34" charset="0"/>
              </a:rPr>
              <a:t>police </a:t>
            </a:r>
            <a:r>
              <a:rPr lang="en-US" dirty="0">
                <a:latin typeface="Arial" panose="020B0604020202020204" pitchFamily="34" charset="0"/>
                <a:cs typeface="Arial" panose="020B0604020202020204" pitchFamily="34" charset="0"/>
              </a:rPr>
              <a:t>to arrest someone even if that person was not committing a criminal act at the time of interception</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example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if a person is stopped by the </a:t>
            </a:r>
            <a:r>
              <a:rPr lang="en-US" i="0" dirty="0">
                <a:effectLst/>
                <a:latin typeface="Arial" panose="020B0604020202020204" pitchFamily="34" charset="0"/>
                <a:cs typeface="Arial" panose="020B0604020202020204" pitchFamily="34" charset="0"/>
              </a:rPr>
              <a:t>police </a:t>
            </a:r>
            <a:r>
              <a:rPr lang="en-US" dirty="0">
                <a:latin typeface="Arial" panose="020B0604020202020204" pitchFamily="34" charset="0"/>
                <a:cs typeface="Arial" panose="020B0604020202020204" pitchFamily="34" charset="0"/>
              </a:rPr>
              <a:t>because one of their vehicle's taillights is defective, and the </a:t>
            </a:r>
            <a:r>
              <a:rPr lang="en-US" i="0" dirty="0">
                <a:effectLst/>
                <a:latin typeface="Arial" panose="020B0604020202020204" pitchFamily="34" charset="0"/>
                <a:cs typeface="Arial" panose="020B0604020202020204" pitchFamily="34" charset="0"/>
              </a:rPr>
              <a:t>police </a:t>
            </a:r>
            <a:r>
              <a:rPr lang="en-US" dirty="0">
                <a:latin typeface="Arial" panose="020B0604020202020204" pitchFamily="34" charset="0"/>
                <a:cs typeface="Arial" panose="020B0604020202020204" pitchFamily="34" charset="0"/>
              </a:rPr>
              <a:t>discover by checking the driver's license that </a:t>
            </a:r>
            <a:r>
              <a:rPr lang="en-US" i="0" dirty="0">
                <a:effectLst/>
                <a:latin typeface="Arial" panose="020B0604020202020204" pitchFamily="34" charset="0"/>
                <a:cs typeface="Arial" panose="020B0604020202020204" pitchFamily="34" charset="0"/>
              </a:rPr>
              <a:t>a </a:t>
            </a:r>
            <a:r>
              <a:rPr lang="en-US" dirty="0">
                <a:latin typeface="Arial" panose="020B0604020202020204" pitchFamily="34" charset="0"/>
                <a:cs typeface="Arial" panose="020B0604020202020204" pitchFamily="34" charset="0"/>
              </a:rPr>
              <a:t>warrant has been issued for the driver's arrest</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en-US" i="0" dirty="0">
                <a:effectLst/>
                <a:latin typeface="Arial" panose="020B0604020202020204" pitchFamily="34" charset="0"/>
                <a:cs typeface="Arial" panose="020B0604020202020204" pitchFamily="34" charset="0"/>
              </a:rPr>
              <a:t>police </a:t>
            </a:r>
            <a:r>
              <a:rPr lang="en-US" dirty="0">
                <a:latin typeface="Arial" panose="020B0604020202020204" pitchFamily="34" charset="0"/>
                <a:cs typeface="Arial" panose="020B0604020202020204" pitchFamily="34" charset="0"/>
              </a:rPr>
              <a:t>can and should proceed without delay to arrest them</a:t>
            </a:r>
            <a:r>
              <a:rPr lang="en-US" i="0" dirty="0">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fr-CA" b="1" dirty="0">
              <a:latin typeface="Arial" panose="020B0604020202020204" pitchFamily="34" charset="0"/>
              <a:cs typeface="Arial" panose="020B0604020202020204" pitchFamily="34" charset="0"/>
            </a:endParaRPr>
          </a:p>
          <a:p>
            <a:pPr marL="171450" indent="-171450">
              <a:buFont typeface="Courier New"/>
              <a:buChar char="o"/>
            </a:pPr>
            <a:r>
              <a:rPr lang="en-US" i="1" dirty="0">
                <a:latin typeface="Arial" panose="020B0604020202020204" pitchFamily="34" charset="0"/>
                <a:cs typeface="Arial" panose="020B0604020202020204" pitchFamily="34" charset="0"/>
              </a:rPr>
              <a:t>Canadian Charter</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a:t>
            </a:r>
            <a:r>
              <a:rPr lang="en-US" dirty="0">
                <a:effectLst/>
                <a:latin typeface="Arial" panose="020B0604020202020204" pitchFamily="34" charset="0"/>
                <a:cs typeface="Arial" panose="020B0604020202020204" pitchFamily="34" charset="0"/>
              </a:rPr>
              <a:t>. 10 c), 11e)</a:t>
            </a:r>
            <a:endParaRPr lang="fr-FR" dirty="0">
              <a:latin typeface="Arial" panose="020B0604020202020204" pitchFamily="34" charset="0"/>
              <a:cs typeface="Arial" panose="020B0604020202020204" pitchFamily="34" charset="0"/>
            </a:endParaRPr>
          </a:p>
          <a:p>
            <a:pPr marL="171450" indent="-171450">
              <a:buFont typeface="Courier New"/>
              <a:buChar char="o"/>
            </a:pPr>
            <a:r>
              <a:rPr lang="en-US" dirty="0">
                <a:effectLst/>
                <a:latin typeface="Arial" panose="020B0604020202020204" pitchFamily="34" charset="0"/>
                <a:cs typeface="Arial" panose="020B0604020202020204" pitchFamily="34" charset="0"/>
              </a:rPr>
              <a:t>Béliveau </a:t>
            </a:r>
            <a:r>
              <a:rPr lang="en-US" dirty="0">
                <a:latin typeface="Arial" panose="020B0604020202020204" pitchFamily="34" charset="0"/>
                <a:cs typeface="Arial" panose="020B0604020202020204" pitchFamily="34" charset="0"/>
              </a:rPr>
              <a:t>and </a:t>
            </a:r>
            <a:r>
              <a:rPr lang="en-US" dirty="0" err="1">
                <a:effectLst/>
                <a:latin typeface="Arial" panose="020B0604020202020204" pitchFamily="34" charset="0"/>
                <a:cs typeface="Arial" panose="020B0604020202020204" pitchFamily="34" charset="0"/>
              </a:rPr>
              <a:t>Vauclair</a:t>
            </a:r>
            <a:r>
              <a:rPr lang="en-US"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Traité</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général</a:t>
            </a:r>
            <a:r>
              <a:rPr lang="en-US" i="1" dirty="0">
                <a:effectLst/>
                <a:latin typeface="Arial" panose="020B0604020202020204" pitchFamily="34" charset="0"/>
                <a:cs typeface="Arial" panose="020B0604020202020204" pitchFamily="34" charset="0"/>
              </a:rPr>
              <a:t> de la </a:t>
            </a:r>
            <a:r>
              <a:rPr lang="en-US" i="1" dirty="0" err="1">
                <a:effectLst/>
                <a:latin typeface="Arial" panose="020B0604020202020204" pitchFamily="34" charset="0"/>
                <a:cs typeface="Arial" panose="020B0604020202020204" pitchFamily="34" charset="0"/>
              </a:rPr>
              <a:t>preuve</a:t>
            </a:r>
            <a:r>
              <a:rPr lang="en-US" i="1" dirty="0">
                <a:effectLst/>
                <a:latin typeface="Arial" panose="020B0604020202020204" pitchFamily="34" charset="0"/>
                <a:cs typeface="Arial" panose="020B0604020202020204" pitchFamily="34" charset="0"/>
              </a:rPr>
              <a:t> et de la </a:t>
            </a:r>
            <a:r>
              <a:rPr lang="en-US" i="1" dirty="0" err="1">
                <a:effectLst/>
                <a:latin typeface="Arial" panose="020B0604020202020204" pitchFamily="34" charset="0"/>
                <a:cs typeface="Arial" panose="020B0604020202020204" pitchFamily="34" charset="0"/>
              </a:rPr>
              <a:t>procédure</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pénale</a:t>
            </a:r>
            <a:r>
              <a:rPr lang="en-US" dirty="0">
                <a:effectLst/>
                <a:latin typeface="Arial" panose="020B0604020202020204" pitchFamily="34" charset="0"/>
                <a:cs typeface="Arial" panose="020B0604020202020204" pitchFamily="34" charset="0"/>
              </a:rPr>
              <a:t>, para. 1851, 2920 Nicholas Bellemare, </a:t>
            </a:r>
            <a:r>
              <a:rPr lang="en-US" dirty="0">
                <a:latin typeface="Arial" panose="020B0604020202020204" pitchFamily="34" charset="0"/>
                <a:cs typeface="Arial" panose="020B0604020202020204" pitchFamily="34" charset="0"/>
              </a:rPr>
              <a:t>“</a:t>
            </a:r>
            <a:r>
              <a:rPr lang="en-US" dirty="0" err="1">
                <a:effectLst/>
                <a:latin typeface="Arial" panose="020B0604020202020204" pitchFamily="34" charset="0"/>
                <a:cs typeface="Arial" panose="020B0604020202020204" pitchFamily="34" charset="0"/>
              </a:rPr>
              <a:t>Chapitre</a:t>
            </a:r>
            <a:r>
              <a:rPr lang="en-US" dirty="0">
                <a:effectLst/>
                <a:latin typeface="Arial" panose="020B0604020202020204" pitchFamily="34" charset="0"/>
                <a:cs typeface="Arial" panose="020B0604020202020204" pitchFamily="34" charset="0"/>
              </a:rPr>
              <a:t> III - Les </a:t>
            </a:r>
            <a:r>
              <a:rPr lang="en-US" dirty="0" err="1">
                <a:effectLst/>
                <a:latin typeface="Arial" panose="020B0604020202020204" pitchFamily="34" charset="0"/>
                <a:cs typeface="Arial" panose="020B0604020202020204" pitchFamily="34" charset="0"/>
              </a:rPr>
              <a:t>procédures</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précédant</a:t>
            </a:r>
            <a:r>
              <a:rPr lang="en-US" dirty="0">
                <a:effectLst/>
                <a:latin typeface="Arial" panose="020B0604020202020204" pitchFamily="34" charset="0"/>
                <a:cs typeface="Arial" panose="020B0604020202020204" pitchFamily="34" charset="0"/>
              </a:rPr>
              <a:t> le </a:t>
            </a:r>
            <a:r>
              <a:rPr lang="en-US" dirty="0" err="1">
                <a:effectLst/>
                <a:latin typeface="Arial" panose="020B0604020202020204" pitchFamily="34" charset="0"/>
                <a:cs typeface="Arial" panose="020B0604020202020204" pitchFamily="34" charset="0"/>
              </a:rPr>
              <a:t>procès</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en</a:t>
            </a:r>
            <a:r>
              <a:rPr lang="en-US" dirty="0">
                <a:effectLst/>
                <a:latin typeface="Arial" panose="020B0604020202020204" pitchFamily="34" charset="0"/>
                <a:cs typeface="Arial" panose="020B0604020202020204" pitchFamily="34" charset="0"/>
              </a:rPr>
              <a:t> matière </a:t>
            </a:r>
            <a:r>
              <a:rPr lang="en-US" dirty="0" err="1">
                <a:effectLst/>
                <a:latin typeface="Arial" panose="020B0604020202020204" pitchFamily="34" charset="0"/>
                <a:cs typeface="Arial" panose="020B0604020202020204" pitchFamily="34" charset="0"/>
              </a:rPr>
              <a:t>criminelle</a:t>
            </a:r>
            <a:r>
              <a:rPr lang="en-US" dirty="0">
                <a:latin typeface="Arial" panose="020B0604020202020204" pitchFamily="34" charset="0"/>
                <a:cs typeface="Arial" panose="020B0604020202020204" pitchFamily="34" charset="0"/>
              </a:rPr>
              <a:t>”, in</a:t>
            </a:r>
            <a:r>
              <a:rPr lang="en-US" dirty="0">
                <a:effectLst/>
                <a:latin typeface="Arial" panose="020B0604020202020204" pitchFamily="34" charset="0"/>
                <a:cs typeface="Arial" panose="020B0604020202020204" pitchFamily="34" charset="0"/>
              </a:rPr>
              <a:t> Collection de droit 2016-2017, vol. 11, Droit </a:t>
            </a:r>
            <a:r>
              <a:rPr lang="en-US" dirty="0" err="1">
                <a:effectLst/>
                <a:latin typeface="Arial" panose="020B0604020202020204" pitchFamily="34" charset="0"/>
                <a:cs typeface="Arial" panose="020B0604020202020204" pitchFamily="34" charset="0"/>
              </a:rPr>
              <a:t>pénal</a:t>
            </a:r>
            <a:r>
              <a:rPr lang="en-US" dirty="0">
                <a:effectLst/>
                <a:latin typeface="Arial" panose="020B0604020202020204" pitchFamily="34" charset="0"/>
                <a:cs typeface="Arial" panose="020B0604020202020204" pitchFamily="34" charset="0"/>
              </a:rPr>
              <a:t> : </a:t>
            </a:r>
            <a:r>
              <a:rPr lang="en-US" dirty="0" err="1">
                <a:effectLst/>
                <a:latin typeface="Arial" panose="020B0604020202020204" pitchFamily="34" charset="0"/>
                <a:cs typeface="Arial" panose="020B0604020202020204" pitchFamily="34" charset="0"/>
              </a:rPr>
              <a:t>procédure</a:t>
            </a:r>
            <a:r>
              <a:rPr lang="en-US" dirty="0">
                <a:effectLst/>
                <a:latin typeface="Arial" panose="020B0604020202020204" pitchFamily="34" charset="0"/>
                <a:cs typeface="Arial" panose="020B0604020202020204" pitchFamily="34" charset="0"/>
              </a:rPr>
              <a:t> et </a:t>
            </a:r>
            <a:r>
              <a:rPr lang="en-US" dirty="0" err="1">
                <a:effectLst/>
                <a:latin typeface="Arial" panose="020B0604020202020204" pitchFamily="34" charset="0"/>
                <a:cs typeface="Arial" panose="020B0604020202020204" pitchFamily="34" charset="0"/>
              </a:rPr>
              <a:t>preuve</a:t>
            </a:r>
            <a:r>
              <a:rPr lang="en-US" dirty="0">
                <a:effectLst/>
                <a:latin typeface="Arial" panose="020B0604020202020204" pitchFamily="34" charset="0"/>
                <a:cs typeface="Arial" panose="020B0604020202020204" pitchFamily="34" charset="0"/>
              </a:rPr>
              <a:t>, p. 51-52</a:t>
            </a:r>
            <a:endParaRPr lang="fr-FR"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25</a:t>
            </a:fld>
            <a:endParaRPr lang="fr-CA"/>
          </a:p>
        </p:txBody>
      </p:sp>
    </p:spTree>
    <p:extLst>
      <p:ext uri="{BB962C8B-B14F-4D97-AF65-F5344CB8AC3E}">
        <p14:creationId xmlns:p14="http://schemas.microsoft.com/office/powerpoint/2010/main" val="29290260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CA"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pPr marL="171450" indent="-171450">
              <a:buFont typeface="Arial" panose="020B0604020202020204" pitchFamily="34" charset="0"/>
              <a:buChar char="•"/>
            </a:pPr>
            <a:endParaRPr lang="fr-CA" b="1" dirty="0">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In some cases</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accused has the option to choose for their trial to be before a judge or before a judge and a </a:t>
            </a:r>
            <a:r>
              <a:rPr lang="en-US" i="0" dirty="0">
                <a:effectLst/>
                <a:latin typeface="Arial" panose="020B0604020202020204" pitchFamily="34" charset="0"/>
                <a:cs typeface="Arial" panose="020B0604020202020204" pitchFamily="34" charset="0"/>
              </a:rPr>
              <a:t>jury. </a:t>
            </a:r>
          </a:p>
          <a:p>
            <a:pPr marL="0" indent="0">
              <a:buFontTx/>
              <a:buNone/>
            </a:pPr>
            <a:endParaRPr lang="en-US" i="0" dirty="0">
              <a:effectLst/>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In some specific </a:t>
            </a:r>
            <a:r>
              <a:rPr lang="en-US" i="0" dirty="0">
                <a:effectLst/>
                <a:latin typeface="Arial" panose="020B0604020202020204" pitchFamily="34" charset="0"/>
                <a:cs typeface="Arial" panose="020B0604020202020204" pitchFamily="34" charset="0"/>
              </a:rPr>
              <a:t>situations, </a:t>
            </a:r>
            <a:r>
              <a:rPr lang="en-US" dirty="0">
                <a:latin typeface="Arial" panose="020B0604020202020204" pitchFamily="34" charset="0"/>
                <a:cs typeface="Arial" panose="020B0604020202020204" pitchFamily="34" charset="0"/>
              </a:rPr>
              <a:t>the accused does not have to be present at the trial </a:t>
            </a:r>
            <a:r>
              <a:rPr lang="en-US" i="0"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their lawyer appears in their </a:t>
            </a:r>
            <a:r>
              <a:rPr lang="en-US" i="0" dirty="0">
                <a:effectLst/>
                <a:latin typeface="Arial" panose="020B0604020202020204" pitchFamily="34" charset="0"/>
                <a:cs typeface="Arial" panose="020B0604020202020204" pitchFamily="34" charset="0"/>
              </a:rPr>
              <a:t>place). </a:t>
            </a:r>
          </a:p>
          <a:p>
            <a:pPr marL="0" indent="0">
              <a:buFontTx/>
              <a:buNone/>
            </a:pPr>
            <a:endParaRPr lang="en-US" i="0" dirty="0">
              <a:effectLst/>
              <a:latin typeface="Arial" panose="020B0604020202020204" pitchFamily="34" charset="0"/>
              <a:cs typeface="Arial" panose="020B0604020202020204" pitchFamily="34" charset="0"/>
            </a:endParaRPr>
          </a:p>
          <a:p>
            <a:pPr marL="0" indent="0">
              <a:buFontTx/>
              <a:buNone/>
            </a:pPr>
            <a:r>
              <a:rPr lang="en-US" dirty="0">
                <a:latin typeface="Arial" panose="020B0604020202020204" pitchFamily="34" charset="0"/>
                <a:cs typeface="Arial" panose="020B0604020202020204" pitchFamily="34" charset="0"/>
              </a:rPr>
              <a:t>Moreover</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 accused who has pleaded not guilty may</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later in the process</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change their mind and plead guilty </a:t>
            </a:r>
            <a:r>
              <a:rPr lang="en-US" i="0"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this can be useful</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for example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when negotiating a settlement</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step </a:t>
            </a:r>
            <a:r>
              <a:rPr lang="en-US" i="0" dirty="0">
                <a:effectLst/>
                <a:latin typeface="Arial" panose="020B0604020202020204" pitchFamily="34" charset="0"/>
                <a:cs typeface="Arial" panose="020B0604020202020204" pitchFamily="34" charset="0"/>
              </a:rPr>
              <a:t>#6).</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FURTHER INFORMATION</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At their first appearance</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accused may acknowledge that they have committed the acts of which they are accused</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This is called “pleading guilty”. Once they have admitted their guilt</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no longer have to stand trial</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accused goes straight to the sentencing stage</a:t>
            </a:r>
            <a:r>
              <a:rPr lang="en-US" b="0" i="0" dirty="0">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If</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the other hand</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accused denies the crime</a:t>
            </a:r>
            <a:r>
              <a:rPr lang="en-US" b="0" i="0"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plead “not guilty”. A judge or jury will then rule </a:t>
            </a:r>
            <a:r>
              <a:rPr lang="en-US" b="0" i="0" dirty="0">
                <a:latin typeface="Arial" panose="020B0604020202020204" pitchFamily="34" charset="0"/>
                <a:cs typeface="Arial" panose="020B0604020202020204" pitchFamily="34" charset="0"/>
              </a:rPr>
              <a:t>on </a:t>
            </a:r>
            <a:r>
              <a:rPr lang="en-US" dirty="0">
                <a:latin typeface="Arial" panose="020B0604020202020204" pitchFamily="34" charset="0"/>
                <a:cs typeface="Arial" panose="020B0604020202020204" pitchFamily="34" charset="0"/>
              </a:rPr>
              <a:t>their guilt at trial</a:t>
            </a:r>
            <a:r>
              <a:rPr lang="en-US" b="0" i="0"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err="1">
                <a:effectLst/>
                <a:latin typeface="Arial" panose="020B0604020202020204" pitchFamily="34" charset="0"/>
                <a:cs typeface="Arial" panose="020B0604020202020204" pitchFamily="34" charset="0"/>
              </a:rPr>
              <a:t>C.Cr</a:t>
            </a:r>
            <a:r>
              <a:rPr lang="en-US" i="1" dirty="0">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art 536, </a:t>
            </a:r>
            <a:r>
              <a:rPr lang="en-US" dirty="0">
                <a:latin typeface="Arial" panose="020B0604020202020204" pitchFamily="34" charset="0"/>
                <a:cs typeface="Arial" panose="020B0604020202020204" pitchFamily="34" charset="0"/>
              </a:rPr>
              <a:t>consulted May </a:t>
            </a:r>
            <a:r>
              <a:rPr lang="en-US" dirty="0">
                <a:effectLst/>
                <a:latin typeface="Arial" panose="020B0604020202020204" pitchFamily="34" charset="0"/>
                <a:cs typeface="Arial" panose="020B0604020202020204" pitchFamily="34" charset="0"/>
              </a:rPr>
              <a:t>21</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2013</a:t>
            </a:r>
          </a:p>
          <a:p>
            <a:pPr marL="171450" indent="-171450">
              <a:buFont typeface="Courier New"/>
              <a:buChar char="o"/>
            </a:pPr>
            <a:r>
              <a:rPr lang="en-US" dirty="0">
                <a:effectLst/>
                <a:latin typeface="Arial" panose="020B0604020202020204" pitchFamily="34" charset="0"/>
                <a:cs typeface="Arial" panose="020B0604020202020204" pitchFamily="34" charset="0"/>
              </a:rPr>
              <a:t>Michel </a:t>
            </a:r>
            <a:r>
              <a:rPr lang="en-US" dirty="0" err="1">
                <a:effectLst/>
                <a:latin typeface="Arial" panose="020B0604020202020204" pitchFamily="34" charset="0"/>
                <a:cs typeface="Arial" panose="020B0604020202020204" pitchFamily="34" charset="0"/>
              </a:rPr>
              <a:t>Beauchemin</a:t>
            </a:r>
            <a:r>
              <a:rPr lang="en-US" dirty="0">
                <a:effectLst/>
                <a:latin typeface="Arial" panose="020B0604020202020204" pitchFamily="34" charset="0"/>
                <a:cs typeface="Arial" panose="020B0604020202020204" pitchFamily="34" charset="0"/>
              </a:rPr>
              <a:t>, Les </a:t>
            </a:r>
            <a:r>
              <a:rPr lang="en-US" dirty="0" err="1">
                <a:effectLst/>
                <a:latin typeface="Arial" panose="020B0604020202020204" pitchFamily="34" charset="0"/>
                <a:cs typeface="Arial" panose="020B0604020202020204" pitchFamily="34" charset="0"/>
              </a:rPr>
              <a:t>procédures</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précédant</a:t>
            </a:r>
            <a:r>
              <a:rPr lang="en-US" dirty="0">
                <a:effectLst/>
                <a:latin typeface="Arial" panose="020B0604020202020204" pitchFamily="34" charset="0"/>
                <a:cs typeface="Arial" panose="020B0604020202020204" pitchFamily="34" charset="0"/>
              </a:rPr>
              <a:t> le </a:t>
            </a:r>
            <a:r>
              <a:rPr lang="en-US" dirty="0" err="1">
                <a:effectLst/>
                <a:latin typeface="Arial" panose="020B0604020202020204" pitchFamily="34" charset="0"/>
                <a:cs typeface="Arial" panose="020B0604020202020204" pitchFamily="34" charset="0"/>
              </a:rPr>
              <a:t>procès</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en</a:t>
            </a:r>
            <a:r>
              <a:rPr lang="en-US" dirty="0">
                <a:effectLst/>
                <a:latin typeface="Arial" panose="020B0604020202020204" pitchFamily="34" charset="0"/>
                <a:cs typeface="Arial" panose="020B0604020202020204" pitchFamily="34" charset="0"/>
              </a:rPr>
              <a:t> matière </a:t>
            </a:r>
            <a:r>
              <a:rPr lang="en-US" dirty="0" err="1">
                <a:effectLst/>
                <a:latin typeface="Arial" panose="020B0604020202020204" pitchFamily="34" charset="0"/>
                <a:cs typeface="Arial" panose="020B0604020202020204" pitchFamily="34" charset="0"/>
              </a:rPr>
              <a:t>criminelle</a:t>
            </a:r>
            <a:r>
              <a:rPr lang="en-US" dirty="0">
                <a:effectLst/>
                <a:latin typeface="Arial" panose="020B0604020202020204" pitchFamily="34" charset="0"/>
                <a:cs typeface="Arial" panose="020B0604020202020204" pitchFamily="34" charset="0"/>
              </a:rPr>
              <a:t>, Collection de droit 2012-2013, Volume 11, Droit </a:t>
            </a:r>
            <a:r>
              <a:rPr lang="en-US" dirty="0" err="1">
                <a:effectLst/>
                <a:latin typeface="Arial" panose="020B0604020202020204" pitchFamily="34" charset="0"/>
                <a:cs typeface="Arial" panose="020B0604020202020204" pitchFamily="34" charset="0"/>
              </a:rPr>
              <a:t>pénal</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procédure</a:t>
            </a:r>
            <a:r>
              <a:rPr lang="en-US" dirty="0">
                <a:effectLst/>
                <a:latin typeface="Arial" panose="020B0604020202020204" pitchFamily="34" charset="0"/>
                <a:cs typeface="Arial" panose="020B0604020202020204" pitchFamily="34" charset="0"/>
              </a:rPr>
              <a:t> et </a:t>
            </a:r>
            <a:r>
              <a:rPr lang="en-US" dirty="0" err="1">
                <a:effectLst/>
                <a:latin typeface="Arial" panose="020B0604020202020204" pitchFamily="34" charset="0"/>
                <a:cs typeface="Arial" panose="020B0604020202020204" pitchFamily="34" charset="0"/>
              </a:rPr>
              <a:t>preuve</a:t>
            </a:r>
            <a:r>
              <a:rPr lang="en-US" dirty="0">
                <a:effectLst/>
                <a:latin typeface="Arial" panose="020B0604020202020204" pitchFamily="34" charset="0"/>
                <a:cs typeface="Arial" panose="020B0604020202020204" pitchFamily="34" charset="0"/>
              </a:rPr>
              <a:t>, 57 [XPS</a:t>
            </a:r>
            <a:r>
              <a:rPr lang="en-US" dirty="0">
                <a:latin typeface="Arial" panose="020B0604020202020204" pitchFamily="34" charset="0"/>
                <a:cs typeface="Arial" panose="020B0604020202020204" pitchFamily="34" charset="0"/>
              </a:rPr>
              <a:t> document].</a:t>
            </a:r>
          </a:p>
          <a:p>
            <a:pPr marL="171450" indent="-171450">
              <a:buFont typeface="Courier New"/>
              <a:buChar char="o"/>
            </a:pPr>
            <a:r>
              <a:rPr lang="en-US" i="1" dirty="0" err="1">
                <a:effectLst/>
                <a:latin typeface="Arial" panose="020B0604020202020204" pitchFamily="34" charset="0"/>
                <a:cs typeface="Arial" panose="020B0604020202020204" pitchFamily="34" charset="0"/>
              </a:rPr>
              <a:t>C.C</a:t>
            </a:r>
            <a:r>
              <a:rPr lang="en-US" dirty="0" err="1">
                <a:effectLst/>
                <a:latin typeface="Arial" panose="020B0604020202020204" pitchFamily="34" charset="0"/>
                <a:cs typeface="Arial" panose="020B0604020202020204" pitchFamily="34" charset="0"/>
              </a:rPr>
              <a:t>r</a:t>
            </a:r>
            <a:r>
              <a:rPr lang="en-US" dirty="0">
                <a:effectLst/>
                <a:latin typeface="Arial" panose="020B0604020202020204" pitchFamily="34" charset="0"/>
                <a:cs typeface="Arial" panose="020B0604020202020204" pitchFamily="34" charset="0"/>
              </a:rPr>
              <a:t>., art 552-572, </a:t>
            </a:r>
            <a:r>
              <a:rPr lang="en-US" dirty="0">
                <a:latin typeface="Arial" panose="020B0604020202020204" pitchFamily="34" charset="0"/>
                <a:cs typeface="Arial" panose="020B0604020202020204" pitchFamily="34" charset="0"/>
              </a:rPr>
              <a:t>consulted May </a:t>
            </a:r>
            <a:r>
              <a:rPr lang="en-US" dirty="0">
                <a:effectLst/>
                <a:latin typeface="Arial" panose="020B0604020202020204" pitchFamily="34" charset="0"/>
                <a:cs typeface="Arial" panose="020B0604020202020204" pitchFamily="34" charset="0"/>
              </a:rPr>
              <a:t>21</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2013</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dirty="0">
                <a:effectLst/>
                <a:latin typeface="Arial" panose="020B0604020202020204" pitchFamily="34" charset="0"/>
                <a:cs typeface="Arial" panose="020B0604020202020204" pitchFamily="34" charset="0"/>
              </a:rPr>
              <a:t>Art 574-670, </a:t>
            </a:r>
            <a:r>
              <a:rPr lang="en-US" dirty="0">
                <a:latin typeface="Arial" panose="020B0604020202020204" pitchFamily="34" charset="0"/>
                <a:cs typeface="Arial" panose="020B0604020202020204" pitchFamily="34" charset="0"/>
              </a:rPr>
              <a:t>consulted May </a:t>
            </a:r>
            <a:r>
              <a:rPr lang="en-US" dirty="0">
                <a:effectLst/>
                <a:latin typeface="Arial" panose="020B0604020202020204" pitchFamily="34" charset="0"/>
                <a:cs typeface="Arial" panose="020B0604020202020204" pitchFamily="34" charset="0"/>
              </a:rPr>
              <a:t>21</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2013.</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dirty="0">
                <a:effectLst/>
                <a:latin typeface="Arial" panose="020B0604020202020204" pitchFamily="34" charset="0"/>
                <a:cs typeface="Arial" panose="020B0604020202020204" pitchFamily="34" charset="0"/>
              </a:rPr>
              <a:t>Michel </a:t>
            </a:r>
            <a:r>
              <a:rPr lang="en-US" dirty="0" err="1">
                <a:effectLst/>
                <a:latin typeface="Arial" panose="020B0604020202020204" pitchFamily="34" charset="0"/>
                <a:cs typeface="Arial" panose="020B0604020202020204" pitchFamily="34" charset="0"/>
              </a:rPr>
              <a:t>Beauchemin</a:t>
            </a:r>
            <a:r>
              <a:rPr lang="en-US" dirty="0">
                <a:effectLst/>
                <a:latin typeface="Arial" panose="020B0604020202020204" pitchFamily="34" charset="0"/>
                <a:cs typeface="Arial" panose="020B0604020202020204" pitchFamily="34" charset="0"/>
              </a:rPr>
              <a:t>, L</a:t>
            </a:r>
            <a:r>
              <a:rPr lang="en-US" i="1" dirty="0">
                <a:effectLst/>
                <a:latin typeface="Arial" panose="020B0604020202020204" pitchFamily="34" charset="0"/>
                <a:cs typeface="Arial" panose="020B0604020202020204" pitchFamily="34" charset="0"/>
              </a:rPr>
              <a:t>es </a:t>
            </a:r>
            <a:r>
              <a:rPr lang="en-US" i="1" dirty="0" err="1">
                <a:effectLst/>
                <a:latin typeface="Arial" panose="020B0604020202020204" pitchFamily="34" charset="0"/>
                <a:cs typeface="Arial" panose="020B0604020202020204" pitchFamily="34" charset="0"/>
              </a:rPr>
              <a:t>procédures</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précédant</a:t>
            </a:r>
            <a:r>
              <a:rPr lang="en-US" i="1" dirty="0">
                <a:effectLst/>
                <a:latin typeface="Arial" panose="020B0604020202020204" pitchFamily="34" charset="0"/>
                <a:cs typeface="Arial" panose="020B0604020202020204" pitchFamily="34" charset="0"/>
              </a:rPr>
              <a:t> le </a:t>
            </a:r>
            <a:r>
              <a:rPr lang="en-US" i="1" dirty="0" err="1">
                <a:effectLst/>
                <a:latin typeface="Arial" panose="020B0604020202020204" pitchFamily="34" charset="0"/>
                <a:cs typeface="Arial" panose="020B0604020202020204" pitchFamily="34" charset="0"/>
              </a:rPr>
              <a:t>procès</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en</a:t>
            </a:r>
            <a:r>
              <a:rPr lang="en-US" i="1" dirty="0">
                <a:effectLst/>
                <a:latin typeface="Arial" panose="020B0604020202020204" pitchFamily="34" charset="0"/>
                <a:cs typeface="Arial" panose="020B0604020202020204" pitchFamily="34" charset="0"/>
              </a:rPr>
              <a:t> matière </a:t>
            </a:r>
            <a:r>
              <a:rPr lang="en-US" i="1" dirty="0" err="1">
                <a:effectLst/>
                <a:latin typeface="Arial" panose="020B0604020202020204" pitchFamily="34" charset="0"/>
                <a:cs typeface="Arial" panose="020B0604020202020204" pitchFamily="34" charset="0"/>
              </a:rPr>
              <a:t>criminelle</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Collection de droit 2012-2013, Volume 11, Droit </a:t>
            </a:r>
            <a:r>
              <a:rPr lang="en-US" dirty="0" err="1">
                <a:effectLst/>
                <a:latin typeface="Arial" panose="020B0604020202020204" pitchFamily="34" charset="0"/>
                <a:cs typeface="Arial" panose="020B0604020202020204" pitchFamily="34" charset="0"/>
              </a:rPr>
              <a:t>pénal</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 </a:t>
            </a:r>
            <a:r>
              <a:rPr lang="en-US" dirty="0" err="1">
                <a:effectLst/>
                <a:latin typeface="Arial" panose="020B0604020202020204" pitchFamily="34" charset="0"/>
                <a:cs typeface="Arial" panose="020B0604020202020204" pitchFamily="34" charset="0"/>
              </a:rPr>
              <a:t>procédure</a:t>
            </a:r>
            <a:r>
              <a:rPr lang="en-US" dirty="0">
                <a:effectLst/>
                <a:latin typeface="Arial" panose="020B0604020202020204" pitchFamily="34" charset="0"/>
                <a:cs typeface="Arial" panose="020B0604020202020204" pitchFamily="34" charset="0"/>
              </a:rPr>
              <a:t> et </a:t>
            </a:r>
            <a:r>
              <a:rPr lang="en-US" dirty="0" err="1">
                <a:effectLst/>
                <a:latin typeface="Arial" panose="020B0604020202020204" pitchFamily="34" charset="0"/>
                <a:cs typeface="Arial" panose="020B0604020202020204" pitchFamily="34" charset="0"/>
              </a:rPr>
              <a:t>preuve</a:t>
            </a:r>
            <a:r>
              <a:rPr lang="en-US" dirty="0">
                <a:effectLst/>
                <a:latin typeface="Arial" panose="020B0604020202020204" pitchFamily="34" charset="0"/>
                <a:cs typeface="Arial" panose="020B0604020202020204" pitchFamily="34" charset="0"/>
              </a:rPr>
              <a:t>, 77.</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26</a:t>
            </a:fld>
            <a:endParaRPr lang="fr-CA"/>
          </a:p>
        </p:txBody>
      </p:sp>
    </p:spTree>
    <p:extLst>
      <p:ext uri="{BB962C8B-B14F-4D97-AF65-F5344CB8AC3E}">
        <p14:creationId xmlns:p14="http://schemas.microsoft.com/office/powerpoint/2010/main" val="13284869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 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booklet.</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An accused must be released unless the evidence demonstrates the need to keep them behind bars</a:t>
            </a:r>
            <a:r>
              <a:rPr lang="en-US" i="0" dirty="0">
                <a:effectLst/>
                <a:latin typeface="Arial" panose="020B0604020202020204" pitchFamily="34" charset="0"/>
                <a:cs typeface="Arial" panose="020B0604020202020204" pitchFamily="34" charset="0"/>
              </a:rPr>
              <a:t>. To reach this conclusion, a number of factors must be taken into account, such as the seriousness of the alleged offence, the need to prevent the continuation or repetition of the offence or the commission of any other offence, and the need to ensure the safety of the accused or any other person. </a:t>
            </a:r>
            <a:r>
              <a:rPr lang="en-US" dirty="0">
                <a:latin typeface="Arial" panose="020B0604020202020204" pitchFamily="34" charset="0"/>
                <a:cs typeface="Arial" panose="020B0604020202020204" pitchFamily="34" charset="0"/>
              </a:rPr>
              <a:t>It is therefore up to the Prosecution to convince the judge that the accused should be detained</a:t>
            </a:r>
            <a:r>
              <a:rPr lang="en-US" i="0" dirty="0">
                <a:effectLst/>
                <a:latin typeface="Arial" panose="020B0604020202020204" pitchFamily="34" charset="0"/>
                <a:cs typeface="Arial" panose="020B0604020202020204" pitchFamily="34" charset="0"/>
              </a:rPr>
              <a:t>.</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fr-CA" b="1" dirty="0">
              <a:latin typeface="Arial" panose="020B0604020202020204" pitchFamily="34" charset="0"/>
              <a:cs typeface="Arial" panose="020B0604020202020204" pitchFamily="34" charset="0"/>
            </a:endParaRPr>
          </a:p>
          <a:p>
            <a:pPr marL="171450" indent="-171450">
              <a:buFont typeface="Courier New"/>
              <a:buChar char="o"/>
            </a:pPr>
            <a:r>
              <a:rPr lang="en-US" dirty="0">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C.Cr</a:t>
            </a:r>
            <a:r>
              <a:rPr lang="en-US" i="1" dirty="0">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art 515, </a:t>
            </a:r>
            <a:r>
              <a:rPr lang="en-US" dirty="0">
                <a:latin typeface="Arial" panose="020B0604020202020204" pitchFamily="34" charset="0"/>
                <a:cs typeface="Arial" panose="020B0604020202020204" pitchFamily="34" charset="0"/>
              </a:rPr>
              <a:t>accessed May </a:t>
            </a:r>
            <a:r>
              <a:rPr lang="en-US" dirty="0">
                <a:effectLst/>
                <a:latin typeface="Arial" panose="020B0604020202020204" pitchFamily="34" charset="0"/>
                <a:cs typeface="Arial" panose="020B0604020202020204" pitchFamily="34" charset="0"/>
              </a:rPr>
              <a:t>21</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2013. </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latin typeface="Arial" panose="020B0604020202020204" pitchFamily="34" charset="0"/>
                <a:cs typeface="Arial" panose="020B0604020202020204" pitchFamily="34" charset="0"/>
              </a:rPr>
              <a:t>Canadian Charter of Rights and Freedoms</a:t>
            </a:r>
            <a:r>
              <a:rPr lang="en-US" i="1" dirty="0">
                <a:effectLst/>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art 11e), (</a:t>
            </a:r>
            <a:r>
              <a:rPr lang="en-US" dirty="0">
                <a:latin typeface="Arial" panose="020B0604020202020204" pitchFamily="34" charset="0"/>
                <a:cs typeface="Arial" panose="020B0604020202020204" pitchFamily="34" charset="0"/>
              </a:rPr>
              <a:t>hereinafter “Canadian Charter”) consulted May </a:t>
            </a:r>
            <a:r>
              <a:rPr lang="en-US" dirty="0">
                <a:effectLst/>
                <a:latin typeface="Arial" panose="020B0604020202020204" pitchFamily="34" charset="0"/>
                <a:cs typeface="Arial" panose="020B0604020202020204" pitchFamily="34" charset="0"/>
              </a:rPr>
              <a:t>21</a:t>
            </a:r>
            <a:r>
              <a:rPr lang="en-US" dirty="0">
                <a:latin typeface="Arial" panose="020B0604020202020204" pitchFamily="34" charset="0"/>
                <a:cs typeface="Arial" panose="020B0604020202020204" pitchFamily="34" charset="0"/>
              </a:rPr>
              <a:t>,</a:t>
            </a:r>
            <a:r>
              <a:rPr lang="en-US" dirty="0">
                <a:effectLst/>
                <a:latin typeface="Arial" panose="020B0604020202020204" pitchFamily="34" charset="0"/>
                <a:cs typeface="Arial" panose="020B0604020202020204" pitchFamily="34" charset="0"/>
              </a:rPr>
              <a:t> 2013. </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27</a:t>
            </a:fld>
            <a:endParaRPr lang="fr-CA"/>
          </a:p>
        </p:txBody>
      </p:sp>
    </p:spTree>
    <p:extLst>
      <p:ext uri="{BB962C8B-B14F-4D97-AF65-F5344CB8AC3E}">
        <p14:creationId xmlns:p14="http://schemas.microsoft.com/office/powerpoint/2010/main" val="32866386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With rare </a:t>
            </a:r>
            <a:r>
              <a:rPr lang="en-US" i="0" dirty="0">
                <a:effectLst/>
                <a:latin typeface="Arial" panose="020B0604020202020204" pitchFamily="34" charset="0"/>
                <a:cs typeface="Arial" panose="020B0604020202020204" pitchFamily="34" charset="0"/>
              </a:rPr>
              <a:t>exceptions, </a:t>
            </a:r>
            <a:r>
              <a:rPr lang="en-US" dirty="0">
                <a:latin typeface="Arial" panose="020B0604020202020204" pitchFamily="34" charset="0"/>
                <a:cs typeface="Arial" panose="020B0604020202020204" pitchFamily="34" charset="0"/>
              </a:rPr>
              <a:t>the Prosecution must transmit all relevant evidence in its possession, even if it does not intend to use this evidence during the trial</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even if the evidence may help the accused prove their </a:t>
            </a:r>
            <a:r>
              <a:rPr lang="en-US" i="0" dirty="0">
                <a:effectLst/>
                <a:latin typeface="Arial" panose="020B0604020202020204" pitchFamily="34" charset="0"/>
                <a:cs typeface="Arial" panose="020B0604020202020204" pitchFamily="34" charset="0"/>
              </a:rPr>
              <a:t>innocence. </a:t>
            </a:r>
            <a:endParaRPr lang="fr-CA" dirty="0">
              <a:latin typeface="Arial" panose="020B0604020202020204" pitchFamily="34" charset="0"/>
              <a:cs typeface="Arial" panose="020B0604020202020204" pitchFamily="34" charset="0"/>
            </a:endParaRP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The obligation to disclose evidence is constant and continues to exist throughout the trial if new evidence comes to light</a:t>
            </a:r>
            <a:r>
              <a:rPr lang="en-US" i="0" dirty="0">
                <a:effectLst/>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fr-CA"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Courier New"/>
              <a:buChar char="o"/>
              <a:tabLst/>
              <a:defRPr/>
            </a:pPr>
            <a:r>
              <a:rPr lang="en-US" b="1" dirty="0">
                <a:latin typeface="Arial" panose="020B0604020202020204" pitchFamily="34" charset="0"/>
                <a:cs typeface="Arial" panose="020B0604020202020204" pitchFamily="34" charset="0"/>
              </a:rPr>
              <a:t>Exceptions</a:t>
            </a:r>
            <a:r>
              <a:rPr lang="en-US" dirty="0">
                <a:effectLst/>
                <a:latin typeface="Arial" panose="020B0604020202020204" pitchFamily="34" charset="0"/>
                <a:cs typeface="Arial" panose="020B0604020202020204" pitchFamily="34" charset="0"/>
              </a:rPr>
              <a:t>: </a:t>
            </a:r>
            <a:r>
              <a:rPr lang="en-US" b="0" i="1" dirty="0">
                <a:solidFill>
                  <a:srgbClr val="212529"/>
                </a:solidFill>
                <a:effectLst/>
                <a:latin typeface="Arial" panose="020B0604020202020204" pitchFamily="34" charset="0"/>
                <a:cs typeface="Arial" panose="020B0604020202020204" pitchFamily="34" charset="0"/>
              </a:rPr>
              <a:t>Babcock v. Canada (Attorney General), </a:t>
            </a:r>
            <a:r>
              <a:rPr lang="en-US" b="0" i="0" dirty="0">
                <a:solidFill>
                  <a:srgbClr val="212529"/>
                </a:solidFill>
                <a:effectLst/>
                <a:latin typeface="Arial" panose="020B0604020202020204" pitchFamily="34" charset="0"/>
                <a:cs typeface="Arial" panose="020B0604020202020204" pitchFamily="34" charset="0"/>
              </a:rPr>
              <a:t>2002 SCC 57 (</a:t>
            </a:r>
            <a:r>
              <a:rPr lang="en-US" b="0" i="0" dirty="0" err="1">
                <a:solidFill>
                  <a:srgbClr val="212529"/>
                </a:solidFill>
                <a:effectLst/>
                <a:latin typeface="Arial" panose="020B0604020202020204" pitchFamily="34" charset="0"/>
                <a:cs typeface="Arial" panose="020B0604020202020204" pitchFamily="34" charset="0"/>
              </a:rPr>
              <a:t>CanLII</a:t>
            </a:r>
            <a:r>
              <a:rPr lang="en-US" b="0" i="0" dirty="0">
                <a:solidFill>
                  <a:srgbClr val="212529"/>
                </a:solidFill>
                <a:effectLst/>
                <a:latin typeface="Arial" panose="020B0604020202020204" pitchFamily="34" charset="0"/>
                <a:cs typeface="Arial" panose="020B0604020202020204" pitchFamily="34" charset="0"/>
              </a:rPr>
              <a:t>), [2002] 3 SCR 3,</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para. 17: </a:t>
            </a:r>
            <a:r>
              <a:rPr lang="en-US" dirty="0">
                <a:latin typeface="Arial" panose="020B0604020202020204" pitchFamily="34" charset="0"/>
                <a:cs typeface="Arial" panose="020B0604020202020204" pitchFamily="34" charset="0"/>
              </a:rPr>
              <a:t>Sections </a:t>
            </a:r>
            <a:r>
              <a:rPr lang="en-US" dirty="0">
                <a:effectLst/>
                <a:latin typeface="Arial" panose="020B0604020202020204" pitchFamily="34" charset="0"/>
                <a:cs typeface="Arial" panose="020B0604020202020204" pitchFamily="34" charset="0"/>
              </a:rPr>
              <a:t>37, 38 </a:t>
            </a:r>
            <a:r>
              <a:rPr lang="en-US" dirty="0">
                <a:latin typeface="Arial" panose="020B0604020202020204" pitchFamily="34" charset="0"/>
                <a:cs typeface="Arial" panose="020B0604020202020204" pitchFamily="34" charset="0"/>
              </a:rPr>
              <a:t>and </a:t>
            </a:r>
            <a:r>
              <a:rPr lang="en-US" dirty="0">
                <a:effectLst/>
                <a:latin typeface="Arial" panose="020B0604020202020204" pitchFamily="34" charset="0"/>
                <a:cs typeface="Arial" panose="020B0604020202020204" pitchFamily="34" charset="0"/>
              </a:rPr>
              <a:t>39 </a:t>
            </a:r>
            <a:r>
              <a:rPr lang="en-US" dirty="0">
                <a:latin typeface="Arial" panose="020B0604020202020204" pitchFamily="34" charset="0"/>
                <a:cs typeface="Arial" panose="020B0604020202020204" pitchFamily="34" charset="0"/>
              </a:rPr>
              <a:t>of the </a:t>
            </a:r>
            <a:r>
              <a:rPr lang="en-US" dirty="0">
                <a:effectLst/>
                <a:latin typeface="Arial" panose="020B0604020202020204" pitchFamily="34" charset="0"/>
                <a:cs typeface="Arial" panose="020B0604020202020204" pitchFamily="34" charset="0"/>
              </a:rPr>
              <a:t>Canada </a:t>
            </a:r>
            <a:r>
              <a:rPr lang="en-US" dirty="0">
                <a:latin typeface="Arial" panose="020B0604020202020204" pitchFamily="34" charset="0"/>
                <a:cs typeface="Arial" panose="020B0604020202020204" pitchFamily="34" charset="0"/>
              </a:rPr>
              <a:t>Evidence Act govern objections to the disclosure of privileged information held by the federal government</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Section </a:t>
            </a:r>
            <a:r>
              <a:rPr lang="en-US" dirty="0">
                <a:effectLst/>
                <a:latin typeface="Arial" panose="020B0604020202020204" pitchFamily="34" charset="0"/>
                <a:cs typeface="Arial" panose="020B0604020202020204" pitchFamily="34" charset="0"/>
              </a:rPr>
              <a:t>37 </a:t>
            </a:r>
            <a:r>
              <a:rPr lang="en-US" dirty="0">
                <a:latin typeface="Arial" panose="020B0604020202020204" pitchFamily="34" charset="0"/>
                <a:cs typeface="Arial" panose="020B0604020202020204" pitchFamily="34" charset="0"/>
              </a:rPr>
              <a:t>covers all cases where the Crown asserts immunity</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except for </a:t>
            </a:r>
            <a:r>
              <a:rPr lang="en-US" dirty="0">
                <a:effectLst/>
                <a:latin typeface="Arial" panose="020B0604020202020204" pitchFamily="34" charset="0"/>
                <a:cs typeface="Arial" panose="020B0604020202020204" pitchFamily="34" charset="0"/>
              </a:rPr>
              <a:t>Cabinet </a:t>
            </a:r>
            <a:r>
              <a:rPr lang="en-US" dirty="0">
                <a:latin typeface="Arial" panose="020B0604020202020204" pitchFamily="34" charset="0"/>
                <a:cs typeface="Arial" panose="020B0604020202020204" pitchFamily="34" charset="0"/>
              </a:rPr>
              <a:t>confidences or confidences of the Queen's Privy Council for </a:t>
            </a:r>
            <a:r>
              <a:rPr lang="en-US" dirty="0">
                <a:effectLst/>
                <a:latin typeface="Arial" panose="020B0604020202020204" pitchFamily="34" charset="0"/>
                <a:cs typeface="Arial" panose="020B0604020202020204" pitchFamily="34" charset="0"/>
              </a:rPr>
              <a:t>Canada; </a:t>
            </a:r>
            <a:r>
              <a:rPr lang="en-US" dirty="0">
                <a:latin typeface="Arial" panose="020B0604020202020204" pitchFamily="34" charset="0"/>
                <a:cs typeface="Arial" panose="020B0604020202020204" pitchFamily="34" charset="0"/>
              </a:rPr>
              <a:t>section </a:t>
            </a:r>
            <a:r>
              <a:rPr lang="en-US" dirty="0">
                <a:effectLst/>
                <a:latin typeface="Arial" panose="020B0604020202020204" pitchFamily="34" charset="0"/>
                <a:cs typeface="Arial" panose="020B0604020202020204" pitchFamily="34" charset="0"/>
              </a:rPr>
              <a:t>38 </a:t>
            </a:r>
            <a:r>
              <a:rPr lang="en-US" dirty="0">
                <a:latin typeface="Arial" panose="020B0604020202020204" pitchFamily="34" charset="0"/>
                <a:cs typeface="Arial" panose="020B0604020202020204" pitchFamily="34" charset="0"/>
              </a:rPr>
              <a:t>deals with objections relating to international </a:t>
            </a:r>
            <a:r>
              <a:rPr lang="en-US" dirty="0">
                <a:effectLst/>
                <a:latin typeface="Arial" panose="020B0604020202020204" pitchFamily="34" charset="0"/>
                <a:cs typeface="Arial" panose="020B0604020202020204" pitchFamily="34" charset="0"/>
              </a:rPr>
              <a:t>relations </a:t>
            </a:r>
            <a:r>
              <a:rPr lang="en-US" dirty="0">
                <a:latin typeface="Arial" panose="020B0604020202020204" pitchFamily="34" charset="0"/>
                <a:cs typeface="Arial" panose="020B0604020202020204" pitchFamily="34" charset="0"/>
              </a:rPr>
              <a:t>or national </a:t>
            </a:r>
            <a:r>
              <a:rPr lang="en-US" dirty="0" err="1">
                <a:latin typeface="Arial" panose="020B0604020202020204" pitchFamily="34" charset="0"/>
                <a:cs typeface="Arial" panose="020B0604020202020204" pitchFamily="34" charset="0"/>
              </a:rPr>
              <a:t>defence</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and section </a:t>
            </a:r>
            <a:r>
              <a:rPr lang="en-US" dirty="0">
                <a:effectLst/>
                <a:latin typeface="Arial" panose="020B0604020202020204" pitchFamily="34" charset="0"/>
                <a:cs typeface="Arial" panose="020B0604020202020204" pitchFamily="34" charset="0"/>
              </a:rPr>
              <a:t>39 </a:t>
            </a:r>
            <a:r>
              <a:rPr lang="en-US" dirty="0">
                <a:latin typeface="Arial" panose="020B0604020202020204" pitchFamily="34" charset="0"/>
                <a:cs typeface="Arial" panose="020B0604020202020204" pitchFamily="34" charset="0"/>
              </a:rPr>
              <a:t>applies to </a:t>
            </a:r>
            <a:r>
              <a:rPr lang="en-US" dirty="0">
                <a:effectLst/>
                <a:latin typeface="Arial" panose="020B0604020202020204" pitchFamily="34" charset="0"/>
                <a:cs typeface="Arial" panose="020B0604020202020204" pitchFamily="34" charset="0"/>
              </a:rPr>
              <a:t>Cabinet</a:t>
            </a:r>
            <a:r>
              <a:rPr lang="en-US" dirty="0">
                <a:latin typeface="Arial" panose="020B0604020202020204" pitchFamily="34" charset="0"/>
                <a:cs typeface="Arial" panose="020B0604020202020204" pitchFamily="34" charset="0"/>
              </a:rPr>
              <a:t> confidences</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Under sections </a:t>
            </a:r>
            <a:r>
              <a:rPr lang="en-US" dirty="0">
                <a:effectLst/>
                <a:latin typeface="Arial" panose="020B0604020202020204" pitchFamily="34" charset="0"/>
                <a:cs typeface="Arial" panose="020B0604020202020204" pitchFamily="34" charset="0"/>
              </a:rPr>
              <a:t>37 </a:t>
            </a:r>
            <a:r>
              <a:rPr lang="en-US" dirty="0">
                <a:latin typeface="Arial" panose="020B0604020202020204" pitchFamily="34" charset="0"/>
                <a:cs typeface="Arial" panose="020B0604020202020204" pitchFamily="34" charset="0"/>
              </a:rPr>
              <a:t>and </a:t>
            </a:r>
            <a:r>
              <a:rPr lang="en-US" dirty="0">
                <a:effectLst/>
                <a:latin typeface="Arial" panose="020B0604020202020204" pitchFamily="34" charset="0"/>
                <a:cs typeface="Arial" panose="020B0604020202020204" pitchFamily="34" charset="0"/>
              </a:rPr>
              <a:t>38, </a:t>
            </a:r>
            <a:r>
              <a:rPr lang="en-US" dirty="0">
                <a:latin typeface="Arial" panose="020B0604020202020204" pitchFamily="34" charset="0"/>
                <a:cs typeface="Arial" panose="020B0604020202020204" pitchFamily="34" charset="0"/>
              </a:rPr>
              <a:t>a judge determines whether the </a:t>
            </a:r>
            <a:r>
              <a:rPr lang="en-US" dirty="0">
                <a:effectLst/>
                <a:latin typeface="Arial" panose="020B0604020202020204" pitchFamily="34" charset="0"/>
                <a:cs typeface="Arial" panose="020B0604020202020204" pitchFamily="34" charset="0"/>
              </a:rPr>
              <a:t>public </a:t>
            </a:r>
            <a:r>
              <a:rPr lang="en-US" dirty="0">
                <a:latin typeface="Arial" panose="020B0604020202020204" pitchFamily="34" charset="0"/>
                <a:cs typeface="Arial" panose="020B0604020202020204" pitchFamily="34" charset="0"/>
              </a:rPr>
              <a:t>interest requires disclosure or</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the contrary</a:t>
            </a:r>
            <a:r>
              <a:rPr lang="en-US" dirty="0">
                <a:effectLst/>
                <a:latin typeface="Arial" panose="020B0604020202020204" pitchFamily="34" charset="0"/>
                <a:cs typeface="Arial" panose="020B0604020202020204" pitchFamily="34" charset="0"/>
              </a:rPr>
              <a:t>, protection</a:t>
            </a:r>
            <a:r>
              <a:rPr lang="en-US" dirty="0">
                <a:latin typeface="Arial" panose="020B0604020202020204" pitchFamily="34" charset="0"/>
                <a:cs typeface="Arial" panose="020B0604020202020204" pitchFamily="34" charset="0"/>
              </a:rPr>
              <a:t> of the information</a:t>
            </a:r>
            <a:r>
              <a:rPr lang="en-US" dirty="0">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i="1" dirty="0">
                <a:effectLst/>
                <a:latin typeface="Arial" panose="020B0604020202020204" pitchFamily="34" charset="0"/>
                <a:cs typeface="Arial" panose="020B0604020202020204" pitchFamily="34" charset="0"/>
              </a:rPr>
              <a:t>R. </a:t>
            </a:r>
            <a:r>
              <a:rPr lang="en-US" i="1" dirty="0">
                <a:latin typeface="Arial" panose="020B0604020202020204" pitchFamily="34" charset="0"/>
                <a:cs typeface="Arial" panose="020B0604020202020204" pitchFamily="34" charset="0"/>
              </a:rPr>
              <a:t>v</a:t>
            </a:r>
            <a:r>
              <a:rPr lang="en-US" i="1" dirty="0">
                <a:effectLst/>
                <a:latin typeface="Arial" panose="020B0604020202020204" pitchFamily="34" charset="0"/>
                <a:cs typeface="Arial" panose="020B0604020202020204" pitchFamily="34" charset="0"/>
              </a:rPr>
              <a:t>. McNeil, </a:t>
            </a:r>
            <a:r>
              <a:rPr lang="en-US" dirty="0">
                <a:effectLst/>
                <a:latin typeface="Arial" panose="020B0604020202020204" pitchFamily="34" charset="0"/>
                <a:cs typeface="Arial" panose="020B0604020202020204" pitchFamily="34" charset="0"/>
              </a:rPr>
              <a:t>[2009] 1 </a:t>
            </a:r>
            <a:r>
              <a:rPr lang="en-US" dirty="0">
                <a:latin typeface="Arial" panose="020B0604020202020204" pitchFamily="34" charset="0"/>
                <a:cs typeface="Arial" panose="020B0604020202020204" pitchFamily="34" charset="0"/>
              </a:rPr>
              <a:t>SCR </a:t>
            </a:r>
            <a:r>
              <a:rPr lang="en-US" dirty="0">
                <a:effectLst/>
                <a:latin typeface="Arial" panose="020B0604020202020204" pitchFamily="34" charset="0"/>
                <a:cs typeface="Arial" panose="020B0604020202020204" pitchFamily="34" charset="0"/>
              </a:rPr>
              <a:t>66, 62 C.R. (6th) 1, 238 C.C.C. (3d) 353 </a:t>
            </a:r>
            <a:r>
              <a:rPr lang="en-US" dirty="0">
                <a:latin typeface="Arial" panose="020B0604020202020204" pitchFamily="34" charset="0"/>
                <a:cs typeface="Arial" panose="020B0604020202020204" pitchFamily="34" charset="0"/>
              </a:rPr>
              <a:t>- The obligation to disclose evidence established in </a:t>
            </a:r>
            <a:r>
              <a:rPr lang="en-US" dirty="0">
                <a:effectLst/>
                <a:latin typeface="Arial" panose="020B0604020202020204" pitchFamily="34" charset="0"/>
                <a:cs typeface="Arial" panose="020B0604020202020204" pitchFamily="34" charset="0"/>
              </a:rPr>
              <a:t>Stinchcombe </a:t>
            </a:r>
            <a:r>
              <a:rPr lang="en-US" dirty="0">
                <a:latin typeface="Arial" panose="020B0604020202020204" pitchFamily="34" charset="0"/>
                <a:cs typeface="Arial" panose="020B0604020202020204" pitchFamily="34" charset="0"/>
              </a:rPr>
              <a:t>is not absolute</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but it allows few exceptions</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Evidence that is irrelevant or privileged, or if its disclosure is otherwise governed by law</a:t>
            </a:r>
            <a:r>
              <a:rPr lang="en-US"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need not be disclosed</a:t>
            </a:r>
            <a:r>
              <a:rPr lang="en-US"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pPr marL="171450" indent="-171450">
              <a:buFont typeface="Courier New"/>
              <a:buChar char="o"/>
            </a:pPr>
            <a:r>
              <a:rPr lang="en-US" i="1" dirty="0">
                <a:effectLst/>
                <a:latin typeface="Arial" panose="020B0604020202020204" pitchFamily="34" charset="0"/>
                <a:cs typeface="Arial" panose="020B0604020202020204" pitchFamily="34" charset="0"/>
              </a:rPr>
              <a:t>R. </a:t>
            </a:r>
            <a:r>
              <a:rPr lang="en-US" i="1" dirty="0">
                <a:latin typeface="Arial" panose="020B0604020202020204" pitchFamily="34" charset="0"/>
                <a:cs typeface="Arial" panose="020B0604020202020204" pitchFamily="34" charset="0"/>
              </a:rPr>
              <a:t>v</a:t>
            </a:r>
            <a:r>
              <a:rPr lang="en-US" i="1" dirty="0">
                <a:effectLst/>
                <a:latin typeface="Arial" panose="020B0604020202020204" pitchFamily="34" charset="0"/>
                <a:cs typeface="Arial" panose="020B0604020202020204" pitchFamily="34" charset="0"/>
              </a:rPr>
              <a:t>. Stinchcombe, [</a:t>
            </a:r>
            <a:r>
              <a:rPr lang="en-US" dirty="0">
                <a:effectLst/>
                <a:latin typeface="Arial" panose="020B0604020202020204" pitchFamily="34" charset="0"/>
                <a:cs typeface="Arial" panose="020B0604020202020204" pitchFamily="34" charset="0"/>
              </a:rPr>
              <a:t>1991] 3 </a:t>
            </a:r>
            <a:r>
              <a:rPr lang="en-US" dirty="0">
                <a:latin typeface="Arial" panose="020B0604020202020204" pitchFamily="34" charset="0"/>
                <a:cs typeface="Arial" panose="020B0604020202020204" pitchFamily="34" charset="0"/>
              </a:rPr>
              <a:t>S</a:t>
            </a:r>
            <a:r>
              <a:rPr lang="en-US" dirty="0">
                <a:effectLst/>
                <a:latin typeface="Arial" panose="020B0604020202020204" pitchFamily="34" charset="0"/>
                <a:cs typeface="Arial" panose="020B0604020202020204" pitchFamily="34" charset="0"/>
              </a:rPr>
              <a:t>.C.</a:t>
            </a:r>
            <a:r>
              <a:rPr lang="en-US" dirty="0">
                <a:latin typeface="Arial" panose="020B0604020202020204" pitchFamily="34" charset="0"/>
                <a:cs typeface="Arial" panose="020B0604020202020204" pitchFamily="34" charset="0"/>
              </a:rPr>
              <a:t>R</a:t>
            </a:r>
            <a:r>
              <a:rPr lang="en-US" dirty="0">
                <a:effectLst/>
                <a:latin typeface="Arial" panose="020B0604020202020204" pitchFamily="34" charset="0"/>
                <a:cs typeface="Arial" panose="020B0604020202020204" pitchFamily="34" charset="0"/>
              </a:rPr>
              <a:t>. 326, page 336.</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28</a:t>
            </a:fld>
            <a:endParaRPr lang="fr-CA"/>
          </a:p>
        </p:txBody>
      </p:sp>
    </p:spTree>
    <p:extLst>
      <p:ext uri="{BB962C8B-B14F-4D97-AF65-F5344CB8AC3E}">
        <p14:creationId xmlns:p14="http://schemas.microsoft.com/office/powerpoint/2010/main" val="512129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a:t>
            </a:r>
            <a:r>
              <a:rPr lang="en-US" dirty="0">
                <a:latin typeface="Arial" panose="020B0604020202020204" pitchFamily="34" charset="0"/>
                <a:cs typeface="Arial" panose="020B0604020202020204" pitchFamily="34" charset="0"/>
              </a:rPr>
              <a:t> 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At this stage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Prosecution presents the judge with witnesses</a:t>
            </a:r>
            <a:r>
              <a:rPr lang="en-US" i="0" dirty="0">
                <a:effectLst/>
                <a:latin typeface="Arial" panose="020B0604020202020204" pitchFamily="34" charset="0"/>
                <a:cs typeface="Arial" panose="020B0604020202020204" pitchFamily="34" charset="0"/>
              </a:rPr>
              <a:t>, documents </a:t>
            </a:r>
            <a:r>
              <a:rPr lang="en-US" dirty="0">
                <a:latin typeface="Arial" panose="020B0604020202020204" pitchFamily="34" charset="0"/>
                <a:cs typeface="Arial" panose="020B0604020202020204" pitchFamily="34" charset="0"/>
              </a:rPr>
              <a:t>or other evidence to prove each of the crimes with which the accused is charged</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accused may also present evidence</a:t>
            </a:r>
            <a:r>
              <a:rPr lang="en-US" i="0" dirty="0">
                <a:effectLst/>
                <a:latin typeface="Arial" panose="020B0604020202020204" pitchFamily="34" charset="0"/>
                <a:cs typeface="Arial" panose="020B0604020202020204" pitchFamily="34" charset="0"/>
              </a:rPr>
              <a:t>.</a:t>
            </a:r>
            <a:r>
              <a:rPr lang="en-US" dirty="0">
                <a:latin typeface="Arial" panose="020B0604020202020204" pitchFamily="34" charset="0"/>
                <a:cs typeface="Arial" panose="020B0604020202020204" pitchFamily="34" charset="0"/>
              </a:rPr>
              <a:t>  </a:t>
            </a: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The preliminary hearing can only be held for serious </a:t>
            </a:r>
            <a:r>
              <a:rPr lang="en-US" b="0" i="0" dirty="0">
                <a:effectLst/>
                <a:latin typeface="Arial" panose="020B0604020202020204" pitchFamily="34" charset="0"/>
                <a:cs typeface="Arial" panose="020B0604020202020204" pitchFamily="34" charset="0"/>
              </a:rPr>
              <a:t>crimes, </a:t>
            </a:r>
            <a:r>
              <a:rPr lang="en-US" dirty="0">
                <a:latin typeface="Arial" panose="020B0604020202020204" pitchFamily="34" charset="0"/>
                <a:cs typeface="Arial" panose="020B0604020202020204" pitchFamily="34" charset="0"/>
              </a:rPr>
              <a:t>for which the accused could receive a prison sentence of </a:t>
            </a:r>
            <a:r>
              <a:rPr lang="en-US" b="0" i="0" dirty="0">
                <a:effectLst/>
                <a:latin typeface="Arial" panose="020B0604020202020204" pitchFamily="34" charset="0"/>
                <a:cs typeface="Arial" panose="020B0604020202020204" pitchFamily="34" charset="0"/>
              </a:rPr>
              <a:t>14 </a:t>
            </a:r>
            <a:r>
              <a:rPr lang="en-US" dirty="0">
                <a:latin typeface="Arial" panose="020B0604020202020204" pitchFamily="34" charset="0"/>
                <a:cs typeface="Arial" panose="020B0604020202020204" pitchFamily="34" charset="0"/>
              </a:rPr>
              <a:t>years or more</a:t>
            </a:r>
            <a:r>
              <a:rPr lang="en-US" b="0" i="0" dirty="0">
                <a:effectLst/>
                <a:latin typeface="Arial" panose="020B0604020202020204" pitchFamily="34" charset="0"/>
                <a:cs typeface="Arial" panose="020B0604020202020204" pitchFamily="34" charset="0"/>
              </a:rPr>
              <a:t>.</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fr-CA" b="1" dirty="0">
              <a:latin typeface="Arial" panose="020B0604020202020204" pitchFamily="34" charset="0"/>
              <a:cs typeface="Arial" panose="020B0604020202020204" pitchFamily="34" charset="0"/>
            </a:endParaRPr>
          </a:p>
          <a:p>
            <a:pPr marL="171450" indent="-171450">
              <a:buFont typeface="Courier New"/>
              <a:buChar char="o"/>
            </a:pPr>
            <a:r>
              <a:rPr lang="en-US" i="1" dirty="0">
                <a:latin typeface="Arial" panose="020B0604020202020204" pitchFamily="34" charset="0"/>
                <a:cs typeface="Arial" panose="020B0604020202020204" pitchFamily="34" charset="0"/>
              </a:rPr>
              <a:t>Criminal </a:t>
            </a:r>
            <a:r>
              <a:rPr lang="en-US" b="0" i="1" u="none" strike="noStrike" dirty="0">
                <a:effectLst/>
                <a:latin typeface="Arial" panose="020B0604020202020204" pitchFamily="34" charset="0"/>
                <a:cs typeface="Arial" panose="020B0604020202020204" pitchFamily="34" charset="0"/>
              </a:rPr>
              <a:t>Code, </a:t>
            </a:r>
            <a:r>
              <a:rPr lang="en-US" b="0" i="0" u="none" strike="noStrike" dirty="0">
                <a:effectLst/>
                <a:latin typeface="Arial" panose="020B0604020202020204" pitchFamily="34" charset="0"/>
                <a:cs typeface="Arial" panose="020B0604020202020204" pitchFamily="34" charset="0"/>
              </a:rPr>
              <a:t>LRC 1985, c C-46, art 535 et</a:t>
            </a:r>
            <a:r>
              <a:rPr lang="en-US" dirty="0">
                <a:latin typeface="Arial" panose="020B0604020202020204" pitchFamily="34" charset="0"/>
                <a:cs typeface="Arial" panose="020B0604020202020204" pitchFamily="34" charset="0"/>
              </a:rPr>
              <a:t> seq</a:t>
            </a:r>
            <a:r>
              <a:rPr lang="en-US" b="0" i="0" u="none" strike="noStrike" dirty="0">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dirty="0">
                <a:effectLst/>
                <a:latin typeface="Arial" panose="020B0604020202020204" pitchFamily="34" charset="0"/>
                <a:cs typeface="Arial" panose="020B0604020202020204" pitchFamily="34" charset="0"/>
              </a:rPr>
              <a:t>Nicolas Bellemare, </a:t>
            </a:r>
            <a:r>
              <a:rPr lang="en-US" i="1" dirty="0">
                <a:latin typeface="Arial" panose="020B0604020202020204" pitchFamily="34" charset="0"/>
                <a:cs typeface="Arial" panose="020B0604020202020204" pitchFamily="34" charset="0"/>
              </a:rPr>
              <a:t>“</a:t>
            </a:r>
            <a:r>
              <a:rPr lang="en-US" i="1" dirty="0">
                <a:effectLst/>
                <a:latin typeface="Arial" panose="020B0604020202020204" pitchFamily="34" charset="0"/>
                <a:cs typeface="Arial" panose="020B0604020202020204" pitchFamily="34" charset="0"/>
              </a:rPr>
              <a:t>Les </a:t>
            </a:r>
            <a:r>
              <a:rPr lang="en-US" i="1" dirty="0" err="1">
                <a:effectLst/>
                <a:latin typeface="Arial" panose="020B0604020202020204" pitchFamily="34" charset="0"/>
                <a:cs typeface="Arial" panose="020B0604020202020204" pitchFamily="34" charset="0"/>
              </a:rPr>
              <a:t>procédures</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précédant</a:t>
            </a:r>
            <a:r>
              <a:rPr lang="en-US" i="1" dirty="0">
                <a:effectLst/>
                <a:latin typeface="Arial" panose="020B0604020202020204" pitchFamily="34" charset="0"/>
                <a:cs typeface="Arial" panose="020B0604020202020204" pitchFamily="34" charset="0"/>
              </a:rPr>
              <a:t> le </a:t>
            </a:r>
            <a:r>
              <a:rPr lang="en-US" i="1" dirty="0" err="1">
                <a:effectLst/>
                <a:latin typeface="Arial" panose="020B0604020202020204" pitchFamily="34" charset="0"/>
                <a:cs typeface="Arial" panose="020B0604020202020204" pitchFamily="34" charset="0"/>
              </a:rPr>
              <a:t>procès</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en</a:t>
            </a:r>
            <a:r>
              <a:rPr lang="en-US" i="1" dirty="0">
                <a:effectLst/>
                <a:latin typeface="Arial" panose="020B0604020202020204" pitchFamily="34" charset="0"/>
                <a:cs typeface="Arial" panose="020B0604020202020204" pitchFamily="34" charset="0"/>
              </a:rPr>
              <a:t> matière </a:t>
            </a:r>
            <a:r>
              <a:rPr lang="en-US" i="1" dirty="0" err="1">
                <a:effectLst/>
                <a:latin typeface="Arial" panose="020B0604020202020204" pitchFamily="34" charset="0"/>
                <a:cs typeface="Arial" panose="020B0604020202020204" pitchFamily="34" charset="0"/>
              </a:rPr>
              <a:t>criminelle</a:t>
            </a:r>
            <a:r>
              <a:rPr lang="en-US" i="1" dirty="0">
                <a:latin typeface="Arial" panose="020B0604020202020204" pitchFamily="34" charset="0"/>
                <a:cs typeface="Arial" panose="020B0604020202020204" pitchFamily="34" charset="0"/>
              </a:rPr>
              <a:t>” i</a:t>
            </a:r>
            <a:r>
              <a:rPr lang="en-US" dirty="0">
                <a:latin typeface="Arial" panose="020B0604020202020204" pitchFamily="34" charset="0"/>
                <a:cs typeface="Arial" panose="020B0604020202020204" pitchFamily="34" charset="0"/>
              </a:rPr>
              <a:t>n</a:t>
            </a:r>
            <a:r>
              <a:rPr lang="en-US" dirty="0">
                <a:effectLst/>
                <a:latin typeface="Arial" panose="020B0604020202020204" pitchFamily="34" charset="0"/>
                <a:cs typeface="Arial" panose="020B0604020202020204" pitchFamily="34" charset="0"/>
              </a:rPr>
              <a:t> École du </a:t>
            </a:r>
            <a:r>
              <a:rPr lang="en-US" dirty="0" err="1">
                <a:effectLst/>
                <a:latin typeface="Arial" panose="020B0604020202020204" pitchFamily="34" charset="0"/>
                <a:cs typeface="Arial" panose="020B0604020202020204" pitchFamily="34" charset="0"/>
              </a:rPr>
              <a:t>Barreau</a:t>
            </a:r>
            <a:r>
              <a:rPr lang="en-US" dirty="0">
                <a:effectLst/>
                <a:latin typeface="Arial" panose="020B0604020202020204" pitchFamily="34" charset="0"/>
                <a:cs typeface="Arial" panose="020B0604020202020204" pitchFamily="34" charset="0"/>
              </a:rPr>
              <a:t> du Québec, Droit </a:t>
            </a:r>
            <a:r>
              <a:rPr lang="en-US" dirty="0" err="1">
                <a:effectLst/>
                <a:latin typeface="Arial" panose="020B0604020202020204" pitchFamily="34" charset="0"/>
                <a:cs typeface="Arial" panose="020B0604020202020204" pitchFamily="34" charset="0"/>
              </a:rPr>
              <a:t>pénal</a:t>
            </a:r>
            <a:r>
              <a:rPr lang="en-US" dirty="0">
                <a:effectLst/>
                <a:latin typeface="Arial" panose="020B0604020202020204" pitchFamily="34" charset="0"/>
                <a:cs typeface="Arial" panose="020B0604020202020204" pitchFamily="34" charset="0"/>
              </a:rPr>
              <a:t> - </a:t>
            </a:r>
            <a:r>
              <a:rPr lang="en-US" dirty="0" err="1">
                <a:effectLst/>
                <a:latin typeface="Arial" panose="020B0604020202020204" pitchFamily="34" charset="0"/>
                <a:cs typeface="Arial" panose="020B0604020202020204" pitchFamily="34" charset="0"/>
              </a:rPr>
              <a:t>Procédure</a:t>
            </a:r>
            <a:r>
              <a:rPr lang="en-US" dirty="0">
                <a:effectLst/>
                <a:latin typeface="Arial" panose="020B0604020202020204" pitchFamily="34" charset="0"/>
                <a:cs typeface="Arial" panose="020B0604020202020204" pitchFamily="34" charset="0"/>
              </a:rPr>
              <a:t> et </a:t>
            </a:r>
            <a:r>
              <a:rPr lang="en-US" dirty="0" err="1">
                <a:effectLst/>
                <a:latin typeface="Arial" panose="020B0604020202020204" pitchFamily="34" charset="0"/>
                <a:cs typeface="Arial" panose="020B0604020202020204" pitchFamily="34" charset="0"/>
              </a:rPr>
              <a:t>preuve</a:t>
            </a:r>
            <a:r>
              <a:rPr lang="en-US" dirty="0">
                <a:effectLst/>
                <a:latin typeface="Arial" panose="020B0604020202020204" pitchFamily="34" charset="0"/>
                <a:cs typeface="Arial" panose="020B0604020202020204" pitchFamily="34" charset="0"/>
              </a:rPr>
              <a:t>, Collection de droit 2023-2024, vol. 12, </a:t>
            </a:r>
            <a:r>
              <a:rPr lang="en-US" dirty="0">
                <a:latin typeface="Arial" panose="020B0604020202020204" pitchFamily="34" charset="0"/>
                <a:cs typeface="Arial" panose="020B0604020202020204" pitchFamily="34" charset="0"/>
              </a:rPr>
              <a:t>Montreal </a:t>
            </a:r>
            <a:r>
              <a:rPr lang="en-US" dirty="0">
                <a:effectLst/>
                <a:latin typeface="Arial" panose="020B0604020202020204" pitchFamily="34" charset="0"/>
                <a:cs typeface="Arial" panose="020B0604020202020204" pitchFamily="34" charset="0"/>
              </a:rPr>
              <a:t>(Qc), CAIJ, 2023 </a:t>
            </a:r>
            <a:r>
              <a:rPr lang="en-US" dirty="0">
                <a:latin typeface="Arial" panose="020B0604020202020204" pitchFamily="34" charset="0"/>
                <a:cs typeface="Arial" panose="020B0604020202020204" pitchFamily="34" charset="0"/>
              </a:rPr>
              <a:t>at</a:t>
            </a:r>
            <a:r>
              <a:rPr lang="en-US" dirty="0">
                <a:effectLst/>
                <a:latin typeface="Arial" panose="020B0604020202020204" pitchFamily="34" charset="0"/>
                <a:cs typeface="Arial" panose="020B0604020202020204" pitchFamily="34" charset="0"/>
              </a:rPr>
              <a:t> p 72. </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29</a:t>
            </a:fld>
            <a:endParaRPr lang="fr-CA"/>
          </a:p>
        </p:txBody>
      </p:sp>
    </p:spTree>
    <p:extLst>
      <p:ext uri="{BB962C8B-B14F-4D97-AF65-F5344CB8AC3E}">
        <p14:creationId xmlns:p14="http://schemas.microsoft.com/office/powerpoint/2010/main" val="4328145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The </a:t>
            </a:r>
            <a:r>
              <a:rPr lang="en-US" i="0" dirty="0">
                <a:effectLst/>
                <a:latin typeface="Arial" panose="020B0604020202020204" pitchFamily="34" charset="0"/>
                <a:cs typeface="Arial" panose="020B0604020202020204" pitchFamily="34" charset="0"/>
              </a:rPr>
              <a:t>parties </a:t>
            </a:r>
            <a:r>
              <a:rPr lang="en-US" dirty="0">
                <a:latin typeface="Arial" panose="020B0604020202020204" pitchFamily="34" charset="0"/>
                <a:cs typeface="Arial" panose="020B0604020202020204" pitchFamily="34" charset="0"/>
              </a:rPr>
              <a:t>must then propose their agreement to a judge, who may accept or reject it</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a:t>
            </a:r>
            <a:r>
              <a:rPr lang="en-US" i="0" dirty="0">
                <a:effectLst/>
                <a:latin typeface="Arial" panose="020B0604020202020204" pitchFamily="34" charset="0"/>
                <a:cs typeface="Arial" panose="020B0604020202020204" pitchFamily="34" charset="0"/>
              </a:rPr>
              <a:t>parties </a:t>
            </a:r>
            <a:r>
              <a:rPr lang="en-US" dirty="0">
                <a:latin typeface="Arial" panose="020B0604020202020204" pitchFamily="34" charset="0"/>
                <a:cs typeface="Arial" panose="020B0604020202020204" pitchFamily="34" charset="0"/>
              </a:rPr>
              <a:t>are free to negotiate or not</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can do so at any stage of the proceedings</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although it is often preferable to wait for disclosure (of evidence)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 full name of this step is “settlement negotiations”.  </a:t>
            </a:r>
            <a:endParaRPr lang="fr-CA"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dirty="0">
                <a:latin typeface="Arial" panose="020B0604020202020204" pitchFamily="34" charset="0"/>
                <a:cs typeface="Arial" panose="020B0604020202020204" pitchFamily="34" charset="0"/>
              </a:rPr>
              <a:t> Jean-Paul</a:t>
            </a:r>
            <a:r>
              <a:rPr lang="en-US" dirty="0">
                <a:effectLst/>
                <a:latin typeface="Arial" panose="020B0604020202020204" pitchFamily="34" charset="0"/>
                <a:cs typeface="Arial" panose="020B0604020202020204" pitchFamily="34" charset="0"/>
              </a:rPr>
              <a:t> Perron, </a:t>
            </a:r>
            <a:r>
              <a:rPr lang="en-US" i="1" dirty="0">
                <a:effectLst/>
                <a:latin typeface="Arial" panose="020B0604020202020204" pitchFamily="34" charset="0"/>
                <a:cs typeface="Arial" panose="020B0604020202020204" pitchFamily="34" charset="0"/>
              </a:rPr>
              <a:t>La </a:t>
            </a:r>
            <a:r>
              <a:rPr lang="en-US" i="1" dirty="0" err="1">
                <a:effectLst/>
                <a:latin typeface="Arial" panose="020B0604020202020204" pitchFamily="34" charset="0"/>
                <a:cs typeface="Arial" panose="020B0604020202020204" pitchFamily="34" charset="0"/>
              </a:rPr>
              <a:t>négociation</a:t>
            </a:r>
            <a:r>
              <a:rPr lang="en-US" i="1" dirty="0">
                <a:effectLst/>
                <a:latin typeface="Arial" panose="020B0604020202020204" pitchFamily="34" charset="0"/>
                <a:cs typeface="Arial" panose="020B0604020202020204" pitchFamily="34" charset="0"/>
              </a:rPr>
              <a:t> </a:t>
            </a:r>
            <a:r>
              <a:rPr lang="en-US" i="1" dirty="0" err="1">
                <a:effectLst/>
                <a:latin typeface="Arial" panose="020B0604020202020204" pitchFamily="34" charset="0"/>
                <a:cs typeface="Arial" panose="020B0604020202020204" pitchFamily="34" charset="0"/>
              </a:rPr>
              <a:t>en</a:t>
            </a:r>
            <a:r>
              <a:rPr lang="en-US" i="1" dirty="0">
                <a:effectLst/>
                <a:latin typeface="Arial" panose="020B0604020202020204" pitchFamily="34" charset="0"/>
                <a:cs typeface="Arial" panose="020B0604020202020204" pitchFamily="34" charset="0"/>
              </a:rPr>
              <a:t> droit </a:t>
            </a:r>
            <a:r>
              <a:rPr lang="en-US" i="1" dirty="0" err="1">
                <a:effectLst/>
                <a:latin typeface="Arial" panose="020B0604020202020204" pitchFamily="34" charset="0"/>
                <a:cs typeface="Arial" panose="020B0604020202020204" pitchFamily="34" charset="0"/>
              </a:rPr>
              <a:t>pénal</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Collection de droit 2012-2013, Volume 12, Droit </a:t>
            </a:r>
            <a:r>
              <a:rPr lang="en-US" dirty="0" err="1">
                <a:effectLst/>
                <a:latin typeface="Arial" panose="020B0604020202020204" pitchFamily="34" charset="0"/>
                <a:cs typeface="Arial" panose="020B0604020202020204" pitchFamily="34" charset="0"/>
              </a:rPr>
              <a:t>pénal</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 infractions, </a:t>
            </a:r>
            <a:r>
              <a:rPr lang="en-US" dirty="0" err="1">
                <a:effectLst/>
                <a:latin typeface="Arial" panose="020B0604020202020204" pitchFamily="34" charset="0"/>
                <a:cs typeface="Arial" panose="020B0604020202020204" pitchFamily="34" charset="0"/>
              </a:rPr>
              <a:t>moyens</a:t>
            </a:r>
            <a:r>
              <a:rPr lang="en-US" dirty="0">
                <a:effectLst/>
                <a:latin typeface="Arial" panose="020B0604020202020204" pitchFamily="34" charset="0"/>
                <a:cs typeface="Arial" panose="020B0604020202020204" pitchFamily="34" charset="0"/>
              </a:rPr>
              <a:t> de </a:t>
            </a:r>
            <a:r>
              <a:rPr lang="en-US" dirty="0" err="1">
                <a:effectLst/>
                <a:latin typeface="Arial" panose="020B0604020202020204" pitchFamily="34" charset="0"/>
                <a:cs typeface="Arial" panose="020B0604020202020204" pitchFamily="34" charset="0"/>
              </a:rPr>
              <a:t>défense</a:t>
            </a:r>
            <a:r>
              <a:rPr lang="en-US" dirty="0">
                <a:effectLst/>
                <a:latin typeface="Arial" panose="020B0604020202020204" pitchFamily="34" charset="0"/>
                <a:cs typeface="Arial" panose="020B0604020202020204" pitchFamily="34" charset="0"/>
              </a:rPr>
              <a:t> et </a:t>
            </a:r>
            <a:r>
              <a:rPr lang="en-US" dirty="0" err="1">
                <a:effectLst/>
                <a:latin typeface="Arial" panose="020B0604020202020204" pitchFamily="34" charset="0"/>
                <a:cs typeface="Arial" panose="020B0604020202020204" pitchFamily="34" charset="0"/>
              </a:rPr>
              <a:t>peine</a:t>
            </a:r>
            <a:r>
              <a:rPr lang="en-US" dirty="0">
                <a:effectLst/>
                <a:latin typeface="Arial" panose="020B0604020202020204" pitchFamily="34" charset="0"/>
                <a:cs typeface="Arial" panose="020B0604020202020204" pitchFamily="34" charset="0"/>
              </a:rPr>
              <a:t>, 317-328 [XPS</a:t>
            </a:r>
            <a:r>
              <a:rPr lang="en-US" dirty="0">
                <a:latin typeface="Arial" panose="020B0604020202020204" pitchFamily="34" charset="0"/>
                <a:cs typeface="Arial" panose="020B0604020202020204" pitchFamily="34" charset="0"/>
              </a:rPr>
              <a:t> document</a:t>
            </a:r>
            <a:r>
              <a:rPr lang="en-US" dirty="0">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30</a:t>
            </a:fld>
            <a:endParaRPr lang="fr-CA"/>
          </a:p>
        </p:txBody>
      </p:sp>
    </p:spTree>
    <p:extLst>
      <p:ext uri="{BB962C8B-B14F-4D97-AF65-F5344CB8AC3E}">
        <p14:creationId xmlns:p14="http://schemas.microsoft.com/office/powerpoint/2010/main" val="17209501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719CA-94B7-00CA-48C8-F0532CE2D0F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EAE129D-3546-DD29-4F96-8671AB960ED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F3D47AA-0741-1805-8FD9-BB7710392AD1}"/>
              </a:ext>
            </a:extLst>
          </p:cNvPr>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CA"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This teaching guide deals with criminal trials</a:t>
            </a:r>
            <a:r>
              <a:rPr lang="fr-CA" b="0" dirty="0">
                <a:latin typeface="Arial" panose="020B0604020202020204" pitchFamily="34" charset="0"/>
                <a:cs typeface="Arial" panose="020B0604020202020204" pitchFamily="34" charset="0"/>
              </a:rPr>
              <a:t>. B</a:t>
            </a:r>
            <a:r>
              <a:rPr lang="en-CA" b="0" noProof="0" dirty="0" err="1">
                <a:latin typeface="Arial" panose="020B0604020202020204" pitchFamily="34" charset="0"/>
                <a:cs typeface="Arial" panose="020B0604020202020204" pitchFamily="34" charset="0"/>
              </a:rPr>
              <a:t>ut</a:t>
            </a:r>
            <a:r>
              <a:rPr lang="en-CA" b="0" noProof="0" dirty="0">
                <a:latin typeface="Arial" panose="020B0604020202020204" pitchFamily="34" charset="0"/>
                <a:cs typeface="Arial" panose="020B0604020202020204" pitchFamily="34" charset="0"/>
              </a:rPr>
              <a:t> it’s important to understand that there are different types of trials, depending on the area of law involved. </a:t>
            </a:r>
          </a:p>
          <a:p>
            <a:endParaRPr lang="en-CA" b="0" noProof="0"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b="0" noProof="0" dirty="0">
                <a:latin typeface="Arial" panose="020B0604020202020204" pitchFamily="34" charset="0"/>
                <a:cs typeface="Arial" panose="020B0604020202020204" pitchFamily="34" charset="0"/>
              </a:rPr>
              <a:t>Ask students what they believe a trial is and write their answers on the board.</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endParaRPr lang="fr-CA" b="0" i="0" dirty="0">
              <a:solidFill>
                <a:srgbClr val="223654"/>
              </a:solidFill>
              <a:effectLs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b="0" i="0" noProof="0" dirty="0">
                <a:solidFill>
                  <a:srgbClr val="223654"/>
                </a:solidFill>
                <a:effectLst/>
                <a:latin typeface="Arial" panose="020B0604020202020204" pitchFamily="34" charset="0"/>
                <a:cs typeface="Arial" panose="020B0604020202020204" pitchFamily="34" charset="0"/>
              </a:rPr>
              <a:t>Taking the key notions from the students’ answers, connect the students’ definitions of a trial with one of the definitions below:</a:t>
            </a:r>
          </a:p>
          <a:p>
            <a:pPr marL="628650" lvl="1" indent="-171450">
              <a:buFont typeface="Wingdings" panose="05000000000000000000" pitchFamily="2" charset="2"/>
              <a:buChar char="Ø"/>
            </a:pPr>
            <a:r>
              <a:rPr lang="en-CA" b="0" i="0" noProof="0" dirty="0">
                <a:solidFill>
                  <a:srgbClr val="223654"/>
                </a:solidFill>
                <a:effectLst/>
                <a:latin typeface="Arial" panose="020B0604020202020204" pitchFamily="34" charset="0"/>
                <a:cs typeface="Arial" panose="020B0604020202020204" pitchFamily="34" charset="0"/>
              </a:rPr>
              <a:t>The trial is a step in the legal process where a court helps settle a dispute. During a trial, each side presents their arguments and evidence.</a:t>
            </a:r>
          </a:p>
          <a:p>
            <a:pPr marL="628650" lvl="1" indent="-171450">
              <a:buFont typeface="Wingdings" panose="05000000000000000000" pitchFamily="2" charset="2"/>
              <a:buChar char="Ø"/>
            </a:pPr>
            <a:r>
              <a:rPr lang="en-CA" b="0" i="0" noProof="0" dirty="0">
                <a:solidFill>
                  <a:srgbClr val="223654"/>
                </a:solidFill>
                <a:effectLst/>
                <a:latin typeface="Arial" panose="020B0604020202020204" pitchFamily="34" charset="0"/>
                <a:cs typeface="Arial" panose="020B0604020202020204" pitchFamily="34" charset="0"/>
              </a:rPr>
              <a:t>A public justice process where a court hears a case opposing at least 2 parties, examines the facts and makes a decision to resolve a dispute.</a:t>
            </a:r>
          </a:p>
          <a:p>
            <a:pPr marL="628650" lvl="1" indent="-171450">
              <a:buFont typeface="Wingdings" panose="05000000000000000000" pitchFamily="2" charset="2"/>
              <a:buChar char="Ø"/>
            </a:pPr>
            <a:endParaRPr lang="fr-CA" b="0" dirty="0">
              <a:latin typeface="Arial" panose="020B0604020202020204" pitchFamily="34" charset="0"/>
              <a:cs typeface="Arial" panose="020B0604020202020204" pitchFamily="34" charset="0"/>
            </a:endParaRPr>
          </a:p>
          <a:p>
            <a:pPr marL="0" lvl="0" indent="0">
              <a:buFont typeface="Wingdings" panose="05000000000000000000" pitchFamily="2" charset="2"/>
              <a:buNone/>
            </a:pPr>
            <a:r>
              <a:rPr lang="en-CA" b="0" noProof="0" dirty="0">
                <a:latin typeface="Arial" panose="020B0604020202020204" pitchFamily="34" charset="0"/>
                <a:cs typeface="Arial" panose="020B0604020202020204" pitchFamily="34" charset="0"/>
              </a:rPr>
              <a:t>Simply put, a trial happens when two or more parties bring their conflict before a judge, who makes a decision to resolve it. To do this, the judge listens to the parties’ arguments, examines the evidence and relies on laws, regulations, jurisprudence (past court decisions, also sometimes called “case law”) and doctrine (interpretation of laws, regulations and jurisprudence by legal experts). </a:t>
            </a:r>
          </a:p>
          <a:p>
            <a:endParaRPr lang="fr-CA" b="0" dirty="0">
              <a:latin typeface="Arial" panose="020B0604020202020204" pitchFamily="34" charset="0"/>
              <a:cs typeface="Arial" panose="020B0604020202020204" pitchFamily="34" charset="0"/>
            </a:endParaRPr>
          </a:p>
          <a:p>
            <a:r>
              <a:rPr lang="en-CA" b="0" noProof="0" dirty="0">
                <a:latin typeface="Arial" panose="020B0604020202020204" pitchFamily="34" charset="0"/>
                <a:cs typeface="Arial" panose="020B0604020202020204" pitchFamily="34" charset="0"/>
              </a:rPr>
              <a:t>There are different types of trials, depending on the area of law and the court involved. The most well-known and common trials that people hear about are civil trials (civil law trials) and criminal trials (criminal law trials). </a:t>
            </a:r>
          </a:p>
          <a:p>
            <a:endParaRPr lang="en-CA" b="0" noProof="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b="0" noProof="0" dirty="0">
                <a:latin typeface="Arial" panose="020B0604020202020204" pitchFamily="34" charset="0"/>
                <a:cs typeface="Arial" panose="020B0604020202020204" pitchFamily="34" charset="0"/>
              </a:rPr>
              <a:t>The next slide explains the differences between civil and criminal law.</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FURTHER INFORMATION</a:t>
            </a:r>
            <a:endParaRPr lang="en-US" dirty="0">
              <a:latin typeface="Arial" panose="020B0604020202020204" pitchFamily="34" charset="0"/>
              <a:cs typeface="Arial" panose="020B0604020202020204" pitchFamily="34" charset="0"/>
            </a:endParaRPr>
          </a:p>
          <a:p>
            <a:endParaRPr lang="fr-CA" b="0" dirty="0">
              <a:latin typeface="Arial" panose="020B0604020202020204" pitchFamily="34" charset="0"/>
              <a:cs typeface="Arial" panose="020B0604020202020204" pitchFamily="34" charset="0"/>
            </a:endParaRPr>
          </a:p>
          <a:p>
            <a:r>
              <a:rPr lang="en-CA" b="0" noProof="0" dirty="0">
                <a:latin typeface="Arial" panose="020B0604020202020204" pitchFamily="34" charset="0"/>
                <a:cs typeface="Arial" panose="020B0604020202020204" pitchFamily="34" charset="0"/>
              </a:rPr>
              <a:t>Examples of other types of trials:</a:t>
            </a:r>
          </a:p>
          <a:p>
            <a:pPr marL="628650" lvl="1" indent="-171450">
              <a:buFont typeface="Arial" panose="020B0604020202020204" pitchFamily="34" charset="0"/>
              <a:buChar char="•"/>
            </a:pPr>
            <a:r>
              <a:rPr lang="en-CA" b="0" noProof="0" dirty="0">
                <a:latin typeface="Arial" panose="020B0604020202020204" pitchFamily="34" charset="0"/>
                <a:cs typeface="Arial" panose="020B0604020202020204" pitchFamily="34" charset="0"/>
              </a:rPr>
              <a:t>Constitutional law trials</a:t>
            </a:r>
          </a:p>
          <a:p>
            <a:pPr marL="628650" lvl="1" indent="-171450">
              <a:buFont typeface="Arial" panose="020B0604020202020204" pitchFamily="34" charset="0"/>
              <a:buChar char="•"/>
            </a:pPr>
            <a:r>
              <a:rPr lang="en-CA" b="0" noProof="0" dirty="0">
                <a:latin typeface="Arial" panose="020B0604020202020204" pitchFamily="34" charset="0"/>
                <a:cs typeface="Arial" panose="020B0604020202020204" pitchFamily="34" charset="0"/>
              </a:rPr>
              <a:t>Immigration hearings (before a specialized administrative tribunal called the Immigration and Refugee Board of Canada)</a:t>
            </a:r>
          </a:p>
          <a:p>
            <a:endParaRPr lang="fr-CA"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latin typeface="Arial" panose="020B0604020202020204" pitchFamily="34" charset="0"/>
                <a:cs typeface="Arial" panose="020B0604020202020204" pitchFamily="34" charset="0"/>
              </a:rPr>
              <a:t>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CA" b="0" i="0" dirty="0">
                <a:solidFill>
                  <a:srgbClr val="223654"/>
                </a:solidFill>
                <a:effectLst/>
                <a:latin typeface="Arial" panose="020B0604020202020204" pitchFamily="34" charset="0"/>
                <a:cs typeface="Arial" panose="020B0604020202020204" pitchFamily="34" charset="0"/>
              </a:rPr>
              <a:t>https://vitrinelinguistique.oqlf.gouv.qc.ca/fiche-gdt/fiche/26550694/proces</a:t>
            </a:r>
            <a:endParaRPr lang="fr-CA" b="0"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latin typeface="Arial" panose="020B0604020202020204" pitchFamily="34" charset="0"/>
              <a:cs typeface="Arial" panose="020B0604020202020204" pitchFamily="34" charset="0"/>
            </a:endParaRPr>
          </a:p>
          <a:p>
            <a:endParaRPr lang="fr-CA" b="0" dirty="0">
              <a:latin typeface="Arial" panose="020B0604020202020204" pitchFamily="34" charset="0"/>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6497A79E-1BB1-40A9-F61F-8DFD5E9C60D7}"/>
              </a:ext>
            </a:extLst>
          </p:cNvPr>
          <p:cNvSpPr>
            <a:spLocks noGrp="1"/>
          </p:cNvSpPr>
          <p:nvPr>
            <p:ph type="sldNum" sz="quarter" idx="5"/>
          </p:nvPr>
        </p:nvSpPr>
        <p:spPr/>
        <p:txBody>
          <a:bodyPr/>
          <a:lstStyle/>
          <a:p>
            <a:fld id="{9579EBD5-1C3C-4385-A188-DE89DB5EA849}" type="slidenum">
              <a:rPr lang="fr-CA" smtClean="0"/>
              <a:t>3</a:t>
            </a:fld>
            <a:endParaRPr lang="fr-CA"/>
          </a:p>
        </p:txBody>
      </p:sp>
    </p:spTree>
    <p:extLst>
      <p:ext uri="{BB962C8B-B14F-4D97-AF65-F5344CB8AC3E}">
        <p14:creationId xmlns:p14="http://schemas.microsoft.com/office/powerpoint/2010/main" val="23054510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31</a:t>
            </a:fld>
            <a:endParaRPr lang="fr-CA"/>
          </a:p>
        </p:txBody>
      </p:sp>
    </p:spTree>
    <p:extLst>
      <p:ext uri="{BB962C8B-B14F-4D97-AF65-F5344CB8AC3E}">
        <p14:creationId xmlns:p14="http://schemas.microsoft.com/office/powerpoint/2010/main" val="40979302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0" dirty="0">
                <a:latin typeface="Arial" panose="020B0604020202020204" pitchFamily="34" charset="0"/>
                <a:cs typeface="Arial" panose="020B0604020202020204" pitchFamily="34" charset="0"/>
              </a:rPr>
              <a:t>11</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Purpose of a sentence:</a:t>
            </a:r>
            <a:endParaRPr lang="fr-CA" dirty="0">
              <a:latin typeface="Arial" panose="020B0604020202020204" pitchFamily="34" charset="0"/>
              <a:cs typeface="Arial" panose="020B0604020202020204" pitchFamily="34" charset="0"/>
            </a:endParaRPr>
          </a:p>
          <a:p>
            <a:pPr marL="628650" lvl="1" indent="-171450">
              <a:spcBef>
                <a:spcPct val="0"/>
              </a:spcBef>
              <a:buFont typeface="Courier New"/>
              <a:buChar char="o"/>
            </a:pPr>
            <a:r>
              <a:rPr lang="en-US" dirty="0">
                <a:latin typeface="Arial" panose="020B0604020202020204" pitchFamily="34" charset="0"/>
                <a:cs typeface="Arial" panose="020B0604020202020204" pitchFamily="34" charset="0"/>
              </a:rPr>
              <a:t>denounce the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of the accused.</a:t>
            </a:r>
            <a:endParaRPr lang="fr-CA" dirty="0">
              <a:latin typeface="Arial" panose="020B0604020202020204" pitchFamily="34" charset="0"/>
              <a:cs typeface="Arial" panose="020B0604020202020204" pitchFamily="34" charset="0"/>
            </a:endParaRPr>
          </a:p>
          <a:p>
            <a:pPr marL="628650" lvl="1" indent="-171450">
              <a:buFont typeface="Courier New"/>
              <a:buChar char="o"/>
            </a:pPr>
            <a:r>
              <a:rPr lang="en-US" dirty="0">
                <a:latin typeface="Arial" panose="020B0604020202020204" pitchFamily="34" charset="0"/>
                <a:cs typeface="Arial" panose="020B0604020202020204" pitchFamily="34" charset="0"/>
              </a:rPr>
              <a:t>send a message to other members of society.</a:t>
            </a:r>
            <a:endParaRPr lang="fr-CA" dirty="0">
              <a:latin typeface="Arial" panose="020B0604020202020204" pitchFamily="34" charset="0"/>
              <a:cs typeface="Arial" panose="020B0604020202020204" pitchFamily="34" charset="0"/>
            </a:endParaRPr>
          </a:p>
          <a:p>
            <a:pPr marL="628650" lvl="1" indent="-171450">
              <a:buFont typeface="Courier New"/>
              <a:buChar char="o"/>
            </a:pPr>
            <a:r>
              <a:rPr lang="en-US" dirty="0">
                <a:latin typeface="Arial" panose="020B0604020202020204" pitchFamily="34" charset="0"/>
                <a:cs typeface="Arial" panose="020B0604020202020204" pitchFamily="34" charset="0"/>
              </a:rPr>
              <a:t>isolate the accused, if necessary.</a:t>
            </a:r>
            <a:endParaRPr lang="fr-CA" dirty="0">
              <a:latin typeface="Arial" panose="020B0604020202020204" pitchFamily="34" charset="0"/>
              <a:cs typeface="Arial" panose="020B0604020202020204" pitchFamily="34" charset="0"/>
            </a:endParaRPr>
          </a:p>
          <a:p>
            <a:pPr marL="628650" lvl="1" indent="-171450">
              <a:buFont typeface="Courier New"/>
              <a:buChar char="o"/>
            </a:pPr>
            <a:r>
              <a:rPr lang="en-US" dirty="0">
                <a:latin typeface="Arial" panose="020B0604020202020204" pitchFamily="34" charset="0"/>
                <a:cs typeface="Arial" panose="020B0604020202020204" pitchFamily="34" charset="0"/>
              </a:rPr>
              <a:t>promote the accused's social reintegration.</a:t>
            </a:r>
            <a:endParaRPr lang="fr-CA" dirty="0">
              <a:latin typeface="Arial" panose="020B0604020202020204" pitchFamily="34" charset="0"/>
              <a:cs typeface="Arial" panose="020B0604020202020204" pitchFamily="34" charset="0"/>
            </a:endParaRPr>
          </a:p>
          <a:p>
            <a:pPr marL="628650" lvl="1" indent="-171450">
              <a:buFont typeface="Courier New"/>
              <a:buChar char="o"/>
            </a:pPr>
            <a:r>
              <a:rPr lang="en-US" dirty="0">
                <a:latin typeface="Arial" panose="020B0604020202020204" pitchFamily="34" charset="0"/>
                <a:cs typeface="Arial" panose="020B0604020202020204" pitchFamily="34" charset="0"/>
              </a:rPr>
              <a:t>repair the harm done to victims.</a:t>
            </a:r>
            <a:endParaRPr lang="fr-CA" dirty="0">
              <a:latin typeface="Arial" panose="020B0604020202020204" pitchFamily="34" charset="0"/>
              <a:cs typeface="Arial" panose="020B0604020202020204" pitchFamily="34" charset="0"/>
            </a:endParaRPr>
          </a:p>
          <a:p>
            <a:pPr marL="628650" lvl="1" indent="-171450">
              <a:buFont typeface="Courier New"/>
              <a:buChar char="o"/>
            </a:pPr>
            <a:r>
              <a:rPr lang="en-US" dirty="0">
                <a:latin typeface="Arial" panose="020B0604020202020204" pitchFamily="34" charset="0"/>
                <a:cs typeface="Arial" panose="020B0604020202020204" pitchFamily="34" charset="0"/>
              </a:rPr>
              <a:t>make the accused realize that their </a:t>
            </a:r>
            <a:r>
              <a:rPr lang="en-US" dirty="0" err="1">
                <a:latin typeface="Arial" panose="020B0604020202020204" pitchFamily="34" charset="0"/>
                <a:cs typeface="Arial" panose="020B0604020202020204" pitchFamily="34" charset="0"/>
              </a:rPr>
              <a:t>behaviour</a:t>
            </a:r>
            <a:r>
              <a:rPr lang="en-US" dirty="0">
                <a:latin typeface="Arial" panose="020B0604020202020204" pitchFamily="34" charset="0"/>
                <a:cs typeface="Arial" panose="020B0604020202020204" pitchFamily="34" charset="0"/>
              </a:rPr>
              <a:t> is unacceptable.</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fr-CA" dirty="0">
              <a:latin typeface="Arial" panose="020B0604020202020204" pitchFamily="34" charset="0"/>
              <a:cs typeface="Arial" panose="020B0604020202020204" pitchFamily="34" charset="0"/>
            </a:endParaRPr>
          </a:p>
          <a:p>
            <a:pPr marL="171450" indent="-171450">
              <a:buFont typeface="Courier New"/>
              <a:buChar char="o"/>
            </a:pPr>
            <a:r>
              <a:rPr lang="en-US" i="1" dirty="0">
                <a:latin typeface="Arial" panose="020B0604020202020204" pitchFamily="34" charset="0"/>
                <a:cs typeface="Arial" panose="020B0604020202020204" pitchFamily="34" charset="0"/>
              </a:rPr>
              <a:t>Criminal </a:t>
            </a:r>
            <a:r>
              <a:rPr lang="en-US" b="0" i="1" u="none" strike="noStrike" dirty="0">
                <a:effectLst/>
                <a:latin typeface="Arial" panose="020B0604020202020204" pitchFamily="34" charset="0"/>
                <a:cs typeface="Arial" panose="020B0604020202020204" pitchFamily="34" charset="0"/>
              </a:rPr>
              <a:t>Code,</a:t>
            </a:r>
            <a:r>
              <a:rPr lang="en-US" b="0" i="0" u="none" strike="noStrike" dirty="0">
                <a:effectLst/>
                <a:latin typeface="Arial" panose="020B0604020202020204" pitchFamily="34" charset="0"/>
                <a:cs typeface="Arial" panose="020B0604020202020204" pitchFamily="34" charset="0"/>
              </a:rPr>
              <a:t> LRC 1985, c C-46, art. 718, 718.1, 718.2.</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32</a:t>
            </a:fld>
            <a:endParaRPr lang="fr-CA"/>
          </a:p>
        </p:txBody>
      </p:sp>
    </p:spTree>
    <p:extLst>
      <p:ext uri="{BB962C8B-B14F-4D97-AF65-F5344CB8AC3E}">
        <p14:creationId xmlns:p14="http://schemas.microsoft.com/office/powerpoint/2010/main" val="23640669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Students must complete Exercise 2.1 on page </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 </a:t>
            </a:r>
            <a:endParaRPr lang="fr-CA"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INFORMATION FOR STUDENTS</a:t>
            </a:r>
          </a:p>
          <a:p>
            <a:endParaRPr lang="fr-CA" b="1"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The accused can ask a higher court to review the decision</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This is called appealing a decision</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However</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in some cases</a:t>
            </a:r>
            <a:r>
              <a:rPr lang="en-US" i="0" dirty="0">
                <a:effectLst/>
                <a:latin typeface="Arial" panose="020B0604020202020204" pitchFamily="34" charset="0"/>
                <a:cs typeface="Arial" panose="020B0604020202020204" pitchFamily="34" charset="0"/>
              </a:rPr>
              <a:t>, permission </a:t>
            </a:r>
            <a:r>
              <a:rPr lang="en-US" dirty="0">
                <a:latin typeface="Arial" panose="020B0604020202020204" pitchFamily="34" charset="0"/>
                <a:cs typeface="Arial" panose="020B0604020202020204" pitchFamily="34" charset="0"/>
              </a:rPr>
              <a:t>must be obtained from the court before filing an application for review</a:t>
            </a:r>
            <a:r>
              <a:rPr lang="en-US" i="0" dirty="0">
                <a:effectLst/>
                <a:latin typeface="Arial" panose="020B0604020202020204" pitchFamily="34" charset="0"/>
                <a:cs typeface="Arial" panose="020B0604020202020204" pitchFamily="34" charset="0"/>
              </a:rPr>
              <a:t>.</a:t>
            </a:r>
            <a:endParaRPr lang="fr-CA" b="1" dirty="0">
              <a:latin typeface="Arial" panose="020B0604020202020204" pitchFamily="34" charset="0"/>
              <a:cs typeface="Arial" panose="020B0604020202020204" pitchFamily="34" charset="0"/>
            </a:endParaRP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The Court of Appeal of Québec is the court responsible to hear criminal appeals</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but other courts can also review decisions in other </a:t>
            </a:r>
            <a:r>
              <a:rPr lang="en-US" i="0" dirty="0">
                <a:effectLst/>
                <a:latin typeface="Arial" panose="020B0604020202020204" pitchFamily="34" charset="0"/>
                <a:cs typeface="Arial" panose="020B0604020202020204" pitchFamily="34" charset="0"/>
              </a:rPr>
              <a:t>types </a:t>
            </a:r>
            <a:r>
              <a:rPr lang="en-US" dirty="0">
                <a:latin typeface="Arial" panose="020B0604020202020204" pitchFamily="34" charset="0"/>
                <a:cs typeface="Arial" panose="020B0604020202020204" pitchFamily="34" charset="0"/>
              </a:rPr>
              <a:t>of cases</a:t>
            </a:r>
            <a:r>
              <a:rPr lang="en-US" i="0" dirty="0">
                <a:effectLst/>
                <a:latin typeface="Arial" panose="020B0604020202020204" pitchFamily="34" charset="0"/>
                <a:cs typeface="Arial" panose="020B0604020202020204" pitchFamily="34" charset="0"/>
              </a:rPr>
              <a:t>. </a:t>
            </a:r>
            <a:endParaRPr lang="fr-CA" dirty="0">
              <a:latin typeface="Arial" panose="020B0604020202020204" pitchFamily="34" charset="0"/>
              <a:cs typeface="Arial" panose="020B0604020202020204" pitchFamily="34" charset="0"/>
            </a:endParaRP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The deadline for appealing a decision in criminal matters is </a:t>
            </a:r>
            <a:r>
              <a:rPr lang="en-US" i="0" dirty="0">
                <a:effectLst/>
                <a:latin typeface="Arial" panose="020B0604020202020204" pitchFamily="34" charset="0"/>
                <a:cs typeface="Arial" panose="020B0604020202020204" pitchFamily="34" charset="0"/>
              </a:rPr>
              <a:t>30 </a:t>
            </a:r>
            <a:r>
              <a:rPr lang="en-US" dirty="0">
                <a:latin typeface="Arial" panose="020B0604020202020204" pitchFamily="34" charset="0"/>
                <a:cs typeface="Arial" panose="020B0604020202020204" pitchFamily="34" charset="0"/>
              </a:rPr>
              <a:t>days</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whether to review the </a:t>
            </a:r>
            <a:r>
              <a:rPr lang="en-US" i="0" dirty="0">
                <a:effectLst/>
                <a:latin typeface="Arial" panose="020B0604020202020204" pitchFamily="34" charset="0"/>
                <a:cs typeface="Arial" panose="020B0604020202020204" pitchFamily="34" charset="0"/>
              </a:rPr>
              <a:t>verdict </a:t>
            </a:r>
            <a:r>
              <a:rPr lang="en-US" dirty="0">
                <a:latin typeface="Arial" panose="020B0604020202020204" pitchFamily="34" charset="0"/>
                <a:cs typeface="Arial" panose="020B0604020202020204" pitchFamily="34" charset="0"/>
              </a:rPr>
              <a:t>or the sentence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If an accused wishes to appeal a decision after this time</a:t>
            </a:r>
            <a:r>
              <a:rPr lang="en-US" i="0" dirty="0">
                <a:effectLst/>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they must first ask permission from the Court of Appeal before being able to challenge the decision handed down by the first judge</a:t>
            </a:r>
            <a:r>
              <a:rPr lang="en-US" i="0" dirty="0">
                <a:effectLst/>
                <a:latin typeface="Arial" panose="020B0604020202020204" pitchFamily="34" charset="0"/>
                <a:cs typeface="Arial" panose="020B0604020202020204" pitchFamily="34" charset="0"/>
              </a:rPr>
              <a:t>.</a:t>
            </a:r>
            <a:endParaRPr lang="fr-CA" dirty="0">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SOURCES</a:t>
            </a:r>
            <a:endParaRPr lang="fr-CA" b="1" dirty="0">
              <a:latin typeface="Arial" panose="020B0604020202020204" pitchFamily="34" charset="0"/>
              <a:cs typeface="Arial" panose="020B0604020202020204" pitchFamily="34" charset="0"/>
            </a:endParaRPr>
          </a:p>
          <a:p>
            <a:pPr marL="171450" indent="-171450">
              <a:buFont typeface="Courier New"/>
              <a:buChar char="o"/>
            </a:pPr>
            <a:r>
              <a:rPr lang="en-US" i="1" dirty="0">
                <a:latin typeface="Arial" panose="020B0604020202020204" pitchFamily="34" charset="0"/>
                <a:cs typeface="Arial" panose="020B0604020202020204" pitchFamily="34" charset="0"/>
              </a:rPr>
              <a:t>Criminal </a:t>
            </a:r>
            <a:r>
              <a:rPr lang="en-US" b="0" i="1" u="none" strike="noStrike" dirty="0">
                <a:effectLst/>
                <a:latin typeface="Arial" panose="020B0604020202020204" pitchFamily="34" charset="0"/>
                <a:cs typeface="Arial" panose="020B0604020202020204" pitchFamily="34" charset="0"/>
              </a:rPr>
              <a:t>Code</a:t>
            </a:r>
            <a:r>
              <a:rPr lang="en-US" b="0" i="0" u="none" strike="noStrike" dirty="0">
                <a:effectLst/>
                <a:latin typeface="Arial" panose="020B0604020202020204" pitchFamily="34" charset="0"/>
                <a:cs typeface="Arial" panose="020B0604020202020204" pitchFamily="34" charset="0"/>
              </a:rPr>
              <a:t>, LRC 1985, c C-46, art. 675, 676.</a:t>
            </a:r>
            <a:endParaRPr lang="en-US" dirty="0">
              <a:latin typeface="Arial" panose="020B0604020202020204" pitchFamily="34" charset="0"/>
              <a:cs typeface="Arial" panose="020B0604020202020204" pitchFamily="34" charset="0"/>
            </a:endParaRPr>
          </a:p>
          <a:p>
            <a:pPr marL="171450" indent="-171450">
              <a:buFont typeface="Courier New"/>
              <a:buChar char="o"/>
            </a:pPr>
            <a:r>
              <a:rPr lang="en-US" b="0" i="1" dirty="0">
                <a:effectLst/>
                <a:latin typeface="Arial" panose="020B0604020202020204" pitchFamily="34" charset="0"/>
                <a:cs typeface="Arial" panose="020B0604020202020204" pitchFamily="34" charset="0"/>
              </a:rPr>
              <a:t>R. </a:t>
            </a:r>
            <a:r>
              <a:rPr lang="en-US" i="1" dirty="0">
                <a:latin typeface="Arial" panose="020B0604020202020204" pitchFamily="34" charset="0"/>
                <a:cs typeface="Arial" panose="020B0604020202020204" pitchFamily="34" charset="0"/>
              </a:rPr>
              <a:t>v</a:t>
            </a:r>
            <a:r>
              <a:rPr lang="en-US" b="0" i="1" dirty="0">
                <a:effectLst/>
                <a:latin typeface="Arial" panose="020B0604020202020204" pitchFamily="34" charset="0"/>
                <a:cs typeface="Arial" panose="020B0604020202020204" pitchFamily="34" charset="0"/>
              </a:rPr>
              <a:t>. </a:t>
            </a:r>
            <a:r>
              <a:rPr lang="en-US" b="0" i="1" dirty="0" err="1">
                <a:effectLst/>
                <a:latin typeface="Arial" panose="020B0604020202020204" pitchFamily="34" charset="0"/>
                <a:cs typeface="Arial" panose="020B0604020202020204" pitchFamily="34" charset="0"/>
              </a:rPr>
              <a:t>Lampart</a:t>
            </a:r>
            <a:r>
              <a:rPr lang="en-US" b="0" i="1" dirty="0">
                <a:effectLst/>
                <a:latin typeface="Arial" panose="020B0604020202020204" pitchFamily="34" charset="0"/>
                <a:cs typeface="Arial" panose="020B0604020202020204" pitchFamily="34" charset="0"/>
              </a:rPr>
              <a:t>,</a:t>
            </a:r>
            <a:r>
              <a:rPr lang="en-US" b="0" i="0" dirty="0">
                <a:effectLst/>
                <a:latin typeface="Arial" panose="020B0604020202020204" pitchFamily="34" charset="0"/>
                <a:cs typeface="Arial" panose="020B0604020202020204" pitchFamily="34" charset="0"/>
              </a:rPr>
              <a:t> (1969) 3 CCC 249 (</a:t>
            </a:r>
            <a:r>
              <a:rPr lang="en-US" dirty="0">
                <a:latin typeface="Arial" panose="020B0604020202020204" pitchFamily="34" charset="0"/>
                <a:cs typeface="Arial" panose="020B0604020202020204" pitchFamily="34" charset="0"/>
              </a:rPr>
              <a:t>SCC</a:t>
            </a:r>
            <a:r>
              <a:rPr lang="en-US" b="0" i="0" dirty="0">
                <a:effectLs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33</a:t>
            </a:fld>
            <a:endParaRPr lang="fr-CA"/>
          </a:p>
        </p:txBody>
      </p:sp>
    </p:spTree>
    <p:extLst>
      <p:ext uri="{BB962C8B-B14F-4D97-AF65-F5344CB8AC3E}">
        <p14:creationId xmlns:p14="http://schemas.microsoft.com/office/powerpoint/2010/main" val="20699997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35</a:t>
            </a:fld>
            <a:endParaRPr lang="fr-CA"/>
          </a:p>
        </p:txBody>
      </p:sp>
    </p:spTree>
    <p:extLst>
      <p:ext uri="{BB962C8B-B14F-4D97-AF65-F5344CB8AC3E}">
        <p14:creationId xmlns:p14="http://schemas.microsoft.com/office/powerpoint/2010/main" val="283633363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marL="171450" indent="-171450">
              <a:buFont typeface="Wingdings"/>
              <a:buChar char="q"/>
              <a:defRPr/>
            </a:pPr>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INFORMATION FOR STUDENTS</a:t>
            </a:r>
          </a:p>
          <a:p>
            <a:endParaRPr lang="fr-FR" dirty="0">
              <a:latin typeface="Arial" panose="020B0604020202020204" pitchFamily="34" charset="0"/>
              <a:cs typeface="Arial" panose="020B0604020202020204" pitchFamily="34" charset="0"/>
            </a:endParaRPr>
          </a:p>
          <a:p>
            <a:pPr marL="0" indent="0">
              <a:buFont typeface="Wingdings"/>
              <a:buNone/>
            </a:pPr>
            <a:r>
              <a:rPr lang="fr-CA" dirty="0">
                <a:latin typeface="Arial" panose="020B0604020202020204" pitchFamily="34" charset="0"/>
                <a:cs typeface="Arial" panose="020B0604020202020204" pitchFamily="34" charset="0"/>
              </a:rPr>
              <a:t>In </a:t>
            </a:r>
            <a:r>
              <a:rPr lang="fr-CA" dirty="0" err="1">
                <a:latin typeface="Arial" panose="020B0604020202020204" pitchFamily="34" charset="0"/>
                <a:cs typeface="Arial" panose="020B0604020202020204" pitchFamily="34" charset="0"/>
              </a:rPr>
              <a:t>general</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rules</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decorum</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during</a:t>
            </a:r>
            <a:r>
              <a:rPr lang="fr-CA" dirty="0">
                <a:latin typeface="Arial" panose="020B0604020202020204" pitchFamily="34" charset="0"/>
                <a:cs typeface="Arial" panose="020B0604020202020204" pitchFamily="34" charset="0"/>
              </a:rPr>
              <a:t> a trial are </a:t>
            </a:r>
            <a:r>
              <a:rPr lang="fr-CA" dirty="0" err="1">
                <a:latin typeface="Arial" panose="020B0604020202020204" pitchFamily="34" charset="0"/>
                <a:cs typeface="Arial" panose="020B0604020202020204" pitchFamily="34" charset="0"/>
              </a:rPr>
              <a:t>similar</a:t>
            </a:r>
            <a:r>
              <a:rPr lang="fr-CA" dirty="0">
                <a:latin typeface="Arial" panose="020B0604020202020204" pitchFamily="34" charset="0"/>
                <a:cs typeface="Arial" panose="020B0604020202020204" pitchFamily="34" charset="0"/>
              </a:rPr>
              <a:t> to </a:t>
            </a:r>
            <a:r>
              <a:rPr lang="fr-CA" dirty="0" err="1">
                <a:latin typeface="Arial" panose="020B0604020202020204" pitchFamily="34" charset="0"/>
                <a:cs typeface="Arial" panose="020B0604020202020204" pitchFamily="34" charset="0"/>
              </a:rPr>
              <a:t>those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found</a:t>
            </a:r>
            <a:r>
              <a:rPr lang="fr-CA" dirty="0">
                <a:latin typeface="Arial" panose="020B0604020202020204" pitchFamily="34" charset="0"/>
                <a:cs typeface="Arial" panose="020B0604020202020204" pitchFamily="34" charset="0"/>
              </a:rPr>
              <a:t> in a </a:t>
            </a:r>
            <a:r>
              <a:rPr lang="fr-CA" dirty="0" err="1">
                <a:latin typeface="Arial" panose="020B0604020202020204" pitchFamily="34" charset="0"/>
                <a:cs typeface="Arial" panose="020B0604020202020204" pitchFamily="34" charset="0"/>
              </a:rPr>
              <a:t>classroom</a:t>
            </a:r>
            <a:r>
              <a:rPr lang="fr-CA" dirty="0">
                <a:latin typeface="Arial" panose="020B0604020202020204" pitchFamily="34" charset="0"/>
                <a:cs typeface="Arial" panose="020B0604020202020204" pitchFamily="34" charset="0"/>
              </a:rPr>
              <a:t>. It </a:t>
            </a:r>
            <a:r>
              <a:rPr lang="fr-CA" dirty="0" err="1">
                <a:latin typeface="Arial" panose="020B0604020202020204" pitchFamily="34" charset="0"/>
                <a:cs typeface="Arial" panose="020B0604020202020204" pitchFamily="34" charset="0"/>
              </a:rPr>
              <a:t>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forbidden</a:t>
            </a:r>
            <a:r>
              <a:rPr lang="fr-CA" dirty="0">
                <a:latin typeface="Arial" panose="020B0604020202020204" pitchFamily="34" charset="0"/>
                <a:cs typeface="Arial" panose="020B0604020202020204" pitchFamily="34" charset="0"/>
              </a:rPr>
              <a:t> to:</a:t>
            </a:r>
            <a:endParaRPr lang="en-US" dirty="0">
              <a:latin typeface="Arial" panose="020B0604020202020204" pitchFamily="34" charset="0"/>
              <a:cs typeface="Arial" panose="020B0604020202020204" pitchFamily="34" charset="0"/>
            </a:endParaRPr>
          </a:p>
          <a:p>
            <a:pPr marL="800100" lvl="1" indent="-171450">
              <a:buFont typeface="Courier New"/>
              <a:buChar char="o"/>
            </a:pPr>
            <a:r>
              <a:rPr lang="fr-CA" dirty="0" err="1">
                <a:latin typeface="Arial" panose="020B0604020202020204" pitchFamily="34" charset="0"/>
                <a:cs typeface="Arial" panose="020B0604020202020204" pitchFamily="34" charset="0"/>
              </a:rPr>
              <a:t>Eat</a:t>
            </a:r>
            <a:r>
              <a:rPr lang="fr-CA" dirty="0">
                <a:latin typeface="Arial" panose="020B0604020202020204" pitchFamily="34" charset="0"/>
                <a:cs typeface="Arial" panose="020B0604020202020204" pitchFamily="34" charset="0"/>
              </a:rPr>
              <a:t> or drink </a:t>
            </a:r>
            <a:r>
              <a:rPr lang="fr-CA" dirty="0" err="1">
                <a:latin typeface="Arial" panose="020B0604020202020204" pitchFamily="34" charset="0"/>
                <a:cs typeface="Arial" panose="020B0604020202020204" pitchFamily="34" charset="0"/>
              </a:rPr>
              <a:t>anything</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other</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than</a:t>
            </a:r>
            <a:r>
              <a:rPr lang="fr-CA" dirty="0">
                <a:latin typeface="Arial" panose="020B0604020202020204" pitchFamily="34" charset="0"/>
                <a:cs typeface="Arial" panose="020B0604020202020204" pitchFamily="34" charset="0"/>
              </a:rPr>
              <a:t> water</a:t>
            </a:r>
            <a:endParaRPr lang="en-US" dirty="0">
              <a:latin typeface="Arial" panose="020B0604020202020204" pitchFamily="34" charset="0"/>
              <a:cs typeface="Arial" panose="020B0604020202020204" pitchFamily="34" charset="0"/>
            </a:endParaRPr>
          </a:p>
          <a:p>
            <a:pPr marL="800100" lvl="1" indent="-171450">
              <a:buFont typeface="Courier New"/>
              <a:buChar char="o"/>
            </a:pPr>
            <a:r>
              <a:rPr lang="fr-CA" dirty="0" err="1">
                <a:latin typeface="Arial" panose="020B0604020202020204" pitchFamily="34" charset="0"/>
                <a:cs typeface="Arial" panose="020B0604020202020204" pitchFamily="34" charset="0"/>
              </a:rPr>
              <a:t>Speak</a:t>
            </a:r>
            <a:r>
              <a:rPr lang="fr-CA" dirty="0">
                <a:latin typeface="Arial" panose="020B0604020202020204" pitchFamily="34" charset="0"/>
                <a:cs typeface="Arial" panose="020B0604020202020204" pitchFamily="34" charset="0"/>
              </a:rPr>
              <a:t> out of </a:t>
            </a:r>
            <a:r>
              <a:rPr lang="fr-CA" dirty="0" err="1">
                <a:latin typeface="Arial" panose="020B0604020202020204" pitchFamily="34" charset="0"/>
                <a:cs typeface="Arial" panose="020B0604020202020204" pitchFamily="34" charset="0"/>
              </a:rPr>
              <a:t>turn</a:t>
            </a:r>
            <a:r>
              <a:rPr lang="fr-CA" dirty="0">
                <a:latin typeface="Arial" panose="020B0604020202020204" pitchFamily="34" charset="0"/>
                <a:cs typeface="Arial" panose="020B0604020202020204" pitchFamily="34" charset="0"/>
              </a:rPr>
              <a:t> or talk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other</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members</a:t>
            </a:r>
            <a:r>
              <a:rPr lang="fr-CA" dirty="0">
                <a:latin typeface="Arial" panose="020B0604020202020204" pitchFamily="34" charset="0"/>
                <a:cs typeface="Arial" panose="020B0604020202020204" pitchFamily="34" charset="0"/>
              </a:rPr>
              <a:t> of the public</a:t>
            </a:r>
            <a:endParaRPr lang="en-US" dirty="0">
              <a:latin typeface="Arial" panose="020B0604020202020204" pitchFamily="34" charset="0"/>
              <a:cs typeface="Arial" panose="020B0604020202020204" pitchFamily="34" charset="0"/>
            </a:endParaRPr>
          </a:p>
          <a:p>
            <a:pPr marL="800100" lvl="1" indent="-171450">
              <a:buFont typeface="Courier New"/>
              <a:buChar char="o"/>
            </a:pPr>
            <a:r>
              <a:rPr lang="fr-CA" dirty="0">
                <a:latin typeface="Arial" panose="020B0604020202020204" pitchFamily="34" charset="0"/>
                <a:cs typeface="Arial" panose="020B0604020202020204" pitchFamily="34" charset="0"/>
              </a:rPr>
              <a:t>Use a </a:t>
            </a:r>
            <a:r>
              <a:rPr lang="fr-CA" dirty="0" err="1">
                <a:latin typeface="Arial" panose="020B0604020202020204" pitchFamily="34" charset="0"/>
                <a:cs typeface="Arial" panose="020B0604020202020204" pitchFamily="34" charset="0"/>
              </a:rPr>
              <a:t>cellphone</a:t>
            </a:r>
            <a:endParaRPr lang="en-US" dirty="0">
              <a:latin typeface="Arial" panose="020B0604020202020204" pitchFamily="34" charset="0"/>
              <a:cs typeface="Arial" panose="020B0604020202020204" pitchFamily="34" charset="0"/>
            </a:endParaRPr>
          </a:p>
          <a:p>
            <a:pPr marL="800100" lvl="1" indent="-171450">
              <a:buFont typeface="Courier New"/>
              <a:buChar char="o"/>
            </a:pPr>
            <a:r>
              <a:rPr lang="fr-CA" dirty="0" err="1">
                <a:latin typeface="Arial" panose="020B0604020202020204" pitchFamily="34" charset="0"/>
                <a:cs typeface="Arial" panose="020B0604020202020204" pitchFamily="34" charset="0"/>
              </a:rPr>
              <a:t>Dress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inappropriately</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proper</a:t>
            </a:r>
            <a:r>
              <a:rPr lang="fr-CA" dirty="0">
                <a:latin typeface="Arial" panose="020B0604020202020204" pitchFamily="34" charset="0"/>
                <a:cs typeface="Arial" panose="020B0604020202020204" pitchFamily="34" charset="0"/>
              </a:rPr>
              <a:t> business attire </a:t>
            </a:r>
            <a:r>
              <a:rPr lang="fr-CA" dirty="0" err="1">
                <a:latin typeface="Arial" panose="020B0604020202020204" pitchFamily="34" charset="0"/>
                <a:cs typeface="Arial" panose="020B0604020202020204" pitchFamily="34" charset="0"/>
              </a:rPr>
              <a:t>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required</a:t>
            </a:r>
            <a:r>
              <a:rPr lang="fr-C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lang="fr-CA" dirty="0">
                <a:latin typeface="Arial" panose="020B0604020202020204" pitchFamily="34" charset="0"/>
                <a:cs typeface="Arial" panose="020B0604020202020204" pitchFamily="34" charset="0"/>
              </a:rPr>
              <a:t>It </a:t>
            </a:r>
            <a:r>
              <a:rPr lang="fr-CA" dirty="0" err="1">
                <a:latin typeface="Arial" panose="020B0604020202020204" pitchFamily="34" charset="0"/>
                <a:cs typeface="Arial" panose="020B0604020202020204" pitchFamily="34" charset="0"/>
              </a:rPr>
              <a:t>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also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required</a:t>
            </a:r>
            <a:r>
              <a:rPr lang="fr-CA" dirty="0">
                <a:latin typeface="Arial" panose="020B0604020202020204" pitchFamily="34" charset="0"/>
                <a:cs typeface="Arial" panose="020B0604020202020204" pitchFamily="34" charset="0"/>
              </a:rPr>
              <a:t> to </a:t>
            </a:r>
            <a:r>
              <a:rPr lang="fr-CA" dirty="0" err="1">
                <a:latin typeface="Arial" panose="020B0604020202020204" pitchFamily="34" charset="0"/>
                <a:cs typeface="Arial" panose="020B0604020202020204" pitchFamily="34" charset="0"/>
              </a:rPr>
              <a:t>address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everyone</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courtroom</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politely</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judge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should</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be</a:t>
            </a:r>
            <a:r>
              <a:rPr lang="fr-CA" dirty="0">
                <a:latin typeface="Arial" panose="020B0604020202020204" pitchFamily="34" charset="0"/>
                <a:cs typeface="Arial" panose="020B0604020202020204" pitchFamily="34" charset="0"/>
              </a:rPr>
              <a:t> </a:t>
            </a:r>
            <a:r>
              <a:rPr lang="en-CA" noProof="0" dirty="0">
                <a:latin typeface="Arial" panose="020B0604020202020204" pitchFamily="34" charset="0"/>
                <a:cs typeface="Arial" panose="020B0604020202020204" pitchFamily="34" charset="0"/>
              </a:rPr>
              <a:t>addressed</a:t>
            </a:r>
            <a:r>
              <a:rPr lang="fr-CA" dirty="0">
                <a:latin typeface="Arial" panose="020B0604020202020204" pitchFamily="34" charset="0"/>
                <a:cs typeface="Arial" panose="020B0604020202020204" pitchFamily="34" charset="0"/>
              </a:rPr>
              <a:t> as </a:t>
            </a:r>
            <a:r>
              <a:rPr lang="en-CA" noProof="0" dirty="0">
                <a:latin typeface="Arial" panose="020B0604020202020204" pitchFamily="34" charset="0"/>
                <a:cs typeface="Arial" panose="020B0604020202020204" pitchFamily="34" charset="0"/>
              </a:rPr>
              <a:t>“Your</a:t>
            </a:r>
            <a:r>
              <a:rPr lang="fr-CA" dirty="0">
                <a:latin typeface="Arial" panose="020B0604020202020204" pitchFamily="34" charset="0"/>
                <a:cs typeface="Arial" panose="020B0604020202020204" pitchFamily="34" charset="0"/>
              </a:rPr>
              <a:t> </a:t>
            </a:r>
            <a:r>
              <a:rPr lang="en-CA" noProof="0" dirty="0">
                <a:latin typeface="Arial" panose="020B0604020202020204" pitchFamily="34" charset="0"/>
                <a:cs typeface="Arial" panose="020B0604020202020204" pitchFamily="34" charset="0"/>
              </a:rPr>
              <a:t>Honour”</a:t>
            </a:r>
            <a:r>
              <a:rPr lang="fr-CA" dirty="0">
                <a:latin typeface="Arial" panose="020B0604020202020204" pitchFamily="34" charset="0"/>
                <a:cs typeface="Arial" panose="020B0604020202020204" pitchFamily="34" charset="0"/>
              </a:rPr>
              <a:t>. </a:t>
            </a:r>
          </a:p>
          <a:p>
            <a:pPr marL="0" indent="0">
              <a:buFont typeface="Wingdings"/>
              <a:buNone/>
            </a:pPr>
            <a:endParaRPr lang="fr-CA" dirty="0">
              <a:latin typeface="Arial" panose="020B0604020202020204" pitchFamily="34" charset="0"/>
              <a:cs typeface="Arial" panose="020B0604020202020204" pitchFamily="34" charset="0"/>
            </a:endParaRPr>
          </a:p>
          <a:p>
            <a:pPr marL="0" indent="0">
              <a:buFont typeface="Wingdings"/>
              <a:buNone/>
            </a:pPr>
            <a:r>
              <a:rPr lang="fr-CA" dirty="0">
                <a:latin typeface="Arial" panose="020B0604020202020204" pitchFamily="34" charset="0"/>
                <a:cs typeface="Arial" panose="020B0604020202020204" pitchFamily="34" charset="0"/>
              </a:rPr>
              <a:t>If </a:t>
            </a:r>
            <a:r>
              <a:rPr lang="fr-CA" dirty="0" err="1">
                <a:latin typeface="Arial" panose="020B0604020202020204" pitchFamily="34" charset="0"/>
                <a:cs typeface="Arial" panose="020B0604020202020204" pitchFamily="34" charset="0"/>
              </a:rPr>
              <a:t>any</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these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rules</a:t>
            </a:r>
            <a:r>
              <a:rPr lang="fr-CA" dirty="0">
                <a:latin typeface="Arial" panose="020B0604020202020204" pitchFamily="34" charset="0"/>
                <a:cs typeface="Arial" panose="020B0604020202020204" pitchFamily="34" charset="0"/>
              </a:rPr>
              <a:t> are not </a:t>
            </a:r>
            <a:r>
              <a:rPr lang="fr-CA" dirty="0" err="1">
                <a:latin typeface="Arial" panose="020B0604020202020204" pitchFamily="34" charset="0"/>
                <a:cs typeface="Arial" panose="020B0604020202020204" pitchFamily="34" charset="0"/>
              </a:rPr>
              <a:t>followed</a:t>
            </a:r>
            <a:r>
              <a:rPr lang="fr-CA" dirty="0">
                <a:latin typeface="Arial" panose="020B0604020202020204" pitchFamily="34" charset="0"/>
                <a:cs typeface="Arial" panose="020B0604020202020204" pitchFamily="34" charset="0"/>
              </a:rPr>
              <a:t>, the court </a:t>
            </a:r>
            <a:r>
              <a:rPr lang="fr-CA" dirty="0" err="1">
                <a:latin typeface="Arial" panose="020B0604020202020204" pitchFamily="34" charset="0"/>
                <a:cs typeface="Arial" panose="020B0604020202020204" pitchFamily="34" charset="0"/>
              </a:rPr>
              <a:t>usher</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will</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intervene</a:t>
            </a:r>
            <a:r>
              <a:rPr lang="fr-CA" dirty="0">
                <a:latin typeface="Arial" panose="020B0604020202020204" pitchFamily="34" charset="0"/>
                <a:cs typeface="Arial" panose="020B0604020202020204" pitchFamily="34" charset="0"/>
              </a:rPr>
              <a:t>. If </a:t>
            </a:r>
            <a:r>
              <a:rPr lang="fr-CA" dirty="0" err="1">
                <a:latin typeface="Arial" panose="020B0604020202020204" pitchFamily="34" charset="0"/>
                <a:cs typeface="Arial" panose="020B0604020202020204" pitchFamily="34" charset="0"/>
              </a:rPr>
              <a:t>someone</a:t>
            </a:r>
            <a:r>
              <a:rPr lang="fr-CA" dirty="0">
                <a:latin typeface="Arial" panose="020B0604020202020204" pitchFamily="34" charset="0"/>
                <a:cs typeface="Arial" panose="020B0604020202020204" pitchFamily="34" charset="0"/>
              </a:rPr>
              <a:t> continues to break the </a:t>
            </a:r>
            <a:r>
              <a:rPr lang="fr-CA" dirty="0" err="1">
                <a:latin typeface="Arial" panose="020B0604020202020204" pitchFamily="34" charset="0"/>
                <a:cs typeface="Arial" panose="020B0604020202020204" pitchFamily="34" charset="0"/>
              </a:rPr>
              <a:t>rules</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special</a:t>
            </a:r>
            <a:r>
              <a:rPr lang="fr-CA" dirty="0">
                <a:latin typeface="Arial" panose="020B0604020202020204" pitchFamily="34" charset="0"/>
                <a:cs typeface="Arial" panose="020B0604020202020204" pitchFamily="34" charset="0"/>
              </a:rPr>
              <a:t> constable </a:t>
            </a:r>
            <a:r>
              <a:rPr lang="fr-CA" dirty="0" err="1">
                <a:latin typeface="Arial" panose="020B0604020202020204" pitchFamily="34" charset="0"/>
                <a:cs typeface="Arial" panose="020B0604020202020204" pitchFamily="34" charset="0"/>
              </a:rPr>
              <a:t>will</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expel</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them</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from</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courtroom</a:t>
            </a:r>
            <a:r>
              <a:rPr lang="fr-CA"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endParaRPr lang="fr-CA" dirty="0">
              <a:latin typeface="Arial" panose="020B0604020202020204" pitchFamily="34" charset="0"/>
              <a:cs typeface="Arial" panose="020B0604020202020204" pitchFamily="34" charset="0"/>
            </a:endParaRPr>
          </a:p>
          <a:p>
            <a:r>
              <a:rPr lang="fr-CA" b="1" dirty="0">
                <a:latin typeface="Arial" panose="020B0604020202020204" pitchFamily="34" charset="0"/>
                <a:cs typeface="Arial" panose="020B0604020202020204" pitchFamily="34" charset="0"/>
              </a:rPr>
              <a:t>SOURCES</a:t>
            </a:r>
            <a:endParaRPr lang="en-US" dirty="0">
              <a:latin typeface="Arial" panose="020B0604020202020204" pitchFamily="34" charset="0"/>
              <a:cs typeface="Arial" panose="020B0604020202020204" pitchFamily="34" charset="0"/>
            </a:endParaRPr>
          </a:p>
          <a:p>
            <a:pPr marL="171450" indent="-171450">
              <a:buFont typeface="Courier New"/>
              <a:buChar char="o"/>
            </a:pPr>
            <a:r>
              <a:rPr lang="fr-CA" i="1" dirty="0">
                <a:latin typeface="Arial" panose="020B0604020202020204" pitchFamily="34" charset="0"/>
                <a:cs typeface="Arial" panose="020B0604020202020204" pitchFamily="34" charset="0"/>
              </a:rPr>
              <a:t>Rules of </a:t>
            </a:r>
            <a:r>
              <a:rPr lang="fr-CA" i="1" dirty="0" err="1">
                <a:latin typeface="Arial" panose="020B0604020202020204" pitchFamily="34" charset="0"/>
                <a:cs typeface="Arial" panose="020B0604020202020204" pitchFamily="34" charset="0"/>
              </a:rPr>
              <a:t>procedure</a:t>
            </a:r>
            <a:r>
              <a:rPr lang="fr-CA" i="1" dirty="0">
                <a:latin typeface="Arial" panose="020B0604020202020204" pitchFamily="34" charset="0"/>
                <a:cs typeface="Arial" panose="020B0604020202020204" pitchFamily="34" charset="0"/>
              </a:rPr>
              <a:t> of the Québec Superior Court, Criminal Division</a:t>
            </a:r>
            <a:r>
              <a:rPr lang="fr-CA" dirty="0">
                <a:latin typeface="Arial" panose="020B0604020202020204" pitchFamily="34" charset="0"/>
                <a:cs typeface="Arial" panose="020B0604020202020204" pitchFamily="34" charset="0"/>
              </a:rPr>
              <a:t> (2002), TR/2002-46, articles 3-9.</a:t>
            </a:r>
            <a:endParaRPr lang="fr-FR" dirty="0">
              <a:latin typeface="Arial" panose="020B0604020202020204" pitchFamily="34" charset="0"/>
              <a:cs typeface="Arial" panose="020B0604020202020204" pitchFamily="34" charset="0"/>
            </a:endParaRPr>
          </a:p>
          <a:p>
            <a:endParaRPr lang="fr-CA" b="1" dirty="0">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36</a:t>
            </a:fld>
            <a:endParaRPr lang="fr-CA"/>
          </a:p>
        </p:txBody>
      </p:sp>
    </p:spTree>
    <p:extLst>
      <p:ext uri="{BB962C8B-B14F-4D97-AF65-F5344CB8AC3E}">
        <p14:creationId xmlns:p14="http://schemas.microsoft.com/office/powerpoint/2010/main" val="29290260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a:buChar char="q"/>
              <a:tabLst/>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 This step is included in “Opening statements”, without distinction between the opening statement of the Prosecution and that of the </a:t>
            </a:r>
            <a:r>
              <a:rPr lang="en-US" dirty="0" err="1">
                <a:latin typeface="Arial" panose="020B0604020202020204" pitchFamily="34" charset="0"/>
                <a:cs typeface="Arial" panose="020B0604020202020204" pitchFamily="34" charset="0"/>
              </a:rPr>
              <a:t>Defence</a:t>
            </a:r>
            <a:r>
              <a:rPr lang="en-US" dirty="0">
                <a:latin typeface="Arial" panose="020B0604020202020204" pitchFamily="34" charset="0"/>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Wingdings"/>
              <a:buChar char="q"/>
              <a:tabLst/>
              <a:defRPr/>
            </a:pP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opening statement of the Prosecution is like an introduction to the trial.</a:t>
            </a: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Just like an introduction to a text, a lawyer’s “theory of the case” shows how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lay out the facts to reach </a:t>
            </a:r>
            <a:r>
              <a:rPr lang="en-US" dirty="0">
                <a:solidFill>
                  <a:srgbClr val="444444"/>
                </a:solidFill>
                <a:highlight>
                  <a:srgbClr val="F5F5F5"/>
                </a:highlight>
                <a:latin typeface="Arial" panose="020B0604020202020204" pitchFamily="34" charset="0"/>
                <a:cs typeface="Arial" panose="020B0604020202020204" pitchFamily="34" charset="0"/>
              </a:rPr>
              <a:t>their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conclusions and justify the verdict </a:t>
            </a:r>
            <a:r>
              <a:rPr lang="en-US" dirty="0">
                <a:solidFill>
                  <a:srgbClr val="444444"/>
                </a:solidFill>
                <a:highlight>
                  <a:srgbClr val="F5F5F5"/>
                </a:highlight>
                <a:latin typeface="Arial" panose="020B0604020202020204" pitchFamily="34" charset="0"/>
                <a:cs typeface="Arial" panose="020B0604020202020204" pitchFamily="34" charset="0"/>
              </a:rPr>
              <a:t>they are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seeking.</a:t>
            </a: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Prosecution addresses the court and gives a brief summary of the anticipated course of the trial. The lawyer goes over the facts of the case, as well as the circumstances surrounding the crime and the arrest. They then provide a brief overview of the evidence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present and state </a:t>
            </a:r>
            <a:r>
              <a:rPr lang="en-US" dirty="0">
                <a:solidFill>
                  <a:srgbClr val="444444"/>
                </a:solidFill>
                <a:highlight>
                  <a:srgbClr val="F5F5F5"/>
                </a:highlight>
                <a:latin typeface="Arial" panose="020B0604020202020204" pitchFamily="34" charset="0"/>
                <a:cs typeface="Arial" panose="020B0604020202020204" pitchFamily="34" charset="0"/>
              </a:rPr>
              <a:t>which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witnesses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call.</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SOURCE</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Pierre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BÉLIVEAU and Martin VAUCLAIR,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Traité</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général</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22nd ed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2015, par. 2361</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37</a:t>
            </a:fld>
            <a:endParaRPr lang="fr-CA"/>
          </a:p>
        </p:txBody>
      </p:sp>
    </p:spTree>
    <p:extLst>
      <p:ext uri="{BB962C8B-B14F-4D97-AF65-F5344CB8AC3E}">
        <p14:creationId xmlns:p14="http://schemas.microsoft.com/office/powerpoint/2010/main" val="1057525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endParaRPr lang="fr-CA" dirty="0"/>
          </a:p>
          <a:p>
            <a:pPr marL="171450" indent="-171450">
              <a:buFont typeface="Wingdings" panose="05000000000000000000" pitchFamily="2" charset="2"/>
              <a:buChar char="q"/>
            </a:pPr>
            <a:r>
              <a:rPr lang="fr-CA" dirty="0">
                <a:latin typeface="Arial" panose="020B0604020202020204" pitchFamily="34" charset="0"/>
                <a:cs typeface="Arial" panose="020B0604020202020204" pitchFamily="34" charset="0"/>
              </a:rPr>
              <a:t>Watch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The key points </a:t>
            </a:r>
            <a:r>
              <a:rPr lang="fr-CA" dirty="0" err="1">
                <a:latin typeface="Arial" panose="020B0604020202020204" pitchFamily="34" charset="0"/>
                <a:cs typeface="Arial" panose="020B0604020202020204" pitchFamily="34" charset="0"/>
              </a:rPr>
              <a:t>were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previous</a:t>
            </a:r>
            <a:r>
              <a:rPr lang="fr-CA" dirty="0">
                <a:latin typeface="Arial" panose="020B0604020202020204" pitchFamily="34" charset="0"/>
                <a:cs typeface="Arial" panose="020B0604020202020204" pitchFamily="34" charset="0"/>
              </a:rPr>
              <a:t> slide.</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38</a:t>
            </a:fld>
            <a:endParaRPr lang="fr-CA"/>
          </a:p>
        </p:txBody>
      </p:sp>
    </p:spTree>
    <p:extLst>
      <p:ext uri="{BB962C8B-B14F-4D97-AF65-F5344CB8AC3E}">
        <p14:creationId xmlns:p14="http://schemas.microsoft.com/office/powerpoint/2010/main" val="20779977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It is the Prosecution’s job to prove that the accused is guilty. It is not up to the accused to prove </a:t>
            </a:r>
            <a:r>
              <a:rPr lang="en-US" dirty="0">
                <a:solidFill>
                  <a:srgbClr val="444444"/>
                </a:solidFill>
                <a:highlight>
                  <a:srgbClr val="F5F5F5"/>
                </a:highlight>
                <a:latin typeface="Arial" panose="020B0604020202020204" pitchFamily="34" charset="0"/>
                <a:cs typeface="Arial" panose="020B0604020202020204" pitchFamily="34" charset="0"/>
              </a:rPr>
              <a:t>their innocence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Evidence can be material exhibits or witness testimony. Examples of exhibits:</a:t>
            </a:r>
            <a:endParaRPr lang="en-US" b="0" dirty="0">
              <a:solidFill>
                <a:srgbClr val="444444"/>
              </a:solidFill>
              <a:latin typeface="Arial" panose="020B0604020202020204" pitchFamily="34" charset="0"/>
              <a:cs typeface="Arial" panose="020B0604020202020204" pitchFamily="34" charset="0"/>
            </a:endParaRPr>
          </a:p>
          <a:p>
            <a:pPr marL="914400" lvl="1" indent="-285750" algn="l">
              <a:buFont typeface="Wingdings" panose="05000000000000000000" pitchFamily="2" charset="2"/>
              <a:buChar char="q"/>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gun used to commit the crime</a:t>
            </a:r>
            <a:endParaRPr lang="en-US" dirty="0">
              <a:solidFill>
                <a:srgbClr val="444444"/>
              </a:solidFill>
              <a:latin typeface="Arial" panose="020B0604020202020204" pitchFamily="34" charset="0"/>
              <a:cs typeface="Arial" panose="020B0604020202020204" pitchFamily="34" charset="0"/>
            </a:endParaRPr>
          </a:p>
          <a:p>
            <a:pPr marL="914400" lvl="1" indent="-285750" algn="l">
              <a:buFont typeface="Wingdings" panose="05000000000000000000" pitchFamily="2" charset="2"/>
              <a:buChar char="q"/>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Photographs</a:t>
            </a:r>
            <a:endParaRPr lang="en-US" dirty="0">
              <a:solidFill>
                <a:srgbClr val="444444"/>
              </a:solidFill>
              <a:latin typeface="Arial" panose="020B0604020202020204" pitchFamily="34" charset="0"/>
              <a:cs typeface="Arial" panose="020B0604020202020204" pitchFamily="34" charset="0"/>
            </a:endParaRPr>
          </a:p>
          <a:p>
            <a:pPr marL="914400" lvl="1" indent="-285750" algn="l">
              <a:buFont typeface="Wingdings" panose="05000000000000000000" pitchFamily="2" charset="2"/>
              <a:buChar char="q"/>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Videos</a:t>
            </a:r>
            <a:endParaRPr lang="en-US" dirty="0">
              <a:solidFill>
                <a:srgbClr val="444444"/>
              </a:solidFill>
              <a:latin typeface="Arial" panose="020B0604020202020204" pitchFamily="34" charset="0"/>
              <a:cs typeface="Arial" panose="020B0604020202020204" pitchFamily="34" charset="0"/>
            </a:endParaRPr>
          </a:p>
          <a:p>
            <a:pPr marL="914400" lvl="1" indent="-285750" algn="l">
              <a:buFont typeface="Wingdings" panose="05000000000000000000" pitchFamily="2" charset="2"/>
              <a:buChar char="q"/>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Audio recordings</a:t>
            </a:r>
            <a:endParaRPr lang="en-US" dirty="0">
              <a:solidFill>
                <a:srgbClr val="444444"/>
              </a:solidFill>
              <a:highlight>
                <a:srgbClr val="F5F5F5"/>
              </a:highlight>
              <a:latin typeface="Arial" panose="020B0604020202020204" pitchFamily="34" charset="0"/>
              <a:cs typeface="Arial" panose="020B0604020202020204" pitchFamily="34" charset="0"/>
            </a:endParaRPr>
          </a:p>
          <a:p>
            <a:pPr marL="0" indent="0" algn="l">
              <a:buFont typeface="Wingdings" panose="05000000000000000000" pitchFamily="2" charset="2"/>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When lawyers question the witnesses they have called (during “direct” examination), their questions must be open questions and can’t be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leading questions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Closed question: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 question that can only be answered </a:t>
            </a:r>
            <a:r>
              <a:rPr lang="en-US" dirty="0">
                <a:solidFill>
                  <a:srgbClr val="444444"/>
                </a:solidFill>
                <a:highlight>
                  <a:srgbClr val="F5F5F5"/>
                </a:highlight>
                <a:latin typeface="Arial" panose="020B0604020202020204" pitchFamily="34" charset="0"/>
                <a:cs typeface="Arial" panose="020B0604020202020204" pitchFamily="34" charset="0"/>
              </a:rPr>
              <a:t>with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“yes” or “no.” For example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Did you see the accused covered in blood when leaving their home</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742950" lvl="1" indent="-285750">
              <a:buFont typeface="Courier New" panose="02070309020205020404" pitchFamily="49" charset="0"/>
              <a:buChar char="o"/>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Leading question: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 question in which the answer has already been </a:t>
            </a:r>
            <a:r>
              <a:rPr lang="en-US" dirty="0">
                <a:solidFill>
                  <a:srgbClr val="444444"/>
                </a:solidFill>
                <a:highlight>
                  <a:srgbClr val="F5F5F5"/>
                </a:highlight>
                <a:latin typeface="Arial" panose="020B0604020202020204" pitchFamily="34" charset="0"/>
                <a:cs typeface="Arial" panose="020B0604020202020204" pitchFamily="34" charset="0"/>
              </a:rPr>
              <a:t>implied, leading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witness to say something </a:t>
            </a:r>
            <a:r>
              <a:rPr lang="en-US" dirty="0">
                <a:solidFill>
                  <a:srgbClr val="444444"/>
                </a:solidFill>
                <a:highlight>
                  <a:srgbClr val="F5F5F5"/>
                </a:highlight>
                <a:latin typeface="Arial" panose="020B0604020202020204" pitchFamily="34" charset="0"/>
                <a:cs typeface="Arial" panose="020B0604020202020204" pitchFamily="34" charset="0"/>
              </a:rPr>
              <a:t>specific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For example</a:t>
            </a:r>
            <a:r>
              <a:rPr lang="en-US" dirty="0">
                <a:solidFill>
                  <a:srgbClr val="444444"/>
                </a:solidFill>
                <a:highlight>
                  <a:srgbClr val="F5F5F5"/>
                </a:highlight>
                <a:latin typeface="Arial" panose="020B0604020202020204" pitchFamily="34" charset="0"/>
                <a:cs typeface="Arial" panose="020B0604020202020204" pitchFamily="34" charset="0"/>
              </a:rPr>
              <a:t>: “Is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it not true that Mr. Smith has a reputation for angry outbursts</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a:p>
            <a:pPr algn="l"/>
            <a:endParaRPr lang="en-US" dirty="0">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Canadian Charter of Rights and Freedoms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s. 11(d)</a:t>
            </a:r>
            <a:endParaRPr lang="en-US" dirty="0">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Dubois v The Queen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[1985] 2 SCR 350, par. 10</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Nicolas BELLEMARE, «</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procès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matière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criminelle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les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pendant le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procès</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Collection de droit 2015-2016, École du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du Québec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vol. 11,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en-US" i="1" dirty="0" err="1">
                <a:solidFill>
                  <a:srgbClr val="444444"/>
                </a:solidFill>
                <a:highlight>
                  <a:srgbClr val="F5F5F5"/>
                </a:highlight>
                <a:latin typeface="Arial" panose="020B0604020202020204" pitchFamily="34" charset="0"/>
                <a:cs typeface="Arial" panose="020B0604020202020204" pitchFamily="34" charset="0"/>
              </a:rPr>
              <a:t>pénal</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100-101</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L’interrogatoire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le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contre-interrogatoire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des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témoins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Capsule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d’information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juridique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Directeur des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poursuites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criminelles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du Québec, Ministère de la Justice du Québec, 2016.</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39</a:t>
            </a:fld>
            <a:endParaRPr lang="fr-CA"/>
          </a:p>
        </p:txBody>
      </p:sp>
    </p:spTree>
    <p:extLst>
      <p:ext uri="{BB962C8B-B14F-4D97-AF65-F5344CB8AC3E}">
        <p14:creationId xmlns:p14="http://schemas.microsoft.com/office/powerpoint/2010/main" val="12698756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the </a:t>
            </a:r>
            <a:r>
              <a:rPr lang="fr-CA" dirty="0" err="1">
                <a:latin typeface="Arial" panose="020B0604020202020204" pitchFamily="34" charset="0"/>
                <a:cs typeface="Arial" panose="020B0604020202020204" pitchFamily="34" charset="0"/>
              </a:rPr>
              <a:t>beginning</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(45 seconds). The key points </a:t>
            </a:r>
            <a:r>
              <a:rPr lang="fr-CA" dirty="0" err="1">
                <a:latin typeface="Arial" panose="020B0604020202020204" pitchFamily="34" charset="0"/>
                <a:cs typeface="Arial" panose="020B0604020202020204" pitchFamily="34" charset="0"/>
              </a:rPr>
              <a:t>were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previous</a:t>
            </a:r>
            <a:r>
              <a:rPr lang="fr-CA" dirty="0">
                <a:latin typeface="Arial" panose="020B0604020202020204" pitchFamily="34" charset="0"/>
                <a:cs typeface="Arial" panose="020B0604020202020204" pitchFamily="34" charset="0"/>
              </a:rPr>
              <a: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40</a:t>
            </a:fld>
            <a:endParaRPr lang="fr-CA"/>
          </a:p>
        </p:txBody>
      </p:sp>
    </p:spTree>
    <p:extLst>
      <p:ext uri="{BB962C8B-B14F-4D97-AF65-F5344CB8AC3E}">
        <p14:creationId xmlns:p14="http://schemas.microsoft.com/office/powerpoint/2010/main" val="20388603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lawyer can </a:t>
            </a:r>
            <a:r>
              <a:rPr lang="en-US" dirty="0">
                <a:solidFill>
                  <a:srgbClr val="444444"/>
                </a:solidFill>
                <a:highlight>
                  <a:srgbClr val="F5F5F5"/>
                </a:highlight>
                <a:latin typeface="Arial" panose="020B0604020202020204" pitchFamily="34" charset="0"/>
                <a:cs typeface="Arial" panose="020B0604020202020204" pitchFamily="34" charset="0"/>
              </a:rPr>
              <a:t>challenge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the credibility of a witness, </a:t>
            </a:r>
            <a:r>
              <a:rPr lang="en-US" dirty="0">
                <a:solidFill>
                  <a:srgbClr val="444444"/>
                </a:solidFill>
                <a:highlight>
                  <a:srgbClr val="F5F5F5"/>
                </a:highlight>
                <a:latin typeface="Arial" panose="020B0604020202020204" pitchFamily="34" charset="0"/>
                <a:cs typeface="Arial" panose="020B0604020202020204" pitchFamily="34" charset="0"/>
              </a:rPr>
              <a:t>highlight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contradictions or lies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the witness’s testimony, etc.</a:t>
            </a: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en-US" dirty="0">
              <a:solidFill>
                <a:srgbClr val="444444"/>
              </a:solidFill>
              <a:highlight>
                <a:srgbClr val="F5F5F5"/>
              </a:highlight>
              <a:latin typeface="Arial" panose="020B0604020202020204" pitchFamily="34" charset="0"/>
              <a:cs typeface="Arial" panose="020B0604020202020204" pitchFamily="34" charset="0"/>
            </a:endParaRPr>
          </a:p>
          <a:p>
            <a:pPr marL="0" indent="0">
              <a:buFont typeface="Wingdings"/>
              <a:buNone/>
            </a:pPr>
            <a:r>
              <a:rPr lang="en-US" dirty="0">
                <a:solidFill>
                  <a:srgbClr val="444444"/>
                </a:solidFill>
                <a:highlight>
                  <a:srgbClr val="F5F5F5"/>
                </a:highlight>
                <a:latin typeface="Arial" panose="020B0604020202020204" pitchFamily="34" charset="0"/>
                <a:cs typeface="Arial" panose="020B0604020202020204" pitchFamily="34" charset="0"/>
              </a:rPr>
              <a:t>It is important to note that during cross-examinations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unlike the previous stage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dirty="0">
                <a:solidFill>
                  <a:srgbClr val="444444"/>
                </a:solidFill>
                <a:highlight>
                  <a:srgbClr val="F5F5F5"/>
                </a:highlight>
                <a:latin typeface="Arial" panose="020B0604020202020204" pitchFamily="34" charset="0"/>
                <a:cs typeface="Arial" panose="020B0604020202020204" pitchFamily="34" charset="0"/>
              </a:rPr>
              <a:t>direct examination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it is permitted to ask closed and leading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questions.</a:t>
            </a:r>
          </a:p>
          <a:p>
            <a:pPr algn="l"/>
            <a:endParaRPr lang="en-CA" dirty="0">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Canadian Charter of Rights and Freedoms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ss.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7 </a:t>
            </a:r>
            <a:r>
              <a:rPr lang="en-US" dirty="0">
                <a:solidFill>
                  <a:srgbClr val="444444"/>
                </a:solidFill>
                <a:highlight>
                  <a:srgbClr val="F5F5F5"/>
                </a:highlight>
                <a:latin typeface="Arial" panose="020B0604020202020204" pitchFamily="34" charset="0"/>
                <a:cs typeface="Arial" panose="020B0604020202020204" pitchFamily="34" charset="0"/>
              </a:rPr>
              <a:t>and 11(d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Nicolas BELLEMARE, «</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Collection de droit 2015-2016, École du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du Québec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vol. 11,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en-US" i="1" dirty="0" err="1">
                <a:solidFill>
                  <a:srgbClr val="444444"/>
                </a:solidFill>
                <a:highlight>
                  <a:srgbClr val="F5F5F5"/>
                </a:highlight>
                <a:latin typeface="Arial" panose="020B0604020202020204" pitchFamily="34" charset="0"/>
                <a:cs typeface="Arial" panose="020B0604020202020204" pitchFamily="34" charset="0"/>
              </a:rPr>
              <a:t>pénal</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153-154</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41</a:t>
            </a:fld>
            <a:endParaRPr lang="fr-CA"/>
          </a:p>
        </p:txBody>
      </p:sp>
    </p:spTree>
    <p:extLst>
      <p:ext uri="{BB962C8B-B14F-4D97-AF65-F5344CB8AC3E}">
        <p14:creationId xmlns:p14="http://schemas.microsoft.com/office/powerpoint/2010/main" val="643634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This teaching guide deals with criminal law. It is important to understand the differences between criminal law and civil law</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fr-FR" dirty="0">
              <a:latin typeface="Arial" panose="020B0604020202020204" pitchFamily="34" charset="0"/>
              <a:cs typeface="Arial" panose="020B0604020202020204" pitchFamily="34" charset="0"/>
            </a:endParaRPr>
          </a:p>
          <a:p>
            <a:r>
              <a:rPr lang="en-US" dirty="0">
                <a:solidFill>
                  <a:srgbClr val="444444"/>
                </a:solidFill>
                <a:highlight>
                  <a:srgbClr val="F5F5F5"/>
                </a:highlight>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endParaRPr lang="en-US" b="1" dirty="0">
              <a:solidFill>
                <a:srgbClr val="444444"/>
              </a:solidFill>
              <a:latin typeface="Arial" panose="020B0604020202020204" pitchFamily="34" charset="0"/>
              <a:cs typeface="Arial" panose="020B0604020202020204" pitchFamily="34" charset="0"/>
            </a:endParaRPr>
          </a:p>
          <a:p>
            <a:pPr marL="0" indent="0">
              <a:buFontTx/>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federal </a:t>
            </a:r>
            <a:r>
              <a:rPr lang="en-US" dirty="0">
                <a:solidFill>
                  <a:srgbClr val="444444"/>
                </a:solidFill>
                <a:highlight>
                  <a:srgbClr val="F5F5F5"/>
                </a:highlight>
                <a:latin typeface="Arial" panose="020B0604020202020204" pitchFamily="34" charset="0"/>
                <a:cs typeface="Arial" panose="020B0604020202020204" pitchFamily="34" charset="0"/>
              </a:rPr>
              <a:t>government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and all provincial governments have the power to make laws. But </a:t>
            </a:r>
            <a:r>
              <a:rPr lang="en-US" dirty="0">
                <a:solidFill>
                  <a:srgbClr val="444444"/>
                </a:solidFill>
                <a:highlight>
                  <a:srgbClr val="F5F5F5"/>
                </a:highlight>
                <a:latin typeface="Arial" panose="020B0604020202020204" pitchFamily="34" charset="0"/>
                <a:cs typeface="Arial" panose="020B0604020202020204" pitchFamily="34" charset="0"/>
              </a:rPr>
              <a:t>Canada's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Constitution divides </a:t>
            </a:r>
            <a:r>
              <a:rPr lang="en-US" dirty="0">
                <a:solidFill>
                  <a:srgbClr val="444444"/>
                </a:solidFill>
                <a:highlight>
                  <a:srgbClr val="F5F5F5"/>
                </a:highlight>
                <a:latin typeface="Arial" panose="020B0604020202020204" pitchFamily="34" charset="0"/>
                <a:cs typeface="Arial" panose="020B0604020202020204" pitchFamily="34" charset="0"/>
              </a:rPr>
              <a:t>the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subjects </a:t>
            </a:r>
            <a:r>
              <a:rPr lang="en-US" dirty="0">
                <a:solidFill>
                  <a:srgbClr val="444444"/>
                </a:solidFill>
                <a:highlight>
                  <a:srgbClr val="F5F5F5"/>
                </a:highlight>
                <a:latin typeface="Arial" panose="020B0604020202020204" pitchFamily="34" charset="0"/>
                <a:cs typeface="Arial" panose="020B0604020202020204" pitchFamily="34" charset="0"/>
              </a:rPr>
              <a:t>on which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federal government can </a:t>
            </a:r>
            <a:r>
              <a:rPr lang="en-US" dirty="0">
                <a:solidFill>
                  <a:srgbClr val="444444"/>
                </a:solidFill>
                <a:highlight>
                  <a:srgbClr val="F5F5F5"/>
                </a:highlight>
                <a:latin typeface="Arial" panose="020B0604020202020204" pitchFamily="34" charset="0"/>
                <a:cs typeface="Arial" panose="020B0604020202020204" pitchFamily="34" charset="0"/>
              </a:rPr>
              <a:t>legislate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and </a:t>
            </a:r>
            <a:r>
              <a:rPr lang="en-US" dirty="0">
                <a:solidFill>
                  <a:srgbClr val="444444"/>
                </a:solidFill>
                <a:highlight>
                  <a:srgbClr val="F5F5F5"/>
                </a:highlight>
                <a:latin typeface="Arial" panose="020B0604020202020204" pitchFamily="34" charset="0"/>
                <a:cs typeface="Arial" panose="020B0604020202020204" pitchFamily="34" charset="0"/>
              </a:rPr>
              <a:t>the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subjects </a:t>
            </a:r>
            <a:r>
              <a:rPr lang="en-US" dirty="0">
                <a:solidFill>
                  <a:srgbClr val="444444"/>
                </a:solidFill>
                <a:highlight>
                  <a:srgbClr val="F5F5F5"/>
                </a:highlight>
                <a:latin typeface="Arial" panose="020B0604020202020204" pitchFamily="34" charset="0"/>
                <a:cs typeface="Arial" panose="020B0604020202020204" pitchFamily="34" charset="0"/>
              </a:rPr>
              <a:t>on which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provincial governments can </a:t>
            </a:r>
            <a:r>
              <a:rPr lang="en-US" dirty="0">
                <a:solidFill>
                  <a:srgbClr val="444444"/>
                </a:solidFill>
                <a:highlight>
                  <a:srgbClr val="F5F5F5"/>
                </a:highlight>
                <a:latin typeface="Arial" panose="020B0604020202020204" pitchFamily="34" charset="0"/>
                <a:cs typeface="Arial" panose="020B0604020202020204" pitchFamily="34" charset="0"/>
              </a:rPr>
              <a:t>legislate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(division of powers). This is the case </a:t>
            </a:r>
            <a:r>
              <a:rPr lang="en-US" dirty="0">
                <a:solidFill>
                  <a:srgbClr val="444444"/>
                </a:solidFill>
                <a:highlight>
                  <a:srgbClr val="F5F5F5"/>
                </a:highlight>
                <a:latin typeface="Arial" panose="020B0604020202020204" pitchFamily="34" charset="0"/>
                <a:cs typeface="Arial" panose="020B0604020202020204" pitchFamily="34" charset="0"/>
              </a:rPr>
              <a:t>for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criminal law and civil law.</a:t>
            </a:r>
            <a:r>
              <a:rPr lang="en-US" dirty="0">
                <a:solidFill>
                  <a:srgbClr val="444444"/>
                </a:solidFill>
                <a:highlight>
                  <a:srgbClr val="F5F5F5"/>
                </a:highligh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0" indent="0">
              <a:buFontTx/>
              <a:buNone/>
            </a:pPr>
            <a:endParaRPr lang="en-US" dirty="0">
              <a:solidFill>
                <a:srgbClr val="444444"/>
              </a:solidFill>
              <a:highlight>
                <a:srgbClr val="F5F5F5"/>
              </a:highlight>
              <a:latin typeface="Arial" panose="020B0604020202020204" pitchFamily="34" charset="0"/>
              <a:cs typeface="Arial" panose="020B0604020202020204" pitchFamily="34" charset="0"/>
            </a:endParaRPr>
          </a:p>
          <a:p>
            <a:pPr marL="0"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Criminal law is therefore the same in all Canadian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provinces. </a:t>
            </a:r>
            <a:r>
              <a:rPr lang="en-US" dirty="0">
                <a:solidFill>
                  <a:srgbClr val="444444"/>
                </a:solidFill>
                <a:highlight>
                  <a:srgbClr val="F5F5F5"/>
                </a:highlight>
                <a:latin typeface="Arial" panose="020B0604020202020204" pitchFamily="34" charset="0"/>
                <a:cs typeface="Arial" panose="020B0604020202020204" pitchFamily="34" charset="0"/>
              </a:rPr>
              <a:t>Civil law, on the other hand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is different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Civil law is different in Quebec.</a:t>
            </a:r>
          </a:p>
          <a:p>
            <a:pPr marL="0" indent="0">
              <a:buFontTx/>
              <a:buNone/>
            </a:pPr>
            <a:endParaRPr lang="en-US" dirty="0">
              <a:solidFill>
                <a:srgbClr val="444444"/>
              </a:solidFill>
              <a:latin typeface="Arial" panose="020B0604020202020204" pitchFamily="34" charset="0"/>
              <a:cs typeface="Arial" panose="020B0604020202020204" pitchFamily="34" charset="0"/>
            </a:endParaRPr>
          </a:p>
          <a:p>
            <a:pPr marL="0"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Although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civil </a:t>
            </a:r>
            <a:r>
              <a:rPr lang="en-US" dirty="0">
                <a:solidFill>
                  <a:srgbClr val="444444"/>
                </a:solidFill>
                <a:highlight>
                  <a:srgbClr val="F5F5F5"/>
                </a:highlight>
                <a:latin typeface="Arial" panose="020B0604020202020204" pitchFamily="34" charset="0"/>
                <a:cs typeface="Arial" panose="020B0604020202020204" pitchFamily="34" charset="0"/>
              </a:rPr>
              <a:t>and criminal law are the two best-known areas of law</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there are many more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For example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constitutional law</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administrative law</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business law</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etc.</a:t>
            </a:r>
            <a:endParaRPr lang="en-US" dirty="0">
              <a:solidFill>
                <a:srgbClr val="444444"/>
              </a:solidFill>
              <a:latin typeface="Arial" panose="020B0604020202020204" pitchFamily="34" charset="0"/>
              <a:cs typeface="Arial" panose="020B0604020202020204" pitchFamily="34" charset="0"/>
            </a:endParaRPr>
          </a:p>
          <a:p>
            <a:r>
              <a:rPr lang="en-US" dirty="0">
                <a:solidFill>
                  <a:srgbClr val="444444"/>
                </a:solidFill>
                <a:highlight>
                  <a:srgbClr val="F5F5F5"/>
                </a:highlight>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r>
              <a:rPr lang="en-US" dirty="0">
                <a:solidFill>
                  <a:srgbClr val="444444"/>
                </a:solidFill>
                <a:highlight>
                  <a:srgbClr val="F5F5F5"/>
                </a:highlight>
                <a:latin typeface="Arial" panose="020B0604020202020204" pitchFamily="34" charset="0"/>
                <a:cs typeface="Arial" panose="020B0604020202020204" pitchFamily="34" charset="0"/>
              </a:rPr>
              <a:t>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indent="-34290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The Constitution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1867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(UK) 30 &amp; 31 Victoria, c 3, s 91(27)</a:t>
            </a:r>
            <a:endParaRPr lang="en-US" dirty="0">
              <a:solidFill>
                <a:srgbClr val="444444"/>
              </a:solidFill>
              <a:latin typeface="Arial" panose="020B0604020202020204" pitchFamily="34" charset="0"/>
              <a:cs typeface="Arial" panose="020B0604020202020204" pitchFamily="34" charset="0"/>
            </a:endParaRPr>
          </a:p>
          <a:p>
            <a:pPr indent="-34290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The Constitution Act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1867 (UK)</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s 92(13)</a:t>
            </a:r>
            <a:endParaRPr lang="en-US" dirty="0">
              <a:solidFill>
                <a:srgbClr val="444444"/>
              </a:solidFill>
              <a:latin typeface="Arial" panose="020B0604020202020204" pitchFamily="34" charset="0"/>
              <a:cs typeface="Arial" panose="020B0604020202020204" pitchFamily="34" charset="0"/>
            </a:endParaRPr>
          </a:p>
          <a:p>
            <a:r>
              <a:rPr lang="en-US" dirty="0">
                <a:solidFill>
                  <a:srgbClr val="444444"/>
                </a:solidFill>
                <a:highlight>
                  <a:srgbClr val="F5F5F5"/>
                </a:highligh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a:t>
            </a:fld>
            <a:endParaRPr lang="fr-CA"/>
          </a:p>
        </p:txBody>
      </p:sp>
    </p:spTree>
    <p:extLst>
      <p:ext uri="{BB962C8B-B14F-4D97-AF65-F5344CB8AC3E}">
        <p14:creationId xmlns:p14="http://schemas.microsoft.com/office/powerpoint/2010/main" val="41671453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the </a:t>
            </a:r>
            <a:r>
              <a:rPr lang="fr-CA" dirty="0" err="1">
                <a:latin typeface="Arial" panose="020B0604020202020204" pitchFamily="34" charset="0"/>
                <a:cs typeface="Arial" panose="020B0604020202020204" pitchFamily="34" charset="0"/>
              </a:rPr>
              <a:t>beginning</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until</a:t>
            </a:r>
            <a:r>
              <a:rPr lang="fr-CA" dirty="0">
                <a:latin typeface="Arial" panose="020B0604020202020204" pitchFamily="34" charset="0"/>
                <a:cs typeface="Arial" panose="020B0604020202020204" pitchFamily="34" charset="0"/>
              </a:rPr>
              <a:t> 1:10). The key points </a:t>
            </a:r>
            <a:r>
              <a:rPr lang="fr-CA" dirty="0" err="1">
                <a:latin typeface="Arial" panose="020B0604020202020204" pitchFamily="34" charset="0"/>
                <a:cs typeface="Arial" panose="020B0604020202020204" pitchFamily="34" charset="0"/>
              </a:rPr>
              <a:t>were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previous</a:t>
            </a:r>
            <a:r>
              <a:rPr lang="fr-CA" dirty="0">
                <a:latin typeface="Arial" panose="020B0604020202020204" pitchFamily="34" charset="0"/>
                <a:cs typeface="Arial" panose="020B0604020202020204" pitchFamily="34" charset="0"/>
              </a:rPr>
              <a:t> slide.</a:t>
            </a:r>
          </a:p>
          <a:p>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42</a:t>
            </a:fld>
            <a:endParaRPr lang="fr-CA"/>
          </a:p>
        </p:txBody>
      </p:sp>
    </p:spTree>
    <p:extLst>
      <p:ext uri="{BB962C8B-B14F-4D97-AF65-F5344CB8AC3E}">
        <p14:creationId xmlns:p14="http://schemas.microsoft.com/office/powerpoint/2010/main" val="4283003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endParaRPr lang="fr-CA" dirty="0"/>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The information </a:t>
            </a:r>
            <a:r>
              <a:rPr lang="fr-CA" dirty="0" err="1">
                <a:latin typeface="Arial" panose="020B0604020202020204" pitchFamily="34" charset="0"/>
                <a:cs typeface="Arial" panose="020B0604020202020204" pitchFamily="34" charset="0"/>
              </a:rPr>
              <a:t>presented</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applies</a:t>
            </a:r>
            <a:r>
              <a:rPr lang="fr-CA" dirty="0">
                <a:latin typeface="Arial" panose="020B0604020202020204" pitchFamily="34" charset="0"/>
                <a:cs typeface="Arial" panose="020B0604020202020204" pitchFamily="34" charset="0"/>
              </a:rPr>
              <a:t> to the direct </a:t>
            </a:r>
            <a:r>
              <a:rPr lang="fr-CA" dirty="0" err="1">
                <a:latin typeface="Arial" panose="020B0604020202020204" pitchFamily="34" charset="0"/>
                <a:cs typeface="Arial" panose="020B0604020202020204" pitchFamily="34" charset="0"/>
              </a:rPr>
              <a:t>examination</a:t>
            </a:r>
            <a:r>
              <a:rPr lang="fr-CA" dirty="0">
                <a:latin typeface="Arial" panose="020B0604020202020204" pitchFamily="34" charset="0"/>
                <a:cs typeface="Arial" panose="020B0604020202020204" pitchFamily="34" charset="0"/>
              </a:rPr>
              <a:t> and the cross-</a:t>
            </a:r>
            <a:r>
              <a:rPr lang="fr-CA" dirty="0" err="1">
                <a:latin typeface="Arial" panose="020B0604020202020204" pitchFamily="34" charset="0"/>
                <a:cs typeface="Arial" panose="020B0604020202020204" pitchFamily="34" charset="0"/>
              </a:rPr>
              <a:t>examination</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witnesses</a:t>
            </a:r>
            <a:r>
              <a:rPr lang="fr-CA" dirty="0">
                <a:latin typeface="Arial" panose="020B0604020202020204" pitchFamily="34" charset="0"/>
                <a:cs typeface="Arial" panose="020B0604020202020204" pitchFamily="34" charset="0"/>
              </a:rPr>
              <a:t>.</a:t>
            </a:r>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43</a:t>
            </a:fld>
            <a:endParaRPr lang="fr-CA"/>
          </a:p>
        </p:txBody>
      </p:sp>
    </p:spTree>
    <p:extLst>
      <p:ext uri="{BB962C8B-B14F-4D97-AF65-F5344CB8AC3E}">
        <p14:creationId xmlns:p14="http://schemas.microsoft.com/office/powerpoint/2010/main" val="18720827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976A7-46F3-CE4C-D63D-FE67D607A0B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B4F00D8-0519-DD75-F75E-C2A38C9DCF9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7DF048-875A-B5AB-457A-3AF40ACCC34A}"/>
              </a:ext>
            </a:extLst>
          </p:cNvPr>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a:buChar char="q"/>
              <a:tabLst/>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 This step is included in “Opening statements”, without distinction between the opening statement of the Prosecution and that of the </a:t>
            </a:r>
            <a:r>
              <a:rPr lang="en-US" dirty="0" err="1">
                <a:latin typeface="Arial" panose="020B0604020202020204" pitchFamily="34" charset="0"/>
                <a:cs typeface="Arial" panose="020B0604020202020204" pitchFamily="34" charset="0"/>
              </a:rPr>
              <a:t>Defence</a:t>
            </a:r>
            <a:r>
              <a:rPr lang="en-US" dirty="0">
                <a:latin typeface="Arial" panose="020B0604020202020204" pitchFamily="34" charset="0"/>
                <a:cs typeface="Arial" panose="020B0604020202020204" pitchFamily="34" charset="0"/>
              </a:rPr>
              <a:t>.</a:t>
            </a: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Just like an introduction to a text, a lawyer’s “theory of the case” shows how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lay out the facts to reach </a:t>
            </a:r>
            <a:r>
              <a:rPr lang="en-US" dirty="0">
                <a:solidFill>
                  <a:srgbClr val="444444"/>
                </a:solidFill>
                <a:highlight>
                  <a:srgbClr val="F5F5F5"/>
                </a:highlight>
                <a:latin typeface="Arial" panose="020B0604020202020204" pitchFamily="34" charset="0"/>
                <a:cs typeface="Arial" panose="020B0604020202020204" pitchFamily="34" charset="0"/>
              </a:rPr>
              <a:t>their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conclusions and justify the verdict </a:t>
            </a:r>
            <a:r>
              <a:rPr lang="en-US" dirty="0">
                <a:solidFill>
                  <a:srgbClr val="444444"/>
                </a:solidFill>
                <a:highlight>
                  <a:srgbClr val="F5F5F5"/>
                </a:highlight>
                <a:latin typeface="Arial" panose="020B0604020202020204" pitchFamily="34" charset="0"/>
                <a:cs typeface="Arial" panose="020B0604020202020204" pitchFamily="34" charset="0"/>
              </a:rPr>
              <a:t>they are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seeking.</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a:t>
            </a:r>
            <a:r>
              <a:rPr lang="en-US" i="0" u="none" strike="noStrike" dirty="0" err="1">
                <a:solidFill>
                  <a:srgbClr val="444444"/>
                </a:solidFill>
                <a:effectLst/>
                <a:highlight>
                  <a:srgbClr val="F5F5F5"/>
                </a:highlight>
                <a:latin typeface="Arial" panose="020B0604020202020204" pitchFamily="34" charset="0"/>
                <a:cs typeface="Arial" panose="020B0604020202020204" pitchFamily="34" charset="0"/>
              </a:rPr>
              <a:t>Defence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addresses the court and gives a brief summary of the anticipated course of the trial. The lawyer goes over the facts of the case, as well as the circumstances surrounding the crime and the arrest. They then provide a brief overview of the evidence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present and state </a:t>
            </a:r>
            <a:r>
              <a:rPr lang="en-US" dirty="0">
                <a:solidFill>
                  <a:srgbClr val="444444"/>
                </a:solidFill>
                <a:highlight>
                  <a:srgbClr val="F5F5F5"/>
                </a:highlight>
                <a:latin typeface="Arial" panose="020B0604020202020204" pitchFamily="34" charset="0"/>
                <a:cs typeface="Arial" panose="020B0604020202020204" pitchFamily="34" charset="0"/>
              </a:rPr>
              <a:t>which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witnesses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call.</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444444"/>
                </a:solidFill>
                <a:latin typeface="Arial" panose="020B0604020202020204" pitchFamily="34" charset="0"/>
                <a:cs typeface="Arial" panose="020B0604020202020204" pitchFamily="34" charset="0"/>
              </a:rPr>
              <a:t>FURTHER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solidFill>
                <a:srgbClr val="444444"/>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dirty="0">
                <a:latin typeface="Arial" panose="020B0604020202020204" pitchFamily="34" charset="0"/>
                <a:cs typeface="Arial" panose="020B0604020202020204" pitchFamily="34" charset="0"/>
              </a:rPr>
              <a:t>In general, in trials with a jury, the Defense’s opening statement is presented later, at the beginning of the presentation of its evidence. However, judges have the authority to allow the defense’s opening statement to be presented immediately after the Prosecution's. This power should only be exercised in specific circumstances, such as in the case of a lengthy trial.</a:t>
            </a:r>
            <a:endParaRPr lang="en-US" b="1"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SOURCE</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Pierre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BÉLIVEAU and Martin VAUCLAIR,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Traité</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général</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22nd ed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2015, par. 2361</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a:extLst>
              <a:ext uri="{FF2B5EF4-FFF2-40B4-BE49-F238E27FC236}">
                <a16:creationId xmlns:a16="http://schemas.microsoft.com/office/drawing/2014/main" id="{32CE1BB4-F324-1126-7145-34855E7A7A6B}"/>
              </a:ext>
            </a:extLst>
          </p:cNvPr>
          <p:cNvSpPr>
            <a:spLocks noGrp="1"/>
          </p:cNvSpPr>
          <p:nvPr>
            <p:ph type="sldNum" sz="quarter" idx="5"/>
          </p:nvPr>
        </p:nvSpPr>
        <p:spPr/>
        <p:txBody>
          <a:bodyPr/>
          <a:lstStyle/>
          <a:p>
            <a:fld id="{9579EBD5-1C3C-4385-A188-DE89DB5EA849}" type="slidenum">
              <a:rPr lang="fr-CA" smtClean="0"/>
              <a:t>44</a:t>
            </a:fld>
            <a:endParaRPr lang="fr-CA"/>
          </a:p>
        </p:txBody>
      </p:sp>
    </p:spTree>
    <p:extLst>
      <p:ext uri="{BB962C8B-B14F-4D97-AF65-F5344CB8AC3E}">
        <p14:creationId xmlns:p14="http://schemas.microsoft.com/office/powerpoint/2010/main" val="20958481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If the </a:t>
            </a:r>
            <a:r>
              <a:rPr lang="en-US" dirty="0" err="1">
                <a:solidFill>
                  <a:srgbClr val="444444"/>
                </a:solidFill>
                <a:highlight>
                  <a:srgbClr val="F5F5F5"/>
                </a:highlight>
                <a:latin typeface="Arial" panose="020B0604020202020204" pitchFamily="34" charset="0"/>
                <a:cs typeface="Arial" panose="020B0604020202020204" pitchFamily="34" charset="0"/>
              </a:rPr>
              <a:t>defence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lawyer presents evidence,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will try to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raise a reasonable doubt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about the guilt of the accused.</a:t>
            </a:r>
          </a:p>
          <a:p>
            <a:pPr marL="0" marR="0" lvl="0" indent="0" algn="l" defTabSz="914400" rtl="0" eaLnBrk="1" fontAlgn="auto" latinLnBrk="0" hangingPunct="1">
              <a:lnSpc>
                <a:spcPct val="100000"/>
              </a:lnSpc>
              <a:spcBef>
                <a:spcPts val="0"/>
              </a:spcBef>
              <a:spcAft>
                <a:spcPts val="0"/>
              </a:spcAft>
              <a:buClrTx/>
              <a:buSzTx/>
              <a:buFont typeface="Wingdings"/>
              <a:buNone/>
              <a:tabLst/>
              <a:defRPr/>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Wingdings"/>
              <a:buNone/>
              <a:tabLst/>
              <a:defRP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Evidence can be material exhibits or witness testimony.</a:t>
            </a: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If the accused wants to, </a:t>
            </a:r>
            <a:r>
              <a:rPr lang="en-US" dirty="0">
                <a:solidFill>
                  <a:srgbClr val="444444"/>
                </a:solidFill>
                <a:highlight>
                  <a:srgbClr val="F5F5F5"/>
                </a:highlight>
                <a:latin typeface="Arial" panose="020B0604020202020204" pitchFamily="34" charset="0"/>
                <a:cs typeface="Arial" panose="020B0604020202020204" pitchFamily="34" charset="0"/>
              </a:rPr>
              <a:t>they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can testify as a witness in </a:t>
            </a:r>
            <a:r>
              <a:rPr lang="en-US" dirty="0">
                <a:solidFill>
                  <a:srgbClr val="444444"/>
                </a:solidFill>
                <a:highlight>
                  <a:srgbClr val="F5F5F5"/>
                </a:highlight>
                <a:latin typeface="Arial" panose="020B0604020202020204" pitchFamily="34" charset="0"/>
                <a:cs typeface="Arial" panose="020B0604020202020204" pitchFamily="34" charset="0"/>
              </a:rPr>
              <a:t>their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own trial. </a:t>
            </a:r>
            <a:r>
              <a:rPr lang="en-US" dirty="0">
                <a:solidFill>
                  <a:srgbClr val="444444"/>
                </a:solidFill>
                <a:highlight>
                  <a:srgbClr val="F5F5F5"/>
                </a:highlight>
                <a:latin typeface="Arial" panose="020B0604020202020204" pitchFamily="34" charset="0"/>
                <a:cs typeface="Arial" panose="020B0604020202020204" pitchFamily="34" charset="0"/>
              </a:rPr>
              <a:t>However,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 accused is never obliged to do so because </a:t>
            </a:r>
            <a:r>
              <a:rPr lang="en-US" dirty="0">
                <a:solidFill>
                  <a:srgbClr val="444444"/>
                </a:solidFill>
                <a:highlight>
                  <a:srgbClr val="F5F5F5"/>
                </a:highlight>
                <a:latin typeface="Arial" panose="020B0604020202020204" pitchFamily="34" charset="0"/>
                <a:cs typeface="Arial" panose="020B0604020202020204" pitchFamily="34" charset="0"/>
              </a:rPr>
              <a:t>they have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right called “the right to remain silent.”</a:t>
            </a:r>
          </a:p>
          <a:p>
            <a:pPr marL="0" indent="0">
              <a:buFont typeface="Wingdings"/>
              <a:buNone/>
            </a:pPr>
            <a:endParaRPr lang="en-US" dirty="0">
              <a:latin typeface="Arial" panose="020B0604020202020204" pitchFamily="34" charset="0"/>
              <a:cs typeface="Arial" panose="020B0604020202020204" pitchFamily="34" charset="0"/>
            </a:endParaRPr>
          </a:p>
          <a:p>
            <a:pPr marL="0" indent="0">
              <a:buFont typeface="Wingdings"/>
              <a:buNone/>
            </a:pPr>
            <a:r>
              <a:rPr lang="en-US" dirty="0">
                <a:latin typeface="Arial" panose="020B0604020202020204" pitchFamily="34" charset="0"/>
                <a:cs typeface="Arial" panose="020B0604020202020204" pitchFamily="34" charset="0"/>
              </a:rPr>
              <a:t>Sometimes, a defense lawyer may advise an accused not to testify. This is the case if the Prosecution's evidence is weak and if the accused’s testimony could potentially be self-incriminating.</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Canadian Charter of Rights and Freedoms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ss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11</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 </a:t>
            </a:r>
            <a:r>
              <a:rPr lang="en-US" dirty="0">
                <a:solidFill>
                  <a:srgbClr val="444444"/>
                </a:solidFill>
                <a:highlight>
                  <a:srgbClr val="F5F5F5"/>
                </a:highlight>
                <a:latin typeface="Arial" panose="020B0604020202020204" pitchFamily="34" charset="0"/>
                <a:cs typeface="Arial" panose="020B0604020202020204" pitchFamily="34" charset="0"/>
              </a:rPr>
              <a:t>and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ss 650(3) and 651(2)</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Dubois v The Queen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[1985] 2 SCR 350, par. 10</a:t>
            </a:r>
            <a:endParaRPr lang="en-US"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Nicolas BELLEMARE, «</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procès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matière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criminelle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les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pendant le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procès</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Collection de droit 2015-2016, École du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du Québec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vol. 11,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en-US" i="1" dirty="0" err="1">
                <a:solidFill>
                  <a:srgbClr val="444444"/>
                </a:solidFill>
                <a:highlight>
                  <a:srgbClr val="F5F5F5"/>
                </a:highlight>
                <a:latin typeface="Arial" panose="020B0604020202020204" pitchFamily="34" charset="0"/>
                <a:cs typeface="Arial" panose="020B0604020202020204" pitchFamily="34" charset="0"/>
              </a:rPr>
              <a:t>pénal</a:t>
            </a:r>
            <a:r>
              <a:rPr lang="en-US" i="1" dirty="0">
                <a:solidFill>
                  <a:srgbClr val="444444"/>
                </a:solidFill>
                <a:highlight>
                  <a:srgbClr val="F5F5F5"/>
                </a:highlight>
                <a:latin typeface="Arial" panose="020B0604020202020204" pitchFamily="34" charset="0"/>
                <a:cs typeface="Arial" panose="020B0604020202020204" pitchFamily="34" charset="0"/>
              </a:rPr>
              <a:t>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101</a:t>
            </a:r>
            <a:endParaRPr lang="en-US" dirty="0">
              <a:solidFill>
                <a:srgbClr val="444444"/>
              </a:solidFill>
              <a:latin typeface="Arial" panose="020B0604020202020204" pitchFamily="34" charset="0"/>
              <a:cs typeface="Arial" panose="020B0604020202020204" pitchFamily="34" charset="0"/>
            </a:endParaRPr>
          </a:p>
          <a:p>
            <a:endParaRPr lang="en-US" b="0" i="0" dirty="0">
              <a:solidFill>
                <a:srgbClr val="444444"/>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45</a:t>
            </a:fld>
            <a:endParaRPr lang="fr-CA"/>
          </a:p>
        </p:txBody>
      </p:sp>
    </p:spTree>
    <p:extLst>
      <p:ext uri="{BB962C8B-B14F-4D97-AF65-F5344CB8AC3E}">
        <p14:creationId xmlns:p14="http://schemas.microsoft.com/office/powerpoint/2010/main" val="799187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This step is the same as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Step 4</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but in reverse. This time</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it is the Prosecution </a:t>
            </a:r>
            <a:r>
              <a:rPr lang="en-US" dirty="0">
                <a:solidFill>
                  <a:srgbClr val="444444"/>
                </a:solidFill>
                <a:highlight>
                  <a:srgbClr val="F5F5F5"/>
                </a:highlight>
                <a:latin typeface="Arial" panose="020B0604020202020204" pitchFamily="34" charset="0"/>
                <a:cs typeface="Arial" panose="020B0604020202020204" pitchFamily="34" charset="0"/>
              </a:rPr>
              <a:t>who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is cross-examining </a:t>
            </a:r>
            <a:r>
              <a:rPr lang="en-US" dirty="0">
                <a:solidFill>
                  <a:srgbClr val="444444"/>
                </a:solidFill>
                <a:highlight>
                  <a:srgbClr val="F5F5F5"/>
                </a:highlight>
                <a:latin typeface="Arial" panose="020B0604020202020204" pitchFamily="34" charset="0"/>
                <a:cs typeface="Arial" panose="020B0604020202020204" pitchFamily="34" charset="0"/>
              </a:rPr>
              <a:t>the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witnesses for the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defence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prosecutor can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attack the witness’s credibility, </a:t>
            </a:r>
            <a:r>
              <a:rPr lang="en-US" dirty="0">
                <a:solidFill>
                  <a:srgbClr val="444444"/>
                </a:solidFill>
                <a:highlight>
                  <a:srgbClr val="F5F5F5"/>
                </a:highlight>
                <a:latin typeface="Arial" panose="020B0604020202020204" pitchFamily="34" charset="0"/>
                <a:cs typeface="Arial" panose="020B0604020202020204" pitchFamily="34" charset="0"/>
              </a:rPr>
              <a:t>highlight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contradictions or lies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the witness’s testimony, etc. Leading questions are allowed during cross-examination.</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Canadian</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Charter of Rights and Freedoms</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ss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7 and </a:t>
            </a:r>
            <a:r>
              <a:rPr lang="en-US" dirty="0">
                <a:solidFill>
                  <a:srgbClr val="444444"/>
                </a:solidFill>
                <a:highlight>
                  <a:srgbClr val="F5F5F5"/>
                </a:highlight>
                <a:latin typeface="Arial" panose="020B0604020202020204" pitchFamily="34" charset="0"/>
                <a:cs typeface="Arial" panose="020B0604020202020204" pitchFamily="34" charset="0"/>
              </a:rPr>
              <a:t>11(d)</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Nicolas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BELLEMARE, «</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La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Collection de droit 2015-2016, École du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Barreau</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du Québec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vol. 11,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pénal</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 </a:t>
            </a:r>
            <a:r>
              <a:rPr lang="en-US" dirty="0">
                <a:solidFill>
                  <a:srgbClr val="444444"/>
                </a:solidFill>
                <a:highlight>
                  <a:srgbClr val="F5F5F5"/>
                </a:highlight>
                <a:latin typeface="Arial" panose="020B0604020202020204" pitchFamily="34" charset="0"/>
                <a:cs typeface="Arial" panose="020B0604020202020204" pitchFamily="34" charset="0"/>
              </a:rPr>
              <a:t>153-15</a:t>
            </a:r>
            <a:endParaRPr lang="en-US"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Pierre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BÉLIVEAU and Martin VAUCLAIR,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Traité</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général</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preuve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de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procédure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pénales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22nd ed</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Cowansville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Éditions Yvon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Blais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2015, par. 1541-1557</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46</a:t>
            </a:fld>
            <a:endParaRPr lang="fr-CA"/>
          </a:p>
        </p:txBody>
      </p:sp>
    </p:spTree>
    <p:extLst>
      <p:ext uri="{BB962C8B-B14F-4D97-AF65-F5344CB8AC3E}">
        <p14:creationId xmlns:p14="http://schemas.microsoft.com/office/powerpoint/2010/main" val="552429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algn="l"/>
            <a:endParaRPr lang="fr-FR"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fr-FR"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fr-FR" dirty="0">
              <a:solidFill>
                <a:srgbClr val="444444"/>
              </a:solidFill>
              <a:latin typeface="Arial" panose="020B0604020202020204" pitchFamily="34" charset="0"/>
              <a:cs typeface="Arial" panose="020B0604020202020204" pitchFamily="34" charset="0"/>
            </a:endParaRPr>
          </a:p>
          <a:p>
            <a:pPr marL="0" indent="0">
              <a:buFont typeface="Wingdings"/>
              <a:buNone/>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aim</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of the oral arguments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also</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called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closing</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statements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to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ensure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that</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all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evidence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clear</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and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remains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fresh</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in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minds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of </a:t>
            </a:r>
            <a:r>
              <a:rPr lang="fr-FR" dirty="0">
                <a:solidFill>
                  <a:srgbClr val="444444"/>
                </a:solidFill>
                <a:highlight>
                  <a:srgbClr val="F5F5F5"/>
                </a:highlight>
                <a:latin typeface="Arial" panose="020B0604020202020204" pitchFamily="34" charset="0"/>
                <a:cs typeface="Arial" panose="020B0604020202020204" pitchFamily="34" charset="0"/>
              </a:rPr>
              <a:t>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judge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(or jury). This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step</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especially</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important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when</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trial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lasts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several</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days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p>
          <a:p>
            <a:pPr marL="0" indent="0">
              <a:buFont typeface="Wingdings"/>
              <a:buNone/>
            </a:pPr>
            <a:endPar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It's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lawyers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last chance to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convince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judge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or jury. Once the oral arguments are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finished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trial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itself</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over.</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pPr algn="l"/>
            <a:r>
              <a:rPr lang="fr-FR"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a:t>
            </a:r>
            <a:endParaRPr lang="fr-FR" dirty="0">
              <a:solidFill>
                <a:srgbClr val="444444"/>
              </a:solidFill>
              <a:latin typeface="Arial" panose="020B0604020202020204" pitchFamily="34" charset="0"/>
              <a:cs typeface="Arial" panose="020B0604020202020204" pitchFamily="34" charset="0"/>
            </a:endParaRPr>
          </a:p>
          <a:p>
            <a:pPr marL="171450" indent="-171450">
              <a:buFont typeface="Courier New"/>
              <a:buChar char="o"/>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Nicolas BELLEMARE, «</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Le procès en matière criminelle</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les procédures pendant le procès</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in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Collection de droit 2015-2016, École du Barreau du Québec</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vol. 11,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fr-FR" i="1" dirty="0">
                <a:solidFill>
                  <a:srgbClr val="444444"/>
                </a:solidFill>
                <a:highlight>
                  <a:srgbClr val="F5F5F5"/>
                </a:highlight>
                <a:latin typeface="Arial" panose="020B0604020202020204" pitchFamily="34" charset="0"/>
                <a:cs typeface="Arial" panose="020B0604020202020204" pitchFamily="34" charset="0"/>
              </a:rPr>
              <a:t>pénal</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 : procédure et preuve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Cowansville, Éditions Yvon Blais, p. 101</a:t>
            </a:r>
            <a:endParaRPr lang="fr-FR" dirty="0">
              <a:solidFill>
                <a:srgbClr val="444444"/>
              </a:solidFill>
              <a:latin typeface="Arial" panose="020B0604020202020204" pitchFamily="34" charset="0"/>
              <a:cs typeface="Arial" panose="020B0604020202020204" pitchFamily="34" charset="0"/>
            </a:endParaRPr>
          </a:p>
          <a:p>
            <a:endParaRPr lang="fr-FR"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47</a:t>
            </a:fld>
            <a:endParaRPr lang="fr-CA"/>
          </a:p>
        </p:txBody>
      </p:sp>
    </p:spTree>
    <p:extLst>
      <p:ext uri="{BB962C8B-B14F-4D97-AF65-F5344CB8AC3E}">
        <p14:creationId xmlns:p14="http://schemas.microsoft.com/office/powerpoint/2010/main" val="326529356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cs typeface="Arial" panose="020B0604020202020204" pitchFamily="34" charset="0"/>
              </a:rPr>
              <a:t>NOTES FOR THE TEACHER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r>
              <a:rPr lang="fr-CA" dirty="0">
                <a:latin typeface="Arial" panose="020B0604020202020204" pitchFamily="34" charset="0"/>
                <a:cs typeface="Arial" panose="020B0604020202020204" pitchFamily="34" charset="0"/>
              </a:rPr>
              <a:t>Watch the </a:t>
            </a:r>
            <a:r>
              <a:rPr lang="fr-CA" dirty="0" err="1">
                <a:latin typeface="Arial" panose="020B0604020202020204" pitchFamily="34" charset="0"/>
                <a:cs typeface="Arial" panose="020B0604020202020204" pitchFamily="34" charset="0"/>
              </a:rPr>
              <a:t>beginning</a:t>
            </a:r>
            <a:r>
              <a:rPr lang="fr-CA" dirty="0">
                <a:latin typeface="Arial" panose="020B0604020202020204" pitchFamily="34" charset="0"/>
                <a:cs typeface="Arial" panose="020B0604020202020204" pitchFamily="34" charset="0"/>
              </a:rPr>
              <a:t> of </a:t>
            </a:r>
            <a:r>
              <a:rPr lang="fr-CA" dirty="0" err="1">
                <a:latin typeface="Arial" panose="020B0604020202020204" pitchFamily="34" charset="0"/>
                <a:cs typeface="Arial" panose="020B0604020202020204" pitchFamily="34" charset="0"/>
              </a:rPr>
              <a:t>this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video</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with</a:t>
            </a:r>
            <a:r>
              <a:rPr lang="fr-CA" dirty="0">
                <a:latin typeface="Arial" panose="020B0604020202020204" pitchFamily="34" charset="0"/>
                <a:cs typeface="Arial" panose="020B0604020202020204" pitchFamily="34" charset="0"/>
              </a:rPr>
              <a:t> the </a:t>
            </a:r>
            <a:r>
              <a:rPr lang="fr-CA" dirty="0" err="1">
                <a:latin typeface="Arial" panose="020B0604020202020204" pitchFamily="34" charset="0"/>
                <a:cs typeface="Arial" panose="020B0604020202020204" pitchFamily="34" charset="0"/>
              </a:rPr>
              <a:t>students</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until</a:t>
            </a:r>
            <a:r>
              <a:rPr lang="fr-CA" dirty="0">
                <a:latin typeface="Arial" panose="020B0604020202020204" pitchFamily="34" charset="0"/>
                <a:cs typeface="Arial" panose="020B0604020202020204" pitchFamily="34" charset="0"/>
              </a:rPr>
              <a:t> 1:05). The key points </a:t>
            </a:r>
            <a:r>
              <a:rPr lang="fr-CA" dirty="0" err="1">
                <a:latin typeface="Arial" panose="020B0604020202020204" pitchFamily="34" charset="0"/>
                <a:cs typeface="Arial" panose="020B0604020202020204" pitchFamily="34" charset="0"/>
              </a:rPr>
              <a:t>were</a:t>
            </a:r>
            <a:r>
              <a:rPr lang="fr-CA" dirty="0">
                <a:latin typeface="Arial" panose="020B0604020202020204" pitchFamily="34" charset="0"/>
                <a:cs typeface="Arial" panose="020B0604020202020204" pitchFamily="34" charset="0"/>
              </a:rPr>
              <a:t> </a:t>
            </a:r>
            <a:r>
              <a:rPr lang="fr-CA" dirty="0" err="1">
                <a:latin typeface="Arial" panose="020B0604020202020204" pitchFamily="34" charset="0"/>
                <a:cs typeface="Arial" panose="020B0604020202020204" pitchFamily="34" charset="0"/>
              </a:rPr>
              <a:t>summarized</a:t>
            </a:r>
            <a:r>
              <a:rPr lang="fr-CA" dirty="0">
                <a:latin typeface="Arial" panose="020B0604020202020204" pitchFamily="34" charset="0"/>
                <a:cs typeface="Arial" panose="020B0604020202020204" pitchFamily="34" charset="0"/>
              </a:rPr>
              <a:t> in the </a:t>
            </a:r>
            <a:r>
              <a:rPr lang="fr-CA" dirty="0" err="1">
                <a:latin typeface="Arial" panose="020B0604020202020204" pitchFamily="34" charset="0"/>
                <a:cs typeface="Arial" panose="020B0604020202020204" pitchFamily="34" charset="0"/>
              </a:rPr>
              <a:t>previous</a:t>
            </a:r>
            <a:r>
              <a:rPr lang="fr-CA" dirty="0">
                <a:latin typeface="Arial" panose="020B0604020202020204" pitchFamily="34" charset="0"/>
                <a:cs typeface="Arial" panose="020B0604020202020204" pitchFamily="34" charset="0"/>
              </a:rPr>
              <a:t> slide.</a:t>
            </a:r>
          </a:p>
          <a:p>
            <a:endParaRPr lang="fr-CA" dirty="0"/>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48</a:t>
            </a:fld>
            <a:endParaRPr lang="fr-CA"/>
          </a:p>
        </p:txBody>
      </p:sp>
    </p:spTree>
    <p:extLst>
      <p:ext uri="{BB962C8B-B14F-4D97-AF65-F5344CB8AC3E}">
        <p14:creationId xmlns:p14="http://schemas.microsoft.com/office/powerpoint/2010/main" val="22860885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endParaRPr lang="en-US" dirty="0">
              <a:solidFill>
                <a:srgbClr val="444444"/>
              </a:solidFill>
              <a:latin typeface="Arial" panose="020B0604020202020204" pitchFamily="34" charset="0"/>
              <a:cs typeface="Arial" panose="020B0604020202020204" pitchFamily="34" charset="0"/>
            </a:endParaRPr>
          </a:p>
          <a:p>
            <a:endParaRPr lang="en-US" dirty="0"/>
          </a:p>
          <a:p>
            <a:pPr marL="0" indent="0">
              <a:buFont typeface="Wingdings" panose="05000000000000000000" pitchFamily="2" charset="2"/>
              <a:buNone/>
            </a:pPr>
            <a:r>
              <a:rPr lang="en-US" dirty="0">
                <a:latin typeface="Arial" panose="020B0604020202020204" pitchFamily="34" charset="0"/>
                <a:cs typeface="Arial" panose="020B0604020202020204" pitchFamily="34" charset="0"/>
              </a:rPr>
              <a:t>Since jurors are citizens without legal training, before the deliberation phase begins, the judge reminds them of certain instructions to guide them.</a:t>
            </a:r>
          </a:p>
          <a:p>
            <a:pPr marL="0" indent="0">
              <a:buFont typeface="Wingdings" panose="05000000000000000000" pitchFamily="2" charset="2"/>
              <a:buNone/>
            </a:pPr>
            <a:endParaRPr lang="en-US"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US" dirty="0">
                <a:latin typeface="Arial" panose="020B0604020202020204" pitchFamily="34" charset="0"/>
                <a:cs typeface="Arial" panose="020B0604020202020204" pitchFamily="34" charset="0"/>
              </a:rPr>
              <a:t>In the judge's directions to the jury, they take the time to explain the jurors' role, how they should reach a decision, and how the deliberations will proceed.</a:t>
            </a:r>
          </a:p>
          <a:p>
            <a:pPr marL="0" indent="0">
              <a:buFont typeface="Wingdings" panose="05000000000000000000" pitchFamily="2" charset="2"/>
              <a:buNone/>
            </a:pPr>
            <a:endParaRPr lang="en-US"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US" dirty="0">
                <a:latin typeface="Arial" panose="020B0604020202020204" pitchFamily="34" charset="0"/>
                <a:cs typeface="Arial" panose="020B0604020202020204" pitchFamily="34" charset="0"/>
              </a:rPr>
              <a:t>Here is a summary of what the judge would normally remind the jurors:</a:t>
            </a:r>
          </a:p>
          <a:p>
            <a:pPr marL="628650" lvl="1" indent="-171450">
              <a:buFont typeface="Wingdings" panose="05000000000000000000" pitchFamily="2" charset="2"/>
              <a:buChar char="§"/>
            </a:pPr>
            <a:r>
              <a:rPr lang="en-US" dirty="0">
                <a:latin typeface="Arial" panose="020B0604020202020204" pitchFamily="34" charset="0"/>
                <a:cs typeface="Arial" panose="020B0604020202020204" pitchFamily="34" charset="0"/>
              </a:rPr>
              <a:t>The decision must be unanimous.</a:t>
            </a:r>
          </a:p>
          <a:p>
            <a:pPr marL="628650" lvl="1" indent="-171450">
              <a:buFont typeface="Wingdings" panose="05000000000000000000" pitchFamily="2" charset="2"/>
              <a:buChar char="§"/>
            </a:pPr>
            <a:r>
              <a:rPr lang="en-US" dirty="0">
                <a:latin typeface="Arial" panose="020B0604020202020204" pitchFamily="34" charset="0"/>
                <a:cs typeface="Arial" panose="020B0604020202020204" pitchFamily="34" charset="0"/>
              </a:rPr>
              <a:t>The decision must be based solely on the evidence presented during the trial. Therefore, the jurors must strive to be as impartial as possible and not take into account any biases they may have, even unconsciously.</a:t>
            </a:r>
          </a:p>
          <a:p>
            <a:pPr marL="628650" lvl="1" indent="-171450">
              <a:buFont typeface="Wingdings" panose="05000000000000000000" pitchFamily="2" charset="2"/>
              <a:buChar char="§"/>
            </a:pPr>
            <a:r>
              <a:rPr lang="en-US" dirty="0">
                <a:latin typeface="Arial" panose="020B0604020202020204" pitchFamily="34" charset="0"/>
                <a:cs typeface="Arial" panose="020B0604020202020204" pitchFamily="34" charset="0"/>
              </a:rPr>
              <a:t>In order to return a guilty verdict, all jurors must be convinced, beyond a reasonable doubt, of the accused’s guilt.</a:t>
            </a: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171450" indent="-171450">
              <a:buFont typeface="Wingdings"/>
              <a:buChar char="q"/>
            </a:pPr>
            <a:endParaRPr lang="en-CA" dirty="0">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fr-CA" b="0" i="0" u="none" strike="noStrike" dirty="0">
                <a:solidFill>
                  <a:srgbClr val="444444"/>
                </a:solidFill>
                <a:effectLst/>
                <a:highlight>
                  <a:srgbClr val="F5F5F5"/>
                </a:highlight>
                <a:latin typeface="Arial" panose="020B0604020202020204" pitchFamily="34" charset="0"/>
                <a:cs typeface="Arial" panose="020B0604020202020204" pitchFamily="34" charset="0"/>
              </a:rPr>
              <a:t>Pierre Béliveau et Martin </a:t>
            </a:r>
            <a:r>
              <a:rPr lang="fr-CA" b="0" i="0" u="none" strike="noStrike" dirty="0" err="1">
                <a:solidFill>
                  <a:srgbClr val="444444"/>
                </a:solidFill>
                <a:effectLst/>
                <a:highlight>
                  <a:srgbClr val="F5F5F5"/>
                </a:highlight>
                <a:latin typeface="Arial" panose="020B0604020202020204" pitchFamily="34" charset="0"/>
                <a:cs typeface="Arial" panose="020B0604020202020204" pitchFamily="34" charset="0"/>
              </a:rPr>
              <a:t>Vauclair</a:t>
            </a:r>
            <a:r>
              <a:rPr lang="fr-CA"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CA" b="0" i="1" u="none" strike="noStrike" dirty="0">
                <a:solidFill>
                  <a:srgbClr val="444444"/>
                </a:solidFill>
                <a:effectLst/>
                <a:highlight>
                  <a:srgbClr val="F5F5F5"/>
                </a:highlight>
                <a:latin typeface="Arial" panose="020B0604020202020204" pitchFamily="34" charset="0"/>
                <a:cs typeface="Arial" panose="020B0604020202020204" pitchFamily="34" charset="0"/>
              </a:rPr>
              <a:t>Traité général de preuve et de procédure pénales</a:t>
            </a:r>
            <a:r>
              <a:rPr lang="fr-CA" b="0" i="0" u="none" strike="noStrike" dirty="0">
                <a:solidFill>
                  <a:srgbClr val="444444"/>
                </a:solidFill>
                <a:effectLst/>
                <a:highlight>
                  <a:srgbClr val="F5F5F5"/>
                </a:highlight>
                <a:latin typeface="Arial" panose="020B0604020202020204" pitchFamily="34" charset="0"/>
                <a:cs typeface="Arial" panose="020B0604020202020204" pitchFamily="34" charset="0"/>
              </a:rPr>
              <a:t>, 25e éd, Yvon Blais, 2018, p 1201-1224.​</a:t>
            </a:r>
          </a:p>
          <a:p>
            <a:pPr marL="285750" indent="-285750" algn="l">
              <a:buFont typeface="Courier New"/>
              <a:buChar char="o"/>
            </a:pPr>
            <a:r>
              <a:rPr lang="fr-CA" b="0" i="0" u="none" strike="noStrike" dirty="0">
                <a:solidFill>
                  <a:srgbClr val="444444"/>
                </a:solidFill>
                <a:effectLst/>
                <a:highlight>
                  <a:srgbClr val="F5F5F5"/>
                </a:highlight>
                <a:latin typeface="Arial" panose="020B0604020202020204" pitchFamily="34" charset="0"/>
                <a:cs typeface="Arial" panose="020B0604020202020204" pitchFamily="34" charset="0"/>
              </a:rPr>
              <a:t>Model jury instructions by the National </a:t>
            </a:r>
            <a:r>
              <a:rPr lang="fr-CA"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Judicial</a:t>
            </a:r>
            <a:r>
              <a:rPr lang="fr-CA" b="0" i="0" u="none" strike="noStrike" dirty="0">
                <a:solidFill>
                  <a:srgbClr val="444444"/>
                </a:solidFill>
                <a:effectLst/>
                <a:highlight>
                  <a:srgbClr val="F5F5F5"/>
                </a:highlight>
                <a:latin typeface="Arial" panose="020B0604020202020204" pitchFamily="34" charset="0"/>
                <a:cs typeface="Arial" panose="020B0604020202020204" pitchFamily="34" charset="0"/>
              </a:rPr>
              <a:t> Institute: https://www.nji-inm.ca/index.cfm/publications/model-jury-instructions/?langSwitch=en​</a:t>
            </a:r>
          </a:p>
          <a:p>
            <a:pPr marL="285750" indent="-285750" algn="l">
              <a:buFont typeface="Courier New"/>
              <a:buChar char="o"/>
            </a:pPr>
            <a:r>
              <a:rPr lang="fr-CA" b="0" i="1" u="none" strike="noStrike" dirty="0">
                <a:solidFill>
                  <a:srgbClr val="444444"/>
                </a:solidFill>
                <a:effectLst/>
                <a:highlight>
                  <a:srgbClr val="F5F5F5"/>
                </a:highlight>
                <a:latin typeface="Arial" panose="020B0604020202020204" pitchFamily="34" charset="0"/>
                <a:cs typeface="Arial" panose="020B0604020202020204" pitchFamily="34" charset="0"/>
              </a:rPr>
              <a:t>R. c. </a:t>
            </a:r>
            <a:r>
              <a:rPr lang="fr-CA" b="0" i="1" u="none" strike="noStrike" dirty="0" err="1">
                <a:solidFill>
                  <a:srgbClr val="444444"/>
                </a:solidFill>
                <a:effectLst/>
                <a:highlight>
                  <a:srgbClr val="F5F5F5"/>
                </a:highlight>
                <a:latin typeface="Arial" panose="020B0604020202020204" pitchFamily="34" charset="0"/>
                <a:cs typeface="Arial" panose="020B0604020202020204" pitchFamily="34" charset="0"/>
              </a:rPr>
              <a:t>Lifchus</a:t>
            </a:r>
            <a:r>
              <a:rPr lang="fr-CA" b="0" i="0" u="none" strike="noStrike" dirty="0">
                <a:solidFill>
                  <a:srgbClr val="444444"/>
                </a:solidFill>
                <a:effectLst/>
                <a:highlight>
                  <a:srgbClr val="F5F5F5"/>
                </a:highlight>
                <a:latin typeface="Arial" panose="020B0604020202020204" pitchFamily="34" charset="0"/>
                <a:cs typeface="Arial" panose="020B0604020202020204" pitchFamily="34" charset="0"/>
              </a:rPr>
              <a:t>, [1997] 3 R.C.S. 320, at para 36-39.​</a:t>
            </a:r>
            <a:endParaRPr lang="en-US" i="0"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49</a:t>
            </a:fld>
            <a:endParaRPr lang="fr-CA"/>
          </a:p>
        </p:txBody>
      </p:sp>
    </p:spTree>
    <p:extLst>
      <p:ext uri="{BB962C8B-B14F-4D97-AF65-F5344CB8AC3E}">
        <p14:creationId xmlns:p14="http://schemas.microsoft.com/office/powerpoint/2010/main" val="35608093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defRPr/>
            </a:pPr>
            <a:r>
              <a:rPr lang="en-US" b="1" dirty="0">
                <a:latin typeface="Arial" panose="020B0604020202020204" pitchFamily="34" charset="0"/>
                <a:cs typeface="Arial" panose="020B0604020202020204" pitchFamily="34" charset="0"/>
              </a:rPr>
              <a:t>NOTES FOR THE TEACHER</a:t>
            </a:r>
          </a:p>
          <a:p>
            <a:pPr>
              <a:defRPr/>
            </a:pPr>
            <a:endParaRPr lang="fr-FR" b="1" dirty="0">
              <a:latin typeface="Arial" panose="020B0604020202020204" pitchFamily="34" charset="0"/>
              <a:cs typeface="Arial" panose="020B0604020202020204" pitchFamily="34" charset="0"/>
            </a:endParaRPr>
          </a:p>
          <a:p>
            <a:pPr marL="171450" indent="-171450">
              <a:buFont typeface="Wingdings"/>
              <a:buChar char="q"/>
              <a:defRPr/>
            </a:pPr>
            <a:r>
              <a:rPr lang="en-US" dirty="0">
                <a:latin typeface="Arial" panose="020B0604020202020204" pitchFamily="34" charset="0"/>
                <a:cs typeface="Arial" panose="020B0604020202020204" pitchFamily="34" charset="0"/>
              </a:rPr>
              <a:t>Once all the steps are presented, students must complete Exercise 3.1 on pages 12 to 14</a:t>
            </a:r>
            <a:r>
              <a:rPr lang="en-US" b="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of the Student Workbook.</a:t>
            </a:r>
            <a:endParaRPr lang="fr-CA" dirty="0">
              <a:latin typeface="Arial" panose="020B0604020202020204" pitchFamily="34" charset="0"/>
              <a:cs typeface="Arial" panose="020B0604020202020204" pitchFamily="34" charset="0"/>
            </a:endParaRPr>
          </a:p>
          <a:p>
            <a:pPr algn="l"/>
            <a:endParaRPr lang="fr-FR"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fr-FR"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fr-FR" dirty="0">
              <a:solidFill>
                <a:srgbClr val="444444"/>
              </a:solidFill>
              <a:latin typeface="Arial" panose="020B0604020202020204" pitchFamily="34" charset="0"/>
              <a:cs typeface="Arial" panose="020B0604020202020204" pitchFamily="34" charset="0"/>
            </a:endParaRPr>
          </a:p>
          <a:p>
            <a:pPr marL="0" indent="0">
              <a:buFont typeface="Wingdings"/>
              <a:buNone/>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The information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provided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during</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testimonies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of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different</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witnesses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err="1">
                <a:solidFill>
                  <a:srgbClr val="444444"/>
                </a:solidFill>
                <a:highlight>
                  <a:srgbClr val="F5F5F5"/>
                </a:highlight>
                <a:latin typeface="Arial" panose="020B0604020202020204" pitchFamily="34" charset="0"/>
                <a:cs typeface="Arial" panose="020B0604020202020204" pitchFamily="34" charset="0"/>
              </a:rPr>
              <a:t>is</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part of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evidence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err="1">
                <a:solidFill>
                  <a:srgbClr val="444444"/>
                </a:solidFill>
                <a:highlight>
                  <a:srgbClr val="F5F5F5"/>
                </a:highlight>
                <a:latin typeface="Arial" panose="020B0604020202020204" pitchFamily="34" charset="0"/>
                <a:cs typeface="Arial" panose="020B0604020202020204" pitchFamily="34" charset="0"/>
              </a:rPr>
              <a:t>These</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dirty="0" err="1">
                <a:solidFill>
                  <a:srgbClr val="444444"/>
                </a:solidFill>
                <a:highlight>
                  <a:srgbClr val="F5F5F5"/>
                </a:highlight>
                <a:latin typeface="Arial" panose="020B0604020202020204" pitchFamily="34" charset="0"/>
                <a:cs typeface="Arial" panose="020B0604020202020204" pitchFamily="34" charset="0"/>
              </a:rPr>
              <a:t>testimonies</a:t>
            </a:r>
            <a:r>
              <a:rPr lang="fr-FR" dirty="0">
                <a:solidFill>
                  <a:srgbClr val="444444"/>
                </a:solidFill>
                <a:highlight>
                  <a:srgbClr val="F5F5F5"/>
                </a:highlight>
                <a:latin typeface="Arial" panose="020B0604020202020204" pitchFamily="34" charset="0"/>
                <a:cs typeface="Arial" panose="020B0604020202020204" pitchFamily="34" charset="0"/>
              </a:rPr>
              <a:t> help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determine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err="1">
                <a:solidFill>
                  <a:srgbClr val="444444"/>
                </a:solidFill>
                <a:highlight>
                  <a:srgbClr val="F5F5F5"/>
                </a:highlight>
                <a:latin typeface="Arial" panose="020B0604020202020204" pitchFamily="34" charset="0"/>
                <a:cs typeface="Arial" panose="020B0604020202020204" pitchFamily="34" charset="0"/>
              </a:rPr>
              <a:t>whether</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accused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did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indeed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commit a crime.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judge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or jury must examine all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evidence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including</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testimonies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to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determine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if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accused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guilty</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or not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guilty</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fr-FR"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In the case of a trial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before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judge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and jury, the 12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jurors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err="1">
                <a:solidFill>
                  <a:srgbClr val="444444"/>
                </a:solidFill>
                <a:highlight>
                  <a:srgbClr val="F5F5F5"/>
                </a:highlight>
                <a:latin typeface="Arial" panose="020B0604020202020204" pitchFamily="34" charset="0"/>
                <a:cs typeface="Arial" panose="020B0604020202020204" pitchFamily="34" charset="0"/>
              </a:rPr>
              <a:t>meet</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to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discuss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and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decide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whether</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accused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guilty</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head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juror</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appointed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by </a:t>
            </a:r>
            <a:r>
              <a:rPr lang="fr-FR" dirty="0" err="1">
                <a:solidFill>
                  <a:srgbClr val="444444"/>
                </a:solidFill>
                <a:highlight>
                  <a:srgbClr val="F5F5F5"/>
                </a:highlight>
                <a:latin typeface="Arial" panose="020B0604020202020204" pitchFamily="34" charset="0"/>
                <a:cs typeface="Arial" panose="020B0604020202020204" pitchFamily="34" charset="0"/>
              </a:rPr>
              <a:t>their</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co-jurors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and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called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foreperson</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then</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announces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decision</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to the court.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decision</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must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unanimous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err="1">
                <a:solidFill>
                  <a:srgbClr val="444444"/>
                </a:solidFill>
                <a:highlight>
                  <a:srgbClr val="F5F5F5"/>
                </a:highlight>
                <a:latin typeface="Arial" panose="020B0604020202020204" pitchFamily="34" charset="0"/>
                <a:cs typeface="Arial" panose="020B0604020202020204" pitchFamily="34" charset="0"/>
              </a:rPr>
              <a:t>meaning</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all the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jurors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must </a:t>
            </a:r>
            <a:r>
              <a:rPr lang="fr-FR" dirty="0" err="1">
                <a:solidFill>
                  <a:srgbClr val="444444"/>
                </a:solidFill>
                <a:highlight>
                  <a:srgbClr val="F5F5F5"/>
                </a:highlight>
                <a:latin typeface="Arial" panose="020B0604020202020204" pitchFamily="34" charset="0"/>
                <a:cs typeface="Arial" panose="020B0604020202020204" pitchFamily="34" charset="0"/>
              </a:rPr>
              <a:t>agree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fr-FR"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Generally</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jurors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have as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much</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time as they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need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to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reach</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unanimous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err="1">
                <a:solidFill>
                  <a:srgbClr val="444444"/>
                </a:solidFill>
                <a:effectLst/>
                <a:highlight>
                  <a:srgbClr val="F5F5F5"/>
                </a:highlight>
                <a:latin typeface="Arial" panose="020B0604020202020204" pitchFamily="34" charset="0"/>
                <a:cs typeface="Arial" panose="020B0604020202020204" pitchFamily="34" charset="0"/>
              </a:rPr>
              <a:t>decision</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p>
          <a:p>
            <a:pPr marL="0" indent="0">
              <a:buFont typeface="Wingdings"/>
              <a:buNone/>
            </a:pPr>
            <a:endPar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If there is no jury, the judge renders the verdict.</a:t>
            </a:r>
            <a:endParaRPr lang="en-US" dirty="0">
              <a:solidFill>
                <a:srgbClr val="444444"/>
              </a:solidFill>
              <a:latin typeface="Arial" panose="020B0604020202020204" pitchFamily="34" charset="0"/>
              <a:cs typeface="Arial" panose="020B0604020202020204" pitchFamily="34" charset="0"/>
            </a:endParaRPr>
          </a:p>
          <a:p>
            <a:pPr algn="l"/>
            <a:endParaRPr lang="en-CA" dirty="0">
              <a:latin typeface="Arial" panose="020B0604020202020204" pitchFamily="34" charset="0"/>
              <a:cs typeface="Arial" panose="020B0604020202020204" pitchFamily="34" charset="0"/>
            </a:endParaRPr>
          </a:p>
          <a:p>
            <a:pPr algn="l">
              <a:buNone/>
            </a:pPr>
            <a:r>
              <a:rPr lang="en-US" b="1" u="none" strike="noStrike" dirty="0">
                <a:solidFill>
                  <a:srgbClr val="444444"/>
                </a:solidFill>
                <a:effectLst/>
                <a:highlight>
                  <a:srgbClr val="F5F5F5"/>
                </a:highlight>
                <a:latin typeface="Arial" panose="020B0604020202020204" pitchFamily="34" charset="0"/>
                <a:cs typeface="Arial" panose="020B0604020202020204" pitchFamily="34" charset="0"/>
              </a:rPr>
              <a:t>Sentencing:</a:t>
            </a: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Only a judge can </a:t>
            </a:r>
            <a:r>
              <a:rPr lang="en-US" dirty="0">
                <a:solidFill>
                  <a:srgbClr val="444444"/>
                </a:solidFill>
                <a:highlight>
                  <a:srgbClr val="F5F5F5"/>
                </a:highlight>
                <a:latin typeface="Arial" panose="020B0604020202020204" pitchFamily="34" charset="0"/>
                <a:cs typeface="Arial" panose="020B0604020202020204" pitchFamily="34" charset="0"/>
              </a:rPr>
              <a:t>issue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sentence to an accused found guilty of a crime.</a:t>
            </a:r>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endParaRPr lang="en-US" b="0" i="0" u="none" strike="noStrike">
              <a:solidFill>
                <a:srgbClr val="444444"/>
              </a:solidFill>
              <a:effectLst/>
              <a:highlight>
                <a:srgbClr val="F5F5F5"/>
              </a:highlight>
              <a:latin typeface="Arial" panose="020B0604020202020204" pitchFamily="34" charset="0"/>
              <a:cs typeface="Arial" panose="020B0604020202020204" pitchFamily="34" charset="0"/>
            </a:endParaRPr>
          </a:p>
          <a:p>
            <a:pPr marL="0" indent="0">
              <a:buFont typeface="Wingdings"/>
              <a:buNone/>
            </a:pPr>
            <a:r>
              <a:rPr lang="en-US" b="0" i="0" u="none" strike="noStrike">
                <a:solidFill>
                  <a:srgbClr val="444444"/>
                </a:solidFill>
                <a:effectLst/>
                <a:highlight>
                  <a:srgbClr val="F5F5F5"/>
                </a:highlight>
                <a:latin typeface="Arial" panose="020B0604020202020204" pitchFamily="34" charset="0"/>
                <a:cs typeface="Arial" panose="020B0604020202020204" pitchFamily="34" charset="0"/>
              </a:rPr>
              <a:t>When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deliberating, the judge must keep in mind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the main principles and purposes of </a:t>
            </a:r>
            <a:r>
              <a:rPr lang="en-US" dirty="0">
                <a:solidFill>
                  <a:srgbClr val="444444"/>
                </a:solidFill>
                <a:highlight>
                  <a:srgbClr val="F5F5F5"/>
                </a:highlight>
                <a:latin typeface="Arial" panose="020B0604020202020204" pitchFamily="34" charset="0"/>
                <a:cs typeface="Arial" panose="020B0604020202020204" pitchFamily="34" charset="0"/>
              </a:rPr>
              <a:t>sentencing</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judge must also take into account the facts about the accused and the crime, </a:t>
            </a:r>
            <a:r>
              <a:rPr lang="en-US" dirty="0">
                <a:solidFill>
                  <a:srgbClr val="444444"/>
                </a:solidFill>
                <a:highlight>
                  <a:srgbClr val="F5F5F5"/>
                </a:highlight>
                <a:latin typeface="Arial" panose="020B0604020202020204" pitchFamily="34" charset="0"/>
                <a:cs typeface="Arial" panose="020B0604020202020204" pitchFamily="34" charset="0"/>
              </a:rPr>
              <a:t>such as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aggravating or </a:t>
            </a:r>
            <a:r>
              <a:rPr lang="en-US" dirty="0">
                <a:solidFill>
                  <a:srgbClr val="444444"/>
                </a:solidFill>
                <a:highlight>
                  <a:srgbClr val="F5F5F5"/>
                </a:highlight>
                <a:latin typeface="Arial" panose="020B0604020202020204" pitchFamily="34" charset="0"/>
                <a:cs typeface="Arial" panose="020B0604020202020204" pitchFamily="34" charset="0"/>
              </a:rPr>
              <a:t>mitigating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circumstances that </a:t>
            </a:r>
            <a:r>
              <a:rPr lang="en-US" dirty="0">
                <a:solidFill>
                  <a:srgbClr val="444444"/>
                </a:solidFill>
                <a:highlight>
                  <a:srgbClr val="F5F5F5"/>
                </a:highlight>
                <a:latin typeface="Arial" panose="020B0604020202020204" pitchFamily="34" charset="0"/>
                <a:cs typeface="Arial" panose="020B0604020202020204" pitchFamily="34" charset="0"/>
              </a:rPr>
              <a:t>could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justify a more severe or lenient sentence. The judge must always listen to the </a:t>
            </a:r>
            <a:r>
              <a:rPr lang="en-US" dirty="0">
                <a:solidFill>
                  <a:srgbClr val="444444"/>
                </a:solidFill>
                <a:highlight>
                  <a:srgbClr val="F5F5F5"/>
                </a:highlight>
                <a:latin typeface="Arial" panose="020B0604020202020204" pitchFamily="34" charset="0"/>
                <a:cs typeface="Arial" panose="020B0604020202020204" pitchFamily="34" charset="0"/>
              </a:rPr>
              <a:t>Prosecution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and the </a:t>
            </a:r>
            <a:r>
              <a:rPr lang="en-US" dirty="0" err="1">
                <a:solidFill>
                  <a:srgbClr val="444444"/>
                </a:solidFill>
                <a:highlight>
                  <a:srgbClr val="F5F5F5"/>
                </a:highlight>
                <a:latin typeface="Arial" panose="020B0604020202020204" pitchFamily="34" charset="0"/>
                <a:cs typeface="Arial" panose="020B0604020202020204" pitchFamily="34" charset="0"/>
              </a:rPr>
              <a:t>Defence’s</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arguments about the sentence.</a:t>
            </a:r>
            <a:endParaRPr lang="en-US" dirty="0">
              <a:solidFill>
                <a:srgbClr val="444444"/>
              </a:solidFill>
              <a:latin typeface="Arial" panose="020B0604020202020204" pitchFamily="34" charset="0"/>
              <a:cs typeface="Arial" panose="020B0604020202020204" pitchFamily="34" charset="0"/>
            </a:endParaRPr>
          </a:p>
          <a:p>
            <a:pPr marL="742950" lvl="1" indent="-17145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Apart from a prison sentence, there are other </a:t>
            </a:r>
            <a:r>
              <a:rPr lang="en-US" dirty="0">
                <a:solidFill>
                  <a:srgbClr val="444444"/>
                </a:solidFill>
                <a:highlight>
                  <a:srgbClr val="F5F5F5"/>
                </a:highlight>
                <a:latin typeface="Arial" panose="020B0604020202020204" pitchFamily="34" charset="0"/>
                <a:cs typeface="Arial" panose="020B0604020202020204" pitchFamily="34" charset="0"/>
              </a:rPr>
              <a:t>types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of sentences:</a:t>
            </a:r>
            <a:endParaRPr lang="en-US" dirty="0">
              <a:solidFill>
                <a:srgbClr val="444444"/>
              </a:solidFill>
              <a:latin typeface="Arial" panose="020B0604020202020204" pitchFamily="34" charset="0"/>
              <a:cs typeface="Arial" panose="020B0604020202020204" pitchFamily="34" charset="0"/>
            </a:endParaRPr>
          </a:p>
          <a:p>
            <a:pPr marL="1085850" lvl="2" indent="-285750" algn="l">
              <a:buFont typeface="Wingdings"/>
              <a:buChar cha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fine</a:t>
            </a:r>
            <a:endParaRPr lang="en-US" dirty="0">
              <a:solidFill>
                <a:srgbClr val="444444"/>
              </a:solidFill>
              <a:latin typeface="Arial" panose="020B0604020202020204" pitchFamily="34" charset="0"/>
              <a:cs typeface="Arial" panose="020B0604020202020204" pitchFamily="34" charset="0"/>
            </a:endParaRPr>
          </a:p>
          <a:p>
            <a:pPr marL="1085850" lvl="2" indent="-285750" algn="l">
              <a:buFont typeface="Wingdings"/>
              <a:buChar cha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Community </a:t>
            </a:r>
            <a:r>
              <a:rPr lang="en-US" dirty="0">
                <a:solidFill>
                  <a:srgbClr val="444444"/>
                </a:solidFill>
                <a:highlight>
                  <a:srgbClr val="F5F5F5"/>
                </a:highlight>
                <a:latin typeface="Arial" panose="020B0604020202020204" pitchFamily="34" charset="0"/>
                <a:cs typeface="Arial" panose="020B0604020202020204" pitchFamily="34" charset="0"/>
              </a:rPr>
              <a:t>service</a:t>
            </a:r>
            <a:endParaRPr lang="en-US" dirty="0">
              <a:latin typeface="Arial" panose="020B0604020202020204" pitchFamily="34" charset="0"/>
              <a:cs typeface="Arial" panose="020B0604020202020204" pitchFamily="34" charset="0"/>
            </a:endParaRPr>
          </a:p>
          <a:p>
            <a:pPr marL="1085850" lvl="2" indent="-285750" algn="l">
              <a:buFont typeface="Wingdings"/>
              <a:buChar char="§"/>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Serving the sentence in the community under certain conditions</a:t>
            </a:r>
            <a:endParaRPr lang="en-US" dirty="0">
              <a:solidFill>
                <a:srgbClr val="444444"/>
              </a:solidFill>
              <a:latin typeface="Arial" panose="020B0604020202020204" pitchFamily="34" charset="0"/>
              <a:cs typeface="Arial" panose="020B0604020202020204" pitchFamily="34" charset="0"/>
            </a:endParaRPr>
          </a:p>
          <a:p>
            <a:pPr marL="1085850" lvl="2" indent="-285750" algn="l">
              <a:buFont typeface="Wingdings"/>
              <a:buChar char="§"/>
            </a:pPr>
            <a:r>
              <a:rPr lang="en-US" dirty="0">
                <a:solidFill>
                  <a:srgbClr val="444444"/>
                </a:solidFill>
                <a:highlight>
                  <a:srgbClr val="F5F5F5"/>
                </a:highlight>
                <a:latin typeface="Arial" panose="020B0604020202020204" pitchFamily="34" charset="0"/>
                <a:cs typeface="Arial" panose="020B0604020202020204" pitchFamily="34" charset="0"/>
              </a:rPr>
              <a:t>Etc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r>
              <a:rPr lang="en-US" b="1" i="0" u="sng" strike="noStrike" dirty="0">
                <a:solidFill>
                  <a:srgbClr val="444444"/>
                </a:solidFill>
                <a:effectLst/>
                <a:highlight>
                  <a:srgbClr val="F5F5F5"/>
                </a:highlight>
                <a:latin typeface="Arial" panose="020B0604020202020204" pitchFamily="34" charset="0"/>
                <a:cs typeface="Arial" panose="020B0604020202020204" pitchFamily="34" charset="0"/>
              </a:rPr>
              <a:t>Important</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 The judge is not completely free to choose the sentence.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For some crimes, the </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specifies the maximum and minimum sentences </a:t>
            </a:r>
            <a:r>
              <a:rPr lang="en-US" dirty="0">
                <a:solidFill>
                  <a:srgbClr val="444444"/>
                </a:solidFill>
                <a:highlight>
                  <a:srgbClr val="F5F5F5"/>
                </a:highlight>
                <a:latin typeface="Arial" panose="020B0604020202020204" pitchFamily="34" charset="0"/>
                <a:cs typeface="Arial" panose="020B0604020202020204" pitchFamily="34" charset="0"/>
              </a:rPr>
              <a:t>that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can be given. The sentence must also be similar to those given in </a:t>
            </a:r>
            <a:r>
              <a:rPr lang="en-US" dirty="0">
                <a:solidFill>
                  <a:srgbClr val="444444"/>
                </a:solidFill>
                <a:highlight>
                  <a:srgbClr val="F5F5F5"/>
                </a:highlight>
                <a:latin typeface="Arial" panose="020B0604020202020204" pitchFamily="34" charset="0"/>
                <a:cs typeface="Arial" panose="020B0604020202020204" pitchFamily="34" charset="0"/>
              </a:rPr>
              <a:t>similar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previous cases, unless there is a reason </a:t>
            </a:r>
            <a:r>
              <a:rPr lang="en-US" dirty="0">
                <a:solidFill>
                  <a:srgbClr val="444444"/>
                </a:solidFill>
                <a:highlight>
                  <a:srgbClr val="F5F5F5"/>
                </a:highlight>
                <a:latin typeface="Arial" panose="020B0604020202020204" pitchFamily="34" charset="0"/>
                <a:cs typeface="Arial" panose="020B0604020202020204" pitchFamily="34" charset="0"/>
              </a:rPr>
              <a:t>to justify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a:t>
            </a:r>
            <a:r>
              <a:rPr lang="en-US" dirty="0">
                <a:solidFill>
                  <a:srgbClr val="444444"/>
                </a:solidFill>
                <a:highlight>
                  <a:srgbClr val="F5F5F5"/>
                </a:highlight>
                <a:latin typeface="Arial" panose="020B0604020202020204" pitchFamily="34" charset="0"/>
                <a:cs typeface="Arial" panose="020B0604020202020204" pitchFamily="34" charset="0"/>
              </a:rPr>
              <a:t>deviation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from past</a:t>
            </a:r>
            <a:r>
              <a:rPr lang="en-US" dirty="0">
                <a:solidFill>
                  <a:srgbClr val="444444"/>
                </a:solidFill>
                <a:highlight>
                  <a:srgbClr val="F5F5F5"/>
                </a:highlight>
                <a:latin typeface="Arial" panose="020B0604020202020204" pitchFamily="34" charset="0"/>
                <a:cs typeface="Arial" panose="020B0604020202020204" pitchFamily="34" charset="0"/>
              </a:rPr>
              <a:t> sentences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fr-FR" dirty="0">
              <a:solidFill>
                <a:srgbClr val="444444"/>
              </a:solidFill>
              <a:latin typeface="Arial" panose="020B0604020202020204" pitchFamily="34" charset="0"/>
              <a:cs typeface="Arial" panose="020B0604020202020204" pitchFamily="34" charset="0"/>
            </a:endParaRPr>
          </a:p>
          <a:p>
            <a:pPr marL="171450" indent="-171450" algn="l">
              <a:buFont typeface="Wingdings"/>
              <a:buChar char="q"/>
            </a:pPr>
            <a:endParaRPr lang="fr-CA" dirty="0">
              <a:latin typeface="Arial" panose="020B0604020202020204" pitchFamily="34" charset="0"/>
              <a:cs typeface="Arial" panose="020B0604020202020204" pitchFamily="34" charset="0"/>
            </a:endParaRPr>
          </a:p>
          <a:p>
            <a:pPr algn="l"/>
            <a:r>
              <a:rPr lang="fr-FR"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fr-FR"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Code criminel</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art. 647</a:t>
            </a:r>
            <a:endParaRPr lang="fr-FR"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R. c. M. (C.A.)</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[1996] 1 R.C.S. 500</a:t>
            </a:r>
            <a:endParaRPr lang="fr-FR"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Pierre BÉLIVEAU </a:t>
            </a:r>
            <a:r>
              <a:rPr lang="fr-FR" dirty="0">
                <a:solidFill>
                  <a:srgbClr val="444444"/>
                </a:solidFill>
                <a:highlight>
                  <a:srgbClr val="F5F5F5"/>
                </a:highlight>
                <a:latin typeface="Arial" panose="020B0604020202020204" pitchFamily="34" charset="0"/>
                <a:cs typeface="Arial" panose="020B0604020202020204" pitchFamily="34" charset="0"/>
              </a:rPr>
              <a:t>and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Martin VAUCLAIR,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Traité général de preuve et de procédure pénales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a:solidFill>
                  <a:srgbClr val="444444"/>
                </a:solidFill>
                <a:highlight>
                  <a:srgbClr val="F5F5F5"/>
                </a:highlight>
                <a:latin typeface="Arial" panose="020B0604020202020204" pitchFamily="34" charset="0"/>
                <a:cs typeface="Arial" panose="020B0604020202020204" pitchFamily="34" charset="0"/>
              </a:rPr>
              <a:t>22nd </a:t>
            </a:r>
            <a:r>
              <a:rPr lang="fr-FR" dirty="0" err="1">
                <a:solidFill>
                  <a:srgbClr val="444444"/>
                </a:solidFill>
                <a:highlight>
                  <a:srgbClr val="F5F5F5"/>
                </a:highlight>
                <a:latin typeface="Arial" panose="020B0604020202020204" pitchFamily="34" charset="0"/>
                <a:cs typeface="Arial" panose="020B0604020202020204" pitchFamily="34" charset="0"/>
              </a:rPr>
              <a:t>ed</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Cowansville, Éditions Yvon Blais, 2015, par. 2457</a:t>
            </a:r>
            <a:endParaRPr lang="fr-FR" dirty="0">
              <a:solidFill>
                <a:srgbClr val="444444"/>
              </a:solidFill>
              <a:latin typeface="Arial" panose="020B0604020202020204" pitchFamily="34" charset="0"/>
              <a:cs typeface="Arial" panose="020B0604020202020204" pitchFamily="34" charset="0"/>
            </a:endParaRPr>
          </a:p>
          <a:p>
            <a:pPr marL="285750" indent="-285750">
              <a:buFont typeface="Courier New"/>
              <a:buChar char="o"/>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Nicolas BELLEMARE, «</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Le procès en matière criminelle</a:t>
            </a:r>
            <a:r>
              <a:rPr lang="fr-FR" dirty="0">
                <a:solidFill>
                  <a:srgbClr val="444444"/>
                </a:solidFill>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les procédures pendant le procès</a:t>
            </a:r>
            <a:r>
              <a:rPr lang="fr-FR" dirty="0">
                <a:solidFill>
                  <a:srgbClr val="444444"/>
                </a:solidFill>
                <a:highlight>
                  <a:srgbClr val="F5F5F5"/>
                </a:highlight>
                <a:latin typeface="Arial" panose="020B0604020202020204" pitchFamily="34" charset="0"/>
                <a:cs typeface="Arial" panose="020B0604020202020204" pitchFamily="34" charset="0"/>
              </a:rPr>
              <a:t> », in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Collection de droit 2015-2016, École du Barreau du Québec</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vol. 11,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Droit </a:t>
            </a:r>
            <a:r>
              <a:rPr lang="fr-FR" i="1" dirty="0">
                <a:solidFill>
                  <a:srgbClr val="444444"/>
                </a:solidFill>
                <a:highlight>
                  <a:srgbClr val="F5F5F5"/>
                </a:highlight>
                <a:latin typeface="Arial" panose="020B0604020202020204" pitchFamily="34" charset="0"/>
                <a:cs typeface="Arial" panose="020B0604020202020204" pitchFamily="34" charset="0"/>
              </a:rPr>
              <a:t>pénal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 procédure et preuve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Cowansville, Éditions Yvon Blais, p. 99-100</a:t>
            </a:r>
            <a:endParaRPr lang="fr-FR" dirty="0">
              <a:solidFill>
                <a:srgbClr val="444444"/>
              </a:solidFill>
              <a:latin typeface="Arial" panose="020B0604020202020204" pitchFamily="34" charset="0"/>
              <a:cs typeface="Arial" panose="020B0604020202020204" pitchFamily="34" charset="0"/>
            </a:endParaRPr>
          </a:p>
          <a:p>
            <a:pPr marL="285750" indent="-285750" algn="l">
              <a:buFont typeface="Courier New"/>
              <a:buChar char="o"/>
            </a:pP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Encyclopédie Larousse</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u="none" strike="noStrike" dirty="0">
                <a:solidFill>
                  <a:srgbClr val="444444"/>
                </a:solidFill>
                <a:effectLst/>
                <a:highlight>
                  <a:srgbClr val="F5F5F5"/>
                </a:highlight>
                <a:latin typeface="Arial" panose="020B0604020202020204" pitchFamily="34" charset="0"/>
                <a:cs typeface="Arial" panose="020B0604020202020204" pitchFamily="34" charset="0"/>
              </a:rPr>
              <a:t>Thémis</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dirty="0">
                <a:solidFill>
                  <a:srgbClr val="444444"/>
                </a:solidFill>
                <a:highlight>
                  <a:srgbClr val="F5F5F5"/>
                </a:highlight>
                <a:latin typeface="Arial" panose="020B0604020202020204" pitchFamily="34" charset="0"/>
                <a:cs typeface="Arial" panose="020B0604020202020204" pitchFamily="34" charset="0"/>
              </a:rPr>
              <a:t>online</a:t>
            </a:r>
            <a:endParaRPr lang="en-US" dirty="0">
              <a:latin typeface="Arial" panose="020B0604020202020204" pitchFamily="34" charset="0"/>
              <a:cs typeface="Arial" panose="020B0604020202020204" pitchFamily="34" charset="0"/>
            </a:endParaRPr>
          </a:p>
          <a:p>
            <a:pPr marL="285750" indent="-285750">
              <a:buFont typeface="Courier New"/>
              <a:buChar char="o"/>
            </a:pP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David GILLES, </a:t>
            </a:r>
            <a:r>
              <a:rPr lang="fr-FR" b="0" i="1" u="none" strike="noStrike" dirty="0">
                <a:solidFill>
                  <a:srgbClr val="444444"/>
                </a:solidFill>
                <a:effectLst/>
                <a:highlight>
                  <a:srgbClr val="F5F5F5"/>
                </a:highlight>
                <a:latin typeface="Arial" panose="020B0604020202020204" pitchFamily="34" charset="0"/>
                <a:cs typeface="Arial" panose="020B0604020202020204" pitchFamily="34" charset="0"/>
              </a:rPr>
              <a:t>Introduction aux fondements philosophiques du droit : Thémis et </a:t>
            </a:r>
            <a:r>
              <a:rPr lang="fr-FR" b="0" i="1" u="none" strike="noStrike" dirty="0" err="1">
                <a:solidFill>
                  <a:srgbClr val="444444"/>
                </a:solidFill>
                <a:effectLst/>
                <a:highlight>
                  <a:srgbClr val="F5F5F5"/>
                </a:highlight>
                <a:latin typeface="Arial" panose="020B0604020202020204" pitchFamily="34" charset="0"/>
                <a:cs typeface="Arial" panose="020B0604020202020204" pitchFamily="34" charset="0"/>
              </a:rPr>
              <a:t>Dikè</a:t>
            </a:r>
            <a:r>
              <a:rPr lang="fr-FR"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Cowansville, Éditions Yvon Blais, 2012, p. 4 </a:t>
            </a:r>
            <a:r>
              <a:rPr lang="fr-FR" dirty="0">
                <a:solidFill>
                  <a:srgbClr val="444444"/>
                </a:solidFill>
                <a:highlight>
                  <a:srgbClr val="F5F5F5"/>
                </a:highlight>
                <a:latin typeface="Arial" panose="020B0604020202020204" pitchFamily="34" charset="0"/>
                <a:cs typeface="Arial" panose="020B0604020202020204" pitchFamily="34" charset="0"/>
              </a:rPr>
              <a:t>and </a:t>
            </a:r>
            <a:r>
              <a:rPr lang="fr-FR" b="0" i="0" u="none" strike="noStrike" dirty="0">
                <a:solidFill>
                  <a:srgbClr val="444444"/>
                </a:solidFill>
                <a:effectLst/>
                <a:highlight>
                  <a:srgbClr val="F5F5F5"/>
                </a:highlight>
                <a:latin typeface="Arial" panose="020B0604020202020204" pitchFamily="34" charset="0"/>
                <a:cs typeface="Arial" panose="020B0604020202020204" pitchFamily="34" charset="0"/>
              </a:rPr>
              <a:t>9</a:t>
            </a:r>
            <a:endParaRPr lang="fr-FR" dirty="0">
              <a:solidFill>
                <a:srgbClr val="444444"/>
              </a:solidFill>
              <a:latin typeface="Arial" panose="020B0604020202020204" pitchFamily="34" charset="0"/>
              <a:cs typeface="Arial" panose="020B0604020202020204" pitchFamily="34" charset="0"/>
            </a:endParaRPr>
          </a:p>
          <a:p>
            <a:pPr algn="l"/>
            <a:endParaRPr lang="fr-FR" b="0" i="0" u="sng" dirty="0">
              <a:solidFill>
                <a:srgbClr val="444444"/>
              </a:solidFill>
              <a:effectLst/>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50</a:t>
            </a:fld>
            <a:endParaRPr lang="fr-CA"/>
          </a:p>
        </p:txBody>
      </p:sp>
    </p:spTree>
    <p:extLst>
      <p:ext uri="{BB962C8B-B14F-4D97-AF65-F5344CB8AC3E}">
        <p14:creationId xmlns:p14="http://schemas.microsoft.com/office/powerpoint/2010/main" val="2603712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endParaRPr lang="fr-FR" b="1" dirty="0">
              <a:highlight>
                <a:srgbClr val="F5F5F5"/>
              </a:highlight>
              <a:latin typeface="Aptos"/>
              <a:cs typeface="Arial"/>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51</a:t>
            </a:fld>
            <a:endParaRPr lang="fr-CA"/>
          </a:p>
        </p:txBody>
      </p:sp>
    </p:spTree>
    <p:extLst>
      <p:ext uri="{BB962C8B-B14F-4D97-AF65-F5344CB8AC3E}">
        <p14:creationId xmlns:p14="http://schemas.microsoft.com/office/powerpoint/2010/main" val="7550112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latin typeface="Arial" panose="020B0604020202020204" pitchFamily="34" charset="0"/>
                <a:cs typeface="Arial" panose="020B0604020202020204" pitchFamily="34" charset="0"/>
              </a:rPr>
              <a:t>NOTES FOR THE TEACHER</a:t>
            </a:r>
          </a:p>
          <a:p>
            <a:endParaRPr lang="en-CA" b="1" dirty="0">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latin typeface="Arial" panose="020B0604020202020204" pitchFamily="34" charset="0"/>
                <a:cs typeface="Arial" panose="020B0604020202020204" pitchFamily="34" charset="0"/>
              </a:rPr>
              <a:t>Watch this video with the students. </a:t>
            </a:r>
          </a:p>
          <a:p>
            <a:pPr marL="0" indent="0">
              <a:buFont typeface="Wingdings" panose="05000000000000000000" pitchFamily="2" charset="2"/>
              <a:buNone/>
            </a:pPr>
            <a:endParaRPr lang="en-CA" dirty="0">
              <a:latin typeface="Arial" panose="020B0604020202020204" pitchFamily="34" charset="0"/>
              <a:cs typeface="Arial" panose="020B0604020202020204" pitchFamily="34" charset="0"/>
            </a:endParaRPr>
          </a:p>
          <a:p>
            <a:pPr marL="0" indent="0">
              <a:buFont typeface="Wingdings" panose="05000000000000000000" pitchFamily="2" charset="2"/>
              <a:buNone/>
            </a:pPr>
            <a:r>
              <a:rPr lang="en-CA" dirty="0">
                <a:latin typeface="Arial" panose="020B0604020202020204" pitchFamily="34" charset="0"/>
                <a:cs typeface="Arial" panose="020B0604020202020204" pitchFamily="34" charset="0"/>
              </a:rPr>
              <a:t>The key points are summarized on the following slides.</a:t>
            </a: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a:t>
            </a:fld>
            <a:endParaRPr lang="fr-CA"/>
          </a:p>
        </p:txBody>
      </p:sp>
    </p:spTree>
    <p:extLst>
      <p:ext uri="{BB962C8B-B14F-4D97-AF65-F5344CB8AC3E}">
        <p14:creationId xmlns:p14="http://schemas.microsoft.com/office/powerpoint/2010/main" val="2955474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latin typeface="Arial" panose="020B0604020202020204" pitchFamily="34" charset="0"/>
                <a:cs typeface="Arial" panose="020B0604020202020204" pitchFamily="34" charset="0"/>
              </a:rPr>
              <a:t>COMPLEMENTARY INFORMATION TO SHARE</a:t>
            </a:r>
          </a:p>
          <a:p>
            <a:endParaRPr lang="fr-FR" dirty="0">
              <a:latin typeface="Arial" panose="020B0604020202020204" pitchFamily="34" charset="0"/>
              <a:cs typeface="Arial" panose="020B0604020202020204" pitchFamily="34" charset="0"/>
            </a:endParaRPr>
          </a:p>
          <a:p>
            <a:r>
              <a:rPr lang="fr-FR" dirty="0">
                <a:latin typeface="Arial" panose="020B0604020202020204" pitchFamily="34" charset="0"/>
                <a:cs typeface="Arial" panose="020B0604020202020204" pitchFamily="34" charset="0"/>
              </a:rPr>
              <a:t>There are a lot of </a:t>
            </a:r>
            <a:r>
              <a:rPr lang="fr-FR" dirty="0" err="1">
                <a:latin typeface="Arial" panose="020B0604020202020204" pitchFamily="34" charset="0"/>
                <a:cs typeface="Arial" panose="020B0604020202020204" pitchFamily="34" charset="0"/>
              </a:rPr>
              <a:t>resources</a:t>
            </a:r>
            <a:r>
              <a:rPr lang="fr-FR" dirty="0">
                <a:latin typeface="Arial" panose="020B0604020202020204" pitchFamily="34" charset="0"/>
                <a:cs typeface="Arial" panose="020B0604020202020204" pitchFamily="34" charset="0"/>
              </a:rPr>
              <a:t> for </a:t>
            </a:r>
            <a:r>
              <a:rPr lang="fr-FR" dirty="0" err="1">
                <a:latin typeface="Arial" panose="020B0604020202020204" pitchFamily="34" charset="0"/>
                <a:cs typeface="Arial" panose="020B0604020202020204" pitchFamily="34" charset="0"/>
              </a:rPr>
              <a:t>students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who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want</a:t>
            </a:r>
            <a:r>
              <a:rPr lang="fr-FR" dirty="0">
                <a:latin typeface="Arial" panose="020B0604020202020204" pitchFamily="34" charset="0"/>
                <a:cs typeface="Arial" panose="020B0604020202020204" pitchFamily="34" charset="0"/>
              </a:rPr>
              <a:t> to </a:t>
            </a:r>
            <a:r>
              <a:rPr lang="fr-FR" dirty="0" err="1">
                <a:latin typeface="Arial" panose="020B0604020202020204" pitchFamily="34" charset="0"/>
                <a:cs typeface="Arial" panose="020B0604020202020204" pitchFamily="34" charset="0"/>
              </a:rPr>
              <a:t>learn</a:t>
            </a:r>
            <a:r>
              <a:rPr lang="fr-FR" dirty="0">
                <a:latin typeface="Arial" panose="020B0604020202020204" pitchFamily="34" charset="0"/>
                <a:cs typeface="Arial" panose="020B0604020202020204" pitchFamily="34" charset="0"/>
              </a:rPr>
              <a:t> more about </a:t>
            </a:r>
            <a:r>
              <a:rPr lang="fr-FR" dirty="0" err="1">
                <a:latin typeface="Arial" panose="020B0604020202020204" pitchFamily="34" charset="0"/>
                <a:cs typeface="Arial" panose="020B0604020202020204" pitchFamily="34" charset="0"/>
              </a:rPr>
              <a:t>their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rights</a:t>
            </a:r>
            <a:r>
              <a:rPr lang="fr-FR" dirty="0">
                <a:latin typeface="Arial" panose="020B0604020202020204" pitchFamily="34" charset="0"/>
                <a:cs typeface="Arial" panose="020B0604020202020204" pitchFamily="34" charset="0"/>
              </a:rPr>
              <a:t> and </a:t>
            </a:r>
            <a:r>
              <a:rPr lang="fr-FR" dirty="0" err="1">
                <a:latin typeface="Arial" panose="020B0604020202020204" pitchFamily="34" charset="0"/>
                <a:cs typeface="Arial" panose="020B0604020202020204" pitchFamily="34" charset="0"/>
              </a:rPr>
              <a:t>responsibilities</a:t>
            </a:r>
            <a:r>
              <a:rPr lang="fr-FR" dirty="0">
                <a:latin typeface="Arial" panose="020B0604020202020204" pitchFamily="34" charset="0"/>
                <a:cs typeface="Arial" panose="020B0604020202020204" pitchFamily="34" charset="0"/>
              </a:rPr>
              <a:t> or </a:t>
            </a:r>
            <a:r>
              <a:rPr lang="fr-FR" dirty="0" err="1">
                <a:latin typeface="Arial" panose="020B0604020202020204" pitchFamily="34" charset="0"/>
                <a:cs typeface="Arial" panose="020B0604020202020204" pitchFamily="34" charset="0"/>
              </a:rPr>
              <a:t>ask</a:t>
            </a:r>
            <a:r>
              <a:rPr lang="fr-FR" dirty="0">
                <a:latin typeface="Arial" panose="020B0604020202020204" pitchFamily="34" charset="0"/>
                <a:cs typeface="Arial" panose="020B0604020202020204" pitchFamily="34" charset="0"/>
              </a:rPr>
              <a:t> a </a:t>
            </a:r>
            <a:r>
              <a:rPr lang="fr-FR" dirty="0" err="1">
                <a:latin typeface="Arial" panose="020B0604020202020204" pitchFamily="34" charset="0"/>
                <a:cs typeface="Arial" panose="020B0604020202020204" pitchFamily="34" charset="0"/>
              </a:rPr>
              <a:t>legal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professional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specific</a:t>
            </a:r>
            <a:r>
              <a:rPr lang="fr-FR" dirty="0">
                <a:latin typeface="Arial" panose="020B0604020202020204" pitchFamily="34" charset="0"/>
                <a:cs typeface="Arial" panose="020B0604020202020204" pitchFamily="34" charset="0"/>
              </a:rPr>
              <a:t> questions. </a:t>
            </a:r>
            <a:r>
              <a:rPr lang="fr-FR" dirty="0" err="1">
                <a:latin typeface="Arial" panose="020B0604020202020204" pitchFamily="34" charset="0"/>
                <a:cs typeface="Arial" panose="020B0604020202020204" pitchFamily="34" charset="0"/>
              </a:rPr>
              <a:t>We’ve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listed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some</a:t>
            </a:r>
            <a:r>
              <a:rPr lang="fr-FR" dirty="0">
                <a:latin typeface="Arial" panose="020B0604020202020204" pitchFamily="34" charset="0"/>
                <a:cs typeface="Arial" panose="020B0604020202020204" pitchFamily="34" charset="0"/>
              </a:rPr>
              <a:t> of </a:t>
            </a:r>
            <a:r>
              <a:rPr lang="fr-FR" dirty="0" err="1">
                <a:latin typeface="Arial" panose="020B0604020202020204" pitchFamily="34" charset="0"/>
                <a:cs typeface="Arial" panose="020B0604020202020204" pitchFamily="34" charset="0"/>
              </a:rPr>
              <a:t>these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resources</a:t>
            </a:r>
            <a:r>
              <a:rPr lang="fr-FR" dirty="0">
                <a:latin typeface="Arial" panose="020B0604020202020204" pitchFamily="34" charset="0"/>
                <a:cs typeface="Arial" panose="020B0604020202020204" pitchFamily="34" charset="0"/>
              </a:rPr>
              <a:t> on the slide, but </a:t>
            </a:r>
            <a:r>
              <a:rPr lang="fr-FR" dirty="0" err="1">
                <a:latin typeface="Arial" panose="020B0604020202020204" pitchFamily="34" charset="0"/>
                <a:cs typeface="Arial" panose="020B0604020202020204" pitchFamily="34" charset="0"/>
              </a:rPr>
              <a:t>there</a:t>
            </a:r>
            <a:r>
              <a:rPr lang="fr-FR" dirty="0">
                <a:latin typeface="Arial" panose="020B0604020202020204" pitchFamily="34" charset="0"/>
                <a:cs typeface="Arial" panose="020B0604020202020204" pitchFamily="34" charset="0"/>
              </a:rPr>
              <a:t> are </a:t>
            </a:r>
            <a:r>
              <a:rPr lang="fr-FR" dirty="0" err="1">
                <a:latin typeface="Arial" panose="020B0604020202020204" pitchFamily="34" charset="0"/>
                <a:cs typeface="Arial" panose="020B0604020202020204" pitchFamily="34" charset="0"/>
              </a:rPr>
              <a:t>many</a:t>
            </a:r>
            <a:r>
              <a:rPr lang="fr-FR" dirty="0">
                <a:latin typeface="Arial" panose="020B0604020202020204" pitchFamily="34" charset="0"/>
                <a:cs typeface="Arial" panose="020B0604020202020204" pitchFamily="34" charset="0"/>
              </a:rPr>
              <a:t> more. If </a:t>
            </a:r>
            <a:r>
              <a:rPr lang="fr-FR" dirty="0" err="1">
                <a:latin typeface="Arial" panose="020B0604020202020204" pitchFamily="34" charset="0"/>
                <a:cs typeface="Arial" panose="020B0604020202020204" pitchFamily="34" charset="0"/>
              </a:rPr>
              <a:t>you</a:t>
            </a:r>
            <a:r>
              <a:rPr lang="fr-FR" dirty="0">
                <a:latin typeface="Arial" panose="020B0604020202020204" pitchFamily="34" charset="0"/>
                <a:cs typeface="Arial" panose="020B0604020202020204" pitchFamily="34" charset="0"/>
              </a:rPr>
              <a:t> have </a:t>
            </a:r>
            <a:r>
              <a:rPr lang="fr-FR" dirty="0" err="1">
                <a:latin typeface="Arial" panose="020B0604020202020204" pitchFamily="34" charset="0"/>
                <a:cs typeface="Arial" panose="020B0604020202020204" pitchFamily="34" charset="0"/>
              </a:rPr>
              <a:t>ideas</a:t>
            </a:r>
            <a:r>
              <a:rPr lang="fr-FR" dirty="0">
                <a:latin typeface="Arial" panose="020B0604020202020204" pitchFamily="34" charset="0"/>
                <a:cs typeface="Arial" panose="020B0604020202020204" pitchFamily="34" charset="0"/>
              </a:rPr>
              <a:t> for </a:t>
            </a:r>
            <a:r>
              <a:rPr lang="fr-FR" dirty="0" err="1">
                <a:latin typeface="Arial" panose="020B0604020202020204" pitchFamily="34" charset="0"/>
                <a:cs typeface="Arial" panose="020B0604020202020204" pitchFamily="34" charset="0"/>
              </a:rPr>
              <a:t>resources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that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should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added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please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share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them</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with</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students</a:t>
            </a:r>
            <a:r>
              <a:rPr lang="fr-FR" dirty="0">
                <a:latin typeface="Arial" panose="020B0604020202020204" pitchFamily="34" charset="0"/>
                <a:cs typeface="Arial" panose="020B0604020202020204" pitchFamily="34" charset="0"/>
              </a:rPr>
              <a:t> and contact us </a:t>
            </a:r>
            <a:r>
              <a:rPr lang="fr-FR" dirty="0" err="1">
                <a:latin typeface="Arial" panose="020B0604020202020204" pitchFamily="34" charset="0"/>
                <a:cs typeface="Arial" panose="020B0604020202020204" pitchFamily="34" charset="0"/>
              </a:rPr>
              <a:t>so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we</a:t>
            </a:r>
            <a:r>
              <a:rPr lang="fr-FR" dirty="0">
                <a:latin typeface="Arial" panose="020B0604020202020204" pitchFamily="34" charset="0"/>
                <a:cs typeface="Arial" panose="020B0604020202020204" pitchFamily="34" charset="0"/>
              </a:rPr>
              <a:t> can update </a:t>
            </a:r>
            <a:r>
              <a:rPr lang="fr-FR" dirty="0" err="1">
                <a:latin typeface="Arial" panose="020B0604020202020204" pitchFamily="34" charset="0"/>
                <a:cs typeface="Arial" panose="020B0604020202020204" pitchFamily="34" charset="0"/>
              </a:rPr>
              <a:t>our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list</a:t>
            </a:r>
            <a:r>
              <a:rPr lang="fr-FR" dirty="0">
                <a:latin typeface="Arial" panose="020B0604020202020204" pitchFamily="34" charset="0"/>
                <a:cs typeface="Arial" panose="020B0604020202020204" pitchFamily="34" charset="0"/>
              </a:rPr>
              <a:t>.</a:t>
            </a:r>
          </a:p>
          <a:p>
            <a:endParaRPr lang="en-US" dirty="0">
              <a:latin typeface="Arial" panose="020B0604020202020204" pitchFamily="34" charset="0"/>
              <a:cs typeface="Arial" panose="020B0604020202020204" pitchFamily="34" charset="0"/>
            </a:endParaRPr>
          </a:p>
          <a:p>
            <a:pPr marL="171450" indent="-171450">
              <a:buFont typeface="Wingdings,Sans-Serif"/>
              <a:buChar char="q"/>
            </a:pPr>
            <a:r>
              <a:rPr lang="fr-FR" b="1" dirty="0">
                <a:latin typeface="Arial" panose="020B0604020202020204" pitchFamily="34" charset="0"/>
                <a:cs typeface="Arial" panose="020B0604020202020204" pitchFamily="34" charset="0"/>
              </a:rPr>
              <a:t>The Young Bar of </a:t>
            </a:r>
            <a:r>
              <a:rPr lang="fr-FR" b="1" dirty="0" err="1">
                <a:latin typeface="Arial" panose="020B0604020202020204" pitchFamily="34" charset="0"/>
                <a:cs typeface="Arial" panose="020B0604020202020204" pitchFamily="34" charset="0"/>
              </a:rPr>
              <a:t>Montreal</a:t>
            </a:r>
            <a:r>
              <a:rPr lang="fr-FR" b="1" dirty="0">
                <a:latin typeface="Arial" panose="020B0604020202020204" pitchFamily="34" charset="0"/>
                <a:cs typeface="Arial" panose="020B0604020202020204" pitchFamily="34" charset="0"/>
              </a:rPr>
              <a:t> (Association du Jeune Barreau de Montréal - AJBM)</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offers</a:t>
            </a:r>
            <a:r>
              <a:rPr lang="fr-FR" dirty="0">
                <a:latin typeface="Arial" panose="020B0604020202020204" pitchFamily="34" charset="0"/>
                <a:cs typeface="Arial" panose="020B0604020202020204" pitchFamily="34" charset="0"/>
              </a:rPr>
              <a:t> a free </a:t>
            </a:r>
            <a:r>
              <a:rPr lang="fr-FR" dirty="0" err="1">
                <a:latin typeface="Arial" panose="020B0604020202020204" pitchFamily="34" charset="0"/>
                <a:cs typeface="Arial" panose="020B0604020202020204" pitchFamily="34" charset="0"/>
              </a:rPr>
              <a:t>telephone</a:t>
            </a:r>
            <a:r>
              <a:rPr lang="fr-FR" dirty="0">
                <a:latin typeface="Arial" panose="020B0604020202020204" pitchFamily="34" charset="0"/>
                <a:cs typeface="Arial" panose="020B0604020202020204" pitchFamily="34" charset="0"/>
              </a:rPr>
              <a:t> consultation service for 12 to 21-year-olds </a:t>
            </a:r>
            <a:r>
              <a:rPr lang="fr-FR" dirty="0" err="1">
                <a:latin typeface="Arial" panose="020B0604020202020204" pitchFamily="34" charset="0"/>
                <a:cs typeface="Arial" panose="020B0604020202020204" pitchFamily="34" charset="0"/>
              </a:rPr>
              <a:t>called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Let's</a:t>
            </a:r>
            <a:r>
              <a:rPr lang="fr-FR" dirty="0">
                <a:latin typeface="Arial" panose="020B0604020202020204" pitchFamily="34" charset="0"/>
                <a:cs typeface="Arial" panose="020B0604020202020204" pitchFamily="34" charset="0"/>
              </a:rPr>
              <a:t> Talk Law!”. If </a:t>
            </a:r>
            <a:r>
              <a:rPr lang="fr-FR" dirty="0" err="1">
                <a:latin typeface="Arial" panose="020B0604020202020204" pitchFamily="34" charset="0"/>
                <a:cs typeface="Arial" panose="020B0604020202020204" pitchFamily="34" charset="0"/>
              </a:rPr>
              <a:t>students</a:t>
            </a:r>
            <a:r>
              <a:rPr lang="fr-FR" dirty="0">
                <a:latin typeface="Arial" panose="020B0604020202020204" pitchFamily="34" charset="0"/>
                <a:cs typeface="Arial" panose="020B0604020202020204" pitchFamily="34" charset="0"/>
              </a:rPr>
              <a:t> have </a:t>
            </a:r>
            <a:r>
              <a:rPr lang="fr-FR" dirty="0" err="1">
                <a:latin typeface="Arial" panose="020B0604020202020204" pitchFamily="34" charset="0"/>
                <a:cs typeface="Arial" panose="020B0604020202020204" pitchFamily="34" charset="0"/>
              </a:rPr>
              <a:t>legal</a:t>
            </a:r>
            <a:r>
              <a:rPr lang="fr-FR" dirty="0">
                <a:latin typeface="Arial" panose="020B0604020202020204" pitchFamily="34" charset="0"/>
                <a:cs typeface="Arial" panose="020B0604020202020204" pitchFamily="34" charset="0"/>
              </a:rPr>
              <a:t> questions about a </a:t>
            </a:r>
            <a:r>
              <a:rPr lang="fr-FR" dirty="0" err="1">
                <a:latin typeface="Arial" panose="020B0604020202020204" pitchFamily="34" charset="0"/>
                <a:cs typeface="Arial" panose="020B0604020202020204" pitchFamily="34" charset="0"/>
              </a:rPr>
              <a:t>personal</a:t>
            </a:r>
            <a:r>
              <a:rPr lang="fr-FR" dirty="0">
                <a:latin typeface="Arial" panose="020B0604020202020204" pitchFamily="34" charset="0"/>
                <a:cs typeface="Arial" panose="020B0604020202020204" pitchFamily="34" charset="0"/>
              </a:rPr>
              <a:t> situation, </a:t>
            </a:r>
            <a:r>
              <a:rPr lang="fr-FR" dirty="0" err="1">
                <a:latin typeface="Arial" panose="020B0604020202020204" pitchFamily="34" charset="0"/>
                <a:cs typeface="Arial" panose="020B0604020202020204" pitchFamily="34" charset="0"/>
              </a:rPr>
              <a:t>they</a:t>
            </a:r>
            <a:r>
              <a:rPr lang="fr-FR" dirty="0">
                <a:latin typeface="Arial" panose="020B0604020202020204" pitchFamily="34" charset="0"/>
                <a:cs typeface="Arial" panose="020B0604020202020204" pitchFamily="34" charset="0"/>
              </a:rPr>
              <a:t> can </a:t>
            </a:r>
            <a:r>
              <a:rPr lang="fr-FR" dirty="0" err="1">
                <a:latin typeface="Arial" panose="020B0604020202020204" pitchFamily="34" charset="0"/>
                <a:cs typeface="Arial" panose="020B0604020202020204" pitchFamily="34" charset="0"/>
              </a:rPr>
              <a:t>fill</a:t>
            </a:r>
            <a:r>
              <a:rPr lang="fr-FR" dirty="0">
                <a:latin typeface="Arial" panose="020B0604020202020204" pitchFamily="34" charset="0"/>
                <a:cs typeface="Arial" panose="020B0604020202020204" pitchFamily="34" charset="0"/>
              </a:rPr>
              <a:t> out a </a:t>
            </a:r>
            <a:r>
              <a:rPr lang="fr-FR" dirty="0" err="1">
                <a:latin typeface="Arial" panose="020B0604020202020204" pitchFamily="34" charset="0"/>
                <a:cs typeface="Arial" panose="020B0604020202020204" pitchFamily="34" charset="0"/>
              </a:rPr>
              <a:t>form</a:t>
            </a:r>
            <a:r>
              <a:rPr lang="fr-FR" dirty="0">
                <a:latin typeface="Arial" panose="020B0604020202020204" pitchFamily="34" charset="0"/>
                <a:cs typeface="Arial" panose="020B0604020202020204" pitchFamily="34" charset="0"/>
              </a:rPr>
              <a:t> on the </a:t>
            </a:r>
            <a:r>
              <a:rPr lang="fr-FR" dirty="0" err="1">
                <a:latin typeface="Arial" panose="020B0604020202020204" pitchFamily="34" charset="0"/>
                <a:cs typeface="Arial" panose="020B0604020202020204" pitchFamily="34" charset="0"/>
              </a:rPr>
              <a:t>AJBM’s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website</a:t>
            </a:r>
            <a:r>
              <a:rPr lang="fr-FR" dirty="0">
                <a:latin typeface="Arial" panose="020B0604020202020204" pitchFamily="34" charset="0"/>
                <a:cs typeface="Arial" panose="020B0604020202020204" pitchFamily="34" charset="0"/>
              </a:rPr>
              <a:t>, and a </a:t>
            </a:r>
            <a:r>
              <a:rPr lang="fr-FR" dirty="0" err="1">
                <a:latin typeface="Arial" panose="020B0604020202020204" pitchFamily="34" charset="0"/>
                <a:cs typeface="Arial" panose="020B0604020202020204" pitchFamily="34" charset="0"/>
              </a:rPr>
              <a:t>volunteer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lawyer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will</a:t>
            </a:r>
            <a:r>
              <a:rPr lang="fr-FR" dirty="0">
                <a:latin typeface="Arial" panose="020B0604020202020204" pitchFamily="34" charset="0"/>
                <a:cs typeface="Arial" panose="020B0604020202020204" pitchFamily="34" charset="0"/>
              </a:rPr>
              <a:t> call </a:t>
            </a:r>
            <a:r>
              <a:rPr lang="fr-FR" dirty="0" err="1">
                <a:latin typeface="Arial" panose="020B0604020202020204" pitchFamily="34" charset="0"/>
                <a:cs typeface="Arial" panose="020B0604020202020204" pitchFamily="34" charset="0"/>
              </a:rPr>
              <a:t>them</a:t>
            </a:r>
            <a:r>
              <a:rPr lang="fr-FR" dirty="0">
                <a:latin typeface="Arial" panose="020B0604020202020204" pitchFamily="34" charset="0"/>
                <a:cs typeface="Arial" panose="020B0604020202020204" pitchFamily="34" charset="0"/>
              </a:rPr>
              <a:t> back </a:t>
            </a:r>
            <a:r>
              <a:rPr lang="fr-FR" dirty="0" err="1">
                <a:latin typeface="Arial" panose="020B0604020202020204" pitchFamily="34" charset="0"/>
                <a:cs typeface="Arial" panose="020B0604020202020204" pitchFamily="34" charset="0"/>
              </a:rPr>
              <a:t>within</a:t>
            </a:r>
            <a:r>
              <a:rPr lang="fr-FR" dirty="0">
                <a:latin typeface="Arial" panose="020B0604020202020204" pitchFamily="34" charset="0"/>
                <a:cs typeface="Arial" panose="020B0604020202020204" pitchFamily="34" charset="0"/>
              </a:rPr>
              <a:t> a </a:t>
            </a:r>
            <a:r>
              <a:rPr lang="fr-FR" dirty="0" err="1">
                <a:latin typeface="Arial" panose="020B0604020202020204" pitchFamily="34" charset="0"/>
                <a:cs typeface="Arial" panose="020B0604020202020204" pitchFamily="34" charset="0"/>
              </a:rPr>
              <a:t>week</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Priority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given</a:t>
            </a:r>
            <a:r>
              <a:rPr lang="fr-FR" dirty="0">
                <a:latin typeface="Arial" panose="020B0604020202020204" pitchFamily="34" charset="0"/>
                <a:cs typeface="Arial" panose="020B0604020202020204" pitchFamily="34" charset="0"/>
              </a:rPr>
              <a:t> to </a:t>
            </a:r>
            <a:r>
              <a:rPr lang="fr-FR" dirty="0" err="1">
                <a:latin typeface="Arial" panose="020B0604020202020204" pitchFamily="34" charset="0"/>
                <a:cs typeface="Arial" panose="020B0604020202020204" pitchFamily="34" charset="0"/>
              </a:rPr>
              <a:t>young</a:t>
            </a:r>
            <a:r>
              <a:rPr lang="fr-FR" dirty="0">
                <a:latin typeface="Arial" panose="020B0604020202020204" pitchFamily="34" charset="0"/>
                <a:cs typeface="Arial" panose="020B0604020202020204" pitchFamily="34" charset="0"/>
              </a:rPr>
              <a:t> people in the </a:t>
            </a:r>
            <a:r>
              <a:rPr lang="fr-FR" dirty="0" err="1">
                <a:latin typeface="Arial" panose="020B0604020202020204" pitchFamily="34" charset="0"/>
                <a:cs typeface="Arial" panose="020B0604020202020204" pitchFamily="34" charset="0"/>
              </a:rPr>
              <a:t>Montreal</a:t>
            </a:r>
            <a:r>
              <a:rPr lang="fr-FR" dirty="0">
                <a:latin typeface="Arial" panose="020B0604020202020204" pitchFamily="34" charset="0"/>
                <a:cs typeface="Arial" panose="020B0604020202020204" pitchFamily="34" charset="0"/>
              </a:rPr>
              <a:t> area, but </a:t>
            </a:r>
            <a:r>
              <a:rPr lang="fr-FR" dirty="0" err="1">
                <a:latin typeface="Arial" panose="020B0604020202020204" pitchFamily="34" charset="0"/>
                <a:cs typeface="Arial" panose="020B0604020202020204" pitchFamily="34" charset="0"/>
              </a:rPr>
              <a:t>depending</a:t>
            </a:r>
            <a:r>
              <a:rPr lang="fr-FR" dirty="0">
                <a:latin typeface="Arial" panose="020B0604020202020204" pitchFamily="34" charset="0"/>
                <a:cs typeface="Arial" panose="020B0604020202020204" pitchFamily="34" charset="0"/>
              </a:rPr>
              <a:t> on the </a:t>
            </a:r>
            <a:r>
              <a:rPr lang="fr-FR" dirty="0" err="1">
                <a:latin typeface="Arial" panose="020B0604020202020204" pitchFamily="34" charset="0"/>
                <a:cs typeface="Arial" panose="020B0604020202020204" pitchFamily="34" charset="0"/>
              </a:rPr>
              <a:t>availability</a:t>
            </a:r>
            <a:r>
              <a:rPr lang="fr-FR" dirty="0">
                <a:latin typeface="Arial" panose="020B0604020202020204" pitchFamily="34" charset="0"/>
                <a:cs typeface="Arial" panose="020B0604020202020204" pitchFamily="34" charset="0"/>
              </a:rPr>
              <a:t> of </a:t>
            </a:r>
            <a:r>
              <a:rPr lang="fr-FR" dirty="0" err="1">
                <a:latin typeface="Arial" panose="020B0604020202020204" pitchFamily="34" charset="0"/>
                <a:cs typeface="Arial" panose="020B0604020202020204" pitchFamily="34" charset="0"/>
              </a:rPr>
              <a:t>volunteer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lawyers</a:t>
            </a:r>
            <a:r>
              <a:rPr lang="fr-FR" dirty="0">
                <a:latin typeface="Arial" panose="020B0604020202020204" pitchFamily="34" charset="0"/>
                <a:cs typeface="Arial" panose="020B0604020202020204" pitchFamily="34" charset="0"/>
              </a:rPr>
              <a:t>, the service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also</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offered</a:t>
            </a:r>
            <a:r>
              <a:rPr lang="fr-FR" dirty="0">
                <a:latin typeface="Arial" panose="020B0604020202020204" pitchFamily="34" charset="0"/>
                <a:cs typeface="Arial" panose="020B0604020202020204" pitchFamily="34" charset="0"/>
              </a:rPr>
              <a:t> in </a:t>
            </a:r>
            <a:r>
              <a:rPr lang="fr-FR" dirty="0" err="1">
                <a:latin typeface="Arial" panose="020B0604020202020204" pitchFamily="34" charset="0"/>
                <a:cs typeface="Arial" panose="020B0604020202020204" pitchFamily="34" charset="0"/>
              </a:rPr>
              <a:t>other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regions</a:t>
            </a:r>
            <a:r>
              <a:rPr lang="fr-F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742950" lvl="1" indent="-171450">
              <a:buFont typeface="Courier New,monospace"/>
              <a:buChar char="o"/>
            </a:pPr>
            <a:r>
              <a:rPr lang="fr-FR" dirty="0">
                <a:latin typeface="Arial" panose="020B0604020202020204" pitchFamily="34" charset="0"/>
                <a:cs typeface="Arial" panose="020B0604020202020204" pitchFamily="34" charset="0"/>
                <a:hlinkClick r:id="rId3"/>
              </a:rPr>
              <a:t>https://ajbm.qc.ca/fr/for-the-public/services-available/let-s-talk-law-1074</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171450" indent="-171450">
              <a:buFont typeface="Wingdings,Sans-Serif"/>
              <a:buChar char="q"/>
            </a:pPr>
            <a:r>
              <a:rPr lang="fr-FR" b="1" dirty="0">
                <a:latin typeface="Arial" panose="020B0604020202020204" pitchFamily="34" charset="0"/>
                <a:cs typeface="Arial" panose="020B0604020202020204" pitchFamily="34" charset="0"/>
              </a:rPr>
              <a:t>The Commission des services juridiques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organization</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responsible</a:t>
            </a:r>
            <a:r>
              <a:rPr lang="fr-FR" dirty="0">
                <a:latin typeface="Arial" panose="020B0604020202020204" pitchFamily="34" charset="0"/>
                <a:cs typeface="Arial" panose="020B0604020202020204" pitchFamily="34" charset="0"/>
              </a:rPr>
              <a:t> for </a:t>
            </a:r>
            <a:r>
              <a:rPr lang="fr-FR" dirty="0" err="1">
                <a:latin typeface="Arial" panose="020B0604020202020204" pitchFamily="34" charset="0"/>
                <a:cs typeface="Arial" panose="020B0604020202020204" pitchFamily="34" charset="0"/>
              </a:rPr>
              <a:t>legal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aid</a:t>
            </a:r>
            <a:r>
              <a:rPr lang="fr-FR" dirty="0">
                <a:latin typeface="Arial" panose="020B0604020202020204" pitchFamily="34" charset="0"/>
                <a:cs typeface="Arial" panose="020B0604020202020204" pitchFamily="34" charset="0"/>
              </a:rPr>
              <a:t>. For more information on </a:t>
            </a:r>
            <a:r>
              <a:rPr lang="fr-FR" dirty="0" err="1">
                <a:latin typeface="Arial" panose="020B0604020202020204" pitchFamily="34" charset="0"/>
                <a:cs typeface="Arial" panose="020B0604020202020204" pitchFamily="34" charset="0"/>
              </a:rPr>
              <a:t>legal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aid</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please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visit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their</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website</a:t>
            </a:r>
            <a:r>
              <a:rPr lang="fr-FR" dirty="0">
                <a:latin typeface="Arial" panose="020B0604020202020204" pitchFamily="34" charset="0"/>
                <a:cs typeface="Arial" panose="020B0604020202020204" pitchFamily="34" charset="0"/>
              </a:rPr>
              <a:t>:</a:t>
            </a:r>
          </a:p>
          <a:p>
            <a:pPr marL="742950" lvl="1" indent="-171450">
              <a:buFont typeface="Courier New,monospace"/>
              <a:buChar char="o"/>
            </a:pPr>
            <a:r>
              <a:rPr lang="fr-FR" dirty="0">
                <a:latin typeface="Arial" panose="020B0604020202020204" pitchFamily="34" charset="0"/>
                <a:cs typeface="Arial" panose="020B0604020202020204" pitchFamily="34" charset="0"/>
                <a:hlinkClick r:id="rId4"/>
              </a:rPr>
              <a:t>https://www.csj.qc.ca/commission-des-services-juridiques/lang/en</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171450" indent="-171450">
              <a:buFont typeface="Wingdings,Sans-Serif"/>
              <a:buChar char="q"/>
            </a:pPr>
            <a:r>
              <a:rPr lang="fr-FR" b="1" dirty="0">
                <a:latin typeface="Arial" panose="020B0604020202020204" pitchFamily="34" charset="0"/>
                <a:cs typeface="Arial" panose="020B0604020202020204" pitchFamily="34" charset="0"/>
              </a:rPr>
              <a:t>Tel-jeunes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is</a:t>
            </a:r>
            <a:r>
              <a:rPr lang="fr-FR" dirty="0">
                <a:latin typeface="Arial" panose="020B0604020202020204" pitchFamily="34" charset="0"/>
                <a:cs typeface="Arial" panose="020B0604020202020204" pitchFamily="34" charset="0"/>
              </a:rPr>
              <a:t> a free and </a:t>
            </a:r>
            <a:r>
              <a:rPr lang="fr-FR" dirty="0" err="1">
                <a:latin typeface="Arial" panose="020B0604020202020204" pitchFamily="34" charset="0"/>
                <a:cs typeface="Arial" panose="020B0604020202020204" pitchFamily="34" charset="0"/>
              </a:rPr>
              <a:t>confidential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bilingual</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helpline</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with</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counselors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available</a:t>
            </a:r>
            <a:r>
              <a:rPr lang="fr-FR" dirty="0">
                <a:latin typeface="Arial" panose="020B0604020202020204" pitchFamily="34" charset="0"/>
                <a:cs typeface="Arial" panose="020B0604020202020204" pitchFamily="34" charset="0"/>
              </a:rPr>
              <a:t> at all times of the </a:t>
            </a:r>
            <a:r>
              <a:rPr lang="fr-FR" dirty="0" err="1">
                <a:latin typeface="Arial" panose="020B0604020202020204" pitchFamily="34" charset="0"/>
                <a:cs typeface="Arial" panose="020B0604020202020204" pitchFamily="34" charset="0"/>
              </a:rPr>
              <a:t>day</a:t>
            </a:r>
            <a:r>
              <a:rPr lang="fr-FR" dirty="0">
                <a:latin typeface="Arial" panose="020B0604020202020204" pitchFamily="34" charset="0"/>
                <a:cs typeface="Arial" panose="020B0604020202020204" pitchFamily="34" charset="0"/>
              </a:rPr>
              <a:t> and night. Tel-jeunes </a:t>
            </a:r>
            <a:r>
              <a:rPr lang="fr-FR" dirty="0" err="1">
                <a:latin typeface="Arial" panose="020B0604020202020204" pitchFamily="34" charset="0"/>
                <a:cs typeface="Arial" panose="020B0604020202020204" pitchFamily="34" charset="0"/>
              </a:rPr>
              <a:t>counselors</a:t>
            </a:r>
            <a:r>
              <a:rPr lang="fr-FR" dirty="0">
                <a:latin typeface="Arial" panose="020B0604020202020204" pitchFamily="34" charset="0"/>
                <a:cs typeface="Arial" panose="020B0604020202020204" pitchFamily="34" charset="0"/>
              </a:rPr>
              <a:t> can </a:t>
            </a:r>
            <a:r>
              <a:rPr lang="fr-FR" dirty="0" err="1">
                <a:latin typeface="Arial" panose="020B0604020202020204" pitchFamily="34" charset="0"/>
                <a:cs typeface="Arial" panose="020B0604020202020204" pitchFamily="34" charset="0"/>
              </a:rPr>
              <a:t>suggest</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resources</a:t>
            </a:r>
            <a:r>
              <a:rPr lang="fr-FR" dirty="0">
                <a:latin typeface="Arial" panose="020B0604020202020204" pitchFamily="34" charset="0"/>
                <a:cs typeface="Arial" panose="020B0604020202020204" pitchFamily="34" charset="0"/>
              </a:rPr>
              <a:t> and </a:t>
            </a:r>
            <a:r>
              <a:rPr lang="fr-FR" dirty="0" err="1">
                <a:latin typeface="Arial" panose="020B0604020202020204" pitchFamily="34" charset="0"/>
                <a:cs typeface="Arial" panose="020B0604020202020204" pitchFamily="34" charset="0"/>
              </a:rPr>
              <a:t>provide</a:t>
            </a:r>
            <a:r>
              <a:rPr lang="fr-FR" dirty="0">
                <a:latin typeface="Arial" panose="020B0604020202020204" pitchFamily="34" charset="0"/>
                <a:cs typeface="Arial" panose="020B0604020202020204" pitchFamily="34" charset="0"/>
              </a:rPr>
              <a:t> information on </a:t>
            </a:r>
            <a:r>
              <a:rPr lang="fr-FR" dirty="0" err="1">
                <a:latin typeface="Arial" panose="020B0604020202020204" pitchFamily="34" charset="0"/>
                <a:cs typeface="Arial" panose="020B0604020202020204" pitchFamily="34" charset="0"/>
              </a:rPr>
              <a:t>many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subjects</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including</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bullying</a:t>
            </a:r>
            <a:r>
              <a:rPr lang="fr-FR" dirty="0">
                <a:latin typeface="Arial" panose="020B0604020202020204" pitchFamily="34" charset="0"/>
                <a:cs typeface="Arial" panose="020B0604020202020204" pitchFamily="34" charset="0"/>
              </a:rPr>
              <a:t> and violence, </a:t>
            </a:r>
            <a:r>
              <a:rPr lang="fr-FR" dirty="0" err="1">
                <a:latin typeface="Arial" panose="020B0604020202020204" pitchFamily="34" charset="0"/>
                <a:cs typeface="Arial" panose="020B0604020202020204" pitchFamily="34" charset="0"/>
              </a:rPr>
              <a:t>sexuality</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work</a:t>
            </a:r>
            <a:r>
              <a:rPr lang="fr-FR" dirty="0">
                <a:latin typeface="Arial" panose="020B0604020202020204" pitchFamily="34" charset="0"/>
                <a:cs typeface="Arial" panose="020B0604020202020204" pitchFamily="34" charset="0"/>
              </a:rPr>
              <a:t>, </a:t>
            </a:r>
            <a:r>
              <a:rPr lang="fr-FR" dirty="0" err="1">
                <a:latin typeface="Arial" panose="020B0604020202020204" pitchFamily="34" charset="0"/>
                <a:cs typeface="Arial" panose="020B0604020202020204" pitchFamily="34" charset="0"/>
              </a:rPr>
              <a:t>school</a:t>
            </a:r>
            <a:r>
              <a:rPr lang="fr-FR" dirty="0">
                <a:latin typeface="Arial" panose="020B0604020202020204" pitchFamily="34" charset="0"/>
                <a:cs typeface="Arial" panose="020B0604020202020204" pitchFamily="34" charset="0"/>
              </a:rPr>
              <a:t>, etc. </a:t>
            </a:r>
            <a:r>
              <a:rPr lang="fr-FR" dirty="0" err="1">
                <a:latin typeface="Arial" panose="020B0604020202020204" pitchFamily="34" charset="0"/>
                <a:cs typeface="Arial" panose="020B0604020202020204" pitchFamily="34" charset="0"/>
              </a:rPr>
              <a:t>Visit</a:t>
            </a:r>
            <a:r>
              <a:rPr lang="fr-FR" dirty="0">
                <a:latin typeface="Arial" panose="020B0604020202020204" pitchFamily="34" charset="0"/>
                <a:cs typeface="Arial" panose="020B0604020202020204" pitchFamily="34" charset="0"/>
              </a:rPr>
              <a:t> the </a:t>
            </a:r>
            <a:r>
              <a:rPr lang="fr-FR" dirty="0" err="1">
                <a:latin typeface="Arial" panose="020B0604020202020204" pitchFamily="34" charset="0"/>
                <a:cs typeface="Arial" panose="020B0604020202020204" pitchFamily="34" charset="0"/>
              </a:rPr>
              <a:t>website</a:t>
            </a:r>
            <a:r>
              <a:rPr lang="fr-FR"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742950" lvl="1" indent="-171450">
              <a:buFont typeface="Courier New,monospace"/>
              <a:buChar char="o"/>
            </a:pPr>
            <a:r>
              <a:rPr lang="fr-FR" dirty="0">
                <a:latin typeface="Arial" panose="020B0604020202020204" pitchFamily="34" charset="0"/>
                <a:cs typeface="Arial" panose="020B0604020202020204" pitchFamily="34" charset="0"/>
                <a:hlinkClick r:id="rId5"/>
              </a:rPr>
              <a:t>https://www.teljeunes.com/en</a:t>
            </a:r>
            <a:r>
              <a:rPr lang="fr-FR" dirty="0">
                <a:latin typeface="Arial" panose="020B0604020202020204" pitchFamily="34" charset="0"/>
                <a:cs typeface="Arial" panose="020B0604020202020204" pitchFamily="34" charset="0"/>
              </a:rPr>
              <a:t> or call 1-800-263-2266.</a:t>
            </a:r>
          </a:p>
          <a:p>
            <a:endParaRPr lang="fr-FR" dirty="0"/>
          </a:p>
          <a:p>
            <a:endParaRPr lang="fr-CA" b="1" dirty="0">
              <a:latin typeface="Aptos"/>
              <a:ea typeface="Calibri"/>
              <a:cs typeface="Calibri"/>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52</a:t>
            </a:fld>
            <a:endParaRPr lang="fr-CA"/>
          </a:p>
        </p:txBody>
      </p:sp>
    </p:spTree>
    <p:extLst>
      <p:ext uri="{BB962C8B-B14F-4D97-AF65-F5344CB8AC3E}">
        <p14:creationId xmlns:p14="http://schemas.microsoft.com/office/powerpoint/2010/main" val="253790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1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4-5.</a:t>
            </a:r>
            <a:endParaRPr lang="en-CA"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INFORMATION FOR STUDENTS</a:t>
            </a:r>
          </a:p>
          <a:p>
            <a:endParaRPr lang="en-US" b="1" dirty="0">
              <a:solidFill>
                <a:srgbClr val="444444"/>
              </a:solidFill>
              <a:latin typeface="Arial" panose="020B0604020202020204" pitchFamily="34" charset="0"/>
              <a:cs typeface="Arial" panose="020B0604020202020204" pitchFamily="34" charset="0"/>
            </a:endParaRPr>
          </a:p>
          <a:p>
            <a:pPr marL="0"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Civil law deals with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many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everyday </a:t>
            </a:r>
            <a:r>
              <a:rPr lang="en-US" dirty="0">
                <a:solidFill>
                  <a:srgbClr val="444444"/>
                </a:solidFill>
                <a:highlight>
                  <a:srgbClr val="F5F5F5"/>
                </a:highlight>
                <a:latin typeface="Arial" panose="020B0604020202020204" pitchFamily="34" charset="0"/>
                <a:cs typeface="Arial" panose="020B0604020202020204" pitchFamily="34" charset="0"/>
              </a:rPr>
              <a:t>situations</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Here are just a few examples:</a:t>
            </a:r>
            <a:r>
              <a:rPr lang="en-US" dirty="0">
                <a:solidFill>
                  <a:srgbClr val="444444"/>
                </a:solidFill>
                <a:highlight>
                  <a:srgbClr val="F5F5F5"/>
                </a:highligh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marL="457200" lvl="1" indent="0">
              <a:buFontTx/>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Family </a:t>
            </a:r>
            <a:r>
              <a:rPr lang="en-US" dirty="0">
                <a:solidFill>
                  <a:srgbClr val="444444"/>
                </a:solidFill>
                <a:highlight>
                  <a:srgbClr val="F5F5F5"/>
                </a:highlight>
                <a:latin typeface="Arial" panose="020B0604020202020204" pitchFamily="34" charset="0"/>
                <a:cs typeface="Arial" panose="020B0604020202020204" pitchFamily="34" charset="0"/>
              </a:rPr>
              <a:t>matters</a:t>
            </a:r>
            <a:endParaRPr lang="en-US" dirty="0">
              <a:solidFill>
                <a:srgbClr val="000000"/>
              </a:solidFill>
              <a:latin typeface="Arial" panose="020B0604020202020204" pitchFamily="34" charset="0"/>
              <a:cs typeface="Arial" panose="020B0604020202020204" pitchFamily="34" charset="0"/>
            </a:endParaRPr>
          </a:p>
          <a:p>
            <a:pPr marL="457200" lvl="1"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Inheritance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and </a:t>
            </a:r>
            <a:r>
              <a:rPr lang="en-US" dirty="0">
                <a:solidFill>
                  <a:srgbClr val="444444"/>
                </a:solidFill>
                <a:highlight>
                  <a:srgbClr val="F5F5F5"/>
                </a:highlight>
                <a:latin typeface="Arial" panose="020B0604020202020204" pitchFamily="34" charset="0"/>
                <a:cs typeface="Arial" panose="020B0604020202020204" pitchFamily="34" charset="0"/>
              </a:rPr>
              <a:t>succession</a:t>
            </a:r>
            <a:endParaRPr lang="en-US" dirty="0">
              <a:solidFill>
                <a:srgbClr val="000000"/>
              </a:solidFill>
              <a:latin typeface="Arial" panose="020B0604020202020204" pitchFamily="34" charset="0"/>
              <a:cs typeface="Arial" panose="020B0604020202020204" pitchFamily="34" charset="0"/>
            </a:endParaRPr>
          </a:p>
          <a:p>
            <a:pPr marL="457200" lvl="1"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Contracts</a:t>
            </a:r>
            <a:endParaRPr lang="en-US" dirty="0">
              <a:solidFill>
                <a:srgbClr val="000000"/>
              </a:solidFill>
              <a:latin typeface="Arial" panose="020B0604020202020204" pitchFamily="34" charset="0"/>
              <a:cs typeface="Arial" panose="020B0604020202020204" pitchFamily="34" charset="0"/>
            </a:endParaRPr>
          </a:p>
          <a:p>
            <a:pPr marL="457200" lvl="1"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Neighborhood problems</a:t>
            </a:r>
            <a:endParaRPr lang="en-US" dirty="0">
              <a:solidFill>
                <a:srgbClr val="444444"/>
              </a:solidFill>
              <a:latin typeface="Arial" panose="020B0604020202020204" pitchFamily="34" charset="0"/>
              <a:cs typeface="Arial" panose="020B0604020202020204" pitchFamily="34" charset="0"/>
            </a:endParaRPr>
          </a:p>
          <a:p>
            <a:pPr marL="457200" lvl="1" indent="0">
              <a:buFontTx/>
              <a:buNone/>
            </a:pPr>
            <a:r>
              <a:rPr lang="en-US" dirty="0">
                <a:solidFill>
                  <a:srgbClr val="444444"/>
                </a:solidFill>
                <a:highlight>
                  <a:srgbClr val="F5F5F5"/>
                </a:highlight>
                <a:latin typeface="Arial" panose="020B0604020202020204" pitchFamily="34" charset="0"/>
                <a:cs typeface="Arial" panose="020B0604020202020204" pitchFamily="34" charset="0"/>
              </a:rPr>
              <a:t>Etc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p>
          <a:p>
            <a:pPr marL="457200" lvl="1" indent="0">
              <a:buFontTx/>
              <a:buNone/>
            </a:pPr>
            <a:endParaRPr lang="en-US" dirty="0">
              <a:solidFill>
                <a:srgbClr val="444444"/>
              </a:solidFill>
              <a:latin typeface="Arial" panose="020B0604020202020204" pitchFamily="34" charset="0"/>
              <a:cs typeface="Arial" panose="020B0604020202020204" pitchFamily="34" charset="0"/>
            </a:endParaRPr>
          </a:p>
          <a:p>
            <a:pPr marL="0" indent="0">
              <a:buFontTx/>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As a general rule, </a:t>
            </a:r>
            <a:r>
              <a:rPr lang="en-US" dirty="0">
                <a:solidFill>
                  <a:srgbClr val="444444"/>
                </a:solidFill>
                <a:highlight>
                  <a:srgbClr val="F5F5F5"/>
                </a:highlight>
                <a:latin typeface="Arial" panose="020B0604020202020204" pitchFamily="34" charset="0"/>
                <a:cs typeface="Arial" panose="020B0604020202020204" pitchFamily="34" charset="0"/>
              </a:rPr>
              <a:t>in civil law,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it is “private” persons who take </a:t>
            </a:r>
            <a:r>
              <a:rPr lang="en-US" dirty="0">
                <a:solidFill>
                  <a:srgbClr val="444444"/>
                </a:solidFill>
                <a:highlight>
                  <a:srgbClr val="F5F5F5"/>
                </a:highlight>
                <a:latin typeface="Arial" panose="020B0604020202020204" pitchFamily="34" charset="0"/>
                <a:cs typeface="Arial" panose="020B0604020202020204" pitchFamily="34" charset="0"/>
              </a:rPr>
              <a:t>each other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to court. These “persons” </a:t>
            </a:r>
            <a:r>
              <a:rPr lang="en-US" dirty="0">
                <a:solidFill>
                  <a:srgbClr val="444444"/>
                </a:solidFill>
                <a:highlight>
                  <a:srgbClr val="F5F5F5"/>
                </a:highlight>
                <a:latin typeface="Arial" panose="020B0604020202020204" pitchFamily="34" charset="0"/>
                <a:cs typeface="Arial" panose="020B0604020202020204" pitchFamily="34" charset="0"/>
              </a:rPr>
              <a:t>may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be </a:t>
            </a:r>
            <a:r>
              <a:rPr lang="en-US" dirty="0">
                <a:solidFill>
                  <a:srgbClr val="444444"/>
                </a:solidFill>
                <a:highlight>
                  <a:srgbClr val="F5F5F5"/>
                </a:highlight>
                <a:latin typeface="Arial" panose="020B0604020202020204" pitchFamily="34" charset="0"/>
                <a:cs typeface="Arial" panose="020B0604020202020204" pitchFamily="34" charset="0"/>
              </a:rPr>
              <a:t>individuals, companies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or other organizations.</a:t>
            </a:r>
            <a:r>
              <a:rPr lang="en-US" dirty="0">
                <a:solidFill>
                  <a:srgbClr val="444444"/>
                </a:solidFill>
                <a:highlight>
                  <a:srgbClr val="F5F5F5"/>
                </a:highlight>
                <a:latin typeface="Arial" panose="020B0604020202020204" pitchFamily="34" charset="0"/>
                <a:cs typeface="Arial" panose="020B0604020202020204" pitchFamily="34" charset="0"/>
              </a:rPr>
              <a:t> In some cases, a person may even take legal action against a government body. </a:t>
            </a:r>
          </a:p>
          <a:p>
            <a:pPr marL="0" indent="0">
              <a:buFontTx/>
              <a:buNone/>
            </a:pPr>
            <a:endParaRPr lang="en-US" dirty="0">
              <a:solidFill>
                <a:srgbClr val="000000"/>
              </a:solidFill>
              <a:latin typeface="Arial" panose="020B0604020202020204" pitchFamily="34" charset="0"/>
              <a:cs typeface="Arial" panose="020B0604020202020204" pitchFamily="34" charset="0"/>
            </a:endParaRPr>
          </a:p>
          <a:p>
            <a:pPr marL="0" indent="0">
              <a:buFontTx/>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Civil law is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inspired by </a:t>
            </a:r>
            <a:r>
              <a:rPr lang="en-US" b="1" dirty="0">
                <a:solidFill>
                  <a:srgbClr val="444444"/>
                </a:solidFill>
                <a:highlight>
                  <a:srgbClr val="F5F5F5"/>
                </a:highlight>
                <a:latin typeface="Arial" panose="020B0604020202020204" pitchFamily="34" charset="0"/>
                <a:cs typeface="Arial" panose="020B0604020202020204" pitchFamily="34" charset="0"/>
              </a:rPr>
              <a:t>French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law</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Canada, it is </a:t>
            </a:r>
            <a:r>
              <a:rPr lang="en-US" dirty="0">
                <a:solidFill>
                  <a:srgbClr val="444444"/>
                </a:solidFill>
                <a:highlight>
                  <a:srgbClr val="F5F5F5"/>
                </a:highlight>
                <a:latin typeface="Arial" panose="020B0604020202020204" pitchFamily="34" charset="0"/>
                <a:cs typeface="Arial" panose="020B0604020202020204" pitchFamily="34" charset="0"/>
              </a:rPr>
              <a:t>specific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to Quebec.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It is not used in other </a:t>
            </a:r>
            <a:r>
              <a:rPr lang="en-US" dirty="0">
                <a:solidFill>
                  <a:srgbClr val="444444"/>
                </a:solidFill>
                <a:highlight>
                  <a:srgbClr val="F5F5F5"/>
                </a:highlight>
                <a:latin typeface="Arial" panose="020B0604020202020204" pitchFamily="34" charset="0"/>
                <a:cs typeface="Arial" panose="020B0604020202020204" pitchFamily="34" charset="0"/>
              </a:rPr>
              <a:t>Canadian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provinces or territories, where common law, a law inspired by British law, applies.</a:t>
            </a:r>
            <a:r>
              <a:rPr lang="en-US" dirty="0">
                <a:solidFill>
                  <a:srgbClr val="444444"/>
                </a:solidFill>
                <a:highlight>
                  <a:srgbClr val="F5F5F5"/>
                </a:highlight>
                <a:latin typeface="Arial" panose="020B0604020202020204" pitchFamily="34" charset="0"/>
                <a:cs typeface="Arial" panose="020B0604020202020204" pitchFamily="34" charset="0"/>
              </a:rPr>
              <a:t> </a:t>
            </a:r>
          </a:p>
          <a:p>
            <a:pPr marL="0" indent="0">
              <a:buFontTx/>
              <a:buNone/>
            </a:pPr>
            <a:endParaRPr lang="en-US" dirty="0">
              <a:solidFill>
                <a:srgbClr val="444444"/>
              </a:solidFill>
              <a:latin typeface="Arial" panose="020B0604020202020204" pitchFamily="34" charset="0"/>
              <a:cs typeface="Arial" panose="020B0604020202020204" pitchFamily="34" charset="0"/>
            </a:endParaRPr>
          </a:p>
          <a:p>
            <a:pPr marL="0" indent="0">
              <a:buFontTx/>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Unlike criminal law, the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main </a:t>
            </a:r>
            <a:r>
              <a:rPr lang="en-US" dirty="0">
                <a:solidFill>
                  <a:srgbClr val="444444"/>
                </a:solidFill>
                <a:highlight>
                  <a:srgbClr val="F5F5F5"/>
                </a:highlight>
                <a:latin typeface="Arial" panose="020B0604020202020204" pitchFamily="34" charset="0"/>
                <a:cs typeface="Arial" panose="020B0604020202020204" pitchFamily="34" charset="0"/>
              </a:rPr>
              <a:t>aim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of civil law is not to punish harmful </a:t>
            </a:r>
            <a:r>
              <a:rPr lang="en-US" dirty="0" err="1">
                <a:solidFill>
                  <a:srgbClr val="444444"/>
                </a:solidFill>
                <a:highlight>
                  <a:srgbClr val="F5F5F5"/>
                </a:highlight>
                <a:latin typeface="Arial" panose="020B0604020202020204" pitchFamily="34" charset="0"/>
                <a:cs typeface="Arial" panose="020B0604020202020204" pitchFamily="34" charset="0"/>
              </a:rPr>
              <a:t>behaviour</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(crimes or criminal offences) or to denounce wrongful </a:t>
            </a:r>
            <a:r>
              <a:rPr lang="en-US" b="0" i="0" u="none" strike="noStrike" dirty="0" err="1">
                <a:solidFill>
                  <a:srgbClr val="444444"/>
                </a:solidFill>
                <a:effectLst/>
                <a:highlight>
                  <a:srgbClr val="F5F5F5"/>
                </a:highlight>
                <a:latin typeface="Arial" panose="020B0604020202020204" pitchFamily="34" charset="0"/>
                <a:cs typeface="Arial" panose="020B0604020202020204" pitchFamily="34" charset="0"/>
              </a:rPr>
              <a:t>behaviour</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(offences), but rather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to repair </a:t>
            </a:r>
            <a:r>
              <a:rPr lang="en-US" b="1" dirty="0">
                <a:solidFill>
                  <a:srgbClr val="444444"/>
                </a:solidFill>
                <a:highlight>
                  <a:srgbClr val="F5F5F5"/>
                </a:highlight>
                <a:latin typeface="Arial" panose="020B0604020202020204" pitchFamily="34" charset="0"/>
                <a:cs typeface="Arial" panose="020B0604020202020204" pitchFamily="34" charset="0"/>
              </a:rPr>
              <a:t>damage caused </a:t>
            </a: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or compensate a victim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for damage caused by another</a:t>
            </a:r>
            <a:r>
              <a:rPr lang="en-US" dirty="0">
                <a:solidFill>
                  <a:srgbClr val="444444"/>
                </a:solidFill>
                <a:highlight>
                  <a:srgbClr val="F5F5F5"/>
                </a:highlight>
                <a:latin typeface="Arial" panose="020B0604020202020204" pitchFamily="34" charset="0"/>
                <a:cs typeface="Arial" panose="020B0604020202020204" pitchFamily="34" charset="0"/>
              </a:rPr>
              <a:t> person</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r>
              <a:rPr lang="en-US" dirty="0">
                <a:solidFill>
                  <a:srgbClr val="444444"/>
                </a:solidFill>
                <a:highlight>
                  <a:srgbClr val="F5F5F5"/>
                </a:highlight>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r>
              <a:rPr lang="en-US" b="1" dirty="0">
                <a:solidFill>
                  <a:srgbClr val="444444"/>
                </a:solidFill>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indent="-34290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Quebec Ac</a:t>
            </a:r>
            <a:r>
              <a:rPr lang="en-US" dirty="0">
                <a:solidFill>
                  <a:srgbClr val="444444"/>
                </a:solidFill>
                <a:highlight>
                  <a:srgbClr val="F5F5F5"/>
                </a:highlight>
                <a:latin typeface="Arial" panose="020B0604020202020204" pitchFamily="34" charset="0"/>
                <a:cs typeface="Arial" panose="020B0604020202020204" pitchFamily="34" charset="0"/>
              </a:rPr>
              <a:t>t, 1774, 14 George III, c. 83 (UK), art. 8</a:t>
            </a:r>
            <a:endParaRPr lang="en-US" dirty="0">
              <a:solidFill>
                <a:srgbClr val="444444"/>
              </a:solidFill>
              <a:latin typeface="Arial" panose="020B0604020202020204" pitchFamily="34" charset="0"/>
              <a:cs typeface="Arial" panose="020B0604020202020204" pitchFamily="34" charset="0"/>
            </a:endParaRPr>
          </a:p>
          <a:p>
            <a:pPr indent="-342900">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Constitution</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Act 1867 </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(UK), </a:t>
            </a:r>
            <a:r>
              <a:rPr lang="en-US" dirty="0">
                <a:solidFill>
                  <a:srgbClr val="444444"/>
                </a:solidFill>
                <a:highlight>
                  <a:srgbClr val="F5F5F5"/>
                </a:highlight>
                <a:latin typeface="Arial" panose="020B0604020202020204" pitchFamily="34" charset="0"/>
                <a:cs typeface="Arial" panose="020B0604020202020204" pitchFamily="34" charset="0"/>
              </a:rPr>
              <a:t>section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92(13)</a:t>
            </a:r>
            <a:endParaRPr lang="en-US" dirty="0">
              <a:solidFill>
                <a:srgbClr val="444444"/>
              </a:solidFill>
              <a:latin typeface="Arial" panose="020B0604020202020204" pitchFamily="34" charset="0"/>
              <a:cs typeface="Arial" panose="020B0604020202020204" pitchFamily="34" charset="0"/>
            </a:endParaRPr>
          </a:p>
          <a:p>
            <a:pPr indent="-34290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Civil Code of </a:t>
            </a:r>
            <a:r>
              <a:rPr lang="en-US" i="1" dirty="0">
                <a:solidFill>
                  <a:srgbClr val="444444"/>
                </a:solidFill>
                <a:highlight>
                  <a:srgbClr val="F5F5F5"/>
                </a:highlight>
                <a:latin typeface="Arial" panose="020B0604020202020204" pitchFamily="34" charset="0"/>
                <a:cs typeface="Arial" panose="020B0604020202020204" pitchFamily="34" charset="0"/>
              </a:rPr>
              <a:t>Quebec</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CQLR c CCQ-1991,</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preliminary </a:t>
            </a:r>
            <a:r>
              <a:rPr lang="en-US" dirty="0">
                <a:solidFill>
                  <a:srgbClr val="444444"/>
                </a:solidFill>
                <a:highlight>
                  <a:srgbClr val="F5F5F5"/>
                </a:highlight>
                <a:latin typeface="Arial" panose="020B0604020202020204" pitchFamily="34" charset="0"/>
                <a:cs typeface="Arial" panose="020B0604020202020204" pitchFamily="34" charset="0"/>
              </a:rPr>
              <a:t>provision</a:t>
            </a:r>
            <a:endParaRPr lang="en-CA" dirty="0">
              <a:solidFill>
                <a:srgbClr val="000000"/>
              </a:solidFill>
              <a:latin typeface="Arial" panose="020B0604020202020204" pitchFamily="34" charset="0"/>
              <a:cs typeface="Arial" panose="020B0604020202020204" pitchFamily="34" charset="0"/>
            </a:endParaRPr>
          </a:p>
          <a:p>
            <a:pPr indent="-342900">
              <a:buFont typeface="Courier New"/>
              <a:buChar char="o"/>
            </a:pPr>
            <a:r>
              <a:rPr lang="en-US" dirty="0">
                <a:solidFill>
                  <a:srgbClr val="444444"/>
                </a:solidFill>
                <a:highlight>
                  <a:srgbClr val="F5F5F5"/>
                </a:highlight>
                <a:latin typeface="Arial" panose="020B0604020202020204" pitchFamily="34" charset="0"/>
                <a:cs typeface="Arial" panose="020B0604020202020204" pitchFamily="34" charset="0"/>
              </a:rPr>
              <a:t>Hubert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REID</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Dictionnaire</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de droit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québécois</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canadien</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5th </a:t>
            </a:r>
            <a:r>
              <a:rPr lang="en-US" dirty="0" err="1">
                <a:solidFill>
                  <a:srgbClr val="444444"/>
                </a:solidFill>
                <a:highlight>
                  <a:srgbClr val="F5F5F5"/>
                </a:highlight>
                <a:latin typeface="Arial" panose="020B0604020202020204" pitchFamily="34" charset="0"/>
                <a:cs typeface="Arial" panose="020B0604020202020204" pitchFamily="34" charset="0"/>
              </a:rPr>
              <a:t>edn</a:t>
            </a:r>
            <a:r>
              <a:rPr lang="en-US" dirty="0">
                <a:solidFill>
                  <a:srgbClr val="444444"/>
                </a:solidFill>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Wilson &amp; Lafleur, 2015, sub verbo “Droit civil”, </a:t>
            </a:r>
            <a:r>
              <a:rPr lang="en-US" dirty="0">
                <a:solidFill>
                  <a:srgbClr val="444444"/>
                </a:solidFill>
                <a:highlight>
                  <a:srgbClr val="F5F5F5"/>
                </a:highlight>
                <a:latin typeface="Arial" panose="020B0604020202020204" pitchFamily="34" charset="0"/>
                <a:cs typeface="Arial" panose="020B0604020202020204" pitchFamily="34" charset="0"/>
              </a:rPr>
              <a:t>accessed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May 12, 2016 (CAIJ</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en-CA" dirty="0">
              <a:solidFill>
                <a:srgbClr val="000000"/>
              </a:solidFill>
              <a:latin typeface="Arial" panose="020B0604020202020204" pitchFamily="34" charset="0"/>
              <a:cs typeface="Arial" panose="020B0604020202020204" pitchFamily="34" charset="0"/>
            </a:endParaRPr>
          </a:p>
          <a:p>
            <a:pPr indent="-342900">
              <a:buFont typeface="Courier New"/>
              <a:buChar char="o"/>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André ÉMOND,</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Introduction au droit </a:t>
            </a:r>
            <a:r>
              <a:rPr lang="en-US" b="0" i="1" u="none" strike="noStrike" dirty="0" err="1">
                <a:solidFill>
                  <a:srgbClr val="444444"/>
                </a:solidFill>
                <a:effectLst/>
                <a:highlight>
                  <a:srgbClr val="F5F5F5"/>
                </a:highlight>
                <a:latin typeface="Arial" panose="020B0604020202020204" pitchFamily="34" charset="0"/>
                <a:cs typeface="Arial" panose="020B0604020202020204" pitchFamily="34" charset="0"/>
              </a:rPr>
              <a:t>canadien</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dirty="0">
                <a:solidFill>
                  <a:srgbClr val="444444"/>
                </a:solidFill>
                <a:highlight>
                  <a:srgbClr val="F5F5F5"/>
                </a:highlight>
                <a:latin typeface="Arial" panose="020B0604020202020204" pitchFamily="34" charset="0"/>
                <a:cs typeface="Arial" panose="020B0604020202020204" pitchFamily="34" charset="0"/>
              </a:rPr>
              <a:t>Montréal</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Wilson &amp; Lafleur, 2012, p. 73 and 82</a:t>
            </a:r>
            <a:r>
              <a:rPr lang="en-US" dirty="0">
                <a:solidFill>
                  <a:srgbClr val="444444"/>
                </a:solidFill>
                <a:highlight>
                  <a:srgbClr val="F5F5F5"/>
                </a:highlight>
                <a:latin typeface="Arial" panose="020B0604020202020204" pitchFamily="34" charset="0"/>
                <a:cs typeface="Arial" panose="020B0604020202020204" pitchFamily="34" charset="0"/>
              </a:rPr>
              <a:t>.</a:t>
            </a:r>
            <a:endParaRPr lang="en-CA"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6</a:t>
            </a:fld>
            <a:endParaRPr lang="fr-CA"/>
          </a:p>
        </p:txBody>
      </p:sp>
    </p:spTree>
    <p:extLst>
      <p:ext uri="{BB962C8B-B14F-4D97-AF65-F5344CB8AC3E}">
        <p14:creationId xmlns:p14="http://schemas.microsoft.com/office/powerpoint/2010/main" val="8519987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 1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pp. 4-5.</a:t>
            </a:r>
            <a:endParaRPr lang="en-CA" dirty="0">
              <a:latin typeface="Arial" panose="020B0604020202020204" pitchFamily="34" charset="0"/>
              <a:cs typeface="Arial" panose="020B0604020202020204" pitchFamily="34" charset="0"/>
            </a:endParaRPr>
          </a:p>
          <a:p>
            <a:endPar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endParaRPr lang="fr-FR"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Criminal law in Canada was inspired by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British law</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It is the same in all provinces and territories. </a:t>
            </a:r>
          </a:p>
          <a:p>
            <a:pPr marL="0" indent="0" algn="l">
              <a:buFont typeface="Wingdings"/>
              <a:buNone/>
            </a:pPr>
            <a:endParaRPr lang="en-CA"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CA" dirty="0">
                <a:solidFill>
                  <a:srgbClr val="444444"/>
                </a:solidFill>
                <a:highlight>
                  <a:srgbClr val="F5F5F5"/>
                </a:highlight>
                <a:latin typeface="Arial" panose="020B0604020202020204" pitchFamily="34" charset="0"/>
                <a:cs typeface="Arial" panose="020B0604020202020204" pitchFamily="34" charset="0"/>
              </a:rPr>
              <a:t>Criminal</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law serves to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protect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the public against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harmful conduct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and to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preserve the shared values</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of a society. For example, theft, murder and drug trafficking are prohibited.</a:t>
            </a:r>
          </a:p>
          <a:p>
            <a:pPr marL="0" indent="0" algn="l">
              <a:buFont typeface="Wingdings"/>
              <a:buNone/>
            </a:pPr>
            <a:endParaRPr lang="en-CA"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Most of the rules are found in 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but there are rules in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other laws</a:t>
            </a:r>
            <a:r>
              <a:rPr lang="en-CA" dirty="0">
                <a:solidFill>
                  <a:srgbClr val="444444"/>
                </a:solidFill>
                <a:highlight>
                  <a:srgbClr val="F5F5F5"/>
                </a:highlight>
                <a:latin typeface="Arial" panose="020B0604020202020204" pitchFamily="34" charset="0"/>
                <a:cs typeface="Arial" panose="020B0604020202020204" pitchFamily="34" charset="0"/>
              </a:rPr>
              <a:t>,</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such as 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Controlled Drugs and Substances Act</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and 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Firearms Act</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The consequences, or possible sentences, associated with the various prohibited behaviours are also found in these laws.</a:t>
            </a:r>
          </a:p>
          <a:p>
            <a:pPr marL="0" indent="0" algn="l">
              <a:buFont typeface="Wingdings"/>
              <a:buNone/>
            </a:pPr>
            <a:endParaRPr lang="en-CA" dirty="0">
              <a:solidFill>
                <a:srgbClr val="444444"/>
              </a:solidFill>
              <a:latin typeface="Arial" panose="020B0604020202020204" pitchFamily="34" charset="0"/>
              <a:cs typeface="Arial" panose="020B0604020202020204" pitchFamily="34" charset="0"/>
            </a:endParaRPr>
          </a:p>
          <a:p>
            <a:pPr marL="0" indent="0">
              <a:buFont typeface="Wingdings"/>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There are two key players in a criminal case: </a:t>
            </a:r>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the State and the person accused of committing a crime.</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 In a criminal case, the </a:t>
            </a:r>
            <a:r>
              <a:rPr lang="en-CA" dirty="0">
                <a:solidFill>
                  <a:srgbClr val="444444"/>
                </a:solidFill>
                <a:highlight>
                  <a:srgbClr val="F5F5F5"/>
                </a:highlight>
                <a:latin typeface="Arial" panose="020B0604020202020204" pitchFamily="34" charset="0"/>
                <a:cs typeface="Arial" panose="020B0604020202020204" pitchFamily="34" charset="0"/>
              </a:rPr>
              <a:t>State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takes the accused to court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The State is represented by a government lawyer called a “criminal and penal prosecuting attorney,” often simply called “the prosecutor” or “the prosecution.”</a:t>
            </a:r>
            <a:endParaRPr lang="en-CA" dirty="0">
              <a:solidFill>
                <a:srgbClr val="444444"/>
              </a:solidFill>
              <a:latin typeface="Arial" panose="020B0604020202020204" pitchFamily="34" charset="0"/>
              <a:cs typeface="Arial" panose="020B0604020202020204" pitchFamily="34" charset="0"/>
            </a:endParaRPr>
          </a:p>
          <a:p>
            <a:pPr marL="171450" indent="-171450">
              <a:buFont typeface="Wingdings"/>
              <a:buChar char="q"/>
            </a:pPr>
            <a:endParaRPr lang="en-CA" dirty="0">
              <a:solidFill>
                <a:srgbClr val="444444"/>
              </a:solidFill>
              <a:highlight>
                <a:srgbClr val="F5F5F5"/>
              </a:highlight>
              <a:latin typeface="Arial" panose="020B0604020202020204" pitchFamily="34" charset="0"/>
              <a:cs typeface="Arial" panose="020B0604020202020204" pitchFamily="34" charset="0"/>
            </a:endParaRPr>
          </a:p>
          <a:p>
            <a:pPr algn="l"/>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THE ROLE OF THE STATE IN CRIMINAL TRIALS:</a:t>
            </a:r>
          </a:p>
          <a:p>
            <a:pPr algn="l"/>
            <a:endParaRPr lang="en-CA" dirty="0">
              <a:solidFill>
                <a:srgbClr val="444444"/>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In a criminal trial, the victim can be asked to testify, but only as a witness.</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The police officers who intervened at the crime scene or who questioned witnesses or the suspect can also be asked to testify as witnesses.</a:t>
            </a:r>
            <a:endParaRPr lang="en-US" dirty="0">
              <a:solidFill>
                <a:srgbClr val="444444"/>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It is the State, represented by the criminal and penal prosecuting attorney that files charges against the accused in criminal cases.</a:t>
            </a:r>
            <a:endParaRPr lang="en-CA" dirty="0">
              <a:solidFill>
                <a:srgbClr val="444444"/>
              </a:solidFill>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Since King Charles III is officially Canada’s Head of State, criminal cases are designated as: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K v. Whomever</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with “K” meaning the King, and “v.” meaning versus.</a:t>
            </a:r>
            <a:endParaRPr lang="fr-CA" dirty="0">
              <a:solidFill>
                <a:srgbClr val="444444"/>
              </a:solidFill>
              <a:latin typeface="Arial" panose="020B0604020202020204" pitchFamily="34" charset="0"/>
              <a:cs typeface="Arial" panose="020B0604020202020204" pitchFamily="34" charset="0"/>
            </a:endParaRPr>
          </a:p>
          <a:p>
            <a:pPr marL="171450" indent="-171450">
              <a:buFont typeface="Wingdings"/>
              <a:buChar char="q"/>
            </a:pPr>
            <a:endParaRPr lang="en-CA" dirty="0">
              <a:solidFill>
                <a:srgbClr val="444444"/>
              </a:solidFill>
              <a:highlight>
                <a:srgbClr val="F5F5F5"/>
              </a:highlight>
              <a:latin typeface="Arial" panose="020B0604020202020204" pitchFamily="34" charset="0"/>
              <a:cs typeface="Arial" panose="020B0604020202020204" pitchFamily="34" charset="0"/>
            </a:endParaRPr>
          </a:p>
          <a:p>
            <a:pPr algn="l"/>
            <a:r>
              <a:rPr lang="en-CA" b="1" i="0" dirty="0">
                <a:solidFill>
                  <a:srgbClr val="444444"/>
                </a:solidFill>
                <a:effectLst/>
                <a:highlight>
                  <a:srgbClr val="F5F5F5"/>
                </a:highlight>
                <a:latin typeface="Arial" panose="020B0604020202020204" pitchFamily="34" charset="0"/>
                <a:cs typeface="Arial" panose="020B0604020202020204" pitchFamily="34" charset="0"/>
              </a:rPr>
              <a:t>Important!</a:t>
            </a:r>
            <a:r>
              <a:rPr lang="en-CA" i="0"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It is not the victim of the crime</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or the victim’s family,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who takes the accused to court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but the criminal and penal prosecuting attorney.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For some crimes, there is no direct victim</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for example, drug possession.</a:t>
            </a:r>
          </a:p>
          <a:p>
            <a:pPr algn="l"/>
            <a:endPar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marL="0" indent="0" algn="l">
              <a:buFont typeface="Wingdings" panose="05000000000000000000" pitchFamily="2" charset="2"/>
              <a:buNone/>
            </a:pPr>
            <a:r>
              <a:rPr lang="en-CA" dirty="0">
                <a:solidFill>
                  <a:srgbClr val="444444"/>
                </a:solidFill>
                <a:latin typeface="Arial" panose="020B0604020202020204" pitchFamily="34" charset="0"/>
                <a:cs typeface="Arial" panose="020B0604020202020204" pitchFamily="34" charset="0"/>
              </a:rPr>
              <a:t>The law is no secret! Anyone can access and read the </a:t>
            </a:r>
            <a:r>
              <a:rPr lang="en-CA" i="1" dirty="0">
                <a:solidFill>
                  <a:srgbClr val="444444"/>
                </a:solidFill>
                <a:latin typeface="Arial" panose="020B0604020202020204" pitchFamily="34" charset="0"/>
                <a:cs typeface="Arial" panose="020B0604020202020204" pitchFamily="34" charset="0"/>
              </a:rPr>
              <a:t>Criminal Code </a:t>
            </a:r>
            <a:r>
              <a:rPr lang="en-CA" i="0" dirty="0">
                <a:solidFill>
                  <a:srgbClr val="444444"/>
                </a:solidFill>
                <a:latin typeface="Arial" panose="020B0604020202020204" pitchFamily="34" charset="0"/>
                <a:cs typeface="Arial" panose="020B0604020202020204" pitchFamily="34" charset="0"/>
              </a:rPr>
              <a:t>online for free: https://laws-lois.justice.gc.ca/eng/acts/c-46/</a:t>
            </a:r>
            <a:endParaRPr lang="en-CA" dirty="0">
              <a:solidFill>
                <a:srgbClr val="444444"/>
              </a:solidFill>
              <a:latin typeface="Arial" panose="020B0604020202020204" pitchFamily="34" charset="0"/>
              <a:cs typeface="Arial" panose="020B0604020202020204" pitchFamily="34" charset="0"/>
            </a:endParaRPr>
          </a:p>
          <a:p>
            <a:endParaRPr lang="en-CA" dirty="0">
              <a:solidFill>
                <a:srgbClr val="444444"/>
              </a:solidFill>
              <a:highlight>
                <a:srgbClr val="F5F5F5"/>
              </a:highlight>
              <a:latin typeface="Arial" panose="020B0604020202020204" pitchFamily="34" charset="0"/>
              <a:cs typeface="Arial" panose="020B0604020202020204" pitchFamily="34" charset="0"/>
            </a:endParaRPr>
          </a:p>
          <a:p>
            <a:pPr algn="l"/>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The Quebec Act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1774, 14 George III, c. 83 (UK), s 11</a:t>
            </a:r>
            <a:endParaRPr lang="en-US" dirty="0">
              <a:solidFill>
                <a:srgbClr val="444444"/>
              </a:solidFill>
              <a:latin typeface="Arial" panose="020B0604020202020204" pitchFamily="34" charset="0"/>
              <a:cs typeface="Arial" panose="020B0604020202020204" pitchFamily="34" charset="0"/>
            </a:endParaRPr>
          </a:p>
          <a:p>
            <a:pPr marL="171450" indent="-285750">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dirty="0">
                <a:solidFill>
                  <a:srgbClr val="444444"/>
                </a:solidFill>
                <a:highlight>
                  <a:srgbClr val="F5F5F5"/>
                </a:highlight>
                <a:latin typeface="Arial" panose="020B0604020202020204" pitchFamily="34" charset="0"/>
                <a:cs typeface="Arial" panose="020B0604020202020204" pitchFamily="34" charset="0"/>
              </a:rPr>
              <a:t>RSC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1985, c. C-46, s 8(2)</a:t>
            </a:r>
            <a:endParaRPr lang="en-US"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ss 229 and 322</a:t>
            </a:r>
            <a:endParaRPr lang="en-CA"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Controlled Drugs and Substances Act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c. 19, s </a:t>
            </a:r>
            <a:r>
              <a:rPr lang="en-CA" dirty="0">
                <a:solidFill>
                  <a:srgbClr val="444444"/>
                </a:solidFill>
                <a:highlight>
                  <a:srgbClr val="F5F5F5"/>
                </a:highlight>
                <a:latin typeface="Arial" panose="020B0604020202020204" pitchFamily="34" charset="0"/>
                <a:cs typeface="Arial" panose="020B0604020202020204" pitchFamily="34" charset="0"/>
              </a:rPr>
              <a:t>4(1</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CA"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Act Respecting the Director of Criminal and Penal Prosecutions</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c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D-9.1.1, ss 1 and 13(1)</a:t>
            </a:r>
            <a:endParaRPr lang="en-US"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Hubert REID, </a:t>
            </a:r>
            <a:r>
              <a:rPr lang="en-CA" b="0" i="1" u="none" strike="noStrike" dirty="0" err="1">
                <a:solidFill>
                  <a:srgbClr val="444444"/>
                </a:solidFill>
                <a:effectLst/>
                <a:highlight>
                  <a:srgbClr val="F5F5F5"/>
                </a:highlight>
                <a:latin typeface="Arial" panose="020B0604020202020204" pitchFamily="34" charset="0"/>
                <a:cs typeface="Arial" panose="020B0604020202020204" pitchFamily="34" charset="0"/>
              </a:rPr>
              <a:t>Dictionnaire</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 de droit </a:t>
            </a:r>
            <a:r>
              <a:rPr lang="en-CA" b="0" i="1" u="none" strike="noStrike" dirty="0" err="1">
                <a:solidFill>
                  <a:srgbClr val="444444"/>
                </a:solidFill>
                <a:effectLst/>
                <a:highlight>
                  <a:srgbClr val="F5F5F5"/>
                </a:highlight>
                <a:latin typeface="Arial" panose="020B0604020202020204" pitchFamily="34" charset="0"/>
                <a:cs typeface="Arial" panose="020B0604020202020204" pitchFamily="34" charset="0"/>
              </a:rPr>
              <a:t>québécois</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 et </a:t>
            </a:r>
            <a:r>
              <a:rPr lang="en-CA" b="0" i="1" u="none" strike="noStrike" dirty="0" err="1">
                <a:solidFill>
                  <a:srgbClr val="444444"/>
                </a:solidFill>
                <a:effectLst/>
                <a:highlight>
                  <a:srgbClr val="F5F5F5"/>
                </a:highlight>
                <a:latin typeface="Arial" panose="020B0604020202020204" pitchFamily="34" charset="0"/>
                <a:cs typeface="Arial" panose="020B0604020202020204" pitchFamily="34" charset="0"/>
              </a:rPr>
              <a:t>canadien</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5th ed., Wilson &amp; Lafleur, 2015, sub verbo “Droit </a:t>
            </a:r>
            <a:r>
              <a:rPr lang="en-CA" b="0" i="0" u="none" strike="noStrike" dirty="0" err="1">
                <a:solidFill>
                  <a:srgbClr val="444444"/>
                </a:solidFill>
                <a:effectLst/>
                <a:highlight>
                  <a:srgbClr val="F5F5F5"/>
                </a:highlight>
                <a:latin typeface="Arial" panose="020B0604020202020204" pitchFamily="34" charset="0"/>
                <a:cs typeface="Arial" panose="020B0604020202020204" pitchFamily="34" charset="0"/>
              </a:rPr>
              <a:t>criminel</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consulted on May 12, 2016</a:t>
            </a:r>
            <a:endParaRPr lang="en-US" dirty="0">
              <a:solidFill>
                <a:srgbClr val="444444"/>
              </a:solidFill>
              <a:latin typeface="Arial" panose="020B0604020202020204" pitchFamily="34" charset="0"/>
              <a:cs typeface="Arial" panose="020B0604020202020204" pitchFamily="34" charset="0"/>
            </a:endParaRPr>
          </a:p>
          <a:p>
            <a:endParaRPr lang="en-CA"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7</a:t>
            </a:fld>
            <a:endParaRPr lang="fr-CA"/>
          </a:p>
        </p:txBody>
      </p:sp>
    </p:spTree>
    <p:extLst>
      <p:ext uri="{BB962C8B-B14F-4D97-AF65-F5344CB8AC3E}">
        <p14:creationId xmlns:p14="http://schemas.microsoft.com/office/powerpoint/2010/main" val="3975091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exercises 2 to 4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 6.</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en-US" dirty="0">
              <a:solidFill>
                <a:srgbClr val="444444"/>
              </a:solidFill>
              <a:latin typeface="Arial" panose="020B0604020202020204" pitchFamily="34" charset="0"/>
              <a:cs typeface="Arial" panose="020B0604020202020204" pitchFamily="34" charset="0"/>
            </a:endParaRPr>
          </a:p>
          <a:p>
            <a:pPr marL="0" indent="0">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In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civil law</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the burden of proof is well represented by a balance scale (scale of justice). It is </a:t>
            </a:r>
            <a:r>
              <a:rPr lang="en-US" dirty="0">
                <a:solidFill>
                  <a:srgbClr val="444444"/>
                </a:solidFill>
                <a:highlight>
                  <a:srgbClr val="F5F5F5"/>
                </a:highlight>
                <a:latin typeface="Arial" panose="020B0604020202020204" pitchFamily="34" charset="0"/>
                <a:cs typeface="Arial" panose="020B0604020202020204" pitchFamily="34" charset="0"/>
              </a:rPr>
              <a:t>based on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 “balance of probabilities”: the heavier (or more convincing) side wins.</a:t>
            </a:r>
          </a:p>
          <a:p>
            <a:pPr marL="0" indent="0">
              <a:buFont typeface="Wingdings"/>
              <a:buNone/>
            </a:pPr>
            <a:endParaRPr lang="en-US" dirty="0">
              <a:solidFill>
                <a:srgbClr val="444444"/>
              </a:solidFill>
              <a:latin typeface="Arial" panose="020B0604020202020204" pitchFamily="34" charset="0"/>
              <a:cs typeface="Arial" panose="020B0604020202020204" pitchFamily="34" charset="0"/>
            </a:endParaRPr>
          </a:p>
          <a:p>
            <a:pPr marL="0" indent="0" algn="l">
              <a:buFont typeface="Wingdings"/>
              <a:buNone/>
            </a:pP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The same action can result in </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both a civil case and a criminal case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971550" lvl="1" indent="-171450" algn="l">
              <a:buFont typeface="Courier New"/>
              <a:buChar char="o"/>
            </a:pPr>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Example: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If an attendant abuses an older person in a nursing home, the attendant might be accused of the crime of assault and be taken to court by the S</a:t>
            </a:r>
            <a:r>
              <a:rPr lang="en-US" b="0" i="0" dirty="0">
                <a:solidFill>
                  <a:srgbClr val="444444"/>
                </a:solidFill>
                <a:effectLst/>
                <a:highlight>
                  <a:srgbClr val="F5F5F5"/>
                </a:highlight>
                <a:latin typeface="Arial" panose="020B0604020202020204" pitchFamily="34" charset="0"/>
                <a:cs typeface="Arial" panose="020B0604020202020204" pitchFamily="34" charset="0"/>
              </a:rPr>
              <a:t>tate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In addition, the </a:t>
            </a:r>
            <a:r>
              <a:rPr lang="en-US" b="0" i="0" dirty="0">
                <a:solidFill>
                  <a:srgbClr val="444444"/>
                </a:solidFill>
                <a:effectLst/>
                <a:highlight>
                  <a:srgbClr val="F5F5F5"/>
                </a:highlight>
                <a:latin typeface="Arial" panose="020B0604020202020204" pitchFamily="34" charset="0"/>
                <a:cs typeface="Arial" panose="020B0604020202020204" pitchFamily="34" charset="0"/>
              </a:rPr>
              <a:t>victim</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can bring the attendant to court in a civil case to make them compensate for the harm the victim suffered.</a:t>
            </a:r>
            <a:endParaRPr lang="en-US" dirty="0">
              <a:solidFill>
                <a:srgbClr val="444444"/>
              </a:solidFill>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r>
              <a:rPr lang="en-US" b="1" i="0" dirty="0">
                <a:solidFill>
                  <a:srgbClr val="444444"/>
                </a:solidFill>
                <a:effectLst/>
                <a:highlight>
                  <a:srgbClr val="F5F5F5"/>
                </a:highlight>
                <a:latin typeface="Arial" panose="020B0604020202020204" pitchFamily="34" charset="0"/>
                <a:cs typeface="Arial" panose="020B0604020202020204" pitchFamily="34" charset="0"/>
              </a:rPr>
              <a:t>Important!</a:t>
            </a:r>
            <a:r>
              <a:rPr lang="en-US"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Because the burden of proof </a:t>
            </a:r>
            <a:r>
              <a:rPr lang="en-US" dirty="0">
                <a:solidFill>
                  <a:srgbClr val="444444"/>
                </a:solidFill>
                <a:highlight>
                  <a:srgbClr val="F5F5F5"/>
                </a:highlight>
                <a:latin typeface="Arial" panose="020B0604020202020204" pitchFamily="34" charset="0"/>
                <a:cs typeface="Arial" panose="020B0604020202020204" pitchFamily="34" charset="0"/>
              </a:rPr>
              <a:t>has a higher standard </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in criminal law, a person might be held responsible in civil law but found not guilty in criminal law for the same act.</a:t>
            </a:r>
            <a:endParaRPr lang="en-US" dirty="0">
              <a:solidFill>
                <a:srgbClr val="444444"/>
              </a:solidFill>
              <a:latin typeface="Arial" panose="020B0604020202020204" pitchFamily="34" charset="0"/>
              <a:cs typeface="Arial" panose="020B0604020202020204" pitchFamily="34" charset="0"/>
            </a:endParaRPr>
          </a:p>
          <a:p>
            <a:endParaRPr lang="en-US" b="1" dirty="0">
              <a:solidFill>
                <a:srgbClr val="444444"/>
              </a:solidFill>
              <a:highlight>
                <a:srgbClr val="F5F5F5"/>
              </a:highlight>
              <a:latin typeface="Arial" panose="020B0604020202020204" pitchFamily="34" charset="0"/>
              <a:cs typeface="Arial" panose="020B0604020202020204" pitchFamily="34" charset="0"/>
            </a:endParaRPr>
          </a:p>
          <a:p>
            <a:pPr algn="l"/>
            <a:r>
              <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171450" indent="-285750">
              <a:buFont typeface="Courier New"/>
              <a:buChar char="o"/>
            </a:pP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Code civil of Québec</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art</a:t>
            </a:r>
            <a:r>
              <a:rPr lang="en-US" dirty="0">
                <a:solidFill>
                  <a:srgbClr val="444444"/>
                </a:solidFill>
                <a:highlight>
                  <a:srgbClr val="F5F5F5"/>
                </a:highlight>
                <a:latin typeface="Arial" panose="020B0604020202020204" pitchFamily="34" charset="0"/>
                <a:cs typeface="Arial" panose="020B0604020202020204" pitchFamily="34" charset="0"/>
              </a:rPr>
              <a:t>.</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2803 and </a:t>
            </a:r>
            <a:r>
              <a:rPr lang="en-US" dirty="0">
                <a:solidFill>
                  <a:srgbClr val="444444"/>
                </a:solidFill>
                <a:highlight>
                  <a:srgbClr val="F5F5F5"/>
                </a:highlight>
                <a:latin typeface="Arial" panose="020B0604020202020204" pitchFamily="34" charset="0"/>
                <a:cs typeface="Arial" panose="020B0604020202020204" pitchFamily="34" charset="0"/>
              </a:rPr>
              <a:t>2804</a:t>
            </a:r>
            <a:endParaRPr lang="en-US"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US" i="1" dirty="0">
                <a:solidFill>
                  <a:srgbClr val="444444"/>
                </a:solidFill>
                <a:highlight>
                  <a:srgbClr val="F5F5F5"/>
                </a:highlight>
                <a:latin typeface="Arial" panose="020B0604020202020204" pitchFamily="34" charset="0"/>
                <a:cs typeface="Arial" panose="020B0604020202020204" pitchFamily="34" charset="0"/>
              </a:rPr>
              <a:t>Criminal</a:t>
            </a:r>
            <a:r>
              <a:rPr lang="en-US" b="0" i="1" u="none" strike="noStrike" dirty="0">
                <a:solidFill>
                  <a:srgbClr val="444444"/>
                </a:solidFill>
                <a:effectLst/>
                <a:highlight>
                  <a:srgbClr val="F5F5F5"/>
                </a:highlight>
                <a:latin typeface="Arial" panose="020B0604020202020204" pitchFamily="34" charset="0"/>
                <a:cs typeface="Arial" panose="020B0604020202020204" pitchFamily="34" charset="0"/>
              </a:rPr>
              <a:t> Code</a:t>
            </a:r>
            <a:r>
              <a:rPr lang="en-US" b="0" i="0" u="none" strike="noStrike" dirty="0">
                <a:solidFill>
                  <a:srgbClr val="444444"/>
                </a:solidFill>
                <a:effectLst/>
                <a:highlight>
                  <a:srgbClr val="F5F5F5"/>
                </a:highlight>
                <a:latin typeface="Arial" panose="020B0604020202020204" pitchFamily="34" charset="0"/>
                <a:cs typeface="Arial" panose="020B0604020202020204" pitchFamily="34" charset="0"/>
              </a:rPr>
              <a:t>, RSC 1985, c C-46, s 6(1)</a:t>
            </a:r>
            <a:endParaRPr lang="en-US" dirty="0">
              <a:solidFill>
                <a:srgbClr val="444444"/>
              </a:solidFill>
              <a:latin typeface="Arial" panose="020B0604020202020204" pitchFamily="34" charset="0"/>
              <a:cs typeface="Arial" panose="020B0604020202020204" pitchFamily="34" charset="0"/>
            </a:endParaRPr>
          </a:p>
          <a:p>
            <a:endParaRPr lang="en-US" dirty="0">
              <a:solidFill>
                <a:srgbClr val="444444"/>
              </a:solidFill>
              <a:highlight>
                <a:srgbClr val="F5F5F5"/>
              </a:highlight>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8</a:t>
            </a:fld>
            <a:endParaRPr lang="fr-CA"/>
          </a:p>
        </p:txBody>
      </p:sp>
    </p:spTree>
    <p:extLst>
      <p:ext uri="{BB962C8B-B14F-4D97-AF65-F5344CB8AC3E}">
        <p14:creationId xmlns:p14="http://schemas.microsoft.com/office/powerpoint/2010/main" val="268751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CA" b="1" dirty="0">
                <a:solidFill>
                  <a:srgbClr val="444444"/>
                </a:solidFill>
                <a:highlight>
                  <a:srgbClr val="F5F5F5"/>
                </a:highlight>
                <a:latin typeface="Arial" panose="020B0604020202020204" pitchFamily="34" charset="0"/>
                <a:cs typeface="Arial" panose="020B0604020202020204" pitchFamily="34" charset="0"/>
              </a:rPr>
              <a:t>NOTES FOR THE TEACHER</a:t>
            </a:r>
            <a:endParaRPr lang="fr-FR" dirty="0">
              <a:latin typeface="Arial" panose="020B0604020202020204" pitchFamily="34" charset="0"/>
              <a:cs typeface="Arial" panose="020B0604020202020204" pitchFamily="34" charset="0"/>
            </a:endParaRPr>
          </a:p>
          <a:p>
            <a:endParaRPr lang="en-CA" b="1" dirty="0">
              <a:solidFill>
                <a:srgbClr val="444444"/>
              </a:solidFill>
              <a:highlight>
                <a:srgbClr val="F5F5F5"/>
              </a:highlight>
              <a:latin typeface="Arial" panose="020B0604020202020204" pitchFamily="34" charset="0"/>
              <a:cs typeface="Arial" panose="020B0604020202020204" pitchFamily="34" charset="0"/>
            </a:endParaRPr>
          </a:p>
          <a:p>
            <a:pPr marL="171450" indent="-171450">
              <a:buFont typeface="Wingdings" panose="05000000000000000000" pitchFamily="2" charset="2"/>
              <a:buChar char="q"/>
            </a:pPr>
            <a:r>
              <a:rPr lang="en-CA" dirty="0">
                <a:solidFill>
                  <a:srgbClr val="444444"/>
                </a:solidFill>
                <a:highlight>
                  <a:srgbClr val="F5F5F5"/>
                </a:highlight>
                <a:latin typeface="Arial" panose="020B0604020202020204" pitchFamily="34" charset="0"/>
                <a:cs typeface="Arial" panose="020B0604020202020204" pitchFamily="34" charset="0"/>
              </a:rPr>
              <a:t>Individually or in teams, students complete exercises 2 to 4 in the </a:t>
            </a:r>
            <a:r>
              <a:rPr lang="en-CA" b="1" dirty="0">
                <a:solidFill>
                  <a:srgbClr val="444444"/>
                </a:solidFill>
                <a:highlight>
                  <a:srgbClr val="F5F5F5"/>
                </a:highlight>
                <a:latin typeface="Arial" panose="020B0604020202020204" pitchFamily="34" charset="0"/>
                <a:cs typeface="Arial" panose="020B0604020202020204" pitchFamily="34" charset="0"/>
              </a:rPr>
              <a:t>Student Workbook</a:t>
            </a:r>
            <a:r>
              <a:rPr lang="en-CA" dirty="0">
                <a:solidFill>
                  <a:srgbClr val="444444"/>
                </a:solidFill>
                <a:highlight>
                  <a:srgbClr val="F5F5F5"/>
                </a:highlight>
                <a:latin typeface="Arial" panose="020B0604020202020204" pitchFamily="34" charset="0"/>
                <a:cs typeface="Arial" panose="020B0604020202020204" pitchFamily="34" charset="0"/>
              </a:rPr>
              <a:t>, p. 6.</a:t>
            </a:r>
            <a:endParaRPr lang="en-US"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endPar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endParaRPr>
          </a:p>
          <a:p>
            <a:pPr algn="l"/>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INFORMATION FOR STUDENTS</a:t>
            </a:r>
          </a:p>
          <a:p>
            <a:pPr algn="l"/>
            <a:endParaRPr lang="fr-FR" dirty="0">
              <a:solidFill>
                <a:srgbClr val="444444"/>
              </a:solidFill>
              <a:latin typeface="Arial" panose="020B0604020202020204" pitchFamily="34" charset="0"/>
              <a:cs typeface="Arial" panose="020B0604020202020204" pitchFamily="34" charset="0"/>
            </a:endParaRPr>
          </a:p>
          <a:p>
            <a:pPr marL="0" indent="0" algn="l">
              <a:buFontTx/>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The accused </a:t>
            </a:r>
            <a:r>
              <a:rPr lang="en-CA" b="0" i="0" dirty="0">
                <a:solidFill>
                  <a:srgbClr val="444444"/>
                </a:solidFill>
                <a:effectLst/>
                <a:highlight>
                  <a:srgbClr val="F5F5F5"/>
                </a:highlight>
                <a:latin typeface="Arial" panose="020B0604020202020204" pitchFamily="34" charset="0"/>
                <a:cs typeface="Arial" panose="020B0604020202020204" pitchFamily="34" charset="0"/>
              </a:rPr>
              <a:t>must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be found </a:t>
            </a:r>
            <a:r>
              <a:rPr lang="en-CA" u="none" strike="noStrike" dirty="0">
                <a:solidFill>
                  <a:srgbClr val="444444"/>
                </a:solidFill>
                <a:effectLst/>
                <a:highlight>
                  <a:srgbClr val="F5F5F5"/>
                </a:highlight>
                <a:latin typeface="Arial" panose="020B0604020202020204" pitchFamily="34" charset="0"/>
                <a:cs typeface="Arial" panose="020B0604020202020204" pitchFamily="34" charset="0"/>
              </a:rPr>
              <a:t>not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guilty if</a:t>
            </a:r>
            <a:r>
              <a:rPr lang="en-CA" dirty="0">
                <a:solidFill>
                  <a:srgbClr val="444444"/>
                </a:solidFill>
                <a:highlight>
                  <a:srgbClr val="F5F5F5"/>
                </a:highlight>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a:p>
            <a:pPr marL="685800" lvl="1" indent="0">
              <a:buFontTx/>
              <a:buNone/>
            </a:pPr>
            <a:r>
              <a:rPr lang="en-CA" dirty="0">
                <a:solidFill>
                  <a:srgbClr val="444444"/>
                </a:solidFill>
                <a:highlight>
                  <a:srgbClr val="F5F5F5"/>
                </a:highlight>
                <a:latin typeface="Arial" panose="020B0604020202020204" pitchFamily="34" charset="0"/>
                <a:cs typeface="Arial" panose="020B0604020202020204" pitchFamily="34" charset="0"/>
              </a:rPr>
              <a:t>The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prosecutor doesn’t present enough evidence that the accused is guilty, or</a:t>
            </a:r>
            <a:endParaRPr lang="en-US" dirty="0">
              <a:solidFill>
                <a:srgbClr val="444444"/>
              </a:solidFill>
              <a:latin typeface="Arial" panose="020B0604020202020204" pitchFamily="34" charset="0"/>
              <a:cs typeface="Arial" panose="020B0604020202020204" pitchFamily="34" charset="0"/>
            </a:endParaRPr>
          </a:p>
          <a:p>
            <a:pPr marL="685800" lvl="1" indent="0">
              <a:buFontTx/>
              <a:buNone/>
            </a:pPr>
            <a:r>
              <a:rPr lang="en-CA" dirty="0">
                <a:solidFill>
                  <a:srgbClr val="444444"/>
                </a:solidFill>
                <a:highlight>
                  <a:srgbClr val="F5F5F5"/>
                </a:highlight>
                <a:latin typeface="Arial" panose="020B0604020202020204" pitchFamily="34" charset="0"/>
                <a:cs typeface="Arial" panose="020B0604020202020204" pitchFamily="34" charset="0"/>
              </a:rPr>
              <a:t>The defence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can raise a reasonable doubt about the accused’s guilt in the mind of the judge (or jury).</a:t>
            </a:r>
          </a:p>
          <a:p>
            <a:pPr marL="685800" lvl="1" indent="0">
              <a:buFontTx/>
              <a:buNone/>
            </a:pPr>
            <a:endParaRPr lang="en-CA" dirty="0">
              <a:solidFill>
                <a:srgbClr val="444444"/>
              </a:solidFill>
              <a:latin typeface="Arial" panose="020B0604020202020204" pitchFamily="34" charset="0"/>
              <a:cs typeface="Arial" panose="020B0604020202020204" pitchFamily="34" charset="0"/>
            </a:endParaRPr>
          </a:p>
          <a:p>
            <a:pPr marL="0" indent="0">
              <a:buFontTx/>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The burden of proof “</a:t>
            </a:r>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beyond a reasonable doubt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comes from the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presumption of innocence.</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This means that everyone is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presumed innocent until proven guilty.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So</a:t>
            </a:r>
            <a:r>
              <a:rPr lang="en-CA" dirty="0">
                <a:solidFill>
                  <a:srgbClr val="444444"/>
                </a:solidFill>
                <a:highlight>
                  <a:srgbClr val="F5F5F5"/>
                </a:highlight>
                <a:latin typeface="Arial" panose="020B0604020202020204" pitchFamily="34" charset="0"/>
                <a:cs typeface="Arial" panose="020B0604020202020204" pitchFamily="34" charset="0"/>
              </a:rPr>
              <a: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it is up to the state to prove the accused is guilty, not up to the accused to prove </a:t>
            </a:r>
            <a:r>
              <a:rPr lang="en-CA" dirty="0">
                <a:solidFill>
                  <a:srgbClr val="444444"/>
                </a:solidFill>
                <a:highlight>
                  <a:srgbClr val="F5F5F5"/>
                </a:highlight>
                <a:latin typeface="Arial" panose="020B0604020202020204" pitchFamily="34" charset="0"/>
                <a:cs typeface="Arial" panose="020B0604020202020204" pitchFamily="34" charset="0"/>
              </a:rPr>
              <a:t>their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innocence.</a:t>
            </a:r>
          </a:p>
          <a:p>
            <a:pPr marL="0" indent="0">
              <a:buFontTx/>
              <a:buNone/>
            </a:pPr>
            <a:endParaRPr lang="en-US" dirty="0">
              <a:solidFill>
                <a:srgbClr val="444444"/>
              </a:solidFill>
              <a:latin typeface="Arial" panose="020B0604020202020204" pitchFamily="34" charset="0"/>
              <a:cs typeface="Arial" panose="020B0604020202020204" pitchFamily="34" charset="0"/>
            </a:endParaRPr>
          </a:p>
          <a:p>
            <a:pPr marL="0" indent="0">
              <a:buFontTx/>
              <a:buNone/>
            </a:pPr>
            <a:r>
              <a:rPr lang="en-CA" dirty="0">
                <a:solidFill>
                  <a:srgbClr val="444444"/>
                </a:solidFill>
                <a:highlight>
                  <a:srgbClr val="F5F5F5"/>
                </a:highlight>
                <a:latin typeface="Arial" panose="020B0604020202020204" pitchFamily="34" charset="0"/>
                <a:cs typeface="Arial" panose="020B0604020202020204" pitchFamily="34" charset="0"/>
              </a:rPr>
              <a:t>This</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right to be presumed innocent until proven guilty is protected by 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Criminal Code</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Canadian Charter of Rights and Freedoms</a:t>
            </a:r>
            <a:r>
              <a:rPr lang="en-CA" dirty="0">
                <a:solidFill>
                  <a:srgbClr val="444444"/>
                </a:solidFill>
                <a:highlight>
                  <a:srgbClr val="F5F5F5"/>
                </a:highlight>
                <a:latin typeface="Arial" panose="020B0604020202020204" pitchFamily="34" charset="0"/>
                <a:cs typeface="Arial" panose="020B0604020202020204" pitchFamily="34" charset="0"/>
              </a:rPr>
              <a: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and Quebec’s</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 Charter of Human Rights and Freedoms</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p>
          <a:p>
            <a:pPr marL="0" indent="0">
              <a:buFontTx/>
              <a:buNone/>
            </a:pPr>
            <a:endParaRPr lang="en-CA" dirty="0">
              <a:solidFill>
                <a:srgbClr val="444444"/>
              </a:solidFill>
              <a:latin typeface="Arial" panose="020B0604020202020204" pitchFamily="34" charset="0"/>
              <a:cs typeface="Arial" panose="020B0604020202020204" pitchFamily="34" charset="0"/>
            </a:endParaRPr>
          </a:p>
          <a:p>
            <a:pPr marL="0" indent="0">
              <a:buFontTx/>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The reason for the presumption of innocence is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to </a:t>
            </a:r>
            <a:r>
              <a:rPr lang="en-CA" dirty="0">
                <a:solidFill>
                  <a:srgbClr val="444444"/>
                </a:solidFill>
                <a:highlight>
                  <a:srgbClr val="F5F5F5"/>
                </a:highlight>
                <a:latin typeface="Arial" panose="020B0604020202020204" pitchFamily="34" charset="0"/>
                <a:cs typeface="Arial" panose="020B0604020202020204" pitchFamily="34" charset="0"/>
              </a:rPr>
              <a:t>ensure </a:t>
            </a:r>
            <a:r>
              <a:rPr lang="en-CA" i="0" u="none" strike="noStrike" dirty="0">
                <a:solidFill>
                  <a:srgbClr val="444444"/>
                </a:solidFill>
                <a:effectLst/>
                <a:highlight>
                  <a:srgbClr val="F5F5F5"/>
                </a:highlight>
                <a:latin typeface="Arial" panose="020B0604020202020204" pitchFamily="34" charset="0"/>
                <a:cs typeface="Arial" panose="020B0604020202020204" pitchFamily="34" charset="0"/>
              </a:rPr>
              <a:t>that innocent people are not found guilty by mistake</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That’s why the presumption of innocence is such an important right in Canadian law.</a:t>
            </a:r>
            <a:endParaRPr lang="en-CA" dirty="0">
              <a:solidFill>
                <a:srgbClr val="444444"/>
              </a:solidFill>
              <a:latin typeface="Arial" panose="020B0604020202020204" pitchFamily="34" charset="0"/>
              <a:cs typeface="Arial" panose="020B0604020202020204" pitchFamily="34" charset="0"/>
            </a:endParaRPr>
          </a:p>
          <a:p>
            <a:pPr marL="171450" indent="-171450">
              <a:buFont typeface="Wingdings"/>
              <a:buChar char="q"/>
            </a:pPr>
            <a:endParaRPr lang="en-CA" dirty="0">
              <a:solidFill>
                <a:srgbClr val="444444"/>
              </a:solidFill>
              <a:highlight>
                <a:srgbClr val="F5F5F5"/>
              </a:highlight>
              <a:latin typeface="Arial" panose="020B0604020202020204" pitchFamily="34" charset="0"/>
              <a:cs typeface="Arial" panose="020B0604020202020204" pitchFamily="34" charset="0"/>
            </a:endParaRPr>
          </a:p>
          <a:p>
            <a:pPr algn="l"/>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The Right to Remain Silent</a:t>
            </a:r>
            <a:endParaRPr lang="en-CA" dirty="0">
              <a:solidFill>
                <a:srgbClr val="444444"/>
              </a:solidFill>
              <a:latin typeface="Arial" panose="020B0604020202020204" pitchFamily="34" charset="0"/>
              <a:cs typeface="Arial" panose="020B0604020202020204" pitchFamily="34" charset="0"/>
            </a:endParaRPr>
          </a:p>
          <a:p>
            <a:pPr marL="0" indent="0">
              <a:buFont typeface="Wingdings"/>
              <a:buNone/>
            </a:pP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Canadian Charter of Rights and Freedoms</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states </a:t>
            </a:r>
            <a:r>
              <a:rPr lang="en-CA" dirty="0">
                <a:solidFill>
                  <a:srgbClr val="444444"/>
                </a:solidFill>
                <a:highlight>
                  <a:srgbClr val="F5F5F5"/>
                </a:highlight>
                <a:latin typeface="Arial" panose="020B0604020202020204" pitchFamily="34" charset="0"/>
                <a:cs typeface="Arial" panose="020B0604020202020204" pitchFamily="34" charset="0"/>
              </a:rPr>
              <a:t>that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dirty="0">
                <a:solidFill>
                  <a:srgbClr val="444444"/>
                </a:solidFill>
                <a:highlight>
                  <a:srgbClr val="F5F5F5"/>
                </a:highlight>
                <a:latin typeface="Arial" panose="020B0604020202020204" pitchFamily="34" charset="0"/>
                <a:cs typeface="Arial" panose="020B0604020202020204" pitchFamily="34" charset="0"/>
              </a:rPr>
              <a:t>anyone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charged with a crime has the right not to testify against </a:t>
            </a:r>
            <a:r>
              <a:rPr lang="en-CA" dirty="0">
                <a:solidFill>
                  <a:srgbClr val="444444"/>
                </a:solidFill>
                <a:highlight>
                  <a:srgbClr val="F5F5F5"/>
                </a:highlight>
                <a:latin typeface="Arial" panose="020B0604020202020204" pitchFamily="34" charset="0"/>
                <a:cs typeface="Arial" panose="020B0604020202020204" pitchFamily="34" charset="0"/>
              </a:rPr>
              <a:t>themselves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in any proceedings related to the crime of which </a:t>
            </a:r>
            <a:r>
              <a:rPr lang="en-CA" dirty="0">
                <a:solidFill>
                  <a:srgbClr val="444444"/>
                </a:solidFill>
                <a:highlight>
                  <a:srgbClr val="F5F5F5"/>
                </a:highlight>
                <a:latin typeface="Arial" panose="020B0604020202020204" pitchFamily="34" charset="0"/>
                <a:cs typeface="Arial" panose="020B0604020202020204" pitchFamily="34" charset="0"/>
              </a:rPr>
              <a:t>they are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accused.</a:t>
            </a:r>
            <a:r>
              <a:rPr lang="en-CA" dirty="0">
                <a:solidFill>
                  <a:srgbClr val="444444"/>
                </a:solidFill>
                <a:highlight>
                  <a:srgbClr val="F5F5F5"/>
                </a:highlight>
                <a:latin typeface="Arial" panose="020B0604020202020204" pitchFamily="34" charset="0"/>
                <a:cs typeface="Arial" panose="020B0604020202020204" pitchFamily="34" charset="0"/>
              </a:rPr>
              <a: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However, if the accused agrees to testify at </a:t>
            </a:r>
            <a:r>
              <a:rPr lang="en-CA" dirty="0">
                <a:solidFill>
                  <a:srgbClr val="444444"/>
                </a:solidFill>
                <a:highlight>
                  <a:srgbClr val="F5F5F5"/>
                </a:highlight>
                <a:latin typeface="Arial" panose="020B0604020202020204" pitchFamily="34" charset="0"/>
                <a:cs typeface="Arial" panose="020B0604020202020204" pitchFamily="34" charset="0"/>
              </a:rPr>
              <a:t>their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trial, </a:t>
            </a:r>
            <a:r>
              <a:rPr lang="en-CA" dirty="0">
                <a:solidFill>
                  <a:srgbClr val="444444"/>
                </a:solidFill>
                <a:highlight>
                  <a:srgbClr val="F5F5F5"/>
                </a:highlight>
                <a:latin typeface="Arial" panose="020B0604020202020204" pitchFamily="34" charset="0"/>
                <a:cs typeface="Arial" panose="020B0604020202020204" pitchFamily="34" charset="0"/>
              </a:rPr>
              <a:t>they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cannot then invoke </a:t>
            </a:r>
            <a:r>
              <a:rPr lang="en-CA" dirty="0">
                <a:solidFill>
                  <a:srgbClr val="444444"/>
                </a:solidFill>
                <a:highlight>
                  <a:srgbClr val="F5F5F5"/>
                </a:highlight>
                <a:latin typeface="Arial" panose="020B0604020202020204" pitchFamily="34" charset="0"/>
                <a:cs typeface="Arial" panose="020B0604020202020204" pitchFamily="34" charset="0"/>
              </a:rPr>
              <a:t>their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right to silence in the same proceedings and refuse to be cross-examined by the prosecutor!</a:t>
            </a:r>
          </a:p>
          <a:p>
            <a:pPr marL="171450" indent="-171450">
              <a:buFont typeface="Wingdings"/>
              <a:buChar char="q"/>
            </a:pPr>
            <a:endParaRPr lang="en-CA" dirty="0">
              <a:solidFill>
                <a:srgbClr val="444444"/>
              </a:solidFill>
              <a:highlight>
                <a:srgbClr val="F5F5F5"/>
              </a:highlight>
              <a:latin typeface="Arial" panose="020B0604020202020204" pitchFamily="34" charset="0"/>
              <a:cs typeface="Arial" panose="020B0604020202020204" pitchFamily="34" charset="0"/>
            </a:endParaRPr>
          </a:p>
          <a:p>
            <a:pPr algn="l"/>
            <a:r>
              <a:rPr lang="en-CA" b="1" i="0" u="none" strike="noStrike" dirty="0">
                <a:solidFill>
                  <a:srgbClr val="444444"/>
                </a:solidFill>
                <a:effectLst/>
                <a:highlight>
                  <a:srgbClr val="F5F5F5"/>
                </a:highlight>
                <a:latin typeface="Arial" panose="020B0604020202020204" pitchFamily="34" charset="0"/>
                <a:cs typeface="Arial" panose="020B0604020202020204" pitchFamily="34" charset="0"/>
              </a:rPr>
              <a:t>SOURCES</a:t>
            </a:r>
            <a:endParaRPr lang="en-US"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The Constitution Act</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1982, being Schedule B to </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the </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Canada Act 1982</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(UK), c 11 (UK), ss 2(b) and </a:t>
            </a:r>
            <a:r>
              <a:rPr lang="en-CA" dirty="0">
                <a:solidFill>
                  <a:srgbClr val="444444"/>
                </a:solidFill>
                <a:highlight>
                  <a:srgbClr val="F5F5F5"/>
                </a:highlight>
                <a:latin typeface="Arial" panose="020B0604020202020204" pitchFamily="34" charset="0"/>
                <a:cs typeface="Arial" panose="020B0604020202020204" pitchFamily="34" charset="0"/>
              </a:rPr>
              <a:t>11(d</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a:t>
            </a:r>
            <a:endParaRPr lang="en-US" dirty="0">
              <a:solidFill>
                <a:srgbClr val="444444"/>
              </a:solidFill>
              <a:latin typeface="Arial" panose="020B0604020202020204" pitchFamily="34" charset="0"/>
              <a:cs typeface="Arial" panose="020B0604020202020204" pitchFamily="34" charset="0"/>
            </a:endParaRPr>
          </a:p>
          <a:p>
            <a:pPr marL="171450" indent="-285750">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Charter of Human Rights and Freedoms</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CQLR c C-12, s </a:t>
            </a:r>
            <a:r>
              <a:rPr lang="en-CA" dirty="0">
                <a:solidFill>
                  <a:srgbClr val="444444"/>
                </a:solidFill>
                <a:highlight>
                  <a:srgbClr val="F5F5F5"/>
                </a:highlight>
                <a:latin typeface="Arial" panose="020B0604020202020204" pitchFamily="34" charset="0"/>
                <a:cs typeface="Arial" panose="020B0604020202020204" pitchFamily="34" charset="0"/>
              </a:rPr>
              <a:t>33</a:t>
            </a:r>
            <a:endParaRPr lang="en-US" dirty="0">
              <a:solidFill>
                <a:srgbClr val="444444"/>
              </a:solidFill>
              <a:latin typeface="Arial" panose="020B0604020202020204" pitchFamily="34" charset="0"/>
              <a:cs typeface="Arial" panose="020B0604020202020204" pitchFamily="34" charset="0"/>
            </a:endParaRPr>
          </a:p>
          <a:p>
            <a:pPr marL="171450" indent="-285750" algn="l">
              <a:buFont typeface="Courier New"/>
              <a:buChar char="o"/>
            </a:pPr>
            <a:r>
              <a:rPr lang="en-CA" i="1" dirty="0">
                <a:solidFill>
                  <a:srgbClr val="444444"/>
                </a:solidFill>
                <a:highlight>
                  <a:srgbClr val="F5F5F5"/>
                </a:highlight>
                <a:latin typeface="Arial" panose="020B0604020202020204" pitchFamily="34" charset="0"/>
                <a:cs typeface="Arial" panose="020B0604020202020204" pitchFamily="34" charset="0"/>
              </a:rPr>
              <a:t>Criminal</a:t>
            </a: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 Code</a:t>
            </a:r>
            <a:r>
              <a:rPr lang="en-CA" b="0" u="none" strike="noStrike" dirty="0">
                <a:solidFill>
                  <a:srgbClr val="444444"/>
                </a:solidFill>
                <a:effectLst/>
                <a:highlight>
                  <a:srgbClr val="F5F5F5"/>
                </a:highlight>
                <a:latin typeface="Arial" panose="020B0604020202020204" pitchFamily="34" charset="0"/>
                <a:cs typeface="Arial" panose="020B0604020202020204" pitchFamily="34" charset="0"/>
              </a:rPr>
              <a:t>, </a:t>
            </a:r>
            <a:r>
              <a:rPr lang="en-CA" dirty="0">
                <a:solidFill>
                  <a:srgbClr val="444444"/>
                </a:solidFill>
                <a:highlight>
                  <a:srgbClr val="F5F5F5"/>
                </a:highlight>
                <a:latin typeface="Arial" panose="020B0604020202020204" pitchFamily="34" charset="0"/>
                <a:cs typeface="Arial" panose="020B0604020202020204" pitchFamily="34" charset="0"/>
              </a:rPr>
              <a:t>RSC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1985, c C-46, s 6(1)</a:t>
            </a:r>
            <a:endParaRPr lang="en-US" dirty="0">
              <a:solidFill>
                <a:srgbClr val="444444"/>
              </a:solidFill>
              <a:latin typeface="Arial" panose="020B0604020202020204" pitchFamily="34" charset="0"/>
              <a:cs typeface="Arial" panose="020B0604020202020204" pitchFamily="34" charset="0"/>
            </a:endParaRPr>
          </a:p>
          <a:p>
            <a:pPr marL="171450" indent="-285750">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R v Oakes</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[1986] 1 SCR 103, </a:t>
            </a:r>
            <a:r>
              <a:rPr lang="en-CA" dirty="0">
                <a:solidFill>
                  <a:srgbClr val="444444"/>
                </a:solidFill>
                <a:highlight>
                  <a:srgbClr val="F5F5F5"/>
                </a:highlight>
                <a:latin typeface="Arial" panose="020B0604020202020204" pitchFamily="34" charset="0"/>
                <a:cs typeface="Arial" panose="020B0604020202020204" pitchFamily="34" charset="0"/>
              </a:rPr>
              <a:t>paragraph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2.9</a:t>
            </a:r>
            <a:endParaRPr lang="en-US" dirty="0">
              <a:solidFill>
                <a:srgbClr val="444444"/>
              </a:solidFill>
              <a:latin typeface="Arial" panose="020B0604020202020204" pitchFamily="34" charset="0"/>
              <a:cs typeface="Arial" panose="020B0604020202020204" pitchFamily="34" charset="0"/>
            </a:endParaRPr>
          </a:p>
          <a:p>
            <a:pPr marL="171450" indent="-285750">
              <a:buFont typeface="Courier New"/>
              <a:buChar char="o"/>
            </a:pPr>
            <a:r>
              <a:rPr lang="en-CA" b="0" i="1" u="none" strike="noStrike" dirty="0">
                <a:solidFill>
                  <a:srgbClr val="444444"/>
                </a:solidFill>
                <a:effectLst/>
                <a:highlight>
                  <a:srgbClr val="F5F5F5"/>
                </a:highlight>
                <a:latin typeface="Arial" panose="020B0604020202020204" pitchFamily="34" charset="0"/>
                <a:cs typeface="Arial" panose="020B0604020202020204" pitchFamily="34" charset="0"/>
              </a:rPr>
              <a:t>R v </a:t>
            </a:r>
            <a:r>
              <a:rPr lang="en-CA" b="0" i="1" u="none" strike="noStrike" dirty="0" err="1">
                <a:solidFill>
                  <a:srgbClr val="444444"/>
                </a:solidFill>
                <a:effectLst/>
                <a:highlight>
                  <a:srgbClr val="F5F5F5"/>
                </a:highlight>
                <a:latin typeface="Arial" panose="020B0604020202020204" pitchFamily="34" charset="0"/>
                <a:cs typeface="Arial" panose="020B0604020202020204" pitchFamily="34" charset="0"/>
              </a:rPr>
              <a:t>Lifchus</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 [1997] 3 SCR 320, </a:t>
            </a:r>
            <a:r>
              <a:rPr lang="en-CA" dirty="0">
                <a:solidFill>
                  <a:srgbClr val="444444"/>
                </a:solidFill>
                <a:highlight>
                  <a:srgbClr val="F5F5F5"/>
                </a:highlight>
                <a:latin typeface="Arial" panose="020B0604020202020204" pitchFamily="34" charset="0"/>
                <a:cs typeface="Arial" panose="020B0604020202020204" pitchFamily="34" charset="0"/>
              </a:rPr>
              <a:t>paragraph </a:t>
            </a:r>
            <a:r>
              <a:rPr lang="en-CA" b="0" i="0" u="none" strike="noStrike" dirty="0">
                <a:solidFill>
                  <a:srgbClr val="444444"/>
                </a:solidFill>
                <a:effectLst/>
                <a:highlight>
                  <a:srgbClr val="F5F5F5"/>
                </a:highlight>
                <a:latin typeface="Arial" panose="020B0604020202020204" pitchFamily="34" charset="0"/>
                <a:cs typeface="Arial" panose="020B0604020202020204" pitchFamily="34" charset="0"/>
              </a:rPr>
              <a:t>39</a:t>
            </a:r>
            <a:endParaRPr lang="fr-CA" dirty="0">
              <a:solidFill>
                <a:srgbClr val="444444"/>
              </a:solidFill>
              <a:latin typeface="Arial" panose="020B0604020202020204" pitchFamily="34" charset="0"/>
              <a:cs typeface="Arial" panose="020B0604020202020204" pitchFamily="34" charset="0"/>
            </a:endParaRPr>
          </a:p>
          <a:p>
            <a:endParaRPr lang="en-CA" dirty="0">
              <a:solidFill>
                <a:srgbClr val="444444"/>
              </a:solidFill>
              <a:highlight>
                <a:srgbClr val="F5F5F5"/>
              </a:highlight>
              <a:latin typeface="Arial" panose="020B0604020202020204" pitchFamily="34" charset="0"/>
              <a:ea typeface="Calibri"/>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9579EBD5-1C3C-4385-A188-DE89DB5EA849}" type="slidenum">
              <a:rPr lang="fr-CA" smtClean="0"/>
              <a:t>9</a:t>
            </a:fld>
            <a:endParaRPr lang="fr-CA"/>
          </a:p>
        </p:txBody>
      </p:sp>
    </p:spTree>
    <p:extLst>
      <p:ext uri="{BB962C8B-B14F-4D97-AF65-F5344CB8AC3E}">
        <p14:creationId xmlns:p14="http://schemas.microsoft.com/office/powerpoint/2010/main" val="30368020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1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8" Type="http://schemas.openxmlformats.org/officeDocument/2006/relationships/hyperlink" Target="https://www.instagram.com/educaloi/?hl=fr-ca" TargetMode="External"/><Relationship Id="rId3" Type="http://schemas.openxmlformats.org/officeDocument/2006/relationships/hyperlink" Target="https://www.facebook.com/educaloi/?ref=page_internal" TargetMode="External"/><Relationship Id="rId7" Type="http://schemas.openxmlformats.org/officeDocument/2006/relationships/image" Target="../media/image26.sv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25.png"/><Relationship Id="rId5" Type="http://schemas.openxmlformats.org/officeDocument/2006/relationships/hyperlink" Target="https://educaloi.qc.ca/" TargetMode="External"/><Relationship Id="rId4" Type="http://schemas.openxmlformats.org/officeDocument/2006/relationships/hyperlink" Target="https://www.youtube.com/c/educaloi/videos" TargetMode="External"/><Relationship Id="rId9" Type="http://schemas.openxmlformats.org/officeDocument/2006/relationships/image" Target="../media/image27.jpeg"/></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hyperlink" Target="https://www.facebook.com/educaloi/?ref=page_internal" TargetMode="External"/><Relationship Id="rId3" Type="http://schemas.openxmlformats.org/officeDocument/2006/relationships/image" Target="../media/image25.png"/><Relationship Id="rId7" Type="http://schemas.openxmlformats.org/officeDocument/2006/relationships/image" Target="../media/image30.png"/><Relationship Id="rId12" Type="http://schemas.openxmlformats.org/officeDocument/2006/relationships/hyperlink" Target="https://www.youtube.com/c/educaloi/videos" TargetMode="External"/><Relationship Id="rId2" Type="http://schemas.openxmlformats.org/officeDocument/2006/relationships/hyperlink" Target="https://educaloi.qc.ca/" TargetMode="External"/><Relationship Id="rId1" Type="http://schemas.openxmlformats.org/officeDocument/2006/relationships/slideMaster" Target="../slideMasters/slideMaster1.xml"/><Relationship Id="rId6" Type="http://schemas.openxmlformats.org/officeDocument/2006/relationships/image" Target="../media/image29.png"/><Relationship Id="rId11" Type="http://schemas.openxmlformats.org/officeDocument/2006/relationships/hyperlink" Target="https://www.instagram.com/educaloi/?hl=fr-ca" TargetMode="External"/><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6.svg"/><Relationship Id="rId9"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0" name="Espace réservé pour une image  6">
            <a:extLst>
              <a:ext uri="{FF2B5EF4-FFF2-40B4-BE49-F238E27FC236}">
                <a16:creationId xmlns:a16="http://schemas.microsoft.com/office/drawing/2014/main" id="{8BB11DE4-7B1C-5745-875F-4B1CF8BB0E73}"/>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2" name="Titre 1">
            <a:extLst>
              <a:ext uri="{FF2B5EF4-FFF2-40B4-BE49-F238E27FC236}">
                <a16:creationId xmlns:a16="http://schemas.microsoft.com/office/drawing/2014/main" id="{364707A6-5057-B34A-B28C-0064B6651917}"/>
              </a:ext>
            </a:extLst>
          </p:cNvPr>
          <p:cNvSpPr>
            <a:spLocks noGrp="1"/>
          </p:cNvSpPr>
          <p:nvPr>
            <p:ph type="ctrTitle" hasCustomPrompt="1"/>
          </p:nvPr>
        </p:nvSpPr>
        <p:spPr>
          <a:xfrm>
            <a:off x="882650" y="2469790"/>
            <a:ext cx="5212080" cy="2377440"/>
          </a:xfrm>
        </p:spPr>
        <p:txBody>
          <a:bodyPr lIns="0" tIns="0" rIns="0" bIns="0" anchor="t"/>
          <a:lstStyle>
            <a:lvl1pPr algn="l">
              <a:defRPr sz="6000" b="1"/>
            </a:lvl1pPr>
          </a:lstStyle>
          <a:p>
            <a:r>
              <a:rPr lang="fr-CA"/>
              <a:t>Cliquez pour insérer le titre</a:t>
            </a:r>
          </a:p>
        </p:txBody>
      </p:sp>
      <p:sp>
        <p:nvSpPr>
          <p:cNvPr id="3" name="Sous-titre 2">
            <a:extLst>
              <a:ext uri="{FF2B5EF4-FFF2-40B4-BE49-F238E27FC236}">
                <a16:creationId xmlns:a16="http://schemas.microsoft.com/office/drawing/2014/main" id="{58C64A91-32F2-D14C-83A1-9E02AA1DFD21}"/>
              </a:ext>
            </a:extLst>
          </p:cNvPr>
          <p:cNvSpPr>
            <a:spLocks noGrp="1"/>
          </p:cNvSpPr>
          <p:nvPr>
            <p:ph type="subTitle" idx="1" hasCustomPrompt="1"/>
          </p:nvPr>
        </p:nvSpPr>
        <p:spPr>
          <a:xfrm>
            <a:off x="882650" y="5105328"/>
            <a:ext cx="5212080" cy="1188720"/>
          </a:xfrm>
        </p:spPr>
        <p:txBody>
          <a:bodyPr lIns="0" tIns="0" rIns="0" bIns="0">
            <a:noAutofit/>
          </a:bodyPr>
          <a:lstStyle>
            <a:lvl1pPr marL="0" indent="0" algn="l">
              <a:lnSpc>
                <a:spcPct val="100000"/>
              </a:lnSpc>
              <a:spcBef>
                <a:spcPts val="0"/>
              </a:spcBef>
              <a:buNone/>
              <a:tabLst/>
              <a:defRPr sz="2000" b="0">
                <a:solidFill>
                  <a:schemeClr val="tx1"/>
                </a:solidFill>
              </a:defRPr>
            </a:lvl1pPr>
            <a:lvl2pPr marL="0" indent="0" algn="l">
              <a:lnSpc>
                <a:spcPct val="100000"/>
              </a:lnSpc>
              <a:spcBef>
                <a:spcPts val="0"/>
              </a:spcBef>
              <a:buNone/>
              <a:tabLst/>
              <a:defRPr sz="2000" b="0">
                <a:solidFill>
                  <a:schemeClr val="tx1"/>
                </a:solidFill>
              </a:defRPr>
            </a:lvl2pPr>
            <a:lvl3pPr marL="0" indent="0" algn="l">
              <a:lnSpc>
                <a:spcPct val="100000"/>
              </a:lnSpc>
              <a:spcBef>
                <a:spcPts val="0"/>
              </a:spcBef>
              <a:buNone/>
              <a:tabLst/>
              <a:defRPr sz="2000" b="0">
                <a:solidFill>
                  <a:schemeClr val="tx1"/>
                </a:solidFill>
              </a:defRPr>
            </a:lvl3pPr>
            <a:lvl4pPr marL="0" indent="0" algn="l">
              <a:lnSpc>
                <a:spcPct val="100000"/>
              </a:lnSpc>
              <a:spcBef>
                <a:spcPts val="0"/>
              </a:spcBef>
              <a:buNone/>
              <a:tabLst/>
              <a:defRPr sz="2000" b="0">
                <a:solidFill>
                  <a:schemeClr val="tx1"/>
                </a:solidFill>
              </a:defRPr>
            </a:lvl4pPr>
            <a:lvl5pPr marL="0" indent="0" algn="l">
              <a:lnSpc>
                <a:spcPct val="100000"/>
              </a:lnSpc>
              <a:spcBef>
                <a:spcPts val="0"/>
              </a:spcBef>
              <a:buNone/>
              <a:tabLst/>
              <a:defRPr sz="2000" b="0">
                <a:solidFill>
                  <a:schemeClr val="tx1"/>
                </a:solidFill>
              </a:defRPr>
            </a:lvl5pPr>
            <a:lvl6pPr marL="0" indent="0" algn="l">
              <a:lnSpc>
                <a:spcPct val="100000"/>
              </a:lnSpc>
              <a:spcBef>
                <a:spcPts val="0"/>
              </a:spcBef>
              <a:buNone/>
              <a:tabLst/>
              <a:defRPr sz="2000" b="0">
                <a:solidFill>
                  <a:schemeClr val="tx1"/>
                </a:solidFill>
              </a:defRPr>
            </a:lvl6pPr>
            <a:lvl7pPr marL="0" indent="0" algn="l">
              <a:lnSpc>
                <a:spcPct val="100000"/>
              </a:lnSpc>
              <a:spcBef>
                <a:spcPts val="0"/>
              </a:spcBef>
              <a:buNone/>
              <a:tabLst/>
              <a:defRPr sz="2000" b="0">
                <a:solidFill>
                  <a:schemeClr val="tx1"/>
                </a:solidFill>
              </a:defRPr>
            </a:lvl7pPr>
            <a:lvl8pPr marL="0" indent="0" algn="l">
              <a:lnSpc>
                <a:spcPct val="100000"/>
              </a:lnSpc>
              <a:spcBef>
                <a:spcPts val="0"/>
              </a:spcBef>
              <a:buNone/>
              <a:tabLst/>
              <a:defRPr sz="2000" b="0">
                <a:solidFill>
                  <a:schemeClr val="tx1"/>
                </a:solidFill>
              </a:defRPr>
            </a:lvl8pPr>
            <a:lvl9pPr marL="0" indent="0" algn="l">
              <a:lnSpc>
                <a:spcPct val="100000"/>
              </a:lnSpc>
              <a:spcBef>
                <a:spcPts val="0"/>
              </a:spcBef>
              <a:buNone/>
              <a:tabLst/>
              <a:defRPr sz="2000" b="0">
                <a:solidFill>
                  <a:schemeClr val="tx1"/>
                </a:solidFill>
              </a:defRPr>
            </a:lvl9pPr>
          </a:lstStyle>
          <a:p>
            <a:pPr lvl="0"/>
            <a:r>
              <a:rPr lang="fr-CA"/>
              <a:t>Cliquez pour insérer le sous-titre ou la date</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13" name="Image 12">
            <a:extLst>
              <a:ext uri="{FF2B5EF4-FFF2-40B4-BE49-F238E27FC236}">
                <a16:creationId xmlns:a16="http://schemas.microsoft.com/office/drawing/2014/main" id="{8C123502-005E-8440-BFE0-D1A1E88F1163}"/>
              </a:ext>
            </a:extLst>
          </p:cNvPr>
          <p:cNvPicPr>
            <a:picLocks noChangeAspect="1"/>
          </p:cNvPicPr>
          <p:nvPr userDrawn="1"/>
        </p:nvPicPr>
        <p:blipFill>
          <a:blip r:embed="rId2"/>
          <a:stretch>
            <a:fillRect/>
          </a:stretch>
        </p:blipFill>
        <p:spPr>
          <a:xfrm>
            <a:off x="882649" y="904567"/>
            <a:ext cx="2685225" cy="648930"/>
          </a:xfrm>
          <a:prstGeom prst="rect">
            <a:avLst/>
          </a:prstGeom>
        </p:spPr>
      </p:pic>
    </p:spTree>
    <p:extLst>
      <p:ext uri="{BB962C8B-B14F-4D97-AF65-F5344CB8AC3E}">
        <p14:creationId xmlns:p14="http://schemas.microsoft.com/office/powerpoint/2010/main" val="3856159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éparateur de section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4071912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gris">
    <p:bg>
      <p:bgPr>
        <a:solidFill>
          <a:schemeClr val="accent3">
            <a:alpha val="25000"/>
          </a:schemeClr>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10" name="Graphique 9">
            <a:extLst>
              <a:ext uri="{FF2B5EF4-FFF2-40B4-BE49-F238E27FC236}">
                <a16:creationId xmlns:a16="http://schemas.microsoft.com/office/drawing/2014/main" id="{67A4AB51-C3E4-974E-B117-EF14437A203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12" name="Graphique 11">
            <a:extLst>
              <a:ext uri="{FF2B5EF4-FFF2-40B4-BE49-F238E27FC236}">
                <a16:creationId xmlns:a16="http://schemas.microsoft.com/office/drawing/2014/main" id="{7126A08E-BDF2-3D48-8C44-2F487D1F0AB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15" name="Graphique 14">
            <a:extLst>
              <a:ext uri="{FF2B5EF4-FFF2-40B4-BE49-F238E27FC236}">
                <a16:creationId xmlns:a16="http://schemas.microsoft.com/office/drawing/2014/main" id="{D5F4E87C-732B-BA49-9B81-00C5CCAF92C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42580"/>
          <a:stretch/>
        </p:blipFill>
        <p:spPr>
          <a:xfrm>
            <a:off x="11132309" y="838142"/>
            <a:ext cx="1059691" cy="1845493"/>
          </a:xfrm>
          <a:prstGeom prst="rect">
            <a:avLst/>
          </a:prstGeom>
        </p:spPr>
      </p:pic>
    </p:spTree>
    <p:extLst>
      <p:ext uri="{BB962C8B-B14F-4D97-AF65-F5344CB8AC3E}">
        <p14:creationId xmlns:p14="http://schemas.microsoft.com/office/powerpoint/2010/main" val="682984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iz - question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64620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iz - réponse lettre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62203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iz - réponse mot / gri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3">
              <a:alpha val="2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tx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7460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éparateur de section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3826770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éparateur de section visuels / anthracite">
    <p:bg>
      <p:bgPr>
        <a:solidFill>
          <a:schemeClr val="accent2"/>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bg1"/>
                </a:solidFill>
              </a:defRPr>
            </a:lvl2pPr>
            <a:lvl3pPr marL="0" indent="0">
              <a:buNone/>
              <a:defRPr sz="2400" b="0">
                <a:solidFill>
                  <a:schemeClr val="bg1"/>
                </a:solidFill>
              </a:defRPr>
            </a:lvl3pPr>
            <a:lvl4pPr marL="0" indent="0">
              <a:buNone/>
              <a:defRPr sz="2400" b="0">
                <a:solidFill>
                  <a:schemeClr val="bg1"/>
                </a:solidFill>
              </a:defRPr>
            </a:lvl4pPr>
            <a:lvl5pPr marL="0" indent="0">
              <a:buNone/>
              <a:defRPr sz="2400" b="0">
                <a:solidFill>
                  <a:schemeClr val="bg1"/>
                </a:solidFill>
              </a:defRPr>
            </a:lvl5pPr>
            <a:lvl6pPr marL="0" indent="0">
              <a:buNone/>
              <a:tabLst/>
              <a:defRPr sz="2400" b="0">
                <a:solidFill>
                  <a:schemeClr val="bg1"/>
                </a:solidFill>
              </a:defRPr>
            </a:lvl6pPr>
            <a:lvl7pPr marL="0" indent="0">
              <a:buNone/>
              <a:tabLst/>
              <a:defRPr sz="2400" b="0">
                <a:solidFill>
                  <a:schemeClr val="bg1"/>
                </a:solidFill>
              </a:defRPr>
            </a:lvl7pPr>
            <a:lvl8pPr marL="0" indent="0">
              <a:buNone/>
              <a:tabLst/>
              <a:defRPr sz="2400" b="0">
                <a:solidFill>
                  <a:schemeClr val="bg1"/>
                </a:solidFill>
              </a:defRPr>
            </a:lvl8pPr>
            <a:lvl9pPr marL="0" indent="0">
              <a:buNone/>
              <a:tabLst/>
              <a:defRPr sz="2400" b="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pic>
        <p:nvPicPr>
          <p:cNvPr id="4" name="Graphique 3">
            <a:extLst>
              <a:ext uri="{FF2B5EF4-FFF2-40B4-BE49-F238E27FC236}">
                <a16:creationId xmlns:a16="http://schemas.microsoft.com/office/drawing/2014/main" id="{3773A9A5-1F9B-7641-872E-5DC27922428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flipV="1">
            <a:off x="8512069" y="-13252"/>
            <a:ext cx="2912883" cy="1783237"/>
          </a:xfrm>
          <a:prstGeom prst="rect">
            <a:avLst/>
          </a:prstGeom>
        </p:spPr>
      </p:pic>
      <p:pic>
        <p:nvPicPr>
          <p:cNvPr id="5" name="Graphique 4">
            <a:extLst>
              <a:ext uri="{FF2B5EF4-FFF2-40B4-BE49-F238E27FC236}">
                <a16:creationId xmlns:a16="http://schemas.microsoft.com/office/drawing/2014/main" id="{1B4919AE-C47E-EE43-8CF7-A7E4B867C7C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451" t="10266"/>
          <a:stretch/>
        </p:blipFill>
        <p:spPr>
          <a:xfrm flipH="1">
            <a:off x="10151991" y="331304"/>
            <a:ext cx="2053261" cy="2345635"/>
          </a:xfrm>
          <a:prstGeom prst="rect">
            <a:avLst/>
          </a:prstGeom>
        </p:spPr>
      </p:pic>
      <p:pic>
        <p:nvPicPr>
          <p:cNvPr id="9" name="Graphique 8">
            <a:extLst>
              <a:ext uri="{FF2B5EF4-FFF2-40B4-BE49-F238E27FC236}">
                <a16:creationId xmlns:a16="http://schemas.microsoft.com/office/drawing/2014/main" id="{2768AE2C-F429-C541-93EB-5CC7D84891B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5400000">
            <a:off x="9844120" y="4828172"/>
            <a:ext cx="2228610" cy="2228610"/>
          </a:xfrm>
          <a:prstGeom prst="rect">
            <a:avLst/>
          </a:prstGeom>
        </p:spPr>
      </p:pic>
    </p:spTree>
    <p:extLst>
      <p:ext uri="{BB962C8B-B14F-4D97-AF65-F5344CB8AC3E}">
        <p14:creationId xmlns:p14="http://schemas.microsoft.com/office/powerpoint/2010/main" val="3942120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iz - question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7D2C9C14-1D2E-474A-8CD7-AB4EF3B43A15}"/>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83416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iz - réponse lettre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cap="all" baseline="0">
                <a:solidFill>
                  <a:schemeClr val="bg1"/>
                </a:solidFill>
              </a:defRPr>
            </a:lvl1pPr>
            <a:lvl2pPr marL="0" indent="0" algn="ctr">
              <a:lnSpc>
                <a:spcPct val="100000"/>
              </a:lnSpc>
              <a:spcBef>
                <a:spcPts val="0"/>
              </a:spcBef>
              <a:buNone/>
              <a:tabLst/>
              <a:defRPr sz="13800" b="1" cap="all" baseline="0">
                <a:solidFill>
                  <a:schemeClr val="bg1"/>
                </a:solidFill>
              </a:defRPr>
            </a:lvl2pPr>
            <a:lvl3pPr marL="0" indent="0" algn="ctr">
              <a:lnSpc>
                <a:spcPct val="100000"/>
              </a:lnSpc>
              <a:spcBef>
                <a:spcPts val="0"/>
              </a:spcBef>
              <a:buNone/>
              <a:tabLst/>
              <a:defRPr sz="13800" b="1" cap="all" baseline="0">
                <a:solidFill>
                  <a:schemeClr val="bg1"/>
                </a:solidFill>
              </a:defRPr>
            </a:lvl3pPr>
            <a:lvl4pPr marL="0" indent="0" algn="ctr">
              <a:lnSpc>
                <a:spcPct val="100000"/>
              </a:lnSpc>
              <a:spcBef>
                <a:spcPts val="0"/>
              </a:spcBef>
              <a:buNone/>
              <a:tabLst/>
              <a:defRPr sz="13800" b="1" cap="all" baseline="0">
                <a:solidFill>
                  <a:schemeClr val="bg1"/>
                </a:solidFill>
              </a:defRPr>
            </a:lvl4pPr>
            <a:lvl5pPr marL="0" indent="0" algn="ctr">
              <a:lnSpc>
                <a:spcPct val="100000"/>
              </a:lnSpc>
              <a:spcBef>
                <a:spcPts val="0"/>
              </a:spcBef>
              <a:buFont typeface="Arial" panose="020B0604020202020204" pitchFamily="34" charset="0"/>
              <a:buNone/>
              <a:tabLst/>
              <a:defRPr sz="13800" b="1" cap="all" baseline="0">
                <a:solidFill>
                  <a:schemeClr val="bg1"/>
                </a:solidFill>
              </a:defRPr>
            </a:lvl5pPr>
            <a:lvl6pPr marL="0" indent="0" algn="ctr">
              <a:lnSpc>
                <a:spcPct val="100000"/>
              </a:lnSpc>
              <a:spcBef>
                <a:spcPts val="0"/>
              </a:spcBef>
              <a:buFont typeface="Arial" panose="020B0604020202020204" pitchFamily="34" charset="0"/>
              <a:buNone/>
              <a:tabLst/>
              <a:defRPr sz="13800" b="1" cap="all" baseline="0">
                <a:solidFill>
                  <a:schemeClr val="bg1"/>
                </a:solidFill>
              </a:defRPr>
            </a:lvl6pPr>
            <a:lvl7pPr marL="0" indent="0" algn="ctr">
              <a:lnSpc>
                <a:spcPct val="100000"/>
              </a:lnSpc>
              <a:spcBef>
                <a:spcPts val="0"/>
              </a:spcBef>
              <a:buFont typeface="Arial" panose="020B0604020202020204" pitchFamily="34" charset="0"/>
              <a:buNone/>
              <a:tabLst/>
              <a:defRPr sz="13800" b="1" cap="all" baseline="0">
                <a:solidFill>
                  <a:schemeClr val="bg1"/>
                </a:solidFill>
              </a:defRPr>
            </a:lvl7pPr>
            <a:lvl8pPr marL="0" indent="0" algn="ctr">
              <a:lnSpc>
                <a:spcPct val="100000"/>
              </a:lnSpc>
              <a:spcBef>
                <a:spcPts val="0"/>
              </a:spcBef>
              <a:buFont typeface="Arial" panose="020B0604020202020204" pitchFamily="34" charset="0"/>
              <a:buNone/>
              <a:tabLst/>
              <a:defRPr sz="13800" b="1" cap="all" baseline="0">
                <a:solidFill>
                  <a:schemeClr val="bg1"/>
                </a:solidFill>
              </a:defRPr>
            </a:lvl8pPr>
            <a:lvl9pPr marL="0" indent="0" algn="ctr">
              <a:lnSpc>
                <a:spcPct val="100000"/>
              </a:lnSpc>
              <a:spcBef>
                <a:spcPts val="0"/>
              </a:spcBef>
              <a:buFont typeface="Arial" panose="020B0604020202020204" pitchFamily="34" charset="0"/>
              <a:buNone/>
              <a:tabLst/>
              <a:defRPr sz="13800" b="1" cap="all" baseline="0">
                <a:solidFill>
                  <a:schemeClr val="bg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F67251FC-5D44-2B45-8825-2E3752AFEB9B}"/>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083010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iz - réponse mot / anthracit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bg1"/>
                </a:solidFill>
              </a:defRPr>
            </a:lvl1pPr>
            <a:lvl2pPr marL="0" indent="0" algn="ctr">
              <a:lnSpc>
                <a:spcPct val="100000"/>
              </a:lnSpc>
              <a:spcBef>
                <a:spcPts val="0"/>
              </a:spcBef>
              <a:buNone/>
              <a:tabLst/>
              <a:defRPr sz="5400" b="1" cap="all" baseline="0">
                <a:solidFill>
                  <a:schemeClr val="bg1"/>
                </a:solidFill>
              </a:defRPr>
            </a:lvl2pPr>
            <a:lvl3pPr marL="0" indent="0" algn="ctr">
              <a:lnSpc>
                <a:spcPct val="100000"/>
              </a:lnSpc>
              <a:spcBef>
                <a:spcPts val="0"/>
              </a:spcBef>
              <a:buNone/>
              <a:tabLst/>
              <a:defRPr sz="5400" b="1" cap="all" baseline="0">
                <a:solidFill>
                  <a:schemeClr val="bg1"/>
                </a:solidFill>
              </a:defRPr>
            </a:lvl3pPr>
            <a:lvl4pPr marL="0" indent="0" algn="ctr">
              <a:lnSpc>
                <a:spcPct val="100000"/>
              </a:lnSpc>
              <a:spcBef>
                <a:spcPts val="0"/>
              </a:spcBef>
              <a:buNone/>
              <a:tabLst/>
              <a:defRPr sz="5400" b="1" cap="all" baseline="0">
                <a:solidFill>
                  <a:schemeClr val="bg1"/>
                </a:solidFill>
              </a:defRPr>
            </a:lvl4pPr>
            <a:lvl5pPr marL="0" indent="0" algn="ctr">
              <a:lnSpc>
                <a:spcPct val="100000"/>
              </a:lnSpc>
              <a:spcBef>
                <a:spcPts val="0"/>
              </a:spcBef>
              <a:buFont typeface="Arial" panose="020B0604020202020204" pitchFamily="34" charset="0"/>
              <a:buNone/>
              <a:tabLst/>
              <a:defRPr sz="5400" b="1" cap="all" baseline="0">
                <a:solidFill>
                  <a:schemeClr val="bg1"/>
                </a:solidFill>
              </a:defRPr>
            </a:lvl5pPr>
            <a:lvl6pPr marL="0" indent="0" algn="ctr">
              <a:lnSpc>
                <a:spcPct val="100000"/>
              </a:lnSpc>
              <a:spcBef>
                <a:spcPts val="0"/>
              </a:spcBef>
              <a:buFont typeface="Arial" panose="020B0604020202020204" pitchFamily="34" charset="0"/>
              <a:buNone/>
              <a:tabLst/>
              <a:defRPr sz="5400" b="1" cap="all" baseline="0">
                <a:solidFill>
                  <a:schemeClr val="bg1"/>
                </a:solidFill>
              </a:defRPr>
            </a:lvl6pPr>
            <a:lvl7pPr marL="0" indent="0" algn="ctr">
              <a:lnSpc>
                <a:spcPct val="100000"/>
              </a:lnSpc>
              <a:spcBef>
                <a:spcPts val="0"/>
              </a:spcBef>
              <a:buFont typeface="Arial" panose="020B0604020202020204" pitchFamily="34" charset="0"/>
              <a:buNone/>
              <a:tabLst/>
              <a:defRPr sz="5400" b="1" cap="all" baseline="0">
                <a:solidFill>
                  <a:schemeClr val="bg1"/>
                </a:solidFill>
              </a:defRPr>
            </a:lvl7pPr>
            <a:lvl8pPr marL="0" indent="0" algn="ctr">
              <a:lnSpc>
                <a:spcPct val="100000"/>
              </a:lnSpc>
              <a:spcBef>
                <a:spcPts val="0"/>
              </a:spcBef>
              <a:buFont typeface="Arial" panose="020B0604020202020204" pitchFamily="34" charset="0"/>
              <a:buNone/>
              <a:tabLst/>
              <a:defRPr sz="5400" b="1" cap="all" baseline="0">
                <a:solidFill>
                  <a:schemeClr val="bg1"/>
                </a:solidFill>
              </a:defRPr>
            </a:lvl8pPr>
            <a:lvl9pPr marL="0" indent="0" algn="ctr">
              <a:lnSpc>
                <a:spcPct val="100000"/>
              </a:lnSpc>
              <a:spcBef>
                <a:spcPts val="0"/>
              </a:spcBef>
              <a:buFont typeface="Arial" panose="020B0604020202020204" pitchFamily="34" charset="0"/>
              <a:buNone/>
              <a:tabLst/>
              <a:defRPr sz="5400" b="1" cap="all" baseline="0">
                <a:solidFill>
                  <a:schemeClr val="bg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3" name="Espace réservé du texte 7">
            <a:extLst>
              <a:ext uri="{FF2B5EF4-FFF2-40B4-BE49-F238E27FC236}">
                <a16:creationId xmlns:a16="http://schemas.microsoft.com/office/drawing/2014/main" id="{1F966F6A-2654-544A-99CC-79734BEBD9B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06620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6F252C05-B1C9-664B-A45A-1EB08547D55B}"/>
              </a:ext>
            </a:extLst>
          </p:cNvPr>
          <p:cNvSpPr>
            <a:spLocks noGrp="1"/>
          </p:cNvSpPr>
          <p:nvPr>
            <p:ph type="title" hasCustomPrompt="1"/>
          </p:nvPr>
        </p:nvSpPr>
        <p:spPr/>
        <p:txBody>
          <a:bodyPr/>
          <a:lstStyle/>
          <a:p>
            <a:r>
              <a:rPr lang="fr-CA"/>
              <a:t>Cliquez pour insérer le titre</a:t>
            </a:r>
          </a:p>
        </p:txBody>
      </p:sp>
      <p:sp>
        <p:nvSpPr>
          <p:cNvPr id="4" name="Espace réservé du contenu 3">
            <a:extLst>
              <a:ext uri="{FF2B5EF4-FFF2-40B4-BE49-F238E27FC236}">
                <a16:creationId xmlns:a16="http://schemas.microsoft.com/office/drawing/2014/main" id="{9EE3594B-961B-0D42-8254-9F51E34C4193}"/>
              </a:ext>
            </a:extLst>
          </p:cNvPr>
          <p:cNvSpPr>
            <a:spLocks noGrp="1"/>
          </p:cNvSpPr>
          <p:nvPr>
            <p:ph sz="quarter" idx="15" hasCustomPrompt="1"/>
          </p:nvPr>
        </p:nvSpPr>
        <p:spPr>
          <a:xfrm>
            <a:off x="886968" y="2103120"/>
            <a:ext cx="1042416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912846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éparateur de section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1920042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éparateur de section visuels / orange">
    <p:bg>
      <p:bgPr>
        <a:solidFill>
          <a:schemeClr val="accent1"/>
        </a:solidFill>
        <a:effectLst/>
      </p:bgPr>
    </p:bg>
    <p:spTree>
      <p:nvGrpSpPr>
        <p:cNvPr id="1" name=""/>
        <p:cNvGrpSpPr/>
        <p:nvPr/>
      </p:nvGrpSpPr>
      <p:grpSpPr>
        <a:xfrm>
          <a:off x="0" y="0"/>
          <a:ext cx="0" cy="0"/>
          <a:chOff x="0" y="0"/>
          <a:chExt cx="0" cy="0"/>
        </a:xfrm>
      </p:grpSpPr>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5669280" cy="4572000"/>
          </a:xfrm>
        </p:spPr>
        <p:txBody>
          <a:bodyPr anchor="ctr">
            <a:noAutofit/>
          </a:bodyPr>
          <a:lstStyle>
            <a:lvl1pPr marL="0" indent="0">
              <a:buNone/>
              <a:defRPr sz="6000" b="1">
                <a:solidFill>
                  <a:schemeClr val="bg1"/>
                </a:solidFill>
              </a:defRPr>
            </a:lvl1pPr>
            <a:lvl2pPr marL="0" indent="0">
              <a:buNone/>
              <a:defRPr sz="2400" b="1">
                <a:solidFill>
                  <a:schemeClr val="tx2"/>
                </a:solidFill>
              </a:defRPr>
            </a:lvl2pPr>
            <a:lvl3pPr marL="0" indent="0">
              <a:buNone/>
              <a:defRPr sz="2400" b="0">
                <a:solidFill>
                  <a:schemeClr val="tx2"/>
                </a:solidFill>
              </a:defRPr>
            </a:lvl3pPr>
            <a:lvl4pPr marL="0" indent="0">
              <a:buNone/>
              <a:defRPr sz="2400" b="0">
                <a:solidFill>
                  <a:schemeClr val="tx2"/>
                </a:solidFill>
              </a:defRPr>
            </a:lvl4pPr>
            <a:lvl5pPr marL="0" indent="0">
              <a:buNone/>
              <a:defRPr sz="2400" b="0">
                <a:solidFill>
                  <a:schemeClr val="tx2"/>
                </a:solidFill>
              </a:defRPr>
            </a:lvl5pPr>
            <a:lvl6pPr marL="0" indent="0">
              <a:buNone/>
              <a:tabLst/>
              <a:defRPr sz="2400" b="0">
                <a:solidFill>
                  <a:schemeClr val="tx2"/>
                </a:solidFill>
              </a:defRPr>
            </a:lvl6pPr>
            <a:lvl7pPr marL="0" indent="0">
              <a:buNone/>
              <a:tabLst/>
              <a:defRPr sz="2400" b="0">
                <a:solidFill>
                  <a:schemeClr val="tx2"/>
                </a:solidFill>
              </a:defRPr>
            </a:lvl7pPr>
            <a:lvl8pPr marL="0" indent="0">
              <a:buNone/>
              <a:tabLst/>
              <a:defRPr sz="2400" b="0">
                <a:solidFill>
                  <a:schemeClr val="tx2"/>
                </a:solidFill>
              </a:defRPr>
            </a:lvl8pPr>
            <a:lvl9pPr marL="0" indent="0">
              <a:buNone/>
              <a:tabLst/>
              <a:defRPr sz="2400" b="0">
                <a:solidFill>
                  <a:schemeClr val="tx2"/>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4" name="Graphique 3">
            <a:extLst>
              <a:ext uri="{FF2B5EF4-FFF2-40B4-BE49-F238E27FC236}">
                <a16:creationId xmlns:a16="http://schemas.microsoft.com/office/drawing/2014/main" id="{FBC07757-77C5-524C-B910-557C8E959EE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6200000" flipH="1" flipV="1">
            <a:off x="9848146" y="3511825"/>
            <a:ext cx="2912883" cy="1783237"/>
          </a:xfrm>
          <a:prstGeom prst="rect">
            <a:avLst/>
          </a:prstGeom>
        </p:spPr>
      </p:pic>
      <p:pic>
        <p:nvPicPr>
          <p:cNvPr id="6" name="Graphique 5">
            <a:extLst>
              <a:ext uri="{FF2B5EF4-FFF2-40B4-BE49-F238E27FC236}">
                <a16:creationId xmlns:a16="http://schemas.microsoft.com/office/drawing/2014/main" id="{A70DBE9A-782A-CA47-8C6B-15DF0D3C441F}"/>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38781"/>
          <a:stretch/>
        </p:blipFill>
        <p:spPr>
          <a:xfrm rot="10800000" flipH="1">
            <a:off x="9279117" y="5088014"/>
            <a:ext cx="2912883" cy="1783237"/>
          </a:xfrm>
          <a:prstGeom prst="rect">
            <a:avLst/>
          </a:prstGeom>
        </p:spPr>
      </p:pic>
      <p:pic>
        <p:nvPicPr>
          <p:cNvPr id="9" name="Graphique 8">
            <a:extLst>
              <a:ext uri="{FF2B5EF4-FFF2-40B4-BE49-F238E27FC236}">
                <a16:creationId xmlns:a16="http://schemas.microsoft.com/office/drawing/2014/main" id="{DE36D25E-AC8F-D64E-9495-A3A4FD879929}"/>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4114" t="13955" r="21853"/>
          <a:stretch/>
        </p:blipFill>
        <p:spPr>
          <a:xfrm>
            <a:off x="10588487" y="0"/>
            <a:ext cx="1603514" cy="2553528"/>
          </a:xfrm>
          <a:prstGeom prst="rect">
            <a:avLst/>
          </a:prstGeom>
        </p:spPr>
      </p:pic>
      <p:sp>
        <p:nvSpPr>
          <p:cNvPr id="8" name="Picture Placeholder 21">
            <a:extLst>
              <a:ext uri="{FF2B5EF4-FFF2-40B4-BE49-F238E27FC236}">
                <a16:creationId xmlns:a16="http://schemas.microsoft.com/office/drawing/2014/main" id="{EA9B13A4-29EA-9A4B-9C30-85FE70160812}"/>
              </a:ext>
            </a:extLst>
          </p:cNvPr>
          <p:cNvSpPr>
            <a:spLocks noGrp="1" noChangeAspect="1"/>
          </p:cNvSpPr>
          <p:nvPr>
            <p:ph type="pic" sz="quarter" idx="16" hasCustomPrompt="1"/>
          </p:nvPr>
        </p:nvSpPr>
        <p:spPr>
          <a:xfrm>
            <a:off x="6976872" y="1416462"/>
            <a:ext cx="4023360"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txBody>
          <a:bodyPr anchor="t"/>
          <a:lstStyle>
            <a:lvl1pPr marL="0" indent="0" algn="ctr">
              <a:buNone/>
              <a:defRPr sz="1600" b="0">
                <a:solidFill>
                  <a:schemeClr val="tx2"/>
                </a:solidFill>
                <a:latin typeface="Arial"/>
                <a:cs typeface="Arial"/>
              </a:defRPr>
            </a:lvl1pPr>
          </a:lstStyle>
          <a:p>
            <a:r>
              <a:rPr lang="fr-CA"/>
              <a:t>Cliquez sur l’icône au centre de la boîte pour insérer une image</a:t>
            </a:r>
          </a:p>
        </p:txBody>
      </p:sp>
    </p:spTree>
    <p:extLst>
      <p:ext uri="{BB962C8B-B14F-4D97-AF65-F5344CB8AC3E}">
        <p14:creationId xmlns:p14="http://schemas.microsoft.com/office/powerpoint/2010/main" val="2994868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Quiz - question / orange">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5" name="Rectangle 8">
            <a:extLst>
              <a:ext uri="{FF2B5EF4-FFF2-40B4-BE49-F238E27FC236}">
                <a16:creationId xmlns:a16="http://schemas.microsoft.com/office/drawing/2014/main" id="{79AED1F1-7089-9D44-9117-8C6D35CEA946}"/>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grpSp>
        <p:nvGrpSpPr>
          <p:cNvPr id="2" name="Groupe 1">
            <a:extLst>
              <a:ext uri="{FF2B5EF4-FFF2-40B4-BE49-F238E27FC236}">
                <a16:creationId xmlns:a16="http://schemas.microsoft.com/office/drawing/2014/main" id="{418669CF-8A1F-9F48-B924-C241EACDD350}"/>
              </a:ext>
            </a:extLst>
          </p:cNvPr>
          <p:cNvGrpSpPr/>
          <p:nvPr userDrawn="1"/>
        </p:nvGrpSpPr>
        <p:grpSpPr>
          <a:xfrm>
            <a:off x="8640689" y="2800350"/>
            <a:ext cx="2286000" cy="2286000"/>
            <a:chOff x="8640689" y="2800350"/>
            <a:chExt cx="2286000" cy="2286000"/>
          </a:xfrm>
        </p:grpSpPr>
        <p:sp>
          <p:nvSpPr>
            <p:cNvPr id="6" name="Ellipse 5">
              <a:extLst>
                <a:ext uri="{FF2B5EF4-FFF2-40B4-BE49-F238E27FC236}">
                  <a16:creationId xmlns:a16="http://schemas.microsoft.com/office/drawing/2014/main" id="{E418B851-5B25-EA46-86B8-E4CD19A51D2A}"/>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9" name="Graphique 8">
              <a:extLst>
                <a:ext uri="{FF2B5EF4-FFF2-40B4-BE49-F238E27FC236}">
                  <a16:creationId xmlns:a16="http://schemas.microsoft.com/office/drawing/2014/main" id="{EED37363-B633-F040-ADBF-275A6B2C718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57383" y="3017044"/>
              <a:ext cx="1852613" cy="1852613"/>
            </a:xfrm>
            <a:prstGeom prst="rect">
              <a:avLst/>
            </a:prstGeom>
          </p:spPr>
        </p:pic>
      </p:grpSp>
      <p:sp>
        <p:nvSpPr>
          <p:cNvPr id="11" name="Espace réservé du texte 7">
            <a:extLst>
              <a:ext uri="{FF2B5EF4-FFF2-40B4-BE49-F238E27FC236}">
                <a16:creationId xmlns:a16="http://schemas.microsoft.com/office/drawing/2014/main" id="{FD54183E-6A40-2844-A85F-0190EFB88B05}"/>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2" name="Espace réservé du texte 7">
            <a:extLst>
              <a:ext uri="{FF2B5EF4-FFF2-40B4-BE49-F238E27FC236}">
                <a16:creationId xmlns:a16="http://schemas.microsoft.com/office/drawing/2014/main" id="{05F9F066-A229-1841-8330-31E3CF8FE9AD}"/>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158262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iz - réponse lettre / orange">
    <p:spTree>
      <p:nvGrpSpPr>
        <p:cNvPr id="1" name=""/>
        <p:cNvGrpSpPr/>
        <p:nvPr/>
      </p:nvGrpSpPr>
      <p:grpSpPr>
        <a:xfrm>
          <a:off x="0" y="0"/>
          <a:ext cx="0" cy="0"/>
          <a:chOff x="0" y="0"/>
          <a:chExt cx="0" cy="0"/>
        </a:xfrm>
      </p:grpSpPr>
      <p:sp>
        <p:nvSpPr>
          <p:cNvPr id="17" name="Rectangle 8">
            <a:extLst>
              <a:ext uri="{FF2B5EF4-FFF2-40B4-BE49-F238E27FC236}">
                <a16:creationId xmlns:a16="http://schemas.microsoft.com/office/drawing/2014/main" id="{422FAE47-1892-8943-BEA1-E81D2268A2AB}"/>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0" name="Espace réservé du contenu 2">
            <a:extLst>
              <a:ext uri="{FF2B5EF4-FFF2-40B4-BE49-F238E27FC236}">
                <a16:creationId xmlns:a16="http://schemas.microsoft.com/office/drawing/2014/main" id="{FD76EB83-B508-2F47-8614-B981BBC860F3}"/>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13800" b="1">
                <a:solidFill>
                  <a:schemeClr val="accent1"/>
                </a:solidFill>
              </a:defRPr>
            </a:lvl1pPr>
            <a:lvl2pPr marL="0" indent="0" algn="ctr">
              <a:lnSpc>
                <a:spcPct val="100000"/>
              </a:lnSpc>
              <a:spcBef>
                <a:spcPts val="0"/>
              </a:spcBef>
              <a:buNone/>
              <a:tabLst/>
              <a:defRPr sz="13800" b="1">
                <a:solidFill>
                  <a:schemeClr val="accent1"/>
                </a:solidFill>
              </a:defRPr>
            </a:lvl2pPr>
            <a:lvl3pPr marL="0" indent="0" algn="ctr">
              <a:lnSpc>
                <a:spcPct val="100000"/>
              </a:lnSpc>
              <a:spcBef>
                <a:spcPts val="0"/>
              </a:spcBef>
              <a:buNone/>
              <a:tabLst/>
              <a:defRPr sz="13800" b="1">
                <a:solidFill>
                  <a:schemeClr val="accent1"/>
                </a:solidFill>
              </a:defRPr>
            </a:lvl3pPr>
            <a:lvl4pPr marL="0" indent="0" algn="ctr">
              <a:lnSpc>
                <a:spcPct val="100000"/>
              </a:lnSpc>
              <a:spcBef>
                <a:spcPts val="0"/>
              </a:spcBef>
              <a:buNone/>
              <a:tabLst/>
              <a:defRPr sz="13800" b="1">
                <a:solidFill>
                  <a:schemeClr val="accent1"/>
                </a:solidFill>
              </a:defRPr>
            </a:lvl4pPr>
            <a:lvl5pPr marL="0" indent="0" algn="ctr">
              <a:lnSpc>
                <a:spcPct val="100000"/>
              </a:lnSpc>
              <a:spcBef>
                <a:spcPts val="0"/>
              </a:spcBef>
              <a:buFont typeface="Arial" panose="020B0604020202020204" pitchFamily="34" charset="0"/>
              <a:buNone/>
              <a:tabLst/>
              <a:defRPr sz="13800" b="1">
                <a:solidFill>
                  <a:schemeClr val="accent1"/>
                </a:solidFill>
              </a:defRPr>
            </a:lvl5pPr>
            <a:lvl6pPr marL="0" indent="0" algn="ctr">
              <a:lnSpc>
                <a:spcPct val="100000"/>
              </a:lnSpc>
              <a:spcBef>
                <a:spcPts val="0"/>
              </a:spcBef>
              <a:buFont typeface="Arial" panose="020B0604020202020204" pitchFamily="34" charset="0"/>
              <a:buNone/>
              <a:tabLst/>
              <a:defRPr sz="13800" b="1">
                <a:solidFill>
                  <a:schemeClr val="accent1"/>
                </a:solidFill>
              </a:defRPr>
            </a:lvl6pPr>
            <a:lvl7pPr marL="0" indent="0" algn="ctr">
              <a:lnSpc>
                <a:spcPct val="100000"/>
              </a:lnSpc>
              <a:spcBef>
                <a:spcPts val="0"/>
              </a:spcBef>
              <a:buFont typeface="Arial" panose="020B0604020202020204" pitchFamily="34" charset="0"/>
              <a:buNone/>
              <a:tabLst/>
              <a:defRPr sz="13800" b="1">
                <a:solidFill>
                  <a:schemeClr val="accent1"/>
                </a:solidFill>
              </a:defRPr>
            </a:lvl7pPr>
            <a:lvl8pPr marL="0" indent="0" algn="ctr">
              <a:lnSpc>
                <a:spcPct val="100000"/>
              </a:lnSpc>
              <a:spcBef>
                <a:spcPts val="0"/>
              </a:spcBef>
              <a:buFont typeface="Arial" panose="020B0604020202020204" pitchFamily="34" charset="0"/>
              <a:buNone/>
              <a:tabLst/>
              <a:defRPr sz="13800" b="1">
                <a:solidFill>
                  <a:schemeClr val="accent1"/>
                </a:solidFill>
              </a:defRPr>
            </a:lvl8pPr>
            <a:lvl9pPr marL="0" indent="0" algn="ctr">
              <a:lnSpc>
                <a:spcPct val="100000"/>
              </a:lnSpc>
              <a:spcBef>
                <a:spcPts val="0"/>
              </a:spcBef>
              <a:buFont typeface="Arial" panose="020B0604020202020204" pitchFamily="34" charset="0"/>
              <a:buNone/>
              <a:tabLst/>
              <a:defRPr sz="13800" b="1">
                <a:solidFill>
                  <a:schemeClr val="accent1"/>
                </a:solidFill>
              </a:defRPr>
            </a:lvl9pPr>
          </a:lstStyle>
          <a:p>
            <a:pPr lvl="0"/>
            <a:r>
              <a:rPr lang="fr-CA"/>
              <a:t>#</a:t>
            </a:r>
          </a:p>
        </p:txBody>
      </p:sp>
      <p:sp>
        <p:nvSpPr>
          <p:cNvPr id="14" name="Espace réservé du texte 7">
            <a:extLst>
              <a:ext uri="{FF2B5EF4-FFF2-40B4-BE49-F238E27FC236}">
                <a16:creationId xmlns:a16="http://schemas.microsoft.com/office/drawing/2014/main" id="{6E7A4988-F649-3544-9BA1-103FF83B4984}"/>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9" name="Espace réservé du texte 7">
            <a:extLst>
              <a:ext uri="{FF2B5EF4-FFF2-40B4-BE49-F238E27FC236}">
                <a16:creationId xmlns:a16="http://schemas.microsoft.com/office/drawing/2014/main" id="{3D857F2C-2621-2942-BB12-8087BAB5C91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419128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iz - réponse mot / orange">
    <p:spTree>
      <p:nvGrpSpPr>
        <p:cNvPr id="1" name=""/>
        <p:cNvGrpSpPr/>
        <p:nvPr/>
      </p:nvGrpSpPr>
      <p:grpSpPr>
        <a:xfrm>
          <a:off x="0" y="0"/>
          <a:ext cx="0" cy="0"/>
          <a:chOff x="0" y="0"/>
          <a:chExt cx="0" cy="0"/>
        </a:xfrm>
      </p:grpSpPr>
      <p:sp>
        <p:nvSpPr>
          <p:cNvPr id="13" name="Rectangle 8">
            <a:extLst>
              <a:ext uri="{FF2B5EF4-FFF2-40B4-BE49-F238E27FC236}">
                <a16:creationId xmlns:a16="http://schemas.microsoft.com/office/drawing/2014/main" id="{DD54FE87-F6BD-184C-AE34-D3CF8F33B340}"/>
              </a:ext>
            </a:extLst>
          </p:cNvPr>
          <p:cNvSpPr/>
          <p:nvPr userDrawn="1"/>
        </p:nvSpPr>
        <p:spPr>
          <a:xfrm flipH="1">
            <a:off x="6493564" y="0"/>
            <a:ext cx="5698435" cy="6858000"/>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59488" h="13732712">
                <a:moveTo>
                  <a:pt x="0" y="16712"/>
                </a:moveTo>
                <a:lnTo>
                  <a:pt x="9989355" y="0"/>
                </a:lnTo>
                <a:lnTo>
                  <a:pt x="16559488" y="13732712"/>
                </a:lnTo>
                <a:lnTo>
                  <a:pt x="0" y="13732712"/>
                </a:lnTo>
                <a:lnTo>
                  <a:pt x="0" y="16712"/>
                </a:lnTo>
                <a:close/>
              </a:path>
            </a:pathLst>
          </a:cu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14" name="Espace réservé du contenu 2">
            <a:extLst>
              <a:ext uri="{FF2B5EF4-FFF2-40B4-BE49-F238E27FC236}">
                <a16:creationId xmlns:a16="http://schemas.microsoft.com/office/drawing/2014/main" id="{20C74F3D-AD78-C648-A693-2FFD0CBA8809}"/>
              </a:ext>
            </a:extLst>
          </p:cNvPr>
          <p:cNvSpPr txBox="1">
            <a:spLocks/>
          </p:cNvSpPr>
          <p:nvPr userDrawn="1"/>
        </p:nvSpPr>
        <p:spPr>
          <a:xfrm>
            <a:off x="9059030" y="2307071"/>
            <a:ext cx="1449318" cy="5000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CA" sz="2000" b="1">
                <a:solidFill>
                  <a:schemeClr val="bg1"/>
                </a:solidFill>
              </a:rPr>
              <a:t>Réponse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12" name="Ellipse 11">
            <a:extLst>
              <a:ext uri="{FF2B5EF4-FFF2-40B4-BE49-F238E27FC236}">
                <a16:creationId xmlns:a16="http://schemas.microsoft.com/office/drawing/2014/main" id="{38134A8B-0472-D045-B58E-2E62EBC1ACF9}"/>
              </a:ext>
            </a:extLst>
          </p:cNvPr>
          <p:cNvSpPr>
            <a:spLocks noChangeAspect="1"/>
          </p:cNvSpPr>
          <p:nvPr userDrawn="1"/>
        </p:nvSpPr>
        <p:spPr>
          <a:xfrm>
            <a:off x="8640689" y="2800350"/>
            <a:ext cx="228600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1" name="Espace réservé du texte 7">
            <a:extLst>
              <a:ext uri="{FF2B5EF4-FFF2-40B4-BE49-F238E27FC236}">
                <a16:creationId xmlns:a16="http://schemas.microsoft.com/office/drawing/2014/main" id="{705D8C90-01CD-464D-BA2C-9AC93E612E65}"/>
              </a:ext>
            </a:extLst>
          </p:cNvPr>
          <p:cNvSpPr>
            <a:spLocks noGrp="1" noChangeAspect="1"/>
          </p:cNvSpPr>
          <p:nvPr>
            <p:ph type="body" sz="quarter" idx="15" hasCustomPrompt="1"/>
          </p:nvPr>
        </p:nvSpPr>
        <p:spPr>
          <a:xfrm>
            <a:off x="8640689" y="2800350"/>
            <a:ext cx="2286000" cy="2286000"/>
          </a:xfrm>
        </p:spPr>
        <p:txBody>
          <a:bodyPr anchor="ctr"/>
          <a:lstStyle>
            <a:lvl1pPr marL="0" indent="0" algn="ctr">
              <a:lnSpc>
                <a:spcPct val="100000"/>
              </a:lnSpc>
              <a:spcBef>
                <a:spcPts val="0"/>
              </a:spcBef>
              <a:buFont typeface="Arial" panose="020B0604020202020204" pitchFamily="34" charset="0"/>
              <a:buNone/>
              <a:tabLst/>
              <a:defRPr sz="5400" b="1" cap="all" baseline="0">
                <a:solidFill>
                  <a:schemeClr val="accent1"/>
                </a:solidFill>
              </a:defRPr>
            </a:lvl1pPr>
            <a:lvl2pPr marL="0" indent="0" algn="ctr">
              <a:lnSpc>
                <a:spcPct val="100000"/>
              </a:lnSpc>
              <a:spcBef>
                <a:spcPts val="0"/>
              </a:spcBef>
              <a:buNone/>
              <a:tabLst/>
              <a:defRPr sz="5400" b="1" cap="all" baseline="0">
                <a:solidFill>
                  <a:schemeClr val="accent1"/>
                </a:solidFill>
              </a:defRPr>
            </a:lvl2pPr>
            <a:lvl3pPr marL="0" indent="0" algn="ctr">
              <a:lnSpc>
                <a:spcPct val="100000"/>
              </a:lnSpc>
              <a:spcBef>
                <a:spcPts val="0"/>
              </a:spcBef>
              <a:buNone/>
              <a:tabLst/>
              <a:defRPr sz="5400" b="1" cap="all" baseline="0">
                <a:solidFill>
                  <a:schemeClr val="accent1"/>
                </a:solidFill>
              </a:defRPr>
            </a:lvl3pPr>
            <a:lvl4pPr marL="0" indent="0" algn="ctr">
              <a:lnSpc>
                <a:spcPct val="100000"/>
              </a:lnSpc>
              <a:spcBef>
                <a:spcPts val="0"/>
              </a:spcBef>
              <a:buNone/>
              <a:tabLst/>
              <a:defRPr sz="5400" b="1" cap="all" baseline="0">
                <a:solidFill>
                  <a:schemeClr val="accent1"/>
                </a:solidFill>
              </a:defRPr>
            </a:lvl4pPr>
            <a:lvl5pPr marL="0" indent="0" algn="ctr">
              <a:lnSpc>
                <a:spcPct val="100000"/>
              </a:lnSpc>
              <a:spcBef>
                <a:spcPts val="0"/>
              </a:spcBef>
              <a:buFont typeface="Arial" panose="020B0604020202020204" pitchFamily="34" charset="0"/>
              <a:buNone/>
              <a:tabLst/>
              <a:defRPr sz="5400" b="1" cap="all" baseline="0">
                <a:solidFill>
                  <a:schemeClr val="accent1"/>
                </a:solidFill>
              </a:defRPr>
            </a:lvl5pPr>
            <a:lvl6pPr marL="0" indent="0" algn="ctr">
              <a:lnSpc>
                <a:spcPct val="100000"/>
              </a:lnSpc>
              <a:spcBef>
                <a:spcPts val="0"/>
              </a:spcBef>
              <a:buFont typeface="Arial" panose="020B0604020202020204" pitchFamily="34" charset="0"/>
              <a:buNone/>
              <a:tabLst/>
              <a:defRPr sz="5400" b="1" cap="all" baseline="0">
                <a:solidFill>
                  <a:schemeClr val="accent1"/>
                </a:solidFill>
              </a:defRPr>
            </a:lvl6pPr>
            <a:lvl7pPr marL="0" indent="0" algn="ctr">
              <a:lnSpc>
                <a:spcPct val="100000"/>
              </a:lnSpc>
              <a:spcBef>
                <a:spcPts val="0"/>
              </a:spcBef>
              <a:buFont typeface="Arial" panose="020B0604020202020204" pitchFamily="34" charset="0"/>
              <a:buNone/>
              <a:tabLst/>
              <a:defRPr sz="5400" b="1" cap="all" baseline="0">
                <a:solidFill>
                  <a:schemeClr val="accent1"/>
                </a:solidFill>
              </a:defRPr>
            </a:lvl7pPr>
            <a:lvl8pPr marL="0" indent="0" algn="ctr">
              <a:lnSpc>
                <a:spcPct val="100000"/>
              </a:lnSpc>
              <a:spcBef>
                <a:spcPts val="0"/>
              </a:spcBef>
              <a:buFont typeface="Arial" panose="020B0604020202020204" pitchFamily="34" charset="0"/>
              <a:buNone/>
              <a:tabLst/>
              <a:defRPr sz="5400" b="1" cap="all" baseline="0">
                <a:solidFill>
                  <a:schemeClr val="accent1"/>
                </a:solidFill>
              </a:defRPr>
            </a:lvl8pPr>
            <a:lvl9pPr marL="0" indent="0" algn="ctr">
              <a:lnSpc>
                <a:spcPct val="100000"/>
              </a:lnSpc>
              <a:spcBef>
                <a:spcPts val="0"/>
              </a:spcBef>
              <a:buFont typeface="Arial" panose="020B0604020202020204" pitchFamily="34" charset="0"/>
              <a:buNone/>
              <a:tabLst/>
              <a:defRPr sz="5400" b="1" cap="all" baseline="0">
                <a:solidFill>
                  <a:schemeClr val="accent1"/>
                </a:solidFill>
              </a:defRPr>
            </a:lvl9pPr>
          </a:lstStyle>
          <a:p>
            <a:pPr lvl="0"/>
            <a:r>
              <a:rPr lang="fr-CA"/>
              <a:t>mot</a:t>
            </a:r>
          </a:p>
        </p:txBody>
      </p:sp>
      <p:sp>
        <p:nvSpPr>
          <p:cNvPr id="9" name="Espace réservé du texte 7">
            <a:extLst>
              <a:ext uri="{FF2B5EF4-FFF2-40B4-BE49-F238E27FC236}">
                <a16:creationId xmlns:a16="http://schemas.microsoft.com/office/drawing/2014/main" id="{EF60DAA7-573E-574D-B359-854194939CE9}"/>
              </a:ext>
            </a:extLst>
          </p:cNvPr>
          <p:cNvSpPr>
            <a:spLocks noGrp="1"/>
          </p:cNvSpPr>
          <p:nvPr>
            <p:ph type="body" sz="quarter" idx="16"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10" name="Espace réservé du texte 7">
            <a:extLst>
              <a:ext uri="{FF2B5EF4-FFF2-40B4-BE49-F238E27FC236}">
                <a16:creationId xmlns:a16="http://schemas.microsoft.com/office/drawing/2014/main" id="{A95D3B80-EAB2-E94F-A60E-4363FCD9E2A8}"/>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49354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avais-tu que">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6962" y="-3176"/>
            <a:ext cx="6078950"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94157" h="13739070">
                <a:moveTo>
                  <a:pt x="10561" y="10355"/>
                </a:moveTo>
                <a:lnTo>
                  <a:pt x="10402668" y="0"/>
                </a:lnTo>
                <a:lnTo>
                  <a:pt x="16594157" y="13739070"/>
                </a:lnTo>
                <a:lnTo>
                  <a:pt x="0" y="13739070"/>
                </a:lnTo>
                <a:cubicBezTo>
                  <a:pt x="2573" y="9160712"/>
                  <a:pt x="7988" y="4588713"/>
                  <a:pt x="10561" y="10355"/>
                </a:cubicBezTo>
                <a:close/>
              </a:path>
            </a:pathLst>
          </a:cu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92508"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2103120"/>
            <a:ext cx="5212080" cy="4114800"/>
          </a:xfrm>
        </p:spPr>
        <p:txBody>
          <a:bodyPr/>
          <a:lstStyle>
            <a:lvl1pPr>
              <a:defRPr sz="2400">
                <a:solidFill>
                  <a:schemeClr val="tx1"/>
                </a:solidFill>
              </a:defRPr>
            </a:lvl1pPr>
            <a:lvl2pPr>
              <a:defRPr sz="2400">
                <a:solidFill>
                  <a:schemeClr val="tx1"/>
                </a:solidFill>
              </a:defRPr>
            </a:lvl2pPr>
            <a:lvl3pPr>
              <a:defRPr sz="2000">
                <a:solidFill>
                  <a:schemeClr val="tx1"/>
                </a:solidFill>
              </a:defRPr>
            </a:lvl3pPr>
            <a:lvl4pPr>
              <a:defRPr sz="2000">
                <a:solidFill>
                  <a:schemeClr val="tx1"/>
                </a:solidFill>
              </a:defRPr>
            </a:lvl4pPr>
            <a:lvl5pPr>
              <a:defRPr sz="2400">
                <a:solidFill>
                  <a:schemeClr val="tx1"/>
                </a:solidFill>
              </a:defRPr>
            </a:lvl5pPr>
            <a:lvl6pPr>
              <a:defRPr sz="2400">
                <a:solidFill>
                  <a:schemeClr val="tx1"/>
                </a:solidFill>
              </a:defRPr>
            </a:lvl6pPr>
            <a:lvl7pPr>
              <a:defRPr sz="2400">
                <a:solidFill>
                  <a:schemeClr val="tx1"/>
                </a:solidFill>
              </a:defRPr>
            </a:lvl7pPr>
            <a:lvl8pPr>
              <a:defRPr sz="2400"/>
            </a:lvl8pPr>
            <a:lvl9pPr>
              <a:defRPr sz="32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092508"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3393485"/>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bg1"/>
                </a:solidFill>
              </a:rPr>
              <a:t>Savais-tu </a:t>
            </a:r>
            <a:br>
              <a:rPr lang="fr-CA" sz="6000" b="1">
                <a:solidFill>
                  <a:schemeClr val="bg1"/>
                </a:solidFill>
              </a:rPr>
            </a:br>
            <a:r>
              <a:rPr lang="fr-CA" sz="6000" b="1">
                <a:solidFill>
                  <a:schemeClr val="bg1"/>
                </a:solidFill>
              </a:rPr>
              <a:t>que…</a:t>
            </a:r>
          </a:p>
        </p:txBody>
      </p:sp>
      <p:grpSp>
        <p:nvGrpSpPr>
          <p:cNvPr id="22" name="Groupe 21">
            <a:extLst>
              <a:ext uri="{FF2B5EF4-FFF2-40B4-BE49-F238E27FC236}">
                <a16:creationId xmlns:a16="http://schemas.microsoft.com/office/drawing/2014/main" id="{5C8690AE-0572-364A-BC26-3AA4F97ECBF1}"/>
              </a:ext>
            </a:extLst>
          </p:cNvPr>
          <p:cNvGrpSpPr/>
          <p:nvPr userDrawn="1"/>
        </p:nvGrpSpPr>
        <p:grpSpPr>
          <a:xfrm>
            <a:off x="882650" y="1005911"/>
            <a:ext cx="1828800" cy="1828800"/>
            <a:chOff x="1502135" y="-168262"/>
            <a:chExt cx="1828800"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1502135" y="-168262"/>
              <a:ext cx="1828800" cy="1828800"/>
            </a:xfrm>
            <a:prstGeom prst="ellipse">
              <a:avLst/>
            </a:prstGeom>
            <a:solidFill>
              <a:srgbClr val="F689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grpSp>
          <p:nvGrpSpPr>
            <p:cNvPr id="19" name="Groupe 18">
              <a:extLst>
                <a:ext uri="{FF2B5EF4-FFF2-40B4-BE49-F238E27FC236}">
                  <a16:creationId xmlns:a16="http://schemas.microsoft.com/office/drawing/2014/main" id="{1340F2A1-7DB6-A047-8E68-FD22421DE4D4}"/>
                </a:ext>
              </a:extLst>
            </p:cNvPr>
            <p:cNvGrpSpPr/>
            <p:nvPr userDrawn="1"/>
          </p:nvGrpSpPr>
          <p:grpSpPr>
            <a:xfrm>
              <a:off x="2104879" y="207068"/>
              <a:ext cx="623318" cy="1078122"/>
              <a:chOff x="2124558" y="2121296"/>
              <a:chExt cx="260737" cy="450987"/>
            </a:xfrm>
          </p:grpSpPr>
          <p:sp>
            <p:nvSpPr>
              <p:cNvPr id="12" name="Graphique 14">
                <a:extLst>
                  <a:ext uri="{FF2B5EF4-FFF2-40B4-BE49-F238E27FC236}">
                    <a16:creationId xmlns:a16="http://schemas.microsoft.com/office/drawing/2014/main" id="{1680013A-09F4-6745-AB75-BC0D52C7F227}"/>
                  </a:ext>
                </a:extLst>
              </p:cNvPr>
              <p:cNvSpPr/>
              <p:nvPr userDrawn="1"/>
            </p:nvSpPr>
            <p:spPr>
              <a:xfrm>
                <a:off x="2237943" y="2514815"/>
                <a:ext cx="53418" cy="57468"/>
              </a:xfrm>
              <a:custGeom>
                <a:avLst/>
                <a:gdLst>
                  <a:gd name="connsiteX0" fmla="*/ 0 w 53418"/>
                  <a:gd name="connsiteY0" fmla="*/ 34220 h 57468"/>
                  <a:gd name="connsiteX1" fmla="*/ 0 w 53418"/>
                  <a:gd name="connsiteY1" fmla="*/ 22743 h 57468"/>
                  <a:gd name="connsiteX2" fmla="*/ 7268 w 53418"/>
                  <a:gd name="connsiteY2" fmla="*/ 6094 h 57468"/>
                  <a:gd name="connsiteX3" fmla="*/ 26641 w 53418"/>
                  <a:gd name="connsiteY3" fmla="*/ 0 h 57468"/>
                  <a:gd name="connsiteX4" fmla="*/ 46128 w 53418"/>
                  <a:gd name="connsiteY4" fmla="*/ 6266 h 57468"/>
                  <a:gd name="connsiteX5" fmla="*/ 53418 w 53418"/>
                  <a:gd name="connsiteY5" fmla="*/ 22743 h 57468"/>
                  <a:gd name="connsiteX6" fmla="*/ 53418 w 53418"/>
                  <a:gd name="connsiteY6" fmla="*/ 34220 h 57468"/>
                  <a:gd name="connsiteX7" fmla="*/ 46043 w 53418"/>
                  <a:gd name="connsiteY7" fmla="*/ 51145 h 57468"/>
                  <a:gd name="connsiteX8" fmla="*/ 26641 w 53418"/>
                  <a:gd name="connsiteY8" fmla="*/ 57468 h 57468"/>
                  <a:gd name="connsiteX9" fmla="*/ 7355 w 53418"/>
                  <a:gd name="connsiteY9" fmla="*/ 51318 h 57468"/>
                  <a:gd name="connsiteX10" fmla="*/ 0 w 53418"/>
                  <a:gd name="connsiteY10" fmla="*/ 34220 h 57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418" h="57468">
                    <a:moveTo>
                      <a:pt x="0" y="34220"/>
                    </a:moveTo>
                    <a:lnTo>
                      <a:pt x="0" y="22743"/>
                    </a:lnTo>
                    <a:cubicBezTo>
                      <a:pt x="0" y="14517"/>
                      <a:pt x="3111" y="9462"/>
                      <a:pt x="7268" y="6094"/>
                    </a:cubicBezTo>
                    <a:cubicBezTo>
                      <a:pt x="11890" y="2351"/>
                      <a:pt x="18845" y="-29"/>
                      <a:pt x="26641" y="0"/>
                    </a:cubicBezTo>
                    <a:cubicBezTo>
                      <a:pt x="34435" y="30"/>
                      <a:pt x="41447" y="2464"/>
                      <a:pt x="46128" y="6266"/>
                    </a:cubicBezTo>
                    <a:cubicBezTo>
                      <a:pt x="50361" y="9704"/>
                      <a:pt x="53418" y="14758"/>
                      <a:pt x="53418" y="22743"/>
                    </a:cubicBezTo>
                    <a:lnTo>
                      <a:pt x="53418" y="34220"/>
                    </a:lnTo>
                    <a:cubicBezTo>
                      <a:pt x="53418" y="42460"/>
                      <a:pt x="50289" y="47653"/>
                      <a:pt x="46043" y="51145"/>
                    </a:cubicBezTo>
                    <a:cubicBezTo>
                      <a:pt x="41361" y="54995"/>
                      <a:pt x="34381" y="57439"/>
                      <a:pt x="26641" y="57468"/>
                    </a:cubicBezTo>
                    <a:cubicBezTo>
                      <a:pt x="18900" y="57498"/>
                      <a:pt x="11977" y="55106"/>
                      <a:pt x="7355" y="51318"/>
                    </a:cubicBezTo>
                    <a:cubicBezTo>
                      <a:pt x="3181" y="47898"/>
                      <a:pt x="0" y="42699"/>
                      <a:pt x="0" y="34220"/>
                    </a:cubicBezTo>
                    <a:close/>
                  </a:path>
                </a:pathLst>
              </a:custGeom>
              <a:solidFill>
                <a:schemeClr val="bg1"/>
              </a:solidFill>
              <a:ln w="18479" cap="flat">
                <a:noFill/>
                <a:prstDash val="solid"/>
                <a:miter/>
              </a:ln>
            </p:spPr>
            <p:txBody>
              <a:bodyPr rtlCol="0" anchor="ctr"/>
              <a:lstStyle/>
              <a:p>
                <a:endParaRPr lang="fr-CA"/>
              </a:p>
            </p:txBody>
          </p:sp>
          <p:sp>
            <p:nvSpPr>
              <p:cNvPr id="16" name="Graphique 14">
                <a:extLst>
                  <a:ext uri="{FF2B5EF4-FFF2-40B4-BE49-F238E27FC236}">
                    <a16:creationId xmlns:a16="http://schemas.microsoft.com/office/drawing/2014/main" id="{1680013A-09F4-6745-AB75-BC0D52C7F227}"/>
                  </a:ext>
                </a:extLst>
              </p:cNvPr>
              <p:cNvSpPr/>
              <p:nvPr userDrawn="1"/>
            </p:nvSpPr>
            <p:spPr>
              <a:xfrm>
                <a:off x="2124565" y="2121289"/>
                <a:ext cx="260738" cy="319689"/>
              </a:xfrm>
              <a:custGeom>
                <a:avLst/>
                <a:gdLst>
                  <a:gd name="connsiteX0" fmla="*/ 130635 w 260738"/>
                  <a:gd name="connsiteY0" fmla="*/ 0 h 319689"/>
                  <a:gd name="connsiteX1" fmla="*/ 260056 w 260738"/>
                  <a:gd name="connsiteY1" fmla="*/ 109552 h 319689"/>
                  <a:gd name="connsiteX2" fmla="*/ 260071 w 260738"/>
                  <a:gd name="connsiteY2" fmla="*/ 109701 h 319689"/>
                  <a:gd name="connsiteX3" fmla="*/ 175851 w 260738"/>
                  <a:gd name="connsiteY3" fmla="*/ 242390 h 319689"/>
                  <a:gd name="connsiteX4" fmla="*/ 164095 w 260738"/>
                  <a:gd name="connsiteY4" fmla="*/ 247005 h 319689"/>
                  <a:gd name="connsiteX5" fmla="*/ 164095 w 260738"/>
                  <a:gd name="connsiteY5" fmla="*/ 295418 h 319689"/>
                  <a:gd name="connsiteX6" fmla="*/ 138381 w 260738"/>
                  <a:gd name="connsiteY6" fmla="*/ 319683 h 319689"/>
                  <a:gd name="connsiteX7" fmla="*/ 120647 w 260738"/>
                  <a:gd name="connsiteY7" fmla="*/ 313938 h 319689"/>
                  <a:gd name="connsiteX8" fmla="*/ 113378 w 260738"/>
                  <a:gd name="connsiteY8" fmla="*/ 295418 h 319689"/>
                  <a:gd name="connsiteX9" fmla="*/ 113378 w 260738"/>
                  <a:gd name="connsiteY9" fmla="*/ 236004 h 319689"/>
                  <a:gd name="connsiteX10" fmla="*/ 118133 w 260738"/>
                  <a:gd name="connsiteY10" fmla="*/ 218766 h 319689"/>
                  <a:gd name="connsiteX11" fmla="*/ 130798 w 260738"/>
                  <a:gd name="connsiteY11" fmla="*/ 210240 h 319689"/>
                  <a:gd name="connsiteX12" fmla="*/ 186528 w 260738"/>
                  <a:gd name="connsiteY12" fmla="*/ 179892 h 319689"/>
                  <a:gd name="connsiteX13" fmla="*/ 209925 w 260738"/>
                  <a:gd name="connsiteY13" fmla="*/ 120555 h 319689"/>
                  <a:gd name="connsiteX14" fmla="*/ 184423 w 260738"/>
                  <a:gd name="connsiteY14" fmla="*/ 68052 h 319689"/>
                  <a:gd name="connsiteX15" fmla="*/ 130635 w 260738"/>
                  <a:gd name="connsiteY15" fmla="*/ 48016 h 319689"/>
                  <a:gd name="connsiteX16" fmla="*/ 82572 w 260738"/>
                  <a:gd name="connsiteY16" fmla="*/ 57837 h 319689"/>
                  <a:gd name="connsiteX17" fmla="*/ 42817 w 260738"/>
                  <a:gd name="connsiteY17" fmla="*/ 95663 h 319689"/>
                  <a:gd name="connsiteX18" fmla="*/ 29191 w 260738"/>
                  <a:gd name="connsiteY18" fmla="*/ 104858 h 319689"/>
                  <a:gd name="connsiteX19" fmla="*/ 12755 w 260738"/>
                  <a:gd name="connsiteY19" fmla="*/ 100639 h 319689"/>
                  <a:gd name="connsiteX20" fmla="*/ 2284 w 260738"/>
                  <a:gd name="connsiteY20" fmla="*/ 69655 h 319689"/>
                  <a:gd name="connsiteX21" fmla="*/ 44370 w 260738"/>
                  <a:gd name="connsiteY21" fmla="*/ 22287 h 319689"/>
                  <a:gd name="connsiteX22" fmla="*/ 130635 w 260738"/>
                  <a:gd name="connsiteY22" fmla="*/ 0 h 31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60738" h="319689">
                    <a:moveTo>
                      <a:pt x="130635" y="0"/>
                    </a:moveTo>
                    <a:cubicBezTo>
                      <a:pt x="207453" y="0"/>
                      <a:pt x="254236" y="50765"/>
                      <a:pt x="260056" y="109552"/>
                    </a:cubicBezTo>
                    <a:lnTo>
                      <a:pt x="260071" y="109701"/>
                    </a:lnTo>
                    <a:cubicBezTo>
                      <a:pt x="265338" y="158862"/>
                      <a:pt x="239644" y="217350"/>
                      <a:pt x="175851" y="242390"/>
                    </a:cubicBezTo>
                    <a:lnTo>
                      <a:pt x="164095" y="247005"/>
                    </a:lnTo>
                    <a:lnTo>
                      <a:pt x="164095" y="295418"/>
                    </a:lnTo>
                    <a:cubicBezTo>
                      <a:pt x="164095" y="310440"/>
                      <a:pt x="153009" y="319402"/>
                      <a:pt x="138381" y="319683"/>
                    </a:cubicBezTo>
                    <a:cubicBezTo>
                      <a:pt x="131231" y="319820"/>
                      <a:pt x="124903" y="317599"/>
                      <a:pt x="120647" y="313938"/>
                    </a:cubicBezTo>
                    <a:cubicBezTo>
                      <a:pt x="116783" y="310613"/>
                      <a:pt x="113378" y="305075"/>
                      <a:pt x="113378" y="295418"/>
                    </a:cubicBezTo>
                    <a:lnTo>
                      <a:pt x="113378" y="236004"/>
                    </a:lnTo>
                    <a:cubicBezTo>
                      <a:pt x="113378" y="227273"/>
                      <a:pt x="115614" y="222084"/>
                      <a:pt x="118133" y="218766"/>
                    </a:cubicBezTo>
                    <a:cubicBezTo>
                      <a:pt x="120760" y="215303"/>
                      <a:pt x="124840" y="212391"/>
                      <a:pt x="130798" y="210240"/>
                    </a:cubicBezTo>
                    <a:cubicBezTo>
                      <a:pt x="152042" y="202698"/>
                      <a:pt x="172011" y="193876"/>
                      <a:pt x="186528" y="179892"/>
                    </a:cubicBezTo>
                    <a:cubicBezTo>
                      <a:pt x="202081" y="164910"/>
                      <a:pt x="209925" y="145519"/>
                      <a:pt x="209925" y="120555"/>
                    </a:cubicBezTo>
                    <a:cubicBezTo>
                      <a:pt x="209925" y="98876"/>
                      <a:pt x="199068" y="80528"/>
                      <a:pt x="184423" y="68052"/>
                    </a:cubicBezTo>
                    <a:cubicBezTo>
                      <a:pt x="169849" y="55638"/>
                      <a:pt x="150448" y="48016"/>
                      <a:pt x="130635" y="48016"/>
                    </a:cubicBezTo>
                    <a:cubicBezTo>
                      <a:pt x="114480" y="48016"/>
                      <a:pt x="98058" y="50256"/>
                      <a:pt x="82572" y="57837"/>
                    </a:cubicBezTo>
                    <a:cubicBezTo>
                      <a:pt x="66983" y="65468"/>
                      <a:pt x="53773" y="77804"/>
                      <a:pt x="42817" y="95663"/>
                    </a:cubicBezTo>
                    <a:cubicBezTo>
                      <a:pt x="38464" y="101996"/>
                      <a:pt x="33597" y="104274"/>
                      <a:pt x="29191" y="104858"/>
                    </a:cubicBezTo>
                    <a:cubicBezTo>
                      <a:pt x="24243" y="105516"/>
                      <a:pt x="18309" y="104189"/>
                      <a:pt x="12755" y="100639"/>
                    </a:cubicBezTo>
                    <a:cubicBezTo>
                      <a:pt x="1622" y="93525"/>
                      <a:pt x="-3231" y="81465"/>
                      <a:pt x="2284" y="69655"/>
                    </a:cubicBezTo>
                    <a:cubicBezTo>
                      <a:pt x="14146" y="51579"/>
                      <a:pt x="26058" y="34940"/>
                      <a:pt x="44370" y="22287"/>
                    </a:cubicBezTo>
                    <a:cubicBezTo>
                      <a:pt x="62609" y="9680"/>
                      <a:pt x="88812" y="0"/>
                      <a:pt x="130635" y="0"/>
                    </a:cubicBezTo>
                    <a:close/>
                  </a:path>
                </a:pathLst>
              </a:custGeom>
              <a:solidFill>
                <a:schemeClr val="bg1"/>
              </a:solidFill>
              <a:ln w="18479" cap="flat">
                <a:noFill/>
                <a:prstDash val="solid"/>
                <a:miter/>
              </a:ln>
            </p:spPr>
            <p:txBody>
              <a:bodyPr rtlCol="0" anchor="ctr"/>
              <a:lstStyle/>
              <a:p>
                <a:endParaRPr lang="fr-CA"/>
              </a:p>
            </p:txBody>
          </p:sp>
        </p:grpSp>
      </p:grpSp>
      <p:pic>
        <p:nvPicPr>
          <p:cNvPr id="5" name="Graphique 4">
            <a:extLst>
              <a:ext uri="{FF2B5EF4-FFF2-40B4-BE49-F238E27FC236}">
                <a16:creationId xmlns:a16="http://schemas.microsoft.com/office/drawing/2014/main" id="{4EE5D742-50E6-9C4A-BA4C-5CCFFAFD70E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636" t="35801" r="10402" b="21376"/>
          <a:stretch/>
        </p:blipFill>
        <p:spPr>
          <a:xfrm>
            <a:off x="-13253" y="5221357"/>
            <a:ext cx="2597427" cy="1636643"/>
          </a:xfrm>
          <a:prstGeom prst="rect">
            <a:avLst/>
          </a:prstGeom>
        </p:spPr>
      </p:pic>
    </p:spTree>
    <p:extLst>
      <p:ext uri="{BB962C8B-B14F-4D97-AF65-F5344CB8AC3E}">
        <p14:creationId xmlns:p14="http://schemas.microsoft.com/office/powerpoint/2010/main" val="372376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our ou contre">
    <p:bg>
      <p:bgPr>
        <a:solidFill>
          <a:schemeClr val="accent2"/>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2616" y="-1179"/>
            <a:ext cx="6081565" cy="6862354"/>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74207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224 w 16575152"/>
              <a:gd name="connsiteY0" fmla="*/ 3997 h 13739070"/>
              <a:gd name="connsiteX1" fmla="*/ 10383663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 name="connsiteX0" fmla="*/ 19229 w 16594157"/>
              <a:gd name="connsiteY0" fmla="*/ 3997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9229 w 16594157"/>
              <a:gd name="connsiteY4" fmla="*/ 3997 h 13739070"/>
              <a:gd name="connsiteX0" fmla="*/ 10561 w 16594157"/>
              <a:gd name="connsiteY0" fmla="*/ 10355 h 13739070"/>
              <a:gd name="connsiteX1" fmla="*/ 10402668 w 16594157"/>
              <a:gd name="connsiteY1" fmla="*/ 0 h 13739070"/>
              <a:gd name="connsiteX2" fmla="*/ 16594157 w 16594157"/>
              <a:gd name="connsiteY2" fmla="*/ 13739070 h 13739070"/>
              <a:gd name="connsiteX3" fmla="*/ 0 w 16594157"/>
              <a:gd name="connsiteY3" fmla="*/ 13739070 h 13739070"/>
              <a:gd name="connsiteX4" fmla="*/ 10561 w 16594157"/>
              <a:gd name="connsiteY4" fmla="*/ 10355 h 13739070"/>
              <a:gd name="connsiteX0" fmla="*/ 365 w 16601295"/>
              <a:gd name="connsiteY0" fmla="*/ 0 h 13741431"/>
              <a:gd name="connsiteX1" fmla="*/ 10409806 w 16601295"/>
              <a:gd name="connsiteY1" fmla="*/ 2361 h 13741431"/>
              <a:gd name="connsiteX2" fmla="*/ 16601295 w 16601295"/>
              <a:gd name="connsiteY2" fmla="*/ 13741431 h 13741431"/>
              <a:gd name="connsiteX3" fmla="*/ 7138 w 16601295"/>
              <a:gd name="connsiteY3" fmla="*/ 13741431 h 13741431"/>
              <a:gd name="connsiteX4" fmla="*/ 365 w 16601295"/>
              <a:gd name="connsiteY4" fmla="*/ 0 h 137414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01295" h="13741431">
                <a:moveTo>
                  <a:pt x="365" y="0"/>
                </a:moveTo>
                <a:lnTo>
                  <a:pt x="10409806" y="2361"/>
                </a:lnTo>
                <a:lnTo>
                  <a:pt x="16601295" y="13741431"/>
                </a:lnTo>
                <a:lnTo>
                  <a:pt x="7138" y="13741431"/>
                </a:lnTo>
                <a:cubicBezTo>
                  <a:pt x="9711" y="9163073"/>
                  <a:pt x="-2208" y="4578358"/>
                  <a:pt x="365" y="0"/>
                </a:cubicBezTo>
                <a:close/>
              </a:path>
            </a:pathLst>
          </a:custGeom>
          <a:solidFill>
            <a:srgbClr val="EFF1F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092508" y="1663832"/>
            <a:ext cx="5212080" cy="4114800"/>
          </a:xfrm>
        </p:spPr>
        <p:txBody>
          <a:bodyPr anchor="t"/>
          <a:lstStyle>
            <a:lvl1pPr>
              <a:defRPr sz="4000" b="1">
                <a:solidFill>
                  <a:schemeClr val="accent1"/>
                </a:solidFill>
              </a:defRPr>
            </a:lvl1pPr>
            <a:lvl2pPr marL="0" indent="0">
              <a:buFont typeface="Arial" panose="020B0604020202020204" pitchFamily="34" charset="0"/>
              <a:buNone/>
              <a:defRPr sz="2400">
                <a:solidFill>
                  <a:schemeClr val="bg1"/>
                </a:solidFill>
              </a:defRPr>
            </a:lvl2pPr>
            <a:lvl3pPr marL="320040" indent="-320040">
              <a:buSzPct val="75000"/>
              <a:buFontTx/>
              <a:buBlip>
                <a:blip r:embed="rId2">
                  <a:extLst>
                    <a:ext uri="{96DAC541-7B7A-43D3-8B79-37D633B846F1}">
                      <asvg:svgBlip xmlns:asvg="http://schemas.microsoft.com/office/drawing/2016/SVG/main" r:embed="rId3"/>
                    </a:ext>
                  </a:extLst>
                </a:blip>
              </a:buBlip>
              <a:defRPr sz="2400">
                <a:solidFill>
                  <a:schemeClr val="bg1"/>
                </a:solidFill>
              </a:defRPr>
            </a:lvl3pPr>
            <a:lvl4pPr marL="685800" indent="-320040">
              <a:defRPr sz="2000">
                <a:solidFill>
                  <a:schemeClr val="bg1"/>
                </a:solidFill>
              </a:defRPr>
            </a:lvl4pPr>
            <a:lvl5pPr marL="1024128" indent="-347472">
              <a:buClrTx/>
              <a:buFont typeface="Police système"/>
              <a:buChar char="–"/>
              <a:defRPr sz="2000" b="0">
                <a:solidFill>
                  <a:schemeClr val="bg1"/>
                </a:solidFill>
              </a:defRPr>
            </a:lvl5pPr>
            <a:lvl6pPr marL="0" indent="0">
              <a:buNone/>
              <a:defRPr sz="2400" b="1">
                <a:solidFill>
                  <a:schemeClr val="bg1"/>
                </a:solidFill>
              </a:defRPr>
            </a:lvl6pPr>
            <a:lvl7pPr>
              <a:defRPr sz="2400">
                <a:solidFill>
                  <a:schemeClr val="bg1"/>
                </a:solidFill>
              </a:defRPr>
            </a:lvl7pPr>
            <a:lvl8pPr>
              <a:defRPr sz="2400">
                <a:solidFill>
                  <a:schemeClr val="bg1"/>
                </a:solidFill>
              </a:defRPr>
            </a:lvl8pPr>
            <a:lvl9pPr>
              <a:defRPr sz="2400">
                <a:solidFill>
                  <a:schemeClr val="bg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2" name="ZoneTexte 1">
            <a:extLst>
              <a:ext uri="{FF2B5EF4-FFF2-40B4-BE49-F238E27FC236}">
                <a16:creationId xmlns:a16="http://schemas.microsoft.com/office/drawing/2014/main" id="{B3F45794-60D9-5642-AF8F-713E9AC801C9}"/>
              </a:ext>
            </a:extLst>
          </p:cNvPr>
          <p:cNvSpPr txBox="1"/>
          <p:nvPr userDrawn="1"/>
        </p:nvSpPr>
        <p:spPr>
          <a:xfrm>
            <a:off x="859536" y="1432710"/>
            <a:ext cx="3674364" cy="1661993"/>
          </a:xfrm>
          <a:prstGeom prst="rect">
            <a:avLst/>
          </a:prstGeom>
          <a:noFill/>
        </p:spPr>
        <p:txBody>
          <a:bodyPr wrap="square" lIns="0" tIns="0" rIns="0" bIns="0" rtlCol="0" anchor="ctr">
            <a:spAutoFit/>
          </a:bodyPr>
          <a:lstStyle/>
          <a:p>
            <a:pPr algn="l">
              <a:lnSpc>
                <a:spcPct val="90000"/>
              </a:lnSpc>
            </a:pPr>
            <a:r>
              <a:rPr lang="fr-CA" sz="6000" b="1">
                <a:solidFill>
                  <a:schemeClr val="accent2"/>
                </a:solidFill>
              </a:rPr>
              <a:t>Pour ou contre?</a:t>
            </a:r>
          </a:p>
        </p:txBody>
      </p:sp>
      <p:grpSp>
        <p:nvGrpSpPr>
          <p:cNvPr id="11" name="Groupe 10">
            <a:extLst>
              <a:ext uri="{FF2B5EF4-FFF2-40B4-BE49-F238E27FC236}">
                <a16:creationId xmlns:a16="http://schemas.microsoft.com/office/drawing/2014/main" id="{0912853A-FB42-214F-A06B-26674B1ADCB5}"/>
              </a:ext>
            </a:extLst>
          </p:cNvPr>
          <p:cNvGrpSpPr/>
          <p:nvPr userDrawn="1"/>
        </p:nvGrpSpPr>
        <p:grpSpPr>
          <a:xfrm>
            <a:off x="882650" y="3789384"/>
            <a:ext cx="3785971" cy="2015068"/>
            <a:chOff x="882650" y="3777391"/>
            <a:chExt cx="3436005" cy="1828800"/>
          </a:xfrm>
        </p:grpSpPr>
        <p:sp>
          <p:nvSpPr>
            <p:cNvPr id="21" name="Ellipse 20">
              <a:extLst>
                <a:ext uri="{FF2B5EF4-FFF2-40B4-BE49-F238E27FC236}">
                  <a16:creationId xmlns:a16="http://schemas.microsoft.com/office/drawing/2014/main" id="{9906F414-5953-7D44-871B-08FF034A7639}"/>
                </a:ext>
              </a:extLst>
            </p:cNvPr>
            <p:cNvSpPr>
              <a:spLocks noChangeAspect="1"/>
            </p:cNvSpPr>
            <p:nvPr userDrawn="1"/>
          </p:nvSpPr>
          <p:spPr>
            <a:xfrm>
              <a:off x="882650"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sp>
          <p:nvSpPr>
            <p:cNvPr id="15" name="Ellipse 14">
              <a:extLst>
                <a:ext uri="{FF2B5EF4-FFF2-40B4-BE49-F238E27FC236}">
                  <a16:creationId xmlns:a16="http://schemas.microsoft.com/office/drawing/2014/main" id="{17B5A25A-2CD5-6846-AFBE-E16E41C4740F}"/>
                </a:ext>
              </a:extLst>
            </p:cNvPr>
            <p:cNvSpPr>
              <a:spLocks noChangeAspect="1"/>
            </p:cNvSpPr>
            <p:nvPr userDrawn="1"/>
          </p:nvSpPr>
          <p:spPr>
            <a:xfrm>
              <a:off x="2489855" y="3777391"/>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4800" b="1">
                <a:solidFill>
                  <a:srgbClr val="F6891F"/>
                </a:solidFill>
              </a:endParaRPr>
            </a:p>
          </p:txBody>
        </p:sp>
        <p:pic>
          <p:nvPicPr>
            <p:cNvPr id="7" name="Graphique 6">
              <a:extLst>
                <a:ext uri="{FF2B5EF4-FFF2-40B4-BE49-F238E27FC236}">
                  <a16:creationId xmlns:a16="http://schemas.microsoft.com/office/drawing/2014/main" id="{40601F9F-B18A-4B4A-8C91-FCB81BA0B85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250950" y="4145691"/>
              <a:ext cx="952500" cy="952500"/>
            </a:xfrm>
            <a:prstGeom prst="rect">
              <a:avLst/>
            </a:prstGeom>
          </p:spPr>
        </p:pic>
        <p:pic>
          <p:nvPicPr>
            <p:cNvPr id="24" name="Graphique 23">
              <a:extLst>
                <a:ext uri="{FF2B5EF4-FFF2-40B4-BE49-F238E27FC236}">
                  <a16:creationId xmlns:a16="http://schemas.microsoft.com/office/drawing/2014/main" id="{A63C412E-6BC5-9B44-A7E1-9899A23408C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flipV="1">
              <a:off x="3035955" y="4253641"/>
              <a:ext cx="952500" cy="952500"/>
            </a:xfrm>
            <a:prstGeom prst="rect">
              <a:avLst/>
            </a:prstGeom>
          </p:spPr>
        </p:pic>
      </p:grpSp>
      <p:pic>
        <p:nvPicPr>
          <p:cNvPr id="30" name="Graphique 29">
            <a:extLst>
              <a:ext uri="{FF2B5EF4-FFF2-40B4-BE49-F238E27FC236}">
                <a16:creationId xmlns:a16="http://schemas.microsoft.com/office/drawing/2014/main" id="{3F846632-9D28-EE45-871A-958520E9123D}"/>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l="18425" t="30488" r="11680" b="17017"/>
          <a:stretch/>
        </p:blipFill>
        <p:spPr>
          <a:xfrm flipH="1">
            <a:off x="9024729" y="4479235"/>
            <a:ext cx="3167271" cy="2378766"/>
          </a:xfrm>
          <a:prstGeom prst="rect">
            <a:avLst/>
          </a:prstGeom>
        </p:spPr>
      </p:pic>
    </p:spTree>
    <p:extLst>
      <p:ext uri="{BB962C8B-B14F-4D97-AF65-F5344CB8AC3E}">
        <p14:creationId xmlns:p14="http://schemas.microsoft.com/office/powerpoint/2010/main" val="2046524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éparateur / Questions">
    <p:spTree>
      <p:nvGrpSpPr>
        <p:cNvPr id="1" name=""/>
        <p:cNvGrpSpPr/>
        <p:nvPr/>
      </p:nvGrpSpPr>
      <p:grpSpPr>
        <a:xfrm>
          <a:off x="0" y="0"/>
          <a:ext cx="0" cy="0"/>
          <a:chOff x="0" y="0"/>
          <a:chExt cx="0" cy="0"/>
        </a:xfrm>
      </p:grpSpPr>
      <p:sp>
        <p:nvSpPr>
          <p:cNvPr id="5" name="Espace réservé pour une image  6">
            <a:extLst>
              <a:ext uri="{FF2B5EF4-FFF2-40B4-BE49-F238E27FC236}">
                <a16:creationId xmlns:a16="http://schemas.microsoft.com/office/drawing/2014/main" id="{D3D1957E-2AC0-3343-B863-C817A7B52E1A}"/>
              </a:ext>
            </a:extLst>
          </p:cNvPr>
          <p:cNvSpPr>
            <a:spLocks noGrp="1"/>
          </p:cNvSpPr>
          <p:nvPr>
            <p:ph type="pic" sz="quarter" idx="13" hasCustomPrompt="1"/>
          </p:nvPr>
        </p:nvSpPr>
        <p:spPr>
          <a:xfrm>
            <a:off x="5771312" y="668595"/>
            <a:ext cx="5978236" cy="6189406"/>
          </a:xfrm>
        </p:spPr>
        <p:txBody>
          <a:bodyPr/>
          <a:lstStyle>
            <a:lvl1pPr>
              <a:defRPr sz="1600"/>
            </a:lvl1pPr>
          </a:lstStyle>
          <a:p>
            <a:r>
              <a:rPr lang="fr-CA"/>
              <a:t>Cliquez sur l’icône au centre de la boîte pour insérer une image</a:t>
            </a:r>
          </a:p>
        </p:txBody>
      </p:sp>
      <p:sp>
        <p:nvSpPr>
          <p:cNvPr id="3" name="Espace réservé du texte 2">
            <a:extLst>
              <a:ext uri="{FF2B5EF4-FFF2-40B4-BE49-F238E27FC236}">
                <a16:creationId xmlns:a16="http://schemas.microsoft.com/office/drawing/2014/main" id="{81AF5E7B-AC20-5646-BAAC-75D7FABE8CA0}"/>
              </a:ext>
            </a:extLst>
          </p:cNvPr>
          <p:cNvSpPr>
            <a:spLocks noGrp="1"/>
          </p:cNvSpPr>
          <p:nvPr>
            <p:ph type="body" idx="1" hasCustomPrompt="1"/>
          </p:nvPr>
        </p:nvSpPr>
        <p:spPr>
          <a:xfrm>
            <a:off x="859535" y="1143000"/>
            <a:ext cx="4705523" cy="4572000"/>
          </a:xfrm>
        </p:spPr>
        <p:txBody>
          <a:bodyPr anchor="ctr">
            <a:noAutofit/>
          </a:bodyPr>
          <a:lstStyle>
            <a:lvl1pPr marL="0" indent="0">
              <a:buNone/>
              <a:defRPr sz="6000" b="1">
                <a:solidFill>
                  <a:schemeClr val="accent1"/>
                </a:solidFill>
              </a:defRPr>
            </a:lvl1pPr>
            <a:lvl2pPr marL="0" indent="0">
              <a:buNone/>
              <a:defRPr sz="2400" b="1">
                <a:solidFill>
                  <a:schemeClr val="tx1"/>
                </a:solidFill>
              </a:defRPr>
            </a:lvl2pPr>
            <a:lvl3pPr marL="0" indent="0">
              <a:buNone/>
              <a:defRPr sz="2400" b="0">
                <a:solidFill>
                  <a:schemeClr val="tx1"/>
                </a:solidFill>
              </a:defRPr>
            </a:lvl3pPr>
            <a:lvl4pPr marL="0" indent="0">
              <a:buNone/>
              <a:defRPr sz="2400" b="0">
                <a:solidFill>
                  <a:schemeClr val="tx1"/>
                </a:solidFill>
              </a:defRPr>
            </a:lvl4pPr>
            <a:lvl5pPr marL="0" indent="0">
              <a:buNone/>
              <a:defRPr sz="2400" b="0">
                <a:solidFill>
                  <a:schemeClr val="tx1"/>
                </a:solidFill>
              </a:defRPr>
            </a:lvl5pPr>
            <a:lvl6pPr marL="0" indent="0">
              <a:buNone/>
              <a:tabLst/>
              <a:defRPr sz="2400" b="0">
                <a:solidFill>
                  <a:schemeClr val="tx1"/>
                </a:solidFill>
              </a:defRPr>
            </a:lvl6pPr>
            <a:lvl7pPr marL="0" indent="0">
              <a:buNone/>
              <a:tabLst/>
              <a:defRPr sz="2400" b="0">
                <a:solidFill>
                  <a:schemeClr val="tx1"/>
                </a:solidFill>
              </a:defRPr>
            </a:lvl7pPr>
            <a:lvl8pPr marL="0" indent="0">
              <a:buNone/>
              <a:tabLst/>
              <a:defRPr sz="2400" b="0">
                <a:solidFill>
                  <a:schemeClr val="tx1"/>
                </a:solidFill>
              </a:defRPr>
            </a:lvl8pPr>
            <a:lvl9pPr marL="0" indent="0">
              <a:buNone/>
              <a:tabLst/>
              <a:defRPr sz="2400" b="0">
                <a:solidFill>
                  <a:schemeClr val="tx1"/>
                </a:solidFill>
              </a:defRPr>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965296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essources">
    <p:bg>
      <p:bgPr>
        <a:solidFill>
          <a:schemeClr val="accent2"/>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10424160" cy="356616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pic>
        <p:nvPicPr>
          <p:cNvPr id="5" name="Image 4">
            <a:extLst>
              <a:ext uri="{FF2B5EF4-FFF2-40B4-BE49-F238E27FC236}">
                <a16:creationId xmlns:a16="http://schemas.microsoft.com/office/drawing/2014/main" id="{D9F0B60A-057F-B747-B5B9-9085DE70F6DA}"/>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32751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rédits / remerciements">
    <p:bg>
      <p:bgPr>
        <a:solidFill>
          <a:schemeClr val="accent2"/>
        </a:solidFill>
        <a:effectLst/>
      </p:bgPr>
    </p:bg>
    <p:spTree>
      <p:nvGrpSpPr>
        <p:cNvPr id="1" name=""/>
        <p:cNvGrpSpPr/>
        <p:nvPr/>
      </p:nvGrpSpPr>
      <p:grpSpPr>
        <a:xfrm>
          <a:off x="0" y="0"/>
          <a:ext cx="0" cy="0"/>
          <a:chOff x="0" y="0"/>
          <a:chExt cx="0" cy="0"/>
        </a:xfrm>
      </p:grpSpPr>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3077497" y="685800"/>
            <a:ext cx="5486400" cy="5486400"/>
          </a:xfrm>
        </p:spPr>
        <p:txBody>
          <a:bodyPr anchor="ctr"/>
          <a:lstStyle>
            <a:lvl1pPr>
              <a:spcBef>
                <a:spcPts val="600"/>
              </a:spcBef>
              <a:defRPr sz="2000">
                <a:solidFill>
                  <a:schemeClr val="bg1"/>
                </a:solidFill>
              </a:defRPr>
            </a:lvl1pPr>
            <a:lvl2pPr>
              <a:spcBef>
                <a:spcPts val="600"/>
              </a:spcBef>
              <a:defRPr sz="2000">
                <a:solidFill>
                  <a:schemeClr val="bg1"/>
                </a:solidFill>
              </a:defRPr>
            </a:lvl2pPr>
            <a:lvl3pPr>
              <a:spcBef>
                <a:spcPts val="600"/>
              </a:spcBef>
              <a:defRPr sz="1800">
                <a:solidFill>
                  <a:schemeClr val="bg1"/>
                </a:solidFill>
              </a:defRPr>
            </a:lvl3pPr>
            <a:lvl4pPr>
              <a:spcBef>
                <a:spcPts val="600"/>
              </a:spcBef>
              <a:defRPr sz="1800">
                <a:solidFill>
                  <a:schemeClr val="bg1"/>
                </a:solidFill>
              </a:defRPr>
            </a:lvl4pPr>
            <a:lvl5pPr>
              <a:spcBef>
                <a:spcPts val="600"/>
              </a:spcBef>
              <a:defRPr sz="2000">
                <a:solidFill>
                  <a:schemeClr val="bg1"/>
                </a:solidFill>
              </a:defRPr>
            </a:lvl5pPr>
            <a:lvl6pPr>
              <a:spcBef>
                <a:spcPts val="600"/>
              </a:spcBef>
              <a:defRPr sz="2000">
                <a:solidFill>
                  <a:schemeClr val="bg1"/>
                </a:solidFill>
              </a:defRPr>
            </a:lvl6pPr>
            <a:lvl7pPr>
              <a:spcBef>
                <a:spcPts val="600"/>
              </a:spcBef>
              <a:defRPr sz="2000">
                <a:solidFill>
                  <a:schemeClr val="bg1"/>
                </a:solidFill>
              </a:defRPr>
            </a:lvl7pPr>
            <a:lvl8pPr>
              <a:spcBef>
                <a:spcPts val="600"/>
              </a:spcBef>
              <a:defRPr sz="2000"/>
            </a:lvl8pPr>
            <a:lvl9pPr>
              <a:spcBef>
                <a:spcPts val="600"/>
              </a:spcBef>
              <a:defRPr sz="2800"/>
            </a:lvl9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pour une image  6">
            <a:extLst>
              <a:ext uri="{FF2B5EF4-FFF2-40B4-BE49-F238E27FC236}">
                <a16:creationId xmlns:a16="http://schemas.microsoft.com/office/drawing/2014/main" id="{2598596F-BBE9-9F43-9B89-58B686EFD446}"/>
              </a:ext>
            </a:extLst>
          </p:cNvPr>
          <p:cNvSpPr>
            <a:spLocks noGrp="1"/>
          </p:cNvSpPr>
          <p:nvPr>
            <p:ph type="pic" sz="quarter" idx="13" hasCustomPrompt="1"/>
          </p:nvPr>
        </p:nvSpPr>
        <p:spPr>
          <a:xfrm>
            <a:off x="882650" y="68580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0" name="Espace réservé pour une image  6">
            <a:extLst>
              <a:ext uri="{FF2B5EF4-FFF2-40B4-BE49-F238E27FC236}">
                <a16:creationId xmlns:a16="http://schemas.microsoft.com/office/drawing/2014/main" id="{D6143308-FB11-424C-82AA-9DCC56FFE582}"/>
              </a:ext>
            </a:extLst>
          </p:cNvPr>
          <p:cNvSpPr>
            <a:spLocks noGrp="1"/>
          </p:cNvSpPr>
          <p:nvPr>
            <p:ph type="pic" sz="quarter" idx="15" hasCustomPrompt="1"/>
          </p:nvPr>
        </p:nvSpPr>
        <p:spPr>
          <a:xfrm>
            <a:off x="882650" y="2606040"/>
            <a:ext cx="1645920" cy="1645920"/>
          </a:xfrm>
        </p:spPr>
        <p:txBody>
          <a:bodyPr/>
          <a:lstStyle>
            <a:lvl1pPr>
              <a:defRPr sz="1600">
                <a:solidFill>
                  <a:schemeClr val="bg1"/>
                </a:solidFill>
              </a:defRPr>
            </a:lvl1pPr>
          </a:lstStyle>
          <a:p>
            <a:r>
              <a:rPr lang="fr-CA"/>
              <a:t>Cliquez sur l’icône au centre de la boîte pour insérer le logo</a:t>
            </a:r>
          </a:p>
        </p:txBody>
      </p:sp>
      <p:sp>
        <p:nvSpPr>
          <p:cNvPr id="11" name="Espace réservé pour une image  6">
            <a:extLst>
              <a:ext uri="{FF2B5EF4-FFF2-40B4-BE49-F238E27FC236}">
                <a16:creationId xmlns:a16="http://schemas.microsoft.com/office/drawing/2014/main" id="{B4841C60-64FE-E642-BCEA-4B735500564F}"/>
              </a:ext>
            </a:extLst>
          </p:cNvPr>
          <p:cNvSpPr>
            <a:spLocks noGrp="1"/>
          </p:cNvSpPr>
          <p:nvPr>
            <p:ph type="pic" sz="quarter" idx="16" hasCustomPrompt="1"/>
          </p:nvPr>
        </p:nvSpPr>
        <p:spPr>
          <a:xfrm>
            <a:off x="882650" y="4526280"/>
            <a:ext cx="1645920" cy="1645920"/>
          </a:xfrm>
        </p:spPr>
        <p:txBody>
          <a:bodyPr/>
          <a:lstStyle>
            <a:lvl1pPr>
              <a:defRPr sz="1600">
                <a:solidFill>
                  <a:schemeClr val="bg1"/>
                </a:solidFill>
              </a:defRPr>
            </a:lvl1pPr>
          </a:lstStyle>
          <a:p>
            <a:r>
              <a:rPr lang="fr-CA"/>
              <a:t>Cliquez sur l’icône au centre de la boîte pour insérer le logo</a:t>
            </a:r>
          </a:p>
        </p:txBody>
      </p:sp>
      <p:pic>
        <p:nvPicPr>
          <p:cNvPr id="6" name="Image 5">
            <a:extLst>
              <a:ext uri="{FF2B5EF4-FFF2-40B4-BE49-F238E27FC236}">
                <a16:creationId xmlns:a16="http://schemas.microsoft.com/office/drawing/2014/main" id="{D7E6D27C-A9CF-704B-A160-1A92A7684C6D}"/>
              </a:ext>
            </a:extLst>
          </p:cNvPr>
          <p:cNvPicPr>
            <a:picLocks noChangeAspect="1"/>
          </p:cNvPicPr>
          <p:nvPr userDrawn="1"/>
        </p:nvPicPr>
        <p:blipFill>
          <a:blip r:embed="rId2"/>
          <a:stretch>
            <a:fillRect/>
          </a:stretch>
        </p:blipFill>
        <p:spPr>
          <a:xfrm>
            <a:off x="9580631" y="5937409"/>
            <a:ext cx="1990400" cy="374904"/>
          </a:xfrm>
          <a:prstGeom prst="rect">
            <a:avLst/>
          </a:prstGeom>
        </p:spPr>
      </p:pic>
    </p:spTree>
    <p:extLst>
      <p:ext uri="{BB962C8B-B14F-4D97-AF65-F5344CB8AC3E}">
        <p14:creationId xmlns:p14="http://schemas.microsoft.com/office/powerpoint/2010/main" val="740154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contenus">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A4050ED8-5FE7-4545-9AB6-7B77B49AF030}"/>
              </a:ext>
            </a:extLst>
          </p:cNvPr>
          <p:cNvSpPr>
            <a:spLocks noGrp="1"/>
          </p:cNvSpPr>
          <p:nvPr>
            <p:ph type="title" hasCustomPrompt="1"/>
          </p:nvPr>
        </p:nvSpPr>
        <p:spPr>
          <a:xfrm>
            <a:off x="886968" y="822960"/>
            <a:ext cx="10421938" cy="914400"/>
          </a:xfrm>
        </p:spPr>
        <p:txBody>
          <a:bodyPr/>
          <a:lstStyle/>
          <a:p>
            <a:r>
              <a:rPr lang="fr-CA"/>
              <a:t>Cliquez pour insérer le titre</a:t>
            </a:r>
          </a:p>
        </p:txBody>
      </p:sp>
      <p:sp>
        <p:nvSpPr>
          <p:cNvPr id="6" name="Espace réservé du contenu 3">
            <a:extLst>
              <a:ext uri="{FF2B5EF4-FFF2-40B4-BE49-F238E27FC236}">
                <a16:creationId xmlns:a16="http://schemas.microsoft.com/office/drawing/2014/main" id="{7E291F59-C5CC-0A4A-BFE3-2DE71C6C588C}"/>
              </a:ext>
            </a:extLst>
          </p:cNvPr>
          <p:cNvSpPr>
            <a:spLocks noGrp="1"/>
          </p:cNvSpPr>
          <p:nvPr>
            <p:ph sz="quarter" idx="16" hasCustomPrompt="1"/>
          </p:nvPr>
        </p:nvSpPr>
        <p:spPr>
          <a:xfrm>
            <a:off x="886968"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7" name="Espace réservé du contenu 3">
            <a:extLst>
              <a:ext uri="{FF2B5EF4-FFF2-40B4-BE49-F238E27FC236}">
                <a16:creationId xmlns:a16="http://schemas.microsoft.com/office/drawing/2014/main" id="{949FF223-6198-4D49-AC94-4E61593391F2}"/>
              </a:ext>
            </a:extLst>
          </p:cNvPr>
          <p:cNvSpPr>
            <a:spLocks noGrp="1"/>
          </p:cNvSpPr>
          <p:nvPr>
            <p:ph sz="quarter" idx="17" hasCustomPrompt="1"/>
          </p:nvPr>
        </p:nvSpPr>
        <p:spPr>
          <a:xfrm>
            <a:off x="6462586" y="2103120"/>
            <a:ext cx="484632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287674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ogo et slogan / finale">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D7D25C4-F96C-1A41-B54B-77C17FCF0592}"/>
              </a:ext>
            </a:extLst>
          </p:cNvPr>
          <p:cNvPicPr>
            <a:picLocks noChangeAspect="1"/>
          </p:cNvPicPr>
          <p:nvPr userDrawn="1"/>
        </p:nvPicPr>
        <p:blipFill>
          <a:blip r:embed="rId2"/>
          <a:stretch>
            <a:fillRect/>
          </a:stretch>
        </p:blipFill>
        <p:spPr>
          <a:xfrm>
            <a:off x="1524000" y="2317750"/>
            <a:ext cx="9144000" cy="2222500"/>
          </a:xfrm>
          <a:prstGeom prst="rect">
            <a:avLst/>
          </a:prstGeom>
        </p:spPr>
      </p:pic>
    </p:spTree>
    <p:extLst>
      <p:ext uri="{BB962C8B-B14F-4D97-AF65-F5344CB8AC3E}">
        <p14:creationId xmlns:p14="http://schemas.microsoft.com/office/powerpoint/2010/main" val="277794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ogo et médias sociaux">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BB9E43FE-16B4-7E40-91FD-5643726F7AFA}"/>
              </a:ext>
            </a:extLst>
          </p:cNvPr>
          <p:cNvPicPr>
            <a:picLocks noChangeAspect="1"/>
          </p:cNvPicPr>
          <p:nvPr userDrawn="1"/>
        </p:nvPicPr>
        <p:blipFill>
          <a:blip r:embed="rId2">
            <a:alphaModFix/>
          </a:blip>
          <a:stretch>
            <a:fillRect/>
          </a:stretch>
        </p:blipFill>
        <p:spPr>
          <a:xfrm>
            <a:off x="2936890" y="1576301"/>
            <a:ext cx="6309586" cy="1524816"/>
          </a:xfrm>
          <a:prstGeom prst="rect">
            <a:avLst/>
          </a:prstGeom>
        </p:spPr>
      </p:pic>
      <p:grpSp>
        <p:nvGrpSpPr>
          <p:cNvPr id="2" name="Groupe 1">
            <a:extLst>
              <a:ext uri="{FF2B5EF4-FFF2-40B4-BE49-F238E27FC236}">
                <a16:creationId xmlns:a16="http://schemas.microsoft.com/office/drawing/2014/main" id="{E77E0D27-9C11-C34D-994D-832E0380B416}"/>
              </a:ext>
            </a:extLst>
          </p:cNvPr>
          <p:cNvGrpSpPr/>
          <p:nvPr userDrawn="1"/>
        </p:nvGrpSpPr>
        <p:grpSpPr>
          <a:xfrm>
            <a:off x="8027504" y="4421281"/>
            <a:ext cx="778566" cy="778517"/>
            <a:chOff x="539551" y="595462"/>
            <a:chExt cx="1689499" cy="1689393"/>
          </a:xfrm>
        </p:grpSpPr>
        <p:sp>
          <p:nvSpPr>
            <p:cNvPr id="7" name="Oval 3">
              <a:hlinkClick r:id="rId3"/>
              <a:extLst>
                <a:ext uri="{FF2B5EF4-FFF2-40B4-BE49-F238E27FC236}">
                  <a16:creationId xmlns:a16="http://schemas.microsoft.com/office/drawing/2014/main" id="{5CD7F6F3-9495-1A44-8903-B0EA1EB02823}"/>
                </a:ext>
              </a:extLst>
            </p:cNvPr>
            <p:cNvSpPr>
              <a:spLocks/>
            </p:cNvSpPr>
            <p:nvPr userDrawn="1"/>
          </p:nvSpPr>
          <p:spPr bwMode="auto">
            <a:xfrm>
              <a:off x="539551" y="595462"/>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9" name="AutoShape 4">
              <a:extLst>
                <a:ext uri="{FF2B5EF4-FFF2-40B4-BE49-F238E27FC236}">
                  <a16:creationId xmlns:a16="http://schemas.microsoft.com/office/drawing/2014/main" id="{9FE60C1F-FC23-EE47-A4E4-52EAE7461A9E}"/>
                </a:ext>
              </a:extLst>
            </p:cNvPr>
            <p:cNvSpPr>
              <a:spLocks/>
            </p:cNvSpPr>
            <p:nvPr userDrawn="1"/>
          </p:nvSpPr>
          <p:spPr bwMode="auto">
            <a:xfrm>
              <a:off x="1195905" y="1082878"/>
              <a:ext cx="379499" cy="722256"/>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6460015" y="4421281"/>
            <a:ext cx="778566" cy="778517"/>
            <a:chOff x="539551" y="2747719"/>
            <a:chExt cx="1689499" cy="1689393"/>
          </a:xfrm>
        </p:grpSpPr>
        <p:sp>
          <p:nvSpPr>
            <p:cNvPr id="10" name="Oval 18">
              <a:hlinkClick r:id="rId4"/>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8" name="Groupe 17">
            <a:extLst>
              <a:ext uri="{FF2B5EF4-FFF2-40B4-BE49-F238E27FC236}">
                <a16:creationId xmlns:a16="http://schemas.microsoft.com/office/drawing/2014/main" id="{E4A9FAEC-DFEB-7D48-933D-AD3922879059}"/>
              </a:ext>
            </a:extLst>
          </p:cNvPr>
          <p:cNvGrpSpPr/>
          <p:nvPr userDrawn="1"/>
        </p:nvGrpSpPr>
        <p:grpSpPr>
          <a:xfrm>
            <a:off x="3325039" y="4421281"/>
            <a:ext cx="778566" cy="778517"/>
            <a:chOff x="8915400" y="2747719"/>
            <a:chExt cx="1689500" cy="1689393"/>
          </a:xfrm>
        </p:grpSpPr>
        <p:sp>
          <p:nvSpPr>
            <p:cNvPr id="15" name="Oval 24">
              <a:hlinkClick r:id="rId5"/>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421750" y="3254015"/>
              <a:ext cx="676800" cy="676800"/>
            </a:xfrm>
            <a:prstGeom prst="rect">
              <a:avLst/>
            </a:prstGeom>
          </p:spPr>
        </p:pic>
      </p:grpSp>
      <p:grpSp>
        <p:nvGrpSpPr>
          <p:cNvPr id="20" name="Groupe 19">
            <a:extLst>
              <a:ext uri="{FF2B5EF4-FFF2-40B4-BE49-F238E27FC236}">
                <a16:creationId xmlns:a16="http://schemas.microsoft.com/office/drawing/2014/main" id="{CCF2378C-2C04-8F4A-B1CE-C714C736C489}"/>
              </a:ext>
            </a:extLst>
          </p:cNvPr>
          <p:cNvGrpSpPr/>
          <p:nvPr userDrawn="1"/>
        </p:nvGrpSpPr>
        <p:grpSpPr>
          <a:xfrm>
            <a:off x="4892527" y="4421281"/>
            <a:ext cx="778566" cy="778517"/>
            <a:chOff x="2675683" y="2747719"/>
            <a:chExt cx="1689500" cy="1689393"/>
          </a:xfrm>
        </p:grpSpPr>
        <p:sp>
          <p:nvSpPr>
            <p:cNvPr id="21" name="Oval 24">
              <a:hlinkClick r:id="rId8"/>
              <a:extLst>
                <a:ext uri="{FF2B5EF4-FFF2-40B4-BE49-F238E27FC236}">
                  <a16:creationId xmlns:a16="http://schemas.microsoft.com/office/drawing/2014/main" id="{A9C9FCAC-74A2-3E4F-989E-CD693EBC085F}"/>
                </a:ext>
              </a:extLst>
            </p:cNvPr>
            <p:cNvSpPr>
              <a:spLocks/>
            </p:cNvSpPr>
            <p:nvPr userDrawn="1"/>
          </p:nvSpPr>
          <p:spPr bwMode="auto">
            <a:xfrm>
              <a:off x="2675683" y="2747719"/>
              <a:ext cx="1689500" cy="1689393"/>
            </a:xfrm>
            <a:prstGeom prst="ellipse">
              <a:avLst/>
            </a:prstGeom>
            <a:solidFill>
              <a:schemeClr val="accent1"/>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22" name="AutoShape 25">
              <a:extLst>
                <a:ext uri="{FF2B5EF4-FFF2-40B4-BE49-F238E27FC236}">
                  <a16:creationId xmlns:a16="http://schemas.microsoft.com/office/drawing/2014/main" id="{C4B982B4-7082-BD4E-A3A4-F90E94BF91FB}"/>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pic>
        <p:nvPicPr>
          <p:cNvPr id="25" name="Image 24">
            <a:extLst>
              <a:ext uri="{FF2B5EF4-FFF2-40B4-BE49-F238E27FC236}">
                <a16:creationId xmlns:a16="http://schemas.microsoft.com/office/drawing/2014/main" id="{93D3DCC9-FD93-2F4C-A4AF-4D66644A606F}"/>
              </a:ext>
            </a:extLst>
          </p:cNvPr>
          <p:cNvPicPr>
            <a:picLocks noChangeAspect="1"/>
          </p:cNvPicPr>
          <p:nvPr userDrawn="1"/>
        </p:nvPicPr>
        <p:blipFill rotWithShape="1">
          <a:blip r:embed="rId9"/>
          <a:srcRect t="75064" r="3108"/>
          <a:stretch/>
        </p:blipFill>
        <p:spPr>
          <a:xfrm>
            <a:off x="2949039" y="2956034"/>
            <a:ext cx="6293923" cy="396842"/>
          </a:xfrm>
          <a:prstGeom prst="rect">
            <a:avLst/>
          </a:prstGeom>
        </p:spPr>
      </p:pic>
    </p:spTree>
    <p:extLst>
      <p:ext uri="{BB962C8B-B14F-4D97-AF65-F5344CB8AC3E}">
        <p14:creationId xmlns:p14="http://schemas.microsoft.com/office/powerpoint/2010/main" val="2712718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ogo et médias sociaux / visuels / Gris">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3019801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ogo et médias sociaux / visuels / Gris">
    <p:bg>
      <p:bgPr>
        <a:solidFill>
          <a:schemeClr val="accent3">
            <a:alpha val="25000"/>
          </a:schemeClr>
        </a:solidFill>
        <a:effectLst/>
      </p:bgPr>
    </p:bg>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E4A9FAEC-DFEB-7D48-933D-AD3922879059}"/>
              </a:ext>
            </a:extLst>
          </p:cNvPr>
          <p:cNvGrpSpPr>
            <a:grpSpLocks noChangeAspect="1"/>
          </p:cNvGrpSpPr>
          <p:nvPr userDrawn="1"/>
        </p:nvGrpSpPr>
        <p:grpSpPr>
          <a:xfrm>
            <a:off x="2904219" y="4703597"/>
            <a:ext cx="630976" cy="630936"/>
            <a:chOff x="8915400" y="2747719"/>
            <a:chExt cx="1689500" cy="1689393"/>
          </a:xfrm>
        </p:grpSpPr>
        <p:sp>
          <p:nvSpPr>
            <p:cNvPr id="15" name="Oval 24">
              <a:hlinkClick r:id="rId2"/>
              <a:extLst>
                <a:ext uri="{FF2B5EF4-FFF2-40B4-BE49-F238E27FC236}">
                  <a16:creationId xmlns:a16="http://schemas.microsoft.com/office/drawing/2014/main" id="{62A606C5-4F39-8D44-9797-B64C1498AA6A}"/>
                </a:ext>
              </a:extLst>
            </p:cNvPr>
            <p:cNvSpPr>
              <a:spLocks/>
            </p:cNvSpPr>
            <p:nvPr userDrawn="1"/>
          </p:nvSpPr>
          <p:spPr bwMode="auto">
            <a:xfrm>
              <a:off x="8915400"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pic>
          <p:nvPicPr>
            <p:cNvPr id="17" name="Graphique 16">
              <a:extLst>
                <a:ext uri="{FF2B5EF4-FFF2-40B4-BE49-F238E27FC236}">
                  <a16:creationId xmlns:a16="http://schemas.microsoft.com/office/drawing/2014/main" id="{E4CEA755-B11D-CF4B-8E46-6CCAF33E5D4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9421750" y="3254015"/>
              <a:ext cx="676800" cy="676800"/>
            </a:xfrm>
            <a:prstGeom prst="rect">
              <a:avLst/>
            </a:prstGeom>
          </p:spPr>
        </p:pic>
      </p:grpSp>
      <p:pic>
        <p:nvPicPr>
          <p:cNvPr id="20" name="Image 19">
            <a:hlinkClick r:id="rId2"/>
            <a:extLst>
              <a:ext uri="{FF2B5EF4-FFF2-40B4-BE49-F238E27FC236}">
                <a16:creationId xmlns:a16="http://schemas.microsoft.com/office/drawing/2014/main" id="{B77E822F-10CB-F044-8B47-4F2ABE2F8285}"/>
              </a:ext>
            </a:extLst>
          </p:cNvPr>
          <p:cNvPicPr>
            <a:picLocks noChangeAspect="1"/>
          </p:cNvPicPr>
          <p:nvPr userDrawn="1"/>
        </p:nvPicPr>
        <p:blipFill>
          <a:blip r:embed="rId5"/>
          <a:stretch>
            <a:fillRect/>
          </a:stretch>
        </p:blipFill>
        <p:spPr>
          <a:xfrm>
            <a:off x="9580632" y="5937409"/>
            <a:ext cx="1990399" cy="374904"/>
          </a:xfrm>
          <a:prstGeom prst="rect">
            <a:avLst/>
          </a:prstGeom>
        </p:spPr>
      </p:pic>
      <p:pic>
        <p:nvPicPr>
          <p:cNvPr id="6" name="Image 5">
            <a:extLst>
              <a:ext uri="{FF2B5EF4-FFF2-40B4-BE49-F238E27FC236}">
                <a16:creationId xmlns:a16="http://schemas.microsoft.com/office/drawing/2014/main" id="{F120806A-F03F-CB41-B2A3-41144938796B}"/>
              </a:ext>
            </a:extLst>
          </p:cNvPr>
          <p:cNvPicPr>
            <a:picLocks noChangeAspect="1"/>
          </p:cNvPicPr>
          <p:nvPr userDrawn="1"/>
        </p:nvPicPr>
        <p:blipFill rotWithShape="1">
          <a:blip r:embed="rId6"/>
          <a:srcRect l="642" r="857"/>
          <a:stretch/>
        </p:blipFill>
        <p:spPr>
          <a:xfrm>
            <a:off x="6417032" y="896158"/>
            <a:ext cx="1506886" cy="1280160"/>
          </a:xfrm>
          <a:prstGeom prst="rect">
            <a:avLst/>
          </a:prstGeom>
          <a:ln w="38100">
            <a:solidFill>
              <a:schemeClr val="accent2"/>
            </a:solidFill>
            <a:miter lim="800000"/>
          </a:ln>
        </p:spPr>
      </p:pic>
      <p:pic>
        <p:nvPicPr>
          <p:cNvPr id="22" name="Image 21">
            <a:extLst>
              <a:ext uri="{FF2B5EF4-FFF2-40B4-BE49-F238E27FC236}">
                <a16:creationId xmlns:a16="http://schemas.microsoft.com/office/drawing/2014/main" id="{931FF124-5BA3-A34F-A3A4-36DFF648DE67}"/>
              </a:ext>
            </a:extLst>
          </p:cNvPr>
          <p:cNvPicPr>
            <a:picLocks noChangeAspect="1"/>
          </p:cNvPicPr>
          <p:nvPr userDrawn="1"/>
        </p:nvPicPr>
        <p:blipFill>
          <a:blip r:embed="rId7"/>
          <a:stretch>
            <a:fillRect/>
          </a:stretch>
        </p:blipFill>
        <p:spPr>
          <a:xfrm>
            <a:off x="6417032" y="2504224"/>
            <a:ext cx="1508760" cy="1159542"/>
          </a:xfrm>
          <a:prstGeom prst="rect">
            <a:avLst/>
          </a:prstGeom>
          <a:ln w="38100">
            <a:solidFill>
              <a:schemeClr val="accent2"/>
            </a:solidFill>
            <a:miter lim="800000"/>
          </a:ln>
        </p:spPr>
      </p:pic>
      <p:pic>
        <p:nvPicPr>
          <p:cNvPr id="24" name="Image 23">
            <a:extLst>
              <a:ext uri="{FF2B5EF4-FFF2-40B4-BE49-F238E27FC236}">
                <a16:creationId xmlns:a16="http://schemas.microsoft.com/office/drawing/2014/main" id="{75F1DF49-12DA-F14D-9586-37C4AABA3B46}"/>
              </a:ext>
            </a:extLst>
          </p:cNvPr>
          <p:cNvPicPr>
            <a:picLocks noChangeAspect="1"/>
          </p:cNvPicPr>
          <p:nvPr userDrawn="1"/>
        </p:nvPicPr>
        <p:blipFill>
          <a:blip r:embed="rId8"/>
          <a:stretch>
            <a:fillRect/>
          </a:stretch>
        </p:blipFill>
        <p:spPr>
          <a:xfrm>
            <a:off x="6417032" y="3991671"/>
            <a:ext cx="1508760" cy="1443298"/>
          </a:xfrm>
          <a:prstGeom prst="rect">
            <a:avLst/>
          </a:prstGeom>
          <a:ln w="38100">
            <a:solidFill>
              <a:schemeClr val="accent2"/>
            </a:solidFill>
            <a:miter lim="800000"/>
          </a:ln>
        </p:spPr>
      </p:pic>
      <p:grpSp>
        <p:nvGrpSpPr>
          <p:cNvPr id="29" name="Groupe 28">
            <a:extLst>
              <a:ext uri="{FF2B5EF4-FFF2-40B4-BE49-F238E27FC236}">
                <a16:creationId xmlns:a16="http://schemas.microsoft.com/office/drawing/2014/main" id="{C2795DB5-B5E1-E948-89BA-A23D24BDC0D2}"/>
              </a:ext>
            </a:extLst>
          </p:cNvPr>
          <p:cNvGrpSpPr/>
          <p:nvPr userDrawn="1"/>
        </p:nvGrpSpPr>
        <p:grpSpPr>
          <a:xfrm>
            <a:off x="633876" y="1539205"/>
            <a:ext cx="5171662" cy="3102997"/>
            <a:chOff x="381000" y="10072"/>
            <a:chExt cx="8203095" cy="4921857"/>
          </a:xfrm>
        </p:grpSpPr>
        <p:pic>
          <p:nvPicPr>
            <p:cNvPr id="26" name="Image 25">
              <a:extLst>
                <a:ext uri="{FF2B5EF4-FFF2-40B4-BE49-F238E27FC236}">
                  <a16:creationId xmlns:a16="http://schemas.microsoft.com/office/drawing/2014/main" id="{B67C8D97-503E-3046-9B3B-AB778AF3BC31}"/>
                </a:ext>
              </a:extLst>
            </p:cNvPr>
            <p:cNvPicPr>
              <a:picLocks noChangeAspect="1"/>
            </p:cNvPicPr>
            <p:nvPr userDrawn="1"/>
          </p:nvPicPr>
          <p:blipFill rotWithShape="1">
            <a:blip r:embed="rId9"/>
            <a:srcRect r="5751" b="4251"/>
            <a:stretch/>
          </p:blipFill>
          <p:spPr>
            <a:xfrm>
              <a:off x="1500020" y="437322"/>
              <a:ext cx="5966255" cy="3760967"/>
            </a:xfrm>
            <a:prstGeom prst="rect">
              <a:avLst/>
            </a:prstGeom>
          </p:spPr>
        </p:pic>
        <p:pic>
          <p:nvPicPr>
            <p:cNvPr id="28" name="Image 27">
              <a:extLst>
                <a:ext uri="{FF2B5EF4-FFF2-40B4-BE49-F238E27FC236}">
                  <a16:creationId xmlns:a16="http://schemas.microsoft.com/office/drawing/2014/main" id="{075B647C-F0AF-3D45-94E2-C4370D0A0255}"/>
                </a:ext>
              </a:extLst>
            </p:cNvPr>
            <p:cNvPicPr>
              <a:picLocks noChangeAspect="1"/>
            </p:cNvPicPr>
            <p:nvPr userDrawn="1"/>
          </p:nvPicPr>
          <p:blipFill>
            <a:blip r:embed="rId10"/>
            <a:stretch>
              <a:fillRect/>
            </a:stretch>
          </p:blipFill>
          <p:spPr>
            <a:xfrm>
              <a:off x="381000" y="10072"/>
              <a:ext cx="8203095" cy="4921857"/>
            </a:xfrm>
            <a:prstGeom prst="rect">
              <a:avLst/>
            </a:prstGeom>
          </p:spPr>
        </p:pic>
      </p:grpSp>
      <p:sp>
        <p:nvSpPr>
          <p:cNvPr id="30" name="ZoneTexte 29">
            <a:extLst>
              <a:ext uri="{FF2B5EF4-FFF2-40B4-BE49-F238E27FC236}">
                <a16:creationId xmlns:a16="http://schemas.microsoft.com/office/drawing/2014/main" id="{162F5037-CBD6-1E45-B104-738EA7ED937E}"/>
              </a:ext>
            </a:extLst>
          </p:cNvPr>
          <p:cNvSpPr txBox="1"/>
          <p:nvPr userDrawn="1"/>
        </p:nvSpPr>
        <p:spPr>
          <a:xfrm>
            <a:off x="2793948" y="5419396"/>
            <a:ext cx="851515" cy="307777"/>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2">
                  <a:extLst>
                    <a:ext uri="{A12FA001-AC4F-418D-AE19-62706E023703}">
                      <ahyp:hlinkClr xmlns:ahyp="http://schemas.microsoft.com/office/drawing/2018/hyperlinkcolor" val="tx"/>
                    </a:ext>
                  </a:extLst>
                </a:hlinkClick>
              </a:rPr>
              <a:t>educaloi</a:t>
            </a:r>
            <a:endParaRPr lang="fr-CA" sz="1400" b="0" i="0" u="none" strike="noStrike" kern="1200">
              <a:solidFill>
                <a:schemeClr val="accent2"/>
              </a:solidFill>
              <a:effectLst/>
              <a:latin typeface="+mn-lt"/>
              <a:ea typeface="+mn-ea"/>
              <a:cs typeface="+mn-cs"/>
            </a:endParaRPr>
          </a:p>
        </p:txBody>
      </p:sp>
      <p:sp>
        <p:nvSpPr>
          <p:cNvPr id="34" name="ZoneTexte 33">
            <a:extLst>
              <a:ext uri="{FF2B5EF4-FFF2-40B4-BE49-F238E27FC236}">
                <a16:creationId xmlns:a16="http://schemas.microsoft.com/office/drawing/2014/main" id="{FAA35250-FC5E-724F-B677-AF693DA379CC}"/>
              </a:ext>
            </a:extLst>
          </p:cNvPr>
          <p:cNvSpPr txBox="1"/>
          <p:nvPr userDrawn="1"/>
        </p:nvSpPr>
        <p:spPr>
          <a:xfrm>
            <a:off x="8384373" y="1382350"/>
            <a:ext cx="1696298"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Instagram/</a:t>
            </a:r>
            <a:r>
              <a:rPr lang="fr-CA" sz="1400" b="0" i="0" u="sng" strike="noStrike" kern="1200" err="1">
                <a:solidFill>
                  <a:schemeClr val="accent2"/>
                </a:solidFill>
                <a:effectLst/>
                <a:latin typeface="+mn-lt"/>
                <a:ea typeface="+mn-ea"/>
                <a:cs typeface="+mn-cs"/>
                <a:hlinkClick r:id="rId11">
                  <a:extLst>
                    <a:ext uri="{A12FA001-AC4F-418D-AE19-62706E023703}">
                      <ahyp:hlinkClr xmlns:ahyp="http://schemas.microsoft.com/office/drawing/2018/hyperlinkcolor" val="tx"/>
                    </a:ext>
                  </a:extLst>
                </a:hlinkClick>
              </a:rPr>
              <a:t>educaloi</a:t>
            </a:r>
            <a:endParaRPr lang="fr-CA" sz="1400" b="0" i="0" u="sng" strike="noStrike" kern="1200">
              <a:solidFill>
                <a:schemeClr val="accent2"/>
              </a:solidFill>
              <a:effectLst/>
              <a:latin typeface="+mn-lt"/>
              <a:ea typeface="+mn-ea"/>
              <a:cs typeface="+mn-cs"/>
            </a:endParaRPr>
          </a:p>
        </p:txBody>
      </p:sp>
      <p:sp>
        <p:nvSpPr>
          <p:cNvPr id="39" name="ZoneTexte 38">
            <a:extLst>
              <a:ext uri="{FF2B5EF4-FFF2-40B4-BE49-F238E27FC236}">
                <a16:creationId xmlns:a16="http://schemas.microsoft.com/office/drawing/2014/main" id="{9F51B835-712A-A04A-A8DC-907BB47EEE29}"/>
              </a:ext>
            </a:extLst>
          </p:cNvPr>
          <p:cNvSpPr txBox="1"/>
          <p:nvPr userDrawn="1"/>
        </p:nvSpPr>
        <p:spPr>
          <a:xfrm>
            <a:off x="8384373" y="2930107"/>
            <a:ext cx="1594604"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2">
                  <a:extLst>
                    <a:ext uri="{A12FA001-AC4F-418D-AE19-62706E023703}">
                      <ahyp:hlinkClr xmlns:ahyp="http://schemas.microsoft.com/office/drawing/2018/hyperlinkcolor" val="tx"/>
                    </a:ext>
                  </a:extLst>
                </a:hlinkClick>
              </a:rPr>
              <a:t>YouTube/educaloi</a:t>
            </a:r>
            <a:endParaRPr lang="fr-CA" sz="1400" b="0" i="0" u="sng" strike="noStrike" kern="1200">
              <a:solidFill>
                <a:schemeClr val="accent2"/>
              </a:solidFill>
              <a:effectLst/>
              <a:latin typeface="+mn-lt"/>
              <a:ea typeface="+mn-ea"/>
              <a:cs typeface="+mn-cs"/>
            </a:endParaRPr>
          </a:p>
        </p:txBody>
      </p:sp>
      <p:sp>
        <p:nvSpPr>
          <p:cNvPr id="44" name="ZoneTexte 43">
            <a:extLst>
              <a:ext uri="{FF2B5EF4-FFF2-40B4-BE49-F238E27FC236}">
                <a16:creationId xmlns:a16="http://schemas.microsoft.com/office/drawing/2014/main" id="{257BE564-1AE0-D94B-AAEC-B10959F86202}"/>
              </a:ext>
            </a:extLst>
          </p:cNvPr>
          <p:cNvSpPr txBox="1"/>
          <p:nvPr userDrawn="1"/>
        </p:nvSpPr>
        <p:spPr>
          <a:xfrm>
            <a:off x="8384373" y="4559432"/>
            <a:ext cx="1686680" cy="307777"/>
          </a:xfrm>
          <a:prstGeom prst="rect">
            <a:avLst/>
          </a:prstGeom>
          <a:noFill/>
        </p:spPr>
        <p:txBody>
          <a:bodyPr wrap="non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400" b="0" i="0" u="sng" strike="noStrike" kern="1200">
                <a:solidFill>
                  <a:schemeClr val="accent2"/>
                </a:solidFill>
                <a:effectLst/>
                <a:latin typeface="+mn-lt"/>
                <a:ea typeface="+mn-ea"/>
                <a:cs typeface="+mn-cs"/>
                <a:hlinkClick r:id="rId13">
                  <a:extLst>
                    <a:ext uri="{A12FA001-AC4F-418D-AE19-62706E023703}">
                      <ahyp:hlinkClr xmlns:ahyp="http://schemas.microsoft.com/office/drawing/2018/hyperlinkcolor" val="tx"/>
                    </a:ext>
                  </a:extLst>
                </a:hlinkClick>
              </a:rPr>
              <a:t>Facebook/educaloi</a:t>
            </a:r>
            <a:endParaRPr lang="fr-CA" sz="1400" b="0" i="0" u="sng" strike="noStrike" kern="1200">
              <a:solidFill>
                <a:schemeClr val="accent2"/>
              </a:solidFill>
              <a:effectLst/>
              <a:latin typeface="+mn-lt"/>
              <a:ea typeface="+mn-ea"/>
              <a:cs typeface="+mn-cs"/>
            </a:endParaRPr>
          </a:p>
        </p:txBody>
      </p:sp>
      <p:grpSp>
        <p:nvGrpSpPr>
          <p:cNvPr id="14" name="Groupe 13">
            <a:extLst>
              <a:ext uri="{FF2B5EF4-FFF2-40B4-BE49-F238E27FC236}">
                <a16:creationId xmlns:a16="http://schemas.microsoft.com/office/drawing/2014/main" id="{4D48372F-8427-7D46-9C02-0C01144C0B57}"/>
              </a:ext>
            </a:extLst>
          </p:cNvPr>
          <p:cNvGrpSpPr/>
          <p:nvPr userDrawn="1"/>
        </p:nvGrpSpPr>
        <p:grpSpPr>
          <a:xfrm>
            <a:off x="7636735" y="2767403"/>
            <a:ext cx="633224" cy="633184"/>
            <a:chOff x="539551" y="2747719"/>
            <a:chExt cx="1689499" cy="1689393"/>
          </a:xfrm>
        </p:grpSpPr>
        <p:sp>
          <p:nvSpPr>
            <p:cNvPr id="10" name="Oval 18">
              <a:hlinkClick r:id="rId12"/>
              <a:extLst>
                <a:ext uri="{FF2B5EF4-FFF2-40B4-BE49-F238E27FC236}">
                  <a16:creationId xmlns:a16="http://schemas.microsoft.com/office/drawing/2014/main" id="{464EB328-49C2-0F4A-A81B-5F5F76C85384}"/>
                </a:ext>
              </a:extLst>
            </p:cNvPr>
            <p:cNvSpPr>
              <a:spLocks/>
            </p:cNvSpPr>
            <p:nvPr userDrawn="1"/>
          </p:nvSpPr>
          <p:spPr bwMode="auto">
            <a:xfrm>
              <a:off x="539551" y="2747719"/>
              <a:ext cx="1689499"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1" name="AutoShape 19">
              <a:extLst>
                <a:ext uri="{FF2B5EF4-FFF2-40B4-BE49-F238E27FC236}">
                  <a16:creationId xmlns:a16="http://schemas.microsoft.com/office/drawing/2014/main" id="{6D0483B1-CDD0-BE45-821D-0732AC9B2DE8}"/>
                </a:ext>
              </a:extLst>
            </p:cNvPr>
            <p:cNvSpPr>
              <a:spLocks/>
            </p:cNvSpPr>
            <p:nvPr userDrawn="1"/>
          </p:nvSpPr>
          <p:spPr bwMode="auto">
            <a:xfrm>
              <a:off x="1003650" y="3322308"/>
              <a:ext cx="749689" cy="55167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656" y="0"/>
                  </a:moveTo>
                  <a:cubicBezTo>
                    <a:pt x="7835" y="0"/>
                    <a:pt x="5327" y="1"/>
                    <a:pt x="2507" y="428"/>
                  </a:cubicBezTo>
                  <a:cubicBezTo>
                    <a:pt x="1973" y="522"/>
                    <a:pt x="1432" y="912"/>
                    <a:pt x="1021" y="1493"/>
                  </a:cubicBezTo>
                  <a:cubicBezTo>
                    <a:pt x="637" y="2037"/>
                    <a:pt x="379" y="2733"/>
                    <a:pt x="315" y="3413"/>
                  </a:cubicBezTo>
                  <a:cubicBezTo>
                    <a:pt x="1" y="5970"/>
                    <a:pt x="0" y="8096"/>
                    <a:pt x="0" y="10653"/>
                  </a:cubicBezTo>
                  <a:cubicBezTo>
                    <a:pt x="0" y="10683"/>
                    <a:pt x="0" y="10717"/>
                    <a:pt x="0" y="10751"/>
                  </a:cubicBezTo>
                  <a:cubicBezTo>
                    <a:pt x="0" y="10785"/>
                    <a:pt x="0" y="10818"/>
                    <a:pt x="0" y="10849"/>
                  </a:cubicBezTo>
                  <a:cubicBezTo>
                    <a:pt x="0" y="10883"/>
                    <a:pt x="0" y="10917"/>
                    <a:pt x="0" y="10947"/>
                  </a:cubicBezTo>
                  <a:cubicBezTo>
                    <a:pt x="0" y="13504"/>
                    <a:pt x="1" y="15630"/>
                    <a:pt x="315" y="18187"/>
                  </a:cubicBezTo>
                  <a:cubicBezTo>
                    <a:pt x="379" y="18867"/>
                    <a:pt x="637" y="19563"/>
                    <a:pt x="1021" y="20107"/>
                  </a:cubicBezTo>
                  <a:cubicBezTo>
                    <a:pt x="1432" y="20688"/>
                    <a:pt x="1973" y="21078"/>
                    <a:pt x="2507" y="21172"/>
                  </a:cubicBezTo>
                  <a:cubicBezTo>
                    <a:pt x="5327" y="21599"/>
                    <a:pt x="7835" y="21600"/>
                    <a:pt x="10656" y="21600"/>
                  </a:cubicBezTo>
                  <a:cubicBezTo>
                    <a:pt x="10695" y="21600"/>
                    <a:pt x="10738" y="21600"/>
                    <a:pt x="10779" y="21600"/>
                  </a:cubicBezTo>
                  <a:cubicBezTo>
                    <a:pt x="10793" y="21600"/>
                    <a:pt x="10807" y="21600"/>
                    <a:pt x="10821" y="21600"/>
                  </a:cubicBezTo>
                  <a:cubicBezTo>
                    <a:pt x="10862" y="21600"/>
                    <a:pt x="10905" y="21600"/>
                    <a:pt x="10944" y="21600"/>
                  </a:cubicBezTo>
                  <a:cubicBezTo>
                    <a:pt x="13765" y="21600"/>
                    <a:pt x="16273" y="21599"/>
                    <a:pt x="19093" y="21172"/>
                  </a:cubicBezTo>
                  <a:cubicBezTo>
                    <a:pt x="19627" y="21078"/>
                    <a:pt x="20168" y="20688"/>
                    <a:pt x="20579" y="20107"/>
                  </a:cubicBezTo>
                  <a:cubicBezTo>
                    <a:pt x="20963" y="19563"/>
                    <a:pt x="21221" y="18867"/>
                    <a:pt x="21285" y="18187"/>
                  </a:cubicBezTo>
                  <a:cubicBezTo>
                    <a:pt x="21599" y="15630"/>
                    <a:pt x="21600" y="13504"/>
                    <a:pt x="21600" y="10947"/>
                  </a:cubicBezTo>
                  <a:cubicBezTo>
                    <a:pt x="21600" y="10917"/>
                    <a:pt x="21600" y="10883"/>
                    <a:pt x="21600" y="10849"/>
                  </a:cubicBezTo>
                  <a:cubicBezTo>
                    <a:pt x="21600" y="10815"/>
                    <a:pt x="21600" y="10782"/>
                    <a:pt x="21600" y="10751"/>
                  </a:cubicBezTo>
                  <a:cubicBezTo>
                    <a:pt x="21600" y="10717"/>
                    <a:pt x="21600" y="10683"/>
                    <a:pt x="21600" y="10653"/>
                  </a:cubicBezTo>
                  <a:cubicBezTo>
                    <a:pt x="21600" y="8096"/>
                    <a:pt x="21599" y="5970"/>
                    <a:pt x="21285" y="3413"/>
                  </a:cubicBezTo>
                  <a:cubicBezTo>
                    <a:pt x="21221" y="2733"/>
                    <a:pt x="20963" y="2037"/>
                    <a:pt x="20579" y="1493"/>
                  </a:cubicBezTo>
                  <a:cubicBezTo>
                    <a:pt x="20168" y="912"/>
                    <a:pt x="19627" y="522"/>
                    <a:pt x="19093" y="428"/>
                  </a:cubicBezTo>
                  <a:cubicBezTo>
                    <a:pt x="16273" y="1"/>
                    <a:pt x="13765" y="0"/>
                    <a:pt x="10944" y="0"/>
                  </a:cubicBezTo>
                  <a:cubicBezTo>
                    <a:pt x="10905" y="0"/>
                    <a:pt x="10862" y="0"/>
                    <a:pt x="10821" y="0"/>
                  </a:cubicBezTo>
                  <a:cubicBezTo>
                    <a:pt x="10807" y="0"/>
                    <a:pt x="10793" y="0"/>
                    <a:pt x="10779" y="0"/>
                  </a:cubicBezTo>
                  <a:cubicBezTo>
                    <a:pt x="10738" y="0"/>
                    <a:pt x="10695" y="0"/>
                    <a:pt x="10656" y="0"/>
                  </a:cubicBezTo>
                  <a:close/>
                  <a:moveTo>
                    <a:pt x="8201" y="6153"/>
                  </a:moveTo>
                  <a:lnTo>
                    <a:pt x="14441" y="10394"/>
                  </a:lnTo>
                  <a:lnTo>
                    <a:pt x="8201" y="14634"/>
                  </a:lnTo>
                  <a:lnTo>
                    <a:pt x="8201" y="6153"/>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45720" rIns="45720"/>
            <a:lstStyle/>
            <a:p>
              <a:pPr algn="l" defTabSz="457200"/>
              <a:endParaRPr lang="fr-CA" sz="2400" b="0">
                <a:latin typeface="Calibri" charset="0"/>
                <a:cs typeface="Calibri" charset="0"/>
                <a:sym typeface="Calibri" charset="0"/>
              </a:endParaRPr>
            </a:p>
          </p:txBody>
        </p:sp>
      </p:grpSp>
      <p:grpSp>
        <p:nvGrpSpPr>
          <p:cNvPr id="16" name="Groupe 15">
            <a:extLst>
              <a:ext uri="{FF2B5EF4-FFF2-40B4-BE49-F238E27FC236}">
                <a16:creationId xmlns:a16="http://schemas.microsoft.com/office/drawing/2014/main" id="{0F6EC20D-4572-744A-953B-4B1A1F589939}"/>
              </a:ext>
            </a:extLst>
          </p:cNvPr>
          <p:cNvGrpSpPr/>
          <p:nvPr userDrawn="1"/>
        </p:nvGrpSpPr>
        <p:grpSpPr>
          <a:xfrm>
            <a:off x="7636735" y="1219646"/>
            <a:ext cx="633224" cy="633184"/>
            <a:chOff x="2675683" y="2747719"/>
            <a:chExt cx="1689500" cy="1689393"/>
          </a:xfrm>
        </p:grpSpPr>
        <p:sp>
          <p:nvSpPr>
            <p:cNvPr id="12" name="Oval 24">
              <a:hlinkClick r:id="rId11"/>
              <a:extLst>
                <a:ext uri="{FF2B5EF4-FFF2-40B4-BE49-F238E27FC236}">
                  <a16:creationId xmlns:a16="http://schemas.microsoft.com/office/drawing/2014/main" id="{08FFAB00-EB69-DC47-996A-068C9ED9D410}"/>
                </a:ext>
              </a:extLst>
            </p:cNvPr>
            <p:cNvSpPr>
              <a:spLocks/>
            </p:cNvSpPr>
            <p:nvPr userDrawn="1"/>
          </p:nvSpPr>
          <p:spPr bwMode="auto">
            <a:xfrm>
              <a:off x="2675683" y="2747719"/>
              <a:ext cx="1689500" cy="1689393"/>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13" name="AutoShape 25">
              <a:extLst>
                <a:ext uri="{FF2B5EF4-FFF2-40B4-BE49-F238E27FC236}">
                  <a16:creationId xmlns:a16="http://schemas.microsoft.com/office/drawing/2014/main" id="{83670C71-089A-544B-9F10-1B54D77388C3}"/>
                </a:ext>
              </a:extLst>
            </p:cNvPr>
            <p:cNvSpPr>
              <a:spLocks/>
            </p:cNvSpPr>
            <p:nvPr userDrawn="1"/>
          </p:nvSpPr>
          <p:spPr bwMode="auto">
            <a:xfrm>
              <a:off x="3186504" y="3258585"/>
              <a:ext cx="667883" cy="667662"/>
            </a:xfrm>
            <a:custGeom>
              <a:avLst/>
              <a:gdLst>
                <a:gd name="T0" fmla="+- 0 10799 1"/>
                <a:gd name="T1" fmla="*/ T0 w 21597"/>
                <a:gd name="T2" fmla="+- 0 10800 2"/>
                <a:gd name="T3" fmla="*/ 10800 h 21597"/>
                <a:gd name="T4" fmla="+- 0 10799 1"/>
                <a:gd name="T5" fmla="*/ T4 w 21597"/>
                <a:gd name="T6" fmla="+- 0 10800 2"/>
                <a:gd name="T7" fmla="*/ 10800 h 21597"/>
                <a:gd name="T8" fmla="+- 0 10799 1"/>
                <a:gd name="T9" fmla="*/ T8 w 21597"/>
                <a:gd name="T10" fmla="+- 0 10800 2"/>
                <a:gd name="T11" fmla="*/ 10800 h 21597"/>
                <a:gd name="T12" fmla="+- 0 10799 1"/>
                <a:gd name="T13" fmla="*/ T12 w 21597"/>
                <a:gd name="T14" fmla="+- 0 10800 2"/>
                <a:gd name="T15" fmla="*/ 10800 h 21597"/>
              </a:gdLst>
              <a:ahLst/>
              <a:cxnLst>
                <a:cxn ang="0">
                  <a:pos x="T1" y="T3"/>
                </a:cxn>
                <a:cxn ang="0">
                  <a:pos x="T5" y="T7"/>
                </a:cxn>
                <a:cxn ang="0">
                  <a:pos x="T9" y="T11"/>
                </a:cxn>
                <a:cxn ang="0">
                  <a:pos x="T13" y="T15"/>
                </a:cxn>
              </a:cxnLst>
              <a:rect l="0" t="0" r="r" b="b"/>
              <a:pathLst>
                <a:path w="21597" h="21597">
                  <a:moveTo>
                    <a:pt x="4955" y="0"/>
                  </a:moveTo>
                  <a:cubicBezTo>
                    <a:pt x="4242" y="0"/>
                    <a:pt x="3702" y="-2"/>
                    <a:pt x="3248" y="29"/>
                  </a:cubicBezTo>
                  <a:cubicBezTo>
                    <a:pt x="2794" y="59"/>
                    <a:pt x="2425" y="122"/>
                    <a:pt x="2044" y="243"/>
                  </a:cubicBezTo>
                  <a:cubicBezTo>
                    <a:pt x="1625" y="395"/>
                    <a:pt x="1251" y="636"/>
                    <a:pt x="944" y="943"/>
                  </a:cubicBezTo>
                  <a:cubicBezTo>
                    <a:pt x="637" y="1251"/>
                    <a:pt x="396" y="1624"/>
                    <a:pt x="244" y="2044"/>
                  </a:cubicBezTo>
                  <a:cubicBezTo>
                    <a:pt x="122" y="2427"/>
                    <a:pt x="60" y="2800"/>
                    <a:pt x="29" y="3254"/>
                  </a:cubicBezTo>
                  <a:cubicBezTo>
                    <a:pt x="-1" y="3707"/>
                    <a:pt x="0" y="4240"/>
                    <a:pt x="1" y="4950"/>
                  </a:cubicBezTo>
                  <a:lnTo>
                    <a:pt x="1" y="16623"/>
                  </a:lnTo>
                  <a:cubicBezTo>
                    <a:pt x="1" y="17344"/>
                    <a:pt x="-1" y="17886"/>
                    <a:pt x="29" y="18342"/>
                  </a:cubicBezTo>
                  <a:cubicBezTo>
                    <a:pt x="60" y="18799"/>
                    <a:pt x="122" y="19170"/>
                    <a:pt x="244" y="19553"/>
                  </a:cubicBezTo>
                  <a:cubicBezTo>
                    <a:pt x="396" y="19972"/>
                    <a:pt x="637" y="20345"/>
                    <a:pt x="944" y="20653"/>
                  </a:cubicBezTo>
                  <a:cubicBezTo>
                    <a:pt x="1251" y="20960"/>
                    <a:pt x="1625" y="21201"/>
                    <a:pt x="2044" y="21353"/>
                  </a:cubicBezTo>
                  <a:cubicBezTo>
                    <a:pt x="2427" y="21475"/>
                    <a:pt x="2799" y="21537"/>
                    <a:pt x="3254" y="21568"/>
                  </a:cubicBezTo>
                  <a:cubicBezTo>
                    <a:pt x="3708" y="21598"/>
                    <a:pt x="4246" y="21597"/>
                    <a:pt x="4955" y="21596"/>
                  </a:cubicBezTo>
                  <a:lnTo>
                    <a:pt x="16625" y="21596"/>
                  </a:lnTo>
                  <a:cubicBezTo>
                    <a:pt x="17346" y="21596"/>
                    <a:pt x="17884" y="21598"/>
                    <a:pt x="18339" y="21568"/>
                  </a:cubicBezTo>
                  <a:cubicBezTo>
                    <a:pt x="18793" y="21537"/>
                    <a:pt x="19166" y="21475"/>
                    <a:pt x="19548" y="21353"/>
                  </a:cubicBezTo>
                  <a:cubicBezTo>
                    <a:pt x="19967" y="21201"/>
                    <a:pt x="20345" y="20960"/>
                    <a:pt x="20654" y="20653"/>
                  </a:cubicBezTo>
                  <a:cubicBezTo>
                    <a:pt x="20963" y="20345"/>
                    <a:pt x="21202" y="19972"/>
                    <a:pt x="21354" y="19553"/>
                  </a:cubicBezTo>
                  <a:cubicBezTo>
                    <a:pt x="21476" y="19170"/>
                    <a:pt x="21538" y="18796"/>
                    <a:pt x="21569" y="18342"/>
                  </a:cubicBezTo>
                  <a:cubicBezTo>
                    <a:pt x="21599" y="17889"/>
                    <a:pt x="21598" y="17356"/>
                    <a:pt x="21597" y="16646"/>
                  </a:cubicBezTo>
                  <a:lnTo>
                    <a:pt x="21597" y="4973"/>
                  </a:lnTo>
                  <a:cubicBezTo>
                    <a:pt x="21598" y="4252"/>
                    <a:pt x="21599" y="3710"/>
                    <a:pt x="21569" y="3254"/>
                  </a:cubicBezTo>
                  <a:cubicBezTo>
                    <a:pt x="21538" y="2797"/>
                    <a:pt x="21476" y="2426"/>
                    <a:pt x="21354" y="2044"/>
                  </a:cubicBezTo>
                  <a:cubicBezTo>
                    <a:pt x="21202" y="1624"/>
                    <a:pt x="20963" y="1251"/>
                    <a:pt x="20654" y="943"/>
                  </a:cubicBezTo>
                  <a:cubicBezTo>
                    <a:pt x="20345" y="636"/>
                    <a:pt x="19967" y="395"/>
                    <a:pt x="19548" y="243"/>
                  </a:cubicBezTo>
                  <a:cubicBezTo>
                    <a:pt x="19166" y="121"/>
                    <a:pt x="18792" y="59"/>
                    <a:pt x="18339" y="29"/>
                  </a:cubicBezTo>
                  <a:cubicBezTo>
                    <a:pt x="17885" y="-2"/>
                    <a:pt x="17352" y="0"/>
                    <a:pt x="16643" y="0"/>
                  </a:cubicBezTo>
                  <a:lnTo>
                    <a:pt x="4973" y="0"/>
                  </a:lnTo>
                  <a:lnTo>
                    <a:pt x="4955" y="0"/>
                  </a:lnTo>
                  <a:close/>
                  <a:moveTo>
                    <a:pt x="16093" y="2704"/>
                  </a:moveTo>
                  <a:lnTo>
                    <a:pt x="18599" y="2704"/>
                  </a:lnTo>
                  <a:cubicBezTo>
                    <a:pt x="18766" y="2704"/>
                    <a:pt x="18851" y="2704"/>
                    <a:pt x="18941" y="2733"/>
                  </a:cubicBezTo>
                  <a:cubicBezTo>
                    <a:pt x="19039" y="2768"/>
                    <a:pt x="19113" y="2843"/>
                    <a:pt x="19149" y="2941"/>
                  </a:cubicBezTo>
                  <a:cubicBezTo>
                    <a:pt x="19177" y="3031"/>
                    <a:pt x="19178" y="3119"/>
                    <a:pt x="19178" y="3288"/>
                  </a:cubicBezTo>
                  <a:lnTo>
                    <a:pt x="19178" y="5790"/>
                  </a:lnTo>
                  <a:cubicBezTo>
                    <a:pt x="19178" y="5956"/>
                    <a:pt x="19177" y="6041"/>
                    <a:pt x="19149" y="6131"/>
                  </a:cubicBezTo>
                  <a:cubicBezTo>
                    <a:pt x="19113" y="6230"/>
                    <a:pt x="19039" y="6304"/>
                    <a:pt x="18941" y="6340"/>
                  </a:cubicBezTo>
                  <a:cubicBezTo>
                    <a:pt x="18851" y="6368"/>
                    <a:pt x="18763" y="6369"/>
                    <a:pt x="18593" y="6369"/>
                  </a:cubicBezTo>
                  <a:lnTo>
                    <a:pt x="16093" y="6369"/>
                  </a:lnTo>
                  <a:cubicBezTo>
                    <a:pt x="15926" y="6369"/>
                    <a:pt x="15841" y="6368"/>
                    <a:pt x="15751" y="6340"/>
                  </a:cubicBezTo>
                  <a:cubicBezTo>
                    <a:pt x="15653" y="6304"/>
                    <a:pt x="15573" y="6230"/>
                    <a:pt x="15537" y="6131"/>
                  </a:cubicBezTo>
                  <a:cubicBezTo>
                    <a:pt x="15508" y="6041"/>
                    <a:pt x="15514" y="5953"/>
                    <a:pt x="15514" y="5784"/>
                  </a:cubicBezTo>
                  <a:lnTo>
                    <a:pt x="15514" y="3283"/>
                  </a:lnTo>
                  <a:cubicBezTo>
                    <a:pt x="15514" y="3116"/>
                    <a:pt x="15508" y="3031"/>
                    <a:pt x="15537" y="2941"/>
                  </a:cubicBezTo>
                  <a:cubicBezTo>
                    <a:pt x="15573" y="2843"/>
                    <a:pt x="15653" y="2768"/>
                    <a:pt x="15751" y="2733"/>
                  </a:cubicBezTo>
                  <a:cubicBezTo>
                    <a:pt x="15841" y="2704"/>
                    <a:pt x="15923" y="2704"/>
                    <a:pt x="16093" y="2704"/>
                  </a:cubicBezTo>
                  <a:close/>
                  <a:moveTo>
                    <a:pt x="10796" y="6537"/>
                  </a:moveTo>
                  <a:cubicBezTo>
                    <a:pt x="11896" y="6537"/>
                    <a:pt x="13001" y="6953"/>
                    <a:pt x="13841" y="7793"/>
                  </a:cubicBezTo>
                  <a:cubicBezTo>
                    <a:pt x="15520" y="9473"/>
                    <a:pt x="15520" y="12199"/>
                    <a:pt x="13841" y="13878"/>
                  </a:cubicBezTo>
                  <a:cubicBezTo>
                    <a:pt x="12162" y="15558"/>
                    <a:pt x="9436" y="15558"/>
                    <a:pt x="7757" y="13878"/>
                  </a:cubicBezTo>
                  <a:cubicBezTo>
                    <a:pt x="6078" y="12199"/>
                    <a:pt x="6078" y="9473"/>
                    <a:pt x="7757" y="7793"/>
                  </a:cubicBezTo>
                  <a:cubicBezTo>
                    <a:pt x="8597" y="6953"/>
                    <a:pt x="9696" y="6537"/>
                    <a:pt x="10796" y="6537"/>
                  </a:cubicBezTo>
                  <a:close/>
                  <a:moveTo>
                    <a:pt x="2403" y="9565"/>
                  </a:moveTo>
                  <a:lnTo>
                    <a:pt x="4191" y="9565"/>
                  </a:lnTo>
                  <a:cubicBezTo>
                    <a:pt x="3785" y="11684"/>
                    <a:pt x="4397" y="13957"/>
                    <a:pt x="6038" y="15598"/>
                  </a:cubicBezTo>
                  <a:cubicBezTo>
                    <a:pt x="8667" y="18228"/>
                    <a:pt x="12931" y="18228"/>
                    <a:pt x="15560" y="15598"/>
                  </a:cubicBezTo>
                  <a:cubicBezTo>
                    <a:pt x="17201" y="13957"/>
                    <a:pt x="17813" y="11684"/>
                    <a:pt x="17407" y="9565"/>
                  </a:cubicBezTo>
                  <a:lnTo>
                    <a:pt x="19195" y="9565"/>
                  </a:lnTo>
                  <a:lnTo>
                    <a:pt x="19195" y="17567"/>
                  </a:lnTo>
                  <a:cubicBezTo>
                    <a:pt x="19195" y="17800"/>
                    <a:pt x="19194" y="17974"/>
                    <a:pt x="19184" y="18122"/>
                  </a:cubicBezTo>
                  <a:cubicBezTo>
                    <a:pt x="19173" y="18271"/>
                    <a:pt x="19154" y="18396"/>
                    <a:pt x="19114" y="18522"/>
                  </a:cubicBezTo>
                  <a:cubicBezTo>
                    <a:pt x="19064" y="18660"/>
                    <a:pt x="18986" y="18779"/>
                    <a:pt x="18883" y="18881"/>
                  </a:cubicBezTo>
                  <a:cubicBezTo>
                    <a:pt x="18780" y="18983"/>
                    <a:pt x="18655" y="19064"/>
                    <a:pt x="18518" y="19113"/>
                  </a:cubicBezTo>
                  <a:cubicBezTo>
                    <a:pt x="18392" y="19153"/>
                    <a:pt x="18268" y="19172"/>
                    <a:pt x="18119" y="19182"/>
                  </a:cubicBezTo>
                  <a:cubicBezTo>
                    <a:pt x="17969" y="19192"/>
                    <a:pt x="17794" y="19194"/>
                    <a:pt x="17557" y="19194"/>
                  </a:cubicBezTo>
                  <a:lnTo>
                    <a:pt x="4035" y="19194"/>
                  </a:lnTo>
                  <a:cubicBezTo>
                    <a:pt x="3801" y="19194"/>
                    <a:pt x="3628" y="19192"/>
                    <a:pt x="3479" y="19182"/>
                  </a:cubicBezTo>
                  <a:cubicBezTo>
                    <a:pt x="3331" y="19172"/>
                    <a:pt x="3206" y="19153"/>
                    <a:pt x="3080" y="19113"/>
                  </a:cubicBezTo>
                  <a:cubicBezTo>
                    <a:pt x="2943" y="19064"/>
                    <a:pt x="2818" y="18983"/>
                    <a:pt x="2715" y="18881"/>
                  </a:cubicBezTo>
                  <a:cubicBezTo>
                    <a:pt x="2612" y="18779"/>
                    <a:pt x="2534" y="18660"/>
                    <a:pt x="2484" y="18522"/>
                  </a:cubicBezTo>
                  <a:cubicBezTo>
                    <a:pt x="2444" y="18396"/>
                    <a:pt x="2425" y="18273"/>
                    <a:pt x="2414" y="18122"/>
                  </a:cubicBezTo>
                  <a:cubicBezTo>
                    <a:pt x="2404" y="17972"/>
                    <a:pt x="2403" y="17792"/>
                    <a:pt x="2403" y="17555"/>
                  </a:cubicBezTo>
                  <a:lnTo>
                    <a:pt x="2403" y="9565"/>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grpSp>
      <p:grpSp>
        <p:nvGrpSpPr>
          <p:cNvPr id="50" name="Groupe 49">
            <a:extLst>
              <a:ext uri="{FF2B5EF4-FFF2-40B4-BE49-F238E27FC236}">
                <a16:creationId xmlns:a16="http://schemas.microsoft.com/office/drawing/2014/main" id="{FED6897F-432C-4841-AA6B-8FA6AB93D0CE}"/>
              </a:ext>
            </a:extLst>
          </p:cNvPr>
          <p:cNvGrpSpPr/>
          <p:nvPr userDrawn="1"/>
        </p:nvGrpSpPr>
        <p:grpSpPr>
          <a:xfrm>
            <a:off x="7636735" y="4396728"/>
            <a:ext cx="633224" cy="633184"/>
            <a:chOff x="7305431" y="4396728"/>
            <a:chExt cx="633224" cy="633184"/>
          </a:xfrm>
        </p:grpSpPr>
        <p:sp>
          <p:nvSpPr>
            <p:cNvPr id="41" name="Oval 24">
              <a:hlinkClick r:id="rId13"/>
              <a:extLst>
                <a:ext uri="{FF2B5EF4-FFF2-40B4-BE49-F238E27FC236}">
                  <a16:creationId xmlns:a16="http://schemas.microsoft.com/office/drawing/2014/main" id="{ED7ACFDB-E89F-1F48-B702-3327D535CCFE}"/>
                </a:ext>
              </a:extLst>
            </p:cNvPr>
            <p:cNvSpPr>
              <a:spLocks/>
            </p:cNvSpPr>
            <p:nvPr userDrawn="1"/>
          </p:nvSpPr>
          <p:spPr bwMode="auto">
            <a:xfrm>
              <a:off x="7305431" y="4396728"/>
              <a:ext cx="633224" cy="633184"/>
            </a:xfrm>
            <a:prstGeom prst="ellipse">
              <a:avLst/>
            </a:prstGeom>
            <a:solidFill>
              <a:schemeClr val="accent2"/>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solidFill>
                  <a:srgbClr val="FFFFFF"/>
                </a:solidFill>
                <a:latin typeface="Helvetica Light" charset="0"/>
                <a:cs typeface="Helvetica Light" charset="0"/>
                <a:sym typeface="Helvetica Light" charset="0"/>
              </a:endParaRPr>
            </a:p>
          </p:txBody>
        </p:sp>
        <p:sp>
          <p:nvSpPr>
            <p:cNvPr id="49" name="AutoShape 4">
              <a:extLst>
                <a:ext uri="{FF2B5EF4-FFF2-40B4-BE49-F238E27FC236}">
                  <a16:creationId xmlns:a16="http://schemas.microsoft.com/office/drawing/2014/main" id="{D1059C79-39D9-CE4C-997D-52B8A823940F}"/>
                </a:ext>
              </a:extLst>
            </p:cNvPr>
            <p:cNvSpPr>
              <a:spLocks/>
            </p:cNvSpPr>
            <p:nvPr userDrawn="1"/>
          </p:nvSpPr>
          <p:spPr bwMode="auto">
            <a:xfrm>
              <a:off x="7534602" y="4546903"/>
              <a:ext cx="174883" cy="332835"/>
            </a:xfrm>
            <a:custGeom>
              <a:avLst/>
              <a:gdLst>
                <a:gd name="T0" fmla="*/ 10800 w 21600"/>
                <a:gd name="T1" fmla="+- 0 10802 5"/>
                <a:gd name="T2" fmla="*/ 10802 h 21595"/>
                <a:gd name="T3" fmla="*/ 10800 w 21600"/>
                <a:gd name="T4" fmla="+- 0 10802 5"/>
                <a:gd name="T5" fmla="*/ 10802 h 21595"/>
                <a:gd name="T6" fmla="*/ 10800 w 21600"/>
                <a:gd name="T7" fmla="+- 0 10802 5"/>
                <a:gd name="T8" fmla="*/ 10802 h 21595"/>
                <a:gd name="T9" fmla="*/ 10800 w 21600"/>
                <a:gd name="T10" fmla="+- 0 10802 5"/>
                <a:gd name="T11" fmla="*/ 10802 h 21595"/>
              </a:gdLst>
              <a:ahLst/>
              <a:cxnLst>
                <a:cxn ang="0">
                  <a:pos x="T0" y="T2"/>
                </a:cxn>
                <a:cxn ang="0">
                  <a:pos x="T3" y="T5"/>
                </a:cxn>
                <a:cxn ang="0">
                  <a:pos x="T6" y="T8"/>
                </a:cxn>
                <a:cxn ang="0">
                  <a:pos x="T9" y="T11"/>
                </a:cxn>
              </a:cxnLst>
              <a:rect l="0" t="0" r="r" b="b"/>
              <a:pathLst>
                <a:path w="21600" h="21595">
                  <a:moveTo>
                    <a:pt x="14325" y="0"/>
                  </a:moveTo>
                  <a:cubicBezTo>
                    <a:pt x="11947" y="-5"/>
                    <a:pt x="9683" y="535"/>
                    <a:pt x="8120" y="1477"/>
                  </a:cubicBezTo>
                  <a:cubicBezTo>
                    <a:pt x="6945" y="2186"/>
                    <a:pt x="6249" y="3081"/>
                    <a:pt x="6144" y="4019"/>
                  </a:cubicBezTo>
                  <a:lnTo>
                    <a:pt x="6123" y="7733"/>
                  </a:lnTo>
                  <a:lnTo>
                    <a:pt x="0" y="7733"/>
                  </a:lnTo>
                  <a:lnTo>
                    <a:pt x="0" y="11796"/>
                  </a:lnTo>
                  <a:lnTo>
                    <a:pt x="6103" y="11796"/>
                  </a:lnTo>
                  <a:lnTo>
                    <a:pt x="6052" y="21595"/>
                  </a:lnTo>
                  <a:lnTo>
                    <a:pt x="14509" y="21595"/>
                  </a:lnTo>
                  <a:lnTo>
                    <a:pt x="14509" y="11796"/>
                  </a:lnTo>
                  <a:lnTo>
                    <a:pt x="20469" y="11796"/>
                  </a:lnTo>
                  <a:lnTo>
                    <a:pt x="21447" y="7733"/>
                  </a:lnTo>
                  <a:lnTo>
                    <a:pt x="14509" y="7733"/>
                  </a:lnTo>
                  <a:lnTo>
                    <a:pt x="14509" y="4988"/>
                  </a:lnTo>
                  <a:cubicBezTo>
                    <a:pt x="14453" y="4560"/>
                    <a:pt x="14822" y="4150"/>
                    <a:pt x="15487" y="3901"/>
                  </a:cubicBezTo>
                  <a:cubicBezTo>
                    <a:pt x="15925" y="3738"/>
                    <a:pt x="16459" y="3660"/>
                    <a:pt x="16995" y="3682"/>
                  </a:cubicBezTo>
                  <a:lnTo>
                    <a:pt x="21600" y="3677"/>
                  </a:lnTo>
                  <a:lnTo>
                    <a:pt x="21590" y="0"/>
                  </a:lnTo>
                  <a:lnTo>
                    <a:pt x="14325" y="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400000"/>
                  <a:headEnd type="none" w="med" len="med"/>
                  <a:tailEnd type="none" w="med" len="me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50800" tIns="50800" rIns="50800" bIns="50800" anchor="ctr"/>
            <a:lstStyle/>
            <a:p>
              <a:endParaRPr lang="fr-CA" sz="3200" b="0">
                <a:latin typeface="Helvetica Light" charset="0"/>
                <a:cs typeface="Helvetica Light" charset="0"/>
                <a:sym typeface="Helvetica Light" charset="0"/>
              </a:endParaRPr>
            </a:p>
          </p:txBody>
        </p:sp>
      </p:grpSp>
    </p:spTree>
    <p:extLst>
      <p:ext uri="{BB962C8B-B14F-4D97-AF65-F5344CB8AC3E}">
        <p14:creationId xmlns:p14="http://schemas.microsoft.com/office/powerpoint/2010/main" val="73276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6213764" y="1818409"/>
            <a:ext cx="5978236" cy="5039591"/>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886968" y="2103120"/>
            <a:ext cx="5486400"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522689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troduction / visuel gauch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6B28F2-3BFF-154C-BEEE-7F970760F7B5}"/>
              </a:ext>
            </a:extLst>
          </p:cNvPr>
          <p:cNvSpPr>
            <a:spLocks noGrp="1"/>
          </p:cNvSpPr>
          <p:nvPr>
            <p:ph type="title" hasCustomPrompt="1"/>
          </p:nvPr>
        </p:nvSpPr>
        <p:spPr>
          <a:xfrm>
            <a:off x="4480560" y="822960"/>
            <a:ext cx="6820479" cy="914400"/>
          </a:xfrm>
        </p:spPr>
        <p:txBody>
          <a:bodyPr/>
          <a:lstStyle>
            <a:lvl1pPr>
              <a:defRPr>
                <a:solidFill>
                  <a:schemeClr val="accent1"/>
                </a:solidFill>
              </a:defRPr>
            </a:lvl1pPr>
          </a:lstStyle>
          <a:p>
            <a:r>
              <a:rPr lang="fr-CA"/>
              <a:t>Cliquez pour insérer le titre</a:t>
            </a: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0" y="822960"/>
            <a:ext cx="4023360" cy="6035040"/>
          </a:xfrm>
        </p:spPr>
        <p:txBody>
          <a:bodyPr/>
          <a:lstStyle>
            <a:lvl1pPr>
              <a:defRPr sz="1600"/>
            </a:lvl1pPr>
          </a:lstStyle>
          <a:p>
            <a:r>
              <a:rPr lang="fr-CA"/>
              <a:t>Cliquez sur l’icône au centre de la boîte pour insérer une image</a:t>
            </a:r>
          </a:p>
        </p:txBody>
      </p:sp>
      <p:sp>
        <p:nvSpPr>
          <p:cNvPr id="8" name="Espace réservé du texte 7">
            <a:extLst>
              <a:ext uri="{FF2B5EF4-FFF2-40B4-BE49-F238E27FC236}">
                <a16:creationId xmlns:a16="http://schemas.microsoft.com/office/drawing/2014/main" id="{CBF79E40-2683-E740-91F9-4B83FF6834B2}"/>
              </a:ext>
            </a:extLst>
          </p:cNvPr>
          <p:cNvSpPr>
            <a:spLocks noGrp="1"/>
          </p:cNvSpPr>
          <p:nvPr>
            <p:ph type="body" sz="quarter" idx="14" hasCustomPrompt="1"/>
          </p:nvPr>
        </p:nvSpPr>
        <p:spPr>
          <a:xfrm>
            <a:off x="4480560" y="2103120"/>
            <a:ext cx="6824028" cy="4114800"/>
          </a:xfrm>
        </p:spPr>
        <p:txBody>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3799185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iz / scénario">
    <p:spTree>
      <p:nvGrpSpPr>
        <p:cNvPr id="1" name=""/>
        <p:cNvGrpSpPr/>
        <p:nvPr/>
      </p:nvGrpSpPr>
      <p:grpSpPr>
        <a:xfrm>
          <a:off x="0" y="0"/>
          <a:ext cx="0" cy="0"/>
          <a:chOff x="0" y="0"/>
          <a:chExt cx="0" cy="0"/>
        </a:xfrm>
      </p:grpSpPr>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221682" y="548640"/>
            <a:ext cx="4023360" cy="630936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9436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10140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ésentation conférencier">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008276" y="1770812"/>
            <a:ext cx="5303520" cy="1596855"/>
          </a:xfrm>
        </p:spPr>
        <p:txBody>
          <a:bodyPr anchor="b"/>
          <a:lstStyle>
            <a:lvl1pPr algn="r">
              <a:defRPr sz="3600">
                <a:solidFill>
                  <a:schemeClr val="accent1"/>
                </a:solidFill>
              </a:defRPr>
            </a:lvl1pPr>
          </a:lstStyle>
          <a:p>
            <a:pPr lvl="0"/>
            <a:r>
              <a:rPr lang="fr-CA"/>
              <a:t>Cliquez pour insérer le nom</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7014116" y="4311843"/>
            <a:ext cx="4297680" cy="415925"/>
          </a:xfrm>
        </p:spPr>
        <p:txBody>
          <a:bodyPr anchor="b"/>
          <a:lstStyle>
            <a:lvl1pPr algn="r">
              <a:lnSpc>
                <a:spcPct val="100000"/>
              </a:lnSpc>
              <a:defRPr sz="2000" b="0">
                <a:solidFill>
                  <a:schemeClr val="accent2"/>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la date</a:t>
            </a:r>
          </a:p>
        </p:txBody>
      </p:sp>
      <p:pic>
        <p:nvPicPr>
          <p:cNvPr id="6" name="Image 5">
            <a:extLst>
              <a:ext uri="{FF2B5EF4-FFF2-40B4-BE49-F238E27FC236}">
                <a16:creationId xmlns:a16="http://schemas.microsoft.com/office/drawing/2014/main" id="{03ACBE21-375A-AA4B-871B-2C2AB5F7F572}"/>
              </a:ext>
            </a:extLst>
          </p:cNvPr>
          <p:cNvPicPr>
            <a:picLocks noChangeAspect="1"/>
          </p:cNvPicPr>
          <p:nvPr userDrawn="1"/>
        </p:nvPicPr>
        <p:blipFill>
          <a:blip r:embed="rId2"/>
          <a:stretch>
            <a:fillRect/>
          </a:stretch>
        </p:blipFill>
        <p:spPr>
          <a:xfrm>
            <a:off x="956441" y="2215775"/>
            <a:ext cx="3977640" cy="2479887"/>
          </a:xfrm>
          <a:prstGeom prst="rect">
            <a:avLst/>
          </a:prstGeom>
        </p:spPr>
      </p:pic>
    </p:spTree>
    <p:extLst>
      <p:ext uri="{BB962C8B-B14F-4D97-AF65-F5344CB8AC3E}">
        <p14:creationId xmlns:p14="http://schemas.microsoft.com/office/powerpoint/2010/main" val="209344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051">
          <p15:clr>
            <a:srgbClr val="FBAE40"/>
          </p15:clr>
        </p15:guide>
        <p15:guide id="2" orient="horz" pos="294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ise en situation - gauche / gris">
    <p:bg>
      <p:bgPr>
        <a:solidFill>
          <a:schemeClr val="accent3">
            <a:alpha val="25000"/>
          </a:schemeClr>
        </a:solidFill>
        <a:effectLst/>
      </p:bgPr>
    </p:bg>
    <p:spTree>
      <p:nvGrpSpPr>
        <p:cNvPr id="1" name=""/>
        <p:cNvGrpSpPr/>
        <p:nvPr/>
      </p:nvGrpSpPr>
      <p:grpSpPr>
        <a:xfrm>
          <a:off x="0" y="0"/>
          <a:ext cx="0" cy="0"/>
          <a:chOff x="0" y="0"/>
          <a:chExt cx="0" cy="0"/>
        </a:xfrm>
      </p:grpSpPr>
      <p:sp>
        <p:nvSpPr>
          <p:cNvPr id="6" name="Rectangle 8">
            <a:extLst>
              <a:ext uri="{FF2B5EF4-FFF2-40B4-BE49-F238E27FC236}">
                <a16:creationId xmlns:a16="http://schemas.microsoft.com/office/drawing/2014/main" id="{F7DA3DC5-BDBC-404C-8367-C00EB3D4C26D}"/>
              </a:ext>
            </a:extLst>
          </p:cNvPr>
          <p:cNvSpPr/>
          <p:nvPr userDrawn="1"/>
        </p:nvSpPr>
        <p:spPr>
          <a:xfrm flipH="1">
            <a:off x="5381736"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7550293"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886968" y="822960"/>
            <a:ext cx="594360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886968" y="2103120"/>
            <a:ext cx="548640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886968" y="353290"/>
            <a:ext cx="594360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4623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ise en situation - droite / gris">
    <p:bg>
      <p:bgPr>
        <a:solidFill>
          <a:schemeClr val="accent3">
            <a:alpha val="25000"/>
          </a:schemeClr>
        </a:solidFill>
        <a:effectLst/>
      </p:bgPr>
    </p:bg>
    <p:spTree>
      <p:nvGrpSpPr>
        <p:cNvPr id="1" name=""/>
        <p:cNvGrpSpPr/>
        <p:nvPr/>
      </p:nvGrpSpPr>
      <p:grpSpPr>
        <a:xfrm>
          <a:off x="0" y="0"/>
          <a:ext cx="0" cy="0"/>
          <a:chOff x="0" y="0"/>
          <a:chExt cx="0" cy="0"/>
        </a:xfrm>
      </p:grpSpPr>
      <p:sp>
        <p:nvSpPr>
          <p:cNvPr id="20" name="Rectangle 8">
            <a:extLst>
              <a:ext uri="{FF2B5EF4-FFF2-40B4-BE49-F238E27FC236}">
                <a16:creationId xmlns:a16="http://schemas.microsoft.com/office/drawing/2014/main" id="{5B37150C-4EAD-8E42-BC7E-4793A12643F9}"/>
              </a:ext>
            </a:extLst>
          </p:cNvPr>
          <p:cNvSpPr/>
          <p:nvPr userDrawn="1"/>
        </p:nvSpPr>
        <p:spPr>
          <a:xfrm>
            <a:off x="0" y="-3176"/>
            <a:ext cx="6816705" cy="6861175"/>
          </a:xfrm>
          <a:custGeom>
            <a:avLst/>
            <a:gdLst>
              <a:gd name="connsiteX0" fmla="*/ 0 w 8154383"/>
              <a:gd name="connsiteY0" fmla="*/ 0 h 13716000"/>
              <a:gd name="connsiteX1" fmla="*/ 8154383 w 8154383"/>
              <a:gd name="connsiteY1" fmla="*/ 0 h 13716000"/>
              <a:gd name="connsiteX2" fmla="*/ 8154383 w 8154383"/>
              <a:gd name="connsiteY2" fmla="*/ 13716000 h 13716000"/>
              <a:gd name="connsiteX3" fmla="*/ 0 w 8154383"/>
              <a:gd name="connsiteY3" fmla="*/ 13716000 h 13716000"/>
              <a:gd name="connsiteX4" fmla="*/ 0 w 8154383"/>
              <a:gd name="connsiteY4" fmla="*/ 0 h 13716000"/>
              <a:gd name="connsiteX0" fmla="*/ 0 w 13585118"/>
              <a:gd name="connsiteY0" fmla="*/ 0 h 13716000"/>
              <a:gd name="connsiteX1" fmla="*/ 13585118 w 13585118"/>
              <a:gd name="connsiteY1" fmla="*/ 0 h 13716000"/>
              <a:gd name="connsiteX2" fmla="*/ 8154383 w 13585118"/>
              <a:gd name="connsiteY2" fmla="*/ 13716000 h 13716000"/>
              <a:gd name="connsiteX3" fmla="*/ 0 w 13585118"/>
              <a:gd name="connsiteY3" fmla="*/ 13716000 h 13716000"/>
              <a:gd name="connsiteX4" fmla="*/ 0 w 13585118"/>
              <a:gd name="connsiteY4" fmla="*/ 0 h 13716000"/>
              <a:gd name="connsiteX0" fmla="*/ 0 w 13585118"/>
              <a:gd name="connsiteY0" fmla="*/ 0 h 13732712"/>
              <a:gd name="connsiteX1" fmla="*/ 13585118 w 13585118"/>
              <a:gd name="connsiteY1" fmla="*/ 0 h 13732712"/>
              <a:gd name="connsiteX2" fmla="*/ 7619664 w 13585118"/>
              <a:gd name="connsiteY2" fmla="*/ 13732712 h 13732712"/>
              <a:gd name="connsiteX3" fmla="*/ 0 w 13585118"/>
              <a:gd name="connsiteY3" fmla="*/ 13716000 h 13732712"/>
              <a:gd name="connsiteX4" fmla="*/ 0 w 13585118"/>
              <a:gd name="connsiteY4" fmla="*/ 0 h 13732712"/>
              <a:gd name="connsiteX0" fmla="*/ 0 w 13585118"/>
              <a:gd name="connsiteY0" fmla="*/ 0 h 13716000"/>
              <a:gd name="connsiteX1" fmla="*/ 13585118 w 13585118"/>
              <a:gd name="connsiteY1" fmla="*/ 0 h 13716000"/>
              <a:gd name="connsiteX2" fmla="*/ 7836893 w 13585118"/>
              <a:gd name="connsiteY2" fmla="*/ 13716000 h 13716000"/>
              <a:gd name="connsiteX3" fmla="*/ 0 w 13585118"/>
              <a:gd name="connsiteY3" fmla="*/ 13716000 h 13716000"/>
              <a:gd name="connsiteX4" fmla="*/ 0 w 13585118"/>
              <a:gd name="connsiteY4" fmla="*/ 0 h 13716000"/>
              <a:gd name="connsiteX0" fmla="*/ 0 w 13802347"/>
              <a:gd name="connsiteY0" fmla="*/ 0 h 13716000"/>
              <a:gd name="connsiteX1" fmla="*/ 13802347 w 13802347"/>
              <a:gd name="connsiteY1" fmla="*/ 0 h 13716000"/>
              <a:gd name="connsiteX2" fmla="*/ 7836893 w 13802347"/>
              <a:gd name="connsiteY2" fmla="*/ 13716000 h 13716000"/>
              <a:gd name="connsiteX3" fmla="*/ 0 w 13802347"/>
              <a:gd name="connsiteY3" fmla="*/ 13716000 h 13716000"/>
              <a:gd name="connsiteX4" fmla="*/ 0 w 13802347"/>
              <a:gd name="connsiteY4" fmla="*/ 0 h 13716000"/>
              <a:gd name="connsiteX0" fmla="*/ 0 w 16609618"/>
              <a:gd name="connsiteY0" fmla="*/ 0 h 13716000"/>
              <a:gd name="connsiteX1" fmla="*/ 13802347 w 16609618"/>
              <a:gd name="connsiteY1" fmla="*/ 0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9925638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6609618"/>
              <a:gd name="connsiteY0" fmla="*/ 0 h 13716000"/>
              <a:gd name="connsiteX1" fmla="*/ 10660876 w 16609618"/>
              <a:gd name="connsiteY1" fmla="*/ 50135 h 13716000"/>
              <a:gd name="connsiteX2" fmla="*/ 16609618 w 16609618"/>
              <a:gd name="connsiteY2" fmla="*/ 13716000 h 13716000"/>
              <a:gd name="connsiteX3" fmla="*/ 0 w 16609618"/>
              <a:gd name="connsiteY3" fmla="*/ 13716000 h 13716000"/>
              <a:gd name="connsiteX4" fmla="*/ 0 w 16609618"/>
              <a:gd name="connsiteY4" fmla="*/ 0 h 13716000"/>
              <a:gd name="connsiteX0" fmla="*/ 0 w 15607020"/>
              <a:gd name="connsiteY0" fmla="*/ 0 h 13716000"/>
              <a:gd name="connsiteX1" fmla="*/ 10660876 w 15607020"/>
              <a:gd name="connsiteY1" fmla="*/ 50135 h 13716000"/>
              <a:gd name="connsiteX2" fmla="*/ 15607020 w 15607020"/>
              <a:gd name="connsiteY2" fmla="*/ 13716000 h 13716000"/>
              <a:gd name="connsiteX3" fmla="*/ 0 w 15607020"/>
              <a:gd name="connsiteY3" fmla="*/ 13716000 h 13716000"/>
              <a:gd name="connsiteX4" fmla="*/ 0 w 15607020"/>
              <a:gd name="connsiteY4" fmla="*/ 0 h 13716000"/>
              <a:gd name="connsiteX0" fmla="*/ 0 w 16559488"/>
              <a:gd name="connsiteY0" fmla="*/ 0 h 13716000"/>
              <a:gd name="connsiteX1" fmla="*/ 10660876 w 16559488"/>
              <a:gd name="connsiteY1" fmla="*/ 50135 h 13716000"/>
              <a:gd name="connsiteX2" fmla="*/ 16559488 w 16559488"/>
              <a:gd name="connsiteY2" fmla="*/ 13716000 h 13716000"/>
              <a:gd name="connsiteX3" fmla="*/ 0 w 16559488"/>
              <a:gd name="connsiteY3" fmla="*/ 13716000 h 13716000"/>
              <a:gd name="connsiteX4" fmla="*/ 0 w 16559488"/>
              <a:gd name="connsiteY4" fmla="*/ 0 h 13716000"/>
              <a:gd name="connsiteX0" fmla="*/ 0 w 16559488"/>
              <a:gd name="connsiteY0" fmla="*/ 16712 h 13732712"/>
              <a:gd name="connsiteX1" fmla="*/ 10610746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16712 h 13732712"/>
              <a:gd name="connsiteX1" fmla="*/ 9989355 w 16559488"/>
              <a:gd name="connsiteY1" fmla="*/ 0 h 13732712"/>
              <a:gd name="connsiteX2" fmla="*/ 16559488 w 16559488"/>
              <a:gd name="connsiteY2" fmla="*/ 13732712 h 13732712"/>
              <a:gd name="connsiteX3" fmla="*/ 0 w 16559488"/>
              <a:gd name="connsiteY3" fmla="*/ 13732712 h 13732712"/>
              <a:gd name="connsiteX4" fmla="*/ 0 w 16559488"/>
              <a:gd name="connsiteY4" fmla="*/ 16712 h 13732712"/>
              <a:gd name="connsiteX0" fmla="*/ 0 w 16559488"/>
              <a:gd name="connsiteY0" fmla="*/ 23070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0 w 16559488"/>
              <a:gd name="connsiteY4" fmla="*/ 23070 h 13739070"/>
              <a:gd name="connsiteX0" fmla="*/ 7720 w 16559488"/>
              <a:gd name="connsiteY0" fmla="*/ 3997 h 13739070"/>
              <a:gd name="connsiteX1" fmla="*/ 11039298 w 16559488"/>
              <a:gd name="connsiteY1" fmla="*/ 0 h 13739070"/>
              <a:gd name="connsiteX2" fmla="*/ 16559488 w 16559488"/>
              <a:gd name="connsiteY2" fmla="*/ 13739070 h 13739070"/>
              <a:gd name="connsiteX3" fmla="*/ 0 w 16559488"/>
              <a:gd name="connsiteY3" fmla="*/ 13739070 h 13739070"/>
              <a:gd name="connsiteX4" fmla="*/ 7720 w 16559488"/>
              <a:gd name="connsiteY4" fmla="*/ 3997 h 13739070"/>
              <a:gd name="connsiteX0" fmla="*/ 224 w 16575152"/>
              <a:gd name="connsiteY0" fmla="*/ 3997 h 13739070"/>
              <a:gd name="connsiteX1" fmla="*/ 11054962 w 16575152"/>
              <a:gd name="connsiteY1" fmla="*/ 0 h 13739070"/>
              <a:gd name="connsiteX2" fmla="*/ 16575152 w 16575152"/>
              <a:gd name="connsiteY2" fmla="*/ 13739070 h 13739070"/>
              <a:gd name="connsiteX3" fmla="*/ 15664 w 16575152"/>
              <a:gd name="connsiteY3" fmla="*/ 13739070 h 13739070"/>
              <a:gd name="connsiteX4" fmla="*/ 224 w 16575152"/>
              <a:gd name="connsiteY4" fmla="*/ 3997 h 13739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5152" h="13739070">
                <a:moveTo>
                  <a:pt x="224" y="3997"/>
                </a:moveTo>
                <a:lnTo>
                  <a:pt x="11054962" y="0"/>
                </a:lnTo>
                <a:lnTo>
                  <a:pt x="16575152" y="13739070"/>
                </a:lnTo>
                <a:lnTo>
                  <a:pt x="15664" y="13739070"/>
                </a:lnTo>
                <a:cubicBezTo>
                  <a:pt x="18237" y="9160712"/>
                  <a:pt x="-2349" y="4582355"/>
                  <a:pt x="224" y="3997"/>
                </a:cubicBezTo>
                <a:close/>
              </a:path>
            </a:pathLst>
          </a:cu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fr-CA" sz="3200" b="0" i="0" u="none" strike="noStrike" cap="none" spc="0" normalizeH="0" baseline="0">
              <a:ln>
                <a:noFill/>
              </a:ln>
              <a:solidFill>
                <a:srgbClr val="FFFFFF"/>
              </a:solidFill>
              <a:effectLst/>
              <a:uFillTx/>
              <a:latin typeface="Helvetica Light"/>
              <a:ea typeface="Helvetica Light"/>
              <a:cs typeface="Helvetica Light"/>
              <a:sym typeface="Helvetica Light"/>
            </a:endParaRPr>
          </a:p>
        </p:txBody>
      </p:sp>
      <p:sp>
        <p:nvSpPr>
          <p:cNvPr id="7" name="Espace réservé pour une image  6">
            <a:extLst>
              <a:ext uri="{FF2B5EF4-FFF2-40B4-BE49-F238E27FC236}">
                <a16:creationId xmlns:a16="http://schemas.microsoft.com/office/drawing/2014/main" id="{523C204E-FA3D-7641-A2D8-EA7805252139}"/>
              </a:ext>
            </a:extLst>
          </p:cNvPr>
          <p:cNvSpPr>
            <a:spLocks noGrp="1"/>
          </p:cNvSpPr>
          <p:nvPr>
            <p:ph type="pic" sz="quarter" idx="13" hasCustomPrompt="1"/>
          </p:nvPr>
        </p:nvSpPr>
        <p:spPr>
          <a:xfrm>
            <a:off x="468609" y="857250"/>
            <a:ext cx="4023360" cy="6000750"/>
          </a:xfrm>
        </p:spPr>
        <p:txBody>
          <a:bodyPr/>
          <a:lstStyle>
            <a:lvl1pPr>
              <a:defRPr sz="1600"/>
            </a:lvl1pPr>
          </a:lstStyle>
          <a:p>
            <a:r>
              <a:rPr lang="fr-CA"/>
              <a:t>Cliquez sur l’icône au centre de la boîte pour insérer une image</a:t>
            </a:r>
          </a:p>
        </p:txBody>
      </p:sp>
      <p:sp>
        <p:nvSpPr>
          <p:cNvPr id="4" name="Titre 3">
            <a:extLst>
              <a:ext uri="{FF2B5EF4-FFF2-40B4-BE49-F238E27FC236}">
                <a16:creationId xmlns:a16="http://schemas.microsoft.com/office/drawing/2014/main" id="{85D6352A-AD94-1B46-A1F7-D92277A9F192}"/>
              </a:ext>
            </a:extLst>
          </p:cNvPr>
          <p:cNvSpPr>
            <a:spLocks noGrp="1"/>
          </p:cNvSpPr>
          <p:nvPr>
            <p:ph type="title" hasCustomPrompt="1"/>
          </p:nvPr>
        </p:nvSpPr>
        <p:spPr>
          <a:xfrm>
            <a:off x="6469063" y="822960"/>
            <a:ext cx="5212080" cy="914400"/>
          </a:xfrm>
        </p:spPr>
        <p:txBody>
          <a:bodyPr/>
          <a:lstStyle/>
          <a:p>
            <a:r>
              <a:rPr lang="fr-CA"/>
              <a:t>Cliquez pour insérer le titre</a:t>
            </a:r>
          </a:p>
        </p:txBody>
      </p:sp>
      <p:sp>
        <p:nvSpPr>
          <p:cNvPr id="8" name="Espace réservé du texte 7">
            <a:extLst>
              <a:ext uri="{FF2B5EF4-FFF2-40B4-BE49-F238E27FC236}">
                <a16:creationId xmlns:a16="http://schemas.microsoft.com/office/drawing/2014/main" id="{D2EA05C5-9AA1-CB4B-8B1A-35B8F96689EC}"/>
              </a:ext>
            </a:extLst>
          </p:cNvPr>
          <p:cNvSpPr>
            <a:spLocks noGrp="1"/>
          </p:cNvSpPr>
          <p:nvPr>
            <p:ph type="body" sz="quarter" idx="14" hasCustomPrompt="1"/>
          </p:nvPr>
        </p:nvSpPr>
        <p:spPr>
          <a:xfrm>
            <a:off x="6469063" y="2103120"/>
            <a:ext cx="5212080" cy="4114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
        <p:nvSpPr>
          <p:cNvPr id="9" name="Espace réservé du texte 7">
            <a:extLst>
              <a:ext uri="{FF2B5EF4-FFF2-40B4-BE49-F238E27FC236}">
                <a16:creationId xmlns:a16="http://schemas.microsoft.com/office/drawing/2014/main" id="{DF29D6CA-5A92-F543-B020-2812EE759C31}"/>
              </a:ext>
            </a:extLst>
          </p:cNvPr>
          <p:cNvSpPr>
            <a:spLocks noGrp="1"/>
          </p:cNvSpPr>
          <p:nvPr>
            <p:ph type="body" sz="quarter" idx="15" hasCustomPrompt="1"/>
          </p:nvPr>
        </p:nvSpPr>
        <p:spPr>
          <a:xfrm>
            <a:off x="6469063" y="353290"/>
            <a:ext cx="5212080" cy="415925"/>
          </a:xfrm>
        </p:spPr>
        <p:txBody>
          <a:bodyPr anchor="b"/>
          <a:lstStyle>
            <a:lvl1pPr>
              <a:lnSpc>
                <a:spcPct val="100000"/>
              </a:lnSpc>
              <a:defRPr sz="2400" b="1">
                <a:solidFill>
                  <a:schemeClr val="accent1"/>
                </a:solidFill>
              </a:defRPr>
            </a:lvl1pPr>
            <a:lvl2pPr marL="0" indent="0">
              <a:lnSpc>
                <a:spcPct val="100000"/>
              </a:lnSpc>
              <a:buFont typeface="+mj-lt"/>
              <a:buNone/>
              <a:tabLst/>
              <a:defRPr sz="2400" b="1">
                <a:solidFill>
                  <a:schemeClr val="accent1"/>
                </a:solidFill>
              </a:defRPr>
            </a:lvl2pPr>
            <a:lvl3pPr marL="0" indent="0">
              <a:lnSpc>
                <a:spcPct val="100000"/>
              </a:lnSpc>
              <a:buFont typeface="+mj-lt"/>
              <a:buNone/>
              <a:tabLst/>
              <a:defRPr sz="2400" b="1">
                <a:solidFill>
                  <a:schemeClr val="accent1"/>
                </a:solidFill>
              </a:defRPr>
            </a:lvl3pPr>
            <a:lvl4pPr marL="0" indent="0">
              <a:lnSpc>
                <a:spcPct val="100000"/>
              </a:lnSpc>
              <a:buFont typeface="+mj-lt"/>
              <a:buNone/>
              <a:tabLst/>
              <a:defRPr sz="2400" b="1">
                <a:solidFill>
                  <a:schemeClr val="accent1"/>
                </a:solidFill>
              </a:defRPr>
            </a:lvl4pPr>
            <a:lvl5pPr marL="0" indent="0">
              <a:lnSpc>
                <a:spcPct val="100000"/>
              </a:lnSpc>
              <a:buFont typeface="+mj-lt"/>
              <a:buNone/>
              <a:tabLst/>
              <a:defRPr sz="2400" b="1">
                <a:solidFill>
                  <a:schemeClr val="accent1"/>
                </a:solidFill>
              </a:defRPr>
            </a:lvl5pPr>
            <a:lvl6pPr marL="0" indent="0">
              <a:lnSpc>
                <a:spcPct val="100000"/>
              </a:lnSpc>
              <a:buFont typeface="+mj-lt"/>
              <a:buNone/>
              <a:tabLst/>
              <a:defRPr sz="2400" b="1">
                <a:solidFill>
                  <a:schemeClr val="accent1"/>
                </a:solidFill>
              </a:defRPr>
            </a:lvl6pPr>
            <a:lvl7pPr>
              <a:lnSpc>
                <a:spcPct val="100000"/>
              </a:lnSpc>
              <a:defRPr sz="2400" b="1">
                <a:solidFill>
                  <a:schemeClr val="accent1"/>
                </a:solidFill>
              </a:defRPr>
            </a:lvl7pPr>
            <a:lvl8pPr>
              <a:lnSpc>
                <a:spcPct val="100000"/>
              </a:lnSpc>
              <a:defRPr sz="2400" b="1">
                <a:solidFill>
                  <a:schemeClr val="accent1"/>
                </a:solidFill>
              </a:defRPr>
            </a:lvl8pPr>
            <a:lvl9pPr>
              <a:lnSpc>
                <a:spcPct val="100000"/>
              </a:lnSpc>
              <a:defRPr sz="2400" b="1">
                <a:solidFill>
                  <a:schemeClr val="accent1"/>
                </a:solidFill>
              </a:defRPr>
            </a:lvl9pPr>
          </a:lstStyle>
          <a:p>
            <a:pPr lvl="0"/>
            <a:r>
              <a:rPr lang="fr-CA"/>
              <a:t>Cliquez pour insérer le surtitre</a:t>
            </a:r>
          </a:p>
        </p:txBody>
      </p:sp>
    </p:spTree>
    <p:extLst>
      <p:ext uri="{BB962C8B-B14F-4D97-AF65-F5344CB8AC3E}">
        <p14:creationId xmlns:p14="http://schemas.microsoft.com/office/powerpoint/2010/main" val="137093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B32963F-7C1B-414E-90D2-739FFFB891CE}"/>
              </a:ext>
            </a:extLst>
          </p:cNvPr>
          <p:cNvSpPr>
            <a:spLocks noGrp="1"/>
          </p:cNvSpPr>
          <p:nvPr>
            <p:ph type="title"/>
          </p:nvPr>
        </p:nvSpPr>
        <p:spPr>
          <a:xfrm>
            <a:off x="886968" y="822960"/>
            <a:ext cx="10421938" cy="914400"/>
          </a:xfrm>
          <a:prstGeom prst="rect">
            <a:avLst/>
          </a:prstGeom>
        </p:spPr>
        <p:txBody>
          <a:bodyPr vert="horz" lIns="0" tIns="0" rIns="0" bIns="0" rtlCol="0" anchor="t">
            <a:noAutofit/>
          </a:bodyPr>
          <a:lstStyle/>
          <a:p>
            <a:r>
              <a:rPr lang="fr-CA"/>
              <a:t>Cliquez pour insérer le titre</a:t>
            </a:r>
          </a:p>
        </p:txBody>
      </p:sp>
      <p:sp>
        <p:nvSpPr>
          <p:cNvPr id="3" name="Espace réservé du texte 2">
            <a:extLst>
              <a:ext uri="{FF2B5EF4-FFF2-40B4-BE49-F238E27FC236}">
                <a16:creationId xmlns:a16="http://schemas.microsoft.com/office/drawing/2014/main" id="{AFFA6008-83F8-6C42-9235-0F4DAD63DCA3}"/>
              </a:ext>
            </a:extLst>
          </p:cNvPr>
          <p:cNvSpPr>
            <a:spLocks noGrp="1"/>
          </p:cNvSpPr>
          <p:nvPr>
            <p:ph type="body" idx="1"/>
          </p:nvPr>
        </p:nvSpPr>
        <p:spPr>
          <a:xfrm>
            <a:off x="886968" y="2103120"/>
            <a:ext cx="10421938" cy="4114800"/>
          </a:xfrm>
          <a:prstGeom prst="rect">
            <a:avLst/>
          </a:prstGeom>
        </p:spPr>
        <p:txBody>
          <a:bodyPr vert="horz" lIns="0" tIns="0" rIns="0" bIns="0" rtlCol="0">
            <a:noAutofit/>
          </a:bodyPr>
          <a:lstStyle/>
          <a:p>
            <a:pPr lvl="0"/>
            <a:r>
              <a:rPr lang="fr-CA"/>
              <a:t>Cliquez pour insérer le texte et utilisez l’indentation pour appliquer les niveaux de texte prédéfinis</a:t>
            </a:r>
          </a:p>
          <a:p>
            <a:pPr lvl="1"/>
            <a:r>
              <a:rPr lang="fr-CA"/>
              <a:t>Deuxième niveau</a:t>
            </a:r>
          </a:p>
          <a:p>
            <a:pPr lvl="2"/>
            <a:r>
              <a:rPr lang="fr-CA"/>
              <a:t>Troisième niveau</a:t>
            </a:r>
          </a:p>
          <a:p>
            <a:pPr lvl="3"/>
            <a:r>
              <a:rPr lang="fr-CA"/>
              <a:t>Quatrième niveau</a:t>
            </a:r>
          </a:p>
          <a:p>
            <a:pPr lvl="4"/>
            <a:r>
              <a:rPr lang="fr-CA"/>
              <a:t>Cinquième niveau</a:t>
            </a:r>
          </a:p>
          <a:p>
            <a:pPr lvl="5"/>
            <a:r>
              <a:rPr lang="fr-CA"/>
              <a:t>Sixième niveau</a:t>
            </a:r>
          </a:p>
          <a:p>
            <a:pPr lvl="6"/>
            <a:r>
              <a:rPr lang="fr-CA"/>
              <a:t>Septième niveau</a:t>
            </a:r>
          </a:p>
          <a:p>
            <a:pPr lvl="7"/>
            <a:r>
              <a:rPr lang="fr-CA"/>
              <a:t>Huitième niveau</a:t>
            </a:r>
          </a:p>
          <a:p>
            <a:pPr lvl="8"/>
            <a:r>
              <a:rPr lang="fr-CA"/>
              <a:t>Neuvième niveau</a:t>
            </a:r>
          </a:p>
        </p:txBody>
      </p:sp>
    </p:spTree>
    <p:extLst>
      <p:ext uri="{BB962C8B-B14F-4D97-AF65-F5344CB8AC3E}">
        <p14:creationId xmlns:p14="http://schemas.microsoft.com/office/powerpoint/2010/main" val="20346615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35">
            <a:extLst>
              <a:ext uri="{96DAC541-7B7A-43D3-8B79-37D633B846F1}">
                <asvg:svgBlip xmlns:asvg="http://schemas.microsoft.com/office/drawing/2016/SVG/main" r:embed="rId36"/>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19">
          <p15:clr>
            <a:srgbClr val="F26B43"/>
          </p15:clr>
        </p15:guide>
        <p15:guide id="2" pos="556">
          <p15:clr>
            <a:srgbClr val="F26B43"/>
          </p15:clr>
        </p15:guide>
        <p15:guide id="3" pos="712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11.xml"/><Relationship Id="rId7" Type="http://schemas.openxmlformats.org/officeDocument/2006/relationships/image" Target="../media/image46.jpe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12.xml"/><Relationship Id="rId7" Type="http://schemas.openxmlformats.org/officeDocument/2006/relationships/image" Target="../media/image48.jpeg"/><Relationship Id="rId2" Type="http://schemas.openxmlformats.org/officeDocument/2006/relationships/slideLayout" Target="../slideLayouts/slideLayout9.xml"/><Relationship Id="rId1" Type="http://schemas.openxmlformats.org/officeDocument/2006/relationships/tags" Target="../tags/tag9.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41.svg"/><Relationship Id="rId2" Type="http://schemas.openxmlformats.org/officeDocument/2006/relationships/slideLayout" Target="../slideLayouts/slideLayout4.xml"/><Relationship Id="rId1" Type="http://schemas.openxmlformats.org/officeDocument/2006/relationships/tags" Target="../tags/tag10.xml"/><Relationship Id="rId6" Type="http://schemas.openxmlformats.org/officeDocument/2006/relationships/image" Target="../media/image40.png"/><Relationship Id="rId5" Type="http://schemas.openxmlformats.org/officeDocument/2006/relationships/image" Target="../media/image50.jpeg"/><Relationship Id="rId4"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8.xml"/><Relationship Id="rId1" Type="http://schemas.openxmlformats.org/officeDocument/2006/relationships/tags" Target="../tags/tag11.xml"/><Relationship Id="rId5" Type="http://schemas.openxmlformats.org/officeDocument/2006/relationships/image" Target="../media/image51.jpeg"/><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2.xml"/><Relationship Id="rId5" Type="http://schemas.openxmlformats.org/officeDocument/2006/relationships/image" Target="../media/image37.gif"/><Relationship Id="rId4" Type="http://schemas.openxmlformats.org/officeDocument/2006/relationships/image" Target="../media/image52.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53.jpeg"/><Relationship Id="rId4" Type="http://schemas.openxmlformats.org/officeDocument/2006/relationships/image" Target="../media/image37.gi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54.jpeg"/><Relationship Id="rId2" Type="http://schemas.openxmlformats.org/officeDocument/2006/relationships/slideLayout" Target="../slideLayouts/slideLayout9.xml"/><Relationship Id="rId1" Type="http://schemas.openxmlformats.org/officeDocument/2006/relationships/tags" Target="../tags/tag1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7" Type="http://schemas.openxmlformats.org/officeDocument/2006/relationships/image" Target="../media/image55.png"/><Relationship Id="rId2" Type="http://schemas.openxmlformats.org/officeDocument/2006/relationships/slideLayout" Target="../slideLayouts/slideLayout8.xml"/><Relationship Id="rId1" Type="http://schemas.openxmlformats.org/officeDocument/2006/relationships/tags" Target="../tags/tag15.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notesSlide" Target="../notesSlides/notesSlide19.xml"/><Relationship Id="rId7" Type="http://schemas.openxmlformats.org/officeDocument/2006/relationships/image" Target="../media/image56.jpeg"/><Relationship Id="rId2" Type="http://schemas.openxmlformats.org/officeDocument/2006/relationships/slideLayout" Target="../slideLayouts/slideLayout8.xml"/><Relationship Id="rId1" Type="http://schemas.openxmlformats.org/officeDocument/2006/relationships/tags" Target="../tags/tag16.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7.gif"/></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1.svg"/><Relationship Id="rId2" Type="http://schemas.openxmlformats.org/officeDocument/2006/relationships/slideLayout" Target="../slideLayouts/slideLayout9.xml"/><Relationship Id="rId1" Type="http://schemas.openxmlformats.org/officeDocument/2006/relationships/tags" Target="../tags/tag17.xml"/><Relationship Id="rId6" Type="http://schemas.openxmlformats.org/officeDocument/2006/relationships/image" Target="../media/image40.png"/><Relationship Id="rId5" Type="http://schemas.openxmlformats.org/officeDocument/2006/relationships/image" Target="../media/image50.jpeg"/><Relationship Id="rId4" Type="http://schemas.openxmlformats.org/officeDocument/2006/relationships/image" Target="../media/image37.gi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18/10/relationships/comments" Target="../comments/modernComment_18C_20AF6F75.xml"/><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18.xml"/><Relationship Id="rId5" Type="http://schemas.openxmlformats.org/officeDocument/2006/relationships/image" Target="../media/image58.jpeg"/><Relationship Id="rId4" Type="http://schemas.openxmlformats.org/officeDocument/2006/relationships/image" Target="../media/image37.g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59.jpeg"/><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0.xml"/><Relationship Id="rId5" Type="http://schemas.openxmlformats.org/officeDocument/2006/relationships/image" Target="../media/image37.gif"/><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6.xml"/><Relationship Id="rId1" Type="http://schemas.openxmlformats.org/officeDocument/2006/relationships/tags" Target="../tags/tag21.xml"/><Relationship Id="rId5" Type="http://schemas.openxmlformats.org/officeDocument/2006/relationships/image" Target="../media/image44.jpeg"/><Relationship Id="rId4" Type="http://schemas.openxmlformats.org/officeDocument/2006/relationships/image" Target="../media/image37.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22.xml"/><Relationship Id="rId5" Type="http://schemas.openxmlformats.org/officeDocument/2006/relationships/image" Target="../media/image37.gif"/><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23.xml"/><Relationship Id="rId5" Type="http://schemas.openxmlformats.org/officeDocument/2006/relationships/image" Target="../media/image61.jpeg"/><Relationship Id="rId4" Type="http://schemas.openxmlformats.org/officeDocument/2006/relationships/image" Target="../media/image37.gi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xml"/><Relationship Id="rId5" Type="http://schemas.openxmlformats.org/officeDocument/2006/relationships/image" Target="../media/image37.gif"/><Relationship Id="rId4" Type="http://schemas.openxmlformats.org/officeDocument/2006/relationships/image" Target="../media/image36.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24.xml"/><Relationship Id="rId5" Type="http://schemas.openxmlformats.org/officeDocument/2006/relationships/image" Target="../media/image37.gif"/><Relationship Id="rId4" Type="http://schemas.openxmlformats.org/officeDocument/2006/relationships/image" Target="../media/image62.jpeg"/></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64.sv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25.xml"/><Relationship Id="rId5" Type="http://schemas.openxmlformats.org/officeDocument/2006/relationships/image" Target="../media/image54.jpeg"/><Relationship Id="rId4" Type="http://schemas.openxmlformats.org/officeDocument/2006/relationships/image" Target="../media/image37.gi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26.xml"/><Relationship Id="rId5" Type="http://schemas.openxmlformats.org/officeDocument/2006/relationships/image" Target="../media/image37.gif"/><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notesSlide" Target="../notesSlides/notesSlide34.xml"/><Relationship Id="rId7" Type="http://schemas.openxmlformats.org/officeDocument/2006/relationships/image" Target="../media/image65.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54.jpeg"/><Relationship Id="rId5" Type="http://schemas.openxmlformats.org/officeDocument/2006/relationships/image" Target="../media/image55.png"/><Relationship Id="rId4" Type="http://schemas.openxmlformats.org/officeDocument/2006/relationships/image" Target="../media/image37.gif"/></Relationships>
</file>

<file path=ppt/slides/_rels/slide3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notesSlide" Target="../notesSlides/notesSlide35.xml"/><Relationship Id="rId7" Type="http://schemas.openxmlformats.org/officeDocument/2006/relationships/image" Target="../media/image46.jpeg"/><Relationship Id="rId2" Type="http://schemas.openxmlformats.org/officeDocument/2006/relationships/slideLayout" Target="../slideLayouts/slideLayout6.xml"/><Relationship Id="rId1" Type="http://schemas.openxmlformats.org/officeDocument/2006/relationships/tags" Target="../tags/tag28.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37.gi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6.xml"/><Relationship Id="rId1" Type="http://schemas.openxmlformats.org/officeDocument/2006/relationships/video" Target="https://www.youtube.com/embed/wO2WGJK5vPU?list=PLExy1V9S_1DxTGUh6HLpMIouVCC1HjQGS" TargetMode="External"/><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notesSlide" Target="../notesSlides/notesSlide37.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29.xml"/><Relationship Id="rId6" Type="http://schemas.openxmlformats.org/officeDocument/2006/relationships/image" Target="../media/image46.jpeg"/><Relationship Id="rId5" Type="http://schemas.openxmlformats.org/officeDocument/2006/relationships/image" Target="../media/image37.gif"/><Relationship Id="rId4" Type="http://schemas.openxmlformats.org/officeDocument/2006/relationships/image" Target="../media/image39.jpe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video" Target="https://www.youtube.com/embed/kY_i62FHcd8?list=PLExy1V9S_1DxTGUh6HLpMIouVCC1HjQGS" TargetMode="External"/><Relationship Id="rId4" Type="http://schemas.openxmlformats.org/officeDocument/2006/relationships/image" Target="../media/image68.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7"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48.jpeg"/><Relationship Id="rId5" Type="http://schemas.openxmlformats.org/officeDocument/2006/relationships/image" Target="../media/image39.jpeg"/><Relationship Id="rId4" Type="http://schemas.openxmlformats.org/officeDocument/2006/relationships/image" Target="../media/image37.gif"/></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6.xml"/><Relationship Id="rId1" Type="http://schemas.openxmlformats.org/officeDocument/2006/relationships/video" Target="https://www.youtube.com/embed/IX_exPe0Sc8?list=PLExy1V9S_1DxTGUh6HLpMIouVCC1HjQGS" TargetMode="Externa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6.xml"/><Relationship Id="rId1" Type="http://schemas.openxmlformats.org/officeDocument/2006/relationships/video" Target="https://www.youtube.com/embed/gzf8IgvqTa0?list=PLExy1V9S_1DxTGUh6HLpMIouVCC1HjQGS" TargetMode="External"/><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42.xml"/><Relationship Id="rId7" Type="http://schemas.openxmlformats.org/officeDocument/2006/relationships/image" Target="../media/image48.jpeg"/><Relationship Id="rId2" Type="http://schemas.openxmlformats.org/officeDocument/2006/relationships/slideLayout" Target="../slideLayouts/slideLayout6.xml"/><Relationship Id="rId1" Type="http://schemas.openxmlformats.org/officeDocument/2006/relationships/tags" Target="../tags/tag31.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37.gif"/></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49.png"/><Relationship Id="rId2" Type="http://schemas.openxmlformats.org/officeDocument/2006/relationships/slideLayout" Target="../slideLayouts/slideLayout6.xml"/><Relationship Id="rId1" Type="http://schemas.openxmlformats.org/officeDocument/2006/relationships/tags" Target="../tags/tag32.xml"/><Relationship Id="rId6" Type="http://schemas.openxmlformats.org/officeDocument/2006/relationships/image" Target="../media/image57.png"/><Relationship Id="rId5" Type="http://schemas.openxmlformats.org/officeDocument/2006/relationships/image" Target="../media/image37.gif"/><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7"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tags" Target="../tags/tag33.xml"/><Relationship Id="rId6" Type="http://schemas.openxmlformats.org/officeDocument/2006/relationships/image" Target="../media/image46.jpeg"/><Relationship Id="rId5" Type="http://schemas.openxmlformats.org/officeDocument/2006/relationships/image" Target="../media/image37.gif"/><Relationship Id="rId4" Type="http://schemas.openxmlformats.org/officeDocument/2006/relationships/image" Target="../media/image71.jpeg"/></Relationships>
</file>

<file path=ppt/slides/_rels/slide4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notesSlide" Target="../notesSlides/notesSlide45.xml"/><Relationship Id="rId7" Type="http://schemas.openxmlformats.org/officeDocument/2006/relationships/image" Target="../media/image37.gif"/><Relationship Id="rId2" Type="http://schemas.openxmlformats.org/officeDocument/2006/relationships/slideLayout" Target="../slideLayouts/slideLayout6.xml"/><Relationship Id="rId1" Type="http://schemas.openxmlformats.org/officeDocument/2006/relationships/tags" Target="../tags/tag34.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71.jpeg"/><Relationship Id="rId9"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6.xml"/><Relationship Id="rId1" Type="http://schemas.openxmlformats.org/officeDocument/2006/relationships/video" Target="https://www.youtube.com/embed/E8t4RNwt3TA?list=PLExy1V9S_1DxTGUh6HLpMIouVCC1HjQGS" TargetMode="External"/><Relationship Id="rId4" Type="http://schemas.openxmlformats.org/officeDocument/2006/relationships/image" Target="../media/image72.jpeg"/></Relationships>
</file>

<file path=ppt/slides/_rels/slide49.xml.rels><?xml version="1.0" encoding="UTF-8" standalone="yes"?>
<Relationships xmlns="http://schemas.openxmlformats.org/package/2006/relationships"><Relationship Id="rId8" Type="http://schemas.openxmlformats.org/officeDocument/2006/relationships/image" Target="../media/image74.svg"/><Relationship Id="rId3" Type="http://schemas.openxmlformats.org/officeDocument/2006/relationships/notesSlide" Target="../notesSlides/notesSlide47.xml"/><Relationship Id="rId7" Type="http://schemas.openxmlformats.org/officeDocument/2006/relationships/image" Target="../media/image73.png"/><Relationship Id="rId2" Type="http://schemas.openxmlformats.org/officeDocument/2006/relationships/slideLayout" Target="../slideLayouts/slideLayout6.xml"/><Relationship Id="rId1" Type="http://schemas.openxmlformats.org/officeDocument/2006/relationships/tags" Target="../tags/tag35.xml"/><Relationship Id="rId6" Type="http://schemas.openxmlformats.org/officeDocument/2006/relationships/image" Target="../media/image53.jpeg"/><Relationship Id="rId5" Type="http://schemas.openxmlformats.org/officeDocument/2006/relationships/image" Target="../media/image54.jpeg"/><Relationship Id="rId4" Type="http://schemas.openxmlformats.org/officeDocument/2006/relationships/image" Target="../media/image37.gi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9.xml"/><Relationship Id="rId1" Type="http://schemas.openxmlformats.org/officeDocument/2006/relationships/video" Target="https://www.youtube.com/embed/0ojhMI0RFCM?feature=oembed" TargetMode="External"/><Relationship Id="rId4" Type="http://schemas.openxmlformats.org/officeDocument/2006/relationships/image" Target="../media/image38.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6.xml"/><Relationship Id="rId1" Type="http://schemas.openxmlformats.org/officeDocument/2006/relationships/tags" Target="../tags/tag36.xml"/><Relationship Id="rId5" Type="http://schemas.openxmlformats.org/officeDocument/2006/relationships/image" Target="../media/image53.jpeg"/><Relationship Id="rId4" Type="http://schemas.openxmlformats.org/officeDocument/2006/relationships/image" Target="../media/image37.gif"/></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9.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8.xml"/><Relationship Id="rId1" Type="http://schemas.openxmlformats.org/officeDocument/2006/relationships/tags" Target="../tags/tag4.xml"/><Relationship Id="rId5" Type="http://schemas.openxmlformats.org/officeDocument/2006/relationships/image" Target="../media/image39.jpeg"/><Relationship Id="rId4" Type="http://schemas.openxmlformats.org/officeDocument/2006/relationships/image" Target="../media/image37.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41.svg"/><Relationship Id="rId2" Type="http://schemas.openxmlformats.org/officeDocument/2006/relationships/slideLayout" Target="../slideLayouts/slideLayout8.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6.jpeg"/><Relationship Id="rId4" Type="http://schemas.openxmlformats.org/officeDocument/2006/relationships/image" Target="../media/image37.gi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8.xml"/><Relationship Id="rId1" Type="http://schemas.openxmlformats.org/officeDocument/2006/relationships/tags" Target="../tags/tag6.xml"/><Relationship Id="rId5" Type="http://schemas.openxmlformats.org/officeDocument/2006/relationships/image" Target="../media/image42.jpeg"/><Relationship Id="rId4" Type="http://schemas.openxmlformats.org/officeDocument/2006/relationships/image" Target="../media/image37.gi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44.jpeg"/><Relationship Id="rId2" Type="http://schemas.openxmlformats.org/officeDocument/2006/relationships/slideLayout" Target="../slideLayouts/slideLayout4.xml"/><Relationship Id="rId1" Type="http://schemas.openxmlformats.org/officeDocument/2006/relationships/tags" Target="../tags/tag7.xml"/><Relationship Id="rId6" Type="http://schemas.openxmlformats.org/officeDocument/2006/relationships/image" Target="../media/image37.gif"/><Relationship Id="rId5" Type="http://schemas.openxmlformats.org/officeDocument/2006/relationships/image" Target="../media/image43.sv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ECEE3190-7CDA-92E0-6268-833950956C11}"/>
              </a:ext>
            </a:extLst>
          </p:cNvPr>
          <p:cNvPicPr>
            <a:picLocks noChangeAspect="1"/>
          </p:cNvPicPr>
          <p:nvPr/>
        </p:nvPicPr>
        <p:blipFill>
          <a:blip r:embed="rId3"/>
          <a:srcRect/>
          <a:stretch/>
        </p:blipFill>
        <p:spPr>
          <a:xfrm>
            <a:off x="4581757" y="2612009"/>
            <a:ext cx="7339391" cy="3940243"/>
          </a:xfrm>
          <a:prstGeom prst="rect">
            <a:avLst/>
          </a:prstGeom>
        </p:spPr>
      </p:pic>
      <p:sp>
        <p:nvSpPr>
          <p:cNvPr id="7" name="Titre 7">
            <a:extLst>
              <a:ext uri="{FF2B5EF4-FFF2-40B4-BE49-F238E27FC236}">
                <a16:creationId xmlns:a16="http://schemas.microsoft.com/office/drawing/2014/main" id="{EB706226-4730-FA4D-ABEC-69D1B174C6AA}"/>
              </a:ext>
            </a:extLst>
          </p:cNvPr>
          <p:cNvSpPr>
            <a:spLocks noGrp="1"/>
          </p:cNvSpPr>
          <p:nvPr/>
        </p:nvSpPr>
        <p:spPr>
          <a:xfrm>
            <a:off x="928067" y="1716155"/>
            <a:ext cx="7014697" cy="237744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6000" b="1" kern="1200">
                <a:solidFill>
                  <a:schemeClr val="accent2"/>
                </a:solidFill>
                <a:latin typeface="+mj-lt"/>
                <a:ea typeface="+mj-ea"/>
                <a:cs typeface="+mj-cs"/>
              </a:defRPr>
            </a:lvl1pPr>
          </a:lstStyle>
          <a:p>
            <a:pPr algn="ctr">
              <a:defRPr/>
            </a:pPr>
            <a:r>
              <a:rPr lang="fr-CA" sz="4400" dirty="0">
                <a:solidFill>
                  <a:srgbClr val="333F48"/>
                </a:solidFill>
                <a:latin typeface="Arial" panose="020B0604020202020204"/>
                <a:cs typeface="Arial" panose="020B0604020202020204"/>
              </a:rPr>
              <a:t>Inside the </a:t>
            </a:r>
            <a:r>
              <a:rPr lang="fr-CA" sz="4400" dirty="0" err="1">
                <a:solidFill>
                  <a:srgbClr val="333F48"/>
                </a:solidFill>
                <a:latin typeface="Arial" panose="020B0604020202020204"/>
                <a:cs typeface="Arial" panose="020B0604020202020204"/>
              </a:rPr>
              <a:t>Courtroom</a:t>
            </a:r>
            <a:r>
              <a:rPr lang="fr-CA" sz="4400" dirty="0">
                <a:solidFill>
                  <a:srgbClr val="333F48"/>
                </a:solidFill>
                <a:latin typeface="Arial" panose="020B0604020202020204"/>
                <a:cs typeface="Arial" panose="020B0604020202020204"/>
              </a:rPr>
              <a:t>: The Key </a:t>
            </a:r>
            <a:r>
              <a:rPr lang="fr-CA" sz="4400" dirty="0" err="1">
                <a:solidFill>
                  <a:srgbClr val="333F48"/>
                </a:solidFill>
                <a:latin typeface="Arial" panose="020B0604020202020204"/>
                <a:cs typeface="Arial" panose="020B0604020202020204"/>
              </a:rPr>
              <a:t>Players</a:t>
            </a:r>
            <a:r>
              <a:rPr lang="fr-CA" sz="4400" dirty="0">
                <a:solidFill>
                  <a:srgbClr val="333F48"/>
                </a:solidFill>
                <a:latin typeface="Arial" panose="020B0604020202020204"/>
                <a:cs typeface="Arial" panose="020B0604020202020204"/>
              </a:rPr>
              <a:t> and </a:t>
            </a:r>
            <a:r>
              <a:rPr lang="fr-CA" sz="4400" dirty="0" err="1">
                <a:solidFill>
                  <a:srgbClr val="333F48"/>
                </a:solidFill>
                <a:latin typeface="Arial" panose="020B0604020202020204"/>
                <a:cs typeface="Arial" panose="020B0604020202020204"/>
              </a:rPr>
              <a:t>Steps</a:t>
            </a:r>
            <a:r>
              <a:rPr lang="fr-CA" sz="4400" dirty="0">
                <a:solidFill>
                  <a:srgbClr val="333F48"/>
                </a:solidFill>
                <a:latin typeface="Arial" panose="020B0604020202020204"/>
                <a:cs typeface="Arial" panose="020B0604020202020204"/>
              </a:rPr>
              <a:t> of a Criminal Trial</a:t>
            </a:r>
            <a:endParaRPr lang="fr-FR" dirty="0"/>
          </a:p>
        </p:txBody>
      </p:sp>
    </p:spTree>
    <p:extLst>
      <p:ext uri="{BB962C8B-B14F-4D97-AF65-F5344CB8AC3E}">
        <p14:creationId xmlns:p14="http://schemas.microsoft.com/office/powerpoint/2010/main" val="387620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ADE90231-9280-E01B-CA00-96FCFEBED560}"/>
              </a:ext>
            </a:extLst>
          </p:cNvPr>
          <p:cNvSpPr>
            <a:spLocks noGrp="1"/>
          </p:cNvSpPr>
          <p:nvPr>
            <p:ph type="body" idx="1"/>
          </p:nvPr>
        </p:nvSpPr>
        <p:spPr/>
        <p:txBody>
          <a:bodyPr/>
          <a:lstStyle/>
          <a:p>
            <a:r>
              <a:rPr lang="fr-FR" dirty="0"/>
              <a:t>The </a:t>
            </a:r>
            <a:r>
              <a:rPr lang="fr-FR" dirty="0" err="1"/>
              <a:t>Players</a:t>
            </a:r>
            <a:r>
              <a:rPr lang="fr-FR" dirty="0"/>
              <a:t> in a Criminal Trial</a:t>
            </a:r>
            <a:endParaRPr lang="fr-CA" dirty="0"/>
          </a:p>
        </p:txBody>
      </p:sp>
      <p:pic>
        <p:nvPicPr>
          <p:cNvPr id="6" name="Espace réservé pour une image  5" descr="Une image contenant habits, homme, dessin humoristique, debout&#10;&#10;Description générée automatiquement">
            <a:extLst>
              <a:ext uri="{FF2B5EF4-FFF2-40B4-BE49-F238E27FC236}">
                <a16:creationId xmlns:a16="http://schemas.microsoft.com/office/drawing/2014/main" id="{17EFA7F0-A894-DEAB-2626-BC323C35A682}"/>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678" t="2079" r="-678" b="41503"/>
          <a:stretch/>
        </p:blipFill>
        <p:spPr>
          <a:xfrm>
            <a:off x="6976872" y="1416462"/>
            <a:ext cx="4023360" cy="4023360"/>
          </a:xfrm>
        </p:spPr>
      </p:pic>
    </p:spTree>
    <p:extLst>
      <p:ext uri="{BB962C8B-B14F-4D97-AF65-F5344CB8AC3E}">
        <p14:creationId xmlns:p14="http://schemas.microsoft.com/office/powerpoint/2010/main" val="1588284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389661" y="503627"/>
            <a:ext cx="10037229" cy="914400"/>
          </a:xfrm>
        </p:spPr>
        <p:txBody>
          <a:bodyPr/>
          <a:lstStyle/>
          <a:p>
            <a:r>
              <a:rPr lang="fr-FR"/>
              <a:t>The </a:t>
            </a:r>
            <a:r>
              <a:rPr lang="fr-FR" err="1"/>
              <a:t>Prosecutor</a:t>
            </a:r>
            <a:endParaRPr lang="fr-CA"/>
          </a:p>
        </p:txBody>
      </p:sp>
      <p:sp>
        <p:nvSpPr>
          <p:cNvPr id="6" name="Espace réservé du contenu 2">
            <a:extLst>
              <a:ext uri="{FF2B5EF4-FFF2-40B4-BE49-F238E27FC236}">
                <a16:creationId xmlns:a16="http://schemas.microsoft.com/office/drawing/2014/main" id="{7F8CC46D-B49C-22B9-5FF9-204571C35DA5}"/>
              </a:ext>
            </a:extLst>
          </p:cNvPr>
          <p:cNvSpPr txBox="1">
            <a:spLocks/>
          </p:cNvSpPr>
          <p:nvPr>
            <p:custDataLst>
              <p:tags r:id="rId1"/>
            </p:custDataLst>
          </p:nvPr>
        </p:nvSpPr>
        <p:spPr>
          <a:xfrm>
            <a:off x="472541" y="1459514"/>
            <a:ext cx="8685442" cy="236868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800" dirty="0">
                <a:solidFill>
                  <a:schemeClr val="tx1"/>
                </a:solidFill>
                <a:latin typeface="Arial"/>
                <a:cs typeface="Arial"/>
              </a:rPr>
              <a:t>The criminal and penal prosecuting attorney:</a:t>
            </a:r>
          </a:p>
          <a:p>
            <a:r>
              <a:rPr lang="en-US" sz="2800" dirty="0">
                <a:solidFill>
                  <a:schemeClr val="tx1"/>
                </a:solidFill>
                <a:latin typeface="Arial"/>
                <a:cs typeface="Arial"/>
              </a:rPr>
              <a:t>Is </a:t>
            </a:r>
            <a:r>
              <a:rPr lang="en-US" sz="2800" b="1" dirty="0">
                <a:solidFill>
                  <a:schemeClr val="tx1"/>
                </a:solidFill>
                <a:latin typeface="Arial"/>
                <a:cs typeface="Arial"/>
              </a:rPr>
              <a:t>a government lawyer</a:t>
            </a:r>
            <a:r>
              <a:rPr lang="en-US" sz="2800" dirty="0">
                <a:solidFill>
                  <a:schemeClr val="tx1"/>
                </a:solidFill>
                <a:latin typeface="Arial"/>
                <a:cs typeface="Arial"/>
              </a:rPr>
              <a:t> (represents the State).</a:t>
            </a:r>
            <a:endParaRPr lang="fr-FR" dirty="0">
              <a:solidFill>
                <a:schemeClr val="tx1"/>
              </a:solidFill>
              <a:latin typeface="Arial"/>
              <a:cs typeface="Arial"/>
            </a:endParaRPr>
          </a:p>
          <a:p>
            <a:r>
              <a:rPr lang="en-US" sz="2800" b="1" dirty="0">
                <a:solidFill>
                  <a:schemeClr val="tx1"/>
                </a:solidFill>
                <a:latin typeface="Arial"/>
                <a:cs typeface="Arial"/>
              </a:rPr>
              <a:t>Brings the accused to court</a:t>
            </a:r>
            <a:r>
              <a:rPr lang="en-US" sz="2800" dirty="0">
                <a:solidFill>
                  <a:schemeClr val="tx1"/>
                </a:solidFill>
                <a:latin typeface="Arial"/>
                <a:cs typeface="Arial"/>
              </a:rPr>
              <a:t> in a criminal case.</a:t>
            </a:r>
            <a:endParaRPr lang="en-US" dirty="0">
              <a:solidFill>
                <a:schemeClr val="tx1"/>
              </a:solidFill>
              <a:latin typeface="Arial"/>
              <a:cs typeface="Arial"/>
            </a:endParaRPr>
          </a:p>
          <a:p>
            <a:r>
              <a:rPr lang="en-US" sz="2800" dirty="0">
                <a:solidFill>
                  <a:schemeClr val="tx1"/>
                </a:solidFill>
                <a:latin typeface="Arial"/>
                <a:cs typeface="Arial"/>
              </a:rPr>
              <a:t>Must prove the accused is guilty beyond </a:t>
            </a:r>
            <a:r>
              <a:rPr lang="en-US" sz="2800" b="1" dirty="0">
                <a:solidFill>
                  <a:schemeClr val="tx1"/>
                </a:solidFill>
                <a:latin typeface="Arial"/>
                <a:cs typeface="Arial"/>
              </a:rPr>
              <a:t>a reasonable doubt.</a:t>
            </a:r>
            <a:endParaRPr lang="en-US" b="1" dirty="0">
              <a:solidFill>
                <a:schemeClr val="tx1"/>
              </a:solidFill>
              <a:latin typeface="Arial"/>
              <a:cs typeface="Arial"/>
            </a:endParaRPr>
          </a:p>
          <a:p>
            <a:endParaRPr lang="en-US" sz="2800" dirty="0">
              <a:solidFill>
                <a:schemeClr val="tx1"/>
              </a:solidFill>
            </a:endParaRPr>
          </a:p>
        </p:txBody>
      </p:sp>
      <p:sp>
        <p:nvSpPr>
          <p:cNvPr id="12" name="Rectangle à coins arrondis 7">
            <a:extLst>
              <a:ext uri="{FF2B5EF4-FFF2-40B4-BE49-F238E27FC236}">
                <a16:creationId xmlns:a16="http://schemas.microsoft.com/office/drawing/2014/main" id="{28561838-9DFF-7370-A585-8DB30E89FC3B}"/>
              </a:ext>
            </a:extLst>
          </p:cNvPr>
          <p:cNvSpPr/>
          <p:nvPr/>
        </p:nvSpPr>
        <p:spPr>
          <a:xfrm>
            <a:off x="2514601" y="4812068"/>
            <a:ext cx="5840632" cy="1172835"/>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fr-CA" sz="2200" b="1">
              <a:solidFill>
                <a:srgbClr val="F6891F"/>
              </a:solidFill>
              <a:latin typeface="Arial" panose="020B0604020202020204" pitchFamily="34" charset="0"/>
              <a:cs typeface="Arial" panose="020B0604020202020204" pitchFamily="34" charset="0"/>
            </a:endParaRPr>
          </a:p>
          <a:p>
            <a:pPr lvl="0" algn="ctr"/>
            <a:r>
              <a:rPr lang="fr-CA" sz="2200">
                <a:solidFill>
                  <a:srgbClr val="F6891F"/>
                </a:solidFill>
                <a:latin typeface="Arial" panose="020B0604020202020204" pitchFamily="34" charset="0"/>
                <a:cs typeface="Arial" panose="020B0604020202020204" pitchFamily="34" charset="0"/>
              </a:rPr>
              <a:t>The </a:t>
            </a:r>
            <a:r>
              <a:rPr lang="fr-CA" sz="2200" err="1">
                <a:solidFill>
                  <a:srgbClr val="F6891F"/>
                </a:solidFill>
                <a:latin typeface="Arial" panose="020B0604020202020204" pitchFamily="34" charset="0"/>
                <a:cs typeface="Arial" panose="020B0604020202020204" pitchFamily="34" charset="0"/>
              </a:rPr>
              <a:t>prosecutor’s</a:t>
            </a:r>
            <a:r>
              <a:rPr lang="fr-CA" sz="2200">
                <a:solidFill>
                  <a:srgbClr val="F6891F"/>
                </a:solidFill>
                <a:latin typeface="Arial" panose="020B0604020202020204" pitchFamily="34" charset="0"/>
                <a:cs typeface="Arial" panose="020B0604020202020204" pitchFamily="34" charset="0"/>
              </a:rPr>
              <a:t> job </a:t>
            </a:r>
            <a:r>
              <a:rPr lang="fr-CA" sz="2200" err="1">
                <a:solidFill>
                  <a:srgbClr val="F6891F"/>
                </a:solidFill>
                <a:latin typeface="Arial" panose="020B0604020202020204" pitchFamily="34" charset="0"/>
                <a:cs typeface="Arial" panose="020B0604020202020204" pitchFamily="34" charset="0"/>
              </a:rPr>
              <a:t>is</a:t>
            </a:r>
            <a:r>
              <a:rPr lang="fr-CA" sz="2200">
                <a:solidFill>
                  <a:srgbClr val="F6891F"/>
                </a:solidFill>
                <a:latin typeface="Arial" panose="020B0604020202020204" pitchFamily="34" charset="0"/>
                <a:cs typeface="Arial" panose="020B0604020202020204" pitchFamily="34" charset="0"/>
              </a:rPr>
              <a:t> to </a:t>
            </a:r>
            <a:r>
              <a:rPr lang="fr-CA" sz="2200" b="1" err="1">
                <a:solidFill>
                  <a:srgbClr val="F6891F"/>
                </a:solidFill>
                <a:latin typeface="Arial" panose="020B0604020202020204" pitchFamily="34" charset="0"/>
                <a:cs typeface="Arial" panose="020B0604020202020204" pitchFamily="34" charset="0"/>
              </a:rPr>
              <a:t>bring</a:t>
            </a:r>
            <a:r>
              <a:rPr lang="fr-CA" sz="2200" b="1">
                <a:solidFill>
                  <a:srgbClr val="F6891F"/>
                </a:solidFill>
                <a:latin typeface="Arial" panose="020B0604020202020204" pitchFamily="34" charset="0"/>
                <a:cs typeface="Arial" panose="020B0604020202020204" pitchFamily="34" charset="0"/>
              </a:rPr>
              <a:t> out the </a:t>
            </a:r>
            <a:r>
              <a:rPr lang="fr-CA" sz="2200" b="1" err="1">
                <a:solidFill>
                  <a:srgbClr val="F6891F"/>
                </a:solidFill>
                <a:latin typeface="Arial" panose="020B0604020202020204" pitchFamily="34" charset="0"/>
                <a:cs typeface="Arial" panose="020B0604020202020204" pitchFamily="34" charset="0"/>
              </a:rPr>
              <a:t>truth</a:t>
            </a:r>
            <a:r>
              <a:rPr lang="fr-CA" sz="2200">
                <a:solidFill>
                  <a:srgbClr val="F6891F"/>
                </a:solidFill>
                <a:latin typeface="Arial" panose="020B0604020202020204" pitchFamily="34" charset="0"/>
                <a:cs typeface="Arial" panose="020B0604020202020204" pitchFamily="34" charset="0"/>
              </a:rPr>
              <a:t>.</a:t>
            </a:r>
            <a:br>
              <a:rPr lang="fr-CA" sz="2000">
                <a:solidFill>
                  <a:srgbClr val="333F48"/>
                </a:solidFill>
                <a:latin typeface="Arial" panose="020B0604020202020204" pitchFamily="34" charset="0"/>
                <a:cs typeface="Arial" panose="020B0604020202020204" pitchFamily="34" charset="0"/>
              </a:rPr>
            </a:br>
            <a:endParaRPr lang="fr-CA" sz="2000">
              <a:solidFill>
                <a:srgbClr val="333F48"/>
              </a:solidFill>
              <a:latin typeface="Arial" panose="020B0604020202020204" pitchFamily="34" charset="0"/>
              <a:cs typeface="Arial" panose="020B0604020202020204" pitchFamily="34" charset="0"/>
            </a:endParaRPr>
          </a:p>
        </p:txBody>
      </p:sp>
      <p:pic>
        <p:nvPicPr>
          <p:cNvPr id="13" name="Graphique 12">
            <a:extLst>
              <a:ext uri="{FF2B5EF4-FFF2-40B4-BE49-F238E27FC236}">
                <a16:creationId xmlns:a16="http://schemas.microsoft.com/office/drawing/2014/main" id="{C4435854-D81D-A490-7B0C-A8853FF7897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297450">
            <a:off x="7473672" y="3267881"/>
            <a:ext cx="1102423" cy="1408370"/>
          </a:xfrm>
          <a:prstGeom prst="rect">
            <a:avLst/>
          </a:prstGeom>
        </p:spPr>
      </p:pic>
      <p:grpSp>
        <p:nvGrpSpPr>
          <p:cNvPr id="2" name="Groupe 1">
            <a:extLst>
              <a:ext uri="{FF2B5EF4-FFF2-40B4-BE49-F238E27FC236}">
                <a16:creationId xmlns:a16="http://schemas.microsoft.com/office/drawing/2014/main" id="{F34C5A75-7538-0E93-FB09-3F5C69F90280}"/>
              </a:ext>
            </a:extLst>
          </p:cNvPr>
          <p:cNvGrpSpPr/>
          <p:nvPr/>
        </p:nvGrpSpPr>
        <p:grpSpPr>
          <a:xfrm>
            <a:off x="8512330" y="1418027"/>
            <a:ext cx="3207129" cy="5156809"/>
            <a:chOff x="8512330" y="1418027"/>
            <a:chExt cx="3207129" cy="5156809"/>
          </a:xfrm>
        </p:grpSpPr>
        <p:pic>
          <p:nvPicPr>
            <p:cNvPr id="11" name="Image 10" descr="Une image contenant chaussures, silhouette, illustration, dessin humoristique&#10;&#10;Description générée automatiquement">
              <a:extLst>
                <a:ext uri="{FF2B5EF4-FFF2-40B4-BE49-F238E27FC236}">
                  <a16:creationId xmlns:a16="http://schemas.microsoft.com/office/drawing/2014/main" id="{4CE3DCE7-BAF2-95BE-C006-24F548A9E5F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8512330" y="1418027"/>
              <a:ext cx="3207129" cy="5156809"/>
            </a:xfrm>
            <a:prstGeom prst="rect">
              <a:avLst/>
            </a:prstGeom>
          </p:spPr>
        </p:pic>
        <p:pic>
          <p:nvPicPr>
            <p:cNvPr id="4" name="Image 3" descr="Une image contenant habits, robe, art&#10;&#10;Description générée automatiquement">
              <a:extLst>
                <a:ext uri="{FF2B5EF4-FFF2-40B4-BE49-F238E27FC236}">
                  <a16:creationId xmlns:a16="http://schemas.microsoft.com/office/drawing/2014/main" id="{6965EB81-E91C-00D4-95BC-4DA028956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14116" y="2232835"/>
              <a:ext cx="2026934" cy="3279923"/>
            </a:xfrm>
            <a:prstGeom prst="rect">
              <a:avLst/>
            </a:prstGeom>
          </p:spPr>
        </p:pic>
      </p:grpSp>
    </p:spTree>
    <p:extLst>
      <p:ext uri="{BB962C8B-B14F-4D97-AF65-F5344CB8AC3E}">
        <p14:creationId xmlns:p14="http://schemas.microsoft.com/office/powerpoint/2010/main" val="289198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798451" y="976536"/>
            <a:ext cx="10037229" cy="914400"/>
          </a:xfrm>
        </p:spPr>
        <p:txBody>
          <a:bodyPr/>
          <a:lstStyle/>
          <a:p>
            <a:r>
              <a:rPr lang="fr-FR" dirty="0"/>
              <a:t>The </a:t>
            </a:r>
            <a:r>
              <a:rPr lang="fr-FR" dirty="0" err="1"/>
              <a:t>Defence</a:t>
            </a:r>
            <a:r>
              <a:rPr lang="fr-FR" dirty="0"/>
              <a:t> </a:t>
            </a:r>
            <a:r>
              <a:rPr lang="fr-FR" dirty="0" err="1"/>
              <a:t>Lawyer</a:t>
            </a:r>
            <a:endParaRPr lang="fr-CA" dirty="0"/>
          </a:p>
        </p:txBody>
      </p:sp>
      <p:sp>
        <p:nvSpPr>
          <p:cNvPr id="6" name="Espace réservé du contenu 2">
            <a:extLst>
              <a:ext uri="{FF2B5EF4-FFF2-40B4-BE49-F238E27FC236}">
                <a16:creationId xmlns:a16="http://schemas.microsoft.com/office/drawing/2014/main" id="{7F8CC46D-B49C-22B9-5FF9-204571C35DA5}"/>
              </a:ext>
            </a:extLst>
          </p:cNvPr>
          <p:cNvSpPr txBox="1">
            <a:spLocks/>
          </p:cNvSpPr>
          <p:nvPr>
            <p:custDataLst>
              <p:tags r:id="rId1"/>
            </p:custDataLst>
          </p:nvPr>
        </p:nvSpPr>
        <p:spPr>
          <a:xfrm>
            <a:off x="768908" y="1890936"/>
            <a:ext cx="7897089" cy="236868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fr-CA" sz="2800" dirty="0">
                <a:solidFill>
                  <a:schemeClr val="tx1"/>
                </a:solidFill>
                <a:latin typeface="Arial"/>
                <a:cs typeface="Arial"/>
              </a:rPr>
              <a:t>The </a:t>
            </a:r>
            <a:r>
              <a:rPr lang="fr-CA" sz="2800" dirty="0" err="1">
                <a:solidFill>
                  <a:schemeClr val="tx1"/>
                </a:solidFill>
                <a:latin typeface="Arial"/>
                <a:cs typeface="Arial"/>
              </a:rPr>
              <a:t>lawyer</a:t>
            </a:r>
            <a:r>
              <a:rPr lang="fr-CA" sz="2800" dirty="0">
                <a:solidFill>
                  <a:schemeClr val="tx1"/>
                </a:solidFill>
                <a:latin typeface="Arial"/>
                <a:cs typeface="Arial"/>
              </a:rPr>
              <a:t> </a:t>
            </a:r>
            <a:r>
              <a:rPr lang="fr-CA" sz="2800" dirty="0" err="1">
                <a:solidFill>
                  <a:schemeClr val="tx1"/>
                </a:solidFill>
                <a:latin typeface="Arial"/>
                <a:cs typeface="Arial"/>
              </a:rPr>
              <a:t>representing</a:t>
            </a:r>
            <a:r>
              <a:rPr lang="fr-CA" sz="2800" dirty="0">
                <a:solidFill>
                  <a:schemeClr val="tx1"/>
                </a:solidFill>
                <a:latin typeface="Arial"/>
                <a:cs typeface="Arial"/>
              </a:rPr>
              <a:t> the </a:t>
            </a:r>
            <a:r>
              <a:rPr lang="fr-CA" sz="2800" b="1" dirty="0" err="1">
                <a:solidFill>
                  <a:schemeClr val="tx1"/>
                </a:solidFill>
                <a:latin typeface="Arial"/>
                <a:cs typeface="Arial"/>
              </a:rPr>
              <a:t>accused</a:t>
            </a:r>
            <a:r>
              <a:rPr lang="en-US" sz="2800" b="1" dirty="0">
                <a:latin typeface="Arial"/>
                <a:cs typeface="Arial"/>
              </a:rPr>
              <a:t>​.</a:t>
            </a:r>
          </a:p>
          <a:p>
            <a:pPr fontAlgn="base"/>
            <a:r>
              <a:rPr lang="en-US" sz="2800" dirty="0">
                <a:latin typeface="Arial"/>
                <a:cs typeface="Arial"/>
              </a:rPr>
              <a:t>Their role is to raise a </a:t>
            </a:r>
            <a:r>
              <a:rPr lang="en-US" sz="2800" b="1" dirty="0">
                <a:latin typeface="Arial"/>
                <a:cs typeface="Arial"/>
              </a:rPr>
              <a:t>reasonable doubt </a:t>
            </a:r>
            <a:r>
              <a:rPr lang="en-US" sz="2800" dirty="0">
                <a:latin typeface="Arial"/>
                <a:cs typeface="Arial"/>
              </a:rPr>
              <a:t>about their client’s guilt.</a:t>
            </a:r>
          </a:p>
        </p:txBody>
      </p:sp>
      <p:sp>
        <p:nvSpPr>
          <p:cNvPr id="12" name="Rectangle à coins arrondis 7">
            <a:extLst>
              <a:ext uri="{FF2B5EF4-FFF2-40B4-BE49-F238E27FC236}">
                <a16:creationId xmlns:a16="http://schemas.microsoft.com/office/drawing/2014/main" id="{28561838-9DFF-7370-A585-8DB30E89FC3B}"/>
              </a:ext>
            </a:extLst>
          </p:cNvPr>
          <p:cNvSpPr/>
          <p:nvPr/>
        </p:nvSpPr>
        <p:spPr>
          <a:xfrm>
            <a:off x="2782968" y="4367232"/>
            <a:ext cx="5719825" cy="1762254"/>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r>
              <a:rPr lang="fr-FR" sz="2200" dirty="0">
                <a:solidFill>
                  <a:srgbClr val="F6891F"/>
                </a:solidFill>
                <a:latin typeface="Arial" panose="020B0604020202020204" pitchFamily="34" charset="0"/>
                <a:cs typeface="Arial" panose="020B0604020202020204" pitchFamily="34" charset="0"/>
              </a:rPr>
              <a:t>The </a:t>
            </a:r>
            <a:r>
              <a:rPr lang="en-US" sz="2200" dirty="0" err="1">
                <a:solidFill>
                  <a:srgbClr val="F6891F"/>
                </a:solidFill>
                <a:latin typeface="Arial" panose="020B0604020202020204" pitchFamily="34" charset="0"/>
                <a:cs typeface="Arial" panose="020B0604020202020204" pitchFamily="34" charset="0"/>
              </a:rPr>
              <a:t>defence</a:t>
            </a:r>
            <a:r>
              <a:rPr lang="en-US" sz="2200" dirty="0">
                <a:solidFill>
                  <a:srgbClr val="F6891F"/>
                </a:solidFill>
                <a:latin typeface="Arial" panose="020B0604020202020204" pitchFamily="34" charset="0"/>
                <a:cs typeface="Arial" panose="020B0604020202020204" pitchFamily="34" charset="0"/>
              </a:rPr>
              <a:t> lawyer prevents possible abuses of the justice system. ​</a:t>
            </a:r>
            <a:endParaRPr lang="fr-CA" sz="2200" dirty="0">
              <a:solidFill>
                <a:srgbClr val="333F48"/>
              </a:solidFill>
              <a:latin typeface="Arial" panose="020B0604020202020204" pitchFamily="34" charset="0"/>
              <a:cs typeface="Arial" panose="020B0604020202020204" pitchFamily="34" charset="0"/>
            </a:endParaRPr>
          </a:p>
        </p:txBody>
      </p:sp>
      <p:pic>
        <p:nvPicPr>
          <p:cNvPr id="4" name="Graphique 3">
            <a:extLst>
              <a:ext uri="{FF2B5EF4-FFF2-40B4-BE49-F238E27FC236}">
                <a16:creationId xmlns:a16="http://schemas.microsoft.com/office/drawing/2014/main" id="{233C4857-CA41-1B01-FC84-A37F46D865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85378">
            <a:off x="1200322" y="3709067"/>
            <a:ext cx="1232285" cy="1673824"/>
          </a:xfrm>
          <a:prstGeom prst="rect">
            <a:avLst/>
          </a:prstGeom>
        </p:spPr>
      </p:pic>
      <p:grpSp>
        <p:nvGrpSpPr>
          <p:cNvPr id="5" name="Groupe 4">
            <a:extLst>
              <a:ext uri="{FF2B5EF4-FFF2-40B4-BE49-F238E27FC236}">
                <a16:creationId xmlns:a16="http://schemas.microsoft.com/office/drawing/2014/main" id="{68EEE82D-7706-446B-BB91-18639A488C33}"/>
              </a:ext>
            </a:extLst>
          </p:cNvPr>
          <p:cNvGrpSpPr/>
          <p:nvPr/>
        </p:nvGrpSpPr>
        <p:grpSpPr>
          <a:xfrm>
            <a:off x="7929222" y="884714"/>
            <a:ext cx="4069201" cy="5529943"/>
            <a:chOff x="7654323" y="777362"/>
            <a:chExt cx="4069201" cy="5529943"/>
          </a:xfrm>
        </p:grpSpPr>
        <p:pic>
          <p:nvPicPr>
            <p:cNvPr id="2" name="Image 1" descr="Une image contenant habits, chaussures, debout, dessin humoristique&#10;&#10;Description générée automatiquement">
              <a:extLst>
                <a:ext uri="{FF2B5EF4-FFF2-40B4-BE49-F238E27FC236}">
                  <a16:creationId xmlns:a16="http://schemas.microsoft.com/office/drawing/2014/main" id="{8401E540-57D9-F633-F689-7640F360FFF7}"/>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654323" y="777362"/>
              <a:ext cx="4069201" cy="5529943"/>
            </a:xfrm>
            <a:prstGeom prst="rect">
              <a:avLst/>
            </a:prstGeom>
          </p:spPr>
        </p:pic>
        <p:pic>
          <p:nvPicPr>
            <p:cNvPr id="9" name="Image 8" descr="Une image contenant art&#10;&#10;Description générée automatiquement avec une confiance moyenne">
              <a:extLst>
                <a:ext uri="{FF2B5EF4-FFF2-40B4-BE49-F238E27FC236}">
                  <a16:creationId xmlns:a16="http://schemas.microsoft.com/office/drawing/2014/main" id="{FEF2C079-0F13-8CCE-FB17-840C0F8D58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54303" y="1617025"/>
              <a:ext cx="2447584" cy="3267858"/>
            </a:xfrm>
            <a:prstGeom prst="rect">
              <a:avLst/>
            </a:prstGeom>
          </p:spPr>
        </p:pic>
      </p:grpSp>
    </p:spTree>
    <p:extLst>
      <p:ext uri="{BB962C8B-B14F-4D97-AF65-F5344CB8AC3E}">
        <p14:creationId xmlns:p14="http://schemas.microsoft.com/office/powerpoint/2010/main" val="200513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32B5960-DD37-EE68-E5A2-ED7A0ADF759B}"/>
              </a:ext>
            </a:extLst>
          </p:cNvPr>
          <p:cNvSpPr txBox="1">
            <a:spLocks/>
          </p:cNvSpPr>
          <p:nvPr/>
        </p:nvSpPr>
        <p:spPr>
          <a:xfrm>
            <a:off x="750628" y="692226"/>
            <a:ext cx="84056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a:t>The </a:t>
            </a:r>
            <a:r>
              <a:rPr lang="fr-FR" err="1"/>
              <a:t>Accused</a:t>
            </a:r>
            <a:endParaRPr lang="fr-CA"/>
          </a:p>
        </p:txBody>
      </p:sp>
      <p:sp>
        <p:nvSpPr>
          <p:cNvPr id="7" name="Espace réservé du contenu 2">
            <a:extLst>
              <a:ext uri="{FF2B5EF4-FFF2-40B4-BE49-F238E27FC236}">
                <a16:creationId xmlns:a16="http://schemas.microsoft.com/office/drawing/2014/main" id="{659DABDC-69F0-7489-B29B-BF8AD48358E8}"/>
              </a:ext>
            </a:extLst>
          </p:cNvPr>
          <p:cNvSpPr txBox="1">
            <a:spLocks/>
          </p:cNvSpPr>
          <p:nvPr>
            <p:custDataLst>
              <p:tags r:id="rId1"/>
            </p:custDataLst>
          </p:nvPr>
        </p:nvSpPr>
        <p:spPr>
          <a:xfrm>
            <a:off x="4326341" y="1606626"/>
            <a:ext cx="7273340" cy="36447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base"/>
            <a:r>
              <a:rPr lang="en-US" sz="2800" dirty="0">
                <a:solidFill>
                  <a:schemeClr val="tx1"/>
                </a:solidFill>
              </a:rPr>
              <a:t>The person </a:t>
            </a:r>
            <a:r>
              <a:rPr lang="en-US" sz="2800" b="1" dirty="0">
                <a:solidFill>
                  <a:schemeClr val="tx1"/>
                </a:solidFill>
              </a:rPr>
              <a:t>suspected of committing a crime.</a:t>
            </a:r>
          </a:p>
          <a:p>
            <a:pPr fontAlgn="base"/>
            <a:r>
              <a:rPr lang="en-US" sz="2800" dirty="0">
                <a:solidFill>
                  <a:schemeClr val="tx1"/>
                </a:solidFill>
              </a:rPr>
              <a:t>The accused is </a:t>
            </a:r>
            <a:r>
              <a:rPr lang="en-US" sz="2800" b="1" dirty="0">
                <a:solidFill>
                  <a:schemeClr val="tx1"/>
                </a:solidFill>
              </a:rPr>
              <a:t>presumed innocent </a:t>
            </a:r>
            <a:r>
              <a:rPr lang="en-US" sz="2800" dirty="0">
                <a:solidFill>
                  <a:schemeClr val="tx1"/>
                </a:solidFill>
              </a:rPr>
              <a:t>until proven guilty.</a:t>
            </a:r>
          </a:p>
        </p:txBody>
      </p:sp>
      <p:pic>
        <p:nvPicPr>
          <p:cNvPr id="2" name="Image 1" descr="Une image contenant habits, homme, personne, debout&#10;&#10;Description générée automatiquement">
            <a:extLst>
              <a:ext uri="{FF2B5EF4-FFF2-40B4-BE49-F238E27FC236}">
                <a16:creationId xmlns:a16="http://schemas.microsoft.com/office/drawing/2014/main" id="{89618FE0-8336-D7B5-B95C-7130E61EF26B}"/>
              </a:ext>
            </a:extLst>
          </p:cNvPr>
          <p:cNvPicPr>
            <a:picLocks noChangeAspect="1"/>
          </p:cNvPicPr>
          <p:nvPr/>
        </p:nvPicPr>
        <p:blipFill rotWithShape="1">
          <a:blip r:embed="rId5">
            <a:clrChange>
              <a:clrFrom>
                <a:srgbClr val="FFFFFF"/>
              </a:clrFrom>
              <a:clrTo>
                <a:srgbClr val="FFFFFF">
                  <a:alpha val="0"/>
                </a:srgbClr>
              </a:clrTo>
            </a:clrChange>
          </a:blip>
          <a:srcRect l="44456"/>
          <a:stretch/>
        </p:blipFill>
        <p:spPr>
          <a:xfrm>
            <a:off x="1371332" y="1213849"/>
            <a:ext cx="2690438" cy="5644151"/>
          </a:xfrm>
          <a:prstGeom prst="rect">
            <a:avLst/>
          </a:prstGeom>
        </p:spPr>
      </p:pic>
      <p:pic>
        <p:nvPicPr>
          <p:cNvPr id="3" name="Graphique 2">
            <a:extLst>
              <a:ext uri="{FF2B5EF4-FFF2-40B4-BE49-F238E27FC236}">
                <a16:creationId xmlns:a16="http://schemas.microsoft.com/office/drawing/2014/main" id="{59ACBCC5-35AA-28D6-3E12-4AA0E8601C5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276628" flipH="1">
            <a:off x="4335489" y="3431315"/>
            <a:ext cx="952465" cy="1601993"/>
          </a:xfrm>
          <a:prstGeom prst="rect">
            <a:avLst/>
          </a:prstGeom>
        </p:spPr>
      </p:pic>
    </p:spTree>
    <p:extLst>
      <p:ext uri="{BB962C8B-B14F-4D97-AF65-F5344CB8AC3E}">
        <p14:creationId xmlns:p14="http://schemas.microsoft.com/office/powerpoint/2010/main" val="1584854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37927" y="714048"/>
            <a:ext cx="5943600" cy="914400"/>
          </a:xfrm>
        </p:spPr>
        <p:txBody>
          <a:bodyPr/>
          <a:lstStyle/>
          <a:p>
            <a:r>
              <a:rPr lang="fr-CA" dirty="0">
                <a:solidFill>
                  <a:schemeClr val="accent1"/>
                </a:solidFill>
              </a:rPr>
              <a:t>The "</a:t>
            </a:r>
            <a:r>
              <a:rPr lang="fr-CA" dirty="0" err="1">
                <a:solidFill>
                  <a:schemeClr val="accent1"/>
                </a:solidFill>
              </a:rPr>
              <a:t>Ordinary</a:t>
            </a:r>
            <a:r>
              <a:rPr lang="fr-CA" dirty="0">
                <a:solidFill>
                  <a:schemeClr val="accent1"/>
                </a:solidFill>
              </a:rPr>
              <a:t>" </a:t>
            </a:r>
            <a:r>
              <a:rPr lang="fr-CA" dirty="0" err="1">
                <a:solidFill>
                  <a:schemeClr val="accent1"/>
                </a:solidFill>
              </a:rPr>
              <a:t>Witness</a:t>
            </a:r>
            <a:endParaRPr lang="fr-CA" dirty="0">
              <a:solidFill>
                <a:schemeClr val="accent1"/>
              </a:solidFill>
              <a:cs typeface="Arial"/>
            </a:endParaRP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507368" y="1636262"/>
            <a:ext cx="7005582" cy="1107996"/>
          </a:xfrm>
          <a:prstGeom prst="rect">
            <a:avLst/>
          </a:prstGeom>
        </p:spPr>
        <p:txBody>
          <a:bodyPr wrap="square" lIns="91440" tIns="45720" rIns="91440" bIns="45720" anchor="t">
            <a:spAutoFit/>
          </a:bodyPr>
          <a:lstStyle/>
          <a:p>
            <a:pPr>
              <a:spcBef>
                <a:spcPts val="1200"/>
              </a:spcBef>
              <a:buSzPct val="65000"/>
              <a:buBlip>
                <a:blip r:embed="rId4"/>
              </a:buBlip>
            </a:pPr>
            <a:r>
              <a:rPr lang="en-US" sz="2800">
                <a:ea typeface="+mn-lt"/>
                <a:cs typeface="+mn-lt"/>
              </a:rPr>
              <a:t> Knows certain facts about the crime.</a:t>
            </a:r>
            <a:endParaRPr lang="fr-FR">
              <a:ea typeface="+mn-lt"/>
              <a:cs typeface="+mn-lt"/>
            </a:endParaRPr>
          </a:p>
          <a:p>
            <a:pPr>
              <a:spcBef>
                <a:spcPts val="1200"/>
              </a:spcBef>
              <a:buSzPct val="65000"/>
              <a:buBlip>
                <a:blip r:embed="rId4"/>
              </a:buBlip>
            </a:pPr>
            <a:r>
              <a:rPr lang="en-US" sz="2800">
                <a:ea typeface="+mn-lt"/>
                <a:cs typeface="+mn-lt"/>
              </a:rPr>
              <a:t> Must swear to tell the </a:t>
            </a:r>
            <a:r>
              <a:rPr lang="en-US" sz="2800" b="1">
                <a:solidFill>
                  <a:srgbClr val="F6891F"/>
                </a:solidFill>
                <a:ea typeface="+mn-lt"/>
                <a:cs typeface="+mn-lt"/>
              </a:rPr>
              <a:t>truth</a:t>
            </a:r>
            <a:r>
              <a:rPr lang="en-US" sz="2800">
                <a:ea typeface="+mn-lt"/>
                <a:cs typeface="+mn-lt"/>
              </a:rPr>
              <a:t>!</a:t>
            </a:r>
            <a:endParaRPr lang="en-US">
              <a:ea typeface="+mn-lt"/>
              <a:cs typeface="+mn-lt"/>
            </a:endParaRPr>
          </a:p>
        </p:txBody>
      </p:sp>
      <p:pic>
        <p:nvPicPr>
          <p:cNvPr id="3" name="Image 2" descr="Une image contenant habits, dessin humoristique, Visage humain, personne&#10;&#10;Description générée automatiquement">
            <a:extLst>
              <a:ext uri="{FF2B5EF4-FFF2-40B4-BE49-F238E27FC236}">
                <a16:creationId xmlns:a16="http://schemas.microsoft.com/office/drawing/2014/main" id="{705A8E2C-611E-9887-F9AB-17E6E2961365}"/>
              </a:ext>
            </a:extLst>
          </p:cNvPr>
          <p:cNvPicPr>
            <a:picLocks noChangeAspect="1"/>
          </p:cNvPicPr>
          <p:nvPr/>
        </p:nvPicPr>
        <p:blipFill>
          <a:blip r:embed="rId5"/>
          <a:stretch>
            <a:fillRect/>
          </a:stretch>
        </p:blipFill>
        <p:spPr>
          <a:xfrm>
            <a:off x="8134066" y="850526"/>
            <a:ext cx="3925744" cy="4586149"/>
          </a:xfrm>
          <a:prstGeom prst="rect">
            <a:avLst/>
          </a:prstGeom>
        </p:spPr>
      </p:pic>
      <p:sp>
        <p:nvSpPr>
          <p:cNvPr id="2" name="Rectangle à coins arrondis 2">
            <a:extLst>
              <a:ext uri="{FF2B5EF4-FFF2-40B4-BE49-F238E27FC236}">
                <a16:creationId xmlns:a16="http://schemas.microsoft.com/office/drawing/2014/main" id="{380B203D-5098-1385-CD6D-F5796B6C00D2}"/>
              </a:ext>
            </a:extLst>
          </p:cNvPr>
          <p:cNvSpPr/>
          <p:nvPr/>
        </p:nvSpPr>
        <p:spPr>
          <a:xfrm>
            <a:off x="837926" y="3430886"/>
            <a:ext cx="7296139" cy="2409894"/>
          </a:xfrm>
          <a:prstGeom prst="roundRect">
            <a:avLst/>
          </a:prstGeom>
          <a:no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sz="2200" dirty="0">
                <a:solidFill>
                  <a:schemeClr val="tx2"/>
                </a:solidFill>
                <a:ea typeface="+mn-lt"/>
                <a:cs typeface="+mn-lt"/>
              </a:rPr>
              <a:t>These witnesses</a:t>
            </a:r>
            <a:r>
              <a:rPr lang="en-US" sz="2200">
                <a:solidFill>
                  <a:schemeClr val="tx2"/>
                </a:solidFill>
                <a:ea typeface="+mn-lt"/>
                <a:cs typeface="+mn-lt"/>
              </a:rPr>
              <a:t> can only tell the court what they personally </a:t>
            </a:r>
            <a:r>
              <a:rPr lang="en-US" sz="2200" b="1">
                <a:solidFill>
                  <a:schemeClr val="tx2"/>
                </a:solidFill>
                <a:ea typeface="+mn-lt"/>
                <a:cs typeface="+mn-lt"/>
              </a:rPr>
              <a:t>know</a:t>
            </a:r>
            <a:r>
              <a:rPr lang="en-US" sz="2200">
                <a:solidFill>
                  <a:schemeClr val="tx2"/>
                </a:solidFill>
                <a:ea typeface="+mn-lt"/>
                <a:cs typeface="+mn-lt"/>
              </a:rPr>
              <a:t>, </a:t>
            </a:r>
            <a:r>
              <a:rPr lang="en-US" sz="2200" b="1">
                <a:solidFill>
                  <a:schemeClr val="tx2"/>
                </a:solidFill>
                <a:ea typeface="+mn-lt"/>
                <a:cs typeface="+mn-lt"/>
              </a:rPr>
              <a:t>saw</a:t>
            </a:r>
            <a:r>
              <a:rPr lang="en-US" sz="2200">
                <a:solidFill>
                  <a:schemeClr val="tx2"/>
                </a:solidFill>
                <a:ea typeface="+mn-lt"/>
                <a:cs typeface="+mn-lt"/>
              </a:rPr>
              <a:t>, or </a:t>
            </a:r>
            <a:r>
              <a:rPr lang="en-US" sz="2200" b="1">
                <a:solidFill>
                  <a:schemeClr val="tx2"/>
                </a:solidFill>
                <a:ea typeface="+mn-lt"/>
                <a:cs typeface="+mn-lt"/>
              </a:rPr>
              <a:t>heard</a:t>
            </a:r>
            <a:r>
              <a:rPr lang="en-US" sz="2200">
                <a:solidFill>
                  <a:schemeClr val="tx2"/>
                </a:solidFill>
                <a:ea typeface="+mn-lt"/>
                <a:cs typeface="+mn-lt"/>
              </a:rPr>
              <a:t>.</a:t>
            </a:r>
            <a:endParaRPr lang="fr-FR">
              <a:solidFill>
                <a:schemeClr val="tx2"/>
              </a:solidFill>
              <a:ea typeface="+mn-lt"/>
              <a:cs typeface="+mn-lt"/>
            </a:endParaRPr>
          </a:p>
          <a:p>
            <a:endParaRPr lang="en-US" sz="2200">
              <a:solidFill>
                <a:schemeClr val="tx2"/>
              </a:solidFill>
              <a:ea typeface="+mn-lt"/>
              <a:cs typeface="+mn-lt"/>
            </a:endParaRPr>
          </a:p>
          <a:p>
            <a:r>
              <a:rPr lang="en-US" sz="2200">
                <a:solidFill>
                  <a:schemeClr val="tx2"/>
                </a:solidFill>
                <a:ea typeface="+mn-lt"/>
                <a:cs typeface="+mn-lt"/>
              </a:rPr>
              <a:t>Usually, witnesses cannot give an opinion (but there are some </a:t>
            </a:r>
            <a:r>
              <a:rPr lang="en-US" sz="2200" b="1" i="1">
                <a:solidFill>
                  <a:schemeClr val="tx2"/>
                </a:solidFill>
                <a:ea typeface="+mn-lt"/>
                <a:cs typeface="+mn-lt"/>
              </a:rPr>
              <a:t>exceptions</a:t>
            </a:r>
            <a:r>
              <a:rPr lang="en-US" sz="2200">
                <a:solidFill>
                  <a:schemeClr val="tx2"/>
                </a:solidFill>
                <a:ea typeface="+mn-lt"/>
                <a:cs typeface="+mn-lt"/>
              </a:rPr>
              <a:t>).</a:t>
            </a:r>
            <a:endParaRPr lang="en-US">
              <a:solidFill>
                <a:schemeClr val="tx2"/>
              </a:solidFill>
              <a:ea typeface="+mn-lt"/>
              <a:cs typeface="+mn-lt"/>
            </a:endParaRPr>
          </a:p>
          <a:p>
            <a:pPr algn="l"/>
            <a:endParaRPr lang="en-US" sz="2200">
              <a:solidFill>
                <a:schemeClr val="tx2"/>
              </a:solidFill>
              <a:cs typeface="Arial"/>
            </a:endParaRPr>
          </a:p>
        </p:txBody>
      </p:sp>
    </p:spTree>
    <p:extLst>
      <p:ext uri="{BB962C8B-B14F-4D97-AF65-F5344CB8AC3E}">
        <p14:creationId xmlns:p14="http://schemas.microsoft.com/office/powerpoint/2010/main" val="41738657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6845229" y="815893"/>
            <a:ext cx="10037229" cy="914400"/>
          </a:xfrm>
        </p:spPr>
        <p:txBody>
          <a:bodyPr/>
          <a:lstStyle/>
          <a:p>
            <a:r>
              <a:rPr lang="fr-FR"/>
              <a:t>The Expert </a:t>
            </a:r>
            <a:r>
              <a:rPr lang="fr-FR" err="1"/>
              <a:t>Witness</a:t>
            </a:r>
            <a:endParaRPr lang="fr-CA"/>
          </a:p>
        </p:txBody>
      </p:sp>
      <p:pic>
        <p:nvPicPr>
          <p:cNvPr id="5" name="Image 4" descr="Une image contenant habits, dessin humoristique, personne&#10;&#10;Description générée automatiquement">
            <a:extLst>
              <a:ext uri="{FF2B5EF4-FFF2-40B4-BE49-F238E27FC236}">
                <a16:creationId xmlns:a16="http://schemas.microsoft.com/office/drawing/2014/main" id="{4282EA8E-C2E3-0007-C7FD-A78EA68DA559}"/>
              </a:ext>
            </a:extLst>
          </p:cNvPr>
          <p:cNvPicPr>
            <a:picLocks noChangeAspect="1"/>
          </p:cNvPicPr>
          <p:nvPr/>
        </p:nvPicPr>
        <p:blipFill>
          <a:blip r:embed="rId4">
            <a:clrChange>
              <a:clrFrom>
                <a:srgbClr val="FFFFFF"/>
              </a:clrFrom>
              <a:clrTo>
                <a:srgbClr val="FFFFFF">
                  <a:alpha val="0"/>
                </a:srgbClr>
              </a:clrTo>
            </a:clrChange>
          </a:blip>
          <a:stretch>
            <a:fillRect/>
          </a:stretch>
        </p:blipFill>
        <p:spPr>
          <a:xfrm flipH="1">
            <a:off x="887105" y="544368"/>
            <a:ext cx="2784143" cy="6287640"/>
          </a:xfrm>
          <a:prstGeom prst="rect">
            <a:avLst/>
          </a:prstGeom>
        </p:spPr>
      </p:pic>
      <p:sp>
        <p:nvSpPr>
          <p:cNvPr id="7" name="Rectangle 6">
            <a:extLst>
              <a:ext uri="{FF2B5EF4-FFF2-40B4-BE49-F238E27FC236}">
                <a16:creationId xmlns:a16="http://schemas.microsoft.com/office/drawing/2014/main" id="{F04AF474-7AAB-97A1-804A-C2088782CC89}"/>
              </a:ext>
            </a:extLst>
          </p:cNvPr>
          <p:cNvSpPr/>
          <p:nvPr>
            <p:custDataLst>
              <p:tags r:id="rId1"/>
            </p:custDataLst>
          </p:nvPr>
        </p:nvSpPr>
        <p:spPr>
          <a:xfrm>
            <a:off x="4285664" y="1868542"/>
            <a:ext cx="7478705" cy="1969770"/>
          </a:xfrm>
          <a:prstGeom prst="rect">
            <a:avLst/>
          </a:prstGeom>
        </p:spPr>
        <p:txBody>
          <a:bodyPr wrap="square" lIns="91440" tIns="45720" rIns="91440" bIns="45720" anchor="t">
            <a:spAutoFit/>
          </a:bodyPr>
          <a:lstStyle/>
          <a:p>
            <a:pPr>
              <a:spcBef>
                <a:spcPts val="1200"/>
              </a:spcBef>
              <a:buSzPct val="65000"/>
              <a:buBlip>
                <a:blip r:embed="rId5"/>
              </a:buBlip>
            </a:pPr>
            <a:r>
              <a:rPr lang="en-US" sz="2800" dirty="0">
                <a:ea typeface="+mn-lt"/>
                <a:cs typeface="+mn-lt"/>
              </a:rPr>
              <a:t> A witness who has specialized knowledge in a specific field – referred to as an </a:t>
            </a:r>
            <a:r>
              <a:rPr lang="en-US" sz="2800" b="1" dirty="0">
                <a:ea typeface="+mn-lt"/>
                <a:cs typeface="+mn-lt"/>
              </a:rPr>
              <a:t>expert</a:t>
            </a:r>
            <a:r>
              <a:rPr lang="en-US" sz="2800" dirty="0">
                <a:ea typeface="+mn-lt"/>
                <a:cs typeface="+mn-lt"/>
              </a:rPr>
              <a:t>.</a:t>
            </a:r>
            <a:endParaRPr lang="fr-FR" dirty="0">
              <a:ea typeface="+mn-lt"/>
              <a:cs typeface="+mn-lt"/>
            </a:endParaRPr>
          </a:p>
          <a:p>
            <a:pPr>
              <a:spcBef>
                <a:spcPts val="1200"/>
              </a:spcBef>
              <a:buSzPct val="65000"/>
              <a:buFont typeface="Arial"/>
              <a:buBlip>
                <a:blip r:embed="rId5"/>
              </a:buBlip>
            </a:pPr>
            <a:r>
              <a:rPr lang="en-US" sz="2800" dirty="0">
                <a:ea typeface="+mn-lt"/>
                <a:cs typeface="+mn-lt"/>
              </a:rPr>
              <a:t> Expert witnesses can provide their opinions based on their expertise.</a:t>
            </a:r>
            <a:endParaRPr lang="en-US" dirty="0">
              <a:ea typeface="+mn-lt"/>
              <a:cs typeface="+mn-lt"/>
            </a:endParaRPr>
          </a:p>
        </p:txBody>
      </p:sp>
    </p:spTree>
    <p:extLst>
      <p:ext uri="{BB962C8B-B14F-4D97-AF65-F5344CB8AC3E}">
        <p14:creationId xmlns:p14="http://schemas.microsoft.com/office/powerpoint/2010/main" val="271886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32B5960-DD37-EE68-E5A2-ED7A0ADF759B}"/>
              </a:ext>
            </a:extLst>
          </p:cNvPr>
          <p:cNvSpPr txBox="1">
            <a:spLocks/>
          </p:cNvSpPr>
          <p:nvPr/>
        </p:nvSpPr>
        <p:spPr>
          <a:xfrm>
            <a:off x="2981952" y="1033420"/>
            <a:ext cx="84056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dirty="0"/>
              <a:t>The Jury</a:t>
            </a:r>
            <a:endParaRPr lang="fr-CA" dirty="0"/>
          </a:p>
        </p:txBody>
      </p:sp>
      <p:sp>
        <p:nvSpPr>
          <p:cNvPr id="7" name="Espace réservé du contenu 2">
            <a:extLst>
              <a:ext uri="{FF2B5EF4-FFF2-40B4-BE49-F238E27FC236}">
                <a16:creationId xmlns:a16="http://schemas.microsoft.com/office/drawing/2014/main" id="{659DABDC-69F0-7489-B29B-BF8AD48358E8}"/>
              </a:ext>
            </a:extLst>
          </p:cNvPr>
          <p:cNvSpPr txBox="1">
            <a:spLocks/>
          </p:cNvSpPr>
          <p:nvPr>
            <p:custDataLst>
              <p:tags r:id="rId1"/>
            </p:custDataLst>
          </p:nvPr>
        </p:nvSpPr>
        <p:spPr>
          <a:xfrm>
            <a:off x="5636525" y="1947820"/>
            <a:ext cx="6168788" cy="364474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base">
              <a:buNone/>
            </a:pPr>
            <a:endParaRPr lang="en-US" sz="2800" dirty="0"/>
          </a:p>
          <a:p>
            <a:r>
              <a:rPr lang="en-US" sz="2800" dirty="0">
                <a:solidFill>
                  <a:schemeClr val="tx1"/>
                </a:solidFill>
                <a:latin typeface="Arial"/>
                <a:cs typeface="Arial"/>
              </a:rPr>
              <a:t>If there is a jury, it is made up of </a:t>
            </a:r>
            <a:r>
              <a:rPr lang="en-US" sz="2800" b="1" dirty="0">
                <a:solidFill>
                  <a:schemeClr val="tx1"/>
                </a:solidFill>
                <a:latin typeface="Arial"/>
                <a:cs typeface="Arial"/>
              </a:rPr>
              <a:t>12 </a:t>
            </a:r>
            <a:r>
              <a:rPr lang="en-US" sz="2800" dirty="0">
                <a:solidFill>
                  <a:schemeClr val="tx1"/>
                </a:solidFill>
                <a:latin typeface="Arial"/>
                <a:cs typeface="Arial"/>
              </a:rPr>
              <a:t>citizens.</a:t>
            </a:r>
          </a:p>
          <a:p>
            <a:r>
              <a:rPr lang="en-US" sz="2800" dirty="0">
                <a:solidFill>
                  <a:schemeClr val="tx1"/>
                </a:solidFill>
                <a:latin typeface="Arial"/>
                <a:cs typeface="Arial"/>
              </a:rPr>
              <a:t>Each member of the jury is called a “</a:t>
            </a:r>
            <a:r>
              <a:rPr lang="en-US" sz="2800" b="1" dirty="0">
                <a:solidFill>
                  <a:srgbClr val="F6891F"/>
                </a:solidFill>
                <a:latin typeface="Arial"/>
                <a:cs typeface="Arial"/>
              </a:rPr>
              <a:t>juror</a:t>
            </a:r>
            <a:r>
              <a:rPr lang="en-US" sz="2800" dirty="0">
                <a:solidFill>
                  <a:schemeClr val="tx1"/>
                </a:solidFill>
                <a:latin typeface="Arial"/>
                <a:cs typeface="Arial"/>
              </a:rPr>
              <a:t>.”</a:t>
            </a:r>
            <a:endParaRPr lang="en-US" dirty="0">
              <a:solidFill>
                <a:schemeClr val="tx1"/>
              </a:solidFill>
            </a:endParaRPr>
          </a:p>
          <a:p>
            <a:r>
              <a:rPr lang="en-US" sz="2800" dirty="0">
                <a:solidFill>
                  <a:schemeClr val="tx1"/>
                </a:solidFill>
                <a:latin typeface="Arial"/>
                <a:cs typeface="Arial"/>
              </a:rPr>
              <a:t>Their decision must be </a:t>
            </a:r>
            <a:r>
              <a:rPr lang="en-US" sz="2800" b="1" u="sng" dirty="0">
                <a:solidFill>
                  <a:srgbClr val="F6891F"/>
                </a:solidFill>
                <a:latin typeface="Arial"/>
                <a:cs typeface="Arial"/>
              </a:rPr>
              <a:t>unanimous</a:t>
            </a:r>
            <a:r>
              <a:rPr lang="en-US" sz="2800" dirty="0">
                <a:solidFill>
                  <a:schemeClr val="tx1"/>
                </a:solidFill>
                <a:latin typeface="Arial"/>
                <a:cs typeface="Arial"/>
              </a:rPr>
              <a:t>.</a:t>
            </a:r>
          </a:p>
        </p:txBody>
      </p:sp>
      <p:sp>
        <p:nvSpPr>
          <p:cNvPr id="4" name="Rectangle à coins arrondis 2">
            <a:extLst>
              <a:ext uri="{FF2B5EF4-FFF2-40B4-BE49-F238E27FC236}">
                <a16:creationId xmlns:a16="http://schemas.microsoft.com/office/drawing/2014/main" id="{B492786A-9DDA-4C44-8D7A-E80011383CBA}"/>
              </a:ext>
            </a:extLst>
          </p:cNvPr>
          <p:cNvSpPr/>
          <p:nvPr/>
        </p:nvSpPr>
        <p:spPr>
          <a:xfrm>
            <a:off x="7366957" y="513328"/>
            <a:ext cx="4438356" cy="1395881"/>
          </a:xfrm>
          <a:prstGeom prst="roundRect">
            <a:avLst/>
          </a:prstGeom>
          <a:no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fr-CA" sz="2400" b="1" i="1" dirty="0">
                <a:solidFill>
                  <a:srgbClr val="F6891F"/>
                </a:solidFill>
                <a:latin typeface="Arial" pitchFamily="34" charset="0"/>
                <a:cs typeface="Arial" pitchFamily="34" charset="0"/>
              </a:rPr>
              <a:t> Important!</a:t>
            </a:r>
            <a:br>
              <a:rPr lang="fr-CA" sz="2400" b="1" i="1" dirty="0">
                <a:solidFill>
                  <a:srgbClr val="F6891F"/>
                </a:solidFill>
                <a:latin typeface="Arial" pitchFamily="34" charset="0"/>
                <a:cs typeface="Arial" pitchFamily="34" charset="0"/>
              </a:rPr>
            </a:br>
            <a:r>
              <a:rPr lang="fr-CA" sz="2400" b="1" i="1" dirty="0">
                <a:solidFill>
                  <a:srgbClr val="F6891F"/>
                </a:solidFill>
                <a:latin typeface="Arial" pitchFamily="34" charset="0"/>
                <a:cs typeface="Arial" pitchFamily="34" charset="0"/>
              </a:rPr>
              <a:t> </a:t>
            </a:r>
            <a:r>
              <a:rPr lang="en-CA" sz="1800" b="0" i="1" u="none" strike="noStrike" dirty="0">
                <a:solidFill>
                  <a:srgbClr val="333F48"/>
                </a:solidFill>
                <a:effectLst/>
                <a:latin typeface="Arial" panose="020B0604020202020204" pitchFamily="34" charset="0"/>
              </a:rPr>
              <a:t>Not all trials take place in front of a jury</a:t>
            </a:r>
            <a:r>
              <a:rPr lang="fr-CA" altLang="fr-FR" i="1" dirty="0">
                <a:solidFill>
                  <a:srgbClr val="333F48"/>
                </a:solidFill>
                <a:latin typeface="Arial" panose="020B0604020202020204" pitchFamily="34" charset="0"/>
                <a:cs typeface="Arial" panose="020B0604020202020204" pitchFamily="34" charset="0"/>
              </a:rPr>
              <a:t>!</a:t>
            </a:r>
          </a:p>
        </p:txBody>
      </p:sp>
      <p:pic>
        <p:nvPicPr>
          <p:cNvPr id="6" name="Image 5" descr="Une image contenant habits, Visage humain, personne, dessin humoristique&#10;&#10;Description générée automatiquement">
            <a:extLst>
              <a:ext uri="{FF2B5EF4-FFF2-40B4-BE49-F238E27FC236}">
                <a16:creationId xmlns:a16="http://schemas.microsoft.com/office/drawing/2014/main" id="{9CC6BAAB-E277-CFB7-92DB-59F5A91BC6F4}"/>
              </a:ext>
            </a:extLst>
          </p:cNvPr>
          <p:cNvPicPr>
            <a:picLocks noChangeAspect="1"/>
          </p:cNvPicPr>
          <p:nvPr/>
        </p:nvPicPr>
        <p:blipFill rotWithShape="1">
          <a:blip r:embed="rId5">
            <a:clrChange>
              <a:clrFrom>
                <a:srgbClr val="FFFFFF"/>
              </a:clrFrom>
              <a:clrTo>
                <a:srgbClr val="FFFFFF">
                  <a:alpha val="0"/>
                </a:srgbClr>
              </a:clrTo>
            </a:clrChange>
          </a:blip>
          <a:srcRect l="25391"/>
          <a:stretch/>
        </p:blipFill>
        <p:spPr>
          <a:xfrm>
            <a:off x="0" y="2088107"/>
            <a:ext cx="5442040" cy="4491256"/>
          </a:xfrm>
          <a:prstGeom prst="rect">
            <a:avLst/>
          </a:prstGeom>
        </p:spPr>
      </p:pic>
    </p:spTree>
    <p:extLst>
      <p:ext uri="{BB962C8B-B14F-4D97-AF65-F5344CB8AC3E}">
        <p14:creationId xmlns:p14="http://schemas.microsoft.com/office/powerpoint/2010/main" val="1318931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567870" y="804019"/>
            <a:ext cx="10037229" cy="914400"/>
          </a:xfrm>
        </p:spPr>
        <p:txBody>
          <a:bodyPr/>
          <a:lstStyle/>
          <a:p>
            <a:r>
              <a:rPr lang="fr-FR"/>
              <a:t>The Judge</a:t>
            </a:r>
            <a:endParaRPr lang="fr-CA"/>
          </a:p>
        </p:txBody>
      </p:sp>
      <p:sp>
        <p:nvSpPr>
          <p:cNvPr id="7" name="Rectangle 6">
            <a:extLst>
              <a:ext uri="{FF2B5EF4-FFF2-40B4-BE49-F238E27FC236}">
                <a16:creationId xmlns:a16="http://schemas.microsoft.com/office/drawing/2014/main" id="{F04AF474-7AAB-97A1-804A-C2088782CC89}"/>
              </a:ext>
            </a:extLst>
          </p:cNvPr>
          <p:cNvSpPr/>
          <p:nvPr>
            <p:custDataLst>
              <p:tags r:id="rId1"/>
            </p:custDataLst>
          </p:nvPr>
        </p:nvSpPr>
        <p:spPr>
          <a:xfrm>
            <a:off x="6870948" y="1527348"/>
            <a:ext cx="4640238" cy="3693319"/>
          </a:xfrm>
          <a:prstGeom prst="rect">
            <a:avLst/>
          </a:prstGeom>
        </p:spPr>
        <p:txBody>
          <a:bodyPr wrap="square" lIns="91440" tIns="45720" rIns="91440" bIns="45720" anchor="t">
            <a:spAutoFit/>
          </a:bodyPr>
          <a:lstStyle/>
          <a:p>
            <a:pPr>
              <a:buSzPct val="65000"/>
              <a:buBlip>
                <a:blip r:embed="rId4"/>
              </a:buBlip>
            </a:pPr>
            <a:r>
              <a:rPr lang="en-US" sz="2800" dirty="0">
                <a:ea typeface="+mn-lt"/>
                <a:cs typeface="+mn-lt"/>
              </a:rPr>
              <a:t>Makes sure</a:t>
            </a:r>
            <a:r>
              <a:rPr lang="en-US" sz="2800" b="1" dirty="0">
                <a:ea typeface="+mn-lt"/>
                <a:cs typeface="+mn-lt"/>
              </a:rPr>
              <a:t> </a:t>
            </a:r>
            <a:r>
              <a:rPr lang="en-US" sz="2800" dirty="0">
                <a:ea typeface="+mn-lt"/>
                <a:cs typeface="+mn-lt"/>
              </a:rPr>
              <a:t>the</a:t>
            </a:r>
            <a:r>
              <a:rPr lang="en-US" sz="2800" b="1" dirty="0">
                <a:ea typeface="+mn-lt"/>
                <a:cs typeface="+mn-lt"/>
              </a:rPr>
              <a:t> rules </a:t>
            </a:r>
            <a:r>
              <a:rPr lang="en-US" sz="2800" dirty="0">
                <a:ea typeface="+mn-lt"/>
                <a:cs typeface="+mn-lt"/>
              </a:rPr>
              <a:t>of evidence and procedure are </a:t>
            </a:r>
            <a:r>
              <a:rPr lang="en-US" sz="2800" b="1" dirty="0">
                <a:ea typeface="+mn-lt"/>
                <a:cs typeface="+mn-lt"/>
              </a:rPr>
              <a:t>followed</a:t>
            </a:r>
            <a:r>
              <a:rPr lang="en-US" sz="2800" dirty="0">
                <a:ea typeface="+mn-lt"/>
                <a:cs typeface="+mn-lt"/>
              </a:rPr>
              <a:t> during the trial.</a:t>
            </a:r>
            <a:endParaRPr lang="en-US" dirty="0">
              <a:ea typeface="+mn-lt"/>
              <a:cs typeface="+mn-lt"/>
            </a:endParaRPr>
          </a:p>
          <a:p>
            <a:pPr>
              <a:buSzPct val="65000"/>
              <a:buBlip>
                <a:blip r:embed="rId4"/>
              </a:buBlip>
            </a:pPr>
            <a:r>
              <a:rPr lang="en-US" sz="2800" b="1" dirty="0">
                <a:ea typeface="+mn-lt"/>
                <a:cs typeface="+mn-lt"/>
              </a:rPr>
              <a:t> Renders the verdict</a:t>
            </a:r>
            <a:r>
              <a:rPr lang="en-US" sz="2800" dirty="0">
                <a:ea typeface="+mn-lt"/>
                <a:cs typeface="+mn-lt"/>
              </a:rPr>
              <a:t>, except in trials with a jury.</a:t>
            </a:r>
          </a:p>
          <a:p>
            <a:pPr>
              <a:buSzPct val="65000"/>
              <a:buBlip>
                <a:blip r:embed="rId4"/>
              </a:buBlip>
            </a:pPr>
            <a:r>
              <a:rPr lang="en-US" sz="2800" b="1" dirty="0">
                <a:ea typeface="+mn-lt"/>
                <a:cs typeface="+mn-lt"/>
              </a:rPr>
              <a:t>Decides</a:t>
            </a:r>
            <a:r>
              <a:rPr lang="en-US" sz="2800" dirty="0">
                <a:ea typeface="+mn-lt"/>
                <a:cs typeface="+mn-lt"/>
              </a:rPr>
              <a:t> on the appropriate </a:t>
            </a:r>
            <a:r>
              <a:rPr lang="en-US" sz="2800" b="1" dirty="0">
                <a:ea typeface="+mn-lt"/>
                <a:cs typeface="+mn-lt"/>
              </a:rPr>
              <a:t>sentence</a:t>
            </a:r>
            <a:r>
              <a:rPr lang="en-US" sz="2800" dirty="0">
                <a:ea typeface="+mn-lt"/>
                <a:cs typeface="+mn-lt"/>
              </a:rPr>
              <a:t>.</a:t>
            </a:r>
            <a:endParaRPr lang="en-US" dirty="0">
              <a:ea typeface="+mn-lt"/>
              <a:cs typeface="+mn-lt"/>
            </a:endParaRPr>
          </a:p>
          <a:p>
            <a:pPr marL="342900" indent="-342900">
              <a:spcBef>
                <a:spcPts val="1200"/>
              </a:spcBef>
              <a:buSzPct val="65000"/>
              <a:buBlip>
                <a:blip r:embed="rId4"/>
              </a:buBlip>
            </a:pPr>
            <a:endParaRPr lang="en-US" sz="2800" dirty="0">
              <a:cs typeface="Arial"/>
            </a:endParaRPr>
          </a:p>
        </p:txBody>
      </p:sp>
      <p:sp>
        <p:nvSpPr>
          <p:cNvPr id="2" name="Rectangle à coins arrondis 2">
            <a:extLst>
              <a:ext uri="{FF2B5EF4-FFF2-40B4-BE49-F238E27FC236}">
                <a16:creationId xmlns:a16="http://schemas.microsoft.com/office/drawing/2014/main" id="{180D0AA9-204D-F3DD-BE1B-FEE89D0623AC}"/>
              </a:ext>
            </a:extLst>
          </p:cNvPr>
          <p:cNvSpPr/>
          <p:nvPr/>
        </p:nvSpPr>
        <p:spPr>
          <a:xfrm>
            <a:off x="506361" y="4275329"/>
            <a:ext cx="3525497" cy="997099"/>
          </a:xfrm>
          <a:prstGeom prst="roundRect">
            <a:avLst/>
          </a:prstGeom>
          <a:solidFill>
            <a:srgbClr val="F6891F"/>
          </a:solidFill>
          <a:ln>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fr-CA" sz="2000" dirty="0">
                <a:solidFill>
                  <a:schemeClr val="bg1"/>
                </a:solidFill>
                <a:latin typeface="Arial" panose="020B0604020202020204" pitchFamily="34" charset="0"/>
                <a:cs typeface="Arial" panose="020B0604020202020204" pitchFamily="34" charset="0"/>
              </a:rPr>
              <a:t>The </a:t>
            </a:r>
            <a:r>
              <a:rPr lang="fr-CA" sz="2000" dirty="0" err="1">
                <a:solidFill>
                  <a:schemeClr val="bg1"/>
                </a:solidFill>
                <a:latin typeface="Arial" panose="020B0604020202020204" pitchFamily="34" charset="0"/>
                <a:cs typeface="Arial" panose="020B0604020202020204" pitchFamily="34" charset="0"/>
              </a:rPr>
              <a:t>judge</a:t>
            </a:r>
            <a:r>
              <a:rPr lang="fr-CA" sz="2000" dirty="0">
                <a:solidFill>
                  <a:schemeClr val="bg1"/>
                </a:solidFill>
                <a:latin typeface="Arial" panose="020B0604020202020204" pitchFamily="34" charset="0"/>
                <a:cs typeface="Arial" panose="020B0604020202020204" pitchFamily="34" charset="0"/>
              </a:rPr>
              <a:t> must </a:t>
            </a:r>
            <a:r>
              <a:rPr lang="fr-CA" sz="2000" dirty="0" err="1">
                <a:solidFill>
                  <a:schemeClr val="bg1"/>
                </a:solidFill>
                <a:latin typeface="Arial" panose="020B0604020202020204" pitchFamily="34" charset="0"/>
                <a:cs typeface="Arial" panose="020B0604020202020204" pitchFamily="34" charset="0"/>
              </a:rPr>
              <a:t>be</a:t>
            </a:r>
            <a:r>
              <a:rPr lang="fr-CA" sz="2000" dirty="0">
                <a:solidFill>
                  <a:schemeClr val="bg1"/>
                </a:solidFill>
                <a:latin typeface="Arial" panose="020B0604020202020204" pitchFamily="34" charset="0"/>
                <a:cs typeface="Arial" panose="020B0604020202020204" pitchFamily="34" charset="0"/>
              </a:rPr>
              <a:t> impartial </a:t>
            </a:r>
            <a:r>
              <a:rPr lang="fr-CA" sz="2000" b="1" dirty="0">
                <a:solidFill>
                  <a:schemeClr val="bg1"/>
                </a:solidFill>
                <a:latin typeface="Arial" panose="020B0604020202020204" pitchFamily="34" charset="0"/>
                <a:cs typeface="Arial" panose="020B0604020202020204" pitchFamily="34" charset="0"/>
              </a:rPr>
              <a:t>(not </a:t>
            </a:r>
            <a:r>
              <a:rPr lang="fr-CA" sz="2000" b="1" dirty="0" err="1">
                <a:solidFill>
                  <a:schemeClr val="bg1"/>
                </a:solidFill>
                <a:latin typeface="Arial" panose="020B0604020202020204" pitchFamily="34" charset="0"/>
                <a:cs typeface="Arial" panose="020B0604020202020204" pitchFamily="34" charset="0"/>
              </a:rPr>
              <a:t>take</a:t>
            </a:r>
            <a:r>
              <a:rPr lang="fr-CA" sz="2000" b="1" dirty="0">
                <a:solidFill>
                  <a:schemeClr val="bg1"/>
                </a:solidFill>
                <a:latin typeface="Arial" panose="020B0604020202020204" pitchFamily="34" charset="0"/>
                <a:cs typeface="Arial" panose="020B0604020202020204" pitchFamily="34" charset="0"/>
              </a:rPr>
              <a:t> </a:t>
            </a:r>
            <a:r>
              <a:rPr lang="fr-CA" sz="2000" b="1" dirty="0" err="1">
                <a:solidFill>
                  <a:schemeClr val="bg1"/>
                </a:solidFill>
                <a:latin typeface="Arial" panose="020B0604020202020204" pitchFamily="34" charset="0"/>
                <a:cs typeface="Arial" panose="020B0604020202020204" pitchFamily="34" charset="0"/>
              </a:rPr>
              <a:t>sides</a:t>
            </a:r>
            <a:r>
              <a:rPr lang="fr-CA" sz="2000" b="1" dirty="0">
                <a:solidFill>
                  <a:schemeClr val="bg1"/>
                </a:solidFill>
                <a:latin typeface="Arial" panose="020B0604020202020204" pitchFamily="34" charset="0"/>
                <a:cs typeface="Arial" panose="020B0604020202020204" pitchFamily="34" charset="0"/>
              </a:rPr>
              <a:t>)</a:t>
            </a:r>
          </a:p>
        </p:txBody>
      </p:sp>
      <p:pic>
        <p:nvPicPr>
          <p:cNvPr id="6" name="Graphique 5">
            <a:extLst>
              <a:ext uri="{FF2B5EF4-FFF2-40B4-BE49-F238E27FC236}">
                <a16:creationId xmlns:a16="http://schemas.microsoft.com/office/drawing/2014/main" id="{AA39DB96-70C7-D53E-8A73-FA3C166CB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970922" flipH="1">
            <a:off x="2866363" y="2962264"/>
            <a:ext cx="763922" cy="1408262"/>
          </a:xfrm>
          <a:prstGeom prst="rect">
            <a:avLst/>
          </a:prstGeom>
        </p:spPr>
      </p:pic>
      <p:grpSp>
        <p:nvGrpSpPr>
          <p:cNvPr id="4" name="Groupe 3">
            <a:extLst>
              <a:ext uri="{FF2B5EF4-FFF2-40B4-BE49-F238E27FC236}">
                <a16:creationId xmlns:a16="http://schemas.microsoft.com/office/drawing/2014/main" id="{9B1C56B1-DCE4-0B7C-D87E-EBD8563F29AC}"/>
              </a:ext>
            </a:extLst>
          </p:cNvPr>
          <p:cNvGrpSpPr/>
          <p:nvPr/>
        </p:nvGrpSpPr>
        <p:grpSpPr>
          <a:xfrm>
            <a:off x="3607845" y="979601"/>
            <a:ext cx="3083273" cy="5564659"/>
            <a:chOff x="3607845" y="979601"/>
            <a:chExt cx="3083273" cy="5564659"/>
          </a:xfrm>
        </p:grpSpPr>
        <p:pic>
          <p:nvPicPr>
            <p:cNvPr id="10" name="Image 9" descr="Une image contenant habits, chaussures, personne, homme&#10;&#10;Description générée automatiquement">
              <a:extLst>
                <a:ext uri="{FF2B5EF4-FFF2-40B4-BE49-F238E27FC236}">
                  <a16:creationId xmlns:a16="http://schemas.microsoft.com/office/drawing/2014/main" id="{A7CE5918-D943-E930-3D49-025476709F89}"/>
                </a:ext>
              </a:extLst>
            </p:cNvPr>
            <p:cNvPicPr>
              <a:picLocks noChangeAspect="1"/>
            </p:cNvPicPr>
            <p:nvPr/>
          </p:nvPicPr>
          <p:blipFill rotWithShape="1">
            <a:blip r:embed="rId7">
              <a:clrChange>
                <a:clrFrom>
                  <a:srgbClr val="FFFFFF"/>
                </a:clrFrom>
                <a:clrTo>
                  <a:srgbClr val="FFFFFF">
                    <a:alpha val="0"/>
                  </a:srgbClr>
                </a:clrTo>
              </a:clrChange>
            </a:blip>
            <a:srcRect l="74553" t="532" r="2838" b="-532"/>
            <a:stretch/>
          </p:blipFill>
          <p:spPr>
            <a:xfrm>
              <a:off x="3607845" y="979601"/>
              <a:ext cx="3083273" cy="5564659"/>
            </a:xfrm>
            <a:prstGeom prst="rect">
              <a:avLst/>
            </a:prstGeom>
          </p:spPr>
        </p:pic>
        <p:sp>
          <p:nvSpPr>
            <p:cNvPr id="11" name="Ellipse 10">
              <a:extLst>
                <a:ext uri="{FF2B5EF4-FFF2-40B4-BE49-F238E27FC236}">
                  <a16:creationId xmlns:a16="http://schemas.microsoft.com/office/drawing/2014/main" id="{2B120819-36AE-A655-A852-E3B548B54EF1}"/>
                </a:ext>
              </a:extLst>
            </p:cNvPr>
            <p:cNvSpPr/>
            <p:nvPr/>
          </p:nvSpPr>
          <p:spPr>
            <a:xfrm>
              <a:off x="4861536" y="1665071"/>
              <a:ext cx="351372" cy="329046"/>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sp>
        <p:nvSpPr>
          <p:cNvPr id="5" name="Rectangle 4">
            <a:extLst>
              <a:ext uri="{FF2B5EF4-FFF2-40B4-BE49-F238E27FC236}">
                <a16:creationId xmlns:a16="http://schemas.microsoft.com/office/drawing/2014/main" id="{F1787C1C-9874-D748-0696-B64270AB4E0E}"/>
              </a:ext>
            </a:extLst>
          </p:cNvPr>
          <p:cNvSpPr/>
          <p:nvPr/>
        </p:nvSpPr>
        <p:spPr>
          <a:xfrm>
            <a:off x="6096000" y="1994117"/>
            <a:ext cx="495300" cy="653833"/>
          </a:xfrm>
          <a:prstGeom prst="rect">
            <a:avLst/>
          </a:prstGeom>
          <a:solidFill>
            <a:srgbClr val="EF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err="1">
              <a:solidFill>
                <a:schemeClr val="tx1"/>
              </a:solidFill>
            </a:endParaRPr>
          </a:p>
        </p:txBody>
      </p:sp>
    </p:spTree>
    <p:extLst>
      <p:ext uri="{BB962C8B-B14F-4D97-AF65-F5344CB8AC3E}">
        <p14:creationId xmlns:p14="http://schemas.microsoft.com/office/powerpoint/2010/main" val="5173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837927" y="714048"/>
            <a:ext cx="5943600" cy="914400"/>
          </a:xfrm>
        </p:spPr>
        <p:txBody>
          <a:bodyPr/>
          <a:lstStyle/>
          <a:p>
            <a:r>
              <a:rPr lang="fr-CA" dirty="0">
                <a:solidFill>
                  <a:schemeClr val="accent1"/>
                </a:solidFill>
              </a:rPr>
              <a:t>The Court Usher</a:t>
            </a: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681928" y="1931787"/>
            <a:ext cx="7033322" cy="1969770"/>
          </a:xfrm>
          <a:prstGeom prst="rect">
            <a:avLst/>
          </a:prstGeom>
        </p:spPr>
        <p:txBody>
          <a:bodyPr wrap="square" lIns="91440" tIns="45720" rIns="91440" bIns="45720" anchor="t">
            <a:spAutoFit/>
          </a:bodyPr>
          <a:lstStyle/>
          <a:p>
            <a:pPr marL="342900" lvl="0" indent="-342900">
              <a:spcBef>
                <a:spcPts val="1200"/>
              </a:spcBef>
              <a:buSzPct val="65000"/>
              <a:buBlip>
                <a:blip r:embed="rId4"/>
              </a:buBlip>
              <a:defRPr/>
            </a:pPr>
            <a:r>
              <a:rPr lang="en-CA" sz="2800" b="1" dirty="0"/>
              <a:t>Makes sure everything runs </a:t>
            </a:r>
            <a:r>
              <a:rPr lang="en-CA" sz="2800" b="1" u="sng" dirty="0"/>
              <a:t>smoothly </a:t>
            </a:r>
            <a:r>
              <a:rPr lang="en-CA" sz="2800" dirty="0"/>
              <a:t>during a trial</a:t>
            </a:r>
            <a:r>
              <a:rPr lang="en-CA" dirty="0"/>
              <a:t>.</a:t>
            </a:r>
          </a:p>
          <a:p>
            <a:pPr marL="342900" lvl="0" indent="-342900">
              <a:spcBef>
                <a:spcPts val="1200"/>
              </a:spcBef>
              <a:buSzPct val="65000"/>
              <a:buBlip>
                <a:blip r:embed="rId4"/>
              </a:buBlip>
              <a:defRPr/>
            </a:pPr>
            <a:r>
              <a:rPr lang="en-CA" sz="2800" dirty="0"/>
              <a:t>Makes sure that </a:t>
            </a:r>
            <a:r>
              <a:rPr lang="en-CA" sz="2800" b="1" dirty="0"/>
              <a:t>decorum</a:t>
            </a:r>
            <a:r>
              <a:rPr lang="en-CA" sz="2800" dirty="0"/>
              <a:t> is maintained in the courtroom.</a:t>
            </a:r>
            <a:endParaRPr lang="en-US" sz="2800" dirty="0"/>
          </a:p>
        </p:txBody>
      </p:sp>
      <p:pic>
        <p:nvPicPr>
          <p:cNvPr id="2" name="Graphique 1">
            <a:extLst>
              <a:ext uri="{FF2B5EF4-FFF2-40B4-BE49-F238E27FC236}">
                <a16:creationId xmlns:a16="http://schemas.microsoft.com/office/drawing/2014/main" id="{95C5752D-F62B-3338-C924-E0127C0B891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979901">
            <a:off x="7386080" y="3164378"/>
            <a:ext cx="809917" cy="1934721"/>
          </a:xfrm>
          <a:prstGeom prst="rect">
            <a:avLst/>
          </a:prstGeom>
        </p:spPr>
      </p:pic>
      <p:pic>
        <p:nvPicPr>
          <p:cNvPr id="6" name="Image 5" descr="Une image contenant habits, personne, vêtement sacerdotal&#10;&#10;Description générée automatiquement">
            <a:extLst>
              <a:ext uri="{FF2B5EF4-FFF2-40B4-BE49-F238E27FC236}">
                <a16:creationId xmlns:a16="http://schemas.microsoft.com/office/drawing/2014/main" id="{626B5943-7175-E431-551F-037F086A50B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6090" y="855455"/>
            <a:ext cx="2930024" cy="5512850"/>
          </a:xfrm>
          <a:prstGeom prst="rect">
            <a:avLst/>
          </a:prstGeom>
        </p:spPr>
      </p:pic>
    </p:spTree>
    <p:extLst>
      <p:ext uri="{BB962C8B-B14F-4D97-AF65-F5344CB8AC3E}">
        <p14:creationId xmlns:p14="http://schemas.microsoft.com/office/powerpoint/2010/main" val="12497036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2392" y="700401"/>
            <a:ext cx="7910288" cy="914400"/>
          </a:xfrm>
        </p:spPr>
        <p:txBody>
          <a:bodyPr/>
          <a:lstStyle/>
          <a:p>
            <a:r>
              <a:rPr lang="fr-CA">
                <a:solidFill>
                  <a:schemeClr val="accent1"/>
                </a:solidFill>
              </a:rPr>
              <a:t>The Court </a:t>
            </a:r>
            <a:r>
              <a:rPr lang="fr-CA" err="1">
                <a:solidFill>
                  <a:schemeClr val="accent1"/>
                </a:solidFill>
              </a:rPr>
              <a:t>Clerk</a:t>
            </a:r>
            <a:endParaRPr lang="fr-CA">
              <a:solidFill>
                <a:schemeClr val="accent1"/>
              </a:solidFill>
            </a:endParaRPr>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4885900" y="2679047"/>
            <a:ext cx="7014948" cy="1107996"/>
          </a:xfrm>
          <a:prstGeom prst="rect">
            <a:avLst/>
          </a:prstGeom>
        </p:spPr>
        <p:txBody>
          <a:bodyPr wrap="square" lIns="91440" tIns="45720" rIns="91440" bIns="45720" anchor="t">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en-CA" sz="2800" dirty="0"/>
              <a:t>Takes </a:t>
            </a:r>
            <a:r>
              <a:rPr lang="en-CA" sz="2800" b="1" dirty="0"/>
              <a:t>detailed notes </a:t>
            </a:r>
            <a:r>
              <a:rPr lang="en-CA" sz="2800" dirty="0"/>
              <a:t>during </a:t>
            </a:r>
            <a:r>
              <a:rPr lang="fr-CA" sz="2800" dirty="0"/>
              <a:t>the trial.</a:t>
            </a: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dirty="0" err="1"/>
              <a:t>Swears</a:t>
            </a:r>
            <a:r>
              <a:rPr lang="fr-CA" sz="2800" b="1" dirty="0"/>
              <a:t> in </a:t>
            </a:r>
            <a:r>
              <a:rPr lang="fr-CA" sz="2800" b="1" dirty="0" err="1"/>
              <a:t>witnesses</a:t>
            </a:r>
            <a:r>
              <a:rPr lang="fr-CA" sz="2800" b="1" dirty="0"/>
              <a:t> </a:t>
            </a:r>
            <a:r>
              <a:rPr lang="fr-CA" sz="2800" dirty="0" err="1"/>
              <a:t>before</a:t>
            </a:r>
            <a:r>
              <a:rPr lang="fr-CA" sz="2800" dirty="0"/>
              <a:t> </a:t>
            </a:r>
            <a:r>
              <a:rPr lang="fr-CA" sz="2800" dirty="0" err="1"/>
              <a:t>they</a:t>
            </a:r>
            <a:r>
              <a:rPr lang="fr-CA" sz="2800" dirty="0"/>
              <a:t> </a:t>
            </a:r>
            <a:r>
              <a:rPr lang="fr-CA" sz="2800" dirty="0" err="1"/>
              <a:t>testify</a:t>
            </a:r>
            <a:r>
              <a:rPr lang="fr-CA" sz="2800" dirty="0"/>
              <a:t>.</a:t>
            </a:r>
          </a:p>
        </p:txBody>
      </p:sp>
      <p:pic>
        <p:nvPicPr>
          <p:cNvPr id="3" name="Graphique 2">
            <a:extLst>
              <a:ext uri="{FF2B5EF4-FFF2-40B4-BE49-F238E27FC236}">
                <a16:creationId xmlns:a16="http://schemas.microsoft.com/office/drawing/2014/main" id="{89DBF88E-1EB8-C286-1734-FA75F64583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979901" flipV="1">
            <a:off x="5572472" y="3797276"/>
            <a:ext cx="809917" cy="2099993"/>
          </a:xfrm>
          <a:prstGeom prst="rect">
            <a:avLst/>
          </a:prstGeom>
        </p:spPr>
      </p:pic>
      <p:grpSp>
        <p:nvGrpSpPr>
          <p:cNvPr id="8" name="Groupe 7">
            <a:extLst>
              <a:ext uri="{FF2B5EF4-FFF2-40B4-BE49-F238E27FC236}">
                <a16:creationId xmlns:a16="http://schemas.microsoft.com/office/drawing/2014/main" id="{C992FB4F-4CCE-8837-EFC9-721EA4DA0E2E}"/>
              </a:ext>
            </a:extLst>
          </p:cNvPr>
          <p:cNvGrpSpPr/>
          <p:nvPr/>
        </p:nvGrpSpPr>
        <p:grpSpPr>
          <a:xfrm>
            <a:off x="388765" y="2179683"/>
            <a:ext cx="4142292" cy="4555320"/>
            <a:chOff x="388765" y="2179683"/>
            <a:chExt cx="4142292" cy="4555320"/>
          </a:xfrm>
        </p:grpSpPr>
        <p:pic>
          <p:nvPicPr>
            <p:cNvPr id="2" name="Image 1" descr="Une image contenant habits, meubles, dessin humoristique, personne&#10;&#10;Description générée automatiquement">
              <a:extLst>
                <a:ext uri="{FF2B5EF4-FFF2-40B4-BE49-F238E27FC236}">
                  <a16:creationId xmlns:a16="http://schemas.microsoft.com/office/drawing/2014/main" id="{32E066B3-9A59-F1BB-9CE6-E18C98B8B7CF}"/>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388765" y="2179683"/>
              <a:ext cx="4142292" cy="4555320"/>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8916773B-CE57-C8B2-6D9C-067578F1A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107738" y="2933840"/>
              <a:ext cx="1223981" cy="1441950"/>
            </a:xfrm>
            <a:prstGeom prst="rect">
              <a:avLst/>
            </a:prstGeom>
          </p:spPr>
        </p:pic>
      </p:grpSp>
    </p:spTree>
    <p:extLst>
      <p:ext uri="{BB962C8B-B14F-4D97-AF65-F5344CB8AC3E}">
        <p14:creationId xmlns:p14="http://schemas.microsoft.com/office/powerpoint/2010/main" val="1592414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FB250A58-867B-D473-245B-F52C777390EF}"/>
              </a:ext>
            </a:extLst>
          </p:cNvPr>
          <p:cNvSpPr>
            <a:spLocks noGrp="1"/>
          </p:cNvSpPr>
          <p:nvPr>
            <p:ph type="body" idx="1"/>
          </p:nvPr>
        </p:nvSpPr>
        <p:spPr>
          <a:xfrm>
            <a:off x="745235" y="1417320"/>
            <a:ext cx="5669280" cy="4572000"/>
          </a:xfrm>
        </p:spPr>
        <p:txBody>
          <a:bodyPr/>
          <a:lstStyle/>
          <a:p>
            <a:r>
              <a:rPr lang="fr-FR"/>
              <a:t>Introduction to the Law</a:t>
            </a:r>
          </a:p>
          <a:p>
            <a:pPr marL="342900" marR="0" lvl="1" indent="-342900" algn="l" defTabSz="914400" rtl="0" eaLnBrk="1" fontAlgn="auto" latinLnBrk="0" hangingPunct="1">
              <a:lnSpc>
                <a:spcPct val="90000"/>
              </a:lnSpc>
              <a:spcBef>
                <a:spcPts val="1000"/>
              </a:spcBef>
              <a:spcAft>
                <a:spcPts val="0"/>
              </a:spcAft>
              <a:buClrTx/>
              <a:buSzPct val="75000"/>
              <a:buFont typeface="Wingdings" panose="05000000000000000000" pitchFamily="2" charset="2"/>
              <a:buChar char="§"/>
              <a:tabLst/>
              <a:defRPr/>
            </a:pPr>
            <a:endParaRPr kumimoji="0" lang="fr-CA" sz="2400" b="1" i="0" u="none" strike="noStrike" kern="1200" cap="none" spc="0" normalizeH="0" baseline="0" noProof="0">
              <a:ln>
                <a:noFill/>
              </a:ln>
              <a:solidFill>
                <a:schemeClr val="bg1"/>
              </a:solidFill>
              <a:effectLst/>
              <a:uLnTx/>
              <a:uFillTx/>
              <a:latin typeface="Arial" panose="020B0604020202020204"/>
              <a:ea typeface="+mn-ea"/>
              <a:cs typeface="+mn-cs"/>
            </a:endParaRPr>
          </a:p>
          <a:p>
            <a:pPr marL="342900" lvl="1" indent="-342900">
              <a:buFont typeface="Wingdings" panose="05000000000000000000" pitchFamily="2" charset="2"/>
              <a:buChar char="§"/>
              <a:defRPr/>
            </a:pPr>
            <a:r>
              <a:rPr lang="fr-CA" sz="2600">
                <a:solidFill>
                  <a:schemeClr val="bg1"/>
                </a:solidFill>
                <a:latin typeface="Arial" panose="020B0604020202020204"/>
              </a:rPr>
              <a:t>Civil Law</a:t>
            </a:r>
            <a:endParaRPr lang="fr-CA">
              <a:solidFill>
                <a:schemeClr val="bg1"/>
              </a:solidFill>
              <a:ea typeface="+mn-ea"/>
              <a:cs typeface="+mn-cs"/>
            </a:endParaRPr>
          </a:p>
          <a:p>
            <a:pPr marL="342900" lvl="1" indent="-342900">
              <a:buFont typeface="Wingdings" panose="05000000000000000000" pitchFamily="2" charset="2"/>
              <a:buChar char="§"/>
              <a:defRPr/>
            </a:pPr>
            <a:r>
              <a:rPr lang="fr-CA" sz="2600">
                <a:solidFill>
                  <a:schemeClr val="bg1"/>
                </a:solidFill>
                <a:latin typeface="Arial" panose="020B0604020202020204"/>
              </a:rPr>
              <a:t>Criminal Law</a:t>
            </a:r>
            <a:endParaRPr lang="fr-CA">
              <a:solidFill>
                <a:schemeClr val="bg1"/>
              </a:solidFill>
            </a:endParaRPr>
          </a:p>
          <a:p>
            <a:pPr marL="342900" lvl="1" indent="-342900">
              <a:buFont typeface="Wingdings" panose="05000000000000000000" pitchFamily="2" charset="2"/>
              <a:buChar char="§"/>
              <a:defRPr/>
            </a:pPr>
            <a:r>
              <a:rPr lang="fr-CA" sz="2600" err="1">
                <a:solidFill>
                  <a:schemeClr val="bg1"/>
                </a:solidFill>
                <a:latin typeface="Arial" panose="020B0604020202020204"/>
              </a:rPr>
              <a:t>Burden</a:t>
            </a:r>
            <a:r>
              <a:rPr lang="fr-CA" sz="2600">
                <a:solidFill>
                  <a:schemeClr val="bg1"/>
                </a:solidFill>
                <a:latin typeface="Arial" panose="020B0604020202020204"/>
              </a:rPr>
              <a:t> of Proof</a:t>
            </a:r>
            <a:endParaRPr lang="fr-CA">
              <a:solidFill>
                <a:schemeClr val="bg1"/>
              </a:solidFill>
              <a:cs typeface="Arial" panose="020B0604020202020204"/>
            </a:endParaRPr>
          </a:p>
          <a:p>
            <a:endParaRPr lang="fr-CA"/>
          </a:p>
        </p:txBody>
      </p:sp>
      <p:pic>
        <p:nvPicPr>
          <p:cNvPr id="4" name="Espace réservé pour une image  3">
            <a:extLst>
              <a:ext uri="{FF2B5EF4-FFF2-40B4-BE49-F238E27FC236}">
                <a16:creationId xmlns:a16="http://schemas.microsoft.com/office/drawing/2014/main" id="{7B0EED18-04EC-94EA-4FEB-938744E05C80}"/>
              </a:ext>
            </a:extLst>
          </p:cNvPr>
          <p:cNvPicPr>
            <a:picLocks noChangeAspect="1"/>
          </p:cNvPicPr>
          <p:nvPr/>
        </p:nvPicPr>
        <p:blipFill rotWithShape="1">
          <a:blip r:embed="rId3"/>
          <a:srcRect l="-8798" t="-4776" r="-7696" b="-3674"/>
          <a:stretch/>
        </p:blipFill>
        <p:spPr>
          <a:xfrm>
            <a:off x="6976782" y="1417320"/>
            <a:ext cx="4182035" cy="402336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a:solidFill>
            <a:schemeClr val="bg1"/>
          </a:solidFill>
        </p:spPr>
      </p:pic>
    </p:spTree>
    <p:extLst>
      <p:ext uri="{BB962C8B-B14F-4D97-AF65-F5344CB8AC3E}">
        <p14:creationId xmlns:p14="http://schemas.microsoft.com/office/powerpoint/2010/main" val="1993672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C646D26C-93DC-2B00-C11F-D573F3F6D4D5}"/>
              </a:ext>
            </a:extLst>
          </p:cNvPr>
          <p:cNvSpPr>
            <a:spLocks noGrp="1"/>
          </p:cNvSpPr>
          <p:nvPr>
            <p:ph type="title"/>
          </p:nvPr>
        </p:nvSpPr>
        <p:spPr>
          <a:xfrm>
            <a:off x="567870" y="804019"/>
            <a:ext cx="10037229" cy="914400"/>
          </a:xfrm>
        </p:spPr>
        <p:txBody>
          <a:bodyPr/>
          <a:lstStyle/>
          <a:p>
            <a:r>
              <a:rPr lang="fr-FR"/>
              <a:t>The </a:t>
            </a:r>
            <a:r>
              <a:rPr lang="fr-FR" err="1"/>
              <a:t>Special</a:t>
            </a:r>
            <a:r>
              <a:rPr lang="fr-FR"/>
              <a:t> Constable</a:t>
            </a:r>
            <a:endParaRPr lang="fr-CA"/>
          </a:p>
        </p:txBody>
      </p:sp>
      <p:sp>
        <p:nvSpPr>
          <p:cNvPr id="7" name="Rectangle 6">
            <a:extLst>
              <a:ext uri="{FF2B5EF4-FFF2-40B4-BE49-F238E27FC236}">
                <a16:creationId xmlns:a16="http://schemas.microsoft.com/office/drawing/2014/main" id="{F04AF474-7AAB-97A1-804A-C2088782CC89}"/>
              </a:ext>
            </a:extLst>
          </p:cNvPr>
          <p:cNvSpPr/>
          <p:nvPr>
            <p:custDataLst>
              <p:tags r:id="rId1"/>
            </p:custDataLst>
          </p:nvPr>
        </p:nvSpPr>
        <p:spPr>
          <a:xfrm>
            <a:off x="3330053" y="1949433"/>
            <a:ext cx="7648870" cy="1969770"/>
          </a:xfrm>
          <a:prstGeom prst="rect">
            <a:avLst/>
          </a:prstGeom>
        </p:spPr>
        <p:txBody>
          <a:bodyPr wrap="square" lIns="91440" tIns="45720" rIns="91440" bIns="45720" anchor="t">
            <a:spAutoFit/>
          </a:bodyPr>
          <a:lstStyle/>
          <a:p>
            <a:pPr marL="457200" indent="-457200">
              <a:spcBef>
                <a:spcPts val="1200"/>
              </a:spcBef>
              <a:buSzPct val="65000"/>
              <a:buFont typeface="Arial"/>
              <a:buBlip>
                <a:blip r:embed="rId4"/>
              </a:buBlip>
            </a:pPr>
            <a:r>
              <a:rPr lang="en-US" sz="2800">
                <a:ea typeface="+mn-lt"/>
                <a:cs typeface="+mn-lt"/>
              </a:rPr>
              <a:t>A </a:t>
            </a:r>
            <a:r>
              <a:rPr lang="en-US" sz="2800" b="1">
                <a:ea typeface="+mn-lt"/>
                <a:cs typeface="+mn-lt"/>
              </a:rPr>
              <a:t>real police officer</a:t>
            </a:r>
            <a:r>
              <a:rPr lang="en-US" sz="2800">
                <a:ea typeface="+mn-lt"/>
                <a:cs typeface="+mn-lt"/>
              </a:rPr>
              <a:t> who </a:t>
            </a:r>
            <a:r>
              <a:rPr lang="en-US" sz="2800" b="1">
                <a:ea typeface="+mn-lt"/>
                <a:cs typeface="+mn-lt"/>
              </a:rPr>
              <a:t>oversees </a:t>
            </a:r>
            <a:r>
              <a:rPr lang="en-US" sz="2800">
                <a:ea typeface="+mn-lt"/>
                <a:cs typeface="+mn-lt"/>
              </a:rPr>
              <a:t>what happens and maintains order in the courthouse.</a:t>
            </a:r>
            <a:endParaRPr lang="en-US" sz="2800">
              <a:solidFill>
                <a:schemeClr val="accent2"/>
              </a:solidFill>
            </a:endParaRPr>
          </a:p>
          <a:p>
            <a:pPr marL="342900" indent="-342900">
              <a:spcBef>
                <a:spcPts val="1200"/>
              </a:spcBef>
              <a:buSzPct val="65000"/>
              <a:buBlip>
                <a:blip r:embed="rId4"/>
              </a:buBlip>
            </a:pPr>
            <a:endParaRPr lang="en-US" sz="2800">
              <a:solidFill>
                <a:srgbClr val="212121"/>
              </a:solidFill>
              <a:cs typeface="Arial"/>
            </a:endParaRPr>
          </a:p>
        </p:txBody>
      </p:sp>
      <p:pic>
        <p:nvPicPr>
          <p:cNvPr id="5" name="Image 4" descr="Une image contenant habits, homme, personne, debout&#10;&#10;Description générée automatiquement">
            <a:extLst>
              <a:ext uri="{FF2B5EF4-FFF2-40B4-BE49-F238E27FC236}">
                <a16:creationId xmlns:a16="http://schemas.microsoft.com/office/drawing/2014/main" id="{AD492A2B-DAD4-F157-BD11-98D123A8029D}"/>
              </a:ext>
            </a:extLst>
          </p:cNvPr>
          <p:cNvPicPr>
            <a:picLocks noChangeAspect="1"/>
          </p:cNvPicPr>
          <p:nvPr/>
        </p:nvPicPr>
        <p:blipFill rotWithShape="1">
          <a:blip r:embed="rId5"/>
          <a:srcRect r="55544"/>
          <a:stretch/>
        </p:blipFill>
        <p:spPr>
          <a:xfrm>
            <a:off x="665919" y="1381916"/>
            <a:ext cx="2029069" cy="5318503"/>
          </a:xfrm>
          <a:prstGeom prst="rect">
            <a:avLst/>
          </a:prstGeom>
        </p:spPr>
      </p:pic>
      <p:pic>
        <p:nvPicPr>
          <p:cNvPr id="8" name="Graphique 7">
            <a:extLst>
              <a:ext uri="{FF2B5EF4-FFF2-40B4-BE49-F238E27FC236}">
                <a16:creationId xmlns:a16="http://schemas.microsoft.com/office/drawing/2014/main" id="{B221F3F7-25EE-843A-8150-9A01C0F544C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728630" flipH="1">
            <a:off x="3454503" y="3308885"/>
            <a:ext cx="763922" cy="1682663"/>
          </a:xfrm>
          <a:prstGeom prst="rect">
            <a:avLst/>
          </a:prstGeom>
        </p:spPr>
      </p:pic>
    </p:spTree>
    <p:extLst>
      <p:ext uri="{BB962C8B-B14F-4D97-AF65-F5344CB8AC3E}">
        <p14:creationId xmlns:p14="http://schemas.microsoft.com/office/powerpoint/2010/main" val="1916326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2BE53-2955-1F0C-B685-A6A8FCCD036B}"/>
              </a:ext>
            </a:extLst>
          </p:cNvPr>
          <p:cNvSpPr>
            <a:spLocks noGrp="1"/>
          </p:cNvSpPr>
          <p:nvPr>
            <p:ph type="title"/>
          </p:nvPr>
        </p:nvSpPr>
        <p:spPr>
          <a:xfrm>
            <a:off x="885031" y="506983"/>
            <a:ext cx="10421938" cy="914400"/>
          </a:xfrm>
        </p:spPr>
        <p:txBody>
          <a:bodyPr/>
          <a:lstStyle/>
          <a:p>
            <a:pPr algn="ctr"/>
            <a:r>
              <a:rPr lang="fr-FR"/>
              <a:t>The </a:t>
            </a:r>
            <a:r>
              <a:rPr lang="fr-FR" err="1"/>
              <a:t>Courtroom</a:t>
            </a:r>
            <a:endParaRPr lang="fr-CA" err="1"/>
          </a:p>
        </p:txBody>
      </p:sp>
      <p:grpSp>
        <p:nvGrpSpPr>
          <p:cNvPr id="75" name="Groupe 74">
            <a:extLst>
              <a:ext uri="{FF2B5EF4-FFF2-40B4-BE49-F238E27FC236}">
                <a16:creationId xmlns:a16="http://schemas.microsoft.com/office/drawing/2014/main" id="{6405631B-D38A-C8F7-CE2A-FDCAD7CA5107}"/>
              </a:ext>
            </a:extLst>
          </p:cNvPr>
          <p:cNvGrpSpPr/>
          <p:nvPr/>
        </p:nvGrpSpPr>
        <p:grpSpPr>
          <a:xfrm>
            <a:off x="1550854" y="1186942"/>
            <a:ext cx="9090291" cy="5233417"/>
            <a:chOff x="1550854" y="1093473"/>
            <a:chExt cx="9090291" cy="5233417"/>
          </a:xfrm>
        </p:grpSpPr>
        <p:sp>
          <p:nvSpPr>
            <p:cNvPr id="76" name="Rectangle à coins arrondis 124">
              <a:extLst>
                <a:ext uri="{FF2B5EF4-FFF2-40B4-BE49-F238E27FC236}">
                  <a16:creationId xmlns:a16="http://schemas.microsoft.com/office/drawing/2014/main" id="{BDFB0139-695D-2398-5236-8F1C580BA7C3}"/>
                </a:ext>
              </a:extLst>
            </p:cNvPr>
            <p:cNvSpPr/>
            <p:nvPr/>
          </p:nvSpPr>
          <p:spPr>
            <a:xfrm>
              <a:off x="2524389" y="262634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7" name="Rectangle à coins arrondis 127">
              <a:extLst>
                <a:ext uri="{FF2B5EF4-FFF2-40B4-BE49-F238E27FC236}">
                  <a16:creationId xmlns:a16="http://schemas.microsoft.com/office/drawing/2014/main" id="{BDEA4B9C-DF22-1640-21A9-8014B10FFC52}"/>
                </a:ext>
              </a:extLst>
            </p:cNvPr>
            <p:cNvSpPr/>
            <p:nvPr/>
          </p:nvSpPr>
          <p:spPr>
            <a:xfrm>
              <a:off x="1998447" y="262634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8" name="Rectangle à coins arrondis 124">
              <a:extLst>
                <a:ext uri="{FF2B5EF4-FFF2-40B4-BE49-F238E27FC236}">
                  <a16:creationId xmlns:a16="http://schemas.microsoft.com/office/drawing/2014/main" id="{ACAFCAC8-6AEB-B10E-92BA-63DE97509B46}"/>
                </a:ext>
              </a:extLst>
            </p:cNvPr>
            <p:cNvSpPr/>
            <p:nvPr/>
          </p:nvSpPr>
          <p:spPr>
            <a:xfrm>
              <a:off x="2524389" y="306487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79" name="Rectangle à coins arrondis 127">
              <a:extLst>
                <a:ext uri="{FF2B5EF4-FFF2-40B4-BE49-F238E27FC236}">
                  <a16:creationId xmlns:a16="http://schemas.microsoft.com/office/drawing/2014/main" id="{5F41F0E0-3545-4BAC-DEF8-28AFE9B4AEA2}"/>
                </a:ext>
              </a:extLst>
            </p:cNvPr>
            <p:cNvSpPr/>
            <p:nvPr/>
          </p:nvSpPr>
          <p:spPr>
            <a:xfrm>
              <a:off x="1998447" y="306487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0" name="Rectangle à coins arrondis 124">
              <a:extLst>
                <a:ext uri="{FF2B5EF4-FFF2-40B4-BE49-F238E27FC236}">
                  <a16:creationId xmlns:a16="http://schemas.microsoft.com/office/drawing/2014/main" id="{57B05E0A-95A9-5F9C-0C25-9F575136F86F}"/>
                </a:ext>
              </a:extLst>
            </p:cNvPr>
            <p:cNvSpPr/>
            <p:nvPr/>
          </p:nvSpPr>
          <p:spPr>
            <a:xfrm>
              <a:off x="2524389" y="3500323"/>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1" name="Rectangle à coins arrondis 127">
              <a:extLst>
                <a:ext uri="{FF2B5EF4-FFF2-40B4-BE49-F238E27FC236}">
                  <a16:creationId xmlns:a16="http://schemas.microsoft.com/office/drawing/2014/main" id="{B5CCF298-27E2-ACD7-9E00-9AC6B9F8ABA7}"/>
                </a:ext>
              </a:extLst>
            </p:cNvPr>
            <p:cNvSpPr/>
            <p:nvPr/>
          </p:nvSpPr>
          <p:spPr>
            <a:xfrm>
              <a:off x="1998447" y="3500323"/>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2" name="Rectangle à coins arrondis 124">
              <a:extLst>
                <a:ext uri="{FF2B5EF4-FFF2-40B4-BE49-F238E27FC236}">
                  <a16:creationId xmlns:a16="http://schemas.microsoft.com/office/drawing/2014/main" id="{9122996C-21D2-4EC4-5125-96887D2CE401}"/>
                </a:ext>
              </a:extLst>
            </p:cNvPr>
            <p:cNvSpPr/>
            <p:nvPr/>
          </p:nvSpPr>
          <p:spPr>
            <a:xfrm>
              <a:off x="2524389" y="392803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3" name="Rectangle à coins arrondis 127">
              <a:extLst>
                <a:ext uri="{FF2B5EF4-FFF2-40B4-BE49-F238E27FC236}">
                  <a16:creationId xmlns:a16="http://schemas.microsoft.com/office/drawing/2014/main" id="{D8EEC264-BF9C-67EC-A181-66FE2DB4EC3D}"/>
                </a:ext>
              </a:extLst>
            </p:cNvPr>
            <p:cNvSpPr/>
            <p:nvPr/>
          </p:nvSpPr>
          <p:spPr>
            <a:xfrm>
              <a:off x="1998447" y="3928039"/>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4" name="Rectangle à coins arrondis 124">
              <a:extLst>
                <a:ext uri="{FF2B5EF4-FFF2-40B4-BE49-F238E27FC236}">
                  <a16:creationId xmlns:a16="http://schemas.microsoft.com/office/drawing/2014/main" id="{9313EBF1-E931-69B6-161F-AA265FA0FBB6}"/>
                </a:ext>
              </a:extLst>
            </p:cNvPr>
            <p:cNvSpPr/>
            <p:nvPr/>
          </p:nvSpPr>
          <p:spPr>
            <a:xfrm>
              <a:off x="2524389" y="4366577"/>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5" name="Rectangle à coins arrondis 127">
              <a:extLst>
                <a:ext uri="{FF2B5EF4-FFF2-40B4-BE49-F238E27FC236}">
                  <a16:creationId xmlns:a16="http://schemas.microsoft.com/office/drawing/2014/main" id="{DDA3AC98-DA20-7AEB-7C26-3F1DD94BD121}"/>
                </a:ext>
              </a:extLst>
            </p:cNvPr>
            <p:cNvSpPr/>
            <p:nvPr/>
          </p:nvSpPr>
          <p:spPr>
            <a:xfrm>
              <a:off x="1998447" y="4366577"/>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6" name="Rectangle à coins arrondis 124">
              <a:extLst>
                <a:ext uri="{FF2B5EF4-FFF2-40B4-BE49-F238E27FC236}">
                  <a16:creationId xmlns:a16="http://schemas.microsoft.com/office/drawing/2014/main" id="{7BB4AAAD-E3CD-C128-F294-DD848FA16808}"/>
                </a:ext>
              </a:extLst>
            </p:cNvPr>
            <p:cNvSpPr/>
            <p:nvPr/>
          </p:nvSpPr>
          <p:spPr>
            <a:xfrm>
              <a:off x="2524389" y="480202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7" name="Rectangle à coins arrondis 127">
              <a:extLst>
                <a:ext uri="{FF2B5EF4-FFF2-40B4-BE49-F238E27FC236}">
                  <a16:creationId xmlns:a16="http://schemas.microsoft.com/office/drawing/2014/main" id="{383D8CD8-DF62-84A5-7E2E-AB392F6DB674}"/>
                </a:ext>
              </a:extLst>
            </p:cNvPr>
            <p:cNvSpPr/>
            <p:nvPr/>
          </p:nvSpPr>
          <p:spPr>
            <a:xfrm>
              <a:off x="1998447" y="4802021"/>
              <a:ext cx="420089" cy="335582"/>
            </a:xfrm>
            <a:prstGeom prst="roundRect">
              <a:avLst/>
            </a:prstGeom>
            <a:solidFill>
              <a:srgbClr val="00A9CE">
                <a:alpha val="50196"/>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88" name="ZoneTexte 29">
              <a:extLst>
                <a:ext uri="{FF2B5EF4-FFF2-40B4-BE49-F238E27FC236}">
                  <a16:creationId xmlns:a16="http://schemas.microsoft.com/office/drawing/2014/main" id="{329584E8-7C6D-0244-E6F3-0545676E2AB4}"/>
                </a:ext>
              </a:extLst>
            </p:cNvPr>
            <p:cNvSpPr txBox="1"/>
            <p:nvPr/>
          </p:nvSpPr>
          <p:spPr>
            <a:xfrm>
              <a:off x="1911995" y="2263910"/>
              <a:ext cx="1105599" cy="338554"/>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latin typeface="Arial" panose="020B0604020202020204" pitchFamily="34" charset="0"/>
                  <a:cs typeface="Arial" panose="020B0604020202020204" pitchFamily="34" charset="0"/>
                </a:rPr>
                <a:t>Jury</a:t>
              </a:r>
              <a:endParaRPr lang="fr-CA" sz="1600" dirty="0">
                <a:latin typeface="Arial" panose="020B0604020202020204" pitchFamily="34" charset="0"/>
                <a:cs typeface="Arial" panose="020B0604020202020204" pitchFamily="34" charset="0"/>
              </a:endParaRPr>
            </a:p>
          </p:txBody>
        </p:sp>
        <p:sp>
          <p:nvSpPr>
            <p:cNvPr id="89" name="ZoneTexte 29">
              <a:extLst>
                <a:ext uri="{FF2B5EF4-FFF2-40B4-BE49-F238E27FC236}">
                  <a16:creationId xmlns:a16="http://schemas.microsoft.com/office/drawing/2014/main" id="{87077040-58A1-66A5-5255-E93D71EF00D9}"/>
                </a:ext>
              </a:extLst>
            </p:cNvPr>
            <p:cNvSpPr txBox="1"/>
            <p:nvPr/>
          </p:nvSpPr>
          <p:spPr>
            <a:xfrm>
              <a:off x="5581958" y="4799049"/>
              <a:ext cx="1105599" cy="338554"/>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a:latin typeface="Arial" panose="020B0604020202020204" pitchFamily="34" charset="0"/>
                  <a:cs typeface="Arial" panose="020B0604020202020204" pitchFamily="34" charset="0"/>
                </a:rPr>
                <a:t>Public</a:t>
              </a:r>
              <a:endParaRPr lang="fr-CA" sz="1600">
                <a:latin typeface="Arial" panose="020B0604020202020204" pitchFamily="34" charset="0"/>
                <a:cs typeface="Arial" panose="020B0604020202020204" pitchFamily="34" charset="0"/>
              </a:endParaRPr>
            </a:p>
          </p:txBody>
        </p:sp>
        <p:sp>
          <p:nvSpPr>
            <p:cNvPr id="90" name="ZoneTexte 38">
              <a:extLst>
                <a:ext uri="{FF2B5EF4-FFF2-40B4-BE49-F238E27FC236}">
                  <a16:creationId xmlns:a16="http://schemas.microsoft.com/office/drawing/2014/main" id="{46F05AA8-EBF0-5A1B-B520-AED723577466}"/>
                </a:ext>
              </a:extLst>
            </p:cNvPr>
            <p:cNvSpPr txBox="1"/>
            <p:nvPr/>
          </p:nvSpPr>
          <p:spPr>
            <a:xfrm>
              <a:off x="8097582" y="1992480"/>
              <a:ext cx="2344001" cy="338554"/>
            </a:xfrm>
            <a:prstGeom prst="rect">
              <a:avLst/>
            </a:prstGeom>
            <a:no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CA" sz="1600" dirty="0">
                  <a:latin typeface="Arial"/>
                  <a:cs typeface="Arial"/>
                </a:rPr>
                <a:t>Court </a:t>
              </a:r>
              <a:r>
                <a:rPr lang="fr-CA" sz="1600" dirty="0" err="1">
                  <a:latin typeface="Arial"/>
                  <a:cs typeface="Arial"/>
                </a:rPr>
                <a:t>usher</a:t>
              </a:r>
              <a:endParaRPr lang="fr-CA" sz="1600" dirty="0" err="1">
                <a:latin typeface="Arial" panose="020B0604020202020204" pitchFamily="34" charset="0"/>
                <a:cs typeface="Arial" panose="020B0604020202020204" pitchFamily="34" charset="0"/>
              </a:endParaRPr>
            </a:p>
          </p:txBody>
        </p:sp>
        <p:sp>
          <p:nvSpPr>
            <p:cNvPr id="91" name="ZoneTexte 39">
              <a:extLst>
                <a:ext uri="{FF2B5EF4-FFF2-40B4-BE49-F238E27FC236}">
                  <a16:creationId xmlns:a16="http://schemas.microsoft.com/office/drawing/2014/main" id="{F53FAA97-2449-0DE9-7DBD-884192F5132A}"/>
                </a:ext>
              </a:extLst>
            </p:cNvPr>
            <p:cNvSpPr txBox="1"/>
            <p:nvPr/>
          </p:nvSpPr>
          <p:spPr>
            <a:xfrm>
              <a:off x="6921859" y="3597310"/>
              <a:ext cx="1130753" cy="338554"/>
            </a:xfrm>
            <a:prstGeom prst="rect">
              <a:avLst/>
            </a:prstGeom>
            <a:no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err="1">
                  <a:latin typeface="Arial" panose="020B0604020202020204" pitchFamily="34" charset="0"/>
                  <a:cs typeface="Arial" panose="020B0604020202020204" pitchFamily="34" charset="0"/>
                </a:rPr>
                <a:t>Accused</a:t>
              </a:r>
              <a:endParaRPr lang="fr-CA" sz="1600" dirty="0">
                <a:latin typeface="Arial" panose="020B0604020202020204" pitchFamily="34" charset="0"/>
                <a:cs typeface="Arial" panose="020B0604020202020204" pitchFamily="34" charset="0"/>
              </a:endParaRPr>
            </a:p>
          </p:txBody>
        </p:sp>
        <p:sp>
          <p:nvSpPr>
            <p:cNvPr id="92" name="ZoneTexte 41">
              <a:extLst>
                <a:ext uri="{FF2B5EF4-FFF2-40B4-BE49-F238E27FC236}">
                  <a16:creationId xmlns:a16="http://schemas.microsoft.com/office/drawing/2014/main" id="{21137B58-0046-BF20-F80E-F108354EC29B}"/>
                </a:ext>
              </a:extLst>
            </p:cNvPr>
            <p:cNvSpPr txBox="1"/>
            <p:nvPr/>
          </p:nvSpPr>
          <p:spPr>
            <a:xfrm>
              <a:off x="7628517" y="2985783"/>
              <a:ext cx="1995297" cy="338554"/>
            </a:xfrm>
            <a:prstGeom prst="rect">
              <a:avLst/>
            </a:prstGeom>
            <a:no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err="1">
                  <a:latin typeface="Arial" panose="020B0604020202020204" pitchFamily="34" charset="0"/>
                  <a:cs typeface="Arial" panose="020B0604020202020204" pitchFamily="34" charset="0"/>
                </a:rPr>
                <a:t>Defence</a:t>
              </a:r>
              <a:r>
                <a:rPr lang="fr-FR" sz="1600" dirty="0">
                  <a:latin typeface="Arial" panose="020B0604020202020204" pitchFamily="34" charset="0"/>
                  <a:cs typeface="Arial" panose="020B0604020202020204" pitchFamily="34" charset="0"/>
                </a:rPr>
                <a:t> </a:t>
              </a:r>
              <a:r>
                <a:rPr lang="fr-FR" sz="1600" dirty="0" err="1">
                  <a:latin typeface="Arial" panose="020B0604020202020204" pitchFamily="34" charset="0"/>
                  <a:cs typeface="Arial" panose="020B0604020202020204" pitchFamily="34" charset="0"/>
                </a:rPr>
                <a:t>lawyer</a:t>
              </a:r>
              <a:endParaRPr lang="fr-CA" sz="1600" dirty="0">
                <a:latin typeface="Arial" panose="020B0604020202020204" pitchFamily="34" charset="0"/>
                <a:cs typeface="Arial" panose="020B0604020202020204" pitchFamily="34" charset="0"/>
              </a:endParaRPr>
            </a:p>
          </p:txBody>
        </p:sp>
        <p:sp>
          <p:nvSpPr>
            <p:cNvPr id="93" name="ZoneTexte 42">
              <a:extLst>
                <a:ext uri="{FF2B5EF4-FFF2-40B4-BE49-F238E27FC236}">
                  <a16:creationId xmlns:a16="http://schemas.microsoft.com/office/drawing/2014/main" id="{9C088E36-F8FB-2642-0880-E22372530D7C}"/>
                </a:ext>
              </a:extLst>
            </p:cNvPr>
            <p:cNvSpPr txBox="1"/>
            <p:nvPr/>
          </p:nvSpPr>
          <p:spPr>
            <a:xfrm>
              <a:off x="4805185" y="2501853"/>
              <a:ext cx="2247176" cy="338554"/>
            </a:xfrm>
            <a:prstGeom prst="rect">
              <a:avLst/>
            </a:prstGeom>
            <a:no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1" algn="ctr"/>
              <a:r>
                <a:rPr lang="fr-FR" sz="1600" dirty="0">
                  <a:latin typeface="Arial" panose="020B0604020202020204" pitchFamily="34" charset="0"/>
                  <a:cs typeface="Arial" panose="020B0604020202020204" pitchFamily="34" charset="0"/>
                </a:rPr>
                <a:t>Court </a:t>
              </a:r>
              <a:r>
                <a:rPr lang="fr-FR" sz="1600" dirty="0" err="1">
                  <a:latin typeface="Arial" panose="020B0604020202020204" pitchFamily="34" charset="0"/>
                  <a:cs typeface="Arial" panose="020B0604020202020204" pitchFamily="34" charset="0"/>
                </a:rPr>
                <a:t>clerk</a:t>
              </a:r>
              <a:endParaRPr lang="fr-CA" sz="1600" dirty="0">
                <a:latin typeface="Arial" panose="020B0604020202020204" pitchFamily="34" charset="0"/>
                <a:cs typeface="Arial" panose="020B0604020202020204" pitchFamily="34" charset="0"/>
              </a:endParaRPr>
            </a:p>
          </p:txBody>
        </p:sp>
        <p:sp>
          <p:nvSpPr>
            <p:cNvPr id="94" name="ZoneTexte 43">
              <a:extLst>
                <a:ext uri="{FF2B5EF4-FFF2-40B4-BE49-F238E27FC236}">
                  <a16:creationId xmlns:a16="http://schemas.microsoft.com/office/drawing/2014/main" id="{606A125B-2786-11E5-4DA8-DE8E88DAF458}"/>
                </a:ext>
              </a:extLst>
            </p:cNvPr>
            <p:cNvSpPr txBox="1"/>
            <p:nvPr/>
          </p:nvSpPr>
          <p:spPr>
            <a:xfrm>
              <a:off x="3366308" y="2801732"/>
              <a:ext cx="1704416" cy="338554"/>
            </a:xfrm>
            <a:prstGeom prst="rect">
              <a:avLst/>
            </a:prstGeom>
            <a:noFill/>
            <a:ln>
              <a:noFill/>
            </a:ln>
          </p:spPr>
          <p:txBody>
            <a:bodyPr wrap="square" lIns="91440" tIns="45720" rIns="91440" bIns="45720" rtlCol="0" anchor="t">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err="1">
                  <a:latin typeface="Arial" panose="020B0604020202020204" pitchFamily="34" charset="0"/>
                  <a:cs typeface="Arial" panose="020B0604020202020204" pitchFamily="34" charset="0"/>
                </a:rPr>
                <a:t>Prosecutor</a:t>
              </a:r>
              <a:endParaRPr lang="fr-FR" sz="1600" dirty="0">
                <a:latin typeface="Arial" panose="020B0604020202020204" pitchFamily="34" charset="0"/>
                <a:cs typeface="Arial" panose="020B0604020202020204" pitchFamily="34" charset="0"/>
              </a:endParaRPr>
            </a:p>
          </p:txBody>
        </p:sp>
        <p:sp>
          <p:nvSpPr>
            <p:cNvPr id="95" name="ZoneTexte 45">
              <a:extLst>
                <a:ext uri="{FF2B5EF4-FFF2-40B4-BE49-F238E27FC236}">
                  <a16:creationId xmlns:a16="http://schemas.microsoft.com/office/drawing/2014/main" id="{9715CCDC-226C-AA3A-6E32-CF43ED075093}"/>
                </a:ext>
              </a:extLst>
            </p:cNvPr>
            <p:cNvSpPr txBox="1"/>
            <p:nvPr/>
          </p:nvSpPr>
          <p:spPr>
            <a:xfrm>
              <a:off x="5475265" y="3882257"/>
              <a:ext cx="1377469" cy="338554"/>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err="1">
                  <a:latin typeface="Arial" panose="020B0604020202020204" pitchFamily="34" charset="0"/>
                  <a:cs typeface="Arial" panose="020B0604020202020204" pitchFamily="34" charset="0"/>
                </a:rPr>
                <a:t>Witness</a:t>
              </a:r>
              <a:endParaRPr lang="fr-CA" sz="1600" dirty="0">
                <a:latin typeface="Arial" panose="020B0604020202020204" pitchFamily="34" charset="0"/>
                <a:cs typeface="Arial" panose="020B0604020202020204" pitchFamily="34" charset="0"/>
              </a:endParaRPr>
            </a:p>
          </p:txBody>
        </p:sp>
        <p:sp>
          <p:nvSpPr>
            <p:cNvPr id="96" name="ZoneTexte 31">
              <a:extLst>
                <a:ext uri="{FF2B5EF4-FFF2-40B4-BE49-F238E27FC236}">
                  <a16:creationId xmlns:a16="http://schemas.microsoft.com/office/drawing/2014/main" id="{8FA4B5AE-C139-9160-A045-C0CDD2EF4CF1}"/>
                </a:ext>
              </a:extLst>
            </p:cNvPr>
            <p:cNvSpPr txBox="1"/>
            <p:nvPr/>
          </p:nvSpPr>
          <p:spPr>
            <a:xfrm>
              <a:off x="5599275" y="1247258"/>
              <a:ext cx="1133999" cy="338554"/>
            </a:xfrm>
            <a:prstGeom prst="rect">
              <a:avLst/>
            </a:prstGeom>
            <a:no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latin typeface="Arial" panose="020B0604020202020204" pitchFamily="34" charset="0"/>
                  <a:cs typeface="Arial" panose="020B0604020202020204" pitchFamily="34" charset="0"/>
                </a:rPr>
                <a:t>Judge</a:t>
              </a:r>
              <a:endParaRPr lang="fr-CA" sz="1600" dirty="0">
                <a:latin typeface="Arial" panose="020B0604020202020204" pitchFamily="34" charset="0"/>
                <a:cs typeface="Arial" panose="020B0604020202020204" pitchFamily="34" charset="0"/>
              </a:endParaRPr>
            </a:p>
          </p:txBody>
        </p:sp>
        <p:sp>
          <p:nvSpPr>
            <p:cNvPr id="97" name="Rectangle à coins arrondis 51">
              <a:extLst>
                <a:ext uri="{FF2B5EF4-FFF2-40B4-BE49-F238E27FC236}">
                  <a16:creationId xmlns:a16="http://schemas.microsoft.com/office/drawing/2014/main" id="{1506A048-C657-3067-CAE4-D0FA6DA94E2E}"/>
                </a:ext>
              </a:extLst>
            </p:cNvPr>
            <p:cNvSpPr/>
            <p:nvPr/>
          </p:nvSpPr>
          <p:spPr>
            <a:xfrm>
              <a:off x="5739204" y="2105151"/>
              <a:ext cx="854138" cy="214092"/>
            </a:xfrm>
            <a:prstGeom prst="roundRect">
              <a:avLst/>
            </a:prstGeom>
            <a:solidFill>
              <a:srgbClr val="00A9CE"/>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98" name="Rectangle à coins arrondis 60">
              <a:extLst>
                <a:ext uri="{FF2B5EF4-FFF2-40B4-BE49-F238E27FC236}">
                  <a16:creationId xmlns:a16="http://schemas.microsoft.com/office/drawing/2014/main" id="{40C3C212-F729-3DF3-D033-13E4B186C1B1}"/>
                </a:ext>
              </a:extLst>
            </p:cNvPr>
            <p:cNvSpPr/>
            <p:nvPr/>
          </p:nvSpPr>
          <p:spPr>
            <a:xfrm>
              <a:off x="9059539" y="2401894"/>
              <a:ext cx="420089" cy="335582"/>
            </a:xfrm>
            <a:prstGeom prst="roundRect">
              <a:avLst/>
            </a:prstGeom>
            <a:solidFill>
              <a:srgbClr val="333F48">
                <a:alpha val="74902"/>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99" name="Rectangle à coins arrondis 98">
              <a:extLst>
                <a:ext uri="{FF2B5EF4-FFF2-40B4-BE49-F238E27FC236}">
                  <a16:creationId xmlns:a16="http://schemas.microsoft.com/office/drawing/2014/main" id="{FBD9BEEC-01E8-9F39-2851-17E761B2C816}"/>
                </a:ext>
              </a:extLst>
            </p:cNvPr>
            <p:cNvSpPr/>
            <p:nvPr/>
          </p:nvSpPr>
          <p:spPr>
            <a:xfrm>
              <a:off x="5942273" y="1601885"/>
              <a:ext cx="420089" cy="335582"/>
            </a:xfrm>
            <a:prstGeom prst="roundRect">
              <a:avLst/>
            </a:prstGeom>
            <a:solidFill>
              <a:srgbClr val="00A9CE"/>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0" name="Rectangle à coins arrondis 99">
              <a:extLst>
                <a:ext uri="{FF2B5EF4-FFF2-40B4-BE49-F238E27FC236}">
                  <a16:creationId xmlns:a16="http://schemas.microsoft.com/office/drawing/2014/main" id="{39EAD0FA-776B-2D4D-284E-3E7F4403A813}"/>
                </a:ext>
              </a:extLst>
            </p:cNvPr>
            <p:cNvSpPr/>
            <p:nvPr/>
          </p:nvSpPr>
          <p:spPr>
            <a:xfrm>
              <a:off x="7475452" y="3987062"/>
              <a:ext cx="420089" cy="335582"/>
            </a:xfrm>
            <a:prstGeom prst="roundRect">
              <a:avLst/>
            </a:prstGeom>
            <a:solidFill>
              <a:srgbClr val="F6891F"/>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1" name="Rectangle à coins arrondis 100">
              <a:extLst>
                <a:ext uri="{FF2B5EF4-FFF2-40B4-BE49-F238E27FC236}">
                  <a16:creationId xmlns:a16="http://schemas.microsoft.com/office/drawing/2014/main" id="{03524CC8-788A-4733-773D-E36E0D61D086}"/>
                </a:ext>
              </a:extLst>
            </p:cNvPr>
            <p:cNvSpPr/>
            <p:nvPr/>
          </p:nvSpPr>
          <p:spPr>
            <a:xfrm>
              <a:off x="8004642" y="3594332"/>
              <a:ext cx="420089" cy="335582"/>
            </a:xfrm>
            <a:prstGeom prst="roundRect">
              <a:avLst/>
            </a:prstGeom>
            <a:solidFill>
              <a:srgbClr val="0D4FA6">
                <a:alpha val="74902"/>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2" name="Rectangle à coins arrondis 101">
              <a:extLst>
                <a:ext uri="{FF2B5EF4-FFF2-40B4-BE49-F238E27FC236}">
                  <a16:creationId xmlns:a16="http://schemas.microsoft.com/office/drawing/2014/main" id="{E7BB8BC3-BF38-1123-1A54-F0DC3BB268FB}"/>
                </a:ext>
              </a:extLst>
            </p:cNvPr>
            <p:cNvSpPr/>
            <p:nvPr/>
          </p:nvSpPr>
          <p:spPr>
            <a:xfrm>
              <a:off x="5939999" y="4246076"/>
              <a:ext cx="420089" cy="335582"/>
            </a:xfrm>
            <a:prstGeom prst="roundRect">
              <a:avLst/>
            </a:prstGeom>
            <a:solidFill>
              <a:srgbClr val="F6891F">
                <a:alpha val="74902"/>
              </a:srgb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3" name="Rectangle à coins arrondis 102">
              <a:extLst>
                <a:ext uri="{FF2B5EF4-FFF2-40B4-BE49-F238E27FC236}">
                  <a16:creationId xmlns:a16="http://schemas.microsoft.com/office/drawing/2014/main" id="{A982DF67-30EE-7A8E-8EE2-D6BF390AAB64}"/>
                </a:ext>
              </a:extLst>
            </p:cNvPr>
            <p:cNvSpPr/>
            <p:nvPr/>
          </p:nvSpPr>
          <p:spPr>
            <a:xfrm>
              <a:off x="5939999" y="3136228"/>
              <a:ext cx="420089" cy="335582"/>
            </a:xfrm>
            <a:prstGeom prst="roundRect">
              <a:avLst/>
            </a:prstGeom>
            <a:solidFill>
              <a:srgbClr val="333F4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4" name="Rectangle à coins arrondis 103">
              <a:extLst>
                <a:ext uri="{FF2B5EF4-FFF2-40B4-BE49-F238E27FC236}">
                  <a16:creationId xmlns:a16="http://schemas.microsoft.com/office/drawing/2014/main" id="{C6B75827-5572-B2D6-7593-6163321DFD09}"/>
                </a:ext>
              </a:extLst>
            </p:cNvPr>
            <p:cNvSpPr/>
            <p:nvPr/>
          </p:nvSpPr>
          <p:spPr>
            <a:xfrm>
              <a:off x="4005031" y="3589485"/>
              <a:ext cx="420089" cy="335582"/>
            </a:xfrm>
            <a:prstGeom prst="roundRect">
              <a:avLst/>
            </a:prstGeom>
            <a:solidFill>
              <a:srgbClr val="0D4FA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grpSp>
          <p:nvGrpSpPr>
            <p:cNvPr id="105" name="Groupe 104">
              <a:extLst>
                <a:ext uri="{FF2B5EF4-FFF2-40B4-BE49-F238E27FC236}">
                  <a16:creationId xmlns:a16="http://schemas.microsoft.com/office/drawing/2014/main" id="{40D4A6CF-1F6F-DC68-6A9C-D45E632258FA}"/>
                </a:ext>
              </a:extLst>
            </p:cNvPr>
            <p:cNvGrpSpPr/>
            <p:nvPr/>
          </p:nvGrpSpPr>
          <p:grpSpPr>
            <a:xfrm>
              <a:off x="4074556" y="5159896"/>
              <a:ext cx="4155520" cy="911301"/>
              <a:chOff x="3983628" y="5130779"/>
              <a:chExt cx="4155520" cy="911301"/>
            </a:xfrm>
            <a:solidFill>
              <a:schemeClr val="accent6">
                <a:lumMod val="75000"/>
              </a:schemeClr>
            </a:solidFill>
          </p:grpSpPr>
          <p:sp>
            <p:nvSpPr>
              <p:cNvPr id="107" name="Rectangle à coins arrondis 112">
                <a:extLst>
                  <a:ext uri="{FF2B5EF4-FFF2-40B4-BE49-F238E27FC236}">
                    <a16:creationId xmlns:a16="http://schemas.microsoft.com/office/drawing/2014/main" id="{E96C6432-46EE-268D-7458-2571641F6560}"/>
                  </a:ext>
                </a:extLst>
              </p:cNvPr>
              <p:cNvSpPr/>
              <p:nvPr/>
            </p:nvSpPr>
            <p:spPr>
              <a:xfrm>
                <a:off x="7719059"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8" name="Rectangle à coins arrondis 113">
                <a:extLst>
                  <a:ext uri="{FF2B5EF4-FFF2-40B4-BE49-F238E27FC236}">
                    <a16:creationId xmlns:a16="http://schemas.microsoft.com/office/drawing/2014/main" id="{4FE81092-EA0C-0CA2-E76A-7E6A6C36AF6C}"/>
                  </a:ext>
                </a:extLst>
              </p:cNvPr>
              <p:cNvSpPr/>
              <p:nvPr/>
            </p:nvSpPr>
            <p:spPr>
              <a:xfrm>
                <a:off x="7719058"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09" name="Rectangle à coins arrondis 115">
                <a:extLst>
                  <a:ext uri="{FF2B5EF4-FFF2-40B4-BE49-F238E27FC236}">
                    <a16:creationId xmlns:a16="http://schemas.microsoft.com/office/drawing/2014/main" id="{C8EAB545-4F9D-F3F5-142D-89DF164DAA4F}"/>
                  </a:ext>
                </a:extLst>
              </p:cNvPr>
              <p:cNvSpPr/>
              <p:nvPr/>
            </p:nvSpPr>
            <p:spPr>
              <a:xfrm>
                <a:off x="6963560"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0" name="Rectangle à coins arrondis 116">
                <a:extLst>
                  <a:ext uri="{FF2B5EF4-FFF2-40B4-BE49-F238E27FC236}">
                    <a16:creationId xmlns:a16="http://schemas.microsoft.com/office/drawing/2014/main" id="{EE64BE06-686F-FCDA-7FCA-768255D03BBD}"/>
                  </a:ext>
                </a:extLst>
              </p:cNvPr>
              <p:cNvSpPr/>
              <p:nvPr/>
            </p:nvSpPr>
            <p:spPr>
              <a:xfrm>
                <a:off x="6961432"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1" name="Rectangle à coins arrondis 118">
                <a:extLst>
                  <a:ext uri="{FF2B5EF4-FFF2-40B4-BE49-F238E27FC236}">
                    <a16:creationId xmlns:a16="http://schemas.microsoft.com/office/drawing/2014/main" id="{CD924311-B13F-AB16-F420-3E61649DB751}"/>
                  </a:ext>
                </a:extLst>
              </p:cNvPr>
              <p:cNvSpPr/>
              <p:nvPr/>
            </p:nvSpPr>
            <p:spPr>
              <a:xfrm>
                <a:off x="6209737"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2" name="Rectangle à coins arrondis 119">
                <a:extLst>
                  <a:ext uri="{FF2B5EF4-FFF2-40B4-BE49-F238E27FC236}">
                    <a16:creationId xmlns:a16="http://schemas.microsoft.com/office/drawing/2014/main" id="{6D47D1EA-A52F-24E9-8CB3-9057435FE319}"/>
                  </a:ext>
                </a:extLst>
              </p:cNvPr>
              <p:cNvSpPr/>
              <p:nvPr/>
            </p:nvSpPr>
            <p:spPr>
              <a:xfrm>
                <a:off x="6209737"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3" name="Rectangle à coins arrondis 121">
                <a:extLst>
                  <a:ext uri="{FF2B5EF4-FFF2-40B4-BE49-F238E27FC236}">
                    <a16:creationId xmlns:a16="http://schemas.microsoft.com/office/drawing/2014/main" id="{9F8D9DD3-74D8-870D-3476-49CCBE3D5202}"/>
                  </a:ext>
                </a:extLst>
              </p:cNvPr>
              <p:cNvSpPr/>
              <p:nvPr/>
            </p:nvSpPr>
            <p:spPr>
              <a:xfrm>
                <a:off x="5482070"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4" name="Rectangle à coins arrondis 122">
                <a:extLst>
                  <a:ext uri="{FF2B5EF4-FFF2-40B4-BE49-F238E27FC236}">
                    <a16:creationId xmlns:a16="http://schemas.microsoft.com/office/drawing/2014/main" id="{D7262566-2F8D-A59B-ACD6-6C42986250B7}"/>
                  </a:ext>
                </a:extLst>
              </p:cNvPr>
              <p:cNvSpPr/>
              <p:nvPr/>
            </p:nvSpPr>
            <p:spPr>
              <a:xfrm>
                <a:off x="5482069"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5" name="Rectangle à coins arrondis 124">
                <a:extLst>
                  <a:ext uri="{FF2B5EF4-FFF2-40B4-BE49-F238E27FC236}">
                    <a16:creationId xmlns:a16="http://schemas.microsoft.com/office/drawing/2014/main" id="{9B39A36C-DEF1-97C3-38A1-D4060224FC82}"/>
                  </a:ext>
                </a:extLst>
              </p:cNvPr>
              <p:cNvSpPr/>
              <p:nvPr/>
            </p:nvSpPr>
            <p:spPr>
              <a:xfrm>
                <a:off x="4714258"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6" name="Rectangle à coins arrondis 125">
                <a:extLst>
                  <a:ext uri="{FF2B5EF4-FFF2-40B4-BE49-F238E27FC236}">
                    <a16:creationId xmlns:a16="http://schemas.microsoft.com/office/drawing/2014/main" id="{983060BD-B44F-CCFF-E66C-D95F0CA4E0B0}"/>
                  </a:ext>
                </a:extLst>
              </p:cNvPr>
              <p:cNvSpPr/>
              <p:nvPr/>
            </p:nvSpPr>
            <p:spPr>
              <a:xfrm>
                <a:off x="4714257"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7" name="Rectangle à coins arrondis 127">
                <a:extLst>
                  <a:ext uri="{FF2B5EF4-FFF2-40B4-BE49-F238E27FC236}">
                    <a16:creationId xmlns:a16="http://schemas.microsoft.com/office/drawing/2014/main" id="{357F4A5E-7CD6-187D-F52A-DE35387F45DE}"/>
                  </a:ext>
                </a:extLst>
              </p:cNvPr>
              <p:cNvSpPr/>
              <p:nvPr/>
            </p:nvSpPr>
            <p:spPr>
              <a:xfrm>
                <a:off x="3983629" y="5130779"/>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sp>
            <p:nvSpPr>
              <p:cNvPr id="118" name="Rectangle à coins arrondis 128">
                <a:extLst>
                  <a:ext uri="{FF2B5EF4-FFF2-40B4-BE49-F238E27FC236}">
                    <a16:creationId xmlns:a16="http://schemas.microsoft.com/office/drawing/2014/main" id="{8AD87C32-C380-3543-1E7E-B6154DB456AB}"/>
                  </a:ext>
                </a:extLst>
              </p:cNvPr>
              <p:cNvSpPr/>
              <p:nvPr/>
            </p:nvSpPr>
            <p:spPr>
              <a:xfrm>
                <a:off x="3983628" y="5706498"/>
                <a:ext cx="420089" cy="335582"/>
              </a:xfrm>
              <a:prstGeom prst="roundRect">
                <a:avLst/>
              </a:prstGeom>
              <a:solidFill>
                <a:srgbClr val="C2C7C8"/>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1688"/>
              </a:p>
            </p:txBody>
          </p:sp>
        </p:grpSp>
        <p:sp>
          <p:nvSpPr>
            <p:cNvPr id="106" name="Rectangle : coins arrondis 105">
              <a:extLst>
                <a:ext uri="{FF2B5EF4-FFF2-40B4-BE49-F238E27FC236}">
                  <a16:creationId xmlns:a16="http://schemas.microsoft.com/office/drawing/2014/main" id="{F3B07DE0-AE98-2A04-09E2-9812DBF2C39D}"/>
                </a:ext>
              </a:extLst>
            </p:cNvPr>
            <p:cNvSpPr/>
            <p:nvPr/>
          </p:nvSpPr>
          <p:spPr>
            <a:xfrm>
              <a:off x="1550854" y="1093473"/>
              <a:ext cx="9090291" cy="5233417"/>
            </a:xfrm>
            <a:prstGeom prst="roundRect">
              <a:avLst/>
            </a:prstGeom>
            <a:noFill/>
            <a:ln/>
          </p:spPr>
          <p:style>
            <a:lnRef idx="2">
              <a:schemeClr val="dk1"/>
            </a:lnRef>
            <a:fillRef idx="1">
              <a:schemeClr val="lt1"/>
            </a:fillRef>
            <a:effectRef idx="0">
              <a:schemeClr val="dk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endParaRPr lang="fr-CA" err="1">
                <a:solidFill>
                  <a:schemeClr val="tx1"/>
                </a:solidFill>
              </a:endParaRPr>
            </a:p>
          </p:txBody>
        </p:sp>
      </p:grpSp>
    </p:spTree>
    <p:extLst>
      <p:ext uri="{BB962C8B-B14F-4D97-AF65-F5344CB8AC3E}">
        <p14:creationId xmlns:p14="http://schemas.microsoft.com/office/powerpoint/2010/main" val="1396521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6096000" y="925705"/>
            <a:ext cx="4740172" cy="914400"/>
          </a:xfrm>
        </p:spPr>
        <p:txBody>
          <a:bodyPr/>
          <a:lstStyle/>
          <a:p>
            <a:pPr algn="r"/>
            <a:r>
              <a:rPr lang="fr-FR" dirty="0"/>
              <a:t>Legal </a:t>
            </a:r>
            <a:r>
              <a:rPr lang="fr-FR" dirty="0" err="1"/>
              <a:t>Terms</a:t>
            </a:r>
            <a:r>
              <a:rPr lang="fr-FR" dirty="0"/>
              <a:t> </a:t>
            </a:r>
            <a:r>
              <a:rPr lang="fr-FR" dirty="0" err="1"/>
              <a:t>Crossword</a:t>
            </a:r>
            <a:endParaRPr lang="fr-CA" dirty="0"/>
          </a:p>
        </p:txBody>
      </p:sp>
      <p:grpSp>
        <p:nvGrpSpPr>
          <p:cNvPr id="238" name="Groupe 237">
            <a:extLst>
              <a:ext uri="{FF2B5EF4-FFF2-40B4-BE49-F238E27FC236}">
                <a16:creationId xmlns:a16="http://schemas.microsoft.com/office/drawing/2014/main" id="{1E08BF46-C7E3-861C-757C-2638C829ADBC}"/>
              </a:ext>
            </a:extLst>
          </p:cNvPr>
          <p:cNvGrpSpPr/>
          <p:nvPr/>
        </p:nvGrpSpPr>
        <p:grpSpPr>
          <a:xfrm>
            <a:off x="2855598" y="3391002"/>
            <a:ext cx="289578" cy="2788431"/>
            <a:chOff x="2588205" y="3809136"/>
            <a:chExt cx="289578" cy="2788431"/>
          </a:xfrm>
        </p:grpSpPr>
        <p:grpSp>
          <p:nvGrpSpPr>
            <p:cNvPr id="95" name="Groupe 94">
              <a:extLst>
                <a:ext uri="{FF2B5EF4-FFF2-40B4-BE49-F238E27FC236}">
                  <a16:creationId xmlns:a16="http://schemas.microsoft.com/office/drawing/2014/main" id="{092D1438-4AE3-46FE-4EF9-67556FFDDB0E}"/>
                </a:ext>
              </a:extLst>
            </p:cNvPr>
            <p:cNvGrpSpPr/>
            <p:nvPr/>
          </p:nvGrpSpPr>
          <p:grpSpPr>
            <a:xfrm>
              <a:off x="2590248" y="4061709"/>
              <a:ext cx="282300" cy="2535858"/>
              <a:chOff x="4439839" y="1658799"/>
              <a:chExt cx="282300" cy="2535858"/>
            </a:xfrm>
          </p:grpSpPr>
          <p:grpSp>
            <p:nvGrpSpPr>
              <p:cNvPr id="96" name="Groupe 95">
                <a:extLst>
                  <a:ext uri="{FF2B5EF4-FFF2-40B4-BE49-F238E27FC236}">
                    <a16:creationId xmlns:a16="http://schemas.microsoft.com/office/drawing/2014/main" id="{AC905B59-03A4-E507-A8AB-7C005CE41113}"/>
                  </a:ext>
                </a:extLst>
              </p:cNvPr>
              <p:cNvGrpSpPr/>
              <p:nvPr/>
            </p:nvGrpSpPr>
            <p:grpSpPr>
              <a:xfrm>
                <a:off x="4439839" y="1658799"/>
                <a:ext cx="282300" cy="2254634"/>
                <a:chOff x="2246489" y="1698398"/>
                <a:chExt cx="360000" cy="2875198"/>
              </a:xfrm>
            </p:grpSpPr>
            <p:sp>
              <p:nvSpPr>
                <p:cNvPr id="102" name="Rectangle 101">
                  <a:extLst>
                    <a:ext uri="{FF2B5EF4-FFF2-40B4-BE49-F238E27FC236}">
                      <a16:creationId xmlns:a16="http://schemas.microsoft.com/office/drawing/2014/main" id="{02664CB7-6B1A-592E-5C8B-D05F4AF3EDB1}"/>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C</a:t>
                  </a:r>
                </a:p>
              </p:txBody>
            </p:sp>
            <p:sp>
              <p:nvSpPr>
                <p:cNvPr id="103" name="Rectangle 102">
                  <a:extLst>
                    <a:ext uri="{FF2B5EF4-FFF2-40B4-BE49-F238E27FC236}">
                      <a16:creationId xmlns:a16="http://schemas.microsoft.com/office/drawing/2014/main" id="{B15D8436-F4C2-C442-2D82-C092F84A968B}"/>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04" name="Rectangle 103">
                  <a:extLst>
                    <a:ext uri="{FF2B5EF4-FFF2-40B4-BE49-F238E27FC236}">
                      <a16:creationId xmlns:a16="http://schemas.microsoft.com/office/drawing/2014/main" id="{B4BDECDA-B512-D3EE-E198-D3A2149FE3CB}"/>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N</a:t>
                  </a:r>
                </a:p>
              </p:txBody>
            </p:sp>
            <p:sp>
              <p:nvSpPr>
                <p:cNvPr id="105" name="Rectangle 104">
                  <a:extLst>
                    <a:ext uri="{FF2B5EF4-FFF2-40B4-BE49-F238E27FC236}">
                      <a16:creationId xmlns:a16="http://schemas.microsoft.com/office/drawing/2014/main" id="{6BA0917D-B975-A46E-FE86-32BD6A8C9035}"/>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S</a:t>
                  </a:r>
                </a:p>
              </p:txBody>
            </p:sp>
            <p:sp>
              <p:nvSpPr>
                <p:cNvPr id="106" name="Rectangle 105">
                  <a:extLst>
                    <a:ext uri="{FF2B5EF4-FFF2-40B4-BE49-F238E27FC236}">
                      <a16:creationId xmlns:a16="http://schemas.microsoft.com/office/drawing/2014/main" id="{6E3EF80A-212C-30E9-3AE0-1C55355CFA56}"/>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B</a:t>
                  </a:r>
                </a:p>
              </p:txBody>
            </p:sp>
            <p:sp>
              <p:nvSpPr>
                <p:cNvPr id="107" name="Rectangle 106">
                  <a:extLst>
                    <a:ext uri="{FF2B5EF4-FFF2-40B4-BE49-F238E27FC236}">
                      <a16:creationId xmlns:a16="http://schemas.microsoft.com/office/drawing/2014/main" id="{4F838202-77E2-DEC2-87DC-59D5623F89E8}"/>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sp>
              <p:nvSpPr>
                <p:cNvPr id="108" name="Rectangle 107">
                  <a:extLst>
                    <a:ext uri="{FF2B5EF4-FFF2-40B4-BE49-F238E27FC236}">
                      <a16:creationId xmlns:a16="http://schemas.microsoft.com/office/drawing/2014/main" id="{1CA31B96-E25E-91AB-6F7B-69E3C475292F}"/>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T</a:t>
                  </a:r>
                </a:p>
              </p:txBody>
            </p:sp>
            <p:sp>
              <p:nvSpPr>
                <p:cNvPr id="109" name="Rectangle 108">
                  <a:extLst>
                    <a:ext uri="{FF2B5EF4-FFF2-40B4-BE49-F238E27FC236}">
                      <a16:creationId xmlns:a16="http://schemas.microsoft.com/office/drawing/2014/main" id="{24D6EDA6-7B60-4A68-FC99-13DDFD19C1D7}"/>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L</a:t>
                  </a:r>
                </a:p>
              </p:txBody>
            </p:sp>
          </p:grpSp>
          <p:sp>
            <p:nvSpPr>
              <p:cNvPr id="98" name="Rectangle 97">
                <a:extLst>
                  <a:ext uri="{FF2B5EF4-FFF2-40B4-BE49-F238E27FC236}">
                    <a16:creationId xmlns:a16="http://schemas.microsoft.com/office/drawing/2014/main" id="{2A365E86-B825-AE00-FFBC-729971E10E00}"/>
                  </a:ext>
                </a:extLst>
              </p:cNvPr>
              <p:cNvSpPr/>
              <p:nvPr/>
            </p:nvSpPr>
            <p:spPr>
              <a:xfrm>
                <a:off x="4439839" y="3912357"/>
                <a:ext cx="282300" cy="2823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sp>
          <p:nvSpPr>
            <p:cNvPr id="237" name="Rectangle 236">
              <a:extLst>
                <a:ext uri="{FF2B5EF4-FFF2-40B4-BE49-F238E27FC236}">
                  <a16:creationId xmlns:a16="http://schemas.microsoft.com/office/drawing/2014/main" id="{78DC9AFF-9CB0-1150-83BB-17765041190F}"/>
                </a:ext>
              </a:extLst>
            </p:cNvPr>
            <p:cNvSpPr/>
            <p:nvPr/>
          </p:nvSpPr>
          <p:spPr>
            <a:xfrm>
              <a:off x="2588205" y="3809136"/>
              <a:ext cx="289578"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1</a:t>
              </a:r>
              <a:endParaRPr lang="fr-CA" dirty="0">
                <a:solidFill>
                  <a:schemeClr val="tx1"/>
                </a:solidFill>
              </a:endParaRPr>
            </a:p>
          </p:txBody>
        </p:sp>
      </p:grpSp>
      <p:grpSp>
        <p:nvGrpSpPr>
          <p:cNvPr id="247" name="Groupe 246">
            <a:extLst>
              <a:ext uri="{FF2B5EF4-FFF2-40B4-BE49-F238E27FC236}">
                <a16:creationId xmlns:a16="http://schemas.microsoft.com/office/drawing/2014/main" id="{0C7C25D6-B8B0-B9A4-EC0A-DD75F2AE9262}"/>
              </a:ext>
            </a:extLst>
          </p:cNvPr>
          <p:cNvGrpSpPr/>
          <p:nvPr/>
        </p:nvGrpSpPr>
        <p:grpSpPr>
          <a:xfrm>
            <a:off x="3988047" y="870079"/>
            <a:ext cx="282300" cy="3339407"/>
            <a:chOff x="3722226" y="1286188"/>
            <a:chExt cx="282300" cy="3339407"/>
          </a:xfrm>
        </p:grpSpPr>
        <p:grpSp>
          <p:nvGrpSpPr>
            <p:cNvPr id="136" name="Groupe 135">
              <a:extLst>
                <a:ext uri="{FF2B5EF4-FFF2-40B4-BE49-F238E27FC236}">
                  <a16:creationId xmlns:a16="http://schemas.microsoft.com/office/drawing/2014/main" id="{348B623C-5256-309A-5466-AC2B3F58A73C}"/>
                </a:ext>
              </a:extLst>
            </p:cNvPr>
            <p:cNvGrpSpPr/>
            <p:nvPr/>
          </p:nvGrpSpPr>
          <p:grpSpPr>
            <a:xfrm>
              <a:off x="3722226" y="1525675"/>
              <a:ext cx="282300" cy="3099920"/>
              <a:chOff x="4439839" y="1658799"/>
              <a:chExt cx="282300" cy="3099920"/>
            </a:xfrm>
          </p:grpSpPr>
          <p:grpSp>
            <p:nvGrpSpPr>
              <p:cNvPr id="137" name="Groupe 136">
                <a:extLst>
                  <a:ext uri="{FF2B5EF4-FFF2-40B4-BE49-F238E27FC236}">
                    <a16:creationId xmlns:a16="http://schemas.microsoft.com/office/drawing/2014/main" id="{494FD20B-71C9-1C5F-5DDB-221639E20DE2}"/>
                  </a:ext>
                </a:extLst>
              </p:cNvPr>
              <p:cNvGrpSpPr/>
              <p:nvPr/>
            </p:nvGrpSpPr>
            <p:grpSpPr>
              <a:xfrm>
                <a:off x="4439839" y="1658799"/>
                <a:ext cx="282300" cy="2254634"/>
                <a:chOff x="2246489" y="1698398"/>
                <a:chExt cx="360000" cy="2875198"/>
              </a:xfrm>
            </p:grpSpPr>
            <p:sp>
              <p:nvSpPr>
                <p:cNvPr id="143" name="Rectangle 142">
                  <a:extLst>
                    <a:ext uri="{FF2B5EF4-FFF2-40B4-BE49-F238E27FC236}">
                      <a16:creationId xmlns:a16="http://schemas.microsoft.com/office/drawing/2014/main" id="{F5C02C50-826B-CF05-D71A-7858C7473F35}"/>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144" name="Rectangle 143">
                  <a:extLst>
                    <a:ext uri="{FF2B5EF4-FFF2-40B4-BE49-F238E27FC236}">
                      <a16:creationId xmlns:a16="http://schemas.microsoft.com/office/drawing/2014/main" id="{B321A8D5-68BA-8305-6261-3FE1FFDC3E20}"/>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145" name="Rectangle 144">
                  <a:extLst>
                    <a:ext uri="{FF2B5EF4-FFF2-40B4-BE49-F238E27FC236}">
                      <a16:creationId xmlns:a16="http://schemas.microsoft.com/office/drawing/2014/main" id="{F13A662A-ABDB-B27F-2B87-334474DBAD4D}"/>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sp>
              <p:nvSpPr>
                <p:cNvPr id="146" name="Rectangle 145">
                  <a:extLst>
                    <a:ext uri="{FF2B5EF4-FFF2-40B4-BE49-F238E27FC236}">
                      <a16:creationId xmlns:a16="http://schemas.microsoft.com/office/drawing/2014/main" id="{771C1F00-BD0E-D357-16FE-4C3F1265B32A}"/>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147" name="Rectangle 146">
                  <a:extLst>
                    <a:ext uri="{FF2B5EF4-FFF2-40B4-BE49-F238E27FC236}">
                      <a16:creationId xmlns:a16="http://schemas.microsoft.com/office/drawing/2014/main" id="{A7044297-52B3-0CA1-3D8E-E64879BA1C93}"/>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148" name="Rectangle 147">
                  <a:extLst>
                    <a:ext uri="{FF2B5EF4-FFF2-40B4-BE49-F238E27FC236}">
                      <a16:creationId xmlns:a16="http://schemas.microsoft.com/office/drawing/2014/main" id="{82E78754-16FB-02CE-9669-7144F007CE6B}"/>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149" name="Rectangle 148">
                  <a:extLst>
                    <a:ext uri="{FF2B5EF4-FFF2-40B4-BE49-F238E27FC236}">
                      <a16:creationId xmlns:a16="http://schemas.microsoft.com/office/drawing/2014/main" id="{AD2D6966-FE45-2E7B-0CC2-8BE35929E1EE}"/>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U</a:t>
                  </a:r>
                </a:p>
              </p:txBody>
            </p:sp>
            <p:sp>
              <p:nvSpPr>
                <p:cNvPr id="150" name="Rectangle 149">
                  <a:extLst>
                    <a:ext uri="{FF2B5EF4-FFF2-40B4-BE49-F238E27FC236}">
                      <a16:creationId xmlns:a16="http://schemas.microsoft.com/office/drawing/2014/main" id="{E89041D0-6DA9-9A80-79DD-16A1D25779B4}"/>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grpSp>
          <p:grpSp>
            <p:nvGrpSpPr>
              <p:cNvPr id="138" name="Groupe 137">
                <a:extLst>
                  <a:ext uri="{FF2B5EF4-FFF2-40B4-BE49-F238E27FC236}">
                    <a16:creationId xmlns:a16="http://schemas.microsoft.com/office/drawing/2014/main" id="{F33E2274-704B-EAA5-5345-5281F95A7FA7}"/>
                  </a:ext>
                </a:extLst>
              </p:cNvPr>
              <p:cNvGrpSpPr/>
              <p:nvPr/>
            </p:nvGrpSpPr>
            <p:grpSpPr>
              <a:xfrm>
                <a:off x="4439839" y="3912357"/>
                <a:ext cx="282300" cy="846362"/>
                <a:chOff x="2246489" y="1698398"/>
                <a:chExt cx="360000" cy="1079314"/>
              </a:xfrm>
            </p:grpSpPr>
            <p:sp>
              <p:nvSpPr>
                <p:cNvPr id="139" name="Rectangle 138">
                  <a:extLst>
                    <a:ext uri="{FF2B5EF4-FFF2-40B4-BE49-F238E27FC236}">
                      <a16:creationId xmlns:a16="http://schemas.microsoft.com/office/drawing/2014/main" id="{7EF15A32-4DB3-6107-D840-B76E5FC3E0E1}"/>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40" name="Rectangle 139">
                  <a:extLst>
                    <a:ext uri="{FF2B5EF4-FFF2-40B4-BE49-F238E27FC236}">
                      <a16:creationId xmlns:a16="http://schemas.microsoft.com/office/drawing/2014/main" id="{89919672-F885-A24F-F619-4213906A959B}"/>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41" name="Rectangle 140">
                  <a:extLst>
                    <a:ext uri="{FF2B5EF4-FFF2-40B4-BE49-F238E27FC236}">
                      <a16:creationId xmlns:a16="http://schemas.microsoft.com/office/drawing/2014/main" id="{CAF07172-7FF8-CE9A-BA54-6E0B5ED717D0}"/>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sp>
          <p:nvSpPr>
            <p:cNvPr id="244" name="Rectangle 243">
              <a:extLst>
                <a:ext uri="{FF2B5EF4-FFF2-40B4-BE49-F238E27FC236}">
                  <a16:creationId xmlns:a16="http://schemas.microsoft.com/office/drawing/2014/main" id="{8FFE8912-9F46-C8AA-CCD0-20CD69AA2F70}"/>
                </a:ext>
              </a:extLst>
            </p:cNvPr>
            <p:cNvSpPr/>
            <p:nvPr/>
          </p:nvSpPr>
          <p:spPr>
            <a:xfrm>
              <a:off x="3722231" y="1286188"/>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3</a:t>
              </a:r>
              <a:endParaRPr lang="fr-CA">
                <a:solidFill>
                  <a:schemeClr val="tx1"/>
                </a:solidFill>
              </a:endParaRPr>
            </a:p>
          </p:txBody>
        </p:sp>
      </p:grpSp>
      <p:grpSp>
        <p:nvGrpSpPr>
          <p:cNvPr id="2" name="Groupe 1">
            <a:extLst>
              <a:ext uri="{FF2B5EF4-FFF2-40B4-BE49-F238E27FC236}">
                <a16:creationId xmlns:a16="http://schemas.microsoft.com/office/drawing/2014/main" id="{AC002659-3580-7743-EAE7-5FF214B42272}"/>
              </a:ext>
            </a:extLst>
          </p:cNvPr>
          <p:cNvGrpSpPr/>
          <p:nvPr/>
        </p:nvGrpSpPr>
        <p:grpSpPr>
          <a:xfrm>
            <a:off x="3421823" y="2839456"/>
            <a:ext cx="283146" cy="1929884"/>
            <a:chOff x="3155391" y="3259949"/>
            <a:chExt cx="283146" cy="1929884"/>
          </a:xfrm>
        </p:grpSpPr>
        <p:grpSp>
          <p:nvGrpSpPr>
            <p:cNvPr id="126" name="Groupe 125">
              <a:extLst>
                <a:ext uri="{FF2B5EF4-FFF2-40B4-BE49-F238E27FC236}">
                  <a16:creationId xmlns:a16="http://schemas.microsoft.com/office/drawing/2014/main" id="{B4FAABEA-62F4-3F8F-43BA-76D9847D0D9C}"/>
                </a:ext>
              </a:extLst>
            </p:cNvPr>
            <p:cNvGrpSpPr/>
            <p:nvPr/>
          </p:nvGrpSpPr>
          <p:grpSpPr>
            <a:xfrm>
              <a:off x="3156237" y="3498185"/>
              <a:ext cx="282300" cy="1691648"/>
              <a:chOff x="2246489" y="1698398"/>
              <a:chExt cx="360000" cy="2157256"/>
            </a:xfrm>
          </p:grpSpPr>
          <p:sp>
            <p:nvSpPr>
              <p:cNvPr id="128" name="Rectangle 127">
                <a:extLst>
                  <a:ext uri="{FF2B5EF4-FFF2-40B4-BE49-F238E27FC236}">
                    <a16:creationId xmlns:a16="http://schemas.microsoft.com/office/drawing/2014/main" id="{96AED8F6-4515-61F3-8F7C-D638F7693408}"/>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S</a:t>
                </a:r>
              </a:p>
            </p:txBody>
          </p:sp>
          <p:sp>
            <p:nvSpPr>
              <p:cNvPr id="129" name="Rectangle 128">
                <a:extLst>
                  <a:ext uri="{FF2B5EF4-FFF2-40B4-BE49-F238E27FC236}">
                    <a16:creationId xmlns:a16="http://schemas.microsoft.com/office/drawing/2014/main" id="{E16E135D-E6A6-6319-6CFF-6BFE80069C75}"/>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130" name="Rectangle 129">
                <a:extLst>
                  <a:ext uri="{FF2B5EF4-FFF2-40B4-BE49-F238E27FC236}">
                    <a16:creationId xmlns:a16="http://schemas.microsoft.com/office/drawing/2014/main" id="{839C216E-EABD-C479-10D4-CFFDE601214F}"/>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sp>
            <p:nvSpPr>
              <p:cNvPr id="131" name="Rectangle 130">
                <a:extLst>
                  <a:ext uri="{FF2B5EF4-FFF2-40B4-BE49-F238E27FC236}">
                    <a16:creationId xmlns:a16="http://schemas.microsoft.com/office/drawing/2014/main" id="{8075D463-F10E-0375-707B-070DFFFB347C}"/>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133" name="Rectangle 132">
                <a:extLst>
                  <a:ext uri="{FF2B5EF4-FFF2-40B4-BE49-F238E27FC236}">
                    <a16:creationId xmlns:a16="http://schemas.microsoft.com/office/drawing/2014/main" id="{795F8BD5-79E5-2B22-28FF-864B29BDC2BD}"/>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T</a:t>
                </a:r>
              </a:p>
            </p:txBody>
          </p:sp>
          <p:sp>
            <p:nvSpPr>
              <p:cNvPr id="134" name="Rectangle 133">
                <a:extLst>
                  <a:ext uri="{FF2B5EF4-FFF2-40B4-BE49-F238E27FC236}">
                    <a16:creationId xmlns:a16="http://schemas.microsoft.com/office/drawing/2014/main" id="{C080F6F6-F240-50D9-F4BE-324028AE1EA8}"/>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sp>
          <p:nvSpPr>
            <p:cNvPr id="245" name="Rectangle 244">
              <a:extLst>
                <a:ext uri="{FF2B5EF4-FFF2-40B4-BE49-F238E27FC236}">
                  <a16:creationId xmlns:a16="http://schemas.microsoft.com/office/drawing/2014/main" id="{29D80903-36A1-8192-CAC1-0083021233ED}"/>
                </a:ext>
              </a:extLst>
            </p:cNvPr>
            <p:cNvSpPr/>
            <p:nvPr/>
          </p:nvSpPr>
          <p:spPr>
            <a:xfrm>
              <a:off x="3155391" y="3259949"/>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a:solidFill>
                    <a:schemeClr val="tx1"/>
                  </a:solidFill>
                </a:rPr>
                <a:t>2</a:t>
              </a:r>
              <a:endParaRPr lang="fr-CA">
                <a:solidFill>
                  <a:schemeClr val="tx1"/>
                </a:solidFill>
              </a:endParaRPr>
            </a:p>
          </p:txBody>
        </p:sp>
      </p:grpSp>
      <p:grpSp>
        <p:nvGrpSpPr>
          <p:cNvPr id="267" name="Groupe 266">
            <a:extLst>
              <a:ext uri="{FF2B5EF4-FFF2-40B4-BE49-F238E27FC236}">
                <a16:creationId xmlns:a16="http://schemas.microsoft.com/office/drawing/2014/main" id="{BE949CC6-E593-8524-8938-816154526929}"/>
              </a:ext>
            </a:extLst>
          </p:cNvPr>
          <p:cNvGrpSpPr/>
          <p:nvPr/>
        </p:nvGrpSpPr>
        <p:grpSpPr>
          <a:xfrm>
            <a:off x="5598313" y="2259340"/>
            <a:ext cx="421200" cy="1933156"/>
            <a:chOff x="8700441" y="1562797"/>
            <a:chExt cx="421200" cy="1933156"/>
          </a:xfrm>
        </p:grpSpPr>
        <p:grpSp>
          <p:nvGrpSpPr>
            <p:cNvPr id="216" name="Groupe 215">
              <a:extLst>
                <a:ext uri="{FF2B5EF4-FFF2-40B4-BE49-F238E27FC236}">
                  <a16:creationId xmlns:a16="http://schemas.microsoft.com/office/drawing/2014/main" id="{2A018E6E-5770-23C1-88BD-56C9DE44AA4F}"/>
                </a:ext>
              </a:extLst>
            </p:cNvPr>
            <p:cNvGrpSpPr/>
            <p:nvPr/>
          </p:nvGrpSpPr>
          <p:grpSpPr>
            <a:xfrm>
              <a:off x="8769891" y="1804305"/>
              <a:ext cx="282300" cy="1691648"/>
              <a:chOff x="2246489" y="1698398"/>
              <a:chExt cx="360000" cy="2157256"/>
            </a:xfrm>
          </p:grpSpPr>
          <p:sp>
            <p:nvSpPr>
              <p:cNvPr id="217" name="Rectangle 216">
                <a:extLst>
                  <a:ext uri="{FF2B5EF4-FFF2-40B4-BE49-F238E27FC236}">
                    <a16:creationId xmlns:a16="http://schemas.microsoft.com/office/drawing/2014/main" id="{F61A9AB8-0371-61AA-8791-5E33CA6E4F70}"/>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B</a:t>
                </a:r>
              </a:p>
            </p:txBody>
          </p:sp>
          <p:sp>
            <p:nvSpPr>
              <p:cNvPr id="218" name="Rectangle 217">
                <a:extLst>
                  <a:ext uri="{FF2B5EF4-FFF2-40B4-BE49-F238E27FC236}">
                    <a16:creationId xmlns:a16="http://schemas.microsoft.com/office/drawing/2014/main" id="{9C95089B-DF90-6F7D-6099-D22E056D45BD}"/>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U</a:t>
                </a:r>
              </a:p>
            </p:txBody>
          </p:sp>
          <p:sp>
            <p:nvSpPr>
              <p:cNvPr id="219" name="Rectangle 218">
                <a:extLst>
                  <a:ext uri="{FF2B5EF4-FFF2-40B4-BE49-F238E27FC236}">
                    <a16:creationId xmlns:a16="http://schemas.microsoft.com/office/drawing/2014/main" id="{8FB49198-F9A9-A3D0-C8B5-33C362A12FA4}"/>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220" name="Rectangle 219">
                <a:extLst>
                  <a:ext uri="{FF2B5EF4-FFF2-40B4-BE49-F238E27FC236}">
                    <a16:creationId xmlns:a16="http://schemas.microsoft.com/office/drawing/2014/main" id="{5A923C79-4903-2F26-D071-CFC60618D8CC}"/>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D</a:t>
                </a:r>
              </a:p>
            </p:txBody>
          </p:sp>
          <p:sp>
            <p:nvSpPr>
              <p:cNvPr id="222" name="Rectangle 221">
                <a:extLst>
                  <a:ext uri="{FF2B5EF4-FFF2-40B4-BE49-F238E27FC236}">
                    <a16:creationId xmlns:a16="http://schemas.microsoft.com/office/drawing/2014/main" id="{3BF26255-1632-8D3B-5633-E1CF4B1454AC}"/>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N</a:t>
                </a:r>
              </a:p>
            </p:txBody>
          </p:sp>
          <p:sp>
            <p:nvSpPr>
              <p:cNvPr id="223" name="Rectangle 222">
                <a:extLst>
                  <a:ext uri="{FF2B5EF4-FFF2-40B4-BE49-F238E27FC236}">
                    <a16:creationId xmlns:a16="http://schemas.microsoft.com/office/drawing/2014/main" id="{313CB7BA-DB89-50DB-5E7E-49EC91DC11A2}"/>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grpSp>
        <p:sp>
          <p:nvSpPr>
            <p:cNvPr id="248" name="Rectangle 247">
              <a:extLst>
                <a:ext uri="{FF2B5EF4-FFF2-40B4-BE49-F238E27FC236}">
                  <a16:creationId xmlns:a16="http://schemas.microsoft.com/office/drawing/2014/main" id="{7C2913AE-D154-997C-71D6-D4C29F807ABA}"/>
                </a:ext>
              </a:extLst>
            </p:cNvPr>
            <p:cNvSpPr/>
            <p:nvPr/>
          </p:nvSpPr>
          <p:spPr>
            <a:xfrm>
              <a:off x="8700441" y="1562797"/>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5</a:t>
              </a:r>
              <a:endParaRPr lang="fr-CA" dirty="0">
                <a:solidFill>
                  <a:schemeClr val="tx1"/>
                </a:solidFill>
              </a:endParaRPr>
            </a:p>
          </p:txBody>
        </p:sp>
      </p:grpSp>
      <p:grpSp>
        <p:nvGrpSpPr>
          <p:cNvPr id="8" name="Groupe 7">
            <a:extLst>
              <a:ext uri="{FF2B5EF4-FFF2-40B4-BE49-F238E27FC236}">
                <a16:creationId xmlns:a16="http://schemas.microsoft.com/office/drawing/2014/main" id="{DACBC8D0-4102-7091-92B3-A45080B4A8DC}"/>
              </a:ext>
            </a:extLst>
          </p:cNvPr>
          <p:cNvGrpSpPr/>
          <p:nvPr/>
        </p:nvGrpSpPr>
        <p:grpSpPr>
          <a:xfrm>
            <a:off x="2587885" y="1664356"/>
            <a:ext cx="1666654" cy="295863"/>
            <a:chOff x="927137" y="2703132"/>
            <a:chExt cx="1666654" cy="295863"/>
          </a:xfrm>
        </p:grpSpPr>
        <p:grpSp>
          <p:nvGrpSpPr>
            <p:cNvPr id="190" name="Groupe 189">
              <a:extLst>
                <a:ext uri="{FF2B5EF4-FFF2-40B4-BE49-F238E27FC236}">
                  <a16:creationId xmlns:a16="http://schemas.microsoft.com/office/drawing/2014/main" id="{1EC228C4-0884-7A3B-56D5-F1A429470D6C}"/>
                </a:ext>
              </a:extLst>
            </p:cNvPr>
            <p:cNvGrpSpPr/>
            <p:nvPr/>
          </p:nvGrpSpPr>
          <p:grpSpPr>
            <a:xfrm>
              <a:off x="1191218" y="2703132"/>
              <a:ext cx="1402573" cy="295863"/>
              <a:chOff x="2360494" y="1513039"/>
              <a:chExt cx="1788616" cy="377295"/>
            </a:xfrm>
          </p:grpSpPr>
          <p:sp>
            <p:nvSpPr>
              <p:cNvPr id="195" name="Rectangle 194">
                <a:extLst>
                  <a:ext uri="{FF2B5EF4-FFF2-40B4-BE49-F238E27FC236}">
                    <a16:creationId xmlns:a16="http://schemas.microsoft.com/office/drawing/2014/main" id="{F2AF9AF2-286D-D952-D165-FE06FB291C89}"/>
                  </a:ext>
                </a:extLst>
              </p:cNvPr>
              <p:cNvSpPr/>
              <p:nvPr/>
            </p:nvSpPr>
            <p:spPr>
              <a:xfrm>
                <a:off x="2360494" y="1523969"/>
                <a:ext cx="360000" cy="3599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C</a:t>
                </a:r>
              </a:p>
            </p:txBody>
          </p:sp>
          <p:sp>
            <p:nvSpPr>
              <p:cNvPr id="196" name="Rectangle 195">
                <a:extLst>
                  <a:ext uri="{FF2B5EF4-FFF2-40B4-BE49-F238E27FC236}">
                    <a16:creationId xmlns:a16="http://schemas.microsoft.com/office/drawing/2014/main" id="{BA241767-07E2-0883-EB2E-C20E0D3B34FE}"/>
                  </a:ext>
                </a:extLst>
              </p:cNvPr>
              <p:cNvSpPr/>
              <p:nvPr/>
            </p:nvSpPr>
            <p:spPr>
              <a:xfrm>
                <a:off x="2722464" y="1523968"/>
                <a:ext cx="356899" cy="366366"/>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R</a:t>
                </a:r>
              </a:p>
            </p:txBody>
          </p:sp>
          <p:sp>
            <p:nvSpPr>
              <p:cNvPr id="197" name="Rectangle 196">
                <a:extLst>
                  <a:ext uri="{FF2B5EF4-FFF2-40B4-BE49-F238E27FC236}">
                    <a16:creationId xmlns:a16="http://schemas.microsoft.com/office/drawing/2014/main" id="{30B44BD6-2737-2AAA-22E4-0FC5E7C50DC4}"/>
                  </a:ext>
                </a:extLst>
              </p:cNvPr>
              <p:cNvSpPr/>
              <p:nvPr/>
            </p:nvSpPr>
            <p:spPr>
              <a:xfrm>
                <a:off x="3071431" y="1513039"/>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I</a:t>
                </a:r>
              </a:p>
            </p:txBody>
          </p:sp>
          <p:sp>
            <p:nvSpPr>
              <p:cNvPr id="198" name="Rectangle 197">
                <a:extLst>
                  <a:ext uri="{FF2B5EF4-FFF2-40B4-BE49-F238E27FC236}">
                    <a16:creationId xmlns:a16="http://schemas.microsoft.com/office/drawing/2014/main" id="{9FD1B235-259D-BDE2-A753-6510B01B86A5}"/>
                  </a:ext>
                </a:extLst>
              </p:cNvPr>
              <p:cNvSpPr/>
              <p:nvPr/>
            </p:nvSpPr>
            <p:spPr>
              <a:xfrm>
                <a:off x="3428875"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M</a:t>
                </a:r>
              </a:p>
            </p:txBody>
          </p:sp>
          <p:sp>
            <p:nvSpPr>
              <p:cNvPr id="201" name="Rectangle 200">
                <a:extLst>
                  <a:ext uri="{FF2B5EF4-FFF2-40B4-BE49-F238E27FC236}">
                    <a16:creationId xmlns:a16="http://schemas.microsoft.com/office/drawing/2014/main" id="{A4257072-1F0F-BC9E-BF87-2873E10F2A57}"/>
                  </a:ext>
                </a:extLst>
              </p:cNvPr>
              <p:cNvSpPr/>
              <p:nvPr/>
            </p:nvSpPr>
            <p:spPr>
              <a:xfrm>
                <a:off x="3789110"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grpSp>
        <p:sp>
          <p:nvSpPr>
            <p:cNvPr id="249" name="Rectangle 248">
              <a:extLst>
                <a:ext uri="{FF2B5EF4-FFF2-40B4-BE49-F238E27FC236}">
                  <a16:creationId xmlns:a16="http://schemas.microsoft.com/office/drawing/2014/main" id="{E2553495-057F-CEE4-46A0-AC4214911AC4}"/>
                </a:ext>
              </a:extLst>
            </p:cNvPr>
            <p:cNvSpPr/>
            <p:nvPr/>
          </p:nvSpPr>
          <p:spPr>
            <a:xfrm rot="16200000">
              <a:off x="912737" y="2719033"/>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9</a:t>
              </a:r>
              <a:endParaRPr lang="fr-CA" dirty="0">
                <a:solidFill>
                  <a:schemeClr val="tx1"/>
                </a:solidFill>
              </a:endParaRPr>
            </a:p>
          </p:txBody>
        </p:sp>
      </p:grpSp>
      <p:grpSp>
        <p:nvGrpSpPr>
          <p:cNvPr id="264" name="Groupe 263">
            <a:extLst>
              <a:ext uri="{FF2B5EF4-FFF2-40B4-BE49-F238E27FC236}">
                <a16:creationId xmlns:a16="http://schemas.microsoft.com/office/drawing/2014/main" id="{DB56C6BF-8C7C-71CF-A313-C501C79040E3}"/>
              </a:ext>
            </a:extLst>
          </p:cNvPr>
          <p:cNvGrpSpPr/>
          <p:nvPr/>
        </p:nvGrpSpPr>
        <p:grpSpPr>
          <a:xfrm>
            <a:off x="4820199" y="1425287"/>
            <a:ext cx="280800" cy="2216467"/>
            <a:chOff x="5962641" y="999289"/>
            <a:chExt cx="280800" cy="2216467"/>
          </a:xfrm>
        </p:grpSpPr>
        <p:grpSp>
          <p:nvGrpSpPr>
            <p:cNvPr id="94" name="Groupe 93">
              <a:extLst>
                <a:ext uri="{FF2B5EF4-FFF2-40B4-BE49-F238E27FC236}">
                  <a16:creationId xmlns:a16="http://schemas.microsoft.com/office/drawing/2014/main" id="{003E567A-AC86-E685-F0BE-20ECC510F179}"/>
                </a:ext>
              </a:extLst>
            </p:cNvPr>
            <p:cNvGrpSpPr/>
            <p:nvPr/>
          </p:nvGrpSpPr>
          <p:grpSpPr>
            <a:xfrm>
              <a:off x="5962641" y="1252831"/>
              <a:ext cx="280800" cy="1962925"/>
              <a:chOff x="7265857" y="1518399"/>
              <a:chExt cx="280800" cy="1962925"/>
            </a:xfrm>
          </p:grpSpPr>
          <p:grpSp>
            <p:nvGrpSpPr>
              <p:cNvPr id="24" name="Groupe 23">
                <a:extLst>
                  <a:ext uri="{FF2B5EF4-FFF2-40B4-BE49-F238E27FC236}">
                    <a16:creationId xmlns:a16="http://schemas.microsoft.com/office/drawing/2014/main" id="{5A80B875-B8B5-3A9B-0C9E-3208D999B0B0}"/>
                  </a:ext>
                </a:extLst>
              </p:cNvPr>
              <p:cNvGrpSpPr>
                <a:grpSpLocks noChangeAspect="1"/>
              </p:cNvGrpSpPr>
              <p:nvPr/>
            </p:nvGrpSpPr>
            <p:grpSpPr>
              <a:xfrm>
                <a:off x="7265857" y="1518399"/>
                <a:ext cx="280800" cy="841865"/>
                <a:chOff x="7265857" y="1518398"/>
                <a:chExt cx="360000" cy="1079314"/>
              </a:xfrm>
            </p:grpSpPr>
            <p:sp>
              <p:nvSpPr>
                <p:cNvPr id="21" name="Rectangle 20">
                  <a:extLst>
                    <a:ext uri="{FF2B5EF4-FFF2-40B4-BE49-F238E27FC236}">
                      <a16:creationId xmlns:a16="http://schemas.microsoft.com/office/drawing/2014/main" id="{A0E02E69-C4F7-AEAC-58B1-A2B1143C3F73}"/>
                    </a:ext>
                  </a:extLst>
                </p:cNvPr>
                <p:cNvSpPr/>
                <p:nvPr/>
              </p:nvSpPr>
              <p:spPr>
                <a:xfrm>
                  <a:off x="7265857"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H</a:t>
                  </a:r>
                </a:p>
              </p:txBody>
            </p:sp>
            <p:sp>
              <p:nvSpPr>
                <p:cNvPr id="22" name="Rectangle 21">
                  <a:extLst>
                    <a:ext uri="{FF2B5EF4-FFF2-40B4-BE49-F238E27FC236}">
                      <a16:creationId xmlns:a16="http://schemas.microsoft.com/office/drawing/2014/main" id="{A6739827-3688-3D12-86BB-ABD5CF80827F}"/>
                    </a:ext>
                  </a:extLst>
                </p:cNvPr>
                <p:cNvSpPr/>
                <p:nvPr/>
              </p:nvSpPr>
              <p:spPr>
                <a:xfrm>
                  <a:off x="7265857" y="187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sp>
              <p:nvSpPr>
                <p:cNvPr id="23" name="Rectangle 22">
                  <a:extLst>
                    <a:ext uri="{FF2B5EF4-FFF2-40B4-BE49-F238E27FC236}">
                      <a16:creationId xmlns:a16="http://schemas.microsoft.com/office/drawing/2014/main" id="{61F2E686-BE32-AA79-293D-EF4BD5AAE0A7}"/>
                    </a:ext>
                  </a:extLst>
                </p:cNvPr>
                <p:cNvSpPr/>
                <p:nvPr/>
              </p:nvSpPr>
              <p:spPr>
                <a:xfrm>
                  <a:off x="7265857" y="223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grpSp>
          <p:grpSp>
            <p:nvGrpSpPr>
              <p:cNvPr id="86" name="Groupe 85">
                <a:extLst>
                  <a:ext uri="{FF2B5EF4-FFF2-40B4-BE49-F238E27FC236}">
                    <a16:creationId xmlns:a16="http://schemas.microsoft.com/office/drawing/2014/main" id="{4AB6128D-ABB9-F663-2F79-948D60D93059}"/>
                  </a:ext>
                </a:extLst>
              </p:cNvPr>
              <p:cNvGrpSpPr>
                <a:grpSpLocks noChangeAspect="1"/>
              </p:cNvGrpSpPr>
              <p:nvPr/>
            </p:nvGrpSpPr>
            <p:grpSpPr>
              <a:xfrm>
                <a:off x="7265857" y="2359729"/>
                <a:ext cx="280800" cy="841865"/>
                <a:chOff x="7265857" y="1518398"/>
                <a:chExt cx="360000" cy="1079314"/>
              </a:xfrm>
            </p:grpSpPr>
            <p:sp>
              <p:nvSpPr>
                <p:cNvPr id="87" name="Rectangle 86">
                  <a:extLst>
                    <a:ext uri="{FF2B5EF4-FFF2-40B4-BE49-F238E27FC236}">
                      <a16:creationId xmlns:a16="http://schemas.microsoft.com/office/drawing/2014/main" id="{15514316-5CA6-CA4E-7A33-D73CBFC8632D}"/>
                    </a:ext>
                  </a:extLst>
                </p:cNvPr>
                <p:cNvSpPr/>
                <p:nvPr/>
              </p:nvSpPr>
              <p:spPr>
                <a:xfrm>
                  <a:off x="7265857" y="151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R</a:t>
                  </a:r>
                </a:p>
              </p:txBody>
            </p:sp>
            <p:sp>
              <p:nvSpPr>
                <p:cNvPr id="88" name="Rectangle 87">
                  <a:extLst>
                    <a:ext uri="{FF2B5EF4-FFF2-40B4-BE49-F238E27FC236}">
                      <a16:creationId xmlns:a16="http://schemas.microsoft.com/office/drawing/2014/main" id="{32D804E8-2F30-4ABB-1C10-9E37BBC5E77D}"/>
                    </a:ext>
                  </a:extLst>
                </p:cNvPr>
                <p:cNvSpPr/>
                <p:nvPr/>
              </p:nvSpPr>
              <p:spPr>
                <a:xfrm>
                  <a:off x="7265857" y="187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S</a:t>
                  </a:r>
                </a:p>
              </p:txBody>
            </p:sp>
            <p:sp>
              <p:nvSpPr>
                <p:cNvPr id="89" name="Rectangle 88">
                  <a:extLst>
                    <a:ext uri="{FF2B5EF4-FFF2-40B4-BE49-F238E27FC236}">
                      <a16:creationId xmlns:a16="http://schemas.microsoft.com/office/drawing/2014/main" id="{C4E69006-64DC-586C-B7F4-AF2FEF57A4DD}"/>
                    </a:ext>
                  </a:extLst>
                </p:cNvPr>
                <p:cNvSpPr/>
                <p:nvPr/>
              </p:nvSpPr>
              <p:spPr>
                <a:xfrm>
                  <a:off x="7265857" y="223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grpSp>
          <p:sp>
            <p:nvSpPr>
              <p:cNvPr id="91" name="Rectangle 90">
                <a:extLst>
                  <a:ext uri="{FF2B5EF4-FFF2-40B4-BE49-F238E27FC236}">
                    <a16:creationId xmlns:a16="http://schemas.microsoft.com/office/drawing/2014/main" id="{89E44010-A179-5468-CA5F-07361292E751}"/>
                  </a:ext>
                </a:extLst>
              </p:cNvPr>
              <p:cNvSpPr/>
              <p:nvPr/>
            </p:nvSpPr>
            <p:spPr>
              <a:xfrm>
                <a:off x="7265857" y="3200524"/>
                <a:ext cx="280800" cy="280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Y</a:t>
                </a:r>
              </a:p>
            </p:txBody>
          </p:sp>
        </p:grpSp>
        <p:sp>
          <p:nvSpPr>
            <p:cNvPr id="250" name="Rectangle 249">
              <a:extLst>
                <a:ext uri="{FF2B5EF4-FFF2-40B4-BE49-F238E27FC236}">
                  <a16:creationId xmlns:a16="http://schemas.microsoft.com/office/drawing/2014/main" id="{7D01C358-A972-FD28-C163-D11D5EFA6D0D}"/>
                </a:ext>
              </a:extLst>
            </p:cNvPr>
            <p:cNvSpPr/>
            <p:nvPr/>
          </p:nvSpPr>
          <p:spPr>
            <a:xfrm>
              <a:off x="5962641" y="999289"/>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4</a:t>
              </a:r>
              <a:endParaRPr lang="fr-CA" dirty="0">
                <a:solidFill>
                  <a:schemeClr val="tx1"/>
                </a:solidFill>
              </a:endParaRPr>
            </a:p>
          </p:txBody>
        </p:sp>
      </p:grpSp>
      <p:grpSp>
        <p:nvGrpSpPr>
          <p:cNvPr id="269" name="Groupe 268">
            <a:extLst>
              <a:ext uri="{FF2B5EF4-FFF2-40B4-BE49-F238E27FC236}">
                <a16:creationId xmlns:a16="http://schemas.microsoft.com/office/drawing/2014/main" id="{B8A7F39A-2AB7-79EB-90E3-43EC3ACA5708}"/>
              </a:ext>
            </a:extLst>
          </p:cNvPr>
          <p:cNvGrpSpPr/>
          <p:nvPr/>
        </p:nvGrpSpPr>
        <p:grpSpPr>
          <a:xfrm rot="16200000">
            <a:off x="6308979" y="3487756"/>
            <a:ext cx="421202" cy="2241985"/>
            <a:chOff x="5346800" y="3791394"/>
            <a:chExt cx="421202" cy="2241985"/>
          </a:xfrm>
        </p:grpSpPr>
        <p:grpSp>
          <p:nvGrpSpPr>
            <p:cNvPr id="159" name="Groupe 158">
              <a:extLst>
                <a:ext uri="{FF2B5EF4-FFF2-40B4-BE49-F238E27FC236}">
                  <a16:creationId xmlns:a16="http://schemas.microsoft.com/office/drawing/2014/main" id="{71414C83-558F-7654-C03B-44AE19DF4CF9}"/>
                </a:ext>
              </a:extLst>
            </p:cNvPr>
            <p:cNvGrpSpPr/>
            <p:nvPr/>
          </p:nvGrpSpPr>
          <p:grpSpPr>
            <a:xfrm>
              <a:off x="5402733" y="4060507"/>
              <a:ext cx="282300" cy="1972872"/>
              <a:chOff x="2246489" y="1698398"/>
              <a:chExt cx="360000" cy="2515884"/>
            </a:xfrm>
          </p:grpSpPr>
          <p:sp>
            <p:nvSpPr>
              <p:cNvPr id="160" name="Rectangle 159">
                <a:extLst>
                  <a:ext uri="{FF2B5EF4-FFF2-40B4-BE49-F238E27FC236}">
                    <a16:creationId xmlns:a16="http://schemas.microsoft.com/office/drawing/2014/main" id="{977160DB-255F-64EA-AD8D-9B1B92DDA945}"/>
                  </a:ext>
                </a:extLst>
              </p:cNvPr>
              <p:cNvSpPr/>
              <p:nvPr/>
            </p:nvSpPr>
            <p:spPr>
              <a:xfrm rot="5400000">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V</a:t>
                </a:r>
              </a:p>
            </p:txBody>
          </p:sp>
          <p:sp>
            <p:nvSpPr>
              <p:cNvPr id="161" name="Rectangle 160">
                <a:extLst>
                  <a:ext uri="{FF2B5EF4-FFF2-40B4-BE49-F238E27FC236}">
                    <a16:creationId xmlns:a16="http://schemas.microsoft.com/office/drawing/2014/main" id="{595BA1BD-A8A5-08EA-9194-72D8B5DA5ECC}"/>
                  </a:ext>
                </a:extLst>
              </p:cNvPr>
              <p:cNvSpPr/>
              <p:nvPr/>
            </p:nvSpPr>
            <p:spPr>
              <a:xfrm rot="5400000">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sp>
            <p:nvSpPr>
              <p:cNvPr id="162" name="Rectangle 161">
                <a:extLst>
                  <a:ext uri="{FF2B5EF4-FFF2-40B4-BE49-F238E27FC236}">
                    <a16:creationId xmlns:a16="http://schemas.microsoft.com/office/drawing/2014/main" id="{B6B67D72-94A6-5C7D-65A3-DAB30A71EADC}"/>
                  </a:ext>
                </a:extLst>
              </p:cNvPr>
              <p:cNvSpPr/>
              <p:nvPr/>
            </p:nvSpPr>
            <p:spPr>
              <a:xfrm rot="5400000">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R</a:t>
                </a:r>
              </a:p>
            </p:txBody>
          </p:sp>
          <p:sp>
            <p:nvSpPr>
              <p:cNvPr id="163" name="Rectangle 162">
                <a:extLst>
                  <a:ext uri="{FF2B5EF4-FFF2-40B4-BE49-F238E27FC236}">
                    <a16:creationId xmlns:a16="http://schemas.microsoft.com/office/drawing/2014/main" id="{89368849-CD2B-E171-7AB8-2C67FA910FC8}"/>
                  </a:ext>
                </a:extLst>
              </p:cNvPr>
              <p:cNvSpPr/>
              <p:nvPr/>
            </p:nvSpPr>
            <p:spPr>
              <a:xfrm rot="5400000">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D</a:t>
                </a:r>
              </a:p>
            </p:txBody>
          </p:sp>
          <p:sp>
            <p:nvSpPr>
              <p:cNvPr id="164" name="Rectangle 163">
                <a:extLst>
                  <a:ext uri="{FF2B5EF4-FFF2-40B4-BE49-F238E27FC236}">
                    <a16:creationId xmlns:a16="http://schemas.microsoft.com/office/drawing/2014/main" id="{8B79A62C-7872-FBBA-A72E-07843690B2E9}"/>
                  </a:ext>
                </a:extLst>
              </p:cNvPr>
              <p:cNvSpPr/>
              <p:nvPr/>
            </p:nvSpPr>
            <p:spPr>
              <a:xfrm rot="5400000">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T</a:t>
                </a:r>
              </a:p>
            </p:txBody>
          </p:sp>
          <p:sp>
            <p:nvSpPr>
              <p:cNvPr id="165" name="Rectangle 164">
                <a:extLst>
                  <a:ext uri="{FF2B5EF4-FFF2-40B4-BE49-F238E27FC236}">
                    <a16:creationId xmlns:a16="http://schemas.microsoft.com/office/drawing/2014/main" id="{AFB0CF4D-2EB8-86C7-9C5C-C8DA5B962E95}"/>
                  </a:ext>
                </a:extLst>
              </p:cNvPr>
              <p:cNvSpPr/>
              <p:nvPr/>
            </p:nvSpPr>
            <p:spPr>
              <a:xfrm rot="5400000">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C</a:t>
                </a:r>
              </a:p>
            </p:txBody>
          </p:sp>
          <p:sp>
            <p:nvSpPr>
              <p:cNvPr id="166" name="Rectangle 165">
                <a:extLst>
                  <a:ext uri="{FF2B5EF4-FFF2-40B4-BE49-F238E27FC236}">
                    <a16:creationId xmlns:a16="http://schemas.microsoft.com/office/drawing/2014/main" id="{3C1209D9-747E-21A6-6CE2-85ECE9B44AE9}"/>
                  </a:ext>
                </a:extLst>
              </p:cNvPr>
              <p:cNvSpPr/>
              <p:nvPr/>
            </p:nvSpPr>
            <p:spPr>
              <a:xfrm rot="5400000">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grpSp>
        <p:sp>
          <p:nvSpPr>
            <p:cNvPr id="251" name="Rectangle 250">
              <a:extLst>
                <a:ext uri="{FF2B5EF4-FFF2-40B4-BE49-F238E27FC236}">
                  <a16:creationId xmlns:a16="http://schemas.microsoft.com/office/drawing/2014/main" id="{D098DB29-454D-38E8-DDDB-BBCCF190247D}"/>
                </a:ext>
              </a:extLst>
            </p:cNvPr>
            <p:cNvSpPr/>
            <p:nvPr/>
          </p:nvSpPr>
          <p:spPr>
            <a:xfrm>
              <a:off x="5346800" y="3791394"/>
              <a:ext cx="421202" cy="252001"/>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13</a:t>
              </a:r>
              <a:endParaRPr lang="fr-CA" dirty="0">
                <a:solidFill>
                  <a:schemeClr val="tx1"/>
                </a:solidFill>
              </a:endParaRPr>
            </a:p>
          </p:txBody>
        </p:sp>
      </p:grpSp>
      <p:grpSp>
        <p:nvGrpSpPr>
          <p:cNvPr id="7" name="Groupe 6">
            <a:extLst>
              <a:ext uri="{FF2B5EF4-FFF2-40B4-BE49-F238E27FC236}">
                <a16:creationId xmlns:a16="http://schemas.microsoft.com/office/drawing/2014/main" id="{ED44DE83-04F8-092A-40C8-5309CB48F766}"/>
              </a:ext>
            </a:extLst>
          </p:cNvPr>
          <p:cNvGrpSpPr/>
          <p:nvPr/>
        </p:nvGrpSpPr>
        <p:grpSpPr>
          <a:xfrm>
            <a:off x="3173259" y="1103008"/>
            <a:ext cx="2774778" cy="291264"/>
            <a:chOff x="9264557" y="1937097"/>
            <a:chExt cx="2774778" cy="291264"/>
          </a:xfrm>
        </p:grpSpPr>
        <p:grpSp>
          <p:nvGrpSpPr>
            <p:cNvPr id="50" name="Groupe 49">
              <a:extLst>
                <a:ext uri="{FF2B5EF4-FFF2-40B4-BE49-F238E27FC236}">
                  <a16:creationId xmlns:a16="http://schemas.microsoft.com/office/drawing/2014/main" id="{3C9D4707-4ADB-5F29-A812-F33917438108}"/>
                </a:ext>
              </a:extLst>
            </p:cNvPr>
            <p:cNvGrpSpPr/>
            <p:nvPr/>
          </p:nvGrpSpPr>
          <p:grpSpPr>
            <a:xfrm>
              <a:off x="9521357" y="1937097"/>
              <a:ext cx="2517978" cy="291264"/>
              <a:chOff x="4439839" y="1642970"/>
              <a:chExt cx="2517978" cy="291264"/>
            </a:xfrm>
          </p:grpSpPr>
          <p:grpSp>
            <p:nvGrpSpPr>
              <p:cNvPr id="32" name="Groupe 31">
                <a:extLst>
                  <a:ext uri="{FF2B5EF4-FFF2-40B4-BE49-F238E27FC236}">
                    <a16:creationId xmlns:a16="http://schemas.microsoft.com/office/drawing/2014/main" id="{ABE3FF25-AE51-8B66-32AF-9917406E3259}"/>
                  </a:ext>
                </a:extLst>
              </p:cNvPr>
              <p:cNvGrpSpPr/>
              <p:nvPr/>
            </p:nvGrpSpPr>
            <p:grpSpPr>
              <a:xfrm>
                <a:off x="4439839" y="1642970"/>
                <a:ext cx="2235678" cy="291264"/>
                <a:chOff x="2246489" y="1678210"/>
                <a:chExt cx="2851024" cy="371431"/>
              </a:xfrm>
            </p:grpSpPr>
            <p:sp>
              <p:nvSpPr>
                <p:cNvPr id="33" name="Rectangle 32">
                  <a:extLst>
                    <a:ext uri="{FF2B5EF4-FFF2-40B4-BE49-F238E27FC236}">
                      <a16:creationId xmlns:a16="http://schemas.microsoft.com/office/drawing/2014/main" id="{61075FF8-6970-4F14-AF30-A3D2A08E7021}"/>
                    </a:ext>
                  </a:extLst>
                </p:cNvPr>
                <p:cNvSpPr/>
                <p:nvPr/>
              </p:nvSpPr>
              <p:spPr>
                <a:xfrm>
                  <a:off x="2246489" y="1682203"/>
                  <a:ext cx="360000" cy="3599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I</a:t>
                  </a:r>
                </a:p>
              </p:txBody>
            </p:sp>
            <p:sp>
              <p:nvSpPr>
                <p:cNvPr id="34" name="Rectangle 33">
                  <a:extLst>
                    <a:ext uri="{FF2B5EF4-FFF2-40B4-BE49-F238E27FC236}">
                      <a16:creationId xmlns:a16="http://schemas.microsoft.com/office/drawing/2014/main" id="{AC8219EE-7557-FEB6-2542-A19040A1534E}"/>
                    </a:ext>
                  </a:extLst>
                </p:cNvPr>
                <p:cNvSpPr/>
                <p:nvPr/>
              </p:nvSpPr>
              <p:spPr>
                <a:xfrm>
                  <a:off x="2601818" y="1680883"/>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M</a:t>
                  </a:r>
                </a:p>
              </p:txBody>
            </p:sp>
            <p:sp>
              <p:nvSpPr>
                <p:cNvPr id="35" name="Rectangle 34">
                  <a:extLst>
                    <a:ext uri="{FF2B5EF4-FFF2-40B4-BE49-F238E27FC236}">
                      <a16:creationId xmlns:a16="http://schemas.microsoft.com/office/drawing/2014/main" id="{019652EF-90D4-0578-EB95-C85C0C2C2621}"/>
                    </a:ext>
                  </a:extLst>
                </p:cNvPr>
                <p:cNvSpPr/>
                <p:nvPr/>
              </p:nvSpPr>
              <p:spPr>
                <a:xfrm>
                  <a:off x="2957147" y="1689641"/>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36" name="Rectangle 35">
                  <a:extLst>
                    <a:ext uri="{FF2B5EF4-FFF2-40B4-BE49-F238E27FC236}">
                      <a16:creationId xmlns:a16="http://schemas.microsoft.com/office/drawing/2014/main" id="{B315D243-883F-D1B1-6CAC-ECBDC251EE5F}"/>
                    </a:ext>
                  </a:extLst>
                </p:cNvPr>
                <p:cNvSpPr/>
                <p:nvPr/>
              </p:nvSpPr>
              <p:spPr>
                <a:xfrm>
                  <a:off x="3307805" y="1689641"/>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sp>
              <p:nvSpPr>
                <p:cNvPr id="37" name="Rectangle 36">
                  <a:extLst>
                    <a:ext uri="{FF2B5EF4-FFF2-40B4-BE49-F238E27FC236}">
                      <a16:creationId xmlns:a16="http://schemas.microsoft.com/office/drawing/2014/main" id="{621F533D-F88F-F649-57DE-54AA064C0BCD}"/>
                    </a:ext>
                  </a:extLst>
                </p:cNvPr>
                <p:cNvSpPr/>
                <p:nvPr/>
              </p:nvSpPr>
              <p:spPr>
                <a:xfrm>
                  <a:off x="4382185" y="1686571"/>
                  <a:ext cx="355328" cy="348575"/>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I</a:t>
                  </a:r>
                </a:p>
              </p:txBody>
            </p:sp>
            <p:sp>
              <p:nvSpPr>
                <p:cNvPr id="38" name="Rectangle 37">
                  <a:extLst>
                    <a:ext uri="{FF2B5EF4-FFF2-40B4-BE49-F238E27FC236}">
                      <a16:creationId xmlns:a16="http://schemas.microsoft.com/office/drawing/2014/main" id="{F212F437-40B0-185D-CC3E-162E9CD8B806}"/>
                    </a:ext>
                  </a:extLst>
                </p:cNvPr>
                <p:cNvSpPr/>
                <p:nvPr/>
              </p:nvSpPr>
              <p:spPr>
                <a:xfrm>
                  <a:off x="4027804" y="1682203"/>
                  <a:ext cx="360000" cy="359999"/>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T</a:t>
                  </a:r>
                </a:p>
              </p:txBody>
            </p:sp>
            <p:sp>
              <p:nvSpPr>
                <p:cNvPr id="39" name="Rectangle 38">
                  <a:extLst>
                    <a:ext uri="{FF2B5EF4-FFF2-40B4-BE49-F238E27FC236}">
                      <a16:creationId xmlns:a16="http://schemas.microsoft.com/office/drawing/2014/main" id="{738EF356-F74B-30DA-BDFA-1B77832465A0}"/>
                    </a:ext>
                  </a:extLst>
                </p:cNvPr>
                <p:cNvSpPr/>
                <p:nvPr/>
              </p:nvSpPr>
              <p:spPr>
                <a:xfrm>
                  <a:off x="3672475" y="167821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R</a:t>
                  </a:r>
                </a:p>
              </p:txBody>
            </p:sp>
            <p:sp>
              <p:nvSpPr>
                <p:cNvPr id="40" name="Rectangle 39">
                  <a:extLst>
                    <a:ext uri="{FF2B5EF4-FFF2-40B4-BE49-F238E27FC236}">
                      <a16:creationId xmlns:a16="http://schemas.microsoft.com/office/drawing/2014/main" id="{323159FB-04A8-0E25-881E-4BDEDD98AE70}"/>
                    </a:ext>
                  </a:extLst>
                </p:cNvPr>
                <p:cNvSpPr/>
                <p:nvPr/>
              </p:nvSpPr>
              <p:spPr>
                <a:xfrm>
                  <a:off x="4737513" y="1683517"/>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grpSp>
          <p:sp>
            <p:nvSpPr>
              <p:cNvPr id="42" name="Rectangle 41">
                <a:extLst>
                  <a:ext uri="{FF2B5EF4-FFF2-40B4-BE49-F238E27FC236}">
                    <a16:creationId xmlns:a16="http://schemas.microsoft.com/office/drawing/2014/main" id="{838B77BA-904A-69E1-C094-F8689EBF2096}"/>
                  </a:ext>
                </a:extLst>
              </p:cNvPr>
              <p:cNvSpPr/>
              <p:nvPr/>
            </p:nvSpPr>
            <p:spPr>
              <a:xfrm>
                <a:off x="6675517" y="1647132"/>
                <a:ext cx="282300" cy="2823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L</a:t>
                </a:r>
              </a:p>
            </p:txBody>
          </p:sp>
        </p:grpSp>
        <p:sp>
          <p:nvSpPr>
            <p:cNvPr id="252" name="Rectangle 251">
              <a:extLst>
                <a:ext uri="{FF2B5EF4-FFF2-40B4-BE49-F238E27FC236}">
                  <a16:creationId xmlns:a16="http://schemas.microsoft.com/office/drawing/2014/main" id="{BACCE0C0-F4F2-65DE-E047-5CC4FF5B4F6A}"/>
                </a:ext>
              </a:extLst>
            </p:cNvPr>
            <p:cNvSpPr/>
            <p:nvPr/>
          </p:nvSpPr>
          <p:spPr>
            <a:xfrm rot="16200000">
              <a:off x="9250157" y="1954754"/>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8</a:t>
              </a:r>
              <a:endParaRPr lang="fr-CA" dirty="0">
                <a:solidFill>
                  <a:schemeClr val="tx1"/>
                </a:solidFill>
              </a:endParaRPr>
            </a:p>
          </p:txBody>
        </p:sp>
      </p:grpSp>
      <p:grpSp>
        <p:nvGrpSpPr>
          <p:cNvPr id="263" name="Groupe 262">
            <a:extLst>
              <a:ext uri="{FF2B5EF4-FFF2-40B4-BE49-F238E27FC236}">
                <a16:creationId xmlns:a16="http://schemas.microsoft.com/office/drawing/2014/main" id="{20475855-BA39-F564-7D7F-A4676CA73903}"/>
              </a:ext>
            </a:extLst>
          </p:cNvPr>
          <p:cNvGrpSpPr/>
          <p:nvPr/>
        </p:nvGrpSpPr>
        <p:grpSpPr>
          <a:xfrm>
            <a:off x="7920621" y="3101389"/>
            <a:ext cx="282300" cy="2218693"/>
            <a:chOff x="5118645" y="1551343"/>
            <a:chExt cx="282300" cy="2218693"/>
          </a:xfrm>
        </p:grpSpPr>
        <p:grpSp>
          <p:nvGrpSpPr>
            <p:cNvPr id="151" name="Groupe 150">
              <a:extLst>
                <a:ext uri="{FF2B5EF4-FFF2-40B4-BE49-F238E27FC236}">
                  <a16:creationId xmlns:a16="http://schemas.microsoft.com/office/drawing/2014/main" id="{28AB066E-5737-4B34-9F9D-B38F595622A3}"/>
                </a:ext>
              </a:extLst>
            </p:cNvPr>
            <p:cNvGrpSpPr/>
            <p:nvPr/>
          </p:nvGrpSpPr>
          <p:grpSpPr>
            <a:xfrm>
              <a:off x="5118645" y="1797164"/>
              <a:ext cx="282300" cy="1972872"/>
              <a:chOff x="2246489" y="1698398"/>
              <a:chExt cx="360000" cy="2515884"/>
            </a:xfrm>
          </p:grpSpPr>
          <p:sp>
            <p:nvSpPr>
              <p:cNvPr id="152" name="Rectangle 151">
                <a:extLst>
                  <a:ext uri="{FF2B5EF4-FFF2-40B4-BE49-F238E27FC236}">
                    <a16:creationId xmlns:a16="http://schemas.microsoft.com/office/drawing/2014/main" id="{3942F00E-86D5-6117-04CE-07EDD813E499}"/>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D</a:t>
                </a:r>
              </a:p>
            </p:txBody>
          </p:sp>
          <p:sp>
            <p:nvSpPr>
              <p:cNvPr id="153" name="Rectangle 152">
                <a:extLst>
                  <a:ext uri="{FF2B5EF4-FFF2-40B4-BE49-F238E27FC236}">
                    <a16:creationId xmlns:a16="http://schemas.microsoft.com/office/drawing/2014/main" id="{19A04496-0DF4-00A4-4FE9-6331AFA65DCB}"/>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sp>
            <p:nvSpPr>
              <p:cNvPr id="154" name="Rectangle 153">
                <a:extLst>
                  <a:ext uri="{FF2B5EF4-FFF2-40B4-BE49-F238E27FC236}">
                    <a16:creationId xmlns:a16="http://schemas.microsoft.com/office/drawing/2014/main" id="{702FCFF4-4B7B-7E4E-98F3-D75D3BBDD88D}"/>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C</a:t>
                </a:r>
              </a:p>
            </p:txBody>
          </p:sp>
          <p:sp>
            <p:nvSpPr>
              <p:cNvPr id="155" name="Rectangle 154">
                <a:extLst>
                  <a:ext uri="{FF2B5EF4-FFF2-40B4-BE49-F238E27FC236}">
                    <a16:creationId xmlns:a16="http://schemas.microsoft.com/office/drawing/2014/main" id="{1E166B07-C066-0F54-A3E4-A597F3BA6A66}"/>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56" name="Rectangle 155">
                <a:extLst>
                  <a:ext uri="{FF2B5EF4-FFF2-40B4-BE49-F238E27FC236}">
                    <a16:creationId xmlns:a16="http://schemas.microsoft.com/office/drawing/2014/main" id="{57B5DBB8-72EC-6B86-0DBE-E033535F4645}"/>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157" name="Rectangle 156">
                <a:extLst>
                  <a:ext uri="{FF2B5EF4-FFF2-40B4-BE49-F238E27FC236}">
                    <a16:creationId xmlns:a16="http://schemas.microsoft.com/office/drawing/2014/main" id="{2A3C7917-0F2A-BA30-4227-FE70534AC645}"/>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158" name="Rectangle 157">
                <a:extLst>
                  <a:ext uri="{FF2B5EF4-FFF2-40B4-BE49-F238E27FC236}">
                    <a16:creationId xmlns:a16="http://schemas.microsoft.com/office/drawing/2014/main" id="{5E12B394-1A6D-4723-D9E6-3A5BE6C0B971}"/>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grpSp>
        <p:sp>
          <p:nvSpPr>
            <p:cNvPr id="253" name="Rectangle 252">
              <a:extLst>
                <a:ext uri="{FF2B5EF4-FFF2-40B4-BE49-F238E27FC236}">
                  <a16:creationId xmlns:a16="http://schemas.microsoft.com/office/drawing/2014/main" id="{9E683942-301B-93A2-FC60-0E394BC504B8}"/>
                </a:ext>
              </a:extLst>
            </p:cNvPr>
            <p:cNvSpPr/>
            <p:nvPr/>
          </p:nvSpPr>
          <p:spPr>
            <a:xfrm>
              <a:off x="5118645" y="1551343"/>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7</a:t>
              </a:r>
              <a:endParaRPr lang="fr-CA" dirty="0">
                <a:solidFill>
                  <a:schemeClr val="tx1"/>
                </a:solidFill>
              </a:endParaRPr>
            </a:p>
          </p:txBody>
        </p:sp>
      </p:grpSp>
      <p:grpSp>
        <p:nvGrpSpPr>
          <p:cNvPr id="266" name="Groupe 265">
            <a:extLst>
              <a:ext uri="{FF2B5EF4-FFF2-40B4-BE49-F238E27FC236}">
                <a16:creationId xmlns:a16="http://schemas.microsoft.com/office/drawing/2014/main" id="{B8B14A69-FC27-E6DB-E0A5-67C9D1EE32F1}"/>
              </a:ext>
            </a:extLst>
          </p:cNvPr>
          <p:cNvGrpSpPr/>
          <p:nvPr/>
        </p:nvGrpSpPr>
        <p:grpSpPr>
          <a:xfrm>
            <a:off x="6788362" y="3091456"/>
            <a:ext cx="282300" cy="2784414"/>
            <a:chOff x="7639803" y="2401035"/>
            <a:chExt cx="282300" cy="2784414"/>
          </a:xfrm>
        </p:grpSpPr>
        <p:grpSp>
          <p:nvGrpSpPr>
            <p:cNvPr id="203" name="Groupe 202">
              <a:extLst>
                <a:ext uri="{FF2B5EF4-FFF2-40B4-BE49-F238E27FC236}">
                  <a16:creationId xmlns:a16="http://schemas.microsoft.com/office/drawing/2014/main" id="{A25D72C5-3E53-7D79-4FE3-1C040CBC924D}"/>
                </a:ext>
              </a:extLst>
            </p:cNvPr>
            <p:cNvGrpSpPr/>
            <p:nvPr/>
          </p:nvGrpSpPr>
          <p:grpSpPr>
            <a:xfrm>
              <a:off x="7639803" y="2649591"/>
              <a:ext cx="282300" cy="2535858"/>
              <a:chOff x="4439839" y="1658799"/>
              <a:chExt cx="282300" cy="2535858"/>
            </a:xfrm>
          </p:grpSpPr>
          <p:grpSp>
            <p:nvGrpSpPr>
              <p:cNvPr id="204" name="Groupe 203">
                <a:extLst>
                  <a:ext uri="{FF2B5EF4-FFF2-40B4-BE49-F238E27FC236}">
                    <a16:creationId xmlns:a16="http://schemas.microsoft.com/office/drawing/2014/main" id="{526F447A-3634-EFAC-D7D0-3EB8BB4879F5}"/>
                  </a:ext>
                </a:extLst>
              </p:cNvPr>
              <p:cNvGrpSpPr/>
              <p:nvPr/>
            </p:nvGrpSpPr>
            <p:grpSpPr>
              <a:xfrm>
                <a:off x="4439839" y="1658799"/>
                <a:ext cx="282300" cy="2254634"/>
                <a:chOff x="2246489" y="1698398"/>
                <a:chExt cx="360000" cy="2875198"/>
              </a:xfrm>
            </p:grpSpPr>
            <p:sp>
              <p:nvSpPr>
                <p:cNvPr id="208" name="Rectangle 207">
                  <a:extLst>
                    <a:ext uri="{FF2B5EF4-FFF2-40B4-BE49-F238E27FC236}">
                      <a16:creationId xmlns:a16="http://schemas.microsoft.com/office/drawing/2014/main" id="{EAC5A8A3-E006-BC0A-4705-040D902DFE37}"/>
                    </a:ext>
                  </a:extLst>
                </p:cNvPr>
                <p:cNvSpPr/>
                <p:nvPr/>
              </p:nvSpPr>
              <p:spPr>
                <a:xfrm>
                  <a:off x="2246489" y="1698398"/>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U</a:t>
                  </a:r>
                </a:p>
              </p:txBody>
            </p:sp>
            <p:sp>
              <p:nvSpPr>
                <p:cNvPr id="209" name="Rectangle 208">
                  <a:extLst>
                    <a:ext uri="{FF2B5EF4-FFF2-40B4-BE49-F238E27FC236}">
                      <a16:creationId xmlns:a16="http://schemas.microsoft.com/office/drawing/2014/main" id="{414A3127-8C74-FA0C-0202-8388A0D31AC7}"/>
                    </a:ext>
                  </a:extLst>
                </p:cNvPr>
                <p:cNvSpPr/>
                <p:nvPr/>
              </p:nvSpPr>
              <p:spPr>
                <a:xfrm>
                  <a:off x="2246489" y="205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sp>
              <p:nvSpPr>
                <p:cNvPr id="210" name="Rectangle 209">
                  <a:extLst>
                    <a:ext uri="{FF2B5EF4-FFF2-40B4-BE49-F238E27FC236}">
                      <a16:creationId xmlns:a16="http://schemas.microsoft.com/office/drawing/2014/main" id="{4D4544DE-4BDD-F85D-3DE2-1D85AEAA23AC}"/>
                    </a:ext>
                  </a:extLst>
                </p:cNvPr>
                <p:cNvSpPr/>
                <p:nvPr/>
              </p:nvSpPr>
              <p:spPr>
                <a:xfrm>
                  <a:off x="2246489" y="241771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A</a:t>
                  </a:r>
                </a:p>
              </p:txBody>
            </p:sp>
            <p:sp>
              <p:nvSpPr>
                <p:cNvPr id="211" name="Rectangle 210">
                  <a:extLst>
                    <a:ext uri="{FF2B5EF4-FFF2-40B4-BE49-F238E27FC236}">
                      <a16:creationId xmlns:a16="http://schemas.microsoft.com/office/drawing/2014/main" id="{65DA14F8-2D47-09C5-C97D-4EE0994A2A34}"/>
                    </a:ext>
                  </a:extLst>
                </p:cNvPr>
                <p:cNvSpPr/>
                <p:nvPr/>
              </p:nvSpPr>
              <p:spPr>
                <a:xfrm>
                  <a:off x="2246489" y="277702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N</a:t>
                  </a:r>
                </a:p>
              </p:txBody>
            </p:sp>
            <p:sp>
              <p:nvSpPr>
                <p:cNvPr id="212" name="Rectangle 211">
                  <a:extLst>
                    <a:ext uri="{FF2B5EF4-FFF2-40B4-BE49-F238E27FC236}">
                      <a16:creationId xmlns:a16="http://schemas.microsoft.com/office/drawing/2014/main" id="{4453B505-FC3D-D06B-F51E-67A6D31BBF6B}"/>
                    </a:ext>
                  </a:extLst>
                </p:cNvPr>
                <p:cNvSpPr/>
                <p:nvPr/>
              </p:nvSpPr>
              <p:spPr>
                <a:xfrm>
                  <a:off x="2246489" y="385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O</a:t>
                  </a:r>
                </a:p>
              </p:txBody>
            </p:sp>
            <p:sp>
              <p:nvSpPr>
                <p:cNvPr id="213" name="Rectangle 212">
                  <a:extLst>
                    <a:ext uri="{FF2B5EF4-FFF2-40B4-BE49-F238E27FC236}">
                      <a16:creationId xmlns:a16="http://schemas.microsoft.com/office/drawing/2014/main" id="{82DF8A21-C50C-71A6-CA79-E7D7B0A20E2D}"/>
                    </a:ext>
                  </a:extLst>
                </p:cNvPr>
                <p:cNvSpPr/>
                <p:nvPr/>
              </p:nvSpPr>
              <p:spPr>
                <a:xfrm>
                  <a:off x="2246489" y="3495654"/>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M</a:t>
                  </a:r>
                </a:p>
              </p:txBody>
            </p:sp>
            <p:sp>
              <p:nvSpPr>
                <p:cNvPr id="214" name="Rectangle 213">
                  <a:extLst>
                    <a:ext uri="{FF2B5EF4-FFF2-40B4-BE49-F238E27FC236}">
                      <a16:creationId xmlns:a16="http://schemas.microsoft.com/office/drawing/2014/main" id="{4BFE3BAF-0991-98FC-9850-24970BAE0433}"/>
                    </a:ext>
                  </a:extLst>
                </p:cNvPr>
                <p:cNvSpPr/>
                <p:nvPr/>
              </p:nvSpPr>
              <p:spPr>
                <a:xfrm>
                  <a:off x="2246489" y="3136340"/>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I</a:t>
                  </a:r>
                </a:p>
              </p:txBody>
            </p:sp>
            <p:sp>
              <p:nvSpPr>
                <p:cNvPr id="215" name="Rectangle 214">
                  <a:extLst>
                    <a:ext uri="{FF2B5EF4-FFF2-40B4-BE49-F238E27FC236}">
                      <a16:creationId xmlns:a16="http://schemas.microsoft.com/office/drawing/2014/main" id="{255B8045-D3F2-45FB-CC06-B26E4598CA9C}"/>
                    </a:ext>
                  </a:extLst>
                </p:cNvPr>
                <p:cNvSpPr/>
                <p:nvPr/>
              </p:nvSpPr>
              <p:spPr>
                <a:xfrm>
                  <a:off x="2246489" y="4213596"/>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U</a:t>
                  </a:r>
                </a:p>
              </p:txBody>
            </p:sp>
          </p:grpSp>
          <p:sp>
            <p:nvSpPr>
              <p:cNvPr id="206" name="Rectangle 205">
                <a:extLst>
                  <a:ext uri="{FF2B5EF4-FFF2-40B4-BE49-F238E27FC236}">
                    <a16:creationId xmlns:a16="http://schemas.microsoft.com/office/drawing/2014/main" id="{7F2EE43D-A718-A695-E822-47A3A4DA6B33}"/>
                  </a:ext>
                </a:extLst>
              </p:cNvPr>
              <p:cNvSpPr/>
              <p:nvPr/>
            </p:nvSpPr>
            <p:spPr>
              <a:xfrm>
                <a:off x="4439839" y="3912357"/>
                <a:ext cx="282300" cy="2823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S</a:t>
                </a:r>
              </a:p>
            </p:txBody>
          </p:sp>
        </p:grpSp>
        <p:sp>
          <p:nvSpPr>
            <p:cNvPr id="254" name="Rectangle 253">
              <a:extLst>
                <a:ext uri="{FF2B5EF4-FFF2-40B4-BE49-F238E27FC236}">
                  <a16:creationId xmlns:a16="http://schemas.microsoft.com/office/drawing/2014/main" id="{FB22AAE6-9AC0-9D83-3D84-55D1C6E6DE54}"/>
                </a:ext>
              </a:extLst>
            </p:cNvPr>
            <p:cNvSpPr/>
            <p:nvPr/>
          </p:nvSpPr>
          <p:spPr>
            <a:xfrm>
              <a:off x="7641303" y="2401035"/>
              <a:ext cx="2808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6</a:t>
              </a:r>
              <a:endParaRPr lang="fr-CA" dirty="0">
                <a:solidFill>
                  <a:schemeClr val="tx1"/>
                </a:solidFill>
              </a:endParaRPr>
            </a:p>
          </p:txBody>
        </p:sp>
      </p:grpSp>
      <p:grpSp>
        <p:nvGrpSpPr>
          <p:cNvPr id="268" name="Groupe 267">
            <a:extLst>
              <a:ext uri="{FF2B5EF4-FFF2-40B4-BE49-F238E27FC236}">
                <a16:creationId xmlns:a16="http://schemas.microsoft.com/office/drawing/2014/main" id="{3C9D4553-7F67-2A2D-7F8A-A9ACCF1C16DA}"/>
              </a:ext>
            </a:extLst>
          </p:cNvPr>
          <p:cNvGrpSpPr/>
          <p:nvPr/>
        </p:nvGrpSpPr>
        <p:grpSpPr>
          <a:xfrm>
            <a:off x="5114121" y="3538953"/>
            <a:ext cx="3088050" cy="421200"/>
            <a:chOff x="5682591" y="2858329"/>
            <a:chExt cx="3088050" cy="421200"/>
          </a:xfrm>
        </p:grpSpPr>
        <p:grpSp>
          <p:nvGrpSpPr>
            <p:cNvPr id="188" name="Groupe 187">
              <a:extLst>
                <a:ext uri="{FF2B5EF4-FFF2-40B4-BE49-F238E27FC236}">
                  <a16:creationId xmlns:a16="http://schemas.microsoft.com/office/drawing/2014/main" id="{E1FD7B03-AC92-9176-FDF7-D08760CF55D9}"/>
                </a:ext>
              </a:extLst>
            </p:cNvPr>
            <p:cNvGrpSpPr/>
            <p:nvPr/>
          </p:nvGrpSpPr>
          <p:grpSpPr>
            <a:xfrm>
              <a:off x="5962641" y="2928529"/>
              <a:ext cx="2808000" cy="286579"/>
              <a:chOff x="7641692" y="4199795"/>
              <a:chExt cx="2808000" cy="286579"/>
            </a:xfrm>
          </p:grpSpPr>
          <p:grpSp>
            <p:nvGrpSpPr>
              <p:cNvPr id="168" name="Groupe 167">
                <a:extLst>
                  <a:ext uri="{FF2B5EF4-FFF2-40B4-BE49-F238E27FC236}">
                    <a16:creationId xmlns:a16="http://schemas.microsoft.com/office/drawing/2014/main" id="{1091625F-3EA2-701E-547E-70A70D4582D5}"/>
                  </a:ext>
                </a:extLst>
              </p:cNvPr>
              <p:cNvGrpSpPr/>
              <p:nvPr/>
            </p:nvGrpSpPr>
            <p:grpSpPr>
              <a:xfrm>
                <a:off x="7641692" y="4205574"/>
                <a:ext cx="2527200" cy="280800"/>
                <a:chOff x="6061463" y="4474172"/>
                <a:chExt cx="2527200" cy="280800"/>
              </a:xfrm>
            </p:grpSpPr>
            <p:grpSp>
              <p:nvGrpSpPr>
                <p:cNvPr id="176" name="Groupe 175">
                  <a:extLst>
                    <a:ext uri="{FF2B5EF4-FFF2-40B4-BE49-F238E27FC236}">
                      <a16:creationId xmlns:a16="http://schemas.microsoft.com/office/drawing/2014/main" id="{AE03AD8C-F560-7119-F1A0-150A595CEF26}"/>
                    </a:ext>
                  </a:extLst>
                </p:cNvPr>
                <p:cNvGrpSpPr>
                  <a:grpSpLocks noChangeAspect="1"/>
                </p:cNvGrpSpPr>
                <p:nvPr/>
              </p:nvGrpSpPr>
              <p:grpSpPr>
                <a:xfrm>
                  <a:off x="6061463" y="4474172"/>
                  <a:ext cx="842400" cy="280800"/>
                  <a:chOff x="3580095" y="3494282"/>
                  <a:chExt cx="1080000" cy="360000"/>
                </a:xfrm>
              </p:grpSpPr>
              <p:sp>
                <p:nvSpPr>
                  <p:cNvPr id="185" name="Rectangle 184">
                    <a:extLst>
                      <a:ext uri="{FF2B5EF4-FFF2-40B4-BE49-F238E27FC236}">
                        <a16:creationId xmlns:a16="http://schemas.microsoft.com/office/drawing/2014/main" id="{561A596C-24D1-6548-DDC3-D3E68EDA7A6E}"/>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sp>
                <p:nvSpPr>
                  <p:cNvPr id="186" name="Rectangle 185">
                    <a:extLst>
                      <a:ext uri="{FF2B5EF4-FFF2-40B4-BE49-F238E27FC236}">
                        <a16:creationId xmlns:a16="http://schemas.microsoft.com/office/drawing/2014/main" id="{31E591B8-171E-36FF-0B3D-5E030603B3D4}"/>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R</a:t>
                    </a:r>
                  </a:p>
                </p:txBody>
              </p:sp>
              <p:sp>
                <p:nvSpPr>
                  <p:cNvPr id="187" name="Rectangle 186">
                    <a:extLst>
                      <a:ext uri="{FF2B5EF4-FFF2-40B4-BE49-F238E27FC236}">
                        <a16:creationId xmlns:a16="http://schemas.microsoft.com/office/drawing/2014/main" id="{42241E19-26E8-572E-9926-C48E0797F4E1}"/>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grpSp>
            <p:grpSp>
              <p:nvGrpSpPr>
                <p:cNvPr id="177" name="Groupe 176">
                  <a:extLst>
                    <a:ext uri="{FF2B5EF4-FFF2-40B4-BE49-F238E27FC236}">
                      <a16:creationId xmlns:a16="http://schemas.microsoft.com/office/drawing/2014/main" id="{3E277CBC-1C20-B782-83A0-1BD9F9A1ED98}"/>
                    </a:ext>
                  </a:extLst>
                </p:cNvPr>
                <p:cNvGrpSpPr>
                  <a:grpSpLocks noChangeAspect="1"/>
                </p:cNvGrpSpPr>
                <p:nvPr/>
              </p:nvGrpSpPr>
              <p:grpSpPr>
                <a:xfrm>
                  <a:off x="6903863" y="4474172"/>
                  <a:ext cx="842400" cy="280800"/>
                  <a:chOff x="3580095" y="3494282"/>
                  <a:chExt cx="1080000" cy="360000"/>
                </a:xfrm>
              </p:grpSpPr>
              <p:sp>
                <p:nvSpPr>
                  <p:cNvPr id="182" name="Rectangle 181">
                    <a:extLst>
                      <a:ext uri="{FF2B5EF4-FFF2-40B4-BE49-F238E27FC236}">
                        <a16:creationId xmlns:a16="http://schemas.microsoft.com/office/drawing/2014/main" id="{9F98C22A-3057-5612-C455-D233470FC533}"/>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183" name="Rectangle 182">
                    <a:extLst>
                      <a:ext uri="{FF2B5EF4-FFF2-40B4-BE49-F238E27FC236}">
                        <a16:creationId xmlns:a16="http://schemas.microsoft.com/office/drawing/2014/main" id="{CE2D647C-89B5-F797-0D67-69F63AC959B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S</a:t>
                    </a:r>
                  </a:p>
                </p:txBody>
              </p:sp>
              <p:sp>
                <p:nvSpPr>
                  <p:cNvPr id="184" name="Rectangle 183">
                    <a:extLst>
                      <a:ext uri="{FF2B5EF4-FFF2-40B4-BE49-F238E27FC236}">
                        <a16:creationId xmlns:a16="http://schemas.microsoft.com/office/drawing/2014/main" id="{EADF6142-EFDB-1EF8-3B3C-C9CC62E12BDC}"/>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N</a:t>
                    </a:r>
                  </a:p>
                </p:txBody>
              </p:sp>
            </p:grpSp>
            <p:grpSp>
              <p:nvGrpSpPr>
                <p:cNvPr id="178" name="Groupe 177">
                  <a:extLst>
                    <a:ext uri="{FF2B5EF4-FFF2-40B4-BE49-F238E27FC236}">
                      <a16:creationId xmlns:a16="http://schemas.microsoft.com/office/drawing/2014/main" id="{95B6FCDB-39CB-085C-B199-AAF0A3D3FCB7}"/>
                    </a:ext>
                  </a:extLst>
                </p:cNvPr>
                <p:cNvGrpSpPr>
                  <a:grpSpLocks noChangeAspect="1"/>
                </p:cNvGrpSpPr>
                <p:nvPr/>
              </p:nvGrpSpPr>
              <p:grpSpPr>
                <a:xfrm>
                  <a:off x="7746263" y="4474172"/>
                  <a:ext cx="842400" cy="280800"/>
                  <a:chOff x="3580095" y="3494282"/>
                  <a:chExt cx="1080000" cy="360000"/>
                </a:xfrm>
              </p:grpSpPr>
              <p:sp>
                <p:nvSpPr>
                  <p:cNvPr id="179" name="Rectangle 178">
                    <a:extLst>
                      <a:ext uri="{FF2B5EF4-FFF2-40B4-BE49-F238E27FC236}">
                        <a16:creationId xmlns:a16="http://schemas.microsoft.com/office/drawing/2014/main" id="{25E9844E-A1C5-452D-8779-FF9A10C3DEF4}"/>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B</a:t>
                    </a:r>
                  </a:p>
                </p:txBody>
              </p:sp>
              <p:sp>
                <p:nvSpPr>
                  <p:cNvPr id="180" name="Rectangle 179">
                    <a:extLst>
                      <a:ext uri="{FF2B5EF4-FFF2-40B4-BE49-F238E27FC236}">
                        <a16:creationId xmlns:a16="http://schemas.microsoft.com/office/drawing/2014/main" id="{311F16D3-93DF-D2E9-F198-7C6A36CCD923}"/>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A</a:t>
                    </a:r>
                  </a:p>
                </p:txBody>
              </p:sp>
              <p:sp>
                <p:nvSpPr>
                  <p:cNvPr id="181" name="Rectangle 180">
                    <a:extLst>
                      <a:ext uri="{FF2B5EF4-FFF2-40B4-BE49-F238E27FC236}">
                        <a16:creationId xmlns:a16="http://schemas.microsoft.com/office/drawing/2014/main" id="{C697B6E4-AAC8-ECB7-C1F0-10CDB492929D}"/>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L</a:t>
                    </a:r>
                  </a:p>
                </p:txBody>
              </p:sp>
            </p:grpSp>
          </p:grpSp>
          <p:sp>
            <p:nvSpPr>
              <p:cNvPr id="174" name="Rectangle 173">
                <a:extLst>
                  <a:ext uri="{FF2B5EF4-FFF2-40B4-BE49-F238E27FC236}">
                    <a16:creationId xmlns:a16="http://schemas.microsoft.com/office/drawing/2014/main" id="{85462DF5-B245-2525-7FF1-B3C9B7D42050}"/>
                  </a:ext>
                </a:extLst>
              </p:cNvPr>
              <p:cNvSpPr/>
              <p:nvPr/>
            </p:nvSpPr>
            <p:spPr>
              <a:xfrm>
                <a:off x="10168892" y="4199795"/>
                <a:ext cx="280800" cy="280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grpSp>
        <p:sp>
          <p:nvSpPr>
            <p:cNvPr id="255" name="Rectangle 254">
              <a:extLst>
                <a:ext uri="{FF2B5EF4-FFF2-40B4-BE49-F238E27FC236}">
                  <a16:creationId xmlns:a16="http://schemas.microsoft.com/office/drawing/2014/main" id="{6BD80AF5-EF17-914C-4649-1F598D8B7622}"/>
                </a:ext>
              </a:extLst>
            </p:cNvPr>
            <p:cNvSpPr/>
            <p:nvPr/>
          </p:nvSpPr>
          <p:spPr>
            <a:xfrm rot="16200000">
              <a:off x="5597991" y="2942929"/>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11</a:t>
              </a:r>
              <a:endParaRPr lang="fr-CA" dirty="0">
                <a:solidFill>
                  <a:schemeClr val="tx1"/>
                </a:solidFill>
              </a:endParaRPr>
            </a:p>
          </p:txBody>
        </p:sp>
      </p:grpSp>
      <p:grpSp>
        <p:nvGrpSpPr>
          <p:cNvPr id="260" name="Groupe 259">
            <a:extLst>
              <a:ext uri="{FF2B5EF4-FFF2-40B4-BE49-F238E27FC236}">
                <a16:creationId xmlns:a16="http://schemas.microsoft.com/office/drawing/2014/main" id="{F9902166-B1B1-3989-4E2A-52CAD4B7FE27}"/>
              </a:ext>
            </a:extLst>
          </p:cNvPr>
          <p:cNvGrpSpPr/>
          <p:nvPr/>
        </p:nvGrpSpPr>
        <p:grpSpPr>
          <a:xfrm>
            <a:off x="2310104" y="3884455"/>
            <a:ext cx="2515108" cy="421200"/>
            <a:chOff x="2044283" y="4300564"/>
            <a:chExt cx="2515108" cy="421200"/>
          </a:xfrm>
        </p:grpSpPr>
        <p:grpSp>
          <p:nvGrpSpPr>
            <p:cNvPr id="64" name="Groupe 63">
              <a:extLst>
                <a:ext uri="{FF2B5EF4-FFF2-40B4-BE49-F238E27FC236}">
                  <a16:creationId xmlns:a16="http://schemas.microsoft.com/office/drawing/2014/main" id="{01E5468D-2B1F-28F6-7694-F892FDF8278D}"/>
                </a:ext>
              </a:extLst>
            </p:cNvPr>
            <p:cNvGrpSpPr/>
            <p:nvPr/>
          </p:nvGrpSpPr>
          <p:grpSpPr>
            <a:xfrm>
              <a:off x="2312991" y="4344618"/>
              <a:ext cx="2246400" cy="280800"/>
              <a:chOff x="6061463" y="4474172"/>
              <a:chExt cx="2246400" cy="280800"/>
            </a:xfrm>
          </p:grpSpPr>
          <p:grpSp>
            <p:nvGrpSpPr>
              <p:cNvPr id="65" name="Groupe 64">
                <a:extLst>
                  <a:ext uri="{FF2B5EF4-FFF2-40B4-BE49-F238E27FC236}">
                    <a16:creationId xmlns:a16="http://schemas.microsoft.com/office/drawing/2014/main" id="{CAF4F00E-8CE1-D0BD-DBAF-29C092225594}"/>
                  </a:ext>
                </a:extLst>
              </p:cNvPr>
              <p:cNvGrpSpPr>
                <a:grpSpLocks noChangeAspect="1"/>
              </p:cNvGrpSpPr>
              <p:nvPr/>
            </p:nvGrpSpPr>
            <p:grpSpPr>
              <a:xfrm>
                <a:off x="6061463" y="4474172"/>
                <a:ext cx="842400" cy="280800"/>
                <a:chOff x="3580095" y="3494282"/>
                <a:chExt cx="1080000" cy="360000"/>
              </a:xfrm>
            </p:grpSpPr>
            <p:sp>
              <p:nvSpPr>
                <p:cNvPr id="74" name="Rectangle 73">
                  <a:extLst>
                    <a:ext uri="{FF2B5EF4-FFF2-40B4-BE49-F238E27FC236}">
                      <a16:creationId xmlns:a16="http://schemas.microsoft.com/office/drawing/2014/main" id="{0DC235BF-805C-3443-B7BA-6D696FD41560}"/>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O</a:t>
                  </a:r>
                </a:p>
              </p:txBody>
            </p:sp>
            <p:sp>
              <p:nvSpPr>
                <p:cNvPr id="75" name="Rectangle 74">
                  <a:extLst>
                    <a:ext uri="{FF2B5EF4-FFF2-40B4-BE49-F238E27FC236}">
                      <a16:creationId xmlns:a16="http://schemas.microsoft.com/office/drawing/2014/main" id="{D83BA617-ACA0-8B0E-DAEB-D655F938176C}"/>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S</a:t>
                  </a:r>
                </a:p>
              </p:txBody>
            </p:sp>
            <p:sp>
              <p:nvSpPr>
                <p:cNvPr id="76" name="Rectangle 75">
                  <a:extLst>
                    <a:ext uri="{FF2B5EF4-FFF2-40B4-BE49-F238E27FC236}">
                      <a16:creationId xmlns:a16="http://schemas.microsoft.com/office/drawing/2014/main" id="{E11CC1C3-A32C-1202-A57E-80207FA92459}"/>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L</a:t>
                  </a:r>
                </a:p>
              </p:txBody>
            </p:sp>
          </p:grpSp>
          <p:grpSp>
            <p:nvGrpSpPr>
              <p:cNvPr id="66" name="Groupe 65">
                <a:extLst>
                  <a:ext uri="{FF2B5EF4-FFF2-40B4-BE49-F238E27FC236}">
                    <a16:creationId xmlns:a16="http://schemas.microsoft.com/office/drawing/2014/main" id="{C5F450B7-8F00-C203-9B5D-1E4EAD05CC17}"/>
                  </a:ext>
                </a:extLst>
              </p:cNvPr>
              <p:cNvGrpSpPr>
                <a:grpSpLocks noChangeAspect="1"/>
              </p:cNvGrpSpPr>
              <p:nvPr/>
            </p:nvGrpSpPr>
            <p:grpSpPr>
              <a:xfrm>
                <a:off x="6903863" y="4474172"/>
                <a:ext cx="842400" cy="280800"/>
                <a:chOff x="3580095" y="3494282"/>
                <a:chExt cx="1080000" cy="360000"/>
              </a:xfrm>
            </p:grpSpPr>
            <p:sp>
              <p:nvSpPr>
                <p:cNvPr id="71" name="Rectangle 70">
                  <a:extLst>
                    <a:ext uri="{FF2B5EF4-FFF2-40B4-BE49-F238E27FC236}">
                      <a16:creationId xmlns:a16="http://schemas.microsoft.com/office/drawing/2014/main" id="{1DC4AE65-059E-D8E8-818C-29BD082DF5AD}"/>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M</a:t>
                  </a:r>
                </a:p>
              </p:txBody>
            </p:sp>
            <p:sp>
              <p:nvSpPr>
                <p:cNvPr id="72" name="Rectangle 71">
                  <a:extLst>
                    <a:ext uri="{FF2B5EF4-FFF2-40B4-BE49-F238E27FC236}">
                      <a16:creationId xmlns:a16="http://schemas.microsoft.com/office/drawing/2014/main" id="{BA68A2E4-5124-55E1-021B-0F95AE89F8CA}"/>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E</a:t>
                  </a:r>
                </a:p>
              </p:txBody>
            </p:sp>
            <p:sp>
              <p:nvSpPr>
                <p:cNvPr id="73" name="Rectangle 72">
                  <a:extLst>
                    <a:ext uri="{FF2B5EF4-FFF2-40B4-BE49-F238E27FC236}">
                      <a16:creationId xmlns:a16="http://schemas.microsoft.com/office/drawing/2014/main" id="{E5DE3F51-250B-1CDC-C9B2-8FFC3BD5F20E}"/>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N</a:t>
                  </a:r>
                </a:p>
              </p:txBody>
            </p:sp>
          </p:grpSp>
          <p:grpSp>
            <p:nvGrpSpPr>
              <p:cNvPr id="67" name="Groupe 66">
                <a:extLst>
                  <a:ext uri="{FF2B5EF4-FFF2-40B4-BE49-F238E27FC236}">
                    <a16:creationId xmlns:a16="http://schemas.microsoft.com/office/drawing/2014/main" id="{B72DA53E-3A88-4EFF-719F-507864497863}"/>
                  </a:ext>
                </a:extLst>
              </p:cNvPr>
              <p:cNvGrpSpPr>
                <a:grpSpLocks noChangeAspect="1"/>
              </p:cNvGrpSpPr>
              <p:nvPr/>
            </p:nvGrpSpPr>
            <p:grpSpPr>
              <a:xfrm>
                <a:off x="7746263" y="4474172"/>
                <a:ext cx="561600" cy="280800"/>
                <a:chOff x="3580095" y="3494282"/>
                <a:chExt cx="720000" cy="360000"/>
              </a:xfrm>
            </p:grpSpPr>
            <p:sp>
              <p:nvSpPr>
                <p:cNvPr id="68" name="Rectangle 67">
                  <a:extLst>
                    <a:ext uri="{FF2B5EF4-FFF2-40B4-BE49-F238E27FC236}">
                      <a16:creationId xmlns:a16="http://schemas.microsoft.com/office/drawing/2014/main" id="{CCC95B27-E15E-D892-DBA3-01E0C0947E89}"/>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Y</a:t>
                  </a:r>
                </a:p>
              </p:txBody>
            </p:sp>
            <p:sp>
              <p:nvSpPr>
                <p:cNvPr id="69" name="Rectangle 68">
                  <a:extLst>
                    <a:ext uri="{FF2B5EF4-FFF2-40B4-BE49-F238E27FC236}">
                      <a16:creationId xmlns:a16="http://schemas.microsoft.com/office/drawing/2014/main" id="{DBA93EC1-5E40-F5E0-D8D5-1AA06E6CDA27}"/>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L</a:t>
                  </a:r>
                </a:p>
              </p:txBody>
            </p:sp>
          </p:grpSp>
        </p:grpSp>
        <p:sp>
          <p:nvSpPr>
            <p:cNvPr id="257" name="Rectangle 256">
              <a:extLst>
                <a:ext uri="{FF2B5EF4-FFF2-40B4-BE49-F238E27FC236}">
                  <a16:creationId xmlns:a16="http://schemas.microsoft.com/office/drawing/2014/main" id="{E965ED9B-FB5B-11B3-3197-AAA2EA9CE18C}"/>
                </a:ext>
              </a:extLst>
            </p:cNvPr>
            <p:cNvSpPr/>
            <p:nvPr/>
          </p:nvSpPr>
          <p:spPr>
            <a:xfrm rot="16200000">
              <a:off x="1959683" y="4385164"/>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12</a:t>
              </a:r>
              <a:endParaRPr lang="fr-CA" dirty="0">
                <a:solidFill>
                  <a:schemeClr val="tx1"/>
                </a:solidFill>
              </a:endParaRPr>
            </a:p>
          </p:txBody>
        </p:sp>
      </p:grpSp>
      <p:grpSp>
        <p:nvGrpSpPr>
          <p:cNvPr id="259" name="Groupe 258">
            <a:extLst>
              <a:ext uri="{FF2B5EF4-FFF2-40B4-BE49-F238E27FC236}">
                <a16:creationId xmlns:a16="http://schemas.microsoft.com/office/drawing/2014/main" id="{6CEEF38F-4A8B-647A-E025-F23419905CB0}"/>
              </a:ext>
            </a:extLst>
          </p:cNvPr>
          <p:cNvGrpSpPr/>
          <p:nvPr/>
        </p:nvGrpSpPr>
        <p:grpSpPr>
          <a:xfrm>
            <a:off x="2310104" y="5545383"/>
            <a:ext cx="1665571" cy="421200"/>
            <a:chOff x="1767827" y="5963179"/>
            <a:chExt cx="1665571" cy="421200"/>
          </a:xfrm>
        </p:grpSpPr>
        <p:grpSp>
          <p:nvGrpSpPr>
            <p:cNvPr id="224" name="Groupe 223">
              <a:extLst>
                <a:ext uri="{FF2B5EF4-FFF2-40B4-BE49-F238E27FC236}">
                  <a16:creationId xmlns:a16="http://schemas.microsoft.com/office/drawing/2014/main" id="{9275AD1E-F070-1F59-2B83-7EAF3E0D2006}"/>
                </a:ext>
              </a:extLst>
            </p:cNvPr>
            <p:cNvGrpSpPr/>
            <p:nvPr/>
          </p:nvGrpSpPr>
          <p:grpSpPr>
            <a:xfrm>
              <a:off x="2029398" y="6033379"/>
              <a:ext cx="1404000" cy="280800"/>
              <a:chOff x="6061463" y="4474172"/>
              <a:chExt cx="1404000" cy="280800"/>
            </a:xfrm>
          </p:grpSpPr>
          <p:grpSp>
            <p:nvGrpSpPr>
              <p:cNvPr id="225" name="Groupe 224">
                <a:extLst>
                  <a:ext uri="{FF2B5EF4-FFF2-40B4-BE49-F238E27FC236}">
                    <a16:creationId xmlns:a16="http://schemas.microsoft.com/office/drawing/2014/main" id="{F5EB4A4C-7AA6-D2F5-B4B5-BEA753E58F53}"/>
                  </a:ext>
                </a:extLst>
              </p:cNvPr>
              <p:cNvGrpSpPr>
                <a:grpSpLocks noChangeAspect="1"/>
              </p:cNvGrpSpPr>
              <p:nvPr/>
            </p:nvGrpSpPr>
            <p:grpSpPr>
              <a:xfrm>
                <a:off x="6061463" y="4474172"/>
                <a:ext cx="842400" cy="280800"/>
                <a:chOff x="3580095" y="3494282"/>
                <a:chExt cx="1080000" cy="360000"/>
              </a:xfrm>
            </p:grpSpPr>
            <p:sp>
              <p:nvSpPr>
                <p:cNvPr id="234" name="Rectangle 233">
                  <a:extLst>
                    <a:ext uri="{FF2B5EF4-FFF2-40B4-BE49-F238E27FC236}">
                      <a16:creationId xmlns:a16="http://schemas.microsoft.com/office/drawing/2014/main" id="{57037ADF-31ED-0177-D9BB-E96CB1173CF0}"/>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L</a:t>
                  </a:r>
                </a:p>
              </p:txBody>
            </p:sp>
            <p:sp>
              <p:nvSpPr>
                <p:cNvPr id="235" name="Rectangle 234">
                  <a:extLst>
                    <a:ext uri="{FF2B5EF4-FFF2-40B4-BE49-F238E27FC236}">
                      <a16:creationId xmlns:a16="http://schemas.microsoft.com/office/drawing/2014/main" id="{CCFD0F4E-B7C2-6EA5-04D1-B8986DECAFA1}"/>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C</a:t>
                  </a:r>
                </a:p>
              </p:txBody>
            </p:sp>
            <p:sp>
              <p:nvSpPr>
                <p:cNvPr id="236" name="Rectangle 235">
                  <a:extLst>
                    <a:ext uri="{FF2B5EF4-FFF2-40B4-BE49-F238E27FC236}">
                      <a16:creationId xmlns:a16="http://schemas.microsoft.com/office/drawing/2014/main" id="{28F431EA-5842-6AE0-F613-CF363E055CC1}"/>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grpSp>
          <p:grpSp>
            <p:nvGrpSpPr>
              <p:cNvPr id="226" name="Groupe 225">
                <a:extLst>
                  <a:ext uri="{FF2B5EF4-FFF2-40B4-BE49-F238E27FC236}">
                    <a16:creationId xmlns:a16="http://schemas.microsoft.com/office/drawing/2014/main" id="{BA13402B-11BB-32DF-1D12-637337A0C27F}"/>
                  </a:ext>
                </a:extLst>
              </p:cNvPr>
              <p:cNvGrpSpPr>
                <a:grpSpLocks noChangeAspect="1"/>
              </p:cNvGrpSpPr>
              <p:nvPr/>
            </p:nvGrpSpPr>
            <p:grpSpPr>
              <a:xfrm>
                <a:off x="6903863" y="4474172"/>
                <a:ext cx="561600" cy="280800"/>
                <a:chOff x="3580095" y="3494282"/>
                <a:chExt cx="720000" cy="360000"/>
              </a:xfrm>
            </p:grpSpPr>
            <p:sp>
              <p:nvSpPr>
                <p:cNvPr id="231" name="Rectangle 230">
                  <a:extLst>
                    <a:ext uri="{FF2B5EF4-FFF2-40B4-BE49-F238E27FC236}">
                      <a16:creationId xmlns:a16="http://schemas.microsoft.com/office/drawing/2014/main" id="{F2C07BED-D502-54CA-72A0-8C1B60A4B337}"/>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K</a:t>
                  </a:r>
                </a:p>
              </p:txBody>
            </p:sp>
            <p:sp>
              <p:nvSpPr>
                <p:cNvPr id="232" name="Rectangle 231">
                  <a:extLst>
                    <a:ext uri="{FF2B5EF4-FFF2-40B4-BE49-F238E27FC236}">
                      <a16:creationId xmlns:a16="http://schemas.microsoft.com/office/drawing/2014/main" id="{154091B1-E923-240C-E759-6094D7172436}"/>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R</a:t>
                  </a:r>
                </a:p>
              </p:txBody>
            </p:sp>
          </p:grpSp>
        </p:grpSp>
        <p:sp>
          <p:nvSpPr>
            <p:cNvPr id="258" name="Rectangle 257">
              <a:extLst>
                <a:ext uri="{FF2B5EF4-FFF2-40B4-BE49-F238E27FC236}">
                  <a16:creationId xmlns:a16="http://schemas.microsoft.com/office/drawing/2014/main" id="{E3B8700C-A06D-601E-2869-517F6C90324E}"/>
                </a:ext>
              </a:extLst>
            </p:cNvPr>
            <p:cNvSpPr/>
            <p:nvPr/>
          </p:nvSpPr>
          <p:spPr>
            <a:xfrm rot="16200000">
              <a:off x="1683227" y="6047779"/>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14</a:t>
              </a:r>
              <a:endParaRPr lang="fr-CA" dirty="0">
                <a:solidFill>
                  <a:schemeClr val="tx1"/>
                </a:solidFill>
              </a:endParaRPr>
            </a:p>
          </p:txBody>
        </p:sp>
      </p:grpSp>
      <p:grpSp>
        <p:nvGrpSpPr>
          <p:cNvPr id="6" name="Groupe 5">
            <a:extLst>
              <a:ext uri="{FF2B5EF4-FFF2-40B4-BE49-F238E27FC236}">
                <a16:creationId xmlns:a16="http://schemas.microsoft.com/office/drawing/2014/main" id="{DAA977CD-A891-5A04-2BD3-8D1B5A021202}"/>
              </a:ext>
            </a:extLst>
          </p:cNvPr>
          <p:cNvGrpSpPr/>
          <p:nvPr/>
        </p:nvGrpSpPr>
        <p:grpSpPr>
          <a:xfrm>
            <a:off x="3723675" y="2714793"/>
            <a:ext cx="3339549" cy="421200"/>
            <a:chOff x="3457854" y="3130902"/>
            <a:chExt cx="3339549" cy="421200"/>
          </a:xfrm>
        </p:grpSpPr>
        <p:grpSp>
          <p:nvGrpSpPr>
            <p:cNvPr id="261" name="Groupe 260">
              <a:extLst>
                <a:ext uri="{FF2B5EF4-FFF2-40B4-BE49-F238E27FC236}">
                  <a16:creationId xmlns:a16="http://schemas.microsoft.com/office/drawing/2014/main" id="{73769A9F-5EF6-F9CD-15AF-B08E315677B5}"/>
                </a:ext>
              </a:extLst>
            </p:cNvPr>
            <p:cNvGrpSpPr/>
            <p:nvPr/>
          </p:nvGrpSpPr>
          <p:grpSpPr>
            <a:xfrm>
              <a:off x="3457854" y="3130902"/>
              <a:ext cx="2785962" cy="421200"/>
              <a:chOff x="3457854" y="3130902"/>
              <a:chExt cx="2785962" cy="421200"/>
            </a:xfrm>
          </p:grpSpPr>
          <p:grpSp>
            <p:nvGrpSpPr>
              <p:cNvPr id="63" name="Groupe 62">
                <a:extLst>
                  <a:ext uri="{FF2B5EF4-FFF2-40B4-BE49-F238E27FC236}">
                    <a16:creationId xmlns:a16="http://schemas.microsoft.com/office/drawing/2014/main" id="{D30ABEF2-C7FC-2F74-5BD9-D2AAC6C37DD5}"/>
                  </a:ext>
                </a:extLst>
              </p:cNvPr>
              <p:cNvGrpSpPr/>
              <p:nvPr/>
            </p:nvGrpSpPr>
            <p:grpSpPr>
              <a:xfrm>
                <a:off x="3716616" y="3215221"/>
                <a:ext cx="2527200" cy="280800"/>
                <a:chOff x="6061463" y="4474172"/>
                <a:chExt cx="2527200" cy="280800"/>
              </a:xfrm>
            </p:grpSpPr>
            <p:grpSp>
              <p:nvGrpSpPr>
                <p:cNvPr id="28" name="Groupe 27">
                  <a:extLst>
                    <a:ext uri="{FF2B5EF4-FFF2-40B4-BE49-F238E27FC236}">
                      <a16:creationId xmlns:a16="http://schemas.microsoft.com/office/drawing/2014/main" id="{34C97D34-F021-4204-9BEF-3CAFC6E27BDA}"/>
                    </a:ext>
                  </a:extLst>
                </p:cNvPr>
                <p:cNvGrpSpPr>
                  <a:grpSpLocks noChangeAspect="1"/>
                </p:cNvGrpSpPr>
                <p:nvPr/>
              </p:nvGrpSpPr>
              <p:grpSpPr>
                <a:xfrm>
                  <a:off x="6061463" y="4474172"/>
                  <a:ext cx="842400" cy="280800"/>
                  <a:chOff x="3580095" y="3494282"/>
                  <a:chExt cx="1080000" cy="360000"/>
                </a:xfrm>
              </p:grpSpPr>
              <p:sp>
                <p:nvSpPr>
                  <p:cNvPr id="25" name="Rectangle 24">
                    <a:extLst>
                      <a:ext uri="{FF2B5EF4-FFF2-40B4-BE49-F238E27FC236}">
                        <a16:creationId xmlns:a16="http://schemas.microsoft.com/office/drawing/2014/main" id="{4384797B-406A-F81E-A29D-3CD275082EB3}"/>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R</a:t>
                    </a:r>
                  </a:p>
                </p:txBody>
              </p:sp>
              <p:sp>
                <p:nvSpPr>
                  <p:cNvPr id="26" name="Rectangle 25">
                    <a:extLst>
                      <a:ext uri="{FF2B5EF4-FFF2-40B4-BE49-F238E27FC236}">
                        <a16:creationId xmlns:a16="http://schemas.microsoft.com/office/drawing/2014/main" id="{CC73C29A-EF33-FA14-4D20-61E140FF2D3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P</a:t>
                    </a:r>
                  </a:p>
                </p:txBody>
              </p:sp>
              <p:sp>
                <p:nvSpPr>
                  <p:cNvPr id="27" name="Rectangle 26">
                    <a:extLst>
                      <a:ext uri="{FF2B5EF4-FFF2-40B4-BE49-F238E27FC236}">
                        <a16:creationId xmlns:a16="http://schemas.microsoft.com/office/drawing/2014/main" id="{95CC304C-9D52-EAD7-C99E-1EC362511BF6}"/>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O</a:t>
                    </a:r>
                  </a:p>
                </p:txBody>
              </p:sp>
            </p:grpSp>
            <p:grpSp>
              <p:nvGrpSpPr>
                <p:cNvPr id="55" name="Groupe 54">
                  <a:extLst>
                    <a:ext uri="{FF2B5EF4-FFF2-40B4-BE49-F238E27FC236}">
                      <a16:creationId xmlns:a16="http://schemas.microsoft.com/office/drawing/2014/main" id="{B8004082-58F1-E344-DB8A-CA3403F10ACD}"/>
                    </a:ext>
                  </a:extLst>
                </p:cNvPr>
                <p:cNvGrpSpPr>
                  <a:grpSpLocks noChangeAspect="1"/>
                </p:cNvGrpSpPr>
                <p:nvPr/>
              </p:nvGrpSpPr>
              <p:grpSpPr>
                <a:xfrm>
                  <a:off x="6903863" y="4474172"/>
                  <a:ext cx="842400" cy="280800"/>
                  <a:chOff x="3580095" y="3494282"/>
                  <a:chExt cx="1080000" cy="360000"/>
                </a:xfrm>
              </p:grpSpPr>
              <p:sp>
                <p:nvSpPr>
                  <p:cNvPr id="56" name="Rectangle 55">
                    <a:extLst>
                      <a:ext uri="{FF2B5EF4-FFF2-40B4-BE49-F238E27FC236}">
                        <a16:creationId xmlns:a16="http://schemas.microsoft.com/office/drawing/2014/main" id="{7093FCF3-85F8-ED3F-052B-D4516AE60F05}"/>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E</a:t>
                    </a:r>
                  </a:p>
                </p:txBody>
              </p:sp>
              <p:sp>
                <p:nvSpPr>
                  <p:cNvPr id="57" name="Rectangle 56">
                    <a:extLst>
                      <a:ext uri="{FF2B5EF4-FFF2-40B4-BE49-F238E27FC236}">
                        <a16:creationId xmlns:a16="http://schemas.microsoft.com/office/drawing/2014/main" id="{BBFBB95B-F030-4AD7-BA41-1579D5222D40}"/>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S</a:t>
                    </a:r>
                  </a:p>
                </p:txBody>
              </p:sp>
              <p:sp>
                <p:nvSpPr>
                  <p:cNvPr id="58" name="Rectangle 57">
                    <a:extLst>
                      <a:ext uri="{FF2B5EF4-FFF2-40B4-BE49-F238E27FC236}">
                        <a16:creationId xmlns:a16="http://schemas.microsoft.com/office/drawing/2014/main" id="{8938F145-925D-1D16-57C6-9EBF73992F49}"/>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C</a:t>
                    </a:r>
                  </a:p>
                </p:txBody>
              </p:sp>
            </p:grpSp>
            <p:grpSp>
              <p:nvGrpSpPr>
                <p:cNvPr id="59" name="Groupe 58">
                  <a:extLst>
                    <a:ext uri="{FF2B5EF4-FFF2-40B4-BE49-F238E27FC236}">
                      <a16:creationId xmlns:a16="http://schemas.microsoft.com/office/drawing/2014/main" id="{19B1CD14-DCED-B7B1-226D-9D7AA4A32D09}"/>
                    </a:ext>
                  </a:extLst>
                </p:cNvPr>
                <p:cNvGrpSpPr>
                  <a:grpSpLocks noChangeAspect="1"/>
                </p:cNvGrpSpPr>
                <p:nvPr/>
              </p:nvGrpSpPr>
              <p:grpSpPr>
                <a:xfrm>
                  <a:off x="7746263" y="4474172"/>
                  <a:ext cx="842400" cy="280800"/>
                  <a:chOff x="3580095" y="3494282"/>
                  <a:chExt cx="1080000" cy="360000"/>
                </a:xfrm>
              </p:grpSpPr>
              <p:sp>
                <p:nvSpPr>
                  <p:cNvPr id="60" name="Rectangle 59">
                    <a:extLst>
                      <a:ext uri="{FF2B5EF4-FFF2-40B4-BE49-F238E27FC236}">
                        <a16:creationId xmlns:a16="http://schemas.microsoft.com/office/drawing/2014/main" id="{0B62917C-D229-D48F-17D9-1B2262BC244D}"/>
                      </a:ext>
                    </a:extLst>
                  </p:cNvPr>
                  <p:cNvSpPr/>
                  <p:nvPr/>
                </p:nvSpPr>
                <p:spPr>
                  <a:xfrm>
                    <a:off x="394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a:solidFill>
                          <a:schemeClr val="tx1"/>
                        </a:solidFill>
                      </a:rPr>
                      <a:t>T</a:t>
                    </a:r>
                  </a:p>
                </p:txBody>
              </p:sp>
              <p:sp>
                <p:nvSpPr>
                  <p:cNvPr id="61" name="Rectangle 60">
                    <a:extLst>
                      <a:ext uri="{FF2B5EF4-FFF2-40B4-BE49-F238E27FC236}">
                        <a16:creationId xmlns:a16="http://schemas.microsoft.com/office/drawing/2014/main" id="{C1601B9B-AC79-AA77-B984-7A9FAF06850E}"/>
                      </a:ext>
                    </a:extLst>
                  </p:cNvPr>
                  <p:cNvSpPr/>
                  <p:nvPr/>
                </p:nvSpPr>
                <p:spPr>
                  <a:xfrm>
                    <a:off x="358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U</a:t>
                    </a:r>
                  </a:p>
                </p:txBody>
              </p:sp>
              <p:sp>
                <p:nvSpPr>
                  <p:cNvPr id="62" name="Rectangle 61">
                    <a:extLst>
                      <a:ext uri="{FF2B5EF4-FFF2-40B4-BE49-F238E27FC236}">
                        <a16:creationId xmlns:a16="http://schemas.microsoft.com/office/drawing/2014/main" id="{755E79E7-5AF8-A5AC-75DA-6073F831FCF8}"/>
                      </a:ext>
                    </a:extLst>
                  </p:cNvPr>
                  <p:cNvSpPr/>
                  <p:nvPr/>
                </p:nvSpPr>
                <p:spPr>
                  <a:xfrm>
                    <a:off x="4300095" y="3494282"/>
                    <a:ext cx="360000" cy="3600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I</a:t>
                    </a:r>
                  </a:p>
                </p:txBody>
              </p:sp>
            </p:grpSp>
          </p:grpSp>
          <p:sp>
            <p:nvSpPr>
              <p:cNvPr id="256" name="Rectangle 255">
                <a:extLst>
                  <a:ext uri="{FF2B5EF4-FFF2-40B4-BE49-F238E27FC236}">
                    <a16:creationId xmlns:a16="http://schemas.microsoft.com/office/drawing/2014/main" id="{2119C952-8EB5-5A81-1DC4-AD8CEB7B2E2D}"/>
                  </a:ext>
                </a:extLst>
              </p:cNvPr>
              <p:cNvSpPr/>
              <p:nvPr/>
            </p:nvSpPr>
            <p:spPr>
              <a:xfrm rot="16200000">
                <a:off x="3373254" y="3215502"/>
                <a:ext cx="421200" cy="252000"/>
              </a:xfrm>
              <a:prstGeom prst="rect">
                <a:avLst/>
              </a:prstGeom>
              <a:solidFill>
                <a:schemeClr val="bg1">
                  <a:lumMod val="85000"/>
                </a:schemeClr>
              </a:solidFill>
              <a:ln w="19050"/>
            </p:spPr>
            <p:style>
              <a:lnRef idx="2">
                <a:schemeClr val="dk1"/>
              </a:lnRef>
              <a:fillRef idx="1">
                <a:schemeClr val="lt1"/>
              </a:fillRef>
              <a:effectRef idx="0">
                <a:schemeClr val="dk1"/>
              </a:effectRef>
              <a:fontRef idx="minor">
                <a:schemeClr val="dk1"/>
              </a:fontRef>
            </p:style>
            <p:txBody>
              <a:bodyPr rtlCol="0" anchor="ctr"/>
              <a:lstStyle/>
              <a:p>
                <a:pPr algn="ctr"/>
                <a:r>
                  <a:rPr lang="fr-CA" sz="1600" dirty="0">
                    <a:solidFill>
                      <a:schemeClr val="tx1"/>
                    </a:solidFill>
                  </a:rPr>
                  <a:t>10</a:t>
                </a:r>
                <a:endParaRPr lang="fr-CA" dirty="0">
                  <a:solidFill>
                    <a:schemeClr val="tx1"/>
                  </a:solidFill>
                </a:endParaRPr>
              </a:p>
            </p:txBody>
          </p:sp>
        </p:grpSp>
        <p:sp>
          <p:nvSpPr>
            <p:cNvPr id="4" name="Rectangle 3">
              <a:extLst>
                <a:ext uri="{FF2B5EF4-FFF2-40B4-BE49-F238E27FC236}">
                  <a16:creationId xmlns:a16="http://schemas.microsoft.com/office/drawing/2014/main" id="{2F421E1D-F543-20C8-7672-7A1B2F94EDC0}"/>
                </a:ext>
              </a:extLst>
            </p:cNvPr>
            <p:cNvSpPr/>
            <p:nvPr/>
          </p:nvSpPr>
          <p:spPr>
            <a:xfrm>
              <a:off x="6248733" y="3214805"/>
              <a:ext cx="280800" cy="280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O</a:t>
              </a:r>
            </a:p>
          </p:txBody>
        </p:sp>
        <p:sp>
          <p:nvSpPr>
            <p:cNvPr id="5" name="Rectangle 4">
              <a:extLst>
                <a:ext uri="{FF2B5EF4-FFF2-40B4-BE49-F238E27FC236}">
                  <a16:creationId xmlns:a16="http://schemas.microsoft.com/office/drawing/2014/main" id="{FBF50FB3-178C-0D9A-74E7-E7E725D710E6}"/>
                </a:ext>
              </a:extLst>
            </p:cNvPr>
            <p:cNvSpPr/>
            <p:nvPr/>
          </p:nvSpPr>
          <p:spPr>
            <a:xfrm>
              <a:off x="6516603" y="3214615"/>
              <a:ext cx="280800" cy="280800"/>
            </a:xfrm>
            <a:prstGeom prst="rect">
              <a:avLst/>
            </a:prstGeom>
            <a:ln w="19050"/>
          </p:spPr>
          <p:style>
            <a:lnRef idx="2">
              <a:schemeClr val="dk1"/>
            </a:lnRef>
            <a:fillRef idx="1">
              <a:schemeClr val="lt1"/>
            </a:fillRef>
            <a:effectRef idx="0">
              <a:schemeClr val="dk1"/>
            </a:effectRef>
            <a:fontRef idx="minor">
              <a:schemeClr val="dk1"/>
            </a:fontRef>
          </p:style>
          <p:txBody>
            <a:bodyPr rtlCol="0" anchor="ctr"/>
            <a:lstStyle/>
            <a:p>
              <a:pPr algn="ctr"/>
              <a:r>
                <a:rPr lang="fr-CA" dirty="0">
                  <a:solidFill>
                    <a:schemeClr val="tx1"/>
                  </a:solidFill>
                </a:rPr>
                <a:t>N</a:t>
              </a:r>
            </a:p>
          </p:txBody>
        </p:sp>
      </p:grpSp>
    </p:spTree>
    <p:extLst>
      <p:ext uri="{BB962C8B-B14F-4D97-AF65-F5344CB8AC3E}">
        <p14:creationId xmlns:p14="http://schemas.microsoft.com/office/powerpoint/2010/main" val="548368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6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6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B47DCD-2F10-2DAD-E207-68229412D89D}"/>
              </a:ext>
            </a:extLst>
          </p:cNvPr>
          <p:cNvSpPr>
            <a:spLocks noGrp="1"/>
          </p:cNvSpPr>
          <p:nvPr>
            <p:ph type="body" idx="1"/>
          </p:nvPr>
        </p:nvSpPr>
        <p:spPr>
          <a:xfrm>
            <a:off x="859535" y="809625"/>
            <a:ext cx="5835967" cy="4572000"/>
          </a:xfrm>
        </p:spPr>
        <p:txBody>
          <a:bodyPr/>
          <a:lstStyle/>
          <a:p>
            <a:r>
              <a:rPr lang="fr-FR" dirty="0"/>
              <a:t>The </a:t>
            </a:r>
            <a:r>
              <a:rPr lang="fr-FR" dirty="0" err="1"/>
              <a:t>Steps</a:t>
            </a:r>
            <a:r>
              <a:rPr lang="fr-FR" dirty="0"/>
              <a:t> in the Criminal </a:t>
            </a:r>
            <a:r>
              <a:rPr lang="fr-FR" dirty="0" err="1"/>
              <a:t>Judicial</a:t>
            </a:r>
            <a:r>
              <a:rPr lang="fr-FR" dirty="0"/>
              <a:t> Process</a:t>
            </a:r>
            <a:endParaRPr lang="fr-FR" dirty="0">
              <a:cs typeface="Arial"/>
            </a:endParaRPr>
          </a:p>
        </p:txBody>
      </p:sp>
      <p:pic>
        <p:nvPicPr>
          <p:cNvPr id="6" name="Espace réservé pour une image  5" descr="Une image contenant dessin humoristique, capture d’écran, Jeu PC&#10;&#10;Description générée automatiquement">
            <a:extLst>
              <a:ext uri="{FF2B5EF4-FFF2-40B4-BE49-F238E27FC236}">
                <a16:creationId xmlns:a16="http://schemas.microsoft.com/office/drawing/2014/main" id="{C9E88820-805D-D991-3F2B-683A50636435}"/>
              </a:ext>
            </a:extLst>
          </p:cNvPr>
          <p:cNvPicPr>
            <a:picLocks noGrp="1" noChangeAspect="1"/>
          </p:cNvPicPr>
          <p:nvPr>
            <p:ph type="pic" sz="quarter" idx="16"/>
          </p:nvPr>
        </p:nvPicPr>
        <p:blipFill rotWithShape="1">
          <a:blip r:embed="rId2"/>
          <a:srcRect l="34321" t="-1" r="15099" b="27501"/>
          <a:stretch/>
        </p:blipFill>
        <p:spPr>
          <a:xfrm>
            <a:off x="7083189" y="1471442"/>
            <a:ext cx="3998794" cy="3915115"/>
          </a:xfrm>
        </p:spPr>
      </p:pic>
    </p:spTree>
    <p:extLst>
      <p:ext uri="{BB962C8B-B14F-4D97-AF65-F5344CB8AC3E}">
        <p14:creationId xmlns:p14="http://schemas.microsoft.com/office/powerpoint/2010/main" val="305574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C5DFB938-2839-5A45-A454-BF0CD6F632AC}"/>
              </a:ext>
            </a:extLst>
          </p:cNvPr>
          <p:cNvSpPr>
            <a:spLocks noGrp="1"/>
          </p:cNvSpPr>
          <p:nvPr>
            <p:ph type="title"/>
          </p:nvPr>
        </p:nvSpPr>
        <p:spPr>
          <a:xfrm>
            <a:off x="712392" y="700401"/>
            <a:ext cx="6663768" cy="971909"/>
          </a:xfrm>
        </p:spPr>
        <p:txBody>
          <a:bodyPr/>
          <a:lstStyle/>
          <a:p>
            <a:r>
              <a:rPr lang="fr-CA" err="1">
                <a:solidFill>
                  <a:schemeClr val="accent1"/>
                </a:solidFill>
              </a:rPr>
              <a:t>Exercise</a:t>
            </a:r>
            <a:endParaRPr lang="fr-FR" err="1"/>
          </a:p>
        </p:txBody>
      </p:sp>
      <p:sp>
        <p:nvSpPr>
          <p:cNvPr id="5" name="Rectangle 4">
            <a:extLst>
              <a:ext uri="{FF2B5EF4-FFF2-40B4-BE49-F238E27FC236}">
                <a16:creationId xmlns:a16="http://schemas.microsoft.com/office/drawing/2014/main" id="{936B475A-94B6-BA59-8E91-B25D94A2C2EA}"/>
              </a:ext>
            </a:extLst>
          </p:cNvPr>
          <p:cNvSpPr/>
          <p:nvPr>
            <p:custDataLst>
              <p:tags r:id="rId1"/>
            </p:custDataLst>
          </p:nvPr>
        </p:nvSpPr>
        <p:spPr>
          <a:xfrm>
            <a:off x="3687254" y="1422279"/>
            <a:ext cx="7401624" cy="4001095"/>
          </a:xfrm>
          <a:prstGeom prst="rect">
            <a:avLst/>
          </a:prstGeom>
        </p:spPr>
        <p:txBody>
          <a:bodyPr wrap="square" lIns="91440" tIns="45720" rIns="91440" bIns="45720" anchor="t">
            <a:spAutoFit/>
          </a:bodyPr>
          <a:lstStyle/>
          <a:p>
            <a:pPr>
              <a:spcBef>
                <a:spcPts val="1200"/>
              </a:spcBef>
              <a:buSzPct val="65000"/>
              <a:buBlip>
                <a:blip r:embed="rId4"/>
              </a:buBlip>
              <a:defRPr/>
            </a:pPr>
            <a:endParaRPr lang="fr-CA" sz="2800" dirty="0">
              <a:ea typeface="+mn-lt"/>
              <a:cs typeface="+mn-lt"/>
            </a:endParaRPr>
          </a:p>
          <a:p>
            <a:pPr marL="285750">
              <a:spcBef>
                <a:spcPts val="1200"/>
              </a:spcBef>
              <a:buSzPct val="65000"/>
              <a:buBlip>
                <a:blip r:embed="rId4"/>
              </a:buBlip>
              <a:defRPr/>
            </a:pPr>
            <a:r>
              <a:rPr lang="fr-CA" sz="2800" dirty="0">
                <a:ea typeface="+mn-lt"/>
                <a:cs typeface="+mn-lt"/>
              </a:rPr>
              <a:t> </a:t>
            </a:r>
            <a:r>
              <a:rPr lang="fr-CA" sz="2800" dirty="0" err="1">
                <a:ea typeface="+mn-lt"/>
                <a:cs typeface="+mn-lt"/>
              </a:rPr>
              <a:t>Using</a:t>
            </a:r>
            <a:r>
              <a:rPr lang="fr-CA" sz="2800" dirty="0">
                <a:ea typeface="+mn-lt"/>
                <a:cs typeface="+mn-lt"/>
              </a:rPr>
              <a:t> </a:t>
            </a:r>
            <a:r>
              <a:rPr lang="fr-CA" sz="2800" dirty="0" err="1">
                <a:ea typeface="+mn-lt"/>
                <a:cs typeface="+mn-lt"/>
              </a:rPr>
              <a:t>your</a:t>
            </a:r>
            <a:r>
              <a:rPr lang="fr-CA" sz="2800" dirty="0">
                <a:ea typeface="+mn-lt"/>
                <a:cs typeface="+mn-lt"/>
              </a:rPr>
              <a:t> </a:t>
            </a:r>
            <a:r>
              <a:rPr lang="fr-CA" sz="2800" dirty="0" err="1">
                <a:ea typeface="+mn-lt"/>
                <a:cs typeface="+mn-lt"/>
              </a:rPr>
              <a:t>prior</a:t>
            </a:r>
            <a:r>
              <a:rPr lang="fr-CA" sz="2800" dirty="0">
                <a:ea typeface="+mn-lt"/>
                <a:cs typeface="+mn-lt"/>
              </a:rPr>
              <a:t> </a:t>
            </a:r>
            <a:r>
              <a:rPr lang="fr-CA" sz="2800" dirty="0" err="1">
                <a:ea typeface="+mn-lt"/>
                <a:cs typeface="+mn-lt"/>
              </a:rPr>
              <a:t>knowledge</a:t>
            </a:r>
            <a:r>
              <a:rPr lang="fr-CA" sz="2800" dirty="0">
                <a:ea typeface="+mn-lt"/>
                <a:cs typeface="+mn-lt"/>
              </a:rPr>
              <a:t>, </a:t>
            </a:r>
            <a:r>
              <a:rPr lang="fr-CA" sz="2800" dirty="0" err="1">
                <a:ea typeface="+mn-lt"/>
                <a:cs typeface="+mn-lt"/>
              </a:rPr>
              <a:t>write</a:t>
            </a:r>
            <a:r>
              <a:rPr lang="fr-CA" sz="2800" dirty="0">
                <a:ea typeface="+mn-lt"/>
                <a:cs typeface="+mn-lt"/>
              </a:rPr>
              <a:t> the </a:t>
            </a:r>
            <a:r>
              <a:rPr lang="fr-CA" sz="2800" dirty="0" err="1">
                <a:ea typeface="+mn-lt"/>
                <a:cs typeface="+mn-lt"/>
              </a:rPr>
              <a:t>steps</a:t>
            </a:r>
            <a:r>
              <a:rPr lang="fr-CA" sz="2800" dirty="0">
                <a:ea typeface="+mn-lt"/>
                <a:cs typeface="+mn-lt"/>
              </a:rPr>
              <a:t> of the </a:t>
            </a:r>
            <a:r>
              <a:rPr lang="fr-CA" sz="2800" dirty="0" err="1">
                <a:ea typeface="+mn-lt"/>
                <a:cs typeface="+mn-lt"/>
              </a:rPr>
              <a:t>judicial</a:t>
            </a:r>
            <a:r>
              <a:rPr lang="fr-CA" sz="2800" dirty="0">
                <a:ea typeface="+mn-lt"/>
                <a:cs typeface="+mn-lt"/>
              </a:rPr>
              <a:t> process in </a:t>
            </a:r>
            <a:r>
              <a:rPr lang="fr-CA" sz="2800" dirty="0" err="1">
                <a:ea typeface="+mn-lt"/>
                <a:cs typeface="+mn-lt"/>
              </a:rPr>
              <a:t>logical</a:t>
            </a:r>
            <a:r>
              <a:rPr lang="fr-CA" sz="2800" dirty="0">
                <a:ea typeface="+mn-lt"/>
                <a:cs typeface="+mn-lt"/>
              </a:rPr>
              <a:t> </a:t>
            </a:r>
            <a:r>
              <a:rPr lang="fr-CA" sz="2800" dirty="0" err="1">
                <a:ea typeface="+mn-lt"/>
                <a:cs typeface="+mn-lt"/>
              </a:rPr>
              <a:t>order</a:t>
            </a:r>
            <a:r>
              <a:rPr lang="fr-CA" sz="2800" dirty="0">
                <a:ea typeface="+mn-lt"/>
                <a:cs typeface="+mn-lt"/>
              </a:rPr>
              <a:t> in </a:t>
            </a:r>
            <a:r>
              <a:rPr lang="fr-CA" sz="2800" dirty="0" err="1">
                <a:ea typeface="+mn-lt"/>
                <a:cs typeface="+mn-lt"/>
              </a:rPr>
              <a:t>your</a:t>
            </a:r>
            <a:r>
              <a:rPr lang="fr-CA" sz="2800" dirty="0">
                <a:ea typeface="+mn-lt"/>
                <a:cs typeface="+mn-lt"/>
              </a:rPr>
              <a:t> </a:t>
            </a:r>
            <a:r>
              <a:rPr lang="fr-CA" sz="2800" dirty="0" err="1">
                <a:ea typeface="+mn-lt"/>
                <a:cs typeface="+mn-lt"/>
              </a:rPr>
              <a:t>Student</a:t>
            </a:r>
            <a:r>
              <a:rPr lang="fr-CA" sz="2800" dirty="0">
                <a:ea typeface="+mn-lt"/>
                <a:cs typeface="+mn-lt"/>
              </a:rPr>
              <a:t> </a:t>
            </a:r>
            <a:r>
              <a:rPr lang="fr-CA" sz="2800" dirty="0" err="1">
                <a:ea typeface="+mn-lt"/>
                <a:cs typeface="+mn-lt"/>
              </a:rPr>
              <a:t>Workbook</a:t>
            </a:r>
            <a:r>
              <a:rPr lang="fr-CA" sz="2800" dirty="0">
                <a:ea typeface="+mn-lt"/>
                <a:cs typeface="+mn-lt"/>
              </a:rPr>
              <a:t> on p. 11.</a:t>
            </a:r>
            <a:endParaRPr lang="en-US" dirty="0">
              <a:ea typeface="+mn-lt"/>
              <a:cs typeface="+mn-lt"/>
            </a:endParaRPr>
          </a:p>
          <a:p>
            <a:pPr marL="285750">
              <a:spcBef>
                <a:spcPts val="1200"/>
              </a:spcBef>
              <a:buSzPct val="65000"/>
              <a:buBlip>
                <a:blip r:embed="rId4"/>
              </a:buBlip>
              <a:defRPr/>
            </a:pPr>
            <a:r>
              <a:rPr lang="fr-CA" sz="2800" dirty="0">
                <a:ea typeface="+mn-lt"/>
                <a:cs typeface="+mn-lt"/>
              </a:rPr>
              <a:t> </a:t>
            </a:r>
            <a:r>
              <a:rPr lang="fr-CA" sz="2800" dirty="0" err="1">
                <a:ea typeface="+mn-lt"/>
                <a:cs typeface="+mn-lt"/>
              </a:rPr>
              <a:t>When</a:t>
            </a:r>
            <a:r>
              <a:rPr lang="fr-CA" sz="2800" dirty="0">
                <a:ea typeface="+mn-lt"/>
                <a:cs typeface="+mn-lt"/>
              </a:rPr>
              <a:t> </a:t>
            </a:r>
            <a:r>
              <a:rPr lang="fr-CA" sz="2800" dirty="0" err="1">
                <a:ea typeface="+mn-lt"/>
                <a:cs typeface="+mn-lt"/>
              </a:rPr>
              <a:t>you're</a:t>
            </a:r>
            <a:r>
              <a:rPr lang="fr-CA" sz="2800" dirty="0">
                <a:ea typeface="+mn-lt"/>
                <a:cs typeface="+mn-lt"/>
              </a:rPr>
              <a:t> </a:t>
            </a:r>
            <a:r>
              <a:rPr lang="fr-CA" sz="2800" dirty="0" err="1">
                <a:ea typeface="+mn-lt"/>
                <a:cs typeface="+mn-lt"/>
              </a:rPr>
              <a:t>ready</a:t>
            </a:r>
            <a:r>
              <a:rPr lang="fr-CA" sz="2800" dirty="0">
                <a:ea typeface="+mn-lt"/>
                <a:cs typeface="+mn-lt"/>
              </a:rPr>
              <a:t>, explore </a:t>
            </a:r>
            <a:r>
              <a:rPr lang="fr-CA" sz="2800" dirty="0" err="1">
                <a:ea typeface="+mn-lt"/>
                <a:cs typeface="+mn-lt"/>
              </a:rPr>
              <a:t>each</a:t>
            </a:r>
            <a:r>
              <a:rPr lang="fr-CA" sz="2800" dirty="0">
                <a:ea typeface="+mn-lt"/>
                <a:cs typeface="+mn-lt"/>
              </a:rPr>
              <a:t> </a:t>
            </a:r>
            <a:r>
              <a:rPr lang="fr-CA" sz="2800" dirty="0" err="1">
                <a:ea typeface="+mn-lt"/>
                <a:cs typeface="+mn-lt"/>
              </a:rPr>
              <a:t>step</a:t>
            </a:r>
            <a:r>
              <a:rPr lang="fr-CA" sz="2800" dirty="0">
                <a:ea typeface="+mn-lt"/>
                <a:cs typeface="+mn-lt"/>
              </a:rPr>
              <a:t> on the </a:t>
            </a:r>
            <a:r>
              <a:rPr lang="fr-CA" sz="2800" dirty="0" err="1">
                <a:ea typeface="+mn-lt"/>
                <a:cs typeface="+mn-lt"/>
              </a:rPr>
              <a:t>next</a:t>
            </a:r>
            <a:r>
              <a:rPr lang="fr-CA" sz="2800" dirty="0">
                <a:ea typeface="+mn-lt"/>
                <a:cs typeface="+mn-lt"/>
              </a:rPr>
              <a:t> slide.</a:t>
            </a:r>
            <a:endParaRPr lang="en-US" dirty="0">
              <a:ea typeface="+mn-lt"/>
              <a:cs typeface="+mn-lt"/>
            </a:endParaRPr>
          </a:p>
          <a:p>
            <a:pPr marL="285750">
              <a:spcBef>
                <a:spcPts val="1200"/>
              </a:spcBef>
              <a:buSzPct val="65000"/>
              <a:buBlip>
                <a:blip r:embed="rId4"/>
              </a:buBlip>
              <a:defRPr/>
            </a:pPr>
            <a:r>
              <a:rPr lang="fr-CA" sz="2800" dirty="0">
                <a:ea typeface="+mn-lt"/>
                <a:cs typeface="+mn-lt"/>
              </a:rPr>
              <a:t> Correct </a:t>
            </a:r>
            <a:r>
              <a:rPr lang="fr-CA" sz="2800" dirty="0" err="1">
                <a:ea typeface="+mn-lt"/>
                <a:cs typeface="+mn-lt"/>
              </a:rPr>
              <a:t>your</a:t>
            </a:r>
            <a:r>
              <a:rPr lang="fr-CA" sz="2800" dirty="0">
                <a:ea typeface="+mn-lt"/>
                <a:cs typeface="+mn-lt"/>
              </a:rPr>
              <a:t> </a:t>
            </a:r>
            <a:r>
              <a:rPr lang="fr-CA" sz="2800" dirty="0" err="1">
                <a:ea typeface="+mn-lt"/>
                <a:cs typeface="+mn-lt"/>
              </a:rPr>
              <a:t>answers</a:t>
            </a:r>
            <a:r>
              <a:rPr lang="fr-CA" sz="2800" dirty="0">
                <a:ea typeface="+mn-lt"/>
                <a:cs typeface="+mn-lt"/>
              </a:rPr>
              <a:t> </a:t>
            </a:r>
            <a:r>
              <a:rPr lang="fr-CA" sz="2800" dirty="0" err="1">
                <a:ea typeface="+mn-lt"/>
                <a:cs typeface="+mn-lt"/>
              </a:rPr>
              <a:t>during</a:t>
            </a:r>
            <a:r>
              <a:rPr lang="fr-CA" sz="2800" dirty="0">
                <a:ea typeface="+mn-lt"/>
                <a:cs typeface="+mn-lt"/>
              </a:rPr>
              <a:t> the </a:t>
            </a:r>
            <a:r>
              <a:rPr lang="fr-CA" sz="2800" dirty="0" err="1">
                <a:ea typeface="+mn-lt"/>
                <a:cs typeface="+mn-lt"/>
              </a:rPr>
              <a:t>presentation</a:t>
            </a:r>
            <a:r>
              <a:rPr lang="fr-CA" sz="2800" dirty="0">
                <a:ea typeface="+mn-lt"/>
                <a:cs typeface="+mn-lt"/>
              </a:rPr>
              <a:t> of the information.</a:t>
            </a:r>
            <a:endParaRPr lang="en-US" dirty="0">
              <a:ea typeface="+mn-lt"/>
              <a:cs typeface="+mn-lt"/>
            </a:endParaRPr>
          </a:p>
        </p:txBody>
      </p:sp>
      <p:pic>
        <p:nvPicPr>
          <p:cNvPr id="8" name="Image 7" descr="Une image contenant dessin, croquis, illustration, clipart&#10;&#10;Description générée automatiquement">
            <a:extLst>
              <a:ext uri="{FF2B5EF4-FFF2-40B4-BE49-F238E27FC236}">
                <a16:creationId xmlns:a16="http://schemas.microsoft.com/office/drawing/2014/main" id="{5F3E6661-AF98-96C6-0A09-E90025C685C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3794" y="1907822"/>
            <a:ext cx="2740017" cy="5300133"/>
          </a:xfrm>
          <a:prstGeom prst="rect">
            <a:avLst/>
          </a:prstGeom>
        </p:spPr>
      </p:pic>
    </p:spTree>
    <p:extLst>
      <p:ext uri="{BB962C8B-B14F-4D97-AF65-F5344CB8AC3E}">
        <p14:creationId xmlns:p14="http://schemas.microsoft.com/office/powerpoint/2010/main" val="4835074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4800600" y="1154895"/>
            <a:ext cx="6918215" cy="914400"/>
          </a:xfrm>
        </p:spPr>
        <p:txBody>
          <a:bodyPr/>
          <a:lstStyle/>
          <a:p>
            <a:pPr algn="r"/>
            <a:r>
              <a:rPr lang="fr-FR" dirty="0">
                <a:ea typeface="+mj-lt"/>
                <a:cs typeface="+mj-lt"/>
              </a:rPr>
              <a:t>Arrest and Court </a:t>
            </a:r>
            <a:r>
              <a:rPr lang="fr-FR" dirty="0" err="1">
                <a:ea typeface="+mj-lt"/>
                <a:cs typeface="+mj-lt"/>
              </a:rPr>
              <a:t>Summons</a:t>
            </a:r>
            <a:r>
              <a:rPr lang="fr-FR" dirty="0">
                <a:ea typeface="+mj-lt"/>
                <a:cs typeface="+mj-lt"/>
              </a:rPr>
              <a:t> </a:t>
            </a:r>
            <a:endParaRPr lang="fr-FR" b="0" dirty="0">
              <a:cs typeface="Arial"/>
            </a:endParaRPr>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775215" y="439197"/>
            <a:ext cx="5943600" cy="415925"/>
          </a:xfrm>
        </p:spPr>
        <p:txBody>
          <a:bodyPr/>
          <a:lstStyle/>
          <a:p>
            <a:pPr algn="r"/>
            <a:r>
              <a:rPr lang="fr-FR"/>
              <a:t>Step1</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4150623" y="2391515"/>
            <a:ext cx="7568192" cy="3190617"/>
          </a:xfrm>
          <a:prstGeom prst="rect">
            <a:avLst/>
          </a:prstGeom>
        </p:spPr>
        <p:txBody>
          <a:bodyPr wrap="square" lIns="91440" tIns="45720" rIns="91440" bIns="45720" anchor="t">
            <a:spAutoFit/>
          </a:bodyPr>
          <a:lstStyle/>
          <a:p>
            <a:pPr>
              <a:spcBef>
                <a:spcPts val="1200"/>
              </a:spcBef>
              <a:buSzPct val="65000"/>
              <a:buFont typeface="Arial"/>
              <a:buBlip>
                <a:blip r:embed="rId4"/>
              </a:buBlip>
              <a:defRPr/>
            </a:pPr>
            <a:r>
              <a:rPr lang="fr-CA" sz="2800" b="1" dirty="0">
                <a:ea typeface="+mn-lt"/>
                <a:cs typeface="+mn-lt"/>
              </a:rPr>
              <a:t> </a:t>
            </a:r>
            <a:r>
              <a:rPr lang="fr-CA" sz="2800" b="1" dirty="0" err="1">
                <a:ea typeface="+mn-lt"/>
                <a:cs typeface="+mn-lt"/>
              </a:rPr>
              <a:t>Who</a:t>
            </a:r>
            <a:r>
              <a:rPr lang="fr-CA" sz="2800" dirty="0">
                <a:ea typeface="+mn-lt"/>
                <a:cs typeface="+mn-lt"/>
              </a:rPr>
              <a:t>? Police </a:t>
            </a:r>
            <a:r>
              <a:rPr lang="fr-CA" sz="2800" dirty="0" err="1">
                <a:ea typeface="+mn-lt"/>
                <a:cs typeface="+mn-lt"/>
              </a:rPr>
              <a:t>officers</a:t>
            </a:r>
            <a:endParaRPr lang="fr-CA" sz="2800" dirty="0">
              <a:ea typeface="+mn-lt"/>
              <a:cs typeface="+mn-lt"/>
            </a:endParaRPr>
          </a:p>
          <a:p>
            <a:pPr>
              <a:spcBef>
                <a:spcPts val="1200"/>
              </a:spcBef>
              <a:buSzPct val="65000"/>
              <a:buBlip>
                <a:blip r:embed="rId4"/>
              </a:buBlip>
              <a:defRPr/>
            </a:pPr>
            <a:r>
              <a:rPr lang="fr-CA" sz="2800" b="1" dirty="0">
                <a:ea typeface="+mn-lt"/>
                <a:cs typeface="+mn-lt"/>
              </a:rPr>
              <a:t> </a:t>
            </a:r>
            <a:r>
              <a:rPr lang="fr-CA" sz="2800" b="1" dirty="0" err="1">
                <a:ea typeface="+mn-lt"/>
                <a:cs typeface="+mn-lt"/>
              </a:rPr>
              <a:t>What</a:t>
            </a:r>
            <a:r>
              <a:rPr lang="fr-CA" sz="2800" dirty="0">
                <a:ea typeface="+mn-lt"/>
                <a:cs typeface="+mn-lt"/>
              </a:rPr>
              <a:t>?</a:t>
            </a:r>
            <a:endParaRPr lang="fr-CA" dirty="0">
              <a:ea typeface="+mn-lt"/>
              <a:cs typeface="+mn-lt"/>
            </a:endParaRPr>
          </a:p>
          <a:p>
            <a:pPr lvl="1">
              <a:spcBef>
                <a:spcPts val="1200"/>
              </a:spcBef>
              <a:spcAft>
                <a:spcPts val="400"/>
              </a:spcAft>
              <a:buSzPct val="65000"/>
              <a:buFont typeface="Wingdings"/>
              <a:buChar char="Ø"/>
              <a:defRPr/>
            </a:pPr>
            <a:r>
              <a:rPr lang="fr-CA" sz="2800" dirty="0">
                <a:ea typeface="+mn-lt"/>
                <a:cs typeface="+mn-lt"/>
              </a:rPr>
              <a:t>They have </a:t>
            </a:r>
            <a:r>
              <a:rPr lang="fr-CA" sz="2800" dirty="0" err="1">
                <a:ea typeface="+mn-lt"/>
                <a:cs typeface="+mn-lt"/>
              </a:rPr>
              <a:t>reasonable</a:t>
            </a:r>
            <a:r>
              <a:rPr lang="fr-CA" sz="2800" dirty="0">
                <a:ea typeface="+mn-lt"/>
                <a:cs typeface="+mn-lt"/>
              </a:rPr>
              <a:t> grounds to </a:t>
            </a:r>
            <a:r>
              <a:rPr lang="fr-CA" sz="2800" dirty="0" err="1">
                <a:ea typeface="+mn-lt"/>
                <a:cs typeface="+mn-lt"/>
              </a:rPr>
              <a:t>believe</a:t>
            </a:r>
            <a:r>
              <a:rPr lang="fr-CA" sz="2800" dirty="0">
                <a:ea typeface="+mn-lt"/>
                <a:cs typeface="+mn-lt"/>
              </a:rPr>
              <a:t> </a:t>
            </a:r>
            <a:r>
              <a:rPr lang="fr-CA" sz="2800" dirty="0" err="1">
                <a:ea typeface="+mn-lt"/>
                <a:cs typeface="+mn-lt"/>
              </a:rPr>
              <a:t>that</a:t>
            </a:r>
            <a:r>
              <a:rPr lang="fr-CA" sz="2800" dirty="0">
                <a:ea typeface="+mn-lt"/>
                <a:cs typeface="+mn-lt"/>
              </a:rPr>
              <a:t> a </a:t>
            </a:r>
            <a:r>
              <a:rPr lang="fr-CA" sz="2800" dirty="0" err="1">
                <a:ea typeface="+mn-lt"/>
                <a:cs typeface="+mn-lt"/>
              </a:rPr>
              <a:t>person</a:t>
            </a:r>
            <a:r>
              <a:rPr lang="fr-CA" sz="2800" dirty="0">
                <a:ea typeface="+mn-lt"/>
                <a:cs typeface="+mn-lt"/>
              </a:rPr>
              <a:t> has </a:t>
            </a:r>
            <a:r>
              <a:rPr lang="fr-CA" sz="2800" dirty="0" err="1">
                <a:ea typeface="+mn-lt"/>
                <a:cs typeface="+mn-lt"/>
              </a:rPr>
              <a:t>committed</a:t>
            </a:r>
            <a:r>
              <a:rPr lang="fr-CA" sz="2800" dirty="0">
                <a:ea typeface="+mn-lt"/>
                <a:cs typeface="+mn-lt"/>
              </a:rPr>
              <a:t> a crime.</a:t>
            </a:r>
            <a:endParaRPr lang="en-US" dirty="0">
              <a:ea typeface="+mn-lt"/>
              <a:cs typeface="+mn-lt"/>
            </a:endParaRPr>
          </a:p>
          <a:p>
            <a:pPr lvl="1">
              <a:spcBef>
                <a:spcPts val="1200"/>
              </a:spcBef>
              <a:buSzPct val="65000"/>
              <a:buFont typeface="Wingdings"/>
              <a:buChar char="Ø"/>
              <a:defRPr/>
            </a:pPr>
            <a:r>
              <a:rPr lang="fr-CA" sz="2800" dirty="0" err="1">
                <a:ea typeface="+mn-lt"/>
                <a:cs typeface="+mn-lt"/>
              </a:rPr>
              <a:t>They</a:t>
            </a:r>
            <a:r>
              <a:rPr lang="fr-CA" sz="2800" dirty="0">
                <a:ea typeface="+mn-lt"/>
                <a:cs typeface="+mn-lt"/>
              </a:rPr>
              <a:t> have the power, not the obligation, to </a:t>
            </a:r>
            <a:r>
              <a:rPr lang="fr-CA" sz="2800" dirty="0" err="1">
                <a:ea typeface="+mn-lt"/>
                <a:cs typeface="+mn-lt"/>
              </a:rPr>
              <a:t>arrest</a:t>
            </a:r>
            <a:r>
              <a:rPr lang="fr-CA" sz="2800" dirty="0">
                <a:ea typeface="+mn-lt"/>
                <a:cs typeface="+mn-lt"/>
              </a:rPr>
              <a:t> the </a:t>
            </a:r>
            <a:r>
              <a:rPr lang="fr-CA" sz="2800" dirty="0" err="1">
                <a:ea typeface="+mn-lt"/>
                <a:cs typeface="+mn-lt"/>
              </a:rPr>
              <a:t>person</a:t>
            </a:r>
            <a:r>
              <a:rPr lang="fr-CA" sz="2800" dirty="0">
                <a:ea typeface="+mn-lt"/>
                <a:cs typeface="+mn-lt"/>
              </a:rPr>
              <a:t>. </a:t>
            </a:r>
            <a:endParaRPr lang="en-US" dirty="0">
              <a:cs typeface="Arial"/>
            </a:endParaRPr>
          </a:p>
        </p:txBody>
      </p:sp>
      <p:pic>
        <p:nvPicPr>
          <p:cNvPr id="11" name="Image 10" descr="Une image contenant chaussures, habits, homme, dessin humoristique&#10;&#10;Description générée automatiquement">
            <a:extLst>
              <a:ext uri="{FF2B5EF4-FFF2-40B4-BE49-F238E27FC236}">
                <a16:creationId xmlns:a16="http://schemas.microsoft.com/office/drawing/2014/main" id="{7FA1AAB6-63A9-6C7E-EE97-6F78D9936DE3}"/>
              </a:ext>
            </a:extLst>
          </p:cNvPr>
          <p:cNvPicPr>
            <a:picLocks noChangeAspect="1"/>
          </p:cNvPicPr>
          <p:nvPr/>
        </p:nvPicPr>
        <p:blipFill rotWithShape="1">
          <a:blip r:embed="rId5"/>
          <a:srcRect t="1666" r="81389" b="73834"/>
          <a:stretch/>
        </p:blipFill>
        <p:spPr>
          <a:xfrm flipH="1">
            <a:off x="-166108" y="465390"/>
            <a:ext cx="4316731" cy="5682623"/>
          </a:xfrm>
          <a:prstGeom prst="rect">
            <a:avLst/>
          </a:prstGeom>
        </p:spPr>
      </p:pic>
    </p:spTree>
    <p:extLst>
      <p:ext uri="{BB962C8B-B14F-4D97-AF65-F5344CB8AC3E}">
        <p14:creationId xmlns:p14="http://schemas.microsoft.com/office/powerpoint/2010/main" val="2629671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err="1"/>
              <a:t>Appearance</a:t>
            </a:r>
            <a:endParaRPr lang="fr-FR"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2</a:t>
            </a:r>
            <a:endParaRPr lang="fr-CA"/>
          </a:p>
        </p:txBody>
      </p:sp>
      <p:pic>
        <p:nvPicPr>
          <p:cNvPr id="8" name="Image 7" descr="Une image contenant homme, personnes, personne, illustration&#10;&#10;Description générée automatiquement">
            <a:extLst>
              <a:ext uri="{FF2B5EF4-FFF2-40B4-BE49-F238E27FC236}">
                <a16:creationId xmlns:a16="http://schemas.microsoft.com/office/drawing/2014/main" id="{8ECD41EB-E0A9-3D09-FB0F-F399377AA903}"/>
              </a:ext>
            </a:extLst>
          </p:cNvPr>
          <p:cNvPicPr>
            <a:picLocks noChangeAspect="1"/>
          </p:cNvPicPr>
          <p:nvPr/>
        </p:nvPicPr>
        <p:blipFill rotWithShape="1">
          <a:blip r:embed="rId4"/>
          <a:srcRect t="11674" r="79656" b="42061"/>
          <a:stretch/>
        </p:blipFill>
        <p:spPr>
          <a:xfrm flipH="1">
            <a:off x="6830568" y="919343"/>
            <a:ext cx="5144886" cy="5851164"/>
          </a:xfrm>
          <a:prstGeom prst="rect">
            <a:avLst/>
          </a:prstGeom>
        </p:spPr>
      </p:pic>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9683" y="1884414"/>
            <a:ext cx="6518410" cy="4001095"/>
          </a:xfrm>
          <a:prstGeom prst="rect">
            <a:avLst/>
          </a:prstGeom>
        </p:spPr>
        <p:txBody>
          <a:bodyPr wrap="square" lIns="91440" tIns="45720" rIns="91440" bIns="45720" anchor="t">
            <a:spAutoFit/>
          </a:bodyPr>
          <a:lstStyle/>
          <a:p>
            <a:pPr marL="342900" indent="-342900">
              <a:spcBef>
                <a:spcPts val="1200"/>
              </a:spcBef>
              <a:buSzPct val="65000"/>
              <a:buBlip>
                <a:blip r:embed="rId5"/>
              </a:buBlip>
              <a:defRPr/>
            </a:pPr>
            <a:r>
              <a:rPr lang="fr-CA" sz="2800" b="1" dirty="0" err="1"/>
              <a:t>Who</a:t>
            </a:r>
            <a:r>
              <a:rPr lang="fr-CA" sz="2800" b="1" dirty="0"/>
              <a:t>?</a:t>
            </a:r>
            <a:r>
              <a:rPr lang="en-US" sz="2800" dirty="0"/>
              <a:t>​ The accused.</a:t>
            </a:r>
            <a:r>
              <a:rPr lang="fr-CA" sz="2800" dirty="0"/>
              <a:t>​</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dirty="0" err="1"/>
              <a:t>What</a:t>
            </a:r>
            <a:r>
              <a:rPr lang="fr-CA" sz="2800" b="1" dirty="0"/>
              <a:t>?</a:t>
            </a:r>
            <a:r>
              <a:rPr lang="en-US" sz="2800" dirty="0"/>
              <a:t>​</a:t>
            </a:r>
          </a:p>
          <a:p>
            <a:pPr marL="800100" lvl="1" indent="-342900">
              <a:spcBef>
                <a:spcPts val="1200"/>
              </a:spcBef>
              <a:buClr>
                <a:schemeClr val="accent1"/>
              </a:buClr>
              <a:buSzPct val="65000"/>
              <a:buFont typeface="Wingdings" panose="05000000000000000000" pitchFamily="2" charset="2"/>
              <a:buChar char="Ø"/>
            </a:pPr>
            <a:r>
              <a:rPr lang="fr-CA" sz="2800" dirty="0"/>
              <a:t>They</a:t>
            </a:r>
            <a:r>
              <a:rPr lang="fr-CA" sz="2800" dirty="0">
                <a:ea typeface="+mn-lt"/>
                <a:cs typeface="+mn-lt"/>
              </a:rPr>
              <a:t> </a:t>
            </a:r>
            <a:r>
              <a:rPr lang="fr-CA" sz="2800" dirty="0" err="1">
                <a:ea typeface="+mn-lt"/>
                <a:cs typeface="+mn-lt"/>
              </a:rPr>
              <a:t>appear</a:t>
            </a:r>
            <a:r>
              <a:rPr lang="fr-CA" sz="2800" dirty="0">
                <a:ea typeface="+mn-lt"/>
                <a:cs typeface="+mn-lt"/>
              </a:rPr>
              <a:t> </a:t>
            </a:r>
            <a:r>
              <a:rPr lang="fr-CA" sz="2800" dirty="0" err="1">
                <a:ea typeface="+mn-lt"/>
                <a:cs typeface="+mn-lt"/>
              </a:rPr>
              <a:t>before</a:t>
            </a:r>
            <a:r>
              <a:rPr lang="fr-CA" sz="2800" dirty="0">
                <a:ea typeface="+mn-lt"/>
                <a:cs typeface="+mn-lt"/>
              </a:rPr>
              <a:t> a </a:t>
            </a:r>
            <a:r>
              <a:rPr lang="fr-CA" sz="2800" dirty="0" err="1">
                <a:ea typeface="+mn-lt"/>
                <a:cs typeface="+mn-lt"/>
              </a:rPr>
              <a:t>judge</a:t>
            </a:r>
            <a:r>
              <a:rPr lang="fr-CA" sz="2800" dirty="0">
                <a:ea typeface="+mn-lt"/>
                <a:cs typeface="+mn-lt"/>
              </a:rPr>
              <a:t> for the first time. </a:t>
            </a:r>
          </a:p>
          <a:p>
            <a:pPr marL="800100" lvl="1" indent="-342900">
              <a:spcBef>
                <a:spcPts val="1200"/>
              </a:spcBef>
              <a:buClr>
                <a:schemeClr val="accent1"/>
              </a:buClr>
              <a:buSzPct val="65000"/>
              <a:buFont typeface="Wingdings" panose="05000000000000000000" pitchFamily="2" charset="2"/>
              <a:buChar char="Ø"/>
            </a:pPr>
            <a:r>
              <a:rPr lang="fr-CA" sz="2800" dirty="0">
                <a:ea typeface="+mn-lt"/>
                <a:cs typeface="+mn-lt"/>
              </a:rPr>
              <a:t>They </a:t>
            </a:r>
            <a:r>
              <a:rPr lang="fr-CA" sz="2800" dirty="0" err="1">
                <a:ea typeface="+mn-lt"/>
                <a:cs typeface="+mn-lt"/>
              </a:rPr>
              <a:t>plead</a:t>
            </a:r>
            <a:r>
              <a:rPr lang="fr-CA" sz="2800" dirty="0">
                <a:ea typeface="+mn-lt"/>
                <a:cs typeface="+mn-lt"/>
              </a:rPr>
              <a:t> </a:t>
            </a:r>
            <a:r>
              <a:rPr lang="fr-CA" sz="2800" dirty="0" err="1">
                <a:ea typeface="+mn-lt"/>
                <a:cs typeface="+mn-lt"/>
              </a:rPr>
              <a:t>guilty</a:t>
            </a:r>
            <a:r>
              <a:rPr lang="fr-CA" sz="2800" dirty="0">
                <a:ea typeface="+mn-lt"/>
                <a:cs typeface="+mn-lt"/>
              </a:rPr>
              <a:t> or not </a:t>
            </a:r>
            <a:r>
              <a:rPr lang="fr-CA" sz="2800" dirty="0" err="1">
                <a:ea typeface="+mn-lt"/>
                <a:cs typeface="+mn-lt"/>
              </a:rPr>
              <a:t>guilty</a:t>
            </a:r>
            <a:r>
              <a:rPr lang="fr-CA" sz="2800" dirty="0">
                <a:ea typeface="+mn-lt"/>
                <a:cs typeface="+mn-lt"/>
              </a:rPr>
              <a:t> to </a:t>
            </a:r>
            <a:r>
              <a:rPr lang="fr-CA" sz="2800" dirty="0" err="1">
                <a:ea typeface="+mn-lt"/>
                <a:cs typeface="+mn-lt"/>
              </a:rPr>
              <a:t>each</a:t>
            </a:r>
            <a:r>
              <a:rPr lang="fr-CA" sz="2800" dirty="0">
                <a:ea typeface="+mn-lt"/>
                <a:cs typeface="+mn-lt"/>
              </a:rPr>
              <a:t> of the crimes </a:t>
            </a:r>
            <a:r>
              <a:rPr lang="fr-CA" sz="2800" dirty="0" err="1">
                <a:ea typeface="+mn-lt"/>
                <a:cs typeface="+mn-lt"/>
              </a:rPr>
              <a:t>with</a:t>
            </a:r>
            <a:r>
              <a:rPr lang="fr-CA" sz="2800" dirty="0">
                <a:ea typeface="+mn-lt"/>
                <a:cs typeface="+mn-lt"/>
              </a:rPr>
              <a:t> </a:t>
            </a:r>
            <a:r>
              <a:rPr lang="fr-CA" sz="2800" dirty="0" err="1">
                <a:ea typeface="+mn-lt"/>
                <a:cs typeface="+mn-lt"/>
              </a:rPr>
              <a:t>which</a:t>
            </a:r>
            <a:r>
              <a:rPr lang="fr-CA" sz="2800" dirty="0">
                <a:ea typeface="+mn-lt"/>
                <a:cs typeface="+mn-lt"/>
              </a:rPr>
              <a:t> they are </a:t>
            </a:r>
            <a:r>
              <a:rPr lang="fr-CA" sz="2800" dirty="0" err="1">
                <a:ea typeface="+mn-lt"/>
                <a:cs typeface="+mn-lt"/>
              </a:rPr>
              <a:t>charged</a:t>
            </a:r>
            <a:r>
              <a:rPr lang="fr-CA" sz="2800" dirty="0">
                <a:ea typeface="+mn-lt"/>
                <a:cs typeface="+mn-lt"/>
              </a:rPr>
              <a:t>. They are </a:t>
            </a:r>
            <a:r>
              <a:rPr lang="fr-CA" sz="2800" dirty="0" err="1">
                <a:ea typeface="+mn-lt"/>
                <a:cs typeface="+mn-lt"/>
              </a:rPr>
              <a:t>said</a:t>
            </a:r>
            <a:r>
              <a:rPr lang="fr-CA" sz="2800" dirty="0">
                <a:ea typeface="+mn-lt"/>
                <a:cs typeface="+mn-lt"/>
              </a:rPr>
              <a:t> to enter a </a:t>
            </a:r>
            <a:r>
              <a:rPr lang="fr-CA" sz="2800" dirty="0" err="1">
                <a:ea typeface="+mn-lt"/>
                <a:cs typeface="+mn-lt"/>
              </a:rPr>
              <a:t>plea</a:t>
            </a:r>
            <a:r>
              <a:rPr lang="fr-CA" sz="2800" dirty="0">
                <a:ea typeface="+mn-lt"/>
                <a:cs typeface="+mn-lt"/>
              </a:rPr>
              <a:t>.</a:t>
            </a:r>
            <a:endParaRPr lang="fr-CA" dirty="0"/>
          </a:p>
        </p:txBody>
      </p:sp>
    </p:spTree>
    <p:extLst>
      <p:ext uri="{BB962C8B-B14F-4D97-AF65-F5344CB8AC3E}">
        <p14:creationId xmlns:p14="http://schemas.microsoft.com/office/powerpoint/2010/main" val="390908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err="1">
                <a:ea typeface="+mj-lt"/>
                <a:cs typeface="+mj-lt"/>
              </a:rPr>
              <a:t>Interim</a:t>
            </a:r>
            <a:r>
              <a:rPr lang="fr-FR" dirty="0">
                <a:ea typeface="+mj-lt"/>
                <a:cs typeface="+mj-lt"/>
              </a:rPr>
              <a:t> Release </a:t>
            </a:r>
            <a:r>
              <a:rPr lang="fr-FR" dirty="0" err="1">
                <a:ea typeface="+mj-lt"/>
                <a:cs typeface="+mj-lt"/>
              </a:rPr>
              <a:t>Hearing</a:t>
            </a:r>
            <a:br>
              <a:rPr lang="fr-FR" dirty="0">
                <a:ea typeface="+mj-lt"/>
                <a:cs typeface="+mj-lt"/>
              </a:rPr>
            </a:br>
            <a:r>
              <a:rPr lang="fr-FR" dirty="0">
                <a:ea typeface="+mj-lt"/>
                <a:cs typeface="+mj-lt"/>
              </a:rPr>
              <a:t>(Bail </a:t>
            </a:r>
            <a:r>
              <a:rPr lang="fr-FR" dirty="0" err="1">
                <a:ea typeface="+mj-lt"/>
                <a:cs typeface="+mj-lt"/>
              </a:rPr>
              <a:t>Hearing</a:t>
            </a:r>
            <a:r>
              <a:rPr lang="fr-FR" dirty="0">
                <a:ea typeface="+mj-lt"/>
                <a:cs typeface="+mj-lt"/>
              </a:rPr>
              <a:t>) </a:t>
            </a:r>
            <a:endParaRPr lang="fr-FR" b="0" dirty="0">
              <a:ea typeface="+mj-lt"/>
              <a:cs typeface="+mj-lt"/>
            </a:endParaRPr>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3</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9683" y="2499311"/>
            <a:ext cx="6669800" cy="3293209"/>
          </a:xfrm>
          <a:prstGeom prst="rect">
            <a:avLst/>
          </a:prstGeom>
        </p:spPr>
        <p:txBody>
          <a:bodyPr wrap="square" lIns="91440" tIns="45720" rIns="91440" bIns="45720" anchor="t">
            <a:spAutoFit/>
          </a:bodyPr>
          <a:lstStyle/>
          <a:p>
            <a:pPr>
              <a:spcBef>
                <a:spcPts val="1200"/>
              </a:spcBef>
              <a:buSzPct val="65000"/>
              <a:buFont typeface="Arial"/>
              <a:buBlip>
                <a:blip r:embed="rId4"/>
              </a:buBlip>
              <a:defRPr/>
            </a:pPr>
            <a:r>
              <a:rPr lang="fr-CA" sz="2800" dirty="0">
                <a:ea typeface="+mn-lt"/>
                <a:cs typeface="+mn-lt"/>
              </a:rPr>
              <a:t> </a:t>
            </a:r>
            <a:r>
              <a:rPr lang="fr-CA" sz="2800" b="1" dirty="0" err="1">
                <a:ea typeface="+mn-lt"/>
                <a:cs typeface="+mn-lt"/>
              </a:rPr>
              <a:t>Who</a:t>
            </a:r>
            <a:r>
              <a:rPr lang="fr-CA" sz="2800" dirty="0">
                <a:ea typeface="+mn-lt"/>
                <a:cs typeface="+mn-lt"/>
              </a:rPr>
              <a:t>? The </a:t>
            </a:r>
            <a:r>
              <a:rPr lang="fr-CA" sz="2800" dirty="0" err="1">
                <a:ea typeface="+mn-lt"/>
                <a:cs typeface="+mn-lt"/>
              </a:rPr>
              <a:t>judge</a:t>
            </a:r>
            <a:endParaRPr lang="fr-CA" sz="2800" b="1" dirty="0">
              <a:ea typeface="+mn-lt"/>
              <a:cs typeface="+mn-lt"/>
            </a:endParaRPr>
          </a:p>
          <a:p>
            <a:pPr>
              <a:spcBef>
                <a:spcPts val="1200"/>
              </a:spcBef>
              <a:buSzPct val="65000"/>
              <a:buBlip>
                <a:blip r:embed="rId4"/>
              </a:buBlip>
              <a:defRPr/>
            </a:pPr>
            <a:r>
              <a:rPr lang="fr-CA" sz="2800" b="1" dirty="0">
                <a:ea typeface="+mn-lt"/>
                <a:cs typeface="+mn-lt"/>
              </a:rPr>
              <a:t> </a:t>
            </a:r>
            <a:r>
              <a:rPr lang="fr-CA" sz="2800" b="1" dirty="0" err="1">
                <a:ea typeface="+mn-lt"/>
                <a:cs typeface="+mn-lt"/>
              </a:rPr>
              <a:t>What</a:t>
            </a:r>
            <a:r>
              <a:rPr lang="fr-CA" sz="2800" dirty="0">
                <a:ea typeface="+mn-lt"/>
                <a:cs typeface="+mn-lt"/>
              </a:rPr>
              <a:t>?</a:t>
            </a:r>
            <a:endParaRPr lang="fr-CA" dirty="0">
              <a:ea typeface="+mn-lt"/>
              <a:cs typeface="+mn-lt"/>
            </a:endParaRPr>
          </a:p>
          <a:p>
            <a:pPr lvl="1">
              <a:spcBef>
                <a:spcPts val="1200"/>
              </a:spcBef>
              <a:buSzPct val="65000"/>
              <a:buFont typeface="Wingdings"/>
              <a:buChar char="Ø"/>
              <a:defRPr/>
            </a:pPr>
            <a:r>
              <a:rPr lang="fr-CA" sz="2800" dirty="0">
                <a:ea typeface="+mn-lt"/>
                <a:cs typeface="+mn-lt"/>
              </a:rPr>
              <a:t>The </a:t>
            </a:r>
            <a:r>
              <a:rPr lang="fr-CA" sz="2800" dirty="0" err="1">
                <a:ea typeface="+mn-lt"/>
                <a:cs typeface="+mn-lt"/>
              </a:rPr>
              <a:t>judge</a:t>
            </a:r>
            <a:r>
              <a:rPr lang="fr-CA" sz="2800" dirty="0">
                <a:ea typeface="+mn-lt"/>
                <a:cs typeface="+mn-lt"/>
              </a:rPr>
              <a:t> </a:t>
            </a:r>
            <a:r>
              <a:rPr lang="fr-CA" sz="2800" dirty="0" err="1">
                <a:ea typeface="+mn-lt"/>
                <a:cs typeface="+mn-lt"/>
              </a:rPr>
              <a:t>determines</a:t>
            </a:r>
            <a:r>
              <a:rPr lang="fr-CA" sz="2800" dirty="0">
                <a:ea typeface="+mn-lt"/>
                <a:cs typeface="+mn-lt"/>
              </a:rPr>
              <a:t> </a:t>
            </a:r>
            <a:r>
              <a:rPr lang="fr-CA" sz="2800" dirty="0" err="1">
                <a:ea typeface="+mn-lt"/>
                <a:cs typeface="+mn-lt"/>
              </a:rPr>
              <a:t>whether</a:t>
            </a:r>
            <a:r>
              <a:rPr lang="fr-CA" sz="2800" dirty="0">
                <a:ea typeface="+mn-lt"/>
                <a:cs typeface="+mn-lt"/>
              </a:rPr>
              <a:t> the </a:t>
            </a:r>
            <a:r>
              <a:rPr lang="fr-CA" sz="2800" dirty="0" err="1">
                <a:ea typeface="+mn-lt"/>
                <a:cs typeface="+mn-lt"/>
              </a:rPr>
              <a:t>accused</a:t>
            </a:r>
            <a:r>
              <a:rPr lang="fr-CA" sz="2800" dirty="0">
                <a:ea typeface="+mn-lt"/>
                <a:cs typeface="+mn-lt"/>
              </a:rPr>
              <a:t>, </a:t>
            </a:r>
            <a:r>
              <a:rPr lang="fr-CA" sz="2800" dirty="0" err="1">
                <a:ea typeface="+mn-lt"/>
                <a:cs typeface="+mn-lt"/>
              </a:rPr>
              <a:t>while</a:t>
            </a:r>
            <a:r>
              <a:rPr lang="fr-CA" sz="2800" dirty="0">
                <a:ea typeface="+mn-lt"/>
                <a:cs typeface="+mn-lt"/>
              </a:rPr>
              <a:t> </a:t>
            </a:r>
            <a:r>
              <a:rPr lang="fr-CA" sz="2800" dirty="0" err="1">
                <a:ea typeface="+mn-lt"/>
                <a:cs typeface="+mn-lt"/>
              </a:rPr>
              <a:t>awaiting</a:t>
            </a:r>
            <a:r>
              <a:rPr lang="fr-CA" sz="2800" dirty="0">
                <a:ea typeface="+mn-lt"/>
                <a:cs typeface="+mn-lt"/>
              </a:rPr>
              <a:t> trial:</a:t>
            </a:r>
            <a:endParaRPr lang="fr-CA" dirty="0">
              <a:cs typeface="Arial" panose="020B0604020202020204"/>
            </a:endParaRPr>
          </a:p>
          <a:p>
            <a:pPr lvl="2">
              <a:spcBef>
                <a:spcPts val="1200"/>
              </a:spcBef>
              <a:buSzPct val="65000"/>
              <a:buFont typeface="Wingdings"/>
              <a:buChar char="Ø"/>
              <a:defRPr/>
            </a:pPr>
            <a:r>
              <a:rPr lang="fr-CA" sz="2800" dirty="0">
                <a:ea typeface="+mn-lt"/>
                <a:cs typeface="+mn-lt"/>
              </a:rPr>
              <a:t> </a:t>
            </a:r>
            <a:r>
              <a:rPr lang="fr-CA" sz="2800" dirty="0" err="1">
                <a:ea typeface="+mn-lt"/>
                <a:cs typeface="+mn-lt"/>
              </a:rPr>
              <a:t>is</a:t>
            </a:r>
            <a:r>
              <a:rPr lang="fr-CA" sz="2800" dirty="0">
                <a:ea typeface="+mn-lt"/>
                <a:cs typeface="+mn-lt"/>
              </a:rPr>
              <a:t> </a:t>
            </a:r>
            <a:r>
              <a:rPr lang="fr-CA" sz="2800" dirty="0" err="1">
                <a:ea typeface="+mn-lt"/>
                <a:cs typeface="+mn-lt"/>
              </a:rPr>
              <a:t>released</a:t>
            </a:r>
            <a:r>
              <a:rPr lang="fr-CA" sz="2800" dirty="0">
                <a:ea typeface="+mn-lt"/>
                <a:cs typeface="+mn-lt"/>
              </a:rPr>
              <a:t> </a:t>
            </a:r>
            <a:r>
              <a:rPr lang="fr-CA" sz="2800" dirty="0" err="1">
                <a:ea typeface="+mn-lt"/>
                <a:cs typeface="+mn-lt"/>
              </a:rPr>
              <a:t>with</a:t>
            </a:r>
            <a:r>
              <a:rPr lang="fr-CA" sz="2800" dirty="0">
                <a:ea typeface="+mn-lt"/>
                <a:cs typeface="+mn-lt"/>
              </a:rPr>
              <a:t> conditions, or</a:t>
            </a:r>
            <a:endParaRPr lang="fr-CA" dirty="0">
              <a:ea typeface="+mn-lt"/>
              <a:cs typeface="+mn-lt"/>
            </a:endParaRPr>
          </a:p>
          <a:p>
            <a:pPr lvl="2">
              <a:spcBef>
                <a:spcPts val="1200"/>
              </a:spcBef>
              <a:buSzPct val="65000"/>
              <a:buFont typeface="Wingdings"/>
              <a:buChar char="Ø"/>
              <a:defRPr/>
            </a:pPr>
            <a:r>
              <a:rPr lang="fr-CA" sz="2800" dirty="0">
                <a:ea typeface="+mn-lt"/>
                <a:cs typeface="+mn-lt"/>
              </a:rPr>
              <a:t> must </a:t>
            </a:r>
            <a:r>
              <a:rPr lang="fr-CA" sz="2800" dirty="0" err="1">
                <a:ea typeface="+mn-lt"/>
                <a:cs typeface="+mn-lt"/>
              </a:rPr>
              <a:t>remain</a:t>
            </a:r>
            <a:r>
              <a:rPr lang="fr-CA" sz="2800" dirty="0">
                <a:ea typeface="+mn-lt"/>
                <a:cs typeface="+mn-lt"/>
              </a:rPr>
              <a:t> in </a:t>
            </a:r>
            <a:r>
              <a:rPr lang="fr-CA" sz="2800" dirty="0" err="1">
                <a:ea typeface="+mn-lt"/>
                <a:cs typeface="+mn-lt"/>
              </a:rPr>
              <a:t>custody</a:t>
            </a:r>
            <a:r>
              <a:rPr lang="fr-CA" sz="2800" dirty="0">
                <a:ea typeface="+mn-lt"/>
                <a:cs typeface="+mn-lt"/>
              </a:rPr>
              <a:t>. </a:t>
            </a:r>
            <a:endParaRPr lang="fr-CA" dirty="0">
              <a:cs typeface="Arial"/>
            </a:endParaRPr>
          </a:p>
        </p:txBody>
      </p:sp>
      <p:pic>
        <p:nvPicPr>
          <p:cNvPr id="12" name="Image 11" descr="Une image contenant habits, dessin humoristique, debout, Pantalons&#10;&#10;Description générée automatiquement">
            <a:extLst>
              <a:ext uri="{FF2B5EF4-FFF2-40B4-BE49-F238E27FC236}">
                <a16:creationId xmlns:a16="http://schemas.microsoft.com/office/drawing/2014/main" id="{741E4BCE-4C1C-D63C-4411-269F72496C2C}"/>
              </a:ext>
            </a:extLst>
          </p:cNvPr>
          <p:cNvPicPr>
            <a:picLocks noChangeAspect="1"/>
          </p:cNvPicPr>
          <p:nvPr/>
        </p:nvPicPr>
        <p:blipFill rotWithShape="1">
          <a:blip r:embed="rId5">
            <a:extLst>
              <a:ext uri="{28A0092B-C50C-407E-A947-70E740481C1C}">
                <a14:useLocalDpi xmlns:a14="http://schemas.microsoft.com/office/drawing/2010/main" val="0"/>
              </a:ext>
            </a:extLst>
          </a:blip>
          <a:srcRect b="26866"/>
          <a:stretch/>
        </p:blipFill>
        <p:spPr>
          <a:xfrm>
            <a:off x="7556768" y="188098"/>
            <a:ext cx="3875549" cy="7085828"/>
          </a:xfrm>
          <a:prstGeom prst="rect">
            <a:avLst/>
          </a:prstGeom>
        </p:spPr>
      </p:pic>
    </p:spTree>
    <p:extLst>
      <p:ext uri="{BB962C8B-B14F-4D97-AF65-F5344CB8AC3E}">
        <p14:creationId xmlns:p14="http://schemas.microsoft.com/office/powerpoint/2010/main" val="336505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356098" y="1080880"/>
            <a:ext cx="5943600" cy="914400"/>
          </a:xfrm>
        </p:spPr>
        <p:txBody>
          <a:bodyPr/>
          <a:lstStyle/>
          <a:p>
            <a:pPr algn="r"/>
            <a:r>
              <a:rPr lang="fr-FR"/>
              <a:t>Disclosure of Evidence </a:t>
            </a:r>
            <a:endParaRPr lang="fr-FR">
              <a:cs typeface="Arial"/>
            </a:endParaRPr>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356098" y="532433"/>
            <a:ext cx="5943600" cy="415925"/>
          </a:xfrm>
        </p:spPr>
        <p:txBody>
          <a:bodyPr/>
          <a:lstStyle/>
          <a:p>
            <a:pPr algn="r"/>
            <a:r>
              <a:rPr lang="fr-FR" err="1"/>
              <a:t>Step</a:t>
            </a:r>
            <a:r>
              <a:rPr lang="fr-FR"/>
              <a:t> 4</a:t>
            </a:r>
            <a:endParaRPr lang="fr-CA"/>
          </a:p>
        </p:txBody>
      </p:sp>
      <p:pic>
        <p:nvPicPr>
          <p:cNvPr id="8" name="Image 7" descr="Une image contenant homme, personnes, personne, illustration&#10;&#10;Description générée automatiquement">
            <a:extLst>
              <a:ext uri="{FF2B5EF4-FFF2-40B4-BE49-F238E27FC236}">
                <a16:creationId xmlns:a16="http://schemas.microsoft.com/office/drawing/2014/main" id="{A39D2398-99CD-401C-E5DD-469B1FC9FD28}"/>
              </a:ext>
            </a:extLst>
          </p:cNvPr>
          <p:cNvPicPr>
            <a:picLocks noChangeAspect="1"/>
          </p:cNvPicPr>
          <p:nvPr/>
        </p:nvPicPr>
        <p:blipFill rotWithShape="1">
          <a:blip r:embed="rId4"/>
          <a:srcRect l="66468" t="58103" r="18719" b="6321"/>
          <a:stretch/>
        </p:blipFill>
        <p:spPr>
          <a:xfrm>
            <a:off x="0" y="741866"/>
            <a:ext cx="5242386" cy="6296371"/>
          </a:xfrm>
          <a:prstGeom prst="rect">
            <a:avLst/>
          </a:prstGeom>
        </p:spPr>
      </p:pic>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5068364" y="2617543"/>
            <a:ext cx="6519067" cy="2554545"/>
          </a:xfrm>
          <a:prstGeom prst="rect">
            <a:avLst/>
          </a:prstGeom>
        </p:spPr>
        <p:txBody>
          <a:bodyPr wrap="square" lIns="91440" tIns="45720" rIns="91440" bIns="45720" anchor="t">
            <a:spAutoFit/>
          </a:bodyPr>
          <a:lstStyle/>
          <a:p>
            <a:pPr>
              <a:spcBef>
                <a:spcPts val="1200"/>
              </a:spcBef>
              <a:buSzPct val="65000"/>
              <a:buBlip>
                <a:blip r:embed="rId5"/>
              </a:buBlip>
              <a:defRPr/>
            </a:pPr>
            <a:r>
              <a:rPr lang="fr-CA" sz="2800" dirty="0">
                <a:ea typeface="+mn-lt"/>
                <a:cs typeface="+mn-lt"/>
              </a:rPr>
              <a:t> </a:t>
            </a:r>
            <a:r>
              <a:rPr lang="fr-CA" sz="2800" b="1" dirty="0" err="1">
                <a:ea typeface="+mn-lt"/>
                <a:cs typeface="+mn-lt"/>
              </a:rPr>
              <a:t>Who</a:t>
            </a:r>
            <a:r>
              <a:rPr lang="fr-CA" sz="2800" dirty="0">
                <a:ea typeface="+mn-lt"/>
                <a:cs typeface="+mn-lt"/>
              </a:rPr>
              <a:t>? The </a:t>
            </a:r>
            <a:r>
              <a:rPr lang="fr-CA" sz="2800" dirty="0" err="1">
                <a:ea typeface="+mn-lt"/>
                <a:cs typeface="+mn-lt"/>
              </a:rPr>
              <a:t>Prosecution</a:t>
            </a:r>
            <a:endParaRPr lang="fr-FR" dirty="0">
              <a:cs typeface="Arial" panose="020B0604020202020204"/>
            </a:endParaRPr>
          </a:p>
          <a:p>
            <a:pPr>
              <a:spcBef>
                <a:spcPts val="1200"/>
              </a:spcBef>
              <a:buSzPct val="65000"/>
              <a:buFont typeface="Arial"/>
              <a:buBlip>
                <a:blip r:embed="rId5"/>
              </a:buBlip>
              <a:defRPr/>
            </a:pPr>
            <a:r>
              <a:rPr lang="fr-CA" sz="2800" dirty="0">
                <a:ea typeface="+mn-lt"/>
                <a:cs typeface="+mn-lt"/>
              </a:rPr>
              <a:t> </a:t>
            </a:r>
            <a:r>
              <a:rPr lang="fr-CA" sz="2800" b="1" dirty="0" err="1">
                <a:ea typeface="+mn-lt"/>
                <a:cs typeface="+mn-lt"/>
              </a:rPr>
              <a:t>What</a:t>
            </a:r>
            <a:r>
              <a:rPr lang="fr-CA" sz="2800" dirty="0">
                <a:ea typeface="+mn-lt"/>
                <a:cs typeface="+mn-lt"/>
              </a:rPr>
              <a:t>?</a:t>
            </a:r>
            <a:endParaRPr lang="fr-CA" dirty="0">
              <a:ea typeface="+mn-lt"/>
              <a:cs typeface="+mn-lt"/>
            </a:endParaRPr>
          </a:p>
          <a:p>
            <a:pPr lvl="1">
              <a:spcBef>
                <a:spcPts val="1200"/>
              </a:spcBef>
              <a:buSzPct val="65000"/>
              <a:buFont typeface="Wingdings"/>
              <a:buChar char="Ø"/>
            </a:pPr>
            <a:r>
              <a:rPr lang="fr-CA" sz="2800" dirty="0">
                <a:ea typeface="+mn-lt"/>
                <a:cs typeface="+mn-lt"/>
              </a:rPr>
              <a:t>The </a:t>
            </a:r>
            <a:r>
              <a:rPr lang="fr-CA" sz="2800" dirty="0" err="1">
                <a:ea typeface="+mn-lt"/>
                <a:cs typeface="+mn-lt"/>
              </a:rPr>
              <a:t>Prosecution</a:t>
            </a:r>
            <a:r>
              <a:rPr lang="fr-CA" sz="2800" dirty="0">
                <a:ea typeface="+mn-lt"/>
                <a:cs typeface="+mn-lt"/>
              </a:rPr>
              <a:t> </a:t>
            </a:r>
            <a:r>
              <a:rPr lang="fr-CA" sz="2800" dirty="0" err="1">
                <a:ea typeface="+mn-lt"/>
                <a:cs typeface="+mn-lt"/>
              </a:rPr>
              <a:t>sends</a:t>
            </a:r>
            <a:r>
              <a:rPr lang="fr-CA" sz="2800" dirty="0">
                <a:ea typeface="+mn-lt"/>
                <a:cs typeface="+mn-lt"/>
              </a:rPr>
              <a:t> to the </a:t>
            </a:r>
            <a:r>
              <a:rPr lang="fr-CA" sz="2800" dirty="0" err="1">
                <a:ea typeface="+mn-lt"/>
                <a:cs typeface="+mn-lt"/>
              </a:rPr>
              <a:t>accused</a:t>
            </a:r>
            <a:r>
              <a:rPr lang="fr-CA" sz="2800" dirty="0">
                <a:ea typeface="+mn-lt"/>
                <a:cs typeface="+mn-lt"/>
              </a:rPr>
              <a:t> all relevant </a:t>
            </a:r>
            <a:r>
              <a:rPr lang="fr-CA" sz="2800" dirty="0" err="1">
                <a:ea typeface="+mn-lt"/>
                <a:cs typeface="+mn-lt"/>
              </a:rPr>
              <a:t>evidence</a:t>
            </a:r>
            <a:r>
              <a:rPr lang="fr-CA" sz="2800" dirty="0">
                <a:ea typeface="+mn-lt"/>
                <a:cs typeface="+mn-lt"/>
              </a:rPr>
              <a:t> </a:t>
            </a:r>
            <a:r>
              <a:rPr lang="fr-CA" sz="2800" dirty="0" err="1">
                <a:ea typeface="+mn-lt"/>
                <a:cs typeface="+mn-lt"/>
              </a:rPr>
              <a:t>held</a:t>
            </a:r>
            <a:r>
              <a:rPr lang="fr-CA" sz="2800" dirty="0">
                <a:ea typeface="+mn-lt"/>
                <a:cs typeface="+mn-lt"/>
              </a:rPr>
              <a:t> </a:t>
            </a:r>
            <a:r>
              <a:rPr lang="fr-CA" sz="2800" dirty="0" err="1">
                <a:ea typeface="+mn-lt"/>
                <a:cs typeface="+mn-lt"/>
              </a:rPr>
              <a:t>against</a:t>
            </a:r>
            <a:r>
              <a:rPr lang="fr-CA" sz="2800" dirty="0">
                <a:ea typeface="+mn-lt"/>
                <a:cs typeface="+mn-lt"/>
              </a:rPr>
              <a:t> </a:t>
            </a:r>
            <a:r>
              <a:rPr lang="fr-CA" sz="2800" dirty="0" err="1">
                <a:ea typeface="+mn-lt"/>
                <a:cs typeface="+mn-lt"/>
              </a:rPr>
              <a:t>them</a:t>
            </a:r>
            <a:r>
              <a:rPr lang="fr-CA" sz="2800" dirty="0">
                <a:ea typeface="+mn-lt"/>
                <a:cs typeface="+mn-lt"/>
              </a:rPr>
              <a:t>.</a:t>
            </a:r>
            <a:endParaRPr lang="fr-CA" dirty="0">
              <a:ea typeface="+mn-lt"/>
              <a:cs typeface="+mn-lt"/>
            </a:endParaRPr>
          </a:p>
        </p:txBody>
      </p:sp>
    </p:spTree>
    <p:extLst>
      <p:ext uri="{BB962C8B-B14F-4D97-AF65-F5344CB8AC3E}">
        <p14:creationId xmlns:p14="http://schemas.microsoft.com/office/powerpoint/2010/main" val="4160959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7" y="973088"/>
            <a:ext cx="9075179" cy="914400"/>
          </a:xfrm>
        </p:spPr>
        <p:txBody>
          <a:bodyPr/>
          <a:lstStyle/>
          <a:p>
            <a:r>
              <a:rPr lang="fr-FR" dirty="0"/>
              <a:t>Preliminary </a:t>
            </a:r>
            <a:r>
              <a:rPr lang="fr-FR" dirty="0" err="1"/>
              <a:t>Hearing</a:t>
            </a:r>
            <a:endParaRPr lang="fr-FR" b="0" dirty="0">
              <a:cs typeface="Arial" panose="020B0604020202020204"/>
            </a:endParaRPr>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5</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23964" y="1708889"/>
            <a:ext cx="6669800" cy="5016758"/>
          </a:xfrm>
          <a:prstGeom prst="rect">
            <a:avLst/>
          </a:prstGeom>
        </p:spPr>
        <p:txBody>
          <a:bodyPr wrap="square" lIns="91440" tIns="45720" rIns="91440" bIns="45720" anchor="t">
            <a:spAutoFit/>
          </a:bodyPr>
          <a:lstStyle/>
          <a:p>
            <a:pPr marL="342900" indent="-342900">
              <a:spcBef>
                <a:spcPts val="1200"/>
              </a:spcBef>
              <a:buSzPct val="65000"/>
              <a:buFont typeface="Arial"/>
              <a:buBlip>
                <a:blip r:embed="rId4"/>
              </a:buBlip>
              <a:defRPr/>
            </a:pPr>
            <a:r>
              <a:rPr lang="fr-CA" sz="2800" b="1" dirty="0" err="1"/>
              <a:t>Who</a:t>
            </a:r>
            <a:r>
              <a:rPr lang="fr-CA" sz="2800" b="1" dirty="0"/>
              <a:t>?</a:t>
            </a:r>
            <a:r>
              <a:rPr lang="fr-CA" sz="2800" dirty="0"/>
              <a:t>​ The </a:t>
            </a:r>
            <a:r>
              <a:rPr lang="fr-CA" sz="2800" dirty="0" err="1"/>
              <a:t>judge</a:t>
            </a:r>
            <a:endParaRPr lang="fr-FR" dirty="0"/>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800" b="1" dirty="0" err="1"/>
              <a:t>What</a:t>
            </a:r>
            <a:r>
              <a:rPr lang="fr-CA" sz="2800" b="1" dirty="0"/>
              <a:t>?</a:t>
            </a:r>
            <a:endParaRPr lang="fr-CA" dirty="0">
              <a:cs typeface="Arial"/>
            </a:endParaRPr>
          </a:p>
          <a:p>
            <a:pPr marL="800100" lvl="1" indent="-342900">
              <a:spcBef>
                <a:spcPts val="1200"/>
              </a:spcBef>
              <a:buSzPct val="65000"/>
              <a:buFont typeface="Wingdings"/>
              <a:buChar char="Ø"/>
            </a:pPr>
            <a:r>
              <a:rPr lang="fr-CA" sz="2800" dirty="0">
                <a:ea typeface="+mn-lt"/>
                <a:cs typeface="+mn-lt"/>
              </a:rPr>
              <a:t>The </a:t>
            </a:r>
            <a:r>
              <a:rPr lang="fr-CA" sz="2800" dirty="0" err="1">
                <a:ea typeface="+mn-lt"/>
                <a:cs typeface="+mn-lt"/>
              </a:rPr>
              <a:t>purpose</a:t>
            </a:r>
            <a:r>
              <a:rPr lang="fr-CA" sz="2800" dirty="0">
                <a:ea typeface="+mn-lt"/>
                <a:cs typeface="+mn-lt"/>
              </a:rPr>
              <a:t> </a:t>
            </a:r>
            <a:r>
              <a:rPr lang="fr-CA" sz="2800" dirty="0" err="1">
                <a:ea typeface="+mn-lt"/>
                <a:cs typeface="+mn-lt"/>
              </a:rPr>
              <a:t>is</a:t>
            </a:r>
            <a:r>
              <a:rPr lang="fr-CA" sz="2800" dirty="0">
                <a:ea typeface="+mn-lt"/>
                <a:cs typeface="+mn-lt"/>
              </a:rPr>
              <a:t> to </a:t>
            </a:r>
            <a:r>
              <a:rPr lang="fr-CA" sz="2800" dirty="0" err="1">
                <a:ea typeface="+mn-lt"/>
                <a:cs typeface="+mn-lt"/>
              </a:rPr>
              <a:t>ascertain</a:t>
            </a:r>
            <a:r>
              <a:rPr lang="fr-CA" sz="2800" dirty="0">
                <a:ea typeface="+mn-lt"/>
                <a:cs typeface="+mn-lt"/>
              </a:rPr>
              <a:t> or </a:t>
            </a:r>
            <a:r>
              <a:rPr lang="fr-CA" sz="2800" dirty="0" err="1">
                <a:ea typeface="+mn-lt"/>
                <a:cs typeface="+mn-lt"/>
              </a:rPr>
              <a:t>evaluate</a:t>
            </a:r>
            <a:r>
              <a:rPr lang="fr-CA" sz="2800" dirty="0">
                <a:ea typeface="+mn-lt"/>
                <a:cs typeface="+mn-lt"/>
              </a:rPr>
              <a:t> the </a:t>
            </a:r>
            <a:r>
              <a:rPr lang="fr-CA" sz="2800" dirty="0" err="1">
                <a:ea typeface="+mn-lt"/>
                <a:cs typeface="+mn-lt"/>
              </a:rPr>
              <a:t>evidence</a:t>
            </a:r>
            <a:r>
              <a:rPr lang="fr-CA" sz="2800" dirty="0">
                <a:ea typeface="+mn-lt"/>
                <a:cs typeface="+mn-lt"/>
              </a:rPr>
              <a:t> to </a:t>
            </a:r>
            <a:r>
              <a:rPr lang="fr-CA" sz="2800" dirty="0" err="1">
                <a:ea typeface="+mn-lt"/>
                <a:cs typeface="+mn-lt"/>
              </a:rPr>
              <a:t>determine</a:t>
            </a:r>
            <a:r>
              <a:rPr lang="fr-CA" sz="2800" dirty="0">
                <a:ea typeface="+mn-lt"/>
                <a:cs typeface="+mn-lt"/>
              </a:rPr>
              <a:t> </a:t>
            </a:r>
            <a:r>
              <a:rPr lang="fr-CA" sz="2800" dirty="0" err="1">
                <a:ea typeface="+mn-lt"/>
                <a:cs typeface="+mn-lt"/>
              </a:rPr>
              <a:t>whether</a:t>
            </a:r>
            <a:r>
              <a:rPr lang="fr-CA" sz="2800" dirty="0">
                <a:ea typeface="+mn-lt"/>
                <a:cs typeface="+mn-lt"/>
              </a:rPr>
              <a:t> or not a trial </a:t>
            </a:r>
            <a:r>
              <a:rPr lang="fr-CA" sz="2800" dirty="0" err="1">
                <a:ea typeface="+mn-lt"/>
                <a:cs typeface="+mn-lt"/>
              </a:rPr>
              <a:t>should</a:t>
            </a:r>
            <a:r>
              <a:rPr lang="fr-CA" sz="2800" dirty="0">
                <a:ea typeface="+mn-lt"/>
                <a:cs typeface="+mn-lt"/>
              </a:rPr>
              <a:t> </a:t>
            </a:r>
            <a:r>
              <a:rPr lang="fr-CA" sz="2800" dirty="0" err="1">
                <a:ea typeface="+mn-lt"/>
                <a:cs typeface="+mn-lt"/>
              </a:rPr>
              <a:t>take</a:t>
            </a:r>
            <a:r>
              <a:rPr lang="fr-CA" sz="2800" dirty="0">
                <a:ea typeface="+mn-lt"/>
                <a:cs typeface="+mn-lt"/>
              </a:rPr>
              <a:t> place.</a:t>
            </a:r>
            <a:endParaRPr lang="fr-CA" dirty="0">
              <a:ea typeface="+mn-lt"/>
              <a:cs typeface="+mn-lt"/>
            </a:endParaRPr>
          </a:p>
          <a:p>
            <a:pPr marL="800100" lvl="1" indent="-342900">
              <a:spcBef>
                <a:spcPts val="1200"/>
              </a:spcBef>
              <a:buSzPct val="65000"/>
              <a:buFont typeface="Wingdings"/>
              <a:buChar char="Ø"/>
            </a:pPr>
            <a:r>
              <a:rPr lang="fr-CA" sz="2800" dirty="0">
                <a:ea typeface="+mn-lt"/>
                <a:cs typeface="+mn-lt"/>
              </a:rPr>
              <a:t>An </a:t>
            </a:r>
            <a:r>
              <a:rPr lang="fr-CA" sz="2800" dirty="0" err="1">
                <a:ea typeface="+mn-lt"/>
                <a:cs typeface="+mn-lt"/>
              </a:rPr>
              <a:t>optional</a:t>
            </a:r>
            <a:r>
              <a:rPr lang="fr-CA" sz="2800" dirty="0">
                <a:ea typeface="+mn-lt"/>
                <a:cs typeface="+mn-lt"/>
              </a:rPr>
              <a:t> </a:t>
            </a:r>
            <a:r>
              <a:rPr lang="fr-CA" sz="2800" dirty="0" err="1">
                <a:ea typeface="+mn-lt"/>
                <a:cs typeface="+mn-lt"/>
              </a:rPr>
              <a:t>step</a:t>
            </a:r>
            <a:r>
              <a:rPr lang="fr-CA" sz="2800" dirty="0">
                <a:ea typeface="+mn-lt"/>
                <a:cs typeface="+mn-lt"/>
              </a:rPr>
              <a:t> </a:t>
            </a:r>
            <a:r>
              <a:rPr lang="fr-CA" sz="2800" dirty="0" err="1">
                <a:ea typeface="+mn-lt"/>
                <a:cs typeface="+mn-lt"/>
              </a:rPr>
              <a:t>that</a:t>
            </a:r>
            <a:r>
              <a:rPr lang="fr-CA" sz="2800" dirty="0">
                <a:ea typeface="+mn-lt"/>
                <a:cs typeface="+mn-lt"/>
              </a:rPr>
              <a:t> </a:t>
            </a:r>
            <a:r>
              <a:rPr lang="fr-CA" sz="2800" dirty="0" err="1">
                <a:ea typeface="+mn-lt"/>
                <a:cs typeface="+mn-lt"/>
              </a:rPr>
              <a:t>takes</a:t>
            </a:r>
            <a:r>
              <a:rPr lang="fr-CA" sz="2800" dirty="0">
                <a:ea typeface="+mn-lt"/>
                <a:cs typeface="+mn-lt"/>
              </a:rPr>
              <a:t> place </a:t>
            </a:r>
            <a:r>
              <a:rPr lang="fr-CA" sz="2800" dirty="0" err="1">
                <a:ea typeface="+mn-lt"/>
                <a:cs typeface="+mn-lt"/>
              </a:rPr>
              <a:t>only</a:t>
            </a:r>
            <a:r>
              <a:rPr lang="fr-CA" sz="2800" dirty="0">
                <a:ea typeface="+mn-lt"/>
                <a:cs typeface="+mn-lt"/>
              </a:rPr>
              <a:t> at the </a:t>
            </a:r>
            <a:r>
              <a:rPr lang="fr-CA" sz="2800" dirty="0" err="1">
                <a:ea typeface="+mn-lt"/>
                <a:cs typeface="+mn-lt"/>
              </a:rPr>
              <a:t>request</a:t>
            </a:r>
            <a:r>
              <a:rPr lang="fr-CA" sz="2800" dirty="0">
                <a:ea typeface="+mn-lt"/>
                <a:cs typeface="+mn-lt"/>
              </a:rPr>
              <a:t> of the </a:t>
            </a:r>
            <a:r>
              <a:rPr lang="fr-CA" sz="2800" dirty="0" err="1">
                <a:ea typeface="+mn-lt"/>
                <a:cs typeface="+mn-lt"/>
              </a:rPr>
              <a:t>Prosecution</a:t>
            </a:r>
            <a:r>
              <a:rPr lang="fr-CA" sz="2800" dirty="0">
                <a:ea typeface="+mn-lt"/>
                <a:cs typeface="+mn-lt"/>
              </a:rPr>
              <a:t> or the </a:t>
            </a:r>
            <a:r>
              <a:rPr lang="fr-CA" sz="2800" dirty="0" err="1">
                <a:ea typeface="+mn-lt"/>
                <a:cs typeface="+mn-lt"/>
              </a:rPr>
              <a:t>accused</a:t>
            </a:r>
            <a:r>
              <a:rPr lang="fr-CA" sz="2800" dirty="0">
                <a:ea typeface="+mn-lt"/>
                <a:cs typeface="+mn-lt"/>
              </a:rPr>
              <a:t>.</a:t>
            </a:r>
            <a:endParaRPr lang="fr-CA" dirty="0">
              <a:ea typeface="+mn-lt"/>
              <a:cs typeface="+mn-lt"/>
            </a:endParaRPr>
          </a:p>
          <a:p>
            <a:pPr marL="800100" lvl="1" indent="-342900">
              <a:spcBef>
                <a:spcPts val="1200"/>
              </a:spcBef>
              <a:buClr>
                <a:schemeClr val="accent1"/>
              </a:buClr>
              <a:buSzPct val="65000"/>
              <a:buFont typeface="Wingdings" panose="05000000000000000000" pitchFamily="2" charset="2"/>
              <a:buChar char="Ø"/>
            </a:pPr>
            <a:endParaRPr lang="fr-CA" sz="2800" dirty="0"/>
          </a:p>
        </p:txBody>
      </p:sp>
      <p:pic>
        <p:nvPicPr>
          <p:cNvPr id="2" name="Espace réservé pour une image  5">
            <a:extLst>
              <a:ext uri="{FF2B5EF4-FFF2-40B4-BE49-F238E27FC236}">
                <a16:creationId xmlns:a16="http://schemas.microsoft.com/office/drawing/2014/main" id="{AB38EE40-568D-3E8C-49DA-14DD59AD23EA}"/>
              </a:ext>
            </a:extLst>
          </p:cNvPr>
          <p:cNvPicPr>
            <a:picLocks noChangeAspect="1"/>
          </p:cNvPicPr>
          <p:nvPr/>
        </p:nvPicPr>
        <p:blipFill rotWithShape="1">
          <a:blip r:embed="rId5"/>
          <a:srcRect l="11641" t="13111" r="62940" b="19352"/>
          <a:stretch/>
        </p:blipFill>
        <p:spPr>
          <a:xfrm>
            <a:off x="7556767" y="1851764"/>
            <a:ext cx="3998794" cy="391511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Tree>
    <p:extLst>
      <p:ext uri="{BB962C8B-B14F-4D97-AF65-F5344CB8AC3E}">
        <p14:creationId xmlns:p14="http://schemas.microsoft.com/office/powerpoint/2010/main" val="119490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88775-2F1F-E177-C55B-24720345B66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E5DE6F-7436-145D-04A5-34C83BE2E151}"/>
              </a:ext>
            </a:extLst>
          </p:cNvPr>
          <p:cNvSpPr>
            <a:spLocks noGrp="1"/>
          </p:cNvSpPr>
          <p:nvPr>
            <p:ph type="title"/>
          </p:nvPr>
        </p:nvSpPr>
        <p:spPr>
          <a:xfrm>
            <a:off x="677862" y="497347"/>
            <a:ext cx="7348537" cy="914400"/>
          </a:xfrm>
        </p:spPr>
        <p:txBody>
          <a:bodyPr/>
          <a:lstStyle/>
          <a:p>
            <a:r>
              <a:rPr lang="fr-CA" dirty="0" err="1"/>
              <a:t>What</a:t>
            </a:r>
            <a:r>
              <a:rPr lang="fr-CA" dirty="0"/>
              <a:t> </a:t>
            </a:r>
            <a:r>
              <a:rPr lang="fr-CA" dirty="0" err="1"/>
              <a:t>is</a:t>
            </a:r>
            <a:r>
              <a:rPr lang="fr-CA" dirty="0"/>
              <a:t> a trial?</a:t>
            </a:r>
          </a:p>
        </p:txBody>
      </p:sp>
      <p:pic>
        <p:nvPicPr>
          <p:cNvPr id="2" name="Espace réservé pour une image  5" descr="Une image contenant dessin humoristique, capture d’écran, Jeu PC&#10;&#10;Description générée automatiquement">
            <a:extLst>
              <a:ext uri="{FF2B5EF4-FFF2-40B4-BE49-F238E27FC236}">
                <a16:creationId xmlns:a16="http://schemas.microsoft.com/office/drawing/2014/main" id="{3015E0E8-7C45-1EA9-F9D4-AEBF6E0D06A7}"/>
              </a:ext>
            </a:extLst>
          </p:cNvPr>
          <p:cNvPicPr>
            <a:picLocks noChangeAspect="1"/>
          </p:cNvPicPr>
          <p:nvPr/>
        </p:nvPicPr>
        <p:blipFill rotWithShape="1">
          <a:blip r:embed="rId4"/>
          <a:srcRect l="34321" t="-1" r="15099" b="27501"/>
          <a:stretch/>
        </p:blipFill>
        <p:spPr>
          <a:xfrm>
            <a:off x="954762" y="1763271"/>
            <a:ext cx="3998794" cy="3915115"/>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0 w 9144000"/>
              <a:gd name="connsiteY3" fmla="*/ 5143500 h 5143500"/>
              <a:gd name="connsiteX4" fmla="*/ 0 w 9144000"/>
              <a:gd name="connsiteY4" fmla="*/ 0 h 5143500"/>
              <a:gd name="connsiteX0" fmla="*/ 0 w 9144000"/>
              <a:gd name="connsiteY0" fmla="*/ 0 h 5143500"/>
              <a:gd name="connsiteX1" fmla="*/ 9144000 w 9144000"/>
              <a:gd name="connsiteY1" fmla="*/ 0 h 5143500"/>
              <a:gd name="connsiteX2" fmla="*/ 4543778 w 9144000"/>
              <a:gd name="connsiteY2" fmla="*/ 2589389 h 5143500"/>
              <a:gd name="connsiteX3" fmla="*/ 0 w 9144000"/>
              <a:gd name="connsiteY3" fmla="*/ 5143500 h 5143500"/>
              <a:gd name="connsiteX4" fmla="*/ 0 w 9144000"/>
              <a:gd name="connsiteY4" fmla="*/ 0 h 5143500"/>
              <a:gd name="connsiteX0" fmla="*/ 0 w 9165413"/>
              <a:gd name="connsiteY0" fmla="*/ 0 h 5143500"/>
              <a:gd name="connsiteX1" fmla="*/ 9144000 w 9165413"/>
              <a:gd name="connsiteY1" fmla="*/ 0 h 5143500"/>
              <a:gd name="connsiteX2" fmla="*/ 9165413 w 9165413"/>
              <a:gd name="connsiteY2" fmla="*/ 5138416 h 5143500"/>
              <a:gd name="connsiteX3" fmla="*/ 0 w 9165413"/>
              <a:gd name="connsiteY3" fmla="*/ 5143500 h 5143500"/>
              <a:gd name="connsiteX4" fmla="*/ 0 w 9165413"/>
              <a:gd name="connsiteY4" fmla="*/ 0 h 5143500"/>
              <a:gd name="connsiteX0" fmla="*/ 0 w 9174229"/>
              <a:gd name="connsiteY0" fmla="*/ 2519064 h 5143500"/>
              <a:gd name="connsiteX1" fmla="*/ 9152816 w 9174229"/>
              <a:gd name="connsiteY1" fmla="*/ 0 h 5143500"/>
              <a:gd name="connsiteX2" fmla="*/ 9174229 w 9174229"/>
              <a:gd name="connsiteY2" fmla="*/ 5138416 h 5143500"/>
              <a:gd name="connsiteX3" fmla="*/ 8816 w 9174229"/>
              <a:gd name="connsiteY3" fmla="*/ 5143500 h 5143500"/>
              <a:gd name="connsiteX4" fmla="*/ 0 w 9174229"/>
              <a:gd name="connsiteY4" fmla="*/ 2519064 h 5143500"/>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74229"/>
              <a:gd name="connsiteY0" fmla="*/ 2504188 h 5128624"/>
              <a:gd name="connsiteX1" fmla="*/ 4374748 w 9174229"/>
              <a:gd name="connsiteY1" fmla="*/ 0 h 5128624"/>
              <a:gd name="connsiteX2" fmla="*/ 9174229 w 9174229"/>
              <a:gd name="connsiteY2" fmla="*/ 5123540 h 5128624"/>
              <a:gd name="connsiteX3" fmla="*/ 8816 w 9174229"/>
              <a:gd name="connsiteY3" fmla="*/ 5128624 h 5128624"/>
              <a:gd name="connsiteX4" fmla="*/ 0 w 9174229"/>
              <a:gd name="connsiteY4" fmla="*/ 2504188 h 5128624"/>
              <a:gd name="connsiteX0" fmla="*/ 0 w 9130151"/>
              <a:gd name="connsiteY0" fmla="*/ 2504188 h 5128624"/>
              <a:gd name="connsiteX1" fmla="*/ 4374748 w 9130151"/>
              <a:gd name="connsiteY1" fmla="*/ 0 h 5128624"/>
              <a:gd name="connsiteX2" fmla="*/ 9130151 w 9130151"/>
              <a:gd name="connsiteY2" fmla="*/ 2589599 h 5128624"/>
              <a:gd name="connsiteX3" fmla="*/ 8816 w 9130151"/>
              <a:gd name="connsiteY3" fmla="*/ 5128624 h 5128624"/>
              <a:gd name="connsiteX4" fmla="*/ 0 w 9130151"/>
              <a:gd name="connsiteY4" fmla="*/ 2504188 h 5128624"/>
              <a:gd name="connsiteX0" fmla="*/ 0 w 9130151"/>
              <a:gd name="connsiteY0" fmla="*/ 2504188 h 5103830"/>
              <a:gd name="connsiteX1" fmla="*/ 4374748 w 9130151"/>
              <a:gd name="connsiteY1" fmla="*/ 0 h 5103830"/>
              <a:gd name="connsiteX2" fmla="*/ 9130151 w 9130151"/>
              <a:gd name="connsiteY2" fmla="*/ 2589599 h 5103830"/>
              <a:gd name="connsiteX3" fmla="*/ 4707543 w 9130151"/>
              <a:gd name="connsiteY3" fmla="*/ 5103830 h 5103830"/>
              <a:gd name="connsiteX4" fmla="*/ 0 w 9130151"/>
              <a:gd name="connsiteY4" fmla="*/ 2504188 h 5103830"/>
              <a:gd name="connsiteX0" fmla="*/ 0 w 9130151"/>
              <a:gd name="connsiteY0" fmla="*/ 2112444 h 4712086"/>
              <a:gd name="connsiteX1" fmla="*/ 4559876 w 9130151"/>
              <a:gd name="connsiteY1" fmla="*/ 0 h 4712086"/>
              <a:gd name="connsiteX2" fmla="*/ 9130151 w 9130151"/>
              <a:gd name="connsiteY2" fmla="*/ 2197855 h 4712086"/>
              <a:gd name="connsiteX3" fmla="*/ 4707543 w 9130151"/>
              <a:gd name="connsiteY3" fmla="*/ 4712086 h 4712086"/>
              <a:gd name="connsiteX4" fmla="*/ 0 w 9130151"/>
              <a:gd name="connsiteY4" fmla="*/ 2112444 h 4712086"/>
              <a:gd name="connsiteX0" fmla="*/ 0 w 9086073"/>
              <a:gd name="connsiteY0" fmla="*/ 2112444 h 4712086"/>
              <a:gd name="connsiteX1" fmla="*/ 4559876 w 9086073"/>
              <a:gd name="connsiteY1" fmla="*/ 0 h 4712086"/>
              <a:gd name="connsiteX2" fmla="*/ 9086073 w 9086073"/>
              <a:gd name="connsiteY2" fmla="*/ 2173061 h 4712086"/>
              <a:gd name="connsiteX3" fmla="*/ 4707543 w 9086073"/>
              <a:gd name="connsiteY3" fmla="*/ 4712086 h 4712086"/>
              <a:gd name="connsiteX4" fmla="*/ 0 w 9086073"/>
              <a:gd name="connsiteY4" fmla="*/ 2112444 h 4712086"/>
              <a:gd name="connsiteX0" fmla="*/ 0 w 9059626"/>
              <a:gd name="connsiteY0" fmla="*/ 2166991 h 4712086"/>
              <a:gd name="connsiteX1" fmla="*/ 4533429 w 9059626"/>
              <a:gd name="connsiteY1" fmla="*/ 0 h 4712086"/>
              <a:gd name="connsiteX2" fmla="*/ 9059626 w 9059626"/>
              <a:gd name="connsiteY2" fmla="*/ 2173061 h 4712086"/>
              <a:gd name="connsiteX3" fmla="*/ 4681096 w 9059626"/>
              <a:gd name="connsiteY3" fmla="*/ 4712086 h 4712086"/>
              <a:gd name="connsiteX4" fmla="*/ 0 w 9059626"/>
              <a:gd name="connsiteY4" fmla="*/ 2166991 h 4712086"/>
              <a:gd name="connsiteX0" fmla="*/ 0 w 9059626"/>
              <a:gd name="connsiteY0" fmla="*/ 2166991 h 5143501"/>
              <a:gd name="connsiteX1" fmla="*/ 4533429 w 9059626"/>
              <a:gd name="connsiteY1" fmla="*/ 0 h 5143501"/>
              <a:gd name="connsiteX2" fmla="*/ 9059626 w 9059626"/>
              <a:gd name="connsiteY2" fmla="*/ 2173061 h 5143501"/>
              <a:gd name="connsiteX3" fmla="*/ 4540046 w 9059626"/>
              <a:gd name="connsiteY3" fmla="*/ 5143501 h 5143501"/>
              <a:gd name="connsiteX4" fmla="*/ 0 w 9059626"/>
              <a:gd name="connsiteY4" fmla="*/ 2166991 h 5143501"/>
              <a:gd name="connsiteX0" fmla="*/ 0 w 9112520"/>
              <a:gd name="connsiteY0" fmla="*/ 2166991 h 5143501"/>
              <a:gd name="connsiteX1" fmla="*/ 4533429 w 9112520"/>
              <a:gd name="connsiteY1" fmla="*/ 0 h 5143501"/>
              <a:gd name="connsiteX2" fmla="*/ 9112520 w 9112520"/>
              <a:gd name="connsiteY2" fmla="*/ 2619353 h 5143501"/>
              <a:gd name="connsiteX3" fmla="*/ 4540046 w 9112520"/>
              <a:gd name="connsiteY3" fmla="*/ 5143501 h 5143501"/>
              <a:gd name="connsiteX4" fmla="*/ 0 w 9112520"/>
              <a:gd name="connsiteY4" fmla="*/ 2166991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161 w 9156759"/>
              <a:gd name="connsiteY0" fmla="*/ 2628158 h 5143501"/>
              <a:gd name="connsiteX1" fmla="*/ 4577668 w 9156759"/>
              <a:gd name="connsiteY1" fmla="*/ 0 h 5143501"/>
              <a:gd name="connsiteX2" fmla="*/ 9156759 w 9156759"/>
              <a:gd name="connsiteY2" fmla="*/ 2619353 h 5143501"/>
              <a:gd name="connsiteX3" fmla="*/ 4584285 w 9156759"/>
              <a:gd name="connsiteY3" fmla="*/ 5143501 h 5143501"/>
              <a:gd name="connsiteX4" fmla="*/ 161 w 9156759"/>
              <a:gd name="connsiteY4" fmla="*/ 2628158 h 5143501"/>
              <a:gd name="connsiteX0" fmla="*/ 205 w 9156803"/>
              <a:gd name="connsiteY0" fmla="*/ 2628158 h 5143501"/>
              <a:gd name="connsiteX1" fmla="*/ 4577712 w 9156803"/>
              <a:gd name="connsiteY1" fmla="*/ 0 h 5143501"/>
              <a:gd name="connsiteX2" fmla="*/ 9156803 w 9156803"/>
              <a:gd name="connsiteY2" fmla="*/ 2619353 h 5143501"/>
              <a:gd name="connsiteX3" fmla="*/ 4584329 w 9156803"/>
              <a:gd name="connsiteY3" fmla="*/ 5143501 h 5143501"/>
              <a:gd name="connsiteX4" fmla="*/ 205 w 9156803"/>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598"/>
              <a:gd name="connsiteY0" fmla="*/ 2628158 h 5143501"/>
              <a:gd name="connsiteX1" fmla="*/ 4577507 w 9156598"/>
              <a:gd name="connsiteY1" fmla="*/ 0 h 5143501"/>
              <a:gd name="connsiteX2" fmla="*/ 9156598 w 9156598"/>
              <a:gd name="connsiteY2" fmla="*/ 2619353 h 5143501"/>
              <a:gd name="connsiteX3" fmla="*/ 4584124 w 9156598"/>
              <a:gd name="connsiteY3" fmla="*/ 5143501 h 5143501"/>
              <a:gd name="connsiteX4" fmla="*/ 0 w 9156598"/>
              <a:gd name="connsiteY4" fmla="*/ 2628158 h 5143501"/>
              <a:gd name="connsiteX0" fmla="*/ 0 w 9156720"/>
              <a:gd name="connsiteY0" fmla="*/ 2628158 h 5143501"/>
              <a:gd name="connsiteX1" fmla="*/ 4577507 w 9156720"/>
              <a:gd name="connsiteY1" fmla="*/ 0 h 5143501"/>
              <a:gd name="connsiteX2" fmla="*/ 9156598 w 9156720"/>
              <a:gd name="connsiteY2" fmla="*/ 2619353 h 5143501"/>
              <a:gd name="connsiteX3" fmla="*/ 4584124 w 9156720"/>
              <a:gd name="connsiteY3" fmla="*/ 5143501 h 5143501"/>
              <a:gd name="connsiteX4" fmla="*/ 0 w 9156720"/>
              <a:gd name="connsiteY4" fmla="*/ 2628158 h 5143501"/>
              <a:gd name="connsiteX0" fmla="*/ 0 w 9157531"/>
              <a:gd name="connsiteY0" fmla="*/ 2628158 h 5143501"/>
              <a:gd name="connsiteX1" fmla="*/ 4577507 w 9157531"/>
              <a:gd name="connsiteY1" fmla="*/ 0 h 5143501"/>
              <a:gd name="connsiteX2" fmla="*/ 9156598 w 9157531"/>
              <a:gd name="connsiteY2" fmla="*/ 2619353 h 5143501"/>
              <a:gd name="connsiteX3" fmla="*/ 4584124 w 9157531"/>
              <a:gd name="connsiteY3" fmla="*/ 5143501 h 5143501"/>
              <a:gd name="connsiteX4" fmla="*/ 0 w 9157531"/>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1"/>
              <a:gd name="connsiteX1" fmla="*/ 4577507 w 9157859"/>
              <a:gd name="connsiteY1" fmla="*/ 0 h 5143501"/>
              <a:gd name="connsiteX2" fmla="*/ 9156598 w 9157859"/>
              <a:gd name="connsiteY2" fmla="*/ 2619353 h 5143501"/>
              <a:gd name="connsiteX3" fmla="*/ 4584124 w 9157859"/>
              <a:gd name="connsiteY3" fmla="*/ 5143501 h 5143501"/>
              <a:gd name="connsiteX4" fmla="*/ 0 w 9157859"/>
              <a:gd name="connsiteY4" fmla="*/ 2628158 h 5143501"/>
              <a:gd name="connsiteX0" fmla="*/ 0 w 9157859"/>
              <a:gd name="connsiteY0" fmla="*/ 2628158 h 5143507"/>
              <a:gd name="connsiteX1" fmla="*/ 4577507 w 9157859"/>
              <a:gd name="connsiteY1" fmla="*/ 0 h 5143507"/>
              <a:gd name="connsiteX2" fmla="*/ 9156598 w 9157859"/>
              <a:gd name="connsiteY2" fmla="*/ 2619353 h 5143507"/>
              <a:gd name="connsiteX3" fmla="*/ 4584124 w 9157859"/>
              <a:gd name="connsiteY3" fmla="*/ 5143501 h 5143507"/>
              <a:gd name="connsiteX4" fmla="*/ 0 w 9157859"/>
              <a:gd name="connsiteY4" fmla="*/ 2628158 h 5143507"/>
              <a:gd name="connsiteX0" fmla="*/ 0 w 9156846"/>
              <a:gd name="connsiteY0" fmla="*/ 2628158 h 5143509"/>
              <a:gd name="connsiteX1" fmla="*/ 4577507 w 9156846"/>
              <a:gd name="connsiteY1" fmla="*/ 0 h 5143509"/>
              <a:gd name="connsiteX2" fmla="*/ 9156598 w 9156846"/>
              <a:gd name="connsiteY2" fmla="*/ 2619353 h 5143509"/>
              <a:gd name="connsiteX3" fmla="*/ 4584124 w 9156846"/>
              <a:gd name="connsiteY3" fmla="*/ 5143501 h 5143509"/>
              <a:gd name="connsiteX4" fmla="*/ 0 w 9156846"/>
              <a:gd name="connsiteY4" fmla="*/ 2628158 h 5143509"/>
              <a:gd name="connsiteX0" fmla="*/ 0 w 9156718"/>
              <a:gd name="connsiteY0" fmla="*/ 2628158 h 5143507"/>
              <a:gd name="connsiteX1" fmla="*/ 4577507 w 9156718"/>
              <a:gd name="connsiteY1" fmla="*/ 0 h 5143507"/>
              <a:gd name="connsiteX2" fmla="*/ 9156598 w 9156718"/>
              <a:gd name="connsiteY2" fmla="*/ 2619353 h 5143507"/>
              <a:gd name="connsiteX3" fmla="*/ 4584124 w 9156718"/>
              <a:gd name="connsiteY3" fmla="*/ 5143501 h 5143507"/>
              <a:gd name="connsiteX4" fmla="*/ 0 w 9156718"/>
              <a:gd name="connsiteY4" fmla="*/ 2628158 h 5143507"/>
              <a:gd name="connsiteX0" fmla="*/ 0 w 9156599"/>
              <a:gd name="connsiteY0" fmla="*/ 2628158 h 5143509"/>
              <a:gd name="connsiteX1" fmla="*/ 4577507 w 9156599"/>
              <a:gd name="connsiteY1" fmla="*/ 0 h 5143509"/>
              <a:gd name="connsiteX2" fmla="*/ 9156598 w 9156599"/>
              <a:gd name="connsiteY2" fmla="*/ 2619353 h 5143509"/>
              <a:gd name="connsiteX3" fmla="*/ 4584124 w 9156599"/>
              <a:gd name="connsiteY3" fmla="*/ 5143501 h 5143509"/>
              <a:gd name="connsiteX4" fmla="*/ 0 w 9156599"/>
              <a:gd name="connsiteY4" fmla="*/ 2628158 h 5143509"/>
              <a:gd name="connsiteX0" fmla="*/ 0 w 9156599"/>
              <a:gd name="connsiteY0" fmla="*/ 2628158 h 5143507"/>
              <a:gd name="connsiteX1" fmla="*/ 4577507 w 9156599"/>
              <a:gd name="connsiteY1" fmla="*/ 0 h 5143507"/>
              <a:gd name="connsiteX2" fmla="*/ 9156598 w 9156599"/>
              <a:gd name="connsiteY2" fmla="*/ 2619353 h 5143507"/>
              <a:gd name="connsiteX3" fmla="*/ 4584124 w 9156599"/>
              <a:gd name="connsiteY3" fmla="*/ 5143501 h 5143507"/>
              <a:gd name="connsiteX4" fmla="*/ 0 w 9156599"/>
              <a:gd name="connsiteY4" fmla="*/ 2628158 h 5143507"/>
              <a:gd name="connsiteX0" fmla="*/ 0 w 9156599"/>
              <a:gd name="connsiteY0" fmla="*/ 2628158 h 5143551"/>
              <a:gd name="connsiteX1" fmla="*/ 4577507 w 9156599"/>
              <a:gd name="connsiteY1" fmla="*/ 0 h 5143551"/>
              <a:gd name="connsiteX2" fmla="*/ 9156598 w 9156599"/>
              <a:gd name="connsiteY2" fmla="*/ 2619353 h 5143551"/>
              <a:gd name="connsiteX3" fmla="*/ 4584124 w 9156599"/>
              <a:gd name="connsiteY3" fmla="*/ 5143501 h 5143551"/>
              <a:gd name="connsiteX4" fmla="*/ 0 w 9156599"/>
              <a:gd name="connsiteY4" fmla="*/ 2628158 h 5143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6599" h="5143551">
                <a:moveTo>
                  <a:pt x="0" y="2628158"/>
                </a:moveTo>
                <a:cubicBezTo>
                  <a:pt x="733" y="983493"/>
                  <a:pt x="2364053" y="13224"/>
                  <a:pt x="4577507" y="0"/>
                </a:cubicBezTo>
                <a:cubicBezTo>
                  <a:pt x="6897908" y="17911"/>
                  <a:pt x="9149460" y="1030517"/>
                  <a:pt x="9156598" y="2619353"/>
                </a:cubicBezTo>
                <a:cubicBezTo>
                  <a:pt x="9131096" y="4090503"/>
                  <a:pt x="6936952" y="5140154"/>
                  <a:pt x="4584124" y="5143501"/>
                </a:cubicBezTo>
                <a:cubicBezTo>
                  <a:pt x="2527144" y="5151354"/>
                  <a:pt x="82278" y="4217035"/>
                  <a:pt x="0" y="2628158"/>
                </a:cubicBezTo>
                <a:close/>
              </a:path>
            </a:pathLst>
          </a:custGeom>
        </p:spPr>
      </p:pic>
      <p:sp>
        <p:nvSpPr>
          <p:cNvPr id="3" name="Rectangle 2">
            <a:extLst>
              <a:ext uri="{FF2B5EF4-FFF2-40B4-BE49-F238E27FC236}">
                <a16:creationId xmlns:a16="http://schemas.microsoft.com/office/drawing/2014/main" id="{BCB9C661-69D2-3693-8C61-DF3E626320B2}"/>
              </a:ext>
            </a:extLst>
          </p:cNvPr>
          <p:cNvSpPr/>
          <p:nvPr>
            <p:custDataLst>
              <p:tags r:id="rId1"/>
            </p:custDataLst>
          </p:nvPr>
        </p:nvSpPr>
        <p:spPr>
          <a:xfrm>
            <a:off x="6404622" y="1411747"/>
            <a:ext cx="5292524" cy="3847207"/>
          </a:xfrm>
          <a:prstGeom prst="rect">
            <a:avLst/>
          </a:prstGeom>
        </p:spPr>
        <p:txBody>
          <a:bodyPr wrap="square">
            <a:spAutoFit/>
          </a:bodyPr>
          <a:lstStyle/>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en-CA" sz="2800" noProof="0" dirty="0"/>
              <a:t>The trial is one of the many  steps in the legal process.</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en-CA" sz="2800" noProof="0" dirty="0"/>
              <a:t>During a trial, the parties to a dispute come together before a court to present their arguments and evidence.</a:t>
            </a: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en-CA" sz="2800" noProof="0" dirty="0"/>
              <a:t>The goal of a trial is for a court to help settle a dispute</a:t>
            </a:r>
            <a:r>
              <a:rPr lang="fr-CA" sz="2800" dirty="0"/>
              <a:t>.</a:t>
            </a:r>
            <a:endParaRPr lang="en-US" sz="2800" dirty="0"/>
          </a:p>
        </p:txBody>
      </p:sp>
    </p:spTree>
    <p:extLst>
      <p:ext uri="{BB962C8B-B14F-4D97-AF65-F5344CB8AC3E}">
        <p14:creationId xmlns:p14="http://schemas.microsoft.com/office/powerpoint/2010/main" val="284293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err="1"/>
              <a:t>Negotiation</a:t>
            </a:r>
            <a:endParaRPr lang="fr-FR"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6</a:t>
            </a:r>
            <a:endParaRPr lang="fr-CA"/>
          </a:p>
        </p:txBody>
      </p:sp>
      <p:pic>
        <p:nvPicPr>
          <p:cNvPr id="8" name="Image 7" descr="Une image contenant habits, debout, dessin humoristique, Pantalons&#10;&#10;Description générée automatiquement">
            <a:extLst>
              <a:ext uri="{FF2B5EF4-FFF2-40B4-BE49-F238E27FC236}">
                <a16:creationId xmlns:a16="http://schemas.microsoft.com/office/drawing/2014/main" id="{39F4C2DF-1AC3-41D2-647A-5FD51A79E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5" y="1592357"/>
            <a:ext cx="4443197" cy="4361670"/>
          </a:xfrm>
          <a:prstGeom prst="rect">
            <a:avLst/>
          </a:prstGeom>
        </p:spPr>
      </p:pic>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91950" y="1592357"/>
            <a:ext cx="6870900" cy="4555093"/>
          </a:xfrm>
          <a:prstGeom prst="rect">
            <a:avLst/>
          </a:prstGeom>
        </p:spPr>
        <p:txBody>
          <a:bodyPr wrap="square" lIns="91440" tIns="45720" rIns="91440" bIns="45720" anchor="t">
            <a:spAutoFit/>
          </a:bodyPr>
          <a:lstStyle/>
          <a:p>
            <a:pPr marL="342900" indent="-342900">
              <a:spcBef>
                <a:spcPts val="1200"/>
              </a:spcBef>
              <a:buSzPct val="65000"/>
              <a:buBlip>
                <a:blip r:embed="rId5"/>
              </a:buBlip>
              <a:defRPr/>
            </a:pPr>
            <a:r>
              <a:rPr lang="fr-CA" sz="2400" b="1" dirty="0" err="1"/>
              <a:t>Who</a:t>
            </a:r>
            <a:r>
              <a:rPr lang="fr-CA" sz="2400" b="1" dirty="0"/>
              <a:t>?</a:t>
            </a:r>
            <a:r>
              <a:rPr lang="fr-CA" sz="2400" dirty="0"/>
              <a:t>​ The </a:t>
            </a:r>
            <a:r>
              <a:rPr lang="fr-CA" sz="2400" dirty="0" err="1"/>
              <a:t>Prosecution</a:t>
            </a:r>
            <a:r>
              <a:rPr lang="fr-CA" sz="2400" dirty="0"/>
              <a:t> and </a:t>
            </a:r>
            <a:r>
              <a:rPr lang="fr-CA" sz="2400" dirty="0" err="1"/>
              <a:t>Defence</a:t>
            </a:r>
            <a:endParaRPr lang="fr-FR" dirty="0">
              <a:cs typeface="Arial" panose="020B0604020202020204"/>
            </a:endParaRPr>
          </a:p>
          <a:p>
            <a:pPr marL="342900" indent="-342900">
              <a:spcBef>
                <a:spcPts val="1200"/>
              </a:spcBef>
              <a:buSzPct val="65000"/>
              <a:buBlip>
                <a:blip r:embed="rId5"/>
              </a:buBlip>
              <a:defRPr/>
            </a:pPr>
            <a:r>
              <a:rPr lang="fr-CA" sz="2400" b="1" dirty="0" err="1"/>
              <a:t>What</a:t>
            </a:r>
            <a:r>
              <a:rPr lang="fr-CA" sz="2400" b="1" dirty="0"/>
              <a:t>?</a:t>
            </a:r>
            <a:r>
              <a:rPr lang="fr-CA" sz="2400" dirty="0"/>
              <a:t>​</a:t>
            </a:r>
            <a:endParaRPr lang="fr-CA" dirty="0">
              <a:ea typeface="+mn-lt"/>
              <a:cs typeface="+mn-lt"/>
            </a:endParaRPr>
          </a:p>
          <a:p>
            <a:pPr marL="800100" lvl="1" indent="-342900">
              <a:spcBef>
                <a:spcPts val="1200"/>
              </a:spcBef>
              <a:buSzPct val="65000"/>
              <a:buFont typeface="Wingdings"/>
              <a:buChar char="Ø"/>
              <a:defRPr/>
            </a:pPr>
            <a:r>
              <a:rPr lang="fr-CA" sz="2400" dirty="0">
                <a:ea typeface="+mn-lt"/>
                <a:cs typeface="+mn-lt"/>
              </a:rPr>
              <a:t>In light of the </a:t>
            </a:r>
            <a:r>
              <a:rPr lang="fr-CA" sz="2400" dirty="0" err="1">
                <a:ea typeface="+mn-lt"/>
                <a:cs typeface="+mn-lt"/>
              </a:rPr>
              <a:t>strengths</a:t>
            </a:r>
            <a:r>
              <a:rPr lang="fr-CA" sz="2400" dirty="0">
                <a:ea typeface="+mn-lt"/>
                <a:cs typeface="+mn-lt"/>
              </a:rPr>
              <a:t> and </a:t>
            </a:r>
            <a:r>
              <a:rPr lang="fr-CA" sz="2400" dirty="0" err="1">
                <a:ea typeface="+mn-lt"/>
                <a:cs typeface="+mn-lt"/>
              </a:rPr>
              <a:t>weaknesses</a:t>
            </a:r>
            <a:r>
              <a:rPr lang="fr-CA" sz="2400" dirty="0">
                <a:ea typeface="+mn-lt"/>
                <a:cs typeface="+mn-lt"/>
              </a:rPr>
              <a:t> of the </a:t>
            </a:r>
            <a:r>
              <a:rPr lang="fr-CA" sz="2400" dirty="0" err="1">
                <a:ea typeface="+mn-lt"/>
                <a:cs typeface="+mn-lt"/>
              </a:rPr>
              <a:t>evidence</a:t>
            </a:r>
            <a:r>
              <a:rPr lang="fr-CA" sz="2400" dirty="0">
                <a:ea typeface="+mn-lt"/>
                <a:cs typeface="+mn-lt"/>
              </a:rPr>
              <a:t>, the parties </a:t>
            </a:r>
            <a:r>
              <a:rPr lang="fr-CA" sz="2400" dirty="0" err="1">
                <a:ea typeface="+mn-lt"/>
                <a:cs typeface="+mn-lt"/>
              </a:rPr>
              <a:t>may</a:t>
            </a:r>
            <a:r>
              <a:rPr lang="fr-CA" sz="2400" dirty="0">
                <a:ea typeface="+mn-lt"/>
                <a:cs typeface="+mn-lt"/>
              </a:rPr>
              <a:t> </a:t>
            </a:r>
            <a:r>
              <a:rPr lang="fr-CA" sz="2400" dirty="0" err="1">
                <a:ea typeface="+mn-lt"/>
                <a:cs typeface="+mn-lt"/>
              </a:rPr>
              <a:t>meet</a:t>
            </a:r>
            <a:r>
              <a:rPr lang="fr-CA" sz="2400" dirty="0">
                <a:ea typeface="+mn-lt"/>
                <a:cs typeface="+mn-lt"/>
              </a:rPr>
              <a:t> </a:t>
            </a:r>
            <a:r>
              <a:rPr lang="fr-CA" sz="2400" dirty="0" err="1">
                <a:ea typeface="+mn-lt"/>
                <a:cs typeface="+mn-lt"/>
              </a:rPr>
              <a:t>privately</a:t>
            </a:r>
            <a:r>
              <a:rPr lang="fr-CA" sz="2400" dirty="0">
                <a:ea typeface="+mn-lt"/>
                <a:cs typeface="+mn-lt"/>
              </a:rPr>
              <a:t> and </a:t>
            </a:r>
            <a:r>
              <a:rPr lang="fr-CA" sz="2400" dirty="0" err="1">
                <a:ea typeface="+mn-lt"/>
                <a:cs typeface="+mn-lt"/>
              </a:rPr>
              <a:t>attempt</a:t>
            </a:r>
            <a:r>
              <a:rPr lang="fr-CA" sz="2400" dirty="0">
                <a:ea typeface="+mn-lt"/>
                <a:cs typeface="+mn-lt"/>
              </a:rPr>
              <a:t> to </a:t>
            </a:r>
            <a:r>
              <a:rPr lang="fr-CA" sz="2400" dirty="0" err="1">
                <a:ea typeface="+mn-lt"/>
                <a:cs typeface="+mn-lt"/>
              </a:rPr>
              <a:t>reach</a:t>
            </a:r>
            <a:r>
              <a:rPr lang="fr-CA" sz="2400" dirty="0">
                <a:ea typeface="+mn-lt"/>
                <a:cs typeface="+mn-lt"/>
              </a:rPr>
              <a:t> an agreement.</a:t>
            </a:r>
            <a:endParaRPr lang="fr-CA" dirty="0">
              <a:ea typeface="+mn-lt"/>
              <a:cs typeface="+mn-lt"/>
            </a:endParaRPr>
          </a:p>
          <a:p>
            <a:pPr marL="800100" lvl="1" indent="-342900">
              <a:spcBef>
                <a:spcPts val="1200"/>
              </a:spcBef>
              <a:buSzPct val="65000"/>
              <a:buFont typeface="Wingdings"/>
              <a:buChar char="Ø"/>
              <a:defRPr/>
            </a:pPr>
            <a:r>
              <a:rPr lang="fr-CA" sz="2400" dirty="0">
                <a:ea typeface="+mn-lt"/>
                <a:cs typeface="+mn-lt"/>
              </a:rPr>
              <a:t>The </a:t>
            </a:r>
            <a:r>
              <a:rPr lang="fr-CA" sz="2400" dirty="0" err="1">
                <a:ea typeface="+mn-lt"/>
                <a:cs typeface="+mn-lt"/>
              </a:rPr>
              <a:t>accused</a:t>
            </a:r>
            <a:r>
              <a:rPr lang="fr-CA" sz="2400" dirty="0">
                <a:ea typeface="+mn-lt"/>
                <a:cs typeface="+mn-lt"/>
              </a:rPr>
              <a:t> </a:t>
            </a:r>
            <a:r>
              <a:rPr lang="fr-CA" sz="2400" dirty="0" err="1">
                <a:ea typeface="+mn-lt"/>
                <a:cs typeface="+mn-lt"/>
              </a:rPr>
              <a:t>may</a:t>
            </a:r>
            <a:r>
              <a:rPr lang="fr-CA" sz="2400" dirty="0">
                <a:ea typeface="+mn-lt"/>
                <a:cs typeface="+mn-lt"/>
              </a:rPr>
              <a:t> </a:t>
            </a:r>
            <a:r>
              <a:rPr lang="fr-CA" sz="2400" dirty="0" err="1">
                <a:ea typeface="+mn-lt"/>
                <a:cs typeface="+mn-lt"/>
              </a:rPr>
              <a:t>agree</a:t>
            </a:r>
            <a:r>
              <a:rPr lang="fr-CA" sz="2400" dirty="0">
                <a:ea typeface="+mn-lt"/>
                <a:cs typeface="+mn-lt"/>
              </a:rPr>
              <a:t> to </a:t>
            </a:r>
            <a:r>
              <a:rPr lang="fr-CA" sz="2400" dirty="0" err="1">
                <a:ea typeface="+mn-lt"/>
                <a:cs typeface="+mn-lt"/>
              </a:rPr>
              <a:t>plead</a:t>
            </a:r>
            <a:r>
              <a:rPr lang="fr-CA" sz="2400" dirty="0">
                <a:ea typeface="+mn-lt"/>
                <a:cs typeface="+mn-lt"/>
              </a:rPr>
              <a:t> </a:t>
            </a:r>
            <a:r>
              <a:rPr lang="fr-CA" sz="2400" dirty="0" err="1">
                <a:ea typeface="+mn-lt"/>
                <a:cs typeface="+mn-lt"/>
              </a:rPr>
              <a:t>guilty</a:t>
            </a:r>
            <a:r>
              <a:rPr lang="fr-CA" sz="2400" dirty="0">
                <a:ea typeface="+mn-lt"/>
                <a:cs typeface="+mn-lt"/>
              </a:rPr>
              <a:t> in </a:t>
            </a:r>
            <a:r>
              <a:rPr lang="fr-CA" sz="2400" dirty="0" err="1">
                <a:ea typeface="+mn-lt"/>
                <a:cs typeface="+mn-lt"/>
              </a:rPr>
              <a:t>order</a:t>
            </a:r>
            <a:r>
              <a:rPr lang="fr-CA" sz="2400" dirty="0">
                <a:ea typeface="+mn-lt"/>
                <a:cs typeface="+mn-lt"/>
              </a:rPr>
              <a:t> to</a:t>
            </a:r>
            <a:endParaRPr lang="fr-CA" dirty="0">
              <a:ea typeface="+mn-lt"/>
              <a:cs typeface="+mn-lt"/>
            </a:endParaRPr>
          </a:p>
          <a:p>
            <a:pPr marL="1257300" marR="0" lvl="2" indent="-342900" algn="l" defTabSz="914400">
              <a:lnSpc>
                <a:spcPct val="100000"/>
              </a:lnSpc>
              <a:spcBef>
                <a:spcPts val="1200"/>
              </a:spcBef>
              <a:spcAft>
                <a:spcPts val="0"/>
              </a:spcAft>
              <a:buClrTx/>
              <a:buSzPct val="65000"/>
              <a:buFont typeface="Wingdings"/>
              <a:buChar char="§"/>
              <a:tabLst/>
              <a:defRPr/>
            </a:pPr>
            <a:r>
              <a:rPr lang="fr-CA" sz="2400" dirty="0" err="1">
                <a:ea typeface="+mn-lt"/>
                <a:cs typeface="+mn-lt"/>
              </a:rPr>
              <a:t>receive</a:t>
            </a:r>
            <a:r>
              <a:rPr lang="fr-CA" sz="2400" dirty="0">
                <a:ea typeface="+mn-lt"/>
                <a:cs typeface="+mn-lt"/>
              </a:rPr>
              <a:t> a </a:t>
            </a:r>
            <a:r>
              <a:rPr lang="fr-CA" sz="2400" dirty="0" err="1">
                <a:ea typeface="+mn-lt"/>
                <a:cs typeface="+mn-lt"/>
              </a:rPr>
              <a:t>lesser</a:t>
            </a:r>
            <a:r>
              <a:rPr lang="fr-CA" sz="2400" dirty="0">
                <a:ea typeface="+mn-lt"/>
                <a:cs typeface="+mn-lt"/>
              </a:rPr>
              <a:t> sentence,</a:t>
            </a:r>
            <a:endParaRPr lang="fr-CA" dirty="0">
              <a:cs typeface="Arial"/>
            </a:endParaRPr>
          </a:p>
          <a:p>
            <a:pPr marL="1257300" lvl="2" indent="-342900">
              <a:spcBef>
                <a:spcPts val="1200"/>
              </a:spcBef>
              <a:buSzPct val="65000"/>
              <a:buFont typeface="Wingdings"/>
              <a:buChar char="§"/>
            </a:pPr>
            <a:r>
              <a:rPr lang="fr-CA" sz="2400" dirty="0" err="1">
                <a:ea typeface="+mn-lt"/>
                <a:cs typeface="+mn-lt"/>
              </a:rPr>
              <a:t>avoid</a:t>
            </a:r>
            <a:r>
              <a:rPr lang="fr-CA" sz="2400" dirty="0">
                <a:ea typeface="+mn-lt"/>
                <a:cs typeface="+mn-lt"/>
              </a:rPr>
              <a:t> the </a:t>
            </a:r>
            <a:r>
              <a:rPr lang="fr-CA" sz="2400" dirty="0" err="1">
                <a:ea typeface="+mn-lt"/>
                <a:cs typeface="+mn-lt"/>
              </a:rPr>
              <a:t>costs</a:t>
            </a:r>
            <a:r>
              <a:rPr lang="fr-CA" sz="2400" dirty="0">
                <a:ea typeface="+mn-lt"/>
                <a:cs typeface="+mn-lt"/>
              </a:rPr>
              <a:t> and </a:t>
            </a:r>
            <a:r>
              <a:rPr lang="fr-CA" sz="2400" dirty="0" err="1">
                <a:ea typeface="+mn-lt"/>
                <a:cs typeface="+mn-lt"/>
              </a:rPr>
              <a:t>delays</a:t>
            </a:r>
            <a:r>
              <a:rPr lang="fr-CA" sz="2400" dirty="0">
                <a:ea typeface="+mn-lt"/>
                <a:cs typeface="+mn-lt"/>
              </a:rPr>
              <a:t> of a trial.</a:t>
            </a:r>
            <a:endParaRPr lang="fr-CA" dirty="0">
              <a:ea typeface="+mn-lt"/>
              <a:cs typeface="+mn-lt"/>
            </a:endParaRPr>
          </a:p>
        </p:txBody>
      </p:sp>
    </p:spTree>
    <p:extLst>
      <p:ext uri="{BB962C8B-B14F-4D97-AF65-F5344CB8AC3E}">
        <p14:creationId xmlns:p14="http://schemas.microsoft.com/office/powerpoint/2010/main" val="3172961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5" end="5"/>
                                            </p:txEl>
                                          </p:spTgt>
                                        </p:tgtEl>
                                        <p:attrNameLst>
                                          <p:attrName>style.visibility</p:attrName>
                                        </p:attrNameLst>
                                      </p:cBhvr>
                                      <p:to>
                                        <p:strVal val="visible"/>
                                      </p:to>
                                    </p:set>
                                    <p:animEffect transition="in" filter="fade">
                                      <p:cBhvr>
                                        <p:cTn id="35" dur="1000"/>
                                        <p:tgtEl>
                                          <p:spTgt spid="6">
                                            <p:txEl>
                                              <p:pRg st="5" end="5"/>
                                            </p:txEl>
                                          </p:spTgt>
                                        </p:tgtEl>
                                      </p:cBhvr>
                                    </p:animEffect>
                                    <p:anim calcmode="lin" valueType="num">
                                      <p:cBhvr>
                                        <p:cTn id="36"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a:t>The Trial</a:t>
            </a:r>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7</a:t>
            </a:r>
            <a:endParaRPr lang="fr-CA"/>
          </a:p>
        </p:txBody>
      </p:sp>
      <p:pic>
        <p:nvPicPr>
          <p:cNvPr id="4" name="Image 3" descr="Une image contenant habits, personne, chaussures, dessin humoristique&#10;&#10;Description générée automatiquement">
            <a:extLst>
              <a:ext uri="{FF2B5EF4-FFF2-40B4-BE49-F238E27FC236}">
                <a16:creationId xmlns:a16="http://schemas.microsoft.com/office/drawing/2014/main" id="{749CCE03-F776-EF4F-F58B-7DE0492159C6}"/>
              </a:ext>
            </a:extLst>
          </p:cNvPr>
          <p:cNvPicPr>
            <a:picLocks noChangeAspect="1"/>
          </p:cNvPicPr>
          <p:nvPr/>
        </p:nvPicPr>
        <p:blipFill rotWithShape="1">
          <a:blip r:embed="rId3">
            <a:extLst>
              <a:ext uri="{28A0092B-C50C-407E-A947-70E740481C1C}">
                <a14:useLocalDpi xmlns:a14="http://schemas.microsoft.com/office/drawing/2010/main" val="0"/>
              </a:ext>
            </a:extLst>
          </a:blip>
          <a:srcRect r="81970"/>
          <a:stretch/>
        </p:blipFill>
        <p:spPr>
          <a:xfrm>
            <a:off x="628651" y="1635464"/>
            <a:ext cx="3246881" cy="5222536"/>
          </a:xfrm>
          <a:prstGeom prst="rect">
            <a:avLst/>
          </a:prstGeom>
        </p:spPr>
      </p:pic>
      <p:sp>
        <p:nvSpPr>
          <p:cNvPr id="8" name="Rectangle : coins arrondis 7">
            <a:extLst>
              <a:ext uri="{FF2B5EF4-FFF2-40B4-BE49-F238E27FC236}">
                <a16:creationId xmlns:a16="http://schemas.microsoft.com/office/drawing/2014/main" id="{55715AF5-5A60-AFB6-16B6-BDCB53E73C6D}"/>
              </a:ext>
            </a:extLst>
          </p:cNvPr>
          <p:cNvSpPr/>
          <p:nvPr/>
        </p:nvSpPr>
        <p:spPr>
          <a:xfrm>
            <a:off x="4517636" y="1941233"/>
            <a:ext cx="6759964" cy="1742944"/>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defRPr/>
            </a:pPr>
            <a:r>
              <a:rPr lang="fr-CA" sz="3200" b="1">
                <a:solidFill>
                  <a:schemeClr val="accent1"/>
                </a:solidFill>
                <a:ea typeface="+mn-lt"/>
                <a:cs typeface="+mn-lt"/>
              </a:rPr>
              <a:t>This </a:t>
            </a:r>
            <a:r>
              <a:rPr lang="fr-CA" sz="3200" b="1" err="1">
                <a:solidFill>
                  <a:schemeClr val="accent1"/>
                </a:solidFill>
                <a:ea typeface="+mn-lt"/>
                <a:cs typeface="+mn-lt"/>
              </a:rPr>
              <a:t>step</a:t>
            </a:r>
            <a:r>
              <a:rPr lang="fr-CA" sz="3200" b="1">
                <a:solidFill>
                  <a:schemeClr val="accent1"/>
                </a:solidFill>
                <a:ea typeface="+mn-lt"/>
                <a:cs typeface="+mn-lt"/>
              </a:rPr>
              <a:t> </a:t>
            </a:r>
            <a:r>
              <a:rPr lang="fr-CA" sz="3200" b="1" err="1">
                <a:solidFill>
                  <a:schemeClr val="accent1"/>
                </a:solidFill>
                <a:ea typeface="+mn-lt"/>
                <a:cs typeface="+mn-lt"/>
              </a:rPr>
              <a:t>will</a:t>
            </a:r>
            <a:r>
              <a:rPr lang="fr-CA" sz="3200" b="1">
                <a:solidFill>
                  <a:schemeClr val="accent1"/>
                </a:solidFill>
                <a:ea typeface="+mn-lt"/>
                <a:cs typeface="+mn-lt"/>
              </a:rPr>
              <a:t> </a:t>
            </a:r>
            <a:r>
              <a:rPr lang="fr-CA" sz="3200" b="1" err="1">
                <a:solidFill>
                  <a:schemeClr val="accent1"/>
                </a:solidFill>
                <a:ea typeface="+mn-lt"/>
                <a:cs typeface="+mn-lt"/>
              </a:rPr>
              <a:t>be</a:t>
            </a:r>
            <a:r>
              <a:rPr lang="fr-CA" sz="3200" b="1">
                <a:solidFill>
                  <a:schemeClr val="accent1"/>
                </a:solidFill>
                <a:ea typeface="+mn-lt"/>
                <a:cs typeface="+mn-lt"/>
              </a:rPr>
              <a:t> </a:t>
            </a:r>
            <a:r>
              <a:rPr lang="fr-CA" sz="3200" b="1" err="1">
                <a:solidFill>
                  <a:schemeClr val="accent1"/>
                </a:solidFill>
                <a:ea typeface="+mn-lt"/>
                <a:cs typeface="+mn-lt"/>
              </a:rPr>
              <a:t>detailed</a:t>
            </a:r>
            <a:r>
              <a:rPr lang="fr-CA" sz="3200" b="1">
                <a:solidFill>
                  <a:schemeClr val="accent1"/>
                </a:solidFill>
                <a:ea typeface="+mn-lt"/>
                <a:cs typeface="+mn-lt"/>
              </a:rPr>
              <a:t> </a:t>
            </a:r>
            <a:r>
              <a:rPr lang="fr-CA" sz="3200" b="1" err="1">
                <a:solidFill>
                  <a:schemeClr val="accent1"/>
                </a:solidFill>
                <a:ea typeface="+mn-lt"/>
                <a:cs typeface="+mn-lt"/>
              </a:rPr>
              <a:t>later</a:t>
            </a:r>
            <a:r>
              <a:rPr lang="fr-CA" sz="3200" b="1">
                <a:solidFill>
                  <a:schemeClr val="accent1"/>
                </a:solidFill>
                <a:ea typeface="+mn-lt"/>
                <a:cs typeface="+mn-lt"/>
              </a:rPr>
              <a:t> in the </a:t>
            </a:r>
            <a:r>
              <a:rPr lang="fr-CA" sz="3200" b="1" err="1">
                <a:solidFill>
                  <a:schemeClr val="accent1"/>
                </a:solidFill>
                <a:ea typeface="+mn-lt"/>
                <a:cs typeface="+mn-lt"/>
              </a:rPr>
              <a:t>presentation</a:t>
            </a:r>
            <a:r>
              <a:rPr lang="fr-CA" sz="3200" b="1">
                <a:solidFill>
                  <a:schemeClr val="accent1"/>
                </a:solidFill>
                <a:ea typeface="+mn-lt"/>
                <a:cs typeface="+mn-lt"/>
              </a:rPr>
              <a:t>.</a:t>
            </a:r>
            <a:endParaRPr lang="fr-FR" b="1">
              <a:solidFill>
                <a:schemeClr val="accent1"/>
              </a:solidFill>
              <a:ea typeface="+mn-lt"/>
              <a:cs typeface="+mn-lt"/>
            </a:endParaRPr>
          </a:p>
        </p:txBody>
      </p:sp>
      <p:pic>
        <p:nvPicPr>
          <p:cNvPr id="9" name="Graphique 8">
            <a:extLst>
              <a:ext uri="{FF2B5EF4-FFF2-40B4-BE49-F238E27FC236}">
                <a16:creationId xmlns:a16="http://schemas.microsoft.com/office/drawing/2014/main" id="{4B12D3A4-DCF3-A965-CAB9-F31E78B6D5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365324">
            <a:off x="4665568" y="3721617"/>
            <a:ext cx="747282" cy="1476571"/>
          </a:xfrm>
          <a:prstGeom prst="rect">
            <a:avLst/>
          </a:prstGeom>
        </p:spPr>
      </p:pic>
    </p:spTree>
    <p:extLst>
      <p:ext uri="{BB962C8B-B14F-4D97-AF65-F5344CB8AC3E}">
        <p14:creationId xmlns:p14="http://schemas.microsoft.com/office/powerpoint/2010/main" val="1907950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470425" y="905216"/>
            <a:ext cx="5943600" cy="914400"/>
          </a:xfrm>
        </p:spPr>
        <p:txBody>
          <a:bodyPr/>
          <a:lstStyle/>
          <a:p>
            <a:pPr algn="r"/>
            <a:r>
              <a:rPr lang="fr-FR" dirty="0" err="1"/>
              <a:t>Sentencing</a:t>
            </a:r>
            <a:endParaRPr lang="fr-FR"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470425" y="421676"/>
            <a:ext cx="5943600" cy="415925"/>
          </a:xfrm>
        </p:spPr>
        <p:txBody>
          <a:bodyPr/>
          <a:lstStyle/>
          <a:p>
            <a:pPr algn="r"/>
            <a:r>
              <a:rPr lang="fr-FR" err="1"/>
              <a:t>Step</a:t>
            </a:r>
            <a:r>
              <a:rPr lang="fr-FR"/>
              <a:t> 8</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3721678" y="1851513"/>
            <a:ext cx="8073346" cy="4293483"/>
          </a:xfrm>
          <a:prstGeom prst="rect">
            <a:avLst/>
          </a:prstGeom>
        </p:spPr>
        <p:txBody>
          <a:bodyPr wrap="square" lIns="91440" tIns="45720" rIns="91440" bIns="45720" anchor="t">
            <a:spAutoFit/>
          </a:bodyPr>
          <a:lstStyle/>
          <a:p>
            <a:pPr marL="342900" indent="-342900">
              <a:spcBef>
                <a:spcPts val="1200"/>
              </a:spcBef>
              <a:buSzPct val="65000"/>
              <a:buBlip>
                <a:blip r:embed="rId4"/>
              </a:buBlip>
              <a:defRPr/>
            </a:pPr>
            <a:r>
              <a:rPr lang="fr-CA" sz="2700" b="1" dirty="0" err="1"/>
              <a:t>Who</a:t>
            </a:r>
            <a:r>
              <a:rPr lang="fr-CA" sz="2700" b="1" dirty="0"/>
              <a:t>?</a:t>
            </a:r>
            <a:r>
              <a:rPr lang="fr-CA" sz="2700" dirty="0"/>
              <a:t>​ The </a:t>
            </a:r>
            <a:r>
              <a:rPr lang="fr-CA" sz="2700" dirty="0" err="1"/>
              <a:t>judge</a:t>
            </a:r>
            <a:endParaRPr lang="fr-FR" sz="2700" dirty="0">
              <a:cs typeface="Arial"/>
            </a:endParaRPr>
          </a:p>
          <a:p>
            <a:pPr marL="342900" marR="0" lvl="0" indent="-342900" algn="l" defTabSz="914400" rtl="0" eaLnBrk="1" fontAlgn="auto" latinLnBrk="0" hangingPunct="1">
              <a:lnSpc>
                <a:spcPct val="100000"/>
              </a:lnSpc>
              <a:spcBef>
                <a:spcPts val="1200"/>
              </a:spcBef>
              <a:spcAft>
                <a:spcPts val="0"/>
              </a:spcAft>
              <a:buClrTx/>
              <a:buSzPct val="65000"/>
              <a:buFontTx/>
              <a:buBlip>
                <a:blip r:embed="rId4"/>
              </a:buBlip>
              <a:tabLst/>
              <a:defRPr/>
            </a:pPr>
            <a:r>
              <a:rPr lang="fr-CA" sz="2700" b="1" dirty="0" err="1"/>
              <a:t>What</a:t>
            </a:r>
            <a:r>
              <a:rPr lang="fr-CA" sz="2700" b="1" dirty="0"/>
              <a:t>?</a:t>
            </a:r>
            <a:endParaRPr lang="fr-CA" sz="2700" dirty="0">
              <a:cs typeface="Arial"/>
            </a:endParaRPr>
          </a:p>
          <a:p>
            <a:pPr marL="800100" lvl="1" indent="-342900">
              <a:spcBef>
                <a:spcPts val="1200"/>
              </a:spcBef>
              <a:buSzPct val="65000"/>
              <a:buFont typeface="Wingdings"/>
              <a:buChar char="Ø"/>
            </a:pPr>
            <a:r>
              <a:rPr lang="fr-CA" sz="2700" dirty="0">
                <a:ea typeface="+mn-lt"/>
                <a:cs typeface="+mn-lt"/>
              </a:rPr>
              <a:t>They </a:t>
            </a:r>
            <a:r>
              <a:rPr lang="fr-CA" sz="2700" dirty="0" err="1">
                <a:ea typeface="+mn-lt"/>
                <a:cs typeface="+mn-lt"/>
              </a:rPr>
              <a:t>determine</a:t>
            </a:r>
            <a:r>
              <a:rPr lang="fr-CA" sz="2700" dirty="0">
                <a:ea typeface="+mn-lt"/>
                <a:cs typeface="+mn-lt"/>
              </a:rPr>
              <a:t> a </a:t>
            </a:r>
            <a:r>
              <a:rPr lang="fr-CA" sz="2700" b="1" dirty="0">
                <a:ea typeface="+mn-lt"/>
                <a:cs typeface="+mn-lt"/>
              </a:rPr>
              <a:t>sentence</a:t>
            </a:r>
            <a:r>
              <a:rPr lang="fr-CA" sz="2700" dirty="0">
                <a:ea typeface="+mn-lt"/>
                <a:cs typeface="+mn-lt"/>
              </a:rPr>
              <a:t> </a:t>
            </a:r>
            <a:r>
              <a:rPr lang="fr-CA" sz="2700" dirty="0" err="1">
                <a:ea typeface="+mn-lt"/>
                <a:cs typeface="+mn-lt"/>
              </a:rPr>
              <a:t>appropriate</a:t>
            </a:r>
            <a:r>
              <a:rPr lang="fr-CA" sz="2700" dirty="0">
                <a:ea typeface="+mn-lt"/>
                <a:cs typeface="+mn-lt"/>
              </a:rPr>
              <a:t> to the </a:t>
            </a:r>
            <a:r>
              <a:rPr lang="fr-CA" sz="2700" dirty="0" err="1">
                <a:ea typeface="+mn-lt"/>
                <a:cs typeface="+mn-lt"/>
              </a:rPr>
              <a:t>circumstances</a:t>
            </a:r>
            <a:r>
              <a:rPr lang="fr-CA" sz="2700" dirty="0">
                <a:ea typeface="+mn-lt"/>
                <a:cs typeface="+mn-lt"/>
              </a:rPr>
              <a:t> by </a:t>
            </a:r>
            <a:r>
              <a:rPr lang="fr-CA" sz="2700" dirty="0" err="1">
                <a:ea typeface="+mn-lt"/>
                <a:cs typeface="+mn-lt"/>
              </a:rPr>
              <a:t>examining</a:t>
            </a:r>
            <a:r>
              <a:rPr lang="fr-CA" sz="2700" dirty="0">
                <a:ea typeface="+mn-lt"/>
                <a:cs typeface="+mn-lt"/>
              </a:rPr>
              <a:t> the </a:t>
            </a:r>
            <a:r>
              <a:rPr lang="fr-CA" sz="2700" dirty="0" err="1">
                <a:ea typeface="+mn-lt"/>
                <a:cs typeface="+mn-lt"/>
              </a:rPr>
              <a:t>seriousness</a:t>
            </a:r>
            <a:r>
              <a:rPr lang="fr-CA" sz="2700" dirty="0">
                <a:ea typeface="+mn-lt"/>
                <a:cs typeface="+mn-lt"/>
              </a:rPr>
              <a:t> of the crime, the </a:t>
            </a:r>
            <a:r>
              <a:rPr lang="fr-CA" sz="2700" dirty="0" err="1">
                <a:ea typeface="+mn-lt"/>
                <a:cs typeface="+mn-lt"/>
              </a:rPr>
              <a:t>degree</a:t>
            </a:r>
            <a:r>
              <a:rPr lang="fr-CA" sz="2700" dirty="0">
                <a:ea typeface="+mn-lt"/>
                <a:cs typeface="+mn-lt"/>
              </a:rPr>
              <a:t> of </a:t>
            </a:r>
            <a:r>
              <a:rPr lang="fr-CA" sz="2700" dirty="0" err="1">
                <a:ea typeface="+mn-lt"/>
                <a:cs typeface="+mn-lt"/>
              </a:rPr>
              <a:t>responsibility</a:t>
            </a:r>
            <a:r>
              <a:rPr lang="fr-CA" sz="2700" dirty="0">
                <a:ea typeface="+mn-lt"/>
                <a:cs typeface="+mn-lt"/>
              </a:rPr>
              <a:t> of the </a:t>
            </a:r>
            <a:r>
              <a:rPr lang="fr-CA" sz="2700" dirty="0" err="1">
                <a:ea typeface="+mn-lt"/>
                <a:cs typeface="+mn-lt"/>
              </a:rPr>
              <a:t>accused</a:t>
            </a:r>
            <a:r>
              <a:rPr lang="fr-CA" sz="2700" dirty="0">
                <a:ea typeface="+mn-lt"/>
                <a:cs typeface="+mn-lt"/>
              </a:rPr>
              <a:t> and more.</a:t>
            </a:r>
          </a:p>
          <a:p>
            <a:pPr marL="800100" lvl="1" indent="-342900">
              <a:spcBef>
                <a:spcPts val="1200"/>
              </a:spcBef>
              <a:buSzPct val="65000"/>
              <a:buFont typeface="Wingdings"/>
              <a:buChar char="Ø"/>
            </a:pPr>
            <a:r>
              <a:rPr lang="fr-CA" sz="2700" dirty="0" err="1">
                <a:ea typeface="+mn-lt"/>
                <a:cs typeface="+mn-lt"/>
              </a:rPr>
              <a:t>Examples</a:t>
            </a:r>
            <a:r>
              <a:rPr lang="fr-CA" sz="2700" dirty="0">
                <a:ea typeface="+mn-lt"/>
                <a:cs typeface="+mn-lt"/>
              </a:rPr>
              <a:t> of possible sentences: </a:t>
            </a:r>
            <a:r>
              <a:rPr lang="fr-CA" sz="2700" dirty="0" err="1">
                <a:ea typeface="+mn-lt"/>
                <a:cs typeface="+mn-lt"/>
              </a:rPr>
              <a:t>imprisonment</a:t>
            </a:r>
            <a:r>
              <a:rPr lang="fr-CA" sz="2700" dirty="0">
                <a:ea typeface="+mn-lt"/>
                <a:cs typeface="+mn-lt"/>
              </a:rPr>
              <a:t>, </a:t>
            </a:r>
            <a:r>
              <a:rPr lang="fr-CA" sz="2700" dirty="0" err="1">
                <a:ea typeface="+mn-lt"/>
                <a:cs typeface="+mn-lt"/>
              </a:rPr>
              <a:t>community</a:t>
            </a:r>
            <a:r>
              <a:rPr lang="fr-CA" sz="2700" dirty="0">
                <a:ea typeface="+mn-lt"/>
                <a:cs typeface="+mn-lt"/>
              </a:rPr>
              <a:t> service, fine, probation, etc.</a:t>
            </a:r>
          </a:p>
        </p:txBody>
      </p:sp>
      <p:sp>
        <p:nvSpPr>
          <p:cNvPr id="7" name="Rectangle 6">
            <a:extLst>
              <a:ext uri="{FF2B5EF4-FFF2-40B4-BE49-F238E27FC236}">
                <a16:creationId xmlns:a16="http://schemas.microsoft.com/office/drawing/2014/main" id="{84242C70-B20E-34CD-A663-E1F7D2EB61C6}"/>
              </a:ext>
            </a:extLst>
          </p:cNvPr>
          <p:cNvSpPr/>
          <p:nvPr/>
        </p:nvSpPr>
        <p:spPr>
          <a:xfrm>
            <a:off x="2895600" y="4808837"/>
            <a:ext cx="465868" cy="10395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nvGrpSpPr>
          <p:cNvPr id="2" name="Groupe 1">
            <a:extLst>
              <a:ext uri="{FF2B5EF4-FFF2-40B4-BE49-F238E27FC236}">
                <a16:creationId xmlns:a16="http://schemas.microsoft.com/office/drawing/2014/main" id="{5DE0A543-6683-08E4-FC5D-4F447D2E5E1C}"/>
              </a:ext>
            </a:extLst>
          </p:cNvPr>
          <p:cNvGrpSpPr/>
          <p:nvPr/>
        </p:nvGrpSpPr>
        <p:grpSpPr>
          <a:xfrm>
            <a:off x="777975" y="748263"/>
            <a:ext cx="2556347" cy="5564659"/>
            <a:chOff x="3607845" y="979601"/>
            <a:chExt cx="2556347" cy="5564659"/>
          </a:xfrm>
        </p:grpSpPr>
        <p:pic>
          <p:nvPicPr>
            <p:cNvPr id="8" name="Image 7" descr="Une image contenant habits, chaussures, personne, homme&#10;&#10;Description générée automatiquement">
              <a:extLst>
                <a:ext uri="{FF2B5EF4-FFF2-40B4-BE49-F238E27FC236}">
                  <a16:creationId xmlns:a16="http://schemas.microsoft.com/office/drawing/2014/main" id="{91D61E1A-D7C3-B3C6-F2BD-7988909D19CE}"/>
                </a:ext>
              </a:extLst>
            </p:cNvPr>
            <p:cNvPicPr>
              <a:picLocks noChangeAspect="1"/>
            </p:cNvPicPr>
            <p:nvPr/>
          </p:nvPicPr>
          <p:blipFill rotWithShape="1">
            <a:blip r:embed="rId5">
              <a:clrChange>
                <a:clrFrom>
                  <a:srgbClr val="FFFFFF"/>
                </a:clrFrom>
                <a:clrTo>
                  <a:srgbClr val="FFFFFF">
                    <a:alpha val="0"/>
                  </a:srgbClr>
                </a:clrTo>
              </a:clrChange>
            </a:blip>
            <a:srcRect l="74553" t="532" r="6702" b="-532"/>
            <a:stretch/>
          </p:blipFill>
          <p:spPr>
            <a:xfrm>
              <a:off x="3607845" y="979601"/>
              <a:ext cx="2556347" cy="5564659"/>
            </a:xfrm>
            <a:prstGeom prst="rect">
              <a:avLst/>
            </a:prstGeom>
          </p:spPr>
        </p:pic>
        <p:sp>
          <p:nvSpPr>
            <p:cNvPr id="9" name="Ellipse 8">
              <a:extLst>
                <a:ext uri="{FF2B5EF4-FFF2-40B4-BE49-F238E27FC236}">
                  <a16:creationId xmlns:a16="http://schemas.microsoft.com/office/drawing/2014/main" id="{BE061367-9A6D-2EFD-E344-BE6B205DE42C}"/>
                </a:ext>
              </a:extLst>
            </p:cNvPr>
            <p:cNvSpPr/>
            <p:nvPr/>
          </p:nvSpPr>
          <p:spPr>
            <a:xfrm>
              <a:off x="4861536" y="1665071"/>
              <a:ext cx="351372" cy="329046"/>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sp>
        <p:nvSpPr>
          <p:cNvPr id="10" name="Rectangle 9">
            <a:extLst>
              <a:ext uri="{FF2B5EF4-FFF2-40B4-BE49-F238E27FC236}">
                <a16:creationId xmlns:a16="http://schemas.microsoft.com/office/drawing/2014/main" id="{AF46CA93-9506-9E1B-F7B6-166CC77F83E7}"/>
              </a:ext>
            </a:extLst>
          </p:cNvPr>
          <p:cNvSpPr/>
          <p:nvPr/>
        </p:nvSpPr>
        <p:spPr>
          <a:xfrm flipV="1">
            <a:off x="3266419" y="2334055"/>
            <a:ext cx="208230" cy="80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err="1">
              <a:solidFill>
                <a:schemeClr val="tx1"/>
              </a:solidFill>
            </a:endParaRPr>
          </a:p>
        </p:txBody>
      </p:sp>
    </p:spTree>
    <p:extLst>
      <p:ext uri="{BB962C8B-B14F-4D97-AF65-F5344CB8AC3E}">
        <p14:creationId xmlns:p14="http://schemas.microsoft.com/office/powerpoint/2010/main" val="88606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err="1"/>
              <a:t>Appeal</a:t>
            </a:r>
            <a:endParaRPr lang="fr-FR" dirty="0"/>
          </a:p>
        </p:txBody>
      </p:sp>
      <p:pic>
        <p:nvPicPr>
          <p:cNvPr id="9" name="Image 8" descr="Une image contenant funérailles, dessin humoristique&#10;&#10;Description générée automatiquement">
            <a:extLst>
              <a:ext uri="{FF2B5EF4-FFF2-40B4-BE49-F238E27FC236}">
                <a16:creationId xmlns:a16="http://schemas.microsoft.com/office/drawing/2014/main" id="{4CA93E7C-D586-8B3B-C168-6A7AD294470B}"/>
              </a:ext>
            </a:extLst>
          </p:cNvPr>
          <p:cNvPicPr>
            <a:picLocks noChangeAspect="1"/>
          </p:cNvPicPr>
          <p:nvPr/>
        </p:nvPicPr>
        <p:blipFill rotWithShape="1">
          <a:blip r:embed="rId4"/>
          <a:srcRect l="72277" t="2330" r="8022" b="64175"/>
          <a:stretch/>
        </p:blipFill>
        <p:spPr>
          <a:xfrm>
            <a:off x="7110413" y="270616"/>
            <a:ext cx="5080199" cy="6590612"/>
          </a:xfrm>
          <a:prstGeom prst="rect">
            <a:avLst/>
          </a:prstGeom>
        </p:spPr>
      </p:pic>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9</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91950" y="1592357"/>
            <a:ext cx="6961917" cy="4154984"/>
          </a:xfrm>
          <a:prstGeom prst="rect">
            <a:avLst/>
          </a:prstGeom>
        </p:spPr>
        <p:txBody>
          <a:bodyPr wrap="square" lIns="91440" tIns="45720" rIns="91440" bIns="45720" anchor="t">
            <a:spAutoFit/>
          </a:bodyPr>
          <a:lstStyle/>
          <a:p>
            <a:pPr marL="342900" indent="-342900">
              <a:spcBef>
                <a:spcPts val="1200"/>
              </a:spcBef>
              <a:buSzPct val="65000"/>
              <a:buBlip>
                <a:blip r:embed="rId5"/>
              </a:buBlip>
              <a:defRPr/>
            </a:pPr>
            <a:r>
              <a:rPr lang="fr-CA" sz="2800" b="1" dirty="0" err="1"/>
              <a:t>Who</a:t>
            </a:r>
            <a:r>
              <a:rPr lang="fr-CA" sz="2800" b="1" dirty="0"/>
              <a:t>?</a:t>
            </a:r>
            <a:r>
              <a:rPr lang="fr-CA" sz="2800" dirty="0"/>
              <a:t>​ The </a:t>
            </a:r>
            <a:r>
              <a:rPr lang="fr-CA" sz="2800" dirty="0" err="1"/>
              <a:t>Prosecution</a:t>
            </a:r>
            <a:r>
              <a:rPr lang="fr-CA" sz="2800" dirty="0"/>
              <a:t> or the </a:t>
            </a:r>
            <a:r>
              <a:rPr lang="fr-CA" sz="2800" dirty="0" err="1"/>
              <a:t>Defence</a:t>
            </a:r>
            <a:endParaRPr lang="fr-CA" sz="2800" dirty="0">
              <a:cs typeface="Arial"/>
            </a:endParaRPr>
          </a:p>
          <a:p>
            <a:pPr marL="342900" marR="0" lvl="0" indent="-342900" algn="l" defTabSz="914400" rtl="0" eaLnBrk="1" fontAlgn="auto" latinLnBrk="0" hangingPunct="1">
              <a:lnSpc>
                <a:spcPct val="100000"/>
              </a:lnSpc>
              <a:spcBef>
                <a:spcPts val="1200"/>
              </a:spcBef>
              <a:spcAft>
                <a:spcPts val="0"/>
              </a:spcAft>
              <a:buClrTx/>
              <a:buSzPct val="65000"/>
              <a:buFontTx/>
              <a:buBlip>
                <a:blip r:embed="rId5"/>
              </a:buBlip>
              <a:tabLst/>
              <a:defRPr/>
            </a:pPr>
            <a:r>
              <a:rPr lang="fr-CA" sz="2800" b="1" dirty="0" err="1"/>
              <a:t>What</a:t>
            </a:r>
            <a:r>
              <a:rPr lang="fr-CA" sz="2800" b="1" dirty="0"/>
              <a:t>?</a:t>
            </a:r>
            <a:endParaRPr lang="fr-CA" dirty="0">
              <a:cs typeface="Arial"/>
            </a:endParaRPr>
          </a:p>
          <a:p>
            <a:pPr marL="800100" lvl="1" indent="-342900">
              <a:spcBef>
                <a:spcPts val="1200"/>
              </a:spcBef>
              <a:buSzPct val="65000"/>
              <a:buFont typeface="Wingdings"/>
              <a:buChar char="Ø"/>
            </a:pPr>
            <a:r>
              <a:rPr lang="fr-CA" sz="2800" dirty="0">
                <a:ea typeface="+mn-lt"/>
                <a:cs typeface="+mn-lt"/>
              </a:rPr>
              <a:t>A party </a:t>
            </a:r>
            <a:r>
              <a:rPr lang="fr-CA" sz="2800" dirty="0" err="1">
                <a:ea typeface="+mn-lt"/>
                <a:cs typeface="+mn-lt"/>
              </a:rPr>
              <a:t>may</a:t>
            </a:r>
            <a:r>
              <a:rPr lang="fr-CA" sz="2800" dirty="0">
                <a:ea typeface="+mn-lt"/>
                <a:cs typeface="+mn-lt"/>
              </a:rPr>
              <a:t> </a:t>
            </a:r>
            <a:r>
              <a:rPr lang="fr-CA" sz="2800" dirty="0" err="1">
                <a:ea typeface="+mn-lt"/>
                <a:cs typeface="+mn-lt"/>
              </a:rPr>
              <a:t>contest</a:t>
            </a:r>
            <a:r>
              <a:rPr lang="fr-CA" sz="2800" dirty="0">
                <a:ea typeface="+mn-lt"/>
                <a:cs typeface="+mn-lt"/>
              </a:rPr>
              <a:t> the </a:t>
            </a:r>
            <a:r>
              <a:rPr lang="fr-CA" sz="2800" dirty="0" err="1">
                <a:ea typeface="+mn-lt"/>
                <a:cs typeface="+mn-lt"/>
              </a:rPr>
              <a:t>judge's</a:t>
            </a:r>
            <a:r>
              <a:rPr lang="fr-CA" sz="2800" dirty="0">
                <a:ea typeface="+mn-lt"/>
                <a:cs typeface="+mn-lt"/>
              </a:rPr>
              <a:t> </a:t>
            </a:r>
            <a:r>
              <a:rPr lang="fr-CA" sz="2800" dirty="0" err="1">
                <a:ea typeface="+mn-lt"/>
                <a:cs typeface="+mn-lt"/>
              </a:rPr>
              <a:t>decision</a:t>
            </a:r>
            <a:r>
              <a:rPr lang="fr-CA" sz="2800" dirty="0">
                <a:ea typeface="+mn-lt"/>
                <a:cs typeface="+mn-lt"/>
              </a:rPr>
              <a:t> </a:t>
            </a:r>
            <a:r>
              <a:rPr lang="fr-CA" sz="2800" dirty="0" err="1">
                <a:ea typeface="+mn-lt"/>
                <a:cs typeface="+mn-lt"/>
              </a:rPr>
              <a:t>when</a:t>
            </a:r>
            <a:r>
              <a:rPr lang="fr-CA" sz="2800" dirty="0">
                <a:ea typeface="+mn-lt"/>
                <a:cs typeface="+mn-lt"/>
              </a:rPr>
              <a:t> they </a:t>
            </a:r>
            <a:r>
              <a:rPr lang="fr-CA" sz="2800" dirty="0" err="1">
                <a:ea typeface="+mn-lt"/>
                <a:cs typeface="+mn-lt"/>
              </a:rPr>
              <a:t>consider</a:t>
            </a:r>
            <a:r>
              <a:rPr lang="fr-CA" sz="2800" dirty="0">
                <a:ea typeface="+mn-lt"/>
                <a:cs typeface="+mn-lt"/>
              </a:rPr>
              <a:t> </a:t>
            </a:r>
            <a:r>
              <a:rPr lang="fr-CA" sz="2800" dirty="0" err="1">
                <a:ea typeface="+mn-lt"/>
                <a:cs typeface="+mn-lt"/>
              </a:rPr>
              <a:t>that</a:t>
            </a:r>
            <a:r>
              <a:rPr lang="fr-CA" sz="2800" dirty="0">
                <a:ea typeface="+mn-lt"/>
                <a:cs typeface="+mn-lt"/>
              </a:rPr>
              <a:t> the </a:t>
            </a:r>
            <a:r>
              <a:rPr lang="fr-CA" sz="2800" dirty="0" err="1">
                <a:ea typeface="+mn-lt"/>
                <a:cs typeface="+mn-lt"/>
              </a:rPr>
              <a:t>judge</a:t>
            </a:r>
            <a:r>
              <a:rPr lang="fr-CA" sz="2800" dirty="0">
                <a:ea typeface="+mn-lt"/>
                <a:cs typeface="+mn-lt"/>
              </a:rPr>
              <a:t> </a:t>
            </a:r>
            <a:r>
              <a:rPr lang="fr-CA" sz="2800" dirty="0" err="1">
                <a:ea typeface="+mn-lt"/>
                <a:cs typeface="+mn-lt"/>
              </a:rPr>
              <a:t>erred</a:t>
            </a:r>
            <a:r>
              <a:rPr lang="fr-CA" sz="2800" dirty="0">
                <a:ea typeface="+mn-lt"/>
                <a:cs typeface="+mn-lt"/>
              </a:rPr>
              <a:t> in </a:t>
            </a:r>
            <a:r>
              <a:rPr lang="fr-CA" sz="2800" dirty="0" err="1">
                <a:ea typeface="+mn-lt"/>
                <a:cs typeface="+mn-lt"/>
              </a:rPr>
              <a:t>their</a:t>
            </a:r>
            <a:r>
              <a:rPr lang="fr-CA" sz="2800" dirty="0">
                <a:ea typeface="+mn-lt"/>
                <a:cs typeface="+mn-lt"/>
              </a:rPr>
              <a:t> </a:t>
            </a:r>
            <a:r>
              <a:rPr lang="fr-CA" sz="2800" dirty="0" err="1">
                <a:ea typeface="+mn-lt"/>
                <a:cs typeface="+mn-lt"/>
              </a:rPr>
              <a:t>judgment</a:t>
            </a:r>
            <a:r>
              <a:rPr lang="fr-CA" sz="2800" dirty="0">
                <a:ea typeface="+mn-lt"/>
                <a:cs typeface="+mn-lt"/>
              </a:rPr>
              <a:t> </a:t>
            </a:r>
            <a:r>
              <a:rPr lang="fr-CA" sz="2800" dirty="0" err="1">
                <a:ea typeface="+mn-lt"/>
                <a:cs typeface="+mn-lt"/>
              </a:rPr>
              <a:t>regarding</a:t>
            </a:r>
            <a:r>
              <a:rPr lang="fr-CA" sz="2800" dirty="0">
                <a:ea typeface="+mn-lt"/>
                <a:cs typeface="+mn-lt"/>
              </a:rPr>
              <a:t>:</a:t>
            </a:r>
            <a:endParaRPr lang="fr-CA" dirty="0">
              <a:ea typeface="+mn-lt"/>
              <a:cs typeface="+mn-lt"/>
            </a:endParaRPr>
          </a:p>
          <a:p>
            <a:pPr marL="1257300" lvl="2" indent="-342900">
              <a:spcBef>
                <a:spcPts val="1200"/>
              </a:spcBef>
              <a:buSzPct val="65000"/>
              <a:buFont typeface="Wingdings"/>
              <a:buChar char="§"/>
            </a:pPr>
            <a:r>
              <a:rPr lang="fr-CA" sz="2800" dirty="0">
                <a:ea typeface="+mn-lt"/>
                <a:cs typeface="+mn-lt"/>
              </a:rPr>
              <a:t>the </a:t>
            </a:r>
            <a:r>
              <a:rPr lang="fr-CA" sz="2800" dirty="0" err="1">
                <a:ea typeface="+mn-lt"/>
                <a:cs typeface="+mn-lt"/>
              </a:rPr>
              <a:t>guilt</a:t>
            </a:r>
            <a:r>
              <a:rPr lang="fr-CA" sz="2800" dirty="0">
                <a:ea typeface="+mn-lt"/>
                <a:cs typeface="+mn-lt"/>
              </a:rPr>
              <a:t> of the </a:t>
            </a:r>
            <a:r>
              <a:rPr lang="fr-CA" sz="2800" dirty="0" err="1">
                <a:ea typeface="+mn-lt"/>
                <a:cs typeface="+mn-lt"/>
              </a:rPr>
              <a:t>accused</a:t>
            </a:r>
            <a:r>
              <a:rPr lang="fr-CA" sz="2800" dirty="0">
                <a:ea typeface="+mn-lt"/>
                <a:cs typeface="+mn-lt"/>
              </a:rPr>
              <a:t>, or</a:t>
            </a:r>
            <a:endParaRPr lang="fr-CA" dirty="0">
              <a:cs typeface="Arial" panose="020B0604020202020204"/>
            </a:endParaRPr>
          </a:p>
          <a:p>
            <a:pPr marL="1257300" lvl="2" indent="-342900">
              <a:spcBef>
                <a:spcPts val="1200"/>
              </a:spcBef>
              <a:buSzPct val="65000"/>
              <a:buFont typeface="Wingdings"/>
              <a:buChar char="§"/>
            </a:pPr>
            <a:r>
              <a:rPr lang="fr-CA" sz="2800" dirty="0">
                <a:ea typeface="+mn-lt"/>
                <a:cs typeface="+mn-lt"/>
              </a:rPr>
              <a:t>the sentence.</a:t>
            </a:r>
            <a:endParaRPr lang="fr-CA" dirty="0">
              <a:ea typeface="+mn-lt"/>
              <a:cs typeface="+mn-lt"/>
            </a:endParaRPr>
          </a:p>
        </p:txBody>
      </p:sp>
    </p:spTree>
    <p:extLst>
      <p:ext uri="{BB962C8B-B14F-4D97-AF65-F5344CB8AC3E}">
        <p14:creationId xmlns:p14="http://schemas.microsoft.com/office/powerpoint/2010/main" val="1995367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animEffect transition="in" filter="fade">
                                      <p:cBhvr>
                                        <p:cTn id="28" dur="1000"/>
                                        <p:tgtEl>
                                          <p:spTgt spid="6">
                                            <p:txEl>
                                              <p:pRg st="4" end="4"/>
                                            </p:txEl>
                                          </p:spTgt>
                                        </p:tgtEl>
                                      </p:cBhvr>
                                    </p:animEffect>
                                    <p:anim calcmode="lin" valueType="num">
                                      <p:cBhvr>
                                        <p:cTn id="29"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C4B47DCD-2F10-2DAD-E207-68229412D89D}"/>
              </a:ext>
            </a:extLst>
          </p:cNvPr>
          <p:cNvSpPr>
            <a:spLocks noGrp="1"/>
          </p:cNvSpPr>
          <p:nvPr>
            <p:ph type="body" idx="1"/>
          </p:nvPr>
        </p:nvSpPr>
        <p:spPr/>
        <p:txBody>
          <a:bodyPr/>
          <a:lstStyle/>
          <a:p>
            <a:r>
              <a:rPr lang="fr-FR" dirty="0"/>
              <a:t>The </a:t>
            </a:r>
            <a:r>
              <a:rPr lang="fr-FR" dirty="0" err="1"/>
              <a:t>Steps</a:t>
            </a:r>
            <a:r>
              <a:rPr lang="fr-FR" dirty="0"/>
              <a:t> in a Criminal Trial</a:t>
            </a:r>
            <a:endParaRPr lang="fr-CA" dirty="0"/>
          </a:p>
        </p:txBody>
      </p:sp>
      <p:pic>
        <p:nvPicPr>
          <p:cNvPr id="6" name="Espace réservé pour une image  5" descr="Une image contenant dessin humoristique, capture d’écran, Jeu PC&#10;&#10;Description générée automatiquement">
            <a:extLst>
              <a:ext uri="{FF2B5EF4-FFF2-40B4-BE49-F238E27FC236}">
                <a16:creationId xmlns:a16="http://schemas.microsoft.com/office/drawing/2014/main" id="{C9E88820-805D-D991-3F2B-683A50636435}"/>
              </a:ext>
            </a:extLst>
          </p:cNvPr>
          <p:cNvPicPr>
            <a:picLocks noGrp="1" noChangeAspect="1"/>
          </p:cNvPicPr>
          <p:nvPr>
            <p:ph type="pic" sz="quarter" idx="16"/>
          </p:nvPr>
        </p:nvPicPr>
        <p:blipFill rotWithShape="1">
          <a:blip r:embed="rId2"/>
          <a:srcRect l="34321" t="-1" r="15099" b="27501"/>
          <a:stretch/>
        </p:blipFill>
        <p:spPr>
          <a:xfrm>
            <a:off x="7083189" y="1471442"/>
            <a:ext cx="3998794" cy="3915115"/>
          </a:xfrm>
        </p:spPr>
      </p:pic>
    </p:spTree>
    <p:extLst>
      <p:ext uri="{BB962C8B-B14F-4D97-AF65-F5344CB8AC3E}">
        <p14:creationId xmlns:p14="http://schemas.microsoft.com/office/powerpoint/2010/main" val="20214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181246-9C9E-42AD-A552-1B68AE2805D1}"/>
              </a:ext>
            </a:extLst>
          </p:cNvPr>
          <p:cNvSpPr/>
          <p:nvPr/>
        </p:nvSpPr>
        <p:spPr>
          <a:xfrm>
            <a:off x="1550313" y="1415770"/>
            <a:ext cx="7390336" cy="5386090"/>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a:pPr algn="l" rtl="0" fontAlgn="base"/>
            <a:r>
              <a:rPr lang="fr-CA" sz="2200" b="0" i="0" u="none" strike="noStrike" dirty="0" err="1">
                <a:solidFill>
                  <a:srgbClr val="333F48"/>
                </a:solidFill>
                <a:effectLst/>
                <a:highlight>
                  <a:srgbClr val="F5F5F5"/>
                </a:highlight>
                <a:latin typeface="+mj-lt"/>
                <a:ea typeface="Calibri"/>
                <a:cs typeface="Calibri"/>
              </a:rPr>
              <a:t>Opening</a:t>
            </a:r>
            <a:r>
              <a:rPr lang="fr-CA" sz="2200" b="0" i="0" u="none" strike="noStrike" dirty="0">
                <a:solidFill>
                  <a:srgbClr val="333F48"/>
                </a:solidFill>
                <a:effectLst/>
                <a:highlight>
                  <a:srgbClr val="F5F5F5"/>
                </a:highlight>
                <a:latin typeface="+mj-lt"/>
                <a:ea typeface="Calibri"/>
                <a:cs typeface="Calibri"/>
              </a:rPr>
              <a:t> </a:t>
            </a:r>
            <a:r>
              <a:rPr lang="fr-CA" sz="2200" b="0" i="0" u="none" strike="noStrike" dirty="0" err="1">
                <a:solidFill>
                  <a:srgbClr val="333F48"/>
                </a:solidFill>
                <a:effectLst/>
                <a:highlight>
                  <a:srgbClr val="F5F5F5"/>
                </a:highlight>
                <a:latin typeface="+mj-lt"/>
                <a:ea typeface="Calibri"/>
                <a:cs typeface="Calibri"/>
              </a:rPr>
              <a:t>proceedings</a:t>
            </a:r>
            <a:r>
              <a:rPr lang="fr-CA" sz="2200" b="0" i="0" u="none" strike="noStrike" dirty="0">
                <a:solidFill>
                  <a:srgbClr val="333F48"/>
                </a:solidFill>
                <a:effectLst/>
                <a:highlight>
                  <a:srgbClr val="F5F5F5"/>
                </a:highlight>
                <a:latin typeface="+mj-lt"/>
                <a:ea typeface="Calibri"/>
                <a:cs typeface="Calibri"/>
              </a:rPr>
              <a:t> and </a:t>
            </a:r>
            <a:r>
              <a:rPr lang="fr-CA" sz="2200" b="0" i="0" u="none" strike="noStrike" dirty="0" err="1">
                <a:solidFill>
                  <a:srgbClr val="333F48"/>
                </a:solidFill>
                <a:effectLst/>
                <a:highlight>
                  <a:srgbClr val="F5F5F5"/>
                </a:highlight>
                <a:latin typeface="+mj-lt"/>
                <a:ea typeface="Calibri"/>
                <a:cs typeface="Calibri"/>
              </a:rPr>
              <a:t>courtroom</a:t>
            </a:r>
            <a:r>
              <a:rPr lang="fr-CA" sz="2200" b="0" i="0" u="none" strike="noStrike" dirty="0">
                <a:solidFill>
                  <a:srgbClr val="333F48"/>
                </a:solidFill>
                <a:effectLst/>
                <a:highlight>
                  <a:srgbClr val="F5F5F5"/>
                </a:highlight>
                <a:latin typeface="+mj-lt"/>
                <a:ea typeface="Calibri"/>
                <a:cs typeface="Calibri"/>
              </a:rPr>
              <a:t> </a:t>
            </a:r>
            <a:r>
              <a:rPr lang="fr-CA" sz="2200" b="0" i="0" u="none" strike="noStrike" dirty="0" err="1">
                <a:solidFill>
                  <a:srgbClr val="333F48"/>
                </a:solidFill>
                <a:effectLst/>
                <a:highlight>
                  <a:srgbClr val="F5F5F5"/>
                </a:highlight>
                <a:latin typeface="+mj-lt"/>
                <a:ea typeface="Calibri"/>
                <a:cs typeface="Calibri"/>
              </a:rPr>
              <a:t>decorum</a:t>
            </a:r>
            <a:r>
              <a:rPr lang="fr-FR" sz="2200" b="0" i="0" dirty="0">
                <a:solidFill>
                  <a:srgbClr val="000000"/>
                </a:solidFill>
                <a:effectLst/>
                <a:highlight>
                  <a:srgbClr val="F5F5F5"/>
                </a:highlight>
                <a:latin typeface="+mj-lt"/>
                <a:ea typeface="Calibri"/>
                <a:cs typeface="Calibri"/>
              </a:rPr>
              <a:t>​</a:t>
            </a:r>
          </a:p>
          <a:p>
            <a:pPr algn="l" rtl="0" fontAlgn="base"/>
            <a:endParaRPr lang="fr-CA" sz="1500" b="0" i="0" dirty="0">
              <a:solidFill>
                <a:srgbClr val="000000"/>
              </a:solidFill>
              <a:effectLst/>
              <a:highlight>
                <a:srgbClr val="F5F5F5"/>
              </a:highlight>
              <a:latin typeface="+mj-lt"/>
              <a:cs typeface="Arial"/>
            </a:endParaRPr>
          </a:p>
          <a:p>
            <a:pPr fontAlgn="base"/>
            <a:r>
              <a:rPr lang="fr-CA" sz="2200" dirty="0" err="1">
                <a:solidFill>
                  <a:srgbClr val="333F48"/>
                </a:solidFill>
                <a:highlight>
                  <a:srgbClr val="F5F5F5"/>
                </a:highlight>
                <a:latin typeface="+mj-lt"/>
                <a:cs typeface="Arial"/>
              </a:rPr>
              <a:t>Opening</a:t>
            </a:r>
            <a:r>
              <a:rPr lang="fr-CA" sz="2200" dirty="0">
                <a:solidFill>
                  <a:srgbClr val="333F48"/>
                </a:solidFill>
                <a:highlight>
                  <a:srgbClr val="F5F5F5"/>
                </a:highlight>
                <a:latin typeface="+mj-lt"/>
                <a:cs typeface="Arial"/>
              </a:rPr>
              <a:t> </a:t>
            </a:r>
            <a:r>
              <a:rPr lang="fr-CA" sz="2200" dirty="0" err="1">
                <a:solidFill>
                  <a:srgbClr val="333F48"/>
                </a:solidFill>
                <a:highlight>
                  <a:srgbClr val="F5F5F5"/>
                </a:highlight>
                <a:latin typeface="+mj-lt"/>
                <a:cs typeface="Arial"/>
              </a:rPr>
              <a:t>statement</a:t>
            </a:r>
            <a:r>
              <a:rPr lang="fr-CA" sz="2200" dirty="0">
                <a:solidFill>
                  <a:srgbClr val="333F48"/>
                </a:solidFill>
                <a:highlight>
                  <a:srgbClr val="F5F5F5"/>
                </a:highlight>
                <a:latin typeface="+mj-lt"/>
                <a:cs typeface="Arial"/>
              </a:rPr>
              <a:t> of the </a:t>
            </a:r>
            <a:r>
              <a:rPr lang="fr-CA" sz="2200" dirty="0" err="1">
                <a:solidFill>
                  <a:srgbClr val="333F48"/>
                </a:solidFill>
                <a:highlight>
                  <a:srgbClr val="F5F5F5"/>
                </a:highlight>
                <a:latin typeface="+mj-lt"/>
                <a:cs typeface="Arial"/>
              </a:rPr>
              <a:t>Prosecution</a:t>
            </a:r>
            <a:endParaRPr lang="fr-CA" sz="2200" b="0" i="0" dirty="0">
              <a:solidFill>
                <a:srgbClr val="333F48"/>
              </a:solidFill>
              <a:effectLst/>
              <a:highlight>
                <a:srgbClr val="F5F5F5"/>
              </a:highlight>
              <a:latin typeface="+mj-lt"/>
              <a:cs typeface="Arial"/>
            </a:endParaRPr>
          </a:p>
          <a:p>
            <a:pPr algn="l" rtl="0" fontAlgn="base"/>
            <a:r>
              <a:rPr lang="fr-CA" sz="1500" b="0" i="0" dirty="0">
                <a:solidFill>
                  <a:srgbClr val="000000"/>
                </a:solidFill>
                <a:effectLst/>
                <a:highlight>
                  <a:srgbClr val="F5F5F5"/>
                </a:highlight>
                <a:latin typeface="+mj-lt"/>
                <a:cs typeface="Arial"/>
              </a:rPr>
              <a:t>​</a:t>
            </a:r>
          </a:p>
          <a:p>
            <a:pPr algn="l" rtl="0" fontAlgn="base"/>
            <a:r>
              <a:rPr lang="fr-CA" sz="2200" b="0" i="0" u="none" strike="noStrike" dirty="0">
                <a:solidFill>
                  <a:srgbClr val="333F48"/>
                </a:solidFill>
                <a:effectLst/>
                <a:highlight>
                  <a:srgbClr val="F5F5F5"/>
                </a:highlight>
                <a:latin typeface="+mj-lt"/>
                <a:cs typeface="Arial"/>
              </a:rPr>
              <a:t>The </a:t>
            </a:r>
            <a:r>
              <a:rPr lang="fr-CA" sz="2200" b="0" i="0" u="none" strike="noStrike" dirty="0" err="1">
                <a:solidFill>
                  <a:srgbClr val="333F48"/>
                </a:solidFill>
                <a:effectLst/>
                <a:highlight>
                  <a:srgbClr val="F5F5F5"/>
                </a:highlight>
                <a:latin typeface="+mj-lt"/>
                <a:cs typeface="Arial"/>
              </a:rPr>
              <a:t>Prosecution’s</a:t>
            </a:r>
            <a:r>
              <a:rPr lang="fr-CA" sz="2200" b="0" i="0" u="none" strike="noStrike" dirty="0">
                <a:solidFill>
                  <a:srgbClr val="333F48"/>
                </a:solidFill>
                <a:effectLst/>
                <a:highlight>
                  <a:srgbClr val="F5F5F5"/>
                </a:highlight>
                <a:latin typeface="+mj-lt"/>
                <a:cs typeface="Arial"/>
              </a:rPr>
              <a:t> </a:t>
            </a:r>
            <a:r>
              <a:rPr lang="fr-CA" sz="2200" b="0" i="0" u="none" strike="noStrike" dirty="0" err="1">
                <a:solidFill>
                  <a:srgbClr val="333F48"/>
                </a:solidFill>
                <a:effectLst/>
                <a:highlight>
                  <a:srgbClr val="F5F5F5"/>
                </a:highlight>
                <a:latin typeface="+mj-lt"/>
                <a:cs typeface="Arial"/>
              </a:rPr>
              <a:t>evidence</a:t>
            </a:r>
            <a:r>
              <a:rPr lang="fr-CA" sz="2200" b="0" i="0" dirty="0">
                <a:solidFill>
                  <a:srgbClr val="000000"/>
                </a:solidFill>
                <a:effectLst/>
                <a:highlight>
                  <a:srgbClr val="F5F5F5"/>
                </a:highlight>
                <a:latin typeface="+mj-lt"/>
                <a:cs typeface="Arial"/>
              </a:rPr>
              <a:t>​</a:t>
            </a:r>
          </a:p>
          <a:p>
            <a:pPr algn="l" rtl="0" fontAlgn="base"/>
            <a:r>
              <a:rPr lang="fr-CA" sz="1500" b="0" i="0" dirty="0">
                <a:solidFill>
                  <a:srgbClr val="000000"/>
                </a:solidFill>
                <a:effectLst/>
                <a:highlight>
                  <a:srgbClr val="F5F5F5"/>
                </a:highlight>
                <a:latin typeface="+mj-lt"/>
                <a:cs typeface="Arial"/>
              </a:rPr>
              <a:t>​</a:t>
            </a:r>
          </a:p>
          <a:p>
            <a:pPr algn="l" rtl="0" fontAlgn="base"/>
            <a:r>
              <a:rPr lang="fr-CA" sz="2200" dirty="0">
                <a:solidFill>
                  <a:srgbClr val="333F48"/>
                </a:solidFill>
                <a:highlight>
                  <a:srgbClr val="F5F5F5"/>
                </a:highlight>
                <a:latin typeface="+mj-lt"/>
                <a:cs typeface="Arial"/>
              </a:rPr>
              <a:t>Cross-</a:t>
            </a:r>
            <a:r>
              <a:rPr lang="fr-CA" sz="2200" dirty="0" err="1">
                <a:solidFill>
                  <a:srgbClr val="333F48"/>
                </a:solidFill>
                <a:highlight>
                  <a:srgbClr val="F5F5F5"/>
                </a:highlight>
                <a:latin typeface="+mj-lt"/>
                <a:cs typeface="Arial"/>
              </a:rPr>
              <a:t>examination</a:t>
            </a:r>
            <a:r>
              <a:rPr lang="fr-CA" sz="2200" b="0" i="0" u="none" strike="noStrike" dirty="0">
                <a:solidFill>
                  <a:srgbClr val="333F48"/>
                </a:solidFill>
                <a:effectLst/>
                <a:highlight>
                  <a:srgbClr val="F5F5F5"/>
                </a:highlight>
                <a:latin typeface="+mj-lt"/>
                <a:cs typeface="Arial"/>
              </a:rPr>
              <a:t> by the </a:t>
            </a:r>
            <a:r>
              <a:rPr lang="fr-CA" sz="2200" dirty="0" err="1">
                <a:solidFill>
                  <a:srgbClr val="333F48"/>
                </a:solidFill>
                <a:highlight>
                  <a:srgbClr val="F5F5F5"/>
                </a:highlight>
                <a:latin typeface="+mj-lt"/>
                <a:cs typeface="Arial"/>
              </a:rPr>
              <a:t>D</a:t>
            </a:r>
            <a:r>
              <a:rPr lang="fr-CA" sz="2200" b="0" i="0" u="none" strike="noStrike" dirty="0" err="1">
                <a:solidFill>
                  <a:srgbClr val="333F48"/>
                </a:solidFill>
                <a:effectLst/>
                <a:highlight>
                  <a:srgbClr val="F5F5F5"/>
                </a:highlight>
                <a:latin typeface="+mj-lt"/>
                <a:cs typeface="Arial"/>
              </a:rPr>
              <a:t>efence</a:t>
            </a:r>
            <a:r>
              <a:rPr lang="fr-CA" sz="2200" b="0" i="0" dirty="0">
                <a:solidFill>
                  <a:srgbClr val="000000"/>
                </a:solidFill>
                <a:effectLst/>
                <a:highlight>
                  <a:srgbClr val="F5F5F5"/>
                </a:highlight>
                <a:latin typeface="+mj-lt"/>
                <a:cs typeface="Arial"/>
              </a:rPr>
              <a:t>​</a:t>
            </a:r>
          </a:p>
          <a:p>
            <a:pPr algn="l" rtl="0" fontAlgn="base"/>
            <a:endParaRPr lang="fr-CA" sz="1500" b="0" i="0" dirty="0">
              <a:solidFill>
                <a:srgbClr val="000000"/>
              </a:solidFill>
              <a:effectLst/>
              <a:highlight>
                <a:srgbClr val="F5F5F5"/>
              </a:highlight>
              <a:latin typeface="+mj-lt"/>
              <a:cs typeface="Arial"/>
            </a:endParaRPr>
          </a:p>
          <a:p>
            <a:pPr fontAlgn="base"/>
            <a:r>
              <a:rPr lang="fr-CA" sz="2200" b="0" i="0" dirty="0">
                <a:solidFill>
                  <a:srgbClr val="000000"/>
                </a:solidFill>
                <a:effectLst/>
                <a:highlight>
                  <a:srgbClr val="F5F5F5"/>
                </a:highlight>
                <a:latin typeface="+mj-lt"/>
                <a:cs typeface="Arial"/>
              </a:rPr>
              <a:t>​</a:t>
            </a:r>
            <a:r>
              <a:rPr lang="fr-CA" sz="2200" dirty="0" err="1">
                <a:solidFill>
                  <a:srgbClr val="333F48"/>
                </a:solidFill>
                <a:highlight>
                  <a:srgbClr val="F5F5F5"/>
                </a:highlight>
                <a:latin typeface="+mj-lt"/>
                <a:cs typeface="Arial"/>
              </a:rPr>
              <a:t>Opening</a:t>
            </a:r>
            <a:r>
              <a:rPr lang="fr-CA" sz="2200" dirty="0">
                <a:solidFill>
                  <a:srgbClr val="333F48"/>
                </a:solidFill>
                <a:highlight>
                  <a:srgbClr val="F5F5F5"/>
                </a:highlight>
                <a:latin typeface="+mj-lt"/>
                <a:cs typeface="Arial"/>
              </a:rPr>
              <a:t> </a:t>
            </a:r>
            <a:r>
              <a:rPr lang="fr-CA" sz="2200" dirty="0" err="1">
                <a:solidFill>
                  <a:srgbClr val="333F48"/>
                </a:solidFill>
                <a:highlight>
                  <a:srgbClr val="F5F5F5"/>
                </a:highlight>
                <a:latin typeface="+mj-lt"/>
                <a:cs typeface="Arial"/>
              </a:rPr>
              <a:t>statement</a:t>
            </a:r>
            <a:r>
              <a:rPr lang="fr-CA" sz="2200" dirty="0">
                <a:solidFill>
                  <a:srgbClr val="333F48"/>
                </a:solidFill>
                <a:highlight>
                  <a:srgbClr val="F5F5F5"/>
                </a:highlight>
                <a:latin typeface="+mj-lt"/>
                <a:cs typeface="Arial"/>
              </a:rPr>
              <a:t> of the </a:t>
            </a:r>
            <a:r>
              <a:rPr lang="fr-CA" sz="2200" dirty="0" err="1">
                <a:solidFill>
                  <a:srgbClr val="333F48"/>
                </a:solidFill>
                <a:highlight>
                  <a:srgbClr val="F5F5F5"/>
                </a:highlight>
                <a:latin typeface="+mj-lt"/>
                <a:cs typeface="Arial"/>
              </a:rPr>
              <a:t>Defence</a:t>
            </a:r>
            <a:endParaRPr lang="fr-CA" sz="2200" dirty="0">
              <a:solidFill>
                <a:srgbClr val="333F48"/>
              </a:solidFill>
              <a:highlight>
                <a:srgbClr val="F5F5F5"/>
              </a:highlight>
              <a:latin typeface="+mj-lt"/>
              <a:cs typeface="Arial"/>
            </a:endParaRPr>
          </a:p>
          <a:p>
            <a:pPr fontAlgn="base"/>
            <a:endParaRPr lang="fr-CA" sz="1500" b="0" i="0" dirty="0">
              <a:solidFill>
                <a:srgbClr val="333F48"/>
              </a:solidFill>
              <a:effectLst/>
              <a:highlight>
                <a:srgbClr val="F5F5F5"/>
              </a:highlight>
              <a:latin typeface="+mj-lt"/>
              <a:cs typeface="Arial"/>
            </a:endParaRPr>
          </a:p>
          <a:p>
            <a:pPr algn="l" rtl="0" fontAlgn="base"/>
            <a:r>
              <a:rPr lang="fr-CA" sz="2200" b="0" i="0" u="none" strike="noStrike" dirty="0">
                <a:solidFill>
                  <a:srgbClr val="333F48"/>
                </a:solidFill>
                <a:effectLst/>
                <a:highlight>
                  <a:srgbClr val="F5F5F5"/>
                </a:highlight>
                <a:latin typeface="+mj-lt"/>
                <a:cs typeface="Arial"/>
              </a:rPr>
              <a:t>The </a:t>
            </a:r>
            <a:r>
              <a:rPr lang="fr-CA" sz="2200" b="0" i="0" u="none" strike="noStrike" dirty="0" err="1">
                <a:solidFill>
                  <a:srgbClr val="333F48"/>
                </a:solidFill>
                <a:effectLst/>
                <a:highlight>
                  <a:srgbClr val="F5F5F5"/>
                </a:highlight>
                <a:latin typeface="+mj-lt"/>
                <a:cs typeface="Arial"/>
              </a:rPr>
              <a:t>Defence’s</a:t>
            </a:r>
            <a:r>
              <a:rPr lang="fr-CA" sz="2200" b="0" i="0" u="none" strike="noStrike" dirty="0">
                <a:solidFill>
                  <a:srgbClr val="333F48"/>
                </a:solidFill>
                <a:effectLst/>
                <a:highlight>
                  <a:srgbClr val="F5F5F5"/>
                </a:highlight>
                <a:latin typeface="+mj-lt"/>
                <a:cs typeface="Arial"/>
              </a:rPr>
              <a:t> </a:t>
            </a:r>
            <a:r>
              <a:rPr lang="fr-CA" sz="2200" b="0" i="0" u="none" strike="noStrike" dirty="0" err="1">
                <a:solidFill>
                  <a:srgbClr val="333F48"/>
                </a:solidFill>
                <a:effectLst/>
                <a:highlight>
                  <a:srgbClr val="F5F5F5"/>
                </a:highlight>
                <a:latin typeface="+mj-lt"/>
                <a:cs typeface="Arial"/>
              </a:rPr>
              <a:t>evidence</a:t>
            </a:r>
            <a:r>
              <a:rPr lang="fr-CA" sz="2200" b="0" i="0" dirty="0">
                <a:solidFill>
                  <a:srgbClr val="000000"/>
                </a:solidFill>
                <a:effectLst/>
                <a:highlight>
                  <a:srgbClr val="F5F5F5"/>
                </a:highlight>
                <a:latin typeface="+mj-lt"/>
                <a:cs typeface="Arial"/>
              </a:rPr>
              <a:t>​</a:t>
            </a:r>
          </a:p>
          <a:p>
            <a:pPr algn="l" rtl="0" fontAlgn="base"/>
            <a:r>
              <a:rPr lang="fr-CA" sz="1500" b="0" i="0" dirty="0">
                <a:solidFill>
                  <a:srgbClr val="000000"/>
                </a:solidFill>
                <a:effectLst/>
                <a:highlight>
                  <a:srgbClr val="F5F5F5"/>
                </a:highlight>
                <a:latin typeface="+mj-lt"/>
                <a:cs typeface="Arial"/>
              </a:rPr>
              <a:t>​</a:t>
            </a:r>
          </a:p>
          <a:p>
            <a:pPr algn="l" rtl="0" fontAlgn="base"/>
            <a:r>
              <a:rPr lang="fr-CA" sz="2200" b="0" i="0" u="none" strike="noStrike" dirty="0">
                <a:solidFill>
                  <a:srgbClr val="333F48"/>
                </a:solidFill>
                <a:effectLst/>
                <a:highlight>
                  <a:srgbClr val="F5F5F5"/>
                </a:highlight>
                <a:latin typeface="+mj-lt"/>
                <a:cs typeface="Arial"/>
              </a:rPr>
              <a:t>Cross-</a:t>
            </a:r>
            <a:r>
              <a:rPr lang="fr-CA" sz="2200" b="0" i="0" u="none" strike="noStrike" dirty="0" err="1">
                <a:solidFill>
                  <a:srgbClr val="333F48"/>
                </a:solidFill>
                <a:effectLst/>
                <a:highlight>
                  <a:srgbClr val="F5F5F5"/>
                </a:highlight>
                <a:latin typeface="+mj-lt"/>
                <a:cs typeface="Arial"/>
              </a:rPr>
              <a:t>examination</a:t>
            </a:r>
            <a:r>
              <a:rPr lang="fr-CA" sz="2200" b="0" i="0" u="none" strike="noStrike" dirty="0">
                <a:solidFill>
                  <a:srgbClr val="333F48"/>
                </a:solidFill>
                <a:effectLst/>
                <a:highlight>
                  <a:srgbClr val="F5F5F5"/>
                </a:highlight>
                <a:latin typeface="+mj-lt"/>
                <a:cs typeface="Arial"/>
              </a:rPr>
              <a:t> by the </a:t>
            </a:r>
            <a:r>
              <a:rPr lang="fr-CA" sz="2200" dirty="0" err="1">
                <a:solidFill>
                  <a:srgbClr val="333F48"/>
                </a:solidFill>
                <a:highlight>
                  <a:srgbClr val="F5F5F5"/>
                </a:highlight>
                <a:latin typeface="+mj-lt"/>
                <a:cs typeface="Arial"/>
              </a:rPr>
              <a:t>P</a:t>
            </a:r>
            <a:r>
              <a:rPr lang="fr-CA" sz="2200" b="0" i="0" u="none" strike="noStrike" dirty="0" err="1">
                <a:solidFill>
                  <a:srgbClr val="333F48"/>
                </a:solidFill>
                <a:effectLst/>
                <a:highlight>
                  <a:srgbClr val="F5F5F5"/>
                </a:highlight>
                <a:latin typeface="+mj-lt"/>
                <a:cs typeface="Arial"/>
              </a:rPr>
              <a:t>rosecution</a:t>
            </a:r>
            <a:endParaRPr lang="fr-CA" sz="2200" b="0" i="0" dirty="0">
              <a:solidFill>
                <a:srgbClr val="000000"/>
              </a:solidFill>
              <a:effectLst/>
              <a:highlight>
                <a:srgbClr val="F5F5F5"/>
              </a:highlight>
              <a:latin typeface="+mj-lt"/>
              <a:cs typeface="Arial"/>
            </a:endParaRPr>
          </a:p>
          <a:p>
            <a:pPr algn="l" rtl="0" fontAlgn="base"/>
            <a:r>
              <a:rPr lang="fr-CA" sz="1500" b="0" i="0" dirty="0">
                <a:solidFill>
                  <a:srgbClr val="000000"/>
                </a:solidFill>
                <a:effectLst/>
                <a:highlight>
                  <a:srgbClr val="F5F5F5"/>
                </a:highlight>
                <a:latin typeface="+mj-lt"/>
                <a:cs typeface="Arial"/>
              </a:rPr>
              <a:t>​</a:t>
            </a:r>
          </a:p>
          <a:p>
            <a:pPr algn="l" rtl="0" fontAlgn="base"/>
            <a:r>
              <a:rPr lang="fr-CA" sz="2200" b="0" i="0" u="none" strike="noStrike" dirty="0">
                <a:solidFill>
                  <a:srgbClr val="333F48"/>
                </a:solidFill>
                <a:effectLst/>
                <a:highlight>
                  <a:srgbClr val="F5F5F5"/>
                </a:highlight>
                <a:latin typeface="+mj-lt"/>
                <a:cs typeface="Arial"/>
              </a:rPr>
              <a:t>Oral arguments</a:t>
            </a:r>
            <a:r>
              <a:rPr lang="en-US" sz="2200" b="0" i="0" dirty="0">
                <a:solidFill>
                  <a:srgbClr val="000000"/>
                </a:solidFill>
                <a:effectLst/>
                <a:highlight>
                  <a:srgbClr val="F5F5F5"/>
                </a:highlight>
                <a:latin typeface="+mj-lt"/>
                <a:cs typeface="Arial"/>
              </a:rPr>
              <a:t>​</a:t>
            </a:r>
          </a:p>
          <a:p>
            <a:pPr algn="l" rtl="0" fontAlgn="base"/>
            <a:r>
              <a:rPr lang="fr-CA" sz="1500" b="0" i="0" dirty="0">
                <a:solidFill>
                  <a:srgbClr val="000000"/>
                </a:solidFill>
                <a:effectLst/>
                <a:highlight>
                  <a:srgbClr val="F5F5F5"/>
                </a:highlight>
                <a:latin typeface="+mj-lt"/>
                <a:cs typeface="Arial"/>
              </a:rPr>
              <a:t>​ </a:t>
            </a:r>
          </a:p>
          <a:p>
            <a:pPr algn="l" rtl="0" fontAlgn="base"/>
            <a:r>
              <a:rPr lang="fr-CA" sz="2200" b="0" i="0" u="none" strike="noStrike" dirty="0" err="1">
                <a:solidFill>
                  <a:srgbClr val="333F48"/>
                </a:solidFill>
                <a:effectLst/>
                <a:highlight>
                  <a:srgbClr val="F5F5F5"/>
                </a:highlight>
                <a:latin typeface="+mj-lt"/>
                <a:cs typeface="Arial"/>
              </a:rPr>
              <a:t>Deliberation</a:t>
            </a:r>
            <a:r>
              <a:rPr lang="fr-CA" sz="2200" b="0" i="0" u="none" strike="noStrike" dirty="0">
                <a:solidFill>
                  <a:srgbClr val="333F48"/>
                </a:solidFill>
                <a:effectLst/>
                <a:highlight>
                  <a:srgbClr val="F5F5F5"/>
                </a:highlight>
                <a:latin typeface="+mj-lt"/>
                <a:cs typeface="Arial"/>
              </a:rPr>
              <a:t>, verdict and </a:t>
            </a:r>
            <a:r>
              <a:rPr lang="fr-CA" sz="2200" b="0" i="0" u="none" strike="noStrike" dirty="0" err="1">
                <a:solidFill>
                  <a:srgbClr val="333F48"/>
                </a:solidFill>
                <a:effectLst/>
                <a:highlight>
                  <a:srgbClr val="F5F5F5"/>
                </a:highlight>
                <a:latin typeface="+mj-lt"/>
                <a:cs typeface="Arial"/>
              </a:rPr>
              <a:t>sentencing</a:t>
            </a:r>
            <a:endParaRPr lang="fr-CA" sz="2200" b="0" i="0" dirty="0">
              <a:solidFill>
                <a:srgbClr val="000000"/>
              </a:solidFill>
              <a:effectLst/>
              <a:highlight>
                <a:srgbClr val="F5F5F5"/>
              </a:highlight>
              <a:latin typeface="+mj-lt"/>
              <a:cs typeface="Arial"/>
            </a:endParaRPr>
          </a:p>
          <a:p>
            <a:pPr lvl="0" eaLnBrk="1" hangingPunct="1">
              <a:spcBef>
                <a:spcPct val="20000"/>
              </a:spcBef>
              <a:buSzPct val="100000"/>
            </a:pPr>
            <a:endParaRPr lang="fr-CA" altLang="fr-FR" sz="2000" dirty="0">
              <a:solidFill>
                <a:srgbClr val="333F48"/>
              </a:solidFill>
              <a:latin typeface="Arial" pitchFamily="34" charset="0"/>
              <a:cs typeface="Arial" pitchFamily="34" charset="0"/>
            </a:endParaRPr>
          </a:p>
        </p:txBody>
      </p:sp>
      <p:sp>
        <p:nvSpPr>
          <p:cNvPr id="5" name="Larme 4">
            <a:extLst>
              <a:ext uri="{FF2B5EF4-FFF2-40B4-BE49-F238E27FC236}">
                <a16:creationId xmlns:a16="http://schemas.microsoft.com/office/drawing/2014/main" id="{AEAF67E4-6BD3-4091-8424-0781C15F9E5E}"/>
              </a:ext>
            </a:extLst>
          </p:cNvPr>
          <p:cNvSpPr/>
          <p:nvPr/>
        </p:nvSpPr>
        <p:spPr>
          <a:xfrm>
            <a:off x="912574" y="3122894"/>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a:t>4</a:t>
            </a:r>
          </a:p>
        </p:txBody>
      </p:sp>
      <p:sp>
        <p:nvSpPr>
          <p:cNvPr id="6" name="Larme 5">
            <a:extLst>
              <a:ext uri="{FF2B5EF4-FFF2-40B4-BE49-F238E27FC236}">
                <a16:creationId xmlns:a16="http://schemas.microsoft.com/office/drawing/2014/main" id="{1BF5A7CE-36DA-44A4-BC08-F258F0B40093}"/>
              </a:ext>
            </a:extLst>
          </p:cNvPr>
          <p:cNvSpPr/>
          <p:nvPr/>
        </p:nvSpPr>
        <p:spPr>
          <a:xfrm>
            <a:off x="896372" y="2557298"/>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dirty="0"/>
              <a:t>3</a:t>
            </a:r>
          </a:p>
        </p:txBody>
      </p:sp>
      <p:sp>
        <p:nvSpPr>
          <p:cNvPr id="7" name="Larme 6">
            <a:extLst>
              <a:ext uri="{FF2B5EF4-FFF2-40B4-BE49-F238E27FC236}">
                <a16:creationId xmlns:a16="http://schemas.microsoft.com/office/drawing/2014/main" id="{BB3364C1-1932-4140-8BA1-4F710812AB81}"/>
              </a:ext>
            </a:extLst>
          </p:cNvPr>
          <p:cNvSpPr/>
          <p:nvPr/>
        </p:nvSpPr>
        <p:spPr>
          <a:xfrm>
            <a:off x="912462" y="1991002"/>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dirty="0"/>
              <a:t>2</a:t>
            </a:r>
          </a:p>
        </p:txBody>
      </p:sp>
      <p:sp>
        <p:nvSpPr>
          <p:cNvPr id="8" name="Larme 7">
            <a:extLst>
              <a:ext uri="{FF2B5EF4-FFF2-40B4-BE49-F238E27FC236}">
                <a16:creationId xmlns:a16="http://schemas.microsoft.com/office/drawing/2014/main" id="{FD9A69D6-59D7-4442-B14D-BC7EAC7AC53C}"/>
              </a:ext>
            </a:extLst>
          </p:cNvPr>
          <p:cNvSpPr/>
          <p:nvPr/>
        </p:nvSpPr>
        <p:spPr>
          <a:xfrm>
            <a:off x="912462" y="1399441"/>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a:t>1</a:t>
            </a:r>
          </a:p>
        </p:txBody>
      </p:sp>
      <p:sp>
        <p:nvSpPr>
          <p:cNvPr id="9" name="Larme 8">
            <a:extLst>
              <a:ext uri="{FF2B5EF4-FFF2-40B4-BE49-F238E27FC236}">
                <a16:creationId xmlns:a16="http://schemas.microsoft.com/office/drawing/2014/main" id="{CD9F2246-0D56-4FF2-83CF-7F777397CC30}"/>
              </a:ext>
            </a:extLst>
          </p:cNvPr>
          <p:cNvSpPr/>
          <p:nvPr/>
        </p:nvSpPr>
        <p:spPr>
          <a:xfrm>
            <a:off x="912462" y="3682776"/>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a:t>5</a:t>
            </a:r>
          </a:p>
        </p:txBody>
      </p:sp>
      <p:sp>
        <p:nvSpPr>
          <p:cNvPr id="10" name="Larme 9">
            <a:extLst>
              <a:ext uri="{FF2B5EF4-FFF2-40B4-BE49-F238E27FC236}">
                <a16:creationId xmlns:a16="http://schemas.microsoft.com/office/drawing/2014/main" id="{CF6EFFA4-2C6E-428C-9B12-7F34A7930D5D}"/>
              </a:ext>
            </a:extLst>
          </p:cNvPr>
          <p:cNvSpPr/>
          <p:nvPr/>
        </p:nvSpPr>
        <p:spPr>
          <a:xfrm>
            <a:off x="912462" y="4251137"/>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dirty="0"/>
              <a:t>6</a:t>
            </a:r>
          </a:p>
        </p:txBody>
      </p:sp>
      <p:sp>
        <p:nvSpPr>
          <p:cNvPr id="11" name="Larme 10">
            <a:extLst>
              <a:ext uri="{FF2B5EF4-FFF2-40B4-BE49-F238E27FC236}">
                <a16:creationId xmlns:a16="http://schemas.microsoft.com/office/drawing/2014/main" id="{4EEAD746-57BE-449D-81F6-E9B932324B43}"/>
              </a:ext>
            </a:extLst>
          </p:cNvPr>
          <p:cNvSpPr/>
          <p:nvPr/>
        </p:nvSpPr>
        <p:spPr>
          <a:xfrm>
            <a:off x="912463" y="4808254"/>
            <a:ext cx="449064"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88" dirty="0"/>
              <a:t>7</a:t>
            </a:r>
          </a:p>
        </p:txBody>
      </p:sp>
      <p:sp>
        <p:nvSpPr>
          <p:cNvPr id="12" name="Larme 11">
            <a:extLst>
              <a:ext uri="{FF2B5EF4-FFF2-40B4-BE49-F238E27FC236}">
                <a16:creationId xmlns:a16="http://schemas.microsoft.com/office/drawing/2014/main" id="{16D06ADA-C1A7-4D3C-8661-7A95D3818523}"/>
              </a:ext>
            </a:extLst>
          </p:cNvPr>
          <p:cNvSpPr/>
          <p:nvPr/>
        </p:nvSpPr>
        <p:spPr>
          <a:xfrm>
            <a:off x="912462" y="5365371"/>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a:cs typeface="Calibri"/>
              </a:rPr>
              <a:t>8</a:t>
            </a:r>
          </a:p>
        </p:txBody>
      </p:sp>
      <p:sp>
        <p:nvSpPr>
          <p:cNvPr id="13" name="Titre 2">
            <a:extLst>
              <a:ext uri="{FF2B5EF4-FFF2-40B4-BE49-F238E27FC236}">
                <a16:creationId xmlns:a16="http://schemas.microsoft.com/office/drawing/2014/main" id="{DE019FFB-D46B-88F5-AC14-C11C3FB931C2}"/>
              </a:ext>
            </a:extLst>
          </p:cNvPr>
          <p:cNvSpPr txBox="1">
            <a:spLocks/>
          </p:cNvSpPr>
          <p:nvPr/>
        </p:nvSpPr>
        <p:spPr>
          <a:xfrm>
            <a:off x="1043091" y="485041"/>
            <a:ext cx="10037229" cy="914400"/>
          </a:xfrm>
          <a:prstGeom prst="rect">
            <a:avLst/>
          </a:prstGeom>
        </p:spPr>
        <p:txBody>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r>
              <a:rPr lang="fr-FR" dirty="0"/>
              <a:t>The </a:t>
            </a:r>
            <a:r>
              <a:rPr lang="fr-FR" dirty="0" err="1"/>
              <a:t>steps</a:t>
            </a:r>
            <a:r>
              <a:rPr lang="fr-FR" dirty="0"/>
              <a:t>, en brief</a:t>
            </a:r>
            <a:endParaRPr lang="fr-CA" dirty="0"/>
          </a:p>
        </p:txBody>
      </p:sp>
      <p:sp>
        <p:nvSpPr>
          <p:cNvPr id="14" name="Accolade fermante 13">
            <a:extLst>
              <a:ext uri="{FF2B5EF4-FFF2-40B4-BE49-F238E27FC236}">
                <a16:creationId xmlns:a16="http://schemas.microsoft.com/office/drawing/2014/main" id="{C63C8268-7F70-F1D3-CD0C-2446C90D99B8}"/>
              </a:ext>
            </a:extLst>
          </p:cNvPr>
          <p:cNvSpPr/>
          <p:nvPr/>
        </p:nvSpPr>
        <p:spPr>
          <a:xfrm>
            <a:off x="6493710" y="2648751"/>
            <a:ext cx="350293" cy="9620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
        <p:nvSpPr>
          <p:cNvPr id="15" name="ZoneTexte 14">
            <a:extLst>
              <a:ext uri="{FF2B5EF4-FFF2-40B4-BE49-F238E27FC236}">
                <a16:creationId xmlns:a16="http://schemas.microsoft.com/office/drawing/2014/main" id="{E6FE60B1-4775-9C0F-B2FD-DB449F11FCD9}"/>
              </a:ext>
            </a:extLst>
          </p:cNvPr>
          <p:cNvSpPr txBox="1"/>
          <p:nvPr/>
        </p:nvSpPr>
        <p:spPr>
          <a:xfrm>
            <a:off x="6946520" y="2901848"/>
            <a:ext cx="3289111" cy="369332"/>
          </a:xfrm>
          <a:prstGeom prst="rect">
            <a:avLst/>
          </a:prstGeom>
          <a:noFill/>
        </p:spPr>
        <p:txBody>
          <a:bodyPr wrap="square" rtlCol="0">
            <a:spAutoFit/>
          </a:bodyPr>
          <a:lstStyle/>
          <a:p>
            <a:pPr algn="l"/>
            <a:r>
              <a:rPr lang="fr-FR" dirty="0" err="1"/>
              <a:t>Witnesses</a:t>
            </a:r>
            <a:r>
              <a:rPr lang="fr-FR" dirty="0"/>
              <a:t> for the </a:t>
            </a:r>
            <a:r>
              <a:rPr lang="fr-FR" dirty="0" err="1"/>
              <a:t>Prosecution</a:t>
            </a:r>
            <a:endParaRPr lang="fr-CA" dirty="0"/>
          </a:p>
        </p:txBody>
      </p:sp>
      <p:sp>
        <p:nvSpPr>
          <p:cNvPr id="17" name="ZoneTexte 16">
            <a:extLst>
              <a:ext uri="{FF2B5EF4-FFF2-40B4-BE49-F238E27FC236}">
                <a16:creationId xmlns:a16="http://schemas.microsoft.com/office/drawing/2014/main" id="{AAD22FE8-2171-60A9-9250-5776C4C4107E}"/>
              </a:ext>
            </a:extLst>
          </p:cNvPr>
          <p:cNvSpPr txBox="1"/>
          <p:nvPr/>
        </p:nvSpPr>
        <p:spPr>
          <a:xfrm>
            <a:off x="6946520" y="4656806"/>
            <a:ext cx="3289111" cy="369332"/>
          </a:xfrm>
          <a:prstGeom prst="rect">
            <a:avLst/>
          </a:prstGeom>
          <a:noFill/>
        </p:spPr>
        <p:txBody>
          <a:bodyPr wrap="square" rtlCol="0">
            <a:spAutoFit/>
          </a:bodyPr>
          <a:lstStyle/>
          <a:p>
            <a:pPr algn="l"/>
            <a:r>
              <a:rPr lang="fr-FR" dirty="0" err="1"/>
              <a:t>Witnesses</a:t>
            </a:r>
            <a:r>
              <a:rPr lang="fr-FR" dirty="0"/>
              <a:t> for the </a:t>
            </a:r>
            <a:r>
              <a:rPr lang="fr-FR" dirty="0" err="1"/>
              <a:t>Defence</a:t>
            </a:r>
            <a:endParaRPr lang="fr-CA" dirty="0"/>
          </a:p>
        </p:txBody>
      </p:sp>
      <p:sp>
        <p:nvSpPr>
          <p:cNvPr id="2" name="Larme 1">
            <a:extLst>
              <a:ext uri="{FF2B5EF4-FFF2-40B4-BE49-F238E27FC236}">
                <a16:creationId xmlns:a16="http://schemas.microsoft.com/office/drawing/2014/main" id="{024FA46A-E31F-D292-0301-20DF049F2227}"/>
              </a:ext>
            </a:extLst>
          </p:cNvPr>
          <p:cNvSpPr/>
          <p:nvPr/>
        </p:nvSpPr>
        <p:spPr>
          <a:xfrm>
            <a:off x="896371" y="5922488"/>
            <a:ext cx="465155" cy="503545"/>
          </a:xfrm>
          <a:prstGeom prst="teardrop">
            <a:avLst/>
          </a:prstGeom>
          <a:solidFill>
            <a:srgbClr val="F79646">
              <a:lumMod val="75000"/>
            </a:srgb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ysClr val="window" lastClr="FFFFFF"/>
                </a:solidFill>
                <a:latin typeface="Calibri"/>
              </a:defRPr>
            </a:lvl1pPr>
            <a:lvl2pPr marL="457200" algn="l" defTabSz="914400" rtl="0" eaLnBrk="1" latinLnBrk="0" hangingPunct="1">
              <a:defRPr sz="1800" kern="1200">
                <a:solidFill>
                  <a:sysClr val="window" lastClr="FFFFFF"/>
                </a:solidFill>
                <a:latin typeface="Calibri"/>
              </a:defRPr>
            </a:lvl2pPr>
            <a:lvl3pPr marL="914400" algn="l" defTabSz="914400" rtl="0" eaLnBrk="1" latinLnBrk="0" hangingPunct="1">
              <a:defRPr sz="1800" kern="1200">
                <a:solidFill>
                  <a:sysClr val="window" lastClr="FFFFFF"/>
                </a:solidFill>
                <a:latin typeface="Calibri"/>
              </a:defRPr>
            </a:lvl3pPr>
            <a:lvl4pPr marL="1371600" algn="l" defTabSz="914400" rtl="0" eaLnBrk="1" latinLnBrk="0" hangingPunct="1">
              <a:defRPr sz="1800" kern="1200">
                <a:solidFill>
                  <a:sysClr val="window" lastClr="FFFFFF"/>
                </a:solidFill>
                <a:latin typeface="Calibri"/>
              </a:defRPr>
            </a:lvl4pPr>
            <a:lvl5pPr marL="1828800" algn="l" defTabSz="914400" rtl="0" eaLnBrk="1" latinLnBrk="0" hangingPunct="1">
              <a:defRPr sz="1800" kern="1200">
                <a:solidFill>
                  <a:sysClr val="window" lastClr="FFFFFF"/>
                </a:solidFill>
                <a:latin typeface="Calibri"/>
              </a:defRPr>
            </a:lvl5pPr>
            <a:lvl6pPr marL="2286000" algn="l" defTabSz="914400" rtl="0" eaLnBrk="1" latinLnBrk="0" hangingPunct="1">
              <a:defRPr sz="1800" kern="1200">
                <a:solidFill>
                  <a:sysClr val="window" lastClr="FFFFFF"/>
                </a:solidFill>
                <a:latin typeface="Calibri"/>
              </a:defRPr>
            </a:lvl6pPr>
            <a:lvl7pPr marL="2743200" algn="l" defTabSz="914400" rtl="0" eaLnBrk="1" latinLnBrk="0" hangingPunct="1">
              <a:defRPr sz="1800" kern="1200">
                <a:solidFill>
                  <a:sysClr val="window" lastClr="FFFFFF"/>
                </a:solidFill>
                <a:latin typeface="Calibri"/>
              </a:defRPr>
            </a:lvl7pPr>
            <a:lvl8pPr marL="3200400" algn="l" defTabSz="914400" rtl="0" eaLnBrk="1" latinLnBrk="0" hangingPunct="1">
              <a:defRPr sz="1800" kern="1200">
                <a:solidFill>
                  <a:sysClr val="window" lastClr="FFFFFF"/>
                </a:solidFill>
                <a:latin typeface="Calibri"/>
              </a:defRPr>
            </a:lvl8pPr>
            <a:lvl9pPr marL="3657600" algn="l" defTabSz="914400" rtl="0" eaLnBrk="1" latinLnBrk="0" hangingPunct="1">
              <a:defRPr sz="1800" kern="1200">
                <a:solidFill>
                  <a:sysClr val="window" lastClr="FFFFFF"/>
                </a:solidFill>
                <a:latin typeface="Calibri"/>
              </a:defRPr>
            </a:lvl9pPr>
          </a:lstStyle>
          <a:p>
            <a:pPr algn="ctr"/>
            <a:r>
              <a:rPr lang="fr-CA" sz="1650" dirty="0">
                <a:cs typeface="Calibri"/>
              </a:rPr>
              <a:t>9</a:t>
            </a:r>
          </a:p>
        </p:txBody>
      </p:sp>
      <p:sp>
        <p:nvSpPr>
          <p:cNvPr id="3" name="Accolade fermante 2">
            <a:extLst>
              <a:ext uri="{FF2B5EF4-FFF2-40B4-BE49-F238E27FC236}">
                <a16:creationId xmlns:a16="http://schemas.microsoft.com/office/drawing/2014/main" id="{17345681-37C9-6E8E-66C2-0D2F4C7DC509}"/>
              </a:ext>
            </a:extLst>
          </p:cNvPr>
          <p:cNvSpPr/>
          <p:nvPr/>
        </p:nvSpPr>
        <p:spPr>
          <a:xfrm>
            <a:off x="6513240" y="4362890"/>
            <a:ext cx="350293" cy="962014"/>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A"/>
          </a:p>
        </p:txBody>
      </p:sp>
    </p:spTree>
    <p:extLst>
      <p:ext uri="{BB962C8B-B14F-4D97-AF65-F5344CB8AC3E}">
        <p14:creationId xmlns:p14="http://schemas.microsoft.com/office/powerpoint/2010/main" val="12594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8827048" cy="914400"/>
          </a:xfrm>
        </p:spPr>
        <p:txBody>
          <a:bodyPr/>
          <a:lstStyle/>
          <a:p>
            <a:r>
              <a:rPr lang="fr-FR" dirty="0" err="1"/>
              <a:t>Opening</a:t>
            </a:r>
            <a:r>
              <a:rPr lang="fr-FR" dirty="0"/>
              <a:t> </a:t>
            </a:r>
            <a:r>
              <a:rPr lang="fr-FR" dirty="0" err="1"/>
              <a:t>Proceedings</a:t>
            </a:r>
            <a:r>
              <a:rPr lang="fr-FR" dirty="0"/>
              <a:t> and </a:t>
            </a:r>
            <a:r>
              <a:rPr lang="fr-FR" dirty="0" err="1"/>
              <a:t>Courtroom</a:t>
            </a:r>
            <a:r>
              <a:rPr lang="fr-FR" dirty="0"/>
              <a:t> </a:t>
            </a:r>
            <a:r>
              <a:rPr lang="fr-FR" dirty="0" err="1"/>
              <a:t>Decorum</a:t>
            </a:r>
            <a:endParaRPr lang="fr-CA"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1</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886968" y="2062282"/>
            <a:ext cx="6669800" cy="3262432"/>
          </a:xfrm>
          <a:prstGeom prst="rect">
            <a:avLst/>
          </a:prstGeom>
        </p:spPr>
        <p:txBody>
          <a:bodyPr wrap="square" lIns="91440" tIns="45720" rIns="91440" bIns="45720" anchor="t">
            <a:spAutoFit/>
          </a:bodyPr>
          <a:lstStyle/>
          <a:p>
            <a:pPr>
              <a:buSzPct val="65000"/>
              <a:buBlip>
                <a:blip r:embed="rId4"/>
              </a:buBlip>
              <a:defRPr/>
            </a:pPr>
            <a:r>
              <a:rPr lang="fr-CA" sz="2800" b="1" dirty="0" err="1">
                <a:ea typeface="+mn-lt"/>
                <a:cs typeface="+mn-lt"/>
              </a:rPr>
              <a:t>Who</a:t>
            </a:r>
            <a:r>
              <a:rPr lang="fr-CA" sz="2800" b="1" dirty="0">
                <a:ea typeface="+mn-lt"/>
                <a:cs typeface="+mn-lt"/>
              </a:rPr>
              <a:t>?</a:t>
            </a:r>
            <a:r>
              <a:rPr lang="fr-CA" sz="2800" dirty="0">
                <a:ea typeface="+mn-lt"/>
                <a:cs typeface="+mn-lt"/>
              </a:rPr>
              <a:t> </a:t>
            </a:r>
            <a:endParaRPr lang="fr-CA" dirty="0">
              <a:ea typeface="+mn-lt"/>
              <a:cs typeface="+mn-lt"/>
            </a:endParaRPr>
          </a:p>
          <a:p>
            <a:pPr lvl="1">
              <a:buSzPct val="65000"/>
              <a:buFont typeface="Wingdings"/>
              <a:buChar char="Ø"/>
              <a:defRPr/>
            </a:pPr>
            <a:r>
              <a:rPr lang="fr-CA" sz="2800" dirty="0">
                <a:ea typeface="+mn-lt"/>
                <a:cs typeface="+mn-lt"/>
              </a:rPr>
              <a:t>The </a:t>
            </a:r>
            <a:r>
              <a:rPr lang="fr-CA" sz="2800" b="1" dirty="0">
                <a:ea typeface="+mn-lt"/>
                <a:cs typeface="+mn-lt"/>
              </a:rPr>
              <a:t>court </a:t>
            </a:r>
            <a:r>
              <a:rPr lang="fr-CA" sz="2800" b="1" dirty="0" err="1">
                <a:ea typeface="+mn-lt"/>
                <a:cs typeface="+mn-lt"/>
              </a:rPr>
              <a:t>usher</a:t>
            </a:r>
            <a:r>
              <a:rPr lang="fr-CA" sz="2800" dirty="0">
                <a:ea typeface="+mn-lt"/>
                <a:cs typeface="+mn-lt"/>
              </a:rPr>
              <a:t> and the </a:t>
            </a:r>
            <a:r>
              <a:rPr lang="fr-CA" sz="2800" b="1" dirty="0" err="1">
                <a:ea typeface="+mn-lt"/>
                <a:cs typeface="+mn-lt"/>
              </a:rPr>
              <a:t>judge</a:t>
            </a:r>
            <a:r>
              <a:rPr lang="fr-CA" sz="2800" dirty="0">
                <a:ea typeface="+mn-lt"/>
                <a:cs typeface="+mn-lt"/>
              </a:rPr>
              <a:t>.</a:t>
            </a:r>
            <a:endParaRPr lang="fr-CA" dirty="0">
              <a:ea typeface="+mn-lt"/>
              <a:cs typeface="+mn-lt"/>
            </a:endParaRPr>
          </a:p>
          <a:p>
            <a:pPr>
              <a:buSzPct val="65000"/>
              <a:defRPr/>
            </a:pPr>
            <a:endParaRPr lang="fr-CA" sz="2800" dirty="0">
              <a:ea typeface="+mn-lt"/>
              <a:cs typeface="+mn-lt"/>
            </a:endParaRPr>
          </a:p>
          <a:p>
            <a:pPr lvl="0" algn="l" defTabSz="914400">
              <a:lnSpc>
                <a:spcPct val="100000"/>
              </a:lnSpc>
              <a:spcAft>
                <a:spcPts val="0"/>
              </a:spcAft>
              <a:buClrTx/>
              <a:buSzPct val="65000"/>
              <a:buFont typeface="Arial"/>
              <a:buBlip>
                <a:blip r:embed="rId4"/>
              </a:buBlip>
              <a:tabLst/>
              <a:defRPr/>
            </a:pPr>
            <a:r>
              <a:rPr lang="fr-CA" sz="2800" b="1" dirty="0" err="1">
                <a:ea typeface="+mn-lt"/>
                <a:cs typeface="+mn-lt"/>
              </a:rPr>
              <a:t>What</a:t>
            </a:r>
            <a:r>
              <a:rPr lang="fr-CA" sz="2800" b="1" dirty="0">
                <a:ea typeface="+mn-lt"/>
                <a:cs typeface="+mn-lt"/>
              </a:rPr>
              <a:t>?</a:t>
            </a:r>
            <a:endParaRPr lang="fr-CA" dirty="0">
              <a:ea typeface="+mn-lt"/>
              <a:cs typeface="+mn-lt"/>
            </a:endParaRPr>
          </a:p>
          <a:p>
            <a:pPr lvl="1">
              <a:buSzPct val="65000"/>
              <a:buFont typeface="Wingdings"/>
              <a:buChar char="Ø"/>
            </a:pPr>
            <a:r>
              <a:rPr lang="fr-CA" sz="2800" dirty="0" err="1">
                <a:ea typeface="+mn-lt"/>
                <a:cs typeface="+mn-lt"/>
              </a:rPr>
              <a:t>Review</a:t>
            </a:r>
            <a:r>
              <a:rPr lang="fr-CA" sz="2800" dirty="0">
                <a:ea typeface="+mn-lt"/>
                <a:cs typeface="+mn-lt"/>
              </a:rPr>
              <a:t> of the </a:t>
            </a:r>
            <a:r>
              <a:rPr lang="fr-CA" sz="2800" dirty="0" err="1">
                <a:ea typeface="+mn-lt"/>
                <a:cs typeface="+mn-lt"/>
              </a:rPr>
              <a:t>rules</a:t>
            </a:r>
            <a:r>
              <a:rPr lang="fr-CA" sz="2800" dirty="0">
                <a:ea typeface="+mn-lt"/>
                <a:cs typeface="+mn-lt"/>
              </a:rPr>
              <a:t> of </a:t>
            </a:r>
            <a:r>
              <a:rPr lang="fr-CA" sz="2800" dirty="0" err="1">
                <a:ea typeface="+mn-lt"/>
                <a:cs typeface="+mn-lt"/>
              </a:rPr>
              <a:t>decorum</a:t>
            </a:r>
            <a:endParaRPr lang="fr-CA" dirty="0">
              <a:ea typeface="+mn-lt"/>
              <a:cs typeface="+mn-lt"/>
            </a:endParaRPr>
          </a:p>
          <a:p>
            <a:pPr lvl="1">
              <a:buSzPct val="65000"/>
              <a:buFont typeface="Wingdings"/>
              <a:buChar char="Ø"/>
            </a:pPr>
            <a:r>
              <a:rPr lang="fr-CA" sz="2800" dirty="0">
                <a:ea typeface="+mn-lt"/>
                <a:cs typeface="+mn-lt"/>
              </a:rPr>
              <a:t>Entrance of the </a:t>
            </a:r>
            <a:r>
              <a:rPr lang="fr-CA" sz="2800" dirty="0" err="1">
                <a:ea typeface="+mn-lt"/>
                <a:cs typeface="+mn-lt"/>
              </a:rPr>
              <a:t>judge</a:t>
            </a:r>
            <a:endParaRPr lang="fr-CA" dirty="0">
              <a:ea typeface="+mn-lt"/>
              <a:cs typeface="+mn-lt"/>
            </a:endParaRPr>
          </a:p>
          <a:p>
            <a:pPr marL="342900" indent="-342900">
              <a:spcBef>
                <a:spcPts val="1200"/>
              </a:spcBef>
              <a:buSzPct val="65000"/>
              <a:buFontTx/>
              <a:buChar char="•"/>
            </a:pPr>
            <a:endParaRPr lang="fr-CA" sz="2800" dirty="0">
              <a:cs typeface="Arial"/>
            </a:endParaRPr>
          </a:p>
        </p:txBody>
      </p:sp>
      <p:pic>
        <p:nvPicPr>
          <p:cNvPr id="4" name="Image 3" descr="Une image contenant habits, personne, vêtement sacerdotal&#10;&#10;Description générée automatiquement">
            <a:extLst>
              <a:ext uri="{FF2B5EF4-FFF2-40B4-BE49-F238E27FC236}">
                <a16:creationId xmlns:a16="http://schemas.microsoft.com/office/drawing/2014/main" id="{BE6CF10E-98E4-6F5E-0A85-B12AB4C6CE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83159" y="1612649"/>
            <a:ext cx="2185443" cy="4111919"/>
          </a:xfrm>
          <a:prstGeom prst="rect">
            <a:avLst/>
          </a:prstGeom>
        </p:spPr>
      </p:pic>
      <p:grpSp>
        <p:nvGrpSpPr>
          <p:cNvPr id="11" name="Groupe 10">
            <a:extLst>
              <a:ext uri="{FF2B5EF4-FFF2-40B4-BE49-F238E27FC236}">
                <a16:creationId xmlns:a16="http://schemas.microsoft.com/office/drawing/2014/main" id="{0B4F39EA-09F9-B399-132D-5D7CF2AD65AA}"/>
              </a:ext>
            </a:extLst>
          </p:cNvPr>
          <p:cNvGrpSpPr/>
          <p:nvPr/>
        </p:nvGrpSpPr>
        <p:grpSpPr>
          <a:xfrm>
            <a:off x="8875881" y="1406232"/>
            <a:ext cx="3083273" cy="5564659"/>
            <a:chOff x="8875881" y="1406232"/>
            <a:chExt cx="3083273" cy="5564659"/>
          </a:xfrm>
        </p:grpSpPr>
        <p:pic>
          <p:nvPicPr>
            <p:cNvPr id="8" name="Image 7" descr="Une image contenant habits, chaussures, personne, homme&#10;&#10;Description générée automatiquement">
              <a:extLst>
                <a:ext uri="{FF2B5EF4-FFF2-40B4-BE49-F238E27FC236}">
                  <a16:creationId xmlns:a16="http://schemas.microsoft.com/office/drawing/2014/main" id="{C977AD35-5F5C-C9A6-6844-F712B0522FC1}"/>
                </a:ext>
              </a:extLst>
            </p:cNvPr>
            <p:cNvPicPr>
              <a:picLocks noChangeAspect="1"/>
            </p:cNvPicPr>
            <p:nvPr/>
          </p:nvPicPr>
          <p:blipFill rotWithShape="1">
            <a:blip r:embed="rId6">
              <a:clrChange>
                <a:clrFrom>
                  <a:srgbClr val="FFFFFF"/>
                </a:clrFrom>
                <a:clrTo>
                  <a:srgbClr val="FFFFFF">
                    <a:alpha val="0"/>
                  </a:srgbClr>
                </a:clrTo>
              </a:clrChange>
            </a:blip>
            <a:srcRect l="74553" t="532" r="2838" b="-532"/>
            <a:stretch/>
          </p:blipFill>
          <p:spPr>
            <a:xfrm>
              <a:off x="8875881" y="1406232"/>
              <a:ext cx="3083273" cy="5564659"/>
            </a:xfrm>
            <a:prstGeom prst="rect">
              <a:avLst/>
            </a:prstGeom>
          </p:spPr>
        </p:pic>
        <p:sp>
          <p:nvSpPr>
            <p:cNvPr id="9" name="Ellipse 8">
              <a:extLst>
                <a:ext uri="{FF2B5EF4-FFF2-40B4-BE49-F238E27FC236}">
                  <a16:creationId xmlns:a16="http://schemas.microsoft.com/office/drawing/2014/main" id="{F30790FB-C2E1-DDFB-AA87-2984C7CA66A9}"/>
                </a:ext>
              </a:extLst>
            </p:cNvPr>
            <p:cNvSpPr/>
            <p:nvPr/>
          </p:nvSpPr>
          <p:spPr>
            <a:xfrm>
              <a:off x="10129572" y="2079824"/>
              <a:ext cx="351372" cy="329046"/>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pic>
        <p:nvPicPr>
          <p:cNvPr id="10" name="Graphique 9">
            <a:extLst>
              <a:ext uri="{FF2B5EF4-FFF2-40B4-BE49-F238E27FC236}">
                <a16:creationId xmlns:a16="http://schemas.microsoft.com/office/drawing/2014/main" id="{350ED4AD-C025-BF95-CD73-353AED8204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6504572">
            <a:off x="7044733" y="2480788"/>
            <a:ext cx="783374" cy="1682663"/>
          </a:xfrm>
          <a:prstGeom prst="rect">
            <a:avLst/>
          </a:prstGeom>
        </p:spPr>
      </p:pic>
      <p:sp>
        <p:nvSpPr>
          <p:cNvPr id="2" name="Rectangle 1">
            <a:extLst>
              <a:ext uri="{FF2B5EF4-FFF2-40B4-BE49-F238E27FC236}">
                <a16:creationId xmlns:a16="http://schemas.microsoft.com/office/drawing/2014/main" id="{8A7674DE-C10B-C80B-AC77-58FEB03F8FDB}"/>
              </a:ext>
            </a:extLst>
          </p:cNvPr>
          <p:cNvSpPr/>
          <p:nvPr/>
        </p:nvSpPr>
        <p:spPr>
          <a:xfrm>
            <a:off x="11371036" y="2565399"/>
            <a:ext cx="599004" cy="496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err="1">
              <a:solidFill>
                <a:schemeClr val="tx1"/>
              </a:solidFill>
            </a:endParaRPr>
          </a:p>
        </p:txBody>
      </p:sp>
    </p:spTree>
    <p:extLst>
      <p:ext uri="{BB962C8B-B14F-4D97-AF65-F5344CB8AC3E}">
        <p14:creationId xmlns:p14="http://schemas.microsoft.com/office/powerpoint/2010/main" val="3886871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err="1"/>
              <a:t>Opening</a:t>
            </a:r>
            <a:r>
              <a:rPr lang="fr-FR" dirty="0"/>
              <a:t> </a:t>
            </a:r>
            <a:r>
              <a:rPr lang="fr-FR" dirty="0" err="1"/>
              <a:t>Statement</a:t>
            </a:r>
            <a:r>
              <a:rPr lang="fr-FR" dirty="0"/>
              <a:t> of the </a:t>
            </a:r>
            <a:r>
              <a:rPr lang="fr-FR" dirty="0" err="1"/>
              <a:t>Prosecution</a:t>
            </a:r>
            <a:endParaRPr lang="fr-FR" dirty="0">
              <a:cs typeface="Arial"/>
            </a:endParaRPr>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err="1"/>
              <a:t>Step</a:t>
            </a:r>
            <a:r>
              <a:rPr lang="fr-FR"/>
              <a:t> 2</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73333" y="2384765"/>
            <a:ext cx="6669800" cy="2677656"/>
          </a:xfrm>
          <a:prstGeom prst="rect">
            <a:avLst/>
          </a:prstGeom>
        </p:spPr>
        <p:txBody>
          <a:bodyPr wrap="square" lIns="91440" tIns="45720" rIns="91440" bIns="45720" anchor="t">
            <a:spAutoFit/>
          </a:bodyPr>
          <a:lstStyle/>
          <a:p>
            <a:pPr>
              <a:buSzPct val="65000"/>
              <a:buBlip>
                <a:blip r:embed="rId4"/>
              </a:buBlip>
              <a:defRPr/>
            </a:pPr>
            <a:r>
              <a:rPr lang="en-US" sz="2800" b="1" dirty="0">
                <a:ea typeface="+mn-lt"/>
                <a:cs typeface="+mn-lt"/>
              </a:rPr>
              <a:t> Who? </a:t>
            </a:r>
            <a:r>
              <a:rPr lang="en-US" sz="2800" dirty="0">
                <a:ea typeface="+mn-lt"/>
                <a:cs typeface="+mn-lt"/>
              </a:rPr>
              <a:t>The Prosecution</a:t>
            </a:r>
            <a:endParaRPr lang="en-US" sz="2800" dirty="0"/>
          </a:p>
          <a:p>
            <a:pPr>
              <a:buSzPct val="65000"/>
              <a:defRPr/>
            </a:pPr>
            <a:endParaRPr lang="en-US" sz="2800" dirty="0">
              <a:ea typeface="+mn-lt"/>
              <a:cs typeface="+mn-lt"/>
            </a:endParaRPr>
          </a:p>
          <a:p>
            <a:pPr>
              <a:buSzPct val="65000"/>
              <a:buBlip>
                <a:blip r:embed="rId4"/>
              </a:buBlip>
              <a:defRPr/>
            </a:pPr>
            <a:r>
              <a:rPr lang="en-US" sz="2800" b="1" dirty="0">
                <a:ea typeface="+mn-lt"/>
                <a:cs typeface="+mn-lt"/>
              </a:rPr>
              <a:t> What? </a:t>
            </a:r>
            <a:r>
              <a:rPr lang="en-US" sz="2800" dirty="0">
                <a:ea typeface="+mn-lt"/>
                <a:cs typeface="+mn-lt"/>
              </a:rPr>
              <a:t>They present their “</a:t>
            </a:r>
            <a:r>
              <a:rPr lang="en-US" sz="2800" dirty="0">
                <a:solidFill>
                  <a:schemeClr val="accent1"/>
                </a:solidFill>
                <a:ea typeface="+mn-lt"/>
                <a:cs typeface="+mn-lt"/>
              </a:rPr>
              <a:t>theory of the case</a:t>
            </a:r>
            <a:r>
              <a:rPr lang="en-US" sz="2800" dirty="0">
                <a:ea typeface="+mn-lt"/>
                <a:cs typeface="+mn-lt"/>
              </a:rPr>
              <a:t>,” a summary of their version of the facts and of the exhibits and witnesses that support their case.</a:t>
            </a:r>
            <a:endParaRPr lang="en-US" dirty="0">
              <a:cs typeface="Arial" panose="020B0604020202020204"/>
            </a:endParaRPr>
          </a:p>
        </p:txBody>
      </p:sp>
      <p:pic>
        <p:nvPicPr>
          <p:cNvPr id="10" name="Graphique 9">
            <a:extLst>
              <a:ext uri="{FF2B5EF4-FFF2-40B4-BE49-F238E27FC236}">
                <a16:creationId xmlns:a16="http://schemas.microsoft.com/office/drawing/2014/main" id="{350ED4AD-C025-BF95-CD73-353AED8204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504572" flipH="1">
            <a:off x="6773297" y="1350573"/>
            <a:ext cx="862125" cy="1476571"/>
          </a:xfrm>
          <a:prstGeom prst="rect">
            <a:avLst/>
          </a:prstGeom>
        </p:spPr>
      </p:pic>
      <p:grpSp>
        <p:nvGrpSpPr>
          <p:cNvPr id="7" name="Groupe 6">
            <a:extLst>
              <a:ext uri="{FF2B5EF4-FFF2-40B4-BE49-F238E27FC236}">
                <a16:creationId xmlns:a16="http://schemas.microsoft.com/office/drawing/2014/main" id="{01590574-0DB3-6591-085F-D8061C71EA18}"/>
              </a:ext>
            </a:extLst>
          </p:cNvPr>
          <p:cNvGrpSpPr/>
          <p:nvPr/>
        </p:nvGrpSpPr>
        <p:grpSpPr>
          <a:xfrm>
            <a:off x="7985572" y="919343"/>
            <a:ext cx="3207129" cy="5156809"/>
            <a:chOff x="7985572" y="919343"/>
            <a:chExt cx="3207129" cy="5156809"/>
          </a:xfrm>
        </p:grpSpPr>
        <p:pic>
          <p:nvPicPr>
            <p:cNvPr id="2" name="Image 1" descr="Une image contenant chaussures, silhouette, illustration, dessin humoristique&#10;&#10;Description générée automatiquement">
              <a:extLst>
                <a:ext uri="{FF2B5EF4-FFF2-40B4-BE49-F238E27FC236}">
                  <a16:creationId xmlns:a16="http://schemas.microsoft.com/office/drawing/2014/main" id="{E2624385-59DD-ADD7-7C67-B2E3CBA20C4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985572" y="919343"/>
              <a:ext cx="3207129" cy="5156809"/>
            </a:xfrm>
            <a:prstGeom prst="rect">
              <a:avLst/>
            </a:prstGeom>
          </p:spPr>
        </p:pic>
        <p:pic>
          <p:nvPicPr>
            <p:cNvPr id="4" name="Image 3" descr="Une image contenant habits, robe, art&#10;&#10;Description générée automatiquement">
              <a:extLst>
                <a:ext uri="{FF2B5EF4-FFF2-40B4-BE49-F238E27FC236}">
                  <a16:creationId xmlns:a16="http://schemas.microsoft.com/office/drawing/2014/main" id="{C74051B5-2895-9A56-3C32-2995F811DF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83434" y="1723325"/>
              <a:ext cx="2053501" cy="3279923"/>
            </a:xfrm>
            <a:prstGeom prst="rect">
              <a:avLst/>
            </a:prstGeom>
          </p:spPr>
        </p:pic>
      </p:grpSp>
    </p:spTree>
    <p:extLst>
      <p:ext uri="{BB962C8B-B14F-4D97-AF65-F5344CB8AC3E}">
        <p14:creationId xmlns:p14="http://schemas.microsoft.com/office/powerpoint/2010/main" val="2306181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4">
            <a:extLst>
              <a:ext uri="{FF2B5EF4-FFF2-40B4-BE49-F238E27FC236}">
                <a16:creationId xmlns:a16="http://schemas.microsoft.com/office/drawing/2014/main" id="{41603AAD-2F16-337B-94B6-4E796A0FBEBC}"/>
              </a:ext>
            </a:extLst>
          </p:cNvPr>
          <p:cNvSpPr>
            <a:spLocks noGrp="1"/>
          </p:cNvSpPr>
          <p:nvPr>
            <p:ph type="body" sz="quarter" idx="15"/>
          </p:nvPr>
        </p:nvSpPr>
        <p:spPr>
          <a:xfrm>
            <a:off x="3124200" y="448540"/>
            <a:ext cx="5943600" cy="415925"/>
          </a:xfrm>
        </p:spPr>
        <p:txBody>
          <a:bodyPr/>
          <a:lstStyle/>
          <a:p>
            <a:pPr algn="ctr"/>
            <a:r>
              <a:rPr lang="fr-CA" sz="4000" dirty="0" err="1"/>
              <a:t>Opening</a:t>
            </a:r>
            <a:r>
              <a:rPr lang="fr-CA" sz="4000" dirty="0"/>
              <a:t> </a:t>
            </a:r>
            <a:r>
              <a:rPr lang="fr-CA" sz="4000" dirty="0" err="1"/>
              <a:t>Statements</a:t>
            </a:r>
            <a:endParaRPr lang="fr-CA" sz="4000" dirty="0"/>
          </a:p>
        </p:txBody>
      </p:sp>
      <p:pic>
        <p:nvPicPr>
          <p:cNvPr id="6" name="Média en ligne 5" title="Mock Trial Step-by-Step: Opening Statements">
            <a:hlinkClick r:id="" action="ppaction://media"/>
            <a:extLst>
              <a:ext uri="{FF2B5EF4-FFF2-40B4-BE49-F238E27FC236}">
                <a16:creationId xmlns:a16="http://schemas.microsoft.com/office/drawing/2014/main" id="{C0B35232-56BF-D4CB-16D8-CA6BA6E796AD}"/>
              </a:ext>
            </a:extLst>
          </p:cNvPr>
          <p:cNvPicPr>
            <a:picLocks noRot="1" noChangeAspect="1"/>
          </p:cNvPicPr>
          <p:nvPr>
            <a:videoFile r:link="rId1"/>
          </p:nvPr>
        </p:nvPicPr>
        <p:blipFill>
          <a:blip r:embed="rId4"/>
          <a:stretch>
            <a:fillRect/>
          </a:stretch>
        </p:blipFill>
        <p:spPr>
          <a:xfrm>
            <a:off x="1232694" y="913911"/>
            <a:ext cx="9726612" cy="5495549"/>
          </a:xfrm>
          <a:prstGeom prst="rect">
            <a:avLst/>
          </a:prstGeom>
        </p:spPr>
      </p:pic>
    </p:spTree>
    <p:extLst>
      <p:ext uri="{BB962C8B-B14F-4D97-AF65-F5344CB8AC3E}">
        <p14:creationId xmlns:p14="http://schemas.microsoft.com/office/powerpoint/2010/main" val="2095361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4714504" y="1045268"/>
            <a:ext cx="6893499" cy="914400"/>
          </a:xfrm>
        </p:spPr>
        <p:txBody>
          <a:bodyPr/>
          <a:lstStyle/>
          <a:p>
            <a:pPr algn="r"/>
            <a:r>
              <a:rPr lang="fr-FR" dirty="0"/>
              <a:t>The </a:t>
            </a:r>
            <a:r>
              <a:rPr lang="fr-FR" dirty="0" err="1"/>
              <a:t>Prosecution’s</a:t>
            </a:r>
            <a:r>
              <a:rPr lang="fr-FR" dirty="0"/>
              <a:t> Evidence</a:t>
            </a:r>
            <a:endParaRPr lang="fr-CA"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err="1"/>
              <a:t>Step</a:t>
            </a:r>
            <a:r>
              <a:rPr lang="fr-FR"/>
              <a:t> 3</a:t>
            </a:r>
            <a:endParaRPr lang="fr-CA"/>
          </a:p>
        </p:txBody>
      </p:sp>
      <p:pic>
        <p:nvPicPr>
          <p:cNvPr id="20" name="Image 19" descr="Une image contenant funérailles, dessin humoristique&#10;&#10;Description générée automatiquement">
            <a:extLst>
              <a:ext uri="{FF2B5EF4-FFF2-40B4-BE49-F238E27FC236}">
                <a16:creationId xmlns:a16="http://schemas.microsoft.com/office/drawing/2014/main" id="{F713D96C-EF80-4A97-4D99-33E0E08B3208}"/>
              </a:ext>
            </a:extLst>
          </p:cNvPr>
          <p:cNvPicPr>
            <a:picLocks noChangeAspect="1"/>
          </p:cNvPicPr>
          <p:nvPr/>
        </p:nvPicPr>
        <p:blipFill rotWithShape="1">
          <a:blip r:embed="rId4">
            <a:clrChange>
              <a:clrFrom>
                <a:srgbClr val="FFFFFF"/>
              </a:clrFrom>
              <a:clrTo>
                <a:srgbClr val="FFFFFF">
                  <a:alpha val="0"/>
                </a:srgbClr>
              </a:clrTo>
            </a:clrChange>
          </a:blip>
          <a:srcRect l="35136" t="35241" r="45419" b="28576"/>
          <a:stretch/>
        </p:blipFill>
        <p:spPr>
          <a:xfrm>
            <a:off x="2410155" y="1959668"/>
            <a:ext cx="2484693" cy="3579132"/>
          </a:xfrm>
          <a:prstGeom prst="rect">
            <a:avLst/>
          </a:prstGeom>
        </p:spPr>
      </p:pic>
      <p:sp>
        <p:nvSpPr>
          <p:cNvPr id="21" name="Rectangle 20">
            <a:extLst>
              <a:ext uri="{FF2B5EF4-FFF2-40B4-BE49-F238E27FC236}">
                <a16:creationId xmlns:a16="http://schemas.microsoft.com/office/drawing/2014/main" id="{4427ECD1-3E52-2A4B-2C6F-975A2D5A6A19}"/>
              </a:ext>
            </a:extLst>
          </p:cNvPr>
          <p:cNvSpPr/>
          <p:nvPr>
            <p:custDataLst>
              <p:tags r:id="rId1"/>
            </p:custDataLst>
          </p:nvPr>
        </p:nvSpPr>
        <p:spPr>
          <a:xfrm>
            <a:off x="4666085" y="1687271"/>
            <a:ext cx="7430557" cy="2934137"/>
          </a:xfrm>
          <a:prstGeom prst="rect">
            <a:avLst/>
          </a:prstGeom>
        </p:spPr>
        <p:txBody>
          <a:bodyPr wrap="square" lIns="91440" tIns="45720" rIns="91440" bIns="45720" anchor="t">
            <a:spAutoFit/>
          </a:bodyPr>
          <a:lstStyle/>
          <a:p>
            <a:pPr>
              <a:spcBef>
                <a:spcPts val="1400"/>
              </a:spcBef>
              <a:buSzPct val="65000"/>
              <a:buFont typeface="Arial"/>
              <a:buBlip>
                <a:blip r:embed="rId5"/>
              </a:buBlip>
              <a:defRPr/>
            </a:pPr>
            <a:r>
              <a:rPr lang="en-US" sz="2400" b="1" dirty="0">
                <a:ea typeface="+mn-lt"/>
                <a:cs typeface="+mn-lt"/>
              </a:rPr>
              <a:t> What?</a:t>
            </a:r>
            <a:endParaRPr lang="en-US" dirty="0">
              <a:ea typeface="+mn-lt"/>
              <a:cs typeface="+mn-lt"/>
            </a:endParaRPr>
          </a:p>
          <a:p>
            <a:pPr lvl="1">
              <a:spcBef>
                <a:spcPts val="1400"/>
              </a:spcBef>
              <a:buSzPct val="65000"/>
              <a:buFont typeface="Wingdings"/>
              <a:buChar char="Ø"/>
              <a:defRPr/>
            </a:pPr>
            <a:r>
              <a:rPr lang="en-US" sz="2400" dirty="0">
                <a:ea typeface="+mn-lt"/>
                <a:cs typeface="+mn-lt"/>
              </a:rPr>
              <a:t> Presents </a:t>
            </a:r>
            <a:r>
              <a:rPr lang="en-US" sz="2400" b="1" dirty="0">
                <a:ea typeface="+mn-lt"/>
                <a:cs typeface="+mn-lt"/>
              </a:rPr>
              <a:t>exhibits</a:t>
            </a:r>
            <a:endParaRPr lang="en-US" dirty="0">
              <a:ea typeface="+mn-lt"/>
              <a:cs typeface="+mn-lt"/>
            </a:endParaRPr>
          </a:p>
          <a:p>
            <a:pPr lvl="1">
              <a:spcBef>
                <a:spcPts val="1400"/>
              </a:spcBef>
              <a:buSzPct val="65000"/>
              <a:buFont typeface="Wingdings"/>
              <a:buChar char="Ø"/>
              <a:defRPr/>
            </a:pPr>
            <a:r>
              <a:rPr lang="en-US" sz="2400" b="1" dirty="0">
                <a:ea typeface="+mn-lt"/>
                <a:cs typeface="+mn-lt"/>
              </a:rPr>
              <a:t> Questions</a:t>
            </a:r>
            <a:r>
              <a:rPr lang="en-US" sz="2400" dirty="0">
                <a:ea typeface="+mn-lt"/>
                <a:cs typeface="+mn-lt"/>
              </a:rPr>
              <a:t> </a:t>
            </a:r>
            <a:r>
              <a:rPr lang="en-US" sz="2400" b="1" dirty="0">
                <a:ea typeface="+mn-lt"/>
                <a:cs typeface="+mn-lt"/>
              </a:rPr>
              <a:t>witnesses </a:t>
            </a:r>
            <a:r>
              <a:rPr lang="en-US" sz="2400" dirty="0">
                <a:ea typeface="+mn-lt"/>
                <a:cs typeface="+mn-lt"/>
              </a:rPr>
              <a:t>called by the Prosecution after they’ve been sworn in by the court clerk.</a:t>
            </a:r>
          </a:p>
          <a:p>
            <a:pPr lvl="2">
              <a:spcBef>
                <a:spcPts val="1400"/>
              </a:spcBef>
              <a:buSzPct val="65000"/>
              <a:buFont typeface="Wingdings"/>
              <a:buChar char="Ø"/>
              <a:defRPr/>
            </a:pPr>
            <a:r>
              <a:rPr lang="en-US" dirty="0">
                <a:ea typeface="+mn-lt"/>
                <a:cs typeface="+mn-lt"/>
              </a:rPr>
              <a:t> Open questions</a:t>
            </a:r>
          </a:p>
          <a:p>
            <a:pPr marL="342900">
              <a:spcBef>
                <a:spcPts val="1400"/>
              </a:spcBef>
              <a:buSzPct val="65000"/>
              <a:buFontTx/>
              <a:buChar char="•"/>
              <a:defRPr/>
            </a:pPr>
            <a:endParaRPr lang="en-US" sz="2400" dirty="0">
              <a:cs typeface="Arial"/>
            </a:endParaRPr>
          </a:p>
        </p:txBody>
      </p:sp>
      <p:grpSp>
        <p:nvGrpSpPr>
          <p:cNvPr id="4" name="Groupe 3">
            <a:extLst>
              <a:ext uri="{FF2B5EF4-FFF2-40B4-BE49-F238E27FC236}">
                <a16:creationId xmlns:a16="http://schemas.microsoft.com/office/drawing/2014/main" id="{C1270DBC-4EC6-F91E-5255-86BF6AFBB859}"/>
              </a:ext>
            </a:extLst>
          </p:cNvPr>
          <p:cNvGrpSpPr/>
          <p:nvPr/>
        </p:nvGrpSpPr>
        <p:grpSpPr>
          <a:xfrm>
            <a:off x="936921" y="3429000"/>
            <a:ext cx="2046910" cy="3357327"/>
            <a:chOff x="936921" y="3429000"/>
            <a:chExt cx="2046910" cy="3357327"/>
          </a:xfrm>
        </p:grpSpPr>
        <p:pic>
          <p:nvPicPr>
            <p:cNvPr id="16" name="Image 15" descr="Une image contenant chaussures, silhouette, illustration, dessin humoristique&#10;&#10;Description générée automatiquement">
              <a:extLst>
                <a:ext uri="{FF2B5EF4-FFF2-40B4-BE49-F238E27FC236}">
                  <a16:creationId xmlns:a16="http://schemas.microsoft.com/office/drawing/2014/main" id="{EBF5290C-723E-F1F4-DFE2-D021A499EC6D}"/>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936921" y="3429000"/>
              <a:ext cx="2046910" cy="3357327"/>
            </a:xfrm>
            <a:prstGeom prst="rect">
              <a:avLst/>
            </a:prstGeom>
          </p:spPr>
        </p:pic>
        <p:pic>
          <p:nvPicPr>
            <p:cNvPr id="2" name="Image 1" descr="Une image contenant habits, robe, art&#10;&#10;Description générée automatiquement">
              <a:extLst>
                <a:ext uri="{FF2B5EF4-FFF2-40B4-BE49-F238E27FC236}">
                  <a16:creationId xmlns:a16="http://schemas.microsoft.com/office/drawing/2014/main" id="{478B720E-2EEF-97AE-F9BA-C627C351F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5779" y="3923071"/>
              <a:ext cx="1341557" cy="2319251"/>
            </a:xfrm>
            <a:prstGeom prst="rect">
              <a:avLst/>
            </a:prstGeom>
          </p:spPr>
        </p:pic>
      </p:grpSp>
      <p:sp>
        <p:nvSpPr>
          <p:cNvPr id="7" name="Arrondir un rectangle avec un coin diagonal 3">
            <a:extLst>
              <a:ext uri="{FF2B5EF4-FFF2-40B4-BE49-F238E27FC236}">
                <a16:creationId xmlns:a16="http://schemas.microsoft.com/office/drawing/2014/main" id="{4E469A31-A1C3-356F-207D-789D094E57B5}"/>
              </a:ext>
            </a:extLst>
          </p:cNvPr>
          <p:cNvSpPr/>
          <p:nvPr/>
        </p:nvSpPr>
        <p:spPr>
          <a:xfrm>
            <a:off x="5555770" y="4349011"/>
            <a:ext cx="5328058" cy="1995178"/>
          </a:xfrm>
          <a:prstGeom prst="round2Diag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indent="0" algn="ctr" fontAlgn="auto">
              <a:spcAft>
                <a:spcPts val="600"/>
              </a:spcAft>
              <a:buSzPct val="100000"/>
              <a:buNone/>
              <a:defRPr/>
            </a:pPr>
            <a:r>
              <a:rPr lang="en-CA" sz="2400" b="1" dirty="0">
                <a:solidFill>
                  <a:schemeClr val="tx1"/>
                </a:solidFill>
                <a:latin typeface="Arial"/>
                <a:cs typeface="Arial"/>
              </a:rPr>
              <a:t>Burden of Proof:</a:t>
            </a:r>
          </a:p>
          <a:p>
            <a:pPr marL="0" indent="0" algn="ctr" fontAlgn="auto">
              <a:spcAft>
                <a:spcPts val="600"/>
              </a:spcAft>
              <a:buSzPct val="100000"/>
              <a:buNone/>
              <a:defRPr/>
            </a:pPr>
            <a:r>
              <a:rPr lang="en-CA" sz="2400" dirty="0">
                <a:solidFill>
                  <a:schemeClr val="tx1"/>
                </a:solidFill>
                <a:latin typeface="Arial"/>
                <a:cs typeface="Arial"/>
              </a:rPr>
              <a:t>Must prove </a:t>
            </a:r>
            <a:r>
              <a:rPr lang="en-CA" sz="2400" b="1" dirty="0">
                <a:solidFill>
                  <a:schemeClr val="accent1"/>
                </a:solidFill>
                <a:latin typeface="Arial"/>
                <a:cs typeface="Arial"/>
              </a:rPr>
              <a:t>beyond a reasonable doubt</a:t>
            </a:r>
            <a:r>
              <a:rPr lang="en-CA" sz="2400" dirty="0">
                <a:solidFill>
                  <a:schemeClr val="tx1"/>
                </a:solidFill>
                <a:latin typeface="Arial"/>
                <a:cs typeface="Arial"/>
              </a:rPr>
              <a:t> that the accused is </a:t>
            </a:r>
            <a:r>
              <a:rPr lang="en-CA" sz="2400" u="sng" dirty="0">
                <a:solidFill>
                  <a:schemeClr val="tx1"/>
                </a:solidFill>
                <a:latin typeface="Arial"/>
                <a:cs typeface="Arial"/>
              </a:rPr>
              <a:t>guilty</a:t>
            </a:r>
            <a:r>
              <a:rPr lang="en-CA" sz="2400" dirty="0">
                <a:solidFill>
                  <a:schemeClr val="tx1"/>
                </a:solidFill>
                <a:latin typeface="Arial"/>
                <a:cs typeface="Arial"/>
              </a:rPr>
              <a:t>.</a:t>
            </a:r>
            <a:endParaRPr lang="en-CA" sz="2400" dirty="0">
              <a:solidFill>
                <a:schemeClr val="tx1"/>
              </a:solidFill>
              <a:latin typeface="Arial" panose="020B0604020202020204" pitchFamily="34" charset="0"/>
              <a:cs typeface="Arial" panose="020B0604020202020204" pitchFamily="34" charset="0"/>
            </a:endParaRPr>
          </a:p>
        </p:txBody>
      </p:sp>
      <p:grpSp>
        <p:nvGrpSpPr>
          <p:cNvPr id="9" name="Groupe 8">
            <a:extLst>
              <a:ext uri="{FF2B5EF4-FFF2-40B4-BE49-F238E27FC236}">
                <a16:creationId xmlns:a16="http://schemas.microsoft.com/office/drawing/2014/main" id="{024E2353-76FB-0D90-0968-DB35A9F9CF7A}"/>
              </a:ext>
            </a:extLst>
          </p:cNvPr>
          <p:cNvGrpSpPr/>
          <p:nvPr/>
        </p:nvGrpSpPr>
        <p:grpSpPr>
          <a:xfrm>
            <a:off x="391406" y="1407458"/>
            <a:ext cx="2484693" cy="2653851"/>
            <a:chOff x="391406" y="1407458"/>
            <a:chExt cx="2484693" cy="2653851"/>
          </a:xfrm>
        </p:grpSpPr>
        <p:pic>
          <p:nvPicPr>
            <p:cNvPr id="14" name="Image 13" descr="Une image contenant habits, meubles, dessin humoristique, personne&#10;&#10;Description générée automatiquement">
              <a:extLst>
                <a:ext uri="{FF2B5EF4-FFF2-40B4-BE49-F238E27FC236}">
                  <a16:creationId xmlns:a16="http://schemas.microsoft.com/office/drawing/2014/main" id="{869C4072-C306-DB29-2711-9FA1218D4F00}"/>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391406" y="1407458"/>
              <a:ext cx="2484693" cy="2653851"/>
            </a:xfrm>
            <a:prstGeom prst="rect">
              <a:avLst/>
            </a:prstGeom>
          </p:spPr>
        </p:pic>
        <p:pic>
          <p:nvPicPr>
            <p:cNvPr id="8" name="Image 7" descr="Une image contenant art&#10;&#10;Description générée automatiquement avec une confiance moyenne">
              <a:extLst>
                <a:ext uri="{FF2B5EF4-FFF2-40B4-BE49-F238E27FC236}">
                  <a16:creationId xmlns:a16="http://schemas.microsoft.com/office/drawing/2014/main" id="{E204A3FB-6201-AA27-5E5D-E63E0631BB4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48135" y="1846826"/>
              <a:ext cx="695361" cy="819192"/>
            </a:xfrm>
            <a:prstGeom prst="rect">
              <a:avLst/>
            </a:prstGeom>
          </p:spPr>
        </p:pic>
      </p:grpSp>
    </p:spTree>
    <p:extLst>
      <p:ext uri="{BB962C8B-B14F-4D97-AF65-F5344CB8AC3E}">
        <p14:creationId xmlns:p14="http://schemas.microsoft.com/office/powerpoint/2010/main" val="2964224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D29B329-D898-6D6F-748B-7455D1EC0E96}"/>
              </a:ext>
            </a:extLst>
          </p:cNvPr>
          <p:cNvSpPr>
            <a:spLocks noGrp="1"/>
          </p:cNvSpPr>
          <p:nvPr>
            <p:ph type="title"/>
          </p:nvPr>
        </p:nvSpPr>
        <p:spPr>
          <a:xfrm>
            <a:off x="915607" y="2105065"/>
            <a:ext cx="4194492" cy="914400"/>
          </a:xfrm>
        </p:spPr>
        <p:txBody>
          <a:bodyPr/>
          <a:lstStyle/>
          <a:p>
            <a:pPr algn="ctr"/>
            <a:r>
              <a:rPr lang="fr-FR"/>
              <a:t>Criminal Law</a:t>
            </a:r>
            <a:endParaRPr lang="fr-CA"/>
          </a:p>
        </p:txBody>
      </p:sp>
      <p:sp>
        <p:nvSpPr>
          <p:cNvPr id="5" name="Espace réservé du texte 4">
            <a:extLst>
              <a:ext uri="{FF2B5EF4-FFF2-40B4-BE49-F238E27FC236}">
                <a16:creationId xmlns:a16="http://schemas.microsoft.com/office/drawing/2014/main" id="{31DBE511-FCE9-E2F0-3BA1-D678D8419654}"/>
              </a:ext>
            </a:extLst>
          </p:cNvPr>
          <p:cNvSpPr>
            <a:spLocks noGrp="1"/>
          </p:cNvSpPr>
          <p:nvPr>
            <p:ph type="body" sz="quarter" idx="15"/>
          </p:nvPr>
        </p:nvSpPr>
        <p:spPr>
          <a:xfrm>
            <a:off x="491808" y="959485"/>
            <a:ext cx="7737792" cy="457835"/>
          </a:xfrm>
        </p:spPr>
        <p:txBody>
          <a:bodyPr/>
          <a:lstStyle/>
          <a:p>
            <a:r>
              <a:rPr lang="en-US" b="0" dirty="0"/>
              <a:t>In Canada, there are different categories of law. </a:t>
            </a:r>
          </a:p>
          <a:p>
            <a:r>
              <a:rPr lang="en-US" b="0" dirty="0"/>
              <a:t>Here are two important ones:</a:t>
            </a:r>
            <a:endParaRPr lang="fr-CA" b="0" dirty="0"/>
          </a:p>
        </p:txBody>
      </p:sp>
      <p:sp>
        <p:nvSpPr>
          <p:cNvPr id="6" name="Titre 2">
            <a:extLst>
              <a:ext uri="{FF2B5EF4-FFF2-40B4-BE49-F238E27FC236}">
                <a16:creationId xmlns:a16="http://schemas.microsoft.com/office/drawing/2014/main" id="{B33A9CB5-1653-349B-191A-209FD656C0AD}"/>
              </a:ext>
            </a:extLst>
          </p:cNvPr>
          <p:cNvSpPr txBox="1">
            <a:spLocks/>
          </p:cNvSpPr>
          <p:nvPr/>
        </p:nvSpPr>
        <p:spPr>
          <a:xfrm>
            <a:off x="6878753" y="2105065"/>
            <a:ext cx="4194492"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2"/>
                </a:solidFill>
                <a:latin typeface="+mj-lt"/>
                <a:ea typeface="+mj-ea"/>
                <a:cs typeface="+mj-cs"/>
              </a:defRPr>
            </a:lvl1pPr>
          </a:lstStyle>
          <a:p>
            <a:pPr algn="ctr"/>
            <a:r>
              <a:rPr lang="fr-FR"/>
              <a:t>Civil Law</a:t>
            </a:r>
            <a:endParaRPr lang="fr-CA"/>
          </a:p>
        </p:txBody>
      </p:sp>
      <p:sp>
        <p:nvSpPr>
          <p:cNvPr id="7" name="Rectangle à coins arrondis 5">
            <a:extLst>
              <a:ext uri="{FF2B5EF4-FFF2-40B4-BE49-F238E27FC236}">
                <a16:creationId xmlns:a16="http://schemas.microsoft.com/office/drawing/2014/main" id="{1CAB600A-5FED-DA1C-E926-7A1F87D23A24}"/>
              </a:ext>
            </a:extLst>
          </p:cNvPr>
          <p:cNvSpPr/>
          <p:nvPr>
            <p:custDataLst>
              <p:tags r:id="rId1"/>
            </p:custDataLst>
          </p:nvPr>
        </p:nvSpPr>
        <p:spPr>
          <a:xfrm>
            <a:off x="681812" y="3019465"/>
            <a:ext cx="4662083" cy="2256925"/>
          </a:xfrm>
          <a:prstGeom prst="roundRect">
            <a:avLst/>
          </a:prstGeom>
          <a:ln w="38100">
            <a:solidFill>
              <a:srgbClr val="F6891F"/>
            </a:solidFill>
          </a:ln>
        </p:spPr>
        <p:style>
          <a:lnRef idx="2">
            <a:schemeClr val="accent1"/>
          </a:lnRef>
          <a:fillRef idx="1">
            <a:schemeClr val="lt1"/>
          </a:fillRef>
          <a:effectRef idx="0">
            <a:schemeClr val="accent1"/>
          </a:effectRef>
          <a:fontRef idx="minor">
            <a:schemeClr val="dk1"/>
          </a:fontRef>
        </p:style>
        <p:txBody>
          <a:bodyPr lIns="91440" tIns="45720" rIns="91440" bIns="45720" rtlCol="0" anchor="ctr"/>
          <a:lstStyle/>
          <a:p>
            <a:pPr algn="ctr">
              <a:defRPr/>
            </a:pPr>
            <a:r>
              <a:rPr lang="fr-CA" sz="2800" kern="0" err="1">
                <a:solidFill>
                  <a:schemeClr val="tx1"/>
                </a:solidFill>
                <a:latin typeface="Arial"/>
                <a:cs typeface="Arial"/>
              </a:rPr>
              <a:t>Responsibility</a:t>
            </a:r>
            <a:r>
              <a:rPr lang="fr-CA" sz="2800" kern="0">
                <a:solidFill>
                  <a:schemeClr val="tx1"/>
                </a:solidFill>
                <a:latin typeface="Arial"/>
                <a:cs typeface="Arial"/>
              </a:rPr>
              <a:t> of</a:t>
            </a:r>
            <a:r>
              <a:rPr kumimoji="0" lang="fr-CA" sz="2800" b="0" i="0" u="none" strike="noStrike" kern="0" cap="none" spc="0" normalizeH="0" baseline="0" noProof="0">
                <a:ln>
                  <a:noFill/>
                </a:ln>
                <a:solidFill>
                  <a:schemeClr val="tx1"/>
                </a:solidFill>
                <a:effectLst/>
                <a:uLnTx/>
                <a:uFillTx/>
                <a:latin typeface="Arial"/>
                <a:cs typeface="Arial"/>
              </a:rPr>
              <a:t> the </a:t>
            </a:r>
            <a:r>
              <a:rPr kumimoji="0" lang="fr-CA" sz="2800" b="1" i="0" u="none" strike="noStrike" kern="0" cap="none" spc="0" normalizeH="0" baseline="0" noProof="0" err="1">
                <a:ln>
                  <a:noFill/>
                </a:ln>
                <a:solidFill>
                  <a:schemeClr val="accent1"/>
                </a:solidFill>
                <a:effectLst/>
                <a:uLnTx/>
                <a:uFillTx/>
                <a:latin typeface="Arial"/>
                <a:cs typeface="Arial"/>
              </a:rPr>
              <a:t>federal</a:t>
            </a:r>
            <a:r>
              <a:rPr kumimoji="0" lang="fr-CA" sz="2800" b="1" i="0" u="none" strike="noStrike" kern="0" cap="none" spc="0" normalizeH="0" baseline="0" noProof="0">
                <a:ln>
                  <a:noFill/>
                </a:ln>
                <a:solidFill>
                  <a:schemeClr val="accent1"/>
                </a:solidFill>
                <a:effectLst/>
                <a:uLnTx/>
                <a:uFillTx/>
                <a:latin typeface="Arial"/>
                <a:cs typeface="Arial"/>
              </a:rPr>
              <a:t> </a:t>
            </a:r>
            <a:r>
              <a:rPr kumimoji="0" lang="fr-CA" sz="2800" b="1" i="0" u="none" strike="noStrike" kern="0" cap="none" spc="0" normalizeH="0" baseline="0" noProof="0" err="1">
                <a:ln>
                  <a:noFill/>
                </a:ln>
                <a:solidFill>
                  <a:schemeClr val="accent1"/>
                </a:solidFill>
                <a:effectLst/>
                <a:uLnTx/>
                <a:uFillTx/>
                <a:latin typeface="Arial"/>
                <a:cs typeface="Arial"/>
              </a:rPr>
              <a:t>government</a:t>
            </a:r>
            <a:endParaRPr kumimoji="0" lang="fr-CA" sz="2800" b="1" i="0" u="none" strike="noStrike" kern="0" cap="none" spc="0" normalizeH="0" baseline="0" noProof="0">
              <a:ln>
                <a:noFill/>
              </a:ln>
              <a:solidFill>
                <a:schemeClr val="accent1"/>
              </a:solidFill>
              <a:effectLst/>
              <a:uLnTx/>
              <a:uFillTx/>
              <a:latin typeface="Arial"/>
              <a:cs typeface="Arial"/>
            </a:endParaRPr>
          </a:p>
        </p:txBody>
      </p:sp>
      <p:sp>
        <p:nvSpPr>
          <p:cNvPr id="8" name="Rectangle à coins arrondis 5">
            <a:extLst>
              <a:ext uri="{FF2B5EF4-FFF2-40B4-BE49-F238E27FC236}">
                <a16:creationId xmlns:a16="http://schemas.microsoft.com/office/drawing/2014/main" id="{D97AE3DE-F44A-1CA7-DCDE-211255D741E2}"/>
              </a:ext>
            </a:extLst>
          </p:cNvPr>
          <p:cNvSpPr/>
          <p:nvPr>
            <p:custDataLst>
              <p:tags r:id="rId2"/>
            </p:custDataLst>
          </p:nvPr>
        </p:nvSpPr>
        <p:spPr>
          <a:xfrm>
            <a:off x="6644958" y="3019466"/>
            <a:ext cx="4662083" cy="2256924"/>
          </a:xfrm>
          <a:prstGeom prst="roundRect">
            <a:avLst/>
          </a:prstGeom>
          <a:ln w="38100">
            <a:solidFill>
              <a:srgbClr val="F6891F"/>
            </a:solidFill>
          </a:ln>
        </p:spPr>
        <p:style>
          <a:lnRef idx="2">
            <a:schemeClr val="accent1"/>
          </a:lnRef>
          <a:fillRef idx="1">
            <a:schemeClr val="lt1"/>
          </a:fillRef>
          <a:effectRef idx="0">
            <a:schemeClr val="accent1"/>
          </a:effectRef>
          <a:fontRef idx="minor">
            <a:schemeClr val="dk1"/>
          </a:fontRef>
        </p:style>
        <p:txBody>
          <a:bodyPr rtlCol="0" anchor="ctr"/>
          <a:lstStyle/>
          <a:p>
            <a:pPr lvl="0" algn="ctr">
              <a:defRPr/>
            </a:pPr>
            <a:r>
              <a:rPr kumimoji="0" lang="fr-CA" sz="2800" b="0" i="0" u="none" strike="noStrike" kern="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Responsibility</a:t>
            </a:r>
            <a:r>
              <a:rPr kumimoji="0" lang="fr-CA" sz="2800" b="0" i="0" u="none" strike="noStrike" kern="0" cap="none" spc="0" normalizeH="0" baseline="0" noProof="0">
                <a:ln>
                  <a:noFill/>
                </a:ln>
                <a:solidFill>
                  <a:schemeClr val="tx1"/>
                </a:solidFill>
                <a:effectLst/>
                <a:uLnTx/>
                <a:uFillTx/>
                <a:latin typeface="Arial" panose="020B0604020202020204" pitchFamily="34" charset="0"/>
                <a:cs typeface="Arial" panose="020B0604020202020204" pitchFamily="34" charset="0"/>
              </a:rPr>
              <a:t> of </a:t>
            </a:r>
            <a:r>
              <a:rPr kumimoji="0" lang="fr-CA" sz="2800" b="1"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provincial </a:t>
            </a:r>
            <a:r>
              <a:rPr kumimoji="0" lang="fr-CA" sz="2800" b="1" i="0" u="none" strike="noStrike" kern="0" cap="none" spc="0" normalizeH="0" baseline="0" noProof="0" err="1">
                <a:ln>
                  <a:noFill/>
                </a:ln>
                <a:solidFill>
                  <a:schemeClr val="accent1"/>
                </a:solidFill>
                <a:effectLst/>
                <a:uLnTx/>
                <a:uFillTx/>
                <a:latin typeface="Arial" panose="020B0604020202020204" pitchFamily="34" charset="0"/>
                <a:cs typeface="Arial" panose="020B0604020202020204" pitchFamily="34" charset="0"/>
              </a:rPr>
              <a:t>government</a:t>
            </a:r>
            <a:r>
              <a:rPr lang="fr-CA" sz="2800" b="1" kern="0">
                <a:solidFill>
                  <a:schemeClr val="accent1"/>
                </a:solidFill>
                <a:latin typeface="Arial" panose="020B0604020202020204" pitchFamily="34" charset="0"/>
                <a:cs typeface="Arial" panose="020B0604020202020204" pitchFamily="34" charset="0"/>
              </a:rPr>
              <a:t>​s</a:t>
            </a:r>
            <a:endParaRPr kumimoji="0" lang="fr-CA" sz="2800" b="1"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0377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4">
            <a:extLst>
              <a:ext uri="{FF2B5EF4-FFF2-40B4-BE49-F238E27FC236}">
                <a16:creationId xmlns:a16="http://schemas.microsoft.com/office/drawing/2014/main" id="{2CEE3CE0-AC0B-C4C3-8397-D6440E7547C5}"/>
              </a:ext>
            </a:extLst>
          </p:cNvPr>
          <p:cNvSpPr txBox="1">
            <a:spLocks/>
          </p:cNvSpPr>
          <p:nvPr/>
        </p:nvSpPr>
        <p:spPr>
          <a:xfrm>
            <a:off x="3124200" y="448540"/>
            <a:ext cx="594360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CA" sz="4000" dirty="0"/>
              <a:t>Direct </a:t>
            </a:r>
            <a:r>
              <a:rPr lang="fr-CA" sz="4000" dirty="0" err="1"/>
              <a:t>Examination</a:t>
            </a:r>
            <a:endParaRPr lang="fr-CA" sz="4000" dirty="0"/>
          </a:p>
        </p:txBody>
      </p:sp>
      <p:pic>
        <p:nvPicPr>
          <p:cNvPr id="7" name="Média en ligne 6" title="Mock Trial Step-by-Step: Direct Examination">
            <a:hlinkClick r:id="" action="ppaction://media"/>
            <a:extLst>
              <a:ext uri="{FF2B5EF4-FFF2-40B4-BE49-F238E27FC236}">
                <a16:creationId xmlns:a16="http://schemas.microsoft.com/office/drawing/2014/main" id="{343E1E79-34DE-2EA9-8520-84F18E2646BD}"/>
              </a:ext>
            </a:extLst>
          </p:cNvPr>
          <p:cNvPicPr>
            <a:picLocks noRot="1" noChangeAspect="1"/>
          </p:cNvPicPr>
          <p:nvPr>
            <a:videoFile r:link="rId1"/>
          </p:nvPr>
        </p:nvPicPr>
        <p:blipFill>
          <a:blip r:embed="rId4"/>
          <a:stretch>
            <a:fillRect/>
          </a:stretch>
        </p:blipFill>
        <p:spPr>
          <a:xfrm>
            <a:off x="1087834" y="864465"/>
            <a:ext cx="10016331" cy="5659240"/>
          </a:xfrm>
          <a:prstGeom prst="rect">
            <a:avLst/>
          </a:prstGeom>
        </p:spPr>
      </p:pic>
    </p:spTree>
    <p:extLst>
      <p:ext uri="{BB962C8B-B14F-4D97-AF65-F5344CB8AC3E}">
        <p14:creationId xmlns:p14="http://schemas.microsoft.com/office/powerpoint/2010/main" val="3010830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6431347" y="1069332"/>
            <a:ext cx="5176656" cy="914400"/>
          </a:xfrm>
        </p:spPr>
        <p:txBody>
          <a:bodyPr/>
          <a:lstStyle/>
          <a:p>
            <a:pPr algn="r"/>
            <a:r>
              <a:rPr lang="fr-FR"/>
              <a:t>Cross-</a:t>
            </a:r>
            <a:r>
              <a:rPr lang="fr-FR" err="1"/>
              <a:t>Examination</a:t>
            </a:r>
            <a:r>
              <a:rPr lang="fr-FR"/>
              <a:t> by the </a:t>
            </a:r>
            <a:r>
              <a:rPr lang="fr-FR" err="1"/>
              <a:t>Defence</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err="1"/>
              <a:t>Step</a:t>
            </a:r>
            <a:r>
              <a:rPr lang="fr-FR"/>
              <a:t> 4</a:t>
            </a:r>
            <a:endParaRPr lang="fr-CA"/>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5232674" y="2663032"/>
            <a:ext cx="6523898" cy="3693319"/>
          </a:xfrm>
          <a:prstGeom prst="rect">
            <a:avLst/>
          </a:prstGeom>
        </p:spPr>
        <p:txBody>
          <a:bodyPr wrap="square" lIns="91440" tIns="45720" rIns="91440" bIns="45720" anchor="t">
            <a:spAutoFit/>
          </a:bodyPr>
          <a:lstStyle/>
          <a:p>
            <a:pPr>
              <a:buSzPct val="65000"/>
              <a:buBlip>
                <a:blip r:embed="rId4"/>
              </a:buBlip>
              <a:defRPr/>
            </a:pPr>
            <a:r>
              <a:rPr lang="en-US" sz="2800" b="1" dirty="0">
                <a:ea typeface="+mn-lt"/>
                <a:cs typeface="+mn-lt"/>
              </a:rPr>
              <a:t> What? </a:t>
            </a:r>
            <a:r>
              <a:rPr lang="en-US" sz="2800" dirty="0">
                <a:ea typeface="+mn-lt"/>
                <a:cs typeface="+mn-lt"/>
              </a:rPr>
              <a:t>The </a:t>
            </a:r>
            <a:r>
              <a:rPr lang="en-US" sz="2800" dirty="0" err="1">
                <a:ea typeface="+mn-lt"/>
                <a:cs typeface="+mn-lt"/>
              </a:rPr>
              <a:t>Defence</a:t>
            </a:r>
            <a:r>
              <a:rPr lang="en-US" sz="2800" dirty="0">
                <a:ea typeface="+mn-lt"/>
                <a:cs typeface="+mn-lt"/>
              </a:rPr>
              <a:t> cross-examines (questions) the Prosecution’s witnesses.</a:t>
            </a:r>
            <a:endParaRPr lang="en-US" dirty="0">
              <a:cs typeface="Arial" panose="020B0604020202020204"/>
            </a:endParaRPr>
          </a:p>
          <a:p>
            <a:pPr>
              <a:buSzPct val="65000"/>
              <a:buFontTx/>
              <a:buBlip>
                <a:blip r:embed="rId4"/>
              </a:buBlip>
              <a:defRPr/>
            </a:pPr>
            <a:endParaRPr lang="en-US" sz="2800" dirty="0">
              <a:ea typeface="+mn-lt"/>
              <a:cs typeface="+mn-lt"/>
            </a:endParaRPr>
          </a:p>
          <a:p>
            <a:pPr>
              <a:buSzPct val="65000"/>
              <a:buBlip>
                <a:blip r:embed="rId4"/>
              </a:buBlip>
              <a:defRPr/>
            </a:pPr>
            <a:r>
              <a:rPr lang="en-US" sz="2800" b="1" dirty="0">
                <a:ea typeface="+mn-lt"/>
                <a:cs typeface="+mn-lt"/>
              </a:rPr>
              <a:t> Why? </a:t>
            </a:r>
            <a:r>
              <a:rPr lang="en-US" sz="2800" dirty="0">
                <a:ea typeface="+mn-lt"/>
                <a:cs typeface="+mn-lt"/>
              </a:rPr>
              <a:t>To highlight statements by the witness that are favorable to the accused.</a:t>
            </a:r>
            <a:endParaRPr lang="en-US" dirty="0">
              <a:cs typeface="Arial" panose="020B0604020202020204"/>
            </a:endParaRPr>
          </a:p>
          <a:p>
            <a:pPr marL="342900" lvl="0" indent="-342900">
              <a:spcBef>
                <a:spcPts val="1200"/>
              </a:spcBef>
              <a:buSzPct val="65000"/>
              <a:buBlip>
                <a:blip r:embed="rId4"/>
              </a:buBlip>
              <a:defRPr/>
            </a:pPr>
            <a:endParaRPr lang="en-US" sz="2800" dirty="0">
              <a:cs typeface="Arial"/>
            </a:endParaRPr>
          </a:p>
        </p:txBody>
      </p:sp>
      <p:pic>
        <p:nvPicPr>
          <p:cNvPr id="9" name="Image 8" descr="Une image contenant funérailles, dessin humoristique&#10;&#10;Description générée automatiquement">
            <a:extLst>
              <a:ext uri="{FF2B5EF4-FFF2-40B4-BE49-F238E27FC236}">
                <a16:creationId xmlns:a16="http://schemas.microsoft.com/office/drawing/2014/main" id="{FCA8307E-FDFA-3A5B-A01C-0DB59DB88C78}"/>
              </a:ext>
            </a:extLst>
          </p:cNvPr>
          <p:cNvPicPr>
            <a:picLocks noChangeAspect="1"/>
          </p:cNvPicPr>
          <p:nvPr/>
        </p:nvPicPr>
        <p:blipFill rotWithShape="1">
          <a:blip r:embed="rId5">
            <a:clrChange>
              <a:clrFrom>
                <a:srgbClr val="FFFFFF"/>
              </a:clrFrom>
              <a:clrTo>
                <a:srgbClr val="FFFFFF">
                  <a:alpha val="0"/>
                </a:srgbClr>
              </a:clrTo>
            </a:clrChange>
          </a:blip>
          <a:srcRect l="35136" t="35241" r="45419" b="28576"/>
          <a:stretch/>
        </p:blipFill>
        <p:spPr>
          <a:xfrm>
            <a:off x="2315946" y="757510"/>
            <a:ext cx="3444708" cy="5020437"/>
          </a:xfrm>
          <a:prstGeom prst="rect">
            <a:avLst/>
          </a:prstGeom>
        </p:spPr>
      </p:pic>
      <p:grpSp>
        <p:nvGrpSpPr>
          <p:cNvPr id="4" name="Groupe 3">
            <a:extLst>
              <a:ext uri="{FF2B5EF4-FFF2-40B4-BE49-F238E27FC236}">
                <a16:creationId xmlns:a16="http://schemas.microsoft.com/office/drawing/2014/main" id="{57D9C82F-A01D-DA8F-1448-BD4F76659D57}"/>
              </a:ext>
            </a:extLst>
          </p:cNvPr>
          <p:cNvGrpSpPr/>
          <p:nvPr/>
        </p:nvGrpSpPr>
        <p:grpSpPr>
          <a:xfrm>
            <a:off x="0" y="1819613"/>
            <a:ext cx="3143996" cy="4280877"/>
            <a:chOff x="0" y="1819613"/>
            <a:chExt cx="3143996" cy="4280877"/>
          </a:xfrm>
        </p:grpSpPr>
        <p:pic>
          <p:nvPicPr>
            <p:cNvPr id="7" name="Image 6" descr="Une image contenant habits, chaussures, debout, dessin humoristique&#10;&#10;Description générée automatiquement">
              <a:extLst>
                <a:ext uri="{FF2B5EF4-FFF2-40B4-BE49-F238E27FC236}">
                  <a16:creationId xmlns:a16="http://schemas.microsoft.com/office/drawing/2014/main" id="{CEE558FE-078F-2B49-3BBE-36C416E60A37}"/>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0" y="1819613"/>
              <a:ext cx="3143996" cy="4280877"/>
            </a:xfrm>
            <a:prstGeom prst="rect">
              <a:avLst/>
            </a:prstGeom>
          </p:spPr>
        </p:pic>
        <p:pic>
          <p:nvPicPr>
            <p:cNvPr id="2" name="Image 1" descr="Une image contenant art&#10;&#10;Description générée automatiquement avec une confiance moyenne">
              <a:extLst>
                <a:ext uri="{FF2B5EF4-FFF2-40B4-BE49-F238E27FC236}">
                  <a16:creationId xmlns:a16="http://schemas.microsoft.com/office/drawing/2014/main" id="{75D32480-1732-B44C-79C8-C9EA654B90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12621" y="2467905"/>
              <a:ext cx="1976821" cy="2639325"/>
            </a:xfrm>
            <a:prstGeom prst="rect">
              <a:avLst/>
            </a:prstGeom>
          </p:spPr>
        </p:pic>
      </p:grpSp>
    </p:spTree>
    <p:extLst>
      <p:ext uri="{BB962C8B-B14F-4D97-AF65-F5344CB8AC3E}">
        <p14:creationId xmlns:p14="http://schemas.microsoft.com/office/powerpoint/2010/main" val="25377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4">
            <a:extLst>
              <a:ext uri="{FF2B5EF4-FFF2-40B4-BE49-F238E27FC236}">
                <a16:creationId xmlns:a16="http://schemas.microsoft.com/office/drawing/2014/main" id="{63EDC6FD-3952-5FCF-6498-B775A189EE7E}"/>
              </a:ext>
            </a:extLst>
          </p:cNvPr>
          <p:cNvSpPr txBox="1">
            <a:spLocks/>
          </p:cNvSpPr>
          <p:nvPr/>
        </p:nvSpPr>
        <p:spPr>
          <a:xfrm>
            <a:off x="3124200" y="448540"/>
            <a:ext cx="594360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CA" sz="4000" dirty="0"/>
              <a:t>Cross-</a:t>
            </a:r>
            <a:r>
              <a:rPr lang="fr-CA" sz="4000" dirty="0" err="1"/>
              <a:t>Examination</a:t>
            </a:r>
            <a:endParaRPr lang="fr-CA" sz="4000" dirty="0"/>
          </a:p>
        </p:txBody>
      </p:sp>
      <p:pic>
        <p:nvPicPr>
          <p:cNvPr id="8" name="Média en ligne 7" title="Mock Trial Step-by-Step: Cross Examination">
            <a:hlinkClick r:id="" action="ppaction://media"/>
            <a:extLst>
              <a:ext uri="{FF2B5EF4-FFF2-40B4-BE49-F238E27FC236}">
                <a16:creationId xmlns:a16="http://schemas.microsoft.com/office/drawing/2014/main" id="{32326A84-E77E-BA2C-FD81-02F23F71F365}"/>
              </a:ext>
            </a:extLst>
          </p:cNvPr>
          <p:cNvPicPr>
            <a:picLocks noRot="1" noChangeAspect="1"/>
          </p:cNvPicPr>
          <p:nvPr>
            <a:videoFile r:link="rId1"/>
          </p:nvPr>
        </p:nvPicPr>
        <p:blipFill>
          <a:blip r:embed="rId4"/>
          <a:stretch>
            <a:fillRect/>
          </a:stretch>
        </p:blipFill>
        <p:spPr>
          <a:xfrm>
            <a:off x="965994" y="864465"/>
            <a:ext cx="10260012" cy="5796920"/>
          </a:xfrm>
          <a:prstGeom prst="rect">
            <a:avLst/>
          </a:prstGeom>
        </p:spPr>
      </p:pic>
    </p:spTree>
    <p:extLst>
      <p:ext uri="{BB962C8B-B14F-4D97-AF65-F5344CB8AC3E}">
        <p14:creationId xmlns:p14="http://schemas.microsoft.com/office/powerpoint/2010/main" val="1135153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4">
            <a:extLst>
              <a:ext uri="{FF2B5EF4-FFF2-40B4-BE49-F238E27FC236}">
                <a16:creationId xmlns:a16="http://schemas.microsoft.com/office/drawing/2014/main" id="{96D66294-2475-36D4-9597-9C72611653C8}"/>
              </a:ext>
            </a:extLst>
          </p:cNvPr>
          <p:cNvSpPr txBox="1">
            <a:spLocks/>
          </p:cNvSpPr>
          <p:nvPr/>
        </p:nvSpPr>
        <p:spPr>
          <a:xfrm>
            <a:off x="3124200" y="448540"/>
            <a:ext cx="594360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CA" sz="4000" dirty="0" err="1"/>
              <a:t>Witness</a:t>
            </a:r>
            <a:r>
              <a:rPr lang="fr-CA" sz="4000" dirty="0"/>
              <a:t> </a:t>
            </a:r>
            <a:r>
              <a:rPr lang="fr-CA" sz="4000" dirty="0" err="1"/>
              <a:t>Testimony</a:t>
            </a:r>
            <a:endParaRPr lang="fr-CA" sz="4000" dirty="0"/>
          </a:p>
        </p:txBody>
      </p:sp>
      <p:pic>
        <p:nvPicPr>
          <p:cNvPr id="7" name="Média en ligne 6" title="Mock Trial Step-by-Step: Examining Witnesses">
            <a:hlinkClick r:id="" action="ppaction://media"/>
            <a:extLst>
              <a:ext uri="{FF2B5EF4-FFF2-40B4-BE49-F238E27FC236}">
                <a16:creationId xmlns:a16="http://schemas.microsoft.com/office/drawing/2014/main" id="{2B365CD8-4C7D-0E86-7865-E048565AAE8D}"/>
              </a:ext>
            </a:extLst>
          </p:cNvPr>
          <p:cNvPicPr>
            <a:picLocks noRot="1" noChangeAspect="1"/>
          </p:cNvPicPr>
          <p:nvPr>
            <a:videoFile r:link="rId1"/>
          </p:nvPr>
        </p:nvPicPr>
        <p:blipFill>
          <a:blip r:embed="rId4"/>
          <a:stretch>
            <a:fillRect/>
          </a:stretch>
        </p:blipFill>
        <p:spPr>
          <a:xfrm>
            <a:off x="1137444" y="1007169"/>
            <a:ext cx="9917112" cy="5603181"/>
          </a:xfrm>
          <a:prstGeom prst="rect">
            <a:avLst/>
          </a:prstGeom>
        </p:spPr>
      </p:pic>
    </p:spTree>
    <p:extLst>
      <p:ext uri="{BB962C8B-B14F-4D97-AF65-F5344CB8AC3E}">
        <p14:creationId xmlns:p14="http://schemas.microsoft.com/office/powerpoint/2010/main" val="222726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9EC4C-715D-4982-3F2E-243946572A86}"/>
            </a:ext>
          </a:extLst>
        </p:cNvPr>
        <p:cNvGrpSpPr/>
        <p:nvPr/>
      </p:nvGrpSpPr>
      <p:grpSpPr>
        <a:xfrm>
          <a:off x="0" y="0"/>
          <a:ext cx="0" cy="0"/>
          <a:chOff x="0" y="0"/>
          <a:chExt cx="0" cy="0"/>
        </a:xfrm>
      </p:grpSpPr>
      <p:sp>
        <p:nvSpPr>
          <p:cNvPr id="3" name="Titre 2">
            <a:extLst>
              <a:ext uri="{FF2B5EF4-FFF2-40B4-BE49-F238E27FC236}">
                <a16:creationId xmlns:a16="http://schemas.microsoft.com/office/drawing/2014/main" id="{4300A46E-E373-AB78-2059-14A421C4D9DC}"/>
              </a:ext>
            </a:extLst>
          </p:cNvPr>
          <p:cNvSpPr>
            <a:spLocks noGrp="1"/>
          </p:cNvSpPr>
          <p:nvPr>
            <p:ph type="title"/>
          </p:nvPr>
        </p:nvSpPr>
        <p:spPr>
          <a:xfrm>
            <a:off x="886968" y="1289602"/>
            <a:ext cx="5943600" cy="914400"/>
          </a:xfrm>
        </p:spPr>
        <p:txBody>
          <a:bodyPr/>
          <a:lstStyle/>
          <a:p>
            <a:r>
              <a:rPr lang="fr-FR" dirty="0" err="1"/>
              <a:t>Opening</a:t>
            </a:r>
            <a:r>
              <a:rPr lang="fr-FR" dirty="0"/>
              <a:t> </a:t>
            </a:r>
            <a:r>
              <a:rPr lang="fr-FR" dirty="0" err="1"/>
              <a:t>Statement</a:t>
            </a:r>
            <a:r>
              <a:rPr lang="fr-FR" dirty="0"/>
              <a:t> of the </a:t>
            </a:r>
            <a:r>
              <a:rPr lang="fr-FR" dirty="0" err="1"/>
              <a:t>Defence</a:t>
            </a:r>
            <a:endParaRPr lang="fr-FR" dirty="0">
              <a:cs typeface="Arial"/>
            </a:endParaRPr>
          </a:p>
        </p:txBody>
      </p:sp>
      <p:sp>
        <p:nvSpPr>
          <p:cNvPr id="5" name="Espace réservé du texte 4">
            <a:extLst>
              <a:ext uri="{FF2B5EF4-FFF2-40B4-BE49-F238E27FC236}">
                <a16:creationId xmlns:a16="http://schemas.microsoft.com/office/drawing/2014/main" id="{31214DA2-58B8-9B9C-A43A-3C1AA2A2BFE3}"/>
              </a:ext>
            </a:extLst>
          </p:cNvPr>
          <p:cNvSpPr>
            <a:spLocks noGrp="1"/>
          </p:cNvSpPr>
          <p:nvPr>
            <p:ph type="body" sz="quarter" idx="15"/>
          </p:nvPr>
        </p:nvSpPr>
        <p:spPr>
          <a:xfrm>
            <a:off x="886968" y="503418"/>
            <a:ext cx="5943600" cy="415925"/>
          </a:xfrm>
        </p:spPr>
        <p:txBody>
          <a:bodyPr/>
          <a:lstStyle/>
          <a:p>
            <a:r>
              <a:rPr lang="fr-FR" dirty="0" err="1"/>
              <a:t>Step</a:t>
            </a:r>
            <a:r>
              <a:rPr lang="fr-FR" dirty="0"/>
              <a:t> 5</a:t>
            </a:r>
            <a:endParaRPr lang="fr-CA" dirty="0"/>
          </a:p>
        </p:txBody>
      </p:sp>
      <p:sp>
        <p:nvSpPr>
          <p:cNvPr id="6" name="Rectangle 5">
            <a:extLst>
              <a:ext uri="{FF2B5EF4-FFF2-40B4-BE49-F238E27FC236}">
                <a16:creationId xmlns:a16="http://schemas.microsoft.com/office/drawing/2014/main" id="{2715B9C9-4D26-8087-F7D6-3AB5693854AB}"/>
              </a:ext>
            </a:extLst>
          </p:cNvPr>
          <p:cNvSpPr/>
          <p:nvPr>
            <p:custDataLst>
              <p:tags r:id="rId1"/>
            </p:custDataLst>
          </p:nvPr>
        </p:nvSpPr>
        <p:spPr>
          <a:xfrm>
            <a:off x="955626" y="2976026"/>
            <a:ext cx="6669800" cy="2677656"/>
          </a:xfrm>
          <a:prstGeom prst="rect">
            <a:avLst/>
          </a:prstGeom>
        </p:spPr>
        <p:txBody>
          <a:bodyPr wrap="square" lIns="91440" tIns="45720" rIns="91440" bIns="45720" anchor="t">
            <a:spAutoFit/>
          </a:bodyPr>
          <a:lstStyle/>
          <a:p>
            <a:pPr>
              <a:buSzPct val="65000"/>
              <a:buBlip>
                <a:blip r:embed="rId4"/>
              </a:buBlip>
              <a:defRPr/>
            </a:pPr>
            <a:r>
              <a:rPr lang="en-US" sz="2800" b="1" dirty="0">
                <a:ea typeface="+mn-lt"/>
                <a:cs typeface="+mn-lt"/>
              </a:rPr>
              <a:t> Who? </a:t>
            </a:r>
            <a:r>
              <a:rPr lang="en-US" sz="2800" dirty="0">
                <a:ea typeface="+mn-lt"/>
                <a:cs typeface="+mn-lt"/>
              </a:rPr>
              <a:t>The </a:t>
            </a:r>
            <a:r>
              <a:rPr lang="en-US" sz="2800" dirty="0" err="1">
                <a:ea typeface="+mn-lt"/>
                <a:cs typeface="+mn-lt"/>
              </a:rPr>
              <a:t>defence</a:t>
            </a:r>
            <a:r>
              <a:rPr lang="en-US" sz="2800" dirty="0">
                <a:ea typeface="+mn-lt"/>
                <a:cs typeface="+mn-lt"/>
              </a:rPr>
              <a:t> lawyer.</a:t>
            </a:r>
            <a:endParaRPr lang="en-US" sz="2800" dirty="0"/>
          </a:p>
          <a:p>
            <a:pPr>
              <a:buSzPct val="65000"/>
              <a:defRPr/>
            </a:pPr>
            <a:endParaRPr lang="en-US" sz="2800" dirty="0">
              <a:ea typeface="+mn-lt"/>
              <a:cs typeface="+mn-lt"/>
            </a:endParaRPr>
          </a:p>
          <a:p>
            <a:pPr>
              <a:buSzPct val="65000"/>
              <a:buBlip>
                <a:blip r:embed="rId4"/>
              </a:buBlip>
              <a:defRPr/>
            </a:pPr>
            <a:r>
              <a:rPr lang="en-US" sz="2800" b="1" dirty="0">
                <a:ea typeface="+mn-lt"/>
                <a:cs typeface="+mn-lt"/>
              </a:rPr>
              <a:t> What? </a:t>
            </a:r>
            <a:r>
              <a:rPr lang="en-US" sz="2800" dirty="0">
                <a:ea typeface="+mn-lt"/>
                <a:cs typeface="+mn-lt"/>
              </a:rPr>
              <a:t>They present their “</a:t>
            </a:r>
            <a:r>
              <a:rPr lang="en-US" sz="2800" dirty="0">
                <a:solidFill>
                  <a:schemeClr val="accent1"/>
                </a:solidFill>
                <a:ea typeface="+mn-lt"/>
                <a:cs typeface="+mn-lt"/>
              </a:rPr>
              <a:t>theory of the case</a:t>
            </a:r>
            <a:r>
              <a:rPr lang="en-US" sz="2800" dirty="0">
                <a:ea typeface="+mn-lt"/>
                <a:cs typeface="+mn-lt"/>
              </a:rPr>
              <a:t>,” a summary of their version of the facts and of the exhibits and witnesses that support their case.</a:t>
            </a:r>
            <a:endParaRPr lang="en-US" dirty="0">
              <a:cs typeface="Arial" panose="020B0604020202020204"/>
            </a:endParaRPr>
          </a:p>
        </p:txBody>
      </p:sp>
      <p:pic>
        <p:nvPicPr>
          <p:cNvPr id="10" name="Graphique 9">
            <a:extLst>
              <a:ext uri="{FF2B5EF4-FFF2-40B4-BE49-F238E27FC236}">
                <a16:creationId xmlns:a16="http://schemas.microsoft.com/office/drawing/2014/main" id="{7FF1F19B-2AD8-2089-AAF6-52D7AA06A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504572" flipH="1">
            <a:off x="6501573" y="2365216"/>
            <a:ext cx="862125" cy="1476571"/>
          </a:xfrm>
          <a:prstGeom prst="rect">
            <a:avLst/>
          </a:prstGeom>
        </p:spPr>
      </p:pic>
      <p:grpSp>
        <p:nvGrpSpPr>
          <p:cNvPr id="8" name="Groupe 7">
            <a:extLst>
              <a:ext uri="{FF2B5EF4-FFF2-40B4-BE49-F238E27FC236}">
                <a16:creationId xmlns:a16="http://schemas.microsoft.com/office/drawing/2014/main" id="{9FF65B81-3192-3354-F98C-3EAA04E85B28}"/>
              </a:ext>
            </a:extLst>
          </p:cNvPr>
          <p:cNvGrpSpPr/>
          <p:nvPr/>
        </p:nvGrpSpPr>
        <p:grpSpPr>
          <a:xfrm flipH="1">
            <a:off x="7625426" y="973088"/>
            <a:ext cx="4002834" cy="5195277"/>
            <a:chOff x="0" y="1819613"/>
            <a:chExt cx="3143996" cy="4280877"/>
          </a:xfrm>
        </p:grpSpPr>
        <p:pic>
          <p:nvPicPr>
            <p:cNvPr id="9" name="Image 8" descr="Une image contenant habits, chaussures, debout, dessin humoristique&#10;&#10;Description générée automatiquement">
              <a:extLst>
                <a:ext uri="{FF2B5EF4-FFF2-40B4-BE49-F238E27FC236}">
                  <a16:creationId xmlns:a16="http://schemas.microsoft.com/office/drawing/2014/main" id="{B1F00AE9-3122-3C6E-890C-B1D4348DF43B}"/>
                </a:ext>
              </a:extLst>
            </p:cNvPr>
            <p:cNvPicPr>
              <a:picLocks noChangeAspect="1"/>
            </p:cNvPicPr>
            <p:nvPr/>
          </p:nvPicPr>
          <p:blipFill>
            <a:blip r:embed="rId7">
              <a:clrChange>
                <a:clrFrom>
                  <a:srgbClr val="FFFFFF"/>
                </a:clrFrom>
                <a:clrTo>
                  <a:srgbClr val="FFFFFF">
                    <a:alpha val="0"/>
                  </a:srgbClr>
                </a:clrTo>
              </a:clrChange>
            </a:blip>
            <a:stretch>
              <a:fillRect/>
            </a:stretch>
          </p:blipFill>
          <p:spPr>
            <a:xfrm flipH="1">
              <a:off x="0" y="1819613"/>
              <a:ext cx="3143996" cy="4280877"/>
            </a:xfrm>
            <a:prstGeom prst="rect">
              <a:avLst/>
            </a:prstGeom>
          </p:spPr>
        </p:pic>
        <p:pic>
          <p:nvPicPr>
            <p:cNvPr id="11" name="Image 10" descr="Une image contenant art&#10;&#10;Description générée automatiquement avec une confiance moyenne">
              <a:extLst>
                <a:ext uri="{FF2B5EF4-FFF2-40B4-BE49-F238E27FC236}">
                  <a16:creationId xmlns:a16="http://schemas.microsoft.com/office/drawing/2014/main" id="{2267303C-1F82-F221-A676-721391FC56E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512621" y="2467905"/>
              <a:ext cx="1976821" cy="2639325"/>
            </a:xfrm>
            <a:prstGeom prst="rect">
              <a:avLst/>
            </a:prstGeom>
          </p:spPr>
        </p:pic>
      </p:grpSp>
    </p:spTree>
    <p:extLst>
      <p:ext uri="{BB962C8B-B14F-4D97-AF65-F5344CB8AC3E}">
        <p14:creationId xmlns:p14="http://schemas.microsoft.com/office/powerpoint/2010/main" val="3890006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dessin humoristique&#10;&#10;Description générée automatiquement">
            <a:extLst>
              <a:ext uri="{FF2B5EF4-FFF2-40B4-BE49-F238E27FC236}">
                <a16:creationId xmlns:a16="http://schemas.microsoft.com/office/drawing/2014/main" id="{A6E5218B-B581-05DF-8FCD-6C76E0D046AC}"/>
              </a:ext>
            </a:extLst>
          </p:cNvPr>
          <p:cNvPicPr>
            <a:picLocks noChangeAspect="1"/>
          </p:cNvPicPr>
          <p:nvPr/>
        </p:nvPicPr>
        <p:blipFill rotWithShape="1">
          <a:blip r:embed="rId4">
            <a:clrChange>
              <a:clrFrom>
                <a:srgbClr val="F6F1EE"/>
              </a:clrFrom>
              <a:clrTo>
                <a:srgbClr val="F6F1EE">
                  <a:alpha val="0"/>
                </a:srgbClr>
              </a:clrTo>
            </a:clrChange>
          </a:blip>
          <a:srcRect l="87730" t="22133" b="43488"/>
          <a:stretch/>
        </p:blipFill>
        <p:spPr>
          <a:xfrm flipH="1">
            <a:off x="6830568" y="2333504"/>
            <a:ext cx="2385717" cy="3265296"/>
          </a:xfrm>
          <a:prstGeom prst="rect">
            <a:avLst/>
          </a:prstGeom>
        </p:spPr>
      </p:pic>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886968" y="973088"/>
            <a:ext cx="5943600" cy="914400"/>
          </a:xfrm>
        </p:spPr>
        <p:txBody>
          <a:bodyPr/>
          <a:lstStyle/>
          <a:p>
            <a:r>
              <a:rPr lang="fr-FR" dirty="0"/>
              <a:t>The </a:t>
            </a:r>
            <a:r>
              <a:rPr lang="fr-FR" dirty="0" err="1"/>
              <a:t>Defence’s</a:t>
            </a:r>
            <a:r>
              <a:rPr lang="fr-FR" dirty="0"/>
              <a:t> Evidence </a:t>
            </a:r>
            <a:r>
              <a:rPr lang="fr-FR" sz="2400" dirty="0"/>
              <a:t>(if </a:t>
            </a:r>
            <a:r>
              <a:rPr lang="fr-FR" sz="2400" dirty="0" err="1"/>
              <a:t>any</a:t>
            </a:r>
            <a:r>
              <a:rPr lang="fr-FR" sz="2400" dirty="0"/>
              <a:t>)</a:t>
            </a:r>
            <a:endParaRPr lang="fr-CA" sz="2400"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886968" y="503418"/>
            <a:ext cx="5943600" cy="415925"/>
          </a:xfrm>
        </p:spPr>
        <p:txBody>
          <a:bodyPr/>
          <a:lstStyle/>
          <a:p>
            <a:r>
              <a:rPr lang="fr-FR" dirty="0" err="1"/>
              <a:t>Step</a:t>
            </a:r>
            <a:r>
              <a:rPr lang="fr-FR" dirty="0"/>
              <a:t> 6</a:t>
            </a:r>
            <a:endParaRPr lang="fr-CA" dirty="0"/>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753372" y="2230376"/>
            <a:ext cx="6284242" cy="3908762"/>
          </a:xfrm>
          <a:prstGeom prst="rect">
            <a:avLst/>
          </a:prstGeom>
        </p:spPr>
        <p:txBody>
          <a:bodyPr wrap="square" lIns="91440" tIns="45720" rIns="91440" bIns="45720" anchor="t">
            <a:spAutoFit/>
          </a:bodyPr>
          <a:lstStyle/>
          <a:p>
            <a:pPr>
              <a:buSzPct val="65000"/>
              <a:defRPr/>
            </a:pPr>
            <a:endParaRPr lang="en-US" sz="2500" dirty="0">
              <a:ea typeface="+mn-lt"/>
              <a:cs typeface="+mn-lt"/>
            </a:endParaRPr>
          </a:p>
          <a:p>
            <a:pPr>
              <a:buSzPct val="65000"/>
              <a:buBlip>
                <a:blip r:embed="rId5"/>
              </a:buBlip>
              <a:defRPr/>
            </a:pPr>
            <a:r>
              <a:rPr lang="en-US" sz="2500" b="1" dirty="0">
                <a:ea typeface="+mn-lt"/>
                <a:cs typeface="+mn-lt"/>
              </a:rPr>
              <a:t> What?</a:t>
            </a:r>
            <a:endParaRPr lang="en-US" sz="2500" dirty="0">
              <a:ea typeface="+mn-lt"/>
              <a:cs typeface="+mn-lt"/>
            </a:endParaRPr>
          </a:p>
          <a:p>
            <a:pPr lvl="1">
              <a:spcBef>
                <a:spcPts val="1400"/>
              </a:spcBef>
              <a:buSzPct val="65000"/>
              <a:buFont typeface="Wingdings"/>
              <a:buChar char="Ø"/>
              <a:defRPr/>
            </a:pPr>
            <a:r>
              <a:rPr lang="en-US" sz="2500" dirty="0">
                <a:ea typeface="+mn-lt"/>
                <a:cs typeface="+mn-lt"/>
              </a:rPr>
              <a:t> Presents </a:t>
            </a:r>
            <a:r>
              <a:rPr lang="en-US" sz="2500" b="1" dirty="0">
                <a:ea typeface="+mn-lt"/>
                <a:cs typeface="+mn-lt"/>
              </a:rPr>
              <a:t>exhibits</a:t>
            </a:r>
            <a:r>
              <a:rPr lang="en-US" sz="2500" dirty="0">
                <a:ea typeface="+mn-lt"/>
                <a:cs typeface="+mn-lt"/>
              </a:rPr>
              <a:t> </a:t>
            </a:r>
          </a:p>
          <a:p>
            <a:pPr lvl="1">
              <a:spcBef>
                <a:spcPts val="1400"/>
              </a:spcBef>
              <a:buSzPct val="65000"/>
              <a:buFont typeface="Wingdings"/>
              <a:buChar char="Ø"/>
              <a:defRPr/>
            </a:pPr>
            <a:r>
              <a:rPr lang="en-US" sz="2500" b="1" dirty="0">
                <a:ea typeface="+mn-lt"/>
                <a:cs typeface="+mn-lt"/>
              </a:rPr>
              <a:t>Questions</a:t>
            </a:r>
            <a:r>
              <a:rPr lang="en-US" sz="2500" dirty="0">
                <a:ea typeface="+mn-lt"/>
                <a:cs typeface="+mn-lt"/>
              </a:rPr>
              <a:t> </a:t>
            </a:r>
            <a:r>
              <a:rPr lang="en-US" sz="2500" b="1" dirty="0">
                <a:ea typeface="+mn-lt"/>
                <a:cs typeface="+mn-lt"/>
              </a:rPr>
              <a:t>witnesses </a:t>
            </a:r>
            <a:r>
              <a:rPr lang="en-US" sz="2500" dirty="0">
                <a:ea typeface="+mn-lt"/>
                <a:cs typeface="+mn-lt"/>
              </a:rPr>
              <a:t>called by the </a:t>
            </a:r>
            <a:r>
              <a:rPr lang="en-US" sz="2500" dirty="0" err="1">
                <a:ea typeface="+mn-lt"/>
                <a:cs typeface="+mn-lt"/>
              </a:rPr>
              <a:t>Defence</a:t>
            </a:r>
            <a:r>
              <a:rPr lang="en-US" sz="2500" dirty="0">
                <a:ea typeface="+mn-lt"/>
                <a:cs typeface="+mn-lt"/>
              </a:rPr>
              <a:t> after they’ve been sworn in by the court clerk.</a:t>
            </a:r>
          </a:p>
          <a:p>
            <a:pPr lvl="2">
              <a:spcBef>
                <a:spcPts val="1400"/>
              </a:spcBef>
              <a:buSzPct val="65000"/>
              <a:buFont typeface="Wingdings"/>
              <a:buChar char="Ø"/>
              <a:defRPr/>
            </a:pPr>
            <a:r>
              <a:rPr lang="en-US" sz="2500" dirty="0">
                <a:ea typeface="+mn-lt"/>
                <a:cs typeface="+mn-lt"/>
              </a:rPr>
              <a:t> Open questions</a:t>
            </a:r>
          </a:p>
          <a:p>
            <a:pPr marL="342900" lvl="0" indent="-342900">
              <a:spcBef>
                <a:spcPts val="1200"/>
              </a:spcBef>
              <a:buSzPct val="65000"/>
              <a:buBlip>
                <a:blip r:embed="rId5"/>
              </a:buBlip>
              <a:defRPr/>
            </a:pPr>
            <a:endParaRPr lang="en-US" sz="2800" dirty="0">
              <a:cs typeface="Arial"/>
            </a:endParaRPr>
          </a:p>
        </p:txBody>
      </p:sp>
      <p:grpSp>
        <p:nvGrpSpPr>
          <p:cNvPr id="12" name="Groupe 11">
            <a:extLst>
              <a:ext uri="{FF2B5EF4-FFF2-40B4-BE49-F238E27FC236}">
                <a16:creationId xmlns:a16="http://schemas.microsoft.com/office/drawing/2014/main" id="{D517B05F-7931-70F3-61C0-E4AD4B71263E}"/>
              </a:ext>
            </a:extLst>
          </p:cNvPr>
          <p:cNvGrpSpPr/>
          <p:nvPr/>
        </p:nvGrpSpPr>
        <p:grpSpPr>
          <a:xfrm>
            <a:off x="8841044" y="-1817312"/>
            <a:ext cx="2737430" cy="5580799"/>
            <a:chOff x="6702761" y="-1259760"/>
            <a:chExt cx="2737430" cy="5580799"/>
          </a:xfrm>
        </p:grpSpPr>
        <p:pic>
          <p:nvPicPr>
            <p:cNvPr id="2" name="Image 1" descr="Une image contenant dessin humoristique&#10;&#10;Description générée automatiquement">
              <a:extLst>
                <a:ext uri="{FF2B5EF4-FFF2-40B4-BE49-F238E27FC236}">
                  <a16:creationId xmlns:a16="http://schemas.microsoft.com/office/drawing/2014/main" id="{C7A141AA-0310-D29B-ED44-CC69F99E0AC0}"/>
                </a:ext>
              </a:extLst>
            </p:cNvPr>
            <p:cNvPicPr>
              <a:picLocks noChangeAspect="1"/>
            </p:cNvPicPr>
            <p:nvPr/>
          </p:nvPicPr>
          <p:blipFill rotWithShape="1">
            <a:blip r:embed="rId4">
              <a:clrChange>
                <a:clrFrom>
                  <a:srgbClr val="FFFFFF"/>
                </a:clrFrom>
                <a:clrTo>
                  <a:srgbClr val="FFFFFF">
                    <a:alpha val="0"/>
                  </a:srgbClr>
                </a:clrTo>
              </a:clrChange>
            </a:blip>
            <a:srcRect l="44857" t="-26885" r="40307" b="66404"/>
            <a:stretch/>
          </p:blipFill>
          <p:spPr>
            <a:xfrm>
              <a:off x="6702761" y="-1259760"/>
              <a:ext cx="2737430" cy="5580799"/>
            </a:xfrm>
            <a:prstGeom prst="rect">
              <a:avLst/>
            </a:prstGeom>
          </p:spPr>
        </p:pic>
        <p:pic>
          <p:nvPicPr>
            <p:cNvPr id="10" name="Image 9" descr="Une image contenant art&#10;&#10;Description générée automatiquement avec une confiance moyenne">
              <a:extLst>
                <a:ext uri="{FF2B5EF4-FFF2-40B4-BE49-F238E27FC236}">
                  <a16:creationId xmlns:a16="http://schemas.microsoft.com/office/drawing/2014/main" id="{BCA65244-B1E1-09A9-0E3B-597AF241C7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1791" y="1927667"/>
              <a:ext cx="811052" cy="955485"/>
            </a:xfrm>
            <a:prstGeom prst="rect">
              <a:avLst/>
            </a:prstGeom>
          </p:spPr>
        </p:pic>
      </p:grpSp>
      <p:grpSp>
        <p:nvGrpSpPr>
          <p:cNvPr id="11" name="Groupe 10">
            <a:extLst>
              <a:ext uri="{FF2B5EF4-FFF2-40B4-BE49-F238E27FC236}">
                <a16:creationId xmlns:a16="http://schemas.microsoft.com/office/drawing/2014/main" id="{92AFDF6A-5339-592B-ED33-FAC7C09399A0}"/>
              </a:ext>
            </a:extLst>
          </p:cNvPr>
          <p:cNvGrpSpPr/>
          <p:nvPr/>
        </p:nvGrpSpPr>
        <p:grpSpPr>
          <a:xfrm>
            <a:off x="9200447" y="2456229"/>
            <a:ext cx="2018624" cy="3569777"/>
            <a:chOff x="8147687" y="2929128"/>
            <a:chExt cx="2018624" cy="3569777"/>
          </a:xfrm>
        </p:grpSpPr>
        <p:pic>
          <p:nvPicPr>
            <p:cNvPr id="8" name="Image 7" descr="Une image contenant dessin humoristique&#10;&#10;Description générée automatiquement">
              <a:extLst>
                <a:ext uri="{FF2B5EF4-FFF2-40B4-BE49-F238E27FC236}">
                  <a16:creationId xmlns:a16="http://schemas.microsoft.com/office/drawing/2014/main" id="{1B20FD06-717E-917C-3762-4AC2C1389478}"/>
                </a:ext>
              </a:extLst>
            </p:cNvPr>
            <p:cNvPicPr>
              <a:picLocks noChangeAspect="1"/>
            </p:cNvPicPr>
            <p:nvPr/>
          </p:nvPicPr>
          <p:blipFill rotWithShape="1">
            <a:blip r:embed="rId4">
              <a:clrChange>
                <a:clrFrom>
                  <a:srgbClr val="FFFFFF"/>
                </a:clrFrom>
                <a:clrTo>
                  <a:srgbClr val="FFFFFF">
                    <a:alpha val="0"/>
                  </a:srgbClr>
                </a:clrTo>
              </a:clrChange>
            </a:blip>
            <a:srcRect l="60571" t="8127" r="30230" b="59343"/>
            <a:stretch/>
          </p:blipFill>
          <p:spPr>
            <a:xfrm>
              <a:off x="8147687" y="2929128"/>
              <a:ext cx="2018624" cy="3569777"/>
            </a:xfrm>
            <a:prstGeom prst="rect">
              <a:avLst/>
            </a:prstGeom>
          </p:spPr>
        </p:pic>
        <p:pic>
          <p:nvPicPr>
            <p:cNvPr id="9" name="Image 8" descr="Une image contenant art&#10;&#10;Description générée automatiquement avec une confiance moyenne">
              <a:extLst>
                <a:ext uri="{FF2B5EF4-FFF2-40B4-BE49-F238E27FC236}">
                  <a16:creationId xmlns:a16="http://schemas.microsoft.com/office/drawing/2014/main" id="{3E4FF090-8390-31A9-1661-85E8025A5F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2249" y="3834581"/>
              <a:ext cx="1574106" cy="2101646"/>
            </a:xfrm>
            <a:prstGeom prst="rect">
              <a:avLst/>
            </a:prstGeom>
          </p:spPr>
        </p:pic>
      </p:grpSp>
    </p:spTree>
    <p:extLst>
      <p:ext uri="{BB962C8B-B14F-4D97-AF65-F5344CB8AC3E}">
        <p14:creationId xmlns:p14="http://schemas.microsoft.com/office/powerpoint/2010/main" val="301312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664403" y="1069332"/>
            <a:ext cx="5943600" cy="914400"/>
          </a:xfrm>
        </p:spPr>
        <p:txBody>
          <a:bodyPr/>
          <a:lstStyle/>
          <a:p>
            <a:pPr algn="r"/>
            <a:r>
              <a:rPr lang="fr-FR" dirty="0"/>
              <a:t>Cross-</a:t>
            </a:r>
            <a:r>
              <a:rPr lang="fr-FR" dirty="0" err="1"/>
              <a:t>Examination</a:t>
            </a:r>
            <a:r>
              <a:rPr lang="fr-FR" dirty="0"/>
              <a:t> by the </a:t>
            </a:r>
            <a:r>
              <a:rPr lang="fr-FR" dirty="0" err="1"/>
              <a:t>Prosecution</a:t>
            </a:r>
            <a:endParaRPr lang="fr-CA"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dirty="0" err="1"/>
              <a:t>Step</a:t>
            </a:r>
            <a:r>
              <a:rPr lang="fr-FR" dirty="0"/>
              <a:t> 7</a:t>
            </a:r>
            <a:endParaRPr lang="fr-CA" dirty="0"/>
          </a:p>
        </p:txBody>
      </p:sp>
      <p:pic>
        <p:nvPicPr>
          <p:cNvPr id="4" name="Image 3" descr="Une image contenant dessin humoristique&#10;&#10;Description générée automatiquement">
            <a:extLst>
              <a:ext uri="{FF2B5EF4-FFF2-40B4-BE49-F238E27FC236}">
                <a16:creationId xmlns:a16="http://schemas.microsoft.com/office/drawing/2014/main" id="{45F4E4E1-F324-B21F-992F-5FE55316BF46}"/>
              </a:ext>
            </a:extLst>
          </p:cNvPr>
          <p:cNvPicPr>
            <a:picLocks noChangeAspect="1"/>
          </p:cNvPicPr>
          <p:nvPr/>
        </p:nvPicPr>
        <p:blipFill rotWithShape="1">
          <a:blip r:embed="rId4">
            <a:clrChange>
              <a:clrFrom>
                <a:srgbClr val="F6F1EE"/>
              </a:clrFrom>
              <a:clrTo>
                <a:srgbClr val="F6F1EE">
                  <a:alpha val="0"/>
                </a:srgbClr>
              </a:clrTo>
            </a:clrChange>
          </a:blip>
          <a:srcRect l="87730" t="22133" b="43488"/>
          <a:stretch/>
        </p:blipFill>
        <p:spPr>
          <a:xfrm>
            <a:off x="1924334" y="732452"/>
            <a:ext cx="2957371" cy="4143895"/>
          </a:xfrm>
          <a:prstGeom prst="rect">
            <a:avLst/>
          </a:prstGeom>
        </p:spPr>
      </p:pic>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4881705" y="2333685"/>
            <a:ext cx="7002216" cy="4524315"/>
          </a:xfrm>
          <a:prstGeom prst="rect">
            <a:avLst/>
          </a:prstGeom>
        </p:spPr>
        <p:txBody>
          <a:bodyPr wrap="square" lIns="91440" tIns="45720" rIns="91440" bIns="45720" anchor="t">
            <a:spAutoFit/>
          </a:bodyPr>
          <a:lstStyle/>
          <a:p>
            <a:pPr>
              <a:buSzPct val="65000"/>
              <a:buBlip>
                <a:blip r:embed="rId5"/>
              </a:buBlip>
              <a:defRPr/>
            </a:pPr>
            <a:r>
              <a:rPr lang="fr-CA" sz="2600" b="1" dirty="0">
                <a:ea typeface="+mn-lt"/>
                <a:cs typeface="+mn-lt"/>
              </a:rPr>
              <a:t> </a:t>
            </a:r>
            <a:r>
              <a:rPr lang="fr-CA" sz="2600" b="1" dirty="0" err="1">
                <a:ea typeface="+mn-lt"/>
                <a:cs typeface="+mn-lt"/>
              </a:rPr>
              <a:t>What</a:t>
            </a:r>
            <a:r>
              <a:rPr lang="fr-CA" sz="2600" b="1" dirty="0">
                <a:ea typeface="+mn-lt"/>
                <a:cs typeface="+mn-lt"/>
              </a:rPr>
              <a:t>?</a:t>
            </a:r>
            <a:endParaRPr lang="fr-CA" dirty="0">
              <a:ea typeface="+mn-lt"/>
              <a:cs typeface="+mn-lt"/>
            </a:endParaRPr>
          </a:p>
          <a:p>
            <a:pPr lvl="1">
              <a:buSzPct val="65000"/>
              <a:buFont typeface="Wingdings"/>
              <a:buChar char="Ø"/>
              <a:defRPr/>
            </a:pPr>
            <a:r>
              <a:rPr lang="fr-CA" sz="2600" dirty="0">
                <a:ea typeface="+mn-lt"/>
                <a:cs typeface="+mn-lt"/>
              </a:rPr>
              <a:t> The </a:t>
            </a:r>
            <a:r>
              <a:rPr lang="fr-CA" sz="2600" dirty="0" err="1">
                <a:ea typeface="+mn-lt"/>
                <a:cs typeface="+mn-lt"/>
              </a:rPr>
              <a:t>Prosecution</a:t>
            </a:r>
            <a:r>
              <a:rPr lang="fr-CA" sz="2600" dirty="0">
                <a:ea typeface="+mn-lt"/>
                <a:cs typeface="+mn-lt"/>
              </a:rPr>
              <a:t> can question the </a:t>
            </a:r>
            <a:r>
              <a:rPr lang="fr-CA" sz="2600" dirty="0" err="1">
                <a:ea typeface="+mn-lt"/>
                <a:cs typeface="+mn-lt"/>
              </a:rPr>
              <a:t>witnesses</a:t>
            </a:r>
            <a:r>
              <a:rPr lang="fr-CA" sz="2600" dirty="0">
                <a:ea typeface="+mn-lt"/>
                <a:cs typeface="+mn-lt"/>
              </a:rPr>
              <a:t> </a:t>
            </a:r>
            <a:r>
              <a:rPr lang="fr-CA" sz="2600" dirty="0" err="1">
                <a:ea typeface="+mn-lt"/>
                <a:cs typeface="+mn-lt"/>
              </a:rPr>
              <a:t>called</a:t>
            </a:r>
            <a:r>
              <a:rPr lang="fr-CA" sz="2600" dirty="0">
                <a:ea typeface="+mn-lt"/>
                <a:cs typeface="+mn-lt"/>
              </a:rPr>
              <a:t> by the </a:t>
            </a:r>
            <a:r>
              <a:rPr lang="fr-CA" sz="2600" dirty="0" err="1">
                <a:ea typeface="+mn-lt"/>
                <a:cs typeface="+mn-lt"/>
              </a:rPr>
              <a:t>Defence</a:t>
            </a:r>
            <a:r>
              <a:rPr lang="fr-CA" sz="2600" dirty="0">
                <a:ea typeface="+mn-lt"/>
                <a:cs typeface="+mn-lt"/>
              </a:rPr>
              <a:t>.</a:t>
            </a:r>
          </a:p>
          <a:p>
            <a:pPr lvl="2">
              <a:buSzPct val="65000"/>
              <a:buFont typeface="Wingdings"/>
              <a:buChar char="Ø"/>
              <a:defRPr/>
            </a:pPr>
            <a:r>
              <a:rPr lang="fr-CA" dirty="0">
                <a:ea typeface="+mn-lt"/>
                <a:cs typeface="+mn-lt"/>
              </a:rPr>
              <a:t> Leading questions </a:t>
            </a:r>
            <a:r>
              <a:rPr lang="fr-CA" dirty="0" err="1">
                <a:ea typeface="+mn-lt"/>
                <a:cs typeface="+mn-lt"/>
              </a:rPr>
              <a:t>permitted</a:t>
            </a:r>
            <a:r>
              <a:rPr lang="fr-CA" dirty="0">
                <a:ea typeface="+mn-lt"/>
                <a:cs typeface="+mn-lt"/>
              </a:rPr>
              <a:t>.</a:t>
            </a:r>
          </a:p>
          <a:p>
            <a:pPr lvl="1">
              <a:buSzPct val="65000"/>
              <a:buFont typeface="Wingdings"/>
              <a:buChar char="Ø"/>
              <a:defRPr/>
            </a:pPr>
            <a:endParaRPr lang="fr-CA" sz="2600" dirty="0">
              <a:ea typeface="+mn-lt"/>
              <a:cs typeface="+mn-lt"/>
            </a:endParaRPr>
          </a:p>
          <a:p>
            <a:pPr>
              <a:buSzPct val="65000"/>
              <a:buBlip>
                <a:blip r:embed="rId5"/>
              </a:buBlip>
              <a:defRPr/>
            </a:pPr>
            <a:r>
              <a:rPr lang="fr-CA" sz="2600" b="1" dirty="0">
                <a:ea typeface="+mn-lt"/>
                <a:cs typeface="+mn-lt"/>
              </a:rPr>
              <a:t> </a:t>
            </a:r>
            <a:r>
              <a:rPr lang="fr-CA" sz="2600" b="1" dirty="0" err="1">
                <a:ea typeface="+mn-lt"/>
                <a:cs typeface="+mn-lt"/>
              </a:rPr>
              <a:t>Why</a:t>
            </a:r>
            <a:r>
              <a:rPr lang="fr-CA" sz="2600" b="1" dirty="0">
                <a:ea typeface="+mn-lt"/>
                <a:cs typeface="+mn-lt"/>
              </a:rPr>
              <a:t>?</a:t>
            </a:r>
            <a:endParaRPr lang="fr-CA" dirty="0">
              <a:ea typeface="+mn-lt"/>
              <a:cs typeface="+mn-lt"/>
            </a:endParaRPr>
          </a:p>
          <a:p>
            <a:pPr lvl="1">
              <a:buSzPct val="65000"/>
              <a:buFont typeface="Wingdings"/>
              <a:buChar char="Ø"/>
              <a:defRPr/>
            </a:pPr>
            <a:r>
              <a:rPr lang="fr-CA" sz="2600" dirty="0">
                <a:ea typeface="+mn-lt"/>
                <a:cs typeface="+mn-lt"/>
              </a:rPr>
              <a:t> To highlight </a:t>
            </a:r>
            <a:r>
              <a:rPr lang="fr-CA" sz="2600" dirty="0" err="1">
                <a:ea typeface="+mn-lt"/>
                <a:cs typeface="+mn-lt"/>
              </a:rPr>
              <a:t>statements</a:t>
            </a:r>
            <a:r>
              <a:rPr lang="fr-CA" sz="2600" dirty="0">
                <a:ea typeface="+mn-lt"/>
                <a:cs typeface="+mn-lt"/>
              </a:rPr>
              <a:t> </a:t>
            </a:r>
            <a:r>
              <a:rPr lang="fr-CA" sz="2600" dirty="0" err="1">
                <a:ea typeface="+mn-lt"/>
                <a:cs typeface="+mn-lt"/>
              </a:rPr>
              <a:t>that</a:t>
            </a:r>
            <a:r>
              <a:rPr lang="fr-CA" sz="2600" dirty="0">
                <a:ea typeface="+mn-lt"/>
                <a:cs typeface="+mn-lt"/>
              </a:rPr>
              <a:t> go </a:t>
            </a:r>
            <a:r>
              <a:rPr lang="fr-CA" sz="2600" dirty="0" err="1">
                <a:ea typeface="+mn-lt"/>
                <a:cs typeface="+mn-lt"/>
              </a:rPr>
              <a:t>against</a:t>
            </a:r>
            <a:r>
              <a:rPr lang="fr-CA" sz="2600" dirty="0">
                <a:ea typeface="+mn-lt"/>
                <a:cs typeface="+mn-lt"/>
              </a:rPr>
              <a:t> the </a:t>
            </a:r>
            <a:r>
              <a:rPr lang="fr-CA" sz="2600" dirty="0" err="1">
                <a:ea typeface="+mn-lt"/>
                <a:cs typeface="+mn-lt"/>
              </a:rPr>
              <a:t>accused</a:t>
            </a:r>
            <a:r>
              <a:rPr lang="fr-CA" sz="2600" dirty="0">
                <a:ea typeface="+mn-lt"/>
                <a:cs typeface="+mn-lt"/>
              </a:rPr>
              <a:t>.</a:t>
            </a:r>
          </a:p>
          <a:p>
            <a:pPr lvl="1">
              <a:buSzPct val="65000"/>
              <a:buFont typeface="Wingdings"/>
              <a:buChar char="Ø"/>
              <a:defRPr/>
            </a:pPr>
            <a:r>
              <a:rPr lang="fr-CA" sz="2600" dirty="0">
                <a:ea typeface="+mn-lt"/>
                <a:cs typeface="+mn-lt"/>
              </a:rPr>
              <a:t> To point out </a:t>
            </a:r>
            <a:r>
              <a:rPr lang="fr-CA" sz="2600" dirty="0" err="1">
                <a:ea typeface="+mn-lt"/>
                <a:cs typeface="+mn-lt"/>
              </a:rPr>
              <a:t>weaknesses</a:t>
            </a:r>
            <a:r>
              <a:rPr lang="fr-CA" sz="2600" dirty="0">
                <a:ea typeface="+mn-lt"/>
                <a:cs typeface="+mn-lt"/>
              </a:rPr>
              <a:t> in the </a:t>
            </a:r>
            <a:r>
              <a:rPr lang="fr-CA" sz="2600" dirty="0" err="1">
                <a:ea typeface="+mn-lt"/>
                <a:cs typeface="+mn-lt"/>
              </a:rPr>
              <a:t>Defence’s</a:t>
            </a:r>
            <a:r>
              <a:rPr lang="fr-CA" sz="2600" dirty="0">
                <a:ea typeface="+mn-lt"/>
                <a:cs typeface="+mn-lt"/>
              </a:rPr>
              <a:t> case.</a:t>
            </a:r>
            <a:endParaRPr lang="fr-CA" dirty="0">
              <a:ea typeface="+mn-lt"/>
              <a:cs typeface="+mn-lt"/>
            </a:endParaRPr>
          </a:p>
          <a:p>
            <a:pPr marL="342900" indent="-342900">
              <a:spcBef>
                <a:spcPts val="1200"/>
              </a:spcBef>
              <a:buSzPct val="65000"/>
              <a:buFontTx/>
              <a:buChar char="•"/>
              <a:defRPr/>
            </a:pPr>
            <a:endParaRPr lang="fr-CA" sz="2600" dirty="0">
              <a:cs typeface="Arial"/>
            </a:endParaRPr>
          </a:p>
        </p:txBody>
      </p:sp>
      <p:grpSp>
        <p:nvGrpSpPr>
          <p:cNvPr id="2" name="Groupe 1">
            <a:extLst>
              <a:ext uri="{FF2B5EF4-FFF2-40B4-BE49-F238E27FC236}">
                <a16:creationId xmlns:a16="http://schemas.microsoft.com/office/drawing/2014/main" id="{0EB40209-8F80-589D-9DCE-7770A3404B4A}"/>
              </a:ext>
            </a:extLst>
          </p:cNvPr>
          <p:cNvGrpSpPr/>
          <p:nvPr/>
        </p:nvGrpSpPr>
        <p:grpSpPr>
          <a:xfrm>
            <a:off x="-92202" y="2307347"/>
            <a:ext cx="2566101" cy="4126087"/>
            <a:chOff x="-92202" y="2307347"/>
            <a:chExt cx="2566101" cy="4126087"/>
          </a:xfrm>
        </p:grpSpPr>
        <p:pic>
          <p:nvPicPr>
            <p:cNvPr id="10" name="Image 9" descr="Une image contenant chaussures, silhouette, illustration, dessin humoristique&#10;&#10;Description générée automatiquement">
              <a:extLst>
                <a:ext uri="{FF2B5EF4-FFF2-40B4-BE49-F238E27FC236}">
                  <a16:creationId xmlns:a16="http://schemas.microsoft.com/office/drawing/2014/main" id="{FE243633-B43E-B3C2-FE81-0468BF1EF122}"/>
                </a:ext>
              </a:extLst>
            </p:cNvPr>
            <p:cNvPicPr>
              <a:picLocks noChangeAspect="1"/>
            </p:cNvPicPr>
            <p:nvPr/>
          </p:nvPicPr>
          <p:blipFill>
            <a:blip r:embed="rId6">
              <a:clrChange>
                <a:clrFrom>
                  <a:srgbClr val="FFFFFF"/>
                </a:clrFrom>
                <a:clrTo>
                  <a:srgbClr val="FFFFFF">
                    <a:alpha val="0"/>
                  </a:srgbClr>
                </a:clrTo>
              </a:clrChange>
            </a:blip>
            <a:stretch>
              <a:fillRect/>
            </a:stretch>
          </p:blipFill>
          <p:spPr>
            <a:xfrm flipH="1">
              <a:off x="-92202" y="2307347"/>
              <a:ext cx="2566101" cy="4126087"/>
            </a:xfrm>
            <a:prstGeom prst="rect">
              <a:avLst/>
            </a:prstGeom>
          </p:spPr>
        </p:pic>
        <p:pic>
          <p:nvPicPr>
            <p:cNvPr id="9" name="Image 8" descr="Une image contenant habits, robe, art&#10;&#10;Description générée automatiquement">
              <a:extLst>
                <a:ext uri="{FF2B5EF4-FFF2-40B4-BE49-F238E27FC236}">
                  <a16:creationId xmlns:a16="http://schemas.microsoft.com/office/drawing/2014/main" id="{39EA50D5-9456-A31B-4312-A96A79DD72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13069" y="2935372"/>
              <a:ext cx="1570704" cy="2995109"/>
            </a:xfrm>
            <a:prstGeom prst="rect">
              <a:avLst/>
            </a:prstGeom>
          </p:spPr>
        </p:pic>
      </p:grpSp>
    </p:spTree>
    <p:extLst>
      <p:ext uri="{BB962C8B-B14F-4D97-AF65-F5344CB8AC3E}">
        <p14:creationId xmlns:p14="http://schemas.microsoft.com/office/powerpoint/2010/main" val="155530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673768" y="1009316"/>
            <a:ext cx="8394032" cy="914400"/>
          </a:xfrm>
        </p:spPr>
        <p:txBody>
          <a:bodyPr/>
          <a:lstStyle/>
          <a:p>
            <a:r>
              <a:rPr lang="fr-FR" dirty="0"/>
              <a:t>Oral Arguments</a:t>
            </a:r>
            <a:endParaRPr lang="fr-CA"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693564" y="456409"/>
            <a:ext cx="8394032" cy="415925"/>
          </a:xfrm>
        </p:spPr>
        <p:txBody>
          <a:bodyPr/>
          <a:lstStyle/>
          <a:p>
            <a:r>
              <a:rPr lang="fr-FR" dirty="0" err="1"/>
              <a:t>Step</a:t>
            </a:r>
            <a:r>
              <a:rPr lang="fr-FR" dirty="0"/>
              <a:t> 8</a:t>
            </a:r>
            <a:endParaRPr lang="fr-CA" dirty="0"/>
          </a:p>
        </p:txBody>
      </p:sp>
      <p:pic>
        <p:nvPicPr>
          <p:cNvPr id="14" name="Image 13" descr="Une image contenant dessin humoristique&#10;&#10;Description générée automatiquement">
            <a:extLst>
              <a:ext uri="{FF2B5EF4-FFF2-40B4-BE49-F238E27FC236}">
                <a16:creationId xmlns:a16="http://schemas.microsoft.com/office/drawing/2014/main" id="{8F697E2E-3449-E4EA-C30B-18537FE1AABE}"/>
              </a:ext>
            </a:extLst>
          </p:cNvPr>
          <p:cNvPicPr>
            <a:picLocks noChangeAspect="1"/>
          </p:cNvPicPr>
          <p:nvPr/>
        </p:nvPicPr>
        <p:blipFill rotWithShape="1">
          <a:blip r:embed="rId4">
            <a:clrChange>
              <a:clrFrom>
                <a:srgbClr val="FFFFFF"/>
              </a:clrFrom>
              <a:clrTo>
                <a:srgbClr val="FFFFFF">
                  <a:alpha val="0"/>
                </a:srgbClr>
              </a:clrTo>
            </a:clrChange>
          </a:blip>
          <a:srcRect l="1179" t="55400" r="76642" b="7838"/>
          <a:stretch/>
        </p:blipFill>
        <p:spPr>
          <a:xfrm>
            <a:off x="5054016" y="2875831"/>
            <a:ext cx="4966387" cy="4116907"/>
          </a:xfrm>
          <a:prstGeom prst="rect">
            <a:avLst/>
          </a:prstGeom>
        </p:spPr>
      </p:pic>
      <p:grpSp>
        <p:nvGrpSpPr>
          <p:cNvPr id="7" name="Groupe 6">
            <a:extLst>
              <a:ext uri="{FF2B5EF4-FFF2-40B4-BE49-F238E27FC236}">
                <a16:creationId xmlns:a16="http://schemas.microsoft.com/office/drawing/2014/main" id="{75C9DFDC-C109-EA43-4091-3ABE7CE1C493}"/>
              </a:ext>
            </a:extLst>
          </p:cNvPr>
          <p:cNvGrpSpPr/>
          <p:nvPr/>
        </p:nvGrpSpPr>
        <p:grpSpPr>
          <a:xfrm>
            <a:off x="8062370" y="847493"/>
            <a:ext cx="1930792" cy="3104561"/>
            <a:chOff x="8062370" y="847493"/>
            <a:chExt cx="1930792" cy="3104561"/>
          </a:xfrm>
        </p:grpSpPr>
        <p:pic>
          <p:nvPicPr>
            <p:cNvPr id="12" name="Image 11" descr="Une image contenant chaussures, silhouette, illustration, dessin humoristique&#10;&#10;Description générée automatiquement">
              <a:extLst>
                <a:ext uri="{FF2B5EF4-FFF2-40B4-BE49-F238E27FC236}">
                  <a16:creationId xmlns:a16="http://schemas.microsoft.com/office/drawing/2014/main" id="{C1637A0D-E804-C048-43B1-A20D7E276D3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062370" y="847493"/>
              <a:ext cx="1930792" cy="3104561"/>
            </a:xfrm>
            <a:prstGeom prst="rect">
              <a:avLst/>
            </a:prstGeom>
          </p:spPr>
        </p:pic>
        <p:pic>
          <p:nvPicPr>
            <p:cNvPr id="2" name="Image 1" descr="Une image contenant habits, robe, art&#10;&#10;Description générée automatiquement">
              <a:extLst>
                <a:ext uri="{FF2B5EF4-FFF2-40B4-BE49-F238E27FC236}">
                  <a16:creationId xmlns:a16="http://schemas.microsoft.com/office/drawing/2014/main" id="{C2BDB791-1680-BE29-14F8-ECE55E4887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1281" y="1307848"/>
              <a:ext cx="1252969" cy="2202703"/>
            </a:xfrm>
            <a:prstGeom prst="rect">
              <a:avLst/>
            </a:prstGeom>
          </p:spPr>
        </p:pic>
      </p:grpSp>
      <p:sp>
        <p:nvSpPr>
          <p:cNvPr id="4" name="Rectangle 3">
            <a:extLst>
              <a:ext uri="{FF2B5EF4-FFF2-40B4-BE49-F238E27FC236}">
                <a16:creationId xmlns:a16="http://schemas.microsoft.com/office/drawing/2014/main" id="{98940F4B-A4B5-3130-090B-38B59DCE00C7}"/>
              </a:ext>
            </a:extLst>
          </p:cNvPr>
          <p:cNvSpPr/>
          <p:nvPr>
            <p:custDataLst>
              <p:tags r:id="rId1"/>
            </p:custDataLst>
          </p:nvPr>
        </p:nvSpPr>
        <p:spPr>
          <a:xfrm>
            <a:off x="673768" y="1788226"/>
            <a:ext cx="5252714" cy="4493538"/>
          </a:xfrm>
          <a:prstGeom prst="rect">
            <a:avLst/>
          </a:prstGeom>
        </p:spPr>
        <p:txBody>
          <a:bodyPr wrap="square" lIns="91440" tIns="45720" rIns="91440" bIns="45720" anchor="t">
            <a:spAutoFit/>
          </a:bodyPr>
          <a:lstStyle/>
          <a:p>
            <a:pPr>
              <a:buSzPct val="65000"/>
              <a:buBlip>
                <a:blip r:embed="rId7"/>
              </a:buBlip>
              <a:defRPr/>
            </a:pPr>
            <a:r>
              <a:rPr lang="fr-FR" sz="2600" b="1" dirty="0">
                <a:ea typeface="+mn-lt"/>
                <a:cs typeface="+mn-lt"/>
              </a:rPr>
              <a:t> </a:t>
            </a:r>
            <a:r>
              <a:rPr lang="fr-FR" sz="2600" b="1" dirty="0" err="1">
                <a:ea typeface="+mn-lt"/>
                <a:cs typeface="+mn-lt"/>
              </a:rPr>
              <a:t>Who</a:t>
            </a:r>
            <a:r>
              <a:rPr lang="fr-FR" sz="2600" b="1" dirty="0">
                <a:ea typeface="+mn-lt"/>
                <a:cs typeface="+mn-lt"/>
              </a:rPr>
              <a:t>?</a:t>
            </a:r>
            <a:endParaRPr lang="fr-FR" sz="2600" dirty="0">
              <a:ea typeface="+mn-lt"/>
              <a:cs typeface="+mn-lt"/>
            </a:endParaRPr>
          </a:p>
          <a:p>
            <a:pPr marL="914400" lvl="1" indent="-457200">
              <a:buSzPct val="65000"/>
              <a:buFont typeface="Wingdings"/>
              <a:buChar char="Ø"/>
              <a:defRPr/>
            </a:pPr>
            <a:r>
              <a:rPr lang="fr-FR" sz="2600" dirty="0">
                <a:ea typeface="+mn-lt"/>
                <a:cs typeface="+mn-lt"/>
              </a:rPr>
              <a:t>The </a:t>
            </a:r>
            <a:r>
              <a:rPr lang="fr-FR" sz="2600" dirty="0" err="1">
                <a:ea typeface="+mn-lt"/>
                <a:cs typeface="+mn-lt"/>
              </a:rPr>
              <a:t>Prosecution</a:t>
            </a:r>
            <a:r>
              <a:rPr lang="fr-FR" sz="2600" dirty="0">
                <a:ea typeface="+mn-lt"/>
                <a:cs typeface="+mn-lt"/>
              </a:rPr>
              <a:t> and the </a:t>
            </a:r>
            <a:r>
              <a:rPr lang="fr-FR" sz="2600" dirty="0" err="1">
                <a:ea typeface="+mn-lt"/>
                <a:cs typeface="+mn-lt"/>
              </a:rPr>
              <a:t>Defence</a:t>
            </a:r>
            <a:r>
              <a:rPr lang="fr-FR" sz="2600" dirty="0">
                <a:ea typeface="+mn-lt"/>
                <a:cs typeface="+mn-lt"/>
              </a:rPr>
              <a:t>.</a:t>
            </a:r>
          </a:p>
          <a:p>
            <a:pPr lvl="1">
              <a:buSzPct val="65000"/>
              <a:defRPr/>
            </a:pPr>
            <a:endParaRPr lang="fr-FR" sz="2600" dirty="0">
              <a:ea typeface="+mn-lt"/>
              <a:cs typeface="+mn-lt"/>
            </a:endParaRPr>
          </a:p>
          <a:p>
            <a:pPr>
              <a:buSzPct val="65000"/>
              <a:buBlip>
                <a:blip r:embed="rId7"/>
              </a:buBlip>
              <a:defRPr/>
            </a:pPr>
            <a:r>
              <a:rPr lang="fr-FR" sz="2600" b="1" dirty="0">
                <a:ea typeface="+mn-lt"/>
                <a:cs typeface="+mn-lt"/>
              </a:rPr>
              <a:t> </a:t>
            </a:r>
            <a:r>
              <a:rPr lang="fr-FR" sz="2600" b="1" dirty="0" err="1">
                <a:ea typeface="+mn-lt"/>
                <a:cs typeface="+mn-lt"/>
              </a:rPr>
              <a:t>What</a:t>
            </a:r>
            <a:r>
              <a:rPr lang="fr-FR" sz="2600" b="1" dirty="0">
                <a:ea typeface="+mn-lt"/>
                <a:cs typeface="+mn-lt"/>
              </a:rPr>
              <a:t>?</a:t>
            </a:r>
            <a:endParaRPr lang="en-US" sz="2600" dirty="0">
              <a:ea typeface="+mn-lt"/>
              <a:cs typeface="+mn-lt"/>
            </a:endParaRPr>
          </a:p>
          <a:p>
            <a:pPr lvl="1">
              <a:buSzPct val="65000"/>
              <a:buFont typeface="Wingdings"/>
              <a:buChar char="Ø"/>
              <a:defRPr/>
            </a:pPr>
            <a:r>
              <a:rPr lang="fr-FR" sz="2600" dirty="0">
                <a:ea typeface="+mn-lt"/>
                <a:cs typeface="+mn-lt"/>
              </a:rPr>
              <a:t> </a:t>
            </a:r>
            <a:r>
              <a:rPr lang="fr-FR" sz="2600" dirty="0" err="1">
                <a:ea typeface="+mn-lt"/>
                <a:cs typeface="+mn-lt"/>
              </a:rPr>
              <a:t>Summarize</a:t>
            </a:r>
            <a:r>
              <a:rPr lang="fr-FR" sz="2600" dirty="0">
                <a:ea typeface="+mn-lt"/>
                <a:cs typeface="+mn-lt"/>
              </a:rPr>
              <a:t> </a:t>
            </a:r>
            <a:r>
              <a:rPr lang="fr-FR" sz="2600" dirty="0" err="1">
                <a:ea typeface="+mn-lt"/>
                <a:cs typeface="+mn-lt"/>
              </a:rPr>
              <a:t>elements</a:t>
            </a:r>
            <a:r>
              <a:rPr lang="fr-FR" sz="2600" dirty="0">
                <a:ea typeface="+mn-lt"/>
                <a:cs typeface="+mn-lt"/>
              </a:rPr>
              <a:t> of the case favorable to </a:t>
            </a:r>
            <a:r>
              <a:rPr lang="fr-FR" sz="2600" dirty="0" err="1">
                <a:ea typeface="+mn-lt"/>
                <a:cs typeface="+mn-lt"/>
              </a:rPr>
              <a:t>their</a:t>
            </a:r>
            <a:r>
              <a:rPr lang="fr-FR" sz="2600" dirty="0">
                <a:ea typeface="+mn-lt"/>
                <a:cs typeface="+mn-lt"/>
              </a:rPr>
              <a:t> </a:t>
            </a:r>
            <a:r>
              <a:rPr lang="fr-FR" sz="2600" dirty="0" err="1">
                <a:ea typeface="+mn-lt"/>
                <a:cs typeface="+mn-lt"/>
              </a:rPr>
              <a:t>sides</a:t>
            </a:r>
            <a:r>
              <a:rPr lang="fr-FR" sz="2600" dirty="0">
                <a:ea typeface="+mn-lt"/>
                <a:cs typeface="+mn-lt"/>
              </a:rPr>
              <a:t>.</a:t>
            </a:r>
          </a:p>
          <a:p>
            <a:pPr lvl="1">
              <a:buSzPct val="65000"/>
              <a:defRPr/>
            </a:pPr>
            <a:endParaRPr lang="fr-FR" sz="2600" dirty="0">
              <a:ea typeface="+mn-lt"/>
              <a:cs typeface="+mn-lt"/>
            </a:endParaRPr>
          </a:p>
          <a:p>
            <a:pPr>
              <a:buSzPct val="65000"/>
              <a:buBlip>
                <a:blip r:embed="rId7"/>
              </a:buBlip>
              <a:defRPr/>
            </a:pPr>
            <a:r>
              <a:rPr lang="fr-FR" sz="2600" b="1" dirty="0">
                <a:ea typeface="+mn-lt"/>
                <a:cs typeface="+mn-lt"/>
              </a:rPr>
              <a:t> </a:t>
            </a:r>
            <a:r>
              <a:rPr lang="fr-FR" sz="2600" b="1" dirty="0" err="1">
                <a:ea typeface="+mn-lt"/>
                <a:cs typeface="+mn-lt"/>
              </a:rPr>
              <a:t>Why</a:t>
            </a:r>
            <a:r>
              <a:rPr lang="fr-FR" sz="2600" b="1" dirty="0">
                <a:ea typeface="+mn-lt"/>
                <a:cs typeface="+mn-lt"/>
              </a:rPr>
              <a:t>?</a:t>
            </a:r>
            <a:endParaRPr lang="en-US" sz="2600" dirty="0">
              <a:ea typeface="+mn-lt"/>
              <a:cs typeface="+mn-lt"/>
            </a:endParaRPr>
          </a:p>
          <a:p>
            <a:pPr lvl="1">
              <a:buSzPct val="65000"/>
              <a:buFont typeface="Wingdings"/>
              <a:buChar char="Ø"/>
              <a:defRPr/>
            </a:pPr>
            <a:r>
              <a:rPr lang="fr-FR" sz="2600" dirty="0">
                <a:ea typeface="+mn-lt"/>
                <a:cs typeface="+mn-lt"/>
              </a:rPr>
              <a:t>To </a:t>
            </a:r>
            <a:r>
              <a:rPr lang="fr-FR" sz="2600" dirty="0" err="1">
                <a:ea typeface="+mn-lt"/>
                <a:cs typeface="+mn-lt"/>
              </a:rPr>
              <a:t>convince</a:t>
            </a:r>
            <a:r>
              <a:rPr lang="fr-FR" sz="2600" dirty="0">
                <a:ea typeface="+mn-lt"/>
                <a:cs typeface="+mn-lt"/>
              </a:rPr>
              <a:t> the </a:t>
            </a:r>
            <a:r>
              <a:rPr lang="fr-FR" sz="2600" dirty="0" err="1">
                <a:ea typeface="+mn-lt"/>
                <a:cs typeface="+mn-lt"/>
              </a:rPr>
              <a:t>judge</a:t>
            </a:r>
            <a:r>
              <a:rPr lang="fr-FR" sz="2600" dirty="0">
                <a:ea typeface="+mn-lt"/>
                <a:cs typeface="+mn-lt"/>
              </a:rPr>
              <a:t> or jury.</a:t>
            </a:r>
            <a:endParaRPr lang="en-US" sz="2600" dirty="0">
              <a:ea typeface="+mn-lt"/>
              <a:cs typeface="+mn-lt"/>
            </a:endParaRPr>
          </a:p>
          <a:p>
            <a:pPr>
              <a:buSzPct val="65000"/>
              <a:buFontTx/>
              <a:buChar char="•"/>
              <a:defRPr/>
            </a:pPr>
            <a:endParaRPr lang="fr-FR" sz="2600" dirty="0">
              <a:cs typeface="Arial" panose="020B0604020202020204"/>
            </a:endParaRPr>
          </a:p>
        </p:txBody>
      </p:sp>
      <p:grpSp>
        <p:nvGrpSpPr>
          <p:cNvPr id="8" name="Groupe 7">
            <a:extLst>
              <a:ext uri="{FF2B5EF4-FFF2-40B4-BE49-F238E27FC236}">
                <a16:creationId xmlns:a16="http://schemas.microsoft.com/office/drawing/2014/main" id="{A0F54A7B-73F0-A2D0-EE37-055917274266}"/>
              </a:ext>
            </a:extLst>
          </p:cNvPr>
          <p:cNvGrpSpPr/>
          <p:nvPr/>
        </p:nvGrpSpPr>
        <p:grpSpPr>
          <a:xfrm>
            <a:off x="9446391" y="1790395"/>
            <a:ext cx="2546227" cy="3440312"/>
            <a:chOff x="9446391" y="1790395"/>
            <a:chExt cx="2546227" cy="3440312"/>
          </a:xfrm>
        </p:grpSpPr>
        <p:pic>
          <p:nvPicPr>
            <p:cNvPr id="11" name="Image 10" descr="Une image contenant habits, chaussures, debout, dessin humoristique&#10;&#10;Description générée automatiquement">
              <a:extLst>
                <a:ext uri="{FF2B5EF4-FFF2-40B4-BE49-F238E27FC236}">
                  <a16:creationId xmlns:a16="http://schemas.microsoft.com/office/drawing/2014/main" id="{9FB7373F-3FF1-2E17-F4F3-AE8A31DD8EA4}"/>
                </a:ext>
              </a:extLst>
            </p:cNvPr>
            <p:cNvPicPr>
              <a:picLocks noChangeAspect="1"/>
            </p:cNvPicPr>
            <p:nvPr/>
          </p:nvPicPr>
          <p:blipFill>
            <a:blip r:embed="rId8">
              <a:clrChange>
                <a:clrFrom>
                  <a:srgbClr val="FFFFFF"/>
                </a:clrFrom>
                <a:clrTo>
                  <a:srgbClr val="FFFFFF">
                    <a:alpha val="0"/>
                  </a:srgbClr>
                </a:clrTo>
              </a:clrChange>
            </a:blip>
            <a:stretch>
              <a:fillRect/>
            </a:stretch>
          </p:blipFill>
          <p:spPr>
            <a:xfrm>
              <a:off x="9446391" y="1790395"/>
              <a:ext cx="2546227" cy="3440312"/>
            </a:xfrm>
            <a:prstGeom prst="rect">
              <a:avLst/>
            </a:prstGeom>
          </p:spPr>
        </p:pic>
        <p:pic>
          <p:nvPicPr>
            <p:cNvPr id="6" name="Image 5" descr="Une image contenant art&#10;&#10;Description générée automatiquement avec une confiance moyenne">
              <a:extLst>
                <a:ext uri="{FF2B5EF4-FFF2-40B4-BE49-F238E27FC236}">
                  <a16:creationId xmlns:a16="http://schemas.microsoft.com/office/drawing/2014/main" id="{611CE08A-3F17-302D-D1F2-A48538ECE49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81286" y="2318802"/>
              <a:ext cx="1574106" cy="2101646"/>
            </a:xfrm>
            <a:prstGeom prst="rect">
              <a:avLst/>
            </a:prstGeom>
          </p:spPr>
        </p:pic>
      </p:grpSp>
    </p:spTree>
    <p:extLst>
      <p:ext uri="{BB962C8B-B14F-4D97-AF65-F5344CB8AC3E}">
        <p14:creationId xmlns:p14="http://schemas.microsoft.com/office/powerpoint/2010/main" val="2245045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texte 4">
            <a:extLst>
              <a:ext uri="{FF2B5EF4-FFF2-40B4-BE49-F238E27FC236}">
                <a16:creationId xmlns:a16="http://schemas.microsoft.com/office/drawing/2014/main" id="{6DFA815A-55F4-5AE1-EF3F-36360B1D1E3B}"/>
              </a:ext>
            </a:extLst>
          </p:cNvPr>
          <p:cNvSpPr txBox="1">
            <a:spLocks/>
          </p:cNvSpPr>
          <p:nvPr/>
        </p:nvSpPr>
        <p:spPr>
          <a:xfrm>
            <a:off x="3124200" y="448540"/>
            <a:ext cx="5943600" cy="415925"/>
          </a:xfrm>
          <a:prstGeom prst="rect">
            <a:avLst/>
          </a:prstGeom>
        </p:spPr>
        <p:txBody>
          <a:bodyPr vert="horz" lIns="0" tIns="0" rIns="0" bIns="0" rtlCol="0" anchor="b">
            <a:noAutofit/>
          </a:bodyPr>
          <a:lstStyle>
            <a:lvl1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1pPr>
            <a:lvl2pPr marL="0" indent="0" algn="l" defTabSz="914400" rtl="0" eaLnBrk="1" latinLnBrk="0" hangingPunct="1">
              <a:lnSpc>
                <a:spcPct val="100000"/>
              </a:lnSpc>
              <a:spcBef>
                <a:spcPts val="1000"/>
              </a:spcBef>
              <a:buSzPct val="75000"/>
              <a:buFont typeface="+mj-lt"/>
              <a:buNone/>
              <a:tabLst/>
              <a:defRPr sz="2400" b="1" kern="1200">
                <a:solidFill>
                  <a:schemeClr val="accent1"/>
                </a:solidFill>
                <a:latin typeface="+mn-lt"/>
                <a:ea typeface="+mn-ea"/>
                <a:cs typeface="+mn-cs"/>
              </a:defRPr>
            </a:lvl2pPr>
            <a:lvl3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3pPr>
            <a:lvl4pPr marL="0" indent="0" algn="l" defTabSz="914400" rtl="0" eaLnBrk="1" latinLnBrk="0" hangingPunct="1">
              <a:lnSpc>
                <a:spcPct val="100000"/>
              </a:lnSpc>
              <a:spcBef>
                <a:spcPts val="1000"/>
              </a:spcBef>
              <a:buFont typeface="+mj-lt"/>
              <a:buNone/>
              <a:tabLst/>
              <a:defRPr sz="2400" b="1" kern="1200">
                <a:solidFill>
                  <a:schemeClr val="accent1"/>
                </a:solidFill>
                <a:latin typeface="+mn-lt"/>
                <a:ea typeface="+mn-ea"/>
                <a:cs typeface="+mn-cs"/>
              </a:defRPr>
            </a:lvl4pPr>
            <a:lvl5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5pPr>
            <a:lvl6pPr marL="0" indent="0" algn="l" defTabSz="914400" rtl="0" eaLnBrk="1" latinLnBrk="0" hangingPunct="1">
              <a:lnSpc>
                <a:spcPct val="100000"/>
              </a:lnSpc>
              <a:spcBef>
                <a:spcPts val="1000"/>
              </a:spcBef>
              <a:buClr>
                <a:schemeClr val="accent1"/>
              </a:buClr>
              <a:buFont typeface="+mj-lt"/>
              <a:buNone/>
              <a:tabLst/>
              <a:defRPr sz="2400" b="1" kern="1200">
                <a:solidFill>
                  <a:schemeClr val="accent1"/>
                </a:solidFill>
                <a:latin typeface="+mn-lt"/>
                <a:ea typeface="+mn-ea"/>
                <a:cs typeface="+mn-cs"/>
              </a:defRPr>
            </a:lvl6pPr>
            <a:lvl7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7pPr>
            <a:lvl8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8pPr>
            <a:lvl9pPr marL="0" indent="0" algn="l" defTabSz="914400" rtl="0" eaLnBrk="1" latinLnBrk="0" hangingPunct="1">
              <a:lnSpc>
                <a:spcPct val="100000"/>
              </a:lnSpc>
              <a:spcBef>
                <a:spcPts val="1000"/>
              </a:spcBef>
              <a:buFont typeface="Arial" panose="020B0604020202020204" pitchFamily="34" charset="0"/>
              <a:buNone/>
              <a:tabLst/>
              <a:defRPr sz="2400" b="1" kern="1200">
                <a:solidFill>
                  <a:schemeClr val="accent1"/>
                </a:solidFill>
                <a:latin typeface="+mn-lt"/>
                <a:ea typeface="+mn-ea"/>
                <a:cs typeface="+mn-cs"/>
              </a:defRPr>
            </a:lvl9pPr>
          </a:lstStyle>
          <a:p>
            <a:pPr algn="ctr"/>
            <a:r>
              <a:rPr lang="fr-CA" sz="4000" dirty="0"/>
              <a:t>Oral Arguments</a:t>
            </a:r>
          </a:p>
        </p:txBody>
      </p:sp>
      <p:pic>
        <p:nvPicPr>
          <p:cNvPr id="7" name="Média en ligne 6" title="Mock Trial Step-by-Step: Closing Statement">
            <a:hlinkClick r:id="" action="ppaction://media"/>
            <a:extLst>
              <a:ext uri="{FF2B5EF4-FFF2-40B4-BE49-F238E27FC236}">
                <a16:creationId xmlns:a16="http://schemas.microsoft.com/office/drawing/2014/main" id="{F52FBABB-C4F2-7707-DBFA-E872D29EAB87}"/>
              </a:ext>
            </a:extLst>
          </p:cNvPr>
          <p:cNvPicPr>
            <a:picLocks noRot="1" noChangeAspect="1"/>
          </p:cNvPicPr>
          <p:nvPr>
            <a:videoFile r:link="rId1"/>
          </p:nvPr>
        </p:nvPicPr>
        <p:blipFill>
          <a:blip r:embed="rId4"/>
          <a:stretch>
            <a:fillRect/>
          </a:stretch>
        </p:blipFill>
        <p:spPr>
          <a:xfrm>
            <a:off x="1183084" y="1072535"/>
            <a:ext cx="9825831" cy="5551607"/>
          </a:xfrm>
          <a:prstGeom prst="rect">
            <a:avLst/>
          </a:prstGeom>
        </p:spPr>
      </p:pic>
    </p:spTree>
    <p:extLst>
      <p:ext uri="{BB962C8B-B14F-4D97-AF65-F5344CB8AC3E}">
        <p14:creationId xmlns:p14="http://schemas.microsoft.com/office/powerpoint/2010/main" val="200911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5354161" y="1027690"/>
            <a:ext cx="5943600" cy="914400"/>
          </a:xfrm>
        </p:spPr>
        <p:txBody>
          <a:bodyPr/>
          <a:lstStyle/>
          <a:p>
            <a:pPr algn="r"/>
            <a:r>
              <a:rPr lang="fr-FR" dirty="0"/>
              <a:t>Directives to the jury</a:t>
            </a:r>
            <a:endParaRPr lang="fr-CA" dirty="0"/>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5664403" y="524490"/>
            <a:ext cx="5943600" cy="415925"/>
          </a:xfrm>
        </p:spPr>
        <p:txBody>
          <a:bodyPr/>
          <a:lstStyle/>
          <a:p>
            <a:pPr algn="r"/>
            <a:r>
              <a:rPr lang="fr-FR" dirty="0" err="1"/>
              <a:t>Optional</a:t>
            </a:r>
            <a:r>
              <a:rPr lang="fr-FR" dirty="0"/>
              <a:t> </a:t>
            </a:r>
            <a:r>
              <a:rPr lang="fr-FR" dirty="0" err="1"/>
              <a:t>step</a:t>
            </a:r>
            <a:endParaRPr lang="fr-CA" dirty="0"/>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159754" y="1555081"/>
            <a:ext cx="5650173" cy="4308872"/>
          </a:xfrm>
          <a:prstGeom prst="rect">
            <a:avLst/>
          </a:prstGeom>
        </p:spPr>
        <p:txBody>
          <a:bodyPr wrap="square" lIns="91440" tIns="45720" rIns="91440" bIns="45720" anchor="t">
            <a:spAutoFit/>
          </a:bodyPr>
          <a:lstStyle/>
          <a:p>
            <a:pPr>
              <a:buSzPct val="65000"/>
              <a:buBlip>
                <a:blip r:embed="rId4"/>
              </a:buBlip>
              <a:defRPr/>
            </a:pPr>
            <a:r>
              <a:rPr lang="fr-FR" sz="2400" b="1" dirty="0">
                <a:ea typeface="+mn-lt"/>
                <a:cs typeface="+mn-lt"/>
              </a:rPr>
              <a:t> </a:t>
            </a:r>
            <a:r>
              <a:rPr lang="fr-FR" sz="2400" b="1" dirty="0" err="1">
                <a:ea typeface="+mn-lt"/>
                <a:cs typeface="+mn-lt"/>
              </a:rPr>
              <a:t>Who</a:t>
            </a:r>
            <a:r>
              <a:rPr lang="fr-FR" sz="2400" b="1" dirty="0">
                <a:ea typeface="+mn-lt"/>
                <a:cs typeface="+mn-lt"/>
              </a:rPr>
              <a:t>?</a:t>
            </a:r>
          </a:p>
          <a:p>
            <a:pPr marL="800100" lvl="1" indent="-342900">
              <a:buSzPct val="65000"/>
              <a:buFont typeface="Wingdings" panose="05000000000000000000" pitchFamily="2" charset="2"/>
              <a:buChar char="Ø"/>
              <a:defRPr/>
            </a:pPr>
            <a:r>
              <a:rPr lang="en-US" sz="2400" dirty="0">
                <a:ea typeface="+mn-lt"/>
                <a:cs typeface="+mn-lt"/>
              </a:rPr>
              <a:t>The judge</a:t>
            </a:r>
          </a:p>
          <a:p>
            <a:pPr marL="800100" lvl="1" indent="-342900">
              <a:buSzPct val="65000"/>
              <a:buFont typeface="Wingdings" panose="05000000000000000000" pitchFamily="2" charset="2"/>
              <a:buChar char="Ø"/>
              <a:defRPr/>
            </a:pPr>
            <a:endParaRPr lang="en-US" sz="2400" b="1" dirty="0">
              <a:ea typeface="+mn-lt"/>
              <a:cs typeface="+mn-lt"/>
            </a:endParaRPr>
          </a:p>
          <a:p>
            <a:pPr>
              <a:buSzPct val="65000"/>
              <a:buBlip>
                <a:blip r:embed="rId4"/>
              </a:buBlip>
              <a:defRPr/>
            </a:pPr>
            <a:r>
              <a:rPr lang="en-US" sz="2400" b="1" dirty="0">
                <a:ea typeface="+mn-lt"/>
                <a:cs typeface="+mn-lt"/>
              </a:rPr>
              <a:t> What?</a:t>
            </a:r>
          </a:p>
          <a:p>
            <a:pPr marL="800100" lvl="1" indent="-342900">
              <a:buSzPct val="65000"/>
              <a:buFont typeface="Wingdings" panose="05000000000000000000" pitchFamily="2" charset="2"/>
              <a:buChar char="Ø"/>
              <a:defRPr/>
            </a:pPr>
            <a:r>
              <a:rPr lang="en-US" sz="2400" dirty="0">
                <a:ea typeface="+mn-lt"/>
                <a:cs typeface="+mn-lt"/>
              </a:rPr>
              <a:t>Explain the rules regarding the jury’s verdict.</a:t>
            </a:r>
          </a:p>
          <a:p>
            <a:pPr marL="800100" lvl="1" indent="-342900">
              <a:buSzPct val="65000"/>
              <a:buFont typeface="Wingdings" panose="05000000000000000000" pitchFamily="2" charset="2"/>
              <a:buChar char="Ø"/>
              <a:defRPr/>
            </a:pPr>
            <a:endParaRPr lang="en-US" sz="2400" dirty="0">
              <a:ea typeface="+mn-lt"/>
              <a:cs typeface="+mn-lt"/>
            </a:endParaRPr>
          </a:p>
          <a:p>
            <a:pPr>
              <a:buSzPct val="65000"/>
              <a:buBlip>
                <a:blip r:embed="rId4"/>
              </a:buBlip>
              <a:defRPr/>
            </a:pPr>
            <a:r>
              <a:rPr lang="fr-FR" sz="2400" b="1" dirty="0">
                <a:ea typeface="+mn-lt"/>
                <a:cs typeface="+mn-lt"/>
              </a:rPr>
              <a:t> </a:t>
            </a:r>
            <a:r>
              <a:rPr lang="fr-FR" sz="2400" b="1" dirty="0" err="1">
                <a:ea typeface="+mn-lt"/>
                <a:cs typeface="+mn-lt"/>
              </a:rPr>
              <a:t>Why</a:t>
            </a:r>
            <a:r>
              <a:rPr lang="fr-FR" sz="2400" b="1" dirty="0">
                <a:ea typeface="+mn-lt"/>
                <a:cs typeface="+mn-lt"/>
              </a:rPr>
              <a:t>?</a:t>
            </a:r>
          </a:p>
          <a:p>
            <a:pPr marL="800100" lvl="1" indent="-342900">
              <a:buSzPct val="65000"/>
              <a:buFont typeface="Wingdings" panose="05000000000000000000" pitchFamily="2" charset="2"/>
              <a:buChar char="Ø"/>
              <a:defRPr/>
            </a:pPr>
            <a:r>
              <a:rPr lang="fr-FR" sz="2400" dirty="0">
                <a:ea typeface="+mn-lt"/>
                <a:cs typeface="+mn-lt"/>
              </a:rPr>
              <a:t>To </a:t>
            </a:r>
            <a:r>
              <a:rPr lang="fr-FR" sz="2400" dirty="0" err="1">
                <a:ea typeface="+mn-lt"/>
                <a:cs typeface="+mn-lt"/>
              </a:rPr>
              <a:t>ensure</a:t>
            </a:r>
            <a:r>
              <a:rPr lang="fr-FR" sz="2400" dirty="0">
                <a:ea typeface="+mn-lt"/>
                <a:cs typeface="+mn-lt"/>
              </a:rPr>
              <a:t> </a:t>
            </a:r>
            <a:r>
              <a:rPr lang="fr-FR" sz="2400" dirty="0" err="1">
                <a:ea typeface="+mn-lt"/>
                <a:cs typeface="+mn-lt"/>
              </a:rPr>
              <a:t>that</a:t>
            </a:r>
            <a:r>
              <a:rPr lang="fr-FR" sz="2400" dirty="0">
                <a:ea typeface="+mn-lt"/>
                <a:cs typeface="+mn-lt"/>
              </a:rPr>
              <a:t> the </a:t>
            </a:r>
            <a:r>
              <a:rPr lang="fr-FR" sz="2400" dirty="0" err="1">
                <a:ea typeface="+mn-lt"/>
                <a:cs typeface="+mn-lt"/>
              </a:rPr>
              <a:t>jury’s</a:t>
            </a:r>
            <a:r>
              <a:rPr lang="fr-FR" sz="2400" dirty="0">
                <a:ea typeface="+mn-lt"/>
                <a:cs typeface="+mn-lt"/>
              </a:rPr>
              <a:t> verdict complies </a:t>
            </a:r>
            <a:r>
              <a:rPr lang="fr-FR" sz="2400" dirty="0" err="1">
                <a:ea typeface="+mn-lt"/>
                <a:cs typeface="+mn-lt"/>
              </a:rPr>
              <a:t>with</a:t>
            </a:r>
            <a:r>
              <a:rPr lang="fr-FR" sz="2400" dirty="0">
                <a:ea typeface="+mn-lt"/>
                <a:cs typeface="+mn-lt"/>
              </a:rPr>
              <a:t> the </a:t>
            </a:r>
            <a:r>
              <a:rPr lang="fr-FR" sz="2400" dirty="0" err="1">
                <a:ea typeface="+mn-lt"/>
                <a:cs typeface="+mn-lt"/>
              </a:rPr>
              <a:t>law</a:t>
            </a:r>
            <a:r>
              <a:rPr lang="fr-FR" sz="2400" dirty="0">
                <a:ea typeface="+mn-lt"/>
                <a:cs typeface="+mn-lt"/>
              </a:rPr>
              <a:t>.</a:t>
            </a:r>
          </a:p>
          <a:p>
            <a:pPr lvl="1">
              <a:buSzPct val="65000"/>
              <a:defRPr/>
            </a:pPr>
            <a:endParaRPr lang="en-US" sz="2400" dirty="0">
              <a:ea typeface="+mn-lt"/>
              <a:cs typeface="+mn-lt"/>
            </a:endParaRPr>
          </a:p>
        </p:txBody>
      </p:sp>
      <p:grpSp>
        <p:nvGrpSpPr>
          <p:cNvPr id="7" name="Groupe 6">
            <a:extLst>
              <a:ext uri="{FF2B5EF4-FFF2-40B4-BE49-F238E27FC236}">
                <a16:creationId xmlns:a16="http://schemas.microsoft.com/office/drawing/2014/main" id="{645B284E-BBE0-5FC3-8781-71DCDC148D13}"/>
              </a:ext>
            </a:extLst>
          </p:cNvPr>
          <p:cNvGrpSpPr/>
          <p:nvPr/>
        </p:nvGrpSpPr>
        <p:grpSpPr>
          <a:xfrm>
            <a:off x="423515" y="684426"/>
            <a:ext cx="4175781" cy="5770966"/>
            <a:chOff x="423515" y="684426"/>
            <a:chExt cx="4175781" cy="5770966"/>
          </a:xfrm>
        </p:grpSpPr>
        <p:pic>
          <p:nvPicPr>
            <p:cNvPr id="2" name="Image 1" descr="Une image contenant habits, chaussures, personne, homme&#10;&#10;Description générée automatiquement">
              <a:extLst>
                <a:ext uri="{FF2B5EF4-FFF2-40B4-BE49-F238E27FC236}">
                  <a16:creationId xmlns:a16="http://schemas.microsoft.com/office/drawing/2014/main" id="{6AF98018-9DBA-245C-F4D2-FBC9BDB7E5EF}"/>
                </a:ext>
              </a:extLst>
            </p:cNvPr>
            <p:cNvPicPr>
              <a:picLocks noChangeAspect="1"/>
            </p:cNvPicPr>
            <p:nvPr/>
          </p:nvPicPr>
          <p:blipFill rotWithShape="1">
            <a:blip r:embed="rId5">
              <a:clrChange>
                <a:clrFrom>
                  <a:srgbClr val="FFFFFF"/>
                </a:clrFrom>
                <a:clrTo>
                  <a:srgbClr val="FFFFFF">
                    <a:alpha val="0"/>
                  </a:srgbClr>
                </a:clrTo>
              </a:clrChange>
            </a:blip>
            <a:srcRect l="74553" t="532" r="3372" b="24702"/>
            <a:stretch/>
          </p:blipFill>
          <p:spPr>
            <a:xfrm>
              <a:off x="423515" y="684426"/>
              <a:ext cx="4175781" cy="5770966"/>
            </a:xfrm>
            <a:prstGeom prst="rect">
              <a:avLst/>
            </a:prstGeom>
          </p:spPr>
        </p:pic>
        <p:sp>
          <p:nvSpPr>
            <p:cNvPr id="4" name="Ellipse 3">
              <a:extLst>
                <a:ext uri="{FF2B5EF4-FFF2-40B4-BE49-F238E27FC236}">
                  <a16:creationId xmlns:a16="http://schemas.microsoft.com/office/drawing/2014/main" id="{9C7BBCE1-F7C3-E1C0-5858-1B4DDB2373A0}"/>
                </a:ext>
              </a:extLst>
            </p:cNvPr>
            <p:cNvSpPr/>
            <p:nvPr/>
          </p:nvSpPr>
          <p:spPr>
            <a:xfrm>
              <a:off x="2117558" y="1610436"/>
              <a:ext cx="571051" cy="501557"/>
            </a:xfrm>
            <a:prstGeom prst="ellipse">
              <a:avLst/>
            </a:prstGeom>
            <a:solidFill>
              <a:srgbClr val="FEA8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err="1">
                <a:solidFill>
                  <a:schemeClr val="tx1"/>
                </a:solidFill>
              </a:endParaRPr>
            </a:p>
          </p:txBody>
        </p:sp>
      </p:grpSp>
      <p:pic>
        <p:nvPicPr>
          <p:cNvPr id="10" name="Image 9" descr="Une image contenant habits, Visage humain, personne, dessin humoristique&#10;&#10;Description générée automatiquement">
            <a:extLst>
              <a:ext uri="{FF2B5EF4-FFF2-40B4-BE49-F238E27FC236}">
                <a16:creationId xmlns:a16="http://schemas.microsoft.com/office/drawing/2014/main" id="{6A562597-ABD9-9840-0810-68A100622BE7}"/>
              </a:ext>
            </a:extLst>
          </p:cNvPr>
          <p:cNvPicPr>
            <a:picLocks noChangeAspect="1"/>
          </p:cNvPicPr>
          <p:nvPr/>
        </p:nvPicPr>
        <p:blipFill rotWithShape="1">
          <a:blip r:embed="rId6">
            <a:clrChange>
              <a:clrFrom>
                <a:srgbClr val="FFFFFF"/>
              </a:clrFrom>
              <a:clrTo>
                <a:srgbClr val="FFFFFF">
                  <a:alpha val="0"/>
                </a:srgbClr>
              </a:clrTo>
            </a:clrChange>
          </a:blip>
          <a:srcRect l="25391" t="43658" r="889"/>
          <a:stretch/>
        </p:blipFill>
        <p:spPr>
          <a:xfrm>
            <a:off x="-1812" y="4534895"/>
            <a:ext cx="5650173" cy="2658894"/>
          </a:xfrm>
          <a:prstGeom prst="rect">
            <a:avLst/>
          </a:prstGeom>
        </p:spPr>
      </p:pic>
      <p:pic>
        <p:nvPicPr>
          <p:cNvPr id="11" name="Graphique 10">
            <a:extLst>
              <a:ext uri="{FF2B5EF4-FFF2-40B4-BE49-F238E27FC236}">
                <a16:creationId xmlns:a16="http://schemas.microsoft.com/office/drawing/2014/main" id="{C1C83F8D-E527-D071-F66F-68140AD0B59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797768">
            <a:off x="4425359" y="729191"/>
            <a:ext cx="1032366" cy="1925222"/>
          </a:xfrm>
          <a:prstGeom prst="rect">
            <a:avLst/>
          </a:prstGeom>
        </p:spPr>
      </p:pic>
      <p:sp>
        <p:nvSpPr>
          <p:cNvPr id="8" name="Rectangle 7">
            <a:extLst>
              <a:ext uri="{FF2B5EF4-FFF2-40B4-BE49-F238E27FC236}">
                <a16:creationId xmlns:a16="http://schemas.microsoft.com/office/drawing/2014/main" id="{A48891AE-AF55-0B34-757C-FB35F6E5545F}"/>
              </a:ext>
            </a:extLst>
          </p:cNvPr>
          <p:cNvSpPr/>
          <p:nvPr/>
        </p:nvSpPr>
        <p:spPr>
          <a:xfrm>
            <a:off x="3905847" y="2481750"/>
            <a:ext cx="599004" cy="496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dirty="0" err="1">
              <a:solidFill>
                <a:schemeClr val="tx1"/>
              </a:solidFill>
            </a:endParaRPr>
          </a:p>
        </p:txBody>
      </p:sp>
      <p:sp>
        <p:nvSpPr>
          <p:cNvPr id="9" name="Rectangle : coins arrondis 8">
            <a:extLst>
              <a:ext uri="{FF2B5EF4-FFF2-40B4-BE49-F238E27FC236}">
                <a16:creationId xmlns:a16="http://schemas.microsoft.com/office/drawing/2014/main" id="{C4F0E5F3-4E6D-7ED3-E82F-AD7286034316}"/>
              </a:ext>
            </a:extLst>
          </p:cNvPr>
          <p:cNvSpPr/>
          <p:nvPr/>
        </p:nvSpPr>
        <p:spPr>
          <a:xfrm>
            <a:off x="6159754" y="5594243"/>
            <a:ext cx="4847974" cy="9144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fr-CA" sz="2200" u="sng" dirty="0" err="1">
                <a:solidFill>
                  <a:schemeClr val="tx1"/>
                </a:solidFill>
              </a:rPr>
              <a:t>Reminder</a:t>
            </a:r>
            <a:endParaRPr lang="fr-CA" sz="2200" u="sng" dirty="0">
              <a:solidFill>
                <a:schemeClr val="tx1"/>
              </a:solidFill>
            </a:endParaRPr>
          </a:p>
          <a:p>
            <a:pPr algn="ctr"/>
            <a:r>
              <a:rPr lang="fr-CA" sz="2200" dirty="0">
                <a:solidFill>
                  <a:schemeClr val="tx1"/>
                </a:solidFill>
              </a:rPr>
              <a:t>Not all trials are jury trials.</a:t>
            </a:r>
          </a:p>
        </p:txBody>
      </p:sp>
    </p:spTree>
    <p:extLst>
      <p:ext uri="{BB962C8B-B14F-4D97-AF65-F5344CB8AC3E}">
        <p14:creationId xmlns:p14="http://schemas.microsoft.com/office/powerpoint/2010/main" val="267260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édia en ligne 5" title="ÉDUCALOI.TV #16 -- Differences Between Civil Trials and Criminal or Penal Trials">
            <a:hlinkClick r:id="" action="ppaction://media"/>
            <a:extLst>
              <a:ext uri="{FF2B5EF4-FFF2-40B4-BE49-F238E27FC236}">
                <a16:creationId xmlns:a16="http://schemas.microsoft.com/office/drawing/2014/main" id="{CB8B0CCF-121A-CBD4-5452-762B4B19B9F2}"/>
              </a:ext>
            </a:extLst>
          </p:cNvPr>
          <p:cNvPicPr>
            <a:picLocks noGrp="1" noRot="1" noChangeAspect="1"/>
          </p:cNvPicPr>
          <p:nvPr>
            <p:ph type="pic" sz="quarter" idx="13"/>
            <a:videoFile r:link="rId1"/>
          </p:nvPr>
        </p:nvPicPr>
        <p:blipFill>
          <a:blip r:embed="rId4"/>
          <a:srcRect l="24851" r="24851"/>
          <a:stretch>
            <a:fillRect/>
          </a:stretch>
        </p:blipFill>
        <p:spPr>
          <a:xfrm>
            <a:off x="1690388" y="1542031"/>
            <a:ext cx="8826349" cy="4990620"/>
          </a:xfrm>
        </p:spPr>
      </p:pic>
      <p:sp>
        <p:nvSpPr>
          <p:cNvPr id="5" name="Espace réservé du texte 4">
            <a:extLst>
              <a:ext uri="{FF2B5EF4-FFF2-40B4-BE49-F238E27FC236}">
                <a16:creationId xmlns:a16="http://schemas.microsoft.com/office/drawing/2014/main" id="{35FC06B9-4BE0-5E12-46E9-F0C1F9B70311}"/>
              </a:ext>
            </a:extLst>
          </p:cNvPr>
          <p:cNvSpPr>
            <a:spLocks noGrp="1"/>
          </p:cNvSpPr>
          <p:nvPr>
            <p:ph type="body" sz="quarter" idx="15"/>
          </p:nvPr>
        </p:nvSpPr>
        <p:spPr>
          <a:xfrm>
            <a:off x="1695780" y="425176"/>
            <a:ext cx="8820794" cy="847245"/>
          </a:xfrm>
        </p:spPr>
        <p:txBody>
          <a:bodyPr/>
          <a:lstStyle/>
          <a:p>
            <a:r>
              <a:rPr lang="fr-FR" sz="3000" err="1">
                <a:cs typeface="Arial"/>
              </a:rPr>
              <a:t>Differences</a:t>
            </a:r>
            <a:r>
              <a:rPr lang="fr-FR" sz="3000" dirty="0">
                <a:cs typeface="Arial"/>
              </a:rPr>
              <a:t> </a:t>
            </a:r>
            <a:r>
              <a:rPr lang="fr-FR" sz="3000" err="1">
                <a:cs typeface="Arial"/>
              </a:rPr>
              <a:t>Between</a:t>
            </a:r>
            <a:r>
              <a:rPr lang="fr-FR" sz="3000" dirty="0">
                <a:cs typeface="Arial"/>
              </a:rPr>
              <a:t> Civil Trials and Criminal or </a:t>
            </a:r>
            <a:r>
              <a:rPr lang="fr-FR" sz="3000" err="1">
                <a:cs typeface="Arial"/>
              </a:rPr>
              <a:t>Penal</a:t>
            </a:r>
            <a:r>
              <a:rPr lang="fr-FR" sz="3000" dirty="0">
                <a:cs typeface="Arial"/>
              </a:rPr>
              <a:t> Trials</a:t>
            </a:r>
            <a:endParaRPr lang="fr-FR" sz="3000" dirty="0"/>
          </a:p>
        </p:txBody>
      </p:sp>
    </p:spTree>
    <p:extLst>
      <p:ext uri="{BB962C8B-B14F-4D97-AF65-F5344CB8AC3E}">
        <p14:creationId xmlns:p14="http://schemas.microsoft.com/office/powerpoint/2010/main" val="1472413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11EC0C3-3C40-E69C-9674-3320B222A15A}"/>
              </a:ext>
            </a:extLst>
          </p:cNvPr>
          <p:cNvSpPr>
            <a:spLocks noGrp="1"/>
          </p:cNvSpPr>
          <p:nvPr>
            <p:ph type="title"/>
          </p:nvPr>
        </p:nvSpPr>
        <p:spPr>
          <a:xfrm>
            <a:off x="673768" y="1009316"/>
            <a:ext cx="11008716" cy="914400"/>
          </a:xfrm>
        </p:spPr>
        <p:txBody>
          <a:bodyPr/>
          <a:lstStyle/>
          <a:p>
            <a:r>
              <a:rPr lang="fr-FR" err="1"/>
              <a:t>Deliberation</a:t>
            </a:r>
            <a:r>
              <a:rPr lang="fr-FR"/>
              <a:t>, verdict and </a:t>
            </a:r>
            <a:r>
              <a:rPr lang="fr-FR" err="1"/>
              <a:t>sentencing</a:t>
            </a:r>
            <a:endParaRPr lang="fr-CA"/>
          </a:p>
        </p:txBody>
      </p:sp>
      <p:sp>
        <p:nvSpPr>
          <p:cNvPr id="5" name="Espace réservé du texte 4">
            <a:extLst>
              <a:ext uri="{FF2B5EF4-FFF2-40B4-BE49-F238E27FC236}">
                <a16:creationId xmlns:a16="http://schemas.microsoft.com/office/drawing/2014/main" id="{69193F88-5201-6238-2A28-1B88478E5094}"/>
              </a:ext>
            </a:extLst>
          </p:cNvPr>
          <p:cNvSpPr>
            <a:spLocks noGrp="1"/>
          </p:cNvSpPr>
          <p:nvPr>
            <p:ph type="body" sz="quarter" idx="15"/>
          </p:nvPr>
        </p:nvSpPr>
        <p:spPr>
          <a:xfrm>
            <a:off x="693564" y="456409"/>
            <a:ext cx="8394032" cy="415925"/>
          </a:xfrm>
        </p:spPr>
        <p:txBody>
          <a:bodyPr/>
          <a:lstStyle/>
          <a:p>
            <a:r>
              <a:rPr lang="fr-FR" dirty="0" err="1"/>
              <a:t>Step</a:t>
            </a:r>
            <a:r>
              <a:rPr lang="fr-FR" dirty="0"/>
              <a:t> 9</a:t>
            </a:r>
            <a:endParaRPr lang="fr-CA" dirty="0"/>
          </a:p>
        </p:txBody>
      </p:sp>
      <p:sp>
        <p:nvSpPr>
          <p:cNvPr id="6" name="Rectangle 5">
            <a:extLst>
              <a:ext uri="{FF2B5EF4-FFF2-40B4-BE49-F238E27FC236}">
                <a16:creationId xmlns:a16="http://schemas.microsoft.com/office/drawing/2014/main" id="{5E59BD42-A964-EF46-B022-544F166AA6F6}"/>
              </a:ext>
            </a:extLst>
          </p:cNvPr>
          <p:cNvSpPr/>
          <p:nvPr>
            <p:custDataLst>
              <p:tags r:id="rId1"/>
            </p:custDataLst>
          </p:nvPr>
        </p:nvSpPr>
        <p:spPr>
          <a:xfrm>
            <a:off x="693563" y="1923716"/>
            <a:ext cx="9187416" cy="1846659"/>
          </a:xfrm>
          <a:prstGeom prst="rect">
            <a:avLst/>
          </a:prstGeom>
        </p:spPr>
        <p:txBody>
          <a:bodyPr wrap="square">
            <a:spAutoFit/>
          </a:bodyPr>
          <a:lstStyle/>
          <a:p>
            <a:pPr marL="342900" lvl="0" indent="-342900">
              <a:spcBef>
                <a:spcPts val="1200"/>
              </a:spcBef>
              <a:buSzPct val="65000"/>
              <a:buBlip>
                <a:blip r:embed="rId4"/>
              </a:buBlip>
              <a:defRPr/>
            </a:pPr>
            <a:r>
              <a:rPr lang="fr-CA" sz="2200" b="1" dirty="0" err="1"/>
              <a:t>Who</a:t>
            </a:r>
            <a:r>
              <a:rPr lang="fr-CA" sz="2200" b="1" dirty="0"/>
              <a:t>?</a:t>
            </a:r>
            <a:r>
              <a:rPr lang="fr-CA" sz="2200" dirty="0"/>
              <a:t>​ The </a:t>
            </a:r>
            <a:r>
              <a:rPr lang="fr-CA" sz="2200" dirty="0" err="1"/>
              <a:t>judge</a:t>
            </a:r>
            <a:r>
              <a:rPr lang="fr-CA" sz="2200" dirty="0"/>
              <a:t> (and the jury). ​</a:t>
            </a:r>
          </a:p>
          <a:p>
            <a:pPr marL="342900" lvl="0" indent="-342900">
              <a:spcBef>
                <a:spcPts val="1200"/>
              </a:spcBef>
              <a:buSzPct val="65000"/>
              <a:buBlip>
                <a:blip r:embed="rId4"/>
              </a:buBlip>
              <a:defRPr/>
            </a:pPr>
            <a:r>
              <a:rPr lang="fr-CA" sz="2200" b="1" dirty="0" err="1"/>
              <a:t>What</a:t>
            </a:r>
            <a:r>
              <a:rPr lang="fr-CA" sz="2200" b="1" dirty="0"/>
              <a:t>?</a:t>
            </a:r>
            <a:r>
              <a:rPr lang="fr-CA" sz="2200" dirty="0"/>
              <a:t> ​The </a:t>
            </a:r>
            <a:r>
              <a:rPr lang="fr-CA" sz="2200" dirty="0" err="1"/>
              <a:t>judge</a:t>
            </a:r>
            <a:r>
              <a:rPr lang="fr-CA" sz="2200" dirty="0"/>
              <a:t> (or jury) </a:t>
            </a:r>
            <a:r>
              <a:rPr lang="fr-CA" sz="2200" dirty="0" err="1"/>
              <a:t>announces</a:t>
            </a:r>
            <a:r>
              <a:rPr lang="fr-CA" sz="2200" dirty="0"/>
              <a:t> if the </a:t>
            </a:r>
            <a:r>
              <a:rPr lang="fr-CA" sz="2200" dirty="0" err="1"/>
              <a:t>accused</a:t>
            </a:r>
            <a:r>
              <a:rPr lang="fr-CA" sz="2200" dirty="0"/>
              <a:t> </a:t>
            </a:r>
            <a:r>
              <a:rPr lang="fr-CA" sz="2200" dirty="0" err="1"/>
              <a:t>is</a:t>
            </a:r>
            <a:r>
              <a:rPr lang="fr-CA" sz="2200" dirty="0"/>
              <a:t> </a:t>
            </a:r>
            <a:r>
              <a:rPr lang="fr-CA" sz="2200" dirty="0" err="1"/>
              <a:t>guilty</a:t>
            </a:r>
            <a:r>
              <a:rPr lang="fr-CA" sz="2200" dirty="0"/>
              <a:t> or innocent </a:t>
            </a:r>
            <a:r>
              <a:rPr lang="fr-CA" sz="2200" dirty="0" err="1"/>
              <a:t>after</a:t>
            </a:r>
            <a:r>
              <a:rPr lang="fr-CA" sz="2200" dirty="0"/>
              <a:t> an </a:t>
            </a:r>
            <a:r>
              <a:rPr lang="fr-CA" sz="2200" b="1" dirty="0" err="1"/>
              <a:t>additional</a:t>
            </a:r>
            <a:r>
              <a:rPr lang="fr-CA" sz="2200" dirty="0"/>
              <a:t> </a:t>
            </a:r>
            <a:r>
              <a:rPr lang="fr-CA" sz="2200" dirty="0" err="1"/>
              <a:t>period</a:t>
            </a:r>
            <a:r>
              <a:rPr lang="fr-CA" sz="2200" dirty="0"/>
              <a:t> of </a:t>
            </a:r>
            <a:r>
              <a:rPr lang="fr-CA" sz="2200" dirty="0" err="1"/>
              <a:t>reflection</a:t>
            </a:r>
            <a:r>
              <a:rPr lang="fr-CA" sz="2200" dirty="0"/>
              <a:t> (</a:t>
            </a:r>
            <a:r>
              <a:rPr lang="fr-CA" sz="2200" b="1" dirty="0" err="1"/>
              <a:t>deliberations</a:t>
            </a:r>
            <a:r>
              <a:rPr lang="fr-CA" sz="2200" dirty="0"/>
              <a:t>). </a:t>
            </a:r>
            <a:endParaRPr lang="fr-FR" sz="2200" dirty="0"/>
          </a:p>
          <a:p>
            <a:pPr marL="342900" lvl="0" indent="-342900">
              <a:spcBef>
                <a:spcPts val="1200"/>
              </a:spcBef>
              <a:buSzPct val="65000"/>
              <a:buBlip>
                <a:blip r:embed="rId4"/>
              </a:buBlip>
              <a:defRPr/>
            </a:pPr>
            <a:endParaRPr lang="fr-FR" sz="2800" dirty="0"/>
          </a:p>
        </p:txBody>
      </p:sp>
      <p:sp>
        <p:nvSpPr>
          <p:cNvPr id="9" name="Rectangle : coins arrondis 8">
            <a:extLst>
              <a:ext uri="{FF2B5EF4-FFF2-40B4-BE49-F238E27FC236}">
                <a16:creationId xmlns:a16="http://schemas.microsoft.com/office/drawing/2014/main" id="{ABA1A3FB-FC7B-4B1C-B106-9D881409250F}"/>
              </a:ext>
            </a:extLst>
          </p:cNvPr>
          <p:cNvSpPr/>
          <p:nvPr/>
        </p:nvSpPr>
        <p:spPr>
          <a:xfrm>
            <a:off x="693563" y="3498782"/>
            <a:ext cx="7119104" cy="2627224"/>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fr-FR"/>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defRPr/>
            </a:pPr>
            <a:endParaRPr lang="fr-CA" sz="2000" dirty="0">
              <a:solidFill>
                <a:schemeClr val="tx1"/>
              </a:solidFill>
              <a:ea typeface="+mn-lt"/>
              <a:cs typeface="+mn-lt"/>
            </a:endParaRPr>
          </a:p>
          <a:p>
            <a:pPr>
              <a:defRPr/>
            </a:pPr>
            <a:r>
              <a:rPr lang="fr-CA" sz="2000" dirty="0">
                <a:solidFill>
                  <a:schemeClr val="tx1"/>
                </a:solidFill>
                <a:ea typeface="+mn-lt"/>
                <a:cs typeface="+mn-lt"/>
              </a:rPr>
              <a:t>If the </a:t>
            </a:r>
            <a:r>
              <a:rPr lang="fr-CA" sz="2000" dirty="0" err="1">
                <a:solidFill>
                  <a:schemeClr val="tx1"/>
                </a:solidFill>
                <a:ea typeface="+mn-lt"/>
                <a:cs typeface="+mn-lt"/>
              </a:rPr>
              <a:t>accused</a:t>
            </a:r>
            <a:r>
              <a:rPr lang="fr-CA" sz="2000" dirty="0">
                <a:solidFill>
                  <a:schemeClr val="tx1"/>
                </a:solidFill>
                <a:ea typeface="+mn-lt"/>
                <a:cs typeface="+mn-lt"/>
              </a:rPr>
              <a:t> </a:t>
            </a:r>
            <a:r>
              <a:rPr lang="fr-CA" sz="2000" dirty="0" err="1">
                <a:solidFill>
                  <a:schemeClr val="tx1"/>
                </a:solidFill>
                <a:ea typeface="+mn-lt"/>
                <a:cs typeface="+mn-lt"/>
              </a:rPr>
              <a:t>is</a:t>
            </a:r>
            <a:r>
              <a:rPr lang="fr-CA" sz="2000" dirty="0">
                <a:solidFill>
                  <a:schemeClr val="tx1"/>
                </a:solidFill>
                <a:ea typeface="+mn-lt"/>
                <a:cs typeface="+mn-lt"/>
              </a:rPr>
              <a:t> </a:t>
            </a:r>
            <a:r>
              <a:rPr lang="fr-CA" sz="2000" dirty="0" err="1">
                <a:solidFill>
                  <a:schemeClr val="tx1"/>
                </a:solidFill>
                <a:ea typeface="+mn-lt"/>
                <a:cs typeface="+mn-lt"/>
              </a:rPr>
              <a:t>found</a:t>
            </a:r>
            <a:r>
              <a:rPr lang="fr-CA" sz="2000" dirty="0">
                <a:solidFill>
                  <a:schemeClr val="tx1"/>
                </a:solidFill>
                <a:ea typeface="+mn-lt"/>
                <a:cs typeface="+mn-lt"/>
              </a:rPr>
              <a:t> </a:t>
            </a:r>
            <a:r>
              <a:rPr lang="fr-CA" sz="2000" dirty="0" err="1">
                <a:solidFill>
                  <a:schemeClr val="tx1"/>
                </a:solidFill>
                <a:ea typeface="+mn-lt"/>
                <a:cs typeface="+mn-lt"/>
              </a:rPr>
              <a:t>guilty</a:t>
            </a:r>
            <a:r>
              <a:rPr lang="fr-FR" sz="2000" dirty="0">
                <a:solidFill>
                  <a:schemeClr val="tx1"/>
                </a:solidFill>
              </a:rPr>
              <a:t> - </a:t>
            </a:r>
            <a:r>
              <a:rPr lang="fr-CA" sz="2000" b="1" dirty="0" err="1">
                <a:solidFill>
                  <a:srgbClr val="F6891F"/>
                </a:solidFill>
                <a:ea typeface="+mn-lt"/>
                <a:cs typeface="+mn-lt"/>
              </a:rPr>
              <a:t>Determining</a:t>
            </a:r>
            <a:r>
              <a:rPr lang="fr-CA" sz="2000" b="1" dirty="0">
                <a:solidFill>
                  <a:srgbClr val="F6891F"/>
                </a:solidFill>
                <a:ea typeface="+mn-lt"/>
                <a:cs typeface="+mn-lt"/>
              </a:rPr>
              <a:t> the sentence</a:t>
            </a:r>
            <a:endParaRPr lang="fr-CA" sz="2000" b="1" dirty="0"/>
          </a:p>
          <a:p>
            <a:pPr>
              <a:defRPr/>
            </a:pPr>
            <a:endParaRPr lang="fr-CA" sz="2000" b="1" dirty="0">
              <a:solidFill>
                <a:srgbClr val="F6891F"/>
              </a:solidFill>
            </a:endParaRPr>
          </a:p>
          <a:p>
            <a:pPr>
              <a:defRPr/>
            </a:pPr>
            <a:r>
              <a:rPr lang="fr-CA" sz="2000" b="1" dirty="0" err="1">
                <a:solidFill>
                  <a:srgbClr val="F6891F"/>
                </a:solidFill>
              </a:rPr>
              <a:t>Who</a:t>
            </a:r>
            <a:r>
              <a:rPr lang="fr-CA" sz="2000" b="1" dirty="0">
                <a:solidFill>
                  <a:srgbClr val="F6891F"/>
                </a:solidFill>
              </a:rPr>
              <a:t>? </a:t>
            </a:r>
            <a:r>
              <a:rPr lang="fr-CA" sz="2000" dirty="0">
                <a:solidFill>
                  <a:schemeClr val="tx1"/>
                </a:solidFill>
              </a:rPr>
              <a:t>The </a:t>
            </a:r>
            <a:r>
              <a:rPr lang="fr-CA" sz="2000" dirty="0" err="1">
                <a:solidFill>
                  <a:schemeClr val="tx1"/>
                </a:solidFill>
              </a:rPr>
              <a:t>judge</a:t>
            </a:r>
            <a:r>
              <a:rPr lang="fr-CA" sz="2000" dirty="0">
                <a:solidFill>
                  <a:schemeClr val="tx1"/>
                </a:solidFill>
              </a:rPr>
              <a:t>.</a:t>
            </a:r>
            <a:endParaRPr lang="fr-CA" sz="2000" dirty="0">
              <a:solidFill>
                <a:schemeClr val="tx1"/>
              </a:solidFill>
              <a:cs typeface="Calibri"/>
            </a:endParaRPr>
          </a:p>
          <a:p>
            <a:pPr>
              <a:defRPr/>
            </a:pPr>
            <a:endParaRPr lang="fr-CA" sz="2000" b="1" dirty="0">
              <a:solidFill>
                <a:srgbClr val="F6891F"/>
              </a:solidFill>
            </a:endParaRPr>
          </a:p>
          <a:p>
            <a:pPr>
              <a:defRPr/>
            </a:pPr>
            <a:r>
              <a:rPr lang="en-CA" sz="2000" b="1" dirty="0">
                <a:solidFill>
                  <a:srgbClr val="F6891F"/>
                </a:solidFill>
              </a:rPr>
              <a:t>What?</a:t>
            </a:r>
            <a:r>
              <a:rPr lang="en-CA" sz="2000" b="1" dirty="0">
                <a:solidFill>
                  <a:srgbClr val="F6891F"/>
                </a:solidFill>
                <a:cs typeface="Calibri"/>
              </a:rPr>
              <a:t> </a:t>
            </a:r>
            <a:r>
              <a:rPr lang="en-CA" sz="2000" dirty="0">
                <a:solidFill>
                  <a:schemeClr val="tx1"/>
                </a:solidFill>
                <a:ea typeface="+mn-lt"/>
                <a:cs typeface="+mn-lt"/>
              </a:rPr>
              <a:t>The judge must announce a sentence that is appropriate in the circumstances (prison, fine, community service…). </a:t>
            </a:r>
            <a:endParaRPr lang="en-CA" sz="2000" dirty="0">
              <a:solidFill>
                <a:schemeClr val="tx1"/>
              </a:solidFill>
            </a:endParaRPr>
          </a:p>
          <a:p>
            <a:pPr algn="ctr"/>
            <a:endParaRPr lang="fr-CA" dirty="0"/>
          </a:p>
        </p:txBody>
      </p:sp>
      <p:pic>
        <p:nvPicPr>
          <p:cNvPr id="10" name="Image 9" descr="Une image contenant habits, Visage humain, personne, dessin humoristique&#10;&#10;Description générée automatiquement">
            <a:extLst>
              <a:ext uri="{FF2B5EF4-FFF2-40B4-BE49-F238E27FC236}">
                <a16:creationId xmlns:a16="http://schemas.microsoft.com/office/drawing/2014/main" id="{93D9ABC3-1FA5-C0A3-F42A-29397BD5B3E2}"/>
              </a:ext>
            </a:extLst>
          </p:cNvPr>
          <p:cNvPicPr>
            <a:picLocks noChangeAspect="1"/>
          </p:cNvPicPr>
          <p:nvPr/>
        </p:nvPicPr>
        <p:blipFill rotWithShape="1">
          <a:blip r:embed="rId5">
            <a:clrChange>
              <a:clrFrom>
                <a:srgbClr val="FFFFFF"/>
              </a:clrFrom>
              <a:clrTo>
                <a:srgbClr val="FFFFFF">
                  <a:alpha val="0"/>
                </a:srgbClr>
              </a:clrTo>
            </a:clrChange>
          </a:blip>
          <a:srcRect l="39611" t="1338" b="1"/>
          <a:stretch/>
        </p:blipFill>
        <p:spPr>
          <a:xfrm flipH="1">
            <a:off x="8447964" y="2929200"/>
            <a:ext cx="3744036" cy="3766389"/>
          </a:xfrm>
          <a:prstGeom prst="rect">
            <a:avLst/>
          </a:prstGeom>
        </p:spPr>
      </p:pic>
    </p:spTree>
    <p:extLst>
      <p:ext uri="{BB962C8B-B14F-4D97-AF65-F5344CB8AC3E}">
        <p14:creationId xmlns:p14="http://schemas.microsoft.com/office/powerpoint/2010/main" val="248942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E0F1B80-B812-BB90-B4E2-2344AFBB17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8881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B8403B96-87EF-D84C-87F9-8332D77D587D}"/>
              </a:ext>
            </a:extLst>
          </p:cNvPr>
          <p:cNvSpPr>
            <a:spLocks noGrp="1"/>
          </p:cNvSpPr>
          <p:nvPr>
            <p:ph type="title"/>
          </p:nvPr>
        </p:nvSpPr>
        <p:spPr>
          <a:xfrm>
            <a:off x="886968" y="822960"/>
            <a:ext cx="10421938" cy="914400"/>
          </a:xfrm>
        </p:spPr>
        <p:txBody>
          <a:bodyPr/>
          <a:lstStyle/>
          <a:p>
            <a:r>
              <a:rPr lang="fr-CA"/>
              <a:t>Additional Resources</a:t>
            </a:r>
          </a:p>
        </p:txBody>
      </p:sp>
      <p:sp>
        <p:nvSpPr>
          <p:cNvPr id="5" name="Espace réservé du texte 4">
            <a:extLst>
              <a:ext uri="{FF2B5EF4-FFF2-40B4-BE49-F238E27FC236}">
                <a16:creationId xmlns:a16="http://schemas.microsoft.com/office/drawing/2014/main" id="{D895385B-653F-504E-8EBF-7910F8D8E346}"/>
              </a:ext>
            </a:extLst>
          </p:cNvPr>
          <p:cNvSpPr>
            <a:spLocks noGrp="1"/>
          </p:cNvSpPr>
          <p:nvPr>
            <p:ph type="body" sz="quarter" idx="14"/>
          </p:nvPr>
        </p:nvSpPr>
        <p:spPr>
          <a:xfrm>
            <a:off x="886968" y="2103120"/>
            <a:ext cx="10424160" cy="3566160"/>
          </a:xfrm>
        </p:spPr>
        <p:txBody>
          <a:bodyPr vert="horz" lIns="0" tIns="0" rIns="0" bIns="0" rtlCol="0" anchor="t">
            <a:noAutofit/>
          </a:bodyPr>
          <a:lstStyle/>
          <a:p>
            <a:pPr lvl="1"/>
            <a:r>
              <a:rPr lang="fr-CA" err="1"/>
              <a:t>Let’s</a:t>
            </a:r>
            <a:r>
              <a:rPr lang="fr-CA"/>
              <a:t> talk </a:t>
            </a:r>
            <a:r>
              <a:rPr lang="fr-CA" err="1"/>
              <a:t>law</a:t>
            </a:r>
            <a:r>
              <a:rPr lang="fr-CA"/>
              <a:t>!​</a:t>
            </a:r>
          </a:p>
          <a:p>
            <a:pPr lvl="1"/>
            <a:r>
              <a:rPr lang="fr-CA"/>
              <a:t>Commission des services juridiques (Legal </a:t>
            </a:r>
            <a:r>
              <a:rPr lang="fr-CA" err="1"/>
              <a:t>Aid</a:t>
            </a:r>
            <a:r>
              <a:rPr lang="fr-CA"/>
              <a:t>)​</a:t>
            </a:r>
            <a:endParaRPr lang="fr-CA">
              <a:cs typeface="Arial"/>
            </a:endParaRPr>
          </a:p>
          <a:p>
            <a:pPr lvl="1"/>
            <a:r>
              <a:rPr lang="fr-CA"/>
              <a:t>Tel-jeunes </a:t>
            </a:r>
            <a:endParaRPr lang="fr-CA">
              <a:cs typeface="Arial"/>
            </a:endParaRPr>
          </a:p>
        </p:txBody>
      </p:sp>
    </p:spTree>
    <p:extLst>
      <p:ext uri="{BB962C8B-B14F-4D97-AF65-F5344CB8AC3E}">
        <p14:creationId xmlns:p14="http://schemas.microsoft.com/office/powerpoint/2010/main" val="3977668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96CC6D44-0F17-CCDD-299A-09D7822403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2680" y="1752600"/>
            <a:ext cx="6630439" cy="1607185"/>
          </a:xfrm>
          <a:prstGeom prst="rect">
            <a:avLst/>
          </a:prstGeom>
        </p:spPr>
      </p:pic>
    </p:spTree>
    <p:extLst>
      <p:ext uri="{BB962C8B-B14F-4D97-AF65-F5344CB8AC3E}">
        <p14:creationId xmlns:p14="http://schemas.microsoft.com/office/powerpoint/2010/main" val="18641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817421-8E77-45B2-63F6-AA4133C20259}"/>
              </a:ext>
            </a:extLst>
          </p:cNvPr>
          <p:cNvSpPr>
            <a:spLocks noGrp="1"/>
          </p:cNvSpPr>
          <p:nvPr>
            <p:ph type="title"/>
          </p:nvPr>
        </p:nvSpPr>
        <p:spPr>
          <a:xfrm>
            <a:off x="886968" y="857250"/>
            <a:ext cx="5943600" cy="914400"/>
          </a:xfrm>
        </p:spPr>
        <p:txBody>
          <a:bodyPr/>
          <a:lstStyle/>
          <a:p>
            <a:r>
              <a:rPr lang="fr-FR"/>
              <a:t>Civil Law</a:t>
            </a:r>
            <a:endParaRPr lang="fr-CA"/>
          </a:p>
        </p:txBody>
      </p:sp>
      <p:sp>
        <p:nvSpPr>
          <p:cNvPr id="8" name="Espace réservé du contenu 2">
            <a:extLst>
              <a:ext uri="{FF2B5EF4-FFF2-40B4-BE49-F238E27FC236}">
                <a16:creationId xmlns:a16="http://schemas.microsoft.com/office/drawing/2014/main" id="{BFC5EE07-7284-73DD-170F-00B79BF06440}"/>
              </a:ext>
            </a:extLst>
          </p:cNvPr>
          <p:cNvSpPr txBox="1">
            <a:spLocks/>
          </p:cNvSpPr>
          <p:nvPr>
            <p:custDataLst>
              <p:tags r:id="rId1"/>
            </p:custDataLst>
          </p:nvPr>
        </p:nvSpPr>
        <p:spPr>
          <a:xfrm>
            <a:off x="639310" y="1593240"/>
            <a:ext cx="6846201" cy="4136067"/>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b="1" dirty="0">
                <a:solidFill>
                  <a:schemeClr val="tx1"/>
                </a:solidFill>
                <a:latin typeface="Arial"/>
                <a:cs typeface="Arial"/>
              </a:rPr>
              <a:t>What?</a:t>
            </a:r>
            <a:endParaRPr lang="en-US" sz="2400" dirty="0">
              <a:solidFill>
                <a:schemeClr val="tx1"/>
              </a:solidFill>
            </a:endParaRPr>
          </a:p>
          <a:p>
            <a:pPr lvl="1"/>
            <a:r>
              <a:rPr lang="en-US" sz="2400" dirty="0">
                <a:solidFill>
                  <a:schemeClr val="tx1"/>
                </a:solidFill>
                <a:latin typeface="Arial"/>
                <a:cs typeface="Arial"/>
              </a:rPr>
              <a:t>Rules that govern relationships between:</a:t>
            </a:r>
            <a:endParaRPr lang="en-US" sz="2400" dirty="0">
              <a:solidFill>
                <a:schemeClr val="tx1"/>
              </a:solidFill>
            </a:endParaRPr>
          </a:p>
          <a:p>
            <a:pPr lvl="2">
              <a:buFont typeface="Wingdings" pitchFamily="2" charset="2"/>
              <a:buChar char="§"/>
            </a:pPr>
            <a:r>
              <a:rPr lang="en-US" dirty="0">
                <a:solidFill>
                  <a:schemeClr val="tx1"/>
                </a:solidFill>
                <a:latin typeface="Arial"/>
                <a:cs typeface="Arial"/>
              </a:rPr>
              <a:t>Individuals or organizations,</a:t>
            </a:r>
            <a:endParaRPr lang="en-US" dirty="0">
              <a:solidFill>
                <a:schemeClr val="tx1"/>
              </a:solidFill>
            </a:endParaRPr>
          </a:p>
          <a:p>
            <a:pPr lvl="2">
              <a:buFont typeface="Wingdings" pitchFamily="2" charset="2"/>
              <a:buChar char="§"/>
            </a:pPr>
            <a:r>
              <a:rPr lang="en-US" dirty="0">
                <a:solidFill>
                  <a:schemeClr val="tx1"/>
                </a:solidFill>
                <a:latin typeface="Arial"/>
                <a:cs typeface="Arial"/>
              </a:rPr>
              <a:t>Individuals and property.</a:t>
            </a:r>
            <a:endParaRPr lang="en-US" dirty="0">
              <a:solidFill>
                <a:schemeClr val="tx1"/>
              </a:solidFill>
            </a:endParaRPr>
          </a:p>
          <a:p>
            <a:r>
              <a:rPr lang="en-US" sz="2400" b="1" dirty="0">
                <a:solidFill>
                  <a:schemeClr val="tx1"/>
                </a:solidFill>
                <a:latin typeface="Arial"/>
                <a:cs typeface="Arial"/>
              </a:rPr>
              <a:t>Where?</a:t>
            </a:r>
            <a:endParaRPr lang="en-US" sz="2400" dirty="0">
              <a:solidFill>
                <a:schemeClr val="tx1"/>
              </a:solidFill>
            </a:endParaRPr>
          </a:p>
          <a:p>
            <a:pPr lvl="1"/>
            <a:r>
              <a:rPr lang="en-US" sz="2400" dirty="0">
                <a:solidFill>
                  <a:schemeClr val="tx1"/>
                </a:solidFill>
                <a:latin typeface="Arial"/>
                <a:cs typeface="Arial"/>
              </a:rPr>
              <a:t>Most of these rules can be found in the </a:t>
            </a:r>
            <a:r>
              <a:rPr lang="en-US" sz="2400" i="1" dirty="0">
                <a:solidFill>
                  <a:schemeClr val="tx1"/>
                </a:solidFill>
                <a:latin typeface="Arial"/>
                <a:cs typeface="Arial"/>
              </a:rPr>
              <a:t>Civil Code of Québec.</a:t>
            </a:r>
            <a:endParaRPr lang="en-US" sz="2400" i="1" dirty="0">
              <a:solidFill>
                <a:schemeClr val="tx1"/>
              </a:solidFill>
            </a:endParaRPr>
          </a:p>
          <a:p>
            <a:r>
              <a:rPr lang="en-US" sz="2400" b="1" dirty="0">
                <a:solidFill>
                  <a:schemeClr val="tx1"/>
                </a:solidFill>
                <a:latin typeface="Arial"/>
                <a:cs typeface="Arial"/>
              </a:rPr>
              <a:t>Who brings the case to court?</a:t>
            </a:r>
            <a:endParaRPr lang="en-US" sz="2400" dirty="0">
              <a:solidFill>
                <a:schemeClr val="tx1"/>
              </a:solidFill>
            </a:endParaRPr>
          </a:p>
          <a:p>
            <a:pPr lvl="1"/>
            <a:r>
              <a:rPr lang="en-US" sz="2400" dirty="0">
                <a:solidFill>
                  <a:schemeClr val="tx1"/>
                </a:solidFill>
                <a:latin typeface="Arial"/>
                <a:cs typeface="Arial"/>
              </a:rPr>
              <a:t>One individual or organization initiates legal action against another individual or organization.</a:t>
            </a:r>
            <a:endParaRPr lang="en-US" sz="2400" dirty="0">
              <a:solidFill>
                <a:schemeClr val="tx1"/>
              </a:solidFill>
            </a:endParaRPr>
          </a:p>
          <a:p>
            <a:endParaRPr lang="en-US" sz="2400">
              <a:solidFill>
                <a:schemeClr val="tx1"/>
              </a:solidFill>
              <a:latin typeface="Arial"/>
              <a:cs typeface="Arial"/>
            </a:endParaRPr>
          </a:p>
        </p:txBody>
      </p:sp>
      <p:pic>
        <p:nvPicPr>
          <p:cNvPr id="6" name="Espace réservé pour une image  5" descr="Une image contenant funérailles, dessin humoristique&#10;&#10;Description générée automatiquement">
            <a:extLst>
              <a:ext uri="{FF2B5EF4-FFF2-40B4-BE49-F238E27FC236}">
                <a16:creationId xmlns:a16="http://schemas.microsoft.com/office/drawing/2014/main" id="{4869DC8F-0276-C32B-9F7A-7BD65177928E}"/>
              </a:ext>
            </a:extLst>
          </p:cNvPr>
          <p:cNvPicPr>
            <a:picLocks noGrp="1" noChangeAspect="1"/>
          </p:cNvPicPr>
          <p:nvPr>
            <p:ph type="pic" sz="quarter" idx="13"/>
          </p:nvPr>
        </p:nvPicPr>
        <p:blipFill rotWithShape="1">
          <a:blip r:embed="rId5"/>
          <a:srcRect l="53051" t="33434" r="25398" b="26065"/>
          <a:stretch/>
        </p:blipFill>
        <p:spPr>
          <a:xfrm>
            <a:off x="7647126" y="-24063"/>
            <a:ext cx="4394981" cy="6882063"/>
          </a:xfrm>
        </p:spPr>
      </p:pic>
    </p:spTree>
    <p:extLst>
      <p:ext uri="{BB962C8B-B14F-4D97-AF65-F5344CB8AC3E}">
        <p14:creationId xmlns:p14="http://schemas.microsoft.com/office/powerpoint/2010/main" val="2917959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1000"/>
                                        <p:tgtEl>
                                          <p:spTgt spid="8">
                                            <p:txEl>
                                              <p:pRg st="2" end="2"/>
                                            </p:txEl>
                                          </p:spTgt>
                                        </p:tgtEl>
                                      </p:cBhvr>
                                    </p:animEffect>
                                    <p:anim calcmode="lin" valueType="num">
                                      <p:cBhvr>
                                        <p:cTn id="1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1000"/>
                                        <p:tgtEl>
                                          <p:spTgt spid="8">
                                            <p:txEl>
                                              <p:pRg st="3" end="3"/>
                                            </p:txEl>
                                          </p:spTgt>
                                        </p:tgtEl>
                                      </p:cBhvr>
                                    </p:animEffect>
                                    <p:anim calcmode="lin" valueType="num">
                                      <p:cBhvr>
                                        <p:cTn id="23"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1000"/>
                                        <p:tgtEl>
                                          <p:spTgt spid="8">
                                            <p:txEl>
                                              <p:pRg st="5" end="5"/>
                                            </p:txEl>
                                          </p:spTgt>
                                        </p:tgtEl>
                                      </p:cBhvr>
                                    </p:animEffect>
                                    <p:anim calcmode="lin" valueType="num">
                                      <p:cBhvr>
                                        <p:cTn id="33"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8">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1000"/>
                                        <p:tgtEl>
                                          <p:spTgt spid="8">
                                            <p:txEl>
                                              <p:pRg st="6" end="6"/>
                                            </p:txEl>
                                          </p:spTgt>
                                        </p:tgtEl>
                                      </p:cBhvr>
                                    </p:animEffect>
                                    <p:anim calcmode="lin" valueType="num">
                                      <p:cBhvr>
                                        <p:cTn id="3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8">
                                            <p:txEl>
                                              <p:pRg st="6" end="6"/>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anim calcmode="lin" valueType="num">
                                      <p:cBhvr>
                                        <p:cTn id="4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817421-8E77-45B2-63F6-AA4133C20259}"/>
              </a:ext>
            </a:extLst>
          </p:cNvPr>
          <p:cNvSpPr>
            <a:spLocks noGrp="1"/>
          </p:cNvSpPr>
          <p:nvPr>
            <p:ph type="title"/>
          </p:nvPr>
        </p:nvSpPr>
        <p:spPr>
          <a:xfrm>
            <a:off x="886968" y="857250"/>
            <a:ext cx="5943600" cy="914400"/>
          </a:xfrm>
        </p:spPr>
        <p:txBody>
          <a:bodyPr/>
          <a:lstStyle/>
          <a:p>
            <a:r>
              <a:rPr lang="fr-FR"/>
              <a:t>Criminal Law</a:t>
            </a:r>
            <a:endParaRPr lang="fr-CA"/>
          </a:p>
        </p:txBody>
      </p:sp>
      <p:sp>
        <p:nvSpPr>
          <p:cNvPr id="8" name="Espace réservé du contenu 2">
            <a:extLst>
              <a:ext uri="{FF2B5EF4-FFF2-40B4-BE49-F238E27FC236}">
                <a16:creationId xmlns:a16="http://schemas.microsoft.com/office/drawing/2014/main" id="{BFC5EE07-7284-73DD-170F-00B79BF06440}"/>
              </a:ext>
            </a:extLst>
          </p:cNvPr>
          <p:cNvSpPr txBox="1">
            <a:spLocks/>
          </p:cNvSpPr>
          <p:nvPr>
            <p:custDataLst>
              <p:tags r:id="rId1"/>
            </p:custDataLst>
          </p:nvPr>
        </p:nvSpPr>
        <p:spPr>
          <a:xfrm>
            <a:off x="624170" y="1712164"/>
            <a:ext cx="5943599" cy="4388192"/>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00" b="1" dirty="0">
                <a:solidFill>
                  <a:schemeClr val="tx1"/>
                </a:solidFill>
                <a:latin typeface="Arial"/>
                <a:cs typeface="Arial"/>
              </a:rPr>
              <a:t>What? </a:t>
            </a:r>
            <a:r>
              <a:rPr lang="en-US" sz="2300" dirty="0">
                <a:solidFill>
                  <a:schemeClr val="tx1"/>
                </a:solidFill>
                <a:latin typeface="Arial"/>
                <a:cs typeface="Arial"/>
              </a:rPr>
              <a:t>Rules governing harmful conduct</a:t>
            </a:r>
          </a:p>
          <a:p>
            <a:pPr marL="0" indent="0">
              <a:buNone/>
            </a:pPr>
            <a:endParaRPr lang="en-US" sz="2300" dirty="0">
              <a:solidFill>
                <a:schemeClr val="tx1"/>
              </a:solidFill>
              <a:latin typeface="Arial"/>
              <a:cs typeface="Arial"/>
            </a:endParaRPr>
          </a:p>
          <a:p>
            <a:r>
              <a:rPr lang="en-US" sz="2300" b="1" dirty="0">
                <a:solidFill>
                  <a:schemeClr val="tx1"/>
                </a:solidFill>
                <a:latin typeface="Arial"/>
                <a:cs typeface="Arial"/>
              </a:rPr>
              <a:t>Why? </a:t>
            </a:r>
            <a:r>
              <a:rPr lang="en-US" sz="2300" dirty="0">
                <a:solidFill>
                  <a:schemeClr val="tx1"/>
                </a:solidFill>
                <a:latin typeface="Arial"/>
                <a:cs typeface="Arial"/>
              </a:rPr>
              <a:t>To protect the public and uphold the shared values of a society.</a:t>
            </a:r>
            <a:endParaRPr lang="en-US" sz="2300" dirty="0">
              <a:solidFill>
                <a:schemeClr val="tx1"/>
              </a:solidFill>
            </a:endParaRPr>
          </a:p>
          <a:p>
            <a:endParaRPr lang="en-US" sz="2300" dirty="0">
              <a:solidFill>
                <a:schemeClr val="tx1"/>
              </a:solidFill>
              <a:latin typeface="Arial"/>
              <a:cs typeface="Arial"/>
            </a:endParaRPr>
          </a:p>
          <a:p>
            <a:r>
              <a:rPr lang="en-US" sz="2300" b="1" dirty="0">
                <a:solidFill>
                  <a:schemeClr val="tx1"/>
                </a:solidFill>
                <a:latin typeface="Arial"/>
                <a:cs typeface="Arial"/>
              </a:rPr>
              <a:t>Where? </a:t>
            </a:r>
            <a:r>
              <a:rPr lang="en-US" sz="2300" dirty="0">
                <a:solidFill>
                  <a:schemeClr val="tx1"/>
                </a:solidFill>
                <a:latin typeface="Arial"/>
                <a:cs typeface="Arial"/>
              </a:rPr>
              <a:t>Most of these rules are found in the </a:t>
            </a:r>
            <a:r>
              <a:rPr lang="en-US" sz="2300" i="1" dirty="0">
                <a:solidFill>
                  <a:schemeClr val="tx1"/>
                </a:solidFill>
                <a:latin typeface="Arial"/>
                <a:cs typeface="Arial"/>
              </a:rPr>
              <a:t>Criminal Code</a:t>
            </a:r>
            <a:r>
              <a:rPr lang="en-US" sz="2300" dirty="0">
                <a:solidFill>
                  <a:schemeClr val="tx1"/>
                </a:solidFill>
                <a:latin typeface="Arial"/>
                <a:cs typeface="Arial"/>
              </a:rPr>
              <a:t>.</a:t>
            </a:r>
            <a:endParaRPr lang="en-US" sz="2300" dirty="0">
              <a:solidFill>
                <a:schemeClr val="tx1"/>
              </a:solidFill>
            </a:endParaRPr>
          </a:p>
          <a:p>
            <a:endParaRPr lang="en-US" sz="2300" dirty="0">
              <a:solidFill>
                <a:schemeClr val="tx1"/>
              </a:solidFill>
              <a:latin typeface="Arial"/>
              <a:cs typeface="Arial"/>
            </a:endParaRPr>
          </a:p>
          <a:p>
            <a:r>
              <a:rPr lang="en-US" sz="2300" b="1" dirty="0">
                <a:solidFill>
                  <a:schemeClr val="tx1"/>
                </a:solidFill>
                <a:latin typeface="Arial"/>
                <a:cs typeface="Arial"/>
              </a:rPr>
              <a:t>Who brings the case to court? </a:t>
            </a:r>
            <a:r>
              <a:rPr lang="en-US" sz="2300" dirty="0">
                <a:solidFill>
                  <a:schemeClr val="tx1"/>
                </a:solidFill>
                <a:latin typeface="Arial"/>
                <a:cs typeface="Arial"/>
              </a:rPr>
              <a:t>The State initiates legal action against the person accused of a crime.</a:t>
            </a:r>
            <a:endParaRPr lang="en-US" sz="2300" dirty="0">
              <a:solidFill>
                <a:schemeClr val="tx1"/>
              </a:solidFill>
            </a:endParaRPr>
          </a:p>
          <a:p>
            <a:endParaRPr lang="en-US" sz="23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pic>
        <p:nvPicPr>
          <p:cNvPr id="2" name="Image 1" descr="Une image contenant dessin humoristique, capture d’écran, Jeu PC&#10;&#10;Description générée automatiquement">
            <a:extLst>
              <a:ext uri="{FF2B5EF4-FFF2-40B4-BE49-F238E27FC236}">
                <a16:creationId xmlns:a16="http://schemas.microsoft.com/office/drawing/2014/main" id="{50D3F593-A620-8CD1-473D-2073CD882F4F}"/>
              </a:ext>
            </a:extLst>
          </p:cNvPr>
          <p:cNvPicPr>
            <a:picLocks noChangeAspect="1"/>
          </p:cNvPicPr>
          <p:nvPr/>
        </p:nvPicPr>
        <p:blipFill rotWithShape="1">
          <a:blip r:embed="rId5"/>
          <a:srcRect l="-661" r="10332"/>
          <a:stretch/>
        </p:blipFill>
        <p:spPr>
          <a:xfrm>
            <a:off x="6562723" y="365931"/>
            <a:ext cx="5269460" cy="3889076"/>
          </a:xfrm>
          <a:prstGeom prst="rect">
            <a:avLst/>
          </a:prstGeom>
        </p:spPr>
      </p:pic>
      <p:pic>
        <p:nvPicPr>
          <p:cNvPr id="6" name="Graphique 5">
            <a:extLst>
              <a:ext uri="{FF2B5EF4-FFF2-40B4-BE49-F238E27FC236}">
                <a16:creationId xmlns:a16="http://schemas.microsoft.com/office/drawing/2014/main" id="{8382328E-A797-232A-A704-48E33CDBD52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120180" y="3935406"/>
            <a:ext cx="897558" cy="1673824"/>
          </a:xfrm>
          <a:prstGeom prst="rect">
            <a:avLst/>
          </a:prstGeom>
        </p:spPr>
      </p:pic>
      <p:sp>
        <p:nvSpPr>
          <p:cNvPr id="7" name="ZoneTexte 6">
            <a:extLst>
              <a:ext uri="{FF2B5EF4-FFF2-40B4-BE49-F238E27FC236}">
                <a16:creationId xmlns:a16="http://schemas.microsoft.com/office/drawing/2014/main" id="{9079A4BE-35D2-AB82-581D-241C9D9A95BD}"/>
              </a:ext>
            </a:extLst>
          </p:cNvPr>
          <p:cNvSpPr txBox="1"/>
          <p:nvPr/>
        </p:nvSpPr>
        <p:spPr>
          <a:xfrm>
            <a:off x="8297839" y="5581934"/>
            <a:ext cx="2456597" cy="461665"/>
          </a:xfrm>
          <a:prstGeom prst="rect">
            <a:avLst/>
          </a:prstGeom>
          <a:noFill/>
        </p:spPr>
        <p:txBody>
          <a:bodyPr wrap="square" rtlCol="0">
            <a:spAutoFit/>
          </a:bodyPr>
          <a:lstStyle/>
          <a:p>
            <a:pPr algn="l"/>
            <a:r>
              <a:rPr lang="fr-FR" sz="2400">
                <a:solidFill>
                  <a:srgbClr val="F6891F"/>
                </a:solidFill>
              </a:rPr>
              <a:t>Criminal Trial</a:t>
            </a:r>
            <a:endParaRPr lang="fr-CA" sz="2400" err="1">
              <a:solidFill>
                <a:srgbClr val="F6891F"/>
              </a:solidFill>
            </a:endParaRPr>
          </a:p>
        </p:txBody>
      </p:sp>
    </p:spTree>
    <p:extLst>
      <p:ext uri="{BB962C8B-B14F-4D97-AF65-F5344CB8AC3E}">
        <p14:creationId xmlns:p14="http://schemas.microsoft.com/office/powerpoint/2010/main" val="407351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1000"/>
                                        <p:tgtEl>
                                          <p:spTgt spid="8">
                                            <p:txEl>
                                              <p:pRg st="2" end="2"/>
                                            </p:txEl>
                                          </p:spTgt>
                                        </p:tgtEl>
                                      </p:cBhvr>
                                    </p:animEffect>
                                    <p:anim calcmode="lin" valueType="num">
                                      <p:cBhvr>
                                        <p:cTn id="13"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animEffect transition="in" filter="fade">
                                      <p:cBhvr>
                                        <p:cTn id="17" dur="1000"/>
                                        <p:tgtEl>
                                          <p:spTgt spid="8">
                                            <p:txEl>
                                              <p:pRg st="4" end="4"/>
                                            </p:txEl>
                                          </p:spTgt>
                                        </p:tgtEl>
                                      </p:cBhvr>
                                    </p:animEffect>
                                    <p:anim calcmode="lin" valueType="num">
                                      <p:cBhvr>
                                        <p:cTn id="1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8">
                                            <p:txEl>
                                              <p:pRg st="4" end="4"/>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xEl>
                                              <p:pRg st="6" end="6"/>
                                            </p:txEl>
                                          </p:spTgt>
                                        </p:tgtEl>
                                        <p:attrNameLst>
                                          <p:attrName>style.visibility</p:attrName>
                                        </p:attrNameLst>
                                      </p:cBhvr>
                                      <p:to>
                                        <p:strVal val="visible"/>
                                      </p:to>
                                    </p:set>
                                    <p:animEffect transition="in" filter="fade">
                                      <p:cBhvr>
                                        <p:cTn id="22" dur="1000"/>
                                        <p:tgtEl>
                                          <p:spTgt spid="8">
                                            <p:txEl>
                                              <p:pRg st="6" end="6"/>
                                            </p:txEl>
                                          </p:spTgt>
                                        </p:tgtEl>
                                      </p:cBhvr>
                                    </p:animEffect>
                                    <p:anim calcmode="lin" valueType="num">
                                      <p:cBhvr>
                                        <p:cTn id="2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817421-8E77-45B2-63F6-AA4133C20259}"/>
              </a:ext>
            </a:extLst>
          </p:cNvPr>
          <p:cNvSpPr>
            <a:spLocks noGrp="1"/>
          </p:cNvSpPr>
          <p:nvPr>
            <p:ph type="title"/>
          </p:nvPr>
        </p:nvSpPr>
        <p:spPr>
          <a:xfrm>
            <a:off x="790087" y="577530"/>
            <a:ext cx="5943600" cy="914400"/>
          </a:xfrm>
        </p:spPr>
        <p:txBody>
          <a:bodyPr/>
          <a:lstStyle/>
          <a:p>
            <a:r>
              <a:rPr lang="fr-FR" err="1"/>
              <a:t>Burden</a:t>
            </a:r>
            <a:r>
              <a:rPr lang="fr-FR"/>
              <a:t> of Proof</a:t>
            </a:r>
            <a:endParaRPr lang="fr-CA"/>
          </a:p>
        </p:txBody>
      </p:sp>
      <p:sp>
        <p:nvSpPr>
          <p:cNvPr id="8" name="Espace réservé du contenu 2">
            <a:extLst>
              <a:ext uri="{FF2B5EF4-FFF2-40B4-BE49-F238E27FC236}">
                <a16:creationId xmlns:a16="http://schemas.microsoft.com/office/drawing/2014/main" id="{BFC5EE07-7284-73DD-170F-00B79BF06440}"/>
              </a:ext>
            </a:extLst>
          </p:cNvPr>
          <p:cNvSpPr txBox="1">
            <a:spLocks/>
          </p:cNvSpPr>
          <p:nvPr>
            <p:custDataLst>
              <p:tags r:id="rId1"/>
            </p:custDataLst>
          </p:nvPr>
        </p:nvSpPr>
        <p:spPr>
          <a:xfrm>
            <a:off x="790086" y="1200022"/>
            <a:ext cx="10150629" cy="1024378"/>
          </a:xfrm>
          <a:prstGeom prst="rect">
            <a:avLst/>
          </a:prstGeom>
        </p:spPr>
        <p:txBody>
          <a:bodyPr vert="horz" lIns="91440" tIns="45720" rIns="91440" bIns="45720" rtlCol="0" anchor="t">
            <a:normAutofit lnSpcReduction="10000"/>
          </a:bodyPr>
          <a:lstStyle>
            <a:lvl1pPr marL="342900" indent="-342900" algn="l" defTabSz="914400" rtl="0" eaLnBrk="1" latinLnBrk="0" hangingPunct="1">
              <a:spcBef>
                <a:spcPct val="20000"/>
              </a:spcBef>
              <a:buSzPct val="65000"/>
              <a:buFontTx/>
              <a:buBlip>
                <a:blip r:embed="rId4"/>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CA" dirty="0">
                <a:latin typeface="Arial"/>
                <a:cs typeface="Arial"/>
              </a:rPr>
              <a:t>This refers to the </a:t>
            </a:r>
            <a:r>
              <a:rPr lang="en-CA" b="1" dirty="0">
                <a:latin typeface="Arial"/>
                <a:cs typeface="Arial"/>
              </a:rPr>
              <a:t>amount of proof needed</a:t>
            </a:r>
            <a:r>
              <a:rPr lang="en-CA" dirty="0">
                <a:latin typeface="Arial"/>
                <a:cs typeface="Arial"/>
              </a:rPr>
              <a:t> to convince a judge or a jury.</a:t>
            </a:r>
            <a:r>
              <a:rPr lang="en-CA" b="1" dirty="0">
                <a:latin typeface="Arial"/>
                <a:cs typeface="Arial"/>
              </a:rPr>
              <a:t> </a:t>
            </a:r>
            <a:endParaRPr lang="fr-FR" b="1" dirty="0"/>
          </a:p>
          <a:p>
            <a:pPr marL="0" indent="0" fontAlgn="base">
              <a:buNone/>
            </a:pPr>
            <a:endParaRPr lang="en-US" sz="2600" dirty="0"/>
          </a:p>
        </p:txBody>
      </p:sp>
      <p:sp>
        <p:nvSpPr>
          <p:cNvPr id="4" name="Espace réservé du contenu 2">
            <a:extLst>
              <a:ext uri="{FF2B5EF4-FFF2-40B4-BE49-F238E27FC236}">
                <a16:creationId xmlns:a16="http://schemas.microsoft.com/office/drawing/2014/main" id="{BB77CEB9-902A-71BB-B221-2B62E23DC1C7}"/>
              </a:ext>
            </a:extLst>
          </p:cNvPr>
          <p:cNvSpPr>
            <a:spLocks noGrp="1"/>
          </p:cNvSpPr>
          <p:nvPr/>
        </p:nvSpPr>
        <p:spPr>
          <a:xfrm>
            <a:off x="1693168" y="2508626"/>
            <a:ext cx="8229600" cy="45259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fr-CA">
              <a:solidFill>
                <a:schemeClr val="tx1"/>
              </a:solidFill>
            </a:endParaRPr>
          </a:p>
        </p:txBody>
      </p:sp>
      <p:sp>
        <p:nvSpPr>
          <p:cNvPr id="5" name="Rectangle à coins arrondis 6">
            <a:extLst>
              <a:ext uri="{FF2B5EF4-FFF2-40B4-BE49-F238E27FC236}">
                <a16:creationId xmlns:a16="http://schemas.microsoft.com/office/drawing/2014/main" id="{A348ED57-624F-1789-F13C-571A5669C3D0}"/>
              </a:ext>
            </a:extLst>
          </p:cNvPr>
          <p:cNvSpPr/>
          <p:nvPr/>
        </p:nvSpPr>
        <p:spPr>
          <a:xfrm>
            <a:off x="1693167" y="2355369"/>
            <a:ext cx="3676421" cy="322444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CA" sz="2400" b="1" dirty="0">
              <a:solidFill>
                <a:srgbClr val="F6891F"/>
              </a:solidFill>
              <a:latin typeface="Arial" panose="020B0604020202020204" pitchFamily="34" charset="0"/>
              <a:cs typeface="Arial" panose="020B0604020202020204" pitchFamily="34" charset="0"/>
            </a:endParaRPr>
          </a:p>
          <a:p>
            <a:pPr algn="ctr"/>
            <a:r>
              <a:rPr lang="fr-CA" sz="2400" b="1" dirty="0">
                <a:solidFill>
                  <a:srgbClr val="F6891F"/>
                </a:solidFill>
                <a:latin typeface="Arial" panose="020B0604020202020204" pitchFamily="34" charset="0"/>
                <a:cs typeface="Arial" panose="020B0604020202020204" pitchFamily="34" charset="0"/>
              </a:rPr>
              <a:t>Civil Law</a:t>
            </a:r>
          </a:p>
          <a:p>
            <a:pPr algn="ctr"/>
            <a:endParaRPr lang="fr-CA" sz="2400" b="1" dirty="0">
              <a:solidFill>
                <a:srgbClr val="F6891F"/>
              </a:solidFill>
              <a:latin typeface="Arial" panose="020B0604020202020204" pitchFamily="34" charset="0"/>
              <a:cs typeface="Arial" panose="020B0604020202020204" pitchFamily="34" charset="0"/>
            </a:endParaRPr>
          </a:p>
          <a:p>
            <a:pPr algn="ctr"/>
            <a:r>
              <a:rPr lang="en-US" dirty="0">
                <a:solidFill>
                  <a:schemeClr val="tx1"/>
                </a:solidFill>
              </a:rPr>
              <a:t>The person who brings another to court must convince the judge that their version of the facts is </a:t>
            </a:r>
            <a:r>
              <a:rPr lang="en-US" b="1" dirty="0">
                <a:solidFill>
                  <a:schemeClr val="tx1"/>
                </a:solidFill>
              </a:rPr>
              <a:t>more likely to be true</a:t>
            </a:r>
            <a:r>
              <a:rPr lang="en-US" dirty="0">
                <a:solidFill>
                  <a:schemeClr val="tx1"/>
                </a:solidFill>
              </a:rPr>
              <a:t>.</a:t>
            </a:r>
          </a:p>
          <a:p>
            <a:pPr algn="ctr"/>
            <a:endParaRPr lang="fr-CA" sz="2000" dirty="0">
              <a:solidFill>
                <a:schemeClr val="tx1"/>
              </a:solidFill>
              <a:latin typeface="Arial" panose="020B0604020202020204" pitchFamily="34" charset="0"/>
              <a:cs typeface="Arial" panose="020B0604020202020204" pitchFamily="34" charset="0"/>
            </a:endParaRPr>
          </a:p>
          <a:p>
            <a:pPr algn="ctr"/>
            <a:r>
              <a:rPr lang="fr-CA" sz="2000" dirty="0">
                <a:solidFill>
                  <a:schemeClr val="accent1"/>
                </a:solidFill>
                <a:latin typeface="Arial" panose="020B0604020202020204" pitchFamily="34" charset="0"/>
                <a:cs typeface="Arial" panose="020B0604020202020204" pitchFamily="34" charset="0"/>
              </a:rPr>
              <a:t>50% +1</a:t>
            </a:r>
            <a:br>
              <a:rPr lang="fr-CA" sz="2000" dirty="0">
                <a:solidFill>
                  <a:srgbClr val="333F48"/>
                </a:solidFill>
                <a:latin typeface="Arial" panose="020B0604020202020204" pitchFamily="34" charset="0"/>
                <a:cs typeface="Arial" panose="020B0604020202020204" pitchFamily="34" charset="0"/>
              </a:rPr>
            </a:br>
            <a:br>
              <a:rPr lang="fr-CA" sz="2000" dirty="0">
                <a:solidFill>
                  <a:srgbClr val="333F48"/>
                </a:solidFill>
                <a:latin typeface="Arial" panose="020B0604020202020204" pitchFamily="34" charset="0"/>
                <a:cs typeface="Arial" panose="020B0604020202020204" pitchFamily="34" charset="0"/>
              </a:rPr>
            </a:br>
            <a:endParaRPr lang="fr-CA" sz="1400" dirty="0">
              <a:solidFill>
                <a:srgbClr val="333F48"/>
              </a:solidFill>
              <a:latin typeface="Arial" panose="020B0604020202020204" pitchFamily="34" charset="0"/>
              <a:cs typeface="Arial" panose="020B0604020202020204" pitchFamily="34" charset="0"/>
            </a:endParaRPr>
          </a:p>
        </p:txBody>
      </p:sp>
      <p:sp>
        <p:nvSpPr>
          <p:cNvPr id="9" name="Rectangle à coins arrondis 7">
            <a:extLst>
              <a:ext uri="{FF2B5EF4-FFF2-40B4-BE49-F238E27FC236}">
                <a16:creationId xmlns:a16="http://schemas.microsoft.com/office/drawing/2014/main" id="{15F31B6B-041E-64D6-0523-74A505E3F1B6}"/>
              </a:ext>
            </a:extLst>
          </p:cNvPr>
          <p:cNvSpPr/>
          <p:nvPr/>
        </p:nvSpPr>
        <p:spPr>
          <a:xfrm>
            <a:off x="6366051" y="2355368"/>
            <a:ext cx="3556717" cy="3224440"/>
          </a:xfrm>
          <a:prstGeom prst="roundRect">
            <a:avLst/>
          </a:prstGeom>
          <a:solidFill>
            <a:schemeClr val="bg1"/>
          </a:solidFill>
          <a:ln w="38100">
            <a:solidFill>
              <a:srgbClr val="F6891F"/>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endParaRPr lang="fr-CA" sz="2400" b="1" dirty="0">
              <a:solidFill>
                <a:srgbClr val="F6891F"/>
              </a:solidFill>
              <a:latin typeface="Arial" panose="020B0604020202020204" pitchFamily="34" charset="0"/>
              <a:cs typeface="Arial" panose="020B0604020202020204" pitchFamily="34" charset="0"/>
            </a:endParaRPr>
          </a:p>
          <a:p>
            <a:pPr lvl="0" algn="ctr"/>
            <a:r>
              <a:rPr lang="fr-CA" sz="2400" b="1" dirty="0">
                <a:solidFill>
                  <a:srgbClr val="F6891F"/>
                </a:solidFill>
                <a:latin typeface="Arial"/>
                <a:cs typeface="Arial"/>
              </a:rPr>
              <a:t>Criminal Law</a:t>
            </a:r>
          </a:p>
          <a:p>
            <a:pPr lvl="0" algn="ctr"/>
            <a:endParaRPr lang="fr-CA" sz="2400" b="1" dirty="0">
              <a:solidFill>
                <a:srgbClr val="333F48"/>
              </a:solidFill>
              <a:latin typeface="Arial" panose="020B0604020202020204" pitchFamily="34" charset="0"/>
              <a:cs typeface="Arial" panose="020B0604020202020204" pitchFamily="34" charset="0"/>
            </a:endParaRPr>
          </a:p>
          <a:p>
            <a:pPr lvl="0" algn="ctr"/>
            <a:r>
              <a:rPr lang="en-US" dirty="0">
                <a:solidFill>
                  <a:schemeClr val="tx1"/>
                </a:solidFill>
                <a:latin typeface="Arial"/>
                <a:cs typeface="Arial"/>
              </a:rPr>
              <a:t>The prosecutor must convince the judge or the jury that the accused is guilty </a:t>
            </a:r>
            <a:r>
              <a:rPr lang="en-US" b="1" dirty="0">
                <a:solidFill>
                  <a:schemeClr val="tx1"/>
                </a:solidFill>
                <a:latin typeface="Arial"/>
                <a:cs typeface="Arial"/>
              </a:rPr>
              <a:t>beyond a reasonable doubt</a:t>
            </a:r>
            <a:r>
              <a:rPr lang="en-US" dirty="0">
                <a:solidFill>
                  <a:schemeClr val="tx1"/>
                </a:solidFill>
                <a:latin typeface="Arial"/>
                <a:cs typeface="Arial"/>
              </a:rPr>
              <a:t>.​</a:t>
            </a:r>
            <a:endParaRPr lang="fr-CA" dirty="0">
              <a:solidFill>
                <a:schemeClr val="tx1"/>
              </a:solidFill>
              <a:latin typeface="Arial"/>
              <a:cs typeface="Arial"/>
            </a:endParaRPr>
          </a:p>
          <a:p>
            <a:pPr lvl="0" algn="ctr"/>
            <a:br>
              <a:rPr lang="fr-CA" sz="2000" dirty="0">
                <a:latin typeface="Arial" panose="020B0604020202020204" pitchFamily="34" charset="0"/>
                <a:cs typeface="Arial" panose="020B0604020202020204" pitchFamily="34" charset="0"/>
              </a:rPr>
            </a:br>
            <a:br>
              <a:rPr lang="fr-CA" sz="2000" dirty="0">
                <a:latin typeface="Arial" panose="020B0604020202020204" pitchFamily="34" charset="0"/>
                <a:cs typeface="Arial" panose="020B0604020202020204" pitchFamily="34" charset="0"/>
              </a:rPr>
            </a:br>
            <a:endParaRPr lang="fr-CA" sz="2000" dirty="0">
              <a:solidFill>
                <a:srgbClr val="333F48"/>
              </a:solidFill>
              <a:latin typeface="Arial" panose="020B0604020202020204" pitchFamily="34" charset="0"/>
              <a:cs typeface="Arial" panose="020B0604020202020204" pitchFamily="34" charset="0"/>
            </a:endParaRPr>
          </a:p>
        </p:txBody>
      </p:sp>
      <p:pic>
        <p:nvPicPr>
          <p:cNvPr id="10" name="Image 9">
            <a:extLst>
              <a:ext uri="{FF2B5EF4-FFF2-40B4-BE49-F238E27FC236}">
                <a16:creationId xmlns:a16="http://schemas.microsoft.com/office/drawing/2014/main" id="{D2202B8F-A36F-4272-A5F0-0E0D11DFB029}"/>
              </a:ext>
            </a:extLst>
          </p:cNvPr>
          <p:cNvPicPr>
            <a:picLocks noChangeAspect="1"/>
          </p:cNvPicPr>
          <p:nvPr/>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2452769" y="4651997"/>
            <a:ext cx="576064" cy="570063"/>
          </a:xfrm>
          <a:prstGeom prst="rect">
            <a:avLst/>
          </a:prstGeom>
        </p:spPr>
      </p:pic>
      <p:sp>
        <p:nvSpPr>
          <p:cNvPr id="11" name="Rectangle 10">
            <a:extLst>
              <a:ext uri="{FF2B5EF4-FFF2-40B4-BE49-F238E27FC236}">
                <a16:creationId xmlns:a16="http://schemas.microsoft.com/office/drawing/2014/main" id="{7723F9A0-C05B-1F38-5525-917AA7F94EB2}"/>
              </a:ext>
            </a:extLst>
          </p:cNvPr>
          <p:cNvSpPr/>
          <p:nvPr/>
        </p:nvSpPr>
        <p:spPr>
          <a:xfrm>
            <a:off x="790087" y="5923149"/>
            <a:ext cx="9937053" cy="46166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a:latin typeface="Arial"/>
                <a:cs typeface="Arial"/>
              </a:rPr>
              <a:t>The burden of proof is </a:t>
            </a:r>
            <a:r>
              <a:rPr lang="en-US" sz="2400" b="1">
                <a:solidFill>
                  <a:schemeClr val="accent1"/>
                </a:solidFill>
                <a:latin typeface="Arial"/>
                <a:cs typeface="Arial"/>
              </a:rPr>
              <a:t>lighter in civil law </a:t>
            </a:r>
            <a:r>
              <a:rPr lang="en-US" sz="2400">
                <a:latin typeface="Arial"/>
                <a:cs typeface="Arial"/>
              </a:rPr>
              <a:t>than it is in criminal law.</a:t>
            </a:r>
            <a:endParaRPr lang="fr-CA" sz="2400">
              <a:latin typeface="Arial"/>
              <a:cs typeface="Arial"/>
            </a:endParaRPr>
          </a:p>
        </p:txBody>
      </p:sp>
    </p:spTree>
    <p:extLst>
      <p:ext uri="{BB962C8B-B14F-4D97-AF65-F5344CB8AC3E}">
        <p14:creationId xmlns:p14="http://schemas.microsoft.com/office/powerpoint/2010/main" val="32416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2">
            <a:extLst>
              <a:ext uri="{FF2B5EF4-FFF2-40B4-BE49-F238E27FC236}">
                <a16:creationId xmlns:a16="http://schemas.microsoft.com/office/drawing/2014/main" id="{D32B5960-DD37-EE68-E5A2-ED7A0ADF759B}"/>
              </a:ext>
            </a:extLst>
          </p:cNvPr>
          <p:cNvSpPr txBox="1">
            <a:spLocks/>
          </p:cNvSpPr>
          <p:nvPr/>
        </p:nvSpPr>
        <p:spPr>
          <a:xfrm>
            <a:off x="491319" y="1076207"/>
            <a:ext cx="8405679" cy="914400"/>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kern="1200">
                <a:solidFill>
                  <a:schemeClr val="accent1"/>
                </a:solidFill>
                <a:latin typeface="+mj-lt"/>
                <a:ea typeface="+mj-ea"/>
                <a:cs typeface="+mj-cs"/>
              </a:defRPr>
            </a:lvl1pPr>
          </a:lstStyle>
          <a:p>
            <a:r>
              <a:rPr lang="fr-FR" dirty="0"/>
              <a:t>Beyond a </a:t>
            </a:r>
            <a:r>
              <a:rPr lang="fr-FR" dirty="0" err="1"/>
              <a:t>Reasonable</a:t>
            </a:r>
            <a:r>
              <a:rPr lang="fr-FR" dirty="0"/>
              <a:t> </a:t>
            </a:r>
            <a:r>
              <a:rPr lang="fr-FR" dirty="0" err="1"/>
              <a:t>Doubt</a:t>
            </a:r>
            <a:endParaRPr lang="fr-CA" dirty="0"/>
          </a:p>
        </p:txBody>
      </p:sp>
      <p:sp>
        <p:nvSpPr>
          <p:cNvPr id="6" name="Espace réservé du texte 4">
            <a:extLst>
              <a:ext uri="{FF2B5EF4-FFF2-40B4-BE49-F238E27FC236}">
                <a16:creationId xmlns:a16="http://schemas.microsoft.com/office/drawing/2014/main" id="{0D1EF34B-7452-15BA-7165-CCD7DFB9DA22}"/>
              </a:ext>
            </a:extLst>
          </p:cNvPr>
          <p:cNvSpPr txBox="1">
            <a:spLocks/>
          </p:cNvSpPr>
          <p:nvPr/>
        </p:nvSpPr>
        <p:spPr>
          <a:xfrm>
            <a:off x="491320" y="501863"/>
            <a:ext cx="8405679" cy="415925"/>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tabLst/>
              <a:defRPr sz="2800" kern="1200">
                <a:solidFill>
                  <a:schemeClr val="tx1"/>
                </a:solidFill>
                <a:latin typeface="+mn-lt"/>
                <a:ea typeface="+mn-ea"/>
                <a:cs typeface="+mn-cs"/>
              </a:defRPr>
            </a:lvl1pPr>
            <a:lvl2pPr marL="320040" indent="-320040" algn="l" defTabSz="914400" rtl="0" eaLnBrk="1" latinLnBrk="0" hangingPunct="1">
              <a:lnSpc>
                <a:spcPct val="90000"/>
              </a:lnSpc>
              <a:spcBef>
                <a:spcPts val="1000"/>
              </a:spcBef>
              <a:buSzPct val="75000"/>
              <a:buFontTx/>
              <a:buBlip>
                <a:blip r:embed="rId4">
                  <a:extLst>
                    <a:ext uri="{96DAC541-7B7A-43D3-8B79-37D633B846F1}">
                      <asvg:svgBlip xmlns:asvg="http://schemas.microsoft.com/office/drawing/2016/SVG/main" r:embed="rId5"/>
                    </a:ext>
                  </a:extLst>
                </a:blip>
              </a:buBlip>
              <a:tabLst/>
              <a:defRPr sz="2800" kern="1200">
                <a:solidFill>
                  <a:schemeClr val="tx1"/>
                </a:solidFill>
                <a:latin typeface="+mn-lt"/>
                <a:ea typeface="+mn-ea"/>
                <a:cs typeface="+mn-cs"/>
              </a:defRPr>
            </a:lvl2pPr>
            <a:lvl3pPr marL="685800" indent="-32004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3pPr>
            <a:lvl4pPr marL="1028700" indent="-342900" algn="l" defTabSz="914400" rtl="0" eaLnBrk="1" latinLnBrk="0" hangingPunct="1">
              <a:lnSpc>
                <a:spcPct val="90000"/>
              </a:lnSpc>
              <a:spcBef>
                <a:spcPts val="1000"/>
              </a:spcBef>
              <a:buFont typeface="Police système"/>
              <a:buChar char="–"/>
              <a:tabLst/>
              <a:defRPr sz="2400" kern="1200">
                <a:solidFill>
                  <a:schemeClr val="tx1"/>
                </a:solidFill>
                <a:latin typeface="+mn-lt"/>
                <a:ea typeface="+mn-ea"/>
                <a:cs typeface="+mn-cs"/>
              </a:defRPr>
            </a:lvl4pPr>
            <a:lvl5pPr marL="514350" indent="-514350" algn="l" defTabSz="914400" rtl="0" eaLnBrk="1" latinLnBrk="0" hangingPunct="1">
              <a:lnSpc>
                <a:spcPct val="90000"/>
              </a:lnSpc>
              <a:spcBef>
                <a:spcPts val="1000"/>
              </a:spcBef>
              <a:buClr>
                <a:schemeClr val="accent1"/>
              </a:buClr>
              <a:buFont typeface="+mj-lt"/>
              <a:buAutoNum type="arabicPeriod"/>
              <a:tabLst/>
              <a:defRPr sz="2800" kern="1200">
                <a:solidFill>
                  <a:schemeClr val="tx1"/>
                </a:solidFill>
                <a:latin typeface="+mn-lt"/>
                <a:ea typeface="+mn-ea"/>
                <a:cs typeface="+mn-cs"/>
              </a:defRPr>
            </a:lvl5pPr>
            <a:lvl6pPr marL="514350" indent="-514350" algn="l" defTabSz="914400" rtl="0" eaLnBrk="1" latinLnBrk="0" hangingPunct="1">
              <a:lnSpc>
                <a:spcPct val="90000"/>
              </a:lnSpc>
              <a:spcBef>
                <a:spcPts val="1000"/>
              </a:spcBef>
              <a:buClr>
                <a:schemeClr val="accent1"/>
              </a:buClr>
              <a:buFont typeface="+mj-lt"/>
              <a:buAutoNum type="alphaUcPeriod"/>
              <a:tabLst/>
              <a:defRPr sz="2800" kern="1200">
                <a:solidFill>
                  <a:schemeClr val="tx1"/>
                </a:solidFill>
                <a:latin typeface="+mn-lt"/>
                <a:ea typeface="+mn-ea"/>
                <a:cs typeface="+mn-cs"/>
              </a:defRPr>
            </a:lvl6pPr>
            <a:lvl7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tx1"/>
                </a:solidFill>
                <a:latin typeface="+mn-lt"/>
                <a:ea typeface="+mn-ea"/>
                <a:cs typeface="+mn-cs"/>
              </a:defRPr>
            </a:lvl7pPr>
            <a:lvl8pPr marL="0" indent="0" algn="l" defTabSz="914400" rtl="0" eaLnBrk="1" latinLnBrk="0" hangingPunct="1">
              <a:lnSpc>
                <a:spcPct val="90000"/>
              </a:lnSpc>
              <a:spcBef>
                <a:spcPts val="1000"/>
              </a:spcBef>
              <a:buFont typeface="Arial" panose="020B0604020202020204" pitchFamily="34" charset="0"/>
              <a:buNone/>
              <a:tabLst/>
              <a:defRPr sz="2800" b="1" kern="1200">
                <a:solidFill>
                  <a:schemeClr val="accent1"/>
                </a:solidFill>
                <a:latin typeface="+mn-lt"/>
                <a:ea typeface="+mn-ea"/>
                <a:cs typeface="+mn-cs"/>
              </a:defRPr>
            </a:lvl8pPr>
            <a:lvl9pPr marL="0" indent="0" algn="l" defTabSz="914400" rtl="0" eaLnBrk="1" latinLnBrk="0" hangingPunct="1">
              <a:lnSpc>
                <a:spcPct val="90000"/>
              </a:lnSpc>
              <a:spcBef>
                <a:spcPts val="1000"/>
              </a:spcBef>
              <a:buFont typeface="Arial" panose="020B0604020202020204" pitchFamily="34" charset="0"/>
              <a:buNone/>
              <a:tabLst/>
              <a:defRPr sz="3600" b="1" kern="1200">
                <a:solidFill>
                  <a:schemeClr val="accent1"/>
                </a:solidFill>
                <a:latin typeface="+mn-lt"/>
                <a:ea typeface="+mn-ea"/>
                <a:cs typeface="+mn-cs"/>
              </a:defRPr>
            </a:lvl9pPr>
          </a:lstStyle>
          <a:p>
            <a:r>
              <a:rPr lang="fr-FR" b="1">
                <a:solidFill>
                  <a:schemeClr val="accent2"/>
                </a:solidFill>
              </a:rPr>
              <a:t>In Criminal Law</a:t>
            </a:r>
            <a:endParaRPr lang="fr-CA" b="1">
              <a:solidFill>
                <a:schemeClr val="accent2"/>
              </a:solidFill>
            </a:endParaRPr>
          </a:p>
        </p:txBody>
      </p:sp>
      <p:sp>
        <p:nvSpPr>
          <p:cNvPr id="7" name="Espace réservé du contenu 2">
            <a:extLst>
              <a:ext uri="{FF2B5EF4-FFF2-40B4-BE49-F238E27FC236}">
                <a16:creationId xmlns:a16="http://schemas.microsoft.com/office/drawing/2014/main" id="{659DABDC-69F0-7489-B29B-BF8AD48358E8}"/>
              </a:ext>
            </a:extLst>
          </p:cNvPr>
          <p:cNvSpPr txBox="1">
            <a:spLocks/>
          </p:cNvSpPr>
          <p:nvPr>
            <p:custDataLst>
              <p:tags r:id="rId1"/>
            </p:custDataLst>
          </p:nvPr>
        </p:nvSpPr>
        <p:spPr>
          <a:xfrm>
            <a:off x="491320" y="1989574"/>
            <a:ext cx="8685442" cy="3644748"/>
          </a:xfrm>
          <a:prstGeom prst="rect">
            <a:avLst/>
          </a:prstGeom>
        </p:spPr>
        <p:txBody>
          <a:bodyPr vert="horz" lIns="91440" tIns="45720" rIns="91440" bIns="45720" rtlCol="0" anchor="t">
            <a:noAutofit/>
          </a:bodyPr>
          <a:lstStyle>
            <a:lvl1pPr marL="342900" indent="-342900" algn="l" defTabSz="914400" rtl="0" eaLnBrk="1" latinLnBrk="0" hangingPunct="1">
              <a:spcBef>
                <a:spcPct val="20000"/>
              </a:spcBef>
              <a:buSzPct val="65000"/>
              <a:buFontTx/>
              <a:buBlip>
                <a:blip r:embed="rId6"/>
              </a:buBlip>
              <a:defRPr sz="3200" kern="1200">
                <a:solidFill>
                  <a:srgbClr val="333F48"/>
                </a:solidFill>
                <a:latin typeface="Arial" pitchFamily="34" charset="0"/>
                <a:ea typeface="+mn-ea"/>
                <a:cs typeface="Arial" pitchFamily="34" charset="0"/>
              </a:defRPr>
            </a:lvl1pPr>
            <a:lvl2pPr marL="742950" indent="-285750" algn="l" defTabSz="914400" rtl="0" eaLnBrk="1" latinLnBrk="0" hangingPunct="1">
              <a:spcBef>
                <a:spcPct val="20000"/>
              </a:spcBef>
              <a:buClr>
                <a:srgbClr val="F6891F"/>
              </a:buClr>
              <a:buSzPct val="65000"/>
              <a:buFont typeface="Wingdings" pitchFamily="2" charset="2"/>
              <a:buChar char="Ø"/>
              <a:defRPr sz="2800" kern="1200">
                <a:solidFill>
                  <a:srgbClr val="333F48"/>
                </a:solidFill>
                <a:latin typeface="Arial" pitchFamily="34" charset="0"/>
                <a:ea typeface="+mn-ea"/>
                <a:cs typeface="Arial" pitchFamily="34" charset="0"/>
              </a:defRPr>
            </a:lvl2pPr>
            <a:lvl3pPr marL="1143000" indent="-228600" algn="l" defTabSz="914400" rtl="0" eaLnBrk="1" latinLnBrk="0" hangingPunct="1">
              <a:spcBef>
                <a:spcPct val="20000"/>
              </a:spcBef>
              <a:buClr>
                <a:srgbClr val="F6891F"/>
              </a:buClr>
              <a:buFont typeface="Arial" pitchFamily="34" charset="0"/>
              <a:buChar char="•"/>
              <a:defRPr sz="2400" kern="1200">
                <a:solidFill>
                  <a:srgbClr val="333F48"/>
                </a:solidFill>
                <a:latin typeface="Arial" pitchFamily="34" charset="0"/>
                <a:ea typeface="+mn-ea"/>
                <a:cs typeface="Arial" pitchFamily="34" charset="0"/>
              </a:defRPr>
            </a:lvl3pPr>
            <a:lvl4pPr marL="1600200" indent="-228600" algn="l" defTabSz="914400" rtl="0" eaLnBrk="1" latinLnBrk="0" hangingPunct="1">
              <a:spcBef>
                <a:spcPct val="20000"/>
              </a:spcBef>
              <a:buClr>
                <a:srgbClr val="F6891F"/>
              </a:buClr>
              <a:buFont typeface="Arial" pitchFamily="34" charset="0"/>
              <a:buChar char="–"/>
              <a:defRPr sz="2000" kern="1200">
                <a:solidFill>
                  <a:srgbClr val="333F48"/>
                </a:solidFill>
                <a:latin typeface="Arial" pitchFamily="34" charset="0"/>
                <a:ea typeface="+mn-ea"/>
                <a:cs typeface="Arial" pitchFamily="34" charset="0"/>
              </a:defRPr>
            </a:lvl4pPr>
            <a:lvl5pPr marL="2057400" indent="-228600" algn="l" defTabSz="914400" rtl="0" eaLnBrk="1" latinLnBrk="0" hangingPunct="1">
              <a:spcBef>
                <a:spcPct val="20000"/>
              </a:spcBef>
              <a:buClr>
                <a:srgbClr val="F6891F"/>
              </a:buClr>
              <a:buFont typeface="Wingdings" pitchFamily="2" charset="2"/>
              <a:buChar char="§"/>
              <a:defRPr sz="2000" kern="1200">
                <a:solidFill>
                  <a:srgbClr val="333F48"/>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a:solidFill>
                  <a:schemeClr val="tx1"/>
                </a:solidFill>
                <a:latin typeface="Arial"/>
                <a:cs typeface="Arial"/>
              </a:rPr>
              <a:t>If the judge or jury has a reasonable doubt as to the accused’s guilt, the accused must be acquitted (found not guilty).</a:t>
            </a:r>
            <a:endParaRPr lang="fr-CA" sz="2400" dirty="0">
              <a:solidFill>
                <a:schemeClr val="tx1"/>
              </a:solidFill>
              <a:latin typeface="Arial"/>
              <a:cs typeface="Arial"/>
            </a:endParaRPr>
          </a:p>
          <a:p>
            <a:r>
              <a:rPr lang="en-US" sz="2400" dirty="0">
                <a:solidFill>
                  <a:schemeClr val="tx1"/>
                </a:solidFill>
                <a:latin typeface="Arial"/>
                <a:cs typeface="Arial"/>
              </a:rPr>
              <a:t>This principle is called the </a:t>
            </a:r>
            <a:r>
              <a:rPr lang="en-US" sz="2400" b="1" dirty="0">
                <a:solidFill>
                  <a:schemeClr val="tx1"/>
                </a:solidFill>
                <a:latin typeface="Arial"/>
                <a:cs typeface="Arial"/>
              </a:rPr>
              <a:t>"</a:t>
            </a:r>
            <a:r>
              <a:rPr lang="en-US" sz="2400" b="1" dirty="0">
                <a:solidFill>
                  <a:srgbClr val="F6891F"/>
                </a:solidFill>
                <a:latin typeface="Arial"/>
                <a:cs typeface="Arial"/>
              </a:rPr>
              <a:t>Presumption of Innocence.</a:t>
            </a:r>
            <a:r>
              <a:rPr lang="en-US" sz="2400" b="1" dirty="0">
                <a:solidFill>
                  <a:schemeClr val="tx1"/>
                </a:solidFill>
                <a:latin typeface="Arial"/>
                <a:cs typeface="Arial"/>
              </a:rPr>
              <a:t>“</a:t>
            </a:r>
            <a:endParaRPr lang="fr-CA" dirty="0">
              <a:solidFill>
                <a:schemeClr val="tx1"/>
              </a:solidFill>
            </a:endParaRPr>
          </a:p>
          <a:p>
            <a:r>
              <a:rPr lang="en-US" sz="2400" dirty="0">
                <a:solidFill>
                  <a:schemeClr val="tx1"/>
                </a:solidFill>
                <a:latin typeface="Arial"/>
                <a:cs typeface="Arial"/>
              </a:rPr>
              <a:t>Since the accused is presumed innocent until proven guilty, the burden of proof gives the accused an advantage… it is up to the prosecutor to prove that the accused is guilty.</a:t>
            </a:r>
            <a:endParaRPr lang="en-US" dirty="0">
              <a:solidFill>
                <a:schemeClr val="tx1"/>
              </a:solidFill>
            </a:endParaRPr>
          </a:p>
          <a:p>
            <a:r>
              <a:rPr lang="en-US" sz="2400" dirty="0">
                <a:solidFill>
                  <a:schemeClr val="tx1"/>
                </a:solidFill>
                <a:latin typeface="Arial"/>
                <a:cs typeface="Arial"/>
              </a:rPr>
              <a:t>The accused is not even obliged to testify! This is known as the </a:t>
            </a:r>
            <a:r>
              <a:rPr lang="en-US" sz="2400" b="1" dirty="0">
                <a:solidFill>
                  <a:schemeClr val="tx1"/>
                </a:solidFill>
                <a:latin typeface="Arial"/>
                <a:cs typeface="Arial"/>
              </a:rPr>
              <a:t>“</a:t>
            </a:r>
            <a:r>
              <a:rPr lang="en-US" sz="2400" b="1" dirty="0">
                <a:solidFill>
                  <a:srgbClr val="F6891F"/>
                </a:solidFill>
                <a:latin typeface="Arial"/>
                <a:cs typeface="Arial"/>
              </a:rPr>
              <a:t>right to remain silent.</a:t>
            </a:r>
            <a:r>
              <a:rPr lang="en-US" sz="2400" b="1" dirty="0">
                <a:solidFill>
                  <a:schemeClr val="tx1"/>
                </a:solidFill>
                <a:latin typeface="Arial"/>
                <a:cs typeface="Arial"/>
              </a:rPr>
              <a:t>"</a:t>
            </a:r>
            <a:endParaRPr lang="en-US" dirty="0">
              <a:solidFill>
                <a:schemeClr val="tx1"/>
              </a:solidFill>
            </a:endParaRPr>
          </a:p>
          <a:p>
            <a:endParaRPr lang="en-US" sz="2400" dirty="0">
              <a:solidFill>
                <a:schemeClr val="tx1"/>
              </a:solidFill>
              <a:latin typeface="Arial"/>
              <a:cs typeface="Arial"/>
            </a:endParaRPr>
          </a:p>
        </p:txBody>
      </p:sp>
      <p:pic>
        <p:nvPicPr>
          <p:cNvPr id="8" name="Image 7" descr="Une image contenant habits, dessin humoristique, debout, Pantalons&#10;&#10;Description générée automatiquement">
            <a:extLst>
              <a:ext uri="{FF2B5EF4-FFF2-40B4-BE49-F238E27FC236}">
                <a16:creationId xmlns:a16="http://schemas.microsoft.com/office/drawing/2014/main" id="{3D9B3492-4F5A-67B4-47FD-6E37F488920F}"/>
              </a:ext>
            </a:extLst>
          </p:cNvPr>
          <p:cNvPicPr>
            <a:picLocks noChangeAspect="1"/>
          </p:cNvPicPr>
          <p:nvPr/>
        </p:nvPicPr>
        <p:blipFill>
          <a:blip r:embed="rId7"/>
          <a:stretch>
            <a:fillRect/>
          </a:stretch>
        </p:blipFill>
        <p:spPr>
          <a:xfrm>
            <a:off x="9176762" y="917788"/>
            <a:ext cx="2184110" cy="5460274"/>
          </a:xfrm>
          <a:prstGeom prst="rect">
            <a:avLst/>
          </a:prstGeom>
        </p:spPr>
      </p:pic>
    </p:spTree>
    <p:extLst>
      <p:ext uri="{BB962C8B-B14F-4D97-AF65-F5344CB8AC3E}">
        <p14:creationId xmlns:p14="http://schemas.microsoft.com/office/powerpoint/2010/main" val="3699702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1000"/>
                                        <p:tgtEl>
                                          <p:spTgt spid="7">
                                            <p:txEl>
                                              <p:pRg st="1" end="1"/>
                                            </p:txEl>
                                          </p:spTgt>
                                        </p:tgtEl>
                                      </p:cBhvr>
                                    </p:animEffect>
                                    <p:anim calcmode="lin" valueType="num">
                                      <p:cBhvr>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1000"/>
                                        <p:tgtEl>
                                          <p:spTgt spid="7">
                                            <p:txEl>
                                              <p:pRg st="2" end="2"/>
                                            </p:txEl>
                                          </p:spTgt>
                                        </p:tgtEl>
                                      </p:cBhvr>
                                    </p:animEffect>
                                    <p:anim calcmode="lin" valueType="num">
                                      <p:cBhvr>
                                        <p:cTn id="1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10.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2"/>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4"/>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2"/>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2"/>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2"/>
</p:tagLst>
</file>

<file path=ppt/tags/tag3.xml><?xml version="1.0" encoding="utf-8"?>
<p:tagLst xmlns:a="http://schemas.openxmlformats.org/drawingml/2006/main" xmlns:r="http://schemas.openxmlformats.org/officeDocument/2006/relationships" xmlns:p="http://schemas.openxmlformats.org/presentationml/2006/main">
  <p:tag name="NUM" val="4"/>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2"/>
</p:tagLst>
</file>

<file path=ppt/tags/tag34.xml><?xml version="1.0" encoding="utf-8"?>
<p:tagLst xmlns:a="http://schemas.openxmlformats.org/drawingml/2006/main" xmlns:r="http://schemas.openxmlformats.org/officeDocument/2006/relationships" xmlns:p="http://schemas.openxmlformats.org/presentationml/2006/main">
  <p:tag name="NUM" val="2"/>
</p:tagLst>
</file>

<file path=ppt/tags/tag35.xml><?xml version="1.0" encoding="utf-8"?>
<p:tagLst xmlns:a="http://schemas.openxmlformats.org/drawingml/2006/main" xmlns:r="http://schemas.openxmlformats.org/officeDocument/2006/relationships" xmlns:p="http://schemas.openxmlformats.org/presentationml/2006/main">
  <p:tag name="NUM" val="2"/>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éducaloi - Atelier 2021">
  <a:themeElements>
    <a:clrScheme name="éducaloi">
      <a:dk1>
        <a:srgbClr val="212121"/>
      </a:dk1>
      <a:lt1>
        <a:srgbClr val="FFFFFF"/>
      </a:lt1>
      <a:dk2>
        <a:srgbClr val="000000"/>
      </a:dk2>
      <a:lt2>
        <a:srgbClr val="EAEAEA"/>
      </a:lt2>
      <a:accent1>
        <a:srgbClr val="F6891F"/>
      </a:accent1>
      <a:accent2>
        <a:srgbClr val="333F48"/>
      </a:accent2>
      <a:accent3>
        <a:srgbClr val="C1C6C8"/>
      </a:accent3>
      <a:accent4>
        <a:srgbClr val="919191"/>
      </a:accent4>
      <a:accent5>
        <a:srgbClr val="C0C0C0"/>
      </a:accent5>
      <a:accent6>
        <a:srgbClr val="EAEAEA"/>
      </a:accent6>
      <a:hlink>
        <a:srgbClr val="212121"/>
      </a:hlink>
      <a:folHlink>
        <a:srgbClr val="79797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solidFill>
            <a:schemeClr val="accent1"/>
          </a:solidFill>
        </a:ln>
      </a:spPr>
      <a:bodyPr rtlCol="0" anchor="ctr"/>
      <a:lstStyle>
        <a:defPPr algn="ctr">
          <a:defRPr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defRPr sz="2400" dirty="0" err="1"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19a9c1d-6107-471a-83e8-1a40088b2974">
      <Terms xmlns="http://schemas.microsoft.com/office/infopath/2007/PartnerControls"/>
    </lcf76f155ced4ddcb4097134ff3c332f>
    <TaxCatchAll xmlns="7c4c9101-ca6c-4953-bf15-5ed2fb777a67" xsi:nil="true"/>
    <Date_Alerte xmlns="319a9c1d-6107-471a-83e8-1a40088b2974" xsi:nil="true"/>
    <Publications xmlns="7c4c9101-ca6c-4953-bf15-5ed2fb777a67">false</Publications>
    <EnLigneEN xmlns="7c4c9101-ca6c-4953-bf15-5ed2fb777a67">false</EnLigneEN>
    <EnVeille xmlns="7c4c9101-ca6c-4953-bf15-5ed2fb777a67">true</EnVeille>
    <_Enstock xmlns="319a9c1d-6107-471a-83e8-1a40088b2974">false</_Enstock>
    <Classement xmlns="319a9c1d-6107-471a-83e8-1a40088b2974" xsi:nil="true"/>
    <Partenariat xmlns="7c4c9101-ca6c-4953-bf15-5ed2fb777a67" xsi:nil="true"/>
    <Derniers_animateurs xmlns="7c4c9101-ca6c-4953-bf15-5ed2fb777a67">
      <UserInfo>
        <DisplayName/>
        <AccountId xsi:nil="true"/>
        <AccountType/>
      </UserInfo>
    </Derniers_animateurs>
    <nb_x0020_pages xmlns="7c4c9101-ca6c-4953-bf15-5ed2fb777a67" xsi:nil="true"/>
    <MediaServiceAutoKeyPoints xmlns="319a9c1d-6107-471a-83e8-1a40088b2974" xsi:nil="true"/>
    <Dernière_x0020_animation xmlns="7c4c9101-ca6c-4953-bf15-5ed2fb777a67" xsi:nil="true"/>
    <DocumentSetDescription xmlns="http://schemas.microsoft.com/sharepoint/v3" xsi:nil="true"/>
    <Disciplines_x0020_scolaires xmlns="7c4c9101-ca6c-4953-bf15-5ed2fb777a67" xsi:nil="true"/>
    <Coordo_x0020_responsable xmlns="7c4c9101-ca6c-4953-bf15-5ed2fb777a67">
      <UserInfo>
        <DisplayName/>
        <AccountId xsi:nil="true"/>
        <AccountType/>
      </UserInfo>
    </Coordo_x0020_responsable>
    <Refonte_migré xmlns="7c4c9101-ca6c-4953-bf15-5ed2fb777a67">false</Refonte_migré>
    <Date xmlns="319a9c1d-6107-471a-83e8-1a40088b2974" xsi:nil="true"/>
    <DateDePublication xmlns="7c4c9101-ca6c-4953-bf15-5ed2fb777a67" xsi:nil="true"/>
    <EnLigneFR xmlns="7c4c9101-ca6c-4953-bf15-5ed2fb777a67">false</EnLigneFR>
    <MiseAJour xmlns="7c4c9101-ca6c-4953-bf15-5ed2fb777a67">2024-07-01T04:00:00+00:00</MiseAJour>
    <EnLigneEnFrSur xmlns="7c4c9101-ca6c-4953-bf15-5ed2fb777a67" xsi:nil="true"/>
    <Durée_x0020__x0028_minutes_x0029_ xmlns="7c4c9101-ca6c-4953-bf15-5ed2fb777a67" xsi:nil="true"/>
    <Type_x0020_d_x0027_activité xmlns="7c4c9101-ca6c-4953-bf15-5ed2fb777a67" xsi:nil="true"/>
    <_Statut xmlns="319a9c1d-6107-471a-83e8-1a40088b2974">
      <Value>En ligne</Value>
    </_Statut>
    <PublicCible xmlns="7c4c9101-ca6c-4953-bf15-5ed2fb777a67" xsi:nil="true"/>
    <Descriptif xmlns="7c4c9101-ca6c-4953-bf15-5ed2fb777a67" xsi:nil="true"/>
    <Champ_x0020_d_x0027_expertise12 xmlns="7c4c9101-ca6c-4953-bf15-5ed2fb777a67" xsi:nil="true"/>
    <Année_x0020_de_x0020_développement xmlns="7c4c9101-ca6c-4953-bf15-5ed2fb777a67">Choisir</Année_x0020_de_x0020_développement>
    <Thème_Vidéo xmlns="7c4c9101-ca6c-4953-bf15-5ed2fb777a67">(À définir)</Thème_Vidéo>
    <Client_x00e8_les xmlns="319a9c1d-6107-471a-83e8-1a40088b2974" xsi:nil="true"/>
    <M_x00e9_dium_x002f_Format xmlns="319a9c1d-6107-471a-83e8-1a40088b2974" xsi:nil="true"/>
    <MediaServiceObjectDetectorVersions xmlns="319a9c1d-6107-471a-83e8-1a40088b2974" xsi:nil="true"/>
    <PublishingExpirationDate xmlns="http://schemas.microsoft.com/sharepoint/v3" xsi:nil="true"/>
    <Sujets xmlns="7c4c9101-ca6c-4953-bf15-5ed2fb777a67" xsi:nil="true"/>
    <Poids xmlns="7c4c9101-ca6c-4953-bf15-5ed2fb777a67" xsi:nil="true"/>
    <Publications_x0020_liées xmlns="7c4c9101-ca6c-4953-bf15-5ed2fb777a67">
      <Value>Faire un choix</Value>
    </Publications_x0020_liées>
    <Date_x0020_d_x0027_impression xmlns="7c4c9101-ca6c-4953-bf15-5ed2fb777a67" xsi:nil="true"/>
    <Categorie xmlns="7c4c9101-ca6c-4953-bf15-5ed2fb777a67" xsi:nil="true"/>
    <PublishingStartDate xmlns="http://schemas.microsoft.com/sharepoint/v3" xsi:nil="true"/>
    <Niveau_x0020_suggéré xmlns="7c4c9101-ca6c-4953-bf15-5ed2fb777a67" xsi:nil="true"/>
    <Graphiste xmlns="7c4c9101-ca6c-4953-bf15-5ed2fb777a67" xsi:nil="true"/>
    <MediaServiceLocation xmlns="319a9c1d-6107-471a-83e8-1a40088b2974" xsi:nil="true"/>
    <_Lien xmlns="319a9c1d-6107-471a-83e8-1a40088b2974">
      <Url xsi:nil="true"/>
      <Description xsi:nil="true"/>
    </_Lien>
    <Titre_x0020_anglais xmlns="7c4c9101-ca6c-4953-bf15-5ed2fb777a67">Criminal Trials: actors and steps</Titre_x0020_anglais>
    <Notes1 xmlns="7c4c9101-ca6c-4953-bf15-5ed2fb777a67" xsi:nil="true"/>
    <À_x0020_lire_x0020_aussi xmlns="7c4c9101-ca6c-4953-bf15-5ed2fb777a67">
      <Value>-</Value>
    </À_x0020_lire_x0020_aussi>
    <MediaServiceSearchProperties xmlns="319a9c1d-6107-471a-83e8-1a40088b2974" xsi:nil="true"/>
    <Langue_x0020_de_x0020_la_x0020_présentation xmlns="7c4c9101-ca6c-4953-bf15-5ed2fb777a67">Anglais</Langue_x0020_de_x0020_la_x0020_présentation>
    <Intervenants xmlns="7c4c9101-ca6c-4953-bf15-5ed2fb777a67">false</Intervenants>
    <i907d86ec4584f6cb358ae81bbc1ea6b xmlns="319a9c1d-6107-471a-83e8-1a40088b2974">
      <Terms xmlns="http://schemas.microsoft.com/office/infopath/2007/PartnerControls"/>
    </i907d86ec4584f6cb358ae81bbc1ea6b>
    <langue xmlns="319a9c1d-6107-471a-83e8-1a40088b2974" xsi:nil="true"/>
    <SharedWithUsers xmlns="7c4c9101-ca6c-4953-bf15-5ed2fb777a67">
      <UserInfo>
        <DisplayName/>
        <AccountId xsi:nil="true"/>
        <AccountType/>
      </UserInfo>
    </SharedWithUsers>
    <Date_x0020_de_x0020_validation_x0020_juridique_x0020_compl_x00e8_te xmlns="319a9c1d-6107-471a-83e8-1a40088b2974" xsi:nil="true"/>
    <Date_x0020_de_x0020_validation_x0020_CCD_x002f_p_x00e9_dago_x002f_graphique xmlns="319a9c1d-6107-471a-83e8-1a40088b2974" xsi:nil="true"/>
    <Choix xmlns="319a9c1d-6107-471a-83e8-1a40088b2974" xsi:nil="true"/>
    <Test xmlns="319a9c1d-6107-471a-83e8-1a40088b2974"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9CD263CC683F48BC8AE0DBBAC34D4E" ma:contentTypeVersion="138" ma:contentTypeDescription="Crée un document." ma:contentTypeScope="" ma:versionID="69da78280c93f26a77ccf6cbb1be1a62">
  <xsd:schema xmlns:xsd="http://www.w3.org/2001/XMLSchema" xmlns:xs="http://www.w3.org/2001/XMLSchema" xmlns:p="http://schemas.microsoft.com/office/2006/metadata/properties" xmlns:ns1="http://schemas.microsoft.com/sharepoint/v3" xmlns:ns2="7c4c9101-ca6c-4953-bf15-5ed2fb777a67" xmlns:ns3="319a9c1d-6107-471a-83e8-1a40088b2974" targetNamespace="http://schemas.microsoft.com/office/2006/metadata/properties" ma:root="true" ma:fieldsID="2428064054826733a28d15dc39a02a48" ns1:_="" ns2:_="" ns3:_="">
    <xsd:import namespace="http://schemas.microsoft.com/sharepoint/v3"/>
    <xsd:import namespace="7c4c9101-ca6c-4953-bf15-5ed2fb777a67"/>
    <xsd:import namespace="319a9c1d-6107-471a-83e8-1a40088b2974"/>
    <xsd:element name="properties">
      <xsd:complexType>
        <xsd:sequence>
          <xsd:element name="documentManagement">
            <xsd:complexType>
              <xsd:all>
                <xsd:element ref="ns2:Titre_x0020_anglais" minOccurs="0"/>
                <xsd:element ref="ns2:Langue_x0020_de_x0020_la_x0020_présentation" minOccurs="0"/>
                <xsd:element ref="ns3:_Statut" minOccurs="0"/>
                <xsd:element ref="ns2:Notes1" minOccurs="0"/>
                <xsd:element ref="ns2:PublicCible" minOccurs="0"/>
                <xsd:element ref="ns2:EnVeille" minOccurs="0"/>
                <xsd:element ref="ns2:Descriptif" minOccurs="0"/>
                <xsd:element ref="ns2:MiseAJour" minOccurs="0"/>
                <xsd:element ref="ns2:Champ_x0020_d_x0027_expertise12" minOccurs="0"/>
                <xsd:element ref="ns2:À_x0020_lire_x0020_aussi" minOccurs="0"/>
                <xsd:element ref="ns2:Publications_x0020_liées" minOccurs="0"/>
                <xsd:element ref="ns2:Poids" minOccurs="0"/>
                <xsd:element ref="ns3:_Enstock" minOccurs="0"/>
                <xsd:element ref="ns2:Date_x0020_d_x0027_impression" minOccurs="0"/>
                <xsd:element ref="ns2:EnLigneEnFrSur" minOccurs="0"/>
                <xsd:element ref="ns2:DateDePublication" minOccurs="0"/>
                <xsd:element ref="ns2:Graphiste" minOccurs="0"/>
                <xsd:element ref="ns3:M_x00e9_dium_x002f_Format" minOccurs="0"/>
                <xsd:element ref="ns2:nb_x0020_pages" minOccurs="0"/>
                <xsd:element ref="ns2:Partenariat" minOccurs="0"/>
                <xsd:element ref="ns2:Durée_x0020__x0028_minutes_x0029_" minOccurs="0"/>
                <xsd:element ref="ns2:Année_x0020_de_x0020_développement" minOccurs="0"/>
                <xsd:element ref="ns2:Coordo_x0020_responsable" minOccurs="0"/>
                <xsd:element ref="ns2:Thème_Vidéo" minOccurs="0"/>
                <xsd:element ref="ns3:lcf76f155ced4ddcb4097134ff3c332f" minOccurs="0"/>
                <xsd:element ref="ns3:MediaServiceObjectDetectorVersions" minOccurs="0"/>
                <xsd:element ref="ns3:MediaServiceSearchProperties" minOccurs="0"/>
                <xsd:element ref="ns2:TaxCatchAll" minOccurs="0"/>
                <xsd:element ref="ns2:Categorie" minOccurs="0"/>
                <xsd:element ref="ns3:Client_x00e8_les" minOccurs="0"/>
                <xsd:element ref="ns2:SharedWithUsers" minOccurs="0"/>
                <xsd:element ref="ns2:Dernière_x0020_animation" minOccurs="0"/>
                <xsd:element ref="ns2:SharedWithDetails" minOccurs="0"/>
                <xsd:element ref="ns1:DocumentSetDescription" minOccurs="0"/>
                <xsd:element ref="ns2:Derniers_animateurs" minOccurs="0"/>
                <xsd:element ref="ns3:MediaLengthInSeconds" minOccurs="0"/>
                <xsd:element ref="ns1:PublishingStartDate" minOccurs="0"/>
                <xsd:element ref="ns1:PublishingExpirationDate" minOccurs="0"/>
                <xsd:element ref="ns2:EnLigneFR" minOccurs="0"/>
                <xsd:element ref="ns2:Intervenants" minOccurs="0"/>
                <xsd:element ref="ns3:MediaServiceKeyPoints" minOccurs="0"/>
                <xsd:element ref="ns3:MediaServiceFastMetadata" minOccurs="0"/>
                <xsd:element ref="ns2:Refonte_migré" minOccurs="0"/>
                <xsd:element ref="ns2:Publications" minOccurs="0"/>
                <xsd:element ref="ns2:Type_x0020_d_x0027_activité" minOccurs="0"/>
                <xsd:element ref="ns2:EnLigneEN" minOccurs="0"/>
                <xsd:element ref="ns3:MediaServiceLocation" minOccurs="0"/>
                <xsd:element ref="ns3:Date" minOccurs="0"/>
                <xsd:element ref="ns2:Disciplines_x0020_scolaires" minOccurs="0"/>
                <xsd:element ref="ns2:Niveau_x0020_suggéré" minOccurs="0"/>
                <xsd:element ref="ns3:MediaServiceDateTaken" minOccurs="0"/>
                <xsd:element ref="ns3:MediaServiceAutoKeyPoints" minOccurs="0"/>
                <xsd:element ref="ns3:MediaServiceGenerationTime" minOccurs="0"/>
                <xsd:element ref="ns3:_Lien" minOccurs="0"/>
                <xsd:element ref="ns2:Sujets" minOccurs="0"/>
                <xsd:element ref="ns3:MediaServiceOCR" minOccurs="0"/>
                <xsd:element ref="ns3:i907d86ec4584f6cb358ae81bbc1ea6b" minOccurs="0"/>
                <xsd:element ref="ns3:Classement" minOccurs="0"/>
                <xsd:element ref="ns3:Date_Alerte" minOccurs="0"/>
                <xsd:element ref="ns3:MediaServiceEventHashCode" minOccurs="0"/>
                <xsd:element ref="ns3:MediaServiceMetadata" minOccurs="0"/>
                <xsd:element ref="ns3:langue" minOccurs="0"/>
                <xsd:element ref="ns3:Date_x0020_de_x0020_validation_x0020_juridique_x0020_compl_x00e8_te" minOccurs="0"/>
                <xsd:element ref="ns3:Date_x0020_de_x0020_validation_x0020_CCD_x002f_p_x00e9_dago_x002f_graphique" minOccurs="0"/>
                <xsd:element ref="ns3:MediaServiceBillingMetadata" minOccurs="0"/>
                <xsd:element ref="ns3:Choix" minOccurs="0"/>
                <xsd:element ref="ns3:Tes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DocumentSetDescription" ma:index="38" nillable="true" ma:displayName="Description" ma:description="Description de l’ensemble de documents" ma:hidden="true" ma:internalName="DocumentSetDescription" ma:readOnly="false">
      <xsd:simpleType>
        <xsd:restriction base="dms:Note"/>
      </xsd:simpleType>
    </xsd:element>
    <xsd:element name="PublishingStartDate" ma:index="41" nillable="true" ma:displayName="Date de début de planification" ma:description="La colonne de site Date de début de planification est créée par la fonctionnalité de publication. Elle permet de spécifier les date et heure auxquelles cette page apparaîtra la première fois aux visiteurs du site." ma:hidden="true" ma:internalName="PublishingStartDate" ma:readOnly="false">
      <xsd:simpleType>
        <xsd:restriction base="dms:Unknown"/>
      </xsd:simpleType>
    </xsd:element>
    <xsd:element name="PublishingExpirationDate" ma:index="42" nillable="true" ma:displayName="Date de fin de planification" ma:description="La colonne de site Date de fin de planification est créée par la fonctionnalité de publication. Elle permet de spécifier les date et heure auxquelles cette page n'apparaîtra plus aux visiteurs du site." ma:hidden="true" ma:internalName="PublishingExpirationDate"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c4c9101-ca6c-4953-bf15-5ed2fb777a67" elementFormDefault="qualified">
    <xsd:import namespace="http://schemas.microsoft.com/office/2006/documentManagement/types"/>
    <xsd:import namespace="http://schemas.microsoft.com/office/infopath/2007/PartnerControls"/>
    <xsd:element name="Titre_x0020_anglais" ma:index="2" nillable="true" ma:displayName="Titre anglais" ma:description="Titre du contenu en ANG" ma:internalName="Titre_x0020_anglais" ma:readOnly="false">
      <xsd:simpleType>
        <xsd:restriction base="dms:Text">
          <xsd:maxLength value="255"/>
        </xsd:restriction>
      </xsd:simpleType>
    </xsd:element>
    <xsd:element name="Langue_x0020_de_x0020_la_x0020_présentation" ma:index="3" nillable="true" ma:displayName="Langue" ma:format="Dropdown" ma:internalName="Langue_x0020_de_x0020_la_x0020_pr_x00e9_sentation">
      <xsd:simpleType>
        <xsd:union memberTypes="dms:Text">
          <xsd:simpleType>
            <xsd:restriction base="dms:Choice">
              <xsd:enumeration value="Français et Anglais"/>
              <xsd:enumeration value="Anglais"/>
              <xsd:enumeration value="Français"/>
              <xsd:enumeration value="Autre"/>
            </xsd:restriction>
          </xsd:simpleType>
        </xsd:union>
      </xsd:simpleType>
    </xsd:element>
    <xsd:element name="Notes1" ma:index="5" nillable="true" ma:displayName="Notes / Commentaires" ma:format="Dropdown" ma:internalName="Notes1">
      <xsd:simpleType>
        <xsd:restriction base="dms:Note">
          <xsd:maxLength value="255"/>
        </xsd:restriction>
      </xsd:simpleType>
    </xsd:element>
    <xsd:element name="PublicCible" ma:index="7" nillable="true" ma:displayName="Public cible" ma:format="Dropdown" ma:internalName="PublicCible">
      <xsd:complexType>
        <xsd:complexContent>
          <xsd:extension base="dms:MultiChoice">
            <xsd:sequence>
              <xsd:element name="Value" maxOccurs="unbounded" minOccurs="0" nillable="true">
                <xsd:simpleType>
                  <xsd:restriction base="dms:Choice">
                    <xsd:enumeration value="Primaire"/>
                    <xsd:enumeration value="Secondaire - Premier cycle"/>
                    <xsd:enumeration value="Secondaire - Deuxième cycle"/>
                    <xsd:enumeration value="Adulte"/>
                    <xsd:enumeration value="Intervenants"/>
                    <xsd:enumeration value="Milieu juridique"/>
                  </xsd:restriction>
                </xsd:simpleType>
              </xsd:element>
            </xsd:sequence>
          </xsd:extension>
        </xsd:complexContent>
      </xsd:complexType>
    </xsd:element>
    <xsd:element name="EnVeille" ma:index="8" nillable="true" ma:displayName="À veiller" ma:default="0" ma:format="Dropdown" ma:indexed="true" ma:internalName="EnVeille" ma:readOnly="false">
      <xsd:simpleType>
        <xsd:restriction base="dms:Boolean"/>
      </xsd:simpleType>
    </xsd:element>
    <xsd:element name="Descriptif" ma:index="9" nillable="true" ma:displayName="Descriptif" ma:description="Texte apparaissant dans la vignette sur Educaloi.qc.ca/publications" ma:hidden="true" ma:internalName="Descriptif" ma:readOnly="false">
      <xsd:simpleType>
        <xsd:restriction base="dms:Note"/>
      </xsd:simpleType>
    </xsd:element>
    <xsd:element name="MiseAJour" ma:index="10" nillable="true" ma:displayName="Date de mise à jour" ma:description="Date de la dernière mise à jour complète" ma:format="DateOnly" ma:hidden="true" ma:internalName="MiseAJour" ma:readOnly="false">
      <xsd:simpleType>
        <xsd:restriction base="dms:DateTime"/>
      </xsd:simpleType>
    </xsd:element>
    <xsd:element name="Champ_x0020_d_x0027_expertise12" ma:index="11" nillable="true" ma:displayName="Champ d'expertise" ma:format="Dropdown" ma:hidden="true" ma:internalName="Champ_x0020_d_x0027_expertise12" ma:readOnly="false">
      <xsd:simpleType>
        <xsd:restriction base="dms:Choice">
          <xsd:enumeration value="Communication Claire du Droit"/>
          <xsd:enumeration value="Information/Éducation Juridique"/>
          <xsd:enumeration value="Autre"/>
        </xsd:restriction>
      </xsd:simpleType>
    </xsd:element>
    <xsd:element name="À_x0020_lire_x0020_aussi" ma:index="12" nillable="true" ma:displayName="À lire aussi" ma:default="-" ma:description="Module noeuds connexes dans Wordpress" ma:hidden="true" ma:internalName="_x00c0__x0020_lire_x0020_aussi" ma:readOnly="false">
      <xsd:complexType>
        <xsd:complexContent>
          <xsd:extension base="dms:MultiChoiceFillIn">
            <xsd:sequence>
              <xsd:element name="Value" maxOccurs="unbounded" minOccurs="0" nillable="true">
                <xsd:simpleType>
                  <xsd:union memberTypes="dms:Text">
                    <xsd:simpleType>
                      <xsd:restriction base="dms:Choice">
                        <xsd:enumeration value="-"/>
                        <xsd:enumeration value="Accès à l'information"/>
                        <xsd:enumeration value="Accident automobile"/>
                        <xsd:enumeration value="Accidents au travail"/>
                        <xsd:enumeration value="Achat d'un véhicule"/>
                        <xsd:enumeration value="Actions collectives"/>
                        <xsd:enumeration value="Adoption et procréation assistée"/>
                        <xsd:enumeration value="Aide et ressources pour les victimes"/>
                        <xsd:enumeration value="Aide juridique"/>
                        <xsd:enumeration value="Aide sociale"/>
                        <xsd:enumeration value="Assurances"/>
                        <xsd:enumeration value="Avortement"/>
                        <xsd:enumeration value="Cartes de crédit"/>
                        <xsd:enumeration value="Casier judiciaire"/>
                        <xsd:enumeration value="Choisir une propriété"/>
                        <xsd:enumeration value="Conciliation travail-famille"/>
                        <xsd:enumeration value="Congés et vacances"/>
                        <xsd:enumeration value="Conjoints de fait"/>
                        <xsd:enumeration value="Consentement aux soins"/>
                        <xsd:enumeration value="Consentement sexuel"/>
                        <xsd:enumeration value="Contrats de service"/>
                        <xsd:enumeration value="Contrats de télécommunication"/>
                        <xsd:enumeration value="Contraventions"/>
                        <xsd:enumeration value="Cour des petites créances"/>
                        <xsd:enumeration value="Crimes et infractions – autres"/>
                        <xsd:enumeration value="Décès d'un proche"/>
                        <xsd:enumeration value="Demander l'assurance-emploi"/>
                        <xsd:enumeration value="Démarrer une entreprise"/>
                        <xsd:enumeration value="Déterminer la garde des enfants"/>
                        <xsd:enumeration value="Devenir propriétaire"/>
                        <xsd:enumeration value="Divorce - les premiers moments"/>
                        <xsd:enumeration value="Divorce - les procédures à la cour"/>
                        <xsd:enumeration value="Divorce - partage des biens"/>
                        <xsd:enumeration value="Divorce - pension alimentaire pour l'ex-époux"/>
                        <xsd:enumeration value="Documents officiels"/>
                        <xsd:enumeration value="Dossier criminel d'adolescent"/>
                        <xsd:enumeration value="Dossier médical"/>
                        <xsd:enumeration value="Droits des ados"/>
                        <xsd:enumeration value="Droits et responsabilités au travail"/>
                        <xsd:enumeration value="Droits et responsabilités des parents"/>
                        <xsd:enumeration value="Droits linguistiques"/>
                        <xsd:enumeration value="École et travail"/>
                        <xsd:enumeration value="Égalité et diversité"/>
                        <xsd:enumeration value="Être grand-parent"/>
                        <xsd:enumeration value="Exercer la garde des enfants"/>
                        <xsd:enumeration value="Financer l'achat d'une propriété"/>
                        <xsd:enumeration value="Fiches carrière"/>
                        <xsd:enumeration value="Fonctionnement du procès"/>
                        <xsd:enumeration value="Garanties et réparations"/>
                        <xsd:enumeration value="Garde des enfants - situations particulières"/>
                        <xsd:enumeration value="Gérer une succession - Particularités autochtones"/>
                        <xsd:enumeration value="Habiter un logement"/>
                        <xsd:enumeration value="Harcèlement au travail"/>
                        <xsd:enumeration value="Hébergement des aînés"/>
                        <xsd:enumeration value="Horaire de travail"/>
                        <xsd:enumeration value="Infractions avec violence"/>
                        <xsd:enumeration value="Infractions liées aux drogues"/>
                        <xsd:enumeration value="Infractions sexuelles"/>
                        <xsd:enumeration value="Infractions sur la route"/>
                        <xsd:enumeration value="Interaction avec la police"/>
                        <xsd:enumeration value="Intimidation et les ados"/>
                        <xsd:enumeration value="Justice pénale pour adolescent - rôle des parents"/>
                        <xsd:enumeration value="Le Curateur public"/>
                        <xsd:enumeration value="Les professionnels de l'immobilier"/>
                        <xsd:enumeration value="Lien de filiation"/>
                        <xsd:enumeration value="Liquidation de la succession"/>
                        <xsd:enumeration value="Location d’un bien"/>
                        <xsd:enumeration value="Lois sur le travail"/>
                        <xsd:enumeration value="Loisirs et abonnements"/>
                        <xsd:enumeration value="Louer un logement"/>
                        <xsd:enumeration value="Mariage"/>
                        <xsd:enumeration value="Médiation familiale"/>
                        <xsd:enumeration value="Mise en demeure"/>
                        <xsd:enumeration value="Modifier une pension alimentaire pour enfants"/>
                        <xsd:enumeration value="Notions juridiques de base"/>
                        <xsd:enumeration value="Obtenir une pension alimentaire pour enfant"/>
                        <xsd:enumeration value="Règles spécifiques aux organismes de bienfaisance enregistrés"/>
                        <xsd:enumeration value="Organismes publics"/>
                        <xsd:enumeration value="Exploiter un organisme sans but lucratif (OSBL)"/>
                        <xsd:enumeration value="Parents et éducation"/>
                        <xsd:enumeration value="Parents séparés"/>
                        <xsd:enumeration value="Payer la pension alimentaire pour enfant"/>
                        <xsd:enumeration value="Pension alimentaire pour enfants - situations particulières"/>
                        <xsd:enumeration value="Perdre son emploi"/>
                        <xsd:enumeration value="Protéger un proche: particularités autochtones"/>
                        <xsd:enumeration value="Protéger un proche"/>
                        <xsd:enumeration value="Plainte et dénonciation"/>
                        <xsd:enumeration value="Plaintes et recours contre le gouvernement"/>
                        <xsd:enumeration value="Plaintes et recours en santé"/>
                        <xsd:enumeration value="Plaintes et recours"/>
                        <xsd:enumeration value="Planifier sa succession - particularités autochtones"/>
                        <xsd:enumeration value="Planifier sa succession"/>
                        <xsd:enumeration value="Favoriser son autonomie"/>
                        <xsd:enumeration value="Préarrangements funéraires"/>
                        <xsd:enumeration value="Prêts et financement"/>
                        <xsd:enumeration value="Procès criminel"/>
                        <xsd:enumeration value="Processus criminel: particularités autochtones"/>
                        <xsd:enumeration value="Professionnels de la santé"/>
                        <xsd:enumeration value="Professionnels du droit"/>
                        <xsd:enumeration value="Protection des enfants"/>
                        <xsd:enumeration value="Protection du consommateur - règles particulières"/>
                        <xsd:enumeration value="Quand un ado commet un crime"/>
                        <xsd:enumeration value="Quitter son emploi"/>
                        <xsd:enumeration value="Quitter un logement"/>
                        <xsd:enumeration value="Tribunal administratif du logement"/>
                        <xsd:enumeration value="Régime public de santé"/>
                        <xsd:enumeration value="Régimes matrimoniaux"/>
                        <xsd:enumeration value="Régler un conflit"/>
                        <xsd:enumeration value="Relations avec les voisins"/>
                        <xsd:enumeration value="Rénovations et construction"/>
                        <xsd:enumeration value="Réparations et garanties sur un véhicule"/>
                        <xsd:enumeration value="Responsabilité civile et contrats"/>
                        <xsd:enumeration value="Salaire"/>
                        <xsd:enumeration value="Santé et sexualité des ados"/>
                        <xsd:enumeration value="Santé mentale"/>
                        <xsd:enumeration value="Séparation des conjoints de fait - argent et maison"/>
                        <xsd:enumeration value="Séparation des conjoints de fait - les premiers moments"/>
                        <xsd:enumeration value="Séparation des conjoints de fait - procédures à la cour"/>
                        <xsd:enumeration value="Soins de fin de vie"/>
                        <xsd:enumeration value="Surendettement et faillite"/>
                        <xsd:enumeration value="Testament"/>
                        <xsd:enumeration value="Travailleurs autonomes"/>
                        <xsd:enumeration value="Tribunal des droits de la personne"/>
                        <xsd:enumeration value="Tribunal pour adolescents"/>
                        <xsd:enumeration value="Tribunaux au Québec"/>
                        <xsd:enumeration value="Types d'entreprise"/>
                        <xsd:enumeration value="Types d'organismes"/>
                        <xsd:enumeration value="Vices cachés et garanties"/>
                        <xsd:enumeration value="Vie privée et renseignements personnels"/>
                        <xsd:enumeration value="Vol, fraude et vandalisme"/>
                        <xsd:enumeration value="Avoir une entreprise"/>
                        <xsd:enumeration value="Reprendre une entreprise"/>
                      </xsd:restriction>
                    </xsd:simpleType>
                  </xsd:union>
                </xsd:simpleType>
              </xsd:element>
            </xsd:sequence>
          </xsd:extension>
        </xsd:complexContent>
      </xsd:complexType>
    </xsd:element>
    <xsd:element name="Publications_x0020_liées" ma:index="13" nillable="true" ma:displayName="Publications liées" ma:default="Faire un choix" ma:hidden="true" ma:internalName="Publications_x0020_li_x00e9_es" ma:readOnly="false">
      <xsd:complexType>
        <xsd:complexContent>
          <xsd:extension base="dms:MultiChoice">
            <xsd:sequence>
              <xsd:element name="Value" maxOccurs="unbounded" minOccurs="0" nillable="true">
                <xsd:simpleType>
                  <xsd:restriction base="dms:Choice">
                    <xsd:enumeration value="Faire un choix"/>
                    <xsd:enumeration value="Balado - Planifier l'avenir, épisode 1 : La procuration"/>
                    <xsd:enumeration value="Balado - Planifier l'avenir, épisode 2 : Le mandat de protection"/>
                    <xsd:enumeration value="Balado - Planifier l'avenir, épisode 3 : Faire votre testament"/>
                    <xsd:enumeration value="Balado - Planifier l'avenir, épisode 4 : Utiliser le mandat de protection d’un proche : l’homologation"/>
                    <xsd:enumeration value="Balado - Planifier l'avenir, épisode 5 : Décès d’un proche : vérifier s’il existe un testament"/>
                    <xsd:enumeration value="Balado - Planifier l'avenir, épisode 6 : Être liquidateur d'une succession"/>
                    <xsd:enumeration value="Balado - #Apres - Épisode 1 - Plainte à la police et trousse médico-légale"/>
                    <xsd:enumeration value="Balado - #Apres - Épisode 2 - Médiation"/>
                    <xsd:enumeration value="Balado - #Apres - Épisode 3 - Procès criminel - de la plainte à la peine"/>
                    <xsd:enumeration value="Balado - Au coeur d'un procès - Épisode 1 | La préparation d’un procès"/>
                    <xsd:enumeration value="Balado - Au coeur d'un procès - Épisode 2 | Le procès"/>
                    <xsd:enumeration value="Guide - Accompagner les victimes d'agressions à caractère sexuel en situation de vulnérabilité"/>
                    <xsd:enumeration value="Guide - Accompanying Sexual Assault Victims in Vulnerable Situations"/>
                    <xsd:enumeration value="Guide - Aîné Investisseurs - Protect Your Money - From Financial Fraud and Abuse"/>
                    <xsd:enumeration value="Guide - Aîné Investisseurs - Protect Your Money - Remedies and Useful Ressources"/>
                    <xsd:enumeration value="Guide - Aîné Investisseurs - Protéger vos investissements - Contre la fraude et les abus financiers"/>
                    <xsd:enumeration value="Guide - Aîné Investisseurs - Protéger vos investissements - Recours et ressources utiles"/>
                    <xsd:enumeration value="Guide - Applying for a Divorce"/>
                    <xsd:enumeration value="Guide - Caregivers"/>
                    <xsd:enumeration value="Guide - Changing a Judgment (Common-Law Couples)"/>
                    <xsd:enumeration value="Guide - Processus judiciaire criminel et droits des accusés autochtones"/>
                    <xsd:enumeration value="Guide - Criminal Legal Process and the Rights of Indigenous People Accused of a Crime"/>
                    <xsd:enumeration value="Guide - Dealing With a Death and Settling an Estate"/>
                    <xsd:enumeration value="Guide - Décès et succession - Comment gérer le décès"/>
                    <xsd:enumeration value="Guide - Droits et responsabilités des jeunes mères - Manuel d'animation"/>
                    <xsd:enumeration value="Guide - Droits et responsabilités des jeunes mères - Guide d'information"/>
                    <xsd:enumeration value="Guide - Faire une demande en divorce"/>
                    <xsd:enumeration value="Guide - Faire votre testament"/>
                    <xsd:enumeration value="Guide - Femmes judiciarisées - Guide d'animation"/>
                    <xsd:enumeration value="Guide - Femmes judiciarisées - Guide d'information juridique"/>
                    <xsd:enumeration value="Guide - Animation Guide Community Workers - Wills and Estates for people living in a community"/>
                    <xsd:enumeration value="Guide - Guide intervenant (Présentation) - Testament et successions - Quand on réside dans une communauté"/>
                    <xsd:enumeration value="Guide - Health Care Decisions"/>
                    <xsd:enumeration value="Guide - Homologation - Using a Protection Mandate"/>
                    <xsd:enumeration value="Guide - Homologation - Utiliser le mandat de protection"/>
                    <xsd:enumeration value="Guide - Housing for Seniors"/>
                    <xsd:enumeration value="Guide - Info Sheet 1 - Finding reliable legal information"/>
                    <xsd:enumeration value="Guide - Info Sheet 2 - Free and low-cost legal services"/>
                    <xsd:enumeration value="Guide - Info Sheet 3 - Legal information vs Legal advice"/>
                    <xsd:enumeration value="Guide - Info Sheet 4 - Legal Responsibilites of Staff and Volunteers"/>
                    <xsd:enumeration value="Guide - Intervenir auprès des familles"/>
                    <xsd:enumeration value="Guide - Intervenir auprès des personnes LGBTQ+ victimes de violences sexuelles"/>
                    <xsd:enumeration value="Guide - Itinérance - Criminal Records"/>
                    <xsd:enumeration value="Guide - Itinérance - Démarches administratives"/>
                    <xsd:enumeration value="Guide - Itinérance - Health care"/>
                    <xsd:enumeration value="Guide - Itinérance - Identity Documents and Banking"/>
                    <xsd:enumeration value="Guide - Itinérance - Le casier judiciaire"/>
                    <xsd:enumeration value="Guide - Itinérance - Les principaux statuts des personnes immigrantes"/>
                    <xsd:enumeration value="Guide - Itinérance - Les soins de santé"/>
                    <xsd:enumeration value="Guide - Itinérance - Main Types of Immigrant Status"/>
                    <xsd:enumeration value="Guide - Le contrat de procuration - Confier la gestion de vos affaires"/>
                    <xsd:enumeration value="Guide - Le mandat de protection - Pour nommer une personne"/>
                    <xsd:enumeration value="Guide - Les adolescents et la justice pénale - Guide pour les participants (LSJPA)"/>
                    <xsd:enumeration value="Guide - L'hébergement des aînés"/>
                    <xsd:enumeration value="Guide - Making Changes to a Divorce Judgment"/>
                    <xsd:enumeration value="Guide - Medical Decisions - What is consent"/>
                    <xsd:enumeration value="Guide - Modifier un jugement de divorce"/>
                    <xsd:enumeration value="Guide - Modifier un jugement sur la garde et la pension alimentaire des enfants"/>
                    <xsd:enumeration value="Guide - Powers of Attorney"/>
                    <xsd:enumeration value="Guide - Prévoir ses soins de santé"/>
                    <xsd:enumeration value="Guide - Proches aidants"/>
                    <xsd:enumeration value="Guide - Protection Mandates - Naming Someone to Act fo You"/>
                    <xsd:enumeration value="Guide - Wills"/>
                    <xsd:enumeration value="Guide - Women and the Criminal Justice System"/>
                    <xsd:enumeration value="Depliant - Consumer Warranties - Protection Against Defects"/>
                    <xsd:enumeration value="Dépliant - Cartographie: Prévoir ses soins de santé"/>
                    <xsd:enumeration value="Dépliant - Cartography: Plan Your Heatlh Care"/>
                    <xsd:enumeration value="Depliant - Was Your Teenager Stopped by the Police?"/>
                    <xsd:enumeration value="Depliant - Votre adolescent a des démêlés avec la Justice"/>
                    <xsd:enumeration value="Depliant - Advance Medical Directives - Expressing Wishes Ahead of Time"/>
                    <xsd:enumeration value="Depliant - Powers of Attorney and Protection Mandates - Differences Between Them"/>
                    <xsd:enumeration value="Depliant - Estate Executors - Role and Responsibilities"/>
                    <xsd:enumeration value="Depliant - Wills - Common Questions"/>
                    <xsd:enumeration value="Depliant - Planning Ahead - 10 Steps to Peace of Mind"/>
                    <xsd:enumeration value="Depliant - Organ Donation - Making Your Wishes Known"/>
                    <xsd:enumeration value="Depliant - Making a Will When You Live in an Indigenous Community"/>
                    <xsd:enumeration value="Depliant - When a Loved One Dies in an Indigenous Community - First Steps"/>
                    <xsd:enumeration value="Depliant - Décès d'un proche dans une communauté autochtone - Les premières tâches à accomplir"/>
                    <xsd:enumeration value="Depliant - Logement au Québec - Quels sont vos droits"/>
                    <xsd:enumeration value="Depliant - Faire son testament - Quand on vit dans une communauté autochtone"/>
                    <xsd:enumeration value="Depliant - Complaints About Health or Social Services - Where to Turn"/>
                    <xsd:enumeration value="Depliant - Social Media - Our Legal Responsibilities"/>
                    <xsd:enumeration value="Depliant - Intimidation et la loi des pistes pour intervenir"/>
                    <xsd:enumeration value="Depliant - Charitable Donations - Giving Wisely"/>
                    <xsd:enumeration value="Depliant - Volunteers and Non-profits in Quebec - Responsibilites and Best Practices"/>
                    <xsd:enumeration value="Depliant - Autorité parentale - Les droits et les obligations des parents envers leurs enfants"/>
                    <xsd:enumeration value="Depliant - Parental Authority - Rights and Duties of Parents Toward Children"/>
                    <xsd:enumeration value="Depliant - Trees and Fences"/>
                    <xsd:enumeration value="Depliant - Language Rights in Court in Quebec"/>
                    <xsd:enumeration value="Depliant - Health and Social Services in English - What The Law Says"/>
                    <xsd:enumeration value="Depliant - Médiation familiale - Une autre solution que le tribunal"/>
                    <xsd:enumeration value="Depliant - Garde des enfants lors de la rupture - Les droits et devoirs des parents"/>
                    <xsd:enumeration value="Depliant - Pension alimentaire pour enfants - Continuer de subvenir aux besoin des enfants après une séparation"/>
                    <xsd:enumeration value="Depliant - Separation of Common-Law Couples - Different Rules Than Married Couples"/>
                    <xsd:enumeration value="Depliant - Child Custody When Parents Break Up - Rights and Duties of Parents"/>
                    <xsd:enumeration value="Depliant - Child Support - Providing for Children When Parents Separate"/>
                    <xsd:enumeration value="Depliant - Hébergement d’une personne en perte d’autonomie : qui décide?"/>
                    <xsd:enumeration value="Depliant - Procuration - Comment vous protéger"/>
                    <xsd:enumeration value="Depliant - Powers of Attorney - Protecting Youself"/>
                    <xsd:enumeration value="Depliant - Therapies de conversion"/>
                    <xsd:enumeration value="Depliant - Conversion Therapy"/>
                    <xsd:enumeration value="Vidéo - Aide juridique, Volet contributif"/>
                    <xsd:enumeration value="Video - Accès au dossier médical"/>
                    <xsd:enumeration value="Video - Accusés autochtones - demander un rapport Gladue"/>
                    <xsd:enumeration value="Video - Accusés autochtones - intéragir avec les policiers"/>
                    <xsd:enumeration value="Video - Accusés autochtones - le droit de garder le silence"/>
                    <xsd:enumeration value="Video - Accusés autochtones - plaider coupable"/>
                    <xsd:enumeration value="Video - Agression sexuelle - y a-t-il un délai pour porter plainte"/>
                    <xsd:enumeration value="Video - Annuler un achat en ligne"/>
                    <xsd:enumeration value="Video - Being Called for Jury Duty"/>
                    <xsd:enumeration value="Video - Cancelling Online Purchase"/>
                    <xsd:enumeration value="Video - Cannabis - Possession"/>
                    <xsd:enumeration value="Video - Cannabis - Related Crimes"/>
                    <xsd:enumeration value="Video - Cannabis - When you can consume"/>
                    <xsd:enumeration value="Video - Child Support at Age 18"/>
                    <xsd:enumeration value="Video - Class Actions"/>
                    <xsd:enumeration value="Video - Conduire au Québec - Les accidents"/>
                    <xsd:enumeration value="Video - Confidentialité des procès-verbaux des organismes sans but lucratif"/>
                    <xsd:enumeration value="Video - Conflit - le tribunal ne peut plus être le premier réflexe"/>
                    <xsd:enumeration value="Video - Consent to Treatment"/>
                    <xsd:enumeration value="Video - Consentement aux soins"/>
                    <xsd:enumeration value="Video - Consentement sexuel - et si je change d'avis"/>
                    <xsd:enumeration value="Video - Contracts by Email"/>
                    <xsd:enumeration value="Video - Demander le divorce"/>
                    <xsd:enumeration value="Video - Différence entre un procès criminel ou pénal et un procès civil"/>
                    <xsd:enumeration value="Video - Differences Between Civil Trials and Criminal or Penal Trials"/>
                    <xsd:enumeration value="Video - Directors of Charities and Conflicts of Interest"/>
                    <xsd:enumeration value="Video - Discrimination in Housing"/>
                    <xsd:enumeration value="Video - Dois-tu répondre aux questions des policiers"/>
                    <xsd:enumeration value="Video - Driving in Quebec - Accidents"/>
                    <xsd:enumeration value="Video - Droits LGBTQ"/>
                    <xsd:enumeration value="Video - Ending a Contract With a Daycare"/>
                    <xsd:enumeration value="Video - Être convoqué comme Juré"/>
                    <xsd:enumeration value="Video - Evidence in Small Claims Court"/>
                    <xsd:enumeration value="Video - Family Patrimony"/>
                    <xsd:enumeration value="Video - Faut-il une blessure pour qu'il y ait un crime"/>
                    <xsd:enumeration value="Video - Filling for Divorce"/>
                    <xsd:enumeration value="Video - Financial Support for an Ex Spouse"/>
                    <xsd:enumeration value="Video - Freedom of Expression and the Internet"/>
                    <xsd:enumeration value="Video - Heating in Rental Housing"/>
                    <xsd:enumeration value="Video - Incapacity and The Public Curator"/>
                    <xsd:enumeration value="Video - Interception par les policiers - le droit à l'avocat"/>
                    <xsd:enumeration value="Video - Introduction to registered Charities"/>
                    <xsd:enumeration value="Video - Job Interviews"/>
                    <xsd:enumeration value="Video - La jurisprudence"/>
                    <xsd:enumeration value="Video - La pension alimentaire à 18 ans"/>
                    <xsd:enumeration value="Video - La pension alimentaire pour l'ex-époux"/>
                    <xsd:enumeration value="Video - Language Rights in the Court"/>
                    <xsd:enumeration value="Video - Legal Aid, services requiring a contribution"/>
                    <xsd:enumeration value="Video - Le chauffage et le logement"/>
                    <xsd:enumeration value="Video - Le fardeau de preuve en droit"/>
                    <xsd:enumeration value="Video - Le patrimoine familiale"/>
                    <xsd:enumeration value="Video - Le rôle du jury dans un procès"/>
                    <xsd:enumeration value="Video - Le secret professionnel"/>
                    <xsd:enumeration value="Video - Les actions collectives"/>
                    <xsd:enumeration value="Video - Les arbres et les relations entre voisins"/>
                    <xsd:enumeration value="Video - Les conflits d'intérêts des administrateurs d'organismes de bienfaisance"/>
                    <xsd:enumeration value="Video - Les contrats faits par courriel"/>
                    <xsd:enumeration value="Video - Les crimes à caractère sexuel (webinaire)"/>
                    <xsd:enumeration value="Video - Les droits des conjoints de fait"/>
                    <xsd:enumeration value="Video - Les droits linguistiques devant les tribunaux"/>
                    <xsd:enumeration value="Video - Les entrevues d'embauche"/>
                    <xsd:enumeration value="Video - Les injonctions"/>
                    <xsd:enumeration value="Video - Les libérations conditionnelles"/>
                    <xsd:enumeration value="Video - Les organismes de bienfaisance"/>
                    <xsd:enumeration value="Video - LGBTQ+ Rights"/>
                    <xsd:enumeration value="Video - Liberté d'expression et Internet"/>
                    <xsd:enumeration value="Video - L'importance de respecter tes conditions"/>
                    <xsd:enumeration value="Video - L'inaptitude et la Curateur public"/>
                    <xsd:enumeration value="Video - Logement - la discrimination est interdite"/>
                    <xsd:enumeration value="Video - Losing Child Custody"/>
                    <xsd:enumeration value="Video - Magasinage - La garantie légale"/>
                    <xsd:enumeration value="Video - Magasinage - Remboursement et échange"/>
                    <xsd:enumeration value="Video - Médiation aux petites créances"/>
                    <xsd:enumeration value="Video - Mediation in Small Claims Court"/>
                    <xsd:enumeration value="Video - Medical records - Who Can Have Access"/>
                    <xsd:enumeration value="Video - Mettre fin à son contrat de garderie"/>
                    <xsd:enumeration value="Video - No money to Pay a Fine"/>
                    <xsd:enumeration value="Video - Organismes de bienfaisance enregistrés - activités commerciales"/>
                    <xsd:enumeration value="Video - Organismes de bienfaisance enregistrés - activités politiques"/>
                    <xsd:enumeration value="Video - Partager les photos intimes d'une personne sans son accord"/>
                    <xsd:enumeration value="Video - Partager une image intime - à qui la faute"/>
                    <xsd:enumeration value="Video - Pas l'argent pour payer une amende"/>
                    <xsd:enumeration value="Video - Perdre la garde des enfants"/>
                    <xsd:enumeration value="Video - Preuves aux petites créances"/>
                    <xsd:enumeration value="Video - Procès criminel - qui prend en charge les procédures"/>
                    <xsd:enumeration value="Video - Protect Your Money From Financial Fraud and Abuse"/>
                    <xsd:enumeration value="Video - Protecting Yourself - Powers of Attorney"/>
                    <xsd:enumeration value="Video - Qui aura la garde des enfants"/>
                    <xsd:enumeration value="Video - Registered Charities - Rules on Business Activities"/>
                    <xsd:enumeration value="Video - Registered Charities - Rules on Political Activities"/>
                    <xsd:enumeration value="Video - Se protéger - la procuration"/>
                    <xsd:enumeration value="Video - Shopping - Returns and Exchanges"/>
                    <xsd:enumeration value="Video - Shopping - The Automatic Warranty"/>
                    <xsd:enumeration value="Video - Système de justice - qui peut t'aider"/>
                    <xsd:enumeration value="Video - The Confidentiality of Minutes of Non-Profit Organization"/>
                    <xsd:enumeration value="Video - The Jury's Role in a Court Trial"/>
                    <xsd:enumeration value="Video - The Legal Burden of Proof"/>
                    <xsd:enumeration value="Video - The Rights of Common Law Couples"/>
                    <xsd:enumeration value="Video - Tools for Planning Ahead - Power of Attorney"/>
                    <xsd:enumeration value="Video - Tools for Planning Ahead - Protection Mandates"/>
                    <xsd:enumeration value="Video - Tools for Planning Ahead - Wills"/>
                    <xsd:enumeration value="Video - Travail - Refuser les heures supplémentaires"/>
                    <xsd:enumeration value="Video - Travel - Four Tips for Smooth Sailing"/>
                    <xsd:enumeration value="Video - Trees and Neighbourly Relations"/>
                    <xsd:enumeration value="Video - Un crime est-il possible entre ados"/>
                    <xsd:enumeration value="Video - Un proche peut-il vous frauder"/>
                    <xsd:enumeration value="Video - Victims of Violence - Ending an Apartment Lease"/>
                    <xsd:enumeration value="Video - Violence conjugale ou sexuelle - mettre fin à son bail"/>
                    <xsd:enumeration value="Video - Votre ex à la maison - même sans votre accord"/>
                    <xsd:enumeration value="Video - Votre logement - Aucun depot"/>
                    <xsd:enumeration value="Video - Voyage - 4 trucs pour partir l'esprit tranquille"/>
                    <xsd:enumeration value="Video - What is Jurisprudence"/>
                    <xsd:enumeration value="Video - Who Gets Child Custody"/>
                    <xsd:enumeration value="Video - Work - Refusing Overtime"/>
                    <xsd:enumeration value="Video - Your Apartment - No Deposit"/>
                    <xsd:enumeration value="Video - Intervenir auprès des personnes LGBTQ+ victimes de violences sexuelles : Définir le consentement"/>
                    <xsd:enumeration value="Video - Intervenir auprès des personnes LGBTQ+ victimes de violences sexuelles : Recours si les droits ne sont pas respectés"/>
                    <xsd:enumeration value="Video - Intervenir auprès des personnes LGBTQ+ victimes de violences sexuelles : Démarches après une agression sexuelle"/>
                    <xsd:enumeration value="Apprentissage en ligne - Formation en ligne : Intervenir auprès des victimes de violence conjugale"/>
                    <xsd:enumeration value="Apprentissage en ligne - Formation en ligne : Intervenir auprès des personnes immigrantes victimes d’agression sexuelle"/>
                    <xsd:enumeration value="Apprentissage en ligne - Comprendre les infractions à caractère sexuel et le processus judiciaire"/>
                    <xsd:enumeration value="Infographie - Shopping Online - 6 Tips to Reduce Your Risks"/>
                    <xsd:enumeration value="Infographie - Achats en ligne - 6 précautions à prendre"/>
                    <xsd:enumeration value="Infographie - Bullying and Youth"/>
                    <xsd:enumeration value="Infographie - Intimidation chez les jeunes"/>
                    <xsd:enumeration value="Infographie - Children Testifying Before the Youth Division - Who Does What in the Courtroom"/>
                    <xsd:enumeration value="Infographie - Children Testifying Before the Youth Division- How to Tell Your Story"/>
                    <xsd:enumeration value="Infographie - Children Testifying Before the Youth Division- Why Do You Have to Tell Your Story?"/>
                    <xsd:enumeration value="Infographie - Temoignage enfant TDLJ - Comment tu dois raconter ton histoire"/>
                    <xsd:enumeration value="Infographie - Temoignage enfant TDLJ - Pourquoi du dois raconter ton histoire"/>
                    <xsd:enumeration value="Infographie - Temoignage enfant TDLJ - Qui fait quoi dans la salle"/>
                    <xsd:enumeration value="Infographie - Map Access to Health and Social Services in English"/>
                    <xsd:enumeration value="Infographie - Divorce - Main Steps in the Court Process"/>
                    <xsd:enumeration value="Infographie - Separation of Common-Law Couples - The Court Process"/>
                    <xsd:enumeration value="Infographie - Divorce - les principales étapes du processus à la cour"/>
                    <xsd:enumeration value="Infographie - Séparation des conjoints de fait - processus à la cour"/>
                    <xsd:enumeration value="Infographie - Devenir propriétaire en 7 étapes"/>
                    <xsd:enumeration value="Infographie - 7 Steps to Ownership"/>
                    <xsd:enumeration value="Infographie - Therapies de conversion"/>
                    <xsd:enumeration value="Infographie - Conversion therapy"/>
                  </xsd:restriction>
                </xsd:simpleType>
              </xsd:element>
            </xsd:sequence>
          </xsd:extension>
        </xsd:complexContent>
      </xsd:complexType>
    </xsd:element>
    <xsd:element name="Poids" ma:index="14" nillable="true" ma:displayName="Poids" ma:decimals="0" ma:hidden="true" ma:internalName="Poids" ma:readOnly="false">
      <xsd:simpleType>
        <xsd:restriction base="dms:Number">
          <xsd:maxInclusive value="15"/>
          <xsd:minInclusive value="0"/>
        </xsd:restriction>
      </xsd:simpleType>
    </xsd:element>
    <xsd:element name="Date_x0020_d_x0027_impression" ma:index="16" nillable="true" ma:displayName="Date de la dernière impression" ma:format="DateOnly" ma:hidden="true" ma:internalName="Date_x0020_d_x0027_impression" ma:readOnly="false">
      <xsd:simpleType>
        <xsd:restriction base="dms:DateTime"/>
      </xsd:simpleType>
    </xsd:element>
    <xsd:element name="EnLigneEnFrSur" ma:index="17" nillable="true" ma:displayName="En ligne sur site tiers" ma:format="Dropdown" ma:hidden="true" ma:internalName="EnLigneEnFrSur" ma:readOnly="false">
      <xsd:complexType>
        <xsd:complexContent>
          <xsd:extension base="dms:MultiChoiceFillIn">
            <xsd:sequence>
              <xsd:element name="Value" maxOccurs="unbounded" minOccurs="0" nillable="true">
                <xsd:simpleType>
                  <xsd:union memberTypes="dms:Text">
                    <xsd:simpleType>
                      <xsd:restriction base="dms:Choice">
                        <xsd:enumeration value="educaloi.qc.ca"/>
                        <xsd:enumeration value="educaloi.qc.ca; Youtube"/>
                        <xsd:enumeration value="EPuzzle https://educaloi.qc.ca/en/publications/legal-information-versus-legal-advice/"/>
                        <xsd:enumeration value="SITE DU MJQ"/>
                        <xsd:enumeration value="YouTube"/>
                      </xsd:restriction>
                    </xsd:simpleType>
                  </xsd:union>
                </xsd:simpleType>
              </xsd:element>
            </xsd:sequence>
          </xsd:extension>
        </xsd:complexContent>
      </xsd:complexType>
    </xsd:element>
    <xsd:element name="DateDePublication" ma:index="18" nillable="true" ma:displayName="Date de publication" ma:format="DateOnly" ma:hidden="true" ma:indexed="true" ma:internalName="DateDePublication" ma:readOnly="false">
      <xsd:simpleType>
        <xsd:restriction base="dms:DateTime"/>
      </xsd:simpleType>
    </xsd:element>
    <xsd:element name="Graphiste" ma:index="19" nillable="true" ma:displayName="Collaborateur / fournisseur externe" ma:format="Dropdown" ma:hidden="true" ma:internalName="Graphiste" ma:readOnly="false">
      <xsd:simpleType>
        <xsd:restriction base="dms:Choice">
          <xsd:enumeration value="5600K"/>
          <xsd:enumeration value="Alexandre Haslin/SDR"/>
          <xsd:enumeration value="Aline Gauthier"/>
          <xsd:enumeration value="Andrea-Nicolas Cloutier"/>
          <xsd:enumeration value="Collège Rosemont"/>
          <xsd:enumeration value="Gabrielle Godbout"/>
          <xsd:enumeration value="Guy Hamelin"/>
          <xsd:enumeration value="L'enDroit (AC Paquin)"/>
          <xsd:enumeration value="Laurent Lebeau"/>
          <xsd:enumeration value="Mireille Fiset"/>
          <xsd:enumeration value="Panache"/>
          <xsd:enumeration value="Samuel Poliquin"/>
          <xsd:enumeration value="Wapikoni Mobile"/>
          <xsd:enumeration value="Éducaloi"/>
          <xsd:enumeration value="Ginette"/>
          <xsd:enumeration value="Renaud"/>
          <xsd:enumeration value="Éducaloi (interne)"/>
        </xsd:restriction>
      </xsd:simpleType>
    </xsd:element>
    <xsd:element name="nb_x0020_pages" ma:index="21" nillable="true" ma:displayName="Nb pages" ma:decimals="0" ma:hidden="true" ma:internalName="nb_x0020_pages" ma:readOnly="false" ma:percentage="FALSE">
      <xsd:simpleType>
        <xsd:restriction base="dms:Number"/>
      </xsd:simpleType>
    </xsd:element>
    <xsd:element name="Partenariat" ma:index="22" nillable="true" ma:displayName="Partenariat" ma:format="Dropdown" ma:hidden="true" ma:internalName="Partenariat" ma:readOnly="false">
      <xsd:simpleType>
        <xsd:restriction base="dms:Choice">
          <xsd:enumeration value="CCD - Éducaloi"/>
          <xsd:enumeration value="Bureau d'aide aux victimes d'actes criminels"/>
          <xsd:enumeration value="Dans Vos Poches"/>
          <xsd:enumeration value="Élections Québec"/>
          <xsd:enumeration value="Financière Sun Life"/>
          <xsd:enumeration value="Protégez-vous"/>
          <xsd:enumeration value="RQAP"/>
          <xsd:enumeration value="Ville de Montréal"/>
          <xsd:enumeration value="Autres"/>
        </xsd:restriction>
      </xsd:simpleType>
    </xsd:element>
    <xsd:element name="Durée_x0020__x0028_minutes_x0029_" ma:index="23" nillable="true" ma:displayName="Durée en minutes" ma:format="Dropdown" ma:hidden="true" ma:internalName="Dur_x00e9_e_x0020__x0028_minutes_x0029_" ma:readOnly="false" ma:percentage="FALSE">
      <xsd:simpleType>
        <xsd:restriction base="dms:Number"/>
      </xsd:simpleType>
    </xsd:element>
    <xsd:element name="Année_x0020_de_x0020_développement" ma:index="24" nillable="true" ma:displayName="Année de développement" ma:default="Choisir" ma:format="Dropdown" ma:hidden="true" ma:internalName="Ann_x00e9_e_x0020_de_x0020_d_x00e9_veloppement" ma:readOnly="false">
      <xsd:simpleType>
        <xsd:restriction base="dms:Choice">
          <xsd:enumeration value="Choisir"/>
          <xsd:enumeration value="2022"/>
          <xsd:enumeration value="2021"/>
          <xsd:enumeration value="2020"/>
          <xsd:enumeration value="2019"/>
          <xsd:enumeration value="2018"/>
          <xsd:enumeration value="2017"/>
          <xsd:enumeration value="2016"/>
        </xsd:restriction>
      </xsd:simpleType>
    </xsd:element>
    <xsd:element name="Coordo_x0020_responsable" ma:index="25" nillable="true" ma:displayName="Coordo responsable" ma:default="" ma:hidden="true" ma:list="UserInfo" ma:SharePointGroup="0" ma:internalName="Coordo_x0020_responsable"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hème_Vidéo" ma:index="26" nillable="true" ma:displayName="Titre de la série" ma:default="(À définir)" ma:description="Quelle est la thématique de la vidéo? Ex: quiz, Educaloi.TV, etc." ma:format="Dropdown" ma:hidden="true" ma:internalName="Th_x00e8_me_Vid_x00e9_o" ma:readOnly="false">
      <xsd:simpleType>
        <xsd:restriction base="dms:Choice">
          <xsd:enumeration value="(À définir)"/>
          <xsd:enumeration value="CSJ"/>
          <xsd:enumeration value="Educaloi.TV"/>
          <xsd:enumeration value="TV Jeunesse - jeu questionnaire"/>
          <xsd:enumeration value="Familles"/>
          <xsd:enumeration value="Vrai ou Faux"/>
          <xsd:enumeration value="LSJPA Autochtones"/>
          <xsd:enumeration value="Getting Started in Quebec"/>
          <xsd:enumeration value="FAVAC"/>
          <xsd:enumeration value="FAJ"/>
          <xsd:enumeration value="CN - Autochtones"/>
          <xsd:enumeration value="Capsules - Droit criminel"/>
          <xsd:enumeration value="Webinaires"/>
          <xsd:enumeration value="CHSSN"/>
          <xsd:enumeration value="Intervenir LGBTQ+ Violences Sexuelles"/>
          <xsd:enumeration value="Planifier l'avenir"/>
          <xsd:enumeration value="#Après"/>
          <xsd:enumeration value="Au coeur d'un procès"/>
          <xsd:enumeration value="#C'est quoi l'affaire"/>
          <xsd:enumeration value="Choisir mon testament"/>
        </xsd:restriction>
      </xsd:simpleType>
    </xsd:element>
    <xsd:element name="TaxCatchAll" ma:index="32" nillable="true" ma:displayName="Taxonomy Catch All Column" ma:hidden="true" ma:list="{cc76b3d9-fc3b-4c5d-afcf-44cc642b1146}" ma:internalName="TaxCatchAll" ma:readOnly="false" ma:showField="CatchAllData" ma:web="7c4c9101-ca6c-4953-bf15-5ed2fb777a67">
      <xsd:complexType>
        <xsd:complexContent>
          <xsd:extension base="dms:MultiChoiceLookup">
            <xsd:sequence>
              <xsd:element name="Value" type="dms:Lookup" maxOccurs="unbounded" minOccurs="0" nillable="true"/>
            </xsd:sequence>
          </xsd:extension>
        </xsd:complexContent>
      </xsd:complexType>
    </xsd:element>
    <xsd:element name="Categorie" ma:index="33" nillable="true" ma:displayName="Z_OLD_Categorie" ma:format="Dropdown" ma:hidden="true" ma:list="86ababbb-d499-4b91-9d52-7485cd8b0809" ma:internalName="Categorie" ma:readOnly="false" ma:showField="Title">
      <xsd:simpleType>
        <xsd:restriction base="dms:Lookup"/>
      </xsd:simpleType>
    </xsd:element>
    <xsd:element name="SharedWithUsers" ma:index="35" nillable="true" ma:displayName="Partagé avec"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rnière_x0020_animation" ma:index="36" nillable="true" ma:displayName="Z_OLD_Dernière animation" ma:format="DateOnly" ma:hidden="true" ma:internalName="Derni_x00e8_re_x0020_animation" ma:readOnly="false">
      <xsd:simpleType>
        <xsd:restriction base="dms:DateTime"/>
      </xsd:simpleType>
    </xsd:element>
    <xsd:element name="SharedWithDetails" ma:index="37" nillable="true" ma:displayName="Partagé avec détails" ma:hidden="true" ma:internalName="SharedWithDetails" ma:readOnly="true">
      <xsd:simpleType>
        <xsd:restriction base="dms:Note"/>
      </xsd:simpleType>
    </xsd:element>
    <xsd:element name="Derniers_animateurs" ma:index="39" nillable="true" ma:displayName="Z_OLD_Derniers_animateurs" ma:description="Choisir le ou les derniers animateurs de cette présentation." ma:hidden="true" ma:list="UserInfo" ma:SharePointGroup="0" ma:internalName="Derniers_animateurs"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nLigneFR" ma:index="43" nillable="true" ma:displayName="Z_OLD_En ligne" ma:default="0" ma:hidden="true" ma:internalName="EnLigneFR" ma:readOnly="false">
      <xsd:simpleType>
        <xsd:restriction base="dms:Boolean"/>
      </xsd:simpleType>
    </xsd:element>
    <xsd:element name="Intervenants" ma:index="44" nillable="true" ma:displayName="Z_OLD_Intervenants" ma:default="0" ma:description="Pour le filtre intervenants de la section Publications sur Wordpress" ma:hidden="true" ma:internalName="Intervenants" ma:readOnly="false">
      <xsd:simpleType>
        <xsd:restriction base="dms:Boolean"/>
      </xsd:simpleType>
    </xsd:element>
    <xsd:element name="Refonte_migré" ma:index="47" nillable="true" ma:displayName="Refonte_migré" ma:default="0" ma:hidden="true" ma:internalName="Refonte_migr_x00e9_" ma:readOnly="false">
      <xsd:simpleType>
        <xsd:restriction base="dms:Boolean"/>
      </xsd:simpleType>
    </xsd:element>
    <xsd:element name="Publications" ma:index="48" nillable="true" ma:displayName="Z_OLD_Publications" ma:default="0" ma:description="Indique si le contenu est présent dans la section Publications du site d'Éducaloi.qc.ca" ma:hidden="true" ma:indexed="true" ma:internalName="Publications" ma:readOnly="false">
      <xsd:simpleType>
        <xsd:restriction base="dms:Boolean"/>
      </xsd:simpleType>
    </xsd:element>
    <xsd:element name="Type_x0020_d_x0027_activité" ma:index="49" nillable="true" ma:displayName="Z_OLD_Type d'activité" ma:format="Dropdown" ma:hidden="true" ma:indexed="true" ma:internalName="Type_x0020_d_x0027_activit_x00e9_" ma:readOnly="false">
      <xsd:simpleType>
        <xsd:restriction base="dms:Choice">
          <xsd:enumeration value="Atelier en classe"/>
          <xsd:enumeration value="Trousse pédagogique"/>
          <xsd:enumeration value="Textes pour Éducation financière"/>
          <xsd:enumeration value="Jeux-questionnaires interactifs"/>
          <xsd:enumeration value="Guides pour l'éducation aux adultes"/>
          <xsd:enumeration value="Video"/>
          <xsd:enumeration value="Contenus imprimables / autres"/>
          <xsd:enumeration value="Atelier pour organisme communautaire"/>
        </xsd:restriction>
      </xsd:simpleType>
    </xsd:element>
    <xsd:element name="EnLigneEN" ma:index="50" nillable="true" ma:displayName="Z_OLD_En ligne (ANG)" ma:default="0" ma:hidden="true" ma:internalName="EnLigneEN" ma:readOnly="false">
      <xsd:simpleType>
        <xsd:restriction base="dms:Boolean"/>
      </xsd:simpleType>
    </xsd:element>
    <xsd:element name="Disciplines_x0020_scolaires" ma:index="53" nillable="true" ma:displayName="Z_OLD_Disciplines scolaires" ma:description="Disciplines scolaires affichés sur Educationjuridique.ca" ma:format="Dropdown" ma:hidden="true" ma:internalName="Disciplines_x0020_scolaires" ma:readOnly="false">
      <xsd:simpleType>
        <xsd:restriction base="dms:Choice">
          <xsd:enumeration value="Anglais, langue seconde"/>
          <xsd:enumeration value="Droit"/>
          <xsd:enumeration value="Éducation aux adultes"/>
          <xsd:enumeration value="Éducation financière"/>
          <xsd:enumeration value="English, language arts"/>
          <xsd:enumeration value="Entrepreneuriat"/>
          <xsd:enumeration value="Éthique et culture religieuse"/>
          <xsd:enumeration value="Exploration de la formation professionnelle"/>
          <xsd:enumeration value="Formation axée sur l'emploi"/>
          <xsd:enumeration value="Français"/>
          <xsd:enumeration value="Français, langue seconde"/>
          <xsd:enumeration value="Histoire et éducation à la citoyenneté"/>
          <xsd:enumeration value="Histoire du Québec et du Canada"/>
          <xsd:enumeration value="Monde contemporain"/>
          <xsd:enumeration value="Projet personnel d'orientation"/>
          <xsd:enumeration value="Univers social (primaire)"/>
        </xsd:restriction>
      </xsd:simpleType>
    </xsd:element>
    <xsd:element name="Niveau_x0020_suggéré" ma:index="54" nillable="true" ma:displayName="Z_OLD_Niveau suggéré" ma:description="Métadonnée qui appraît sur la page de la ressource sur le site EJ.ca (pas comme public-cible)" ma:format="Dropdown" ma:hidden="true" ma:internalName="Niveau_x0020_sugg_x00e9_r_x00e9_" ma:readOnly="false">
      <xsd:simpleType>
        <xsd:restriction base="dms:Choice">
          <xsd:enumeration value="Primaire - Premier cycle"/>
          <xsd:enumeration value="Primaire - Deuxième cycle"/>
          <xsd:enumeration value="Primaire - Troisième cycle"/>
          <xsd:enumeration value="Secondaire - Premier cycle"/>
          <xsd:enumeration value="1re secondaire"/>
          <xsd:enumeration value="2e secondaire"/>
          <xsd:enumeration value="Secondaire - Deuxième cycle"/>
          <xsd:enumeration value="3e secondaire"/>
          <xsd:enumeration value="4e secondaire"/>
          <xsd:enumeration value="5e secondaire"/>
          <xsd:enumeration value="16-25 ans"/>
          <xsd:enumeration value="Cégep"/>
          <xsd:enumeration value="Éducation aux adultes"/>
        </xsd:restriction>
      </xsd:simpleType>
    </xsd:element>
    <xsd:element name="Sujets" ma:index="61" nillable="true" ma:displayName="Sujet (Dépliant)" ma:format="Dropdown" ma:hidden="true" ma:internalName="Sujets" ma:readOnly="false">
      <xsd:simpleType>
        <xsd:restriction base="dms:Choice">
          <xsd:enumeration value="Ainés"/>
          <xsd:enumeration value="Autochtones"/>
          <xsd:enumeration value="Consommation"/>
          <xsd:enumeration value="Crimes et contravention"/>
          <xsd:enumeration value="Décès et testament"/>
          <xsd:enumeration value="Entreprises et organismes"/>
          <xsd:enumeration value="Familles et couples"/>
          <xsd:enumeration value="Habitation"/>
          <xsd:enumeration value="Séparation et divorce"/>
        </xsd:restriction>
      </xsd:simpleType>
    </xsd:element>
  </xsd:schema>
  <xsd:schema xmlns:xsd="http://www.w3.org/2001/XMLSchema" xmlns:xs="http://www.w3.org/2001/XMLSchema" xmlns:dms="http://schemas.microsoft.com/office/2006/documentManagement/types" xmlns:pc="http://schemas.microsoft.com/office/infopath/2007/PartnerControls" targetNamespace="319a9c1d-6107-471a-83e8-1a40088b2974" elementFormDefault="qualified">
    <xsd:import namespace="http://schemas.microsoft.com/office/2006/documentManagement/types"/>
    <xsd:import namespace="http://schemas.microsoft.com/office/infopath/2007/PartnerControls"/>
    <xsd:element name="_Statut" ma:index="4" nillable="true" ma:displayName="Statut" ma:format="Dropdown" ma:internalName="_Statut">
      <xsd:complexType>
        <xsd:complexContent>
          <xsd:extension base="dms:MultiChoice">
            <xsd:sequence>
              <xsd:element name="Value" maxOccurs="unbounded" minOccurs="0" nillable="true">
                <xsd:simpleType>
                  <xsd:restriction base="dms:Choice">
                    <xsd:enumeration value="En travail"/>
                    <xsd:enumeration value="En ligne ou imprimé"/>
                    <xsd:enumeration value="Préalerte"/>
                    <xsd:enumeration value="Alerte Majeure"/>
                    <xsd:enumeration value="Alerte Mineure"/>
                    <xsd:enumeration value="Hors ligne"/>
                    <xsd:enumeration value="En ligne"/>
                  </xsd:restriction>
                </xsd:simpleType>
              </xsd:element>
            </xsd:sequence>
          </xsd:extension>
        </xsd:complexContent>
      </xsd:complexType>
    </xsd:element>
    <xsd:element name="_Enstock" ma:index="15" nillable="true" ma:displayName="En stock" ma:default="0" ma:format="Dropdown" ma:hidden="true" ma:internalName="_Enstock" ma:readOnly="false">
      <xsd:simpleType>
        <xsd:restriction base="dms:Boolean"/>
      </xsd:simpleType>
    </xsd:element>
    <xsd:element name="M_x00e9_dium_x002f_Format" ma:index="20" nillable="true" ma:displayName="Médium / Format" ma:format="Dropdown" ma:hidden="true" ma:internalName="M_x00e9_dium_x002f_Format" ma:readOnly="false">
      <xsd:simpleType>
        <xsd:restriction base="dms:Choice">
          <xsd:enumeration value="Adobe"/>
          <xsd:enumeration value="Genially"/>
          <xsd:enumeration value="Miro"/>
          <xsd:enumeration value="Mentimeter"/>
        </xsd:restriction>
      </xsd:simpleType>
    </xsd:element>
    <xsd:element name="lcf76f155ced4ddcb4097134ff3c332f" ma:index="28" nillable="true" ma:taxonomy="true" ma:internalName="lcf76f155ced4ddcb4097134ff3c332f" ma:taxonomyFieldName="MediaServiceImageTags" ma:displayName="Balises d’images" ma:readOnly="false" ma:fieldId="{5cf76f15-5ced-4ddc-b409-7134ff3c332f}" ma:taxonomyMulti="true" ma:sspId="299ed9a0-a2e4-4baf-bc0e-5da7c71c475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hidden="true" ma:indexed="true" ma:internalName="MediaServiceObjectDetectorVersions" ma:readOnly="false">
      <xsd:simpleType>
        <xsd:restriction base="dms:Text"/>
      </xsd:simpleType>
    </xsd:element>
    <xsd:element name="MediaServiceSearchProperties" ma:index="30" nillable="true" ma:displayName="MediaServiceSearchProperties" ma:hidden="true" ma:internalName="MediaServiceSearchProperties" ma:readOnly="false">
      <xsd:simpleType>
        <xsd:restriction base="dms:Note"/>
      </xsd:simpleType>
    </xsd:element>
    <xsd:element name="Client_x00e8_les" ma:index="34" nillable="true" ma:displayName="Z_OLD_Clientèles" ma:format="Dropdown" ma:hidden="true" ma:internalName="Client_x00e8_les" ma:readOnly="false">
      <xsd:simpleType>
        <xsd:restriction base="dms:Note"/>
      </xsd:simpleType>
    </xsd:element>
    <xsd:element name="MediaLengthInSeconds" ma:index="40" nillable="true" ma:displayName="Length (seconds)" ma:hidden="true" ma:internalName="MediaLengthInSeconds" ma:readOnly="true">
      <xsd:simpleType>
        <xsd:restriction base="dms:Unknown"/>
      </xsd:simpleType>
    </xsd:element>
    <xsd:element name="MediaServiceKeyPoints" ma:index="45" nillable="true" ma:displayName="KeyPoints" ma:hidden="true" ma:internalName="MediaServiceKeyPoints" ma:readOnly="true">
      <xsd:simpleType>
        <xsd:restriction base="dms:Note"/>
      </xsd:simpleType>
    </xsd:element>
    <xsd:element name="MediaServiceFastMetadata" ma:index="46" nillable="true" ma:displayName="MediaServiceFastMetadata" ma:hidden="true" ma:internalName="MediaServiceFastMetadata" ma:readOnly="true">
      <xsd:simpleType>
        <xsd:restriction base="dms:Note"/>
      </xsd:simpleType>
    </xsd:element>
    <xsd:element name="MediaServiceLocation" ma:index="51" nillable="true" ma:displayName="Location" ma:hidden="true" ma:internalName="MediaServiceLocation" ma:readOnly="false">
      <xsd:simpleType>
        <xsd:restriction base="dms:Text"/>
      </xsd:simpleType>
    </xsd:element>
    <xsd:element name="Date" ma:index="52" nillable="true" ma:displayName="Z_OLD_Date" ma:format="DateTime" ma:hidden="true" ma:internalName="Date" ma:readOnly="false">
      <xsd:simpleType>
        <xsd:restriction base="dms:DateTime"/>
      </xsd:simpleType>
    </xsd:element>
    <xsd:element name="MediaServiceDateTaken" ma:index="56" nillable="true" ma:displayName="MediaServiceDateTaken" ma:description="" ma:hidden="true" ma:internalName="MediaServiceDateTaken" ma:readOnly="true">
      <xsd:simpleType>
        <xsd:restriction base="dms:Text"/>
      </xsd:simpleType>
    </xsd:element>
    <xsd:element name="MediaServiceAutoKeyPoints" ma:index="58" nillable="true" ma:displayName="MediaServiceAutoKeyPoints" ma:hidden="true" ma:internalName="MediaServiceAutoKeyPoints" ma:readOnly="false">
      <xsd:simpleType>
        <xsd:restriction base="dms:Note"/>
      </xsd:simpleType>
    </xsd:element>
    <xsd:element name="MediaServiceGenerationTime" ma:index="59" nillable="true" ma:displayName="MediaServiceGenerationTime" ma:hidden="true" ma:internalName="MediaServiceGenerationTime" ma:readOnly="true">
      <xsd:simpleType>
        <xsd:restriction base="dms:Text"/>
      </xsd:simpleType>
    </xsd:element>
    <xsd:element name="_Lien" ma:index="60" nillable="true" ma:displayName="Lien(s) vers le contenu (URL)" ma:description="Hyperliens vers des plateformes d'Éducaloi ou celles de tiers" ma:format="Hyperlink" ma:hidden="true" ma:internalName="_Lie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CR" ma:index="62" nillable="true" ma:displayName="Extracted Text" ma:hidden="true" ma:internalName="MediaServiceOCR" ma:readOnly="true">
      <xsd:simpleType>
        <xsd:restriction base="dms:Note"/>
      </xsd:simpleType>
    </xsd:element>
    <xsd:element name="i907d86ec4584f6cb358ae81bbc1ea6b" ma:index="63" nillable="true" ma:taxonomy="true" ma:internalName="i907d86ec4584f6cb358ae81bbc1ea6b" ma:taxonomyFieldName="_Categorisation" ma:displayName="Categorisation" ma:indexed="true" ma:readOnly="false" ma:default="" ma:fieldId="{2907d86e-c458-4f6c-b358-ae81bbc1ea6b}" ma:sspId="299ed9a0-a2e4-4baf-bc0e-5da7c71c4752" ma:termSetId="18288f0d-28f3-4df4-8ee2-9185959cd787" ma:anchorId="00000000-0000-0000-0000-000000000000" ma:open="false" ma:isKeyword="false">
      <xsd:complexType>
        <xsd:sequence>
          <xsd:element ref="pc:Terms" minOccurs="0" maxOccurs="1"/>
        </xsd:sequence>
      </xsd:complexType>
    </xsd:element>
    <xsd:element name="Classement" ma:index="64" nillable="true" ma:displayName="Classement" ma:format="Dropdown" ma:hidden="true" ma:indexed="true" ma:internalName="Classement">
      <xsd:simpleType>
        <xsd:union memberTypes="dms:Text">
          <xsd:simpleType>
            <xsd:restriction base="dms:Choice">
              <xsd:enumeration value="Actualités"/>
              <xsd:enumeration value="Balados"/>
              <xsd:enumeration value="Depliants"/>
              <xsd:enumeration value="Education_juridique"/>
              <xsd:enumeration value="Dossiers Web"/>
              <xsd:enumeration value="Expertise"/>
              <xsd:enumeration value="Guide"/>
              <xsd:enumeration value="LLVD"/>
              <xsd:enumeration value="Partenariats"/>
              <xsd:enumeration value="Presentations"/>
              <xsd:enumeration value="Infographies"/>
              <xsd:enumeration value="Videos"/>
            </xsd:restriction>
          </xsd:simpleType>
        </xsd:union>
      </xsd:simpleType>
    </xsd:element>
    <xsd:element name="Date_Alerte" ma:index="65" nillable="true" ma:displayName="Date Alerte" ma:format="DateOnly" ma:hidden="true" ma:internalName="Date_Alerte" ma:readOnly="false">
      <xsd:simpleType>
        <xsd:restriction base="dms:DateTime"/>
      </xsd:simpleType>
    </xsd:element>
    <xsd:element name="MediaServiceEventHashCode" ma:index="66" nillable="true" ma:displayName="MediaServiceEventHashCode" ma:hidden="true" ma:internalName="MediaServiceEventHashCode" ma:readOnly="true">
      <xsd:simpleType>
        <xsd:restriction base="dms:Text"/>
      </xsd:simpleType>
    </xsd:element>
    <xsd:element name="MediaServiceMetadata" ma:index="70" nillable="true" ma:displayName="MediaServiceMetadata" ma:hidden="true" ma:internalName="MediaServiceMetadata" ma:readOnly="true">
      <xsd:simpleType>
        <xsd:restriction base="dms:Note"/>
      </xsd:simpleType>
    </xsd:element>
    <xsd:element name="langue" ma:index="71" nillable="true" ma:displayName="langue" ma:format="Dropdown" ma:internalName="langue">
      <xsd:simpleType>
        <xsd:restriction base="dms:Choice">
          <xsd:enumeration value="francais"/>
          <xsd:enumeration value="anglais"/>
          <xsd:enumeration value="Français &amp; anglais"/>
        </xsd:restriction>
      </xsd:simpleType>
    </xsd:element>
    <xsd:element name="Date_x0020_de_x0020_validation_x0020_juridique_x0020_compl_x00e8_te" ma:index="72" nillable="true" ma:displayName="Date de validation juridique complète" ma:format="DateOnly" ma:internalName="Date_x0020_de_x0020_validation_x0020_juridique_x0020_compl_x00e8_te">
      <xsd:simpleType>
        <xsd:restriction base="dms:DateTime"/>
      </xsd:simpleType>
    </xsd:element>
    <xsd:element name="Date_x0020_de_x0020_validation_x0020_CCD_x002f_p_x00e9_dago_x002f_graphique" ma:index="73" nillable="true" ma:displayName="Date de validation CCD/pédago/graphique" ma:format="DateOnly" ma:internalName="Date_x0020_de_x0020_validation_x0020_CCD_x002f_p_x00e9_dago_x002f_graphique">
      <xsd:simpleType>
        <xsd:restriction base="dms:DateTime"/>
      </xsd:simpleType>
    </xsd:element>
    <xsd:element name="MediaServiceBillingMetadata" ma:index="74" nillable="true" ma:displayName="MediaServiceBillingMetadata" ma:hidden="true" ma:internalName="MediaServiceBillingMetadata" ma:readOnly="true">
      <xsd:simpleType>
        <xsd:restriction base="dms:Note"/>
      </xsd:simpleType>
    </xsd:element>
    <xsd:element name="Choix" ma:index="75" nillable="true" ma:displayName="Choix" ma:format="Dropdown" ma:internalName="Choix">
      <xsd:simpleType>
        <xsd:union memberTypes="dms:Text">
          <xsd:simpleType>
            <xsd:restriction base="dms:Choice">
              <xsd:enumeration value="Choix 1"/>
              <xsd:enumeration value="Choix 2"/>
              <xsd:enumeration value="Choix 3"/>
            </xsd:restriction>
          </xsd:simpleType>
        </xsd:union>
      </xsd:simpleType>
    </xsd:element>
    <xsd:element name="Test" ma:index="76" nillable="true" ma:displayName="Test" ma:format="Dropdown" ma:internalName="Test">
      <xsd:simpleType>
        <xsd:restriction base="dms:Choice">
          <xsd:enumeration value="Banane"/>
          <xsd:enumeration value="Jambon"/>
          <xsd:enumeration value="Rutabaga"/>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DCF325-1694-4B76-B832-44B39849FD4B}">
  <ds:schemaRefs>
    <ds:schemaRef ds:uri="http://purl.org/dc/dcmitype/"/>
    <ds:schemaRef ds:uri="http://www.w3.org/XML/1998/namespace"/>
    <ds:schemaRef ds:uri="http://purl.org/dc/elements/1.1/"/>
    <ds:schemaRef ds:uri="http://schemas.openxmlformats.org/package/2006/metadata/core-properties"/>
    <ds:schemaRef ds:uri="http://schemas.microsoft.com/office/infopath/2007/PartnerControls"/>
    <ds:schemaRef ds:uri="http://schemas.microsoft.com/office/2006/documentManagement/types"/>
    <ds:schemaRef ds:uri="0b1dad71-e2b4-4bb3-a4a5-5785788cbbb7"/>
    <ds:schemaRef ds:uri="8ee12ee5-159c-4bfa-a4d1-c6eb204610cd"/>
    <ds:schemaRef ds:uri="http://schemas.microsoft.com/office/2006/metadata/properties"/>
    <ds:schemaRef ds:uri="http://purl.org/dc/terms/"/>
    <ds:schemaRef ds:uri="319a9c1d-6107-471a-83e8-1a40088b2974"/>
    <ds:schemaRef ds:uri="7c4c9101-ca6c-4953-bf15-5ed2fb777a67"/>
    <ds:schemaRef ds:uri="http://schemas.microsoft.com/sharepoint/v3"/>
  </ds:schemaRefs>
</ds:datastoreItem>
</file>

<file path=customXml/itemProps2.xml><?xml version="1.0" encoding="utf-8"?>
<ds:datastoreItem xmlns:ds="http://schemas.openxmlformats.org/officeDocument/2006/customXml" ds:itemID="{6CC9F4D9-D3A7-47CF-923A-3F206C655B70}">
  <ds:schemaRefs>
    <ds:schemaRef ds:uri="http://schemas.microsoft.com/sharepoint/v3/contenttype/forms"/>
  </ds:schemaRefs>
</ds:datastoreItem>
</file>

<file path=customXml/itemProps3.xml><?xml version="1.0" encoding="utf-8"?>
<ds:datastoreItem xmlns:ds="http://schemas.openxmlformats.org/officeDocument/2006/customXml" ds:itemID="{1C58BA07-BDB8-4D7A-9DF6-3E61B29FF7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4c9101-ca6c-4953-bf15-5ed2fb777a67"/>
    <ds:schemaRef ds:uri="319a9c1d-6107-471a-83e8-1a40088b29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660</TotalTime>
  <Words>10950</Words>
  <Application>Microsoft Office PowerPoint</Application>
  <PresentationFormat>Grand écran</PresentationFormat>
  <Paragraphs>1163</Paragraphs>
  <Slides>53</Slides>
  <Notes>50</Notes>
  <HiddenSlides>0</HiddenSlides>
  <MMClips>6</MMClips>
  <ScaleCrop>false</ScaleCrop>
  <HeadingPairs>
    <vt:vector size="4" baseType="variant">
      <vt:variant>
        <vt:lpstr>Thème</vt:lpstr>
      </vt:variant>
      <vt:variant>
        <vt:i4>1</vt:i4>
      </vt:variant>
      <vt:variant>
        <vt:lpstr>Titres des diapositives</vt:lpstr>
      </vt:variant>
      <vt:variant>
        <vt:i4>53</vt:i4>
      </vt:variant>
    </vt:vector>
  </HeadingPairs>
  <TitlesOfParts>
    <vt:vector size="54" baseType="lpstr">
      <vt:lpstr>éducaloi - Atelier 2021</vt:lpstr>
      <vt:lpstr>Présentation PowerPoint</vt:lpstr>
      <vt:lpstr>Présentation PowerPoint</vt:lpstr>
      <vt:lpstr>What is a trial?</vt:lpstr>
      <vt:lpstr>Criminal Law</vt:lpstr>
      <vt:lpstr>Présentation PowerPoint</vt:lpstr>
      <vt:lpstr>Civil Law</vt:lpstr>
      <vt:lpstr>Criminal Law</vt:lpstr>
      <vt:lpstr>Burden of Proof</vt:lpstr>
      <vt:lpstr>Présentation PowerPoint</vt:lpstr>
      <vt:lpstr>Présentation PowerPoint</vt:lpstr>
      <vt:lpstr>The Prosecutor</vt:lpstr>
      <vt:lpstr>The Defence Lawyer</vt:lpstr>
      <vt:lpstr>Présentation PowerPoint</vt:lpstr>
      <vt:lpstr>The "Ordinary" Witness</vt:lpstr>
      <vt:lpstr>The Expert Witness</vt:lpstr>
      <vt:lpstr>Présentation PowerPoint</vt:lpstr>
      <vt:lpstr>The Judge</vt:lpstr>
      <vt:lpstr>The Court Usher</vt:lpstr>
      <vt:lpstr>The Court Clerk</vt:lpstr>
      <vt:lpstr>The Special Constable</vt:lpstr>
      <vt:lpstr>The Courtroom</vt:lpstr>
      <vt:lpstr>Legal Terms Crossword</vt:lpstr>
      <vt:lpstr>Présentation PowerPoint</vt:lpstr>
      <vt:lpstr>Exercise</vt:lpstr>
      <vt:lpstr>Arrest and Court Summons </vt:lpstr>
      <vt:lpstr>Appearance</vt:lpstr>
      <vt:lpstr>Interim Release Hearing (Bail Hearing) </vt:lpstr>
      <vt:lpstr>Disclosure of Evidence </vt:lpstr>
      <vt:lpstr>Preliminary Hearing</vt:lpstr>
      <vt:lpstr>Negotiation</vt:lpstr>
      <vt:lpstr>The Trial</vt:lpstr>
      <vt:lpstr>Sentencing</vt:lpstr>
      <vt:lpstr>Appeal</vt:lpstr>
      <vt:lpstr>Présentation PowerPoint</vt:lpstr>
      <vt:lpstr>Présentation PowerPoint</vt:lpstr>
      <vt:lpstr>Opening Proceedings and Courtroom Decorum</vt:lpstr>
      <vt:lpstr>Opening Statement of the Prosecution</vt:lpstr>
      <vt:lpstr>Présentation PowerPoint</vt:lpstr>
      <vt:lpstr>The Prosecution’s Evidence</vt:lpstr>
      <vt:lpstr>Présentation PowerPoint</vt:lpstr>
      <vt:lpstr>Cross-Examination by the Defence</vt:lpstr>
      <vt:lpstr>Présentation PowerPoint</vt:lpstr>
      <vt:lpstr>Présentation PowerPoint</vt:lpstr>
      <vt:lpstr>Opening Statement of the Defence</vt:lpstr>
      <vt:lpstr>The Defence’s Evidence (if any)</vt:lpstr>
      <vt:lpstr>Cross-Examination by the Prosecution</vt:lpstr>
      <vt:lpstr>Oral Arguments</vt:lpstr>
      <vt:lpstr>Présentation PowerPoint</vt:lpstr>
      <vt:lpstr>Directives to the jury</vt:lpstr>
      <vt:lpstr>Deliberation, verdict and sentencing</vt:lpstr>
      <vt:lpstr>Présentation PowerPoint</vt:lpstr>
      <vt:lpstr>Additional Resources</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
  <cp:lastModifiedBy>Julianne Chu</cp:lastModifiedBy>
  <cp:revision>68</cp:revision>
  <dcterms:created xsi:type="dcterms:W3CDTF">2024-07-03T15:29:21Z</dcterms:created>
  <dcterms:modified xsi:type="dcterms:W3CDTF">2025-10-31T14:08:38Z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0x010100EF9CD263CC683F48BC8AE0DBBAC34D4E</vt:lpwstr>
  </property>
  <property fmtid="{D5CDD505-2E9C-101B-9397-08002B2CF9AE}" pid="3" name="_dlc_DocIdItemGuid">
    <vt:lpwstr>202c99d0-ec07-4448-8e8d-847457b3ab2a</vt:lpwstr>
  </property>
  <property fmtid="{D5CDD505-2E9C-101B-9397-08002B2CF9AE}" pid="4" name="MediaServiceImageTags">
    <vt:lpwstr/>
  </property>
  <property fmtid="{D5CDD505-2E9C-101B-9397-08002B2CF9AE}" pid="5" name="_SourceUrl">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xd_Signature">
    <vt:lpwstr/>
  </property>
  <property fmtid="{D5CDD505-2E9C-101B-9397-08002B2CF9AE}" pid="10" name="TriggerFlowInfo">
    <vt:lpwstr/>
  </property>
  <property fmtid="{D5CDD505-2E9C-101B-9397-08002B2CF9AE}" pid="11" name="_Categorisation">
    <vt:lpwstr/>
  </property>
  <property fmtid="{D5CDD505-2E9C-101B-9397-08002B2CF9AE}" pid="12" name="_dlc_DocIdUrl">
    <vt:lpwstr>https://educaloi.sharepoint.com/ms/_layouts/15/DocIdRedir.aspx?ID=EDUC-718269152-2044004, EDUC-718269152-2044004</vt:lpwstr>
  </property>
  <property fmtid="{D5CDD505-2E9C-101B-9397-08002B2CF9AE}" pid="13" name="xd_ProgID">
    <vt:lpwstr/>
  </property>
  <property fmtid="{D5CDD505-2E9C-101B-9397-08002B2CF9AE}" pid="14" name="_dlc_DocId">
    <vt:lpwstr>EDUC-718269152-2044004</vt:lpwstr>
  </property>
  <property fmtid="{D5CDD505-2E9C-101B-9397-08002B2CF9AE}" pid="15" name="_SharedFileIndex">
    <vt:lpwstr/>
  </property>
</Properties>
</file>