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Lst>
  <p:notesMasterIdLst>
    <p:notesMasterId r:id="rId30"/>
  </p:notesMasterIdLst>
  <p:sldIdLst>
    <p:sldId id="261" r:id="rId6"/>
    <p:sldId id="262" r:id="rId7"/>
    <p:sldId id="400" r:id="rId8"/>
    <p:sldId id="401" r:id="rId9"/>
    <p:sldId id="269" r:id="rId10"/>
    <p:sldId id="267" r:id="rId11"/>
    <p:sldId id="416" r:id="rId12"/>
    <p:sldId id="403" r:id="rId13"/>
    <p:sldId id="404" r:id="rId14"/>
    <p:sldId id="405" r:id="rId15"/>
    <p:sldId id="417" r:id="rId16"/>
    <p:sldId id="406" r:id="rId17"/>
    <p:sldId id="408" r:id="rId18"/>
    <p:sldId id="409" r:id="rId19"/>
    <p:sldId id="410" r:id="rId20"/>
    <p:sldId id="419" r:id="rId21"/>
    <p:sldId id="420" r:id="rId22"/>
    <p:sldId id="421" r:id="rId23"/>
    <p:sldId id="418" r:id="rId24"/>
    <p:sldId id="413" r:id="rId25"/>
    <p:sldId id="422" r:id="rId26"/>
    <p:sldId id="415" r:id="rId27"/>
    <p:sldId id="330" r:id="rId28"/>
    <p:sldId id="291"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BEC0F715-6037-B0C0-8391-E8B44091051C}" name="Clément Lemaitre-Provost" initials="CL" userId="S::clement.lemaitre-provost@educaloi.qc.ca::f3d9918a-5e1c-4d93-bfcf-4b1371c3a56c" providerId="AD"/>
  <p188:author id="{D5E3323D-43F9-CD11-F45A-07A75F143CD2}" name="Audrey Boursaud" initials="AB" userId="S::audrey.boursaud@educaloi.qc.ca::d3120298-cad6-4218-a5f1-6a452cee08c2" providerId="AD"/>
  <p188:author id="{E338233E-9DEB-0F50-E85D-54192AB860AF}" name="Elsa Jutras-Vigneault" initials="EJ" userId="S::elsa.jutras-vigneault@educaloi.qc.ca::5e309fbe-32f8-435b-bb9d-af4cef43b13f" providerId="AD"/>
  <p188:author id="{85388A47-1785-B705-3BC2-377B7721DA7E}" name="Aurélie Gagnon" initials="AG" userId="S::aurelie.gagnon@educaloi.qc.ca::039157d1-eb85-4bfe-be53-e52dff9f0543" providerId="AD"/>
  <p188:author id="{5A4F3159-F568-C7DE-BC1E-6A57EBD655C7}" name="Mélanie Sayoto-Poulin" initials="MS" userId="S::melanie.sayoto-poulin@educaloi.qc.ca::3efc058b-d365-4a9f-beee-a46ac59e9cc8" providerId="AD"/>
  <p188:author id="{5213BBAD-8C2B-8EB6-3D3E-AC15D3FF1025}" name="Julianne Chu" initials="JC" userId="S::julianne.chu@educaloi.qc.ca::e8f7f30b-d745-4019-beff-dc20084e4c5d" providerId="AD"/>
  <p188:author id="{F8EC39DE-7B0E-21E9-8579-F35413BFF945}" name="Gwendolyn Schulman" initials="GS" userId="edb0833d77a842c6" providerId="Windows Live"/>
  <p188:author id="{104957FF-D58C-BD6D-07CF-427190D2B14C}" name="Alexandra Magazin" initials="AM" userId="S::alexandra.magazin@educaloi.qc.ca::f0303719-bd60-44a4-b577-2f0e933480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CD2D3"/>
    <a:srgbClr val="EFF1F1"/>
    <a:srgbClr val="00A9CE"/>
    <a:srgbClr val="C2C7C8"/>
    <a:srgbClr val="333F48"/>
    <a:srgbClr val="F6891F"/>
    <a:srgbClr val="0D4FA6"/>
    <a:srgbClr val="00896E"/>
    <a:srgbClr val="00705A"/>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p:restoredTop sz="70460" autoAdjust="0"/>
  </p:normalViewPr>
  <p:slideViewPr>
    <p:cSldViewPr snapToGrid="0">
      <p:cViewPr varScale="1">
        <p:scale>
          <a:sx n="78" d="100"/>
          <a:sy n="78" d="100"/>
        </p:scale>
        <p:origin x="2106" y="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élie Gagnon" userId="039157d1-eb85-4bfe-be53-e52dff9f0543" providerId="ADAL" clId="{308CC4BF-B46E-46C9-9ABB-D18D4844D9C9}"/>
    <pc:docChg chg="modSld">
      <pc:chgData name="Aurélie Gagnon" userId="039157d1-eb85-4bfe-be53-e52dff9f0543" providerId="ADAL" clId="{308CC4BF-B46E-46C9-9ABB-D18D4844D9C9}" dt="2026-01-20T13:10:04.716" v="25" actId="27107"/>
      <pc:docMkLst>
        <pc:docMk/>
      </pc:docMkLst>
      <pc:sldChg chg="modNotesTx">
        <pc:chgData name="Aurélie Gagnon" userId="039157d1-eb85-4bfe-be53-e52dff9f0543" providerId="ADAL" clId="{308CC4BF-B46E-46C9-9ABB-D18D4844D9C9}" dt="2026-01-20T13:03:27.117" v="0" actId="20577"/>
        <pc:sldMkLst>
          <pc:docMk/>
          <pc:sldMk cId="387620748" sldId="261"/>
        </pc:sldMkLst>
      </pc:sldChg>
      <pc:sldChg chg="modNotesTx">
        <pc:chgData name="Aurélie Gagnon" userId="039157d1-eb85-4bfe-be53-e52dff9f0543" providerId="ADAL" clId="{308CC4BF-B46E-46C9-9ABB-D18D4844D9C9}" dt="2026-01-20T13:10:04.716" v="25" actId="27107"/>
        <pc:sldMkLst>
          <pc:docMk/>
          <pc:sldMk cId="3977668317" sldId="291"/>
        </pc:sldMkLst>
      </pc:sldChg>
      <pc:sldChg chg="modNotesTx">
        <pc:chgData name="Aurélie Gagnon" userId="039157d1-eb85-4bfe-be53-e52dff9f0543" providerId="ADAL" clId="{308CC4BF-B46E-46C9-9ABB-D18D4844D9C9}" dt="2026-01-20T13:07:33.468" v="13" actId="15"/>
        <pc:sldMkLst>
          <pc:docMk/>
          <pc:sldMk cId="1645689381" sldId="403"/>
        </pc:sldMkLst>
      </pc:sldChg>
      <pc:sldChg chg="modNotesTx">
        <pc:chgData name="Aurélie Gagnon" userId="039157d1-eb85-4bfe-be53-e52dff9f0543" providerId="ADAL" clId="{308CC4BF-B46E-46C9-9ABB-D18D4844D9C9}" dt="2026-01-20T13:08:27.237" v="20" actId="15"/>
        <pc:sldMkLst>
          <pc:docMk/>
          <pc:sldMk cId="3748906882" sldId="408"/>
        </pc:sldMkLst>
      </pc:sldChg>
      <pc:sldChg chg="modSp mod">
        <pc:chgData name="Aurélie Gagnon" userId="039157d1-eb85-4bfe-be53-e52dff9f0543" providerId="ADAL" clId="{308CC4BF-B46E-46C9-9ABB-D18D4844D9C9}" dt="2026-01-20T13:08:52.225" v="21" actId="14100"/>
        <pc:sldMkLst>
          <pc:docMk/>
          <pc:sldMk cId="2968200946" sldId="420"/>
        </pc:sldMkLst>
        <pc:spChg chg="mod">
          <ac:chgData name="Aurélie Gagnon" userId="039157d1-eb85-4bfe-be53-e52dff9f0543" providerId="ADAL" clId="{308CC4BF-B46E-46C9-9ABB-D18D4844D9C9}" dt="2026-01-20T13:08:52.225" v="21" actId="14100"/>
          <ac:spMkLst>
            <pc:docMk/>
            <pc:sldMk cId="2968200946" sldId="420"/>
            <ac:spMk id="6" creationId="{CBCE4838-8CFE-BDA7-44D9-A0A6D7409660}"/>
          </ac:spMkLst>
        </pc:spChg>
      </pc:sldChg>
    </pc:docChg>
  </pc:docChgLst>
  <pc:docChgLst>
    <pc:chgData name="Sarah Maillé-Abxgi" userId="S::sarah.maille-abxgi@educaloi.qc.ca::526fb648-04df-42dc-a5e3-d7f4c0ab3479" providerId="AD" clId="Web-{230BCF4F-CC4C-BDFB-007D-DDCA74B2EDEC}"/>
    <pc:docChg chg="modSld">
      <pc:chgData name="Sarah Maillé-Abxgi" userId="S::sarah.maille-abxgi@educaloi.qc.ca::526fb648-04df-42dc-a5e3-d7f4c0ab3479" providerId="AD" clId="Web-{230BCF4F-CC4C-BDFB-007D-DDCA74B2EDEC}" dt="2026-02-13T17:10:47.782" v="9" actId="1076"/>
      <pc:docMkLst>
        <pc:docMk/>
      </pc:docMkLst>
      <pc:sldChg chg="modSp">
        <pc:chgData name="Sarah Maillé-Abxgi" userId="S::sarah.maille-abxgi@educaloi.qc.ca::526fb648-04df-42dc-a5e3-d7f4c0ab3479" providerId="AD" clId="Web-{230BCF4F-CC4C-BDFB-007D-DDCA74B2EDEC}" dt="2026-02-13T17:09:49.078" v="6"/>
        <pc:sldMkLst>
          <pc:docMk/>
          <pc:sldMk cId="1645689381" sldId="403"/>
        </pc:sldMkLst>
        <pc:picChg chg="mod modCrop">
          <ac:chgData name="Sarah Maillé-Abxgi" userId="S::sarah.maille-abxgi@educaloi.qc.ca::526fb648-04df-42dc-a5e3-d7f4c0ab3479" providerId="AD" clId="Web-{230BCF4F-CC4C-BDFB-007D-DDCA74B2EDEC}" dt="2026-02-13T17:09:49.078" v="6"/>
          <ac:picMkLst>
            <pc:docMk/>
            <pc:sldMk cId="1645689381" sldId="403"/>
            <ac:picMk id="2" creationId="{E7EC7F40-A6D6-7701-FFA0-09C1310C97B5}"/>
          </ac:picMkLst>
        </pc:picChg>
      </pc:sldChg>
      <pc:sldChg chg="modSp">
        <pc:chgData name="Sarah Maillé-Abxgi" userId="S::sarah.maille-abxgi@educaloi.qc.ca::526fb648-04df-42dc-a5e3-d7f4c0ab3479" providerId="AD" clId="Web-{230BCF4F-CC4C-BDFB-007D-DDCA74B2EDEC}" dt="2026-02-13T17:10:05.235" v="8"/>
        <pc:sldMkLst>
          <pc:docMk/>
          <pc:sldMk cId="1414568318" sldId="404"/>
        </pc:sldMkLst>
        <pc:picChg chg="mod modCrop">
          <ac:chgData name="Sarah Maillé-Abxgi" userId="S::sarah.maille-abxgi@educaloi.qc.ca::526fb648-04df-42dc-a5e3-d7f4c0ab3479" providerId="AD" clId="Web-{230BCF4F-CC4C-BDFB-007D-DDCA74B2EDEC}" dt="2026-02-13T17:10:05.235" v="8"/>
          <ac:picMkLst>
            <pc:docMk/>
            <pc:sldMk cId="1414568318" sldId="404"/>
            <ac:picMk id="4" creationId="{469C47E0-BB57-E95B-3F1A-69336EC55E48}"/>
          </ac:picMkLst>
        </pc:picChg>
      </pc:sldChg>
      <pc:sldChg chg="addSp modSp">
        <pc:chgData name="Sarah Maillé-Abxgi" userId="S::sarah.maille-abxgi@educaloi.qc.ca::526fb648-04df-42dc-a5e3-d7f4c0ab3479" providerId="AD" clId="Web-{230BCF4F-CC4C-BDFB-007D-DDCA74B2EDEC}" dt="2026-02-13T17:09:24.500" v="2" actId="14100"/>
        <pc:sldMkLst>
          <pc:docMk/>
          <pc:sldMk cId="2141363005" sldId="406"/>
        </pc:sldMkLst>
        <pc:picChg chg="add mod">
          <ac:chgData name="Sarah Maillé-Abxgi" userId="S::sarah.maille-abxgi@educaloi.qc.ca::526fb648-04df-42dc-a5e3-d7f4c0ab3479" providerId="AD" clId="Web-{230BCF4F-CC4C-BDFB-007D-DDCA74B2EDEC}" dt="2026-02-13T17:09:24.500" v="2" actId="14100"/>
          <ac:picMkLst>
            <pc:docMk/>
            <pc:sldMk cId="2141363005" sldId="406"/>
            <ac:picMk id="2" creationId="{FD794ED1-4657-1D93-C61C-41BE915DA7C9}"/>
          </ac:picMkLst>
        </pc:picChg>
      </pc:sldChg>
      <pc:sldChg chg="modSp">
        <pc:chgData name="Sarah Maillé-Abxgi" userId="S::sarah.maille-abxgi@educaloi.qc.ca::526fb648-04df-42dc-a5e3-d7f4c0ab3479" providerId="AD" clId="Web-{230BCF4F-CC4C-BDFB-007D-DDCA74B2EDEC}" dt="2026-02-13T17:09:39.375" v="4"/>
        <pc:sldMkLst>
          <pc:docMk/>
          <pc:sldMk cId="3748906882" sldId="408"/>
        </pc:sldMkLst>
        <pc:picChg chg="mod modCrop">
          <ac:chgData name="Sarah Maillé-Abxgi" userId="S::sarah.maille-abxgi@educaloi.qc.ca::526fb648-04df-42dc-a5e3-d7f4c0ab3479" providerId="AD" clId="Web-{230BCF4F-CC4C-BDFB-007D-DDCA74B2EDEC}" dt="2026-02-13T17:09:39.375" v="4"/>
          <ac:picMkLst>
            <pc:docMk/>
            <pc:sldMk cId="3748906882" sldId="408"/>
            <ac:picMk id="2" creationId="{1A164D47-88B9-D1AE-E3A0-5C9AAD47F505}"/>
          </ac:picMkLst>
        </pc:picChg>
      </pc:sldChg>
      <pc:sldChg chg="modSp">
        <pc:chgData name="Sarah Maillé-Abxgi" userId="S::sarah.maille-abxgi@educaloi.qc.ca::526fb648-04df-42dc-a5e3-d7f4c0ab3479" providerId="AD" clId="Web-{230BCF4F-CC4C-BDFB-007D-DDCA74B2EDEC}" dt="2026-02-13T17:10:47.782" v="9" actId="1076"/>
        <pc:sldMkLst>
          <pc:docMk/>
          <pc:sldMk cId="1303524418" sldId="410"/>
        </pc:sldMkLst>
        <pc:picChg chg="mod">
          <ac:chgData name="Sarah Maillé-Abxgi" userId="S::sarah.maille-abxgi@educaloi.qc.ca::526fb648-04df-42dc-a5e3-d7f4c0ab3479" providerId="AD" clId="Web-{230BCF4F-CC4C-BDFB-007D-DDCA74B2EDEC}" dt="2026-02-13T17:10:47.782" v="9" actId="1076"/>
          <ac:picMkLst>
            <pc:docMk/>
            <pc:sldMk cId="1303524418" sldId="410"/>
            <ac:picMk id="3" creationId="{F53D3865-63B3-20E1-76BE-56FD34BF47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2E957-E41E-444A-ACFC-8ED60DE3824E}" type="datetimeFigureOut">
              <a:rPr lang="fr-CA" smtClean="0"/>
              <a:t>2026-02-16</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9EBD5-1C3C-4385-A188-DE89DB5EA849}" type="slidenum">
              <a:rPr lang="fr-CA" smtClean="0"/>
              <a:t>‹N°›</a:t>
            </a:fld>
            <a:endParaRPr lang="fr-CA"/>
          </a:p>
        </p:txBody>
      </p:sp>
    </p:spTree>
    <p:extLst>
      <p:ext uri="{BB962C8B-B14F-4D97-AF65-F5344CB8AC3E}">
        <p14:creationId xmlns:p14="http://schemas.microsoft.com/office/powerpoint/2010/main" val="176272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jbm.qc.ca/en/pour-la-population/services-offerts/parlons-droit-102"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teljeunes.com/en" TargetMode="External"/><Relationship Id="rId4" Type="http://schemas.openxmlformats.org/officeDocument/2006/relationships/hyperlink" Target="https://www.csj.qc.ca/commission-des-services-juridiques/lang/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latin typeface="Arial" panose="020B0604020202020204" pitchFamily="34" charset="0"/>
                <a:cs typeface="Arial" panose="020B0604020202020204" pitchFamily="34" charset="0"/>
              </a:rPr>
              <a:t>NOTES FOR THE TEACHER</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The material in this Teaching Kit is the exclusive property of </a:t>
            </a:r>
            <a:r>
              <a:rPr lang="en-CA" dirty="0" err="1">
                <a:latin typeface="Arial" panose="020B0604020202020204" pitchFamily="34" charset="0"/>
                <a:cs typeface="Arial" panose="020B0604020202020204" pitchFamily="34" charset="0"/>
              </a:rPr>
              <a:t>Éducaloi</a:t>
            </a:r>
            <a:r>
              <a:rPr lang="en-CA" dirty="0">
                <a:latin typeface="Arial" panose="020B0604020202020204" pitchFamily="34" charset="0"/>
                <a:cs typeface="Arial" panose="020B0604020202020204" pitchFamily="34" charset="0"/>
              </a:rPr>
              <a:t>.</a:t>
            </a:r>
          </a:p>
          <a:p>
            <a:r>
              <a:rPr lang="en-CA" dirty="0">
                <a:latin typeface="Arial" panose="020B0604020202020204" pitchFamily="34" charset="0"/>
                <a:cs typeface="Arial" panose="020B0604020202020204" pitchFamily="34" charset="0"/>
              </a:rPr>
              <a:t>Teachers in Quebec may use it for non-commercial purposes only. None on the information in this kit can be considered a legal opinion. </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Éducaloi places</a:t>
            </a:r>
            <a:r>
              <a:rPr lang="en-CA" baseline="0" dirty="0">
                <a:latin typeface="Arial" panose="020B0604020202020204" pitchFamily="34" charset="0"/>
                <a:cs typeface="Arial" panose="020B0604020202020204" pitchFamily="34" charset="0"/>
              </a:rPr>
              <a:t> great</a:t>
            </a:r>
            <a:r>
              <a:rPr lang="en-CA" dirty="0">
                <a:latin typeface="Arial" panose="020B0604020202020204" pitchFamily="34" charset="0"/>
                <a:cs typeface="Arial" panose="020B0604020202020204" pitchFamily="34" charset="0"/>
              </a:rPr>
              <a:t> importance on the reliability of legal information. For the legal information in this kit to remain reliable, the documents must be used in their original format, without modification.</a:t>
            </a:r>
          </a:p>
          <a:p>
            <a:endParaRPr lang="en-CA"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T</a:t>
            </a:r>
            <a:r>
              <a:rPr lang="en-CA" noProof="0" dirty="0"/>
              <a:t>he law is in constant evolution. This document was updated in August</a:t>
            </a:r>
            <a:r>
              <a:rPr lang="en-CA" dirty="0">
                <a:latin typeface="Arial" panose="020B0604020202020204" pitchFamily="34" charset="0"/>
                <a:cs typeface="Arial" panose="020B0604020202020204" pitchFamily="34" charset="0"/>
              </a:rPr>
              <a:t> 2025. 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F40F7-9DEE-4674-AEC7-65F61D18733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9A52-01FA-A411-4DC5-EDD099466E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01BFF6-3497-6B85-3779-6B99E3189B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440C4E7-C9D9-CEEA-05EC-16F92BAF6426}"/>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587DFCB1-11B5-DE3B-B19A-9ED9C45B3586}"/>
              </a:ext>
            </a:extLst>
          </p:cNvPr>
          <p:cNvSpPr>
            <a:spLocks noGrp="1"/>
          </p:cNvSpPr>
          <p:nvPr>
            <p:ph type="sldNum" sz="quarter" idx="5"/>
          </p:nvPr>
        </p:nvSpPr>
        <p:spPr/>
        <p:txBody>
          <a:bodyPr/>
          <a:lstStyle/>
          <a:p>
            <a:fld id="{9579EBD5-1C3C-4385-A188-DE89DB5EA849}" type="slidenum">
              <a:rPr lang="fr-CA" smtClean="0"/>
              <a:t>10</a:t>
            </a:fld>
            <a:endParaRPr lang="fr-CA"/>
          </a:p>
        </p:txBody>
      </p:sp>
    </p:spTree>
    <p:extLst>
      <p:ext uri="{BB962C8B-B14F-4D97-AF65-F5344CB8AC3E}">
        <p14:creationId xmlns:p14="http://schemas.microsoft.com/office/powerpoint/2010/main" val="3588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5236D-DAE5-7F80-9A8B-45DADB4D3F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21FF7A-574D-CCD0-A4BA-130499E2BB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8383A6-6EA8-23B2-E422-33BC57793CFC}"/>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Read the definition of “time theft,” also presented in the Student Workbook, p. X.</a:t>
            </a:r>
          </a:p>
          <a:p>
            <a:pPr marL="171450" indent="-171450">
              <a:buFont typeface="Wingdings" panose="05000000000000000000" pitchFamily="2" charset="2"/>
              <a:buChar char="q"/>
              <a:defRPr/>
            </a:pPr>
            <a:endParaRPr lang="en-CA" sz="1200" noProof="0" dirty="0">
              <a:latin typeface="Arial"/>
              <a:cs typeface="Arial"/>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EFAFACF7-5414-CDDC-FD51-1D97D5D77A97}"/>
              </a:ext>
            </a:extLst>
          </p:cNvPr>
          <p:cNvSpPr>
            <a:spLocks noGrp="1"/>
          </p:cNvSpPr>
          <p:nvPr>
            <p:ph type="sldNum" sz="quarter" idx="5"/>
          </p:nvPr>
        </p:nvSpPr>
        <p:spPr/>
        <p:txBody>
          <a:bodyPr/>
          <a:lstStyle/>
          <a:p>
            <a:fld id="{9579EBD5-1C3C-4385-A188-DE89DB5EA849}" type="slidenum">
              <a:rPr lang="fr-CA" smtClean="0"/>
              <a:t>11</a:t>
            </a:fld>
            <a:endParaRPr lang="fr-CA"/>
          </a:p>
        </p:txBody>
      </p:sp>
    </p:spTree>
    <p:extLst>
      <p:ext uri="{BB962C8B-B14F-4D97-AF65-F5344CB8AC3E}">
        <p14:creationId xmlns:p14="http://schemas.microsoft.com/office/powerpoint/2010/main" val="144272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3A327-97E8-F109-92B1-14728BE5BE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6746D6-C314-79CB-73CE-DB2C1EBF51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94313C-5F53-64D3-59CE-4826C7CE0021}"/>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As a class, read the scenario in the Student Workbook, p. X.</a:t>
            </a:r>
          </a:p>
          <a:p>
            <a:pPr marL="171450" indent="-171450">
              <a:buFont typeface="Wingdings" panose="05000000000000000000" pitchFamily="2" charset="2"/>
              <a:buChar char="q"/>
              <a:defRPr/>
            </a:pPr>
            <a:r>
              <a:rPr lang="en-CA" sz="1200" noProof="0" dirty="0">
                <a:latin typeface="Arial"/>
                <a:cs typeface="Arial"/>
              </a:rPr>
              <a:t>Read the debate question.</a:t>
            </a:r>
          </a:p>
          <a:p>
            <a:pPr marL="171450" indent="-171450">
              <a:buFont typeface="Wingdings" panose="05000000000000000000" pitchFamily="2" charset="2"/>
              <a:buChar char="q"/>
              <a:defRPr/>
            </a:pPr>
            <a:r>
              <a:rPr lang="en-CA" sz="1200" noProof="0" dirty="0">
                <a:latin typeface="Arial"/>
                <a:cs typeface="Arial"/>
              </a:rPr>
              <a:t>Review the reflection questions with the students and give</a:t>
            </a:r>
            <a:r>
              <a:rPr lang="en-CA" sz="1200" baseline="0" noProof="0" dirty="0">
                <a:latin typeface="Arial"/>
                <a:cs typeface="Arial"/>
              </a:rPr>
              <a:t> them</a:t>
            </a:r>
            <a:r>
              <a:rPr lang="en-CA" sz="1200" noProof="0" dirty="0">
                <a:latin typeface="Arial"/>
                <a:cs typeface="Arial"/>
              </a:rPr>
              <a:t> time to answer.</a:t>
            </a:r>
          </a:p>
          <a:p>
            <a:pPr marL="171450" indent="-171450">
              <a:buFont typeface="Wingdings" panose="05000000000000000000" pitchFamily="2" charset="2"/>
              <a:buChar char="q"/>
              <a:defRPr/>
            </a:pPr>
            <a:endParaRPr lang="en-CA" sz="1200" noProof="0" dirty="0">
              <a:latin typeface="Arial"/>
              <a:cs typeface="Arial"/>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D2DA352D-777F-7F1B-64E2-50E28C3B9F8D}"/>
              </a:ext>
            </a:extLst>
          </p:cNvPr>
          <p:cNvSpPr>
            <a:spLocks noGrp="1"/>
          </p:cNvSpPr>
          <p:nvPr>
            <p:ph type="sldNum" sz="quarter" idx="5"/>
          </p:nvPr>
        </p:nvSpPr>
        <p:spPr/>
        <p:txBody>
          <a:bodyPr/>
          <a:lstStyle/>
          <a:p>
            <a:fld id="{9579EBD5-1C3C-4385-A188-DE89DB5EA849}" type="slidenum">
              <a:rPr lang="fr-CA" smtClean="0"/>
              <a:t>12</a:t>
            </a:fld>
            <a:endParaRPr lang="fr-CA"/>
          </a:p>
        </p:txBody>
      </p:sp>
    </p:spTree>
    <p:extLst>
      <p:ext uri="{BB962C8B-B14F-4D97-AF65-F5344CB8AC3E}">
        <p14:creationId xmlns:p14="http://schemas.microsoft.com/office/powerpoint/2010/main" val="416826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636A-E77C-B806-FF7A-CFBEF79229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E7F67E-3FFD-1AA4-2A2E-1CF4F995C9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7B02415-6C10-1DBD-6375-BBAC51527EC5}"/>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Explain the steps in the debate and divide the students into 2 teams.  </a:t>
            </a:r>
          </a:p>
          <a:p>
            <a:pPr marL="171450" indent="-171450">
              <a:buFont typeface="Wingdings" panose="05000000000000000000" pitchFamily="2" charset="2"/>
              <a:buChar char="q"/>
              <a:defRPr/>
            </a:pPr>
            <a:r>
              <a:rPr lang="en-CA" noProof="0" dirty="0">
                <a:solidFill>
                  <a:schemeClr val="tx1"/>
                </a:solidFill>
              </a:rPr>
              <a:t>Suggested format:</a:t>
            </a:r>
          </a:p>
          <a:p>
            <a:pPr marL="0" indent="0">
              <a:buFont typeface="Wingdings" panose="05000000000000000000" pitchFamily="2" charset="2"/>
              <a:buNone/>
              <a:defRPr/>
            </a:pPr>
            <a:endParaRPr lang="en-CA" noProof="0" dirty="0">
              <a:solidFill>
                <a:schemeClr val="tx1"/>
              </a:solidFill>
            </a:endParaRPr>
          </a:p>
          <a:p>
            <a:pPr marL="628650" lvl="2" indent="-171450" fontAlgn="base">
              <a:buFont typeface="Arial" panose="020B0604020202020204" pitchFamily="34" charset="0"/>
              <a:buChar char="•"/>
            </a:pPr>
            <a:r>
              <a:rPr lang="en-CA" noProof="0" dirty="0">
                <a:solidFill>
                  <a:schemeClr val="tx1"/>
                </a:solidFill>
              </a:rPr>
              <a:t>The students are divided into 2 teams, each with a position to defend. The teams are seated facing each other.</a:t>
            </a:r>
          </a:p>
          <a:p>
            <a:pPr marL="628650" lvl="2" indent="-171450" fontAlgn="base">
              <a:buFont typeface="Arial" panose="020B0604020202020204" pitchFamily="34" charset="0"/>
              <a:buChar char="•"/>
            </a:pPr>
            <a:r>
              <a:rPr lang="en-CA" noProof="0" dirty="0">
                <a:solidFill>
                  <a:schemeClr val="tx1"/>
                </a:solidFill>
              </a:rPr>
              <a:t>The teacher gives one team the floor to present their argument. A stopwatch could be displayed.</a:t>
            </a:r>
          </a:p>
          <a:p>
            <a:pPr marL="628650" lvl="2" indent="-171450" fontAlgn="base">
              <a:buFont typeface="Arial" panose="020B0604020202020204" pitchFamily="34" charset="0"/>
              <a:buChar char="•"/>
            </a:pPr>
            <a:r>
              <a:rPr lang="en-CA" noProof="0" dirty="0">
                <a:solidFill>
                  <a:schemeClr val="tx1"/>
                </a:solidFill>
              </a:rPr>
              <a:t>The teacher then gives the floor to the other team. They can respond to the first team’s argument or present a new argument.</a:t>
            </a:r>
          </a:p>
          <a:p>
            <a:pPr marL="628650" lvl="2" indent="-171450" fontAlgn="base">
              <a:buFont typeface="Arial" panose="020B0604020202020204" pitchFamily="34" charset="0"/>
              <a:buChar char="•"/>
            </a:pPr>
            <a:r>
              <a:rPr lang="en-CA" noProof="0" dirty="0">
                <a:solidFill>
                  <a:schemeClr val="tx1"/>
                </a:solidFill>
              </a:rPr>
              <a:t>Continue the debate, alternating between the teams. </a:t>
            </a:r>
            <a:r>
              <a:rPr lang="en-CA" sz="1200" kern="1200" noProof="0" dirty="0">
                <a:solidFill>
                  <a:schemeClr val="tx1"/>
                </a:solidFill>
                <a:effectLst/>
                <a:latin typeface="+mn-lt"/>
                <a:ea typeface="+mn-ea"/>
                <a:cs typeface="+mn-cs"/>
              </a:rPr>
              <a:t>Encourage the students to make connections with the ideas already mentioned. Ideally, a different student speaks each time a</a:t>
            </a:r>
            <a:r>
              <a:rPr lang="en-CA" sz="1200" kern="1200" baseline="0" noProof="0" dirty="0">
                <a:solidFill>
                  <a:schemeClr val="tx1"/>
                </a:solidFill>
                <a:effectLst/>
                <a:latin typeface="+mn-lt"/>
                <a:ea typeface="+mn-ea"/>
                <a:cs typeface="+mn-cs"/>
              </a:rPr>
              <a:t> team takes the floor</a:t>
            </a:r>
            <a:r>
              <a:rPr lang="en-CA" noProof="0" dirty="0">
                <a:solidFill>
                  <a:schemeClr val="tx1"/>
                </a:solidFill>
              </a:rPr>
              <a:t>.</a:t>
            </a:r>
          </a:p>
          <a:p>
            <a:pPr marL="0" lvl="1" indent="0" fontAlgn="base">
              <a:buFont typeface="Arial" panose="020B0604020202020204" pitchFamily="34" charset="0"/>
              <a:buNone/>
            </a:pPr>
            <a:endParaRPr lang="en-CA" noProof="0" dirty="0">
              <a:solidFill>
                <a:schemeClr val="tx1"/>
              </a:solidFill>
            </a:endParaRP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Give the students about 5 minutes to share their ideas with their team.</a:t>
            </a: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Start the debate!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kern="1200" noProof="0" dirty="0">
                <a:solidFill>
                  <a:schemeClr val="tx1"/>
                </a:solidFill>
                <a:effectLst/>
                <a:latin typeface="+mn-lt"/>
                <a:ea typeface="+mn-ea"/>
                <a:cs typeface="+mn-cs"/>
              </a:rPr>
              <a:t>About 5  minutes before the end of the debate, ask one student per team to summarize the main arguments supporting their team’s position</a:t>
            </a: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the students to write their final personal opinion following the debate in the Student Workbook, p. X. </a:t>
            </a:r>
            <a:r>
              <a:rPr lang="en-CA" sz="1200" kern="1200" noProof="0" dirty="0">
                <a:solidFill>
                  <a:schemeClr val="tx1"/>
                </a:solidFill>
                <a:effectLst/>
                <a:latin typeface="+mn-lt"/>
                <a:ea typeface="+mn-ea"/>
                <a:cs typeface="+mn-cs"/>
              </a:rPr>
              <a:t>Their position does not have to be the same as the one taken during the debate. You could ask the students to vote by a show of hands to determine the majority position of the class</a:t>
            </a: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CA" sz="1200" noProof="0" dirty="0">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4A0B848B-4738-D5E6-9BB1-E2549F6BA9CB}"/>
              </a:ext>
            </a:extLst>
          </p:cNvPr>
          <p:cNvSpPr>
            <a:spLocks noGrp="1"/>
          </p:cNvSpPr>
          <p:nvPr>
            <p:ph type="sldNum" sz="quarter" idx="5"/>
          </p:nvPr>
        </p:nvSpPr>
        <p:spPr/>
        <p:txBody>
          <a:bodyPr/>
          <a:lstStyle/>
          <a:p>
            <a:fld id="{9579EBD5-1C3C-4385-A188-DE89DB5EA849}" type="slidenum">
              <a:rPr lang="fr-CA" smtClean="0"/>
              <a:t>13</a:t>
            </a:fld>
            <a:endParaRPr lang="fr-CA"/>
          </a:p>
        </p:txBody>
      </p:sp>
    </p:spTree>
    <p:extLst>
      <p:ext uri="{BB962C8B-B14F-4D97-AF65-F5344CB8AC3E}">
        <p14:creationId xmlns:p14="http://schemas.microsoft.com/office/powerpoint/2010/main" val="3468149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696C3-141D-911E-B3A4-6A005C606D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A635F2-7866-A58A-F25D-70D30A3CB4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C88FB34-6C30-385D-B63C-058C3D8D095C}"/>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latin typeface="Arial" panose="020B0604020202020204" pitchFamily="34" charset="0"/>
                <a:cs typeface="Arial" panose="020B0604020202020204" pitchFamily="34" charset="0"/>
              </a:rPr>
              <a:t>Explain to the students what the law says (see </a:t>
            </a:r>
            <a:r>
              <a:rPr lang="en-CA" sz="1200" b="0" noProof="0" dirty="0">
                <a:latin typeface="Arial" panose="020B0604020202020204" pitchFamily="34" charset="0"/>
                <a:cs typeface="Arial" panose="020B0604020202020204" pitchFamily="34" charset="0"/>
              </a:rPr>
              <a:t>complete explanation in the Teacher’s Guide</a:t>
            </a:r>
            <a:r>
              <a:rPr lang="en-CA" sz="1200" noProof="0" dirty="0">
                <a:latin typeface="Arial" panose="020B0604020202020204" pitchFamily="34" charset="0"/>
                <a:cs typeface="Arial" panose="020B0604020202020204" pitchFamily="34" charset="0"/>
              </a:rPr>
              <a:t>).</a:t>
            </a:r>
            <a:endPar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the students to write down the key legal information in the Student Workbook, p. X.</a:t>
            </a:r>
          </a:p>
          <a:p>
            <a:pPr marL="171450" indent="-171450">
              <a:buFont typeface="Wingdings" panose="05000000000000000000" pitchFamily="2" charset="2"/>
              <a:buChar char="q"/>
              <a:defRPr/>
            </a:pPr>
            <a:r>
              <a:rPr lang="en-CA" sz="1200" kern="1200" noProof="0" dirty="0">
                <a:solidFill>
                  <a:schemeClr val="tx1"/>
                </a:solidFill>
                <a:effectLst/>
                <a:latin typeface="+mn-lt"/>
                <a:ea typeface="+mn-ea"/>
                <a:cs typeface="+mn-cs"/>
              </a:rPr>
              <a:t>As a class, share final impressions of the debate and/or the legal information</a:t>
            </a:r>
            <a:r>
              <a:rPr lang="fr-CA" sz="1200" dirty="0">
                <a:effectLst/>
                <a:latin typeface="Arial" panose="020B0604020202020204" pitchFamily="34" charset="0"/>
                <a:ea typeface="Calibri" panose="020F0502020204030204" pitchFamily="34" charset="0"/>
                <a:cs typeface="Arial" panose="020B0604020202020204" pitchFamily="34" charset="0"/>
              </a:rPr>
              <a:t>.</a:t>
            </a:r>
            <a:endParaRPr lang="fr-CA"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defRPr/>
            </a:pP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E205E4C0-8DB4-0D1D-EAC5-A1C0BDCA6EC3}"/>
              </a:ext>
            </a:extLst>
          </p:cNvPr>
          <p:cNvSpPr>
            <a:spLocks noGrp="1"/>
          </p:cNvSpPr>
          <p:nvPr>
            <p:ph type="sldNum" sz="quarter" idx="5"/>
          </p:nvPr>
        </p:nvSpPr>
        <p:spPr/>
        <p:txBody>
          <a:bodyPr/>
          <a:lstStyle/>
          <a:p>
            <a:fld id="{9579EBD5-1C3C-4385-A188-DE89DB5EA849}" type="slidenum">
              <a:rPr lang="fr-CA" smtClean="0"/>
              <a:t>14</a:t>
            </a:fld>
            <a:endParaRPr lang="fr-CA"/>
          </a:p>
        </p:txBody>
      </p:sp>
    </p:spTree>
    <p:extLst>
      <p:ext uri="{BB962C8B-B14F-4D97-AF65-F5344CB8AC3E}">
        <p14:creationId xmlns:p14="http://schemas.microsoft.com/office/powerpoint/2010/main" val="155134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18CA-4E23-E97B-7C8D-FAFA2D28A7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C15A00-09C1-05A8-27D9-C14364358D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CBAD7B1-B115-1C3B-FEC3-B8410BC0EC97}"/>
              </a:ext>
            </a:extLst>
          </p:cNvPr>
          <p:cNvSpPr>
            <a:spLocks noGrp="1"/>
          </p:cNvSpPr>
          <p:nvPr>
            <p:ph type="body" idx="1"/>
          </p:nvPr>
        </p:nvSpPr>
        <p:spPr/>
        <p:txBody>
          <a:bodyPr/>
          <a:lstStyle/>
          <a:p>
            <a:endParaRPr lang="fr-CA"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6CBDA83-96FA-E7EB-3C62-F75EC8F9476A}"/>
              </a:ext>
            </a:extLst>
          </p:cNvPr>
          <p:cNvSpPr>
            <a:spLocks noGrp="1"/>
          </p:cNvSpPr>
          <p:nvPr>
            <p:ph type="sldNum" sz="quarter" idx="5"/>
          </p:nvPr>
        </p:nvSpPr>
        <p:spPr/>
        <p:txBody>
          <a:bodyPr/>
          <a:lstStyle/>
          <a:p>
            <a:fld id="{9579EBD5-1C3C-4385-A188-DE89DB5EA849}" type="slidenum">
              <a:rPr lang="fr-CA" smtClean="0"/>
              <a:t>15</a:t>
            </a:fld>
            <a:endParaRPr lang="fr-CA"/>
          </a:p>
        </p:txBody>
      </p:sp>
    </p:spTree>
    <p:extLst>
      <p:ext uri="{BB962C8B-B14F-4D97-AF65-F5344CB8AC3E}">
        <p14:creationId xmlns:p14="http://schemas.microsoft.com/office/powerpoint/2010/main" val="407391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207AE-8583-9F18-B9AC-6419B13CB9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EE2D96-F3F6-14A4-BA6E-E35DD7E6BC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9B1293-510A-8780-7C58-E6810171A75B}"/>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Read the definition of “vandalism,” also presented in the Student Workbook, p. X.</a:t>
            </a:r>
          </a:p>
          <a:p>
            <a:pPr marL="171450" indent="-171450">
              <a:buFont typeface="Wingdings" panose="05000000000000000000" pitchFamily="2" charset="2"/>
              <a:buChar char="q"/>
              <a:defRPr/>
            </a:pPr>
            <a:endParaRPr lang="en-CA" sz="1200" noProof="0" dirty="0">
              <a:latin typeface="Arial"/>
              <a:cs typeface="Arial"/>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A787D9E-25A7-012E-CFA9-EB4B6012382B}"/>
              </a:ext>
            </a:extLst>
          </p:cNvPr>
          <p:cNvSpPr>
            <a:spLocks noGrp="1"/>
          </p:cNvSpPr>
          <p:nvPr>
            <p:ph type="sldNum" sz="quarter" idx="5"/>
          </p:nvPr>
        </p:nvSpPr>
        <p:spPr/>
        <p:txBody>
          <a:bodyPr/>
          <a:lstStyle/>
          <a:p>
            <a:fld id="{9579EBD5-1C3C-4385-A188-DE89DB5EA849}" type="slidenum">
              <a:rPr lang="fr-CA" smtClean="0"/>
              <a:t>16</a:t>
            </a:fld>
            <a:endParaRPr lang="fr-CA"/>
          </a:p>
        </p:txBody>
      </p:sp>
    </p:spTree>
    <p:extLst>
      <p:ext uri="{BB962C8B-B14F-4D97-AF65-F5344CB8AC3E}">
        <p14:creationId xmlns:p14="http://schemas.microsoft.com/office/powerpoint/2010/main" val="231985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D0AEC-A828-5B9B-A852-E6996638B2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9F9BF6-13CC-3E10-04BB-2877CACF24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50FC7D-6356-CB9E-C8ED-779F4308829D}"/>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Read the definition of "hate crime or incident,” also presented in the Student Workbook, p. X.</a:t>
            </a: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2A56F438-FAFB-CE91-D2E0-7D0B438B688B}"/>
              </a:ext>
            </a:extLst>
          </p:cNvPr>
          <p:cNvSpPr>
            <a:spLocks noGrp="1"/>
          </p:cNvSpPr>
          <p:nvPr>
            <p:ph type="sldNum" sz="quarter" idx="5"/>
          </p:nvPr>
        </p:nvSpPr>
        <p:spPr/>
        <p:txBody>
          <a:bodyPr/>
          <a:lstStyle/>
          <a:p>
            <a:fld id="{9579EBD5-1C3C-4385-A188-DE89DB5EA849}" type="slidenum">
              <a:rPr lang="fr-CA" smtClean="0"/>
              <a:t>17</a:t>
            </a:fld>
            <a:endParaRPr lang="fr-CA"/>
          </a:p>
        </p:txBody>
      </p:sp>
    </p:spTree>
    <p:extLst>
      <p:ext uri="{BB962C8B-B14F-4D97-AF65-F5344CB8AC3E}">
        <p14:creationId xmlns:p14="http://schemas.microsoft.com/office/powerpoint/2010/main" val="1339540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0AEFE-B862-1CA4-BC2B-F829A20CFE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45AB41-E97A-D7BB-5966-7E820A0DC7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D11695-AFE8-47A8-068D-8FC9D16869E8}"/>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Read the definition of “search,” also presented in the Student Workbook, p. X.</a:t>
            </a:r>
          </a:p>
          <a:p>
            <a:pPr marL="171450" indent="-171450">
              <a:buFont typeface="Wingdings" panose="05000000000000000000" pitchFamily="2" charset="2"/>
              <a:buChar char="q"/>
              <a:defRPr/>
            </a:pPr>
            <a:endParaRPr lang="en-CA" sz="1200" noProof="0" dirty="0">
              <a:latin typeface="Arial"/>
              <a:cs typeface="Arial"/>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1EF47BB3-5873-96CE-6EB2-C3D47D37C957}"/>
              </a:ext>
            </a:extLst>
          </p:cNvPr>
          <p:cNvSpPr>
            <a:spLocks noGrp="1"/>
          </p:cNvSpPr>
          <p:nvPr>
            <p:ph type="sldNum" sz="quarter" idx="5"/>
          </p:nvPr>
        </p:nvSpPr>
        <p:spPr/>
        <p:txBody>
          <a:bodyPr/>
          <a:lstStyle/>
          <a:p>
            <a:fld id="{9579EBD5-1C3C-4385-A188-DE89DB5EA849}" type="slidenum">
              <a:rPr lang="fr-CA" smtClean="0"/>
              <a:t>18</a:t>
            </a:fld>
            <a:endParaRPr lang="fr-CA"/>
          </a:p>
        </p:txBody>
      </p:sp>
    </p:spTree>
    <p:extLst>
      <p:ext uri="{BB962C8B-B14F-4D97-AF65-F5344CB8AC3E}">
        <p14:creationId xmlns:p14="http://schemas.microsoft.com/office/powerpoint/2010/main" val="3717104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2CA68-24DB-A85C-5669-FF00ED4EBE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31CF49-B269-B4BD-222E-679BF82950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A148A3-8B90-1913-BB20-5AEB5B72D4A7}"/>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As a class, read the scenario in the Student Workbook, p. X.</a:t>
            </a:r>
          </a:p>
          <a:p>
            <a:pPr marL="171450" indent="-171450">
              <a:buFont typeface="Wingdings" panose="05000000000000000000" pitchFamily="2" charset="2"/>
              <a:buChar char="q"/>
              <a:defRPr/>
            </a:pPr>
            <a:r>
              <a:rPr lang="en-CA" sz="1200" noProof="0" dirty="0">
                <a:latin typeface="Arial"/>
                <a:cs typeface="Arial"/>
              </a:rPr>
              <a:t>Read the debate question.</a:t>
            </a:r>
          </a:p>
          <a:p>
            <a:pPr marL="171450" indent="-171450">
              <a:buFont typeface="Wingdings" panose="05000000000000000000" pitchFamily="2" charset="2"/>
              <a:buChar char="q"/>
              <a:defRPr/>
            </a:pPr>
            <a:r>
              <a:rPr lang="en-CA" sz="1200" noProof="0" dirty="0">
                <a:latin typeface="Arial"/>
                <a:cs typeface="Arial"/>
              </a:rPr>
              <a:t>Review the reflection questions with the students and give them time to answer.</a:t>
            </a: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BD7AA23-E043-0C47-AC9D-977D24EA668B}"/>
              </a:ext>
            </a:extLst>
          </p:cNvPr>
          <p:cNvSpPr>
            <a:spLocks noGrp="1"/>
          </p:cNvSpPr>
          <p:nvPr>
            <p:ph type="sldNum" sz="quarter" idx="5"/>
          </p:nvPr>
        </p:nvSpPr>
        <p:spPr/>
        <p:txBody>
          <a:bodyPr/>
          <a:lstStyle/>
          <a:p>
            <a:fld id="{9579EBD5-1C3C-4385-A188-DE89DB5EA849}" type="slidenum">
              <a:rPr lang="fr-CA" smtClean="0"/>
              <a:t>19</a:t>
            </a:fld>
            <a:endParaRPr lang="fr-CA"/>
          </a:p>
        </p:txBody>
      </p:sp>
    </p:spTree>
    <p:extLst>
      <p:ext uri="{BB962C8B-B14F-4D97-AF65-F5344CB8AC3E}">
        <p14:creationId xmlns:p14="http://schemas.microsoft.com/office/powerpoint/2010/main" val="418789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a:cs typeface="Arial"/>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a:t>
            </a:fld>
            <a:endParaRPr lang="fr-CA"/>
          </a:p>
        </p:txBody>
      </p:sp>
    </p:spTree>
    <p:extLst>
      <p:ext uri="{BB962C8B-B14F-4D97-AF65-F5344CB8AC3E}">
        <p14:creationId xmlns:p14="http://schemas.microsoft.com/office/powerpoint/2010/main" val="156218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16174-7D39-284D-E0AB-BAA77930C3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1C716B-8464-773A-3C39-06B329EAE2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B6E2A7-7D61-11B0-92B5-9ADE3465AB46}"/>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Explain the steps in the debate and divide the students into 2 teams.  </a:t>
            </a:r>
          </a:p>
          <a:p>
            <a:pPr marL="0" lvl="1" indent="0" fontAlgn="base">
              <a:buNone/>
            </a:pPr>
            <a:r>
              <a:rPr lang="en-CA" noProof="0" dirty="0">
                <a:solidFill>
                  <a:schemeClr val="tx1"/>
                </a:solidFill>
              </a:rPr>
              <a:t>Suggested format:</a:t>
            </a:r>
          </a:p>
          <a:p>
            <a:pPr marL="171450" lvl="1" indent="-171450" fontAlgn="base">
              <a:buFont typeface="Arial" panose="020B0604020202020204" pitchFamily="34" charset="0"/>
              <a:buChar char="•"/>
            </a:pPr>
            <a:r>
              <a:rPr lang="en-CA" noProof="0" dirty="0">
                <a:solidFill>
                  <a:schemeClr val="tx1"/>
                </a:solidFill>
              </a:rPr>
              <a:t>The students are divided into 2 teams, each with a position to defend. The teams are seated facing each other.</a:t>
            </a:r>
          </a:p>
          <a:p>
            <a:pPr marL="171450" lvl="1" indent="-171450" fontAlgn="base">
              <a:buFont typeface="Arial" panose="020B0604020202020204" pitchFamily="34" charset="0"/>
              <a:buChar char="•"/>
            </a:pPr>
            <a:r>
              <a:rPr lang="en-CA" noProof="0" dirty="0">
                <a:solidFill>
                  <a:schemeClr val="tx1"/>
                </a:solidFill>
              </a:rPr>
              <a:t>The teacher gives one team the floor to present their argument. A stopwatch could be displayed.</a:t>
            </a:r>
          </a:p>
          <a:p>
            <a:pPr marL="171450" lvl="1" indent="-171450" fontAlgn="base">
              <a:buFont typeface="Arial" panose="020B0604020202020204" pitchFamily="34" charset="0"/>
              <a:buChar char="•"/>
            </a:pPr>
            <a:r>
              <a:rPr lang="en-CA" noProof="0" dirty="0">
                <a:solidFill>
                  <a:schemeClr val="tx1"/>
                </a:solidFill>
              </a:rPr>
              <a:t>The teacher then gives the floor to the other team. They can respond to the first team’s argument or present a new argument.</a:t>
            </a:r>
          </a:p>
          <a:p>
            <a:pPr marL="171450" lvl="1" indent="-171450" fontAlgn="base">
              <a:buFont typeface="Arial" panose="020B0604020202020204" pitchFamily="34" charset="0"/>
              <a:buChar char="•"/>
            </a:pPr>
            <a:r>
              <a:rPr lang="en-CA" noProof="0" dirty="0">
                <a:solidFill>
                  <a:schemeClr val="tx1"/>
                </a:solidFill>
              </a:rPr>
              <a:t>Continue the debate, alternating between the teams. </a:t>
            </a:r>
            <a:r>
              <a:rPr lang="en-CA" sz="1200" kern="1200" noProof="0" dirty="0">
                <a:solidFill>
                  <a:schemeClr val="tx1"/>
                </a:solidFill>
                <a:effectLst/>
                <a:latin typeface="+mn-lt"/>
                <a:ea typeface="+mn-ea"/>
                <a:cs typeface="+mn-cs"/>
              </a:rPr>
              <a:t>Encourage the students to make connections with the ideas already mentioned. Ideally, a different student speaks each time a</a:t>
            </a:r>
            <a:r>
              <a:rPr lang="en-CA" sz="1200" kern="1200" baseline="0" noProof="0" dirty="0">
                <a:solidFill>
                  <a:schemeClr val="tx1"/>
                </a:solidFill>
                <a:effectLst/>
                <a:latin typeface="+mn-lt"/>
                <a:ea typeface="+mn-ea"/>
                <a:cs typeface="+mn-cs"/>
              </a:rPr>
              <a:t> team takes the floor</a:t>
            </a:r>
            <a:r>
              <a:rPr lang="en-CA" noProof="0" dirty="0">
                <a:solidFill>
                  <a:schemeClr val="tx1"/>
                </a:solidFill>
              </a:rPr>
              <a:t>.</a:t>
            </a: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Give the students about 5 minutes to share their ideas with their team.</a:t>
            </a: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Start the debate!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kern="1200" noProof="0" dirty="0">
                <a:solidFill>
                  <a:schemeClr val="tx1"/>
                </a:solidFill>
                <a:effectLst/>
                <a:latin typeface="+mn-lt"/>
                <a:ea typeface="+mn-ea"/>
                <a:cs typeface="+mn-cs"/>
              </a:rPr>
              <a:t>About 5  minutes before the end of the debate, ask one student per team to summarize the main arguments supporting their team’s position</a:t>
            </a: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the students to write their final personal opinion following the debate in the Student Workbook, p. X. </a:t>
            </a:r>
            <a:r>
              <a:rPr lang="en-CA" sz="1200" kern="1200" noProof="0" dirty="0">
                <a:solidFill>
                  <a:schemeClr val="tx1"/>
                </a:solidFill>
                <a:effectLst/>
                <a:latin typeface="+mn-lt"/>
                <a:ea typeface="+mn-ea"/>
                <a:cs typeface="+mn-cs"/>
              </a:rPr>
              <a:t>Their position does not have to be the same as the one taken during the debate. You could ask the students to vote by a show of hands to determine the majority position in the class</a:t>
            </a:r>
            <a:r>
              <a:rPr lang="en-CA" sz="1200" kern="1200" noProof="0" dirty="0">
                <a:solidFill>
                  <a:srgbClr val="000000"/>
                </a:solidFill>
                <a:effectLst/>
                <a:latin typeface="Arial" panose="020B0604020202020204" pitchFamily="34" charset="0"/>
                <a:ea typeface="+mn-ea"/>
                <a:cs typeface="Arial" panose="020B0604020202020204" pitchFamily="34" charset="0"/>
              </a:rPr>
              <a:t>.</a:t>
            </a:r>
            <a:endParaRPr lang="en-CA" sz="1200" noProof="0" dirty="0">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CD4DE08-0C4F-651B-D9D7-AEF0DC4AA6E2}"/>
              </a:ext>
            </a:extLst>
          </p:cNvPr>
          <p:cNvSpPr>
            <a:spLocks noGrp="1"/>
          </p:cNvSpPr>
          <p:nvPr>
            <p:ph type="sldNum" sz="quarter" idx="5"/>
          </p:nvPr>
        </p:nvSpPr>
        <p:spPr/>
        <p:txBody>
          <a:bodyPr/>
          <a:lstStyle/>
          <a:p>
            <a:fld id="{9579EBD5-1C3C-4385-A188-DE89DB5EA849}" type="slidenum">
              <a:rPr lang="fr-CA" smtClean="0"/>
              <a:t>20</a:t>
            </a:fld>
            <a:endParaRPr lang="fr-CA"/>
          </a:p>
        </p:txBody>
      </p:sp>
    </p:spTree>
    <p:extLst>
      <p:ext uri="{BB962C8B-B14F-4D97-AF65-F5344CB8AC3E}">
        <p14:creationId xmlns:p14="http://schemas.microsoft.com/office/powerpoint/2010/main" val="13270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E042E-EC4B-5085-C703-DC5F7EF2FF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CD7C16-CEAB-2557-D990-CA183EBDAB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47C2F0-5FF6-88E5-49B9-E61D773C8F58}"/>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latin typeface="Arial" panose="020B0604020202020204" pitchFamily="34" charset="0"/>
                <a:cs typeface="Arial" panose="020B0604020202020204" pitchFamily="34" charset="0"/>
              </a:rPr>
              <a:t>Explain to the students what the law says (see </a:t>
            </a:r>
            <a:r>
              <a:rPr lang="en-CA" sz="1200" b="0" noProof="0" dirty="0">
                <a:latin typeface="Arial" panose="020B0604020202020204" pitchFamily="34" charset="0"/>
                <a:cs typeface="Arial" panose="020B0604020202020204" pitchFamily="34" charset="0"/>
              </a:rPr>
              <a:t>complete explanation in the Teacher’s Guide</a:t>
            </a:r>
            <a:r>
              <a:rPr lang="en-CA" sz="1200" noProof="0" dirty="0">
                <a:latin typeface="Arial" panose="020B0604020202020204" pitchFamily="34" charset="0"/>
                <a:cs typeface="Arial" panose="020B0604020202020204" pitchFamily="34" charset="0"/>
              </a:rPr>
              <a:t>).</a:t>
            </a:r>
            <a:endPar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the students to write the key legal information in the Student Workbook, p. X.</a:t>
            </a:r>
          </a:p>
          <a:p>
            <a:pPr marL="171450" indent="-171450">
              <a:buFont typeface="Wingdings" panose="05000000000000000000" pitchFamily="2" charset="2"/>
              <a:buChar char="q"/>
              <a:defRPr/>
            </a:pPr>
            <a:r>
              <a:rPr lang="en-CA" sz="1200" kern="1200" noProof="0" dirty="0">
                <a:solidFill>
                  <a:schemeClr val="tx1"/>
                </a:solidFill>
                <a:effectLst/>
                <a:latin typeface="+mn-lt"/>
                <a:ea typeface="+mn-ea"/>
                <a:cs typeface="+mn-cs"/>
              </a:rPr>
              <a:t>As a class, share final impressions of the debate and/or the legal information</a:t>
            </a:r>
            <a:r>
              <a:rPr lang="fr-CA"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4" name="Espace réservé du numéro de diapositive 3">
            <a:extLst>
              <a:ext uri="{FF2B5EF4-FFF2-40B4-BE49-F238E27FC236}">
                <a16:creationId xmlns:a16="http://schemas.microsoft.com/office/drawing/2014/main" id="{31C829D9-1A07-EBA7-45F6-001BBCB7A0A8}"/>
              </a:ext>
            </a:extLst>
          </p:cNvPr>
          <p:cNvSpPr>
            <a:spLocks noGrp="1"/>
          </p:cNvSpPr>
          <p:nvPr>
            <p:ph type="sldNum" sz="quarter" idx="5"/>
          </p:nvPr>
        </p:nvSpPr>
        <p:spPr/>
        <p:txBody>
          <a:bodyPr/>
          <a:lstStyle/>
          <a:p>
            <a:fld id="{9579EBD5-1C3C-4385-A188-DE89DB5EA849}" type="slidenum">
              <a:rPr lang="fr-CA" smtClean="0"/>
              <a:t>21</a:t>
            </a:fld>
            <a:endParaRPr lang="fr-CA"/>
          </a:p>
        </p:txBody>
      </p:sp>
    </p:spTree>
    <p:extLst>
      <p:ext uri="{BB962C8B-B14F-4D97-AF65-F5344CB8AC3E}">
        <p14:creationId xmlns:p14="http://schemas.microsoft.com/office/powerpoint/2010/main" val="2015930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1E61B-E52C-5F4E-7BF0-1D91E038DC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F29DFC-B9AB-5A57-2067-DBD4F856ADF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0D60D4-B5DD-2FD5-85B5-08382CD3F05D}"/>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latin typeface="Arial" panose="020B0604020202020204" pitchFamily="34" charset="0"/>
                <a:cs typeface="Arial" panose="020B0604020202020204" pitchFamily="34" charset="0"/>
              </a:rPr>
              <a:t>Explain to the students what the law says (</a:t>
            </a:r>
            <a:r>
              <a:rPr lang="en-CA" sz="1200" b="0" noProof="0" dirty="0">
                <a:latin typeface="Arial" panose="020B0604020202020204" pitchFamily="34" charset="0"/>
                <a:cs typeface="Arial" panose="020B0604020202020204" pitchFamily="34" charset="0"/>
              </a:rPr>
              <a:t>complete explanation in the Teacher’s Guide</a:t>
            </a:r>
            <a:r>
              <a:rPr lang="en-CA" sz="1200" noProof="0" dirty="0">
                <a:latin typeface="Arial" panose="020B0604020202020204" pitchFamily="34" charset="0"/>
                <a:cs typeface="Arial" panose="020B0604020202020204" pitchFamily="34" charset="0"/>
              </a:rPr>
              <a:t>).</a:t>
            </a:r>
            <a:endPar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the students to write down the key legal information in the Student Workbook, p. X.</a:t>
            </a:r>
          </a:p>
          <a:p>
            <a:pPr marL="171450" indent="-171450">
              <a:buFont typeface="Wingdings" panose="05000000000000000000" pitchFamily="2" charset="2"/>
              <a:buChar char="q"/>
              <a:defRPr/>
            </a:pPr>
            <a:r>
              <a:rPr lang="en-CA" sz="1200" kern="1200" noProof="0" dirty="0">
                <a:solidFill>
                  <a:schemeClr val="tx1"/>
                </a:solidFill>
                <a:effectLst/>
                <a:latin typeface="+mn-lt"/>
                <a:ea typeface="+mn-ea"/>
                <a:cs typeface="+mn-cs"/>
              </a:rPr>
              <a:t>As a class, share final impressions of the debate and/or the legal aspects</a:t>
            </a:r>
            <a:r>
              <a:rPr lang="fr-CA" sz="1200" dirty="0">
                <a:effectLst/>
                <a:latin typeface="Arial" panose="020B0604020202020204" pitchFamily="34" charset="0"/>
                <a:ea typeface="Calibri" panose="020F0502020204030204" pitchFamily="34" charset="0"/>
                <a:cs typeface="Arial" panose="020B0604020202020204" pitchFamily="34" charset="0"/>
              </a:rPr>
              <a:t>.</a:t>
            </a:r>
            <a:endParaRPr lang="fr-CA"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defRPr/>
            </a:pPr>
            <a:endParaRPr lang="en-US"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D2003D83-C3C8-102E-420E-9F9E3396DCEF}"/>
              </a:ext>
            </a:extLst>
          </p:cNvPr>
          <p:cNvSpPr>
            <a:spLocks noGrp="1"/>
          </p:cNvSpPr>
          <p:nvPr>
            <p:ph type="sldNum" sz="quarter" idx="5"/>
          </p:nvPr>
        </p:nvSpPr>
        <p:spPr/>
        <p:txBody>
          <a:bodyPr/>
          <a:lstStyle/>
          <a:p>
            <a:fld id="{9579EBD5-1C3C-4385-A188-DE89DB5EA849}" type="slidenum">
              <a:rPr lang="fr-CA" smtClean="0"/>
              <a:t>22</a:t>
            </a:fld>
            <a:endParaRPr lang="fr-CA"/>
          </a:p>
        </p:txBody>
      </p:sp>
    </p:spTree>
    <p:extLst>
      <p:ext uri="{BB962C8B-B14F-4D97-AF65-F5344CB8AC3E}">
        <p14:creationId xmlns:p14="http://schemas.microsoft.com/office/powerpoint/2010/main" val="193791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23</a:t>
            </a:fld>
            <a:endParaRPr lang="fr-CA"/>
          </a:p>
        </p:txBody>
      </p:sp>
    </p:spTree>
    <p:extLst>
      <p:ext uri="{BB962C8B-B14F-4D97-AF65-F5344CB8AC3E}">
        <p14:creationId xmlns:p14="http://schemas.microsoft.com/office/powerpoint/2010/main" val="336559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latin typeface="Arial" panose="020B0604020202020204" pitchFamily="34" charset="0"/>
                <a:cs typeface="Arial" panose="020B0604020202020204" pitchFamily="34" charset="0"/>
              </a:rPr>
              <a:t>ADDITIONAL INTERESTING INFORMATION TO SHARE</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mn-lt"/>
                <a:ea typeface="+mn-ea"/>
                <a:cs typeface="+mn-cs"/>
              </a:rPr>
              <a:t>There are many resources for students who want to learn more about their rights and obligations, or ask a lawyer a specific question. Here are just a few of them. This list is by no means exhaustive. If you have any ideas for new resources, please let your students know, and contact us so we can add them when we do our annual update.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Parlons</a:t>
            </a:r>
            <a:r>
              <a:rPr lang="en-US" sz="1200" b="1" kern="1200" dirty="0">
                <a:solidFill>
                  <a:schemeClr val="tx1"/>
                </a:solidFill>
                <a:effectLst/>
                <a:latin typeface="+mn-lt"/>
                <a:ea typeface="+mn-ea"/>
                <a:cs typeface="+mn-cs"/>
              </a:rPr>
              <a:t> Droit (Let's Talk Law) </a:t>
            </a:r>
            <a:r>
              <a:rPr lang="en-US" sz="1200" kern="1200" dirty="0">
                <a:solidFill>
                  <a:schemeClr val="tx1"/>
                </a:solidFill>
                <a:effectLst/>
                <a:latin typeface="+mn-lt"/>
                <a:ea typeface="+mn-ea"/>
                <a:cs typeface="+mn-cs"/>
              </a:rPr>
              <a:t>is a service offered by the Young Bar Association of Montreal for 12</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21-year-olds, allowing them to speak to a lawyer free of charge. This telephone service is available to all young Quebecers, regardless of geographic location. If students have legal questions about a personal situation, they can fill out a form on the Young Bar Association of Montreal website, and a volunteer lawyer will call them back within a week. </a:t>
            </a:r>
            <a:r>
              <a:rPr lang="en-US" sz="1200" u="sng" kern="1200" dirty="0">
                <a:solidFill>
                  <a:schemeClr val="tx1"/>
                </a:solidFill>
                <a:effectLst/>
                <a:latin typeface="+mn-lt"/>
                <a:ea typeface="+mn-ea"/>
                <a:cs typeface="+mn-cs"/>
                <a:hlinkClick r:id="rId3"/>
              </a:rPr>
              <a:t>https://ajbm.qc.ca/en/pour-la-population/services-offerts/parlons-droit-102</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The Commission des services </a:t>
            </a:r>
            <a:r>
              <a:rPr lang="en-US" sz="1200" b="1" kern="1200" dirty="0" err="1">
                <a:solidFill>
                  <a:schemeClr val="tx1"/>
                </a:solidFill>
                <a:effectLst/>
                <a:latin typeface="+mn-lt"/>
                <a:ea typeface="+mn-ea"/>
                <a:cs typeface="+mn-cs"/>
              </a:rPr>
              <a:t>juridiques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organization responsible for Quebec legal aid. Legal aid enables people on low incomes to receive the services of a lawyer free of charge (or for a small fee) in certain situations. For more information: </a:t>
            </a:r>
            <a:r>
              <a:rPr lang="en-US" sz="1200" u="sng" kern="1200" dirty="0">
                <a:solidFill>
                  <a:schemeClr val="tx1"/>
                </a:solidFill>
                <a:effectLst/>
                <a:latin typeface="+mn-lt"/>
                <a:ea typeface="+mn-ea"/>
                <a:cs typeface="+mn-cs"/>
                <a:hlinkClick r:id="rId4"/>
              </a:rPr>
              <a:t>https://www.csj.qc.ca/commission-des-services-juridiques/lang/en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Tel-</a:t>
            </a:r>
            <a:r>
              <a:rPr lang="en-US" sz="1200" b="1" kern="1200" dirty="0" err="1">
                <a:solidFill>
                  <a:schemeClr val="tx1"/>
                </a:solidFill>
                <a:effectLst/>
                <a:latin typeface="+mn-lt"/>
                <a:ea typeface="+mn-ea"/>
                <a:cs typeface="+mn-cs"/>
              </a:rPr>
              <a:t>jeunes</a:t>
            </a:r>
            <a:r>
              <a:rPr lang="en-US" sz="1200" kern="1200" dirty="0">
                <a:solidFill>
                  <a:schemeClr val="tx1"/>
                </a:solidFill>
                <a:effectLst/>
                <a:latin typeface="+mn-lt"/>
                <a:ea typeface="+mn-ea"/>
                <a:cs typeface="+mn-cs"/>
              </a:rPr>
              <a:t> is a free, confidential listening and referral service. Counsellors can be reached free of charge at any time, day or night. Tel-</a:t>
            </a:r>
            <a:r>
              <a:rPr lang="en-US" sz="1200" kern="1200" dirty="0" err="1">
                <a:solidFill>
                  <a:schemeClr val="tx1"/>
                </a:solidFill>
                <a:effectLst/>
                <a:latin typeface="+mn-lt"/>
                <a:ea typeface="+mn-ea"/>
                <a:cs typeface="+mn-cs"/>
              </a:rPr>
              <a:t>jeunes</a:t>
            </a:r>
            <a:r>
              <a:rPr lang="en-US" sz="1200" kern="1200" dirty="0">
                <a:solidFill>
                  <a:schemeClr val="tx1"/>
                </a:solidFill>
                <a:effectLst/>
                <a:latin typeface="+mn-lt"/>
                <a:ea typeface="+mn-ea"/>
                <a:cs typeface="+mn-cs"/>
              </a:rPr>
              <a:t> counsellors can provide resources and information to young people in many areas: bullying and violence, sexuality, family, work and school, etc. </a:t>
            </a:r>
            <a:r>
              <a:rPr lang="en-US" sz="1200" u="sng" kern="1200" dirty="0">
                <a:solidFill>
                  <a:schemeClr val="tx1"/>
                </a:solidFill>
                <a:effectLst/>
                <a:latin typeface="+mn-lt"/>
                <a:ea typeface="+mn-ea"/>
                <a:cs typeface="+mn-cs"/>
                <a:hlinkClick r:id="rId5"/>
              </a:rPr>
              <a:t>https://www.teljeunes.com/en</a:t>
            </a:r>
            <a:r>
              <a:rPr lang="en-US" sz="1200" kern="1200" dirty="0">
                <a:solidFill>
                  <a:schemeClr val="tx1"/>
                </a:solidFill>
                <a:effectLst/>
                <a:latin typeface="+mn-lt"/>
                <a:ea typeface="+mn-ea"/>
                <a:cs typeface="+mn-cs"/>
              </a:rPr>
              <a:t>  1-800-263-2266.</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24</a:t>
            </a:fld>
            <a:endParaRPr lang="fr-CA"/>
          </a:p>
        </p:txBody>
      </p:sp>
    </p:spTree>
    <p:extLst>
      <p:ext uri="{BB962C8B-B14F-4D97-AF65-F5344CB8AC3E}">
        <p14:creationId xmlns:p14="http://schemas.microsoft.com/office/powerpoint/2010/main" val="253790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19CA-94B7-00CA-48C8-F0532CE2D0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AE129D-3546-DD29-4F96-8671AB960E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3D47AA-0741-1805-8FD9-BB7710392AD1}"/>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endParaRPr lang="en-CA"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b="0" noProof="0" dirty="0">
                <a:latin typeface="Arial" panose="020B0604020202020204" pitchFamily="34" charset="0"/>
                <a:cs typeface="Arial" panose="020B0604020202020204" pitchFamily="34" charset="0"/>
              </a:rPr>
              <a:t>With the students, read what the right to privacy is.</a:t>
            </a:r>
          </a:p>
          <a:p>
            <a:pPr marL="171450" indent="-171450">
              <a:buFont typeface="Wingdings" panose="05000000000000000000" pitchFamily="2" charset="2"/>
              <a:buChar char="q"/>
            </a:pPr>
            <a:r>
              <a:rPr lang="en-CA" b="0" noProof="0" dirty="0">
                <a:latin typeface="Arial" panose="020B0604020202020204" pitchFamily="34" charset="0"/>
                <a:cs typeface="Arial" panose="020B0604020202020204" pitchFamily="34" charset="0"/>
              </a:rPr>
              <a:t>The Teacher’s Guide</a:t>
            </a:r>
            <a:r>
              <a:rPr lang="en-CA" b="0" baseline="0" noProof="0" dirty="0">
                <a:latin typeface="Arial" panose="020B0604020202020204" pitchFamily="34" charset="0"/>
                <a:cs typeface="Arial" panose="020B0604020202020204" pitchFamily="34" charset="0"/>
              </a:rPr>
              <a:t> contains complete explanations.</a:t>
            </a:r>
            <a:endParaRPr lang="en-CA" b="0" noProof="0" dirty="0">
              <a:latin typeface="Arial" panose="020B0604020202020204" pitchFamily="34" charset="0"/>
              <a:cs typeface="Arial" panose="020B0604020202020204" pitchFamily="34" charset="0"/>
            </a:endParaRPr>
          </a:p>
          <a:p>
            <a:endParaRPr lang="en-CA" b="0" noProof="0" dirty="0">
              <a:latin typeface="Arial" panose="020B0604020202020204" pitchFamily="34" charset="0"/>
              <a:cs typeface="Arial" panose="020B0604020202020204" pitchFamily="34" charset="0"/>
            </a:endParaRPr>
          </a:p>
          <a:p>
            <a:endParaRPr lang="en-CA" b="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latin typeface="Arial" panose="020B0604020202020204" pitchFamily="34" charset="0"/>
              <a:cs typeface="Arial" panose="020B0604020202020204" pitchFamily="34" charset="0"/>
            </a:endParaRPr>
          </a:p>
          <a:p>
            <a:endParaRPr lang="en-CA" b="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497A79E-1BB1-40A9-F61F-8DFD5E9C60D7}"/>
              </a:ext>
            </a:extLst>
          </p:cNvPr>
          <p:cNvSpPr>
            <a:spLocks noGrp="1"/>
          </p:cNvSpPr>
          <p:nvPr>
            <p:ph type="sldNum" sz="quarter" idx="5"/>
          </p:nvPr>
        </p:nvSpPr>
        <p:spPr/>
        <p:txBody>
          <a:bodyPr/>
          <a:lstStyle/>
          <a:p>
            <a:fld id="{9579EBD5-1C3C-4385-A188-DE89DB5EA849}" type="slidenum">
              <a:rPr lang="fr-CA" smtClean="0"/>
              <a:t>3</a:t>
            </a:fld>
            <a:endParaRPr lang="fr-CA"/>
          </a:p>
        </p:txBody>
      </p:sp>
    </p:spTree>
    <p:extLst>
      <p:ext uri="{BB962C8B-B14F-4D97-AF65-F5344CB8AC3E}">
        <p14:creationId xmlns:p14="http://schemas.microsoft.com/office/powerpoint/2010/main" val="230545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6CB85-738E-0746-DEC6-A0BA8D2C92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E6C9FF-C578-0298-FE8E-1DF9062D4B3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716A73-B014-A47C-1EA6-286F04BDC935}"/>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endParaRPr lang="en-CA"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b="0" noProof="0" dirty="0">
                <a:latin typeface="Arial" panose="020B0604020202020204" pitchFamily="34" charset="0"/>
                <a:cs typeface="Arial" panose="020B0604020202020204" pitchFamily="34" charset="0"/>
              </a:rPr>
              <a:t>Identify as a class a few examples</a:t>
            </a:r>
            <a:r>
              <a:rPr lang="en-CA" b="0" baseline="0" noProof="0" dirty="0">
                <a:latin typeface="Arial" panose="020B0604020202020204" pitchFamily="34" charset="0"/>
                <a:cs typeface="Arial" panose="020B0604020202020204" pitchFamily="34" charset="0"/>
              </a:rPr>
              <a:t> of situations involving the right</a:t>
            </a:r>
            <a:r>
              <a:rPr lang="en-CA" b="0" noProof="0" dirty="0">
                <a:latin typeface="Arial" panose="020B0604020202020204" pitchFamily="34" charset="0"/>
                <a:cs typeface="Arial" panose="020B0604020202020204" pitchFamily="34" charset="0"/>
              </a:rPr>
              <a:t> to privacy.</a:t>
            </a:r>
          </a:p>
          <a:p>
            <a:pPr marL="171450" indent="-171450">
              <a:buFont typeface="Wingdings" panose="05000000000000000000" pitchFamily="2" charset="2"/>
              <a:buChar char="q"/>
            </a:pPr>
            <a:r>
              <a:rPr lang="en-CA" b="0" noProof="0" dirty="0">
                <a:latin typeface="Arial" panose="020B0604020202020204" pitchFamily="34" charset="0"/>
                <a:cs typeface="Arial" panose="020B0604020202020204" pitchFamily="34" charset="0"/>
              </a:rPr>
              <a:t>The students write a few examples on page X in their workbook.</a:t>
            </a:r>
          </a:p>
        </p:txBody>
      </p:sp>
      <p:sp>
        <p:nvSpPr>
          <p:cNvPr id="4" name="Espace réservé du numéro de diapositive 3">
            <a:extLst>
              <a:ext uri="{FF2B5EF4-FFF2-40B4-BE49-F238E27FC236}">
                <a16:creationId xmlns:a16="http://schemas.microsoft.com/office/drawing/2014/main" id="{72A68EA5-E5DC-FA23-C53E-946D211292B7}"/>
              </a:ext>
            </a:extLst>
          </p:cNvPr>
          <p:cNvSpPr>
            <a:spLocks noGrp="1"/>
          </p:cNvSpPr>
          <p:nvPr>
            <p:ph type="sldNum" sz="quarter" idx="5"/>
          </p:nvPr>
        </p:nvSpPr>
        <p:spPr/>
        <p:txBody>
          <a:bodyPr/>
          <a:lstStyle/>
          <a:p>
            <a:fld id="{9579EBD5-1C3C-4385-A188-DE89DB5EA849}" type="slidenum">
              <a:rPr lang="fr-CA" smtClean="0"/>
              <a:t>4</a:t>
            </a:fld>
            <a:endParaRPr lang="fr-CA"/>
          </a:p>
        </p:txBody>
      </p:sp>
    </p:spTree>
    <p:extLst>
      <p:ext uri="{BB962C8B-B14F-4D97-AF65-F5344CB8AC3E}">
        <p14:creationId xmlns:p14="http://schemas.microsoft.com/office/powerpoint/2010/main" val="370423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5</a:t>
            </a:fld>
            <a:endParaRPr lang="fr-CA"/>
          </a:p>
        </p:txBody>
      </p:sp>
    </p:spTree>
    <p:extLst>
      <p:ext uri="{BB962C8B-B14F-4D97-AF65-F5344CB8AC3E}">
        <p14:creationId xmlns:p14="http://schemas.microsoft.com/office/powerpoint/2010/main" val="114030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Read the definition of “search,” also presented in the Student Workbook, p. X.</a:t>
            </a:r>
          </a:p>
          <a:p>
            <a:pPr marL="171450" indent="-171450">
              <a:buFont typeface="Wingdings" panose="05000000000000000000" pitchFamily="2" charset="2"/>
              <a:buChar char="q"/>
              <a:defRPr/>
            </a:pPr>
            <a:endParaRPr lang="en-CA" sz="1200" noProof="0" dirty="0">
              <a:latin typeface="Arial"/>
              <a:cs typeface="Arial"/>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6</a:t>
            </a:fld>
            <a:endParaRPr lang="fr-CA"/>
          </a:p>
        </p:txBody>
      </p:sp>
    </p:spTree>
    <p:extLst>
      <p:ext uri="{BB962C8B-B14F-4D97-AF65-F5344CB8AC3E}">
        <p14:creationId xmlns:p14="http://schemas.microsoft.com/office/powerpoint/2010/main" val="337148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C9227-B11C-933C-2628-170E476B26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0AF47A-420C-3D02-5311-5CE160DFCE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9CA2DD-E87C-4848-31AC-49579490613B}"/>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a:cs typeface="Arial"/>
              </a:rPr>
              <a:t>As a class, read the scenario in the Student Workbook, p. X.</a:t>
            </a:r>
          </a:p>
          <a:p>
            <a:pPr marL="171450" indent="-171450">
              <a:buFont typeface="Wingdings" panose="05000000000000000000" pitchFamily="2" charset="2"/>
              <a:buChar char="q"/>
              <a:defRPr/>
            </a:pPr>
            <a:r>
              <a:rPr lang="en-CA" sz="1200" noProof="0" dirty="0">
                <a:latin typeface="Arial"/>
                <a:cs typeface="Arial"/>
              </a:rPr>
              <a:t>Read the debate question.</a:t>
            </a:r>
          </a:p>
          <a:p>
            <a:pPr marL="171450" indent="-171450">
              <a:buFont typeface="Wingdings" panose="05000000000000000000" pitchFamily="2" charset="2"/>
              <a:buChar char="q"/>
              <a:defRPr/>
            </a:pPr>
            <a:r>
              <a:rPr lang="en-CA" sz="1200" noProof="0" dirty="0">
                <a:latin typeface="Arial"/>
                <a:cs typeface="Arial"/>
              </a:rPr>
              <a:t>Review the reflection questions with the students and give them time to answer.</a:t>
            </a:r>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E039197-AE41-75A5-923D-308D856548C6}"/>
              </a:ext>
            </a:extLst>
          </p:cNvPr>
          <p:cNvSpPr>
            <a:spLocks noGrp="1"/>
          </p:cNvSpPr>
          <p:nvPr>
            <p:ph type="sldNum" sz="quarter" idx="5"/>
          </p:nvPr>
        </p:nvSpPr>
        <p:spPr/>
        <p:txBody>
          <a:bodyPr/>
          <a:lstStyle/>
          <a:p>
            <a:fld id="{9579EBD5-1C3C-4385-A188-DE89DB5EA849}" type="slidenum">
              <a:rPr lang="fr-CA" smtClean="0"/>
              <a:t>7</a:t>
            </a:fld>
            <a:endParaRPr lang="fr-CA"/>
          </a:p>
        </p:txBody>
      </p:sp>
    </p:spTree>
    <p:extLst>
      <p:ext uri="{BB962C8B-B14F-4D97-AF65-F5344CB8AC3E}">
        <p14:creationId xmlns:p14="http://schemas.microsoft.com/office/powerpoint/2010/main" val="149472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404FC-35A6-B566-F1ED-553D7D5D14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FB01CD-90B5-216D-62B4-49AC88FE88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B5AA24-DA82-FAF3-B659-84D889244090}"/>
              </a:ext>
            </a:extLst>
          </p:cNvPr>
          <p:cNvSpPr>
            <a:spLocks noGrp="1"/>
          </p:cNvSpPr>
          <p:nvPr>
            <p:ph type="body" idx="1"/>
          </p:nvPr>
        </p:nvSpPr>
        <p:spPr/>
        <p:txBody>
          <a:bodyPr/>
          <a:lstStyle/>
          <a:p>
            <a:r>
              <a:rPr lang="en-CA" b="1" noProof="0" dirty="0">
                <a:latin typeface="Arial" panose="020B0604020202020204" pitchFamily="34" charset="0"/>
                <a:cs typeface="Arial" panose="020B0604020202020204" pitchFamily="34" charset="0"/>
              </a:rPr>
              <a:t>NOTES FOR THE TEACHER</a:t>
            </a:r>
            <a:endParaRPr lang="en-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Explain the steps in the debate and divide the students into 2 teams. </a:t>
            </a:r>
            <a:endParaRPr lang="en-CA" sz="1200" noProof="0"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en-CA" noProof="0" dirty="0">
                <a:solidFill>
                  <a:schemeClr val="tx1"/>
                </a:solidFill>
              </a:rPr>
              <a:t>Suggested format:</a:t>
            </a:r>
          </a:p>
          <a:p>
            <a:pPr marL="0" lvl="1" indent="0" fontAlgn="base">
              <a:buNone/>
            </a:pPr>
            <a:endParaRPr lang="en-CA" noProof="0" dirty="0">
              <a:solidFill>
                <a:schemeClr val="tx1"/>
              </a:solidFill>
            </a:endParaRPr>
          </a:p>
          <a:p>
            <a:pPr marL="628650" lvl="2" indent="-171450" fontAlgn="base">
              <a:buFont typeface="Arial" panose="020B0604020202020204" pitchFamily="34" charset="0"/>
              <a:buChar char="•"/>
            </a:pPr>
            <a:r>
              <a:rPr lang="en-CA" noProof="0" dirty="0">
                <a:solidFill>
                  <a:schemeClr val="tx1"/>
                </a:solidFill>
              </a:rPr>
              <a:t>The students are divided into 2 teams, each with a position to defend. The teams are seated facing each other.</a:t>
            </a:r>
          </a:p>
          <a:p>
            <a:pPr marL="628650" lvl="2" indent="-171450" fontAlgn="base">
              <a:buFont typeface="Arial" panose="020B0604020202020204" pitchFamily="34" charset="0"/>
              <a:buChar char="•"/>
            </a:pPr>
            <a:r>
              <a:rPr lang="en-CA" noProof="0" dirty="0">
                <a:solidFill>
                  <a:schemeClr val="tx1"/>
                </a:solidFill>
              </a:rPr>
              <a:t>The teacher gives one team the floor to present their argument. A stopwatch could be displayed.</a:t>
            </a:r>
          </a:p>
          <a:p>
            <a:pPr marL="628650" lvl="2" indent="-171450" fontAlgn="base">
              <a:buFont typeface="Arial" panose="020B0604020202020204" pitchFamily="34" charset="0"/>
              <a:buChar char="•"/>
            </a:pPr>
            <a:r>
              <a:rPr lang="en-CA" noProof="0" dirty="0">
                <a:solidFill>
                  <a:schemeClr val="tx1"/>
                </a:solidFill>
              </a:rPr>
              <a:t>The teacher then gives the floor to the other team. They can respond to the first team’s argument or present a new argument.</a:t>
            </a:r>
          </a:p>
          <a:p>
            <a:pPr marL="628650" lvl="2" indent="-171450" fontAlgn="base">
              <a:buFont typeface="Arial" panose="020B0604020202020204" pitchFamily="34" charset="0"/>
              <a:buChar char="•"/>
            </a:pPr>
            <a:r>
              <a:rPr lang="en-CA" noProof="0" dirty="0">
                <a:solidFill>
                  <a:schemeClr val="tx1"/>
                </a:solidFill>
              </a:rPr>
              <a:t>Continue the debate, alternating between the teams. </a:t>
            </a:r>
            <a:r>
              <a:rPr lang="en-CA" sz="1200" kern="1200" noProof="0" dirty="0">
                <a:solidFill>
                  <a:schemeClr val="tx1"/>
                </a:solidFill>
                <a:effectLst/>
                <a:latin typeface="+mn-lt"/>
                <a:ea typeface="+mn-ea"/>
                <a:cs typeface="+mn-cs"/>
              </a:rPr>
              <a:t>Encourage the students to make connections with the ideas already mentioned. Ideally, a different student speaks each time a</a:t>
            </a:r>
            <a:r>
              <a:rPr lang="en-CA" sz="1200" kern="1200" baseline="0" noProof="0" dirty="0">
                <a:solidFill>
                  <a:schemeClr val="tx1"/>
                </a:solidFill>
                <a:effectLst/>
                <a:latin typeface="+mn-lt"/>
                <a:ea typeface="+mn-ea"/>
                <a:cs typeface="+mn-cs"/>
              </a:rPr>
              <a:t> team takes the floor</a:t>
            </a:r>
            <a:r>
              <a:rPr lang="en-CA" noProof="0" dirty="0">
                <a:solidFill>
                  <a:schemeClr val="tx1"/>
                </a:solidFill>
              </a:rPr>
              <a:t>.</a:t>
            </a:r>
          </a:p>
          <a:p>
            <a:pPr marL="171450" lvl="1" indent="-171450" fontAlgn="base">
              <a:buFont typeface="Arial" panose="020B0604020202020204" pitchFamily="34" charset="0"/>
              <a:buChar char="•"/>
            </a:pPr>
            <a:endParaRPr lang="en-CA" noProof="0" dirty="0">
              <a:solidFill>
                <a:schemeClr val="tx1"/>
              </a:solidFill>
            </a:endParaRP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Give the students about 5 minutes to share their ideas with their team.</a:t>
            </a:r>
          </a:p>
          <a:p>
            <a:pPr marL="171450" indent="-171450">
              <a:buFont typeface="Wingdings" panose="05000000000000000000" pitchFamily="2" charset="2"/>
              <a:buChar char="q"/>
              <a:defRPr/>
            </a:pPr>
            <a:r>
              <a:rPr lang="en-CA" sz="1200" noProof="0" dirty="0">
                <a:latin typeface="Arial" panose="020B0604020202020204" pitchFamily="34" charset="0"/>
                <a:cs typeface="Arial" panose="020B0604020202020204" pitchFamily="34" charset="0"/>
              </a:rPr>
              <a:t>Start the debate!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kern="1200" noProof="0" dirty="0">
                <a:solidFill>
                  <a:schemeClr val="tx1"/>
                </a:solidFill>
                <a:effectLst/>
                <a:latin typeface="+mn-lt"/>
                <a:ea typeface="+mn-ea"/>
                <a:cs typeface="+mn-cs"/>
              </a:rPr>
              <a:t>About 5 minutes before the end of the debate, ask one student per team to summarize the main arguments supporting their team’s position</a:t>
            </a: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the students to write their final personal opinion following the debate in the Student Workbook, p. X. </a:t>
            </a:r>
            <a:r>
              <a:rPr lang="en-CA" sz="1200" kern="1200" noProof="0" dirty="0">
                <a:solidFill>
                  <a:schemeClr val="tx1"/>
                </a:solidFill>
                <a:effectLst/>
                <a:latin typeface="+mn-lt"/>
                <a:ea typeface="+mn-ea"/>
                <a:cs typeface="+mn-cs"/>
              </a:rPr>
              <a:t>Their position does not have to be the same as the one taken during the debate. You could ask the students to vote by a show of hands to determine the majority position of the class</a:t>
            </a: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171450" indent="-171450">
              <a:buFont typeface="Wingdings" panose="05000000000000000000" pitchFamily="2" charset="2"/>
              <a:buChar char="q"/>
              <a:defRPr/>
            </a:pPr>
            <a:endParaRPr lang="en-CA" sz="1200" noProof="0" dirty="0">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C734CD7-166B-1207-23DC-CAB99600092A}"/>
              </a:ext>
            </a:extLst>
          </p:cNvPr>
          <p:cNvSpPr>
            <a:spLocks noGrp="1"/>
          </p:cNvSpPr>
          <p:nvPr>
            <p:ph type="sldNum" sz="quarter" idx="5"/>
          </p:nvPr>
        </p:nvSpPr>
        <p:spPr/>
        <p:txBody>
          <a:bodyPr/>
          <a:lstStyle/>
          <a:p>
            <a:fld id="{9579EBD5-1C3C-4385-A188-DE89DB5EA849}" type="slidenum">
              <a:rPr lang="fr-CA" smtClean="0"/>
              <a:t>8</a:t>
            </a:fld>
            <a:endParaRPr lang="fr-CA"/>
          </a:p>
        </p:txBody>
      </p:sp>
    </p:spTree>
    <p:extLst>
      <p:ext uri="{BB962C8B-B14F-4D97-AF65-F5344CB8AC3E}">
        <p14:creationId xmlns:p14="http://schemas.microsoft.com/office/powerpoint/2010/main" val="278107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D8AC8-E13F-0FF7-64AE-C93771BC5B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AAAA67-DE07-2F0F-3C28-FD6A17BE65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2AA794-EACD-139B-5EC1-F1FCBC5ACD8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NOTES FOR THE TEACHER</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latin typeface="Arial" panose="020B0604020202020204" pitchFamily="34" charset="0"/>
                <a:cs typeface="Arial" panose="020B0604020202020204" pitchFamily="34" charset="0"/>
              </a:rPr>
              <a:t>Explain to the students what the law says (see </a:t>
            </a:r>
            <a:r>
              <a:rPr lang="en-CA" sz="1200" b="0" noProof="0" dirty="0">
                <a:latin typeface="Arial" panose="020B0604020202020204" pitchFamily="34" charset="0"/>
                <a:cs typeface="Arial" panose="020B0604020202020204" pitchFamily="34" charset="0"/>
              </a:rPr>
              <a:t>complete explanation in the Teacher’s Guide</a:t>
            </a:r>
            <a:r>
              <a:rPr lang="en-CA" sz="1200" noProof="0" dirty="0">
                <a:latin typeface="Arial" panose="020B0604020202020204" pitchFamily="34" charset="0"/>
                <a:cs typeface="Arial" panose="020B0604020202020204" pitchFamily="34" charset="0"/>
              </a:rPr>
              <a:t>).</a:t>
            </a:r>
            <a:endPar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defRPr/>
            </a:pPr>
            <a:r>
              <a:rPr lang="en-CA" sz="12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the students to write down the key legal information in the Student Workbook, p. X.</a:t>
            </a:r>
          </a:p>
          <a:p>
            <a:pPr marL="171450" indent="-171450">
              <a:buFont typeface="Wingdings" panose="05000000000000000000" pitchFamily="2" charset="2"/>
              <a:buChar char="q"/>
              <a:defRPr/>
            </a:pPr>
            <a:r>
              <a:rPr lang="en-CA" sz="1200" kern="1200" noProof="0" dirty="0">
                <a:solidFill>
                  <a:schemeClr val="tx1"/>
                </a:solidFill>
                <a:effectLst/>
                <a:latin typeface="+mn-lt"/>
                <a:ea typeface="+mn-ea"/>
                <a:cs typeface="+mn-cs"/>
              </a:rPr>
              <a:t>As a class, share final impressions of the debate and/or the legal information.</a:t>
            </a:r>
          </a:p>
        </p:txBody>
      </p:sp>
      <p:sp>
        <p:nvSpPr>
          <p:cNvPr id="4" name="Espace réservé du numéro de diapositive 3">
            <a:extLst>
              <a:ext uri="{FF2B5EF4-FFF2-40B4-BE49-F238E27FC236}">
                <a16:creationId xmlns:a16="http://schemas.microsoft.com/office/drawing/2014/main" id="{4713D1B7-4770-9C51-F7C8-B8356CBE4E8A}"/>
              </a:ext>
            </a:extLst>
          </p:cNvPr>
          <p:cNvSpPr>
            <a:spLocks noGrp="1"/>
          </p:cNvSpPr>
          <p:nvPr>
            <p:ph type="sldNum" sz="quarter" idx="5"/>
          </p:nvPr>
        </p:nvSpPr>
        <p:spPr/>
        <p:txBody>
          <a:bodyPr/>
          <a:lstStyle/>
          <a:p>
            <a:fld id="{9579EBD5-1C3C-4385-A188-DE89DB5EA849}" type="slidenum">
              <a:rPr lang="fr-CA" smtClean="0"/>
              <a:t>9</a:t>
            </a:fld>
            <a:endParaRPr lang="fr-CA"/>
          </a:p>
        </p:txBody>
      </p:sp>
    </p:spTree>
    <p:extLst>
      <p:ext uri="{BB962C8B-B14F-4D97-AF65-F5344CB8AC3E}">
        <p14:creationId xmlns:p14="http://schemas.microsoft.com/office/powerpoint/2010/main" val="444853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38561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407191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68298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462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6220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7460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82677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39421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3416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0830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0662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9128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2004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99486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15826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1912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9354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72376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04652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9652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275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74015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8767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277794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271271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01980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73276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52268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79918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10140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209344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4623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37093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34661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5">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7.xml"/><Relationship Id="rId5" Type="http://schemas.openxmlformats.org/officeDocument/2006/relationships/image" Target="../media/image41.png"/><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36.gif"/><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39.jpeg"/><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36.gif"/><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39.jpeg"/><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6.xml"/><Relationship Id="rId5" Type="http://schemas.openxmlformats.org/officeDocument/2006/relationships/image" Target="../media/image39.jpeg"/><Relationship Id="rId4" Type="http://schemas.openxmlformats.org/officeDocument/2006/relationships/image" Target="../media/image36.gif"/></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36.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36.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36.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36.gif"/><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39.jpeg"/><Relationship Id="rId4"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CAF052-DF30-0598-DE35-2B462F53B40F}"/>
              </a:ext>
            </a:extLst>
          </p:cNvPr>
          <p:cNvPicPr>
            <a:picLocks noChangeAspect="1"/>
          </p:cNvPicPr>
          <p:nvPr/>
        </p:nvPicPr>
        <p:blipFill>
          <a:blip r:embed="rId3"/>
          <a:srcRect l="9536" r="6538" b="1"/>
          <a:stretch>
            <a:fillRect/>
          </a:stretch>
        </p:blipFill>
        <p:spPr>
          <a:xfrm>
            <a:off x="6213764" y="1818409"/>
            <a:ext cx="5978236" cy="5039591"/>
          </a:xfrm>
          <a:prstGeom prst="rect">
            <a:avLst/>
          </a:prstGeom>
          <a:noFill/>
        </p:spPr>
      </p:pic>
      <p:sp>
        <p:nvSpPr>
          <p:cNvPr id="7" name="Titre 7">
            <a:extLst>
              <a:ext uri="{FF2B5EF4-FFF2-40B4-BE49-F238E27FC236}">
                <a16:creationId xmlns:a16="http://schemas.microsoft.com/office/drawing/2014/main" id="{EB706226-4730-FA4D-ABEC-69D1B174C6AA}"/>
              </a:ext>
            </a:extLst>
          </p:cNvPr>
          <p:cNvSpPr>
            <a:spLocks noGrp="1"/>
          </p:cNvSpPr>
          <p:nvPr/>
        </p:nvSpPr>
        <p:spPr>
          <a:xfrm>
            <a:off x="882650" y="2469790"/>
            <a:ext cx="5212080" cy="23774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spcAft>
                <a:spcPts val="600"/>
              </a:spcAft>
              <a:defRPr/>
            </a:pPr>
            <a:r>
              <a:rPr lang="en-CA" b="1" kern="1200" noProof="0" dirty="0">
                <a:latin typeface="+mj-lt"/>
                <a:ea typeface="+mj-ea"/>
                <a:cs typeface="+mj-cs"/>
              </a:rPr>
              <a:t>The Right to Privacy</a:t>
            </a:r>
          </a:p>
        </p:txBody>
      </p:sp>
      <p:sp>
        <p:nvSpPr>
          <p:cNvPr id="4" name="Rectangle 3">
            <a:extLst>
              <a:ext uri="{FF2B5EF4-FFF2-40B4-BE49-F238E27FC236}">
                <a16:creationId xmlns:a16="http://schemas.microsoft.com/office/drawing/2014/main" id="{FF534D98-ADE5-B82C-1E4C-D5A8B191938F}"/>
              </a:ext>
            </a:extLst>
          </p:cNvPr>
          <p:cNvSpPr/>
          <p:nvPr/>
        </p:nvSpPr>
        <p:spPr>
          <a:xfrm>
            <a:off x="6213423" y="-3748"/>
            <a:ext cx="5978769" cy="1828800"/>
          </a:xfrm>
          <a:prstGeom prst="rect">
            <a:avLst/>
          </a:prstGeom>
          <a:solidFill>
            <a:srgbClr val="DCD2D3"/>
          </a:solidFill>
          <a:ln>
            <a:solidFill>
              <a:srgbClr val="DCD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7C7B6-F314-9D7C-EA1D-AED482B0A5F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86D53F1-249A-AF1B-7B73-44ED8232973F}"/>
              </a:ext>
            </a:extLst>
          </p:cNvPr>
          <p:cNvSpPr>
            <a:spLocks noGrp="1"/>
          </p:cNvSpPr>
          <p:nvPr>
            <p:ph type="body" idx="1"/>
          </p:nvPr>
        </p:nvSpPr>
        <p:spPr/>
        <p:txBody>
          <a:bodyPr/>
          <a:lstStyle/>
          <a:p>
            <a:r>
              <a:rPr lang="en-CA" noProof="0" dirty="0"/>
              <a:t>Scenario: </a:t>
            </a:r>
          </a:p>
          <a:p>
            <a:r>
              <a:rPr lang="en-CA" noProof="0" dirty="0"/>
              <a:t>Camera Surveillance of Employees</a:t>
            </a:r>
          </a:p>
        </p:txBody>
      </p:sp>
      <p:pic>
        <p:nvPicPr>
          <p:cNvPr id="10" name="Espace réservé pour une image  9">
            <a:extLst>
              <a:ext uri="{FF2B5EF4-FFF2-40B4-BE49-F238E27FC236}">
                <a16:creationId xmlns:a16="http://schemas.microsoft.com/office/drawing/2014/main" id="{9690F389-381F-2475-594B-1F7061EB3E6F}"/>
              </a:ext>
            </a:extLst>
          </p:cNvPr>
          <p:cNvPicPr>
            <a:picLocks noGrp="1" noChangeAspect="1"/>
          </p:cNvPicPr>
          <p:nvPr>
            <p:ph type="pic" sz="quarter" idx="16"/>
          </p:nvPr>
        </p:nvPicPr>
        <p:blipFill>
          <a:blip r:embed="rId3"/>
          <a:srcRect l="83" t="-17081" r="2206" b="-16770"/>
          <a:stretch>
            <a:fillRect/>
          </a:stretch>
        </p:blipFill>
        <p:spPr>
          <a:xfrm>
            <a:off x="6769310" y="1129151"/>
            <a:ext cx="4980027" cy="4735733"/>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rgbClr val="FFFFFF"/>
          </a:solidFill>
        </p:spPr>
      </p:pic>
    </p:spTree>
    <p:extLst>
      <p:ext uri="{BB962C8B-B14F-4D97-AF65-F5344CB8AC3E}">
        <p14:creationId xmlns:p14="http://schemas.microsoft.com/office/powerpoint/2010/main" val="17809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95F01-C95B-15BA-4F2C-A8169FEF1BE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86D0630-77D8-0FB6-2C47-44BE6D2CF6BD}"/>
              </a:ext>
            </a:extLst>
          </p:cNvPr>
          <p:cNvSpPr>
            <a:spLocks noGrp="1"/>
          </p:cNvSpPr>
          <p:nvPr>
            <p:ph type="title"/>
          </p:nvPr>
        </p:nvSpPr>
        <p:spPr>
          <a:xfrm>
            <a:off x="389661" y="503627"/>
            <a:ext cx="10037229" cy="914400"/>
          </a:xfrm>
        </p:spPr>
        <p:txBody>
          <a:bodyPr/>
          <a:lstStyle/>
          <a:p>
            <a:r>
              <a:rPr lang="en-CA" noProof="0" dirty="0">
                <a:solidFill>
                  <a:schemeClr val="accent1"/>
                </a:solidFill>
              </a:rPr>
              <a:t>Definition</a:t>
            </a:r>
          </a:p>
        </p:txBody>
      </p:sp>
      <p:sp>
        <p:nvSpPr>
          <p:cNvPr id="6" name="Espace réservé du contenu 2">
            <a:extLst>
              <a:ext uri="{FF2B5EF4-FFF2-40B4-BE49-F238E27FC236}">
                <a16:creationId xmlns:a16="http://schemas.microsoft.com/office/drawing/2014/main" id="{9A8F0A3A-8FEF-B34B-FAC4-DC9AB92E0EFB}"/>
              </a:ext>
            </a:extLst>
          </p:cNvPr>
          <p:cNvSpPr txBox="1">
            <a:spLocks/>
          </p:cNvSpPr>
          <p:nvPr>
            <p:custDataLst>
              <p:tags r:id="rId1"/>
            </p:custDataLst>
          </p:nvPr>
        </p:nvSpPr>
        <p:spPr>
          <a:xfrm>
            <a:off x="389661" y="1294923"/>
            <a:ext cx="10766020" cy="2368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en-CA" sz="4000" b="1" noProof="0" dirty="0">
                <a:solidFill>
                  <a:schemeClr val="accent1"/>
                </a:solidFill>
                <a:latin typeface="+mj-lt"/>
                <a:ea typeface="+mj-ea"/>
                <a:cs typeface="+mj-cs"/>
              </a:rPr>
              <a:t>Time theft</a:t>
            </a:r>
          </a:p>
          <a:p>
            <a:pPr marL="0" indent="0">
              <a:buNone/>
            </a:pPr>
            <a:r>
              <a:rPr lang="en-CA" dirty="0"/>
              <a:t>A term sometimes used in the workplace to refer to a situation where an employee is paid for time not actually worked</a:t>
            </a:r>
            <a:r>
              <a:rPr lang="en-CA" noProof="0" dirty="0"/>
              <a:t>.</a:t>
            </a:r>
          </a:p>
          <a:p>
            <a:pPr marL="0" indent="0">
              <a:buNone/>
            </a:pPr>
            <a:br>
              <a:rPr lang="en-CA" noProof="0" dirty="0"/>
            </a:br>
            <a:r>
              <a:rPr lang="en-CA" sz="2800" dirty="0"/>
              <a:t>F</a:t>
            </a:r>
            <a:r>
              <a:rPr lang="en-CA" sz="2800" noProof="0" dirty="0"/>
              <a:t>or example:</a:t>
            </a:r>
          </a:p>
          <a:p>
            <a:pPr lvl="1"/>
            <a:r>
              <a:rPr lang="en-CA" dirty="0"/>
              <a:t>t</a:t>
            </a:r>
            <a:r>
              <a:rPr lang="en-CA" noProof="0" dirty="0" err="1"/>
              <a:t>ime</a:t>
            </a:r>
            <a:r>
              <a:rPr lang="en-CA" noProof="0" dirty="0"/>
              <a:t> spent on personal activities during work hours,</a:t>
            </a:r>
          </a:p>
          <a:p>
            <a:pPr lvl="1"/>
            <a:r>
              <a:rPr lang="en-CA" dirty="0"/>
              <a:t>l</a:t>
            </a:r>
            <a:r>
              <a:rPr lang="en-CA" noProof="0" dirty="0" err="1"/>
              <a:t>onger</a:t>
            </a:r>
            <a:r>
              <a:rPr lang="en-CA" noProof="0" dirty="0"/>
              <a:t> breaks than provided for,</a:t>
            </a:r>
          </a:p>
          <a:p>
            <a:pPr lvl="1"/>
            <a:r>
              <a:rPr lang="en-CA" noProof="0" dirty="0"/>
              <a:t>falsification of timesheets.</a:t>
            </a:r>
            <a:endParaRPr lang="en-CA" sz="2800" noProof="0" dirty="0">
              <a:solidFill>
                <a:schemeClr val="tx1"/>
              </a:solidFill>
            </a:endParaRPr>
          </a:p>
          <a:p>
            <a:pPr fontAlgn="base"/>
            <a:endParaRPr lang="en-CA" sz="2800" noProof="0" dirty="0">
              <a:solidFill>
                <a:schemeClr val="tx1"/>
              </a:solidFill>
            </a:endParaRPr>
          </a:p>
        </p:txBody>
      </p:sp>
    </p:spTree>
    <p:extLst>
      <p:ext uri="{BB962C8B-B14F-4D97-AF65-F5344CB8AC3E}">
        <p14:creationId xmlns:p14="http://schemas.microsoft.com/office/powerpoint/2010/main" val="113421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E55E3-EDFD-2BCA-D180-0079DAD3594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AF681EB-16EF-82AB-4D9D-03D989736E34}"/>
              </a:ext>
            </a:extLst>
          </p:cNvPr>
          <p:cNvSpPr>
            <a:spLocks noGrp="1"/>
          </p:cNvSpPr>
          <p:nvPr>
            <p:ph type="title"/>
          </p:nvPr>
        </p:nvSpPr>
        <p:spPr>
          <a:xfrm>
            <a:off x="389661" y="503627"/>
            <a:ext cx="10037229" cy="914400"/>
          </a:xfrm>
        </p:spPr>
        <p:txBody>
          <a:bodyPr/>
          <a:lstStyle/>
          <a:p>
            <a:r>
              <a:rPr lang="en-CA" noProof="0" dirty="0">
                <a:solidFill>
                  <a:schemeClr val="accent1"/>
                </a:solidFill>
              </a:rPr>
              <a:t>Camera Surveillance of Employees</a:t>
            </a:r>
          </a:p>
        </p:txBody>
      </p:sp>
      <p:sp>
        <p:nvSpPr>
          <p:cNvPr id="6" name="Espace réservé du contenu 2">
            <a:extLst>
              <a:ext uri="{FF2B5EF4-FFF2-40B4-BE49-F238E27FC236}">
                <a16:creationId xmlns:a16="http://schemas.microsoft.com/office/drawing/2014/main" id="{30456973-42EB-2266-B5FE-C12F44437428}"/>
              </a:ext>
            </a:extLst>
          </p:cNvPr>
          <p:cNvSpPr txBox="1">
            <a:spLocks/>
          </p:cNvSpPr>
          <p:nvPr>
            <p:custDataLst>
              <p:tags r:id="rId1"/>
            </p:custDataLst>
          </p:nvPr>
        </p:nvSpPr>
        <p:spPr>
          <a:xfrm>
            <a:off x="389660" y="1916715"/>
            <a:ext cx="9680931" cy="236868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sz="2800" noProof="0" dirty="0">
                <a:solidFill>
                  <a:schemeClr val="accent2"/>
                </a:solidFill>
                <a:latin typeface="Arial"/>
                <a:cs typeface="Arial"/>
              </a:rPr>
              <a:t>Read the scenario in the workbook.</a:t>
            </a:r>
          </a:p>
          <a:p>
            <a:pPr fontAlgn="base"/>
            <a:r>
              <a:rPr lang="en-CA" sz="2800" noProof="0" dirty="0">
                <a:solidFill>
                  <a:schemeClr val="accent2"/>
                </a:solidFill>
                <a:latin typeface="Arial"/>
                <a:cs typeface="Arial"/>
              </a:rPr>
              <a:t>Debate question: </a:t>
            </a:r>
            <a:r>
              <a:rPr lang="en-CA" sz="2800" dirty="0"/>
              <a:t>Can an employer use security cameras to regularly monitor their employees’ work</a:t>
            </a:r>
            <a:r>
              <a:rPr lang="en-CA" sz="2800" noProof="0" dirty="0">
                <a:solidFill>
                  <a:schemeClr val="accent2"/>
                </a:solidFill>
                <a:latin typeface="Arial"/>
                <a:cs typeface="Arial"/>
              </a:rPr>
              <a:t>?</a:t>
            </a:r>
          </a:p>
          <a:p>
            <a:pPr fontAlgn="base"/>
            <a:r>
              <a:rPr lang="en-CA" sz="2800" noProof="0" dirty="0">
                <a:solidFill>
                  <a:schemeClr val="accent2"/>
                </a:solidFill>
                <a:latin typeface="Arial"/>
                <a:cs typeface="Arial"/>
              </a:rPr>
              <a:t>Complete the reflection questions to prepare for the debate.</a:t>
            </a:r>
          </a:p>
          <a:p>
            <a:pPr marL="0" indent="0" fontAlgn="base">
              <a:buNone/>
            </a:pPr>
            <a:endParaRPr lang="en-CA" sz="2800" noProof="0" dirty="0">
              <a:solidFill>
                <a:schemeClr val="accent2"/>
              </a:solidFill>
            </a:endParaRPr>
          </a:p>
          <a:p>
            <a:pPr fontAlgn="base"/>
            <a:endParaRPr lang="en-CA" sz="2800" noProof="0" dirty="0">
              <a:solidFill>
                <a:schemeClr val="accent2"/>
              </a:solidFill>
            </a:endParaRPr>
          </a:p>
        </p:txBody>
      </p:sp>
      <p:pic>
        <p:nvPicPr>
          <p:cNvPr id="2" name="Image 1">
            <a:extLst>
              <a:ext uri="{FF2B5EF4-FFF2-40B4-BE49-F238E27FC236}">
                <a16:creationId xmlns:a16="http://schemas.microsoft.com/office/drawing/2014/main" id="{FD794ED1-4657-1D93-C61C-41BE915DA7C9}"/>
              </a:ext>
            </a:extLst>
          </p:cNvPr>
          <p:cNvPicPr>
            <a:picLocks noChangeAspect="1"/>
          </p:cNvPicPr>
          <p:nvPr/>
        </p:nvPicPr>
        <p:blipFill>
          <a:blip r:embed="rId5"/>
          <a:stretch>
            <a:fillRect/>
          </a:stretch>
        </p:blipFill>
        <p:spPr>
          <a:xfrm>
            <a:off x="7267305" y="4034994"/>
            <a:ext cx="4967854" cy="2826181"/>
          </a:xfrm>
          <a:prstGeom prst="rect">
            <a:avLst/>
          </a:prstGeom>
        </p:spPr>
      </p:pic>
    </p:spTree>
    <p:extLst>
      <p:ext uri="{BB962C8B-B14F-4D97-AF65-F5344CB8AC3E}">
        <p14:creationId xmlns:p14="http://schemas.microsoft.com/office/powerpoint/2010/main" val="214136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94D8-0B60-44AA-529A-394EC98C6F6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AA6D08F-819A-FF05-CB58-5102019FCEC2}"/>
              </a:ext>
            </a:extLst>
          </p:cNvPr>
          <p:cNvSpPr>
            <a:spLocks noGrp="1"/>
          </p:cNvSpPr>
          <p:nvPr>
            <p:ph type="title"/>
          </p:nvPr>
        </p:nvSpPr>
        <p:spPr>
          <a:xfrm>
            <a:off x="886968" y="822960"/>
            <a:ext cx="10421938" cy="914400"/>
          </a:xfrm>
        </p:spPr>
        <p:txBody>
          <a:bodyPr vert="horz" lIns="0" tIns="0" rIns="0" bIns="0" rtlCol="0" anchor="t">
            <a:normAutofit/>
          </a:bodyPr>
          <a:lstStyle/>
          <a:p>
            <a:r>
              <a:rPr lang="en-CA" b="1" kern="1200" noProof="0" dirty="0">
                <a:latin typeface="+mj-lt"/>
                <a:ea typeface="+mj-ea"/>
                <a:cs typeface="+mj-cs"/>
              </a:rPr>
              <a:t>Debate time!</a:t>
            </a:r>
          </a:p>
        </p:txBody>
      </p:sp>
      <p:pic>
        <p:nvPicPr>
          <p:cNvPr id="2" name="Image 1">
            <a:extLst>
              <a:ext uri="{FF2B5EF4-FFF2-40B4-BE49-F238E27FC236}">
                <a16:creationId xmlns:a16="http://schemas.microsoft.com/office/drawing/2014/main" id="{1A164D47-88B9-D1AE-E3A0-5C9AAD47F505}"/>
              </a:ext>
            </a:extLst>
          </p:cNvPr>
          <p:cNvPicPr>
            <a:picLocks noChangeAspect="1"/>
          </p:cNvPicPr>
          <p:nvPr/>
        </p:nvPicPr>
        <p:blipFill>
          <a:blip r:embed="rId4"/>
          <a:srcRect l="-1245" r="199" b="308"/>
          <a:stretch>
            <a:fillRect/>
          </a:stretch>
        </p:blipFill>
        <p:spPr>
          <a:xfrm>
            <a:off x="6139192" y="2477479"/>
            <a:ext cx="6040792" cy="3709985"/>
          </a:xfrm>
          <a:prstGeom prst="rect">
            <a:avLst/>
          </a:prstGeom>
          <a:noFill/>
        </p:spPr>
      </p:pic>
      <p:sp>
        <p:nvSpPr>
          <p:cNvPr id="6" name="Espace réservé du contenu 2">
            <a:extLst>
              <a:ext uri="{FF2B5EF4-FFF2-40B4-BE49-F238E27FC236}">
                <a16:creationId xmlns:a16="http://schemas.microsoft.com/office/drawing/2014/main" id="{8D734A84-02CB-0EA9-0ADF-D1F970B8109F}"/>
              </a:ext>
            </a:extLst>
          </p:cNvPr>
          <p:cNvSpPr txBox="1">
            <a:spLocks/>
          </p:cNvSpPr>
          <p:nvPr>
            <p:custDataLst>
              <p:tags r:id="rId1"/>
            </p:custDataLst>
          </p:nvPr>
        </p:nvSpPr>
        <p:spPr>
          <a:xfrm>
            <a:off x="886968" y="2103120"/>
            <a:ext cx="5486400" cy="4114800"/>
          </a:xfrm>
          <a:prstGeom prst="rect">
            <a:avLst/>
          </a:prstGeom>
        </p:spPr>
        <p:txBody>
          <a:bodyPr vert="horz" lIns="0" tIns="0" rIns="0" bIns="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90000"/>
              </a:lnSpc>
              <a:spcBef>
                <a:spcPts val="1000"/>
              </a:spcBef>
              <a:buNone/>
            </a:pPr>
            <a:r>
              <a:rPr lang="en-CA" sz="2800" noProof="0" dirty="0">
                <a:solidFill>
                  <a:schemeClr val="tx1"/>
                </a:solidFill>
                <a:latin typeface="+mn-lt"/>
                <a:cs typeface="+mn-cs"/>
              </a:rPr>
              <a:t>Debate question:</a:t>
            </a:r>
          </a:p>
          <a:p>
            <a:pPr marL="0" indent="0" fontAlgn="base">
              <a:lnSpc>
                <a:spcPct val="90000"/>
              </a:lnSpc>
              <a:spcBef>
                <a:spcPts val="1000"/>
              </a:spcBef>
              <a:buNone/>
            </a:pPr>
            <a:r>
              <a:rPr lang="en-CA" sz="2800" dirty="0"/>
              <a:t>Can an employer use security cameras to regularly monitor their employees’ work</a:t>
            </a:r>
            <a:r>
              <a:rPr lang="en-CA" sz="2800" noProof="0" dirty="0">
                <a:solidFill>
                  <a:schemeClr val="tx1"/>
                </a:solidFill>
                <a:latin typeface="+mn-lt"/>
                <a:cs typeface="+mn-cs"/>
              </a:rPr>
              <a:t>?</a:t>
            </a:r>
          </a:p>
          <a:p>
            <a:pPr marL="0" indent="0" fontAlgn="base">
              <a:lnSpc>
                <a:spcPct val="90000"/>
              </a:lnSpc>
              <a:spcBef>
                <a:spcPts val="1000"/>
              </a:spcBef>
              <a:buNone/>
            </a:pPr>
            <a:endParaRPr lang="en-CA" sz="2800" noProof="0" dirty="0">
              <a:solidFill>
                <a:schemeClr val="tx1"/>
              </a:solidFill>
              <a:latin typeface="+mn-lt"/>
              <a:cs typeface="+mn-cs"/>
            </a:endParaRPr>
          </a:p>
        </p:txBody>
      </p:sp>
    </p:spTree>
    <p:extLst>
      <p:ext uri="{BB962C8B-B14F-4D97-AF65-F5344CB8AC3E}">
        <p14:creationId xmlns:p14="http://schemas.microsoft.com/office/powerpoint/2010/main" val="374890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5AFEA-87C7-D1FE-FF7F-620E6EEEC43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43980EB-BA1E-4005-F7A6-58B24C355734}"/>
              </a:ext>
            </a:extLst>
          </p:cNvPr>
          <p:cNvSpPr>
            <a:spLocks noGrp="1"/>
          </p:cNvSpPr>
          <p:nvPr>
            <p:ph type="title"/>
          </p:nvPr>
        </p:nvSpPr>
        <p:spPr>
          <a:xfrm>
            <a:off x="389661" y="503627"/>
            <a:ext cx="10037229" cy="914400"/>
          </a:xfrm>
        </p:spPr>
        <p:txBody>
          <a:bodyPr/>
          <a:lstStyle/>
          <a:p>
            <a:r>
              <a:rPr lang="en-CA" noProof="0" dirty="0">
                <a:solidFill>
                  <a:schemeClr val="accent1"/>
                </a:solidFill>
              </a:rPr>
              <a:t>What the law says</a:t>
            </a:r>
          </a:p>
        </p:txBody>
      </p:sp>
      <p:sp>
        <p:nvSpPr>
          <p:cNvPr id="6" name="Espace réservé du contenu 2">
            <a:extLst>
              <a:ext uri="{FF2B5EF4-FFF2-40B4-BE49-F238E27FC236}">
                <a16:creationId xmlns:a16="http://schemas.microsoft.com/office/drawing/2014/main" id="{DE8BDB22-A1D9-87D7-222E-00F4B138E478}"/>
              </a:ext>
            </a:extLst>
          </p:cNvPr>
          <p:cNvSpPr txBox="1">
            <a:spLocks/>
          </p:cNvSpPr>
          <p:nvPr>
            <p:custDataLst>
              <p:tags r:id="rId1"/>
            </p:custDataLst>
          </p:nvPr>
        </p:nvSpPr>
        <p:spPr>
          <a:xfrm>
            <a:off x="4949937" y="1023490"/>
            <a:ext cx="6852402" cy="514341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sz="2200" noProof="0" dirty="0">
                <a:latin typeface="Arial"/>
                <a:cs typeface="Arial"/>
              </a:rPr>
              <a:t>The employer has a</a:t>
            </a:r>
            <a:r>
              <a:rPr lang="en-CA" sz="2200" b="1" noProof="0" dirty="0">
                <a:latin typeface="Arial"/>
                <a:cs typeface="Arial"/>
              </a:rPr>
              <a:t> right of management </a:t>
            </a:r>
            <a:r>
              <a:rPr lang="en-CA" sz="2200" noProof="0" dirty="0">
                <a:latin typeface="Arial"/>
                <a:cs typeface="Arial"/>
              </a:rPr>
              <a:t>to ensure that their business is profitable and runs smoothly.</a:t>
            </a:r>
          </a:p>
          <a:p>
            <a:pPr marL="0" indent="0" fontAlgn="base">
              <a:buNone/>
            </a:pPr>
            <a:endParaRPr lang="en-CA" sz="2200" noProof="0" dirty="0">
              <a:latin typeface="Arial"/>
              <a:cs typeface="Arial"/>
            </a:endParaRPr>
          </a:p>
          <a:p>
            <a:pPr fontAlgn="base"/>
            <a:r>
              <a:rPr lang="en-CA" sz="2200" noProof="0" dirty="0">
                <a:latin typeface="Arial"/>
                <a:cs typeface="Arial"/>
              </a:rPr>
              <a:t>Camera surveillance is only permitted if:</a:t>
            </a:r>
          </a:p>
          <a:p>
            <a:pPr marL="914400" lvl="1" indent="-457200" fontAlgn="base">
              <a:buFont typeface="+mj-lt"/>
              <a:buAutoNum type="arabicPeriod"/>
            </a:pPr>
            <a:r>
              <a:rPr lang="en-CA" sz="2200" dirty="0">
                <a:latin typeface="Arial"/>
                <a:cs typeface="Arial"/>
              </a:rPr>
              <a:t>t</a:t>
            </a:r>
            <a:r>
              <a:rPr lang="en-CA" sz="2200" noProof="0" dirty="0">
                <a:latin typeface="Arial"/>
                <a:cs typeface="Arial"/>
              </a:rPr>
              <a:t>here’s a real, serious, and ongoing problem</a:t>
            </a:r>
            <a:endParaRPr lang="en-CA" sz="2200" baseline="30000" noProof="0" dirty="0">
              <a:latin typeface="Arial"/>
              <a:cs typeface="Arial"/>
            </a:endParaRPr>
          </a:p>
          <a:p>
            <a:pPr marL="914400" lvl="1" indent="-457200" fontAlgn="base">
              <a:buFont typeface="+mj-lt"/>
              <a:buAutoNum type="arabicPeriod"/>
            </a:pPr>
            <a:r>
              <a:rPr lang="en-CA" sz="2200" dirty="0"/>
              <a:t>installing cameras will likely resolve the problem,</a:t>
            </a:r>
            <a:endParaRPr lang="en-CA" sz="2200" noProof="0" dirty="0">
              <a:latin typeface="Arial"/>
              <a:cs typeface="Arial"/>
            </a:endParaRPr>
          </a:p>
          <a:p>
            <a:pPr marL="914400" lvl="1" indent="-457200" fontAlgn="base">
              <a:buFont typeface="+mj-lt"/>
              <a:buAutoNum type="arabicPeriod"/>
            </a:pPr>
            <a:r>
              <a:rPr lang="en-CA" sz="2200" dirty="0"/>
              <a:t>the cameras are installed where the problem is occurring,</a:t>
            </a:r>
            <a:endParaRPr lang="en-CA" sz="2200" noProof="0" dirty="0">
              <a:latin typeface="Arial"/>
              <a:cs typeface="Arial"/>
            </a:endParaRPr>
          </a:p>
          <a:p>
            <a:pPr marL="914400" lvl="1" indent="-457200" fontAlgn="base">
              <a:buFont typeface="+mj-lt"/>
              <a:buAutoNum type="arabicPeriod"/>
            </a:pPr>
            <a:r>
              <a:rPr lang="en-CA" sz="2200" dirty="0"/>
              <a:t>insofar as possible, the employer’s monitoring limits the violation of the employees’ rights</a:t>
            </a:r>
            <a:r>
              <a:rPr lang="en-CA" sz="2200" noProof="0" dirty="0">
                <a:latin typeface="Arial"/>
                <a:cs typeface="Arial"/>
              </a:rPr>
              <a:t>, such as the right to privacy</a:t>
            </a:r>
          </a:p>
        </p:txBody>
      </p:sp>
      <p:pic>
        <p:nvPicPr>
          <p:cNvPr id="4" name="Image 3">
            <a:extLst>
              <a:ext uri="{FF2B5EF4-FFF2-40B4-BE49-F238E27FC236}">
                <a16:creationId xmlns:a16="http://schemas.microsoft.com/office/drawing/2014/main" id="{9DB67DE8-847C-7EB6-CD6A-3498653C70D9}"/>
              </a:ext>
            </a:extLst>
          </p:cNvPr>
          <p:cNvPicPr>
            <a:picLocks noChangeAspect="1"/>
          </p:cNvPicPr>
          <p:nvPr/>
        </p:nvPicPr>
        <p:blipFill>
          <a:blip r:embed="rId5"/>
          <a:stretch>
            <a:fillRect/>
          </a:stretch>
        </p:blipFill>
        <p:spPr>
          <a:xfrm>
            <a:off x="774324" y="1994995"/>
            <a:ext cx="3790950" cy="3200400"/>
          </a:xfrm>
          <a:prstGeom prst="rect">
            <a:avLst/>
          </a:prstGeom>
        </p:spPr>
      </p:pic>
    </p:spTree>
    <p:extLst>
      <p:ext uri="{BB962C8B-B14F-4D97-AF65-F5344CB8AC3E}">
        <p14:creationId xmlns:p14="http://schemas.microsoft.com/office/powerpoint/2010/main" val="334421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D6A5-EE1A-2D62-5EF2-E255460315C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6B84CD9-9309-E03A-77CD-5D178433E419}"/>
              </a:ext>
            </a:extLst>
          </p:cNvPr>
          <p:cNvSpPr>
            <a:spLocks noGrp="1"/>
          </p:cNvSpPr>
          <p:nvPr>
            <p:ph type="body" idx="1"/>
          </p:nvPr>
        </p:nvSpPr>
        <p:spPr/>
        <p:txBody>
          <a:bodyPr/>
          <a:lstStyle/>
          <a:p>
            <a:r>
              <a:rPr lang="en-CA" noProof="0" dirty="0"/>
              <a:t>Scenario: </a:t>
            </a:r>
          </a:p>
          <a:p>
            <a:r>
              <a:rPr lang="en-CA" noProof="0" dirty="0"/>
              <a:t>Video of an Act of Vandalism</a:t>
            </a:r>
          </a:p>
        </p:txBody>
      </p:sp>
      <p:pic>
        <p:nvPicPr>
          <p:cNvPr id="3" name="Espace réservé pour une image  2">
            <a:extLst>
              <a:ext uri="{FF2B5EF4-FFF2-40B4-BE49-F238E27FC236}">
                <a16:creationId xmlns:a16="http://schemas.microsoft.com/office/drawing/2014/main" id="{F53D3865-63B3-20E1-76BE-56FD34BF47DC}"/>
              </a:ext>
            </a:extLst>
          </p:cNvPr>
          <p:cNvPicPr>
            <a:picLocks noGrp="1" noChangeAspect="1"/>
          </p:cNvPicPr>
          <p:nvPr>
            <p:ph type="pic" sz="quarter" idx="16"/>
          </p:nvPr>
        </p:nvPicPr>
        <p:blipFill>
          <a:blip r:embed="rId3"/>
          <a:srcRect l="24466" r="24466"/>
          <a:stretch/>
        </p:blipFill>
        <p:spPr>
          <a:xfrm>
            <a:off x="7334059"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rgbClr val="FFFFFF"/>
          </a:solidFill>
        </p:spPr>
      </p:pic>
    </p:spTree>
    <p:extLst>
      <p:ext uri="{BB962C8B-B14F-4D97-AF65-F5344CB8AC3E}">
        <p14:creationId xmlns:p14="http://schemas.microsoft.com/office/powerpoint/2010/main" val="13035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67F6A-79C8-A9C2-5A62-0F1BE1AEBFE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43009F3-C6A1-B0A0-7062-2EAAFD17BF73}"/>
              </a:ext>
            </a:extLst>
          </p:cNvPr>
          <p:cNvSpPr>
            <a:spLocks noGrp="1"/>
          </p:cNvSpPr>
          <p:nvPr>
            <p:ph type="title"/>
          </p:nvPr>
        </p:nvSpPr>
        <p:spPr>
          <a:xfrm>
            <a:off x="389661" y="503627"/>
            <a:ext cx="10037229" cy="914400"/>
          </a:xfrm>
        </p:spPr>
        <p:txBody>
          <a:bodyPr/>
          <a:lstStyle/>
          <a:p>
            <a:r>
              <a:rPr lang="en-CA" noProof="0" dirty="0">
                <a:solidFill>
                  <a:schemeClr val="accent1"/>
                </a:solidFill>
              </a:rPr>
              <a:t>Definition</a:t>
            </a:r>
          </a:p>
        </p:txBody>
      </p:sp>
      <p:sp>
        <p:nvSpPr>
          <p:cNvPr id="6" name="Espace réservé du contenu 2">
            <a:extLst>
              <a:ext uri="{FF2B5EF4-FFF2-40B4-BE49-F238E27FC236}">
                <a16:creationId xmlns:a16="http://schemas.microsoft.com/office/drawing/2014/main" id="{152D063E-E6D9-E7F2-424A-7B8FEF399C72}"/>
              </a:ext>
            </a:extLst>
          </p:cNvPr>
          <p:cNvSpPr txBox="1">
            <a:spLocks/>
          </p:cNvSpPr>
          <p:nvPr>
            <p:custDataLst>
              <p:tags r:id="rId1"/>
            </p:custDataLst>
          </p:nvPr>
        </p:nvSpPr>
        <p:spPr>
          <a:xfrm>
            <a:off x="389661" y="1418027"/>
            <a:ext cx="9936963" cy="2368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en-CA" sz="4000" b="1" noProof="0" dirty="0">
                <a:solidFill>
                  <a:schemeClr val="accent1"/>
                </a:solidFill>
                <a:latin typeface="+mj-lt"/>
                <a:ea typeface="+mj-ea"/>
                <a:cs typeface="+mj-cs"/>
              </a:rPr>
              <a:t>Vandalism</a:t>
            </a:r>
          </a:p>
          <a:p>
            <a:pPr marL="0" indent="0" fontAlgn="base">
              <a:buNone/>
            </a:pPr>
            <a:r>
              <a:rPr lang="en-CA" dirty="0"/>
              <a:t>Destruction or defacement of objects, generally works of art or objects in public spaces</a:t>
            </a:r>
            <a:r>
              <a:rPr lang="en-CA" noProof="0" dirty="0"/>
              <a:t>. </a:t>
            </a:r>
          </a:p>
          <a:p>
            <a:pPr marL="0" indent="0" fontAlgn="base">
              <a:buNone/>
            </a:pPr>
            <a:endParaRPr lang="en-CA" noProof="0" dirty="0"/>
          </a:p>
          <a:p>
            <a:r>
              <a:rPr lang="en-CA" dirty="0"/>
              <a:t>For example</a:t>
            </a:r>
            <a:r>
              <a:rPr lang="en-CA" noProof="0" dirty="0"/>
              <a:t>, damaging </a:t>
            </a:r>
            <a:r>
              <a:rPr lang="en-CA" dirty="0"/>
              <a:t>a bus shelter or writing graffiti on a wall is considered vandalism. Sometimes, vandalism is deemed a crime</a:t>
            </a:r>
            <a:r>
              <a:rPr lang="en-CA" noProof="0" dirty="0"/>
              <a:t>.</a:t>
            </a:r>
            <a:endParaRPr lang="en-CA" sz="2400" noProof="0" dirty="0">
              <a:solidFill>
                <a:schemeClr val="tx1"/>
              </a:solidFill>
            </a:endParaRPr>
          </a:p>
          <a:p>
            <a:pPr fontAlgn="base"/>
            <a:endParaRPr lang="en-CA" sz="2800" noProof="0" dirty="0">
              <a:solidFill>
                <a:schemeClr val="tx1"/>
              </a:solidFill>
            </a:endParaRPr>
          </a:p>
        </p:txBody>
      </p:sp>
    </p:spTree>
    <p:extLst>
      <p:ext uri="{BB962C8B-B14F-4D97-AF65-F5344CB8AC3E}">
        <p14:creationId xmlns:p14="http://schemas.microsoft.com/office/powerpoint/2010/main" val="9201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8019-E108-8363-F34A-2563DB2D0D5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8090F3C-89A6-7BE6-749E-BD15ED8B0D40}"/>
              </a:ext>
            </a:extLst>
          </p:cNvPr>
          <p:cNvSpPr>
            <a:spLocks noGrp="1"/>
          </p:cNvSpPr>
          <p:nvPr>
            <p:ph type="title"/>
          </p:nvPr>
        </p:nvSpPr>
        <p:spPr>
          <a:xfrm>
            <a:off x="389661" y="503627"/>
            <a:ext cx="10037229" cy="914400"/>
          </a:xfrm>
        </p:spPr>
        <p:txBody>
          <a:bodyPr/>
          <a:lstStyle/>
          <a:p>
            <a:r>
              <a:rPr lang="en-CA" noProof="0" dirty="0">
                <a:solidFill>
                  <a:schemeClr val="accent1"/>
                </a:solidFill>
              </a:rPr>
              <a:t>Definition</a:t>
            </a:r>
          </a:p>
        </p:txBody>
      </p:sp>
      <p:sp>
        <p:nvSpPr>
          <p:cNvPr id="6" name="Espace réservé du contenu 2">
            <a:extLst>
              <a:ext uri="{FF2B5EF4-FFF2-40B4-BE49-F238E27FC236}">
                <a16:creationId xmlns:a16="http://schemas.microsoft.com/office/drawing/2014/main" id="{CBCE4838-8CFE-BDA7-44D9-A0A6D7409660}"/>
              </a:ext>
            </a:extLst>
          </p:cNvPr>
          <p:cNvSpPr txBox="1">
            <a:spLocks/>
          </p:cNvSpPr>
          <p:nvPr>
            <p:custDataLst>
              <p:tags r:id="rId1"/>
            </p:custDataLst>
          </p:nvPr>
        </p:nvSpPr>
        <p:spPr>
          <a:xfrm>
            <a:off x="267741" y="960827"/>
            <a:ext cx="10729443" cy="55264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en-CA" sz="4000" b="1" noProof="0" dirty="0">
                <a:solidFill>
                  <a:schemeClr val="accent1"/>
                </a:solidFill>
                <a:latin typeface="+mj-lt"/>
                <a:ea typeface="+mj-ea"/>
                <a:cs typeface="+mj-cs"/>
              </a:rPr>
              <a:t>Hate crime or incident</a:t>
            </a:r>
          </a:p>
          <a:p>
            <a:pPr marL="0" indent="0" fontAlgn="base">
              <a:buNone/>
            </a:pPr>
            <a:r>
              <a:rPr lang="en-CA" dirty="0"/>
              <a:t>A crime or a non-criminal incident motivated in part or in whole by hate or prejudice regarding</a:t>
            </a:r>
            <a:r>
              <a:rPr lang="en-CA" noProof="0" dirty="0"/>
              <a:t>:</a:t>
            </a:r>
          </a:p>
          <a:p>
            <a:pPr lvl="1" fontAlgn="base"/>
            <a:r>
              <a:rPr lang="en-CA" noProof="0" dirty="0"/>
              <a:t>race</a:t>
            </a:r>
          </a:p>
          <a:p>
            <a:pPr lvl="1" fontAlgn="base"/>
            <a:r>
              <a:rPr lang="en-CA" dirty="0"/>
              <a:t>n</a:t>
            </a:r>
            <a:r>
              <a:rPr lang="en-CA" noProof="0" dirty="0" err="1"/>
              <a:t>ational</a:t>
            </a:r>
            <a:r>
              <a:rPr lang="en-CA" noProof="0" dirty="0"/>
              <a:t> or ethnic origin </a:t>
            </a:r>
          </a:p>
          <a:p>
            <a:pPr lvl="1" fontAlgn="base"/>
            <a:r>
              <a:rPr lang="en-CA" noProof="0" dirty="0"/>
              <a:t>religion</a:t>
            </a:r>
          </a:p>
          <a:p>
            <a:pPr lvl="1" fontAlgn="base"/>
            <a:r>
              <a:rPr lang="en-CA" noProof="0" dirty="0"/>
              <a:t>sex</a:t>
            </a:r>
          </a:p>
          <a:p>
            <a:pPr lvl="1" fontAlgn="base"/>
            <a:r>
              <a:rPr lang="en-CA" dirty="0"/>
              <a:t>sexual orientation</a:t>
            </a:r>
            <a:endParaRPr lang="en-CA" noProof="0" dirty="0"/>
          </a:p>
          <a:p>
            <a:pPr lvl="1" fontAlgn="base"/>
            <a:r>
              <a:rPr lang="en-CA" dirty="0"/>
              <a:t>g</a:t>
            </a:r>
            <a:r>
              <a:rPr lang="en-CA" noProof="0" dirty="0"/>
              <a:t>ender identity or expression </a:t>
            </a:r>
          </a:p>
          <a:p>
            <a:pPr lvl="1" fontAlgn="base"/>
            <a:r>
              <a:rPr lang="en-CA" noProof="0" dirty="0"/>
              <a:t>etc.</a:t>
            </a:r>
          </a:p>
          <a:p>
            <a:pPr fontAlgn="base"/>
            <a:endParaRPr lang="en-CA" sz="2800" noProof="0" dirty="0">
              <a:solidFill>
                <a:schemeClr val="tx1"/>
              </a:solidFill>
            </a:endParaRPr>
          </a:p>
        </p:txBody>
      </p:sp>
    </p:spTree>
    <p:extLst>
      <p:ext uri="{BB962C8B-B14F-4D97-AF65-F5344CB8AC3E}">
        <p14:creationId xmlns:p14="http://schemas.microsoft.com/office/powerpoint/2010/main" val="296820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6684-FF6B-823F-FBCB-DE93D2439DB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B576820-3332-D93C-6CDD-FFE753BDA676}"/>
              </a:ext>
            </a:extLst>
          </p:cNvPr>
          <p:cNvSpPr>
            <a:spLocks noGrp="1"/>
          </p:cNvSpPr>
          <p:nvPr>
            <p:ph type="title"/>
          </p:nvPr>
        </p:nvSpPr>
        <p:spPr>
          <a:xfrm>
            <a:off x="389661" y="503627"/>
            <a:ext cx="10037229" cy="914400"/>
          </a:xfrm>
        </p:spPr>
        <p:txBody>
          <a:bodyPr/>
          <a:lstStyle/>
          <a:p>
            <a:r>
              <a:rPr lang="en-CA" noProof="0" dirty="0">
                <a:solidFill>
                  <a:schemeClr val="accent1"/>
                </a:solidFill>
              </a:rPr>
              <a:t>Definition</a:t>
            </a:r>
          </a:p>
        </p:txBody>
      </p:sp>
      <p:sp>
        <p:nvSpPr>
          <p:cNvPr id="6" name="Espace réservé du contenu 2">
            <a:extLst>
              <a:ext uri="{FF2B5EF4-FFF2-40B4-BE49-F238E27FC236}">
                <a16:creationId xmlns:a16="http://schemas.microsoft.com/office/drawing/2014/main" id="{B79AA099-8327-9817-0286-7F2AA9B621CB}"/>
              </a:ext>
            </a:extLst>
          </p:cNvPr>
          <p:cNvSpPr txBox="1">
            <a:spLocks/>
          </p:cNvSpPr>
          <p:nvPr>
            <p:custDataLst>
              <p:tags r:id="rId1"/>
            </p:custDataLst>
          </p:nvPr>
        </p:nvSpPr>
        <p:spPr>
          <a:xfrm>
            <a:off x="389660" y="1916715"/>
            <a:ext cx="9936963" cy="2368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en-CA" sz="4000" b="1" noProof="0" dirty="0">
                <a:solidFill>
                  <a:schemeClr val="accent1"/>
                </a:solidFill>
                <a:latin typeface="+mj-lt"/>
                <a:ea typeface="+mj-ea"/>
                <a:cs typeface="+mj-cs"/>
              </a:rPr>
              <a:t>Search</a:t>
            </a:r>
          </a:p>
          <a:p>
            <a:pPr marL="0" indent="0" fontAlgn="base">
              <a:buNone/>
            </a:pPr>
            <a:r>
              <a:rPr lang="en-CA" dirty="0"/>
              <a:t>The act of inspecting a person or their personal belongings to look for evidence related to an offence or violation of rules.</a:t>
            </a:r>
            <a:endParaRPr lang="en-CA" sz="2400" noProof="0" dirty="0">
              <a:solidFill>
                <a:schemeClr val="tx1"/>
              </a:solidFill>
            </a:endParaRPr>
          </a:p>
          <a:p>
            <a:pPr fontAlgn="base"/>
            <a:endParaRPr lang="en-CA" sz="2800" noProof="0" dirty="0">
              <a:solidFill>
                <a:schemeClr val="tx1"/>
              </a:solidFill>
            </a:endParaRPr>
          </a:p>
        </p:txBody>
      </p:sp>
    </p:spTree>
    <p:extLst>
      <p:ext uri="{BB962C8B-B14F-4D97-AF65-F5344CB8AC3E}">
        <p14:creationId xmlns:p14="http://schemas.microsoft.com/office/powerpoint/2010/main" val="20945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86D3-549D-EBFA-FDC0-5B766F3982E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8CAC3B2-5AF7-9C19-CB7F-8AF850D103AE}"/>
              </a:ext>
            </a:extLst>
          </p:cNvPr>
          <p:cNvSpPr>
            <a:spLocks noGrp="1"/>
          </p:cNvSpPr>
          <p:nvPr>
            <p:ph type="title"/>
          </p:nvPr>
        </p:nvSpPr>
        <p:spPr>
          <a:xfrm>
            <a:off x="389661" y="503627"/>
            <a:ext cx="10037229" cy="914400"/>
          </a:xfrm>
        </p:spPr>
        <p:txBody>
          <a:bodyPr/>
          <a:lstStyle/>
          <a:p>
            <a:r>
              <a:rPr lang="en-CA" dirty="0">
                <a:solidFill>
                  <a:schemeClr val="accent1"/>
                </a:solidFill>
              </a:rPr>
              <a:t>Video of an Act of V</a:t>
            </a:r>
            <a:r>
              <a:rPr lang="en-CA" noProof="0" dirty="0" err="1">
                <a:solidFill>
                  <a:schemeClr val="accent1"/>
                </a:solidFill>
              </a:rPr>
              <a:t>andalism</a:t>
            </a:r>
            <a:endParaRPr lang="en-CA" noProof="0" dirty="0">
              <a:solidFill>
                <a:schemeClr val="accent1"/>
              </a:solidFill>
            </a:endParaRPr>
          </a:p>
        </p:txBody>
      </p:sp>
      <p:sp>
        <p:nvSpPr>
          <p:cNvPr id="6" name="Espace réservé du contenu 2">
            <a:extLst>
              <a:ext uri="{FF2B5EF4-FFF2-40B4-BE49-F238E27FC236}">
                <a16:creationId xmlns:a16="http://schemas.microsoft.com/office/drawing/2014/main" id="{0A4EA2C6-6E9B-D033-D182-C8713B60BF95}"/>
              </a:ext>
            </a:extLst>
          </p:cNvPr>
          <p:cNvSpPr txBox="1">
            <a:spLocks/>
          </p:cNvSpPr>
          <p:nvPr>
            <p:custDataLst>
              <p:tags r:id="rId1"/>
            </p:custDataLst>
          </p:nvPr>
        </p:nvSpPr>
        <p:spPr>
          <a:xfrm>
            <a:off x="389660" y="1916715"/>
            <a:ext cx="10619715" cy="236868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noProof="0" dirty="0">
                <a:solidFill>
                  <a:schemeClr val="accent2"/>
                </a:solidFill>
                <a:latin typeface="Arial"/>
                <a:cs typeface="Arial"/>
              </a:rPr>
              <a:t>Read the scenario</a:t>
            </a:r>
            <a:r>
              <a:rPr lang="en-CA" dirty="0">
                <a:solidFill>
                  <a:schemeClr val="accent2"/>
                </a:solidFill>
                <a:latin typeface="Arial"/>
                <a:cs typeface="Arial"/>
              </a:rPr>
              <a:t> in the workbook</a:t>
            </a:r>
            <a:r>
              <a:rPr lang="en-CA" noProof="0" dirty="0">
                <a:solidFill>
                  <a:schemeClr val="accent2"/>
                </a:solidFill>
                <a:latin typeface="Arial"/>
                <a:cs typeface="Arial"/>
              </a:rPr>
              <a:t>.</a:t>
            </a:r>
          </a:p>
          <a:p>
            <a:pPr fontAlgn="base"/>
            <a:r>
              <a:rPr lang="en-CA" noProof="0" dirty="0">
                <a:solidFill>
                  <a:schemeClr val="accent2"/>
                </a:solidFill>
                <a:latin typeface="Arial"/>
                <a:cs typeface="Arial"/>
              </a:rPr>
              <a:t>Debate question: </a:t>
            </a:r>
            <a:r>
              <a:rPr lang="en-CA" dirty="0"/>
              <a:t>Should the school administration have the right to search students’ cell phones</a:t>
            </a:r>
            <a:r>
              <a:rPr lang="en-CA" noProof="0" dirty="0">
                <a:solidFill>
                  <a:schemeClr val="accent2"/>
                </a:solidFill>
                <a:latin typeface="Arial"/>
                <a:cs typeface="Arial"/>
              </a:rPr>
              <a:t>?</a:t>
            </a:r>
          </a:p>
          <a:p>
            <a:pPr fontAlgn="base"/>
            <a:r>
              <a:rPr lang="en-CA" noProof="0" dirty="0">
                <a:solidFill>
                  <a:schemeClr val="accent2"/>
                </a:solidFill>
                <a:latin typeface="Arial"/>
                <a:cs typeface="Arial"/>
              </a:rPr>
              <a:t>Complete the reflection questions to prepare for the debate.</a:t>
            </a:r>
          </a:p>
          <a:p>
            <a:pPr marL="0" indent="0" fontAlgn="base">
              <a:buNone/>
            </a:pPr>
            <a:endParaRPr lang="en-CA" sz="2800" noProof="0" dirty="0">
              <a:solidFill>
                <a:schemeClr val="accent2"/>
              </a:solidFill>
            </a:endParaRPr>
          </a:p>
          <a:p>
            <a:pPr fontAlgn="base"/>
            <a:endParaRPr lang="en-CA" sz="2800" noProof="0" dirty="0">
              <a:solidFill>
                <a:schemeClr val="accent2"/>
              </a:solidFill>
            </a:endParaRPr>
          </a:p>
        </p:txBody>
      </p:sp>
    </p:spTree>
    <p:extLst>
      <p:ext uri="{BB962C8B-B14F-4D97-AF65-F5344CB8AC3E}">
        <p14:creationId xmlns:p14="http://schemas.microsoft.com/office/powerpoint/2010/main" val="218465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B250A58-867B-D473-245B-F52C777390EF}"/>
              </a:ext>
            </a:extLst>
          </p:cNvPr>
          <p:cNvSpPr>
            <a:spLocks noGrp="1"/>
          </p:cNvSpPr>
          <p:nvPr>
            <p:ph type="body" idx="1"/>
          </p:nvPr>
        </p:nvSpPr>
        <p:spPr>
          <a:xfrm>
            <a:off x="745235" y="1417320"/>
            <a:ext cx="5669280" cy="4572000"/>
          </a:xfrm>
        </p:spPr>
        <p:txBody>
          <a:bodyPr/>
          <a:lstStyle/>
          <a:p>
            <a:r>
              <a:rPr lang="en-CA" noProof="0" dirty="0"/>
              <a:t>Introduction to the Right to Privacy</a:t>
            </a:r>
          </a:p>
        </p:txBody>
      </p:sp>
      <p:pic>
        <p:nvPicPr>
          <p:cNvPr id="4" name="Espace réservé pour une image  3">
            <a:extLst>
              <a:ext uri="{FF2B5EF4-FFF2-40B4-BE49-F238E27FC236}">
                <a16:creationId xmlns:a16="http://schemas.microsoft.com/office/drawing/2014/main" id="{7B0EED18-04EC-94EA-4FEB-938744E05C80}"/>
              </a:ext>
            </a:extLst>
          </p:cNvPr>
          <p:cNvPicPr>
            <a:picLocks noChangeAspect="1"/>
          </p:cNvPicPr>
          <p:nvPr/>
        </p:nvPicPr>
        <p:blipFill>
          <a:blip r:embed="rId3"/>
          <a:srcRect l="15403" r="15403"/>
          <a:stretch>
            <a:fillRect/>
          </a:stretch>
        </p:blipFill>
        <p:spPr>
          <a:xfrm>
            <a:off x="7211244" y="1417320"/>
            <a:ext cx="4182035"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pic>
    </p:spTree>
    <p:extLst>
      <p:ext uri="{BB962C8B-B14F-4D97-AF65-F5344CB8AC3E}">
        <p14:creationId xmlns:p14="http://schemas.microsoft.com/office/powerpoint/2010/main" val="199367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E6FE4-0E36-2B98-5B84-EBC2D254B0B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09E78A4-862D-3684-3DB6-60A39812F73A}"/>
              </a:ext>
            </a:extLst>
          </p:cNvPr>
          <p:cNvSpPr>
            <a:spLocks noGrp="1"/>
          </p:cNvSpPr>
          <p:nvPr>
            <p:ph type="title"/>
          </p:nvPr>
        </p:nvSpPr>
        <p:spPr>
          <a:xfrm>
            <a:off x="886968" y="822960"/>
            <a:ext cx="10421938" cy="914400"/>
          </a:xfrm>
        </p:spPr>
        <p:txBody>
          <a:bodyPr vert="horz" lIns="0" tIns="0" rIns="0" bIns="0" rtlCol="0" anchor="t">
            <a:normAutofit/>
          </a:bodyPr>
          <a:lstStyle/>
          <a:p>
            <a:r>
              <a:rPr lang="en-CA" b="1" kern="1200" noProof="0" dirty="0">
                <a:latin typeface="+mj-lt"/>
                <a:ea typeface="+mj-ea"/>
                <a:cs typeface="+mj-cs"/>
              </a:rPr>
              <a:t>Debate time!</a:t>
            </a:r>
          </a:p>
        </p:txBody>
      </p:sp>
      <p:pic>
        <p:nvPicPr>
          <p:cNvPr id="2" name="Image 1">
            <a:extLst>
              <a:ext uri="{FF2B5EF4-FFF2-40B4-BE49-F238E27FC236}">
                <a16:creationId xmlns:a16="http://schemas.microsoft.com/office/drawing/2014/main" id="{0E3CAD08-1062-523B-8991-0466EBD70FCB}"/>
              </a:ext>
            </a:extLst>
          </p:cNvPr>
          <p:cNvPicPr>
            <a:picLocks noChangeAspect="1"/>
          </p:cNvPicPr>
          <p:nvPr/>
        </p:nvPicPr>
        <p:blipFill>
          <a:blip r:embed="rId4"/>
          <a:stretch>
            <a:fillRect/>
          </a:stretch>
        </p:blipFill>
        <p:spPr>
          <a:xfrm>
            <a:off x="6213764" y="2477479"/>
            <a:ext cx="5978236" cy="3721451"/>
          </a:xfrm>
          <a:prstGeom prst="rect">
            <a:avLst/>
          </a:prstGeom>
          <a:noFill/>
        </p:spPr>
      </p:pic>
      <p:sp>
        <p:nvSpPr>
          <p:cNvPr id="6" name="Espace réservé du contenu 2">
            <a:extLst>
              <a:ext uri="{FF2B5EF4-FFF2-40B4-BE49-F238E27FC236}">
                <a16:creationId xmlns:a16="http://schemas.microsoft.com/office/drawing/2014/main" id="{B62A6C2E-BBC7-8ACF-2C85-C68EF3E4C6F8}"/>
              </a:ext>
            </a:extLst>
          </p:cNvPr>
          <p:cNvSpPr txBox="1">
            <a:spLocks/>
          </p:cNvSpPr>
          <p:nvPr>
            <p:custDataLst>
              <p:tags r:id="rId1"/>
            </p:custDataLst>
          </p:nvPr>
        </p:nvSpPr>
        <p:spPr>
          <a:xfrm>
            <a:off x="886968" y="2103120"/>
            <a:ext cx="5486400" cy="4114800"/>
          </a:xfrm>
          <a:prstGeom prst="rect">
            <a:avLst/>
          </a:prstGeom>
        </p:spPr>
        <p:txBody>
          <a:bodyPr vert="horz" lIns="0" tIns="0" rIns="0" bIns="0" rtlCol="0" anchor="t">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90000"/>
              </a:lnSpc>
              <a:spcBef>
                <a:spcPts val="1000"/>
              </a:spcBef>
              <a:buNone/>
            </a:pPr>
            <a:r>
              <a:rPr lang="en-CA" sz="2800" noProof="0" dirty="0">
                <a:solidFill>
                  <a:schemeClr val="tx1"/>
                </a:solidFill>
                <a:latin typeface="+mn-lt"/>
                <a:cs typeface="+mn-cs"/>
              </a:rPr>
              <a:t>Debate question: </a:t>
            </a:r>
            <a:endParaRPr lang="en-CA" noProof="0" dirty="0">
              <a:solidFill>
                <a:schemeClr val="tx1"/>
              </a:solidFill>
            </a:endParaRPr>
          </a:p>
          <a:p>
            <a:pPr marL="0" indent="0">
              <a:lnSpc>
                <a:spcPct val="90000"/>
              </a:lnSpc>
              <a:spcBef>
                <a:spcPts val="1000"/>
              </a:spcBef>
              <a:buNone/>
            </a:pPr>
            <a:r>
              <a:rPr lang="en-CA" sz="2800" dirty="0"/>
              <a:t>Should the school administration have the right to search students’ cell phones</a:t>
            </a:r>
            <a:r>
              <a:rPr lang="en-CA" sz="2800" noProof="0" dirty="0">
                <a:solidFill>
                  <a:schemeClr val="tx1"/>
                </a:solidFill>
                <a:latin typeface="+mn-lt"/>
                <a:cs typeface="+mn-cs"/>
              </a:rPr>
              <a:t>?</a:t>
            </a:r>
            <a:endParaRPr lang="en-CA" noProof="0" dirty="0">
              <a:solidFill>
                <a:schemeClr val="tx1"/>
              </a:solidFill>
              <a:cs typeface="+mn-cs"/>
            </a:endParaRPr>
          </a:p>
        </p:txBody>
      </p:sp>
    </p:spTree>
    <p:extLst>
      <p:ext uri="{BB962C8B-B14F-4D97-AF65-F5344CB8AC3E}">
        <p14:creationId xmlns:p14="http://schemas.microsoft.com/office/powerpoint/2010/main" val="307418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6E7C-105D-BE07-754F-6B49D5E6E9F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92CFB55-A9BF-980C-E954-552E1B75F0A0}"/>
              </a:ext>
            </a:extLst>
          </p:cNvPr>
          <p:cNvSpPr>
            <a:spLocks noGrp="1"/>
          </p:cNvSpPr>
          <p:nvPr>
            <p:ph type="title"/>
          </p:nvPr>
        </p:nvSpPr>
        <p:spPr>
          <a:xfrm>
            <a:off x="389661" y="503627"/>
            <a:ext cx="10037229" cy="914400"/>
          </a:xfrm>
        </p:spPr>
        <p:txBody>
          <a:bodyPr/>
          <a:lstStyle/>
          <a:p>
            <a:r>
              <a:rPr lang="en-CA" noProof="0" dirty="0">
                <a:solidFill>
                  <a:schemeClr val="accent1"/>
                </a:solidFill>
              </a:rPr>
              <a:t>What </a:t>
            </a:r>
            <a:r>
              <a:rPr lang="en-CA" noProof="0" dirty="0" err="1">
                <a:solidFill>
                  <a:schemeClr val="accent1"/>
                </a:solidFill>
              </a:rPr>
              <a:t>th</a:t>
            </a:r>
            <a:r>
              <a:rPr lang="en-CA" dirty="0">
                <a:solidFill>
                  <a:schemeClr val="accent1"/>
                </a:solidFill>
              </a:rPr>
              <a:t>e law says</a:t>
            </a:r>
            <a:endParaRPr lang="en-CA" noProof="0" dirty="0">
              <a:solidFill>
                <a:schemeClr val="accent1"/>
              </a:solidFill>
            </a:endParaRPr>
          </a:p>
        </p:txBody>
      </p:sp>
      <p:sp>
        <p:nvSpPr>
          <p:cNvPr id="6" name="Espace réservé du contenu 2">
            <a:extLst>
              <a:ext uri="{FF2B5EF4-FFF2-40B4-BE49-F238E27FC236}">
                <a16:creationId xmlns:a16="http://schemas.microsoft.com/office/drawing/2014/main" id="{0FD2199F-885D-2DE1-8421-0AC595B8C8DE}"/>
              </a:ext>
            </a:extLst>
          </p:cNvPr>
          <p:cNvSpPr txBox="1">
            <a:spLocks/>
          </p:cNvSpPr>
          <p:nvPr>
            <p:custDataLst>
              <p:tags r:id="rId1"/>
            </p:custDataLst>
          </p:nvPr>
        </p:nvSpPr>
        <p:spPr>
          <a:xfrm>
            <a:off x="4504114" y="1232676"/>
            <a:ext cx="7801972" cy="589717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sz="2800" noProof="0" dirty="0">
                <a:latin typeface="Arial"/>
                <a:cs typeface="Arial"/>
              </a:rPr>
              <a:t>The school administration has the right to search students or their belongings.</a:t>
            </a:r>
          </a:p>
          <a:p>
            <a:pPr fontAlgn="base"/>
            <a:endParaRPr lang="en-CA" sz="2800" noProof="0" dirty="0">
              <a:latin typeface="Arial"/>
              <a:cs typeface="Arial"/>
            </a:endParaRPr>
          </a:p>
          <a:p>
            <a:pPr fontAlgn="base"/>
            <a:r>
              <a:rPr lang="en-CA" sz="2800" dirty="0">
                <a:latin typeface="Arial"/>
                <a:cs typeface="Arial"/>
              </a:rPr>
              <a:t>There must be reasonable grounds to believe that</a:t>
            </a:r>
            <a:r>
              <a:rPr lang="en-CA" sz="2800" noProof="0" dirty="0">
                <a:latin typeface="Arial"/>
                <a:cs typeface="Arial"/>
              </a:rPr>
              <a:t>:</a:t>
            </a:r>
          </a:p>
          <a:p>
            <a:pPr lvl="1" fontAlgn="base"/>
            <a:r>
              <a:rPr lang="en-CA" sz="2400" dirty="0">
                <a:latin typeface="Arial"/>
                <a:cs typeface="Arial"/>
              </a:rPr>
              <a:t>a</a:t>
            </a:r>
            <a:r>
              <a:rPr lang="en-CA" sz="2400" noProof="0" dirty="0">
                <a:latin typeface="Arial"/>
                <a:cs typeface="Arial"/>
              </a:rPr>
              <a:t> law or rule was broken, and</a:t>
            </a:r>
          </a:p>
          <a:p>
            <a:pPr lvl="1" fontAlgn="base"/>
            <a:r>
              <a:rPr lang="en-CA" sz="2400" dirty="0">
                <a:latin typeface="Arial"/>
                <a:cs typeface="Arial"/>
              </a:rPr>
              <a:t>a </a:t>
            </a:r>
            <a:r>
              <a:rPr lang="en-CA" sz="2400" noProof="0" dirty="0">
                <a:latin typeface="Arial"/>
                <a:cs typeface="Arial"/>
              </a:rPr>
              <a:t>search will prove it. </a:t>
            </a:r>
          </a:p>
          <a:p>
            <a:pPr lvl="1" fontAlgn="base"/>
            <a:endParaRPr lang="en-CA" sz="2400" noProof="0" dirty="0">
              <a:latin typeface="Arial"/>
              <a:cs typeface="Arial"/>
            </a:endParaRPr>
          </a:p>
          <a:p>
            <a:pPr fontAlgn="base"/>
            <a:r>
              <a:rPr lang="en-CA" sz="2800" dirty="0">
                <a:latin typeface="Arial"/>
                <a:cs typeface="Arial"/>
              </a:rPr>
              <a:t>The search must be conducted in a reasonable manner.</a:t>
            </a:r>
            <a:endParaRPr lang="en-CA" sz="2800" noProof="0" dirty="0">
              <a:solidFill>
                <a:schemeClr val="tx1"/>
              </a:solidFill>
              <a:highlight>
                <a:srgbClr val="FFFF00"/>
              </a:highlight>
              <a:latin typeface="Arial"/>
              <a:cs typeface="Arial"/>
            </a:endParaRPr>
          </a:p>
        </p:txBody>
      </p:sp>
      <p:pic>
        <p:nvPicPr>
          <p:cNvPr id="4" name="Image 3">
            <a:extLst>
              <a:ext uri="{FF2B5EF4-FFF2-40B4-BE49-F238E27FC236}">
                <a16:creationId xmlns:a16="http://schemas.microsoft.com/office/drawing/2014/main" id="{DB27BD37-BF36-8488-730C-027E52525CBE}"/>
              </a:ext>
            </a:extLst>
          </p:cNvPr>
          <p:cNvPicPr>
            <a:picLocks noChangeAspect="1"/>
          </p:cNvPicPr>
          <p:nvPr/>
        </p:nvPicPr>
        <p:blipFill>
          <a:blip r:embed="rId5"/>
          <a:stretch>
            <a:fillRect/>
          </a:stretch>
        </p:blipFill>
        <p:spPr>
          <a:xfrm>
            <a:off x="551413" y="2159887"/>
            <a:ext cx="3790950" cy="3200400"/>
          </a:xfrm>
          <a:prstGeom prst="rect">
            <a:avLst/>
          </a:prstGeom>
        </p:spPr>
      </p:pic>
    </p:spTree>
    <p:extLst>
      <p:ext uri="{BB962C8B-B14F-4D97-AF65-F5344CB8AC3E}">
        <p14:creationId xmlns:p14="http://schemas.microsoft.com/office/powerpoint/2010/main" val="226540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96E4-AE7A-8F87-D610-68A08C13F49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DDEF4E3-1FE1-27EA-1A5A-92AF19D430DB}"/>
              </a:ext>
            </a:extLst>
          </p:cNvPr>
          <p:cNvSpPr>
            <a:spLocks noGrp="1"/>
          </p:cNvSpPr>
          <p:nvPr>
            <p:ph type="title"/>
          </p:nvPr>
        </p:nvSpPr>
        <p:spPr>
          <a:xfrm>
            <a:off x="389661" y="503627"/>
            <a:ext cx="10037229" cy="914400"/>
          </a:xfrm>
        </p:spPr>
        <p:txBody>
          <a:bodyPr/>
          <a:lstStyle/>
          <a:p>
            <a:r>
              <a:rPr lang="en-CA" noProof="0" dirty="0">
                <a:solidFill>
                  <a:schemeClr val="accent1"/>
                </a:solidFill>
              </a:rPr>
              <a:t>What the law says: And cell phones?</a:t>
            </a:r>
          </a:p>
        </p:txBody>
      </p:sp>
      <p:sp>
        <p:nvSpPr>
          <p:cNvPr id="6" name="Espace réservé du contenu 2">
            <a:extLst>
              <a:ext uri="{FF2B5EF4-FFF2-40B4-BE49-F238E27FC236}">
                <a16:creationId xmlns:a16="http://schemas.microsoft.com/office/drawing/2014/main" id="{E134BE02-04C9-0638-B8B6-A048EA329646}"/>
              </a:ext>
            </a:extLst>
          </p:cNvPr>
          <p:cNvSpPr txBox="1">
            <a:spLocks/>
          </p:cNvSpPr>
          <p:nvPr>
            <p:custDataLst>
              <p:tags r:id="rId1"/>
            </p:custDataLst>
          </p:nvPr>
        </p:nvSpPr>
        <p:spPr>
          <a:xfrm>
            <a:off x="4102537" y="1418026"/>
            <a:ext cx="8201639" cy="493634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sz="2800" noProof="0" dirty="0">
                <a:latin typeface="Arial"/>
                <a:cs typeface="Arial"/>
              </a:rPr>
              <a:t>Searching a phone is a serious invasion of a student’s privacy.</a:t>
            </a:r>
          </a:p>
          <a:p>
            <a:pPr fontAlgn="base"/>
            <a:endParaRPr lang="en-CA" sz="2800" noProof="0" dirty="0">
              <a:latin typeface="Arial"/>
              <a:cs typeface="Arial"/>
            </a:endParaRPr>
          </a:p>
          <a:p>
            <a:pPr fontAlgn="base"/>
            <a:r>
              <a:rPr lang="en-CA" sz="2800" noProof="0" dirty="0">
                <a:latin typeface="Arial"/>
                <a:cs typeface="Arial"/>
              </a:rPr>
              <a:t>The school administration’s search of a cell phone must respect the same rules as other searches. </a:t>
            </a:r>
          </a:p>
          <a:p>
            <a:pPr fontAlgn="base"/>
            <a:endParaRPr lang="en-CA" sz="2800" noProof="0" dirty="0">
              <a:latin typeface="Arial"/>
              <a:cs typeface="Arial"/>
            </a:endParaRPr>
          </a:p>
          <a:p>
            <a:pPr fontAlgn="base"/>
            <a:r>
              <a:rPr lang="en-CA" sz="2800" noProof="0" dirty="0">
                <a:latin typeface="Arial"/>
                <a:cs typeface="Arial"/>
              </a:rPr>
              <a:t>The search must be conducted with even greater prudence  and restraint to be considered reasonable.</a:t>
            </a:r>
            <a:endParaRPr lang="en-CA" sz="2800" noProof="0" dirty="0">
              <a:solidFill>
                <a:schemeClr val="tx1"/>
              </a:solidFill>
              <a:latin typeface="Arial"/>
              <a:cs typeface="Arial"/>
            </a:endParaRPr>
          </a:p>
        </p:txBody>
      </p:sp>
      <p:pic>
        <p:nvPicPr>
          <p:cNvPr id="2" name="Image 1">
            <a:extLst>
              <a:ext uri="{FF2B5EF4-FFF2-40B4-BE49-F238E27FC236}">
                <a16:creationId xmlns:a16="http://schemas.microsoft.com/office/drawing/2014/main" id="{137B4FFC-64C1-F9C5-1BA2-4543127E47FC}"/>
              </a:ext>
            </a:extLst>
          </p:cNvPr>
          <p:cNvPicPr>
            <a:picLocks noChangeAspect="1"/>
          </p:cNvPicPr>
          <p:nvPr/>
        </p:nvPicPr>
        <p:blipFill>
          <a:blip r:embed="rId5"/>
          <a:stretch>
            <a:fillRect/>
          </a:stretch>
        </p:blipFill>
        <p:spPr>
          <a:xfrm>
            <a:off x="311587" y="2131540"/>
            <a:ext cx="3790950" cy="3200400"/>
          </a:xfrm>
          <a:prstGeom prst="rect">
            <a:avLst/>
          </a:prstGeom>
        </p:spPr>
      </p:pic>
    </p:spTree>
    <p:extLst>
      <p:ext uri="{BB962C8B-B14F-4D97-AF65-F5344CB8AC3E}">
        <p14:creationId xmlns:p14="http://schemas.microsoft.com/office/powerpoint/2010/main" val="41160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logiciel, multimédia&#10;&#10;Description générée automatiquement">
            <a:extLst>
              <a:ext uri="{FF2B5EF4-FFF2-40B4-BE49-F238E27FC236}">
                <a16:creationId xmlns:a16="http://schemas.microsoft.com/office/drawing/2014/main" id="{A291665F-16F7-A3C5-67D0-349D0CB7BC53}"/>
              </a:ext>
            </a:extLst>
          </p:cNvPr>
          <p:cNvPicPr>
            <a:picLocks noChangeAspect="1"/>
          </p:cNvPicPr>
          <p:nvPr/>
        </p:nvPicPr>
        <p:blipFill>
          <a:blip r:embed="rId3"/>
          <a:stretch>
            <a:fillRect/>
          </a:stretch>
        </p:blipFill>
        <p:spPr>
          <a:xfrm>
            <a:off x="826" y="826"/>
            <a:ext cx="12193648" cy="6860473"/>
          </a:xfrm>
          <a:prstGeom prst="rect">
            <a:avLst/>
          </a:prstGeom>
        </p:spPr>
      </p:pic>
    </p:spTree>
    <p:extLst>
      <p:ext uri="{BB962C8B-B14F-4D97-AF65-F5344CB8AC3E}">
        <p14:creationId xmlns:p14="http://schemas.microsoft.com/office/powerpoint/2010/main" val="248881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8403B96-87EF-D84C-87F9-8332D77D587D}"/>
              </a:ext>
            </a:extLst>
          </p:cNvPr>
          <p:cNvSpPr>
            <a:spLocks noGrp="1"/>
          </p:cNvSpPr>
          <p:nvPr>
            <p:ph type="title"/>
          </p:nvPr>
        </p:nvSpPr>
        <p:spPr>
          <a:xfrm>
            <a:off x="886968" y="822960"/>
            <a:ext cx="10421938" cy="914400"/>
          </a:xfrm>
        </p:spPr>
        <p:txBody>
          <a:bodyPr/>
          <a:lstStyle/>
          <a:p>
            <a:r>
              <a:rPr lang="en-CA" noProof="0" dirty="0"/>
              <a:t>Other resources</a:t>
            </a:r>
          </a:p>
        </p:txBody>
      </p:sp>
      <p:sp>
        <p:nvSpPr>
          <p:cNvPr id="5" name="Espace réservé du texte 4">
            <a:extLst>
              <a:ext uri="{FF2B5EF4-FFF2-40B4-BE49-F238E27FC236}">
                <a16:creationId xmlns:a16="http://schemas.microsoft.com/office/drawing/2014/main" id="{D895385B-653F-504E-8EBF-7910F8D8E346}"/>
              </a:ext>
            </a:extLst>
          </p:cNvPr>
          <p:cNvSpPr>
            <a:spLocks noGrp="1"/>
          </p:cNvSpPr>
          <p:nvPr>
            <p:ph type="body" sz="quarter" idx="14"/>
          </p:nvPr>
        </p:nvSpPr>
        <p:spPr>
          <a:xfrm>
            <a:off x="886968" y="2103120"/>
            <a:ext cx="10424160" cy="3566160"/>
          </a:xfrm>
        </p:spPr>
        <p:txBody>
          <a:bodyPr/>
          <a:lstStyle/>
          <a:p>
            <a:pPr lvl="1"/>
            <a:r>
              <a:rPr lang="en-CA" noProof="0" dirty="0" err="1"/>
              <a:t>Parlons</a:t>
            </a:r>
            <a:r>
              <a:rPr lang="en-CA" noProof="0" dirty="0"/>
              <a:t> droit​ (Let’s Talk </a:t>
            </a:r>
            <a:r>
              <a:rPr lang="en-CA" dirty="0"/>
              <a:t>L</a:t>
            </a:r>
            <a:r>
              <a:rPr lang="en-CA" noProof="0" dirty="0"/>
              <a:t>aw)</a:t>
            </a:r>
          </a:p>
          <a:p>
            <a:pPr lvl="1"/>
            <a:r>
              <a:rPr lang="en-CA" noProof="0" dirty="0"/>
              <a:t>La Commission des services </a:t>
            </a:r>
            <a:r>
              <a:rPr lang="en-CA" noProof="0" dirty="0" err="1"/>
              <a:t>juridiques</a:t>
            </a:r>
            <a:r>
              <a:rPr lang="en-CA" noProof="0" dirty="0"/>
              <a:t>​ (legal aid)</a:t>
            </a:r>
          </a:p>
          <a:p>
            <a:pPr lvl="1"/>
            <a:r>
              <a:rPr lang="en-CA" noProof="0" dirty="0"/>
              <a:t>Tel-jeunes </a:t>
            </a:r>
          </a:p>
        </p:txBody>
      </p:sp>
    </p:spTree>
    <p:extLst>
      <p:ext uri="{BB962C8B-B14F-4D97-AF65-F5344CB8AC3E}">
        <p14:creationId xmlns:p14="http://schemas.microsoft.com/office/powerpoint/2010/main" val="39776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88775-2F1F-E177-C55B-24720345B66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5E5DE6F-7436-145D-04A5-34C83BE2E151}"/>
              </a:ext>
            </a:extLst>
          </p:cNvPr>
          <p:cNvSpPr>
            <a:spLocks noGrp="1"/>
          </p:cNvSpPr>
          <p:nvPr>
            <p:ph type="title"/>
          </p:nvPr>
        </p:nvSpPr>
        <p:spPr>
          <a:xfrm>
            <a:off x="677861" y="497347"/>
            <a:ext cx="9418117" cy="914400"/>
          </a:xfrm>
        </p:spPr>
        <p:txBody>
          <a:bodyPr/>
          <a:lstStyle/>
          <a:p>
            <a:r>
              <a:rPr lang="en-CA" noProof="0" dirty="0"/>
              <a:t>What is the right to privacy?</a:t>
            </a:r>
          </a:p>
        </p:txBody>
      </p:sp>
      <p:sp>
        <p:nvSpPr>
          <p:cNvPr id="3" name="Rectangle 2">
            <a:extLst>
              <a:ext uri="{FF2B5EF4-FFF2-40B4-BE49-F238E27FC236}">
                <a16:creationId xmlns:a16="http://schemas.microsoft.com/office/drawing/2014/main" id="{BCB9C661-69D2-3693-8C61-DF3E626320B2}"/>
              </a:ext>
            </a:extLst>
          </p:cNvPr>
          <p:cNvSpPr/>
          <p:nvPr>
            <p:custDataLst>
              <p:tags r:id="rId1"/>
            </p:custDataLst>
          </p:nvPr>
        </p:nvSpPr>
        <p:spPr>
          <a:xfrm>
            <a:off x="458405" y="1721655"/>
            <a:ext cx="10904540" cy="4142673"/>
          </a:xfrm>
          <a:prstGeom prst="rect">
            <a:avLst/>
          </a:prstGeom>
        </p:spPr>
        <p:txBody>
          <a:bodyPr wrap="square" lIns="91440" tIns="45720" rIns="91440" bIns="45720" anchor="t">
            <a:spAutoFit/>
          </a:bodyPr>
          <a:lstStyle/>
          <a:p>
            <a:pPr marL="342900" lvl="0" indent="-342900">
              <a:spcBef>
                <a:spcPts val="1200"/>
              </a:spcBef>
              <a:buSzPct val="65000"/>
              <a:buBlip>
                <a:blip r:embed="rId4"/>
              </a:buBlip>
              <a:defRPr/>
            </a:pPr>
            <a:r>
              <a:rPr lang="en-CA" sz="3200" noProof="0" dirty="0">
                <a:solidFill>
                  <a:schemeClr val="accent2"/>
                </a:solidFill>
              </a:rPr>
              <a:t>It’s the right </a:t>
            </a:r>
            <a:r>
              <a:rPr lang="en-CA" sz="3200" dirty="0">
                <a:solidFill>
                  <a:schemeClr val="accent2"/>
                </a:solidFill>
              </a:rPr>
              <a:t>to</a:t>
            </a:r>
            <a:r>
              <a:rPr lang="en-CA" sz="3200" noProof="0" dirty="0">
                <a:solidFill>
                  <a:schemeClr val="accent2"/>
                </a:solidFill>
              </a:rPr>
              <a:t> keep some information or aspects of your life to yourself.</a:t>
            </a:r>
            <a:endParaRPr lang="en-CA" sz="3200" noProof="0" dirty="0">
              <a:solidFill>
                <a:schemeClr val="accent2"/>
              </a:solidFill>
              <a:cs typeface="Arial"/>
            </a:endParaRPr>
          </a:p>
          <a:p>
            <a:pPr lvl="0">
              <a:spcBef>
                <a:spcPts val="1200"/>
              </a:spcBef>
              <a:buSzPct val="65000"/>
              <a:defRPr/>
            </a:pPr>
            <a:endParaRPr lang="en-CA" sz="3200" noProof="0" dirty="0">
              <a:solidFill>
                <a:schemeClr val="accent2"/>
              </a:solidFill>
              <a:cs typeface="Arial"/>
            </a:endParaRPr>
          </a:p>
          <a:p>
            <a:pPr marL="342900" lvl="0" indent="-342900">
              <a:spcBef>
                <a:spcPts val="1200"/>
              </a:spcBef>
              <a:buSzPct val="65000"/>
              <a:buBlip>
                <a:blip r:embed="rId4"/>
              </a:buBlip>
              <a:defRPr/>
            </a:pPr>
            <a:r>
              <a:rPr lang="en-CA" sz="3200" noProof="0" dirty="0">
                <a:solidFill>
                  <a:schemeClr val="accent2"/>
                </a:solidFill>
              </a:rPr>
              <a:t>For example, in Quebec, this right protects:</a:t>
            </a:r>
            <a:endParaRPr lang="en-CA" sz="3200" noProof="0" dirty="0">
              <a:solidFill>
                <a:schemeClr val="accent2"/>
              </a:solidFill>
              <a:cs typeface="Arial"/>
            </a:endParaRPr>
          </a:p>
          <a:p>
            <a:pPr marL="742950" lvl="1" indent="-285750" fontAlgn="base">
              <a:spcBef>
                <a:spcPct val="20000"/>
              </a:spcBef>
              <a:buClr>
                <a:srgbClr val="F6891F"/>
              </a:buClr>
              <a:buSzPct val="65000"/>
              <a:buFont typeface="Wingdings" pitchFamily="2" charset="2"/>
              <a:buChar char="Ø"/>
              <a:defRPr/>
            </a:pPr>
            <a:r>
              <a:rPr lang="en-CA" sz="3200" noProof="0" dirty="0">
                <a:solidFill>
                  <a:schemeClr val="accent2"/>
                </a:solidFill>
                <a:latin typeface="Arial"/>
                <a:cs typeface="Arial"/>
              </a:rPr>
              <a:t>your personal information,</a:t>
            </a:r>
          </a:p>
          <a:p>
            <a:pPr marL="742950" lvl="1" indent="-285750" fontAlgn="base">
              <a:spcBef>
                <a:spcPct val="20000"/>
              </a:spcBef>
              <a:buClr>
                <a:srgbClr val="F6891F"/>
              </a:buClr>
              <a:buSzPct val="65000"/>
              <a:buFont typeface="Wingdings" pitchFamily="2" charset="2"/>
              <a:buChar char="Ø"/>
              <a:defRPr/>
            </a:pPr>
            <a:r>
              <a:rPr lang="en-CA" sz="3200" noProof="0" dirty="0">
                <a:solidFill>
                  <a:schemeClr val="accent2"/>
                </a:solidFill>
              </a:rPr>
              <a:t>what you do in your personal life,</a:t>
            </a:r>
            <a:endParaRPr lang="en-CA" sz="3200" noProof="0" dirty="0">
              <a:solidFill>
                <a:schemeClr val="accent2"/>
              </a:solidFill>
              <a:cs typeface="Arial"/>
            </a:endParaRPr>
          </a:p>
          <a:p>
            <a:pPr marL="742950" lvl="1" indent="-285750" fontAlgn="base">
              <a:spcBef>
                <a:spcPct val="20000"/>
              </a:spcBef>
              <a:buClr>
                <a:srgbClr val="F6891F"/>
              </a:buClr>
              <a:buSzPct val="65000"/>
              <a:buFont typeface="Wingdings" pitchFamily="2" charset="2"/>
              <a:buChar char="Ø"/>
              <a:defRPr/>
            </a:pPr>
            <a:r>
              <a:rPr lang="en-CA" sz="3200" noProof="0" dirty="0">
                <a:solidFill>
                  <a:schemeClr val="accent2"/>
                </a:solidFill>
              </a:rPr>
              <a:t>your home and belongings.</a:t>
            </a:r>
            <a:endParaRPr lang="en-CA" sz="3200" noProof="0" dirty="0">
              <a:solidFill>
                <a:schemeClr val="accent2"/>
              </a:solidFill>
              <a:cs typeface="Arial"/>
            </a:endParaRPr>
          </a:p>
        </p:txBody>
      </p:sp>
    </p:spTree>
    <p:extLst>
      <p:ext uri="{BB962C8B-B14F-4D97-AF65-F5344CB8AC3E}">
        <p14:creationId xmlns:p14="http://schemas.microsoft.com/office/powerpoint/2010/main" val="284293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D98D2-BF2C-6ABE-6702-E7D3754195D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B8EED10F-8FC0-0A9A-509A-90C0BF8A0D80}"/>
              </a:ext>
            </a:extLst>
          </p:cNvPr>
          <p:cNvSpPr>
            <a:spLocks noGrp="1"/>
          </p:cNvSpPr>
          <p:nvPr>
            <p:ph type="title"/>
          </p:nvPr>
        </p:nvSpPr>
        <p:spPr>
          <a:xfrm>
            <a:off x="627179" y="2313955"/>
            <a:ext cx="10937642" cy="914400"/>
          </a:xfrm>
        </p:spPr>
        <p:txBody>
          <a:bodyPr/>
          <a:lstStyle/>
          <a:p>
            <a:r>
              <a:rPr lang="en-CA" noProof="0" dirty="0"/>
              <a:t>Can you think of examples of situations </a:t>
            </a:r>
            <a:r>
              <a:rPr lang="en-CA" dirty="0"/>
              <a:t>involving the right</a:t>
            </a:r>
            <a:r>
              <a:rPr lang="en-CA" noProof="0" dirty="0"/>
              <a:t> to privacy?</a:t>
            </a:r>
          </a:p>
        </p:txBody>
      </p:sp>
    </p:spTree>
    <p:extLst>
      <p:ext uri="{BB962C8B-B14F-4D97-AF65-F5344CB8AC3E}">
        <p14:creationId xmlns:p14="http://schemas.microsoft.com/office/powerpoint/2010/main" val="310858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DE90231-9280-E01B-CA00-96FCFEBED560}"/>
              </a:ext>
            </a:extLst>
          </p:cNvPr>
          <p:cNvSpPr>
            <a:spLocks noGrp="1"/>
          </p:cNvSpPr>
          <p:nvPr>
            <p:ph type="body" idx="1"/>
          </p:nvPr>
        </p:nvSpPr>
        <p:spPr/>
        <p:txBody>
          <a:bodyPr/>
          <a:lstStyle/>
          <a:p>
            <a:r>
              <a:rPr lang="en-CA" noProof="0" dirty="0"/>
              <a:t>Scenario: </a:t>
            </a:r>
          </a:p>
          <a:p>
            <a:r>
              <a:rPr lang="en-CA" noProof="0" dirty="0"/>
              <a:t>Searches at School</a:t>
            </a:r>
          </a:p>
        </p:txBody>
      </p:sp>
      <p:pic>
        <p:nvPicPr>
          <p:cNvPr id="3" name="Espace réservé pour une image  2">
            <a:extLst>
              <a:ext uri="{FF2B5EF4-FFF2-40B4-BE49-F238E27FC236}">
                <a16:creationId xmlns:a16="http://schemas.microsoft.com/office/drawing/2014/main" id="{31386B73-4662-443D-C226-06F6F22EC3A4}"/>
              </a:ext>
            </a:extLst>
          </p:cNvPr>
          <p:cNvPicPr>
            <a:picLocks noGrp="1" noChangeAspect="1"/>
          </p:cNvPicPr>
          <p:nvPr>
            <p:ph type="pic" sz="quarter" idx="16"/>
          </p:nvPr>
        </p:nvPicPr>
        <p:blipFill>
          <a:blip r:embed="rId3"/>
          <a:srcRect t="9346" b="9346"/>
          <a:stretch>
            <a:fillRect/>
          </a:stretch>
        </p:blipFill>
        <p:spPr>
          <a:xfrm>
            <a:off x="6976872" y="1416462"/>
            <a:ext cx="4023360" cy="4022043"/>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rgbClr val="FFFFFF"/>
          </a:solidFill>
        </p:spPr>
      </p:pic>
    </p:spTree>
    <p:extLst>
      <p:ext uri="{BB962C8B-B14F-4D97-AF65-F5344CB8AC3E}">
        <p14:creationId xmlns:p14="http://schemas.microsoft.com/office/powerpoint/2010/main" val="1588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389661" y="503627"/>
            <a:ext cx="10037229" cy="914400"/>
          </a:xfrm>
        </p:spPr>
        <p:txBody>
          <a:bodyPr/>
          <a:lstStyle/>
          <a:p>
            <a:r>
              <a:rPr lang="en-CA" noProof="0" dirty="0">
                <a:solidFill>
                  <a:schemeClr val="accent1"/>
                </a:solidFill>
              </a:rPr>
              <a:t>Definition</a:t>
            </a:r>
          </a:p>
        </p:txBody>
      </p:sp>
      <p:sp>
        <p:nvSpPr>
          <p:cNvPr id="6" name="Espace réservé du contenu 2">
            <a:extLst>
              <a:ext uri="{FF2B5EF4-FFF2-40B4-BE49-F238E27FC236}">
                <a16:creationId xmlns:a16="http://schemas.microsoft.com/office/drawing/2014/main" id="{7F8CC46D-B49C-22B9-5FF9-204571C35DA5}"/>
              </a:ext>
            </a:extLst>
          </p:cNvPr>
          <p:cNvSpPr txBox="1">
            <a:spLocks/>
          </p:cNvSpPr>
          <p:nvPr>
            <p:custDataLst>
              <p:tags r:id="rId1"/>
            </p:custDataLst>
          </p:nvPr>
        </p:nvSpPr>
        <p:spPr>
          <a:xfrm>
            <a:off x="389660" y="1916715"/>
            <a:ext cx="9936963" cy="2368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r>
              <a:rPr lang="en-CA" sz="4000" b="1" noProof="0" dirty="0">
                <a:solidFill>
                  <a:schemeClr val="accent1"/>
                </a:solidFill>
                <a:latin typeface="+mj-lt"/>
                <a:ea typeface="+mj-ea"/>
                <a:cs typeface="+mj-cs"/>
              </a:rPr>
              <a:t>Search</a:t>
            </a:r>
          </a:p>
          <a:p>
            <a:pPr marL="0" indent="0" fontAlgn="base">
              <a:buNone/>
            </a:pPr>
            <a:r>
              <a:rPr lang="en-CA" noProof="0" dirty="0"/>
              <a:t>The act of inspecting a person or their personal belongings to </a:t>
            </a:r>
            <a:r>
              <a:rPr lang="en-CA" dirty="0"/>
              <a:t>look for</a:t>
            </a:r>
            <a:r>
              <a:rPr lang="en-CA" noProof="0" dirty="0"/>
              <a:t> evidence related to an offence or violation of rules.</a:t>
            </a:r>
            <a:endParaRPr lang="en-CA" sz="2400" noProof="0" dirty="0">
              <a:solidFill>
                <a:schemeClr val="tx1"/>
              </a:solidFill>
            </a:endParaRPr>
          </a:p>
          <a:p>
            <a:pPr fontAlgn="base"/>
            <a:endParaRPr lang="en-CA" sz="2800" noProof="0" dirty="0">
              <a:solidFill>
                <a:schemeClr val="tx1"/>
              </a:solidFill>
            </a:endParaRPr>
          </a:p>
        </p:txBody>
      </p:sp>
    </p:spTree>
    <p:extLst>
      <p:ext uri="{BB962C8B-B14F-4D97-AF65-F5344CB8AC3E}">
        <p14:creationId xmlns:p14="http://schemas.microsoft.com/office/powerpoint/2010/main" val="28919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732AA-F467-ADF4-D07A-1AA35F473D8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F96097C-6DC9-A62A-7812-BE914CD5A721}"/>
              </a:ext>
            </a:extLst>
          </p:cNvPr>
          <p:cNvSpPr>
            <a:spLocks noGrp="1"/>
          </p:cNvSpPr>
          <p:nvPr>
            <p:ph type="title"/>
          </p:nvPr>
        </p:nvSpPr>
        <p:spPr>
          <a:xfrm>
            <a:off x="389661" y="503627"/>
            <a:ext cx="10037229" cy="914400"/>
          </a:xfrm>
        </p:spPr>
        <p:txBody>
          <a:bodyPr/>
          <a:lstStyle/>
          <a:p>
            <a:r>
              <a:rPr lang="en-CA" noProof="0" dirty="0">
                <a:solidFill>
                  <a:schemeClr val="accent1"/>
                </a:solidFill>
              </a:rPr>
              <a:t>Scenario</a:t>
            </a:r>
          </a:p>
        </p:txBody>
      </p:sp>
      <p:sp>
        <p:nvSpPr>
          <p:cNvPr id="6" name="Espace réservé du contenu 2">
            <a:extLst>
              <a:ext uri="{FF2B5EF4-FFF2-40B4-BE49-F238E27FC236}">
                <a16:creationId xmlns:a16="http://schemas.microsoft.com/office/drawing/2014/main" id="{6452397E-5C19-C783-BED1-D64A50FDABCF}"/>
              </a:ext>
            </a:extLst>
          </p:cNvPr>
          <p:cNvSpPr txBox="1">
            <a:spLocks/>
          </p:cNvSpPr>
          <p:nvPr>
            <p:custDataLst>
              <p:tags r:id="rId1"/>
            </p:custDataLst>
          </p:nvPr>
        </p:nvSpPr>
        <p:spPr>
          <a:xfrm>
            <a:off x="389661" y="1418027"/>
            <a:ext cx="10037229" cy="236868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noProof="0" dirty="0">
                <a:solidFill>
                  <a:schemeClr val="accent2"/>
                </a:solidFill>
                <a:latin typeface="Arial"/>
                <a:cs typeface="Arial"/>
              </a:rPr>
              <a:t>Read the scenario in the workbook.</a:t>
            </a:r>
          </a:p>
          <a:p>
            <a:r>
              <a:rPr lang="en-CA" noProof="0" dirty="0">
                <a:solidFill>
                  <a:schemeClr val="accent2"/>
                </a:solidFill>
                <a:latin typeface="Arial"/>
                <a:cs typeface="Arial"/>
              </a:rPr>
              <a:t>Debate question: Should the school administration have the right to search the contents of all lockers and bags at all times?</a:t>
            </a:r>
          </a:p>
          <a:p>
            <a:r>
              <a:rPr lang="en-CA" noProof="0" dirty="0">
                <a:solidFill>
                  <a:schemeClr val="accent2"/>
                </a:solidFill>
                <a:latin typeface="Arial"/>
                <a:cs typeface="Arial"/>
              </a:rPr>
              <a:t>Complete the reflection questions to prepare for the debate.</a:t>
            </a:r>
          </a:p>
          <a:p>
            <a:pPr marL="0" indent="0" fontAlgn="base">
              <a:buNone/>
            </a:pPr>
            <a:endParaRPr lang="en-CA" sz="2800" noProof="0" dirty="0">
              <a:solidFill>
                <a:schemeClr val="accent2"/>
              </a:solidFill>
            </a:endParaRPr>
          </a:p>
          <a:p>
            <a:pPr fontAlgn="base"/>
            <a:endParaRPr lang="en-CA" sz="2800" noProof="0" dirty="0">
              <a:solidFill>
                <a:schemeClr val="accent2"/>
              </a:solidFill>
            </a:endParaRPr>
          </a:p>
        </p:txBody>
      </p:sp>
    </p:spTree>
    <p:extLst>
      <p:ext uri="{BB962C8B-B14F-4D97-AF65-F5344CB8AC3E}">
        <p14:creationId xmlns:p14="http://schemas.microsoft.com/office/powerpoint/2010/main" val="117346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CF45-72AA-9757-ECBD-2824B284A62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8251259-481D-AA7F-F40B-E9D5856D7B4B}"/>
              </a:ext>
            </a:extLst>
          </p:cNvPr>
          <p:cNvSpPr>
            <a:spLocks noGrp="1"/>
          </p:cNvSpPr>
          <p:nvPr>
            <p:ph type="title"/>
          </p:nvPr>
        </p:nvSpPr>
        <p:spPr>
          <a:xfrm>
            <a:off x="886968" y="822960"/>
            <a:ext cx="10421938" cy="914400"/>
          </a:xfrm>
        </p:spPr>
        <p:txBody>
          <a:bodyPr vert="horz" lIns="0" tIns="0" rIns="0" bIns="0" rtlCol="0" anchor="t">
            <a:normAutofit/>
          </a:bodyPr>
          <a:lstStyle/>
          <a:p>
            <a:r>
              <a:rPr lang="en-CA" b="1" kern="1200" noProof="0" dirty="0">
                <a:latin typeface="+mj-lt"/>
                <a:ea typeface="+mj-ea"/>
                <a:cs typeface="+mj-cs"/>
              </a:rPr>
              <a:t>Debate time!</a:t>
            </a:r>
          </a:p>
        </p:txBody>
      </p:sp>
      <p:pic>
        <p:nvPicPr>
          <p:cNvPr id="2" name="Image 1">
            <a:extLst>
              <a:ext uri="{FF2B5EF4-FFF2-40B4-BE49-F238E27FC236}">
                <a16:creationId xmlns:a16="http://schemas.microsoft.com/office/drawing/2014/main" id="{E7EC7F40-A6D6-7701-FFA0-09C1310C97B5}"/>
              </a:ext>
            </a:extLst>
          </p:cNvPr>
          <p:cNvPicPr>
            <a:picLocks noChangeAspect="1"/>
          </p:cNvPicPr>
          <p:nvPr/>
        </p:nvPicPr>
        <p:blipFill>
          <a:blip r:embed="rId4"/>
          <a:srcRect l="-1245" r="199" b="962"/>
          <a:stretch>
            <a:fillRect/>
          </a:stretch>
        </p:blipFill>
        <p:spPr>
          <a:xfrm>
            <a:off x="6139192" y="2777282"/>
            <a:ext cx="6040792" cy="3685669"/>
          </a:xfrm>
          <a:prstGeom prst="rect">
            <a:avLst/>
          </a:prstGeom>
          <a:noFill/>
        </p:spPr>
      </p:pic>
      <p:sp>
        <p:nvSpPr>
          <p:cNvPr id="6" name="Espace réservé du contenu 2">
            <a:extLst>
              <a:ext uri="{FF2B5EF4-FFF2-40B4-BE49-F238E27FC236}">
                <a16:creationId xmlns:a16="http://schemas.microsoft.com/office/drawing/2014/main" id="{6EF963D1-5582-89B5-2CFF-8178B073B364}"/>
              </a:ext>
            </a:extLst>
          </p:cNvPr>
          <p:cNvSpPr txBox="1">
            <a:spLocks/>
          </p:cNvSpPr>
          <p:nvPr>
            <p:custDataLst>
              <p:tags r:id="rId1"/>
            </p:custDataLst>
          </p:nvPr>
        </p:nvSpPr>
        <p:spPr>
          <a:xfrm>
            <a:off x="886968" y="2103120"/>
            <a:ext cx="5486400" cy="4114800"/>
          </a:xfrm>
          <a:prstGeom prst="rect">
            <a:avLst/>
          </a:prstGeom>
        </p:spPr>
        <p:txBody>
          <a:bodyPr vert="horz" lIns="0" tIns="0" rIns="0" bIns="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90000"/>
              </a:lnSpc>
              <a:spcBef>
                <a:spcPts val="1000"/>
              </a:spcBef>
              <a:buNone/>
            </a:pPr>
            <a:r>
              <a:rPr lang="en-CA" sz="2800" noProof="0" dirty="0">
                <a:solidFill>
                  <a:schemeClr val="tx1"/>
                </a:solidFill>
                <a:latin typeface="+mn-lt"/>
                <a:cs typeface="+mn-cs"/>
              </a:rPr>
              <a:t>Debate question: </a:t>
            </a:r>
          </a:p>
          <a:p>
            <a:pPr marL="0" indent="0" fontAlgn="base">
              <a:lnSpc>
                <a:spcPct val="90000"/>
              </a:lnSpc>
              <a:spcBef>
                <a:spcPts val="1000"/>
              </a:spcBef>
              <a:buNone/>
            </a:pPr>
            <a:r>
              <a:rPr lang="en-CA" sz="2800" noProof="0" dirty="0">
                <a:solidFill>
                  <a:schemeClr val="accent2"/>
                </a:solidFill>
                <a:latin typeface="Arial"/>
                <a:cs typeface="Arial"/>
              </a:rPr>
              <a:t>Should the school administration have the right to search the contents of all of all lockers and bags at all times</a:t>
            </a:r>
            <a:r>
              <a:rPr lang="en-CA" sz="2800" noProof="0" dirty="0">
                <a:solidFill>
                  <a:schemeClr val="tx1"/>
                </a:solidFill>
                <a:latin typeface="+mn-lt"/>
                <a:cs typeface="+mn-cs"/>
              </a:rPr>
              <a:t>?</a:t>
            </a:r>
          </a:p>
          <a:p>
            <a:pPr marL="0" indent="0" fontAlgn="base">
              <a:lnSpc>
                <a:spcPct val="90000"/>
              </a:lnSpc>
              <a:spcBef>
                <a:spcPts val="1000"/>
              </a:spcBef>
              <a:buNone/>
            </a:pPr>
            <a:endParaRPr lang="en-CA" sz="2800" noProof="0" dirty="0">
              <a:solidFill>
                <a:schemeClr val="tx1"/>
              </a:solidFill>
              <a:latin typeface="+mn-lt"/>
              <a:cs typeface="+mn-cs"/>
            </a:endParaRPr>
          </a:p>
        </p:txBody>
      </p:sp>
    </p:spTree>
    <p:extLst>
      <p:ext uri="{BB962C8B-B14F-4D97-AF65-F5344CB8AC3E}">
        <p14:creationId xmlns:p14="http://schemas.microsoft.com/office/powerpoint/2010/main" val="164568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3161D-68EB-4545-4DA8-90AD7C475262}"/>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E35B1F2-93B2-EB00-22A9-12CAF0DC1E0F}"/>
              </a:ext>
            </a:extLst>
          </p:cNvPr>
          <p:cNvSpPr>
            <a:spLocks noGrp="1"/>
          </p:cNvSpPr>
          <p:nvPr>
            <p:ph type="title"/>
          </p:nvPr>
        </p:nvSpPr>
        <p:spPr>
          <a:xfrm>
            <a:off x="389661" y="503627"/>
            <a:ext cx="10037229" cy="914400"/>
          </a:xfrm>
        </p:spPr>
        <p:txBody>
          <a:bodyPr/>
          <a:lstStyle/>
          <a:p>
            <a:r>
              <a:rPr lang="en-CA" noProof="0" dirty="0">
                <a:solidFill>
                  <a:schemeClr val="accent1"/>
                </a:solidFill>
              </a:rPr>
              <a:t>What the law says</a:t>
            </a:r>
          </a:p>
        </p:txBody>
      </p:sp>
      <p:sp>
        <p:nvSpPr>
          <p:cNvPr id="6" name="Espace réservé du contenu 2">
            <a:extLst>
              <a:ext uri="{FF2B5EF4-FFF2-40B4-BE49-F238E27FC236}">
                <a16:creationId xmlns:a16="http://schemas.microsoft.com/office/drawing/2014/main" id="{F7D21D55-E2EA-3B65-47F0-8065490686A2}"/>
              </a:ext>
            </a:extLst>
          </p:cNvPr>
          <p:cNvSpPr txBox="1">
            <a:spLocks/>
          </p:cNvSpPr>
          <p:nvPr>
            <p:custDataLst>
              <p:tags r:id="rId1"/>
            </p:custDataLst>
          </p:nvPr>
        </p:nvSpPr>
        <p:spPr>
          <a:xfrm>
            <a:off x="4504114" y="1232676"/>
            <a:ext cx="7801972" cy="589717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sz="2800" noProof="0" dirty="0">
                <a:latin typeface="Arial"/>
                <a:cs typeface="Arial"/>
              </a:rPr>
              <a:t>The school administration has the right to search students or their belongings.</a:t>
            </a:r>
          </a:p>
          <a:p>
            <a:pPr fontAlgn="base"/>
            <a:endParaRPr lang="en-CA" sz="2800" noProof="0" dirty="0">
              <a:latin typeface="Arial"/>
              <a:cs typeface="Arial"/>
            </a:endParaRPr>
          </a:p>
          <a:p>
            <a:pPr fontAlgn="base"/>
            <a:r>
              <a:rPr lang="en-CA" sz="2800" noProof="0" dirty="0">
                <a:latin typeface="Arial"/>
                <a:cs typeface="Arial"/>
              </a:rPr>
              <a:t>There must “reasonable grounds” to believe that:</a:t>
            </a:r>
          </a:p>
          <a:p>
            <a:pPr lvl="1" fontAlgn="base"/>
            <a:r>
              <a:rPr lang="en-CA" sz="2400" dirty="0">
                <a:latin typeface="Arial"/>
                <a:cs typeface="Arial"/>
              </a:rPr>
              <a:t>a</a:t>
            </a:r>
            <a:r>
              <a:rPr lang="en-CA" sz="2400" noProof="0" dirty="0">
                <a:latin typeface="Arial"/>
                <a:cs typeface="Arial"/>
              </a:rPr>
              <a:t> law or a rule was broken, and</a:t>
            </a:r>
          </a:p>
          <a:p>
            <a:pPr lvl="1" fontAlgn="base"/>
            <a:r>
              <a:rPr lang="en-CA" sz="2400" dirty="0">
                <a:latin typeface="Arial"/>
                <a:cs typeface="Arial"/>
              </a:rPr>
              <a:t>a</a:t>
            </a:r>
            <a:r>
              <a:rPr lang="en-CA" sz="2400" noProof="0" dirty="0">
                <a:latin typeface="Arial"/>
                <a:cs typeface="Arial"/>
              </a:rPr>
              <a:t> search will prove it. </a:t>
            </a:r>
          </a:p>
          <a:p>
            <a:pPr lvl="1" fontAlgn="base"/>
            <a:endParaRPr lang="en-CA" sz="2400" noProof="0" dirty="0">
              <a:latin typeface="Arial"/>
              <a:cs typeface="Arial"/>
            </a:endParaRPr>
          </a:p>
          <a:p>
            <a:pPr fontAlgn="base"/>
            <a:r>
              <a:rPr lang="en-CA" sz="2800" noProof="0" dirty="0">
                <a:latin typeface="Arial"/>
                <a:cs typeface="Arial"/>
              </a:rPr>
              <a:t>The search must be conducted in a reasonable manner.</a:t>
            </a:r>
            <a:endParaRPr lang="en-CA" sz="2800" noProof="0" dirty="0">
              <a:solidFill>
                <a:schemeClr val="tx1"/>
              </a:solidFill>
              <a:highlight>
                <a:srgbClr val="FFFF00"/>
              </a:highlight>
              <a:latin typeface="Arial"/>
              <a:cs typeface="Arial"/>
            </a:endParaRPr>
          </a:p>
        </p:txBody>
      </p:sp>
      <p:pic>
        <p:nvPicPr>
          <p:cNvPr id="4" name="Image 3">
            <a:extLst>
              <a:ext uri="{FF2B5EF4-FFF2-40B4-BE49-F238E27FC236}">
                <a16:creationId xmlns:a16="http://schemas.microsoft.com/office/drawing/2014/main" id="{469C47E0-BB57-E95B-3F1A-69336EC55E48}"/>
              </a:ext>
            </a:extLst>
          </p:cNvPr>
          <p:cNvPicPr>
            <a:picLocks noChangeAspect="1"/>
          </p:cNvPicPr>
          <p:nvPr/>
        </p:nvPicPr>
        <p:blipFill>
          <a:blip r:embed="rId5"/>
          <a:srcRect r="1572" b="2230"/>
          <a:stretch>
            <a:fillRect/>
          </a:stretch>
        </p:blipFill>
        <p:spPr>
          <a:xfrm>
            <a:off x="551413" y="2159887"/>
            <a:ext cx="3731345" cy="3129019"/>
          </a:xfrm>
          <a:prstGeom prst="rect">
            <a:avLst/>
          </a:prstGeom>
        </p:spPr>
      </p:pic>
    </p:spTree>
    <p:extLst>
      <p:ext uri="{BB962C8B-B14F-4D97-AF65-F5344CB8AC3E}">
        <p14:creationId xmlns:p14="http://schemas.microsoft.com/office/powerpoint/2010/main" val="141456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0bfd7194619484de3a48497a5e02314f">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ab75ca28658196f757d6381b56a42e4f"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EDUC-718269152-2048814</_dlc_DocId>
    <_dlc_DocIdUrl xmlns="8ee12ee5-159c-4bfa-a4d1-c6eb204610cd">
      <Url>https://educaloi.sharepoint.com/ms/_layouts/15/DocIdRedir.aspx?ID=EDUC-718269152-2048814</Url>
      <Description>EDUC-718269152-2048814</Description>
    </_dlc_DocIdUrl>
    <lcf76f155ced4ddcb4097134ff3c332f xmlns="0b1dad71-e2b4-4bb3-a4a5-5785788cbbb7">
      <Terms xmlns="http://schemas.microsoft.com/office/infopath/2007/PartnerControls"/>
    </lcf76f155ced4ddcb4097134ff3c332f>
    <TaxCatchAll xmlns="8ee12ee5-159c-4bfa-a4d1-c6eb204610cd" xsi:nil="true"/>
  </documentManagement>
</p:properties>
</file>

<file path=customXml/itemProps1.xml><?xml version="1.0" encoding="utf-8"?>
<ds:datastoreItem xmlns:ds="http://schemas.openxmlformats.org/officeDocument/2006/customXml" ds:itemID="{EBF286C8-2ED7-451F-8123-C69C381EA428}">
  <ds:schemaRefs>
    <ds:schemaRef ds:uri="http://schemas.microsoft.com/sharepoint/events"/>
  </ds:schemaRefs>
</ds:datastoreItem>
</file>

<file path=customXml/itemProps2.xml><?xml version="1.0" encoding="utf-8"?>
<ds:datastoreItem xmlns:ds="http://schemas.openxmlformats.org/officeDocument/2006/customXml" ds:itemID="{B31BA773-18F9-4CC0-8F33-5671B7C37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b1dad71-e2b4-4bb3-a4a5-5785788cbb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C9F4D9-D3A7-47CF-923A-3F206C655B70}">
  <ds:schemaRefs>
    <ds:schemaRef ds:uri="http://schemas.microsoft.com/sharepoint/v3/contenttype/forms"/>
  </ds:schemaRefs>
</ds:datastoreItem>
</file>

<file path=customXml/itemProps4.xml><?xml version="1.0" encoding="utf-8"?>
<ds:datastoreItem xmlns:ds="http://schemas.openxmlformats.org/officeDocument/2006/customXml" ds:itemID="{5DDCF325-1694-4B76-B832-44B39849FD4B}">
  <ds:schemaRefs>
    <ds:schemaRef ds:uri="http://purl.org/dc/dcmitype/"/>
    <ds:schemaRef ds:uri="http://schemas.microsoft.com/office/2006/documentManagement/types"/>
    <ds:schemaRef ds:uri="http://schemas.microsoft.com/office/2006/metadata/properties"/>
    <ds:schemaRef ds:uri="http://purl.org/dc/terms/"/>
    <ds:schemaRef ds:uri="8ee12ee5-159c-4bfa-a4d1-c6eb204610cd"/>
    <ds:schemaRef ds:uri="0b1dad71-e2b4-4bb3-a4a5-5785788cbbb7"/>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docMetadata/LabelInfo.xml><?xml version="1.0" encoding="utf-8"?>
<clbl:labelList xmlns:clbl="http://schemas.microsoft.com/office/2020/mipLabelMetadata">
  <clbl:label id="{14de1f37-1bdd-4a47-9c9f-50418b0dd2e9}" enabled="0" method="" siteId="{14de1f37-1bdd-4a47-9c9f-50418b0dd2e9}" removed="1"/>
</clbl:labelList>
</file>

<file path=docProps/app.xml><?xml version="1.0" encoding="utf-8"?>
<Properties xmlns="http://schemas.openxmlformats.org/officeDocument/2006/extended-properties" xmlns:vt="http://schemas.openxmlformats.org/officeDocument/2006/docPropsVTypes">
  <TotalTime>10078</TotalTime>
  <Words>2322</Words>
  <Application>Microsoft Office PowerPoint</Application>
  <PresentationFormat>Grand écran</PresentationFormat>
  <Paragraphs>240</Paragraphs>
  <Slides>24</Slides>
  <Notes>24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Aptos</vt:lpstr>
      <vt:lpstr>Arial</vt:lpstr>
      <vt:lpstr>Calibri</vt:lpstr>
      <vt:lpstr>Helvetica Light</vt:lpstr>
      <vt:lpstr>Police système</vt:lpstr>
      <vt:lpstr>Wingdings</vt:lpstr>
      <vt:lpstr>éducaloi - Atelier 2021</vt:lpstr>
      <vt:lpstr>Présentation PowerPoint</vt:lpstr>
      <vt:lpstr>Présentation PowerPoint</vt:lpstr>
      <vt:lpstr>What is the right to privacy?</vt:lpstr>
      <vt:lpstr>Can you think of examples of situations involving the right to privacy?</vt:lpstr>
      <vt:lpstr>Présentation PowerPoint</vt:lpstr>
      <vt:lpstr>Definition</vt:lpstr>
      <vt:lpstr>Scenario</vt:lpstr>
      <vt:lpstr>Debate time!</vt:lpstr>
      <vt:lpstr>What the law says</vt:lpstr>
      <vt:lpstr>Présentation PowerPoint</vt:lpstr>
      <vt:lpstr>Definition</vt:lpstr>
      <vt:lpstr>Camera Surveillance of Employees</vt:lpstr>
      <vt:lpstr>Debate time!</vt:lpstr>
      <vt:lpstr>What the law says</vt:lpstr>
      <vt:lpstr>Présentation PowerPoint</vt:lpstr>
      <vt:lpstr>Definition</vt:lpstr>
      <vt:lpstr>Definition</vt:lpstr>
      <vt:lpstr>Definition</vt:lpstr>
      <vt:lpstr>Video of an Act of Vandalism</vt:lpstr>
      <vt:lpstr>Debate time!</vt:lpstr>
      <vt:lpstr>What the law says</vt:lpstr>
      <vt:lpstr>What the law says: And cell phones?</vt:lpstr>
      <vt:lpstr>Présentation PowerPoint</vt:lpstr>
      <vt:lpstr>Other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Sarah Maillé-Abxgi</cp:lastModifiedBy>
  <cp:revision>54</cp:revision>
  <dcterms:created xsi:type="dcterms:W3CDTF">2024-07-03T15:29:21Z</dcterms:created>
  <dcterms:modified xsi:type="dcterms:W3CDTF">2026-02-16T16:26:34Z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_dlc_DocIdItemGuid">
    <vt:lpwstr>dc9199e8-b7fd-44c0-80c3-e1a300871d4f</vt:lpwstr>
  </property>
  <property fmtid="{D5CDD505-2E9C-101B-9397-08002B2CF9AE}" pid="4" name="MediaServiceImageTags">
    <vt:lpwstr/>
  </property>
</Properties>
</file>