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30"/>
  </p:notesMasterIdLst>
  <p:sldIdLst>
    <p:sldId id="423" r:id="rId6"/>
    <p:sldId id="262" r:id="rId7"/>
    <p:sldId id="400" r:id="rId8"/>
    <p:sldId id="401" r:id="rId9"/>
    <p:sldId id="269" r:id="rId10"/>
    <p:sldId id="267" r:id="rId11"/>
    <p:sldId id="416" r:id="rId12"/>
    <p:sldId id="403" r:id="rId13"/>
    <p:sldId id="424" r:id="rId14"/>
    <p:sldId id="405" r:id="rId15"/>
    <p:sldId id="417" r:id="rId16"/>
    <p:sldId id="406" r:id="rId17"/>
    <p:sldId id="408" r:id="rId18"/>
    <p:sldId id="425" r:id="rId19"/>
    <p:sldId id="410" r:id="rId20"/>
    <p:sldId id="419" r:id="rId21"/>
    <p:sldId id="420" r:id="rId22"/>
    <p:sldId id="421" r:id="rId23"/>
    <p:sldId id="418" r:id="rId24"/>
    <p:sldId id="413" r:id="rId25"/>
    <p:sldId id="426" r:id="rId26"/>
    <p:sldId id="427" r:id="rId27"/>
    <p:sldId id="330" r:id="rId28"/>
    <p:sldId id="291"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17205-1764-52A5-C593-65E56216A39B}" name="Thais Cattani Perroni" initials="TP" userId="S::thais.cattani.perroni@educaloi.qc.ca::cfd5eeab-e9e1-4b2a-b5a4-3d687f911c86" providerId="AD"/>
  <p188:author id="{BEC0F715-6037-B0C0-8391-E8B44091051C}" name="Clément Lemaitre-Provost" initials="CL" userId="S::clement.lemaitre-provost@educaloi.qc.ca::f3d9918a-5e1c-4d93-bfcf-4b1371c3a56c" providerId="AD"/>
  <p188:author id="{D5E3323D-43F9-CD11-F45A-07A75F143CD2}" name="Audrey Boursaud" initials="AB" userId="S::audrey.boursaud@educaloi.qc.ca::d3120298-cad6-4218-a5f1-6a452cee08c2" providerId="AD"/>
  <p188:author id="{E338233E-9DEB-0F50-E85D-54192AB860AF}" name="Elsa Jutras-Vigneault" initials="EJ" userId="S::elsa.jutras-vigneault@educaloi.qc.ca::5e309fbe-32f8-435b-bb9d-af4cef43b13f" providerId="AD"/>
  <p188:author id="{5A4F3159-F568-C7DE-BC1E-6A57EBD655C7}" name="Mélanie Sayoto-Poulin" initials="MS" userId="S::melanie.sayoto-poulin@educaloi.qc.ca::3efc058b-d365-4a9f-beee-a46ac59e9cc8" providerId="AD"/>
  <p188:author id="{5213BBAD-8C2B-8EB6-3D3E-AC15D3FF1025}" name="Julianne Chu" initials="JC" userId="S::julianne.chu@educaloi.qc.ca::e8f7f30b-d745-4019-beff-dc20084e4c5d" providerId="AD"/>
  <p188:author id="{104957FF-D58C-BD6D-07CF-427190D2B14C}" name="Alexandra Magazin" initials="AM" userId="S::alexandra.magazin@educaloi.qc.ca::f0303719-bd60-44a4-b577-2f0e933480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1F1"/>
    <a:srgbClr val="00A9CE"/>
    <a:srgbClr val="C2C7C8"/>
    <a:srgbClr val="333F48"/>
    <a:srgbClr val="F6891F"/>
    <a:srgbClr val="0D4FA6"/>
    <a:srgbClr val="00896E"/>
    <a:srgbClr val="00705A"/>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6E7D4-2C5F-4896-B4AC-F40C7FE2B2E9}" v="65" dt="2026-02-16T16:35:30.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71642" autoAdjust="0"/>
  </p:normalViewPr>
  <p:slideViewPr>
    <p:cSldViewPr snapToGrid="0">
      <p:cViewPr varScale="1">
        <p:scale>
          <a:sx n="79" d="100"/>
          <a:sy n="79" d="100"/>
        </p:scale>
        <p:origin x="16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aillé-Abxgi" userId="526fb648-04df-42dc-a5e3-d7f4c0ab3479" providerId="ADAL" clId="{91DD32E0-E872-409D-9957-8773EE5D1A2B}"/>
    <pc:docChg chg="undo custSel addSld delSld modSld sldOrd">
      <pc:chgData name="Sarah Maillé-Abxgi" userId="526fb648-04df-42dc-a5e3-d7f4c0ab3479" providerId="ADAL" clId="{91DD32E0-E872-409D-9957-8773EE5D1A2B}" dt="2026-02-16T16:36:09.007" v="163" actId="1076"/>
      <pc:docMkLst>
        <pc:docMk/>
      </pc:docMkLst>
      <pc:sldChg chg="addSp delSp modSp mod modClrScheme chgLayout">
        <pc:chgData name="Sarah Maillé-Abxgi" userId="526fb648-04df-42dc-a5e3-d7f4c0ab3479" providerId="ADAL" clId="{91DD32E0-E872-409D-9957-8773EE5D1A2B}" dt="2026-02-16T16:21:11.219" v="53" actId="478"/>
        <pc:sldMkLst>
          <pc:docMk/>
          <pc:sldMk cId="1645689381" sldId="403"/>
        </pc:sldMkLst>
        <pc:spChg chg="add del mod ord">
          <ac:chgData name="Sarah Maillé-Abxgi" userId="526fb648-04df-42dc-a5e3-d7f4c0ab3479" providerId="ADAL" clId="{91DD32E0-E872-409D-9957-8773EE5D1A2B}" dt="2026-02-16T16:21:11.219" v="53" actId="478"/>
          <ac:spMkLst>
            <pc:docMk/>
            <pc:sldMk cId="1645689381" sldId="403"/>
            <ac:spMk id="2" creationId="{83469D5A-0A89-20E8-2A30-E513130501EA}"/>
          </ac:spMkLst>
        </pc:spChg>
        <pc:spChg chg="mod ord">
          <ac:chgData name="Sarah Maillé-Abxgi" userId="526fb648-04df-42dc-a5e3-d7f4c0ab3479" providerId="ADAL" clId="{91DD32E0-E872-409D-9957-8773EE5D1A2B}" dt="2026-02-16T16:21:03.537" v="52" actId="700"/>
          <ac:spMkLst>
            <pc:docMk/>
            <pc:sldMk cId="1645689381" sldId="403"/>
            <ac:spMk id="3" creationId="{18251259-481D-AA7F-F40B-E9D5856D7B4B}"/>
          </ac:spMkLst>
        </pc:spChg>
      </pc:sldChg>
      <pc:sldChg chg="del">
        <pc:chgData name="Sarah Maillé-Abxgi" userId="526fb648-04df-42dc-a5e3-d7f4c0ab3479" providerId="ADAL" clId="{91DD32E0-E872-409D-9957-8773EE5D1A2B}" dt="2026-02-16T16:24:43.893" v="75" actId="2696"/>
        <pc:sldMkLst>
          <pc:docMk/>
          <pc:sldMk cId="1414568318" sldId="404"/>
        </pc:sldMkLst>
      </pc:sldChg>
      <pc:sldChg chg="addSp delSp modSp mod modClrScheme chgLayout">
        <pc:chgData name="Sarah Maillé-Abxgi" userId="526fb648-04df-42dc-a5e3-d7f4c0ab3479" providerId="ADAL" clId="{91DD32E0-E872-409D-9957-8773EE5D1A2B}" dt="2026-02-16T16:28:03.548" v="79" actId="478"/>
        <pc:sldMkLst>
          <pc:docMk/>
          <pc:sldMk cId="3748906882" sldId="408"/>
        </pc:sldMkLst>
        <pc:spChg chg="add del mod ord">
          <ac:chgData name="Sarah Maillé-Abxgi" userId="526fb648-04df-42dc-a5e3-d7f4c0ab3479" providerId="ADAL" clId="{91DD32E0-E872-409D-9957-8773EE5D1A2B}" dt="2026-02-16T16:28:03.548" v="79" actId="478"/>
          <ac:spMkLst>
            <pc:docMk/>
            <pc:sldMk cId="3748906882" sldId="408"/>
            <ac:spMk id="2" creationId="{A85534A2-B8C1-DB27-332F-312BC5E41D4A}"/>
          </ac:spMkLst>
        </pc:spChg>
        <pc:spChg chg="mod ord">
          <ac:chgData name="Sarah Maillé-Abxgi" userId="526fb648-04df-42dc-a5e3-d7f4c0ab3479" providerId="ADAL" clId="{91DD32E0-E872-409D-9957-8773EE5D1A2B}" dt="2026-02-16T16:28:00.579" v="78" actId="700"/>
          <ac:spMkLst>
            <pc:docMk/>
            <pc:sldMk cId="3748906882" sldId="408"/>
            <ac:spMk id="3" creationId="{1AA6D08F-819A-FF05-CB58-5102019FCEC2}"/>
          </ac:spMkLst>
        </pc:spChg>
      </pc:sldChg>
      <pc:sldChg chg="del">
        <pc:chgData name="Sarah Maillé-Abxgi" userId="526fb648-04df-42dc-a5e3-d7f4c0ab3479" providerId="ADAL" clId="{91DD32E0-E872-409D-9957-8773EE5D1A2B}" dt="2026-02-16T16:30:56.617" v="91" actId="2696"/>
        <pc:sldMkLst>
          <pc:docMk/>
          <pc:sldMk cId="3344213064" sldId="409"/>
        </pc:sldMkLst>
      </pc:sldChg>
      <pc:sldChg chg="addSp delSp modSp mod">
        <pc:chgData name="Sarah Maillé-Abxgi" userId="526fb648-04df-42dc-a5e3-d7f4c0ab3479" providerId="ADAL" clId="{91DD32E0-E872-409D-9957-8773EE5D1A2B}" dt="2026-02-13T17:11:02.193" v="51" actId="1076"/>
        <pc:sldMkLst>
          <pc:docMk/>
          <pc:sldMk cId="1303524418" sldId="410"/>
        </pc:sldMkLst>
        <pc:picChg chg="add mod">
          <ac:chgData name="Sarah Maillé-Abxgi" userId="526fb648-04df-42dc-a5e3-d7f4c0ab3479" providerId="ADAL" clId="{91DD32E0-E872-409D-9957-8773EE5D1A2B}" dt="2026-02-13T17:11:02.193" v="51" actId="1076"/>
          <ac:picMkLst>
            <pc:docMk/>
            <pc:sldMk cId="1303524418" sldId="410"/>
            <ac:picMk id="2052" creationId="{6B8B81AE-D533-5ACD-0481-549099995731}"/>
          </ac:picMkLst>
        </pc:picChg>
      </pc:sldChg>
      <pc:sldChg chg="addSp delSp modSp mod modClrScheme chgLayout">
        <pc:chgData name="Sarah Maillé-Abxgi" userId="526fb648-04df-42dc-a5e3-d7f4c0ab3479" providerId="ADAL" clId="{91DD32E0-E872-409D-9957-8773EE5D1A2B}" dt="2026-02-16T16:31:43.676" v="93" actId="478"/>
        <pc:sldMkLst>
          <pc:docMk/>
          <pc:sldMk cId="3074181761" sldId="413"/>
        </pc:sldMkLst>
        <pc:spChg chg="add del mod ord">
          <ac:chgData name="Sarah Maillé-Abxgi" userId="526fb648-04df-42dc-a5e3-d7f4c0ab3479" providerId="ADAL" clId="{91DD32E0-E872-409D-9957-8773EE5D1A2B}" dt="2026-02-16T16:31:43.676" v="93" actId="478"/>
          <ac:spMkLst>
            <pc:docMk/>
            <pc:sldMk cId="3074181761" sldId="413"/>
            <ac:spMk id="2" creationId="{A6145B39-612C-480B-123C-971DD889E308}"/>
          </ac:spMkLst>
        </pc:spChg>
        <pc:spChg chg="mod ord">
          <ac:chgData name="Sarah Maillé-Abxgi" userId="526fb648-04df-42dc-a5e3-d7f4c0ab3479" providerId="ADAL" clId="{91DD32E0-E872-409D-9957-8773EE5D1A2B}" dt="2026-02-16T16:31:37.878" v="92" actId="700"/>
          <ac:spMkLst>
            <pc:docMk/>
            <pc:sldMk cId="3074181761" sldId="413"/>
            <ac:spMk id="3" creationId="{209E78A4-862D-3684-3DB6-60A39812F73A}"/>
          </ac:spMkLst>
        </pc:spChg>
      </pc:sldChg>
      <pc:sldChg chg="del">
        <pc:chgData name="Sarah Maillé-Abxgi" userId="526fb648-04df-42dc-a5e3-d7f4c0ab3479" providerId="ADAL" clId="{91DD32E0-E872-409D-9957-8773EE5D1A2B}" dt="2026-02-16T16:33:56.987" v="105" actId="2696"/>
        <pc:sldMkLst>
          <pc:docMk/>
          <pc:sldMk cId="3387527480" sldId="414"/>
        </pc:sldMkLst>
      </pc:sldChg>
      <pc:sldChg chg="del">
        <pc:chgData name="Sarah Maillé-Abxgi" userId="526fb648-04df-42dc-a5e3-d7f4c0ab3479" providerId="ADAL" clId="{91DD32E0-E872-409D-9957-8773EE5D1A2B}" dt="2026-02-16T16:35:35.049" v="151" actId="2696"/>
        <pc:sldMkLst>
          <pc:docMk/>
          <pc:sldMk cId="4116025719" sldId="415"/>
        </pc:sldMkLst>
      </pc:sldChg>
      <pc:sldChg chg="modSp add mod">
        <pc:chgData name="Sarah Maillé-Abxgi" userId="526fb648-04df-42dc-a5e3-d7f4c0ab3479" providerId="ADAL" clId="{91DD32E0-E872-409D-9957-8773EE5D1A2B}" dt="2026-02-13T17:08:01.903" v="35" actId="20577"/>
        <pc:sldMkLst>
          <pc:docMk/>
          <pc:sldMk cId="4087324552" sldId="423"/>
        </pc:sldMkLst>
        <pc:spChg chg="mod">
          <ac:chgData name="Sarah Maillé-Abxgi" userId="526fb648-04df-42dc-a5e3-d7f4c0ab3479" providerId="ADAL" clId="{91DD32E0-E872-409D-9957-8773EE5D1A2B}" dt="2026-02-13T17:08:01.903" v="35" actId="20577"/>
          <ac:spMkLst>
            <pc:docMk/>
            <pc:sldMk cId="4087324552" sldId="423"/>
            <ac:spMk id="7" creationId="{EB706226-4730-FA4D-ABEC-69D1B174C6AA}"/>
          </ac:spMkLst>
        </pc:spChg>
      </pc:sldChg>
      <pc:sldChg chg="modSp add mod modAnim">
        <pc:chgData name="Sarah Maillé-Abxgi" userId="526fb648-04df-42dc-a5e3-d7f4c0ab3479" providerId="ADAL" clId="{91DD32E0-E872-409D-9957-8773EE5D1A2B}" dt="2026-02-16T16:24:23.270" v="74" actId="1076"/>
        <pc:sldMkLst>
          <pc:docMk/>
          <pc:sldMk cId="50393839" sldId="424"/>
        </pc:sldMkLst>
        <pc:spChg chg="mod">
          <ac:chgData name="Sarah Maillé-Abxgi" userId="526fb648-04df-42dc-a5e3-d7f4c0ab3479" providerId="ADAL" clId="{91DD32E0-E872-409D-9957-8773EE5D1A2B}" dt="2026-02-16T16:21:54.884" v="55"/>
          <ac:spMkLst>
            <pc:docMk/>
            <pc:sldMk cId="50393839" sldId="424"/>
            <ac:spMk id="3" creationId="{6E35B1F2-93B2-EB00-22A9-12CAF0DC1E0F}"/>
          </ac:spMkLst>
        </pc:spChg>
        <pc:spChg chg="mod">
          <ac:chgData name="Sarah Maillé-Abxgi" userId="526fb648-04df-42dc-a5e3-d7f4c0ab3479" providerId="ADAL" clId="{91DD32E0-E872-409D-9957-8773EE5D1A2B}" dt="2026-02-16T16:24:23.270" v="74" actId="1076"/>
          <ac:spMkLst>
            <pc:docMk/>
            <pc:sldMk cId="50393839" sldId="424"/>
            <ac:spMk id="6" creationId="{F7D21D55-E2EA-3B65-47F0-8065490686A2}"/>
          </ac:spMkLst>
        </pc:spChg>
      </pc:sldChg>
      <pc:sldChg chg="new del">
        <pc:chgData name="Sarah Maillé-Abxgi" userId="526fb648-04df-42dc-a5e3-d7f4c0ab3479" providerId="ADAL" clId="{91DD32E0-E872-409D-9957-8773EE5D1A2B}" dt="2026-02-16T16:27:48.411" v="77" actId="680"/>
        <pc:sldMkLst>
          <pc:docMk/>
          <pc:sldMk cId="843379101" sldId="425"/>
        </pc:sldMkLst>
      </pc:sldChg>
      <pc:sldChg chg="modSp add mod modAnim">
        <pc:chgData name="Sarah Maillé-Abxgi" userId="526fb648-04df-42dc-a5e3-d7f4c0ab3479" providerId="ADAL" clId="{91DD32E0-E872-409D-9957-8773EE5D1A2B}" dt="2026-02-16T16:30:21.008" v="90" actId="255"/>
        <pc:sldMkLst>
          <pc:docMk/>
          <pc:sldMk cId="1375332084" sldId="425"/>
        </pc:sldMkLst>
        <pc:spChg chg="mod">
          <ac:chgData name="Sarah Maillé-Abxgi" userId="526fb648-04df-42dc-a5e3-d7f4c0ab3479" providerId="ADAL" clId="{91DD32E0-E872-409D-9957-8773EE5D1A2B}" dt="2026-02-16T16:30:21.008" v="90" actId="255"/>
          <ac:spMkLst>
            <pc:docMk/>
            <pc:sldMk cId="1375332084" sldId="425"/>
            <ac:spMk id="6" creationId="{7808768C-A3E0-1007-D1BE-F40D070BBE6D}"/>
          </ac:spMkLst>
        </pc:spChg>
      </pc:sldChg>
      <pc:sldChg chg="addSp delSp modSp add mod modClrScheme chgLayout">
        <pc:chgData name="Sarah Maillé-Abxgi" userId="526fb648-04df-42dc-a5e3-d7f4c0ab3479" providerId="ADAL" clId="{91DD32E0-E872-409D-9957-8773EE5D1A2B}" dt="2026-02-16T16:36:04.756" v="161" actId="700"/>
        <pc:sldMkLst>
          <pc:docMk/>
          <pc:sldMk cId="1397311852" sldId="426"/>
        </pc:sldMkLst>
        <pc:spChg chg="add del mod ord">
          <ac:chgData name="Sarah Maillé-Abxgi" userId="526fb648-04df-42dc-a5e3-d7f4c0ab3479" providerId="ADAL" clId="{91DD32E0-E872-409D-9957-8773EE5D1A2B}" dt="2026-02-16T16:36:04.756" v="161" actId="700"/>
          <ac:spMkLst>
            <pc:docMk/>
            <pc:sldMk cId="1397311852" sldId="426"/>
            <ac:spMk id="2" creationId="{25D625CE-6011-6129-09F1-DEDC7710FF5A}"/>
          </ac:spMkLst>
        </pc:spChg>
        <pc:spChg chg="mod ord">
          <ac:chgData name="Sarah Maillé-Abxgi" userId="526fb648-04df-42dc-a5e3-d7f4c0ab3479" providerId="ADAL" clId="{91DD32E0-E872-409D-9957-8773EE5D1A2B}" dt="2026-02-16T16:36:04.756" v="161" actId="700"/>
          <ac:spMkLst>
            <pc:docMk/>
            <pc:sldMk cId="1397311852" sldId="426"/>
            <ac:spMk id="3" creationId="{0A0EAE8F-190F-5D90-3A88-CF29292D7F41}"/>
          </ac:spMkLst>
        </pc:spChg>
        <pc:spChg chg="mod">
          <ac:chgData name="Sarah Maillé-Abxgi" userId="526fb648-04df-42dc-a5e3-d7f4c0ab3479" providerId="ADAL" clId="{91DD32E0-E872-409D-9957-8773EE5D1A2B}" dt="2026-02-16T16:33:28.869" v="104" actId="20577"/>
          <ac:spMkLst>
            <pc:docMk/>
            <pc:sldMk cId="1397311852" sldId="426"/>
            <ac:spMk id="6" creationId="{B97FBF8C-AFD8-A188-F6E0-9EC5633347EF}"/>
          </ac:spMkLst>
        </pc:spChg>
      </pc:sldChg>
      <pc:sldChg chg="addSp delSp modSp add mod ord modClrScheme chgLayout modNotesTx">
        <pc:chgData name="Sarah Maillé-Abxgi" userId="526fb648-04df-42dc-a5e3-d7f4c0ab3479" providerId="ADAL" clId="{91DD32E0-E872-409D-9957-8773EE5D1A2B}" dt="2026-02-16T16:36:09.007" v="163" actId="1076"/>
        <pc:sldMkLst>
          <pc:docMk/>
          <pc:sldMk cId="3912866858" sldId="427"/>
        </pc:sldMkLst>
        <pc:spChg chg="add del mod ord">
          <ac:chgData name="Sarah Maillé-Abxgi" userId="526fb648-04df-42dc-a5e3-d7f4c0ab3479" providerId="ADAL" clId="{91DD32E0-E872-409D-9957-8773EE5D1A2B}" dt="2026-02-16T16:36:01.556" v="159" actId="700"/>
          <ac:spMkLst>
            <pc:docMk/>
            <pc:sldMk cId="3912866858" sldId="427"/>
            <ac:spMk id="2" creationId="{125E5624-6A53-98E3-559D-31ED0BDD3125}"/>
          </ac:spMkLst>
        </pc:spChg>
        <pc:spChg chg="mod ord">
          <ac:chgData name="Sarah Maillé-Abxgi" userId="526fb648-04df-42dc-a5e3-d7f4c0ab3479" providerId="ADAL" clId="{91DD32E0-E872-409D-9957-8773EE5D1A2B}" dt="2026-02-16T16:36:09.007" v="163" actId="1076"/>
          <ac:spMkLst>
            <pc:docMk/>
            <pc:sldMk cId="3912866858" sldId="427"/>
            <ac:spMk id="3" creationId="{41C2846B-4145-17E5-D366-E5E2A65C7B96}"/>
          </ac:spMkLst>
        </pc:spChg>
        <pc:spChg chg="mod">
          <ac:chgData name="Sarah Maillé-Abxgi" userId="526fb648-04df-42dc-a5e3-d7f4c0ab3479" providerId="ADAL" clId="{91DD32E0-E872-409D-9957-8773EE5D1A2B}" dt="2026-02-16T16:35:09.996" v="118"/>
          <ac:spMkLst>
            <pc:docMk/>
            <pc:sldMk cId="3912866858" sldId="427"/>
            <ac:spMk id="6" creationId="{66481013-141C-28EE-B13C-AACF37C7A7FB}"/>
          </ac:spMkLst>
        </pc:spChg>
      </pc:sldChg>
      <pc:sldChg chg="add del">
        <pc:chgData name="Sarah Maillé-Abxgi" userId="526fb648-04df-42dc-a5e3-d7f4c0ab3479" providerId="ADAL" clId="{91DD32E0-E872-409D-9957-8773EE5D1A2B}" dt="2026-02-16T16:34:24.860" v="113"/>
        <pc:sldMkLst>
          <pc:docMk/>
          <pc:sldMk cId="651698801" sldId="4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2E957-E41E-444A-ACFC-8ED60DE3824E}" type="datetimeFigureOut">
              <a:rPr lang="fr-CA" smtClean="0"/>
              <a:t>2026-02-16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9EBD5-1C3C-4385-A188-DE89DB5EA849}" type="slidenum">
              <a:rPr lang="fr-CA" smtClean="0"/>
              <a:t>‹N°›</a:t>
            </a:fld>
            <a:endParaRPr lang="fr-CA"/>
          </a:p>
        </p:txBody>
      </p:sp>
    </p:spTree>
    <p:extLst>
      <p:ext uri="{BB962C8B-B14F-4D97-AF65-F5344CB8AC3E}">
        <p14:creationId xmlns:p14="http://schemas.microsoft.com/office/powerpoint/2010/main" val="176272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sj.qc.ca/"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teljeunes.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NOTES À LA PERSONNE ENSEIGNANTE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Le matériel contenu dans cette trousse pédagogique est la propriété exclusive d’Éducaloi. Les enseignantes et enseignants du Québec peuvent l’utiliser à des fins non commerciales seulement.</a:t>
            </a:r>
            <a:endParaRPr lang="en-US"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Aucune information contenue dans cette trousse ne peut être considérée comme un avis juridique. </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Éducaloi attache une importance particulière à la fiabilité de l’information juridique. Afin que l’information juridique contenue dans cette trousse reste fiable, les documents doivent être utilisés dans leur format original, sans modification.</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Le droit est un domaine en constante évolution. Ce document est à jour au mois d’août 2025. </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F40F7-9DEE-4674-AEC7-65F61D18733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84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A9A52-01FA-A411-4DC5-EDD099466E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01BFF6-3497-6B85-3779-6B99E3189B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40C4E7-C9D9-CEEA-05EC-16F92BAF6426}"/>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87DFCB1-11B5-DE3B-B19A-9ED9C45B3586}"/>
              </a:ext>
            </a:extLst>
          </p:cNvPr>
          <p:cNvSpPr>
            <a:spLocks noGrp="1"/>
          </p:cNvSpPr>
          <p:nvPr>
            <p:ph type="sldNum" sz="quarter" idx="5"/>
          </p:nvPr>
        </p:nvSpPr>
        <p:spPr/>
        <p:txBody>
          <a:bodyPr/>
          <a:lstStyle/>
          <a:p>
            <a:fld id="{9579EBD5-1C3C-4385-A188-DE89DB5EA849}" type="slidenum">
              <a:rPr lang="fr-CA" smtClean="0"/>
              <a:t>10</a:t>
            </a:fld>
            <a:endParaRPr lang="fr-CA"/>
          </a:p>
        </p:txBody>
      </p:sp>
    </p:spTree>
    <p:extLst>
      <p:ext uri="{BB962C8B-B14F-4D97-AF65-F5344CB8AC3E}">
        <p14:creationId xmlns:p14="http://schemas.microsoft.com/office/powerpoint/2010/main" val="3588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5236D-DAE5-7F80-9A8B-45DADB4D3F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21FF7A-574D-CCD0-A4BA-130499E2BB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D8383A6-6EA8-23B2-E422-33BC57793C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a:cs typeface="Arial"/>
              </a:rPr>
              <a:t>Lire la définition du vol de temps, aussi présente dans le Cahier de l’élève p. X.</a:t>
            </a:r>
          </a:p>
          <a:p>
            <a:pPr marL="171450" indent="-171450">
              <a:buFont typeface="Wingdings" panose="05000000000000000000" pitchFamily="2" charset="2"/>
              <a:buChar char="q"/>
              <a:defRPr/>
            </a:pPr>
            <a:endParaRPr lang="en-US" sz="1200" dirty="0">
              <a:latin typeface="Arial"/>
              <a:cs typeface="Arial"/>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EFAFACF7-5414-CDDC-FD51-1D97D5D77A97}"/>
              </a:ext>
            </a:extLst>
          </p:cNvPr>
          <p:cNvSpPr>
            <a:spLocks noGrp="1"/>
          </p:cNvSpPr>
          <p:nvPr>
            <p:ph type="sldNum" sz="quarter" idx="5"/>
          </p:nvPr>
        </p:nvSpPr>
        <p:spPr/>
        <p:txBody>
          <a:bodyPr/>
          <a:lstStyle/>
          <a:p>
            <a:fld id="{9579EBD5-1C3C-4385-A188-DE89DB5EA849}" type="slidenum">
              <a:rPr lang="fr-CA" smtClean="0"/>
              <a:t>11</a:t>
            </a:fld>
            <a:endParaRPr lang="fr-CA"/>
          </a:p>
        </p:txBody>
      </p:sp>
    </p:spTree>
    <p:extLst>
      <p:ext uri="{BB962C8B-B14F-4D97-AF65-F5344CB8AC3E}">
        <p14:creationId xmlns:p14="http://schemas.microsoft.com/office/powerpoint/2010/main" val="144272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3A327-97E8-F109-92B1-14728BE5BE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6746D6-C314-79CB-73CE-DB2C1EBF51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194313C-5F53-64D3-59CE-4826C7CE00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a:cs typeface="Arial"/>
              </a:rPr>
              <a:t>Lire la mise en situation en grand groupe, Cahier de l’élève p. X.</a:t>
            </a:r>
          </a:p>
          <a:p>
            <a:pPr marL="171450" indent="-171450">
              <a:buFont typeface="Wingdings" panose="05000000000000000000" pitchFamily="2" charset="2"/>
              <a:buChar char="q"/>
              <a:defRPr/>
            </a:pPr>
            <a:r>
              <a:rPr lang="fr-CA" sz="1200" dirty="0">
                <a:latin typeface="Arial"/>
                <a:cs typeface="Arial"/>
              </a:rPr>
              <a:t>Lire la question de débat.</a:t>
            </a:r>
          </a:p>
          <a:p>
            <a:pPr marL="171450" indent="-171450">
              <a:buFont typeface="Wingdings" panose="05000000000000000000" pitchFamily="2" charset="2"/>
              <a:buChar char="q"/>
              <a:defRPr/>
            </a:pPr>
            <a:r>
              <a:rPr lang="fr-CA" sz="1200" dirty="0">
                <a:latin typeface="Arial"/>
                <a:cs typeface="Arial"/>
              </a:rPr>
              <a:t>Survoler les questions de réflexion avec les élèves et leur laisser un temps pour y répondre.</a:t>
            </a:r>
          </a:p>
          <a:p>
            <a:pPr marL="171450" indent="-171450">
              <a:buFont typeface="Wingdings" panose="05000000000000000000" pitchFamily="2" charset="2"/>
              <a:buChar char="q"/>
              <a:defRPr/>
            </a:pPr>
            <a:endParaRPr lang="en-US" sz="1200" dirty="0">
              <a:latin typeface="Arial"/>
              <a:cs typeface="Arial"/>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D2DA352D-777F-7F1B-64E2-50E28C3B9F8D}"/>
              </a:ext>
            </a:extLst>
          </p:cNvPr>
          <p:cNvSpPr>
            <a:spLocks noGrp="1"/>
          </p:cNvSpPr>
          <p:nvPr>
            <p:ph type="sldNum" sz="quarter" idx="5"/>
          </p:nvPr>
        </p:nvSpPr>
        <p:spPr/>
        <p:txBody>
          <a:bodyPr/>
          <a:lstStyle/>
          <a:p>
            <a:fld id="{9579EBD5-1C3C-4385-A188-DE89DB5EA849}" type="slidenum">
              <a:rPr lang="fr-CA" smtClean="0"/>
              <a:t>12</a:t>
            </a:fld>
            <a:endParaRPr lang="fr-CA"/>
          </a:p>
        </p:txBody>
      </p:sp>
    </p:spTree>
    <p:extLst>
      <p:ext uri="{BB962C8B-B14F-4D97-AF65-F5344CB8AC3E}">
        <p14:creationId xmlns:p14="http://schemas.microsoft.com/office/powerpoint/2010/main" val="41682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636A-E77C-B806-FF7A-CFBEF79229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E7F67E-3FFD-1AA4-2A2E-1CF4F995C96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B02415-6C10-1DBD-6375-BBAC51527E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Expliquer le déroulement du débat et séparer les élèves en 2 équipes.</a:t>
            </a:r>
          </a:p>
          <a:p>
            <a:pPr marL="0" lvl="1" indent="0" fontAlgn="base">
              <a:buNone/>
            </a:pPr>
            <a:r>
              <a:rPr lang="fr-CA" dirty="0">
                <a:solidFill>
                  <a:schemeClr val="tx1"/>
                </a:solidFill>
              </a:rPr>
              <a:t>Déroulement suggéré :</a:t>
            </a:r>
          </a:p>
          <a:p>
            <a:pPr marL="171450" lvl="1" indent="-171450" fontAlgn="base">
              <a:buFont typeface="Arial" panose="020B0604020202020204" pitchFamily="34" charset="0"/>
              <a:buChar char="•"/>
            </a:pPr>
            <a:r>
              <a:rPr lang="fr-CA" dirty="0">
                <a:solidFill>
                  <a:schemeClr val="tx1"/>
                </a:solidFill>
              </a:rPr>
              <a:t>Les élèves sont séparés en 2 équipes ayant chacune une position à défendre. Les équipes sont assises face à face.</a:t>
            </a:r>
          </a:p>
          <a:p>
            <a:pPr marL="171450" lvl="1" indent="-171450" fontAlgn="base">
              <a:buFont typeface="Arial" panose="020B0604020202020204" pitchFamily="34" charset="0"/>
              <a:buChar char="•"/>
            </a:pPr>
            <a:r>
              <a:rPr lang="fr-CA" dirty="0">
                <a:solidFill>
                  <a:schemeClr val="tx1"/>
                </a:solidFill>
              </a:rPr>
              <a:t>L’enseignante ou l’enseignant donne la parole à une équipe qui explique un premier argument. </a:t>
            </a:r>
            <a:r>
              <a:rPr lang="fr-CA" sz="1200" kern="1200" dirty="0">
                <a:solidFill>
                  <a:schemeClr val="tx1"/>
                </a:solidFill>
                <a:effectLst/>
                <a:latin typeface="+mn-lt"/>
                <a:ea typeface="+mn-ea"/>
                <a:cs typeface="+mn-cs"/>
              </a:rPr>
              <a:t>Possibilité d’afficher un chronomètre.</a:t>
            </a:r>
            <a:endParaRPr lang="fr-CA" dirty="0">
              <a:solidFill>
                <a:schemeClr val="tx1"/>
              </a:solidFill>
            </a:endParaRPr>
          </a:p>
          <a:p>
            <a:pPr marL="171450" lvl="1" indent="-171450" fontAlgn="base">
              <a:buFont typeface="Arial" panose="020B0604020202020204" pitchFamily="34" charset="0"/>
              <a:buChar char="•"/>
            </a:pPr>
            <a:r>
              <a:rPr lang="fr-CA" dirty="0">
                <a:solidFill>
                  <a:schemeClr val="tx1"/>
                </a:solidFill>
              </a:rPr>
              <a:t>Elle ou il donne ensuite la parole à l’autre équipe. Celle-ci peut réagir à l’argument mentionné ou elle peut expliquer un nouvel argument.</a:t>
            </a:r>
          </a:p>
          <a:p>
            <a:pPr marL="171450" lvl="1" indent="-171450" fontAlgn="base">
              <a:buFont typeface="Arial" panose="020B0604020202020204" pitchFamily="34" charset="0"/>
              <a:buChar char="•"/>
            </a:pPr>
            <a:r>
              <a:rPr lang="fr-CA" dirty="0">
                <a:solidFill>
                  <a:schemeClr val="tx1"/>
                </a:solidFill>
              </a:rPr>
              <a:t>Poursuivre le débat en alternant les tours de parole. Encourager les élèves à faire des liens avec les idées déjà mentionnées. Idéalement, une ou un élève différent intervient à chaque droit de parole.</a:t>
            </a: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Laisser environ 5 minutes aux élèves pour partager leurs idées dans leur équipe.</a:t>
            </a: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Débuter le débat!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Environ à 5 minutes de la fin, demander à une ou à un élève par équipe de résumer les principaux arguments de leur position.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Demander aux élèves d’écrire leur opinion personnelle finale suite au débat, </a:t>
            </a:r>
            <a:r>
              <a:rPr lang="fr-CA" sz="1200" b="0" dirty="0">
                <a:solidFill>
                  <a:srgbClr val="F6891F"/>
                </a:solidFill>
                <a:effectLst/>
                <a:latin typeface="Arial" panose="020B0604020202020204" pitchFamily="34" charset="0"/>
                <a:ea typeface="Calibri" panose="020F0502020204030204" pitchFamily="34" charset="0"/>
                <a:cs typeface="Arial" panose="020B0604020202020204" pitchFamily="34" charset="0"/>
              </a:rPr>
              <a:t>Cahier de l’élève</a:t>
            </a:r>
            <a:r>
              <a:rPr lang="fr-CA"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 </a:t>
            </a:r>
            <a:r>
              <a:rPr lang="fr-CA" sz="1200" dirty="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X</a:t>
            </a: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Celle-ci n’a pas à être la même que la position défendue lors du débat. Possibilité de voter à main levée pour connaître la position la plus retenue dans la classe.</a:t>
            </a:r>
            <a:endParaRPr lang="en-US" sz="1200" dirty="0">
              <a:latin typeface="Arial" panose="020B0604020202020204" pitchFamily="34" charset="0"/>
              <a:cs typeface="Arial" panose="020B0604020202020204" pitchFamily="34" charset="0"/>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4A0B848B-4738-D5E6-9BB1-E2549F6BA9CB}"/>
              </a:ext>
            </a:extLst>
          </p:cNvPr>
          <p:cNvSpPr>
            <a:spLocks noGrp="1"/>
          </p:cNvSpPr>
          <p:nvPr>
            <p:ph type="sldNum" sz="quarter" idx="5"/>
          </p:nvPr>
        </p:nvSpPr>
        <p:spPr/>
        <p:txBody>
          <a:bodyPr/>
          <a:lstStyle/>
          <a:p>
            <a:fld id="{9579EBD5-1C3C-4385-A188-DE89DB5EA849}" type="slidenum">
              <a:rPr lang="fr-CA" smtClean="0"/>
              <a:t>13</a:t>
            </a:fld>
            <a:endParaRPr lang="fr-CA"/>
          </a:p>
        </p:txBody>
      </p:sp>
    </p:spTree>
    <p:extLst>
      <p:ext uri="{BB962C8B-B14F-4D97-AF65-F5344CB8AC3E}">
        <p14:creationId xmlns:p14="http://schemas.microsoft.com/office/powerpoint/2010/main" val="346814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4E1AF-9928-3684-5EEE-5B1DD175DF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F88B0D-8ADD-EC25-33BD-E994DEEF5F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2308AD-4E55-BE61-ABCF-4AF4DFF9B3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dirty="0">
                <a:latin typeface="Arial" panose="020B0604020202020204" pitchFamily="34" charset="0"/>
                <a:cs typeface="Arial" panose="020B0604020202020204" pitchFamily="34" charset="0"/>
              </a:rPr>
              <a:t>Expliquer ce que dit la loi aux élèves (</a:t>
            </a:r>
            <a:r>
              <a:rPr lang="fr-CA" b="0" dirty="0">
                <a:latin typeface="Arial" panose="020B0604020202020204" pitchFamily="34" charset="0"/>
                <a:cs typeface="Arial" panose="020B0604020202020204" pitchFamily="34" charset="0"/>
              </a:rPr>
              <a:t>Explications complètes dans le Guide pédagogique.</a:t>
            </a:r>
            <a:r>
              <a:rPr lang="fr-CA" sz="1200" dirty="0">
                <a:latin typeface="Arial" panose="020B0604020202020204" pitchFamily="34" charset="0"/>
                <a:cs typeface="Arial" panose="020B0604020202020204" pitchFamily="34" charset="0"/>
              </a:rPr>
              <a:t>).</a:t>
            </a:r>
            <a:endPar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q"/>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Demander aux élèves de retranscrire l’essentiel des informations juridiques dans leur cahier de l’élève p. X.</a:t>
            </a:r>
          </a:p>
          <a:p>
            <a:pPr marL="171450" indent="-171450">
              <a:buFont typeface="Wingdings" panose="05000000000000000000" pitchFamily="2" charset="2"/>
              <a:buChar char="q"/>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Partager en groupe </a:t>
            </a:r>
            <a:r>
              <a:rPr lang="fr-CA" sz="1200" dirty="0">
                <a:effectLst/>
                <a:latin typeface="Arial" panose="020B0604020202020204" pitchFamily="34" charset="0"/>
                <a:ea typeface="Calibri" panose="020F0502020204030204" pitchFamily="34" charset="0"/>
                <a:cs typeface="Arial" panose="020B0604020202020204" pitchFamily="34" charset="0"/>
              </a:rPr>
              <a:t>les dernières impressions sur le débat et/ou sur l’aspect juridique.</a:t>
            </a:r>
            <a:endPar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461C3661-15FC-9964-4B71-EDE32FDF6085}"/>
              </a:ext>
            </a:extLst>
          </p:cNvPr>
          <p:cNvSpPr>
            <a:spLocks noGrp="1"/>
          </p:cNvSpPr>
          <p:nvPr>
            <p:ph type="sldNum" sz="quarter" idx="5"/>
          </p:nvPr>
        </p:nvSpPr>
        <p:spPr/>
        <p:txBody>
          <a:bodyPr/>
          <a:lstStyle/>
          <a:p>
            <a:fld id="{9579EBD5-1C3C-4385-A188-DE89DB5EA849}" type="slidenum">
              <a:rPr lang="fr-CA" smtClean="0"/>
              <a:t>14</a:t>
            </a:fld>
            <a:endParaRPr lang="fr-CA"/>
          </a:p>
        </p:txBody>
      </p:sp>
    </p:spTree>
    <p:extLst>
      <p:ext uri="{BB962C8B-B14F-4D97-AF65-F5344CB8AC3E}">
        <p14:creationId xmlns:p14="http://schemas.microsoft.com/office/powerpoint/2010/main" val="171179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418CA-4E23-E97B-7C8D-FAFA2D28A7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C15A00-09C1-05A8-27D9-C14364358D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BAD7B1-B115-1C3B-FEC3-B8410BC0EC97}"/>
              </a:ext>
            </a:extLst>
          </p:cNvPr>
          <p:cNvSpPr>
            <a:spLocks noGrp="1"/>
          </p:cNvSpPr>
          <p:nvPr>
            <p:ph type="body" idx="1"/>
          </p:nvPr>
        </p:nvSpPr>
        <p:spPr/>
        <p:txBody>
          <a:bodyPr/>
          <a:lstStyle/>
          <a:p>
            <a:endParaRPr lang="fr-CA"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36CBDA83-96FA-E7EB-3C62-F75EC8F9476A}"/>
              </a:ext>
            </a:extLst>
          </p:cNvPr>
          <p:cNvSpPr>
            <a:spLocks noGrp="1"/>
          </p:cNvSpPr>
          <p:nvPr>
            <p:ph type="sldNum" sz="quarter" idx="5"/>
          </p:nvPr>
        </p:nvSpPr>
        <p:spPr/>
        <p:txBody>
          <a:bodyPr/>
          <a:lstStyle/>
          <a:p>
            <a:fld id="{9579EBD5-1C3C-4385-A188-DE89DB5EA849}" type="slidenum">
              <a:rPr lang="fr-CA" smtClean="0"/>
              <a:t>15</a:t>
            </a:fld>
            <a:endParaRPr lang="fr-CA"/>
          </a:p>
        </p:txBody>
      </p:sp>
    </p:spTree>
    <p:extLst>
      <p:ext uri="{BB962C8B-B14F-4D97-AF65-F5344CB8AC3E}">
        <p14:creationId xmlns:p14="http://schemas.microsoft.com/office/powerpoint/2010/main" val="4073911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207AE-8583-9F18-B9AC-6419B13CB9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EE2D96-F3F6-14A4-BA6E-E35DD7E6BC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9B1293-510A-8780-7C58-E6810171A7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a:cs typeface="Arial"/>
              </a:rPr>
              <a:t>Lire la définition du vandalisme, aussi présente dans le Cahier de l’élève p. X.</a:t>
            </a:r>
          </a:p>
          <a:p>
            <a:pPr marL="171450" indent="-171450">
              <a:buFont typeface="Wingdings" panose="05000000000000000000" pitchFamily="2" charset="2"/>
              <a:buChar char="q"/>
              <a:defRPr/>
            </a:pPr>
            <a:endParaRPr lang="en-US" sz="1200" dirty="0">
              <a:latin typeface="Arial"/>
              <a:cs typeface="Arial"/>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6A787D9E-25A7-012E-CFA9-EB4B6012382B}"/>
              </a:ext>
            </a:extLst>
          </p:cNvPr>
          <p:cNvSpPr>
            <a:spLocks noGrp="1"/>
          </p:cNvSpPr>
          <p:nvPr>
            <p:ph type="sldNum" sz="quarter" idx="5"/>
          </p:nvPr>
        </p:nvSpPr>
        <p:spPr/>
        <p:txBody>
          <a:bodyPr/>
          <a:lstStyle/>
          <a:p>
            <a:fld id="{9579EBD5-1C3C-4385-A188-DE89DB5EA849}" type="slidenum">
              <a:rPr lang="fr-CA" smtClean="0"/>
              <a:t>16</a:t>
            </a:fld>
            <a:endParaRPr lang="fr-CA"/>
          </a:p>
        </p:txBody>
      </p:sp>
    </p:spTree>
    <p:extLst>
      <p:ext uri="{BB962C8B-B14F-4D97-AF65-F5344CB8AC3E}">
        <p14:creationId xmlns:p14="http://schemas.microsoft.com/office/powerpoint/2010/main" val="231985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D0AEC-A828-5B9B-A852-E6996638B2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9F9BF6-13CC-3E10-04BB-2877CACF24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650FC7D-6356-CB9E-C8ED-779F430882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a:cs typeface="Arial"/>
              </a:rPr>
              <a:t>Lire la définition du crime ou de l’incident haineux, aussi présente dans le Cahier de l’élève p. X.</a:t>
            </a:r>
          </a:p>
          <a:p>
            <a:pPr marL="171450" indent="-171450">
              <a:buFont typeface="Wingdings" panose="05000000000000000000" pitchFamily="2" charset="2"/>
              <a:buChar char="q"/>
              <a:defRPr/>
            </a:pPr>
            <a:endParaRPr lang="en-US" sz="1200" dirty="0">
              <a:latin typeface="Arial"/>
              <a:cs typeface="Arial"/>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2A56F438-FAFB-CE91-D2E0-7D0B438B688B}"/>
              </a:ext>
            </a:extLst>
          </p:cNvPr>
          <p:cNvSpPr>
            <a:spLocks noGrp="1"/>
          </p:cNvSpPr>
          <p:nvPr>
            <p:ph type="sldNum" sz="quarter" idx="5"/>
          </p:nvPr>
        </p:nvSpPr>
        <p:spPr/>
        <p:txBody>
          <a:bodyPr/>
          <a:lstStyle/>
          <a:p>
            <a:fld id="{9579EBD5-1C3C-4385-A188-DE89DB5EA849}" type="slidenum">
              <a:rPr lang="fr-CA" smtClean="0"/>
              <a:t>17</a:t>
            </a:fld>
            <a:endParaRPr lang="fr-CA"/>
          </a:p>
        </p:txBody>
      </p:sp>
    </p:spTree>
    <p:extLst>
      <p:ext uri="{BB962C8B-B14F-4D97-AF65-F5344CB8AC3E}">
        <p14:creationId xmlns:p14="http://schemas.microsoft.com/office/powerpoint/2010/main" val="133954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0AEFE-B862-1CA4-BC2B-F829A20CFE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45AB41-E97A-D7BB-5966-7E820A0DC7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D11695-AFE8-47A8-068D-8FC9D16869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a:cs typeface="Arial"/>
              </a:rPr>
              <a:t>Lire la définition de la fouille, aussi présente dans le Cahier de l’élève p. X.</a:t>
            </a:r>
          </a:p>
          <a:p>
            <a:pPr marL="171450" indent="-171450">
              <a:buFont typeface="Wingdings" panose="05000000000000000000" pitchFamily="2" charset="2"/>
              <a:buChar char="q"/>
              <a:defRPr/>
            </a:pPr>
            <a:endParaRPr lang="en-US" sz="1200" dirty="0">
              <a:latin typeface="Arial"/>
              <a:cs typeface="Arial"/>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1EF47BB3-5873-96CE-6EB2-C3D47D37C957}"/>
              </a:ext>
            </a:extLst>
          </p:cNvPr>
          <p:cNvSpPr>
            <a:spLocks noGrp="1"/>
          </p:cNvSpPr>
          <p:nvPr>
            <p:ph type="sldNum" sz="quarter" idx="5"/>
          </p:nvPr>
        </p:nvSpPr>
        <p:spPr/>
        <p:txBody>
          <a:bodyPr/>
          <a:lstStyle/>
          <a:p>
            <a:fld id="{9579EBD5-1C3C-4385-A188-DE89DB5EA849}" type="slidenum">
              <a:rPr lang="fr-CA" smtClean="0"/>
              <a:t>18</a:t>
            </a:fld>
            <a:endParaRPr lang="fr-CA"/>
          </a:p>
        </p:txBody>
      </p:sp>
    </p:spTree>
    <p:extLst>
      <p:ext uri="{BB962C8B-B14F-4D97-AF65-F5344CB8AC3E}">
        <p14:creationId xmlns:p14="http://schemas.microsoft.com/office/powerpoint/2010/main" val="371710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2CA68-24DB-A85C-5669-FF00ED4EBE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31CF49-B269-B4BD-222E-679BF82950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A148A3-8B90-1913-BB20-5AEB5B72D4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a:cs typeface="Arial"/>
              </a:rPr>
              <a:t>Lire la mise en situation en grand groupe, Cahier de l’élève p. X.</a:t>
            </a:r>
          </a:p>
          <a:p>
            <a:pPr marL="171450" indent="-171450">
              <a:buFont typeface="Wingdings" panose="05000000000000000000" pitchFamily="2" charset="2"/>
              <a:buChar char="q"/>
              <a:defRPr/>
            </a:pPr>
            <a:r>
              <a:rPr lang="fr-CA" sz="1200" dirty="0">
                <a:latin typeface="Arial"/>
                <a:cs typeface="Arial"/>
              </a:rPr>
              <a:t>Lire la question de débat.</a:t>
            </a:r>
          </a:p>
          <a:p>
            <a:pPr marL="171450" indent="-171450">
              <a:buFont typeface="Wingdings" panose="05000000000000000000" pitchFamily="2" charset="2"/>
              <a:buChar char="q"/>
              <a:defRPr/>
            </a:pPr>
            <a:r>
              <a:rPr lang="fr-CA" sz="1200" dirty="0">
                <a:latin typeface="Arial"/>
                <a:cs typeface="Arial"/>
              </a:rPr>
              <a:t>Survoler les questions de réflexion avec les élèves et leur laisser un temps pour y répondre.</a:t>
            </a:r>
          </a:p>
          <a:p>
            <a:pPr marL="171450" indent="-171450">
              <a:buFont typeface="Wingdings" panose="05000000000000000000" pitchFamily="2" charset="2"/>
              <a:buChar char="q"/>
              <a:defRPr/>
            </a:pPr>
            <a:endParaRPr lang="en-US" sz="1200" dirty="0">
              <a:latin typeface="Arial"/>
              <a:cs typeface="Arial"/>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CBD7AA23-E043-0C47-AC9D-977D24EA668B}"/>
              </a:ext>
            </a:extLst>
          </p:cNvPr>
          <p:cNvSpPr>
            <a:spLocks noGrp="1"/>
          </p:cNvSpPr>
          <p:nvPr>
            <p:ph type="sldNum" sz="quarter" idx="5"/>
          </p:nvPr>
        </p:nvSpPr>
        <p:spPr/>
        <p:txBody>
          <a:bodyPr/>
          <a:lstStyle/>
          <a:p>
            <a:fld id="{9579EBD5-1C3C-4385-A188-DE89DB5EA849}" type="slidenum">
              <a:rPr lang="fr-CA" smtClean="0"/>
              <a:t>19</a:t>
            </a:fld>
            <a:endParaRPr lang="fr-CA"/>
          </a:p>
        </p:txBody>
      </p:sp>
    </p:spTree>
    <p:extLst>
      <p:ext uri="{BB962C8B-B14F-4D97-AF65-F5344CB8AC3E}">
        <p14:creationId xmlns:p14="http://schemas.microsoft.com/office/powerpoint/2010/main" val="418789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579EBD5-1C3C-4385-A188-DE89DB5EA849}" type="slidenum">
              <a:rPr lang="fr-CA" smtClean="0"/>
              <a:t>2</a:t>
            </a:fld>
            <a:endParaRPr lang="fr-CA"/>
          </a:p>
        </p:txBody>
      </p:sp>
    </p:spTree>
    <p:extLst>
      <p:ext uri="{BB962C8B-B14F-4D97-AF65-F5344CB8AC3E}">
        <p14:creationId xmlns:p14="http://schemas.microsoft.com/office/powerpoint/2010/main" val="156218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16174-7D39-284D-E0AB-BAA77930C3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1C716B-8464-773A-3C39-06B329EAE2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B6E2A7-7D61-11B0-92B5-9ADE3465AB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Expliquer le déroulement du débat et séparer les élèves en 2 équipes.</a:t>
            </a:r>
          </a:p>
          <a:p>
            <a:pPr marL="0" lvl="1" indent="0" fontAlgn="base">
              <a:buNone/>
            </a:pPr>
            <a:r>
              <a:rPr lang="fr-CA" dirty="0">
                <a:solidFill>
                  <a:schemeClr val="tx1"/>
                </a:solidFill>
              </a:rPr>
              <a:t>Déroulement suggéré :</a:t>
            </a:r>
          </a:p>
          <a:p>
            <a:pPr marL="171450" lvl="1" indent="-171450" fontAlgn="base">
              <a:buFont typeface="Arial" panose="020B0604020202020204" pitchFamily="34" charset="0"/>
              <a:buChar char="•"/>
            </a:pPr>
            <a:r>
              <a:rPr lang="fr-CA" dirty="0">
                <a:solidFill>
                  <a:schemeClr val="tx1"/>
                </a:solidFill>
              </a:rPr>
              <a:t>Les élèves sont séparés en 2 équipes ayant chacune une position à défendre. Les équipes sont assises face à face.</a:t>
            </a:r>
          </a:p>
          <a:p>
            <a:pPr marL="1714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CA" dirty="0">
                <a:solidFill>
                  <a:schemeClr val="tx1"/>
                </a:solidFill>
              </a:rPr>
              <a:t>L’enseignante ou l’enseignant donne la parole à une équipe qui explique un premier argument. </a:t>
            </a:r>
            <a:r>
              <a:rPr lang="fr-CA" sz="1200" kern="1200" dirty="0">
                <a:solidFill>
                  <a:schemeClr val="tx1"/>
                </a:solidFill>
                <a:effectLst/>
                <a:latin typeface="+mn-lt"/>
                <a:ea typeface="+mn-ea"/>
                <a:cs typeface="+mn-cs"/>
              </a:rPr>
              <a:t>Possibilité d’afficher un chronomètre.</a:t>
            </a:r>
            <a:endParaRPr lang="fr-CA" dirty="0">
              <a:solidFill>
                <a:schemeClr val="tx1"/>
              </a:solidFill>
            </a:endParaRPr>
          </a:p>
          <a:p>
            <a:pPr marL="171450" lvl="1" indent="-171450" fontAlgn="base">
              <a:buFont typeface="Arial" panose="020B0604020202020204" pitchFamily="34" charset="0"/>
              <a:buChar char="•"/>
            </a:pPr>
            <a:r>
              <a:rPr lang="fr-CA" dirty="0">
                <a:solidFill>
                  <a:schemeClr val="tx1"/>
                </a:solidFill>
              </a:rPr>
              <a:t>Elle ou il donne ensuite la parole à l’autre équipe. Celle-ci peut réagir à l’argument mentionné ou elle peut expliquer un nouvel argument.</a:t>
            </a:r>
          </a:p>
          <a:p>
            <a:pPr marL="171450" lvl="1" indent="-171450" fontAlgn="base">
              <a:buFont typeface="Arial" panose="020B0604020202020204" pitchFamily="34" charset="0"/>
              <a:buChar char="•"/>
            </a:pPr>
            <a:r>
              <a:rPr lang="fr-CA" dirty="0">
                <a:solidFill>
                  <a:schemeClr val="tx1"/>
                </a:solidFill>
              </a:rPr>
              <a:t>Poursuivre le débat en alternant les tours de parole. Encourager les élèves à faire des liens avec les idées déjà mentionnées. Idéalement, une ou un élève différent intervient à chaque droit de parole.</a:t>
            </a: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Laisser environ 5 minutes aux élèves pour partager leurs idées dans leur équipe.</a:t>
            </a: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Débuter le débat!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a:solidFill>
                  <a:srgbClr val="000000"/>
                </a:solidFill>
                <a:effectLst/>
                <a:latin typeface="Arial" panose="020B0604020202020204" pitchFamily="34" charset="0"/>
                <a:ea typeface="Calibri" panose="020F0502020204030204" pitchFamily="34" charset="0"/>
                <a:cs typeface="Arial" panose="020B0604020202020204" pitchFamily="34" charset="0"/>
              </a:rPr>
              <a:t>Environ </a:t>
            </a: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à 5 minutes de la fin, demander à une ou à un élève par équipe de résumer les principaux arguments de leur position.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Demander aux élèves d’écrire leur opinion personnelle finale suite au débat, </a:t>
            </a:r>
            <a:r>
              <a:rPr lang="fr-CA" sz="1200" b="0" dirty="0">
                <a:solidFill>
                  <a:srgbClr val="F6891F"/>
                </a:solidFill>
                <a:effectLst/>
                <a:latin typeface="Arial" panose="020B0604020202020204" pitchFamily="34" charset="0"/>
                <a:ea typeface="Calibri" panose="020F0502020204030204" pitchFamily="34" charset="0"/>
                <a:cs typeface="Arial" panose="020B0604020202020204" pitchFamily="34" charset="0"/>
              </a:rPr>
              <a:t>Cahier de l’élève</a:t>
            </a:r>
            <a:r>
              <a:rPr lang="fr-CA"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 </a:t>
            </a:r>
            <a:r>
              <a:rPr lang="fr-CA" sz="1200" dirty="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X</a:t>
            </a: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Celle-ci n’a pas à être la même que la position défendue lors du débat. Possibilité de voter à main levée pour connaître la position la plus retenue dans la classe.</a:t>
            </a:r>
            <a:endParaRPr lang="en-US" sz="1200" dirty="0">
              <a:latin typeface="Arial" panose="020B0604020202020204" pitchFamily="34" charset="0"/>
              <a:cs typeface="Arial" panose="020B0604020202020204" pitchFamily="34" charset="0"/>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9CD4DE08-0C4F-651B-D9D7-AEF0DC4AA6E2}"/>
              </a:ext>
            </a:extLst>
          </p:cNvPr>
          <p:cNvSpPr>
            <a:spLocks noGrp="1"/>
          </p:cNvSpPr>
          <p:nvPr>
            <p:ph type="sldNum" sz="quarter" idx="5"/>
          </p:nvPr>
        </p:nvSpPr>
        <p:spPr/>
        <p:txBody>
          <a:bodyPr/>
          <a:lstStyle/>
          <a:p>
            <a:fld id="{9579EBD5-1C3C-4385-A188-DE89DB5EA849}" type="slidenum">
              <a:rPr lang="fr-CA" smtClean="0"/>
              <a:t>20</a:t>
            </a:fld>
            <a:endParaRPr lang="fr-CA"/>
          </a:p>
        </p:txBody>
      </p:sp>
    </p:spTree>
    <p:extLst>
      <p:ext uri="{BB962C8B-B14F-4D97-AF65-F5344CB8AC3E}">
        <p14:creationId xmlns:p14="http://schemas.microsoft.com/office/powerpoint/2010/main" val="13270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0FE2-1AFB-2A34-6CFC-F8B9E61D5C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C29756-B44A-E394-5090-5DCF32E4B8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0E4F7E-AC89-1A38-6578-ED2171F416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dirty="0">
                <a:latin typeface="Arial" panose="020B0604020202020204" pitchFamily="34" charset="0"/>
                <a:cs typeface="Arial" panose="020B0604020202020204" pitchFamily="34" charset="0"/>
              </a:rPr>
              <a:t>Expliquer ce que dit la loi aux élèves (</a:t>
            </a:r>
            <a:r>
              <a:rPr lang="fr-CA" b="0" dirty="0">
                <a:latin typeface="Arial" panose="020B0604020202020204" pitchFamily="34" charset="0"/>
                <a:cs typeface="Arial" panose="020B0604020202020204" pitchFamily="34" charset="0"/>
              </a:rPr>
              <a:t>Explications complètes dans le Guide pédagogique.</a:t>
            </a:r>
            <a:r>
              <a:rPr lang="fr-CA" sz="1200" dirty="0">
                <a:latin typeface="Arial" panose="020B0604020202020204" pitchFamily="34" charset="0"/>
                <a:cs typeface="Arial" panose="020B0604020202020204" pitchFamily="34" charset="0"/>
              </a:rPr>
              <a:t>).</a:t>
            </a:r>
            <a:endPar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q"/>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Demander aux élèves de retranscrire l’essentiel des informations juridiques dans leur cahier de l’élève p. X.</a:t>
            </a:r>
          </a:p>
          <a:p>
            <a:pPr marL="171450" indent="-171450">
              <a:buFont typeface="Wingdings" panose="05000000000000000000" pitchFamily="2" charset="2"/>
              <a:buChar char="q"/>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Partager en groupe </a:t>
            </a:r>
            <a:r>
              <a:rPr lang="fr-CA" sz="1200" dirty="0">
                <a:effectLst/>
                <a:latin typeface="Arial" panose="020B0604020202020204" pitchFamily="34" charset="0"/>
                <a:ea typeface="Calibri" panose="020F0502020204030204" pitchFamily="34" charset="0"/>
                <a:cs typeface="Arial" panose="020B0604020202020204" pitchFamily="34" charset="0"/>
              </a:rPr>
              <a:t>les dernières impressions sur le débat et/ou sur l’aspect juridique.</a:t>
            </a:r>
            <a:endPar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C6A4A949-A118-5239-46C9-87125AB5B6CD}"/>
              </a:ext>
            </a:extLst>
          </p:cNvPr>
          <p:cNvSpPr>
            <a:spLocks noGrp="1"/>
          </p:cNvSpPr>
          <p:nvPr>
            <p:ph type="sldNum" sz="quarter" idx="5"/>
          </p:nvPr>
        </p:nvSpPr>
        <p:spPr/>
        <p:txBody>
          <a:bodyPr/>
          <a:lstStyle/>
          <a:p>
            <a:fld id="{9579EBD5-1C3C-4385-A188-DE89DB5EA849}" type="slidenum">
              <a:rPr lang="fr-CA" smtClean="0"/>
              <a:t>21</a:t>
            </a:fld>
            <a:endParaRPr lang="fr-CA"/>
          </a:p>
        </p:txBody>
      </p:sp>
    </p:spTree>
    <p:extLst>
      <p:ext uri="{BB962C8B-B14F-4D97-AF65-F5344CB8AC3E}">
        <p14:creationId xmlns:p14="http://schemas.microsoft.com/office/powerpoint/2010/main" val="279348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151F-5C22-FD9D-6D51-48C02F53B1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CC920F-FDA4-503F-620C-26791E0B2B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705913-5584-D6A9-EEDC-7937BA270C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Expliquer ce que dit la loi aux élèves.</a:t>
            </a:r>
          </a:p>
          <a:p>
            <a:pPr marL="171450" indent="-171450">
              <a:buFont typeface="Wingdings" panose="05000000000000000000" pitchFamily="2" charset="2"/>
              <a:buChar char="q"/>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Demander aux élèves de retranscrire l’essentiel des informations juridiques dans leur cahier de l’élève p. X.</a:t>
            </a:r>
          </a:p>
          <a:p>
            <a:pPr marL="171450" indent="-171450">
              <a:buFont typeface="Wingdings" panose="05000000000000000000" pitchFamily="2" charset="2"/>
              <a:buChar char="q"/>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Partager en groupe </a:t>
            </a:r>
            <a:r>
              <a:rPr lang="fr-CA" sz="1200" dirty="0">
                <a:effectLst/>
                <a:latin typeface="Arial" panose="020B0604020202020204" pitchFamily="34" charset="0"/>
                <a:ea typeface="Calibri" panose="020F0502020204030204" pitchFamily="34" charset="0"/>
                <a:cs typeface="Arial" panose="020B0604020202020204" pitchFamily="34" charset="0"/>
              </a:rPr>
              <a:t>les dernières impressions sur le débat et/ou sur l’aspect juridique.</a:t>
            </a:r>
            <a:endPar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3600312B-6554-A8D2-272F-24B57FCF6856}"/>
              </a:ext>
            </a:extLst>
          </p:cNvPr>
          <p:cNvSpPr>
            <a:spLocks noGrp="1"/>
          </p:cNvSpPr>
          <p:nvPr>
            <p:ph type="sldNum" sz="quarter" idx="5"/>
          </p:nvPr>
        </p:nvSpPr>
        <p:spPr/>
        <p:txBody>
          <a:bodyPr/>
          <a:lstStyle/>
          <a:p>
            <a:fld id="{9579EBD5-1C3C-4385-A188-DE89DB5EA849}" type="slidenum">
              <a:rPr lang="fr-CA" smtClean="0"/>
              <a:t>22</a:t>
            </a:fld>
            <a:endParaRPr lang="fr-CA"/>
          </a:p>
        </p:txBody>
      </p:sp>
    </p:spTree>
    <p:extLst>
      <p:ext uri="{BB962C8B-B14F-4D97-AF65-F5344CB8AC3E}">
        <p14:creationId xmlns:p14="http://schemas.microsoft.com/office/powerpoint/2010/main" val="2256579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579EBD5-1C3C-4385-A188-DE89DB5EA849}" type="slidenum">
              <a:rPr lang="fr-CA" smtClean="0"/>
              <a:t>23</a:t>
            </a:fld>
            <a:endParaRPr lang="fr-CA"/>
          </a:p>
        </p:txBody>
      </p:sp>
    </p:spTree>
    <p:extLst>
      <p:ext uri="{BB962C8B-B14F-4D97-AF65-F5344CB8AC3E}">
        <p14:creationId xmlns:p14="http://schemas.microsoft.com/office/powerpoint/2010/main" val="3365597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latin typeface="Arial" panose="020B0604020202020204" pitchFamily="34" charset="0"/>
                <a:cs typeface="Arial" panose="020B0604020202020204" pitchFamily="34" charset="0"/>
              </a:rPr>
              <a:t>INFORMATIONS COMPLÉMENTAIRES INTÉRESSANTES À TRANSMETTRE </a:t>
            </a:r>
            <a:endParaRPr lang="en-US"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Il existe de nombreuses ressources pour les élèves qui souhaiteraient en apprendre davantage sur leurs droits et leurs obligations ou encore poser une question précise à une ou un juriste. En voici quelques-unes. Cette liste est loin d’être exhaustive. Si vous avez des idées de ressources à ajouter, n’hésitez pas à en faire part aux élèves et à nous contacter pour que nous puissions les ajouter lors de notre mise à jour annuelle. </a:t>
            </a:r>
            <a:endParaRPr lang="en-US"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254000" indent="-254000">
              <a:buFont typeface="Wingdings,Sans-Serif"/>
              <a:buChar char="q"/>
            </a:pPr>
            <a:r>
              <a:rPr lang="fr-CA" b="1" dirty="0">
                <a:latin typeface="Arial" panose="020B0604020202020204" pitchFamily="34" charset="0"/>
                <a:cs typeface="Arial" panose="020B0604020202020204" pitchFamily="34" charset="0"/>
              </a:rPr>
              <a:t>Parlons droit </a:t>
            </a:r>
            <a:r>
              <a:rPr lang="fr-CA" dirty="0">
                <a:latin typeface="Arial" panose="020B0604020202020204" pitchFamily="34" charset="0"/>
                <a:cs typeface="Arial" panose="020B0604020202020204" pitchFamily="34" charset="0"/>
              </a:rPr>
              <a:t>est un service du Jeune Barreau de Montréal qui s’adresse aux 12 à 21 ans et qui permet de parler gratuitement à une avocate ou à un avocat. Ce service téléphonique est offert à tous les jeunes Québécoises et Québécois, peu importe leur situation géographique. Si les élèves ont des questions juridiques sur une situation personnelle, ils peuvent remplir un formulaire sur le site Web du Jeune barreau de Montréal et une avocate ou un avocat bénévole les rappellera dans la semaine suivant leur inscription. https://ajbm.qc.ca/fr/pour-la-population/services-offerts</a:t>
            </a:r>
            <a:r>
              <a:rPr lang="fr-CA">
                <a:latin typeface="Arial" panose="020B0604020202020204" pitchFamily="34" charset="0"/>
                <a:cs typeface="Arial" panose="020B0604020202020204" pitchFamily="34" charset="0"/>
              </a:rPr>
              <a:t>/parlons-droit-1021</a:t>
            </a:r>
          </a:p>
          <a:p>
            <a:pPr marL="0" indent="0">
              <a:buFont typeface="Wingdings,Sans-Serif"/>
              <a:buNone/>
            </a:pPr>
            <a:endParaRPr lang="fr-CA" dirty="0">
              <a:latin typeface="Arial" panose="020B0604020202020204" pitchFamily="34" charset="0"/>
              <a:cs typeface="Arial" panose="020B0604020202020204" pitchFamily="34" charset="0"/>
            </a:endParaRPr>
          </a:p>
          <a:p>
            <a:pPr marL="255270" indent="-255270">
              <a:buFont typeface="Wingdings,Sans-Serif"/>
              <a:buChar char="q"/>
            </a:pPr>
            <a:r>
              <a:rPr lang="fr-CA" dirty="0">
                <a:latin typeface="Arial" panose="020B0604020202020204" pitchFamily="34" charset="0"/>
                <a:cs typeface="Arial" panose="020B0604020202020204" pitchFamily="34" charset="0"/>
              </a:rPr>
              <a:t>La </a:t>
            </a:r>
            <a:r>
              <a:rPr lang="fr-CA" b="1" dirty="0">
                <a:latin typeface="Arial" panose="020B0604020202020204" pitchFamily="34" charset="0"/>
                <a:cs typeface="Arial" panose="020B0604020202020204" pitchFamily="34" charset="0"/>
              </a:rPr>
              <a:t>Commission des services juridiques</a:t>
            </a:r>
            <a:r>
              <a:rPr lang="fr-CA" dirty="0">
                <a:latin typeface="Arial" panose="020B0604020202020204" pitchFamily="34" charset="0"/>
                <a:cs typeface="Arial" panose="020B0604020202020204" pitchFamily="34" charset="0"/>
              </a:rPr>
              <a:t> est l’organisme responsable de l’aide juridique. L’aide juridique permet aux personnes à faibles revenus de recevoir gratuitement (ou moyennant une petite contribution) les services d’un avocat dans certaines situations. Pour plus d’information : </a:t>
            </a:r>
            <a:r>
              <a:rPr lang="fr-CA" dirty="0">
                <a:latin typeface="Arial" panose="020B0604020202020204" pitchFamily="34" charset="0"/>
                <a:cs typeface="Arial" panose="020B0604020202020204" pitchFamily="34" charset="0"/>
                <a:hlinkClick r:id="rId3"/>
              </a:rPr>
              <a:t>www.csj.qc.ca</a:t>
            </a:r>
            <a:r>
              <a:rPr lang="fr-CA"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255270" indent="-255270">
              <a:buFont typeface="Wingdings,Sans-Serif"/>
              <a:buChar char="q"/>
            </a:pPr>
            <a:r>
              <a:rPr lang="fr-CA" b="1" dirty="0">
                <a:latin typeface="Arial" panose="020B0604020202020204" pitchFamily="34" charset="0"/>
                <a:cs typeface="Arial" panose="020B0604020202020204" pitchFamily="34" charset="0"/>
              </a:rPr>
              <a:t>Tel-jeunes</a:t>
            </a:r>
            <a:r>
              <a:rPr lang="fr-CA" dirty="0">
                <a:latin typeface="Arial" panose="020B0604020202020204" pitchFamily="34" charset="0"/>
                <a:cs typeface="Arial" panose="020B0604020202020204" pitchFamily="34" charset="0"/>
              </a:rPr>
              <a:t> est un service d’intervention confidentiel et gratuit. Les intervenantes et intervenants peuvent être joints gratuitement en tout temps, de jour comme de nuit. Les intervenantes  et intervenants de Tel-jeunes peuvent fournir des ressources et de l’information aux jeunes dans plusieurs domaines : intimidation et violence, sexualité, famille, travail et école, etc. </a:t>
            </a:r>
            <a:r>
              <a:rPr lang="fr-CA" dirty="0">
                <a:latin typeface="Arial" panose="020B0604020202020204" pitchFamily="34" charset="0"/>
                <a:cs typeface="Arial" panose="020B0604020202020204" pitchFamily="34" charset="0"/>
                <a:hlinkClick r:id="rId4"/>
              </a:rPr>
              <a:t>www.teljeunes.com</a:t>
            </a:r>
            <a:r>
              <a:rPr lang="fr-CA" dirty="0">
                <a:latin typeface="Arial" panose="020B0604020202020204" pitchFamily="34" charset="0"/>
                <a:cs typeface="Arial" panose="020B0604020202020204" pitchFamily="34" charset="0"/>
              </a:rPr>
              <a:t> 1-800-263-2266.</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579EBD5-1C3C-4385-A188-DE89DB5EA849}" type="slidenum">
              <a:rPr lang="fr-CA" smtClean="0"/>
              <a:t>24</a:t>
            </a:fld>
            <a:endParaRPr lang="fr-CA"/>
          </a:p>
        </p:txBody>
      </p:sp>
    </p:spTree>
    <p:extLst>
      <p:ext uri="{BB962C8B-B14F-4D97-AF65-F5344CB8AC3E}">
        <p14:creationId xmlns:p14="http://schemas.microsoft.com/office/powerpoint/2010/main" val="253790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19CA-94B7-00CA-48C8-F0532CE2D0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AE129D-3546-DD29-4F96-8671AB960E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F3D47AA-0741-1805-8FD9-BB7710392A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NOTES À LA PERSONNE ENSEIGNANTE</a:t>
            </a:r>
            <a:endParaRPr lang="en-US"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b="0" dirty="0">
                <a:latin typeface="Arial" panose="020B0604020202020204" pitchFamily="34" charset="0"/>
                <a:cs typeface="Arial" panose="020B0604020202020204" pitchFamily="34" charset="0"/>
              </a:rPr>
              <a:t>Lire avec les élèves ce qu’est le droit à la vie privée.</a:t>
            </a:r>
          </a:p>
          <a:p>
            <a:pPr marL="171450" indent="-171450">
              <a:buFont typeface="Wingdings" panose="05000000000000000000" pitchFamily="2" charset="2"/>
              <a:buChar char="q"/>
            </a:pPr>
            <a:r>
              <a:rPr lang="fr-CA" b="0" dirty="0">
                <a:latin typeface="Arial" panose="020B0604020202020204" pitchFamily="34" charset="0"/>
                <a:cs typeface="Arial" panose="020B0604020202020204" pitchFamily="34" charset="0"/>
              </a:rPr>
              <a:t>Explications complètes dans le Guide pédagogique.</a:t>
            </a:r>
          </a:p>
          <a:p>
            <a:endParaRPr lang="fr-CA" b="0" dirty="0">
              <a:latin typeface="Arial" panose="020B0604020202020204" pitchFamily="34" charset="0"/>
              <a:cs typeface="Arial" panose="020B0604020202020204" pitchFamily="34" charset="0"/>
            </a:endParaRPr>
          </a:p>
          <a:p>
            <a:endParaRPr lang="fr-CA"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endParaRPr lang="fr-CA" b="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6497A79E-1BB1-40A9-F61F-8DFD5E9C60D7}"/>
              </a:ext>
            </a:extLst>
          </p:cNvPr>
          <p:cNvSpPr>
            <a:spLocks noGrp="1"/>
          </p:cNvSpPr>
          <p:nvPr>
            <p:ph type="sldNum" sz="quarter" idx="5"/>
          </p:nvPr>
        </p:nvSpPr>
        <p:spPr/>
        <p:txBody>
          <a:bodyPr/>
          <a:lstStyle/>
          <a:p>
            <a:fld id="{9579EBD5-1C3C-4385-A188-DE89DB5EA849}" type="slidenum">
              <a:rPr lang="fr-CA" smtClean="0"/>
              <a:t>3</a:t>
            </a:fld>
            <a:endParaRPr lang="fr-CA"/>
          </a:p>
        </p:txBody>
      </p:sp>
    </p:spTree>
    <p:extLst>
      <p:ext uri="{BB962C8B-B14F-4D97-AF65-F5344CB8AC3E}">
        <p14:creationId xmlns:p14="http://schemas.microsoft.com/office/powerpoint/2010/main" val="230545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6CB85-738E-0746-DEC6-A0BA8D2C92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E6C9FF-C578-0298-FE8E-1DF9062D4B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716A73-B014-A47C-1EA6-286F04BDC9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NOTES À LA PERSONNE ENSEIGNANTE</a:t>
            </a:r>
            <a:endParaRPr lang="en-US"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b="0" dirty="0">
                <a:latin typeface="Arial" panose="020B0604020202020204" pitchFamily="34" charset="0"/>
                <a:cs typeface="Arial" panose="020B0604020202020204" pitchFamily="34" charset="0"/>
              </a:rPr>
              <a:t>Ressortir en grand groupe quelques exemples liés à la vie privée.</a:t>
            </a:r>
          </a:p>
          <a:p>
            <a:pPr marL="171450" indent="-171450">
              <a:buFont typeface="Wingdings" panose="05000000000000000000" pitchFamily="2" charset="2"/>
              <a:buChar char="q"/>
            </a:pPr>
            <a:r>
              <a:rPr lang="fr-CA" b="0" dirty="0">
                <a:latin typeface="Arial" panose="020B0604020202020204" pitchFamily="34" charset="0"/>
                <a:cs typeface="Arial" panose="020B0604020202020204" pitchFamily="34" charset="0"/>
              </a:rPr>
              <a:t>Les élèves doivent écrire quelques exemples à la page X de leur cahier.</a:t>
            </a:r>
          </a:p>
        </p:txBody>
      </p:sp>
      <p:sp>
        <p:nvSpPr>
          <p:cNvPr id="4" name="Espace réservé du numéro de diapositive 3">
            <a:extLst>
              <a:ext uri="{FF2B5EF4-FFF2-40B4-BE49-F238E27FC236}">
                <a16:creationId xmlns:a16="http://schemas.microsoft.com/office/drawing/2014/main" id="{72A68EA5-E5DC-FA23-C53E-946D211292B7}"/>
              </a:ext>
            </a:extLst>
          </p:cNvPr>
          <p:cNvSpPr>
            <a:spLocks noGrp="1"/>
          </p:cNvSpPr>
          <p:nvPr>
            <p:ph type="sldNum" sz="quarter" idx="5"/>
          </p:nvPr>
        </p:nvSpPr>
        <p:spPr/>
        <p:txBody>
          <a:bodyPr/>
          <a:lstStyle/>
          <a:p>
            <a:fld id="{9579EBD5-1C3C-4385-A188-DE89DB5EA849}" type="slidenum">
              <a:rPr lang="fr-CA" smtClean="0"/>
              <a:t>4</a:t>
            </a:fld>
            <a:endParaRPr lang="fr-CA"/>
          </a:p>
        </p:txBody>
      </p:sp>
    </p:spTree>
    <p:extLst>
      <p:ext uri="{BB962C8B-B14F-4D97-AF65-F5344CB8AC3E}">
        <p14:creationId xmlns:p14="http://schemas.microsoft.com/office/powerpoint/2010/main" val="370423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579EBD5-1C3C-4385-A188-DE89DB5EA849}" type="slidenum">
              <a:rPr lang="fr-CA" smtClean="0"/>
              <a:t>5</a:t>
            </a:fld>
            <a:endParaRPr lang="fr-CA"/>
          </a:p>
        </p:txBody>
      </p:sp>
    </p:spTree>
    <p:extLst>
      <p:ext uri="{BB962C8B-B14F-4D97-AF65-F5344CB8AC3E}">
        <p14:creationId xmlns:p14="http://schemas.microsoft.com/office/powerpoint/2010/main" val="114030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a:cs typeface="Arial"/>
              </a:rPr>
              <a:t>Lire la définition de la fouille, aussi présente dans le Cahier de l’élève p. X.</a:t>
            </a:r>
          </a:p>
          <a:p>
            <a:pPr marL="171450" indent="-171450">
              <a:buFont typeface="Wingdings" panose="05000000000000000000" pitchFamily="2" charset="2"/>
              <a:buChar char="q"/>
              <a:defRPr/>
            </a:pPr>
            <a:endParaRPr lang="en-US" sz="1200" dirty="0">
              <a:latin typeface="Arial"/>
              <a:cs typeface="Arial"/>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579EBD5-1C3C-4385-A188-DE89DB5EA849}" type="slidenum">
              <a:rPr lang="fr-CA" smtClean="0"/>
              <a:t>6</a:t>
            </a:fld>
            <a:endParaRPr lang="fr-CA"/>
          </a:p>
        </p:txBody>
      </p:sp>
    </p:spTree>
    <p:extLst>
      <p:ext uri="{BB962C8B-B14F-4D97-AF65-F5344CB8AC3E}">
        <p14:creationId xmlns:p14="http://schemas.microsoft.com/office/powerpoint/2010/main" val="337148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C9227-B11C-933C-2628-170E476B26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0AF47A-420C-3D02-5311-5CE160DFCE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9CA2DD-E87C-4848-31AC-4957949061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a:cs typeface="Arial"/>
              </a:rPr>
              <a:t>Lire la mise en situation en grand groupe, Cahier de l’élève p. X.</a:t>
            </a:r>
          </a:p>
          <a:p>
            <a:pPr marL="171450" indent="-171450">
              <a:buFont typeface="Wingdings" panose="05000000000000000000" pitchFamily="2" charset="2"/>
              <a:buChar char="q"/>
              <a:defRPr/>
            </a:pPr>
            <a:r>
              <a:rPr lang="fr-CA" sz="1200" dirty="0">
                <a:latin typeface="Arial"/>
                <a:cs typeface="Arial"/>
              </a:rPr>
              <a:t>Lire la question de débat.</a:t>
            </a:r>
          </a:p>
          <a:p>
            <a:pPr marL="171450" indent="-171450">
              <a:buFont typeface="Wingdings" panose="05000000000000000000" pitchFamily="2" charset="2"/>
              <a:buChar char="q"/>
              <a:defRPr/>
            </a:pPr>
            <a:r>
              <a:rPr lang="fr-CA" sz="1200" dirty="0">
                <a:latin typeface="Arial"/>
                <a:cs typeface="Arial"/>
              </a:rPr>
              <a:t>Survoler les questions de réflexion avec les élèves et leur laisser un temps pour y répondre.</a:t>
            </a:r>
          </a:p>
          <a:p>
            <a:pPr marL="171450" indent="-171450">
              <a:buFont typeface="Wingdings" panose="05000000000000000000" pitchFamily="2" charset="2"/>
              <a:buChar char="q"/>
              <a:defRPr/>
            </a:pPr>
            <a:endParaRPr lang="en-US" sz="1200" dirty="0">
              <a:latin typeface="Arial"/>
              <a:cs typeface="Arial"/>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7E039197-AE41-75A5-923D-308D856548C6}"/>
              </a:ext>
            </a:extLst>
          </p:cNvPr>
          <p:cNvSpPr>
            <a:spLocks noGrp="1"/>
          </p:cNvSpPr>
          <p:nvPr>
            <p:ph type="sldNum" sz="quarter" idx="5"/>
          </p:nvPr>
        </p:nvSpPr>
        <p:spPr/>
        <p:txBody>
          <a:bodyPr/>
          <a:lstStyle/>
          <a:p>
            <a:fld id="{9579EBD5-1C3C-4385-A188-DE89DB5EA849}" type="slidenum">
              <a:rPr lang="fr-CA" smtClean="0"/>
              <a:t>7</a:t>
            </a:fld>
            <a:endParaRPr lang="fr-CA"/>
          </a:p>
        </p:txBody>
      </p:sp>
    </p:spTree>
    <p:extLst>
      <p:ext uri="{BB962C8B-B14F-4D97-AF65-F5344CB8AC3E}">
        <p14:creationId xmlns:p14="http://schemas.microsoft.com/office/powerpoint/2010/main" val="149472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404FC-35A6-B566-F1ED-553D7D5D14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FB01CD-90B5-216D-62B4-49AC88FE88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B5AA24-DA82-FAF3-B659-84D8892440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Expliquer le déroulement du débat et séparer les élèves en 2 équipes.</a:t>
            </a:r>
          </a:p>
          <a:p>
            <a:pPr marL="0" lvl="1" indent="0" fontAlgn="base">
              <a:buNone/>
            </a:pPr>
            <a:r>
              <a:rPr lang="fr-CA" dirty="0">
                <a:solidFill>
                  <a:schemeClr val="tx1"/>
                </a:solidFill>
              </a:rPr>
              <a:t>Déroulement suggéré :</a:t>
            </a:r>
          </a:p>
          <a:p>
            <a:pPr marL="171450" lvl="1" indent="-171450" fontAlgn="base">
              <a:buFont typeface="Arial" panose="020B0604020202020204" pitchFamily="34" charset="0"/>
              <a:buChar char="•"/>
            </a:pPr>
            <a:r>
              <a:rPr lang="fr-CA" dirty="0">
                <a:solidFill>
                  <a:schemeClr val="tx1"/>
                </a:solidFill>
              </a:rPr>
              <a:t>Les élèves sont séparés en 2 équipes ayant chacune une position à défendre. Les équipes sont assises face à face.</a:t>
            </a:r>
          </a:p>
          <a:p>
            <a:pPr marL="171450" lvl="1" indent="-171450" fontAlgn="base">
              <a:buFont typeface="Arial" panose="020B0604020202020204" pitchFamily="34" charset="0"/>
              <a:buChar char="•"/>
            </a:pPr>
            <a:r>
              <a:rPr lang="fr-CA" dirty="0">
                <a:solidFill>
                  <a:schemeClr val="tx1"/>
                </a:solidFill>
              </a:rPr>
              <a:t>L’enseignante ou l’enseignant donne la parole à une équipe qui explique un premier argument. Possibilité d’afficher un chronomètre.</a:t>
            </a:r>
          </a:p>
          <a:p>
            <a:pPr marL="171450" lvl="1" indent="-171450" fontAlgn="base">
              <a:buFont typeface="Arial" panose="020B0604020202020204" pitchFamily="34" charset="0"/>
              <a:buChar char="•"/>
            </a:pPr>
            <a:r>
              <a:rPr lang="fr-CA" dirty="0">
                <a:solidFill>
                  <a:schemeClr val="tx1"/>
                </a:solidFill>
              </a:rPr>
              <a:t>Elle ou il donne ensuite la parole à l’autre équipe. Celle-ci peut réagir à l’argument mentionné ou elle peut expliquer un nouvel argument.</a:t>
            </a:r>
          </a:p>
          <a:p>
            <a:pPr marL="171450" lvl="1" indent="-171450" fontAlgn="base">
              <a:buFont typeface="Arial" panose="020B0604020202020204" pitchFamily="34" charset="0"/>
              <a:buChar char="•"/>
            </a:pPr>
            <a:r>
              <a:rPr lang="fr-CA" dirty="0">
                <a:solidFill>
                  <a:schemeClr val="tx1"/>
                </a:solidFill>
              </a:rPr>
              <a:t>Poursuivre le débat en alternant les tours de parole. Encourager les élèves à faire des liens avec les idées déjà mentionnées. Idéalement, une ou un élève différent intervient à chaque droit de parole.</a:t>
            </a: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Laisser environ 5 minutes aux élèves pour partager leurs idées dans leur équipe.</a:t>
            </a:r>
          </a:p>
          <a:p>
            <a:pPr marL="171450" indent="-171450">
              <a:buFont typeface="Wingdings" panose="05000000000000000000" pitchFamily="2" charset="2"/>
              <a:buChar char="q"/>
              <a:defRPr/>
            </a:pPr>
            <a:r>
              <a:rPr lang="fr-CA" sz="1200" dirty="0">
                <a:latin typeface="Arial" panose="020B0604020202020204" pitchFamily="34" charset="0"/>
                <a:cs typeface="Arial" panose="020B0604020202020204" pitchFamily="34" charset="0"/>
              </a:rPr>
              <a:t>Débuter le débat!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Environ à 5 minutes de la fin, demander à une ou à un élève par équipe de résumer les principaux arguments de leur position.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Demander aux élèves d’écrire leur opinion personnelle finale suite au débat, </a:t>
            </a:r>
            <a:r>
              <a:rPr lang="fr-CA" sz="1200" b="0" dirty="0">
                <a:solidFill>
                  <a:srgbClr val="F6891F"/>
                </a:solidFill>
                <a:effectLst/>
                <a:latin typeface="Arial" panose="020B0604020202020204" pitchFamily="34" charset="0"/>
                <a:ea typeface="Calibri" panose="020F0502020204030204" pitchFamily="34" charset="0"/>
                <a:cs typeface="Arial" panose="020B0604020202020204" pitchFamily="34" charset="0"/>
              </a:rPr>
              <a:t>Cahier de l’élève</a:t>
            </a:r>
            <a:r>
              <a:rPr lang="fr-CA"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 </a:t>
            </a:r>
            <a:r>
              <a:rPr lang="fr-CA" sz="1200" dirty="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X</a:t>
            </a: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Celle-ci n’a pas à être la même que la position défendue lors du débat. Possibilité de voter à main levée pour connaître la position la plus retenue dans la classe.</a:t>
            </a:r>
          </a:p>
          <a:p>
            <a:pPr marL="171450" indent="-171450">
              <a:buFont typeface="Wingdings" panose="05000000000000000000" pitchFamily="2" charset="2"/>
              <a:buChar char="q"/>
              <a:defRPr/>
            </a:pPr>
            <a:endParaRPr lang="en-US" sz="1200" dirty="0">
              <a:latin typeface="Arial" panose="020B0604020202020204" pitchFamily="34" charset="0"/>
              <a:cs typeface="Arial" panose="020B0604020202020204" pitchFamily="34" charset="0"/>
            </a:endParaRPr>
          </a:p>
          <a:p>
            <a:endParaRPr lang="fr-CA" sz="1200" b="1"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3C734CD7-166B-1207-23DC-CAB99600092A}"/>
              </a:ext>
            </a:extLst>
          </p:cNvPr>
          <p:cNvSpPr>
            <a:spLocks noGrp="1"/>
          </p:cNvSpPr>
          <p:nvPr>
            <p:ph type="sldNum" sz="quarter" idx="5"/>
          </p:nvPr>
        </p:nvSpPr>
        <p:spPr/>
        <p:txBody>
          <a:bodyPr/>
          <a:lstStyle/>
          <a:p>
            <a:fld id="{9579EBD5-1C3C-4385-A188-DE89DB5EA849}" type="slidenum">
              <a:rPr lang="fr-CA" smtClean="0"/>
              <a:t>8</a:t>
            </a:fld>
            <a:endParaRPr lang="fr-CA"/>
          </a:p>
        </p:txBody>
      </p:sp>
    </p:spTree>
    <p:extLst>
      <p:ext uri="{BB962C8B-B14F-4D97-AF65-F5344CB8AC3E}">
        <p14:creationId xmlns:p14="http://schemas.microsoft.com/office/powerpoint/2010/main" val="278107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8AC8-E13F-0FF7-64AE-C93771BC5B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AAAA67-DE07-2F0F-3C28-FD6A17BE655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D2AA794-EACD-139B-5EC1-F1FCBC5ACD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NOTES À LA PERSONNE ENSEIGNANTE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200" dirty="0">
                <a:latin typeface="Arial" panose="020B0604020202020204" pitchFamily="34" charset="0"/>
                <a:cs typeface="Arial" panose="020B0604020202020204" pitchFamily="34" charset="0"/>
              </a:rPr>
              <a:t>Expliquer ce que dit la loi aux élèves (</a:t>
            </a:r>
            <a:r>
              <a:rPr lang="fr-CA" b="0" dirty="0">
                <a:latin typeface="Arial" panose="020B0604020202020204" pitchFamily="34" charset="0"/>
                <a:cs typeface="Arial" panose="020B0604020202020204" pitchFamily="34" charset="0"/>
              </a:rPr>
              <a:t>Explications complètes dans le Guide pédagogique.</a:t>
            </a:r>
            <a:r>
              <a:rPr lang="fr-CA" sz="1200" dirty="0">
                <a:latin typeface="Arial" panose="020B0604020202020204" pitchFamily="34" charset="0"/>
                <a:cs typeface="Arial" panose="020B0604020202020204" pitchFamily="34" charset="0"/>
              </a:rPr>
              <a:t>).</a:t>
            </a:r>
            <a:endPar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q"/>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Demander aux élèves de retranscrire l’essentiel des informations juridiques dans leur cahier de l’élève p. X.</a:t>
            </a:r>
          </a:p>
          <a:p>
            <a:pPr marL="171450" indent="-171450">
              <a:buFont typeface="Wingdings" panose="05000000000000000000" pitchFamily="2" charset="2"/>
              <a:buChar char="q"/>
              <a:defRPr/>
            </a:pPr>
            <a:r>
              <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Partager en groupe </a:t>
            </a:r>
            <a:r>
              <a:rPr lang="fr-CA" sz="1200" dirty="0">
                <a:effectLst/>
                <a:latin typeface="Arial" panose="020B0604020202020204" pitchFamily="34" charset="0"/>
                <a:ea typeface="Calibri" panose="020F0502020204030204" pitchFamily="34" charset="0"/>
                <a:cs typeface="Arial" panose="020B0604020202020204" pitchFamily="34" charset="0"/>
              </a:rPr>
              <a:t>les dernières impressions sur le débat et/ou sur l’aspect juridique.</a:t>
            </a:r>
            <a:endParaRPr lang="fr-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4713D1B7-4770-9C51-F7C8-B8356CBE4E8A}"/>
              </a:ext>
            </a:extLst>
          </p:cNvPr>
          <p:cNvSpPr>
            <a:spLocks noGrp="1"/>
          </p:cNvSpPr>
          <p:nvPr>
            <p:ph type="sldNum" sz="quarter" idx="5"/>
          </p:nvPr>
        </p:nvSpPr>
        <p:spPr/>
        <p:txBody>
          <a:bodyPr/>
          <a:lstStyle/>
          <a:p>
            <a:fld id="{9579EBD5-1C3C-4385-A188-DE89DB5EA849}" type="slidenum">
              <a:rPr lang="fr-CA" smtClean="0"/>
              <a:t>9</a:t>
            </a:fld>
            <a:endParaRPr lang="fr-CA"/>
          </a:p>
        </p:txBody>
      </p:sp>
    </p:spTree>
    <p:extLst>
      <p:ext uri="{BB962C8B-B14F-4D97-AF65-F5344CB8AC3E}">
        <p14:creationId xmlns:p14="http://schemas.microsoft.com/office/powerpoint/2010/main" val="444853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www.instagram.com/educaloi/?hl=fr-ca" TargetMode="External"/><Relationship Id="rId3" Type="http://schemas.openxmlformats.org/officeDocument/2006/relationships/hyperlink" Target="https://www.facebook.com/educaloi/?ref=page_internal" TargetMode="External"/><Relationship Id="rId7" Type="http://schemas.openxmlformats.org/officeDocument/2006/relationships/image" Target="../media/image26.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hyperlink" Target="https://educaloi.qc.ca/" TargetMode="External"/><Relationship Id="rId4" Type="http://schemas.openxmlformats.org/officeDocument/2006/relationships/hyperlink" Target="https://www.youtube.com/c/educaloi/videos" TargetMode="External"/><Relationship Id="rId9" Type="http://schemas.openxmlformats.org/officeDocument/2006/relationships/image" Target="../media/image27.jpe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hyperlink" Target="https://www.instagram.com/educaloi/?hl=fr-ca" TargetMode="External"/><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32.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hyperlink" Target="https://www.instagram.com/educaloi/?hl=fr-ca" TargetMode="External"/><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385615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407191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éparateur de section visuels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68298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6462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62203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47460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82677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éparateur de section visuels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394212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3416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0830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00662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
        <p:nvSpPr>
          <p:cNvPr id="4" name="Espace réservé du contenu 3">
            <a:extLst>
              <a:ext uri="{FF2B5EF4-FFF2-40B4-BE49-F238E27FC236}">
                <a16:creationId xmlns:a16="http://schemas.microsoft.com/office/drawing/2014/main" id="{9EE3594B-961B-0D42-8254-9F51E34C4193}"/>
              </a:ext>
            </a:extLst>
          </p:cNvPr>
          <p:cNvSpPr>
            <a:spLocks noGrp="1"/>
          </p:cNvSpPr>
          <p:nvPr>
            <p:ph sz="quarter" idx="15"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91284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192004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éparateur de section visuels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299486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1582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1912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49354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37237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04652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96529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32751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7401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a:xfrm>
            <a:off x="886968" y="822960"/>
            <a:ext cx="10421938" cy="914400"/>
          </a:xfrm>
        </p:spPr>
        <p:txBody>
          <a:bodyPr/>
          <a:lstStyle/>
          <a:p>
            <a:r>
              <a:rPr lang="fr-CA"/>
              <a:t>Cliquez pour insérer le titre</a:t>
            </a:r>
          </a:p>
        </p:txBody>
      </p:sp>
      <p:sp>
        <p:nvSpPr>
          <p:cNvPr id="6" name="Espace réservé du contenu 3">
            <a:extLst>
              <a:ext uri="{FF2B5EF4-FFF2-40B4-BE49-F238E27FC236}">
                <a16:creationId xmlns:a16="http://schemas.microsoft.com/office/drawing/2014/main" id="{7E291F59-C5CC-0A4A-BFE3-2DE71C6C588C}"/>
              </a:ext>
            </a:extLst>
          </p:cNvPr>
          <p:cNvSpPr>
            <a:spLocks noGrp="1"/>
          </p:cNvSpPr>
          <p:nvPr>
            <p:ph sz="quarter" idx="16"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7" name="Espace réservé du contenu 3">
            <a:extLst>
              <a:ext uri="{FF2B5EF4-FFF2-40B4-BE49-F238E27FC236}">
                <a16:creationId xmlns:a16="http://schemas.microsoft.com/office/drawing/2014/main" id="{949FF223-6198-4D49-AC94-4E61593391F2}"/>
              </a:ext>
            </a:extLst>
          </p:cNvPr>
          <p:cNvSpPr>
            <a:spLocks noGrp="1"/>
          </p:cNvSpPr>
          <p:nvPr>
            <p:ph sz="quarter" idx="17"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8767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524000" y="2317750"/>
            <a:ext cx="9144000" cy="2222500"/>
          </a:xfrm>
          <a:prstGeom prst="rect">
            <a:avLst/>
          </a:prstGeom>
        </p:spPr>
      </p:pic>
    </p:spTree>
    <p:extLst>
      <p:ext uri="{BB962C8B-B14F-4D97-AF65-F5344CB8AC3E}">
        <p14:creationId xmlns:p14="http://schemas.microsoft.com/office/powerpoint/2010/main" val="277794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B9E43FE-16B4-7E40-91FD-5643726F7AFA}"/>
              </a:ext>
            </a:extLst>
          </p:cNvPr>
          <p:cNvPicPr>
            <a:picLocks noChangeAspect="1"/>
          </p:cNvPicPr>
          <p:nvPr userDrawn="1"/>
        </p:nvPicPr>
        <p:blipFill>
          <a:blip r:embed="rId2">
            <a:alphaModFix/>
          </a:blip>
          <a:stretch>
            <a:fillRect/>
          </a:stretch>
        </p:blipFill>
        <p:spPr>
          <a:xfrm>
            <a:off x="2936890" y="1576301"/>
            <a:ext cx="6309586" cy="1524816"/>
          </a:xfrm>
          <a:prstGeom prst="rect">
            <a:avLst/>
          </a:prstGeom>
        </p:spPr>
      </p:pic>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3"/>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4"/>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5"/>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8"/>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5" name="Image 24">
            <a:extLst>
              <a:ext uri="{FF2B5EF4-FFF2-40B4-BE49-F238E27FC236}">
                <a16:creationId xmlns:a16="http://schemas.microsoft.com/office/drawing/2014/main" id="{93D3DCC9-FD93-2F4C-A4AF-4D66644A606F}"/>
              </a:ext>
            </a:extLst>
          </p:cNvPr>
          <p:cNvPicPr>
            <a:picLocks noChangeAspect="1"/>
          </p:cNvPicPr>
          <p:nvPr userDrawn="1"/>
        </p:nvPicPr>
        <p:blipFill rotWithShape="1">
          <a:blip r:embed="rId9"/>
          <a:srcRect t="75064" r="3108"/>
          <a:stretch/>
        </p:blipFill>
        <p:spPr>
          <a:xfrm>
            <a:off x="2949039" y="2956034"/>
            <a:ext cx="6293923" cy="396842"/>
          </a:xfrm>
          <a:prstGeom prst="rect">
            <a:avLst/>
          </a:prstGeom>
        </p:spPr>
      </p:pic>
    </p:spTree>
    <p:extLst>
      <p:ext uri="{BB962C8B-B14F-4D97-AF65-F5344CB8AC3E}">
        <p14:creationId xmlns:p14="http://schemas.microsoft.com/office/powerpoint/2010/main" val="271271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Logo et médias sociaux / visuels / Gri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01980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 Gri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73276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5226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visuel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a:xfrm>
            <a:off x="4480560" y="822960"/>
            <a:ext cx="6820479" cy="914400"/>
          </a:xfrm>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0" y="822960"/>
            <a:ext cx="4023360" cy="6035040"/>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4480560" y="2103120"/>
            <a:ext cx="6824028"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79918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10140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6" name="Image 5">
            <a:extLst>
              <a:ext uri="{FF2B5EF4-FFF2-40B4-BE49-F238E27FC236}">
                <a16:creationId xmlns:a16="http://schemas.microsoft.com/office/drawing/2014/main" id="{03ACBE21-375A-AA4B-871B-2C2AB5F7F572}"/>
              </a:ext>
            </a:extLst>
          </p:cNvPr>
          <p:cNvPicPr>
            <a:picLocks noChangeAspect="1"/>
          </p:cNvPicPr>
          <p:nvPr userDrawn="1"/>
        </p:nvPicPr>
        <p:blipFill>
          <a:blip r:embed="rId2"/>
          <a:stretch>
            <a:fillRect/>
          </a:stretch>
        </p:blipFill>
        <p:spPr>
          <a:xfrm>
            <a:off x="956441" y="2215775"/>
            <a:ext cx="3977640" cy="2479887"/>
          </a:xfrm>
          <a:prstGeom prst="rect">
            <a:avLst/>
          </a:prstGeom>
        </p:spPr>
      </p:pic>
    </p:spTree>
    <p:extLst>
      <p:ext uri="{BB962C8B-B14F-4D97-AF65-F5344CB8AC3E}">
        <p14:creationId xmlns:p14="http://schemas.microsoft.com/office/powerpoint/2010/main" val="209344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p15:clr>
            <a:srgbClr val="FBAE40"/>
          </p15:clr>
        </p15:guide>
        <p15:guide id="2" orient="horz" pos="29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4623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37093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034661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5">
            <a:extLst>
              <a:ext uri="{96DAC541-7B7A-43D3-8B79-37D633B846F1}">
                <asvg:svgBlip xmlns:asvg="http://schemas.microsoft.com/office/drawing/2016/SVG/main" r:embed="rId36"/>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p15:clr>
            <a:srgbClr val="F26B43"/>
          </p15:clr>
        </p15:guide>
        <p15:guide id="2" pos="556">
          <p15:clr>
            <a:srgbClr val="F26B43"/>
          </p15:clr>
        </p15:guide>
        <p15:guide id="3" pos="71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image" Target="../media/image41.png"/><Relationship Id="rId4" Type="http://schemas.openxmlformats.org/officeDocument/2006/relationships/image" Target="../media/image36.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8.png"/><Relationship Id="rId4" Type="http://schemas.openxmlformats.org/officeDocument/2006/relationships/image" Target="../media/image36.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39.jpeg"/><Relationship Id="rId4" Type="http://schemas.openxmlformats.org/officeDocument/2006/relationships/image" Target="../media/image36.gif"/></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36.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36.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8.png"/><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15.xml"/><Relationship Id="rId5" Type="http://schemas.openxmlformats.org/officeDocument/2006/relationships/image" Target="../media/image39.jpeg"/><Relationship Id="rId4" Type="http://schemas.openxmlformats.org/officeDocument/2006/relationships/image" Target="../media/image36.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16.xml"/><Relationship Id="rId5" Type="http://schemas.openxmlformats.org/officeDocument/2006/relationships/image" Target="../media/image39.jpeg"/><Relationship Id="rId4" Type="http://schemas.openxmlformats.org/officeDocument/2006/relationships/image" Target="../media/image36.gif"/></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3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36.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36.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8.png"/><Relationship Id="rId4" Type="http://schemas.openxmlformats.org/officeDocument/2006/relationships/image" Target="../media/image36.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5.xml"/><Relationship Id="rId5" Type="http://schemas.openxmlformats.org/officeDocument/2006/relationships/image" Target="../media/image39.jpeg"/><Relationship Id="rId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CCAF052-DF30-0598-DE35-2B462F53B40F}"/>
              </a:ext>
            </a:extLst>
          </p:cNvPr>
          <p:cNvPicPr>
            <a:picLocks noChangeAspect="1"/>
          </p:cNvPicPr>
          <p:nvPr/>
        </p:nvPicPr>
        <p:blipFill>
          <a:blip r:embed="rId3"/>
          <a:srcRect l="9536" r="6538" b="1"/>
          <a:stretch>
            <a:fillRect/>
          </a:stretch>
        </p:blipFill>
        <p:spPr>
          <a:xfrm>
            <a:off x="6213764" y="1818409"/>
            <a:ext cx="5978236" cy="5039591"/>
          </a:xfrm>
          <a:prstGeom prst="rect">
            <a:avLst/>
          </a:prstGeom>
          <a:noFill/>
        </p:spPr>
      </p:pic>
      <p:sp>
        <p:nvSpPr>
          <p:cNvPr id="7" name="Titre 7">
            <a:extLst>
              <a:ext uri="{FF2B5EF4-FFF2-40B4-BE49-F238E27FC236}">
                <a16:creationId xmlns:a16="http://schemas.microsoft.com/office/drawing/2014/main" id="{EB706226-4730-FA4D-ABEC-69D1B174C6AA}"/>
              </a:ext>
            </a:extLst>
          </p:cNvPr>
          <p:cNvSpPr>
            <a:spLocks noGrp="1"/>
          </p:cNvSpPr>
          <p:nvPr/>
        </p:nvSpPr>
        <p:spPr>
          <a:xfrm>
            <a:off x="882650" y="2469790"/>
            <a:ext cx="5212080" cy="237744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a:lstStyle>
          <a:p>
            <a:pPr>
              <a:spcAft>
                <a:spcPts val="600"/>
              </a:spcAft>
              <a:defRPr/>
            </a:pPr>
            <a:r>
              <a:rPr lang="en-CA" b="1" kern="1200" noProof="0" dirty="0">
                <a:latin typeface="+mj-lt"/>
                <a:ea typeface="+mj-ea"/>
                <a:cs typeface="+mj-cs"/>
              </a:rPr>
              <a:t>Le droit à la vie </a:t>
            </a:r>
            <a:r>
              <a:rPr lang="en-CA" b="1" kern="1200" noProof="0" dirty="0" err="1">
                <a:latin typeface="+mj-lt"/>
                <a:ea typeface="+mj-ea"/>
                <a:cs typeface="+mj-cs"/>
              </a:rPr>
              <a:t>privée</a:t>
            </a:r>
            <a:endParaRPr lang="en-CA" b="1" kern="1200" noProof="0" dirty="0">
              <a:latin typeface="+mj-lt"/>
              <a:ea typeface="+mj-ea"/>
              <a:cs typeface="+mj-cs"/>
            </a:endParaRPr>
          </a:p>
        </p:txBody>
      </p:sp>
      <p:sp>
        <p:nvSpPr>
          <p:cNvPr id="4" name="Rectangle 3">
            <a:extLst>
              <a:ext uri="{FF2B5EF4-FFF2-40B4-BE49-F238E27FC236}">
                <a16:creationId xmlns:a16="http://schemas.microsoft.com/office/drawing/2014/main" id="{FF534D98-ADE5-B82C-1E4C-D5A8B191938F}"/>
              </a:ext>
            </a:extLst>
          </p:cNvPr>
          <p:cNvSpPr/>
          <p:nvPr/>
        </p:nvSpPr>
        <p:spPr>
          <a:xfrm>
            <a:off x="6213423" y="-3748"/>
            <a:ext cx="5978769" cy="1828800"/>
          </a:xfrm>
          <a:prstGeom prst="rect">
            <a:avLst/>
          </a:prstGeom>
          <a:solidFill>
            <a:srgbClr val="DCD2D3"/>
          </a:solidFill>
          <a:ln>
            <a:solidFill>
              <a:srgbClr val="DCD2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tx1"/>
              </a:solidFill>
            </a:endParaRPr>
          </a:p>
        </p:txBody>
      </p:sp>
    </p:spTree>
    <p:extLst>
      <p:ext uri="{BB962C8B-B14F-4D97-AF65-F5344CB8AC3E}">
        <p14:creationId xmlns:p14="http://schemas.microsoft.com/office/powerpoint/2010/main" val="40873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C7B6-F314-9D7C-EA1D-AED482B0A5F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6D53F1-249A-AF1B-7B73-44ED8232973F}"/>
              </a:ext>
            </a:extLst>
          </p:cNvPr>
          <p:cNvSpPr>
            <a:spLocks noGrp="1"/>
          </p:cNvSpPr>
          <p:nvPr>
            <p:ph type="body" idx="1"/>
          </p:nvPr>
        </p:nvSpPr>
        <p:spPr/>
        <p:txBody>
          <a:bodyPr/>
          <a:lstStyle/>
          <a:p>
            <a:r>
              <a:rPr lang="fr-FR" dirty="0"/>
              <a:t>Mise en situation : </a:t>
            </a:r>
          </a:p>
          <a:p>
            <a:r>
              <a:rPr lang="fr-FR" dirty="0"/>
              <a:t>La surveillance par caméra des personnes employées</a:t>
            </a:r>
            <a:endParaRPr lang="fr-CA" dirty="0"/>
          </a:p>
        </p:txBody>
      </p:sp>
      <p:pic>
        <p:nvPicPr>
          <p:cNvPr id="3" name="Espace réservé pour une image  2">
            <a:extLst>
              <a:ext uri="{FF2B5EF4-FFF2-40B4-BE49-F238E27FC236}">
                <a16:creationId xmlns:a16="http://schemas.microsoft.com/office/drawing/2014/main" id="{F777A042-A09E-7FB7-06CA-D88A1881DB64}"/>
              </a:ext>
            </a:extLst>
          </p:cNvPr>
          <p:cNvPicPr>
            <a:picLocks noGrp="1" noChangeAspect="1"/>
          </p:cNvPicPr>
          <p:nvPr>
            <p:ph type="pic" sz="quarter" idx="16"/>
          </p:nvPr>
        </p:nvPicPr>
        <p:blipFill>
          <a:blip r:embed="rId3"/>
          <a:srcRect l="-1260" t="-18478" r="11846" b="-10326"/>
          <a:stretch>
            <a:fillRect/>
          </a:stretch>
        </p:blipFill>
        <p:spPr>
          <a:xfrm>
            <a:off x="6699781" y="840388"/>
            <a:ext cx="5174420" cy="518223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rgbClr val="FFFFFF"/>
          </a:solidFill>
        </p:spPr>
      </p:pic>
    </p:spTree>
    <p:extLst>
      <p:ext uri="{BB962C8B-B14F-4D97-AF65-F5344CB8AC3E}">
        <p14:creationId xmlns:p14="http://schemas.microsoft.com/office/powerpoint/2010/main" val="178095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95F01-C95B-15BA-4F2C-A8169FEF1BE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86D0630-77D8-0FB6-2C47-44BE6D2CF6BD}"/>
              </a:ext>
            </a:extLst>
          </p:cNvPr>
          <p:cNvSpPr>
            <a:spLocks noGrp="1"/>
          </p:cNvSpPr>
          <p:nvPr>
            <p:ph type="title"/>
          </p:nvPr>
        </p:nvSpPr>
        <p:spPr>
          <a:xfrm>
            <a:off x="389661" y="503627"/>
            <a:ext cx="10037229" cy="914400"/>
          </a:xfrm>
        </p:spPr>
        <p:txBody>
          <a:bodyPr/>
          <a:lstStyle/>
          <a:p>
            <a:r>
              <a:rPr lang="fr-FR" dirty="0">
                <a:solidFill>
                  <a:schemeClr val="accent1"/>
                </a:solidFill>
              </a:rPr>
              <a:t>Définition</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9A8F0A3A-8FEF-B34B-FAC4-DC9AB92E0EFB}"/>
              </a:ext>
            </a:extLst>
          </p:cNvPr>
          <p:cNvSpPr txBox="1">
            <a:spLocks/>
          </p:cNvSpPr>
          <p:nvPr>
            <p:custDataLst>
              <p:tags r:id="rId1"/>
            </p:custDataLst>
          </p:nvPr>
        </p:nvSpPr>
        <p:spPr>
          <a:xfrm>
            <a:off x="389661" y="1294923"/>
            <a:ext cx="10766020" cy="23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fr-CA" sz="4000" b="1" dirty="0">
                <a:solidFill>
                  <a:schemeClr val="accent1"/>
                </a:solidFill>
                <a:latin typeface="+mj-lt"/>
                <a:ea typeface="+mj-ea"/>
                <a:cs typeface="+mj-cs"/>
              </a:rPr>
              <a:t>Vol de temps</a:t>
            </a:r>
          </a:p>
          <a:p>
            <a:pPr marL="0" indent="0">
              <a:buNone/>
            </a:pPr>
            <a:r>
              <a:rPr lang="fr-FR" dirty="0"/>
              <a:t>Terme parfois utilisé en milieu de travail pour parler d’une situation où une personne employée est payée pour du temps qu’elle n’a pas réellement travaillé.</a:t>
            </a:r>
          </a:p>
          <a:p>
            <a:pPr marL="0" indent="0">
              <a:buNone/>
            </a:pPr>
            <a:br>
              <a:rPr lang="fr-FR" dirty="0"/>
            </a:br>
            <a:r>
              <a:rPr lang="fr-FR" sz="2800" dirty="0"/>
              <a:t>Par exemple, ce peut être :</a:t>
            </a:r>
            <a:endParaRPr lang="fr-CA" sz="2800" dirty="0"/>
          </a:p>
          <a:p>
            <a:pPr lvl="1"/>
            <a:r>
              <a:rPr lang="fr-FR" dirty="0"/>
              <a:t>du temps passé à des activités personnelles pendant les heures de travail,</a:t>
            </a:r>
            <a:endParaRPr lang="fr-CA" dirty="0"/>
          </a:p>
          <a:p>
            <a:pPr lvl="1"/>
            <a:r>
              <a:rPr lang="fr-FR" dirty="0"/>
              <a:t>des pauses plus longues que prévu,</a:t>
            </a:r>
            <a:endParaRPr lang="fr-CA" dirty="0"/>
          </a:p>
          <a:p>
            <a:pPr lvl="1"/>
            <a:r>
              <a:rPr lang="fr-FR" dirty="0"/>
              <a:t>la falsification de feuilles de temps. </a:t>
            </a:r>
            <a:endParaRPr lang="fr-CA" sz="2800" dirty="0">
              <a:solidFill>
                <a:schemeClr val="tx1"/>
              </a:solidFill>
            </a:endParaRPr>
          </a:p>
          <a:p>
            <a:pPr fontAlgn="base"/>
            <a:endParaRPr lang="fr-CA" sz="2800" dirty="0">
              <a:solidFill>
                <a:schemeClr val="tx1"/>
              </a:solidFill>
            </a:endParaRPr>
          </a:p>
        </p:txBody>
      </p:sp>
    </p:spTree>
    <p:extLst>
      <p:ext uri="{BB962C8B-B14F-4D97-AF65-F5344CB8AC3E}">
        <p14:creationId xmlns:p14="http://schemas.microsoft.com/office/powerpoint/2010/main" val="113421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E55E3-EDFD-2BCA-D180-0079DAD3594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AF681EB-16EF-82AB-4D9D-03D989736E34}"/>
              </a:ext>
            </a:extLst>
          </p:cNvPr>
          <p:cNvSpPr>
            <a:spLocks noGrp="1"/>
          </p:cNvSpPr>
          <p:nvPr>
            <p:ph type="title"/>
          </p:nvPr>
        </p:nvSpPr>
        <p:spPr>
          <a:xfrm>
            <a:off x="389661" y="503627"/>
            <a:ext cx="10037229" cy="914400"/>
          </a:xfrm>
        </p:spPr>
        <p:txBody>
          <a:bodyPr/>
          <a:lstStyle/>
          <a:p>
            <a:r>
              <a:rPr lang="fr-FR" dirty="0">
                <a:solidFill>
                  <a:schemeClr val="accent1"/>
                </a:solidFill>
              </a:rPr>
              <a:t>La surveillance par caméra des personnes employées</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30456973-42EB-2266-B5FE-C12F44437428}"/>
              </a:ext>
            </a:extLst>
          </p:cNvPr>
          <p:cNvSpPr txBox="1">
            <a:spLocks/>
          </p:cNvSpPr>
          <p:nvPr>
            <p:custDataLst>
              <p:tags r:id="rId1"/>
            </p:custDataLst>
          </p:nvPr>
        </p:nvSpPr>
        <p:spPr>
          <a:xfrm>
            <a:off x="389660" y="1916715"/>
            <a:ext cx="9680931" cy="23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fr-CA" sz="2800" dirty="0">
                <a:solidFill>
                  <a:schemeClr val="tx1"/>
                </a:solidFill>
              </a:rPr>
              <a:t>Lisez la mise en situation dans le cahier.</a:t>
            </a:r>
          </a:p>
          <a:p>
            <a:pPr fontAlgn="base"/>
            <a:r>
              <a:rPr lang="fr-FR" sz="2800" dirty="0">
                <a:solidFill>
                  <a:schemeClr val="tx1"/>
                </a:solidFill>
              </a:rPr>
              <a:t>Question du débat : L’employeur peut-il utiliser les caméras de sécurité pour surveiller régulièrement le travail de ses employées et employés?</a:t>
            </a:r>
          </a:p>
          <a:p>
            <a:pPr fontAlgn="base"/>
            <a:r>
              <a:rPr lang="fr-FR" sz="2800" dirty="0">
                <a:solidFill>
                  <a:schemeClr val="tx1"/>
                </a:solidFill>
              </a:rPr>
              <a:t>Complétez les questions de réflexion pour vous préparer au débat.</a:t>
            </a:r>
            <a:endParaRPr lang="fr-CA" sz="2800" dirty="0">
              <a:solidFill>
                <a:schemeClr val="tx1"/>
              </a:solidFill>
            </a:endParaRPr>
          </a:p>
          <a:p>
            <a:pPr marL="0" indent="0" fontAlgn="base">
              <a:buNone/>
            </a:pPr>
            <a:endParaRPr lang="fr-CA" sz="2800" dirty="0">
              <a:solidFill>
                <a:schemeClr val="tx1"/>
              </a:solidFill>
            </a:endParaRPr>
          </a:p>
          <a:p>
            <a:pPr fontAlgn="base"/>
            <a:endParaRPr lang="fr-CA" sz="2800" dirty="0">
              <a:solidFill>
                <a:schemeClr val="tx1"/>
              </a:solidFill>
            </a:endParaRPr>
          </a:p>
        </p:txBody>
      </p:sp>
      <p:pic>
        <p:nvPicPr>
          <p:cNvPr id="4" name="Image 3">
            <a:extLst>
              <a:ext uri="{FF2B5EF4-FFF2-40B4-BE49-F238E27FC236}">
                <a16:creationId xmlns:a16="http://schemas.microsoft.com/office/drawing/2014/main" id="{9B032592-1A26-9C90-D5B1-90F0C415D5B1}"/>
              </a:ext>
            </a:extLst>
          </p:cNvPr>
          <p:cNvPicPr>
            <a:picLocks noChangeAspect="1"/>
          </p:cNvPicPr>
          <p:nvPr/>
        </p:nvPicPr>
        <p:blipFill>
          <a:blip r:embed="rId5"/>
          <a:stretch>
            <a:fillRect/>
          </a:stretch>
        </p:blipFill>
        <p:spPr>
          <a:xfrm>
            <a:off x="7860631" y="4576171"/>
            <a:ext cx="4068862" cy="2281304"/>
          </a:xfrm>
          <a:prstGeom prst="rect">
            <a:avLst/>
          </a:prstGeom>
        </p:spPr>
      </p:pic>
    </p:spTree>
    <p:extLst>
      <p:ext uri="{BB962C8B-B14F-4D97-AF65-F5344CB8AC3E}">
        <p14:creationId xmlns:p14="http://schemas.microsoft.com/office/powerpoint/2010/main" val="214136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D94D8-0B60-44AA-529A-394EC98C6F6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AA6D08F-819A-FF05-CB58-5102019FCEC2}"/>
              </a:ext>
            </a:extLst>
          </p:cNvPr>
          <p:cNvSpPr>
            <a:spLocks noGrp="1"/>
          </p:cNvSpPr>
          <p:nvPr>
            <p:ph type="title"/>
          </p:nvPr>
        </p:nvSpPr>
        <p:spPr/>
        <p:txBody>
          <a:bodyPr/>
          <a:lstStyle/>
          <a:p>
            <a:r>
              <a:rPr lang="fr-FR" dirty="0">
                <a:solidFill>
                  <a:schemeClr val="accent1"/>
                </a:solidFill>
              </a:rPr>
              <a:t>Place au débat!</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8D734A84-02CB-0EA9-0ADF-D1F970B8109F}"/>
              </a:ext>
            </a:extLst>
          </p:cNvPr>
          <p:cNvSpPr txBox="1">
            <a:spLocks/>
          </p:cNvSpPr>
          <p:nvPr>
            <p:custDataLst>
              <p:tags r:id="rId1"/>
            </p:custDataLst>
          </p:nvPr>
        </p:nvSpPr>
        <p:spPr>
          <a:xfrm>
            <a:off x="389660" y="1418027"/>
            <a:ext cx="9718843" cy="3629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fr-FR" dirty="0">
                <a:solidFill>
                  <a:schemeClr val="tx1"/>
                </a:solidFill>
              </a:rPr>
              <a:t>Question du débat :</a:t>
            </a:r>
          </a:p>
          <a:p>
            <a:pPr marL="0" indent="0" fontAlgn="base">
              <a:buNone/>
            </a:pPr>
            <a:r>
              <a:rPr lang="fr-FR" dirty="0">
                <a:solidFill>
                  <a:schemeClr val="tx1"/>
                </a:solidFill>
              </a:rPr>
              <a:t>L’employeur peut-il utiliser les caméras de sécurité pour surveiller régulièrement le travail de ses employées et employés?</a:t>
            </a:r>
          </a:p>
          <a:p>
            <a:pPr fontAlgn="base"/>
            <a:endParaRPr lang="fr-FR" sz="2800" dirty="0">
              <a:solidFill>
                <a:schemeClr val="tx1"/>
              </a:solidFill>
            </a:endParaRPr>
          </a:p>
        </p:txBody>
      </p:sp>
      <p:pic>
        <p:nvPicPr>
          <p:cNvPr id="5" name="Image 4">
            <a:extLst>
              <a:ext uri="{FF2B5EF4-FFF2-40B4-BE49-F238E27FC236}">
                <a16:creationId xmlns:a16="http://schemas.microsoft.com/office/drawing/2014/main" id="{A0BE1CDB-7622-3BDF-959D-10DE234D64B1}"/>
              </a:ext>
            </a:extLst>
          </p:cNvPr>
          <p:cNvPicPr>
            <a:picLocks noChangeAspect="1"/>
          </p:cNvPicPr>
          <p:nvPr/>
        </p:nvPicPr>
        <p:blipFill>
          <a:blip r:embed="rId5"/>
          <a:stretch>
            <a:fillRect/>
          </a:stretch>
        </p:blipFill>
        <p:spPr>
          <a:xfrm>
            <a:off x="4499080" y="3642862"/>
            <a:ext cx="7310097" cy="3331230"/>
          </a:xfrm>
          <a:prstGeom prst="rect">
            <a:avLst/>
          </a:prstGeom>
        </p:spPr>
      </p:pic>
    </p:spTree>
    <p:extLst>
      <p:ext uri="{BB962C8B-B14F-4D97-AF65-F5344CB8AC3E}">
        <p14:creationId xmlns:p14="http://schemas.microsoft.com/office/powerpoint/2010/main" val="37489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3F25D-49D1-9EE3-8136-0C6DDF320A4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BCC96872-C29C-9791-2298-79DD0C0BB920}"/>
              </a:ext>
            </a:extLst>
          </p:cNvPr>
          <p:cNvSpPr>
            <a:spLocks noGrp="1"/>
          </p:cNvSpPr>
          <p:nvPr>
            <p:ph type="title"/>
          </p:nvPr>
        </p:nvSpPr>
        <p:spPr>
          <a:xfrm>
            <a:off x="389661" y="503627"/>
            <a:ext cx="10037229" cy="914400"/>
          </a:xfrm>
        </p:spPr>
        <p:txBody>
          <a:bodyPr/>
          <a:lstStyle/>
          <a:p>
            <a:r>
              <a:rPr lang="fr-FR" dirty="0">
                <a:solidFill>
                  <a:schemeClr val="accent1"/>
                </a:solidFill>
              </a:rPr>
              <a:t>Ce que dit la loi</a:t>
            </a:r>
            <a:endParaRPr lang="en-CA" noProof="0" dirty="0">
              <a:solidFill>
                <a:schemeClr val="accent1"/>
              </a:solidFill>
            </a:endParaRPr>
          </a:p>
        </p:txBody>
      </p:sp>
      <p:sp>
        <p:nvSpPr>
          <p:cNvPr id="6" name="Espace réservé du contenu 2">
            <a:extLst>
              <a:ext uri="{FF2B5EF4-FFF2-40B4-BE49-F238E27FC236}">
                <a16:creationId xmlns:a16="http://schemas.microsoft.com/office/drawing/2014/main" id="{7808768C-A3E0-1007-D1BE-F40D070BBE6D}"/>
              </a:ext>
            </a:extLst>
          </p:cNvPr>
          <p:cNvSpPr txBox="1">
            <a:spLocks/>
          </p:cNvSpPr>
          <p:nvPr>
            <p:custDataLst>
              <p:tags r:id="rId1"/>
            </p:custDataLst>
          </p:nvPr>
        </p:nvSpPr>
        <p:spPr>
          <a:xfrm>
            <a:off x="4803648" y="503627"/>
            <a:ext cx="7168896" cy="488075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fr-CA" sz="2200" b="1" dirty="0"/>
              <a:t>Droit de gestion</a:t>
            </a:r>
            <a:r>
              <a:rPr lang="fr-FR" sz="2200" b="1" dirty="0"/>
              <a:t> : </a:t>
            </a:r>
            <a:r>
              <a:rPr lang="fr-FR" sz="2200" dirty="0"/>
              <a:t>L’employeur peut donner des directives et prendre des décisions pour assurer la rentabilité de son entreprise et la bonne marche de ses affaires.</a:t>
            </a:r>
          </a:p>
          <a:p>
            <a:pPr marL="0" indent="0" fontAlgn="base">
              <a:buNone/>
            </a:pPr>
            <a:endParaRPr lang="en-CA" sz="2200" noProof="0" dirty="0">
              <a:latin typeface="Arial"/>
              <a:cs typeface="Arial"/>
            </a:endParaRPr>
          </a:p>
          <a:p>
            <a:pPr fontAlgn="base"/>
            <a:r>
              <a:rPr lang="fr-FR" sz="2200" dirty="0"/>
              <a:t>Mais ce droit a des limites! L’employeur doit respecter les droits des employées et employés, comme leur droit à la vie privée.</a:t>
            </a:r>
          </a:p>
          <a:p>
            <a:pPr lvl="1" fontAlgn="base"/>
            <a:endParaRPr lang="en-CA" sz="2200" noProof="0" dirty="0">
              <a:latin typeface="Arial"/>
              <a:cs typeface="Arial"/>
            </a:endParaRPr>
          </a:p>
          <a:p>
            <a:pPr fontAlgn="base"/>
            <a:r>
              <a:rPr lang="fr-FR" sz="2200" dirty="0"/>
              <a:t>La surveillance par caméra est seulement permise si:</a:t>
            </a:r>
          </a:p>
          <a:p>
            <a:pPr lvl="1" fontAlgn="base"/>
            <a:r>
              <a:rPr lang="fr-FR" sz="2000" dirty="0"/>
              <a:t>Il y a un problème réel, important et qui dure.</a:t>
            </a:r>
            <a:endParaRPr lang="fr-FR" sz="2000" baseline="30000" dirty="0"/>
          </a:p>
          <a:p>
            <a:pPr lvl="1" fontAlgn="base"/>
            <a:r>
              <a:rPr lang="fr-FR" sz="2000" dirty="0"/>
              <a:t>L’installation de caméras aidera probablement à régler ce problème. </a:t>
            </a:r>
          </a:p>
          <a:p>
            <a:pPr lvl="1" fontAlgn="base"/>
            <a:r>
              <a:rPr lang="fr-FR" sz="2000" dirty="0"/>
              <a:t>Les caméras sont installées là où le problème a lieu. </a:t>
            </a:r>
          </a:p>
          <a:p>
            <a:pPr lvl="1" fontAlgn="base"/>
            <a:r>
              <a:rPr lang="fr-FR" sz="2000" dirty="0"/>
              <a:t>La surveillance par l’employeur doit limiter au maximum les atteintes aux droits des employées et employés</a:t>
            </a:r>
            <a:r>
              <a:rPr lang="fr-FR" sz="2200" dirty="0"/>
              <a:t>.</a:t>
            </a:r>
            <a:r>
              <a:rPr lang="fr-FR" sz="2500" dirty="0"/>
              <a:t> </a:t>
            </a:r>
          </a:p>
        </p:txBody>
      </p:sp>
      <p:pic>
        <p:nvPicPr>
          <p:cNvPr id="4" name="Image 3">
            <a:extLst>
              <a:ext uri="{FF2B5EF4-FFF2-40B4-BE49-F238E27FC236}">
                <a16:creationId xmlns:a16="http://schemas.microsoft.com/office/drawing/2014/main" id="{D9DB94FE-A111-48CA-B5AB-C8017B506BA7}"/>
              </a:ext>
            </a:extLst>
          </p:cNvPr>
          <p:cNvPicPr>
            <a:picLocks noChangeAspect="1"/>
          </p:cNvPicPr>
          <p:nvPr/>
        </p:nvPicPr>
        <p:blipFill>
          <a:blip r:embed="rId5"/>
          <a:srcRect r="1572" b="2230"/>
          <a:stretch>
            <a:fillRect/>
          </a:stretch>
        </p:blipFill>
        <p:spPr>
          <a:xfrm>
            <a:off x="551413" y="2159887"/>
            <a:ext cx="3731345" cy="3129019"/>
          </a:xfrm>
          <a:prstGeom prst="rect">
            <a:avLst/>
          </a:prstGeom>
        </p:spPr>
      </p:pic>
    </p:spTree>
    <p:extLst>
      <p:ext uri="{BB962C8B-B14F-4D97-AF65-F5344CB8AC3E}">
        <p14:creationId xmlns:p14="http://schemas.microsoft.com/office/powerpoint/2010/main" val="137533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4D6A5-EE1A-2D62-5EF2-E255460315C0}"/>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B84CD9-9309-E03A-77CD-5D178433E419}"/>
              </a:ext>
            </a:extLst>
          </p:cNvPr>
          <p:cNvSpPr>
            <a:spLocks noGrp="1"/>
          </p:cNvSpPr>
          <p:nvPr>
            <p:ph type="body" idx="1"/>
          </p:nvPr>
        </p:nvSpPr>
        <p:spPr/>
        <p:txBody>
          <a:bodyPr/>
          <a:lstStyle/>
          <a:p>
            <a:r>
              <a:rPr lang="fr-FR" dirty="0"/>
              <a:t>Mise en situation : </a:t>
            </a:r>
          </a:p>
          <a:p>
            <a:r>
              <a:rPr lang="fr-FR" dirty="0"/>
              <a:t>La vidéo d’un acte de vandalisme</a:t>
            </a:r>
            <a:endParaRPr lang="fr-CA" dirty="0"/>
          </a:p>
        </p:txBody>
      </p:sp>
      <p:pic>
        <p:nvPicPr>
          <p:cNvPr id="2052" name="Picture 4">
            <a:extLst>
              <a:ext uri="{FF2B5EF4-FFF2-40B4-BE49-F238E27FC236}">
                <a16:creationId xmlns:a16="http://schemas.microsoft.com/office/drawing/2014/main" id="{6B8B81AE-D533-5ACD-0481-549099995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368" y="1312695"/>
            <a:ext cx="4232609" cy="423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2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67F6A-79C8-A9C2-5A62-0F1BE1AEBFE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43009F3-C6A1-B0A0-7062-2EAAFD17BF73}"/>
              </a:ext>
            </a:extLst>
          </p:cNvPr>
          <p:cNvSpPr>
            <a:spLocks noGrp="1"/>
          </p:cNvSpPr>
          <p:nvPr>
            <p:ph type="title"/>
          </p:nvPr>
        </p:nvSpPr>
        <p:spPr>
          <a:xfrm>
            <a:off x="389661" y="503627"/>
            <a:ext cx="10037229" cy="914400"/>
          </a:xfrm>
        </p:spPr>
        <p:txBody>
          <a:bodyPr/>
          <a:lstStyle/>
          <a:p>
            <a:r>
              <a:rPr lang="fr-FR" dirty="0">
                <a:solidFill>
                  <a:schemeClr val="accent1"/>
                </a:solidFill>
              </a:rPr>
              <a:t>Définition</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152D063E-E6D9-E7F2-424A-7B8FEF399C72}"/>
              </a:ext>
            </a:extLst>
          </p:cNvPr>
          <p:cNvSpPr txBox="1">
            <a:spLocks/>
          </p:cNvSpPr>
          <p:nvPr>
            <p:custDataLst>
              <p:tags r:id="rId1"/>
            </p:custDataLst>
          </p:nvPr>
        </p:nvSpPr>
        <p:spPr>
          <a:xfrm>
            <a:off x="389660" y="1916715"/>
            <a:ext cx="9936963" cy="23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fr-CA" sz="4000" b="1" dirty="0">
                <a:solidFill>
                  <a:schemeClr val="accent1"/>
                </a:solidFill>
                <a:latin typeface="+mj-lt"/>
                <a:ea typeface="+mj-ea"/>
                <a:cs typeface="+mj-cs"/>
              </a:rPr>
              <a:t>Vandalisme</a:t>
            </a:r>
          </a:p>
          <a:p>
            <a:pPr marL="0" indent="0" fontAlgn="base">
              <a:buNone/>
            </a:pPr>
            <a:r>
              <a:rPr lang="fr-FR" dirty="0"/>
              <a:t>Action de </a:t>
            </a:r>
            <a:r>
              <a:rPr lang="fr-CA" dirty="0"/>
              <a:t>briser ou d’abîmer des objets, généralement des œuvres d’art ou des objets qui se trouvent dans l’espace public. Par exemple, endommager un abribus ou faire un graffiti sur un mur. Parfois, le vandalisme peut être considéré un crime</a:t>
            </a:r>
            <a:r>
              <a:rPr lang="fr-FR" dirty="0"/>
              <a:t>.</a:t>
            </a:r>
            <a:endParaRPr lang="fr-CA" sz="2400" dirty="0">
              <a:solidFill>
                <a:schemeClr val="tx1"/>
              </a:solidFill>
            </a:endParaRPr>
          </a:p>
          <a:p>
            <a:pPr fontAlgn="base"/>
            <a:endParaRPr lang="fr-CA" sz="2800" dirty="0">
              <a:solidFill>
                <a:schemeClr val="tx1"/>
              </a:solidFill>
            </a:endParaRPr>
          </a:p>
        </p:txBody>
      </p:sp>
    </p:spTree>
    <p:extLst>
      <p:ext uri="{BB962C8B-B14F-4D97-AF65-F5344CB8AC3E}">
        <p14:creationId xmlns:p14="http://schemas.microsoft.com/office/powerpoint/2010/main" val="9201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8019-E108-8363-F34A-2563DB2D0D5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8090F3C-89A6-7BE6-749E-BD15ED8B0D40}"/>
              </a:ext>
            </a:extLst>
          </p:cNvPr>
          <p:cNvSpPr>
            <a:spLocks noGrp="1"/>
          </p:cNvSpPr>
          <p:nvPr>
            <p:ph type="title"/>
          </p:nvPr>
        </p:nvSpPr>
        <p:spPr>
          <a:xfrm>
            <a:off x="389661" y="503627"/>
            <a:ext cx="10037229" cy="914400"/>
          </a:xfrm>
        </p:spPr>
        <p:txBody>
          <a:bodyPr/>
          <a:lstStyle/>
          <a:p>
            <a:r>
              <a:rPr lang="fr-FR" dirty="0">
                <a:solidFill>
                  <a:schemeClr val="accent1"/>
                </a:solidFill>
              </a:rPr>
              <a:t>Définition</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CBCE4838-8CFE-BDA7-44D9-A0A6D7409660}"/>
              </a:ext>
            </a:extLst>
          </p:cNvPr>
          <p:cNvSpPr txBox="1">
            <a:spLocks/>
          </p:cNvSpPr>
          <p:nvPr>
            <p:custDataLst>
              <p:tags r:id="rId1"/>
            </p:custDataLst>
          </p:nvPr>
        </p:nvSpPr>
        <p:spPr>
          <a:xfrm>
            <a:off x="267741" y="960827"/>
            <a:ext cx="10729443" cy="23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fr-CA" sz="4000" b="1" dirty="0">
                <a:solidFill>
                  <a:schemeClr val="accent1"/>
                </a:solidFill>
                <a:latin typeface="+mj-lt"/>
                <a:ea typeface="+mj-ea"/>
                <a:cs typeface="+mj-cs"/>
              </a:rPr>
              <a:t>Crime ou incident haineux</a:t>
            </a:r>
          </a:p>
          <a:p>
            <a:pPr marL="0" indent="0" fontAlgn="base">
              <a:buNone/>
            </a:pPr>
            <a:r>
              <a:rPr lang="fr-CA" dirty="0"/>
              <a:t>Un crime ou un incident non criminel est qualifié haineux lorsqu’il est motivé en tout ou en partie par la haine ou un préjugé ciblant :</a:t>
            </a:r>
          </a:p>
          <a:p>
            <a:pPr lvl="1" fontAlgn="base"/>
            <a:r>
              <a:rPr lang="fr-CA" dirty="0"/>
              <a:t>la race, </a:t>
            </a:r>
          </a:p>
          <a:p>
            <a:pPr lvl="1" fontAlgn="base"/>
            <a:r>
              <a:rPr lang="fr-CA" dirty="0"/>
              <a:t>l’origine nationale ou ethnique, </a:t>
            </a:r>
          </a:p>
          <a:p>
            <a:pPr lvl="1" fontAlgn="base"/>
            <a:r>
              <a:rPr lang="fr-CA" dirty="0"/>
              <a:t>la religion, </a:t>
            </a:r>
          </a:p>
          <a:p>
            <a:pPr lvl="1" fontAlgn="base"/>
            <a:r>
              <a:rPr lang="fr-CA" dirty="0"/>
              <a:t>le sexe, </a:t>
            </a:r>
          </a:p>
          <a:p>
            <a:pPr lvl="1" fontAlgn="base"/>
            <a:r>
              <a:rPr lang="fr-CA" dirty="0"/>
              <a:t>l’orientation sexuelle, </a:t>
            </a:r>
          </a:p>
          <a:p>
            <a:pPr lvl="1" fontAlgn="base"/>
            <a:r>
              <a:rPr lang="fr-CA" dirty="0"/>
              <a:t>l’identité ou l’expression de genre, </a:t>
            </a:r>
          </a:p>
          <a:p>
            <a:pPr lvl="1" fontAlgn="base"/>
            <a:r>
              <a:rPr lang="fr-CA" dirty="0"/>
              <a:t>etc.</a:t>
            </a:r>
          </a:p>
          <a:p>
            <a:pPr fontAlgn="base"/>
            <a:endParaRPr lang="fr-CA" sz="2800" dirty="0">
              <a:solidFill>
                <a:schemeClr val="tx1"/>
              </a:solidFill>
            </a:endParaRPr>
          </a:p>
        </p:txBody>
      </p:sp>
    </p:spTree>
    <p:extLst>
      <p:ext uri="{BB962C8B-B14F-4D97-AF65-F5344CB8AC3E}">
        <p14:creationId xmlns:p14="http://schemas.microsoft.com/office/powerpoint/2010/main" val="296820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06684-FF6B-823F-FBCB-DE93D2439DB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B576820-3332-D93C-6CDD-FFE753BDA676}"/>
              </a:ext>
            </a:extLst>
          </p:cNvPr>
          <p:cNvSpPr>
            <a:spLocks noGrp="1"/>
          </p:cNvSpPr>
          <p:nvPr>
            <p:ph type="title"/>
          </p:nvPr>
        </p:nvSpPr>
        <p:spPr>
          <a:xfrm>
            <a:off x="389661" y="503627"/>
            <a:ext cx="10037229" cy="914400"/>
          </a:xfrm>
        </p:spPr>
        <p:txBody>
          <a:bodyPr/>
          <a:lstStyle/>
          <a:p>
            <a:r>
              <a:rPr lang="fr-FR" dirty="0">
                <a:solidFill>
                  <a:schemeClr val="accent1"/>
                </a:solidFill>
              </a:rPr>
              <a:t>Définition</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B79AA099-8327-9817-0286-7F2AA9B621CB}"/>
              </a:ext>
            </a:extLst>
          </p:cNvPr>
          <p:cNvSpPr txBox="1">
            <a:spLocks/>
          </p:cNvSpPr>
          <p:nvPr>
            <p:custDataLst>
              <p:tags r:id="rId1"/>
            </p:custDataLst>
          </p:nvPr>
        </p:nvSpPr>
        <p:spPr>
          <a:xfrm>
            <a:off x="389660" y="1916715"/>
            <a:ext cx="9936963" cy="23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fr-CA" sz="4000" b="1" dirty="0">
                <a:solidFill>
                  <a:schemeClr val="accent1"/>
                </a:solidFill>
                <a:latin typeface="+mj-lt"/>
                <a:ea typeface="+mj-ea"/>
                <a:cs typeface="+mj-cs"/>
              </a:rPr>
              <a:t>Fouille</a:t>
            </a:r>
          </a:p>
          <a:p>
            <a:pPr marL="0" indent="0" fontAlgn="base">
              <a:buNone/>
            </a:pPr>
            <a:r>
              <a:rPr lang="fr-CA" dirty="0"/>
              <a:t>Action d’inspecter une personne </a:t>
            </a:r>
            <a:r>
              <a:rPr lang="fr-FR" dirty="0"/>
              <a:t>(comme son corps, ses vêtements, etc.) ou ses effets personnels (comme un sac à dos, une voiture, etc.) pour trouver des preuves reliées à une infraction ou à un non-respect des règles.</a:t>
            </a:r>
            <a:endParaRPr lang="fr-CA" sz="2400" dirty="0">
              <a:solidFill>
                <a:schemeClr val="tx1"/>
              </a:solidFill>
            </a:endParaRPr>
          </a:p>
          <a:p>
            <a:pPr fontAlgn="base"/>
            <a:endParaRPr lang="fr-CA" sz="2800" dirty="0">
              <a:solidFill>
                <a:schemeClr val="tx1"/>
              </a:solidFill>
            </a:endParaRPr>
          </a:p>
        </p:txBody>
      </p:sp>
    </p:spTree>
    <p:extLst>
      <p:ext uri="{BB962C8B-B14F-4D97-AF65-F5344CB8AC3E}">
        <p14:creationId xmlns:p14="http://schemas.microsoft.com/office/powerpoint/2010/main" val="209458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286D3-549D-EBFA-FDC0-5B766F3982E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8CAC3B2-5AF7-9C19-CB7F-8AF850D103AE}"/>
              </a:ext>
            </a:extLst>
          </p:cNvPr>
          <p:cNvSpPr>
            <a:spLocks noGrp="1"/>
          </p:cNvSpPr>
          <p:nvPr>
            <p:ph type="title"/>
          </p:nvPr>
        </p:nvSpPr>
        <p:spPr>
          <a:xfrm>
            <a:off x="389661" y="503627"/>
            <a:ext cx="10037229" cy="914400"/>
          </a:xfrm>
        </p:spPr>
        <p:txBody>
          <a:bodyPr/>
          <a:lstStyle/>
          <a:p>
            <a:r>
              <a:rPr lang="fr-FR" dirty="0">
                <a:solidFill>
                  <a:schemeClr val="accent1"/>
                </a:solidFill>
              </a:rPr>
              <a:t>La vidéo d’un acte de vandalisme</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0A4EA2C6-6E9B-D033-D182-C8713B60BF95}"/>
              </a:ext>
            </a:extLst>
          </p:cNvPr>
          <p:cNvSpPr txBox="1">
            <a:spLocks/>
          </p:cNvSpPr>
          <p:nvPr>
            <p:custDataLst>
              <p:tags r:id="rId1"/>
            </p:custDataLst>
          </p:nvPr>
        </p:nvSpPr>
        <p:spPr>
          <a:xfrm>
            <a:off x="389660" y="1916715"/>
            <a:ext cx="10619715" cy="23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fr-CA" dirty="0">
                <a:solidFill>
                  <a:schemeClr val="tx1"/>
                </a:solidFill>
              </a:rPr>
              <a:t>Lisez la mise en situation dans le cahier.</a:t>
            </a:r>
          </a:p>
          <a:p>
            <a:pPr fontAlgn="base"/>
            <a:r>
              <a:rPr lang="fr-FR" dirty="0">
                <a:solidFill>
                  <a:schemeClr val="tx1"/>
                </a:solidFill>
              </a:rPr>
              <a:t>Question du débat : La direction d’une école devrait-elle avoir le droit de consulter le contenu des cellulaires des élèves?</a:t>
            </a:r>
          </a:p>
          <a:p>
            <a:pPr fontAlgn="base"/>
            <a:r>
              <a:rPr lang="fr-FR" dirty="0">
                <a:solidFill>
                  <a:schemeClr val="tx1"/>
                </a:solidFill>
              </a:rPr>
              <a:t>Complétez les questions de réflexion pour vous préparer au débat.</a:t>
            </a:r>
            <a:endParaRPr lang="fr-CA" dirty="0">
              <a:solidFill>
                <a:schemeClr val="tx1"/>
              </a:solidFill>
            </a:endParaRPr>
          </a:p>
          <a:p>
            <a:pPr marL="0" indent="0" fontAlgn="base">
              <a:buNone/>
            </a:pPr>
            <a:endParaRPr lang="fr-CA" sz="2800" dirty="0">
              <a:solidFill>
                <a:schemeClr val="tx1"/>
              </a:solidFill>
            </a:endParaRPr>
          </a:p>
          <a:p>
            <a:pPr fontAlgn="base"/>
            <a:endParaRPr lang="fr-CA" sz="2800" dirty="0">
              <a:solidFill>
                <a:schemeClr val="tx1"/>
              </a:solidFill>
            </a:endParaRPr>
          </a:p>
        </p:txBody>
      </p:sp>
    </p:spTree>
    <p:extLst>
      <p:ext uri="{BB962C8B-B14F-4D97-AF65-F5344CB8AC3E}">
        <p14:creationId xmlns:p14="http://schemas.microsoft.com/office/powerpoint/2010/main" val="21846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B250A58-867B-D473-245B-F52C777390EF}"/>
              </a:ext>
            </a:extLst>
          </p:cNvPr>
          <p:cNvSpPr>
            <a:spLocks noGrp="1"/>
          </p:cNvSpPr>
          <p:nvPr>
            <p:ph type="body" idx="1"/>
          </p:nvPr>
        </p:nvSpPr>
        <p:spPr>
          <a:xfrm>
            <a:off x="745235" y="1417320"/>
            <a:ext cx="5669280" cy="4572000"/>
          </a:xfrm>
        </p:spPr>
        <p:txBody>
          <a:bodyPr/>
          <a:lstStyle/>
          <a:p>
            <a:r>
              <a:rPr lang="fr-FR" dirty="0"/>
              <a:t>Introduction au droit à la vie privée</a:t>
            </a:r>
          </a:p>
        </p:txBody>
      </p:sp>
      <p:pic>
        <p:nvPicPr>
          <p:cNvPr id="6" name="Image 5">
            <a:extLst>
              <a:ext uri="{FF2B5EF4-FFF2-40B4-BE49-F238E27FC236}">
                <a16:creationId xmlns:a16="http://schemas.microsoft.com/office/drawing/2014/main" id="{13A6255E-2107-9A68-9DBA-214EDBDCB48A}"/>
              </a:ext>
            </a:extLst>
          </p:cNvPr>
          <p:cNvPicPr>
            <a:picLocks noChangeAspect="1"/>
          </p:cNvPicPr>
          <p:nvPr/>
        </p:nvPicPr>
        <p:blipFill>
          <a:blip r:embed="rId3"/>
          <a:stretch>
            <a:fillRect/>
          </a:stretch>
        </p:blipFill>
        <p:spPr>
          <a:xfrm>
            <a:off x="6422312" y="767469"/>
            <a:ext cx="5334000" cy="5326708"/>
          </a:xfrm>
          <a:prstGeom prst="rect">
            <a:avLst/>
          </a:prstGeom>
        </p:spPr>
      </p:pic>
    </p:spTree>
    <p:extLst>
      <p:ext uri="{BB962C8B-B14F-4D97-AF65-F5344CB8AC3E}">
        <p14:creationId xmlns:p14="http://schemas.microsoft.com/office/powerpoint/2010/main" val="199367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E6FE4-0E36-2B98-5B84-EBC2D254B0B0}"/>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09E78A4-862D-3684-3DB6-60A39812F73A}"/>
              </a:ext>
            </a:extLst>
          </p:cNvPr>
          <p:cNvSpPr>
            <a:spLocks noGrp="1"/>
          </p:cNvSpPr>
          <p:nvPr>
            <p:ph type="title"/>
          </p:nvPr>
        </p:nvSpPr>
        <p:spPr/>
        <p:txBody>
          <a:bodyPr/>
          <a:lstStyle/>
          <a:p>
            <a:r>
              <a:rPr lang="fr-FR" dirty="0">
                <a:solidFill>
                  <a:schemeClr val="accent1"/>
                </a:solidFill>
              </a:rPr>
              <a:t>Place au débat!</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B62A6C2E-BBC7-8ACF-2C85-C68EF3E4C6F8}"/>
              </a:ext>
            </a:extLst>
          </p:cNvPr>
          <p:cNvSpPr txBox="1">
            <a:spLocks/>
          </p:cNvSpPr>
          <p:nvPr>
            <p:custDataLst>
              <p:tags r:id="rId1"/>
            </p:custDataLst>
          </p:nvPr>
        </p:nvSpPr>
        <p:spPr>
          <a:xfrm>
            <a:off x="389660" y="1418027"/>
            <a:ext cx="9718843" cy="3629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fr-FR" dirty="0">
                <a:solidFill>
                  <a:schemeClr val="tx1"/>
                </a:solidFill>
              </a:rPr>
              <a:t>Question du débat : Les directions d’une école devraient-elles avoir le droit de consulter le contenu des cellulaires des élèves?</a:t>
            </a:r>
          </a:p>
        </p:txBody>
      </p:sp>
      <p:pic>
        <p:nvPicPr>
          <p:cNvPr id="7" name="Image 6">
            <a:extLst>
              <a:ext uri="{FF2B5EF4-FFF2-40B4-BE49-F238E27FC236}">
                <a16:creationId xmlns:a16="http://schemas.microsoft.com/office/drawing/2014/main" id="{AC544207-DB2C-A4D0-5778-C63EE3A455FB}"/>
              </a:ext>
            </a:extLst>
          </p:cNvPr>
          <p:cNvPicPr>
            <a:picLocks noChangeAspect="1"/>
          </p:cNvPicPr>
          <p:nvPr/>
        </p:nvPicPr>
        <p:blipFill>
          <a:blip r:embed="rId5"/>
          <a:stretch>
            <a:fillRect/>
          </a:stretch>
        </p:blipFill>
        <p:spPr>
          <a:xfrm>
            <a:off x="4499080" y="3642862"/>
            <a:ext cx="7310097" cy="3331230"/>
          </a:xfrm>
          <a:prstGeom prst="rect">
            <a:avLst/>
          </a:prstGeom>
        </p:spPr>
      </p:pic>
    </p:spTree>
    <p:extLst>
      <p:ext uri="{BB962C8B-B14F-4D97-AF65-F5344CB8AC3E}">
        <p14:creationId xmlns:p14="http://schemas.microsoft.com/office/powerpoint/2010/main" val="307418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CB222-8FC7-FE5A-557E-CD1A8371AC1A}"/>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A0EAE8F-190F-5D90-3A88-CF29292D7F41}"/>
              </a:ext>
            </a:extLst>
          </p:cNvPr>
          <p:cNvSpPr>
            <a:spLocks noGrp="1"/>
          </p:cNvSpPr>
          <p:nvPr>
            <p:ph type="title"/>
          </p:nvPr>
        </p:nvSpPr>
        <p:spPr>
          <a:xfrm>
            <a:off x="389661" y="503627"/>
            <a:ext cx="10037229" cy="914400"/>
          </a:xfrm>
        </p:spPr>
        <p:txBody>
          <a:bodyPr/>
          <a:lstStyle/>
          <a:p>
            <a:r>
              <a:rPr lang="fr-FR" dirty="0">
                <a:solidFill>
                  <a:schemeClr val="accent1"/>
                </a:solidFill>
              </a:rPr>
              <a:t>Ce que dit la loi</a:t>
            </a:r>
            <a:endParaRPr lang="en-CA" noProof="0" dirty="0">
              <a:solidFill>
                <a:schemeClr val="accent1"/>
              </a:solidFill>
            </a:endParaRPr>
          </a:p>
        </p:txBody>
      </p:sp>
      <p:sp>
        <p:nvSpPr>
          <p:cNvPr id="6" name="Espace réservé du contenu 2">
            <a:extLst>
              <a:ext uri="{FF2B5EF4-FFF2-40B4-BE49-F238E27FC236}">
                <a16:creationId xmlns:a16="http://schemas.microsoft.com/office/drawing/2014/main" id="{B97FBF8C-AFD8-A188-F6E0-9EC5633347EF}"/>
              </a:ext>
            </a:extLst>
          </p:cNvPr>
          <p:cNvSpPr txBox="1">
            <a:spLocks/>
          </p:cNvSpPr>
          <p:nvPr>
            <p:custDataLst>
              <p:tags r:id="rId1"/>
            </p:custDataLst>
          </p:nvPr>
        </p:nvSpPr>
        <p:spPr>
          <a:xfrm>
            <a:off x="4828032" y="845003"/>
            <a:ext cx="7168896" cy="488075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fr-FR" sz="2400" dirty="0"/>
              <a:t>Le rôle de la direction dans l’application des règlements de l’école leur donne le droit de fouiller les élèves ou leurs biens, mais pas en toutes circonstances.  </a:t>
            </a:r>
          </a:p>
          <a:p>
            <a:pPr marL="0" indent="0" fontAlgn="base">
              <a:buNone/>
            </a:pPr>
            <a:endParaRPr lang="en-CA" sz="2200" noProof="0" dirty="0">
              <a:latin typeface="Arial"/>
              <a:cs typeface="Arial"/>
            </a:endParaRPr>
          </a:p>
          <a:p>
            <a:pPr fontAlgn="base"/>
            <a:r>
              <a:rPr lang="fr-FR" sz="2400" dirty="0"/>
              <a:t>Pour qu’une fouille par la direction soit légale, il faut des « motifs raisonnables » </a:t>
            </a:r>
          </a:p>
          <a:p>
            <a:pPr lvl="1" fontAlgn="base"/>
            <a:r>
              <a:rPr lang="fr-FR" sz="2000" dirty="0"/>
              <a:t>de croire qu’une loi ou qu’une règle de l’école n’a pas été respectée et </a:t>
            </a:r>
          </a:p>
          <a:p>
            <a:pPr lvl="1" fontAlgn="base"/>
            <a:r>
              <a:rPr lang="fr-FR" sz="2000" dirty="0"/>
              <a:t>que la fouille de l’élève ou de ses effets personnels permettra de le prouver. </a:t>
            </a:r>
          </a:p>
          <a:p>
            <a:pPr lvl="1" fontAlgn="base"/>
            <a:endParaRPr lang="en-CA" sz="2200" noProof="0" dirty="0">
              <a:latin typeface="Arial"/>
              <a:cs typeface="Arial"/>
            </a:endParaRPr>
          </a:p>
          <a:p>
            <a:pPr fontAlgn="base"/>
            <a:r>
              <a:rPr lang="fr-CA" sz="2400" dirty="0"/>
              <a:t>La fouille elle-même doit aussi être effectuée de manière raisonnable.</a:t>
            </a:r>
            <a:endParaRPr lang="fr-FR" sz="5400" dirty="0">
              <a:solidFill>
                <a:schemeClr val="tx1"/>
              </a:solidFill>
            </a:endParaRPr>
          </a:p>
        </p:txBody>
      </p:sp>
      <p:pic>
        <p:nvPicPr>
          <p:cNvPr id="4" name="Image 3">
            <a:extLst>
              <a:ext uri="{FF2B5EF4-FFF2-40B4-BE49-F238E27FC236}">
                <a16:creationId xmlns:a16="http://schemas.microsoft.com/office/drawing/2014/main" id="{04211BBD-6B21-5B98-EFB8-9CC742C33174}"/>
              </a:ext>
            </a:extLst>
          </p:cNvPr>
          <p:cNvPicPr>
            <a:picLocks noChangeAspect="1"/>
          </p:cNvPicPr>
          <p:nvPr/>
        </p:nvPicPr>
        <p:blipFill>
          <a:blip r:embed="rId5"/>
          <a:srcRect r="1572" b="2230"/>
          <a:stretch>
            <a:fillRect/>
          </a:stretch>
        </p:blipFill>
        <p:spPr>
          <a:xfrm>
            <a:off x="551413" y="2159887"/>
            <a:ext cx="3731345" cy="3129019"/>
          </a:xfrm>
          <a:prstGeom prst="rect">
            <a:avLst/>
          </a:prstGeom>
        </p:spPr>
      </p:pic>
    </p:spTree>
    <p:extLst>
      <p:ext uri="{BB962C8B-B14F-4D97-AF65-F5344CB8AC3E}">
        <p14:creationId xmlns:p14="http://schemas.microsoft.com/office/powerpoint/2010/main" val="139731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83FA9-EB64-A1A0-BF62-EFD71D4E02A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1C2846B-4145-17E5-D366-E5E2A65C7B96}"/>
              </a:ext>
            </a:extLst>
          </p:cNvPr>
          <p:cNvSpPr>
            <a:spLocks noGrp="1"/>
          </p:cNvSpPr>
          <p:nvPr>
            <p:ph type="title"/>
          </p:nvPr>
        </p:nvSpPr>
        <p:spPr>
          <a:xfrm>
            <a:off x="353085" y="321471"/>
            <a:ext cx="10037229" cy="914400"/>
          </a:xfrm>
        </p:spPr>
        <p:txBody>
          <a:bodyPr/>
          <a:lstStyle/>
          <a:p>
            <a:r>
              <a:rPr lang="fr-FR" dirty="0">
                <a:solidFill>
                  <a:schemeClr val="accent1"/>
                </a:solidFill>
              </a:rPr>
              <a:t>Ce que dit la loi : Et les cellulaires?</a:t>
            </a:r>
            <a:endParaRPr lang="en-CA" noProof="0" dirty="0">
              <a:solidFill>
                <a:schemeClr val="accent1"/>
              </a:solidFill>
            </a:endParaRPr>
          </a:p>
        </p:txBody>
      </p:sp>
      <p:sp>
        <p:nvSpPr>
          <p:cNvPr id="6" name="Espace réservé du contenu 2">
            <a:extLst>
              <a:ext uri="{FF2B5EF4-FFF2-40B4-BE49-F238E27FC236}">
                <a16:creationId xmlns:a16="http://schemas.microsoft.com/office/drawing/2014/main" id="{66481013-141C-28EE-B13C-AACF37C7A7FB}"/>
              </a:ext>
            </a:extLst>
          </p:cNvPr>
          <p:cNvSpPr txBox="1">
            <a:spLocks/>
          </p:cNvSpPr>
          <p:nvPr>
            <p:custDataLst>
              <p:tags r:id="rId1"/>
            </p:custDataLst>
          </p:nvPr>
        </p:nvSpPr>
        <p:spPr>
          <a:xfrm>
            <a:off x="4852416" y="1198571"/>
            <a:ext cx="7168896" cy="488075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fr-FR" sz="2400" dirty="0"/>
              <a:t>Les téléphones cellulaires contiennent beaucoup d’informations personnelles et privées.</a:t>
            </a:r>
          </a:p>
          <a:p>
            <a:pPr marL="0" indent="0" fontAlgn="base">
              <a:buNone/>
            </a:pPr>
            <a:endParaRPr lang="en-CA" sz="2200" noProof="0" dirty="0">
              <a:latin typeface="Arial"/>
              <a:cs typeface="Arial"/>
            </a:endParaRPr>
          </a:p>
          <a:p>
            <a:pPr fontAlgn="base"/>
            <a:r>
              <a:rPr lang="fr-FR" sz="2400" dirty="0"/>
              <a:t>Fouiller un cellulaire, c’est donc une intrusion importante dans la vie privée d’une ou d’un élève.</a:t>
            </a:r>
          </a:p>
          <a:p>
            <a:pPr lvl="1" fontAlgn="base"/>
            <a:endParaRPr lang="en-CA" sz="2200" noProof="0" dirty="0">
              <a:latin typeface="Arial"/>
              <a:cs typeface="Arial"/>
            </a:endParaRPr>
          </a:p>
          <a:p>
            <a:pPr fontAlgn="base"/>
            <a:r>
              <a:rPr lang="fr-CA" sz="2400" dirty="0"/>
              <a:t>La fouille d’un cellulaire par la direction doit respecter les mêmes règles que les autres fouilles. Mais étant donné la nature très privée du contenu d’un cellulaire, la fouille devra être faite avec encore plus de prudence et de retenue pour être raisonnable.</a:t>
            </a:r>
            <a:endParaRPr lang="fr-FR" sz="4800" dirty="0">
              <a:solidFill>
                <a:schemeClr val="tx1"/>
              </a:solidFill>
            </a:endParaRPr>
          </a:p>
        </p:txBody>
      </p:sp>
      <p:pic>
        <p:nvPicPr>
          <p:cNvPr id="4" name="Image 3">
            <a:extLst>
              <a:ext uri="{FF2B5EF4-FFF2-40B4-BE49-F238E27FC236}">
                <a16:creationId xmlns:a16="http://schemas.microsoft.com/office/drawing/2014/main" id="{7846875D-E3AF-1569-5B6E-913C3B0A1AF5}"/>
              </a:ext>
            </a:extLst>
          </p:cNvPr>
          <p:cNvPicPr>
            <a:picLocks noChangeAspect="1"/>
          </p:cNvPicPr>
          <p:nvPr/>
        </p:nvPicPr>
        <p:blipFill>
          <a:blip r:embed="rId5"/>
          <a:srcRect r="1572" b="2230"/>
          <a:stretch>
            <a:fillRect/>
          </a:stretch>
        </p:blipFill>
        <p:spPr>
          <a:xfrm>
            <a:off x="551413" y="2159887"/>
            <a:ext cx="3731345" cy="3129019"/>
          </a:xfrm>
          <a:prstGeom prst="rect">
            <a:avLst/>
          </a:prstGeom>
        </p:spPr>
      </p:pic>
    </p:spTree>
    <p:extLst>
      <p:ext uri="{BB962C8B-B14F-4D97-AF65-F5344CB8AC3E}">
        <p14:creationId xmlns:p14="http://schemas.microsoft.com/office/powerpoint/2010/main" val="39128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pture d’écran, logiciel, multimédia&#10;&#10;Description générée automatiquement">
            <a:extLst>
              <a:ext uri="{FF2B5EF4-FFF2-40B4-BE49-F238E27FC236}">
                <a16:creationId xmlns:a16="http://schemas.microsoft.com/office/drawing/2014/main" id="{A291665F-16F7-A3C5-67D0-349D0CB7BC53}"/>
              </a:ext>
            </a:extLst>
          </p:cNvPr>
          <p:cNvPicPr>
            <a:picLocks noChangeAspect="1"/>
          </p:cNvPicPr>
          <p:nvPr/>
        </p:nvPicPr>
        <p:blipFill>
          <a:blip r:embed="rId3"/>
          <a:stretch>
            <a:fillRect/>
          </a:stretch>
        </p:blipFill>
        <p:spPr>
          <a:xfrm>
            <a:off x="826" y="826"/>
            <a:ext cx="12193648" cy="6860473"/>
          </a:xfrm>
          <a:prstGeom prst="rect">
            <a:avLst/>
          </a:prstGeom>
        </p:spPr>
      </p:pic>
    </p:spTree>
    <p:extLst>
      <p:ext uri="{BB962C8B-B14F-4D97-AF65-F5344CB8AC3E}">
        <p14:creationId xmlns:p14="http://schemas.microsoft.com/office/powerpoint/2010/main" val="248881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8403B96-87EF-D84C-87F9-8332D77D587D}"/>
              </a:ext>
            </a:extLst>
          </p:cNvPr>
          <p:cNvSpPr>
            <a:spLocks noGrp="1"/>
          </p:cNvSpPr>
          <p:nvPr>
            <p:ph type="title"/>
          </p:nvPr>
        </p:nvSpPr>
        <p:spPr>
          <a:xfrm>
            <a:off x="886968" y="822960"/>
            <a:ext cx="10421938" cy="914400"/>
          </a:xfrm>
        </p:spPr>
        <p:txBody>
          <a:bodyPr/>
          <a:lstStyle/>
          <a:p>
            <a:r>
              <a:rPr lang="fr-CA"/>
              <a:t>Autres ressources</a:t>
            </a:r>
          </a:p>
        </p:txBody>
      </p:sp>
      <p:sp>
        <p:nvSpPr>
          <p:cNvPr id="5" name="Espace réservé du texte 4">
            <a:extLst>
              <a:ext uri="{FF2B5EF4-FFF2-40B4-BE49-F238E27FC236}">
                <a16:creationId xmlns:a16="http://schemas.microsoft.com/office/drawing/2014/main" id="{D895385B-653F-504E-8EBF-7910F8D8E346}"/>
              </a:ext>
            </a:extLst>
          </p:cNvPr>
          <p:cNvSpPr>
            <a:spLocks noGrp="1"/>
          </p:cNvSpPr>
          <p:nvPr>
            <p:ph type="body" sz="quarter" idx="14"/>
          </p:nvPr>
        </p:nvSpPr>
        <p:spPr>
          <a:xfrm>
            <a:off x="886968" y="2103120"/>
            <a:ext cx="10424160" cy="3566160"/>
          </a:xfrm>
        </p:spPr>
        <p:txBody>
          <a:bodyPr/>
          <a:lstStyle/>
          <a:p>
            <a:pPr lvl="1"/>
            <a:r>
              <a:rPr lang="fr-FR"/>
              <a:t>Parlons droit​</a:t>
            </a:r>
          </a:p>
          <a:p>
            <a:pPr lvl="1"/>
            <a:r>
              <a:rPr lang="fr-FR"/>
              <a:t>La Commission des services juridiques​</a:t>
            </a:r>
          </a:p>
          <a:p>
            <a:pPr lvl="1"/>
            <a:r>
              <a:rPr lang="fr-FR"/>
              <a:t>Tel-jeunes </a:t>
            </a:r>
            <a:endParaRPr lang="fr-CA"/>
          </a:p>
        </p:txBody>
      </p:sp>
    </p:spTree>
    <p:extLst>
      <p:ext uri="{BB962C8B-B14F-4D97-AF65-F5344CB8AC3E}">
        <p14:creationId xmlns:p14="http://schemas.microsoft.com/office/powerpoint/2010/main" val="397766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88775-2F1F-E177-C55B-24720345B66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D5E5DE6F-7436-145D-04A5-34C83BE2E151}"/>
              </a:ext>
            </a:extLst>
          </p:cNvPr>
          <p:cNvSpPr>
            <a:spLocks noGrp="1"/>
          </p:cNvSpPr>
          <p:nvPr>
            <p:ph type="title"/>
          </p:nvPr>
        </p:nvSpPr>
        <p:spPr>
          <a:xfrm>
            <a:off x="677861" y="497347"/>
            <a:ext cx="9418117" cy="914400"/>
          </a:xfrm>
        </p:spPr>
        <p:txBody>
          <a:bodyPr/>
          <a:lstStyle/>
          <a:p>
            <a:r>
              <a:rPr lang="fr-CA" dirty="0"/>
              <a:t>Qu’est ce que le droit à la vie privée?</a:t>
            </a:r>
          </a:p>
        </p:txBody>
      </p:sp>
      <p:sp>
        <p:nvSpPr>
          <p:cNvPr id="3" name="Rectangle 2">
            <a:extLst>
              <a:ext uri="{FF2B5EF4-FFF2-40B4-BE49-F238E27FC236}">
                <a16:creationId xmlns:a16="http://schemas.microsoft.com/office/drawing/2014/main" id="{BCB9C661-69D2-3693-8C61-DF3E626320B2}"/>
              </a:ext>
            </a:extLst>
          </p:cNvPr>
          <p:cNvSpPr/>
          <p:nvPr>
            <p:custDataLst>
              <p:tags r:id="rId1"/>
            </p:custDataLst>
          </p:nvPr>
        </p:nvSpPr>
        <p:spPr>
          <a:xfrm>
            <a:off x="458405" y="1721655"/>
            <a:ext cx="10904540" cy="4142673"/>
          </a:xfrm>
          <a:prstGeom prst="rect">
            <a:avLst/>
          </a:prstGeom>
        </p:spPr>
        <p:txBody>
          <a:bodyPr wrap="square">
            <a:spAutoFit/>
          </a:bodyPr>
          <a:lstStyle/>
          <a:p>
            <a:pPr marL="342900" lvl="0" indent="-342900">
              <a:spcBef>
                <a:spcPts val="1200"/>
              </a:spcBef>
              <a:buSzPct val="65000"/>
              <a:buBlip>
                <a:blip r:embed="rId4"/>
              </a:buBlip>
              <a:defRPr/>
            </a:pPr>
            <a:r>
              <a:rPr lang="fr-FR" sz="3200" dirty="0"/>
              <a:t>C’est le droit de garder certaines informations ou aspects de sa vie pour soi.</a:t>
            </a:r>
          </a:p>
          <a:p>
            <a:pPr lvl="0">
              <a:spcBef>
                <a:spcPts val="1200"/>
              </a:spcBef>
              <a:buSzPct val="65000"/>
              <a:defRPr/>
            </a:pPr>
            <a:endParaRPr lang="fr-FR" sz="3200" dirty="0"/>
          </a:p>
          <a:p>
            <a:pPr marL="342900" lvl="0" indent="-342900">
              <a:spcBef>
                <a:spcPts val="1200"/>
              </a:spcBef>
              <a:buSzPct val="65000"/>
              <a:buBlip>
                <a:blip r:embed="rId4"/>
              </a:buBlip>
              <a:defRPr/>
            </a:pPr>
            <a:r>
              <a:rPr lang="fr-CA" sz="3200" dirty="0"/>
              <a:t>Par exemple, au Québec, ce droit protège:</a:t>
            </a:r>
          </a:p>
          <a:p>
            <a:pPr marL="742950" lvl="1" indent="-285750" fontAlgn="base">
              <a:spcBef>
                <a:spcPct val="20000"/>
              </a:spcBef>
              <a:buClr>
                <a:srgbClr val="F6891F"/>
              </a:buClr>
              <a:buSzPct val="65000"/>
              <a:buFont typeface="Wingdings" pitchFamily="2" charset="2"/>
              <a:buChar char="Ø"/>
              <a:defRPr/>
            </a:pPr>
            <a:r>
              <a:rPr lang="fr-CA" sz="3200" dirty="0">
                <a:solidFill>
                  <a:srgbClr val="333F48"/>
                </a:solidFill>
                <a:latin typeface="Arial" pitchFamily="34" charset="0"/>
                <a:cs typeface="Arial" pitchFamily="34" charset="0"/>
              </a:rPr>
              <a:t>Tes renseignements personnels</a:t>
            </a:r>
          </a:p>
          <a:p>
            <a:pPr marL="742950" lvl="1" indent="-285750" fontAlgn="base">
              <a:spcBef>
                <a:spcPct val="20000"/>
              </a:spcBef>
              <a:buClr>
                <a:srgbClr val="F6891F"/>
              </a:buClr>
              <a:buSzPct val="65000"/>
              <a:buFont typeface="Wingdings" pitchFamily="2" charset="2"/>
              <a:buChar char="Ø"/>
              <a:defRPr/>
            </a:pPr>
            <a:r>
              <a:rPr lang="fr-CA" sz="3200" dirty="0"/>
              <a:t>Ce que tu fais dans ta vie personnelle</a:t>
            </a:r>
          </a:p>
          <a:p>
            <a:pPr marL="742950" lvl="1" indent="-285750" fontAlgn="base">
              <a:spcBef>
                <a:spcPct val="20000"/>
              </a:spcBef>
              <a:buClr>
                <a:srgbClr val="F6891F"/>
              </a:buClr>
              <a:buSzPct val="65000"/>
              <a:buFont typeface="Wingdings" pitchFamily="2" charset="2"/>
              <a:buChar char="Ø"/>
              <a:defRPr/>
            </a:pPr>
            <a:r>
              <a:rPr lang="fr-CA" sz="3200" dirty="0"/>
              <a:t>Ta maison et tes biens.</a:t>
            </a:r>
          </a:p>
        </p:txBody>
      </p:sp>
    </p:spTree>
    <p:extLst>
      <p:ext uri="{BB962C8B-B14F-4D97-AF65-F5344CB8AC3E}">
        <p14:creationId xmlns:p14="http://schemas.microsoft.com/office/powerpoint/2010/main" val="28429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D98D2-BF2C-6ABE-6702-E7D3754195D5}"/>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8EED10F-8FC0-0A9A-509A-90C0BF8A0D80}"/>
              </a:ext>
            </a:extLst>
          </p:cNvPr>
          <p:cNvSpPr>
            <a:spLocks noGrp="1"/>
          </p:cNvSpPr>
          <p:nvPr>
            <p:ph type="title"/>
          </p:nvPr>
        </p:nvSpPr>
        <p:spPr>
          <a:xfrm>
            <a:off x="627179" y="2313955"/>
            <a:ext cx="10937642" cy="914400"/>
          </a:xfrm>
        </p:spPr>
        <p:txBody>
          <a:bodyPr/>
          <a:lstStyle/>
          <a:p>
            <a:r>
              <a:rPr lang="fr-CA" dirty="0"/>
              <a:t>Connaissez-vous des exemples de situations liées à la vie privée?</a:t>
            </a:r>
          </a:p>
        </p:txBody>
      </p:sp>
    </p:spTree>
    <p:extLst>
      <p:ext uri="{BB962C8B-B14F-4D97-AF65-F5344CB8AC3E}">
        <p14:creationId xmlns:p14="http://schemas.microsoft.com/office/powerpoint/2010/main" val="31085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E90231-9280-E01B-CA00-96FCFEBED560}"/>
              </a:ext>
            </a:extLst>
          </p:cNvPr>
          <p:cNvSpPr>
            <a:spLocks noGrp="1"/>
          </p:cNvSpPr>
          <p:nvPr>
            <p:ph type="body" idx="1"/>
          </p:nvPr>
        </p:nvSpPr>
        <p:spPr/>
        <p:txBody>
          <a:bodyPr/>
          <a:lstStyle/>
          <a:p>
            <a:r>
              <a:rPr lang="fr-FR" dirty="0"/>
              <a:t>Mise en situation : </a:t>
            </a:r>
          </a:p>
          <a:p>
            <a:r>
              <a:rPr lang="fr-FR" dirty="0"/>
              <a:t>Les fouilles à l’école</a:t>
            </a:r>
            <a:endParaRPr lang="fr-CA" dirty="0"/>
          </a:p>
        </p:txBody>
      </p:sp>
      <p:pic>
        <p:nvPicPr>
          <p:cNvPr id="3" name="Espace réservé pour une image  2">
            <a:extLst>
              <a:ext uri="{FF2B5EF4-FFF2-40B4-BE49-F238E27FC236}">
                <a16:creationId xmlns:a16="http://schemas.microsoft.com/office/drawing/2014/main" id="{22DC4932-6F2F-6BE0-3A08-918913218E4D}"/>
              </a:ext>
            </a:extLst>
          </p:cNvPr>
          <p:cNvPicPr>
            <a:picLocks noGrp="1" noChangeAspect="1"/>
          </p:cNvPicPr>
          <p:nvPr>
            <p:ph type="pic" sz="quarter" idx="16"/>
          </p:nvPr>
        </p:nvPicPr>
        <p:blipFill>
          <a:blip r:embed="rId3"/>
          <a:srcRect t="9346" b="9346"/>
          <a:stretch>
            <a:fillRect/>
          </a:stretch>
        </p:blipFill>
        <p:spPr>
          <a:xfrm>
            <a:off x="6976872" y="1416462"/>
            <a:ext cx="4023360" cy="4022043"/>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rgbClr val="FFFFFF"/>
          </a:solidFill>
        </p:spPr>
      </p:pic>
    </p:spTree>
    <p:extLst>
      <p:ext uri="{BB962C8B-B14F-4D97-AF65-F5344CB8AC3E}">
        <p14:creationId xmlns:p14="http://schemas.microsoft.com/office/powerpoint/2010/main" val="1588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646D26C-93DC-2B00-C11F-D573F3F6D4D5}"/>
              </a:ext>
            </a:extLst>
          </p:cNvPr>
          <p:cNvSpPr>
            <a:spLocks noGrp="1"/>
          </p:cNvSpPr>
          <p:nvPr>
            <p:ph type="title"/>
          </p:nvPr>
        </p:nvSpPr>
        <p:spPr>
          <a:xfrm>
            <a:off x="389661" y="503627"/>
            <a:ext cx="10037229" cy="914400"/>
          </a:xfrm>
        </p:spPr>
        <p:txBody>
          <a:bodyPr/>
          <a:lstStyle/>
          <a:p>
            <a:r>
              <a:rPr lang="fr-FR" dirty="0">
                <a:solidFill>
                  <a:schemeClr val="accent1"/>
                </a:solidFill>
              </a:rPr>
              <a:t>Définition</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7F8CC46D-B49C-22B9-5FF9-204571C35DA5}"/>
              </a:ext>
            </a:extLst>
          </p:cNvPr>
          <p:cNvSpPr txBox="1">
            <a:spLocks/>
          </p:cNvSpPr>
          <p:nvPr>
            <p:custDataLst>
              <p:tags r:id="rId1"/>
            </p:custDataLst>
          </p:nvPr>
        </p:nvSpPr>
        <p:spPr>
          <a:xfrm>
            <a:off x="389660" y="1916715"/>
            <a:ext cx="9936963" cy="23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fr-CA" sz="4000" b="1" dirty="0">
                <a:solidFill>
                  <a:schemeClr val="accent1"/>
                </a:solidFill>
                <a:latin typeface="+mj-lt"/>
                <a:ea typeface="+mj-ea"/>
                <a:cs typeface="+mj-cs"/>
              </a:rPr>
              <a:t>Fouille</a:t>
            </a:r>
          </a:p>
          <a:p>
            <a:pPr marL="0" indent="0" fontAlgn="base">
              <a:buNone/>
            </a:pPr>
            <a:r>
              <a:rPr lang="fr-CA" dirty="0"/>
              <a:t>Action d’inspecter une personne </a:t>
            </a:r>
            <a:r>
              <a:rPr lang="fr-FR" dirty="0"/>
              <a:t>(comme son corps, ses vêtements, etc.) ou ses effets personnels (comme un sac à dos, une voiture, etc.) pour trouver des preuves reliées à une infraction ou à un non-respect des règles.</a:t>
            </a:r>
            <a:endParaRPr lang="fr-CA" sz="2400" dirty="0">
              <a:solidFill>
                <a:schemeClr val="tx1"/>
              </a:solidFill>
            </a:endParaRPr>
          </a:p>
          <a:p>
            <a:pPr fontAlgn="base"/>
            <a:endParaRPr lang="fr-CA" sz="2800" dirty="0">
              <a:solidFill>
                <a:schemeClr val="tx1"/>
              </a:solidFill>
            </a:endParaRPr>
          </a:p>
        </p:txBody>
      </p:sp>
    </p:spTree>
    <p:extLst>
      <p:ext uri="{BB962C8B-B14F-4D97-AF65-F5344CB8AC3E}">
        <p14:creationId xmlns:p14="http://schemas.microsoft.com/office/powerpoint/2010/main" val="289198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732AA-F467-ADF4-D07A-1AA35F473D8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F96097C-6DC9-A62A-7812-BE914CD5A721}"/>
              </a:ext>
            </a:extLst>
          </p:cNvPr>
          <p:cNvSpPr>
            <a:spLocks noGrp="1"/>
          </p:cNvSpPr>
          <p:nvPr>
            <p:ph type="title"/>
          </p:nvPr>
        </p:nvSpPr>
        <p:spPr>
          <a:xfrm>
            <a:off x="389661" y="503627"/>
            <a:ext cx="10037229" cy="914400"/>
          </a:xfrm>
        </p:spPr>
        <p:txBody>
          <a:bodyPr/>
          <a:lstStyle/>
          <a:p>
            <a:r>
              <a:rPr lang="fr-FR" dirty="0">
                <a:solidFill>
                  <a:schemeClr val="accent1"/>
                </a:solidFill>
              </a:rPr>
              <a:t>Mise en situation</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6452397E-5C19-C783-BED1-D64A50FDABCF}"/>
              </a:ext>
            </a:extLst>
          </p:cNvPr>
          <p:cNvSpPr txBox="1">
            <a:spLocks/>
          </p:cNvSpPr>
          <p:nvPr>
            <p:custDataLst>
              <p:tags r:id="rId1"/>
            </p:custDataLst>
          </p:nvPr>
        </p:nvSpPr>
        <p:spPr>
          <a:xfrm>
            <a:off x="389661" y="1418027"/>
            <a:ext cx="10037229" cy="23686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fr-CA" dirty="0">
                <a:solidFill>
                  <a:schemeClr val="tx1"/>
                </a:solidFill>
              </a:rPr>
              <a:t>Lisez la mise en situation dans le cahier.</a:t>
            </a:r>
          </a:p>
          <a:p>
            <a:r>
              <a:rPr lang="fr-FR" dirty="0">
                <a:solidFill>
                  <a:schemeClr val="tx1"/>
                </a:solidFill>
              </a:rPr>
              <a:t>Question du débat : </a:t>
            </a:r>
            <a:r>
              <a:rPr lang="fr-FR" dirty="0"/>
              <a:t>La direction d’une école devrait-elle avoir le droit d’inspecter le contenu des casiers ou des sacs de toutes et de tous les élèves n’importe quand?</a:t>
            </a:r>
            <a:endParaRPr lang="fr-CA" dirty="0"/>
          </a:p>
          <a:p>
            <a:r>
              <a:rPr lang="fr-FR" dirty="0">
                <a:solidFill>
                  <a:schemeClr val="tx1"/>
                </a:solidFill>
              </a:rPr>
              <a:t>Complétez les questions de réflexion pour vous préparer au débat.</a:t>
            </a:r>
            <a:endParaRPr lang="fr-CA" dirty="0">
              <a:solidFill>
                <a:schemeClr val="tx1"/>
              </a:solidFill>
            </a:endParaRPr>
          </a:p>
          <a:p>
            <a:pPr marL="0" indent="0" fontAlgn="base">
              <a:buNone/>
            </a:pPr>
            <a:endParaRPr lang="fr-CA" sz="2800" dirty="0">
              <a:solidFill>
                <a:schemeClr val="tx1"/>
              </a:solidFill>
            </a:endParaRPr>
          </a:p>
          <a:p>
            <a:pPr fontAlgn="base"/>
            <a:endParaRPr lang="fr-CA" sz="2800" dirty="0">
              <a:solidFill>
                <a:schemeClr val="tx1"/>
              </a:solidFill>
            </a:endParaRPr>
          </a:p>
        </p:txBody>
      </p:sp>
    </p:spTree>
    <p:extLst>
      <p:ext uri="{BB962C8B-B14F-4D97-AF65-F5344CB8AC3E}">
        <p14:creationId xmlns:p14="http://schemas.microsoft.com/office/powerpoint/2010/main" val="117346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BCF45-72AA-9757-ECBD-2824B284A62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8251259-481D-AA7F-F40B-E9D5856D7B4B}"/>
              </a:ext>
            </a:extLst>
          </p:cNvPr>
          <p:cNvSpPr>
            <a:spLocks noGrp="1"/>
          </p:cNvSpPr>
          <p:nvPr>
            <p:ph type="title"/>
          </p:nvPr>
        </p:nvSpPr>
        <p:spPr/>
        <p:txBody>
          <a:bodyPr/>
          <a:lstStyle/>
          <a:p>
            <a:r>
              <a:rPr lang="fr-FR" dirty="0">
                <a:solidFill>
                  <a:schemeClr val="accent1"/>
                </a:solidFill>
              </a:rPr>
              <a:t>Place au débat!</a:t>
            </a:r>
            <a:endParaRPr lang="fr-CA" dirty="0">
              <a:solidFill>
                <a:schemeClr val="accent1"/>
              </a:solidFill>
            </a:endParaRPr>
          </a:p>
        </p:txBody>
      </p:sp>
      <p:sp>
        <p:nvSpPr>
          <p:cNvPr id="6" name="Espace réservé du contenu 2">
            <a:extLst>
              <a:ext uri="{FF2B5EF4-FFF2-40B4-BE49-F238E27FC236}">
                <a16:creationId xmlns:a16="http://schemas.microsoft.com/office/drawing/2014/main" id="{6EF963D1-5582-89B5-2CFF-8178B073B364}"/>
              </a:ext>
            </a:extLst>
          </p:cNvPr>
          <p:cNvSpPr txBox="1">
            <a:spLocks/>
          </p:cNvSpPr>
          <p:nvPr>
            <p:custDataLst>
              <p:tags r:id="rId1"/>
            </p:custDataLst>
          </p:nvPr>
        </p:nvSpPr>
        <p:spPr>
          <a:xfrm>
            <a:off x="389660" y="1418027"/>
            <a:ext cx="9718843" cy="3629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fr-FR" dirty="0">
                <a:solidFill>
                  <a:schemeClr val="tx1"/>
                </a:solidFill>
              </a:rPr>
              <a:t>Question du débat : </a:t>
            </a:r>
          </a:p>
          <a:p>
            <a:pPr marL="0" indent="0" fontAlgn="base">
              <a:buNone/>
            </a:pPr>
            <a:r>
              <a:rPr lang="fr-FR" dirty="0"/>
              <a:t>La direction</a:t>
            </a:r>
            <a:r>
              <a:rPr lang="fr-CA" dirty="0"/>
              <a:t> </a:t>
            </a:r>
            <a:r>
              <a:rPr lang="fr-FR" dirty="0"/>
              <a:t>d’une école devrait-elle avoir le droit d’inspecter le contenu des casiers ou des sacs de toutes et de tous les élèves n’importe quand?</a:t>
            </a:r>
            <a:endParaRPr lang="fr-CA" dirty="0"/>
          </a:p>
          <a:p>
            <a:pPr fontAlgn="base"/>
            <a:endParaRPr lang="fr-FR" sz="2800" dirty="0">
              <a:solidFill>
                <a:schemeClr val="tx1"/>
              </a:solidFill>
            </a:endParaRPr>
          </a:p>
        </p:txBody>
      </p:sp>
      <p:pic>
        <p:nvPicPr>
          <p:cNvPr id="5" name="Image 4">
            <a:extLst>
              <a:ext uri="{FF2B5EF4-FFF2-40B4-BE49-F238E27FC236}">
                <a16:creationId xmlns:a16="http://schemas.microsoft.com/office/drawing/2014/main" id="{4D7B0D43-DB8B-5192-F916-FECCE062ED90}"/>
              </a:ext>
            </a:extLst>
          </p:cNvPr>
          <p:cNvPicPr>
            <a:picLocks noChangeAspect="1"/>
          </p:cNvPicPr>
          <p:nvPr/>
        </p:nvPicPr>
        <p:blipFill>
          <a:blip r:embed="rId5"/>
          <a:stretch>
            <a:fillRect/>
          </a:stretch>
        </p:blipFill>
        <p:spPr>
          <a:xfrm>
            <a:off x="4499080" y="3642862"/>
            <a:ext cx="7310097" cy="3331230"/>
          </a:xfrm>
          <a:prstGeom prst="rect">
            <a:avLst/>
          </a:prstGeom>
        </p:spPr>
      </p:pic>
    </p:spTree>
    <p:extLst>
      <p:ext uri="{BB962C8B-B14F-4D97-AF65-F5344CB8AC3E}">
        <p14:creationId xmlns:p14="http://schemas.microsoft.com/office/powerpoint/2010/main" val="164568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3161D-68EB-4545-4DA8-90AD7C47526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E35B1F2-93B2-EB00-22A9-12CAF0DC1E0F}"/>
              </a:ext>
            </a:extLst>
          </p:cNvPr>
          <p:cNvSpPr>
            <a:spLocks noGrp="1"/>
          </p:cNvSpPr>
          <p:nvPr>
            <p:ph type="title"/>
          </p:nvPr>
        </p:nvSpPr>
        <p:spPr>
          <a:xfrm>
            <a:off x="389661" y="503627"/>
            <a:ext cx="10037229" cy="914400"/>
          </a:xfrm>
        </p:spPr>
        <p:txBody>
          <a:bodyPr/>
          <a:lstStyle/>
          <a:p>
            <a:r>
              <a:rPr lang="fr-FR" dirty="0">
                <a:solidFill>
                  <a:schemeClr val="accent1"/>
                </a:solidFill>
              </a:rPr>
              <a:t>Ce que dit la loi</a:t>
            </a:r>
            <a:endParaRPr lang="en-CA" noProof="0" dirty="0">
              <a:solidFill>
                <a:schemeClr val="accent1"/>
              </a:solidFill>
            </a:endParaRPr>
          </a:p>
        </p:txBody>
      </p:sp>
      <p:sp>
        <p:nvSpPr>
          <p:cNvPr id="6" name="Espace réservé du contenu 2">
            <a:extLst>
              <a:ext uri="{FF2B5EF4-FFF2-40B4-BE49-F238E27FC236}">
                <a16:creationId xmlns:a16="http://schemas.microsoft.com/office/drawing/2014/main" id="{F7D21D55-E2EA-3B65-47F0-8065490686A2}"/>
              </a:ext>
            </a:extLst>
          </p:cNvPr>
          <p:cNvSpPr txBox="1">
            <a:spLocks/>
          </p:cNvSpPr>
          <p:nvPr>
            <p:custDataLst>
              <p:tags r:id="rId1"/>
            </p:custDataLst>
          </p:nvPr>
        </p:nvSpPr>
        <p:spPr>
          <a:xfrm>
            <a:off x="4390028" y="775809"/>
            <a:ext cx="7801972" cy="58971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SzPct val="65000"/>
              <a:buFontTx/>
              <a:buBlip>
                <a:blip r:embed="rId4"/>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fr-FR" sz="2800" dirty="0"/>
              <a:t>Le rôle de la direction dans l’application des règlements de l’école leur donne le droit de fouiller les élèves ou leurs biens, mais pas en toutes circonstances.  </a:t>
            </a:r>
          </a:p>
          <a:p>
            <a:pPr marL="0" indent="0" fontAlgn="base">
              <a:buNone/>
            </a:pPr>
            <a:endParaRPr lang="en-CA" sz="2800" noProof="0" dirty="0">
              <a:latin typeface="Arial"/>
              <a:cs typeface="Arial"/>
            </a:endParaRPr>
          </a:p>
          <a:p>
            <a:pPr fontAlgn="base"/>
            <a:r>
              <a:rPr lang="fr-FR" sz="2800" dirty="0"/>
              <a:t>Pour qu’une fouille par la direction soit légale, il faut </a:t>
            </a:r>
          </a:p>
          <a:p>
            <a:pPr lvl="1" fontAlgn="base"/>
            <a:r>
              <a:rPr lang="fr-FR" sz="2000" dirty="0"/>
              <a:t>des « motifs raisonnables » de croire qu’une loi ou qu’une règle de l’école n’a pas été respectée et</a:t>
            </a:r>
          </a:p>
          <a:p>
            <a:pPr lvl="1" fontAlgn="base"/>
            <a:r>
              <a:rPr lang="fr-FR" sz="2000" dirty="0"/>
              <a:t>que la fouille de l’élève ou de ses effets personnels permettra de le prouver</a:t>
            </a:r>
          </a:p>
          <a:p>
            <a:pPr lvl="1" fontAlgn="base"/>
            <a:endParaRPr lang="en-CA" sz="2400" noProof="0" dirty="0">
              <a:latin typeface="Arial"/>
              <a:cs typeface="Arial"/>
            </a:endParaRPr>
          </a:p>
          <a:p>
            <a:pPr fontAlgn="base"/>
            <a:r>
              <a:rPr lang="fr-CA" sz="2800" dirty="0"/>
              <a:t>La fouille elle-même doit aussi être effectuée de manière raisonnable.</a:t>
            </a:r>
            <a:endParaRPr lang="fr-FR" sz="4000" dirty="0">
              <a:solidFill>
                <a:schemeClr val="tx1"/>
              </a:solidFill>
              <a:highlight>
                <a:srgbClr val="FFFF00"/>
              </a:highlight>
            </a:endParaRPr>
          </a:p>
        </p:txBody>
      </p:sp>
      <p:pic>
        <p:nvPicPr>
          <p:cNvPr id="4" name="Image 3">
            <a:extLst>
              <a:ext uri="{FF2B5EF4-FFF2-40B4-BE49-F238E27FC236}">
                <a16:creationId xmlns:a16="http://schemas.microsoft.com/office/drawing/2014/main" id="{469C47E0-BB57-E95B-3F1A-69336EC55E48}"/>
              </a:ext>
            </a:extLst>
          </p:cNvPr>
          <p:cNvPicPr>
            <a:picLocks noChangeAspect="1"/>
          </p:cNvPicPr>
          <p:nvPr/>
        </p:nvPicPr>
        <p:blipFill>
          <a:blip r:embed="rId5"/>
          <a:srcRect r="1572" b="2230"/>
          <a:stretch>
            <a:fillRect/>
          </a:stretch>
        </p:blipFill>
        <p:spPr>
          <a:xfrm>
            <a:off x="551413" y="2159887"/>
            <a:ext cx="3731345" cy="3129019"/>
          </a:xfrm>
          <a:prstGeom prst="rect">
            <a:avLst/>
          </a:prstGeom>
        </p:spPr>
      </p:pic>
    </p:spTree>
    <p:extLst>
      <p:ext uri="{BB962C8B-B14F-4D97-AF65-F5344CB8AC3E}">
        <p14:creationId xmlns:p14="http://schemas.microsoft.com/office/powerpoint/2010/main" val="5039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ee12ee5-159c-4bfa-a4d1-c6eb204610cd">EDUC-718269152-2045956</_dlc_DocId>
    <_dlc_DocIdUrl xmlns="8ee12ee5-159c-4bfa-a4d1-c6eb204610cd">
      <Url>https://educaloi.sharepoint.com/ms/_layouts/15/DocIdRedir.aspx?ID=EDUC-718269152-2045956</Url>
      <Description>EDUC-718269152-2045956</Description>
    </_dlc_DocIdUrl>
    <lcf76f155ced4ddcb4097134ff3c332f xmlns="0b1dad71-e2b4-4bb3-a4a5-5785788cbbb7">
      <Terms xmlns="http://schemas.microsoft.com/office/infopath/2007/PartnerControls"/>
    </lcf76f155ced4ddcb4097134ff3c332f>
    <TaxCatchAll xmlns="8ee12ee5-159c-4bfa-a4d1-c6eb204610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A538F08812F84B874514F73EB122CE" ma:contentTypeVersion="17" ma:contentTypeDescription="Crée un document." ma:contentTypeScope="" ma:versionID="0bfd7194619484de3a48497a5e02314f">
  <xsd:schema xmlns:xsd="http://www.w3.org/2001/XMLSchema" xmlns:xs="http://www.w3.org/2001/XMLSchema" xmlns:p="http://schemas.microsoft.com/office/2006/metadata/properties" xmlns:ns2="8ee12ee5-159c-4bfa-a4d1-c6eb204610cd" xmlns:ns3="0b1dad71-e2b4-4bb3-a4a5-5785788cbbb7" targetNamespace="http://schemas.microsoft.com/office/2006/metadata/properties" ma:root="true" ma:fieldsID="ab75ca28658196f757d6381b56a42e4f" ns2:_="" ns3:_="">
    <xsd:import namespace="8ee12ee5-159c-4bfa-a4d1-c6eb204610cd"/>
    <xsd:import namespace="0b1dad71-e2b4-4bb3-a4a5-5785788cbbb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3dafb937-854e-411a-a98d-3f548e7b41d5}" ma:internalName="TaxCatchAll" ma:showField="CatchAllData" ma:web="8ee12ee5-159c-4bfa-a4d1-c6eb204610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1dad71-e2b4-4bb3-a4a5-5785788cbb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DCF325-1694-4B76-B832-44B39849FD4B}">
  <ds:schemaRefs>
    <ds:schemaRef ds:uri="http://schemas.microsoft.com/office/2006/metadata/properties"/>
    <ds:schemaRef ds:uri="http://schemas.microsoft.com/office/2006/documentManagement/types"/>
    <ds:schemaRef ds:uri="http://purl.org/dc/dcmitype/"/>
    <ds:schemaRef ds:uri="http://purl.org/dc/terms/"/>
    <ds:schemaRef ds:uri="http://purl.org/dc/elements/1.1/"/>
    <ds:schemaRef ds:uri="8ee12ee5-159c-4bfa-a4d1-c6eb204610cd"/>
    <ds:schemaRef ds:uri="0b1dad71-e2b4-4bb3-a4a5-5785788cbbb7"/>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8B6D74-5AED-4CDF-8C4A-C9D84907EC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12ee5-159c-4bfa-a4d1-c6eb204610cd"/>
    <ds:schemaRef ds:uri="0b1dad71-e2b4-4bb3-a4a5-5785788cb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F286C8-2ED7-451F-8123-C69C381EA428}">
  <ds:schemaRefs>
    <ds:schemaRef ds:uri="http://schemas.microsoft.com/sharepoint/events"/>
  </ds:schemaRefs>
</ds:datastoreItem>
</file>

<file path=customXml/itemProps4.xml><?xml version="1.0" encoding="utf-8"?>
<ds:datastoreItem xmlns:ds="http://schemas.openxmlformats.org/officeDocument/2006/customXml" ds:itemID="{6CC9F4D9-D3A7-47CF-923A-3F206C655B70}">
  <ds:schemaRefs>
    <ds:schemaRef ds:uri="http://schemas.microsoft.com/sharepoint/v3/contenttype/forms"/>
  </ds:schemaRefs>
</ds:datastoreItem>
</file>

<file path=docMetadata/LabelInfo.xml><?xml version="1.0" encoding="utf-8"?>
<clbl:labelList xmlns:clbl="http://schemas.microsoft.com/office/2020/mipLabelMetadata">
  <clbl:label id="{14de1f37-1bdd-4a47-9c9f-50418b0dd2e9}" enabled="0" method="" siteId="{14de1f37-1bdd-4a47-9c9f-50418b0dd2e9}" removed="1"/>
</clbl:labelList>
</file>

<file path=docProps/app.xml><?xml version="1.0" encoding="utf-8"?>
<Properties xmlns="http://schemas.openxmlformats.org/officeDocument/2006/extended-properties" xmlns:vt="http://schemas.openxmlformats.org/officeDocument/2006/docPropsVTypes">
  <TotalTime>601</TotalTime>
  <Words>2607</Words>
  <Application>Microsoft Office PowerPoint</Application>
  <PresentationFormat>Grand écran</PresentationFormat>
  <Paragraphs>235</Paragraphs>
  <Slides>24</Slides>
  <Notes>24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Aptos</vt:lpstr>
      <vt:lpstr>Arial</vt:lpstr>
      <vt:lpstr>Calibri</vt:lpstr>
      <vt:lpstr>Helvetica Light</vt:lpstr>
      <vt:lpstr>Police système</vt:lpstr>
      <vt:lpstr>Wingdings</vt:lpstr>
      <vt:lpstr>Wingdings,Sans-Serif</vt:lpstr>
      <vt:lpstr>éducaloi - Atelier 2021</vt:lpstr>
      <vt:lpstr>Présentation PowerPoint</vt:lpstr>
      <vt:lpstr>Présentation PowerPoint</vt:lpstr>
      <vt:lpstr>Qu’est ce que le droit à la vie privée?</vt:lpstr>
      <vt:lpstr>Connaissez-vous des exemples de situations liées à la vie privée?</vt:lpstr>
      <vt:lpstr>Présentation PowerPoint</vt:lpstr>
      <vt:lpstr>Définition</vt:lpstr>
      <vt:lpstr>Mise en situation</vt:lpstr>
      <vt:lpstr>Place au débat!</vt:lpstr>
      <vt:lpstr>Ce que dit la loi</vt:lpstr>
      <vt:lpstr>Présentation PowerPoint</vt:lpstr>
      <vt:lpstr>Définition</vt:lpstr>
      <vt:lpstr>La surveillance par caméra des personnes employées</vt:lpstr>
      <vt:lpstr>Place au débat!</vt:lpstr>
      <vt:lpstr>Ce que dit la loi</vt:lpstr>
      <vt:lpstr>Présentation PowerPoint</vt:lpstr>
      <vt:lpstr>Définition</vt:lpstr>
      <vt:lpstr>Définition</vt:lpstr>
      <vt:lpstr>Définition</vt:lpstr>
      <vt:lpstr>La vidéo d’un acte de vandalisme</vt:lpstr>
      <vt:lpstr>Place au débat!</vt:lpstr>
      <vt:lpstr>Ce que dit la loi</vt:lpstr>
      <vt:lpstr>Ce que dit la loi : Et les cellulaires?</vt:lpstr>
      <vt:lpstr>Présentation PowerPoint</vt:lpstr>
      <vt:lpstr>Autres ressources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Sarah Maillé-Abxgi</cp:lastModifiedBy>
  <cp:revision>97</cp:revision>
  <dcterms:created xsi:type="dcterms:W3CDTF">2024-07-03T15:29:21Z</dcterms:created>
  <dcterms:modified xsi:type="dcterms:W3CDTF">2026-02-16T16:36:18Z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0x01010081A538F08812F84B874514F73EB122CE</vt:lpwstr>
  </property>
  <property fmtid="{D5CDD505-2E9C-101B-9397-08002B2CF9AE}" pid="3" name="_dlc_DocIdItemGuid">
    <vt:lpwstr>0bbe388a-0daf-426c-b8fe-ecae0ae95f04</vt:lpwstr>
  </property>
  <property fmtid="{D5CDD505-2E9C-101B-9397-08002B2CF9AE}" pid="4" name="MediaServiceImageTags">
    <vt:lpwstr/>
  </property>
</Properties>
</file>