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261" r:id="rId5"/>
    <p:sldId id="342" r:id="rId6"/>
    <p:sldId id="343" r:id="rId7"/>
    <p:sldId id="365" r:id="rId8"/>
    <p:sldId id="366" r:id="rId9"/>
    <p:sldId id="367" r:id="rId10"/>
    <p:sldId id="368" r:id="rId11"/>
    <p:sldId id="369" r:id="rId12"/>
    <p:sldId id="344" r:id="rId13"/>
    <p:sldId id="266" r:id="rId14"/>
    <p:sldId id="263" r:id="rId15"/>
    <p:sldId id="334" r:id="rId16"/>
    <p:sldId id="335" r:id="rId17"/>
    <p:sldId id="336" r:id="rId18"/>
    <p:sldId id="337" r:id="rId19"/>
    <p:sldId id="358" r:id="rId20"/>
    <p:sldId id="351" r:id="rId21"/>
    <p:sldId id="352" r:id="rId22"/>
    <p:sldId id="353" r:id="rId23"/>
    <p:sldId id="354" r:id="rId24"/>
    <p:sldId id="355" r:id="rId25"/>
    <p:sldId id="338" r:id="rId26"/>
    <p:sldId id="339" r:id="rId27"/>
    <p:sldId id="340" r:id="rId28"/>
    <p:sldId id="341" r:id="rId29"/>
    <p:sldId id="356" r:id="rId30"/>
    <p:sldId id="357" r:id="rId31"/>
    <p:sldId id="359" r:id="rId32"/>
    <p:sldId id="360" r:id="rId33"/>
    <p:sldId id="361" r:id="rId34"/>
    <p:sldId id="362" r:id="rId35"/>
    <p:sldId id="364" r:id="rId36"/>
    <p:sldId id="370" r:id="rId37"/>
    <p:sldId id="371" r:id="rId38"/>
    <p:sldId id="372" r:id="rId39"/>
    <p:sldId id="373" r:id="rId40"/>
    <p:sldId id="374" r:id="rId41"/>
    <p:sldId id="375" r:id="rId42"/>
    <p:sldId id="376" r:id="rId43"/>
    <p:sldId id="380" r:id="rId44"/>
    <p:sldId id="377" r:id="rId45"/>
    <p:sldId id="381" r:id="rId46"/>
    <p:sldId id="382" r:id="rId47"/>
    <p:sldId id="332" r:id="rId48"/>
    <p:sldId id="396" r:id="rId49"/>
  </p:sldIdLst>
  <p:sldSz cx="12192000" cy="6858000"/>
  <p:notesSz cx="6858000" cy="9144000"/>
  <p:custDataLst>
    <p:tags r:id="rId5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C" userId="S::thais.cattani.perroni@educaloi.qc.ca::cfd5eeab-e9e1-4b2a-b5a4-3d687f911c86" providerId="AD"/>
  <p188:author id="{5213BBAD-8C2B-8EB6-3D3E-AC15D3FF1025}" name="Julianne Chu" initials="JC" userId="S::julianne.chu@educaloi.qc.ca::e8f7f30b-d745-4019-beff-dc20084e4c5d" providerId="AD"/>
  <p188:author id="{63C837EE-AC87-3A9F-6ADF-A09749EA396A}" name="Josée Aubry" initials="JA" userId="S::joaubry83_gmail.com#ext#@educaloi.onmicrosoft.com::23a2d29c-346f-4c14-95eb-1dc89f0865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FF"/>
    <a:srgbClr val="379E4E"/>
    <a:srgbClr val="333F48"/>
    <a:srgbClr val="F6891F"/>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8298F-4463-E69F-8A04-CAD967E65D37}" v="6" dt="2026-06-03T14:59:46.12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BFDAF-E4D2-43F7-93D1-9335EF645F52}" type="datetimeFigureOut">
              <a:t>01/07/2026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34E5B-397B-4266-987B-737E39C30BC3}" type="slidenum">
              <a:t>‹n°›</a:t>
            </a:fld>
            <a:endParaRPr lang="fr-FR"/>
          </a:p>
        </p:txBody>
      </p:sp>
    </p:spTree>
    <p:extLst>
      <p:ext uri="{BB962C8B-B14F-4D97-AF65-F5344CB8AC3E}">
        <p14:creationId xmlns:p14="http://schemas.microsoft.com/office/powerpoint/2010/main" val="267274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solidFill>
                <a:srgbClr val="000000"/>
              </a:solidFill>
              <a:latin typeface="Arial" panose="020B0604020202020204" pitchFamily="34" charset="0"/>
              <a:cs typeface="Arial" panose="020B0604020202020204" pitchFamily="34" charset="0"/>
            </a:endParaRPr>
          </a:p>
          <a:p>
            <a:r>
              <a:rPr lang="en-CA">
                <a:solidFill>
                  <a:srgbClr val="000000"/>
                </a:solidFill>
                <a:latin typeface="Arial" panose="020B0604020202020204" pitchFamily="34" charset="0"/>
                <a:cs typeface="Arial" panose="020B0604020202020204" pitchFamily="34" charset="0"/>
              </a:rPr>
              <a:t>This PowerPoint presentation is intended to be used in conjunction with the “Discrimination at School?” activity.</a:t>
            </a:r>
            <a:endParaRPr lang="en-CA">
              <a:latin typeface="Arial" panose="020B0604020202020204" pitchFamily="34" charset="0"/>
              <a:cs typeface="Arial" panose="020B0604020202020204" pitchFamily="34" charset="0"/>
            </a:endParaRPr>
          </a:p>
          <a:p>
            <a:endParaRPr lang="fr-FR">
              <a:solidFill>
                <a:srgbClr val="000000"/>
              </a:solidFill>
              <a:latin typeface="Arial" panose="020B0604020202020204" pitchFamily="34" charset="0"/>
              <a:cs typeface="Arial" panose="020B0604020202020204" pitchFamily="34" charset="0"/>
            </a:endParaRPr>
          </a:p>
          <a:p>
            <a:r>
              <a:rPr lang="en-CA">
                <a:solidFill>
                  <a:srgbClr val="000000"/>
                </a:solidFill>
                <a:latin typeface="Arial" panose="020B0604020202020204" pitchFamily="34" charset="0"/>
                <a:cs typeface="Arial" panose="020B0604020202020204" pitchFamily="34" charset="0"/>
              </a:rPr>
              <a:t>The notes section of several slides include “NOTES FOR THE TEACHER," which provide specific information for the activity.</a:t>
            </a:r>
          </a:p>
          <a:p>
            <a:endParaRPr lang="fr-FR">
              <a:solidFill>
                <a:srgbClr val="000000"/>
              </a:solidFill>
              <a:latin typeface="Arial" panose="020B060402020202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rPr>
              <a:t>You can print the notes to help with the facilitation of the activity.</a:t>
            </a:r>
            <a:endParaRPr lang="fr-FR">
              <a:latin typeface="Arial" panose="020B0604020202020204" pitchFamily="34" charset="0"/>
              <a:cs typeface="Arial" panose="020B0604020202020204" pitchFamily="34" charset="0"/>
            </a:endParaRPr>
          </a:p>
          <a:p>
            <a:endParaRPr lang="en-CA">
              <a:solidFill>
                <a:srgbClr val="000000"/>
              </a:solidFill>
              <a:latin typeface="Arial" panose="020B0604020202020204" pitchFamily="34" charset="0"/>
              <a:cs typeface="Arial" panose="020B0604020202020204" pitchFamily="34" charset="0"/>
            </a:endParaRPr>
          </a:p>
          <a:p>
            <a:r>
              <a:rPr lang="en-CA">
                <a:solidFill>
                  <a:srgbClr val="000000"/>
                </a:solidFill>
                <a:latin typeface="Arial" panose="020B0604020202020204" pitchFamily="34" charset="0"/>
                <a:cs typeface="Arial" panose="020B0604020202020204" pitchFamily="34" charset="0"/>
              </a:rPr>
              <a:t>©  </a:t>
            </a:r>
            <a:r>
              <a:rPr lang="en-CA" err="1">
                <a:solidFill>
                  <a:srgbClr val="000000"/>
                </a:solidFill>
                <a:latin typeface="Arial" panose="020B0604020202020204" pitchFamily="34" charset="0"/>
                <a:cs typeface="Arial" panose="020B0604020202020204" pitchFamily="34" charset="0"/>
              </a:rPr>
              <a:t>Éducaloi</a:t>
            </a:r>
            <a:r>
              <a:rPr lang="en-CA">
                <a:solidFill>
                  <a:srgbClr val="000000"/>
                </a:solidFill>
                <a:latin typeface="Arial" panose="020B0604020202020204" pitchFamily="34" charset="0"/>
                <a:cs typeface="Arial" panose="020B0604020202020204" pitchFamily="34" charset="0"/>
              </a:rPr>
              <a:t>, 2024</a:t>
            </a:r>
            <a:endParaRPr lang="fr-CA">
              <a:latin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a:t>
            </a:fld>
            <a:endParaRPr lang="fr-FR"/>
          </a:p>
        </p:txBody>
      </p:sp>
    </p:spTree>
    <p:extLst>
      <p:ext uri="{BB962C8B-B14F-4D97-AF65-F5344CB8AC3E}">
        <p14:creationId xmlns:p14="http://schemas.microsoft.com/office/powerpoint/2010/main" val="121780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buFont typeface="Arial" panose="020B0604020202020204" pitchFamily="34" charset="0"/>
              <a:buChar char="•"/>
            </a:pPr>
            <a:endParaRPr lang="en-US" b="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a:t>
            </a:r>
            <a:endParaRPr lang="en-US" b="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10</a:t>
            </a:fld>
            <a:endParaRPr lang="fr-FR"/>
          </a:p>
        </p:txBody>
      </p:sp>
    </p:spTree>
    <p:extLst>
      <p:ext uri="{BB962C8B-B14F-4D97-AF65-F5344CB8AC3E}">
        <p14:creationId xmlns:p14="http://schemas.microsoft.com/office/powerpoint/2010/main" val="2831695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the Charters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endParaRPr lang="fr-CA">
              <a:solidFill>
                <a:srgbClr val="000000"/>
              </a:solidFill>
              <a:latin typeface="Arial" panose="020B0604020202020204" pitchFamily="34" charset="0"/>
              <a:ea typeface="Calibri" panose="020F0502020204030204"/>
              <a:cs typeface="Arial" panose="020B0604020202020204" pitchFamily="34" charset="0"/>
            </a:endParaRPr>
          </a:p>
          <a:p>
            <a:pPr marL="171450" indent="-171450">
              <a:buFont typeface="Arial"/>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a:t>
            </a:r>
            <a:endParaRPr lang="en-US">
              <a:latin typeface="Arial" panose="020B0604020202020204" pitchFamily="34" charset="0"/>
              <a:ea typeface="Calibri"/>
              <a:cs typeface="Arial" panose="020B0604020202020204" pitchFamily="34" charset="0"/>
            </a:endParaRPr>
          </a:p>
          <a:p>
            <a:endParaRPr lang="en-US" b="1">
              <a:latin typeface="Arial" panose="020B0604020202020204" pitchFamily="34" charset="0"/>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ea typeface="Calibri"/>
                <a:cs typeface="Arial" panose="020B0604020202020204" pitchFamily="34" charset="0"/>
              </a:rPr>
              <a:t>Canadian Charter of </a:t>
            </a:r>
            <a:r>
              <a:rPr lang="fr-CA" i="1" err="1">
                <a:latin typeface="Arial" panose="020B0604020202020204" pitchFamily="34" charset="0"/>
                <a:ea typeface="Calibri"/>
                <a:cs typeface="Arial" panose="020B0604020202020204" pitchFamily="34" charset="0"/>
              </a:rPr>
              <a:t>Rights</a:t>
            </a:r>
            <a:r>
              <a:rPr lang="fr-CA" i="1">
                <a:latin typeface="Arial" panose="020B0604020202020204" pitchFamily="34" charset="0"/>
                <a:ea typeface="Calibri"/>
                <a:cs typeface="Arial" panose="020B0604020202020204" pitchFamily="34" charset="0"/>
              </a:rPr>
              <a:t> and </a:t>
            </a:r>
            <a:r>
              <a:rPr lang="fr-CA" i="1" err="1">
                <a:latin typeface="Arial" panose="020B0604020202020204" pitchFamily="34" charset="0"/>
                <a:ea typeface="Calibri"/>
                <a:cs typeface="Arial" panose="020B0604020202020204" pitchFamily="34" charset="0"/>
              </a:rPr>
              <a:t>Freedoms</a:t>
            </a:r>
            <a:r>
              <a:rPr lang="fr-CA" i="1">
                <a:latin typeface="Arial" panose="020B0604020202020204" pitchFamily="34" charset="0"/>
                <a:ea typeface="Calibri"/>
                <a:cs typeface="Arial" panose="020B0604020202020204" pitchFamily="34" charset="0"/>
              </a:rPr>
              <a:t>, </a:t>
            </a:r>
            <a:r>
              <a:rPr lang="fr-CA">
                <a:latin typeface="Arial" panose="020B0604020202020204" pitchFamily="34" charset="0"/>
                <a:ea typeface="Calibri"/>
                <a:cs typeface="Arial" panose="020B0604020202020204" pitchFamily="34" charset="0"/>
              </a:rPr>
              <a:t>art 1, part I of </a:t>
            </a:r>
            <a:r>
              <a:rPr lang="fr-CA" i="1">
                <a:latin typeface="Arial" panose="020B0604020202020204" pitchFamily="34" charset="0"/>
                <a:ea typeface="Calibri"/>
                <a:cs typeface="Arial" panose="020B0604020202020204" pitchFamily="34" charset="0"/>
              </a:rPr>
              <a:t>Constitution </a:t>
            </a:r>
            <a:r>
              <a:rPr lang="fr-CA" i="1" err="1">
                <a:latin typeface="Arial" panose="020B0604020202020204" pitchFamily="34" charset="0"/>
                <a:ea typeface="Calibri"/>
                <a:cs typeface="Arial" panose="020B0604020202020204" pitchFamily="34" charset="0"/>
              </a:rPr>
              <a:t>Act</a:t>
            </a:r>
            <a:r>
              <a:rPr lang="fr-CA" i="1">
                <a:latin typeface="Arial" panose="020B0604020202020204" pitchFamily="34" charset="0"/>
                <a:ea typeface="Calibri"/>
                <a:cs typeface="Arial" panose="020B0604020202020204" pitchFamily="34" charset="0"/>
              </a:rPr>
              <a:t> of 1982, </a:t>
            </a:r>
            <a:r>
              <a:rPr lang="fr-CA" err="1">
                <a:latin typeface="Arial" panose="020B0604020202020204" pitchFamily="34" charset="0"/>
                <a:cs typeface="Arial" panose="020B0604020202020204" pitchFamily="34" charset="0"/>
              </a:rPr>
              <a:t>constituting</a:t>
            </a:r>
            <a:r>
              <a:rPr lang="fr-CA">
                <a:latin typeface="Arial" panose="020B0604020202020204" pitchFamily="34" charset="0"/>
                <a:cs typeface="Arial" panose="020B0604020202020204" pitchFamily="34" charset="0"/>
              </a:rPr>
              <a:t> Schedule B of the</a:t>
            </a:r>
            <a:r>
              <a:rPr lang="fr-CA" i="1">
                <a:latin typeface="Arial" panose="020B0604020202020204" pitchFamily="34" charset="0"/>
                <a:cs typeface="Arial" panose="020B0604020202020204" pitchFamily="34" charset="0"/>
              </a:rPr>
              <a:t> Canada </a:t>
            </a:r>
            <a:r>
              <a:rPr lang="fr-CA" i="1" err="1">
                <a:latin typeface="Arial" panose="020B0604020202020204" pitchFamily="34" charset="0"/>
                <a:cs typeface="Arial" panose="020B0604020202020204" pitchFamily="34" charset="0"/>
              </a:rPr>
              <a:t>Act</a:t>
            </a:r>
            <a:r>
              <a:rPr lang="fr-CA" i="1">
                <a:latin typeface="Arial" panose="020B0604020202020204" pitchFamily="34" charset="0"/>
                <a:cs typeface="Arial" panose="020B0604020202020204" pitchFamily="34" charset="0"/>
              </a:rPr>
              <a:t> 1982 </a:t>
            </a:r>
            <a:r>
              <a:rPr lang="fr-CA">
                <a:latin typeface="Arial" panose="020B0604020202020204" pitchFamily="34" charset="0"/>
                <a:cs typeface="Arial" panose="020B0604020202020204" pitchFamily="34" charset="0"/>
              </a:rPr>
              <a:t>(UK), 1982, c 11 [</a:t>
            </a:r>
            <a:r>
              <a:rPr lang="fr-CA" err="1">
                <a:latin typeface="Arial" panose="020B0604020202020204" pitchFamily="34" charset="0"/>
                <a:cs typeface="Arial" panose="020B0604020202020204" pitchFamily="34" charset="0"/>
              </a:rPr>
              <a:t>hereinafter</a:t>
            </a:r>
            <a:r>
              <a:rPr lang="fr-CA">
                <a:latin typeface="Arial" panose="020B0604020202020204" pitchFamily="34" charset="0"/>
                <a:cs typeface="Arial" panose="020B0604020202020204" pitchFamily="34" charset="0"/>
              </a:rPr>
              <a:t> </a:t>
            </a: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a:t>
            </a:r>
            <a:endParaRPr lang="en-US">
              <a:latin typeface="Arial" panose="020B0604020202020204" pitchFamily="34" charset="0"/>
              <a:ea typeface="Calibri"/>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Charter of Human </a:t>
            </a:r>
            <a:r>
              <a:rPr lang="fr-CA" i="1" err="1">
                <a:latin typeface="Arial" panose="020B0604020202020204" pitchFamily="34" charset="0"/>
                <a:cs typeface="Arial" panose="020B0604020202020204" pitchFamily="34" charset="0"/>
              </a:rPr>
              <a:t>Rights</a:t>
            </a:r>
            <a:r>
              <a:rPr lang="fr-CA" i="1">
                <a:latin typeface="Arial" panose="020B0604020202020204" pitchFamily="34" charset="0"/>
                <a:cs typeface="Arial" panose="020B0604020202020204" pitchFamily="34" charset="0"/>
              </a:rPr>
              <a:t> and </a:t>
            </a:r>
            <a:r>
              <a:rPr lang="fr-CA" i="1" err="1">
                <a:latin typeface="Arial" panose="020B0604020202020204" pitchFamily="34" charset="0"/>
                <a:cs typeface="Arial" panose="020B0604020202020204" pitchFamily="34" charset="0"/>
              </a:rPr>
              <a:t>Freedoms</a:t>
            </a:r>
            <a:r>
              <a:rPr lang="fr-CA">
                <a:latin typeface="Arial" panose="020B0604020202020204" pitchFamily="34" charset="0"/>
                <a:cs typeface="Arial" panose="020B0604020202020204" pitchFamily="34" charset="0"/>
              </a:rPr>
              <a:t>, RLRQ c C-12, </a:t>
            </a:r>
            <a:r>
              <a:rPr lang="fr-CA" err="1">
                <a:latin typeface="Arial" panose="020B0604020202020204" pitchFamily="34" charset="0"/>
                <a:cs typeface="Arial" panose="020B0604020202020204" pitchFamily="34" charset="0"/>
              </a:rPr>
              <a:t>preamble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hereinafter</a:t>
            </a:r>
            <a:r>
              <a:rPr lang="fr-CA" i="1">
                <a:latin typeface="Arial" panose="020B0604020202020204" pitchFamily="34" charset="0"/>
                <a:cs typeface="Arial" panose="020B0604020202020204" pitchFamily="34" charset="0"/>
              </a:rPr>
              <a:t> </a:t>
            </a: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t>12</a:t>
            </a:fld>
            <a:endParaRPr lang="fr-FR"/>
          </a:p>
        </p:txBody>
      </p:sp>
    </p:spTree>
    <p:extLst>
      <p:ext uri="{BB962C8B-B14F-4D97-AF65-F5344CB8AC3E}">
        <p14:creationId xmlns:p14="http://schemas.microsoft.com/office/powerpoint/2010/main" val="297421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b="1">
              <a:latin typeface="Arial" panose="020B0604020202020204" pitchFamily="34" charset="0"/>
              <a:ea typeface="Calibri"/>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b="0">
              <a:latin typeface="Arial" panose="020B0604020202020204" pitchFamily="34" charset="0"/>
              <a:ea typeface="+mn-ea"/>
              <a:cs typeface="Arial" panose="020B0604020202020204" pitchFamily="34" charset="0"/>
            </a:endParaRPr>
          </a:p>
          <a:p>
            <a:r>
              <a:rPr lang="fr-CA" b="1">
                <a:latin typeface="Arial" panose="020B0604020202020204" pitchFamily="34" charset="0"/>
                <a:ea typeface="Calibri"/>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16-23, 25, 35.</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art 4-9, 39-48.</a:t>
            </a:r>
            <a:endParaRPr lang="fr-FR">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13</a:t>
            </a:fld>
            <a:endParaRPr lang="fr-FR"/>
          </a:p>
        </p:txBody>
      </p:sp>
    </p:spTree>
    <p:extLst>
      <p:ext uri="{BB962C8B-B14F-4D97-AF65-F5344CB8AC3E}">
        <p14:creationId xmlns:p14="http://schemas.microsoft.com/office/powerpoint/2010/main" val="389239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i="1">
              <a:latin typeface="Arial" panose="020B0604020202020204" pitchFamily="34" charset="0"/>
              <a:ea typeface="Calibri"/>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fr-CA" i="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fr-CA">
              <a:latin typeface="Arial" panose="020B0604020202020204" pitchFamily="34" charset="0"/>
              <a:cs typeface="Arial" panose="020B0604020202020204" pitchFamily="34" charset="0"/>
            </a:endParaRPr>
          </a:p>
          <a:p>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2, 6, 7, 8, 10b), 11b), 15 </a:t>
            </a:r>
          </a:p>
          <a:p>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1, 3, 10, 24.1, 29, 32.1</a:t>
            </a:r>
          </a:p>
        </p:txBody>
      </p:sp>
      <p:sp>
        <p:nvSpPr>
          <p:cNvPr id="4" name="Slide Number Placeholder 3"/>
          <p:cNvSpPr>
            <a:spLocks noGrp="1"/>
          </p:cNvSpPr>
          <p:nvPr>
            <p:ph type="sldNum" sz="quarter" idx="5"/>
          </p:nvPr>
        </p:nvSpPr>
        <p:spPr/>
        <p:txBody>
          <a:bodyPr/>
          <a:lstStyle/>
          <a:p>
            <a:fld id="{17434E5B-397B-4266-987B-737E39C30BC3}" type="slidenum">
              <a:rPr lang="fr-CA" smtClean="0"/>
              <a:t>14</a:t>
            </a:fld>
            <a:endParaRPr lang="fr-CA"/>
          </a:p>
        </p:txBody>
      </p:sp>
    </p:spTree>
    <p:extLst>
      <p:ext uri="{BB962C8B-B14F-4D97-AF65-F5344CB8AC3E}">
        <p14:creationId xmlns:p14="http://schemas.microsoft.com/office/powerpoint/2010/main" val="48478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buFont typeface="Arial" panose="020B0604020202020204" pitchFamily="34" charset="0"/>
              <a:buChar char="•"/>
            </a:pPr>
            <a:endParaRPr lang="en-US"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b="0">
                <a:solidFill>
                  <a:srgbClr val="1E1F21"/>
                </a:solidFill>
                <a:latin typeface="Arial" panose="020B0604020202020204" pitchFamily="34" charset="0"/>
                <a:cs typeface="Arial" panose="020B0604020202020204" pitchFamily="34" charset="0"/>
              </a:rPr>
              <a:t>.</a:t>
            </a:r>
            <a:r>
              <a:rPr lang="fr-CA">
                <a:solidFill>
                  <a:srgbClr val="1E1F21"/>
                </a:solidFill>
                <a:latin typeface="Arial" panose="020B0604020202020204" pitchFamily="34" charset="0"/>
                <a:cs typeface="Arial" panose="020B0604020202020204" pitchFamily="34" charset="0"/>
              </a:rPr>
              <a:t> </a:t>
            </a:r>
          </a:p>
          <a:p>
            <a:endParaRPr lang="en-US" b="0">
              <a:solidFill>
                <a:srgbClr val="000000"/>
              </a:solidFill>
              <a:latin typeface="Arial" panose="020B0604020202020204" pitchFamily="34" charset="0"/>
              <a:cs typeface="Arial" panose="020B0604020202020204" pitchFamily="34" charset="0"/>
            </a:endParaRPr>
          </a:p>
          <a:p>
            <a:pPr>
              <a:lnSpc>
                <a:spcPct val="90000"/>
              </a:lnSpc>
              <a:spcBef>
                <a:spcPts val="1000"/>
              </a:spcBef>
            </a:pPr>
            <a:r>
              <a:rPr lang="fr-CA">
                <a:solidFill>
                  <a:srgbClr val="1E1F21"/>
                </a:solidFill>
                <a:latin typeface="Arial" panose="020B0604020202020204" pitchFamily="34" charset="0"/>
                <a:cs typeface="Arial" panose="020B0604020202020204" pitchFamily="34" charset="0"/>
              </a:rPr>
              <a:t>Our </a:t>
            </a:r>
            <a:r>
              <a:rPr lang="fr-CA" err="1">
                <a:solidFill>
                  <a:srgbClr val="1E1F21"/>
                </a:solidFill>
                <a:latin typeface="Arial" panose="020B0604020202020204" pitchFamily="34" charset="0"/>
                <a:cs typeface="Arial" panose="020B0604020202020204" pitchFamily="34" charset="0"/>
              </a:rPr>
              <a:t>laws</a:t>
            </a:r>
            <a:r>
              <a:rPr lang="fr-CA">
                <a:solidFill>
                  <a:srgbClr val="1E1F21"/>
                </a:solidFill>
                <a:latin typeface="Arial" panose="020B0604020202020204" pitchFamily="34" charset="0"/>
                <a:cs typeface="Arial" panose="020B0604020202020204" pitchFamily="34" charset="0"/>
              </a:rPr>
              <a:t> must respect the Charters. </a:t>
            </a:r>
            <a:endParaRPr lang="fr-FR" b="1">
              <a:latin typeface="Arial" panose="020B0604020202020204" pitchFamily="34" charset="0"/>
              <a:cs typeface="Arial" panose="020B0604020202020204" pitchFamily="34" charset="0"/>
            </a:endParaRPr>
          </a:p>
          <a:p>
            <a:pPr>
              <a:lnSpc>
                <a:spcPct val="90000"/>
              </a:lnSpc>
              <a:spcBef>
                <a:spcPts val="1000"/>
              </a:spcBef>
            </a:pPr>
            <a:endParaRPr lang="fr-FR">
              <a:latin typeface="Arial" panose="020B0604020202020204" pitchFamily="34" charset="0"/>
              <a:cs typeface="Arial" panose="020B0604020202020204" pitchFamily="34" charset="0"/>
            </a:endParaRPr>
          </a:p>
          <a:p>
            <a:pPr marL="342900" indent="-342900">
              <a:buFont typeface="Arial,Sans-Serif"/>
              <a:buChar char="•"/>
            </a:pPr>
            <a:r>
              <a:rPr lang="fr-CA">
                <a:solidFill>
                  <a:srgbClr val="1E1F21"/>
                </a:solidFill>
                <a:latin typeface="Arial" panose="020B0604020202020204" pitchFamily="34" charset="0"/>
                <a:cs typeface="Arial" panose="020B0604020202020204" pitchFamily="34" charset="0"/>
              </a:rPr>
              <a:t>All the </a:t>
            </a:r>
            <a:r>
              <a:rPr lang="fr-CA" err="1">
                <a:solidFill>
                  <a:srgbClr val="1E1F21"/>
                </a:solidFill>
                <a:latin typeface="Arial" panose="020B0604020202020204" pitchFamily="34" charset="0"/>
                <a:cs typeface="Arial" panose="020B0604020202020204" pitchFamily="34" charset="0"/>
              </a:rPr>
              <a:t>laws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adopted</a:t>
            </a:r>
            <a:r>
              <a:rPr lang="fr-CA">
                <a:solidFill>
                  <a:srgbClr val="1E1F21"/>
                </a:solidFill>
                <a:latin typeface="Arial" panose="020B0604020202020204" pitchFamily="34" charset="0"/>
                <a:cs typeface="Arial" panose="020B0604020202020204" pitchFamily="34" charset="0"/>
              </a:rPr>
              <a:t> in Canada (</a:t>
            </a:r>
            <a:r>
              <a:rPr lang="fr-CA" err="1">
                <a:solidFill>
                  <a:srgbClr val="1E1F21"/>
                </a:solidFill>
                <a:latin typeface="Arial" panose="020B0604020202020204" pitchFamily="34" charset="0"/>
                <a:cs typeface="Arial" panose="020B0604020202020204" pitchFamily="34" charset="0"/>
              </a:rPr>
              <a:t>including</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those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adopted</a:t>
            </a:r>
            <a:r>
              <a:rPr lang="fr-CA">
                <a:solidFill>
                  <a:srgbClr val="1E1F21"/>
                </a:solidFill>
                <a:latin typeface="Arial" panose="020B0604020202020204" pitchFamily="34" charset="0"/>
                <a:cs typeface="Arial" panose="020B0604020202020204" pitchFamily="34" charset="0"/>
              </a:rPr>
              <a:t> in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must respect the </a:t>
            </a:r>
            <a:r>
              <a:rPr lang="fr-CA" b="1">
                <a:solidFill>
                  <a:srgbClr val="1E1F21"/>
                </a:solidFill>
                <a:latin typeface="Arial" panose="020B0604020202020204" pitchFamily="34" charset="0"/>
                <a:cs typeface="Arial" panose="020B0604020202020204" pitchFamily="34" charset="0"/>
              </a:rPr>
              <a:t>Canadian Charter. </a:t>
            </a:r>
            <a:endParaRPr lang="fr-CA">
              <a:solidFill>
                <a:srgbClr val="000000"/>
              </a:solidFill>
              <a:latin typeface="Arial" panose="020B0604020202020204" pitchFamily="34" charset="0"/>
              <a:cs typeface="Arial" panose="020B0604020202020204" pitchFamily="34" charset="0"/>
            </a:endParaRPr>
          </a:p>
          <a:p>
            <a:pPr marL="342900" indent="-342900">
              <a:buFont typeface="Arial,Sans-Serif"/>
              <a:buChar char="•"/>
            </a:pPr>
            <a:r>
              <a:rPr lang="fr-CA">
                <a:solidFill>
                  <a:srgbClr val="1E1F21"/>
                </a:solidFill>
                <a:latin typeface="Arial" panose="020B0604020202020204" pitchFamily="34" charset="0"/>
                <a:cs typeface="Arial" panose="020B0604020202020204" pitchFamily="34" charset="0"/>
              </a:rPr>
              <a:t>On the </a:t>
            </a:r>
            <a:r>
              <a:rPr lang="fr-CA" err="1">
                <a:solidFill>
                  <a:srgbClr val="1E1F21"/>
                </a:solidFill>
                <a:latin typeface="Arial" panose="020B0604020202020204" pitchFamily="34" charset="0"/>
                <a:cs typeface="Arial" panose="020B0604020202020204" pitchFamily="34" charset="0"/>
              </a:rPr>
              <a:t>other</a:t>
            </a:r>
            <a:r>
              <a:rPr lang="fr-CA">
                <a:solidFill>
                  <a:srgbClr val="1E1F21"/>
                </a:solidFill>
                <a:latin typeface="Arial" panose="020B0604020202020204" pitchFamily="34" charset="0"/>
                <a:cs typeface="Arial" panose="020B0604020202020204" pitchFamily="34" charset="0"/>
              </a:rPr>
              <a:t> hand, </a:t>
            </a:r>
            <a:r>
              <a:rPr lang="fr-CA" err="1">
                <a:solidFill>
                  <a:srgbClr val="1E1F21"/>
                </a:solidFill>
                <a:latin typeface="Arial" panose="020B0604020202020204" pitchFamily="34" charset="0"/>
                <a:cs typeface="Arial" panose="020B0604020202020204" pitchFamily="34" charset="0"/>
              </a:rPr>
              <a:t>only</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laws</a:t>
            </a:r>
            <a:r>
              <a:rPr lang="fr-CA">
                <a:solidFill>
                  <a:srgbClr val="1E1F21"/>
                </a:solidFill>
                <a:latin typeface="Arial" panose="020B0604020202020204" pitchFamily="34" charset="0"/>
                <a:cs typeface="Arial" panose="020B0604020202020204" pitchFamily="34" charset="0"/>
              </a:rPr>
              <a:t> must respect the </a:t>
            </a:r>
            <a:r>
              <a:rPr lang="fr-CA" b="1" err="1">
                <a:solidFill>
                  <a:srgbClr val="1E1F21"/>
                </a:solidFill>
                <a:latin typeface="Arial" panose="020B0604020202020204" pitchFamily="34" charset="0"/>
                <a:cs typeface="Arial" panose="020B0604020202020204" pitchFamily="34" charset="0"/>
              </a:rPr>
              <a:t>Quebec</a:t>
            </a:r>
            <a:r>
              <a:rPr lang="fr-CA" b="1">
                <a:solidFill>
                  <a:srgbClr val="1E1F21"/>
                </a:solidFill>
                <a:latin typeface="Arial" panose="020B0604020202020204" pitchFamily="34" charset="0"/>
                <a:cs typeface="Arial" panose="020B0604020202020204" pitchFamily="34" charset="0"/>
              </a:rPr>
              <a:t> Charter</a:t>
            </a:r>
            <a:r>
              <a:rPr lang="fr-CA">
                <a:solidFill>
                  <a:srgbClr val="1E1F21"/>
                </a:solidFill>
                <a:latin typeface="Arial" panose="020B0604020202020204" pitchFamily="34" charset="0"/>
                <a:cs typeface="Arial" panose="020B0604020202020204" pitchFamily="34" charset="0"/>
              </a:rPr>
              <a:t>. </a:t>
            </a:r>
            <a:endParaRPr lang="fr-CA">
              <a:latin typeface="Arial" panose="020B0604020202020204" pitchFamily="34" charset="0"/>
              <a:cs typeface="Arial" panose="020B0604020202020204" pitchFamily="34" charset="0"/>
            </a:endParaRPr>
          </a:p>
          <a:p>
            <a:pPr marL="342900" indent="-342900">
              <a:buFont typeface="Arial,Sans-Serif"/>
              <a:buChar char="•"/>
            </a:pPr>
            <a:endParaRPr lang="fr-CA">
              <a:latin typeface="Arial" panose="020B0604020202020204" pitchFamily="34" charset="0"/>
              <a:cs typeface="Arial" panose="020B0604020202020204" pitchFamily="34" charset="0"/>
            </a:endParaRPr>
          </a:p>
          <a:p>
            <a:r>
              <a:rPr lang="fr-CA" b="1">
                <a:solidFill>
                  <a:srgbClr val="1E1F21"/>
                </a:solidFill>
                <a:latin typeface="Arial" panose="020B0604020202020204" pitchFamily="34" charset="0"/>
                <a:cs typeface="Arial" panose="020B0604020202020204" pitchFamily="34" charset="0"/>
              </a:rPr>
              <a:t>But not </a:t>
            </a:r>
            <a:r>
              <a:rPr lang="fr-CA" b="1" err="1">
                <a:solidFill>
                  <a:srgbClr val="1E1F21"/>
                </a:solidFill>
                <a:latin typeface="Arial" panose="020B0604020202020204" pitchFamily="34" charset="0"/>
                <a:cs typeface="Arial" panose="020B0604020202020204" pitchFamily="34" charset="0"/>
              </a:rPr>
              <a:t>only</a:t>
            </a:r>
            <a:r>
              <a:rPr lang="fr-CA" b="1">
                <a:solidFill>
                  <a:srgbClr val="1E1F21"/>
                </a:solidFill>
                <a:latin typeface="Arial" panose="020B0604020202020204" pitchFamily="34" charset="0"/>
                <a:cs typeface="Arial" panose="020B0604020202020204" pitchFamily="34" charset="0"/>
              </a:rPr>
              <a:t> </a:t>
            </a:r>
            <a:r>
              <a:rPr lang="fr-CA" b="1" err="1">
                <a:solidFill>
                  <a:srgbClr val="1E1F21"/>
                </a:solidFill>
                <a:latin typeface="Arial" panose="020B0604020202020204" pitchFamily="34" charset="0"/>
                <a:cs typeface="Arial" panose="020B0604020202020204" pitchFamily="34" charset="0"/>
              </a:rPr>
              <a:t>our</a:t>
            </a:r>
            <a:r>
              <a:rPr lang="fr-CA" b="1">
                <a:solidFill>
                  <a:srgbClr val="1E1F21"/>
                </a:solidFill>
                <a:latin typeface="Arial" panose="020B0604020202020204" pitchFamily="34" charset="0"/>
                <a:cs typeface="Arial" panose="020B0604020202020204" pitchFamily="34" charset="0"/>
              </a:rPr>
              <a:t> </a:t>
            </a:r>
            <a:r>
              <a:rPr lang="fr-CA" b="1" err="1">
                <a:solidFill>
                  <a:srgbClr val="1E1F21"/>
                </a:solidFill>
                <a:latin typeface="Arial" panose="020B0604020202020204" pitchFamily="34" charset="0"/>
                <a:cs typeface="Arial" panose="020B0604020202020204" pitchFamily="34" charset="0"/>
              </a:rPr>
              <a:t>laws</a:t>
            </a:r>
            <a:r>
              <a:rPr lang="fr-CA" b="1">
                <a:solidFill>
                  <a:srgbClr val="1E1F21"/>
                </a:solidFill>
                <a:latin typeface="Arial" panose="020B0604020202020204" pitchFamily="34" charset="0"/>
                <a:cs typeface="Arial" panose="020B0604020202020204" pitchFamily="34" charset="0"/>
              </a:rPr>
              <a:t>...</a:t>
            </a:r>
            <a:endParaRPr lang="fr-CA" b="1">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marL="342900" indent="-342900">
              <a:buFont typeface="Arial,Sans-Serif"/>
              <a:buChar char="•"/>
            </a:pPr>
            <a:r>
              <a:rPr lang="fr-CA">
                <a:solidFill>
                  <a:srgbClr val="1E1F21"/>
                </a:solidFill>
                <a:latin typeface="Arial" panose="020B0604020202020204" pitchFamily="34" charset="0"/>
                <a:cs typeface="Arial" panose="020B0604020202020204" pitchFamily="34" charset="0"/>
              </a:rPr>
              <a:t>The</a:t>
            </a:r>
            <a:r>
              <a:rPr lang="fr-CA" b="0" i="0">
                <a:solidFill>
                  <a:srgbClr val="1E1F21"/>
                </a:solidFill>
                <a:effectLst/>
                <a:latin typeface="Arial" panose="020B0604020202020204" pitchFamily="34" charset="0"/>
                <a:cs typeface="Arial" panose="020B0604020202020204" pitchFamily="34" charset="0"/>
              </a:rPr>
              <a:t> </a:t>
            </a:r>
            <a:r>
              <a:rPr lang="fr-CA" b="0" i="0" err="1">
                <a:solidFill>
                  <a:srgbClr val="1E1F21"/>
                </a:solidFill>
                <a:effectLst/>
                <a:latin typeface="Arial" panose="020B0604020202020204" pitchFamily="34" charset="0"/>
                <a:cs typeface="Arial" panose="020B0604020202020204" pitchFamily="34" charset="0"/>
              </a:rPr>
              <a:t>federal</a:t>
            </a:r>
            <a:r>
              <a:rPr lang="fr-CA" b="0" i="0">
                <a:solidFill>
                  <a:srgbClr val="1E1F21"/>
                </a:solidFill>
                <a:effectLst/>
                <a:latin typeface="Arial" panose="020B0604020202020204" pitchFamily="34" charset="0"/>
                <a:cs typeface="Arial" panose="020B0604020202020204" pitchFamily="34" charset="0"/>
              </a:rPr>
              <a:t> and provincial </a:t>
            </a:r>
            <a:r>
              <a:rPr lang="fr-CA" err="1">
                <a:solidFill>
                  <a:srgbClr val="1E1F21"/>
                </a:solidFill>
                <a:latin typeface="Arial" panose="020B0604020202020204" pitchFamily="34" charset="0"/>
                <a:cs typeface="Arial" panose="020B0604020202020204" pitchFamily="34" charset="0"/>
              </a:rPr>
              <a:t>governments</a:t>
            </a:r>
            <a:r>
              <a:rPr lang="fr-CA">
                <a:solidFill>
                  <a:srgbClr val="1E1F21"/>
                </a:solidFill>
                <a:latin typeface="Arial" panose="020B0604020202020204" pitchFamily="34" charset="0"/>
                <a:cs typeface="Arial" panose="020B0604020202020204" pitchFamily="34" charset="0"/>
              </a:rPr>
              <a:t> must </a:t>
            </a:r>
            <a:r>
              <a:rPr lang="fr-CA" err="1">
                <a:solidFill>
                  <a:srgbClr val="1E1F21"/>
                </a:solidFill>
                <a:latin typeface="Arial" panose="020B0604020202020204" pitchFamily="34" charset="0"/>
                <a:cs typeface="Arial" panose="020B0604020202020204" pitchFamily="34" charset="0"/>
              </a:rPr>
              <a:t>uphold</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fundamental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rights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freedoms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protected</a:t>
            </a:r>
            <a:r>
              <a:rPr lang="fr-CA">
                <a:solidFill>
                  <a:srgbClr val="1E1F21"/>
                </a:solidFill>
                <a:latin typeface="Arial" panose="020B0604020202020204" pitchFamily="34" charset="0"/>
                <a:cs typeface="Arial" panose="020B0604020202020204" pitchFamily="34" charset="0"/>
              </a:rPr>
              <a:t> by the </a:t>
            </a:r>
            <a:r>
              <a:rPr lang="fr-CA" b="1">
                <a:solidFill>
                  <a:srgbClr val="1E1F21"/>
                </a:solidFill>
                <a:latin typeface="Arial" panose="020B0604020202020204" pitchFamily="34" charset="0"/>
                <a:cs typeface="Arial" panose="020B0604020202020204" pitchFamily="34" charset="0"/>
              </a:rPr>
              <a:t>Canadian Charter</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governements</a:t>
            </a:r>
            <a:r>
              <a:rPr lang="fr-CA">
                <a:solidFill>
                  <a:srgbClr val="1E1F21"/>
                </a:solidFill>
                <a:latin typeface="Arial" panose="020B0604020202020204" pitchFamily="34" charset="0"/>
                <a:cs typeface="Arial" panose="020B0604020202020204" pitchFamily="34" charset="0"/>
              </a:rPr>
              <a:t> can </a:t>
            </a:r>
            <a:r>
              <a:rPr lang="fr-CA" err="1">
                <a:solidFill>
                  <a:srgbClr val="1E1F21"/>
                </a:solidFill>
                <a:latin typeface="Arial" panose="020B0604020202020204" pitchFamily="34" charset="0"/>
                <a:cs typeface="Arial" panose="020B0604020202020204" pitchFamily="34" charset="0"/>
              </a:rPr>
              <a:t>be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sued</a:t>
            </a:r>
            <a:r>
              <a:rPr lang="fr-CA">
                <a:solidFill>
                  <a:srgbClr val="1E1F21"/>
                </a:solidFill>
                <a:latin typeface="Arial" panose="020B0604020202020204" pitchFamily="34" charset="0"/>
                <a:cs typeface="Arial" panose="020B0604020202020204" pitchFamily="34" charset="0"/>
              </a:rPr>
              <a:t> for violations of </a:t>
            </a:r>
            <a:r>
              <a:rPr lang="fr-CA" err="1">
                <a:solidFill>
                  <a:srgbClr val="1E1F21"/>
                </a:solidFill>
                <a:latin typeface="Arial" panose="020B0604020202020204" pitchFamily="34" charset="0"/>
                <a:cs typeface="Arial" panose="020B0604020202020204" pitchFamily="34" charset="0"/>
              </a:rPr>
              <a:t>this</a:t>
            </a:r>
            <a:r>
              <a:rPr lang="fr-CA">
                <a:solidFill>
                  <a:srgbClr val="1E1F21"/>
                </a:solidFill>
                <a:latin typeface="Arial" panose="020B0604020202020204" pitchFamily="34" charset="0"/>
                <a:cs typeface="Arial" panose="020B0604020202020204" pitchFamily="34" charset="0"/>
              </a:rPr>
              <a:t> Charter.</a:t>
            </a:r>
            <a:endParaRPr lang="fr-CA" b="1">
              <a:latin typeface="Arial" panose="020B0604020202020204" pitchFamily="34" charset="0"/>
              <a:cs typeface="Arial" panose="020B0604020202020204" pitchFamily="34" charset="0"/>
            </a:endParaRPr>
          </a:p>
          <a:p>
            <a:pPr marL="342900" indent="-342900">
              <a:buFont typeface="Arial"/>
              <a:buChar char="•"/>
            </a:pPr>
            <a:r>
              <a:rPr lang="fr-CA" b="0" i="0">
                <a:solidFill>
                  <a:srgbClr val="1E1F21"/>
                </a:solidFill>
                <a:effectLst/>
                <a:latin typeface="Arial" panose="020B0604020202020204" pitchFamily="34" charset="0"/>
                <a:cs typeface="Arial" panose="020B0604020202020204" pitchFamily="34" charset="0"/>
              </a:rPr>
              <a:t>In </a:t>
            </a:r>
            <a:r>
              <a:rPr lang="fr-CA" b="0" i="0" err="1">
                <a:solidFill>
                  <a:srgbClr val="1E1F21"/>
                </a:solidFill>
                <a:effectLst/>
                <a:latin typeface="Arial" panose="020B0604020202020204" pitchFamily="34" charset="0"/>
                <a:cs typeface="Arial" panose="020B0604020202020204" pitchFamily="34" charset="0"/>
              </a:rPr>
              <a:t>contrast</a:t>
            </a:r>
            <a:r>
              <a:rPr lang="fr-CA" b="0" i="0">
                <a:solidFill>
                  <a:srgbClr val="1E1F21"/>
                </a:solidFill>
                <a:effectLst/>
                <a:latin typeface="Arial" panose="020B0604020202020204" pitchFamily="34" charset="0"/>
                <a:cs typeface="Arial" panose="020B0604020202020204" pitchFamily="34" charset="0"/>
              </a:rPr>
              <a:t>, </a:t>
            </a:r>
            <a:r>
              <a:rPr lang="fr-CA">
                <a:solidFill>
                  <a:srgbClr val="1E1F21"/>
                </a:solidFill>
                <a:latin typeface="Arial" panose="020B0604020202020204" pitchFamily="34" charset="0"/>
                <a:cs typeface="Arial" panose="020B0604020202020204" pitchFamily="34" charset="0"/>
              </a:rPr>
              <a:t>the </a:t>
            </a:r>
            <a:r>
              <a:rPr lang="fr-CA" err="1">
                <a:solidFill>
                  <a:srgbClr val="1E1F21"/>
                </a:solidFill>
                <a:latin typeface="Arial" panose="020B0604020202020204" pitchFamily="34" charset="0"/>
                <a:cs typeface="Arial" panose="020B0604020202020204" pitchFamily="34" charset="0"/>
              </a:rPr>
              <a:t>government</a:t>
            </a:r>
            <a:r>
              <a:rPr lang="fr-CA">
                <a:solidFill>
                  <a:srgbClr val="1E1F21"/>
                </a:solidFill>
                <a:latin typeface="Arial" panose="020B0604020202020204" pitchFamily="34" charset="0"/>
                <a:cs typeface="Arial" panose="020B0604020202020204" pitchFamily="34" charset="0"/>
              </a:rPr>
              <a:t> of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is</a:t>
            </a:r>
            <a:r>
              <a:rPr lang="fr-CA">
                <a:solidFill>
                  <a:srgbClr val="1E1F21"/>
                </a:solidFill>
                <a:latin typeface="Arial" panose="020B0604020202020204" pitchFamily="34" charset="0"/>
                <a:cs typeface="Arial" panose="020B0604020202020204" pitchFamily="34" charset="0"/>
              </a:rPr>
              <a:t> not the </a:t>
            </a:r>
            <a:r>
              <a:rPr lang="fr-CA" err="1">
                <a:solidFill>
                  <a:srgbClr val="1E1F21"/>
                </a:solidFill>
                <a:latin typeface="Arial" panose="020B0604020202020204" pitchFamily="34" charset="0"/>
                <a:cs typeface="Arial" panose="020B0604020202020204" pitchFamily="34" charset="0"/>
              </a:rPr>
              <a:t>only</a:t>
            </a:r>
            <a:r>
              <a:rPr lang="fr-CA">
                <a:solidFill>
                  <a:srgbClr val="1E1F21"/>
                </a:solidFill>
                <a:latin typeface="Arial" panose="020B0604020202020204" pitchFamily="34" charset="0"/>
                <a:cs typeface="Arial" panose="020B0604020202020204" pitchFamily="34" charset="0"/>
              </a:rPr>
              <a:t> one </a:t>
            </a:r>
            <a:r>
              <a:rPr lang="fr-CA" err="1">
                <a:solidFill>
                  <a:srgbClr val="1E1F21"/>
                </a:solidFill>
                <a:latin typeface="Arial" panose="020B0604020202020204" pitchFamily="34" charset="0"/>
                <a:cs typeface="Arial" panose="020B0604020202020204" pitchFamily="34" charset="0"/>
              </a:rPr>
              <a:t>that</a:t>
            </a:r>
            <a:r>
              <a:rPr lang="fr-CA">
                <a:solidFill>
                  <a:srgbClr val="1E1F21"/>
                </a:solidFill>
                <a:latin typeface="Arial" panose="020B0604020202020204" pitchFamily="34" charset="0"/>
                <a:cs typeface="Arial" panose="020B0604020202020204" pitchFamily="34" charset="0"/>
              </a:rPr>
              <a:t> must respect the </a:t>
            </a:r>
            <a:r>
              <a:rPr lang="fr-CA" b="1" err="1">
                <a:solidFill>
                  <a:srgbClr val="1E1F21"/>
                </a:solidFill>
                <a:latin typeface="Arial" panose="020B0604020202020204" pitchFamily="34" charset="0"/>
                <a:cs typeface="Arial" panose="020B0604020202020204" pitchFamily="34" charset="0"/>
              </a:rPr>
              <a:t>Quebec</a:t>
            </a:r>
            <a:r>
              <a:rPr lang="fr-CA" b="1">
                <a:solidFill>
                  <a:srgbClr val="1E1F21"/>
                </a:solidFill>
                <a:latin typeface="Arial" panose="020B0604020202020204" pitchFamily="34" charset="0"/>
                <a:cs typeface="Arial" panose="020B0604020202020204" pitchFamily="34" charset="0"/>
              </a:rPr>
              <a:t> Charter.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Individuals</a:t>
            </a:r>
            <a:r>
              <a:rPr lang="fr-CA">
                <a:solidFill>
                  <a:srgbClr val="1E1F21"/>
                </a:solidFill>
                <a:latin typeface="Arial" panose="020B0604020202020204" pitchFamily="34" charset="0"/>
                <a:cs typeface="Arial" panose="020B0604020202020204" pitchFamily="34" charset="0"/>
              </a:rPr>
              <a:t>, businesses, </a:t>
            </a:r>
            <a:r>
              <a:rPr lang="fr-CA" err="1">
                <a:solidFill>
                  <a:srgbClr val="1E1F21"/>
                </a:solidFill>
                <a:latin typeface="Arial" panose="020B0604020202020204" pitchFamily="34" charset="0"/>
                <a:cs typeface="Arial" panose="020B0604020202020204" pitchFamily="34" charset="0"/>
              </a:rPr>
              <a:t>private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schools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many</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others</a:t>
            </a:r>
            <a:r>
              <a:rPr lang="fr-CA">
                <a:solidFill>
                  <a:srgbClr val="1E1F21"/>
                </a:solidFill>
                <a:latin typeface="Arial" panose="020B0604020202020204" pitchFamily="34" charset="0"/>
                <a:cs typeface="Arial" panose="020B0604020202020204" pitchFamily="34" charset="0"/>
              </a:rPr>
              <a:t> must </a:t>
            </a:r>
            <a:r>
              <a:rPr lang="fr-CA" err="1">
                <a:solidFill>
                  <a:srgbClr val="1E1F21"/>
                </a:solidFill>
                <a:latin typeface="Arial" panose="020B0604020202020204" pitchFamily="34" charset="0"/>
                <a:cs typeface="Arial" panose="020B0604020202020204" pitchFamily="34" charset="0"/>
              </a:rPr>
              <a:t>also</a:t>
            </a:r>
            <a:r>
              <a:rPr lang="fr-CA">
                <a:solidFill>
                  <a:srgbClr val="1E1F21"/>
                </a:solidFill>
                <a:latin typeface="Arial" panose="020B0604020202020204" pitchFamily="34" charset="0"/>
                <a:cs typeface="Arial" panose="020B0604020202020204" pitchFamily="34" charset="0"/>
              </a:rPr>
              <a:t> respect the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Charter.</a:t>
            </a:r>
          </a:p>
          <a:p>
            <a:endParaRPr lang="fr-CA" b="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24(1), 32(1), 52(1).</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art 49, 52, 54, 55.</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Godbout c. Longueuil (Ville),</a:t>
            </a:r>
            <a:r>
              <a:rPr lang="fr-CA">
                <a:latin typeface="Arial" panose="020B0604020202020204" pitchFamily="34" charset="0"/>
                <a:cs typeface="Arial" panose="020B0604020202020204" pitchFamily="34" charset="0"/>
              </a:rPr>
              <a:t> [1997] 3 RCS 844, para 93. </a:t>
            </a:r>
            <a:endParaRPr lang="en-US">
              <a:latin typeface="Arial" panose="020B0604020202020204" pitchFamily="34" charset="0"/>
              <a:cs typeface="Arial" panose="020B0604020202020204" pitchFamily="34" charset="0"/>
            </a:endParaRPr>
          </a:p>
          <a:p>
            <a:pPr marL="171450" indent="-171450">
              <a:buFont typeface="Arial,Sans-Serif"/>
              <a:buChar char="•"/>
            </a:pPr>
            <a:r>
              <a:rPr lang="en-US" i="1">
                <a:latin typeface="Arial" panose="020B0604020202020204" pitchFamily="34" charset="0"/>
                <a:cs typeface="Arial" panose="020B0604020202020204" pitchFamily="34" charset="0"/>
              </a:rPr>
              <a:t>SDGMR c. Dolphin Delivery Ltd</a:t>
            </a:r>
            <a:r>
              <a:rPr lang="en-US">
                <a:latin typeface="Arial" panose="020B0604020202020204" pitchFamily="34" charset="0"/>
                <a:cs typeface="Arial" panose="020B0604020202020204" pitchFamily="34" charset="0"/>
              </a:rPr>
              <a:t>, [1986] 2 RCS 573, paras 33-34.</a:t>
            </a:r>
          </a:p>
          <a:p>
            <a:pPr marL="171450" indent="-171450">
              <a:buFont typeface="Arial,Sans-Serif"/>
              <a:buChar char="•"/>
            </a:pPr>
            <a:r>
              <a:rPr lang="en-US" b="0" i="0" u="none" strike="noStrike">
                <a:solidFill>
                  <a:srgbClr val="000000"/>
                </a:solidFill>
                <a:effectLst/>
                <a:latin typeface="Arial" panose="020B0604020202020204" pitchFamily="34" charset="0"/>
                <a:cs typeface="Arial" panose="020B0604020202020204" pitchFamily="34" charset="0"/>
              </a:rPr>
              <a:t>Christian Brunelle, </a:t>
            </a:r>
            <a:r>
              <a:rPr lang="en-US" b="0" i="1" u="none" strike="noStrike">
                <a:solidFill>
                  <a:srgbClr val="000000"/>
                </a:solidFill>
                <a:effectLst/>
                <a:latin typeface="Arial" panose="020B0604020202020204" pitchFamily="34" charset="0"/>
                <a:cs typeface="Arial" panose="020B0604020202020204" pitchFamily="34" charset="0"/>
              </a:rPr>
              <a:t>Les </a:t>
            </a:r>
            <a:r>
              <a:rPr lang="en-US" b="0" i="1" u="none" strike="noStrike" err="1">
                <a:solidFill>
                  <a:srgbClr val="000000"/>
                </a:solidFill>
                <a:effectLst/>
                <a:latin typeface="Arial" panose="020B0604020202020204" pitchFamily="34" charset="0"/>
                <a:cs typeface="Arial" panose="020B0604020202020204" pitchFamily="34" charset="0"/>
              </a:rPr>
              <a:t>domaines</a:t>
            </a:r>
            <a:r>
              <a:rPr lang="en-US" b="0" i="1" u="none" strike="noStrike">
                <a:solidFill>
                  <a:srgbClr val="000000"/>
                </a:solidFill>
                <a:effectLst/>
                <a:latin typeface="Arial" panose="020B0604020202020204" pitchFamily="34" charset="0"/>
                <a:cs typeface="Arial" panose="020B0604020202020204" pitchFamily="34" charset="0"/>
              </a:rPr>
              <a:t> </a:t>
            </a:r>
            <a:r>
              <a:rPr lang="en-US" b="0" i="1" u="none" strike="noStrike" err="1">
                <a:solidFill>
                  <a:srgbClr val="000000"/>
                </a:solidFill>
                <a:effectLst/>
                <a:latin typeface="Arial" panose="020B0604020202020204" pitchFamily="34" charset="0"/>
                <a:cs typeface="Arial" panose="020B0604020202020204" pitchFamily="34" charset="0"/>
              </a:rPr>
              <a:t>d’application</a:t>
            </a:r>
            <a:r>
              <a:rPr lang="en-US" b="0" i="1" u="none" strike="noStrike">
                <a:solidFill>
                  <a:srgbClr val="000000"/>
                </a:solidFill>
                <a:effectLst/>
                <a:latin typeface="Arial" panose="020B0604020202020204" pitchFamily="34" charset="0"/>
                <a:cs typeface="Arial" panose="020B0604020202020204" pitchFamily="34" charset="0"/>
              </a:rPr>
              <a:t> des </a:t>
            </a:r>
            <a:r>
              <a:rPr lang="en-US" b="0" i="1" u="none" strike="noStrike" err="1">
                <a:solidFill>
                  <a:srgbClr val="000000"/>
                </a:solidFill>
                <a:effectLst/>
                <a:latin typeface="Arial" panose="020B0604020202020204" pitchFamily="34" charset="0"/>
                <a:cs typeface="Arial" panose="020B0604020202020204" pitchFamily="34" charset="0"/>
              </a:rPr>
              <a:t>Chartes</a:t>
            </a:r>
            <a:r>
              <a:rPr lang="en-US" b="0" i="1" u="none" strike="noStrike">
                <a:solidFill>
                  <a:srgbClr val="000000"/>
                </a:solidFill>
                <a:effectLst/>
                <a:latin typeface="Arial" panose="020B0604020202020204" pitchFamily="34" charset="0"/>
                <a:cs typeface="Arial" panose="020B0604020202020204" pitchFamily="34" charset="0"/>
              </a:rPr>
              <a:t> des droits</a:t>
            </a:r>
            <a:r>
              <a:rPr lang="en-US" b="0" i="0" u="none" strike="noStrike">
                <a:solidFill>
                  <a:srgbClr val="000000"/>
                </a:solidFill>
                <a:effectLst/>
                <a:latin typeface="Arial" panose="020B0604020202020204" pitchFamily="34" charset="0"/>
                <a:cs typeface="Arial" panose="020B0604020202020204" pitchFamily="34" charset="0"/>
              </a:rPr>
              <a:t>, Collection de droit 2016-2017, vol 7, tit I, </a:t>
            </a:r>
            <a:r>
              <a:rPr lang="en-US" b="0" i="0" u="none" strike="noStrike" err="1">
                <a:solidFill>
                  <a:srgbClr val="000000"/>
                </a:solidFill>
                <a:effectLst/>
                <a:latin typeface="Arial" panose="020B0604020202020204" pitchFamily="34" charset="0"/>
                <a:cs typeface="Arial" panose="020B0604020202020204" pitchFamily="34" charset="0"/>
              </a:rPr>
              <a:t>ch</a:t>
            </a:r>
            <a:r>
              <a:rPr lang="en-US" b="0" i="0" u="none" strike="noStrike">
                <a:solidFill>
                  <a:srgbClr val="000000"/>
                </a:solidFill>
                <a:effectLst/>
                <a:latin typeface="Arial" panose="020B0604020202020204" pitchFamily="34" charset="0"/>
                <a:cs typeface="Arial" panose="020B0604020202020204" pitchFamily="34" charset="0"/>
              </a:rPr>
              <a:t> III at pp 35-39.</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15</a:t>
            </a:fld>
            <a:endParaRPr lang="fr-FR"/>
          </a:p>
        </p:txBody>
      </p:sp>
    </p:spTree>
    <p:extLst>
      <p:ext uri="{BB962C8B-B14F-4D97-AF65-F5344CB8AC3E}">
        <p14:creationId xmlns:p14="http://schemas.microsoft.com/office/powerpoint/2010/main" val="245676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Now</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that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the Charters has been </a:t>
            </a:r>
            <a:r>
              <a:rPr lang="fr-CA" err="1">
                <a:solidFill>
                  <a:srgbClr val="1E1F21"/>
                </a:solidFill>
                <a:latin typeface="Arial" panose="020B0604020202020204" pitchFamily="34" charset="0"/>
                <a:cs typeface="Arial" panose="020B0604020202020204" pitchFamily="34" charset="0"/>
              </a:rPr>
              <a:t>presented</a:t>
            </a:r>
            <a:r>
              <a:rPr lang="fr-CA">
                <a:solidFill>
                  <a:srgbClr val="1E1F21"/>
                </a:solidFill>
                <a:latin typeface="Arial" panose="020B0604020202020204" pitchFamily="34" charset="0"/>
                <a:cs typeface="Arial" panose="020B0604020202020204" pitchFamily="34" charset="0"/>
              </a:rPr>
              <a:t>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ask</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them</a:t>
            </a:r>
            <a:r>
              <a:rPr lang="fr-CA">
                <a:solidFill>
                  <a:srgbClr val="1E1F21"/>
                </a:solidFill>
                <a:latin typeface="Arial" panose="020B0604020202020204" pitchFamily="34" charset="0"/>
                <a:cs typeface="Arial" panose="020B0604020202020204" pitchFamily="34" charset="0"/>
              </a:rPr>
              <a:t> to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questions on page 8 (Activity 1) of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student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fr-CA">
              <a:solidFill>
                <a:srgbClr val="1E1F2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0">
                <a:solidFill>
                  <a:srgbClr val="1E1F21"/>
                </a:solidFill>
                <a:latin typeface="Arial" panose="020B0604020202020204" pitchFamily="34" charset="0"/>
                <a:ea typeface="Calibri"/>
                <a:cs typeface="Arial" panose="020B0604020202020204" pitchFamily="34" charset="0"/>
              </a:rPr>
              <a:t>The </a:t>
            </a:r>
            <a:r>
              <a:rPr lang="fr-CA" b="0" err="1">
                <a:solidFill>
                  <a:srgbClr val="1E1F21"/>
                </a:solidFill>
                <a:latin typeface="Arial" panose="020B0604020202020204" pitchFamily="34" charset="0"/>
                <a:ea typeface="Calibri"/>
                <a:cs typeface="Arial" panose="020B0604020202020204" pitchFamily="34" charset="0"/>
              </a:rPr>
              <a:t>following</a:t>
            </a:r>
            <a:r>
              <a:rPr lang="fr-CA" b="0">
                <a:solidFill>
                  <a:srgbClr val="1E1F21"/>
                </a:solidFill>
                <a:latin typeface="Arial" panose="020B0604020202020204" pitchFamily="34" charset="0"/>
                <a:ea typeface="Calibri"/>
                <a:cs typeface="Arial" panose="020B0604020202020204" pitchFamily="34" charset="0"/>
              </a:rPr>
              <a:t> slides </a:t>
            </a:r>
            <a:r>
              <a:rPr lang="fr-CA" b="0" err="1">
                <a:solidFill>
                  <a:srgbClr val="1E1F21"/>
                </a:solidFill>
                <a:latin typeface="Arial" panose="020B0604020202020204" pitchFamily="34" charset="0"/>
                <a:ea typeface="Calibri"/>
                <a:cs typeface="Arial" panose="020B0604020202020204" pitchFamily="34" charset="0"/>
              </a:rPr>
              <a:t>present</a:t>
            </a:r>
            <a:r>
              <a:rPr lang="fr-CA" b="0">
                <a:solidFill>
                  <a:srgbClr val="1E1F21"/>
                </a:solidFill>
                <a:latin typeface="Arial" panose="020B0604020202020204" pitchFamily="34" charset="0"/>
                <a:ea typeface="Calibri"/>
                <a:cs typeface="Arial" panose="020B0604020202020204" pitchFamily="34" charset="0"/>
              </a:rPr>
              <a:t> the </a:t>
            </a:r>
            <a:r>
              <a:rPr lang="fr-CA" b="0" err="1">
                <a:solidFill>
                  <a:srgbClr val="1E1F21"/>
                </a:solidFill>
                <a:latin typeface="Arial" panose="020B0604020202020204" pitchFamily="34" charset="0"/>
                <a:ea typeface="Calibri"/>
                <a:cs typeface="Arial" panose="020B0604020202020204" pitchFamily="34" charset="0"/>
              </a:rPr>
              <a:t>answers</a:t>
            </a:r>
            <a:r>
              <a:rPr lang="fr-CA" b="0">
                <a:solidFill>
                  <a:srgbClr val="1E1F21"/>
                </a:solidFill>
                <a:latin typeface="Arial" panose="020B0604020202020204" pitchFamily="34" charset="0"/>
                <a:ea typeface="Calibri"/>
                <a:cs typeface="Arial" panose="020B0604020202020204" pitchFamily="34" charset="0"/>
              </a:rPr>
              <a:t> to </a:t>
            </a:r>
            <a:r>
              <a:rPr lang="fr-CA" b="0" err="1">
                <a:solidFill>
                  <a:srgbClr val="1E1F21"/>
                </a:solidFill>
                <a:latin typeface="Arial" panose="020B0604020202020204" pitchFamily="34" charset="0"/>
                <a:ea typeface="Calibri"/>
                <a:cs typeface="Arial" panose="020B0604020202020204" pitchFamily="34" charset="0"/>
              </a:rPr>
              <a:t>each</a:t>
            </a:r>
            <a:r>
              <a:rPr lang="fr-CA" b="0">
                <a:solidFill>
                  <a:srgbClr val="1E1F21"/>
                </a:solidFill>
                <a:latin typeface="Arial" panose="020B0604020202020204" pitchFamily="34" charset="0"/>
                <a:ea typeface="Calibri"/>
                <a:cs typeface="Arial" panose="020B0604020202020204" pitchFamily="34" charset="0"/>
              </a:rPr>
              <a:t> of the questions.</a:t>
            </a:r>
            <a:endParaRPr lang="en-US" b="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16</a:t>
            </a:fld>
            <a:endParaRPr lang="fr-FR"/>
          </a:p>
        </p:txBody>
      </p:sp>
    </p:spTree>
    <p:extLst>
      <p:ext uri="{BB962C8B-B14F-4D97-AF65-F5344CB8AC3E}">
        <p14:creationId xmlns:p14="http://schemas.microsoft.com/office/powerpoint/2010/main" val="2577136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Ask</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what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they</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answered</a:t>
            </a:r>
            <a:r>
              <a:rPr lang="fr-CA">
                <a:solidFill>
                  <a:srgbClr val="1E1F21"/>
                </a:solidFill>
                <a:latin typeface="Arial" panose="020B0604020202020204" pitchFamily="34" charset="0"/>
                <a:cs typeface="Arial" panose="020B0604020202020204" pitchFamily="34" charset="0"/>
              </a:rPr>
              <a:t> in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before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presenting</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a:t>
            </a:r>
            <a:endParaRPr lang="en-US" b="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a:t>
            </a:r>
            <a:endParaRPr lang="en-US" b="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17</a:t>
            </a:fld>
            <a:endParaRPr lang="fr-FR"/>
          </a:p>
        </p:txBody>
      </p:sp>
    </p:spTree>
    <p:extLst>
      <p:ext uri="{BB962C8B-B14F-4D97-AF65-F5344CB8AC3E}">
        <p14:creationId xmlns:p14="http://schemas.microsoft.com/office/powerpoint/2010/main" val="3395739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b="1">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latin typeface="Arial" panose="020B0604020202020204" pitchFamily="34" charset="0"/>
                <a:cs typeface="Arial" panose="020B0604020202020204" pitchFamily="34" charset="0"/>
              </a:rPr>
              <a:t>Ask</a:t>
            </a:r>
            <a:r>
              <a:rPr lang="fr-CA" b="0" i="0">
                <a:effectLst/>
                <a:latin typeface="Arial" panose="020B0604020202020204" pitchFamily="34" charset="0"/>
                <a:cs typeface="Arial" panose="020B0604020202020204" pitchFamily="34" charset="0"/>
              </a:rPr>
              <a:t> </a:t>
            </a:r>
            <a:r>
              <a:rPr lang="fr-CA">
                <a:latin typeface="Arial" panose="020B0604020202020204" pitchFamily="34" charset="0"/>
                <a:cs typeface="Arial" panose="020B0604020202020204" pitchFamily="34" charset="0"/>
              </a:rPr>
              <a:t>the </a:t>
            </a:r>
            <a:r>
              <a:rPr lang="fr-CA" err="1">
                <a:latin typeface="Arial" panose="020B0604020202020204" pitchFamily="34" charset="0"/>
                <a:cs typeface="Arial" panose="020B0604020202020204" pitchFamily="34" charset="0"/>
              </a:rPr>
              <a:t>students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what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they</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answered</a:t>
            </a:r>
            <a:r>
              <a:rPr lang="fr-CA">
                <a:latin typeface="Arial" panose="020B0604020202020204" pitchFamily="34" charset="0"/>
                <a:cs typeface="Arial" panose="020B0604020202020204" pitchFamily="34" charset="0"/>
              </a:rPr>
              <a:t> in </a:t>
            </a:r>
            <a:r>
              <a:rPr lang="fr-CA" err="1">
                <a:latin typeface="Arial" panose="020B0604020202020204" pitchFamily="34" charset="0"/>
                <a:cs typeface="Arial" panose="020B0604020202020204" pitchFamily="34" charset="0"/>
              </a:rPr>
              <a:t>their</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workbooks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before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presenting</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18</a:t>
            </a:fld>
            <a:endParaRPr lang="fr-FR"/>
          </a:p>
        </p:txBody>
      </p:sp>
    </p:spTree>
    <p:extLst>
      <p:ext uri="{BB962C8B-B14F-4D97-AF65-F5344CB8AC3E}">
        <p14:creationId xmlns:p14="http://schemas.microsoft.com/office/powerpoint/2010/main" val="2144836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latin typeface="Arial" panose="020B0604020202020204" pitchFamily="34" charset="0"/>
                <a:cs typeface="Arial" panose="020B0604020202020204" pitchFamily="34" charset="0"/>
              </a:rPr>
              <a:t>Ask</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students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what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they</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answered</a:t>
            </a:r>
            <a:r>
              <a:rPr lang="fr-CA">
                <a:latin typeface="Arial" panose="020B0604020202020204" pitchFamily="34" charset="0"/>
                <a:cs typeface="Arial" panose="020B0604020202020204" pitchFamily="34" charset="0"/>
              </a:rPr>
              <a:t> in </a:t>
            </a:r>
            <a:r>
              <a:rPr lang="fr-CA" err="1">
                <a:latin typeface="Arial" panose="020B0604020202020204" pitchFamily="34" charset="0"/>
                <a:cs typeface="Arial" panose="020B0604020202020204" pitchFamily="34" charset="0"/>
              </a:rPr>
              <a:t>their</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workbooks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before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presenting</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b="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19</a:t>
            </a:fld>
            <a:endParaRPr lang="fr-FR"/>
          </a:p>
        </p:txBody>
      </p:sp>
    </p:spTree>
    <p:extLst>
      <p:ext uri="{BB962C8B-B14F-4D97-AF65-F5344CB8AC3E}">
        <p14:creationId xmlns:p14="http://schemas.microsoft.com/office/powerpoint/2010/main" val="3811900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latin typeface="Arial" panose="020B0604020202020204" pitchFamily="34" charset="0"/>
                <a:cs typeface="Arial" panose="020B0604020202020204" pitchFamily="34" charset="0"/>
              </a:rPr>
              <a:t>Ask</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students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what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they</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answered</a:t>
            </a:r>
            <a:r>
              <a:rPr lang="fr-CA">
                <a:latin typeface="Arial" panose="020B0604020202020204" pitchFamily="34" charset="0"/>
                <a:cs typeface="Arial" panose="020B0604020202020204" pitchFamily="34" charset="0"/>
              </a:rPr>
              <a:t> in </a:t>
            </a:r>
            <a:r>
              <a:rPr lang="fr-CA" err="1">
                <a:latin typeface="Arial" panose="020B0604020202020204" pitchFamily="34" charset="0"/>
                <a:cs typeface="Arial" panose="020B0604020202020204" pitchFamily="34" charset="0"/>
              </a:rPr>
              <a:t>their</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workbooks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before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presenting</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b="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20</a:t>
            </a:fld>
            <a:endParaRPr lang="fr-FR"/>
          </a:p>
        </p:txBody>
      </p:sp>
    </p:spTree>
    <p:extLst>
      <p:ext uri="{BB962C8B-B14F-4D97-AF65-F5344CB8AC3E}">
        <p14:creationId xmlns:p14="http://schemas.microsoft.com/office/powerpoint/2010/main" val="418112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Wingdings,Sans-Serif" panose="020B0604020202020204" pitchFamily="34" charset="0"/>
              <a:buChar char="q"/>
            </a:pPr>
            <a:r>
              <a:rPr lang="en-CA">
                <a:latin typeface="Arial" panose="020B0604020202020204" pitchFamily="34" charset="0"/>
                <a:cs typeface="Arial" panose="020B0604020202020204" pitchFamily="34" charset="0"/>
              </a:rPr>
              <a:t>Read the scenario in the Student Workbook with the students.</a:t>
            </a:r>
            <a:endParaRPr lang="en-US">
              <a:latin typeface="Arial" panose="020B0604020202020204" pitchFamily="34" charset="0"/>
              <a:cs typeface="Arial" panose="020B0604020202020204" pitchFamily="34" charset="0"/>
            </a:endParaRPr>
          </a:p>
          <a:p>
            <a:pPr marL="171450" indent="-171450">
              <a:buFont typeface="Wingdings,Sans-Serif" panose="020B0604020202020204" pitchFamily="34" charset="0"/>
              <a:buChar char="q"/>
            </a:pPr>
            <a:endParaRPr lang="en-CA">
              <a:latin typeface="Arial" panose="020B0604020202020204" pitchFamily="34" charset="0"/>
              <a:cs typeface="Arial" panose="020B0604020202020204" pitchFamily="34" charset="0"/>
            </a:endParaRPr>
          </a:p>
          <a:p>
            <a:r>
              <a:rPr lang="en-CA">
                <a:latin typeface="Arial" panose="020B0604020202020204" pitchFamily="34" charset="0"/>
                <a:cs typeface="Arial" panose="020B0604020202020204" pitchFamily="34" charset="0"/>
              </a:rPr>
              <a:t>This scenario will serve as a guiding framework for the learning activities throughout the LES. </a:t>
            </a:r>
            <a:endParaRPr lang="en-US">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a:t>
            </a:fld>
            <a:endParaRPr lang="fr-FR"/>
          </a:p>
        </p:txBody>
      </p:sp>
    </p:spTree>
    <p:extLst>
      <p:ext uri="{BB962C8B-B14F-4D97-AF65-F5344CB8AC3E}">
        <p14:creationId xmlns:p14="http://schemas.microsoft.com/office/powerpoint/2010/main" val="321670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ea typeface="Calibri"/>
              <a:cs typeface="Arial" panose="020B0604020202020204" pitchFamily="34" charset="0"/>
            </a:endParaRPr>
          </a:p>
          <a:p>
            <a:pPr marL="171450" indent="-171450" algn="just">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if </a:t>
            </a:r>
            <a:r>
              <a:rPr lang="fr-CA" sz="1200" err="1">
                <a:solidFill>
                  <a:srgbClr val="1E1F21"/>
                </a:solidFill>
                <a:latin typeface="Arial" panose="020B0604020202020204" pitchFamily="34" charset="0"/>
                <a:cs typeface="Arial" panose="020B0604020202020204" pitchFamily="34" charset="0"/>
              </a:rPr>
              <a:t>they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believe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the Charters are </a:t>
            </a:r>
            <a:r>
              <a:rPr lang="fr-CA" sz="1200" err="1">
                <a:solidFill>
                  <a:srgbClr val="1E1F21"/>
                </a:solidFill>
                <a:latin typeface="Arial" panose="020B0604020202020204" pitchFamily="34" charset="0"/>
                <a:cs typeface="Arial" panose="020B0604020202020204" pitchFamily="34" charset="0"/>
              </a:rPr>
              <a:t>incomplete</a:t>
            </a:r>
            <a:r>
              <a:rPr lang="fr-CA" sz="1200">
                <a:solidFill>
                  <a:srgbClr val="1E1F21"/>
                </a:solidFill>
                <a:latin typeface="Arial" panose="020B0604020202020204" pitchFamily="34" charset="0"/>
                <a:cs typeface="Arial" panose="020B0604020202020204" pitchFamily="34" charset="0"/>
              </a:rPr>
              <a:t>. Are </a:t>
            </a:r>
            <a:r>
              <a:rPr lang="fr-CA" sz="1200" err="1">
                <a:solidFill>
                  <a:srgbClr val="1E1F21"/>
                </a:solidFill>
                <a:latin typeface="Arial" panose="020B0604020202020204" pitchFamily="34" charset="0"/>
                <a:cs typeface="Arial" panose="020B0604020202020204" pitchFamily="34" charset="0"/>
              </a:rPr>
              <a:t>there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any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additional</a:t>
            </a:r>
            <a:r>
              <a:rPr lang="fr-CA" sz="1200">
                <a:solidFill>
                  <a:srgbClr val="1E1F21"/>
                </a:solidFill>
                <a:latin typeface="Arial" panose="020B0604020202020204" pitchFamily="34" charset="0"/>
                <a:cs typeface="Arial" panose="020B0604020202020204" pitchFamily="34" charset="0"/>
              </a:rPr>
              <a:t> grounds of discrimination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they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should</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address</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a scenario on </a:t>
            </a:r>
            <a:r>
              <a:rPr lang="fr-CA" sz="1200" err="1">
                <a:solidFill>
                  <a:srgbClr val="1E1F21"/>
                </a:solidFill>
                <a:latin typeface="Arial" panose="020B0604020202020204" pitchFamily="34" charset="0"/>
                <a:cs typeface="Arial" panose="020B0604020202020204" pitchFamily="34" charset="0"/>
              </a:rPr>
              <a:t>summer</a:t>
            </a:r>
            <a:r>
              <a:rPr lang="fr-CA" sz="1200">
                <a:solidFill>
                  <a:srgbClr val="1E1F21"/>
                </a:solidFill>
                <a:latin typeface="Arial" panose="020B0604020202020204" pitchFamily="34" charset="0"/>
                <a:cs typeface="Arial" panose="020B0604020202020204" pitchFamily="34" charset="0"/>
              </a:rPr>
              <a:t> camps.</a:t>
            </a:r>
            <a:endParaRPr lang="en-US" sz="1200" b="0">
              <a:latin typeface="Arial" panose="020B0604020202020204" pitchFamily="34" charset="0"/>
              <a:ea typeface="Calibri"/>
              <a:cs typeface="Arial" panose="020B0604020202020204" pitchFamily="34" charset="0"/>
            </a:endParaRPr>
          </a:p>
          <a:p>
            <a:pPr marL="171450" indent="-171450" algn="just">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Read the scenario </a:t>
            </a:r>
            <a:r>
              <a:rPr lang="fr-CA" sz="1200" err="1">
                <a:solidFill>
                  <a:srgbClr val="1E1F21"/>
                </a:solidFill>
                <a:latin typeface="Arial" panose="020B0604020202020204" pitchFamily="34" charset="0"/>
                <a:cs typeface="Arial" panose="020B0604020202020204" pitchFamily="34" charset="0"/>
              </a:rPr>
              <a:t>with</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One </a:t>
            </a:r>
            <a:r>
              <a:rPr lang="fr-CA" sz="1200" err="1">
                <a:solidFill>
                  <a:srgbClr val="1E1F21"/>
                </a:solidFill>
                <a:latin typeface="Arial" panose="020B0604020202020204" pitchFamily="34" charset="0"/>
                <a:cs typeface="Arial" panose="020B0604020202020204" pitchFamily="34" charset="0"/>
              </a:rPr>
              <a:t>student</a:t>
            </a:r>
            <a:r>
              <a:rPr lang="fr-CA" sz="1200">
                <a:solidFill>
                  <a:srgbClr val="1E1F21"/>
                </a:solidFill>
                <a:latin typeface="Arial" panose="020B0604020202020204" pitchFamily="34" charset="0"/>
                <a:cs typeface="Arial" panose="020B0604020202020204" pitchFamily="34" charset="0"/>
              </a:rPr>
              <a:t> can </a:t>
            </a:r>
            <a:r>
              <a:rPr lang="fr-CA" sz="1200" err="1">
                <a:solidFill>
                  <a:srgbClr val="1E1F21"/>
                </a:solidFill>
                <a:latin typeface="Arial" panose="020B0604020202020204" pitchFamily="34" charset="0"/>
                <a:cs typeface="Arial" panose="020B0604020202020204" pitchFamily="34" charset="0"/>
              </a:rPr>
              <a:t>read</a:t>
            </a:r>
            <a:r>
              <a:rPr lang="fr-CA" sz="1200">
                <a:solidFill>
                  <a:srgbClr val="1E1F21"/>
                </a:solidFill>
                <a:latin typeface="Arial" panose="020B0604020202020204" pitchFamily="34" charset="0"/>
                <a:cs typeface="Arial" panose="020B0604020202020204" pitchFamily="34" charset="0"/>
              </a:rPr>
              <a:t> the scenario </a:t>
            </a:r>
            <a:r>
              <a:rPr lang="fr-CA" sz="1200" err="1">
                <a:solidFill>
                  <a:srgbClr val="1E1F21"/>
                </a:solidFill>
                <a:latin typeface="Arial" panose="020B0604020202020204" pitchFamily="34" charset="0"/>
                <a:cs typeface="Arial" panose="020B0604020202020204" pitchFamily="34" charset="0"/>
              </a:rPr>
              <a:t>aloud</a:t>
            </a:r>
            <a:r>
              <a:rPr lang="fr-CA" sz="1200">
                <a:solidFill>
                  <a:srgbClr val="1E1F21"/>
                </a:solidFill>
                <a:latin typeface="Arial" panose="020B0604020202020204" pitchFamily="34" charset="0"/>
                <a:cs typeface="Arial" panose="020B0604020202020204" pitchFamily="34" charset="0"/>
              </a:rPr>
              <a:t>.</a:t>
            </a:r>
            <a:endParaRPr lang="en-US" sz="1200" b="0">
              <a:latin typeface="Arial" panose="020B0604020202020204" pitchFamily="34" charset="0"/>
              <a:ea typeface="Calibri"/>
              <a:cs typeface="Arial" panose="020B0604020202020204" pitchFamily="34" charset="0"/>
            </a:endParaRPr>
          </a:p>
          <a:p>
            <a:pPr algn="just"/>
            <a:endParaRPr lang="en-US" sz="1200" b="1">
              <a:latin typeface="Arial" panose="020B0604020202020204" pitchFamily="34" charset="0"/>
              <a:ea typeface="Calibri"/>
              <a:cs typeface="Arial" panose="020B0604020202020204" pitchFamily="34" charset="0"/>
            </a:endParaRPr>
          </a:p>
          <a:p>
            <a:pPr algn="just"/>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following</a:t>
            </a:r>
            <a:r>
              <a:rPr lang="fr-CA" sz="1200">
                <a:solidFill>
                  <a:srgbClr val="1E1F21"/>
                </a:solidFill>
                <a:latin typeface="Arial" panose="020B0604020202020204" pitchFamily="34" charset="0"/>
                <a:cs typeface="Arial" panose="020B0604020202020204" pitchFamily="34" charset="0"/>
              </a:rPr>
              <a:t> questions about the scenario:</a:t>
            </a:r>
            <a:endParaRPr lang="en-US" sz="1200" b="0">
              <a:latin typeface="Arial" panose="020B0604020202020204" pitchFamily="34" charset="0"/>
              <a:ea typeface="Calibri"/>
              <a:cs typeface="Arial" panose="020B0604020202020204" pitchFamily="34" charset="0"/>
            </a:endParaRPr>
          </a:p>
          <a:p>
            <a:pPr algn="just"/>
            <a:endParaRPr lang="en-US" sz="1200" b="1">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Despite what the law and the Charters provide, do you think this situation is unjust? Why or why not? </a:t>
            </a:r>
            <a:endParaRPr lang="fr-CA" sz="1200" b="1">
              <a:effectLst/>
              <a:latin typeface="Arial" panose="020B0604020202020204" pitchFamily="34" charset="0"/>
              <a:ea typeface="Calibri" panose="020F0502020204030204" pitchFamily="34" charset="0"/>
              <a:cs typeface="Arial" panose="020B0604020202020204" pitchFamily="34" charset="0"/>
            </a:endParaRPr>
          </a:p>
          <a:p>
            <a:pPr algn="just"/>
            <a:r>
              <a:rPr lang="en-US" sz="1200" i="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171450" indent="-171450" algn="just">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j</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ust because it’s legal doesn’t mean it’s fair.</a:t>
            </a:r>
            <a:r>
              <a:rPr lang="fr-CA" sz="1200">
                <a:effectLst/>
                <a:latin typeface="Arial" panose="020B0604020202020204" pitchFamily="34" charset="0"/>
                <a:cs typeface="Arial" panose="020B0604020202020204" pitchFamily="34" charset="0"/>
              </a:rPr>
              <a:t> </a:t>
            </a:r>
            <a:endParaRPr lang="en-US" sz="1200">
              <a:latin typeface="Arial" panose="020B0604020202020204" pitchFamily="34" charset="0"/>
              <a:ea typeface="Calibri" panose="020F0502020204030204"/>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w</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hen we guarantee rights, we should do it in a very complete way, so we can avoid</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situations like this</a:t>
            </a:r>
            <a:r>
              <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CA" sz="1200">
              <a:effectLst/>
              <a:latin typeface="Arial" panose="020B0604020202020204" pitchFamily="34" charset="0"/>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t</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camper</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should</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have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checked</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menu</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before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signing</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up</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for</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this</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camp</a:t>
            </a:r>
            <a:r>
              <a:rPr lang="en-CA" sz="1200" kern="1400">
                <a:solidFill>
                  <a:srgbClr val="333F48"/>
                </a:solidFill>
                <a:effectLst/>
                <a:latin typeface="Arial" panose="020B0604020202020204" pitchFamily="34" charset="0"/>
                <a:ea typeface="Times New Roman" panose="02020603050405020304" pitchFamily="18" charset="0"/>
                <a:cs typeface="Arial" panose="020B0604020202020204" pitchFamily="34" charset="0"/>
              </a:rPr>
              <a:t>.</a:t>
            </a:r>
            <a:r>
              <a:rPr lang="fr-CA" sz="1200">
                <a:effectLst/>
                <a:latin typeface="Arial" panose="020B0604020202020204" pitchFamily="34" charset="0"/>
                <a:cs typeface="Arial" panose="020B0604020202020204" pitchFamily="34" charset="0"/>
              </a:rPr>
              <a:t> </a:t>
            </a: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t</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government</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knew</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what</a:t>
            </a:r>
            <a:r>
              <a:rPr lang="en-CA" sz="1200" kern="14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doing</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when</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limited</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kinds</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rights protected by the Charters.</a:t>
            </a:r>
            <a:r>
              <a:rPr lang="fr-CA" sz="1200">
                <a:effectLst/>
                <a:latin typeface="Arial" panose="020B0604020202020204" pitchFamily="34" charset="0"/>
                <a:cs typeface="Arial" panose="020B0604020202020204" pitchFamily="34" charset="0"/>
              </a:rPr>
              <a:t> </a:t>
            </a:r>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algn="just"/>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Could vegetarianism fall under another ground of discrimination prohibited by the Quebec Charter? If so, which one (or which ones</a:t>
            </a:r>
            <a:r>
              <a:rPr lang="fr-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200" b="1">
              <a:latin typeface="Arial" panose="020B0604020202020204" pitchFamily="34" charset="0"/>
              <a:cs typeface="Arial" panose="020B0604020202020204" pitchFamily="34" charset="0"/>
            </a:endParaRPr>
          </a:p>
          <a:p>
            <a:pPr algn="just"/>
            <a:r>
              <a:rPr lang="en-US" sz="1200" i="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171450" indent="-171450">
              <a:buFont typeface="Arial"/>
              <a:buChar cha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 Hindus don’t eat meat for religious reasons </a:t>
            </a:r>
            <a:r>
              <a:rPr lang="en-US" sz="1200">
                <a:latin typeface="Arial" panose="020B0604020202020204" pitchFamily="34" charset="0"/>
                <a:cs typeface="Arial" panose="020B0604020202020204" pitchFamily="34" charset="0"/>
              </a:rPr>
              <a:t>(</a:t>
            </a:r>
            <a:r>
              <a:rPr lang="en-US" sz="1200" b="1">
                <a:latin typeface="Arial" panose="020B0604020202020204" pitchFamily="34" charset="0"/>
                <a:cs typeface="Arial" panose="020B0604020202020204" pitchFamily="34" charset="0"/>
              </a:rPr>
              <a:t>religion</a:t>
            </a:r>
            <a:r>
              <a:rPr lang="en-US" sz="120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 people can’t eat meat due to illness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disability</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 vegetarian who advocates for the protection of animals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political beliefs</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cs typeface="Arial" panose="020B0604020202020204" pitchFamily="34" charset="0"/>
              </a:rPr>
              <a:t> </a:t>
            </a:r>
            <a:endParaRPr lang="en-US" sz="1200" kern="1200">
              <a:solidFill>
                <a:schemeClr val="tx1"/>
              </a:solidFill>
              <a:effectLst/>
              <a:latin typeface="Arial" panose="020B0604020202020204" pitchFamily="34" charset="0"/>
              <a:cs typeface="Arial" panose="020B0604020202020204" pitchFamily="34" charset="0"/>
            </a:endParaRPr>
          </a:p>
          <a:p>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(These examples don’t necessarily reflect what the law currently says.)</a:t>
            </a:r>
            <a:endParaRPr lang="en-US" sz="1200">
              <a:latin typeface="Arial" panose="020B0604020202020204" pitchFamily="34" charset="0"/>
              <a:ea typeface="Calibri"/>
              <a:cs typeface="Arial" panose="020B0604020202020204" pitchFamily="34" charset="0"/>
            </a:endParaRPr>
          </a:p>
          <a:p>
            <a:pPr algn="just"/>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In your opinion, should vegetarianism be considered a prohibited ground of discrimination under the Quebec Charter?    </a:t>
            </a:r>
            <a:endParaRPr lang="en-US" sz="1200" b="1">
              <a:latin typeface="Arial" panose="020B0604020202020204" pitchFamily="34" charset="0"/>
              <a:cs typeface="Arial" panose="020B0604020202020204" pitchFamily="34" charset="0"/>
            </a:endParaRPr>
          </a:p>
          <a:p>
            <a:pPr algn="just"/>
            <a:r>
              <a:rPr lang="en-US" sz="1200" i="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kern="1400">
                <a:solidFill>
                  <a:srgbClr val="000000"/>
                </a:solidFill>
                <a:effectLst/>
                <a:latin typeface="Arial" panose="020B0604020202020204" pitchFamily="34" charset="0"/>
                <a:cs typeface="Arial" panose="020B0604020202020204" pitchFamily="34" charset="0"/>
              </a:rPr>
              <a:t>t</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here is a lot of prejudice against vegetarianism and we need to fight this prejudice.</a:t>
            </a:r>
            <a:r>
              <a:rPr lang="fr-CA" sz="1200">
                <a:effectLst/>
                <a:latin typeface="Arial" panose="020B0604020202020204" pitchFamily="34" charset="0"/>
                <a:cs typeface="Arial" panose="020B0604020202020204" pitchFamily="34" charset="0"/>
              </a:rPr>
              <a:t> </a:t>
            </a:r>
          </a:p>
          <a:p>
            <a:pPr marL="171450" indent="-171450">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a:solidFill>
                  <a:srgbClr val="231F20"/>
                </a:solidFill>
                <a:effectLst/>
                <a:latin typeface="Arial" panose="020B0604020202020204" pitchFamily="34" charset="0"/>
                <a:cs typeface="Arial" panose="020B0604020202020204" pitchFamily="34" charset="0"/>
              </a:rPr>
              <a:t>w</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 should respect everyone’s choices and differences, even if this makes the Charter more complex</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f</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or the most part, vegetarians are not victims of prejudices or stereotyping.</a:t>
            </a:r>
            <a:r>
              <a:rPr lang="fr-CA" sz="1200">
                <a:effectLst/>
                <a:latin typeface="Arial" panose="020B0604020202020204" pitchFamily="34" charset="0"/>
                <a:cs typeface="Arial" panose="020B0604020202020204" pitchFamily="34" charset="0"/>
              </a:rPr>
              <a:t> </a:t>
            </a: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t</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his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would</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open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door</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more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more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grounds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possible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discrimination. The</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Charter</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would</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become</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complicated</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would</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ineffective.</a:t>
            </a:r>
            <a:r>
              <a:rPr lang="fr-CA" sz="1200">
                <a:effectLst/>
                <a:latin typeface="Arial" panose="020B0604020202020204" pitchFamily="34" charset="0"/>
                <a:cs typeface="Arial" panose="020B0604020202020204" pitchFamily="34" charset="0"/>
              </a:rPr>
              <a:t> </a:t>
            </a:r>
          </a:p>
          <a:p>
            <a:pPr marL="0" indent="0">
              <a:buFont typeface="Arial"/>
              <a:buNone/>
            </a:pPr>
            <a:r>
              <a:rPr lang="en-US" sz="1200">
                <a:latin typeface="Arial" panose="020B0604020202020204" pitchFamily="34" charset="0"/>
                <a:cs typeface="Arial" panose="020B0604020202020204" pitchFamily="34" charset="0"/>
              </a:rPr>
              <a:t> </a:t>
            </a:r>
            <a:endParaRPr lang="en-US" sz="1200">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Can you think of other grounds of discrimination that should be prohibited? </a:t>
            </a:r>
            <a:endParaRPr lang="en-US" sz="1200" b="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Clothing choices, hair colour, etc</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 person’s physique (height, weight) </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Tastes in music</a:t>
            </a:r>
            <a:endParaRPr lang="en-US" sz="120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Food preferences</a:t>
            </a:r>
            <a:endParaRPr lang="fr-CA" sz="1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21</a:t>
            </a:fld>
            <a:endParaRPr lang="fr-FR"/>
          </a:p>
        </p:txBody>
      </p:sp>
    </p:spTree>
    <p:extLst>
      <p:ext uri="{BB962C8B-B14F-4D97-AF65-F5344CB8AC3E}">
        <p14:creationId xmlns:p14="http://schemas.microsoft.com/office/powerpoint/2010/main" val="2823714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sz="1200" b="1">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Present</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theory</a:t>
            </a:r>
            <a:r>
              <a:rPr lang="fr-CA" sz="1200">
                <a:solidFill>
                  <a:srgbClr val="1E1F21"/>
                </a:solidFill>
                <a:latin typeface="Arial" panose="020B0604020202020204" pitchFamily="34" charset="0"/>
                <a:cs typeface="Arial" panose="020B0604020202020204" pitchFamily="34" charset="0"/>
              </a:rPr>
              <a:t> on discrimination to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fr-CA" sz="1200" b="1">
              <a:latin typeface="Arial" panose="020B0604020202020204" pitchFamily="34" charset="0"/>
              <a:ea typeface="Calibri"/>
              <a:cs typeface="Arial" panose="020B0604020202020204" pitchFamily="34" charset="0"/>
            </a:endParaRPr>
          </a:p>
          <a:p>
            <a:r>
              <a:rPr lang="fr-CA" sz="1200" b="1">
                <a:solidFill>
                  <a:srgbClr val="1E1F21"/>
                </a:solidFill>
                <a:latin typeface="Arial" panose="020B0604020202020204" pitchFamily="34" charset="0"/>
                <a:cs typeface="Arial" panose="020B0604020202020204" pitchFamily="34" charset="0"/>
              </a:rPr>
              <a:t>Discrimination </a:t>
            </a:r>
            <a:r>
              <a:rPr lang="fr-CA" sz="1200" b="1" err="1">
                <a:solidFill>
                  <a:srgbClr val="1E1F21"/>
                </a:solidFill>
                <a:latin typeface="Arial" panose="020B0604020202020204" pitchFamily="34" charset="0"/>
                <a:cs typeface="Arial" panose="020B0604020202020204" pitchFamily="34" charset="0"/>
              </a:rPr>
              <a:t>is</a:t>
            </a:r>
            <a:r>
              <a:rPr lang="fr-CA" sz="1200" b="1">
                <a:solidFill>
                  <a:srgbClr val="1E1F21"/>
                </a:solidFill>
                <a:latin typeface="Arial" panose="020B0604020202020204" pitchFamily="34" charset="0"/>
                <a:cs typeface="Arial" panose="020B0604020202020204" pitchFamily="34" charset="0"/>
              </a:rPr>
              <a:t>: </a:t>
            </a:r>
            <a:r>
              <a:rPr lang="fr-CA" sz="1200">
                <a:solidFill>
                  <a:srgbClr val="1E1F21"/>
                </a:solidFill>
                <a:latin typeface="Arial" panose="020B0604020202020204" pitchFamily="34" charset="0"/>
                <a:cs typeface="Arial" panose="020B0604020202020204" pitchFamily="34" charset="0"/>
              </a:rPr>
              <a:t>not </a:t>
            </a:r>
            <a:r>
              <a:rPr lang="fr-CA" sz="1200" err="1">
                <a:solidFill>
                  <a:srgbClr val="1E1F21"/>
                </a:solidFill>
                <a:latin typeface="Arial" panose="020B0604020202020204" pitchFamily="34" charset="0"/>
                <a:cs typeface="Arial" panose="020B0604020202020204" pitchFamily="34" charset="0"/>
              </a:rPr>
              <a:t>respecting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another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person's</a:t>
            </a:r>
            <a:r>
              <a:rPr lang="fr-CA" sz="1200">
                <a:solidFill>
                  <a:srgbClr val="1E1F21"/>
                </a:solidFill>
                <a:latin typeface="Arial" panose="020B0604020202020204" pitchFamily="34" charset="0"/>
                <a:cs typeface="Arial" panose="020B0604020202020204" pitchFamily="34" charset="0"/>
              </a:rPr>
              <a:t> right to </a:t>
            </a:r>
            <a:r>
              <a:rPr lang="fr-CA" sz="1200" err="1">
                <a:solidFill>
                  <a:srgbClr val="1E1F21"/>
                </a:solidFill>
                <a:latin typeface="Arial" panose="020B0604020202020204" pitchFamily="34" charset="0"/>
                <a:cs typeface="Arial" panose="020B0604020202020204" pitchFamily="34" charset="0"/>
              </a:rPr>
              <a:t>equality</a:t>
            </a:r>
            <a:r>
              <a:rPr lang="fr-CA" sz="1200">
                <a:solidFill>
                  <a:srgbClr val="1E1F21"/>
                </a:solidFill>
                <a:latin typeface="Arial" panose="020B0604020202020204" pitchFamily="34" charset="0"/>
                <a:cs typeface="Arial" panose="020B0604020202020204" pitchFamily="34" charset="0"/>
              </a:rPr>
              <a:t>.</a:t>
            </a:r>
            <a:endParaRPr lang="fr-CA"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cs typeface="Arial" panose="020B0604020202020204" pitchFamily="34" charset="0"/>
            </a:endParaRPr>
          </a:p>
          <a:p>
            <a:pPr marL="742950" lvl="1" indent="-285750">
              <a:lnSpc>
                <a:spcPct val="90000"/>
              </a:lnSpc>
              <a:spcBef>
                <a:spcPts val="1000"/>
              </a:spcBef>
              <a:buFont typeface="Arial"/>
              <a:buChar char="•"/>
            </a:pPr>
            <a:r>
              <a:rPr lang="fr-CA" sz="1200" err="1">
                <a:solidFill>
                  <a:srgbClr val="1E1F21"/>
                </a:solidFill>
                <a:latin typeface="Arial" panose="020B0604020202020204" pitchFamily="34" charset="0"/>
                <a:ea typeface="Calibri"/>
                <a:cs typeface="Arial" panose="020B0604020202020204" pitchFamily="34" charset="0"/>
              </a:rPr>
              <a:t>Preventing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this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person</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from</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benefiting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from</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same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rights</a:t>
            </a:r>
            <a:r>
              <a:rPr lang="fr-CA" sz="1200">
                <a:solidFill>
                  <a:srgbClr val="1E1F21"/>
                </a:solidFill>
                <a:latin typeface="Arial" panose="020B0604020202020204" pitchFamily="34" charset="0"/>
                <a:cs typeface="Arial" panose="020B0604020202020204" pitchFamily="34" charset="0"/>
              </a:rPr>
              <a:t> or </a:t>
            </a:r>
            <a:r>
              <a:rPr lang="fr-CA" sz="1200" err="1">
                <a:solidFill>
                  <a:srgbClr val="1E1F21"/>
                </a:solidFill>
                <a:latin typeface="Arial" panose="020B0604020202020204" pitchFamily="34" charset="0"/>
                <a:cs typeface="Arial" panose="020B0604020202020204" pitchFamily="34" charset="0"/>
              </a:rPr>
              <a:t>access</a:t>
            </a:r>
            <a:r>
              <a:rPr lang="fr-CA" sz="1200">
                <a:solidFill>
                  <a:srgbClr val="1E1F21"/>
                </a:solidFill>
                <a:latin typeface="Arial" panose="020B0604020202020204" pitchFamily="34" charset="0"/>
                <a:cs typeface="Arial" panose="020B0604020202020204" pitchFamily="34" charset="0"/>
              </a:rPr>
              <a:t> to the </a:t>
            </a:r>
            <a:r>
              <a:rPr lang="fr-CA" sz="1200" err="1">
                <a:solidFill>
                  <a:srgbClr val="1E1F21"/>
                </a:solidFill>
                <a:latin typeface="Arial" panose="020B0604020202020204" pitchFamily="34" charset="0"/>
                <a:cs typeface="Arial" panose="020B0604020202020204" pitchFamily="34" charset="0"/>
              </a:rPr>
              <a:t>same</a:t>
            </a:r>
            <a:r>
              <a:rPr lang="fr-CA" sz="1200">
                <a:solidFill>
                  <a:srgbClr val="1E1F21"/>
                </a:solidFill>
                <a:latin typeface="Arial" panose="020B0604020202020204" pitchFamily="34" charset="0"/>
                <a:cs typeface="Arial" panose="020B0604020202020204" pitchFamily="34" charset="0"/>
              </a:rPr>
              <a:t> services as </a:t>
            </a:r>
            <a:r>
              <a:rPr lang="fr-CA" sz="1200" err="1">
                <a:solidFill>
                  <a:srgbClr val="1E1F21"/>
                </a:solidFill>
                <a:latin typeface="Arial" panose="020B0604020202020204" pitchFamily="34" charset="0"/>
                <a:cs typeface="Arial" panose="020B0604020202020204" pitchFamily="34" charset="0"/>
              </a:rPr>
              <a:t>others</a:t>
            </a:r>
            <a:r>
              <a:rPr lang="fr-CA" sz="1200">
                <a:solidFill>
                  <a:srgbClr val="1E1F21"/>
                </a:solidFill>
                <a:latin typeface="Arial" panose="020B0604020202020204" pitchFamily="34" charset="0"/>
                <a:cs typeface="Arial" panose="020B0604020202020204" pitchFamily="34" charset="0"/>
              </a:rPr>
              <a:t>.</a:t>
            </a:r>
            <a:endParaRPr lang="en-US" sz="1200">
              <a:solidFill>
                <a:srgbClr val="1E1F21"/>
              </a:solidFill>
              <a:latin typeface="Arial" panose="020B0604020202020204" pitchFamily="34" charset="0"/>
              <a:cs typeface="Arial" panose="020B0604020202020204" pitchFamily="34" charset="0"/>
            </a:endParaRPr>
          </a:p>
          <a:p>
            <a:pPr marL="742950" lvl="1" indent="-285750">
              <a:lnSpc>
                <a:spcPct val="90000"/>
              </a:lnSpc>
              <a:spcBef>
                <a:spcPts val="1000"/>
              </a:spcBef>
              <a:buFont typeface="Arial"/>
              <a:buChar char="•"/>
            </a:pPr>
            <a:r>
              <a:rPr lang="fr-CA" sz="1200">
                <a:solidFill>
                  <a:srgbClr val="1E1F21"/>
                </a:solidFill>
                <a:latin typeface="Arial" panose="020B0604020202020204" pitchFamily="34" charset="0"/>
                <a:cs typeface="Arial" panose="020B0604020202020204" pitchFamily="34" charset="0"/>
              </a:rPr>
              <a:t>B</a:t>
            </a:r>
            <a:r>
              <a:rPr lang="en-CA" sz="1200" err="1">
                <a:solidFill>
                  <a:srgbClr val="1E1F21"/>
                </a:solidFill>
                <a:latin typeface="Arial" panose="020B0604020202020204" pitchFamily="34" charset="0"/>
                <a:cs typeface="Arial" panose="020B0604020202020204" pitchFamily="34" charset="0"/>
              </a:rPr>
              <a:t>ecause</a:t>
            </a:r>
            <a:r>
              <a:rPr lang="en-CA" sz="1200">
                <a:solidFill>
                  <a:srgbClr val="1E1F21"/>
                </a:solidFill>
                <a:effectLst/>
                <a:latin typeface="Arial" panose="020B0604020202020204" pitchFamily="34" charset="0"/>
                <a:cs typeface="Arial" panose="020B0604020202020204" pitchFamily="34" charset="0"/>
              </a:rPr>
              <a:t> of a personal characteristic mentioned in the Charters. These characteristics are </a:t>
            </a:r>
            <a:r>
              <a:rPr lang="en-CA" sz="1200" b="0">
                <a:solidFill>
                  <a:srgbClr val="1E1F21"/>
                </a:solidFill>
                <a:effectLst/>
                <a:latin typeface="Arial" panose="020B0604020202020204" pitchFamily="34" charset="0"/>
                <a:cs typeface="Arial" panose="020B0604020202020204" pitchFamily="34" charset="0"/>
              </a:rPr>
              <a:t>prohibited grounds of discrimination</a:t>
            </a:r>
            <a:r>
              <a:rPr lang="en-CA" sz="1200">
                <a:solidFill>
                  <a:srgbClr val="1E1F21"/>
                </a:solidFill>
                <a:latin typeface="Arial" panose="020B0604020202020204" pitchFamily="34" charset="0"/>
                <a:cs typeface="Arial" panose="020B0604020202020204" pitchFamily="34" charset="0"/>
              </a:rPr>
              <a:t>. </a:t>
            </a:r>
            <a:endParaRPr lang="en-US" sz="1200">
              <a:solidFill>
                <a:srgbClr val="1E1F21"/>
              </a:solidFill>
              <a:latin typeface="Arial" panose="020B0604020202020204" pitchFamily="34" charset="0"/>
              <a:cs typeface="Arial" panose="020B0604020202020204" pitchFamily="34" charset="0"/>
            </a:endParaRPr>
          </a:p>
          <a:p>
            <a:pPr marL="1257300" lvl="2" indent="-342900">
              <a:buFont typeface="Courier New,monospace"/>
              <a:buChar char="o"/>
            </a:pPr>
            <a:r>
              <a:rPr lang="fr-CA" sz="1200">
                <a:latin typeface="Arial" panose="020B0604020202020204" pitchFamily="34" charset="0"/>
                <a:cs typeface="Arial" panose="020B0604020202020204" pitchFamily="34" charset="0"/>
              </a:rPr>
              <a:t>religion</a:t>
            </a:r>
            <a:endParaRPr lang="en-US" sz="1200">
              <a:latin typeface="Arial" panose="020B0604020202020204" pitchFamily="34" charset="0"/>
              <a:cs typeface="Arial" panose="020B0604020202020204" pitchFamily="34" charset="0"/>
            </a:endParaRPr>
          </a:p>
          <a:p>
            <a:pPr marL="1257300" lvl="2" indent="-342900">
              <a:buFont typeface="Courier New,monospace"/>
              <a:buChar char="o"/>
            </a:pPr>
            <a:r>
              <a:rPr lang="fr-CA" sz="1200" err="1">
                <a:latin typeface="Arial" panose="020B0604020202020204" pitchFamily="34" charset="0"/>
                <a:cs typeface="Arial" panose="020B0604020202020204" pitchFamily="34" charset="0"/>
              </a:rPr>
              <a:t>disability</a:t>
            </a:r>
            <a:endParaRPr lang="en-US" sz="1200">
              <a:latin typeface="Arial" panose="020B0604020202020204" pitchFamily="34" charset="0"/>
              <a:cs typeface="Arial" panose="020B0604020202020204" pitchFamily="34" charset="0"/>
            </a:endParaRPr>
          </a:p>
          <a:p>
            <a:pPr marL="1257300" lvl="2" indent="-342900">
              <a:buFont typeface="Courier New,monospace"/>
              <a:buChar char="o"/>
            </a:pPr>
            <a:r>
              <a:rPr lang="fr-CA" sz="1200" err="1">
                <a:latin typeface="Arial" panose="020B0604020202020204" pitchFamily="34" charset="0"/>
                <a:cs typeface="Arial" panose="020B0604020202020204" pitchFamily="34" charset="0"/>
              </a:rPr>
              <a:t>ethnic</a:t>
            </a:r>
            <a:r>
              <a:rPr lang="fr-CA" sz="1200">
                <a:latin typeface="Arial" panose="020B0604020202020204" pitchFamily="34" charset="0"/>
                <a:cs typeface="Arial" panose="020B0604020202020204" pitchFamily="34" charset="0"/>
              </a:rPr>
              <a:t> or national </a:t>
            </a:r>
            <a:r>
              <a:rPr lang="fr-CA" sz="1200" err="1">
                <a:latin typeface="Arial" panose="020B0604020202020204" pitchFamily="34" charset="0"/>
                <a:cs typeface="Arial" panose="020B0604020202020204" pitchFamily="34" charset="0"/>
              </a:rPr>
              <a:t>origin</a:t>
            </a:r>
            <a:endParaRPr lang="en-US" sz="1200">
              <a:latin typeface="Arial" panose="020B0604020202020204" pitchFamily="34" charset="0"/>
              <a:cs typeface="Arial" panose="020B0604020202020204" pitchFamily="34" charset="0"/>
            </a:endParaRPr>
          </a:p>
          <a:p>
            <a:pPr marL="1257300" lvl="2" indent="-342900">
              <a:buFont typeface="Courier New,monospace"/>
              <a:buChar char="o"/>
            </a:pPr>
            <a:r>
              <a:rPr lang="fr-CA" sz="1200">
                <a:latin typeface="Arial" panose="020B0604020202020204" pitchFamily="34" charset="0"/>
                <a:cs typeface="Arial" panose="020B0604020202020204" pitchFamily="34" charset="0"/>
              </a:rPr>
              <a:t>etc. </a:t>
            </a:r>
            <a:endParaRPr lang="fr-CA" sz="1200">
              <a:latin typeface="Arial" panose="020B0604020202020204" pitchFamily="34" charset="0"/>
              <a:ea typeface="Calibri"/>
              <a:cs typeface="Arial" panose="020B0604020202020204" pitchFamily="34" charset="0"/>
            </a:endParaRPr>
          </a:p>
          <a:p>
            <a:endParaRPr lang="fr-CA" sz="1200" b="1">
              <a:latin typeface="Arial" panose="020B0604020202020204" pitchFamily="34" charset="0"/>
              <a:cs typeface="Arial" panose="020B0604020202020204" pitchFamily="34" charset="0"/>
            </a:endParaRPr>
          </a:p>
          <a:p>
            <a:r>
              <a:rPr lang="fr-CA" sz="1200">
                <a:solidFill>
                  <a:srgbClr val="1E1F21"/>
                </a:solidFill>
                <a:latin typeface="Arial" panose="020B0604020202020204" pitchFamily="34" charset="0"/>
                <a:cs typeface="Arial" panose="020B0604020202020204" pitchFamily="34" charset="0"/>
              </a:rPr>
              <a:t>Can </a:t>
            </a:r>
            <a:r>
              <a:rPr lang="fr-CA" sz="1200" err="1">
                <a:solidFill>
                  <a:srgbClr val="1E1F21"/>
                </a:solidFill>
                <a:latin typeface="Arial" panose="020B0604020202020204" pitchFamily="34" charset="0"/>
                <a:cs typeface="Arial" panose="020B0604020202020204" pitchFamily="34" charset="0"/>
              </a:rPr>
              <a:t>you</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name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 grounds of discrimination </a:t>
            </a:r>
            <a:r>
              <a:rPr lang="fr-CA" sz="1200" err="1">
                <a:solidFill>
                  <a:srgbClr val="1E1F21"/>
                </a:solidFill>
                <a:latin typeface="Arial" panose="020B0604020202020204" pitchFamily="34" charset="0"/>
                <a:cs typeface="Arial" panose="020B0604020202020204" pitchFamily="34" charset="0"/>
              </a:rPr>
              <a:t>prohibited</a:t>
            </a:r>
            <a:r>
              <a:rPr lang="fr-CA" sz="1200">
                <a:solidFill>
                  <a:srgbClr val="1E1F21"/>
                </a:solidFill>
                <a:latin typeface="Arial" panose="020B0604020202020204" pitchFamily="34" charset="0"/>
                <a:cs typeface="Arial" panose="020B0604020202020204" pitchFamily="34" charset="0"/>
              </a:rPr>
              <a:t> by the Charters? </a:t>
            </a:r>
            <a:endParaRPr lang="fr-CA" sz="1200" b="1">
              <a:latin typeface="Arial" panose="020B0604020202020204" pitchFamily="34" charset="0"/>
              <a:cs typeface="Arial" panose="020B0604020202020204" pitchFamily="34" charset="0"/>
            </a:endParaRPr>
          </a:p>
          <a:p>
            <a:endParaRPr lang="fr-CA" sz="1200">
              <a:solidFill>
                <a:srgbClr val="1E1F21"/>
              </a:solidFill>
              <a:latin typeface="Arial" panose="020B0604020202020204" pitchFamily="34" charset="0"/>
              <a:cs typeface="Arial" panose="020B0604020202020204" pitchFamily="34" charset="0"/>
            </a:endParaRPr>
          </a:p>
          <a:p>
            <a:r>
              <a:rPr lang="fr-CA" sz="1200" b="1">
                <a:latin typeface="Arial" panose="020B0604020202020204" pitchFamily="34" charset="0"/>
                <a:cs typeface="Arial" panose="020B0604020202020204" pitchFamily="34" charset="0"/>
              </a:rPr>
              <a:t>SOURCES</a:t>
            </a:r>
            <a:endParaRPr lang="en-US" sz="1200">
              <a:latin typeface="Arial" panose="020B0604020202020204" pitchFamily="34" charset="0"/>
              <a:ea typeface="Calibri"/>
              <a:cs typeface="Arial" panose="020B0604020202020204" pitchFamily="34" charset="0"/>
            </a:endParaRPr>
          </a:p>
          <a:p>
            <a:endParaRPr lang="fr-CA" sz="1200">
              <a:latin typeface="Arial" panose="020B0604020202020204" pitchFamily="34" charset="0"/>
              <a:cs typeface="Arial" panose="020B0604020202020204" pitchFamily="34" charset="0"/>
            </a:endParaRPr>
          </a:p>
          <a:p>
            <a:pPr marL="171450" indent="-171450">
              <a:buFont typeface="Arial,Sans-Serif"/>
              <a:buChar char="•"/>
            </a:pPr>
            <a:r>
              <a:rPr lang="fr-CA" sz="1200" i="1">
                <a:latin typeface="Arial" panose="020B0604020202020204" pitchFamily="34" charset="0"/>
                <a:cs typeface="Arial" panose="020B0604020202020204" pitchFamily="34" charset="0"/>
              </a:rPr>
              <a:t>Canadian Charter</a:t>
            </a:r>
            <a:r>
              <a:rPr lang="fr-CA" sz="1200">
                <a:latin typeface="Arial" panose="020B0604020202020204" pitchFamily="34" charset="0"/>
                <a:cs typeface="Arial" panose="020B0604020202020204" pitchFamily="34" charset="0"/>
              </a:rPr>
              <a:t>, art 15(1).</a:t>
            </a:r>
            <a:endParaRPr lang="en-US" sz="1200">
              <a:latin typeface="Arial" panose="020B0604020202020204" pitchFamily="34" charset="0"/>
              <a:cs typeface="Arial" panose="020B0604020202020204" pitchFamily="34" charset="0"/>
            </a:endParaRPr>
          </a:p>
          <a:p>
            <a:pPr marL="171450" indent="-171450">
              <a:buFont typeface="Arial,Sans-Serif"/>
              <a:buChar char="•"/>
            </a:pPr>
            <a:r>
              <a:rPr lang="fr-CA" sz="1200" i="1" err="1">
                <a:latin typeface="Arial" panose="020B0604020202020204" pitchFamily="34" charset="0"/>
                <a:cs typeface="Arial" panose="020B0604020202020204" pitchFamily="34" charset="0"/>
              </a:rPr>
              <a:t>Quebec</a:t>
            </a:r>
            <a:r>
              <a:rPr lang="fr-CA" sz="1200" i="1">
                <a:latin typeface="Arial" panose="020B0604020202020204" pitchFamily="34" charset="0"/>
                <a:cs typeface="Arial" panose="020B0604020202020204" pitchFamily="34" charset="0"/>
              </a:rPr>
              <a:t> Charter</a:t>
            </a:r>
            <a:r>
              <a:rPr lang="fr-CA" sz="1200">
                <a:latin typeface="Arial" panose="020B0604020202020204" pitchFamily="34" charset="0"/>
                <a:cs typeface="Arial" panose="020B0604020202020204" pitchFamily="34" charset="0"/>
              </a:rPr>
              <a:t>, art 10.</a:t>
            </a:r>
            <a:endParaRPr lang="en-US" sz="1200">
              <a:latin typeface="Arial" panose="020B0604020202020204" pitchFamily="34" charset="0"/>
              <a:cs typeface="Arial" panose="020B0604020202020204" pitchFamily="34" charset="0"/>
            </a:endParaRPr>
          </a:p>
          <a:p>
            <a:pPr marL="171450" indent="-171450">
              <a:buFont typeface="Arial,Sans-Serif"/>
              <a:buChar char="•"/>
            </a:pPr>
            <a:r>
              <a:rPr lang="fr-CA" sz="1200" i="1">
                <a:latin typeface="Arial" panose="020B0604020202020204" pitchFamily="34" charset="0"/>
                <a:cs typeface="Arial" panose="020B0604020202020204" pitchFamily="34" charset="0"/>
              </a:rPr>
              <a:t>Andrews c. Law Society of British Columbia</a:t>
            </a:r>
            <a:r>
              <a:rPr lang="fr-CA" sz="1200">
                <a:latin typeface="Arial" panose="020B0604020202020204" pitchFamily="34" charset="0"/>
                <a:cs typeface="Arial" panose="020B0604020202020204" pitchFamily="34" charset="0"/>
              </a:rPr>
              <a:t>, [1989] 1 RCS 143 at pp 174-175.</a:t>
            </a:r>
            <a:endParaRPr lang="en-US" sz="1200">
              <a:latin typeface="Arial" panose="020B0604020202020204" pitchFamily="34" charset="0"/>
              <a:cs typeface="Arial" panose="020B0604020202020204" pitchFamily="34" charset="0"/>
            </a:endParaRPr>
          </a:p>
          <a:p>
            <a:pPr marL="171450" indent="-171450">
              <a:buFont typeface="Arial,Sans-Serif"/>
              <a:buChar char="•"/>
            </a:pPr>
            <a:r>
              <a:rPr lang="fr-CA" sz="1200" b="0" i="0" u="none" strike="noStrike">
                <a:solidFill>
                  <a:srgbClr val="000000"/>
                </a:solidFill>
                <a:effectLst/>
                <a:latin typeface="Arial" panose="020B0604020202020204" pitchFamily="34" charset="0"/>
                <a:cs typeface="Arial" panose="020B0604020202020204" pitchFamily="34" charset="0"/>
              </a:rPr>
              <a:t>Christian Brunelle, </a:t>
            </a:r>
            <a:r>
              <a:rPr lang="fr-CA" sz="1200" b="0" i="1" u="none" strike="noStrike">
                <a:solidFill>
                  <a:srgbClr val="000000"/>
                </a:solidFill>
                <a:effectLst/>
                <a:latin typeface="Arial" panose="020B0604020202020204" pitchFamily="34" charset="0"/>
                <a:cs typeface="Arial" panose="020B0604020202020204" pitchFamily="34" charset="0"/>
              </a:rPr>
              <a:t>Les domaines d’application des Chartes des droits</a:t>
            </a:r>
            <a:r>
              <a:rPr lang="fr-CA" sz="1200" b="0" i="0" u="none" strike="noStrike">
                <a:solidFill>
                  <a:srgbClr val="000000"/>
                </a:solidFill>
                <a:effectLst/>
                <a:latin typeface="Arial" panose="020B0604020202020204" pitchFamily="34" charset="0"/>
                <a:cs typeface="Arial" panose="020B0604020202020204" pitchFamily="34" charset="0"/>
              </a:rPr>
              <a:t>, Collection de droit 2016-2017, vol 7, </a:t>
            </a:r>
            <a:r>
              <a:rPr lang="fr-CA" sz="1200" b="0" i="0" u="none" strike="noStrike" err="1">
                <a:solidFill>
                  <a:srgbClr val="000000"/>
                </a:solidFill>
                <a:effectLst/>
                <a:latin typeface="Arial" panose="020B0604020202020204" pitchFamily="34" charset="0"/>
                <a:cs typeface="Arial" panose="020B0604020202020204" pitchFamily="34" charset="0"/>
              </a:rPr>
              <a:t>tit</a:t>
            </a:r>
            <a:r>
              <a:rPr lang="fr-CA" sz="1200" b="0" i="0" u="none" strike="noStrike">
                <a:solidFill>
                  <a:srgbClr val="000000"/>
                </a:solidFill>
                <a:effectLst/>
                <a:latin typeface="Arial" panose="020B0604020202020204" pitchFamily="34" charset="0"/>
                <a:cs typeface="Arial" panose="020B0604020202020204" pitchFamily="34" charset="0"/>
              </a:rPr>
              <a:t> I, </a:t>
            </a:r>
            <a:r>
              <a:rPr lang="fr-CA" sz="1200" b="0" i="0" u="none" strike="noStrike" err="1">
                <a:solidFill>
                  <a:srgbClr val="000000"/>
                </a:solidFill>
                <a:effectLst/>
                <a:latin typeface="Arial" panose="020B0604020202020204" pitchFamily="34" charset="0"/>
                <a:cs typeface="Arial" panose="020B0604020202020204" pitchFamily="34" charset="0"/>
              </a:rPr>
              <a:t>ch</a:t>
            </a:r>
            <a:r>
              <a:rPr lang="fr-CA" sz="1200" b="0" i="0" u="none" strike="noStrike">
                <a:solidFill>
                  <a:srgbClr val="000000"/>
                </a:solidFill>
                <a:effectLst/>
                <a:latin typeface="Arial" panose="020B0604020202020204" pitchFamily="34" charset="0"/>
                <a:cs typeface="Arial" panose="020B0604020202020204" pitchFamily="34" charset="0"/>
              </a:rPr>
              <a:t> III at pp 64-67.</a:t>
            </a:r>
            <a:endParaRPr lang="fr-CA"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22</a:t>
            </a:fld>
            <a:endParaRPr lang="fr-FR"/>
          </a:p>
        </p:txBody>
      </p:sp>
    </p:spTree>
    <p:extLst>
      <p:ext uri="{BB962C8B-B14F-4D97-AF65-F5344CB8AC3E}">
        <p14:creationId xmlns:p14="http://schemas.microsoft.com/office/powerpoint/2010/main" val="1109960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a:t>
            </a:r>
            <a:endParaRPr lang="en-US" b="0">
              <a:latin typeface="Arial" panose="020B0604020202020204" pitchFamily="34" charset="0"/>
              <a:ea typeface="Calibri"/>
              <a:cs typeface="Arial" panose="020B0604020202020204" pitchFamily="34" charset="0"/>
            </a:endParaRPr>
          </a:p>
          <a:p>
            <a:endParaRPr lang="fr-CA" b="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15(1).</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art 10.</a:t>
            </a:r>
            <a:endParaRPr lang="fr-FR">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23</a:t>
            </a:fld>
            <a:endParaRPr lang="fr-FR"/>
          </a:p>
        </p:txBody>
      </p:sp>
    </p:spTree>
    <p:extLst>
      <p:ext uri="{BB962C8B-B14F-4D97-AF65-F5344CB8AC3E}">
        <p14:creationId xmlns:p14="http://schemas.microsoft.com/office/powerpoint/2010/main" val="3904643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a:solidFill>
                  <a:srgbClr val="000000"/>
                </a:solidFill>
                <a:effectLst/>
                <a:latin typeface="Arial" panose="020B0604020202020204" pitchFamily="34" charset="0"/>
                <a:cs typeface="Arial" panose="020B0604020202020204" pitchFamily="34" charset="0"/>
              </a:rPr>
              <a:t>NOTES FOR THE TEACHER</a:t>
            </a:r>
            <a:endParaRPr lang="fr-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fr-CA" b="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i="1">
                <a:latin typeface="Arial" panose="020B0604020202020204" pitchFamily="34" charset="0"/>
                <a:cs typeface="Arial" panose="020B0604020202020204" pitchFamily="34" charset="0"/>
              </a:rPr>
              <a:t>Ont. Human </a:t>
            </a:r>
            <a:r>
              <a:rPr lang="fr-CA" i="1" err="1">
                <a:latin typeface="Arial" panose="020B0604020202020204" pitchFamily="34" charset="0"/>
                <a:cs typeface="Arial" panose="020B0604020202020204" pitchFamily="34" charset="0"/>
              </a:rPr>
              <a:t>Rights</a:t>
            </a:r>
            <a:r>
              <a:rPr lang="fr-CA" i="1">
                <a:latin typeface="Arial" panose="020B0604020202020204" pitchFamily="34" charset="0"/>
                <a:cs typeface="Arial" panose="020B0604020202020204" pitchFamily="34" charset="0"/>
              </a:rPr>
              <a:t> </a:t>
            </a:r>
            <a:r>
              <a:rPr lang="fr-CA" i="1" err="1">
                <a:latin typeface="Arial" panose="020B0604020202020204" pitchFamily="34" charset="0"/>
                <a:cs typeface="Arial" panose="020B0604020202020204" pitchFamily="34" charset="0"/>
              </a:rPr>
              <a:t>Comm</a:t>
            </a:r>
            <a:r>
              <a:rPr lang="fr-CA" i="1">
                <a:latin typeface="Arial" panose="020B0604020202020204" pitchFamily="34" charset="0"/>
                <a:cs typeface="Arial" panose="020B0604020202020204" pitchFamily="34" charset="0"/>
              </a:rPr>
              <a:t>. v. </a:t>
            </a:r>
            <a:r>
              <a:rPr lang="fr-CA" i="1" err="1">
                <a:latin typeface="Arial" panose="020B0604020202020204" pitchFamily="34" charset="0"/>
                <a:cs typeface="Arial" panose="020B0604020202020204" pitchFamily="34" charset="0"/>
              </a:rPr>
              <a:t>Simpsons</a:t>
            </a:r>
            <a:r>
              <a:rPr lang="fr-CA" i="1">
                <a:latin typeface="Arial" panose="020B0604020202020204" pitchFamily="34" charset="0"/>
                <a:cs typeface="Arial" panose="020B0604020202020204" pitchFamily="34" charset="0"/>
              </a:rPr>
              <a:t>-Sear</a:t>
            </a:r>
            <a:r>
              <a:rPr lang="fr-CA">
                <a:latin typeface="Arial" panose="020B0604020202020204" pitchFamily="34" charset="0"/>
                <a:cs typeface="Arial" panose="020B0604020202020204" pitchFamily="34" charset="0"/>
              </a:rPr>
              <a:t>s, </a:t>
            </a:r>
            <a:r>
              <a:rPr lang="it-IT" b="0" i="0">
                <a:solidFill>
                  <a:srgbClr val="212529"/>
                </a:solidFill>
                <a:effectLst/>
                <a:latin typeface="Arial" panose="020B0604020202020204" pitchFamily="34" charset="0"/>
                <a:cs typeface="Arial" panose="020B0604020202020204" pitchFamily="34" charset="0"/>
              </a:rPr>
              <a:t>1985 CanLII 18 (SCC), [1985] 2 SCR 536 </a:t>
            </a:r>
            <a:r>
              <a:rPr lang="fr-CA">
                <a:latin typeface="Arial" panose="020B0604020202020204" pitchFamily="34" charset="0"/>
                <a:cs typeface="Arial" panose="020B0604020202020204" pitchFamily="34" charset="0"/>
              </a:rPr>
              <a:t>at 55 and </a:t>
            </a:r>
            <a:r>
              <a:rPr lang="fr-CA" err="1">
                <a:latin typeface="Arial" panose="020B0604020202020204" pitchFamily="34" charset="0"/>
                <a:cs typeface="Arial" panose="020B0604020202020204" pitchFamily="34" charset="0"/>
              </a:rPr>
              <a:t>following</a:t>
            </a:r>
            <a:r>
              <a:rPr lang="fr-CA">
                <a:latin typeface="Arial" panose="020B0604020202020204" pitchFamily="34" charset="0"/>
                <a:cs typeface="Arial" panose="020B0604020202020204" pitchFamily="34" charset="0"/>
              </a:rPr>
              <a:t>.</a:t>
            </a:r>
            <a:endParaRPr lang="fr-CA" i="1">
              <a:latin typeface="Arial" panose="020B0604020202020204" pitchFamily="34" charset="0"/>
              <a:cs typeface="Arial" panose="020B0604020202020204" pitchFamily="34" charset="0"/>
            </a:endParaRPr>
          </a:p>
          <a:p>
            <a:pPr marL="171450" indent="-171450">
              <a:buFont typeface="Arial,Sans-Serif"/>
              <a:buChar char="•"/>
            </a:pPr>
            <a:r>
              <a:rPr lang="en-US" sz="1200" b="0" i="0" u="none" strike="noStrike">
                <a:solidFill>
                  <a:srgbClr val="000000"/>
                </a:solidFill>
                <a:effectLst/>
                <a:latin typeface="Arial" panose="020B0604020202020204" pitchFamily="34" charset="0"/>
                <a:cs typeface="Arial" panose="020B0604020202020204" pitchFamily="34" charset="0"/>
              </a:rPr>
              <a:t>Christian Brunelle, </a:t>
            </a:r>
            <a:r>
              <a:rPr lang="en-US" sz="1200" b="0" i="1" u="none" strike="noStrike">
                <a:solidFill>
                  <a:srgbClr val="000000"/>
                </a:solidFill>
                <a:effectLst/>
                <a:latin typeface="Arial" panose="020B0604020202020204" pitchFamily="34" charset="0"/>
                <a:cs typeface="Arial" panose="020B0604020202020204" pitchFamily="34" charset="0"/>
              </a:rPr>
              <a:t>Les </a:t>
            </a:r>
            <a:r>
              <a:rPr lang="en-US" sz="1200" b="0" i="1" u="none" strike="noStrike" err="1">
                <a:solidFill>
                  <a:srgbClr val="000000"/>
                </a:solidFill>
                <a:effectLst/>
                <a:latin typeface="Arial" panose="020B0604020202020204" pitchFamily="34" charset="0"/>
                <a:cs typeface="Arial" panose="020B0604020202020204" pitchFamily="34" charset="0"/>
              </a:rPr>
              <a:t>domaines</a:t>
            </a:r>
            <a:r>
              <a:rPr lang="en-US" sz="1200" b="0" i="1" u="none" strike="noStrike">
                <a:solidFill>
                  <a:srgbClr val="000000"/>
                </a:solidFill>
                <a:effectLst/>
                <a:latin typeface="Arial" panose="020B0604020202020204" pitchFamily="34" charset="0"/>
                <a:cs typeface="Arial" panose="020B0604020202020204" pitchFamily="34" charset="0"/>
              </a:rPr>
              <a:t> </a:t>
            </a:r>
            <a:r>
              <a:rPr lang="en-US" sz="1200" b="0" i="1" u="none" strike="noStrike" err="1">
                <a:solidFill>
                  <a:srgbClr val="000000"/>
                </a:solidFill>
                <a:effectLst/>
                <a:latin typeface="Arial" panose="020B0604020202020204" pitchFamily="34" charset="0"/>
                <a:cs typeface="Arial" panose="020B0604020202020204" pitchFamily="34" charset="0"/>
              </a:rPr>
              <a:t>d’application</a:t>
            </a:r>
            <a:r>
              <a:rPr lang="en-US" sz="1200" b="0" i="1" u="none" strike="noStrike">
                <a:solidFill>
                  <a:srgbClr val="000000"/>
                </a:solidFill>
                <a:effectLst/>
                <a:latin typeface="Arial" panose="020B0604020202020204" pitchFamily="34" charset="0"/>
                <a:cs typeface="Arial" panose="020B0604020202020204" pitchFamily="34" charset="0"/>
              </a:rPr>
              <a:t> des </a:t>
            </a:r>
            <a:r>
              <a:rPr lang="en-US" sz="1200" b="0" i="1" u="none" strike="noStrike" err="1">
                <a:solidFill>
                  <a:srgbClr val="000000"/>
                </a:solidFill>
                <a:effectLst/>
                <a:latin typeface="Arial" panose="020B0604020202020204" pitchFamily="34" charset="0"/>
                <a:cs typeface="Arial" panose="020B0604020202020204" pitchFamily="34" charset="0"/>
              </a:rPr>
              <a:t>Chartes</a:t>
            </a:r>
            <a:r>
              <a:rPr lang="en-US" sz="1200" b="0" i="1" u="none" strike="noStrike">
                <a:solidFill>
                  <a:srgbClr val="000000"/>
                </a:solidFill>
                <a:effectLst/>
                <a:latin typeface="Arial" panose="020B0604020202020204" pitchFamily="34" charset="0"/>
                <a:cs typeface="Arial" panose="020B0604020202020204" pitchFamily="34" charset="0"/>
              </a:rPr>
              <a:t> des droits</a:t>
            </a:r>
            <a:r>
              <a:rPr lang="en-US" sz="1200" b="0" i="0" u="none" strike="noStrike">
                <a:solidFill>
                  <a:srgbClr val="000000"/>
                </a:solidFill>
                <a:effectLst/>
                <a:latin typeface="Arial" panose="020B0604020202020204" pitchFamily="34" charset="0"/>
                <a:cs typeface="Arial" panose="020B0604020202020204" pitchFamily="34" charset="0"/>
              </a:rPr>
              <a:t>, Collection de droit 2016-2017, vol 7, tit I, </a:t>
            </a:r>
            <a:r>
              <a:rPr lang="en-US" sz="1200" b="0" i="0" u="none" strike="noStrike" err="1">
                <a:solidFill>
                  <a:srgbClr val="000000"/>
                </a:solidFill>
                <a:effectLst/>
                <a:latin typeface="Arial" panose="020B0604020202020204" pitchFamily="34" charset="0"/>
                <a:cs typeface="Arial" panose="020B0604020202020204" pitchFamily="34" charset="0"/>
              </a:rPr>
              <a:t>ch</a:t>
            </a:r>
            <a:r>
              <a:rPr lang="en-US" sz="1200" b="0" i="0" u="none" strike="noStrike">
                <a:solidFill>
                  <a:srgbClr val="000000"/>
                </a:solidFill>
                <a:effectLst/>
                <a:latin typeface="Arial" panose="020B0604020202020204" pitchFamily="34" charset="0"/>
                <a:cs typeface="Arial" panose="020B0604020202020204" pitchFamily="34" charset="0"/>
              </a:rPr>
              <a:t> III at pp 64-67.</a:t>
            </a:r>
            <a:r>
              <a:rPr lang="fr-CA" sz="1200">
                <a:latin typeface="Arial" panose="020B0604020202020204" pitchFamily="34" charset="0"/>
                <a:cs typeface="Arial" panose="020B0604020202020204" pitchFamily="34" charset="0"/>
              </a:rPr>
              <a:t>.</a:t>
            </a:r>
            <a:endParaRPr lang="fr-FR"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24</a:t>
            </a:fld>
            <a:endParaRPr lang="fr-FR"/>
          </a:p>
        </p:txBody>
      </p:sp>
    </p:spTree>
    <p:extLst>
      <p:ext uri="{BB962C8B-B14F-4D97-AF65-F5344CB8AC3E}">
        <p14:creationId xmlns:p14="http://schemas.microsoft.com/office/powerpoint/2010/main" val="760874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b="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fr-CA" b="1">
              <a:latin typeface="Arial" panose="020B0604020202020204" pitchFamily="34" charset="0"/>
              <a:cs typeface="Arial" panose="020B0604020202020204" pitchFamily="34" charset="0"/>
            </a:endParaRPr>
          </a:p>
          <a:p>
            <a:endParaRPr lang="fr-CA" b="1">
              <a:latin typeface="Arial" panose="020B0604020202020204" pitchFamily="34" charset="0"/>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Ont. Human </a:t>
            </a:r>
            <a:r>
              <a:rPr lang="fr-CA" i="1" err="1">
                <a:latin typeface="Arial" panose="020B0604020202020204" pitchFamily="34" charset="0"/>
                <a:cs typeface="Arial" panose="020B0604020202020204" pitchFamily="34" charset="0"/>
              </a:rPr>
              <a:t>Rights</a:t>
            </a:r>
            <a:r>
              <a:rPr lang="fr-CA" i="1">
                <a:latin typeface="Arial" panose="020B0604020202020204" pitchFamily="34" charset="0"/>
                <a:cs typeface="Arial" panose="020B0604020202020204" pitchFamily="34" charset="0"/>
              </a:rPr>
              <a:t> </a:t>
            </a:r>
            <a:r>
              <a:rPr lang="fr-CA" i="1" err="1">
                <a:latin typeface="Arial" panose="020B0604020202020204" pitchFamily="34" charset="0"/>
                <a:cs typeface="Arial" panose="020B0604020202020204" pitchFamily="34" charset="0"/>
              </a:rPr>
              <a:t>Comm</a:t>
            </a:r>
            <a:r>
              <a:rPr lang="fr-CA" i="1">
                <a:latin typeface="Arial" panose="020B0604020202020204" pitchFamily="34" charset="0"/>
                <a:cs typeface="Arial" panose="020B0604020202020204" pitchFamily="34" charset="0"/>
              </a:rPr>
              <a:t>. v. </a:t>
            </a:r>
            <a:r>
              <a:rPr lang="fr-CA" i="1" err="1">
                <a:latin typeface="Arial" panose="020B0604020202020204" pitchFamily="34" charset="0"/>
                <a:cs typeface="Arial" panose="020B0604020202020204" pitchFamily="34" charset="0"/>
              </a:rPr>
              <a:t>Simpsons</a:t>
            </a:r>
            <a:r>
              <a:rPr lang="fr-CA" i="1">
                <a:latin typeface="Arial" panose="020B0604020202020204" pitchFamily="34" charset="0"/>
                <a:cs typeface="Arial" panose="020B0604020202020204" pitchFamily="34" charset="0"/>
              </a:rPr>
              <a:t>-Sear</a:t>
            </a:r>
            <a:r>
              <a:rPr lang="fr-CA">
                <a:latin typeface="Arial" panose="020B0604020202020204" pitchFamily="34" charset="0"/>
                <a:cs typeface="Arial" panose="020B0604020202020204" pitchFamily="34" charset="0"/>
              </a:rPr>
              <a:t>s, </a:t>
            </a:r>
            <a:r>
              <a:rPr lang="it-IT" b="0" i="0">
                <a:solidFill>
                  <a:srgbClr val="212529"/>
                </a:solidFill>
                <a:effectLst/>
                <a:latin typeface="Arial" panose="020B0604020202020204" pitchFamily="34" charset="0"/>
                <a:cs typeface="Arial" panose="020B0604020202020204" pitchFamily="34" charset="0"/>
              </a:rPr>
              <a:t>1985 CanLII 18 (SCC), [1985] 2 SCR 536 </a:t>
            </a:r>
            <a:r>
              <a:rPr lang="fr-CA">
                <a:latin typeface="Arial" panose="020B0604020202020204" pitchFamily="34" charset="0"/>
                <a:cs typeface="Arial" panose="020B0604020202020204" pitchFamily="34" charset="0"/>
              </a:rPr>
              <a:t>at 551 and </a:t>
            </a:r>
            <a:r>
              <a:rPr lang="fr-CA" err="1">
                <a:latin typeface="Arial" panose="020B0604020202020204" pitchFamily="34" charset="0"/>
                <a:cs typeface="Arial" panose="020B0604020202020204" pitchFamily="34" charset="0"/>
              </a:rPr>
              <a:t>following</a:t>
            </a:r>
            <a:r>
              <a:rPr lang="fr-CA">
                <a:latin typeface="Arial" panose="020B0604020202020204" pitchFamily="34" charset="0"/>
                <a:cs typeface="Arial" panose="020B0604020202020204" pitchFamily="34" charset="0"/>
              </a:rPr>
              <a:t>.</a:t>
            </a:r>
            <a:endParaRPr lang="en-US">
              <a:latin typeface="Arial" panose="020B0604020202020204" pitchFamily="34" charset="0"/>
              <a:ea typeface="Calibri" panose="020F0502020204030204"/>
              <a:cs typeface="Arial" panose="020B0604020202020204" pitchFamily="34" charset="0"/>
            </a:endParaRPr>
          </a:p>
          <a:p>
            <a:pPr marL="171450" indent="-171450">
              <a:buFont typeface="Arial,Sans-Serif"/>
              <a:buChar char="•"/>
            </a:pPr>
            <a:r>
              <a:rPr lang="en-US" sz="1200" b="0" i="0" u="none" strike="noStrike">
                <a:solidFill>
                  <a:srgbClr val="000000"/>
                </a:solidFill>
                <a:effectLst/>
                <a:latin typeface="Arial" panose="020B0604020202020204" pitchFamily="34" charset="0"/>
                <a:cs typeface="Arial" panose="020B0604020202020204" pitchFamily="34" charset="0"/>
              </a:rPr>
              <a:t>Christian Brunelle, </a:t>
            </a:r>
            <a:r>
              <a:rPr lang="en-US" sz="1200" b="0" i="1" u="none" strike="noStrike">
                <a:solidFill>
                  <a:srgbClr val="000000"/>
                </a:solidFill>
                <a:effectLst/>
                <a:latin typeface="Arial" panose="020B0604020202020204" pitchFamily="34" charset="0"/>
                <a:cs typeface="Arial" panose="020B0604020202020204" pitchFamily="34" charset="0"/>
              </a:rPr>
              <a:t>Les </a:t>
            </a:r>
            <a:r>
              <a:rPr lang="en-US" sz="1200" b="0" i="1" u="none" strike="noStrike" err="1">
                <a:solidFill>
                  <a:srgbClr val="000000"/>
                </a:solidFill>
                <a:effectLst/>
                <a:latin typeface="Arial" panose="020B0604020202020204" pitchFamily="34" charset="0"/>
                <a:cs typeface="Arial" panose="020B0604020202020204" pitchFamily="34" charset="0"/>
              </a:rPr>
              <a:t>domaines</a:t>
            </a:r>
            <a:r>
              <a:rPr lang="en-US" sz="1200" b="0" i="1" u="none" strike="noStrike">
                <a:solidFill>
                  <a:srgbClr val="000000"/>
                </a:solidFill>
                <a:effectLst/>
                <a:latin typeface="Arial" panose="020B0604020202020204" pitchFamily="34" charset="0"/>
                <a:cs typeface="Arial" panose="020B0604020202020204" pitchFamily="34" charset="0"/>
              </a:rPr>
              <a:t> </a:t>
            </a:r>
            <a:r>
              <a:rPr lang="en-US" sz="1200" b="0" i="1" u="none" strike="noStrike" err="1">
                <a:solidFill>
                  <a:srgbClr val="000000"/>
                </a:solidFill>
                <a:effectLst/>
                <a:latin typeface="Arial" panose="020B0604020202020204" pitchFamily="34" charset="0"/>
                <a:cs typeface="Arial" panose="020B0604020202020204" pitchFamily="34" charset="0"/>
              </a:rPr>
              <a:t>d’application</a:t>
            </a:r>
            <a:r>
              <a:rPr lang="en-US" sz="1200" b="0" i="1" u="none" strike="noStrike">
                <a:solidFill>
                  <a:srgbClr val="000000"/>
                </a:solidFill>
                <a:effectLst/>
                <a:latin typeface="Arial" panose="020B0604020202020204" pitchFamily="34" charset="0"/>
                <a:cs typeface="Arial" panose="020B0604020202020204" pitchFamily="34" charset="0"/>
              </a:rPr>
              <a:t> des </a:t>
            </a:r>
            <a:r>
              <a:rPr lang="en-US" sz="1200" b="0" i="1" u="none" strike="noStrike" err="1">
                <a:solidFill>
                  <a:srgbClr val="000000"/>
                </a:solidFill>
                <a:effectLst/>
                <a:latin typeface="Arial" panose="020B0604020202020204" pitchFamily="34" charset="0"/>
                <a:cs typeface="Arial" panose="020B0604020202020204" pitchFamily="34" charset="0"/>
              </a:rPr>
              <a:t>Chartes</a:t>
            </a:r>
            <a:r>
              <a:rPr lang="en-US" sz="1200" b="0" i="1" u="none" strike="noStrike">
                <a:solidFill>
                  <a:srgbClr val="000000"/>
                </a:solidFill>
                <a:effectLst/>
                <a:latin typeface="Arial" panose="020B0604020202020204" pitchFamily="34" charset="0"/>
                <a:cs typeface="Arial" panose="020B0604020202020204" pitchFamily="34" charset="0"/>
              </a:rPr>
              <a:t> des droits</a:t>
            </a:r>
            <a:r>
              <a:rPr lang="en-US" sz="1200" b="0" i="0" u="none" strike="noStrike">
                <a:solidFill>
                  <a:srgbClr val="000000"/>
                </a:solidFill>
                <a:effectLst/>
                <a:latin typeface="Arial" panose="020B0604020202020204" pitchFamily="34" charset="0"/>
                <a:cs typeface="Arial" panose="020B0604020202020204" pitchFamily="34" charset="0"/>
              </a:rPr>
              <a:t>, Collection de droit 2016-2017, vol 7, tit I, </a:t>
            </a:r>
            <a:r>
              <a:rPr lang="en-US" sz="1200" b="0" i="0" u="none" strike="noStrike" err="1">
                <a:solidFill>
                  <a:srgbClr val="000000"/>
                </a:solidFill>
                <a:effectLst/>
                <a:latin typeface="Arial" panose="020B0604020202020204" pitchFamily="34" charset="0"/>
                <a:cs typeface="Arial" panose="020B0604020202020204" pitchFamily="34" charset="0"/>
              </a:rPr>
              <a:t>ch</a:t>
            </a:r>
            <a:r>
              <a:rPr lang="en-US" sz="1200" b="0" i="0" u="none" strike="noStrike">
                <a:solidFill>
                  <a:srgbClr val="000000"/>
                </a:solidFill>
                <a:effectLst/>
                <a:latin typeface="Arial" panose="020B0604020202020204" pitchFamily="34" charset="0"/>
                <a:cs typeface="Arial" panose="020B0604020202020204" pitchFamily="34" charset="0"/>
              </a:rPr>
              <a:t> III </a:t>
            </a:r>
            <a:r>
              <a:rPr lang="en-US">
                <a:latin typeface="Arial" panose="020B0604020202020204" pitchFamily="34" charset="0"/>
                <a:cs typeface="Arial" panose="020B0604020202020204" pitchFamily="34" charset="0"/>
              </a:rPr>
              <a:t>at pp 64-67.</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25</a:t>
            </a:fld>
            <a:endParaRPr lang="fr-FR"/>
          </a:p>
        </p:txBody>
      </p:sp>
    </p:spTree>
    <p:extLst>
      <p:ext uri="{BB962C8B-B14F-4D97-AF65-F5344CB8AC3E}">
        <p14:creationId xmlns:p14="http://schemas.microsoft.com/office/powerpoint/2010/main" val="3537656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Now</a:t>
            </a:r>
            <a:r>
              <a:rPr lang="fr-CA" b="0" i="0">
                <a:solidFill>
                  <a:srgbClr val="1E1F21"/>
                </a:solidFill>
                <a:effectLst/>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that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discrimination has been </a:t>
            </a:r>
            <a:r>
              <a:rPr lang="fr-CA" err="1">
                <a:solidFill>
                  <a:srgbClr val="1E1F21"/>
                </a:solidFill>
                <a:latin typeface="Arial" panose="020B0604020202020204" pitchFamily="34" charset="0"/>
                <a:cs typeface="Arial" panose="020B0604020202020204" pitchFamily="34" charset="0"/>
              </a:rPr>
              <a:t>presented</a:t>
            </a:r>
            <a:r>
              <a:rPr lang="fr-CA">
                <a:solidFill>
                  <a:srgbClr val="1E1F21"/>
                </a:solidFill>
                <a:latin typeface="Arial" panose="020B0604020202020204" pitchFamily="34" charset="0"/>
                <a:cs typeface="Arial" panose="020B0604020202020204" pitchFamily="34" charset="0"/>
              </a:rPr>
              <a:t>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ask</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them</a:t>
            </a:r>
            <a:r>
              <a:rPr lang="fr-CA">
                <a:solidFill>
                  <a:srgbClr val="1E1F21"/>
                </a:solidFill>
                <a:latin typeface="Arial" panose="020B0604020202020204" pitchFamily="34" charset="0"/>
                <a:ea typeface="Calibri"/>
                <a:cs typeface="Arial" panose="020B0604020202020204" pitchFamily="34" charset="0"/>
              </a:rPr>
              <a:t> </a:t>
            </a:r>
            <a:r>
              <a:rPr lang="fr-CA">
                <a:solidFill>
                  <a:srgbClr val="1E1F21"/>
                </a:solidFill>
                <a:latin typeface="Arial" panose="020B0604020202020204" pitchFamily="34" charset="0"/>
                <a:cs typeface="Arial" panose="020B0604020202020204" pitchFamily="34" charset="0"/>
              </a:rPr>
              <a:t>to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questions on page 14 (Activity 2) of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student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a:t>
            </a:r>
            <a:endParaRPr lang="fr-FR">
              <a:solidFill>
                <a:srgbClr val="000000"/>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26</a:t>
            </a:fld>
            <a:endParaRPr lang="fr-FR"/>
          </a:p>
        </p:txBody>
      </p:sp>
    </p:spTree>
    <p:extLst>
      <p:ext uri="{BB962C8B-B14F-4D97-AF65-F5344CB8AC3E}">
        <p14:creationId xmlns:p14="http://schemas.microsoft.com/office/powerpoint/2010/main" val="11817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a:solidFill>
                  <a:srgbClr val="000000"/>
                </a:solidFill>
                <a:effectLst/>
                <a:latin typeface="Arial" panose="020B0604020202020204" pitchFamily="34" charset="0"/>
                <a:cs typeface="Arial" panose="020B0604020202020204" pitchFamily="34" charset="0"/>
              </a:rPr>
              <a:t>NOTES FOR THE TEACHER</a:t>
            </a: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they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answered</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before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presenting</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fr-FR" sz="1200">
              <a:solidFill>
                <a:srgbClr val="000000"/>
              </a:solidFill>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ea typeface="Calibri"/>
              <a:cs typeface="Arial" panose="020B0604020202020204" pitchFamily="34" charset="0"/>
            </a:endParaRPr>
          </a:p>
          <a:p>
            <a:endParaRPr lang="en-US" sz="1200" b="0">
              <a:latin typeface="Arial" panose="020B0604020202020204" pitchFamily="34" charset="0"/>
              <a:ea typeface="Calibri"/>
              <a:cs typeface="Arial" panose="020B0604020202020204" pitchFamily="34" charset="0"/>
            </a:endParaRPr>
          </a:p>
          <a:p>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your own words, what is discrimination?</a:t>
            </a:r>
            <a:r>
              <a:rPr lang="fr-CA" sz="1200" b="1">
                <a:effectLst/>
                <a:latin typeface="Arial" panose="020B0604020202020204" pitchFamily="34" charset="0"/>
                <a:cs typeface="Arial" panose="020B0604020202020204" pitchFamily="34" charset="0"/>
              </a:rPr>
              <a:t> </a:t>
            </a:r>
            <a:endParaRPr lang="en-US" sz="1200" b="1">
              <a:solidFill>
                <a:schemeClr val="tx1"/>
              </a:solidFill>
              <a:effectLst/>
              <a:latin typeface="Arial" panose="020B0604020202020204" pitchFamily="34" charset="0"/>
              <a:cs typeface="Arial" panose="020B0604020202020204" pitchFamily="34" charset="0"/>
            </a:endParaRPr>
          </a:p>
          <a:p>
            <a:r>
              <a:rPr lang="en-CA" sz="1200">
                <a:solidFill>
                  <a:srgbClr val="333F48"/>
                </a:solidFill>
                <a:effectLst/>
                <a:latin typeface="Arial" panose="020B0604020202020204" pitchFamily="34" charset="0"/>
                <a:ea typeface="Calibri" panose="020F0502020204030204" pitchFamily="34" charset="0"/>
                <a:cs typeface="Arial" panose="020B0604020202020204" pitchFamily="34" charset="0"/>
              </a:rPr>
              <a:t>Possible answer</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 It means treating someone differently and removing some of that person’s rights or preventing that person from enjoying the same rights as other people.</a:t>
            </a:r>
            <a:endParaRPr lang="fr-CA" sz="1200">
              <a:effectLst/>
              <a:latin typeface="Arial" panose="020B0604020202020204" pitchFamily="34" charset="0"/>
              <a:ea typeface="Calibri" panose="020F0502020204030204" pitchFamily="34" charset="0"/>
              <a:cs typeface="Arial" panose="020B0604020202020204" pitchFamily="34" charset="0"/>
            </a:endParaRPr>
          </a:p>
          <a:p>
            <a:br>
              <a:rPr lang="en-US" sz="1200">
                <a:latin typeface="Arial" panose="020B0604020202020204" pitchFamily="34" charset="0"/>
                <a:cs typeface="Arial" panose="020B0604020202020204" pitchFamily="34" charset="0"/>
              </a:rPr>
            </a:b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you think that discrimination is the same thing as intolerance? Explain. </a:t>
            </a:r>
            <a:endParaRPr lang="en-US" sz="1200" b="1">
              <a:latin typeface="Arial" panose="020B0604020202020204" pitchFamily="34" charset="0"/>
              <a:ea typeface="Calibri" panose="020F050202020403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Yes</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It means treating someone differently and removing some of that person’s rights or preventing that person from enjoying the same rights as other people.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effectLst/>
                <a:latin typeface="Arial" panose="020B0604020202020204" pitchFamily="34" charset="0"/>
                <a:ea typeface="Times New Roman" panose="02020603050405020304" pitchFamily="18" charset="0"/>
                <a:cs typeface="Arial" panose="020B0604020202020204" pitchFamily="34" charset="0"/>
              </a:rPr>
              <a:t>Yes</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Being</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intolerant</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means</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treating</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others</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lack</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respect</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because</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don’t agree</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their</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values.</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Intolerance</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therefore</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kind</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discrimination.</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effectLst/>
                <a:latin typeface="Arial" panose="020B0604020202020204" pitchFamily="34" charset="0"/>
                <a:ea typeface="Times New Roman" panose="02020603050405020304" pitchFamily="18" charset="0"/>
                <a:cs typeface="Arial" panose="020B0604020202020204" pitchFamily="34" charset="0"/>
              </a:rPr>
              <a:t>No:</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Sometimes</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people</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discriminate</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without</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realizing</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best</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example</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this</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 indirect</a:t>
            </a:r>
            <a:r>
              <a:rPr lang="en-CA" sz="1200" spc="1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discrimination.</a:t>
            </a:r>
            <a:endParaRPr lang="en-US"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effectLst/>
                <a:latin typeface="Arial" panose="020B0604020202020204" pitchFamily="34" charset="0"/>
                <a:ea typeface="Times New Roman" panose="02020603050405020304" pitchFamily="18" charset="0"/>
                <a:cs typeface="Arial" panose="020B0604020202020204" pitchFamily="34" charset="0"/>
              </a:rPr>
              <a:t>No</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possible</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a:t>
            </a:r>
            <a:r>
              <a:rPr lang="en-CA" sz="12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intolerant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without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discriminating.</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For</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example,</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might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like another religion, but still respect the people who practice</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endParaRPr lang="en-US" sz="1200">
              <a:latin typeface="Arial" panose="020B0604020202020204" pitchFamily="34" charset="0"/>
              <a:cs typeface="Arial" panose="020B0604020202020204" pitchFamily="34" charset="0"/>
            </a:endParaRPr>
          </a:p>
          <a:p>
            <a:pPr marL="171450" indent="-171450">
              <a:buFont typeface="Arial"/>
              <a:buChar char="•"/>
            </a:pP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cs typeface="Arial" panose="020B0604020202020204" pitchFamily="34" charset="0"/>
              </a:rPr>
              <a:t>These examples are for reflection purposes and do not necessarily reflect the state of the law.</a:t>
            </a:r>
            <a:endParaRPr lang="en-US" sz="1200">
              <a:latin typeface="Arial" panose="020B0604020202020204" pitchFamily="34" charset="0"/>
              <a:ea typeface="Calibri"/>
              <a:cs typeface="Arial" panose="020B0604020202020204" pitchFamily="34" charset="0"/>
            </a:endParaRPr>
          </a:p>
          <a:p>
            <a:pPr algn="just"/>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27</a:t>
            </a:fld>
            <a:endParaRPr lang="fr-FR"/>
          </a:p>
        </p:txBody>
      </p:sp>
    </p:spTree>
    <p:extLst>
      <p:ext uri="{BB962C8B-B14F-4D97-AF65-F5344CB8AC3E}">
        <p14:creationId xmlns:p14="http://schemas.microsoft.com/office/powerpoint/2010/main" val="1853721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a:t>
            </a:r>
            <a:r>
              <a:rPr lang="fr-CA" err="1">
                <a:solidFill>
                  <a:srgbClr val="1E1F21"/>
                </a:solidFill>
                <a:latin typeface="Arial" panose="020B0604020202020204" pitchFamily="34" charset="0"/>
                <a:cs typeface="Arial" panose="020B0604020202020204" pitchFamily="34" charset="0"/>
              </a:rPr>
              <a:t>reasonable</a:t>
            </a:r>
            <a:r>
              <a:rPr lang="fr-CA">
                <a:solidFill>
                  <a:srgbClr val="1E1F21"/>
                </a:solidFill>
                <a:latin typeface="Arial" panose="020B0604020202020204" pitchFamily="34" charset="0"/>
                <a:cs typeface="Arial" panose="020B0604020202020204" pitchFamily="34" charset="0"/>
              </a:rPr>
              <a:t> accommodations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can follow </a:t>
            </a:r>
            <a:r>
              <a:rPr lang="fr-CA" err="1">
                <a:solidFill>
                  <a:srgbClr val="1E1F21"/>
                </a:solidFill>
                <a:latin typeface="Arial" panose="020B0604020202020204" pitchFamily="34" charset="0"/>
                <a:cs typeface="Arial" panose="020B0604020202020204" pitchFamily="34" charset="0"/>
              </a:rPr>
              <a:t>along</a:t>
            </a:r>
            <a:r>
              <a:rPr lang="fr-CA">
                <a:solidFill>
                  <a:srgbClr val="1E1F21"/>
                </a:solidFill>
                <a:latin typeface="Arial" panose="020B0604020202020204" pitchFamily="34" charset="0"/>
                <a:cs typeface="Arial" panose="020B0604020202020204" pitchFamily="34" charset="0"/>
              </a:rPr>
              <a:t> in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 on page 15.</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28</a:t>
            </a:fld>
            <a:endParaRPr lang="fr-FR"/>
          </a:p>
        </p:txBody>
      </p:sp>
    </p:spTree>
    <p:extLst>
      <p:ext uri="{BB962C8B-B14F-4D97-AF65-F5344CB8AC3E}">
        <p14:creationId xmlns:p14="http://schemas.microsoft.com/office/powerpoint/2010/main" val="3656288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a:lnSpc>
                <a:spcPct val="90000"/>
              </a:lnSpc>
              <a:spcBef>
                <a:spcPts val="1000"/>
              </a:spcBef>
            </a:pPr>
            <a:endParaRPr lang="fr-FR" sz="1200"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Present the theory of reasonable accommodations to students.</a:t>
            </a:r>
          </a:p>
          <a:p>
            <a:pPr marL="171450" indent="-171450">
              <a:buFont typeface="Arial" panose="020B0604020202020204" pitchFamily="34" charset="0"/>
              <a:buChar char="•"/>
            </a:pPr>
            <a:r>
              <a:rPr lang="fr-CA" sz="1200">
                <a:solidFill>
                  <a:srgbClr val="1E1F21"/>
                </a:solidFill>
                <a:latin typeface="Arial"/>
                <a:cs typeface="Arial"/>
              </a:rPr>
              <a:t>Click to display the </a:t>
            </a:r>
            <a:r>
              <a:rPr lang="fr-CA" sz="1200" err="1">
                <a:solidFill>
                  <a:srgbClr val="1E1F21"/>
                </a:solidFill>
                <a:latin typeface="Arial"/>
                <a:cs typeface="Arial"/>
              </a:rPr>
              <a:t>different</a:t>
            </a:r>
            <a:r>
              <a:rPr lang="fr-CA" sz="1200">
                <a:solidFill>
                  <a:srgbClr val="1E1F21"/>
                </a:solidFill>
                <a:latin typeface="Arial"/>
                <a:cs typeface="Arial"/>
              </a:rPr>
              <a:t> </a:t>
            </a:r>
            <a:r>
              <a:rPr lang="fr-CA" sz="1200" err="1">
                <a:solidFill>
                  <a:srgbClr val="1E1F21"/>
                </a:solidFill>
                <a:latin typeface="Arial"/>
                <a:cs typeface="Arial"/>
              </a:rPr>
              <a:t>elements</a:t>
            </a:r>
            <a:r>
              <a:rPr lang="fr-CA" sz="1200">
                <a:solidFill>
                  <a:srgbClr val="1E1F21"/>
                </a:solidFill>
                <a:latin typeface="Arial"/>
                <a:cs typeface="Arial"/>
              </a:rPr>
              <a:t> of the </a:t>
            </a:r>
            <a:r>
              <a:rPr lang="fr-CA" sz="1200" err="1">
                <a:solidFill>
                  <a:srgbClr val="1E1F21"/>
                </a:solidFill>
                <a:latin typeface="Arial"/>
                <a:cs typeface="Arial"/>
              </a:rPr>
              <a:t>answer</a:t>
            </a:r>
            <a:r>
              <a:rPr lang="fr-CA" sz="1200">
                <a:solidFill>
                  <a:srgbClr val="1E1F21"/>
                </a:solidFill>
                <a:latin typeface="Arial"/>
                <a:cs typeface="Arial"/>
              </a:rPr>
              <a:t>. </a:t>
            </a:r>
            <a:endParaRPr lang="en-US" sz="1200" b="0">
              <a:latin typeface="Arial"/>
              <a:ea typeface="Calibri"/>
              <a:cs typeface="Arial"/>
            </a:endParaRPr>
          </a:p>
          <a:p>
            <a:pPr marL="171450" indent="-171450">
              <a:buFont typeface="Arial" panose="020B0604020202020204" pitchFamily="34" charset="0"/>
              <a:buChar char="•"/>
            </a:pPr>
            <a:r>
              <a:rPr lang="en-CA" sz="1200" noProof="0">
                <a:solidFill>
                  <a:srgbClr val="1E1F21"/>
                </a:solidFill>
                <a:latin typeface="Arial"/>
                <a:cs typeface="Arial"/>
              </a:rPr>
              <a:t>Ask the students to invent a situation or a request for </a:t>
            </a:r>
            <a:r>
              <a:rPr lang="en-CA" sz="1200" noProof="0" err="1">
                <a:solidFill>
                  <a:srgbClr val="1E1F21"/>
                </a:solidFill>
                <a:latin typeface="Arial"/>
                <a:cs typeface="Arial"/>
              </a:rPr>
              <a:t>accomodation</a:t>
            </a:r>
            <a:r>
              <a:rPr lang="en-CA" sz="1200" noProof="0">
                <a:solidFill>
                  <a:srgbClr val="1E1F21"/>
                </a:solidFill>
                <a:latin typeface="Arial"/>
                <a:cs typeface="Arial"/>
              </a:rPr>
              <a:t> that would not seem reasonable. (Student workbook page 15) </a:t>
            </a:r>
            <a:endParaRPr lang="en-CA" sz="1200" noProof="0">
              <a:solidFill>
                <a:srgbClr val="1E1F21"/>
              </a:solidFill>
              <a:latin typeface="Arial"/>
              <a:ea typeface="Calibri"/>
              <a:cs typeface="Arial"/>
            </a:endParaRPr>
          </a:p>
          <a:p>
            <a:pPr marL="171450" indent="-171450">
              <a:buFont typeface="Arial" panose="020B0604020202020204" pitchFamily="34" charset="0"/>
              <a:buChar char="•"/>
            </a:pPr>
            <a:endParaRPr lang="fr-CA" sz="1200">
              <a:solidFill>
                <a:srgbClr val="1E1F21"/>
              </a:solidFill>
              <a:latin typeface="Arial" panose="020B0604020202020204" pitchFamily="34" charset="0"/>
              <a:ea typeface="Calibri"/>
              <a:cs typeface="Arial" panose="020B0604020202020204" pitchFamily="34" charset="0"/>
            </a:endParaRPr>
          </a:p>
          <a:p>
            <a:pPr>
              <a:lnSpc>
                <a:spcPct val="90000"/>
              </a:lnSpc>
              <a:spcBef>
                <a:spcPts val="1000"/>
              </a:spcBef>
            </a:pPr>
            <a:r>
              <a:rPr lang="en-CA" sz="1200" b="1" kern="1400">
                <a:solidFill>
                  <a:srgbClr val="000000"/>
                </a:solidFill>
                <a:effectLst/>
                <a:latin typeface="Arial"/>
                <a:ea typeface="Times New Roman" panose="02020603050405020304" pitchFamily="18" charset="0"/>
                <a:cs typeface="Arial"/>
              </a:rPr>
              <a:t>Reasonable accommodation: Who? Why? When?</a:t>
            </a:r>
            <a:r>
              <a:rPr lang="fr-CA" sz="1200" b="1">
                <a:effectLst/>
                <a:latin typeface="Arial"/>
                <a:cs typeface="Arial"/>
              </a:rPr>
              <a:t> </a:t>
            </a:r>
            <a:endParaRPr lang="fr-FR" sz="1200" b="1">
              <a:latin typeface="Arial"/>
              <a:ea typeface="Calibri"/>
              <a:cs typeface="Arial"/>
            </a:endParaRPr>
          </a:p>
          <a:p>
            <a:pPr marR="633730">
              <a:lnSpc>
                <a:spcPct val="101000"/>
              </a:lnSpc>
              <a:spcBef>
                <a:spcPts val="570"/>
              </a:spcBef>
              <a:spcAft>
                <a:spcPts val="0"/>
              </a:spcAft>
            </a:pPr>
            <a:r>
              <a:rPr lang="en-CA" sz="1200">
                <a:solidFill>
                  <a:srgbClr val="231F20"/>
                </a:solidFill>
                <a:effectLst/>
                <a:latin typeface="Arial"/>
                <a:ea typeface="Calibri"/>
                <a:cs typeface="Arial"/>
              </a:rPr>
              <a:t>The</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notion</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of</a:t>
            </a:r>
            <a:r>
              <a:rPr lang="en-CA" sz="1200" spc="-90">
                <a:solidFill>
                  <a:srgbClr val="231F20"/>
                </a:solidFill>
                <a:effectLst/>
                <a:latin typeface="Arial"/>
                <a:ea typeface="Calibri"/>
                <a:cs typeface="Arial"/>
              </a:rPr>
              <a:t> </a:t>
            </a:r>
            <a:r>
              <a:rPr lang="en-CA" sz="1200">
                <a:solidFill>
                  <a:srgbClr val="231F20"/>
                </a:solidFill>
                <a:effectLst/>
                <a:latin typeface="Arial"/>
                <a:ea typeface="Calibri"/>
                <a:cs typeface="Arial"/>
              </a:rPr>
              <a:t>reasonable</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accommodation</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comes</a:t>
            </a:r>
            <a:r>
              <a:rPr lang="en-CA" sz="1200" spc="-90">
                <a:solidFill>
                  <a:srgbClr val="231F20"/>
                </a:solidFill>
                <a:effectLst/>
                <a:latin typeface="Arial"/>
                <a:ea typeface="Calibri"/>
                <a:cs typeface="Arial"/>
              </a:rPr>
              <a:t> </a:t>
            </a:r>
            <a:r>
              <a:rPr lang="en-CA" sz="1200">
                <a:solidFill>
                  <a:srgbClr val="231F20"/>
                </a:solidFill>
                <a:effectLst/>
                <a:latin typeface="Arial"/>
                <a:ea typeface="Calibri"/>
                <a:cs typeface="Arial"/>
              </a:rPr>
              <a:t>from</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90">
                <a:solidFill>
                  <a:srgbClr val="231F20"/>
                </a:solidFill>
                <a:effectLst/>
                <a:latin typeface="Arial"/>
                <a:ea typeface="Calibri"/>
                <a:cs typeface="Arial"/>
              </a:rPr>
              <a:t> </a:t>
            </a:r>
            <a:r>
              <a:rPr lang="en-CA" sz="1200">
                <a:solidFill>
                  <a:srgbClr val="231F20"/>
                </a:solidFill>
                <a:effectLst/>
                <a:latin typeface="Arial"/>
                <a:ea typeface="Calibri"/>
                <a:cs typeface="Arial"/>
              </a:rPr>
              <a:t>right</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to</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be</a:t>
            </a:r>
            <a:r>
              <a:rPr lang="en-CA" sz="1200" spc="-90">
                <a:solidFill>
                  <a:srgbClr val="231F20"/>
                </a:solidFill>
                <a:effectLst/>
                <a:latin typeface="Arial"/>
                <a:ea typeface="Calibri"/>
                <a:cs typeface="Arial"/>
              </a:rPr>
              <a:t> </a:t>
            </a:r>
            <a:r>
              <a:rPr lang="en-CA" sz="1200">
                <a:solidFill>
                  <a:srgbClr val="231F20"/>
                </a:solidFill>
                <a:effectLst/>
                <a:latin typeface="Arial"/>
                <a:ea typeface="Calibri"/>
                <a:cs typeface="Arial"/>
              </a:rPr>
              <a:t>treated</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equally</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and</a:t>
            </a:r>
            <a:r>
              <a:rPr lang="en-CA" sz="1200" spc="-90">
                <a:solidFill>
                  <a:srgbClr val="231F20"/>
                </a:solidFill>
                <a:effectLst/>
                <a:latin typeface="Arial"/>
                <a:ea typeface="Calibri"/>
                <a:cs typeface="Arial"/>
              </a:rPr>
              <a:t> </a:t>
            </a:r>
            <a:r>
              <a:rPr lang="en-CA" sz="1200">
                <a:solidFill>
                  <a:srgbClr val="231F20"/>
                </a:solidFill>
                <a:effectLst/>
                <a:latin typeface="Arial"/>
                <a:ea typeface="Calibri"/>
                <a:cs typeface="Arial"/>
              </a:rPr>
              <a:t>without discrimination.</a:t>
            </a:r>
            <a:r>
              <a:rPr lang="en-CA" sz="1200" spc="-110">
                <a:solidFill>
                  <a:srgbClr val="231F20"/>
                </a:solidFill>
                <a:effectLst/>
                <a:latin typeface="Arial"/>
                <a:ea typeface="Calibri"/>
                <a:cs typeface="Arial"/>
              </a:rPr>
              <a:t> </a:t>
            </a:r>
            <a:r>
              <a:rPr lang="en-CA" sz="1200">
                <a:solidFill>
                  <a:srgbClr val="231F20"/>
                </a:solidFill>
                <a:effectLst/>
                <a:latin typeface="Arial"/>
                <a:ea typeface="Calibri"/>
                <a:cs typeface="Arial"/>
              </a:rPr>
              <a:t>Accommodation</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involves</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making</a:t>
            </a:r>
            <a:r>
              <a:rPr lang="en-CA" sz="1200" spc="-110">
                <a:solidFill>
                  <a:srgbClr val="231F20"/>
                </a:solidFill>
                <a:effectLst/>
                <a:latin typeface="Arial"/>
                <a:ea typeface="Calibri"/>
                <a:cs typeface="Arial"/>
              </a:rPr>
              <a:t> </a:t>
            </a:r>
            <a:r>
              <a:rPr lang="en-CA" sz="1200">
                <a:solidFill>
                  <a:srgbClr val="231F20"/>
                </a:solidFill>
                <a:effectLst/>
                <a:latin typeface="Arial"/>
                <a:ea typeface="Calibri"/>
                <a:cs typeface="Arial"/>
              </a:rPr>
              <a:t>an</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exception</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for</a:t>
            </a:r>
            <a:r>
              <a:rPr lang="en-CA" sz="1200" spc="-110">
                <a:solidFill>
                  <a:srgbClr val="231F20"/>
                </a:solidFill>
                <a:effectLst/>
                <a:latin typeface="Arial"/>
                <a:ea typeface="Calibri"/>
                <a:cs typeface="Arial"/>
              </a:rPr>
              <a:t> </a:t>
            </a:r>
            <a:r>
              <a:rPr lang="en-CA" sz="1200">
                <a:solidFill>
                  <a:srgbClr val="231F20"/>
                </a:solidFill>
                <a:effectLst/>
                <a:latin typeface="Arial"/>
                <a:ea typeface="Calibri"/>
                <a:cs typeface="Arial"/>
              </a:rPr>
              <a:t>some</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people</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so</a:t>
            </a:r>
            <a:r>
              <a:rPr lang="en-CA" sz="1200" spc="-110">
                <a:solidFill>
                  <a:srgbClr val="231F20"/>
                </a:solidFill>
                <a:effectLst/>
                <a:latin typeface="Arial"/>
                <a:ea typeface="Calibri"/>
                <a:cs typeface="Arial"/>
              </a:rPr>
              <a:t> </a:t>
            </a:r>
            <a:r>
              <a:rPr lang="en-CA" sz="1200">
                <a:solidFill>
                  <a:srgbClr val="231F20"/>
                </a:solidFill>
                <a:effectLst/>
                <a:latin typeface="Arial"/>
                <a:ea typeface="Calibri"/>
                <a:cs typeface="Arial"/>
              </a:rPr>
              <a:t>they</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can</a:t>
            </a:r>
            <a:r>
              <a:rPr lang="en-CA" sz="1200" spc="-105">
                <a:solidFill>
                  <a:srgbClr val="231F20"/>
                </a:solidFill>
                <a:effectLst/>
                <a:latin typeface="Arial"/>
                <a:ea typeface="Calibri"/>
                <a:cs typeface="Arial"/>
              </a:rPr>
              <a:t> </a:t>
            </a:r>
            <a:r>
              <a:rPr lang="en-CA" sz="1200">
                <a:solidFill>
                  <a:srgbClr val="231F20"/>
                </a:solidFill>
                <a:effectLst/>
                <a:latin typeface="Arial"/>
                <a:ea typeface="Calibri"/>
                <a:cs typeface="Arial"/>
              </a:rPr>
              <a:t>enjoy</a:t>
            </a:r>
            <a:r>
              <a:rPr lang="en-CA" sz="1200" spc="-110">
                <a:solidFill>
                  <a:srgbClr val="231F20"/>
                </a:solidFill>
                <a:effectLst/>
                <a:latin typeface="Arial"/>
                <a:ea typeface="Calibri"/>
                <a:cs typeface="Arial"/>
              </a:rPr>
              <a:t> </a:t>
            </a:r>
            <a:r>
              <a:rPr lang="en-CA" sz="1200">
                <a:solidFill>
                  <a:srgbClr val="231F20"/>
                </a:solidFill>
                <a:effectLst/>
                <a:latin typeface="Arial"/>
                <a:ea typeface="Calibri"/>
                <a:cs typeface="Arial"/>
              </a:rPr>
              <a:t>the same rights and services as</a:t>
            </a:r>
            <a:r>
              <a:rPr lang="en-CA" sz="1200" spc="65">
                <a:solidFill>
                  <a:srgbClr val="231F20"/>
                </a:solidFill>
                <a:effectLst/>
                <a:latin typeface="Arial"/>
                <a:ea typeface="Calibri"/>
                <a:cs typeface="Arial"/>
              </a:rPr>
              <a:t> </a:t>
            </a:r>
            <a:r>
              <a:rPr lang="en-CA" sz="1200">
                <a:solidFill>
                  <a:srgbClr val="231F20"/>
                </a:solidFill>
                <a:effectLst/>
                <a:latin typeface="Arial"/>
                <a:ea typeface="Calibri"/>
                <a:cs typeface="Arial"/>
              </a:rPr>
              <a:t>others.</a:t>
            </a:r>
            <a:endParaRPr lang="fr-CA" sz="1200">
              <a:effectLst/>
              <a:latin typeface="Arial"/>
              <a:ea typeface="Calibri"/>
              <a:cs typeface="Arial"/>
            </a:endParaRPr>
          </a:p>
          <a:p>
            <a:pPr>
              <a:lnSpc>
                <a:spcPct val="90000"/>
              </a:lnSpc>
              <a:spcBef>
                <a:spcPts val="1000"/>
              </a:spcBef>
            </a:pPr>
            <a:endParaRPr lang="fr-FR" sz="1200">
              <a:latin typeface="Arial" panose="020B0604020202020204" pitchFamily="34" charset="0"/>
              <a:ea typeface="Calibri"/>
              <a:cs typeface="Arial" panose="020B0604020202020204" pitchFamily="34" charset="0"/>
            </a:endParaRPr>
          </a:p>
          <a:p>
            <a:pPr>
              <a:lnSpc>
                <a:spcPct val="90000"/>
              </a:lnSpc>
              <a:spcBef>
                <a:spcPts val="1000"/>
              </a:spcBef>
            </a:pPr>
            <a:r>
              <a:rPr lang="en-CA" sz="1200" kern="1400">
                <a:solidFill>
                  <a:srgbClr val="231F20"/>
                </a:solidFill>
                <a:effectLst/>
                <a:latin typeface="Arial"/>
                <a:ea typeface="Times New Roman" panose="02020603050405020304" pitchFamily="18" charset="0"/>
                <a:cs typeface="Arial"/>
              </a:rPr>
              <a:t>An accommodation measure should be granted if</a:t>
            </a:r>
            <a:r>
              <a:rPr lang="fr-CA" sz="1200">
                <a:effectLst/>
                <a:latin typeface="Arial"/>
                <a:cs typeface="Arial"/>
              </a:rPr>
              <a:t> </a:t>
            </a:r>
            <a:endParaRPr lang="fr-FR" sz="1200">
              <a:latin typeface="Arial"/>
              <a:ea typeface="Calibri" panose="020F0502020204030204"/>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a:ea typeface="Times New Roman" panose="02020603050405020304" pitchFamily="18" charset="0"/>
                <a:cs typeface="Arial"/>
              </a:rPr>
              <a:t>someone makes a</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request,</a:t>
            </a:r>
            <a:endParaRPr lang="fr-CA" sz="1200">
              <a:effectLst/>
              <a:latin typeface="Arial"/>
              <a:ea typeface="Times New Roman" panose="02020603050405020304" pitchFamily="18" charset="0"/>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a:ea typeface="Times New Roman" panose="02020603050405020304" pitchFamily="18" charset="0"/>
                <a:cs typeface="Arial"/>
              </a:rPr>
              <a:t>that person is a victim of</a:t>
            </a:r>
            <a:r>
              <a:rPr lang="en-CA" sz="1200" spc="65">
                <a:solidFill>
                  <a:srgbClr val="231F20"/>
                </a:solidFill>
                <a:effectLst/>
                <a:latin typeface="Arial"/>
                <a:ea typeface="Times New Roman" panose="02020603050405020304" pitchFamily="18" charset="0"/>
                <a:cs typeface="Arial"/>
              </a:rPr>
              <a:t> </a:t>
            </a:r>
            <a:r>
              <a:rPr lang="en-CA" sz="1200" b="1" spc="65">
                <a:solidFill>
                  <a:srgbClr val="231F20"/>
                </a:solidFill>
                <a:effectLst/>
                <a:latin typeface="Arial"/>
                <a:ea typeface="Times New Roman" panose="02020603050405020304" pitchFamily="18" charset="0"/>
                <a:cs typeface="Arial"/>
              </a:rPr>
              <a:t>indirect </a:t>
            </a:r>
            <a:r>
              <a:rPr lang="en-CA" sz="1200" b="1">
                <a:solidFill>
                  <a:srgbClr val="231F20"/>
                </a:solidFill>
                <a:effectLst/>
                <a:latin typeface="Arial"/>
                <a:ea typeface="Times New Roman" panose="02020603050405020304" pitchFamily="18" charset="0"/>
                <a:cs typeface="Arial"/>
              </a:rPr>
              <a:t>discrimination</a:t>
            </a:r>
            <a:r>
              <a:rPr lang="en-CA" sz="1200">
                <a:solidFill>
                  <a:srgbClr val="231F20"/>
                </a:solidFill>
                <a:effectLst/>
                <a:latin typeface="Arial"/>
                <a:ea typeface="Times New Roman" panose="02020603050405020304" pitchFamily="18" charset="0"/>
                <a:cs typeface="Arial"/>
              </a:rPr>
              <a:t>,</a:t>
            </a:r>
            <a:endParaRPr lang="fr-CA" sz="1200">
              <a:effectLst/>
              <a:latin typeface="Arial"/>
              <a:ea typeface="Times New Roman" panose="02020603050405020304" pitchFamily="18" charset="0"/>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a:ea typeface="Times New Roman" panose="02020603050405020304" pitchFamily="18" charset="0"/>
                <a:cs typeface="Arial"/>
              </a:rPr>
              <a:t>and</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the</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accommodation</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does</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not</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impose</a:t>
            </a:r>
            <a:r>
              <a:rPr lang="en-CA" sz="1200" spc="-150">
                <a:solidFill>
                  <a:srgbClr val="231F20"/>
                </a:solidFill>
                <a:effectLst/>
                <a:latin typeface="Arial"/>
                <a:ea typeface="Times New Roman" panose="02020603050405020304" pitchFamily="18" charset="0"/>
                <a:cs typeface="Arial"/>
              </a:rPr>
              <a:t> </a:t>
            </a:r>
            <a:r>
              <a:rPr lang="en-CA" sz="1200" b="1">
                <a:solidFill>
                  <a:srgbClr val="231F20"/>
                </a:solidFill>
                <a:effectLst/>
                <a:latin typeface="Arial"/>
                <a:ea typeface="Times New Roman" panose="02020603050405020304" pitchFamily="18" charset="0"/>
                <a:cs typeface="Arial"/>
              </a:rPr>
              <a:t>excessive burdens </a:t>
            </a:r>
            <a:r>
              <a:rPr lang="en-CA" sz="1200">
                <a:solidFill>
                  <a:srgbClr val="231F20"/>
                </a:solidFill>
                <a:effectLst/>
                <a:latin typeface="Arial"/>
                <a:ea typeface="Times New Roman" panose="02020603050405020304" pitchFamily="18" charset="0"/>
                <a:cs typeface="Arial"/>
              </a:rPr>
              <a:t>on</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the</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organization</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being</a:t>
            </a:r>
            <a:r>
              <a:rPr lang="en-CA" sz="1200" spc="-1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asked to</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accommodate.</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This</a:t>
            </a:r>
            <a:r>
              <a:rPr lang="en-CA" sz="1200" spc="-9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is</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the</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“reasonable”</a:t>
            </a:r>
            <a:r>
              <a:rPr lang="en-CA" sz="1200" spc="-9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aspect</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of</a:t>
            </a:r>
            <a:r>
              <a:rPr lang="en-CA" sz="1200" spc="-9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the</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accommodation.</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It</a:t>
            </a:r>
            <a:r>
              <a:rPr lang="en-CA" sz="1200" spc="-9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means</a:t>
            </a:r>
            <a:r>
              <a:rPr lang="en-CA" sz="1200" spc="-10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that</a:t>
            </a:r>
            <a:r>
              <a:rPr lang="en-CA" sz="1200" spc="-100">
                <a:solidFill>
                  <a:srgbClr val="231F20"/>
                </a:solidFill>
                <a:effectLst/>
                <a:latin typeface="Arial"/>
                <a:ea typeface="Times New Roman" panose="02020603050405020304" pitchFamily="18" charset="0"/>
                <a:cs typeface="Arial"/>
              </a:rPr>
              <a:t> </a:t>
            </a:r>
            <a:r>
              <a:rPr lang="en-CA" sz="1200" b="1">
                <a:solidFill>
                  <a:srgbClr val="231F20"/>
                </a:solidFill>
                <a:effectLst/>
                <a:latin typeface="Arial"/>
                <a:ea typeface="Times New Roman" panose="02020603050405020304" pitchFamily="18" charset="0"/>
                <a:cs typeface="Arial"/>
              </a:rPr>
              <a:t>an</a:t>
            </a:r>
            <a:r>
              <a:rPr lang="en-CA" sz="1200">
                <a:solidFill>
                  <a:srgbClr val="231F20"/>
                </a:solidFill>
                <a:effectLst/>
                <a:latin typeface="Arial"/>
                <a:ea typeface="Times New Roman" panose="02020603050405020304" pitchFamily="18" charset="0"/>
                <a:cs typeface="Arial"/>
              </a:rPr>
              <a:t> </a:t>
            </a:r>
            <a:r>
              <a:rPr lang="en-CA" sz="1200" b="1">
                <a:solidFill>
                  <a:srgbClr val="231F20"/>
                </a:solidFill>
                <a:effectLst/>
                <a:latin typeface="Arial"/>
                <a:ea typeface="Times New Roman" panose="02020603050405020304" pitchFamily="18" charset="0"/>
                <a:cs typeface="Arial"/>
              </a:rPr>
              <a:t>accommodation</a:t>
            </a:r>
            <a:r>
              <a:rPr lang="en-CA" sz="1200">
                <a:solidFill>
                  <a:srgbClr val="231F20"/>
                </a:solidFill>
                <a:effectLst/>
                <a:latin typeface="Arial"/>
                <a:ea typeface="Times New Roman" panose="02020603050405020304" pitchFamily="18" charset="0"/>
                <a:cs typeface="Arial"/>
              </a:rPr>
              <a:t> </a:t>
            </a:r>
            <a:r>
              <a:rPr lang="en-CA" sz="1200" b="1">
                <a:solidFill>
                  <a:srgbClr val="231F20"/>
                </a:solidFill>
                <a:effectLst/>
                <a:latin typeface="Arial"/>
                <a:ea typeface="Times New Roman" panose="02020603050405020304" pitchFamily="18" charset="0"/>
                <a:cs typeface="Arial"/>
              </a:rPr>
              <a:t>measure must be granted</a:t>
            </a:r>
            <a:r>
              <a:rPr lang="en-CA" sz="1200" b="1" spc="-60">
                <a:solidFill>
                  <a:srgbClr val="231F20"/>
                </a:solidFill>
                <a:effectLst/>
                <a:latin typeface="Arial"/>
                <a:ea typeface="Times New Roman" panose="02020603050405020304" pitchFamily="18" charset="0"/>
                <a:cs typeface="Arial"/>
              </a:rPr>
              <a:t> </a:t>
            </a:r>
            <a:r>
              <a:rPr lang="en-CA" sz="1200" b="1" spc="10">
                <a:solidFill>
                  <a:srgbClr val="231F20"/>
                </a:solidFill>
                <a:effectLst/>
                <a:latin typeface="Arial"/>
                <a:ea typeface="Times New Roman" panose="02020603050405020304" pitchFamily="18" charset="0"/>
                <a:cs typeface="Arial"/>
              </a:rPr>
              <a:t>unless</a:t>
            </a:r>
            <a:endParaRPr lang="en-US" sz="1200">
              <a:latin typeface="Arial"/>
              <a:cs typeface="Arial"/>
            </a:endParaRPr>
          </a:p>
          <a:p>
            <a:pPr marL="605790" marR="0" lvl="1" indent="-285750" algn="l" defTabSz="914400" rtl="0" eaLnBrk="1" fontAlgn="auto" latinLnBrk="0" hangingPunct="1">
              <a:lnSpc>
                <a:spcPct val="90000"/>
              </a:lnSpc>
              <a:spcBef>
                <a:spcPts val="1000"/>
              </a:spcBef>
              <a:spcAft>
                <a:spcPts val="0"/>
              </a:spcAft>
              <a:buClrTx/>
              <a:buSzTx/>
              <a:buFont typeface="Courier New,monospace"/>
              <a:buChar char="o"/>
              <a:tabLst/>
              <a:defRP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cost is too high for the organization involved</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605790" marR="0" lvl="1" indent="-285750" algn="l" defTabSz="914400" rtl="0" eaLnBrk="1" fontAlgn="auto" latinLnBrk="0" hangingPunct="1">
              <a:lnSpc>
                <a:spcPct val="90000"/>
              </a:lnSpc>
              <a:spcBef>
                <a:spcPts val="1000"/>
              </a:spcBef>
              <a:spcAft>
                <a:spcPts val="0"/>
              </a:spcAft>
              <a:buClrTx/>
              <a:buSzTx/>
              <a:buFont typeface="Courier New,monospace"/>
              <a:buChar char="o"/>
              <a:tabLst/>
              <a:defRP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measure would interfere with the proper operation of the organization, or</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605790" marR="0" lvl="1" indent="-285750" algn="l" defTabSz="914400" rtl="0" eaLnBrk="1" fontAlgn="auto" latinLnBrk="0" hangingPunct="1">
              <a:lnSpc>
                <a:spcPct val="90000"/>
              </a:lnSpc>
              <a:spcBef>
                <a:spcPts val="1000"/>
              </a:spcBef>
              <a:spcAft>
                <a:spcPts val="0"/>
              </a:spcAft>
              <a:buClrTx/>
              <a:buSzTx/>
              <a:buFont typeface="Courier New,monospace"/>
              <a:buChar char="o"/>
              <a:tabLst/>
              <a:defRP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measure would significantly affect the safety or infringe the rights of other people</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605790" lvl="1" indent="-285750">
              <a:lnSpc>
                <a:spcPct val="90000"/>
              </a:lnSpc>
              <a:spcBef>
                <a:spcPts val="1000"/>
              </a:spcBef>
              <a:buFont typeface="Courier New,monospace"/>
              <a:buChar char="o"/>
              <a:defRPr/>
            </a:pPr>
            <a:endParaRPr lang="en-CA" kern="14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90000"/>
              </a:lnSpc>
              <a:spcBef>
                <a:spcPts val="1000"/>
              </a:spcBef>
              <a:defRPr/>
            </a:pPr>
            <a:r>
              <a:rPr lang="en-CA" kern="1400">
                <a:solidFill>
                  <a:srgbClr val="231F20"/>
                </a:solidFill>
              </a:rPr>
              <a:t>If a request for accommodation is related to religion, additional rules apply. For example, the accommodation must not impose </a:t>
            </a:r>
            <a:r>
              <a:rPr lang="en-CA" b="1" kern="1400">
                <a:solidFill>
                  <a:srgbClr val="231F20"/>
                </a:solidFill>
              </a:rPr>
              <a:t>more than minimal </a:t>
            </a:r>
            <a:r>
              <a:rPr lang="en-CA" kern="1400">
                <a:solidFill>
                  <a:srgbClr val="231F20"/>
                </a:solidFill>
              </a:rPr>
              <a:t>hardship on the organization and must respect gender equality. The law doesn't define what "more than minimal” means. As a result, it's up to the courts to interpret this standard and apply it to each specific situation.</a:t>
            </a:r>
            <a:endParaRPr lang="en-CA" kern="1400">
              <a:solidFill>
                <a:srgbClr val="444444"/>
              </a:solidFill>
            </a:endParaRPr>
          </a:p>
          <a:p>
            <a:pPr>
              <a:lnSpc>
                <a:spcPct val="90000"/>
              </a:lnSpc>
              <a:spcBef>
                <a:spcPts val="1000"/>
              </a:spcBef>
              <a:defRPr/>
            </a:pPr>
            <a:endParaRPr lang="en-CA" kern="1400">
              <a:solidFill>
                <a:srgbClr val="444444"/>
              </a:solidFill>
            </a:endParaRPr>
          </a:p>
          <a:p>
            <a:pPr>
              <a:lnSpc>
                <a:spcPct val="90000"/>
              </a:lnSpc>
              <a:spcBef>
                <a:spcPts val="1000"/>
              </a:spcBef>
              <a:defRPr/>
            </a:pPr>
            <a:r>
              <a:rPr lang="en-CA" kern="1400">
                <a:solidFill>
                  <a:srgbClr val="231F20"/>
                </a:solidFill>
              </a:rPr>
              <a:t>Also, you cannot request an accommodation to choose a person based on their gender. For example, you cannot insist on being served only by a man or only by a woman, except in certain specific situations, such as healthcare services or services that involve physical contact.</a:t>
            </a:r>
            <a:endParaRPr lang="en-CA"/>
          </a:p>
        </p:txBody>
      </p:sp>
      <p:sp>
        <p:nvSpPr>
          <p:cNvPr id="4" name="Espace réservé du numéro de diapositive 3"/>
          <p:cNvSpPr>
            <a:spLocks noGrp="1"/>
          </p:cNvSpPr>
          <p:nvPr>
            <p:ph type="sldNum" sz="quarter" idx="5"/>
          </p:nvPr>
        </p:nvSpPr>
        <p:spPr/>
        <p:txBody>
          <a:bodyPr/>
          <a:lstStyle/>
          <a:p>
            <a:fld id="{17434E5B-397B-4266-987B-737E39C30BC3}" type="slidenum">
              <a:rPr lang="fr-FR"/>
              <a:t>29</a:t>
            </a:fld>
            <a:endParaRPr lang="fr-FR"/>
          </a:p>
        </p:txBody>
      </p:sp>
    </p:spTree>
    <p:extLst>
      <p:ext uri="{BB962C8B-B14F-4D97-AF65-F5344CB8AC3E}">
        <p14:creationId xmlns:p14="http://schemas.microsoft.com/office/powerpoint/2010/main" val="516151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Choose</a:t>
            </a:r>
            <a:r>
              <a:rPr lang="fr-CA">
                <a:solidFill>
                  <a:srgbClr val="1E1F21"/>
                </a:solidFill>
                <a:latin typeface="Arial" panose="020B0604020202020204" pitchFamily="34" charset="0"/>
                <a:cs typeface="Arial" panose="020B0604020202020204" pitchFamily="34" charset="0"/>
              </a:rPr>
              <a:t> the court cases </a:t>
            </a:r>
            <a:r>
              <a:rPr lang="fr-CA" err="1">
                <a:solidFill>
                  <a:srgbClr val="1E1F21"/>
                </a:solidFill>
                <a:latin typeface="Arial" panose="020B0604020202020204" pitchFamily="34" charset="0"/>
                <a:cs typeface="Arial" panose="020B0604020202020204" pitchFamily="34" charset="0"/>
              </a:rPr>
              <a:t>you</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want</a:t>
            </a:r>
            <a:r>
              <a:rPr lang="fr-CA">
                <a:solidFill>
                  <a:srgbClr val="1E1F21"/>
                </a:solidFill>
                <a:latin typeface="Arial" panose="020B0604020202020204" pitchFamily="34" charset="0"/>
                <a:cs typeface="Arial" panose="020B0604020202020204" pitchFamily="34" charset="0"/>
              </a:rPr>
              <a:t> to </a:t>
            </a: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It’s</a:t>
            </a:r>
            <a:r>
              <a:rPr lang="fr-CA">
                <a:solidFill>
                  <a:srgbClr val="1E1F21"/>
                </a:solidFill>
                <a:latin typeface="Arial" panose="020B0604020202020204" pitchFamily="34" charset="0"/>
                <a:cs typeface="Arial" panose="020B0604020202020204" pitchFamily="34" charset="0"/>
              </a:rPr>
              <a:t> possible to </a:t>
            </a:r>
            <a:r>
              <a:rPr lang="fr-CA" err="1">
                <a:solidFill>
                  <a:srgbClr val="1E1F21"/>
                </a:solidFill>
                <a:latin typeface="Arial" panose="020B0604020202020204" pitchFamily="34" charset="0"/>
                <a:cs typeface="Arial" panose="020B0604020202020204" pitchFamily="34" charset="0"/>
              </a:rPr>
              <a:t>analyze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just</a:t>
            </a:r>
            <a:r>
              <a:rPr lang="fr-CA">
                <a:solidFill>
                  <a:srgbClr val="1E1F21"/>
                </a:solidFill>
                <a:latin typeface="Arial" panose="020B0604020202020204" pitchFamily="34" charset="0"/>
                <a:cs typeface="Arial" panose="020B0604020202020204" pitchFamily="34" charset="0"/>
              </a:rPr>
              <a:t> one, or to do all of </a:t>
            </a:r>
            <a:r>
              <a:rPr lang="fr-CA" err="1">
                <a:solidFill>
                  <a:srgbClr val="1E1F21"/>
                </a:solidFill>
                <a:latin typeface="Arial" panose="020B0604020202020204" pitchFamily="34" charset="0"/>
                <a:cs typeface="Arial" panose="020B0604020202020204" pitchFamily="34" charset="0"/>
              </a:rPr>
              <a:t>them</a:t>
            </a:r>
            <a:r>
              <a:rPr lang="fr-CA">
                <a:solidFill>
                  <a:srgbClr val="1E1F21"/>
                </a:solidFill>
                <a:latin typeface="Arial" panose="020B0604020202020204" pitchFamily="34" charset="0"/>
                <a:cs typeface="Arial" panose="020B0604020202020204" pitchFamily="34" charset="0"/>
              </a:rPr>
              <a:t>.</a:t>
            </a:r>
            <a:endParaRPr lang="en-US">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ea typeface="Calibri"/>
                <a:cs typeface="Arial" panose="020B0604020202020204" pitchFamily="34" charset="0"/>
              </a:rPr>
              <a:t>Present</a:t>
            </a:r>
            <a:r>
              <a:rPr lang="fr-CA">
                <a:solidFill>
                  <a:srgbClr val="1E1F21"/>
                </a:solidFill>
                <a:latin typeface="Arial" panose="020B0604020202020204" pitchFamily="34" charset="0"/>
                <a:ea typeface="Calibri"/>
                <a:cs typeface="Arial" panose="020B0604020202020204" pitchFamily="34" charset="0"/>
              </a:rPr>
              <a:t> the </a:t>
            </a:r>
            <a:r>
              <a:rPr lang="fr-CA" err="1">
                <a:solidFill>
                  <a:srgbClr val="1E1F21"/>
                </a:solidFill>
                <a:latin typeface="Arial" panose="020B0604020202020204" pitchFamily="34" charset="0"/>
                <a:ea typeface="Calibri"/>
                <a:cs typeface="Arial" panose="020B0604020202020204" pitchFamily="34" charset="0"/>
              </a:rPr>
              <a:t>chosen</a:t>
            </a:r>
            <a:r>
              <a:rPr lang="fr-CA">
                <a:solidFill>
                  <a:srgbClr val="1E1F21"/>
                </a:solidFill>
                <a:latin typeface="Arial" panose="020B0604020202020204" pitchFamily="34" charset="0"/>
                <a:ea typeface="Calibri"/>
                <a:cs typeface="Arial" panose="020B0604020202020204" pitchFamily="34" charset="0"/>
              </a:rPr>
              <a:t> court cases to 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and </a:t>
            </a:r>
            <a:r>
              <a:rPr lang="fr-CA" err="1">
                <a:solidFill>
                  <a:srgbClr val="1E1F21"/>
                </a:solidFill>
                <a:latin typeface="Arial" panose="020B0604020202020204" pitchFamily="34" charset="0"/>
                <a:ea typeface="Calibri"/>
                <a:cs typeface="Arial" panose="020B0604020202020204" pitchFamily="34" charset="0"/>
              </a:rPr>
              <a:t>answer</a:t>
            </a:r>
            <a:r>
              <a:rPr lang="fr-CA">
                <a:solidFill>
                  <a:srgbClr val="1E1F21"/>
                </a:solidFill>
                <a:latin typeface="Arial" panose="020B0604020202020204" pitchFamily="34" charset="0"/>
                <a:ea typeface="Calibri"/>
                <a:cs typeface="Arial" panose="020B0604020202020204" pitchFamily="34" charset="0"/>
              </a:rPr>
              <a:t> the questions as a group.</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30</a:t>
            </a:fld>
            <a:endParaRPr lang="fr-FR"/>
          </a:p>
        </p:txBody>
      </p:sp>
    </p:spTree>
    <p:extLst>
      <p:ext uri="{BB962C8B-B14F-4D97-AF65-F5344CB8AC3E}">
        <p14:creationId xmlns:p14="http://schemas.microsoft.com/office/powerpoint/2010/main" val="313054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CA" smtClean="0"/>
              <a:t>3</a:t>
            </a:fld>
            <a:endParaRPr lang="fr-CA"/>
          </a:p>
        </p:txBody>
      </p:sp>
    </p:spTree>
    <p:extLst>
      <p:ext uri="{BB962C8B-B14F-4D97-AF65-F5344CB8AC3E}">
        <p14:creationId xmlns:p14="http://schemas.microsoft.com/office/powerpoint/2010/main" val="105025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pages 16-17.</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31</a:t>
            </a:fld>
            <a:endParaRPr lang="fr-FR"/>
          </a:p>
        </p:txBody>
      </p:sp>
    </p:spTree>
    <p:extLst>
      <p:ext uri="{BB962C8B-B14F-4D97-AF65-F5344CB8AC3E}">
        <p14:creationId xmlns:p14="http://schemas.microsoft.com/office/powerpoint/2010/main" val="18548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a:cs typeface="Arial"/>
              </a:rPr>
              <a:t>Answer</a:t>
            </a:r>
            <a:r>
              <a:rPr lang="fr-CA" sz="1200">
                <a:solidFill>
                  <a:srgbClr val="1E1F21"/>
                </a:solidFill>
                <a:latin typeface="Arial"/>
                <a:cs typeface="Arial"/>
              </a:rPr>
              <a:t> the question as a group. The </a:t>
            </a:r>
            <a:r>
              <a:rPr lang="fr-CA" sz="1200" err="1">
                <a:solidFill>
                  <a:srgbClr val="1E1F21"/>
                </a:solidFill>
                <a:latin typeface="Arial"/>
                <a:cs typeface="Arial"/>
              </a:rPr>
              <a:t>students</a:t>
            </a:r>
            <a:r>
              <a:rPr lang="fr-CA" sz="1200">
                <a:solidFill>
                  <a:srgbClr val="1E1F21"/>
                </a:solidFill>
                <a:latin typeface="Arial"/>
                <a:cs typeface="Arial"/>
              </a:rPr>
              <a:t> can follow </a:t>
            </a:r>
            <a:r>
              <a:rPr lang="fr-CA" sz="1200" err="1">
                <a:solidFill>
                  <a:srgbClr val="1E1F21"/>
                </a:solidFill>
                <a:latin typeface="Arial"/>
                <a:cs typeface="Arial"/>
              </a:rPr>
              <a:t>along</a:t>
            </a:r>
            <a:r>
              <a:rPr lang="fr-CA" sz="1200">
                <a:solidFill>
                  <a:srgbClr val="1E1F21"/>
                </a:solidFill>
                <a:latin typeface="Arial"/>
                <a:cs typeface="Arial"/>
              </a:rPr>
              <a:t> in </a:t>
            </a:r>
            <a:r>
              <a:rPr lang="fr-CA" sz="1200" err="1">
                <a:solidFill>
                  <a:srgbClr val="1E1F21"/>
                </a:solidFill>
                <a:latin typeface="Arial"/>
                <a:cs typeface="Arial"/>
              </a:rPr>
              <a:t>their</a:t>
            </a:r>
            <a:r>
              <a:rPr lang="fr-CA" sz="1200">
                <a:solidFill>
                  <a:srgbClr val="1E1F21"/>
                </a:solidFill>
                <a:latin typeface="Arial"/>
                <a:cs typeface="Arial"/>
              </a:rPr>
              <a:t> </a:t>
            </a:r>
            <a:r>
              <a:rPr lang="fr-CA" sz="1200" err="1">
                <a:solidFill>
                  <a:srgbClr val="1E1F21"/>
                </a:solidFill>
                <a:latin typeface="Arial"/>
                <a:cs typeface="Arial"/>
              </a:rPr>
              <a:t>workbooks</a:t>
            </a:r>
            <a:r>
              <a:rPr lang="fr-CA" sz="1200">
                <a:solidFill>
                  <a:srgbClr val="1E1F21"/>
                </a:solidFill>
                <a:latin typeface="Arial"/>
                <a:cs typeface="Arial"/>
              </a:rPr>
              <a:t>, pages 17-18.</a:t>
            </a:r>
            <a:endParaRPr lang="en-US" sz="1200" b="0">
              <a:solidFill>
                <a:srgbClr val="000000"/>
              </a:solidFill>
              <a:latin typeface="Arial"/>
              <a:ea typeface="Calibri"/>
              <a:cs typeface="Arial"/>
            </a:endParaRPr>
          </a:p>
          <a:p>
            <a:pPr marL="171450" indent="-171450">
              <a:buFont typeface="Arial" panose="020B0604020202020204" pitchFamily="34" charset="0"/>
              <a:buChar char="•"/>
            </a:pPr>
            <a:r>
              <a:rPr lang="fr-CA" sz="1200">
                <a:solidFill>
                  <a:srgbClr val="1E1F21"/>
                </a:solidFill>
                <a:latin typeface="Arial"/>
                <a:cs typeface="Arial"/>
              </a:rPr>
              <a:t>Click to display the </a:t>
            </a:r>
            <a:r>
              <a:rPr lang="fr-CA" sz="1200" err="1">
                <a:solidFill>
                  <a:srgbClr val="1E1F21"/>
                </a:solidFill>
                <a:latin typeface="Arial"/>
                <a:cs typeface="Arial"/>
              </a:rPr>
              <a:t>different</a:t>
            </a:r>
            <a:r>
              <a:rPr lang="fr-CA" sz="1200">
                <a:solidFill>
                  <a:srgbClr val="1E1F21"/>
                </a:solidFill>
                <a:latin typeface="Arial"/>
                <a:cs typeface="Arial"/>
              </a:rPr>
              <a:t> questions.</a:t>
            </a:r>
          </a:p>
          <a:p>
            <a:pPr marL="171450" indent="-171450">
              <a:buFont typeface="Arial" panose="020B0604020202020204" pitchFamily="34" charset="0"/>
              <a:buChar char="•"/>
            </a:pPr>
            <a:r>
              <a:rPr lang="fr-CA" sz="1200" b="0">
                <a:solidFill>
                  <a:srgbClr val="1E1F21"/>
                </a:solidFill>
                <a:latin typeface="Arial"/>
                <a:ea typeface="Calibri"/>
                <a:cs typeface="Arial"/>
              </a:rPr>
              <a:t>Present the </a:t>
            </a:r>
            <a:r>
              <a:rPr lang="fr-CA" sz="1200" b="0" err="1">
                <a:solidFill>
                  <a:srgbClr val="1E1F21"/>
                </a:solidFill>
                <a:latin typeface="Arial"/>
                <a:ea typeface="Calibri"/>
                <a:cs typeface="Arial"/>
              </a:rPr>
              <a:t>court’s</a:t>
            </a:r>
            <a:r>
              <a:rPr lang="fr-CA" sz="1200" b="0">
                <a:solidFill>
                  <a:srgbClr val="1E1F21"/>
                </a:solidFill>
                <a:latin typeface="Arial"/>
                <a:ea typeface="Calibri"/>
                <a:cs typeface="Arial"/>
              </a:rPr>
              <a:t> </a:t>
            </a:r>
            <a:r>
              <a:rPr lang="fr-CA" sz="1200" b="0" err="1">
                <a:solidFill>
                  <a:srgbClr val="1E1F21"/>
                </a:solidFill>
                <a:latin typeface="Arial"/>
                <a:ea typeface="Calibri"/>
                <a:cs typeface="Arial"/>
              </a:rPr>
              <a:t>decision</a:t>
            </a:r>
            <a:r>
              <a:rPr lang="fr-CA" sz="1200" b="0">
                <a:solidFill>
                  <a:srgbClr val="1E1F21"/>
                </a:solidFill>
                <a:latin typeface="Arial"/>
                <a:ea typeface="Calibri"/>
                <a:cs typeface="Arial"/>
              </a:rPr>
              <a:t> in the </a:t>
            </a:r>
            <a:r>
              <a:rPr lang="fr-CA" sz="1200" b="0" err="1">
                <a:solidFill>
                  <a:srgbClr val="1E1F21"/>
                </a:solidFill>
                <a:latin typeface="Arial"/>
                <a:ea typeface="Calibri"/>
                <a:cs typeface="Arial"/>
              </a:rPr>
              <a:t>chosen</a:t>
            </a:r>
            <a:r>
              <a:rPr lang="fr-CA" sz="1200" b="0">
                <a:solidFill>
                  <a:srgbClr val="1E1F21"/>
                </a:solidFill>
                <a:latin typeface="Arial"/>
                <a:ea typeface="Calibri"/>
                <a:cs typeface="Arial"/>
              </a:rPr>
              <a:t> court case. </a:t>
            </a:r>
          </a:p>
          <a:p>
            <a:pPr marL="171450" indent="-171450">
              <a:buFont typeface="Arial" panose="020B0604020202020204" pitchFamily="34" charset="0"/>
              <a:buChar char="•"/>
            </a:pPr>
            <a:r>
              <a:rPr lang="fr-CA" sz="1200" b="0">
                <a:solidFill>
                  <a:srgbClr val="1E1F21"/>
                </a:solidFill>
                <a:latin typeface="Arial"/>
                <a:ea typeface="Calibri"/>
                <a:cs typeface="Arial"/>
              </a:rPr>
              <a:t>The </a:t>
            </a:r>
            <a:r>
              <a:rPr lang="fr-CA" sz="1200" b="0" err="1">
                <a:solidFill>
                  <a:srgbClr val="1E1F21"/>
                </a:solidFill>
                <a:latin typeface="Arial"/>
                <a:ea typeface="Calibri"/>
                <a:cs typeface="Arial"/>
              </a:rPr>
              <a:t>answers</a:t>
            </a:r>
            <a:r>
              <a:rPr lang="fr-CA" sz="1200" b="0">
                <a:solidFill>
                  <a:srgbClr val="1E1F21"/>
                </a:solidFill>
                <a:latin typeface="Arial"/>
                <a:ea typeface="Calibri"/>
                <a:cs typeface="Arial"/>
              </a:rPr>
              <a:t> to the questions can </a:t>
            </a:r>
            <a:r>
              <a:rPr lang="fr-CA" sz="1200" b="0" err="1">
                <a:solidFill>
                  <a:srgbClr val="1E1F21"/>
                </a:solidFill>
                <a:latin typeface="Arial"/>
                <a:ea typeface="Calibri"/>
                <a:cs typeface="Arial"/>
              </a:rPr>
              <a:t>be</a:t>
            </a:r>
            <a:r>
              <a:rPr lang="fr-CA" sz="1200" b="0">
                <a:solidFill>
                  <a:srgbClr val="1E1F21"/>
                </a:solidFill>
                <a:latin typeface="Arial"/>
                <a:ea typeface="Calibri"/>
                <a:cs typeface="Arial"/>
              </a:rPr>
              <a:t> </a:t>
            </a:r>
            <a:r>
              <a:rPr lang="fr-CA" sz="1200" b="0" err="1">
                <a:solidFill>
                  <a:srgbClr val="1E1F21"/>
                </a:solidFill>
                <a:latin typeface="Arial"/>
                <a:ea typeface="Calibri"/>
                <a:cs typeface="Arial"/>
              </a:rPr>
              <a:t>found</a:t>
            </a:r>
            <a:r>
              <a:rPr lang="fr-CA" sz="1200" b="0">
                <a:solidFill>
                  <a:srgbClr val="1E1F21"/>
                </a:solidFill>
                <a:latin typeface="Arial"/>
                <a:ea typeface="Calibri"/>
                <a:cs typeface="Arial"/>
              </a:rPr>
              <a:t> on pages 23-24 of the </a:t>
            </a:r>
            <a:r>
              <a:rPr lang="fr-CA" sz="1200" b="0" err="1">
                <a:solidFill>
                  <a:srgbClr val="1E1F21"/>
                </a:solidFill>
                <a:latin typeface="Arial"/>
                <a:ea typeface="Calibri"/>
                <a:cs typeface="Arial"/>
              </a:rPr>
              <a:t>teaching</a:t>
            </a:r>
            <a:r>
              <a:rPr lang="fr-CA" sz="1200" b="0">
                <a:solidFill>
                  <a:srgbClr val="1E1F21"/>
                </a:solidFill>
                <a:latin typeface="Arial"/>
                <a:ea typeface="Calibri"/>
                <a:cs typeface="Arial"/>
              </a:rPr>
              <a:t> guide.</a:t>
            </a:r>
            <a:endParaRPr lang="en-US" sz="1200" b="0">
              <a:latin typeface="Arial"/>
              <a:ea typeface="Calibri"/>
              <a:cs typeface="Arial"/>
            </a:endParaRPr>
          </a:p>
          <a:p>
            <a:endParaRPr lang="en-US" sz="1200">
              <a:latin typeface="Arial" panose="020B0604020202020204" pitchFamily="34" charset="0"/>
              <a:ea typeface="Calibri"/>
              <a:cs typeface="Arial" panose="020B0604020202020204" pitchFamily="34" charset="0"/>
            </a:endParaRPr>
          </a:p>
          <a:p>
            <a:pPr algn="just">
              <a:lnSpc>
                <a:spcPct val="90000"/>
              </a:lnSpc>
              <a:spcBef>
                <a:spcPts val="1000"/>
              </a:spcBef>
            </a:pPr>
            <a:r>
              <a:rPr lang="fr-FR" sz="1200" b="1">
                <a:latin typeface="Arial"/>
                <a:cs typeface="Arial"/>
              </a:rPr>
              <a:t>The </a:t>
            </a:r>
            <a:r>
              <a:rPr lang="fr-FR" sz="1200" b="1" err="1">
                <a:latin typeface="Arial"/>
                <a:cs typeface="Arial"/>
              </a:rPr>
              <a:t>decision</a:t>
            </a:r>
            <a:r>
              <a:rPr lang="fr-FR" sz="1200" b="1">
                <a:latin typeface="Arial"/>
                <a:cs typeface="Arial"/>
              </a:rPr>
              <a:t> </a:t>
            </a:r>
          </a:p>
          <a:p>
            <a:pPr algn="just">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a:solidFill>
                  <a:srgbClr val="231F20"/>
                </a:solidFill>
                <a:effectLst/>
                <a:latin typeface="Arial"/>
                <a:ea typeface="Calibri"/>
                <a:cs typeface="Arial"/>
              </a:rPr>
              <a:t>The Supreme Court said that the rule in the Code of Conduct prohibiting the carrying of weapons was valid. It was meant to ensure the safety of students and applied in the same way to everyone. But the rule nevertheless had the effect of preventing Gurbaj from having access to the same services as other students. Why? Because Gurbaj sincerely believed that he couldn’t go to school without the metal kirpan required by his religion.</a:t>
            </a:r>
            <a:endParaRPr lang="fr-CA" sz="1200">
              <a:solidFill>
                <a:schemeClr val="tx1"/>
              </a:solidFill>
              <a:effectLst/>
              <a:latin typeface="Arial"/>
              <a:ea typeface="Calibri"/>
              <a:cs typeface="Arial"/>
            </a:endParaRPr>
          </a:p>
          <a:p>
            <a:pPr>
              <a:lnSpc>
                <a:spcPct val="90000"/>
              </a:lnSpc>
              <a:spcBef>
                <a:spcPts val="1000"/>
              </a:spcBef>
            </a:pPr>
            <a:endParaRPr lang="fr-CA"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pP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 court said that the school rules resulted in indirect discrimination that could be remedied by an accommodation measure.</a:t>
            </a:r>
            <a:endParaRPr lang="en-US" sz="1200">
              <a:latin typeface="Arial" panose="020B0604020202020204" pitchFamily="34" charset="0"/>
              <a:cs typeface="Arial" panose="020B0604020202020204" pitchFamily="34" charset="0"/>
            </a:endParaRPr>
          </a:p>
          <a:p>
            <a:pPr>
              <a:lnSpc>
                <a:spcPct val="90000"/>
              </a:lnSpc>
              <a:spcBef>
                <a:spcPts val="1000"/>
              </a:spcBef>
            </a:pPr>
            <a:endParaRPr lang="fr-FR" sz="1200">
              <a:latin typeface="Arial" panose="020B0604020202020204" pitchFamily="34" charset="0"/>
              <a:cs typeface="Arial" panose="020B0604020202020204" pitchFamily="34" charset="0"/>
            </a:endParaRPr>
          </a:p>
          <a:p>
            <a:pPr algn="just">
              <a:lnSpc>
                <a:spcPct val="90000"/>
              </a:lnSpc>
              <a:spcBef>
                <a:spcPts val="1000"/>
              </a:spcBef>
              <a:defRPr/>
            </a:pPr>
            <a:r>
              <a:rPr lang="en-CA" sz="1200">
                <a:solidFill>
                  <a:srgbClr val="231F20"/>
                </a:solidFill>
                <a:effectLst/>
                <a:latin typeface="Arial"/>
                <a:ea typeface="Calibri"/>
                <a:cs typeface="Arial"/>
              </a:rPr>
              <a:t>After</a:t>
            </a:r>
            <a:r>
              <a:rPr lang="en-CA" sz="1200" spc="-60">
                <a:solidFill>
                  <a:srgbClr val="231F20"/>
                </a:solidFill>
                <a:effectLst/>
                <a:latin typeface="Arial"/>
                <a:ea typeface="Calibri"/>
                <a:cs typeface="Arial"/>
              </a:rPr>
              <a:t> </a:t>
            </a:r>
            <a:r>
              <a:rPr lang="en-CA" sz="1200">
                <a:solidFill>
                  <a:srgbClr val="231F20"/>
                </a:solidFill>
                <a:effectLst/>
                <a:latin typeface="Arial"/>
                <a:ea typeface="Calibri"/>
                <a:cs typeface="Arial"/>
              </a:rPr>
              <a:t>analysing</a:t>
            </a:r>
            <a:r>
              <a:rPr lang="en-CA" sz="1200" spc="-60">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60">
                <a:solidFill>
                  <a:srgbClr val="231F20"/>
                </a:solidFill>
                <a:effectLst/>
                <a:latin typeface="Arial"/>
                <a:ea typeface="Calibri"/>
                <a:cs typeface="Arial"/>
              </a:rPr>
              <a:t> </a:t>
            </a:r>
            <a:r>
              <a:rPr lang="en-CA" sz="1200">
                <a:solidFill>
                  <a:srgbClr val="231F20"/>
                </a:solidFill>
                <a:effectLst/>
                <a:latin typeface="Arial"/>
                <a:ea typeface="Calibri"/>
                <a:cs typeface="Arial"/>
              </a:rPr>
              <a:t>facts,</a:t>
            </a:r>
            <a:r>
              <a:rPr lang="en-CA" sz="1200" spc="-55">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60">
                <a:solidFill>
                  <a:srgbClr val="231F20"/>
                </a:solidFill>
                <a:effectLst/>
                <a:latin typeface="Arial"/>
                <a:ea typeface="Calibri"/>
                <a:cs typeface="Arial"/>
              </a:rPr>
              <a:t> </a:t>
            </a:r>
            <a:r>
              <a:rPr lang="en-CA" sz="1200">
                <a:solidFill>
                  <a:srgbClr val="231F20"/>
                </a:solidFill>
                <a:effectLst/>
                <a:latin typeface="Arial"/>
                <a:ea typeface="Calibri"/>
                <a:cs typeface="Arial"/>
              </a:rPr>
              <a:t>court</a:t>
            </a:r>
            <a:r>
              <a:rPr lang="en-CA" sz="1200" spc="-60">
                <a:solidFill>
                  <a:srgbClr val="231F20"/>
                </a:solidFill>
                <a:effectLst/>
                <a:latin typeface="Arial"/>
                <a:ea typeface="Calibri"/>
                <a:cs typeface="Arial"/>
              </a:rPr>
              <a:t> </a:t>
            </a:r>
            <a:r>
              <a:rPr lang="en-CA" spc="-60">
                <a:solidFill>
                  <a:srgbClr val="231F20"/>
                </a:solidFill>
                <a:latin typeface="Arial"/>
                <a:ea typeface="Calibri"/>
                <a:cs typeface="Arial"/>
              </a:rPr>
              <a:t>notably </a:t>
            </a:r>
            <a:r>
              <a:rPr lang="en-CA">
                <a:solidFill>
                  <a:srgbClr val="231F20"/>
                </a:solidFill>
                <a:latin typeface="Arial"/>
                <a:ea typeface="Calibri"/>
                <a:cs typeface="Arial"/>
              </a:rPr>
              <a:t>concluded</a:t>
            </a:r>
            <a:r>
              <a:rPr lang="en-CA" sz="1200" spc="-55">
                <a:solidFill>
                  <a:srgbClr val="231F20"/>
                </a:solidFill>
                <a:effectLst/>
                <a:latin typeface="Arial"/>
                <a:ea typeface="Calibri"/>
                <a:cs typeface="Arial"/>
              </a:rPr>
              <a:t> </a:t>
            </a:r>
            <a:r>
              <a:rPr lang="en-CA" sz="1200">
                <a:solidFill>
                  <a:srgbClr val="231F20"/>
                </a:solidFill>
                <a:effectLst/>
                <a:latin typeface="Arial"/>
                <a:ea typeface="Calibri"/>
                <a:cs typeface="Arial"/>
              </a:rPr>
              <a:t>that</a:t>
            </a:r>
            <a:r>
              <a:rPr lang="en-CA" sz="1200" spc="-60">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religious</a:t>
            </a:r>
            <a:r>
              <a:rPr lang="en-CA" sz="1200" spc="-160">
                <a:solidFill>
                  <a:srgbClr val="231F20"/>
                </a:solidFill>
                <a:effectLst/>
                <a:latin typeface="Arial"/>
                <a:ea typeface="Calibri"/>
                <a:cs typeface="Arial"/>
              </a:rPr>
              <a:t> </a:t>
            </a:r>
            <a:r>
              <a:rPr lang="en-CA" sz="1200" spc="-15">
                <a:solidFill>
                  <a:srgbClr val="231F20"/>
                </a:solidFill>
                <a:effectLst/>
                <a:latin typeface="Arial"/>
                <a:ea typeface="Calibri"/>
                <a:cs typeface="Arial"/>
              </a:rPr>
              <a:t>practice</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in</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question</a:t>
            </a:r>
            <a:r>
              <a:rPr lang="en-CA" sz="1200" spc="-160">
                <a:solidFill>
                  <a:srgbClr val="231F20"/>
                </a:solidFill>
                <a:effectLst/>
                <a:latin typeface="Arial"/>
                <a:ea typeface="Calibri"/>
                <a:cs typeface="Arial"/>
              </a:rPr>
              <a:t> </a:t>
            </a:r>
            <a:r>
              <a:rPr lang="en-CA" sz="1200" spc="-15">
                <a:solidFill>
                  <a:srgbClr val="231F20"/>
                </a:solidFill>
                <a:effectLst/>
                <a:latin typeface="Arial"/>
                <a:ea typeface="Calibri"/>
                <a:cs typeface="Arial"/>
              </a:rPr>
              <a:t>didn’t</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infringe</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rights</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of</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other students or compromise their</a:t>
            </a:r>
            <a:r>
              <a:rPr lang="en-CA" sz="1200" spc="-40">
                <a:solidFill>
                  <a:srgbClr val="231F20"/>
                </a:solidFill>
                <a:effectLst/>
                <a:latin typeface="Arial"/>
                <a:ea typeface="Calibri"/>
                <a:cs typeface="Arial"/>
              </a:rPr>
              <a:t> </a:t>
            </a:r>
            <a:r>
              <a:rPr lang="en-CA" sz="1200" spc="-20">
                <a:solidFill>
                  <a:srgbClr val="231F20"/>
                </a:solidFill>
                <a:effectLst/>
                <a:latin typeface="Arial"/>
                <a:ea typeface="Calibri"/>
                <a:cs typeface="Arial"/>
              </a:rPr>
              <a:t>safety:</a:t>
            </a:r>
            <a:endParaRPr lang="en-US" sz="1200">
              <a:latin typeface="Arial"/>
              <a:ea typeface="Calibri"/>
              <a:cs typeface="Arial"/>
            </a:endParaRPr>
          </a:p>
          <a:p>
            <a:pPr algn="just">
              <a:lnSpc>
                <a:spcPct val="90000"/>
              </a:lnSpc>
              <a:spcBef>
                <a:spcPts val="1000"/>
              </a:spcBef>
              <a:defRPr/>
            </a:pPr>
            <a:endParaRPr lang="en-CA" spc="-20">
              <a:solidFill>
                <a:srgbClr val="231F20"/>
              </a:solidFill>
              <a:latin typeface="Arial"/>
              <a:ea typeface="Calibri"/>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spc="-20">
                <a:solidFill>
                  <a:srgbClr val="231F20"/>
                </a:solidFill>
                <a:effectLst/>
                <a:latin typeface="Arial"/>
                <a:ea typeface="Times New Roman" panose="02020603050405020304" pitchFamily="18" charset="0"/>
                <a:cs typeface="Arial"/>
              </a:rPr>
              <a:t>no</a:t>
            </a:r>
            <a:r>
              <a:rPr lang="en-CA" sz="1200" spc="-2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cases</a:t>
            </a:r>
            <a:r>
              <a:rPr lang="en-CA" sz="1200" spc="-2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of</a:t>
            </a:r>
            <a:r>
              <a:rPr lang="en-CA" sz="1200" spc="-2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violence</a:t>
            </a:r>
            <a:r>
              <a:rPr lang="en-CA" sz="1200" spc="-25">
                <a:solidFill>
                  <a:srgbClr val="231F20"/>
                </a:solidFill>
                <a:effectLst/>
                <a:latin typeface="Arial"/>
                <a:ea typeface="Times New Roman" panose="02020603050405020304" pitchFamily="18" charset="0"/>
                <a:cs typeface="Arial"/>
              </a:rPr>
              <a:t> </a:t>
            </a:r>
            <a:r>
              <a:rPr lang="en-CA" sz="1200" spc="-15">
                <a:solidFill>
                  <a:srgbClr val="231F20"/>
                </a:solidFill>
                <a:effectLst/>
                <a:latin typeface="Arial"/>
                <a:ea typeface="Times New Roman" panose="02020603050405020304" pitchFamily="18" charset="0"/>
                <a:cs typeface="Arial"/>
              </a:rPr>
              <a:t>involving</a:t>
            </a:r>
            <a:r>
              <a:rPr lang="en-CA" sz="1200" spc="-2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a:t>
            </a:r>
            <a:r>
              <a:rPr lang="en-CA" sz="1200" spc="-2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kirpan</a:t>
            </a:r>
            <a:r>
              <a:rPr lang="en-CA" sz="1200" spc="-2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in</a:t>
            </a:r>
            <a:r>
              <a:rPr lang="en-CA" sz="1200" spc="-2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schools</a:t>
            </a:r>
            <a:r>
              <a:rPr lang="en-CA" sz="1200" spc="-2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had</a:t>
            </a:r>
            <a:r>
              <a:rPr lang="en-CA" sz="1200" spc="-2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been</a:t>
            </a:r>
            <a:r>
              <a:rPr lang="en-CA" sz="1200" spc="-2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reported.</a:t>
            </a:r>
            <a:endParaRPr lang="fr-CA" sz="1200">
              <a:effectLst/>
              <a:latin typeface="Arial"/>
              <a:ea typeface="Times New Roman" panose="02020603050405020304" pitchFamily="18" charset="0"/>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a:ea typeface="Times New Roman" panose="02020603050405020304" pitchFamily="18" charset="0"/>
                <a:cs typeface="Arial"/>
              </a:rPr>
              <a:t>the</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goal</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of</a:t>
            </a:r>
            <a:r>
              <a:rPr lang="en-CA" sz="1200" spc="-6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the</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school</a:t>
            </a:r>
            <a:r>
              <a:rPr lang="en-CA" sz="1200" spc="-6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rule</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was</a:t>
            </a:r>
            <a:r>
              <a:rPr lang="en-CA" sz="1200" spc="-6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to</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ensure</a:t>
            </a:r>
            <a:r>
              <a:rPr lang="en-CA" sz="1200" spc="-6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a:t>
            </a:r>
            <a:r>
              <a:rPr lang="en-CA" sz="1200" spc="-65">
                <a:solidFill>
                  <a:srgbClr val="231F20"/>
                </a:solidFill>
                <a:effectLst/>
                <a:latin typeface="Arial"/>
                <a:ea typeface="Times New Roman" panose="02020603050405020304" pitchFamily="18" charset="0"/>
                <a:cs typeface="Arial"/>
              </a:rPr>
              <a:t> </a:t>
            </a:r>
            <a:r>
              <a:rPr lang="en-CA" sz="1200" b="1">
                <a:solidFill>
                  <a:srgbClr val="231F20"/>
                </a:solidFill>
                <a:effectLst/>
                <a:latin typeface="Arial"/>
                <a:ea typeface="Times New Roman" panose="02020603050405020304" pitchFamily="18" charset="0"/>
                <a:cs typeface="Arial"/>
              </a:rPr>
              <a:t>reasonable</a:t>
            </a:r>
            <a:r>
              <a:rPr lang="en-CA" sz="1200" b="1" spc="-60">
                <a:solidFill>
                  <a:srgbClr val="231F20"/>
                </a:solidFill>
                <a:effectLst/>
                <a:latin typeface="Arial"/>
                <a:ea typeface="Times New Roman" panose="02020603050405020304" pitchFamily="18" charset="0"/>
                <a:cs typeface="Arial"/>
              </a:rPr>
              <a:t> </a:t>
            </a:r>
            <a:r>
              <a:rPr lang="en-CA" sz="1200" spc="-20">
                <a:solidFill>
                  <a:srgbClr val="231F20"/>
                </a:solidFill>
                <a:effectLst/>
                <a:latin typeface="Arial"/>
                <a:ea typeface="Times New Roman" panose="02020603050405020304" pitchFamily="18" charset="0"/>
                <a:cs typeface="Arial"/>
              </a:rPr>
              <a:t>level</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of</a:t>
            </a:r>
            <a:r>
              <a:rPr lang="en-CA" sz="1200" spc="-6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safety</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at</a:t>
            </a:r>
            <a:r>
              <a:rPr lang="en-CA" sz="1200" spc="-6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school,</a:t>
            </a:r>
            <a:r>
              <a:rPr lang="en-CA" sz="1200" spc="-6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not</a:t>
            </a:r>
            <a:r>
              <a:rPr lang="en-CA" sz="1200" spc="-60">
                <a:solidFill>
                  <a:srgbClr val="231F20"/>
                </a:solidFill>
                <a:effectLst/>
                <a:latin typeface="Arial"/>
                <a:ea typeface="Times New Roman" panose="02020603050405020304" pitchFamily="18" charset="0"/>
                <a:cs typeface="Arial"/>
              </a:rPr>
              <a:t> </a:t>
            </a:r>
            <a:r>
              <a:rPr lang="en-CA" sz="1200" b="1">
                <a:solidFill>
                  <a:srgbClr val="231F20"/>
                </a:solidFill>
                <a:effectLst/>
                <a:latin typeface="Arial"/>
                <a:ea typeface="Times New Roman" panose="02020603050405020304" pitchFamily="18" charset="0"/>
                <a:cs typeface="Arial"/>
              </a:rPr>
              <a:t>absolute</a:t>
            </a:r>
            <a:r>
              <a:rPr lang="en-CA" sz="1200" b="1" spc="-65">
                <a:solidFill>
                  <a:srgbClr val="231F20"/>
                </a:solidFill>
                <a:effectLst/>
                <a:latin typeface="Arial"/>
                <a:ea typeface="Times New Roman" panose="02020603050405020304" pitchFamily="18" charset="0"/>
                <a:cs typeface="Arial"/>
              </a:rPr>
              <a:t> </a:t>
            </a:r>
            <a:r>
              <a:rPr lang="en-CA" sz="1200" spc="-20">
                <a:solidFill>
                  <a:srgbClr val="231F20"/>
                </a:solidFill>
                <a:effectLst/>
                <a:latin typeface="Arial"/>
                <a:ea typeface="Times New Roman" panose="02020603050405020304" pitchFamily="18" charset="0"/>
                <a:cs typeface="Arial"/>
              </a:rPr>
              <a:t>safety.</a:t>
            </a:r>
            <a:endParaRPr lang="fr-CA" sz="1200">
              <a:effectLst/>
              <a:latin typeface="Arial"/>
              <a:ea typeface="Times New Roman" panose="02020603050405020304" pitchFamily="18" charset="0"/>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a:ea typeface="Times New Roman" panose="02020603050405020304" pitchFamily="18" charset="0"/>
                <a:cs typeface="Arial"/>
              </a:rPr>
              <a:t>allowing</a:t>
            </a:r>
            <a:r>
              <a:rPr lang="en-CA" sz="1200" spc="-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Gurbaj</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to</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wear</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his</a:t>
            </a:r>
            <a:r>
              <a:rPr lang="en-CA" sz="1200" spc="-45">
                <a:solidFill>
                  <a:srgbClr val="231F20"/>
                </a:solidFill>
                <a:effectLst/>
                <a:latin typeface="Arial"/>
                <a:ea typeface="Times New Roman" panose="02020603050405020304" pitchFamily="18" charset="0"/>
                <a:cs typeface="Arial"/>
              </a:rPr>
              <a:t> </a:t>
            </a:r>
            <a:r>
              <a:rPr lang="en-CA" sz="1200" spc="-15">
                <a:solidFill>
                  <a:srgbClr val="231F20"/>
                </a:solidFill>
                <a:effectLst/>
                <a:latin typeface="Arial"/>
                <a:ea typeface="Times New Roman" panose="02020603050405020304" pitchFamily="18" charset="0"/>
                <a:cs typeface="Arial"/>
              </a:rPr>
              <a:t>real</a:t>
            </a:r>
            <a:r>
              <a:rPr lang="en-CA" sz="1200" spc="-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metal</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kirpan</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under</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certain</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conditions</a:t>
            </a:r>
            <a:r>
              <a:rPr lang="en-CA" sz="1200" spc="-50">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allowed</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for</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a</a:t>
            </a:r>
            <a:r>
              <a:rPr lang="en-CA" sz="1200" spc="-4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reasonable</a:t>
            </a:r>
            <a:r>
              <a:rPr lang="en-CA" sz="1200" spc="-45">
                <a:solidFill>
                  <a:srgbClr val="231F20"/>
                </a:solidFill>
                <a:effectLst/>
                <a:latin typeface="Arial"/>
                <a:ea typeface="Times New Roman" panose="02020603050405020304" pitchFamily="18" charset="0"/>
                <a:cs typeface="Arial"/>
              </a:rPr>
              <a:t> </a:t>
            </a:r>
            <a:r>
              <a:rPr lang="en-CA" sz="1200" spc="-20">
                <a:solidFill>
                  <a:srgbClr val="231F20"/>
                </a:solidFill>
                <a:effectLst/>
                <a:latin typeface="Arial"/>
                <a:ea typeface="Times New Roman" panose="02020603050405020304" pitchFamily="18" charset="0"/>
                <a:cs typeface="Arial"/>
              </a:rPr>
              <a:t>level </a:t>
            </a:r>
            <a:r>
              <a:rPr lang="en-CA" sz="1200">
                <a:solidFill>
                  <a:srgbClr val="231F20"/>
                </a:solidFill>
                <a:effectLst/>
                <a:latin typeface="Arial"/>
                <a:ea typeface="Times New Roman" panose="02020603050405020304" pitchFamily="18" charset="0"/>
                <a:cs typeface="Arial"/>
              </a:rPr>
              <a:t>of safety in the</a:t>
            </a:r>
            <a:r>
              <a:rPr lang="en-CA" sz="1200" spc="-25">
                <a:solidFill>
                  <a:srgbClr val="231F20"/>
                </a:solidFill>
                <a:effectLst/>
                <a:latin typeface="Arial"/>
                <a:ea typeface="Times New Roman" panose="02020603050405020304" pitchFamily="18" charset="0"/>
                <a:cs typeface="Arial"/>
              </a:rPr>
              <a:t> </a:t>
            </a:r>
            <a:r>
              <a:rPr lang="en-CA" sz="1200">
                <a:solidFill>
                  <a:srgbClr val="231F20"/>
                </a:solidFill>
                <a:effectLst/>
                <a:latin typeface="Arial"/>
                <a:ea typeface="Times New Roman" panose="02020603050405020304" pitchFamily="18" charset="0"/>
                <a:cs typeface="Arial"/>
              </a:rPr>
              <a:t>school.</a:t>
            </a:r>
            <a:endParaRPr lang="fr-CA" sz="1200">
              <a:solidFill>
                <a:schemeClr val="tx1"/>
              </a:solidFill>
              <a:effectLst/>
              <a:latin typeface="Arial"/>
              <a:ea typeface="Times New Roman" panose="02020603050405020304" pitchFamily="18" charset="0"/>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endParaRPr lang="fr-CA" sz="1200">
              <a:solidFill>
                <a:schemeClr val="tx1"/>
              </a:solidFill>
              <a:effectLst/>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Sans-Serif"/>
              <a:buNone/>
              <a:tabLst/>
              <a:defRPr/>
            </a:pPr>
            <a:r>
              <a:rPr lang="en-CA" sz="1200">
                <a:solidFill>
                  <a:srgbClr val="231F20"/>
                </a:solidFill>
                <a:effectLst/>
                <a:latin typeface="Arial"/>
                <a:ea typeface="Calibri"/>
                <a:cs typeface="Arial"/>
              </a:rPr>
              <a:t>The</a:t>
            </a:r>
            <a:r>
              <a:rPr lang="en-CA" sz="1200" spc="-165">
                <a:solidFill>
                  <a:srgbClr val="231F20"/>
                </a:solidFill>
                <a:effectLst/>
                <a:latin typeface="Arial"/>
                <a:ea typeface="Calibri"/>
                <a:cs typeface="Arial"/>
              </a:rPr>
              <a:t> </a:t>
            </a:r>
            <a:r>
              <a:rPr lang="en-CA" sz="1200">
                <a:solidFill>
                  <a:srgbClr val="231F20"/>
                </a:solidFill>
                <a:effectLst/>
                <a:latin typeface="Arial"/>
                <a:ea typeface="Calibri"/>
                <a:cs typeface="Arial"/>
              </a:rPr>
              <a:t>court</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decided</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in</a:t>
            </a:r>
            <a:r>
              <a:rPr lang="en-CA" sz="1200" spc="-165">
                <a:solidFill>
                  <a:srgbClr val="231F20"/>
                </a:solidFill>
                <a:effectLst/>
                <a:latin typeface="Arial"/>
                <a:ea typeface="Calibri"/>
                <a:cs typeface="Arial"/>
              </a:rPr>
              <a:t> </a:t>
            </a:r>
            <a:r>
              <a:rPr lang="en-CA" sz="1200" spc="-20">
                <a:solidFill>
                  <a:srgbClr val="231F20"/>
                </a:solidFill>
                <a:effectLst/>
                <a:latin typeface="Arial"/>
                <a:ea typeface="Calibri"/>
                <a:cs typeface="Arial"/>
              </a:rPr>
              <a:t>favor</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of</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Gurbaj.</a:t>
            </a:r>
            <a:r>
              <a:rPr lang="en-CA" sz="1200" spc="-165">
                <a:solidFill>
                  <a:srgbClr val="231F20"/>
                </a:solidFill>
                <a:effectLst/>
                <a:latin typeface="Arial"/>
                <a:ea typeface="Calibri"/>
                <a:cs typeface="Arial"/>
              </a:rPr>
              <a:t> </a:t>
            </a:r>
            <a:r>
              <a:rPr lang="en-CA" sz="1200" spc="-15">
                <a:solidFill>
                  <a:srgbClr val="231F20"/>
                </a:solidFill>
                <a:effectLst/>
                <a:latin typeface="Arial"/>
                <a:ea typeface="Calibri"/>
                <a:cs typeface="Arial"/>
              </a:rPr>
              <a:t>It</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overturned</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165">
                <a:solidFill>
                  <a:srgbClr val="231F20"/>
                </a:solidFill>
                <a:effectLst/>
                <a:latin typeface="Arial"/>
                <a:ea typeface="Calibri"/>
                <a:cs typeface="Arial"/>
              </a:rPr>
              <a:t> </a:t>
            </a:r>
            <a:r>
              <a:rPr lang="en-CA" sz="1200">
                <a:solidFill>
                  <a:srgbClr val="231F20"/>
                </a:solidFill>
                <a:effectLst/>
                <a:latin typeface="Arial"/>
                <a:ea typeface="Calibri"/>
                <a:cs typeface="Arial"/>
              </a:rPr>
              <a:t>decision</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of</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165">
                <a:solidFill>
                  <a:srgbClr val="231F20"/>
                </a:solidFill>
                <a:effectLst/>
                <a:latin typeface="Arial"/>
                <a:ea typeface="Calibri"/>
                <a:cs typeface="Arial"/>
              </a:rPr>
              <a:t> </a:t>
            </a:r>
            <a:r>
              <a:rPr lang="en-CA" sz="1200">
                <a:solidFill>
                  <a:srgbClr val="231F20"/>
                </a:solidFill>
                <a:effectLst/>
                <a:latin typeface="Arial"/>
                <a:ea typeface="Calibri"/>
                <a:cs typeface="Arial"/>
              </a:rPr>
              <a:t>school</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board</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and</a:t>
            </a:r>
            <a:r>
              <a:rPr lang="en-CA" sz="1200" spc="-160">
                <a:solidFill>
                  <a:srgbClr val="231F20"/>
                </a:solidFill>
                <a:effectLst/>
                <a:latin typeface="Arial"/>
                <a:ea typeface="Calibri"/>
                <a:cs typeface="Arial"/>
              </a:rPr>
              <a:t> </a:t>
            </a:r>
            <a:r>
              <a:rPr lang="en-CA" sz="1200">
                <a:solidFill>
                  <a:srgbClr val="231F20"/>
                </a:solidFill>
                <a:effectLst/>
                <a:latin typeface="Arial"/>
                <a:ea typeface="Calibri"/>
                <a:cs typeface="Arial"/>
              </a:rPr>
              <a:t>allowed</a:t>
            </a:r>
            <a:r>
              <a:rPr lang="en-CA" sz="1200" spc="-165">
                <a:solidFill>
                  <a:srgbClr val="231F20"/>
                </a:solidFill>
                <a:effectLst/>
                <a:latin typeface="Arial"/>
                <a:ea typeface="Calibri"/>
                <a:cs typeface="Arial"/>
              </a:rPr>
              <a:t> </a:t>
            </a:r>
            <a:r>
              <a:rPr lang="en-CA" sz="1200">
                <a:solidFill>
                  <a:srgbClr val="231F20"/>
                </a:solidFill>
                <a:effectLst/>
                <a:latin typeface="Arial"/>
                <a:ea typeface="Calibri"/>
                <a:cs typeface="Arial"/>
              </a:rPr>
              <a:t>Gurbaj, </a:t>
            </a:r>
            <a:r>
              <a:rPr lang="en-CA" sz="1200" spc="-15">
                <a:solidFill>
                  <a:srgbClr val="231F20"/>
                </a:solidFill>
                <a:effectLst/>
                <a:latin typeface="Arial"/>
                <a:ea typeface="Calibri"/>
                <a:cs typeface="Arial"/>
              </a:rPr>
              <a:t>by</a:t>
            </a:r>
            <a:r>
              <a:rPr lang="en-CA" sz="1200" spc="-135">
                <a:solidFill>
                  <a:srgbClr val="231F20"/>
                </a:solidFill>
                <a:effectLst/>
                <a:latin typeface="Arial"/>
                <a:ea typeface="Calibri"/>
                <a:cs typeface="Arial"/>
              </a:rPr>
              <a:t> </a:t>
            </a:r>
            <a:r>
              <a:rPr lang="en-CA" sz="1200" spc="-20">
                <a:solidFill>
                  <a:srgbClr val="231F20"/>
                </a:solidFill>
                <a:effectLst/>
                <a:latin typeface="Arial"/>
                <a:ea typeface="Calibri"/>
                <a:cs typeface="Arial"/>
              </a:rPr>
              <a:t>way</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of</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an</a:t>
            </a:r>
            <a:r>
              <a:rPr lang="en-CA" sz="1200" spc="-130">
                <a:solidFill>
                  <a:srgbClr val="231F20"/>
                </a:solidFill>
                <a:effectLst/>
                <a:latin typeface="Arial"/>
                <a:ea typeface="Calibri"/>
                <a:cs typeface="Arial"/>
              </a:rPr>
              <a:t> </a:t>
            </a:r>
            <a:r>
              <a:rPr lang="en-CA" sz="1200">
                <a:solidFill>
                  <a:srgbClr val="231F20"/>
                </a:solidFill>
                <a:effectLst/>
                <a:latin typeface="Arial"/>
                <a:ea typeface="Calibri"/>
                <a:cs typeface="Arial"/>
              </a:rPr>
              <a:t>accommodation</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measure,</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to</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wear</a:t>
            </a:r>
            <a:r>
              <a:rPr lang="en-CA" sz="1200" spc="-130">
                <a:solidFill>
                  <a:srgbClr val="231F20"/>
                </a:solidFill>
                <a:effectLst/>
                <a:latin typeface="Arial"/>
                <a:ea typeface="Calibri"/>
                <a:cs typeface="Arial"/>
              </a:rPr>
              <a:t> </a:t>
            </a:r>
            <a:r>
              <a:rPr lang="en-CA" sz="1200">
                <a:solidFill>
                  <a:srgbClr val="231F20"/>
                </a:solidFill>
                <a:effectLst/>
                <a:latin typeface="Arial"/>
                <a:ea typeface="Calibri"/>
                <a:cs typeface="Arial"/>
              </a:rPr>
              <a:t>his</a:t>
            </a:r>
            <a:r>
              <a:rPr lang="en-CA" sz="1200" spc="-135">
                <a:solidFill>
                  <a:srgbClr val="231F20"/>
                </a:solidFill>
                <a:effectLst/>
                <a:latin typeface="Arial"/>
                <a:ea typeface="Calibri"/>
                <a:cs typeface="Arial"/>
              </a:rPr>
              <a:t> </a:t>
            </a:r>
            <a:r>
              <a:rPr lang="en-CA" sz="1200" spc="-15">
                <a:solidFill>
                  <a:srgbClr val="231F20"/>
                </a:solidFill>
                <a:effectLst/>
                <a:latin typeface="Arial"/>
                <a:ea typeface="Calibri"/>
                <a:cs typeface="Arial"/>
              </a:rPr>
              <a:t>real</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kirpan</a:t>
            </a:r>
            <a:r>
              <a:rPr lang="en-CA" sz="1200" spc="-130">
                <a:solidFill>
                  <a:srgbClr val="231F20"/>
                </a:solidFill>
                <a:effectLst/>
                <a:latin typeface="Arial"/>
                <a:ea typeface="Calibri"/>
                <a:cs typeface="Arial"/>
              </a:rPr>
              <a:t> </a:t>
            </a:r>
            <a:r>
              <a:rPr lang="en-CA" sz="1200">
                <a:solidFill>
                  <a:srgbClr val="231F20"/>
                </a:solidFill>
                <a:effectLst/>
                <a:latin typeface="Arial"/>
                <a:ea typeface="Calibri"/>
                <a:cs typeface="Arial"/>
              </a:rPr>
              <a:t>to</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school</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under</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certain</a:t>
            </a:r>
            <a:r>
              <a:rPr lang="en-CA" sz="1200" spc="-130">
                <a:solidFill>
                  <a:srgbClr val="231F20"/>
                </a:solidFill>
                <a:effectLst/>
                <a:latin typeface="Arial"/>
                <a:ea typeface="Calibri"/>
                <a:cs typeface="Arial"/>
              </a:rPr>
              <a:t> </a:t>
            </a:r>
            <a:r>
              <a:rPr lang="en-CA" sz="1200">
                <a:solidFill>
                  <a:srgbClr val="231F20"/>
                </a:solidFill>
                <a:effectLst/>
                <a:latin typeface="Arial"/>
                <a:ea typeface="Calibri"/>
                <a:cs typeface="Arial"/>
              </a:rPr>
              <a:t>conditions:</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the kirpan</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had</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to</a:t>
            </a:r>
            <a:r>
              <a:rPr lang="en-CA" sz="1200" spc="-30">
                <a:solidFill>
                  <a:srgbClr val="231F20"/>
                </a:solidFill>
                <a:effectLst/>
                <a:latin typeface="Arial"/>
                <a:ea typeface="Calibri"/>
                <a:cs typeface="Arial"/>
              </a:rPr>
              <a:t> </a:t>
            </a:r>
            <a:r>
              <a:rPr lang="en-CA" sz="1200">
                <a:solidFill>
                  <a:srgbClr val="231F20"/>
                </a:solidFill>
                <a:effectLst/>
                <a:latin typeface="Arial"/>
                <a:ea typeface="Calibri"/>
                <a:cs typeface="Arial"/>
              </a:rPr>
              <a:t>be</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in</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a</a:t>
            </a:r>
            <a:r>
              <a:rPr lang="en-CA" sz="1200" spc="-30">
                <a:solidFill>
                  <a:srgbClr val="231F20"/>
                </a:solidFill>
                <a:effectLst/>
                <a:latin typeface="Arial"/>
                <a:ea typeface="Calibri"/>
                <a:cs typeface="Arial"/>
              </a:rPr>
              <a:t> </a:t>
            </a:r>
            <a:r>
              <a:rPr lang="en-CA" sz="1200">
                <a:solidFill>
                  <a:srgbClr val="231F20"/>
                </a:solidFill>
                <a:effectLst/>
                <a:latin typeface="Arial"/>
                <a:ea typeface="Calibri"/>
                <a:cs typeface="Arial"/>
              </a:rPr>
              <a:t>wooden</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case</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and</a:t>
            </a:r>
            <a:r>
              <a:rPr lang="en-CA" sz="1200" spc="-30">
                <a:solidFill>
                  <a:srgbClr val="231F20"/>
                </a:solidFill>
                <a:effectLst/>
                <a:latin typeface="Arial"/>
                <a:ea typeface="Calibri"/>
                <a:cs typeface="Arial"/>
              </a:rPr>
              <a:t> </a:t>
            </a:r>
            <a:r>
              <a:rPr lang="en-CA" sz="1200">
                <a:solidFill>
                  <a:srgbClr val="231F20"/>
                </a:solidFill>
                <a:effectLst/>
                <a:latin typeface="Arial"/>
                <a:ea typeface="Calibri"/>
                <a:cs typeface="Arial"/>
              </a:rPr>
              <a:t>kept</a:t>
            </a:r>
            <a:r>
              <a:rPr lang="en-CA" sz="1200" spc="-35">
                <a:solidFill>
                  <a:srgbClr val="231F20"/>
                </a:solidFill>
                <a:effectLst/>
                <a:latin typeface="Arial"/>
                <a:ea typeface="Calibri"/>
                <a:cs typeface="Arial"/>
              </a:rPr>
              <a:t> </a:t>
            </a:r>
            <a:r>
              <a:rPr lang="en-CA" sz="1200" spc="-15">
                <a:solidFill>
                  <a:srgbClr val="231F20"/>
                </a:solidFill>
                <a:effectLst/>
                <a:latin typeface="Arial"/>
                <a:ea typeface="Calibri"/>
                <a:cs typeface="Arial"/>
              </a:rPr>
              <a:t>securely</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sealed</a:t>
            </a:r>
            <a:r>
              <a:rPr lang="en-CA" sz="1200" spc="-30">
                <a:solidFill>
                  <a:srgbClr val="231F20"/>
                </a:solidFill>
                <a:effectLst/>
                <a:latin typeface="Arial"/>
                <a:ea typeface="Calibri"/>
                <a:cs typeface="Arial"/>
              </a:rPr>
              <a:t> </a:t>
            </a:r>
            <a:r>
              <a:rPr lang="en-CA" sz="1200">
                <a:solidFill>
                  <a:srgbClr val="231F20"/>
                </a:solidFill>
                <a:effectLst/>
                <a:latin typeface="Arial"/>
                <a:ea typeface="Calibri"/>
                <a:cs typeface="Arial"/>
              </a:rPr>
              <a:t>under</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his</a:t>
            </a:r>
            <a:r>
              <a:rPr lang="en-CA" sz="1200" spc="-35">
                <a:solidFill>
                  <a:srgbClr val="231F20"/>
                </a:solidFill>
                <a:effectLst/>
                <a:latin typeface="Arial"/>
                <a:ea typeface="Calibri"/>
                <a:cs typeface="Arial"/>
              </a:rPr>
              <a:t> </a:t>
            </a:r>
            <a:r>
              <a:rPr lang="en-CA" sz="1200">
                <a:solidFill>
                  <a:srgbClr val="231F20"/>
                </a:solidFill>
                <a:effectLst/>
                <a:latin typeface="Arial"/>
                <a:ea typeface="Calibri"/>
                <a:cs typeface="Arial"/>
              </a:rPr>
              <a:t>clothes.</a:t>
            </a:r>
            <a:endParaRPr lang="fr-CA" sz="1200">
              <a:effectLst/>
              <a:latin typeface="Arial"/>
              <a:ea typeface="Calibri"/>
              <a:cs typeface="Arial"/>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32</a:t>
            </a:fld>
            <a:endParaRPr lang="fr-FR"/>
          </a:p>
        </p:txBody>
      </p:sp>
    </p:spTree>
    <p:extLst>
      <p:ext uri="{BB962C8B-B14F-4D97-AF65-F5344CB8AC3E}">
        <p14:creationId xmlns:p14="http://schemas.microsoft.com/office/powerpoint/2010/main" val="3386328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pages 19-20.</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33</a:t>
            </a:fld>
            <a:endParaRPr lang="fr-FR"/>
          </a:p>
        </p:txBody>
      </p:sp>
    </p:spTree>
    <p:extLst>
      <p:ext uri="{BB962C8B-B14F-4D97-AF65-F5344CB8AC3E}">
        <p14:creationId xmlns:p14="http://schemas.microsoft.com/office/powerpoint/2010/main" val="1498403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the question as a group.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can follow </a:t>
            </a:r>
            <a:r>
              <a:rPr lang="fr-CA" sz="1200" err="1">
                <a:solidFill>
                  <a:srgbClr val="1E1F21"/>
                </a:solidFill>
                <a:latin typeface="Arial" panose="020B0604020202020204" pitchFamily="34" charset="0"/>
                <a:cs typeface="Arial" panose="020B0604020202020204" pitchFamily="34" charset="0"/>
              </a:rPr>
              <a:t>along</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pages 20-21.</a:t>
            </a:r>
            <a:endParaRPr lang="en-US" sz="1200" b="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questions.</a:t>
            </a:r>
          </a:p>
          <a:p>
            <a:pPr marL="171450" indent="-171450">
              <a:buFont typeface="Arial" panose="020B0604020202020204" pitchFamily="34" charset="0"/>
              <a:buChar char="•"/>
            </a:pPr>
            <a:r>
              <a:rPr lang="fr-CA" sz="1200" b="0" err="1">
                <a:solidFill>
                  <a:srgbClr val="1E1F21"/>
                </a:solidFill>
                <a:latin typeface="Arial" panose="020B0604020202020204" pitchFamily="34" charset="0"/>
                <a:ea typeface="Calibri"/>
                <a:cs typeface="Arial" panose="020B0604020202020204" pitchFamily="34" charset="0"/>
              </a:rPr>
              <a:t>Present</a:t>
            </a:r>
            <a:r>
              <a:rPr lang="fr-CA" sz="1200" b="0">
                <a:solidFill>
                  <a:srgbClr val="1E1F21"/>
                </a:solidFill>
                <a:latin typeface="Arial" panose="020B0604020202020204" pitchFamily="34" charset="0"/>
                <a:ea typeface="Calibri"/>
                <a:cs typeface="Arial" panose="020B0604020202020204" pitchFamily="34" charset="0"/>
              </a:rPr>
              <a:t> the </a:t>
            </a:r>
            <a:r>
              <a:rPr lang="fr-CA" sz="1200" b="0" err="1">
                <a:solidFill>
                  <a:srgbClr val="1E1F21"/>
                </a:solidFill>
                <a:latin typeface="Arial" panose="020B0604020202020204" pitchFamily="34" charset="0"/>
                <a:ea typeface="Calibri"/>
                <a:cs typeface="Arial" panose="020B0604020202020204" pitchFamily="34" charset="0"/>
              </a:rPr>
              <a:t>court’s</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decision</a:t>
            </a:r>
            <a:r>
              <a:rPr lang="fr-CA" sz="1200" b="0">
                <a:solidFill>
                  <a:srgbClr val="1E1F21"/>
                </a:solidFill>
                <a:latin typeface="Arial" panose="020B0604020202020204" pitchFamily="34" charset="0"/>
                <a:ea typeface="Calibri"/>
                <a:cs typeface="Arial" panose="020B0604020202020204" pitchFamily="34" charset="0"/>
              </a:rPr>
              <a:t> in the </a:t>
            </a:r>
            <a:r>
              <a:rPr lang="fr-CA" sz="1200" b="0" err="1">
                <a:solidFill>
                  <a:srgbClr val="1E1F21"/>
                </a:solidFill>
                <a:latin typeface="Arial" panose="020B0604020202020204" pitchFamily="34" charset="0"/>
                <a:ea typeface="Calibri"/>
                <a:cs typeface="Arial" panose="020B0604020202020204" pitchFamily="34" charset="0"/>
              </a:rPr>
              <a:t>chosen</a:t>
            </a:r>
            <a:r>
              <a:rPr lang="fr-CA" sz="1200" b="0">
                <a:solidFill>
                  <a:srgbClr val="1E1F21"/>
                </a:solidFill>
                <a:latin typeface="Arial" panose="020B0604020202020204" pitchFamily="34" charset="0"/>
                <a:ea typeface="Calibri"/>
                <a:cs typeface="Arial" panose="020B0604020202020204" pitchFamily="34" charset="0"/>
              </a:rPr>
              <a:t> court case. </a:t>
            </a:r>
          </a:p>
          <a:p>
            <a:pPr marL="171450" indent="-171450">
              <a:buFont typeface="Arial" panose="020B0604020202020204" pitchFamily="34" charset="0"/>
              <a:buChar char="•"/>
            </a:pPr>
            <a:r>
              <a:rPr lang="fr-CA" sz="1200" b="0">
                <a:solidFill>
                  <a:srgbClr val="1E1F21"/>
                </a:solidFill>
                <a:latin typeface="Arial" panose="020B0604020202020204" pitchFamily="34" charset="0"/>
                <a:ea typeface="Calibri"/>
                <a:cs typeface="Arial" panose="020B0604020202020204" pitchFamily="34" charset="0"/>
              </a:rPr>
              <a:t>The </a:t>
            </a:r>
            <a:r>
              <a:rPr lang="fr-CA" sz="1200" b="0" err="1">
                <a:solidFill>
                  <a:srgbClr val="1E1F21"/>
                </a:solidFill>
                <a:latin typeface="Arial" panose="020B0604020202020204" pitchFamily="34" charset="0"/>
                <a:ea typeface="Calibri"/>
                <a:cs typeface="Arial" panose="020B0604020202020204" pitchFamily="34" charset="0"/>
              </a:rPr>
              <a:t>answers</a:t>
            </a:r>
            <a:r>
              <a:rPr lang="fr-CA" sz="1200" b="0">
                <a:solidFill>
                  <a:srgbClr val="1E1F21"/>
                </a:solidFill>
                <a:latin typeface="Arial" panose="020B0604020202020204" pitchFamily="34" charset="0"/>
                <a:ea typeface="Calibri"/>
                <a:cs typeface="Arial" panose="020B0604020202020204" pitchFamily="34" charset="0"/>
              </a:rPr>
              <a:t> to the questions can </a:t>
            </a:r>
            <a:r>
              <a:rPr lang="fr-CA" sz="1200" b="0" err="1">
                <a:solidFill>
                  <a:srgbClr val="1E1F21"/>
                </a:solidFill>
                <a:latin typeface="Arial" panose="020B0604020202020204" pitchFamily="34" charset="0"/>
                <a:ea typeface="Calibri"/>
                <a:cs typeface="Arial" panose="020B0604020202020204" pitchFamily="34" charset="0"/>
              </a:rPr>
              <a:t>be</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found</a:t>
            </a:r>
            <a:r>
              <a:rPr lang="fr-CA" sz="1200" b="0">
                <a:solidFill>
                  <a:srgbClr val="1E1F21"/>
                </a:solidFill>
                <a:latin typeface="Arial" panose="020B0604020202020204" pitchFamily="34" charset="0"/>
                <a:ea typeface="Calibri"/>
                <a:cs typeface="Arial" panose="020B0604020202020204" pitchFamily="34" charset="0"/>
              </a:rPr>
              <a:t> on pages 26-27 of the </a:t>
            </a:r>
            <a:r>
              <a:rPr lang="fr-CA" sz="1200" b="0" err="1">
                <a:solidFill>
                  <a:srgbClr val="1E1F21"/>
                </a:solidFill>
                <a:latin typeface="Arial" panose="020B0604020202020204" pitchFamily="34" charset="0"/>
                <a:ea typeface="Calibri"/>
                <a:cs typeface="Arial" panose="020B0604020202020204" pitchFamily="34" charset="0"/>
              </a:rPr>
              <a:t>teaching</a:t>
            </a:r>
            <a:r>
              <a:rPr lang="fr-CA" sz="1200" b="0">
                <a:solidFill>
                  <a:srgbClr val="1E1F21"/>
                </a:solidFill>
                <a:latin typeface="Arial" panose="020B0604020202020204" pitchFamily="34" charset="0"/>
                <a:ea typeface="Calibri"/>
                <a:cs typeface="Arial" panose="020B0604020202020204" pitchFamily="34" charset="0"/>
              </a:rPr>
              <a:t> guide.</a:t>
            </a:r>
            <a:endParaRPr lang="en-US" sz="1200" b="0">
              <a:latin typeface="Arial" panose="020B0604020202020204" pitchFamily="34" charset="0"/>
              <a:ea typeface="Calibri"/>
              <a:cs typeface="Arial" panose="020B0604020202020204" pitchFamily="34" charset="0"/>
            </a:endParaRPr>
          </a:p>
          <a:p>
            <a:endParaRPr lang="fr" sz="1200" b="1">
              <a:latin typeface="Arial" panose="020B0604020202020204" pitchFamily="34" charset="0"/>
              <a:cs typeface="Arial" panose="020B0604020202020204" pitchFamily="34" charset="0"/>
            </a:endParaRPr>
          </a:p>
          <a:p>
            <a:r>
              <a:rPr lang="fr" sz="1200" b="1">
                <a:latin typeface="Arial" panose="020B0604020202020204" pitchFamily="34" charset="0"/>
                <a:cs typeface="Arial" panose="020B0604020202020204" pitchFamily="34" charset="0"/>
              </a:rPr>
              <a:t>The decision</a:t>
            </a:r>
            <a:r>
              <a:rPr lang="fr" sz="1200">
                <a:latin typeface="Arial" panose="020B0604020202020204" pitchFamily="34" charset="0"/>
                <a:cs typeface="Arial" panose="020B0604020202020204" pitchFamily="34" charset="0"/>
              </a:rPr>
              <a:t> </a:t>
            </a:r>
            <a:endParaRPr lang="fr-FR" sz="1200">
              <a:latin typeface="Arial" panose="020B0604020202020204" pitchFamily="34" charset="0"/>
              <a:ea typeface="Calibri"/>
              <a:cs typeface="Arial" panose="020B0604020202020204" pitchFamily="34" charset="0"/>
            </a:endParaRPr>
          </a:p>
          <a:p>
            <a:endParaRPr lang="fr" sz="1200">
              <a:latin typeface="Arial" panose="020B0604020202020204" pitchFamily="34" charset="0"/>
              <a:cs typeface="Arial" panose="020B0604020202020204" pitchFamily="34" charset="0"/>
            </a:endParaRPr>
          </a:p>
          <a:p>
            <a:pPr hangingPunct="0">
              <a:spcBef>
                <a:spcPts val="1200"/>
              </a:spcBef>
            </a:pP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recognized</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importance that the College</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placed</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(e.g.,</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mandatory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courses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for</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While acknowledging</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this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good</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policy, the court determined that it did not justify</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excluding</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students</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disabilities.</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a:t>
            </a:r>
            <a:r>
              <a:rPr lang="en-CA" sz="1200" kern="1400" spc="-18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found</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program</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question</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kern="1400" spc="-18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specialized</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sports-study</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program.</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also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found</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College’s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main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objective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offer</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general</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high</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train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athletes.</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court concluded that Maud had been a victim of discrimination: the College’s refusal to admit her due to her disability prevented Maud from attending the school like other students. </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According</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abilities</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each</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should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 assessed individually</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If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did not impose an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excessive burden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on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College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had an obligation</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 offer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accommodation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measures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tailored</a:t>
            </a:r>
            <a:r>
              <a:rPr lang="en-CA" sz="1200" kern="14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disabilities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court found that Maud’s physical abilities let her meet the College’s educational goals. Integrating Maud into the school </a:t>
            </a: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would not impose an excessive burden</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on the College. In particular, the court found that it would not be too expensive to adapt the school’s facilities to accommodate Maud. The College therefore had to admit Maud and to implement some accommodations measures (e.g., let her use the elevator) so she could move around the school and participate in the physical education classes. </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34</a:t>
            </a:fld>
            <a:endParaRPr lang="fr-FR"/>
          </a:p>
        </p:txBody>
      </p:sp>
    </p:spTree>
    <p:extLst>
      <p:ext uri="{BB962C8B-B14F-4D97-AF65-F5344CB8AC3E}">
        <p14:creationId xmlns:p14="http://schemas.microsoft.com/office/powerpoint/2010/main" val="1172822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b="1">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 22.</a:t>
            </a:r>
            <a:endParaRPr lang="fr-CA" b="0">
              <a:solidFill>
                <a:srgbClr val="1E1F21"/>
              </a:solidFill>
              <a:latin typeface="Arial" panose="020B0604020202020204" pitchFamily="34" charset="0"/>
              <a:ea typeface="Calibri"/>
              <a:cs typeface="Arial" panose="020B0604020202020204" pitchFamily="34" charset="0"/>
            </a:endParaRPr>
          </a:p>
          <a:p>
            <a:pPr marL="171450" indent="-171450">
              <a:buFont typeface="Arial,Sans-Serif"/>
              <a:buChar char="•"/>
            </a:pPr>
            <a:endParaRPr lang="fr-CA">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35</a:t>
            </a:fld>
            <a:endParaRPr lang="fr-FR"/>
          </a:p>
        </p:txBody>
      </p:sp>
    </p:spTree>
    <p:extLst>
      <p:ext uri="{BB962C8B-B14F-4D97-AF65-F5344CB8AC3E}">
        <p14:creationId xmlns:p14="http://schemas.microsoft.com/office/powerpoint/2010/main" val="1618424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the question as a group.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can follow </a:t>
            </a:r>
            <a:r>
              <a:rPr lang="fr-CA" sz="1200" err="1">
                <a:solidFill>
                  <a:srgbClr val="1E1F21"/>
                </a:solidFill>
                <a:latin typeface="Arial" panose="020B0604020202020204" pitchFamily="34" charset="0"/>
                <a:cs typeface="Arial" panose="020B0604020202020204" pitchFamily="34" charset="0"/>
              </a:rPr>
              <a:t>along</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page 23.</a:t>
            </a:r>
            <a:endParaRPr lang="en-US" sz="1200" b="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questions.</a:t>
            </a:r>
          </a:p>
          <a:p>
            <a:pPr marL="171450" indent="-171450">
              <a:buFont typeface="Arial" panose="020B0604020202020204" pitchFamily="34" charset="0"/>
              <a:buChar char="•"/>
            </a:pPr>
            <a:r>
              <a:rPr lang="fr-CA" sz="1200" b="0" err="1">
                <a:solidFill>
                  <a:srgbClr val="1E1F21"/>
                </a:solidFill>
                <a:latin typeface="Arial" panose="020B0604020202020204" pitchFamily="34" charset="0"/>
                <a:ea typeface="Calibri"/>
                <a:cs typeface="Arial" panose="020B0604020202020204" pitchFamily="34" charset="0"/>
              </a:rPr>
              <a:t>Present</a:t>
            </a:r>
            <a:r>
              <a:rPr lang="fr-CA" sz="1200" b="0">
                <a:solidFill>
                  <a:srgbClr val="1E1F21"/>
                </a:solidFill>
                <a:latin typeface="Arial" panose="020B0604020202020204" pitchFamily="34" charset="0"/>
                <a:ea typeface="Calibri"/>
                <a:cs typeface="Arial" panose="020B0604020202020204" pitchFamily="34" charset="0"/>
              </a:rPr>
              <a:t> the </a:t>
            </a:r>
            <a:r>
              <a:rPr lang="fr-CA" sz="1200" b="0" err="1">
                <a:solidFill>
                  <a:srgbClr val="1E1F21"/>
                </a:solidFill>
                <a:latin typeface="Arial" panose="020B0604020202020204" pitchFamily="34" charset="0"/>
                <a:ea typeface="Calibri"/>
                <a:cs typeface="Arial" panose="020B0604020202020204" pitchFamily="34" charset="0"/>
              </a:rPr>
              <a:t>court’s</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decision</a:t>
            </a:r>
            <a:r>
              <a:rPr lang="fr-CA" sz="1200" b="0">
                <a:solidFill>
                  <a:srgbClr val="1E1F21"/>
                </a:solidFill>
                <a:latin typeface="Arial" panose="020B0604020202020204" pitchFamily="34" charset="0"/>
                <a:ea typeface="Calibri"/>
                <a:cs typeface="Arial" panose="020B0604020202020204" pitchFamily="34" charset="0"/>
              </a:rPr>
              <a:t> in the </a:t>
            </a:r>
            <a:r>
              <a:rPr lang="fr-CA" sz="1200" b="0" err="1">
                <a:solidFill>
                  <a:srgbClr val="1E1F21"/>
                </a:solidFill>
                <a:latin typeface="Arial" panose="020B0604020202020204" pitchFamily="34" charset="0"/>
                <a:ea typeface="Calibri"/>
                <a:cs typeface="Arial" panose="020B0604020202020204" pitchFamily="34" charset="0"/>
              </a:rPr>
              <a:t>chosen</a:t>
            </a:r>
            <a:r>
              <a:rPr lang="fr-CA" sz="1200" b="0">
                <a:solidFill>
                  <a:srgbClr val="1E1F21"/>
                </a:solidFill>
                <a:latin typeface="Arial" panose="020B0604020202020204" pitchFamily="34" charset="0"/>
                <a:ea typeface="Calibri"/>
                <a:cs typeface="Arial" panose="020B0604020202020204" pitchFamily="34" charset="0"/>
              </a:rPr>
              <a:t> court case. </a:t>
            </a:r>
          </a:p>
          <a:p>
            <a:pPr marL="171450" indent="-171450">
              <a:buFont typeface="Arial" panose="020B0604020202020204" pitchFamily="34" charset="0"/>
              <a:buChar char="•"/>
            </a:pPr>
            <a:r>
              <a:rPr lang="fr-CA" sz="1200" b="0">
                <a:solidFill>
                  <a:srgbClr val="1E1F21"/>
                </a:solidFill>
                <a:latin typeface="Arial" panose="020B0604020202020204" pitchFamily="34" charset="0"/>
                <a:ea typeface="Calibri"/>
                <a:cs typeface="Arial" panose="020B0604020202020204" pitchFamily="34" charset="0"/>
              </a:rPr>
              <a:t>The </a:t>
            </a:r>
            <a:r>
              <a:rPr lang="fr-CA" sz="1200" b="0" err="1">
                <a:solidFill>
                  <a:srgbClr val="1E1F21"/>
                </a:solidFill>
                <a:latin typeface="Arial" panose="020B0604020202020204" pitchFamily="34" charset="0"/>
                <a:ea typeface="Calibri"/>
                <a:cs typeface="Arial" panose="020B0604020202020204" pitchFamily="34" charset="0"/>
              </a:rPr>
              <a:t>answers</a:t>
            </a:r>
            <a:r>
              <a:rPr lang="fr-CA" sz="1200" b="0">
                <a:solidFill>
                  <a:srgbClr val="1E1F21"/>
                </a:solidFill>
                <a:latin typeface="Arial" panose="020B0604020202020204" pitchFamily="34" charset="0"/>
                <a:ea typeface="Calibri"/>
                <a:cs typeface="Arial" panose="020B0604020202020204" pitchFamily="34" charset="0"/>
              </a:rPr>
              <a:t> to the questions can </a:t>
            </a:r>
            <a:r>
              <a:rPr lang="fr-CA" sz="1200" b="0" err="1">
                <a:solidFill>
                  <a:srgbClr val="1E1F21"/>
                </a:solidFill>
                <a:latin typeface="Arial" panose="020B0604020202020204" pitchFamily="34" charset="0"/>
                <a:ea typeface="Calibri"/>
                <a:cs typeface="Arial" panose="020B0604020202020204" pitchFamily="34" charset="0"/>
              </a:rPr>
              <a:t>be</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found</a:t>
            </a:r>
            <a:r>
              <a:rPr lang="fr-CA" sz="1200" b="0">
                <a:solidFill>
                  <a:srgbClr val="1E1F21"/>
                </a:solidFill>
                <a:latin typeface="Arial" panose="020B0604020202020204" pitchFamily="34" charset="0"/>
                <a:ea typeface="Calibri"/>
                <a:cs typeface="Arial" panose="020B0604020202020204" pitchFamily="34" charset="0"/>
              </a:rPr>
              <a:t> on pages 29-30 of the </a:t>
            </a:r>
            <a:r>
              <a:rPr lang="fr-CA" sz="1200" b="0" err="1">
                <a:solidFill>
                  <a:srgbClr val="1E1F21"/>
                </a:solidFill>
                <a:latin typeface="Arial" panose="020B0604020202020204" pitchFamily="34" charset="0"/>
                <a:ea typeface="Calibri"/>
                <a:cs typeface="Arial" panose="020B0604020202020204" pitchFamily="34" charset="0"/>
              </a:rPr>
              <a:t>teaching</a:t>
            </a:r>
            <a:r>
              <a:rPr lang="fr-CA" sz="1200" b="0">
                <a:solidFill>
                  <a:srgbClr val="1E1F21"/>
                </a:solidFill>
                <a:latin typeface="Arial" panose="020B0604020202020204" pitchFamily="34" charset="0"/>
                <a:ea typeface="Calibri"/>
                <a:cs typeface="Arial" panose="020B0604020202020204" pitchFamily="34" charset="0"/>
              </a:rPr>
              <a:t> guide.</a:t>
            </a:r>
            <a:endParaRPr lang="en-US" sz="1200" b="0">
              <a:latin typeface="Arial" panose="020B0604020202020204" pitchFamily="34" charset="0"/>
              <a:ea typeface="Calibri"/>
              <a:cs typeface="Arial" panose="020B0604020202020204" pitchFamily="34" charset="0"/>
            </a:endParaRPr>
          </a:p>
          <a:p>
            <a:endParaRPr lang="en-US" sz="1200" b="1">
              <a:latin typeface="Arial" panose="020B0604020202020204" pitchFamily="34" charset="0"/>
              <a:ea typeface="Calibri"/>
              <a:cs typeface="Arial" panose="020B0604020202020204" pitchFamily="34" charset="0"/>
            </a:endParaRPr>
          </a:p>
          <a:p>
            <a:pPr algn="just">
              <a:lnSpc>
                <a:spcPct val="90000"/>
              </a:lnSpc>
              <a:spcBef>
                <a:spcPts val="1000"/>
              </a:spcBef>
            </a:pPr>
            <a:r>
              <a:rPr lang="fr" sz="1200" b="1">
                <a:latin typeface="Arial" panose="020B0604020202020204" pitchFamily="34" charset="0"/>
                <a:cs typeface="Arial" panose="020B0604020202020204" pitchFamily="34" charset="0"/>
              </a:rPr>
              <a:t>The decision</a:t>
            </a:r>
            <a:r>
              <a:rPr lang="fr" sz="1200">
                <a:latin typeface="Arial" panose="020B0604020202020204" pitchFamily="34" charset="0"/>
                <a:cs typeface="Arial" panose="020B0604020202020204" pitchFamily="34" charset="0"/>
              </a:rPr>
              <a:t> </a:t>
            </a:r>
          </a:p>
          <a:p>
            <a:pPr algn="just">
              <a:lnSpc>
                <a:spcPct val="90000"/>
              </a:lnSpc>
              <a:spcBef>
                <a:spcPts val="1000"/>
              </a:spcBef>
            </a:pPr>
            <a:endParaRPr lang="fr" sz="1200">
              <a:latin typeface="Arial" panose="020B0604020202020204" pitchFamily="34"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public school board and its schools must respect the Canadian Charter, even if the policy of the Catholic school prohibits all students (and not just Marc) from bringing a same-sex date to prom. One of the objectives of the Charter is to ensure that human dignity is valued in a free society where differences among individuals are respected and equality is valued. </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people in Canada were simply allowed to argue that their religious beliefs required them to discriminate against gay people, without any objective examination, there would be no protection against discrimination for the LGBTQ+ community. Anyone wishing to discriminate against this community could use their religious beliefs to defend their actions.</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court therefore ruled that the principal’s decision discriminated against Marc. The principal’s decision was overruled and Marc was allowed to bring his boyfriend to prom.</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school could instead apply a rule about inappropriate behaviour that would apply fairly to all students without distinction based on their sexual orientation.</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36</a:t>
            </a:fld>
            <a:endParaRPr lang="fr-FR"/>
          </a:p>
        </p:txBody>
      </p:sp>
    </p:spTree>
    <p:extLst>
      <p:ext uri="{BB962C8B-B14F-4D97-AF65-F5344CB8AC3E}">
        <p14:creationId xmlns:p14="http://schemas.microsoft.com/office/powerpoint/2010/main" val="661717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 24.</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37</a:t>
            </a:fld>
            <a:endParaRPr lang="fr-FR"/>
          </a:p>
        </p:txBody>
      </p:sp>
    </p:spTree>
    <p:extLst>
      <p:ext uri="{BB962C8B-B14F-4D97-AF65-F5344CB8AC3E}">
        <p14:creationId xmlns:p14="http://schemas.microsoft.com/office/powerpoint/2010/main" val="2433132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the question as a group.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can follow </a:t>
            </a:r>
            <a:r>
              <a:rPr lang="fr-CA" sz="1200" err="1">
                <a:solidFill>
                  <a:srgbClr val="1E1F21"/>
                </a:solidFill>
                <a:latin typeface="Arial" panose="020B0604020202020204" pitchFamily="34" charset="0"/>
                <a:cs typeface="Arial" panose="020B0604020202020204" pitchFamily="34" charset="0"/>
              </a:rPr>
              <a:t>along</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page 25.</a:t>
            </a:r>
            <a:endParaRPr lang="en-US" sz="1200" b="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questions.</a:t>
            </a:r>
          </a:p>
          <a:p>
            <a:pPr marL="171450" indent="-171450">
              <a:buFont typeface="Arial" panose="020B0604020202020204" pitchFamily="34" charset="0"/>
              <a:buChar char="•"/>
            </a:pPr>
            <a:r>
              <a:rPr lang="fr-CA" sz="1200" b="0" err="1">
                <a:solidFill>
                  <a:srgbClr val="1E1F21"/>
                </a:solidFill>
                <a:latin typeface="Arial" panose="020B0604020202020204" pitchFamily="34" charset="0"/>
                <a:ea typeface="Calibri"/>
                <a:cs typeface="Arial" panose="020B0604020202020204" pitchFamily="34" charset="0"/>
              </a:rPr>
              <a:t>Present</a:t>
            </a:r>
            <a:r>
              <a:rPr lang="fr-CA" sz="1200" b="0">
                <a:solidFill>
                  <a:srgbClr val="1E1F21"/>
                </a:solidFill>
                <a:latin typeface="Arial" panose="020B0604020202020204" pitchFamily="34" charset="0"/>
                <a:ea typeface="Calibri"/>
                <a:cs typeface="Arial" panose="020B0604020202020204" pitchFamily="34" charset="0"/>
              </a:rPr>
              <a:t> the </a:t>
            </a:r>
            <a:r>
              <a:rPr lang="fr-CA" sz="1200" b="0" err="1">
                <a:solidFill>
                  <a:srgbClr val="1E1F21"/>
                </a:solidFill>
                <a:latin typeface="Arial" panose="020B0604020202020204" pitchFamily="34" charset="0"/>
                <a:ea typeface="Calibri"/>
                <a:cs typeface="Arial" panose="020B0604020202020204" pitchFamily="34" charset="0"/>
              </a:rPr>
              <a:t>court’s</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decision</a:t>
            </a:r>
            <a:r>
              <a:rPr lang="fr-CA" sz="1200" b="0">
                <a:solidFill>
                  <a:srgbClr val="1E1F21"/>
                </a:solidFill>
                <a:latin typeface="Arial" panose="020B0604020202020204" pitchFamily="34" charset="0"/>
                <a:ea typeface="Calibri"/>
                <a:cs typeface="Arial" panose="020B0604020202020204" pitchFamily="34" charset="0"/>
              </a:rPr>
              <a:t> in the </a:t>
            </a:r>
            <a:r>
              <a:rPr lang="fr-CA" sz="1200" b="0" err="1">
                <a:solidFill>
                  <a:srgbClr val="1E1F21"/>
                </a:solidFill>
                <a:latin typeface="Arial" panose="020B0604020202020204" pitchFamily="34" charset="0"/>
                <a:ea typeface="Calibri"/>
                <a:cs typeface="Arial" panose="020B0604020202020204" pitchFamily="34" charset="0"/>
              </a:rPr>
              <a:t>chosen</a:t>
            </a:r>
            <a:r>
              <a:rPr lang="fr-CA" sz="1200" b="0">
                <a:solidFill>
                  <a:srgbClr val="1E1F21"/>
                </a:solidFill>
                <a:latin typeface="Arial" panose="020B0604020202020204" pitchFamily="34" charset="0"/>
                <a:ea typeface="Calibri"/>
                <a:cs typeface="Arial" panose="020B0604020202020204" pitchFamily="34" charset="0"/>
              </a:rPr>
              <a:t> court case. </a:t>
            </a:r>
          </a:p>
          <a:p>
            <a:pPr marL="171450" indent="-171450">
              <a:buFont typeface="Arial" panose="020B0604020202020204" pitchFamily="34" charset="0"/>
              <a:buChar char="•"/>
            </a:pPr>
            <a:r>
              <a:rPr lang="fr-CA" sz="1200" b="0">
                <a:solidFill>
                  <a:srgbClr val="1E1F21"/>
                </a:solidFill>
                <a:latin typeface="Arial" panose="020B0604020202020204" pitchFamily="34" charset="0"/>
                <a:ea typeface="Calibri"/>
                <a:cs typeface="Arial" panose="020B0604020202020204" pitchFamily="34" charset="0"/>
              </a:rPr>
              <a:t>The </a:t>
            </a:r>
            <a:r>
              <a:rPr lang="fr-CA" sz="1200" b="0" err="1">
                <a:solidFill>
                  <a:srgbClr val="1E1F21"/>
                </a:solidFill>
                <a:latin typeface="Arial" panose="020B0604020202020204" pitchFamily="34" charset="0"/>
                <a:ea typeface="Calibri"/>
                <a:cs typeface="Arial" panose="020B0604020202020204" pitchFamily="34" charset="0"/>
              </a:rPr>
              <a:t>answers</a:t>
            </a:r>
            <a:r>
              <a:rPr lang="fr-CA" sz="1200" b="0">
                <a:solidFill>
                  <a:srgbClr val="1E1F21"/>
                </a:solidFill>
                <a:latin typeface="Arial" panose="020B0604020202020204" pitchFamily="34" charset="0"/>
                <a:ea typeface="Calibri"/>
                <a:cs typeface="Arial" panose="020B0604020202020204" pitchFamily="34" charset="0"/>
              </a:rPr>
              <a:t> to the questions can </a:t>
            </a:r>
            <a:r>
              <a:rPr lang="fr-CA" sz="1200" b="0" err="1">
                <a:solidFill>
                  <a:srgbClr val="1E1F21"/>
                </a:solidFill>
                <a:latin typeface="Arial" panose="020B0604020202020204" pitchFamily="34" charset="0"/>
                <a:ea typeface="Calibri"/>
                <a:cs typeface="Arial" panose="020B0604020202020204" pitchFamily="34" charset="0"/>
              </a:rPr>
              <a:t>be</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found</a:t>
            </a:r>
            <a:r>
              <a:rPr lang="fr-CA" sz="1200" b="0">
                <a:solidFill>
                  <a:srgbClr val="1E1F21"/>
                </a:solidFill>
                <a:latin typeface="Arial" panose="020B0604020202020204" pitchFamily="34" charset="0"/>
                <a:ea typeface="Calibri"/>
                <a:cs typeface="Arial" panose="020B0604020202020204" pitchFamily="34" charset="0"/>
              </a:rPr>
              <a:t> on pages 32-33 of the </a:t>
            </a:r>
            <a:r>
              <a:rPr lang="fr-CA" sz="1200" b="0" err="1">
                <a:solidFill>
                  <a:srgbClr val="1E1F21"/>
                </a:solidFill>
                <a:latin typeface="Arial" panose="020B0604020202020204" pitchFamily="34" charset="0"/>
                <a:ea typeface="Calibri"/>
                <a:cs typeface="Arial" panose="020B0604020202020204" pitchFamily="34" charset="0"/>
              </a:rPr>
              <a:t>teaching</a:t>
            </a:r>
            <a:r>
              <a:rPr lang="fr-CA" sz="1200" b="0">
                <a:solidFill>
                  <a:srgbClr val="1E1F21"/>
                </a:solidFill>
                <a:latin typeface="Arial" panose="020B0604020202020204" pitchFamily="34" charset="0"/>
                <a:ea typeface="Calibri"/>
                <a:cs typeface="Arial" panose="020B0604020202020204" pitchFamily="34" charset="0"/>
              </a:rPr>
              <a:t> guide.</a:t>
            </a:r>
            <a:endParaRPr lang="en-US" sz="1200" b="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pPr algn="just">
              <a:lnSpc>
                <a:spcPct val="90000"/>
              </a:lnSpc>
              <a:spcBef>
                <a:spcPts val="1000"/>
              </a:spcBef>
            </a:pPr>
            <a:r>
              <a:rPr lang="fr" sz="1200" b="1">
                <a:latin typeface="Arial" panose="020B0604020202020204" pitchFamily="34" charset="0"/>
                <a:cs typeface="Arial" panose="020B0604020202020204" pitchFamily="34" charset="0"/>
              </a:rPr>
              <a:t>The decision</a:t>
            </a:r>
            <a:r>
              <a:rPr lang="fr" sz="1200">
                <a:latin typeface="Arial" panose="020B0604020202020204" pitchFamily="34" charset="0"/>
                <a:cs typeface="Arial" panose="020B0604020202020204" pitchFamily="34" charset="0"/>
              </a:rPr>
              <a:t> </a:t>
            </a:r>
            <a:endParaRPr lang="fr-FR" sz="1200">
              <a:latin typeface="Arial" panose="020B0604020202020204" pitchFamily="34" charset="0"/>
              <a:cs typeface="Arial" panose="020B0604020202020204" pitchFamily="34" charset="0"/>
            </a:endParaRPr>
          </a:p>
          <a:p>
            <a:pPr algn="just">
              <a:lnSpc>
                <a:spcPct val="90000"/>
              </a:lnSpc>
              <a:spcBef>
                <a:spcPts val="1000"/>
              </a:spcBef>
            </a:pPr>
            <a:endParaRPr lang="fr" sz="1200">
              <a:latin typeface="Arial" panose="020B0604020202020204" pitchFamily="34" charset="0"/>
              <a:cs typeface="Arial" panose="020B0604020202020204" pitchFamily="34" charset="0"/>
            </a:endParaRPr>
          </a:p>
          <a:p>
            <a:pPr hangingPunct="0">
              <a:spcBef>
                <a:spcPts val="1200"/>
              </a:spcBef>
              <a:spcAft>
                <a:spcPts val="1200"/>
              </a:spcAft>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parents argued that their region is in a socio-economically disadvantaged area, and this point wasn’t contested. In order to fully respect to the right to free public education for all students, the school board and the school have the duty to provide reasonable accommodations. The court determined that the lending of polo shirts could be considered discriminatory and harmful to students in two situations: if the polo shirt doesn’t fit a student properly or if a student’s specific situation hasn’t been carefully considered.</a:t>
            </a:r>
          </a:p>
          <a:p>
            <a:pPr hangingPunct="0">
              <a:spcBef>
                <a:spcPts val="1200"/>
              </a:spcBef>
              <a:spcAft>
                <a:spcPts val="1200"/>
              </a:spcAft>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1"/>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court accepted the school’s argument that having students wear polo shirts would help with discipline, foster inclusion regardless of the clothes students wear as well as limit bullying and the rejection of students who can’t afford the latest fashion trends. However, this objective wasn’t reached in the two situations described above. As a result, there was discrimination, the right to equality was violated and irreparable harm was caused to students who weren’t allowed to attend class unless they agreed to wear a polo shirt that did not fit them properly or wasn’t adapted to their specific situation. The court therefore ordered the school to adapt its accommodation measures for the half-uniform policy to account for each student’s size and individual circumstances. </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90000"/>
              </a:lnSpc>
              <a:spcBef>
                <a:spcPts val="1000"/>
              </a:spcBef>
            </a:pPr>
            <a:endParaRPr lang="fr" sz="1200">
              <a:latin typeface="Arial" panose="020B0604020202020204" pitchFamily="34" charset="0"/>
              <a:cs typeface="Arial" panose="020B0604020202020204" pitchFamily="34" charset="0"/>
            </a:endParaRPr>
          </a:p>
          <a:p>
            <a:r>
              <a:rPr lang="fr-CA" sz="1200">
                <a:solidFill>
                  <a:srgbClr val="1E1F21"/>
                </a:solidFill>
                <a:latin typeface="Arial" panose="020B0604020202020204" pitchFamily="34" charset="0"/>
                <a:cs typeface="Arial" panose="020B0604020202020204" pitchFamily="34" charset="0"/>
              </a:rPr>
              <a:t>Example of a </a:t>
            </a:r>
            <a:r>
              <a:rPr lang="fr-CA" sz="1200" err="1">
                <a:solidFill>
                  <a:srgbClr val="1E1F21"/>
                </a:solidFill>
                <a:latin typeface="Arial" panose="020B0604020202020204" pitchFamily="34" charset="0"/>
                <a:cs typeface="Arial" panose="020B0604020202020204" pitchFamily="34" charset="0"/>
              </a:rPr>
              <a:t>specific</a:t>
            </a:r>
            <a:r>
              <a:rPr lang="fr-CA" sz="1200">
                <a:solidFill>
                  <a:srgbClr val="1E1F21"/>
                </a:solidFill>
                <a:latin typeface="Arial" panose="020B0604020202020204" pitchFamily="34" charset="0"/>
                <a:cs typeface="Arial" panose="020B0604020202020204" pitchFamily="34" charset="0"/>
              </a:rPr>
              <a:t> situation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would</a:t>
            </a:r>
            <a:r>
              <a:rPr lang="fr-CA" sz="1200">
                <a:solidFill>
                  <a:srgbClr val="1E1F21"/>
                </a:solidFill>
                <a:latin typeface="Arial" panose="020B0604020202020204" pitchFamily="34" charset="0"/>
                <a:cs typeface="Arial" panose="020B0604020202020204" pitchFamily="34" charset="0"/>
              </a:rPr>
              <a:t> lead to discrimination if the </a:t>
            </a:r>
            <a:r>
              <a:rPr lang="fr-CA" sz="1200" err="1">
                <a:solidFill>
                  <a:srgbClr val="1E1F21"/>
                </a:solidFill>
                <a:latin typeface="Arial" panose="020B0604020202020204" pitchFamily="34" charset="0"/>
                <a:cs typeface="Arial" panose="020B0604020202020204" pitchFamily="34" charset="0"/>
              </a:rPr>
              <a:t>proposed</a:t>
            </a:r>
            <a:r>
              <a:rPr lang="fr-CA" sz="1200">
                <a:solidFill>
                  <a:srgbClr val="1E1F21"/>
                </a:solidFill>
                <a:latin typeface="Arial" panose="020B0604020202020204" pitchFamily="34" charset="0"/>
                <a:cs typeface="Arial" panose="020B0604020202020204" pitchFamily="34" charset="0"/>
              </a:rPr>
              <a:t> accommodation </a:t>
            </a:r>
            <a:r>
              <a:rPr lang="fr-CA" sz="1200" err="1">
                <a:solidFill>
                  <a:srgbClr val="1E1F21"/>
                </a:solidFill>
                <a:latin typeface="Arial" panose="020B0604020202020204" pitchFamily="34" charset="0"/>
                <a:cs typeface="Arial" panose="020B0604020202020204" pitchFamily="34" charset="0"/>
              </a:rPr>
              <a:t>measure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was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applied</a:t>
            </a:r>
            <a:r>
              <a:rPr lang="fr-CA" sz="1200">
                <a:solidFill>
                  <a:srgbClr val="1E1F21"/>
                </a:solidFill>
                <a:latin typeface="Arial" panose="020B0604020202020204" pitchFamily="34" charset="0"/>
                <a:cs typeface="Arial" panose="020B0604020202020204" pitchFamily="34" charset="0"/>
              </a:rPr>
              <a:t>: A </a:t>
            </a:r>
            <a:r>
              <a:rPr lang="fr-CA" sz="1200" err="1">
                <a:solidFill>
                  <a:srgbClr val="1E1F21"/>
                </a:solidFill>
                <a:latin typeface="Arial" panose="020B0604020202020204" pitchFamily="34" charset="0"/>
                <a:cs typeface="Arial" panose="020B0604020202020204" pitchFamily="34" charset="0"/>
              </a:rPr>
              <a:t>child</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born</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with</a:t>
            </a:r>
            <a:r>
              <a:rPr lang="fr-CA" sz="1200">
                <a:solidFill>
                  <a:srgbClr val="1E1F21"/>
                </a:solidFill>
                <a:latin typeface="Arial" panose="020B0604020202020204" pitchFamily="34" charset="0"/>
                <a:cs typeface="Arial" panose="020B0604020202020204" pitchFamily="34" charset="0"/>
              </a:rPr>
              <a:t> a malformation of the </a:t>
            </a:r>
            <a:r>
              <a:rPr lang="fr-CA" sz="1200" err="1">
                <a:solidFill>
                  <a:srgbClr val="1E1F21"/>
                </a:solidFill>
                <a:latin typeface="Arial" panose="020B0604020202020204" pitchFamily="34" charset="0"/>
                <a:cs typeface="Arial" panose="020B0604020202020204" pitchFamily="34" charset="0"/>
              </a:rPr>
              <a:t>forearm</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with</a:t>
            </a:r>
            <a:r>
              <a:rPr lang="fr-CA" sz="1200">
                <a:solidFill>
                  <a:srgbClr val="1E1F21"/>
                </a:solidFill>
                <a:latin typeface="Arial" panose="020B0604020202020204" pitchFamily="34" charset="0"/>
                <a:cs typeface="Arial" panose="020B0604020202020204" pitchFamily="34" charset="0"/>
              </a:rPr>
              <a:t> one arm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is</a:t>
            </a:r>
            <a:r>
              <a:rPr lang="fr-CA" sz="1200">
                <a:solidFill>
                  <a:srgbClr val="1E1F21"/>
                </a:solidFill>
                <a:latin typeface="Arial" panose="020B0604020202020204" pitchFamily="34" charset="0"/>
                <a:cs typeface="Arial" panose="020B0604020202020204" pitchFamily="34" charset="0"/>
              </a:rPr>
              <a:t> shorter </a:t>
            </a:r>
            <a:r>
              <a:rPr lang="fr-CA" sz="1200" err="1">
                <a:solidFill>
                  <a:srgbClr val="1E1F21"/>
                </a:solidFill>
                <a:latin typeface="Arial" panose="020B0604020202020204" pitchFamily="34" charset="0"/>
                <a:cs typeface="Arial" panose="020B0604020202020204" pitchFamily="34" charset="0"/>
              </a:rPr>
              <a:t>than</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a:t>
            </a:r>
            <a:endParaRPr lang="fr-CA" sz="120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38</a:t>
            </a:fld>
            <a:endParaRPr lang="fr-FR"/>
          </a:p>
        </p:txBody>
      </p:sp>
    </p:spTree>
    <p:extLst>
      <p:ext uri="{BB962C8B-B14F-4D97-AF65-F5344CB8AC3E}">
        <p14:creationId xmlns:p14="http://schemas.microsoft.com/office/powerpoint/2010/main" val="3490211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r>
              <a:rPr lang="en-US" sz="1200" b="1">
                <a:latin typeface="Arial" panose="020B0604020202020204" pitchFamily="34" charset="0"/>
                <a:cs typeface="Arial" panose="020B0604020202020204" pitchFamily="34" charset="0"/>
              </a:rPr>
              <a:t> </a:t>
            </a:r>
            <a:endParaRPr lang="fr-FR" sz="1200" b="1">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Present</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steps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activity</a:t>
            </a:r>
            <a:r>
              <a:rPr lang="fr-CA" sz="1200">
                <a:solidFill>
                  <a:srgbClr val="1E1F21"/>
                </a:solidFill>
                <a:latin typeface="Arial" panose="020B0604020202020204" pitchFamily="34" charset="0"/>
                <a:cs typeface="Arial" panose="020B0604020202020204" pitchFamily="34" charset="0"/>
              </a:rPr>
              <a:t> to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a:t>
            </a:r>
            <a:endParaRPr lang="fr-CA" sz="1200" b="0">
              <a:solidFill>
                <a:srgbClr val="1E1F21"/>
              </a:solidFill>
              <a:latin typeface="Arial" panose="020B0604020202020204" pitchFamily="34" charset="0"/>
              <a:ea typeface="Calibri"/>
              <a:cs typeface="Arial" panose="020B0604020202020204" pitchFamily="34" charset="0"/>
            </a:endParaRPr>
          </a:p>
          <a:p>
            <a:endParaRPr lang="en-US" sz="1200" b="0">
              <a:latin typeface="Arial" panose="020B0604020202020204" pitchFamily="34" charset="0"/>
              <a:ea typeface="Calibri"/>
              <a:cs typeface="Arial" panose="020B0604020202020204" pitchFamily="34" charset="0"/>
            </a:endParaRPr>
          </a:p>
          <a:p>
            <a:pPr hangingPunct="0">
              <a:spcBef>
                <a:spcPts val="400"/>
              </a:spcBef>
            </a:pP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Step 1: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Divide students into teams and assign each team a case. Ask the teams to summarize the case using their own words and to identify at least two issues.</a:t>
            </a:r>
            <a:endParaRPr lang="fr-FR" sz="1200" b="0">
              <a:latin typeface="Arial" panose="020B0604020202020204" pitchFamily="34" charset="0"/>
              <a:ea typeface="Calibri"/>
              <a:cs typeface="Arial" panose="020B0604020202020204" pitchFamily="34" charset="0"/>
            </a:endParaRPr>
          </a:p>
          <a:p>
            <a:endParaRPr lang="en-US" sz="1200" b="1">
              <a:latin typeface="Arial" panose="020B0604020202020204" pitchFamily="34" charset="0"/>
              <a:ea typeface="Calibri"/>
              <a:cs typeface="Arial" panose="020B0604020202020204" pitchFamily="34" charset="0"/>
            </a:endParaRPr>
          </a:p>
          <a:p>
            <a:pPr hangingPunct="0">
              <a:spcBef>
                <a:spcPts val="400"/>
              </a:spcBef>
            </a:pP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Step 2</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Ask students to complete the “Legal Analysis Framework” to help them determine whether the case involves indirect discrimination that could be resolved through reasonable accommodations.</a:t>
            </a:r>
          </a:p>
          <a:p>
            <a:pPr hangingPunct="0">
              <a:spcBef>
                <a:spcPts val="400"/>
              </a:spcBef>
            </a:pPr>
            <a:endPar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400"/>
              </a:spcBef>
              <a:spcAft>
                <a:spcPts val="0"/>
              </a:spcAft>
              <a:buClrTx/>
              <a:buSzTx/>
              <a:buFontTx/>
              <a:buNone/>
              <a:tabLst/>
              <a:defRPr/>
            </a:pPr>
            <a:r>
              <a:rPr lang="en-CA" sz="1200" b="1" i="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Note: </a:t>
            </a:r>
            <a:r>
              <a:rPr lang="en-CA" sz="1200" i="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It’s possible that students will say they would refuse an accommodation measure out of concern for potential future requests of the same nature. This type of reasoning should not be accepted.</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400"/>
              </a:spcBef>
            </a:pPr>
            <a:endPar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400"/>
              </a:spcBef>
              <a:defRPr/>
            </a:pPr>
            <a:r>
              <a:rPr lang="en-US" sz="1200" b="1">
                <a:latin typeface="Arial" panose="020B0604020202020204" pitchFamily="34" charset="0"/>
                <a:cs typeface="Arial" panose="020B0604020202020204" pitchFamily="34" charset="0"/>
              </a:rPr>
              <a:t>Step 3 (optional integration activity)</a:t>
            </a:r>
            <a:r>
              <a:rPr lang="en-US" sz="1200" b="0">
                <a:latin typeface="Arial" panose="020B0604020202020204" pitchFamily="34" charset="0"/>
                <a:cs typeface="Arial" panose="020B0604020202020204" pitchFamily="34" charset="0"/>
              </a:rPr>
              <a:t>:</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Ask students to complete the “Presentation and Summary of [character name]’s Case: Issues and Effects on Coexistence”. Students will use this document and the Legal Analysis Framework to prepare a short presentation of the case study assigned to them and the requested accommodation measure. They must also clearly explain the different points of view and moral issues and norms involved in the case. </a:t>
            </a:r>
          </a:p>
          <a:p>
            <a:pPr hangingPunct="0">
              <a:spcBef>
                <a:spcPts val="400"/>
              </a:spcBef>
              <a:defRPr/>
            </a:pPr>
            <a:endParaRPr lang="en-US" sz="1200">
              <a:latin typeface="Arial" panose="020B0604020202020204" pitchFamily="34" charset="0"/>
              <a:cs typeface="Arial" panose="020B0604020202020204" pitchFamily="34" charset="0"/>
            </a:endParaRPr>
          </a:p>
          <a:p>
            <a:pPr hangingPunct="0">
              <a:spcBef>
                <a:spcPts val="400"/>
              </a:spcBef>
              <a:defRPr/>
            </a:pPr>
            <a:r>
              <a:rPr lang="en-US" sz="1200">
                <a:latin typeface="Arial" panose="020B0604020202020204" pitchFamily="34" charset="0"/>
                <a:cs typeface="Arial" panose="020B0604020202020204" pitchFamily="34" charset="0"/>
              </a:rPr>
              <a:t>Following the presentations, ask the students to answer the final reflection questions on reasonable accommodations.</a:t>
            </a:r>
          </a:p>
          <a:p>
            <a:pPr hangingPunct="0">
              <a:spcBef>
                <a:spcPts val="400"/>
              </a:spcBef>
              <a:defRPr/>
            </a:pPr>
            <a:r>
              <a:rPr lang="en-US" sz="1200" b="1">
                <a:latin typeface="Arial" panose="020B0604020202020204" pitchFamily="34" charset="0"/>
                <a:cs typeface="Arial" panose="020B0604020202020204" pitchFamily="34" charset="0"/>
              </a:rPr>
              <a:t>  </a:t>
            </a:r>
            <a:endParaRPr lang="fr-FR" sz="1200" b="1">
              <a:latin typeface="Arial" panose="020B0604020202020204" pitchFamily="34" charset="0"/>
              <a:ea typeface="Calibri" panose="020F0502020204030204"/>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39</a:t>
            </a:fld>
            <a:endParaRPr lang="fr-FR"/>
          </a:p>
        </p:txBody>
      </p:sp>
    </p:spTree>
    <p:extLst>
      <p:ext uri="{BB962C8B-B14F-4D97-AF65-F5344CB8AC3E}">
        <p14:creationId xmlns:p14="http://schemas.microsoft.com/office/powerpoint/2010/main" val="3196778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7434E5B-397B-4266-987B-737E39C30BC3}" type="slidenum">
              <a:rPr lang="fr-CA" smtClean="0"/>
              <a:t>40</a:t>
            </a:fld>
            <a:endParaRPr lang="fr-CA"/>
          </a:p>
        </p:txBody>
      </p:sp>
    </p:spTree>
    <p:extLst>
      <p:ext uri="{BB962C8B-B14F-4D97-AF65-F5344CB8AC3E}">
        <p14:creationId xmlns:p14="http://schemas.microsoft.com/office/powerpoint/2010/main" val="298213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Individually</a:t>
            </a:r>
            <a:r>
              <a:rPr lang="fr-CA">
                <a:solidFill>
                  <a:srgbClr val="1E1F21"/>
                </a:solidFill>
                <a:latin typeface="Arial" panose="020B0604020202020204" pitchFamily="34" charset="0"/>
                <a:cs typeface="Arial" panose="020B0604020202020204" pitchFamily="34" charset="0"/>
              </a:rPr>
              <a:t> or in teams,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will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following</a:t>
            </a:r>
            <a:r>
              <a:rPr lang="fr-CA">
                <a:solidFill>
                  <a:srgbClr val="1E1F21"/>
                </a:solidFill>
                <a:latin typeface="Arial" panose="020B0604020202020204" pitchFamily="34" charset="0"/>
                <a:cs typeface="Arial" panose="020B0604020202020204" pitchFamily="34" charset="0"/>
              </a:rPr>
              <a:t> questions on pages 5 and 6 of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Student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a:t>
            </a:r>
            <a:r>
              <a:rPr lang="fr-CA">
                <a:solidFill>
                  <a:srgbClr val="1E1F21"/>
                </a:solidFill>
                <a:latin typeface="Arial" panose="020B0604020202020204" pitchFamily="34" charset="0"/>
                <a:cs typeface="Arial" panose="020B0604020202020204" pitchFamily="34" charset="0"/>
              </a:rPr>
              <a:t>  BEFORE </a:t>
            </a:r>
            <a:r>
              <a:rPr lang="fr-CA" err="1">
                <a:solidFill>
                  <a:srgbClr val="1E1F21"/>
                </a:solidFill>
                <a:latin typeface="Arial" panose="020B0604020202020204" pitchFamily="34" charset="0"/>
                <a:cs typeface="Arial" panose="020B0604020202020204" pitchFamily="34" charset="0"/>
              </a:rPr>
              <a:t>continuing</a:t>
            </a:r>
            <a:r>
              <a:rPr lang="fr-CA">
                <a:solidFill>
                  <a:srgbClr val="1E1F21"/>
                </a:solidFill>
                <a:latin typeface="Arial" panose="020B0604020202020204" pitchFamily="34" charset="0"/>
                <a:cs typeface="Arial" panose="020B0604020202020204" pitchFamily="34" charset="0"/>
              </a:rPr>
              <a:t> the PowerPoint </a:t>
            </a:r>
            <a:r>
              <a:rPr lang="fr-CA" err="1">
                <a:solidFill>
                  <a:srgbClr val="1E1F21"/>
                </a:solidFill>
                <a:latin typeface="Arial" panose="020B0604020202020204" pitchFamily="34" charset="0"/>
                <a:cs typeface="Arial" panose="020B0604020202020204" pitchFamily="34" charset="0"/>
              </a:rPr>
              <a:t>presentation</a:t>
            </a:r>
            <a:r>
              <a:rPr lang="fr-CA">
                <a:solidFill>
                  <a:srgbClr val="1E1F21"/>
                </a:solidFill>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a:p>
            <a:pPr marL="228600" indent="-228600">
              <a:buFontTx/>
              <a:buAutoNum type="arabicPeriod"/>
            </a:pPr>
            <a:r>
              <a:rPr lang="en-CA">
                <a:latin typeface="Arial" panose="020B0604020202020204" pitchFamily="34" charset="0"/>
                <a:cs typeface="Arial" panose="020B0604020202020204" pitchFamily="34" charset="0"/>
              </a:rPr>
              <a:t>What is discrimination? </a:t>
            </a:r>
            <a:endParaRPr lang="en-US">
              <a:latin typeface="Arial" panose="020B0604020202020204" pitchFamily="34" charset="0"/>
              <a:ea typeface="Calibri"/>
              <a:cs typeface="Arial" panose="020B0604020202020204" pitchFamily="34" charset="0"/>
            </a:endParaRPr>
          </a:p>
          <a:p>
            <a:pPr marL="228600" indent="-228600">
              <a:buAutoNum type="arabicPeriod"/>
            </a:pPr>
            <a:r>
              <a:rPr lang="en-CA">
                <a:latin typeface="Arial" panose="020B0604020202020204" pitchFamily="34" charset="0"/>
                <a:cs typeface="Arial" panose="020B0604020202020204" pitchFamily="34" charset="0"/>
              </a:rPr>
              <a:t>What is a reasonable accommodation?</a:t>
            </a:r>
            <a:endParaRPr lang="en-US">
              <a:latin typeface="Arial" panose="020B0604020202020204" pitchFamily="34" charset="0"/>
              <a:cs typeface="Arial" panose="020B0604020202020204" pitchFamily="34" charset="0"/>
            </a:endParaRPr>
          </a:p>
          <a:p>
            <a:pPr marL="228600" indent="-228600">
              <a:buAutoNum type="arabicPeriod"/>
            </a:pPr>
            <a:r>
              <a:rPr lang="en-CA">
                <a:latin typeface="Arial" panose="020B0604020202020204" pitchFamily="34" charset="0"/>
                <a:cs typeface="Arial" panose="020B0604020202020204" pitchFamily="34" charset="0"/>
              </a:rPr>
              <a:t>Is it true that accommodation measures are always related to religious issues? Are there other reasons for accommodation measures? </a:t>
            </a:r>
          </a:p>
          <a:p>
            <a:pPr marL="228600" indent="-228600">
              <a:buAutoNum type="arabicPeriod"/>
            </a:pPr>
            <a:r>
              <a:rPr lang="en-CA">
                <a:latin typeface="Arial" panose="020B0604020202020204" pitchFamily="34" charset="0"/>
                <a:cs typeface="Arial" panose="020B0604020202020204" pitchFamily="34" charset="0"/>
              </a:rPr>
              <a:t>What are the main features of the mediation process? </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will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then</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share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during</a:t>
            </a:r>
            <a:r>
              <a:rPr lang="fr-CA">
                <a:solidFill>
                  <a:srgbClr val="1E1F21"/>
                </a:solidFill>
                <a:latin typeface="Arial" panose="020B0604020202020204" pitchFamily="34" charset="0"/>
                <a:cs typeface="Arial" panose="020B0604020202020204" pitchFamily="34" charset="0"/>
              </a:rPr>
              <a:t> a class discussion. This discussion </a:t>
            </a:r>
            <a:r>
              <a:rPr lang="fr-CA" err="1">
                <a:solidFill>
                  <a:srgbClr val="1E1F21"/>
                </a:solidFill>
                <a:latin typeface="Arial" panose="020B0604020202020204" pitchFamily="34" charset="0"/>
                <a:cs typeface="Arial" panose="020B0604020202020204" pitchFamily="34" charset="0"/>
              </a:rPr>
              <a:t>will</a:t>
            </a:r>
            <a:r>
              <a:rPr lang="fr-CA">
                <a:solidFill>
                  <a:srgbClr val="1E1F21"/>
                </a:solidFill>
                <a:latin typeface="Arial" panose="020B0604020202020204" pitchFamily="34" charset="0"/>
                <a:cs typeface="Arial" panose="020B0604020202020204" pitchFamily="34" charset="0"/>
              </a:rPr>
              <a:t> encourage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to </a:t>
            </a:r>
            <a:r>
              <a:rPr lang="fr-CA" err="1">
                <a:solidFill>
                  <a:srgbClr val="1E1F21"/>
                </a:solidFill>
                <a:latin typeface="Arial" panose="020B0604020202020204" pitchFamily="34" charset="0"/>
                <a:cs typeface="Arial" panose="020B0604020202020204" pitchFamily="34" charset="0"/>
              </a:rPr>
              <a:t>reflect</a:t>
            </a:r>
            <a:r>
              <a:rPr lang="fr-CA">
                <a:solidFill>
                  <a:srgbClr val="1E1F21"/>
                </a:solidFill>
                <a:latin typeface="Arial" panose="020B0604020202020204" pitchFamily="34" charset="0"/>
                <a:cs typeface="Arial" panose="020B0604020202020204" pitchFamily="34" charset="0"/>
              </a:rPr>
              <a:t> on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personal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before</a:t>
            </a:r>
            <a:r>
              <a:rPr lang="fr-CA">
                <a:solidFill>
                  <a:srgbClr val="1E1F21"/>
                </a:solidFill>
                <a:latin typeface="Arial" panose="020B0604020202020204" pitchFamily="34" charset="0"/>
                <a:cs typeface="Arial" panose="020B0604020202020204" pitchFamily="34" charset="0"/>
              </a:rPr>
              <a:t> seeing the </a:t>
            </a:r>
            <a:r>
              <a:rPr lang="fr-CA" err="1">
                <a:solidFill>
                  <a:srgbClr val="1E1F21"/>
                </a:solidFill>
                <a:latin typeface="Arial" panose="020B0604020202020204" pitchFamily="34" charset="0"/>
                <a:cs typeface="Arial" panose="020B0604020202020204" pitchFamily="34" charset="0"/>
              </a:rPr>
              <a:t>answers</a:t>
            </a:r>
            <a:r>
              <a:rPr lang="fr-CA">
                <a:solidFill>
                  <a:srgbClr val="1E1F21"/>
                </a:solidFill>
                <a:latin typeface="Arial" panose="020B0604020202020204" pitchFamily="34" charset="0"/>
                <a:cs typeface="Arial" panose="020B0604020202020204" pitchFamily="34" charset="0"/>
              </a:rPr>
              <a:t> on the </a:t>
            </a:r>
            <a:r>
              <a:rPr lang="fr-CA" err="1">
                <a:solidFill>
                  <a:srgbClr val="1E1F21"/>
                </a:solidFill>
                <a:latin typeface="Arial" panose="020B0604020202020204" pitchFamily="34" charset="0"/>
                <a:cs typeface="Arial" panose="020B0604020202020204" pitchFamily="34" charset="0"/>
              </a:rPr>
              <a:t>upcoming</a:t>
            </a:r>
            <a:r>
              <a:rPr lang="fr-CA">
                <a:solidFill>
                  <a:srgbClr val="1E1F21"/>
                </a:solidFill>
                <a:latin typeface="Arial" panose="020B0604020202020204" pitchFamily="34" charset="0"/>
                <a:cs typeface="Arial" panose="020B0604020202020204" pitchFamily="34" charset="0"/>
              </a:rPr>
              <a:t> slides.</a:t>
            </a:r>
            <a:endParaRPr lang="fr-FR" b="0">
              <a:effectLst/>
              <a:latin typeface="Arial" panose="020B0604020202020204" pitchFamily="34" charset="0"/>
              <a:ea typeface="Calibri" panose="020F0502020204030204"/>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a:t>
            </a:fld>
            <a:endParaRPr lang="fr-FR"/>
          </a:p>
        </p:txBody>
      </p:sp>
    </p:spTree>
    <p:extLst>
      <p:ext uri="{BB962C8B-B14F-4D97-AF65-F5344CB8AC3E}">
        <p14:creationId xmlns:p14="http://schemas.microsoft.com/office/powerpoint/2010/main" val="3604547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Student</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workbook</a:t>
            </a:r>
            <a:r>
              <a:rPr lang="fr-CA" sz="1200">
                <a:solidFill>
                  <a:srgbClr val="1E1F21"/>
                </a:solidFill>
                <a:latin typeface="Arial" panose="020B0604020202020204" pitchFamily="34" charset="0"/>
                <a:ea typeface="Calibri"/>
                <a:cs typeface="Arial" panose="020B0604020202020204" pitchFamily="34" charset="0"/>
              </a:rPr>
              <a:t>, page 30. </a:t>
            </a:r>
            <a:endParaRPr lang="en-US" sz="1200" b="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b="1" err="1">
                <a:solidFill>
                  <a:srgbClr val="1E1F21"/>
                </a:solidFill>
                <a:latin typeface="Arial" panose="020B0604020202020204" pitchFamily="34" charset="0"/>
                <a:cs typeface="Arial" panose="020B0604020202020204" pitchFamily="34" charset="0"/>
              </a:rPr>
              <a:t>Step</a:t>
            </a:r>
            <a:r>
              <a:rPr lang="fr-CA" sz="1200" b="1">
                <a:solidFill>
                  <a:srgbClr val="1E1F21"/>
                </a:solidFill>
                <a:latin typeface="Arial" panose="020B0604020202020204" pitchFamily="34" charset="0"/>
                <a:cs typeface="Arial" panose="020B0604020202020204" pitchFamily="34" charset="0"/>
              </a:rPr>
              <a:t> 1</a:t>
            </a:r>
            <a:r>
              <a:rPr lang="fr-CA" sz="1200">
                <a:solidFill>
                  <a:srgbClr val="1E1F21"/>
                </a:solidFill>
                <a:latin typeface="Arial" panose="020B0604020202020204" pitchFamily="34" charset="0"/>
                <a:cs typeface="Arial" panose="020B0604020202020204" pitchFamily="34" charset="0"/>
              </a:rPr>
              <a:t>: Place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in groups of </a:t>
            </a:r>
            <a:r>
              <a:rPr lang="fr-CA" sz="1200" err="1">
                <a:solidFill>
                  <a:srgbClr val="1E1F21"/>
                </a:solidFill>
                <a:latin typeface="Arial" panose="020B0604020202020204" pitchFamily="34" charset="0"/>
                <a:cs typeface="Arial" panose="020B0604020202020204" pitchFamily="34" charset="0"/>
              </a:rPr>
              <a:t>your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choice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them</a:t>
            </a:r>
            <a:r>
              <a:rPr lang="fr-CA" sz="1200">
                <a:solidFill>
                  <a:srgbClr val="1E1F21"/>
                </a:solidFill>
                <a:latin typeface="Arial" panose="020B0604020202020204" pitchFamily="34" charset="0"/>
                <a:cs typeface="Arial" panose="020B0604020202020204" pitchFamily="34" charset="0"/>
              </a:rPr>
              <a:t> to </a:t>
            </a:r>
            <a:r>
              <a:rPr lang="fr-CA" sz="1200" err="1">
                <a:solidFill>
                  <a:srgbClr val="1E1F21"/>
                </a:solidFill>
                <a:latin typeface="Arial" panose="020B0604020202020204" pitchFamily="34" charset="0"/>
                <a:cs typeface="Arial" panose="020B0604020202020204" pitchFamily="34" charset="0"/>
              </a:rPr>
              <a:t>briefly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describe</a:t>
            </a:r>
            <a:r>
              <a:rPr lang="fr-CA" sz="1200">
                <a:solidFill>
                  <a:srgbClr val="1E1F21"/>
                </a:solidFill>
                <a:latin typeface="Arial" panose="020B0604020202020204" pitchFamily="34" charset="0"/>
                <a:cs typeface="Arial" panose="020B0604020202020204" pitchFamily="34" charset="0"/>
              </a:rPr>
              <a:t> the situation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own</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words</a:t>
            </a:r>
            <a:r>
              <a:rPr lang="fr-CA" sz="1200">
                <a:solidFill>
                  <a:srgbClr val="1E1F21"/>
                </a:solidFill>
                <a:latin typeface="Arial" panose="020B0604020202020204" pitchFamily="34" charset="0"/>
                <a:cs typeface="Arial" panose="020B0604020202020204" pitchFamily="34" charset="0"/>
              </a:rPr>
              <a:t> by </a:t>
            </a:r>
            <a:r>
              <a:rPr lang="fr-CA" sz="1200" err="1">
                <a:solidFill>
                  <a:srgbClr val="1E1F21"/>
                </a:solidFill>
                <a:latin typeface="Arial" panose="020B0604020202020204" pitchFamily="34" charset="0"/>
                <a:cs typeface="Arial" panose="020B0604020202020204" pitchFamily="34" charset="0"/>
              </a:rPr>
              <a:t>identifying</a:t>
            </a:r>
            <a:r>
              <a:rPr lang="fr-CA" sz="1200">
                <a:solidFill>
                  <a:srgbClr val="1E1F21"/>
                </a:solidFill>
                <a:latin typeface="Arial" panose="020B0604020202020204" pitchFamily="34" charset="0"/>
                <a:cs typeface="Arial" panose="020B0604020202020204" pitchFamily="34" charset="0"/>
              </a:rPr>
              <a:t> at least </a:t>
            </a:r>
            <a:r>
              <a:rPr lang="fr-CA" sz="1200" err="1">
                <a:solidFill>
                  <a:srgbClr val="1E1F21"/>
                </a:solidFill>
                <a:latin typeface="Arial" panose="020B0604020202020204" pitchFamily="34" charset="0"/>
                <a:cs typeface="Arial" panose="020B0604020202020204" pitchFamily="34" charset="0"/>
              </a:rPr>
              <a:t>two</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ethical</a:t>
            </a:r>
            <a:r>
              <a:rPr lang="fr-CA" sz="1200">
                <a:solidFill>
                  <a:srgbClr val="1E1F21"/>
                </a:solidFill>
                <a:latin typeface="Arial" panose="020B0604020202020204" pitchFamily="34" charset="0"/>
                <a:cs typeface="Arial" panose="020B0604020202020204" pitchFamily="34" charset="0"/>
              </a:rPr>
              <a:t> issues.</a:t>
            </a:r>
            <a:endParaRPr lang="fr-CA" sz="1200"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41</a:t>
            </a:fld>
            <a:endParaRPr lang="fr-FR"/>
          </a:p>
        </p:txBody>
      </p:sp>
    </p:spTree>
    <p:extLst>
      <p:ext uri="{BB962C8B-B14F-4D97-AF65-F5344CB8AC3E}">
        <p14:creationId xmlns:p14="http://schemas.microsoft.com/office/powerpoint/2010/main" val="2852650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Student</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workbook</a:t>
            </a:r>
            <a:r>
              <a:rPr lang="fr-CA" sz="1200">
                <a:solidFill>
                  <a:srgbClr val="1E1F21"/>
                </a:solidFill>
                <a:latin typeface="Arial" panose="020B0604020202020204" pitchFamily="34" charset="0"/>
                <a:ea typeface="Calibri"/>
                <a:cs typeface="Arial" panose="020B0604020202020204" pitchFamily="34" charset="0"/>
              </a:rPr>
              <a:t>, pages 30-31. </a:t>
            </a:r>
            <a:endParaRPr lang="en-US" sz="1200" b="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a:latin typeface="Arial" panose="020B0604020202020204" pitchFamily="34" charset="0"/>
                <a:cs typeface="Arial" panose="020B0604020202020204" pitchFamily="34" charset="0"/>
              </a:rPr>
              <a:t>Step 2 : </a:t>
            </a:r>
            <a:r>
              <a:rPr lang="en-CA" sz="1200" kern="1400">
                <a:effectLst/>
                <a:latin typeface="Arial" panose="020B0604020202020204" pitchFamily="34" charset="0"/>
                <a:ea typeface="MS Mincho" panose="02020609040205080304" pitchFamily="49" charset="-128"/>
                <a:cs typeface="Arial" panose="020B0604020202020204" pitchFamily="34" charset="0"/>
              </a:rPr>
              <a:t>Ask students to complete the “Legal Analysis Framework” to help them determine whether the case involves indirect discrimination that could be resolved through reasonable accommodations.</a:t>
            </a:r>
          </a:p>
          <a:p>
            <a:pPr marL="171450" indent="-171450">
              <a:buFont typeface="Arial" panose="020B0604020202020204" pitchFamily="34" charset="0"/>
              <a:buChar char="•"/>
            </a:pPr>
            <a:endParaRPr lang="en-CA" sz="1200" b="0" kern="1400">
              <a:effectLst/>
              <a:latin typeface="Arial" panose="020B0604020202020204" pitchFamily="34" charset="0"/>
              <a:ea typeface="MS Mincho" panose="02020609040205080304" pitchFamily="49" charset="-128"/>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42</a:t>
            </a:fld>
            <a:endParaRPr lang="fr-FR"/>
          </a:p>
        </p:txBody>
      </p:sp>
    </p:spTree>
    <p:extLst>
      <p:ext uri="{BB962C8B-B14F-4D97-AF65-F5344CB8AC3E}">
        <p14:creationId xmlns:p14="http://schemas.microsoft.com/office/powerpoint/2010/main" val="589942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Student</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workbook</a:t>
            </a:r>
            <a:r>
              <a:rPr lang="fr-CA" sz="1200">
                <a:solidFill>
                  <a:srgbClr val="1E1F21"/>
                </a:solidFill>
                <a:latin typeface="Arial" panose="020B0604020202020204" pitchFamily="34" charset="0"/>
                <a:ea typeface="Calibri"/>
                <a:cs typeface="Arial" panose="020B0604020202020204" pitchFamily="34" charset="0"/>
              </a:rPr>
              <a:t>, page 33. </a:t>
            </a:r>
            <a:endParaRPr lang="en-US" sz="120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fr-CA" sz="1200" b="1">
              <a:solidFill>
                <a:srgbClr val="1E1F2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b="1" err="1">
                <a:solidFill>
                  <a:srgbClr val="1E1F21"/>
                </a:solidFill>
                <a:latin typeface="Arial" panose="020B0604020202020204" pitchFamily="34" charset="0"/>
                <a:cs typeface="Arial" panose="020B0604020202020204" pitchFamily="34" charset="0"/>
              </a:rPr>
              <a:t>Step</a:t>
            </a:r>
            <a:r>
              <a:rPr lang="en-US" sz="1200" b="1">
                <a:latin typeface="Arial" panose="020B0604020202020204" pitchFamily="34" charset="0"/>
                <a:cs typeface="Arial" panose="020B0604020202020204" pitchFamily="34" charset="0"/>
              </a:rPr>
              <a:t> 3: </a:t>
            </a:r>
            <a:r>
              <a:rPr lang="en-US" sz="1200">
                <a:latin typeface="Arial" panose="020B0604020202020204" pitchFamily="34" charset="0"/>
                <a:cs typeface="Arial" panose="020B0604020202020204" pitchFamily="34" charset="0"/>
              </a:rPr>
              <a:t>Ask students to complete the “Presentation and Summary of [character name]’s Case: Issues and Effects on Coexistence”.</a:t>
            </a:r>
          </a:p>
          <a:p>
            <a:pPr marL="171450" indent="-171450">
              <a:buFont typeface="Arial" panose="020B0604020202020204" pitchFamily="34" charset="0"/>
              <a:buChar char="•"/>
            </a:pPr>
            <a:endParaRPr lang="en-US" sz="120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sz="1200">
                <a:solidFill>
                  <a:srgbClr val="000000"/>
                </a:solidFill>
                <a:latin typeface="Arial" panose="020B0604020202020204" pitchFamily="34" charset="0"/>
                <a:ea typeface="Calibri"/>
                <a:cs typeface="Arial" panose="020B0604020202020204" pitchFamily="34" charset="0"/>
              </a:rPr>
              <a:t> Allocate time for each team to present its case study to the rest of the class. The groups must clearly explain the different points of view and moral issues and norms involved. To prepare for this activity, students can use the worksheets they completed during the case study. This activity can take place as a round table, with each team acting as an expert on its case of discrimination. </a:t>
            </a:r>
          </a:p>
          <a:p>
            <a:pPr marL="171450" indent="-171450">
              <a:buFont typeface="Arial" panose="020B0604020202020204" pitchFamily="34" charset="0"/>
              <a:buChar char="•"/>
            </a:pPr>
            <a:endParaRPr lang="en-US" sz="1200">
              <a:solidFill>
                <a:srgbClr val="000000"/>
              </a:solidFill>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Following the presentations, ask the students to answer the final reflection questions on reasonable accommodations.</a:t>
            </a:r>
          </a:p>
          <a:p>
            <a:pPr marL="171450" indent="-171450">
              <a:buFont typeface="Arial" panose="020B0604020202020204" pitchFamily="34" charset="0"/>
              <a:buChar char="•"/>
            </a:pPr>
            <a:endParaRPr lang="en-US" sz="1200">
              <a:solidFill>
                <a:srgbClr val="000000"/>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43</a:t>
            </a:fld>
            <a:endParaRPr lang="fr-FR"/>
          </a:p>
        </p:txBody>
      </p:sp>
    </p:spTree>
    <p:extLst>
      <p:ext uri="{BB962C8B-B14F-4D97-AF65-F5344CB8AC3E}">
        <p14:creationId xmlns:p14="http://schemas.microsoft.com/office/powerpoint/2010/main" val="1197252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45</a:t>
            </a:fld>
            <a:endParaRPr lang="fr-CA"/>
          </a:p>
        </p:txBody>
      </p:sp>
    </p:spTree>
    <p:extLst>
      <p:ext uri="{BB962C8B-B14F-4D97-AF65-F5344CB8AC3E}">
        <p14:creationId xmlns:p14="http://schemas.microsoft.com/office/powerpoint/2010/main" val="311374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0" lvl="0" indent="-2857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Following</a:t>
            </a:r>
            <a:r>
              <a:rPr lang="fr-CA" sz="1200" b="0" i="0">
                <a:solidFill>
                  <a:srgbClr val="1E1F21"/>
                </a:solidFill>
                <a:effectLst/>
                <a:latin typeface="Arial" panose="020B0604020202020204" pitchFamily="34" charset="0"/>
                <a:cs typeface="Arial" panose="020B0604020202020204" pitchFamily="34" charset="0"/>
              </a:rPr>
              <a:t> </a:t>
            </a:r>
            <a:r>
              <a:rPr lang="fr-CA" sz="1200">
                <a:solidFill>
                  <a:srgbClr val="1E1F21"/>
                </a:solidFill>
                <a:latin typeface="Arial" panose="020B0604020202020204" pitchFamily="34" charset="0"/>
                <a:cs typeface="Arial" panose="020B0604020202020204" pitchFamily="34" charset="0"/>
              </a:rPr>
              <a:t>the class discussion, 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en-US" sz="1200">
              <a:latin typeface="Arial" panose="020B0604020202020204" pitchFamily="34" charset="0"/>
              <a:ea typeface="Calibri" panose="020F0502020204030204"/>
              <a:cs typeface="Arial" panose="020B0604020202020204" pitchFamily="34" charset="0"/>
            </a:endParaRPr>
          </a:p>
          <a:p>
            <a:pPr marL="171450" lvl="1"/>
            <a:endParaRPr lang="fr-CA" sz="1200">
              <a:solidFill>
                <a:srgbClr val="1E1F21"/>
              </a:solidFill>
              <a:highlight>
                <a:srgbClr val="FFFFFF"/>
              </a:highlight>
              <a:latin typeface="Arial" panose="020B0604020202020204" pitchFamily="34" charset="0"/>
              <a:ea typeface="Calibri" panose="020F0502020204030204"/>
              <a:cs typeface="Arial" panose="020B0604020202020204" pitchFamily="34" charset="0"/>
            </a:endParaRPr>
          </a:p>
          <a:p>
            <a:r>
              <a:rPr lang="en-US" sz="1200" b="1">
                <a:latin typeface="Arial" panose="020B0604020202020204" pitchFamily="34" charset="0"/>
                <a:ea typeface="Calibri" panose="020F0502020204030204"/>
                <a:cs typeface="Arial" panose="020B0604020202020204" pitchFamily="34" charset="0"/>
              </a:rPr>
              <a:t>What is discrimination?</a:t>
            </a:r>
          </a:p>
          <a:p>
            <a:endParaRPr lang="en-US" sz="1200">
              <a:latin typeface="Arial" panose="020B0604020202020204" pitchFamily="34" charset="0"/>
              <a:cs typeface="Arial" panose="020B0604020202020204" pitchFamily="34" charset="0"/>
            </a:endParaRPr>
          </a:p>
          <a:p>
            <a:pPr>
              <a:lnSpc>
                <a:spcPct val="90000"/>
              </a:lnSpc>
              <a:spcBef>
                <a:spcPts val="1000"/>
              </a:spcBef>
            </a:pPr>
            <a:r>
              <a:rPr lang="en-CA" sz="1200" kern="1400">
                <a:solidFill>
                  <a:srgbClr val="333F48"/>
                </a:solidFill>
                <a:effectLst/>
                <a:latin typeface="Arial" panose="020B0604020202020204" pitchFamily="34" charset="0"/>
                <a:ea typeface="Times New Roman" panose="02020603050405020304" pitchFamily="18" charset="0"/>
                <a:cs typeface="Arial" panose="020B0604020202020204" pitchFamily="34" charset="0"/>
              </a:rPr>
              <a:t>Discrimination refers to not respecting someone’s right to equality. Discrimination happens when someone is prevented from</a:t>
            </a:r>
            <a:endParaRPr lang="fr-FR" sz="1200">
              <a:latin typeface="Arial" panose="020B0604020202020204" pitchFamily="34" charset="0"/>
              <a:ea typeface="Calibri"/>
              <a:cs typeface="Arial" panose="020B0604020202020204" pitchFamily="34" charset="0"/>
            </a:endParaRPr>
          </a:p>
          <a:p>
            <a:pPr marL="285750" indent="-285750">
              <a:lnSpc>
                <a:spcPct val="90000"/>
              </a:lnSpc>
              <a:spcBef>
                <a:spcPts val="1000"/>
              </a:spcBef>
              <a:buFont typeface="Arial,Sans-Serif"/>
              <a:buChar char="•"/>
            </a:pPr>
            <a:r>
              <a:rPr lang="fr-FR" sz="1200" err="1">
                <a:latin typeface="Arial" panose="020B0604020202020204" pitchFamily="34" charset="0"/>
                <a:ea typeface="Calibri"/>
                <a:cs typeface="Arial" panose="020B0604020202020204" pitchFamily="34" charset="0"/>
              </a:rPr>
              <a:t>enjoying</a:t>
            </a:r>
            <a:r>
              <a:rPr lang="fr-FR" sz="1200">
                <a:latin typeface="Arial" panose="020B0604020202020204" pitchFamily="34" charset="0"/>
                <a:ea typeface="Calibri"/>
                <a:cs typeface="Arial" panose="020B0604020202020204" pitchFamily="34" charset="0"/>
              </a:rPr>
              <a:t> the </a:t>
            </a:r>
            <a:r>
              <a:rPr lang="fr-FR" sz="1200" err="1">
                <a:latin typeface="Arial" panose="020B0604020202020204" pitchFamily="34" charset="0"/>
                <a:ea typeface="Calibri"/>
                <a:cs typeface="Arial" panose="020B0604020202020204" pitchFamily="34" charset="0"/>
              </a:rPr>
              <a:t>same</a:t>
            </a:r>
            <a:r>
              <a:rPr lang="fr-FR" sz="1200">
                <a:latin typeface="Arial" panose="020B0604020202020204" pitchFamily="34" charset="0"/>
                <a:ea typeface="Calibri"/>
                <a:cs typeface="Arial" panose="020B0604020202020204" pitchFamily="34" charset="0"/>
              </a:rPr>
              <a:t> </a:t>
            </a:r>
            <a:r>
              <a:rPr lang="fr-FR" sz="1200" err="1">
                <a:latin typeface="Arial" panose="020B0604020202020204" pitchFamily="34" charset="0"/>
                <a:ea typeface="Calibri"/>
                <a:cs typeface="Arial" panose="020B0604020202020204" pitchFamily="34" charset="0"/>
              </a:rPr>
              <a:t>rights</a:t>
            </a:r>
            <a:r>
              <a:rPr lang="fr-FR" sz="1200">
                <a:latin typeface="Arial" panose="020B0604020202020204" pitchFamily="34" charset="0"/>
                <a:ea typeface="Calibri"/>
                <a:cs typeface="Arial" panose="020B0604020202020204" pitchFamily="34" charset="0"/>
              </a:rPr>
              <a:t> and services as </a:t>
            </a:r>
            <a:r>
              <a:rPr lang="fr-FR" sz="1200" err="1">
                <a:latin typeface="Arial" panose="020B0604020202020204" pitchFamily="34" charset="0"/>
                <a:ea typeface="Calibri"/>
                <a:cs typeface="Arial" panose="020B0604020202020204" pitchFamily="34" charset="0"/>
              </a:rPr>
              <a:t>other</a:t>
            </a:r>
            <a:r>
              <a:rPr lang="fr-FR" sz="1200">
                <a:latin typeface="Arial" panose="020B0604020202020204" pitchFamily="34" charset="0"/>
                <a:ea typeface="Calibri"/>
                <a:cs typeface="Arial" panose="020B0604020202020204" pitchFamily="34" charset="0"/>
              </a:rPr>
              <a:t> people</a:t>
            </a:r>
          </a:p>
          <a:p>
            <a:pPr marL="285750" indent="-285750">
              <a:lnSpc>
                <a:spcPct val="90000"/>
              </a:lnSpc>
              <a:spcBef>
                <a:spcPts val="1000"/>
              </a:spcBef>
              <a:buFont typeface="Arial,Sans-Serif"/>
              <a:buChar char="•"/>
            </a:pPr>
            <a:r>
              <a:rPr lang="fr-FR" sz="1200" err="1">
                <a:latin typeface="Arial" panose="020B0604020202020204" pitchFamily="34" charset="0"/>
                <a:cs typeface="Arial" panose="020B0604020202020204" pitchFamily="34" charset="0"/>
              </a:rPr>
              <a:t>because</a:t>
            </a:r>
            <a:r>
              <a:rPr lang="fr-FR" sz="1200">
                <a:latin typeface="Arial" panose="020B0604020202020204" pitchFamily="34" charset="0"/>
                <a:cs typeface="Arial" panose="020B0604020202020204" pitchFamily="34" charset="0"/>
              </a:rPr>
              <a:t> of a </a:t>
            </a:r>
            <a:r>
              <a:rPr lang="fr-FR" sz="1200" err="1">
                <a:latin typeface="Arial" panose="020B0604020202020204" pitchFamily="34" charset="0"/>
                <a:cs typeface="Arial" panose="020B0604020202020204" pitchFamily="34" charset="0"/>
              </a:rPr>
              <a:t>personal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characteristic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mentioned</a:t>
            </a:r>
            <a:r>
              <a:rPr lang="fr-FR" sz="1200">
                <a:latin typeface="Arial" panose="020B0604020202020204" pitchFamily="34" charset="0"/>
                <a:cs typeface="Arial" panose="020B0604020202020204" pitchFamily="34" charset="0"/>
              </a:rPr>
              <a:t> in the Charters. </a:t>
            </a:r>
            <a:r>
              <a:rPr lang="fr-FR" sz="1200" err="1">
                <a:latin typeface="Arial" panose="020B0604020202020204" pitchFamily="34" charset="0"/>
                <a:cs typeface="Arial" panose="020B0604020202020204" pitchFamily="34" charset="0"/>
              </a:rPr>
              <a:t>These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characteristics</a:t>
            </a:r>
            <a:r>
              <a:rPr lang="fr-FR" sz="1200">
                <a:latin typeface="Arial" panose="020B0604020202020204" pitchFamily="34" charset="0"/>
                <a:cs typeface="Arial" panose="020B0604020202020204" pitchFamily="34" charset="0"/>
              </a:rPr>
              <a:t> are </a:t>
            </a:r>
            <a:r>
              <a:rPr lang="fr-FR" sz="1200" b="1" err="1">
                <a:latin typeface="Arial" panose="020B0604020202020204" pitchFamily="34" charset="0"/>
                <a:cs typeface="Arial" panose="020B0604020202020204" pitchFamily="34" charset="0"/>
              </a:rPr>
              <a:t>prohibited</a:t>
            </a:r>
            <a:r>
              <a:rPr lang="fr-FR" sz="1200" b="1">
                <a:latin typeface="Arial" panose="020B0604020202020204" pitchFamily="34" charset="0"/>
                <a:cs typeface="Arial" panose="020B0604020202020204" pitchFamily="34" charset="0"/>
              </a:rPr>
              <a:t> grounds of discrimination. </a:t>
            </a:r>
            <a:r>
              <a:rPr lang="fr-FR" sz="1200" err="1">
                <a:latin typeface="Arial" panose="020B0604020202020204" pitchFamily="34" charset="0"/>
                <a:cs typeface="Arial" panose="020B0604020202020204" pitchFamily="34" charset="0"/>
              </a:rPr>
              <a:t>They</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include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characteristics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such</a:t>
            </a:r>
            <a:r>
              <a:rPr lang="fr-FR" sz="1200">
                <a:latin typeface="Arial" panose="020B0604020202020204" pitchFamily="34" charset="0"/>
                <a:cs typeface="Arial" panose="020B0604020202020204" pitchFamily="34" charset="0"/>
              </a:rPr>
              <a:t> as religion, </a:t>
            </a:r>
            <a:r>
              <a:rPr lang="fr-FR" sz="1200" err="1">
                <a:latin typeface="Arial" panose="020B0604020202020204" pitchFamily="34" charset="0"/>
                <a:cs typeface="Arial" panose="020B0604020202020204" pitchFamily="34" charset="0"/>
              </a:rPr>
              <a:t>ethnic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origins</a:t>
            </a:r>
            <a:r>
              <a:rPr lang="fr-FR" sz="1200">
                <a:latin typeface="Arial" panose="020B0604020202020204" pitchFamily="34" charset="0"/>
                <a:cs typeface="Arial" panose="020B0604020202020204" pitchFamily="34" charset="0"/>
              </a:rPr>
              <a:t> or a </a:t>
            </a:r>
            <a:r>
              <a:rPr lang="fr-FR" sz="1200" err="1">
                <a:latin typeface="Arial" panose="020B0604020202020204" pitchFamily="34" charset="0"/>
                <a:cs typeface="Arial" panose="020B0604020202020204" pitchFamily="34" charset="0"/>
              </a:rPr>
              <a:t>disability</a:t>
            </a:r>
            <a:r>
              <a:rPr lang="fr-FR" sz="1200">
                <a:latin typeface="Arial" panose="020B0604020202020204" pitchFamily="34" charset="0"/>
                <a:cs typeface="Arial" panose="020B0604020202020204" pitchFamily="34" charset="0"/>
              </a:rPr>
              <a:t>.</a:t>
            </a:r>
            <a:endParaRPr lang="fr-FR" sz="1200" b="1">
              <a:latin typeface="Arial" panose="020B0604020202020204" pitchFamily="34" charset="0"/>
              <a:ea typeface="Calibri"/>
              <a:cs typeface="Arial" panose="020B0604020202020204" pitchFamily="34" charset="0"/>
            </a:endParaRPr>
          </a:p>
          <a:p>
            <a:pPr>
              <a:lnSpc>
                <a:spcPct val="90000"/>
              </a:lnSpc>
              <a:spcBef>
                <a:spcPts val="1000"/>
              </a:spcBef>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CA" sz="1200" kern="1400">
                <a:solidFill>
                  <a:srgbClr val="333F48"/>
                </a:solidFill>
                <a:effectLst/>
                <a:latin typeface="Arial" panose="020B0604020202020204" pitchFamily="34" charset="0"/>
                <a:ea typeface="Times New Roman" panose="02020603050405020304" pitchFamily="18" charset="0"/>
                <a:cs typeface="Arial" panose="020B0604020202020204" pitchFamily="34" charset="0"/>
              </a:rPr>
              <a:t>Discrimination can be direct when someone is deprived of their rights based on a prohibited ground of discrimination. Discrimination can also be indirect. Indirect discrimination happens when a rule that seems fair (applies to everyone in the same way) has the effect of discriminating against some people. </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5</a:t>
            </a:fld>
            <a:endParaRPr lang="fr-FR"/>
          </a:p>
        </p:txBody>
      </p:sp>
    </p:spTree>
    <p:extLst>
      <p:ext uri="{BB962C8B-B14F-4D97-AF65-F5344CB8AC3E}">
        <p14:creationId xmlns:p14="http://schemas.microsoft.com/office/powerpoint/2010/main" val="198947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a:cs typeface="Arial"/>
              </a:rPr>
              <a:t>Following the class discussion, click to display the </a:t>
            </a:r>
            <a:r>
              <a:rPr lang="fr-CA" sz="1200" err="1">
                <a:solidFill>
                  <a:srgbClr val="1E1F21"/>
                </a:solidFill>
                <a:latin typeface="Arial"/>
                <a:cs typeface="Arial"/>
              </a:rPr>
              <a:t>different</a:t>
            </a:r>
            <a:r>
              <a:rPr lang="fr-CA" sz="1200">
                <a:solidFill>
                  <a:srgbClr val="1E1F21"/>
                </a:solidFill>
                <a:latin typeface="Arial"/>
                <a:cs typeface="Arial"/>
              </a:rPr>
              <a:t> </a:t>
            </a:r>
            <a:r>
              <a:rPr lang="fr-CA" sz="1200" err="1">
                <a:solidFill>
                  <a:srgbClr val="1E1F21"/>
                </a:solidFill>
                <a:latin typeface="Arial"/>
                <a:cs typeface="Arial"/>
              </a:rPr>
              <a:t>elements</a:t>
            </a:r>
            <a:r>
              <a:rPr lang="fr-CA" sz="1200">
                <a:solidFill>
                  <a:srgbClr val="1E1F21"/>
                </a:solidFill>
                <a:latin typeface="Arial"/>
                <a:cs typeface="Arial"/>
              </a:rPr>
              <a:t> of the </a:t>
            </a:r>
            <a:r>
              <a:rPr lang="fr-CA" sz="1200" err="1">
                <a:solidFill>
                  <a:srgbClr val="1E1F21"/>
                </a:solidFill>
                <a:latin typeface="Arial"/>
                <a:cs typeface="Arial"/>
              </a:rPr>
              <a:t>answer</a:t>
            </a:r>
            <a:r>
              <a:rPr lang="fr-CA" sz="1200">
                <a:solidFill>
                  <a:srgbClr val="1E1F21"/>
                </a:solidFill>
                <a:latin typeface="Arial"/>
                <a:cs typeface="Arial"/>
              </a:rPr>
              <a:t>.</a:t>
            </a:r>
            <a:endParaRPr lang="en-US" sz="1200">
              <a:latin typeface="Arial"/>
              <a:ea typeface="Calibri" panose="020F0502020204030204" pitchFamily="34" charset="0"/>
              <a:cs typeface="Arial"/>
            </a:endParaRPr>
          </a:p>
          <a:p>
            <a:pPr>
              <a:lnSpc>
                <a:spcPct val="90000"/>
              </a:lnSpc>
              <a:spcBef>
                <a:spcPts val="1000"/>
              </a:spcBef>
              <a:defRPr/>
            </a:pPr>
            <a:endParaRPr lang="fr-FR" sz="120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What is a reasonable accommodation</a:t>
            </a:r>
            <a:r>
              <a:rPr lang="fr-FR" sz="1200" b="1">
                <a:latin typeface="Arial" panose="020B0604020202020204" pitchFamily="34" charset="0"/>
                <a:ea typeface="Calibri"/>
                <a:cs typeface="Arial" panose="020B0604020202020204" pitchFamily="34" charset="0"/>
              </a:rPr>
              <a:t>?</a:t>
            </a:r>
            <a:endParaRPr lang="fr-FR" sz="1200" b="1">
              <a:latin typeface="Arial" panose="020B0604020202020204" pitchFamily="34" charset="0"/>
              <a:cs typeface="Arial" panose="020B0604020202020204" pitchFamily="34" charset="0"/>
            </a:endParaRPr>
          </a:p>
          <a:p>
            <a:pPr>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kern="1400">
                <a:solidFill>
                  <a:srgbClr val="231F20"/>
                </a:solidFill>
                <a:effectLst/>
                <a:latin typeface="Arial"/>
                <a:ea typeface="Times New Roman" panose="02020603050405020304" pitchFamily="18" charset="0"/>
                <a:cs typeface="Arial"/>
              </a:rPr>
              <a:t>It</a:t>
            </a:r>
            <a:r>
              <a:rPr lang="en-CA" sz="1200" kern="1400" spc="-12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means</a:t>
            </a:r>
            <a:r>
              <a:rPr lang="en-CA" sz="1200" kern="1400" spc="-12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accommodating</a:t>
            </a:r>
            <a:r>
              <a:rPr lang="en-CA" sz="1200" kern="1400" spc="-12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someone</a:t>
            </a:r>
            <a:r>
              <a:rPr lang="en-CA" sz="1200" kern="1400" spc="-12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by</a:t>
            </a:r>
            <a:r>
              <a:rPr lang="en-CA" sz="1200" kern="1400" spc="-12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adapting</a:t>
            </a:r>
            <a:r>
              <a:rPr lang="en-CA" sz="1200" kern="1400" spc="-12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a</a:t>
            </a:r>
            <a:r>
              <a:rPr lang="en-CA" sz="1200" kern="1400" spc="-12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situation, making changes to help someone enjoy</a:t>
            </a:r>
            <a:r>
              <a:rPr lang="en-CA" sz="1200" kern="1400" spc="-4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the</a:t>
            </a:r>
            <a:r>
              <a:rPr lang="en-CA" sz="1200" kern="1400" spc="-50">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same</a:t>
            </a:r>
            <a:r>
              <a:rPr lang="en-CA" sz="1200" kern="1400" spc="-4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rights</a:t>
            </a:r>
            <a:r>
              <a:rPr lang="en-CA" sz="1200" kern="1400" spc="-4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as</a:t>
            </a:r>
            <a:r>
              <a:rPr lang="en-CA" sz="1200" kern="1400" spc="-50">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others,</a:t>
            </a:r>
            <a:r>
              <a:rPr lang="en-CA" sz="1200" kern="1400" spc="-45">
                <a:solidFill>
                  <a:srgbClr val="231F20"/>
                </a:solidFill>
                <a:effectLst/>
                <a:latin typeface="Arial"/>
                <a:ea typeface="Times New Roman" panose="02020603050405020304" pitchFamily="18" charset="0"/>
                <a:cs typeface="Arial"/>
              </a:rPr>
              <a:t> </a:t>
            </a:r>
            <a:r>
              <a:rPr lang="en-CA" sz="1200" kern="1400">
                <a:solidFill>
                  <a:srgbClr val="231F20"/>
                </a:solidFill>
                <a:effectLst/>
                <a:latin typeface="Arial"/>
                <a:ea typeface="Times New Roman" panose="02020603050405020304" pitchFamily="18" charset="0"/>
                <a:cs typeface="Arial"/>
              </a:rPr>
              <a:t>even if they have a personal characteristic that is different from others</a:t>
            </a:r>
            <a:r>
              <a:rPr lang="en-CA" sz="1200" kern="1400" spc="-30">
                <a:solidFill>
                  <a:srgbClr val="231F20"/>
                </a:solidFill>
                <a:effectLst/>
                <a:latin typeface="Arial"/>
                <a:ea typeface="Times New Roman" panose="02020603050405020304" pitchFamily="18" charset="0"/>
                <a:cs typeface="Arial"/>
              </a:rPr>
              <a:t>.</a:t>
            </a:r>
            <a:endParaRPr lang="fr-FR" sz="1200" kern="1400" spc="-30">
              <a:solidFill>
                <a:schemeClr val="tx1"/>
              </a:solidFill>
              <a:effectLst/>
              <a:latin typeface="Arial"/>
              <a:ea typeface="Times New Roman" panose="02020603050405020304" pitchFamily="18" charset="0"/>
              <a:cs typeface="Arial"/>
            </a:endParaRPr>
          </a:p>
          <a:p>
            <a:pPr>
              <a:lnSpc>
                <a:spcPct val="90000"/>
              </a:lnSpc>
              <a:spcBef>
                <a:spcPts val="1000"/>
              </a:spcBef>
            </a:pPr>
            <a:r>
              <a:rPr lang="en-CA" sz="1200">
                <a:solidFill>
                  <a:srgbClr val="231F20"/>
                </a:solidFill>
                <a:effectLst/>
                <a:latin typeface="Arial"/>
                <a:ea typeface="Calibri"/>
                <a:cs typeface="Arial"/>
              </a:rPr>
              <a:t>“</a:t>
            </a:r>
            <a:r>
              <a:rPr lang="en-CA">
                <a:latin typeface="Arial"/>
                <a:cs typeface="Arial"/>
              </a:rPr>
              <a:t>Reasonable” means that the adaptation </a:t>
            </a:r>
            <a:r>
              <a:rPr lang="en-CA" sz="1200">
                <a:solidFill>
                  <a:srgbClr val="231F20"/>
                </a:solidFill>
                <a:effectLst/>
                <a:latin typeface="Arial"/>
                <a:ea typeface="Calibri"/>
                <a:cs typeface="Arial"/>
              </a:rPr>
              <a:t>or change</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shouldn’t</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impose</a:t>
            </a:r>
            <a:r>
              <a:rPr lang="en-CA" sz="1200" spc="-135">
                <a:solidFill>
                  <a:srgbClr val="231F20"/>
                </a:solidFill>
                <a:effectLst/>
                <a:latin typeface="Arial"/>
                <a:ea typeface="Calibri"/>
                <a:cs typeface="Arial"/>
              </a:rPr>
              <a:t> </a:t>
            </a:r>
            <a:r>
              <a:rPr lang="en-CA" sz="1200">
                <a:solidFill>
                  <a:srgbClr val="231F20"/>
                </a:solidFill>
                <a:effectLst/>
                <a:latin typeface="Arial"/>
                <a:ea typeface="Calibri"/>
                <a:cs typeface="Arial"/>
              </a:rPr>
              <a:t>undue hardship (excessive burdens)</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on</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organization</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being</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asked</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to</a:t>
            </a:r>
            <a:r>
              <a:rPr lang="en-CA" sz="1200" spc="-95">
                <a:solidFill>
                  <a:srgbClr val="231F20"/>
                </a:solidFill>
                <a:effectLst/>
                <a:latin typeface="Arial"/>
                <a:ea typeface="Calibri"/>
                <a:cs typeface="Arial"/>
              </a:rPr>
              <a:t> </a:t>
            </a:r>
            <a:r>
              <a:rPr lang="en-CA" sz="1200">
                <a:solidFill>
                  <a:srgbClr val="231F20"/>
                </a:solidFill>
                <a:effectLst/>
                <a:latin typeface="Arial"/>
                <a:ea typeface="Calibri"/>
                <a:cs typeface="Arial"/>
              </a:rPr>
              <a:t>adapt.</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In</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particular,</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the</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accommodation</a:t>
            </a:r>
            <a:r>
              <a:rPr lang="en-CA" sz="1200" spc="-100">
                <a:solidFill>
                  <a:srgbClr val="231F20"/>
                </a:solidFill>
                <a:effectLst/>
                <a:latin typeface="Arial"/>
                <a:ea typeface="Calibri"/>
                <a:cs typeface="Arial"/>
              </a:rPr>
              <a:t> </a:t>
            </a:r>
            <a:r>
              <a:rPr lang="en-CA" sz="1200">
                <a:solidFill>
                  <a:srgbClr val="231F20"/>
                </a:solidFill>
                <a:effectLst/>
                <a:latin typeface="Arial"/>
                <a:ea typeface="Calibri"/>
                <a:cs typeface="Arial"/>
              </a:rPr>
              <a:t>cannot</a:t>
            </a:r>
            <a:r>
              <a:rPr lang="en-CA" sz="1200">
                <a:solidFill>
                  <a:srgbClr val="333F48"/>
                </a:solidFill>
                <a:effectLst/>
                <a:latin typeface="Arial"/>
                <a:ea typeface="Calibri"/>
                <a:cs typeface="Arial"/>
              </a:rPr>
              <a:t>:</a:t>
            </a:r>
            <a:r>
              <a:rPr lang="en-CA" sz="1200">
                <a:effectLst/>
                <a:latin typeface="Arial"/>
                <a:ea typeface="Calibri"/>
                <a:cs typeface="Arial"/>
              </a:rPr>
              <a:t> </a:t>
            </a:r>
            <a:endParaRPr lang="fr-CA" sz="1200">
              <a:effectLst/>
              <a:latin typeface="Arial"/>
              <a:ea typeface="Calibri"/>
              <a:cs typeface="Arial"/>
            </a:endParaRPr>
          </a:p>
          <a:p>
            <a:pPr>
              <a:lnSpc>
                <a:spcPct val="90000"/>
              </a:lnSpc>
              <a:spcBef>
                <a:spcPts val="1000"/>
              </a:spcBef>
            </a:pPr>
            <a:endParaRPr lang="en-CA">
              <a:latin typeface="Arial"/>
              <a:ea typeface="Calibri"/>
              <a:cs typeface="Arial"/>
            </a:endParaRPr>
          </a:p>
          <a:p>
            <a:pPr marL="285750" indent="-285750">
              <a:lnSpc>
                <a:spcPct val="90000"/>
              </a:lnSpc>
              <a:spcBef>
                <a:spcPts val="1000"/>
              </a:spcBef>
              <a:buFont typeface="Arial,Sans-Serif"/>
              <a:buChar char="•"/>
            </a:pPr>
            <a:r>
              <a:rPr lang="fr-FR" sz="1200" err="1">
                <a:latin typeface="Arial"/>
                <a:cs typeface="Arial"/>
              </a:rPr>
              <a:t>be</a:t>
            </a:r>
            <a:r>
              <a:rPr lang="en-CA" sz="1200">
                <a:latin typeface="Arial"/>
                <a:cs typeface="Arial"/>
              </a:rPr>
              <a:t> too expensive for the organization, </a:t>
            </a:r>
          </a:p>
          <a:p>
            <a:pPr marL="285750" indent="-285750">
              <a:lnSpc>
                <a:spcPct val="90000"/>
              </a:lnSpc>
              <a:spcBef>
                <a:spcPts val="1000"/>
              </a:spcBef>
              <a:buFont typeface="Arial,Sans-Serif"/>
              <a:buChar char="•"/>
            </a:pPr>
            <a:r>
              <a:rPr lang="en-CA" sz="1200">
                <a:latin typeface="Arial"/>
                <a:cs typeface="Arial"/>
              </a:rPr>
              <a:t>interfere with the proper operation of the organization, or,</a:t>
            </a:r>
          </a:p>
          <a:p>
            <a:pPr marL="285750" indent="-285750">
              <a:lnSpc>
                <a:spcPct val="90000"/>
              </a:lnSpc>
              <a:spcBef>
                <a:spcPts val="1000"/>
              </a:spcBef>
              <a:buFont typeface="Arial,Sans-Serif"/>
              <a:buChar char="•"/>
            </a:pPr>
            <a:r>
              <a:rPr lang="en-CA" sz="1200">
                <a:latin typeface="Arial"/>
                <a:cs typeface="Arial"/>
              </a:rPr>
              <a:t>violate the rights or jeopardize the safety of other people.</a:t>
            </a:r>
            <a:r>
              <a:rPr lang="en-CA">
                <a:latin typeface="Arial"/>
                <a:cs typeface="Arial"/>
              </a:rPr>
              <a:t> </a:t>
            </a:r>
          </a:p>
          <a:p>
            <a:pPr marL="285750" indent="-285750">
              <a:lnSpc>
                <a:spcPct val="90000"/>
              </a:lnSpc>
              <a:spcBef>
                <a:spcPts val="1000"/>
              </a:spcBef>
              <a:buFont typeface="Arial,Sans-Serif"/>
              <a:buChar char="•"/>
            </a:pPr>
            <a:endParaRPr lang="en-CA">
              <a:latin typeface="Arial"/>
              <a:cs typeface="Arial"/>
            </a:endParaRPr>
          </a:p>
          <a:p>
            <a:pPr>
              <a:lnSpc>
                <a:spcPct val="90000"/>
              </a:lnSpc>
              <a:spcBef>
                <a:spcPts val="1000"/>
              </a:spcBef>
            </a:pPr>
            <a:r>
              <a:rPr lang="en-CA">
                <a:solidFill>
                  <a:srgbClr val="231F20"/>
                </a:solidFill>
              </a:rPr>
              <a:t>If a request for accommodation is related to religion, additional rules apply. For example, the accommodation must not impose </a:t>
            </a:r>
            <a:r>
              <a:rPr lang="en-CA" b="1">
                <a:solidFill>
                  <a:srgbClr val="231F20"/>
                </a:solidFill>
              </a:rPr>
              <a:t>more than minimal </a:t>
            </a:r>
            <a:r>
              <a:rPr lang="en-CA">
                <a:solidFill>
                  <a:srgbClr val="231F20"/>
                </a:solidFill>
              </a:rPr>
              <a:t>hardship on the organization and must respect gender equality. </a:t>
            </a:r>
            <a:endParaRPr lang="en-CA">
              <a:solidFill>
                <a:srgbClr val="231F20"/>
              </a:solidFill>
              <a:ea typeface="Calibri"/>
              <a:cs typeface="Calibri"/>
            </a:endParaRPr>
          </a:p>
          <a:p>
            <a:pPr>
              <a:lnSpc>
                <a:spcPct val="90000"/>
              </a:lnSpc>
              <a:spcBef>
                <a:spcPts val="1000"/>
              </a:spcBef>
            </a:pPr>
            <a:endParaRPr lang="en-CA">
              <a:solidFill>
                <a:srgbClr val="231F20"/>
              </a:solidFill>
            </a:endParaRPr>
          </a:p>
          <a:p>
            <a:pPr>
              <a:lnSpc>
                <a:spcPct val="90000"/>
              </a:lnSpc>
              <a:spcBef>
                <a:spcPts val="1000"/>
              </a:spcBef>
            </a:pPr>
            <a:r>
              <a:rPr lang="en-CA" i="1">
                <a:solidFill>
                  <a:srgbClr val="231F20"/>
                </a:solidFill>
              </a:rPr>
              <a:t>It’s also interesting to note that, if a person decides they don’t need any particular accommodation measure, there is no issue to work out. Everything depends on how the person feels about the situation!</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6</a:t>
            </a:fld>
            <a:endParaRPr lang="fr-FR"/>
          </a:p>
        </p:txBody>
      </p:sp>
    </p:spTree>
    <p:extLst>
      <p:ext uri="{BB962C8B-B14F-4D97-AF65-F5344CB8AC3E}">
        <p14:creationId xmlns:p14="http://schemas.microsoft.com/office/powerpoint/2010/main" val="92188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Following the class discussion, 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and images </a:t>
            </a:r>
            <a:r>
              <a:rPr lang="fr-CA" sz="1200" err="1">
                <a:solidFill>
                  <a:srgbClr val="1E1F21"/>
                </a:solidFill>
                <a:latin typeface="Arial" panose="020B0604020202020204" pitchFamily="34" charset="0"/>
                <a:cs typeface="Arial" panose="020B0604020202020204" pitchFamily="34" charset="0"/>
              </a:rPr>
              <a:t>showing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reasons</a:t>
            </a:r>
            <a:r>
              <a:rPr lang="fr-CA" sz="1200">
                <a:solidFill>
                  <a:srgbClr val="1E1F21"/>
                </a:solidFill>
                <a:latin typeface="Arial" panose="020B0604020202020204" pitchFamily="34" charset="0"/>
                <a:cs typeface="Arial" panose="020B0604020202020204" pitchFamily="34" charset="0"/>
              </a:rPr>
              <a:t> for accommodation </a:t>
            </a:r>
            <a:r>
              <a:rPr lang="fr-CA" sz="1200" err="1">
                <a:solidFill>
                  <a:srgbClr val="1E1F21"/>
                </a:solidFill>
                <a:latin typeface="Arial" panose="020B0604020202020204" pitchFamily="34" charset="0"/>
                <a:cs typeface="Arial" panose="020B0604020202020204" pitchFamily="34" charset="0"/>
              </a:rPr>
              <a:t>measures</a:t>
            </a:r>
            <a:r>
              <a:rPr lang="fr-CA" sz="1200">
                <a:solidFill>
                  <a:srgbClr val="1E1F21"/>
                </a:solidFill>
                <a:latin typeface="Arial" panose="020B0604020202020204" pitchFamily="34" charset="0"/>
                <a:cs typeface="Arial" panose="020B0604020202020204" pitchFamily="34" charset="0"/>
              </a:rPr>
              <a:t>.</a:t>
            </a:r>
            <a:endParaRPr lang="en-US" sz="1200">
              <a:solidFill>
                <a:srgbClr val="000000"/>
              </a:solidFill>
              <a:latin typeface="Arial" panose="020B06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it true that accommodation measures are always related to religious issues? </a:t>
            </a:r>
          </a:p>
          <a:p>
            <a:endParaRPr lang="en-US" sz="1200" b="1">
              <a:latin typeface="Arial" panose="020B0604020202020204" pitchFamily="34" charset="0"/>
              <a:cs typeface="Arial" panose="020B0604020202020204" pitchFamily="34" charset="0"/>
            </a:endParaRPr>
          </a:p>
          <a:p>
            <a:pPr>
              <a:lnSpc>
                <a:spcPct val="90000"/>
              </a:lnSpc>
              <a:spcBef>
                <a:spcPts val="1000"/>
              </a:spcBef>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Reasonable</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accommodations</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are not</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always</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related</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religious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issues.</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They</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can be</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requested</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 many situations</a:t>
            </a:r>
            <a:r>
              <a:rPr lang="fr-FR" sz="1200">
                <a:latin typeface="Arial" panose="020B0604020202020204" pitchFamily="34" charset="0"/>
                <a:cs typeface="Arial" panose="020B0604020202020204" pitchFamily="34" charset="0"/>
              </a:rPr>
              <a:t>.</a:t>
            </a:r>
          </a:p>
          <a:p>
            <a:pPr>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Are there other reasons for accommodation measures?</a:t>
            </a:r>
            <a:r>
              <a:rPr lang="fr-CA" sz="1200">
                <a:effectLst/>
                <a:latin typeface="Arial" panose="020B0604020202020204" pitchFamily="34" charset="0"/>
                <a:cs typeface="Arial" panose="020B0604020202020204" pitchFamily="34" charset="0"/>
              </a:rPr>
              <a:t> </a:t>
            </a:r>
          </a:p>
          <a:p>
            <a:r>
              <a:rPr lang="en-US" sz="1200">
                <a:latin typeface="Arial" panose="020B0604020202020204" pitchFamily="34" charset="0"/>
                <a:cs typeface="Arial" panose="020B0604020202020204" pitchFamily="34" charset="0"/>
              </a:rPr>
              <a:t> </a:t>
            </a:r>
            <a:endParaRPr lang="fr-FR" sz="1200">
              <a:latin typeface="Arial" panose="020B0604020202020204" pitchFamily="34" charset="0"/>
              <a:cs typeface="Arial" panose="020B0604020202020204" pitchFamily="34" charset="0"/>
            </a:endParaRPr>
          </a:p>
          <a:p>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than</a:t>
            </a:r>
            <a:r>
              <a:rPr lang="fr-CA" sz="1200">
                <a:solidFill>
                  <a:srgbClr val="1E1F21"/>
                </a:solidFill>
                <a:latin typeface="Arial" panose="020B0604020202020204" pitchFamily="34" charset="0"/>
                <a:cs typeface="Arial" panose="020B0604020202020204" pitchFamily="34" charset="0"/>
              </a:rPr>
              <a:t> religion, </a:t>
            </a:r>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reasons</a:t>
            </a:r>
            <a:r>
              <a:rPr lang="fr-CA" sz="1200">
                <a:solidFill>
                  <a:srgbClr val="1E1F21"/>
                </a:solidFill>
                <a:latin typeface="Arial" panose="020B0604020202020204" pitchFamily="34" charset="0"/>
                <a:cs typeface="Arial" panose="020B0604020202020204" pitchFamily="34" charset="0"/>
              </a:rPr>
              <a:t> for accommodation </a:t>
            </a:r>
            <a:r>
              <a:rPr lang="fr-CA" sz="1200" err="1">
                <a:solidFill>
                  <a:srgbClr val="1E1F21"/>
                </a:solidFill>
                <a:latin typeface="Arial" panose="020B0604020202020204" pitchFamily="34" charset="0"/>
                <a:cs typeface="Arial" panose="020B0604020202020204" pitchFamily="34" charset="0"/>
              </a:rPr>
              <a:t>measures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include</a:t>
            </a:r>
            <a:r>
              <a:rPr lang="fr-CA" sz="1200">
                <a:solidFill>
                  <a:srgbClr val="1E1F21"/>
                </a:solidFill>
                <a:latin typeface="Arial" panose="020B0604020202020204" pitchFamily="34" charset="0"/>
                <a:cs typeface="Arial" panose="020B0604020202020204" pitchFamily="34" charset="0"/>
              </a:rPr>
              <a:t>:</a:t>
            </a:r>
          </a:p>
          <a:p>
            <a:pPr marL="285750" indent="-285750">
              <a:buFont typeface="Arial"/>
              <a:buChar char="•"/>
            </a:pPr>
            <a:r>
              <a:rPr lang="fr" sz="1200">
                <a:latin typeface="Arial" panose="020B0604020202020204" pitchFamily="34" charset="0"/>
                <a:cs typeface="Arial" panose="020B0604020202020204" pitchFamily="34" charset="0"/>
              </a:rPr>
              <a:t>Pregnancy</a:t>
            </a:r>
            <a:endParaRPr lang="fr-FR" sz="1200">
              <a:latin typeface="Arial" panose="020B0604020202020204" pitchFamily="34" charset="0"/>
              <a:cs typeface="Arial" panose="020B0604020202020204" pitchFamily="34" charset="0"/>
            </a:endParaRPr>
          </a:p>
          <a:p>
            <a:pPr marL="285750" indent="-285750">
              <a:buFont typeface="Arial"/>
              <a:buChar char="•"/>
            </a:pPr>
            <a:r>
              <a:rPr lang="fr-FR" sz="1200">
                <a:latin typeface="Arial" panose="020B0604020202020204" pitchFamily="34" charset="0"/>
                <a:cs typeface="Arial" panose="020B0604020202020204" pitchFamily="34" charset="0"/>
              </a:rPr>
              <a:t>A </a:t>
            </a:r>
            <a:r>
              <a:rPr lang="fr-FR" sz="1200" err="1">
                <a:latin typeface="Arial" panose="020B0604020202020204" pitchFamily="34" charset="0"/>
                <a:cs typeface="Arial" panose="020B0604020202020204" pitchFamily="34" charset="0"/>
              </a:rPr>
              <a:t>disability</a:t>
            </a:r>
            <a:endParaRPr lang="fr-FR" sz="1200">
              <a:latin typeface="Arial" panose="020B0604020202020204" pitchFamily="34" charset="0"/>
              <a:cs typeface="Arial" panose="020B0604020202020204" pitchFamily="34" charset="0"/>
            </a:endParaRPr>
          </a:p>
          <a:p>
            <a:pPr marL="285750" indent="-285750">
              <a:buFont typeface="Arial"/>
              <a:buChar char="•"/>
            </a:pPr>
            <a:r>
              <a:rPr lang="fr" sz="1200">
                <a:latin typeface="Arial" panose="020B0604020202020204" pitchFamily="34" charset="0"/>
                <a:cs typeface="Arial" panose="020B0604020202020204" pitchFamily="34" charset="0"/>
              </a:rPr>
              <a:t>A medical condition</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7</a:t>
            </a:fld>
            <a:endParaRPr lang="fr-FR"/>
          </a:p>
        </p:txBody>
      </p:sp>
    </p:spTree>
    <p:extLst>
      <p:ext uri="{BB962C8B-B14F-4D97-AF65-F5344CB8AC3E}">
        <p14:creationId xmlns:p14="http://schemas.microsoft.com/office/powerpoint/2010/main" val="133399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Following the class discussion, 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are the main features of the mediation process</a:t>
            </a:r>
            <a:r>
              <a:rPr lang="fr-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endParaRPr lang="en-US" sz="1200">
              <a:latin typeface="Arial" panose="020B0604020202020204" pitchFamily="34" charset="0"/>
              <a:ea typeface="Calibri"/>
              <a:cs typeface="Arial" panose="020B0604020202020204" pitchFamily="34" charset="0"/>
            </a:endParaRPr>
          </a:p>
          <a:p>
            <a:pPr>
              <a:lnSpc>
                <a:spcPct val="90000"/>
              </a:lnSpc>
              <a:spcBef>
                <a:spcPts val="1000"/>
              </a:spcBef>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people involved in the conflict try to work together to find a solution that suits everyone.</a:t>
            </a:r>
            <a:r>
              <a:rPr lang="fr-CA" sz="1200">
                <a:effectLst/>
                <a:latin typeface="Arial" panose="020B0604020202020204" pitchFamily="34" charset="0"/>
                <a:cs typeface="Arial" panose="020B0604020202020204" pitchFamily="34" charset="0"/>
              </a:rPr>
              <a:t> </a:t>
            </a:r>
          </a:p>
          <a:p>
            <a:pPr>
              <a:lnSpc>
                <a:spcPct val="90000"/>
              </a:lnSpc>
              <a:spcBef>
                <a:spcPts val="1000"/>
              </a:spcBef>
            </a:pPr>
            <a:endParaRPr lang="fr-CA" sz="120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pP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mediator, who can be a lawyer or not,</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helps</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people</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negotiate</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(unlike</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judge</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who</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has</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to</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impose a decision on the people involved in the conflict).</a:t>
            </a:r>
            <a:endParaRPr lang="fr-CA" sz="1200">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conflicts</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end</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up</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before</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courts:</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if</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people</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involved can</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reach</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solution</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their</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own</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or</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help</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mediator,</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issue</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solved!</a:t>
            </a:r>
            <a:r>
              <a:rPr lang="fr-CA" sz="1200" i="1">
                <a:effectLst/>
                <a:latin typeface="Arial" panose="020B0604020202020204" pitchFamily="34" charset="0"/>
                <a:cs typeface="Arial" panose="020B0604020202020204" pitchFamily="34" charset="0"/>
              </a:rPr>
              <a:t> </a:t>
            </a:r>
            <a:endParaRPr lang="en-US" sz="1200" i="1">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8</a:t>
            </a:fld>
            <a:endParaRPr lang="fr-FR"/>
          </a:p>
        </p:txBody>
      </p:sp>
    </p:spTree>
    <p:extLst>
      <p:ext uri="{BB962C8B-B14F-4D97-AF65-F5344CB8AC3E}">
        <p14:creationId xmlns:p14="http://schemas.microsoft.com/office/powerpoint/2010/main" val="330144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lnSpc>
                <a:spcPct val="90000"/>
              </a:lnSpc>
              <a:spcBef>
                <a:spcPts val="1000"/>
              </a:spcBef>
              <a:buFont typeface="Arial" panose="020B0604020202020204" pitchFamily="34" charset="0"/>
              <a:buChar char="•"/>
            </a:pPr>
            <a:endParaRPr lang="en-US" sz="1200" b="0">
              <a:latin typeface="Arial" panose="020B0604020202020204" pitchFamily="34" charset="0"/>
              <a:ea typeface="Calibri"/>
              <a:cs typeface="Arial" panose="020B0604020202020204" pitchFamily="34" charset="0"/>
            </a:endParaRPr>
          </a:p>
          <a:p>
            <a:pPr marL="171450" indent="-171450">
              <a:lnSpc>
                <a:spcPct val="90000"/>
              </a:lnSpc>
              <a:spcBef>
                <a:spcPts val="1000"/>
              </a:spcBef>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Present</a:t>
            </a:r>
            <a:r>
              <a:rPr lang="fr-CA" sz="1200">
                <a:solidFill>
                  <a:srgbClr val="1E1F21"/>
                </a:solidFill>
                <a:latin typeface="Arial" panose="020B0604020202020204" pitchFamily="34" charset="0"/>
                <a:ea typeface="Calibri"/>
                <a:cs typeface="Arial" panose="020B0604020202020204" pitchFamily="34" charset="0"/>
              </a:rPr>
              <a:t> the </a:t>
            </a:r>
            <a:r>
              <a:rPr lang="fr-CA" sz="1200" err="1">
                <a:solidFill>
                  <a:srgbClr val="1E1F21"/>
                </a:solidFill>
                <a:latin typeface="Arial" panose="020B0604020202020204" pitchFamily="34" charset="0"/>
                <a:ea typeface="Calibri"/>
                <a:cs typeface="Arial" panose="020B0604020202020204" pitchFamily="34" charset="0"/>
              </a:rPr>
              <a:t>different</a:t>
            </a:r>
            <a:r>
              <a:rPr lang="fr-CA" sz="1200">
                <a:solidFill>
                  <a:srgbClr val="1E1F21"/>
                </a:solidFill>
                <a:latin typeface="Arial" panose="020B0604020202020204" pitchFamily="34" charset="0"/>
                <a:ea typeface="Calibri"/>
                <a:cs typeface="Arial" panose="020B0604020202020204" pitchFamily="34" charset="0"/>
              </a:rPr>
              <a:t> stages of the </a:t>
            </a:r>
            <a:r>
              <a:rPr lang="fr-CA" sz="1200" err="1">
                <a:solidFill>
                  <a:srgbClr val="1E1F21"/>
                </a:solidFill>
                <a:latin typeface="Arial" panose="020B0604020202020204" pitchFamily="34" charset="0"/>
                <a:ea typeface="Calibri"/>
                <a:cs typeface="Arial" panose="020B0604020202020204" pitchFamily="34" charset="0"/>
              </a:rPr>
              <a:t>upcoming</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assignment</a:t>
            </a:r>
            <a:r>
              <a:rPr lang="fr-CA" sz="1200">
                <a:solidFill>
                  <a:srgbClr val="1E1F21"/>
                </a:solidFill>
                <a:latin typeface="Arial" panose="020B0604020202020204" pitchFamily="34" charset="0"/>
                <a:ea typeface="Calibri"/>
                <a:cs typeface="Arial" panose="020B0604020202020204" pitchFamily="34" charset="0"/>
              </a:rPr>
              <a:t> to the </a:t>
            </a:r>
            <a:r>
              <a:rPr lang="fr-CA" sz="1200" err="1">
                <a:solidFill>
                  <a:srgbClr val="1E1F21"/>
                </a:solidFill>
                <a:latin typeface="Arial" panose="020B0604020202020204" pitchFamily="34" charset="0"/>
                <a:ea typeface="Calibri"/>
                <a:cs typeface="Arial" panose="020B0604020202020204" pitchFamily="34" charset="0"/>
              </a:rPr>
              <a:t>students</a:t>
            </a:r>
            <a:r>
              <a:rPr lang="fr-CA" sz="1200">
                <a:solidFill>
                  <a:srgbClr val="1E1F21"/>
                </a:solidFill>
                <a:latin typeface="Arial" panose="020B0604020202020204" pitchFamily="34" charset="0"/>
                <a:ea typeface="Calibri"/>
                <a:cs typeface="Arial" panose="020B0604020202020204" pitchFamily="34" charset="0"/>
              </a:rPr>
              <a:t>. There </a:t>
            </a:r>
            <a:r>
              <a:rPr lang="fr-CA" sz="1200" err="1">
                <a:solidFill>
                  <a:srgbClr val="1E1F21"/>
                </a:solidFill>
                <a:latin typeface="Arial" panose="020B0604020202020204" pitchFamily="34" charset="0"/>
                <a:ea typeface="Calibri"/>
                <a:cs typeface="Arial" panose="020B0604020202020204" pitchFamily="34" charset="0"/>
              </a:rPr>
              <a:t>is</a:t>
            </a:r>
            <a:r>
              <a:rPr lang="fr-CA" sz="1200">
                <a:solidFill>
                  <a:srgbClr val="1E1F21"/>
                </a:solidFill>
                <a:latin typeface="Arial" panose="020B0604020202020204" pitchFamily="34" charset="0"/>
                <a:ea typeface="Calibri"/>
                <a:cs typeface="Arial" panose="020B0604020202020204" pitchFamily="34" charset="0"/>
              </a:rPr>
              <a:t> one image per stage.</a:t>
            </a:r>
            <a:endParaRPr lang="en-US" sz="1200" b="0">
              <a:latin typeface="Arial" panose="020B0604020202020204" pitchFamily="34" charset="0"/>
              <a:ea typeface="Calibri"/>
              <a:cs typeface="Arial" panose="020B0604020202020204" pitchFamily="34" charset="0"/>
            </a:endParaRPr>
          </a:p>
          <a:p>
            <a:pPr marL="514350" indent="-514350">
              <a:lnSpc>
                <a:spcPct val="90000"/>
              </a:lnSpc>
              <a:spcBef>
                <a:spcPts val="1000"/>
              </a:spcBef>
              <a:buAutoNum type="arabicPeriod"/>
            </a:pPr>
            <a:endParaRPr lang="fr-FR" sz="1200">
              <a:latin typeface="Arial" panose="020B0604020202020204" pitchFamily="34" charset="0"/>
              <a:cs typeface="Arial" panose="020B0604020202020204" pitchFamily="34" charset="0"/>
            </a:endParaRPr>
          </a:p>
          <a:p>
            <a:pPr marL="514350" indent="-514350">
              <a:lnSpc>
                <a:spcPct val="90000"/>
              </a:lnSpc>
              <a:spcBef>
                <a:spcPts val="1000"/>
              </a:spcBef>
              <a:buAutoNum type="arabicPeriod"/>
            </a:pPr>
            <a:r>
              <a:rPr lang="fr-FR" sz="1200">
                <a:effectLst/>
                <a:latin typeface="Arial" panose="020B0604020202020204" pitchFamily="34" charset="0"/>
                <a:ea typeface="Calibri" panose="020F0502020204030204" pitchFamily="34" charset="0"/>
                <a:cs typeface="Arial" panose="020B0604020202020204" pitchFamily="34" charset="0"/>
              </a:rPr>
              <a:t>R</a:t>
            </a:r>
            <a:r>
              <a:rPr lang="en-CA" sz="1200" err="1">
                <a:effectLst/>
                <a:latin typeface="Arial" panose="020B0604020202020204" pitchFamily="34" charset="0"/>
                <a:ea typeface="Calibri" panose="020F0502020204030204" pitchFamily="34" charset="0"/>
                <a:cs typeface="Arial" panose="020B0604020202020204" pitchFamily="34" charset="0"/>
              </a:rPr>
              <a:t>eview</a:t>
            </a:r>
            <a:r>
              <a:rPr lang="en-CA" sz="1200">
                <a:effectLst/>
                <a:latin typeface="Arial" panose="020B0604020202020204" pitchFamily="34" charset="0"/>
                <a:ea typeface="Calibri" panose="020F0502020204030204" pitchFamily="34" charset="0"/>
                <a:cs typeface="Arial" panose="020B0604020202020204" pitchFamily="34" charset="0"/>
              </a:rPr>
              <a:t> the various protections under the Canadian and Quebec Charters.</a:t>
            </a:r>
          </a:p>
          <a:p>
            <a:pPr marL="514350" indent="-514350">
              <a:lnSpc>
                <a:spcPct val="90000"/>
              </a:lnSpc>
              <a:spcBef>
                <a:spcPts val="1000"/>
              </a:spcBef>
              <a:buAutoNum type="arabicPeriod"/>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Make sure you have a good understanding of how the Charters define discrimination, and of the principles</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reasonable</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accommodations.</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000000"/>
                </a:solidFill>
                <a:effectLst/>
                <a:latin typeface="Arial" panose="020B0604020202020204" pitchFamily="34" charset="0"/>
                <a:ea typeface="Times New Roman" panose="02020603050405020304" pitchFamily="18" charset="0"/>
                <a:cs typeface="Arial" panose="020B0604020202020204" pitchFamily="34" charset="0"/>
              </a:rPr>
              <a:t>lawyer,</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must</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clearly</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explain</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your</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clients</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have</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right</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accommodation</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proposed</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reasonable.</a:t>
            </a:r>
          </a:p>
          <a:p>
            <a:pPr marL="514350" indent="-514350">
              <a:lnSpc>
                <a:spcPct val="90000"/>
              </a:lnSpc>
              <a:spcBef>
                <a:spcPts val="1000"/>
              </a:spcBef>
              <a:buAutoNum type="arabicPeriod"/>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Next,</a:t>
            </a:r>
            <a:r>
              <a:rPr lang="en-CA" sz="1200" kern="1400" spc="-10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will</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asked</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study</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similar</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cases that have been presented in court and review the decisions that were made in these cases.</a:t>
            </a:r>
          </a:p>
          <a:p>
            <a:pPr marL="514350" indent="-514350">
              <a:lnSpc>
                <a:spcPct val="90000"/>
              </a:lnSpc>
              <a:spcBef>
                <a:spcPts val="1000"/>
              </a:spcBef>
              <a:buAutoNum type="arabicPeriod"/>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Your</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group</a:t>
            </a:r>
            <a:r>
              <a:rPr lang="en-CA" sz="1200" kern="1400" spc="-17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must</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bring the following documents to the</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mediation</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session</a:t>
            </a:r>
            <a:r>
              <a:rPr lang="fr-FR" sz="120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pPr marL="834390" lvl="1">
              <a:lnSpc>
                <a:spcPct val="90000"/>
              </a:lnSpc>
              <a:spcBef>
                <a:spcPts val="1000"/>
              </a:spcBef>
              <a:buFont typeface="Courier New,monospace"/>
              <a:buChar char="•"/>
            </a:pPr>
            <a:r>
              <a:rPr lang="fr-FR" sz="1200">
                <a:latin typeface="Arial" panose="020B0604020202020204" pitchFamily="34" charset="0"/>
                <a:cs typeface="Arial" panose="020B0604020202020204" pitchFamily="34" charset="0"/>
              </a:rPr>
              <a:t>The </a:t>
            </a:r>
            <a:r>
              <a:rPr lang="fr-FR" sz="1200" b="1">
                <a:latin typeface="Arial" panose="020B0604020202020204" pitchFamily="34" charset="0"/>
                <a:cs typeface="Arial" panose="020B0604020202020204" pitchFamily="34" charset="0"/>
              </a:rPr>
              <a:t>Legal </a:t>
            </a:r>
            <a:r>
              <a:rPr lang="fr-FR" sz="1200" b="1" err="1">
                <a:latin typeface="Arial" panose="020B0604020202020204" pitchFamily="34" charset="0"/>
                <a:cs typeface="Arial" panose="020B0604020202020204" pitchFamily="34" charset="0"/>
              </a:rPr>
              <a:t>Analysis</a:t>
            </a:r>
            <a:r>
              <a:rPr lang="fr-FR" sz="1200" b="1">
                <a:latin typeface="Arial" panose="020B0604020202020204" pitchFamily="34" charset="0"/>
                <a:cs typeface="Arial" panose="020B0604020202020204" pitchFamily="34" charset="0"/>
              </a:rPr>
              <a:t> Framework table </a:t>
            </a:r>
            <a:r>
              <a:rPr lang="fr-FR" sz="1200" err="1">
                <a:latin typeface="Arial" panose="020B0604020202020204" pitchFamily="34" charset="0"/>
                <a:cs typeface="Arial" panose="020B0604020202020204" pitchFamily="34" charset="0"/>
              </a:rPr>
              <a:t>that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will</a:t>
            </a:r>
            <a:r>
              <a:rPr lang="fr-FR" sz="1200">
                <a:latin typeface="Arial" panose="020B0604020202020204" pitchFamily="34" charset="0"/>
                <a:cs typeface="Arial" panose="020B0604020202020204" pitchFamily="34" charset="0"/>
              </a:rPr>
              <a:t> help </a:t>
            </a:r>
            <a:r>
              <a:rPr lang="fr-FR" sz="1200" err="1">
                <a:latin typeface="Arial" panose="020B0604020202020204" pitchFamily="34" charset="0"/>
                <a:cs typeface="Arial" panose="020B0604020202020204" pitchFamily="34" charset="0"/>
              </a:rPr>
              <a:t>you</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dertemine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whether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your</a:t>
            </a:r>
            <a:r>
              <a:rPr lang="fr-FR" sz="1200">
                <a:latin typeface="Arial" panose="020B0604020202020204" pitchFamily="34" charset="0"/>
                <a:cs typeface="Arial" panose="020B0604020202020204" pitchFamily="34" charset="0"/>
              </a:rPr>
              <a:t> clients have a right to an accommodation </a:t>
            </a:r>
            <a:r>
              <a:rPr lang="fr-FR" sz="1200" err="1">
                <a:latin typeface="Arial" panose="020B0604020202020204" pitchFamily="34" charset="0"/>
                <a:cs typeface="Arial" panose="020B0604020202020204" pitchFamily="34" charset="0"/>
              </a:rPr>
              <a:t>measure</a:t>
            </a:r>
            <a:r>
              <a:rPr lang="fr-FR" sz="1200">
                <a:latin typeface="Arial" panose="020B0604020202020204" pitchFamily="34" charset="0"/>
                <a:cs typeface="Arial" panose="020B0604020202020204" pitchFamily="34" charset="0"/>
              </a:rPr>
              <a:t>. As a </a:t>
            </a:r>
            <a:r>
              <a:rPr lang="fr-FR" sz="1200" err="1">
                <a:latin typeface="Arial" panose="020B0604020202020204" pitchFamily="34" charset="0"/>
                <a:cs typeface="Arial" panose="020B0604020202020204" pitchFamily="34" charset="0"/>
              </a:rPr>
              <a:t>lawyer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you</a:t>
            </a:r>
            <a:r>
              <a:rPr lang="fr-FR" sz="1200">
                <a:latin typeface="Arial" panose="020B0604020202020204" pitchFamily="34" charset="0"/>
                <a:cs typeface="Arial" panose="020B0604020202020204" pitchFamily="34" charset="0"/>
              </a:rPr>
              <a:t> must </a:t>
            </a:r>
            <a:r>
              <a:rPr lang="fr-FR" sz="1200" err="1">
                <a:latin typeface="Arial" panose="020B0604020202020204" pitchFamily="34" charset="0"/>
                <a:cs typeface="Arial" panose="020B0604020202020204" pitchFamily="34" charset="0"/>
              </a:rPr>
              <a:t>ensure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your</a:t>
            </a:r>
            <a:r>
              <a:rPr lang="fr-FR" sz="1200">
                <a:latin typeface="Arial" panose="020B0604020202020204" pitchFamily="34" charset="0"/>
                <a:cs typeface="Arial" panose="020B0604020202020204" pitchFamily="34" charset="0"/>
              </a:rPr>
              <a:t> clients’ </a:t>
            </a:r>
            <a:r>
              <a:rPr lang="fr-FR" sz="1200" err="1">
                <a:latin typeface="Arial" panose="020B0604020202020204" pitchFamily="34" charset="0"/>
                <a:cs typeface="Arial" panose="020B0604020202020204" pitchFamily="34" charset="0"/>
              </a:rPr>
              <a:t>request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legitimate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before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prensenting</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it</a:t>
            </a:r>
            <a:r>
              <a:rPr lang="fr-FR" sz="1200">
                <a:latin typeface="Arial" panose="020B0604020202020204" pitchFamily="34" charset="0"/>
                <a:cs typeface="Arial" panose="020B0604020202020204" pitchFamily="34" charset="0"/>
              </a:rPr>
              <a:t>.</a:t>
            </a:r>
          </a:p>
          <a:p>
            <a:pPr marL="834390" marR="0" lvl="1" indent="0" algn="l" defTabSz="914400" rtl="0" eaLnBrk="1" fontAlgn="auto" latinLnBrk="0" hangingPunct="1">
              <a:lnSpc>
                <a:spcPct val="90000"/>
              </a:lnSpc>
              <a:spcBef>
                <a:spcPts val="1000"/>
              </a:spcBef>
              <a:spcAft>
                <a:spcPts val="0"/>
              </a:spcAft>
              <a:buClrTx/>
              <a:buSzTx/>
              <a:buFont typeface="Courier New,monospace"/>
              <a:buChar char="•"/>
              <a:tabLst/>
              <a:defRPr/>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9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case</a:t>
            </a:r>
            <a:r>
              <a:rPr lang="en-CA" sz="1200" b="1" kern="1400" spc="-9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study</a:t>
            </a:r>
            <a:r>
              <a:rPr lang="en-CA" sz="1200" b="1"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based</a:t>
            </a:r>
            <a:r>
              <a:rPr lang="en-CA" sz="1200" kern="1400" spc="-9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perspectives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various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people</a:t>
            </a:r>
            <a:r>
              <a:rPr lang="en-CA" sz="1200" kern="1400" spc="-9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involved</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values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stake.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will be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asked</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evaluate</a:t>
            </a:r>
            <a:r>
              <a:rPr lang="en-CA" sz="1200" kern="1400" spc="-8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possible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 accepting or refusing the accommodation measure request,</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both</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8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people directly</a:t>
            </a:r>
            <a:r>
              <a:rPr lang="en-CA" sz="1200" kern="1400" spc="-3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involved</a:t>
            </a:r>
            <a:r>
              <a:rPr lang="en-CA" sz="1200" kern="14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society</a:t>
            </a:r>
            <a:r>
              <a:rPr lang="en-CA" sz="1200" kern="1400" spc="-3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 a whole</a:t>
            </a:r>
            <a:r>
              <a:rPr lang="en-CA" sz="1200" kern="0">
                <a:solidFill>
                  <a:srgbClr val="984806"/>
                </a:solidFill>
                <a:effectLst/>
                <a:latin typeface="Arial" panose="020B0604020202020204" pitchFamily="34" charset="0"/>
                <a:ea typeface="Calibri" panose="020F050202020403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9</a:t>
            </a:fld>
            <a:endParaRPr lang="fr-FR"/>
          </a:p>
        </p:txBody>
      </p:sp>
    </p:spTree>
    <p:extLst>
      <p:ext uri="{BB962C8B-B14F-4D97-AF65-F5344CB8AC3E}">
        <p14:creationId xmlns:p14="http://schemas.microsoft.com/office/powerpoint/2010/main" val="851610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educationjuridique.ca/" TargetMode="External"/><Relationship Id="rId3" Type="http://schemas.openxmlformats.org/officeDocument/2006/relationships/hyperlink" Target="https://www.youtube.com/c/educaloi/videos" TargetMode="External"/><Relationship Id="rId7" Type="http://schemas.openxmlformats.org/officeDocument/2006/relationships/image" Target="../media/image22.png"/><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hyperlink" Target="https://www.instagram.com/educaloi/?hl=fr-ca" TargetMode="External"/><Relationship Id="rId5" Type="http://schemas.openxmlformats.org/officeDocument/2006/relationships/image" Target="../media/image15.svg"/><Relationship Id="rId4" Type="http://schemas.openxmlformats.org/officeDocument/2006/relationships/hyperlink" Target="https://educaloi.qc.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6"/>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7"/>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8"/>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30"/>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26.svg"/><Relationship Id="rId5" Type="http://schemas.openxmlformats.org/officeDocument/2006/relationships/image" Target="../media/image43.gif"/><Relationship Id="rId4" Type="http://schemas.openxmlformats.org/officeDocument/2006/relationships/image" Target="../media/image42.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45.jpeg"/><Relationship Id="rId5" Type="http://schemas.openxmlformats.org/officeDocument/2006/relationships/image" Target="../media/image43.gif"/><Relationship Id="rId4" Type="http://schemas.openxmlformats.org/officeDocument/2006/relationships/image" Target="../media/image42.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26.svg"/><Relationship Id="rId5" Type="http://schemas.openxmlformats.org/officeDocument/2006/relationships/image" Target="../media/image43.gif"/><Relationship Id="rId4" Type="http://schemas.openxmlformats.org/officeDocument/2006/relationships/image" Target="../media/image42.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0.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26.svg"/><Relationship Id="rId5" Type="http://schemas.openxmlformats.org/officeDocument/2006/relationships/image" Target="../media/image43.gif"/><Relationship Id="rId4" Type="http://schemas.openxmlformats.org/officeDocument/2006/relationships/image" Target="../media/image42.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7.jpe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26.sv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26.sv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7.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sv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9.xml"/><Relationship Id="rId5" Type="http://schemas.openxmlformats.org/officeDocument/2006/relationships/image" Target="../media/image35.jpe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9.xml"/><Relationship Id="rId7" Type="http://schemas.openxmlformats.org/officeDocument/2006/relationships/image" Target="../media/image31.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93078" y="1780709"/>
            <a:ext cx="10405843" cy="2377440"/>
          </a:xfrm>
        </p:spPr>
        <p:txBody>
          <a:bodyPr/>
          <a:lstStyle/>
          <a:p>
            <a:pPr algn="ctr"/>
            <a:r>
              <a:rPr lang="fr-CA"/>
              <a:t>Discrimination at </a:t>
            </a:r>
            <a:r>
              <a:rPr lang="fr-CA" err="1"/>
              <a:t>School</a:t>
            </a:r>
            <a:r>
              <a:rPr lang="fr-CA"/>
              <a:t>?</a:t>
            </a:r>
            <a:br>
              <a:rPr lang="fr-CA"/>
            </a:br>
            <a:r>
              <a:rPr lang="fr-CA" sz="2400" b="0" err="1">
                <a:latin typeface="Arial"/>
                <a:cs typeface="Arial"/>
              </a:rPr>
              <a:t>Reflection</a:t>
            </a:r>
            <a:r>
              <a:rPr lang="fr-CA" sz="2400" b="0">
                <a:latin typeface="Arial"/>
                <a:cs typeface="Arial"/>
              </a:rPr>
              <a:t> on Discrimination and </a:t>
            </a:r>
            <a:r>
              <a:rPr lang="fr-CA" sz="2400" b="0" err="1">
                <a:latin typeface="Arial"/>
                <a:cs typeface="Arial"/>
              </a:rPr>
              <a:t>Reasonable</a:t>
            </a:r>
            <a:r>
              <a:rPr lang="fr-CA" sz="2400" b="0">
                <a:latin typeface="Arial"/>
                <a:cs typeface="Arial"/>
              </a:rPr>
              <a:t> Accommodations</a:t>
            </a:r>
            <a:endParaRPr lang="fr-CA" sz="2400">
              <a:latin typeface="Arial"/>
              <a:cs typeface="Arial"/>
            </a:endParaRPr>
          </a:p>
          <a:p>
            <a:endParaRPr lang="fr-CA"/>
          </a:p>
        </p:txBody>
      </p:sp>
      <p:pic>
        <p:nvPicPr>
          <p:cNvPr id="2" name="Image 4">
            <a:extLst>
              <a:ext uri="{FF2B5EF4-FFF2-40B4-BE49-F238E27FC236}">
                <a16:creationId xmlns:a16="http://schemas.microsoft.com/office/drawing/2014/main" id="{0C536DF3-C390-A5E0-A682-F32171ACB1D2}"/>
              </a:ext>
            </a:extLst>
          </p:cNvPr>
          <p:cNvPicPr>
            <a:picLocks noChangeAspect="1"/>
          </p:cNvPicPr>
          <p:nvPr/>
        </p:nvPicPr>
        <p:blipFill>
          <a:blip r:embed="rId4"/>
          <a:stretch>
            <a:fillRect/>
          </a:stretch>
        </p:blipFill>
        <p:spPr>
          <a:xfrm>
            <a:off x="2918855" y="3061263"/>
            <a:ext cx="5829157" cy="3673361"/>
          </a:xfrm>
          <a:prstGeom prst="rect">
            <a:avLst/>
          </a:prstGeom>
        </p:spPr>
      </p:pic>
    </p:spTree>
    <p:custDataLst>
      <p:tags r:id="rId1"/>
    </p:custDataLst>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1232206" y="1525927"/>
            <a:ext cx="4742920" cy="4114800"/>
          </a:xfrm>
        </p:spPr>
        <p:txBody>
          <a:bodyPr vert="horz" lIns="0" tIns="0" rIns="0" bIns="0" rtlCol="0" anchor="t">
            <a:noAutofit/>
          </a:bodyPr>
          <a:lstStyle/>
          <a:p>
            <a:endParaRPr lang="fr-CA">
              <a:cs typeface="Arial"/>
            </a:endParaRPr>
          </a:p>
          <a:p>
            <a:pPr lvl="1">
              <a:buFont typeface="Arial"/>
              <a:buChar char="•"/>
            </a:pPr>
            <a:r>
              <a:rPr lang="fr-CA">
                <a:solidFill>
                  <a:schemeClr val="accent1"/>
                </a:solidFill>
              </a:rPr>
              <a:t>The Charters</a:t>
            </a:r>
            <a:endParaRPr lang="fr-CA">
              <a:solidFill>
                <a:schemeClr val="accent1"/>
              </a:solidFill>
              <a:cs typeface="Arial"/>
            </a:endParaRPr>
          </a:p>
          <a:p>
            <a:pPr lvl="2"/>
            <a:r>
              <a:rPr lang="fr-CA">
                <a:cs typeface="Arial"/>
              </a:rPr>
              <a:t>The Canadian Charter</a:t>
            </a:r>
          </a:p>
          <a:p>
            <a:pPr lvl="2"/>
            <a:r>
              <a:rPr lang="fr-CA">
                <a:cs typeface="Arial"/>
              </a:rPr>
              <a:t>The </a:t>
            </a:r>
            <a:r>
              <a:rPr lang="fr-CA" err="1">
                <a:cs typeface="Arial"/>
              </a:rPr>
              <a:t>Quebec</a:t>
            </a:r>
            <a:r>
              <a:rPr lang="fr-CA">
                <a:cs typeface="Arial"/>
              </a:rPr>
              <a:t> Charter</a:t>
            </a:r>
          </a:p>
          <a:p>
            <a:pPr lvl="2"/>
            <a:endParaRPr lang="fr-CA">
              <a:cs typeface="Arial"/>
            </a:endParaRPr>
          </a:p>
          <a:p>
            <a:pPr lvl="1">
              <a:buFontTx/>
              <a:buChar char="•"/>
            </a:pPr>
            <a:r>
              <a:rPr lang="fr-CA">
                <a:solidFill>
                  <a:schemeClr val="accent1"/>
                </a:solidFill>
                <a:cs typeface="Arial"/>
              </a:rPr>
              <a:t>Discrimination</a:t>
            </a:r>
            <a:endParaRPr lang="fr-CA">
              <a:solidFill>
                <a:schemeClr val="accent1"/>
              </a:solidFill>
            </a:endParaRPr>
          </a:p>
          <a:p>
            <a:pPr lvl="2"/>
            <a:r>
              <a:rPr lang="fr-CA">
                <a:cs typeface="Arial"/>
              </a:rPr>
              <a:t>Direct discrimination</a:t>
            </a:r>
          </a:p>
          <a:p>
            <a:pPr lvl="2"/>
            <a:r>
              <a:rPr lang="fr-CA">
                <a:cs typeface="Arial"/>
              </a:rPr>
              <a:t>Indirect discrimination</a:t>
            </a:r>
          </a:p>
        </p:txBody>
      </p:sp>
      <p:sp>
        <p:nvSpPr>
          <p:cNvPr id="4" name="Titre 3">
            <a:extLst>
              <a:ext uri="{FF2B5EF4-FFF2-40B4-BE49-F238E27FC236}">
                <a16:creationId xmlns:a16="http://schemas.microsoft.com/office/drawing/2014/main" id="{3A788EAF-4D37-AF40-AE32-C0110FEB5D52}"/>
              </a:ext>
            </a:extLst>
          </p:cNvPr>
          <p:cNvSpPr>
            <a:spLocks noGrp="1"/>
          </p:cNvSpPr>
          <p:nvPr>
            <p:ph type="title"/>
          </p:nvPr>
        </p:nvSpPr>
        <p:spPr>
          <a:xfrm>
            <a:off x="886968" y="822960"/>
            <a:ext cx="10421938" cy="914400"/>
          </a:xfrm>
        </p:spPr>
        <p:txBody>
          <a:bodyPr/>
          <a:lstStyle/>
          <a:p>
            <a:r>
              <a:rPr lang="fr-CA">
                <a:ea typeface="+mj-lt"/>
                <a:cs typeface="+mj-lt"/>
              </a:rPr>
              <a:t>Discrimination at </a:t>
            </a:r>
            <a:r>
              <a:rPr lang="fr-CA" err="1">
                <a:ea typeface="+mj-lt"/>
                <a:cs typeface="+mj-lt"/>
              </a:rPr>
              <a:t>school</a:t>
            </a:r>
            <a:r>
              <a:rPr lang="fr-CA">
                <a:ea typeface="+mj-lt"/>
                <a:cs typeface="+mj-lt"/>
              </a:rPr>
              <a:t>?</a:t>
            </a:r>
            <a:endParaRPr lang="fr-FR"/>
          </a:p>
        </p:txBody>
      </p:sp>
      <p:pic>
        <p:nvPicPr>
          <p:cNvPr id="2" name="Image 2">
            <a:extLst>
              <a:ext uri="{FF2B5EF4-FFF2-40B4-BE49-F238E27FC236}">
                <a16:creationId xmlns:a16="http://schemas.microsoft.com/office/drawing/2014/main" id="{1BB02EF8-EADE-997B-FD81-5D8D8091B170}"/>
              </a:ext>
            </a:extLst>
          </p:cNvPr>
          <p:cNvPicPr>
            <a:picLocks noChangeAspect="1"/>
          </p:cNvPicPr>
          <p:nvPr/>
        </p:nvPicPr>
        <p:blipFill>
          <a:blip r:embed="rId4"/>
          <a:stretch>
            <a:fillRect/>
          </a:stretch>
        </p:blipFill>
        <p:spPr>
          <a:xfrm>
            <a:off x="6452839" y="1945490"/>
            <a:ext cx="5428784" cy="3552459"/>
          </a:xfrm>
          <a:prstGeom prst="rect">
            <a:avLst/>
          </a:prstGeom>
        </p:spPr>
      </p:pic>
    </p:spTree>
    <p:custDataLst>
      <p:tags r:id="rId1"/>
    </p:custDataLst>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anim calcmode="lin" valueType="num">
                                      <p:cBhvr>
                                        <p:cTn id="2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1000"/>
                                        <p:tgtEl>
                                          <p:spTgt spid="5">
                                            <p:txEl>
                                              <p:pRg st="7" end="7"/>
                                            </p:txEl>
                                          </p:spTgt>
                                        </p:tgtEl>
                                      </p:cBhvr>
                                    </p:animEffect>
                                    <p:anim calcmode="lin" valueType="num">
                                      <p:cBhvr>
                                        <p:cTn id="3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9415" y="806624"/>
            <a:ext cx="10883756" cy="914400"/>
          </a:xfrm>
        </p:spPr>
        <p:txBody>
          <a:bodyPr/>
          <a:lstStyle/>
          <a:p>
            <a:r>
              <a:rPr lang="fr-CA" sz="4800">
                <a:solidFill>
                  <a:schemeClr val="tx1"/>
                </a:solidFill>
              </a:rPr>
              <a:t>The Charters</a:t>
            </a:r>
            <a:r>
              <a:rPr lang="fr-CA">
                <a:solidFill>
                  <a:schemeClr val="tx1"/>
                </a:solidFill>
              </a:rPr>
              <a:t>:</a:t>
            </a:r>
            <a:endParaRPr lang="fr-CA">
              <a:solidFill>
                <a:schemeClr val="tx1"/>
              </a:solidFill>
              <a:cs typeface="Arial"/>
            </a:endParaRPr>
          </a:p>
        </p:txBody>
      </p:sp>
      <p:sp>
        <p:nvSpPr>
          <p:cNvPr id="2" name="ZoneTexte 1">
            <a:extLst>
              <a:ext uri="{FF2B5EF4-FFF2-40B4-BE49-F238E27FC236}">
                <a16:creationId xmlns:a16="http://schemas.microsoft.com/office/drawing/2014/main" id="{F0B5ACBB-86D6-16D8-D255-914A576E3FBF}"/>
              </a:ext>
            </a:extLst>
          </p:cNvPr>
          <p:cNvSpPr txBox="1"/>
          <p:nvPr/>
        </p:nvSpPr>
        <p:spPr>
          <a:xfrm>
            <a:off x="341055" y="1574092"/>
            <a:ext cx="115017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200">
                <a:solidFill>
                  <a:srgbClr val="212121"/>
                </a:solidFill>
                <a:latin typeface="Arial"/>
              </a:rPr>
              <a:t>Instruments for </a:t>
            </a:r>
            <a:r>
              <a:rPr lang="fr-CA" sz="3200" err="1">
                <a:solidFill>
                  <a:srgbClr val="212121"/>
                </a:solidFill>
                <a:latin typeface="Arial"/>
              </a:rPr>
              <a:t>protecting</a:t>
            </a:r>
            <a:r>
              <a:rPr lang="fr-CA" sz="3200">
                <a:solidFill>
                  <a:srgbClr val="212121"/>
                </a:solidFill>
                <a:latin typeface="Arial"/>
              </a:rPr>
              <a:t> </a:t>
            </a:r>
            <a:r>
              <a:rPr lang="fr-CA" sz="3200" err="1">
                <a:solidFill>
                  <a:srgbClr val="212121"/>
                </a:solidFill>
                <a:latin typeface="Arial"/>
              </a:rPr>
              <a:t>fundamental</a:t>
            </a:r>
            <a:r>
              <a:rPr lang="fr-CA" sz="3200">
                <a:solidFill>
                  <a:srgbClr val="212121"/>
                </a:solidFill>
                <a:latin typeface="Arial"/>
              </a:rPr>
              <a:t> </a:t>
            </a:r>
            <a:r>
              <a:rPr lang="fr-CA" sz="3200" err="1">
                <a:solidFill>
                  <a:srgbClr val="212121"/>
                </a:solidFill>
                <a:latin typeface="Arial"/>
              </a:rPr>
              <a:t>rights</a:t>
            </a:r>
            <a:r>
              <a:rPr lang="fr-CA" sz="3200">
                <a:solidFill>
                  <a:srgbClr val="212121"/>
                </a:solidFill>
                <a:latin typeface="Arial"/>
              </a:rPr>
              <a:t> and </a:t>
            </a:r>
            <a:r>
              <a:rPr lang="fr-CA" sz="3200" err="1">
                <a:solidFill>
                  <a:srgbClr val="212121"/>
                </a:solidFill>
                <a:latin typeface="Arial"/>
              </a:rPr>
              <a:t>freedoms</a:t>
            </a:r>
            <a:endParaRPr lang="fr-CA" sz="3200">
              <a:cs typeface="Arial"/>
            </a:endParaRPr>
          </a:p>
        </p:txBody>
      </p:sp>
      <p:pic>
        <p:nvPicPr>
          <p:cNvPr id="3" name="Image 3" descr="Une image contenant personne, posant&#10;&#10;Description générée automatiquement">
            <a:extLst>
              <a:ext uri="{FF2B5EF4-FFF2-40B4-BE49-F238E27FC236}">
                <a16:creationId xmlns:a16="http://schemas.microsoft.com/office/drawing/2014/main" id="{2C73BB03-18E8-4484-1C67-EEF2B1C1C607}"/>
              </a:ext>
            </a:extLst>
          </p:cNvPr>
          <p:cNvPicPr>
            <a:picLocks noChangeAspect="1"/>
          </p:cNvPicPr>
          <p:nvPr/>
        </p:nvPicPr>
        <p:blipFill>
          <a:blip r:embed="rId3"/>
          <a:stretch>
            <a:fillRect/>
          </a:stretch>
        </p:blipFill>
        <p:spPr>
          <a:xfrm>
            <a:off x="1211467" y="3429000"/>
            <a:ext cx="9760973" cy="3223194"/>
          </a:xfrm>
          <a:prstGeom prst="rect">
            <a:avLst/>
          </a:prstGeom>
        </p:spPr>
      </p:pic>
    </p:spTree>
    <p:custDataLst>
      <p:tags r:id="rId1"/>
    </p:custDataLst>
    <p:extLst>
      <p:ext uri="{BB962C8B-B14F-4D97-AF65-F5344CB8AC3E}">
        <p14:creationId xmlns:p14="http://schemas.microsoft.com/office/powerpoint/2010/main" val="282637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F4F6C-83C3-2D27-3113-588531BD4970}"/>
              </a:ext>
            </a:extLst>
          </p:cNvPr>
          <p:cNvSpPr>
            <a:spLocks noGrp="1"/>
          </p:cNvSpPr>
          <p:nvPr>
            <p:ph type="title"/>
          </p:nvPr>
        </p:nvSpPr>
        <p:spPr>
          <a:xfrm>
            <a:off x="530081" y="408201"/>
            <a:ext cx="7322916" cy="914400"/>
          </a:xfrm>
        </p:spPr>
        <p:txBody>
          <a:bodyPr/>
          <a:lstStyle/>
          <a:p>
            <a:r>
              <a:rPr lang="fr-CA" sz="4800" err="1">
                <a:solidFill>
                  <a:schemeClr val="tx1"/>
                </a:solidFill>
                <a:cs typeface="Arial"/>
              </a:rPr>
              <a:t>What</a:t>
            </a:r>
            <a:r>
              <a:rPr lang="fr-CA" sz="4800">
                <a:solidFill>
                  <a:schemeClr val="tx1"/>
                </a:solidFill>
                <a:cs typeface="Arial"/>
              </a:rPr>
              <a:t> </a:t>
            </a:r>
            <a:r>
              <a:rPr lang="fr-CA" sz="4800" err="1">
                <a:solidFill>
                  <a:schemeClr val="tx1"/>
                </a:solidFill>
                <a:cs typeface="Arial"/>
              </a:rPr>
              <a:t>is</a:t>
            </a:r>
            <a:r>
              <a:rPr lang="fr-CA" sz="4800">
                <a:solidFill>
                  <a:schemeClr val="tx1"/>
                </a:solidFill>
                <a:cs typeface="Arial"/>
              </a:rPr>
              <a:t> a charter?</a:t>
            </a:r>
            <a:endParaRPr lang="fr-FR" sz="4800">
              <a:solidFill>
                <a:schemeClr val="tx1"/>
              </a:solidFill>
              <a:cs typeface="Arial"/>
            </a:endParaRPr>
          </a:p>
        </p:txBody>
      </p:sp>
      <p:sp>
        <p:nvSpPr>
          <p:cNvPr id="4" name="Espace réservé du texte 3">
            <a:extLst>
              <a:ext uri="{FF2B5EF4-FFF2-40B4-BE49-F238E27FC236}">
                <a16:creationId xmlns:a16="http://schemas.microsoft.com/office/drawing/2014/main" id="{AC8AB025-1F90-BC02-51EE-B454BE884954}"/>
              </a:ext>
            </a:extLst>
          </p:cNvPr>
          <p:cNvSpPr>
            <a:spLocks noGrp="1"/>
          </p:cNvSpPr>
          <p:nvPr>
            <p:ph type="body" sz="quarter" idx="14"/>
          </p:nvPr>
        </p:nvSpPr>
        <p:spPr>
          <a:xfrm>
            <a:off x="530081" y="1322601"/>
            <a:ext cx="7051126" cy="4114800"/>
          </a:xfrm>
        </p:spPr>
        <p:txBody>
          <a:bodyPr vert="horz" lIns="0" tIns="0" rIns="0" bIns="0" rtlCol="0" anchor="t">
            <a:noAutofit/>
          </a:bodyPr>
          <a:lstStyle/>
          <a:p>
            <a:r>
              <a:rPr lang="en-CA"/>
              <a:t>It’s a text that guarantees certain human rights and freedoms</a:t>
            </a:r>
            <a:r>
              <a:rPr lang="fr-CA">
                <a:cs typeface="Arial"/>
              </a:rPr>
              <a:t>.</a:t>
            </a:r>
          </a:p>
          <a:p>
            <a:endParaRPr lang="fr-CA">
              <a:solidFill>
                <a:srgbClr val="212121"/>
              </a:solidFill>
              <a:cs typeface="Arial"/>
            </a:endParaRPr>
          </a:p>
          <a:p>
            <a:r>
              <a:rPr lang="fr-CA">
                <a:solidFill>
                  <a:srgbClr val="333F49"/>
                </a:solidFill>
                <a:cs typeface="Arial"/>
              </a:rPr>
              <a:t>In </a:t>
            </a:r>
            <a:r>
              <a:rPr lang="fr-CA" err="1">
                <a:solidFill>
                  <a:srgbClr val="333F49"/>
                </a:solidFill>
                <a:cs typeface="Arial"/>
              </a:rPr>
              <a:t>Quebec</a:t>
            </a:r>
            <a:r>
              <a:rPr lang="fr-CA">
                <a:solidFill>
                  <a:srgbClr val="333F49"/>
                </a:solidFill>
                <a:cs typeface="Arial"/>
              </a:rPr>
              <a:t>, </a:t>
            </a:r>
            <a:r>
              <a:rPr lang="fr-CA" err="1">
                <a:solidFill>
                  <a:srgbClr val="333F49"/>
                </a:solidFill>
                <a:cs typeface="Arial"/>
              </a:rPr>
              <a:t>there</a:t>
            </a:r>
            <a:r>
              <a:rPr lang="fr-CA">
                <a:solidFill>
                  <a:srgbClr val="333F49"/>
                </a:solidFill>
                <a:cs typeface="Arial"/>
              </a:rPr>
              <a:t> are </a:t>
            </a:r>
            <a:r>
              <a:rPr lang="fr-CA" err="1">
                <a:solidFill>
                  <a:srgbClr val="333F49"/>
                </a:solidFill>
                <a:cs typeface="Arial"/>
              </a:rPr>
              <a:t>two</a:t>
            </a:r>
            <a:r>
              <a:rPr lang="fr-CA">
                <a:solidFill>
                  <a:srgbClr val="333F49"/>
                </a:solidFill>
                <a:cs typeface="Arial"/>
              </a:rPr>
              <a:t> charters </a:t>
            </a:r>
            <a:r>
              <a:rPr lang="fr-CA" err="1">
                <a:solidFill>
                  <a:srgbClr val="333F49"/>
                </a:solidFill>
                <a:cs typeface="Arial"/>
              </a:rPr>
              <a:t>that</a:t>
            </a:r>
            <a:r>
              <a:rPr lang="fr-CA">
                <a:solidFill>
                  <a:srgbClr val="333F49"/>
                </a:solidFill>
                <a:cs typeface="Arial"/>
              </a:rPr>
              <a:t> </a:t>
            </a:r>
            <a:r>
              <a:rPr lang="fr-CA" err="1">
                <a:solidFill>
                  <a:srgbClr val="333F49"/>
                </a:solidFill>
                <a:cs typeface="Arial"/>
              </a:rPr>
              <a:t>protect</a:t>
            </a:r>
            <a:r>
              <a:rPr lang="fr-CA">
                <a:solidFill>
                  <a:srgbClr val="333F49"/>
                </a:solidFill>
                <a:cs typeface="Arial"/>
              </a:rPr>
              <a:t> </a:t>
            </a:r>
            <a:r>
              <a:rPr lang="fr-CA" err="1">
                <a:solidFill>
                  <a:srgbClr val="333F49"/>
                </a:solidFill>
                <a:cs typeface="Arial"/>
              </a:rPr>
              <a:t>our</a:t>
            </a:r>
            <a:r>
              <a:rPr lang="fr-CA">
                <a:solidFill>
                  <a:srgbClr val="333F49"/>
                </a:solidFill>
                <a:cs typeface="Arial"/>
              </a:rPr>
              <a:t> </a:t>
            </a:r>
            <a:r>
              <a:rPr lang="fr-CA" err="1">
                <a:solidFill>
                  <a:srgbClr val="333F49"/>
                </a:solidFill>
                <a:cs typeface="Arial"/>
              </a:rPr>
              <a:t>rights</a:t>
            </a:r>
            <a:r>
              <a:rPr lang="fr-CA">
                <a:solidFill>
                  <a:srgbClr val="333F49"/>
                </a:solidFill>
                <a:cs typeface="Arial"/>
              </a:rPr>
              <a:t>:</a:t>
            </a:r>
            <a:endParaRPr lang="fr-CA">
              <a:cs typeface="Arial" panose="020B0604020202020204"/>
            </a:endParaRPr>
          </a:p>
        </p:txBody>
      </p:sp>
      <p:sp>
        <p:nvSpPr>
          <p:cNvPr id="5" name="ZoneTexte 4">
            <a:extLst>
              <a:ext uri="{FF2B5EF4-FFF2-40B4-BE49-F238E27FC236}">
                <a16:creationId xmlns:a16="http://schemas.microsoft.com/office/drawing/2014/main" id="{ACB0DCA7-1FD5-0F11-2358-7844F56E740E}"/>
              </a:ext>
            </a:extLst>
          </p:cNvPr>
          <p:cNvSpPr txBox="1"/>
          <p:nvPr/>
        </p:nvSpPr>
        <p:spPr>
          <a:xfrm>
            <a:off x="530081" y="3841866"/>
            <a:ext cx="6070161" cy="2010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CA" sz="2400" i="1"/>
              <a:t>Canadian Charter of </a:t>
            </a:r>
            <a:r>
              <a:rPr lang="fr-CA" sz="2400" i="1" err="1"/>
              <a:t>Rights</a:t>
            </a:r>
            <a:r>
              <a:rPr lang="fr-CA" sz="2400" i="1"/>
              <a:t> and </a:t>
            </a:r>
            <a:r>
              <a:rPr lang="fr-CA" sz="2400" i="1" err="1"/>
              <a:t>Freedoms</a:t>
            </a:r>
            <a:r>
              <a:rPr lang="fr-CA" sz="2400" i="1"/>
              <a:t> </a:t>
            </a:r>
            <a:r>
              <a:rPr lang="fr-CA" sz="2400"/>
              <a:t>(Canadian Charter)</a:t>
            </a:r>
            <a:r>
              <a:rPr lang="en-US" sz="2400"/>
              <a:t>​</a:t>
            </a:r>
            <a:endParaRPr lang="fr-FR" sz="2400"/>
          </a:p>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endParaRPr lang="fr-CA" sz="2400"/>
          </a:p>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CA" sz="2400" i="1"/>
              <a:t>Charter of Human </a:t>
            </a:r>
            <a:r>
              <a:rPr lang="fr-CA" sz="2400" i="1" err="1"/>
              <a:t>Rights</a:t>
            </a:r>
            <a:r>
              <a:rPr lang="fr-CA" sz="2400" i="1"/>
              <a:t> and </a:t>
            </a:r>
            <a:r>
              <a:rPr lang="fr-CA" sz="2400" i="1" err="1"/>
              <a:t>Freedoms</a:t>
            </a:r>
            <a:r>
              <a:rPr lang="fr-CA" sz="2400" i="1"/>
              <a:t> </a:t>
            </a:r>
            <a:r>
              <a:rPr lang="fr-CA" sz="2400"/>
              <a:t>(</a:t>
            </a:r>
            <a:r>
              <a:rPr lang="fr-CA" sz="2400" err="1"/>
              <a:t>Quebec</a:t>
            </a:r>
            <a:r>
              <a:rPr lang="fr-CA" sz="2400"/>
              <a:t> Charter)</a:t>
            </a:r>
          </a:p>
        </p:txBody>
      </p:sp>
    </p:spTree>
    <p:custDataLst>
      <p:tags r:id="rId1"/>
    </p:custDataLst>
    <p:extLst>
      <p:ext uri="{BB962C8B-B14F-4D97-AF65-F5344CB8AC3E}">
        <p14:creationId xmlns:p14="http://schemas.microsoft.com/office/powerpoint/2010/main" val="9484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925B14F-A9AC-14B6-2C78-F8CE4CB6D9B2}"/>
              </a:ext>
            </a:extLst>
          </p:cNvPr>
          <p:cNvSpPr>
            <a:spLocks noGrp="1"/>
          </p:cNvSpPr>
          <p:nvPr>
            <p:ph type="title"/>
          </p:nvPr>
        </p:nvSpPr>
        <p:spPr>
          <a:xfrm>
            <a:off x="211427" y="672869"/>
            <a:ext cx="11758351" cy="879765"/>
          </a:xfrm>
        </p:spPr>
        <p:txBody>
          <a:bodyPr/>
          <a:lstStyle/>
          <a:p>
            <a:pPr algn="ctr"/>
            <a:r>
              <a:rPr lang="fr-CA" b="0" err="1">
                <a:solidFill>
                  <a:srgbClr val="F6891F"/>
                </a:solidFill>
                <a:cs typeface="Arial"/>
              </a:rPr>
              <a:t>Some</a:t>
            </a:r>
            <a:r>
              <a:rPr lang="fr-CA" b="0">
                <a:solidFill>
                  <a:srgbClr val="F6891F"/>
                </a:solidFill>
                <a:cs typeface="Arial"/>
              </a:rPr>
              <a:t> </a:t>
            </a:r>
            <a:r>
              <a:rPr lang="fr-CA" b="0" err="1">
                <a:solidFill>
                  <a:srgbClr val="F6891F"/>
                </a:solidFill>
                <a:cs typeface="Arial"/>
              </a:rPr>
              <a:t>differences</a:t>
            </a:r>
            <a:r>
              <a:rPr lang="fr-CA" b="0">
                <a:solidFill>
                  <a:srgbClr val="F6891F"/>
                </a:solidFill>
                <a:cs typeface="Arial"/>
              </a:rPr>
              <a:t> </a:t>
            </a:r>
            <a:r>
              <a:rPr lang="fr-CA" b="0" err="1">
                <a:solidFill>
                  <a:srgbClr val="F6891F"/>
                </a:solidFill>
                <a:cs typeface="Arial"/>
              </a:rPr>
              <a:t>between</a:t>
            </a:r>
            <a:r>
              <a:rPr lang="fr-CA" b="0">
                <a:solidFill>
                  <a:srgbClr val="F6891F"/>
                </a:solidFill>
                <a:cs typeface="Arial"/>
              </a:rPr>
              <a:t> the Charters...</a:t>
            </a:r>
            <a:endParaRPr lang="fr-CA" b="0">
              <a:solidFill>
                <a:srgbClr val="000000"/>
              </a:solidFill>
              <a:cs typeface="Arial"/>
            </a:endParaRPr>
          </a:p>
          <a:p>
            <a:endParaRPr lang="fr-CA" b="0">
              <a:solidFill>
                <a:srgbClr val="F6891F"/>
              </a:solidFill>
              <a:highlight>
                <a:srgbClr val="FFFF00"/>
              </a:highlight>
              <a:cs typeface="Arial"/>
            </a:endParaRPr>
          </a:p>
        </p:txBody>
      </p:sp>
      <p:pic>
        <p:nvPicPr>
          <p:cNvPr id="7" name="Image 6">
            <a:extLst>
              <a:ext uri="{FF2B5EF4-FFF2-40B4-BE49-F238E27FC236}">
                <a16:creationId xmlns:a16="http://schemas.microsoft.com/office/drawing/2014/main" id="{222D8874-D35C-E9C9-0C8C-E777D346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383" y="2030975"/>
            <a:ext cx="936000" cy="936000"/>
          </a:xfrm>
          <a:prstGeom prst="rect">
            <a:avLst/>
          </a:prstGeom>
        </p:spPr>
      </p:pic>
      <p:pic>
        <p:nvPicPr>
          <p:cNvPr id="8" name="Image 7">
            <a:extLst>
              <a:ext uri="{FF2B5EF4-FFF2-40B4-BE49-F238E27FC236}">
                <a16:creationId xmlns:a16="http://schemas.microsoft.com/office/drawing/2014/main" id="{F7A817C9-9F85-78CC-5ED8-D6BF870BD6E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276986" y="1989036"/>
            <a:ext cx="936000" cy="936000"/>
          </a:xfrm>
          <a:prstGeom prst="rect">
            <a:avLst/>
          </a:prstGeom>
        </p:spPr>
      </p:pic>
      <p:sp>
        <p:nvSpPr>
          <p:cNvPr id="9" name="ZoneTexte 1">
            <a:extLst>
              <a:ext uri="{FF2B5EF4-FFF2-40B4-BE49-F238E27FC236}">
                <a16:creationId xmlns:a16="http://schemas.microsoft.com/office/drawing/2014/main" id="{6263ED3F-47E9-6C8C-DA7C-05ED8F1F1B10}"/>
              </a:ext>
            </a:extLst>
          </p:cNvPr>
          <p:cNvSpPr txBox="1"/>
          <p:nvPr/>
        </p:nvSpPr>
        <p:spPr>
          <a:xfrm>
            <a:off x="6218135" y="3167490"/>
            <a:ext cx="5973865" cy="267560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err="1"/>
              <a:t>Passed</a:t>
            </a:r>
            <a:r>
              <a:rPr lang="fr-CA" sz="2400"/>
              <a:t> </a:t>
            </a:r>
            <a:r>
              <a:rPr lang="fr-CA" sz="2400" err="1"/>
              <a:t>into</a:t>
            </a:r>
            <a:r>
              <a:rPr lang="fr-CA" sz="2400"/>
              <a:t> </a:t>
            </a:r>
            <a:r>
              <a:rPr lang="fr-CA" sz="2400" err="1"/>
              <a:t>law</a:t>
            </a:r>
            <a:r>
              <a:rPr lang="fr-CA" sz="2400"/>
              <a:t> in 1975.</a:t>
            </a:r>
            <a:endParaRPr lang="fr-FR" sz="2400">
              <a:cs typeface="Arial"/>
            </a:endParaRPr>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err="1"/>
              <a:t>Provides</a:t>
            </a:r>
            <a:r>
              <a:rPr lang="fr-CA" sz="2400"/>
              <a:t> a more explicit protection of </a:t>
            </a:r>
            <a:r>
              <a:rPr lang="fr-CA" sz="2400" err="1"/>
              <a:t>privacy</a:t>
            </a:r>
            <a:r>
              <a:rPr lang="fr-CA" sz="2400"/>
              <a:t> </a:t>
            </a:r>
            <a:r>
              <a:rPr lang="fr-CA" sz="2400" err="1"/>
              <a:t>rights</a:t>
            </a:r>
            <a:r>
              <a:rPr lang="fr-CA" sz="2400"/>
              <a:t> </a:t>
            </a:r>
            <a:r>
              <a:rPr lang="fr-CA" sz="2400" err="1"/>
              <a:t>than</a:t>
            </a:r>
            <a:r>
              <a:rPr lang="fr-CA" sz="2400"/>
              <a:t> the Canadian Charter.</a:t>
            </a:r>
            <a:endParaRPr lang="fr-CA">
              <a:cs typeface="Arial"/>
            </a:endParaRPr>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err="1"/>
              <a:t>Protects</a:t>
            </a:r>
            <a:r>
              <a:rPr lang="fr-CA" sz="2400"/>
              <a:t> </a:t>
            </a:r>
            <a:r>
              <a:rPr lang="fr-CA" sz="2400" err="1"/>
              <a:t>economic</a:t>
            </a:r>
            <a:r>
              <a:rPr lang="fr-CA" sz="2400"/>
              <a:t> and social </a:t>
            </a:r>
            <a:r>
              <a:rPr lang="fr-CA" sz="2400" err="1"/>
              <a:t>rights</a:t>
            </a:r>
            <a:r>
              <a:rPr lang="fr-CA" sz="2400"/>
              <a:t> (e.g., free public </a:t>
            </a:r>
            <a:r>
              <a:rPr lang="fr-CA" sz="2400" err="1"/>
              <a:t>education</a:t>
            </a:r>
            <a:r>
              <a:rPr lang="fr-CA" sz="2400"/>
              <a:t> and </a:t>
            </a:r>
            <a:r>
              <a:rPr lang="fr-CA" sz="2400" err="1"/>
              <a:t>fair</a:t>
            </a:r>
            <a:r>
              <a:rPr lang="fr-CA" sz="2400"/>
              <a:t> </a:t>
            </a:r>
            <a:r>
              <a:rPr lang="fr-CA" sz="2400" err="1"/>
              <a:t>working</a:t>
            </a:r>
            <a:r>
              <a:rPr lang="fr-CA" sz="2400"/>
              <a:t> conditions).</a:t>
            </a:r>
            <a:endParaRPr lang="fr-CA" sz="2400">
              <a:cs typeface="Arial"/>
            </a:endParaRPr>
          </a:p>
        </p:txBody>
      </p:sp>
      <p:sp>
        <p:nvSpPr>
          <p:cNvPr id="10" name="ZoneTexte 1">
            <a:extLst>
              <a:ext uri="{FF2B5EF4-FFF2-40B4-BE49-F238E27FC236}">
                <a16:creationId xmlns:a16="http://schemas.microsoft.com/office/drawing/2014/main" id="{9DAFEB65-BDBC-DF3E-6563-DB5358D3A47B}"/>
              </a:ext>
            </a:extLst>
          </p:cNvPr>
          <p:cNvSpPr txBox="1"/>
          <p:nvPr/>
        </p:nvSpPr>
        <p:spPr>
          <a:xfrm>
            <a:off x="645298" y="3224355"/>
            <a:ext cx="5314224" cy="2010807"/>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err="1"/>
              <a:t>Passed</a:t>
            </a:r>
            <a:r>
              <a:rPr lang="fr-CA" sz="2400"/>
              <a:t> </a:t>
            </a:r>
            <a:r>
              <a:rPr lang="fr-CA" sz="2400" err="1"/>
              <a:t>into</a:t>
            </a:r>
            <a:r>
              <a:rPr lang="fr-CA" sz="2400"/>
              <a:t> </a:t>
            </a:r>
            <a:r>
              <a:rPr lang="fr-CA" sz="2400" err="1"/>
              <a:t>law</a:t>
            </a:r>
            <a:r>
              <a:rPr lang="fr-CA" sz="2400"/>
              <a:t> in 1982.</a:t>
            </a:r>
            <a:endParaRPr lang="fr-FR" sz="2400">
              <a:cs typeface="Arial"/>
            </a:endParaRPr>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err="1"/>
              <a:t>Protects</a:t>
            </a:r>
            <a:r>
              <a:rPr lang="fr-CA" sz="2400"/>
              <a:t> the </a:t>
            </a:r>
            <a:r>
              <a:rPr lang="fr-CA" sz="2400" err="1"/>
              <a:t>rights</a:t>
            </a:r>
            <a:r>
              <a:rPr lang="fr-CA" sz="2400"/>
              <a:t> of </a:t>
            </a:r>
            <a:r>
              <a:rPr lang="fr-CA" sz="2400" err="1"/>
              <a:t>indigenous</a:t>
            </a:r>
            <a:r>
              <a:rPr lang="fr-CA" sz="2400"/>
              <a:t> people.</a:t>
            </a:r>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err="1"/>
              <a:t>Protects</a:t>
            </a:r>
            <a:r>
              <a:rPr lang="fr-CA" sz="2400"/>
              <a:t> </a:t>
            </a:r>
            <a:r>
              <a:rPr lang="fr-CA" sz="2400" err="1"/>
              <a:t>rights</a:t>
            </a:r>
            <a:r>
              <a:rPr lang="fr-CA" sz="2400"/>
              <a:t> </a:t>
            </a:r>
            <a:r>
              <a:rPr lang="fr-CA" sz="2400" err="1"/>
              <a:t>regarding</a:t>
            </a:r>
            <a:r>
              <a:rPr lang="fr-CA" sz="2400"/>
              <a:t> the use of French and English</a:t>
            </a:r>
            <a:endParaRPr lang="fr-CA" sz="2400">
              <a:cs typeface="Arial"/>
            </a:endParaRPr>
          </a:p>
        </p:txBody>
      </p:sp>
    </p:spTree>
    <p:custDataLst>
      <p:tags r:id="rId1"/>
    </p:custDataLst>
    <p:extLst>
      <p:ext uri="{BB962C8B-B14F-4D97-AF65-F5344CB8AC3E}">
        <p14:creationId xmlns:p14="http://schemas.microsoft.com/office/powerpoint/2010/main" val="21533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3E5D79-1830-69F7-8647-8B998A0B3B4D}"/>
              </a:ext>
            </a:extLst>
          </p:cNvPr>
          <p:cNvSpPr>
            <a:spLocks noGrp="1"/>
          </p:cNvSpPr>
          <p:nvPr>
            <p:ph type="title"/>
          </p:nvPr>
        </p:nvSpPr>
        <p:spPr>
          <a:xfrm>
            <a:off x="332786" y="522777"/>
            <a:ext cx="10250054" cy="868220"/>
          </a:xfrm>
        </p:spPr>
        <p:txBody>
          <a:bodyPr/>
          <a:lstStyle/>
          <a:p>
            <a:r>
              <a:rPr lang="fr-CA" b="0" err="1">
                <a:solidFill>
                  <a:srgbClr val="F6891F"/>
                </a:solidFill>
                <a:ea typeface="+mj-lt"/>
                <a:cs typeface="+mj-lt"/>
              </a:rPr>
              <a:t>Similarities</a:t>
            </a:r>
            <a:r>
              <a:rPr lang="fr-CA" b="0">
                <a:solidFill>
                  <a:srgbClr val="F6891F"/>
                </a:solidFill>
                <a:ea typeface="+mj-lt"/>
                <a:cs typeface="+mj-lt"/>
              </a:rPr>
              <a:t> </a:t>
            </a:r>
            <a:r>
              <a:rPr lang="fr-CA" b="0" err="1">
                <a:solidFill>
                  <a:srgbClr val="F6891F"/>
                </a:solidFill>
                <a:ea typeface="+mj-lt"/>
                <a:cs typeface="+mj-lt"/>
              </a:rPr>
              <a:t>between</a:t>
            </a:r>
            <a:r>
              <a:rPr lang="fr-CA" b="0">
                <a:solidFill>
                  <a:srgbClr val="F6891F"/>
                </a:solidFill>
                <a:ea typeface="+mj-lt"/>
                <a:cs typeface="+mj-lt"/>
              </a:rPr>
              <a:t> the Charters...</a:t>
            </a:r>
            <a:br>
              <a:rPr lang="fr-CA" b="0">
                <a:highlight>
                  <a:srgbClr val="00FF00"/>
                </a:highlight>
                <a:ea typeface="+mj-lt"/>
                <a:cs typeface="+mj-lt"/>
              </a:rPr>
            </a:br>
            <a:endParaRPr lang="fr-FR">
              <a:highlight>
                <a:srgbClr val="00FF00"/>
              </a:highlight>
              <a:cs typeface="Arial"/>
            </a:endParaRPr>
          </a:p>
        </p:txBody>
      </p:sp>
      <p:pic>
        <p:nvPicPr>
          <p:cNvPr id="2" name="Image 4">
            <a:extLst>
              <a:ext uri="{FF2B5EF4-FFF2-40B4-BE49-F238E27FC236}">
                <a16:creationId xmlns:a16="http://schemas.microsoft.com/office/drawing/2014/main" id="{2BE2C236-6DDB-DDD1-29DE-9E740F134274}"/>
              </a:ext>
            </a:extLst>
          </p:cNvPr>
          <p:cNvPicPr>
            <a:picLocks noChangeAspect="1"/>
          </p:cNvPicPr>
          <p:nvPr/>
        </p:nvPicPr>
        <p:blipFill>
          <a:blip r:embed="rId4"/>
          <a:stretch>
            <a:fillRect/>
          </a:stretch>
        </p:blipFill>
        <p:spPr>
          <a:xfrm>
            <a:off x="8302084" y="2162401"/>
            <a:ext cx="3570248" cy="3072173"/>
          </a:xfrm>
          <a:prstGeom prst="rect">
            <a:avLst/>
          </a:prstGeom>
        </p:spPr>
      </p:pic>
      <p:sp>
        <p:nvSpPr>
          <p:cNvPr id="4" name="Espace réservé du texte 3">
            <a:extLst>
              <a:ext uri="{FF2B5EF4-FFF2-40B4-BE49-F238E27FC236}">
                <a16:creationId xmlns:a16="http://schemas.microsoft.com/office/drawing/2014/main" id="{6C485C9E-10C6-D8FA-B80D-DF26C3C21578}"/>
              </a:ext>
            </a:extLst>
          </p:cNvPr>
          <p:cNvSpPr>
            <a:spLocks noGrp="1"/>
          </p:cNvSpPr>
          <p:nvPr>
            <p:ph type="body" sz="quarter" idx="14"/>
          </p:nvPr>
        </p:nvSpPr>
        <p:spPr>
          <a:xfrm>
            <a:off x="540604" y="1976120"/>
            <a:ext cx="8903854" cy="4114800"/>
          </a:xfrm>
        </p:spPr>
        <p:txBody>
          <a:bodyPr vert="horz" lIns="0" tIns="0" rIns="0" bIns="0" rtlCol="0" anchor="t">
            <a:noAutofit/>
          </a:bodyPr>
          <a:lstStyle/>
          <a:p>
            <a:r>
              <a:rPr lang="fr-CA" err="1">
                <a:cs typeface="Arial"/>
              </a:rPr>
              <a:t>Some</a:t>
            </a:r>
            <a:r>
              <a:rPr lang="fr-CA">
                <a:cs typeface="Arial"/>
              </a:rPr>
              <a:t> </a:t>
            </a:r>
            <a:r>
              <a:rPr lang="fr-CA" err="1">
                <a:cs typeface="Arial"/>
              </a:rPr>
              <a:t>rights</a:t>
            </a:r>
            <a:r>
              <a:rPr lang="fr-CA">
                <a:cs typeface="Arial"/>
              </a:rPr>
              <a:t> </a:t>
            </a:r>
            <a:r>
              <a:rPr lang="fr-CA" err="1">
                <a:cs typeface="Arial"/>
              </a:rPr>
              <a:t>protected</a:t>
            </a:r>
            <a:r>
              <a:rPr lang="fr-CA">
                <a:cs typeface="Arial"/>
              </a:rPr>
              <a:t> by </a:t>
            </a:r>
            <a:r>
              <a:rPr lang="fr-CA" err="1">
                <a:cs typeface="Arial"/>
              </a:rPr>
              <a:t>both</a:t>
            </a:r>
            <a:r>
              <a:rPr lang="fr-CA">
                <a:cs typeface="Arial"/>
              </a:rPr>
              <a:t> Charters:</a:t>
            </a:r>
            <a:endParaRPr lang="fr-FR">
              <a:cs typeface="Arial"/>
            </a:endParaRPr>
          </a:p>
          <a:p>
            <a:pPr lvl="1"/>
            <a:r>
              <a:rPr lang="fr-CA" sz="2400"/>
              <a:t>Right to life, liberty and </a:t>
            </a:r>
            <a:r>
              <a:rPr lang="fr-CA" sz="2400" err="1"/>
              <a:t>security</a:t>
            </a:r>
            <a:endParaRPr lang="en-US" sz="2400"/>
          </a:p>
          <a:p>
            <a:pPr lvl="1"/>
            <a:r>
              <a:rPr lang="fr-CA" sz="2400"/>
              <a:t>Freedom of expression</a:t>
            </a:r>
            <a:endParaRPr lang="en-US" sz="2400"/>
          </a:p>
          <a:p>
            <a:pPr lvl="1"/>
            <a:r>
              <a:rPr lang="fr-CA" sz="2400"/>
              <a:t>Freedom of religion</a:t>
            </a:r>
            <a:endParaRPr lang="en-US" sz="2400">
              <a:cs typeface="Arial"/>
            </a:endParaRPr>
          </a:p>
          <a:p>
            <a:pPr lvl="1"/>
            <a:r>
              <a:rPr lang="fr-CA" sz="2400"/>
              <a:t>Right to </a:t>
            </a:r>
            <a:r>
              <a:rPr lang="fr-CA" sz="2400" err="1"/>
              <a:t>counsel</a:t>
            </a:r>
            <a:r>
              <a:rPr lang="fr-CA" sz="2400"/>
              <a:t> (right to a </a:t>
            </a:r>
            <a:r>
              <a:rPr lang="fr-CA" sz="2400" err="1"/>
              <a:t>lawyer</a:t>
            </a:r>
            <a:r>
              <a:rPr lang="fr-CA" sz="2400"/>
              <a:t>)</a:t>
            </a:r>
            <a:endParaRPr lang="en-US" sz="2400">
              <a:cs typeface="Arial"/>
            </a:endParaRPr>
          </a:p>
          <a:p>
            <a:pPr lvl="1"/>
            <a:r>
              <a:rPr lang="fr-CA" sz="2400">
                <a:ea typeface="+mn-lt"/>
                <a:cs typeface="+mn-lt"/>
              </a:rPr>
              <a:t>Right to </a:t>
            </a:r>
            <a:r>
              <a:rPr lang="fr-CA" sz="2400" err="1">
                <a:ea typeface="+mn-lt"/>
                <a:cs typeface="+mn-lt"/>
              </a:rPr>
              <a:t>be</a:t>
            </a:r>
            <a:r>
              <a:rPr lang="fr-CA" sz="2400">
                <a:ea typeface="+mn-lt"/>
                <a:cs typeface="+mn-lt"/>
              </a:rPr>
              <a:t> </a:t>
            </a:r>
            <a:r>
              <a:rPr lang="fr-CA" sz="2400" err="1">
                <a:ea typeface="+mn-lt"/>
                <a:cs typeface="+mn-lt"/>
              </a:rPr>
              <a:t>tried</a:t>
            </a:r>
            <a:r>
              <a:rPr lang="fr-CA" sz="2400">
                <a:ea typeface="+mn-lt"/>
                <a:cs typeface="+mn-lt"/>
              </a:rPr>
              <a:t> </a:t>
            </a:r>
            <a:r>
              <a:rPr lang="fr-CA" sz="2400" err="1">
                <a:ea typeface="+mn-lt"/>
                <a:cs typeface="+mn-lt"/>
              </a:rPr>
              <a:t>within</a:t>
            </a:r>
            <a:r>
              <a:rPr lang="fr-CA" sz="2400">
                <a:ea typeface="+mn-lt"/>
                <a:cs typeface="+mn-lt"/>
              </a:rPr>
              <a:t> a </a:t>
            </a:r>
            <a:r>
              <a:rPr lang="fr-CA" sz="2400" err="1">
                <a:ea typeface="+mn-lt"/>
                <a:cs typeface="+mn-lt"/>
              </a:rPr>
              <a:t>reasonable</a:t>
            </a:r>
            <a:r>
              <a:rPr lang="fr-CA" sz="2400">
                <a:ea typeface="+mn-lt"/>
                <a:cs typeface="+mn-lt"/>
              </a:rPr>
              <a:t> time</a:t>
            </a:r>
            <a:endParaRPr lang="en-US" sz="2400">
              <a:cs typeface="Arial" panose="020B0604020202020204"/>
            </a:endParaRPr>
          </a:p>
          <a:p>
            <a:pPr lvl="1"/>
            <a:r>
              <a:rPr lang="fr-CA" sz="2400">
                <a:ea typeface="+mn-lt"/>
                <a:cs typeface="+mn-lt"/>
              </a:rPr>
              <a:t>Right to </a:t>
            </a:r>
            <a:r>
              <a:rPr lang="fr-CA" sz="2400" err="1">
                <a:ea typeface="+mn-lt"/>
                <a:cs typeface="+mn-lt"/>
              </a:rPr>
              <a:t>be</a:t>
            </a:r>
            <a:r>
              <a:rPr lang="fr-CA" sz="2400">
                <a:ea typeface="+mn-lt"/>
                <a:cs typeface="+mn-lt"/>
              </a:rPr>
              <a:t> </a:t>
            </a:r>
            <a:r>
              <a:rPr lang="fr-CA" sz="2400" err="1">
                <a:ea typeface="+mn-lt"/>
                <a:cs typeface="+mn-lt"/>
              </a:rPr>
              <a:t>secure</a:t>
            </a:r>
            <a:r>
              <a:rPr lang="fr-CA" sz="2400">
                <a:ea typeface="+mn-lt"/>
                <a:cs typeface="+mn-lt"/>
              </a:rPr>
              <a:t> </a:t>
            </a:r>
            <a:r>
              <a:rPr lang="fr-CA" sz="2400" err="1">
                <a:ea typeface="+mn-lt"/>
                <a:cs typeface="+mn-lt"/>
              </a:rPr>
              <a:t>against</a:t>
            </a:r>
            <a:r>
              <a:rPr lang="fr-CA" sz="2400">
                <a:ea typeface="+mn-lt"/>
                <a:cs typeface="+mn-lt"/>
              </a:rPr>
              <a:t> </a:t>
            </a:r>
            <a:r>
              <a:rPr lang="fr-CA" sz="2400" err="1">
                <a:ea typeface="+mn-lt"/>
                <a:cs typeface="+mn-lt"/>
              </a:rPr>
              <a:t>unreasonable</a:t>
            </a:r>
            <a:r>
              <a:rPr lang="fr-CA" sz="2400">
                <a:ea typeface="+mn-lt"/>
                <a:cs typeface="+mn-lt"/>
              </a:rPr>
              <a:t> </a:t>
            </a:r>
            <a:r>
              <a:rPr lang="fr-CA" sz="2400" err="1">
                <a:ea typeface="+mn-lt"/>
                <a:cs typeface="+mn-lt"/>
              </a:rPr>
              <a:t>search</a:t>
            </a:r>
            <a:r>
              <a:rPr lang="fr-CA" sz="2400">
                <a:ea typeface="+mn-lt"/>
                <a:cs typeface="+mn-lt"/>
              </a:rPr>
              <a:t> or </a:t>
            </a:r>
            <a:r>
              <a:rPr lang="fr-CA" sz="2400" err="1">
                <a:ea typeface="+mn-lt"/>
                <a:cs typeface="+mn-lt"/>
              </a:rPr>
              <a:t>seizure</a:t>
            </a:r>
            <a:endParaRPr lang="fr-CA">
              <a:cs typeface="Arial"/>
            </a:endParaRPr>
          </a:p>
          <a:p>
            <a:pPr lvl="1"/>
            <a:r>
              <a:rPr lang="fr-CA" sz="2400"/>
              <a:t>Right to </a:t>
            </a:r>
            <a:r>
              <a:rPr lang="fr-CA" sz="2400" err="1"/>
              <a:t>equality</a:t>
            </a:r>
            <a:r>
              <a:rPr lang="fr-CA" sz="2400"/>
              <a:t> and </a:t>
            </a:r>
            <a:r>
              <a:rPr lang="fr-CA" sz="2400" err="1"/>
              <a:t>freedom</a:t>
            </a:r>
            <a:r>
              <a:rPr lang="fr-CA" sz="2400"/>
              <a:t> </a:t>
            </a:r>
            <a:r>
              <a:rPr lang="fr-CA" sz="2400" err="1"/>
              <a:t>from</a:t>
            </a:r>
            <a:r>
              <a:rPr lang="fr-CA" sz="2400"/>
              <a:t> discrimination</a:t>
            </a:r>
            <a:endParaRPr lang="fr-CA">
              <a:cs typeface="Arial"/>
            </a:endParaRPr>
          </a:p>
          <a:p>
            <a:pPr lvl="1"/>
            <a:endParaRPr lang="fr-FR">
              <a:cs typeface="Arial"/>
            </a:endParaRPr>
          </a:p>
        </p:txBody>
      </p:sp>
    </p:spTree>
    <p:custDataLst>
      <p:tags r:id="rId1"/>
    </p:custDataLst>
    <p:extLst>
      <p:ext uri="{BB962C8B-B14F-4D97-AF65-F5344CB8AC3E}">
        <p14:creationId xmlns:p14="http://schemas.microsoft.com/office/powerpoint/2010/main" val="28386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C0C6855-1993-4118-7663-02265547F09C}"/>
              </a:ext>
            </a:extLst>
          </p:cNvPr>
          <p:cNvSpPr>
            <a:spLocks noGrp="1"/>
          </p:cNvSpPr>
          <p:nvPr>
            <p:ph type="title"/>
          </p:nvPr>
        </p:nvSpPr>
        <p:spPr>
          <a:xfrm>
            <a:off x="315336" y="545868"/>
            <a:ext cx="8756534" cy="879765"/>
          </a:xfrm>
        </p:spPr>
        <p:txBody>
          <a:bodyPr/>
          <a:lstStyle/>
          <a:p>
            <a:r>
              <a:rPr lang="fr-CA" b="0" err="1">
                <a:solidFill>
                  <a:srgbClr val="F6841F"/>
                </a:solidFill>
                <a:cs typeface="Arial"/>
              </a:rPr>
              <a:t>Who</a:t>
            </a:r>
            <a:r>
              <a:rPr lang="fr-CA" b="0">
                <a:solidFill>
                  <a:srgbClr val="F6841F"/>
                </a:solidFill>
                <a:cs typeface="Arial"/>
              </a:rPr>
              <a:t> must respect the Charters? </a:t>
            </a:r>
            <a:endParaRPr lang="fr-FR"/>
          </a:p>
        </p:txBody>
      </p:sp>
      <p:sp>
        <p:nvSpPr>
          <p:cNvPr id="4" name="Espace réservé du texte 3">
            <a:extLst>
              <a:ext uri="{FF2B5EF4-FFF2-40B4-BE49-F238E27FC236}">
                <a16:creationId xmlns:a16="http://schemas.microsoft.com/office/drawing/2014/main" id="{B3F83E5D-21C2-1D75-055F-F6E5998F008B}"/>
              </a:ext>
            </a:extLst>
          </p:cNvPr>
          <p:cNvSpPr>
            <a:spLocks noGrp="1"/>
          </p:cNvSpPr>
          <p:nvPr>
            <p:ph type="body" sz="quarter" idx="14"/>
          </p:nvPr>
        </p:nvSpPr>
        <p:spPr>
          <a:xfrm>
            <a:off x="315336" y="2961794"/>
            <a:ext cx="4992847" cy="513570"/>
          </a:xfrm>
        </p:spPr>
        <p:txBody>
          <a:bodyPr vert="horz" lIns="0" tIns="0" rIns="0" bIns="0" rtlCol="0" anchor="t">
            <a:noAutofit/>
          </a:bodyPr>
          <a:lstStyle/>
          <a:p>
            <a:pPr>
              <a:lnSpc>
                <a:spcPct val="100000"/>
              </a:lnSpc>
              <a:spcBef>
                <a:spcPts val="0"/>
              </a:spcBef>
            </a:pPr>
            <a:r>
              <a:rPr lang="fr-CA" b="1">
                <a:cs typeface="Arial"/>
              </a:rPr>
              <a:t>But not </a:t>
            </a:r>
            <a:r>
              <a:rPr lang="fr-CA" b="1" err="1">
                <a:cs typeface="Arial"/>
              </a:rPr>
              <a:t>only</a:t>
            </a:r>
            <a:r>
              <a:rPr lang="fr-CA" b="1">
                <a:cs typeface="Arial"/>
              </a:rPr>
              <a:t> </a:t>
            </a:r>
            <a:r>
              <a:rPr lang="fr-CA" b="1" err="1">
                <a:cs typeface="Arial"/>
              </a:rPr>
              <a:t>our</a:t>
            </a:r>
            <a:r>
              <a:rPr lang="fr-CA" b="1">
                <a:cs typeface="Arial"/>
              </a:rPr>
              <a:t> </a:t>
            </a:r>
            <a:r>
              <a:rPr lang="fr-CA" b="1" err="1">
                <a:cs typeface="Arial"/>
              </a:rPr>
              <a:t>laws</a:t>
            </a:r>
            <a:r>
              <a:rPr lang="fr-CA" b="1">
                <a:cs typeface="Arial"/>
              </a:rPr>
              <a:t>...</a:t>
            </a:r>
            <a:endParaRPr lang="fr-CA">
              <a:cs typeface="Arial"/>
            </a:endParaRPr>
          </a:p>
        </p:txBody>
      </p:sp>
      <p:sp>
        <p:nvSpPr>
          <p:cNvPr id="2" name="ZoneTexte 1">
            <a:extLst>
              <a:ext uri="{FF2B5EF4-FFF2-40B4-BE49-F238E27FC236}">
                <a16:creationId xmlns:a16="http://schemas.microsoft.com/office/drawing/2014/main" id="{9E2DC94F-764C-9214-A966-C51966A6E472}"/>
              </a:ext>
            </a:extLst>
          </p:cNvPr>
          <p:cNvSpPr txBox="1"/>
          <p:nvPr/>
        </p:nvSpPr>
        <p:spPr>
          <a:xfrm>
            <a:off x="5385768" y="1453643"/>
            <a:ext cx="4839786"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b="1">
                <a:solidFill>
                  <a:srgbClr val="212121"/>
                </a:solidFill>
                <a:latin typeface="Arial"/>
              </a:rPr>
              <a:t>Canadian and </a:t>
            </a:r>
            <a:r>
              <a:rPr lang="fr-FR" sz="2800" b="1" err="1">
                <a:solidFill>
                  <a:srgbClr val="212121"/>
                </a:solidFill>
                <a:latin typeface="Arial"/>
              </a:rPr>
              <a:t>Quebec</a:t>
            </a:r>
            <a:r>
              <a:rPr lang="fr-FR" sz="2800" b="1">
                <a:solidFill>
                  <a:srgbClr val="212121"/>
                </a:solidFill>
                <a:latin typeface="Arial"/>
              </a:rPr>
              <a:t> </a:t>
            </a:r>
            <a:r>
              <a:rPr lang="fr-FR" sz="2800" b="1" err="1">
                <a:solidFill>
                  <a:srgbClr val="212121"/>
                </a:solidFill>
                <a:latin typeface="Arial"/>
              </a:rPr>
              <a:t>laws</a:t>
            </a:r>
            <a:endParaRPr lang="fr-FR">
              <a:cs typeface="Arial"/>
            </a:endParaRPr>
          </a:p>
        </p:txBody>
      </p:sp>
      <p:sp>
        <p:nvSpPr>
          <p:cNvPr id="7" name="ZoneTexte 6">
            <a:extLst>
              <a:ext uri="{FF2B5EF4-FFF2-40B4-BE49-F238E27FC236}">
                <a16:creationId xmlns:a16="http://schemas.microsoft.com/office/drawing/2014/main" id="{5FF77AA3-4E09-B306-21B4-4C64AF2FB503}"/>
              </a:ext>
            </a:extLst>
          </p:cNvPr>
          <p:cNvSpPr txBox="1"/>
          <p:nvPr/>
        </p:nvSpPr>
        <p:spPr>
          <a:xfrm>
            <a:off x="1919215" y="3753134"/>
            <a:ext cx="50074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fr-CA" sz="2000">
                <a:solidFill>
                  <a:srgbClr val="333F49"/>
                </a:solidFill>
                <a:cs typeface="Arial"/>
              </a:rPr>
              <a:t>The </a:t>
            </a:r>
            <a:r>
              <a:rPr lang="fr-CA" sz="2000" err="1">
                <a:solidFill>
                  <a:srgbClr val="333F49"/>
                </a:solidFill>
                <a:cs typeface="Arial"/>
              </a:rPr>
              <a:t>government</a:t>
            </a:r>
            <a:r>
              <a:rPr lang="fr-CA" sz="2000">
                <a:solidFill>
                  <a:srgbClr val="333F49"/>
                </a:solidFill>
                <a:cs typeface="Arial"/>
              </a:rPr>
              <a:t>.</a:t>
            </a:r>
          </a:p>
        </p:txBody>
      </p:sp>
      <p:pic>
        <p:nvPicPr>
          <p:cNvPr id="10" name="Image 9" descr="Une image contenant texte, rouge, Carmin, Marron&#10;&#10;Description générée automatiquement">
            <a:extLst>
              <a:ext uri="{FF2B5EF4-FFF2-40B4-BE49-F238E27FC236}">
                <a16:creationId xmlns:a16="http://schemas.microsoft.com/office/drawing/2014/main" id="{9ABF91CE-2A71-E5A2-EBE2-D107B7781A7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9776" y="3475364"/>
            <a:ext cx="936000" cy="936000"/>
          </a:xfrm>
          <a:prstGeom prst="rect">
            <a:avLst/>
          </a:prstGeom>
        </p:spPr>
      </p:pic>
      <p:pic>
        <p:nvPicPr>
          <p:cNvPr id="12" name="Image 11" descr="Une image contenant drapeau, symbole&#10;&#10;Description générée automatiquement">
            <a:extLst>
              <a:ext uri="{FF2B5EF4-FFF2-40B4-BE49-F238E27FC236}">
                <a16:creationId xmlns:a16="http://schemas.microsoft.com/office/drawing/2014/main" id="{08ED2774-AF07-DF06-B701-802DC1BC237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140508" y="3422051"/>
            <a:ext cx="936000" cy="936000"/>
          </a:xfrm>
          <a:prstGeom prst="rect">
            <a:avLst/>
          </a:prstGeom>
        </p:spPr>
      </p:pic>
      <p:pic>
        <p:nvPicPr>
          <p:cNvPr id="6" name="Image 5" descr="Une image contenant dessin humoristique&#10;&#10;Description générée automatiquement">
            <a:extLst>
              <a:ext uri="{FF2B5EF4-FFF2-40B4-BE49-F238E27FC236}">
                <a16:creationId xmlns:a16="http://schemas.microsoft.com/office/drawing/2014/main" id="{078A9A20-2B09-3B1B-0A2D-0BA194555CC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6890" y="5076573"/>
            <a:ext cx="12605780" cy="2237526"/>
          </a:xfrm>
          <a:prstGeom prst="rect">
            <a:avLst/>
          </a:prstGeom>
        </p:spPr>
      </p:pic>
    </p:spTree>
    <p:custDataLst>
      <p:tags r:id="rId1"/>
    </p:custDataLst>
    <p:extLst>
      <p:ext uri="{BB962C8B-B14F-4D97-AF65-F5344CB8AC3E}">
        <p14:creationId xmlns:p14="http://schemas.microsoft.com/office/powerpoint/2010/main" val="35225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1</a:t>
            </a:r>
            <a:br>
              <a:rPr lang="fr-FR">
                <a:cs typeface="Arial"/>
              </a:rPr>
            </a:br>
            <a:r>
              <a:rPr lang="fr-FR" sz="4000">
                <a:cs typeface="Arial"/>
              </a:rPr>
              <a:t>The Charters</a:t>
            </a:r>
            <a:endParaRPr lang="fr-FR"/>
          </a:p>
        </p:txBody>
      </p:sp>
      <p:pic>
        <p:nvPicPr>
          <p:cNvPr id="5" name="Espace réservé pour une image  4" descr="Une image contenant conception, ligne&#10;&#10;Description générée automatiquement">
            <a:extLst>
              <a:ext uri="{FF2B5EF4-FFF2-40B4-BE49-F238E27FC236}">
                <a16:creationId xmlns:a16="http://schemas.microsoft.com/office/drawing/2014/main" id="{C7E9EC4B-DAF1-0EBB-E7F9-A57A4BC5EE39}"/>
              </a:ext>
            </a:extLst>
          </p:cNvPr>
          <p:cNvPicPr>
            <a:picLocks noGrp="1" noChangeAspect="1"/>
          </p:cNvPicPr>
          <p:nvPr>
            <p:ph type="pic" sz="quarter" idx="16"/>
          </p:nvPr>
        </p:nvPicPr>
        <p:blipFill rotWithShape="1">
          <a:blip r:embed="rId4"/>
          <a:srcRect l="-3409" t="6590" r="-1" b="6111"/>
          <a:stretch/>
        </p:blipFill>
        <p:spPr>
          <a:xfrm>
            <a:off x="6839712" y="1416462"/>
            <a:ext cx="4160520" cy="4045554"/>
          </a:xfrm>
        </p:spPr>
      </p:pic>
    </p:spTree>
    <p:custDataLst>
      <p:tags r:id="rId1"/>
    </p:custDataLst>
    <p:extLst>
      <p:ext uri="{BB962C8B-B14F-4D97-AF65-F5344CB8AC3E}">
        <p14:creationId xmlns:p14="http://schemas.microsoft.com/office/powerpoint/2010/main" val="298921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p:txBody>
          <a:bodyPr/>
          <a:lstStyle/>
          <a:p>
            <a:r>
              <a:rPr lang="fr-FR" sz="2800" err="1">
                <a:cs typeface="Arial"/>
              </a:rPr>
              <a:t>What</a:t>
            </a:r>
            <a:r>
              <a:rPr lang="fr-FR" sz="2800">
                <a:cs typeface="Arial"/>
              </a:rPr>
              <a:t> </a:t>
            </a:r>
            <a:r>
              <a:rPr lang="fr-FR" sz="2800" err="1">
                <a:cs typeface="Arial"/>
              </a:rPr>
              <a:t>is</a:t>
            </a:r>
            <a:r>
              <a:rPr lang="fr-FR" sz="2800">
                <a:cs typeface="Arial"/>
              </a:rPr>
              <a:t> a charter?</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p:txBody>
          <a:bodyPr vert="horz" lIns="0" tIns="0" rIns="0" bIns="0" rtlCol="0" anchor="t">
            <a:noAutofit/>
          </a:bodyPr>
          <a:lstStyle/>
          <a:p>
            <a:r>
              <a:rPr lang="en-CA" sz="3200"/>
              <a:t>It’s a text that guarantees certain human rights and freedoms.</a:t>
            </a:r>
            <a:r>
              <a:rPr lang="fr-CA" sz="3200"/>
              <a:t> </a:t>
            </a:r>
          </a:p>
          <a:p>
            <a:endParaRPr lang="fr-FR" sz="3200">
              <a:solidFill>
                <a:srgbClr val="212121"/>
              </a:solidFill>
              <a:cs typeface="Arial" panose="020B0604020202020204"/>
            </a:endParaRPr>
          </a:p>
          <a:p>
            <a:r>
              <a:rPr lang="en-CA" sz="3200"/>
              <a:t>Charters set standards for other laws. This means that other laws must respect charters.</a:t>
            </a:r>
            <a:endParaRPr lang="en-US"/>
          </a:p>
        </p:txBody>
      </p:sp>
    </p:spTree>
    <p:custDataLst>
      <p:tags r:id="rId1"/>
    </p:custDataLst>
    <p:extLst>
      <p:ext uri="{BB962C8B-B14F-4D97-AF65-F5344CB8AC3E}">
        <p14:creationId xmlns:p14="http://schemas.microsoft.com/office/powerpoint/2010/main" val="2074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5943600" cy="1920240"/>
          </a:xfrm>
        </p:spPr>
        <p:txBody>
          <a:bodyPr/>
          <a:lstStyle/>
          <a:p>
            <a:r>
              <a:rPr lang="en-CA" sz="2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Who must respect the Canadian and Quebec Charters of rights and freedoms?</a:t>
            </a:r>
            <a:r>
              <a:rPr lang="fr-CA" sz="1800">
                <a:effectLst/>
              </a:rPr>
              <a:t> </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886968" y="2103120"/>
            <a:ext cx="5943600" cy="1432560"/>
          </a:xfrm>
        </p:spPr>
        <p:txBody>
          <a:bodyPr vert="horz" lIns="0" tIns="0" rIns="0" bIns="0" rtlCol="0" anchor="t">
            <a:noAutofit/>
          </a:bodyPr>
          <a:lstStyle/>
          <a:p>
            <a:endParaRPr lang="fr-FR" b="1">
              <a:solidFill>
                <a:srgbClr val="333F48"/>
              </a:solidFill>
              <a:cs typeface="Arial" panose="020B0604020202020204"/>
            </a:endParaRPr>
          </a:p>
          <a:p>
            <a:r>
              <a:rPr lang="fr-FR" sz="2400" b="1">
                <a:solidFill>
                  <a:srgbClr val="F6891F"/>
                </a:solidFill>
                <a:ea typeface="+mn-lt"/>
                <a:cs typeface="+mn-lt"/>
              </a:rPr>
              <a:t>Canadian Charter</a:t>
            </a:r>
            <a:r>
              <a:rPr lang="fr-FR" sz="2400">
                <a:solidFill>
                  <a:srgbClr val="333F48"/>
                </a:solidFill>
                <a:ea typeface="+mn-lt"/>
                <a:cs typeface="+mn-lt"/>
              </a:rPr>
              <a:t>: </a:t>
            </a:r>
            <a:r>
              <a:rPr lang="en-CA" sz="2400"/>
              <a:t>the federal and provincial governments.</a:t>
            </a:r>
            <a:br>
              <a:rPr lang="en-US"/>
            </a:br>
            <a:endParaRPr lang="en-US">
              <a:cs typeface="Arial"/>
            </a:endParaRPr>
          </a:p>
          <a:p>
            <a:endParaRPr lang="fr-FR">
              <a:cs typeface="Arial"/>
            </a:endParaRPr>
          </a:p>
        </p:txBody>
      </p:sp>
      <p:pic>
        <p:nvPicPr>
          <p:cNvPr id="3" name="Image 2" descr="Une image contenant texte, rouge, Carmin, Marron&#10;&#10;Description générée automatiquement">
            <a:extLst>
              <a:ext uri="{FF2B5EF4-FFF2-40B4-BE49-F238E27FC236}">
                <a16:creationId xmlns:a16="http://schemas.microsoft.com/office/drawing/2014/main" id="{68BD860E-3492-3007-BEA8-B016B377E8B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2083" y="2493000"/>
            <a:ext cx="936000" cy="936000"/>
          </a:xfrm>
          <a:prstGeom prst="rect">
            <a:avLst/>
          </a:prstGeom>
        </p:spPr>
      </p:pic>
      <p:pic>
        <p:nvPicPr>
          <p:cNvPr id="5" name="Image 4" descr="Une image contenant drapeau, symbole&#10;&#10;Description générée automatiquement">
            <a:extLst>
              <a:ext uri="{FF2B5EF4-FFF2-40B4-BE49-F238E27FC236}">
                <a16:creationId xmlns:a16="http://schemas.microsoft.com/office/drawing/2014/main" id="{EF147F12-70F4-6362-1686-2335C3D3F7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4550664" y="5567040"/>
            <a:ext cx="936000" cy="936000"/>
          </a:xfrm>
          <a:prstGeom prst="rect">
            <a:avLst/>
          </a:prstGeom>
        </p:spPr>
      </p:pic>
      <p:sp>
        <p:nvSpPr>
          <p:cNvPr id="6" name="Espace réservé du texte 3">
            <a:extLst>
              <a:ext uri="{FF2B5EF4-FFF2-40B4-BE49-F238E27FC236}">
                <a16:creationId xmlns:a16="http://schemas.microsoft.com/office/drawing/2014/main" id="{B1E832CE-FF31-B828-9A0A-73862C2C71D2}"/>
              </a:ext>
            </a:extLst>
          </p:cNvPr>
          <p:cNvSpPr txBox="1">
            <a:spLocks/>
          </p:cNvSpPr>
          <p:nvPr/>
        </p:nvSpPr>
        <p:spPr>
          <a:xfrm>
            <a:off x="886968" y="4039200"/>
            <a:ext cx="5943600" cy="171184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400" b="1" err="1">
                <a:solidFill>
                  <a:srgbClr val="F6891F"/>
                </a:solidFill>
                <a:ea typeface="+mn-lt"/>
                <a:cs typeface="+mn-lt"/>
              </a:rPr>
              <a:t>Quebec</a:t>
            </a:r>
            <a:r>
              <a:rPr lang="fr-FR" sz="2400" b="1">
                <a:solidFill>
                  <a:srgbClr val="F6891F"/>
                </a:solidFill>
                <a:ea typeface="+mn-lt"/>
                <a:cs typeface="+mn-lt"/>
              </a:rPr>
              <a:t> Charter</a:t>
            </a:r>
            <a:r>
              <a:rPr lang="fr-FR" sz="2400">
                <a:solidFill>
                  <a:srgbClr val="333F48"/>
                </a:solidFill>
                <a:ea typeface="+mn-lt"/>
                <a:cs typeface="+mn-lt"/>
              </a:rPr>
              <a:t>: </a:t>
            </a:r>
            <a:r>
              <a:rPr lang="en-CA" sz="2400"/>
              <a:t>individuals in Quebec, the Quebec government and non-governmental organizations (businesses, private schools, etc.).</a:t>
            </a:r>
            <a:r>
              <a:rPr lang="fr-CA" sz="2400"/>
              <a:t> </a:t>
            </a:r>
            <a:endParaRPr lang="en-US" sz="2400">
              <a:cs typeface="Arial"/>
            </a:endParaRPr>
          </a:p>
          <a:p>
            <a:endParaRPr lang="fr-FR">
              <a:cs typeface="Arial"/>
            </a:endParaRPr>
          </a:p>
        </p:txBody>
      </p:sp>
    </p:spTree>
    <p:custDataLst>
      <p:tags r:id="rId1"/>
    </p:custDataLst>
    <p:extLst>
      <p:ext uri="{BB962C8B-B14F-4D97-AF65-F5344CB8AC3E}">
        <p14:creationId xmlns:p14="http://schemas.microsoft.com/office/powerpoint/2010/main" val="232347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504512"/>
            <a:ext cx="10617958" cy="891654"/>
          </a:xfrm>
        </p:spPr>
        <p:txBody>
          <a:bodyPr/>
          <a:lstStyle/>
          <a:p>
            <a:pPr algn="ctr"/>
            <a:r>
              <a:rPr lang="en-CA" sz="2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Name two grounds of discrimination prohibited by the Quebec Charter.</a:t>
            </a:r>
            <a:r>
              <a:rPr lang="fr-CA" sz="2800">
                <a:effectLst/>
              </a:rPr>
              <a:t> </a:t>
            </a:r>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886968" y="1439536"/>
            <a:ext cx="5861538" cy="4215652"/>
          </a:xfrm>
        </p:spPr>
        <p:txBody>
          <a:bodyPr vert="horz" lIns="0" tIns="0" rIns="0" bIns="0" rtlCol="0" anchor="t">
            <a:noAutofit/>
          </a:bodyPr>
          <a:lstStyle/>
          <a:p>
            <a:pPr lvl="1"/>
            <a:r>
              <a:rPr lang="fr-FR" sz="2400"/>
              <a:t>Age (</a:t>
            </a:r>
            <a:r>
              <a:rPr lang="fr-FR" sz="2400" err="1"/>
              <a:t>except</a:t>
            </a:r>
            <a:r>
              <a:rPr lang="fr-FR" sz="2400"/>
              <a:t> as </a:t>
            </a:r>
            <a:r>
              <a:rPr lang="fr-FR" sz="2400" err="1"/>
              <a:t>provided</a:t>
            </a:r>
            <a:r>
              <a:rPr lang="fr-FR" sz="2400"/>
              <a:t> by </a:t>
            </a:r>
            <a:r>
              <a:rPr lang="fr-FR" sz="2400" err="1"/>
              <a:t>law</a:t>
            </a:r>
            <a:r>
              <a:rPr lang="fr-FR" sz="2400"/>
              <a:t>)</a:t>
            </a:r>
          </a:p>
          <a:p>
            <a:pPr lvl="1"/>
            <a:r>
              <a:rPr lang="fr-FR" sz="2400" err="1"/>
              <a:t>Ethnic</a:t>
            </a:r>
            <a:r>
              <a:rPr lang="fr-FR" sz="2400"/>
              <a:t> or national </a:t>
            </a:r>
            <a:r>
              <a:rPr lang="fr-FR" sz="2400" err="1"/>
              <a:t>origins</a:t>
            </a:r>
            <a:endParaRPr lang="fr-FR" sz="2400"/>
          </a:p>
          <a:p>
            <a:pPr lvl="1"/>
            <a:r>
              <a:rPr lang="fr-FR" sz="2400" err="1"/>
              <a:t>Disability</a:t>
            </a:r>
            <a:r>
              <a:rPr lang="fr-FR" sz="2400"/>
              <a:t> or an </a:t>
            </a:r>
            <a:r>
              <a:rPr lang="fr-FR" sz="2400" err="1"/>
              <a:t>aid</a:t>
            </a:r>
            <a:r>
              <a:rPr lang="fr-FR" sz="2400"/>
              <a:t> to </a:t>
            </a:r>
            <a:r>
              <a:rPr lang="fr-FR" sz="2400" err="1"/>
              <a:t>cope</a:t>
            </a:r>
            <a:r>
              <a:rPr lang="fr-FR" sz="2400"/>
              <a:t> </a:t>
            </a:r>
            <a:r>
              <a:rPr lang="fr-FR" sz="2400" err="1"/>
              <a:t>with</a:t>
            </a:r>
            <a:r>
              <a:rPr lang="fr-FR" sz="2400"/>
              <a:t> a </a:t>
            </a:r>
            <a:r>
              <a:rPr lang="fr-FR" sz="2400" err="1"/>
              <a:t>disability</a:t>
            </a:r>
            <a:endParaRPr lang="fr-FR" sz="2400"/>
          </a:p>
          <a:p>
            <a:pPr lvl="1"/>
            <a:r>
              <a:rPr lang="fr-FR" sz="2400"/>
              <a:t>Civil </a:t>
            </a:r>
            <a:r>
              <a:rPr lang="fr-FR" sz="2400" err="1"/>
              <a:t>status</a:t>
            </a:r>
            <a:r>
              <a:rPr lang="fr-FR" sz="2400"/>
              <a:t> (e.g. </a:t>
            </a:r>
            <a:r>
              <a:rPr lang="fr-FR" sz="2400" err="1"/>
              <a:t>married</a:t>
            </a:r>
            <a:r>
              <a:rPr lang="fr-FR" sz="2400"/>
              <a:t>, single, </a:t>
            </a:r>
            <a:r>
              <a:rPr lang="fr-FR" sz="2400" err="1"/>
              <a:t>divorced</a:t>
            </a:r>
            <a:r>
              <a:rPr lang="fr-FR" sz="2400"/>
              <a:t>)</a:t>
            </a:r>
          </a:p>
          <a:p>
            <a:pPr lvl="1"/>
            <a:r>
              <a:rPr lang="fr-FR" sz="2400" err="1"/>
              <a:t>Pregnancy</a:t>
            </a:r>
            <a:endParaRPr lang="fr-FR" sz="2400"/>
          </a:p>
          <a:p>
            <a:pPr lvl="1"/>
            <a:r>
              <a:rPr lang="fr-FR" sz="2400" err="1"/>
              <a:t>Political</a:t>
            </a:r>
            <a:r>
              <a:rPr lang="fr-FR" sz="2400"/>
              <a:t> </a:t>
            </a:r>
            <a:r>
              <a:rPr lang="fr-FR" sz="2400" err="1"/>
              <a:t>beliefs</a:t>
            </a:r>
            <a:endParaRPr lang="fr-FR" sz="2400"/>
          </a:p>
          <a:p>
            <a:pPr lvl="1"/>
            <a:r>
              <a:rPr lang="fr-FR" sz="2400"/>
              <a:t>Social </a:t>
            </a:r>
            <a:r>
              <a:rPr lang="fr-FR" sz="2400" err="1"/>
              <a:t>status</a:t>
            </a:r>
            <a:r>
              <a:rPr lang="fr-FR" sz="2400"/>
              <a:t> (</a:t>
            </a:r>
            <a:r>
              <a:rPr lang="fr-FR" sz="2400" err="1"/>
              <a:t>rich</a:t>
            </a:r>
            <a:r>
              <a:rPr lang="fr-FR" sz="2400"/>
              <a:t>, </a:t>
            </a:r>
            <a:r>
              <a:rPr lang="fr-FR" sz="2400" err="1"/>
              <a:t>poor</a:t>
            </a:r>
            <a:r>
              <a:rPr lang="fr-FR" sz="2400"/>
              <a:t>, etc.)</a:t>
            </a:r>
            <a:br>
              <a:rPr lang="en-US"/>
            </a:br>
            <a:endParaRPr lang="en-US">
              <a:cs typeface="Arial"/>
            </a:endParaRPr>
          </a:p>
          <a:p>
            <a:endParaRPr lang="fr-FR">
              <a:cs typeface="Arial"/>
            </a:endParaRPr>
          </a:p>
        </p:txBody>
      </p:sp>
      <p:sp>
        <p:nvSpPr>
          <p:cNvPr id="6" name="Espace réservé du texte 3">
            <a:extLst>
              <a:ext uri="{FF2B5EF4-FFF2-40B4-BE49-F238E27FC236}">
                <a16:creationId xmlns:a16="http://schemas.microsoft.com/office/drawing/2014/main" id="{80713EB8-2384-FA5E-E9B6-DD0CD03B4C31}"/>
              </a:ext>
            </a:extLst>
          </p:cNvPr>
          <p:cNvSpPr txBox="1">
            <a:spLocks/>
          </p:cNvSpPr>
          <p:nvPr/>
        </p:nvSpPr>
        <p:spPr>
          <a:xfrm>
            <a:off x="6096000" y="3124780"/>
            <a:ext cx="5443183" cy="421565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400" err="1"/>
              <a:t>Language</a:t>
            </a:r>
            <a:endParaRPr lang="fr-FR" sz="2400"/>
          </a:p>
          <a:p>
            <a:pPr lvl="1"/>
            <a:r>
              <a:rPr lang="fr-FR" sz="2400"/>
              <a:t>Religion</a:t>
            </a:r>
          </a:p>
          <a:p>
            <a:pPr lvl="1"/>
            <a:r>
              <a:rPr lang="fr-FR" sz="2400"/>
              <a:t>Race</a:t>
            </a:r>
          </a:p>
          <a:p>
            <a:pPr lvl="1"/>
            <a:r>
              <a:rPr lang="fr-FR" sz="2400" err="1"/>
              <a:t>Colour</a:t>
            </a:r>
            <a:endParaRPr lang="fr-FR" sz="2400"/>
          </a:p>
          <a:p>
            <a:pPr lvl="1"/>
            <a:r>
              <a:rPr lang="fr-FR" sz="2400" err="1"/>
              <a:t>Sex</a:t>
            </a:r>
            <a:endParaRPr lang="fr-FR" sz="2400"/>
          </a:p>
          <a:p>
            <a:pPr lvl="1"/>
            <a:r>
              <a:rPr lang="fr-FR" sz="2400" err="1"/>
              <a:t>Sexual</a:t>
            </a:r>
            <a:r>
              <a:rPr lang="fr-FR" sz="2400"/>
              <a:t> orientation</a:t>
            </a:r>
          </a:p>
          <a:p>
            <a:pPr lvl="1"/>
            <a:r>
              <a:rPr lang="fr-FR" sz="2400" err="1"/>
              <a:t>Gender</a:t>
            </a:r>
            <a:r>
              <a:rPr lang="fr-FR" sz="2400"/>
              <a:t> </a:t>
            </a:r>
            <a:r>
              <a:rPr lang="fr-FR" sz="2400" err="1"/>
              <a:t>identity</a:t>
            </a:r>
            <a:r>
              <a:rPr lang="fr-FR" sz="2400"/>
              <a:t> or expression</a:t>
            </a:r>
            <a:endParaRPr lang="fr-FR">
              <a:cs typeface="Arial"/>
            </a:endParaRPr>
          </a:p>
        </p:txBody>
      </p:sp>
      <p:sp>
        <p:nvSpPr>
          <p:cNvPr id="5" name="ZoneTexte 4">
            <a:extLst>
              <a:ext uri="{FF2B5EF4-FFF2-40B4-BE49-F238E27FC236}">
                <a16:creationId xmlns:a16="http://schemas.microsoft.com/office/drawing/2014/main" id="{582A130F-0A0E-8E25-656E-76C4CF5FE475}"/>
              </a:ext>
            </a:extLst>
          </p:cNvPr>
          <p:cNvSpPr txBox="1"/>
          <p:nvPr/>
        </p:nvSpPr>
        <p:spPr>
          <a:xfrm>
            <a:off x="3051544" y="3547362"/>
            <a:ext cx="6103088" cy="369332"/>
          </a:xfrm>
          <a:prstGeom prst="rect">
            <a:avLst/>
          </a:prstGeom>
          <a:noFill/>
        </p:spPr>
        <p:txBody>
          <a:bodyPr wrap="square">
            <a:spAutoFit/>
          </a:bodyPr>
          <a:lstStyle/>
          <a:p>
            <a:r>
              <a:rPr lang="fr-FR" sz="1800"/>
              <a:t> </a:t>
            </a:r>
            <a:endParaRPr lang="fr-FR"/>
          </a:p>
        </p:txBody>
      </p:sp>
    </p:spTree>
    <p:custDataLst>
      <p:tags r:id="rId1"/>
    </p:custDataLst>
    <p:extLst>
      <p:ext uri="{BB962C8B-B14F-4D97-AF65-F5344CB8AC3E}">
        <p14:creationId xmlns:p14="http://schemas.microsoft.com/office/powerpoint/2010/main" val="382834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fade">
                                      <p:cBhvr>
                                        <p:cTn id="56" dur="1000"/>
                                        <p:tgtEl>
                                          <p:spTgt spid="6">
                                            <p:txEl>
                                              <p:pRg st="0" end="0"/>
                                            </p:txEl>
                                          </p:spTgt>
                                        </p:tgtEl>
                                      </p:cBhvr>
                                    </p:animEffect>
                                    <p:anim calcmode="lin" valueType="num">
                                      <p:cBhvr>
                                        <p:cTn id="5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fade">
                                      <p:cBhvr>
                                        <p:cTn id="63" dur="1000"/>
                                        <p:tgtEl>
                                          <p:spTgt spid="6">
                                            <p:txEl>
                                              <p:pRg st="1" end="1"/>
                                            </p:txEl>
                                          </p:spTgt>
                                        </p:tgtEl>
                                      </p:cBhvr>
                                    </p:animEffect>
                                    <p:anim calcmode="lin" valueType="num">
                                      <p:cBhvr>
                                        <p:cTn id="6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fade">
                                      <p:cBhvr>
                                        <p:cTn id="70" dur="1000"/>
                                        <p:tgtEl>
                                          <p:spTgt spid="6">
                                            <p:txEl>
                                              <p:pRg st="2" end="2"/>
                                            </p:txEl>
                                          </p:spTgt>
                                        </p:tgtEl>
                                      </p:cBhvr>
                                    </p:animEffect>
                                    <p:anim calcmode="lin" valueType="num">
                                      <p:cBhvr>
                                        <p:cTn id="7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Effect transition="in" filter="fade">
                                      <p:cBhvr>
                                        <p:cTn id="77" dur="1000"/>
                                        <p:tgtEl>
                                          <p:spTgt spid="6">
                                            <p:txEl>
                                              <p:pRg st="3" end="3"/>
                                            </p:txEl>
                                          </p:spTgt>
                                        </p:tgtEl>
                                      </p:cBhvr>
                                    </p:animEffect>
                                    <p:anim calcmode="lin" valueType="num">
                                      <p:cBhvr>
                                        <p:cTn id="7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
                                            <p:txEl>
                                              <p:pRg st="4" end="4"/>
                                            </p:txEl>
                                          </p:spTgt>
                                        </p:tgtEl>
                                        <p:attrNameLst>
                                          <p:attrName>style.visibility</p:attrName>
                                        </p:attrNameLst>
                                      </p:cBhvr>
                                      <p:to>
                                        <p:strVal val="visible"/>
                                      </p:to>
                                    </p:set>
                                    <p:animEffect transition="in" filter="fade">
                                      <p:cBhvr>
                                        <p:cTn id="84" dur="1000"/>
                                        <p:tgtEl>
                                          <p:spTgt spid="6">
                                            <p:txEl>
                                              <p:pRg st="4" end="4"/>
                                            </p:txEl>
                                          </p:spTgt>
                                        </p:tgtEl>
                                      </p:cBhvr>
                                    </p:animEffect>
                                    <p:anim calcmode="lin" valueType="num">
                                      <p:cBhvr>
                                        <p:cTn id="8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6">
                                            <p:txEl>
                                              <p:pRg st="5" end="5"/>
                                            </p:txEl>
                                          </p:spTgt>
                                        </p:tgtEl>
                                        <p:attrNameLst>
                                          <p:attrName>style.visibility</p:attrName>
                                        </p:attrNameLst>
                                      </p:cBhvr>
                                      <p:to>
                                        <p:strVal val="visible"/>
                                      </p:to>
                                    </p:set>
                                    <p:animEffect transition="in" filter="fade">
                                      <p:cBhvr>
                                        <p:cTn id="91" dur="1000"/>
                                        <p:tgtEl>
                                          <p:spTgt spid="6">
                                            <p:txEl>
                                              <p:pRg st="5" end="5"/>
                                            </p:txEl>
                                          </p:spTgt>
                                        </p:tgtEl>
                                      </p:cBhvr>
                                    </p:animEffect>
                                    <p:anim calcmode="lin" valueType="num">
                                      <p:cBhvr>
                                        <p:cTn id="9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6">
                                            <p:txEl>
                                              <p:pRg st="6" end="6"/>
                                            </p:txEl>
                                          </p:spTgt>
                                        </p:tgtEl>
                                        <p:attrNameLst>
                                          <p:attrName>style.visibility</p:attrName>
                                        </p:attrNameLst>
                                      </p:cBhvr>
                                      <p:to>
                                        <p:strVal val="visible"/>
                                      </p:to>
                                    </p:set>
                                    <p:animEffect transition="in" filter="fade">
                                      <p:cBhvr>
                                        <p:cTn id="98" dur="1000"/>
                                        <p:tgtEl>
                                          <p:spTgt spid="6">
                                            <p:txEl>
                                              <p:pRg st="6" end="6"/>
                                            </p:txEl>
                                          </p:spTgt>
                                        </p:tgtEl>
                                      </p:cBhvr>
                                    </p:animEffect>
                                    <p:anim calcmode="lin" valueType="num">
                                      <p:cBhvr>
                                        <p:cTn id="9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0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habits, personne, chaussures, homme&#10;&#10;Description générée automatiquement">
            <a:extLst>
              <a:ext uri="{FF2B5EF4-FFF2-40B4-BE49-F238E27FC236}">
                <a16:creationId xmlns:a16="http://schemas.microsoft.com/office/drawing/2014/main" id="{96CD585F-DB70-6101-B23F-6B554BFC2B28}"/>
              </a:ext>
            </a:extLst>
          </p:cNvPr>
          <p:cNvPicPr>
            <a:picLocks noGrp="1" noChangeAspect="1"/>
          </p:cNvPicPr>
          <p:nvPr>
            <p:ph type="pic" sz="quarter" idx="13"/>
          </p:nvPr>
        </p:nvPicPr>
        <p:blipFill rotWithShape="1">
          <a:blip r:embed="rId4">
            <a:clrChange>
              <a:clrFrom>
                <a:srgbClr val="FFFFFF"/>
              </a:clrFrom>
              <a:clrTo>
                <a:srgbClr val="FFFFFF">
                  <a:alpha val="0"/>
                </a:srgbClr>
              </a:clrTo>
            </a:clrChange>
          </a:blip>
          <a:srcRect l="109" r="-844"/>
          <a:stretch/>
        </p:blipFill>
        <p:spPr>
          <a:xfrm>
            <a:off x="6373368" y="1015104"/>
            <a:ext cx="7257449" cy="6000750"/>
          </a:xfrm>
        </p:spPr>
      </p:pic>
      <p:sp>
        <p:nvSpPr>
          <p:cNvPr id="3" name="Titre 2">
            <a:extLst>
              <a:ext uri="{FF2B5EF4-FFF2-40B4-BE49-F238E27FC236}">
                <a16:creationId xmlns:a16="http://schemas.microsoft.com/office/drawing/2014/main" id="{FA744341-9417-C626-3BC9-20AB684B6851}"/>
              </a:ext>
            </a:extLst>
          </p:cNvPr>
          <p:cNvSpPr>
            <a:spLocks noGrp="1"/>
          </p:cNvSpPr>
          <p:nvPr>
            <p:ph type="title"/>
          </p:nvPr>
        </p:nvSpPr>
        <p:spPr>
          <a:xfrm>
            <a:off x="886968" y="400050"/>
            <a:ext cx="5943600" cy="914400"/>
          </a:xfrm>
        </p:spPr>
        <p:txBody>
          <a:bodyPr/>
          <a:lstStyle/>
          <a:p>
            <a:r>
              <a:rPr lang="fr-FR">
                <a:cs typeface="Arial"/>
              </a:rPr>
              <a:t>Scenario</a:t>
            </a:r>
            <a:endParaRPr lang="fr-FR">
              <a:solidFill>
                <a:srgbClr val="FF0000"/>
              </a:solidFill>
              <a:cs typeface="Arial"/>
            </a:endParaRPr>
          </a:p>
        </p:txBody>
      </p:sp>
      <p:sp>
        <p:nvSpPr>
          <p:cNvPr id="2" name="Espace réservé du texte 1">
            <a:extLst>
              <a:ext uri="{FF2B5EF4-FFF2-40B4-BE49-F238E27FC236}">
                <a16:creationId xmlns:a16="http://schemas.microsoft.com/office/drawing/2014/main" id="{87A18395-9254-0A6F-69A1-6EE93FC82831}"/>
              </a:ext>
            </a:extLst>
          </p:cNvPr>
          <p:cNvSpPr>
            <a:spLocks noGrp="1"/>
          </p:cNvSpPr>
          <p:nvPr>
            <p:ph type="body" sz="quarter" idx="14"/>
          </p:nvPr>
        </p:nvSpPr>
        <p:spPr>
          <a:xfrm>
            <a:off x="886968" y="1312583"/>
            <a:ext cx="5770506" cy="5405792"/>
          </a:xfrm>
        </p:spPr>
        <p:txBody>
          <a:bodyPr vert="horz" lIns="0" tIns="0" rIns="0" bIns="0" rtlCol="0" anchor="t">
            <a:noAutofit/>
          </a:bodyPr>
          <a:lstStyle/>
          <a:p>
            <a:pPr marL="101600" marR="835660">
              <a:lnSpc>
                <a:spcPct val="101000"/>
              </a:lnSpc>
              <a:spcBef>
                <a:spcPts val="510"/>
              </a:spcBef>
              <a:spcAft>
                <a:spcPts val="0"/>
              </a:spcAft>
            </a:pPr>
            <a:r>
              <a:rPr lang="en-CA" sz="1800" spc="-30">
                <a:effectLst/>
                <a:latin typeface="Arial" panose="020B0604020202020204" pitchFamily="34" charset="0"/>
                <a:ea typeface="Calibri" panose="020F0502020204030204" pitchFamily="34" charset="0"/>
                <a:cs typeface="Calibri" panose="020F0502020204030204" pitchFamily="34" charset="0"/>
              </a:rPr>
              <a:t>The law firm you work for opened two years ago. The firm has always been very interested in questions of discrimination and reasonable accommodations in Quebec schools. You have been mandated on several occasions to take part in mediation sessions to help parents and school administrators find solutions to different conflicts. Mediation is a process that tries to help two sides to a disagreement find a solution without going to court.</a:t>
            </a:r>
          </a:p>
          <a:p>
            <a:pPr marL="101600" marR="835660">
              <a:lnSpc>
                <a:spcPct val="101000"/>
              </a:lnSpc>
              <a:spcBef>
                <a:spcPts val="510"/>
              </a:spcBef>
              <a:spcAft>
                <a:spcPts val="0"/>
              </a:spcAft>
            </a:pPr>
            <a:endParaRPr lang="fr-CA" sz="500">
              <a:effectLst/>
              <a:latin typeface="Arial" panose="020B0604020202020204" pitchFamily="34" charset="0"/>
              <a:ea typeface="Calibri" panose="020F0502020204030204" pitchFamily="34" charset="0"/>
              <a:cs typeface="Calibri" panose="020F0502020204030204" pitchFamily="34" charset="0"/>
            </a:endParaRPr>
          </a:p>
          <a:p>
            <a:pPr marL="101600" marR="835660">
              <a:lnSpc>
                <a:spcPct val="101000"/>
              </a:lnSpc>
              <a:spcBef>
                <a:spcPts val="510"/>
              </a:spcBef>
              <a:spcAft>
                <a:spcPts val="0"/>
              </a:spcAft>
            </a:pPr>
            <a:r>
              <a:rPr lang="en-CA" sz="1800" spc="-30">
                <a:effectLst/>
                <a:latin typeface="Arial" panose="020B0604020202020204" pitchFamily="34" charset="0"/>
                <a:ea typeface="Calibri" panose="020F0502020204030204" pitchFamily="34" charset="0"/>
                <a:cs typeface="Calibri" panose="020F0502020204030204" pitchFamily="34" charset="0"/>
              </a:rPr>
              <a:t>Today, you got a request to accompany parents in a mediation session. They believe their children have been victims of discrimination. You have to do some preparation to represent your clients’ interests. For the moment, you only have part of the information about the file. The rest of the information will be given to you soon.</a:t>
            </a:r>
            <a:endParaRPr lang="fr-CA" sz="1800">
              <a:effectLst/>
              <a:latin typeface="Arial" panose="020B0604020202020204" pitchFamily="34" charset="0"/>
              <a:ea typeface="Calibri" panose="020F0502020204030204" pitchFamily="34" charset="0"/>
              <a:cs typeface="Calibri" panose="020F0502020204030204" pitchFamily="34" charset="0"/>
            </a:endParaRPr>
          </a:p>
          <a:p>
            <a:pPr algn="just">
              <a:lnSpc>
                <a:spcPct val="100000"/>
              </a:lnSpc>
            </a:pPr>
            <a:endParaRPr lang="fr-FR" sz="1800">
              <a:cs typeface="Arial"/>
            </a:endParaRPr>
          </a:p>
        </p:txBody>
      </p:sp>
    </p:spTree>
    <p:custDataLst>
      <p:tags r:id="rId1"/>
    </p:custDataLst>
    <p:extLst>
      <p:ext uri="{BB962C8B-B14F-4D97-AF65-F5344CB8AC3E}">
        <p14:creationId xmlns:p14="http://schemas.microsoft.com/office/powerpoint/2010/main" val="429253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10336612" cy="891989"/>
          </a:xfrm>
        </p:spPr>
        <p:txBody>
          <a:bodyPr/>
          <a:lstStyle/>
          <a:p>
            <a:r>
              <a:rPr lang="en-CA" sz="2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Identify one difference between the Canadian and the Quebec Charters</a:t>
            </a:r>
            <a:r>
              <a:rPr lang="fr-FR" sz="2800">
                <a:ea typeface="+mj-lt"/>
                <a:cs typeface="+mj-lt"/>
              </a:rPr>
              <a:t>.</a:t>
            </a:r>
            <a:endParaRPr lang="fr-FR" sz="2800">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2194878" y="1914735"/>
            <a:ext cx="5943600" cy="1779442"/>
          </a:xfrm>
        </p:spPr>
        <p:txBody>
          <a:bodyPr vert="horz" lIns="0" tIns="0" rIns="0" bIns="0" rtlCol="0" anchor="t">
            <a:noAutofit/>
          </a:bodyPr>
          <a:lstStyle/>
          <a:p>
            <a:pPr marL="285750" indent="-285750">
              <a:buFont typeface="Arial"/>
              <a:buChar char="•"/>
            </a:pPr>
            <a:endParaRPr lang="fr-FR" sz="1100">
              <a:solidFill>
                <a:srgbClr val="333F48"/>
              </a:solidFill>
              <a:cs typeface="Arial"/>
            </a:endParaRPr>
          </a:p>
          <a:p>
            <a:pPr lvl="0"/>
            <a:r>
              <a:rPr lang="en-CA" sz="2000"/>
              <a:t>The Canadian Charter protects</a:t>
            </a:r>
            <a:endParaRPr lang="fr-CA" sz="2000"/>
          </a:p>
          <a:p>
            <a:pPr lvl="1"/>
            <a:r>
              <a:rPr lang="fr-CA" sz="2000"/>
              <a:t>The </a:t>
            </a:r>
            <a:r>
              <a:rPr lang="fr-CA" sz="2000" err="1"/>
              <a:t>rights</a:t>
            </a:r>
            <a:r>
              <a:rPr lang="fr-CA" sz="2000"/>
              <a:t> of </a:t>
            </a:r>
            <a:r>
              <a:rPr lang="fr-CA" sz="2000" err="1"/>
              <a:t>indigenous</a:t>
            </a:r>
            <a:r>
              <a:rPr lang="fr-CA" sz="2000"/>
              <a:t> people,</a:t>
            </a:r>
          </a:p>
          <a:p>
            <a:pPr lvl="1"/>
            <a:r>
              <a:rPr lang="fr-CA" sz="2000" err="1"/>
              <a:t>Rights</a:t>
            </a:r>
            <a:r>
              <a:rPr lang="fr-CA" sz="2000"/>
              <a:t> </a:t>
            </a:r>
            <a:r>
              <a:rPr lang="fr-CA" sz="2000" err="1"/>
              <a:t>regarding</a:t>
            </a:r>
            <a:r>
              <a:rPr lang="fr-CA" sz="2000"/>
              <a:t> the use of French and English.</a:t>
            </a:r>
          </a:p>
        </p:txBody>
      </p:sp>
      <p:pic>
        <p:nvPicPr>
          <p:cNvPr id="5" name="Image 4" descr="Une image contenant texte, rouge, Carmin, Marron&#10;&#10;Description générée automatiquement">
            <a:extLst>
              <a:ext uri="{FF2B5EF4-FFF2-40B4-BE49-F238E27FC236}">
                <a16:creationId xmlns:a16="http://schemas.microsoft.com/office/drawing/2014/main" id="{C5517E31-290B-F76B-2E63-DCCA4D217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30" y="2478902"/>
            <a:ext cx="936000" cy="936000"/>
          </a:xfrm>
          <a:prstGeom prst="rect">
            <a:avLst/>
          </a:prstGeom>
        </p:spPr>
      </p:pic>
      <p:pic>
        <p:nvPicPr>
          <p:cNvPr id="7" name="Image 6" descr="Une image contenant drapeau, symbole&#10;&#10;Description générée automatiquement">
            <a:extLst>
              <a:ext uri="{FF2B5EF4-FFF2-40B4-BE49-F238E27FC236}">
                <a16:creationId xmlns:a16="http://schemas.microsoft.com/office/drawing/2014/main" id="{3100E6A6-22A6-3BCB-A149-AD725E8165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637" t="18731" r="7476" b="11372"/>
          <a:stretch/>
        </p:blipFill>
        <p:spPr>
          <a:xfrm>
            <a:off x="883923" y="4371620"/>
            <a:ext cx="936000" cy="936000"/>
          </a:xfrm>
          <a:prstGeom prst="rect">
            <a:avLst/>
          </a:prstGeom>
        </p:spPr>
      </p:pic>
      <p:sp>
        <p:nvSpPr>
          <p:cNvPr id="10" name="Espace réservé du texte 3">
            <a:extLst>
              <a:ext uri="{FF2B5EF4-FFF2-40B4-BE49-F238E27FC236}">
                <a16:creationId xmlns:a16="http://schemas.microsoft.com/office/drawing/2014/main" id="{88DECED5-2A7F-E37D-158B-545C85BD375C}"/>
              </a:ext>
            </a:extLst>
          </p:cNvPr>
          <p:cNvSpPr txBox="1">
            <a:spLocks/>
          </p:cNvSpPr>
          <p:nvPr/>
        </p:nvSpPr>
        <p:spPr>
          <a:xfrm>
            <a:off x="2194878" y="3873505"/>
            <a:ext cx="5943600" cy="339762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marL="285750" indent="-285750">
              <a:buFont typeface="Arial"/>
              <a:buChar char="•"/>
            </a:pPr>
            <a:endParaRPr lang="fr-FR" sz="1100">
              <a:solidFill>
                <a:srgbClr val="333F48"/>
              </a:solidFill>
              <a:cs typeface="Arial"/>
            </a:endParaRPr>
          </a:p>
          <a:p>
            <a:pPr lvl="0"/>
            <a:r>
              <a:rPr lang="en-CA" sz="2000"/>
              <a:t>The Quebec Charter has </a:t>
            </a:r>
            <a:endParaRPr lang="fr-CA" sz="2000"/>
          </a:p>
          <a:p>
            <a:pPr lvl="1"/>
            <a:r>
              <a:rPr lang="en-CA" sz="2000"/>
              <a:t>More explicit protection for privacy rights,</a:t>
            </a:r>
            <a:endParaRPr lang="fr-CA" sz="2000"/>
          </a:p>
          <a:p>
            <a:pPr lvl="1"/>
            <a:r>
              <a:rPr lang="en-CA" sz="2000"/>
              <a:t>Protection for economic and social rights (e.g., free public education and fair working conditions).</a:t>
            </a:r>
            <a:endParaRPr lang="fr-CA" sz="2000"/>
          </a:p>
          <a:p>
            <a:pPr lvl="1"/>
            <a:endParaRPr lang="fr-CA" sz="2000"/>
          </a:p>
          <a:p>
            <a:endParaRPr lang="fr-FR">
              <a:solidFill>
                <a:srgbClr val="212121"/>
              </a:solidFill>
              <a:cs typeface="Arial" panose="020B0604020202020204"/>
            </a:endParaRPr>
          </a:p>
        </p:txBody>
      </p:sp>
    </p:spTree>
    <p:custDataLst>
      <p:tags r:id="rId1"/>
    </p:custDataLst>
    <p:extLst>
      <p:ext uri="{BB962C8B-B14F-4D97-AF65-F5344CB8AC3E}">
        <p14:creationId xmlns:p14="http://schemas.microsoft.com/office/powerpoint/2010/main" val="347052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1A32125-26D1-1E20-E5B2-13570CAAD4FD}"/>
              </a:ext>
            </a:extLst>
          </p:cNvPr>
          <p:cNvSpPr>
            <a:spLocks noGrp="1"/>
          </p:cNvSpPr>
          <p:nvPr>
            <p:ph type="title"/>
          </p:nvPr>
        </p:nvSpPr>
        <p:spPr>
          <a:xfrm>
            <a:off x="886967" y="1052998"/>
            <a:ext cx="8958781" cy="914400"/>
          </a:xfrm>
        </p:spPr>
        <p:txBody>
          <a:bodyPr/>
          <a:lstStyle/>
          <a:p>
            <a:pPr algn="just"/>
            <a:r>
              <a:rPr lang="fr-FR" sz="2800">
                <a:solidFill>
                  <a:srgbClr val="000000"/>
                </a:solidFill>
                <a:latin typeface="Arial"/>
                <a:cs typeface="Arial"/>
              </a:rPr>
              <a:t>A</a:t>
            </a:r>
            <a:r>
              <a:rPr lang="en-CA" sz="2800">
                <a:solidFill>
                  <a:schemeClr val="tx1"/>
                </a:solidFill>
              </a:rPr>
              <a:t>re there any additional grounds of discrimination that the Charters should address</a:t>
            </a:r>
            <a:r>
              <a:rPr lang="fr-FR" sz="2800">
                <a:solidFill>
                  <a:schemeClr val="tx1"/>
                </a:solidFill>
                <a:latin typeface="Arial"/>
                <a:cs typeface="Arial"/>
              </a:rPr>
              <a:t>? </a:t>
            </a:r>
            <a:endParaRPr lang="fr-FR" sz="2800">
              <a:solidFill>
                <a:schemeClr val="tx1"/>
              </a:solidFill>
              <a:cs typeface="Arial"/>
            </a:endParaRPr>
          </a:p>
          <a:p>
            <a:endParaRPr lang="fr-FR">
              <a:cs typeface="Arial"/>
            </a:endParaRPr>
          </a:p>
        </p:txBody>
      </p:sp>
      <p:sp>
        <p:nvSpPr>
          <p:cNvPr id="4" name="Espace réservé du texte 3">
            <a:extLst>
              <a:ext uri="{FF2B5EF4-FFF2-40B4-BE49-F238E27FC236}">
                <a16:creationId xmlns:a16="http://schemas.microsoft.com/office/drawing/2014/main" id="{65FA54B5-AABF-0E3B-CCC4-09B1C89DF0D2}"/>
              </a:ext>
            </a:extLst>
          </p:cNvPr>
          <p:cNvSpPr>
            <a:spLocks noGrp="1"/>
          </p:cNvSpPr>
          <p:nvPr>
            <p:ph type="body" sz="quarter" idx="14"/>
          </p:nvPr>
        </p:nvSpPr>
        <p:spPr>
          <a:xfrm>
            <a:off x="1066685" y="2251181"/>
            <a:ext cx="5584166" cy="3473340"/>
          </a:xfrm>
        </p:spPr>
        <p:txBody>
          <a:bodyPr vert="horz" lIns="0" tIns="0" rIns="0" bIns="0" rtlCol="0" anchor="t">
            <a:noAutofit/>
          </a:bodyPr>
          <a:lstStyle/>
          <a:p>
            <a:pPr algn="just"/>
            <a:r>
              <a:rPr lang="fr-FR" sz="2000">
                <a:latin typeface="Arial"/>
                <a:cs typeface="Arial"/>
              </a:rPr>
              <a:t>SCENARIO</a:t>
            </a:r>
          </a:p>
          <a:p>
            <a:r>
              <a:rPr lang="en-CA" sz="2000"/>
              <a:t>At your summer camp, there is only one meal choice today: meat loaf! As a vegetarian, you’re not happy. You think eating meat is bad for the environment and bad for your health.</a:t>
            </a:r>
            <a:endParaRPr lang="fr-FR" sz="2000">
              <a:latin typeface="Arial"/>
              <a:cs typeface="Arial"/>
            </a:endParaRPr>
          </a:p>
          <a:p>
            <a:r>
              <a:rPr lang="en-CA" sz="2000">
                <a:latin typeface="Arial"/>
                <a:cs typeface="Arial"/>
              </a:rPr>
              <a:t>Unfortunately for you, vegetarianism is not one of the grounds of discrimination mentioned in the Quebec Charter. This means it is not a type of discrimination that is against the law.</a:t>
            </a:r>
          </a:p>
        </p:txBody>
      </p:sp>
      <p:sp>
        <p:nvSpPr>
          <p:cNvPr id="5" name="Espace réservé du texte 4">
            <a:extLst>
              <a:ext uri="{FF2B5EF4-FFF2-40B4-BE49-F238E27FC236}">
                <a16:creationId xmlns:a16="http://schemas.microsoft.com/office/drawing/2014/main" id="{474EE45E-25A1-2011-8DC7-82652EF64562}"/>
              </a:ext>
            </a:extLst>
          </p:cNvPr>
          <p:cNvSpPr>
            <a:spLocks noGrp="1"/>
          </p:cNvSpPr>
          <p:nvPr>
            <p:ph type="body" sz="quarter" idx="15"/>
          </p:nvPr>
        </p:nvSpPr>
        <p:spPr/>
        <p:txBody>
          <a:bodyPr/>
          <a:lstStyle/>
          <a:p>
            <a:r>
              <a:rPr lang="fr-FR">
                <a:cs typeface="Arial"/>
              </a:rPr>
              <a:t>Dialogue</a:t>
            </a:r>
            <a:endParaRPr lang="fr-FR"/>
          </a:p>
        </p:txBody>
      </p:sp>
      <p:pic>
        <p:nvPicPr>
          <p:cNvPr id="7" name="Image 6" descr="Une image contenant nourriture, Restauration rapide, Plat, repas&#10;&#10;Description générée automatiquement">
            <a:extLst>
              <a:ext uri="{FF2B5EF4-FFF2-40B4-BE49-F238E27FC236}">
                <a16:creationId xmlns:a16="http://schemas.microsoft.com/office/drawing/2014/main" id="{82ABDE37-6110-674B-D87E-F5926F27A898}"/>
              </a:ext>
            </a:extLst>
          </p:cNvPr>
          <p:cNvPicPr>
            <a:picLocks noChangeAspect="1"/>
          </p:cNvPicPr>
          <p:nvPr/>
        </p:nvPicPr>
        <p:blipFill>
          <a:blip r:embed="rId4"/>
          <a:stretch>
            <a:fillRect/>
          </a:stretch>
        </p:blipFill>
        <p:spPr>
          <a:xfrm>
            <a:off x="7013763" y="2401823"/>
            <a:ext cx="4851910" cy="2794635"/>
          </a:xfrm>
          <a:prstGeom prst="rect">
            <a:avLst/>
          </a:prstGeom>
        </p:spPr>
      </p:pic>
    </p:spTree>
    <p:custDataLst>
      <p:tags r:id="rId1"/>
    </p:custDataLst>
    <p:extLst>
      <p:ext uri="{BB962C8B-B14F-4D97-AF65-F5344CB8AC3E}">
        <p14:creationId xmlns:p14="http://schemas.microsoft.com/office/powerpoint/2010/main" val="41941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739EC-CC7F-AA17-51B1-E11602FD6D17}"/>
              </a:ext>
            </a:extLst>
          </p:cNvPr>
          <p:cNvSpPr>
            <a:spLocks noGrp="1"/>
          </p:cNvSpPr>
          <p:nvPr>
            <p:ph type="title"/>
          </p:nvPr>
        </p:nvSpPr>
        <p:spPr>
          <a:xfrm>
            <a:off x="616892" y="514302"/>
            <a:ext cx="6609144" cy="895109"/>
          </a:xfrm>
        </p:spPr>
        <p:txBody>
          <a:bodyPr/>
          <a:lstStyle/>
          <a:p>
            <a:r>
              <a:rPr lang="fr-CA" sz="4400" b="0">
                <a:solidFill>
                  <a:schemeClr val="tx1"/>
                </a:solidFill>
                <a:cs typeface="Arial"/>
              </a:rPr>
              <a:t>Discrimination…</a:t>
            </a:r>
          </a:p>
        </p:txBody>
      </p:sp>
      <p:sp>
        <p:nvSpPr>
          <p:cNvPr id="4" name="Espace réservé du texte 3">
            <a:extLst>
              <a:ext uri="{FF2B5EF4-FFF2-40B4-BE49-F238E27FC236}">
                <a16:creationId xmlns:a16="http://schemas.microsoft.com/office/drawing/2014/main" id="{816A3798-58E7-5A5D-51D0-91770E02E25E}"/>
              </a:ext>
            </a:extLst>
          </p:cNvPr>
          <p:cNvSpPr>
            <a:spLocks noGrp="1"/>
          </p:cNvSpPr>
          <p:nvPr>
            <p:ph type="body" sz="quarter" idx="14"/>
          </p:nvPr>
        </p:nvSpPr>
        <p:spPr>
          <a:xfrm>
            <a:off x="539728" y="1717297"/>
            <a:ext cx="6753827" cy="4114800"/>
          </a:xfrm>
        </p:spPr>
        <p:txBody>
          <a:bodyPr vert="horz" lIns="0" tIns="0" rIns="0" bIns="0" rtlCol="0" anchor="t">
            <a:noAutofit/>
          </a:bodyPr>
          <a:lstStyle/>
          <a:p>
            <a:pPr algn="ctr">
              <a:lnSpc>
                <a:spcPct val="100000"/>
              </a:lnSpc>
              <a:spcBef>
                <a:spcPts val="0"/>
              </a:spcBef>
            </a:pPr>
            <a:r>
              <a:rPr lang="fr-CA" sz="2400" b="1" err="1">
                <a:solidFill>
                  <a:srgbClr val="333F49"/>
                </a:solidFill>
                <a:cs typeface="Arial"/>
              </a:rPr>
              <a:t>Refers</a:t>
            </a:r>
            <a:r>
              <a:rPr lang="fr-CA" sz="2400" b="1">
                <a:solidFill>
                  <a:srgbClr val="333F49"/>
                </a:solidFill>
                <a:cs typeface="Arial"/>
              </a:rPr>
              <a:t> to not </a:t>
            </a:r>
            <a:r>
              <a:rPr lang="fr-CA" sz="2400" b="1" err="1">
                <a:solidFill>
                  <a:srgbClr val="333F49"/>
                </a:solidFill>
                <a:cs typeface="Arial"/>
              </a:rPr>
              <a:t>respecting</a:t>
            </a:r>
            <a:r>
              <a:rPr lang="fr-CA" sz="2400" b="1">
                <a:solidFill>
                  <a:srgbClr val="333F49"/>
                </a:solidFill>
                <a:cs typeface="Arial"/>
              </a:rPr>
              <a:t> </a:t>
            </a:r>
            <a:r>
              <a:rPr lang="fr-CA" sz="2400" b="1" err="1">
                <a:solidFill>
                  <a:srgbClr val="333F49"/>
                </a:solidFill>
                <a:cs typeface="Arial"/>
              </a:rPr>
              <a:t>someone’s</a:t>
            </a:r>
            <a:r>
              <a:rPr lang="fr-CA" sz="2400" b="1">
                <a:solidFill>
                  <a:srgbClr val="333F49"/>
                </a:solidFill>
                <a:cs typeface="Arial"/>
              </a:rPr>
              <a:t> right to </a:t>
            </a:r>
            <a:r>
              <a:rPr lang="fr-CA" sz="2400" b="1" err="1">
                <a:solidFill>
                  <a:srgbClr val="333F49"/>
                </a:solidFill>
                <a:cs typeface="Arial"/>
              </a:rPr>
              <a:t>equality</a:t>
            </a:r>
            <a:r>
              <a:rPr lang="fr-CA" sz="2400" b="1">
                <a:solidFill>
                  <a:srgbClr val="333F49"/>
                </a:solidFill>
                <a:cs typeface="Arial"/>
              </a:rPr>
              <a:t>,</a:t>
            </a:r>
          </a:p>
          <a:p>
            <a:pPr algn="ctr">
              <a:lnSpc>
                <a:spcPct val="100000"/>
              </a:lnSpc>
              <a:spcBef>
                <a:spcPts val="0"/>
              </a:spcBef>
            </a:pPr>
            <a:endParaRPr lang="en-US" sz="2000">
              <a:ea typeface="+mn-lt"/>
              <a:cs typeface="+mn-lt"/>
            </a:endParaRPr>
          </a:p>
          <a:p>
            <a:pPr lvl="1"/>
            <a:r>
              <a:rPr lang="fr-CA" sz="2400" err="1"/>
              <a:t>preventing</a:t>
            </a:r>
            <a:r>
              <a:rPr lang="fr-CA" sz="2400"/>
              <a:t> </a:t>
            </a:r>
            <a:r>
              <a:rPr lang="fr-CA" sz="2400" err="1"/>
              <a:t>this</a:t>
            </a:r>
            <a:r>
              <a:rPr lang="fr-CA" sz="2400"/>
              <a:t> </a:t>
            </a:r>
            <a:r>
              <a:rPr lang="fr-CA" sz="2400" err="1"/>
              <a:t>person</a:t>
            </a:r>
            <a:r>
              <a:rPr lang="fr-CA" sz="2400"/>
              <a:t> </a:t>
            </a:r>
            <a:r>
              <a:rPr lang="fr-CA" sz="2400" err="1"/>
              <a:t>from</a:t>
            </a:r>
            <a:r>
              <a:rPr lang="fr-CA" sz="2400"/>
              <a:t> </a:t>
            </a:r>
            <a:r>
              <a:rPr lang="fr-CA" sz="2400" err="1"/>
              <a:t>benefiting</a:t>
            </a:r>
            <a:r>
              <a:rPr lang="fr-CA" sz="2400"/>
              <a:t> </a:t>
            </a:r>
            <a:r>
              <a:rPr lang="fr-CA" sz="2400" err="1"/>
              <a:t>from</a:t>
            </a:r>
            <a:r>
              <a:rPr lang="fr-CA" sz="2400"/>
              <a:t> the </a:t>
            </a:r>
            <a:r>
              <a:rPr lang="fr-CA" sz="2400" err="1"/>
              <a:t>same</a:t>
            </a:r>
            <a:r>
              <a:rPr lang="fr-CA" sz="2400"/>
              <a:t> </a:t>
            </a:r>
            <a:r>
              <a:rPr lang="fr-CA" sz="2400" err="1"/>
              <a:t>rights</a:t>
            </a:r>
            <a:r>
              <a:rPr lang="fr-CA" sz="2400"/>
              <a:t> or </a:t>
            </a:r>
            <a:r>
              <a:rPr lang="fr-CA" sz="2400" err="1"/>
              <a:t>access</a:t>
            </a:r>
            <a:r>
              <a:rPr lang="fr-CA" sz="2400"/>
              <a:t> to the </a:t>
            </a:r>
            <a:r>
              <a:rPr lang="fr-CA" sz="2400" err="1"/>
              <a:t>same</a:t>
            </a:r>
            <a:r>
              <a:rPr lang="fr-CA" sz="2400"/>
              <a:t> services as </a:t>
            </a:r>
            <a:r>
              <a:rPr lang="fr-CA" sz="2400" err="1"/>
              <a:t>others</a:t>
            </a:r>
            <a:endParaRPr lang="en-US" sz="2400"/>
          </a:p>
          <a:p>
            <a:pPr lvl="1">
              <a:buChar char="•"/>
            </a:pPr>
            <a:endParaRPr lang="fr-CA" sz="2400">
              <a:cs typeface="Arial"/>
            </a:endParaRPr>
          </a:p>
          <a:p>
            <a:pPr lvl="1"/>
            <a:r>
              <a:rPr lang="en-CA" sz="2400"/>
              <a:t>because of a personal characteristic mentioned in the Charters. These characteristics are prohibited grounds of discrimination. </a:t>
            </a:r>
            <a:endParaRPr lang="en-US" sz="2400"/>
          </a:p>
        </p:txBody>
      </p:sp>
    </p:spTree>
    <p:custDataLst>
      <p:tags r:id="rId1"/>
    </p:custDataLst>
    <p:extLst>
      <p:ext uri="{BB962C8B-B14F-4D97-AF65-F5344CB8AC3E}">
        <p14:creationId xmlns:p14="http://schemas.microsoft.com/office/powerpoint/2010/main" val="22604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7A7AD4B-4B07-2E3A-83CB-8E6FFE79B69B}"/>
              </a:ext>
            </a:extLst>
          </p:cNvPr>
          <p:cNvSpPr>
            <a:spLocks noGrp="1"/>
          </p:cNvSpPr>
          <p:nvPr>
            <p:ph type="title"/>
          </p:nvPr>
        </p:nvSpPr>
        <p:spPr>
          <a:xfrm>
            <a:off x="-452677" y="257605"/>
            <a:ext cx="11732341" cy="877530"/>
          </a:xfrm>
        </p:spPr>
        <p:txBody>
          <a:bodyPr/>
          <a:lstStyle/>
          <a:p>
            <a:pPr algn="ctr"/>
            <a:r>
              <a:rPr lang="fr-CA" b="0" err="1">
                <a:solidFill>
                  <a:schemeClr val="accent1"/>
                </a:solidFill>
                <a:ea typeface="+mj-lt"/>
                <a:cs typeface="+mj-lt"/>
              </a:rPr>
              <a:t>Some</a:t>
            </a:r>
            <a:r>
              <a:rPr lang="fr-CA" b="0">
                <a:solidFill>
                  <a:schemeClr val="accent1"/>
                </a:solidFill>
                <a:ea typeface="+mj-lt"/>
                <a:cs typeface="+mj-lt"/>
              </a:rPr>
              <a:t> </a:t>
            </a:r>
            <a:r>
              <a:rPr lang="fr-CA" b="0" err="1">
                <a:solidFill>
                  <a:schemeClr val="accent1"/>
                </a:solidFill>
                <a:ea typeface="+mj-lt"/>
                <a:cs typeface="+mj-lt"/>
              </a:rPr>
              <a:t>prohibited</a:t>
            </a:r>
            <a:r>
              <a:rPr lang="fr-CA" b="0">
                <a:solidFill>
                  <a:schemeClr val="accent1"/>
                </a:solidFill>
                <a:ea typeface="+mj-lt"/>
                <a:cs typeface="+mj-lt"/>
              </a:rPr>
              <a:t> grounds for discrimination:</a:t>
            </a:r>
            <a:endParaRPr lang="fr-FR">
              <a:solidFill>
                <a:schemeClr val="accent1"/>
              </a:solidFill>
              <a:cs typeface="Arial"/>
            </a:endParaRPr>
          </a:p>
        </p:txBody>
      </p:sp>
      <p:sp>
        <p:nvSpPr>
          <p:cNvPr id="4" name="Espace réservé du texte 3">
            <a:extLst>
              <a:ext uri="{FF2B5EF4-FFF2-40B4-BE49-F238E27FC236}">
                <a16:creationId xmlns:a16="http://schemas.microsoft.com/office/drawing/2014/main" id="{933C7633-506B-1DA3-0660-4A3A63E2DC0C}"/>
              </a:ext>
            </a:extLst>
          </p:cNvPr>
          <p:cNvSpPr>
            <a:spLocks noGrp="1"/>
          </p:cNvSpPr>
          <p:nvPr>
            <p:ph type="body" sz="quarter" idx="14"/>
          </p:nvPr>
        </p:nvSpPr>
        <p:spPr>
          <a:xfrm>
            <a:off x="1101748" y="1578150"/>
            <a:ext cx="5486400" cy="4114800"/>
          </a:xfrm>
        </p:spPr>
        <p:txBody>
          <a:bodyPr vert="horz" lIns="0" tIns="0" rIns="0" bIns="0" rtlCol="0" anchor="t">
            <a:noAutofit/>
          </a:bodyPr>
          <a:lstStyle/>
          <a:p>
            <a:pPr lvl="1"/>
            <a:r>
              <a:rPr lang="fr-CA"/>
              <a:t>Social </a:t>
            </a:r>
            <a:r>
              <a:rPr lang="fr-CA" err="1"/>
              <a:t>status</a:t>
            </a:r>
            <a:endParaRPr lang="en-US"/>
          </a:p>
          <a:p>
            <a:pPr lvl="1"/>
            <a:endParaRPr lang="fr-CA"/>
          </a:p>
          <a:p>
            <a:pPr lvl="1"/>
            <a:r>
              <a:rPr lang="fr-CA" err="1"/>
              <a:t>Sexual</a:t>
            </a:r>
            <a:r>
              <a:rPr lang="fr-CA"/>
              <a:t> orientation</a:t>
            </a:r>
            <a:endParaRPr lang="en-US"/>
          </a:p>
          <a:p>
            <a:pPr lvl="1"/>
            <a:endParaRPr lang="fr-CA"/>
          </a:p>
          <a:p>
            <a:pPr lvl="1"/>
            <a:r>
              <a:rPr lang="fr-CA" err="1"/>
              <a:t>Political</a:t>
            </a:r>
            <a:r>
              <a:rPr lang="fr-CA"/>
              <a:t> </a:t>
            </a:r>
            <a:r>
              <a:rPr lang="fr-CA" err="1"/>
              <a:t>beliefs</a:t>
            </a:r>
            <a:r>
              <a:rPr lang="fr-CA"/>
              <a:t> </a:t>
            </a:r>
            <a:endParaRPr lang="en-US"/>
          </a:p>
          <a:p>
            <a:pPr lvl="1"/>
            <a:endParaRPr lang="fr-CA"/>
          </a:p>
          <a:p>
            <a:pPr lvl="1"/>
            <a:r>
              <a:rPr lang="fr-CA"/>
              <a:t>Skin </a:t>
            </a:r>
            <a:r>
              <a:rPr lang="fr-CA" err="1"/>
              <a:t>colour</a:t>
            </a:r>
            <a:endParaRPr lang="en-US"/>
          </a:p>
          <a:p>
            <a:pPr lvl="1"/>
            <a:endParaRPr lang="fr-CA"/>
          </a:p>
          <a:p>
            <a:pPr lvl="1"/>
            <a:r>
              <a:rPr lang="fr-CA" err="1"/>
              <a:t>Pregnancy</a:t>
            </a:r>
            <a:endParaRPr lang="fr-FR"/>
          </a:p>
        </p:txBody>
      </p:sp>
      <p:sp>
        <p:nvSpPr>
          <p:cNvPr id="8" name="Espace réservé du texte 3">
            <a:extLst>
              <a:ext uri="{FF2B5EF4-FFF2-40B4-BE49-F238E27FC236}">
                <a16:creationId xmlns:a16="http://schemas.microsoft.com/office/drawing/2014/main" id="{5250EA18-869A-3D69-CDB5-BCE60938FDEF}"/>
              </a:ext>
            </a:extLst>
          </p:cNvPr>
          <p:cNvSpPr txBox="1">
            <a:spLocks/>
          </p:cNvSpPr>
          <p:nvPr/>
        </p:nvSpPr>
        <p:spPr>
          <a:xfrm>
            <a:off x="5603852" y="1578150"/>
            <a:ext cx="5486400" cy="4114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CA" err="1"/>
              <a:t>Sex</a:t>
            </a:r>
            <a:endParaRPr lang="en-US"/>
          </a:p>
          <a:p>
            <a:pPr lvl="1"/>
            <a:endParaRPr lang="fr-CA"/>
          </a:p>
          <a:p>
            <a:pPr lvl="1"/>
            <a:r>
              <a:rPr lang="fr-CA"/>
              <a:t>Civil </a:t>
            </a:r>
            <a:r>
              <a:rPr lang="fr-CA" err="1"/>
              <a:t>status</a:t>
            </a:r>
            <a:endParaRPr lang="en-US"/>
          </a:p>
          <a:p>
            <a:pPr lvl="1"/>
            <a:endParaRPr lang="fr-CA"/>
          </a:p>
          <a:p>
            <a:pPr lvl="1"/>
            <a:r>
              <a:rPr lang="fr-CA" err="1"/>
              <a:t>Disability</a:t>
            </a:r>
            <a:endParaRPr lang="en-US"/>
          </a:p>
          <a:p>
            <a:pPr lvl="1"/>
            <a:endParaRPr lang="fr-CA"/>
          </a:p>
          <a:p>
            <a:pPr lvl="1"/>
            <a:r>
              <a:rPr lang="fr-CA"/>
              <a:t>Religion</a:t>
            </a:r>
            <a:endParaRPr lang="en-US"/>
          </a:p>
          <a:p>
            <a:pPr lvl="1"/>
            <a:endParaRPr lang="fr-CA"/>
          </a:p>
          <a:p>
            <a:pPr lvl="1"/>
            <a:r>
              <a:rPr lang="fr-CA" err="1"/>
              <a:t>Language</a:t>
            </a:r>
            <a:endParaRPr lang="fr-FR"/>
          </a:p>
        </p:txBody>
      </p:sp>
      <p:pic>
        <p:nvPicPr>
          <p:cNvPr id="9" name="Image 8" descr="Une image contenant habits, chaussures, personne, homme&#10;&#10;Description générée automatiquement">
            <a:extLst>
              <a:ext uri="{FF2B5EF4-FFF2-40B4-BE49-F238E27FC236}">
                <a16:creationId xmlns:a16="http://schemas.microsoft.com/office/drawing/2014/main" id="{9930A281-9695-B0CA-557B-7518E5B5D2CA}"/>
              </a:ext>
            </a:extLst>
          </p:cNvPr>
          <p:cNvPicPr>
            <a:picLocks noChangeAspect="1"/>
          </p:cNvPicPr>
          <p:nvPr/>
        </p:nvPicPr>
        <p:blipFill>
          <a:blip r:embed="rId5"/>
          <a:stretch>
            <a:fillRect/>
          </a:stretch>
        </p:blipFill>
        <p:spPr>
          <a:xfrm>
            <a:off x="7717536" y="1126992"/>
            <a:ext cx="4389120" cy="2508558"/>
          </a:xfrm>
          <a:prstGeom prst="rect">
            <a:avLst/>
          </a:prstGeom>
        </p:spPr>
      </p:pic>
    </p:spTree>
    <p:custDataLst>
      <p:tags r:id="rId1"/>
    </p:custDataLst>
    <p:extLst>
      <p:ext uri="{BB962C8B-B14F-4D97-AF65-F5344CB8AC3E}">
        <p14:creationId xmlns:p14="http://schemas.microsoft.com/office/powerpoint/2010/main" val="19306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1000"/>
                                        <p:tgtEl>
                                          <p:spTgt spid="8">
                                            <p:txEl>
                                              <p:pRg st="0" end="0"/>
                                            </p:txEl>
                                          </p:spTgt>
                                        </p:tgtEl>
                                      </p:cBhvr>
                                    </p:animEffect>
                                    <p:anim calcmode="lin" valueType="num">
                                      <p:cBhvr>
                                        <p:cTn id="5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6" end="6"/>
                                            </p:txEl>
                                          </p:spTgt>
                                        </p:tgtEl>
                                        <p:attrNameLst>
                                          <p:attrName>style.visibility</p:attrName>
                                        </p:attrNameLst>
                                      </p:cBhvr>
                                      <p:to>
                                        <p:strVal val="visible"/>
                                      </p:to>
                                    </p:set>
                                    <p:animEffect transition="in" filter="fade">
                                      <p:cBhvr>
                                        <p:cTn id="63" dur="1000"/>
                                        <p:tgtEl>
                                          <p:spTgt spid="8">
                                            <p:txEl>
                                              <p:pRg st="6" end="6"/>
                                            </p:txEl>
                                          </p:spTgt>
                                        </p:tgtEl>
                                      </p:cBhvr>
                                    </p:animEffect>
                                    <p:anim calcmode="lin" valueType="num">
                                      <p:cBhvr>
                                        <p:cTn id="6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1000"/>
                                        <p:tgtEl>
                                          <p:spTgt spid="8">
                                            <p:txEl>
                                              <p:pRg st="8" end="8"/>
                                            </p:txEl>
                                          </p:spTgt>
                                        </p:tgtEl>
                                      </p:cBhvr>
                                    </p:animEffect>
                                    <p:anim calcmode="lin" valueType="num">
                                      <p:cBhvr>
                                        <p:cTn id="7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1FFF45D-CA8C-F315-D241-815A1F732C41}"/>
              </a:ext>
            </a:extLst>
          </p:cNvPr>
          <p:cNvSpPr>
            <a:spLocks noGrp="1"/>
          </p:cNvSpPr>
          <p:nvPr>
            <p:ph type="title"/>
          </p:nvPr>
        </p:nvSpPr>
        <p:spPr>
          <a:xfrm>
            <a:off x="688533" y="583325"/>
            <a:ext cx="6477983" cy="766917"/>
          </a:xfrm>
        </p:spPr>
        <p:txBody>
          <a:bodyPr/>
          <a:lstStyle/>
          <a:p>
            <a:r>
              <a:rPr lang="fr-FR">
                <a:solidFill>
                  <a:schemeClr val="accent1"/>
                </a:solidFill>
                <a:cs typeface="Arial"/>
              </a:rPr>
              <a:t>Direct discrimination</a:t>
            </a:r>
          </a:p>
        </p:txBody>
      </p:sp>
      <p:sp>
        <p:nvSpPr>
          <p:cNvPr id="6" name="ZoneTexte 5">
            <a:extLst>
              <a:ext uri="{FF2B5EF4-FFF2-40B4-BE49-F238E27FC236}">
                <a16:creationId xmlns:a16="http://schemas.microsoft.com/office/drawing/2014/main" id="{6414944D-E755-40D2-2C70-626266211A0E}"/>
              </a:ext>
            </a:extLst>
          </p:cNvPr>
          <p:cNvSpPr txBox="1"/>
          <p:nvPr/>
        </p:nvSpPr>
        <p:spPr>
          <a:xfrm>
            <a:off x="596388" y="2819007"/>
            <a:ext cx="555297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Segoe UI"/>
              </a:rPr>
              <a:t>Example: A </a:t>
            </a:r>
            <a:r>
              <a:rPr lang="fr-CA" sz="2400" b="1" err="1">
                <a:solidFill>
                  <a:srgbClr val="333F49"/>
                </a:solidFill>
                <a:cs typeface="Segoe UI"/>
              </a:rPr>
              <a:t>school</a:t>
            </a:r>
            <a:r>
              <a:rPr lang="fr-CA" sz="2400" b="1">
                <a:solidFill>
                  <a:srgbClr val="333F49"/>
                </a:solidFill>
                <a:cs typeface="Segoe UI"/>
              </a:rPr>
              <a:t> </a:t>
            </a:r>
            <a:r>
              <a:rPr lang="fr-CA" sz="2400" b="1" err="1">
                <a:solidFill>
                  <a:srgbClr val="333F49"/>
                </a:solidFill>
                <a:cs typeface="Segoe UI"/>
              </a:rPr>
              <a:t>board</a:t>
            </a:r>
            <a:r>
              <a:rPr lang="fr-CA" sz="2400" b="1">
                <a:solidFill>
                  <a:srgbClr val="333F49"/>
                </a:solidFill>
                <a:cs typeface="Segoe UI"/>
              </a:rPr>
              <a:t> </a:t>
            </a:r>
            <a:r>
              <a:rPr lang="fr-CA" sz="2400" b="1" err="1">
                <a:solidFill>
                  <a:srgbClr val="333F49"/>
                </a:solidFill>
                <a:cs typeface="Segoe UI"/>
              </a:rPr>
              <a:t>decides</a:t>
            </a:r>
            <a:r>
              <a:rPr lang="fr-CA" sz="2400" b="1">
                <a:solidFill>
                  <a:srgbClr val="333F49"/>
                </a:solidFill>
                <a:cs typeface="Segoe UI"/>
              </a:rPr>
              <a:t> to not admit people of </a:t>
            </a:r>
            <a:r>
              <a:rPr lang="fr-CA" sz="2400" b="1" err="1">
                <a:solidFill>
                  <a:srgbClr val="333F49"/>
                </a:solidFill>
                <a:cs typeface="Segoe UI"/>
              </a:rPr>
              <a:t>colour</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sp>
        <p:nvSpPr>
          <p:cNvPr id="8" name="Rectangle : coins arrondis 7">
            <a:extLst>
              <a:ext uri="{FF2B5EF4-FFF2-40B4-BE49-F238E27FC236}">
                <a16:creationId xmlns:a16="http://schemas.microsoft.com/office/drawing/2014/main" id="{0A5BCB6F-E770-74FE-FD48-73F975FE3B1B}"/>
              </a:ext>
            </a:extLst>
          </p:cNvPr>
          <p:cNvSpPr/>
          <p:nvPr/>
        </p:nvSpPr>
        <p:spPr>
          <a:xfrm>
            <a:off x="7263525" y="4172773"/>
            <a:ext cx="4478592" cy="118478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7" name="ZoneTexte 6">
            <a:extLst>
              <a:ext uri="{FF2B5EF4-FFF2-40B4-BE49-F238E27FC236}">
                <a16:creationId xmlns:a16="http://schemas.microsoft.com/office/drawing/2014/main" id="{E49C38C8-E6B9-111B-A17E-92D76276B7DC}"/>
              </a:ext>
            </a:extLst>
          </p:cNvPr>
          <p:cNvSpPr txBox="1"/>
          <p:nvPr/>
        </p:nvSpPr>
        <p:spPr>
          <a:xfrm>
            <a:off x="7259841" y="4292848"/>
            <a:ext cx="4574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a:solidFill>
                  <a:srgbClr val="FFFFFF"/>
                </a:solidFill>
                <a:cs typeface="Segoe UI"/>
              </a:rPr>
              <a:t>The </a:t>
            </a:r>
            <a:r>
              <a:rPr lang="fr-CA" sz="2800" err="1">
                <a:solidFill>
                  <a:srgbClr val="FFFFFF"/>
                </a:solidFill>
                <a:cs typeface="Segoe UI"/>
              </a:rPr>
              <a:t>rule</a:t>
            </a:r>
            <a:r>
              <a:rPr lang="fr-CA" sz="2800">
                <a:solidFill>
                  <a:srgbClr val="FFFFFF"/>
                </a:solidFill>
                <a:cs typeface="Segoe UI"/>
              </a:rPr>
              <a:t> </a:t>
            </a:r>
            <a:r>
              <a:rPr lang="fr-CA" sz="2800" err="1">
                <a:solidFill>
                  <a:srgbClr val="FFFFFF"/>
                </a:solidFill>
                <a:cs typeface="Segoe UI"/>
              </a:rPr>
              <a:t>is</a:t>
            </a:r>
            <a:r>
              <a:rPr lang="fr-CA" sz="2800">
                <a:solidFill>
                  <a:srgbClr val="FFFFFF"/>
                </a:solidFill>
                <a:cs typeface="Segoe UI"/>
              </a:rPr>
              <a:t> </a:t>
            </a:r>
            <a:r>
              <a:rPr lang="fr-CA" sz="2800" err="1">
                <a:solidFill>
                  <a:srgbClr val="FFFFFF"/>
                </a:solidFill>
                <a:cs typeface="Segoe UI"/>
              </a:rPr>
              <a:t>invalid</a:t>
            </a:r>
            <a:r>
              <a:rPr lang="fr-CA" sz="2800">
                <a:solidFill>
                  <a:srgbClr val="FFFFFF"/>
                </a:solidFill>
                <a:cs typeface="Segoe UI"/>
              </a:rPr>
              <a:t> and </a:t>
            </a:r>
            <a:r>
              <a:rPr lang="fr-CA" sz="2800" err="1">
                <a:solidFill>
                  <a:srgbClr val="FFFFFF"/>
                </a:solidFill>
                <a:cs typeface="Segoe UI"/>
              </a:rPr>
              <a:t>prohibited</a:t>
            </a:r>
            <a:r>
              <a:rPr lang="fr-CA" sz="2800">
                <a:solidFill>
                  <a:srgbClr val="FFFFFF"/>
                </a:solidFill>
                <a:cs typeface="Segoe UI"/>
              </a:rPr>
              <a:t> by the Charters.</a:t>
            </a:r>
            <a:endParaRPr lang="fr-FR">
              <a:cs typeface="Arial"/>
            </a:endParaRPr>
          </a:p>
        </p:txBody>
      </p:sp>
      <p:sp>
        <p:nvSpPr>
          <p:cNvPr id="4" name="ZoneTexte 3">
            <a:extLst>
              <a:ext uri="{FF2B5EF4-FFF2-40B4-BE49-F238E27FC236}">
                <a16:creationId xmlns:a16="http://schemas.microsoft.com/office/drawing/2014/main" id="{6302DEEC-2F78-22DC-3480-96DD71C2256F}"/>
              </a:ext>
            </a:extLst>
          </p:cNvPr>
          <p:cNvSpPr txBox="1"/>
          <p:nvPr/>
        </p:nvSpPr>
        <p:spPr>
          <a:xfrm>
            <a:off x="547868" y="1713809"/>
            <a:ext cx="110980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err="1">
                <a:solidFill>
                  <a:srgbClr val="333F49"/>
                </a:solidFill>
                <a:cs typeface="Arial"/>
              </a:rPr>
              <a:t>It’s</a:t>
            </a:r>
            <a:r>
              <a:rPr lang="fr-CA" sz="2400">
                <a:solidFill>
                  <a:srgbClr val="333F49"/>
                </a:solidFill>
                <a:cs typeface="Arial"/>
              </a:rPr>
              <a:t> </a:t>
            </a:r>
            <a:r>
              <a:rPr lang="fr-CA" sz="2400" err="1">
                <a:solidFill>
                  <a:srgbClr val="333F49"/>
                </a:solidFill>
                <a:cs typeface="Arial"/>
              </a:rPr>
              <a:t>when</a:t>
            </a:r>
            <a:r>
              <a:rPr lang="fr-CA" sz="2400">
                <a:solidFill>
                  <a:srgbClr val="333F49"/>
                </a:solidFill>
                <a:cs typeface="Arial"/>
              </a:rPr>
              <a:t> a </a:t>
            </a:r>
            <a:r>
              <a:rPr lang="fr-CA" sz="2400" err="1">
                <a:solidFill>
                  <a:srgbClr val="333F49"/>
                </a:solidFill>
                <a:cs typeface="Arial"/>
              </a:rPr>
              <a:t>rule</a:t>
            </a:r>
            <a:r>
              <a:rPr lang="fr-CA" sz="2400">
                <a:solidFill>
                  <a:srgbClr val="333F49"/>
                </a:solidFill>
                <a:cs typeface="Arial"/>
              </a:rPr>
              <a:t> or a </a:t>
            </a:r>
            <a:r>
              <a:rPr lang="fr-CA" sz="2400" err="1">
                <a:solidFill>
                  <a:srgbClr val="333F49"/>
                </a:solidFill>
                <a:cs typeface="Arial"/>
              </a:rPr>
              <a:t>decision</a:t>
            </a:r>
            <a:r>
              <a:rPr lang="fr-CA" sz="2400">
                <a:solidFill>
                  <a:srgbClr val="333F49"/>
                </a:solidFill>
                <a:cs typeface="Arial"/>
              </a:rPr>
              <a:t> </a:t>
            </a:r>
            <a:r>
              <a:rPr lang="fr-CA" sz="2400" err="1">
                <a:solidFill>
                  <a:srgbClr val="333F49"/>
                </a:solidFill>
                <a:cs typeface="Arial"/>
              </a:rPr>
              <a:t>deliberately</a:t>
            </a:r>
            <a:r>
              <a:rPr lang="fr-CA" sz="2400">
                <a:solidFill>
                  <a:srgbClr val="333F49"/>
                </a:solidFill>
                <a:cs typeface="Arial"/>
              </a:rPr>
              <a:t> </a:t>
            </a:r>
            <a:r>
              <a:rPr lang="fr-CA" sz="2400" err="1">
                <a:solidFill>
                  <a:srgbClr val="333F49"/>
                </a:solidFill>
                <a:cs typeface="Arial"/>
              </a:rPr>
              <a:t>deprives</a:t>
            </a:r>
            <a:r>
              <a:rPr lang="fr-CA" sz="2400">
                <a:solidFill>
                  <a:srgbClr val="333F49"/>
                </a:solidFill>
                <a:cs typeface="Arial"/>
              </a:rPr>
              <a:t> </a:t>
            </a:r>
            <a:r>
              <a:rPr lang="fr-CA" sz="2400" err="1">
                <a:solidFill>
                  <a:srgbClr val="333F49"/>
                </a:solidFill>
                <a:cs typeface="Arial"/>
              </a:rPr>
              <a:t>specific</a:t>
            </a:r>
            <a:r>
              <a:rPr lang="fr-CA" sz="2400">
                <a:solidFill>
                  <a:srgbClr val="333F49"/>
                </a:solidFill>
                <a:cs typeface="Arial"/>
              </a:rPr>
              <a:t> </a:t>
            </a:r>
            <a:r>
              <a:rPr lang="fr-CA" sz="2400" err="1">
                <a:solidFill>
                  <a:srgbClr val="333F49"/>
                </a:solidFill>
                <a:cs typeface="Arial"/>
              </a:rPr>
              <a:t>individuals</a:t>
            </a:r>
            <a:r>
              <a:rPr lang="fr-CA" sz="2400">
                <a:solidFill>
                  <a:srgbClr val="333F49"/>
                </a:solidFill>
                <a:cs typeface="Arial"/>
              </a:rPr>
              <a:t> of a right.</a:t>
            </a:r>
            <a:endParaRPr lang="fr-FR" sz="2400">
              <a:solidFill>
                <a:srgbClr val="000000"/>
              </a:solidFill>
              <a:cs typeface="Arial"/>
            </a:endParaRPr>
          </a:p>
          <a:p>
            <a:pPr algn="ctr"/>
            <a:endParaRPr lang="fr-FR" sz="2400">
              <a:cs typeface="Arial"/>
            </a:endParaRPr>
          </a:p>
        </p:txBody>
      </p:sp>
      <p:sp>
        <p:nvSpPr>
          <p:cNvPr id="5" name="Flèche : bas 4">
            <a:extLst>
              <a:ext uri="{FF2B5EF4-FFF2-40B4-BE49-F238E27FC236}">
                <a16:creationId xmlns:a16="http://schemas.microsoft.com/office/drawing/2014/main" id="{108D5F7F-3517-41A2-A5B9-FAE9BA82A12F}"/>
              </a:ext>
            </a:extLst>
          </p:cNvPr>
          <p:cNvSpPr/>
          <p:nvPr/>
        </p:nvSpPr>
        <p:spPr>
          <a:xfrm>
            <a:off x="3206610" y="3834142"/>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0" name="ZoneTexte 9">
            <a:extLst>
              <a:ext uri="{FF2B5EF4-FFF2-40B4-BE49-F238E27FC236}">
                <a16:creationId xmlns:a16="http://schemas.microsoft.com/office/drawing/2014/main" id="{B76D8B57-C6F3-2256-1F76-8A793B878DFD}"/>
              </a:ext>
            </a:extLst>
          </p:cNvPr>
          <p:cNvSpPr txBox="1"/>
          <p:nvPr/>
        </p:nvSpPr>
        <p:spPr>
          <a:xfrm>
            <a:off x="688954" y="4618972"/>
            <a:ext cx="5564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a:solidFill>
                  <a:srgbClr val="212121"/>
                </a:solidFill>
                <a:cs typeface="Segoe UI"/>
              </a:rPr>
              <a:t>This type of </a:t>
            </a:r>
            <a:r>
              <a:rPr lang="fr-CA" sz="2400" err="1">
                <a:solidFill>
                  <a:srgbClr val="212121"/>
                </a:solidFill>
                <a:cs typeface="Segoe UI"/>
              </a:rPr>
              <a:t>rule</a:t>
            </a:r>
            <a:r>
              <a:rPr lang="fr-CA" sz="2400">
                <a:solidFill>
                  <a:srgbClr val="212121"/>
                </a:solidFill>
                <a:cs typeface="Segoe UI"/>
              </a:rPr>
              <a:t> </a:t>
            </a:r>
            <a:r>
              <a:rPr lang="fr-CA" sz="2400" err="1">
                <a:solidFill>
                  <a:srgbClr val="212121"/>
                </a:solidFill>
                <a:cs typeface="Segoe UI"/>
              </a:rPr>
              <a:t>constitute</a:t>
            </a:r>
            <a:r>
              <a:rPr lang="fr-CA" sz="2400">
                <a:solidFill>
                  <a:srgbClr val="212121"/>
                </a:solidFill>
                <a:cs typeface="Segoe UI"/>
              </a:rPr>
              <a:t> direct discrimination, as </a:t>
            </a:r>
            <a:r>
              <a:rPr lang="fr-CA" sz="2400" err="1">
                <a:solidFill>
                  <a:srgbClr val="212121"/>
                </a:solidFill>
                <a:ea typeface="+mn-lt"/>
                <a:cs typeface="Segoe UI"/>
              </a:rPr>
              <a:t>it</a:t>
            </a:r>
            <a:r>
              <a:rPr lang="fr-CA" sz="2400">
                <a:solidFill>
                  <a:srgbClr val="212121"/>
                </a:solidFill>
                <a:ea typeface="+mn-lt"/>
                <a:cs typeface="Segoe UI"/>
              </a:rPr>
              <a:t> </a:t>
            </a:r>
            <a:r>
              <a:rPr lang="fr-CA" sz="2400" err="1">
                <a:solidFill>
                  <a:srgbClr val="212121"/>
                </a:solidFill>
                <a:ea typeface="+mn-lt"/>
                <a:cs typeface="+mn-lt"/>
              </a:rPr>
              <a:t>prevents</a:t>
            </a:r>
            <a:r>
              <a:rPr lang="fr-CA" sz="2400">
                <a:solidFill>
                  <a:srgbClr val="212121"/>
                </a:solidFill>
                <a:ea typeface="+mn-lt"/>
                <a:cs typeface="+mn-lt"/>
              </a:rPr>
              <a:t> </a:t>
            </a:r>
            <a:r>
              <a:rPr lang="fr-CA" sz="2400" err="1">
                <a:solidFill>
                  <a:srgbClr val="212121"/>
                </a:solidFill>
                <a:ea typeface="+mn-lt"/>
                <a:cs typeface="+mn-lt"/>
              </a:rPr>
              <a:t>some</a:t>
            </a:r>
            <a:r>
              <a:rPr lang="fr-CA" sz="2400">
                <a:solidFill>
                  <a:srgbClr val="212121"/>
                </a:solidFill>
                <a:ea typeface="+mn-lt"/>
                <a:cs typeface="+mn-lt"/>
              </a:rPr>
              <a:t> people </a:t>
            </a:r>
            <a:r>
              <a:rPr lang="fr-CA" sz="2400" err="1">
                <a:solidFill>
                  <a:srgbClr val="212121"/>
                </a:solidFill>
                <a:ea typeface="+mn-lt"/>
                <a:cs typeface="+mn-lt"/>
              </a:rPr>
              <a:t>from</a:t>
            </a:r>
            <a:r>
              <a:rPr lang="fr-CA" sz="2400">
                <a:solidFill>
                  <a:srgbClr val="212121"/>
                </a:solidFill>
                <a:ea typeface="+mn-lt"/>
                <a:cs typeface="+mn-lt"/>
              </a:rPr>
              <a:t> </a:t>
            </a:r>
            <a:r>
              <a:rPr lang="fr-CA" sz="2400" err="1">
                <a:solidFill>
                  <a:srgbClr val="212121"/>
                </a:solidFill>
                <a:ea typeface="+mn-lt"/>
                <a:cs typeface="+mn-lt"/>
              </a:rPr>
              <a:t>attending</a:t>
            </a:r>
            <a:r>
              <a:rPr lang="fr-CA" sz="2400">
                <a:solidFill>
                  <a:srgbClr val="212121"/>
                </a:solidFill>
                <a:ea typeface="+mn-lt"/>
                <a:cs typeface="+mn-lt"/>
              </a:rPr>
              <a:t> the </a:t>
            </a:r>
            <a:r>
              <a:rPr lang="fr-CA" sz="2400" err="1">
                <a:solidFill>
                  <a:srgbClr val="212121"/>
                </a:solidFill>
                <a:ea typeface="+mn-lt"/>
                <a:cs typeface="+mn-lt"/>
              </a:rPr>
              <a:t>school</a:t>
            </a:r>
            <a:r>
              <a:rPr lang="fr-CA" sz="2400">
                <a:solidFill>
                  <a:srgbClr val="212121"/>
                </a:solidFill>
                <a:ea typeface="+mn-lt"/>
                <a:cs typeface="+mn-lt"/>
              </a:rPr>
              <a:t> like </a:t>
            </a:r>
            <a:r>
              <a:rPr lang="fr-CA" sz="2400" err="1">
                <a:solidFill>
                  <a:srgbClr val="212121"/>
                </a:solidFill>
                <a:ea typeface="+mn-lt"/>
                <a:cs typeface="+mn-lt"/>
              </a:rPr>
              <a:t>everyone</a:t>
            </a:r>
            <a:r>
              <a:rPr lang="fr-CA" sz="2400">
                <a:solidFill>
                  <a:srgbClr val="212121"/>
                </a:solidFill>
                <a:ea typeface="+mn-lt"/>
                <a:cs typeface="+mn-lt"/>
              </a:rPr>
              <a:t> </a:t>
            </a:r>
            <a:r>
              <a:rPr lang="fr-CA" sz="2400" err="1">
                <a:solidFill>
                  <a:srgbClr val="212121"/>
                </a:solidFill>
                <a:ea typeface="+mn-lt"/>
                <a:cs typeface="+mn-lt"/>
              </a:rPr>
              <a:t>else</a:t>
            </a:r>
            <a:r>
              <a:rPr lang="fr-CA" sz="2400">
                <a:solidFill>
                  <a:srgbClr val="212121"/>
                </a:solidFill>
                <a:ea typeface="+mn-lt"/>
                <a:cs typeface="+mn-lt"/>
              </a:rPr>
              <a:t>. </a:t>
            </a:r>
            <a:endParaRPr lang="fr-FR">
              <a:ea typeface="+mn-lt"/>
              <a:cs typeface="+mn-lt"/>
            </a:endParaRPr>
          </a:p>
          <a:p>
            <a:r>
              <a:rPr lang="fr-CA" sz="2400">
                <a:cs typeface="Segoe UI"/>
              </a:rPr>
              <a:t>​</a:t>
            </a:r>
          </a:p>
        </p:txBody>
      </p:sp>
    </p:spTree>
    <p:custDataLst>
      <p:tags r:id="rId1"/>
    </p:custDataLst>
    <p:extLst>
      <p:ext uri="{BB962C8B-B14F-4D97-AF65-F5344CB8AC3E}">
        <p14:creationId xmlns:p14="http://schemas.microsoft.com/office/powerpoint/2010/main" val="186292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P spid="4" grpId="0"/>
      <p:bldP spid="5"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DC143FF-D913-B31E-E3EF-3C3BEDD63837}"/>
              </a:ext>
            </a:extLst>
          </p:cNvPr>
          <p:cNvSpPr>
            <a:spLocks noGrp="1"/>
          </p:cNvSpPr>
          <p:nvPr>
            <p:ph type="title"/>
          </p:nvPr>
        </p:nvSpPr>
        <p:spPr>
          <a:xfrm>
            <a:off x="321613" y="503411"/>
            <a:ext cx="6963696" cy="877530"/>
          </a:xfrm>
        </p:spPr>
        <p:txBody>
          <a:bodyPr/>
          <a:lstStyle/>
          <a:p>
            <a:r>
              <a:rPr lang="fr-FR">
                <a:solidFill>
                  <a:schemeClr val="accent1"/>
                </a:solidFill>
                <a:cs typeface="Arial"/>
              </a:rPr>
              <a:t>Indirect discrimination</a:t>
            </a:r>
          </a:p>
        </p:txBody>
      </p:sp>
      <p:sp>
        <p:nvSpPr>
          <p:cNvPr id="4" name="Espace réservé du texte 3">
            <a:extLst>
              <a:ext uri="{FF2B5EF4-FFF2-40B4-BE49-F238E27FC236}">
                <a16:creationId xmlns:a16="http://schemas.microsoft.com/office/drawing/2014/main" id="{806B5FA8-7385-00A0-412C-271BACB02099}"/>
              </a:ext>
            </a:extLst>
          </p:cNvPr>
          <p:cNvSpPr>
            <a:spLocks noGrp="1"/>
          </p:cNvSpPr>
          <p:nvPr>
            <p:ph type="body" sz="quarter" idx="14"/>
          </p:nvPr>
        </p:nvSpPr>
        <p:spPr>
          <a:xfrm>
            <a:off x="537335" y="2335352"/>
            <a:ext cx="10887355" cy="3489278"/>
          </a:xfrm>
        </p:spPr>
        <p:txBody>
          <a:bodyPr vert="horz" lIns="0" tIns="0" rIns="0" bIns="0" rtlCol="0" anchor="t">
            <a:noAutofit/>
          </a:bodyPr>
          <a:lstStyle/>
          <a:p>
            <a:pPr>
              <a:lnSpc>
                <a:spcPct val="100000"/>
              </a:lnSpc>
              <a:spcBef>
                <a:spcPts val="0"/>
              </a:spcBef>
            </a:pPr>
            <a:endParaRPr lang="fr-CA">
              <a:ea typeface="+mn-lt"/>
              <a:cs typeface="+mn-lt"/>
            </a:endParaRPr>
          </a:p>
          <a:p>
            <a:pPr>
              <a:lnSpc>
                <a:spcPct val="100000"/>
              </a:lnSpc>
              <a:spcBef>
                <a:spcPts val="0"/>
              </a:spcBef>
            </a:pPr>
            <a:endParaRPr lang="fr-CA" b="1">
              <a:solidFill>
                <a:srgbClr val="212121"/>
              </a:solidFill>
              <a:cs typeface="Arial"/>
            </a:endParaRPr>
          </a:p>
          <a:p>
            <a:endParaRPr lang="fr-CA">
              <a:solidFill>
                <a:srgbClr val="333F49"/>
              </a:solidFill>
              <a:cs typeface="Arial"/>
            </a:endParaRPr>
          </a:p>
        </p:txBody>
      </p:sp>
      <p:sp>
        <p:nvSpPr>
          <p:cNvPr id="5" name="ZoneTexte 4">
            <a:extLst>
              <a:ext uri="{FF2B5EF4-FFF2-40B4-BE49-F238E27FC236}">
                <a16:creationId xmlns:a16="http://schemas.microsoft.com/office/drawing/2014/main" id="{8A95D728-FA74-CF75-6AB5-F1123049CE68}"/>
              </a:ext>
            </a:extLst>
          </p:cNvPr>
          <p:cNvSpPr txBox="1"/>
          <p:nvPr/>
        </p:nvSpPr>
        <p:spPr>
          <a:xfrm>
            <a:off x="509707" y="2614291"/>
            <a:ext cx="555297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Arial"/>
              </a:rPr>
              <a:t>Example: </a:t>
            </a:r>
            <a:r>
              <a:rPr lang="fr-CA" sz="2400" b="1">
                <a:cs typeface="Arial"/>
              </a:rPr>
              <a:t>A </a:t>
            </a:r>
            <a:r>
              <a:rPr lang="fr-CA" sz="2400" b="1" err="1">
                <a:cs typeface="Arial"/>
              </a:rPr>
              <a:t>school</a:t>
            </a:r>
            <a:r>
              <a:rPr lang="fr-CA" sz="2400" b="1">
                <a:cs typeface="Arial"/>
              </a:rPr>
              <a:t> </a:t>
            </a:r>
            <a:r>
              <a:rPr lang="fr-CA" sz="2400" b="1" err="1">
                <a:cs typeface="Arial"/>
              </a:rPr>
              <a:t>board</a:t>
            </a:r>
            <a:r>
              <a:rPr lang="fr-CA" sz="2400" b="1">
                <a:cs typeface="Arial"/>
              </a:rPr>
              <a:t> </a:t>
            </a:r>
            <a:r>
              <a:rPr lang="fr-CA" sz="2400" b="1" err="1">
                <a:cs typeface="Arial"/>
              </a:rPr>
              <a:t>decides</a:t>
            </a:r>
            <a:r>
              <a:rPr lang="fr-CA" sz="2400" b="1">
                <a:cs typeface="Arial"/>
              </a:rPr>
              <a:t> </a:t>
            </a:r>
            <a:r>
              <a:rPr lang="fr-CA" sz="2400" b="1" err="1">
                <a:cs typeface="Arial"/>
              </a:rPr>
              <a:t>that</a:t>
            </a:r>
            <a:r>
              <a:rPr lang="fr-CA" sz="2400" b="1">
                <a:cs typeface="Arial"/>
              </a:rPr>
              <a:t> no </a:t>
            </a:r>
            <a:r>
              <a:rPr lang="fr-CA" sz="2400" b="1" err="1">
                <a:cs typeface="Arial"/>
              </a:rPr>
              <a:t>animals</a:t>
            </a:r>
            <a:r>
              <a:rPr lang="fr-CA" sz="2400" b="1">
                <a:cs typeface="Arial"/>
              </a:rPr>
              <a:t> can </a:t>
            </a:r>
            <a:r>
              <a:rPr lang="fr-CA" sz="2400" b="1" err="1">
                <a:cs typeface="Arial"/>
              </a:rPr>
              <a:t>be</a:t>
            </a:r>
            <a:r>
              <a:rPr lang="fr-CA" sz="2400" b="1">
                <a:cs typeface="Arial"/>
              </a:rPr>
              <a:t> in </a:t>
            </a:r>
            <a:r>
              <a:rPr lang="fr-CA" sz="2400" b="1" err="1">
                <a:cs typeface="Arial"/>
              </a:rPr>
              <a:t>its</a:t>
            </a:r>
            <a:r>
              <a:rPr lang="fr-CA" sz="2400" b="1">
                <a:cs typeface="Arial"/>
              </a:rPr>
              <a:t> </a:t>
            </a:r>
            <a:r>
              <a:rPr lang="fr-CA" sz="2400" b="1" err="1">
                <a:cs typeface="Arial"/>
              </a:rPr>
              <a:t>schools</a:t>
            </a:r>
            <a:r>
              <a:rPr lang="fr-CA" sz="2400" b="1">
                <a:cs typeface="Arial"/>
              </a:rPr>
              <a:t>.</a:t>
            </a:r>
            <a:r>
              <a:rPr lang="fr-CA" sz="2400" b="1">
                <a:cs typeface="Segoe UI"/>
              </a:rPr>
              <a:t> </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grpSp>
        <p:nvGrpSpPr>
          <p:cNvPr id="17" name="Groupe 16">
            <a:extLst>
              <a:ext uri="{FF2B5EF4-FFF2-40B4-BE49-F238E27FC236}">
                <a16:creationId xmlns:a16="http://schemas.microsoft.com/office/drawing/2014/main" id="{45D574A8-B331-9903-494B-E51281AA3D9C}"/>
              </a:ext>
            </a:extLst>
          </p:cNvPr>
          <p:cNvGrpSpPr/>
          <p:nvPr/>
        </p:nvGrpSpPr>
        <p:grpSpPr>
          <a:xfrm>
            <a:off x="7183912" y="4172772"/>
            <a:ext cx="4650771" cy="1651857"/>
            <a:chOff x="7183912" y="4172773"/>
            <a:chExt cx="4650771" cy="1321264"/>
          </a:xfrm>
        </p:grpSpPr>
        <p:sp>
          <p:nvSpPr>
            <p:cNvPr id="8" name="Rectangle : coins arrondis 7">
              <a:extLst>
                <a:ext uri="{FF2B5EF4-FFF2-40B4-BE49-F238E27FC236}">
                  <a16:creationId xmlns:a16="http://schemas.microsoft.com/office/drawing/2014/main" id="{0ED63435-8E66-F73B-8D91-0241A885C915}"/>
                </a:ext>
              </a:extLst>
            </p:cNvPr>
            <p:cNvSpPr/>
            <p:nvPr/>
          </p:nvSpPr>
          <p:spPr>
            <a:xfrm>
              <a:off x="7183912" y="4172773"/>
              <a:ext cx="4489965" cy="132126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1" name="ZoneTexte 10">
              <a:extLst>
                <a:ext uri="{FF2B5EF4-FFF2-40B4-BE49-F238E27FC236}">
                  <a16:creationId xmlns:a16="http://schemas.microsoft.com/office/drawing/2014/main" id="{EC9A6106-EF6B-28E4-2E07-6FE8C799A1C1}"/>
                </a:ext>
              </a:extLst>
            </p:cNvPr>
            <p:cNvSpPr txBox="1"/>
            <p:nvPr/>
          </p:nvSpPr>
          <p:spPr>
            <a:xfrm>
              <a:off x="7259841" y="4292848"/>
              <a:ext cx="45748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chemeClr val="bg1"/>
                  </a:solidFill>
                  <a:cs typeface="Arial"/>
                </a:rPr>
                <a:t>The </a:t>
              </a:r>
              <a:r>
                <a:rPr lang="fr-CA" sz="2400" err="1">
                  <a:solidFill>
                    <a:schemeClr val="bg1"/>
                  </a:solidFill>
                  <a:cs typeface="Arial"/>
                </a:rPr>
                <a:t>rule</a:t>
              </a:r>
              <a:r>
                <a:rPr lang="fr-CA" sz="2400">
                  <a:solidFill>
                    <a:schemeClr val="bg1"/>
                  </a:solidFill>
                  <a:cs typeface="Arial"/>
                </a:rPr>
                <a:t> </a:t>
              </a:r>
              <a:r>
                <a:rPr lang="fr-CA" sz="2400" err="1">
                  <a:solidFill>
                    <a:schemeClr val="bg1"/>
                  </a:solidFill>
                  <a:cs typeface="Arial"/>
                </a:rPr>
                <a:t>is</a:t>
              </a:r>
              <a:r>
                <a:rPr lang="fr-CA" sz="2400">
                  <a:solidFill>
                    <a:schemeClr val="bg1"/>
                  </a:solidFill>
                  <a:cs typeface="Arial"/>
                </a:rPr>
                <a:t> </a:t>
              </a:r>
              <a:r>
                <a:rPr lang="fr-CA" sz="2400" err="1">
                  <a:solidFill>
                    <a:schemeClr val="bg1"/>
                  </a:solidFill>
                  <a:cs typeface="Arial"/>
                </a:rPr>
                <a:t>valid</a:t>
              </a:r>
              <a:r>
                <a:rPr lang="fr-CA" sz="2400">
                  <a:solidFill>
                    <a:schemeClr val="bg1"/>
                  </a:solidFill>
                  <a:cs typeface="Arial"/>
                </a:rPr>
                <a:t>, but an exception (accommodation) must </a:t>
              </a:r>
              <a:r>
                <a:rPr lang="fr-CA" sz="2400" err="1">
                  <a:solidFill>
                    <a:schemeClr val="bg1"/>
                  </a:solidFill>
                  <a:cs typeface="Arial"/>
                </a:rPr>
                <a:t>be</a:t>
              </a:r>
              <a:r>
                <a:rPr lang="fr-CA" sz="2400">
                  <a:solidFill>
                    <a:schemeClr val="bg1"/>
                  </a:solidFill>
                  <a:cs typeface="Arial"/>
                </a:rPr>
                <a:t> </a:t>
              </a:r>
              <a:r>
                <a:rPr lang="fr-CA" sz="2400" err="1">
                  <a:solidFill>
                    <a:schemeClr val="bg1"/>
                  </a:solidFill>
                  <a:cs typeface="Arial"/>
                </a:rPr>
                <a:t>considered</a:t>
              </a:r>
              <a:r>
                <a:rPr lang="fr-CA" sz="2400">
                  <a:solidFill>
                    <a:schemeClr val="bg1"/>
                  </a:solidFill>
                  <a:cs typeface="Arial"/>
                </a:rPr>
                <a:t>.</a:t>
              </a:r>
              <a:endParaRPr lang="en-US" sz="2400">
                <a:solidFill>
                  <a:schemeClr val="bg1"/>
                </a:solidFill>
                <a:cs typeface="Arial"/>
              </a:endParaRPr>
            </a:p>
          </p:txBody>
        </p:sp>
      </p:grpSp>
      <p:sp>
        <p:nvSpPr>
          <p:cNvPr id="13" name="Flèche : bas 12">
            <a:extLst>
              <a:ext uri="{FF2B5EF4-FFF2-40B4-BE49-F238E27FC236}">
                <a16:creationId xmlns:a16="http://schemas.microsoft.com/office/drawing/2014/main" id="{DBEE2884-FC36-25D3-42E6-857B9F33C58E}"/>
              </a:ext>
            </a:extLst>
          </p:cNvPr>
          <p:cNvSpPr/>
          <p:nvPr/>
        </p:nvSpPr>
        <p:spPr>
          <a:xfrm>
            <a:off x="3192076" y="3768453"/>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5" name="ZoneTexte 14">
            <a:extLst>
              <a:ext uri="{FF2B5EF4-FFF2-40B4-BE49-F238E27FC236}">
                <a16:creationId xmlns:a16="http://schemas.microsoft.com/office/drawing/2014/main" id="{207F2428-0235-893B-B13D-80E437CFC616}"/>
              </a:ext>
            </a:extLst>
          </p:cNvPr>
          <p:cNvSpPr txBox="1"/>
          <p:nvPr/>
        </p:nvSpPr>
        <p:spPr>
          <a:xfrm>
            <a:off x="688954" y="4618972"/>
            <a:ext cx="5564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This type of </a:t>
            </a:r>
            <a:r>
              <a:rPr lang="fr-CA" sz="2400" err="1">
                <a:cs typeface="Segoe UI"/>
              </a:rPr>
              <a:t>rule</a:t>
            </a:r>
            <a:r>
              <a:rPr lang="fr-CA" sz="2400">
                <a:cs typeface="Segoe UI"/>
              </a:rPr>
              <a:t> </a:t>
            </a:r>
            <a:r>
              <a:rPr lang="fr-CA" sz="2400" err="1">
                <a:cs typeface="Arial"/>
              </a:rPr>
              <a:t>indirectly</a:t>
            </a:r>
            <a:r>
              <a:rPr lang="fr-CA" sz="2400">
                <a:ea typeface="+mn-lt"/>
                <a:cs typeface="+mn-lt"/>
              </a:rPr>
              <a:t> </a:t>
            </a:r>
            <a:r>
              <a:rPr lang="fr-CA" sz="2400" err="1">
                <a:ea typeface="+mn-lt"/>
                <a:cs typeface="+mn-lt"/>
              </a:rPr>
              <a:t>prevents</a:t>
            </a:r>
            <a:r>
              <a:rPr lang="fr-CA" sz="2400">
                <a:ea typeface="+mn-lt"/>
                <a:cs typeface="+mn-lt"/>
              </a:rPr>
              <a:t> people </a:t>
            </a:r>
            <a:r>
              <a:rPr lang="fr-CA" sz="2400" err="1">
                <a:ea typeface="+mn-lt"/>
                <a:cs typeface="+mn-lt"/>
              </a:rPr>
              <a:t>with</a:t>
            </a:r>
            <a:r>
              <a:rPr lang="fr-CA" sz="2400">
                <a:ea typeface="+mn-lt"/>
                <a:cs typeface="+mn-lt"/>
              </a:rPr>
              <a:t> guide </a:t>
            </a:r>
            <a:r>
              <a:rPr lang="fr-CA" sz="2400" err="1">
                <a:ea typeface="+mn-lt"/>
                <a:cs typeface="+mn-lt"/>
              </a:rPr>
              <a:t>dogs</a:t>
            </a:r>
            <a:r>
              <a:rPr lang="fr-CA" sz="2400">
                <a:ea typeface="+mn-lt"/>
                <a:cs typeface="+mn-lt"/>
              </a:rPr>
              <a:t> or </a:t>
            </a:r>
            <a:r>
              <a:rPr lang="fr-CA" sz="2400" err="1">
                <a:ea typeface="+mn-lt"/>
                <a:cs typeface="+mn-lt"/>
              </a:rPr>
              <a:t>other</a:t>
            </a:r>
            <a:r>
              <a:rPr lang="fr-CA" sz="2400">
                <a:ea typeface="+mn-lt"/>
                <a:cs typeface="+mn-lt"/>
              </a:rPr>
              <a:t> services </a:t>
            </a:r>
            <a:r>
              <a:rPr lang="fr-CA" sz="2400" err="1">
                <a:ea typeface="+mn-lt"/>
                <a:cs typeface="+mn-lt"/>
              </a:rPr>
              <a:t>animals</a:t>
            </a:r>
            <a:r>
              <a:rPr lang="fr-CA" sz="2400">
                <a:ea typeface="+mn-lt"/>
                <a:cs typeface="+mn-lt"/>
              </a:rPr>
              <a:t> </a:t>
            </a:r>
            <a:r>
              <a:rPr lang="fr-CA" sz="2400" err="1">
                <a:ea typeface="+mn-lt"/>
                <a:cs typeface="+mn-lt"/>
              </a:rPr>
              <a:t>from</a:t>
            </a:r>
            <a:r>
              <a:rPr lang="fr-CA" sz="2400">
                <a:ea typeface="+mn-lt"/>
                <a:cs typeface="+mn-lt"/>
              </a:rPr>
              <a:t> </a:t>
            </a:r>
            <a:r>
              <a:rPr lang="fr-CA" sz="2400" err="1">
                <a:ea typeface="+mn-lt"/>
                <a:cs typeface="+mn-lt"/>
              </a:rPr>
              <a:t>attending</a:t>
            </a:r>
            <a:r>
              <a:rPr lang="fr-CA" sz="2400">
                <a:ea typeface="+mn-lt"/>
                <a:cs typeface="+mn-lt"/>
              </a:rPr>
              <a:t> </a:t>
            </a:r>
            <a:r>
              <a:rPr lang="fr-CA" sz="2400" err="1">
                <a:ea typeface="+mn-lt"/>
                <a:cs typeface="+mn-lt"/>
              </a:rPr>
              <a:t>school</a:t>
            </a:r>
            <a:r>
              <a:rPr lang="fr-CA" sz="2400">
                <a:ea typeface="+mn-lt"/>
                <a:cs typeface="+mn-lt"/>
              </a:rPr>
              <a:t> like </a:t>
            </a:r>
            <a:r>
              <a:rPr lang="fr-CA" sz="2400" err="1">
                <a:ea typeface="+mn-lt"/>
                <a:cs typeface="+mn-lt"/>
              </a:rPr>
              <a:t>everyone</a:t>
            </a:r>
            <a:r>
              <a:rPr lang="fr-CA" sz="2400">
                <a:ea typeface="+mn-lt"/>
                <a:cs typeface="+mn-lt"/>
              </a:rPr>
              <a:t> </a:t>
            </a:r>
            <a:r>
              <a:rPr lang="fr-CA" sz="2400" err="1">
                <a:ea typeface="+mn-lt"/>
                <a:cs typeface="+mn-lt"/>
              </a:rPr>
              <a:t>else</a:t>
            </a:r>
            <a:r>
              <a:rPr lang="fr-CA" sz="2400">
                <a:ea typeface="+mn-lt"/>
                <a:cs typeface="+mn-lt"/>
              </a:rPr>
              <a:t>.</a:t>
            </a:r>
            <a:r>
              <a:rPr lang="fr-CA" sz="2400">
                <a:solidFill>
                  <a:srgbClr val="333F49"/>
                </a:solidFill>
                <a:cs typeface="Segoe UI"/>
              </a:rPr>
              <a:t> </a:t>
            </a:r>
            <a:r>
              <a:rPr lang="en-US" sz="2400">
                <a:cs typeface="Segoe UI"/>
              </a:rPr>
              <a:t>​</a:t>
            </a:r>
            <a:endParaRPr lang="fr-FR">
              <a:cs typeface="Arial"/>
            </a:endParaRPr>
          </a:p>
          <a:p>
            <a:r>
              <a:rPr lang="fr-CA" sz="2400">
                <a:cs typeface="Segoe UI"/>
              </a:rPr>
              <a:t>​</a:t>
            </a:r>
          </a:p>
        </p:txBody>
      </p:sp>
      <p:sp>
        <p:nvSpPr>
          <p:cNvPr id="16" name="ZoneTexte 15">
            <a:extLst>
              <a:ext uri="{FF2B5EF4-FFF2-40B4-BE49-F238E27FC236}">
                <a16:creationId xmlns:a16="http://schemas.microsoft.com/office/drawing/2014/main" id="{DE684F21-39D1-8A6C-0971-D74137D29059}"/>
              </a:ext>
            </a:extLst>
          </p:cNvPr>
          <p:cNvSpPr txBox="1"/>
          <p:nvPr/>
        </p:nvSpPr>
        <p:spPr>
          <a:xfrm>
            <a:off x="959893" y="1301086"/>
            <a:ext cx="102791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err="1">
                <a:solidFill>
                  <a:srgbClr val="333F49"/>
                </a:solidFill>
              </a:rPr>
              <a:t>It’s</a:t>
            </a:r>
            <a:r>
              <a:rPr lang="fr-CA" sz="2400">
                <a:solidFill>
                  <a:srgbClr val="333F49"/>
                </a:solidFill>
              </a:rPr>
              <a:t> </a:t>
            </a:r>
            <a:r>
              <a:rPr lang="fr-CA" sz="2400" err="1">
                <a:solidFill>
                  <a:srgbClr val="333F49"/>
                </a:solidFill>
              </a:rPr>
              <a:t>when</a:t>
            </a:r>
            <a:r>
              <a:rPr lang="fr-CA" sz="2400">
                <a:solidFill>
                  <a:srgbClr val="333F49"/>
                </a:solidFill>
              </a:rPr>
              <a:t> a </a:t>
            </a:r>
            <a:r>
              <a:rPr lang="fr-CA" sz="2400" err="1">
                <a:solidFill>
                  <a:srgbClr val="333F49"/>
                </a:solidFill>
              </a:rPr>
              <a:t>rule</a:t>
            </a:r>
            <a:r>
              <a:rPr lang="fr-CA" sz="2400">
                <a:solidFill>
                  <a:srgbClr val="333F49"/>
                </a:solidFill>
              </a:rPr>
              <a:t> or a </a:t>
            </a:r>
            <a:r>
              <a:rPr lang="fr-CA" sz="2400" err="1">
                <a:solidFill>
                  <a:srgbClr val="333F49"/>
                </a:solidFill>
              </a:rPr>
              <a:t>decision</a:t>
            </a:r>
            <a:r>
              <a:rPr lang="fr-CA" sz="2400">
                <a:solidFill>
                  <a:srgbClr val="333F49"/>
                </a:solidFill>
              </a:rPr>
              <a:t> </a:t>
            </a:r>
            <a:r>
              <a:rPr lang="fr-CA" sz="2400" err="1">
                <a:solidFill>
                  <a:srgbClr val="333F49"/>
                </a:solidFill>
              </a:rPr>
              <a:t>directed</a:t>
            </a:r>
            <a:r>
              <a:rPr lang="fr-CA" sz="2400">
                <a:solidFill>
                  <a:srgbClr val="333F49"/>
                </a:solidFill>
              </a:rPr>
              <a:t> at </a:t>
            </a:r>
            <a:r>
              <a:rPr lang="fr-CA" sz="2400" err="1">
                <a:solidFill>
                  <a:srgbClr val="333F49"/>
                </a:solidFill>
              </a:rPr>
              <a:t>everyone</a:t>
            </a:r>
            <a:r>
              <a:rPr lang="fr-CA" sz="2400">
                <a:solidFill>
                  <a:srgbClr val="333F49"/>
                </a:solidFill>
              </a:rPr>
              <a:t> </a:t>
            </a:r>
            <a:r>
              <a:rPr lang="fr-CA" sz="2400" err="1">
                <a:solidFill>
                  <a:srgbClr val="333F49"/>
                </a:solidFill>
              </a:rPr>
              <a:t>prevents</a:t>
            </a:r>
            <a:r>
              <a:rPr lang="fr-CA" sz="2400">
                <a:solidFill>
                  <a:srgbClr val="333F49"/>
                </a:solidFill>
              </a:rPr>
              <a:t> </a:t>
            </a:r>
            <a:r>
              <a:rPr lang="fr-CA" sz="2400" err="1">
                <a:solidFill>
                  <a:srgbClr val="333F49"/>
                </a:solidFill>
              </a:rPr>
              <a:t>some</a:t>
            </a:r>
            <a:r>
              <a:rPr lang="fr-CA" sz="2400">
                <a:solidFill>
                  <a:srgbClr val="333F49"/>
                </a:solidFill>
              </a:rPr>
              <a:t> people </a:t>
            </a:r>
            <a:r>
              <a:rPr lang="fr-CA" sz="2400" err="1">
                <a:solidFill>
                  <a:srgbClr val="333F49"/>
                </a:solidFill>
              </a:rPr>
              <a:t>from</a:t>
            </a:r>
            <a:r>
              <a:rPr lang="fr-CA" sz="2400">
                <a:solidFill>
                  <a:srgbClr val="333F49"/>
                </a:solidFill>
              </a:rPr>
              <a:t> </a:t>
            </a:r>
            <a:r>
              <a:rPr lang="fr-CA" sz="2400" err="1">
                <a:solidFill>
                  <a:srgbClr val="333F49"/>
                </a:solidFill>
              </a:rPr>
              <a:t>exercising</a:t>
            </a:r>
            <a:r>
              <a:rPr lang="fr-CA" sz="2400">
                <a:solidFill>
                  <a:srgbClr val="333F49"/>
                </a:solidFill>
              </a:rPr>
              <a:t> </a:t>
            </a:r>
            <a:r>
              <a:rPr lang="fr-CA" sz="2400" err="1">
                <a:solidFill>
                  <a:srgbClr val="333F49"/>
                </a:solidFill>
              </a:rPr>
              <a:t>their</a:t>
            </a:r>
            <a:r>
              <a:rPr lang="fr-CA" sz="2400">
                <a:solidFill>
                  <a:srgbClr val="333F49"/>
                </a:solidFill>
              </a:rPr>
              <a:t> </a:t>
            </a:r>
            <a:r>
              <a:rPr lang="fr-CA" sz="2400" err="1">
                <a:solidFill>
                  <a:srgbClr val="333F49"/>
                </a:solidFill>
              </a:rPr>
              <a:t>rights</a:t>
            </a:r>
            <a:r>
              <a:rPr lang="fr-CA" sz="2400">
                <a:solidFill>
                  <a:srgbClr val="333F49"/>
                </a:solidFill>
              </a:rPr>
              <a:t> like </a:t>
            </a:r>
            <a:r>
              <a:rPr lang="fr-CA" sz="2400" err="1">
                <a:solidFill>
                  <a:srgbClr val="333F49"/>
                </a:solidFill>
              </a:rPr>
              <a:t>everyone</a:t>
            </a:r>
            <a:r>
              <a:rPr lang="fr-CA" sz="2400">
                <a:solidFill>
                  <a:srgbClr val="333F49"/>
                </a:solidFill>
              </a:rPr>
              <a:t> </a:t>
            </a:r>
            <a:r>
              <a:rPr lang="fr-CA" sz="2400" err="1">
                <a:solidFill>
                  <a:srgbClr val="333F49"/>
                </a:solidFill>
              </a:rPr>
              <a:t>else</a:t>
            </a:r>
            <a:r>
              <a:rPr lang="fr-CA" sz="2400">
                <a:solidFill>
                  <a:srgbClr val="333F49"/>
                </a:solidFill>
              </a:rPr>
              <a:t>. </a:t>
            </a:r>
            <a:endParaRPr lang="fr-CA" sz="2400">
              <a:solidFill>
                <a:srgbClr val="333F49"/>
              </a:solidFill>
              <a:cs typeface="Arial" panose="020B0604020202020204"/>
            </a:endParaRPr>
          </a:p>
        </p:txBody>
      </p:sp>
    </p:spTree>
    <p:custDataLst>
      <p:tags r:id="rId1"/>
    </p:custDataLst>
    <p:extLst>
      <p:ext uri="{BB962C8B-B14F-4D97-AF65-F5344CB8AC3E}">
        <p14:creationId xmlns:p14="http://schemas.microsoft.com/office/powerpoint/2010/main" val="93949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2</a:t>
            </a:r>
            <a:br>
              <a:rPr lang="fr-FR">
                <a:cs typeface="Arial"/>
              </a:rPr>
            </a:br>
            <a:r>
              <a:rPr lang="en-CA" sz="4000" b="1" kern="1400">
                <a:solidFill>
                  <a:srgbClr val="F6891F"/>
                </a:solidFill>
                <a:effectLst/>
                <a:latin typeface="Arial" panose="020B0604020202020204" pitchFamily="34" charset="0"/>
                <a:ea typeface="Times New Roman" panose="02020603050405020304" pitchFamily="18" charset="0"/>
              </a:rPr>
              <a:t>The right to equality and freedom from discrimination</a:t>
            </a:r>
            <a:endParaRPr lang="fr-FR" sz="4000"/>
          </a:p>
        </p:txBody>
      </p:sp>
      <p:pic>
        <p:nvPicPr>
          <p:cNvPr id="5" name="Espace réservé pour une image  4" descr="Une image contenant habits, chaussures, personne, homme&#10;&#10;Description générée automatiquement">
            <a:extLst>
              <a:ext uri="{FF2B5EF4-FFF2-40B4-BE49-F238E27FC236}">
                <a16:creationId xmlns:a16="http://schemas.microsoft.com/office/drawing/2014/main" id="{5564590D-2C4E-1FDB-41A6-0BC597550C41}"/>
              </a:ext>
            </a:extLst>
          </p:cNvPr>
          <p:cNvPicPr>
            <a:picLocks noGrp="1" noChangeAspect="1"/>
          </p:cNvPicPr>
          <p:nvPr>
            <p:ph type="pic" sz="quarter" idx="16"/>
          </p:nvPr>
        </p:nvPicPr>
        <p:blipFill rotWithShape="1">
          <a:blip r:embed="rId4"/>
          <a:srcRect l="25166" t="-5048" r="17702" b="5048"/>
          <a:stretch/>
        </p:blipFill>
        <p:spPr>
          <a:xfrm>
            <a:off x="6736036" y="1293631"/>
            <a:ext cx="4596429" cy="4596429"/>
          </a:xfrm>
        </p:spPr>
      </p:pic>
    </p:spTree>
    <p:custDataLst>
      <p:tags r:id="rId1"/>
    </p:custDataLst>
    <p:extLst>
      <p:ext uri="{BB962C8B-B14F-4D97-AF65-F5344CB8AC3E}">
        <p14:creationId xmlns:p14="http://schemas.microsoft.com/office/powerpoint/2010/main" val="16968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FD21A-A1C0-B9B7-29A4-5537D31DEDC9}"/>
              </a:ext>
            </a:extLst>
          </p:cNvPr>
          <p:cNvSpPr>
            <a:spLocks noGrp="1"/>
          </p:cNvSpPr>
          <p:nvPr>
            <p:ph type="title"/>
          </p:nvPr>
        </p:nvSpPr>
        <p:spPr>
          <a:xfrm>
            <a:off x="886968" y="778137"/>
            <a:ext cx="5943600" cy="5508811"/>
          </a:xfrm>
        </p:spPr>
        <p:txBody>
          <a:bodyPr/>
          <a:lstStyle/>
          <a:p>
            <a:r>
              <a:rPr lang="en-CA"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your own words, what is discrimination?</a:t>
            </a:r>
            <a:r>
              <a:rPr lang="fr-CA">
                <a:effectLst/>
              </a:rPr>
              <a:t> </a:t>
            </a:r>
            <a:br>
              <a:rPr lang="fr-CA">
                <a:effectLst/>
              </a:rPr>
            </a:br>
            <a:br>
              <a:rPr lang="fr-FR">
                <a:cs typeface="Arial"/>
              </a:rPr>
            </a:br>
            <a:r>
              <a:rPr lang="en-CA" b="1">
                <a:solidFill>
                  <a:schemeClr val="tx1"/>
                </a:solidFill>
                <a:effectLst/>
                <a:latin typeface="Arial" panose="020B0604020202020204" pitchFamily="34" charset="0"/>
                <a:ea typeface="Cambria" panose="02040503050406030204" pitchFamily="18" charset="0"/>
                <a:cs typeface="Cambria" panose="02040503050406030204" pitchFamily="18" charset="0"/>
              </a:rPr>
              <a:t>Do you think that discrimination is the same thing as intolerance? Explain. </a:t>
            </a:r>
            <a:br>
              <a:rPr lang="fr-CA" b="1">
                <a:solidFill>
                  <a:schemeClr val="tx1"/>
                </a:solidFill>
                <a:effectLst/>
                <a:latin typeface="Arial" panose="020B0604020202020204" pitchFamily="34" charset="0"/>
                <a:ea typeface="Cambria" panose="02040503050406030204" pitchFamily="18" charset="0"/>
                <a:cs typeface="Cambria" panose="02040503050406030204" pitchFamily="18" charset="0"/>
              </a:rPr>
            </a:br>
            <a:endParaRPr lang="fr-FR">
              <a:solidFill>
                <a:schemeClr val="tx1"/>
              </a:solidFill>
              <a:cs typeface="Arial"/>
            </a:endParaRPr>
          </a:p>
          <a:p>
            <a:endParaRPr lang="fr-FR">
              <a:cs typeface="Arial"/>
            </a:endParaRPr>
          </a:p>
        </p:txBody>
      </p:sp>
    </p:spTree>
    <p:custDataLst>
      <p:tags r:id="rId1"/>
    </p:custDataLst>
    <p:extLst>
      <p:ext uri="{BB962C8B-B14F-4D97-AF65-F5344CB8AC3E}">
        <p14:creationId xmlns:p14="http://schemas.microsoft.com/office/powerpoint/2010/main" val="12488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3</a:t>
            </a:r>
            <a:br>
              <a:rPr lang="fr-FR">
                <a:cs typeface="Arial"/>
              </a:rPr>
            </a:br>
            <a:r>
              <a:rPr lang="en-CA" sz="4000">
                <a:cs typeface="Arial"/>
              </a:rPr>
              <a:t>What is a reasonable accommodation?</a:t>
            </a:r>
            <a:endParaRPr lang="en-CA"/>
          </a:p>
        </p:txBody>
      </p:sp>
      <p:pic>
        <p:nvPicPr>
          <p:cNvPr id="5" name="Espace réservé pour une image  4" descr="Une image contenant roue, dessin humoristique, véhicule, dessin&#10;&#10;Description générée automatiquement">
            <a:extLst>
              <a:ext uri="{FF2B5EF4-FFF2-40B4-BE49-F238E27FC236}">
                <a16:creationId xmlns:a16="http://schemas.microsoft.com/office/drawing/2014/main" id="{D9B2EB39-919B-C7E0-1621-BC995137E1BB}"/>
              </a:ext>
            </a:extLst>
          </p:cNvPr>
          <p:cNvPicPr>
            <a:picLocks noGrp="1" noChangeAspect="1"/>
          </p:cNvPicPr>
          <p:nvPr>
            <p:ph type="pic" sz="quarter" idx="16"/>
          </p:nvPr>
        </p:nvPicPr>
        <p:blipFill rotWithShape="1">
          <a:blip r:embed="rId4"/>
          <a:srcRect l="-10758" t="-488" r="-11136" b="2390"/>
          <a:stretch/>
        </p:blipFill>
        <p:spPr>
          <a:xfrm>
            <a:off x="6205182" y="1143000"/>
            <a:ext cx="4904232" cy="4904232"/>
          </a:xfrm>
        </p:spPr>
      </p:pic>
    </p:spTree>
    <p:custDataLst>
      <p:tags r:id="rId1"/>
    </p:custDataLst>
    <p:extLst>
      <p:ext uri="{BB962C8B-B14F-4D97-AF65-F5344CB8AC3E}">
        <p14:creationId xmlns:p14="http://schemas.microsoft.com/office/powerpoint/2010/main" val="405981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83AC1B8-0425-F272-951B-2A5C64DC0AF6}"/>
              </a:ext>
            </a:extLst>
          </p:cNvPr>
          <p:cNvSpPr>
            <a:spLocks noGrp="1"/>
          </p:cNvSpPr>
          <p:nvPr>
            <p:ph type="body" sz="quarter" idx="14"/>
          </p:nvPr>
        </p:nvSpPr>
        <p:spPr>
          <a:xfrm>
            <a:off x="915723" y="1969707"/>
            <a:ext cx="10212246" cy="1457315"/>
          </a:xfrm>
        </p:spPr>
        <p:txBody>
          <a:bodyPr vert="horz" lIns="0" tIns="0" rIns="0" bIns="0" rtlCol="0" anchor="t">
            <a:noAutofit/>
          </a:bodyPr>
          <a:lstStyle/>
          <a:p>
            <a:pPr algn="ctr"/>
            <a:r>
              <a:rPr lang="fr-FR">
                <a:ea typeface="+mn-lt"/>
                <a:cs typeface="+mn-lt"/>
              </a:rPr>
              <a:t>The </a:t>
            </a:r>
            <a:r>
              <a:rPr lang="fr-FR" err="1">
                <a:ea typeface="+mn-lt"/>
                <a:cs typeface="+mn-lt"/>
              </a:rPr>
              <a:t>idea</a:t>
            </a:r>
            <a:r>
              <a:rPr lang="fr-FR">
                <a:ea typeface="+mn-lt"/>
                <a:cs typeface="+mn-lt"/>
              </a:rPr>
              <a:t> </a:t>
            </a:r>
            <a:r>
              <a:rPr lang="fr-FR" err="1">
                <a:ea typeface="+mn-lt"/>
                <a:cs typeface="+mn-lt"/>
              </a:rPr>
              <a:t>is</a:t>
            </a:r>
            <a:r>
              <a:rPr lang="fr-FR">
                <a:ea typeface="+mn-lt"/>
                <a:cs typeface="+mn-lt"/>
              </a:rPr>
              <a:t> to </a:t>
            </a:r>
            <a:r>
              <a:rPr lang="fr-FR" b="1" err="1">
                <a:ea typeface="+mn-lt"/>
                <a:cs typeface="+mn-lt"/>
              </a:rPr>
              <a:t>create</a:t>
            </a:r>
            <a:r>
              <a:rPr lang="fr-FR" b="1">
                <a:ea typeface="+mn-lt"/>
                <a:cs typeface="+mn-lt"/>
              </a:rPr>
              <a:t> an exception</a:t>
            </a:r>
            <a:r>
              <a:rPr lang="fr-FR">
                <a:ea typeface="+mn-lt"/>
                <a:cs typeface="+mn-lt"/>
              </a:rPr>
              <a:t> in </a:t>
            </a:r>
            <a:r>
              <a:rPr lang="fr-FR" err="1">
                <a:ea typeface="+mn-lt"/>
                <a:cs typeface="+mn-lt"/>
              </a:rPr>
              <a:t>favour</a:t>
            </a:r>
            <a:r>
              <a:rPr lang="fr-FR">
                <a:ea typeface="+mn-lt"/>
                <a:cs typeface="+mn-lt"/>
              </a:rPr>
              <a:t> of one </a:t>
            </a:r>
            <a:r>
              <a:rPr lang="fr-FR" err="1">
                <a:ea typeface="+mn-lt"/>
                <a:cs typeface="+mn-lt"/>
              </a:rPr>
              <a:t>person</a:t>
            </a:r>
            <a:r>
              <a:rPr lang="fr-FR">
                <a:ea typeface="+mn-lt"/>
                <a:cs typeface="+mn-lt"/>
              </a:rPr>
              <a:t>, </a:t>
            </a:r>
            <a:r>
              <a:rPr lang="fr-FR" err="1">
                <a:ea typeface="+mn-lt"/>
                <a:cs typeface="+mn-lt"/>
              </a:rPr>
              <a:t>so</a:t>
            </a:r>
            <a:r>
              <a:rPr lang="fr-FR">
                <a:ea typeface="+mn-lt"/>
                <a:cs typeface="+mn-lt"/>
              </a:rPr>
              <a:t> </a:t>
            </a:r>
            <a:r>
              <a:rPr lang="fr-FR" err="1">
                <a:ea typeface="+mn-lt"/>
                <a:cs typeface="+mn-lt"/>
              </a:rPr>
              <a:t>that</a:t>
            </a:r>
            <a:r>
              <a:rPr lang="fr-FR">
                <a:ea typeface="+mn-lt"/>
                <a:cs typeface="+mn-lt"/>
              </a:rPr>
              <a:t> the </a:t>
            </a:r>
            <a:r>
              <a:rPr lang="fr-FR" err="1">
                <a:ea typeface="+mn-lt"/>
                <a:cs typeface="+mn-lt"/>
              </a:rPr>
              <a:t>person</a:t>
            </a:r>
            <a:r>
              <a:rPr lang="fr-FR">
                <a:ea typeface="+mn-lt"/>
                <a:cs typeface="+mn-lt"/>
              </a:rPr>
              <a:t> can </a:t>
            </a:r>
            <a:r>
              <a:rPr lang="fr-FR" err="1">
                <a:ea typeface="+mn-lt"/>
                <a:cs typeface="+mn-lt"/>
              </a:rPr>
              <a:t>enjoy</a:t>
            </a:r>
            <a:r>
              <a:rPr lang="fr-FR">
                <a:ea typeface="+mn-lt"/>
                <a:cs typeface="+mn-lt"/>
              </a:rPr>
              <a:t> the </a:t>
            </a:r>
            <a:r>
              <a:rPr lang="fr-FR" err="1">
                <a:ea typeface="+mn-lt"/>
                <a:cs typeface="+mn-lt"/>
              </a:rPr>
              <a:t>same</a:t>
            </a:r>
            <a:r>
              <a:rPr lang="fr-FR">
                <a:ea typeface="+mn-lt"/>
                <a:cs typeface="+mn-lt"/>
              </a:rPr>
              <a:t> </a:t>
            </a:r>
            <a:r>
              <a:rPr lang="fr-FR" err="1">
                <a:ea typeface="+mn-lt"/>
                <a:cs typeface="+mn-lt"/>
              </a:rPr>
              <a:t>rights</a:t>
            </a:r>
            <a:r>
              <a:rPr lang="fr-FR">
                <a:ea typeface="+mn-lt"/>
                <a:cs typeface="+mn-lt"/>
              </a:rPr>
              <a:t> and </a:t>
            </a:r>
            <a:r>
              <a:rPr lang="fr-FR" err="1">
                <a:ea typeface="+mn-lt"/>
                <a:cs typeface="+mn-lt"/>
              </a:rPr>
              <a:t>access</a:t>
            </a:r>
            <a:r>
              <a:rPr lang="fr-FR">
                <a:ea typeface="+mn-lt"/>
                <a:cs typeface="+mn-lt"/>
              </a:rPr>
              <a:t> the </a:t>
            </a:r>
            <a:r>
              <a:rPr lang="fr-FR" err="1">
                <a:ea typeface="+mn-lt"/>
                <a:cs typeface="+mn-lt"/>
              </a:rPr>
              <a:t>same</a:t>
            </a:r>
            <a:r>
              <a:rPr lang="fr-FR">
                <a:ea typeface="+mn-lt"/>
                <a:cs typeface="+mn-lt"/>
              </a:rPr>
              <a:t> services as </a:t>
            </a:r>
            <a:r>
              <a:rPr lang="fr-FR" err="1">
                <a:ea typeface="+mn-lt"/>
                <a:cs typeface="+mn-lt"/>
              </a:rPr>
              <a:t>everyone</a:t>
            </a:r>
            <a:r>
              <a:rPr lang="fr-FR">
                <a:ea typeface="+mn-lt"/>
                <a:cs typeface="+mn-lt"/>
              </a:rPr>
              <a:t> </a:t>
            </a:r>
            <a:r>
              <a:rPr lang="fr-FR" err="1">
                <a:ea typeface="+mn-lt"/>
                <a:cs typeface="+mn-lt"/>
              </a:rPr>
              <a:t>else</a:t>
            </a:r>
            <a:r>
              <a:rPr lang="fr-FR">
                <a:ea typeface="+mn-lt"/>
                <a:cs typeface="+mn-lt"/>
              </a:rPr>
              <a:t>.</a:t>
            </a:r>
          </a:p>
        </p:txBody>
      </p:sp>
      <p:sp>
        <p:nvSpPr>
          <p:cNvPr id="5" name="Titre 2">
            <a:extLst>
              <a:ext uri="{FF2B5EF4-FFF2-40B4-BE49-F238E27FC236}">
                <a16:creationId xmlns:a16="http://schemas.microsoft.com/office/drawing/2014/main" id="{715D4D50-BDFA-1C1F-9957-339B1020B501}"/>
              </a:ext>
            </a:extLst>
          </p:cNvPr>
          <p:cNvSpPr>
            <a:spLocks noGrp="1"/>
          </p:cNvSpPr>
          <p:nvPr>
            <p:ph type="title"/>
          </p:nvPr>
        </p:nvSpPr>
        <p:spPr>
          <a:xfrm>
            <a:off x="609160" y="417147"/>
            <a:ext cx="11521317" cy="963794"/>
          </a:xfrm>
        </p:spPr>
        <p:txBody>
          <a:bodyPr/>
          <a:lstStyle/>
          <a:p>
            <a:r>
              <a:rPr lang="en-CA">
                <a:solidFill>
                  <a:schemeClr val="accent1"/>
                </a:solidFill>
                <a:cs typeface="Arial"/>
              </a:rPr>
              <a:t>Reasonable accommodation: </a:t>
            </a:r>
            <a:br>
              <a:rPr lang="en-CA">
                <a:cs typeface="Arial"/>
              </a:rPr>
            </a:br>
            <a:r>
              <a:rPr lang="en-CA">
                <a:solidFill>
                  <a:schemeClr val="accent1"/>
                </a:solidFill>
                <a:cs typeface="Arial"/>
              </a:rPr>
              <a:t>Who? Why? When?</a:t>
            </a:r>
          </a:p>
        </p:txBody>
      </p:sp>
      <p:sp>
        <p:nvSpPr>
          <p:cNvPr id="6" name="ZoneTexte 5">
            <a:extLst>
              <a:ext uri="{FF2B5EF4-FFF2-40B4-BE49-F238E27FC236}">
                <a16:creationId xmlns:a16="http://schemas.microsoft.com/office/drawing/2014/main" id="{AE65A420-BDFE-6E3F-5843-C30AA6732FD4}"/>
              </a:ext>
            </a:extLst>
          </p:cNvPr>
          <p:cNvSpPr txBox="1"/>
          <p:nvPr/>
        </p:nvSpPr>
        <p:spPr>
          <a:xfrm>
            <a:off x="1425118" y="3691578"/>
            <a:ext cx="9497472"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FR" sz="2800"/>
              <a:t>For a </a:t>
            </a:r>
            <a:r>
              <a:rPr lang="fr-FR" sz="2800" err="1"/>
              <a:t>person</a:t>
            </a:r>
            <a:r>
              <a:rPr lang="fr-FR" sz="2800"/>
              <a:t> </a:t>
            </a:r>
            <a:r>
              <a:rPr lang="fr-FR" sz="2800" err="1"/>
              <a:t>who</a:t>
            </a:r>
            <a:r>
              <a:rPr lang="fr-FR" sz="2800"/>
              <a:t> </a:t>
            </a:r>
            <a:r>
              <a:rPr lang="fr-FR" sz="2800" err="1"/>
              <a:t>is</a:t>
            </a:r>
            <a:r>
              <a:rPr lang="fr-FR" sz="2800"/>
              <a:t> a </a:t>
            </a:r>
            <a:r>
              <a:rPr lang="fr-FR" sz="2800" err="1"/>
              <a:t>victim</a:t>
            </a:r>
            <a:r>
              <a:rPr lang="fr-FR" sz="2800"/>
              <a:t> of </a:t>
            </a:r>
            <a:r>
              <a:rPr lang="fr-FR" sz="2800" b="1"/>
              <a:t>indirect discrimination</a:t>
            </a:r>
            <a:r>
              <a:rPr lang="fr-FR" sz="2800"/>
              <a:t>. </a:t>
            </a:r>
            <a:endParaRPr lang="fr-FR" sz="2800">
              <a:cs typeface="Arial"/>
            </a:endParaRPr>
          </a:p>
        </p:txBody>
      </p:sp>
      <p:sp>
        <p:nvSpPr>
          <p:cNvPr id="9" name="ZoneTexte 8">
            <a:extLst>
              <a:ext uri="{FF2B5EF4-FFF2-40B4-BE49-F238E27FC236}">
                <a16:creationId xmlns:a16="http://schemas.microsoft.com/office/drawing/2014/main" id="{9E4746DA-EAD8-8CE1-7E31-A8720ACD5AE2}"/>
              </a:ext>
            </a:extLst>
          </p:cNvPr>
          <p:cNvSpPr txBox="1"/>
          <p:nvPr/>
        </p:nvSpPr>
        <p:spPr>
          <a:xfrm>
            <a:off x="1427327" y="4216589"/>
            <a:ext cx="5286384"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Font typeface="Arial"/>
              <a:buBlip>
                <a:blip>
                  <a:extLst>
                    <a:ext uri="{96DAC541-7B7A-43D3-8B79-37D633B846F1}">
                      <asvg:svgBlip xmlns:asvg="http://schemas.microsoft.com/office/drawing/2016/SVG/main" r:embed="rId4"/>
                    </a:ext>
                  </a:extLst>
                </a:blip>
              </a:buBlip>
            </a:pPr>
            <a:r>
              <a:rPr lang="fr-FR" sz="2800">
                <a:ea typeface="+mn-lt"/>
                <a:cs typeface="+mn-lt"/>
              </a:rPr>
              <a:t>For a </a:t>
            </a:r>
            <a:r>
              <a:rPr lang="fr-FR" sz="2800" err="1">
                <a:ea typeface="+mn-lt"/>
                <a:cs typeface="+mn-lt"/>
              </a:rPr>
              <a:t>person</a:t>
            </a:r>
            <a:r>
              <a:rPr lang="fr-FR" sz="2800">
                <a:ea typeface="+mn-lt"/>
                <a:cs typeface="+mn-lt"/>
              </a:rPr>
              <a:t> </a:t>
            </a:r>
            <a:r>
              <a:rPr lang="fr-FR" sz="2800" err="1">
                <a:ea typeface="+mn-lt"/>
                <a:cs typeface="+mn-lt"/>
              </a:rPr>
              <a:t>who</a:t>
            </a:r>
            <a:r>
              <a:rPr lang="fr-FR" sz="2800">
                <a:ea typeface="+mn-lt"/>
                <a:cs typeface="+mn-lt"/>
              </a:rPr>
              <a:t> </a:t>
            </a:r>
            <a:r>
              <a:rPr lang="fr-FR" sz="2800" b="1" err="1">
                <a:ea typeface="+mn-lt"/>
                <a:cs typeface="+mn-lt"/>
              </a:rPr>
              <a:t>requests</a:t>
            </a:r>
            <a:r>
              <a:rPr lang="fr-FR" sz="2800" b="1">
                <a:ea typeface="+mn-lt"/>
                <a:cs typeface="+mn-lt"/>
              </a:rPr>
              <a:t> </a:t>
            </a:r>
            <a:r>
              <a:rPr lang="fr-FR" sz="2800" err="1">
                <a:ea typeface="+mn-lt"/>
                <a:cs typeface="+mn-lt"/>
              </a:rPr>
              <a:t>it</a:t>
            </a:r>
            <a:r>
              <a:rPr lang="fr-FR" sz="2800">
                <a:ea typeface="+mn-lt"/>
                <a:cs typeface="+mn-lt"/>
              </a:rPr>
              <a:t>.</a:t>
            </a:r>
            <a:endParaRPr lang="fr-FR">
              <a:ea typeface="+mn-lt"/>
              <a:cs typeface="+mn-lt"/>
            </a:endParaRPr>
          </a:p>
        </p:txBody>
      </p:sp>
      <p:sp>
        <p:nvSpPr>
          <p:cNvPr id="10" name="ZoneTexte 9">
            <a:extLst>
              <a:ext uri="{FF2B5EF4-FFF2-40B4-BE49-F238E27FC236}">
                <a16:creationId xmlns:a16="http://schemas.microsoft.com/office/drawing/2014/main" id="{C16BA941-59EA-1C25-7862-01AA6B34F37D}"/>
              </a:ext>
            </a:extLst>
          </p:cNvPr>
          <p:cNvSpPr txBox="1"/>
          <p:nvPr/>
        </p:nvSpPr>
        <p:spPr>
          <a:xfrm>
            <a:off x="1430171" y="4739754"/>
            <a:ext cx="9870433" cy="123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Font typeface="Arial"/>
              <a:buBlip>
                <a:blip>
                  <a:extLst>
                    <a:ext uri="{96DAC541-7B7A-43D3-8B79-37D633B846F1}">
                      <asvg:svgBlip xmlns:asvg="http://schemas.microsoft.com/office/drawing/2016/SVG/main" r:embed="rId4"/>
                    </a:ext>
                  </a:extLst>
                </a:blip>
              </a:buBlip>
            </a:pPr>
            <a:r>
              <a:rPr lang="fr-FR" sz="2800">
                <a:ea typeface="+mn-lt"/>
                <a:cs typeface="+mn-lt"/>
              </a:rPr>
              <a:t>A </a:t>
            </a:r>
            <a:r>
              <a:rPr lang="fr-FR" sz="2800" err="1">
                <a:ea typeface="+mn-lt"/>
                <a:cs typeface="+mn-lt"/>
              </a:rPr>
              <a:t>request</a:t>
            </a:r>
            <a:r>
              <a:rPr lang="fr-FR" sz="2800">
                <a:ea typeface="+mn-lt"/>
                <a:cs typeface="+mn-lt"/>
              </a:rPr>
              <a:t> </a:t>
            </a:r>
            <a:r>
              <a:rPr lang="fr-FR" sz="2800" err="1">
                <a:ea typeface="+mn-lt"/>
                <a:cs typeface="+mn-lt"/>
              </a:rPr>
              <a:t>that</a:t>
            </a:r>
            <a:r>
              <a:rPr lang="fr-FR" sz="2800">
                <a:ea typeface="+mn-lt"/>
                <a:cs typeface="+mn-lt"/>
              </a:rPr>
              <a:t> </a:t>
            </a:r>
            <a:r>
              <a:rPr lang="fr-FR" sz="2800" err="1">
                <a:ea typeface="+mn-lt"/>
                <a:cs typeface="+mn-lt"/>
              </a:rPr>
              <a:t>does</a:t>
            </a:r>
            <a:r>
              <a:rPr lang="fr-FR" sz="2800">
                <a:ea typeface="+mn-lt"/>
                <a:cs typeface="+mn-lt"/>
              </a:rPr>
              <a:t> not impose </a:t>
            </a:r>
            <a:r>
              <a:rPr lang="fr-FR" sz="2800" b="1">
                <a:ea typeface="+mn-lt"/>
                <a:cs typeface="+mn-lt"/>
              </a:rPr>
              <a:t>excessive </a:t>
            </a:r>
            <a:r>
              <a:rPr lang="fr-FR" sz="2800" b="1" err="1">
                <a:ea typeface="+mn-lt"/>
                <a:cs typeface="+mn-lt"/>
              </a:rPr>
              <a:t>burdens</a:t>
            </a:r>
            <a:r>
              <a:rPr lang="fr-FR" sz="2800" b="1">
                <a:ea typeface="+mn-lt"/>
                <a:cs typeface="+mn-lt"/>
              </a:rPr>
              <a:t> </a:t>
            </a:r>
            <a:r>
              <a:rPr lang="fr-FR" sz="2800">
                <a:ea typeface="+mn-lt"/>
                <a:cs typeface="+mn-lt"/>
              </a:rPr>
              <a:t>on the </a:t>
            </a:r>
            <a:r>
              <a:rPr lang="fr-FR" sz="2800" err="1">
                <a:ea typeface="+mn-lt"/>
                <a:cs typeface="+mn-lt"/>
              </a:rPr>
              <a:t>organization</a:t>
            </a:r>
            <a:r>
              <a:rPr lang="fr-FR" sz="2800">
                <a:ea typeface="+mn-lt"/>
                <a:cs typeface="+mn-lt"/>
              </a:rPr>
              <a:t>.</a:t>
            </a:r>
            <a:endParaRPr lang="fr-FR">
              <a:ea typeface="+mn-lt"/>
              <a:cs typeface="+mn-lt"/>
            </a:endParaRPr>
          </a:p>
          <a:p>
            <a:pPr algn="l"/>
            <a:endParaRPr lang="fr-FR" sz="2400">
              <a:cs typeface="Arial"/>
            </a:endParaRPr>
          </a:p>
        </p:txBody>
      </p:sp>
    </p:spTree>
    <p:custDataLst>
      <p:tags r:id="rId1"/>
    </p:custDataLst>
    <p:extLst>
      <p:ext uri="{BB962C8B-B14F-4D97-AF65-F5344CB8AC3E}">
        <p14:creationId xmlns:p14="http://schemas.microsoft.com/office/powerpoint/2010/main" val="289839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C6B2A-1E0B-F2F8-4796-C6DC03E0B623}"/>
              </a:ext>
            </a:extLst>
          </p:cNvPr>
          <p:cNvSpPr>
            <a:spLocks noGrp="1"/>
          </p:cNvSpPr>
          <p:nvPr>
            <p:ph type="title"/>
          </p:nvPr>
        </p:nvSpPr>
        <p:spPr/>
        <p:txBody>
          <a:bodyPr/>
          <a:lstStyle/>
          <a:p>
            <a:r>
              <a:rPr lang="fr-FR" sz="3200" err="1"/>
              <a:t>Here</a:t>
            </a:r>
            <a:r>
              <a:rPr lang="fr-FR" sz="3200"/>
              <a:t> </a:t>
            </a:r>
            <a:r>
              <a:rPr lang="fr-FR" sz="3200" err="1"/>
              <a:t>is</a:t>
            </a:r>
            <a:r>
              <a:rPr lang="fr-FR" sz="3200"/>
              <a:t> the information </a:t>
            </a:r>
            <a:r>
              <a:rPr lang="fr-FR" sz="3200" err="1"/>
              <a:t>you</a:t>
            </a:r>
            <a:r>
              <a:rPr lang="fr-FR" sz="3200"/>
              <a:t> have for </a:t>
            </a:r>
            <a:r>
              <a:rPr lang="fr-FR" sz="3200" err="1"/>
              <a:t>now</a:t>
            </a:r>
            <a:r>
              <a:rPr lang="fr-FR" sz="3200"/>
              <a:t>:</a:t>
            </a:r>
            <a:br>
              <a:rPr lang="fr-FR" sz="3200"/>
            </a:br>
            <a:endParaRPr lang="fr-CA" sz="3200"/>
          </a:p>
        </p:txBody>
      </p:sp>
      <p:sp>
        <p:nvSpPr>
          <p:cNvPr id="2" name="Espace réservé du texte 1">
            <a:extLst>
              <a:ext uri="{FF2B5EF4-FFF2-40B4-BE49-F238E27FC236}">
                <a16:creationId xmlns:a16="http://schemas.microsoft.com/office/drawing/2014/main" id="{A6ED433D-CF32-9240-D1D5-781963924670}"/>
              </a:ext>
            </a:extLst>
          </p:cNvPr>
          <p:cNvSpPr>
            <a:spLocks noGrp="1"/>
          </p:cNvSpPr>
          <p:nvPr>
            <p:ph type="body" sz="quarter" idx="14"/>
          </p:nvPr>
        </p:nvSpPr>
        <p:spPr>
          <a:xfrm>
            <a:off x="6743700" y="1981200"/>
            <a:ext cx="4937443" cy="1871472"/>
          </a:xfrm>
        </p:spPr>
        <p:txBody>
          <a:bodyPr vert="horz" lIns="0" tIns="0" rIns="0" bIns="0" rtlCol="0" anchor="t">
            <a:noAutofit/>
          </a:bodyPr>
          <a:lstStyle/>
          <a:p>
            <a:pPr lvl="1"/>
            <a:r>
              <a:rPr lang="fr-FR" sz="2000" err="1"/>
              <a:t>Your</a:t>
            </a:r>
            <a:r>
              <a:rPr lang="fr-FR" sz="2000"/>
              <a:t> </a:t>
            </a:r>
            <a:r>
              <a:rPr lang="en-CA" sz="2000"/>
              <a:t>clients are parents who believe that their children have been victims of discrimination at school. They want to ask the school to accommodate their children to ensure that their children’s rights are respected.</a:t>
            </a:r>
            <a:endParaRPr lang="fr-CA" sz="2000"/>
          </a:p>
          <a:p>
            <a:pPr lvl="1"/>
            <a:endParaRPr lang="fr-FR">
              <a:cs typeface="Arial"/>
            </a:endParaRPr>
          </a:p>
        </p:txBody>
      </p:sp>
      <p:sp>
        <p:nvSpPr>
          <p:cNvPr id="5" name="Text Placeholder 4">
            <a:extLst>
              <a:ext uri="{FF2B5EF4-FFF2-40B4-BE49-F238E27FC236}">
                <a16:creationId xmlns:a16="http://schemas.microsoft.com/office/drawing/2014/main" id="{C47B1948-7FED-2D49-C409-FFF2EDD33A42}"/>
              </a:ext>
            </a:extLst>
          </p:cNvPr>
          <p:cNvSpPr>
            <a:spLocks noGrp="1"/>
          </p:cNvSpPr>
          <p:nvPr>
            <p:ph type="body" sz="quarter" idx="15"/>
          </p:nvPr>
        </p:nvSpPr>
        <p:spPr/>
        <p:txBody>
          <a:bodyPr/>
          <a:lstStyle/>
          <a:p>
            <a:r>
              <a:rPr lang="pt-BR" err="1"/>
              <a:t>Scenario</a:t>
            </a:r>
            <a:endParaRPr lang="fr-CA"/>
          </a:p>
        </p:txBody>
      </p:sp>
      <p:pic>
        <p:nvPicPr>
          <p:cNvPr id="9" name="Image 8" descr="Une image contenant habits, debout, dessin humoristique, Pantalons&#10;&#10;Description générée automatiquement">
            <a:extLst>
              <a:ext uri="{FF2B5EF4-FFF2-40B4-BE49-F238E27FC236}">
                <a16:creationId xmlns:a16="http://schemas.microsoft.com/office/drawing/2014/main" id="{A8459B74-41F3-9D3F-A53F-2AC5BE0A2F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 y="769215"/>
            <a:ext cx="5570603" cy="5468390"/>
          </a:xfrm>
          <a:prstGeom prst="rect">
            <a:avLst/>
          </a:prstGeom>
        </p:spPr>
      </p:pic>
      <p:sp>
        <p:nvSpPr>
          <p:cNvPr id="10" name="Espace réservé du texte 1">
            <a:extLst>
              <a:ext uri="{FF2B5EF4-FFF2-40B4-BE49-F238E27FC236}">
                <a16:creationId xmlns:a16="http://schemas.microsoft.com/office/drawing/2014/main" id="{B0B9D83E-895D-C320-6CD6-4A6290C8F778}"/>
              </a:ext>
            </a:extLst>
          </p:cNvPr>
          <p:cNvSpPr txBox="1">
            <a:spLocks/>
          </p:cNvSpPr>
          <p:nvPr/>
        </p:nvSpPr>
        <p:spPr>
          <a:xfrm>
            <a:off x="6743700" y="3839172"/>
            <a:ext cx="4937443" cy="80467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000"/>
              <a:t>The </a:t>
            </a:r>
            <a:r>
              <a:rPr lang="fr-FR" sz="2000" err="1"/>
              <a:t>school</a:t>
            </a:r>
            <a:r>
              <a:rPr lang="fr-FR" sz="2000"/>
              <a:t> refuses to </a:t>
            </a:r>
            <a:r>
              <a:rPr lang="fr-FR" sz="2000" err="1"/>
              <a:t>grant</a:t>
            </a:r>
            <a:r>
              <a:rPr lang="fr-FR" sz="2000"/>
              <a:t> </a:t>
            </a:r>
            <a:r>
              <a:rPr lang="fr-FR" sz="2000" err="1"/>
              <a:t>this</a:t>
            </a:r>
            <a:r>
              <a:rPr lang="fr-FR" sz="2000"/>
              <a:t> accommodation </a:t>
            </a:r>
            <a:r>
              <a:rPr lang="fr-FR" sz="2000" err="1"/>
              <a:t>request</a:t>
            </a:r>
            <a:r>
              <a:rPr lang="fr-FR" sz="2000"/>
              <a:t>. </a:t>
            </a:r>
          </a:p>
          <a:p>
            <a:endParaRPr lang="fr-FR">
              <a:cs typeface="Arial"/>
            </a:endParaRPr>
          </a:p>
        </p:txBody>
      </p:sp>
      <p:sp>
        <p:nvSpPr>
          <p:cNvPr id="11" name="Espace réservé du texte 1">
            <a:extLst>
              <a:ext uri="{FF2B5EF4-FFF2-40B4-BE49-F238E27FC236}">
                <a16:creationId xmlns:a16="http://schemas.microsoft.com/office/drawing/2014/main" id="{A5E1FC94-BFDB-8042-2F20-4858224065AE}"/>
              </a:ext>
            </a:extLst>
          </p:cNvPr>
          <p:cNvSpPr txBox="1">
            <a:spLocks/>
          </p:cNvSpPr>
          <p:nvPr/>
        </p:nvSpPr>
        <p:spPr>
          <a:xfrm>
            <a:off x="6888101" y="5128666"/>
            <a:ext cx="4937443" cy="9144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000" b="1">
                <a:solidFill>
                  <a:srgbClr val="000000"/>
                </a:solidFill>
                <a:latin typeface="+mj-lt"/>
                <a:cs typeface="Arial"/>
              </a:rPr>
              <a:t>Will </a:t>
            </a:r>
            <a:r>
              <a:rPr lang="fr-FR" sz="2000" b="1" err="1">
                <a:solidFill>
                  <a:srgbClr val="000000"/>
                </a:solidFill>
                <a:latin typeface="+mj-lt"/>
                <a:cs typeface="Arial"/>
              </a:rPr>
              <a:t>you</a:t>
            </a:r>
            <a:r>
              <a:rPr lang="fr-FR" sz="2000" b="1">
                <a:solidFill>
                  <a:srgbClr val="000000"/>
                </a:solidFill>
                <a:latin typeface="+mj-lt"/>
                <a:cs typeface="Arial"/>
              </a:rPr>
              <a:t> </a:t>
            </a:r>
            <a:r>
              <a:rPr lang="fr-FR" sz="2000" b="1" err="1">
                <a:solidFill>
                  <a:srgbClr val="000000"/>
                </a:solidFill>
                <a:latin typeface="+mj-lt"/>
                <a:cs typeface="Arial"/>
              </a:rPr>
              <a:t>be</a:t>
            </a:r>
            <a:r>
              <a:rPr lang="fr-FR" sz="2000" b="1">
                <a:solidFill>
                  <a:srgbClr val="000000"/>
                </a:solidFill>
                <a:latin typeface="+mj-lt"/>
                <a:cs typeface="Arial"/>
              </a:rPr>
              <a:t> able to </a:t>
            </a:r>
            <a:r>
              <a:rPr lang="fr-FR" sz="2000" b="1" err="1">
                <a:solidFill>
                  <a:srgbClr val="000000"/>
                </a:solidFill>
                <a:latin typeface="+mj-lt"/>
                <a:cs typeface="Arial"/>
              </a:rPr>
              <a:t>successfully</a:t>
            </a:r>
            <a:r>
              <a:rPr lang="fr-FR" sz="2000" b="1">
                <a:solidFill>
                  <a:srgbClr val="000000"/>
                </a:solidFill>
                <a:latin typeface="+mj-lt"/>
                <a:cs typeface="Arial"/>
              </a:rPr>
              <a:t> </a:t>
            </a:r>
            <a:r>
              <a:rPr lang="fr-FR" sz="2000" b="1" err="1">
                <a:solidFill>
                  <a:srgbClr val="000000"/>
                </a:solidFill>
                <a:latin typeface="+mj-lt"/>
                <a:cs typeface="Arial"/>
              </a:rPr>
              <a:t>present</a:t>
            </a:r>
            <a:r>
              <a:rPr lang="fr-FR" sz="2000" b="1">
                <a:solidFill>
                  <a:srgbClr val="000000"/>
                </a:solidFill>
                <a:latin typeface="+mj-lt"/>
                <a:cs typeface="Arial"/>
              </a:rPr>
              <a:t> </a:t>
            </a:r>
            <a:r>
              <a:rPr lang="fr-FR" sz="2000" b="1" err="1">
                <a:solidFill>
                  <a:srgbClr val="000000"/>
                </a:solidFill>
                <a:latin typeface="+mj-lt"/>
                <a:cs typeface="Arial"/>
              </a:rPr>
              <a:t>your</a:t>
            </a:r>
            <a:r>
              <a:rPr lang="fr-FR" sz="2000" b="1">
                <a:solidFill>
                  <a:srgbClr val="000000"/>
                </a:solidFill>
                <a:latin typeface="+mj-lt"/>
                <a:cs typeface="Arial"/>
              </a:rPr>
              <a:t> clients’ point of </a:t>
            </a:r>
            <a:r>
              <a:rPr lang="fr-FR" sz="2000" b="1" err="1">
                <a:solidFill>
                  <a:srgbClr val="000000"/>
                </a:solidFill>
                <a:latin typeface="+mj-lt"/>
                <a:cs typeface="Arial"/>
              </a:rPr>
              <a:t>view</a:t>
            </a:r>
            <a:r>
              <a:rPr lang="fr-FR" sz="2000" b="1">
                <a:solidFill>
                  <a:srgbClr val="000000"/>
                </a:solidFill>
                <a:latin typeface="+mj-lt"/>
                <a:cs typeface="Arial"/>
              </a:rPr>
              <a:t> and </a:t>
            </a:r>
            <a:r>
              <a:rPr lang="fr-FR" sz="2000" b="1" err="1">
                <a:solidFill>
                  <a:srgbClr val="000000"/>
                </a:solidFill>
                <a:latin typeface="+mj-lt"/>
                <a:cs typeface="Arial"/>
              </a:rPr>
              <a:t>defend</a:t>
            </a:r>
            <a:r>
              <a:rPr lang="fr-FR" sz="2000" b="1">
                <a:solidFill>
                  <a:srgbClr val="000000"/>
                </a:solidFill>
                <a:latin typeface="+mj-lt"/>
                <a:cs typeface="Arial"/>
              </a:rPr>
              <a:t> </a:t>
            </a:r>
            <a:r>
              <a:rPr lang="fr-FR" sz="2000" b="1" err="1">
                <a:solidFill>
                  <a:srgbClr val="000000"/>
                </a:solidFill>
                <a:latin typeface="+mj-lt"/>
                <a:cs typeface="Arial"/>
              </a:rPr>
              <a:t>their</a:t>
            </a:r>
            <a:r>
              <a:rPr lang="fr-FR" sz="2000" b="1">
                <a:solidFill>
                  <a:srgbClr val="000000"/>
                </a:solidFill>
                <a:latin typeface="+mj-lt"/>
                <a:cs typeface="Arial"/>
              </a:rPr>
              <a:t> </a:t>
            </a:r>
            <a:r>
              <a:rPr lang="fr-FR" sz="2000" b="1" err="1">
                <a:solidFill>
                  <a:srgbClr val="000000"/>
                </a:solidFill>
                <a:latin typeface="+mj-lt"/>
                <a:cs typeface="Arial"/>
              </a:rPr>
              <a:t>rights</a:t>
            </a:r>
            <a:r>
              <a:rPr lang="fr-FR" sz="2000" b="1">
                <a:solidFill>
                  <a:srgbClr val="000000"/>
                </a:solidFill>
                <a:latin typeface="+mj-lt"/>
                <a:cs typeface="Arial"/>
              </a:rPr>
              <a:t>?</a:t>
            </a:r>
            <a:endParaRPr lang="fr-FR" sz="2000" b="1">
              <a:latin typeface="+mj-lt"/>
              <a:cs typeface="Arial"/>
            </a:endParaRPr>
          </a:p>
          <a:p>
            <a:endParaRPr lang="fr-FR" sz="1800">
              <a:cs typeface="Arial"/>
            </a:endParaRPr>
          </a:p>
          <a:p>
            <a:endParaRPr lang="fr-FR">
              <a:cs typeface="Arial"/>
            </a:endParaRPr>
          </a:p>
        </p:txBody>
      </p:sp>
    </p:spTree>
    <p:custDataLst>
      <p:tags r:id="rId1"/>
    </p:custDataLst>
    <p:extLst>
      <p:ext uri="{BB962C8B-B14F-4D97-AF65-F5344CB8AC3E}">
        <p14:creationId xmlns:p14="http://schemas.microsoft.com/office/powerpoint/2010/main" val="138850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4</a:t>
            </a:r>
          </a:p>
          <a:p>
            <a:r>
              <a:rPr lang="fr-FR" sz="4000" err="1">
                <a:cs typeface="Arial"/>
              </a:rPr>
              <a:t>Exploring</a:t>
            </a:r>
            <a:r>
              <a:rPr lang="fr-FR" sz="4000">
                <a:cs typeface="Arial"/>
              </a:rPr>
              <a:t> Real Court Cases</a:t>
            </a:r>
            <a:endParaRPr lang="fr-FR">
              <a:cs typeface="Arial"/>
            </a:endParaRPr>
          </a:p>
        </p:txBody>
      </p:sp>
      <p:pic>
        <p:nvPicPr>
          <p:cNvPr id="5" name="Espace réservé pour une image  4" descr="Une image contenant dessin, croquis, clipart, habits&#10;&#10;Description générée automatiquement">
            <a:extLst>
              <a:ext uri="{FF2B5EF4-FFF2-40B4-BE49-F238E27FC236}">
                <a16:creationId xmlns:a16="http://schemas.microsoft.com/office/drawing/2014/main" id="{7DFB88E9-3389-8750-916F-63DDE3C1B202}"/>
              </a:ext>
            </a:extLst>
          </p:cNvPr>
          <p:cNvPicPr>
            <a:picLocks noGrp="1" noChangeAspect="1"/>
          </p:cNvPicPr>
          <p:nvPr>
            <p:ph type="pic" sz="quarter" idx="16"/>
          </p:nvPr>
        </p:nvPicPr>
        <p:blipFill rotWithShape="1">
          <a:blip r:embed="rId4"/>
          <a:srcRect l="3536" t="1311" r="-3536" b="47273"/>
          <a:stretch/>
        </p:blipFill>
        <p:spPr>
          <a:xfrm>
            <a:off x="6976872" y="1416462"/>
            <a:ext cx="4023360" cy="4023360"/>
          </a:xfrm>
        </p:spPr>
      </p:pic>
    </p:spTree>
    <p:custDataLst>
      <p:tags r:id="rId1"/>
    </p:custDataLst>
    <p:extLst>
      <p:ext uri="{BB962C8B-B14F-4D97-AF65-F5344CB8AC3E}">
        <p14:creationId xmlns:p14="http://schemas.microsoft.com/office/powerpoint/2010/main" val="77100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86968" y="1915064"/>
            <a:ext cx="10562910" cy="4114800"/>
          </a:xfrm>
        </p:spPr>
        <p:txBody>
          <a:bodyPr vert="horz" lIns="0" tIns="0" rIns="0" bIns="0" rtlCol="0" anchor="t">
            <a:noAutofit/>
          </a:bodyPr>
          <a:lstStyle/>
          <a:p>
            <a:r>
              <a:rPr lang="fr" sz="2000" b="1">
                <a:latin typeface="Arial"/>
                <a:cs typeface="Arial"/>
              </a:rPr>
              <a:t>The facts</a:t>
            </a:r>
            <a:endParaRPr lang="fr-FR" sz="2000" b="1">
              <a:latin typeface="Arial"/>
              <a:cs typeface="Arial" panose="020B0604020202020204"/>
            </a:endParaRPr>
          </a:p>
          <a:p>
            <a:pPr>
              <a:lnSpc>
                <a:spcPct val="100000"/>
              </a:lnSpc>
              <a:spcBef>
                <a:spcPts val="2400"/>
              </a:spcBef>
            </a:pPr>
            <a:r>
              <a:rPr lang="fr" sz="1800">
                <a:latin typeface="Arial"/>
                <a:cs typeface="Arial"/>
              </a:rPr>
              <a:t>G</a:t>
            </a:r>
            <a:r>
              <a:rPr lang="en-CA" sz="1800" err="1">
                <a:solidFill>
                  <a:srgbClr val="231F20"/>
                </a:solidFill>
                <a:effectLst/>
                <a:latin typeface="Arial" panose="020B0604020202020204" pitchFamily="34" charset="0"/>
                <a:ea typeface="Calibri" panose="020F0502020204030204" pitchFamily="34" charset="0"/>
                <a:cs typeface="Calibri" panose="020F0502020204030204" pitchFamily="34" charset="0"/>
              </a:rPr>
              <a:t>urbaj</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high</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student</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who</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an</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orthodox</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Sikh.</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err="1">
                <a:solidFill>
                  <a:srgbClr val="231F20"/>
                </a:solidFill>
                <a:effectLst/>
                <a:latin typeface="Arial" panose="020B0604020202020204" pitchFamily="34" charset="0"/>
                <a:ea typeface="Calibri" panose="020F0502020204030204" pitchFamily="34" charset="0"/>
                <a:cs typeface="Calibri" panose="020F0502020204030204" pitchFamily="34" charset="0"/>
              </a:rPr>
              <a:t>Gurbaj</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sincerely believed</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that</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religion</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required</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him</a:t>
            </a:r>
            <a:r>
              <a:rPr lang="en-CA" sz="18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wear</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kirpan</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at</a:t>
            </a:r>
            <a:r>
              <a:rPr lang="en-CA" sz="18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all</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times,</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including</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at school.</a:t>
            </a:r>
            <a:r>
              <a:rPr lang="en-CA" sz="1800" spc="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This</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object</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couldn’t</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be</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seen</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because</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it</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hidden</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under</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clothing. But</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one</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30">
                <a:solidFill>
                  <a:srgbClr val="231F20"/>
                </a:solidFill>
                <a:effectLst/>
                <a:latin typeface="Arial" panose="020B0604020202020204" pitchFamily="34" charset="0"/>
                <a:ea typeface="Calibri" panose="020F0502020204030204" pitchFamily="34" charset="0"/>
                <a:cs typeface="Calibri" panose="020F0502020204030204" pitchFamily="34" charset="0"/>
              </a:rPr>
              <a:t>day,</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kirpan</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accidentally</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fell</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out</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clothing</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in</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yard.</a:t>
            </a:r>
            <a:endParaRPr lang="fr-CA" sz="1800" spc="-15">
              <a:solidFill>
                <a:srgbClr val="231F20"/>
              </a:solidFill>
              <a:latin typeface="Arial" panose="020B0604020202020204" pitchFamily="34" charset="0"/>
              <a:ea typeface="Calibri" panose="020F0502020204030204" pitchFamily="34" charset="0"/>
              <a:cs typeface="Calibri" panose="020F0502020204030204" pitchFamily="34" charset="0"/>
            </a:endParaRPr>
          </a:p>
          <a:p>
            <a:pPr>
              <a:lnSpc>
                <a:spcPct val="100000"/>
              </a:lnSpc>
              <a:spcBef>
                <a:spcPts val="2400"/>
              </a:spcBef>
            </a:pPr>
            <a:r>
              <a:rPr lang="en-CA" sz="1800"/>
              <a:t>After this incident, the principal told </a:t>
            </a:r>
            <a:r>
              <a:rPr lang="en-CA" sz="1800" err="1"/>
              <a:t>Gurbaj</a:t>
            </a:r>
            <a:r>
              <a:rPr lang="en-CA" sz="1800"/>
              <a:t> he could not wear his kirpan at school. This reason was that the school’s Code of Conduct prohibited the carrying of weapons or dangerous objects at school. The school board, like the principal, refused to let </a:t>
            </a:r>
            <a:r>
              <a:rPr lang="en-CA" sz="1800" err="1"/>
              <a:t>Gurbaj</a:t>
            </a:r>
            <a:r>
              <a:rPr lang="en-CA" sz="1800"/>
              <a:t> bring his real kirpan to school. However, the board said that he could bring a symbolic kirpan that was not dangerous, for example, a plastic kirpan.</a:t>
            </a:r>
          </a:p>
          <a:p>
            <a:pPr>
              <a:lnSpc>
                <a:spcPct val="100000"/>
              </a:lnSpc>
              <a:spcBef>
                <a:spcPts val="2400"/>
              </a:spcBef>
            </a:pPr>
            <a:r>
              <a:rPr lang="en-CA" sz="1800" spc="-20" err="1">
                <a:solidFill>
                  <a:srgbClr val="231F20"/>
                </a:solidFill>
                <a:effectLst/>
                <a:latin typeface="Arial" panose="020B0604020202020204" pitchFamily="34" charset="0"/>
                <a:ea typeface="Calibri" panose="020F0502020204030204" pitchFamily="34" charset="0"/>
                <a:cs typeface="Calibri" panose="020F0502020204030204" pitchFamily="34" charset="0"/>
              </a:rPr>
              <a:t>Gurbaj’s</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father</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did</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not</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agree</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with</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25">
                <a:solidFill>
                  <a:srgbClr val="231F20"/>
                </a:solidFill>
                <a:effectLst/>
                <a:latin typeface="Arial" panose="020B0604020202020204" pitchFamily="34" charset="0"/>
                <a:ea typeface="Calibri" panose="020F0502020204030204" pitchFamily="34" charset="0"/>
                <a:cs typeface="Calibri" panose="020F0502020204030204" pitchFamily="34" charset="0"/>
              </a:rPr>
              <a:t>board’s</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proposal.</a:t>
            </a:r>
            <a:r>
              <a:rPr lang="en-CA" sz="1800" spc="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He</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felt</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 decision</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infringed</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30">
                <a:solidFill>
                  <a:srgbClr val="231F20"/>
                </a:solidFill>
                <a:effectLst/>
                <a:latin typeface="Arial" panose="020B0604020202020204" pitchFamily="34" charset="0"/>
                <a:ea typeface="Calibri" panose="020F0502020204030204" pitchFamily="34" charset="0"/>
                <a:cs typeface="Calibri" panose="020F0502020204030204" pitchFamily="34" charset="0"/>
              </a:rPr>
              <a:t>son’s</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freedom</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religion.</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20" err="1">
                <a:solidFill>
                  <a:srgbClr val="231F20"/>
                </a:solidFill>
                <a:effectLst/>
                <a:latin typeface="Arial" panose="020B0604020202020204" pitchFamily="34" charset="0"/>
                <a:ea typeface="Calibri" panose="020F0502020204030204" pitchFamily="34" charset="0"/>
                <a:cs typeface="Calibri" panose="020F0502020204030204" pitchFamily="34" charset="0"/>
              </a:rPr>
              <a:t>Gurbaj’s</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father</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asked</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court</a:t>
            </a:r>
            <a:r>
              <a:rPr lang="fr-CA" sz="1800">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for</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reasonable</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accommodation</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measure</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allow</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son</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wear</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real</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metal</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kirpan</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at</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one</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that would be sealed and sewn inside his</a:t>
            </a:r>
            <a:r>
              <a:rPr lang="en-CA" sz="18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clothing.</a:t>
            </a:r>
            <a:endParaRPr lang="fr-CA" sz="1800">
              <a:effectLst/>
              <a:latin typeface="Arial" panose="020B0604020202020204" pitchFamily="34" charset="0"/>
              <a:ea typeface="Calibri" panose="020F0502020204030204" pitchFamily="34" charset="0"/>
              <a:cs typeface="Calibri" panose="020F0502020204030204" pitchFamily="34" charset="0"/>
            </a:endParaRPr>
          </a:p>
          <a:p>
            <a:endParaRPr lang="fr-FR">
              <a:cs typeface="Arial"/>
            </a:endParaRPr>
          </a:p>
        </p:txBody>
      </p:sp>
      <p:sp>
        <p:nvSpPr>
          <p:cNvPr id="7" name="Titre 6">
            <a:extLst>
              <a:ext uri="{FF2B5EF4-FFF2-40B4-BE49-F238E27FC236}">
                <a16:creationId xmlns:a16="http://schemas.microsoft.com/office/drawing/2014/main" id="{1A514CA4-EF45-ED9E-F0A7-F491799721C8}"/>
              </a:ext>
            </a:extLst>
          </p:cNvPr>
          <p:cNvSpPr>
            <a:spLocks noGrp="1"/>
          </p:cNvSpPr>
          <p:nvPr>
            <p:ph type="title"/>
          </p:nvPr>
        </p:nvSpPr>
        <p:spPr/>
        <p:txBody>
          <a:bodyPr/>
          <a:lstStyle/>
          <a:p>
            <a:r>
              <a:rPr lang="fr-FR">
                <a:solidFill>
                  <a:schemeClr val="accent1"/>
                </a:solidFill>
                <a:cs typeface="Arial"/>
              </a:rPr>
              <a:t>The </a:t>
            </a:r>
            <a:r>
              <a:rPr lang="fr-FR" err="1">
                <a:solidFill>
                  <a:schemeClr val="accent1"/>
                </a:solidFill>
                <a:cs typeface="Arial"/>
              </a:rPr>
              <a:t>Multani</a:t>
            </a:r>
            <a:r>
              <a:rPr lang="fr-FR">
                <a:solidFill>
                  <a:schemeClr val="accent1"/>
                </a:solidFill>
                <a:cs typeface="Arial"/>
              </a:rPr>
              <a:t> case</a:t>
            </a:r>
            <a:br>
              <a:rPr lang="fr-FR" sz="1000" i="1">
                <a:highlight>
                  <a:srgbClr val="00FF00"/>
                </a:highlight>
                <a:ea typeface="+mj-lt"/>
                <a:cs typeface="+mj-lt"/>
              </a:rPr>
            </a:br>
            <a:r>
              <a:rPr lang="fr-FR" sz="1400" i="1" err="1">
                <a:solidFill>
                  <a:schemeClr val="accent1"/>
                </a:solidFill>
                <a:ea typeface="+mj-lt"/>
                <a:cs typeface="+mj-lt"/>
              </a:rPr>
              <a:t>Summary</a:t>
            </a:r>
            <a:r>
              <a:rPr lang="fr-FR" sz="1400" i="1">
                <a:solidFill>
                  <a:schemeClr val="accent1"/>
                </a:solidFill>
                <a:ea typeface="+mj-lt"/>
                <a:cs typeface="+mj-lt"/>
              </a:rPr>
              <a:t> of </a:t>
            </a:r>
            <a:r>
              <a:rPr lang="fr-FR" sz="1400" i="1" err="1">
                <a:solidFill>
                  <a:schemeClr val="accent1"/>
                </a:solidFill>
                <a:ea typeface="+mj-lt"/>
                <a:cs typeface="+mj-lt"/>
              </a:rPr>
              <a:t>Multani</a:t>
            </a:r>
            <a:r>
              <a:rPr lang="fr-FR" sz="1400" i="1">
                <a:solidFill>
                  <a:schemeClr val="accent1"/>
                </a:solidFill>
                <a:ea typeface="+mj-lt"/>
                <a:cs typeface="+mj-lt"/>
              </a:rPr>
              <a:t> v. Commission scolaire Marguerite-Bourgeoys, 2006 SCC 6.</a:t>
            </a:r>
          </a:p>
        </p:txBody>
      </p:sp>
      <p:pic>
        <p:nvPicPr>
          <p:cNvPr id="3" name="Image 2">
            <a:extLst>
              <a:ext uri="{FF2B5EF4-FFF2-40B4-BE49-F238E27FC236}">
                <a16:creationId xmlns:a16="http://schemas.microsoft.com/office/drawing/2014/main" id="{D3F8402B-8F62-6F80-8E78-AAB029F57E49}"/>
              </a:ext>
            </a:extLst>
          </p:cNvPr>
          <p:cNvPicPr>
            <a:picLocks noChangeAspect="1"/>
          </p:cNvPicPr>
          <p:nvPr/>
        </p:nvPicPr>
        <p:blipFill>
          <a:blip r:embed="rId4"/>
          <a:srcRect t="17398" b="17398"/>
          <a:stretch>
            <a:fillRect/>
          </a:stretch>
        </p:blipFill>
        <p:spPr bwMode="auto">
          <a:xfrm>
            <a:off x="9725977" y="285862"/>
            <a:ext cx="2005965" cy="1962150"/>
          </a:xfrm>
          <a:prstGeom prst="teardrop">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856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EBF0FF85-FD8C-6994-4281-8A6E70EB7307}"/>
              </a:ext>
            </a:extLst>
          </p:cNvPr>
          <p:cNvSpPr>
            <a:spLocks noGrp="1"/>
          </p:cNvSpPr>
          <p:nvPr>
            <p:ph type="title"/>
          </p:nvPr>
        </p:nvSpPr>
        <p:spPr>
          <a:xfrm>
            <a:off x="681046" y="560921"/>
            <a:ext cx="9377354" cy="665313"/>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
        <p:nvSpPr>
          <p:cNvPr id="8" name="Espace réservé du texte 7">
            <a:extLst>
              <a:ext uri="{FF2B5EF4-FFF2-40B4-BE49-F238E27FC236}">
                <a16:creationId xmlns:a16="http://schemas.microsoft.com/office/drawing/2014/main" id="{B6897C49-53D9-08D4-A7F1-4311950BDC06}"/>
              </a:ext>
            </a:extLst>
          </p:cNvPr>
          <p:cNvSpPr>
            <a:spLocks noGrp="1"/>
          </p:cNvSpPr>
          <p:nvPr>
            <p:ph type="body" sz="quarter" idx="14"/>
          </p:nvPr>
        </p:nvSpPr>
        <p:spPr>
          <a:xfrm>
            <a:off x="883920" y="2182279"/>
            <a:ext cx="10424160" cy="4114800"/>
          </a:xfrm>
        </p:spPr>
        <p:txBody>
          <a:bodyPr vert="horz" lIns="0" tIns="0" rIns="0" bIns="0" rtlCol="0" anchor="t">
            <a:noAutofit/>
          </a:bodyPr>
          <a:lstStyle/>
          <a:p>
            <a:pPr lvl="1">
              <a:spcAft>
                <a:spcPts val="1200"/>
              </a:spcAft>
            </a:pPr>
            <a:r>
              <a:rPr lang="en-CA" sz="2400"/>
              <a:t>Does this case involve direct or indirect discrimination? 		       What is the prohibited ground of discrimination at issue?</a:t>
            </a:r>
            <a:endParaRPr lang="fr-FR" sz="2400"/>
          </a:p>
          <a:p>
            <a:pPr lvl="1">
              <a:spcAft>
                <a:spcPts val="1200"/>
              </a:spcAft>
            </a:pPr>
            <a:r>
              <a:rPr lang="en-CA" sz="2400"/>
              <a:t>Should we ban all religious symbols in schools? </a:t>
            </a:r>
          </a:p>
          <a:p>
            <a:pPr lvl="1">
              <a:spcAft>
                <a:spcPts val="1200"/>
              </a:spcAft>
            </a:pPr>
            <a:r>
              <a:rPr lang="en-CA" sz="2400"/>
              <a:t>In your opinion, what is a desirable level of safety at your school? Absolute safety (no scissors, compasses or hockey sticks), or a reasonable level of safety? </a:t>
            </a:r>
            <a:endParaRPr lang="fr-FR" sz="2400"/>
          </a:p>
          <a:p>
            <a:pPr lvl="1">
              <a:spcAft>
                <a:spcPts val="1200"/>
              </a:spcAft>
            </a:pPr>
            <a:r>
              <a:rPr lang="en-CA" sz="2400"/>
              <a:t>Would the decision in the Multani case be the same in a place where there is a low tolerance for risk, for example, in airports? </a:t>
            </a:r>
            <a:endParaRPr lang="fr-FR" sz="2400"/>
          </a:p>
        </p:txBody>
      </p:sp>
    </p:spTree>
    <p:custDataLst>
      <p:tags r:id="rId1"/>
    </p:custDataLst>
    <p:extLst>
      <p:ext uri="{BB962C8B-B14F-4D97-AF65-F5344CB8AC3E}">
        <p14:creationId xmlns:p14="http://schemas.microsoft.com/office/powerpoint/2010/main" val="24095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76529" y="1418797"/>
            <a:ext cx="9827913" cy="5260299"/>
          </a:xfrm>
        </p:spPr>
        <p:txBody>
          <a:bodyPr vert="horz" lIns="0" tIns="0" rIns="0" bIns="0" rtlCol="0" anchor="t">
            <a:noAutofit/>
          </a:bodyPr>
          <a:lstStyle/>
          <a:p>
            <a:r>
              <a:rPr lang="fr" sz="2000" b="1">
                <a:latin typeface="Arial"/>
                <a:cs typeface="Arial"/>
              </a:rPr>
              <a:t>The facts</a:t>
            </a:r>
            <a:endParaRPr lang="fr-FR" sz="2000" b="1">
              <a:latin typeface="Arial"/>
              <a:cs typeface="Arial" panose="020B0604020202020204"/>
            </a:endParaRPr>
          </a:p>
          <a:p>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11</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years</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old.</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She</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suffered</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from</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disability</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that</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reduced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mobility</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legs.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Despite</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this,</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she could</a:t>
            </a:r>
            <a:r>
              <a:rPr lang="en-CA" sz="2000" spc="-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walk</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independently</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0">
                <a:solidFill>
                  <a:srgbClr val="231F20"/>
                </a:solidFill>
                <a:effectLst/>
                <a:latin typeface="Arial" panose="020B0604020202020204" pitchFamily="34" charset="0"/>
                <a:ea typeface="Calibri" panose="020F0502020204030204" pitchFamily="34" charset="0"/>
                <a:cs typeface="Calibri" panose="020F0502020204030204" pitchFamily="34" charset="0"/>
              </a:rPr>
              <a:t>even</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some</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sports,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such</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swimming</a:t>
            </a:r>
            <a:r>
              <a:rPr lang="en-CA" sz="2000" spc="-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skiing. </a:t>
            </a:r>
            <a:endParaRPr lang="fr-CA" sz="2000">
              <a:effectLst/>
              <a:latin typeface="Arial" panose="020B0604020202020204" pitchFamily="34" charset="0"/>
              <a:ea typeface="Calibri" panose="020F0502020204030204" pitchFamily="34" charset="0"/>
              <a:cs typeface="Calibri" panose="020F0502020204030204" pitchFamily="34" charset="0"/>
            </a:endParaRPr>
          </a:p>
          <a:p>
            <a:pPr marR="835660">
              <a:lnSpc>
                <a:spcPct val="95000"/>
              </a:lnSpc>
              <a:spcAft>
                <a:spcPts val="0"/>
              </a:spcAft>
            </a:pP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As she prepared for high school, Maud,</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like many of her friends,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dreamed</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attending</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Collège</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Notre-</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Dame.</a:t>
            </a:r>
            <a:r>
              <a:rPr lang="en-CA" sz="2000" spc="-11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 school placed a strong emphasis on physical education.</a:t>
            </a:r>
            <a:r>
              <a:rPr lang="en-CA" sz="2000" spc="-11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5">
                <a:solidFill>
                  <a:srgbClr val="231F20"/>
                </a:solidFill>
                <a:effectLst/>
                <a:latin typeface="Arial" panose="020B0604020202020204" pitchFamily="34" charset="0"/>
                <a:ea typeface="Calibri" panose="020F0502020204030204" pitchFamily="34" charset="0"/>
                <a:cs typeface="Calibri" panose="020F0502020204030204" pitchFamily="34" charset="0"/>
              </a:rPr>
              <a:t>For</a:t>
            </a:r>
            <a:r>
              <a:rPr lang="en-CA" sz="2000" spc="-11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example,</a:t>
            </a:r>
            <a:r>
              <a:rPr lang="en-CA" sz="2000" spc="-11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11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program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included one hour of mandatory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physical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activity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every</a:t>
            </a:r>
            <a:r>
              <a:rPr lang="en-CA" sz="2000" spc="-18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30">
                <a:solidFill>
                  <a:srgbClr val="231F20"/>
                </a:solidFill>
                <a:effectLst/>
                <a:latin typeface="Arial" panose="020B0604020202020204" pitchFamily="34" charset="0"/>
                <a:ea typeface="Calibri" panose="020F0502020204030204" pitchFamily="34" charset="0"/>
                <a:cs typeface="Calibri" panose="020F0502020204030204" pitchFamily="34" charset="0"/>
              </a:rPr>
              <a:t>day.</a:t>
            </a:r>
            <a:endParaRPr lang="fr-CA" sz="2000">
              <a:effectLst/>
              <a:latin typeface="Arial" panose="020B0604020202020204" pitchFamily="34" charset="0"/>
              <a:ea typeface="Calibri" panose="020F0502020204030204" pitchFamily="34" charset="0"/>
              <a:cs typeface="Calibri" panose="020F0502020204030204" pitchFamily="34" charset="0"/>
            </a:endParaRPr>
          </a:p>
          <a:p>
            <a:pPr marR="659765">
              <a:lnSpc>
                <a:spcPct val="95000"/>
              </a:lnSpc>
              <a:spcAft>
                <a:spcPts val="0"/>
              </a:spcAft>
            </a:pP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attended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school’s open house</a:t>
            </a:r>
            <a:r>
              <a:rPr lang="en-CA" sz="2000" spc="-10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successfully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completed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10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entry</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exams.</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However, despite passing the exams, her application</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denied.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College</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said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that</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disability</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would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0">
                <a:solidFill>
                  <a:srgbClr val="231F20"/>
                </a:solidFill>
                <a:effectLst/>
                <a:latin typeface="Arial" panose="020B0604020202020204" pitchFamily="34" charset="0"/>
                <a:ea typeface="Calibri" panose="020F0502020204030204" pitchFamily="34" charset="0"/>
                <a:cs typeface="Calibri" panose="020F0502020204030204" pitchFamily="34" charset="0"/>
              </a:rPr>
              <a:t>prevent</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from</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efficiently moving</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around</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participating</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in</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mandatory</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physical</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education</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classes.</a:t>
            </a:r>
            <a:endParaRPr lang="fr-CA" sz="2000">
              <a:effectLst/>
              <a:latin typeface="Arial" panose="020B0604020202020204" pitchFamily="34" charset="0"/>
              <a:ea typeface="Calibri" panose="020F0502020204030204" pitchFamily="34" charset="0"/>
              <a:cs typeface="Calibri" panose="020F0502020204030204" pitchFamily="34" charset="0"/>
            </a:endParaRPr>
          </a:p>
          <a:p>
            <a:pPr marR="678815" algn="just">
              <a:lnSpc>
                <a:spcPct val="95000"/>
              </a:lnSpc>
              <a:spcAft>
                <a:spcPts val="0"/>
              </a:spcAft>
            </a:pP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felt discriminated against due to</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disability.</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College</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didn’t</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0">
                <a:solidFill>
                  <a:srgbClr val="231F20"/>
                </a:solidFill>
                <a:effectLst/>
                <a:latin typeface="Arial" panose="020B0604020202020204" pitchFamily="34" charset="0"/>
                <a:ea typeface="Calibri" panose="020F0502020204030204" pitchFamily="34" charset="0"/>
                <a:cs typeface="Calibri" panose="020F0502020204030204" pitchFamily="34" charset="0"/>
              </a:rPr>
              <a:t>even</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consider adapting</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its</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education</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program</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or</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facilities</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respond</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particular</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needs.</a:t>
            </a:r>
            <a:r>
              <a:rPr lang="en-CA" sz="2000" spc="18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went</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court to challenge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Collège </a:t>
            </a:r>
            <a:r>
              <a:rPr lang="en-CA" sz="2000" spc="-25">
                <a:solidFill>
                  <a:srgbClr val="231F20"/>
                </a:solidFill>
                <a:effectLst/>
                <a:latin typeface="Arial" panose="020B0604020202020204" pitchFamily="34" charset="0"/>
                <a:ea typeface="Calibri" panose="020F0502020204030204" pitchFamily="34" charset="0"/>
                <a:cs typeface="Calibri" panose="020F0502020204030204" pitchFamily="34" charset="0"/>
              </a:rPr>
              <a:t>Notre-Dame’s</a:t>
            </a:r>
            <a:r>
              <a:rPr lang="en-CA" sz="2000" spc="-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decision.</a:t>
            </a:r>
            <a:endParaRPr lang="fr-CA" sz="2000">
              <a:effectLst/>
              <a:latin typeface="Arial" panose="020B0604020202020204" pitchFamily="34" charset="0"/>
              <a:ea typeface="Calibri" panose="020F0502020204030204" pitchFamily="34" charset="0"/>
              <a:cs typeface="Calibri" panose="020F0502020204030204" pitchFamily="34" charset="0"/>
            </a:endParaRPr>
          </a:p>
          <a:p>
            <a:endParaRPr lang="fr-FR">
              <a:cs typeface="Arial"/>
            </a:endParaRPr>
          </a:p>
        </p:txBody>
      </p:sp>
      <p:sp>
        <p:nvSpPr>
          <p:cNvPr id="6" name="Titre 5">
            <a:extLst>
              <a:ext uri="{FF2B5EF4-FFF2-40B4-BE49-F238E27FC236}">
                <a16:creationId xmlns:a16="http://schemas.microsoft.com/office/drawing/2014/main" id="{CB8FA065-BAEC-A1D0-6301-566CB498DA59}"/>
              </a:ext>
            </a:extLst>
          </p:cNvPr>
          <p:cNvSpPr>
            <a:spLocks noGrp="1"/>
          </p:cNvSpPr>
          <p:nvPr>
            <p:ph type="title"/>
          </p:nvPr>
        </p:nvSpPr>
        <p:spPr>
          <a:xfrm>
            <a:off x="875595" y="493139"/>
            <a:ext cx="10421938" cy="914400"/>
          </a:xfrm>
        </p:spPr>
        <p:txBody>
          <a:bodyPr/>
          <a:lstStyle/>
          <a:p>
            <a:pPr rtl="0"/>
            <a:r>
              <a:rPr lang="fr-FR">
                <a:solidFill>
                  <a:srgbClr val="F6891F"/>
                </a:solidFill>
                <a:latin typeface="Arial"/>
                <a:ea typeface="Segoe UI"/>
                <a:cs typeface="Segoe UI"/>
              </a:rPr>
              <a:t>The</a:t>
            </a:r>
            <a:r>
              <a:rPr lang="fr-FR" sz="4000" b="1" baseline="0">
                <a:solidFill>
                  <a:srgbClr val="F6891F"/>
                </a:solidFill>
                <a:latin typeface="Arial"/>
                <a:ea typeface="Segoe UI"/>
                <a:cs typeface="Segoe UI"/>
              </a:rPr>
              <a:t> Collège Notre-Dame case*</a:t>
            </a:r>
            <a:r>
              <a:rPr lang="en-US" sz="4000" baseline="0">
                <a:solidFill>
                  <a:srgbClr val="212121"/>
                </a:solidFill>
                <a:latin typeface="Arial"/>
                <a:ea typeface="Segoe UI"/>
                <a:cs typeface="Segoe UI"/>
              </a:rPr>
              <a:t>​</a:t>
            </a:r>
            <a:r>
              <a:rPr lang="en-US" sz="4000">
                <a:solidFill>
                  <a:srgbClr val="212121"/>
                </a:solidFill>
                <a:latin typeface="Arial"/>
                <a:ea typeface="Segoe UI"/>
                <a:cs typeface="Segoe UI"/>
              </a:rPr>
              <a:t>​</a:t>
            </a:r>
            <a:br>
              <a:rPr lang="fr-FR" sz="1000" i="1">
                <a:solidFill>
                  <a:srgbClr val="F6891F"/>
                </a:solidFill>
                <a:highlight>
                  <a:srgbClr val="00FF00"/>
                </a:highlight>
                <a:latin typeface="Arial"/>
                <a:ea typeface="Arial"/>
                <a:cs typeface="Arial"/>
              </a:rPr>
            </a:br>
            <a:r>
              <a:rPr lang="fr-FR" sz="1400" i="1" err="1">
                <a:solidFill>
                  <a:srgbClr val="F6891F"/>
                </a:solidFill>
                <a:latin typeface="Arial"/>
                <a:ea typeface="Arial"/>
                <a:cs typeface="Arial"/>
              </a:rPr>
              <a:t>Summary</a:t>
            </a:r>
            <a:r>
              <a:rPr lang="fr-FR" sz="1400" i="1">
                <a:solidFill>
                  <a:srgbClr val="F6891F"/>
                </a:solidFill>
                <a:latin typeface="Arial"/>
                <a:ea typeface="Arial"/>
                <a:cs typeface="Arial"/>
              </a:rPr>
              <a:t> of</a:t>
            </a:r>
            <a:r>
              <a:rPr lang="fr-FR" sz="1400" i="1" baseline="0">
                <a:solidFill>
                  <a:srgbClr val="F6891F"/>
                </a:solidFill>
                <a:latin typeface="Arial"/>
                <a:ea typeface="Arial"/>
                <a:cs typeface="Arial"/>
              </a:rPr>
              <a:t> </a:t>
            </a:r>
            <a:r>
              <a:rPr lang="fr-FR" sz="1400" i="1" baseline="0">
                <a:solidFill>
                  <a:srgbClr val="F6891F"/>
                </a:solidFill>
                <a:ea typeface="+mj-lt"/>
                <a:cs typeface="+mj-lt"/>
              </a:rPr>
              <a:t>Commission des droits de la personne c. Collège Notre-Dame, </a:t>
            </a:r>
            <a:r>
              <a:rPr lang="nn-NO" sz="1400" i="1" baseline="0">
                <a:solidFill>
                  <a:srgbClr val="F6891F"/>
                </a:solidFill>
                <a:ea typeface="+mj-lt"/>
                <a:cs typeface="+mj-lt"/>
              </a:rPr>
              <a:t>2001 CanLII 11763 (QC CA).</a:t>
            </a:r>
            <a:endParaRPr lang="fr-FR" sz="1400" i="1">
              <a:ea typeface="+mj-lt"/>
              <a:cs typeface="+mj-lt"/>
            </a:endParaRPr>
          </a:p>
        </p:txBody>
      </p:sp>
      <p:pic>
        <p:nvPicPr>
          <p:cNvPr id="4" name="Image 3" descr="Une image contenant chaussures, skier, personne, habits&#10;&#10;Description générée automatiquement">
            <a:extLst>
              <a:ext uri="{FF2B5EF4-FFF2-40B4-BE49-F238E27FC236}">
                <a16:creationId xmlns:a16="http://schemas.microsoft.com/office/drawing/2014/main" id="{750C8652-9376-88CD-E839-9085A7C8B936}"/>
              </a:ext>
            </a:extLst>
          </p:cNvPr>
          <p:cNvPicPr>
            <a:picLocks noChangeAspect="1"/>
          </p:cNvPicPr>
          <p:nvPr/>
        </p:nvPicPr>
        <p:blipFill>
          <a:blip r:embed="rId4"/>
          <a:stretch>
            <a:fillRect/>
          </a:stretch>
        </p:blipFill>
        <p:spPr>
          <a:xfrm>
            <a:off x="10126207" y="2331858"/>
            <a:ext cx="1618114" cy="3281680"/>
          </a:xfrm>
          <a:prstGeom prst="rect">
            <a:avLst/>
          </a:prstGeom>
        </p:spPr>
      </p:pic>
      <p:sp>
        <p:nvSpPr>
          <p:cNvPr id="5" name="Espace réservé du texte 1">
            <a:extLst>
              <a:ext uri="{FF2B5EF4-FFF2-40B4-BE49-F238E27FC236}">
                <a16:creationId xmlns:a16="http://schemas.microsoft.com/office/drawing/2014/main" id="{D4E81326-F5D2-C4F5-061A-E7866DF9CDE2}"/>
              </a:ext>
            </a:extLst>
          </p:cNvPr>
          <p:cNvSpPr txBox="1">
            <a:spLocks/>
          </p:cNvSpPr>
          <p:nvPr/>
        </p:nvSpPr>
        <p:spPr>
          <a:xfrm>
            <a:off x="876530" y="4058595"/>
            <a:ext cx="9366269" cy="252328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just"/>
            <a:br>
              <a:rPr lang="en-US"/>
            </a:br>
            <a:endParaRPr lang="en-US">
              <a:cs typeface="Arial"/>
            </a:endParaRPr>
          </a:p>
          <a:p>
            <a:endParaRPr lang="fr" sz="2000" b="1">
              <a:latin typeface="Arial"/>
              <a:cs typeface="Arial"/>
            </a:endParaRPr>
          </a:p>
          <a:p>
            <a:endParaRPr lang="fr-FR">
              <a:cs typeface="Arial"/>
            </a:endParaRPr>
          </a:p>
        </p:txBody>
      </p:sp>
    </p:spTree>
    <p:custDataLst>
      <p:tags r:id="rId1"/>
    </p:custDataLst>
    <p:extLst>
      <p:ext uri="{BB962C8B-B14F-4D97-AF65-F5344CB8AC3E}">
        <p14:creationId xmlns:p14="http://schemas.microsoft.com/office/powerpoint/2010/main" val="38423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AB8EAFF-4140-6B7C-0E40-38B40285395B}"/>
              </a:ext>
            </a:extLst>
          </p:cNvPr>
          <p:cNvSpPr>
            <a:spLocks noGrp="1"/>
          </p:cNvSpPr>
          <p:nvPr>
            <p:ph type="title"/>
          </p:nvPr>
        </p:nvSpPr>
        <p:spPr>
          <a:xfrm>
            <a:off x="681046" y="560921"/>
            <a:ext cx="8660224" cy="963794"/>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
        <p:nvSpPr>
          <p:cNvPr id="7" name="Espace réservé du texte 7">
            <a:extLst>
              <a:ext uri="{FF2B5EF4-FFF2-40B4-BE49-F238E27FC236}">
                <a16:creationId xmlns:a16="http://schemas.microsoft.com/office/drawing/2014/main" id="{87ED978C-5BD5-F3CA-BCEB-DBE9CEF10C7E}"/>
              </a:ext>
            </a:extLst>
          </p:cNvPr>
          <p:cNvSpPr>
            <a:spLocks noGrp="1"/>
          </p:cNvSpPr>
          <p:nvPr>
            <p:ph type="body" sz="quarter" idx="14"/>
          </p:nvPr>
        </p:nvSpPr>
        <p:spPr>
          <a:xfrm>
            <a:off x="681046" y="1935711"/>
            <a:ext cx="10611066" cy="4661138"/>
          </a:xfrm>
        </p:spPr>
        <p:txBody>
          <a:bodyPr vert="horz" lIns="0" tIns="0" rIns="0" bIns="0" rtlCol="0" anchor="t">
            <a:noAutofit/>
          </a:bodyPr>
          <a:lstStyle/>
          <a:p>
            <a:pPr lvl="1">
              <a:spcAft>
                <a:spcPts val="1200"/>
              </a:spcAft>
            </a:pPr>
            <a:r>
              <a:rPr lang="en-CA" sz="2000"/>
              <a:t>Does this case involve direct or indirect discrimination? 		   	             What is the prohibited ground of discrimination at issue?</a:t>
            </a:r>
            <a:endParaRPr lang="fr-FR" sz="2000"/>
          </a:p>
          <a:p>
            <a:pPr lvl="1">
              <a:spcAft>
                <a:spcPts val="1200"/>
              </a:spcAft>
            </a:pPr>
            <a:r>
              <a:rPr lang="en-CA" sz="2000"/>
              <a:t>The College didn’t offer to adapt its education program or facilities for Maud in response to her special needs. What happens when students are temporarily injured or sick? Should a school have to take special measures in those situations? </a:t>
            </a:r>
          </a:p>
          <a:p>
            <a:pPr lvl="1">
              <a:spcAft>
                <a:spcPts val="1200"/>
              </a:spcAft>
            </a:pPr>
            <a:r>
              <a:rPr lang="en-CA" sz="2000"/>
              <a:t>In your opinion, if the College had a sports-study program aimed mainly at training high-level athletes, could it exclude students with physical disabilities? Explain your answer.</a:t>
            </a:r>
            <a:endParaRPr lang="fr-CA" sz="2000"/>
          </a:p>
          <a:p>
            <a:pPr lvl="1">
              <a:spcAft>
                <a:spcPts val="1200"/>
              </a:spcAft>
            </a:pPr>
            <a:r>
              <a:rPr lang="en-CA" sz="2000"/>
              <a:t>According to the court, it was reasonable to require the College to adopt accommodation measures to help Maud move around the school and go about her regular activities. Can you think of some examples of accommodation measures that could be put into place? </a:t>
            </a:r>
          </a:p>
          <a:p>
            <a:pPr lvl="1">
              <a:spcAft>
                <a:spcPts val="1200"/>
              </a:spcAft>
            </a:pPr>
            <a:r>
              <a:rPr lang="en-CA" sz="2000"/>
              <a:t>In your opinion, could this decision also apply in the case of a student who suffers from an intellectual disability? Explain your answer</a:t>
            </a:r>
            <a:r>
              <a:rPr lang="fr-CA" sz="2000"/>
              <a:t> </a:t>
            </a:r>
            <a:endParaRPr lang="fr-FR" sz="2000"/>
          </a:p>
        </p:txBody>
      </p:sp>
    </p:spTree>
    <p:custDataLst>
      <p:tags r:id="rId1"/>
    </p:custDataLst>
    <p:extLst>
      <p:ext uri="{BB962C8B-B14F-4D97-AF65-F5344CB8AC3E}">
        <p14:creationId xmlns:p14="http://schemas.microsoft.com/office/powerpoint/2010/main" val="25020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91025" y="1361069"/>
            <a:ext cx="10598610" cy="5050512"/>
          </a:xfrm>
        </p:spPr>
        <p:txBody>
          <a:bodyPr vert="horz" lIns="0" tIns="0" rIns="0" bIns="0" rtlCol="0" anchor="t">
            <a:noAutofit/>
          </a:bodyPr>
          <a:lstStyle/>
          <a:p>
            <a:pPr algn="just"/>
            <a:endParaRPr lang="fr" sz="1800" b="1"/>
          </a:p>
          <a:p>
            <a:pPr algn="just"/>
            <a:r>
              <a:rPr lang="fr" sz="1800" b="1"/>
              <a:t>The facts</a:t>
            </a:r>
            <a:endParaRPr lang="fr-FR" sz="1800" b="1">
              <a:cs typeface="Arial"/>
            </a:endParaRPr>
          </a:p>
          <a:p>
            <a:pPr hangingPunct="0">
              <a:spcBef>
                <a:spcPts val="1200"/>
              </a:spcBef>
              <a:spcAft>
                <a:spcPts val="1000"/>
              </a:spcAft>
            </a:pP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Marc Hall is a secondary V student at a Catholic school. The people close to him (parents, friends and classmates) know he’s gay.</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fr"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a:t>
            </a: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buying prom tickets, students must provide the name of the person who will be accompanying them for approval. The school needs this information so they’ll know who will be in attendance, have their contact information and prevent known troublemakers from attending. Marc gave his boyfriend’s name as his prom date.</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tabLst>
                <a:tab pos="3510915" algn="l"/>
              </a:tabLst>
            </a:pP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school principal refused Marc’s request to bring his boyfriend to prom. He believes that the interaction between romantic partners at prom is a form of sexual activity and that if Marc is allowed to attend prom with his boyfriend as a same-sex couple, this will be seen as approval and tolerance of behaviour that goes against the teachings of the Catholic church. The school’s policy is for teachers to apply its Catholic teachings and therefore refuse to allow students to bring a same-sex date to prom.</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the school board refused to overrule the principal’s decision, Marc and his father went to court and asked for the decision to be modified, arguing that the decision was discriminatory and based on Marc’s sexual orientation.</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br>
              <a:rPr lang="en-US"/>
            </a:br>
            <a:endParaRPr lang="en-US" sz="1600">
              <a:cs typeface="Arial"/>
            </a:endParaRPr>
          </a:p>
          <a:p>
            <a:endParaRPr lang="fr" sz="1600">
              <a:cs typeface="Arial"/>
            </a:endParaRPr>
          </a:p>
        </p:txBody>
      </p:sp>
      <p:sp>
        <p:nvSpPr>
          <p:cNvPr id="7" name="Titre 6">
            <a:extLst>
              <a:ext uri="{FF2B5EF4-FFF2-40B4-BE49-F238E27FC236}">
                <a16:creationId xmlns:a16="http://schemas.microsoft.com/office/drawing/2014/main" id="{8758D2E2-F390-D588-7061-3691B0444130}"/>
              </a:ext>
            </a:extLst>
          </p:cNvPr>
          <p:cNvSpPr>
            <a:spLocks noGrp="1"/>
          </p:cNvSpPr>
          <p:nvPr>
            <p:ph type="title"/>
          </p:nvPr>
        </p:nvSpPr>
        <p:spPr>
          <a:xfrm>
            <a:off x="886968" y="436273"/>
            <a:ext cx="10421938" cy="914400"/>
          </a:xfrm>
        </p:spPr>
        <p:txBody>
          <a:bodyPr/>
          <a:lstStyle/>
          <a:p>
            <a:pPr rtl="0"/>
            <a:r>
              <a:rPr lang="fr-FR">
                <a:solidFill>
                  <a:srgbClr val="F6891F"/>
                </a:solidFill>
                <a:latin typeface="Arial"/>
                <a:ea typeface="Segoe UI"/>
                <a:cs typeface="Segoe UI"/>
              </a:rPr>
              <a:t>The</a:t>
            </a:r>
            <a:r>
              <a:rPr lang="fr-FR" sz="4000" b="1" baseline="0">
                <a:solidFill>
                  <a:srgbClr val="F6891F"/>
                </a:solidFill>
                <a:latin typeface="Arial"/>
                <a:ea typeface="Segoe UI"/>
                <a:cs typeface="Segoe UI"/>
              </a:rPr>
              <a:t> Marc Hall case*</a:t>
            </a:r>
            <a:r>
              <a:rPr lang="en-US" sz="4000" b="1" baseline="0">
                <a:solidFill>
                  <a:srgbClr val="212121"/>
                </a:solidFill>
                <a:latin typeface="Arial"/>
                <a:ea typeface="Segoe UI"/>
                <a:cs typeface="Segoe UI"/>
              </a:rPr>
              <a:t>​​</a:t>
            </a:r>
            <a:r>
              <a:rPr lang="en-US" sz="4000">
                <a:solidFill>
                  <a:srgbClr val="212121"/>
                </a:solidFill>
                <a:latin typeface="Arial"/>
                <a:ea typeface="Segoe UI"/>
                <a:cs typeface="Segoe UI"/>
              </a:rPr>
              <a:t>​</a:t>
            </a:r>
          </a:p>
          <a:p>
            <a:pPr marL="171450" indent="-171450">
              <a:buFont typeface="Arial,Sans-Serif"/>
              <a:buChar char="•"/>
            </a:pPr>
            <a:r>
              <a:rPr lang="en-US" sz="1400" i="1">
                <a:solidFill>
                  <a:srgbClr val="F6891F"/>
                </a:solidFill>
                <a:latin typeface="Arial"/>
                <a:ea typeface="Arial"/>
                <a:cs typeface="Arial"/>
              </a:rPr>
              <a:t>Summary of</a:t>
            </a:r>
            <a:r>
              <a:rPr lang="en-US" sz="1400" i="1" baseline="0">
                <a:solidFill>
                  <a:srgbClr val="F6891F"/>
                </a:solidFill>
                <a:latin typeface="Arial"/>
                <a:ea typeface="Arial"/>
                <a:cs typeface="Arial"/>
              </a:rPr>
              <a:t> Hall (Litigation guardian of) v. Powers, 59 OR (3d) 423</a:t>
            </a:r>
            <a:r>
              <a:rPr lang="en-US" sz="1400" i="1">
                <a:solidFill>
                  <a:srgbClr val="F6891F"/>
                </a:solidFill>
                <a:latin typeface="Arial"/>
                <a:ea typeface="Arial"/>
                <a:cs typeface="Arial"/>
              </a:rPr>
              <a:t>.</a:t>
            </a:r>
            <a:r>
              <a:rPr lang="fr-FR" sz="1400" i="1" baseline="0">
                <a:solidFill>
                  <a:srgbClr val="F6891F"/>
                </a:solidFill>
                <a:latin typeface="Arial"/>
                <a:ea typeface="Arial"/>
                <a:cs typeface="Arial"/>
              </a:rPr>
              <a:t> </a:t>
            </a:r>
            <a:endParaRPr lang="fr-FR" sz="1400">
              <a:cs typeface="Arial"/>
            </a:endParaRPr>
          </a:p>
        </p:txBody>
      </p:sp>
      <p:pic>
        <p:nvPicPr>
          <p:cNvPr id="4" name="Image 3" descr="Une image contenant illustration, oreiller, Visage humain, dessin humoristique&#10;&#10;Description générée automatiquement">
            <a:extLst>
              <a:ext uri="{FF2B5EF4-FFF2-40B4-BE49-F238E27FC236}">
                <a16:creationId xmlns:a16="http://schemas.microsoft.com/office/drawing/2014/main" id="{B663100D-A4D0-304C-3E27-C9C8DFC126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417286" y="159026"/>
            <a:ext cx="3558363" cy="1810201"/>
          </a:xfrm>
          <a:prstGeom prst="rect">
            <a:avLst/>
          </a:prstGeom>
        </p:spPr>
      </p:pic>
    </p:spTree>
    <p:custDataLst>
      <p:tags r:id="rId1"/>
    </p:custDataLst>
    <p:extLst>
      <p:ext uri="{BB962C8B-B14F-4D97-AF65-F5344CB8AC3E}">
        <p14:creationId xmlns:p14="http://schemas.microsoft.com/office/powerpoint/2010/main" val="341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E1D522B-0AFC-1667-1162-3AFDEB05C20F}"/>
              </a:ext>
            </a:extLst>
          </p:cNvPr>
          <p:cNvSpPr>
            <a:spLocks noGrp="1"/>
          </p:cNvSpPr>
          <p:nvPr>
            <p:ph type="body" sz="quarter" idx="14"/>
          </p:nvPr>
        </p:nvSpPr>
        <p:spPr>
          <a:xfrm>
            <a:off x="883920" y="2190307"/>
            <a:ext cx="10424160" cy="4776158"/>
          </a:xfrm>
        </p:spPr>
        <p:txBody>
          <a:bodyPr vert="horz" lIns="0" tIns="0" rIns="0" bIns="0" rtlCol="0" anchor="t">
            <a:noAutofit/>
          </a:bodyPr>
          <a:lstStyle/>
          <a:p>
            <a:pPr lvl="1"/>
            <a:r>
              <a:rPr lang="en-CA" sz="2400"/>
              <a:t>Does this case involve direct or indirect discrimination? 		       What is the prohibited ground of discrimination at issue in this situation?</a:t>
            </a:r>
          </a:p>
          <a:p>
            <a:pPr marL="0" lvl="1" indent="0">
              <a:buNone/>
            </a:pPr>
            <a:endParaRPr lang="fr-FR" sz="2400"/>
          </a:p>
          <a:p>
            <a:pPr lvl="1"/>
            <a:r>
              <a:rPr lang="en-CA" sz="2400"/>
              <a:t>In your opinion, what other measures could the school have taken to avoid inappropriate behaviour among students without discriminating against Marc?</a:t>
            </a:r>
            <a:r>
              <a:rPr lang="fr-CA" sz="2400"/>
              <a:t> </a:t>
            </a:r>
          </a:p>
          <a:p>
            <a:pPr lvl="1"/>
            <a:endParaRPr lang="fr-CA" sz="2400"/>
          </a:p>
          <a:p>
            <a:pPr lvl="1"/>
            <a:r>
              <a:rPr lang="en-CA" sz="2400"/>
              <a:t>In your opinion, are there situations where schools could rely on a distinction, exclusion or preference based on a personal characteristic without it being a case of prohibited discrimination? Can you give an example.</a:t>
            </a:r>
            <a:endParaRPr lang="fr-CA" sz="2400"/>
          </a:p>
          <a:p>
            <a:endParaRPr lang="fr-FR">
              <a:cs typeface="Arial"/>
            </a:endParaRPr>
          </a:p>
        </p:txBody>
      </p:sp>
      <p:sp>
        <p:nvSpPr>
          <p:cNvPr id="7" name="Titre 2">
            <a:extLst>
              <a:ext uri="{FF2B5EF4-FFF2-40B4-BE49-F238E27FC236}">
                <a16:creationId xmlns:a16="http://schemas.microsoft.com/office/drawing/2014/main" id="{17196CB9-8C4D-30A7-779C-9854EA9C873A}"/>
              </a:ext>
            </a:extLst>
          </p:cNvPr>
          <p:cNvSpPr>
            <a:spLocks noGrp="1"/>
          </p:cNvSpPr>
          <p:nvPr>
            <p:ph type="title"/>
          </p:nvPr>
        </p:nvSpPr>
        <p:spPr>
          <a:xfrm>
            <a:off x="681046" y="560921"/>
            <a:ext cx="8660224" cy="1629386"/>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Tree>
    <p:custDataLst>
      <p:tags r:id="rId1"/>
    </p:custDataLst>
    <p:extLst>
      <p:ext uri="{BB962C8B-B14F-4D97-AF65-F5344CB8AC3E}">
        <p14:creationId xmlns:p14="http://schemas.microsoft.com/office/powerpoint/2010/main" val="16477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2987039" y="1490870"/>
            <a:ext cx="8433021" cy="4570616"/>
          </a:xfrm>
        </p:spPr>
        <p:txBody>
          <a:bodyPr vert="horz" lIns="0" tIns="0" rIns="0" bIns="0" rtlCol="0" anchor="t">
            <a:noAutofit/>
          </a:bodyPr>
          <a:lstStyle/>
          <a:p>
            <a:pPr algn="just"/>
            <a:r>
              <a:rPr lang="fr" sz="1900" b="1">
                <a:latin typeface="Arial"/>
                <a:cs typeface="Arial"/>
              </a:rPr>
              <a:t>The facts</a:t>
            </a:r>
            <a:endParaRPr lang="fr-FR" sz="1900">
              <a:latin typeface="Arial"/>
              <a:cs typeface="Arial"/>
            </a:endParaRPr>
          </a:p>
          <a:p>
            <a:pPr hangingPunct="0">
              <a:spcBef>
                <a:spcPts val="1200"/>
              </a:spcBef>
              <a:spcAft>
                <a:spcPts val="1000"/>
              </a:spcAft>
            </a:pP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2012-2013, the governing board of </a:t>
            </a:r>
            <a:r>
              <a:rPr lang="en-CA" sz="1700" kern="1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L’Escale</a:t>
            </a: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High School implemented a “half-uniform” policy, requiring students to wear a polo shirt in school colours with an embroidered logo.</a:t>
            </a:r>
            <a:endParaRPr lang="fr-CA" sz="17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Some parents contacted the governing board and the school to request that the new rule be withdrawn. They argued that the policy infringed on students’ “right to education, the right to free school services, the right to equality and the right to attend the school of their choice.” They believed that imposing a half-uniform was discriminatory based on social condition and that the governing board’s decision to require students to wear a polo shirt was illegal. The school board refused to get involved, and the school wouldn’t reverse its decision. The rule was therefore included in the school’s new code of conduct and distributed to parents at the beginning of the school year. In a communication to parents, the school stated that measures would be taken to help low-income families.</a:t>
            </a:r>
            <a:endParaRPr lang="fr-CA" sz="17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the first two weeks of the school year, approximately 30 students didn’t wear the required polo shirt “for multiple reasons.” The school lent polo shirts to about 20 students who agreed to wear them, but the students who refused to wear them weren’t allowed to attend class. Certain parents and students then brought the case to court.</a:t>
            </a:r>
            <a:endParaRPr lang="fr-CA" sz="17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itre 6">
            <a:extLst>
              <a:ext uri="{FF2B5EF4-FFF2-40B4-BE49-F238E27FC236}">
                <a16:creationId xmlns:a16="http://schemas.microsoft.com/office/drawing/2014/main" id="{D12FFF2A-D143-EDF8-81DB-7F17A2AE5AFD}"/>
              </a:ext>
            </a:extLst>
          </p:cNvPr>
          <p:cNvSpPr txBox="1">
            <a:spLocks/>
          </p:cNvSpPr>
          <p:nvPr/>
        </p:nvSpPr>
        <p:spPr>
          <a:xfrm>
            <a:off x="640116" y="576470"/>
            <a:ext cx="10421938"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a:solidFill>
                  <a:srgbClr val="F6891F"/>
                </a:solidFill>
                <a:latin typeface="Arial"/>
                <a:ea typeface="Segoe UI"/>
                <a:cs typeface="Segoe UI"/>
              </a:rPr>
              <a:t>The L’Escale High </a:t>
            </a:r>
            <a:r>
              <a:rPr lang="fr-FR" err="1">
                <a:solidFill>
                  <a:srgbClr val="F6891F"/>
                </a:solidFill>
                <a:latin typeface="Arial"/>
                <a:ea typeface="Segoe UI"/>
                <a:cs typeface="Segoe UI"/>
              </a:rPr>
              <a:t>School</a:t>
            </a:r>
            <a:r>
              <a:rPr lang="fr-FR">
                <a:solidFill>
                  <a:srgbClr val="F6891F"/>
                </a:solidFill>
                <a:latin typeface="Arial"/>
                <a:ea typeface="Segoe UI"/>
                <a:cs typeface="Segoe UI"/>
              </a:rPr>
              <a:t> case*</a:t>
            </a:r>
            <a:r>
              <a:rPr lang="en-US">
                <a:solidFill>
                  <a:srgbClr val="212121"/>
                </a:solidFill>
                <a:latin typeface="Arial"/>
                <a:ea typeface="Segoe UI"/>
                <a:cs typeface="Segoe UI"/>
              </a:rPr>
              <a:t>​​​</a:t>
            </a:r>
          </a:p>
          <a:p>
            <a:pPr marL="171450" indent="-171450">
              <a:buFont typeface="Arial,Sans-Serif"/>
              <a:buChar char="•"/>
            </a:pPr>
            <a:r>
              <a:rPr lang="en-US" sz="1400" i="1">
                <a:solidFill>
                  <a:srgbClr val="F6891F"/>
                </a:solidFill>
                <a:latin typeface="Arial"/>
                <a:ea typeface="Arial"/>
                <a:cs typeface="Arial"/>
              </a:rPr>
              <a:t>Summary of Guay v. École </a:t>
            </a:r>
            <a:r>
              <a:rPr lang="en-US" sz="1400" i="1" err="1">
                <a:solidFill>
                  <a:srgbClr val="F6891F"/>
                </a:solidFill>
                <a:latin typeface="Arial"/>
                <a:ea typeface="Arial"/>
                <a:cs typeface="Arial"/>
              </a:rPr>
              <a:t>secondaire</a:t>
            </a:r>
            <a:r>
              <a:rPr lang="en-US" sz="1400" i="1">
                <a:solidFill>
                  <a:srgbClr val="F6891F"/>
                </a:solidFill>
                <a:latin typeface="Arial"/>
                <a:ea typeface="Arial"/>
                <a:cs typeface="Arial"/>
              </a:rPr>
              <a:t> de </a:t>
            </a:r>
            <a:r>
              <a:rPr lang="en-US" sz="1400" i="1" err="1">
                <a:solidFill>
                  <a:srgbClr val="F6891F"/>
                </a:solidFill>
                <a:latin typeface="Arial"/>
                <a:ea typeface="Arial"/>
                <a:cs typeface="Arial"/>
              </a:rPr>
              <a:t>l'Escale</a:t>
            </a:r>
            <a:r>
              <a:rPr lang="en-US" sz="1400" i="1">
                <a:solidFill>
                  <a:srgbClr val="F6891F"/>
                </a:solidFill>
                <a:latin typeface="Arial"/>
                <a:ea typeface="Arial"/>
                <a:cs typeface="Arial"/>
              </a:rPr>
              <a:t> </a:t>
            </a:r>
            <a:r>
              <a:rPr lang="en-US" sz="1400" i="1" err="1">
                <a:solidFill>
                  <a:srgbClr val="F6891F"/>
                </a:solidFill>
                <a:latin typeface="Arial"/>
                <a:ea typeface="Arial"/>
                <a:cs typeface="Arial"/>
              </a:rPr>
              <a:t>d'Asbestos</a:t>
            </a:r>
            <a:r>
              <a:rPr lang="en-US" sz="1400" i="1">
                <a:solidFill>
                  <a:srgbClr val="F6891F"/>
                </a:solidFill>
                <a:latin typeface="Arial"/>
                <a:ea typeface="Arial"/>
                <a:cs typeface="Arial"/>
              </a:rPr>
              <a:t>, 2012 QCCS 4530.</a:t>
            </a:r>
            <a:endParaRPr lang="fr-FR" sz="1400" i="1">
              <a:solidFill>
                <a:srgbClr val="F6891F"/>
              </a:solidFill>
              <a:cs typeface="Arial"/>
            </a:endParaRPr>
          </a:p>
        </p:txBody>
      </p:sp>
      <p:pic>
        <p:nvPicPr>
          <p:cNvPr id="4" name="Image 3" descr="Une image contenant habits, dessin humoristique, robe, chaussures&#10;&#10;Description générée automatiquement">
            <a:extLst>
              <a:ext uri="{FF2B5EF4-FFF2-40B4-BE49-F238E27FC236}">
                <a16:creationId xmlns:a16="http://schemas.microsoft.com/office/drawing/2014/main" id="{5A28E813-C180-FB2F-6361-9B78085AD726}"/>
              </a:ext>
            </a:extLst>
          </p:cNvPr>
          <p:cNvPicPr>
            <a:picLocks noChangeAspect="1"/>
          </p:cNvPicPr>
          <p:nvPr/>
        </p:nvPicPr>
        <p:blipFill>
          <a:blip r:embed="rId4"/>
          <a:stretch>
            <a:fillRect/>
          </a:stretch>
        </p:blipFill>
        <p:spPr>
          <a:xfrm>
            <a:off x="325119" y="2360347"/>
            <a:ext cx="2451468" cy="3429000"/>
          </a:xfrm>
          <a:prstGeom prst="rect">
            <a:avLst/>
          </a:prstGeom>
        </p:spPr>
      </p:pic>
    </p:spTree>
    <p:custDataLst>
      <p:tags r:id="rId1"/>
    </p:custDataLst>
    <p:extLst>
      <p:ext uri="{BB962C8B-B14F-4D97-AF65-F5344CB8AC3E}">
        <p14:creationId xmlns:p14="http://schemas.microsoft.com/office/powerpoint/2010/main" val="156845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48867BC-55CA-2950-0519-A55AD8D5F727}"/>
              </a:ext>
            </a:extLst>
          </p:cNvPr>
          <p:cNvSpPr>
            <a:spLocks noGrp="1"/>
          </p:cNvSpPr>
          <p:nvPr>
            <p:ph type="body" sz="quarter" idx="14"/>
          </p:nvPr>
        </p:nvSpPr>
        <p:spPr>
          <a:xfrm>
            <a:off x="883920" y="2182279"/>
            <a:ext cx="10424160" cy="4114800"/>
          </a:xfrm>
        </p:spPr>
        <p:txBody>
          <a:bodyPr vert="horz" lIns="0" tIns="0" rIns="0" bIns="0" rtlCol="0" anchor="t">
            <a:noAutofit/>
          </a:bodyPr>
          <a:lstStyle/>
          <a:p>
            <a:pPr lvl="1"/>
            <a:r>
              <a:rPr lang="en-CA"/>
              <a:t>Does this case involve direct or indirect discrimination?	     What is the prohibited ground of discrimination at issue?</a:t>
            </a:r>
            <a:r>
              <a:rPr lang="fr-CA"/>
              <a:t> </a:t>
            </a:r>
          </a:p>
          <a:p>
            <a:pPr marL="0" lvl="1" indent="0">
              <a:buNone/>
            </a:pPr>
            <a:endParaRPr lang="fr-FR"/>
          </a:p>
          <a:p>
            <a:pPr lvl="1"/>
            <a:r>
              <a:rPr lang="en-CA"/>
              <a:t>In your opinion, would wearing a half-uniform at school eliminate bullying and the rejection of certain students?</a:t>
            </a:r>
            <a:endParaRPr lang="fr-FR"/>
          </a:p>
          <a:p>
            <a:pPr marL="0" lvl="1" indent="0">
              <a:buNone/>
            </a:pPr>
            <a:r>
              <a:rPr lang="en-US"/>
              <a:t>​</a:t>
            </a:r>
            <a:endParaRPr lang="fr-FR"/>
          </a:p>
          <a:p>
            <a:pPr lvl="1"/>
            <a:r>
              <a:rPr lang="en-CA"/>
              <a:t>Are you generally for or against school uniforms? Explain your answer.</a:t>
            </a:r>
            <a:r>
              <a:rPr lang="fr-CA"/>
              <a:t> </a:t>
            </a:r>
            <a:endParaRPr lang="fr-FR"/>
          </a:p>
        </p:txBody>
      </p:sp>
      <p:sp>
        <p:nvSpPr>
          <p:cNvPr id="8" name="Titre 2">
            <a:extLst>
              <a:ext uri="{FF2B5EF4-FFF2-40B4-BE49-F238E27FC236}">
                <a16:creationId xmlns:a16="http://schemas.microsoft.com/office/drawing/2014/main" id="{26B6D5BD-EF1D-885F-D82F-C2C28CDB83F1}"/>
              </a:ext>
            </a:extLst>
          </p:cNvPr>
          <p:cNvSpPr>
            <a:spLocks noGrp="1"/>
          </p:cNvSpPr>
          <p:nvPr>
            <p:ph type="title"/>
          </p:nvPr>
        </p:nvSpPr>
        <p:spPr>
          <a:xfrm>
            <a:off x="681046" y="560921"/>
            <a:ext cx="8660224" cy="963794"/>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Tree>
    <p:custDataLst>
      <p:tags r:id="rId1"/>
    </p:custDataLst>
    <p:extLst>
      <p:ext uri="{BB962C8B-B14F-4D97-AF65-F5344CB8AC3E}">
        <p14:creationId xmlns:p14="http://schemas.microsoft.com/office/powerpoint/2010/main" val="12279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5 </a:t>
            </a:r>
          </a:p>
          <a:p>
            <a:r>
              <a:rPr lang="fr-FR" sz="4000">
                <a:cs typeface="Arial"/>
              </a:rPr>
              <a:t>Case </a:t>
            </a:r>
            <a:r>
              <a:rPr lang="fr-FR" sz="4000" err="1">
                <a:cs typeface="Arial"/>
              </a:rPr>
              <a:t>Study</a:t>
            </a:r>
            <a:endParaRPr lang="fr-FR">
              <a:cs typeface="Arial"/>
            </a:endParaRPr>
          </a:p>
        </p:txBody>
      </p:sp>
      <p:pic>
        <p:nvPicPr>
          <p:cNvPr id="5" name="Espace réservé pour une image  4" descr="Une image contenant dessin, croquis, clipart, illustration&#10;&#10;Description générée automatiquement">
            <a:extLst>
              <a:ext uri="{FF2B5EF4-FFF2-40B4-BE49-F238E27FC236}">
                <a16:creationId xmlns:a16="http://schemas.microsoft.com/office/drawing/2014/main" id="{FE8874D1-69B7-22D8-B810-7EB7B22BFDF8}"/>
              </a:ext>
            </a:extLst>
          </p:cNvPr>
          <p:cNvPicPr>
            <a:picLocks noGrp="1" noChangeAspect="1"/>
          </p:cNvPicPr>
          <p:nvPr>
            <p:ph type="pic" sz="quarter" idx="16"/>
          </p:nvPr>
        </p:nvPicPr>
        <p:blipFill rotWithShape="1">
          <a:blip r:embed="rId4"/>
          <a:srcRect l="1515" t="1441" r="-1515" b="47143"/>
          <a:stretch/>
        </p:blipFill>
        <p:spPr>
          <a:xfrm>
            <a:off x="6976872" y="1416462"/>
            <a:ext cx="4023360" cy="4023360"/>
          </a:xfrm>
        </p:spPr>
      </p:pic>
    </p:spTree>
    <p:custDataLst>
      <p:tags r:id="rId1"/>
    </p:custDataLst>
    <p:extLst>
      <p:ext uri="{BB962C8B-B14F-4D97-AF65-F5344CB8AC3E}">
        <p14:creationId xmlns:p14="http://schemas.microsoft.com/office/powerpoint/2010/main" val="328216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a:xfrm>
            <a:off x="297712" y="1143000"/>
            <a:ext cx="6528815" cy="4572000"/>
          </a:xfrm>
        </p:spPr>
        <p:txBody>
          <a:bodyPr/>
          <a:lstStyle/>
          <a:p>
            <a:r>
              <a:rPr lang="fr-FR">
                <a:cs typeface="Arial"/>
              </a:rPr>
              <a:t>A few </a:t>
            </a:r>
            <a:r>
              <a:rPr lang="fr-FR" err="1">
                <a:cs typeface="Arial"/>
              </a:rPr>
              <a:t>things</a:t>
            </a:r>
            <a:r>
              <a:rPr lang="fr-FR">
                <a:cs typeface="Arial"/>
              </a:rPr>
              <a:t> to </a:t>
            </a:r>
            <a:r>
              <a:rPr lang="fr-FR" err="1">
                <a:cs typeface="Arial"/>
              </a:rPr>
              <a:t>think</a:t>
            </a:r>
            <a:r>
              <a:rPr lang="fr-FR">
                <a:cs typeface="Arial"/>
              </a:rPr>
              <a:t> about…</a:t>
            </a:r>
          </a:p>
        </p:txBody>
      </p:sp>
      <p:pic>
        <p:nvPicPr>
          <p:cNvPr id="5" name="Espace réservé pour une image  4" descr="Une image contenant habits, dessin humoristique, dessin, clipart&#10;&#10;Description générée automatiquement">
            <a:extLst>
              <a:ext uri="{FF2B5EF4-FFF2-40B4-BE49-F238E27FC236}">
                <a16:creationId xmlns:a16="http://schemas.microsoft.com/office/drawing/2014/main" id="{87EC888F-EF7D-8256-D904-4311F08F580D}"/>
              </a:ext>
            </a:extLst>
          </p:cNvPr>
          <p:cNvPicPr>
            <a:picLocks noGrp="1" noChangeAspect="1"/>
          </p:cNvPicPr>
          <p:nvPr>
            <p:ph type="pic" sz="quarter" idx="16"/>
          </p:nvPr>
        </p:nvPicPr>
        <p:blipFill rotWithShape="1">
          <a:blip r:embed="rId4"/>
          <a:srcRect t="4218" b="33716"/>
          <a:stretch/>
        </p:blipFill>
        <p:spPr>
          <a:xfrm>
            <a:off x="6976872" y="1416462"/>
            <a:ext cx="4023360" cy="4023360"/>
          </a:xfrm>
        </p:spPr>
      </p:pic>
    </p:spTree>
    <p:custDataLst>
      <p:tags r:id="rId1"/>
    </p:custDataLst>
    <p:extLst>
      <p:ext uri="{BB962C8B-B14F-4D97-AF65-F5344CB8AC3E}">
        <p14:creationId xmlns:p14="http://schemas.microsoft.com/office/powerpoint/2010/main" val="286572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E560F0-2DB7-7EAC-12AF-2E76A9BD384B}"/>
              </a:ext>
            </a:extLst>
          </p:cNvPr>
          <p:cNvSpPr>
            <a:spLocks noGrp="1"/>
          </p:cNvSpPr>
          <p:nvPr>
            <p:ph type="title"/>
          </p:nvPr>
        </p:nvSpPr>
        <p:spPr/>
        <p:txBody>
          <a:bodyPr/>
          <a:lstStyle/>
          <a:p>
            <a:r>
              <a:rPr lang="fr-FR">
                <a:solidFill>
                  <a:schemeClr val="accent1"/>
                </a:solidFill>
                <a:cs typeface="Arial"/>
              </a:rPr>
              <a:t>The Cases</a:t>
            </a:r>
          </a:p>
        </p:txBody>
      </p:sp>
      <p:sp>
        <p:nvSpPr>
          <p:cNvPr id="4" name="Rectangle : coins arrondis 3">
            <a:extLst>
              <a:ext uri="{FF2B5EF4-FFF2-40B4-BE49-F238E27FC236}">
                <a16:creationId xmlns:a16="http://schemas.microsoft.com/office/drawing/2014/main" id="{A16680BD-F245-3F81-9403-3A9F92B7B9C3}"/>
              </a:ext>
            </a:extLst>
          </p:cNvPr>
          <p:cNvSpPr/>
          <p:nvPr/>
        </p:nvSpPr>
        <p:spPr>
          <a:xfrm>
            <a:off x="1783307"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cs typeface="Arial"/>
              </a:rPr>
              <a:t>Joël</a:t>
            </a:r>
            <a:endParaRPr lang="fr-FR" err="1">
              <a:solidFill>
                <a:schemeClr val="tx1"/>
              </a:solidFill>
            </a:endParaRPr>
          </a:p>
        </p:txBody>
      </p:sp>
      <p:sp>
        <p:nvSpPr>
          <p:cNvPr id="5" name="Rectangle : coins arrondis 4">
            <a:extLst>
              <a:ext uri="{FF2B5EF4-FFF2-40B4-BE49-F238E27FC236}">
                <a16:creationId xmlns:a16="http://schemas.microsoft.com/office/drawing/2014/main" id="{37033683-0342-5715-7D9A-E361A1D3B0F2}"/>
              </a:ext>
            </a:extLst>
          </p:cNvPr>
          <p:cNvSpPr/>
          <p:nvPr/>
        </p:nvSpPr>
        <p:spPr>
          <a:xfrm>
            <a:off x="4774440" y="1743499"/>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Sarah</a:t>
            </a:r>
            <a:endParaRPr lang="fr-FR">
              <a:solidFill>
                <a:schemeClr val="tx1"/>
              </a:solidFill>
            </a:endParaRPr>
          </a:p>
        </p:txBody>
      </p:sp>
      <p:sp>
        <p:nvSpPr>
          <p:cNvPr id="6" name="Rectangle : coins arrondis 5">
            <a:extLst>
              <a:ext uri="{FF2B5EF4-FFF2-40B4-BE49-F238E27FC236}">
                <a16:creationId xmlns:a16="http://schemas.microsoft.com/office/drawing/2014/main" id="{8D4E28E7-DF8D-0514-D48E-16465E0AACD3}"/>
              </a:ext>
            </a:extLst>
          </p:cNvPr>
          <p:cNvSpPr/>
          <p:nvPr/>
        </p:nvSpPr>
        <p:spPr>
          <a:xfrm>
            <a:off x="7697336"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Jessie</a:t>
            </a:r>
            <a:endParaRPr lang="fr-FR"/>
          </a:p>
        </p:txBody>
      </p:sp>
      <p:sp>
        <p:nvSpPr>
          <p:cNvPr id="7" name="Rectangle : coins arrondis 6">
            <a:extLst>
              <a:ext uri="{FF2B5EF4-FFF2-40B4-BE49-F238E27FC236}">
                <a16:creationId xmlns:a16="http://schemas.microsoft.com/office/drawing/2014/main" id="{1A8085D4-17D0-E3E3-9E0E-8E05A0F969A9}"/>
              </a:ext>
            </a:extLst>
          </p:cNvPr>
          <p:cNvSpPr/>
          <p:nvPr/>
        </p:nvSpPr>
        <p:spPr>
          <a:xfrm>
            <a:off x="1783307" y="3312993"/>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Sasha</a:t>
            </a:r>
            <a:endParaRPr lang="fr-FR" err="1">
              <a:solidFill>
                <a:schemeClr val="tx1"/>
              </a:solidFill>
            </a:endParaRPr>
          </a:p>
        </p:txBody>
      </p:sp>
      <p:sp>
        <p:nvSpPr>
          <p:cNvPr id="8" name="Rectangle : coins arrondis 7">
            <a:extLst>
              <a:ext uri="{FF2B5EF4-FFF2-40B4-BE49-F238E27FC236}">
                <a16:creationId xmlns:a16="http://schemas.microsoft.com/office/drawing/2014/main" id="{9B55DC9D-2999-9914-198E-31BD06F27B6C}"/>
              </a:ext>
            </a:extLst>
          </p:cNvPr>
          <p:cNvSpPr/>
          <p:nvPr/>
        </p:nvSpPr>
        <p:spPr>
          <a:xfrm>
            <a:off x="4774440"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Samia</a:t>
            </a:r>
            <a:endParaRPr lang="fr-FR" err="1">
              <a:solidFill>
                <a:schemeClr val="tx1"/>
              </a:solidFill>
            </a:endParaRPr>
          </a:p>
        </p:txBody>
      </p:sp>
      <p:sp>
        <p:nvSpPr>
          <p:cNvPr id="9" name="Rectangle : coins arrondis 8">
            <a:extLst>
              <a:ext uri="{FF2B5EF4-FFF2-40B4-BE49-F238E27FC236}">
                <a16:creationId xmlns:a16="http://schemas.microsoft.com/office/drawing/2014/main" id="{653F9C3B-6797-045E-9370-149F51B040D5}"/>
              </a:ext>
            </a:extLst>
          </p:cNvPr>
          <p:cNvSpPr/>
          <p:nvPr/>
        </p:nvSpPr>
        <p:spPr>
          <a:xfrm>
            <a:off x="7697336"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Martin</a:t>
            </a:r>
            <a:endParaRPr lang="fr-FR" err="1">
              <a:solidFill>
                <a:schemeClr val="tx1"/>
              </a:solidFill>
            </a:endParaRPr>
          </a:p>
        </p:txBody>
      </p:sp>
      <p:sp>
        <p:nvSpPr>
          <p:cNvPr id="10" name="Rectangle : coins arrondis 9">
            <a:extLst>
              <a:ext uri="{FF2B5EF4-FFF2-40B4-BE49-F238E27FC236}">
                <a16:creationId xmlns:a16="http://schemas.microsoft.com/office/drawing/2014/main" id="{0A0B3CA2-5152-3C7A-40F0-36ABDE63D261}"/>
              </a:ext>
            </a:extLst>
          </p:cNvPr>
          <p:cNvSpPr/>
          <p:nvPr/>
        </p:nvSpPr>
        <p:spPr>
          <a:xfrm>
            <a:off x="3216321" y="4848365"/>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Lily</a:t>
            </a:r>
            <a:endParaRPr lang="fr-FR" err="1">
              <a:solidFill>
                <a:schemeClr val="tx1"/>
              </a:solidFill>
            </a:endParaRPr>
          </a:p>
        </p:txBody>
      </p:sp>
      <p:sp>
        <p:nvSpPr>
          <p:cNvPr id="11" name="Rectangle : coins arrondis 10">
            <a:extLst>
              <a:ext uri="{FF2B5EF4-FFF2-40B4-BE49-F238E27FC236}">
                <a16:creationId xmlns:a16="http://schemas.microsoft.com/office/drawing/2014/main" id="{E1EF0207-ED64-71E0-2555-8B8AD67882E2}"/>
              </a:ext>
            </a:extLst>
          </p:cNvPr>
          <p:cNvSpPr/>
          <p:nvPr/>
        </p:nvSpPr>
        <p:spPr>
          <a:xfrm>
            <a:off x="6343934" y="4848366"/>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Charles</a:t>
            </a:r>
            <a:endParaRPr lang="fr-FR"/>
          </a:p>
        </p:txBody>
      </p:sp>
    </p:spTree>
    <p:custDataLst>
      <p:tags r:id="rId1"/>
    </p:custDataLst>
    <p:extLst>
      <p:ext uri="{BB962C8B-B14F-4D97-AF65-F5344CB8AC3E}">
        <p14:creationId xmlns:p14="http://schemas.microsoft.com/office/powerpoint/2010/main" val="316728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891387-C60A-8866-FE3B-3E1711C06985}"/>
              </a:ext>
            </a:extLst>
          </p:cNvPr>
          <p:cNvSpPr>
            <a:spLocks noGrp="1"/>
          </p:cNvSpPr>
          <p:nvPr>
            <p:ph type="body" sz="quarter" idx="14"/>
          </p:nvPr>
        </p:nvSpPr>
        <p:spPr>
          <a:xfrm>
            <a:off x="1232843" y="2409198"/>
            <a:ext cx="8839199" cy="2500459"/>
          </a:xfrm>
        </p:spPr>
        <p:txBody>
          <a:bodyPr vert="horz" lIns="0" tIns="0" rIns="0" bIns="0" rtlCol="0" anchor="t">
            <a:noAutofit/>
          </a:bodyPr>
          <a:lstStyle/>
          <a:p>
            <a:pPr lvl="1"/>
            <a:r>
              <a:rPr lang="fr-FR" sz="3600" err="1"/>
              <a:t>Briefly</a:t>
            </a:r>
            <a:r>
              <a:rPr lang="fr-FR" sz="3600"/>
              <a:t> </a:t>
            </a:r>
            <a:r>
              <a:rPr lang="fr-FR" sz="3600" err="1"/>
              <a:t>present</a:t>
            </a:r>
            <a:r>
              <a:rPr lang="fr-FR" sz="3600"/>
              <a:t> the </a:t>
            </a:r>
            <a:r>
              <a:rPr lang="fr-FR" sz="3600" err="1"/>
              <a:t>facts</a:t>
            </a:r>
            <a:r>
              <a:rPr lang="fr-FR" sz="3600"/>
              <a:t> of the case in </a:t>
            </a:r>
            <a:r>
              <a:rPr lang="fr-FR" sz="3600" err="1"/>
              <a:t>your</a:t>
            </a:r>
            <a:r>
              <a:rPr lang="fr-FR" sz="3600"/>
              <a:t> </a:t>
            </a:r>
            <a:r>
              <a:rPr lang="fr-FR" sz="3600" err="1"/>
              <a:t>own</a:t>
            </a:r>
            <a:r>
              <a:rPr lang="fr-FR" sz="3600"/>
              <a:t> </a:t>
            </a:r>
            <a:r>
              <a:rPr lang="fr-FR" sz="3600" err="1"/>
              <a:t>words</a:t>
            </a:r>
            <a:r>
              <a:rPr lang="fr-FR" sz="3600"/>
              <a:t>.</a:t>
            </a:r>
            <a:endParaRPr lang="fr-FR" sz="3600">
              <a:cs typeface="Arial"/>
            </a:endParaRPr>
          </a:p>
          <a:p>
            <a:pPr lvl="1"/>
            <a:endParaRPr lang="fr-FR" sz="3600">
              <a:cs typeface="Arial"/>
            </a:endParaRPr>
          </a:p>
          <a:p>
            <a:pPr lvl="1"/>
            <a:r>
              <a:rPr lang="fr-FR" sz="3600" err="1"/>
              <a:t>Identify</a:t>
            </a:r>
            <a:r>
              <a:rPr lang="fr-FR" sz="3600"/>
              <a:t> at least </a:t>
            </a:r>
            <a:r>
              <a:rPr lang="fr-FR" sz="3600" err="1"/>
              <a:t>two</a:t>
            </a:r>
            <a:r>
              <a:rPr lang="fr-FR" sz="3600"/>
              <a:t> </a:t>
            </a:r>
            <a:r>
              <a:rPr lang="fr-FR" sz="3600" err="1"/>
              <a:t>ethical</a:t>
            </a:r>
            <a:r>
              <a:rPr lang="fr-FR" sz="3600"/>
              <a:t> issues at </a:t>
            </a:r>
            <a:r>
              <a:rPr lang="fr-FR" sz="3600" err="1"/>
              <a:t>stake</a:t>
            </a:r>
            <a:r>
              <a:rPr lang="fr-FR" sz="3600"/>
              <a:t>.</a:t>
            </a:r>
            <a:endParaRPr lang="fr-FR" sz="3600">
              <a:cs typeface="Arial"/>
            </a:endParaRPr>
          </a:p>
          <a:p>
            <a:pPr lvl="1"/>
            <a:endParaRPr lang="fr-FR" sz="3600">
              <a:highlight>
                <a:srgbClr val="00FF00"/>
              </a:highlight>
              <a:cs typeface="Arial"/>
            </a:endParaRPr>
          </a:p>
        </p:txBody>
      </p:sp>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p:txBody>
          <a:bodyPr/>
          <a:lstStyle/>
          <a:p>
            <a:r>
              <a:rPr lang="fr-FR" err="1">
                <a:solidFill>
                  <a:schemeClr val="accent1"/>
                </a:solidFill>
                <a:cs typeface="Arial"/>
              </a:rPr>
              <a:t>Step</a:t>
            </a:r>
            <a:r>
              <a:rPr lang="fr-FR">
                <a:solidFill>
                  <a:schemeClr val="accent1"/>
                </a:solidFill>
                <a:cs typeface="Arial"/>
              </a:rPr>
              <a:t> 1 – The </a:t>
            </a:r>
            <a:r>
              <a:rPr lang="fr-FR" err="1">
                <a:solidFill>
                  <a:schemeClr val="accent1"/>
                </a:solidFill>
                <a:cs typeface="Arial"/>
              </a:rPr>
              <a:t>context</a:t>
            </a:r>
            <a:endParaRPr lang="fr-FR">
              <a:solidFill>
                <a:schemeClr val="accent1"/>
              </a:solidFill>
              <a:cs typeface="Arial"/>
            </a:endParaRPr>
          </a:p>
        </p:txBody>
      </p:sp>
    </p:spTree>
    <p:custDataLst>
      <p:tags r:id="rId1"/>
    </p:custDataLst>
    <p:extLst>
      <p:ext uri="{BB962C8B-B14F-4D97-AF65-F5344CB8AC3E}">
        <p14:creationId xmlns:p14="http://schemas.microsoft.com/office/powerpoint/2010/main" val="41293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22960"/>
            <a:ext cx="4681967" cy="1113692"/>
          </a:xfrm>
        </p:spPr>
        <p:txBody>
          <a:bodyPr/>
          <a:lstStyle/>
          <a:p>
            <a:r>
              <a:rPr lang="fr-FR" err="1">
                <a:solidFill>
                  <a:schemeClr val="accent1"/>
                </a:solidFill>
                <a:cs typeface="Arial"/>
              </a:rPr>
              <a:t>Step</a:t>
            </a:r>
            <a:r>
              <a:rPr lang="fr-FR">
                <a:solidFill>
                  <a:schemeClr val="accent1"/>
                </a:solidFill>
                <a:cs typeface="Arial"/>
              </a:rPr>
              <a:t> 2 – Is the </a:t>
            </a:r>
            <a:r>
              <a:rPr lang="fr-FR" err="1">
                <a:solidFill>
                  <a:schemeClr val="accent1"/>
                </a:solidFill>
                <a:cs typeface="Arial"/>
              </a:rPr>
              <a:t>requested</a:t>
            </a:r>
            <a:r>
              <a:rPr lang="fr-FR">
                <a:solidFill>
                  <a:schemeClr val="accent1"/>
                </a:solidFill>
                <a:cs typeface="Arial"/>
              </a:rPr>
              <a:t> accommodation </a:t>
            </a:r>
            <a:r>
              <a:rPr lang="fr-FR" err="1">
                <a:solidFill>
                  <a:schemeClr val="accent1"/>
                </a:solidFill>
                <a:cs typeface="Arial"/>
              </a:rPr>
              <a:t>reasonable</a:t>
            </a:r>
            <a:r>
              <a:rPr lang="fr-FR">
                <a:solidFill>
                  <a:schemeClr val="accent1"/>
                </a:solidFill>
                <a:cs typeface="Arial"/>
              </a:rPr>
              <a:t>?</a:t>
            </a:r>
          </a:p>
        </p:txBody>
      </p:sp>
      <p:pic>
        <p:nvPicPr>
          <p:cNvPr id="4" name="Image 3">
            <a:extLst>
              <a:ext uri="{FF2B5EF4-FFF2-40B4-BE49-F238E27FC236}">
                <a16:creationId xmlns:a16="http://schemas.microsoft.com/office/drawing/2014/main" id="{1E0ED083-2149-0A93-8536-71D6A7D0E172}"/>
              </a:ext>
            </a:extLst>
          </p:cNvPr>
          <p:cNvPicPr>
            <a:picLocks noChangeAspect="1"/>
          </p:cNvPicPr>
          <p:nvPr/>
        </p:nvPicPr>
        <p:blipFill>
          <a:blip r:embed="rId4"/>
          <a:stretch>
            <a:fillRect/>
          </a:stretch>
        </p:blipFill>
        <p:spPr>
          <a:xfrm>
            <a:off x="4830951" y="149549"/>
            <a:ext cx="5369400" cy="4292081"/>
          </a:xfrm>
          <a:prstGeom prst="rect">
            <a:avLst/>
          </a:prstGeom>
        </p:spPr>
      </p:pic>
      <p:pic>
        <p:nvPicPr>
          <p:cNvPr id="6" name="Image 5">
            <a:extLst>
              <a:ext uri="{FF2B5EF4-FFF2-40B4-BE49-F238E27FC236}">
                <a16:creationId xmlns:a16="http://schemas.microsoft.com/office/drawing/2014/main" id="{0D4DEEDD-F363-6C84-E06A-3BE41607D1D8}"/>
              </a:ext>
            </a:extLst>
          </p:cNvPr>
          <p:cNvPicPr>
            <a:picLocks noChangeAspect="1"/>
          </p:cNvPicPr>
          <p:nvPr/>
        </p:nvPicPr>
        <p:blipFill>
          <a:blip r:embed="rId5"/>
          <a:srcRect t="12502"/>
          <a:stretch/>
        </p:blipFill>
        <p:spPr>
          <a:xfrm>
            <a:off x="6901460" y="2883159"/>
            <a:ext cx="5009619" cy="3662265"/>
          </a:xfrm>
          <a:prstGeom prst="rect">
            <a:avLst/>
          </a:prstGeom>
        </p:spPr>
      </p:pic>
    </p:spTree>
    <p:custDataLst>
      <p:tags r:id="rId1"/>
    </p:custDataLst>
    <p:extLst>
      <p:ext uri="{BB962C8B-B14F-4D97-AF65-F5344CB8AC3E}">
        <p14:creationId xmlns:p14="http://schemas.microsoft.com/office/powerpoint/2010/main" val="237765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34333"/>
            <a:ext cx="3188624" cy="749753"/>
          </a:xfrm>
        </p:spPr>
        <p:txBody>
          <a:bodyPr/>
          <a:lstStyle/>
          <a:p>
            <a:r>
              <a:rPr lang="fr-FR">
                <a:solidFill>
                  <a:schemeClr val="accent1"/>
                </a:solidFill>
                <a:cs typeface="Arial"/>
              </a:rPr>
              <a:t>Step 3 – Integration activity</a:t>
            </a:r>
            <a:br>
              <a:rPr lang="fr-FR">
                <a:solidFill>
                  <a:schemeClr val="accent1"/>
                </a:solidFill>
                <a:cs typeface="Arial"/>
              </a:rPr>
            </a:br>
            <a:br>
              <a:rPr lang="fr-FR">
                <a:solidFill>
                  <a:schemeClr val="accent1"/>
                </a:solidFill>
                <a:cs typeface="Arial"/>
              </a:rPr>
            </a:br>
            <a:endParaRPr lang="fr-FR">
              <a:solidFill>
                <a:schemeClr val="accent1"/>
              </a:solidFill>
              <a:cs typeface="Arial"/>
            </a:endParaRPr>
          </a:p>
        </p:txBody>
      </p:sp>
      <p:pic>
        <p:nvPicPr>
          <p:cNvPr id="4" name="Image 3">
            <a:extLst>
              <a:ext uri="{FF2B5EF4-FFF2-40B4-BE49-F238E27FC236}">
                <a16:creationId xmlns:a16="http://schemas.microsoft.com/office/drawing/2014/main" id="{EF8F9294-8298-A03B-AABD-0BAA71631D16}"/>
              </a:ext>
            </a:extLst>
          </p:cNvPr>
          <p:cNvPicPr>
            <a:picLocks noChangeAspect="1"/>
          </p:cNvPicPr>
          <p:nvPr/>
        </p:nvPicPr>
        <p:blipFill>
          <a:blip r:embed="rId4"/>
          <a:stretch>
            <a:fillRect/>
          </a:stretch>
        </p:blipFill>
        <p:spPr>
          <a:xfrm>
            <a:off x="3609072" y="2579885"/>
            <a:ext cx="7680933" cy="3216299"/>
          </a:xfrm>
          <a:prstGeom prst="rect">
            <a:avLst/>
          </a:prstGeom>
          <a:ln w="76200">
            <a:solidFill>
              <a:schemeClr val="accent1"/>
            </a:solidFill>
          </a:ln>
        </p:spPr>
      </p:pic>
    </p:spTree>
    <p:custDataLst>
      <p:tags r:id="rId1"/>
    </p:custDataLst>
    <p:extLst>
      <p:ext uri="{BB962C8B-B14F-4D97-AF65-F5344CB8AC3E}">
        <p14:creationId xmlns:p14="http://schemas.microsoft.com/office/powerpoint/2010/main" val="358061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B699D6-398B-3F4E-456F-05EE64CB801E}"/>
              </a:ext>
            </a:extLst>
          </p:cNvPr>
          <p:cNvPicPr>
            <a:picLocks noChangeAspect="1"/>
          </p:cNvPicPr>
          <p:nvPr/>
        </p:nvPicPr>
        <p:blipFill>
          <a:blip r:embed="rId3"/>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DBD23A-3DF9-031D-A297-589D3D6A8142}"/>
              </a:ext>
            </a:extLst>
          </p:cNvPr>
          <p:cNvPicPr>
            <a:picLocks noChangeAspect="1"/>
          </p:cNvPicPr>
          <p:nvPr/>
        </p:nvPicPr>
        <p:blipFill>
          <a:blip r:embed="rId3"/>
          <a:stretch>
            <a:fillRect/>
          </a:stretch>
        </p:blipFill>
        <p:spPr>
          <a:xfrm>
            <a:off x="1285556" y="2315210"/>
            <a:ext cx="9189877" cy="2227580"/>
          </a:xfrm>
          <a:prstGeom prst="rect">
            <a:avLst/>
          </a:prstGeom>
        </p:spPr>
      </p:pic>
    </p:spTree>
    <p:extLst>
      <p:ext uri="{BB962C8B-B14F-4D97-AF65-F5344CB8AC3E}">
        <p14:creationId xmlns:p14="http://schemas.microsoft.com/office/powerpoint/2010/main" val="389994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719954" y="674104"/>
            <a:ext cx="5943600" cy="914400"/>
          </a:xfrm>
        </p:spPr>
        <p:txBody>
          <a:bodyPr/>
          <a:lstStyle/>
          <a:p>
            <a:r>
              <a:rPr lang="fr-FR" sz="2800" err="1">
                <a:solidFill>
                  <a:srgbClr val="212121"/>
                </a:solidFill>
                <a:latin typeface="Arial"/>
                <a:cs typeface="Arial"/>
              </a:rPr>
              <a:t>What</a:t>
            </a:r>
            <a:r>
              <a:rPr lang="fr-FR" sz="2800">
                <a:solidFill>
                  <a:srgbClr val="212121"/>
                </a:solidFill>
                <a:latin typeface="Arial"/>
                <a:cs typeface="Arial"/>
              </a:rPr>
              <a:t> </a:t>
            </a:r>
            <a:r>
              <a:rPr lang="fr-FR" sz="2800" err="1">
                <a:solidFill>
                  <a:srgbClr val="212121"/>
                </a:solidFill>
                <a:latin typeface="Arial"/>
                <a:cs typeface="Arial"/>
              </a:rPr>
              <a:t>is</a:t>
            </a:r>
            <a:r>
              <a:rPr lang="fr-FR" sz="2800">
                <a:solidFill>
                  <a:srgbClr val="212121"/>
                </a:solidFill>
                <a:latin typeface="Arial"/>
                <a:cs typeface="Arial"/>
              </a:rPr>
              <a:t> discrimination?</a:t>
            </a: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431619" y="1617259"/>
            <a:ext cx="6549024" cy="1325593"/>
          </a:xfrm>
        </p:spPr>
        <p:txBody>
          <a:bodyPr vert="horz" lIns="0" tIns="0" rIns="0" bIns="0" rtlCol="0" anchor="t">
            <a:noAutofit/>
          </a:bodyPr>
          <a:lstStyle/>
          <a:p>
            <a:pPr algn="ctr"/>
            <a:r>
              <a:rPr lang="en-US">
                <a:cs typeface="Arial" panose="020B0604020202020204"/>
              </a:rPr>
              <a:t>Depriving a person of their rights or </a:t>
            </a:r>
            <a:r>
              <a:rPr lang="en-US">
                <a:ea typeface="+mn-lt"/>
                <a:cs typeface="+mn-lt"/>
              </a:rPr>
              <a:t>access to the same services as others</a:t>
            </a:r>
            <a:endParaRPr lang="en-US">
              <a:cs typeface="Arial" panose="020B0604020202020204"/>
            </a:endParaRPr>
          </a:p>
        </p:txBody>
      </p:sp>
      <p:sp>
        <p:nvSpPr>
          <p:cNvPr id="3" name="Flèche : bas 2">
            <a:extLst>
              <a:ext uri="{FF2B5EF4-FFF2-40B4-BE49-F238E27FC236}">
                <a16:creationId xmlns:a16="http://schemas.microsoft.com/office/drawing/2014/main" id="{DA566398-24F8-0178-81F0-8E25E754FA5F}"/>
              </a:ext>
            </a:extLst>
          </p:cNvPr>
          <p:cNvSpPr/>
          <p:nvPr/>
        </p:nvSpPr>
        <p:spPr>
          <a:xfrm>
            <a:off x="3395156" y="2752890"/>
            <a:ext cx="283350" cy="38893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6" name="Espace réservé du texte 3">
            <a:extLst>
              <a:ext uri="{FF2B5EF4-FFF2-40B4-BE49-F238E27FC236}">
                <a16:creationId xmlns:a16="http://schemas.microsoft.com/office/drawing/2014/main" id="{A5CABBC9-974A-D74D-2645-6C3A39825FB3}"/>
              </a:ext>
            </a:extLst>
          </p:cNvPr>
          <p:cNvSpPr txBox="1">
            <a:spLocks/>
          </p:cNvSpPr>
          <p:nvPr/>
        </p:nvSpPr>
        <p:spPr>
          <a:xfrm>
            <a:off x="440245" y="3566828"/>
            <a:ext cx="6549024" cy="1311215"/>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en-US">
                <a:cs typeface="Arial" panose="020B0604020202020204"/>
              </a:rPr>
              <a:t>Based on personal characteristics</a:t>
            </a:r>
            <a:endParaRPr lang="fr-FR">
              <a:cs typeface="Arial"/>
            </a:endParaRPr>
          </a:p>
          <a:p>
            <a:pPr algn="ctr"/>
            <a:r>
              <a:rPr lang="en-US" sz="1600">
                <a:cs typeface="Arial" panose="020B0604020202020204"/>
              </a:rPr>
              <a:t>(recognized by the Charters as prohibited grounds of discrimination)</a:t>
            </a:r>
            <a:endParaRPr lang="en-US"/>
          </a:p>
        </p:txBody>
      </p:sp>
      <p:sp>
        <p:nvSpPr>
          <p:cNvPr id="7" name="ZoneTexte 6">
            <a:extLst>
              <a:ext uri="{FF2B5EF4-FFF2-40B4-BE49-F238E27FC236}">
                <a16:creationId xmlns:a16="http://schemas.microsoft.com/office/drawing/2014/main" id="{99FD23D7-9F4C-84DE-DC34-520A5FC0F23B}"/>
              </a:ext>
            </a:extLst>
          </p:cNvPr>
          <p:cNvSpPr txBox="1"/>
          <p:nvPr/>
        </p:nvSpPr>
        <p:spPr>
          <a:xfrm>
            <a:off x="1254829" y="5191123"/>
            <a:ext cx="22820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b="1">
                <a:cs typeface="Arial"/>
              </a:rPr>
              <a:t>Direct discrimination</a:t>
            </a:r>
            <a:br>
              <a:rPr lang="fr-FR" sz="2400" b="1">
                <a:cs typeface="Arial"/>
              </a:rPr>
            </a:br>
            <a:endParaRPr lang="fr-FR" sz="2400" b="1">
              <a:cs typeface="Arial"/>
            </a:endParaRPr>
          </a:p>
        </p:txBody>
      </p:sp>
      <p:sp>
        <p:nvSpPr>
          <p:cNvPr id="8" name="ZoneTexte 7">
            <a:extLst>
              <a:ext uri="{FF2B5EF4-FFF2-40B4-BE49-F238E27FC236}">
                <a16:creationId xmlns:a16="http://schemas.microsoft.com/office/drawing/2014/main" id="{47EE908A-C281-41E8-16CD-E8517B14D451}"/>
              </a:ext>
            </a:extLst>
          </p:cNvPr>
          <p:cNvSpPr txBox="1"/>
          <p:nvPr/>
        </p:nvSpPr>
        <p:spPr>
          <a:xfrm>
            <a:off x="4004753" y="5191123"/>
            <a:ext cx="32447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b="1">
                <a:cs typeface="Arial"/>
              </a:rPr>
              <a:t>Indirect discrimination</a:t>
            </a:r>
            <a:br>
              <a:rPr lang="fr-FR" sz="2400" b="1">
                <a:cs typeface="Arial"/>
              </a:rPr>
            </a:br>
            <a:endParaRPr lang="fr-FR" sz="2400" b="1">
              <a:cs typeface="Arial"/>
            </a:endParaRPr>
          </a:p>
        </p:txBody>
      </p:sp>
      <p:sp>
        <p:nvSpPr>
          <p:cNvPr id="9" name="ZoneTexte 8">
            <a:extLst>
              <a:ext uri="{FF2B5EF4-FFF2-40B4-BE49-F238E27FC236}">
                <a16:creationId xmlns:a16="http://schemas.microsoft.com/office/drawing/2014/main" id="{E76D06DA-BBA1-FADF-3EFB-170D17BBB3C1}"/>
              </a:ext>
            </a:extLst>
          </p:cNvPr>
          <p:cNvSpPr txBox="1"/>
          <p:nvPr/>
        </p:nvSpPr>
        <p:spPr>
          <a:xfrm>
            <a:off x="3707236" y="5378273"/>
            <a:ext cx="59503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fr-FR" sz="2400" b="1">
                <a:cs typeface="Arial"/>
              </a:rPr>
              <a:t>VS</a:t>
            </a:r>
          </a:p>
        </p:txBody>
      </p:sp>
    </p:spTree>
    <p:custDataLst>
      <p:tags r:id="rId1"/>
    </p:custDataLst>
    <p:extLst>
      <p:ext uri="{BB962C8B-B14F-4D97-AF65-F5344CB8AC3E}">
        <p14:creationId xmlns:p14="http://schemas.microsoft.com/office/powerpoint/2010/main" val="175250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1000"/>
                                        <p:tgtEl>
                                          <p:spTgt spid="8">
                                            <p:txEl>
                                              <p:pRg st="0" end="0"/>
                                            </p:txEl>
                                          </p:spTgt>
                                        </p:tgtEl>
                                      </p:cBhvr>
                                    </p:animEffect>
                                    <p:anim calcmode="lin" valueType="num">
                                      <p:cBhvr>
                                        <p:cTn id="4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725332" y="626687"/>
            <a:ext cx="8177408" cy="903962"/>
          </a:xfrm>
        </p:spPr>
        <p:txBody>
          <a:bodyPr/>
          <a:lstStyle/>
          <a:p>
            <a:r>
              <a:rPr lang="en-CA" sz="2800" b="1">
                <a:effectLst/>
                <a:latin typeface="Arial" panose="020B0604020202020204" pitchFamily="34" charset="0"/>
                <a:ea typeface="Calibri" panose="020F0502020204030204" pitchFamily="34" charset="0"/>
                <a:cs typeface="Times New Roman" panose="02020603050405020304" pitchFamily="18" charset="0"/>
              </a:rPr>
              <a:t>What is a reasonable accommodation?</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1265864" y="1304196"/>
            <a:ext cx="6549024" cy="1376991"/>
          </a:xfrm>
        </p:spPr>
        <p:txBody>
          <a:bodyPr vert="horz" lIns="0" tIns="0" rIns="0" bIns="0" rtlCol="0" anchor="t">
            <a:noAutofit/>
          </a:bodyPr>
          <a:lstStyle/>
          <a:p>
            <a:pPr algn="ctr"/>
            <a:r>
              <a:rPr lang="fr-FR" err="1">
                <a:solidFill>
                  <a:srgbClr val="212121"/>
                </a:solidFill>
                <a:ea typeface="+mn-lt"/>
                <a:cs typeface="+mn-lt"/>
              </a:rPr>
              <a:t>Adapting</a:t>
            </a:r>
            <a:r>
              <a:rPr lang="fr-FR">
                <a:solidFill>
                  <a:srgbClr val="212121"/>
                </a:solidFill>
                <a:ea typeface="+mn-lt"/>
                <a:cs typeface="+mn-lt"/>
              </a:rPr>
              <a:t> a situation </a:t>
            </a:r>
            <a:r>
              <a:rPr lang="fr-FR" err="1">
                <a:solidFill>
                  <a:srgbClr val="212121"/>
                </a:solidFill>
                <a:ea typeface="+mn-lt"/>
                <a:cs typeface="+mn-lt"/>
              </a:rPr>
              <a:t>so</a:t>
            </a:r>
            <a:r>
              <a:rPr lang="fr-FR">
                <a:solidFill>
                  <a:srgbClr val="212121"/>
                </a:solidFill>
                <a:ea typeface="+mn-lt"/>
                <a:cs typeface="+mn-lt"/>
              </a:rPr>
              <a:t> </a:t>
            </a:r>
            <a:r>
              <a:rPr lang="fr-FR" err="1">
                <a:solidFill>
                  <a:srgbClr val="212121"/>
                </a:solidFill>
                <a:ea typeface="+mn-lt"/>
                <a:cs typeface="+mn-lt"/>
              </a:rPr>
              <a:t>that</a:t>
            </a:r>
            <a:r>
              <a:rPr lang="fr-FR">
                <a:solidFill>
                  <a:srgbClr val="212121"/>
                </a:solidFill>
                <a:ea typeface="+mn-lt"/>
                <a:cs typeface="+mn-lt"/>
              </a:rPr>
              <a:t> a </a:t>
            </a:r>
            <a:r>
              <a:rPr lang="fr-FR" err="1">
                <a:solidFill>
                  <a:srgbClr val="212121"/>
                </a:solidFill>
                <a:ea typeface="+mn-lt"/>
                <a:cs typeface="+mn-lt"/>
              </a:rPr>
              <a:t>person</a:t>
            </a:r>
            <a:r>
              <a:rPr lang="fr-FR">
                <a:solidFill>
                  <a:srgbClr val="212121"/>
                </a:solidFill>
                <a:ea typeface="+mn-lt"/>
                <a:cs typeface="+mn-lt"/>
              </a:rPr>
              <a:t> can have the </a:t>
            </a:r>
            <a:r>
              <a:rPr lang="fr-FR" err="1">
                <a:solidFill>
                  <a:srgbClr val="212121"/>
                </a:solidFill>
                <a:ea typeface="+mn-lt"/>
                <a:cs typeface="+mn-lt"/>
              </a:rPr>
              <a:t>same</a:t>
            </a:r>
            <a:r>
              <a:rPr lang="fr-FR">
                <a:solidFill>
                  <a:srgbClr val="212121"/>
                </a:solidFill>
                <a:ea typeface="+mn-lt"/>
                <a:cs typeface="+mn-lt"/>
              </a:rPr>
              <a:t> </a:t>
            </a:r>
            <a:r>
              <a:rPr lang="fr-FR" err="1">
                <a:solidFill>
                  <a:srgbClr val="212121"/>
                </a:solidFill>
                <a:ea typeface="+mn-lt"/>
                <a:cs typeface="+mn-lt"/>
              </a:rPr>
              <a:t>rights</a:t>
            </a:r>
            <a:r>
              <a:rPr lang="fr-FR">
                <a:solidFill>
                  <a:srgbClr val="212121"/>
                </a:solidFill>
                <a:ea typeface="+mn-lt"/>
                <a:cs typeface="+mn-lt"/>
              </a:rPr>
              <a:t> as </a:t>
            </a:r>
            <a:r>
              <a:rPr lang="fr-FR" err="1">
                <a:solidFill>
                  <a:srgbClr val="212121"/>
                </a:solidFill>
                <a:ea typeface="+mn-lt"/>
                <a:cs typeface="+mn-lt"/>
              </a:rPr>
              <a:t>others</a:t>
            </a:r>
            <a:r>
              <a:rPr lang="fr-FR">
                <a:solidFill>
                  <a:srgbClr val="212121"/>
                </a:solidFill>
                <a:ea typeface="+mn-lt"/>
                <a:cs typeface="+mn-lt"/>
              </a:rPr>
              <a:t> </a:t>
            </a:r>
            <a:r>
              <a:rPr lang="fr-FR" err="1">
                <a:solidFill>
                  <a:srgbClr val="212121"/>
                </a:solidFill>
                <a:ea typeface="+mn-lt"/>
                <a:cs typeface="+mn-lt"/>
              </a:rPr>
              <a:t>despite</a:t>
            </a:r>
            <a:r>
              <a:rPr lang="fr-FR">
                <a:solidFill>
                  <a:srgbClr val="212121"/>
                </a:solidFill>
                <a:ea typeface="+mn-lt"/>
                <a:cs typeface="+mn-lt"/>
              </a:rPr>
              <a:t> </a:t>
            </a:r>
            <a:r>
              <a:rPr lang="fr-FR" err="1">
                <a:solidFill>
                  <a:srgbClr val="212121"/>
                </a:solidFill>
                <a:ea typeface="+mn-lt"/>
                <a:cs typeface="+mn-lt"/>
              </a:rPr>
              <a:t>their</a:t>
            </a:r>
            <a:r>
              <a:rPr lang="fr-FR">
                <a:solidFill>
                  <a:srgbClr val="212121"/>
                </a:solidFill>
                <a:ea typeface="+mn-lt"/>
                <a:cs typeface="+mn-lt"/>
              </a:rPr>
              <a:t> </a:t>
            </a:r>
            <a:r>
              <a:rPr lang="fr-FR" err="1">
                <a:solidFill>
                  <a:srgbClr val="212121"/>
                </a:solidFill>
                <a:ea typeface="+mn-lt"/>
                <a:cs typeface="+mn-lt"/>
              </a:rPr>
              <a:t>differences</a:t>
            </a:r>
            <a:r>
              <a:rPr lang="fr-FR">
                <a:solidFill>
                  <a:srgbClr val="212121"/>
                </a:solidFill>
                <a:ea typeface="+mn-lt"/>
                <a:cs typeface="+mn-lt"/>
              </a:rPr>
              <a:t>.</a:t>
            </a:r>
            <a:endParaRPr lang="fr-FR">
              <a:solidFill>
                <a:srgbClr val="212121"/>
              </a:solidFill>
              <a:cs typeface="Arial" panose="020B0604020202020204"/>
            </a:endParaRPr>
          </a:p>
          <a:p>
            <a:endParaRPr lang="en-US"/>
          </a:p>
        </p:txBody>
      </p:sp>
      <p:sp>
        <p:nvSpPr>
          <p:cNvPr id="6" name="ZoneTexte 5">
            <a:extLst>
              <a:ext uri="{FF2B5EF4-FFF2-40B4-BE49-F238E27FC236}">
                <a16:creationId xmlns:a16="http://schemas.microsoft.com/office/drawing/2014/main" id="{6B9CBF7B-2DFC-E9D8-22AB-5F5465DFFE90}"/>
              </a:ext>
            </a:extLst>
          </p:cNvPr>
          <p:cNvSpPr txBox="1"/>
          <p:nvPr/>
        </p:nvSpPr>
        <p:spPr>
          <a:xfrm>
            <a:off x="550460" y="4155744"/>
            <a:ext cx="2416046"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err="1">
                <a:cs typeface="Arial"/>
              </a:rPr>
              <a:t>Reasonable</a:t>
            </a:r>
            <a:r>
              <a:rPr lang="fr-FR" sz="2800">
                <a:cs typeface="Arial"/>
              </a:rPr>
              <a:t> =</a:t>
            </a:r>
            <a:endParaRPr lang="fr-FR"/>
          </a:p>
        </p:txBody>
      </p:sp>
      <p:pic>
        <p:nvPicPr>
          <p:cNvPr id="5" name="Graphique 4" descr="Dollar avec un remplissage uni">
            <a:extLst>
              <a:ext uri="{FF2B5EF4-FFF2-40B4-BE49-F238E27FC236}">
                <a16:creationId xmlns:a16="http://schemas.microsoft.com/office/drawing/2014/main" id="{868B00D1-5F00-851F-2031-16E6230E68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06430" y="2968281"/>
            <a:ext cx="1227863" cy="1227863"/>
          </a:xfrm>
          <a:prstGeom prst="rect">
            <a:avLst/>
          </a:prstGeom>
        </p:spPr>
      </p:pic>
      <p:pic>
        <p:nvPicPr>
          <p:cNvPr id="10" name="Graphique 9" descr="Engrenages avec un remplissage uni">
            <a:extLst>
              <a:ext uri="{FF2B5EF4-FFF2-40B4-BE49-F238E27FC236}">
                <a16:creationId xmlns:a16="http://schemas.microsoft.com/office/drawing/2014/main" id="{B168F75A-FCD6-CE08-0050-6BB7019634C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86521" y="3488319"/>
            <a:ext cx="1376990" cy="1376990"/>
          </a:xfrm>
          <a:prstGeom prst="rect">
            <a:avLst/>
          </a:prstGeom>
        </p:spPr>
      </p:pic>
      <p:pic>
        <p:nvPicPr>
          <p:cNvPr id="12" name="Graphique 11" descr="Femme policière avec un remplissage uni">
            <a:extLst>
              <a:ext uri="{FF2B5EF4-FFF2-40B4-BE49-F238E27FC236}">
                <a16:creationId xmlns:a16="http://schemas.microsoft.com/office/drawing/2014/main" id="{EACD8AD6-7947-07C4-6173-C5AD1867D19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22101" y="4960230"/>
            <a:ext cx="1378017" cy="1378017"/>
          </a:xfrm>
          <a:prstGeom prst="rect">
            <a:avLst/>
          </a:prstGeom>
        </p:spPr>
      </p:pic>
      <p:pic>
        <p:nvPicPr>
          <p:cNvPr id="14" name="Graphique 13" descr="Retour avec un remplissage uni">
            <a:extLst>
              <a:ext uri="{FF2B5EF4-FFF2-40B4-BE49-F238E27FC236}">
                <a16:creationId xmlns:a16="http://schemas.microsoft.com/office/drawing/2014/main" id="{7A0FB842-BD9E-D3EC-F951-7842DFAB17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100691">
            <a:off x="4659136" y="3055770"/>
            <a:ext cx="1281964" cy="914400"/>
          </a:xfrm>
          <a:prstGeom prst="rect">
            <a:avLst/>
          </a:prstGeom>
        </p:spPr>
      </p:pic>
      <p:pic>
        <p:nvPicPr>
          <p:cNvPr id="15" name="Graphique 14" descr="Retour avec un remplissage uni">
            <a:extLst>
              <a:ext uri="{FF2B5EF4-FFF2-40B4-BE49-F238E27FC236}">
                <a16:creationId xmlns:a16="http://schemas.microsoft.com/office/drawing/2014/main" id="{426BABFF-6053-303F-870A-62C4D266F4C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9443012">
            <a:off x="5081045" y="4994271"/>
            <a:ext cx="1281964" cy="914400"/>
          </a:xfrm>
          <a:prstGeom prst="rect">
            <a:avLst/>
          </a:prstGeom>
        </p:spPr>
      </p:pic>
      <p:pic>
        <p:nvPicPr>
          <p:cNvPr id="16" name="Graphique 15" descr="Retour avec un remplissage uni">
            <a:extLst>
              <a:ext uri="{FF2B5EF4-FFF2-40B4-BE49-F238E27FC236}">
                <a16:creationId xmlns:a16="http://schemas.microsoft.com/office/drawing/2014/main" id="{815277DB-0FCF-F0D2-E05C-D00A7AA005E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6719089">
            <a:off x="3124112" y="4503030"/>
            <a:ext cx="1281964" cy="914400"/>
          </a:xfrm>
          <a:prstGeom prst="rect">
            <a:avLst/>
          </a:prstGeom>
        </p:spPr>
      </p:pic>
    </p:spTree>
    <p:custDataLst>
      <p:tags r:id="rId1"/>
    </p:custDataLst>
    <p:extLst>
      <p:ext uri="{BB962C8B-B14F-4D97-AF65-F5344CB8AC3E}">
        <p14:creationId xmlns:p14="http://schemas.microsoft.com/office/powerpoint/2010/main" val="10411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par>
                                <p:cTn id="35" presetID="2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500"/>
                                        <p:tgtEl>
                                          <p:spTgt spid="12"/>
                                        </p:tgtEl>
                                      </p:cBhvr>
                                    </p:animEffect>
                                  </p:childTnLst>
                                </p:cTn>
                              </p:par>
                              <p:par>
                                <p:cTn id="38" presetID="2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626687"/>
            <a:ext cx="10390339" cy="903962"/>
          </a:xfrm>
        </p:spPr>
        <p:txBody>
          <a:bodyPr/>
          <a:lstStyle/>
          <a:p>
            <a:r>
              <a:rPr lang="en-CA" sz="2800" b="1"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 it true that accommodation measures are always related to religious issues? Are there other reasons for accommodation measures</a:t>
            </a:r>
            <a:r>
              <a:rPr lang="fr-CA" sz="2800">
                <a:effectLst/>
              </a:rPr>
              <a:t> </a:t>
            </a:r>
            <a:r>
              <a:rPr lang="fr-FR" sz="2800">
                <a:solidFill>
                  <a:srgbClr val="212121"/>
                </a:solidFill>
                <a:latin typeface="Arial"/>
                <a:cs typeface="Arial"/>
              </a:rPr>
              <a:t>?</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3518025" y="2463932"/>
            <a:ext cx="1488194" cy="596287"/>
          </a:xfrm>
        </p:spPr>
        <p:txBody>
          <a:bodyPr vert="horz" lIns="0" tIns="0" rIns="0" bIns="0" rtlCol="0" anchor="t">
            <a:noAutofit/>
          </a:bodyPr>
          <a:lstStyle/>
          <a:p>
            <a:pPr algn="ctr"/>
            <a:r>
              <a:rPr lang="fr-FR" sz="3600" b="1">
                <a:solidFill>
                  <a:srgbClr val="333F48"/>
                </a:solidFill>
                <a:cs typeface="Arial" panose="020B0604020202020204"/>
              </a:rPr>
              <a:t>NO</a:t>
            </a:r>
            <a:endParaRPr lang="fr-FR" sz="3600" b="1">
              <a:cs typeface="Arial" panose="020B0604020202020204"/>
            </a:endParaRPr>
          </a:p>
          <a:p>
            <a:pPr algn="ctr"/>
            <a:endParaRPr lang="fr-FR" sz="3600" b="1">
              <a:solidFill>
                <a:srgbClr val="333F48"/>
              </a:solidFill>
              <a:cs typeface="Arial"/>
            </a:endParaRPr>
          </a:p>
          <a:p>
            <a:pPr algn="ctr"/>
            <a:endParaRPr lang="en-US" sz="3600" b="1">
              <a:cs typeface="Arial" panose="020B0604020202020204"/>
            </a:endParaRPr>
          </a:p>
        </p:txBody>
      </p:sp>
      <p:pic>
        <p:nvPicPr>
          <p:cNvPr id="7" name="Image 6" descr="Une image contenant dessin humoristique, habits, illustration&#10;&#10;Description générée automatiquement">
            <a:extLst>
              <a:ext uri="{FF2B5EF4-FFF2-40B4-BE49-F238E27FC236}">
                <a16:creationId xmlns:a16="http://schemas.microsoft.com/office/drawing/2014/main" id="{B5ABCC76-FD3E-E0DD-39FF-F5B47B9DAA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4246" y="2541070"/>
            <a:ext cx="2434926" cy="2810576"/>
          </a:xfrm>
          <a:prstGeom prst="rect">
            <a:avLst/>
          </a:prstGeom>
        </p:spPr>
      </p:pic>
      <p:pic>
        <p:nvPicPr>
          <p:cNvPr id="9" name="Image 8" descr="Une image contenant roue, personne, fauteuil roulant, habits&#10;&#10;Description générée automatiquement">
            <a:extLst>
              <a:ext uri="{FF2B5EF4-FFF2-40B4-BE49-F238E27FC236}">
                <a16:creationId xmlns:a16="http://schemas.microsoft.com/office/drawing/2014/main" id="{06FD4F34-DFA5-24C1-3340-5BDAAE3D8ED8}"/>
              </a:ext>
            </a:extLst>
          </p:cNvPr>
          <p:cNvPicPr>
            <a:picLocks noChangeAspect="1"/>
          </p:cNvPicPr>
          <p:nvPr/>
        </p:nvPicPr>
        <p:blipFill>
          <a:blip r:embed="rId5"/>
          <a:stretch>
            <a:fillRect/>
          </a:stretch>
        </p:blipFill>
        <p:spPr>
          <a:xfrm>
            <a:off x="2639925" y="3946358"/>
            <a:ext cx="2335549" cy="2810576"/>
          </a:xfrm>
          <a:prstGeom prst="rect">
            <a:avLst/>
          </a:prstGeom>
        </p:spPr>
      </p:pic>
      <p:pic>
        <p:nvPicPr>
          <p:cNvPr id="11" name="Image 10" descr="Une image contenant chaussures, habits, personne&#10;&#10;Description générée automatiquement">
            <a:extLst>
              <a:ext uri="{FF2B5EF4-FFF2-40B4-BE49-F238E27FC236}">
                <a16:creationId xmlns:a16="http://schemas.microsoft.com/office/drawing/2014/main" id="{F48ED7FD-4E74-0476-A432-34CA2CAA79D2}"/>
              </a:ext>
            </a:extLst>
          </p:cNvPr>
          <p:cNvPicPr>
            <a:picLocks noChangeAspect="1"/>
          </p:cNvPicPr>
          <p:nvPr/>
        </p:nvPicPr>
        <p:blipFill>
          <a:blip r:embed="rId6"/>
          <a:stretch>
            <a:fillRect/>
          </a:stretch>
        </p:blipFill>
        <p:spPr>
          <a:xfrm flipH="1">
            <a:off x="4975474" y="2463932"/>
            <a:ext cx="2123985" cy="2246173"/>
          </a:xfrm>
          <a:prstGeom prst="rect">
            <a:avLst/>
          </a:prstGeom>
        </p:spPr>
      </p:pic>
    </p:spTree>
    <p:custDataLst>
      <p:tags r:id="rId1"/>
    </p:custDataLst>
    <p:extLst>
      <p:ext uri="{BB962C8B-B14F-4D97-AF65-F5344CB8AC3E}">
        <p14:creationId xmlns:p14="http://schemas.microsoft.com/office/powerpoint/2010/main" val="24970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9703060" cy="903962"/>
          </a:xfrm>
        </p:spPr>
        <p:txBody>
          <a:bodyPr/>
          <a:lstStyle/>
          <a:p>
            <a:r>
              <a:rPr lang="en-CA" sz="2800" b="1"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What are the main features of the mediation process</a:t>
            </a:r>
            <a:r>
              <a:rPr lang="fr-FR" sz="2800">
                <a:solidFill>
                  <a:srgbClr val="212121"/>
                </a:solidFill>
                <a:latin typeface="Arial"/>
                <a:cs typeface="Arial"/>
              </a:rPr>
              <a:t>?</a:t>
            </a:r>
            <a:endParaRPr lang="fr-FR" sz="2800">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5" name="Espace réservé du texte 3">
            <a:extLst>
              <a:ext uri="{FF2B5EF4-FFF2-40B4-BE49-F238E27FC236}">
                <a16:creationId xmlns:a16="http://schemas.microsoft.com/office/drawing/2014/main" id="{693700D1-C26B-C9A0-9A73-88E7081E7A04}"/>
              </a:ext>
            </a:extLst>
          </p:cNvPr>
          <p:cNvSpPr txBox="1">
            <a:spLocks/>
          </p:cNvSpPr>
          <p:nvPr/>
        </p:nvSpPr>
        <p:spPr>
          <a:xfrm>
            <a:off x="1523349" y="5548409"/>
            <a:ext cx="4881821" cy="122146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fr-FR">
                <a:solidFill>
                  <a:srgbClr val="333F48"/>
                </a:solidFill>
                <a:cs typeface="Arial" panose="020B0604020202020204"/>
              </a:rPr>
              <a:t>The </a:t>
            </a:r>
            <a:r>
              <a:rPr lang="fr-FR" err="1">
                <a:solidFill>
                  <a:srgbClr val="333F48"/>
                </a:solidFill>
                <a:cs typeface="Arial" panose="020B0604020202020204"/>
              </a:rPr>
              <a:t>mediator</a:t>
            </a:r>
            <a:r>
              <a:rPr lang="fr-FR">
                <a:solidFill>
                  <a:srgbClr val="333F48"/>
                </a:solidFill>
                <a:cs typeface="Arial" panose="020B0604020202020204"/>
              </a:rPr>
              <a:t> </a:t>
            </a:r>
            <a:r>
              <a:rPr lang="fr-FR" err="1">
                <a:solidFill>
                  <a:srgbClr val="333F48"/>
                </a:solidFill>
                <a:cs typeface="Arial" panose="020B0604020202020204"/>
              </a:rPr>
              <a:t>helps</a:t>
            </a:r>
            <a:r>
              <a:rPr lang="fr-FR">
                <a:solidFill>
                  <a:srgbClr val="333F48"/>
                </a:solidFill>
                <a:cs typeface="Arial" panose="020B0604020202020204"/>
              </a:rPr>
              <a:t> the parties </a:t>
            </a:r>
            <a:r>
              <a:rPr lang="fr-FR" err="1">
                <a:solidFill>
                  <a:srgbClr val="333F48"/>
                </a:solidFill>
                <a:cs typeface="Arial" panose="020B0604020202020204"/>
              </a:rPr>
              <a:t>negotiate</a:t>
            </a:r>
            <a:r>
              <a:rPr lang="fr-FR">
                <a:solidFill>
                  <a:srgbClr val="333F48"/>
                </a:solidFill>
                <a:cs typeface="Arial" panose="020B0604020202020204"/>
              </a:rPr>
              <a:t>.</a:t>
            </a:r>
          </a:p>
          <a:p>
            <a:pPr algn="ctr"/>
            <a:endParaRPr lang="fr-FR">
              <a:solidFill>
                <a:srgbClr val="333F48"/>
              </a:solidFill>
              <a:cs typeface="Arial" panose="020B0604020202020204"/>
            </a:endParaRPr>
          </a:p>
          <a:p>
            <a:pPr algn="ctr"/>
            <a:endParaRPr lang="en-US"/>
          </a:p>
        </p:txBody>
      </p:sp>
      <p:pic>
        <p:nvPicPr>
          <p:cNvPr id="6" name="Image 5" descr="Une image contenant habits, dessin humoristique, garçon, Visage humain&#10;&#10;Description générée automatiquement">
            <a:extLst>
              <a:ext uri="{FF2B5EF4-FFF2-40B4-BE49-F238E27FC236}">
                <a16:creationId xmlns:a16="http://schemas.microsoft.com/office/drawing/2014/main" id="{20BE413C-1AF5-460F-490B-A8F4FA58B85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06852" y="2029404"/>
            <a:ext cx="3456679" cy="3692101"/>
          </a:xfrm>
          <a:prstGeom prst="rect">
            <a:avLst/>
          </a:prstGeom>
        </p:spPr>
      </p:pic>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1346800" y="1431373"/>
            <a:ext cx="5058370" cy="1196062"/>
          </a:xfrm>
        </p:spPr>
        <p:txBody>
          <a:bodyPr vert="horz" lIns="0" tIns="0" rIns="0" bIns="0" rtlCol="0" anchor="t">
            <a:noAutofit/>
          </a:bodyPr>
          <a:lstStyle/>
          <a:p>
            <a:pPr algn="ctr"/>
            <a:r>
              <a:rPr lang="fr-FR">
                <a:solidFill>
                  <a:srgbClr val="333F48"/>
                </a:solidFill>
                <a:cs typeface="Arial" panose="020B0604020202020204"/>
              </a:rPr>
              <a:t>The parties </a:t>
            </a:r>
            <a:r>
              <a:rPr lang="fr-FR" err="1">
                <a:solidFill>
                  <a:srgbClr val="333F48"/>
                </a:solidFill>
                <a:cs typeface="Arial" panose="020B0604020202020204"/>
              </a:rPr>
              <a:t>work</a:t>
            </a:r>
            <a:r>
              <a:rPr lang="fr-FR">
                <a:solidFill>
                  <a:srgbClr val="333F48"/>
                </a:solidFill>
                <a:cs typeface="Arial" panose="020B0604020202020204"/>
              </a:rPr>
              <a:t> </a:t>
            </a:r>
            <a:r>
              <a:rPr lang="fr-FR" err="1">
                <a:solidFill>
                  <a:srgbClr val="333F48"/>
                </a:solidFill>
                <a:cs typeface="Arial" panose="020B0604020202020204"/>
              </a:rPr>
              <a:t>together</a:t>
            </a:r>
            <a:r>
              <a:rPr lang="fr-FR">
                <a:solidFill>
                  <a:srgbClr val="333F48"/>
                </a:solidFill>
                <a:cs typeface="Arial" panose="020B0604020202020204"/>
              </a:rPr>
              <a:t> </a:t>
            </a:r>
            <a:r>
              <a:rPr lang="fr-FR" err="1">
                <a:solidFill>
                  <a:srgbClr val="333F48"/>
                </a:solidFill>
                <a:cs typeface="Arial" panose="020B0604020202020204"/>
              </a:rPr>
              <a:t>instead</a:t>
            </a:r>
            <a:r>
              <a:rPr lang="fr-FR">
                <a:solidFill>
                  <a:srgbClr val="333F48"/>
                </a:solidFill>
                <a:cs typeface="Arial" panose="020B0604020202020204"/>
              </a:rPr>
              <a:t> of </a:t>
            </a:r>
            <a:r>
              <a:rPr lang="fr-FR" err="1">
                <a:solidFill>
                  <a:srgbClr val="333F48"/>
                </a:solidFill>
                <a:cs typeface="Arial" panose="020B0604020202020204"/>
              </a:rPr>
              <a:t>against</a:t>
            </a:r>
            <a:r>
              <a:rPr lang="fr-FR">
                <a:solidFill>
                  <a:srgbClr val="333F48"/>
                </a:solidFill>
                <a:cs typeface="Arial" panose="020B0604020202020204"/>
              </a:rPr>
              <a:t> </a:t>
            </a:r>
            <a:r>
              <a:rPr lang="fr-FR" err="1">
                <a:solidFill>
                  <a:srgbClr val="333F48"/>
                </a:solidFill>
                <a:cs typeface="Arial" panose="020B0604020202020204"/>
              </a:rPr>
              <a:t>each</a:t>
            </a:r>
            <a:r>
              <a:rPr lang="fr-FR">
                <a:solidFill>
                  <a:srgbClr val="333F48"/>
                </a:solidFill>
                <a:cs typeface="Arial" panose="020B0604020202020204"/>
              </a:rPr>
              <a:t> </a:t>
            </a:r>
            <a:r>
              <a:rPr lang="fr-FR" err="1">
                <a:solidFill>
                  <a:srgbClr val="333F48"/>
                </a:solidFill>
                <a:cs typeface="Arial" panose="020B0604020202020204"/>
              </a:rPr>
              <a:t>other</a:t>
            </a:r>
            <a:r>
              <a:rPr lang="fr-FR">
                <a:solidFill>
                  <a:srgbClr val="333F48"/>
                </a:solidFill>
                <a:cs typeface="Arial" panose="020B0604020202020204"/>
              </a:rPr>
              <a:t>.</a:t>
            </a:r>
          </a:p>
          <a:p>
            <a:pPr algn="ctr"/>
            <a:endParaRPr lang="fr-FR" sz="2000">
              <a:solidFill>
                <a:srgbClr val="212121"/>
              </a:solidFill>
              <a:cs typeface="Arial" panose="020B0604020202020204"/>
            </a:endParaRPr>
          </a:p>
          <a:p>
            <a:pPr algn="ctr"/>
            <a:endParaRPr lang="en-US"/>
          </a:p>
        </p:txBody>
      </p:sp>
    </p:spTree>
    <p:custDataLst>
      <p:tags r:id="rId1"/>
    </p:custDataLst>
    <p:extLst>
      <p:ext uri="{BB962C8B-B14F-4D97-AF65-F5344CB8AC3E}">
        <p14:creationId xmlns:p14="http://schemas.microsoft.com/office/powerpoint/2010/main" val="10609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260ED70-1257-EBA0-F68C-0C4D2B231EE4}"/>
              </a:ext>
            </a:extLst>
          </p:cNvPr>
          <p:cNvSpPr>
            <a:spLocks noGrp="1"/>
          </p:cNvSpPr>
          <p:nvPr>
            <p:ph type="title"/>
          </p:nvPr>
        </p:nvSpPr>
        <p:spPr>
          <a:xfrm>
            <a:off x="886968" y="822960"/>
            <a:ext cx="10257864" cy="891989"/>
          </a:xfrm>
        </p:spPr>
        <p:txBody>
          <a:bodyPr/>
          <a:lstStyle/>
          <a:p>
            <a:r>
              <a:rPr lang="fr-FR" err="1">
                <a:cs typeface="Arial"/>
              </a:rPr>
              <a:t>Presentation</a:t>
            </a:r>
            <a:r>
              <a:rPr lang="fr-FR">
                <a:cs typeface="Arial"/>
              </a:rPr>
              <a:t> of the </a:t>
            </a:r>
            <a:r>
              <a:rPr lang="fr-FR" err="1">
                <a:cs typeface="Arial"/>
              </a:rPr>
              <a:t>assignment</a:t>
            </a:r>
            <a:endParaRPr lang="fr-FR"/>
          </a:p>
        </p:txBody>
      </p:sp>
      <p:sp>
        <p:nvSpPr>
          <p:cNvPr id="5" name="Espace réservé du texte 4">
            <a:extLst>
              <a:ext uri="{FF2B5EF4-FFF2-40B4-BE49-F238E27FC236}">
                <a16:creationId xmlns:a16="http://schemas.microsoft.com/office/drawing/2014/main" id="{47AEFC45-D8F1-CBC1-3375-08F4110AC361}"/>
              </a:ext>
            </a:extLst>
          </p:cNvPr>
          <p:cNvSpPr>
            <a:spLocks noGrp="1"/>
          </p:cNvSpPr>
          <p:nvPr>
            <p:ph type="body" sz="quarter" idx="14"/>
          </p:nvPr>
        </p:nvSpPr>
        <p:spPr>
          <a:xfrm>
            <a:off x="1564301" y="5419231"/>
            <a:ext cx="8915399" cy="925690"/>
          </a:xfrm>
        </p:spPr>
        <p:txBody>
          <a:bodyPr vert="horz" lIns="0" tIns="0" rIns="0" bIns="0" rtlCol="0" anchor="t">
            <a:noAutofit/>
          </a:bodyPr>
          <a:lstStyle/>
          <a:p>
            <a:pPr algn="ctr"/>
            <a:r>
              <a:rPr lang="en-CA" b="1"/>
              <a:t>The mediation session will take place in a few days. Time to get to work!</a:t>
            </a:r>
            <a:endParaRPr lang="fr-FR" b="1"/>
          </a:p>
          <a:p>
            <a:endParaRPr lang="fr-FR">
              <a:cs typeface="Arial"/>
            </a:endParaRPr>
          </a:p>
        </p:txBody>
      </p:sp>
      <p:pic>
        <p:nvPicPr>
          <p:cNvPr id="4" name="Image 3" descr="Une image contenant habits, dessin humoristique, garçon, Visage humain&#10;&#10;Description générée automatiquement">
            <a:extLst>
              <a:ext uri="{FF2B5EF4-FFF2-40B4-BE49-F238E27FC236}">
                <a16:creationId xmlns:a16="http://schemas.microsoft.com/office/drawing/2014/main" id="{37C49FA4-B621-D26D-384C-18FA1DE5FEF2}"/>
              </a:ext>
            </a:extLst>
          </p:cNvPr>
          <p:cNvPicPr>
            <a:picLocks noChangeAspect="1"/>
          </p:cNvPicPr>
          <p:nvPr/>
        </p:nvPicPr>
        <p:blipFill>
          <a:blip r:embed="rId4"/>
          <a:stretch>
            <a:fillRect/>
          </a:stretch>
        </p:blipFill>
        <p:spPr>
          <a:xfrm>
            <a:off x="9382993" y="2395690"/>
            <a:ext cx="2193414" cy="2342799"/>
          </a:xfrm>
          <a:prstGeom prst="rect">
            <a:avLst/>
          </a:prstGeom>
        </p:spPr>
      </p:pic>
      <p:pic>
        <p:nvPicPr>
          <p:cNvPr id="6" name="Image 5" descr="Une image contenant conception, ligne&#10;&#10;Description générée automatiquement">
            <a:extLst>
              <a:ext uri="{FF2B5EF4-FFF2-40B4-BE49-F238E27FC236}">
                <a16:creationId xmlns:a16="http://schemas.microsoft.com/office/drawing/2014/main" id="{32899EBA-77E4-5B44-FDF0-4551E64549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685" y="2195714"/>
            <a:ext cx="2206765" cy="2542775"/>
          </a:xfrm>
          <a:prstGeom prst="rect">
            <a:avLst/>
          </a:prstGeom>
        </p:spPr>
      </p:pic>
      <p:pic>
        <p:nvPicPr>
          <p:cNvPr id="8" name="Image 7" descr="Une image contenant habits, dessin humoristique, dessin, chaussures&#10;&#10;Description générée automatiquement">
            <a:extLst>
              <a:ext uri="{FF2B5EF4-FFF2-40B4-BE49-F238E27FC236}">
                <a16:creationId xmlns:a16="http://schemas.microsoft.com/office/drawing/2014/main" id="{85009660-C31F-4705-FBB7-673A6A0D86A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02544" y="2166163"/>
            <a:ext cx="2624677" cy="2646235"/>
          </a:xfrm>
          <a:prstGeom prst="rect">
            <a:avLst/>
          </a:prstGeom>
        </p:spPr>
      </p:pic>
      <p:pic>
        <p:nvPicPr>
          <p:cNvPr id="9" name="Graphique 8" descr="Retour avec un remplissage uni">
            <a:extLst>
              <a:ext uri="{FF2B5EF4-FFF2-40B4-BE49-F238E27FC236}">
                <a16:creationId xmlns:a16="http://schemas.microsoft.com/office/drawing/2014/main" id="{3A906E05-65AF-7E01-742F-68D6E063EC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40610" y="2514600"/>
            <a:ext cx="1281964" cy="914400"/>
          </a:xfrm>
          <a:prstGeom prst="rect">
            <a:avLst/>
          </a:prstGeom>
        </p:spPr>
      </p:pic>
      <p:pic>
        <p:nvPicPr>
          <p:cNvPr id="10" name="Graphique 9" descr="Retour avec un remplissage uni">
            <a:extLst>
              <a:ext uri="{FF2B5EF4-FFF2-40B4-BE49-F238E27FC236}">
                <a16:creationId xmlns:a16="http://schemas.microsoft.com/office/drawing/2014/main" id="{203639A4-D635-F5A0-D739-41F420829F7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274354" y="2514600"/>
            <a:ext cx="1281964" cy="914400"/>
          </a:xfrm>
          <a:prstGeom prst="rect">
            <a:avLst/>
          </a:prstGeom>
        </p:spPr>
      </p:pic>
      <p:pic>
        <p:nvPicPr>
          <p:cNvPr id="11" name="Graphique 10" descr="Retour avec un remplissage uni">
            <a:extLst>
              <a:ext uri="{FF2B5EF4-FFF2-40B4-BE49-F238E27FC236}">
                <a16:creationId xmlns:a16="http://schemas.microsoft.com/office/drawing/2014/main" id="{7BA0246C-7179-6249-907D-7DD73862176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V="1">
            <a:off x="5653896" y="3748964"/>
            <a:ext cx="1281964" cy="914400"/>
          </a:xfrm>
          <a:prstGeom prst="rect">
            <a:avLst/>
          </a:prstGeom>
        </p:spPr>
      </p:pic>
      <p:pic>
        <p:nvPicPr>
          <p:cNvPr id="13" name="Image 12" descr="Une image contenant conception&#10;&#10;Description générée automatiquement">
            <a:extLst>
              <a:ext uri="{FF2B5EF4-FFF2-40B4-BE49-F238E27FC236}">
                <a16:creationId xmlns:a16="http://schemas.microsoft.com/office/drawing/2014/main" id="{7AEC4BF5-3F79-F134-5DAC-50F2869D404F}"/>
              </a:ext>
            </a:extLst>
          </p:cNvPr>
          <p:cNvPicPr>
            <a:picLocks noChangeAspect="1"/>
          </p:cNvPicPr>
          <p:nvPr/>
        </p:nvPicPr>
        <p:blipFill>
          <a:blip r:embed="rId8"/>
          <a:stretch>
            <a:fillRect/>
          </a:stretch>
        </p:blipFill>
        <p:spPr>
          <a:xfrm>
            <a:off x="7249735" y="3649036"/>
            <a:ext cx="931376" cy="1080000"/>
          </a:xfrm>
          <a:prstGeom prst="rect">
            <a:avLst/>
          </a:prstGeom>
        </p:spPr>
      </p:pic>
      <p:pic>
        <p:nvPicPr>
          <p:cNvPr id="15" name="Image 14">
            <a:extLst>
              <a:ext uri="{FF2B5EF4-FFF2-40B4-BE49-F238E27FC236}">
                <a16:creationId xmlns:a16="http://schemas.microsoft.com/office/drawing/2014/main" id="{E1C3ECE1-9D6B-C8B5-5299-A657357A5EFF}"/>
              </a:ext>
            </a:extLst>
          </p:cNvPr>
          <p:cNvPicPr>
            <a:picLocks noChangeAspect="1"/>
          </p:cNvPicPr>
          <p:nvPr/>
        </p:nvPicPr>
        <p:blipFill>
          <a:blip r:embed="rId9"/>
          <a:stretch>
            <a:fillRect/>
          </a:stretch>
        </p:blipFill>
        <p:spPr>
          <a:xfrm>
            <a:off x="6935860" y="2569036"/>
            <a:ext cx="974745" cy="1080000"/>
          </a:xfrm>
          <a:prstGeom prst="rect">
            <a:avLst/>
          </a:prstGeom>
        </p:spPr>
      </p:pic>
    </p:spTree>
    <p:custDataLst>
      <p:tags r:id="rId1"/>
    </p:custDataLst>
    <p:extLst>
      <p:ext uri="{BB962C8B-B14F-4D97-AF65-F5344CB8AC3E}">
        <p14:creationId xmlns:p14="http://schemas.microsoft.com/office/powerpoint/2010/main" val="18895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fade">
                                      <p:cBhvr>
                                        <p:cTn id="55" dur="1000"/>
                                        <p:tgtEl>
                                          <p:spTgt spid="5">
                                            <p:txEl>
                                              <p:pRg st="0" end="0"/>
                                            </p:txEl>
                                          </p:spTgt>
                                        </p:tgtEl>
                                      </p:cBhvr>
                                    </p:animEffect>
                                    <p:anim calcmode="lin" valueType="num">
                                      <p:cBhvr>
                                        <p:cTn id="5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7" ma:contentTypeDescription="Crée un document." ma:contentTypeScope="" ma:versionID="25c0c08d6a5d7e2fcb5c343e4ef82c5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05c1ab451b55c87b029e652e83b69cc5"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MiseAJour" minOccurs="0"/>
                <xsd:element ref="ns2:Poids" minOccurs="0"/>
                <xsd:element ref="ns3:_Enstock" minOccurs="0"/>
                <xsd:element ref="ns2:Date_x0020_d_x0027_impression" minOccurs="0"/>
                <xsd:element ref="ns2:DateDePublication" minOccurs="0"/>
                <xsd:element ref="ns2:nb_x0020_pages" minOccurs="0"/>
                <xsd:element ref="ns2:Partenariat" minOccurs="0"/>
                <xsd:element ref="ns2:Durée_x0020__x0028_minutes_x0029_" minOccurs="0"/>
                <xsd:element ref="ns2:Année_x0020_de_x0020_développement"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SharedWithUsers" minOccurs="0"/>
                <xsd:element ref="ns2:SharedWithDetails" minOccurs="0"/>
                <xsd:element ref="ns1:DocumentSetDescription" minOccurs="0"/>
                <xsd:element ref="ns3:MediaLengthInSeconds" minOccurs="0"/>
                <xsd:element ref="ns1:PublishingStartDate" minOccurs="0"/>
                <xsd:element ref="ns1:PublishingExpirationDate" minOccurs="0"/>
                <xsd:element ref="ns3:MediaServiceKeyPoints" minOccurs="0"/>
                <xsd:element ref="ns3:MediaServiceFastMetadata" minOccurs="0"/>
                <xsd:element ref="ns3:MediaServiceLocation"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3:Publi_x00e9__x0020_sur" minOccurs="0"/>
                <xsd:element ref="ns2:Type_x0020_de_x0020_conten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27" nillable="true" ma:displayName="Description" ma:description="Description de l’ensemble de documents" ma:hidden="true" ma:internalName="DocumentSetDescription" ma:readOnly="false">
      <xsd:simpleType>
        <xsd:restriction base="dms:Note"/>
      </xsd:simpleType>
    </xsd:element>
    <xsd:element name="PublishingStartDate" ma:index="29"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30"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internalName="PublicCible">
      <xsd:simpleType>
        <xsd:restriction base="dms:Text">
          <xsd:maxLength value="255"/>
        </xsd:restriction>
      </xsd:simpleType>
    </xsd:element>
    <xsd:element name="EnVeille" ma:index="8" nillable="true" ma:displayName="À veiller" ma:default="0" ma:description="Ne pas mettre le dossier à veiller" ma:format="Dropdown" ma:indexed="true" ma:internalName="EnVeille">
      <xsd:simpleType>
        <xsd:restriction base="dms:Boolean"/>
      </xsd:simpleType>
    </xsd:element>
    <xsd:element name="MiseAJour" ma:index="9" nillable="true" ma:displayName="Date de mise à jour" ma:description="Date de la dernière mise à jour complète" ma:format="DateOnly" ma:hidden="true" ma:internalName="MiseAJour">
      <xsd:simpleType>
        <xsd:restriction base="dms:DateTime"/>
      </xsd:simpleType>
    </xsd:element>
    <xsd:element name="Poids" ma:index="10" nillable="true" ma:displayName="Poids" ma:decimals="0" ma:hidden="true" ma:internalName="Poids" ma:readOnly="false">
      <xsd:simpleType>
        <xsd:restriction base="dms:Number">
          <xsd:maxInclusive value="15"/>
          <xsd:minInclusive value="0"/>
        </xsd:restriction>
      </xsd:simpleType>
    </xsd:element>
    <xsd:element name="Date_x0020_d_x0027_impression" ma:index="12" nillable="true" ma:displayName="Date de la dernière impression" ma:format="DateOnly" ma:hidden="true" ma:internalName="Date_x0020_d_x0027_impression" ma:readOnly="false">
      <xsd:simpleType>
        <xsd:restriction base="dms:DateTime"/>
      </xsd:simpleType>
    </xsd:element>
    <xsd:element name="DateDePublication" ma:index="13" nillable="true" ma:displayName="Date de publication" ma:format="DateOnly" ma:hidden="true" ma:indexed="true" ma:internalName="DateDePublication" ma:readOnly="false">
      <xsd:simpleType>
        <xsd:restriction base="dms:DateTime"/>
      </xsd:simpleType>
    </xsd:element>
    <xsd:element name="nb_x0020_pages" ma:index="14" nillable="true" ma:displayName="Nb pages" ma:decimals="0" ma:hidden="true" ma:internalName="nb_x0020_pages" ma:readOnly="false" ma:percentage="FALSE">
      <xsd:simpleType>
        <xsd:restriction base="dms:Number"/>
      </xsd:simpleType>
    </xsd:element>
    <xsd:element name="Partenariat" ma:index="15" nillable="true" ma:displayName="Partenariat" ma:hidden="true" ma:internalName="Partenariat">
      <xsd:simpleType>
        <xsd:restriction base="dms:Text">
          <xsd:maxLength value="255"/>
        </xsd:restriction>
      </xsd:simpleType>
    </xsd:element>
    <xsd:element name="Durée_x0020__x0028_minutes_x0029_" ma:index="16"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17" nillable="true" ma:displayName="Année de développement" ma:format="Dropdown" ma:hidden="true" ma:internalName="Ann_x00e9_e_x0020_de_x0020_d_x00e9_veloppement">
      <xsd:simpleType>
        <xsd:restriction base="dms:Text">
          <xsd:maxLength value="255"/>
        </xsd:restriction>
      </xsd:simpleType>
    </xsd:element>
    <xsd:element name="Thème_Vidéo" ma:index="18"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24"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Partagé avec détails" ma:hidden="true" ma:internalName="SharedWithDetails" ma:readOnly="true">
      <xsd:simpleType>
        <xsd:restriction base="dms:Note"/>
      </xsd:simpleType>
    </xsd:element>
    <xsd:element name="Type_x0020_de_x0020_contenu" ma:index="53" nillable="true" ma:displayName="Type de publication" ma:format="Dropdown" ma:internalName="Type_x0020_de_x0020_contenu">
      <xsd:complexType>
        <xsd:complexContent>
          <xsd:extension base="dms:MultiChoice">
            <xsd:sequence>
              <xsd:element name="Value" maxOccurs="unbounded" minOccurs="0" nillable="true">
                <xsd:simpleType>
                  <xsd:restriction base="dms:Choice">
                    <xsd:enumeration value="Guide"/>
                    <xsd:enumeration value="Dépliant"/>
                    <xsd:enumeration value="Infographie"/>
                    <xsd:enumeration value="Affiche"/>
                    <xsd:enumeration value="Bande dessiné"/>
                    <xsd:enumeration value="Jeu-questionnaire"/>
                    <xsd:enumeration value="Outil interactif"/>
                    <xsd:enumeration value="Atelier/Formation"/>
                    <xsd:enumeration value="Vidéo"/>
                    <xsd:enumeration value="Autr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1" nillable="true" ma:displayName="En stock" ma:default="0" ma:format="Dropdown" ma:hidden="true" ma:internalName="_Enstock" ma:readOnly="false">
      <xsd:simpleType>
        <xsd:restriction base="dms:Boolea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false">
      <xsd:simpleType>
        <xsd:restriction base="dms:Text"/>
      </xsd:simpleType>
    </xsd:element>
    <xsd:element name="MediaServiceSearchProperties" ma:index="22" nillable="true" ma:displayName="MediaServiceSearchProperties" ma:hidden="true" ma:internalName="MediaServiceSearchProperties" ma:readOnly="false">
      <xsd:simpleType>
        <xsd:restriction base="dms:Note"/>
      </xsd:simpleType>
    </xsd:element>
    <xsd:element name="MediaLengthInSeconds" ma:index="28" nillable="true" ma:displayName="Length (seconds)" ma:hidden="true" ma:internalName="MediaLengthInSeconds" ma:readOnly="true">
      <xsd:simpleType>
        <xsd:restriction base="dms:Unknown"/>
      </xsd:simpleType>
    </xsd:element>
    <xsd:element name="MediaServiceKeyPoints" ma:index="31" nillable="true" ma:displayName="KeyPoints" ma:hidden="true" ma:internalName="MediaServiceKeyPoints"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Location" ma:index="33" nillable="true" ma:displayName="Location" ma:hidden="true" ma:internalName="MediaServiceLocation" ma:readOnly="false">
      <xsd:simpleType>
        <xsd:restriction base="dms:Text"/>
      </xsd:simpleType>
    </xsd:element>
    <xsd:element name="MediaServiceDateTaken" ma:index="35" nillable="true" ma:displayName="MediaServiceDateTaken" ma:description="" ma:hidden="true" ma:internalName="MediaServiceDateTaken" ma:readOnly="true">
      <xsd:simpleType>
        <xsd:restriction base="dms:Text"/>
      </xsd:simpleType>
    </xsd:element>
    <xsd:element name="MediaServiceAutoKeyPoints" ma:index="37" nillable="true" ma:displayName="MediaServiceAutoKeyPoints" ma:hidden="true" ma:internalName="MediaServiceAutoKeyPoints" ma:readOnly="false">
      <xsd:simpleType>
        <xsd:restriction base="dms:Note"/>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_Lien" ma:index="39"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40" nillable="true" ma:displayName="Extracted Text" ma:hidden="true" ma:internalName="MediaServiceOCR" ma:readOnly="true">
      <xsd:simpleType>
        <xsd:restriction base="dms:Note"/>
      </xsd:simpleType>
    </xsd:element>
    <xsd:element name="i907d86ec4584f6cb358ae81bbc1ea6b" ma:index="41"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42" nillable="true" ma:displayName="Classement" ma:format="Dropdown" ma:hidden="true" ma:indexed="true" ma:internalName="Classemen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element>
    <xsd:element name="Date_Alerte" ma:index="43" nillable="true" ma:displayName="Date Alerte" ma:format="DateOnly" ma:hidden="true" ma:internalName="Date_Alerte" ma:readOnly="false">
      <xsd:simpleType>
        <xsd:restriction base="dms:DateTime"/>
      </xsd:simpleType>
    </xsd:element>
    <xsd:element name="MediaServiceEventHashCode" ma:index="44" nillable="true" ma:displayName="MediaServiceEventHashCode" ma:hidden="true" ma:internalName="MediaServiceEventHashCode" ma:readOnly="true">
      <xsd:simpleType>
        <xsd:restriction base="dms:Text"/>
      </xsd:simpleType>
    </xsd:element>
    <xsd:element name="MediaServiceMetadata" ma:index="48" nillable="true" ma:displayName="MediaServiceMetadata" ma:hidden="true" ma:internalName="MediaServiceMetadata" ma:readOnly="true">
      <xsd:simpleType>
        <xsd:restriction base="dms:Note"/>
      </xsd:simpleType>
    </xsd:element>
    <xsd:element name="Date_x0020_de_x0020_validation_x0020_juridique_x0020_compl_x00e8_te" ma:index="49"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50"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51" nillable="true" ma:displayName="MediaServiceBillingMetadata" ma:hidden="true" ma:internalName="MediaServiceBillingMetadata" ma:readOnly="true">
      <xsd:simpleType>
        <xsd:restriction base="dms:Note"/>
      </xsd:simpleType>
    </xsd:element>
    <xsd:element name="Publi_x00e9__x0020_sur" ma:index="5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TaxCatchAll xmlns="7c4c9101-ca6c-4953-bf15-5ed2fb777a67">
      <Value>4511</Value>
    </TaxCatchAll>
    <Date_Alerte xmlns="319a9c1d-6107-471a-83e8-1a40088b2974" xsi:nil="true"/>
    <EnVeille xmlns="7c4c9101-ca6c-4953-bf15-5ed2fb777a67">true</EnVeille>
    <Classement xmlns="319a9c1d-6107-471a-83e8-1a40088b2974" xsi:nil="true"/>
    <Partenariat xmlns="7c4c9101-ca6c-4953-bf15-5ed2fb777a67" xsi:nil="true"/>
    <nb_x0020_pages xmlns="7c4c9101-ca6c-4953-bf15-5ed2fb777a67" xsi:nil="true"/>
    <DocumentSetDescription xmlns="http://schemas.microsoft.com/sharepoint/v3" xsi:nil="true"/>
    <DateDePublication xmlns="7c4c9101-ca6c-4953-bf15-5ed2fb777a67" xsi:nil="true"/>
    <MiseAJour xmlns="7c4c9101-ca6c-4953-bf15-5ed2fb777a67" xsi:nil="true"/>
    <Durée_x0020__x0028_minutes_x0029_ xmlns="7c4c9101-ca6c-4953-bf15-5ed2fb777a67" xsi:nil="true"/>
    <_Statut xmlns="319a9c1d-6107-471a-83e8-1a40088b2974">
      <Value>En ligne</Value>
    </_Statut>
    <Année_x0020_de_x0020_développement xmlns="7c4c9101-ca6c-4953-bf15-5ed2fb777a67">Choisir</Année_x0020_de_x0020_développement>
    <Thème_Vidéo xmlns="7c4c9101-ca6c-4953-bf15-5ed2fb777a67">(À définir)</Thème_Vidéo>
    <PublishingExpirationDate xmlns="http://schemas.microsoft.com/sharepoint/v3" xsi:nil="true"/>
    <PublishingStartDate xmlns="http://schemas.microsoft.com/sharepoint/v3" xsi:nil="true"/>
    <Date_x0020_d_x0027_impression xmlns="7c4c9101-ca6c-4953-bf15-5ed2fb777a67" xsi:nil="true"/>
    <_Lien xmlns="319a9c1d-6107-471a-83e8-1a40088b2974">
      <Url>https://www.educationjuridique.ca/fr/enseignant/activites/trousses/discrimination-a-lecole/</Url>
      <Description>https://www.educationjuridique.ca/fr/enseignant/activites/trousses/discrimination-a-lecole/</Description>
    </_Lien>
    <Notes1 xmlns="7c4c9101-ca6c-4953-bf15-5ed2fb777a67" xsi:nil="true"/>
    <Titre_x0020_anglais xmlns="7c4c9101-ca6c-4953-bf15-5ed2fb777a67">Discrimination at school</Titre_x0020_anglais>
    <Langue_x0020_de_x0020_la_x0020_présentation xmlns="7c4c9101-ca6c-4953-bf15-5ed2fb777a67">Anglais</Langue_x0020_de_x0020_la_x0020_présentation>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_Enstock xmlns="319a9c1d-6107-471a-83e8-1a40088b2974">false</_Enstock>
    <MediaServiceAutoKeyPoints xmlns="319a9c1d-6107-471a-83e8-1a40088b2974" xsi:nil="true"/>
    <PublicCible xmlns="7c4c9101-ca6c-4953-bf15-5ed2fb777a67" xsi:nil="true"/>
    <MediaServiceObjectDetectorVersions xmlns="319a9c1d-6107-471a-83e8-1a40088b2974" xsi:nil="true"/>
    <Poids xmlns="7c4c9101-ca6c-4953-bf15-5ed2fb777a67" xsi:nil="true"/>
    <MediaServiceLocation xmlns="319a9c1d-6107-471a-83e8-1a40088b2974" xsi:nil="true"/>
    <MediaServiceSearchProperties xmlns="319a9c1d-6107-471a-83e8-1a40088b2974" xsi:nil="true"/>
    <Date_x0020_de_x0020_validation_x0020_juridique_x0020_compl_x00e8_te xmlns="319a9c1d-6107-471a-83e8-1a40088b2974" xsi:nil="true"/>
    <Date_x0020_de_x0020_validation_x0020_CCD_x002f_p_x00e9_dago_x002f_graphique xmlns="319a9c1d-6107-471a-83e8-1a40088b2974" xsi:nil="true"/>
    <Publi_x00e9__x0020_sur xmlns="319a9c1d-6107-471a-83e8-1a40088b2974" xsi:nil="true"/>
    <Type_x0020_de_x0020_contenu xmlns="7c4c9101-ca6c-4953-bf15-5ed2fb777a67" xsi:nil="true"/>
  </documentManagement>
</p:properties>
</file>

<file path=customXml/itemProps1.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2.xml><?xml version="1.0" encoding="utf-8"?>
<ds:datastoreItem xmlns:ds="http://schemas.openxmlformats.org/officeDocument/2006/customXml" ds:itemID="{DD4601C5-6D2C-454B-8FD6-7C1A58F25E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37B8FB-EB27-400B-9495-8EF1A31EAD1C}">
  <ds:schemaRefs>
    <ds:schemaRef ds:uri="0b1dad71-e2b4-4bb3-a4a5-5785788cbbb7"/>
    <ds:schemaRef ds:uri="319a9c1d-6107-471a-83e8-1a40088b2974"/>
    <ds:schemaRef ds:uri="7c4c9101-ca6c-4953-bf15-5ed2fb777a67"/>
    <ds:schemaRef ds:uri="8ee12ee5-159c-4bfa-a4d1-c6eb204610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45</Slides>
  <Notes>43</Notes>
  <HiddenSlides>0</HiddenSlide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éducaloi - Atelier 2021</vt:lpstr>
      <vt:lpstr>Discrimination at School? Reflection on Discrimination and Reasonable Accommodations </vt:lpstr>
      <vt:lpstr>Scenario</vt:lpstr>
      <vt:lpstr>Here is the information you have for now: </vt:lpstr>
      <vt:lpstr>Présentation PowerPoint</vt:lpstr>
      <vt:lpstr>What is discrimination? </vt:lpstr>
      <vt:lpstr>What is a reasonable accommodation?  </vt:lpstr>
      <vt:lpstr>Is it true that accommodation measures are always related to religious issues? Are there other reasons for accommodation measures ?   </vt:lpstr>
      <vt:lpstr>What are the main features of the mediation process?   </vt:lpstr>
      <vt:lpstr>Presentation of the assignment</vt:lpstr>
      <vt:lpstr>Discrimination at school?</vt:lpstr>
      <vt:lpstr>The Charters:</vt:lpstr>
      <vt:lpstr>What is a charter?</vt:lpstr>
      <vt:lpstr>Some differences between the Charters... </vt:lpstr>
      <vt:lpstr>Similarities between the Charters... </vt:lpstr>
      <vt:lpstr>Who must respect the Charters? </vt:lpstr>
      <vt:lpstr>Présentation PowerPoint</vt:lpstr>
      <vt:lpstr>What is a charter?</vt:lpstr>
      <vt:lpstr>Who must respect the Canadian and Quebec Charters of rights and freedoms? </vt:lpstr>
      <vt:lpstr>Name two grounds of discrimination prohibited by the Quebec Charter. </vt:lpstr>
      <vt:lpstr>Identify one difference between the Canadian and the Quebec Charters. </vt:lpstr>
      <vt:lpstr>Are there any additional grounds of discrimination that the Charters should address?  </vt:lpstr>
      <vt:lpstr>Discrimination…</vt:lpstr>
      <vt:lpstr>Some prohibited grounds for discrimination:</vt:lpstr>
      <vt:lpstr>Direct discrimination</vt:lpstr>
      <vt:lpstr>Indirect discrimination</vt:lpstr>
      <vt:lpstr>Présentation PowerPoint</vt:lpstr>
      <vt:lpstr>In your own words, what is discrimination?   Do you think that discrimination is the same thing as intolerance? Explain.   </vt:lpstr>
      <vt:lpstr>Présentation PowerPoint</vt:lpstr>
      <vt:lpstr>Reasonable accommodation:  Who? Why? When?</vt:lpstr>
      <vt:lpstr>Présentation PowerPoint</vt:lpstr>
      <vt:lpstr>The Multani case Summary of Multani v. Commission scolaire Marguerite-Bourgeoys, 2006 SCC 6.</vt:lpstr>
      <vt:lpstr>Identification of issues and questions for reflection</vt:lpstr>
      <vt:lpstr>The Collège Notre-Dame case*​​ Summary of Commission des droits de la personne c. Collège Notre-Dame, 2001 CanLII 11763 (QC CA).</vt:lpstr>
      <vt:lpstr>Identification of issues and questions for reflection</vt:lpstr>
      <vt:lpstr>The Marc Hall case*​​​ Summary of Hall (Litigation guardian of) v. Powers, 59 OR (3d) 423. </vt:lpstr>
      <vt:lpstr>Identification of issues and questions for reflection</vt:lpstr>
      <vt:lpstr>Présentation PowerPoint</vt:lpstr>
      <vt:lpstr>Identification of issues and questions for reflection</vt:lpstr>
      <vt:lpstr>Présentation PowerPoint</vt:lpstr>
      <vt:lpstr>The Cases</vt:lpstr>
      <vt:lpstr>Step 1 – The context</vt:lpstr>
      <vt:lpstr>Step 2 – Is the requested accommodation reasonable?</vt:lpstr>
      <vt:lpstr>Step 3 – Integration activity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revision>2</cp:revision>
  <dcterms:created xsi:type="dcterms:W3CDTF">2021-02-22T16:21:34Z</dcterms:created>
  <dcterms:modified xsi:type="dcterms:W3CDTF">2026-07-01T15:45:36Z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_dlc_DocIdItemGuid">
    <vt:lpwstr>23e10fb1-f020-4f37-84b7-c65a727fe526</vt:lpwstr>
  </property>
  <property fmtid="{D5CDD505-2E9C-101B-9397-08002B2CF9AE}" pid="4" name="MediaServiceImageTags">
    <vt:lpwstr/>
  </property>
  <property fmtid="{D5CDD505-2E9C-101B-9397-08002B2CF9AE}" pid="5" name="ArticulateGUID">
    <vt:lpwstr>6D1DB58B-52B0-482B-8993-C01DC27B4B3C</vt:lpwstr>
  </property>
  <property fmtid="{D5CDD505-2E9C-101B-9397-08002B2CF9AE}" pid="6" name="ArticulatePath">
    <vt:lpwstr>https://educaloi.sharepoint.com/ms/E4000  Contenus/01_site/02_Trousses/2024_Bonification_CCQ_Trousses/00_Josée/Discrimination/02_2022_discrimination_a_ecole</vt:lpwstr>
  </property>
  <property fmtid="{D5CDD505-2E9C-101B-9397-08002B2CF9AE}" pid="7" name="TaxKeyword">
    <vt:lpwstr/>
  </property>
  <property fmtid="{D5CDD505-2E9C-101B-9397-08002B2CF9AE}" pid="8" name="_Categorisation">
    <vt:lpwstr>4511</vt:lpwstr>
  </property>
  <property fmtid="{D5CDD505-2E9C-101B-9397-08002B2CF9AE}" pid="9" name="Publié">
    <vt:bool>false</vt:bool>
  </property>
  <property fmtid="{D5CDD505-2E9C-101B-9397-08002B2CF9AE}" pid="10" name="Catégories Publications">
    <vt:lpwstr>;#Faire un choix;#</vt:lpwstr>
  </property>
  <property fmtid="{D5CDD505-2E9C-101B-9397-08002B2CF9AE}" pid="11" name="Publications">
    <vt:bool>false</vt:bool>
  </property>
  <property fmtid="{D5CDD505-2E9C-101B-9397-08002B2CF9AE}" pid="12" name="_docset_NoMedatataSyncRequired">
    <vt:lpwstr>False</vt:lpwstr>
  </property>
  <property fmtid="{D5CDD505-2E9C-101B-9397-08002B2CF9AE}" pid="13" name="Derniers_animateurs">
    <vt:lpwstr/>
  </property>
  <property fmtid="{D5CDD505-2E9C-101B-9397-08002B2CF9AE}" pid="14" name="Refonte_migré">
    <vt:bool>false</vt:bool>
  </property>
  <property fmtid="{D5CDD505-2E9C-101B-9397-08002B2CF9AE}" pid="15" name="EnLigneFR">
    <vt:bool>false</vt:bool>
  </property>
  <property fmtid="{D5CDD505-2E9C-101B-9397-08002B2CF9AE}" pid="16" name="Intervenants">
    <vt:bool>false</vt:bool>
  </property>
  <property fmtid="{D5CDD505-2E9C-101B-9397-08002B2CF9AE}" pid="17" name="Disponible">
    <vt:bool>true</vt:bool>
  </property>
  <property fmtid="{D5CDD505-2E9C-101B-9397-08002B2CF9AE}" pid="18" name="Language">
    <vt:lpwstr>Anglais</vt:lpwstr>
  </property>
  <property fmtid="{D5CDD505-2E9C-101B-9397-08002B2CF9AE}" pid="19" name="EnLigneEN">
    <vt:bool>false</vt:bool>
  </property>
  <property fmtid="{D5CDD505-2E9C-101B-9397-08002B2CF9AE}" pid="20" name="Publications liées">
    <vt:lpwstr>;#Faire un choix;#</vt:lpwstr>
  </property>
  <property fmtid="{D5CDD505-2E9C-101B-9397-08002B2CF9AE}" pid="21" name="Coordo responsable">
    <vt:lpwstr/>
  </property>
</Properties>
</file>