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19.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2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1.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3.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26.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27.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28.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9.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3"/>
  </p:notesMasterIdLst>
  <p:sldIdLst>
    <p:sldId id="351" r:id="rId3"/>
    <p:sldId id="347" r:id="rId4"/>
    <p:sldId id="357" r:id="rId5"/>
    <p:sldId id="259" r:id="rId6"/>
    <p:sldId id="260" r:id="rId7"/>
    <p:sldId id="358" r:id="rId8"/>
    <p:sldId id="283" r:id="rId9"/>
    <p:sldId id="327" r:id="rId10"/>
    <p:sldId id="328" r:id="rId11"/>
    <p:sldId id="354" r:id="rId12"/>
    <p:sldId id="299" r:id="rId13"/>
    <p:sldId id="302" r:id="rId14"/>
    <p:sldId id="308" r:id="rId15"/>
    <p:sldId id="368" r:id="rId16"/>
    <p:sldId id="305" r:id="rId17"/>
    <p:sldId id="304" r:id="rId18"/>
    <p:sldId id="313" r:id="rId19"/>
    <p:sldId id="314" r:id="rId20"/>
    <p:sldId id="362" r:id="rId21"/>
    <p:sldId id="336" r:id="rId22"/>
    <p:sldId id="337" r:id="rId23"/>
    <p:sldId id="361" r:id="rId24"/>
    <p:sldId id="363" r:id="rId25"/>
    <p:sldId id="366" r:id="rId26"/>
    <p:sldId id="364" r:id="rId27"/>
    <p:sldId id="343" r:id="rId28"/>
    <p:sldId id="345" r:id="rId29"/>
    <p:sldId id="367" r:id="rId30"/>
    <p:sldId id="365" r:id="rId31"/>
    <p:sldId id="356" r:id="rId32"/>
  </p:sldIdLst>
  <p:sldSz cx="9144000" cy="6858000" type="screen4x3"/>
  <p:notesSz cx="6858000" cy="9236075"/>
  <p:custDataLst>
    <p:custData r:id="rId1"/>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cueil" id="{DC0F4629-9543-4461-AC76-1B60C00E967E}">
          <p14:sldIdLst>
            <p14:sldId id="351"/>
          </p14:sldIdLst>
        </p14:section>
        <p14:section name="Droit d'auteur et utilisation" id="{624302B7-9DF3-41B8-AF69-BFB0B0D302A8}">
          <p14:sldIdLst>
            <p14:sldId id="347"/>
          </p14:sldIdLst>
        </p14:section>
        <p14:section name="Éducaloi - présentation" id="{9BCFD2B5-BBC8-4A90-B841-115EAB311770}">
          <p14:sldIdLst>
            <p14:sldId id="357"/>
            <p14:sldId id="259"/>
            <p14:sldId id="260"/>
          </p14:sldIdLst>
        </p14:section>
        <p14:section name="Droit criminel" id="{3C45938D-25EE-47B0-BCCC-937ABCE20213}">
          <p14:sldIdLst>
            <p14:sldId id="358"/>
            <p14:sldId id="283"/>
            <p14:sldId id="327"/>
            <p14:sldId id="328"/>
          </p14:sldIdLst>
        </p14:section>
        <p14:section name="Les acteurs du procès criminel" id="{6756C223-1BE5-4581-8AC7-04A504AA0ED7}">
          <p14:sldIdLst>
            <p14:sldId id="354"/>
            <p14:sldId id="299"/>
            <p14:sldId id="302"/>
            <p14:sldId id="308"/>
            <p14:sldId id="368"/>
            <p14:sldId id="305"/>
            <p14:sldId id="304"/>
            <p14:sldId id="313"/>
            <p14:sldId id="314"/>
            <p14:sldId id="362"/>
          </p14:sldIdLst>
        </p14:section>
        <p14:section name="Grands principes de droit criminel" id="{35BEA753-34EE-4813-9B48-4915660CB840}">
          <p14:sldIdLst>
            <p14:sldId id="336"/>
            <p14:sldId id="337"/>
            <p14:sldId id="361"/>
            <p14:sldId id="363"/>
            <p14:sldId id="366"/>
            <p14:sldId id="364"/>
            <p14:sldId id="343"/>
            <p14:sldId id="345"/>
            <p14:sldId id="367"/>
          </p14:sldIdLst>
        </p14:section>
        <p14:section name="Décorum à la cour" id="{06254F01-FD00-4573-ADA0-42B059EC5686}">
          <p14:sldIdLst>
            <p14:sldId id="365"/>
          </p14:sldIdLst>
        </p14:section>
        <p14:section name="Fin" id="{1285B300-54A6-484A-B76D-CDA560CA5FDD}">
          <p14:sldIdLst>
            <p14:sldId id="35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llaume Rondeau" initials="GR" lastIdx="64" clrIdx="0">
    <p:extLst>
      <p:ext uri="{19B8F6BF-5375-455C-9EA6-DF929625EA0E}">
        <p15:presenceInfo xmlns:p15="http://schemas.microsoft.com/office/powerpoint/2012/main" userId="S-1-5-21-1250132104-541444988-4259477359-1181" providerId="AD"/>
      </p:ext>
    </p:extLst>
  </p:cmAuthor>
  <p:cmAuthor id="2" name="Clément Camion" initials="CC" lastIdx="1" clrIdx="1">
    <p:extLst>
      <p:ext uri="{19B8F6BF-5375-455C-9EA6-DF929625EA0E}">
        <p15:presenceInfo xmlns:p15="http://schemas.microsoft.com/office/powerpoint/2012/main" userId="S-1-5-21-1250132104-541444988-4259477359-1718" providerId="AD"/>
      </p:ext>
    </p:extLst>
  </p:cmAuthor>
  <p:cmAuthor id="3" name="Élizabeth Sigouin" initials="ÉS" lastIdx="28" clrIdx="2">
    <p:extLst>
      <p:ext uri="{19B8F6BF-5375-455C-9EA6-DF929625EA0E}">
        <p15:presenceInfo xmlns:p15="http://schemas.microsoft.com/office/powerpoint/2012/main" userId="S-1-5-21-1250132104-541444988-4259477359-1780" providerId="AD"/>
      </p:ext>
    </p:extLst>
  </p:cmAuthor>
  <p:cmAuthor id="4" name="Renaud Dumont-Dufresne" initials="RD" lastIdx="1" clrIdx="3">
    <p:extLst>
      <p:ext uri="{19B8F6BF-5375-455C-9EA6-DF929625EA0E}">
        <p15:presenceInfo xmlns:p15="http://schemas.microsoft.com/office/powerpoint/2012/main" userId="S-1-5-21-1250132104-541444988-4259477359-1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891F"/>
    <a:srgbClr val="E46C00"/>
    <a:srgbClr val="99CC00"/>
    <a:srgbClr val="009900"/>
    <a:srgbClr val="333F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0" autoAdjust="0"/>
    <p:restoredTop sz="58542" autoAdjust="0"/>
  </p:normalViewPr>
  <p:slideViewPr>
    <p:cSldViewPr>
      <p:cViewPr varScale="1">
        <p:scale>
          <a:sx n="45" d="100"/>
          <a:sy n="45" d="100"/>
        </p:scale>
        <p:origin x="2352" y="36"/>
      </p:cViewPr>
      <p:guideLst>
        <p:guide orient="horz" pos="2160"/>
        <p:guide pos="2880"/>
      </p:guideLst>
    </p:cSldViewPr>
  </p:slideViewPr>
  <p:outlineViewPr>
    <p:cViewPr>
      <p:scale>
        <a:sx n="33" d="100"/>
        <a:sy n="33" d="100"/>
      </p:scale>
      <p:origin x="0" y="-13596"/>
    </p:cViewPr>
  </p:outlineViewPr>
  <p:notesTextViewPr>
    <p:cViewPr>
      <p:scale>
        <a:sx n="75" d="100"/>
        <a:sy n="75" d="100"/>
      </p:scale>
      <p:origin x="0" y="0"/>
    </p:cViewPr>
  </p:notesTextViewPr>
  <p:sorterViewPr>
    <p:cViewPr>
      <p:scale>
        <a:sx n="66" d="100"/>
        <a:sy n="66" d="100"/>
      </p:scale>
      <p:origin x="0" y="0"/>
    </p:cViewPr>
  </p:sorterViewPr>
  <p:notesViewPr>
    <p:cSldViewPr>
      <p:cViewPr varScale="1">
        <p:scale>
          <a:sx n="58" d="100"/>
          <a:sy n="58" d="100"/>
        </p:scale>
        <p:origin x="302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61804"/>
          </a:xfrm>
          <a:prstGeom prst="rect">
            <a:avLst/>
          </a:prstGeom>
        </p:spPr>
        <p:txBody>
          <a:bodyPr vert="horz" lIns="91937" tIns="45969" rIns="91937" bIns="45969"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61804"/>
          </a:xfrm>
          <a:prstGeom prst="rect">
            <a:avLst/>
          </a:prstGeom>
        </p:spPr>
        <p:txBody>
          <a:bodyPr vert="horz" lIns="91937" tIns="45969" rIns="91937" bIns="45969" rtlCol="0"/>
          <a:lstStyle>
            <a:lvl1pPr algn="r">
              <a:defRPr sz="1200"/>
            </a:lvl1pPr>
          </a:lstStyle>
          <a:p>
            <a:fld id="{7D27FCAF-6694-422C-8FB4-BB260FC348E4}" type="datetimeFigureOut">
              <a:rPr lang="fr-CA" smtClean="0"/>
              <a:t>2018-07-24</a:t>
            </a:fld>
            <a:endParaRPr lang="fr-CA"/>
          </a:p>
        </p:txBody>
      </p:sp>
      <p:sp>
        <p:nvSpPr>
          <p:cNvPr id="4" name="Espace réservé de l'image des diapositives 3"/>
          <p:cNvSpPr>
            <a:spLocks noGrp="1" noRot="1" noChangeAspect="1"/>
          </p:cNvSpPr>
          <p:nvPr>
            <p:ph type="sldImg" idx="2"/>
          </p:nvPr>
        </p:nvSpPr>
        <p:spPr>
          <a:xfrm>
            <a:off x="1120775" y="692150"/>
            <a:ext cx="4618038" cy="3463925"/>
          </a:xfrm>
          <a:prstGeom prst="rect">
            <a:avLst/>
          </a:prstGeom>
          <a:noFill/>
          <a:ln w="12700">
            <a:solidFill>
              <a:prstClr val="black"/>
            </a:solidFill>
          </a:ln>
        </p:spPr>
        <p:txBody>
          <a:bodyPr vert="horz" lIns="91937" tIns="45969" rIns="91937" bIns="45969" rtlCol="0" anchor="ctr"/>
          <a:lstStyle/>
          <a:p>
            <a:endParaRPr lang="fr-CA"/>
          </a:p>
        </p:txBody>
      </p:sp>
      <p:sp>
        <p:nvSpPr>
          <p:cNvPr id="5" name="Espace réservé des commentaires 4"/>
          <p:cNvSpPr>
            <a:spLocks noGrp="1"/>
          </p:cNvSpPr>
          <p:nvPr>
            <p:ph type="body" sz="quarter" idx="3"/>
          </p:nvPr>
        </p:nvSpPr>
        <p:spPr>
          <a:xfrm>
            <a:off x="685801" y="4387136"/>
            <a:ext cx="5486400" cy="4156234"/>
          </a:xfrm>
          <a:prstGeom prst="rect">
            <a:avLst/>
          </a:prstGeom>
        </p:spPr>
        <p:txBody>
          <a:bodyPr vert="horz" lIns="91937" tIns="45969" rIns="91937" bIns="45969"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772668"/>
            <a:ext cx="2971800" cy="461804"/>
          </a:xfrm>
          <a:prstGeom prst="rect">
            <a:avLst/>
          </a:prstGeom>
        </p:spPr>
        <p:txBody>
          <a:bodyPr vert="horz" lIns="91937" tIns="45969" rIns="91937" bIns="45969"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772668"/>
            <a:ext cx="2971800" cy="461804"/>
          </a:xfrm>
          <a:prstGeom prst="rect">
            <a:avLst/>
          </a:prstGeom>
        </p:spPr>
        <p:txBody>
          <a:bodyPr vert="horz" lIns="91937" tIns="45969" rIns="91937" bIns="45969" rtlCol="0" anchor="b"/>
          <a:lstStyle>
            <a:lvl1pPr algn="r">
              <a:defRPr sz="1200"/>
            </a:lvl1pPr>
          </a:lstStyle>
          <a:p>
            <a:fld id="{3C4FE3E3-99D9-446D-842C-56C943D2C738}" type="slidenum">
              <a:rPr lang="fr-CA" smtClean="0"/>
              <a:t>‹N°›</a:t>
            </a:fld>
            <a:endParaRPr lang="fr-CA"/>
          </a:p>
        </p:txBody>
      </p:sp>
    </p:spTree>
    <p:extLst>
      <p:ext uri="{BB962C8B-B14F-4D97-AF65-F5344CB8AC3E}">
        <p14:creationId xmlns:p14="http://schemas.microsoft.com/office/powerpoint/2010/main" val="331428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ducaloi.qc.ca/jeunesse/les-metiers-de-la-lo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ducaloi.qc.ca/educaloi-tv/le-role-du-jury-dans-un-pro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educaloi.qc.ca/capsules/role-des-temoin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dictionnairereid.caij.qc.ca/recherche#q=objection&amp;t=edictionnaire&amp;sort=relevancy&amp;m=search"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educaloi.qc.ca/services-et-ressources/ressources-educatives/programmes-de-nos-partenaires/association-du-barreau"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edoctrine.caij.qc.ca/collection-de-droit/2015/11/831832433/"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educaloi.qc.ca/jeunesse/capsules/le-proces-criminel-comment-ca-march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educaloi.qc.ca/jeunesse/capsules/les-regles-respecter-au-tribuna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fondationdubarreau.qc.ca/pdf/publication/seul-devant-la-cour-criminelle-penale-fr.pdf"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ducaloi.qc.ca/"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youtube.com/watch?v=NpzWgx9YhtI"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ducaloi.qc.ca/"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educaloi.qc.ca/jeunesse" TargetMode="External"/><Relationship Id="rId4" Type="http://schemas.openxmlformats.org/officeDocument/2006/relationships/hyperlink" Target="http://www.educaloi.qc.ca/prof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ducaloi.qc.ca/jeunesse/les-metiers-de-la-lo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ducaloi.qc.ca/capsules/droits-de-laccuse-pendant-un-proces-crimine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educaloi.qc.ca/educaloi-tv/le-fardeau-de-la-preuve-en-droi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24623" y="4387136"/>
            <a:ext cx="5479922" cy="4385532"/>
          </a:xfrm>
        </p:spPr>
        <p:txBody>
          <a:bodyPr/>
          <a:lstStyle/>
          <a:p>
            <a:pPr marL="0" lvl="1">
              <a:defRPr/>
            </a:pPr>
            <a:r>
              <a:rPr lang="fr-CA" b="1" dirty="0">
                <a:latin typeface="Arial" panose="020B0604020202020204" pitchFamily="34" charset="0"/>
                <a:cs typeface="Arial" panose="020B0604020202020204" pitchFamily="34" charset="0"/>
              </a:rPr>
              <a:t>NOTE AUX ENSEIGNANTS</a:t>
            </a:r>
          </a:p>
          <a:p>
            <a:pPr defTabSz="979208"/>
            <a:endParaRPr lang="fr-CA" altLang="fr-FR" dirty="0">
              <a:latin typeface="Arial" panose="020B0604020202020204" pitchFamily="34" charset="0"/>
              <a:cs typeface="Arial" panose="020B0604020202020204" pitchFamily="34" charset="0"/>
            </a:endParaRPr>
          </a:p>
          <a:p>
            <a:pPr defTabSz="979208"/>
            <a:r>
              <a:rPr lang="fr-CA" altLang="fr-FR" dirty="0">
                <a:latin typeface="Arial" panose="020B0604020202020204" pitchFamily="34" charset="0"/>
                <a:cs typeface="Arial" panose="020B0604020202020204" pitchFamily="34" charset="0"/>
              </a:rPr>
              <a:t>Cette présentation PowerPoint est conçue comme une </a:t>
            </a:r>
            <a:r>
              <a:rPr lang="fr-CA" altLang="fr-FR" b="1" dirty="0">
                <a:latin typeface="Arial" panose="020B0604020202020204" pitchFamily="34" charset="0"/>
                <a:cs typeface="Arial" panose="020B0604020202020204" pitchFamily="34" charset="0"/>
              </a:rPr>
              <a:t>brève introduction au droit criminel</a:t>
            </a:r>
            <a:r>
              <a:rPr lang="fr-CA" altLang="fr-FR" dirty="0">
                <a:latin typeface="Arial" panose="020B0604020202020204" pitchFamily="34" charset="0"/>
                <a:cs typeface="Arial" panose="020B0604020202020204" pitchFamily="34" charset="0"/>
              </a:rPr>
              <a:t>. Elle couvre les </a:t>
            </a:r>
            <a:r>
              <a:rPr lang="fr-CA" altLang="fr-FR" b="1" dirty="0">
                <a:latin typeface="Arial" panose="020B0604020202020204" pitchFamily="34" charset="0"/>
                <a:cs typeface="Arial" panose="020B0604020202020204" pitchFamily="34" charset="0"/>
              </a:rPr>
              <a:t>notions utiles pour l’activité</a:t>
            </a:r>
            <a:r>
              <a:rPr lang="fr-CA" altLang="fr-FR" dirty="0">
                <a:latin typeface="Arial" panose="020B0604020202020204" pitchFamily="34" charset="0"/>
                <a:cs typeface="Arial" panose="020B0604020202020204" pitchFamily="34" charset="0"/>
              </a:rPr>
              <a:t> d’interrogatoire et de contre-interrogatoire.</a:t>
            </a:r>
            <a:endParaRPr lang="en-CA" altLang="fr-FR" dirty="0">
              <a:latin typeface="Arial" panose="020B0604020202020204" pitchFamily="34" charset="0"/>
              <a:cs typeface="Arial" panose="020B0604020202020204" pitchFamily="34" charset="0"/>
            </a:endParaRPr>
          </a:p>
          <a:p>
            <a:pPr defTabSz="979208"/>
            <a:endParaRPr lang="fr-CA" altLang="fr-FR" dirty="0">
              <a:latin typeface="Arial" panose="020B0604020202020204" pitchFamily="34" charset="0"/>
              <a:cs typeface="Arial" panose="020B0604020202020204" pitchFamily="34" charset="0"/>
            </a:endParaRPr>
          </a:p>
          <a:p>
            <a:pPr defTabSz="979208"/>
            <a:r>
              <a:rPr lang="fr-CA" altLang="fr-FR" dirty="0">
                <a:latin typeface="Arial" panose="020B0604020202020204" pitchFamily="34" charset="0"/>
                <a:cs typeface="Arial" panose="020B0604020202020204" pitchFamily="34" charset="0"/>
              </a:rPr>
              <a:t>Il n’est pas nécessaire de lire toutes les diapositives dans le détail avec vos élèves : choisissez le contenu qui vous est le plus pertinent!</a:t>
            </a:r>
          </a:p>
          <a:p>
            <a:pPr defTabSz="979208"/>
            <a:endParaRPr lang="en-CA" altLang="fr-FR" dirty="0">
              <a:latin typeface="Arial" panose="020B0604020202020204" pitchFamily="34" charset="0"/>
              <a:cs typeface="Arial" panose="020B0604020202020204" pitchFamily="34" charset="0"/>
            </a:endParaRPr>
          </a:p>
          <a:p>
            <a:pPr defTabSz="979208"/>
            <a:r>
              <a:rPr lang="en-CA" altLang="fr-FR" dirty="0" err="1">
                <a:latin typeface="Arial" panose="020B0604020202020204" pitchFamily="34" charset="0"/>
                <a:cs typeface="Arial" panose="020B0604020202020204" pitchFamily="34" charset="0"/>
              </a:rPr>
              <a:t>Vous</a:t>
            </a:r>
            <a:r>
              <a:rPr lang="en-CA" altLang="fr-FR" dirty="0">
                <a:latin typeface="Arial" panose="020B0604020202020204" pitchFamily="34" charset="0"/>
                <a:cs typeface="Arial" panose="020B0604020202020204" pitchFamily="34" charset="0"/>
              </a:rPr>
              <a:t> </a:t>
            </a:r>
            <a:r>
              <a:rPr lang="en-CA" altLang="fr-FR" dirty="0" err="1">
                <a:latin typeface="Arial" panose="020B0604020202020204" pitchFamily="34" charset="0"/>
                <a:cs typeface="Arial" panose="020B0604020202020204" pitchFamily="34" charset="0"/>
              </a:rPr>
              <a:t>trouverez</a:t>
            </a:r>
            <a:r>
              <a:rPr lang="en-CA" altLang="fr-FR" dirty="0">
                <a:latin typeface="Arial" panose="020B0604020202020204" pitchFamily="34" charset="0"/>
                <a:cs typeface="Arial" panose="020B0604020202020204" pitchFamily="34" charset="0"/>
              </a:rPr>
              <a:t> </a:t>
            </a:r>
            <a:r>
              <a:rPr lang="en-CA" altLang="fr-FR" dirty="0" err="1">
                <a:latin typeface="Arial" panose="020B0604020202020204" pitchFamily="34" charset="0"/>
                <a:cs typeface="Arial" panose="020B0604020202020204" pitchFamily="34" charset="0"/>
              </a:rPr>
              <a:t>en</a:t>
            </a:r>
            <a:r>
              <a:rPr lang="en-CA" altLang="fr-FR" dirty="0">
                <a:latin typeface="Arial" panose="020B0604020202020204" pitchFamily="34" charset="0"/>
                <a:cs typeface="Arial" panose="020B0604020202020204" pitchFamily="34" charset="0"/>
              </a:rPr>
              <a:t> </a:t>
            </a:r>
            <a:r>
              <a:rPr lang="en-CA" altLang="fr-FR" dirty="0" err="1">
                <a:latin typeface="Arial" panose="020B0604020202020204" pitchFamily="34" charset="0"/>
                <a:cs typeface="Arial" panose="020B0604020202020204" pitchFamily="34" charset="0"/>
              </a:rPr>
              <a:t>commentaire</a:t>
            </a:r>
            <a:r>
              <a:rPr lang="en-CA" altLang="fr-FR" dirty="0">
                <a:latin typeface="Arial" panose="020B0604020202020204" pitchFamily="34" charset="0"/>
                <a:cs typeface="Arial" panose="020B0604020202020204" pitchFamily="34" charset="0"/>
              </a:rPr>
              <a:t> de </a:t>
            </a:r>
            <a:r>
              <a:rPr lang="en-CA" altLang="fr-FR" dirty="0" err="1">
                <a:latin typeface="Arial" panose="020B0604020202020204" pitchFamily="34" charset="0"/>
                <a:cs typeface="Arial" panose="020B0604020202020204" pitchFamily="34" charset="0"/>
              </a:rPr>
              <a:t>chaque</a:t>
            </a:r>
            <a:r>
              <a:rPr lang="en-CA" altLang="fr-FR" dirty="0">
                <a:latin typeface="Arial" panose="020B0604020202020204" pitchFamily="34" charset="0"/>
                <a:cs typeface="Arial" panose="020B0604020202020204" pitchFamily="34" charset="0"/>
              </a:rPr>
              <a:t> </a:t>
            </a:r>
            <a:r>
              <a:rPr lang="en-CA" altLang="fr-FR" dirty="0" err="1">
                <a:latin typeface="Arial" panose="020B0604020202020204" pitchFamily="34" charset="0"/>
                <a:cs typeface="Arial" panose="020B0604020202020204" pitchFamily="34" charset="0"/>
              </a:rPr>
              <a:t>diapositive</a:t>
            </a:r>
            <a:r>
              <a:rPr lang="en-CA" altLang="fr-FR" dirty="0">
                <a:latin typeface="Arial" panose="020B0604020202020204" pitchFamily="34" charset="0"/>
                <a:cs typeface="Arial" panose="020B0604020202020204" pitchFamily="34" charset="0"/>
              </a:rPr>
              <a:t> :</a:t>
            </a:r>
          </a:p>
          <a:p>
            <a:pPr defTabSz="979208"/>
            <a:endParaRPr lang="en-CA" altLang="fr-FR" dirty="0">
              <a:latin typeface="Arial" panose="020B0604020202020204" pitchFamily="34" charset="0"/>
              <a:cs typeface="Arial" panose="020B0604020202020204" pitchFamily="34" charset="0"/>
            </a:endParaRPr>
          </a:p>
          <a:p>
            <a:pPr marL="170539" indent="-170539" defTabSz="979208">
              <a:buFontTx/>
              <a:buChar char="-"/>
            </a:pPr>
            <a:r>
              <a:rPr lang="en-CA" altLang="fr-FR" dirty="0">
                <a:latin typeface="Arial" panose="020B0604020202020204" pitchFamily="34" charset="0"/>
                <a:cs typeface="Arial" panose="020B0604020202020204" pitchFamily="34" charset="0"/>
              </a:rPr>
              <a:t>NOTE AUX ENSEIGNANTS : des instructions </a:t>
            </a:r>
            <a:r>
              <a:rPr lang="en-CA" altLang="fr-FR" dirty="0" err="1">
                <a:latin typeface="Arial" panose="020B0604020202020204" pitchFamily="34" charset="0"/>
                <a:cs typeface="Arial" panose="020B0604020202020204" pitchFamily="34" charset="0"/>
              </a:rPr>
              <a:t>particulières</a:t>
            </a:r>
            <a:r>
              <a:rPr lang="en-CA" altLang="fr-FR" dirty="0">
                <a:latin typeface="Arial" panose="020B0604020202020204" pitchFamily="34" charset="0"/>
                <a:cs typeface="Arial" panose="020B0604020202020204" pitchFamily="34" charset="0"/>
              </a:rPr>
              <a:t> à la </a:t>
            </a:r>
            <a:r>
              <a:rPr lang="en-CA" altLang="fr-FR" dirty="0" err="1">
                <a:latin typeface="Arial" panose="020B0604020202020204" pitchFamily="34" charset="0"/>
                <a:cs typeface="Arial" panose="020B0604020202020204" pitchFamily="34" charset="0"/>
              </a:rPr>
              <a:t>diapositive</a:t>
            </a:r>
            <a:r>
              <a:rPr lang="en-CA" altLang="fr-FR" dirty="0">
                <a:latin typeface="Arial" panose="020B0604020202020204" pitchFamily="34" charset="0"/>
                <a:cs typeface="Arial" panose="020B0604020202020204" pitchFamily="34" charset="0"/>
              </a:rPr>
              <a:t> </a:t>
            </a:r>
            <a:r>
              <a:rPr lang="en-CA" altLang="fr-FR" dirty="0" err="1">
                <a:latin typeface="Arial" panose="020B0604020202020204" pitchFamily="34" charset="0"/>
                <a:cs typeface="Arial" panose="020B0604020202020204" pitchFamily="34" charset="0"/>
              </a:rPr>
              <a:t>concernée</a:t>
            </a:r>
            <a:r>
              <a:rPr lang="en-CA" altLang="fr-FR" dirty="0">
                <a:latin typeface="Arial" panose="020B0604020202020204" pitchFamily="34" charset="0"/>
                <a:cs typeface="Arial" panose="020B0604020202020204" pitchFamily="34" charset="0"/>
              </a:rPr>
              <a:t>;</a:t>
            </a:r>
          </a:p>
          <a:p>
            <a:pPr defTabSz="979208"/>
            <a:endParaRPr lang="en-CA" altLang="fr-FR" dirty="0">
              <a:latin typeface="Arial" panose="020B0604020202020204" pitchFamily="34" charset="0"/>
              <a:cs typeface="Arial" panose="020B0604020202020204" pitchFamily="34" charset="0"/>
            </a:endParaRPr>
          </a:p>
          <a:p>
            <a:pPr marL="170539" indent="-170539" defTabSz="979208">
              <a:buFontTx/>
              <a:buChar char="-"/>
            </a:pPr>
            <a:r>
              <a:rPr lang="en-CA" altLang="fr-FR" dirty="0">
                <a:latin typeface="Arial" panose="020B0604020202020204" pitchFamily="34" charset="0"/>
                <a:cs typeface="Arial" panose="020B0604020202020204" pitchFamily="34" charset="0"/>
              </a:rPr>
              <a:t>INFORMATIONS COMPLÉMENTAIRES : </a:t>
            </a:r>
            <a:r>
              <a:rPr lang="en-CA" altLang="fr-FR" dirty="0" err="1">
                <a:latin typeface="Arial" panose="020B0604020202020204" pitchFamily="34" charset="0"/>
                <a:cs typeface="Arial" panose="020B0604020202020204" pitchFamily="34" charset="0"/>
              </a:rPr>
              <a:t>quelques</a:t>
            </a:r>
            <a:r>
              <a:rPr lang="en-CA" altLang="fr-FR" dirty="0">
                <a:latin typeface="Arial" panose="020B0604020202020204" pitchFamily="34" charset="0"/>
                <a:cs typeface="Arial" panose="020B0604020202020204" pitchFamily="34" charset="0"/>
              </a:rPr>
              <a:t> </a:t>
            </a:r>
            <a:r>
              <a:rPr lang="en-CA" altLang="fr-FR" dirty="0" err="1">
                <a:latin typeface="Arial" panose="020B0604020202020204" pitchFamily="34" charset="0"/>
                <a:cs typeface="Arial" panose="020B0604020202020204" pitchFamily="34" charset="0"/>
              </a:rPr>
              <a:t>détails</a:t>
            </a:r>
            <a:r>
              <a:rPr lang="en-CA" altLang="fr-FR" dirty="0">
                <a:latin typeface="Arial" panose="020B0604020202020204" pitchFamily="34" charset="0"/>
                <a:cs typeface="Arial" panose="020B0604020202020204" pitchFamily="34" charset="0"/>
              </a:rPr>
              <a:t> </a:t>
            </a:r>
            <a:r>
              <a:rPr lang="en-CA" altLang="fr-FR" dirty="0" err="1">
                <a:latin typeface="Arial" panose="020B0604020202020204" pitchFamily="34" charset="0"/>
                <a:cs typeface="Arial" panose="020B0604020202020204" pitchFamily="34" charset="0"/>
              </a:rPr>
              <a:t>pertinents</a:t>
            </a:r>
            <a:r>
              <a:rPr lang="en-CA" altLang="fr-FR" dirty="0">
                <a:latin typeface="Arial" panose="020B0604020202020204" pitchFamily="34" charset="0"/>
                <a:cs typeface="Arial" panose="020B0604020202020204" pitchFamily="34" charset="0"/>
              </a:rPr>
              <a:t> (</a:t>
            </a:r>
            <a:r>
              <a:rPr lang="en-CA" altLang="fr-FR" dirty="0" err="1">
                <a:latin typeface="Arial" panose="020B0604020202020204" pitchFamily="34" charset="0"/>
                <a:cs typeface="Arial" panose="020B0604020202020204" pitchFamily="34" charset="0"/>
              </a:rPr>
              <a:t>mais</a:t>
            </a:r>
            <a:r>
              <a:rPr lang="en-CA" altLang="fr-FR" dirty="0">
                <a:latin typeface="Arial" panose="020B0604020202020204" pitchFamily="34" charset="0"/>
                <a:cs typeface="Arial" panose="020B0604020202020204" pitchFamily="34" charset="0"/>
              </a:rPr>
              <a:t> non </a:t>
            </a:r>
            <a:r>
              <a:rPr lang="en-CA" altLang="fr-FR" dirty="0" err="1">
                <a:latin typeface="Arial" panose="020B0604020202020204" pitchFamily="34" charset="0"/>
                <a:cs typeface="Arial" panose="020B0604020202020204" pitchFamily="34" charset="0"/>
              </a:rPr>
              <a:t>obligatoires</a:t>
            </a:r>
            <a:r>
              <a:rPr lang="en-CA" altLang="fr-FR" dirty="0">
                <a:latin typeface="Arial" panose="020B0604020202020204" pitchFamily="34" charset="0"/>
                <a:cs typeface="Arial" panose="020B0604020202020204" pitchFamily="34" charset="0"/>
              </a:rPr>
              <a:t>) pour le </a:t>
            </a:r>
            <a:r>
              <a:rPr lang="en-CA" altLang="fr-FR" dirty="0" err="1">
                <a:latin typeface="Arial" panose="020B0604020202020204" pitchFamily="34" charset="0"/>
                <a:cs typeface="Arial" panose="020B0604020202020204" pitchFamily="34" charset="0"/>
              </a:rPr>
              <a:t>sujet</a:t>
            </a:r>
            <a:r>
              <a:rPr lang="en-CA" altLang="fr-FR" dirty="0">
                <a:latin typeface="Arial" panose="020B0604020202020204" pitchFamily="34" charset="0"/>
                <a:cs typeface="Arial" panose="020B0604020202020204" pitchFamily="34" charset="0"/>
              </a:rPr>
              <a:t> </a:t>
            </a:r>
            <a:r>
              <a:rPr lang="en-CA" altLang="fr-FR" dirty="0" err="1">
                <a:latin typeface="Arial" panose="020B0604020202020204" pitchFamily="34" charset="0"/>
                <a:cs typeface="Arial" panose="020B0604020202020204" pitchFamily="34" charset="0"/>
              </a:rPr>
              <a:t>abordé</a:t>
            </a:r>
            <a:r>
              <a:rPr lang="en-CA" altLang="fr-FR" dirty="0">
                <a:latin typeface="Arial" panose="020B0604020202020204" pitchFamily="34" charset="0"/>
                <a:cs typeface="Arial" panose="020B0604020202020204" pitchFamily="34" charset="0"/>
              </a:rPr>
              <a:t> </a:t>
            </a:r>
            <a:r>
              <a:rPr lang="en-CA" altLang="fr-FR" dirty="0" err="1">
                <a:latin typeface="Arial" panose="020B0604020202020204" pitchFamily="34" charset="0"/>
                <a:cs typeface="Arial" panose="020B0604020202020204" pitchFamily="34" charset="0"/>
              </a:rPr>
              <a:t>dans</a:t>
            </a:r>
            <a:r>
              <a:rPr lang="en-CA" altLang="fr-FR" dirty="0">
                <a:latin typeface="Arial" panose="020B0604020202020204" pitchFamily="34" charset="0"/>
                <a:cs typeface="Arial" panose="020B0604020202020204" pitchFamily="34" charset="0"/>
              </a:rPr>
              <a:t> la </a:t>
            </a:r>
            <a:r>
              <a:rPr lang="en-CA" altLang="fr-FR" dirty="0" err="1">
                <a:latin typeface="Arial" panose="020B0604020202020204" pitchFamily="34" charset="0"/>
                <a:cs typeface="Arial" panose="020B0604020202020204" pitchFamily="34" charset="0"/>
              </a:rPr>
              <a:t>diapositive</a:t>
            </a:r>
            <a:r>
              <a:rPr lang="en-CA" altLang="fr-FR" dirty="0">
                <a:latin typeface="Arial" panose="020B0604020202020204" pitchFamily="34" charset="0"/>
                <a:cs typeface="Arial" panose="020B0604020202020204" pitchFamily="34" charset="0"/>
              </a:rPr>
              <a:t>.</a:t>
            </a:r>
          </a:p>
          <a:p>
            <a:pPr defTabSz="979208"/>
            <a:endParaRPr lang="en-CA" altLang="fr-FR" dirty="0">
              <a:latin typeface="Arial" panose="020B0604020202020204" pitchFamily="34" charset="0"/>
              <a:cs typeface="Arial" panose="020B0604020202020204" pitchFamily="34" charset="0"/>
            </a:endParaRPr>
          </a:p>
          <a:p>
            <a:pPr marL="170539" indent="-170539" defTabSz="979208">
              <a:buFontTx/>
              <a:buChar char="-"/>
            </a:pPr>
            <a:r>
              <a:rPr lang="en-CA" altLang="fr-FR" dirty="0">
                <a:latin typeface="Arial" panose="020B0604020202020204" pitchFamily="34" charset="0"/>
                <a:cs typeface="Arial" panose="020B0604020202020204" pitchFamily="34" charset="0"/>
              </a:rPr>
              <a:t>SOURCES : les sources de droit (</a:t>
            </a:r>
            <a:r>
              <a:rPr lang="en-CA" altLang="fr-FR" dirty="0" err="1">
                <a:latin typeface="Arial" panose="020B0604020202020204" pitchFamily="34" charset="0"/>
                <a:cs typeface="Arial" panose="020B0604020202020204" pitchFamily="34" charset="0"/>
              </a:rPr>
              <a:t>loi</a:t>
            </a:r>
            <a:r>
              <a:rPr lang="en-CA" altLang="fr-FR" dirty="0">
                <a:latin typeface="Arial" panose="020B0604020202020204" pitchFamily="34" charset="0"/>
                <a:cs typeface="Arial" panose="020B0604020202020204" pitchFamily="34" charset="0"/>
              </a:rPr>
              <a:t>, jurisprudence et </a:t>
            </a:r>
            <a:r>
              <a:rPr lang="en-CA" altLang="fr-FR" dirty="0" err="1">
                <a:latin typeface="Arial" panose="020B0604020202020204" pitchFamily="34" charset="0"/>
                <a:cs typeface="Arial" panose="020B0604020202020204" pitchFamily="34" charset="0"/>
              </a:rPr>
              <a:t>autres</a:t>
            </a:r>
            <a:r>
              <a:rPr lang="en-CA" altLang="fr-FR" dirty="0">
                <a:latin typeface="Arial" panose="020B0604020202020204" pitchFamily="34" charset="0"/>
                <a:cs typeface="Arial" panose="020B0604020202020204" pitchFamily="34" charset="0"/>
              </a:rPr>
              <a:t>) </a:t>
            </a:r>
            <a:r>
              <a:rPr lang="en-CA" altLang="fr-FR" dirty="0" err="1">
                <a:latin typeface="Arial" panose="020B0604020202020204" pitchFamily="34" charset="0"/>
                <a:cs typeface="Arial" panose="020B0604020202020204" pitchFamily="34" charset="0"/>
              </a:rPr>
              <a:t>utilisées</a:t>
            </a:r>
            <a:r>
              <a:rPr lang="en-CA" altLang="fr-FR" dirty="0">
                <a:latin typeface="Arial" panose="020B0604020202020204" pitchFamily="34" charset="0"/>
                <a:cs typeface="Arial" panose="020B0604020202020204" pitchFamily="34" charset="0"/>
              </a:rPr>
              <a:t> pour la </a:t>
            </a:r>
            <a:r>
              <a:rPr lang="en-CA" altLang="fr-FR" dirty="0" err="1">
                <a:latin typeface="Arial" panose="020B0604020202020204" pitchFamily="34" charset="0"/>
                <a:cs typeface="Arial" panose="020B0604020202020204" pitchFamily="34" charset="0"/>
              </a:rPr>
              <a:t>rédaction</a:t>
            </a:r>
            <a:r>
              <a:rPr lang="en-CA" altLang="fr-FR" dirty="0">
                <a:latin typeface="Arial" panose="020B0604020202020204" pitchFamily="34" charset="0"/>
                <a:cs typeface="Arial" panose="020B0604020202020204" pitchFamily="34" charset="0"/>
              </a:rPr>
              <a:t> de la </a:t>
            </a:r>
            <a:r>
              <a:rPr lang="en-CA" altLang="fr-FR" dirty="0" err="1">
                <a:latin typeface="Arial" panose="020B0604020202020204" pitchFamily="34" charset="0"/>
                <a:cs typeface="Arial" panose="020B0604020202020204" pitchFamily="34" charset="0"/>
              </a:rPr>
              <a:t>diapositive</a:t>
            </a:r>
            <a:r>
              <a:rPr lang="en-CA" altLang="fr-FR" dirty="0">
                <a:latin typeface="Arial" panose="020B0604020202020204" pitchFamily="34" charset="0"/>
                <a:cs typeface="Arial" panose="020B0604020202020204" pitchFamily="34" charset="0"/>
              </a:rPr>
              <a:t> et des </a:t>
            </a:r>
            <a:r>
              <a:rPr lang="en-CA" altLang="fr-FR" dirty="0" err="1">
                <a:latin typeface="Arial" panose="020B0604020202020204" pitchFamily="34" charset="0"/>
                <a:cs typeface="Arial" panose="020B0604020202020204" pitchFamily="34" charset="0"/>
              </a:rPr>
              <a:t>informations</a:t>
            </a:r>
            <a:r>
              <a:rPr lang="en-CA" altLang="fr-FR" dirty="0">
                <a:latin typeface="Arial" panose="020B0604020202020204" pitchFamily="34" charset="0"/>
                <a:cs typeface="Arial" panose="020B0604020202020204" pitchFamily="34" charset="0"/>
              </a:rPr>
              <a:t> </a:t>
            </a:r>
            <a:r>
              <a:rPr lang="en-CA" altLang="fr-FR" dirty="0" err="1">
                <a:latin typeface="Arial" panose="020B0604020202020204" pitchFamily="34" charset="0"/>
                <a:cs typeface="Arial" panose="020B0604020202020204" pitchFamily="34" charset="0"/>
              </a:rPr>
              <a:t>complémentaires</a:t>
            </a:r>
            <a:r>
              <a:rPr lang="en-CA" altLang="fr-FR" dirty="0">
                <a:latin typeface="Arial" panose="020B0604020202020204" pitchFamily="34" charset="0"/>
                <a:cs typeface="Arial" panose="020B0604020202020204" pitchFamily="34" charset="0"/>
              </a:rPr>
              <a:t>.</a:t>
            </a: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1</a:t>
            </a:fld>
            <a:endParaRPr lang="fr-CA" dirty="0"/>
          </a:p>
        </p:txBody>
      </p:sp>
      <p:sp>
        <p:nvSpPr>
          <p:cNvPr id="5" name="Espace réservé du numéro de diapositive 3"/>
          <p:cNvSpPr txBox="1">
            <a:spLocks/>
          </p:cNvSpPr>
          <p:nvPr/>
        </p:nvSpPr>
        <p:spPr>
          <a:xfrm>
            <a:off x="-13891" y="8774431"/>
            <a:ext cx="1321996" cy="461804"/>
          </a:xfrm>
          <a:prstGeom prst="rect">
            <a:avLst/>
          </a:prstGeom>
        </p:spPr>
        <p:txBody>
          <a:bodyPr vert="horz" lIns="91937" tIns="45969" rIns="91937" bIns="45969" rtlCol="0" anchor="b"/>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CA" dirty="0"/>
              <a:t>©  Éducaloi, 2017</a:t>
            </a:r>
            <a:endParaRPr lang="fr-CA" dirty="0"/>
          </a:p>
        </p:txBody>
      </p:sp>
    </p:spTree>
    <p:extLst>
      <p:ext uri="{BB962C8B-B14F-4D97-AF65-F5344CB8AC3E}">
        <p14:creationId xmlns:p14="http://schemas.microsoft.com/office/powerpoint/2010/main" val="1606123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2875" y="585788"/>
            <a:ext cx="4079875" cy="3060700"/>
          </a:xfrm>
        </p:spPr>
      </p:sp>
      <p:sp>
        <p:nvSpPr>
          <p:cNvPr id="3" name="Espace réservé des commentaires 2"/>
          <p:cNvSpPr>
            <a:spLocks noGrp="1"/>
          </p:cNvSpPr>
          <p:nvPr>
            <p:ph type="body" idx="1"/>
          </p:nvPr>
        </p:nvSpPr>
        <p:spPr>
          <a:xfrm>
            <a:off x="724624" y="4171984"/>
            <a:ext cx="5408754" cy="2105065"/>
          </a:xfrm>
        </p:spPr>
        <p:txBody>
          <a:bodyPr>
            <a:noAutofit/>
          </a:bodyPr>
          <a:lstStyle/>
          <a:p>
            <a:pPr marL="0" lvl="1">
              <a:defRPr/>
            </a:pPr>
            <a:r>
              <a:rPr lang="fr-CA" b="1" dirty="0">
                <a:latin typeface="Arial" panose="020B0604020202020204" pitchFamily="34" charset="0"/>
                <a:cs typeface="Arial" panose="020B0604020202020204" pitchFamily="34" charset="0"/>
              </a:rPr>
              <a:t>NOTE AUX ENSEIGNANTS</a:t>
            </a:r>
          </a:p>
          <a:p>
            <a:pPr defTabSz="909542">
              <a:defRPr/>
            </a:pPr>
            <a:endParaRPr lang="fr-CA" b="1" dirty="0">
              <a:solidFill>
                <a:schemeClr val="accent1"/>
              </a:solidFill>
              <a:latin typeface="Arial" panose="020B0604020202020204" pitchFamily="34" charset="0"/>
              <a:cs typeface="Arial" panose="020B0604020202020204" pitchFamily="34" charset="0"/>
            </a:endParaRPr>
          </a:p>
          <a:p>
            <a:pPr defTabSz="959887" eaLnBrk="0" fontAlgn="base" hangingPunct="0">
              <a:defRPr/>
            </a:pPr>
            <a:r>
              <a:rPr lang="en-CA" dirty="0" err="1">
                <a:latin typeface="Arial" panose="020B0604020202020204" pitchFamily="34" charset="0"/>
                <a:cs typeface="Arial" panose="020B0604020202020204" pitchFamily="34" charset="0"/>
              </a:rPr>
              <a:t>Vous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pouvez</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revenir</a:t>
            </a:r>
            <a:r>
              <a:rPr lang="en-CA" dirty="0">
                <a:latin typeface="Arial" panose="020B0604020202020204" pitchFamily="34" charset="0"/>
                <a:cs typeface="Arial" panose="020B0604020202020204" pitchFamily="34" charset="0"/>
              </a:rPr>
              <a:t> sur les </a:t>
            </a:r>
            <a:r>
              <a:rPr lang="en-CA" b="1" dirty="0" err="1">
                <a:solidFill>
                  <a:srgbClr val="F6891F"/>
                </a:solidFill>
                <a:latin typeface="Arial" panose="020B0604020202020204" pitchFamily="34" charset="0"/>
                <a:cs typeface="Arial" panose="020B0604020202020204" pitchFamily="34" charset="0"/>
              </a:rPr>
              <a:t>diapositives</a:t>
            </a:r>
            <a:r>
              <a:rPr lang="en-CA" b="1" dirty="0">
                <a:solidFill>
                  <a:srgbClr val="F6891F"/>
                </a:solidFill>
                <a:latin typeface="Arial" panose="020B0604020202020204" pitchFamily="34" charset="0"/>
                <a:cs typeface="Arial" panose="020B0604020202020204" pitchFamily="34" charset="0"/>
              </a:rPr>
              <a:t> 10 à 19 </a:t>
            </a:r>
            <a:r>
              <a:rPr lang="en-CA" dirty="0" err="1">
                <a:latin typeface="Arial" panose="020B0604020202020204" pitchFamily="34" charset="0"/>
                <a:cs typeface="Arial" panose="020B0604020202020204" pitchFamily="34" charset="0"/>
              </a:rPr>
              <a:t>juste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avant</a:t>
            </a:r>
            <a:r>
              <a:rPr lang="en-CA" dirty="0">
                <a:latin typeface="Arial" panose="020B0604020202020204" pitchFamily="34" charset="0"/>
                <a:cs typeface="Arial" panose="020B0604020202020204" pitchFamily="34" charset="0"/>
              </a:rPr>
              <a:t> le </a:t>
            </a:r>
            <a:r>
              <a:rPr lang="en-CA" dirty="0" err="1">
                <a:latin typeface="Arial" panose="020B0604020202020204" pitchFamily="34" charset="0"/>
                <a:cs typeface="Arial" panose="020B0604020202020204" pitchFamily="34" charset="0"/>
              </a:rPr>
              <a:t>procès</a:t>
            </a:r>
            <a:r>
              <a:rPr lang="en-CA" dirty="0">
                <a:latin typeface="Arial" panose="020B0604020202020204" pitchFamily="34" charset="0"/>
                <a:cs typeface="Arial" panose="020B0604020202020204" pitchFamily="34" charset="0"/>
              </a:rPr>
              <a:t>, au moment de la distribution des </a:t>
            </a:r>
            <a:r>
              <a:rPr lang="en-CA" dirty="0" err="1">
                <a:latin typeface="Arial" panose="020B0604020202020204" pitchFamily="34" charset="0"/>
                <a:cs typeface="Arial" panose="020B0604020202020204" pitchFamily="34" charset="0"/>
              </a:rPr>
              <a:t>rôles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secondaires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parmi</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vos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élèves</a:t>
            </a:r>
            <a:r>
              <a:rPr lang="en-CA" dirty="0">
                <a:latin typeface="Arial" panose="020B0604020202020204" pitchFamily="34" charset="0"/>
                <a:cs typeface="Arial" panose="020B0604020202020204" pitchFamily="34" charset="0"/>
              </a:rPr>
              <a:t>.</a:t>
            </a:r>
          </a:p>
          <a:p>
            <a:pPr defTabSz="959887" eaLnBrk="0" fontAlgn="base" hangingPunct="0">
              <a:defRPr/>
            </a:pPr>
            <a:endParaRPr lang="en-CA" dirty="0">
              <a:latin typeface="Arial" panose="020B0604020202020204" pitchFamily="34" charset="0"/>
              <a:cs typeface="Arial" panose="020B0604020202020204" pitchFamily="34" charset="0"/>
            </a:endParaRPr>
          </a:p>
          <a:p>
            <a:pPr defTabSz="959887" eaLnBrk="0" fontAlgn="base" hangingPunct="0">
              <a:defRPr/>
            </a:pPr>
            <a:r>
              <a:rPr lang="en-CA" b="1" dirty="0">
                <a:latin typeface="Arial" panose="020B0604020202020204" pitchFamily="34" charset="0"/>
                <a:cs typeface="Arial" panose="020B0604020202020204" pitchFamily="34" charset="0"/>
              </a:rPr>
              <a:t>INFORMATIONS COMPLÉMENTAIRES   </a:t>
            </a:r>
          </a:p>
          <a:p>
            <a:pPr defTabSz="959887" eaLnBrk="0" fontAlgn="base" hangingPunct="0">
              <a:defRPr/>
            </a:pPr>
            <a:endParaRPr lang="fr-CA" b="1" dirty="0">
              <a:latin typeface="Arial" panose="020B0604020202020204" pitchFamily="34" charset="0"/>
              <a:cs typeface="Arial" panose="020B0604020202020204" pitchFamily="34" charset="0"/>
            </a:endParaRPr>
          </a:p>
          <a:p>
            <a:pPr defTabSz="959887" eaLnBrk="0" fontAlgn="base" hangingPunct="0">
              <a:defRPr/>
            </a:pPr>
            <a:r>
              <a:rPr lang="fr-CA" b="1" dirty="0">
                <a:latin typeface="Arial" panose="020B0604020202020204" pitchFamily="34" charset="0"/>
                <a:cs typeface="Arial" panose="020B0604020202020204" pitchFamily="34" charset="0"/>
              </a:rPr>
              <a:t>* Pour plus d’informations sur les différents acteurs d’un procès, vous pouvez consulter la section d’Éducaloi sur </a:t>
            </a:r>
            <a:r>
              <a:rPr lang="fr-CA" b="1" i="1" dirty="0">
                <a:latin typeface="Arial" panose="020B0604020202020204" pitchFamily="34" charset="0"/>
                <a:cs typeface="Arial" panose="020B0604020202020204" pitchFamily="34" charset="0"/>
              </a:rPr>
              <a:t>Les métiers de la loi </a:t>
            </a:r>
            <a:r>
              <a:rPr lang="fr-CA" b="1" dirty="0">
                <a:latin typeface="Arial" panose="020B0604020202020204" pitchFamily="34" charset="0"/>
                <a:cs typeface="Arial" panose="020B0604020202020204" pitchFamily="34" charset="0"/>
              </a:rPr>
              <a:t>(</a:t>
            </a:r>
            <a:r>
              <a:rPr lang="fr-CA" b="1" dirty="0">
                <a:latin typeface="Arial" panose="020B0604020202020204" pitchFamily="34" charset="0"/>
                <a:cs typeface="Arial" panose="020B0604020202020204" pitchFamily="34" charset="0"/>
                <a:hlinkClick r:id="rId3"/>
              </a:rPr>
              <a:t>www.educaloi.qc.ca/jeunesse/les-metiers-de-la-loi</a:t>
            </a:r>
            <a:r>
              <a:rPr lang="fr-CA" b="1" dirty="0">
                <a:latin typeface="Arial" panose="020B0604020202020204" pitchFamily="34" charset="0"/>
                <a:cs typeface="Arial" panose="020B0604020202020204" pitchFamily="34" charset="0"/>
              </a:rPr>
              <a:t>).</a:t>
            </a:r>
          </a:p>
        </p:txBody>
      </p:sp>
      <p:sp>
        <p:nvSpPr>
          <p:cNvPr id="4" name="Espace réservé du numéro de diapositive 3"/>
          <p:cNvSpPr>
            <a:spLocks noGrp="1"/>
          </p:cNvSpPr>
          <p:nvPr>
            <p:ph type="sldNum" sz="quarter" idx="10"/>
          </p:nvPr>
        </p:nvSpPr>
        <p:spPr/>
        <p:txBody>
          <a:bodyPr/>
          <a:lstStyle/>
          <a:p>
            <a:fld id="{41276FCA-5ED5-40CB-AB5F-69A4276CB92D}" type="slidenum">
              <a:rPr lang="fr-CA" smtClean="0"/>
              <a:pPr/>
              <a:t>10</a:t>
            </a:fld>
            <a:endParaRPr lang="fr-CA" dirty="0"/>
          </a:p>
        </p:txBody>
      </p:sp>
    </p:spTree>
    <p:extLst>
      <p:ext uri="{BB962C8B-B14F-4D97-AF65-F5344CB8AC3E}">
        <p14:creationId xmlns:p14="http://schemas.microsoft.com/office/powerpoint/2010/main" val="288411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2776" y="513581"/>
            <a:ext cx="3532361" cy="2649574"/>
          </a:xfrm>
        </p:spPr>
      </p:sp>
      <p:sp>
        <p:nvSpPr>
          <p:cNvPr id="3" name="Espace réservé des commentaires 2"/>
          <p:cNvSpPr>
            <a:spLocks noGrp="1"/>
          </p:cNvSpPr>
          <p:nvPr>
            <p:ph type="body" idx="1"/>
          </p:nvPr>
        </p:nvSpPr>
        <p:spPr>
          <a:xfrm>
            <a:off x="724624" y="3393901"/>
            <a:ext cx="5408754" cy="5378767"/>
          </a:xfrm>
        </p:spPr>
        <p:txBody>
          <a:bodyPr/>
          <a:lstStyle/>
          <a:p>
            <a:pPr marL="0" lvl="1">
              <a:defRPr/>
            </a:pPr>
            <a:r>
              <a:rPr lang="fr-CA" b="1" dirty="0">
                <a:latin typeface="Arial" panose="020B0604020202020204" pitchFamily="34" charset="0"/>
                <a:cs typeface="Arial" panose="020B0604020202020204" pitchFamily="34" charset="0"/>
              </a:rPr>
              <a:t>NOTE AUX ENSEIGNANTS</a:t>
            </a:r>
          </a:p>
          <a:p>
            <a:pPr defTabSz="909542">
              <a:defRPr/>
            </a:pPr>
            <a:endParaRPr lang="fr-CA" b="1" dirty="0">
              <a:solidFill>
                <a:schemeClr val="accent1"/>
              </a:solidFill>
              <a:latin typeface="Arial" panose="020B0604020202020204" pitchFamily="34" charset="0"/>
              <a:cs typeface="Arial" panose="020B0604020202020204" pitchFamily="34" charset="0"/>
            </a:endParaRPr>
          </a:p>
          <a:p>
            <a:pPr defTabSz="909542">
              <a:defRPr/>
            </a:pPr>
            <a:r>
              <a:rPr lang="fr-CA" dirty="0">
                <a:latin typeface="Arial" panose="020B0604020202020204" pitchFamily="34" charset="0"/>
                <a:cs typeface="Arial" panose="020B0604020202020204" pitchFamily="34" charset="0"/>
              </a:rPr>
              <a:t>Vous pouvez par la suite abréger en utilisant le terme « </a:t>
            </a:r>
            <a:r>
              <a:rPr lang="fr-CA" b="1" dirty="0">
                <a:latin typeface="Arial" panose="020B0604020202020204" pitchFamily="34" charset="0"/>
                <a:cs typeface="Arial" panose="020B0604020202020204" pitchFamily="34" charset="0"/>
              </a:rPr>
              <a:t>la Poursuite</a:t>
            </a:r>
            <a:r>
              <a:rPr lang="fr-CA" dirty="0">
                <a:latin typeface="Arial" panose="020B0604020202020204" pitchFamily="34" charset="0"/>
                <a:cs typeface="Arial" panose="020B0604020202020204" pitchFamily="34" charset="0"/>
              </a:rPr>
              <a:t> ».</a:t>
            </a:r>
          </a:p>
          <a:p>
            <a:pPr defTabSz="909542">
              <a:defRPr/>
            </a:pPr>
            <a:endParaRPr lang="en-CA" dirty="0">
              <a:latin typeface="Arial" panose="020B0604020202020204" pitchFamily="34" charset="0"/>
              <a:cs typeface="Arial" panose="020B0604020202020204" pitchFamily="34" charset="0"/>
            </a:endParaRPr>
          </a:p>
          <a:p>
            <a:pPr defTabSz="909542">
              <a:defRPr/>
            </a:pPr>
            <a:r>
              <a:rPr lang="en-CA" b="1" dirty="0">
                <a:latin typeface="Arial" panose="020B0604020202020204" pitchFamily="34" charset="0"/>
                <a:cs typeface="Arial" panose="020B0604020202020204" pitchFamily="34" charset="0"/>
              </a:rPr>
              <a:t>INFORMATIONS COMPLÉMENTAIRES</a:t>
            </a:r>
            <a:endParaRPr lang="fr-CA" b="1" dirty="0">
              <a:latin typeface="Arial" panose="020B0604020202020204" pitchFamily="34" charset="0"/>
              <a:cs typeface="Arial" panose="020B0604020202020204" pitchFamily="34" charset="0"/>
            </a:endParaRPr>
          </a:p>
          <a:p>
            <a:pPr defTabSz="909542">
              <a:defRPr/>
            </a:pPr>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 Aider le tribunal à découvrir la vérité » : on dit aussi que le procureur de la poursuite cherche à ce que « justice complète soit rendue », dans un procès juste et équitable.</a:t>
            </a:r>
          </a:p>
          <a:p>
            <a:pPr defTabSz="919365">
              <a:defRPr/>
            </a:pPr>
            <a:endParaRPr lang="fr-CA" dirty="0">
              <a:latin typeface="Arial" panose="020B0604020202020204" pitchFamily="34" charset="0"/>
              <a:cs typeface="Arial" panose="020B0604020202020204" pitchFamily="34" charset="0"/>
            </a:endParaRPr>
          </a:p>
          <a:p>
            <a:pPr defTabSz="919365">
              <a:defRPr/>
            </a:pPr>
            <a:r>
              <a:rPr lang="fr-CA" dirty="0">
                <a:latin typeface="Arial" panose="020B0604020202020204" pitchFamily="34" charset="0"/>
                <a:cs typeface="Arial" panose="020B0604020202020204" pitchFamily="34" charset="0"/>
              </a:rPr>
              <a:t>Le procureur de la poursuite </a:t>
            </a:r>
            <a:r>
              <a:rPr lang="fr-CA" b="1" dirty="0">
                <a:latin typeface="Arial" panose="020B0604020202020204" pitchFamily="34" charset="0"/>
                <a:cs typeface="Arial" panose="020B0604020202020204" pitchFamily="34" charset="0"/>
              </a:rPr>
              <a:t>ne cherche donc pas à gagner son procès à tout prix</a:t>
            </a:r>
            <a:r>
              <a:rPr lang="fr-CA" dirty="0">
                <a:latin typeface="Arial" panose="020B0604020202020204" pitchFamily="34" charset="0"/>
                <a:cs typeface="Arial" panose="020B0604020202020204" pitchFamily="34" charset="0"/>
              </a:rPr>
              <a:t>. Contrairement à l’avocat de la défense, qui agit au nom de son client, le Procureur aux poursuites criminelles et pénales est employé par le Ministère de la Justice. Il doit agir dans l’intérêt du public et de l’administration de la justice. </a:t>
            </a:r>
          </a:p>
          <a:p>
            <a:pPr defTabSz="919365">
              <a:defRPr/>
            </a:pPr>
            <a:endParaRPr lang="fr-CA" dirty="0">
              <a:latin typeface="Arial" panose="020B0604020202020204" pitchFamily="34" charset="0"/>
              <a:cs typeface="Arial" panose="020B0604020202020204" pitchFamily="34" charset="0"/>
            </a:endParaRPr>
          </a:p>
          <a:p>
            <a:pPr defTabSz="919365">
              <a:defRPr/>
            </a:pPr>
            <a:r>
              <a:rPr lang="fr-CA" dirty="0">
                <a:latin typeface="Arial" panose="020B0604020202020204" pitchFamily="34" charset="0"/>
                <a:cs typeface="Arial" panose="020B0604020202020204" pitchFamily="34" charset="0"/>
              </a:rPr>
              <a:t>Cela signifie qu’il doit aider le tribunal à </a:t>
            </a:r>
            <a:r>
              <a:rPr lang="fr-CA" b="1" dirty="0">
                <a:latin typeface="Arial" panose="020B0604020202020204" pitchFamily="34" charset="0"/>
                <a:cs typeface="Arial" panose="020B0604020202020204" pitchFamily="34" charset="0"/>
              </a:rPr>
              <a:t>faire toute la lumière sur une cause</a:t>
            </a:r>
            <a:r>
              <a:rPr lang="fr-CA" dirty="0">
                <a:latin typeface="Arial" panose="020B0604020202020204" pitchFamily="34" charset="0"/>
                <a:cs typeface="Arial" panose="020B0604020202020204" pitchFamily="34" charset="0"/>
              </a:rPr>
              <a:t>. Il a l’obligation de dévoiler toute la preuve qu’il a entre les mains à la Défense, même si certaines preuves sont </a:t>
            </a:r>
            <a:r>
              <a:rPr lang="fr-CA" dirty="0" err="1">
                <a:latin typeface="Arial" panose="020B0604020202020204" pitchFamily="34" charset="0"/>
                <a:cs typeface="Arial" panose="020B0604020202020204" pitchFamily="34" charset="0"/>
              </a:rPr>
              <a:t>disculpatoires</a:t>
            </a:r>
            <a:r>
              <a:rPr lang="fr-CA" dirty="0">
                <a:latin typeface="Arial" panose="020B0604020202020204" pitchFamily="34" charset="0"/>
                <a:cs typeface="Arial" panose="020B0604020202020204" pitchFamily="34" charset="0"/>
              </a:rPr>
              <a:t> (c’est-à-dire à l’avantage de l’accusé). </a:t>
            </a:r>
          </a:p>
          <a:p>
            <a:pPr defTabSz="919365">
              <a:defRPr/>
            </a:pPr>
            <a:endParaRPr lang="fr-FR" b="1" dirty="0">
              <a:latin typeface="Arial" panose="020B0604020202020204" pitchFamily="34" charset="0"/>
              <a:cs typeface="Arial" panose="020B0604020202020204" pitchFamily="34" charset="0"/>
            </a:endParaRPr>
          </a:p>
          <a:p>
            <a:pPr defTabSz="919365">
              <a:defRPr/>
            </a:pPr>
            <a:endParaRPr lang="fr-FR" b="1" dirty="0">
              <a:latin typeface="Arial" panose="020B0604020202020204" pitchFamily="34" charset="0"/>
              <a:cs typeface="Arial" panose="020B0604020202020204" pitchFamily="34" charset="0"/>
            </a:endParaRPr>
          </a:p>
          <a:p>
            <a:pPr defTabSz="919365">
              <a:defRPr/>
            </a:pPr>
            <a:r>
              <a:rPr lang="fr-FR" sz="900" b="1" dirty="0">
                <a:latin typeface="Arial" panose="020B0604020202020204" pitchFamily="34" charset="0"/>
                <a:cs typeface="Arial" panose="020B0604020202020204" pitchFamily="34" charset="0"/>
              </a:rPr>
              <a:t>SOURCES</a:t>
            </a:r>
            <a:endParaRPr lang="fr-FR" sz="900" dirty="0">
              <a:latin typeface="Arial" panose="020B0604020202020204" pitchFamily="34" charset="0"/>
              <a:cs typeface="Arial" panose="020B0604020202020204" pitchFamily="34" charset="0"/>
            </a:endParaRPr>
          </a:p>
          <a:p>
            <a:pPr marL="170539" indent="-170539" defTabSz="919365">
              <a:buFont typeface="Arial" panose="020B0604020202020204" pitchFamily="34" charset="0"/>
              <a:buChar char="•"/>
              <a:defRPr/>
            </a:pPr>
            <a:r>
              <a:rPr lang="fr-FR" sz="900" dirty="0">
                <a:latin typeface="Arial" panose="020B0604020202020204" pitchFamily="34" charset="0"/>
                <a:cs typeface="Arial" panose="020B0604020202020204" pitchFamily="34" charset="0"/>
              </a:rPr>
              <a:t>Loi sur le directeur des poursuites criminelles et pénales, L.R.Q. c. D-9.1.1, art 1,13(1),25</a:t>
            </a:r>
            <a:endParaRPr lang="fr-CA" sz="900" dirty="0">
              <a:latin typeface="Arial" panose="020B0604020202020204" pitchFamily="34" charset="0"/>
              <a:cs typeface="Arial" panose="020B0604020202020204" pitchFamily="34" charset="0"/>
            </a:endParaRPr>
          </a:p>
          <a:p>
            <a:pPr marL="170539" indent="-170539" defTabSz="919365">
              <a:buFont typeface="Arial" panose="020B0604020202020204" pitchFamily="34" charset="0"/>
              <a:buChar char="•"/>
              <a:defRPr/>
            </a:pPr>
            <a:r>
              <a:rPr lang="fr-CA" sz="900" dirty="0">
                <a:latin typeface="Arial" panose="020B0604020202020204" pitchFamily="34" charset="0"/>
                <a:cs typeface="Arial" panose="020B0604020202020204" pitchFamily="34" charset="0"/>
              </a:rPr>
              <a:t>Dubois c. La Reine, [1985] 2 R.C.S. 350, para 10.</a:t>
            </a:r>
          </a:p>
          <a:p>
            <a:pPr marL="170539" indent="-170539" defTabSz="919365">
              <a:buFont typeface="Arial" panose="020B0604020202020204" pitchFamily="34" charset="0"/>
              <a:buChar char="•"/>
              <a:defRPr/>
            </a:pPr>
            <a:r>
              <a:rPr lang="fr-CA" sz="900" dirty="0">
                <a:latin typeface="Arial" panose="020B0604020202020204" pitchFamily="34" charset="0"/>
                <a:cs typeface="Arial" panose="020B0604020202020204" pitchFamily="34" charset="0"/>
              </a:rPr>
              <a:t>Boucher c. La Reine [1955] RCS 16, p.25.</a:t>
            </a:r>
          </a:p>
          <a:p>
            <a:pPr marL="170539" indent="-170539" defTabSz="919365">
              <a:buFont typeface="Arial" panose="020B0604020202020204" pitchFamily="34" charset="0"/>
              <a:buChar char="•"/>
              <a:defRPr/>
            </a:pPr>
            <a:r>
              <a:rPr lang="en-CA" sz="900" dirty="0">
                <a:latin typeface="Arial" panose="020B0604020202020204" pitchFamily="34" charset="0"/>
                <a:cs typeface="Arial" panose="020B0604020202020204" pitchFamily="34" charset="0"/>
              </a:rPr>
              <a:t>R. c. </a:t>
            </a:r>
            <a:r>
              <a:rPr lang="en-CA" sz="900" dirty="0" err="1">
                <a:latin typeface="Arial" panose="020B0604020202020204" pitchFamily="34" charset="0"/>
                <a:cs typeface="Arial" panose="020B0604020202020204" pitchFamily="34" charset="0"/>
              </a:rPr>
              <a:t>Stinchcombe</a:t>
            </a:r>
            <a:r>
              <a:rPr lang="en-CA" sz="900" dirty="0">
                <a:latin typeface="Arial" panose="020B0604020202020204" pitchFamily="34" charset="0"/>
                <a:cs typeface="Arial" panose="020B0604020202020204" pitchFamily="34" charset="0"/>
              </a:rPr>
              <a:t>, [1991] 3 RCS 326, p. 340.</a:t>
            </a:r>
            <a:endParaRPr lang="fr-CA" sz="9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11</a:t>
            </a:fld>
            <a:endParaRPr lang="fr-CA"/>
          </a:p>
        </p:txBody>
      </p:sp>
    </p:spTree>
    <p:extLst>
      <p:ext uri="{BB962C8B-B14F-4D97-AF65-F5344CB8AC3E}">
        <p14:creationId xmlns:p14="http://schemas.microsoft.com/office/powerpoint/2010/main" val="4114409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04864" y="283004"/>
            <a:ext cx="2157908" cy="1618799"/>
          </a:xfrm>
        </p:spPr>
      </p:sp>
      <p:sp>
        <p:nvSpPr>
          <p:cNvPr id="3" name="Espace réservé des commentaires 2"/>
          <p:cNvSpPr>
            <a:spLocks noGrp="1"/>
          </p:cNvSpPr>
          <p:nvPr>
            <p:ph type="body" idx="1"/>
          </p:nvPr>
        </p:nvSpPr>
        <p:spPr>
          <a:xfrm>
            <a:off x="724624" y="1901802"/>
            <a:ext cx="5337494" cy="6870865"/>
          </a:xfrm>
        </p:spPr>
        <p:txBody>
          <a:bodyPr/>
          <a:lstStyle/>
          <a:p>
            <a:pPr marL="0" lvl="1">
              <a:defRPr/>
            </a:pPr>
            <a:r>
              <a:rPr lang="fr-CA" b="1" dirty="0">
                <a:latin typeface="Arial" panose="020B0604020202020204" pitchFamily="34" charset="0"/>
                <a:cs typeface="Arial" panose="020B0604020202020204" pitchFamily="34" charset="0"/>
              </a:rPr>
              <a:t>NOTE AUX ENSEIGNANTS</a:t>
            </a:r>
          </a:p>
          <a:p>
            <a:endParaRPr lang="en-CA" dirty="0">
              <a:solidFill>
                <a:schemeClr val="accent1"/>
              </a:solidFill>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Vous pouvez par la suite abréger en utilisant le terme « </a:t>
            </a:r>
            <a:r>
              <a:rPr lang="fr-CA" b="1" dirty="0">
                <a:latin typeface="Arial" panose="020B0604020202020204" pitchFamily="34" charset="0"/>
                <a:cs typeface="Arial" panose="020B0604020202020204" pitchFamily="34" charset="0"/>
              </a:rPr>
              <a:t>la Défense</a:t>
            </a:r>
            <a:r>
              <a:rPr lang="fr-CA" dirty="0">
                <a:latin typeface="Arial" panose="020B0604020202020204" pitchFamily="34" charset="0"/>
                <a:cs typeface="Arial" panose="020B0604020202020204" pitchFamily="34" charset="0"/>
              </a:rPr>
              <a:t> »</a:t>
            </a:r>
          </a:p>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INFORMATIONS COMPLÉMENTAIRES</a:t>
            </a:r>
            <a:endParaRPr lang="fr-CA" b="1"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L'avocat de la défense peut-il défendre son client même s'il sait qu'il a commis le crime qu’on lui reproche?</a:t>
            </a:r>
            <a:r>
              <a:rPr lang="fr-CA" b="1" dirty="0">
                <a:latin typeface="Arial" panose="020B0604020202020204" pitchFamily="34" charset="0"/>
                <a:cs typeface="Arial" panose="020B0604020202020204" pitchFamily="34" charset="0"/>
              </a:rPr>
              <a:t> </a:t>
            </a:r>
          </a:p>
          <a:p>
            <a:endParaRPr lang="fr-CA" b="1" dirty="0">
              <a:latin typeface="Arial" panose="020B0604020202020204" pitchFamily="34" charset="0"/>
              <a:cs typeface="Arial" panose="020B0604020202020204" pitchFamily="34" charset="0"/>
            </a:endParaRPr>
          </a:p>
          <a:p>
            <a:r>
              <a:rPr lang="fr-CA" b="1" dirty="0">
                <a:latin typeface="Arial" panose="020B0604020202020204" pitchFamily="34" charset="0"/>
                <a:cs typeface="Arial" panose="020B0604020202020204" pitchFamily="34" charset="0"/>
              </a:rPr>
              <a:t>Oui</a:t>
            </a:r>
            <a:r>
              <a:rPr lang="fr-CA" dirty="0">
                <a:latin typeface="Arial" panose="020B0604020202020204" pitchFamily="34" charset="0"/>
                <a:cs typeface="Arial" panose="020B0604020202020204" pitchFamily="34" charset="0"/>
              </a:rPr>
              <a:t>, mais cela mérite quelques explications…</a:t>
            </a:r>
          </a:p>
          <a:p>
            <a:endParaRPr lang="fr-CA"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dirty="0">
                <a:latin typeface="Arial" panose="020B0604020202020204" pitchFamily="34" charset="0"/>
                <a:cs typeface="Arial" panose="020B0604020202020204" pitchFamily="34" charset="0"/>
              </a:rPr>
              <a:t>D’abord, </a:t>
            </a:r>
            <a:r>
              <a:rPr lang="fr-CA" b="1" dirty="0">
                <a:latin typeface="Arial" panose="020B0604020202020204" pitchFamily="34" charset="0"/>
                <a:cs typeface="Arial" panose="020B0604020202020204" pitchFamily="34" charset="0"/>
              </a:rPr>
              <a:t>tous</a:t>
            </a:r>
            <a:r>
              <a:rPr lang="fr-CA" dirty="0">
                <a:latin typeface="Arial" panose="020B0604020202020204" pitchFamily="34" charset="0"/>
                <a:cs typeface="Arial" panose="020B0604020202020204" pitchFamily="34" charset="0"/>
              </a:rPr>
              <a:t> les accusés ont le droit d’être représentés par un avocat. Ils ont aussi le droit de subir un </a:t>
            </a:r>
            <a:r>
              <a:rPr lang="fr-CA" b="1" dirty="0">
                <a:latin typeface="Arial" panose="020B0604020202020204" pitchFamily="34" charset="0"/>
                <a:cs typeface="Arial" panose="020B0604020202020204" pitchFamily="34" charset="0"/>
              </a:rPr>
              <a:t>procès juste et équitable</a:t>
            </a:r>
            <a:r>
              <a:rPr lang="fr-CA" dirty="0">
                <a:latin typeface="Arial" panose="020B0604020202020204" pitchFamily="34" charset="0"/>
                <a:cs typeface="Arial" panose="020B0604020202020204" pitchFamily="34" charset="0"/>
              </a:rPr>
              <a:t>, devant un juge indépendant et neutre.</a:t>
            </a:r>
          </a:p>
          <a:p>
            <a:pPr marL="170539" indent="-170539">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defRPr/>
            </a:pPr>
            <a:r>
              <a:rPr lang="fr-CA" dirty="0">
                <a:latin typeface="Arial" panose="020B0604020202020204" pitchFamily="34" charset="0"/>
                <a:cs typeface="Arial" panose="020B0604020202020204" pitchFamily="34" charset="0"/>
              </a:rPr>
              <a:t>Lorsqu’un avocat sait que son client a commis le crime, il a le devoir de s’assurer que </a:t>
            </a:r>
            <a:r>
              <a:rPr lang="fr-CA" b="1" dirty="0">
                <a:latin typeface="Arial" panose="020B0604020202020204" pitchFamily="34" charset="0"/>
                <a:cs typeface="Arial" panose="020B0604020202020204" pitchFamily="34" charset="0"/>
              </a:rPr>
              <a:t>les droits de son client</a:t>
            </a:r>
            <a:r>
              <a:rPr lang="fr-CA" dirty="0">
                <a:latin typeface="Arial" panose="020B0604020202020204" pitchFamily="34" charset="0"/>
                <a:cs typeface="Arial" panose="020B0604020202020204" pitchFamily="34" charset="0"/>
              </a:rPr>
              <a:t> sont respectés. Si l’accusé est reconnu coupable (ou s’il plaide coupable), son avocat s’assurera que la </a:t>
            </a:r>
            <a:r>
              <a:rPr lang="fr-CA" b="1" dirty="0">
                <a:latin typeface="Arial" panose="020B0604020202020204" pitchFamily="34" charset="0"/>
                <a:cs typeface="Arial" panose="020B0604020202020204" pitchFamily="34" charset="0"/>
              </a:rPr>
              <a:t>peine</a:t>
            </a:r>
            <a:r>
              <a:rPr lang="fr-CA" dirty="0">
                <a:latin typeface="Arial" panose="020B0604020202020204" pitchFamily="34" charset="0"/>
                <a:cs typeface="Arial" panose="020B0604020202020204" pitchFamily="34" charset="0"/>
              </a:rPr>
              <a:t> imposée par le juge est appropriée dans les circonstances.</a:t>
            </a:r>
          </a:p>
          <a:p>
            <a:pPr defTabSz="909542">
              <a:defRPr/>
            </a:pPr>
            <a:endParaRPr lang="fr-CA"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dirty="0">
                <a:latin typeface="Arial" panose="020B0604020202020204" pitchFamily="34" charset="0"/>
                <a:cs typeface="Arial" panose="020B0604020202020204" pitchFamily="34" charset="0"/>
              </a:rPr>
              <a:t>Par contre, </a:t>
            </a:r>
            <a:r>
              <a:rPr lang="fr-CA" b="1" dirty="0">
                <a:latin typeface="Arial" panose="020B0604020202020204" pitchFamily="34" charset="0"/>
                <a:cs typeface="Arial" panose="020B0604020202020204" pitchFamily="34" charset="0"/>
              </a:rPr>
              <a:t>il ne peut pas induire la cour en erreur</a:t>
            </a:r>
            <a:r>
              <a:rPr lang="fr-CA" dirty="0">
                <a:latin typeface="Arial" panose="020B0604020202020204" pitchFamily="34" charset="0"/>
                <a:cs typeface="Arial" panose="020B0604020202020204" pitchFamily="34" charset="0"/>
              </a:rPr>
              <a:t>. Cela veut dire que l’avocat ne peut pas mettre la cour (le juge ou le jury) sur une fausse piste. Par exemple, l’avocat de la défense ne peut pas : </a:t>
            </a:r>
          </a:p>
          <a:p>
            <a:pPr marL="454772" lvl="1"/>
            <a:endParaRPr lang="fr-CA" dirty="0">
              <a:latin typeface="Arial" panose="020B0604020202020204" pitchFamily="34" charset="0"/>
              <a:cs typeface="Arial" panose="020B0604020202020204" pitchFamily="34" charset="0"/>
            </a:endParaRPr>
          </a:p>
          <a:p>
            <a:pPr marL="625310" lvl="1" indent="-170539">
              <a:buFont typeface="Arial" panose="020B0604020202020204" pitchFamily="34" charset="0"/>
              <a:buChar char="•"/>
            </a:pPr>
            <a:r>
              <a:rPr lang="fr-CA" dirty="0">
                <a:latin typeface="Arial" panose="020B0604020202020204" pitchFamily="34" charset="0"/>
                <a:cs typeface="Arial" panose="020B0604020202020204" pitchFamily="34" charset="0"/>
              </a:rPr>
              <a:t>Invoquer des moyens de défense (comme, par exemple, l’alibi) qu’il sait être faux;</a:t>
            </a:r>
          </a:p>
          <a:p>
            <a:pPr marL="625310" lvl="1" indent="-170539">
              <a:buFont typeface="Arial" panose="020B0604020202020204" pitchFamily="34" charset="0"/>
              <a:buChar char="•"/>
            </a:pPr>
            <a:r>
              <a:rPr lang="fr-CA" dirty="0">
                <a:latin typeface="Arial" panose="020B0604020202020204" pitchFamily="34" charset="0"/>
                <a:cs typeface="Arial" panose="020B0604020202020204" pitchFamily="34" charset="0"/>
              </a:rPr>
              <a:t>Tenter de faire condamner une autre personne à la place de son client;</a:t>
            </a:r>
          </a:p>
          <a:p>
            <a:pPr marL="625310" lvl="1" indent="-170539">
              <a:buFont typeface="Arial" panose="020B0604020202020204" pitchFamily="34" charset="0"/>
              <a:buChar char="•"/>
            </a:pPr>
            <a:r>
              <a:rPr lang="en-CA" dirty="0">
                <a:latin typeface="Arial" panose="020B0604020202020204" pitchFamily="34" charset="0"/>
                <a:cs typeface="Arial" panose="020B0604020202020204" pitchFamily="34" charset="0"/>
              </a:rPr>
              <a:t>Faire </a:t>
            </a:r>
            <a:r>
              <a:rPr lang="en-CA" dirty="0" err="1">
                <a:latin typeface="Arial" panose="020B0604020202020204" pitchFamily="34" charset="0"/>
                <a:cs typeface="Arial" panose="020B0604020202020204" pitchFamily="34" charset="0"/>
              </a:rPr>
              <a:t>témoigner</a:t>
            </a:r>
            <a:r>
              <a:rPr lang="en-CA" dirty="0">
                <a:latin typeface="Arial" panose="020B0604020202020204" pitchFamily="34" charset="0"/>
                <a:cs typeface="Arial" panose="020B0604020202020204" pitchFamily="34" charset="0"/>
              </a:rPr>
              <a:t> son client </a:t>
            </a:r>
            <a:r>
              <a:rPr lang="en-CA" dirty="0" err="1">
                <a:latin typeface="Arial" panose="020B0604020202020204" pitchFamily="34" charset="0"/>
                <a:cs typeface="Arial" panose="020B0604020202020204" pitchFamily="34" charset="0"/>
              </a:rPr>
              <a:t>devant</a:t>
            </a:r>
            <a:r>
              <a:rPr lang="en-CA" dirty="0">
                <a:latin typeface="Arial" panose="020B0604020202020204" pitchFamily="34" charset="0"/>
                <a:cs typeface="Arial" panose="020B0604020202020204" pitchFamily="34" charset="0"/>
              </a:rPr>
              <a:t> la </a:t>
            </a:r>
            <a:r>
              <a:rPr lang="en-CA" dirty="0" err="1">
                <a:latin typeface="Arial" panose="020B0604020202020204" pitchFamily="34" charset="0"/>
                <a:cs typeface="Arial" panose="020B0604020202020204" pitchFamily="34" charset="0"/>
              </a:rPr>
              <a:t>cour</a:t>
            </a:r>
            <a:r>
              <a:rPr lang="en-CA" dirty="0">
                <a:latin typeface="Arial" panose="020B0604020202020204" pitchFamily="34" charset="0"/>
                <a:cs typeface="Arial" panose="020B0604020202020204" pitchFamily="34" charset="0"/>
              </a:rPr>
              <a:t> pour </a:t>
            </a:r>
            <a:r>
              <a:rPr lang="en-CA" dirty="0" err="1">
                <a:latin typeface="Arial" panose="020B0604020202020204" pitchFamily="34" charset="0"/>
                <a:cs typeface="Arial" panose="020B0604020202020204" pitchFamily="34" charset="0"/>
              </a:rPr>
              <a:t>qu’il</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clame</a:t>
            </a:r>
            <a:r>
              <a:rPr lang="en-CA" dirty="0">
                <a:latin typeface="Arial" panose="020B0604020202020204" pitchFamily="34" charset="0"/>
                <a:cs typeface="Arial" panose="020B0604020202020204" pitchFamily="34" charset="0"/>
              </a:rPr>
              <a:t> son innocence, </a:t>
            </a:r>
            <a:r>
              <a:rPr lang="en-CA" dirty="0" err="1">
                <a:latin typeface="Arial" panose="020B0604020202020204" pitchFamily="34" charset="0"/>
                <a:cs typeface="Arial" panose="020B0604020202020204" pitchFamily="34" charset="0"/>
              </a:rPr>
              <a:t>s’il</a:t>
            </a:r>
            <a:r>
              <a:rPr lang="en-CA" dirty="0">
                <a:latin typeface="Arial" panose="020B0604020202020204" pitchFamily="34" charset="0"/>
                <a:cs typeface="Arial" panose="020B0604020202020204" pitchFamily="34" charset="0"/>
              </a:rPr>
              <a:t> le </a:t>
            </a:r>
            <a:r>
              <a:rPr lang="en-CA" dirty="0" err="1">
                <a:latin typeface="Arial" panose="020B0604020202020204" pitchFamily="34" charset="0"/>
                <a:cs typeface="Arial" panose="020B0604020202020204" pitchFamily="34" charset="0"/>
              </a:rPr>
              <a:t>sait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coupable</a:t>
            </a:r>
            <a:r>
              <a:rPr lang="en-CA" dirty="0">
                <a:latin typeface="Arial" panose="020B0604020202020204" pitchFamily="34" charset="0"/>
                <a:cs typeface="Arial" panose="020B0604020202020204" pitchFamily="34" charset="0"/>
              </a:rPr>
              <a:t>.</a:t>
            </a:r>
            <a:endParaRPr lang="fr-CA"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endParaRPr lang="fr-CA" b="1" dirty="0">
              <a:latin typeface="Arial" panose="020B0604020202020204" pitchFamily="34" charset="0"/>
              <a:cs typeface="Arial" panose="020B0604020202020204" pitchFamily="34" charset="0"/>
            </a:endParaRPr>
          </a:p>
          <a:p>
            <a:r>
              <a:rPr lang="fr-CA" sz="900" b="1" dirty="0">
                <a:latin typeface="Arial" panose="020B0604020202020204" pitchFamily="34" charset="0"/>
                <a:cs typeface="Arial" panose="020B0604020202020204" pitchFamily="34" charset="0"/>
              </a:rPr>
              <a:t>SOURCES</a:t>
            </a:r>
            <a:endParaRPr lang="fr-CA" sz="900" dirty="0">
              <a:latin typeface="Arial" panose="020B0604020202020204" pitchFamily="34" charset="0"/>
              <a:cs typeface="Arial" panose="020B0604020202020204" pitchFamily="34" charset="0"/>
            </a:endParaRPr>
          </a:p>
          <a:p>
            <a:pPr marL="170539" indent="-170539" defTabSz="909542">
              <a:buFont typeface="Arial" panose="020B0604020202020204" pitchFamily="34" charset="0"/>
              <a:buChar char="•"/>
              <a:defRPr/>
            </a:pPr>
            <a:r>
              <a:rPr lang="fr-CA" sz="900" i="1" dirty="0">
                <a:latin typeface="Arial" panose="020B0604020202020204" pitchFamily="34" charset="0"/>
                <a:cs typeface="Arial" panose="020B0604020202020204" pitchFamily="34" charset="0"/>
              </a:rPr>
              <a:t>Loi constitutionnelle de 1982</a:t>
            </a:r>
            <a:r>
              <a:rPr lang="fr-CA" sz="900" dirty="0">
                <a:latin typeface="Arial" panose="020B0604020202020204" pitchFamily="34" charset="0"/>
                <a:cs typeface="Arial" panose="020B0604020202020204" pitchFamily="34" charset="0"/>
              </a:rPr>
              <a:t>, Annexe B de la Loi de 1982 sur le Canada (R-U), 1982, c 11, &lt;http://canlii.ca/t/q3x8&gt; (Charte canadienne des droits et libertés), « Garanties juridiques », art. 9, 10, 11</a:t>
            </a:r>
          </a:p>
          <a:p>
            <a:pPr marL="170539" indent="-170539">
              <a:buFont typeface="Arial" panose="020B0604020202020204" pitchFamily="34" charset="0"/>
              <a:buChar char="•"/>
              <a:defRPr/>
            </a:pPr>
            <a:r>
              <a:rPr lang="fr-CA" sz="900" i="1" dirty="0">
                <a:latin typeface="Arial" panose="020B0604020202020204" pitchFamily="34" charset="0"/>
                <a:cs typeface="Arial" panose="020B0604020202020204" pitchFamily="34" charset="0"/>
              </a:rPr>
              <a:t>Code criminel, </a:t>
            </a:r>
            <a:r>
              <a:rPr lang="fr-CA" sz="900" dirty="0">
                <a:latin typeface="Arial" panose="020B0604020202020204" pitchFamily="34" charset="0"/>
                <a:cs typeface="Arial" panose="020B0604020202020204" pitchFamily="34" charset="0"/>
              </a:rPr>
              <a:t>art. 723.</a:t>
            </a:r>
          </a:p>
          <a:p>
            <a:pPr marL="170539" indent="-170539" defTabSz="909542">
              <a:buFont typeface="Arial" panose="020B0604020202020204" pitchFamily="34" charset="0"/>
              <a:buChar char="•"/>
              <a:defRPr/>
            </a:pPr>
            <a:r>
              <a:rPr lang="fr-CA" sz="900" i="1" dirty="0">
                <a:latin typeface="Arial" panose="020B0604020202020204" pitchFamily="34" charset="0"/>
                <a:cs typeface="Arial" panose="020B0604020202020204" pitchFamily="34" charset="0"/>
              </a:rPr>
              <a:t>Code de déontologie des avocats</a:t>
            </a:r>
            <a:r>
              <a:rPr lang="fr-CA" sz="900" dirty="0">
                <a:latin typeface="Arial" panose="020B0604020202020204" pitchFamily="34" charset="0"/>
                <a:cs typeface="Arial" panose="020B0604020202020204" pitchFamily="34" charset="0"/>
              </a:rPr>
              <a:t>, RLRQ c B-1, r 3.1, &lt;http://canlii.ca/t/69gc9&gt; , art. 8 et 116.</a:t>
            </a: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Collection de Droit, 2015-2016, Vol. 1 Éthique et Déontologie, p. 167 et p. 176 et </a:t>
            </a:r>
            <a:r>
              <a:rPr lang="fr-CA" sz="900" dirty="0" err="1">
                <a:latin typeface="Arial" panose="020B0604020202020204" pitchFamily="34" charset="0"/>
                <a:cs typeface="Arial" panose="020B0604020202020204" pitchFamily="34" charset="0"/>
              </a:rPr>
              <a:t>ss</a:t>
            </a:r>
            <a:r>
              <a:rPr lang="fr-CA" sz="900" dirty="0">
                <a:latin typeface="Arial" panose="020B0604020202020204" pitchFamily="34" charset="0"/>
                <a:cs typeface="Arial" panose="020B0604020202020204" pitchFamily="34" charset="0"/>
              </a:rPr>
              <a:t>.</a:t>
            </a:r>
          </a:p>
          <a:p>
            <a:endParaRPr lang="fr-CA" sz="900" dirty="0"/>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12</a:t>
            </a:fld>
            <a:endParaRPr lang="fr-CA"/>
          </a:p>
        </p:txBody>
      </p:sp>
    </p:spTree>
    <p:extLst>
      <p:ext uri="{BB962C8B-B14F-4D97-AF65-F5344CB8AC3E}">
        <p14:creationId xmlns:p14="http://schemas.microsoft.com/office/powerpoint/2010/main" val="381929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808163" y="723900"/>
            <a:ext cx="3317875" cy="2489200"/>
          </a:xfrm>
        </p:spPr>
      </p:sp>
      <p:sp>
        <p:nvSpPr>
          <p:cNvPr id="3" name="Espace réservé des commentaires 2"/>
          <p:cNvSpPr>
            <a:spLocks noGrp="1"/>
          </p:cNvSpPr>
          <p:nvPr>
            <p:ph type="body" idx="1"/>
          </p:nvPr>
        </p:nvSpPr>
        <p:spPr>
          <a:xfrm>
            <a:off x="724624" y="3401679"/>
            <a:ext cx="5408754" cy="5112568"/>
          </a:xfrm>
        </p:spPr>
        <p:txBody>
          <a:bodyPr/>
          <a:lstStyle/>
          <a:p>
            <a:r>
              <a:rPr lang="fr-FR" b="1" dirty="0">
                <a:latin typeface="Arial" panose="020B0604020202020204" pitchFamily="34" charset="0"/>
                <a:cs typeface="Arial" panose="020B0604020202020204" pitchFamily="34" charset="0"/>
              </a:rPr>
              <a:t>INFORMATIONS COMPLÉMENTAIRES</a:t>
            </a: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En quelque sorte, le juge est </a:t>
            </a:r>
            <a:r>
              <a:rPr lang="fr-FR" b="1" dirty="0">
                <a:latin typeface="Arial" panose="020B0604020202020204" pitchFamily="34" charset="0"/>
                <a:cs typeface="Arial" panose="020B0604020202020204" pitchFamily="34" charset="0"/>
              </a:rPr>
              <a:t>« l’arbitre » du procès </a:t>
            </a:r>
            <a:r>
              <a:rPr lang="fr-FR" dirty="0">
                <a:latin typeface="Arial" panose="020B0604020202020204" pitchFamily="34" charset="0"/>
                <a:cs typeface="Arial" panose="020B0604020202020204" pitchFamily="34" charset="0"/>
              </a:rPr>
              <a:t>: il en gère le déroulement et, surtout, il reste à l’écoute. </a:t>
            </a:r>
          </a:p>
          <a:p>
            <a:endParaRPr lang="fr-FR" dirty="0">
              <a:latin typeface="Arial" panose="020B0604020202020204" pitchFamily="34" charset="0"/>
              <a:cs typeface="Arial" panose="020B0604020202020204" pitchFamily="34" charset="0"/>
            </a:endParaRPr>
          </a:p>
          <a:p>
            <a:r>
              <a:rPr lang="fr-FR" b="1" dirty="0">
                <a:latin typeface="Arial" panose="020B0604020202020204" pitchFamily="34" charset="0"/>
                <a:cs typeface="Arial" panose="020B0604020202020204" pitchFamily="34" charset="0"/>
              </a:rPr>
              <a:t>Ce n’est pas lui qui interroge les témoins</a:t>
            </a:r>
            <a:r>
              <a:rPr lang="fr-FR" dirty="0">
                <a:latin typeface="Arial" panose="020B0604020202020204" pitchFamily="34" charset="0"/>
                <a:cs typeface="Arial" panose="020B0604020202020204" pitchFamily="34" charset="0"/>
              </a:rPr>
              <a:t> (bien qu’il puisse parfois intervenir, notamment pour s’assurer que le procès reste équitable pour l’accusé). Il doit se retenir de participer trop activement aux interrogatoires.</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Le « </a:t>
            </a:r>
            <a:r>
              <a:rPr lang="fr-FR" b="1" dirty="0">
                <a:latin typeface="Arial" panose="020B0604020202020204" pitchFamily="34" charset="0"/>
                <a:cs typeface="Arial" panose="020B0604020202020204" pitchFamily="34" charset="0"/>
              </a:rPr>
              <a:t>verdict</a:t>
            </a:r>
            <a:r>
              <a:rPr lang="fr-FR" dirty="0">
                <a:latin typeface="Arial" panose="020B0604020202020204" pitchFamily="34" charset="0"/>
                <a:cs typeface="Arial" panose="020B0604020202020204" pitchFamily="34" charset="0"/>
              </a:rPr>
              <a:t> » est la décision de déclarer une personne coupable ou non coupable, après l’analyse des preuves reçues pendant le procès.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Lorsqu’il y a un </a:t>
            </a:r>
            <a:r>
              <a:rPr lang="fr-FR" b="1" dirty="0">
                <a:latin typeface="Arial" panose="020B0604020202020204" pitchFamily="34" charset="0"/>
                <a:cs typeface="Arial" panose="020B0604020202020204" pitchFamily="34" charset="0"/>
              </a:rPr>
              <a:t>jury</a:t>
            </a:r>
            <a:r>
              <a:rPr lang="fr-FR" dirty="0">
                <a:latin typeface="Arial" panose="020B0604020202020204" pitchFamily="34" charset="0"/>
                <a:cs typeface="Arial" panose="020B0604020202020204" pitchFamily="34" charset="0"/>
              </a:rPr>
              <a:t>, c’est plutôt ce dernier qui rend le verdict, mais après que le juge lui ait donné des précisions </a:t>
            </a:r>
            <a:r>
              <a:rPr lang="fr-CA" dirty="0">
                <a:latin typeface="Arial" panose="020B0604020202020204" pitchFamily="34" charset="0"/>
                <a:cs typeface="Arial" panose="020B0604020202020204" pitchFamily="34" charset="0"/>
              </a:rPr>
              <a:t>et des directives sur les règles de droit à suivre</a:t>
            </a:r>
            <a:r>
              <a:rPr lang="fr-FR" dirty="0">
                <a:latin typeface="Arial" panose="020B0604020202020204" pitchFamily="34" charset="0"/>
                <a:cs typeface="Arial" panose="020B0604020202020204" pitchFamily="34" charset="0"/>
              </a:rPr>
              <a:t>.</a:t>
            </a:r>
          </a:p>
          <a:p>
            <a:endParaRPr lang="fr-FR" b="1" dirty="0">
              <a:latin typeface="Arial" panose="020B0604020202020204" pitchFamily="34" charset="0"/>
              <a:cs typeface="Arial" panose="020B0604020202020204" pitchFamily="34" charset="0"/>
            </a:endParaRPr>
          </a:p>
          <a:p>
            <a:r>
              <a:rPr lang="fr-CA" b="1" dirty="0">
                <a:latin typeface="Arial" panose="020B0604020202020204" pitchFamily="34" charset="0"/>
                <a:cs typeface="Arial" panose="020B0604020202020204" pitchFamily="34" charset="0"/>
              </a:rPr>
              <a:t>* Pour plus d’informations sur le rôle du jury en particulier, regardez la vidéo </a:t>
            </a:r>
            <a:r>
              <a:rPr lang="fr-CA" b="1" i="1" dirty="0">
                <a:latin typeface="Arial" panose="020B0604020202020204" pitchFamily="34" charset="0"/>
                <a:cs typeface="Arial" panose="020B0604020202020204" pitchFamily="34" charset="0"/>
              </a:rPr>
              <a:t>Le rôle du jury dans un procès</a:t>
            </a:r>
            <a:r>
              <a:rPr lang="fr-CA" b="1" dirty="0">
                <a:latin typeface="Arial" panose="020B0604020202020204" pitchFamily="34" charset="0"/>
                <a:cs typeface="Arial" panose="020B0604020202020204" pitchFamily="34" charset="0"/>
              </a:rPr>
              <a:t>, sur le site d’Éducaloi. (</a:t>
            </a:r>
            <a:r>
              <a:rPr lang="fr-CA" b="1" dirty="0">
                <a:latin typeface="Arial" panose="020B0604020202020204" pitchFamily="34" charset="0"/>
                <a:cs typeface="Arial" panose="020B0604020202020204" pitchFamily="34" charset="0"/>
                <a:hlinkClick r:id="rId3"/>
              </a:rPr>
              <a:t>www.educaloi.qc.ca/educaloi-tv/le-role-du-jury-dans-un-proces</a:t>
            </a:r>
            <a:r>
              <a:rPr lang="fr-CA" b="1" dirty="0">
                <a:latin typeface="Arial" panose="020B0604020202020204" pitchFamily="34" charset="0"/>
                <a:cs typeface="Arial" panose="020B0604020202020204" pitchFamily="34" charset="0"/>
              </a:rPr>
              <a:t>) </a:t>
            </a:r>
          </a:p>
          <a:p>
            <a:endParaRPr lang="fr-FR" sz="1000" b="1" dirty="0">
              <a:latin typeface="Arial" panose="020B0604020202020204" pitchFamily="34" charset="0"/>
              <a:cs typeface="Arial" panose="020B0604020202020204" pitchFamily="34" charset="0"/>
            </a:endParaRPr>
          </a:p>
          <a:p>
            <a:endParaRPr lang="fr-FR" sz="1000" b="1" dirty="0">
              <a:latin typeface="Arial" panose="020B0604020202020204" pitchFamily="34" charset="0"/>
              <a:cs typeface="Arial" panose="020B0604020202020204" pitchFamily="34" charset="0"/>
            </a:endParaRPr>
          </a:p>
          <a:p>
            <a:r>
              <a:rPr lang="fr-FR" sz="900" b="1" dirty="0">
                <a:latin typeface="Arial" panose="020B0604020202020204" pitchFamily="34" charset="0"/>
                <a:cs typeface="Arial" panose="020B0604020202020204" pitchFamily="34" charset="0"/>
              </a:rPr>
              <a:t>SOURCES</a:t>
            </a:r>
            <a:endParaRPr lang="fr-FR" sz="900"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FR" sz="900" i="1" dirty="0">
                <a:latin typeface="Arial" panose="020B0604020202020204" pitchFamily="34" charset="0"/>
                <a:cs typeface="Arial" panose="020B0604020202020204" pitchFamily="34" charset="0"/>
              </a:rPr>
              <a:t>Code de déontologie de la magistrature</a:t>
            </a:r>
            <a:r>
              <a:rPr lang="fr-FR" sz="900" dirty="0">
                <a:latin typeface="Arial" panose="020B0604020202020204" pitchFamily="34" charset="0"/>
                <a:cs typeface="Arial" panose="020B0604020202020204" pitchFamily="34" charset="0"/>
              </a:rPr>
              <a:t>, R.Q. c. T-16, r.4.1, art 1.</a:t>
            </a:r>
          </a:p>
          <a:p>
            <a:pPr marL="170539" indent="-170539">
              <a:buFont typeface="Arial" panose="020B0604020202020204" pitchFamily="34" charset="0"/>
              <a:buChar char="•"/>
            </a:pPr>
            <a:r>
              <a:rPr lang="fr-FR" sz="900" i="1" dirty="0">
                <a:latin typeface="Arial" panose="020B0604020202020204" pitchFamily="34" charset="0"/>
                <a:cs typeface="Arial" panose="020B0604020202020204" pitchFamily="34" charset="0"/>
              </a:rPr>
              <a:t>Code civil du Québec</a:t>
            </a:r>
            <a:r>
              <a:rPr lang="fr-FR" sz="900" dirty="0">
                <a:latin typeface="Arial" panose="020B0604020202020204" pitchFamily="34" charset="0"/>
                <a:cs typeface="Arial" panose="020B0604020202020204" pitchFamily="34" charset="0"/>
              </a:rPr>
              <a:t>, </a:t>
            </a:r>
            <a:r>
              <a:rPr lang="fr-CA" sz="900" dirty="0">
                <a:latin typeface="Arial" panose="020B0604020202020204" pitchFamily="34" charset="0"/>
                <a:cs typeface="Arial" panose="020B0604020202020204" pitchFamily="34" charset="0"/>
              </a:rPr>
              <a:t>LRQ, c C-1991, art 2858.</a:t>
            </a:r>
          </a:p>
          <a:p>
            <a:pPr marL="170539" indent="-170539">
              <a:buFont typeface="Arial" panose="020B0604020202020204" pitchFamily="34" charset="0"/>
              <a:buChar char="•"/>
            </a:pPr>
            <a:r>
              <a:rPr lang="en-CA" sz="900" i="1" dirty="0">
                <a:latin typeface="Arial" panose="020B0604020202020204" pitchFamily="34" charset="0"/>
                <a:cs typeface="Arial" panose="020B0604020202020204" pitchFamily="34" charset="0"/>
              </a:rPr>
              <a:t>Code </a:t>
            </a:r>
            <a:r>
              <a:rPr lang="en-CA" sz="900" i="1" dirty="0" err="1">
                <a:latin typeface="Arial" panose="020B0604020202020204" pitchFamily="34" charset="0"/>
                <a:cs typeface="Arial" panose="020B0604020202020204" pitchFamily="34" charset="0"/>
              </a:rPr>
              <a:t>criminel</a:t>
            </a:r>
            <a:r>
              <a:rPr lang="en-CA" sz="900" dirty="0">
                <a:latin typeface="Arial" panose="020B0604020202020204" pitchFamily="34" charset="0"/>
                <a:cs typeface="Arial" panose="020B0604020202020204" pitchFamily="34" charset="0"/>
              </a:rPr>
              <a:t>, art 553(a)(</a:t>
            </a:r>
            <a:r>
              <a:rPr lang="en-CA" sz="900" dirty="0" err="1">
                <a:latin typeface="Arial" panose="020B0604020202020204" pitchFamily="34" charset="0"/>
                <a:cs typeface="Arial" panose="020B0604020202020204" pitchFamily="34" charset="0"/>
              </a:rPr>
              <a:t>i</a:t>
            </a:r>
            <a:r>
              <a:rPr lang="en-CA" sz="900" dirty="0">
                <a:latin typeface="Arial" panose="020B0604020202020204" pitchFamily="34" charset="0"/>
                <a:cs typeface="Arial" panose="020B0604020202020204" pitchFamily="34" charset="0"/>
              </a:rPr>
              <a:t>) et (c)(x), 469(a)(vi) et (viii), 473, 536 et 631.</a:t>
            </a:r>
          </a:p>
          <a:p>
            <a:pPr marL="170539" indent="-170539" defTabSz="909542">
              <a:buFont typeface="Arial" panose="020B0604020202020204" pitchFamily="34" charset="0"/>
              <a:buChar char="•"/>
              <a:defRPr/>
            </a:pPr>
            <a:r>
              <a:rPr lang="fr-CA" sz="900" i="1" dirty="0">
                <a:latin typeface="Arial" panose="020B0604020202020204" pitchFamily="34" charset="0"/>
                <a:cs typeface="Arial" panose="020B0604020202020204" pitchFamily="34" charset="0"/>
              </a:rPr>
              <a:t>R c </a:t>
            </a:r>
            <a:r>
              <a:rPr lang="fr-CA" sz="900" i="1" dirty="0" err="1">
                <a:latin typeface="Arial" panose="020B0604020202020204" pitchFamily="34" charset="0"/>
                <a:cs typeface="Arial" panose="020B0604020202020204" pitchFamily="34" charset="0"/>
              </a:rPr>
              <a:t>Lifchus</a:t>
            </a:r>
            <a:r>
              <a:rPr lang="fr-CA" sz="900" dirty="0">
                <a:latin typeface="Arial" panose="020B0604020202020204" pitchFamily="34" charset="0"/>
                <a:cs typeface="Arial" panose="020B0604020202020204" pitchFamily="34" charset="0"/>
              </a:rPr>
              <a:t>, [1997] 3 R.C.S. 320, para 22 : exemple de directives au jury – explication de la notion de « hors de tout doute raisonnable ».</a:t>
            </a: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Pierre Béliveau et Martin </a:t>
            </a:r>
            <a:r>
              <a:rPr lang="fr-CA" sz="900" dirty="0" err="1">
                <a:latin typeface="Arial" panose="020B0604020202020204" pitchFamily="34" charset="0"/>
                <a:cs typeface="Arial" panose="020B0604020202020204" pitchFamily="34" charset="0"/>
              </a:rPr>
              <a:t>Vauclair</a:t>
            </a:r>
            <a:r>
              <a:rPr lang="fr-CA" sz="900" dirty="0">
                <a:latin typeface="Arial" panose="020B0604020202020204" pitchFamily="34" charset="0"/>
                <a:cs typeface="Arial" panose="020B0604020202020204" pitchFamily="34" charset="0"/>
              </a:rPr>
              <a:t>, </a:t>
            </a:r>
            <a:r>
              <a:rPr lang="fr-CA" sz="900" i="1" dirty="0">
                <a:latin typeface="Arial" panose="020B0604020202020204" pitchFamily="34" charset="0"/>
                <a:cs typeface="Arial" panose="020B0604020202020204" pitchFamily="34" charset="0"/>
              </a:rPr>
              <a:t>Traité général de preuve et de procédures pénales</a:t>
            </a:r>
            <a:r>
              <a:rPr lang="fr-CA" sz="900" dirty="0">
                <a:latin typeface="Arial" panose="020B0604020202020204" pitchFamily="34" charset="0"/>
                <a:cs typeface="Arial" panose="020B0604020202020204" pitchFamily="34" charset="0"/>
              </a:rPr>
              <a:t>, 22</a:t>
            </a:r>
            <a:r>
              <a:rPr lang="fr-CA" sz="900" baseline="30000" dirty="0">
                <a:latin typeface="Arial" panose="020B0604020202020204" pitchFamily="34" charset="0"/>
                <a:cs typeface="Arial" panose="020B0604020202020204" pitchFamily="34" charset="0"/>
              </a:rPr>
              <a:t>e</a:t>
            </a:r>
            <a:r>
              <a:rPr lang="fr-CA" sz="900" dirty="0">
                <a:latin typeface="Arial" panose="020B0604020202020204" pitchFamily="34" charset="0"/>
                <a:cs typeface="Arial" panose="020B0604020202020204" pitchFamily="34" charset="0"/>
              </a:rPr>
              <a:t> éd, </a:t>
            </a:r>
            <a:r>
              <a:rPr lang="fr-CA" sz="900" dirty="0" err="1">
                <a:latin typeface="Arial" panose="020B0604020202020204" pitchFamily="34" charset="0"/>
                <a:cs typeface="Arial" panose="020B0604020202020204" pitchFamily="34" charset="0"/>
              </a:rPr>
              <a:t>Cowansville</a:t>
            </a:r>
            <a:r>
              <a:rPr lang="fr-CA" sz="900" dirty="0">
                <a:latin typeface="Arial" panose="020B0604020202020204" pitchFamily="34" charset="0"/>
                <a:cs typeface="Arial" panose="020B0604020202020204" pitchFamily="34" charset="0"/>
              </a:rPr>
              <a:t> (</a:t>
            </a:r>
            <a:r>
              <a:rPr lang="fr-CA" sz="900" dirty="0" err="1">
                <a:latin typeface="Arial" panose="020B0604020202020204" pitchFamily="34" charset="0"/>
                <a:cs typeface="Arial" panose="020B0604020202020204" pitchFamily="34" charset="0"/>
              </a:rPr>
              <a:t>Qc</a:t>
            </a:r>
            <a:r>
              <a:rPr lang="fr-CA" sz="900" dirty="0">
                <a:latin typeface="Arial" panose="020B0604020202020204" pitchFamily="34" charset="0"/>
                <a:cs typeface="Arial" panose="020B0604020202020204" pitchFamily="34" charset="0"/>
              </a:rPr>
              <a:t>), Yvon Blais, 2015 aux para 534 et 1533. </a:t>
            </a: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Collection de Droit 2015-2016, Volume 11, Preuve et procédure pénale, Chapitre VII, </a:t>
            </a:r>
            <a:r>
              <a:rPr lang="en-CA" sz="900" dirty="0">
                <a:solidFill>
                  <a:srgbClr val="FF0000"/>
                </a:solidFill>
                <a:latin typeface="Arial" panose="020B0604020202020204" pitchFamily="34" charset="0"/>
                <a:cs typeface="Arial" panose="020B0604020202020204" pitchFamily="34" charset="0"/>
              </a:rPr>
              <a:t> </a:t>
            </a:r>
            <a:r>
              <a:rPr lang="en-CA" sz="900" dirty="0">
                <a:latin typeface="Arial" panose="020B0604020202020204" pitchFamily="34" charset="0"/>
                <a:cs typeface="Arial" panose="020B0604020202020204" pitchFamily="34" charset="0"/>
              </a:rPr>
              <a:t>p 31.</a:t>
            </a:r>
            <a:endParaRPr lang="fr-CA" sz="9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13</a:t>
            </a:fld>
            <a:endParaRPr lang="fr-CA"/>
          </a:p>
        </p:txBody>
      </p:sp>
    </p:spTree>
    <p:extLst>
      <p:ext uri="{BB962C8B-B14F-4D97-AF65-F5344CB8AC3E}">
        <p14:creationId xmlns:p14="http://schemas.microsoft.com/office/powerpoint/2010/main" val="192529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60848" y="441573"/>
            <a:ext cx="2429186" cy="1821890"/>
          </a:xfrm>
        </p:spPr>
      </p:sp>
      <p:sp>
        <p:nvSpPr>
          <p:cNvPr id="3" name="Espace réservé des commentaires 2"/>
          <p:cNvSpPr>
            <a:spLocks noGrp="1"/>
          </p:cNvSpPr>
          <p:nvPr>
            <p:ph type="body" idx="1"/>
          </p:nvPr>
        </p:nvSpPr>
        <p:spPr>
          <a:xfrm>
            <a:off x="764704" y="2426290"/>
            <a:ext cx="5408754" cy="6346378"/>
          </a:xfrm>
        </p:spPr>
        <p:txBody>
          <a:bodyPr/>
          <a:lstStyle/>
          <a:p>
            <a:r>
              <a:rPr lang="fr-FR" b="1" dirty="0">
                <a:latin typeface="Arial" panose="020B0604020202020204" pitchFamily="34" charset="0"/>
                <a:cs typeface="Arial" panose="020B0604020202020204" pitchFamily="34" charset="0"/>
              </a:rPr>
              <a:t>INFORMATIONS COMPLÉMENTAIRES</a:t>
            </a:r>
            <a:endParaRPr lang="fr-FR"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Attention : ce ne sont pas tous les procès qui se déroulent devant jury!</a:t>
            </a:r>
          </a:p>
          <a:p>
            <a:endParaRPr lang="fr-FR"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tabLst>
                <a:tab pos="356869" algn="l"/>
              </a:tabLst>
            </a:pPr>
            <a:r>
              <a:rPr lang="fr-FR" dirty="0">
                <a:latin typeface="Arial" panose="020B0604020202020204" pitchFamily="34" charset="0"/>
                <a:cs typeface="Arial" panose="020B0604020202020204" pitchFamily="34" charset="0"/>
              </a:rPr>
              <a:t>Pour </a:t>
            </a:r>
            <a:r>
              <a:rPr lang="fr-FR" b="1" dirty="0">
                <a:latin typeface="Arial" panose="020B0604020202020204" pitchFamily="34" charset="0"/>
                <a:cs typeface="Arial" panose="020B0604020202020204" pitchFamily="34" charset="0"/>
              </a:rPr>
              <a:t>certaines infractions moins graves </a:t>
            </a:r>
            <a:r>
              <a:rPr lang="fr-FR" dirty="0">
                <a:latin typeface="Arial" panose="020B0604020202020204" pitchFamily="34" charset="0"/>
                <a:cs typeface="Arial" panose="020B0604020202020204" pitchFamily="34" charset="0"/>
              </a:rPr>
              <a:t>(possession de drogue, vol de moins de 5000$, etc.), le procès ne se déroule</a:t>
            </a:r>
            <a:r>
              <a:rPr lang="fr-FR" b="1" dirty="0">
                <a:latin typeface="Arial" panose="020B0604020202020204" pitchFamily="34" charset="0"/>
                <a:cs typeface="Arial" panose="020B0604020202020204" pitchFamily="34" charset="0"/>
              </a:rPr>
              <a:t> jamais </a:t>
            </a:r>
            <a:r>
              <a:rPr lang="fr-FR" dirty="0">
                <a:latin typeface="Arial" panose="020B0604020202020204" pitchFamily="34" charset="0"/>
                <a:cs typeface="Arial" panose="020B0604020202020204" pitchFamily="34" charset="0"/>
              </a:rPr>
              <a:t>devant jury. </a:t>
            </a:r>
          </a:p>
          <a:p>
            <a:pPr marL="170539" indent="-170539">
              <a:buFont typeface="Arial" panose="020B0604020202020204" pitchFamily="34" charset="0"/>
              <a:buChar char="•"/>
            </a:pPr>
            <a:r>
              <a:rPr lang="fr-FR" dirty="0">
                <a:latin typeface="Arial" panose="020B0604020202020204" pitchFamily="34" charset="0"/>
                <a:cs typeface="Arial" panose="020B0604020202020204" pitchFamily="34" charset="0"/>
              </a:rPr>
              <a:t>Pour </a:t>
            </a:r>
            <a:r>
              <a:rPr lang="fr-FR" b="1" dirty="0">
                <a:latin typeface="Arial" panose="020B0604020202020204" pitchFamily="34" charset="0"/>
                <a:cs typeface="Arial" panose="020B0604020202020204" pitchFamily="34" charset="0"/>
              </a:rPr>
              <a:t>certaines infractions graves </a:t>
            </a:r>
            <a:r>
              <a:rPr lang="fr-FR" dirty="0">
                <a:latin typeface="Arial" panose="020B0604020202020204" pitchFamily="34" charset="0"/>
                <a:cs typeface="Arial" panose="020B0604020202020204" pitchFamily="34" charset="0"/>
              </a:rPr>
              <a:t>(notamment le meurtre), le procès se déroule </a:t>
            </a:r>
            <a:r>
              <a:rPr lang="fr-FR" b="1" dirty="0">
                <a:latin typeface="Arial" panose="020B0604020202020204" pitchFamily="34" charset="0"/>
                <a:cs typeface="Arial" panose="020B0604020202020204" pitchFamily="34" charset="0"/>
              </a:rPr>
              <a:t>toujours</a:t>
            </a:r>
            <a:r>
              <a:rPr lang="fr-FR" dirty="0">
                <a:latin typeface="Arial" panose="020B0604020202020204" pitchFamily="34" charset="0"/>
                <a:cs typeface="Arial" panose="020B0604020202020204" pitchFamily="34" charset="0"/>
              </a:rPr>
              <a:t> devant jury (avec de rares exceptions). </a:t>
            </a:r>
          </a:p>
          <a:p>
            <a:pPr marL="170539" indent="-170539">
              <a:buFont typeface="Arial" panose="020B0604020202020204" pitchFamily="34" charset="0"/>
              <a:buChar char="•"/>
            </a:pPr>
            <a:r>
              <a:rPr lang="fr-FR" dirty="0">
                <a:latin typeface="Arial" panose="020B0604020202020204" pitchFamily="34" charset="0"/>
                <a:cs typeface="Arial" panose="020B0604020202020204" pitchFamily="34" charset="0"/>
              </a:rPr>
              <a:t>Dans tous les autres cas qui ne tombent pas dans ces deux catégories, </a:t>
            </a:r>
            <a:r>
              <a:rPr lang="fr-FR" b="1" dirty="0">
                <a:latin typeface="Arial" panose="020B0604020202020204" pitchFamily="34" charset="0"/>
                <a:cs typeface="Arial" panose="020B0604020202020204" pitchFamily="34" charset="0"/>
              </a:rPr>
              <a:t>c’est à l’accusé de choisir</a:t>
            </a:r>
            <a:r>
              <a:rPr lang="fr-FR" dirty="0">
                <a:latin typeface="Arial" panose="020B0604020202020204" pitchFamily="34" charset="0"/>
                <a:cs typeface="Arial" panose="020B0604020202020204" pitchFamily="34" charset="0"/>
              </a:rPr>
              <a:t> s’il veut ou non un jury.</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Lorsqu’il y en a un, le jury est composé de </a:t>
            </a:r>
            <a:r>
              <a:rPr lang="fr-FR" b="1" dirty="0">
                <a:latin typeface="Arial" panose="020B0604020202020204" pitchFamily="34" charset="0"/>
                <a:cs typeface="Arial" panose="020B0604020202020204" pitchFamily="34" charset="0"/>
              </a:rPr>
              <a:t>12 personnes</a:t>
            </a:r>
            <a:r>
              <a:rPr lang="fr-FR" dirty="0">
                <a:latin typeface="Arial" panose="020B0604020202020204" pitchFamily="34" charset="0"/>
                <a:cs typeface="Arial" panose="020B0604020202020204" pitchFamily="34" charset="0"/>
              </a:rPr>
              <a:t> (le membre d’un jury s’appelle un « </a:t>
            </a:r>
            <a:r>
              <a:rPr lang="fr-FR" b="1" dirty="0">
                <a:latin typeface="Arial" panose="020B0604020202020204" pitchFamily="34" charset="0"/>
                <a:cs typeface="Arial" panose="020B0604020202020204" pitchFamily="34" charset="0"/>
              </a:rPr>
              <a:t>juré</a:t>
            </a:r>
            <a:r>
              <a:rPr lang="fr-FR" dirty="0">
                <a:latin typeface="Arial" panose="020B0604020202020204" pitchFamily="34" charset="0"/>
                <a:cs typeface="Arial" panose="020B0604020202020204" pitchFamily="34" charset="0"/>
              </a:rPr>
              <a:t> »).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Ce sont alors les jurés (et non le juge) qui décident si l’accusé doit être déclaré coupable ou non coupable (c’est-à-dire qui </a:t>
            </a:r>
            <a:r>
              <a:rPr lang="fr-FR" b="1" dirty="0">
                <a:latin typeface="Arial" panose="020B0604020202020204" pitchFamily="34" charset="0"/>
                <a:cs typeface="Arial" panose="020B0604020202020204" pitchFamily="34" charset="0"/>
              </a:rPr>
              <a:t>rendent le « verdict »</a:t>
            </a:r>
            <a:r>
              <a:rPr lang="fr-FR" dirty="0">
                <a:latin typeface="Arial" panose="020B0604020202020204" pitchFamily="34" charset="0"/>
                <a:cs typeface="Arial" panose="020B0604020202020204" pitchFamily="34" charset="0"/>
              </a:rPr>
              <a:t>).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Comme ils ne sont pas spécialistes en droit, ils se réunissent pour prendre leur décision seulement après que le juge leur ait expliqué les notions juridiques nécessaires. Le juge peut aussi répondre à leurs questions s’ils en ont.</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Toutefois, ce ne sont pas les jurés qui choisiront la </a:t>
            </a:r>
            <a:r>
              <a:rPr lang="fr-FR" b="1" dirty="0">
                <a:latin typeface="Arial" panose="020B0604020202020204" pitchFamily="34" charset="0"/>
                <a:cs typeface="Arial" panose="020B0604020202020204" pitchFamily="34" charset="0"/>
              </a:rPr>
              <a:t>peine</a:t>
            </a:r>
            <a:r>
              <a:rPr lang="fr-FR" dirty="0">
                <a:latin typeface="Arial" panose="020B0604020202020204" pitchFamily="34" charset="0"/>
                <a:cs typeface="Arial" panose="020B0604020202020204" pitchFamily="34" charset="0"/>
              </a:rPr>
              <a:t> à donner. </a:t>
            </a:r>
            <a:r>
              <a:rPr lang="fr-FR" b="1" dirty="0">
                <a:latin typeface="Arial" panose="020B0604020202020204" pitchFamily="34" charset="0"/>
                <a:cs typeface="Arial" panose="020B0604020202020204" pitchFamily="34" charset="0"/>
              </a:rPr>
              <a:t>Cette décision revient toujours au juge</a:t>
            </a:r>
            <a:r>
              <a:rPr lang="fr-FR" dirty="0">
                <a:latin typeface="Arial" panose="020B0604020202020204" pitchFamily="34" charset="0"/>
                <a:cs typeface="Arial" panose="020B0604020202020204" pitchFamily="34" charset="0"/>
              </a:rPr>
              <a:t>, et est prise lors d’une étape ultérieure au verdict (voir les commentaires de la </a:t>
            </a:r>
            <a:r>
              <a:rPr lang="fr-FR" b="1" dirty="0">
                <a:solidFill>
                  <a:srgbClr val="F6891F"/>
                </a:solidFill>
                <a:latin typeface="Arial" panose="020B0604020202020204" pitchFamily="34" charset="0"/>
                <a:cs typeface="Arial" panose="020B0604020202020204" pitchFamily="34" charset="0"/>
              </a:rPr>
              <a:t>diapositive 28</a:t>
            </a:r>
            <a:r>
              <a:rPr lang="fr-FR" dirty="0">
                <a:latin typeface="Arial" panose="020B0604020202020204" pitchFamily="34" charset="0"/>
                <a:cs typeface="Arial" panose="020B0604020202020204" pitchFamily="34" charset="0"/>
              </a:rPr>
              <a:t>).</a:t>
            </a:r>
            <a:endParaRPr lang="fr-FR" b="1" dirty="0">
              <a:latin typeface="Arial" panose="020B0604020202020204" pitchFamily="34" charset="0"/>
              <a:cs typeface="Arial" panose="020B0604020202020204" pitchFamily="34" charset="0"/>
            </a:endParaRPr>
          </a:p>
          <a:p>
            <a:pPr lvl="0"/>
            <a:endParaRPr lang="fr-FR" b="1" dirty="0">
              <a:solidFill>
                <a:prstClr val="black"/>
              </a:solidFill>
              <a:latin typeface="Arial" panose="020B0604020202020204" pitchFamily="34" charset="0"/>
              <a:cs typeface="Arial" panose="020B0604020202020204" pitchFamily="34" charset="0"/>
            </a:endParaRPr>
          </a:p>
          <a:p>
            <a:pPr lvl="0"/>
            <a:endParaRPr lang="fr-FR" b="1" dirty="0">
              <a:solidFill>
                <a:prstClr val="black"/>
              </a:solidFill>
              <a:latin typeface="Arial" panose="020B0604020202020204" pitchFamily="34" charset="0"/>
              <a:cs typeface="Arial" panose="020B0604020202020204" pitchFamily="34" charset="0"/>
            </a:endParaRPr>
          </a:p>
          <a:p>
            <a:pPr lvl="0"/>
            <a:r>
              <a:rPr lang="fr-FR" sz="900" b="1" dirty="0">
                <a:solidFill>
                  <a:prstClr val="black"/>
                </a:solidFill>
                <a:latin typeface="Arial" panose="020B0604020202020204" pitchFamily="34" charset="0"/>
                <a:cs typeface="Arial" panose="020B0604020202020204" pitchFamily="34" charset="0"/>
              </a:rPr>
              <a:t>SOURCES</a:t>
            </a:r>
            <a:endParaRPr lang="fr-FR" sz="900" dirty="0">
              <a:solidFill>
                <a:prstClr val="black"/>
              </a:solidFill>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FR" sz="900" i="1" dirty="0">
                <a:solidFill>
                  <a:prstClr val="black"/>
                </a:solidFill>
                <a:latin typeface="Arial" panose="020B0604020202020204" pitchFamily="34" charset="0"/>
                <a:cs typeface="Arial" panose="020B0604020202020204" pitchFamily="34" charset="0"/>
              </a:rPr>
              <a:t>Code de déontologie de la magistrature</a:t>
            </a:r>
            <a:r>
              <a:rPr lang="fr-FR" sz="900" dirty="0">
                <a:solidFill>
                  <a:prstClr val="black"/>
                </a:solidFill>
                <a:latin typeface="Arial" panose="020B0604020202020204" pitchFamily="34" charset="0"/>
                <a:cs typeface="Arial" panose="020B0604020202020204" pitchFamily="34" charset="0"/>
              </a:rPr>
              <a:t>, R.Q. c. T-16, r.4.1, art 1.</a:t>
            </a:r>
          </a:p>
          <a:p>
            <a:pPr marL="170539" indent="-170539">
              <a:buFont typeface="Arial" panose="020B0604020202020204" pitchFamily="34" charset="0"/>
              <a:buChar char="•"/>
            </a:pPr>
            <a:r>
              <a:rPr lang="fr-FR" sz="900" i="1" dirty="0">
                <a:solidFill>
                  <a:prstClr val="black"/>
                </a:solidFill>
                <a:latin typeface="Arial" panose="020B0604020202020204" pitchFamily="34" charset="0"/>
                <a:cs typeface="Arial" panose="020B0604020202020204" pitchFamily="34" charset="0"/>
              </a:rPr>
              <a:t>Code civil du Québec</a:t>
            </a:r>
            <a:r>
              <a:rPr lang="fr-FR" sz="900" dirty="0">
                <a:solidFill>
                  <a:prstClr val="black"/>
                </a:solidFill>
                <a:latin typeface="Arial" panose="020B0604020202020204" pitchFamily="34" charset="0"/>
                <a:cs typeface="Arial" panose="020B0604020202020204" pitchFamily="34" charset="0"/>
              </a:rPr>
              <a:t>, </a:t>
            </a:r>
            <a:r>
              <a:rPr lang="fr-CA" sz="900" dirty="0">
                <a:solidFill>
                  <a:prstClr val="black"/>
                </a:solidFill>
                <a:latin typeface="Arial" panose="020B0604020202020204" pitchFamily="34" charset="0"/>
                <a:cs typeface="Arial" panose="020B0604020202020204" pitchFamily="34" charset="0"/>
              </a:rPr>
              <a:t>LRQ, c C-1991, art 2858.</a:t>
            </a:r>
          </a:p>
          <a:p>
            <a:pPr marL="170539" indent="-170539">
              <a:buFont typeface="Arial" panose="020B0604020202020204" pitchFamily="34" charset="0"/>
              <a:buChar char="•"/>
            </a:pPr>
            <a:r>
              <a:rPr lang="en-CA" sz="900" i="1" dirty="0">
                <a:solidFill>
                  <a:prstClr val="black"/>
                </a:solidFill>
                <a:latin typeface="Arial" panose="020B0604020202020204" pitchFamily="34" charset="0"/>
                <a:cs typeface="Arial" panose="020B0604020202020204" pitchFamily="34" charset="0"/>
              </a:rPr>
              <a:t>Code </a:t>
            </a:r>
            <a:r>
              <a:rPr lang="en-CA" sz="900" i="1" dirty="0" err="1">
                <a:solidFill>
                  <a:prstClr val="black"/>
                </a:solidFill>
                <a:latin typeface="Arial" panose="020B0604020202020204" pitchFamily="34" charset="0"/>
                <a:cs typeface="Arial" panose="020B0604020202020204" pitchFamily="34" charset="0"/>
              </a:rPr>
              <a:t>criminel</a:t>
            </a:r>
            <a:r>
              <a:rPr lang="en-CA" sz="900" dirty="0">
                <a:solidFill>
                  <a:prstClr val="black"/>
                </a:solidFill>
                <a:latin typeface="Arial" panose="020B0604020202020204" pitchFamily="34" charset="0"/>
                <a:cs typeface="Arial" panose="020B0604020202020204" pitchFamily="34" charset="0"/>
              </a:rPr>
              <a:t>, art 553(a)(</a:t>
            </a:r>
            <a:r>
              <a:rPr lang="en-CA" sz="900" dirty="0" err="1">
                <a:solidFill>
                  <a:prstClr val="black"/>
                </a:solidFill>
                <a:latin typeface="Arial" panose="020B0604020202020204" pitchFamily="34" charset="0"/>
                <a:cs typeface="Arial" panose="020B0604020202020204" pitchFamily="34" charset="0"/>
              </a:rPr>
              <a:t>i</a:t>
            </a:r>
            <a:r>
              <a:rPr lang="en-CA" sz="900" dirty="0">
                <a:solidFill>
                  <a:prstClr val="black"/>
                </a:solidFill>
                <a:latin typeface="Arial" panose="020B0604020202020204" pitchFamily="34" charset="0"/>
                <a:cs typeface="Arial" panose="020B0604020202020204" pitchFamily="34" charset="0"/>
              </a:rPr>
              <a:t>) et (c)(x), 469(a)(vi) et (viii), 473, 536 et 631.</a:t>
            </a:r>
          </a:p>
          <a:p>
            <a:pPr marL="170539" indent="-170539">
              <a:buFont typeface="Arial" panose="020B0604020202020204" pitchFamily="34" charset="0"/>
              <a:buChar char="•"/>
              <a:defRPr/>
            </a:pPr>
            <a:r>
              <a:rPr lang="fr-CA" sz="900" i="1" dirty="0">
                <a:solidFill>
                  <a:prstClr val="black"/>
                </a:solidFill>
                <a:latin typeface="Arial" panose="020B0604020202020204" pitchFamily="34" charset="0"/>
                <a:cs typeface="Arial" panose="020B0604020202020204" pitchFamily="34" charset="0"/>
              </a:rPr>
              <a:t>R c </a:t>
            </a:r>
            <a:r>
              <a:rPr lang="fr-CA" sz="900" i="1" dirty="0" err="1">
                <a:solidFill>
                  <a:prstClr val="black"/>
                </a:solidFill>
                <a:latin typeface="Arial" panose="020B0604020202020204" pitchFamily="34" charset="0"/>
                <a:cs typeface="Arial" panose="020B0604020202020204" pitchFamily="34" charset="0"/>
              </a:rPr>
              <a:t>Lifchus</a:t>
            </a:r>
            <a:r>
              <a:rPr lang="fr-CA" sz="900" dirty="0">
                <a:solidFill>
                  <a:prstClr val="black"/>
                </a:solidFill>
                <a:latin typeface="Arial" panose="020B0604020202020204" pitchFamily="34" charset="0"/>
                <a:cs typeface="Arial" panose="020B0604020202020204" pitchFamily="34" charset="0"/>
              </a:rPr>
              <a:t>, [1997] 3 R.C.S. 320, para 22 : exemple de directives au jury – explication de la notion de « hors de tout doute raisonnable ».</a:t>
            </a:r>
          </a:p>
          <a:p>
            <a:pPr marL="170539" indent="-170539">
              <a:buFont typeface="Arial" panose="020B0604020202020204" pitchFamily="34" charset="0"/>
              <a:buChar char="•"/>
            </a:pPr>
            <a:r>
              <a:rPr lang="fr-CA" sz="900" dirty="0">
                <a:solidFill>
                  <a:prstClr val="black"/>
                </a:solidFill>
                <a:latin typeface="Arial" panose="020B0604020202020204" pitchFamily="34" charset="0"/>
                <a:cs typeface="Arial" panose="020B0604020202020204" pitchFamily="34" charset="0"/>
              </a:rPr>
              <a:t>Pierre Béliveau et Martin </a:t>
            </a:r>
            <a:r>
              <a:rPr lang="fr-CA" sz="900" dirty="0" err="1">
                <a:solidFill>
                  <a:prstClr val="black"/>
                </a:solidFill>
                <a:latin typeface="Arial" panose="020B0604020202020204" pitchFamily="34" charset="0"/>
                <a:cs typeface="Arial" panose="020B0604020202020204" pitchFamily="34" charset="0"/>
              </a:rPr>
              <a:t>Vauclair</a:t>
            </a:r>
            <a:r>
              <a:rPr lang="fr-CA" sz="900" dirty="0">
                <a:solidFill>
                  <a:prstClr val="black"/>
                </a:solidFill>
                <a:latin typeface="Arial" panose="020B0604020202020204" pitchFamily="34" charset="0"/>
                <a:cs typeface="Arial" panose="020B0604020202020204" pitchFamily="34" charset="0"/>
              </a:rPr>
              <a:t>, </a:t>
            </a:r>
            <a:r>
              <a:rPr lang="fr-CA" sz="900" i="1" dirty="0">
                <a:solidFill>
                  <a:prstClr val="black"/>
                </a:solidFill>
                <a:latin typeface="Arial" panose="020B0604020202020204" pitchFamily="34" charset="0"/>
                <a:cs typeface="Arial" panose="020B0604020202020204" pitchFamily="34" charset="0"/>
              </a:rPr>
              <a:t>Traité général de preuve et de procédures pénales</a:t>
            </a:r>
            <a:r>
              <a:rPr lang="fr-CA" sz="900" dirty="0">
                <a:solidFill>
                  <a:prstClr val="black"/>
                </a:solidFill>
                <a:latin typeface="Arial" panose="020B0604020202020204" pitchFamily="34" charset="0"/>
                <a:cs typeface="Arial" panose="020B0604020202020204" pitchFamily="34" charset="0"/>
              </a:rPr>
              <a:t>, 22</a:t>
            </a:r>
            <a:r>
              <a:rPr lang="fr-CA" sz="900" baseline="30000" dirty="0">
                <a:solidFill>
                  <a:prstClr val="black"/>
                </a:solidFill>
                <a:latin typeface="Arial" panose="020B0604020202020204" pitchFamily="34" charset="0"/>
                <a:cs typeface="Arial" panose="020B0604020202020204" pitchFamily="34" charset="0"/>
              </a:rPr>
              <a:t>e</a:t>
            </a:r>
            <a:r>
              <a:rPr lang="fr-CA" sz="900" dirty="0">
                <a:solidFill>
                  <a:prstClr val="black"/>
                </a:solidFill>
                <a:latin typeface="Arial" panose="020B0604020202020204" pitchFamily="34" charset="0"/>
                <a:cs typeface="Arial" panose="020B0604020202020204" pitchFamily="34" charset="0"/>
              </a:rPr>
              <a:t> éd, </a:t>
            </a:r>
            <a:r>
              <a:rPr lang="fr-CA" sz="900" dirty="0" err="1">
                <a:solidFill>
                  <a:prstClr val="black"/>
                </a:solidFill>
                <a:latin typeface="Arial" panose="020B0604020202020204" pitchFamily="34" charset="0"/>
                <a:cs typeface="Arial" panose="020B0604020202020204" pitchFamily="34" charset="0"/>
              </a:rPr>
              <a:t>Cowansville</a:t>
            </a:r>
            <a:r>
              <a:rPr lang="fr-CA" sz="900" dirty="0">
                <a:solidFill>
                  <a:prstClr val="black"/>
                </a:solidFill>
                <a:latin typeface="Arial" panose="020B0604020202020204" pitchFamily="34" charset="0"/>
                <a:cs typeface="Arial" panose="020B0604020202020204" pitchFamily="34" charset="0"/>
              </a:rPr>
              <a:t> (</a:t>
            </a:r>
            <a:r>
              <a:rPr lang="fr-CA" sz="900" dirty="0" err="1">
                <a:solidFill>
                  <a:prstClr val="black"/>
                </a:solidFill>
                <a:latin typeface="Arial" panose="020B0604020202020204" pitchFamily="34" charset="0"/>
                <a:cs typeface="Arial" panose="020B0604020202020204" pitchFamily="34" charset="0"/>
              </a:rPr>
              <a:t>Qc</a:t>
            </a:r>
            <a:r>
              <a:rPr lang="fr-CA" sz="900" dirty="0">
                <a:solidFill>
                  <a:prstClr val="black"/>
                </a:solidFill>
                <a:latin typeface="Arial" panose="020B0604020202020204" pitchFamily="34" charset="0"/>
                <a:cs typeface="Arial" panose="020B0604020202020204" pitchFamily="34" charset="0"/>
              </a:rPr>
              <a:t>), Yvon Blais, 2015 aux para 534 et 1533. </a:t>
            </a:r>
          </a:p>
          <a:p>
            <a:pPr marL="170539" indent="-170539">
              <a:buFont typeface="Arial" panose="020B0604020202020204" pitchFamily="34" charset="0"/>
              <a:buChar char="•"/>
            </a:pPr>
            <a:r>
              <a:rPr lang="fr-CA" sz="900" dirty="0">
                <a:solidFill>
                  <a:prstClr val="black"/>
                </a:solidFill>
                <a:latin typeface="Arial" panose="020B0604020202020204" pitchFamily="34" charset="0"/>
                <a:cs typeface="Arial" panose="020B0604020202020204" pitchFamily="34" charset="0"/>
              </a:rPr>
              <a:t>Collection de Droit 2015-2016, Volume 11, Preuve et procédure pénale, Chapitre VII, </a:t>
            </a:r>
            <a:r>
              <a:rPr lang="en-CA" sz="900" dirty="0">
                <a:solidFill>
                  <a:srgbClr val="FF0000"/>
                </a:solidFill>
                <a:latin typeface="Arial" panose="020B0604020202020204" pitchFamily="34" charset="0"/>
                <a:cs typeface="Arial" panose="020B0604020202020204" pitchFamily="34" charset="0"/>
              </a:rPr>
              <a:t> </a:t>
            </a:r>
            <a:r>
              <a:rPr lang="en-CA" sz="900" dirty="0">
                <a:solidFill>
                  <a:prstClr val="black"/>
                </a:solidFill>
                <a:latin typeface="Arial" panose="020B0604020202020204" pitchFamily="34" charset="0"/>
                <a:cs typeface="Arial" panose="020B0604020202020204" pitchFamily="34" charset="0"/>
              </a:rPr>
              <a:t>p 31.</a:t>
            </a:r>
            <a:endParaRPr lang="fr-CA" sz="900" dirty="0">
              <a:solidFill>
                <a:prstClr val="black"/>
              </a:solidFill>
              <a:latin typeface="Arial" panose="020B0604020202020204" pitchFamily="34" charset="0"/>
              <a:cs typeface="Arial" panose="020B0604020202020204" pitchFamily="34" charset="0"/>
            </a:endParaRPr>
          </a:p>
          <a:p>
            <a:endParaRPr lang="fr-FR" b="1" dirty="0">
              <a:latin typeface="Arial" panose="020B0604020202020204" pitchFamily="34" charset="0"/>
              <a:cs typeface="Arial" panose="020B0604020202020204" pitchFamily="34" charset="0"/>
            </a:endParaRPr>
          </a:p>
          <a:p>
            <a:endParaRPr lang="fr-CA" dirty="0"/>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14</a:t>
            </a:fld>
            <a:endParaRPr lang="fr-CA"/>
          </a:p>
        </p:txBody>
      </p:sp>
    </p:spTree>
    <p:extLst>
      <p:ext uri="{BB962C8B-B14F-4D97-AF65-F5344CB8AC3E}">
        <p14:creationId xmlns:p14="http://schemas.microsoft.com/office/powerpoint/2010/main" val="845575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defRPr/>
            </a:pPr>
            <a:r>
              <a:rPr lang="fr-CA" b="1" dirty="0">
                <a:latin typeface="Arial" panose="020B0604020202020204" pitchFamily="34" charset="0"/>
                <a:cs typeface="Arial" panose="020B0604020202020204" pitchFamily="34" charset="0"/>
              </a:rPr>
              <a:t>NOTE AUX ENSEIGNANTS</a:t>
            </a:r>
          </a:p>
          <a:p>
            <a:endParaRPr lang="en-CA" b="1" dirty="0">
              <a:solidFill>
                <a:schemeClr val="accent1"/>
              </a:solidFill>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Nous </a:t>
            </a:r>
            <a:r>
              <a:rPr lang="en-CA" dirty="0" err="1">
                <a:latin typeface="Arial" panose="020B0604020202020204" pitchFamily="34" charset="0"/>
                <a:cs typeface="Arial" panose="020B0604020202020204" pitchFamily="34" charset="0"/>
              </a:rPr>
              <a:t>parlerons</a:t>
            </a:r>
            <a:r>
              <a:rPr lang="en-CA" dirty="0">
                <a:latin typeface="Arial" panose="020B0604020202020204" pitchFamily="34" charset="0"/>
                <a:cs typeface="Arial" panose="020B0604020202020204" pitchFamily="34" charset="0"/>
              </a:rPr>
              <a:t> plus loin du </a:t>
            </a:r>
            <a:r>
              <a:rPr lang="en-CA" dirty="0" err="1">
                <a:latin typeface="Arial" panose="020B0604020202020204" pitchFamily="34" charset="0"/>
                <a:cs typeface="Arial" panose="020B0604020202020204" pitchFamily="34" charset="0"/>
              </a:rPr>
              <a:t>rôle</a:t>
            </a:r>
            <a:r>
              <a:rPr lang="en-CA" dirty="0">
                <a:latin typeface="Arial" panose="020B0604020202020204" pitchFamily="34" charset="0"/>
                <a:cs typeface="Arial" panose="020B0604020202020204" pitchFamily="34" charset="0"/>
              </a:rPr>
              <a:t> du </a:t>
            </a:r>
            <a:r>
              <a:rPr lang="en-CA" dirty="0" err="1">
                <a:latin typeface="Arial" panose="020B0604020202020204" pitchFamily="34" charset="0"/>
                <a:cs typeface="Arial" panose="020B0604020202020204" pitchFamily="34" charset="0"/>
              </a:rPr>
              <a:t>témoin</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lors</a:t>
            </a:r>
            <a:r>
              <a:rPr lang="en-CA" dirty="0">
                <a:latin typeface="Arial" panose="020B0604020202020204" pitchFamily="34" charset="0"/>
                <a:cs typeface="Arial" panose="020B0604020202020204" pitchFamily="34" charset="0"/>
              </a:rPr>
              <a:t> de </a:t>
            </a:r>
            <a:r>
              <a:rPr lang="en-CA" dirty="0" err="1">
                <a:latin typeface="Arial" panose="020B0604020202020204" pitchFamily="34" charset="0"/>
                <a:cs typeface="Arial" panose="020B0604020202020204" pitchFamily="34" charset="0"/>
              </a:rPr>
              <a:t>l’interrogatoire</a:t>
            </a:r>
            <a:r>
              <a:rPr lang="en-CA" dirty="0">
                <a:latin typeface="Arial" panose="020B0604020202020204" pitchFamily="34" charset="0"/>
                <a:cs typeface="Arial" panose="020B0604020202020204" pitchFamily="34" charset="0"/>
              </a:rPr>
              <a:t> (</a:t>
            </a:r>
            <a:r>
              <a:rPr lang="en-CA" b="1" dirty="0" err="1">
                <a:solidFill>
                  <a:srgbClr val="F6891F"/>
                </a:solidFill>
                <a:latin typeface="Arial" panose="020B0604020202020204" pitchFamily="34" charset="0"/>
                <a:cs typeface="Arial" panose="020B0604020202020204" pitchFamily="34" charset="0"/>
              </a:rPr>
              <a:t>diapositive</a:t>
            </a:r>
            <a:r>
              <a:rPr lang="en-CA" b="1" dirty="0">
                <a:solidFill>
                  <a:srgbClr val="F6891F"/>
                </a:solidFill>
                <a:latin typeface="Arial" panose="020B0604020202020204" pitchFamily="34" charset="0"/>
                <a:cs typeface="Arial" panose="020B0604020202020204" pitchFamily="34" charset="0"/>
              </a:rPr>
              <a:t> 20 et </a:t>
            </a:r>
            <a:r>
              <a:rPr lang="en-CA" b="1" dirty="0" err="1">
                <a:solidFill>
                  <a:srgbClr val="F6891F"/>
                </a:solidFill>
                <a:latin typeface="Arial" panose="020B0604020202020204" pitchFamily="34" charset="0"/>
                <a:cs typeface="Arial" panose="020B0604020202020204" pitchFamily="34" charset="0"/>
              </a:rPr>
              <a:t>suivantes</a:t>
            </a:r>
            <a:r>
              <a:rPr lang="en-CA" dirty="0">
                <a:latin typeface="Arial" panose="020B0604020202020204" pitchFamily="34" charset="0"/>
                <a:cs typeface="Arial" panose="020B0604020202020204" pitchFamily="34" charset="0"/>
              </a:rPr>
              <a:t>). </a:t>
            </a:r>
            <a:endParaRPr lang="en-CA" sz="900"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sz="900" b="1" dirty="0">
                <a:latin typeface="Arial" panose="020B0604020202020204" pitchFamily="34" charset="0"/>
                <a:cs typeface="Arial" panose="020B0604020202020204" pitchFamily="34" charset="0"/>
              </a:rPr>
              <a:t>SOURCES</a:t>
            </a:r>
          </a:p>
          <a:p>
            <a:endParaRPr lang="en-CA" sz="900"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Collection de Droit 2015-2016, Volume 11, Preuve et procédure pénale, Chapitre VII, p. 135 et suivantes. </a:t>
            </a:r>
          </a:p>
          <a:p>
            <a:pPr marL="170539" indent="-170539">
              <a:buFont typeface="Arial" panose="020B0604020202020204" pitchFamily="34" charset="0"/>
              <a:buChar char="•"/>
            </a:pPr>
            <a:r>
              <a:rPr lang="en-CA" sz="900" i="1" dirty="0" err="1">
                <a:latin typeface="Arial" panose="020B0604020202020204" pitchFamily="34" charset="0"/>
                <a:cs typeface="Arial" panose="020B0604020202020204" pitchFamily="34" charset="0"/>
              </a:rPr>
              <a:t>Loi</a:t>
            </a:r>
            <a:r>
              <a:rPr lang="en-CA" sz="900" i="1" dirty="0">
                <a:latin typeface="Arial" panose="020B0604020202020204" pitchFamily="34" charset="0"/>
                <a:cs typeface="Arial" panose="020B0604020202020204" pitchFamily="34" charset="0"/>
              </a:rPr>
              <a:t> sur la prevue au Canada</a:t>
            </a:r>
            <a:r>
              <a:rPr lang="en-CA" sz="900" dirty="0">
                <a:latin typeface="Arial" panose="020B0604020202020204" pitchFamily="34" charset="0"/>
                <a:cs typeface="Arial" panose="020B0604020202020204" pitchFamily="34" charset="0"/>
              </a:rPr>
              <a:t>, </a:t>
            </a:r>
            <a:r>
              <a:rPr lang="pl-PL" sz="900" b="0" dirty="0"/>
              <a:t>L.R.C. (1985), ch. C-5</a:t>
            </a:r>
            <a:r>
              <a:rPr lang="en-CA" sz="900" b="0" dirty="0"/>
              <a:t>, art. 14 (1)</a:t>
            </a:r>
            <a:endParaRPr lang="fr-CA" sz="900" b="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15</a:t>
            </a:fld>
            <a:endParaRPr lang="fr-CA"/>
          </a:p>
        </p:txBody>
      </p:sp>
    </p:spTree>
    <p:extLst>
      <p:ext uri="{BB962C8B-B14F-4D97-AF65-F5344CB8AC3E}">
        <p14:creationId xmlns:p14="http://schemas.microsoft.com/office/powerpoint/2010/main" val="2507437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724624" y="4385373"/>
            <a:ext cx="5408754" cy="4156234"/>
          </a:xfrm>
        </p:spPr>
        <p:txBody>
          <a:bodyPr/>
          <a:lstStyle/>
          <a:p>
            <a:pPr marL="0" lvl="1" defTabSz="919365">
              <a:defRPr/>
            </a:pPr>
            <a:r>
              <a:rPr lang="en-CA" b="1" dirty="0">
                <a:latin typeface="Arial" panose="020B0604020202020204" pitchFamily="34" charset="0"/>
                <a:cs typeface="Arial" panose="020B0604020202020204" pitchFamily="34" charset="0"/>
              </a:rPr>
              <a:t>INFORMATIONS COMPLÉMENTAIRES</a:t>
            </a:r>
          </a:p>
          <a:p>
            <a:pPr marL="0" lvl="1" defTabSz="919365">
              <a:defRPr/>
            </a:pPr>
            <a:endParaRPr lang="en-CA" b="1" dirty="0">
              <a:latin typeface="Arial" panose="020B0604020202020204" pitchFamily="34" charset="0"/>
              <a:cs typeface="Arial" panose="020B0604020202020204" pitchFamily="34" charset="0"/>
            </a:endParaRPr>
          </a:p>
          <a:p>
            <a:pPr marL="0" lvl="1" defTabSz="919365">
              <a:defRPr/>
            </a:pPr>
            <a:r>
              <a:rPr lang="en-CA" dirty="0" err="1">
                <a:latin typeface="Arial" panose="020B0604020202020204" pitchFamily="34" charset="0"/>
                <a:cs typeface="Arial" panose="020B0604020202020204" pitchFamily="34" charset="0"/>
              </a:rPr>
              <a:t>L’accusé</a:t>
            </a:r>
            <a:r>
              <a:rPr lang="en-CA" dirty="0">
                <a:latin typeface="Arial" panose="020B0604020202020204" pitchFamily="34" charset="0"/>
                <a:cs typeface="Arial" panose="020B0604020202020204" pitchFamily="34" charset="0"/>
              </a:rPr>
              <a:t> a </a:t>
            </a:r>
            <a:r>
              <a:rPr lang="en-CA" b="1" dirty="0">
                <a:latin typeface="Arial" panose="020B0604020202020204" pitchFamily="34" charset="0"/>
                <a:cs typeface="Arial" panose="020B0604020202020204" pitchFamily="34" charset="0"/>
              </a:rPr>
              <a:t>droit au silence </a:t>
            </a:r>
            <a:r>
              <a:rPr lang="en-CA" dirty="0" err="1">
                <a:latin typeface="Arial" panose="020B0604020202020204" pitchFamily="34" charset="0"/>
                <a:cs typeface="Arial" panose="020B0604020202020204" pitchFamily="34" charset="0"/>
              </a:rPr>
              <a:t>en</a:t>
            </a:r>
            <a:r>
              <a:rPr lang="en-CA" dirty="0">
                <a:latin typeface="Arial" panose="020B0604020202020204" pitchFamily="34" charset="0"/>
                <a:cs typeface="Arial" panose="020B0604020202020204" pitchFamily="34" charset="0"/>
              </a:rPr>
              <a:t> tout temps, </a:t>
            </a:r>
            <a:r>
              <a:rPr lang="en-CA" dirty="0" err="1">
                <a:latin typeface="Arial" panose="020B0604020202020204" pitchFamily="34" charset="0"/>
                <a:cs typeface="Arial" panose="020B0604020202020204" pitchFamily="34" charset="0"/>
              </a:rPr>
              <a:t>ce</a:t>
            </a:r>
            <a:r>
              <a:rPr lang="en-CA" dirty="0">
                <a:latin typeface="Arial" panose="020B0604020202020204" pitchFamily="34" charset="0"/>
                <a:cs typeface="Arial" panose="020B0604020202020204" pitchFamily="34" charset="0"/>
              </a:rPr>
              <a:t> qui </a:t>
            </a:r>
            <a:r>
              <a:rPr lang="en-CA" dirty="0" err="1">
                <a:latin typeface="Arial" panose="020B0604020202020204" pitchFamily="34" charset="0"/>
                <a:cs typeface="Arial" panose="020B0604020202020204" pitchFamily="34" charset="0"/>
              </a:rPr>
              <a:t>signifie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qu’il</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peut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choisir</a:t>
            </a:r>
            <a:r>
              <a:rPr lang="en-CA" dirty="0">
                <a:latin typeface="Arial" panose="020B0604020202020204" pitchFamily="34" charset="0"/>
                <a:cs typeface="Arial" panose="020B0604020202020204" pitchFamily="34" charset="0"/>
              </a:rPr>
              <a:t> de ne pas </a:t>
            </a:r>
            <a:r>
              <a:rPr lang="en-CA" dirty="0" err="1">
                <a:latin typeface="Arial" panose="020B0604020202020204" pitchFamily="34" charset="0"/>
                <a:cs typeface="Arial" panose="020B0604020202020204" pitchFamily="34" charset="0"/>
              </a:rPr>
              <a:t>parler</a:t>
            </a:r>
            <a:r>
              <a:rPr lang="en-CA" dirty="0">
                <a:latin typeface="Arial" panose="020B0604020202020204" pitchFamily="34" charset="0"/>
                <a:cs typeface="Arial" panose="020B0604020202020204" pitchFamily="34" charset="0"/>
              </a:rPr>
              <a:t> pendant son </a:t>
            </a:r>
            <a:r>
              <a:rPr lang="en-CA" dirty="0" err="1">
                <a:latin typeface="Arial" panose="020B0604020202020204" pitchFamily="34" charset="0"/>
                <a:cs typeface="Arial" panose="020B0604020202020204" pitchFamily="34" charset="0"/>
              </a:rPr>
              <a:t>procès</a:t>
            </a:r>
            <a:r>
              <a:rPr lang="en-CA" dirty="0">
                <a:latin typeface="Arial" panose="020B0604020202020204" pitchFamily="34" charset="0"/>
                <a:cs typeface="Arial" panose="020B0604020202020204" pitchFamily="34" charset="0"/>
              </a:rPr>
              <a:t>. On ne </a:t>
            </a:r>
            <a:r>
              <a:rPr lang="en-CA" dirty="0" err="1">
                <a:latin typeface="Arial" panose="020B0604020202020204" pitchFamily="34" charset="0"/>
                <a:cs typeface="Arial" panose="020B0604020202020204" pitchFamily="34" charset="0"/>
              </a:rPr>
              <a:t>peut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donc</a:t>
            </a:r>
            <a:r>
              <a:rPr lang="en-CA" dirty="0">
                <a:latin typeface="Arial" panose="020B0604020202020204" pitchFamily="34" charset="0"/>
                <a:cs typeface="Arial" panose="020B0604020202020204" pitchFamily="34" charset="0"/>
              </a:rPr>
              <a:t> pas le </a:t>
            </a:r>
            <a:r>
              <a:rPr lang="en-CA" dirty="0" err="1">
                <a:latin typeface="Arial" panose="020B0604020202020204" pitchFamily="34" charset="0"/>
                <a:cs typeface="Arial" panose="020B0604020202020204" pitchFamily="34" charset="0"/>
              </a:rPr>
              <a:t>contraindre</a:t>
            </a:r>
            <a:r>
              <a:rPr lang="en-CA" dirty="0">
                <a:latin typeface="Arial" panose="020B0604020202020204" pitchFamily="34" charset="0"/>
                <a:cs typeface="Arial" panose="020B0604020202020204" pitchFamily="34" charset="0"/>
              </a:rPr>
              <a:t> à </a:t>
            </a:r>
            <a:r>
              <a:rPr lang="en-CA" dirty="0" err="1">
                <a:latin typeface="Arial" panose="020B0604020202020204" pitchFamily="34" charset="0"/>
                <a:cs typeface="Arial" panose="020B0604020202020204" pitchFamily="34" charset="0"/>
              </a:rPr>
              <a:t>témoigner</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même</a:t>
            </a:r>
            <a:r>
              <a:rPr lang="en-CA" dirty="0">
                <a:latin typeface="Arial" panose="020B0604020202020204" pitchFamily="34" charset="0"/>
                <a:cs typeface="Arial" panose="020B0604020202020204" pitchFamily="34" charset="0"/>
              </a:rPr>
              <a:t> pour </a:t>
            </a:r>
            <a:r>
              <a:rPr lang="en-CA" dirty="0" err="1">
                <a:latin typeface="Arial" panose="020B0604020202020204" pitchFamily="34" charset="0"/>
                <a:cs typeface="Arial" panose="020B0604020202020204" pitchFamily="34" charset="0"/>
              </a:rPr>
              <a:t>sa</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défense</a:t>
            </a:r>
            <a:r>
              <a:rPr lang="en-CA" dirty="0">
                <a:latin typeface="Arial" panose="020B0604020202020204" pitchFamily="34" charset="0"/>
                <a:cs typeface="Arial" panose="020B0604020202020204" pitchFamily="34" charset="0"/>
              </a:rPr>
              <a:t>.</a:t>
            </a:r>
          </a:p>
          <a:p>
            <a:pPr marL="0" lvl="1" defTabSz="919365">
              <a:defRPr/>
            </a:pPr>
            <a:endParaRPr lang="en-CA" dirty="0">
              <a:latin typeface="Arial" panose="020B0604020202020204" pitchFamily="34" charset="0"/>
              <a:cs typeface="Arial" panose="020B0604020202020204" pitchFamily="34" charset="0"/>
            </a:endParaRPr>
          </a:p>
          <a:p>
            <a:pPr marL="0" lvl="1" defTabSz="919365">
              <a:defRPr/>
            </a:pPr>
            <a:r>
              <a:rPr lang="en-CA" dirty="0">
                <a:latin typeface="Arial" panose="020B0604020202020204" pitchFamily="34" charset="0"/>
                <a:cs typeface="Arial" panose="020B0604020202020204" pitchFamily="34" charset="0"/>
              </a:rPr>
              <a:t>Le </a:t>
            </a:r>
            <a:r>
              <a:rPr lang="en-CA" dirty="0" err="1">
                <a:latin typeface="Arial" panose="020B0604020202020204" pitchFamily="34" charset="0"/>
                <a:cs typeface="Arial" panose="020B0604020202020204" pitchFamily="34" charset="0"/>
              </a:rPr>
              <a:t>choix</a:t>
            </a:r>
            <a:r>
              <a:rPr lang="en-CA" dirty="0">
                <a:latin typeface="Arial" panose="020B0604020202020204" pitchFamily="34" charset="0"/>
                <a:cs typeface="Arial" panose="020B0604020202020204" pitchFamily="34" charset="0"/>
              </a:rPr>
              <a:t> de </a:t>
            </a:r>
            <a:r>
              <a:rPr lang="en-CA" dirty="0" err="1">
                <a:latin typeface="Arial" panose="020B0604020202020204" pitchFamily="34" charset="0"/>
                <a:cs typeface="Arial" panose="020B0604020202020204" pitchFamily="34" charset="0"/>
              </a:rPr>
              <a:t>témoigner</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ou</a:t>
            </a:r>
            <a:r>
              <a:rPr lang="en-CA" dirty="0">
                <a:latin typeface="Arial" panose="020B0604020202020204" pitchFamily="34" charset="0"/>
                <a:cs typeface="Arial" panose="020B0604020202020204" pitchFamily="34" charset="0"/>
              </a:rPr>
              <a:t> non </a:t>
            </a:r>
            <a:r>
              <a:rPr lang="en-CA" dirty="0" err="1">
                <a:latin typeface="Arial" panose="020B0604020202020204" pitchFamily="34" charset="0"/>
                <a:cs typeface="Arial" panose="020B0604020202020204" pitchFamily="34" charset="0"/>
              </a:rPr>
              <a:t>revient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donc</a:t>
            </a:r>
            <a:r>
              <a:rPr lang="en-CA" dirty="0">
                <a:latin typeface="Arial" panose="020B0604020202020204" pitchFamily="34" charset="0"/>
                <a:cs typeface="Arial" panose="020B0604020202020204" pitchFamily="34" charset="0"/>
              </a:rPr>
              <a:t> à </a:t>
            </a:r>
            <a:r>
              <a:rPr lang="en-CA" dirty="0" err="1">
                <a:latin typeface="Arial" panose="020B0604020202020204" pitchFamily="34" charset="0"/>
                <a:cs typeface="Arial" panose="020B0604020202020204" pitchFamily="34" charset="0"/>
              </a:rPr>
              <a:t>l’accusé</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conseillé</a:t>
            </a:r>
            <a:r>
              <a:rPr lang="en-CA" dirty="0">
                <a:latin typeface="Arial" panose="020B0604020202020204" pitchFamily="34" charset="0"/>
                <a:cs typeface="Arial" panose="020B0604020202020204" pitchFamily="34" charset="0"/>
              </a:rPr>
              <a:t> par son </a:t>
            </a:r>
            <a:r>
              <a:rPr lang="en-CA" dirty="0" err="1">
                <a:latin typeface="Arial" panose="020B0604020202020204" pitchFamily="34" charset="0"/>
                <a:cs typeface="Arial" panose="020B0604020202020204" pitchFamily="34" charset="0"/>
              </a:rPr>
              <a:t>avocat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En</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principe</a:t>
            </a:r>
            <a:r>
              <a:rPr lang="en-CA" dirty="0">
                <a:latin typeface="Arial" panose="020B0604020202020204" pitchFamily="34" charset="0"/>
                <a:cs typeface="Arial" panose="020B0604020202020204" pitchFamily="34" charset="0"/>
              </a:rPr>
              <a:t>, le </a:t>
            </a:r>
            <a:r>
              <a:rPr lang="en-CA" dirty="0" err="1">
                <a:latin typeface="Arial" panose="020B0604020202020204" pitchFamily="34" charset="0"/>
                <a:cs typeface="Arial" panose="020B0604020202020204" pitchFamily="34" charset="0"/>
              </a:rPr>
              <a:t>juge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ou</a:t>
            </a:r>
            <a:r>
              <a:rPr lang="en-CA" dirty="0">
                <a:latin typeface="Arial" panose="020B0604020202020204" pitchFamily="34" charset="0"/>
                <a:cs typeface="Arial" panose="020B0604020202020204" pitchFamily="34" charset="0"/>
              </a:rPr>
              <a:t> le jury) ne </a:t>
            </a:r>
            <a:r>
              <a:rPr lang="en-CA" dirty="0" err="1">
                <a:latin typeface="Arial" panose="020B0604020202020204" pitchFamily="34" charset="0"/>
                <a:cs typeface="Arial" panose="020B0604020202020204" pitchFamily="34" charset="0"/>
              </a:rPr>
              <a:t>doit</a:t>
            </a:r>
            <a:r>
              <a:rPr lang="en-CA" dirty="0">
                <a:latin typeface="Arial" panose="020B0604020202020204" pitchFamily="34" charset="0"/>
                <a:cs typeface="Arial" panose="020B0604020202020204" pitchFamily="34" charset="0"/>
              </a:rPr>
              <a:t> pas </a:t>
            </a:r>
            <a:r>
              <a:rPr lang="en-CA" dirty="0" err="1">
                <a:latin typeface="Arial" panose="020B0604020202020204" pitchFamily="34" charset="0"/>
                <a:cs typeface="Arial" panose="020B0604020202020204" pitchFamily="34" charset="0"/>
              </a:rPr>
              <a:t>interpréter</a:t>
            </a:r>
            <a:r>
              <a:rPr lang="en-CA" dirty="0">
                <a:latin typeface="Arial" panose="020B0604020202020204" pitchFamily="34" charset="0"/>
                <a:cs typeface="Arial" panose="020B0604020202020204" pitchFamily="34" charset="0"/>
              </a:rPr>
              <a:t> le silence de </a:t>
            </a:r>
            <a:r>
              <a:rPr lang="en-CA" dirty="0" err="1">
                <a:latin typeface="Arial" panose="020B0604020202020204" pitchFamily="34" charset="0"/>
                <a:cs typeface="Arial" panose="020B0604020202020204" pitchFamily="34" charset="0"/>
              </a:rPr>
              <a:t>l’accusé</a:t>
            </a:r>
            <a:r>
              <a:rPr lang="en-CA" dirty="0">
                <a:latin typeface="Arial" panose="020B0604020202020204" pitchFamily="34" charset="0"/>
                <a:cs typeface="Arial" panose="020B0604020202020204" pitchFamily="34" charset="0"/>
              </a:rPr>
              <a:t> pour </a:t>
            </a:r>
            <a:r>
              <a:rPr lang="en-CA" dirty="0" err="1">
                <a:latin typeface="Arial" panose="020B0604020202020204" pitchFamily="34" charset="0"/>
                <a:cs typeface="Arial" panose="020B0604020202020204" pitchFamily="34" charset="0"/>
              </a:rPr>
              <a:t>conclure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qu’il</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est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coupable</a:t>
            </a:r>
            <a:r>
              <a:rPr lang="en-CA" dirty="0">
                <a:latin typeface="Arial" panose="020B0604020202020204" pitchFamily="34" charset="0"/>
                <a:cs typeface="Arial" panose="020B0604020202020204" pitchFamily="34" charset="0"/>
              </a:rPr>
              <a:t>.</a:t>
            </a:r>
          </a:p>
          <a:p>
            <a:pPr marL="0" lvl="1" defTabSz="919365">
              <a:defRPr/>
            </a:pPr>
            <a:endParaRPr lang="en-CA" b="1" dirty="0">
              <a:latin typeface="Arial" panose="020B0604020202020204" pitchFamily="34" charset="0"/>
              <a:cs typeface="Arial" panose="020B0604020202020204" pitchFamily="34" charset="0"/>
            </a:endParaRPr>
          </a:p>
          <a:p>
            <a:pPr marL="0" lvl="1" defTabSz="919365">
              <a:defRPr/>
            </a:pPr>
            <a:endParaRPr lang="fr-CA" b="1" dirty="0">
              <a:latin typeface="Arial" panose="020B0604020202020204" pitchFamily="34" charset="0"/>
              <a:cs typeface="Arial" panose="020B0604020202020204" pitchFamily="34" charset="0"/>
            </a:endParaRPr>
          </a:p>
          <a:p>
            <a:pPr marL="0" lvl="1" defTabSz="919365">
              <a:defRPr/>
            </a:pPr>
            <a:r>
              <a:rPr lang="fr-CA" sz="900" b="1" dirty="0">
                <a:latin typeface="Arial" panose="020B0604020202020204" pitchFamily="34" charset="0"/>
                <a:cs typeface="Arial" panose="020B0604020202020204" pitchFamily="34" charset="0"/>
              </a:rPr>
              <a:t>SOURCES</a:t>
            </a:r>
            <a:endParaRPr lang="fr-FR" sz="900" dirty="0">
              <a:latin typeface="Arial" panose="020B0604020202020204" pitchFamily="34" charset="0"/>
              <a:cs typeface="Arial" panose="020B0604020202020204" pitchFamily="34" charset="0"/>
            </a:endParaRPr>
          </a:p>
          <a:p>
            <a:pPr marL="170539" indent="-170539" defTabSz="919365">
              <a:buFont typeface="Arial" panose="020B0604020202020204" pitchFamily="34" charset="0"/>
              <a:buChar char="•"/>
              <a:defRPr/>
            </a:pPr>
            <a:r>
              <a:rPr lang="fr-FR" sz="900" dirty="0">
                <a:latin typeface="Arial" panose="020B0604020202020204" pitchFamily="34" charset="0"/>
                <a:cs typeface="Arial" panose="020B0604020202020204" pitchFamily="34" charset="0"/>
              </a:rPr>
              <a:t>Hubert Reid, Dictionnaire de droit québécois et canadien 4e éd., 2010, Wilson &amp; Lafleur, 11, </a:t>
            </a:r>
            <a:r>
              <a:rPr lang="fr-FR" sz="900" dirty="0" err="1">
                <a:latin typeface="Arial" panose="020B0604020202020204" pitchFamily="34" charset="0"/>
                <a:cs typeface="Arial" panose="020B0604020202020204" pitchFamily="34" charset="0"/>
              </a:rPr>
              <a:t>sub</a:t>
            </a:r>
            <a:r>
              <a:rPr lang="fr-FR" sz="900" dirty="0">
                <a:latin typeface="Arial" panose="020B0604020202020204" pitchFamily="34" charset="0"/>
                <a:cs typeface="Arial" panose="020B0604020202020204" pitchFamily="34" charset="0"/>
              </a:rPr>
              <a:t> </a:t>
            </a:r>
            <a:r>
              <a:rPr lang="fr-FR" sz="900" dirty="0" err="1">
                <a:latin typeface="Arial" panose="020B0604020202020204" pitchFamily="34" charset="0"/>
                <a:cs typeface="Arial" panose="020B0604020202020204" pitchFamily="34" charset="0"/>
              </a:rPr>
              <a:t>verbo</a:t>
            </a:r>
            <a:r>
              <a:rPr lang="fr-FR" sz="900" dirty="0">
                <a:latin typeface="Arial" panose="020B0604020202020204" pitchFamily="34" charset="0"/>
                <a:cs typeface="Arial" panose="020B0604020202020204" pitchFamily="34" charset="0"/>
              </a:rPr>
              <a:t> « Accusé »</a:t>
            </a:r>
          </a:p>
          <a:p>
            <a:pPr marL="170539" indent="-170539" defTabSz="919365">
              <a:buFont typeface="Arial" panose="020B0604020202020204" pitchFamily="34" charset="0"/>
              <a:buChar char="•"/>
              <a:defRPr/>
            </a:pPr>
            <a:r>
              <a:rPr lang="fr-CA" sz="900" dirty="0">
                <a:latin typeface="Arial" panose="020B0604020202020204" pitchFamily="34" charset="0"/>
                <a:cs typeface="Arial" panose="020B0604020202020204" pitchFamily="34" charset="0"/>
              </a:rPr>
              <a:t>Pierre Béliveau et Martin </a:t>
            </a:r>
            <a:r>
              <a:rPr lang="fr-CA" sz="900" dirty="0" err="1">
                <a:latin typeface="Arial" panose="020B0604020202020204" pitchFamily="34" charset="0"/>
                <a:cs typeface="Arial" panose="020B0604020202020204" pitchFamily="34" charset="0"/>
              </a:rPr>
              <a:t>Vauclair</a:t>
            </a:r>
            <a:r>
              <a:rPr lang="fr-CA" sz="900" dirty="0">
                <a:latin typeface="Arial" panose="020B0604020202020204" pitchFamily="34" charset="0"/>
                <a:cs typeface="Arial" panose="020B0604020202020204" pitchFamily="34" charset="0"/>
              </a:rPr>
              <a:t>, </a:t>
            </a:r>
            <a:r>
              <a:rPr lang="fr-CA" sz="900" i="1" dirty="0">
                <a:latin typeface="Arial" panose="020B0604020202020204" pitchFamily="34" charset="0"/>
                <a:cs typeface="Arial" panose="020B0604020202020204" pitchFamily="34" charset="0"/>
              </a:rPr>
              <a:t>Traité général de preuve et de procédures pénales</a:t>
            </a:r>
            <a:r>
              <a:rPr lang="fr-CA" sz="900" dirty="0">
                <a:latin typeface="Arial" panose="020B0604020202020204" pitchFamily="34" charset="0"/>
                <a:cs typeface="Arial" panose="020B0604020202020204" pitchFamily="34" charset="0"/>
              </a:rPr>
              <a:t>, 22</a:t>
            </a:r>
            <a:r>
              <a:rPr lang="fr-CA" sz="900" baseline="30000" dirty="0">
                <a:latin typeface="Arial" panose="020B0604020202020204" pitchFamily="34" charset="0"/>
                <a:cs typeface="Arial" panose="020B0604020202020204" pitchFamily="34" charset="0"/>
              </a:rPr>
              <a:t>e</a:t>
            </a:r>
            <a:r>
              <a:rPr lang="fr-CA" sz="900" dirty="0">
                <a:latin typeface="Arial" panose="020B0604020202020204" pitchFamily="34" charset="0"/>
                <a:cs typeface="Arial" panose="020B0604020202020204" pitchFamily="34" charset="0"/>
              </a:rPr>
              <a:t> éd, </a:t>
            </a:r>
            <a:r>
              <a:rPr lang="fr-CA" sz="900" dirty="0" err="1">
                <a:latin typeface="Arial" panose="020B0604020202020204" pitchFamily="34" charset="0"/>
                <a:cs typeface="Arial" panose="020B0604020202020204" pitchFamily="34" charset="0"/>
              </a:rPr>
              <a:t>Cowansville</a:t>
            </a:r>
            <a:r>
              <a:rPr lang="fr-CA" sz="900" dirty="0">
                <a:latin typeface="Arial" panose="020B0604020202020204" pitchFamily="34" charset="0"/>
                <a:cs typeface="Arial" panose="020B0604020202020204" pitchFamily="34" charset="0"/>
              </a:rPr>
              <a:t> (</a:t>
            </a:r>
            <a:r>
              <a:rPr lang="fr-CA" sz="900" dirty="0" err="1">
                <a:latin typeface="Arial" panose="020B0604020202020204" pitchFamily="34" charset="0"/>
                <a:cs typeface="Arial" panose="020B0604020202020204" pitchFamily="34" charset="0"/>
              </a:rPr>
              <a:t>Qc</a:t>
            </a:r>
            <a:r>
              <a:rPr lang="fr-CA" sz="900" dirty="0">
                <a:latin typeface="Arial" panose="020B0604020202020204" pitchFamily="34" charset="0"/>
                <a:cs typeface="Arial" panose="020B0604020202020204" pitchFamily="34" charset="0"/>
              </a:rPr>
              <a:t>), Yvon Blais, 2015, aux para 1615-1628.</a:t>
            </a:r>
          </a:p>
          <a:p>
            <a:pPr marL="170539" indent="-170539" defTabSz="919365">
              <a:buFont typeface="Arial" panose="020B0604020202020204" pitchFamily="34" charset="0"/>
              <a:buChar char="•"/>
              <a:defRPr/>
            </a:pPr>
            <a:r>
              <a:rPr lang="en-CA" sz="900" i="1" dirty="0" err="1">
                <a:latin typeface="Arial" panose="020B0604020202020204" pitchFamily="34" charset="0"/>
                <a:cs typeface="Arial" panose="020B0604020202020204" pitchFamily="34" charset="0"/>
              </a:rPr>
              <a:t>Loi</a:t>
            </a:r>
            <a:r>
              <a:rPr lang="en-CA" sz="900" i="1" dirty="0">
                <a:latin typeface="Arial" panose="020B0604020202020204" pitchFamily="34" charset="0"/>
                <a:cs typeface="Arial" panose="020B0604020202020204" pitchFamily="34" charset="0"/>
              </a:rPr>
              <a:t> sur la </a:t>
            </a:r>
            <a:r>
              <a:rPr lang="en-CA" sz="900" i="1" dirty="0" err="1">
                <a:latin typeface="Arial" panose="020B0604020202020204" pitchFamily="34" charset="0"/>
                <a:cs typeface="Arial" panose="020B0604020202020204" pitchFamily="34" charset="0"/>
              </a:rPr>
              <a:t>preuve</a:t>
            </a:r>
            <a:r>
              <a:rPr lang="en-CA" sz="900" i="1" dirty="0">
                <a:latin typeface="Arial" panose="020B0604020202020204" pitchFamily="34" charset="0"/>
                <a:cs typeface="Arial" panose="020B0604020202020204" pitchFamily="34" charset="0"/>
              </a:rPr>
              <a:t> au Canada</a:t>
            </a:r>
            <a:r>
              <a:rPr lang="en-CA" sz="900" dirty="0">
                <a:latin typeface="Arial" panose="020B0604020202020204" pitchFamily="34" charset="0"/>
                <a:cs typeface="Arial" panose="020B0604020202020204" pitchFamily="34" charset="0"/>
              </a:rPr>
              <a:t>, LRC 1985, c C-5, art 4(1) et (6).</a:t>
            </a:r>
            <a:endParaRPr lang="en-CA" sz="900" i="1"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Loi constitutionnelle de 1982, Annexe B de la Loi de 1982 sur le Canada (R-U), 1982, art 7, 9, 10 et 11.</a:t>
            </a:r>
            <a:endParaRPr lang="en-CA" sz="900" dirty="0">
              <a:latin typeface="Arial" panose="020B0604020202020204" pitchFamily="34" charset="0"/>
              <a:cs typeface="Arial" panose="020B0604020202020204" pitchFamily="34" charset="0"/>
            </a:endParaRPr>
          </a:p>
          <a:p>
            <a:pPr marL="170539" indent="-170539" defTabSz="919365">
              <a:buFont typeface="Arial" panose="020B0604020202020204" pitchFamily="34" charset="0"/>
              <a:buChar char="•"/>
              <a:defRPr/>
            </a:pPr>
            <a:r>
              <a:rPr lang="fr-CA" sz="900" dirty="0">
                <a:latin typeface="Arial" panose="020B0604020202020204" pitchFamily="34" charset="0"/>
                <a:cs typeface="Arial" panose="020B0604020202020204" pitchFamily="34" charset="0"/>
              </a:rPr>
              <a:t>Dubois c. La Reine, [1985] 2 R.C.S. 350, para 10.</a:t>
            </a:r>
          </a:p>
          <a:p>
            <a:pPr marL="170539" indent="-170539" defTabSz="919365">
              <a:buFont typeface="Arial" panose="020B0604020202020204" pitchFamily="34" charset="0"/>
              <a:buChar char="•"/>
              <a:defRPr/>
            </a:pPr>
            <a:r>
              <a:rPr lang="fr-CA" sz="900" dirty="0">
                <a:latin typeface="Arial" panose="020B0604020202020204" pitchFamily="34" charset="0"/>
                <a:cs typeface="Arial" panose="020B0604020202020204" pitchFamily="34" charset="0"/>
              </a:rPr>
              <a:t>R. c. Noble, [1997] 1 RCS 874, 1997 </a:t>
            </a:r>
            <a:r>
              <a:rPr lang="fr-CA" sz="900" dirty="0" err="1">
                <a:latin typeface="Arial" panose="020B0604020202020204" pitchFamily="34" charset="0"/>
                <a:cs typeface="Arial" panose="020B0604020202020204" pitchFamily="34" charset="0"/>
              </a:rPr>
              <a:t>CanLII</a:t>
            </a:r>
            <a:r>
              <a:rPr lang="fr-CA" sz="900" dirty="0">
                <a:latin typeface="Arial" panose="020B0604020202020204" pitchFamily="34" charset="0"/>
                <a:cs typeface="Arial" panose="020B0604020202020204" pitchFamily="34" charset="0"/>
              </a:rPr>
              <a:t> 388 (CSC).</a:t>
            </a:r>
          </a:p>
          <a:p>
            <a:pPr defTabSz="919365">
              <a:defRPr/>
            </a:pPr>
            <a:endParaRPr lang="fr-CA" dirty="0">
              <a:latin typeface="Arial" panose="020B0604020202020204" pitchFamily="34" charset="0"/>
              <a:cs typeface="Arial" panose="020B0604020202020204" pitchFamily="34" charset="0"/>
            </a:endParaRPr>
          </a:p>
          <a:p>
            <a:endParaRPr lang="fr-CA" dirty="0"/>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16</a:t>
            </a:fld>
            <a:endParaRPr lang="fr-CA"/>
          </a:p>
        </p:txBody>
      </p:sp>
    </p:spTree>
    <p:extLst>
      <p:ext uri="{BB962C8B-B14F-4D97-AF65-F5344CB8AC3E}">
        <p14:creationId xmlns:p14="http://schemas.microsoft.com/office/powerpoint/2010/main" val="720129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defRPr/>
            </a:pPr>
            <a:r>
              <a:rPr lang="fr-CA" b="1" dirty="0">
                <a:latin typeface="Arial" panose="020B0604020202020204" pitchFamily="34" charset="0"/>
                <a:cs typeface="Arial" panose="020B0604020202020204" pitchFamily="34" charset="0"/>
              </a:rPr>
              <a:t>NOTE AUX ENSEIGNANTS</a:t>
            </a:r>
          </a:p>
          <a:p>
            <a:pPr defTabSz="909542">
              <a:defRPr/>
            </a:pPr>
            <a:endParaRPr lang="en-CA" b="1" dirty="0">
              <a:solidFill>
                <a:schemeClr val="accent1"/>
              </a:solidFill>
              <a:latin typeface="Arial" panose="020B0604020202020204" pitchFamily="34" charset="0"/>
              <a:cs typeface="Arial" panose="020B0604020202020204" pitchFamily="34" charset="0"/>
            </a:endParaRPr>
          </a:p>
          <a:p>
            <a:pPr defTabSz="909542">
              <a:defRPr/>
            </a:pPr>
            <a:r>
              <a:rPr lang="en-CA" dirty="0" err="1">
                <a:latin typeface="Arial" panose="020B0604020202020204" pitchFamily="34" charset="0"/>
                <a:cs typeface="Arial" panose="020B0604020202020204" pitchFamily="34" charset="0"/>
              </a:rPr>
              <a:t>Vous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pouvez</a:t>
            </a:r>
            <a:r>
              <a:rPr lang="en-CA" dirty="0">
                <a:latin typeface="Arial" panose="020B0604020202020204" pitchFamily="34" charset="0"/>
                <a:cs typeface="Arial" panose="020B0604020202020204" pitchFamily="34" charset="0"/>
              </a:rPr>
              <a:t> passer </a:t>
            </a:r>
            <a:r>
              <a:rPr lang="en-CA" dirty="0" err="1">
                <a:latin typeface="Arial" panose="020B0604020202020204" pitchFamily="34" charset="0"/>
                <a:cs typeface="Arial" panose="020B0604020202020204" pitchFamily="34" charset="0"/>
              </a:rPr>
              <a:t>cette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diapositive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rapidement</a:t>
            </a:r>
            <a:r>
              <a:rPr lang="en-CA" dirty="0">
                <a:latin typeface="Arial" panose="020B0604020202020204" pitchFamily="34" charset="0"/>
                <a:cs typeface="Arial" panose="020B0604020202020204" pitchFamily="34" charset="0"/>
              </a:rPr>
              <a:t> pour </a:t>
            </a:r>
            <a:r>
              <a:rPr lang="en-CA" dirty="0" err="1">
                <a:latin typeface="Arial" panose="020B0604020202020204" pitchFamily="34" charset="0"/>
                <a:cs typeface="Arial" panose="020B0604020202020204" pitchFamily="34" charset="0"/>
              </a:rPr>
              <a:t>l’instant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Revenez</a:t>
            </a:r>
            <a:r>
              <a:rPr lang="en-CA" dirty="0">
                <a:latin typeface="Arial" panose="020B0604020202020204" pitchFamily="34" charset="0"/>
                <a:cs typeface="Arial" panose="020B0604020202020204" pitchFamily="34" charset="0"/>
              </a:rPr>
              <a:t> sur </a:t>
            </a:r>
            <a:r>
              <a:rPr lang="en-CA" dirty="0" err="1">
                <a:latin typeface="Arial" panose="020B0604020202020204" pitchFamily="34" charset="0"/>
                <a:cs typeface="Arial" panose="020B0604020202020204" pitchFamily="34" charset="0"/>
              </a:rPr>
              <a:t>ce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rôle</a:t>
            </a:r>
            <a:r>
              <a:rPr lang="en-CA" dirty="0">
                <a:latin typeface="Arial" panose="020B0604020202020204" pitchFamily="34" charset="0"/>
                <a:cs typeface="Arial" panose="020B0604020202020204" pitchFamily="34" charset="0"/>
              </a:rPr>
              <a:t> au moment de le </a:t>
            </a:r>
            <a:r>
              <a:rPr lang="en-CA" dirty="0" err="1">
                <a:latin typeface="Arial" panose="020B0604020202020204" pitchFamily="34" charset="0"/>
                <a:cs typeface="Arial" panose="020B0604020202020204" pitchFamily="34" charset="0"/>
              </a:rPr>
              <a:t>distribuer</a:t>
            </a:r>
            <a:r>
              <a:rPr lang="en-CA" dirty="0">
                <a:latin typeface="Arial" panose="020B0604020202020204" pitchFamily="34" charset="0"/>
                <a:cs typeface="Arial" panose="020B0604020202020204" pitchFamily="34" charset="0"/>
              </a:rPr>
              <a:t>, plus </a:t>
            </a:r>
            <a:r>
              <a:rPr lang="en-CA" dirty="0" err="1">
                <a:latin typeface="Arial" panose="020B0604020202020204" pitchFamily="34" charset="0"/>
                <a:cs typeface="Arial" panose="020B0604020202020204" pitchFamily="34" charset="0"/>
              </a:rPr>
              <a:t>tard</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dans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l’activité</a:t>
            </a:r>
            <a:r>
              <a:rPr lang="en-CA" dirty="0">
                <a:latin typeface="Arial" panose="020B0604020202020204" pitchFamily="34" charset="0"/>
                <a:cs typeface="Arial" panose="020B0604020202020204" pitchFamily="34" charset="0"/>
              </a:rPr>
              <a:t>.</a:t>
            </a:r>
          </a:p>
          <a:p>
            <a:pPr defTabSz="909542">
              <a:defRPr/>
            </a:pPr>
            <a:endParaRPr lang="en-CA" b="1" dirty="0">
              <a:latin typeface="Arial" panose="020B0604020202020204" pitchFamily="34" charset="0"/>
              <a:cs typeface="Arial" panose="020B0604020202020204" pitchFamily="34" charset="0"/>
            </a:endParaRPr>
          </a:p>
          <a:p>
            <a:pPr defTabSz="909542">
              <a:defRPr/>
            </a:pPr>
            <a:r>
              <a:rPr lang="en-CA" dirty="0" err="1">
                <a:latin typeface="Arial" panose="020B0604020202020204" pitchFamily="34" charset="0"/>
                <a:cs typeface="Arial" panose="020B0604020202020204" pitchFamily="34" charset="0"/>
              </a:rPr>
              <a:t>Notez</a:t>
            </a:r>
            <a:r>
              <a:rPr lang="en-CA" dirty="0">
                <a:latin typeface="Arial" panose="020B0604020202020204" pitchFamily="34" charset="0"/>
                <a:cs typeface="Arial" panose="020B0604020202020204" pitchFamily="34" charset="0"/>
              </a:rPr>
              <a:t> que, </a:t>
            </a:r>
            <a:r>
              <a:rPr lang="en-CA" dirty="0" err="1">
                <a:latin typeface="Arial" panose="020B0604020202020204" pitchFamily="34" charset="0"/>
                <a:cs typeface="Arial" panose="020B0604020202020204" pitchFamily="34" charset="0"/>
              </a:rPr>
              <a:t>bien</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qu’on</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parle</a:t>
            </a:r>
            <a:r>
              <a:rPr lang="en-CA" dirty="0">
                <a:latin typeface="Arial" panose="020B0604020202020204" pitchFamily="34" charset="0"/>
                <a:cs typeface="Arial" panose="020B0604020202020204" pitchFamily="34" charset="0"/>
              </a:rPr>
              <a:t> de « </a:t>
            </a:r>
            <a:r>
              <a:rPr lang="en-CA" dirty="0" err="1">
                <a:latin typeface="Arial" panose="020B0604020202020204" pitchFamily="34" charset="0"/>
                <a:cs typeface="Arial" panose="020B0604020202020204" pitchFamily="34" charset="0"/>
              </a:rPr>
              <a:t>serment</a:t>
            </a:r>
            <a:r>
              <a:rPr lang="en-CA" dirty="0">
                <a:latin typeface="Arial" panose="020B0604020202020204" pitchFamily="34" charset="0"/>
                <a:cs typeface="Arial" panose="020B0604020202020204" pitchFamily="34" charset="0"/>
              </a:rPr>
              <a:t> » </a:t>
            </a:r>
            <a:r>
              <a:rPr lang="en-CA" dirty="0" err="1">
                <a:latin typeface="Arial" panose="020B0604020202020204" pitchFamily="34" charset="0"/>
                <a:cs typeface="Arial" panose="020B0604020202020204" pitchFamily="34" charset="0"/>
              </a:rPr>
              <a:t>dans</a:t>
            </a:r>
            <a:r>
              <a:rPr lang="en-CA" dirty="0">
                <a:latin typeface="Arial" panose="020B0604020202020204" pitchFamily="34" charset="0"/>
                <a:cs typeface="Arial" panose="020B0604020202020204" pitchFamily="34" charset="0"/>
              </a:rPr>
              <a:t> la </a:t>
            </a:r>
            <a:r>
              <a:rPr lang="en-CA" dirty="0" err="1">
                <a:latin typeface="Arial" panose="020B0604020202020204" pitchFamily="34" charset="0"/>
                <a:cs typeface="Arial" panose="020B0604020202020204" pitchFamily="34" charset="0"/>
              </a:rPr>
              <a:t>diapositive</a:t>
            </a:r>
            <a:r>
              <a:rPr lang="en-CA" dirty="0">
                <a:latin typeface="Arial" panose="020B0604020202020204" pitchFamily="34" charset="0"/>
                <a:cs typeface="Arial" panose="020B0604020202020204" pitchFamily="34" charset="0"/>
              </a:rPr>
              <a:t>, les paroles du </a:t>
            </a:r>
            <a:r>
              <a:rPr lang="en-CA" dirty="0" err="1">
                <a:latin typeface="Arial" panose="020B0604020202020204" pitchFamily="34" charset="0"/>
                <a:cs typeface="Arial" panose="020B0604020202020204" pitchFamily="34" charset="0"/>
              </a:rPr>
              <a:t>personnage</a:t>
            </a:r>
            <a:r>
              <a:rPr lang="en-CA" dirty="0">
                <a:latin typeface="Arial" panose="020B0604020202020204" pitchFamily="34" charset="0"/>
                <a:cs typeface="Arial" panose="020B0604020202020204" pitchFamily="34" charset="0"/>
              </a:rPr>
              <a:t> correspondent </a:t>
            </a:r>
            <a:r>
              <a:rPr lang="en-CA" dirty="0" err="1">
                <a:latin typeface="Arial" panose="020B0604020202020204" pitchFamily="34" charset="0"/>
                <a:cs typeface="Arial" panose="020B0604020202020204" pitchFamily="34" charset="0"/>
              </a:rPr>
              <a:t>plutôt</a:t>
            </a:r>
            <a:r>
              <a:rPr lang="en-CA" dirty="0">
                <a:latin typeface="Arial" panose="020B0604020202020204" pitchFamily="34" charset="0"/>
                <a:cs typeface="Arial" panose="020B0604020202020204" pitchFamily="34" charset="0"/>
              </a:rPr>
              <a:t> à « </a:t>
            </a:r>
            <a:r>
              <a:rPr lang="en-CA" dirty="0" err="1">
                <a:latin typeface="Arial" panose="020B0604020202020204" pitchFamily="34" charset="0"/>
                <a:cs typeface="Arial" panose="020B0604020202020204" pitchFamily="34" charset="0"/>
              </a:rPr>
              <a:t>l’affirmation</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solennelle</a:t>
            </a:r>
            <a:r>
              <a:rPr lang="en-CA" dirty="0">
                <a:latin typeface="Arial" panose="020B0604020202020204" pitchFamily="34" charset="0"/>
                <a:cs typeface="Arial" panose="020B0604020202020204" pitchFamily="34" charset="0"/>
              </a:rPr>
              <a:t> », qui </a:t>
            </a:r>
            <a:r>
              <a:rPr lang="en-CA" dirty="0" err="1">
                <a:latin typeface="Arial" panose="020B0604020202020204" pitchFamily="34" charset="0"/>
                <a:cs typeface="Arial" panose="020B0604020202020204" pitchFamily="34" charset="0"/>
              </a:rPr>
              <a:t>est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différente</a:t>
            </a:r>
            <a:r>
              <a:rPr lang="en-CA" dirty="0">
                <a:latin typeface="Arial" panose="020B0604020202020204" pitchFamily="34" charset="0"/>
                <a:cs typeface="Arial" panose="020B0604020202020204" pitchFamily="34" charset="0"/>
              </a:rPr>
              <a:t>. Pour plus de </a:t>
            </a:r>
            <a:r>
              <a:rPr lang="en-CA" dirty="0" err="1">
                <a:latin typeface="Arial" panose="020B0604020202020204" pitchFamily="34" charset="0"/>
                <a:cs typeface="Arial" panose="020B0604020202020204" pitchFamily="34" charset="0"/>
              </a:rPr>
              <a:t>détails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voir</a:t>
            </a:r>
            <a:r>
              <a:rPr lang="en-CA" dirty="0">
                <a:latin typeface="Arial" panose="020B0604020202020204" pitchFamily="34" charset="0"/>
                <a:cs typeface="Arial" panose="020B0604020202020204" pitchFamily="34" charset="0"/>
              </a:rPr>
              <a:t> les </a:t>
            </a:r>
            <a:r>
              <a:rPr lang="en-CA" dirty="0" err="1">
                <a:latin typeface="Arial" panose="020B0604020202020204" pitchFamily="34" charset="0"/>
                <a:cs typeface="Arial" panose="020B0604020202020204" pitchFamily="34" charset="0"/>
              </a:rPr>
              <a:t>commentaires</a:t>
            </a:r>
            <a:r>
              <a:rPr lang="en-CA" dirty="0">
                <a:latin typeface="Arial" panose="020B0604020202020204" pitchFamily="34" charset="0"/>
                <a:cs typeface="Arial" panose="020B0604020202020204" pitchFamily="34" charset="0"/>
              </a:rPr>
              <a:t> de la </a:t>
            </a:r>
            <a:r>
              <a:rPr lang="en-CA" b="1" dirty="0" err="1">
                <a:solidFill>
                  <a:srgbClr val="F6891F"/>
                </a:solidFill>
                <a:latin typeface="Arial" panose="020B0604020202020204" pitchFamily="34" charset="0"/>
                <a:cs typeface="Arial" panose="020B0604020202020204" pitchFamily="34" charset="0"/>
              </a:rPr>
              <a:t>diapositive</a:t>
            </a:r>
            <a:r>
              <a:rPr lang="en-CA" b="1" dirty="0">
                <a:solidFill>
                  <a:srgbClr val="F6891F"/>
                </a:solidFill>
                <a:latin typeface="Arial" panose="020B0604020202020204" pitchFamily="34" charset="0"/>
                <a:cs typeface="Arial" panose="020B0604020202020204" pitchFamily="34" charset="0"/>
              </a:rPr>
              <a:t> 21</a:t>
            </a:r>
            <a:r>
              <a:rPr lang="en-CA" dirty="0">
                <a:latin typeface="Arial" panose="020B0604020202020204" pitchFamily="34" charset="0"/>
                <a:cs typeface="Arial" panose="020B0604020202020204" pitchFamily="34" charset="0"/>
              </a:rPr>
              <a:t>.</a:t>
            </a:r>
            <a:endParaRPr lang="fr-CA" dirty="0">
              <a:latin typeface="Arial" panose="020B0604020202020204" pitchFamily="34" charset="0"/>
              <a:cs typeface="Arial" panose="020B0604020202020204" pitchFamily="34" charset="0"/>
            </a:endParaRPr>
          </a:p>
          <a:p>
            <a:pPr marL="0" lvl="1"/>
            <a:endParaRPr lang="en-CA" b="1" dirty="0">
              <a:latin typeface="Arial" panose="020B0604020202020204" pitchFamily="34" charset="0"/>
              <a:cs typeface="Arial" panose="020B0604020202020204" pitchFamily="34" charset="0"/>
            </a:endParaRPr>
          </a:p>
          <a:p>
            <a:pPr marL="0" lvl="1"/>
            <a:endParaRPr lang="fr-CA" b="1" dirty="0">
              <a:latin typeface="Arial" panose="020B0604020202020204" pitchFamily="34" charset="0"/>
              <a:cs typeface="Arial" panose="020B0604020202020204" pitchFamily="34" charset="0"/>
            </a:endParaRPr>
          </a:p>
          <a:p>
            <a:pPr marL="0" lvl="1"/>
            <a:r>
              <a:rPr lang="fr-CA" sz="900" b="1" dirty="0">
                <a:latin typeface="Arial" panose="020B0604020202020204" pitchFamily="34" charset="0"/>
                <a:cs typeface="Arial" panose="020B0604020202020204" pitchFamily="34" charset="0"/>
              </a:rPr>
              <a:t>SOURCES</a:t>
            </a:r>
            <a:endParaRPr lang="fr-CA" sz="900"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sz="900" i="1" dirty="0">
                <a:latin typeface="Arial" panose="020B0604020202020204" pitchFamily="34" charset="0"/>
                <a:cs typeface="Arial" panose="020B0604020202020204" pitchFamily="34" charset="0"/>
              </a:rPr>
              <a:t>Loi sur la preuve</a:t>
            </a:r>
            <a:r>
              <a:rPr lang="fr-CA" sz="900" dirty="0">
                <a:latin typeface="Arial" panose="020B0604020202020204" pitchFamily="34" charset="0"/>
                <a:cs typeface="Arial" panose="020B0604020202020204" pitchFamily="34" charset="0"/>
              </a:rPr>
              <a:t>, L.R.C. 1985, c. C-5, art. 13 à 15.</a:t>
            </a:r>
          </a:p>
          <a:p>
            <a:pPr marL="170539" indent="-170539">
              <a:buFont typeface="Arial" panose="020B0604020202020204" pitchFamily="34" charset="0"/>
              <a:buChar char="•"/>
            </a:pPr>
            <a:r>
              <a:rPr lang="fr-CA" sz="900" i="1" dirty="0">
                <a:latin typeface="Arial" panose="020B0604020202020204" pitchFamily="34" charset="0"/>
                <a:cs typeface="Arial" panose="020B0604020202020204" pitchFamily="34" charset="0"/>
              </a:rPr>
              <a:t>Règlement de la Cour du Québec</a:t>
            </a:r>
            <a:r>
              <a:rPr lang="fr-CA" sz="900" dirty="0">
                <a:latin typeface="Arial" panose="020B0604020202020204" pitchFamily="34" charset="0"/>
                <a:cs typeface="Arial" panose="020B0604020202020204" pitchFamily="34" charset="0"/>
              </a:rPr>
              <a:t>, RLRQ, c. 25.01, r.9, art. 30, 34(1) et 37.</a:t>
            </a: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17</a:t>
            </a:fld>
            <a:endParaRPr lang="fr-CA"/>
          </a:p>
        </p:txBody>
      </p:sp>
    </p:spTree>
    <p:extLst>
      <p:ext uri="{BB962C8B-B14F-4D97-AF65-F5344CB8AC3E}">
        <p14:creationId xmlns:p14="http://schemas.microsoft.com/office/powerpoint/2010/main" val="2305583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defRPr/>
            </a:pPr>
            <a:r>
              <a:rPr lang="fr-CA" b="1" dirty="0">
                <a:latin typeface="Arial" panose="020B0604020202020204" pitchFamily="34" charset="0"/>
                <a:cs typeface="Arial" panose="020B0604020202020204" pitchFamily="34" charset="0"/>
              </a:rPr>
              <a:t>NOTE AUX ENSEIGNANTS</a:t>
            </a:r>
          </a:p>
          <a:p>
            <a:pPr defTabSz="909542">
              <a:defRPr/>
            </a:pPr>
            <a:endParaRPr lang="en-CA" b="1" dirty="0">
              <a:solidFill>
                <a:schemeClr val="accent1"/>
              </a:solidFill>
              <a:latin typeface="Arial" panose="020B0604020202020204" pitchFamily="34" charset="0"/>
              <a:cs typeface="Arial" panose="020B0604020202020204" pitchFamily="34" charset="0"/>
            </a:endParaRPr>
          </a:p>
          <a:p>
            <a:pPr>
              <a:defRPr/>
            </a:pPr>
            <a:r>
              <a:rPr lang="en-CA" dirty="0" err="1">
                <a:latin typeface="Arial" panose="020B0604020202020204" pitchFamily="34" charset="0"/>
                <a:cs typeface="Arial" panose="020B0604020202020204" pitchFamily="34" charset="0"/>
              </a:rPr>
              <a:t>Vous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pouvez</a:t>
            </a:r>
            <a:r>
              <a:rPr lang="en-CA" dirty="0">
                <a:latin typeface="Arial" panose="020B0604020202020204" pitchFamily="34" charset="0"/>
                <a:cs typeface="Arial" panose="020B0604020202020204" pitchFamily="34" charset="0"/>
              </a:rPr>
              <a:t> passer </a:t>
            </a:r>
            <a:r>
              <a:rPr lang="en-CA" dirty="0" err="1">
                <a:latin typeface="Arial" panose="020B0604020202020204" pitchFamily="34" charset="0"/>
                <a:cs typeface="Arial" panose="020B0604020202020204" pitchFamily="34" charset="0"/>
              </a:rPr>
              <a:t>cette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diapositive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rapidement</a:t>
            </a:r>
            <a:r>
              <a:rPr lang="en-CA" dirty="0">
                <a:latin typeface="Arial" panose="020B0604020202020204" pitchFamily="34" charset="0"/>
                <a:cs typeface="Arial" panose="020B0604020202020204" pitchFamily="34" charset="0"/>
              </a:rPr>
              <a:t> pour </a:t>
            </a:r>
            <a:r>
              <a:rPr lang="en-CA" dirty="0" err="1">
                <a:latin typeface="Arial" panose="020B0604020202020204" pitchFamily="34" charset="0"/>
                <a:cs typeface="Arial" panose="020B0604020202020204" pitchFamily="34" charset="0"/>
              </a:rPr>
              <a:t>l’instant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Revenez</a:t>
            </a:r>
            <a:r>
              <a:rPr lang="en-CA" dirty="0">
                <a:latin typeface="Arial" panose="020B0604020202020204" pitchFamily="34" charset="0"/>
                <a:cs typeface="Arial" panose="020B0604020202020204" pitchFamily="34" charset="0"/>
              </a:rPr>
              <a:t> sur </a:t>
            </a:r>
            <a:r>
              <a:rPr lang="en-CA" dirty="0" err="1">
                <a:latin typeface="Arial" panose="020B0604020202020204" pitchFamily="34" charset="0"/>
                <a:cs typeface="Arial" panose="020B0604020202020204" pitchFamily="34" charset="0"/>
              </a:rPr>
              <a:t>ce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rôle</a:t>
            </a:r>
            <a:r>
              <a:rPr lang="en-CA" dirty="0">
                <a:latin typeface="Arial" panose="020B0604020202020204" pitchFamily="34" charset="0"/>
                <a:cs typeface="Arial" panose="020B0604020202020204" pitchFamily="34" charset="0"/>
              </a:rPr>
              <a:t> au moment de le </a:t>
            </a:r>
            <a:r>
              <a:rPr lang="en-CA" dirty="0" err="1">
                <a:latin typeface="Arial" panose="020B0604020202020204" pitchFamily="34" charset="0"/>
                <a:cs typeface="Arial" panose="020B0604020202020204" pitchFamily="34" charset="0"/>
              </a:rPr>
              <a:t>distribuer</a:t>
            </a:r>
            <a:r>
              <a:rPr lang="en-CA" dirty="0">
                <a:latin typeface="Arial" panose="020B0604020202020204" pitchFamily="34" charset="0"/>
                <a:cs typeface="Arial" panose="020B0604020202020204" pitchFamily="34" charset="0"/>
              </a:rPr>
              <a:t>, plus </a:t>
            </a:r>
            <a:r>
              <a:rPr lang="en-CA" dirty="0" err="1">
                <a:latin typeface="Arial" panose="020B0604020202020204" pitchFamily="34" charset="0"/>
                <a:cs typeface="Arial" panose="020B0604020202020204" pitchFamily="34" charset="0"/>
              </a:rPr>
              <a:t>tard</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dans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l’activité</a:t>
            </a:r>
            <a:r>
              <a:rPr lang="en-CA" dirty="0">
                <a:latin typeface="Arial" panose="020B0604020202020204" pitchFamily="34" charset="0"/>
                <a:cs typeface="Arial" panose="020B0604020202020204" pitchFamily="34" charset="0"/>
              </a:rPr>
              <a:t>.</a:t>
            </a:r>
            <a:endParaRPr lang="fr-CA" b="1" dirty="0">
              <a:latin typeface="Arial" panose="020B0604020202020204" pitchFamily="34" charset="0"/>
              <a:cs typeface="Arial" panose="020B0604020202020204" pitchFamily="34" charset="0"/>
            </a:endParaRPr>
          </a:p>
          <a:p>
            <a:pPr marL="0" lvl="1"/>
            <a:endParaRPr lang="en-CA" b="1" dirty="0">
              <a:latin typeface="Arial" panose="020B0604020202020204" pitchFamily="34" charset="0"/>
              <a:cs typeface="Arial" panose="020B0604020202020204" pitchFamily="34" charset="0"/>
            </a:endParaRPr>
          </a:p>
          <a:p>
            <a:pPr marL="0" lvl="1"/>
            <a:endParaRPr lang="fr-CA" b="1" dirty="0">
              <a:latin typeface="Arial" panose="020B0604020202020204" pitchFamily="34" charset="0"/>
              <a:cs typeface="Arial" panose="020B0604020202020204" pitchFamily="34" charset="0"/>
            </a:endParaRPr>
          </a:p>
          <a:p>
            <a:pPr marL="0" lvl="1"/>
            <a:r>
              <a:rPr lang="fr-CA" sz="900" b="1" dirty="0">
                <a:latin typeface="Arial" panose="020B0604020202020204" pitchFamily="34" charset="0"/>
                <a:cs typeface="Arial" panose="020B0604020202020204" pitchFamily="34" charset="0"/>
              </a:rPr>
              <a:t>SOURCES</a:t>
            </a:r>
            <a:endParaRPr lang="fr-CA" sz="900" i="1"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Règlement de la Cour du Québec, RLRQ, c. 25.01, r.9, art. 21, al.2 et 29, al.2 à 4. </a:t>
            </a: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18</a:t>
            </a:fld>
            <a:endParaRPr lang="fr-CA"/>
          </a:p>
        </p:txBody>
      </p:sp>
    </p:spTree>
    <p:extLst>
      <p:ext uri="{BB962C8B-B14F-4D97-AF65-F5344CB8AC3E}">
        <p14:creationId xmlns:p14="http://schemas.microsoft.com/office/powerpoint/2010/main" val="3344651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defRPr/>
            </a:pPr>
            <a:r>
              <a:rPr lang="fr-CA" b="1" dirty="0">
                <a:latin typeface="Arial" panose="020B0604020202020204" pitchFamily="34" charset="0"/>
                <a:cs typeface="Arial" panose="020B0604020202020204" pitchFamily="34" charset="0"/>
              </a:rPr>
              <a:t>NOTE AUX ENSEIGNANTS</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Nous décrirons chacune des étapes dans les prochaines pages. </a:t>
            </a:r>
          </a:p>
          <a:p>
            <a:endParaRPr lang="en-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r>
              <a:rPr lang="fr-CA" sz="900" b="1" dirty="0">
                <a:latin typeface="Arial" panose="020B0604020202020204" pitchFamily="34" charset="0"/>
                <a:cs typeface="Arial" panose="020B0604020202020204" pitchFamily="34" charset="0"/>
              </a:rPr>
              <a:t>SOURCES</a:t>
            </a: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Nicolas BELLEMARE, </a:t>
            </a:r>
            <a:r>
              <a:rPr lang="fr-CA" sz="900" i="1" dirty="0">
                <a:latin typeface="Arial" panose="020B0604020202020204" pitchFamily="34" charset="0"/>
                <a:cs typeface="Arial" panose="020B0604020202020204" pitchFamily="34" charset="0"/>
              </a:rPr>
              <a:t>Droit pénal : preuve et procédure</a:t>
            </a:r>
            <a:r>
              <a:rPr lang="fr-CA" sz="900" dirty="0">
                <a:latin typeface="Arial" panose="020B0604020202020204" pitchFamily="34" charset="0"/>
                <a:cs typeface="Arial" panose="020B0604020202020204" pitchFamily="34" charset="0"/>
              </a:rPr>
              <a:t>, Titre I, ch. VII, École du Barreau du Québec, dans Collection de droit 2015-2016, p. 100 et suivantes.</a:t>
            </a: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19</a:t>
            </a:fld>
            <a:endParaRPr lang="fr-CA"/>
          </a:p>
        </p:txBody>
      </p:sp>
    </p:spTree>
    <p:extLst>
      <p:ext uri="{BB962C8B-B14F-4D97-AF65-F5344CB8AC3E}">
        <p14:creationId xmlns:p14="http://schemas.microsoft.com/office/powerpoint/2010/main" val="335446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defRPr/>
            </a:pPr>
            <a:r>
              <a:rPr lang="fr-CA" b="1" dirty="0">
                <a:latin typeface="Arial" panose="020B0604020202020204" pitchFamily="34" charset="0"/>
                <a:cs typeface="Arial" panose="020B0604020202020204" pitchFamily="34" charset="0"/>
              </a:rPr>
              <a:t>NOTE AUX ENSEIGNANTS</a:t>
            </a:r>
          </a:p>
          <a:p>
            <a:pPr defTabSz="979208"/>
            <a:endParaRPr lang="fr-CA" altLang="ja-JP" b="1" dirty="0">
              <a:solidFill>
                <a:schemeClr val="accent1"/>
              </a:solidFill>
              <a:latin typeface="Arial" panose="020B0604020202020204" pitchFamily="34" charset="0"/>
              <a:cs typeface="Arial" panose="020B0604020202020204" pitchFamily="34" charset="0"/>
            </a:endParaRPr>
          </a:p>
          <a:p>
            <a:pPr defTabSz="979208"/>
            <a:r>
              <a:rPr lang="en-CA" altLang="ja-JP" dirty="0" err="1">
                <a:latin typeface="Arial" panose="020B0604020202020204" pitchFamily="34" charset="0"/>
                <a:cs typeface="Arial" panose="020B0604020202020204" pitchFamily="34" charset="0"/>
              </a:rPr>
              <a:t>Cette</a:t>
            </a:r>
            <a:r>
              <a:rPr lang="en-CA" altLang="ja-JP" dirty="0">
                <a:latin typeface="Arial" panose="020B0604020202020204" pitchFamily="34" charset="0"/>
                <a:cs typeface="Arial" panose="020B0604020202020204" pitchFamily="34" charset="0"/>
              </a:rPr>
              <a:t> </a:t>
            </a:r>
            <a:r>
              <a:rPr lang="en-CA" altLang="ja-JP" dirty="0" err="1">
                <a:latin typeface="Arial" panose="020B0604020202020204" pitchFamily="34" charset="0"/>
                <a:cs typeface="Arial" panose="020B0604020202020204" pitchFamily="34" charset="0"/>
              </a:rPr>
              <a:t>diapositive</a:t>
            </a:r>
            <a:r>
              <a:rPr lang="en-CA" altLang="ja-JP" dirty="0">
                <a:latin typeface="Arial" panose="020B0604020202020204" pitchFamily="34" charset="0"/>
                <a:cs typeface="Arial" panose="020B0604020202020204" pitchFamily="34" charset="0"/>
              </a:rPr>
              <a:t> ne </a:t>
            </a:r>
            <a:r>
              <a:rPr lang="en-CA" altLang="ja-JP" dirty="0" err="1">
                <a:latin typeface="Arial" panose="020B0604020202020204" pitchFamily="34" charset="0"/>
                <a:cs typeface="Arial" panose="020B0604020202020204" pitchFamily="34" charset="0"/>
              </a:rPr>
              <a:t>s’adresse</a:t>
            </a:r>
            <a:r>
              <a:rPr lang="en-CA" altLang="ja-JP" dirty="0">
                <a:latin typeface="Arial" panose="020B0604020202020204" pitchFamily="34" charset="0"/>
                <a:cs typeface="Arial" panose="020B0604020202020204" pitchFamily="34" charset="0"/>
              </a:rPr>
              <a:t> pas aux </a:t>
            </a:r>
            <a:r>
              <a:rPr lang="en-CA" altLang="ja-JP" dirty="0" err="1">
                <a:latin typeface="Arial" panose="020B0604020202020204" pitchFamily="34" charset="0"/>
                <a:cs typeface="Arial" panose="020B0604020202020204" pitchFamily="34" charset="0"/>
              </a:rPr>
              <a:t>élèves</a:t>
            </a:r>
            <a:r>
              <a:rPr lang="en-CA" altLang="ja-JP" dirty="0">
                <a:latin typeface="Arial" panose="020B0604020202020204" pitchFamily="34" charset="0"/>
                <a:cs typeface="Arial" panose="020B0604020202020204" pitchFamily="34" charset="0"/>
              </a:rPr>
              <a:t>. Sans la </a:t>
            </a:r>
            <a:r>
              <a:rPr lang="en-CA" altLang="ja-JP" dirty="0" err="1">
                <a:latin typeface="Arial" panose="020B0604020202020204" pitchFamily="34" charset="0"/>
                <a:cs typeface="Arial" panose="020B0604020202020204" pitchFamily="34" charset="0"/>
              </a:rPr>
              <a:t>supprimer</a:t>
            </a:r>
            <a:r>
              <a:rPr lang="en-CA" altLang="ja-JP" dirty="0">
                <a:latin typeface="Arial" panose="020B0604020202020204" pitchFamily="34" charset="0"/>
                <a:cs typeface="Arial" panose="020B0604020202020204" pitchFamily="34" charset="0"/>
              </a:rPr>
              <a:t>, </a:t>
            </a:r>
            <a:r>
              <a:rPr lang="en-CA" altLang="ja-JP" dirty="0" err="1">
                <a:latin typeface="Arial" panose="020B0604020202020204" pitchFamily="34" charset="0"/>
                <a:cs typeface="Arial" panose="020B0604020202020204" pitchFamily="34" charset="0"/>
              </a:rPr>
              <a:t>vous</a:t>
            </a:r>
            <a:r>
              <a:rPr lang="en-CA" altLang="ja-JP" dirty="0">
                <a:latin typeface="Arial" panose="020B0604020202020204" pitchFamily="34" charset="0"/>
                <a:cs typeface="Arial" panose="020B0604020202020204" pitchFamily="34" charset="0"/>
              </a:rPr>
              <a:t> </a:t>
            </a:r>
            <a:r>
              <a:rPr lang="en-CA" altLang="ja-JP" dirty="0" err="1">
                <a:latin typeface="Arial" panose="020B0604020202020204" pitchFamily="34" charset="0"/>
                <a:cs typeface="Arial" panose="020B0604020202020204" pitchFamily="34" charset="0"/>
              </a:rPr>
              <a:t>pouvez</a:t>
            </a:r>
            <a:r>
              <a:rPr lang="en-CA" altLang="ja-JP" dirty="0">
                <a:latin typeface="Arial" panose="020B0604020202020204" pitchFamily="34" charset="0"/>
                <a:cs typeface="Arial" panose="020B0604020202020204" pitchFamily="34" charset="0"/>
              </a:rPr>
              <a:t> la passer </a:t>
            </a:r>
            <a:r>
              <a:rPr lang="en-CA" altLang="ja-JP" dirty="0" err="1">
                <a:latin typeface="Arial" panose="020B0604020202020204" pitchFamily="34" charset="0"/>
                <a:cs typeface="Arial" panose="020B0604020202020204" pitchFamily="34" charset="0"/>
              </a:rPr>
              <a:t>rapidement</a:t>
            </a:r>
            <a:r>
              <a:rPr lang="en-CA" altLang="ja-JP" dirty="0">
                <a:latin typeface="Arial" panose="020B0604020202020204" pitchFamily="34" charset="0"/>
                <a:cs typeface="Arial" panose="020B0604020202020204" pitchFamily="34" charset="0"/>
              </a:rPr>
              <a:t>.</a:t>
            </a:r>
            <a:endParaRPr lang="fr-CA" altLang="ja-JP" dirty="0">
              <a:latin typeface="Arial" panose="020B0604020202020204" pitchFamily="34" charset="0"/>
              <a:cs typeface="Arial" panose="020B0604020202020204" pitchFamily="34" charset="0"/>
            </a:endParaRPr>
          </a:p>
          <a:p>
            <a:endParaRPr lang="fr-CA" dirty="0"/>
          </a:p>
          <a:p>
            <a:r>
              <a:rPr lang="fr-CA" b="1" dirty="0"/>
              <a:t>Pour rester informé des mises à jour de nos contenus et des nouveaux outils pédagogiques, inscrivez-vous à notre infolettre pour les enseignants sur educaloi.qc.ca/infolettres (environ 4 courriels par année).</a:t>
            </a:r>
          </a:p>
          <a:p>
            <a:endParaRPr lang="fr-CA" dirty="0"/>
          </a:p>
        </p:txBody>
      </p:sp>
      <p:sp>
        <p:nvSpPr>
          <p:cNvPr id="10" name="Espace réservé du numéro de diapositive 3"/>
          <p:cNvSpPr txBox="1">
            <a:spLocks/>
          </p:cNvSpPr>
          <p:nvPr/>
        </p:nvSpPr>
        <p:spPr>
          <a:xfrm>
            <a:off x="3886200" y="8774431"/>
            <a:ext cx="2971800" cy="461804"/>
          </a:xfrm>
          <a:prstGeom prst="rect">
            <a:avLst/>
          </a:prstGeom>
        </p:spPr>
        <p:txBody>
          <a:bodyPr vert="horz" lIns="91937" tIns="45969" rIns="91937" bIns="45969" rtlCol="0" anchor="b"/>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4FE3E3-99D9-446D-842C-56C943D2C738}" type="slidenum">
              <a:rPr lang="fr-CA" smtClean="0"/>
              <a:pPr/>
              <a:t>2</a:t>
            </a:fld>
            <a:endParaRPr lang="fr-CA" dirty="0"/>
          </a:p>
        </p:txBody>
      </p:sp>
    </p:spTree>
    <p:extLst>
      <p:ext uri="{BB962C8B-B14F-4D97-AF65-F5344CB8AC3E}">
        <p14:creationId xmlns:p14="http://schemas.microsoft.com/office/powerpoint/2010/main" val="2311432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defRPr/>
            </a:pPr>
            <a:r>
              <a:rPr lang="fr-CA" b="1" dirty="0">
                <a:latin typeface="Arial" panose="020B0604020202020204" pitchFamily="34" charset="0"/>
                <a:cs typeface="Arial" panose="020B0604020202020204" pitchFamily="34" charset="0"/>
              </a:rPr>
              <a:t>NOTE AUX ENSEIGNANTS</a:t>
            </a:r>
          </a:p>
          <a:p>
            <a:pPr defTabSz="909542">
              <a:defRPr/>
            </a:pPr>
            <a:endParaRPr lang="en-CA" b="1" dirty="0">
              <a:solidFill>
                <a:schemeClr val="accent1"/>
              </a:solidFill>
              <a:latin typeface="Arial" panose="020B0604020202020204" pitchFamily="34" charset="0"/>
              <a:cs typeface="Arial" panose="020B0604020202020204" pitchFamily="34" charset="0"/>
            </a:endParaRPr>
          </a:p>
          <a:p>
            <a:pPr defTabSz="909542">
              <a:defRPr/>
            </a:pPr>
            <a:r>
              <a:rPr lang="en-CA" dirty="0" err="1">
                <a:latin typeface="Arial" panose="020B0604020202020204" pitchFamily="34" charset="0"/>
                <a:cs typeface="Arial" panose="020B0604020202020204" pitchFamily="34" charset="0"/>
              </a:rPr>
              <a:t>Vous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pouvez</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mettre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l’accent</a:t>
            </a:r>
            <a:r>
              <a:rPr lang="en-CA" dirty="0">
                <a:latin typeface="Arial" panose="020B0604020202020204" pitchFamily="34" charset="0"/>
                <a:cs typeface="Arial" panose="020B0604020202020204" pitchFamily="34" charset="0"/>
              </a:rPr>
              <a:t> sur la </a:t>
            </a:r>
            <a:r>
              <a:rPr lang="en-CA" dirty="0" err="1">
                <a:latin typeface="Arial" panose="020B0604020202020204" pitchFamily="34" charset="0"/>
                <a:cs typeface="Arial" panose="020B0604020202020204" pitchFamily="34" charset="0"/>
              </a:rPr>
              <a:t>preuve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testimoniale</a:t>
            </a:r>
            <a:r>
              <a:rPr lang="en-CA" dirty="0">
                <a:latin typeface="Arial" panose="020B0604020202020204" pitchFamily="34" charset="0"/>
                <a:cs typeface="Arial" panose="020B0604020202020204" pitchFamily="34" charset="0"/>
              </a:rPr>
              <a:t> (la </a:t>
            </a:r>
            <a:r>
              <a:rPr lang="en-CA" dirty="0" err="1">
                <a:latin typeface="Arial" panose="020B0604020202020204" pitchFamily="34" charset="0"/>
                <a:cs typeface="Arial" panose="020B0604020202020204" pitchFamily="34" charset="0"/>
              </a:rPr>
              <a:t>preuve</a:t>
            </a:r>
            <a:r>
              <a:rPr lang="en-CA" dirty="0">
                <a:latin typeface="Arial" panose="020B0604020202020204" pitchFamily="34" charset="0"/>
                <a:cs typeface="Arial" panose="020B0604020202020204" pitchFamily="34" charset="0"/>
              </a:rPr>
              <a:t> par </a:t>
            </a:r>
            <a:r>
              <a:rPr lang="en-CA" dirty="0" err="1">
                <a:latin typeface="Arial" panose="020B0604020202020204" pitchFamily="34" charset="0"/>
                <a:cs typeface="Arial" panose="020B0604020202020204" pitchFamily="34" charset="0"/>
              </a:rPr>
              <a:t>témoin</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puisque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c’est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celle</a:t>
            </a:r>
            <a:r>
              <a:rPr lang="en-CA" dirty="0">
                <a:latin typeface="Arial" panose="020B0604020202020204" pitchFamily="34" charset="0"/>
                <a:cs typeface="Arial" panose="020B0604020202020204" pitchFamily="34" charset="0"/>
              </a:rPr>
              <a:t>-ci qui sera </a:t>
            </a:r>
            <a:r>
              <a:rPr lang="en-CA" dirty="0" err="1">
                <a:latin typeface="Arial" panose="020B0604020202020204" pitchFamily="34" charset="0"/>
                <a:cs typeface="Arial" panose="020B0604020202020204" pitchFamily="34" charset="0"/>
              </a:rPr>
              <a:t>présentée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lors</a:t>
            </a:r>
            <a:r>
              <a:rPr lang="en-CA" dirty="0">
                <a:latin typeface="Arial" panose="020B0604020202020204" pitchFamily="34" charset="0"/>
                <a:cs typeface="Arial" panose="020B0604020202020204" pitchFamily="34" charset="0"/>
              </a:rPr>
              <a:t> du </a:t>
            </a:r>
            <a:r>
              <a:rPr lang="en-CA" dirty="0" err="1">
                <a:latin typeface="Arial" panose="020B0604020202020204" pitchFamily="34" charset="0"/>
                <a:cs typeface="Arial" panose="020B0604020202020204" pitchFamily="34" charset="0"/>
              </a:rPr>
              <a:t>procès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simulé</a:t>
            </a:r>
            <a:r>
              <a:rPr lang="en-CA" dirty="0">
                <a:latin typeface="Arial" panose="020B0604020202020204" pitchFamily="34" charset="0"/>
                <a:cs typeface="Arial" panose="020B0604020202020204" pitchFamily="34" charset="0"/>
              </a:rPr>
              <a:t>. </a:t>
            </a: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sz="900" b="1" dirty="0">
                <a:latin typeface="Arial" panose="020B0604020202020204" pitchFamily="34" charset="0"/>
                <a:cs typeface="Arial" panose="020B0604020202020204" pitchFamily="34" charset="0"/>
              </a:rPr>
              <a:t>SOURCES</a:t>
            </a:r>
            <a:endParaRPr lang="fr-CA" sz="900"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Collection de Droit 2015-2016, Volume 11, </a:t>
            </a:r>
            <a:r>
              <a:rPr lang="fr-CA" sz="900" i="1" dirty="0">
                <a:latin typeface="Arial" panose="020B0604020202020204" pitchFamily="34" charset="0"/>
                <a:cs typeface="Arial" panose="020B0604020202020204" pitchFamily="34" charset="0"/>
              </a:rPr>
              <a:t>Preuve et procédure pénale</a:t>
            </a:r>
            <a:r>
              <a:rPr lang="fr-CA" sz="900" dirty="0">
                <a:latin typeface="Arial" panose="020B0604020202020204" pitchFamily="34" charset="0"/>
                <a:cs typeface="Arial" panose="020B0604020202020204" pitchFamily="34" charset="0"/>
              </a:rPr>
              <a:t>, p. 132-144.</a:t>
            </a: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20</a:t>
            </a:fld>
            <a:endParaRPr lang="fr-CA"/>
          </a:p>
        </p:txBody>
      </p:sp>
    </p:spTree>
    <p:extLst>
      <p:ext uri="{BB962C8B-B14F-4D97-AF65-F5344CB8AC3E}">
        <p14:creationId xmlns:p14="http://schemas.microsoft.com/office/powerpoint/2010/main" val="2979681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628775" y="369888"/>
            <a:ext cx="3600450" cy="2701925"/>
          </a:xfrm>
        </p:spPr>
      </p:sp>
      <p:sp>
        <p:nvSpPr>
          <p:cNvPr id="3" name="Espace réservé des commentaires 2"/>
          <p:cNvSpPr>
            <a:spLocks noGrp="1"/>
          </p:cNvSpPr>
          <p:nvPr>
            <p:ph type="body" idx="1"/>
          </p:nvPr>
        </p:nvSpPr>
        <p:spPr>
          <a:xfrm>
            <a:off x="685801" y="3393900"/>
            <a:ext cx="5479504" cy="5378767"/>
          </a:xfrm>
        </p:spPr>
        <p:txBody>
          <a:bodyPr/>
          <a:lstStyle/>
          <a:p>
            <a:pPr defTabSz="959887" eaLnBrk="0" fontAlgn="base" hangingPunct="0">
              <a:defRPr/>
            </a:pPr>
            <a:r>
              <a:rPr lang="en-CA" b="1" dirty="0">
                <a:latin typeface="Arial" panose="020B0604020202020204" pitchFamily="34" charset="0"/>
                <a:cs typeface="Arial" panose="020B0604020202020204" pitchFamily="34" charset="0"/>
              </a:rPr>
              <a:t>INFORMATIONS COMPLÉMENTAIRES</a:t>
            </a:r>
            <a:endParaRPr lang="fr-CA" b="1" dirty="0">
              <a:latin typeface="Arial" panose="020B0604020202020204" pitchFamily="34" charset="0"/>
              <a:cs typeface="Arial" panose="020B0604020202020204" pitchFamily="34" charset="0"/>
            </a:endParaRPr>
          </a:p>
          <a:p>
            <a:pPr defTabSz="959887" eaLnBrk="0" fontAlgn="base" hangingPunct="0">
              <a:defRPr/>
            </a:pPr>
            <a:endParaRPr lang="en-CA" b="1" dirty="0">
              <a:latin typeface="Arial" panose="020B0604020202020204" pitchFamily="34" charset="0"/>
              <a:cs typeface="Arial" panose="020B0604020202020204" pitchFamily="34" charset="0"/>
            </a:endParaRPr>
          </a:p>
          <a:p>
            <a:pPr defTabSz="959887" eaLnBrk="0" fontAlgn="base" hangingPunct="0">
              <a:defRPr/>
            </a:pPr>
            <a:r>
              <a:rPr lang="en-CA" b="1" dirty="0" err="1">
                <a:latin typeface="Arial" panose="020B0604020202020204" pitchFamily="34" charset="0"/>
                <a:cs typeface="Arial" panose="020B0604020202020204" pitchFamily="34" charset="0"/>
              </a:rPr>
              <a:t>L’assermentation</a:t>
            </a:r>
            <a:r>
              <a:rPr lang="en-CA" b="1" dirty="0">
                <a:latin typeface="Arial" panose="020B0604020202020204" pitchFamily="34" charset="0"/>
                <a:cs typeface="Arial" panose="020B0604020202020204" pitchFamily="34" charset="0"/>
              </a:rPr>
              <a:t> des </a:t>
            </a:r>
            <a:r>
              <a:rPr lang="en-CA" b="1" dirty="0" err="1">
                <a:latin typeface="Arial" panose="020B0604020202020204" pitchFamily="34" charset="0"/>
                <a:cs typeface="Arial" panose="020B0604020202020204" pitchFamily="34" charset="0"/>
              </a:rPr>
              <a:t>témoins</a:t>
            </a:r>
            <a:endParaRPr lang="en-CA" dirty="0">
              <a:latin typeface="Arial" panose="020B0604020202020204" pitchFamily="34" charset="0"/>
              <a:cs typeface="Arial" panose="020B0604020202020204" pitchFamily="34" charset="0"/>
            </a:endParaRPr>
          </a:p>
          <a:p>
            <a:pPr defTabSz="959887" eaLnBrk="0" fontAlgn="base" hangingPunct="0">
              <a:defRPr/>
            </a:pPr>
            <a:endParaRPr lang="en-CA" dirty="0">
              <a:latin typeface="Arial" panose="020B0604020202020204" pitchFamily="34" charset="0"/>
              <a:cs typeface="Arial" panose="020B0604020202020204" pitchFamily="34" charset="0"/>
            </a:endParaRPr>
          </a:p>
          <a:p>
            <a:pPr defTabSz="959887" eaLnBrk="0" fontAlgn="base" hangingPunct="0">
              <a:defRPr/>
            </a:pPr>
            <a:r>
              <a:rPr lang="en-CA" dirty="0" err="1">
                <a:latin typeface="Arial" panose="020B0604020202020204" pitchFamily="34" charset="0"/>
                <a:cs typeface="Arial" panose="020B0604020202020204" pitchFamily="34" charset="0"/>
              </a:rPr>
              <a:t>L’assermentation</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est</a:t>
            </a:r>
            <a:r>
              <a:rPr lang="en-CA" dirty="0">
                <a:latin typeface="Arial" panose="020B0604020202020204" pitchFamily="34" charset="0"/>
                <a:cs typeface="Arial" panose="020B0604020202020204" pitchFamily="34" charset="0"/>
              </a:rPr>
              <a:t> </a:t>
            </a:r>
            <a:r>
              <a:rPr lang="en-CA" b="1" dirty="0" err="1">
                <a:latin typeface="Arial" panose="020B0604020202020204" pitchFamily="34" charset="0"/>
                <a:cs typeface="Arial" panose="020B0604020202020204" pitchFamily="34" charset="0"/>
              </a:rPr>
              <a:t>essentielle</a:t>
            </a:r>
            <a:r>
              <a:rPr lang="en-CA" dirty="0">
                <a:latin typeface="Arial" panose="020B0604020202020204" pitchFamily="34" charset="0"/>
                <a:cs typeface="Arial" panose="020B0604020202020204" pitchFamily="34" charset="0"/>
              </a:rPr>
              <a:t> pour que le </a:t>
            </a:r>
            <a:r>
              <a:rPr lang="en-CA" dirty="0" err="1">
                <a:latin typeface="Arial" panose="020B0604020202020204" pitchFamily="34" charset="0"/>
                <a:cs typeface="Arial" panose="020B0604020202020204" pitchFamily="34" charset="0"/>
              </a:rPr>
              <a:t>témoignage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puisse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être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reçu</a:t>
            </a:r>
            <a:r>
              <a:rPr lang="en-CA" dirty="0">
                <a:latin typeface="Arial" panose="020B0604020202020204" pitchFamily="34" charset="0"/>
                <a:cs typeface="Arial" panose="020B0604020202020204" pitchFamily="34" charset="0"/>
              </a:rPr>
              <a:t> par le tribunal. </a:t>
            </a:r>
            <a:r>
              <a:rPr lang="fr-CA" dirty="0">
                <a:latin typeface="Arial" panose="020B0604020202020204" pitchFamily="34" charset="0"/>
                <a:cs typeface="Arial" panose="020B0604020202020204" pitchFamily="34" charset="0"/>
              </a:rPr>
              <a:t>Il y a une exception si le témoin a moins de 14 ans : le juge lui demande seulement de promettre de dire la vérité. Il n'est pas assermenté.</a:t>
            </a:r>
            <a:endParaRPr lang="en-CA" dirty="0">
              <a:latin typeface="Arial" panose="020B0604020202020204" pitchFamily="34" charset="0"/>
              <a:cs typeface="Arial" panose="020B0604020202020204" pitchFamily="34" charset="0"/>
            </a:endParaRPr>
          </a:p>
          <a:p>
            <a:pPr defTabSz="959887" eaLnBrk="0" fontAlgn="base" hangingPunct="0">
              <a:defRPr/>
            </a:pPr>
            <a:endParaRPr lang="en-CA" dirty="0">
              <a:latin typeface="Arial" panose="020B0604020202020204" pitchFamily="34" charset="0"/>
              <a:cs typeface="Arial" panose="020B0604020202020204" pitchFamily="34" charset="0"/>
            </a:endParaRPr>
          </a:p>
          <a:p>
            <a:pPr defTabSz="959887" eaLnBrk="0" fontAlgn="base" hangingPunct="0">
              <a:defRPr/>
            </a:pPr>
            <a:r>
              <a:rPr lang="en-CA" dirty="0" err="1">
                <a:latin typeface="Arial" panose="020B0604020202020204" pitchFamily="34" charset="0"/>
                <a:cs typeface="Arial" panose="020B0604020202020204" pitchFamily="34" charset="0"/>
              </a:rPr>
              <a:t>Lors</a:t>
            </a:r>
            <a:r>
              <a:rPr lang="en-CA" dirty="0">
                <a:latin typeface="Arial" panose="020B0604020202020204" pitchFamily="34" charset="0"/>
                <a:cs typeface="Arial" panose="020B0604020202020204" pitchFamily="34" charset="0"/>
              </a:rPr>
              <a:t> de </a:t>
            </a:r>
            <a:r>
              <a:rPr lang="en-CA" dirty="0" err="1">
                <a:latin typeface="Arial" panose="020B0604020202020204" pitchFamily="34" charset="0"/>
                <a:cs typeface="Arial" panose="020B0604020202020204" pitchFamily="34" charset="0"/>
              </a:rPr>
              <a:t>l’assermentation</a:t>
            </a:r>
            <a:r>
              <a:rPr lang="en-CA" dirty="0">
                <a:latin typeface="Arial" panose="020B0604020202020204" pitchFamily="34" charset="0"/>
                <a:cs typeface="Arial" panose="020B0604020202020204" pitchFamily="34" charset="0"/>
              </a:rPr>
              <a:t>, le </a:t>
            </a:r>
            <a:r>
              <a:rPr lang="en-CA" dirty="0" err="1">
                <a:latin typeface="Arial" panose="020B0604020202020204" pitchFamily="34" charset="0"/>
                <a:cs typeface="Arial" panose="020B0604020202020204" pitchFamily="34" charset="0"/>
              </a:rPr>
              <a:t>témoin</a:t>
            </a:r>
            <a:r>
              <a:rPr lang="en-CA" dirty="0">
                <a:latin typeface="Arial" panose="020B0604020202020204" pitchFamily="34" charset="0"/>
                <a:cs typeface="Arial" panose="020B0604020202020204" pitchFamily="34" charset="0"/>
              </a:rPr>
              <a:t> jure de dire la </a:t>
            </a:r>
            <a:r>
              <a:rPr lang="en-CA" dirty="0" err="1">
                <a:latin typeface="Arial" panose="020B0604020202020204" pitchFamily="34" charset="0"/>
                <a:cs typeface="Arial" panose="020B0604020202020204" pitchFamily="34" charset="0"/>
              </a:rPr>
              <a:t>vérité</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en</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prêtant</a:t>
            </a:r>
            <a:r>
              <a:rPr lang="en-CA" dirty="0">
                <a:latin typeface="Arial" panose="020B0604020202020204" pitchFamily="34" charset="0"/>
                <a:cs typeface="Arial" panose="020B0604020202020204" pitchFamily="34" charset="0"/>
              </a:rPr>
              <a:t> </a:t>
            </a:r>
          </a:p>
          <a:p>
            <a:pPr defTabSz="959887" eaLnBrk="0" fontAlgn="base" hangingPunct="0">
              <a:defRPr/>
            </a:pP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serment</a:t>
            </a:r>
            <a:r>
              <a:rPr lang="en-CA" dirty="0">
                <a:latin typeface="Arial" panose="020B0604020202020204" pitchFamily="34" charset="0"/>
                <a:cs typeface="Arial" panose="020B0604020202020204" pitchFamily="34" charset="0"/>
              </a:rPr>
              <a:t> » </a:t>
            </a:r>
            <a:r>
              <a:rPr lang="en-CA" dirty="0" err="1">
                <a:latin typeface="Arial" panose="020B0604020202020204" pitchFamily="34" charset="0"/>
                <a:cs typeface="Arial" panose="020B0604020202020204" pitchFamily="34" charset="0"/>
              </a:rPr>
              <a:t>ou</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en</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faisant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une</a:t>
            </a:r>
            <a:r>
              <a:rPr lang="en-CA" dirty="0">
                <a:latin typeface="Arial" panose="020B0604020202020204" pitchFamily="34" charset="0"/>
                <a:cs typeface="Arial" panose="020B0604020202020204" pitchFamily="34" charset="0"/>
              </a:rPr>
              <a:t> « affirmation </a:t>
            </a:r>
            <a:r>
              <a:rPr lang="en-CA" dirty="0" err="1">
                <a:latin typeface="Arial" panose="020B0604020202020204" pitchFamily="34" charset="0"/>
                <a:cs typeface="Arial" panose="020B0604020202020204" pitchFamily="34" charset="0"/>
              </a:rPr>
              <a:t>solennelle</a:t>
            </a:r>
            <a:r>
              <a:rPr lang="en-CA" dirty="0">
                <a:latin typeface="Arial" panose="020B0604020202020204" pitchFamily="34" charset="0"/>
                <a:cs typeface="Arial" panose="020B0604020202020204" pitchFamily="34" charset="0"/>
              </a:rPr>
              <a:t> ». </a:t>
            </a:r>
          </a:p>
          <a:p>
            <a:pPr defTabSz="959887" eaLnBrk="0" fontAlgn="base" hangingPunct="0">
              <a:defRPr/>
            </a:pPr>
            <a:endParaRPr lang="en-CA" dirty="0">
              <a:latin typeface="Arial" panose="020B0604020202020204" pitchFamily="34" charset="0"/>
              <a:cs typeface="Arial" panose="020B0604020202020204" pitchFamily="34" charset="0"/>
            </a:endParaRPr>
          </a:p>
          <a:p>
            <a:pPr marL="170539" indent="-170539" defTabSz="959887" eaLnBrk="0" fontAlgn="base" hangingPunct="0">
              <a:buFont typeface="Arial" panose="020B0604020202020204" pitchFamily="34" charset="0"/>
              <a:buChar char="•"/>
              <a:defRPr/>
            </a:pPr>
            <a:r>
              <a:rPr lang="en-CA" dirty="0">
                <a:latin typeface="Arial" panose="020B0604020202020204" pitchFamily="34" charset="0"/>
                <a:cs typeface="Arial" panose="020B0604020202020204" pitchFamily="34" charset="0"/>
              </a:rPr>
              <a:t>Le </a:t>
            </a:r>
            <a:r>
              <a:rPr lang="en-CA" b="1" dirty="0" err="1">
                <a:latin typeface="Arial" panose="020B0604020202020204" pitchFamily="34" charset="0"/>
                <a:cs typeface="Arial" panose="020B0604020202020204" pitchFamily="34" charset="0"/>
              </a:rPr>
              <a:t>serment</a:t>
            </a:r>
            <a:r>
              <a:rPr lang="en-CA" dirty="0">
                <a:latin typeface="Arial" panose="020B0604020202020204" pitchFamily="34" charset="0"/>
                <a:cs typeface="Arial" panose="020B0604020202020204" pitchFamily="34" charset="0"/>
              </a:rPr>
              <a:t>, plus </a:t>
            </a:r>
            <a:r>
              <a:rPr lang="en-CA" dirty="0" err="1">
                <a:latin typeface="Arial" panose="020B0604020202020204" pitchFamily="34" charset="0"/>
                <a:cs typeface="Arial" panose="020B0604020202020204" pitchFamily="34" charset="0"/>
              </a:rPr>
              <a:t>traditionnel</a:t>
            </a:r>
            <a:r>
              <a:rPr lang="en-CA" dirty="0">
                <a:latin typeface="Arial" panose="020B0604020202020204" pitchFamily="34" charset="0"/>
                <a:cs typeface="Arial" panose="020B0604020202020204" pitchFamily="34" charset="0"/>
              </a:rPr>
              <a:t>, se fait </a:t>
            </a:r>
            <a:r>
              <a:rPr lang="en-CA" b="1" dirty="0">
                <a:latin typeface="Arial" panose="020B0604020202020204" pitchFamily="34" charset="0"/>
                <a:cs typeface="Arial" panose="020B0604020202020204" pitchFamily="34" charset="0"/>
              </a:rPr>
              <a:t>la main sur la Bible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ou</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d’une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autre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façon</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selon</a:t>
            </a:r>
            <a:r>
              <a:rPr lang="en-CA" dirty="0">
                <a:latin typeface="Arial" panose="020B0604020202020204" pitchFamily="34" charset="0"/>
                <a:cs typeface="Arial" panose="020B0604020202020204" pitchFamily="34" charset="0"/>
              </a:rPr>
              <a:t> les </a:t>
            </a:r>
            <a:r>
              <a:rPr lang="en-CA" dirty="0" err="1">
                <a:latin typeface="Arial" panose="020B0604020202020204" pitchFamily="34" charset="0"/>
                <a:cs typeface="Arial" panose="020B0604020202020204" pitchFamily="34" charset="0"/>
              </a:rPr>
              <a:t>croyances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religieuses</a:t>
            </a:r>
            <a:r>
              <a:rPr lang="en-CA" dirty="0">
                <a:latin typeface="Arial" panose="020B0604020202020204" pitchFamily="34" charset="0"/>
                <a:cs typeface="Arial" panose="020B0604020202020204" pitchFamily="34" charset="0"/>
              </a:rPr>
              <a:t> du </a:t>
            </a:r>
            <a:r>
              <a:rPr lang="en-CA" dirty="0" err="1">
                <a:latin typeface="Arial" panose="020B0604020202020204" pitchFamily="34" charset="0"/>
                <a:cs typeface="Arial" panose="020B0604020202020204" pitchFamily="34" charset="0"/>
              </a:rPr>
              <a:t>témoin</a:t>
            </a:r>
            <a:r>
              <a:rPr lang="en-CA" dirty="0">
                <a:latin typeface="Arial" panose="020B0604020202020204" pitchFamily="34" charset="0"/>
                <a:cs typeface="Arial" panose="020B0604020202020204" pitchFamily="34" charset="0"/>
              </a:rPr>
              <a:t>. </a:t>
            </a:r>
          </a:p>
          <a:p>
            <a:pPr marL="170539" indent="-170539" defTabSz="959887" eaLnBrk="0" fontAlgn="base" hangingPunct="0">
              <a:buFont typeface="Arial" panose="020B0604020202020204" pitchFamily="34" charset="0"/>
              <a:buChar char="•"/>
              <a:defRPr/>
            </a:pPr>
            <a:r>
              <a:rPr lang="en-CA" dirty="0" err="1">
                <a:latin typeface="Arial" panose="020B0604020202020204" pitchFamily="34" charset="0"/>
                <a:cs typeface="Arial" panose="020B0604020202020204" pitchFamily="34" charset="0"/>
              </a:rPr>
              <a:t>L’</a:t>
            </a:r>
            <a:r>
              <a:rPr lang="en-CA" b="1" dirty="0" err="1">
                <a:latin typeface="Arial" panose="020B0604020202020204" pitchFamily="34" charset="0"/>
                <a:cs typeface="Arial" panose="020B0604020202020204" pitchFamily="34" charset="0"/>
              </a:rPr>
              <a:t>affirmation</a:t>
            </a:r>
            <a:r>
              <a:rPr lang="en-CA" b="1" dirty="0">
                <a:latin typeface="Arial" panose="020B0604020202020204" pitchFamily="34" charset="0"/>
                <a:cs typeface="Arial" panose="020B0604020202020204" pitchFamily="34" charset="0"/>
              </a:rPr>
              <a:t> </a:t>
            </a:r>
            <a:r>
              <a:rPr lang="en-CA" b="1" dirty="0" err="1">
                <a:latin typeface="Arial" panose="020B0604020202020204" pitchFamily="34" charset="0"/>
                <a:cs typeface="Arial" panose="020B0604020202020204" pitchFamily="34" charset="0"/>
              </a:rPr>
              <a:t>solennelle</a:t>
            </a:r>
            <a:r>
              <a:rPr lang="en-CA" b="1"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n’a</a:t>
            </a:r>
            <a:r>
              <a:rPr lang="en-CA" dirty="0">
                <a:latin typeface="Arial" panose="020B0604020202020204" pitchFamily="34" charset="0"/>
                <a:cs typeface="Arial" panose="020B0604020202020204" pitchFamily="34" charset="0"/>
              </a:rPr>
              <a:t> pas de dimension </a:t>
            </a:r>
            <a:r>
              <a:rPr lang="en-CA" dirty="0" err="1">
                <a:latin typeface="Arial" panose="020B0604020202020204" pitchFamily="34" charset="0"/>
                <a:cs typeface="Arial" panose="020B0604020202020204" pitchFamily="34" charset="0"/>
              </a:rPr>
              <a:t>religieuse</a:t>
            </a:r>
            <a:r>
              <a:rPr lang="en-CA" dirty="0">
                <a:latin typeface="Arial" panose="020B0604020202020204" pitchFamily="34" charset="0"/>
                <a:cs typeface="Arial" panose="020B0604020202020204" pitchFamily="34" charset="0"/>
              </a:rPr>
              <a:t> et se fait avec</a:t>
            </a:r>
            <a:r>
              <a:rPr lang="en-CA" b="1" dirty="0">
                <a:latin typeface="Arial" panose="020B0604020202020204" pitchFamily="34" charset="0"/>
                <a:cs typeface="Arial" panose="020B0604020202020204" pitchFamily="34" charset="0"/>
              </a:rPr>
              <a:t> la main </a:t>
            </a:r>
            <a:r>
              <a:rPr lang="en-CA" b="1" dirty="0" err="1">
                <a:latin typeface="Arial" panose="020B0604020202020204" pitchFamily="34" charset="0"/>
                <a:cs typeface="Arial" panose="020B0604020202020204" pitchFamily="34" charset="0"/>
              </a:rPr>
              <a:t>droite</a:t>
            </a:r>
            <a:r>
              <a:rPr lang="en-CA" b="1" dirty="0">
                <a:latin typeface="Arial" panose="020B0604020202020204" pitchFamily="34" charset="0"/>
                <a:cs typeface="Arial" panose="020B0604020202020204" pitchFamily="34" charset="0"/>
              </a:rPr>
              <a:t> </a:t>
            </a:r>
            <a:r>
              <a:rPr lang="en-CA" b="1" dirty="0" err="1">
                <a:latin typeface="Arial" panose="020B0604020202020204" pitchFamily="34" charset="0"/>
                <a:cs typeface="Arial" panose="020B0604020202020204" pitchFamily="34" charset="0"/>
              </a:rPr>
              <a:t>levée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elle</a:t>
            </a:r>
            <a:r>
              <a:rPr lang="en-CA" dirty="0">
                <a:latin typeface="Arial" panose="020B0604020202020204" pitchFamily="34" charset="0"/>
                <a:cs typeface="Arial" panose="020B0604020202020204" pitchFamily="34" charset="0"/>
              </a:rPr>
              <a:t> a le </a:t>
            </a:r>
            <a:r>
              <a:rPr lang="en-CA" dirty="0" err="1">
                <a:latin typeface="Arial" panose="020B0604020202020204" pitchFamily="34" charset="0"/>
                <a:cs typeface="Arial" panose="020B0604020202020204" pitchFamily="34" charset="0"/>
              </a:rPr>
              <a:t>même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effet</a:t>
            </a:r>
            <a:r>
              <a:rPr lang="en-CA" dirty="0">
                <a:latin typeface="Arial" panose="020B0604020202020204" pitchFamily="34" charset="0"/>
                <a:cs typeface="Arial" panose="020B0604020202020204" pitchFamily="34" charset="0"/>
              </a:rPr>
              <a:t> que le </a:t>
            </a:r>
            <a:r>
              <a:rPr lang="en-CA" dirty="0" err="1">
                <a:latin typeface="Arial" panose="020B0604020202020204" pitchFamily="34" charset="0"/>
                <a:cs typeface="Arial" panose="020B0604020202020204" pitchFamily="34" charset="0"/>
              </a:rPr>
              <a:t>serment</a:t>
            </a:r>
            <a:r>
              <a:rPr lang="en-CA" dirty="0">
                <a:latin typeface="Arial" panose="020B0604020202020204" pitchFamily="34" charset="0"/>
                <a:cs typeface="Arial" panose="020B0604020202020204" pitchFamily="34" charset="0"/>
              </a:rPr>
              <a:t>.</a:t>
            </a:r>
          </a:p>
          <a:p>
            <a:pPr defTabSz="959887" eaLnBrk="0" fontAlgn="base" hangingPunct="0">
              <a:defRPr/>
            </a:pPr>
            <a:endParaRPr lang="en-CA" b="1" dirty="0">
              <a:latin typeface="Arial" panose="020B0604020202020204" pitchFamily="34" charset="0"/>
              <a:cs typeface="Arial" panose="020B0604020202020204" pitchFamily="34" charset="0"/>
            </a:endParaRPr>
          </a:p>
          <a:p>
            <a:pPr defTabSz="959887" eaLnBrk="0" fontAlgn="base" hangingPunct="0">
              <a:defRPr/>
            </a:pPr>
            <a:r>
              <a:rPr lang="en-CA" dirty="0" err="1">
                <a:latin typeface="Arial" panose="020B0604020202020204" pitchFamily="34" charset="0"/>
                <a:cs typeface="Arial" panose="020B0604020202020204" pitchFamily="34" charset="0"/>
              </a:rPr>
              <a:t>C’est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l’</a:t>
            </a:r>
            <a:r>
              <a:rPr lang="en-CA" b="1" dirty="0" err="1">
                <a:latin typeface="Arial" panose="020B0604020202020204" pitchFamily="34" charset="0"/>
                <a:cs typeface="Arial" panose="020B0604020202020204" pitchFamily="34" charset="0"/>
              </a:rPr>
              <a:t>affirmation</a:t>
            </a:r>
            <a:r>
              <a:rPr lang="en-CA" b="1" dirty="0">
                <a:latin typeface="Arial" panose="020B0604020202020204" pitchFamily="34" charset="0"/>
                <a:cs typeface="Arial" panose="020B0604020202020204" pitchFamily="34" charset="0"/>
              </a:rPr>
              <a:t> </a:t>
            </a:r>
            <a:r>
              <a:rPr lang="en-CA" b="1" dirty="0" err="1">
                <a:latin typeface="Arial" panose="020B0604020202020204" pitchFamily="34" charset="0"/>
                <a:cs typeface="Arial" panose="020B0604020202020204" pitchFamily="34" charset="0"/>
              </a:rPr>
              <a:t>solennelle</a:t>
            </a:r>
            <a:r>
              <a:rPr lang="en-CA" b="1" dirty="0">
                <a:latin typeface="Arial" panose="020B0604020202020204" pitchFamily="34" charset="0"/>
                <a:cs typeface="Arial" panose="020B0604020202020204" pitchFamily="34" charset="0"/>
              </a:rPr>
              <a:t> </a:t>
            </a:r>
            <a:r>
              <a:rPr lang="en-CA" dirty="0">
                <a:latin typeface="Arial" panose="020B0604020202020204" pitchFamily="34" charset="0"/>
                <a:cs typeface="Arial" panose="020B0604020202020204" pitchFamily="34" charset="0"/>
              </a:rPr>
              <a:t>qui a </a:t>
            </a:r>
            <a:r>
              <a:rPr lang="en-CA" dirty="0" err="1">
                <a:latin typeface="Arial" panose="020B0604020202020204" pitchFamily="34" charset="0"/>
                <a:cs typeface="Arial" panose="020B0604020202020204" pitchFamily="34" charset="0"/>
              </a:rPr>
              <a:t>été</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retenue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dans</a:t>
            </a:r>
            <a:r>
              <a:rPr lang="en-CA" dirty="0">
                <a:latin typeface="Arial" panose="020B0604020202020204" pitchFamily="34" charset="0"/>
                <a:cs typeface="Arial" panose="020B0604020202020204" pitchFamily="34" charset="0"/>
              </a:rPr>
              <a:t> le cadre de </a:t>
            </a:r>
            <a:r>
              <a:rPr lang="en-CA" dirty="0" err="1">
                <a:latin typeface="Arial" panose="020B0604020202020204" pitchFamily="34" charset="0"/>
                <a:cs typeface="Arial" panose="020B0604020202020204" pitchFamily="34" charset="0"/>
              </a:rPr>
              <a:t>cet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interrogatoire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simulé</a:t>
            </a:r>
            <a:r>
              <a:rPr lang="en-CA" dirty="0">
                <a:latin typeface="Arial" panose="020B0604020202020204" pitchFamily="34" charset="0"/>
                <a:cs typeface="Arial" panose="020B0604020202020204" pitchFamily="34" charset="0"/>
              </a:rPr>
              <a:t>.</a:t>
            </a:r>
          </a:p>
          <a:p>
            <a:pPr defTabSz="959887" eaLnBrk="0" fontAlgn="base" hangingPunct="0">
              <a:defRPr/>
            </a:pPr>
            <a:endParaRPr lang="fr-CA" b="1" dirty="0">
              <a:latin typeface="Arial" panose="020B0604020202020204" pitchFamily="34" charset="0"/>
              <a:cs typeface="Arial" panose="020B0604020202020204" pitchFamily="34" charset="0"/>
            </a:endParaRPr>
          </a:p>
          <a:p>
            <a:pPr defTabSz="959887" eaLnBrk="0" fontAlgn="base" hangingPunct="0">
              <a:defRPr/>
            </a:pPr>
            <a:r>
              <a:rPr lang="fr-CA" b="1" dirty="0">
                <a:latin typeface="Arial" panose="020B0604020202020204" pitchFamily="34" charset="0"/>
                <a:cs typeface="Arial" panose="020B0604020202020204" pitchFamily="34" charset="0"/>
              </a:rPr>
              <a:t>* Pour plus d’informations sur le témoignage, vous pouvez consulter l’article d’Éducaloi : </a:t>
            </a:r>
            <a:r>
              <a:rPr lang="fr-CA" b="1" i="1" dirty="0">
                <a:latin typeface="Arial" panose="020B0604020202020204" pitchFamily="34" charset="0"/>
                <a:cs typeface="Arial" panose="020B0604020202020204" pitchFamily="34" charset="0"/>
              </a:rPr>
              <a:t>Le rôle des témoins </a:t>
            </a:r>
            <a:r>
              <a:rPr lang="fr-CA" b="1" dirty="0">
                <a:latin typeface="Arial" panose="020B0604020202020204" pitchFamily="34" charset="0"/>
                <a:cs typeface="Arial" panose="020B0604020202020204" pitchFamily="34" charset="0"/>
              </a:rPr>
              <a:t>(</a:t>
            </a:r>
            <a:r>
              <a:rPr lang="fr-CA" b="1" dirty="0">
                <a:latin typeface="Arial" panose="020B0604020202020204" pitchFamily="34" charset="0"/>
                <a:cs typeface="Arial" panose="020B0604020202020204" pitchFamily="34" charset="0"/>
                <a:hlinkClick r:id="rId3"/>
              </a:rPr>
              <a:t>www.educaloi.qc.ca/capsules/role-des-temoins</a:t>
            </a:r>
            <a:r>
              <a:rPr lang="fr-CA" b="1" dirty="0">
                <a:latin typeface="Arial" panose="020B0604020202020204" pitchFamily="34" charset="0"/>
                <a:cs typeface="Arial" panose="020B0604020202020204" pitchFamily="34" charset="0"/>
              </a:rPr>
              <a:t>) </a:t>
            </a:r>
          </a:p>
          <a:p>
            <a:pPr defTabSz="909542">
              <a:defRPr/>
            </a:pPr>
            <a:endParaRPr lang="en-CA" b="1" dirty="0">
              <a:latin typeface="Arial" panose="020B0604020202020204" pitchFamily="34" charset="0"/>
              <a:cs typeface="Arial" panose="020B0604020202020204" pitchFamily="34" charset="0"/>
            </a:endParaRPr>
          </a:p>
          <a:p>
            <a:pPr defTabSz="909542">
              <a:defRPr/>
            </a:pPr>
            <a:endParaRPr lang="en-CA" b="1" dirty="0">
              <a:latin typeface="Arial" panose="020B0604020202020204" pitchFamily="34" charset="0"/>
              <a:cs typeface="Arial" panose="020B0604020202020204" pitchFamily="34" charset="0"/>
            </a:endParaRPr>
          </a:p>
          <a:p>
            <a:pPr defTabSz="909542">
              <a:defRPr/>
            </a:pPr>
            <a:r>
              <a:rPr lang="en-CA" sz="900" b="1" dirty="0">
                <a:latin typeface="Arial" panose="020B0604020202020204" pitchFamily="34" charset="0"/>
                <a:cs typeface="Arial" panose="020B0604020202020204" pitchFamily="34" charset="0"/>
              </a:rPr>
              <a:t>SOURCES</a:t>
            </a:r>
            <a:endParaRPr lang="en-CA" sz="900" dirty="0">
              <a:latin typeface="Arial" panose="020B0604020202020204" pitchFamily="34" charset="0"/>
              <a:cs typeface="Arial" panose="020B0604020202020204" pitchFamily="34" charset="0"/>
            </a:endParaRPr>
          </a:p>
          <a:p>
            <a:pPr marL="170539" indent="-170539" defTabSz="909542">
              <a:buFont typeface="Arial" panose="020B0604020202020204" pitchFamily="34" charset="0"/>
              <a:buChar char="•"/>
              <a:defRPr/>
            </a:pPr>
            <a:r>
              <a:rPr lang="fr-CA" sz="900" i="1" dirty="0">
                <a:latin typeface="Arial" panose="020B0604020202020204" pitchFamily="34" charset="0"/>
                <a:cs typeface="Arial" panose="020B0604020202020204" pitchFamily="34" charset="0"/>
              </a:rPr>
              <a:t>Loi sur la preuve au Canada</a:t>
            </a:r>
            <a:r>
              <a:rPr lang="fr-CA" sz="900" dirty="0">
                <a:latin typeface="Arial" panose="020B0604020202020204" pitchFamily="34" charset="0"/>
                <a:cs typeface="Arial" panose="020B0604020202020204" pitchFamily="34" charset="0"/>
              </a:rPr>
              <a:t>, L.R.C. (1985), c. C-5, art. 14 à 16.1.</a:t>
            </a:r>
          </a:p>
          <a:p>
            <a:pPr marL="170539" indent="-170539" defTabSz="909542">
              <a:buFont typeface="Arial" panose="020B0604020202020204" pitchFamily="34" charset="0"/>
              <a:buChar char="•"/>
              <a:defRPr/>
            </a:pPr>
            <a:r>
              <a:rPr lang="en-CA" sz="900" i="1" dirty="0">
                <a:latin typeface="Arial" panose="020B0604020202020204" pitchFamily="34" charset="0"/>
                <a:cs typeface="Arial" panose="020B0604020202020204" pitchFamily="34" charset="0"/>
              </a:rPr>
              <a:t>R c B (KG)</a:t>
            </a:r>
            <a:r>
              <a:rPr lang="en-CA" sz="900" dirty="0">
                <a:latin typeface="Arial" panose="020B0604020202020204" pitchFamily="34" charset="0"/>
                <a:cs typeface="Arial" panose="020B0604020202020204" pitchFamily="34" charset="0"/>
              </a:rPr>
              <a:t>, [1993] 1 RCS 740.</a:t>
            </a:r>
            <a:endParaRPr lang="fr-CA" sz="900" dirty="0">
              <a:latin typeface="Arial" panose="020B0604020202020204" pitchFamily="34" charset="0"/>
              <a:cs typeface="Arial" panose="020B0604020202020204" pitchFamily="34" charset="0"/>
            </a:endParaRPr>
          </a:p>
          <a:p>
            <a:pPr marL="170539" indent="-170539" defTabSz="909542">
              <a:buFont typeface="Arial" panose="020B0604020202020204" pitchFamily="34" charset="0"/>
              <a:buChar char="•"/>
              <a:defRPr/>
            </a:pPr>
            <a:r>
              <a:rPr lang="fr-CA" sz="900" dirty="0">
                <a:latin typeface="Arial" panose="020B0604020202020204" pitchFamily="34" charset="0"/>
                <a:cs typeface="Arial" panose="020B0604020202020204" pitchFamily="34" charset="0"/>
              </a:rPr>
              <a:t>Pierre Béliveau et Martin </a:t>
            </a:r>
            <a:r>
              <a:rPr lang="fr-CA" sz="900" dirty="0" err="1">
                <a:latin typeface="Arial" panose="020B0604020202020204" pitchFamily="34" charset="0"/>
                <a:cs typeface="Arial" panose="020B0604020202020204" pitchFamily="34" charset="0"/>
              </a:rPr>
              <a:t>Vauclair</a:t>
            </a:r>
            <a:r>
              <a:rPr lang="fr-CA" sz="900" dirty="0">
                <a:latin typeface="Arial" panose="020B0604020202020204" pitchFamily="34" charset="0"/>
                <a:cs typeface="Arial" panose="020B0604020202020204" pitchFamily="34" charset="0"/>
              </a:rPr>
              <a:t>, </a:t>
            </a:r>
            <a:r>
              <a:rPr lang="fr-CA" sz="900" i="1" dirty="0">
                <a:latin typeface="Arial" panose="020B0604020202020204" pitchFamily="34" charset="0"/>
                <a:cs typeface="Arial" panose="020B0604020202020204" pitchFamily="34" charset="0"/>
              </a:rPr>
              <a:t>Traité général de preuve et de procédures pénales</a:t>
            </a:r>
            <a:r>
              <a:rPr lang="fr-CA" sz="900" dirty="0">
                <a:latin typeface="Arial" panose="020B0604020202020204" pitchFamily="34" charset="0"/>
                <a:cs typeface="Arial" panose="020B0604020202020204" pitchFamily="34" charset="0"/>
              </a:rPr>
              <a:t>, 22</a:t>
            </a:r>
            <a:r>
              <a:rPr lang="fr-CA" sz="900" baseline="30000" dirty="0">
                <a:latin typeface="Arial" panose="020B0604020202020204" pitchFamily="34" charset="0"/>
                <a:cs typeface="Arial" panose="020B0604020202020204" pitchFamily="34" charset="0"/>
              </a:rPr>
              <a:t>e</a:t>
            </a:r>
            <a:r>
              <a:rPr lang="fr-CA" sz="900" dirty="0">
                <a:latin typeface="Arial" panose="020B0604020202020204" pitchFamily="34" charset="0"/>
                <a:cs typeface="Arial" panose="020B0604020202020204" pitchFamily="34" charset="0"/>
              </a:rPr>
              <a:t> éd, </a:t>
            </a:r>
            <a:r>
              <a:rPr lang="fr-CA" sz="900" dirty="0" err="1">
                <a:latin typeface="Arial" panose="020B0604020202020204" pitchFamily="34" charset="0"/>
                <a:cs typeface="Arial" panose="020B0604020202020204" pitchFamily="34" charset="0"/>
              </a:rPr>
              <a:t>Cowansville</a:t>
            </a:r>
            <a:r>
              <a:rPr lang="fr-CA" sz="900" dirty="0">
                <a:latin typeface="Arial" panose="020B0604020202020204" pitchFamily="34" charset="0"/>
                <a:cs typeface="Arial" panose="020B0604020202020204" pitchFamily="34" charset="0"/>
              </a:rPr>
              <a:t> (</a:t>
            </a:r>
            <a:r>
              <a:rPr lang="fr-CA" sz="900" dirty="0" err="1">
                <a:latin typeface="Arial" panose="020B0604020202020204" pitchFamily="34" charset="0"/>
                <a:cs typeface="Arial" panose="020B0604020202020204" pitchFamily="34" charset="0"/>
              </a:rPr>
              <a:t>Qc</a:t>
            </a:r>
            <a:r>
              <a:rPr lang="fr-CA" sz="900" dirty="0">
                <a:latin typeface="Arial" panose="020B0604020202020204" pitchFamily="34" charset="0"/>
                <a:cs typeface="Arial" panose="020B0604020202020204" pitchFamily="34" charset="0"/>
              </a:rPr>
              <a:t>), Yvon Blais, 2015, au para 1494.</a:t>
            </a: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21</a:t>
            </a:fld>
            <a:endParaRPr lang="fr-CA"/>
          </a:p>
        </p:txBody>
      </p:sp>
    </p:spTree>
    <p:extLst>
      <p:ext uri="{BB962C8B-B14F-4D97-AF65-F5344CB8AC3E}">
        <p14:creationId xmlns:p14="http://schemas.microsoft.com/office/powerpoint/2010/main" val="589850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defRPr/>
            </a:pPr>
            <a:r>
              <a:rPr lang="fr-CA" b="1" dirty="0">
                <a:latin typeface="Arial" panose="020B0604020202020204" pitchFamily="34" charset="0"/>
                <a:cs typeface="Arial" panose="020B0604020202020204" pitchFamily="34" charset="0"/>
              </a:rPr>
              <a:t>INFORMATIONS COMPLÉMENTAIRES</a:t>
            </a:r>
          </a:p>
          <a:p>
            <a:endParaRPr lang="fr-CA"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b="1" dirty="0">
                <a:latin typeface="Arial" panose="020B0604020202020204" pitchFamily="34" charset="0"/>
                <a:cs typeface="Arial" panose="020B0604020202020204" pitchFamily="34" charset="0"/>
              </a:rPr>
              <a:t>Le témoin rapporte seulement des faits dont il a personnellement connaissance</a:t>
            </a:r>
            <a:r>
              <a:rPr lang="fr-CA" dirty="0">
                <a:latin typeface="Arial" panose="020B0604020202020204" pitchFamily="34" charset="0"/>
                <a:cs typeface="Arial" panose="020B0604020202020204" pitchFamily="34" charset="0"/>
              </a:rPr>
              <a:t>. </a:t>
            </a:r>
          </a:p>
          <a:p>
            <a:r>
              <a:rPr lang="fr-CA" dirty="0">
                <a:latin typeface="Arial" panose="020B0604020202020204" pitchFamily="34" charset="0"/>
                <a:cs typeface="Arial" panose="020B0604020202020204" pitchFamily="34" charset="0"/>
              </a:rPr>
              <a:t>S’il témoigne sur quelque chose que quelqu’un d’autre lui a raconté, l’équipe adverse pourrait s’objecter car il s’agirait de « ouï-dire ». </a:t>
            </a:r>
          </a:p>
          <a:p>
            <a:endParaRPr lang="fr-CA"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b="1" dirty="0">
                <a:latin typeface="Arial" panose="020B0604020202020204" pitchFamily="34" charset="0"/>
                <a:cs typeface="Arial" panose="020B0604020202020204" pitchFamily="34" charset="0"/>
              </a:rPr>
              <a:t>Le témoin ne peut pas donner son opinion. </a:t>
            </a:r>
          </a:p>
          <a:p>
            <a:r>
              <a:rPr lang="fr-CA" dirty="0">
                <a:latin typeface="Arial" panose="020B0604020202020204" pitchFamily="34" charset="0"/>
                <a:cs typeface="Arial" panose="020B0604020202020204" pitchFamily="34" charset="0"/>
              </a:rPr>
              <a:t>Sauf sur des choses très évidentes. Par exemple, il peut donner son avis sur l’âge, l’état d’ébriété, la vitesse d’une voiture ou l’identité d’une personne. </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Lorsqu’il témoigne, le témoin doit être </a:t>
            </a:r>
            <a:r>
              <a:rPr lang="fr-CA" b="1" dirty="0">
                <a:latin typeface="Arial" panose="020B0604020202020204" pitchFamily="34" charset="0"/>
                <a:cs typeface="Arial" panose="020B0604020202020204" pitchFamily="34" charset="0"/>
              </a:rPr>
              <a:t>respectueux et coopératif </a:t>
            </a:r>
            <a:r>
              <a:rPr lang="fr-CA" dirty="0">
                <a:latin typeface="Arial" panose="020B0604020202020204" pitchFamily="34" charset="0"/>
                <a:cs typeface="Arial" panose="020B0604020202020204" pitchFamily="34" charset="0"/>
              </a:rPr>
              <a:t>et il doit en tout temps</a:t>
            </a:r>
            <a:r>
              <a:rPr lang="fr-CA" b="1" dirty="0">
                <a:latin typeface="Arial" panose="020B0604020202020204" pitchFamily="34" charset="0"/>
                <a:cs typeface="Arial" panose="020B0604020202020204" pitchFamily="34" charset="0"/>
              </a:rPr>
              <a:t> regarder le juge</a:t>
            </a:r>
            <a:r>
              <a:rPr lang="fr-CA" dirty="0">
                <a:latin typeface="Arial" panose="020B0604020202020204" pitchFamily="34" charset="0"/>
                <a:cs typeface="Arial" panose="020B0604020202020204" pitchFamily="34" charset="0"/>
              </a:rPr>
              <a:t>. Il répond au meilleur de sa connaissance, il ne doit pas exagérer ni minimiser un fait.</a:t>
            </a:r>
          </a:p>
          <a:p>
            <a:endParaRPr lang="en-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pPr defTabSz="909542">
              <a:defRPr/>
            </a:pPr>
            <a:r>
              <a:rPr lang="en-CA" sz="900" b="1" dirty="0">
                <a:latin typeface="Arial" panose="020B0604020202020204" pitchFamily="34" charset="0"/>
                <a:cs typeface="Arial" panose="020B0604020202020204" pitchFamily="34" charset="0"/>
              </a:rPr>
              <a:t>SOURCES</a:t>
            </a:r>
            <a:endParaRPr lang="fr-CA" sz="900"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sz="900" i="1" dirty="0">
                <a:latin typeface="Arial" panose="020B0604020202020204" pitchFamily="34" charset="0"/>
                <a:cs typeface="Arial" panose="020B0604020202020204" pitchFamily="34" charset="0"/>
              </a:rPr>
              <a:t>Loi sur la preuve au Canada</a:t>
            </a:r>
            <a:r>
              <a:rPr lang="fr-CA" sz="900" dirty="0">
                <a:latin typeface="Arial" panose="020B0604020202020204" pitchFamily="34" charset="0"/>
                <a:cs typeface="Arial" panose="020B0604020202020204" pitchFamily="34" charset="0"/>
              </a:rPr>
              <a:t>, L.R.C. (1985), c. C-5, art. 14 et 15.</a:t>
            </a:r>
          </a:p>
          <a:p>
            <a:pPr marL="170539" indent="-170539">
              <a:buFont typeface="Arial" panose="020B0604020202020204" pitchFamily="34" charset="0"/>
              <a:buChar char="•"/>
            </a:pPr>
            <a:r>
              <a:rPr lang="fr-CA" sz="900" i="1" dirty="0" err="1">
                <a:latin typeface="Arial" panose="020B0604020202020204" pitchFamily="34" charset="0"/>
                <a:cs typeface="Arial" panose="020B0604020202020204" pitchFamily="34" charset="0"/>
              </a:rPr>
              <a:t>Graat</a:t>
            </a:r>
            <a:r>
              <a:rPr lang="fr-CA" sz="900" i="1" dirty="0">
                <a:latin typeface="Arial" panose="020B0604020202020204" pitchFamily="34" charset="0"/>
                <a:cs typeface="Arial" panose="020B0604020202020204" pitchFamily="34" charset="0"/>
              </a:rPr>
              <a:t> c La Reine</a:t>
            </a:r>
            <a:r>
              <a:rPr lang="fr-CA" sz="900" dirty="0">
                <a:latin typeface="Arial" panose="020B0604020202020204" pitchFamily="34" charset="0"/>
                <a:cs typeface="Arial" panose="020B0604020202020204" pitchFamily="34" charset="0"/>
              </a:rPr>
              <a:t>, [1982] 2 R.C.S. 819 aux pp 835, 838.</a:t>
            </a: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Charles-Maxime PANACCIO, L’administration de la preuve, 4e éd., Montréal, Wilson &amp; Lafleur, 2010, Par. 585-586.</a:t>
            </a: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Nicolas BELLEMARE, Droit pénal : preuve et procédure, Titre I, ch. VII, École du Barreau du Québec, dans Collection de droit 2015-2016, p. 135 à 138 et 140.</a:t>
            </a:r>
          </a:p>
          <a:p>
            <a:endParaRPr lang="fr-CA" dirty="0"/>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22</a:t>
            </a:fld>
            <a:endParaRPr lang="fr-CA"/>
          </a:p>
        </p:txBody>
      </p:sp>
    </p:spTree>
    <p:extLst>
      <p:ext uri="{BB962C8B-B14F-4D97-AF65-F5344CB8AC3E}">
        <p14:creationId xmlns:p14="http://schemas.microsoft.com/office/powerpoint/2010/main" val="133974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defRPr/>
            </a:pPr>
            <a:r>
              <a:rPr lang="fr-CA" b="1" dirty="0">
                <a:latin typeface="Arial" panose="020B0604020202020204" pitchFamily="34" charset="0"/>
                <a:cs typeface="Arial" panose="020B0604020202020204" pitchFamily="34" charset="0"/>
              </a:rPr>
              <a:t>INFORMATIONS COMPLÉMENTAIRES</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Une question est </a:t>
            </a:r>
            <a:r>
              <a:rPr lang="fr-CA" b="1" dirty="0">
                <a:latin typeface="Arial" panose="020B0604020202020204" pitchFamily="34" charset="0"/>
                <a:cs typeface="Arial" panose="020B0604020202020204" pitchFamily="34" charset="0"/>
              </a:rPr>
              <a:t>pertinente</a:t>
            </a:r>
            <a:r>
              <a:rPr lang="fr-CA" dirty="0">
                <a:latin typeface="Arial" panose="020B0604020202020204" pitchFamily="34" charset="0"/>
                <a:cs typeface="Arial" panose="020B0604020202020204" pitchFamily="34" charset="0"/>
              </a:rPr>
              <a:t> si elle est utile dans le cadre du procès. </a:t>
            </a:r>
            <a:r>
              <a:rPr lang="fr-CA" b="1" dirty="0">
                <a:latin typeface="Arial" panose="020B0604020202020204" pitchFamily="34" charset="0"/>
                <a:cs typeface="Arial" panose="020B0604020202020204" pitchFamily="34" charset="0"/>
              </a:rPr>
              <a:t>Elle ne doit donc pas être hors contexte</a:t>
            </a:r>
            <a:r>
              <a:rPr lang="fr-CA" dirty="0">
                <a:latin typeface="Arial" panose="020B0604020202020204" pitchFamily="34" charset="0"/>
                <a:cs typeface="Arial" panose="020B0604020202020204" pitchFamily="34" charset="0"/>
              </a:rPr>
              <a:t>. </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On ne peut pas demander n’importe quoi au témoin : les questions doivent avoir un lien avec l’infraction reprochée à l’accusé. </a:t>
            </a:r>
          </a:p>
          <a:p>
            <a:endParaRPr lang="en-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r>
              <a:rPr lang="fr-CA" sz="900" b="1" dirty="0">
                <a:latin typeface="Arial" panose="020B0604020202020204" pitchFamily="34" charset="0"/>
                <a:cs typeface="Arial" panose="020B0604020202020204" pitchFamily="34" charset="0"/>
              </a:rPr>
              <a:t>SOURCES</a:t>
            </a: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Nicolas BELLEMARE, </a:t>
            </a:r>
            <a:r>
              <a:rPr lang="fr-CA" sz="900" i="1" dirty="0">
                <a:latin typeface="Arial" panose="020B0604020202020204" pitchFamily="34" charset="0"/>
                <a:cs typeface="Arial" panose="020B0604020202020204" pitchFamily="34" charset="0"/>
              </a:rPr>
              <a:t>Droit pénal : preuve et procédure</a:t>
            </a:r>
            <a:r>
              <a:rPr lang="fr-CA" sz="900" dirty="0">
                <a:latin typeface="Arial" panose="020B0604020202020204" pitchFamily="34" charset="0"/>
                <a:cs typeface="Arial" panose="020B0604020202020204" pitchFamily="34" charset="0"/>
              </a:rPr>
              <a:t>, Titre I, ch. VII, École du Barreau du Québec, dans Collection de droit 2015-2016, p. 126 à 128,</a:t>
            </a:r>
          </a:p>
          <a:p>
            <a:endParaRPr lang="fr-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23</a:t>
            </a:fld>
            <a:endParaRPr lang="fr-CA"/>
          </a:p>
        </p:txBody>
      </p:sp>
    </p:spTree>
    <p:extLst>
      <p:ext uri="{BB962C8B-B14F-4D97-AF65-F5344CB8AC3E}">
        <p14:creationId xmlns:p14="http://schemas.microsoft.com/office/powerpoint/2010/main" val="4189415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556792" y="513581"/>
            <a:ext cx="3644751" cy="2733563"/>
          </a:xfrm>
        </p:spPr>
      </p:sp>
      <p:sp>
        <p:nvSpPr>
          <p:cNvPr id="3" name="Espace réservé des commentaires 2"/>
          <p:cNvSpPr>
            <a:spLocks noGrp="1"/>
          </p:cNvSpPr>
          <p:nvPr>
            <p:ph type="body" idx="1"/>
          </p:nvPr>
        </p:nvSpPr>
        <p:spPr>
          <a:xfrm>
            <a:off x="685801" y="3537917"/>
            <a:ext cx="5486400" cy="5328592"/>
          </a:xfrm>
        </p:spPr>
        <p:txBody>
          <a:bodyPr/>
          <a:lstStyle/>
          <a:p>
            <a:pPr marL="0" lvl="1">
              <a:defRPr/>
            </a:pPr>
            <a:r>
              <a:rPr lang="fr-CA" b="1" dirty="0">
                <a:latin typeface="Arial" panose="020B0604020202020204" pitchFamily="34" charset="0"/>
                <a:cs typeface="Arial" panose="020B0604020202020204" pitchFamily="34" charset="0"/>
              </a:rPr>
              <a:t>INFORMATIONS COMPLÉMENTAIRES</a:t>
            </a:r>
          </a:p>
          <a:p>
            <a:pPr defTabSz="959887" eaLnBrk="0" fontAlgn="base" hangingPunct="0">
              <a:defRPr/>
            </a:pPr>
            <a:endParaRPr lang="fr-CA" b="1" dirty="0">
              <a:latin typeface="Arial" panose="020B0604020202020204" pitchFamily="34" charset="0"/>
              <a:cs typeface="Arial" panose="020B0604020202020204" pitchFamily="34" charset="0"/>
            </a:endParaRPr>
          </a:p>
          <a:p>
            <a:pPr defTabSz="959887" eaLnBrk="0" fontAlgn="base" hangingPunct="0">
              <a:defRPr/>
            </a:pPr>
            <a:r>
              <a:rPr lang="fr-CA" dirty="0">
                <a:latin typeface="Arial" panose="020B0604020202020204" pitchFamily="34" charset="0"/>
                <a:cs typeface="Arial" panose="020B0604020202020204" pitchFamily="34" charset="0"/>
              </a:rPr>
              <a:t>Un témoin est appelé pour se faire interroger par l’avocat qui l’a convoqué (de la Poursuite ou de la Défense). </a:t>
            </a:r>
          </a:p>
          <a:p>
            <a:pPr defTabSz="959887" eaLnBrk="0" fontAlgn="base" hangingPunct="0">
              <a:defRPr/>
            </a:pPr>
            <a:endParaRPr lang="fr-CA" dirty="0">
              <a:latin typeface="Arial" panose="020B0604020202020204" pitchFamily="34" charset="0"/>
              <a:cs typeface="Arial" panose="020B0604020202020204" pitchFamily="34" charset="0"/>
            </a:endParaRPr>
          </a:p>
          <a:p>
            <a:pPr defTabSz="959887" eaLnBrk="0" fontAlgn="base" hangingPunct="0">
              <a:defRPr/>
            </a:pPr>
            <a:r>
              <a:rPr lang="fr-CA" dirty="0">
                <a:latin typeface="Arial" panose="020B0604020202020204" pitchFamily="34" charset="0"/>
                <a:cs typeface="Arial" panose="020B0604020202020204" pitchFamily="34" charset="0"/>
              </a:rPr>
              <a:t>Une fois que l’avocat qui l’a convoqué a fini de l’interroger, le témoin se fera    « </a:t>
            </a:r>
            <a:r>
              <a:rPr lang="fr-CA" b="1" dirty="0">
                <a:latin typeface="Arial" panose="020B0604020202020204" pitchFamily="34" charset="0"/>
                <a:cs typeface="Arial" panose="020B0604020202020204" pitchFamily="34" charset="0"/>
              </a:rPr>
              <a:t>contre-interroger</a:t>
            </a:r>
            <a:r>
              <a:rPr lang="fr-CA" dirty="0">
                <a:latin typeface="Arial" panose="020B0604020202020204" pitchFamily="34" charset="0"/>
                <a:cs typeface="Arial" panose="020B0604020202020204" pitchFamily="34" charset="0"/>
              </a:rPr>
              <a:t> » par l’autre partie si elle le souhaite.</a:t>
            </a:r>
          </a:p>
          <a:p>
            <a:pPr defTabSz="959887" eaLnBrk="0" fontAlgn="base" hangingPunct="0">
              <a:defRPr/>
            </a:pPr>
            <a:endParaRPr lang="en-CA" dirty="0">
              <a:latin typeface="Arial" panose="020B0604020202020204" pitchFamily="34" charset="0"/>
              <a:cs typeface="Arial" panose="020B0604020202020204" pitchFamily="34" charset="0"/>
            </a:endParaRPr>
          </a:p>
          <a:p>
            <a:pPr defTabSz="959887" eaLnBrk="0" fontAlgn="base" hangingPunct="0">
              <a:defRPr/>
            </a:pPr>
            <a:r>
              <a:rPr lang="en-CA" dirty="0">
                <a:latin typeface="Arial" panose="020B0604020202020204" pitchFamily="34" charset="0"/>
                <a:cs typeface="Arial" panose="020B0604020202020204" pitchFamily="34" charset="0"/>
              </a:rPr>
              <a:t>Le droit de faire un </a:t>
            </a:r>
            <a:r>
              <a:rPr lang="en-CA" dirty="0" err="1">
                <a:latin typeface="Arial" panose="020B0604020202020204" pitchFamily="34" charset="0"/>
                <a:cs typeface="Arial" panose="020B0604020202020204" pitchFamily="34" charset="0"/>
              </a:rPr>
              <a:t>contre-interrogatoire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est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très</a:t>
            </a:r>
            <a:r>
              <a:rPr lang="en-CA" dirty="0">
                <a:latin typeface="Arial" panose="020B0604020202020204" pitchFamily="34" charset="0"/>
                <a:cs typeface="Arial" panose="020B0604020202020204" pitchFamily="34" charset="0"/>
              </a:rPr>
              <a:t> important. Il </a:t>
            </a:r>
            <a:r>
              <a:rPr lang="en-CA" dirty="0" err="1">
                <a:latin typeface="Arial" panose="020B0604020202020204" pitchFamily="34" charset="0"/>
                <a:cs typeface="Arial" panose="020B0604020202020204" pitchFamily="34" charset="0"/>
              </a:rPr>
              <a:t>peut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permettre</a:t>
            </a:r>
            <a:r>
              <a:rPr lang="en-CA" dirty="0">
                <a:latin typeface="Arial" panose="020B0604020202020204" pitchFamily="34" charset="0"/>
                <a:cs typeface="Arial" panose="020B0604020202020204" pitchFamily="34" charset="0"/>
              </a:rPr>
              <a:t> de faire </a:t>
            </a:r>
            <a:r>
              <a:rPr lang="en-CA" dirty="0" err="1">
                <a:latin typeface="Arial" panose="020B0604020202020204" pitchFamily="34" charset="0"/>
                <a:cs typeface="Arial" panose="020B0604020202020204" pitchFamily="34" charset="0"/>
              </a:rPr>
              <a:t>ressortir</a:t>
            </a:r>
            <a:r>
              <a:rPr lang="en-CA" dirty="0">
                <a:latin typeface="Arial" panose="020B0604020202020204" pitchFamily="34" charset="0"/>
                <a:cs typeface="Arial" panose="020B0604020202020204" pitchFamily="34" charset="0"/>
              </a:rPr>
              <a:t> de </a:t>
            </a:r>
            <a:r>
              <a:rPr lang="en-CA" b="1" dirty="0" err="1">
                <a:latin typeface="Arial" panose="020B0604020202020204" pitchFamily="34" charset="0"/>
                <a:cs typeface="Arial" panose="020B0604020202020204" pitchFamily="34" charset="0"/>
              </a:rPr>
              <a:t>nouvelles</a:t>
            </a:r>
            <a:r>
              <a:rPr lang="en-CA" b="1" dirty="0">
                <a:latin typeface="Arial" panose="020B0604020202020204" pitchFamily="34" charset="0"/>
                <a:cs typeface="Arial" panose="020B0604020202020204" pitchFamily="34" charset="0"/>
              </a:rPr>
              <a:t> </a:t>
            </a:r>
            <a:r>
              <a:rPr lang="en-CA" b="1" dirty="0" err="1">
                <a:latin typeface="Arial" panose="020B0604020202020204" pitchFamily="34" charset="0"/>
                <a:cs typeface="Arial" panose="020B0604020202020204" pitchFamily="34" charset="0"/>
              </a:rPr>
              <a:t>informations</a:t>
            </a:r>
            <a:r>
              <a:rPr lang="en-CA" b="1"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ou</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d’apporter</a:t>
            </a:r>
            <a:r>
              <a:rPr lang="en-CA" dirty="0">
                <a:latin typeface="Arial" panose="020B0604020202020204" pitchFamily="34" charset="0"/>
                <a:cs typeface="Arial" panose="020B0604020202020204" pitchFamily="34" charset="0"/>
              </a:rPr>
              <a:t> des </a:t>
            </a:r>
            <a:r>
              <a:rPr lang="en-CA" b="1" dirty="0">
                <a:latin typeface="Arial" panose="020B0604020202020204" pitchFamily="34" charset="0"/>
                <a:cs typeface="Arial" panose="020B0604020202020204" pitchFamily="34" charset="0"/>
              </a:rPr>
              <a:t>nuances</a:t>
            </a:r>
            <a:r>
              <a:rPr lang="en-CA" dirty="0">
                <a:latin typeface="Arial" panose="020B0604020202020204" pitchFamily="34" charset="0"/>
                <a:cs typeface="Arial" panose="020B0604020202020204" pitchFamily="34" charset="0"/>
              </a:rPr>
              <a:t> à </a:t>
            </a:r>
            <a:r>
              <a:rPr lang="en-CA" dirty="0" err="1">
                <a:latin typeface="Arial" panose="020B0604020202020204" pitchFamily="34" charset="0"/>
                <a:cs typeface="Arial" panose="020B0604020202020204" pitchFamily="34" charset="0"/>
              </a:rPr>
              <a:t>ce</a:t>
            </a:r>
            <a:r>
              <a:rPr lang="en-CA" dirty="0">
                <a:latin typeface="Arial" panose="020B0604020202020204" pitchFamily="34" charset="0"/>
                <a:cs typeface="Arial" panose="020B0604020202020204" pitchFamily="34" charset="0"/>
              </a:rPr>
              <a:t> qui a </a:t>
            </a:r>
            <a:r>
              <a:rPr lang="en-CA" dirty="0" err="1">
                <a:latin typeface="Arial" panose="020B0604020202020204" pitchFamily="34" charset="0"/>
                <a:cs typeface="Arial" panose="020B0604020202020204" pitchFamily="34" charset="0"/>
              </a:rPr>
              <a:t>été</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dit</a:t>
            </a:r>
            <a:r>
              <a:rPr lang="en-CA" dirty="0">
                <a:latin typeface="Arial" panose="020B0604020202020204" pitchFamily="34" charset="0"/>
                <a:cs typeface="Arial" panose="020B0604020202020204" pitchFamily="34" charset="0"/>
              </a:rPr>
              <a:t> pendant </a:t>
            </a:r>
            <a:r>
              <a:rPr lang="en-CA" dirty="0" err="1">
                <a:latin typeface="Arial" panose="020B0604020202020204" pitchFamily="34" charset="0"/>
                <a:cs typeface="Arial" panose="020B0604020202020204" pitchFamily="34" charset="0"/>
              </a:rPr>
              <a:t>l’interrogatoire</a:t>
            </a:r>
            <a:r>
              <a:rPr lang="en-CA" dirty="0">
                <a:latin typeface="Arial" panose="020B0604020202020204" pitchFamily="34" charset="0"/>
                <a:cs typeface="Arial" panose="020B0604020202020204" pitchFamily="34" charset="0"/>
              </a:rPr>
              <a:t>.</a:t>
            </a:r>
          </a:p>
          <a:p>
            <a:pPr defTabSz="959887" eaLnBrk="0" fontAlgn="base" hangingPunct="0">
              <a:defRPr/>
            </a:pPr>
            <a:endParaRPr lang="fr-CA" dirty="0">
              <a:latin typeface="Arial" panose="020B0604020202020204" pitchFamily="34" charset="0"/>
              <a:cs typeface="Arial" panose="020B0604020202020204" pitchFamily="34" charset="0"/>
            </a:endParaRPr>
          </a:p>
          <a:p>
            <a:pPr defTabSz="959887" eaLnBrk="0" fontAlgn="base" hangingPunct="0">
              <a:defRPr/>
            </a:pPr>
            <a:r>
              <a:rPr lang="fr-CA" dirty="0">
                <a:latin typeface="Arial" panose="020B0604020202020204" pitchFamily="34" charset="0"/>
                <a:cs typeface="Arial" panose="020B0604020202020204" pitchFamily="34" charset="0"/>
              </a:rPr>
              <a:t>Le contre-interrogatoire sert aussi souvent à </a:t>
            </a:r>
            <a:r>
              <a:rPr lang="fr-CA" b="1" dirty="0">
                <a:latin typeface="Arial" panose="020B0604020202020204" pitchFamily="34" charset="0"/>
                <a:cs typeface="Arial" panose="020B0604020202020204" pitchFamily="34" charset="0"/>
              </a:rPr>
              <a:t>affaiblir la crédibilité </a:t>
            </a:r>
            <a:r>
              <a:rPr lang="fr-CA" dirty="0">
                <a:latin typeface="Arial" panose="020B0604020202020204" pitchFamily="34" charset="0"/>
                <a:cs typeface="Arial" panose="020B0604020202020204" pitchFamily="34" charset="0"/>
              </a:rPr>
              <a:t>du témoin de la partie adverse : c’est pourquoi on permet que l’avocat essaie de « piéger » le témoin en lui posant des questions </a:t>
            </a:r>
            <a:r>
              <a:rPr lang="fr-CA" b="1" dirty="0">
                <a:latin typeface="Arial" panose="020B0604020202020204" pitchFamily="34" charset="0"/>
                <a:cs typeface="Arial" panose="020B0604020202020204" pitchFamily="34" charset="0"/>
              </a:rPr>
              <a:t>suggestives</a:t>
            </a:r>
            <a:r>
              <a:rPr lang="fr-CA" dirty="0">
                <a:latin typeface="Arial" panose="020B0604020202020204" pitchFamily="34" charset="0"/>
                <a:cs typeface="Arial" panose="020B0604020202020204" pitchFamily="34" charset="0"/>
              </a:rPr>
              <a:t>, c’est-à-dire qui dirigent le témoin vers une réponse plutôt qu’une autre. </a:t>
            </a:r>
          </a:p>
          <a:p>
            <a:pPr defTabSz="959887" eaLnBrk="0" fontAlgn="base" hangingPunct="0">
              <a:defRPr/>
            </a:pPr>
            <a:endParaRPr lang="fr-CA" dirty="0">
              <a:latin typeface="Arial" panose="020B0604020202020204" pitchFamily="34" charset="0"/>
              <a:cs typeface="Arial" panose="020B0604020202020204" pitchFamily="34" charset="0"/>
            </a:endParaRPr>
          </a:p>
          <a:p>
            <a:pPr defTabSz="959887" eaLnBrk="0" fontAlgn="base" hangingPunct="0">
              <a:defRPr/>
            </a:pPr>
            <a:r>
              <a:rPr lang="fr-CA" dirty="0">
                <a:latin typeface="Arial" panose="020B0604020202020204" pitchFamily="34" charset="0"/>
                <a:cs typeface="Arial" panose="020B0604020202020204" pitchFamily="34" charset="0"/>
              </a:rPr>
              <a:t>Même un témoin honnête et de bonne foi peut donner un témoignage qui n’est pas fiable. Il est possible, par exemple, qu’il ait eu des problèmes de vision ou de mémoire, que son état de choc ne lui ait pas permis de bien observer la scène, etc.</a:t>
            </a:r>
          </a:p>
          <a:p>
            <a:endParaRPr lang="en-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r>
              <a:rPr lang="fr-CA" sz="900" b="1" dirty="0">
                <a:latin typeface="Arial" panose="020B0604020202020204" pitchFamily="34" charset="0"/>
                <a:cs typeface="Arial" panose="020B0604020202020204" pitchFamily="34" charset="0"/>
              </a:rPr>
              <a:t>SOURCES</a:t>
            </a:r>
          </a:p>
          <a:p>
            <a:pPr marL="170539" indent="-170539">
              <a:buFont typeface="Arial" panose="020B0604020202020204" pitchFamily="34" charset="0"/>
              <a:buChar char="•"/>
            </a:pPr>
            <a:r>
              <a:rPr lang="en-CA" sz="900" i="1" dirty="0">
                <a:latin typeface="Arial" panose="020B0604020202020204" pitchFamily="34" charset="0"/>
                <a:cs typeface="Arial" panose="020B0604020202020204" pitchFamily="34" charset="0"/>
              </a:rPr>
              <a:t>R c </a:t>
            </a:r>
            <a:r>
              <a:rPr lang="en-CA" sz="900" i="1" dirty="0" err="1">
                <a:latin typeface="Arial" panose="020B0604020202020204" pitchFamily="34" charset="0"/>
                <a:cs typeface="Arial" panose="020B0604020202020204" pitchFamily="34" charset="0"/>
              </a:rPr>
              <a:t>Lyttle</a:t>
            </a:r>
            <a:r>
              <a:rPr lang="en-CA" sz="900" dirty="0">
                <a:latin typeface="Arial" panose="020B0604020202020204" pitchFamily="34" charset="0"/>
                <a:cs typeface="Arial" panose="020B0604020202020204" pitchFamily="34" charset="0"/>
              </a:rPr>
              <a:t>, 2004 CSC 5 aux para 43-44, [2004] 1 RCS 193.</a:t>
            </a:r>
            <a:endParaRPr lang="fr-CA" sz="900" i="1"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Nicolas BELLEMARE, </a:t>
            </a:r>
            <a:r>
              <a:rPr lang="fr-CA" sz="900" i="1" dirty="0">
                <a:latin typeface="Arial" panose="020B0604020202020204" pitchFamily="34" charset="0"/>
                <a:cs typeface="Arial" panose="020B0604020202020204" pitchFamily="34" charset="0"/>
              </a:rPr>
              <a:t>Droit pénal : preuve et procédure</a:t>
            </a:r>
            <a:r>
              <a:rPr lang="fr-CA" sz="900" dirty="0">
                <a:latin typeface="Arial" panose="020B0604020202020204" pitchFamily="34" charset="0"/>
                <a:cs typeface="Arial" panose="020B0604020202020204" pitchFamily="34" charset="0"/>
              </a:rPr>
              <a:t>, Titre I, ch. VII, École du Barreau du Québec, dans Collection de droit 2015-2016, p. 123-124 et 155-156.</a:t>
            </a: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24</a:t>
            </a:fld>
            <a:endParaRPr lang="fr-CA"/>
          </a:p>
        </p:txBody>
      </p:sp>
    </p:spTree>
    <p:extLst>
      <p:ext uri="{BB962C8B-B14F-4D97-AF65-F5344CB8AC3E}">
        <p14:creationId xmlns:p14="http://schemas.microsoft.com/office/powerpoint/2010/main" val="1453234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630379" y="513581"/>
            <a:ext cx="3598812" cy="2699418"/>
          </a:xfrm>
        </p:spPr>
      </p:sp>
      <p:sp>
        <p:nvSpPr>
          <p:cNvPr id="3" name="Espace réservé des commentaires 2"/>
          <p:cNvSpPr>
            <a:spLocks noGrp="1"/>
          </p:cNvSpPr>
          <p:nvPr>
            <p:ph type="body" idx="1"/>
          </p:nvPr>
        </p:nvSpPr>
        <p:spPr>
          <a:xfrm>
            <a:off x="686585" y="3465909"/>
            <a:ext cx="5486400" cy="4623389"/>
          </a:xfrm>
        </p:spPr>
        <p:txBody>
          <a:bodyPr/>
          <a:lstStyle/>
          <a:p>
            <a:pPr marL="0" lvl="1">
              <a:defRPr/>
            </a:pPr>
            <a:r>
              <a:rPr lang="fr-CA" b="1" dirty="0">
                <a:latin typeface="Arial" panose="020B0604020202020204" pitchFamily="34" charset="0"/>
                <a:cs typeface="Arial" panose="020B0604020202020204" pitchFamily="34" charset="0"/>
              </a:rPr>
              <a:t>INFORMATIONS COMPLÉMENTAIRES</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Pendant un interrogatoire ou un contre-interrogatoire, les avocats de la partie adverse peuvent s’objecter s’ils considèrent que les règles n’ont pas été respectées. </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Si le juge accepte une objection, la preuve sera ignorée. C’est comme si elle n’avait jamais été présentée!</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Voici 4 motifs (parmi d’autres) qui permettent de s’objecter :</a:t>
            </a:r>
          </a:p>
          <a:p>
            <a:r>
              <a:rPr lang="fr-CA" dirty="0">
                <a:latin typeface="Arial" panose="020B0604020202020204" pitchFamily="34" charset="0"/>
                <a:cs typeface="Arial" panose="020B0604020202020204" pitchFamily="34" charset="0"/>
              </a:rPr>
              <a:t>a) La question n’est </a:t>
            </a:r>
            <a:r>
              <a:rPr lang="fr-CA" b="1" dirty="0">
                <a:latin typeface="Arial" panose="020B0604020202020204" pitchFamily="34" charset="0"/>
                <a:cs typeface="Arial" panose="020B0604020202020204" pitchFamily="34" charset="0"/>
              </a:rPr>
              <a:t>pas pertinente</a:t>
            </a:r>
            <a:r>
              <a:rPr lang="fr-CA" dirty="0">
                <a:latin typeface="Arial" panose="020B0604020202020204" pitchFamily="34" charset="0"/>
                <a:cs typeface="Arial" panose="020B0604020202020204" pitchFamily="34" charset="0"/>
              </a:rPr>
              <a:t>;</a:t>
            </a:r>
          </a:p>
          <a:p>
            <a:r>
              <a:rPr lang="fr-CA" dirty="0">
                <a:latin typeface="Arial" panose="020B0604020202020204" pitchFamily="34" charset="0"/>
                <a:cs typeface="Arial" panose="020B0604020202020204" pitchFamily="34" charset="0"/>
              </a:rPr>
              <a:t>b) La question est </a:t>
            </a:r>
            <a:r>
              <a:rPr lang="fr-CA" b="1" dirty="0">
                <a:latin typeface="Arial" panose="020B0604020202020204" pitchFamily="34" charset="0"/>
                <a:cs typeface="Arial" panose="020B0604020202020204" pitchFamily="34" charset="0"/>
              </a:rPr>
              <a:t>suggestive</a:t>
            </a:r>
            <a:r>
              <a:rPr lang="fr-CA" dirty="0">
                <a:latin typeface="Arial" panose="020B0604020202020204" pitchFamily="34" charset="0"/>
                <a:cs typeface="Arial" panose="020B0604020202020204" pitchFamily="34" charset="0"/>
              </a:rPr>
              <a:t> (lors de l’interrogatoire seulement);</a:t>
            </a:r>
          </a:p>
          <a:p>
            <a:r>
              <a:rPr lang="fr-CA" dirty="0">
                <a:latin typeface="Arial" panose="020B0604020202020204" pitchFamily="34" charset="0"/>
                <a:cs typeface="Arial" panose="020B0604020202020204" pitchFamily="34" charset="0"/>
              </a:rPr>
              <a:t>c) Le témoin donne son </a:t>
            </a:r>
            <a:r>
              <a:rPr lang="fr-CA" b="1" dirty="0">
                <a:latin typeface="Arial" panose="020B0604020202020204" pitchFamily="34" charset="0"/>
                <a:cs typeface="Arial" panose="020B0604020202020204" pitchFamily="34" charset="0"/>
              </a:rPr>
              <a:t>opinion</a:t>
            </a:r>
            <a:r>
              <a:rPr lang="fr-CA" dirty="0">
                <a:latin typeface="Arial" panose="020B0604020202020204" pitchFamily="34" charset="0"/>
                <a:cs typeface="Arial" panose="020B0604020202020204" pitchFamily="34" charset="0"/>
              </a:rPr>
              <a:t>; </a:t>
            </a:r>
          </a:p>
          <a:p>
            <a:r>
              <a:rPr lang="fr-CA" dirty="0">
                <a:latin typeface="Arial" panose="020B0604020202020204" pitchFamily="34" charset="0"/>
                <a:cs typeface="Arial" panose="020B0604020202020204" pitchFamily="34" charset="0"/>
              </a:rPr>
              <a:t>d) Le témoin raconte quelque chose qu’on lui a raconté (c’est du </a:t>
            </a:r>
            <a:r>
              <a:rPr lang="fr-CA" b="1" dirty="0">
                <a:latin typeface="Arial" panose="020B0604020202020204" pitchFamily="34" charset="0"/>
                <a:cs typeface="Arial" panose="020B0604020202020204" pitchFamily="34" charset="0"/>
              </a:rPr>
              <a:t>ouï-dire</a:t>
            </a:r>
            <a:r>
              <a:rPr lang="fr-CA" dirty="0">
                <a:latin typeface="Arial" panose="020B0604020202020204" pitchFamily="34" charset="0"/>
                <a:cs typeface="Arial" panose="020B0604020202020204" pitchFamily="34" charset="0"/>
              </a:rPr>
              <a:t>).</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L’avocat qui a une raison de s’objecter doit le faire dès que possible. Pour ce faire, il se lève et dit « Objection! », puis explique au juge pourquoi.</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Le juge devra ensuite décider s’il accepte l’objection ou s’il la rejette. </a:t>
            </a:r>
          </a:p>
          <a:p>
            <a:pPr lvl="0"/>
            <a:endParaRPr lang="en-CA" dirty="0">
              <a:latin typeface="Arial" panose="020B0604020202020204" pitchFamily="34" charset="0"/>
              <a:cs typeface="Arial" panose="020B0604020202020204" pitchFamily="34" charset="0"/>
            </a:endParaRPr>
          </a:p>
          <a:p>
            <a:pPr lvl="0"/>
            <a:endParaRPr lang="fr-CA" dirty="0">
              <a:latin typeface="Arial" panose="020B0604020202020204" pitchFamily="34" charset="0"/>
              <a:cs typeface="Arial" panose="020B0604020202020204" pitchFamily="34" charset="0"/>
            </a:endParaRPr>
          </a:p>
          <a:p>
            <a:pPr lvl="0"/>
            <a:r>
              <a:rPr lang="fr-CA" sz="900" b="1" dirty="0">
                <a:latin typeface="Arial" panose="020B0604020202020204" pitchFamily="34" charset="0"/>
                <a:cs typeface="Arial" panose="020B0604020202020204" pitchFamily="34" charset="0"/>
              </a:rPr>
              <a:t>SOURCES</a:t>
            </a:r>
            <a:endParaRPr lang="fr-CA" sz="900"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CENTRE D’ACCÈS À L’INFORMATION JURIDIQUE, « </a:t>
            </a:r>
            <a:r>
              <a:rPr lang="fr-CA" sz="900" dirty="0" err="1">
                <a:latin typeface="Arial" panose="020B0604020202020204" pitchFamily="34" charset="0"/>
                <a:cs typeface="Arial" panose="020B0604020202020204" pitchFamily="34" charset="0"/>
              </a:rPr>
              <a:t>eDictionnaire</a:t>
            </a:r>
            <a:r>
              <a:rPr lang="fr-CA" sz="900" dirty="0">
                <a:latin typeface="Arial" panose="020B0604020202020204" pitchFamily="34" charset="0"/>
                <a:cs typeface="Arial" panose="020B0604020202020204" pitchFamily="34" charset="0"/>
              </a:rPr>
              <a:t> », </a:t>
            </a:r>
            <a:r>
              <a:rPr lang="fr-CA" sz="900" dirty="0">
                <a:latin typeface="Arial" panose="020B0604020202020204" pitchFamily="34" charset="0"/>
                <a:cs typeface="Arial" panose="020B0604020202020204" pitchFamily="34" charset="0"/>
                <a:hlinkClick r:id="rId3"/>
              </a:rPr>
              <a:t>http://dictionnairereid.caij.qc.ca/recherche#q=objection&amp;t=edictionnaire&amp;sort=relevancy&amp;m=search</a:t>
            </a:r>
            <a:r>
              <a:rPr lang="fr-CA" sz="900" dirty="0">
                <a:latin typeface="Arial" panose="020B0604020202020204" pitchFamily="34" charset="0"/>
                <a:cs typeface="Arial" panose="020B0604020202020204" pitchFamily="34" charset="0"/>
              </a:rPr>
              <a:t> (consulté le 1er mars 2016).</a:t>
            </a:r>
          </a:p>
          <a:p>
            <a:pPr marL="171450" indent="-171450">
              <a:buFont typeface="Arial" panose="020B0604020202020204" pitchFamily="34" charset="0"/>
              <a:buChar char="•"/>
            </a:pPr>
            <a:r>
              <a:rPr lang="fr-CA" dirty="0"/>
              <a:t>Trucs et astuces de la magistrature, L’honorable Dominique B. Joly, Cour municipale de la Ville de Montréal, p. 10 </a:t>
            </a:r>
          </a:p>
          <a:p>
            <a:pPr marL="171450" indent="-171450">
              <a:buFont typeface="Arial" panose="020B0604020202020204" pitchFamily="34" charset="0"/>
              <a:buChar char="•"/>
            </a:pPr>
            <a:r>
              <a:rPr lang="fr-CA" i="1" dirty="0"/>
              <a:t>Règlement de la Cour supérieure du Québec</a:t>
            </a:r>
            <a:r>
              <a:rPr lang="fr-CA" dirty="0"/>
              <a:t>, chambre criminelle (2002), art. 7 al. 2</a:t>
            </a:r>
          </a:p>
          <a:p>
            <a:pPr marL="0" indent="0">
              <a:buFont typeface="Arial" panose="020B0604020202020204" pitchFamily="34" charset="0"/>
              <a:buNone/>
            </a:pPr>
            <a:endParaRPr lang="fr-CA" dirty="0"/>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25</a:t>
            </a:fld>
            <a:endParaRPr lang="fr-CA"/>
          </a:p>
        </p:txBody>
      </p:sp>
    </p:spTree>
    <p:extLst>
      <p:ext uri="{BB962C8B-B14F-4D97-AF65-F5344CB8AC3E}">
        <p14:creationId xmlns:p14="http://schemas.microsoft.com/office/powerpoint/2010/main" val="2215443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6585" y="4257997"/>
            <a:ext cx="5486400" cy="4156234"/>
          </a:xfrm>
        </p:spPr>
        <p:txBody>
          <a:bodyPr/>
          <a:lstStyle/>
          <a:p>
            <a:r>
              <a:rPr lang="en-CA" b="1" dirty="0">
                <a:latin typeface="Arial" panose="020B0604020202020204" pitchFamily="34" charset="0"/>
                <a:cs typeface="Arial" panose="020B0604020202020204" pitchFamily="34" charset="0"/>
              </a:rPr>
              <a:t>NOTE AUX ENSEIGNANTS</a:t>
            </a:r>
          </a:p>
          <a:p>
            <a:endParaRPr lang="en-CA" b="1" dirty="0">
              <a:latin typeface="Arial" panose="020B0604020202020204" pitchFamily="34" charset="0"/>
              <a:cs typeface="Arial" panose="020B0604020202020204" pitchFamily="34" charset="0"/>
            </a:endParaRPr>
          </a:p>
          <a:p>
            <a:r>
              <a:rPr lang="en-CA" dirty="0" err="1">
                <a:latin typeface="Arial" panose="020B0604020202020204" pitchFamily="34" charset="0"/>
                <a:cs typeface="Arial" panose="020B0604020202020204" pitchFamily="34" charset="0"/>
              </a:rPr>
              <a:t>L’étape</a:t>
            </a:r>
            <a:r>
              <a:rPr lang="en-CA" dirty="0">
                <a:latin typeface="Arial" panose="020B0604020202020204" pitchFamily="34" charset="0"/>
                <a:cs typeface="Arial" panose="020B0604020202020204" pitchFamily="34" charset="0"/>
              </a:rPr>
              <a:t> de la </a:t>
            </a:r>
            <a:r>
              <a:rPr lang="en-CA" dirty="0" err="1">
                <a:latin typeface="Arial" panose="020B0604020202020204" pitchFamily="34" charset="0"/>
                <a:cs typeface="Arial" panose="020B0604020202020204" pitchFamily="34" charset="0"/>
              </a:rPr>
              <a:t>plaidoirie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n’est</a:t>
            </a:r>
            <a:r>
              <a:rPr lang="en-CA" dirty="0">
                <a:latin typeface="Arial" panose="020B0604020202020204" pitchFamily="34" charset="0"/>
                <a:cs typeface="Arial" panose="020B0604020202020204" pitchFamily="34" charset="0"/>
              </a:rPr>
              <a:t> pas </a:t>
            </a:r>
            <a:r>
              <a:rPr lang="en-CA" dirty="0" err="1">
                <a:latin typeface="Arial" panose="020B0604020202020204" pitchFamily="34" charset="0"/>
                <a:cs typeface="Arial" panose="020B0604020202020204" pitchFamily="34" charset="0"/>
              </a:rPr>
              <a:t>incluse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dans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cette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activité</a:t>
            </a:r>
            <a:r>
              <a:rPr lang="en-CA" dirty="0">
                <a:latin typeface="Arial" panose="020B0604020202020204" pitchFamily="34" charset="0"/>
                <a:cs typeface="Arial" panose="020B0604020202020204" pitchFamily="34" charset="0"/>
              </a:rPr>
              <a:t> de </a:t>
            </a:r>
            <a:r>
              <a:rPr lang="en-CA" dirty="0" err="1">
                <a:latin typeface="Arial" panose="020B0604020202020204" pitchFamily="34" charset="0"/>
                <a:cs typeface="Arial" panose="020B0604020202020204" pitchFamily="34" charset="0"/>
              </a:rPr>
              <a:t>procès</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simulé</a:t>
            </a:r>
            <a:r>
              <a:rPr lang="en-CA" dirty="0">
                <a:latin typeface="Arial" panose="020B0604020202020204" pitchFamily="34" charset="0"/>
                <a:cs typeface="Arial" panose="020B0604020202020204" pitchFamily="34" charset="0"/>
              </a:rPr>
              <a:t>. La </a:t>
            </a:r>
            <a:r>
              <a:rPr lang="en-CA" dirty="0" err="1">
                <a:latin typeface="Arial" panose="020B0604020202020204" pitchFamily="34" charset="0"/>
                <a:cs typeface="Arial" panose="020B0604020202020204" pitchFamily="34" charset="0"/>
              </a:rPr>
              <a:t>diapositive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est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présente</a:t>
            </a:r>
            <a:r>
              <a:rPr lang="en-CA" dirty="0">
                <a:latin typeface="Arial" panose="020B0604020202020204" pitchFamily="34" charset="0"/>
                <a:cs typeface="Arial" panose="020B0604020202020204" pitchFamily="34" charset="0"/>
              </a:rPr>
              <a:t> à titre </a:t>
            </a:r>
            <a:r>
              <a:rPr lang="en-CA" dirty="0" err="1">
                <a:latin typeface="Arial" panose="020B0604020202020204" pitchFamily="34" charset="0"/>
                <a:cs typeface="Arial" panose="020B0604020202020204" pitchFamily="34" charset="0"/>
              </a:rPr>
              <a:t>informatif</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seulement</a:t>
            </a:r>
            <a:r>
              <a:rPr lang="en-CA" dirty="0">
                <a:latin typeface="Arial" panose="020B0604020202020204" pitchFamily="34" charset="0"/>
                <a:cs typeface="Arial" panose="020B0604020202020204" pitchFamily="34" charset="0"/>
              </a:rPr>
              <a:t>.</a:t>
            </a:r>
            <a:endParaRPr lang="fr-CA" dirty="0">
              <a:latin typeface="Arial" panose="020B0604020202020204" pitchFamily="34" charset="0"/>
              <a:cs typeface="Arial" panose="020B0604020202020204" pitchFamily="34" charset="0"/>
            </a:endParaRPr>
          </a:p>
          <a:p>
            <a:endParaRPr lang="fr-CA" b="1" dirty="0">
              <a:latin typeface="Arial" panose="020B0604020202020204" pitchFamily="34" charset="0"/>
              <a:cs typeface="Arial" panose="020B0604020202020204" pitchFamily="34" charset="0"/>
            </a:endParaRPr>
          </a:p>
          <a:p>
            <a:pPr marL="0" lvl="1">
              <a:defRPr/>
            </a:pPr>
            <a:r>
              <a:rPr lang="fr-CA" b="1" dirty="0">
                <a:latin typeface="Arial" panose="020B0604020202020204" pitchFamily="34" charset="0"/>
                <a:cs typeface="Arial" panose="020B0604020202020204" pitchFamily="34" charset="0"/>
              </a:rPr>
              <a:t>INFORMATIONS COMPLÉMENTAIRES</a:t>
            </a:r>
          </a:p>
          <a:p>
            <a:endParaRPr lang="fr-CA"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Si vous voulez faire vivre une </a:t>
            </a:r>
            <a:r>
              <a:rPr lang="fr-CA" b="1" dirty="0">
                <a:latin typeface="Arial" panose="020B0604020202020204" pitchFamily="34" charset="0"/>
                <a:cs typeface="Arial" panose="020B0604020202020204" pitchFamily="34" charset="0"/>
              </a:rPr>
              <a:t>expérience de plaidoirie </a:t>
            </a:r>
            <a:r>
              <a:rPr lang="fr-CA" dirty="0">
                <a:latin typeface="Arial" panose="020B0604020202020204" pitchFamily="34" charset="0"/>
                <a:cs typeface="Arial" panose="020B0604020202020204" pitchFamily="34" charset="0"/>
              </a:rPr>
              <a:t>à vos élèves, mais sur le thème des chartes des droits et libertés, nous vous suggérons l’excellent </a:t>
            </a:r>
            <a:r>
              <a:rPr lang="fr-CA" b="1" i="1" dirty="0">
                <a:latin typeface="Arial" panose="020B0604020202020204" pitchFamily="34" charset="0"/>
                <a:cs typeface="Arial" panose="020B0604020202020204" pitchFamily="34" charset="0"/>
              </a:rPr>
              <a:t>Programme d’enseignement des droits de la personne</a:t>
            </a:r>
            <a:r>
              <a:rPr lang="fr-CA" dirty="0">
                <a:latin typeface="Arial" panose="020B0604020202020204" pitchFamily="34" charset="0"/>
                <a:cs typeface="Arial" panose="020B0604020202020204" pitchFamily="34" charset="0"/>
              </a:rPr>
              <a:t>, créé par l’</a:t>
            </a:r>
            <a:r>
              <a:rPr lang="fr-CA" b="1" dirty="0">
                <a:latin typeface="Arial" panose="020B0604020202020204" pitchFamily="34" charset="0"/>
                <a:cs typeface="Arial" panose="020B0604020202020204" pitchFamily="34" charset="0"/>
              </a:rPr>
              <a:t>Association du Barreau canadien (section Québec)</a:t>
            </a:r>
            <a:r>
              <a:rPr lang="fr-CA" dirty="0">
                <a:latin typeface="Arial" panose="020B0604020202020204" pitchFamily="34" charset="0"/>
                <a:cs typeface="Arial" panose="020B0604020202020204" pitchFamily="34" charset="0"/>
              </a:rPr>
              <a:t>. Trouvez de plus amples informations sur notre site Web : </a:t>
            </a:r>
            <a:r>
              <a:rPr lang="en-CA" dirty="0">
                <a:latin typeface="Arial" panose="020B0604020202020204" pitchFamily="34" charset="0"/>
                <a:cs typeface="Arial" panose="020B0604020202020204" pitchFamily="34" charset="0"/>
                <a:hlinkClick r:id="rId3"/>
              </a:rPr>
              <a:t>www.educaloi.qc.ca/services-et-ressources/ressources-educatives/programmes-de-nos-partenaires/association-du-barreau</a:t>
            </a:r>
            <a:r>
              <a:rPr lang="en-CA" dirty="0">
                <a:latin typeface="Arial" panose="020B0604020202020204" pitchFamily="34" charset="0"/>
                <a:cs typeface="Arial" panose="020B0604020202020204" pitchFamily="34" charset="0"/>
              </a:rPr>
              <a:t> </a:t>
            </a:r>
          </a:p>
          <a:p>
            <a:endParaRPr lang="en-CA" b="1" dirty="0">
              <a:latin typeface="Arial" panose="020B0604020202020204" pitchFamily="34" charset="0"/>
              <a:cs typeface="Arial" panose="020B0604020202020204" pitchFamily="34" charset="0"/>
            </a:endParaRPr>
          </a:p>
          <a:p>
            <a:endParaRPr lang="fr-CA" b="1" dirty="0">
              <a:latin typeface="Arial" panose="020B0604020202020204" pitchFamily="34" charset="0"/>
              <a:cs typeface="Arial" panose="020B0604020202020204" pitchFamily="34" charset="0"/>
            </a:endParaRPr>
          </a:p>
          <a:p>
            <a:r>
              <a:rPr lang="fr-CA" sz="900" b="1" dirty="0">
                <a:latin typeface="Arial" panose="020B0604020202020204" pitchFamily="34" charset="0"/>
                <a:cs typeface="Arial" panose="020B0604020202020204" pitchFamily="34" charset="0"/>
              </a:rPr>
              <a:t>SOURCES</a:t>
            </a:r>
            <a:endParaRPr lang="fr-CA" sz="900"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en-CA" sz="900" i="1" dirty="0">
                <a:latin typeface="Arial" panose="020B0604020202020204" pitchFamily="34" charset="0"/>
                <a:cs typeface="Arial" panose="020B0604020202020204" pitchFamily="34" charset="0"/>
              </a:rPr>
              <a:t>Code </a:t>
            </a:r>
            <a:r>
              <a:rPr lang="en-CA" sz="900" i="1" dirty="0" err="1">
                <a:latin typeface="Arial" panose="020B0604020202020204" pitchFamily="34" charset="0"/>
                <a:cs typeface="Arial" panose="020B0604020202020204" pitchFamily="34" charset="0"/>
              </a:rPr>
              <a:t>criminel</a:t>
            </a:r>
            <a:r>
              <a:rPr lang="en-CA" sz="900" dirty="0">
                <a:latin typeface="Arial" panose="020B0604020202020204" pitchFamily="34" charset="0"/>
                <a:cs typeface="Arial" panose="020B0604020202020204" pitchFamily="34" charset="0"/>
              </a:rPr>
              <a:t>, art 651.</a:t>
            </a:r>
            <a:endParaRPr lang="fr-CA" sz="900" i="1"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Michel BEAUCHEMIN, </a:t>
            </a:r>
            <a:r>
              <a:rPr lang="fr-CA" sz="900" i="1" dirty="0">
                <a:latin typeface="Arial" panose="020B0604020202020204" pitchFamily="34" charset="0"/>
                <a:cs typeface="Arial" panose="020B0604020202020204" pitchFamily="34" charset="0"/>
              </a:rPr>
              <a:t>Collection de droit 2015-2016</a:t>
            </a:r>
            <a:r>
              <a:rPr lang="fr-CA" sz="900" dirty="0">
                <a:latin typeface="Arial" panose="020B0604020202020204" pitchFamily="34" charset="0"/>
                <a:cs typeface="Arial" panose="020B0604020202020204" pitchFamily="34" charset="0"/>
              </a:rPr>
              <a:t>, Volume 11 – droit pénal : procédure et preuve, Titre I – la procédure et la preuve, chapitre IV, à la p 101, en ligne : </a:t>
            </a:r>
            <a:r>
              <a:rPr lang="fr-CA" sz="900" u="sng" dirty="0">
                <a:latin typeface="Arial" panose="020B0604020202020204" pitchFamily="34" charset="0"/>
                <a:cs typeface="Arial" panose="020B0604020202020204" pitchFamily="34" charset="0"/>
                <a:hlinkClick r:id="rId4"/>
              </a:rPr>
              <a:t>http://edoctrine.caij.qc.ca/collection-de-droit/2015/11/831832433/</a:t>
            </a:r>
            <a:r>
              <a:rPr lang="fr-CA" sz="900" dirty="0">
                <a:latin typeface="Arial" panose="020B0604020202020204" pitchFamily="34" charset="0"/>
                <a:cs typeface="Arial" panose="020B0604020202020204" pitchFamily="34" charset="0"/>
              </a:rPr>
              <a:t> </a:t>
            </a: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26</a:t>
            </a:fld>
            <a:endParaRPr lang="fr-CA"/>
          </a:p>
        </p:txBody>
      </p:sp>
    </p:spTree>
    <p:extLst>
      <p:ext uri="{BB962C8B-B14F-4D97-AF65-F5344CB8AC3E}">
        <p14:creationId xmlns:p14="http://schemas.microsoft.com/office/powerpoint/2010/main" val="2133010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900" b="1" dirty="0">
                <a:latin typeface="Arial" panose="020B0604020202020204" pitchFamily="34" charset="0"/>
                <a:cs typeface="Arial" panose="020B0604020202020204" pitchFamily="34" charset="0"/>
              </a:rPr>
              <a:t>SOURCES</a:t>
            </a:r>
          </a:p>
          <a:p>
            <a:pPr marL="170539" indent="-170539" defTabSz="909542">
              <a:buFont typeface="Arial" panose="020B0604020202020204" pitchFamily="34" charset="0"/>
              <a:buChar char="•"/>
              <a:defRPr/>
            </a:pPr>
            <a:r>
              <a:rPr lang="fr-CA" sz="900" i="1" dirty="0">
                <a:latin typeface="Arial" panose="020B0604020202020204" pitchFamily="34" charset="0"/>
                <a:cs typeface="Arial" panose="020B0604020202020204" pitchFamily="34" charset="0"/>
              </a:rPr>
              <a:t>Loi constitutionnelle de 1982</a:t>
            </a:r>
            <a:r>
              <a:rPr lang="fr-CA" sz="900" dirty="0">
                <a:latin typeface="Arial" panose="020B0604020202020204" pitchFamily="34" charset="0"/>
                <a:cs typeface="Arial" panose="020B0604020202020204" pitchFamily="34" charset="0"/>
              </a:rPr>
              <a:t>, Annexe B de la Loi de 1982 sur le Canada (R-U), 1982, c 11, &lt;http://canlii.ca/t/q3x8&gt; (Charte canadienne des droits et libertés), « Garanties juridiques », art. 9, 10, 11</a:t>
            </a:r>
          </a:p>
          <a:p>
            <a:pPr marL="170539" lvl="1" indent="-170539" defTabSz="909542">
              <a:buFont typeface="Arial" panose="020B0604020202020204" pitchFamily="34" charset="0"/>
              <a:buChar char="•"/>
              <a:defRPr/>
            </a:pPr>
            <a:r>
              <a:rPr lang="fr-CA" sz="900" i="1" dirty="0">
                <a:latin typeface="Arial" panose="020B0604020202020204" pitchFamily="34" charset="0"/>
                <a:cs typeface="Arial" panose="020B0604020202020204" pitchFamily="34" charset="0"/>
              </a:rPr>
              <a:t>Code criminel</a:t>
            </a:r>
            <a:r>
              <a:rPr lang="fr-CA" sz="900" dirty="0">
                <a:latin typeface="Arial" panose="020B0604020202020204" pitchFamily="34" charset="0"/>
                <a:cs typeface="Arial" panose="020B0604020202020204" pitchFamily="34" charset="0"/>
              </a:rPr>
              <a:t>, L.R.C. 1985, c. C-46, art. 652.1(1). </a:t>
            </a:r>
          </a:p>
          <a:p>
            <a:pPr marL="170539" lvl="1" indent="-170539" defTabSz="909542">
              <a:buFont typeface="Arial" panose="020B0604020202020204" pitchFamily="34" charset="0"/>
              <a:buChar char="•"/>
              <a:defRPr/>
            </a:pPr>
            <a:r>
              <a:rPr lang="fr-CA" sz="900" dirty="0">
                <a:latin typeface="Arial" panose="020B0604020202020204" pitchFamily="34" charset="0"/>
                <a:cs typeface="Arial" panose="020B0604020202020204" pitchFamily="34" charset="0"/>
              </a:rPr>
              <a:t>R c. </a:t>
            </a:r>
            <a:r>
              <a:rPr lang="fr-CA" sz="900" dirty="0" err="1">
                <a:latin typeface="Arial" panose="020B0604020202020204" pitchFamily="34" charset="0"/>
                <a:cs typeface="Arial" panose="020B0604020202020204" pitchFamily="34" charset="0"/>
              </a:rPr>
              <a:t>Oakes</a:t>
            </a:r>
            <a:r>
              <a:rPr lang="fr-CA" sz="900" dirty="0">
                <a:latin typeface="Arial" panose="020B0604020202020204" pitchFamily="34" charset="0"/>
                <a:cs typeface="Arial" panose="020B0604020202020204" pitchFamily="34" charset="0"/>
              </a:rPr>
              <a:t> (1986) 1 RCS 103, EYB 1986-67556</a:t>
            </a: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Pierre Béliveau et Martin </a:t>
            </a:r>
            <a:r>
              <a:rPr lang="fr-CA" sz="900" dirty="0" err="1">
                <a:latin typeface="Arial" panose="020B0604020202020204" pitchFamily="34" charset="0"/>
                <a:cs typeface="Arial" panose="020B0604020202020204" pitchFamily="34" charset="0"/>
              </a:rPr>
              <a:t>Vauclair</a:t>
            </a:r>
            <a:r>
              <a:rPr lang="fr-CA" sz="900" dirty="0">
                <a:latin typeface="Arial" panose="020B0604020202020204" pitchFamily="34" charset="0"/>
                <a:cs typeface="Arial" panose="020B0604020202020204" pitchFamily="34" charset="0"/>
              </a:rPr>
              <a:t>, </a:t>
            </a:r>
            <a:r>
              <a:rPr lang="fr-CA" sz="900" i="1" dirty="0">
                <a:latin typeface="Arial" panose="020B0604020202020204" pitchFamily="34" charset="0"/>
                <a:cs typeface="Arial" panose="020B0604020202020204" pitchFamily="34" charset="0"/>
              </a:rPr>
              <a:t>Traité général de preuve et de procédures pénales</a:t>
            </a:r>
            <a:r>
              <a:rPr lang="fr-CA" sz="900" dirty="0">
                <a:latin typeface="Arial" panose="020B0604020202020204" pitchFamily="34" charset="0"/>
                <a:cs typeface="Arial" panose="020B0604020202020204" pitchFamily="34" charset="0"/>
              </a:rPr>
              <a:t>, 22</a:t>
            </a:r>
            <a:r>
              <a:rPr lang="fr-CA" sz="900" baseline="30000" dirty="0">
                <a:latin typeface="Arial" panose="020B0604020202020204" pitchFamily="34" charset="0"/>
                <a:cs typeface="Arial" panose="020B0604020202020204" pitchFamily="34" charset="0"/>
              </a:rPr>
              <a:t>e</a:t>
            </a:r>
            <a:r>
              <a:rPr lang="fr-CA" sz="900" dirty="0">
                <a:latin typeface="Arial" panose="020B0604020202020204" pitchFamily="34" charset="0"/>
                <a:cs typeface="Arial" panose="020B0604020202020204" pitchFamily="34" charset="0"/>
              </a:rPr>
              <a:t> éd, </a:t>
            </a:r>
            <a:r>
              <a:rPr lang="fr-CA" sz="900" dirty="0" err="1">
                <a:latin typeface="Arial" panose="020B0604020202020204" pitchFamily="34" charset="0"/>
                <a:cs typeface="Arial" panose="020B0604020202020204" pitchFamily="34" charset="0"/>
              </a:rPr>
              <a:t>Cowansville</a:t>
            </a:r>
            <a:r>
              <a:rPr lang="fr-CA" sz="900" dirty="0">
                <a:latin typeface="Arial" panose="020B0604020202020204" pitchFamily="34" charset="0"/>
                <a:cs typeface="Arial" panose="020B0604020202020204" pitchFamily="34" charset="0"/>
              </a:rPr>
              <a:t> (</a:t>
            </a:r>
            <a:r>
              <a:rPr lang="fr-CA" sz="900" dirty="0" err="1">
                <a:latin typeface="Arial" panose="020B0604020202020204" pitchFamily="34" charset="0"/>
                <a:cs typeface="Arial" panose="020B0604020202020204" pitchFamily="34" charset="0"/>
              </a:rPr>
              <a:t>Qc</a:t>
            </a:r>
            <a:r>
              <a:rPr lang="fr-CA" sz="900" dirty="0">
                <a:latin typeface="Arial" panose="020B0604020202020204" pitchFamily="34" charset="0"/>
                <a:cs typeface="Arial" panose="020B0604020202020204" pitchFamily="34" charset="0"/>
              </a:rPr>
              <a:t>), Yvon Blais, 2015, p. 1101 et suivantes. </a:t>
            </a: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Hubert Reid, Dictionnaire de droit québécois et canadien, 4</a:t>
            </a:r>
            <a:r>
              <a:rPr lang="fr-CA" sz="900" baseline="30000" dirty="0">
                <a:latin typeface="Arial" panose="020B0604020202020204" pitchFamily="34" charset="0"/>
                <a:cs typeface="Arial" panose="020B0604020202020204" pitchFamily="34" charset="0"/>
              </a:rPr>
              <a:t>e</a:t>
            </a:r>
            <a:r>
              <a:rPr lang="fr-CA" sz="900" dirty="0">
                <a:latin typeface="Arial" panose="020B0604020202020204" pitchFamily="34" charset="0"/>
                <a:cs typeface="Arial" panose="020B0604020202020204" pitchFamily="34" charset="0"/>
              </a:rPr>
              <a:t> </a:t>
            </a:r>
            <a:r>
              <a:rPr lang="fr-CA" sz="900" dirty="0" err="1">
                <a:latin typeface="Arial" panose="020B0604020202020204" pitchFamily="34" charset="0"/>
                <a:cs typeface="Arial" panose="020B0604020202020204" pitchFamily="34" charset="0"/>
              </a:rPr>
              <a:t>ed</a:t>
            </a:r>
            <a:r>
              <a:rPr lang="fr-CA" sz="900" dirty="0">
                <a:latin typeface="Arial" panose="020B0604020202020204" pitchFamily="34" charset="0"/>
                <a:cs typeface="Arial" panose="020B0604020202020204" pitchFamily="34" charset="0"/>
              </a:rPr>
              <a:t>, Montréal, Wilson et Lafleur, 2010, </a:t>
            </a:r>
            <a:r>
              <a:rPr lang="fr-CA" sz="900" i="1" dirty="0" err="1">
                <a:latin typeface="Arial" panose="020B0604020202020204" pitchFamily="34" charset="0"/>
                <a:cs typeface="Arial" panose="020B0604020202020204" pitchFamily="34" charset="0"/>
              </a:rPr>
              <a:t>sub</a:t>
            </a:r>
            <a:r>
              <a:rPr lang="fr-CA" sz="900" i="1" dirty="0">
                <a:latin typeface="Arial" panose="020B0604020202020204" pitchFamily="34" charset="0"/>
                <a:cs typeface="Arial" panose="020B0604020202020204" pitchFamily="34" charset="0"/>
              </a:rPr>
              <a:t> </a:t>
            </a:r>
            <a:r>
              <a:rPr lang="fr-CA" sz="900" i="1" dirty="0" err="1">
                <a:latin typeface="Arial" panose="020B0604020202020204" pitchFamily="34" charset="0"/>
                <a:cs typeface="Arial" panose="020B0604020202020204" pitchFamily="34" charset="0"/>
              </a:rPr>
              <a:t>verbo</a:t>
            </a:r>
            <a:r>
              <a:rPr lang="fr-CA" sz="900" dirty="0">
                <a:latin typeface="Arial" panose="020B0604020202020204" pitchFamily="34" charset="0"/>
                <a:cs typeface="Arial" panose="020B0604020202020204" pitchFamily="34" charset="0"/>
              </a:rPr>
              <a:t> « délibéré »</a:t>
            </a:r>
            <a:endParaRPr lang="fr-CA" sz="900" b="1"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27</a:t>
            </a:fld>
            <a:endParaRPr lang="fr-CA"/>
          </a:p>
        </p:txBody>
      </p:sp>
    </p:spTree>
    <p:extLst>
      <p:ext uri="{BB962C8B-B14F-4D97-AF65-F5344CB8AC3E}">
        <p14:creationId xmlns:p14="http://schemas.microsoft.com/office/powerpoint/2010/main" val="3047592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54250" y="184150"/>
            <a:ext cx="2159000" cy="1620838"/>
          </a:xfrm>
        </p:spPr>
      </p:sp>
      <p:sp>
        <p:nvSpPr>
          <p:cNvPr id="3" name="Espace réservé des commentaires 2"/>
          <p:cNvSpPr>
            <a:spLocks noGrp="1"/>
          </p:cNvSpPr>
          <p:nvPr>
            <p:ph type="body" idx="1"/>
          </p:nvPr>
        </p:nvSpPr>
        <p:spPr>
          <a:xfrm>
            <a:off x="647107" y="1881733"/>
            <a:ext cx="5486400" cy="6890935"/>
          </a:xfrm>
        </p:spPr>
        <p:txBody>
          <a:bodyPr/>
          <a:lstStyle/>
          <a:p>
            <a:r>
              <a:rPr lang="en-CA" sz="1100" b="1" dirty="0">
                <a:latin typeface="Arial" panose="020B0604020202020204" pitchFamily="34" charset="0"/>
                <a:cs typeface="Arial" panose="020B0604020202020204" pitchFamily="34" charset="0"/>
              </a:rPr>
              <a:t>INFORMATIONS COMPLÉMENTAIRES</a:t>
            </a:r>
          </a:p>
          <a:p>
            <a:endParaRPr lang="en-CA" sz="1100" b="1" dirty="0">
              <a:latin typeface="Arial" panose="020B0604020202020204" pitchFamily="34" charset="0"/>
              <a:cs typeface="Arial" panose="020B0604020202020204" pitchFamily="34" charset="0"/>
            </a:endParaRPr>
          </a:p>
          <a:p>
            <a:r>
              <a:rPr lang="en-CA" sz="1100" b="1" dirty="0">
                <a:latin typeface="Arial" panose="020B0604020202020204" pitchFamily="34" charset="0"/>
                <a:cs typeface="Arial" panose="020B0604020202020204" pitchFamily="34" charset="0"/>
              </a:rPr>
              <a:t>La </a:t>
            </a:r>
            <a:r>
              <a:rPr lang="en-CA" sz="1100" b="1" dirty="0" err="1">
                <a:latin typeface="Arial" panose="020B0604020202020204" pitchFamily="34" charset="0"/>
                <a:cs typeface="Arial" panose="020B0604020202020204" pitchFamily="34" charset="0"/>
              </a:rPr>
              <a:t>détermination</a:t>
            </a:r>
            <a:r>
              <a:rPr lang="en-CA" sz="1100" b="1" dirty="0">
                <a:latin typeface="Arial" panose="020B0604020202020204" pitchFamily="34" charset="0"/>
                <a:cs typeface="Arial" panose="020B0604020202020204" pitchFamily="34" charset="0"/>
              </a:rPr>
              <a:t> de la </a:t>
            </a:r>
            <a:r>
              <a:rPr lang="en-CA" sz="1100" b="1" dirty="0" err="1">
                <a:latin typeface="Arial" panose="020B0604020202020204" pitchFamily="34" charset="0"/>
                <a:cs typeface="Arial" panose="020B0604020202020204" pitchFamily="34" charset="0"/>
              </a:rPr>
              <a:t>peine</a:t>
            </a:r>
            <a:endParaRPr lang="en-CA" sz="1100" b="1"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r>
              <a:rPr lang="en-CA" sz="1100" dirty="0" err="1">
                <a:latin typeface="Arial" panose="020B0604020202020204" pitchFamily="34" charset="0"/>
                <a:cs typeface="Arial" panose="020B0604020202020204" pitchFamily="34" charset="0"/>
              </a:rPr>
              <a:t>Cette</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étape</a:t>
            </a:r>
            <a:r>
              <a:rPr lang="en-CA" sz="1100" dirty="0">
                <a:latin typeface="Arial" panose="020B0604020202020204" pitchFamily="34" charset="0"/>
                <a:cs typeface="Arial" panose="020B0604020202020204" pitchFamily="34" charset="0"/>
              </a:rPr>
              <a:t> se fait </a:t>
            </a:r>
            <a:r>
              <a:rPr lang="en-CA" sz="1100" b="1" dirty="0">
                <a:latin typeface="Arial" panose="020B0604020202020204" pitchFamily="34" charset="0"/>
                <a:cs typeface="Arial" panose="020B0604020202020204" pitchFamily="34" charset="0"/>
              </a:rPr>
              <a:t>après que le verdict </a:t>
            </a:r>
            <a:r>
              <a:rPr lang="en-CA" sz="1100" b="1" dirty="0" err="1">
                <a:latin typeface="Arial" panose="020B0604020202020204" pitchFamily="34" charset="0"/>
                <a:cs typeface="Arial" panose="020B0604020202020204" pitchFamily="34" charset="0"/>
              </a:rPr>
              <a:t>soit</a:t>
            </a:r>
            <a:r>
              <a:rPr lang="en-CA" sz="1100" b="1" dirty="0">
                <a:latin typeface="Arial" panose="020B0604020202020204" pitchFamily="34" charset="0"/>
                <a:cs typeface="Arial" panose="020B0604020202020204" pitchFamily="34" charset="0"/>
              </a:rPr>
              <a:t> </a:t>
            </a:r>
            <a:r>
              <a:rPr lang="en-CA" sz="1100" b="1" dirty="0" err="1">
                <a:latin typeface="Arial" panose="020B0604020202020204" pitchFamily="34" charset="0"/>
                <a:cs typeface="Arial" panose="020B0604020202020204" pitchFamily="34" charset="0"/>
              </a:rPr>
              <a:t>rendu</a:t>
            </a:r>
            <a:r>
              <a:rPr lang="en-CA" sz="1100" dirty="0">
                <a:latin typeface="Arial" panose="020B0604020202020204" pitchFamily="34" charset="0"/>
                <a:cs typeface="Arial" panose="020B0604020202020204" pitchFamily="34" charset="0"/>
              </a:rPr>
              <a:t>.</a:t>
            </a:r>
          </a:p>
          <a:p>
            <a:endParaRPr lang="en-CA" sz="1100" dirty="0">
              <a:latin typeface="Arial" panose="020B0604020202020204" pitchFamily="34" charset="0"/>
              <a:cs typeface="Arial" panose="020B0604020202020204" pitchFamily="34" charset="0"/>
            </a:endParaRPr>
          </a:p>
          <a:p>
            <a:r>
              <a:rPr lang="en-CA" sz="1100" dirty="0" err="1">
                <a:latin typeface="Arial" panose="020B0604020202020204" pitchFamily="34" charset="0"/>
                <a:cs typeface="Arial" panose="020B0604020202020204" pitchFamily="34" charset="0"/>
              </a:rPr>
              <a:t>Dans</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sa</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réflexion</a:t>
            </a:r>
            <a:r>
              <a:rPr lang="en-CA" sz="1100" dirty="0">
                <a:latin typeface="Arial" panose="020B0604020202020204" pitchFamily="34" charset="0"/>
                <a:cs typeface="Arial" panose="020B0604020202020204" pitchFamily="34" charset="0"/>
              </a:rPr>
              <a:t>, le </a:t>
            </a:r>
            <a:r>
              <a:rPr lang="en-CA" sz="1100" dirty="0" err="1">
                <a:latin typeface="Arial" panose="020B0604020202020204" pitchFamily="34" charset="0"/>
                <a:cs typeface="Arial" panose="020B0604020202020204" pitchFamily="34" charset="0"/>
              </a:rPr>
              <a:t>juge</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garde</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en</a:t>
            </a:r>
            <a:r>
              <a:rPr lang="en-CA" sz="1100" dirty="0">
                <a:latin typeface="Arial" panose="020B0604020202020204" pitchFamily="34" charset="0"/>
                <a:cs typeface="Arial" panose="020B0604020202020204" pitchFamily="34" charset="0"/>
              </a:rPr>
              <a:t> tête les grands </a:t>
            </a:r>
            <a:r>
              <a:rPr lang="en-CA" sz="1100" dirty="0" err="1">
                <a:latin typeface="Arial" panose="020B0604020202020204" pitchFamily="34" charset="0"/>
                <a:cs typeface="Arial" panose="020B0604020202020204" pitchFamily="34" charset="0"/>
              </a:rPr>
              <a:t>principes</a:t>
            </a:r>
            <a:r>
              <a:rPr lang="en-CA" sz="1100" dirty="0">
                <a:latin typeface="Arial" panose="020B0604020202020204" pitchFamily="34" charset="0"/>
                <a:cs typeface="Arial" panose="020B0604020202020204" pitchFamily="34" charset="0"/>
              </a:rPr>
              <a:t> et </a:t>
            </a:r>
            <a:r>
              <a:rPr lang="en-CA" sz="1100" dirty="0" err="1">
                <a:latin typeface="Arial" panose="020B0604020202020204" pitchFamily="34" charset="0"/>
                <a:cs typeface="Arial" panose="020B0604020202020204" pitchFamily="34" charset="0"/>
              </a:rPr>
              <a:t>objectifs</a:t>
            </a:r>
            <a:r>
              <a:rPr lang="en-CA" sz="1100" dirty="0">
                <a:latin typeface="Arial" panose="020B0604020202020204" pitchFamily="34" charset="0"/>
                <a:cs typeface="Arial" panose="020B0604020202020204" pitchFamily="34" charset="0"/>
              </a:rPr>
              <a:t> de la </a:t>
            </a:r>
            <a:r>
              <a:rPr lang="en-CA" sz="1100" dirty="0" err="1">
                <a:latin typeface="Arial" panose="020B0604020202020204" pitchFamily="34" charset="0"/>
                <a:cs typeface="Arial" panose="020B0604020202020204" pitchFamily="34" charset="0"/>
              </a:rPr>
              <a:t>peine</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en</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général</a:t>
            </a:r>
            <a:r>
              <a:rPr lang="en-CA" sz="1100" dirty="0">
                <a:latin typeface="Arial" panose="020B0604020202020204" pitchFamily="34" charset="0"/>
                <a:cs typeface="Arial" panose="020B0604020202020204" pitchFamily="34" charset="0"/>
              </a:rPr>
              <a:t>. Il </a:t>
            </a:r>
            <a:r>
              <a:rPr lang="en-CA" sz="1100" dirty="0" err="1">
                <a:latin typeface="Arial" panose="020B0604020202020204" pitchFamily="34" charset="0"/>
                <a:cs typeface="Arial" panose="020B0604020202020204" pitchFamily="34" charset="0"/>
              </a:rPr>
              <a:t>prend</a:t>
            </a:r>
            <a:r>
              <a:rPr lang="fr-CA" sz="1100" dirty="0">
                <a:latin typeface="Arial" panose="020B0604020202020204" pitchFamily="34" charset="0"/>
                <a:cs typeface="Arial" panose="020B0604020202020204" pitchFamily="34" charset="0"/>
              </a:rPr>
              <a:t> aussi compte de faits en rapport avec l’accusé ou le crime commis - les « </a:t>
            </a:r>
            <a:r>
              <a:rPr lang="fr-CA" sz="1100" b="1" dirty="0">
                <a:latin typeface="Arial" panose="020B0604020202020204" pitchFamily="34" charset="0"/>
                <a:cs typeface="Arial" panose="020B0604020202020204" pitchFamily="34" charset="0"/>
              </a:rPr>
              <a:t>circonstances aggravantes</a:t>
            </a:r>
            <a:r>
              <a:rPr lang="fr-CA" sz="1100" dirty="0">
                <a:latin typeface="Arial" panose="020B0604020202020204" pitchFamily="34" charset="0"/>
                <a:cs typeface="Arial" panose="020B0604020202020204" pitchFamily="34" charset="0"/>
              </a:rPr>
              <a:t> ou </a:t>
            </a:r>
            <a:r>
              <a:rPr lang="fr-CA" sz="1100" b="1" dirty="0">
                <a:latin typeface="Arial" panose="020B0604020202020204" pitchFamily="34" charset="0"/>
                <a:cs typeface="Arial" panose="020B0604020202020204" pitchFamily="34" charset="0"/>
              </a:rPr>
              <a:t>atténuantes</a:t>
            </a:r>
            <a:r>
              <a:rPr lang="fr-CA" sz="1100" dirty="0">
                <a:latin typeface="Arial" panose="020B0604020202020204" pitchFamily="34" charset="0"/>
                <a:cs typeface="Arial" panose="020B0604020202020204" pitchFamily="34" charset="0"/>
              </a:rPr>
              <a:t> » - qui pourraient justifier que la peine soit plus ou moins sévère. Il doit toujours écouter les arguments que la Poursuite et la Défense souhaitent apporter à ce sujet.</a:t>
            </a:r>
          </a:p>
          <a:p>
            <a:endParaRPr lang="fr-CA" sz="1100" dirty="0">
              <a:latin typeface="Arial" panose="020B0604020202020204" pitchFamily="34" charset="0"/>
              <a:cs typeface="Arial" panose="020B0604020202020204" pitchFamily="34" charset="0"/>
            </a:endParaRPr>
          </a:p>
          <a:p>
            <a:r>
              <a:rPr lang="en-CA" sz="1100" dirty="0" err="1">
                <a:latin typeface="Arial" panose="020B0604020202020204" pitchFamily="34" charset="0"/>
                <a:cs typeface="Arial" panose="020B0604020202020204" pitchFamily="34" charset="0"/>
              </a:rPr>
              <a:t>En</a:t>
            </a:r>
            <a:r>
              <a:rPr lang="en-CA" sz="1100" dirty="0">
                <a:latin typeface="Arial" panose="020B0604020202020204" pitchFamily="34" charset="0"/>
                <a:cs typeface="Arial" panose="020B0604020202020204" pitchFamily="34" charset="0"/>
              </a:rPr>
              <a:t> plus de </a:t>
            </a:r>
            <a:r>
              <a:rPr lang="en-CA" sz="1100" dirty="0" err="1">
                <a:latin typeface="Arial" panose="020B0604020202020204" pitchFamily="34" charset="0"/>
                <a:cs typeface="Arial" panose="020B0604020202020204" pitchFamily="34" charset="0"/>
              </a:rPr>
              <a:t>l’</a:t>
            </a:r>
            <a:r>
              <a:rPr lang="en-CA" sz="1100" b="1" dirty="0" err="1">
                <a:latin typeface="Arial" panose="020B0604020202020204" pitchFamily="34" charset="0"/>
                <a:cs typeface="Arial" panose="020B0604020202020204" pitchFamily="34" charset="0"/>
              </a:rPr>
              <a:t>emprisonnement</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différentes</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peines</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sont</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possibles</a:t>
            </a:r>
            <a:r>
              <a:rPr lang="en-CA" sz="1100" dirty="0">
                <a:latin typeface="Arial" panose="020B0604020202020204" pitchFamily="34" charset="0"/>
                <a:cs typeface="Arial" panose="020B0604020202020204" pitchFamily="34" charset="0"/>
              </a:rPr>
              <a:t>, par </a:t>
            </a:r>
            <a:r>
              <a:rPr lang="en-CA" sz="1100" dirty="0" err="1">
                <a:latin typeface="Arial" panose="020B0604020202020204" pitchFamily="34" charset="0"/>
                <a:cs typeface="Arial" panose="020B0604020202020204" pitchFamily="34" charset="0"/>
              </a:rPr>
              <a:t>exemple</a:t>
            </a:r>
            <a:r>
              <a:rPr lang="en-CA" sz="1100" dirty="0">
                <a:latin typeface="Arial" panose="020B0604020202020204" pitchFamily="34" charset="0"/>
                <a:cs typeface="Arial" panose="020B0604020202020204" pitchFamily="34" charset="0"/>
              </a:rPr>
              <a:t> : </a:t>
            </a:r>
          </a:p>
          <a:p>
            <a:pPr marL="170539" indent="-170539">
              <a:buFontTx/>
              <a:buChar char="-"/>
            </a:pPr>
            <a:r>
              <a:rPr lang="en-CA" sz="1100" dirty="0" err="1">
                <a:latin typeface="Arial" panose="020B0604020202020204" pitchFamily="34" charset="0"/>
                <a:cs typeface="Arial" panose="020B0604020202020204" pitchFamily="34" charset="0"/>
              </a:rPr>
              <a:t>l’</a:t>
            </a:r>
            <a:r>
              <a:rPr lang="en-CA" sz="1100" b="1" dirty="0" err="1">
                <a:latin typeface="Arial" panose="020B0604020202020204" pitchFamily="34" charset="0"/>
                <a:cs typeface="Arial" panose="020B0604020202020204" pitchFamily="34" charset="0"/>
              </a:rPr>
              <a:t>amende</a:t>
            </a:r>
            <a:r>
              <a:rPr lang="en-CA" sz="1100" dirty="0">
                <a:latin typeface="Arial" panose="020B0604020202020204" pitchFamily="34" charset="0"/>
                <a:cs typeface="Arial" panose="020B0604020202020204" pitchFamily="34" charset="0"/>
              </a:rPr>
              <a:t>;</a:t>
            </a:r>
          </a:p>
          <a:p>
            <a:pPr marL="170539" indent="-170539">
              <a:buFontTx/>
              <a:buChar char="-"/>
            </a:pPr>
            <a:r>
              <a:rPr lang="en-CA" sz="1100" dirty="0" err="1">
                <a:latin typeface="Arial" panose="020B0604020202020204" pitchFamily="34" charset="0"/>
                <a:cs typeface="Arial" panose="020B0604020202020204" pitchFamily="34" charset="0"/>
              </a:rPr>
              <a:t>une</a:t>
            </a:r>
            <a:r>
              <a:rPr lang="en-CA" sz="1100" dirty="0">
                <a:latin typeface="Arial" panose="020B0604020202020204" pitchFamily="34" charset="0"/>
                <a:cs typeface="Arial" panose="020B0604020202020204" pitchFamily="34" charset="0"/>
              </a:rPr>
              <a:t> </a:t>
            </a:r>
            <a:r>
              <a:rPr lang="en-CA" sz="1100" b="1" dirty="0" err="1">
                <a:latin typeface="Arial" panose="020B0604020202020204" pitchFamily="34" charset="0"/>
                <a:cs typeface="Arial" panose="020B0604020202020204" pitchFamily="34" charset="0"/>
              </a:rPr>
              <a:t>peine</a:t>
            </a:r>
            <a:r>
              <a:rPr lang="en-CA" sz="1100" b="1" dirty="0">
                <a:latin typeface="Arial" panose="020B0604020202020204" pitchFamily="34" charset="0"/>
                <a:cs typeface="Arial" panose="020B0604020202020204" pitchFamily="34" charset="0"/>
              </a:rPr>
              <a:t> </a:t>
            </a:r>
            <a:r>
              <a:rPr lang="en-CA" sz="1100" b="1" dirty="0" err="1">
                <a:latin typeface="Arial" panose="020B0604020202020204" pitchFamily="34" charset="0"/>
                <a:cs typeface="Arial" panose="020B0604020202020204" pitchFamily="34" charset="0"/>
              </a:rPr>
              <a:t>dans</a:t>
            </a:r>
            <a:r>
              <a:rPr lang="en-CA" sz="1100" b="1" dirty="0">
                <a:latin typeface="Arial" panose="020B0604020202020204" pitchFamily="34" charset="0"/>
                <a:cs typeface="Arial" panose="020B0604020202020204" pitchFamily="34" charset="0"/>
              </a:rPr>
              <a:t> la </a:t>
            </a:r>
            <a:r>
              <a:rPr lang="en-CA" sz="1100" b="1" dirty="0" err="1">
                <a:latin typeface="Arial" panose="020B0604020202020204" pitchFamily="34" charset="0"/>
                <a:cs typeface="Arial" panose="020B0604020202020204" pitchFamily="34" charset="0"/>
              </a:rPr>
              <a:t>communauté</a:t>
            </a:r>
            <a:r>
              <a:rPr lang="en-CA" sz="1100" dirty="0">
                <a:latin typeface="Arial" panose="020B0604020202020204" pitchFamily="34" charset="0"/>
                <a:cs typeface="Arial" panose="020B0604020202020204" pitchFamily="34" charset="0"/>
              </a:rPr>
              <a:t>;</a:t>
            </a:r>
          </a:p>
          <a:p>
            <a:pPr marL="170539" indent="-170539">
              <a:buFontTx/>
              <a:buChar char="-"/>
            </a:pPr>
            <a:r>
              <a:rPr lang="en-CA" sz="1100" dirty="0">
                <a:latin typeface="Arial" panose="020B0604020202020204" pitchFamily="34" charset="0"/>
                <a:cs typeface="Arial" panose="020B0604020202020204" pitchFamily="34" charset="0"/>
              </a:rPr>
              <a:t>etc. </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Le </a:t>
            </a:r>
            <a:r>
              <a:rPr lang="en-CA" sz="1100" dirty="0" err="1">
                <a:latin typeface="Arial" panose="020B0604020202020204" pitchFamily="34" charset="0"/>
                <a:cs typeface="Arial" panose="020B0604020202020204" pitchFamily="34" charset="0"/>
              </a:rPr>
              <a:t>juge</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peut</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aussi</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décider</a:t>
            </a:r>
            <a:r>
              <a:rPr lang="en-CA" sz="1100" dirty="0">
                <a:latin typeface="Arial" panose="020B0604020202020204" pitchFamily="34" charset="0"/>
                <a:cs typeface="Arial" panose="020B0604020202020204" pitchFamily="34" charset="0"/>
              </a:rPr>
              <a:t> que </a:t>
            </a:r>
            <a:r>
              <a:rPr lang="en-CA" sz="1100" dirty="0" err="1">
                <a:latin typeface="Arial" panose="020B0604020202020204" pitchFamily="34" charset="0"/>
                <a:cs typeface="Arial" panose="020B0604020202020204" pitchFamily="34" charset="0"/>
              </a:rPr>
              <a:t>ce</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n’est</a:t>
            </a:r>
            <a:r>
              <a:rPr lang="en-CA" sz="1100" dirty="0">
                <a:latin typeface="Arial" panose="020B0604020202020204" pitchFamily="34" charset="0"/>
                <a:cs typeface="Arial" panose="020B0604020202020204" pitchFamily="34" charset="0"/>
              </a:rPr>
              <a:t> pas </a:t>
            </a:r>
            <a:r>
              <a:rPr lang="en-CA" sz="1100" dirty="0" err="1">
                <a:latin typeface="Arial" panose="020B0604020202020204" pitchFamily="34" charset="0"/>
                <a:cs typeface="Arial" panose="020B0604020202020204" pitchFamily="34" charset="0"/>
              </a:rPr>
              <a:t>approprié</a:t>
            </a:r>
            <a:r>
              <a:rPr lang="en-CA" sz="1100" dirty="0">
                <a:latin typeface="Arial" panose="020B0604020202020204" pitchFamily="34" charset="0"/>
                <a:cs typeface="Arial" panose="020B0604020202020204" pitchFamily="34" charset="0"/>
              </a:rPr>
              <a:t>, vu les </a:t>
            </a:r>
            <a:r>
              <a:rPr lang="en-CA" sz="1100" dirty="0" err="1">
                <a:latin typeface="Arial" panose="020B0604020202020204" pitchFamily="34" charset="0"/>
                <a:cs typeface="Arial" panose="020B0604020202020204" pitchFamily="34" charset="0"/>
              </a:rPr>
              <a:t>circonstances</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particulières</a:t>
            </a:r>
            <a:r>
              <a:rPr lang="en-CA" sz="1100" dirty="0">
                <a:latin typeface="Arial" panose="020B0604020202020204" pitchFamily="34" charset="0"/>
                <a:cs typeface="Arial" panose="020B0604020202020204" pitchFamily="34" charset="0"/>
              </a:rPr>
              <a:t>, que </a:t>
            </a:r>
            <a:r>
              <a:rPr lang="en-CA" sz="1100" dirty="0" err="1">
                <a:latin typeface="Arial" panose="020B0604020202020204" pitchFamily="34" charset="0"/>
                <a:cs typeface="Arial" panose="020B0604020202020204" pitchFamily="34" charset="0"/>
              </a:rPr>
              <a:t>l’accusé</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soit</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puni</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même</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s’il</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est</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reconnu</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coupable</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c’est</a:t>
            </a:r>
            <a:r>
              <a:rPr lang="en-CA" sz="1100" dirty="0">
                <a:latin typeface="Arial" panose="020B0604020202020204" pitchFamily="34" charset="0"/>
                <a:cs typeface="Arial" panose="020B0604020202020204" pitchFamily="34" charset="0"/>
              </a:rPr>
              <a:t>                  « </a:t>
            </a:r>
            <a:r>
              <a:rPr lang="en-CA" sz="1100" b="1" dirty="0" err="1">
                <a:latin typeface="Arial" panose="020B0604020202020204" pitchFamily="34" charset="0"/>
                <a:cs typeface="Arial" panose="020B0604020202020204" pitchFamily="34" charset="0"/>
              </a:rPr>
              <a:t>l’absolution</a:t>
            </a:r>
            <a:r>
              <a:rPr lang="en-CA" sz="1100" dirty="0">
                <a:latin typeface="Arial" panose="020B0604020202020204" pitchFamily="34" charset="0"/>
                <a:cs typeface="Arial" panose="020B0604020202020204" pitchFamily="34" charset="0"/>
              </a:rPr>
              <a:t> »).</a:t>
            </a:r>
          </a:p>
          <a:p>
            <a:endParaRPr lang="en-CA" sz="11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Attention! </a:t>
            </a:r>
            <a:r>
              <a:rPr lang="en-CA" sz="1100" b="1" dirty="0">
                <a:latin typeface="Arial" panose="020B0604020202020204" pitchFamily="34" charset="0"/>
                <a:cs typeface="Arial" panose="020B0604020202020204" pitchFamily="34" charset="0"/>
              </a:rPr>
              <a:t>Le </a:t>
            </a:r>
            <a:r>
              <a:rPr lang="en-CA" sz="1100" b="1" dirty="0" err="1">
                <a:latin typeface="Arial" panose="020B0604020202020204" pitchFamily="34" charset="0"/>
                <a:cs typeface="Arial" panose="020B0604020202020204" pitchFamily="34" charset="0"/>
              </a:rPr>
              <a:t>juge</a:t>
            </a:r>
            <a:r>
              <a:rPr lang="en-CA" sz="1100" b="1" dirty="0">
                <a:latin typeface="Arial" panose="020B0604020202020204" pitchFamily="34" charset="0"/>
                <a:cs typeface="Arial" panose="020B0604020202020204" pitchFamily="34" charset="0"/>
              </a:rPr>
              <a:t> </a:t>
            </a:r>
            <a:r>
              <a:rPr lang="en-CA" sz="1100" b="1" dirty="0" err="1">
                <a:latin typeface="Arial" panose="020B0604020202020204" pitchFamily="34" charset="0"/>
                <a:cs typeface="Arial" panose="020B0604020202020204" pitchFamily="34" charset="0"/>
              </a:rPr>
              <a:t>n’est</a:t>
            </a:r>
            <a:r>
              <a:rPr lang="en-CA" sz="1100" b="1" dirty="0">
                <a:latin typeface="Arial" panose="020B0604020202020204" pitchFamily="34" charset="0"/>
                <a:cs typeface="Arial" panose="020B0604020202020204" pitchFamily="34" charset="0"/>
              </a:rPr>
              <a:t> pas </a:t>
            </a:r>
            <a:r>
              <a:rPr lang="en-CA" sz="1100" b="1" dirty="0" err="1">
                <a:latin typeface="Arial" panose="020B0604020202020204" pitchFamily="34" charset="0"/>
                <a:cs typeface="Arial" panose="020B0604020202020204" pitchFamily="34" charset="0"/>
              </a:rPr>
              <a:t>totalement</a:t>
            </a:r>
            <a:r>
              <a:rPr lang="en-CA" sz="1100" b="1" dirty="0">
                <a:latin typeface="Arial" panose="020B0604020202020204" pitchFamily="34" charset="0"/>
                <a:cs typeface="Arial" panose="020B0604020202020204" pitchFamily="34" charset="0"/>
              </a:rPr>
              <a:t> </a:t>
            </a:r>
            <a:r>
              <a:rPr lang="en-CA" sz="1100" b="1" dirty="0" err="1">
                <a:latin typeface="Arial" panose="020B0604020202020204" pitchFamily="34" charset="0"/>
                <a:cs typeface="Arial" panose="020B0604020202020204" pitchFamily="34" charset="0"/>
              </a:rPr>
              <a:t>libre</a:t>
            </a:r>
            <a:r>
              <a:rPr lang="en-CA" sz="1100" b="1" dirty="0">
                <a:latin typeface="Arial" panose="020B0604020202020204" pitchFamily="34" charset="0"/>
                <a:cs typeface="Arial" panose="020B0604020202020204" pitchFamily="34" charset="0"/>
              </a:rPr>
              <a:t> </a:t>
            </a:r>
            <a:r>
              <a:rPr lang="en-CA" sz="1100" b="1" dirty="0" err="1">
                <a:latin typeface="Arial" panose="020B0604020202020204" pitchFamily="34" charset="0"/>
                <a:cs typeface="Arial" panose="020B0604020202020204" pitchFamily="34" charset="0"/>
              </a:rPr>
              <a:t>dans</a:t>
            </a:r>
            <a:r>
              <a:rPr lang="en-CA" sz="1100" b="1" dirty="0">
                <a:latin typeface="Arial" panose="020B0604020202020204" pitchFamily="34" charset="0"/>
                <a:cs typeface="Arial" panose="020B0604020202020204" pitchFamily="34" charset="0"/>
              </a:rPr>
              <a:t> son </a:t>
            </a:r>
            <a:r>
              <a:rPr lang="en-CA" sz="1100" b="1" dirty="0" err="1">
                <a:latin typeface="Arial" panose="020B0604020202020204" pitchFamily="34" charset="0"/>
                <a:cs typeface="Arial" panose="020B0604020202020204" pitchFamily="34" charset="0"/>
              </a:rPr>
              <a:t>choix</a:t>
            </a:r>
            <a:r>
              <a:rPr lang="en-CA" sz="1100" dirty="0">
                <a:latin typeface="Arial" panose="020B0604020202020204" pitchFamily="34" charset="0"/>
                <a:cs typeface="Arial" panose="020B0604020202020204" pitchFamily="34" charset="0"/>
              </a:rPr>
              <a:t>. Le </a:t>
            </a:r>
            <a:r>
              <a:rPr lang="en-CA" sz="1100" i="1" dirty="0">
                <a:latin typeface="Arial" panose="020B0604020202020204" pitchFamily="34" charset="0"/>
                <a:cs typeface="Arial" panose="020B0604020202020204" pitchFamily="34" charset="0"/>
              </a:rPr>
              <a:t>Code </a:t>
            </a:r>
            <a:r>
              <a:rPr lang="en-CA" sz="1100" i="1" dirty="0" err="1">
                <a:latin typeface="Arial" panose="020B0604020202020204" pitchFamily="34" charset="0"/>
                <a:cs typeface="Arial" panose="020B0604020202020204" pitchFamily="34" charset="0"/>
              </a:rPr>
              <a:t>criminel</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précise</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parfois</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quelle</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est</a:t>
            </a:r>
            <a:r>
              <a:rPr lang="en-CA" sz="1100" dirty="0">
                <a:latin typeface="Arial" panose="020B0604020202020204" pitchFamily="34" charset="0"/>
                <a:cs typeface="Arial" panose="020B0604020202020204" pitchFamily="34" charset="0"/>
              </a:rPr>
              <a:t> la </a:t>
            </a:r>
            <a:r>
              <a:rPr lang="en-CA" sz="1100" dirty="0" err="1">
                <a:latin typeface="Arial" panose="020B0604020202020204" pitchFamily="34" charset="0"/>
                <a:cs typeface="Arial" panose="020B0604020202020204" pitchFamily="34" charset="0"/>
              </a:rPr>
              <a:t>peine</a:t>
            </a:r>
            <a:r>
              <a:rPr lang="en-CA" sz="1100" dirty="0">
                <a:latin typeface="Arial" panose="020B0604020202020204" pitchFamily="34" charset="0"/>
                <a:cs typeface="Arial" panose="020B0604020202020204" pitchFamily="34" charset="0"/>
              </a:rPr>
              <a:t> la plus </a:t>
            </a:r>
            <a:r>
              <a:rPr lang="en-CA" sz="1100" dirty="0" err="1">
                <a:latin typeface="Arial" panose="020B0604020202020204" pitchFamily="34" charset="0"/>
                <a:cs typeface="Arial" panose="020B0604020202020204" pitchFamily="34" charset="0"/>
              </a:rPr>
              <a:t>sévère</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ou</a:t>
            </a:r>
            <a:r>
              <a:rPr lang="en-CA" sz="1100" dirty="0">
                <a:latin typeface="Arial" panose="020B0604020202020204" pitchFamily="34" charset="0"/>
                <a:cs typeface="Arial" panose="020B0604020202020204" pitchFamily="34" charset="0"/>
              </a:rPr>
              <a:t> la </a:t>
            </a:r>
            <a:r>
              <a:rPr lang="en-CA" sz="1100" dirty="0" err="1">
                <a:latin typeface="Arial" panose="020B0604020202020204" pitchFamily="34" charset="0"/>
                <a:cs typeface="Arial" panose="020B0604020202020204" pitchFamily="34" charset="0"/>
              </a:rPr>
              <a:t>moins</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sévère</a:t>
            </a:r>
            <a:r>
              <a:rPr lang="en-CA" sz="1100" dirty="0">
                <a:latin typeface="Arial" panose="020B0604020202020204" pitchFamily="34" charset="0"/>
                <a:cs typeface="Arial" panose="020B0604020202020204" pitchFamily="34" charset="0"/>
              </a:rPr>
              <a:t> qui </a:t>
            </a:r>
            <a:r>
              <a:rPr lang="en-CA" sz="1100" dirty="0" err="1">
                <a:latin typeface="Arial" panose="020B0604020202020204" pitchFamily="34" charset="0"/>
                <a:cs typeface="Arial" panose="020B0604020202020204" pitchFamily="34" charset="0"/>
              </a:rPr>
              <a:t>peut</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être</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donnée</a:t>
            </a:r>
            <a:r>
              <a:rPr lang="en-CA" sz="1100" dirty="0">
                <a:latin typeface="Arial" panose="020B0604020202020204" pitchFamily="34" charset="0"/>
                <a:cs typeface="Arial" panose="020B0604020202020204" pitchFamily="34" charset="0"/>
              </a:rPr>
              <a:t> pour </a:t>
            </a:r>
            <a:r>
              <a:rPr lang="en-CA" sz="1100" dirty="0" err="1">
                <a:latin typeface="Arial" panose="020B0604020202020204" pitchFamily="34" charset="0"/>
                <a:cs typeface="Arial" panose="020B0604020202020204" pitchFamily="34" charset="0"/>
              </a:rPr>
              <a:t>ce</a:t>
            </a:r>
            <a:r>
              <a:rPr lang="en-CA" sz="1100" dirty="0">
                <a:latin typeface="Arial" panose="020B0604020202020204" pitchFamily="34" charset="0"/>
                <a:cs typeface="Arial" panose="020B0604020202020204" pitchFamily="34" charset="0"/>
              </a:rPr>
              <a:t> type </a:t>
            </a:r>
            <a:r>
              <a:rPr lang="en-CA" sz="1100" dirty="0" err="1">
                <a:latin typeface="Arial" panose="020B0604020202020204" pitchFamily="34" charset="0"/>
                <a:cs typeface="Arial" panose="020B0604020202020204" pitchFamily="34" charset="0"/>
              </a:rPr>
              <a:t>d’infraction</a:t>
            </a:r>
            <a:r>
              <a:rPr lang="en-CA" sz="1100" dirty="0">
                <a:latin typeface="Arial" panose="020B0604020202020204" pitchFamily="34" charset="0"/>
                <a:cs typeface="Arial" panose="020B0604020202020204" pitchFamily="34" charset="0"/>
              </a:rPr>
              <a:t>. Le </a:t>
            </a:r>
            <a:r>
              <a:rPr lang="en-CA" sz="1100" dirty="0" err="1">
                <a:latin typeface="Arial" panose="020B0604020202020204" pitchFamily="34" charset="0"/>
                <a:cs typeface="Arial" panose="020B0604020202020204" pitchFamily="34" charset="0"/>
              </a:rPr>
              <a:t>juge</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doit</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aussi</a:t>
            </a:r>
            <a:r>
              <a:rPr lang="en-CA" sz="1100" dirty="0">
                <a:latin typeface="Arial" panose="020B0604020202020204" pitchFamily="34" charset="0"/>
                <a:cs typeface="Arial" panose="020B0604020202020204" pitchFamily="34" charset="0"/>
              </a:rPr>
              <a:t> donner </a:t>
            </a:r>
            <a:r>
              <a:rPr lang="en-CA" sz="1100" dirty="0" err="1">
                <a:latin typeface="Arial" panose="020B0604020202020204" pitchFamily="34" charset="0"/>
                <a:cs typeface="Arial" panose="020B0604020202020204" pitchFamily="34" charset="0"/>
              </a:rPr>
              <a:t>une</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peine</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semblable</a:t>
            </a:r>
            <a:r>
              <a:rPr lang="en-CA" sz="1100" dirty="0">
                <a:latin typeface="Arial" panose="020B0604020202020204" pitchFamily="34" charset="0"/>
                <a:cs typeface="Arial" panose="020B0604020202020204" pitchFamily="34" charset="0"/>
              </a:rPr>
              <a:t> à </a:t>
            </a:r>
            <a:r>
              <a:rPr lang="en-CA" sz="1100" dirty="0" err="1">
                <a:latin typeface="Arial" panose="020B0604020202020204" pitchFamily="34" charset="0"/>
                <a:cs typeface="Arial" panose="020B0604020202020204" pitchFamily="34" charset="0"/>
              </a:rPr>
              <a:t>ce</a:t>
            </a:r>
            <a:r>
              <a:rPr lang="en-CA" sz="1100" dirty="0">
                <a:latin typeface="Arial" panose="020B0604020202020204" pitchFamily="34" charset="0"/>
                <a:cs typeface="Arial" panose="020B0604020202020204" pitchFamily="34" charset="0"/>
              </a:rPr>
              <a:t> qui a </a:t>
            </a:r>
            <a:r>
              <a:rPr lang="en-CA" sz="1100" dirty="0" err="1">
                <a:latin typeface="Arial" panose="020B0604020202020204" pitchFamily="34" charset="0"/>
                <a:cs typeface="Arial" panose="020B0604020202020204" pitchFamily="34" charset="0"/>
              </a:rPr>
              <a:t>été</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donné</a:t>
            </a:r>
            <a:r>
              <a:rPr lang="en-CA" sz="1100" dirty="0">
                <a:latin typeface="Arial" panose="020B0604020202020204" pitchFamily="34" charset="0"/>
                <a:cs typeface="Arial" panose="020B0604020202020204" pitchFamily="34" charset="0"/>
              </a:rPr>
              <a:t> par les </a:t>
            </a:r>
            <a:r>
              <a:rPr lang="en-CA" sz="1100" dirty="0" err="1">
                <a:latin typeface="Arial" panose="020B0604020202020204" pitchFamily="34" charset="0"/>
                <a:cs typeface="Arial" panose="020B0604020202020204" pitchFamily="34" charset="0"/>
              </a:rPr>
              <a:t>tribunaux</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dans</a:t>
            </a:r>
            <a:r>
              <a:rPr lang="en-CA" sz="1100" dirty="0">
                <a:latin typeface="Arial" panose="020B0604020202020204" pitchFamily="34" charset="0"/>
                <a:cs typeface="Arial" panose="020B0604020202020204" pitchFamily="34" charset="0"/>
              </a:rPr>
              <a:t> le passé </a:t>
            </a:r>
            <a:r>
              <a:rPr lang="en-CA" sz="1100" dirty="0" err="1">
                <a:latin typeface="Arial" panose="020B0604020202020204" pitchFamily="34" charset="0"/>
                <a:cs typeface="Arial" panose="020B0604020202020204" pitchFamily="34" charset="0"/>
              </a:rPr>
              <a:t>dans</a:t>
            </a:r>
            <a:r>
              <a:rPr lang="en-CA" sz="1100" dirty="0">
                <a:latin typeface="Arial" panose="020B0604020202020204" pitchFamily="34" charset="0"/>
                <a:cs typeface="Arial" panose="020B0604020202020204" pitchFamily="34" charset="0"/>
              </a:rPr>
              <a:t> des </a:t>
            </a:r>
            <a:r>
              <a:rPr lang="en-CA" sz="1100" dirty="0" err="1">
                <a:latin typeface="Arial" panose="020B0604020202020204" pitchFamily="34" charset="0"/>
                <a:cs typeface="Arial" panose="020B0604020202020204" pitchFamily="34" charset="0"/>
              </a:rPr>
              <a:t>circonstances</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semblables</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sauf</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s’il</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est</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justifié</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qu’il</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s’en</a:t>
            </a:r>
            <a:r>
              <a:rPr lang="en-CA" sz="1100" dirty="0">
                <a:latin typeface="Arial" panose="020B0604020202020204" pitchFamily="34" charset="0"/>
                <a:cs typeface="Arial" panose="020B0604020202020204" pitchFamily="34" charset="0"/>
              </a:rPr>
              <a:t> </a:t>
            </a:r>
            <a:r>
              <a:rPr lang="en-CA" sz="1100" dirty="0" err="1">
                <a:latin typeface="Arial" panose="020B0604020202020204" pitchFamily="34" charset="0"/>
                <a:cs typeface="Arial" panose="020B0604020202020204" pitchFamily="34" charset="0"/>
              </a:rPr>
              <a:t>écarte</a:t>
            </a:r>
            <a:r>
              <a:rPr lang="en-CA" sz="1100" dirty="0">
                <a:latin typeface="Arial" panose="020B0604020202020204" pitchFamily="34" charset="0"/>
                <a:cs typeface="Arial" panose="020B0604020202020204" pitchFamily="34" charset="0"/>
              </a:rPr>
              <a:t>).</a:t>
            </a:r>
            <a:endParaRPr lang="fr-CA" sz="1100" b="1" dirty="0">
              <a:latin typeface="Arial" panose="020B0604020202020204" pitchFamily="34" charset="0"/>
              <a:cs typeface="Arial" panose="020B0604020202020204" pitchFamily="34" charset="0"/>
            </a:endParaRPr>
          </a:p>
          <a:p>
            <a:pPr defTabSz="909542">
              <a:defRPr/>
            </a:pPr>
            <a:endParaRPr lang="fr-CA" sz="1100" b="1" dirty="0">
              <a:latin typeface="Arial" panose="020B0604020202020204" pitchFamily="34" charset="0"/>
              <a:cs typeface="Arial" panose="020B0604020202020204" pitchFamily="34" charset="0"/>
            </a:endParaRPr>
          </a:p>
          <a:p>
            <a:pPr>
              <a:defRPr/>
            </a:pPr>
            <a:r>
              <a:rPr lang="fr-CA" sz="1100" b="1" dirty="0">
                <a:latin typeface="Arial" panose="020B0604020202020204" pitchFamily="34" charset="0"/>
                <a:cs typeface="Arial" panose="020B0604020202020204" pitchFamily="34" charset="0"/>
              </a:rPr>
              <a:t>* Pour plus d’informations sur les étapes d’un procès criminel, vous pouvez consulter l’article d’Éducaloi : </a:t>
            </a:r>
            <a:r>
              <a:rPr lang="fr-CA" sz="1100" b="1" i="1" dirty="0">
                <a:latin typeface="Arial" panose="020B0604020202020204" pitchFamily="34" charset="0"/>
                <a:cs typeface="Arial" panose="020B0604020202020204" pitchFamily="34" charset="0"/>
              </a:rPr>
              <a:t>Le procès criminel, comment ça marche?</a:t>
            </a:r>
            <a:r>
              <a:rPr lang="fr-CA" sz="1100" b="1" dirty="0">
                <a:latin typeface="Arial" panose="020B0604020202020204" pitchFamily="34" charset="0"/>
                <a:cs typeface="Arial" panose="020B0604020202020204" pitchFamily="34" charset="0"/>
              </a:rPr>
              <a:t> (</a:t>
            </a:r>
            <a:r>
              <a:rPr lang="fr-CA" sz="1100" b="1" dirty="0">
                <a:latin typeface="Arial" panose="020B0604020202020204" pitchFamily="34" charset="0"/>
                <a:cs typeface="Arial" panose="020B0604020202020204" pitchFamily="34" charset="0"/>
                <a:hlinkClick r:id="rId3"/>
              </a:rPr>
              <a:t>www.educaloi.qc.ca/jeunesse/capsules/le-proces-criminel-comment-ca-marche</a:t>
            </a:r>
            <a:r>
              <a:rPr lang="fr-CA" sz="1100" b="1" dirty="0">
                <a:latin typeface="Arial" panose="020B0604020202020204" pitchFamily="34" charset="0"/>
                <a:cs typeface="Arial" panose="020B0604020202020204" pitchFamily="34" charset="0"/>
              </a:rPr>
              <a:t>) </a:t>
            </a:r>
            <a:endParaRPr lang="en-CA" sz="1100" b="1" dirty="0">
              <a:latin typeface="Arial" panose="020B0604020202020204" pitchFamily="34" charset="0"/>
              <a:cs typeface="Arial" panose="020B0604020202020204" pitchFamily="34" charset="0"/>
            </a:endParaRPr>
          </a:p>
          <a:p>
            <a:pPr defTabSz="909542">
              <a:defRPr/>
            </a:pPr>
            <a:endParaRPr lang="en-CA" b="1" dirty="0">
              <a:latin typeface="Arial" panose="020B0604020202020204" pitchFamily="34" charset="0"/>
              <a:cs typeface="Arial" panose="020B0604020202020204" pitchFamily="34" charset="0"/>
            </a:endParaRPr>
          </a:p>
          <a:p>
            <a:pPr defTabSz="909542">
              <a:defRPr/>
            </a:pPr>
            <a:endParaRPr lang="fr-CA" b="1" dirty="0">
              <a:latin typeface="Arial" panose="020B0604020202020204" pitchFamily="34" charset="0"/>
              <a:cs typeface="Arial" panose="020B0604020202020204" pitchFamily="34" charset="0"/>
            </a:endParaRPr>
          </a:p>
          <a:p>
            <a:pPr defTabSz="909542">
              <a:defRPr/>
            </a:pPr>
            <a:r>
              <a:rPr lang="fr-CA" sz="900" b="1" dirty="0">
                <a:latin typeface="Arial" panose="020B0604020202020204" pitchFamily="34" charset="0"/>
                <a:cs typeface="Arial" panose="020B0604020202020204" pitchFamily="34" charset="0"/>
              </a:rPr>
              <a:t>SOURCES</a:t>
            </a:r>
          </a:p>
          <a:p>
            <a:pPr marL="170539" indent="-170539" defTabSz="909542">
              <a:buFont typeface="Arial" panose="020B0604020202020204" pitchFamily="34" charset="0"/>
              <a:buChar char="•"/>
              <a:defRPr/>
            </a:pPr>
            <a:r>
              <a:rPr lang="fr-CA" sz="900" i="1" dirty="0">
                <a:latin typeface="Arial" panose="020B0604020202020204" pitchFamily="34" charset="0"/>
                <a:cs typeface="Arial" panose="020B0604020202020204" pitchFamily="34" charset="0"/>
              </a:rPr>
              <a:t>Code criminel</a:t>
            </a:r>
            <a:r>
              <a:rPr lang="fr-CA" sz="900" dirty="0">
                <a:latin typeface="Arial" panose="020B0604020202020204" pitchFamily="34" charset="0"/>
                <a:cs typeface="Arial" panose="020B0604020202020204" pitchFamily="34" charset="0"/>
              </a:rPr>
              <a:t>,</a:t>
            </a:r>
            <a:r>
              <a:rPr lang="fr-CA" sz="900" i="1" dirty="0">
                <a:latin typeface="Arial" panose="020B0604020202020204" pitchFamily="34" charset="0"/>
                <a:cs typeface="Arial" panose="020B0604020202020204" pitchFamily="34" charset="0"/>
              </a:rPr>
              <a:t> </a:t>
            </a:r>
            <a:r>
              <a:rPr lang="fr-CA" sz="900" dirty="0">
                <a:latin typeface="Arial" panose="020B0604020202020204" pitchFamily="34" charset="0"/>
                <a:cs typeface="Arial" panose="020B0604020202020204" pitchFamily="34" charset="0"/>
              </a:rPr>
              <a:t>L.R.C. 1985, c. C-46, art. 716 et </a:t>
            </a:r>
            <a:r>
              <a:rPr lang="fr-CA" sz="900" dirty="0" err="1">
                <a:latin typeface="Arial" panose="020B0604020202020204" pitchFamily="34" charset="0"/>
                <a:cs typeface="Arial" panose="020B0604020202020204" pitchFamily="34" charset="0"/>
              </a:rPr>
              <a:t>ss</a:t>
            </a:r>
            <a:r>
              <a:rPr lang="fr-CA" sz="900" dirty="0">
                <a:latin typeface="Arial" panose="020B0604020202020204" pitchFamily="34" charset="0"/>
                <a:cs typeface="Arial" panose="020B0604020202020204" pitchFamily="34" charset="0"/>
              </a:rPr>
              <a:t>.</a:t>
            </a:r>
          </a:p>
          <a:p>
            <a:pPr marL="170539" indent="-170539">
              <a:buFont typeface="Arial" panose="020B0604020202020204" pitchFamily="34" charset="0"/>
              <a:buChar char="•"/>
            </a:pPr>
            <a:r>
              <a:rPr lang="fr-CA" sz="900" i="1" dirty="0">
                <a:latin typeface="Arial" panose="020B0604020202020204" pitchFamily="34" charset="0"/>
                <a:cs typeface="Arial" panose="020B0604020202020204" pitchFamily="34" charset="0"/>
              </a:rPr>
              <a:t>Code criminel</a:t>
            </a:r>
            <a:r>
              <a:rPr lang="fr-CA" sz="900" dirty="0">
                <a:latin typeface="Arial" panose="020B0604020202020204" pitchFamily="34" charset="0"/>
                <a:cs typeface="Arial" panose="020B0604020202020204" pitchFamily="34" charset="0"/>
              </a:rPr>
              <a:t>,</a:t>
            </a:r>
            <a:r>
              <a:rPr lang="fr-CA" sz="900" i="1" dirty="0">
                <a:latin typeface="Arial" panose="020B0604020202020204" pitchFamily="34" charset="0"/>
                <a:cs typeface="Arial" panose="020B0604020202020204" pitchFamily="34" charset="0"/>
              </a:rPr>
              <a:t> </a:t>
            </a:r>
            <a:r>
              <a:rPr lang="fr-CA" sz="900" dirty="0">
                <a:latin typeface="Arial" panose="020B0604020202020204" pitchFamily="34" charset="0"/>
                <a:cs typeface="Arial" panose="020B0604020202020204" pitchFamily="34" charset="0"/>
              </a:rPr>
              <a:t>L.R.C. 1985, c. C-46, art. 675 et 676.</a:t>
            </a:r>
          </a:p>
          <a:p>
            <a:pPr marL="170539" lvl="1" indent="-170539" defTabSz="909542">
              <a:buFont typeface="Arial" panose="020B0604020202020204" pitchFamily="34" charset="0"/>
              <a:buChar char="•"/>
              <a:defRPr/>
            </a:pPr>
            <a:r>
              <a:rPr lang="fr-CA" sz="900" i="1" dirty="0">
                <a:latin typeface="Arial" panose="020B0604020202020204" pitchFamily="34" charset="0"/>
                <a:cs typeface="Arial" panose="020B0604020202020204" pitchFamily="34" charset="0"/>
              </a:rPr>
              <a:t>Code criminel</a:t>
            </a:r>
            <a:r>
              <a:rPr lang="fr-CA" sz="900" dirty="0">
                <a:latin typeface="Arial" panose="020B0604020202020204" pitchFamily="34" charset="0"/>
                <a:cs typeface="Arial" panose="020B0604020202020204" pitchFamily="34" charset="0"/>
              </a:rPr>
              <a:t>, L.R.C. 1985, c. C-46, art. 718, 718.2, 718.3, 723, 730.</a:t>
            </a: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Nicolas BELLEMARE, </a:t>
            </a:r>
            <a:r>
              <a:rPr lang="fr-CA" sz="900" i="1" dirty="0">
                <a:latin typeface="Arial" panose="020B0604020202020204" pitchFamily="34" charset="0"/>
                <a:cs typeface="Arial" panose="020B0604020202020204" pitchFamily="34" charset="0"/>
              </a:rPr>
              <a:t>Collection de droit 2015-2016</a:t>
            </a:r>
            <a:r>
              <a:rPr lang="fr-CA" sz="900" dirty="0">
                <a:latin typeface="Arial" panose="020B0604020202020204" pitchFamily="34" charset="0"/>
                <a:cs typeface="Arial" panose="020B0604020202020204" pitchFamily="34" charset="0"/>
              </a:rPr>
              <a:t>, Vol. 11 – Droit pénal : procédure et preuve, Titre I, p. 104 à 108 et p.273-274.</a:t>
            </a:r>
          </a:p>
          <a:p>
            <a:pPr marL="170539" lvl="1" indent="-170539" defTabSz="909542">
              <a:buFont typeface="Arial" panose="020B0604020202020204" pitchFamily="34" charset="0"/>
              <a:buChar char="•"/>
              <a:defRPr/>
            </a:pPr>
            <a:r>
              <a:rPr lang="fr-CA" sz="900" i="1" dirty="0">
                <a:latin typeface="Arial" panose="020B0604020202020204" pitchFamily="34" charset="0"/>
                <a:cs typeface="Arial" panose="020B0604020202020204" pitchFamily="34" charset="0"/>
              </a:rPr>
              <a:t>R. c. </a:t>
            </a:r>
            <a:r>
              <a:rPr lang="fr-CA" sz="900" i="1" dirty="0" err="1">
                <a:latin typeface="Arial" panose="020B0604020202020204" pitchFamily="34" charset="0"/>
                <a:cs typeface="Arial" panose="020B0604020202020204" pitchFamily="34" charset="0"/>
              </a:rPr>
              <a:t>Nasogaluak</a:t>
            </a:r>
            <a:r>
              <a:rPr lang="fr-CA" sz="900" dirty="0">
                <a:latin typeface="Arial" panose="020B0604020202020204" pitchFamily="34" charset="0"/>
                <a:cs typeface="Arial" panose="020B0604020202020204" pitchFamily="34" charset="0"/>
              </a:rPr>
              <a:t>, [2010] 1 RCS 206 aux para 43-44, 2010 CSC 6 (</a:t>
            </a:r>
            <a:r>
              <a:rPr lang="fr-CA" sz="900" dirty="0" err="1">
                <a:latin typeface="Arial" panose="020B0604020202020204" pitchFamily="34" charset="0"/>
                <a:cs typeface="Arial" panose="020B0604020202020204" pitchFamily="34" charset="0"/>
              </a:rPr>
              <a:t>CanLII</a:t>
            </a:r>
            <a:r>
              <a:rPr lang="fr-CA" sz="900" dirty="0">
                <a:latin typeface="Arial" panose="020B0604020202020204" pitchFamily="34" charset="0"/>
                <a:cs typeface="Arial" panose="020B0604020202020204" pitchFamily="34" charset="0"/>
              </a:rPr>
              <a:t>).</a:t>
            </a:r>
          </a:p>
          <a:p>
            <a:endParaRPr lang="fr-CA" dirty="0"/>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28</a:t>
            </a:fld>
            <a:endParaRPr lang="fr-CA"/>
          </a:p>
        </p:txBody>
      </p:sp>
    </p:spTree>
    <p:extLst>
      <p:ext uri="{BB962C8B-B14F-4D97-AF65-F5344CB8AC3E}">
        <p14:creationId xmlns:p14="http://schemas.microsoft.com/office/powerpoint/2010/main" val="4100123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38384" y="513581"/>
            <a:ext cx="2585938" cy="1940878"/>
          </a:xfrm>
        </p:spPr>
      </p:sp>
      <p:sp>
        <p:nvSpPr>
          <p:cNvPr id="3" name="Espace réservé des commentaires 2"/>
          <p:cNvSpPr>
            <a:spLocks noGrp="1"/>
          </p:cNvSpPr>
          <p:nvPr>
            <p:ph type="body" idx="1"/>
          </p:nvPr>
        </p:nvSpPr>
        <p:spPr>
          <a:xfrm>
            <a:off x="688153" y="2627405"/>
            <a:ext cx="5486400" cy="5951755"/>
          </a:xfrm>
        </p:spPr>
        <p:txBody>
          <a:bodyPr/>
          <a:lstStyle/>
          <a:p>
            <a:pPr marL="0" lvl="1" defTabSz="909542">
              <a:defRPr/>
            </a:pPr>
            <a:r>
              <a:rPr lang="fr-CA" b="1" dirty="0">
                <a:latin typeface="Arial" panose="020B0604020202020204" pitchFamily="34" charset="0"/>
                <a:cs typeface="Arial" panose="020B0604020202020204" pitchFamily="34" charset="0"/>
              </a:rPr>
              <a:t>INFORMATIONS COMPLÉMENTAIRES</a:t>
            </a:r>
          </a:p>
          <a:p>
            <a:endParaRPr lang="fr-CA" b="1" dirty="0">
              <a:latin typeface="Arial" panose="020B0604020202020204" pitchFamily="34" charset="0"/>
              <a:cs typeface="Arial" panose="020B0604020202020204" pitchFamily="34" charset="0"/>
            </a:endParaRPr>
          </a:p>
          <a:p>
            <a:r>
              <a:rPr lang="fr-CA" b="1" dirty="0">
                <a:latin typeface="Arial" panose="020B0604020202020204" pitchFamily="34" charset="0"/>
                <a:cs typeface="Arial" panose="020B0604020202020204" pitchFamily="34" charset="0"/>
              </a:rPr>
              <a:t>Les personnes présentes dans la salle doivent</a:t>
            </a:r>
            <a:r>
              <a:rPr lang="fr-CA" dirty="0">
                <a:latin typeface="Arial" panose="020B0604020202020204" pitchFamily="34" charset="0"/>
                <a:cs typeface="Arial" panose="020B0604020202020204" pitchFamily="34" charset="0"/>
              </a:rPr>
              <a:t> :</a:t>
            </a:r>
          </a:p>
          <a:p>
            <a:pPr marL="170539" indent="-170539">
              <a:buFont typeface="Arial" panose="020B0604020202020204" pitchFamily="34" charset="0"/>
              <a:buChar char="•"/>
            </a:pPr>
            <a:r>
              <a:rPr lang="fr-CA" dirty="0">
                <a:latin typeface="Arial" panose="020B0604020202020204" pitchFamily="34" charset="0"/>
                <a:cs typeface="Arial" panose="020B0604020202020204" pitchFamily="34" charset="0"/>
              </a:rPr>
              <a:t>Garder le silence;</a:t>
            </a:r>
          </a:p>
          <a:p>
            <a:pPr marL="170539" indent="-170539">
              <a:buFont typeface="Arial" panose="020B0604020202020204" pitchFamily="34" charset="0"/>
              <a:buChar char="•"/>
            </a:pPr>
            <a:r>
              <a:rPr lang="fr-CA" dirty="0">
                <a:latin typeface="Arial" panose="020B0604020202020204" pitchFamily="34" charset="0"/>
                <a:cs typeface="Arial" panose="020B0604020202020204" pitchFamily="34" charset="0"/>
              </a:rPr>
              <a:t>S’habiller convenablement (ex. pas de chapeau ou de camisole, etc.);</a:t>
            </a:r>
          </a:p>
          <a:p>
            <a:pPr marL="170539" indent="-170539">
              <a:buFont typeface="Arial" panose="020B0604020202020204" pitchFamily="34" charset="0"/>
              <a:buChar char="•"/>
            </a:pPr>
            <a:r>
              <a:rPr lang="fr-CA" dirty="0">
                <a:latin typeface="Arial" panose="020B0604020202020204" pitchFamily="34" charset="0"/>
                <a:cs typeface="Arial" panose="020B0604020202020204" pitchFamily="34" charset="0"/>
              </a:rPr>
              <a:t>Éteindre leurs cellulaires, appareils photo et autres appareils et s’abstenir de les utiliser;</a:t>
            </a:r>
          </a:p>
          <a:p>
            <a:pPr marL="170539" indent="-170539">
              <a:buFont typeface="Arial" panose="020B0604020202020204" pitchFamily="34" charset="0"/>
              <a:buChar char="•"/>
            </a:pPr>
            <a:r>
              <a:rPr lang="fr-CA" dirty="0">
                <a:latin typeface="Arial" panose="020B0604020202020204" pitchFamily="34" charset="0"/>
                <a:cs typeface="Arial" panose="020B0604020202020204" pitchFamily="34" charset="0"/>
              </a:rPr>
              <a:t>S’abstenir d’enregistrer, de quelque façon que ce soit, ce qui se dit dans la salle de cour;</a:t>
            </a:r>
          </a:p>
          <a:p>
            <a:pPr marL="170539" indent="-170539">
              <a:buFont typeface="Arial" panose="020B0604020202020204" pitchFamily="34" charset="0"/>
              <a:buChar char="•"/>
            </a:pPr>
            <a:r>
              <a:rPr lang="fr-CA" dirty="0">
                <a:latin typeface="Arial" panose="020B0604020202020204" pitchFamily="34" charset="0"/>
                <a:cs typeface="Arial" panose="020B0604020202020204" pitchFamily="34" charset="0"/>
              </a:rPr>
              <a:t>S’abstenir de manger, boire ou mâcher de la gomme;</a:t>
            </a:r>
          </a:p>
          <a:p>
            <a:pPr marL="170539" indent="-170539">
              <a:buFont typeface="Arial" panose="020B0604020202020204" pitchFamily="34" charset="0"/>
              <a:buChar char="•"/>
            </a:pPr>
            <a:r>
              <a:rPr lang="fr-CA" dirty="0">
                <a:latin typeface="Arial" panose="020B0604020202020204" pitchFamily="34" charset="0"/>
                <a:cs typeface="Arial" panose="020B0604020202020204" pitchFamily="34" charset="0"/>
              </a:rPr>
              <a:t>Toujours être respectueux et suivre les consignes du personnel de la cour;</a:t>
            </a:r>
          </a:p>
          <a:p>
            <a:pPr marL="170539" indent="-170539">
              <a:buFont typeface="Arial" panose="020B0604020202020204" pitchFamily="34" charset="0"/>
              <a:buChar char="•"/>
            </a:pPr>
            <a:r>
              <a:rPr lang="fr-CA" dirty="0">
                <a:latin typeface="Arial" panose="020B0604020202020204" pitchFamily="34" charset="0"/>
                <a:cs typeface="Arial" panose="020B0604020202020204" pitchFamily="34" charset="0"/>
              </a:rPr>
              <a:t>Se lever lorsque le juge entre ou sort de la salle d’audience.</a:t>
            </a:r>
          </a:p>
          <a:p>
            <a:r>
              <a:rPr lang="fr-CA" dirty="0">
                <a:latin typeface="Arial" panose="020B0604020202020204" pitchFamily="34" charset="0"/>
                <a:cs typeface="Arial" panose="020B0604020202020204" pitchFamily="34" charset="0"/>
              </a:rPr>
              <a:t> </a:t>
            </a:r>
          </a:p>
          <a:p>
            <a:r>
              <a:rPr lang="fr-CA" b="1" dirty="0">
                <a:latin typeface="Arial" panose="020B0604020202020204" pitchFamily="34" charset="0"/>
                <a:cs typeface="Arial" panose="020B0604020202020204" pitchFamily="34" charset="0"/>
              </a:rPr>
              <a:t>Les avocats doivent</a:t>
            </a:r>
            <a:r>
              <a:rPr lang="fr-CA" dirty="0">
                <a:latin typeface="Arial" panose="020B0604020202020204" pitchFamily="34" charset="0"/>
                <a:cs typeface="Arial" panose="020B0604020202020204" pitchFamily="34" charset="0"/>
              </a:rPr>
              <a:t> :</a:t>
            </a:r>
          </a:p>
          <a:p>
            <a:pPr marL="170539" indent="-170539">
              <a:buFont typeface="Arial" panose="020B0604020202020204" pitchFamily="34" charset="0"/>
              <a:buChar char="•"/>
            </a:pPr>
            <a:r>
              <a:rPr lang="fr-CA" dirty="0">
                <a:latin typeface="Arial" panose="020B0604020202020204" pitchFamily="34" charset="0"/>
                <a:cs typeface="Arial" panose="020B0604020202020204" pitchFamily="34" charset="0"/>
              </a:rPr>
              <a:t>Se lever pour s’adresser au juge;</a:t>
            </a:r>
          </a:p>
          <a:p>
            <a:pPr marL="170539" indent="-170539">
              <a:buFont typeface="Arial" panose="020B0604020202020204" pitchFamily="34" charset="0"/>
              <a:buChar char="•"/>
            </a:pPr>
            <a:r>
              <a:rPr lang="fr-CA" dirty="0">
                <a:latin typeface="Arial" panose="020B0604020202020204" pitchFamily="34" charset="0"/>
                <a:cs typeface="Arial" panose="020B0604020202020204" pitchFamily="34" charset="0"/>
              </a:rPr>
              <a:t>Toujours être respectueux;</a:t>
            </a:r>
          </a:p>
          <a:p>
            <a:pPr marL="170539" indent="-170539">
              <a:buFont typeface="Arial" panose="020B0604020202020204" pitchFamily="34" charset="0"/>
              <a:buChar char="•"/>
            </a:pPr>
            <a:r>
              <a:rPr lang="fr-CA" dirty="0">
                <a:latin typeface="Arial" panose="020B0604020202020204" pitchFamily="34" charset="0"/>
                <a:cs typeface="Arial" panose="020B0604020202020204" pitchFamily="34" charset="0"/>
              </a:rPr>
              <a:t>S’adresser au juge en disant : « Monsieur le juge » ou « Madame la juge »</a:t>
            </a:r>
          </a:p>
          <a:p>
            <a:pPr marL="170539" indent="-170539">
              <a:buFont typeface="Arial" panose="020B0604020202020204" pitchFamily="34" charset="0"/>
              <a:buChar char="•"/>
            </a:pPr>
            <a:r>
              <a:rPr lang="fr-CA" dirty="0">
                <a:latin typeface="Arial" panose="020B0604020202020204" pitchFamily="34" charset="0"/>
                <a:cs typeface="Arial" panose="020B0604020202020204" pitchFamily="34" charset="0"/>
              </a:rPr>
              <a:t>S’abstenir d’interrompre le juge ou la partie adverse (sauf pour s’objecter).</a:t>
            </a:r>
          </a:p>
          <a:p>
            <a:pPr lvl="0"/>
            <a:endParaRPr lang="fr-CA" dirty="0">
              <a:latin typeface="Arial" panose="020B0604020202020204" pitchFamily="34" charset="0"/>
              <a:cs typeface="Arial" panose="020B0604020202020204" pitchFamily="34" charset="0"/>
            </a:endParaRPr>
          </a:p>
          <a:p>
            <a:pPr defTabSz="909542">
              <a:defRPr/>
            </a:pPr>
            <a:r>
              <a:rPr lang="fr-CA" b="1" dirty="0">
                <a:latin typeface="Arial" panose="020B0604020202020204" pitchFamily="34" charset="0"/>
                <a:cs typeface="Arial" panose="020B0604020202020204" pitchFamily="34" charset="0"/>
              </a:rPr>
              <a:t>* Pour plus d’informations sur le décorum, vous pouvez consulter l’article d’Éducaloi : </a:t>
            </a:r>
            <a:r>
              <a:rPr lang="fr-CA" b="1" i="1" dirty="0">
                <a:latin typeface="Arial" panose="020B0604020202020204" pitchFamily="34" charset="0"/>
                <a:cs typeface="Arial" panose="020B0604020202020204" pitchFamily="34" charset="0"/>
              </a:rPr>
              <a:t>Les règles à respecter au tribunal</a:t>
            </a:r>
          </a:p>
          <a:p>
            <a:r>
              <a:rPr lang="fr-CA" b="1" dirty="0">
                <a:latin typeface="Arial" panose="020B0604020202020204" pitchFamily="34" charset="0"/>
                <a:cs typeface="Arial" panose="020B0604020202020204" pitchFamily="34" charset="0"/>
              </a:rPr>
              <a:t>(</a:t>
            </a:r>
            <a:r>
              <a:rPr lang="fr-CA" b="1" dirty="0">
                <a:latin typeface="Arial" panose="020B0604020202020204" pitchFamily="34" charset="0"/>
                <a:cs typeface="Arial" panose="020B0604020202020204" pitchFamily="34" charset="0"/>
                <a:hlinkClick r:id="rId3"/>
              </a:rPr>
              <a:t>www.educaloi.qc.ca/jeunesse/capsules/les-regles-respecter-au-tribunal</a:t>
            </a:r>
            <a:r>
              <a:rPr lang="fr-CA" b="1" dirty="0">
                <a:latin typeface="Arial" panose="020B0604020202020204" pitchFamily="34" charset="0"/>
                <a:cs typeface="Arial" panose="020B0604020202020204" pitchFamily="34" charset="0"/>
              </a:rPr>
              <a:t>)</a:t>
            </a:r>
          </a:p>
          <a:p>
            <a:pPr lvl="0"/>
            <a:endParaRPr lang="en-CA" dirty="0">
              <a:latin typeface="Arial" panose="020B0604020202020204" pitchFamily="34" charset="0"/>
              <a:cs typeface="Arial" panose="020B0604020202020204" pitchFamily="34" charset="0"/>
            </a:endParaRPr>
          </a:p>
          <a:p>
            <a:pPr lvl="0"/>
            <a:endParaRPr lang="fr-CA" dirty="0">
              <a:latin typeface="Arial" panose="020B0604020202020204" pitchFamily="34" charset="0"/>
              <a:cs typeface="Arial" panose="020B0604020202020204" pitchFamily="34" charset="0"/>
            </a:endParaRPr>
          </a:p>
          <a:p>
            <a:pPr lvl="0"/>
            <a:r>
              <a:rPr lang="fr-CA" sz="900" b="1" dirty="0">
                <a:latin typeface="Arial" panose="020B0604020202020204" pitchFamily="34" charset="0"/>
                <a:cs typeface="Arial" panose="020B0604020202020204" pitchFamily="34" charset="0"/>
              </a:rPr>
              <a:t>SOURCES</a:t>
            </a:r>
            <a:endParaRPr lang="fr-CA" sz="900"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sz="900" i="1" dirty="0">
                <a:latin typeface="Arial" panose="020B0604020202020204" pitchFamily="34" charset="0"/>
                <a:cs typeface="Arial" panose="020B0604020202020204" pitchFamily="34" charset="0"/>
              </a:rPr>
              <a:t>Règlement de la Cour du Québec</a:t>
            </a:r>
            <a:r>
              <a:rPr lang="fr-CA" sz="900" dirty="0">
                <a:latin typeface="Arial" panose="020B0604020202020204" pitchFamily="34" charset="0"/>
                <a:cs typeface="Arial" panose="020B0604020202020204" pitchFamily="34" charset="0"/>
              </a:rPr>
              <a:t>, RLRQ, c. C+25.01, r.9, art.22(1), 25(1), (2) et (3), 29(1).</a:t>
            </a:r>
          </a:p>
          <a:p>
            <a:pPr marL="170539" indent="-170539">
              <a:buFont typeface="Arial" panose="020B0604020202020204" pitchFamily="34" charset="0"/>
              <a:buChar char="•"/>
            </a:pPr>
            <a:r>
              <a:rPr lang="fr-CA" sz="900" i="1" dirty="0">
                <a:latin typeface="Arial" panose="020B0604020202020204" pitchFamily="34" charset="0"/>
                <a:cs typeface="Arial" panose="020B0604020202020204" pitchFamily="34" charset="0"/>
              </a:rPr>
              <a:t>Règles de procédure de la Cour supérieure du Québec, chambre criminelle</a:t>
            </a:r>
            <a:r>
              <a:rPr lang="fr-CA" sz="900" dirty="0">
                <a:latin typeface="Arial" panose="020B0604020202020204" pitchFamily="34" charset="0"/>
                <a:cs typeface="Arial" panose="020B0604020202020204" pitchFamily="34" charset="0"/>
              </a:rPr>
              <a:t>, TR/2002-46, art. 4, 7(2), 8(1), (2) et (3), 8A.</a:t>
            </a:r>
          </a:p>
          <a:p>
            <a:pPr marL="170539" indent="-170539">
              <a:buFont typeface="Arial" panose="020B0604020202020204" pitchFamily="34" charset="0"/>
              <a:buChar char="•"/>
            </a:pPr>
            <a:r>
              <a:rPr lang="en-CA" sz="900" dirty="0" err="1">
                <a:latin typeface="Arial" panose="020B0604020202020204" pitchFamily="34" charset="0"/>
                <a:cs typeface="Arial" panose="020B0604020202020204" pitchFamily="34" charset="0"/>
              </a:rPr>
              <a:t>Cour</a:t>
            </a:r>
            <a:r>
              <a:rPr lang="en-CA" sz="900" dirty="0">
                <a:latin typeface="Arial" panose="020B0604020202020204" pitchFamily="34" charset="0"/>
                <a:cs typeface="Arial" panose="020B0604020202020204" pitchFamily="34" charset="0"/>
              </a:rPr>
              <a:t> du Québec, </a:t>
            </a:r>
            <a:r>
              <a:rPr lang="en-CA" sz="900" i="1" dirty="0" err="1">
                <a:latin typeface="Arial" panose="020B0604020202020204" pitchFamily="34" charset="0"/>
                <a:cs typeface="Arial" panose="020B0604020202020204" pitchFamily="34" charset="0"/>
              </a:rPr>
              <a:t>Lignes</a:t>
            </a:r>
            <a:r>
              <a:rPr lang="en-CA" sz="900" i="1" dirty="0">
                <a:latin typeface="Arial" panose="020B0604020202020204" pitchFamily="34" charset="0"/>
                <a:cs typeface="Arial" panose="020B0604020202020204" pitchFamily="34" charset="0"/>
              </a:rPr>
              <a:t> </a:t>
            </a:r>
            <a:r>
              <a:rPr lang="en-CA" sz="900" i="1" dirty="0" err="1">
                <a:latin typeface="Arial" panose="020B0604020202020204" pitchFamily="34" charset="0"/>
                <a:cs typeface="Arial" panose="020B0604020202020204" pitchFamily="34" charset="0"/>
              </a:rPr>
              <a:t>directrices</a:t>
            </a:r>
            <a:r>
              <a:rPr lang="en-CA" sz="900" i="1" dirty="0">
                <a:latin typeface="Arial" panose="020B0604020202020204" pitchFamily="34" charset="0"/>
                <a:cs typeface="Arial" panose="020B0604020202020204" pitchFamily="34" charset="0"/>
              </a:rPr>
              <a:t> </a:t>
            </a:r>
            <a:r>
              <a:rPr lang="en-CA" sz="900" i="1" dirty="0" err="1">
                <a:latin typeface="Arial" panose="020B0604020202020204" pitchFamily="34" charset="0"/>
                <a:cs typeface="Arial" panose="020B0604020202020204" pitchFamily="34" charset="0"/>
              </a:rPr>
              <a:t>concernant</a:t>
            </a:r>
            <a:r>
              <a:rPr lang="en-CA" sz="900" i="1" dirty="0">
                <a:latin typeface="Arial" panose="020B0604020202020204" pitchFamily="34" charset="0"/>
                <a:cs typeface="Arial" panose="020B0604020202020204" pitchFamily="34" charset="0"/>
              </a:rPr>
              <a:t> </a:t>
            </a:r>
            <a:r>
              <a:rPr lang="en-CA" sz="900" i="1" dirty="0" err="1">
                <a:latin typeface="Arial" panose="020B0604020202020204" pitchFamily="34" charset="0"/>
                <a:cs typeface="Arial" panose="020B0604020202020204" pitchFamily="34" charset="0"/>
              </a:rPr>
              <a:t>l’utilisation</a:t>
            </a:r>
            <a:r>
              <a:rPr lang="en-CA" sz="900" i="1" dirty="0">
                <a:latin typeface="Arial" panose="020B0604020202020204" pitchFamily="34" charset="0"/>
                <a:cs typeface="Arial" panose="020B0604020202020204" pitchFamily="34" charset="0"/>
              </a:rPr>
              <a:t> des technologies </a:t>
            </a:r>
            <a:r>
              <a:rPr lang="en-CA" sz="900" i="1" dirty="0" err="1">
                <a:latin typeface="Arial" panose="020B0604020202020204" pitchFamily="34" charset="0"/>
                <a:cs typeface="Arial" panose="020B0604020202020204" pitchFamily="34" charset="0"/>
              </a:rPr>
              <a:t>en</a:t>
            </a:r>
            <a:r>
              <a:rPr lang="en-CA" sz="900" i="1" dirty="0">
                <a:latin typeface="Arial" panose="020B0604020202020204" pitchFamily="34" charset="0"/>
                <a:cs typeface="Arial" panose="020B0604020202020204" pitchFamily="34" charset="0"/>
              </a:rPr>
              <a:t> </a:t>
            </a:r>
            <a:r>
              <a:rPr lang="en-CA" sz="900" i="1" dirty="0" err="1">
                <a:latin typeface="Arial" panose="020B0604020202020204" pitchFamily="34" charset="0"/>
                <a:cs typeface="Arial" panose="020B0604020202020204" pitchFamily="34" charset="0"/>
              </a:rPr>
              <a:t>salle</a:t>
            </a:r>
            <a:r>
              <a:rPr lang="en-CA" sz="900" i="1" dirty="0">
                <a:latin typeface="Arial" panose="020B0604020202020204" pitchFamily="34" charset="0"/>
                <a:cs typeface="Arial" panose="020B0604020202020204" pitchFamily="34" charset="0"/>
              </a:rPr>
              <a:t> </a:t>
            </a:r>
            <a:r>
              <a:rPr lang="en-CA" sz="900" i="1" dirty="0" err="1">
                <a:latin typeface="Arial" panose="020B0604020202020204" pitchFamily="34" charset="0"/>
                <a:cs typeface="Arial" panose="020B0604020202020204" pitchFamily="34" charset="0"/>
              </a:rPr>
              <a:t>d’audience</a:t>
            </a:r>
            <a:r>
              <a:rPr lang="en-CA" sz="900" dirty="0">
                <a:latin typeface="Arial" panose="020B0604020202020204" pitchFamily="34" charset="0"/>
                <a:cs typeface="Arial" panose="020B0604020202020204" pitchFamily="34" charset="0"/>
              </a:rPr>
              <a:t>, </a:t>
            </a:r>
            <a:r>
              <a:rPr lang="en-CA" sz="900" dirty="0" err="1">
                <a:latin typeface="Arial" panose="020B0604020202020204" pitchFamily="34" charset="0"/>
                <a:cs typeface="Arial" panose="020B0604020202020204" pitchFamily="34" charset="0"/>
              </a:rPr>
              <a:t>en</a:t>
            </a:r>
            <a:r>
              <a:rPr lang="en-CA" sz="900" dirty="0">
                <a:latin typeface="Arial" panose="020B0604020202020204" pitchFamily="34" charset="0"/>
                <a:cs typeface="Arial" panose="020B0604020202020204" pitchFamily="34" charset="0"/>
              </a:rPr>
              <a:t> </a:t>
            </a:r>
            <a:r>
              <a:rPr lang="en-CA" sz="900" dirty="0" err="1">
                <a:latin typeface="Arial" panose="020B0604020202020204" pitchFamily="34" charset="0"/>
                <a:cs typeface="Arial" panose="020B0604020202020204" pitchFamily="34" charset="0"/>
              </a:rPr>
              <a:t>ligne</a:t>
            </a:r>
            <a:r>
              <a:rPr lang="en-CA" sz="900" dirty="0">
                <a:latin typeface="Arial" panose="020B0604020202020204" pitchFamily="34" charset="0"/>
                <a:cs typeface="Arial" panose="020B0604020202020204" pitchFamily="34" charset="0"/>
              </a:rPr>
              <a:t>: &lt;http://www.tribunaux.qc.ca/c-quebec/CommuniquesDocumentation/LignesDirectricesTech_28mars2013.pdf&gt;</a:t>
            </a:r>
            <a:endParaRPr lang="fr-CA" sz="900"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Fondation du Barreau, Guide « Seul devant la Cour en matières criminelles et pénale », </a:t>
            </a:r>
            <a:r>
              <a:rPr lang="fr-CA" sz="900" dirty="0">
                <a:latin typeface="Arial" panose="020B0604020202020204" pitchFamily="34" charset="0"/>
                <a:cs typeface="Arial" panose="020B0604020202020204" pitchFamily="34" charset="0"/>
                <a:hlinkClick r:id="rId4"/>
              </a:rPr>
              <a:t>www.fondationdubarreau.qc.ca/pdf/publication/seul-devant-la-cour-criminelle-penale-fr.pdf</a:t>
            </a:r>
            <a:r>
              <a:rPr lang="fr-CA" sz="900" dirty="0">
                <a:latin typeface="Arial" panose="020B0604020202020204" pitchFamily="34" charset="0"/>
                <a:cs typeface="Arial" panose="020B0604020202020204" pitchFamily="34" charset="0"/>
              </a:rPr>
              <a:t>, p. 17 (consulté le 1er mars 2016).</a:t>
            </a:r>
          </a:p>
          <a:p>
            <a:endParaRPr lang="fr-CA" sz="900" b="1" dirty="0"/>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29</a:t>
            </a:fld>
            <a:endParaRPr lang="fr-CA" dirty="0"/>
          </a:p>
        </p:txBody>
      </p:sp>
    </p:spTree>
    <p:extLst>
      <p:ext uri="{BB962C8B-B14F-4D97-AF65-F5344CB8AC3E}">
        <p14:creationId xmlns:p14="http://schemas.microsoft.com/office/powerpoint/2010/main" val="27025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5850" y="369565"/>
            <a:ext cx="2146300" cy="1609725"/>
          </a:xfrm>
        </p:spPr>
      </p:sp>
      <p:sp>
        <p:nvSpPr>
          <p:cNvPr id="3" name="Notes Placeholder 2"/>
          <p:cNvSpPr>
            <a:spLocks noGrp="1"/>
          </p:cNvSpPr>
          <p:nvPr>
            <p:ph type="body" idx="1"/>
          </p:nvPr>
        </p:nvSpPr>
        <p:spPr>
          <a:xfrm>
            <a:off x="653455" y="2064120"/>
            <a:ext cx="5551090" cy="6686960"/>
          </a:xfrm>
        </p:spPr>
        <p:txBody>
          <a:bodyPr>
            <a:noAutofit/>
          </a:bodyPr>
          <a:lstStyle/>
          <a:p>
            <a:pPr marL="0" lvl="1">
              <a:defRPr/>
            </a:pPr>
            <a:r>
              <a:rPr lang="fr-CA" sz="1150" b="1" dirty="0">
                <a:latin typeface="Arial" panose="020B0604020202020204" pitchFamily="34" charset="0"/>
                <a:cs typeface="Arial" panose="020B0604020202020204" pitchFamily="34" charset="0"/>
              </a:rPr>
              <a:t>NOTE AUX ENSEIGNANTS</a:t>
            </a:r>
          </a:p>
          <a:p>
            <a:pPr marL="293428" indent="-293428" defTabSz="979208"/>
            <a:endParaRPr lang="fr-CA" altLang="fr-FR" sz="1150" b="1" dirty="0">
              <a:solidFill>
                <a:schemeClr val="accent1"/>
              </a:solidFill>
              <a:latin typeface="Arial" panose="020B0604020202020204" pitchFamily="34" charset="0"/>
              <a:cs typeface="Arial" panose="020B0604020202020204" pitchFamily="34" charset="0"/>
            </a:endParaRPr>
          </a:p>
          <a:p>
            <a:r>
              <a:rPr lang="fr-CA" sz="1150" dirty="0">
                <a:latin typeface="Arial" panose="020B0604020202020204" pitchFamily="34" charset="0"/>
                <a:cs typeface="Arial" panose="020B0604020202020204" pitchFamily="34" charset="0"/>
              </a:rPr>
              <a:t>Éducaloi est un organisme à but non lucratif qui existe depuis 2000. </a:t>
            </a:r>
          </a:p>
          <a:p>
            <a:pPr marL="298565" indent="-298565"/>
            <a:endParaRPr lang="fr-CA" sz="1150" dirty="0">
              <a:latin typeface="Arial" panose="020B0604020202020204" pitchFamily="34" charset="0"/>
              <a:cs typeface="Arial" panose="020B0604020202020204" pitchFamily="34" charset="0"/>
            </a:endParaRPr>
          </a:p>
          <a:p>
            <a:r>
              <a:rPr lang="fr-CA" sz="1150" dirty="0">
                <a:latin typeface="Arial" panose="020B0604020202020204" pitchFamily="34" charset="0"/>
                <a:cs typeface="Arial" panose="020B0604020202020204" pitchFamily="34" charset="0"/>
              </a:rPr>
              <a:t>Sa mission est d’expliquer à la population ses droits et ses obligations dans un langage clair.</a:t>
            </a:r>
          </a:p>
          <a:p>
            <a:pPr marL="293549" indent="-293549" defTabSz="978500">
              <a:lnSpc>
                <a:spcPct val="120000"/>
              </a:lnSpc>
              <a:spcAft>
                <a:spcPts val="596"/>
              </a:spcAft>
              <a:defRPr/>
            </a:pPr>
            <a:endParaRPr lang="fr-CA" sz="1150" b="1" dirty="0">
              <a:latin typeface="Arial" panose="020B0604020202020204" pitchFamily="34" charset="0"/>
              <a:cs typeface="Arial" panose="020B0604020202020204" pitchFamily="34" charset="0"/>
            </a:endParaRPr>
          </a:p>
          <a:p>
            <a:pPr defTabSz="978500">
              <a:lnSpc>
                <a:spcPct val="120000"/>
              </a:lnSpc>
              <a:spcAft>
                <a:spcPts val="596"/>
              </a:spcAft>
              <a:defRPr/>
            </a:pPr>
            <a:r>
              <a:rPr lang="fr-CA" sz="1150" dirty="0">
                <a:latin typeface="Arial" panose="020B0604020202020204" pitchFamily="34" charset="0"/>
                <a:cs typeface="Arial" panose="020B0604020202020204" pitchFamily="34" charset="0"/>
              </a:rPr>
              <a:t>Vous pouvez présenter :</a:t>
            </a:r>
          </a:p>
          <a:p>
            <a:pPr marL="298444" lvl="1" indent="-298444" defTabSz="978500">
              <a:lnSpc>
                <a:spcPct val="120000"/>
              </a:lnSpc>
              <a:spcAft>
                <a:spcPts val="596"/>
              </a:spcAft>
              <a:buFont typeface="Wingdings" pitchFamily="2" charset="2"/>
              <a:buChar char="Ø"/>
              <a:defRPr/>
            </a:pPr>
            <a:r>
              <a:rPr lang="fr-CA" sz="1150" dirty="0">
                <a:latin typeface="Arial" panose="020B0604020202020204" pitchFamily="34" charset="0"/>
                <a:cs typeface="Arial" panose="020B0604020202020204" pitchFamily="34" charset="0"/>
              </a:rPr>
              <a:t>Le site Web d’Éducaloi : </a:t>
            </a:r>
            <a:r>
              <a:rPr lang="fr-CA" sz="1150" dirty="0">
                <a:latin typeface="Arial" panose="020B0604020202020204" pitchFamily="34" charset="0"/>
                <a:cs typeface="Arial" panose="020B0604020202020204" pitchFamily="34" charset="0"/>
                <a:hlinkClick r:id="rId3"/>
              </a:rPr>
              <a:t>www.educaloi.qc.ca</a:t>
            </a:r>
            <a:r>
              <a:rPr lang="fr-CA" sz="1150" dirty="0">
                <a:latin typeface="Arial" panose="020B0604020202020204" pitchFamily="34" charset="0"/>
                <a:cs typeface="Arial" panose="020B0604020202020204" pitchFamily="34" charset="0"/>
              </a:rPr>
              <a:t>  </a:t>
            </a:r>
          </a:p>
          <a:p>
            <a:pPr marL="298444" lvl="1" indent="-298444" defTabSz="978500">
              <a:lnSpc>
                <a:spcPct val="120000"/>
              </a:lnSpc>
              <a:spcAft>
                <a:spcPts val="596"/>
              </a:spcAft>
              <a:buFont typeface="Wingdings" pitchFamily="2" charset="2"/>
              <a:buChar char="Ø"/>
              <a:defRPr/>
            </a:pPr>
            <a:r>
              <a:rPr lang="fr-CA" sz="1150" dirty="0">
                <a:latin typeface="Arial" panose="020B0604020202020204" pitchFamily="34" charset="0"/>
                <a:cs typeface="Arial" panose="020B0604020202020204" pitchFamily="34" charset="0"/>
              </a:rPr>
              <a:t>La vidéo suivante, réalisée pour le lancement du nouveau site Web d’Éducaloi en 2012, qui présente les 3 sphères d’activités d’Éducaloi : </a:t>
            </a:r>
            <a:r>
              <a:rPr lang="fr-CA" sz="1150" dirty="0">
                <a:latin typeface="Arial" panose="020B0604020202020204" pitchFamily="34" charset="0"/>
                <a:cs typeface="Arial" panose="020B0604020202020204" pitchFamily="34" charset="0"/>
                <a:hlinkClick r:id="rId4"/>
              </a:rPr>
              <a:t>www.youtube.com/watch?v=NpzWgx9YhtI</a:t>
            </a:r>
            <a:r>
              <a:rPr lang="fr-CA" sz="1150" dirty="0">
                <a:latin typeface="Arial" panose="020B0604020202020204" pitchFamily="34" charset="0"/>
                <a:cs typeface="Arial" panose="020B0604020202020204" pitchFamily="34" charset="0"/>
              </a:rPr>
              <a:t> </a:t>
            </a:r>
          </a:p>
          <a:p>
            <a:pPr marL="239892" indent="-239892" defTabSz="959683">
              <a:defRPr/>
            </a:pPr>
            <a:endParaRPr lang="fr-CA" sz="1150" b="1" dirty="0">
              <a:latin typeface="Arial" panose="020B0604020202020204" pitchFamily="34" charset="0"/>
              <a:cs typeface="Arial" panose="020B0604020202020204" pitchFamily="34" charset="0"/>
            </a:endParaRPr>
          </a:p>
          <a:p>
            <a:r>
              <a:rPr lang="fr-CA" sz="1150" dirty="0">
                <a:latin typeface="Arial" panose="020B0604020202020204" pitchFamily="34" charset="0"/>
                <a:cs typeface="Arial" panose="020B0604020202020204" pitchFamily="34" charset="0"/>
              </a:rPr>
              <a:t>Plus d’informations sur les 3 sphères d’activités d’Éducaloi :</a:t>
            </a:r>
          </a:p>
          <a:p>
            <a:pPr marL="298444" lvl="1" indent="-298444"/>
            <a:endParaRPr lang="fr-CA" sz="1150" b="1" dirty="0">
              <a:latin typeface="Arial" panose="020B0604020202020204" pitchFamily="34" charset="0"/>
              <a:cs typeface="Arial" panose="020B0604020202020204" pitchFamily="34" charset="0"/>
            </a:endParaRPr>
          </a:p>
          <a:p>
            <a:pPr marL="298444" lvl="1" indent="-298444">
              <a:buFont typeface="Wingdings" pitchFamily="2" charset="2"/>
              <a:buChar char="Ø"/>
            </a:pPr>
            <a:r>
              <a:rPr lang="fr-CA" sz="1150" b="1" dirty="0">
                <a:latin typeface="Arial" panose="020B0604020202020204" pitchFamily="34" charset="0"/>
                <a:cs typeface="Arial" panose="020B0604020202020204" pitchFamily="34" charset="0"/>
              </a:rPr>
              <a:t>Information juridique :</a:t>
            </a:r>
            <a:r>
              <a:rPr lang="fr-CA" sz="1150" dirty="0">
                <a:latin typeface="Arial" panose="020B0604020202020204" pitchFamily="34" charset="0"/>
                <a:cs typeface="Arial" panose="020B0604020202020204" pitchFamily="34" charset="0"/>
              </a:rPr>
              <a:t> </a:t>
            </a:r>
            <a:r>
              <a:rPr lang="fr-CA" sz="1150" dirty="0" err="1">
                <a:latin typeface="Arial" panose="020B0604020202020204" pitchFamily="34" charset="0"/>
                <a:cs typeface="Arial" panose="020B0604020202020204" pitchFamily="34" charset="0"/>
              </a:rPr>
              <a:t>Éducaloi</a:t>
            </a:r>
            <a:r>
              <a:rPr lang="fr-CA" sz="1150" dirty="0">
                <a:latin typeface="Arial" panose="020B0604020202020204" pitchFamily="34" charset="0"/>
                <a:cs typeface="Arial" panose="020B0604020202020204" pitchFamily="34" charset="0"/>
              </a:rPr>
              <a:t> informe la population et les organismes sur leurs droits et leurs obligations, notamment par son site Web, ses vidéos educaloi.tv, ses chroniques à la télé et à la radio et ses formations en droit.</a:t>
            </a:r>
            <a:endParaRPr lang="fr-CA" sz="1150" b="1" dirty="0">
              <a:latin typeface="Arial" panose="020B0604020202020204" pitchFamily="34" charset="0"/>
              <a:cs typeface="Arial" panose="020B0604020202020204" pitchFamily="34" charset="0"/>
            </a:endParaRPr>
          </a:p>
          <a:p>
            <a:pPr marL="298444" lvl="1" indent="-298444"/>
            <a:endParaRPr lang="fr-CA" sz="1150" b="1" dirty="0">
              <a:latin typeface="Arial" panose="020B0604020202020204" pitchFamily="34" charset="0"/>
              <a:cs typeface="Arial" panose="020B0604020202020204" pitchFamily="34" charset="0"/>
            </a:endParaRPr>
          </a:p>
          <a:p>
            <a:pPr marL="298444" lvl="1" indent="-298444">
              <a:buFont typeface="Wingdings" pitchFamily="2" charset="2"/>
              <a:buChar char="Ø"/>
            </a:pPr>
            <a:r>
              <a:rPr lang="fr-CA" sz="1150" b="1" dirty="0">
                <a:latin typeface="Arial" panose="020B0604020202020204" pitchFamily="34" charset="0"/>
                <a:cs typeface="Arial" panose="020B0604020202020204" pitchFamily="34" charset="0"/>
              </a:rPr>
              <a:t>Éducation juridique : </a:t>
            </a:r>
            <a:r>
              <a:rPr lang="fr-CA" sz="1150" dirty="0">
                <a:latin typeface="Arial" panose="020B0604020202020204" pitchFamily="34" charset="0"/>
                <a:cs typeface="Arial" panose="020B0604020202020204" pitchFamily="34" charset="0"/>
              </a:rPr>
              <a:t>l’éducation juridique vise à développer les aptitudes juridiques des citoyens, afin notamment qu’ils puissent reconnaître la dimension juridique d’une situation. Et ça doit commencer sur les bancs d’école!</a:t>
            </a:r>
          </a:p>
          <a:p>
            <a:pPr marL="298444" lvl="1" indent="-298444"/>
            <a:endParaRPr lang="fr-CA" sz="1150" b="1" dirty="0">
              <a:latin typeface="Arial" panose="020B0604020202020204" pitchFamily="34" charset="0"/>
              <a:cs typeface="Arial" panose="020B0604020202020204" pitchFamily="34" charset="0"/>
            </a:endParaRPr>
          </a:p>
          <a:p>
            <a:pPr marL="298444" lvl="1" indent="-298444">
              <a:buFont typeface="Wingdings" pitchFamily="2" charset="2"/>
              <a:buChar char="Ø"/>
            </a:pPr>
            <a:r>
              <a:rPr lang="fr-CA" sz="1150" b="1" dirty="0">
                <a:latin typeface="Arial" panose="020B0604020202020204" pitchFamily="34" charset="0"/>
                <a:cs typeface="Arial" panose="020B0604020202020204" pitchFamily="34" charset="0"/>
              </a:rPr>
              <a:t>Services aux organisations :</a:t>
            </a:r>
            <a:r>
              <a:rPr lang="fr-CA" sz="1150" dirty="0">
                <a:latin typeface="Arial" panose="020B0604020202020204" pitchFamily="34" charset="0"/>
                <a:cs typeface="Arial" panose="020B0604020202020204" pitchFamily="34" charset="0"/>
              </a:rPr>
              <a:t> </a:t>
            </a:r>
            <a:r>
              <a:rPr lang="fr-CA" sz="1150" dirty="0" err="1">
                <a:latin typeface="Arial" panose="020B0604020202020204" pitchFamily="34" charset="0"/>
                <a:cs typeface="Arial" panose="020B0604020202020204" pitchFamily="34" charset="0"/>
              </a:rPr>
              <a:t>Éducaloi</a:t>
            </a:r>
            <a:r>
              <a:rPr lang="fr-CA" sz="1150" dirty="0">
                <a:latin typeface="Arial" panose="020B0604020202020204" pitchFamily="34" charset="0"/>
                <a:cs typeface="Arial" panose="020B0604020202020204" pitchFamily="34" charset="0"/>
              </a:rPr>
              <a:t> crée de l’information juridique pour divers clients (ex. TAQ, Protecteur du citoyen, ministère de la Justice, Protégez-vous, Chambre des notaires, etc.), rédige des scénarios pour des vidéos d’information juridique pour des clients, réécrit des contrats en langage clair (ex. la police d’assurance automobile du Québec) et donne des formations en langage clair aux avocats, aux notaires et aux juges.</a:t>
            </a:r>
          </a:p>
          <a:p>
            <a:pPr marL="298565" indent="-298565"/>
            <a:endParaRPr lang="fr-CA" sz="1150" dirty="0">
              <a:latin typeface="Arial" panose="020B0604020202020204" pitchFamily="34" charset="0"/>
              <a:cs typeface="Arial" panose="020B0604020202020204" pitchFamily="34" charset="0"/>
            </a:endParaRPr>
          </a:p>
          <a:p>
            <a:r>
              <a:rPr lang="fr-CA" sz="1150" dirty="0">
                <a:latin typeface="Arial" panose="020B0604020202020204" pitchFamily="34" charset="0"/>
                <a:cs typeface="Arial" panose="020B0604020202020204" pitchFamily="34" charset="0"/>
              </a:rPr>
              <a:t>L’équipe d’Éducaloi compte une vingtaine d’employés permanents (avocats, notaires et professionnels de la communication), ainsi qu’une multitude de juristes bénévoles qui participent ponctuellement à certaines activités d’Éducaloi. </a:t>
            </a:r>
          </a:p>
        </p:txBody>
      </p:sp>
      <p:sp>
        <p:nvSpPr>
          <p:cNvPr id="8" name="Espace réservé du numéro de diapositive 5"/>
          <p:cNvSpPr>
            <a:spLocks noGrp="1"/>
          </p:cNvSpPr>
          <p:nvPr>
            <p:ph type="sldNum" sz="quarter" idx="5"/>
          </p:nvPr>
        </p:nvSpPr>
        <p:spPr>
          <a:xfrm>
            <a:off x="3725069" y="8756020"/>
            <a:ext cx="3132935" cy="480059"/>
          </a:xfrm>
        </p:spPr>
        <p:txBody>
          <a:bodyPr/>
          <a:lstStyle/>
          <a:p>
            <a:fld id="{B94D176F-B5A9-49B4-831B-45B2EDED0846}" type="slidenum">
              <a:rPr lang="fr-CA"/>
              <a:pPr/>
              <a:t>3</a:t>
            </a:fld>
            <a:endParaRPr lang="fr-CA" dirty="0"/>
          </a:p>
        </p:txBody>
      </p:sp>
    </p:spTree>
    <p:extLst>
      <p:ext uri="{BB962C8B-B14F-4D97-AF65-F5344CB8AC3E}">
        <p14:creationId xmlns:p14="http://schemas.microsoft.com/office/powerpoint/2010/main" val="3914479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12863" y="203200"/>
            <a:ext cx="4156075" cy="3117850"/>
          </a:xfrm>
        </p:spPr>
      </p:sp>
      <p:sp>
        <p:nvSpPr>
          <p:cNvPr id="3" name="Espace réservé des commentaires 2"/>
          <p:cNvSpPr>
            <a:spLocks noGrp="1"/>
          </p:cNvSpPr>
          <p:nvPr>
            <p:ph type="body" idx="1"/>
          </p:nvPr>
        </p:nvSpPr>
        <p:spPr>
          <a:xfrm>
            <a:off x="677798" y="3678946"/>
            <a:ext cx="5422386" cy="3636705"/>
          </a:xfrm>
        </p:spPr>
        <p:txBody>
          <a:bodyPr/>
          <a:lstStyle/>
          <a:p>
            <a:pPr marL="0" lvl="1" defTabSz="909542">
              <a:defRPr/>
            </a:pPr>
            <a:endParaRPr lang="fr-CA" b="1"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30</a:t>
            </a:fld>
            <a:endParaRPr lang="fr-CA" dirty="0"/>
          </a:p>
        </p:txBody>
      </p:sp>
    </p:spTree>
    <p:extLst>
      <p:ext uri="{BB962C8B-B14F-4D97-AF65-F5344CB8AC3E}">
        <p14:creationId xmlns:p14="http://schemas.microsoft.com/office/powerpoint/2010/main" val="42141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defRPr/>
            </a:pPr>
            <a:r>
              <a:rPr lang="fr-CA" b="1" dirty="0">
                <a:latin typeface="Arial" panose="020B0604020202020204" pitchFamily="34" charset="0"/>
                <a:cs typeface="Arial" panose="020B0604020202020204" pitchFamily="34" charset="0"/>
              </a:rPr>
              <a:t>NOTE AUX ENSEIGNANTS</a:t>
            </a:r>
          </a:p>
          <a:p>
            <a:pPr defTabSz="909542">
              <a:defRPr/>
            </a:pPr>
            <a:endParaRPr lang="fr-CA" altLang="fr-FR" b="1" dirty="0">
              <a:solidFill>
                <a:schemeClr val="accent1"/>
              </a:solidFill>
              <a:latin typeface="Arial" panose="020B0604020202020204" pitchFamily="34" charset="0"/>
              <a:cs typeface="Arial" panose="020B0604020202020204" pitchFamily="34" charset="0"/>
            </a:endParaRPr>
          </a:p>
          <a:p>
            <a:pPr defTabSz="909542">
              <a:defRPr/>
            </a:pPr>
            <a:r>
              <a:rPr lang="fr-CA" dirty="0">
                <a:latin typeface="Arial" panose="020B0604020202020204" pitchFamily="34" charset="0"/>
                <a:cs typeface="Arial" panose="020B0604020202020204" pitchFamily="34" charset="0"/>
              </a:rPr>
              <a:t>Éducaloi diffuse de l’information juridique gratuite sur son site Web: </a:t>
            </a:r>
            <a:r>
              <a:rPr lang="fr-CA" dirty="0">
                <a:latin typeface="Arial" panose="020B0604020202020204" pitchFamily="34" charset="0"/>
                <a:cs typeface="Arial" panose="020B0604020202020204" pitchFamily="34" charset="0"/>
                <a:hlinkClick r:id="rId3"/>
              </a:rPr>
              <a:t>www.educaloi.qc.ca</a:t>
            </a:r>
            <a:endParaRPr lang="fr-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pPr defTabSz="909542">
              <a:defRPr/>
            </a:pPr>
            <a:r>
              <a:rPr lang="fr-CA" dirty="0">
                <a:latin typeface="Arial" panose="020B0604020202020204" pitchFamily="34" charset="0"/>
                <a:cs typeface="Arial" panose="020B0604020202020204" pitchFamily="34" charset="0"/>
              </a:rPr>
              <a:t>On y retrouve aussi des ressources éducatives pour les enseignants, et un Espace Jeunesse :</a:t>
            </a:r>
          </a:p>
          <a:p>
            <a:pPr>
              <a:defRPr/>
            </a:pPr>
            <a:r>
              <a:rPr lang="fr-CA" dirty="0">
                <a:solidFill>
                  <a:schemeClr val="tx1">
                    <a:lumMod val="75000"/>
                    <a:lumOff val="25000"/>
                  </a:schemeClr>
                </a:solidFill>
                <a:latin typeface="Arial" panose="020B0604020202020204" pitchFamily="34" charset="0"/>
                <a:cs typeface="Arial" panose="020B0604020202020204" pitchFamily="34" charset="0"/>
                <a:hlinkClick r:id="rId4"/>
              </a:rPr>
              <a:t>www.educaloi.qc.ca/profs</a:t>
            </a:r>
            <a:endParaRPr lang="en-CA" dirty="0">
              <a:solidFill>
                <a:schemeClr val="tx1">
                  <a:lumMod val="75000"/>
                  <a:lumOff val="25000"/>
                </a:schemeClr>
              </a:solidFill>
              <a:latin typeface="Arial" panose="020B0604020202020204" pitchFamily="34" charset="0"/>
              <a:cs typeface="Arial" panose="020B0604020202020204" pitchFamily="34" charset="0"/>
            </a:endParaRPr>
          </a:p>
          <a:p>
            <a:pPr>
              <a:defRPr/>
            </a:pPr>
            <a:r>
              <a:rPr lang="fr-CA" dirty="0">
                <a:solidFill>
                  <a:schemeClr val="tx1">
                    <a:lumMod val="75000"/>
                    <a:lumOff val="25000"/>
                  </a:schemeClr>
                </a:solidFill>
                <a:latin typeface="Arial" panose="020B0604020202020204" pitchFamily="34" charset="0"/>
                <a:cs typeface="Arial" panose="020B0604020202020204" pitchFamily="34" charset="0"/>
                <a:hlinkClick r:id="rId5"/>
              </a:rPr>
              <a:t>www.educaloi.qc.ca/jeunesse</a:t>
            </a:r>
            <a:endParaRPr lang="fr-CA"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4</a:t>
            </a:fld>
            <a:endParaRPr lang="fr-CA"/>
          </a:p>
        </p:txBody>
      </p:sp>
    </p:spTree>
    <p:extLst>
      <p:ext uri="{BB962C8B-B14F-4D97-AF65-F5344CB8AC3E}">
        <p14:creationId xmlns:p14="http://schemas.microsoft.com/office/powerpoint/2010/main" val="300939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defRPr/>
            </a:pPr>
            <a:r>
              <a:rPr lang="fr-CA" b="1" dirty="0">
                <a:latin typeface="Arial" panose="020B0604020202020204" pitchFamily="34" charset="0"/>
                <a:cs typeface="Arial" panose="020B0604020202020204" pitchFamily="34" charset="0"/>
              </a:rPr>
              <a:t>NOTE AUX ENSEIGNANTS</a:t>
            </a:r>
          </a:p>
          <a:p>
            <a:endParaRPr lang="fr-CA" dirty="0">
              <a:latin typeface="Arial" panose="020B0604020202020204" pitchFamily="34" charset="0"/>
              <a:cs typeface="Arial" panose="020B0604020202020204" pitchFamily="34" charset="0"/>
            </a:endParaRPr>
          </a:p>
          <a:p>
            <a:pPr>
              <a:spcBef>
                <a:spcPts val="596"/>
              </a:spcBef>
            </a:pPr>
            <a:r>
              <a:rPr lang="fr-CA" dirty="0">
                <a:latin typeface="Arial" panose="020B0604020202020204" pitchFamily="34" charset="0"/>
                <a:cs typeface="Arial" panose="020B0604020202020204" pitchFamily="34" charset="0"/>
              </a:rPr>
              <a:t>L’Espace Jeunesse du site offre de l’information juridique en matière de :</a:t>
            </a:r>
          </a:p>
          <a:p>
            <a:pPr>
              <a:spcBef>
                <a:spcPts val="596"/>
              </a:spcBef>
            </a:pPr>
            <a:endParaRPr lang="fr-CA" dirty="0">
              <a:latin typeface="Arial" panose="020B0604020202020204" pitchFamily="34" charset="0"/>
              <a:cs typeface="Arial" panose="020B0604020202020204" pitchFamily="34" charset="0"/>
            </a:endParaRPr>
          </a:p>
          <a:p>
            <a:pPr marL="284231" indent="-284231">
              <a:spcAft>
                <a:spcPts val="596"/>
              </a:spcAft>
              <a:buFont typeface="Arial" panose="020B0604020202020204" pitchFamily="34" charset="0"/>
              <a:buChar char="•"/>
            </a:pPr>
            <a:r>
              <a:rPr lang="fr-CA" dirty="0">
                <a:latin typeface="Arial" panose="020B0604020202020204" pitchFamily="34" charset="0"/>
                <a:cs typeface="Arial" panose="020B0604020202020204" pitchFamily="34" charset="0"/>
              </a:rPr>
              <a:t>Travail et école</a:t>
            </a:r>
          </a:p>
          <a:p>
            <a:pPr marL="284231" indent="-284231">
              <a:spcAft>
                <a:spcPts val="596"/>
              </a:spcAft>
              <a:buFont typeface="Arial" panose="020B0604020202020204" pitchFamily="34" charset="0"/>
              <a:buChar char="•"/>
            </a:pPr>
            <a:r>
              <a:rPr lang="fr-CA" dirty="0">
                <a:latin typeface="Arial" panose="020B0604020202020204" pitchFamily="34" charset="0"/>
                <a:cs typeface="Arial" panose="020B0604020202020204" pitchFamily="34" charset="0"/>
              </a:rPr>
              <a:t>Transport et logement</a:t>
            </a:r>
          </a:p>
          <a:p>
            <a:pPr marL="284231" indent="-284231">
              <a:spcAft>
                <a:spcPts val="596"/>
              </a:spcAft>
              <a:buFont typeface="Arial" panose="020B0604020202020204" pitchFamily="34" charset="0"/>
              <a:buChar char="•"/>
            </a:pPr>
            <a:r>
              <a:rPr lang="fr-CA" dirty="0">
                <a:latin typeface="Arial" panose="020B0604020202020204" pitchFamily="34" charset="0"/>
                <a:cs typeface="Arial" panose="020B0604020202020204" pitchFamily="34" charset="0"/>
              </a:rPr>
              <a:t>Santé </a:t>
            </a:r>
          </a:p>
          <a:p>
            <a:pPr marL="284231" indent="-284231">
              <a:spcAft>
                <a:spcPts val="596"/>
              </a:spcAft>
              <a:buFont typeface="Arial" panose="020B0604020202020204" pitchFamily="34" charset="0"/>
              <a:buChar char="•"/>
            </a:pPr>
            <a:r>
              <a:rPr lang="fr-CA" dirty="0">
                <a:latin typeface="Arial" panose="020B0604020202020204" pitchFamily="34" charset="0"/>
                <a:cs typeface="Arial" panose="020B0604020202020204" pitchFamily="34" charset="0"/>
              </a:rPr>
              <a:t>Famille et amour</a:t>
            </a:r>
          </a:p>
          <a:p>
            <a:pPr marL="284231" indent="-284231">
              <a:spcAft>
                <a:spcPts val="596"/>
              </a:spcAft>
              <a:buFont typeface="Arial" panose="020B0604020202020204" pitchFamily="34" charset="0"/>
              <a:buChar char="•"/>
            </a:pPr>
            <a:r>
              <a:rPr lang="fr-CA" dirty="0">
                <a:latin typeface="Arial" panose="020B0604020202020204" pitchFamily="34" charset="0"/>
                <a:cs typeface="Arial" panose="020B0604020202020204" pitchFamily="34" charset="0"/>
              </a:rPr>
              <a:t>Consommation et loisirs</a:t>
            </a:r>
          </a:p>
          <a:p>
            <a:pPr marL="284231" indent="-284231">
              <a:spcAft>
                <a:spcPts val="596"/>
              </a:spcAft>
              <a:buFont typeface="Arial" panose="020B0604020202020204" pitchFamily="34" charset="0"/>
              <a:buChar char="•"/>
            </a:pPr>
            <a:r>
              <a:rPr lang="fr-CA" dirty="0">
                <a:latin typeface="Arial" panose="020B0604020202020204" pitchFamily="34" charset="0"/>
                <a:cs typeface="Arial" panose="020B0604020202020204" pitchFamily="34" charset="0"/>
              </a:rPr>
              <a:t>Justice pénale</a:t>
            </a:r>
          </a:p>
          <a:p>
            <a:pPr marL="284231" indent="-284231">
              <a:spcAft>
                <a:spcPts val="596"/>
              </a:spcAft>
              <a:buFont typeface="Arial" panose="020B0604020202020204" pitchFamily="34" charset="0"/>
              <a:buChar char="•"/>
            </a:pPr>
            <a:r>
              <a:rPr lang="fr-CA" dirty="0">
                <a:latin typeface="Arial" panose="020B0604020202020204" pitchFamily="34" charset="0"/>
                <a:cs typeface="Arial" panose="020B0604020202020204" pitchFamily="34" charset="0"/>
              </a:rPr>
              <a:t>Système de justice</a:t>
            </a:r>
          </a:p>
          <a:p>
            <a:pPr>
              <a:spcAft>
                <a:spcPts val="596"/>
              </a:spcAft>
            </a:pPr>
            <a:endParaRPr lang="fr-CA" dirty="0">
              <a:latin typeface="Arial" panose="020B0604020202020204" pitchFamily="34" charset="0"/>
              <a:cs typeface="Arial" panose="020B0604020202020204" pitchFamily="34" charset="0"/>
            </a:endParaRPr>
          </a:p>
          <a:p>
            <a:pPr defTabSz="909542">
              <a:spcAft>
                <a:spcPts val="596"/>
              </a:spcAft>
              <a:defRPr/>
            </a:pPr>
            <a:r>
              <a:rPr lang="fr-CA" dirty="0">
                <a:latin typeface="Arial" panose="020B0604020202020204" pitchFamily="34" charset="0"/>
                <a:cs typeface="Arial" panose="020B0604020202020204" pitchFamily="34" charset="0"/>
              </a:rPr>
              <a:t>Il contient aussi une section entière sur les métiers de la loi :</a:t>
            </a:r>
          </a:p>
          <a:p>
            <a:pPr>
              <a:spcAft>
                <a:spcPts val="596"/>
              </a:spcAft>
              <a:defRPr/>
            </a:pPr>
            <a:r>
              <a:rPr lang="fr-CA" dirty="0">
                <a:latin typeface="Arial" panose="020B0604020202020204" pitchFamily="34" charset="0"/>
                <a:cs typeface="Arial" panose="020B0604020202020204" pitchFamily="34" charset="0"/>
                <a:hlinkClick r:id="rId3"/>
              </a:rPr>
              <a:t>www.educaloi.qc.ca/jeunesse/les-metiers-de-la-loi</a:t>
            </a:r>
            <a:endParaRPr lang="fr-CA" dirty="0">
              <a:latin typeface="Arial" panose="020B0604020202020204" pitchFamily="34" charset="0"/>
              <a:cs typeface="Arial" panose="020B0604020202020204" pitchFamily="34" charset="0"/>
            </a:endParaRPr>
          </a:p>
          <a:p>
            <a:pPr>
              <a:spcAft>
                <a:spcPts val="596"/>
              </a:spcAft>
              <a:defRPr/>
            </a:pPr>
            <a:endParaRPr lang="fr-CA" dirty="0">
              <a:latin typeface="Arial" panose="020B0604020202020204" pitchFamily="34" charset="0"/>
              <a:cs typeface="Arial" panose="020B0604020202020204" pitchFamily="34" charset="0"/>
            </a:endParaRPr>
          </a:p>
          <a:p>
            <a:pPr>
              <a:spcAft>
                <a:spcPts val="596"/>
              </a:spcAft>
            </a:pPr>
            <a:endParaRPr lang="fr-CA"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5</a:t>
            </a:fld>
            <a:endParaRPr lang="fr-CA"/>
          </a:p>
        </p:txBody>
      </p:sp>
    </p:spTree>
    <p:extLst>
      <p:ext uri="{BB962C8B-B14F-4D97-AF65-F5344CB8AC3E}">
        <p14:creationId xmlns:p14="http://schemas.microsoft.com/office/powerpoint/2010/main" val="1891340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4463" y="730250"/>
            <a:ext cx="4038600" cy="3030538"/>
          </a:xfrm>
        </p:spPr>
      </p:sp>
      <p:sp>
        <p:nvSpPr>
          <p:cNvPr id="3" name="Espace réservé des commentaires 2"/>
          <p:cNvSpPr>
            <a:spLocks noGrp="1"/>
          </p:cNvSpPr>
          <p:nvPr>
            <p:ph type="body" idx="1"/>
          </p:nvPr>
        </p:nvSpPr>
        <p:spPr>
          <a:xfrm>
            <a:off x="653455" y="4113985"/>
            <a:ext cx="5557905" cy="3528388"/>
          </a:xfrm>
        </p:spPr>
        <p:txBody>
          <a:bodyPr>
            <a:normAutofit/>
          </a:bodyPr>
          <a:lstStyle/>
          <a:p>
            <a:pPr marL="0" lvl="1">
              <a:defRPr/>
            </a:pPr>
            <a:r>
              <a:rPr lang="fr-CA" b="1" dirty="0">
                <a:latin typeface="Arial" panose="020B0604020202020204" pitchFamily="34" charset="0"/>
                <a:cs typeface="Arial" panose="020B0604020202020204" pitchFamily="34" charset="0"/>
              </a:rPr>
              <a:t>INFORMATIONS COMPLÉMENTAIRES</a:t>
            </a:r>
          </a:p>
          <a:p>
            <a:pPr defTabSz="908371">
              <a:defRPr/>
            </a:pPr>
            <a:endParaRPr lang="en-CA" dirty="0">
              <a:latin typeface="Arial" panose="020B0604020202020204" pitchFamily="34" charset="0"/>
              <a:cs typeface="Arial" panose="020B0604020202020204" pitchFamily="34" charset="0"/>
            </a:endParaRPr>
          </a:p>
          <a:p>
            <a:pPr defTabSz="908371">
              <a:defRPr/>
            </a:pP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L’État</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poursuit</a:t>
            </a:r>
            <a:r>
              <a:rPr lang="en-CA" dirty="0">
                <a:latin typeface="Arial" panose="020B0604020202020204" pitchFamily="34" charset="0"/>
                <a:cs typeface="Arial" panose="020B0604020202020204" pitchFamily="34" charset="0"/>
              </a:rPr>
              <a:t> la </a:t>
            </a:r>
            <a:r>
              <a:rPr lang="en-CA" dirty="0" err="1">
                <a:latin typeface="Arial" panose="020B0604020202020204" pitchFamily="34" charset="0"/>
                <a:cs typeface="Arial" panose="020B0604020202020204" pitchFamily="34" charset="0"/>
              </a:rPr>
              <a:t>personne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accusée</a:t>
            </a:r>
            <a:r>
              <a:rPr lang="en-CA" dirty="0">
                <a:latin typeface="Arial" panose="020B0604020202020204" pitchFamily="34" charset="0"/>
                <a:cs typeface="Arial" panose="020B0604020202020204" pitchFamily="34" charset="0"/>
              </a:rPr>
              <a:t> » : </a:t>
            </a:r>
            <a:r>
              <a:rPr lang="en-CA" dirty="0" err="1">
                <a:latin typeface="Arial" panose="020B0604020202020204" pitchFamily="34" charset="0"/>
                <a:cs typeface="Arial" panose="020B0604020202020204" pitchFamily="34" charset="0"/>
              </a:rPr>
              <a:t>quelques</a:t>
            </a:r>
            <a:r>
              <a:rPr lang="en-CA" dirty="0">
                <a:latin typeface="Arial" panose="020B0604020202020204" pitchFamily="34" charset="0"/>
                <a:cs typeface="Arial" panose="020B0604020202020204" pitchFamily="34" charset="0"/>
              </a:rPr>
              <a:t> </a:t>
            </a:r>
            <a:r>
              <a:rPr lang="en-CA" b="1" dirty="0" err="1">
                <a:latin typeface="Arial" panose="020B0604020202020204" pitchFamily="34" charset="0"/>
                <a:cs typeface="Arial" panose="020B0604020202020204" pitchFamily="34" charset="0"/>
              </a:rPr>
              <a:t>précisions</a:t>
            </a:r>
            <a:r>
              <a:rPr lang="en-CA" dirty="0">
                <a:latin typeface="Arial" panose="020B0604020202020204" pitchFamily="34" charset="0"/>
                <a:cs typeface="Arial" panose="020B0604020202020204" pitchFamily="34" charset="0"/>
              </a:rPr>
              <a:t>…</a:t>
            </a:r>
          </a:p>
          <a:p>
            <a:pPr defTabSz="908371">
              <a:defRPr/>
            </a:pPr>
            <a:endParaRPr lang="fr-CA" b="1" dirty="0">
              <a:latin typeface="Arial" panose="020B0604020202020204" pitchFamily="34" charset="0"/>
              <a:cs typeface="Arial" panose="020B0604020202020204" pitchFamily="34" charset="0"/>
            </a:endParaRPr>
          </a:p>
          <a:p>
            <a:pPr defTabSz="908371">
              <a:defRPr/>
            </a:pPr>
            <a:r>
              <a:rPr lang="fr-CA" b="1" dirty="0">
                <a:latin typeface="Arial" panose="020B0604020202020204" pitchFamily="34" charset="0"/>
                <a:cs typeface="Arial" panose="020B0604020202020204" pitchFamily="34" charset="0"/>
              </a:rPr>
              <a:t>Le procureur aux poursuites criminelles et pénales (PPCP)</a:t>
            </a:r>
            <a:r>
              <a:rPr lang="fr-CA" dirty="0">
                <a:latin typeface="Arial" panose="020B0604020202020204" pitchFamily="34" charset="0"/>
                <a:cs typeface="Arial" panose="020B0604020202020204" pitchFamily="34" charset="0"/>
              </a:rPr>
              <a:t> est l’avocat de l’État. C’est lui qui poursuit l’accusé dans un procès criminel. Dans le cadre de l’activité, nous l’appellerons la «</a:t>
            </a:r>
            <a:r>
              <a:rPr lang="fr-CA" b="1" dirty="0">
                <a:latin typeface="Arial" panose="020B0604020202020204" pitchFamily="34" charset="0"/>
                <a:cs typeface="Arial" panose="020B0604020202020204" pitchFamily="34" charset="0"/>
              </a:rPr>
              <a:t> Poursuite</a:t>
            </a:r>
            <a:r>
              <a:rPr lang="fr-CA" dirty="0">
                <a:latin typeface="Arial" panose="020B0604020202020204" pitchFamily="34" charset="0"/>
                <a:cs typeface="Arial" panose="020B0604020202020204" pitchFamily="34" charset="0"/>
              </a:rPr>
              <a:t> » ou le «</a:t>
            </a:r>
            <a:r>
              <a:rPr lang="fr-CA" b="1" dirty="0">
                <a:latin typeface="Arial" panose="020B0604020202020204" pitchFamily="34" charset="0"/>
                <a:cs typeface="Arial" panose="020B0604020202020204" pitchFamily="34" charset="0"/>
              </a:rPr>
              <a:t> procureur de la poursuite</a:t>
            </a:r>
            <a:r>
              <a:rPr lang="fr-CA" dirty="0">
                <a:latin typeface="Arial" panose="020B0604020202020204" pitchFamily="34" charset="0"/>
                <a:cs typeface="Arial" panose="020B0604020202020204" pitchFamily="34" charset="0"/>
              </a:rPr>
              <a:t> ».</a:t>
            </a:r>
          </a:p>
          <a:p>
            <a:pPr defTabSz="908371">
              <a:defRPr/>
            </a:pPr>
            <a:endParaRPr lang="fr-CA" dirty="0">
              <a:latin typeface="Arial" panose="020B0604020202020204" pitchFamily="34" charset="0"/>
              <a:cs typeface="Arial" panose="020B0604020202020204" pitchFamily="34" charset="0"/>
            </a:endParaRPr>
          </a:p>
          <a:p>
            <a:pPr defTabSz="908371">
              <a:defRPr/>
            </a:pPr>
            <a:r>
              <a:rPr lang="fr-CA" dirty="0">
                <a:latin typeface="Arial" panose="020B0604020202020204" pitchFamily="34" charset="0"/>
                <a:cs typeface="Arial" panose="020B0604020202020204" pitchFamily="34" charset="0"/>
              </a:rPr>
              <a:t>Ce n’est donc pas la victime qui poursuit l’accusé. D'ailleurs, il n'y a pas toujours de « victime » dans un procès criminel. Par exemple, il n'y a généralement pas de victime directe pour les infractions liées à la drogue (la production, la possession, le trafic, etc.).</a:t>
            </a:r>
          </a:p>
          <a:p>
            <a:endParaRPr lang="en-CA" b="1" dirty="0">
              <a:latin typeface="Arial" panose="020B0604020202020204" pitchFamily="34" charset="0"/>
              <a:cs typeface="Arial" panose="020B0604020202020204" pitchFamily="34" charset="0"/>
            </a:endParaRPr>
          </a:p>
          <a:p>
            <a:endParaRPr lang="fr-CA" b="1" dirty="0">
              <a:latin typeface="Arial" panose="020B0604020202020204" pitchFamily="34" charset="0"/>
              <a:cs typeface="Arial" panose="020B0604020202020204" pitchFamily="34" charset="0"/>
            </a:endParaRPr>
          </a:p>
          <a:p>
            <a:r>
              <a:rPr lang="fr-CA" sz="900" b="1" dirty="0">
                <a:latin typeface="Arial" panose="020B0604020202020204" pitchFamily="34" charset="0"/>
                <a:cs typeface="Arial" panose="020B0604020202020204" pitchFamily="34" charset="0"/>
              </a:rPr>
              <a:t>SOURCES</a:t>
            </a:r>
            <a:endParaRPr lang="fr-CA" sz="900" dirty="0">
              <a:latin typeface="Arial" panose="020B0604020202020204" pitchFamily="34" charset="0"/>
              <a:cs typeface="Arial" panose="020B0604020202020204" pitchFamily="34" charset="0"/>
            </a:endParaRPr>
          </a:p>
          <a:p>
            <a:pPr marL="170509" indent="-170509">
              <a:buFont typeface="Arial" pitchFamily="34" charset="0"/>
              <a:buChar char="•"/>
            </a:pPr>
            <a:r>
              <a:rPr lang="fr-CA" sz="900" dirty="0">
                <a:latin typeface="Arial" panose="020B0604020202020204" pitchFamily="34" charset="0"/>
                <a:cs typeface="Arial" panose="020B0604020202020204" pitchFamily="34" charset="0"/>
              </a:rPr>
              <a:t>Code criminel, L.R.C. (1985), ch. C-46, art. 2.</a:t>
            </a:r>
          </a:p>
          <a:p>
            <a:pPr marL="170509" indent="-170509">
              <a:buFont typeface="Arial" pitchFamily="34" charset="0"/>
              <a:buChar char="•"/>
            </a:pPr>
            <a:r>
              <a:rPr lang="fr-CA" sz="900" dirty="0">
                <a:latin typeface="Arial" panose="020B0604020202020204" pitchFamily="34" charset="0"/>
                <a:cs typeface="Arial" panose="020B0604020202020204" pitchFamily="34" charset="0"/>
              </a:rPr>
              <a:t>Loi sur le Directeur des poursuites criminelles et pénales, L.R.Q., c. D-9.1.1, art. 1.</a:t>
            </a:r>
          </a:p>
          <a:p>
            <a:pPr marL="170509" indent="-170509" defTabSz="940924" eaLnBrk="0" fontAlgn="base" hangingPunct="0">
              <a:buFont typeface="Arial" pitchFamily="34" charset="0"/>
              <a:buChar char="•"/>
              <a:defRPr/>
            </a:pPr>
            <a:r>
              <a:rPr lang="fr-CA" sz="900" dirty="0">
                <a:latin typeface="Arial" panose="020B0604020202020204" pitchFamily="34" charset="0"/>
                <a:cs typeface="Arial" panose="020B0604020202020204" pitchFamily="34" charset="0"/>
              </a:rPr>
              <a:t>Reid, Hubert, Dictionnaire de droit québécois et canadien, 4e éd, Wilson &amp; Lafleur, 2010, p. 218.</a:t>
            </a:r>
          </a:p>
          <a:p>
            <a:pPr defTabSz="940924" eaLnBrk="0" fontAlgn="base" hangingPunct="0">
              <a:defRPr/>
            </a:pPr>
            <a:endParaRPr lang="fr-CA"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41276FCA-5ED5-40CB-AB5F-69A4276CB92D}" type="slidenum">
              <a:rPr lang="fr-CA" smtClean="0"/>
              <a:pPr/>
              <a:t>6</a:t>
            </a:fld>
            <a:endParaRPr lang="fr-CA"/>
          </a:p>
        </p:txBody>
      </p:sp>
    </p:spTree>
    <p:extLst>
      <p:ext uri="{BB962C8B-B14F-4D97-AF65-F5344CB8AC3E}">
        <p14:creationId xmlns:p14="http://schemas.microsoft.com/office/powerpoint/2010/main" val="3910667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7</a:t>
            </a:fld>
            <a:endParaRPr lang="fr-CA" dirty="0"/>
          </a:p>
        </p:txBody>
      </p:sp>
    </p:spTree>
    <p:extLst>
      <p:ext uri="{BB962C8B-B14F-4D97-AF65-F5344CB8AC3E}">
        <p14:creationId xmlns:p14="http://schemas.microsoft.com/office/powerpoint/2010/main" val="125586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84784" y="513581"/>
            <a:ext cx="3604369" cy="2703586"/>
          </a:xfrm>
        </p:spPr>
      </p:sp>
      <p:sp>
        <p:nvSpPr>
          <p:cNvPr id="3" name="Espace réservé des commentaires 2"/>
          <p:cNvSpPr>
            <a:spLocks noGrp="1"/>
          </p:cNvSpPr>
          <p:nvPr>
            <p:ph type="body" idx="1"/>
          </p:nvPr>
        </p:nvSpPr>
        <p:spPr>
          <a:xfrm>
            <a:off x="685801" y="3393901"/>
            <a:ext cx="5486400" cy="5378767"/>
          </a:xfrm>
        </p:spPr>
        <p:txBody>
          <a:bodyPr/>
          <a:lstStyle/>
          <a:p>
            <a:pPr marL="0" lvl="1">
              <a:defRPr/>
            </a:pPr>
            <a:r>
              <a:rPr lang="fr-CA" b="1" dirty="0">
                <a:latin typeface="Arial" panose="020B0604020202020204" pitchFamily="34" charset="0"/>
                <a:cs typeface="Arial" panose="020B0604020202020204" pitchFamily="34" charset="0"/>
              </a:rPr>
              <a:t>INFORMATIONS COMPLÉMENTAIRES</a:t>
            </a:r>
          </a:p>
          <a:p>
            <a:endParaRPr lang="fr-CA" b="1" dirty="0">
              <a:latin typeface="Arial" panose="020B0604020202020204" pitchFamily="34" charset="0"/>
              <a:cs typeface="Arial" panose="020B0604020202020204" pitchFamily="34" charset="0"/>
            </a:endParaRPr>
          </a:p>
          <a:p>
            <a:r>
              <a:rPr lang="fr-CA" dirty="0">
                <a:latin typeface="Arial" panose="020B0604020202020204" pitchFamily="34" charset="0"/>
                <a:cs typeface="Arial" panose="020B0604020202020204" pitchFamily="34" charset="0"/>
              </a:rPr>
              <a:t>Cette « présomption d'innocence » signifie que l'accusé est officiellement innocent tant et aussi longtemps que la preuve de sa culpabilité n'a pas été faite devant le tribunal. </a:t>
            </a:r>
          </a:p>
          <a:p>
            <a:pPr marL="170539" indent="-170539">
              <a:buFont typeface="Wingdings" panose="05000000000000000000" pitchFamily="2" charset="2"/>
              <a:buChar char="q"/>
            </a:pPr>
            <a:endParaRPr lang="fr-CA"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dirty="0">
                <a:latin typeface="Arial" panose="020B0604020202020204" pitchFamily="34" charset="0"/>
                <a:cs typeface="Arial" panose="020B0604020202020204" pitchFamily="34" charset="0"/>
              </a:rPr>
              <a:t>Pourquoi? Parce que les conséquences d'une condamnation sont très sérieuses.</a:t>
            </a:r>
          </a:p>
          <a:p>
            <a:endParaRPr lang="fr-CA"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dirty="0">
                <a:latin typeface="Arial" panose="020B0604020202020204" pitchFamily="34" charset="0"/>
                <a:cs typeface="Arial" panose="020B0604020202020204" pitchFamily="34" charset="0"/>
              </a:rPr>
              <a:t>Par exemple, un accusé déclaré coupable peut faire face à de lourdes amendes et à une peine d'emprisonnement. Il doit aussi faire face aux conséquences d'avoir un dossier criminel et d'être perçu comme un criminel. Il faut donc être certain de sa culpabilité avant de le déclarer « coupable ».</a:t>
            </a:r>
          </a:p>
          <a:p>
            <a:endParaRPr lang="fr-CA" dirty="0">
              <a:latin typeface="Arial" panose="020B0604020202020204" pitchFamily="34" charset="0"/>
              <a:cs typeface="Arial" panose="020B0604020202020204" pitchFamily="34" charset="0"/>
            </a:endParaRPr>
          </a:p>
          <a:p>
            <a:r>
              <a:rPr lang="fr-CA" b="1" dirty="0">
                <a:latin typeface="Arial" panose="020B0604020202020204" pitchFamily="34" charset="0"/>
                <a:cs typeface="Arial" panose="020B0604020202020204" pitchFamily="34" charset="0"/>
              </a:rPr>
              <a:t>* Pour plus d’informations sur le sujet, vous pouvez consulter l’article d’Éducaloi : </a:t>
            </a:r>
            <a:r>
              <a:rPr lang="fr-CA" b="1" i="1" dirty="0">
                <a:latin typeface="Arial" panose="020B0604020202020204" pitchFamily="34" charset="0"/>
                <a:cs typeface="Arial" panose="020B0604020202020204" pitchFamily="34" charset="0"/>
              </a:rPr>
              <a:t>Droits de l’accusé pendant un procès criminel </a:t>
            </a:r>
            <a:r>
              <a:rPr lang="fr-CA" b="1" dirty="0">
                <a:latin typeface="Arial" panose="020B0604020202020204" pitchFamily="34" charset="0"/>
                <a:cs typeface="Arial" panose="020B0604020202020204" pitchFamily="34" charset="0"/>
              </a:rPr>
              <a:t>(</a:t>
            </a:r>
            <a:r>
              <a:rPr lang="fr-CA" b="1" dirty="0">
                <a:latin typeface="Arial" panose="020B0604020202020204" pitchFamily="34" charset="0"/>
                <a:cs typeface="Arial" panose="020B0604020202020204" pitchFamily="34" charset="0"/>
                <a:hlinkClick r:id="rId3"/>
              </a:rPr>
              <a:t>www.educaloi.qc.ca/capsules/droits-de-laccuse-pendant-un-proces-criminel</a:t>
            </a:r>
            <a:r>
              <a:rPr lang="fr-CA" b="1" dirty="0">
                <a:latin typeface="Arial" panose="020B0604020202020204" pitchFamily="34" charset="0"/>
                <a:cs typeface="Arial" panose="020B0604020202020204" pitchFamily="34" charset="0"/>
              </a:rPr>
              <a:t>) </a:t>
            </a:r>
          </a:p>
          <a:p>
            <a:endParaRPr lang="en-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r>
              <a:rPr lang="fr-CA" sz="900" b="1" dirty="0">
                <a:latin typeface="Arial" panose="020B0604020202020204" pitchFamily="34" charset="0"/>
                <a:cs typeface="Arial" panose="020B0604020202020204" pitchFamily="34" charset="0"/>
              </a:rPr>
              <a:t>SOURCES</a:t>
            </a:r>
            <a:endParaRPr lang="fr-CA" sz="900"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Loi constitutionnelle de 1982, Annexe B de la Loi de 1982 sur le Canada (R-U), 1982, c 11, (Charte canadienne des droits et libertés) &lt;http://canlii.ca/t/q3x8&gt; art. 11 d).</a:t>
            </a: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R c. </a:t>
            </a:r>
            <a:r>
              <a:rPr lang="fr-CA" sz="900" dirty="0" err="1">
                <a:latin typeface="Arial" panose="020B0604020202020204" pitchFamily="34" charset="0"/>
                <a:cs typeface="Arial" panose="020B0604020202020204" pitchFamily="34" charset="0"/>
              </a:rPr>
              <a:t>Oakes</a:t>
            </a:r>
            <a:r>
              <a:rPr lang="fr-CA" sz="900" dirty="0">
                <a:latin typeface="Arial" panose="020B0604020202020204" pitchFamily="34" charset="0"/>
                <a:cs typeface="Arial" panose="020B0604020202020204" pitchFamily="34" charset="0"/>
              </a:rPr>
              <a:t> (1986) 1 RCS 103 aux para 27-32, EYB 1986-67556</a:t>
            </a: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Collection de Droit 2015-2016, Volume 11, Preuve et procédure pénale, Chapitre VII, p. 116-117</a:t>
            </a: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8</a:t>
            </a:fld>
            <a:endParaRPr lang="fr-CA"/>
          </a:p>
        </p:txBody>
      </p:sp>
    </p:spTree>
    <p:extLst>
      <p:ext uri="{BB962C8B-B14F-4D97-AF65-F5344CB8AC3E}">
        <p14:creationId xmlns:p14="http://schemas.microsoft.com/office/powerpoint/2010/main" val="3558379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609725" y="684213"/>
            <a:ext cx="3638550" cy="2728912"/>
          </a:xfrm>
        </p:spPr>
      </p:sp>
      <p:sp>
        <p:nvSpPr>
          <p:cNvPr id="3" name="Espace réservé des commentaires 2"/>
          <p:cNvSpPr>
            <a:spLocks noGrp="1"/>
          </p:cNvSpPr>
          <p:nvPr>
            <p:ph type="body" idx="1"/>
          </p:nvPr>
        </p:nvSpPr>
        <p:spPr>
          <a:xfrm>
            <a:off x="686583" y="3645295"/>
            <a:ext cx="5486400" cy="4943601"/>
          </a:xfrm>
        </p:spPr>
        <p:txBody>
          <a:bodyPr/>
          <a:lstStyle/>
          <a:p>
            <a:pPr marL="0" lvl="1">
              <a:defRPr/>
            </a:pPr>
            <a:r>
              <a:rPr lang="fr-CA" b="1" dirty="0">
                <a:latin typeface="Arial" panose="020B0604020202020204" pitchFamily="34" charset="0"/>
                <a:cs typeface="Arial" panose="020B0604020202020204" pitchFamily="34" charset="0"/>
              </a:rPr>
              <a:t>INFORMATIONS COMPLÉMENTAIRES</a:t>
            </a:r>
          </a:p>
          <a:p>
            <a:pPr marL="0" lvl="1">
              <a:defRPr/>
            </a:pPr>
            <a:endParaRPr lang="fr-CA" b="1" u="sng" dirty="0">
              <a:latin typeface="Arial" panose="020B0604020202020204" pitchFamily="34" charset="0"/>
              <a:cs typeface="Arial" panose="020B0604020202020204" pitchFamily="34" charset="0"/>
            </a:endParaRPr>
          </a:p>
          <a:p>
            <a:pPr>
              <a:spcAft>
                <a:spcPts val="596"/>
              </a:spcAft>
            </a:pPr>
            <a:r>
              <a:rPr lang="fr-CA" dirty="0">
                <a:latin typeface="Arial" panose="020B0604020202020204" pitchFamily="34" charset="0"/>
                <a:cs typeface="Arial" panose="020B0604020202020204" pitchFamily="34" charset="0"/>
              </a:rPr>
              <a:t>Qu’est-ce qu’un </a:t>
            </a:r>
            <a:r>
              <a:rPr lang="fr-CA" b="1" dirty="0">
                <a:latin typeface="Arial" panose="020B0604020202020204" pitchFamily="34" charset="0"/>
                <a:cs typeface="Arial" panose="020B0604020202020204" pitchFamily="34" charset="0"/>
              </a:rPr>
              <a:t>doute raisonnable</a:t>
            </a:r>
            <a:r>
              <a:rPr lang="fr-CA" dirty="0">
                <a:latin typeface="Arial" panose="020B0604020202020204" pitchFamily="34" charset="0"/>
                <a:cs typeface="Arial" panose="020B0604020202020204" pitchFamily="34" charset="0"/>
              </a:rPr>
              <a:t>? </a:t>
            </a:r>
          </a:p>
          <a:p>
            <a:pPr marL="298628" lvl="1" indent="-298628" eaLnBrk="0" fontAlgn="base" hangingPunct="0">
              <a:spcAft>
                <a:spcPts val="596"/>
              </a:spcAft>
              <a:buFont typeface="Arial" panose="020B0604020202020204" pitchFamily="34" charset="0"/>
              <a:buChar char="•"/>
              <a:defRPr/>
            </a:pPr>
            <a:r>
              <a:rPr lang="fr-CA" dirty="0">
                <a:latin typeface="Arial" panose="020B0604020202020204" pitchFamily="34" charset="0"/>
                <a:cs typeface="Arial" panose="020B0604020202020204" pitchFamily="34" charset="0"/>
              </a:rPr>
              <a:t>Un doute raisonnable n’est pas un doute imaginaire. Le doute ne doit pas être fondé sur la sympathie ou sur un préjugé. Il repose plutôt sur la raison et le bon sens. </a:t>
            </a:r>
          </a:p>
          <a:p>
            <a:pPr marL="298628" lvl="1" indent="-298628" eaLnBrk="0" fontAlgn="base" hangingPunct="0">
              <a:spcAft>
                <a:spcPts val="596"/>
              </a:spcAft>
              <a:buFont typeface="Arial" panose="020B0604020202020204" pitchFamily="34" charset="0"/>
              <a:buChar char="•"/>
              <a:defRPr/>
            </a:pPr>
            <a:r>
              <a:rPr lang="fr-CA" dirty="0">
                <a:latin typeface="Arial" panose="020B0604020202020204" pitchFamily="34" charset="0"/>
                <a:cs typeface="Arial" panose="020B0604020202020204" pitchFamily="34" charset="0"/>
              </a:rPr>
              <a:t>Avant de déclarer un accusé coupable, la juge ou le jury ne doit pas seulement penser que l’accusé est « probablement » coupable :</a:t>
            </a:r>
          </a:p>
          <a:p>
            <a:pPr marL="753398" lvl="2" indent="-298628" eaLnBrk="0" fontAlgn="base" hangingPunct="0">
              <a:spcAft>
                <a:spcPts val="596"/>
              </a:spcAft>
              <a:buFont typeface="Courier New" panose="02070309020205020404" pitchFamily="49" charset="0"/>
              <a:buChar char="o"/>
              <a:defRPr/>
            </a:pPr>
            <a:r>
              <a:rPr lang="fr-CA" dirty="0">
                <a:latin typeface="Arial" panose="020B0604020202020204" pitchFamily="34" charset="0"/>
                <a:cs typeface="Arial" panose="020B0604020202020204" pitchFamily="34" charset="0"/>
              </a:rPr>
              <a:t>Si, après avoir évalué l’ensemble de la preuve, le juge ou le jury a un doute, il doit déclarer l’accusé non coupable. </a:t>
            </a:r>
          </a:p>
          <a:p>
            <a:pPr marL="753398" lvl="2" indent="-298628" eaLnBrk="0" fontAlgn="base" hangingPunct="0">
              <a:spcAft>
                <a:spcPts val="596"/>
              </a:spcAft>
              <a:buFont typeface="Courier New" panose="02070309020205020404" pitchFamily="49" charset="0"/>
              <a:buChar char="o"/>
              <a:defRPr/>
            </a:pPr>
            <a:r>
              <a:rPr lang="fr-CA" dirty="0">
                <a:latin typeface="Arial" panose="020B0604020202020204" pitchFamily="34" charset="0"/>
                <a:cs typeface="Arial" panose="020B0604020202020204" pitchFamily="34" charset="0"/>
              </a:rPr>
              <a:t>Si, après avoir évalué l’ensemble de la preuve, le juge ou le jury est certain que l’accusé a commis l’infraction, il doit le déclarer coupable.</a:t>
            </a:r>
            <a:endParaRPr lang="en-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pPr defTabSz="959887" eaLnBrk="0" fontAlgn="base" hangingPunct="0">
              <a:defRPr/>
            </a:pPr>
            <a:r>
              <a:rPr lang="fr-CA" b="1" dirty="0">
                <a:latin typeface="Arial" panose="020B0604020202020204" pitchFamily="34" charset="0"/>
                <a:cs typeface="Arial" panose="020B0604020202020204" pitchFamily="34" charset="0"/>
              </a:rPr>
              <a:t>* Pour plus d’informations sur le fardeau de preuve « hors de tout doute raisonnable », vous pouvez regarder la vidéo d’Éducaloi : </a:t>
            </a:r>
            <a:r>
              <a:rPr lang="fr-CA" b="1" i="1" dirty="0">
                <a:latin typeface="Arial" panose="020B0604020202020204" pitchFamily="34" charset="0"/>
                <a:cs typeface="Arial" panose="020B0604020202020204" pitchFamily="34" charset="0"/>
              </a:rPr>
              <a:t>Le fardeau de la preuve en droit </a:t>
            </a:r>
            <a:r>
              <a:rPr lang="fr-CA" b="1" dirty="0">
                <a:latin typeface="Arial" panose="020B0604020202020204" pitchFamily="34" charset="0"/>
                <a:cs typeface="Arial" panose="020B0604020202020204" pitchFamily="34" charset="0"/>
              </a:rPr>
              <a:t>(</a:t>
            </a:r>
            <a:r>
              <a:rPr lang="fr-CA" b="1" dirty="0">
                <a:latin typeface="Arial" panose="020B0604020202020204" pitchFamily="34" charset="0"/>
                <a:cs typeface="Arial" panose="020B0604020202020204" pitchFamily="34" charset="0"/>
                <a:hlinkClick r:id="rId3"/>
              </a:rPr>
              <a:t>www.educaloi.qc.ca/educaloi-tv/le-fardeau-de-la-preuve-en-droit</a:t>
            </a:r>
            <a:r>
              <a:rPr lang="fr-CA" b="1" dirty="0">
                <a:latin typeface="Arial" panose="020B0604020202020204" pitchFamily="34" charset="0"/>
                <a:cs typeface="Arial" panose="020B0604020202020204" pitchFamily="34" charset="0"/>
              </a:rPr>
              <a:t>) </a:t>
            </a:r>
          </a:p>
          <a:p>
            <a:endParaRPr lang="en-CA" dirty="0">
              <a:latin typeface="Arial" panose="020B0604020202020204" pitchFamily="34" charset="0"/>
              <a:cs typeface="Arial" panose="020B0604020202020204" pitchFamily="34" charset="0"/>
            </a:endParaRPr>
          </a:p>
          <a:p>
            <a:endParaRPr lang="fr-CA" dirty="0">
              <a:latin typeface="Arial" panose="020B0604020202020204" pitchFamily="34" charset="0"/>
              <a:cs typeface="Arial" panose="020B0604020202020204" pitchFamily="34" charset="0"/>
            </a:endParaRPr>
          </a:p>
          <a:p>
            <a:r>
              <a:rPr lang="fr-CA" sz="900" b="1" dirty="0">
                <a:latin typeface="Arial" panose="020B0604020202020204" pitchFamily="34" charset="0"/>
                <a:cs typeface="Arial" panose="020B0604020202020204" pitchFamily="34" charset="0"/>
              </a:rPr>
              <a:t>SOURCES</a:t>
            </a:r>
            <a:endParaRPr lang="fr-CA" sz="900" dirty="0">
              <a:latin typeface="Arial" panose="020B0604020202020204" pitchFamily="34" charset="0"/>
              <a:cs typeface="Arial" panose="020B0604020202020204" pitchFamily="34" charset="0"/>
            </a:endParaRPr>
          </a:p>
          <a:p>
            <a:pPr marL="170539" indent="-170539">
              <a:buFont typeface="Arial" panose="020B0604020202020204" pitchFamily="34" charset="0"/>
              <a:buChar char="•"/>
            </a:pPr>
            <a:r>
              <a:rPr lang="fr-CA" sz="900" i="1" dirty="0">
                <a:latin typeface="Arial" panose="020B0604020202020204" pitchFamily="34" charset="0"/>
                <a:cs typeface="Arial" panose="020B0604020202020204" pitchFamily="34" charset="0"/>
              </a:rPr>
              <a:t>Loi constitutionnelle de 1982</a:t>
            </a:r>
            <a:r>
              <a:rPr lang="fr-CA" sz="900" dirty="0">
                <a:latin typeface="Arial" panose="020B0604020202020204" pitchFamily="34" charset="0"/>
                <a:cs typeface="Arial" panose="020B0604020202020204" pitchFamily="34" charset="0"/>
              </a:rPr>
              <a:t>, Annexe B de la Loi de 1982 sur le Canada (R-U), 1982, c 11, (Charte canadienne des droits et libertés), art. 11 d).</a:t>
            </a:r>
          </a:p>
          <a:p>
            <a:pPr marL="170539" indent="-170539">
              <a:buFont typeface="Arial" panose="020B0604020202020204" pitchFamily="34" charset="0"/>
              <a:buChar char="•"/>
            </a:pPr>
            <a:r>
              <a:rPr lang="fr-CA" sz="900" i="1" dirty="0">
                <a:latin typeface="Arial" panose="020B0604020202020204" pitchFamily="34" charset="0"/>
                <a:cs typeface="Arial" panose="020B0604020202020204" pitchFamily="34" charset="0"/>
              </a:rPr>
              <a:t>R c </a:t>
            </a:r>
            <a:r>
              <a:rPr lang="fr-CA" sz="900" i="1" dirty="0" err="1">
                <a:latin typeface="Arial" panose="020B0604020202020204" pitchFamily="34" charset="0"/>
                <a:cs typeface="Arial" panose="020B0604020202020204" pitchFamily="34" charset="0"/>
              </a:rPr>
              <a:t>Oakes</a:t>
            </a:r>
            <a:r>
              <a:rPr lang="fr-CA" sz="900" dirty="0">
                <a:latin typeface="Arial" panose="020B0604020202020204" pitchFamily="34" charset="0"/>
                <a:cs typeface="Arial" panose="020B0604020202020204" pitchFamily="34" charset="0"/>
              </a:rPr>
              <a:t>, [1986] 1 RCS 103, EYB 1986-67556</a:t>
            </a:r>
          </a:p>
          <a:p>
            <a:pPr marL="170539" indent="-170539">
              <a:buFont typeface="Arial" panose="020B0604020202020204" pitchFamily="34" charset="0"/>
              <a:buChar char="•"/>
            </a:pPr>
            <a:r>
              <a:rPr lang="fr-CA" sz="900" i="1" dirty="0">
                <a:latin typeface="Arial" panose="020B0604020202020204" pitchFamily="34" charset="0"/>
                <a:cs typeface="Arial" panose="020B0604020202020204" pitchFamily="34" charset="0"/>
              </a:rPr>
              <a:t>R c </a:t>
            </a:r>
            <a:r>
              <a:rPr lang="fr-CA" sz="900" i="1" dirty="0" err="1">
                <a:latin typeface="Arial" panose="020B0604020202020204" pitchFamily="34" charset="0"/>
                <a:cs typeface="Arial" panose="020B0604020202020204" pitchFamily="34" charset="0"/>
              </a:rPr>
              <a:t>Lifchus</a:t>
            </a:r>
            <a:r>
              <a:rPr lang="fr-CA" sz="900" dirty="0">
                <a:latin typeface="Arial" panose="020B0604020202020204" pitchFamily="34" charset="0"/>
                <a:cs typeface="Arial" panose="020B0604020202020204" pitchFamily="34" charset="0"/>
              </a:rPr>
              <a:t>, [1997] 3 R.C.S. 320, par. 36</a:t>
            </a:r>
          </a:p>
          <a:p>
            <a:pPr marL="170539" indent="-170539">
              <a:buFont typeface="Arial" panose="020B0604020202020204" pitchFamily="34" charset="0"/>
              <a:buChar char="•"/>
            </a:pPr>
            <a:r>
              <a:rPr lang="fr-CA" sz="900" dirty="0">
                <a:latin typeface="Arial" panose="020B0604020202020204" pitchFamily="34" charset="0"/>
                <a:cs typeface="Arial" panose="020B0604020202020204" pitchFamily="34" charset="0"/>
              </a:rPr>
              <a:t>Collection de Droit 2015-2016, Volume 11, Preuve et procédure pénale, Chapitre VII, p. 116-118</a:t>
            </a:r>
          </a:p>
        </p:txBody>
      </p:sp>
      <p:sp>
        <p:nvSpPr>
          <p:cNvPr id="4" name="Espace réservé du numéro de diapositive 3"/>
          <p:cNvSpPr>
            <a:spLocks noGrp="1"/>
          </p:cNvSpPr>
          <p:nvPr>
            <p:ph type="sldNum" sz="quarter" idx="10"/>
          </p:nvPr>
        </p:nvSpPr>
        <p:spPr/>
        <p:txBody>
          <a:bodyPr/>
          <a:lstStyle/>
          <a:p>
            <a:fld id="{3C4FE3E3-99D9-446D-842C-56C943D2C738}" type="slidenum">
              <a:rPr lang="fr-CA" smtClean="0"/>
              <a:t>9</a:t>
            </a:fld>
            <a:endParaRPr lang="fr-CA"/>
          </a:p>
        </p:txBody>
      </p:sp>
    </p:spTree>
    <p:extLst>
      <p:ext uri="{BB962C8B-B14F-4D97-AF65-F5344CB8AC3E}">
        <p14:creationId xmlns:p14="http://schemas.microsoft.com/office/powerpoint/2010/main" val="2618814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19219" y="1828715"/>
            <a:ext cx="1800000" cy="1800000"/>
          </a:xfrm>
          <a:prstGeom prst="rect">
            <a:avLst/>
          </a:prstGeom>
        </p:spPr>
      </p:pic>
      <p:sp>
        <p:nvSpPr>
          <p:cNvPr id="2" name="Titre 1"/>
          <p:cNvSpPr>
            <a:spLocks noGrp="1"/>
          </p:cNvSpPr>
          <p:nvPr>
            <p:ph type="ctrTitle"/>
          </p:nvPr>
        </p:nvSpPr>
        <p:spPr>
          <a:xfrm>
            <a:off x="539552" y="764704"/>
            <a:ext cx="7772400" cy="1470025"/>
          </a:xfrm>
        </p:spPr>
        <p:txBody>
          <a:bodyPr/>
          <a:lstStyle>
            <a:lvl1pPr algn="ctr">
              <a:defRPr lang="fr-FR" sz="5400" kern="1000" smtClean="0">
                <a:ln w="18415" cmpd="sng">
                  <a:solidFill>
                    <a:srgbClr val="FFFFFF"/>
                  </a:solidFill>
                  <a:prstDash val="solid"/>
                </a:ln>
                <a:solidFill>
                  <a:srgbClr val="F6891F"/>
                </a:solidFill>
                <a:latin typeface="Arial" pitchFamily="34" charset="0"/>
                <a:ea typeface="+mn-ea"/>
                <a:cs typeface="Arial" pitchFamily="34" charset="0"/>
              </a:defRPr>
            </a:lvl1pPr>
          </a:lstStyle>
          <a:p>
            <a:r>
              <a:rPr lang="fr-FR" dirty="0"/>
              <a:t>Modifiez le style du titre</a:t>
            </a:r>
            <a:endParaRPr lang="fr-CA" dirty="0"/>
          </a:p>
        </p:txBody>
      </p:sp>
      <p:sp>
        <p:nvSpPr>
          <p:cNvPr id="3" name="Sous-titre 2"/>
          <p:cNvSpPr>
            <a:spLocks noGrp="1"/>
          </p:cNvSpPr>
          <p:nvPr>
            <p:ph type="subTitle" idx="1" hasCustomPrompt="1"/>
          </p:nvPr>
        </p:nvSpPr>
        <p:spPr>
          <a:xfrm>
            <a:off x="6119219" y="2204864"/>
            <a:ext cx="1728192" cy="1423851"/>
          </a:xfrm>
        </p:spPr>
        <p:txBody>
          <a:bodyPr>
            <a:noAutofit/>
          </a:bodyPr>
          <a:lstStyle>
            <a:lvl1pPr marL="0" indent="0" algn="ctr">
              <a:buNone/>
              <a:defRPr sz="28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sous-titres</a:t>
            </a:r>
          </a:p>
        </p:txBody>
      </p:sp>
    </p:spTree>
    <p:extLst>
      <p:ext uri="{BB962C8B-B14F-4D97-AF65-F5344CB8AC3E}">
        <p14:creationId xmlns:p14="http://schemas.microsoft.com/office/powerpoint/2010/main" val="321844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94183" y="404664"/>
            <a:ext cx="7755632" cy="868958"/>
          </a:xfrm>
        </p:spPr>
        <p:txBody>
          <a:bodyPr/>
          <a:lstStyle>
            <a:lvl1pPr algn="l">
              <a:defRPr/>
            </a:lvl1pPr>
          </a:lstStyle>
          <a:p>
            <a:r>
              <a:rPr lang="fr-FR" dirty="0"/>
              <a:t>Modifiez le style du titre</a:t>
            </a:r>
            <a:endParaRPr lang="fr-CA" dirty="0"/>
          </a:p>
        </p:txBody>
      </p:sp>
      <p:sp>
        <p:nvSpPr>
          <p:cNvPr id="3" name="Espace réservé du contenu 2"/>
          <p:cNvSpPr>
            <a:spLocks noGrp="1"/>
          </p:cNvSpPr>
          <p:nvPr>
            <p:ph idx="1"/>
          </p:nvPr>
        </p:nvSpPr>
        <p:spPr>
          <a:xfrm>
            <a:off x="694183" y="1484784"/>
            <a:ext cx="7755632" cy="4525963"/>
          </a:xfrm>
        </p:spPr>
        <p:txBody>
          <a:bodyPr/>
          <a:lstStyle>
            <a:lvl1pPr marL="342900" indent="-342900">
              <a:buFontTx/>
              <a:buBlip>
                <a:blip r:embed="rId2"/>
              </a:buBlip>
              <a:defRPr/>
            </a:lvl1pPr>
            <a:lvl2pPr>
              <a:buClr>
                <a:srgbClr val="F6891F"/>
              </a:buClr>
              <a:defRPr/>
            </a:lvl2pPr>
            <a:lvl3pPr>
              <a:buClr>
                <a:srgbClr val="F6891F"/>
              </a:buClr>
              <a:defRPr/>
            </a:lvl3pPr>
            <a:lvl4pPr>
              <a:buClr>
                <a:srgbClr val="F6891F"/>
              </a:buClr>
              <a:defRPr/>
            </a:lvl4pPr>
            <a:lvl5pPr>
              <a:buClr>
                <a:srgbClr val="F6891F"/>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u pied de page 4"/>
          <p:cNvSpPr>
            <a:spLocks noGrp="1"/>
          </p:cNvSpPr>
          <p:nvPr>
            <p:ph type="ftr" sz="quarter" idx="11"/>
          </p:nvPr>
        </p:nvSpPr>
        <p:spPr>
          <a:xfrm>
            <a:off x="755576" y="6500699"/>
            <a:ext cx="2895600" cy="365125"/>
          </a:xfrm>
        </p:spPr>
        <p:txBody>
          <a:bodyPr/>
          <a:lstStyle>
            <a:lvl1pPr algn="l">
              <a:defRPr>
                <a:solidFill>
                  <a:schemeClr val="bg1"/>
                </a:solidFill>
                <a:latin typeface="Arial" pitchFamily="34" charset="0"/>
                <a:cs typeface="Arial" pitchFamily="34" charset="0"/>
              </a:defRPr>
            </a:lvl1pPr>
          </a:lstStyle>
          <a:p>
            <a:endParaRPr lang="fr-CA" dirty="0"/>
          </a:p>
        </p:txBody>
      </p:sp>
      <p:sp>
        <p:nvSpPr>
          <p:cNvPr id="6" name="Espace réservé du numéro de diapositive 5"/>
          <p:cNvSpPr>
            <a:spLocks noGrp="1"/>
          </p:cNvSpPr>
          <p:nvPr>
            <p:ph type="sldNum" sz="quarter" idx="12"/>
          </p:nvPr>
        </p:nvSpPr>
        <p:spPr>
          <a:xfrm>
            <a:off x="6156176" y="6492875"/>
            <a:ext cx="2133600" cy="365125"/>
          </a:xfrm>
        </p:spPr>
        <p:txBody>
          <a:bodyPr/>
          <a:lstStyle>
            <a:lvl1pPr>
              <a:defRPr>
                <a:solidFill>
                  <a:schemeClr val="bg1"/>
                </a:solidFill>
                <a:latin typeface="Arial" pitchFamily="34" charset="0"/>
                <a:cs typeface="Arial" pitchFamily="34" charset="0"/>
              </a:defRPr>
            </a:lvl1pPr>
          </a:lstStyle>
          <a:p>
            <a:fld id="{EB69D682-573B-416E-8C7C-494F8969C1B3}" type="slidenum">
              <a:rPr lang="fr-CA" smtClean="0"/>
              <a:pPr/>
              <a:t>‹N°›</a:t>
            </a:fld>
            <a:endParaRPr lang="fr-CA" dirty="0"/>
          </a:p>
        </p:txBody>
      </p:sp>
      <p:pic>
        <p:nvPicPr>
          <p:cNvPr id="7" name="Imag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596984" y="6192935"/>
            <a:ext cx="1634999" cy="360000"/>
          </a:xfrm>
          <a:prstGeom prst="rect">
            <a:avLst/>
          </a:prstGeom>
        </p:spPr>
      </p:pic>
    </p:spTree>
    <p:extLst>
      <p:ext uri="{BB962C8B-B14F-4D97-AF65-F5344CB8AC3E}">
        <p14:creationId xmlns:p14="http://schemas.microsoft.com/office/powerpoint/2010/main" val="2762977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lonnes">
    <p:spTree>
      <p:nvGrpSpPr>
        <p:cNvPr id="1" name=""/>
        <p:cNvGrpSpPr/>
        <p:nvPr/>
      </p:nvGrpSpPr>
      <p:grpSpPr>
        <a:xfrm>
          <a:off x="0" y="0"/>
          <a:ext cx="0" cy="0"/>
          <a:chOff x="0" y="0"/>
          <a:chExt cx="0" cy="0"/>
        </a:xfrm>
      </p:grpSpPr>
      <p:sp>
        <p:nvSpPr>
          <p:cNvPr id="2" name="Titre 1"/>
          <p:cNvSpPr>
            <a:spLocks noGrp="1"/>
          </p:cNvSpPr>
          <p:nvPr>
            <p:ph type="title"/>
          </p:nvPr>
        </p:nvSpPr>
        <p:spPr>
          <a:xfrm>
            <a:off x="683568" y="684000"/>
            <a:ext cx="7755632" cy="733638"/>
          </a:xfrm>
        </p:spPr>
        <p:txBody>
          <a:bodyPr/>
          <a:lstStyle>
            <a:lvl1pPr>
              <a:defRPr>
                <a:solidFill>
                  <a:srgbClr val="F6891F"/>
                </a:solidFill>
              </a:defRPr>
            </a:lvl1pPr>
          </a:lstStyle>
          <a:p>
            <a:r>
              <a:rPr lang="fr-FR" dirty="0"/>
              <a:t>Modifiez le style du titre</a:t>
            </a:r>
            <a:endParaRPr lang="fr-CA" dirty="0"/>
          </a:p>
        </p:txBody>
      </p:sp>
      <p:sp>
        <p:nvSpPr>
          <p:cNvPr id="3" name="Espace réservé du texte 2"/>
          <p:cNvSpPr>
            <a:spLocks noGrp="1"/>
          </p:cNvSpPr>
          <p:nvPr>
            <p:ph type="body" idx="1"/>
          </p:nvPr>
        </p:nvSpPr>
        <p:spPr>
          <a:xfrm>
            <a:off x="683568" y="1535113"/>
            <a:ext cx="7632848" cy="639762"/>
          </a:xfrm>
        </p:spPr>
        <p:txBody>
          <a:bodyPr anchor="b">
            <a:normAutofit/>
          </a:bodyPr>
          <a:lstStyle>
            <a:lvl1pPr marL="0" indent="0">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Modifiez les styles du texte du masque</a:t>
            </a:r>
          </a:p>
        </p:txBody>
      </p:sp>
      <p:sp>
        <p:nvSpPr>
          <p:cNvPr id="4" name="Espace réservé du contenu 3"/>
          <p:cNvSpPr>
            <a:spLocks noGrp="1"/>
          </p:cNvSpPr>
          <p:nvPr>
            <p:ph sz="half" idx="2"/>
          </p:nvPr>
        </p:nvSpPr>
        <p:spPr>
          <a:xfrm>
            <a:off x="683568" y="2132856"/>
            <a:ext cx="3824164" cy="3951288"/>
          </a:xfrm>
        </p:spPr>
        <p:txBody>
          <a:bodyPr/>
          <a:lstStyle>
            <a:lvl1pPr marL="342900" indent="-342900">
              <a:buFontTx/>
              <a:buBlip>
                <a:blip r:embed="rId2"/>
              </a:buBlip>
              <a:defRPr sz="2400"/>
            </a:lvl1pPr>
            <a:lvl2pPr>
              <a:defRPr sz="2000"/>
            </a:lvl2pPr>
            <a:lvl3pPr>
              <a:defRPr sz="1800"/>
            </a:lvl3pPr>
            <a:lvl4pPr>
              <a:defRPr sz="1600"/>
            </a:lvl4pPr>
            <a:lvl5pPr>
              <a:buClr>
                <a:srgbClr val="F6891F"/>
              </a:buCl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6" name="Espace réservé du contenu 5"/>
          <p:cNvSpPr>
            <a:spLocks noGrp="1"/>
          </p:cNvSpPr>
          <p:nvPr>
            <p:ph sz="quarter" idx="4"/>
          </p:nvPr>
        </p:nvSpPr>
        <p:spPr>
          <a:xfrm>
            <a:off x="4645025" y="2174875"/>
            <a:ext cx="3794175" cy="3951288"/>
          </a:xfrm>
        </p:spPr>
        <p:txBody>
          <a:bodyPr/>
          <a:lstStyle>
            <a:lvl1pPr marL="342900" indent="-342900">
              <a:buFontTx/>
              <a:buBlip>
                <a:blip r:embed="rId2"/>
              </a:buBlip>
              <a:defRPr sz="2400"/>
            </a:lvl1pPr>
            <a:lvl2pPr>
              <a:buClr>
                <a:srgbClr val="F6891F"/>
              </a:buClr>
              <a:defRPr sz="2000"/>
            </a:lvl2pPr>
            <a:lvl3pPr>
              <a:buClr>
                <a:srgbClr val="F6891F"/>
              </a:buClr>
              <a:defRPr sz="1800"/>
            </a:lvl3pPr>
            <a:lvl4pPr>
              <a:buClr>
                <a:srgbClr val="F6891F"/>
              </a:buClr>
              <a:defRPr sz="1600"/>
            </a:lvl4pPr>
            <a:lvl5pPr>
              <a:buClr>
                <a:srgbClr val="F6891F"/>
              </a:buClr>
              <a:defRPr sz="1600"/>
            </a:lvl5pPr>
            <a:lvl6pPr>
              <a:defRPr sz="1600"/>
            </a:lvl6pPr>
            <a:lvl7pPr>
              <a:defRPr sz="1600"/>
            </a:lvl7pPr>
            <a:lvl8pPr>
              <a:defRPr sz="1600"/>
            </a:lvl8pPr>
            <a:lvl9pPr>
              <a:defRPr sz="16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B69D682-573B-416E-8C7C-494F8969C1B3}" type="slidenum">
              <a:rPr lang="fr-CA" smtClean="0"/>
              <a:t>‹N°›</a:t>
            </a:fld>
            <a:endParaRPr lang="fr-CA"/>
          </a:p>
        </p:txBody>
      </p:sp>
      <p:pic>
        <p:nvPicPr>
          <p:cNvPr id="11" name="Imag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596984" y="6192935"/>
            <a:ext cx="1634999" cy="360000"/>
          </a:xfrm>
          <a:prstGeom prst="rect">
            <a:avLst/>
          </a:prstGeom>
        </p:spPr>
      </p:pic>
    </p:spTree>
    <p:extLst>
      <p:ext uri="{BB962C8B-B14F-4D97-AF65-F5344CB8AC3E}">
        <p14:creationId xmlns:p14="http://schemas.microsoft.com/office/powerpoint/2010/main" val="3299627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rgbClr val="F6891F"/>
                </a:solidFill>
              </a:defRPr>
            </a:lvl1pPr>
          </a:lstStyle>
          <a:p>
            <a:r>
              <a:rPr lang="fr-FR" dirty="0"/>
              <a:t>Modifiez le style du titre</a:t>
            </a:r>
            <a:endParaRPr lang="fr-CA"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B69D682-573B-416E-8C7C-494F8969C1B3}" type="slidenum">
              <a:rPr lang="fr-CA" smtClean="0"/>
              <a:t>‹N°›</a:t>
            </a:fld>
            <a:endParaRPr lang="fr-CA"/>
          </a:p>
        </p:txBody>
      </p:sp>
    </p:spTree>
    <p:extLst>
      <p:ext uri="{BB962C8B-B14F-4D97-AF65-F5344CB8AC3E}">
        <p14:creationId xmlns:p14="http://schemas.microsoft.com/office/powerpoint/2010/main" val="251711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a:xfrm>
            <a:off x="1403648" y="5229200"/>
            <a:ext cx="2133600" cy="365125"/>
          </a:xfrm>
          <a:prstGeom prst="rect">
            <a:avLst/>
          </a:prstGeom>
        </p:spPr>
        <p:txBody>
          <a:bodyPr/>
          <a:lstStyle/>
          <a:p>
            <a:fld id="{27C65551-F865-45BB-8641-C10CB5BEA838}" type="datetimeFigureOut">
              <a:rPr lang="fr-CA" smtClean="0"/>
              <a:t>2018-07-24</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B69D682-573B-416E-8C7C-494F8969C1B3}" type="slidenum">
              <a:rPr lang="fr-CA" smtClean="0"/>
              <a:t>‹N°›</a:t>
            </a:fld>
            <a:endParaRPr lang="fr-CA"/>
          </a:p>
        </p:txBody>
      </p:sp>
      <p:pic>
        <p:nvPicPr>
          <p:cNvPr id="10" name="Imag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96984" y="6192935"/>
            <a:ext cx="1634999" cy="360000"/>
          </a:xfrm>
          <a:prstGeom prst="rect">
            <a:avLst/>
          </a:prstGeom>
        </p:spPr>
      </p:pic>
      <p:sp>
        <p:nvSpPr>
          <p:cNvPr id="12" name="Espace réservé du contenu 2"/>
          <p:cNvSpPr>
            <a:spLocks noGrp="1"/>
          </p:cNvSpPr>
          <p:nvPr>
            <p:ph idx="13"/>
          </p:nvPr>
        </p:nvSpPr>
        <p:spPr>
          <a:xfrm>
            <a:off x="683568" y="1600200"/>
            <a:ext cx="7755632" cy="4525963"/>
          </a:xfrm>
        </p:spPr>
        <p:txBody>
          <a:bodyPr/>
          <a:lstStyle>
            <a:lvl1pPr marL="342900" indent="-342900">
              <a:buFontTx/>
              <a:buBlip>
                <a:blip r:embed="rId3"/>
              </a:buBlip>
              <a:defRPr/>
            </a:lvl1pPr>
            <a:lvl2pPr>
              <a:buClr>
                <a:srgbClr val="F6891F"/>
              </a:buClr>
              <a:defRPr/>
            </a:lvl2pPr>
            <a:lvl3pPr>
              <a:buClr>
                <a:srgbClr val="F6891F"/>
              </a:buClr>
              <a:defRPr/>
            </a:lvl3pPr>
            <a:lvl4pPr>
              <a:buClr>
                <a:srgbClr val="F6891F"/>
              </a:buClr>
              <a:defRPr/>
            </a:lvl4pPr>
            <a:lvl5pPr>
              <a:buClr>
                <a:srgbClr val="F6891F"/>
              </a:buClr>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4" name="Espace réservé du texte 13"/>
          <p:cNvSpPr>
            <a:spLocks noGrp="1"/>
          </p:cNvSpPr>
          <p:nvPr>
            <p:ph type="body" sz="quarter" idx="14" hasCustomPrompt="1"/>
          </p:nvPr>
        </p:nvSpPr>
        <p:spPr>
          <a:xfrm>
            <a:off x="684213" y="684213"/>
            <a:ext cx="7754937" cy="873125"/>
          </a:xfrm>
        </p:spPr>
        <p:txBody>
          <a:bodyPr>
            <a:normAutofit/>
          </a:bodyPr>
          <a:lstStyle>
            <a:lvl1pPr marL="0" indent="0">
              <a:buFontTx/>
              <a:buNone/>
              <a:defRPr sz="4400">
                <a:solidFill>
                  <a:srgbClr val="F6891F"/>
                </a:solidFill>
              </a:defRPr>
            </a:lvl1pPr>
          </a:lstStyle>
          <a:p>
            <a:pPr lvl="0"/>
            <a:r>
              <a:rPr lang="fr-FR" dirty="0"/>
              <a:t>Modifiez le style du titre</a:t>
            </a:r>
            <a:endParaRPr lang="fr-CA" dirty="0"/>
          </a:p>
        </p:txBody>
      </p:sp>
    </p:spTree>
    <p:extLst>
      <p:ext uri="{BB962C8B-B14F-4D97-AF65-F5344CB8AC3E}">
        <p14:creationId xmlns:p14="http://schemas.microsoft.com/office/powerpoint/2010/main" val="44537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F6891F"/>
                </a:solidFill>
              </a:defRPr>
            </a:lvl1pPr>
          </a:lstStyle>
          <a:p>
            <a:r>
              <a:rPr lang="fr-FR" dirty="0"/>
              <a:t>Modifiez le style du titre</a:t>
            </a:r>
            <a:endParaRPr lang="fr-CA" dirty="0"/>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B69D682-573B-416E-8C7C-494F8969C1B3}" type="slidenum">
              <a:rPr lang="fr-CA" smtClean="0"/>
              <a:t>‹N°›</a:t>
            </a:fld>
            <a:endParaRPr lang="fr-CA"/>
          </a:p>
        </p:txBody>
      </p:sp>
      <p:pic>
        <p:nvPicPr>
          <p:cNvPr id="6" name="Imag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96984" y="6192935"/>
            <a:ext cx="1634999" cy="360000"/>
          </a:xfrm>
          <a:prstGeom prst="rect">
            <a:avLst/>
          </a:prstGeom>
        </p:spPr>
      </p:pic>
    </p:spTree>
    <p:extLst>
      <p:ext uri="{BB962C8B-B14F-4D97-AF65-F5344CB8AC3E}">
        <p14:creationId xmlns:p14="http://schemas.microsoft.com/office/powerpoint/2010/main" val="108258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B69D682-573B-416E-8C7C-494F8969C1B3}" type="slidenum">
              <a:rPr lang="fr-CA" smtClean="0"/>
              <a:t>‹N°›</a:t>
            </a:fld>
            <a:endParaRPr lang="fr-CA"/>
          </a:p>
        </p:txBody>
      </p:sp>
      <p:pic>
        <p:nvPicPr>
          <p:cNvPr id="5" name="Imag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96984" y="6192935"/>
            <a:ext cx="1634999" cy="360000"/>
          </a:xfrm>
          <a:prstGeom prst="rect">
            <a:avLst/>
          </a:prstGeom>
        </p:spPr>
      </p:pic>
    </p:spTree>
    <p:extLst>
      <p:ext uri="{BB962C8B-B14F-4D97-AF65-F5344CB8AC3E}">
        <p14:creationId xmlns:p14="http://schemas.microsoft.com/office/powerpoint/2010/main" val="2889352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B69D682-573B-416E-8C7C-494F8969C1B3}" type="slidenum">
              <a:rPr lang="fr-CA" smtClean="0"/>
              <a:t>‹N°›</a:t>
            </a:fld>
            <a:endParaRPr lang="fr-CA"/>
          </a:p>
        </p:txBody>
      </p:sp>
    </p:spTree>
    <p:extLst>
      <p:ext uri="{BB962C8B-B14F-4D97-AF65-F5344CB8AC3E}">
        <p14:creationId xmlns:p14="http://schemas.microsoft.com/office/powerpoint/2010/main" val="3391474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3"/>
          <p:cNvPicPr>
            <a:picLocks noChangeAspect="1"/>
          </p:cNvPicPr>
          <p:nvPr/>
        </p:nvPicPr>
        <p:blipFill>
          <a:blip r:embed="rId10">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5" name="Espace réservé du pied de page 4"/>
          <p:cNvSpPr>
            <a:spLocks noGrp="1"/>
          </p:cNvSpPr>
          <p:nvPr>
            <p:ph type="ftr" sz="quarter" idx="3"/>
          </p:nvPr>
        </p:nvSpPr>
        <p:spPr>
          <a:xfrm>
            <a:off x="755576" y="6508237"/>
            <a:ext cx="2895600" cy="365125"/>
          </a:xfrm>
          <a:prstGeom prst="rect">
            <a:avLst/>
          </a:prstGeom>
        </p:spPr>
        <p:txBody>
          <a:bodyPr vert="horz" lIns="91440" tIns="45720" rIns="91440" bIns="45720" rtlCol="0" anchor="ctr"/>
          <a:lstStyle>
            <a:lvl1pPr algn="l">
              <a:defRPr sz="1200">
                <a:solidFill>
                  <a:schemeClr val="bg1"/>
                </a:solidFill>
                <a:latin typeface="Arial" pitchFamily="34" charset="0"/>
                <a:cs typeface="Arial" pitchFamily="34" charset="0"/>
              </a:defRPr>
            </a:lvl1pPr>
          </a:lstStyle>
          <a:p>
            <a:endParaRPr lang="fr-CA" dirty="0"/>
          </a:p>
        </p:txBody>
      </p:sp>
      <p:sp>
        <p:nvSpPr>
          <p:cNvPr id="6" name="Espace réservé du numéro de diapositive 5"/>
          <p:cNvSpPr>
            <a:spLocks noGrp="1"/>
          </p:cNvSpPr>
          <p:nvPr>
            <p:ph type="sldNum" sz="quarter" idx="4"/>
          </p:nvPr>
        </p:nvSpPr>
        <p:spPr>
          <a:xfrm>
            <a:off x="6156176" y="6514346"/>
            <a:ext cx="2133600" cy="365125"/>
          </a:xfrm>
          <a:prstGeom prst="rect">
            <a:avLst/>
          </a:prstGeom>
        </p:spPr>
        <p:txBody>
          <a:bodyPr vert="horz" lIns="91440" tIns="45720" rIns="91440" bIns="45720" rtlCol="0" anchor="ctr"/>
          <a:lstStyle>
            <a:lvl1pPr algn="r">
              <a:defRPr sz="1200">
                <a:solidFill>
                  <a:schemeClr val="bg1"/>
                </a:solidFill>
                <a:latin typeface="Arial" pitchFamily="34" charset="0"/>
                <a:cs typeface="Arial" pitchFamily="34" charset="0"/>
              </a:defRPr>
            </a:lvl1pPr>
          </a:lstStyle>
          <a:p>
            <a:fld id="{EB69D682-573B-416E-8C7C-494F8969C1B3}" type="slidenum">
              <a:rPr lang="fr-CA" smtClean="0"/>
              <a:pPr/>
              <a:t>‹N°›</a:t>
            </a:fld>
            <a:endParaRPr lang="fr-CA" dirty="0"/>
          </a:p>
        </p:txBody>
      </p:sp>
    </p:spTree>
    <p:extLst>
      <p:ext uri="{BB962C8B-B14F-4D97-AF65-F5344CB8AC3E}">
        <p14:creationId xmlns:p14="http://schemas.microsoft.com/office/powerpoint/2010/main" val="1591752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2" r:id="rId5"/>
    <p:sldLayoutId id="2147483654" r:id="rId6"/>
    <p:sldLayoutId id="2147483655" r:id="rId7"/>
    <p:sldLayoutId id="2147483656" r:id="rId8"/>
  </p:sldLayoutIdLst>
  <p:txStyles>
    <p:titleStyle>
      <a:lvl1pPr algn="l" defTabSz="914400" rtl="0" eaLnBrk="1" latinLnBrk="0" hangingPunct="1">
        <a:spcBef>
          <a:spcPct val="0"/>
        </a:spcBef>
        <a:buNone/>
        <a:defRPr sz="4400" kern="1200">
          <a:solidFill>
            <a:srgbClr val="E46C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SzPct val="65000"/>
        <a:buFontTx/>
        <a:buBlip>
          <a:blip r:embed="rId11"/>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E46C0A"/>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E46C0A"/>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E46C0A"/>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E46C0A"/>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35.xml"/><Relationship Id="rId7" Type="http://schemas.openxmlformats.org/officeDocument/2006/relationships/notesSlide" Target="../notesSlides/notesSlide10.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tags" Target="../tags/tag40.xml"/><Relationship Id="rId7" Type="http://schemas.openxmlformats.org/officeDocument/2006/relationships/notesSlide" Target="../notesSlides/notesSlide1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_rels/slide12.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5.gi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9.xml"/><Relationship Id="rId7" Type="http://schemas.openxmlformats.org/officeDocument/2006/relationships/tags" Target="../tags/tag5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4.gif"/><Relationship Id="rId5" Type="http://schemas.openxmlformats.org/officeDocument/2006/relationships/tags" Target="../tags/tag51.xml"/><Relationship Id="rId10" Type="http://schemas.openxmlformats.org/officeDocument/2006/relationships/image" Target="../media/image16.gif"/><Relationship Id="rId4" Type="http://schemas.openxmlformats.org/officeDocument/2006/relationships/tags" Target="../tags/tag50.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4.gif"/><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7.gif"/><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image" Target="../media/image4.gif"/><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notesSlide" Target="../notesSlides/notesSlide15.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slideLayout" Target="../slideLayouts/slideLayout2.xml"/><Relationship Id="rId5" Type="http://schemas.openxmlformats.org/officeDocument/2006/relationships/tags" Target="../tags/tag61.xml"/><Relationship Id="rId15" Type="http://schemas.openxmlformats.org/officeDocument/2006/relationships/image" Target="../media/image19.gif"/><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tags" Target="../tags/tag69.xml"/><Relationship Id="rId7" Type="http://schemas.openxmlformats.org/officeDocument/2006/relationships/notesSlide" Target="../notesSlides/notesSlide16.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2.xml"/><Relationship Id="rId5" Type="http://schemas.openxmlformats.org/officeDocument/2006/relationships/tags" Target="../tags/tag71.xml"/><Relationship Id="rId4" Type="http://schemas.openxmlformats.org/officeDocument/2006/relationships/tags" Target="../tags/tag70.xml"/></Relationships>
</file>

<file path=ppt/slides/_rels/slide17.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tags" Target="../tags/tag74.xml"/><Relationship Id="rId7" Type="http://schemas.openxmlformats.org/officeDocument/2006/relationships/notesSlide" Target="../notesSlides/notesSlide17.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2.xml"/><Relationship Id="rId5" Type="http://schemas.openxmlformats.org/officeDocument/2006/relationships/tags" Target="../tags/tag76.xml"/><Relationship Id="rId4" Type="http://schemas.openxmlformats.org/officeDocument/2006/relationships/tags" Target="../tags/tag75.xml"/></Relationships>
</file>

<file path=ppt/slides/_rels/slide18.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tags" Target="../tags/tag79.xml"/><Relationship Id="rId7" Type="http://schemas.openxmlformats.org/officeDocument/2006/relationships/notesSlide" Target="../notesSlides/notesSlide18.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Layout" Target="../slideLayouts/slideLayout2.xml"/><Relationship Id="rId5" Type="http://schemas.openxmlformats.org/officeDocument/2006/relationships/tags" Target="../tags/tag81.xml"/><Relationship Id="rId4" Type="http://schemas.openxmlformats.org/officeDocument/2006/relationships/tags" Target="../tags/tag80.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88.xml"/><Relationship Id="rId7"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9" Type="http://schemas.openxmlformats.org/officeDocument/2006/relationships/image" Target="../media/image21.gif"/></Relationships>
</file>

<file path=ppt/slides/_rels/slide22.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95.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3" Type="http://schemas.openxmlformats.org/officeDocument/2006/relationships/tags" Target="../tags/tag98.xml"/><Relationship Id="rId7"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s>
</file>

<file path=ppt/slides/_rels/slide24.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05.xml"/></Relationships>
</file>

<file path=ppt/slides/_rels/slide2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tags" Target="../tags/tag108.xml"/><Relationship Id="rId7" Type="http://schemas.openxmlformats.org/officeDocument/2006/relationships/notesSlide" Target="../notesSlides/notesSlide25.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Layout" Target="../slideLayouts/slideLayout2.xml"/><Relationship Id="rId5" Type="http://schemas.openxmlformats.org/officeDocument/2006/relationships/tags" Target="../tags/tag110.xml"/><Relationship Id="rId4" Type="http://schemas.openxmlformats.org/officeDocument/2006/relationships/tags" Target="../tags/tag10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image" Target="../media/image23.jpe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27.xml"/><Relationship Id="rId5" Type="http://schemas.openxmlformats.org/officeDocument/2006/relationships/slideLayout" Target="../slideLayouts/slideLayout3.xml"/><Relationship Id="rId4" Type="http://schemas.openxmlformats.org/officeDocument/2006/relationships/tags" Target="../tags/tag11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tags" Target="../tags/tag12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7.xml"/><Relationship Id="rId7"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10" Type="http://schemas.openxmlformats.org/officeDocument/2006/relationships/image" Target="../media/image9.jpeg"/><Relationship Id="rId4" Type="http://schemas.openxmlformats.org/officeDocument/2006/relationships/tags" Target="../tags/tag8.xml"/><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125.xml"/><Relationship Id="rId7" Type="http://schemas.openxmlformats.org/officeDocument/2006/relationships/image" Target="../media/image24.jpe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30.xml"/><Relationship Id="rId5" Type="http://schemas.openxmlformats.org/officeDocument/2006/relationships/slideLayout" Target="../slideLayouts/slideLayout8.xml"/><Relationship Id="rId4" Type="http://schemas.openxmlformats.org/officeDocument/2006/relationships/tags" Target="../tags/tag126.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1.JP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gif"/><Relationship Id="rId5" Type="http://schemas.openxmlformats.org/officeDocument/2006/relationships/notesSlide" Target="../notesSlides/notesSlide7.xml"/><Relationship Id="rId4"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rotWithShape="1">
          <a:blip r:embed="rId5" cstate="screen">
            <a:extLst>
              <a:ext uri="{28A0092B-C50C-407E-A947-70E740481C1C}">
                <a14:useLocalDpi xmlns:a14="http://schemas.microsoft.com/office/drawing/2010/main"/>
              </a:ext>
            </a:extLst>
          </a:blip>
          <a:srcRect/>
          <a:stretch/>
        </p:blipFill>
        <p:spPr>
          <a:xfrm>
            <a:off x="2555780" y="5409887"/>
            <a:ext cx="4032448" cy="1093938"/>
          </a:xfrm>
          <a:prstGeom prst="rect">
            <a:avLst/>
          </a:prstGeom>
        </p:spPr>
      </p:pic>
      <p:pic>
        <p:nvPicPr>
          <p:cNvPr id="7" name="Image 6"/>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2915824" y="1268760"/>
            <a:ext cx="3312360" cy="3292988"/>
          </a:xfrm>
          <a:prstGeom prst="rect">
            <a:avLst/>
          </a:prstGeom>
        </p:spPr>
      </p:pic>
    </p:spTree>
    <p:extLst>
      <p:ext uri="{BB962C8B-B14F-4D97-AF65-F5344CB8AC3E}">
        <p14:creationId xmlns:p14="http://schemas.microsoft.com/office/powerpoint/2010/main" val="7098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926595" y="863715"/>
            <a:ext cx="6563626" cy="1361911"/>
          </a:xfrm>
          <a:prstGeom prst="rect">
            <a:avLst/>
          </a:prstGeom>
          <a:noFill/>
        </p:spPr>
        <p:txBody>
          <a:bodyPr wrap="square">
            <a:spAutoFit/>
          </a:bodyPr>
          <a:lstStyle/>
          <a:p>
            <a:pPr algn="ctr"/>
            <a:r>
              <a:rPr lang="fr-CA" sz="4125" kern="1000" dirty="0">
                <a:ln w="18415" cmpd="sng">
                  <a:solidFill>
                    <a:srgbClr val="FFFFFF"/>
                  </a:solidFill>
                  <a:prstDash val="solid"/>
                </a:ln>
                <a:solidFill>
                  <a:schemeClr val="accent6">
                    <a:lumMod val="75000"/>
                  </a:schemeClr>
                </a:solidFill>
                <a:latin typeface="Arial" panose="020B0604020202020204" pitchFamily="34" charset="0"/>
                <a:cs typeface="Arial" panose="020B0604020202020204" pitchFamily="34" charset="0"/>
              </a:rPr>
              <a:t>Les personnes impliquées dans un procès criminel</a:t>
            </a:r>
          </a:p>
        </p:txBody>
      </p:sp>
      <p:pic>
        <p:nvPicPr>
          <p:cNvPr id="10" name="Image 9"/>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bwMode="auto">
          <a:xfrm>
            <a:off x="4780759" y="3036487"/>
            <a:ext cx="1613944" cy="2412348"/>
          </a:xfrm>
          <a:prstGeom prst="rect">
            <a:avLst/>
          </a:prstGeom>
          <a:noFill/>
          <a:ln>
            <a:noFill/>
          </a:ln>
        </p:spPr>
      </p:pic>
      <p:grpSp>
        <p:nvGrpSpPr>
          <p:cNvPr id="11" name="Groupe 17"/>
          <p:cNvGrpSpPr/>
          <p:nvPr>
            <p:custDataLst>
              <p:tags r:id="rId3"/>
            </p:custDataLst>
          </p:nvPr>
        </p:nvGrpSpPr>
        <p:grpSpPr>
          <a:xfrm>
            <a:off x="1064546" y="2416984"/>
            <a:ext cx="1144691" cy="1144691"/>
            <a:chOff x="4860030" y="543968"/>
            <a:chExt cx="1221004" cy="1221004"/>
          </a:xfrm>
        </p:grpSpPr>
        <p:sp>
          <p:nvSpPr>
            <p:cNvPr id="12" name="Larme 11"/>
            <p:cNvSpPr/>
            <p:nvPr/>
          </p:nvSpPr>
          <p:spPr>
            <a:xfrm rot="5400000">
              <a:off x="4860030" y="543968"/>
              <a:ext cx="1221004" cy="1221004"/>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88" dirty="0"/>
            </a:p>
          </p:txBody>
        </p:sp>
        <p:sp>
          <p:nvSpPr>
            <p:cNvPr id="13" name="ZoneTexte 12"/>
            <p:cNvSpPr txBox="1"/>
            <p:nvPr/>
          </p:nvSpPr>
          <p:spPr>
            <a:xfrm>
              <a:off x="4961487" y="858368"/>
              <a:ext cx="1062834" cy="590931"/>
            </a:xfrm>
            <a:prstGeom prst="rect">
              <a:avLst/>
            </a:prstGeom>
            <a:noFill/>
          </p:spPr>
          <p:txBody>
            <a:bodyPr wrap="square" rtlCol="0">
              <a:spAutoFit/>
            </a:bodyPr>
            <a:lstStyle/>
            <a:p>
              <a:r>
                <a:rPr lang="fr-CA" sz="1500" dirty="0">
                  <a:solidFill>
                    <a:schemeClr val="bg1"/>
                  </a:solidFill>
                  <a:latin typeface="Arial" panose="020B0604020202020204" pitchFamily="34" charset="0"/>
                  <a:cs typeface="Arial" panose="020B0604020202020204" pitchFamily="34" charset="0"/>
                </a:rPr>
                <a:t>Quel est leur rôle?</a:t>
              </a:r>
              <a:endParaRPr lang="fr-CA" sz="1500" dirty="0">
                <a:solidFill>
                  <a:schemeClr val="accent6">
                    <a:lumMod val="75000"/>
                  </a:schemeClr>
                </a:solidFill>
                <a:latin typeface="Arial" panose="020B0604020202020204" pitchFamily="34" charset="0"/>
                <a:cs typeface="Arial" panose="020B0604020202020204" pitchFamily="34" charset="0"/>
              </a:endParaRPr>
            </a:p>
          </p:txBody>
        </p:sp>
      </p:grpSp>
      <p:grpSp>
        <p:nvGrpSpPr>
          <p:cNvPr id="14" name="Groupe 17"/>
          <p:cNvGrpSpPr/>
          <p:nvPr>
            <p:custDataLst>
              <p:tags r:id="rId4"/>
            </p:custDataLst>
          </p:nvPr>
        </p:nvGrpSpPr>
        <p:grpSpPr>
          <a:xfrm>
            <a:off x="6462210" y="2416388"/>
            <a:ext cx="1144691" cy="1144691"/>
            <a:chOff x="4860030" y="543968"/>
            <a:chExt cx="1221004" cy="1221004"/>
          </a:xfrm>
        </p:grpSpPr>
        <p:sp>
          <p:nvSpPr>
            <p:cNvPr id="15" name="Larme 14"/>
            <p:cNvSpPr/>
            <p:nvPr/>
          </p:nvSpPr>
          <p:spPr>
            <a:xfrm rot="10800000">
              <a:off x="4860030" y="543968"/>
              <a:ext cx="1221004" cy="1221004"/>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1688" dirty="0"/>
            </a:p>
          </p:txBody>
        </p:sp>
        <p:sp>
          <p:nvSpPr>
            <p:cNvPr id="16" name="ZoneTexte 15"/>
            <p:cNvSpPr txBox="1"/>
            <p:nvPr/>
          </p:nvSpPr>
          <p:spPr>
            <a:xfrm>
              <a:off x="4904676" y="859004"/>
              <a:ext cx="1131710" cy="590931"/>
            </a:xfrm>
            <a:prstGeom prst="rect">
              <a:avLst/>
            </a:prstGeom>
            <a:noFill/>
          </p:spPr>
          <p:txBody>
            <a:bodyPr wrap="square" rtlCol="0">
              <a:spAutoFit/>
            </a:bodyPr>
            <a:lstStyle/>
            <a:p>
              <a:r>
                <a:rPr lang="fr-CA" sz="1500" dirty="0">
                  <a:solidFill>
                    <a:schemeClr val="bg1"/>
                  </a:solidFill>
                  <a:latin typeface="Arial" panose="020B0604020202020204" pitchFamily="34" charset="0"/>
                  <a:cs typeface="Arial" panose="020B0604020202020204" pitchFamily="34" charset="0"/>
                </a:rPr>
                <a:t>Qui </a:t>
              </a:r>
            </a:p>
            <a:p>
              <a:r>
                <a:rPr lang="fr-CA" sz="1500" dirty="0">
                  <a:solidFill>
                    <a:schemeClr val="bg1"/>
                  </a:solidFill>
                  <a:latin typeface="Arial" panose="020B0604020202020204" pitchFamily="34" charset="0"/>
                  <a:cs typeface="Arial" panose="020B0604020202020204" pitchFamily="34" charset="0"/>
                </a:rPr>
                <a:t>sont-ils?</a:t>
              </a:r>
              <a:endParaRPr lang="fr-CA" sz="1500" dirty="0">
                <a:solidFill>
                  <a:schemeClr val="accent6">
                    <a:lumMod val="75000"/>
                  </a:schemeClr>
                </a:solidFill>
                <a:latin typeface="Arial" panose="020B0604020202020204" pitchFamily="34" charset="0"/>
                <a:cs typeface="Arial" panose="020B0604020202020204" pitchFamily="34" charset="0"/>
              </a:endParaRPr>
            </a:p>
          </p:txBody>
        </p:sp>
      </p:grpSp>
      <p:pic>
        <p:nvPicPr>
          <p:cNvPr id="2" name="Image 1"/>
          <p:cNvPicPr>
            <a:picLocks noChangeAspect="1"/>
          </p:cNvPicPr>
          <p:nvPr>
            <p:custDataLst>
              <p:tags r:id="rId5"/>
            </p:custDataLst>
          </p:nvPr>
        </p:nvPicPr>
        <p:blipFill>
          <a:blip r:embed="rId9" cstate="screen">
            <a:extLst>
              <a:ext uri="{28A0092B-C50C-407E-A947-70E740481C1C}">
                <a14:useLocalDpi xmlns:a14="http://schemas.microsoft.com/office/drawing/2010/main"/>
              </a:ext>
            </a:extLst>
          </a:blip>
          <a:stretch>
            <a:fillRect/>
          </a:stretch>
        </p:blipFill>
        <p:spPr>
          <a:xfrm>
            <a:off x="2479267" y="3025143"/>
            <a:ext cx="1436884" cy="2406505"/>
          </a:xfrm>
          <a:prstGeom prst="rect">
            <a:avLst/>
          </a:prstGeom>
        </p:spPr>
      </p:pic>
    </p:spTree>
    <p:extLst>
      <p:ext uri="{BB962C8B-B14F-4D97-AF65-F5344CB8AC3E}">
        <p14:creationId xmlns:p14="http://schemas.microsoft.com/office/powerpoint/2010/main" val="3993687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38344" y="679726"/>
            <a:ext cx="4765658" cy="868958"/>
          </a:xfrm>
        </p:spPr>
        <p:txBody>
          <a:bodyPr>
            <a:noAutofit/>
          </a:bodyPr>
          <a:lstStyle/>
          <a:p>
            <a:r>
              <a:rPr lang="fr-CA" dirty="0"/>
              <a:t>Le procureur de la poursuite</a:t>
            </a:r>
          </a:p>
        </p:txBody>
      </p:sp>
      <p:sp>
        <p:nvSpPr>
          <p:cNvPr id="3" name="Espace réservé du contenu 2"/>
          <p:cNvSpPr>
            <a:spLocks noGrp="1"/>
          </p:cNvSpPr>
          <p:nvPr>
            <p:ph idx="1"/>
            <p:custDataLst>
              <p:tags r:id="rId2"/>
            </p:custDataLst>
          </p:nvPr>
        </p:nvSpPr>
        <p:spPr>
          <a:xfrm>
            <a:off x="728256" y="3267142"/>
            <a:ext cx="6075992" cy="3312368"/>
          </a:xfrm>
        </p:spPr>
        <p:txBody>
          <a:bodyPr>
            <a:normAutofit fontScale="92500"/>
          </a:bodyPr>
          <a:lstStyle/>
          <a:p>
            <a:pPr marL="0" indent="0">
              <a:buNone/>
            </a:pPr>
            <a:r>
              <a:rPr lang="fr-CA" dirty="0">
                <a:solidFill>
                  <a:schemeClr val="tx1"/>
                </a:solidFill>
              </a:rPr>
              <a:t>Le procureur de la poursuite doit :</a:t>
            </a:r>
          </a:p>
          <a:p>
            <a:r>
              <a:rPr lang="fr-CA" dirty="0">
                <a:solidFill>
                  <a:schemeClr val="tx1"/>
                </a:solidFill>
              </a:rPr>
              <a:t>aider le tribunal à </a:t>
            </a:r>
            <a:r>
              <a:rPr lang="fr-CA" b="1" dirty="0">
                <a:solidFill>
                  <a:schemeClr val="tx1"/>
                </a:solidFill>
              </a:rPr>
              <a:t>découvrir la vérité</a:t>
            </a:r>
            <a:r>
              <a:rPr lang="fr-CA" dirty="0">
                <a:solidFill>
                  <a:schemeClr val="tx1"/>
                </a:solidFill>
              </a:rPr>
              <a:t>;</a:t>
            </a:r>
          </a:p>
          <a:p>
            <a:r>
              <a:rPr lang="fr-CA" dirty="0">
                <a:solidFill>
                  <a:schemeClr val="tx1"/>
                </a:solidFill>
              </a:rPr>
              <a:t>prouver que l’accusé est coupable, </a:t>
            </a:r>
            <a:r>
              <a:rPr lang="fr-CA" b="1" dirty="0">
                <a:solidFill>
                  <a:schemeClr val="tx1"/>
                </a:solidFill>
              </a:rPr>
              <a:t>hors de tout doute raisonnable</a:t>
            </a:r>
            <a:r>
              <a:rPr lang="fr-CA" dirty="0">
                <a:solidFill>
                  <a:schemeClr val="tx1"/>
                </a:solidFill>
              </a:rPr>
              <a:t>.</a:t>
            </a:r>
          </a:p>
          <a:p>
            <a:endParaRPr lang="fr-CA" sz="2400" dirty="0">
              <a:solidFill>
                <a:schemeClr val="tx1"/>
              </a:solidFill>
            </a:endParaRPr>
          </a:p>
        </p:txBody>
      </p:sp>
      <p:sp>
        <p:nvSpPr>
          <p:cNvPr id="5" name="Bulle ronde 4"/>
          <p:cNvSpPr/>
          <p:nvPr>
            <p:custDataLst>
              <p:tags r:id="rId3"/>
            </p:custDataLst>
          </p:nvPr>
        </p:nvSpPr>
        <p:spPr>
          <a:xfrm>
            <a:off x="5304001" y="352976"/>
            <a:ext cx="3120524" cy="1485359"/>
          </a:xfrm>
          <a:prstGeom prst="wedgeEllipseCallout">
            <a:avLst>
              <a:gd name="adj1" fmla="val 26420"/>
              <a:gd name="adj2" fmla="val 65981"/>
            </a:avLst>
          </a:prstGeom>
          <a:ln>
            <a:solidFill>
              <a:srgbClr val="E46C00"/>
            </a:solidFill>
          </a:ln>
        </p:spPr>
        <p:style>
          <a:lnRef idx="2">
            <a:schemeClr val="dk1"/>
          </a:lnRef>
          <a:fillRef idx="1">
            <a:schemeClr val="lt1"/>
          </a:fillRef>
          <a:effectRef idx="0">
            <a:schemeClr val="dk1"/>
          </a:effectRef>
          <a:fontRef idx="minor">
            <a:schemeClr val="dk1"/>
          </a:fontRef>
        </p:style>
        <p:txBody>
          <a:bodyPr rtlCol="0" anchor="ctr"/>
          <a:lstStyle/>
          <a:p>
            <a:pPr algn="ctr"/>
            <a:r>
              <a:rPr lang="fr-CA" dirty="0">
                <a:solidFill>
                  <a:schemeClr val="tx1"/>
                </a:solidFill>
                <a:latin typeface="Arial" panose="020B0604020202020204" pitchFamily="34" charset="0"/>
                <a:cs typeface="Arial" panose="020B0604020202020204" pitchFamily="34" charset="0"/>
              </a:rPr>
              <a:t>Mon rôle est de </a:t>
            </a:r>
            <a:r>
              <a:rPr lang="fr-CA" b="1" dirty="0">
                <a:solidFill>
                  <a:schemeClr val="tx1"/>
                </a:solidFill>
                <a:latin typeface="Arial" panose="020B0604020202020204" pitchFamily="34" charset="0"/>
                <a:cs typeface="Arial" panose="020B0604020202020204" pitchFamily="34" charset="0"/>
              </a:rPr>
              <a:t>poursuivre l’accusé au nom de l’État</a:t>
            </a:r>
            <a:r>
              <a:rPr lang="fr-CA" dirty="0">
                <a:solidFill>
                  <a:schemeClr val="tx1"/>
                </a:solidFill>
                <a:latin typeface="Arial" panose="020B0604020202020204" pitchFamily="34" charset="0"/>
                <a:cs typeface="Arial" panose="020B0604020202020204" pitchFamily="34" charset="0"/>
              </a:rPr>
              <a:t>. </a:t>
            </a:r>
          </a:p>
        </p:txBody>
      </p:sp>
      <p:sp>
        <p:nvSpPr>
          <p:cNvPr id="6" name="Rectangle à coins arrondis 5"/>
          <p:cNvSpPr/>
          <p:nvPr>
            <p:custDataLst>
              <p:tags r:id="rId4"/>
            </p:custDataLst>
          </p:nvPr>
        </p:nvSpPr>
        <p:spPr>
          <a:xfrm>
            <a:off x="539552" y="1970998"/>
            <a:ext cx="5100744" cy="10308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2200" dirty="0">
                <a:solidFill>
                  <a:schemeClr val="tx1"/>
                </a:solidFill>
                <a:latin typeface="Arial" panose="020B0604020202020204" pitchFamily="34" charset="0"/>
                <a:cs typeface="Arial" panose="020B0604020202020204" pitchFamily="34" charset="0"/>
              </a:rPr>
              <a:t>Nom officiel : « </a:t>
            </a:r>
            <a:r>
              <a:rPr lang="fr-CA" sz="2200" b="1" dirty="0">
                <a:solidFill>
                  <a:schemeClr val="tx1"/>
                </a:solidFill>
                <a:latin typeface="Arial" panose="020B0604020202020204" pitchFamily="34" charset="0"/>
                <a:cs typeface="Arial" panose="020B0604020202020204" pitchFamily="34" charset="0"/>
              </a:rPr>
              <a:t>procureur(e) aux poursuites criminelles et pénales </a:t>
            </a:r>
            <a:r>
              <a:rPr lang="fr-CA" sz="2200" dirty="0">
                <a:solidFill>
                  <a:schemeClr val="tx1"/>
                </a:solidFill>
                <a:latin typeface="Arial" panose="020B0604020202020204" pitchFamily="34" charset="0"/>
                <a:cs typeface="Arial" panose="020B0604020202020204" pitchFamily="34" charset="0"/>
              </a:rPr>
              <a:t>». </a:t>
            </a:r>
          </a:p>
        </p:txBody>
      </p:sp>
      <p:pic>
        <p:nvPicPr>
          <p:cNvPr id="7" name="Image 6"/>
          <p:cNvPicPr>
            <a:picLocks noChangeAspect="1"/>
          </p:cNvPicPr>
          <p:nvPr>
            <p:custDataLst>
              <p:tags r:id="rId5"/>
            </p:custDataLst>
          </p:nvPr>
        </p:nvPicPr>
        <p:blipFill>
          <a:blip r:embed="rId8" cstate="screen">
            <a:extLst>
              <a:ext uri="{28A0092B-C50C-407E-A947-70E740481C1C}">
                <a14:useLocalDpi xmlns:a14="http://schemas.microsoft.com/office/drawing/2010/main"/>
              </a:ext>
            </a:extLst>
          </a:blip>
          <a:stretch>
            <a:fillRect/>
          </a:stretch>
        </p:blipFill>
        <p:spPr>
          <a:xfrm rot="21069150">
            <a:off x="6861164" y="1891340"/>
            <a:ext cx="2215822" cy="4286499"/>
          </a:xfrm>
          <a:prstGeom prst="rect">
            <a:avLst/>
          </a:prstGeom>
        </p:spPr>
      </p:pic>
    </p:spTree>
    <p:extLst>
      <p:ext uri="{BB962C8B-B14F-4D97-AF65-F5344CB8AC3E}">
        <p14:creationId xmlns:p14="http://schemas.microsoft.com/office/powerpoint/2010/main" val="615454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a:t>L’avocat de la défense</a:t>
            </a:r>
          </a:p>
        </p:txBody>
      </p:sp>
      <p:sp>
        <p:nvSpPr>
          <p:cNvPr id="3" name="Espace réservé du contenu 2"/>
          <p:cNvSpPr>
            <a:spLocks noGrp="1"/>
          </p:cNvSpPr>
          <p:nvPr>
            <p:ph idx="1"/>
            <p:custDataLst>
              <p:tags r:id="rId2"/>
            </p:custDataLst>
          </p:nvPr>
        </p:nvSpPr>
        <p:spPr>
          <a:xfrm>
            <a:off x="4932040" y="1628800"/>
            <a:ext cx="4060145" cy="4213538"/>
          </a:xfrm>
          <a:ln>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fr-CA" sz="2200" dirty="0">
                <a:solidFill>
                  <a:schemeClr val="tx1"/>
                </a:solidFill>
                <a:latin typeface="Arial" panose="020B0604020202020204" pitchFamily="34" charset="0"/>
                <a:cs typeface="Arial" panose="020B0604020202020204" pitchFamily="34" charset="0"/>
              </a:rPr>
              <a:t>L’avocat de la défense doit :</a:t>
            </a:r>
          </a:p>
          <a:p>
            <a:pPr>
              <a:spcBef>
                <a:spcPts val="1200"/>
              </a:spcBef>
            </a:pPr>
            <a:r>
              <a:rPr lang="fr-CA" sz="2200" dirty="0">
                <a:solidFill>
                  <a:schemeClr val="tx1"/>
                </a:solidFill>
                <a:latin typeface="Arial" panose="020B0604020202020204" pitchFamily="34" charset="0"/>
                <a:cs typeface="Arial" panose="020B0604020202020204" pitchFamily="34" charset="0"/>
              </a:rPr>
              <a:t>soulever les faiblesses de la preuve présentée par le procureur de la poursuite;</a:t>
            </a:r>
          </a:p>
          <a:p>
            <a:pPr>
              <a:spcBef>
                <a:spcPts val="1200"/>
              </a:spcBef>
            </a:pPr>
            <a:r>
              <a:rPr lang="fr-CA" sz="2200" dirty="0">
                <a:solidFill>
                  <a:schemeClr val="tx1"/>
                </a:solidFill>
                <a:latin typeface="Arial" panose="020B0604020202020204" pitchFamily="34" charset="0"/>
                <a:cs typeface="Arial" panose="020B0604020202020204" pitchFamily="34" charset="0"/>
              </a:rPr>
              <a:t>s’assurer que l’accusé a la possibilité de faire valoir sa version des faits; </a:t>
            </a:r>
          </a:p>
          <a:p>
            <a:pPr>
              <a:spcBef>
                <a:spcPts val="1200"/>
              </a:spcBef>
            </a:pPr>
            <a:r>
              <a:rPr lang="fr-CA" sz="2200" dirty="0">
                <a:solidFill>
                  <a:schemeClr val="tx1"/>
                </a:solidFill>
                <a:latin typeface="Arial" panose="020B0604020202020204" pitchFamily="34" charset="0"/>
                <a:cs typeface="Arial" panose="020B0604020202020204" pitchFamily="34" charset="0"/>
              </a:rPr>
              <a:t>s’assurer que les droits de l’accusé sont respectés tout au long du processus.</a:t>
            </a:r>
          </a:p>
          <a:p>
            <a:pPr marL="0" indent="0">
              <a:buNone/>
            </a:pPr>
            <a:endParaRPr lang="fr-CA" sz="2400" dirty="0">
              <a:solidFill>
                <a:schemeClr val="tx1"/>
              </a:solidFill>
            </a:endParaRPr>
          </a:p>
        </p:txBody>
      </p:sp>
      <p:sp>
        <p:nvSpPr>
          <p:cNvPr id="5" name="Bulle ronde 4"/>
          <p:cNvSpPr/>
          <p:nvPr>
            <p:custDataLst>
              <p:tags r:id="rId3"/>
            </p:custDataLst>
          </p:nvPr>
        </p:nvSpPr>
        <p:spPr>
          <a:xfrm>
            <a:off x="2339752" y="1273622"/>
            <a:ext cx="2304256" cy="2083370"/>
          </a:xfrm>
          <a:prstGeom prst="wedgeEllipseCallout">
            <a:avLst>
              <a:gd name="adj1" fmla="val -62969"/>
              <a:gd name="adj2" fmla="val -4157"/>
            </a:avLst>
          </a:prstGeom>
          <a:ln>
            <a:solidFill>
              <a:srgbClr val="F6891F"/>
            </a:solidFill>
          </a:ln>
        </p:spPr>
        <p:style>
          <a:lnRef idx="2">
            <a:schemeClr val="dk1"/>
          </a:lnRef>
          <a:fillRef idx="1">
            <a:schemeClr val="lt1"/>
          </a:fillRef>
          <a:effectRef idx="0">
            <a:schemeClr val="dk1"/>
          </a:effectRef>
          <a:fontRef idx="minor">
            <a:schemeClr val="dk1"/>
          </a:fontRef>
        </p:style>
        <p:txBody>
          <a:bodyPr rtlCol="0" anchor="ctr"/>
          <a:lstStyle/>
          <a:p>
            <a:pPr algn="ctr"/>
            <a:r>
              <a:rPr lang="fr-CA" sz="2000" dirty="0">
                <a:solidFill>
                  <a:schemeClr val="tx1"/>
                </a:solidFill>
                <a:latin typeface="Arial" panose="020B0604020202020204" pitchFamily="34" charset="0"/>
                <a:cs typeface="Arial" panose="020B0604020202020204" pitchFamily="34" charset="0"/>
              </a:rPr>
              <a:t>Mon rôle est de défendre l’accusé.</a:t>
            </a:r>
          </a:p>
        </p:txBody>
      </p:sp>
      <p:pic>
        <p:nvPicPr>
          <p:cNvPr id="6" name="Image 5"/>
          <p:cNvPicPr>
            <a:picLocks noChangeAspect="1"/>
          </p:cNvPicPr>
          <p:nvPr>
            <p:custDataLst>
              <p:tags r:id="rId4"/>
            </p:custDataLst>
          </p:nvPr>
        </p:nvPicPr>
        <p:blipFill>
          <a:blip r:embed="rId7">
            <a:extLst>
              <a:ext uri="{28A0092B-C50C-407E-A947-70E740481C1C}">
                <a14:useLocalDpi xmlns:a14="http://schemas.microsoft.com/office/drawing/2010/main"/>
              </a:ext>
            </a:extLst>
          </a:blip>
          <a:stretch>
            <a:fillRect/>
          </a:stretch>
        </p:blipFill>
        <p:spPr>
          <a:xfrm>
            <a:off x="321831" y="1550731"/>
            <a:ext cx="2390274" cy="5040000"/>
          </a:xfrm>
          <a:prstGeom prst="rect">
            <a:avLst/>
          </a:prstGeom>
        </p:spPr>
      </p:pic>
    </p:spTree>
    <p:extLst>
      <p:ext uri="{BB962C8B-B14F-4D97-AF65-F5344CB8AC3E}">
        <p14:creationId xmlns:p14="http://schemas.microsoft.com/office/powerpoint/2010/main" val="346099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custDataLst>
              <p:tags r:id="rId1"/>
            </p:custDataLst>
          </p:nvPr>
        </p:nvSpPr>
        <p:spPr>
          <a:xfrm>
            <a:off x="5478411" y="3861048"/>
            <a:ext cx="3267425" cy="1862486"/>
          </a:xfrm>
          <a:prstGeom prst="roundRect">
            <a:avLst/>
          </a:prstGeom>
          <a:ln>
            <a:solidFill>
              <a:srgbClr val="F6891F"/>
            </a:solidFill>
          </a:ln>
        </p:spPr>
        <p:style>
          <a:lnRef idx="2">
            <a:schemeClr val="dk1"/>
          </a:lnRef>
          <a:fillRef idx="1">
            <a:schemeClr val="lt1"/>
          </a:fillRef>
          <a:effectRef idx="0">
            <a:schemeClr val="dk1"/>
          </a:effectRef>
          <a:fontRef idx="minor">
            <a:schemeClr val="dk1"/>
          </a:fontRef>
        </p:style>
        <p:txBody>
          <a:bodyPr rtlCol="0" anchor="ctr"/>
          <a:lstStyle/>
          <a:p>
            <a:r>
              <a:rPr lang="fr-CA" sz="2000" dirty="0">
                <a:solidFill>
                  <a:schemeClr val="tx1"/>
                </a:solidFill>
                <a:latin typeface="Arial" panose="020B0604020202020204" pitchFamily="34" charset="0"/>
                <a:cs typeface="Arial" panose="020B0604020202020204" pitchFamily="34" charset="0"/>
              </a:rPr>
              <a:t>C’est toujours lui qui </a:t>
            </a:r>
            <a:r>
              <a:rPr lang="fr-CA" sz="2000" b="1" dirty="0">
                <a:solidFill>
                  <a:schemeClr val="tx1"/>
                </a:solidFill>
                <a:latin typeface="Arial" panose="020B0604020202020204" pitchFamily="34" charset="0"/>
                <a:cs typeface="Arial" panose="020B0604020202020204" pitchFamily="34" charset="0"/>
              </a:rPr>
              <a:t>détermine la peine</a:t>
            </a:r>
            <a:r>
              <a:rPr lang="fr-CA" sz="2000" dirty="0">
                <a:solidFill>
                  <a:schemeClr val="tx1"/>
                </a:solidFill>
                <a:latin typeface="Arial" panose="020B0604020202020204" pitchFamily="34" charset="0"/>
                <a:cs typeface="Arial" panose="020B0604020202020204" pitchFamily="34" charset="0"/>
              </a:rPr>
              <a:t>.</a:t>
            </a:r>
            <a:endParaRPr lang="fr-CA" sz="2000" b="1" dirty="0">
              <a:solidFill>
                <a:schemeClr val="tx1"/>
              </a:solidFill>
              <a:latin typeface="Arial" panose="020B0604020202020204" pitchFamily="34" charset="0"/>
              <a:cs typeface="Arial" panose="020B0604020202020204" pitchFamily="34" charset="0"/>
            </a:endParaRPr>
          </a:p>
        </p:txBody>
      </p:sp>
      <p:sp>
        <p:nvSpPr>
          <p:cNvPr id="2" name="Titre 1"/>
          <p:cNvSpPr>
            <a:spLocks noGrp="1"/>
          </p:cNvSpPr>
          <p:nvPr>
            <p:ph type="title"/>
            <p:custDataLst>
              <p:tags r:id="rId2"/>
            </p:custDataLst>
          </p:nvPr>
        </p:nvSpPr>
        <p:spPr/>
        <p:txBody>
          <a:bodyPr>
            <a:normAutofit/>
          </a:bodyPr>
          <a:lstStyle/>
          <a:p>
            <a:r>
              <a:rPr lang="fr-CA" dirty="0"/>
              <a:t>Le juge…</a:t>
            </a:r>
          </a:p>
        </p:txBody>
      </p:sp>
      <p:pic>
        <p:nvPicPr>
          <p:cNvPr id="4" name="Image 3"/>
          <p:cNvPicPr>
            <a:picLocks noChangeAspect="1"/>
          </p:cNvPicPr>
          <p:nvPr>
            <p:custDataLst>
              <p:tags r:id="rId3"/>
            </p:custDataLst>
          </p:nvPr>
        </p:nvPicPr>
        <p:blipFill>
          <a:blip r:embed="rId10">
            <a:extLst>
              <a:ext uri="{28A0092B-C50C-407E-A947-70E740481C1C}">
                <a14:useLocalDpi xmlns:a14="http://schemas.microsoft.com/office/drawing/2010/main"/>
              </a:ext>
            </a:extLst>
          </a:blip>
          <a:stretch>
            <a:fillRect/>
          </a:stretch>
        </p:blipFill>
        <p:spPr>
          <a:xfrm>
            <a:off x="3660336" y="1125304"/>
            <a:ext cx="1820700" cy="5040000"/>
          </a:xfrm>
          <a:prstGeom prst="rect">
            <a:avLst/>
          </a:prstGeom>
        </p:spPr>
      </p:pic>
      <p:sp>
        <p:nvSpPr>
          <p:cNvPr id="5" name="Espace réservé du contenu 2"/>
          <p:cNvSpPr txBox="1">
            <a:spLocks/>
          </p:cNvSpPr>
          <p:nvPr>
            <p:custDataLst>
              <p:tags r:id="rId4"/>
            </p:custDataLst>
          </p:nvPr>
        </p:nvSpPr>
        <p:spPr>
          <a:xfrm>
            <a:off x="5292080" y="4346701"/>
            <a:ext cx="3157735" cy="1818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65000"/>
              <a:buFontTx/>
              <a:buBlip>
                <a:blip r:embed="rId11"/>
              </a:buBlip>
              <a:defRPr sz="3200" kern="1200">
                <a:solidFill>
                  <a:srgbClr val="333F48"/>
                </a:solidFill>
                <a:latin typeface="Arial" pitchFamily="34" charset="0"/>
                <a:ea typeface="+mn-ea"/>
                <a:cs typeface="Arial" pitchFamily="34" charset="0"/>
              </a:defRPr>
            </a:lvl1pPr>
            <a:lvl2pPr marL="742950" indent="-285750" algn="l" defTabSz="914400" rtl="0" eaLnBrk="1" latinLnBrk="0" hangingPunct="1">
              <a:spcBef>
                <a:spcPct val="20000"/>
              </a:spcBef>
              <a:buClr>
                <a:srgbClr val="F6891F"/>
              </a:buClr>
              <a:buSzPct val="65000"/>
              <a:buFont typeface="Wingdings" pitchFamily="2" charset="2"/>
              <a:buChar char="Ø"/>
              <a:defRPr sz="2800" kern="1200">
                <a:solidFill>
                  <a:srgbClr val="333F48"/>
                </a:solidFill>
                <a:latin typeface="Arial" pitchFamily="34" charset="0"/>
                <a:ea typeface="+mn-ea"/>
                <a:cs typeface="Arial" pitchFamily="34" charset="0"/>
              </a:defRPr>
            </a:lvl2pPr>
            <a:lvl3pPr marL="1143000" indent="-228600" algn="l" defTabSz="914400" rtl="0" eaLnBrk="1" latinLnBrk="0" hangingPunct="1">
              <a:spcBef>
                <a:spcPct val="20000"/>
              </a:spcBef>
              <a:buClr>
                <a:srgbClr val="F6891F"/>
              </a:buClr>
              <a:buFont typeface="Arial" pitchFamily="34" charset="0"/>
              <a:buChar char="•"/>
              <a:defRPr sz="2400" kern="1200">
                <a:solidFill>
                  <a:srgbClr val="333F48"/>
                </a:solidFill>
                <a:latin typeface="Arial" pitchFamily="34" charset="0"/>
                <a:ea typeface="+mn-ea"/>
                <a:cs typeface="Arial" pitchFamily="34" charset="0"/>
              </a:defRPr>
            </a:lvl3pPr>
            <a:lvl4pPr marL="1600200" indent="-228600" algn="l" defTabSz="914400" rtl="0" eaLnBrk="1" latinLnBrk="0" hangingPunct="1">
              <a:spcBef>
                <a:spcPct val="20000"/>
              </a:spcBef>
              <a:buClr>
                <a:srgbClr val="F6891F"/>
              </a:buClr>
              <a:buFont typeface="Arial" pitchFamily="34" charset="0"/>
              <a:buChar char="–"/>
              <a:defRPr sz="2000" kern="1200">
                <a:solidFill>
                  <a:srgbClr val="333F48"/>
                </a:solidFill>
                <a:latin typeface="Arial" pitchFamily="34" charset="0"/>
                <a:ea typeface="+mn-ea"/>
                <a:cs typeface="Arial" pitchFamily="34" charset="0"/>
              </a:defRPr>
            </a:lvl4pPr>
            <a:lvl5pPr marL="2057400" indent="-228600" algn="l" defTabSz="914400" rtl="0" eaLnBrk="1" latinLnBrk="0" hangingPunct="1">
              <a:spcBef>
                <a:spcPct val="20000"/>
              </a:spcBef>
              <a:buClr>
                <a:srgbClr val="F6891F"/>
              </a:buClr>
              <a:buFont typeface="Wingdings" pitchFamily="2" charset="2"/>
              <a:buChar char="§"/>
              <a:defRPr sz="2000" kern="1200">
                <a:solidFill>
                  <a:srgbClr val="333F48"/>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CA" sz="2400" dirty="0">
              <a:solidFill>
                <a:schemeClr val="tx1">
                  <a:lumMod val="75000"/>
                  <a:lumOff val="25000"/>
                </a:schemeClr>
              </a:solidFill>
            </a:endParaRPr>
          </a:p>
        </p:txBody>
      </p:sp>
      <p:sp>
        <p:nvSpPr>
          <p:cNvPr id="7" name="Rectangle à coins arrondis 6"/>
          <p:cNvSpPr/>
          <p:nvPr>
            <p:custDataLst>
              <p:tags r:id="rId5"/>
            </p:custDataLst>
          </p:nvPr>
        </p:nvSpPr>
        <p:spPr>
          <a:xfrm>
            <a:off x="395536" y="1489645"/>
            <a:ext cx="3266113" cy="1862486"/>
          </a:xfrm>
          <a:prstGeom prst="roundRect">
            <a:avLst/>
          </a:prstGeom>
          <a:ln>
            <a:solidFill>
              <a:srgbClr val="F6891F"/>
            </a:solidFill>
          </a:ln>
        </p:spPr>
        <p:style>
          <a:lnRef idx="2">
            <a:schemeClr val="dk1"/>
          </a:lnRef>
          <a:fillRef idx="1">
            <a:schemeClr val="lt1"/>
          </a:fillRef>
          <a:effectRef idx="0">
            <a:schemeClr val="dk1"/>
          </a:effectRef>
          <a:fontRef idx="minor">
            <a:schemeClr val="dk1"/>
          </a:fontRef>
        </p:style>
        <p:txBody>
          <a:bodyPr rtlCol="0" anchor="ctr"/>
          <a:lstStyle/>
          <a:p>
            <a:r>
              <a:rPr lang="fr-CA" sz="2000" dirty="0">
                <a:solidFill>
                  <a:schemeClr val="tx1"/>
                </a:solidFill>
                <a:latin typeface="Arial" panose="020B0604020202020204" pitchFamily="34" charset="0"/>
                <a:cs typeface="Arial" panose="020B0604020202020204" pitchFamily="34" charset="0"/>
              </a:rPr>
              <a:t>Le juge est l’organisateur en chef du procès. Il s’assure du </a:t>
            </a:r>
            <a:r>
              <a:rPr lang="fr-CA" sz="2000" b="1" dirty="0">
                <a:solidFill>
                  <a:schemeClr val="tx1"/>
                </a:solidFill>
                <a:latin typeface="Arial" panose="020B0604020202020204" pitchFamily="34" charset="0"/>
                <a:cs typeface="Arial" panose="020B0604020202020204" pitchFamily="34" charset="0"/>
              </a:rPr>
              <a:t>respect des règles du procès</a:t>
            </a:r>
            <a:r>
              <a:rPr lang="fr-CA" sz="2000" dirty="0">
                <a:solidFill>
                  <a:schemeClr val="tx1"/>
                </a:solidFill>
                <a:latin typeface="Arial" panose="020B0604020202020204" pitchFamily="34" charset="0"/>
                <a:cs typeface="Arial" panose="020B0604020202020204" pitchFamily="34" charset="0"/>
              </a:rPr>
              <a:t>.</a:t>
            </a:r>
          </a:p>
        </p:txBody>
      </p:sp>
      <p:sp>
        <p:nvSpPr>
          <p:cNvPr id="8" name="Rectangle à coins arrondis 7"/>
          <p:cNvSpPr/>
          <p:nvPr>
            <p:custDataLst>
              <p:tags r:id="rId6"/>
            </p:custDataLst>
          </p:nvPr>
        </p:nvSpPr>
        <p:spPr>
          <a:xfrm>
            <a:off x="395535" y="3861048"/>
            <a:ext cx="3266113" cy="1862486"/>
          </a:xfrm>
          <a:prstGeom prst="roundRect">
            <a:avLst/>
          </a:prstGeom>
          <a:ln>
            <a:solidFill>
              <a:srgbClr val="F6891F"/>
            </a:solidFill>
          </a:ln>
        </p:spPr>
        <p:style>
          <a:lnRef idx="2">
            <a:schemeClr val="dk1"/>
          </a:lnRef>
          <a:fillRef idx="1">
            <a:schemeClr val="lt1"/>
          </a:fillRef>
          <a:effectRef idx="0">
            <a:schemeClr val="dk1"/>
          </a:effectRef>
          <a:fontRef idx="minor">
            <a:schemeClr val="dk1"/>
          </a:fontRef>
        </p:style>
        <p:txBody>
          <a:bodyPr rtlCol="0" anchor="ctr"/>
          <a:lstStyle/>
          <a:p>
            <a:r>
              <a:rPr lang="fr-CA" sz="2000" dirty="0">
                <a:solidFill>
                  <a:schemeClr val="tx1"/>
                </a:solidFill>
                <a:latin typeface="Arial" panose="020B0604020202020204" pitchFamily="34" charset="0"/>
                <a:cs typeface="Arial" panose="020B0604020202020204" pitchFamily="34" charset="0"/>
              </a:rPr>
              <a:t>Il doit être </a:t>
            </a:r>
            <a:r>
              <a:rPr lang="fr-CA" sz="2000" b="1" dirty="0">
                <a:solidFill>
                  <a:schemeClr val="tx1"/>
                </a:solidFill>
                <a:latin typeface="Arial" panose="020B0604020202020204" pitchFamily="34" charset="0"/>
                <a:cs typeface="Arial" panose="020B0604020202020204" pitchFamily="34" charset="0"/>
              </a:rPr>
              <a:t>impartial</a:t>
            </a:r>
            <a:r>
              <a:rPr lang="fr-CA" sz="2000" dirty="0">
                <a:solidFill>
                  <a:schemeClr val="tx1"/>
                </a:solidFill>
                <a:latin typeface="Arial" panose="020B0604020202020204" pitchFamily="34" charset="0"/>
                <a:cs typeface="Arial" panose="020B0604020202020204" pitchFamily="34" charset="0"/>
              </a:rPr>
              <a:t>, c’est-à-dire </a:t>
            </a:r>
            <a:r>
              <a:rPr lang="fr-CA" sz="2000" b="1" dirty="0">
                <a:solidFill>
                  <a:schemeClr val="tx1"/>
                </a:solidFill>
                <a:latin typeface="Arial" panose="020B0604020202020204" pitchFamily="34" charset="0"/>
                <a:cs typeface="Arial" panose="020B0604020202020204" pitchFamily="34" charset="0"/>
              </a:rPr>
              <a:t>neutre</a:t>
            </a:r>
            <a:r>
              <a:rPr lang="fr-CA" sz="2000" dirty="0">
                <a:solidFill>
                  <a:schemeClr val="tx1"/>
                </a:solidFill>
                <a:latin typeface="Arial" panose="020B0604020202020204" pitchFamily="34" charset="0"/>
                <a:cs typeface="Arial" panose="020B0604020202020204" pitchFamily="34" charset="0"/>
              </a:rPr>
              <a:t>. </a:t>
            </a:r>
          </a:p>
        </p:txBody>
      </p:sp>
      <p:sp>
        <p:nvSpPr>
          <p:cNvPr id="10" name="Rectangle à coins arrondis 9"/>
          <p:cNvSpPr/>
          <p:nvPr>
            <p:custDataLst>
              <p:tags r:id="rId7"/>
            </p:custDataLst>
          </p:nvPr>
        </p:nvSpPr>
        <p:spPr>
          <a:xfrm>
            <a:off x="5482349" y="1489644"/>
            <a:ext cx="3266113" cy="1862486"/>
          </a:xfrm>
          <a:prstGeom prst="roundRect">
            <a:avLst/>
          </a:prstGeom>
          <a:ln>
            <a:solidFill>
              <a:srgbClr val="F6891F"/>
            </a:solidFill>
          </a:ln>
        </p:spPr>
        <p:style>
          <a:lnRef idx="2">
            <a:schemeClr val="dk1"/>
          </a:lnRef>
          <a:fillRef idx="1">
            <a:schemeClr val="lt1"/>
          </a:fillRef>
          <a:effectRef idx="0">
            <a:schemeClr val="dk1"/>
          </a:effectRef>
          <a:fontRef idx="minor">
            <a:schemeClr val="dk1"/>
          </a:fontRef>
        </p:style>
        <p:txBody>
          <a:bodyPr rtlCol="0" anchor="ctr"/>
          <a:lstStyle/>
          <a:p>
            <a:r>
              <a:rPr lang="fr-CA" sz="2000" dirty="0">
                <a:solidFill>
                  <a:schemeClr val="tx1"/>
                </a:solidFill>
                <a:latin typeface="Arial" panose="020B0604020202020204" pitchFamily="34" charset="0"/>
                <a:cs typeface="Arial" panose="020B0604020202020204" pitchFamily="34" charset="0"/>
              </a:rPr>
              <a:t>C’est lui qui </a:t>
            </a:r>
            <a:r>
              <a:rPr lang="fr-CA" sz="2000" b="1" dirty="0">
                <a:solidFill>
                  <a:schemeClr val="tx1"/>
                </a:solidFill>
                <a:latin typeface="Arial" panose="020B0604020202020204" pitchFamily="34" charset="0"/>
                <a:cs typeface="Arial" panose="020B0604020202020204" pitchFamily="34" charset="0"/>
              </a:rPr>
              <a:t>rend le verdict</a:t>
            </a:r>
            <a:r>
              <a:rPr lang="fr-CA" sz="2000" dirty="0">
                <a:solidFill>
                  <a:schemeClr val="tx1"/>
                </a:solidFill>
                <a:latin typeface="Arial" panose="020B0604020202020204" pitchFamily="34" charset="0"/>
                <a:cs typeface="Arial" panose="020B0604020202020204" pitchFamily="34" charset="0"/>
              </a:rPr>
              <a:t> s’il n’y a pas de jury.</a:t>
            </a:r>
          </a:p>
        </p:txBody>
      </p:sp>
    </p:spTree>
    <p:extLst>
      <p:ext uri="{BB962C8B-B14F-4D97-AF65-F5344CB8AC3E}">
        <p14:creationId xmlns:p14="http://schemas.microsoft.com/office/powerpoint/2010/main" val="104946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en-CA" dirty="0"/>
              <a:t>… et le jury.</a:t>
            </a:r>
            <a:endParaRPr lang="fr-CA" dirty="0"/>
          </a:p>
        </p:txBody>
      </p:sp>
      <p:pic>
        <p:nvPicPr>
          <p:cNvPr id="6" name="Image 5"/>
          <p:cNvPicPr>
            <a:picLocks noChangeAspect="1"/>
          </p:cNvPicPr>
          <p:nvPr>
            <p:custDataLst>
              <p:tags r:id="rId2"/>
            </p:custDataLst>
          </p:nvPr>
        </p:nvPicPr>
        <p:blipFill>
          <a:blip r:embed="rId6">
            <a:extLst>
              <a:ext uri="{28A0092B-C50C-407E-A947-70E740481C1C}">
                <a14:useLocalDpi xmlns:a14="http://schemas.microsoft.com/office/drawing/2010/main"/>
              </a:ext>
            </a:extLst>
          </a:blip>
          <a:stretch>
            <a:fillRect/>
          </a:stretch>
        </p:blipFill>
        <p:spPr>
          <a:xfrm>
            <a:off x="-354052" y="2492896"/>
            <a:ext cx="9852102" cy="5011805"/>
          </a:xfrm>
          <a:prstGeom prst="rect">
            <a:avLst/>
          </a:prstGeom>
        </p:spPr>
      </p:pic>
      <p:sp>
        <p:nvSpPr>
          <p:cNvPr id="24" name="Rectangle 23"/>
          <p:cNvSpPr/>
          <p:nvPr>
            <p:custDataLst>
              <p:tags r:id="rId3"/>
            </p:custDataLst>
          </p:nvPr>
        </p:nvSpPr>
        <p:spPr>
          <a:xfrm>
            <a:off x="693209" y="1652426"/>
            <a:ext cx="5636257" cy="461665"/>
          </a:xfrm>
          <a:prstGeom prst="rect">
            <a:avLst/>
          </a:prstGeom>
        </p:spPr>
        <p:txBody>
          <a:bodyPr wrap="square">
            <a:spAutoFit/>
          </a:bodyPr>
          <a:lstStyle/>
          <a:p>
            <a:pPr marL="342900" indent="-342900">
              <a:spcBef>
                <a:spcPts val="1200"/>
              </a:spcBef>
              <a:buSzPct val="65000"/>
              <a:buBlip>
                <a:blip r:embed="rId7"/>
              </a:buBlip>
            </a:pPr>
            <a:r>
              <a:rPr lang="fr-CA" sz="2400" dirty="0">
                <a:latin typeface="Arial" pitchFamily="34" charset="0"/>
                <a:cs typeface="Arial" pitchFamily="34" charset="0"/>
              </a:rPr>
              <a:t>Attention! Il n’y en a pas toujours un.</a:t>
            </a:r>
          </a:p>
        </p:txBody>
      </p:sp>
    </p:spTree>
    <p:extLst>
      <p:ext uri="{BB962C8B-B14F-4D97-AF65-F5344CB8AC3E}">
        <p14:creationId xmlns:p14="http://schemas.microsoft.com/office/powerpoint/2010/main" val="288306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27584" y="358808"/>
            <a:ext cx="7107560" cy="809185"/>
          </a:xfrm>
        </p:spPr>
        <p:txBody>
          <a:bodyPr>
            <a:normAutofit/>
          </a:bodyPr>
          <a:lstStyle/>
          <a:p>
            <a:r>
              <a:rPr lang="fr-CA" dirty="0"/>
              <a:t>Le témoin</a:t>
            </a:r>
          </a:p>
        </p:txBody>
      </p:sp>
      <p:sp>
        <p:nvSpPr>
          <p:cNvPr id="5" name="Rectangle 4"/>
          <p:cNvSpPr/>
          <p:nvPr>
            <p:custDataLst>
              <p:tags r:id="rId2"/>
            </p:custDataLst>
          </p:nvPr>
        </p:nvSpPr>
        <p:spPr>
          <a:xfrm>
            <a:off x="2968191" y="4421497"/>
            <a:ext cx="5636257" cy="707886"/>
          </a:xfrm>
          <a:prstGeom prst="rect">
            <a:avLst/>
          </a:prstGeom>
        </p:spPr>
        <p:txBody>
          <a:bodyPr wrap="square">
            <a:spAutoFit/>
          </a:bodyPr>
          <a:lstStyle/>
          <a:p>
            <a:pPr marL="342900" indent="-342900">
              <a:spcBef>
                <a:spcPts val="1200"/>
              </a:spcBef>
              <a:buSzPct val="65000"/>
              <a:buBlip>
                <a:blip r:embed="rId13"/>
              </a:buBlip>
            </a:pPr>
            <a:r>
              <a:rPr lang="fr-CA" sz="2000" dirty="0">
                <a:latin typeface="Arial" pitchFamily="34" charset="0"/>
                <a:cs typeface="Arial" pitchFamily="34" charset="0"/>
              </a:rPr>
              <a:t>Le témoin doit promettre de dire «</a:t>
            </a:r>
            <a:r>
              <a:rPr lang="fr-CA" sz="2000" b="1" dirty="0">
                <a:latin typeface="Arial" pitchFamily="34" charset="0"/>
                <a:cs typeface="Arial" pitchFamily="34" charset="0"/>
              </a:rPr>
              <a:t> la vérité, toute la vérité, rien que la vérité </a:t>
            </a:r>
            <a:r>
              <a:rPr lang="fr-CA" sz="2000" dirty="0">
                <a:latin typeface="Arial" pitchFamily="34" charset="0"/>
                <a:cs typeface="Arial" pitchFamily="34" charset="0"/>
              </a:rPr>
              <a:t>». </a:t>
            </a:r>
          </a:p>
        </p:txBody>
      </p:sp>
      <p:pic>
        <p:nvPicPr>
          <p:cNvPr id="18" name="Image 17"/>
          <p:cNvPicPr>
            <a:picLocks noChangeAspect="1"/>
          </p:cNvPicPr>
          <p:nvPr>
            <p:custDataLst>
              <p:tags r:id="rId3"/>
            </p:custDataLst>
          </p:nvPr>
        </p:nvPicPr>
        <p:blipFill>
          <a:blip r:embed="rId14" cstate="screen">
            <a:extLst>
              <a:ext uri="{28A0092B-C50C-407E-A947-70E740481C1C}">
                <a14:useLocalDpi xmlns:a14="http://schemas.microsoft.com/office/drawing/2010/main"/>
              </a:ext>
            </a:extLst>
          </a:blip>
          <a:stretch>
            <a:fillRect/>
          </a:stretch>
        </p:blipFill>
        <p:spPr>
          <a:xfrm>
            <a:off x="4183426" y="2660945"/>
            <a:ext cx="1098349" cy="814893"/>
          </a:xfrm>
          <a:prstGeom prst="rect">
            <a:avLst/>
          </a:prstGeom>
        </p:spPr>
      </p:pic>
      <p:cxnSp>
        <p:nvCxnSpPr>
          <p:cNvPr id="20" name="Connecteur droit avec flèche 19"/>
          <p:cNvCxnSpPr>
            <a:stCxn id="13" idx="3"/>
          </p:cNvCxnSpPr>
          <p:nvPr>
            <p:custDataLst>
              <p:tags r:id="rId4"/>
            </p:custDataLst>
          </p:nvPr>
        </p:nvCxnSpPr>
        <p:spPr>
          <a:xfrm flipH="1">
            <a:off x="4373966" y="2418534"/>
            <a:ext cx="1445760" cy="172040"/>
          </a:xfrm>
          <a:prstGeom prst="straightConnector1">
            <a:avLst/>
          </a:prstGeom>
          <a:ln w="12700" cap="rnd" cmpd="sng">
            <a:solidFill>
              <a:srgbClr val="00B0F0"/>
            </a:solidFill>
            <a:prstDash val="lgDashDotDot"/>
            <a:headEnd type="none"/>
            <a:tailEnd type="none" w="sm" len="med"/>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13" idx="3"/>
          </p:cNvCxnSpPr>
          <p:nvPr>
            <p:custDataLst>
              <p:tags r:id="rId5"/>
            </p:custDataLst>
          </p:nvPr>
        </p:nvCxnSpPr>
        <p:spPr>
          <a:xfrm flipH="1">
            <a:off x="5281775" y="2418533"/>
            <a:ext cx="537951" cy="999980"/>
          </a:xfrm>
          <a:prstGeom prst="straightConnector1">
            <a:avLst/>
          </a:prstGeom>
          <a:ln w="12700" cap="rnd" cmpd="sng">
            <a:solidFill>
              <a:srgbClr val="00B0F0"/>
            </a:solidFill>
            <a:prstDash val="lgDashDotDot"/>
            <a:headEnd type="none"/>
            <a:tailEnd type="none" w="sm" len="med"/>
          </a:ln>
        </p:spPr>
        <p:style>
          <a:lnRef idx="1">
            <a:schemeClr val="accent1"/>
          </a:lnRef>
          <a:fillRef idx="0">
            <a:schemeClr val="accent1"/>
          </a:fillRef>
          <a:effectRef idx="0">
            <a:schemeClr val="accent1"/>
          </a:effectRef>
          <a:fontRef idx="minor">
            <a:schemeClr val="tx1"/>
          </a:fontRef>
        </p:style>
      </p:cxnSp>
      <p:sp>
        <p:nvSpPr>
          <p:cNvPr id="10" name="Bulle ronde 9"/>
          <p:cNvSpPr/>
          <p:nvPr>
            <p:custDataLst>
              <p:tags r:id="rId6"/>
            </p:custDataLst>
          </p:nvPr>
        </p:nvSpPr>
        <p:spPr>
          <a:xfrm>
            <a:off x="3257077" y="836712"/>
            <a:ext cx="4411267" cy="3016653"/>
          </a:xfrm>
          <a:prstGeom prst="wedgeEllipseCallout">
            <a:avLst>
              <a:gd name="adj1" fmla="val -53775"/>
              <a:gd name="adj2" fmla="val 35246"/>
            </a:avLst>
          </a:prstGeom>
          <a:noFill/>
          <a:ln>
            <a:solidFill>
              <a:srgbClr val="F6891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11" name="ZoneTexte 10"/>
          <p:cNvSpPr txBox="1"/>
          <p:nvPr>
            <p:custDataLst>
              <p:tags r:id="rId7"/>
            </p:custDataLst>
          </p:nvPr>
        </p:nvSpPr>
        <p:spPr>
          <a:xfrm>
            <a:off x="4057328" y="1281673"/>
            <a:ext cx="3018925" cy="830997"/>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Je dois témoigner uniquement sur ce que j’ai </a:t>
            </a:r>
            <a:r>
              <a:rPr lang="fr-CA" sz="1600" b="1" dirty="0">
                <a:latin typeface="Arial" panose="020B0604020202020204" pitchFamily="34" charset="0"/>
                <a:cs typeface="Arial" panose="020B0604020202020204" pitchFamily="34" charset="0"/>
              </a:rPr>
              <a:t>vu, entendu, senti…</a:t>
            </a:r>
            <a:r>
              <a:rPr lang="fr-CA" sz="1600" dirty="0">
                <a:latin typeface="Arial" panose="020B0604020202020204" pitchFamily="34" charset="0"/>
                <a:cs typeface="Arial" panose="020B0604020202020204" pitchFamily="34" charset="0"/>
              </a:rPr>
              <a:t> </a:t>
            </a:r>
          </a:p>
        </p:txBody>
      </p:sp>
      <p:pic>
        <p:nvPicPr>
          <p:cNvPr id="12" name="Image 11"/>
          <p:cNvPicPr>
            <a:picLocks noChangeAspect="1"/>
          </p:cNvPicPr>
          <p:nvPr>
            <p:custDataLst>
              <p:tags r:id="rId8"/>
            </p:custDataLst>
          </p:nvPr>
        </p:nvPicPr>
        <p:blipFill>
          <a:blip r:embed="rId15">
            <a:extLst>
              <a:ext uri="{28A0092B-C50C-407E-A947-70E740481C1C}">
                <a14:useLocalDpi xmlns:a14="http://schemas.microsoft.com/office/drawing/2010/main"/>
              </a:ext>
            </a:extLst>
          </a:blip>
          <a:stretch>
            <a:fillRect/>
          </a:stretch>
        </p:blipFill>
        <p:spPr>
          <a:xfrm>
            <a:off x="293719" y="1645897"/>
            <a:ext cx="3573265" cy="4938531"/>
          </a:xfrm>
          <a:prstGeom prst="rect">
            <a:avLst/>
          </a:prstGeom>
        </p:spPr>
      </p:pic>
      <p:grpSp>
        <p:nvGrpSpPr>
          <p:cNvPr id="4" name="Groupe 3"/>
          <p:cNvGrpSpPr/>
          <p:nvPr>
            <p:custDataLst>
              <p:tags r:id="rId9"/>
            </p:custDataLst>
          </p:nvPr>
        </p:nvGrpSpPr>
        <p:grpSpPr>
          <a:xfrm>
            <a:off x="5819721" y="1986684"/>
            <a:ext cx="1060757" cy="1138577"/>
            <a:chOff x="5599482" y="2162749"/>
            <a:chExt cx="741108" cy="773078"/>
          </a:xfrm>
        </p:grpSpPr>
        <p:pic>
          <p:nvPicPr>
            <p:cNvPr id="13" name="Image 12"/>
            <p:cNvPicPr>
              <a:picLocks noChangeAspect="1"/>
            </p:cNvPicPr>
            <p:nvPr>
              <p:custDataLst>
                <p:tags r:id="rId10"/>
              </p:custDataLst>
            </p:nvPr>
          </p:nvPicPr>
          <p:blipFill>
            <a:blip r:embed="rId15" cstate="screen">
              <a:extLst>
                <a:ext uri="{28A0092B-C50C-407E-A947-70E740481C1C}">
                  <a14:useLocalDpi xmlns:a14="http://schemas.microsoft.com/office/drawing/2010/main"/>
                </a:ext>
              </a:extLst>
            </a:blip>
            <a:stretch>
              <a:fillRect/>
            </a:stretch>
          </p:blipFill>
          <p:spPr>
            <a:xfrm flipH="1">
              <a:off x="5599482" y="2162749"/>
              <a:ext cx="427490" cy="586438"/>
            </a:xfrm>
            <a:prstGeom prst="rect">
              <a:avLst/>
            </a:prstGeom>
          </p:spPr>
        </p:pic>
        <p:grpSp>
          <p:nvGrpSpPr>
            <p:cNvPr id="23" name="Groupe 22"/>
            <p:cNvGrpSpPr/>
            <p:nvPr/>
          </p:nvGrpSpPr>
          <p:grpSpPr>
            <a:xfrm flipH="1">
              <a:off x="5599483" y="2564904"/>
              <a:ext cx="741107" cy="370923"/>
              <a:chOff x="5670972" y="2573175"/>
              <a:chExt cx="669615" cy="362653"/>
            </a:xfrm>
          </p:grpSpPr>
          <p:sp>
            <p:nvSpPr>
              <p:cNvPr id="3" name="Forme libre 2"/>
              <p:cNvSpPr/>
              <p:nvPr/>
            </p:nvSpPr>
            <p:spPr>
              <a:xfrm>
                <a:off x="5670972" y="2573175"/>
                <a:ext cx="557209" cy="362653"/>
              </a:xfrm>
              <a:custGeom>
                <a:avLst/>
                <a:gdLst>
                  <a:gd name="connsiteX0" fmla="*/ 442913 w 445686"/>
                  <a:gd name="connsiteY0" fmla="*/ 214312 h 282284"/>
                  <a:gd name="connsiteX1" fmla="*/ 442913 w 445686"/>
                  <a:gd name="connsiteY1" fmla="*/ 214312 h 282284"/>
                  <a:gd name="connsiteX2" fmla="*/ 442913 w 445686"/>
                  <a:gd name="connsiteY2" fmla="*/ 140493 h 282284"/>
                  <a:gd name="connsiteX3" fmla="*/ 440531 w 445686"/>
                  <a:gd name="connsiteY3" fmla="*/ 133350 h 282284"/>
                  <a:gd name="connsiteX4" fmla="*/ 426244 w 445686"/>
                  <a:gd name="connsiteY4" fmla="*/ 121443 h 282284"/>
                  <a:gd name="connsiteX5" fmla="*/ 411956 w 445686"/>
                  <a:gd name="connsiteY5" fmla="*/ 111918 h 282284"/>
                  <a:gd name="connsiteX6" fmla="*/ 407194 w 445686"/>
                  <a:gd name="connsiteY6" fmla="*/ 140493 h 282284"/>
                  <a:gd name="connsiteX7" fmla="*/ 404813 w 445686"/>
                  <a:gd name="connsiteY7" fmla="*/ 159543 h 282284"/>
                  <a:gd name="connsiteX8" fmla="*/ 402431 w 445686"/>
                  <a:gd name="connsiteY8" fmla="*/ 150018 h 282284"/>
                  <a:gd name="connsiteX9" fmla="*/ 400050 w 445686"/>
                  <a:gd name="connsiteY9" fmla="*/ 142875 h 282284"/>
                  <a:gd name="connsiteX10" fmla="*/ 395288 w 445686"/>
                  <a:gd name="connsiteY10" fmla="*/ 107156 h 282284"/>
                  <a:gd name="connsiteX11" fmla="*/ 392906 w 445686"/>
                  <a:gd name="connsiteY11" fmla="*/ 95250 h 282284"/>
                  <a:gd name="connsiteX12" fmla="*/ 390525 w 445686"/>
                  <a:gd name="connsiteY12" fmla="*/ 85725 h 282284"/>
                  <a:gd name="connsiteX13" fmla="*/ 381000 w 445686"/>
                  <a:gd name="connsiteY13" fmla="*/ 66675 h 282284"/>
                  <a:gd name="connsiteX14" fmla="*/ 376238 w 445686"/>
                  <a:gd name="connsiteY14" fmla="*/ 59531 h 282284"/>
                  <a:gd name="connsiteX15" fmla="*/ 369094 w 445686"/>
                  <a:gd name="connsiteY15" fmla="*/ 54768 h 282284"/>
                  <a:gd name="connsiteX16" fmla="*/ 361950 w 445686"/>
                  <a:gd name="connsiteY16" fmla="*/ 59531 h 282284"/>
                  <a:gd name="connsiteX17" fmla="*/ 350044 w 445686"/>
                  <a:gd name="connsiteY17" fmla="*/ 78581 h 282284"/>
                  <a:gd name="connsiteX18" fmla="*/ 347663 w 445686"/>
                  <a:gd name="connsiteY18" fmla="*/ 88106 h 282284"/>
                  <a:gd name="connsiteX19" fmla="*/ 345281 w 445686"/>
                  <a:gd name="connsiteY19" fmla="*/ 95250 h 282284"/>
                  <a:gd name="connsiteX20" fmla="*/ 338138 w 445686"/>
                  <a:gd name="connsiteY20" fmla="*/ 88106 h 282284"/>
                  <a:gd name="connsiteX21" fmla="*/ 335756 w 445686"/>
                  <a:gd name="connsiteY21" fmla="*/ 69056 h 282284"/>
                  <a:gd name="connsiteX22" fmla="*/ 333375 w 445686"/>
                  <a:gd name="connsiteY22" fmla="*/ 35718 h 282284"/>
                  <a:gd name="connsiteX23" fmla="*/ 326231 w 445686"/>
                  <a:gd name="connsiteY23" fmla="*/ 19050 h 282284"/>
                  <a:gd name="connsiteX24" fmla="*/ 319088 w 445686"/>
                  <a:gd name="connsiteY24" fmla="*/ 16668 h 282284"/>
                  <a:gd name="connsiteX25" fmla="*/ 304800 w 445686"/>
                  <a:gd name="connsiteY25" fmla="*/ 19050 h 282284"/>
                  <a:gd name="connsiteX26" fmla="*/ 297656 w 445686"/>
                  <a:gd name="connsiteY26" fmla="*/ 26193 h 282284"/>
                  <a:gd name="connsiteX27" fmla="*/ 290513 w 445686"/>
                  <a:gd name="connsiteY27" fmla="*/ 28575 h 282284"/>
                  <a:gd name="connsiteX28" fmla="*/ 276225 w 445686"/>
                  <a:gd name="connsiteY28" fmla="*/ 38100 h 282284"/>
                  <a:gd name="connsiteX29" fmla="*/ 269081 w 445686"/>
                  <a:gd name="connsiteY29" fmla="*/ 42862 h 282284"/>
                  <a:gd name="connsiteX30" fmla="*/ 257175 w 445686"/>
                  <a:gd name="connsiteY30" fmla="*/ 54768 h 282284"/>
                  <a:gd name="connsiteX31" fmla="*/ 250031 w 445686"/>
                  <a:gd name="connsiteY31" fmla="*/ 45243 h 282284"/>
                  <a:gd name="connsiteX32" fmla="*/ 242888 w 445686"/>
                  <a:gd name="connsiteY32" fmla="*/ 21431 h 282284"/>
                  <a:gd name="connsiteX33" fmla="*/ 235744 w 445686"/>
                  <a:gd name="connsiteY33" fmla="*/ 4762 h 282284"/>
                  <a:gd name="connsiteX34" fmla="*/ 228600 w 445686"/>
                  <a:gd name="connsiteY34" fmla="*/ 0 h 282284"/>
                  <a:gd name="connsiteX35" fmla="*/ 214313 w 445686"/>
                  <a:gd name="connsiteY35" fmla="*/ 2381 h 282284"/>
                  <a:gd name="connsiteX36" fmla="*/ 195263 w 445686"/>
                  <a:gd name="connsiteY36" fmla="*/ 16668 h 282284"/>
                  <a:gd name="connsiteX37" fmla="*/ 183356 w 445686"/>
                  <a:gd name="connsiteY37" fmla="*/ 21431 h 282284"/>
                  <a:gd name="connsiteX38" fmla="*/ 164306 w 445686"/>
                  <a:gd name="connsiteY38" fmla="*/ 42862 h 282284"/>
                  <a:gd name="connsiteX39" fmla="*/ 159544 w 445686"/>
                  <a:gd name="connsiteY39" fmla="*/ 33337 h 282284"/>
                  <a:gd name="connsiteX40" fmla="*/ 128588 w 445686"/>
                  <a:gd name="connsiteY40" fmla="*/ 26193 h 282284"/>
                  <a:gd name="connsiteX41" fmla="*/ 111919 w 445686"/>
                  <a:gd name="connsiteY41" fmla="*/ 33337 h 282284"/>
                  <a:gd name="connsiteX42" fmla="*/ 102394 w 445686"/>
                  <a:gd name="connsiteY42" fmla="*/ 35718 h 282284"/>
                  <a:gd name="connsiteX43" fmla="*/ 95250 w 445686"/>
                  <a:gd name="connsiteY43" fmla="*/ 45243 h 282284"/>
                  <a:gd name="connsiteX44" fmla="*/ 90488 w 445686"/>
                  <a:gd name="connsiteY44" fmla="*/ 76200 h 282284"/>
                  <a:gd name="connsiteX45" fmla="*/ 85725 w 445686"/>
                  <a:gd name="connsiteY45" fmla="*/ 66675 h 282284"/>
                  <a:gd name="connsiteX46" fmla="*/ 76200 w 445686"/>
                  <a:gd name="connsiteY46" fmla="*/ 47625 h 282284"/>
                  <a:gd name="connsiteX47" fmla="*/ 47625 w 445686"/>
                  <a:gd name="connsiteY47" fmla="*/ 66675 h 282284"/>
                  <a:gd name="connsiteX48" fmla="*/ 38100 w 445686"/>
                  <a:gd name="connsiteY48" fmla="*/ 80962 h 282284"/>
                  <a:gd name="connsiteX49" fmla="*/ 33338 w 445686"/>
                  <a:gd name="connsiteY49" fmla="*/ 88106 h 282284"/>
                  <a:gd name="connsiteX50" fmla="*/ 35719 w 445686"/>
                  <a:gd name="connsiteY50" fmla="*/ 130968 h 282284"/>
                  <a:gd name="connsiteX51" fmla="*/ 45244 w 445686"/>
                  <a:gd name="connsiteY51" fmla="*/ 145256 h 282284"/>
                  <a:gd name="connsiteX52" fmla="*/ 21431 w 445686"/>
                  <a:gd name="connsiteY52" fmla="*/ 147637 h 282284"/>
                  <a:gd name="connsiteX53" fmla="*/ 16669 w 445686"/>
                  <a:gd name="connsiteY53" fmla="*/ 154781 h 282284"/>
                  <a:gd name="connsiteX54" fmla="*/ 11906 w 445686"/>
                  <a:gd name="connsiteY54" fmla="*/ 169068 h 282284"/>
                  <a:gd name="connsiteX55" fmla="*/ 9525 w 445686"/>
                  <a:gd name="connsiteY55" fmla="*/ 185737 h 282284"/>
                  <a:gd name="connsiteX56" fmla="*/ 9525 w 445686"/>
                  <a:gd name="connsiteY56" fmla="*/ 216693 h 282284"/>
                  <a:gd name="connsiteX57" fmla="*/ 33338 w 445686"/>
                  <a:gd name="connsiteY57" fmla="*/ 223837 h 282284"/>
                  <a:gd name="connsiteX58" fmla="*/ 52388 w 445686"/>
                  <a:gd name="connsiteY58" fmla="*/ 235743 h 282284"/>
                  <a:gd name="connsiteX59" fmla="*/ 35719 w 445686"/>
                  <a:gd name="connsiteY59" fmla="*/ 245268 h 282284"/>
                  <a:gd name="connsiteX60" fmla="*/ 19050 w 445686"/>
                  <a:gd name="connsiteY60" fmla="*/ 247650 h 282284"/>
                  <a:gd name="connsiteX61" fmla="*/ 11906 w 445686"/>
                  <a:gd name="connsiteY61" fmla="*/ 250031 h 282284"/>
                  <a:gd name="connsiteX62" fmla="*/ 2381 w 445686"/>
                  <a:gd name="connsiteY62" fmla="*/ 252412 h 282284"/>
                  <a:gd name="connsiteX63" fmla="*/ 0 w 445686"/>
                  <a:gd name="connsiteY63" fmla="*/ 259556 h 282284"/>
                  <a:gd name="connsiteX64" fmla="*/ 28575 w 445686"/>
                  <a:gd name="connsiteY64" fmla="*/ 266700 h 282284"/>
                  <a:gd name="connsiteX65" fmla="*/ 42863 w 445686"/>
                  <a:gd name="connsiteY65" fmla="*/ 271462 h 282284"/>
                  <a:gd name="connsiteX66" fmla="*/ 57150 w 445686"/>
                  <a:gd name="connsiteY66" fmla="*/ 273843 h 282284"/>
                  <a:gd name="connsiteX67" fmla="*/ 130969 w 445686"/>
                  <a:gd name="connsiteY67" fmla="*/ 273843 h 282284"/>
                  <a:gd name="connsiteX68" fmla="*/ 230981 w 445686"/>
                  <a:gd name="connsiteY68" fmla="*/ 276225 h 282284"/>
                  <a:gd name="connsiteX69" fmla="*/ 357188 w 445686"/>
                  <a:gd name="connsiteY69" fmla="*/ 276225 h 282284"/>
                  <a:gd name="connsiteX70" fmla="*/ 402431 w 445686"/>
                  <a:gd name="connsiteY70" fmla="*/ 273843 h 282284"/>
                  <a:gd name="connsiteX71" fmla="*/ 409575 w 445686"/>
                  <a:gd name="connsiteY71" fmla="*/ 271462 h 282284"/>
                  <a:gd name="connsiteX72" fmla="*/ 426244 w 445686"/>
                  <a:gd name="connsiteY72" fmla="*/ 250031 h 282284"/>
                  <a:gd name="connsiteX73" fmla="*/ 433388 w 445686"/>
                  <a:gd name="connsiteY73" fmla="*/ 247650 h 282284"/>
                  <a:gd name="connsiteX74" fmla="*/ 438150 w 445686"/>
                  <a:gd name="connsiteY74" fmla="*/ 240506 h 282284"/>
                  <a:gd name="connsiteX75" fmla="*/ 442913 w 445686"/>
                  <a:gd name="connsiteY75" fmla="*/ 214312 h 28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5686" h="282284">
                    <a:moveTo>
                      <a:pt x="442913" y="214312"/>
                    </a:moveTo>
                    <a:lnTo>
                      <a:pt x="442913" y="214312"/>
                    </a:lnTo>
                    <a:cubicBezTo>
                      <a:pt x="446414" y="179296"/>
                      <a:pt x="446803" y="187170"/>
                      <a:pt x="442913" y="140493"/>
                    </a:cubicBezTo>
                    <a:cubicBezTo>
                      <a:pt x="442705" y="137992"/>
                      <a:pt x="441923" y="135438"/>
                      <a:pt x="440531" y="133350"/>
                    </a:cubicBezTo>
                    <a:cubicBezTo>
                      <a:pt x="435313" y="125523"/>
                      <a:pt x="432834" y="126934"/>
                      <a:pt x="426244" y="121443"/>
                    </a:cubicBezTo>
                    <a:cubicBezTo>
                      <a:pt x="414353" y="111534"/>
                      <a:pt x="424510" y="116104"/>
                      <a:pt x="411956" y="111918"/>
                    </a:cubicBezTo>
                    <a:cubicBezTo>
                      <a:pt x="407218" y="126134"/>
                      <a:pt x="410094" y="115842"/>
                      <a:pt x="407194" y="140493"/>
                    </a:cubicBezTo>
                    <a:cubicBezTo>
                      <a:pt x="406446" y="146849"/>
                      <a:pt x="405607" y="153193"/>
                      <a:pt x="404813" y="159543"/>
                    </a:cubicBezTo>
                    <a:cubicBezTo>
                      <a:pt x="404019" y="156368"/>
                      <a:pt x="403330" y="153165"/>
                      <a:pt x="402431" y="150018"/>
                    </a:cubicBezTo>
                    <a:cubicBezTo>
                      <a:pt x="401741" y="147605"/>
                      <a:pt x="400542" y="145336"/>
                      <a:pt x="400050" y="142875"/>
                    </a:cubicBezTo>
                    <a:cubicBezTo>
                      <a:pt x="398446" y="134854"/>
                      <a:pt x="396448" y="114693"/>
                      <a:pt x="395288" y="107156"/>
                    </a:cubicBezTo>
                    <a:cubicBezTo>
                      <a:pt x="394673" y="103156"/>
                      <a:pt x="393784" y="99201"/>
                      <a:pt x="392906" y="95250"/>
                    </a:cubicBezTo>
                    <a:cubicBezTo>
                      <a:pt x="392196" y="92055"/>
                      <a:pt x="391784" y="88746"/>
                      <a:pt x="390525" y="85725"/>
                    </a:cubicBezTo>
                    <a:cubicBezTo>
                      <a:pt x="387794" y="79172"/>
                      <a:pt x="384938" y="72582"/>
                      <a:pt x="381000" y="66675"/>
                    </a:cubicBezTo>
                    <a:cubicBezTo>
                      <a:pt x="379413" y="64294"/>
                      <a:pt x="378262" y="61555"/>
                      <a:pt x="376238" y="59531"/>
                    </a:cubicBezTo>
                    <a:cubicBezTo>
                      <a:pt x="374214" y="57507"/>
                      <a:pt x="371475" y="56356"/>
                      <a:pt x="369094" y="54768"/>
                    </a:cubicBezTo>
                    <a:cubicBezTo>
                      <a:pt x="366713" y="56356"/>
                      <a:pt x="363974" y="57507"/>
                      <a:pt x="361950" y="59531"/>
                    </a:cubicBezTo>
                    <a:cubicBezTo>
                      <a:pt x="357454" y="64027"/>
                      <a:pt x="352308" y="72544"/>
                      <a:pt x="350044" y="78581"/>
                    </a:cubicBezTo>
                    <a:cubicBezTo>
                      <a:pt x="348895" y="81645"/>
                      <a:pt x="348562" y="84959"/>
                      <a:pt x="347663" y="88106"/>
                    </a:cubicBezTo>
                    <a:cubicBezTo>
                      <a:pt x="346973" y="90520"/>
                      <a:pt x="346075" y="92869"/>
                      <a:pt x="345281" y="95250"/>
                    </a:cubicBezTo>
                    <a:cubicBezTo>
                      <a:pt x="342900" y="92869"/>
                      <a:pt x="339289" y="91271"/>
                      <a:pt x="338138" y="88106"/>
                    </a:cubicBezTo>
                    <a:cubicBezTo>
                      <a:pt x="335951" y="82092"/>
                      <a:pt x="336335" y="75429"/>
                      <a:pt x="335756" y="69056"/>
                    </a:cubicBezTo>
                    <a:cubicBezTo>
                      <a:pt x="334747" y="57961"/>
                      <a:pt x="334605" y="46791"/>
                      <a:pt x="333375" y="35718"/>
                    </a:cubicBezTo>
                    <a:cubicBezTo>
                      <a:pt x="332817" y="30694"/>
                      <a:pt x="330609" y="22552"/>
                      <a:pt x="326231" y="19050"/>
                    </a:cubicBezTo>
                    <a:cubicBezTo>
                      <a:pt x="324271" y="17482"/>
                      <a:pt x="321469" y="17462"/>
                      <a:pt x="319088" y="16668"/>
                    </a:cubicBezTo>
                    <a:cubicBezTo>
                      <a:pt x="314325" y="17462"/>
                      <a:pt x="309212" y="17089"/>
                      <a:pt x="304800" y="19050"/>
                    </a:cubicBezTo>
                    <a:cubicBezTo>
                      <a:pt x="301723" y="20418"/>
                      <a:pt x="300458" y="24325"/>
                      <a:pt x="297656" y="26193"/>
                    </a:cubicBezTo>
                    <a:cubicBezTo>
                      <a:pt x="295568" y="27585"/>
                      <a:pt x="292707" y="27356"/>
                      <a:pt x="290513" y="28575"/>
                    </a:cubicBezTo>
                    <a:cubicBezTo>
                      <a:pt x="285509" y="31355"/>
                      <a:pt x="280988" y="34925"/>
                      <a:pt x="276225" y="38100"/>
                    </a:cubicBezTo>
                    <a:lnTo>
                      <a:pt x="269081" y="42862"/>
                    </a:lnTo>
                    <a:cubicBezTo>
                      <a:pt x="267926" y="44594"/>
                      <a:pt x="261506" y="56212"/>
                      <a:pt x="257175" y="54768"/>
                    </a:cubicBezTo>
                    <a:cubicBezTo>
                      <a:pt x="253410" y="53513"/>
                      <a:pt x="252412" y="48418"/>
                      <a:pt x="250031" y="45243"/>
                    </a:cubicBezTo>
                    <a:cubicBezTo>
                      <a:pt x="244547" y="23305"/>
                      <a:pt x="251577" y="50393"/>
                      <a:pt x="242888" y="21431"/>
                    </a:cubicBezTo>
                    <a:cubicBezTo>
                      <a:pt x="240547" y="13627"/>
                      <a:pt x="241679" y="10697"/>
                      <a:pt x="235744" y="4762"/>
                    </a:cubicBezTo>
                    <a:cubicBezTo>
                      <a:pt x="233720" y="2738"/>
                      <a:pt x="230981" y="1587"/>
                      <a:pt x="228600" y="0"/>
                    </a:cubicBezTo>
                    <a:cubicBezTo>
                      <a:pt x="223838" y="794"/>
                      <a:pt x="218631" y="222"/>
                      <a:pt x="214313" y="2381"/>
                    </a:cubicBezTo>
                    <a:cubicBezTo>
                      <a:pt x="207214" y="5931"/>
                      <a:pt x="202633" y="13720"/>
                      <a:pt x="195263" y="16668"/>
                    </a:cubicBezTo>
                    <a:lnTo>
                      <a:pt x="183356" y="21431"/>
                    </a:lnTo>
                    <a:cubicBezTo>
                      <a:pt x="167045" y="37742"/>
                      <a:pt x="172805" y="30114"/>
                      <a:pt x="164306" y="42862"/>
                    </a:cubicBezTo>
                    <a:cubicBezTo>
                      <a:pt x="162719" y="39687"/>
                      <a:pt x="160790" y="36661"/>
                      <a:pt x="159544" y="33337"/>
                    </a:cubicBezTo>
                    <a:cubicBezTo>
                      <a:pt x="152567" y="14729"/>
                      <a:pt x="167078" y="22986"/>
                      <a:pt x="128588" y="26193"/>
                    </a:cubicBezTo>
                    <a:cubicBezTo>
                      <a:pt x="101233" y="33034"/>
                      <a:pt x="134950" y="23468"/>
                      <a:pt x="111919" y="33337"/>
                    </a:cubicBezTo>
                    <a:cubicBezTo>
                      <a:pt x="108911" y="34626"/>
                      <a:pt x="105569" y="34924"/>
                      <a:pt x="102394" y="35718"/>
                    </a:cubicBezTo>
                    <a:cubicBezTo>
                      <a:pt x="100013" y="38893"/>
                      <a:pt x="97219" y="41797"/>
                      <a:pt x="95250" y="45243"/>
                    </a:cubicBezTo>
                    <a:cubicBezTo>
                      <a:pt x="91090" y="52524"/>
                      <a:pt x="90757" y="73507"/>
                      <a:pt x="90488" y="76200"/>
                    </a:cubicBezTo>
                    <a:cubicBezTo>
                      <a:pt x="88900" y="73025"/>
                      <a:pt x="86659" y="70100"/>
                      <a:pt x="85725" y="66675"/>
                    </a:cubicBezTo>
                    <a:cubicBezTo>
                      <a:pt x="80252" y="46609"/>
                      <a:pt x="89893" y="52189"/>
                      <a:pt x="76200" y="47625"/>
                    </a:cubicBezTo>
                    <a:cubicBezTo>
                      <a:pt x="60799" y="55325"/>
                      <a:pt x="57322" y="54554"/>
                      <a:pt x="47625" y="66675"/>
                    </a:cubicBezTo>
                    <a:cubicBezTo>
                      <a:pt x="44049" y="71144"/>
                      <a:pt x="41275" y="76200"/>
                      <a:pt x="38100" y="80962"/>
                    </a:cubicBezTo>
                    <a:lnTo>
                      <a:pt x="33338" y="88106"/>
                    </a:lnTo>
                    <a:cubicBezTo>
                      <a:pt x="34132" y="102393"/>
                      <a:pt x="32801" y="116959"/>
                      <a:pt x="35719" y="130968"/>
                    </a:cubicBezTo>
                    <a:cubicBezTo>
                      <a:pt x="36886" y="136572"/>
                      <a:pt x="45244" y="145256"/>
                      <a:pt x="45244" y="145256"/>
                    </a:cubicBezTo>
                    <a:cubicBezTo>
                      <a:pt x="37306" y="146050"/>
                      <a:pt x="28999" y="145114"/>
                      <a:pt x="21431" y="147637"/>
                    </a:cubicBezTo>
                    <a:cubicBezTo>
                      <a:pt x="18716" y="148542"/>
                      <a:pt x="17831" y="152166"/>
                      <a:pt x="16669" y="154781"/>
                    </a:cubicBezTo>
                    <a:cubicBezTo>
                      <a:pt x="14630" y="159368"/>
                      <a:pt x="11906" y="169068"/>
                      <a:pt x="11906" y="169068"/>
                    </a:cubicBezTo>
                    <a:cubicBezTo>
                      <a:pt x="11112" y="174624"/>
                      <a:pt x="10529" y="180215"/>
                      <a:pt x="9525" y="185737"/>
                    </a:cubicBezTo>
                    <a:cubicBezTo>
                      <a:pt x="7307" y="197937"/>
                      <a:pt x="2596" y="201449"/>
                      <a:pt x="9525" y="216693"/>
                    </a:cubicBezTo>
                    <a:cubicBezTo>
                      <a:pt x="11795" y="221687"/>
                      <a:pt x="31291" y="223496"/>
                      <a:pt x="33338" y="223837"/>
                    </a:cubicBezTo>
                    <a:cubicBezTo>
                      <a:pt x="50340" y="229505"/>
                      <a:pt x="44840" y="224423"/>
                      <a:pt x="52388" y="235743"/>
                    </a:cubicBezTo>
                    <a:cubicBezTo>
                      <a:pt x="47910" y="238729"/>
                      <a:pt x="40834" y="243873"/>
                      <a:pt x="35719" y="245268"/>
                    </a:cubicBezTo>
                    <a:cubicBezTo>
                      <a:pt x="30304" y="246745"/>
                      <a:pt x="24606" y="246856"/>
                      <a:pt x="19050" y="247650"/>
                    </a:cubicBezTo>
                    <a:cubicBezTo>
                      <a:pt x="16669" y="248444"/>
                      <a:pt x="14320" y="249341"/>
                      <a:pt x="11906" y="250031"/>
                    </a:cubicBezTo>
                    <a:cubicBezTo>
                      <a:pt x="8759" y="250930"/>
                      <a:pt x="4937" y="250368"/>
                      <a:pt x="2381" y="252412"/>
                    </a:cubicBezTo>
                    <a:cubicBezTo>
                      <a:pt x="421" y="253980"/>
                      <a:pt x="794" y="257175"/>
                      <a:pt x="0" y="259556"/>
                    </a:cubicBezTo>
                    <a:cubicBezTo>
                      <a:pt x="19161" y="269135"/>
                      <a:pt x="-1050" y="260352"/>
                      <a:pt x="28575" y="266700"/>
                    </a:cubicBezTo>
                    <a:cubicBezTo>
                      <a:pt x="33484" y="267752"/>
                      <a:pt x="37911" y="270637"/>
                      <a:pt x="42863" y="271462"/>
                    </a:cubicBezTo>
                    <a:lnTo>
                      <a:pt x="57150" y="273843"/>
                    </a:lnTo>
                    <a:cubicBezTo>
                      <a:pt x="114032" y="269780"/>
                      <a:pt x="67159" y="271680"/>
                      <a:pt x="130969" y="273843"/>
                    </a:cubicBezTo>
                    <a:cubicBezTo>
                      <a:pt x="164297" y="274973"/>
                      <a:pt x="197644" y="275431"/>
                      <a:pt x="230981" y="276225"/>
                    </a:cubicBezTo>
                    <a:cubicBezTo>
                      <a:pt x="277921" y="287959"/>
                      <a:pt x="241102" y="279640"/>
                      <a:pt x="357188" y="276225"/>
                    </a:cubicBezTo>
                    <a:cubicBezTo>
                      <a:pt x="372283" y="275781"/>
                      <a:pt x="387350" y="274637"/>
                      <a:pt x="402431" y="273843"/>
                    </a:cubicBezTo>
                    <a:cubicBezTo>
                      <a:pt x="404812" y="273049"/>
                      <a:pt x="407800" y="273237"/>
                      <a:pt x="409575" y="271462"/>
                    </a:cubicBezTo>
                    <a:cubicBezTo>
                      <a:pt x="419036" y="262001"/>
                      <a:pt x="416189" y="256734"/>
                      <a:pt x="426244" y="250031"/>
                    </a:cubicBezTo>
                    <a:cubicBezTo>
                      <a:pt x="428333" y="248639"/>
                      <a:pt x="431007" y="248444"/>
                      <a:pt x="433388" y="247650"/>
                    </a:cubicBezTo>
                    <a:cubicBezTo>
                      <a:pt x="434975" y="245269"/>
                      <a:pt x="437891" y="243356"/>
                      <a:pt x="438150" y="240506"/>
                    </a:cubicBezTo>
                    <a:cubicBezTo>
                      <a:pt x="439953" y="220668"/>
                      <a:pt x="442119" y="218678"/>
                      <a:pt x="442913" y="214312"/>
                    </a:cubicBezTo>
                    <a:close/>
                  </a:path>
                </a:pathLst>
              </a:custGeom>
              <a:solidFill>
                <a:srgbClr val="99CC0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Forme libre 13"/>
              <p:cNvSpPr/>
              <p:nvPr/>
            </p:nvSpPr>
            <p:spPr>
              <a:xfrm flipH="1">
                <a:off x="5941193" y="2663336"/>
                <a:ext cx="399394" cy="272492"/>
              </a:xfrm>
              <a:custGeom>
                <a:avLst/>
                <a:gdLst>
                  <a:gd name="connsiteX0" fmla="*/ 442913 w 445686"/>
                  <a:gd name="connsiteY0" fmla="*/ 214312 h 282284"/>
                  <a:gd name="connsiteX1" fmla="*/ 442913 w 445686"/>
                  <a:gd name="connsiteY1" fmla="*/ 214312 h 282284"/>
                  <a:gd name="connsiteX2" fmla="*/ 442913 w 445686"/>
                  <a:gd name="connsiteY2" fmla="*/ 140493 h 282284"/>
                  <a:gd name="connsiteX3" fmla="*/ 440531 w 445686"/>
                  <a:gd name="connsiteY3" fmla="*/ 133350 h 282284"/>
                  <a:gd name="connsiteX4" fmla="*/ 426244 w 445686"/>
                  <a:gd name="connsiteY4" fmla="*/ 121443 h 282284"/>
                  <a:gd name="connsiteX5" fmla="*/ 411956 w 445686"/>
                  <a:gd name="connsiteY5" fmla="*/ 111918 h 282284"/>
                  <a:gd name="connsiteX6" fmla="*/ 407194 w 445686"/>
                  <a:gd name="connsiteY6" fmla="*/ 140493 h 282284"/>
                  <a:gd name="connsiteX7" fmla="*/ 404813 w 445686"/>
                  <a:gd name="connsiteY7" fmla="*/ 159543 h 282284"/>
                  <a:gd name="connsiteX8" fmla="*/ 402431 w 445686"/>
                  <a:gd name="connsiteY8" fmla="*/ 150018 h 282284"/>
                  <a:gd name="connsiteX9" fmla="*/ 400050 w 445686"/>
                  <a:gd name="connsiteY9" fmla="*/ 142875 h 282284"/>
                  <a:gd name="connsiteX10" fmla="*/ 395288 w 445686"/>
                  <a:gd name="connsiteY10" fmla="*/ 107156 h 282284"/>
                  <a:gd name="connsiteX11" fmla="*/ 392906 w 445686"/>
                  <a:gd name="connsiteY11" fmla="*/ 95250 h 282284"/>
                  <a:gd name="connsiteX12" fmla="*/ 390525 w 445686"/>
                  <a:gd name="connsiteY12" fmla="*/ 85725 h 282284"/>
                  <a:gd name="connsiteX13" fmla="*/ 381000 w 445686"/>
                  <a:gd name="connsiteY13" fmla="*/ 66675 h 282284"/>
                  <a:gd name="connsiteX14" fmla="*/ 376238 w 445686"/>
                  <a:gd name="connsiteY14" fmla="*/ 59531 h 282284"/>
                  <a:gd name="connsiteX15" fmla="*/ 369094 w 445686"/>
                  <a:gd name="connsiteY15" fmla="*/ 54768 h 282284"/>
                  <a:gd name="connsiteX16" fmla="*/ 361950 w 445686"/>
                  <a:gd name="connsiteY16" fmla="*/ 59531 h 282284"/>
                  <a:gd name="connsiteX17" fmla="*/ 350044 w 445686"/>
                  <a:gd name="connsiteY17" fmla="*/ 78581 h 282284"/>
                  <a:gd name="connsiteX18" fmla="*/ 347663 w 445686"/>
                  <a:gd name="connsiteY18" fmla="*/ 88106 h 282284"/>
                  <a:gd name="connsiteX19" fmla="*/ 345281 w 445686"/>
                  <a:gd name="connsiteY19" fmla="*/ 95250 h 282284"/>
                  <a:gd name="connsiteX20" fmla="*/ 338138 w 445686"/>
                  <a:gd name="connsiteY20" fmla="*/ 88106 h 282284"/>
                  <a:gd name="connsiteX21" fmla="*/ 335756 w 445686"/>
                  <a:gd name="connsiteY21" fmla="*/ 69056 h 282284"/>
                  <a:gd name="connsiteX22" fmla="*/ 333375 w 445686"/>
                  <a:gd name="connsiteY22" fmla="*/ 35718 h 282284"/>
                  <a:gd name="connsiteX23" fmla="*/ 326231 w 445686"/>
                  <a:gd name="connsiteY23" fmla="*/ 19050 h 282284"/>
                  <a:gd name="connsiteX24" fmla="*/ 319088 w 445686"/>
                  <a:gd name="connsiteY24" fmla="*/ 16668 h 282284"/>
                  <a:gd name="connsiteX25" fmla="*/ 304800 w 445686"/>
                  <a:gd name="connsiteY25" fmla="*/ 19050 h 282284"/>
                  <a:gd name="connsiteX26" fmla="*/ 297656 w 445686"/>
                  <a:gd name="connsiteY26" fmla="*/ 26193 h 282284"/>
                  <a:gd name="connsiteX27" fmla="*/ 290513 w 445686"/>
                  <a:gd name="connsiteY27" fmla="*/ 28575 h 282284"/>
                  <a:gd name="connsiteX28" fmla="*/ 276225 w 445686"/>
                  <a:gd name="connsiteY28" fmla="*/ 38100 h 282284"/>
                  <a:gd name="connsiteX29" fmla="*/ 269081 w 445686"/>
                  <a:gd name="connsiteY29" fmla="*/ 42862 h 282284"/>
                  <a:gd name="connsiteX30" fmla="*/ 257175 w 445686"/>
                  <a:gd name="connsiteY30" fmla="*/ 54768 h 282284"/>
                  <a:gd name="connsiteX31" fmla="*/ 250031 w 445686"/>
                  <a:gd name="connsiteY31" fmla="*/ 45243 h 282284"/>
                  <a:gd name="connsiteX32" fmla="*/ 242888 w 445686"/>
                  <a:gd name="connsiteY32" fmla="*/ 21431 h 282284"/>
                  <a:gd name="connsiteX33" fmla="*/ 235744 w 445686"/>
                  <a:gd name="connsiteY33" fmla="*/ 4762 h 282284"/>
                  <a:gd name="connsiteX34" fmla="*/ 228600 w 445686"/>
                  <a:gd name="connsiteY34" fmla="*/ 0 h 282284"/>
                  <a:gd name="connsiteX35" fmla="*/ 214313 w 445686"/>
                  <a:gd name="connsiteY35" fmla="*/ 2381 h 282284"/>
                  <a:gd name="connsiteX36" fmla="*/ 195263 w 445686"/>
                  <a:gd name="connsiteY36" fmla="*/ 16668 h 282284"/>
                  <a:gd name="connsiteX37" fmla="*/ 183356 w 445686"/>
                  <a:gd name="connsiteY37" fmla="*/ 21431 h 282284"/>
                  <a:gd name="connsiteX38" fmla="*/ 164306 w 445686"/>
                  <a:gd name="connsiteY38" fmla="*/ 42862 h 282284"/>
                  <a:gd name="connsiteX39" fmla="*/ 159544 w 445686"/>
                  <a:gd name="connsiteY39" fmla="*/ 33337 h 282284"/>
                  <a:gd name="connsiteX40" fmla="*/ 128588 w 445686"/>
                  <a:gd name="connsiteY40" fmla="*/ 26193 h 282284"/>
                  <a:gd name="connsiteX41" fmla="*/ 111919 w 445686"/>
                  <a:gd name="connsiteY41" fmla="*/ 33337 h 282284"/>
                  <a:gd name="connsiteX42" fmla="*/ 102394 w 445686"/>
                  <a:gd name="connsiteY42" fmla="*/ 35718 h 282284"/>
                  <a:gd name="connsiteX43" fmla="*/ 95250 w 445686"/>
                  <a:gd name="connsiteY43" fmla="*/ 45243 h 282284"/>
                  <a:gd name="connsiteX44" fmla="*/ 90488 w 445686"/>
                  <a:gd name="connsiteY44" fmla="*/ 76200 h 282284"/>
                  <a:gd name="connsiteX45" fmla="*/ 85725 w 445686"/>
                  <a:gd name="connsiteY45" fmla="*/ 66675 h 282284"/>
                  <a:gd name="connsiteX46" fmla="*/ 76200 w 445686"/>
                  <a:gd name="connsiteY46" fmla="*/ 47625 h 282284"/>
                  <a:gd name="connsiteX47" fmla="*/ 47625 w 445686"/>
                  <a:gd name="connsiteY47" fmla="*/ 66675 h 282284"/>
                  <a:gd name="connsiteX48" fmla="*/ 38100 w 445686"/>
                  <a:gd name="connsiteY48" fmla="*/ 80962 h 282284"/>
                  <a:gd name="connsiteX49" fmla="*/ 33338 w 445686"/>
                  <a:gd name="connsiteY49" fmla="*/ 88106 h 282284"/>
                  <a:gd name="connsiteX50" fmla="*/ 35719 w 445686"/>
                  <a:gd name="connsiteY50" fmla="*/ 130968 h 282284"/>
                  <a:gd name="connsiteX51" fmla="*/ 45244 w 445686"/>
                  <a:gd name="connsiteY51" fmla="*/ 145256 h 282284"/>
                  <a:gd name="connsiteX52" fmla="*/ 21431 w 445686"/>
                  <a:gd name="connsiteY52" fmla="*/ 147637 h 282284"/>
                  <a:gd name="connsiteX53" fmla="*/ 16669 w 445686"/>
                  <a:gd name="connsiteY53" fmla="*/ 154781 h 282284"/>
                  <a:gd name="connsiteX54" fmla="*/ 11906 w 445686"/>
                  <a:gd name="connsiteY54" fmla="*/ 169068 h 282284"/>
                  <a:gd name="connsiteX55" fmla="*/ 9525 w 445686"/>
                  <a:gd name="connsiteY55" fmla="*/ 185737 h 282284"/>
                  <a:gd name="connsiteX56" fmla="*/ 9525 w 445686"/>
                  <a:gd name="connsiteY56" fmla="*/ 216693 h 282284"/>
                  <a:gd name="connsiteX57" fmla="*/ 33338 w 445686"/>
                  <a:gd name="connsiteY57" fmla="*/ 223837 h 282284"/>
                  <a:gd name="connsiteX58" fmla="*/ 52388 w 445686"/>
                  <a:gd name="connsiteY58" fmla="*/ 235743 h 282284"/>
                  <a:gd name="connsiteX59" fmla="*/ 35719 w 445686"/>
                  <a:gd name="connsiteY59" fmla="*/ 245268 h 282284"/>
                  <a:gd name="connsiteX60" fmla="*/ 19050 w 445686"/>
                  <a:gd name="connsiteY60" fmla="*/ 247650 h 282284"/>
                  <a:gd name="connsiteX61" fmla="*/ 11906 w 445686"/>
                  <a:gd name="connsiteY61" fmla="*/ 250031 h 282284"/>
                  <a:gd name="connsiteX62" fmla="*/ 2381 w 445686"/>
                  <a:gd name="connsiteY62" fmla="*/ 252412 h 282284"/>
                  <a:gd name="connsiteX63" fmla="*/ 0 w 445686"/>
                  <a:gd name="connsiteY63" fmla="*/ 259556 h 282284"/>
                  <a:gd name="connsiteX64" fmla="*/ 28575 w 445686"/>
                  <a:gd name="connsiteY64" fmla="*/ 266700 h 282284"/>
                  <a:gd name="connsiteX65" fmla="*/ 42863 w 445686"/>
                  <a:gd name="connsiteY65" fmla="*/ 271462 h 282284"/>
                  <a:gd name="connsiteX66" fmla="*/ 57150 w 445686"/>
                  <a:gd name="connsiteY66" fmla="*/ 273843 h 282284"/>
                  <a:gd name="connsiteX67" fmla="*/ 130969 w 445686"/>
                  <a:gd name="connsiteY67" fmla="*/ 273843 h 282284"/>
                  <a:gd name="connsiteX68" fmla="*/ 230981 w 445686"/>
                  <a:gd name="connsiteY68" fmla="*/ 276225 h 282284"/>
                  <a:gd name="connsiteX69" fmla="*/ 357188 w 445686"/>
                  <a:gd name="connsiteY69" fmla="*/ 276225 h 282284"/>
                  <a:gd name="connsiteX70" fmla="*/ 402431 w 445686"/>
                  <a:gd name="connsiteY70" fmla="*/ 273843 h 282284"/>
                  <a:gd name="connsiteX71" fmla="*/ 409575 w 445686"/>
                  <a:gd name="connsiteY71" fmla="*/ 271462 h 282284"/>
                  <a:gd name="connsiteX72" fmla="*/ 426244 w 445686"/>
                  <a:gd name="connsiteY72" fmla="*/ 250031 h 282284"/>
                  <a:gd name="connsiteX73" fmla="*/ 433388 w 445686"/>
                  <a:gd name="connsiteY73" fmla="*/ 247650 h 282284"/>
                  <a:gd name="connsiteX74" fmla="*/ 438150 w 445686"/>
                  <a:gd name="connsiteY74" fmla="*/ 240506 h 282284"/>
                  <a:gd name="connsiteX75" fmla="*/ 442913 w 445686"/>
                  <a:gd name="connsiteY75" fmla="*/ 214312 h 282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45686" h="282284">
                    <a:moveTo>
                      <a:pt x="442913" y="214312"/>
                    </a:moveTo>
                    <a:lnTo>
                      <a:pt x="442913" y="214312"/>
                    </a:lnTo>
                    <a:cubicBezTo>
                      <a:pt x="446414" y="179296"/>
                      <a:pt x="446803" y="187170"/>
                      <a:pt x="442913" y="140493"/>
                    </a:cubicBezTo>
                    <a:cubicBezTo>
                      <a:pt x="442705" y="137992"/>
                      <a:pt x="441923" y="135438"/>
                      <a:pt x="440531" y="133350"/>
                    </a:cubicBezTo>
                    <a:cubicBezTo>
                      <a:pt x="435313" y="125523"/>
                      <a:pt x="432834" y="126934"/>
                      <a:pt x="426244" y="121443"/>
                    </a:cubicBezTo>
                    <a:cubicBezTo>
                      <a:pt x="414353" y="111534"/>
                      <a:pt x="424510" y="116104"/>
                      <a:pt x="411956" y="111918"/>
                    </a:cubicBezTo>
                    <a:cubicBezTo>
                      <a:pt x="407218" y="126134"/>
                      <a:pt x="410094" y="115842"/>
                      <a:pt x="407194" y="140493"/>
                    </a:cubicBezTo>
                    <a:cubicBezTo>
                      <a:pt x="406446" y="146849"/>
                      <a:pt x="405607" y="153193"/>
                      <a:pt x="404813" y="159543"/>
                    </a:cubicBezTo>
                    <a:cubicBezTo>
                      <a:pt x="404019" y="156368"/>
                      <a:pt x="403330" y="153165"/>
                      <a:pt x="402431" y="150018"/>
                    </a:cubicBezTo>
                    <a:cubicBezTo>
                      <a:pt x="401741" y="147605"/>
                      <a:pt x="400542" y="145336"/>
                      <a:pt x="400050" y="142875"/>
                    </a:cubicBezTo>
                    <a:cubicBezTo>
                      <a:pt x="398446" y="134854"/>
                      <a:pt x="396448" y="114693"/>
                      <a:pt x="395288" y="107156"/>
                    </a:cubicBezTo>
                    <a:cubicBezTo>
                      <a:pt x="394673" y="103156"/>
                      <a:pt x="393784" y="99201"/>
                      <a:pt x="392906" y="95250"/>
                    </a:cubicBezTo>
                    <a:cubicBezTo>
                      <a:pt x="392196" y="92055"/>
                      <a:pt x="391784" y="88746"/>
                      <a:pt x="390525" y="85725"/>
                    </a:cubicBezTo>
                    <a:cubicBezTo>
                      <a:pt x="387794" y="79172"/>
                      <a:pt x="384938" y="72582"/>
                      <a:pt x="381000" y="66675"/>
                    </a:cubicBezTo>
                    <a:cubicBezTo>
                      <a:pt x="379413" y="64294"/>
                      <a:pt x="378262" y="61555"/>
                      <a:pt x="376238" y="59531"/>
                    </a:cubicBezTo>
                    <a:cubicBezTo>
                      <a:pt x="374214" y="57507"/>
                      <a:pt x="371475" y="56356"/>
                      <a:pt x="369094" y="54768"/>
                    </a:cubicBezTo>
                    <a:cubicBezTo>
                      <a:pt x="366713" y="56356"/>
                      <a:pt x="363974" y="57507"/>
                      <a:pt x="361950" y="59531"/>
                    </a:cubicBezTo>
                    <a:cubicBezTo>
                      <a:pt x="357454" y="64027"/>
                      <a:pt x="352308" y="72544"/>
                      <a:pt x="350044" y="78581"/>
                    </a:cubicBezTo>
                    <a:cubicBezTo>
                      <a:pt x="348895" y="81645"/>
                      <a:pt x="348562" y="84959"/>
                      <a:pt x="347663" y="88106"/>
                    </a:cubicBezTo>
                    <a:cubicBezTo>
                      <a:pt x="346973" y="90520"/>
                      <a:pt x="346075" y="92869"/>
                      <a:pt x="345281" y="95250"/>
                    </a:cubicBezTo>
                    <a:cubicBezTo>
                      <a:pt x="342900" y="92869"/>
                      <a:pt x="339289" y="91271"/>
                      <a:pt x="338138" y="88106"/>
                    </a:cubicBezTo>
                    <a:cubicBezTo>
                      <a:pt x="335951" y="82092"/>
                      <a:pt x="336335" y="75429"/>
                      <a:pt x="335756" y="69056"/>
                    </a:cubicBezTo>
                    <a:cubicBezTo>
                      <a:pt x="334747" y="57961"/>
                      <a:pt x="334605" y="46791"/>
                      <a:pt x="333375" y="35718"/>
                    </a:cubicBezTo>
                    <a:cubicBezTo>
                      <a:pt x="332817" y="30694"/>
                      <a:pt x="330609" y="22552"/>
                      <a:pt x="326231" y="19050"/>
                    </a:cubicBezTo>
                    <a:cubicBezTo>
                      <a:pt x="324271" y="17482"/>
                      <a:pt x="321469" y="17462"/>
                      <a:pt x="319088" y="16668"/>
                    </a:cubicBezTo>
                    <a:cubicBezTo>
                      <a:pt x="314325" y="17462"/>
                      <a:pt x="309212" y="17089"/>
                      <a:pt x="304800" y="19050"/>
                    </a:cubicBezTo>
                    <a:cubicBezTo>
                      <a:pt x="301723" y="20418"/>
                      <a:pt x="300458" y="24325"/>
                      <a:pt x="297656" y="26193"/>
                    </a:cubicBezTo>
                    <a:cubicBezTo>
                      <a:pt x="295568" y="27585"/>
                      <a:pt x="292707" y="27356"/>
                      <a:pt x="290513" y="28575"/>
                    </a:cubicBezTo>
                    <a:cubicBezTo>
                      <a:pt x="285509" y="31355"/>
                      <a:pt x="280988" y="34925"/>
                      <a:pt x="276225" y="38100"/>
                    </a:cubicBezTo>
                    <a:lnTo>
                      <a:pt x="269081" y="42862"/>
                    </a:lnTo>
                    <a:cubicBezTo>
                      <a:pt x="267926" y="44594"/>
                      <a:pt x="261506" y="56212"/>
                      <a:pt x="257175" y="54768"/>
                    </a:cubicBezTo>
                    <a:cubicBezTo>
                      <a:pt x="253410" y="53513"/>
                      <a:pt x="252412" y="48418"/>
                      <a:pt x="250031" y="45243"/>
                    </a:cubicBezTo>
                    <a:cubicBezTo>
                      <a:pt x="244547" y="23305"/>
                      <a:pt x="251577" y="50393"/>
                      <a:pt x="242888" y="21431"/>
                    </a:cubicBezTo>
                    <a:cubicBezTo>
                      <a:pt x="240547" y="13627"/>
                      <a:pt x="241679" y="10697"/>
                      <a:pt x="235744" y="4762"/>
                    </a:cubicBezTo>
                    <a:cubicBezTo>
                      <a:pt x="233720" y="2738"/>
                      <a:pt x="230981" y="1587"/>
                      <a:pt x="228600" y="0"/>
                    </a:cubicBezTo>
                    <a:cubicBezTo>
                      <a:pt x="223838" y="794"/>
                      <a:pt x="218631" y="222"/>
                      <a:pt x="214313" y="2381"/>
                    </a:cubicBezTo>
                    <a:cubicBezTo>
                      <a:pt x="207214" y="5931"/>
                      <a:pt x="202633" y="13720"/>
                      <a:pt x="195263" y="16668"/>
                    </a:cubicBezTo>
                    <a:lnTo>
                      <a:pt x="183356" y="21431"/>
                    </a:lnTo>
                    <a:cubicBezTo>
                      <a:pt x="167045" y="37742"/>
                      <a:pt x="172805" y="30114"/>
                      <a:pt x="164306" y="42862"/>
                    </a:cubicBezTo>
                    <a:cubicBezTo>
                      <a:pt x="162719" y="39687"/>
                      <a:pt x="160790" y="36661"/>
                      <a:pt x="159544" y="33337"/>
                    </a:cubicBezTo>
                    <a:cubicBezTo>
                      <a:pt x="152567" y="14729"/>
                      <a:pt x="167078" y="22986"/>
                      <a:pt x="128588" y="26193"/>
                    </a:cubicBezTo>
                    <a:cubicBezTo>
                      <a:pt x="101233" y="33034"/>
                      <a:pt x="134950" y="23468"/>
                      <a:pt x="111919" y="33337"/>
                    </a:cubicBezTo>
                    <a:cubicBezTo>
                      <a:pt x="108911" y="34626"/>
                      <a:pt x="105569" y="34924"/>
                      <a:pt x="102394" y="35718"/>
                    </a:cubicBezTo>
                    <a:cubicBezTo>
                      <a:pt x="100013" y="38893"/>
                      <a:pt x="97219" y="41797"/>
                      <a:pt x="95250" y="45243"/>
                    </a:cubicBezTo>
                    <a:cubicBezTo>
                      <a:pt x="91090" y="52524"/>
                      <a:pt x="90757" y="73507"/>
                      <a:pt x="90488" y="76200"/>
                    </a:cubicBezTo>
                    <a:cubicBezTo>
                      <a:pt x="88900" y="73025"/>
                      <a:pt x="86659" y="70100"/>
                      <a:pt x="85725" y="66675"/>
                    </a:cubicBezTo>
                    <a:cubicBezTo>
                      <a:pt x="80252" y="46609"/>
                      <a:pt x="89893" y="52189"/>
                      <a:pt x="76200" y="47625"/>
                    </a:cubicBezTo>
                    <a:cubicBezTo>
                      <a:pt x="60799" y="55325"/>
                      <a:pt x="57322" y="54554"/>
                      <a:pt x="47625" y="66675"/>
                    </a:cubicBezTo>
                    <a:cubicBezTo>
                      <a:pt x="44049" y="71144"/>
                      <a:pt x="41275" y="76200"/>
                      <a:pt x="38100" y="80962"/>
                    </a:cubicBezTo>
                    <a:lnTo>
                      <a:pt x="33338" y="88106"/>
                    </a:lnTo>
                    <a:cubicBezTo>
                      <a:pt x="34132" y="102393"/>
                      <a:pt x="32801" y="116959"/>
                      <a:pt x="35719" y="130968"/>
                    </a:cubicBezTo>
                    <a:cubicBezTo>
                      <a:pt x="36886" y="136572"/>
                      <a:pt x="45244" y="145256"/>
                      <a:pt x="45244" y="145256"/>
                    </a:cubicBezTo>
                    <a:cubicBezTo>
                      <a:pt x="37306" y="146050"/>
                      <a:pt x="28999" y="145114"/>
                      <a:pt x="21431" y="147637"/>
                    </a:cubicBezTo>
                    <a:cubicBezTo>
                      <a:pt x="18716" y="148542"/>
                      <a:pt x="17831" y="152166"/>
                      <a:pt x="16669" y="154781"/>
                    </a:cubicBezTo>
                    <a:cubicBezTo>
                      <a:pt x="14630" y="159368"/>
                      <a:pt x="11906" y="169068"/>
                      <a:pt x="11906" y="169068"/>
                    </a:cubicBezTo>
                    <a:cubicBezTo>
                      <a:pt x="11112" y="174624"/>
                      <a:pt x="10529" y="180215"/>
                      <a:pt x="9525" y="185737"/>
                    </a:cubicBezTo>
                    <a:cubicBezTo>
                      <a:pt x="7307" y="197937"/>
                      <a:pt x="2596" y="201449"/>
                      <a:pt x="9525" y="216693"/>
                    </a:cubicBezTo>
                    <a:cubicBezTo>
                      <a:pt x="11795" y="221687"/>
                      <a:pt x="31291" y="223496"/>
                      <a:pt x="33338" y="223837"/>
                    </a:cubicBezTo>
                    <a:cubicBezTo>
                      <a:pt x="50340" y="229505"/>
                      <a:pt x="44840" y="224423"/>
                      <a:pt x="52388" y="235743"/>
                    </a:cubicBezTo>
                    <a:cubicBezTo>
                      <a:pt x="47910" y="238729"/>
                      <a:pt x="40834" y="243873"/>
                      <a:pt x="35719" y="245268"/>
                    </a:cubicBezTo>
                    <a:cubicBezTo>
                      <a:pt x="30304" y="246745"/>
                      <a:pt x="24606" y="246856"/>
                      <a:pt x="19050" y="247650"/>
                    </a:cubicBezTo>
                    <a:cubicBezTo>
                      <a:pt x="16669" y="248444"/>
                      <a:pt x="14320" y="249341"/>
                      <a:pt x="11906" y="250031"/>
                    </a:cubicBezTo>
                    <a:cubicBezTo>
                      <a:pt x="8759" y="250930"/>
                      <a:pt x="4937" y="250368"/>
                      <a:pt x="2381" y="252412"/>
                    </a:cubicBezTo>
                    <a:cubicBezTo>
                      <a:pt x="421" y="253980"/>
                      <a:pt x="794" y="257175"/>
                      <a:pt x="0" y="259556"/>
                    </a:cubicBezTo>
                    <a:cubicBezTo>
                      <a:pt x="19161" y="269135"/>
                      <a:pt x="-1050" y="260352"/>
                      <a:pt x="28575" y="266700"/>
                    </a:cubicBezTo>
                    <a:cubicBezTo>
                      <a:pt x="33484" y="267752"/>
                      <a:pt x="37911" y="270637"/>
                      <a:pt x="42863" y="271462"/>
                    </a:cubicBezTo>
                    <a:lnTo>
                      <a:pt x="57150" y="273843"/>
                    </a:lnTo>
                    <a:cubicBezTo>
                      <a:pt x="114032" y="269780"/>
                      <a:pt x="67159" y="271680"/>
                      <a:pt x="130969" y="273843"/>
                    </a:cubicBezTo>
                    <a:cubicBezTo>
                      <a:pt x="164297" y="274973"/>
                      <a:pt x="197644" y="275431"/>
                      <a:pt x="230981" y="276225"/>
                    </a:cubicBezTo>
                    <a:cubicBezTo>
                      <a:pt x="277921" y="287959"/>
                      <a:pt x="241102" y="279640"/>
                      <a:pt x="357188" y="276225"/>
                    </a:cubicBezTo>
                    <a:cubicBezTo>
                      <a:pt x="372283" y="275781"/>
                      <a:pt x="387350" y="274637"/>
                      <a:pt x="402431" y="273843"/>
                    </a:cubicBezTo>
                    <a:cubicBezTo>
                      <a:pt x="404812" y="273049"/>
                      <a:pt x="407800" y="273237"/>
                      <a:pt x="409575" y="271462"/>
                    </a:cubicBezTo>
                    <a:cubicBezTo>
                      <a:pt x="419036" y="262001"/>
                      <a:pt x="416189" y="256734"/>
                      <a:pt x="426244" y="250031"/>
                    </a:cubicBezTo>
                    <a:cubicBezTo>
                      <a:pt x="428333" y="248639"/>
                      <a:pt x="431007" y="248444"/>
                      <a:pt x="433388" y="247650"/>
                    </a:cubicBezTo>
                    <a:cubicBezTo>
                      <a:pt x="434975" y="245269"/>
                      <a:pt x="437891" y="243356"/>
                      <a:pt x="438150" y="240506"/>
                    </a:cubicBezTo>
                    <a:cubicBezTo>
                      <a:pt x="439953" y="220668"/>
                      <a:pt x="442119" y="218678"/>
                      <a:pt x="442913" y="214312"/>
                    </a:cubicBezTo>
                    <a:close/>
                  </a:path>
                </a:pathLst>
              </a:custGeom>
              <a:solidFill>
                <a:srgbClr val="92D050"/>
              </a:solidFill>
              <a:ln w="63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Tree>
    <p:extLst>
      <p:ext uri="{BB962C8B-B14F-4D97-AF65-F5344CB8AC3E}">
        <p14:creationId xmlns:p14="http://schemas.microsoft.com/office/powerpoint/2010/main" val="218513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49572" y="299083"/>
            <a:ext cx="7755632" cy="868958"/>
          </a:xfrm>
        </p:spPr>
        <p:txBody>
          <a:bodyPr>
            <a:normAutofit/>
          </a:bodyPr>
          <a:lstStyle/>
          <a:p>
            <a:r>
              <a:rPr lang="fr-CA" dirty="0"/>
              <a:t>L’accusé</a:t>
            </a:r>
          </a:p>
        </p:txBody>
      </p:sp>
      <p:sp>
        <p:nvSpPr>
          <p:cNvPr id="3" name="Espace réservé du contenu 2"/>
          <p:cNvSpPr>
            <a:spLocks noGrp="1"/>
          </p:cNvSpPr>
          <p:nvPr>
            <p:ph idx="1"/>
            <p:custDataLst>
              <p:tags r:id="rId2"/>
            </p:custDataLst>
          </p:nvPr>
        </p:nvSpPr>
        <p:spPr>
          <a:xfrm>
            <a:off x="3707904" y="1484784"/>
            <a:ext cx="4680520" cy="4525963"/>
          </a:xfrm>
        </p:spPr>
        <p:txBody>
          <a:bodyPr>
            <a:normAutofit/>
          </a:bodyPr>
          <a:lstStyle/>
          <a:p>
            <a:r>
              <a:rPr lang="fr-CA" sz="2400" dirty="0">
                <a:solidFill>
                  <a:schemeClr val="tx1"/>
                </a:solidFill>
              </a:rPr>
              <a:t>Il est </a:t>
            </a:r>
            <a:r>
              <a:rPr lang="fr-CA" sz="2400" b="1" dirty="0">
                <a:solidFill>
                  <a:schemeClr val="tx1"/>
                </a:solidFill>
              </a:rPr>
              <a:t>soupçonné</a:t>
            </a:r>
            <a:r>
              <a:rPr lang="fr-CA" sz="2400" dirty="0">
                <a:solidFill>
                  <a:schemeClr val="tx1"/>
                </a:solidFill>
              </a:rPr>
              <a:t> d’avoir commis une infraction. </a:t>
            </a:r>
          </a:p>
          <a:p>
            <a:pPr marL="0" indent="0">
              <a:buNone/>
            </a:pPr>
            <a:endParaRPr lang="fr-CA" sz="2400" dirty="0">
              <a:solidFill>
                <a:schemeClr val="tx1"/>
              </a:solidFill>
            </a:endParaRPr>
          </a:p>
          <a:p>
            <a:r>
              <a:rPr lang="fr-CA" sz="2400" dirty="0">
                <a:solidFill>
                  <a:schemeClr val="tx1"/>
                </a:solidFill>
              </a:rPr>
              <a:t>L’accusé est présumé </a:t>
            </a:r>
            <a:r>
              <a:rPr lang="fr-CA" sz="2400" b="1" dirty="0">
                <a:solidFill>
                  <a:schemeClr val="tx1"/>
                </a:solidFill>
              </a:rPr>
              <a:t>innocent jusqu’à preuve du contraire.</a:t>
            </a:r>
          </a:p>
          <a:p>
            <a:pPr marL="0" indent="0">
              <a:buNone/>
            </a:pPr>
            <a:endParaRPr lang="fr-CA" sz="2400" dirty="0">
              <a:solidFill>
                <a:schemeClr val="tx1"/>
              </a:solidFill>
            </a:endParaRPr>
          </a:p>
          <a:p>
            <a:r>
              <a:rPr lang="fr-CA" sz="2400" dirty="0">
                <a:solidFill>
                  <a:schemeClr val="tx1"/>
                </a:solidFill>
              </a:rPr>
              <a:t>L’accusé peut témoigner à son procès, mais il n’est pas obligé. </a:t>
            </a:r>
          </a:p>
          <a:p>
            <a:pPr marL="0" indent="0">
              <a:buNone/>
            </a:pPr>
            <a:endParaRPr lang="fr-CA" sz="2400" dirty="0">
              <a:solidFill>
                <a:schemeClr val="tx1"/>
              </a:solidFill>
            </a:endParaRPr>
          </a:p>
        </p:txBody>
      </p:sp>
      <p:sp>
        <p:nvSpPr>
          <p:cNvPr id="5" name="ZoneTexte 4"/>
          <p:cNvSpPr txBox="1"/>
          <p:nvPr>
            <p:custDataLst>
              <p:tags r:id="rId3"/>
            </p:custDataLst>
          </p:nvPr>
        </p:nvSpPr>
        <p:spPr>
          <a:xfrm>
            <a:off x="850019" y="1273622"/>
            <a:ext cx="1367590" cy="769441"/>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fr-CA" sz="2200" dirty="0">
                <a:solidFill>
                  <a:srgbClr val="F6891F"/>
                </a:solidFill>
                <a:latin typeface="Arial" panose="020B0604020202020204" pitchFamily="34" charset="0"/>
                <a:cs typeface="Arial" panose="020B0604020202020204" pitchFamily="34" charset="0"/>
              </a:rPr>
              <a:t>Présumé </a:t>
            </a:r>
          </a:p>
          <a:p>
            <a:r>
              <a:rPr lang="fr-CA" sz="2200" dirty="0">
                <a:solidFill>
                  <a:srgbClr val="F6891F"/>
                </a:solidFill>
                <a:latin typeface="Arial" panose="020B0604020202020204" pitchFamily="34" charset="0"/>
                <a:cs typeface="Arial" panose="020B0604020202020204" pitchFamily="34" charset="0"/>
              </a:rPr>
              <a:t>innocent!</a:t>
            </a:r>
          </a:p>
        </p:txBody>
      </p:sp>
      <p:pic>
        <p:nvPicPr>
          <p:cNvPr id="6" name="Image 5"/>
          <p:cNvPicPr>
            <a:picLocks noChangeAspect="1"/>
          </p:cNvPicPr>
          <p:nvPr>
            <p:custDataLst>
              <p:tags r:id="rId4"/>
            </p:custDataLst>
          </p:nvPr>
        </p:nvPicPr>
        <p:blipFill>
          <a:blip r:embed="rId8">
            <a:extLst>
              <a:ext uri="{28A0092B-C50C-407E-A947-70E740481C1C}">
                <a14:useLocalDpi xmlns:a14="http://schemas.microsoft.com/office/drawing/2010/main"/>
              </a:ext>
            </a:extLst>
          </a:blip>
          <a:stretch>
            <a:fillRect/>
          </a:stretch>
        </p:blipFill>
        <p:spPr>
          <a:xfrm>
            <a:off x="2217609" y="1484784"/>
            <a:ext cx="1490295" cy="4717622"/>
          </a:xfrm>
          <a:prstGeom prst="rect">
            <a:avLst/>
          </a:prstGeom>
        </p:spPr>
      </p:pic>
      <p:sp>
        <p:nvSpPr>
          <p:cNvPr id="21" name="Rectangle à coins arrondis 20"/>
          <p:cNvSpPr/>
          <p:nvPr>
            <p:custDataLst>
              <p:tags r:id="rId5"/>
            </p:custDataLst>
          </p:nvPr>
        </p:nvSpPr>
        <p:spPr>
          <a:xfrm>
            <a:off x="694183" y="1273622"/>
            <a:ext cx="1645569" cy="769441"/>
          </a:xfrm>
          <a:prstGeom prst="roundRect">
            <a:avLst/>
          </a:prstGeom>
          <a:no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55052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3"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a:t>Le greffier-audiencier</a:t>
            </a:r>
          </a:p>
        </p:txBody>
      </p:sp>
      <p:sp>
        <p:nvSpPr>
          <p:cNvPr id="3" name="Espace réservé du contenu 2"/>
          <p:cNvSpPr>
            <a:spLocks noGrp="1"/>
          </p:cNvSpPr>
          <p:nvPr>
            <p:ph idx="1"/>
            <p:custDataLst>
              <p:tags r:id="rId2"/>
            </p:custDataLst>
          </p:nvPr>
        </p:nvSpPr>
        <p:spPr>
          <a:xfrm>
            <a:off x="325602" y="1484784"/>
            <a:ext cx="5712219" cy="2438291"/>
          </a:xfrm>
        </p:spPr>
        <p:txBody>
          <a:bodyPr>
            <a:noAutofit/>
          </a:bodyPr>
          <a:lstStyle/>
          <a:p>
            <a:pPr>
              <a:spcBef>
                <a:spcPts val="1200"/>
              </a:spcBef>
            </a:pPr>
            <a:r>
              <a:rPr lang="en-CA" sz="2400" dirty="0">
                <a:solidFill>
                  <a:schemeClr val="tx1"/>
                </a:solidFill>
              </a:rPr>
              <a:t>Il </a:t>
            </a:r>
            <a:r>
              <a:rPr lang="en-CA" sz="2400" dirty="0" err="1">
                <a:solidFill>
                  <a:schemeClr val="tx1"/>
                </a:solidFill>
              </a:rPr>
              <a:t>prépare</a:t>
            </a:r>
            <a:r>
              <a:rPr lang="en-CA" sz="2400" dirty="0">
                <a:solidFill>
                  <a:schemeClr val="tx1"/>
                </a:solidFill>
              </a:rPr>
              <a:t> le </a:t>
            </a:r>
            <a:r>
              <a:rPr lang="en-CA" sz="2400" b="1" dirty="0">
                <a:solidFill>
                  <a:schemeClr val="tx1"/>
                </a:solidFill>
              </a:rPr>
              <a:t>dossier</a:t>
            </a:r>
            <a:r>
              <a:rPr lang="en-CA" sz="2400" dirty="0">
                <a:solidFill>
                  <a:schemeClr val="tx1"/>
                </a:solidFill>
              </a:rPr>
              <a:t> du </a:t>
            </a:r>
            <a:r>
              <a:rPr lang="en-CA" sz="2400" dirty="0" err="1">
                <a:solidFill>
                  <a:schemeClr val="tx1"/>
                </a:solidFill>
              </a:rPr>
              <a:t>procès</a:t>
            </a:r>
            <a:r>
              <a:rPr lang="en-CA" sz="2400" dirty="0">
                <a:solidFill>
                  <a:schemeClr val="tx1"/>
                </a:solidFill>
              </a:rPr>
              <a:t>.</a:t>
            </a:r>
            <a:endParaRPr lang="fr-CA" sz="2400" dirty="0">
              <a:solidFill>
                <a:schemeClr val="tx1"/>
              </a:solidFill>
            </a:endParaRPr>
          </a:p>
          <a:p>
            <a:pPr>
              <a:spcBef>
                <a:spcPts val="1200"/>
              </a:spcBef>
            </a:pPr>
            <a:r>
              <a:rPr lang="fr-CA" sz="2400" dirty="0">
                <a:solidFill>
                  <a:schemeClr val="tx1"/>
                </a:solidFill>
              </a:rPr>
              <a:t>Il </a:t>
            </a:r>
            <a:r>
              <a:rPr lang="fr-CA" sz="2400" b="1" dirty="0">
                <a:solidFill>
                  <a:schemeClr val="tx1"/>
                </a:solidFill>
              </a:rPr>
              <a:t>prend en note</a:t>
            </a:r>
            <a:r>
              <a:rPr lang="fr-CA" sz="2400" dirty="0">
                <a:solidFill>
                  <a:schemeClr val="tx1"/>
                </a:solidFill>
              </a:rPr>
              <a:t> tout ce qui se passe pendant le procès. </a:t>
            </a:r>
          </a:p>
          <a:p>
            <a:pPr>
              <a:spcBef>
                <a:spcPts val="1200"/>
              </a:spcBef>
            </a:pPr>
            <a:r>
              <a:rPr lang="fr-CA" sz="2400" dirty="0">
                <a:solidFill>
                  <a:schemeClr val="tx1"/>
                </a:solidFill>
              </a:rPr>
              <a:t>Il demande aussi aux témoins de </a:t>
            </a:r>
            <a:r>
              <a:rPr lang="fr-CA" sz="2400" b="1" dirty="0">
                <a:solidFill>
                  <a:schemeClr val="tx1"/>
                </a:solidFill>
              </a:rPr>
              <a:t>prêter serment</a:t>
            </a:r>
            <a:r>
              <a:rPr lang="fr-CA" sz="2400" dirty="0">
                <a:solidFill>
                  <a:schemeClr val="tx1"/>
                </a:solidFill>
              </a:rPr>
              <a:t>.</a:t>
            </a:r>
          </a:p>
        </p:txBody>
      </p:sp>
      <p:pic>
        <p:nvPicPr>
          <p:cNvPr id="4" name="Image 3"/>
          <p:cNvPicPr>
            <a:picLocks noChangeAspect="1"/>
          </p:cNvPicPr>
          <p:nvPr>
            <p:custDataLst>
              <p:tags r:id="rId3"/>
            </p:custDataLst>
          </p:nvPr>
        </p:nvPicPr>
        <p:blipFill>
          <a:blip r:embed="rId8">
            <a:extLst>
              <a:ext uri="{28A0092B-C50C-407E-A947-70E740481C1C}">
                <a14:useLocalDpi xmlns:a14="http://schemas.microsoft.com/office/drawing/2010/main"/>
              </a:ext>
            </a:extLst>
          </a:blip>
          <a:stretch>
            <a:fillRect/>
          </a:stretch>
        </p:blipFill>
        <p:spPr>
          <a:xfrm>
            <a:off x="6660232" y="1261046"/>
            <a:ext cx="1663200" cy="5040000"/>
          </a:xfrm>
          <a:prstGeom prst="rect">
            <a:avLst/>
          </a:prstGeom>
        </p:spPr>
      </p:pic>
      <p:sp>
        <p:nvSpPr>
          <p:cNvPr id="5" name="Bulle ronde 4"/>
          <p:cNvSpPr/>
          <p:nvPr>
            <p:custDataLst>
              <p:tags r:id="rId4"/>
            </p:custDataLst>
          </p:nvPr>
        </p:nvSpPr>
        <p:spPr>
          <a:xfrm flipH="1">
            <a:off x="2411760" y="3789040"/>
            <a:ext cx="4000458" cy="2512006"/>
          </a:xfrm>
          <a:prstGeom prst="wedgeEllipseCallout">
            <a:avLst>
              <a:gd name="adj1" fmla="val -43126"/>
              <a:gd name="adj2" fmla="val -56137"/>
            </a:avLst>
          </a:prstGeom>
          <a:ln>
            <a:solidFill>
              <a:srgbClr val="F6891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
        <p:nvSpPr>
          <p:cNvPr id="6" name="ZoneTexte 5"/>
          <p:cNvSpPr txBox="1"/>
          <p:nvPr>
            <p:custDataLst>
              <p:tags r:id="rId5"/>
            </p:custDataLst>
          </p:nvPr>
        </p:nvSpPr>
        <p:spPr>
          <a:xfrm>
            <a:off x="2843808" y="4285926"/>
            <a:ext cx="3194013" cy="1754326"/>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Affirmez-vous solennellement de dire la vérité, toute la vérité, rien que la vérité? </a:t>
            </a:r>
          </a:p>
          <a:p>
            <a:pPr algn="ctr"/>
            <a:r>
              <a:rPr lang="fr-CA" dirty="0">
                <a:latin typeface="Arial" panose="020B0604020202020204" pitchFamily="34" charset="0"/>
                <a:cs typeface="Arial" panose="020B0604020202020204" pitchFamily="34" charset="0"/>
              </a:rPr>
              <a:t>Levez la main droite et dites : </a:t>
            </a:r>
          </a:p>
          <a:p>
            <a:pPr algn="ctr"/>
            <a:r>
              <a:rPr lang="fr-CA" dirty="0">
                <a:latin typeface="Arial" panose="020B0604020202020204" pitchFamily="34" charset="0"/>
                <a:cs typeface="Arial" panose="020B0604020202020204" pitchFamily="34" charset="0"/>
              </a:rPr>
              <a:t>« Je l’affirme solennellement ».</a:t>
            </a:r>
          </a:p>
        </p:txBody>
      </p:sp>
    </p:spTree>
    <p:extLst>
      <p:ext uri="{BB962C8B-B14F-4D97-AF65-F5344CB8AC3E}">
        <p14:creationId xmlns:p14="http://schemas.microsoft.com/office/powerpoint/2010/main" val="246641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custDataLst>
              <p:tags r:id="rId1"/>
            </p:custDataLst>
          </p:nvPr>
        </p:nvPicPr>
        <p:blipFill>
          <a:blip r:embed="rId8">
            <a:extLst>
              <a:ext uri="{28A0092B-C50C-407E-A947-70E740481C1C}">
                <a14:useLocalDpi xmlns:a14="http://schemas.microsoft.com/office/drawing/2010/main"/>
              </a:ext>
            </a:extLst>
          </a:blip>
          <a:stretch>
            <a:fillRect/>
          </a:stretch>
        </p:blipFill>
        <p:spPr>
          <a:xfrm>
            <a:off x="4751510" y="1274742"/>
            <a:ext cx="2305050" cy="5162550"/>
          </a:xfrm>
          <a:prstGeom prst="rect">
            <a:avLst/>
          </a:prstGeom>
        </p:spPr>
      </p:pic>
      <p:sp>
        <p:nvSpPr>
          <p:cNvPr id="2" name="Titre 1"/>
          <p:cNvSpPr>
            <a:spLocks noGrp="1"/>
          </p:cNvSpPr>
          <p:nvPr>
            <p:ph type="title"/>
            <p:custDataLst>
              <p:tags r:id="rId2"/>
            </p:custDataLst>
          </p:nvPr>
        </p:nvSpPr>
        <p:spPr/>
        <p:txBody>
          <a:bodyPr>
            <a:normAutofit/>
          </a:bodyPr>
          <a:lstStyle/>
          <a:p>
            <a:r>
              <a:rPr lang="fr-CA" dirty="0"/>
              <a:t>L’huissier-audiencier</a:t>
            </a:r>
          </a:p>
        </p:txBody>
      </p:sp>
      <p:sp>
        <p:nvSpPr>
          <p:cNvPr id="3" name="Espace réservé du contenu 2"/>
          <p:cNvSpPr>
            <a:spLocks noGrp="1"/>
          </p:cNvSpPr>
          <p:nvPr>
            <p:ph idx="1"/>
            <p:custDataLst>
              <p:tags r:id="rId3"/>
            </p:custDataLst>
          </p:nvPr>
        </p:nvSpPr>
        <p:spPr>
          <a:xfrm>
            <a:off x="694183" y="1592475"/>
            <a:ext cx="4057327" cy="4644837"/>
          </a:xfrm>
        </p:spPr>
        <p:txBody>
          <a:bodyPr>
            <a:normAutofit/>
          </a:bodyPr>
          <a:lstStyle/>
          <a:p>
            <a:pPr>
              <a:spcBef>
                <a:spcPts val="1200"/>
              </a:spcBef>
            </a:pPr>
            <a:r>
              <a:rPr lang="fr-CA" sz="2400" dirty="0">
                <a:solidFill>
                  <a:schemeClr val="tx1"/>
                </a:solidFill>
              </a:rPr>
              <a:t>Il prépare la salle d’audience.</a:t>
            </a:r>
          </a:p>
          <a:p>
            <a:pPr>
              <a:spcBef>
                <a:spcPts val="1200"/>
              </a:spcBef>
            </a:pPr>
            <a:r>
              <a:rPr lang="fr-CA" sz="2400" dirty="0">
                <a:solidFill>
                  <a:schemeClr val="tx1"/>
                </a:solidFill>
              </a:rPr>
              <a:t>À l’arrivée du juge, il demande aux gens de garder le silence, de se lever, et c’est lui qui prononce la fameuse phrase : « </a:t>
            </a:r>
            <a:r>
              <a:rPr lang="fr-CA" sz="2400" b="1" dirty="0">
                <a:solidFill>
                  <a:schemeClr val="tx1"/>
                </a:solidFill>
              </a:rPr>
              <a:t>La cour est ouverte </a:t>
            </a:r>
            <a:r>
              <a:rPr lang="fr-CA" sz="2400" dirty="0">
                <a:solidFill>
                  <a:schemeClr val="tx1"/>
                </a:solidFill>
              </a:rPr>
              <a:t>».</a:t>
            </a:r>
          </a:p>
          <a:p>
            <a:pPr marL="0" indent="0">
              <a:buNone/>
            </a:pPr>
            <a:endParaRPr lang="fr-CA" sz="2400" dirty="0">
              <a:solidFill>
                <a:schemeClr val="tx1"/>
              </a:solidFill>
            </a:endParaRPr>
          </a:p>
        </p:txBody>
      </p:sp>
      <p:sp>
        <p:nvSpPr>
          <p:cNvPr id="5" name="Bulle ronde 4"/>
          <p:cNvSpPr/>
          <p:nvPr>
            <p:custDataLst>
              <p:tags r:id="rId4"/>
            </p:custDataLst>
          </p:nvPr>
        </p:nvSpPr>
        <p:spPr>
          <a:xfrm flipH="1">
            <a:off x="6617136" y="2276872"/>
            <a:ext cx="2280429" cy="2104710"/>
          </a:xfrm>
          <a:prstGeom prst="wedgeEllipseCallout">
            <a:avLst>
              <a:gd name="adj1" fmla="val 59520"/>
              <a:gd name="adj2" fmla="val -46140"/>
            </a:avLst>
          </a:prstGeom>
          <a:ln>
            <a:solidFill>
              <a:srgbClr val="F6891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CA">
              <a:solidFill>
                <a:schemeClr val="tx1"/>
              </a:solidFill>
            </a:endParaRPr>
          </a:p>
        </p:txBody>
      </p:sp>
      <p:sp>
        <p:nvSpPr>
          <p:cNvPr id="6" name="ZoneTexte 5"/>
          <p:cNvSpPr txBox="1"/>
          <p:nvPr>
            <p:custDataLst>
              <p:tags r:id="rId5"/>
            </p:custDataLst>
          </p:nvPr>
        </p:nvSpPr>
        <p:spPr>
          <a:xfrm>
            <a:off x="6751214" y="2647746"/>
            <a:ext cx="1947134" cy="1477328"/>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Silence dans la salle! Veuillez vous lever! </a:t>
            </a:r>
          </a:p>
          <a:p>
            <a:pPr algn="ctr"/>
            <a:r>
              <a:rPr lang="fr-CA" b="1" dirty="0">
                <a:latin typeface="Arial" panose="020B0604020202020204" pitchFamily="34" charset="0"/>
                <a:cs typeface="Arial" panose="020B0604020202020204" pitchFamily="34" charset="0"/>
              </a:rPr>
              <a:t>La cour est ouverte!</a:t>
            </a:r>
          </a:p>
        </p:txBody>
      </p:sp>
    </p:spTree>
    <p:extLst>
      <p:ext uri="{BB962C8B-B14F-4D97-AF65-F5344CB8AC3E}">
        <p14:creationId xmlns:p14="http://schemas.microsoft.com/office/powerpoint/2010/main" val="216514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Déroulement d’un procès</a:t>
            </a:r>
          </a:p>
        </p:txBody>
      </p:sp>
      <p:sp>
        <p:nvSpPr>
          <p:cNvPr id="3" name="Espace réservé du contenu 2"/>
          <p:cNvSpPr>
            <a:spLocks noGrp="1"/>
          </p:cNvSpPr>
          <p:nvPr>
            <p:ph idx="1"/>
            <p:custDataLst>
              <p:tags r:id="rId2"/>
            </p:custDataLst>
          </p:nvPr>
        </p:nvSpPr>
        <p:spPr/>
        <p:txBody>
          <a:bodyPr/>
          <a:lstStyle/>
          <a:p>
            <a:pPr marL="571500" indent="-571500">
              <a:buFont typeface="+mj-lt"/>
              <a:buAutoNum type="romanUcPeriod"/>
            </a:pPr>
            <a:r>
              <a:rPr lang="fr-CA" dirty="0">
                <a:solidFill>
                  <a:schemeClr val="tx1"/>
                </a:solidFill>
              </a:rPr>
              <a:t>Présentation de la preuve</a:t>
            </a:r>
          </a:p>
          <a:p>
            <a:pPr marL="914400" lvl="1" indent="-514350">
              <a:buFont typeface="+mj-lt"/>
              <a:buAutoNum type="arabicPeriod"/>
            </a:pPr>
            <a:r>
              <a:rPr lang="fr-CA" dirty="0">
                <a:solidFill>
                  <a:schemeClr val="tx1"/>
                </a:solidFill>
              </a:rPr>
              <a:t>Preuve de la Poursuite</a:t>
            </a:r>
          </a:p>
          <a:p>
            <a:pPr marL="914400" lvl="1" indent="-514350">
              <a:buAutoNum type="arabicPeriod"/>
            </a:pPr>
            <a:r>
              <a:rPr lang="fr-CA" dirty="0">
                <a:solidFill>
                  <a:schemeClr val="tx1"/>
                </a:solidFill>
              </a:rPr>
              <a:t>Preuve de la Défense</a:t>
            </a:r>
          </a:p>
          <a:p>
            <a:pPr marL="914400" lvl="1" indent="-514350">
              <a:buAutoNum type="arabicPeriod"/>
            </a:pPr>
            <a:endParaRPr lang="fr-CA" dirty="0">
              <a:solidFill>
                <a:schemeClr val="tx1"/>
              </a:solidFill>
            </a:endParaRPr>
          </a:p>
          <a:p>
            <a:pPr marL="514350" indent="-514350">
              <a:buAutoNum type="romanUcPeriod"/>
            </a:pPr>
            <a:r>
              <a:rPr lang="fr-CA" dirty="0">
                <a:solidFill>
                  <a:schemeClr val="tx1"/>
                </a:solidFill>
              </a:rPr>
              <a:t>Plaidoirie</a:t>
            </a:r>
          </a:p>
          <a:p>
            <a:pPr marL="514350" indent="-514350">
              <a:buAutoNum type="romanUcPeriod"/>
            </a:pPr>
            <a:endParaRPr lang="fr-CA" dirty="0">
              <a:solidFill>
                <a:schemeClr val="tx1"/>
              </a:solidFill>
            </a:endParaRPr>
          </a:p>
          <a:p>
            <a:pPr marL="514350" indent="-514350">
              <a:buAutoNum type="romanUcPeriod"/>
            </a:pPr>
            <a:r>
              <a:rPr lang="fr-CA" dirty="0">
                <a:solidFill>
                  <a:schemeClr val="tx1"/>
                </a:solidFill>
              </a:rPr>
              <a:t>Verdict</a:t>
            </a:r>
          </a:p>
        </p:txBody>
      </p:sp>
    </p:spTree>
    <p:extLst>
      <p:ext uri="{BB962C8B-B14F-4D97-AF65-F5344CB8AC3E}">
        <p14:creationId xmlns:p14="http://schemas.microsoft.com/office/powerpoint/2010/main" val="55303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94183" y="476672"/>
            <a:ext cx="7755632" cy="868958"/>
          </a:xfrm>
        </p:spPr>
        <p:txBody>
          <a:bodyPr>
            <a:normAutofit fontScale="90000"/>
          </a:bodyPr>
          <a:lstStyle/>
          <a:p>
            <a:pPr algn="ctr"/>
            <a:r>
              <a:rPr lang="fr-CA" dirty="0"/>
              <a:t>Avis important : </a:t>
            </a:r>
            <a:br>
              <a:rPr lang="fr-CA" dirty="0"/>
            </a:br>
            <a:r>
              <a:rPr lang="fr-CA" dirty="0"/>
              <a:t>droits d’auteur et utilisation</a:t>
            </a:r>
          </a:p>
        </p:txBody>
      </p:sp>
      <p:sp>
        <p:nvSpPr>
          <p:cNvPr id="3" name="Espace réservé du contenu 2"/>
          <p:cNvSpPr>
            <a:spLocks noGrp="1"/>
          </p:cNvSpPr>
          <p:nvPr>
            <p:ph idx="1"/>
            <p:custDataLst>
              <p:tags r:id="rId2"/>
            </p:custDataLst>
          </p:nvPr>
        </p:nvSpPr>
        <p:spPr>
          <a:xfrm>
            <a:off x="694183" y="1628800"/>
            <a:ext cx="7478217" cy="4752528"/>
          </a:xfrm>
        </p:spPr>
        <p:txBody>
          <a:bodyPr>
            <a:noAutofit/>
          </a:bodyPr>
          <a:lstStyle/>
          <a:p>
            <a:pPr>
              <a:spcBef>
                <a:spcPts val="200"/>
              </a:spcBef>
            </a:pPr>
            <a:r>
              <a:rPr lang="fr-CA" sz="1600" dirty="0">
                <a:solidFill>
                  <a:schemeClr val="tx1"/>
                </a:solidFill>
              </a:rPr>
              <a:t>Le matériel contenu dans cette trousse pédagogique est la propriété exclusive d’Éducaloi. Les enseignants du Québec peuvent l’utiliser à des fins non commerciales seulement.</a:t>
            </a:r>
          </a:p>
          <a:p>
            <a:pPr>
              <a:spcBef>
                <a:spcPts val="200"/>
              </a:spcBef>
            </a:pPr>
            <a:endParaRPr lang="fr-CA" sz="1600" dirty="0">
              <a:solidFill>
                <a:schemeClr val="tx1"/>
              </a:solidFill>
            </a:endParaRPr>
          </a:p>
          <a:p>
            <a:pPr>
              <a:spcBef>
                <a:spcPts val="200"/>
              </a:spcBef>
            </a:pPr>
            <a:r>
              <a:rPr lang="fr-CA" sz="1600" dirty="0">
                <a:solidFill>
                  <a:schemeClr val="tx1"/>
                </a:solidFill>
              </a:rPr>
              <a:t>Aucune information contenue dans cette trousse ne peut être considérée comme un avis juridique. </a:t>
            </a:r>
          </a:p>
          <a:p>
            <a:pPr marL="0" indent="0">
              <a:spcBef>
                <a:spcPts val="200"/>
              </a:spcBef>
              <a:buNone/>
            </a:pPr>
            <a:endParaRPr lang="fr-CA" sz="1600" dirty="0">
              <a:solidFill>
                <a:schemeClr val="tx1"/>
              </a:solidFill>
            </a:endParaRPr>
          </a:p>
          <a:p>
            <a:pPr>
              <a:spcBef>
                <a:spcPts val="200"/>
              </a:spcBef>
            </a:pPr>
            <a:r>
              <a:rPr lang="fr-CA" sz="1600" dirty="0">
                <a:solidFill>
                  <a:schemeClr val="tx1"/>
                </a:solidFill>
              </a:rPr>
              <a:t>Éducaloi attache une importance particulière à la fiabilité de l’information juridique. Afin que l’information juridique contenue dans cette trousse reste fiable, les documents doivent être utilisés dans leur format original, sans modification.</a:t>
            </a:r>
          </a:p>
          <a:p>
            <a:pPr>
              <a:spcBef>
                <a:spcPts val="200"/>
              </a:spcBef>
            </a:pPr>
            <a:endParaRPr lang="fr-CA" sz="1600" dirty="0">
              <a:solidFill>
                <a:schemeClr val="tx1"/>
              </a:solidFill>
            </a:endParaRPr>
          </a:p>
          <a:p>
            <a:pPr>
              <a:spcBef>
                <a:spcPts val="200"/>
              </a:spcBef>
            </a:pPr>
            <a:r>
              <a:rPr lang="fr-CA" sz="1600" dirty="0">
                <a:solidFill>
                  <a:schemeClr val="tx1"/>
                </a:solidFill>
              </a:rPr>
              <a:t>Le droit est un domaine en constante évolution. Ce document est à jour au 1</a:t>
            </a:r>
            <a:r>
              <a:rPr lang="fr-CA" sz="1600" baseline="30000" dirty="0">
                <a:solidFill>
                  <a:schemeClr val="tx1"/>
                </a:solidFill>
              </a:rPr>
              <a:t>er</a:t>
            </a:r>
            <a:r>
              <a:rPr lang="fr-CA" sz="1600" dirty="0">
                <a:solidFill>
                  <a:schemeClr val="tx1"/>
                </a:solidFill>
              </a:rPr>
              <a:t> juin 2017. </a:t>
            </a:r>
          </a:p>
          <a:p>
            <a:pPr marL="0" indent="0">
              <a:lnSpc>
                <a:spcPct val="120000"/>
              </a:lnSpc>
              <a:buNone/>
            </a:pPr>
            <a:endParaRPr lang="fr-CA" sz="1600" dirty="0">
              <a:solidFill>
                <a:schemeClr val="tx1"/>
              </a:solidFill>
            </a:endParaRPr>
          </a:p>
          <a:p>
            <a:pPr marL="0" indent="0">
              <a:lnSpc>
                <a:spcPct val="120000"/>
              </a:lnSpc>
              <a:buNone/>
            </a:pPr>
            <a:r>
              <a:rPr lang="en-CA" sz="1600" dirty="0">
                <a:solidFill>
                  <a:schemeClr val="tx1"/>
                </a:solidFill>
              </a:rPr>
              <a:t>©  Éducaloi, 2017</a:t>
            </a:r>
            <a:endParaRPr lang="fr-CA" sz="1600" dirty="0">
              <a:solidFill>
                <a:schemeClr val="tx1"/>
              </a:solidFill>
            </a:endParaRPr>
          </a:p>
        </p:txBody>
      </p:sp>
    </p:spTree>
    <p:extLst>
      <p:ext uri="{BB962C8B-B14F-4D97-AF65-F5344CB8AC3E}">
        <p14:creationId xmlns:p14="http://schemas.microsoft.com/office/powerpoint/2010/main" val="1373752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a:t>La présentation de la preuve</a:t>
            </a:r>
          </a:p>
        </p:txBody>
      </p:sp>
      <p:sp>
        <p:nvSpPr>
          <p:cNvPr id="3" name="Espace réservé du contenu 2"/>
          <p:cNvSpPr>
            <a:spLocks noGrp="1"/>
          </p:cNvSpPr>
          <p:nvPr>
            <p:ph idx="1"/>
            <p:custDataLst>
              <p:tags r:id="rId2"/>
            </p:custDataLst>
          </p:nvPr>
        </p:nvSpPr>
        <p:spPr>
          <a:xfrm>
            <a:off x="694183" y="1484784"/>
            <a:ext cx="7755632" cy="4968552"/>
          </a:xfrm>
        </p:spPr>
        <p:txBody>
          <a:bodyPr>
            <a:noAutofit/>
          </a:bodyPr>
          <a:lstStyle/>
          <a:p>
            <a:pPr marL="0" indent="0">
              <a:buNone/>
            </a:pPr>
            <a:r>
              <a:rPr lang="fr-CA" sz="2400" dirty="0">
                <a:solidFill>
                  <a:schemeClr val="tx1"/>
                </a:solidFill>
              </a:rPr>
              <a:t>Comment prouver que ce qu’on dit est vrai?</a:t>
            </a:r>
          </a:p>
          <a:p>
            <a:pPr marL="0" indent="0">
              <a:buNone/>
            </a:pPr>
            <a:endParaRPr lang="fr-CA" sz="2400" dirty="0">
              <a:solidFill>
                <a:schemeClr val="tx1"/>
              </a:solidFill>
            </a:endParaRPr>
          </a:p>
          <a:p>
            <a:r>
              <a:rPr lang="fr-CA" sz="2400" dirty="0">
                <a:solidFill>
                  <a:schemeClr val="tx1"/>
                </a:solidFill>
              </a:rPr>
              <a:t>Les avocats peuvent utiliser des preuves « matérielles ». Par exemple : </a:t>
            </a:r>
          </a:p>
          <a:p>
            <a:pPr lvl="1">
              <a:buFont typeface="Arial" panose="020B0604020202020204" pitchFamily="34" charset="0"/>
              <a:buChar char="•"/>
            </a:pPr>
            <a:r>
              <a:rPr lang="fr-CA" sz="2000" dirty="0">
                <a:solidFill>
                  <a:schemeClr val="tx1"/>
                </a:solidFill>
              </a:rPr>
              <a:t>l’arme du crime; </a:t>
            </a:r>
          </a:p>
          <a:p>
            <a:pPr lvl="1">
              <a:buFont typeface="Arial" panose="020B0604020202020204" pitchFamily="34" charset="0"/>
              <a:buChar char="•"/>
            </a:pPr>
            <a:r>
              <a:rPr lang="fr-CA" sz="2000" dirty="0">
                <a:solidFill>
                  <a:schemeClr val="tx1"/>
                </a:solidFill>
              </a:rPr>
              <a:t>un prélèvement d’ADN.</a:t>
            </a:r>
          </a:p>
          <a:p>
            <a:pPr marL="457200" lvl="1" indent="0">
              <a:buNone/>
            </a:pPr>
            <a:endParaRPr lang="fr-CA" sz="2000" dirty="0">
              <a:solidFill>
                <a:schemeClr val="tx1"/>
              </a:solidFill>
            </a:endParaRPr>
          </a:p>
          <a:p>
            <a:r>
              <a:rPr lang="fr-CA" sz="2400" dirty="0">
                <a:solidFill>
                  <a:schemeClr val="tx1"/>
                </a:solidFill>
              </a:rPr>
              <a:t>Ils peuvent faire venir des témoins au procès. Par exemple : </a:t>
            </a:r>
          </a:p>
          <a:p>
            <a:pPr lvl="1">
              <a:buFont typeface="Arial" panose="020B0604020202020204" pitchFamily="34" charset="0"/>
              <a:buChar char="•"/>
            </a:pPr>
            <a:r>
              <a:rPr lang="fr-CA" sz="2000" dirty="0">
                <a:solidFill>
                  <a:schemeClr val="tx1"/>
                </a:solidFill>
              </a:rPr>
              <a:t>un témoin qui a vu le crime; </a:t>
            </a:r>
          </a:p>
          <a:p>
            <a:pPr lvl="1">
              <a:buFont typeface="Arial" panose="020B0604020202020204" pitchFamily="34" charset="0"/>
              <a:buChar char="•"/>
            </a:pPr>
            <a:r>
              <a:rPr lang="fr-CA" sz="2000" dirty="0">
                <a:solidFill>
                  <a:schemeClr val="tx1"/>
                </a:solidFill>
              </a:rPr>
              <a:t>un témoin qui a vu l’accusé à un autre endroit au moment du crime; </a:t>
            </a:r>
          </a:p>
          <a:p>
            <a:pPr lvl="1">
              <a:buFont typeface="Arial" panose="020B0604020202020204" pitchFamily="34" charset="0"/>
              <a:buChar char="•"/>
            </a:pPr>
            <a:r>
              <a:rPr lang="fr-CA" sz="2000" dirty="0">
                <a:solidFill>
                  <a:schemeClr val="tx1"/>
                </a:solidFill>
              </a:rPr>
              <a:t>etc.</a:t>
            </a:r>
          </a:p>
        </p:txBody>
      </p:sp>
    </p:spTree>
    <p:extLst>
      <p:ext uri="{BB962C8B-B14F-4D97-AF65-F5344CB8AC3E}">
        <p14:creationId xmlns:p14="http://schemas.microsoft.com/office/powerpoint/2010/main" val="3972387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a:t>Le témoignage</a:t>
            </a:r>
          </a:p>
        </p:txBody>
      </p:sp>
      <p:sp>
        <p:nvSpPr>
          <p:cNvPr id="3" name="Espace réservé du contenu 2"/>
          <p:cNvSpPr>
            <a:spLocks noGrp="1"/>
          </p:cNvSpPr>
          <p:nvPr>
            <p:ph idx="1"/>
            <p:custDataLst>
              <p:tags r:id="rId2"/>
            </p:custDataLst>
          </p:nvPr>
        </p:nvSpPr>
        <p:spPr>
          <a:xfrm>
            <a:off x="694183" y="1343264"/>
            <a:ext cx="4266858" cy="3456384"/>
          </a:xfrm>
        </p:spPr>
        <p:txBody>
          <a:bodyPr>
            <a:normAutofit/>
          </a:bodyPr>
          <a:lstStyle/>
          <a:p>
            <a:pPr marL="0" indent="0">
              <a:buNone/>
            </a:pPr>
            <a:r>
              <a:rPr lang="fr-CA" sz="2800" dirty="0">
                <a:solidFill>
                  <a:schemeClr val="tx1"/>
                </a:solidFill>
              </a:rPr>
              <a:t>Les personnes qui viennent témoigner doivent d’abord :</a:t>
            </a:r>
          </a:p>
          <a:p>
            <a:pPr marL="0" indent="0">
              <a:buNone/>
            </a:pPr>
            <a:r>
              <a:rPr lang="fr-CA" sz="2800" dirty="0">
                <a:solidFill>
                  <a:schemeClr val="tx1"/>
                </a:solidFill>
              </a:rPr>
              <a:t> </a:t>
            </a:r>
          </a:p>
          <a:p>
            <a:r>
              <a:rPr lang="fr-CA" sz="2400" dirty="0">
                <a:solidFill>
                  <a:schemeClr val="tx1"/>
                </a:solidFill>
              </a:rPr>
              <a:t>S’identifier;</a:t>
            </a:r>
          </a:p>
          <a:p>
            <a:r>
              <a:rPr lang="fr-CA" sz="2400" dirty="0">
                <a:solidFill>
                  <a:schemeClr val="tx1"/>
                </a:solidFill>
              </a:rPr>
              <a:t>Promettre de dire la vérité.</a:t>
            </a:r>
          </a:p>
        </p:txBody>
      </p:sp>
      <p:pic>
        <p:nvPicPr>
          <p:cNvPr id="4" name="Image 3"/>
          <p:cNvPicPr>
            <a:picLocks noChangeAspect="1"/>
          </p:cNvPicPr>
          <p:nvPr>
            <p:custDataLst>
              <p:tags r:id="rId3"/>
            </p:custDataLst>
          </p:nvPr>
        </p:nvPicPr>
        <p:blipFill>
          <a:blip r:embed="rId9">
            <a:extLst>
              <a:ext uri="{28A0092B-C50C-407E-A947-70E740481C1C}">
                <a14:useLocalDpi xmlns:a14="http://schemas.microsoft.com/office/drawing/2010/main"/>
              </a:ext>
            </a:extLst>
          </a:blip>
          <a:stretch>
            <a:fillRect/>
          </a:stretch>
        </p:blipFill>
        <p:spPr>
          <a:xfrm>
            <a:off x="7618214" y="1484785"/>
            <a:ext cx="1663200" cy="5040000"/>
          </a:xfrm>
          <a:prstGeom prst="rect">
            <a:avLst/>
          </a:prstGeom>
        </p:spPr>
      </p:pic>
      <p:sp>
        <p:nvSpPr>
          <p:cNvPr id="5" name="Bulle ronde 4"/>
          <p:cNvSpPr/>
          <p:nvPr>
            <p:custDataLst>
              <p:tags r:id="rId4"/>
            </p:custDataLst>
          </p:nvPr>
        </p:nvSpPr>
        <p:spPr>
          <a:xfrm flipH="1">
            <a:off x="4580153" y="892486"/>
            <a:ext cx="3038061" cy="2880320"/>
          </a:xfrm>
          <a:prstGeom prst="wedgeEllipseCallout">
            <a:avLst>
              <a:gd name="adj1" fmla="val -61298"/>
              <a:gd name="adj2" fmla="val 1129"/>
            </a:avLst>
          </a:prstGeom>
          <a:ln>
            <a:solidFill>
              <a:srgbClr val="F6891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CA">
              <a:solidFill>
                <a:schemeClr val="tx1"/>
              </a:solidFill>
            </a:endParaRPr>
          </a:p>
        </p:txBody>
      </p:sp>
      <p:sp>
        <p:nvSpPr>
          <p:cNvPr id="8" name="ZoneTexte 7"/>
          <p:cNvSpPr txBox="1"/>
          <p:nvPr>
            <p:custDataLst>
              <p:tags r:id="rId5"/>
            </p:custDataLst>
          </p:nvPr>
        </p:nvSpPr>
        <p:spPr>
          <a:xfrm>
            <a:off x="4684390" y="1312901"/>
            <a:ext cx="2941269" cy="2031325"/>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Affirmez-vous solennellement de dire</a:t>
            </a:r>
          </a:p>
          <a:p>
            <a:pPr algn="ctr"/>
            <a:r>
              <a:rPr lang="fr-CA" dirty="0">
                <a:latin typeface="Arial" panose="020B0604020202020204" pitchFamily="34" charset="0"/>
                <a:cs typeface="Arial" panose="020B0604020202020204" pitchFamily="34" charset="0"/>
              </a:rPr>
              <a:t> la vérité, toute la vérité, rien que la vérité? Levez </a:t>
            </a:r>
          </a:p>
          <a:p>
            <a:pPr algn="ctr"/>
            <a:r>
              <a:rPr lang="fr-CA" dirty="0">
                <a:latin typeface="Arial" panose="020B0604020202020204" pitchFamily="34" charset="0"/>
                <a:cs typeface="Arial" panose="020B0604020202020204" pitchFamily="34" charset="0"/>
              </a:rPr>
              <a:t>la main droite et dites : </a:t>
            </a:r>
          </a:p>
          <a:p>
            <a:pPr algn="ctr"/>
            <a:r>
              <a:rPr lang="fr-CA" dirty="0">
                <a:latin typeface="Arial" panose="020B0604020202020204" pitchFamily="34" charset="0"/>
                <a:cs typeface="Arial" panose="020B0604020202020204" pitchFamily="34" charset="0"/>
              </a:rPr>
              <a:t>« Je l’affirme solennellement ».</a:t>
            </a:r>
          </a:p>
        </p:txBody>
      </p:sp>
      <p:sp>
        <p:nvSpPr>
          <p:cNvPr id="9" name="Rectangle à coins arrondis 8"/>
          <p:cNvSpPr/>
          <p:nvPr>
            <p:custDataLst>
              <p:tags r:id="rId6"/>
            </p:custDataLst>
          </p:nvPr>
        </p:nvSpPr>
        <p:spPr>
          <a:xfrm>
            <a:off x="251520" y="4431994"/>
            <a:ext cx="7200800" cy="136815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CA" sz="3200" dirty="0">
                <a:solidFill>
                  <a:schemeClr val="tx1"/>
                </a:solidFill>
                <a:latin typeface="Arial" panose="020B0604020202020204" pitchFamily="34" charset="0"/>
                <a:cs typeface="Arial" panose="020B0604020202020204" pitchFamily="34" charset="0"/>
              </a:rPr>
              <a:t>C’est ce qu’on appelle </a:t>
            </a:r>
            <a:r>
              <a:rPr lang="fr-CA" sz="3200" dirty="0">
                <a:solidFill>
                  <a:schemeClr val="accent6"/>
                </a:solidFill>
                <a:latin typeface="Arial" panose="020B0604020202020204" pitchFamily="34" charset="0"/>
                <a:cs typeface="Arial" panose="020B0604020202020204" pitchFamily="34" charset="0"/>
              </a:rPr>
              <a:t>« l’assermentation » des témoins.</a:t>
            </a:r>
          </a:p>
        </p:txBody>
      </p:sp>
    </p:spTree>
    <p:extLst>
      <p:ext uri="{BB962C8B-B14F-4D97-AF65-F5344CB8AC3E}">
        <p14:creationId xmlns:p14="http://schemas.microsoft.com/office/powerpoint/2010/main" val="153712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Le témoignage</a:t>
            </a:r>
          </a:p>
        </p:txBody>
      </p:sp>
      <p:sp>
        <p:nvSpPr>
          <p:cNvPr id="3" name="Espace réservé du contenu 2"/>
          <p:cNvSpPr>
            <a:spLocks noGrp="1"/>
          </p:cNvSpPr>
          <p:nvPr>
            <p:ph idx="1"/>
            <p:custDataLst>
              <p:tags r:id="rId2"/>
            </p:custDataLst>
          </p:nvPr>
        </p:nvSpPr>
        <p:spPr/>
        <p:txBody>
          <a:bodyPr/>
          <a:lstStyle/>
          <a:p>
            <a:pPr marL="0" indent="0">
              <a:buNone/>
            </a:pPr>
            <a:r>
              <a:rPr lang="fr-CA" dirty="0">
                <a:solidFill>
                  <a:schemeClr val="tx1"/>
                </a:solidFill>
              </a:rPr>
              <a:t>Le témoin rapporte les faits </a:t>
            </a:r>
            <a:r>
              <a:rPr lang="fr-CA" b="1" dirty="0">
                <a:solidFill>
                  <a:schemeClr val="tx1"/>
                </a:solidFill>
              </a:rPr>
              <a:t>dont il a eu personnellement connaissance, </a:t>
            </a:r>
            <a:r>
              <a:rPr lang="fr-CA" dirty="0">
                <a:solidFill>
                  <a:schemeClr val="tx1"/>
                </a:solidFill>
              </a:rPr>
              <a:t>c’est-à-dire : </a:t>
            </a:r>
          </a:p>
          <a:p>
            <a:r>
              <a:rPr lang="fr-CA" dirty="0">
                <a:solidFill>
                  <a:schemeClr val="tx1"/>
                </a:solidFill>
              </a:rPr>
              <a:t>ce qu’il a </a:t>
            </a:r>
            <a:r>
              <a:rPr lang="fr-CA" b="1" dirty="0">
                <a:solidFill>
                  <a:schemeClr val="tx1"/>
                </a:solidFill>
              </a:rPr>
              <a:t>vu</a:t>
            </a:r>
            <a:r>
              <a:rPr lang="fr-CA" dirty="0">
                <a:solidFill>
                  <a:schemeClr val="tx1"/>
                </a:solidFill>
              </a:rPr>
              <a:t>;</a:t>
            </a:r>
          </a:p>
          <a:p>
            <a:r>
              <a:rPr lang="fr-CA" dirty="0">
                <a:solidFill>
                  <a:schemeClr val="tx1"/>
                </a:solidFill>
              </a:rPr>
              <a:t>ce qu’il a </a:t>
            </a:r>
            <a:r>
              <a:rPr lang="fr-CA" b="1" dirty="0">
                <a:solidFill>
                  <a:schemeClr val="tx1"/>
                </a:solidFill>
              </a:rPr>
              <a:t>entendu</a:t>
            </a:r>
            <a:r>
              <a:rPr lang="fr-CA" dirty="0">
                <a:solidFill>
                  <a:schemeClr val="tx1"/>
                </a:solidFill>
              </a:rPr>
              <a:t>;</a:t>
            </a:r>
          </a:p>
          <a:p>
            <a:r>
              <a:rPr lang="en-CA" dirty="0" err="1">
                <a:solidFill>
                  <a:schemeClr val="tx1"/>
                </a:solidFill>
              </a:rPr>
              <a:t>ce</a:t>
            </a:r>
            <a:r>
              <a:rPr lang="en-CA" dirty="0">
                <a:solidFill>
                  <a:schemeClr val="tx1"/>
                </a:solidFill>
              </a:rPr>
              <a:t> </a:t>
            </a:r>
            <a:r>
              <a:rPr lang="en-CA" dirty="0" err="1">
                <a:solidFill>
                  <a:schemeClr val="tx1"/>
                </a:solidFill>
              </a:rPr>
              <a:t>qu’il</a:t>
            </a:r>
            <a:r>
              <a:rPr lang="en-CA" dirty="0">
                <a:solidFill>
                  <a:schemeClr val="tx1"/>
                </a:solidFill>
              </a:rPr>
              <a:t> a </a:t>
            </a:r>
            <a:r>
              <a:rPr lang="en-CA" b="1" dirty="0" err="1">
                <a:solidFill>
                  <a:schemeClr val="tx1"/>
                </a:solidFill>
              </a:rPr>
              <a:t>vécu</a:t>
            </a:r>
            <a:r>
              <a:rPr lang="en-CA" dirty="0">
                <a:solidFill>
                  <a:schemeClr val="tx1"/>
                </a:solidFill>
              </a:rPr>
              <a:t>;</a:t>
            </a:r>
            <a:endParaRPr lang="fr-CA" b="1" dirty="0">
              <a:solidFill>
                <a:schemeClr val="tx1"/>
              </a:solidFill>
            </a:endParaRPr>
          </a:p>
          <a:p>
            <a:r>
              <a:rPr lang="fr-CA" dirty="0">
                <a:solidFill>
                  <a:schemeClr val="tx1"/>
                </a:solidFill>
              </a:rPr>
              <a:t>ce qu’il a </a:t>
            </a:r>
            <a:r>
              <a:rPr lang="fr-CA" b="1" dirty="0">
                <a:solidFill>
                  <a:schemeClr val="tx1"/>
                </a:solidFill>
              </a:rPr>
              <a:t>senti</a:t>
            </a:r>
            <a:r>
              <a:rPr lang="fr-CA" dirty="0">
                <a:solidFill>
                  <a:schemeClr val="tx1"/>
                </a:solidFill>
              </a:rPr>
              <a:t>;</a:t>
            </a:r>
          </a:p>
          <a:p>
            <a:r>
              <a:rPr lang="fr-CA" dirty="0">
                <a:solidFill>
                  <a:schemeClr val="tx1"/>
                </a:solidFill>
              </a:rPr>
              <a:t>etc.</a:t>
            </a:r>
          </a:p>
          <a:p>
            <a:pPr marL="0" indent="0">
              <a:buNone/>
            </a:pPr>
            <a:endParaRPr lang="fr-CA" dirty="0">
              <a:solidFill>
                <a:schemeClr val="tx1"/>
              </a:solidFill>
            </a:endParaRPr>
          </a:p>
          <a:p>
            <a:pPr>
              <a:buFont typeface="Arial" panose="020B0604020202020204" pitchFamily="34" charset="0"/>
              <a:buChar char="•"/>
            </a:pPr>
            <a:endParaRPr lang="fr-CA" dirty="0">
              <a:solidFill>
                <a:schemeClr val="tx1"/>
              </a:solidFill>
            </a:endParaRPr>
          </a:p>
        </p:txBody>
      </p:sp>
      <p:sp>
        <p:nvSpPr>
          <p:cNvPr id="5" name="Rectangle à coins arrondis 4"/>
          <p:cNvSpPr/>
          <p:nvPr>
            <p:custDataLst>
              <p:tags r:id="rId3"/>
            </p:custDataLst>
          </p:nvPr>
        </p:nvSpPr>
        <p:spPr>
          <a:xfrm>
            <a:off x="5364088" y="2996952"/>
            <a:ext cx="3240360" cy="3013795"/>
          </a:xfrm>
          <a:prstGeom prst="roundRect">
            <a:avLst/>
          </a:prstGeom>
          <a:noFill/>
          <a:ln w="38100">
            <a:solidFill>
              <a:srgbClr val="E4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custDataLst>
              <p:tags r:id="rId4"/>
            </p:custDataLst>
          </p:nvPr>
        </p:nvSpPr>
        <p:spPr>
          <a:xfrm>
            <a:off x="5580112" y="3284984"/>
            <a:ext cx="2869703" cy="2554545"/>
          </a:xfrm>
          <a:prstGeom prst="rect">
            <a:avLst/>
          </a:prstGeom>
          <a:noFill/>
        </p:spPr>
        <p:txBody>
          <a:bodyPr wrap="square" rtlCol="0">
            <a:spAutoFit/>
          </a:bodyPr>
          <a:lstStyle/>
          <a:p>
            <a:r>
              <a:rPr lang="fr-CA" sz="2000" dirty="0">
                <a:solidFill>
                  <a:schemeClr val="accent6"/>
                </a:solidFill>
                <a:latin typeface="Arial" pitchFamily="34" charset="0"/>
                <a:cs typeface="Arial" pitchFamily="34" charset="0"/>
              </a:rPr>
              <a:t>Attention! Un témoin ne peut </a:t>
            </a:r>
            <a:r>
              <a:rPr lang="fr-CA" sz="2000" b="1" dirty="0">
                <a:solidFill>
                  <a:schemeClr val="accent6"/>
                </a:solidFill>
                <a:latin typeface="Arial" pitchFamily="34" charset="0"/>
                <a:cs typeface="Arial" pitchFamily="34" charset="0"/>
              </a:rPr>
              <a:t>pas donner son opinion</a:t>
            </a:r>
            <a:r>
              <a:rPr lang="fr-CA" sz="2000" dirty="0">
                <a:solidFill>
                  <a:schemeClr val="accent6"/>
                </a:solidFill>
                <a:latin typeface="Arial" pitchFamily="34" charset="0"/>
                <a:cs typeface="Arial" pitchFamily="34" charset="0"/>
              </a:rPr>
              <a:t>, sauf si...</a:t>
            </a:r>
          </a:p>
          <a:p>
            <a:endParaRPr lang="fr-CA" sz="2000" dirty="0">
              <a:solidFill>
                <a:schemeClr val="accent6"/>
              </a:solidFill>
              <a:latin typeface="Arial" pitchFamily="34" charset="0"/>
              <a:cs typeface="Arial" pitchFamily="34" charset="0"/>
            </a:endParaRPr>
          </a:p>
          <a:p>
            <a:pPr marL="285750" indent="-285750">
              <a:buFont typeface="Courier New" panose="02070309020205020404" pitchFamily="49" charset="0"/>
              <a:buChar char="o"/>
            </a:pPr>
            <a:r>
              <a:rPr lang="fr-CA" sz="2000" dirty="0">
                <a:solidFill>
                  <a:schemeClr val="accent6"/>
                </a:solidFill>
                <a:latin typeface="Arial" pitchFamily="34" charset="0"/>
                <a:cs typeface="Arial" pitchFamily="34" charset="0"/>
              </a:rPr>
              <a:t>il est un expert ou;</a:t>
            </a:r>
          </a:p>
          <a:p>
            <a:pPr marL="285750" indent="-285750">
              <a:buFont typeface="Courier New" panose="02070309020205020404" pitchFamily="49" charset="0"/>
              <a:buChar char="o"/>
            </a:pPr>
            <a:r>
              <a:rPr lang="fr-CA" sz="2000" dirty="0">
                <a:solidFill>
                  <a:schemeClr val="accent6"/>
                </a:solidFill>
                <a:latin typeface="Arial" pitchFamily="34" charset="0"/>
                <a:cs typeface="Arial" pitchFamily="34" charset="0"/>
              </a:rPr>
              <a:t>il s’agit de quelque chose de très évident.</a:t>
            </a:r>
          </a:p>
        </p:txBody>
      </p:sp>
    </p:spTree>
    <p:extLst>
      <p:ext uri="{BB962C8B-B14F-4D97-AF65-F5344CB8AC3E}">
        <p14:creationId xmlns:p14="http://schemas.microsoft.com/office/powerpoint/2010/main" val="2239665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CA" dirty="0"/>
              <a:t>Règles entourant l’interrogatoire</a:t>
            </a:r>
          </a:p>
        </p:txBody>
      </p:sp>
      <p:sp>
        <p:nvSpPr>
          <p:cNvPr id="3" name="Espace réservé du contenu 2"/>
          <p:cNvSpPr>
            <a:spLocks noGrp="1"/>
          </p:cNvSpPr>
          <p:nvPr>
            <p:ph idx="1"/>
            <p:custDataLst>
              <p:tags r:id="rId2"/>
            </p:custDataLst>
          </p:nvPr>
        </p:nvSpPr>
        <p:spPr>
          <a:xfrm>
            <a:off x="694183" y="1484784"/>
            <a:ext cx="7755632" cy="4968552"/>
          </a:xfrm>
        </p:spPr>
        <p:txBody>
          <a:bodyPr>
            <a:normAutofit/>
          </a:bodyPr>
          <a:lstStyle/>
          <a:p>
            <a:r>
              <a:rPr lang="fr-CA" dirty="0">
                <a:solidFill>
                  <a:schemeClr val="tx1"/>
                </a:solidFill>
              </a:rPr>
              <a:t>Les questions doivent être </a:t>
            </a:r>
            <a:r>
              <a:rPr lang="fr-CA" b="1" dirty="0">
                <a:solidFill>
                  <a:schemeClr val="tx1"/>
                </a:solidFill>
              </a:rPr>
              <a:t>ouvertes</a:t>
            </a:r>
            <a:r>
              <a:rPr lang="fr-CA" dirty="0">
                <a:solidFill>
                  <a:schemeClr val="tx1"/>
                </a:solidFill>
              </a:rPr>
              <a:t>.</a:t>
            </a:r>
          </a:p>
          <a:p>
            <a:endParaRPr lang="fr-CA" b="1" dirty="0">
              <a:solidFill>
                <a:schemeClr val="tx1"/>
              </a:solidFill>
            </a:endParaRPr>
          </a:p>
          <a:p>
            <a:endParaRPr lang="fr-CA" b="1" dirty="0">
              <a:solidFill>
                <a:schemeClr val="tx1"/>
              </a:solidFill>
            </a:endParaRPr>
          </a:p>
          <a:p>
            <a:endParaRPr lang="fr-CA" b="1" dirty="0">
              <a:solidFill>
                <a:schemeClr val="tx1"/>
              </a:solidFill>
            </a:endParaRPr>
          </a:p>
          <a:p>
            <a:endParaRPr lang="fr-CA" b="1" dirty="0">
              <a:solidFill>
                <a:schemeClr val="tx1"/>
              </a:solidFill>
            </a:endParaRPr>
          </a:p>
          <a:p>
            <a:pPr marL="0" indent="0">
              <a:buNone/>
            </a:pPr>
            <a:endParaRPr lang="en-CA" dirty="0">
              <a:solidFill>
                <a:schemeClr val="tx1"/>
              </a:solidFill>
            </a:endParaRPr>
          </a:p>
          <a:p>
            <a:pPr marL="0" indent="0">
              <a:buNone/>
            </a:pPr>
            <a:endParaRPr lang="fr-CA" dirty="0">
              <a:solidFill>
                <a:schemeClr val="tx1"/>
              </a:solidFill>
            </a:endParaRPr>
          </a:p>
          <a:p>
            <a:r>
              <a:rPr lang="fr-CA" dirty="0">
                <a:solidFill>
                  <a:schemeClr val="tx1"/>
                </a:solidFill>
              </a:rPr>
              <a:t>Les questions doivent être </a:t>
            </a:r>
            <a:r>
              <a:rPr lang="fr-CA" b="1" dirty="0">
                <a:solidFill>
                  <a:schemeClr val="tx1"/>
                </a:solidFill>
              </a:rPr>
              <a:t>pertinentes</a:t>
            </a:r>
            <a:r>
              <a:rPr lang="fr-CA" dirty="0">
                <a:solidFill>
                  <a:schemeClr val="tx1"/>
                </a:solidFill>
              </a:rPr>
              <a:t>.</a:t>
            </a:r>
          </a:p>
          <a:p>
            <a:endParaRPr lang="fr-CA" b="1" dirty="0">
              <a:solidFill>
                <a:schemeClr val="tx1"/>
              </a:solidFill>
            </a:endParaRPr>
          </a:p>
          <a:p>
            <a:pPr marL="0" indent="0">
              <a:buNone/>
            </a:pPr>
            <a:endParaRPr lang="fr-CA" b="1" dirty="0">
              <a:solidFill>
                <a:schemeClr val="tx1"/>
              </a:solidFill>
            </a:endParaRPr>
          </a:p>
          <a:p>
            <a:pPr marL="0" indent="0">
              <a:buNone/>
            </a:pPr>
            <a:endParaRPr lang="fr-CA" b="1" dirty="0">
              <a:solidFill>
                <a:schemeClr val="tx1"/>
              </a:solidFill>
            </a:endParaRPr>
          </a:p>
        </p:txBody>
      </p:sp>
      <p:sp>
        <p:nvSpPr>
          <p:cNvPr id="4" name="Rectangle à coins arrondis 3"/>
          <p:cNvSpPr/>
          <p:nvPr>
            <p:custDataLst>
              <p:tags r:id="rId3"/>
            </p:custDataLst>
          </p:nvPr>
        </p:nvSpPr>
        <p:spPr>
          <a:xfrm>
            <a:off x="1403648" y="2291972"/>
            <a:ext cx="6192688" cy="3153252"/>
          </a:xfrm>
          <a:prstGeom prst="roundRect">
            <a:avLst/>
          </a:prstGeom>
          <a:solidFill>
            <a:schemeClr val="accent6">
              <a:lumMod val="20000"/>
              <a:lumOff val="80000"/>
            </a:schemeClr>
          </a:solidFill>
          <a:ln>
            <a:solidFill>
              <a:srgbClr val="E4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custDataLst>
              <p:tags r:id="rId4"/>
            </p:custDataLst>
          </p:nvPr>
        </p:nvSpPr>
        <p:spPr>
          <a:xfrm>
            <a:off x="1655676" y="2406064"/>
            <a:ext cx="5760640" cy="2862322"/>
          </a:xfrm>
          <a:prstGeom prst="rect">
            <a:avLst/>
          </a:prstGeom>
          <a:noFill/>
        </p:spPr>
        <p:txBody>
          <a:bodyPr wrap="square" rtlCol="0">
            <a:spAutoFit/>
          </a:bodyPr>
          <a:lstStyle/>
          <a:p>
            <a:r>
              <a:rPr lang="fr-CA" sz="2000" dirty="0">
                <a:latin typeface="Arial" panose="020B0604020202020204" pitchFamily="34" charset="0"/>
                <a:cs typeface="Arial" panose="020B0604020202020204" pitchFamily="34" charset="0"/>
              </a:rPr>
              <a:t>Une </a:t>
            </a:r>
            <a:r>
              <a:rPr lang="fr-CA" sz="2000" b="1" dirty="0">
                <a:latin typeface="Arial" panose="020B0604020202020204" pitchFamily="34" charset="0"/>
                <a:cs typeface="Arial" panose="020B0604020202020204" pitchFamily="34" charset="0"/>
              </a:rPr>
              <a:t>question ouverte</a:t>
            </a:r>
            <a:r>
              <a:rPr lang="fr-CA" sz="2000" dirty="0">
                <a:latin typeface="Arial" panose="020B0604020202020204" pitchFamily="34" charset="0"/>
                <a:cs typeface="Arial" panose="020B0604020202020204" pitchFamily="34" charset="0"/>
              </a:rPr>
              <a:t> est une question</a:t>
            </a:r>
            <a:r>
              <a:rPr lang="fr-CA" sz="2000" b="1" dirty="0">
                <a:latin typeface="Arial" panose="020B0604020202020204" pitchFamily="34" charset="0"/>
                <a:cs typeface="Arial" panose="020B0604020202020204" pitchFamily="34" charset="0"/>
              </a:rPr>
              <a:t> </a:t>
            </a:r>
            <a:r>
              <a:rPr lang="fr-CA" sz="2000" dirty="0">
                <a:latin typeface="Arial" panose="020B0604020202020204" pitchFamily="34" charset="0"/>
                <a:cs typeface="Arial" panose="020B0604020202020204" pitchFamily="34" charset="0"/>
              </a:rPr>
              <a:t>qui ne </a:t>
            </a:r>
            <a:r>
              <a:rPr lang="fr-CA" sz="2000" b="1" dirty="0">
                <a:latin typeface="Arial" panose="020B0604020202020204" pitchFamily="34" charset="0"/>
                <a:cs typeface="Arial" panose="020B0604020202020204" pitchFamily="34" charset="0"/>
              </a:rPr>
              <a:t>se répond pas seulement par « oui » ou par « non »</a:t>
            </a:r>
            <a:r>
              <a:rPr lang="fr-CA" sz="2000" dirty="0">
                <a:latin typeface="Arial" panose="020B0604020202020204" pitchFamily="34" charset="0"/>
                <a:cs typeface="Arial" panose="020B0604020202020204" pitchFamily="34" charset="0"/>
              </a:rPr>
              <a:t>. Les questions ouvertes commencent souvent par : </a:t>
            </a:r>
          </a:p>
          <a:p>
            <a:endParaRPr lang="fr-CA" sz="20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fr-CA" sz="2000" dirty="0">
                <a:latin typeface="Arial" panose="020B0604020202020204" pitchFamily="34" charset="0"/>
                <a:cs typeface="Arial" panose="020B0604020202020204" pitchFamily="34" charset="0"/>
              </a:rPr>
              <a:t>Quand?</a:t>
            </a:r>
          </a:p>
          <a:p>
            <a:pPr marL="742950" lvl="1" indent="-285750">
              <a:buFont typeface="Arial" panose="020B0604020202020204" pitchFamily="34" charset="0"/>
              <a:buChar char="•"/>
            </a:pPr>
            <a:r>
              <a:rPr lang="fr-CA" sz="2000" dirty="0">
                <a:latin typeface="Arial" panose="020B0604020202020204" pitchFamily="34" charset="0"/>
                <a:cs typeface="Arial" panose="020B0604020202020204" pitchFamily="34" charset="0"/>
              </a:rPr>
              <a:t>Pourquoi?</a:t>
            </a:r>
          </a:p>
          <a:p>
            <a:pPr marL="742950" lvl="1" indent="-285750">
              <a:buFont typeface="Arial" panose="020B0604020202020204" pitchFamily="34" charset="0"/>
              <a:buChar char="•"/>
            </a:pPr>
            <a:r>
              <a:rPr lang="fr-CA" sz="2000" dirty="0">
                <a:latin typeface="Arial" panose="020B0604020202020204" pitchFamily="34" charset="0"/>
                <a:cs typeface="Arial" panose="020B0604020202020204" pitchFamily="34" charset="0"/>
              </a:rPr>
              <a:t>Quel/quelle (…)?</a:t>
            </a:r>
          </a:p>
          <a:p>
            <a:pPr marL="742950" lvl="1" indent="-285750">
              <a:buFont typeface="Arial" panose="020B0604020202020204" pitchFamily="34" charset="0"/>
              <a:buChar char="•"/>
            </a:pPr>
            <a:r>
              <a:rPr lang="en-CA" sz="2000" dirty="0">
                <a:latin typeface="Arial" panose="020B0604020202020204" pitchFamily="34" charset="0"/>
                <a:cs typeface="Arial" panose="020B0604020202020204" pitchFamily="34" charset="0"/>
              </a:rPr>
              <a:t>Racontez-moi…</a:t>
            </a:r>
            <a:endParaRPr lang="fr-CA" sz="2000" dirty="0">
              <a:latin typeface="Arial" panose="020B0604020202020204" pitchFamily="34" charset="0"/>
              <a:cs typeface="Arial" panose="020B0604020202020204" pitchFamily="34" charset="0"/>
            </a:endParaRPr>
          </a:p>
        </p:txBody>
      </p:sp>
      <p:sp>
        <p:nvSpPr>
          <p:cNvPr id="8" name="ZoneTexte 7"/>
          <p:cNvSpPr txBox="1"/>
          <p:nvPr>
            <p:custDataLst>
              <p:tags r:id="rId5"/>
            </p:custDataLst>
          </p:nvPr>
        </p:nvSpPr>
        <p:spPr>
          <a:xfrm>
            <a:off x="1691679" y="2564904"/>
            <a:ext cx="45719" cy="369332"/>
          </a:xfrm>
          <a:prstGeom prst="rect">
            <a:avLst/>
          </a:prstGeom>
          <a:noFill/>
        </p:spPr>
        <p:txBody>
          <a:bodyPr wrap="square" rtlCol="0">
            <a:spAutoFit/>
          </a:bodyPr>
          <a:lstStyle/>
          <a:p>
            <a:endParaRPr lang="fr-CA" dirty="0"/>
          </a:p>
        </p:txBody>
      </p:sp>
      <p:sp>
        <p:nvSpPr>
          <p:cNvPr id="5" name="Rectangle 4"/>
          <p:cNvSpPr/>
          <p:nvPr>
            <p:custDataLst>
              <p:tags r:id="rId6"/>
            </p:custDataLst>
          </p:nvPr>
        </p:nvSpPr>
        <p:spPr>
          <a:xfrm>
            <a:off x="4932040" y="3944947"/>
            <a:ext cx="2484276" cy="1323439"/>
          </a:xfrm>
          <a:prstGeom prst="rect">
            <a:avLst/>
          </a:prstGeom>
        </p:spPr>
        <p:txBody>
          <a:bodyPr wrap="square">
            <a:spAutoFit/>
          </a:bodyPr>
          <a:lstStyle/>
          <a:p>
            <a:pPr marL="285750" indent="-285750">
              <a:buFont typeface="Arial" panose="020B0604020202020204" pitchFamily="34" charset="0"/>
              <a:buChar char="•"/>
            </a:pPr>
            <a:r>
              <a:rPr lang="fr-CA" sz="2000" dirty="0">
                <a:latin typeface="Arial" panose="020B0604020202020204" pitchFamily="34" charset="0"/>
                <a:cs typeface="Arial" panose="020B0604020202020204" pitchFamily="34" charset="0"/>
              </a:rPr>
              <a:t>Qui?</a:t>
            </a:r>
          </a:p>
          <a:p>
            <a:pPr marL="285750" indent="-285750">
              <a:buFont typeface="Arial" panose="020B0604020202020204" pitchFamily="34" charset="0"/>
              <a:buChar char="•"/>
            </a:pPr>
            <a:r>
              <a:rPr lang="fr-CA" sz="2000" dirty="0">
                <a:latin typeface="Arial" panose="020B0604020202020204" pitchFamily="34" charset="0"/>
                <a:cs typeface="Arial" panose="020B0604020202020204" pitchFamily="34" charset="0"/>
              </a:rPr>
              <a:t>Comment?</a:t>
            </a:r>
          </a:p>
          <a:p>
            <a:pPr marL="285750" indent="-285750">
              <a:buFont typeface="Arial" panose="020B0604020202020204" pitchFamily="34" charset="0"/>
              <a:buChar char="•"/>
            </a:pPr>
            <a:r>
              <a:rPr lang="fr-CA" sz="2000" dirty="0">
                <a:latin typeface="Arial" panose="020B0604020202020204" pitchFamily="34" charset="0"/>
                <a:cs typeface="Arial" panose="020B0604020202020204" pitchFamily="34" charset="0"/>
              </a:rPr>
              <a:t>Où?</a:t>
            </a:r>
          </a:p>
          <a:p>
            <a:pPr marL="285750" indent="-285750">
              <a:buFont typeface="Arial" panose="020B0604020202020204" pitchFamily="34" charset="0"/>
              <a:buChar char="•"/>
            </a:pPr>
            <a:r>
              <a:rPr lang="fr-CA" sz="2000" dirty="0">
                <a:latin typeface="Arial" panose="020B0604020202020204" pitchFamily="34" charset="0"/>
                <a:cs typeface="Arial" panose="020B0604020202020204" pitchFamily="34" charset="0"/>
              </a:rPr>
              <a:t>Etc. </a:t>
            </a:r>
          </a:p>
        </p:txBody>
      </p:sp>
    </p:spTree>
    <p:extLst>
      <p:ext uri="{BB962C8B-B14F-4D97-AF65-F5344CB8AC3E}">
        <p14:creationId xmlns:p14="http://schemas.microsoft.com/office/powerpoint/2010/main" val="3829941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94183" y="354382"/>
            <a:ext cx="7755632" cy="868958"/>
          </a:xfrm>
        </p:spPr>
        <p:txBody>
          <a:bodyPr/>
          <a:lstStyle/>
          <a:p>
            <a:r>
              <a:rPr lang="fr-CA" dirty="0"/>
              <a:t>Le contre-interrogatoire</a:t>
            </a:r>
          </a:p>
        </p:txBody>
      </p:sp>
      <p:sp>
        <p:nvSpPr>
          <p:cNvPr id="3" name="Espace réservé du contenu 2"/>
          <p:cNvSpPr>
            <a:spLocks noGrp="1"/>
          </p:cNvSpPr>
          <p:nvPr>
            <p:ph idx="1"/>
            <p:custDataLst>
              <p:tags r:id="rId2"/>
            </p:custDataLst>
          </p:nvPr>
        </p:nvSpPr>
        <p:spPr>
          <a:xfrm>
            <a:off x="650375" y="788861"/>
            <a:ext cx="7755632" cy="3000850"/>
          </a:xfrm>
        </p:spPr>
        <p:txBody>
          <a:bodyPr>
            <a:normAutofit fontScale="85000" lnSpcReduction="10000"/>
          </a:bodyPr>
          <a:lstStyle/>
          <a:p>
            <a:pPr marL="0" indent="0">
              <a:buNone/>
            </a:pPr>
            <a:endParaRPr lang="fr-CA" sz="3500" dirty="0">
              <a:solidFill>
                <a:schemeClr val="tx1"/>
              </a:solidFill>
            </a:endParaRPr>
          </a:p>
          <a:p>
            <a:r>
              <a:rPr lang="fr-CA" sz="3500" dirty="0">
                <a:solidFill>
                  <a:schemeClr val="tx1"/>
                </a:solidFill>
              </a:rPr>
              <a:t>Lorsqu’un avocat a fini d’interroger son témoin, l’avocat de la partie adverse peut contre-interroger ce témoin.</a:t>
            </a:r>
          </a:p>
          <a:p>
            <a:pPr marL="0" indent="0">
              <a:buNone/>
            </a:pPr>
            <a:endParaRPr lang="fr-CA" sz="3500" dirty="0">
              <a:solidFill>
                <a:schemeClr val="tx1"/>
              </a:solidFill>
            </a:endParaRPr>
          </a:p>
          <a:p>
            <a:r>
              <a:rPr lang="fr-CA" sz="3500" dirty="0">
                <a:solidFill>
                  <a:schemeClr val="tx1"/>
                </a:solidFill>
              </a:rPr>
              <a:t>Il pourra essayer d’attaquer sa </a:t>
            </a:r>
            <a:r>
              <a:rPr lang="fr-CA" sz="3500" b="1" dirty="0">
                <a:solidFill>
                  <a:schemeClr val="tx1"/>
                </a:solidFill>
              </a:rPr>
              <a:t>crédibilité</a:t>
            </a:r>
            <a:r>
              <a:rPr lang="fr-CA" sz="3500" dirty="0">
                <a:solidFill>
                  <a:schemeClr val="tx1"/>
                </a:solidFill>
              </a:rPr>
              <a:t>.</a:t>
            </a:r>
          </a:p>
          <a:p>
            <a:endParaRPr lang="fr-CA" dirty="0">
              <a:solidFill>
                <a:schemeClr val="tx1"/>
              </a:solidFill>
            </a:endParaRPr>
          </a:p>
        </p:txBody>
      </p:sp>
      <p:sp>
        <p:nvSpPr>
          <p:cNvPr id="6" name="ZoneTexte 5"/>
          <p:cNvSpPr txBox="1"/>
          <p:nvPr>
            <p:custDataLst>
              <p:tags r:id="rId3"/>
            </p:custDataLst>
          </p:nvPr>
        </p:nvSpPr>
        <p:spPr>
          <a:xfrm>
            <a:off x="1757198" y="4224190"/>
            <a:ext cx="5911146" cy="1631216"/>
          </a:xfrm>
          <a:prstGeom prst="rect">
            <a:avLst/>
          </a:prstGeom>
          <a:noFill/>
        </p:spPr>
        <p:txBody>
          <a:bodyPr wrap="square" rtlCol="0">
            <a:spAutoFit/>
          </a:bodyPr>
          <a:lstStyle/>
          <a:p>
            <a:pPr algn="ctr"/>
            <a:r>
              <a:rPr lang="fr-CA" sz="2000" i="1" dirty="0">
                <a:solidFill>
                  <a:schemeClr val="accent6"/>
                </a:solidFill>
                <a:latin typeface="Arial" panose="020B0604020202020204" pitchFamily="34" charset="0"/>
                <a:cs typeface="Arial" panose="020B0604020202020204" pitchFamily="34" charset="0"/>
              </a:rPr>
              <a:t>Attention</a:t>
            </a:r>
            <a:r>
              <a:rPr lang="fr-CA" sz="2000" dirty="0">
                <a:solidFill>
                  <a:schemeClr val="accent6"/>
                </a:solidFill>
                <a:latin typeface="Arial" panose="020B0604020202020204" pitchFamily="34" charset="0"/>
                <a:cs typeface="Arial" panose="020B0604020202020204" pitchFamily="34" charset="0"/>
              </a:rPr>
              <a:t>!  </a:t>
            </a:r>
          </a:p>
          <a:p>
            <a:r>
              <a:rPr lang="fr-CA" sz="2000" dirty="0">
                <a:solidFill>
                  <a:schemeClr val="accent6"/>
                </a:solidFill>
                <a:latin typeface="Arial" panose="020B0604020202020204" pitchFamily="34" charset="0"/>
                <a:cs typeface="Arial" panose="020B0604020202020204" pitchFamily="34" charset="0"/>
              </a:rPr>
              <a:t>Durant le contre-interrogatoire, il faut aussi poser des </a:t>
            </a:r>
            <a:r>
              <a:rPr lang="fr-CA" sz="2000" b="1" dirty="0">
                <a:solidFill>
                  <a:schemeClr val="accent6"/>
                </a:solidFill>
                <a:latin typeface="Arial" panose="020B0604020202020204" pitchFamily="34" charset="0"/>
                <a:cs typeface="Arial" panose="020B0604020202020204" pitchFamily="34" charset="0"/>
              </a:rPr>
              <a:t>questions pertinentes. </a:t>
            </a:r>
          </a:p>
          <a:p>
            <a:r>
              <a:rPr lang="fr-CA" sz="2000" dirty="0">
                <a:solidFill>
                  <a:schemeClr val="accent6"/>
                </a:solidFill>
                <a:latin typeface="Arial" panose="020B0604020202020204" pitchFamily="34" charset="0"/>
                <a:cs typeface="Arial" panose="020B0604020202020204" pitchFamily="34" charset="0"/>
              </a:rPr>
              <a:t>Toutefois, il n’est </a:t>
            </a:r>
            <a:r>
              <a:rPr lang="fr-CA" sz="2000" b="1" dirty="0">
                <a:solidFill>
                  <a:schemeClr val="accent6"/>
                </a:solidFill>
                <a:latin typeface="Arial" panose="020B0604020202020204" pitchFamily="34" charset="0"/>
                <a:cs typeface="Arial" panose="020B0604020202020204" pitchFamily="34" charset="0"/>
              </a:rPr>
              <a:t>pas obligatoire </a:t>
            </a:r>
            <a:r>
              <a:rPr lang="fr-CA" sz="2000" dirty="0">
                <a:solidFill>
                  <a:schemeClr val="accent6"/>
                </a:solidFill>
                <a:latin typeface="Arial" panose="020B0604020202020204" pitchFamily="34" charset="0"/>
                <a:cs typeface="Arial" panose="020B0604020202020204" pitchFamily="34" charset="0"/>
              </a:rPr>
              <a:t>de poser des </a:t>
            </a:r>
            <a:r>
              <a:rPr lang="fr-CA" sz="2000" b="1" dirty="0">
                <a:solidFill>
                  <a:schemeClr val="accent6"/>
                </a:solidFill>
                <a:latin typeface="Arial" panose="020B0604020202020204" pitchFamily="34" charset="0"/>
                <a:cs typeface="Arial" panose="020B0604020202020204" pitchFamily="34" charset="0"/>
              </a:rPr>
              <a:t>questions ouvertes</a:t>
            </a:r>
            <a:r>
              <a:rPr lang="fr-CA" sz="1700" dirty="0">
                <a:solidFill>
                  <a:schemeClr val="accent6"/>
                </a:solidFill>
                <a:latin typeface="Arial" panose="020B0604020202020204" pitchFamily="34" charset="0"/>
                <a:cs typeface="Arial" panose="020B0604020202020204" pitchFamily="34" charset="0"/>
              </a:rPr>
              <a:t>. </a:t>
            </a:r>
          </a:p>
        </p:txBody>
      </p:sp>
      <p:sp>
        <p:nvSpPr>
          <p:cNvPr id="7" name="Rectangle à coins arrondis 6"/>
          <p:cNvSpPr/>
          <p:nvPr>
            <p:custDataLst>
              <p:tags r:id="rId4"/>
            </p:custDataLst>
          </p:nvPr>
        </p:nvSpPr>
        <p:spPr>
          <a:xfrm>
            <a:off x="1486271" y="4077072"/>
            <a:ext cx="6326090" cy="1933675"/>
          </a:xfrm>
          <a:prstGeom prst="roundRect">
            <a:avLst/>
          </a:prstGeom>
          <a:noFill/>
          <a:ln w="38100">
            <a:solidFill>
              <a:srgbClr val="E4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315471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Les objections</a:t>
            </a:r>
          </a:p>
        </p:txBody>
      </p:sp>
      <p:sp>
        <p:nvSpPr>
          <p:cNvPr id="3" name="Espace réservé du contenu 2"/>
          <p:cNvSpPr>
            <a:spLocks noGrp="1"/>
          </p:cNvSpPr>
          <p:nvPr>
            <p:ph idx="1"/>
            <p:custDataLst>
              <p:tags r:id="rId2"/>
            </p:custDataLst>
          </p:nvPr>
        </p:nvSpPr>
        <p:spPr>
          <a:xfrm>
            <a:off x="694183" y="1484783"/>
            <a:ext cx="5205282" cy="4737125"/>
          </a:xfrm>
        </p:spPr>
        <p:txBody>
          <a:bodyPr>
            <a:normAutofit/>
          </a:bodyPr>
          <a:lstStyle/>
          <a:p>
            <a:pPr marL="0" indent="0">
              <a:buNone/>
            </a:pPr>
            <a:r>
              <a:rPr lang="fr-CA" dirty="0">
                <a:solidFill>
                  <a:schemeClr val="tx1"/>
                </a:solidFill>
              </a:rPr>
              <a:t>Lorsqu’une </a:t>
            </a:r>
            <a:r>
              <a:rPr lang="fr-CA" b="1" dirty="0">
                <a:solidFill>
                  <a:schemeClr val="tx1"/>
                </a:solidFill>
              </a:rPr>
              <a:t>règle n’est pas respectée</a:t>
            </a:r>
            <a:r>
              <a:rPr lang="fr-CA" dirty="0">
                <a:solidFill>
                  <a:schemeClr val="tx1"/>
                </a:solidFill>
              </a:rPr>
              <a:t>, l’avocat adverse peut s’objecter :</a:t>
            </a:r>
          </a:p>
          <a:p>
            <a:pPr marL="0" indent="0">
              <a:buNone/>
            </a:pPr>
            <a:endParaRPr lang="fr-CA" dirty="0">
              <a:solidFill>
                <a:schemeClr val="tx1"/>
              </a:solidFill>
            </a:endParaRPr>
          </a:p>
          <a:p>
            <a:pPr marL="514350" indent="-514350">
              <a:buClr>
                <a:srgbClr val="E46C00"/>
              </a:buClr>
              <a:buSzPct val="75000"/>
              <a:buFont typeface="+mj-lt"/>
              <a:buAutoNum type="arabicPeriod"/>
            </a:pPr>
            <a:r>
              <a:rPr lang="fr-CA" dirty="0">
                <a:solidFill>
                  <a:schemeClr val="tx1"/>
                </a:solidFill>
              </a:rPr>
              <a:t>Il se lève;</a:t>
            </a:r>
          </a:p>
          <a:p>
            <a:pPr marL="514350" indent="-514350">
              <a:buClr>
                <a:srgbClr val="E46C00"/>
              </a:buClr>
              <a:buSzPct val="75000"/>
              <a:buFont typeface="+mj-lt"/>
              <a:buAutoNum type="arabicPeriod"/>
            </a:pPr>
            <a:r>
              <a:rPr lang="fr-CA" dirty="0">
                <a:solidFill>
                  <a:schemeClr val="tx1"/>
                </a:solidFill>
              </a:rPr>
              <a:t>Il dit « Objection »;</a:t>
            </a:r>
          </a:p>
          <a:p>
            <a:pPr marL="514350" indent="-514350">
              <a:buClr>
                <a:srgbClr val="E46C00"/>
              </a:buClr>
              <a:buSzPct val="75000"/>
              <a:buFont typeface="+mj-lt"/>
              <a:buAutoNum type="arabicPeriod"/>
            </a:pPr>
            <a:r>
              <a:rPr lang="fr-CA" dirty="0">
                <a:solidFill>
                  <a:schemeClr val="tx1"/>
                </a:solidFill>
              </a:rPr>
              <a:t>Il explique pourquoi il s’objecte.</a:t>
            </a:r>
          </a:p>
          <a:p>
            <a:pPr marL="0" indent="0">
              <a:buNone/>
            </a:pPr>
            <a:endParaRPr lang="fr-CA" dirty="0">
              <a:solidFill>
                <a:schemeClr val="tx1"/>
              </a:solidFill>
            </a:endParaRPr>
          </a:p>
          <a:p>
            <a:pPr marL="0" indent="0">
              <a:buNone/>
            </a:pPr>
            <a:endParaRPr lang="fr-CA" dirty="0">
              <a:solidFill>
                <a:schemeClr val="tx1"/>
              </a:solidFill>
            </a:endParaRPr>
          </a:p>
        </p:txBody>
      </p:sp>
      <p:pic>
        <p:nvPicPr>
          <p:cNvPr id="4" name="Image 3"/>
          <p:cNvPicPr>
            <a:picLocks noChangeAspect="1"/>
          </p:cNvPicPr>
          <p:nvPr>
            <p:custDataLst>
              <p:tags r:id="rId3"/>
            </p:custDataLst>
          </p:nvPr>
        </p:nvPicPr>
        <p:blipFill>
          <a:blip r:embed="rId8" cstate="screen">
            <a:extLst>
              <a:ext uri="{28A0092B-C50C-407E-A947-70E740481C1C}">
                <a14:useLocalDpi xmlns:a14="http://schemas.microsoft.com/office/drawing/2010/main"/>
              </a:ext>
            </a:extLst>
          </a:blip>
          <a:stretch>
            <a:fillRect/>
          </a:stretch>
        </p:blipFill>
        <p:spPr>
          <a:xfrm flipH="1">
            <a:off x="6824746" y="2254091"/>
            <a:ext cx="1881780" cy="3967818"/>
          </a:xfrm>
          <a:prstGeom prst="rect">
            <a:avLst/>
          </a:prstGeom>
        </p:spPr>
      </p:pic>
      <p:sp>
        <p:nvSpPr>
          <p:cNvPr id="6" name="Bulle ronde 5"/>
          <p:cNvSpPr/>
          <p:nvPr>
            <p:custDataLst>
              <p:tags r:id="rId4"/>
            </p:custDataLst>
          </p:nvPr>
        </p:nvSpPr>
        <p:spPr>
          <a:xfrm>
            <a:off x="6105395" y="429703"/>
            <a:ext cx="2550350" cy="1343113"/>
          </a:xfrm>
          <a:prstGeom prst="wedgeEllipseCallout">
            <a:avLst>
              <a:gd name="adj1" fmla="val 8847"/>
              <a:gd name="adj2" fmla="val 81359"/>
            </a:avLst>
          </a:prstGeom>
          <a:noFill/>
          <a:ln w="6350">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custDataLst>
              <p:tags r:id="rId5"/>
            </p:custDataLst>
          </p:nvPr>
        </p:nvSpPr>
        <p:spPr>
          <a:xfrm>
            <a:off x="6322842" y="692222"/>
            <a:ext cx="2160239" cy="830997"/>
          </a:xfrm>
          <a:prstGeom prst="rect">
            <a:avLst/>
          </a:prstGeom>
          <a:noFill/>
        </p:spPr>
        <p:txBody>
          <a:bodyPr wrap="square" rtlCol="0">
            <a:spAutoFit/>
          </a:bodyPr>
          <a:lstStyle/>
          <a:p>
            <a:r>
              <a:rPr lang="fr-CA" sz="1600" dirty="0">
                <a:latin typeface="Arial" panose="020B0604020202020204" pitchFamily="34" charset="0"/>
                <a:cs typeface="Arial" panose="020B0604020202020204" pitchFamily="34" charset="0"/>
              </a:rPr>
              <a:t>Objection Monsieur le juge! La question n’est pas pertinente.</a:t>
            </a:r>
          </a:p>
        </p:txBody>
      </p:sp>
    </p:spTree>
    <p:extLst>
      <p:ext uri="{BB962C8B-B14F-4D97-AF65-F5344CB8AC3E}">
        <p14:creationId xmlns:p14="http://schemas.microsoft.com/office/powerpoint/2010/main" val="57454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Les plaidoiries</a:t>
            </a:r>
          </a:p>
        </p:txBody>
      </p:sp>
      <p:sp>
        <p:nvSpPr>
          <p:cNvPr id="3" name="Espace réservé du contenu 2"/>
          <p:cNvSpPr>
            <a:spLocks noGrp="1"/>
          </p:cNvSpPr>
          <p:nvPr>
            <p:ph idx="1"/>
            <p:custDataLst>
              <p:tags r:id="rId2"/>
            </p:custDataLst>
          </p:nvPr>
        </p:nvSpPr>
        <p:spPr>
          <a:xfrm>
            <a:off x="694183" y="1700809"/>
            <a:ext cx="7755632" cy="3960440"/>
          </a:xfrm>
        </p:spPr>
        <p:txBody>
          <a:bodyPr>
            <a:normAutofit/>
          </a:bodyPr>
          <a:lstStyle/>
          <a:p>
            <a:r>
              <a:rPr lang="en-CA" dirty="0">
                <a:solidFill>
                  <a:schemeClr val="tx1"/>
                </a:solidFill>
              </a:rPr>
              <a:t>Les </a:t>
            </a:r>
            <a:r>
              <a:rPr lang="en-CA" dirty="0" err="1">
                <a:solidFill>
                  <a:schemeClr val="tx1"/>
                </a:solidFill>
              </a:rPr>
              <a:t>avocats</a:t>
            </a:r>
            <a:r>
              <a:rPr lang="en-CA" dirty="0">
                <a:solidFill>
                  <a:schemeClr val="tx1"/>
                </a:solidFill>
              </a:rPr>
              <a:t> de la </a:t>
            </a:r>
            <a:r>
              <a:rPr lang="en-CA" dirty="0" err="1">
                <a:solidFill>
                  <a:schemeClr val="tx1"/>
                </a:solidFill>
              </a:rPr>
              <a:t>Poursuite</a:t>
            </a:r>
            <a:r>
              <a:rPr lang="en-CA" dirty="0">
                <a:solidFill>
                  <a:schemeClr val="tx1"/>
                </a:solidFill>
              </a:rPr>
              <a:t> et de la </a:t>
            </a:r>
            <a:r>
              <a:rPr lang="en-CA" dirty="0" err="1">
                <a:solidFill>
                  <a:schemeClr val="tx1"/>
                </a:solidFill>
              </a:rPr>
              <a:t>Défense</a:t>
            </a:r>
            <a:r>
              <a:rPr lang="en-CA" dirty="0">
                <a:solidFill>
                  <a:schemeClr val="tx1"/>
                </a:solidFill>
              </a:rPr>
              <a:t> font </a:t>
            </a:r>
            <a:r>
              <a:rPr lang="en-CA" dirty="0" err="1">
                <a:solidFill>
                  <a:schemeClr val="tx1"/>
                </a:solidFill>
              </a:rPr>
              <a:t>leurs</a:t>
            </a:r>
            <a:r>
              <a:rPr lang="en-CA" dirty="0">
                <a:solidFill>
                  <a:schemeClr val="tx1"/>
                </a:solidFill>
              </a:rPr>
              <a:t> </a:t>
            </a:r>
            <a:r>
              <a:rPr lang="en-CA" dirty="0" err="1">
                <a:solidFill>
                  <a:schemeClr val="tx1"/>
                </a:solidFill>
              </a:rPr>
              <a:t>plaidoiries</a:t>
            </a:r>
            <a:r>
              <a:rPr lang="en-CA" dirty="0">
                <a:solidFill>
                  <a:schemeClr val="tx1"/>
                </a:solidFill>
              </a:rPr>
              <a:t> </a:t>
            </a:r>
            <a:r>
              <a:rPr lang="en-CA" dirty="0" err="1">
                <a:solidFill>
                  <a:schemeClr val="tx1"/>
                </a:solidFill>
              </a:rPr>
              <a:t>une</a:t>
            </a:r>
            <a:r>
              <a:rPr lang="en-CA" dirty="0">
                <a:solidFill>
                  <a:schemeClr val="tx1"/>
                </a:solidFill>
              </a:rPr>
              <a:t> </a:t>
            </a:r>
            <a:r>
              <a:rPr lang="en-CA" dirty="0" err="1">
                <a:solidFill>
                  <a:schemeClr val="tx1"/>
                </a:solidFill>
              </a:rPr>
              <a:t>fois</a:t>
            </a:r>
            <a:r>
              <a:rPr lang="en-CA" dirty="0">
                <a:solidFill>
                  <a:schemeClr val="tx1"/>
                </a:solidFill>
              </a:rPr>
              <a:t> que </a:t>
            </a:r>
            <a:r>
              <a:rPr lang="en-CA" b="1" dirty="0" err="1">
                <a:solidFill>
                  <a:schemeClr val="tx1"/>
                </a:solidFill>
              </a:rPr>
              <a:t>toutes</a:t>
            </a:r>
            <a:r>
              <a:rPr lang="en-CA" dirty="0">
                <a:solidFill>
                  <a:schemeClr val="tx1"/>
                </a:solidFill>
              </a:rPr>
              <a:t> les </a:t>
            </a:r>
            <a:r>
              <a:rPr lang="en-CA" dirty="0" err="1">
                <a:solidFill>
                  <a:schemeClr val="tx1"/>
                </a:solidFill>
              </a:rPr>
              <a:t>preuves</a:t>
            </a:r>
            <a:r>
              <a:rPr lang="en-CA" dirty="0">
                <a:solidFill>
                  <a:schemeClr val="tx1"/>
                </a:solidFill>
              </a:rPr>
              <a:t> </a:t>
            </a:r>
            <a:r>
              <a:rPr lang="en-CA" dirty="0" err="1">
                <a:solidFill>
                  <a:schemeClr val="tx1"/>
                </a:solidFill>
              </a:rPr>
              <a:t>ont</a:t>
            </a:r>
            <a:r>
              <a:rPr lang="en-CA" dirty="0">
                <a:solidFill>
                  <a:schemeClr val="tx1"/>
                </a:solidFill>
              </a:rPr>
              <a:t> </a:t>
            </a:r>
            <a:r>
              <a:rPr lang="en-CA" dirty="0" err="1">
                <a:solidFill>
                  <a:schemeClr val="tx1"/>
                </a:solidFill>
              </a:rPr>
              <a:t>été</a:t>
            </a:r>
            <a:r>
              <a:rPr lang="en-CA" dirty="0">
                <a:solidFill>
                  <a:schemeClr val="tx1"/>
                </a:solidFill>
              </a:rPr>
              <a:t> </a:t>
            </a:r>
            <a:r>
              <a:rPr lang="en-CA" dirty="0" err="1">
                <a:solidFill>
                  <a:schemeClr val="tx1"/>
                </a:solidFill>
              </a:rPr>
              <a:t>présentées</a:t>
            </a:r>
            <a:r>
              <a:rPr lang="en-CA" dirty="0">
                <a:solidFill>
                  <a:schemeClr val="tx1"/>
                </a:solidFill>
              </a:rPr>
              <a:t>.</a:t>
            </a:r>
          </a:p>
          <a:p>
            <a:r>
              <a:rPr lang="en-CA" dirty="0">
                <a:solidFill>
                  <a:schemeClr val="tx1"/>
                </a:solidFill>
              </a:rPr>
              <a:t>La </a:t>
            </a:r>
            <a:r>
              <a:rPr lang="en-CA" dirty="0" err="1">
                <a:solidFill>
                  <a:schemeClr val="tx1"/>
                </a:solidFill>
              </a:rPr>
              <a:t>plaidoirie</a:t>
            </a:r>
            <a:r>
              <a:rPr lang="en-CA" dirty="0">
                <a:solidFill>
                  <a:schemeClr val="tx1"/>
                </a:solidFill>
              </a:rPr>
              <a:t> </a:t>
            </a:r>
            <a:r>
              <a:rPr lang="en-CA" dirty="0" err="1">
                <a:solidFill>
                  <a:schemeClr val="tx1"/>
                </a:solidFill>
              </a:rPr>
              <a:t>sert</a:t>
            </a:r>
            <a:r>
              <a:rPr lang="en-CA" dirty="0">
                <a:solidFill>
                  <a:schemeClr val="tx1"/>
                </a:solidFill>
              </a:rPr>
              <a:t> à </a:t>
            </a:r>
            <a:r>
              <a:rPr lang="en-CA" dirty="0" err="1">
                <a:solidFill>
                  <a:schemeClr val="tx1"/>
                </a:solidFill>
              </a:rPr>
              <a:t>résumer</a:t>
            </a:r>
            <a:r>
              <a:rPr lang="en-CA" dirty="0">
                <a:solidFill>
                  <a:schemeClr val="tx1"/>
                </a:solidFill>
              </a:rPr>
              <a:t> </a:t>
            </a:r>
            <a:r>
              <a:rPr lang="en-CA" dirty="0" err="1">
                <a:solidFill>
                  <a:schemeClr val="tx1"/>
                </a:solidFill>
              </a:rPr>
              <a:t>ce</a:t>
            </a:r>
            <a:r>
              <a:rPr lang="en-CA" dirty="0">
                <a:solidFill>
                  <a:schemeClr val="tx1"/>
                </a:solidFill>
              </a:rPr>
              <a:t> </a:t>
            </a:r>
            <a:r>
              <a:rPr lang="en-CA" dirty="0" err="1">
                <a:solidFill>
                  <a:schemeClr val="tx1"/>
                </a:solidFill>
              </a:rPr>
              <a:t>qu’on</a:t>
            </a:r>
            <a:r>
              <a:rPr lang="en-CA" dirty="0">
                <a:solidFill>
                  <a:schemeClr val="tx1"/>
                </a:solidFill>
              </a:rPr>
              <a:t> a </a:t>
            </a:r>
            <a:r>
              <a:rPr lang="en-CA" dirty="0" err="1">
                <a:solidFill>
                  <a:schemeClr val="tx1"/>
                </a:solidFill>
              </a:rPr>
              <a:t>voulu</a:t>
            </a:r>
            <a:r>
              <a:rPr lang="en-CA" dirty="0">
                <a:solidFill>
                  <a:schemeClr val="tx1"/>
                </a:solidFill>
              </a:rPr>
              <a:t> </a:t>
            </a:r>
            <a:r>
              <a:rPr lang="en-CA" dirty="0" err="1">
                <a:solidFill>
                  <a:schemeClr val="tx1"/>
                </a:solidFill>
              </a:rPr>
              <a:t>démontrer</a:t>
            </a:r>
            <a:r>
              <a:rPr lang="en-CA" dirty="0">
                <a:solidFill>
                  <a:schemeClr val="tx1"/>
                </a:solidFill>
              </a:rPr>
              <a:t> et à </a:t>
            </a:r>
            <a:r>
              <a:rPr lang="en-CA" dirty="0" err="1">
                <a:solidFill>
                  <a:schemeClr val="tx1"/>
                </a:solidFill>
              </a:rPr>
              <a:t>convaincre</a:t>
            </a:r>
            <a:r>
              <a:rPr lang="en-CA" dirty="0">
                <a:solidFill>
                  <a:schemeClr val="tx1"/>
                </a:solidFill>
              </a:rPr>
              <a:t> le </a:t>
            </a:r>
            <a:r>
              <a:rPr lang="en-CA" dirty="0" err="1">
                <a:solidFill>
                  <a:schemeClr val="tx1"/>
                </a:solidFill>
              </a:rPr>
              <a:t>juge</a:t>
            </a:r>
            <a:r>
              <a:rPr lang="en-CA" dirty="0">
                <a:solidFill>
                  <a:schemeClr val="tx1"/>
                </a:solidFill>
              </a:rPr>
              <a:t> (</a:t>
            </a:r>
            <a:r>
              <a:rPr lang="en-CA" dirty="0" err="1">
                <a:solidFill>
                  <a:schemeClr val="tx1"/>
                </a:solidFill>
              </a:rPr>
              <a:t>ou</a:t>
            </a:r>
            <a:r>
              <a:rPr lang="en-CA" dirty="0">
                <a:solidFill>
                  <a:schemeClr val="tx1"/>
                </a:solidFill>
              </a:rPr>
              <a:t> le jury) de </a:t>
            </a:r>
            <a:r>
              <a:rPr lang="en-CA" dirty="0" err="1">
                <a:solidFill>
                  <a:schemeClr val="tx1"/>
                </a:solidFill>
              </a:rPr>
              <a:t>ses</a:t>
            </a:r>
            <a:r>
              <a:rPr lang="en-CA" dirty="0">
                <a:solidFill>
                  <a:schemeClr val="tx1"/>
                </a:solidFill>
              </a:rPr>
              <a:t> arguments.</a:t>
            </a:r>
            <a:endParaRPr lang="fr-CA" dirty="0">
              <a:solidFill>
                <a:schemeClr val="tx1"/>
              </a:solidFill>
            </a:endParaRPr>
          </a:p>
        </p:txBody>
      </p:sp>
    </p:spTree>
    <p:extLst>
      <p:ext uri="{BB962C8B-B14F-4D97-AF65-F5344CB8AC3E}">
        <p14:creationId xmlns:p14="http://schemas.microsoft.com/office/powerpoint/2010/main" val="149081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83568" y="452083"/>
            <a:ext cx="7755632" cy="733638"/>
          </a:xfrm>
        </p:spPr>
        <p:txBody>
          <a:bodyPr>
            <a:noAutofit/>
          </a:bodyPr>
          <a:lstStyle/>
          <a:p>
            <a:r>
              <a:rPr lang="fr-CA" dirty="0">
                <a:solidFill>
                  <a:srgbClr val="E46C00"/>
                </a:solidFill>
              </a:rPr>
              <a:t>Le verdict</a:t>
            </a:r>
          </a:p>
        </p:txBody>
      </p:sp>
      <p:sp>
        <p:nvSpPr>
          <p:cNvPr id="3" name="Espace réservé du texte 2"/>
          <p:cNvSpPr>
            <a:spLocks noGrp="1"/>
          </p:cNvSpPr>
          <p:nvPr>
            <p:ph type="body" idx="1"/>
            <p:custDataLst>
              <p:tags r:id="rId2"/>
            </p:custDataLst>
          </p:nvPr>
        </p:nvSpPr>
        <p:spPr>
          <a:xfrm>
            <a:off x="683568" y="2028917"/>
            <a:ext cx="7920880" cy="639762"/>
          </a:xfrm>
        </p:spPr>
        <p:txBody>
          <a:bodyPr>
            <a:noAutofit/>
          </a:bodyPr>
          <a:lstStyle/>
          <a:p>
            <a:r>
              <a:rPr lang="fr-CA" sz="2400" dirty="0">
                <a:solidFill>
                  <a:schemeClr val="tx1"/>
                </a:solidFill>
              </a:rPr>
              <a:t>Après avoir entendu les plaidoiries, le juge (ou le jury) se retire de la salle de cour pour « </a:t>
            </a:r>
            <a:r>
              <a:rPr lang="fr-CA" sz="2400" b="1" dirty="0">
                <a:solidFill>
                  <a:schemeClr val="tx1"/>
                </a:solidFill>
              </a:rPr>
              <a:t>délibérer</a:t>
            </a:r>
            <a:r>
              <a:rPr lang="fr-CA" sz="2400" dirty="0">
                <a:solidFill>
                  <a:schemeClr val="tx1"/>
                </a:solidFill>
              </a:rPr>
              <a:t> » (réfléchir à la décision qu’il prendra).</a:t>
            </a:r>
          </a:p>
        </p:txBody>
      </p:sp>
      <p:sp>
        <p:nvSpPr>
          <p:cNvPr id="4" name="Espace réservé du contenu 3"/>
          <p:cNvSpPr>
            <a:spLocks noGrp="1"/>
          </p:cNvSpPr>
          <p:nvPr>
            <p:ph sz="half" idx="2"/>
            <p:custDataLst>
              <p:tags r:id="rId3"/>
            </p:custDataLst>
          </p:nvPr>
        </p:nvSpPr>
        <p:spPr>
          <a:xfrm>
            <a:off x="683568" y="2348798"/>
            <a:ext cx="4680520" cy="3951288"/>
          </a:xfrm>
        </p:spPr>
        <p:txBody>
          <a:bodyPr>
            <a:normAutofit/>
          </a:bodyPr>
          <a:lstStyle/>
          <a:p>
            <a:endParaRPr lang="fr-CA" dirty="0"/>
          </a:p>
          <a:p>
            <a:r>
              <a:rPr lang="fr-CA" dirty="0">
                <a:solidFill>
                  <a:schemeClr val="tx1"/>
                </a:solidFill>
              </a:rPr>
              <a:t>C’est à ce moment que le juge (ou le jury) décide si l’accusé est </a:t>
            </a:r>
            <a:r>
              <a:rPr lang="fr-CA" dirty="0">
                <a:solidFill>
                  <a:srgbClr val="F6891F"/>
                </a:solidFill>
              </a:rPr>
              <a:t>coupable hors de tout doute raisonnable</a:t>
            </a:r>
            <a:r>
              <a:rPr lang="fr-CA" dirty="0">
                <a:solidFill>
                  <a:schemeClr val="tx1"/>
                </a:solidFill>
              </a:rPr>
              <a:t> ou non.</a:t>
            </a:r>
          </a:p>
          <a:p>
            <a:pPr marL="0" indent="0">
              <a:buNone/>
            </a:pPr>
            <a:endParaRPr lang="fr-CA" dirty="0"/>
          </a:p>
          <a:p>
            <a:r>
              <a:rPr lang="fr-CA" dirty="0">
                <a:solidFill>
                  <a:schemeClr val="tx1"/>
                </a:solidFill>
              </a:rPr>
              <a:t>Si</a:t>
            </a:r>
            <a:r>
              <a:rPr lang="fr-CA" dirty="0"/>
              <a:t> </a:t>
            </a:r>
            <a:r>
              <a:rPr lang="fr-CA" dirty="0">
                <a:solidFill>
                  <a:srgbClr val="F6891F"/>
                </a:solidFill>
              </a:rPr>
              <a:t>un doute subsiste</a:t>
            </a:r>
            <a:r>
              <a:rPr lang="fr-CA" dirty="0">
                <a:solidFill>
                  <a:schemeClr val="tx1"/>
                </a:solidFill>
              </a:rPr>
              <a:t>, l’accusé doit être </a:t>
            </a:r>
            <a:r>
              <a:rPr lang="fr-CA" dirty="0">
                <a:solidFill>
                  <a:srgbClr val="F6891F"/>
                </a:solidFill>
              </a:rPr>
              <a:t>déclaré non coupable</a:t>
            </a:r>
            <a:r>
              <a:rPr lang="fr-CA" dirty="0">
                <a:solidFill>
                  <a:schemeClr val="tx1"/>
                </a:solidFill>
              </a:rPr>
              <a:t>.</a:t>
            </a:r>
          </a:p>
          <a:p>
            <a:endParaRPr lang="fr-CA" dirty="0"/>
          </a:p>
        </p:txBody>
      </p:sp>
      <p:pic>
        <p:nvPicPr>
          <p:cNvPr id="7" name="Image 6"/>
          <p:cNvPicPr>
            <a:picLocks noChangeAspect="1"/>
          </p:cNvPicPr>
          <p:nvPr>
            <p:custDataLst>
              <p:tags r:id="rId4"/>
            </p:custDataLst>
          </p:nvPr>
        </p:nvPicPr>
        <p:blipFill rotWithShape="1">
          <a:blip r:embed="rId7" cstate="screen">
            <a:extLst>
              <a:ext uri="{28A0092B-C50C-407E-A947-70E740481C1C}">
                <a14:useLocalDpi xmlns:a14="http://schemas.microsoft.com/office/drawing/2010/main"/>
              </a:ext>
            </a:extLst>
          </a:blip>
          <a:srcRect r="-514"/>
          <a:stretch/>
        </p:blipFill>
        <p:spPr>
          <a:xfrm>
            <a:off x="5796136" y="3573016"/>
            <a:ext cx="2489420" cy="183742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763716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r>
              <a:rPr lang="fr-CA" dirty="0">
                <a:solidFill>
                  <a:srgbClr val="E46C00"/>
                </a:solidFill>
              </a:rPr>
              <a:t>Et ensuite… </a:t>
            </a:r>
          </a:p>
        </p:txBody>
      </p:sp>
      <p:sp>
        <p:nvSpPr>
          <p:cNvPr id="6" name="Espace réservé du contenu 3"/>
          <p:cNvSpPr>
            <a:spLocks noGrp="1"/>
          </p:cNvSpPr>
          <p:nvPr>
            <p:ph sz="half" idx="2"/>
            <p:custDataLst>
              <p:tags r:id="rId2"/>
            </p:custDataLst>
          </p:nvPr>
        </p:nvSpPr>
        <p:spPr>
          <a:xfrm>
            <a:off x="827584" y="1556792"/>
            <a:ext cx="7611616" cy="4536504"/>
          </a:xfrm>
        </p:spPr>
        <p:txBody>
          <a:bodyPr>
            <a:normAutofit/>
          </a:bodyPr>
          <a:lstStyle/>
          <a:p>
            <a:pPr marL="0" indent="0">
              <a:buNone/>
            </a:pPr>
            <a:endParaRPr lang="fr-CA" dirty="0">
              <a:solidFill>
                <a:schemeClr val="tx1"/>
              </a:solidFill>
            </a:endParaRPr>
          </a:p>
          <a:p>
            <a:r>
              <a:rPr lang="fr-CA" dirty="0">
                <a:solidFill>
                  <a:schemeClr val="tx1"/>
                </a:solidFill>
              </a:rPr>
              <a:t>Si l’accusé est </a:t>
            </a:r>
            <a:r>
              <a:rPr lang="fr-CA" b="1" dirty="0">
                <a:solidFill>
                  <a:schemeClr val="tx1"/>
                </a:solidFill>
              </a:rPr>
              <a:t>déclaré coupable</a:t>
            </a:r>
            <a:r>
              <a:rPr lang="fr-CA" dirty="0">
                <a:solidFill>
                  <a:schemeClr val="tx1"/>
                </a:solidFill>
              </a:rPr>
              <a:t>, le juge (jamais le jury) déterminera </a:t>
            </a:r>
            <a:r>
              <a:rPr lang="fr-CA" b="1" dirty="0">
                <a:solidFill>
                  <a:schemeClr val="tx1"/>
                </a:solidFill>
              </a:rPr>
              <a:t>sa peine.</a:t>
            </a:r>
            <a:endParaRPr lang="fr-CA" dirty="0">
              <a:solidFill>
                <a:schemeClr val="tx1"/>
              </a:solidFill>
            </a:endParaRPr>
          </a:p>
          <a:p>
            <a:pPr marL="0" indent="0">
              <a:buNone/>
            </a:pPr>
            <a:endParaRPr lang="fr-CA" dirty="0">
              <a:solidFill>
                <a:schemeClr val="tx1"/>
              </a:solidFill>
            </a:endParaRPr>
          </a:p>
          <a:p>
            <a:r>
              <a:rPr lang="fr-CA" dirty="0">
                <a:solidFill>
                  <a:schemeClr val="tx1"/>
                </a:solidFill>
              </a:rPr>
              <a:t>Le juge peut décider de prendre sa décision </a:t>
            </a:r>
            <a:r>
              <a:rPr lang="fr-CA" b="1" dirty="0">
                <a:solidFill>
                  <a:schemeClr val="tx1"/>
                </a:solidFill>
              </a:rPr>
              <a:t>sur le banc</a:t>
            </a:r>
            <a:r>
              <a:rPr lang="fr-CA" dirty="0">
                <a:solidFill>
                  <a:schemeClr val="tx1"/>
                </a:solidFill>
              </a:rPr>
              <a:t>, c’est-à-dire dans la salle de cour, ou il peut écrire un </a:t>
            </a:r>
            <a:r>
              <a:rPr lang="fr-CA" b="1" dirty="0">
                <a:solidFill>
                  <a:schemeClr val="tx1"/>
                </a:solidFill>
              </a:rPr>
              <a:t>jugement</a:t>
            </a:r>
            <a:r>
              <a:rPr lang="fr-CA" dirty="0">
                <a:solidFill>
                  <a:schemeClr val="tx1"/>
                </a:solidFill>
              </a:rPr>
              <a:t> expliquant sa décision. </a:t>
            </a:r>
          </a:p>
          <a:p>
            <a:endParaRPr lang="fr-CA" dirty="0">
              <a:solidFill>
                <a:schemeClr val="tx1"/>
              </a:solidFill>
            </a:endParaRPr>
          </a:p>
          <a:p>
            <a:r>
              <a:rPr lang="fr-CA" dirty="0">
                <a:solidFill>
                  <a:schemeClr val="tx1"/>
                </a:solidFill>
              </a:rPr>
              <a:t>Si la Poursuite ou la Défense croient que la décision </a:t>
            </a:r>
            <a:r>
              <a:rPr lang="fr-CA" b="1" dirty="0">
                <a:solidFill>
                  <a:schemeClr val="tx1"/>
                </a:solidFill>
              </a:rPr>
              <a:t>contient une erreur</a:t>
            </a:r>
            <a:r>
              <a:rPr lang="fr-CA" dirty="0">
                <a:solidFill>
                  <a:schemeClr val="tx1"/>
                </a:solidFill>
              </a:rPr>
              <a:t>, elles peuvent faire une demande </a:t>
            </a:r>
            <a:r>
              <a:rPr lang="fr-CA" b="1" dirty="0">
                <a:solidFill>
                  <a:schemeClr val="tx1"/>
                </a:solidFill>
              </a:rPr>
              <a:t>d’appel de la décision.</a:t>
            </a:r>
            <a:endParaRPr lang="fr-CA" dirty="0">
              <a:solidFill>
                <a:schemeClr val="tx1"/>
              </a:solidFill>
            </a:endParaRPr>
          </a:p>
        </p:txBody>
      </p:sp>
    </p:spTree>
    <p:extLst>
      <p:ext uri="{BB962C8B-B14F-4D97-AF65-F5344CB8AC3E}">
        <p14:creationId xmlns:p14="http://schemas.microsoft.com/office/powerpoint/2010/main" val="1257866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Autofit/>
          </a:bodyPr>
          <a:lstStyle/>
          <a:p>
            <a:r>
              <a:rPr lang="fr-CA" dirty="0">
                <a:solidFill>
                  <a:srgbClr val="E46C00"/>
                </a:solidFill>
              </a:rPr>
              <a:t>Le décorum</a:t>
            </a:r>
          </a:p>
        </p:txBody>
      </p:sp>
      <p:sp>
        <p:nvSpPr>
          <p:cNvPr id="6" name="Rectangle à coins arrondis 5"/>
          <p:cNvSpPr/>
          <p:nvPr>
            <p:custDataLst>
              <p:tags r:id="rId2"/>
            </p:custDataLst>
          </p:nvPr>
        </p:nvSpPr>
        <p:spPr>
          <a:xfrm>
            <a:off x="3164134" y="2050394"/>
            <a:ext cx="2992042" cy="3538846"/>
          </a:xfrm>
          <a:prstGeom prst="roundRect">
            <a:avLst/>
          </a:prstGeom>
          <a:solidFill>
            <a:sysClr val="window" lastClr="FFFFFF"/>
          </a:solidFill>
          <a:ln w="12700" cap="flat" cmpd="sng" algn="ctr">
            <a:solidFill>
              <a:srgbClr val="ED7D3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fr-CA" sz="2400" b="0" i="0" u="none" strike="noStrike" kern="0" cap="none" spc="0" normalizeH="0" baseline="0" noProof="0" dirty="0">
                <a:ln>
                  <a:noFill/>
                </a:ln>
                <a:solidFill>
                  <a:srgbClr val="ED7D31"/>
                </a:solidFill>
                <a:effectLst/>
                <a:uLnTx/>
                <a:uFillTx/>
                <a:latin typeface="Arial" panose="020B0604020202020204" pitchFamily="34" charset="0"/>
                <a:ea typeface="Calibri" panose="020F0502020204030204" pitchFamily="34" charset="0"/>
                <a:cs typeface="Arial" panose="020B0604020202020204" pitchFamily="34" charset="0"/>
              </a:rPr>
              <a:t>Le mot </a:t>
            </a:r>
            <a:r>
              <a:rPr lang="fr-CA" sz="2400" kern="0" dirty="0">
                <a:solidFill>
                  <a:srgbClr val="ED7D31"/>
                </a:solidFill>
                <a:latin typeface="Arial" panose="020B0604020202020204" pitchFamily="34" charset="0"/>
                <a:ea typeface="Calibri" panose="020F0502020204030204" pitchFamily="34" charset="0"/>
                <a:cs typeface="Arial" panose="020B0604020202020204" pitchFamily="34" charset="0"/>
              </a:rPr>
              <a:t>                 </a:t>
            </a:r>
            <a:r>
              <a:rPr kumimoji="0" lang="fr-CA" sz="2400" b="0" i="0" u="none" strike="noStrike" kern="0" cap="none" spc="0" normalizeH="0" baseline="0" noProof="0" dirty="0">
                <a:ln>
                  <a:noFill/>
                </a:ln>
                <a:solidFill>
                  <a:srgbClr val="ED7D31"/>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fr-CA" sz="2400" b="1" i="0" u="none" strike="noStrike" kern="0" cap="none" spc="0" normalizeH="0" baseline="0" noProof="0" dirty="0">
                <a:ln>
                  <a:noFill/>
                </a:ln>
                <a:solidFill>
                  <a:srgbClr val="ED7D31"/>
                </a:solidFill>
                <a:effectLst/>
                <a:uLnTx/>
                <a:uFillTx/>
                <a:latin typeface="Arial" panose="020B0604020202020204" pitchFamily="34" charset="0"/>
                <a:ea typeface="Calibri" panose="020F0502020204030204" pitchFamily="34" charset="0"/>
                <a:cs typeface="Arial" panose="020B0604020202020204" pitchFamily="34" charset="0"/>
              </a:rPr>
              <a:t>décorum</a:t>
            </a:r>
            <a:r>
              <a:rPr kumimoji="0" lang="fr-CA" sz="2400" b="0" i="0" u="none" strike="noStrike" kern="0" cap="none" spc="0" normalizeH="0" baseline="0" noProof="0" dirty="0">
                <a:ln>
                  <a:noFill/>
                </a:ln>
                <a:solidFill>
                  <a:srgbClr val="ED7D31"/>
                </a:solidFill>
                <a:effectLst/>
                <a:uLnTx/>
                <a:uFillTx/>
                <a:latin typeface="Arial" panose="020B0604020202020204" pitchFamily="34" charset="0"/>
                <a:ea typeface="Calibri" panose="020F0502020204030204" pitchFamily="34" charset="0"/>
                <a:cs typeface="Arial" panose="020B0604020202020204" pitchFamily="34" charset="0"/>
              </a:rPr>
              <a:t> » est un grand mot pour dire « ensemble de </a:t>
            </a:r>
            <a:r>
              <a:rPr kumimoji="0" lang="fr-CA" sz="2400" b="1" i="0" u="sng" strike="noStrike" kern="0" cap="none" spc="0" normalizeH="0" baseline="0" noProof="0" dirty="0">
                <a:ln>
                  <a:noFill/>
                </a:ln>
                <a:solidFill>
                  <a:srgbClr val="ED7D31"/>
                </a:solidFill>
                <a:effectLst/>
                <a:uLnTx/>
                <a:uFillTx/>
                <a:latin typeface="Arial" panose="020B0604020202020204" pitchFamily="34" charset="0"/>
                <a:ea typeface="Calibri" panose="020F0502020204030204" pitchFamily="34" charset="0"/>
                <a:cs typeface="Arial" panose="020B0604020202020204" pitchFamily="34" charset="0"/>
              </a:rPr>
              <a:t>règles</a:t>
            </a:r>
            <a:r>
              <a:rPr kumimoji="0" lang="fr-CA" sz="2400" b="0" i="0" u="none" strike="noStrike" kern="0" cap="none" spc="0" normalizeH="0" baseline="0" noProof="0" dirty="0">
                <a:ln>
                  <a:noFill/>
                </a:ln>
                <a:solidFill>
                  <a:srgbClr val="ED7D31"/>
                </a:solidFill>
                <a:effectLst/>
                <a:uLnTx/>
                <a:uFillTx/>
                <a:latin typeface="Arial" panose="020B0604020202020204" pitchFamily="34" charset="0"/>
                <a:ea typeface="Calibri" panose="020F0502020204030204" pitchFamily="34" charset="0"/>
                <a:cs typeface="Arial" panose="020B0604020202020204" pitchFamily="34" charset="0"/>
              </a:rPr>
              <a:t> que l’on doit respecter à la cour ».</a:t>
            </a:r>
            <a:endParaRPr kumimoji="0" lang="fr-CA" sz="24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ZoneTexte 6"/>
          <p:cNvSpPr txBox="1"/>
          <p:nvPr>
            <p:custDataLst>
              <p:tags r:id="rId3"/>
            </p:custDataLst>
          </p:nvPr>
        </p:nvSpPr>
        <p:spPr>
          <a:xfrm>
            <a:off x="98595" y="1748909"/>
            <a:ext cx="3216876" cy="5109091"/>
          </a:xfrm>
          <a:prstGeom prst="rect">
            <a:avLst/>
          </a:prstGeom>
          <a:noFill/>
        </p:spPr>
        <p:txBody>
          <a:bodyPr wrap="square" rtlCol="0">
            <a:spAutoFit/>
          </a:bodyPr>
          <a:lstStyle/>
          <a:p>
            <a:r>
              <a:rPr lang="fr-CA" sz="2400" dirty="0">
                <a:latin typeface="Arial" pitchFamily="34" charset="0"/>
                <a:cs typeface="Arial" pitchFamily="34" charset="0"/>
              </a:rPr>
              <a:t>Les </a:t>
            </a:r>
            <a:r>
              <a:rPr lang="fr-CA" sz="2400" b="1" dirty="0">
                <a:latin typeface="Arial" pitchFamily="34" charset="0"/>
                <a:cs typeface="Arial" pitchFamily="34" charset="0"/>
              </a:rPr>
              <a:t>avocats</a:t>
            </a:r>
            <a:r>
              <a:rPr lang="fr-CA" sz="2400" dirty="0">
                <a:latin typeface="Arial" pitchFamily="34" charset="0"/>
                <a:cs typeface="Arial" pitchFamily="34" charset="0"/>
              </a:rPr>
              <a:t> doivent :</a:t>
            </a:r>
          </a:p>
          <a:p>
            <a:endParaRPr lang="fr-CA" sz="2400" dirty="0">
              <a:latin typeface="Arial" pitchFamily="34" charset="0"/>
              <a:cs typeface="Arial" pitchFamily="34" charset="0"/>
            </a:endParaRPr>
          </a:p>
          <a:p>
            <a:pPr marL="342900" indent="-342900">
              <a:buFont typeface="Arial" panose="020B0604020202020204" pitchFamily="34" charset="0"/>
              <a:buChar char="•"/>
            </a:pPr>
            <a:r>
              <a:rPr lang="fr-CA" sz="2400" dirty="0">
                <a:latin typeface="Arial" pitchFamily="34" charset="0"/>
                <a:cs typeface="Arial" pitchFamily="34" charset="0"/>
              </a:rPr>
              <a:t>Se lever pour s’adresser au juge;</a:t>
            </a:r>
          </a:p>
          <a:p>
            <a:endParaRPr lang="fr-CA" sz="2400" dirty="0">
              <a:latin typeface="Arial" pitchFamily="34" charset="0"/>
              <a:cs typeface="Arial" pitchFamily="34" charset="0"/>
            </a:endParaRPr>
          </a:p>
          <a:p>
            <a:pPr marL="342900" indent="-342900">
              <a:buFont typeface="Arial" panose="020B0604020202020204" pitchFamily="34" charset="0"/>
              <a:buChar char="•"/>
            </a:pPr>
            <a:r>
              <a:rPr lang="fr-CA" sz="2400" dirty="0">
                <a:latin typeface="Arial" pitchFamily="34" charset="0"/>
                <a:cs typeface="Arial" pitchFamily="34" charset="0"/>
              </a:rPr>
              <a:t>Dire « Monsieur le juge » (ou « Madame la juge »);</a:t>
            </a:r>
          </a:p>
          <a:p>
            <a:endParaRPr lang="fr-CA" sz="2400" dirty="0">
              <a:latin typeface="Arial" pitchFamily="34" charset="0"/>
              <a:cs typeface="Arial" pitchFamily="34" charset="0"/>
            </a:endParaRPr>
          </a:p>
          <a:p>
            <a:pPr marL="342900" indent="-342900">
              <a:buFont typeface="Arial" panose="020B0604020202020204" pitchFamily="34" charset="0"/>
              <a:buChar char="•"/>
            </a:pPr>
            <a:r>
              <a:rPr lang="fr-CA" sz="2400" dirty="0">
                <a:latin typeface="Arial" pitchFamily="34" charset="0"/>
                <a:cs typeface="Arial" pitchFamily="34" charset="0"/>
              </a:rPr>
              <a:t>Être respectueux.</a:t>
            </a:r>
          </a:p>
          <a:p>
            <a:pPr marL="342900" indent="-342900">
              <a:buFont typeface="Arial" panose="020B0604020202020204" pitchFamily="34" charset="0"/>
              <a:buChar char="•"/>
            </a:pPr>
            <a:endParaRPr lang="fr-CA" sz="2200" dirty="0">
              <a:latin typeface="Arial" panose="020B0604020202020204" pitchFamily="34" charset="0"/>
              <a:cs typeface="Arial" panose="020B0604020202020204" pitchFamily="34" charset="0"/>
            </a:endParaRPr>
          </a:p>
          <a:p>
            <a:endParaRPr lang="fr-CA" sz="2200" dirty="0">
              <a:latin typeface="Arial" panose="020B0604020202020204" pitchFamily="34" charset="0"/>
              <a:cs typeface="Arial" panose="020B0604020202020204" pitchFamily="34" charset="0"/>
            </a:endParaRPr>
          </a:p>
          <a:p>
            <a:endParaRPr lang="fr-CA" dirty="0"/>
          </a:p>
        </p:txBody>
      </p:sp>
      <p:sp>
        <p:nvSpPr>
          <p:cNvPr id="9" name="ZoneTexte 8"/>
          <p:cNvSpPr txBox="1"/>
          <p:nvPr>
            <p:custDataLst>
              <p:tags r:id="rId4"/>
            </p:custDataLst>
          </p:nvPr>
        </p:nvSpPr>
        <p:spPr>
          <a:xfrm>
            <a:off x="6156176" y="1742325"/>
            <a:ext cx="2736304" cy="4154984"/>
          </a:xfrm>
          <a:prstGeom prst="rect">
            <a:avLst/>
          </a:prstGeom>
          <a:noFill/>
        </p:spPr>
        <p:txBody>
          <a:bodyPr wrap="square" rtlCol="0">
            <a:spAutoFit/>
          </a:bodyPr>
          <a:lstStyle/>
          <a:p>
            <a:r>
              <a:rPr lang="fr-CA" sz="2400" dirty="0">
                <a:latin typeface="Arial" pitchFamily="34" charset="0"/>
                <a:cs typeface="Arial" pitchFamily="34" charset="0"/>
              </a:rPr>
              <a:t>Les </a:t>
            </a:r>
            <a:r>
              <a:rPr lang="fr-CA" sz="2400" b="1" dirty="0">
                <a:latin typeface="Arial" pitchFamily="34" charset="0"/>
                <a:cs typeface="Arial" pitchFamily="34" charset="0"/>
              </a:rPr>
              <a:t>personnes présentes </a:t>
            </a:r>
            <a:r>
              <a:rPr lang="fr-CA" sz="2400" dirty="0">
                <a:latin typeface="Arial" pitchFamily="34" charset="0"/>
                <a:cs typeface="Arial" pitchFamily="34" charset="0"/>
              </a:rPr>
              <a:t>dans la salle doivent :</a:t>
            </a:r>
          </a:p>
          <a:p>
            <a:endParaRPr lang="fr-CA" sz="2400" dirty="0">
              <a:latin typeface="Arial" pitchFamily="34" charset="0"/>
              <a:cs typeface="Arial" pitchFamily="34" charset="0"/>
            </a:endParaRPr>
          </a:p>
          <a:p>
            <a:pPr marL="285750" indent="-285750">
              <a:buFont typeface="Arial" panose="020B0604020202020204" pitchFamily="34" charset="0"/>
              <a:buChar char="•"/>
            </a:pPr>
            <a:r>
              <a:rPr lang="fr-CA" sz="2400" dirty="0">
                <a:latin typeface="Arial" pitchFamily="34" charset="0"/>
                <a:cs typeface="Arial" pitchFamily="34" charset="0"/>
              </a:rPr>
              <a:t>Garder le silence;</a:t>
            </a:r>
          </a:p>
          <a:p>
            <a:pPr marL="285750" indent="-285750">
              <a:buFont typeface="Arial" panose="020B0604020202020204" pitchFamily="34" charset="0"/>
              <a:buChar char="•"/>
            </a:pPr>
            <a:r>
              <a:rPr lang="fr-CA" sz="2400" dirty="0">
                <a:latin typeface="Arial" pitchFamily="34" charset="0"/>
                <a:cs typeface="Arial" pitchFamily="34" charset="0"/>
              </a:rPr>
              <a:t>Éteindre leur cellulaire;</a:t>
            </a:r>
          </a:p>
          <a:p>
            <a:pPr marL="285750" indent="-285750">
              <a:buFont typeface="Arial" panose="020B0604020202020204" pitchFamily="34" charset="0"/>
              <a:buChar char="•"/>
            </a:pPr>
            <a:r>
              <a:rPr lang="fr-CA" sz="2400" dirty="0">
                <a:latin typeface="Arial" pitchFamily="34" charset="0"/>
                <a:cs typeface="Arial" pitchFamily="34" charset="0"/>
              </a:rPr>
              <a:t>Se lever quand le juge arrive et quitte.</a:t>
            </a:r>
          </a:p>
        </p:txBody>
      </p:sp>
    </p:spTree>
    <p:extLst>
      <p:ext uri="{BB962C8B-B14F-4D97-AF65-F5344CB8AC3E}">
        <p14:creationId xmlns:p14="http://schemas.microsoft.com/office/powerpoint/2010/main" val="115584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e 14"/>
          <p:cNvGrpSpPr/>
          <p:nvPr>
            <p:custDataLst>
              <p:tags r:id="rId1"/>
            </p:custDataLst>
          </p:nvPr>
        </p:nvGrpSpPr>
        <p:grpSpPr>
          <a:xfrm>
            <a:off x="5940042" y="1694022"/>
            <a:ext cx="1531294" cy="1481971"/>
            <a:chOff x="5746934" y="511272"/>
            <a:chExt cx="1633379" cy="1481971"/>
          </a:xfrm>
        </p:grpSpPr>
        <p:sp>
          <p:nvSpPr>
            <p:cNvPr id="16" name="Rectangle à coins arrondis 15"/>
            <p:cNvSpPr/>
            <p:nvPr/>
          </p:nvSpPr>
          <p:spPr>
            <a:xfrm>
              <a:off x="5787009" y="511272"/>
              <a:ext cx="1593304" cy="1481971"/>
            </a:xfrm>
            <a:prstGeom prst="roundRect">
              <a:avLst/>
            </a:prstGeom>
            <a:solidFill>
              <a:srgbClr val="E46C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sz="1688" dirty="0"/>
            </a:p>
          </p:txBody>
        </p:sp>
        <p:sp>
          <p:nvSpPr>
            <p:cNvPr id="18" name="Rectangle 17"/>
            <p:cNvSpPr/>
            <p:nvPr/>
          </p:nvSpPr>
          <p:spPr>
            <a:xfrm>
              <a:off x="5746934" y="591580"/>
              <a:ext cx="1593304" cy="1246495"/>
            </a:xfrm>
            <a:prstGeom prst="rect">
              <a:avLst/>
            </a:prstGeom>
          </p:spPr>
          <p:txBody>
            <a:bodyPr wrap="square">
              <a:spAutoFit/>
            </a:bodyPr>
            <a:lstStyle/>
            <a:p>
              <a:pPr algn="ctr"/>
              <a:r>
                <a:rPr lang="fr-CA" sz="1875" dirty="0">
                  <a:solidFill>
                    <a:schemeClr val="bg1"/>
                  </a:solidFill>
                  <a:latin typeface="Arial" panose="020B0604020202020204" pitchFamily="34" charset="0"/>
                  <a:cs typeface="Arial" panose="020B0604020202020204" pitchFamily="34" charset="0"/>
                </a:rPr>
                <a:t>Langage clair</a:t>
              </a:r>
            </a:p>
            <a:p>
              <a:pPr algn="ctr"/>
              <a:r>
                <a:rPr lang="fr-CA" sz="1875" dirty="0">
                  <a:solidFill>
                    <a:schemeClr val="bg1"/>
                  </a:solidFill>
                  <a:latin typeface="Arial" panose="020B0604020202020204" pitchFamily="34" charset="0"/>
                  <a:cs typeface="Arial" panose="020B0604020202020204" pitchFamily="34" charset="0"/>
                </a:rPr>
                <a:t> pour le citoyen</a:t>
              </a:r>
              <a:endParaRPr lang="en-US" sz="1875" dirty="0">
                <a:solidFill>
                  <a:schemeClr val="bg1"/>
                </a:solidFill>
                <a:latin typeface="Arial" panose="020B0604020202020204" pitchFamily="34" charset="0"/>
                <a:cs typeface="Arial" panose="020B0604020202020204" pitchFamily="34" charset="0"/>
              </a:endParaRPr>
            </a:p>
          </p:txBody>
        </p:sp>
      </p:grpSp>
      <p:pic>
        <p:nvPicPr>
          <p:cNvPr id="20" name="Image 19" descr="147022728.jpg"/>
          <p:cNvPicPr>
            <a:picLocks noChangeAspect="1"/>
          </p:cNvPicPr>
          <p:nvPr>
            <p:custDataLst>
              <p:tags r:id="rId2"/>
            </p:custDataLst>
          </p:nvPr>
        </p:nvPicPr>
        <p:blipFill>
          <a:blip r:embed="rId9" cstate="screen">
            <a:extLst>
              <a:ext uri="{28A0092B-C50C-407E-A947-70E740481C1C}">
                <a14:useLocalDpi xmlns:a14="http://schemas.microsoft.com/office/drawing/2010/main"/>
              </a:ext>
            </a:extLst>
          </a:blip>
          <a:stretch>
            <a:fillRect/>
          </a:stretch>
        </p:blipFill>
        <p:spPr>
          <a:xfrm>
            <a:off x="1143000" y="1591816"/>
            <a:ext cx="1197763" cy="1801106"/>
          </a:xfrm>
          <a:prstGeom prst="roundRect">
            <a:avLst/>
          </a:prstGeom>
        </p:spPr>
      </p:pic>
      <p:pic>
        <p:nvPicPr>
          <p:cNvPr id="21" name="Image 3" descr="CD12-24_EDUCALOI_Powerpoint «Formation des formateurs»-p1.jpg"/>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rcRect/>
          <a:stretch>
            <a:fillRect/>
          </a:stretch>
        </p:blipFill>
        <p:spPr bwMode="auto">
          <a:xfrm>
            <a:off x="3150853" y="1447801"/>
            <a:ext cx="2157263" cy="2160239"/>
          </a:xfrm>
          <a:prstGeom prst="rect">
            <a:avLst/>
          </a:prstGeom>
          <a:noFill/>
          <a:ln w="9525">
            <a:noFill/>
            <a:miter lim="800000"/>
            <a:headEnd/>
            <a:tailEnd/>
          </a:ln>
        </p:spPr>
      </p:pic>
      <p:cxnSp>
        <p:nvCxnSpPr>
          <p:cNvPr id="23" name="Connecteur droit avec flèche 22"/>
          <p:cNvCxnSpPr/>
          <p:nvPr>
            <p:custDataLst>
              <p:tags r:id="rId4"/>
            </p:custDataLst>
          </p:nvPr>
        </p:nvCxnSpPr>
        <p:spPr>
          <a:xfrm>
            <a:off x="2610793" y="2455912"/>
            <a:ext cx="540060" cy="0"/>
          </a:xfrm>
          <a:prstGeom prst="straightConnector1">
            <a:avLst/>
          </a:prstGeom>
          <a:ln>
            <a:solidFill>
              <a:srgbClr val="E46C0A"/>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Connecteur droit avec flèche 23"/>
          <p:cNvCxnSpPr/>
          <p:nvPr>
            <p:custDataLst>
              <p:tags r:id="rId5"/>
            </p:custDataLst>
          </p:nvPr>
        </p:nvCxnSpPr>
        <p:spPr>
          <a:xfrm>
            <a:off x="5243586" y="2455912"/>
            <a:ext cx="540060" cy="0"/>
          </a:xfrm>
          <a:prstGeom prst="straightConnector1">
            <a:avLst/>
          </a:prstGeom>
          <a:ln>
            <a:solidFill>
              <a:srgbClr val="E46C0A"/>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ZoneTexte 10"/>
          <p:cNvSpPr txBox="1"/>
          <p:nvPr>
            <p:custDataLst>
              <p:tags r:id="rId6"/>
            </p:custDataLst>
          </p:nvPr>
        </p:nvSpPr>
        <p:spPr>
          <a:xfrm>
            <a:off x="1857375" y="3891355"/>
            <a:ext cx="5283840" cy="1679627"/>
          </a:xfrm>
          <a:prstGeom prst="rect">
            <a:avLst/>
          </a:prstGeom>
          <a:noFill/>
        </p:spPr>
        <p:txBody>
          <a:bodyPr wrap="square" rtlCol="0">
            <a:spAutoFit/>
          </a:bodyPr>
          <a:lstStyle/>
          <a:p>
            <a:r>
              <a:rPr lang="fr-CA" sz="2063" dirty="0">
                <a:latin typeface="Arial" panose="020B0604020202020204" pitchFamily="34" charset="0"/>
                <a:cs typeface="Arial" panose="020B0604020202020204" pitchFamily="34" charset="0"/>
              </a:rPr>
              <a:t>Éducaloi est un organisme sans but lucratif dont la mission est </a:t>
            </a:r>
            <a:r>
              <a:rPr lang="fr-CA" sz="2063" b="1" dirty="0">
                <a:latin typeface="Arial" panose="020B0604020202020204" pitchFamily="34" charset="0"/>
                <a:cs typeface="Arial" panose="020B0604020202020204" pitchFamily="34" charset="0"/>
              </a:rPr>
              <a:t>d’informer les Québécois de leurs droits et de leurs obligations </a:t>
            </a:r>
            <a:r>
              <a:rPr lang="fr-CA" sz="2063" dirty="0">
                <a:latin typeface="Arial" panose="020B0604020202020204" pitchFamily="34" charset="0"/>
                <a:cs typeface="Arial" panose="020B0604020202020204" pitchFamily="34" charset="0"/>
              </a:rPr>
              <a:t>en diffusant de l’information juridique dans un langage clair. </a:t>
            </a:r>
          </a:p>
        </p:txBody>
      </p:sp>
    </p:spTree>
    <p:extLst>
      <p:ext uri="{BB962C8B-B14F-4D97-AF65-F5344CB8AC3E}">
        <p14:creationId xmlns:p14="http://schemas.microsoft.com/office/powerpoint/2010/main" val="362437501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a:xfrm>
            <a:off x="1542864" y="1182976"/>
            <a:ext cx="2506586" cy="35264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 3"/>
          <p:cNvPicPr>
            <a:picLocks noChangeAspect="1"/>
          </p:cNvPicPr>
          <p:nvPr>
            <p:custDataLst>
              <p:tags r:id="rId2"/>
            </p:custDataLst>
          </p:nvPr>
        </p:nvPicPr>
        <p:blipFill>
          <a:blip r:embed="rId8" cstate="screen">
            <a:extLst>
              <a:ext uri="{28A0092B-C50C-407E-A947-70E740481C1C}">
                <a14:useLocalDpi xmlns:a14="http://schemas.microsoft.com/office/drawing/2010/main"/>
              </a:ext>
            </a:extLst>
          </a:blip>
          <a:stretch>
            <a:fillRect/>
          </a:stretch>
        </p:blipFill>
        <p:spPr>
          <a:xfrm>
            <a:off x="4644990" y="1326189"/>
            <a:ext cx="3240000" cy="3240000"/>
          </a:xfrm>
          <a:prstGeom prst="rect">
            <a:avLst/>
          </a:prstGeom>
        </p:spPr>
      </p:pic>
      <p:sp>
        <p:nvSpPr>
          <p:cNvPr id="3" name="ZoneTexte 2"/>
          <p:cNvSpPr txBox="1"/>
          <p:nvPr>
            <p:custDataLst>
              <p:tags r:id="rId3"/>
            </p:custDataLst>
          </p:nvPr>
        </p:nvSpPr>
        <p:spPr>
          <a:xfrm>
            <a:off x="4556039" y="2484524"/>
            <a:ext cx="3328951" cy="923330"/>
          </a:xfrm>
          <a:prstGeom prst="rect">
            <a:avLst/>
          </a:prstGeom>
          <a:noFill/>
        </p:spPr>
        <p:txBody>
          <a:bodyPr wrap="square" rtlCol="0">
            <a:spAutoFit/>
          </a:bodyPr>
          <a:lstStyle/>
          <a:p>
            <a:pPr algn="ctr"/>
            <a:r>
              <a:rPr lang="fr-CA" sz="5400" dirty="0">
                <a:solidFill>
                  <a:schemeClr val="bg1"/>
                </a:solidFill>
                <a:latin typeface="Arial" pitchFamily="34" charset="0"/>
                <a:cs typeface="Arial" pitchFamily="34" charset="0"/>
              </a:rPr>
              <a:t>Fin</a:t>
            </a:r>
          </a:p>
        </p:txBody>
      </p:sp>
      <p:sp>
        <p:nvSpPr>
          <p:cNvPr id="2" name="ZoneTexte 1"/>
          <p:cNvSpPr txBox="1"/>
          <p:nvPr>
            <p:custDataLst>
              <p:tags r:id="rId4"/>
            </p:custDataLst>
          </p:nvPr>
        </p:nvSpPr>
        <p:spPr>
          <a:xfrm>
            <a:off x="1983861" y="5101277"/>
            <a:ext cx="5144357" cy="623248"/>
          </a:xfrm>
          <a:prstGeom prst="rect">
            <a:avLst/>
          </a:prstGeom>
          <a:noFill/>
        </p:spPr>
        <p:txBody>
          <a:bodyPr wrap="none" rtlCol="0">
            <a:spAutoFit/>
          </a:bodyPr>
          <a:lstStyle/>
          <a:p>
            <a:r>
              <a:rPr lang="fr-CA" sz="1500" dirty="0">
                <a:latin typeface="Arial" panose="020B0604020202020204" pitchFamily="34" charset="0"/>
                <a:cs typeface="Arial" panose="020B0604020202020204" pitchFamily="34" charset="0"/>
              </a:rPr>
              <a:t>Pour plus d’information, rendez-vous sur le site d’Éducaloi</a:t>
            </a:r>
          </a:p>
          <a:p>
            <a:pPr algn="ctr"/>
            <a:r>
              <a:rPr lang="fr-CA" sz="1950" b="1" dirty="0">
                <a:solidFill>
                  <a:srgbClr val="00B0F0"/>
                </a:solidFill>
                <a:latin typeface="Arial" panose="020B0604020202020204" pitchFamily="34" charset="0"/>
                <a:cs typeface="Arial" panose="020B0604020202020204" pitchFamily="34" charset="0"/>
              </a:rPr>
              <a:t>www.educaloi.qc.ca</a:t>
            </a:r>
            <a:endParaRPr lang="fr-CA" sz="1950" b="1" dirty="0">
              <a:solidFill>
                <a:srgbClr val="E46C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504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6"/>
          <a:stretch>
            <a:fillRect/>
          </a:stretch>
        </p:blipFill>
        <p:spPr>
          <a:xfrm>
            <a:off x="1115616" y="324478"/>
            <a:ext cx="6964390" cy="6173482"/>
          </a:xfrm>
          <a:prstGeom prst="rect">
            <a:avLst/>
          </a:prstGeom>
        </p:spPr>
      </p:pic>
      <p:sp>
        <p:nvSpPr>
          <p:cNvPr id="6" name="Ellipse 5"/>
          <p:cNvSpPr/>
          <p:nvPr>
            <p:custDataLst>
              <p:tags r:id="rId2"/>
            </p:custDataLst>
          </p:nvPr>
        </p:nvSpPr>
        <p:spPr>
          <a:xfrm>
            <a:off x="1187624" y="116632"/>
            <a:ext cx="1475656" cy="64807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8" name="Ellipse 7"/>
          <p:cNvSpPr/>
          <p:nvPr>
            <p:custDataLst>
              <p:tags r:id="rId3"/>
            </p:custDataLst>
          </p:nvPr>
        </p:nvSpPr>
        <p:spPr>
          <a:xfrm>
            <a:off x="4788024" y="116632"/>
            <a:ext cx="1475656" cy="64807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359870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custDataLst>
              <p:tags r:id="rId1"/>
            </p:custDataLst>
          </p:nvPr>
        </p:nvPicPr>
        <p:blipFill>
          <a:blip r:embed="rId6">
            <a:extLst>
              <a:ext uri="{28A0092B-C50C-407E-A947-70E740481C1C}">
                <a14:useLocalDpi xmlns:a14="http://schemas.microsoft.com/office/drawing/2010/main"/>
              </a:ext>
            </a:extLst>
          </a:blip>
          <a:stretch>
            <a:fillRect/>
          </a:stretch>
        </p:blipFill>
        <p:spPr bwMode="auto">
          <a:xfrm>
            <a:off x="1350404" y="620688"/>
            <a:ext cx="6417528" cy="5364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llipse 5"/>
          <p:cNvSpPr/>
          <p:nvPr>
            <p:custDataLst>
              <p:tags r:id="rId2"/>
            </p:custDataLst>
          </p:nvPr>
        </p:nvSpPr>
        <p:spPr>
          <a:xfrm>
            <a:off x="2123728" y="1844824"/>
            <a:ext cx="1475656" cy="648072"/>
          </a:xfrm>
          <a:prstGeom prst="ellipse">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CA"/>
          </a:p>
        </p:txBody>
      </p:sp>
      <p:sp>
        <p:nvSpPr>
          <p:cNvPr id="7" name="Ellipse 6"/>
          <p:cNvSpPr/>
          <p:nvPr>
            <p:custDataLst>
              <p:tags r:id="rId3"/>
            </p:custDataLst>
          </p:nvPr>
        </p:nvSpPr>
        <p:spPr>
          <a:xfrm>
            <a:off x="4932040" y="1844824"/>
            <a:ext cx="1979712" cy="648072"/>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226015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17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par>
                                <p:cTn id="8" presetID="21" presetClass="entr" presetSubtype="1" fill="hold" grpId="0" nodeType="withEffect">
                                  <p:stCondLst>
                                    <p:cond delay="70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custDataLst>
              <p:tags r:id="rId1"/>
            </p:custDataLst>
          </p:nvPr>
        </p:nvSpPr>
        <p:spPr>
          <a:xfrm>
            <a:off x="2395330" y="612355"/>
            <a:ext cx="6192688" cy="769441"/>
          </a:xfrm>
          <a:prstGeom prst="rect">
            <a:avLst/>
          </a:prstGeom>
          <a:noFill/>
        </p:spPr>
        <p:txBody>
          <a:bodyPr wrap="square">
            <a:spAutoFit/>
          </a:bodyPr>
          <a:lstStyle/>
          <a:p>
            <a:pPr>
              <a:spcAft>
                <a:spcPts val="1200"/>
              </a:spcAft>
            </a:pPr>
            <a:r>
              <a:rPr lang="fr-CA" sz="4400" dirty="0">
                <a:solidFill>
                  <a:srgbClr val="F6891F"/>
                </a:solidFill>
                <a:latin typeface="Arial" panose="020B0604020202020204" pitchFamily="34" charset="0"/>
                <a:cs typeface="Arial" panose="020B0604020202020204" pitchFamily="34" charset="0"/>
              </a:rPr>
              <a:t>Le droit criminel</a:t>
            </a:r>
            <a:endParaRPr lang="fr-CA" sz="4400" dirty="0">
              <a:solidFill>
                <a:srgbClr val="333F48"/>
              </a:solidFill>
              <a:latin typeface="Arial" panose="020B0604020202020204" pitchFamily="34" charset="0"/>
              <a:cs typeface="Arial" panose="020B0604020202020204" pitchFamily="34" charset="0"/>
            </a:endParaRPr>
          </a:p>
        </p:txBody>
      </p:sp>
      <p:grpSp>
        <p:nvGrpSpPr>
          <p:cNvPr id="11" name="Groupe 10"/>
          <p:cNvGrpSpPr/>
          <p:nvPr>
            <p:custDataLst>
              <p:tags r:id="rId2"/>
            </p:custDataLst>
          </p:nvPr>
        </p:nvGrpSpPr>
        <p:grpSpPr>
          <a:xfrm>
            <a:off x="830716" y="1744249"/>
            <a:ext cx="1221004" cy="1144691"/>
            <a:chOff x="830716" y="1860532"/>
            <a:chExt cx="1221004" cy="1221004"/>
          </a:xfrm>
        </p:grpSpPr>
        <p:sp>
          <p:nvSpPr>
            <p:cNvPr id="8" name="Larme 7"/>
            <p:cNvSpPr/>
            <p:nvPr/>
          </p:nvSpPr>
          <p:spPr>
            <a:xfrm rot="5400000">
              <a:off x="830716" y="1860532"/>
              <a:ext cx="1221004" cy="1221004"/>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ZoneTexte 8"/>
            <p:cNvSpPr txBox="1"/>
            <p:nvPr/>
          </p:nvSpPr>
          <p:spPr>
            <a:xfrm>
              <a:off x="1043608" y="2185537"/>
              <a:ext cx="844760" cy="689420"/>
            </a:xfrm>
            <a:prstGeom prst="rect">
              <a:avLst/>
            </a:prstGeom>
            <a:noFill/>
          </p:spPr>
          <p:txBody>
            <a:bodyPr wrap="square" rtlCol="0">
              <a:spAutoFit/>
            </a:bodyPr>
            <a:lstStyle/>
            <a:p>
              <a:r>
                <a:rPr lang="fr-CA" b="1" dirty="0">
                  <a:solidFill>
                    <a:schemeClr val="bg1"/>
                  </a:solidFill>
                  <a:latin typeface="Arial" panose="020B0604020202020204" pitchFamily="34" charset="0"/>
                  <a:cs typeface="Arial" panose="020B0604020202020204" pitchFamily="34" charset="0"/>
                </a:rPr>
                <a:t>C’est quoi?</a:t>
              </a:r>
            </a:p>
          </p:txBody>
        </p:sp>
      </p:grpSp>
      <p:grpSp>
        <p:nvGrpSpPr>
          <p:cNvPr id="10" name="Groupe 9"/>
          <p:cNvGrpSpPr/>
          <p:nvPr>
            <p:custDataLst>
              <p:tags r:id="rId3"/>
            </p:custDataLst>
          </p:nvPr>
        </p:nvGrpSpPr>
        <p:grpSpPr>
          <a:xfrm>
            <a:off x="830716" y="3205710"/>
            <a:ext cx="1292827" cy="1144691"/>
            <a:chOff x="830716" y="3159808"/>
            <a:chExt cx="1292827" cy="1221004"/>
          </a:xfrm>
        </p:grpSpPr>
        <p:sp>
          <p:nvSpPr>
            <p:cNvPr id="17" name="Larme 16"/>
            <p:cNvSpPr/>
            <p:nvPr/>
          </p:nvSpPr>
          <p:spPr>
            <a:xfrm rot="5400000">
              <a:off x="830716" y="3159808"/>
              <a:ext cx="1221004" cy="1221004"/>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8" name="ZoneTexte 17"/>
            <p:cNvSpPr txBox="1"/>
            <p:nvPr/>
          </p:nvSpPr>
          <p:spPr>
            <a:xfrm>
              <a:off x="951678" y="3298915"/>
              <a:ext cx="1171865" cy="984886"/>
            </a:xfrm>
            <a:prstGeom prst="rect">
              <a:avLst/>
            </a:prstGeom>
            <a:noFill/>
          </p:spPr>
          <p:txBody>
            <a:bodyPr wrap="square" rtlCol="0">
              <a:spAutoFit/>
            </a:bodyPr>
            <a:lstStyle/>
            <a:p>
              <a:r>
                <a:rPr lang="fr-CA" b="1" dirty="0">
                  <a:solidFill>
                    <a:schemeClr val="bg1"/>
                  </a:solidFill>
                  <a:latin typeface="Arial" panose="020B0604020202020204" pitchFamily="34" charset="0"/>
                  <a:cs typeface="Arial" panose="020B0604020202020204" pitchFamily="34" charset="0"/>
                </a:rPr>
                <a:t>Des règles, mais où</a:t>
              </a:r>
              <a:r>
                <a:rPr lang="fr-CA" sz="1750" dirty="0">
                  <a:solidFill>
                    <a:schemeClr val="bg1"/>
                  </a:solidFill>
                  <a:latin typeface="Arial" panose="020B0604020202020204" pitchFamily="34" charset="0"/>
                  <a:cs typeface="Arial" panose="020B0604020202020204" pitchFamily="34" charset="0"/>
                </a:rPr>
                <a:t>?</a:t>
              </a:r>
              <a:endParaRPr lang="fr-CA" sz="1750" dirty="0">
                <a:solidFill>
                  <a:schemeClr val="accent6">
                    <a:lumMod val="75000"/>
                  </a:schemeClr>
                </a:solidFill>
                <a:latin typeface="Arial" panose="020B0604020202020204" pitchFamily="34" charset="0"/>
                <a:cs typeface="Arial" panose="020B0604020202020204" pitchFamily="34" charset="0"/>
              </a:endParaRPr>
            </a:p>
          </p:txBody>
        </p:sp>
      </p:grpSp>
      <p:grpSp>
        <p:nvGrpSpPr>
          <p:cNvPr id="7" name="Groupe 6"/>
          <p:cNvGrpSpPr/>
          <p:nvPr>
            <p:custDataLst>
              <p:tags r:id="rId4"/>
            </p:custDataLst>
          </p:nvPr>
        </p:nvGrpSpPr>
        <p:grpSpPr>
          <a:xfrm>
            <a:off x="827584" y="4798909"/>
            <a:ext cx="1222386" cy="1144691"/>
            <a:chOff x="827584" y="4452820"/>
            <a:chExt cx="1222386" cy="1221004"/>
          </a:xfrm>
        </p:grpSpPr>
        <p:sp>
          <p:nvSpPr>
            <p:cNvPr id="20" name="Larme 19"/>
            <p:cNvSpPr/>
            <p:nvPr/>
          </p:nvSpPr>
          <p:spPr>
            <a:xfrm rot="5400000">
              <a:off x="827584" y="4452820"/>
              <a:ext cx="1221004" cy="1221004"/>
            </a:xfrm>
            <a:prstGeom prst="teardrop">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 name="ZoneTexte 20"/>
            <p:cNvSpPr txBox="1"/>
            <p:nvPr/>
          </p:nvSpPr>
          <p:spPr>
            <a:xfrm>
              <a:off x="951678" y="4570880"/>
              <a:ext cx="1098292" cy="984886"/>
            </a:xfrm>
            <a:prstGeom prst="rect">
              <a:avLst/>
            </a:prstGeom>
            <a:noFill/>
          </p:spPr>
          <p:txBody>
            <a:bodyPr wrap="square" rtlCol="0">
              <a:spAutoFit/>
            </a:bodyPr>
            <a:lstStyle/>
            <a:p>
              <a:r>
                <a:rPr lang="fr-CA" b="1" dirty="0">
                  <a:solidFill>
                    <a:schemeClr val="bg1"/>
                  </a:solidFill>
                  <a:latin typeface="Arial" panose="020B0604020202020204" pitchFamily="34" charset="0"/>
                  <a:cs typeface="Arial" panose="020B0604020202020204" pitchFamily="34" charset="0"/>
                </a:rPr>
                <a:t>Qui poursuit qui?</a:t>
              </a:r>
            </a:p>
          </p:txBody>
        </p:sp>
      </p:grpSp>
      <p:sp>
        <p:nvSpPr>
          <p:cNvPr id="16" name="ZoneTexte 15"/>
          <p:cNvSpPr txBox="1"/>
          <p:nvPr>
            <p:custDataLst>
              <p:tags r:id="rId5"/>
            </p:custDataLst>
          </p:nvPr>
        </p:nvSpPr>
        <p:spPr>
          <a:xfrm>
            <a:off x="2220348" y="1735322"/>
            <a:ext cx="6542652" cy="1200329"/>
          </a:xfrm>
          <a:prstGeom prst="rect">
            <a:avLst/>
          </a:prstGeom>
          <a:noFill/>
        </p:spPr>
        <p:txBody>
          <a:bodyPr wrap="square" rtlCol="0">
            <a:spAutoFit/>
          </a:bodyPr>
          <a:lstStyle/>
          <a:p>
            <a:r>
              <a:rPr lang="fr-CA" sz="2400" dirty="0">
                <a:latin typeface="Arial" pitchFamily="34" charset="0"/>
                <a:cs typeface="Arial" pitchFamily="34" charset="0"/>
              </a:rPr>
              <a:t>Les règles qui visent à </a:t>
            </a:r>
            <a:r>
              <a:rPr lang="fr-CA" sz="2400" b="1" dirty="0">
                <a:latin typeface="Arial" pitchFamily="34" charset="0"/>
                <a:cs typeface="Arial" pitchFamily="34" charset="0"/>
              </a:rPr>
              <a:t>protéger le grand public </a:t>
            </a:r>
            <a:r>
              <a:rPr lang="fr-CA" sz="2400" dirty="0">
                <a:latin typeface="Arial" pitchFamily="34" charset="0"/>
                <a:cs typeface="Arial" pitchFamily="34" charset="0"/>
              </a:rPr>
              <a:t>et à assurer le </a:t>
            </a:r>
            <a:r>
              <a:rPr lang="fr-CA" sz="2400" b="1" dirty="0">
                <a:latin typeface="Arial" pitchFamily="34" charset="0"/>
                <a:cs typeface="Arial" pitchFamily="34" charset="0"/>
              </a:rPr>
              <a:t>respect des valeurs </a:t>
            </a:r>
            <a:r>
              <a:rPr lang="fr-CA" sz="2400" dirty="0">
                <a:latin typeface="Arial" pitchFamily="34" charset="0"/>
                <a:cs typeface="Arial" pitchFamily="34" charset="0"/>
              </a:rPr>
              <a:t>reconnues dans notre société.</a:t>
            </a:r>
          </a:p>
        </p:txBody>
      </p:sp>
      <p:sp>
        <p:nvSpPr>
          <p:cNvPr id="19" name="ZoneTexte 18"/>
          <p:cNvSpPr txBox="1"/>
          <p:nvPr>
            <p:custDataLst>
              <p:tags r:id="rId6"/>
            </p:custDataLst>
          </p:nvPr>
        </p:nvSpPr>
        <p:spPr>
          <a:xfrm>
            <a:off x="2195365" y="3578691"/>
            <a:ext cx="6186635" cy="830997"/>
          </a:xfrm>
          <a:prstGeom prst="rect">
            <a:avLst/>
          </a:prstGeom>
          <a:noFill/>
        </p:spPr>
        <p:txBody>
          <a:bodyPr wrap="square" rtlCol="0">
            <a:spAutoFit/>
          </a:bodyPr>
          <a:lstStyle/>
          <a:p>
            <a:r>
              <a:rPr lang="fr-CA" sz="2400" dirty="0">
                <a:latin typeface="Arial" pitchFamily="34" charset="0"/>
                <a:cs typeface="Arial" pitchFamily="34" charset="0"/>
              </a:rPr>
              <a:t>Principalement dans le </a:t>
            </a:r>
            <a:r>
              <a:rPr lang="fr-CA" sz="2400" b="1" dirty="0">
                <a:latin typeface="Arial" pitchFamily="34" charset="0"/>
                <a:cs typeface="Arial" pitchFamily="34" charset="0"/>
              </a:rPr>
              <a:t>Code criminel</a:t>
            </a:r>
            <a:r>
              <a:rPr lang="fr-CA" sz="2400" dirty="0">
                <a:latin typeface="Arial" pitchFamily="34" charset="0"/>
                <a:cs typeface="Arial" pitchFamily="34" charset="0"/>
              </a:rPr>
              <a:t>, mais aussi dans d’autres lois.</a:t>
            </a:r>
          </a:p>
        </p:txBody>
      </p:sp>
      <p:sp>
        <p:nvSpPr>
          <p:cNvPr id="25" name="ZoneTexte 24"/>
          <p:cNvSpPr txBox="1"/>
          <p:nvPr>
            <p:custDataLst>
              <p:tags r:id="rId7"/>
            </p:custDataLst>
          </p:nvPr>
        </p:nvSpPr>
        <p:spPr>
          <a:xfrm>
            <a:off x="2195736" y="5301404"/>
            <a:ext cx="6186264" cy="461665"/>
          </a:xfrm>
          <a:prstGeom prst="rect">
            <a:avLst/>
          </a:prstGeom>
          <a:noFill/>
        </p:spPr>
        <p:txBody>
          <a:bodyPr wrap="square" rtlCol="0">
            <a:spAutoFit/>
          </a:bodyPr>
          <a:lstStyle/>
          <a:p>
            <a:r>
              <a:rPr lang="fr-CA" sz="2400" b="1" dirty="0">
                <a:latin typeface="Arial" pitchFamily="34" charset="0"/>
                <a:cs typeface="Arial" pitchFamily="34" charset="0"/>
              </a:rPr>
              <a:t>L’État</a:t>
            </a:r>
            <a:r>
              <a:rPr lang="fr-CA" sz="2400" dirty="0">
                <a:latin typeface="Arial" pitchFamily="34" charset="0"/>
                <a:cs typeface="Arial" pitchFamily="34" charset="0"/>
              </a:rPr>
              <a:t> poursuit la personne </a:t>
            </a:r>
            <a:r>
              <a:rPr lang="fr-CA" sz="2400" b="1" dirty="0">
                <a:latin typeface="Arial" pitchFamily="34" charset="0"/>
                <a:cs typeface="Arial" pitchFamily="34" charset="0"/>
              </a:rPr>
              <a:t>accusée</a:t>
            </a:r>
            <a:r>
              <a:rPr lang="fr-CA"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466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custDataLst>
              <p:tags r:id="rId1"/>
            </p:custDataLst>
          </p:nvPr>
        </p:nvGrpSpPr>
        <p:grpSpPr>
          <a:xfrm>
            <a:off x="2771800" y="1700808"/>
            <a:ext cx="3600882" cy="3599920"/>
            <a:chOff x="2397957" y="1340768"/>
            <a:chExt cx="4320000" cy="4320000"/>
          </a:xfrm>
        </p:grpSpPr>
        <p:pic>
          <p:nvPicPr>
            <p:cNvPr id="5" name="Image 4"/>
            <p:cNvPicPr>
              <a:picLocks noChangeAspect="1"/>
            </p:cNvPicPr>
            <p:nvPr>
              <p:custDataLst>
                <p:tags r:id="rId2"/>
              </p:custDataLst>
            </p:nvPr>
          </p:nvPicPr>
          <p:blipFill>
            <a:blip r:embed="rId6">
              <a:extLst>
                <a:ext uri="{28A0092B-C50C-407E-A947-70E740481C1C}">
                  <a14:useLocalDpi xmlns:a14="http://schemas.microsoft.com/office/drawing/2010/main"/>
                </a:ext>
              </a:extLst>
            </a:blip>
            <a:stretch>
              <a:fillRect/>
            </a:stretch>
          </p:blipFill>
          <p:spPr>
            <a:xfrm rot="10800000">
              <a:off x="2397957" y="1340768"/>
              <a:ext cx="4320000" cy="4320000"/>
            </a:xfrm>
            <a:prstGeom prst="rect">
              <a:avLst/>
            </a:prstGeom>
          </p:spPr>
        </p:pic>
        <p:sp>
          <p:nvSpPr>
            <p:cNvPr id="3" name="ZoneTexte 2"/>
            <p:cNvSpPr txBox="1"/>
            <p:nvPr>
              <p:custDataLst>
                <p:tags r:id="rId3"/>
              </p:custDataLst>
            </p:nvPr>
          </p:nvSpPr>
          <p:spPr>
            <a:xfrm>
              <a:off x="2552310" y="1916832"/>
              <a:ext cx="4011292" cy="2770050"/>
            </a:xfrm>
            <a:prstGeom prst="rect">
              <a:avLst/>
            </a:prstGeom>
            <a:noFill/>
          </p:spPr>
          <p:txBody>
            <a:bodyPr wrap="square" rtlCol="0">
              <a:spAutoFit/>
            </a:bodyPr>
            <a:lstStyle/>
            <a:p>
              <a:pPr algn="ctr"/>
              <a:r>
                <a:rPr lang="fr-CA" sz="3600" dirty="0">
                  <a:solidFill>
                    <a:schemeClr val="bg1"/>
                  </a:solidFill>
                  <a:latin typeface="Arial" pitchFamily="34" charset="0"/>
                  <a:cs typeface="Arial" pitchFamily="34" charset="0"/>
                </a:rPr>
                <a:t>Quelques grands principes du droit criminel</a:t>
              </a:r>
            </a:p>
          </p:txBody>
        </p:sp>
      </p:grpSp>
    </p:spTree>
    <p:extLst>
      <p:ext uri="{BB962C8B-B14F-4D97-AF65-F5344CB8AC3E}">
        <p14:creationId xmlns:p14="http://schemas.microsoft.com/office/powerpoint/2010/main" val="2600877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solidFill>
                  <a:schemeClr val="accent6"/>
                </a:solidFill>
              </a:rPr>
              <a:t>La présomption d’innocence</a:t>
            </a:r>
          </a:p>
        </p:txBody>
      </p:sp>
      <p:sp>
        <p:nvSpPr>
          <p:cNvPr id="3" name="Espace réservé du contenu 2"/>
          <p:cNvSpPr>
            <a:spLocks noGrp="1"/>
          </p:cNvSpPr>
          <p:nvPr>
            <p:ph idx="1"/>
            <p:custDataLst>
              <p:tags r:id="rId2"/>
            </p:custDataLst>
          </p:nvPr>
        </p:nvSpPr>
        <p:spPr>
          <a:xfrm>
            <a:off x="728624" y="1273622"/>
            <a:ext cx="7478217" cy="4525963"/>
          </a:xfrm>
        </p:spPr>
        <p:txBody>
          <a:bodyPr>
            <a:normAutofit/>
          </a:bodyPr>
          <a:lstStyle/>
          <a:p>
            <a:endParaRPr lang="fr-CA" sz="2600" dirty="0">
              <a:solidFill>
                <a:schemeClr val="tx1"/>
              </a:solidFill>
            </a:endParaRPr>
          </a:p>
          <a:p>
            <a:r>
              <a:rPr lang="fr-CA" sz="2600" dirty="0">
                <a:solidFill>
                  <a:schemeClr val="tx1"/>
                </a:solidFill>
              </a:rPr>
              <a:t>L’accusé est considéré </a:t>
            </a:r>
            <a:r>
              <a:rPr lang="fr-CA" sz="2600" b="1" dirty="0">
                <a:solidFill>
                  <a:schemeClr val="tx1"/>
                </a:solidFill>
              </a:rPr>
              <a:t>innocent jusqu’à preuve du contraire</a:t>
            </a:r>
            <a:r>
              <a:rPr lang="fr-CA" sz="2600" dirty="0">
                <a:solidFill>
                  <a:schemeClr val="tx1"/>
                </a:solidFill>
              </a:rPr>
              <a:t>.</a:t>
            </a:r>
          </a:p>
          <a:p>
            <a:pPr marL="0" indent="0">
              <a:buNone/>
            </a:pPr>
            <a:endParaRPr lang="fr-CA" sz="2600" dirty="0">
              <a:solidFill>
                <a:schemeClr val="tx1"/>
              </a:solidFill>
            </a:endParaRPr>
          </a:p>
          <a:p>
            <a:r>
              <a:rPr lang="fr-CA" sz="2600" dirty="0">
                <a:solidFill>
                  <a:schemeClr val="tx1"/>
                </a:solidFill>
              </a:rPr>
              <a:t>C’est le procureur de la poursuite qui doit prouver que l’accusé est coupable.</a:t>
            </a:r>
          </a:p>
          <a:p>
            <a:pPr marL="0" indent="0">
              <a:buNone/>
            </a:pPr>
            <a:r>
              <a:rPr lang="fr-CA" sz="2600" dirty="0">
                <a:solidFill>
                  <a:schemeClr val="tx1"/>
                </a:solidFill>
              </a:rPr>
              <a:t> </a:t>
            </a:r>
          </a:p>
          <a:p>
            <a:r>
              <a:rPr lang="fr-CA" sz="2600" dirty="0">
                <a:solidFill>
                  <a:schemeClr val="tx1"/>
                </a:solidFill>
              </a:rPr>
              <a:t>L’accusé n’a donc pas besoin de prouver qu’il est innocent. Il peut se défendre, mais il n’est même pas obligé de le faire!</a:t>
            </a:r>
          </a:p>
        </p:txBody>
      </p:sp>
      <p:sp>
        <p:nvSpPr>
          <p:cNvPr id="4" name="Rectangle à coins arrondis 3"/>
          <p:cNvSpPr/>
          <p:nvPr>
            <p:custDataLst>
              <p:tags r:id="rId3"/>
            </p:custDataLst>
          </p:nvPr>
        </p:nvSpPr>
        <p:spPr>
          <a:xfrm>
            <a:off x="539552" y="1407505"/>
            <a:ext cx="7755632" cy="468052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CA"/>
          </a:p>
        </p:txBody>
      </p:sp>
    </p:spTree>
    <p:extLst>
      <p:ext uri="{BB962C8B-B14F-4D97-AF65-F5344CB8AC3E}">
        <p14:creationId xmlns:p14="http://schemas.microsoft.com/office/powerpoint/2010/main" val="169140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 y="404664"/>
            <a:ext cx="9144002" cy="868958"/>
          </a:xfrm>
        </p:spPr>
        <p:txBody>
          <a:bodyPr>
            <a:normAutofit/>
          </a:bodyPr>
          <a:lstStyle/>
          <a:p>
            <a:pPr algn="ctr"/>
            <a:r>
              <a:rPr lang="fr-CA" dirty="0">
                <a:solidFill>
                  <a:schemeClr val="accent6"/>
                </a:solidFill>
              </a:rPr>
              <a:t>« Hors de tout doute raisonnable »</a:t>
            </a:r>
          </a:p>
        </p:txBody>
      </p:sp>
      <p:sp>
        <p:nvSpPr>
          <p:cNvPr id="3" name="Espace réservé du contenu 2"/>
          <p:cNvSpPr>
            <a:spLocks noGrp="1"/>
          </p:cNvSpPr>
          <p:nvPr>
            <p:ph idx="1"/>
            <p:custDataLst>
              <p:tags r:id="rId2"/>
            </p:custDataLst>
          </p:nvPr>
        </p:nvSpPr>
        <p:spPr>
          <a:xfrm>
            <a:off x="679865" y="1556792"/>
            <a:ext cx="7755632" cy="2414699"/>
          </a:xfrm>
        </p:spPr>
        <p:txBody>
          <a:bodyPr>
            <a:normAutofit/>
          </a:bodyPr>
          <a:lstStyle/>
          <a:p>
            <a:pPr>
              <a:spcBef>
                <a:spcPts val="1200"/>
              </a:spcBef>
            </a:pPr>
            <a:r>
              <a:rPr lang="fr-CA" sz="2400" dirty="0">
                <a:solidFill>
                  <a:schemeClr val="tx1"/>
                </a:solidFill>
              </a:rPr>
              <a:t>Le procureur de la poursuite doit prouver, </a:t>
            </a:r>
            <a:r>
              <a:rPr lang="fr-CA" sz="2400" b="1" dirty="0">
                <a:solidFill>
                  <a:schemeClr val="tx1"/>
                </a:solidFill>
              </a:rPr>
              <a:t>hors de tout doute raisonnable</a:t>
            </a:r>
            <a:r>
              <a:rPr lang="fr-CA" sz="2400" dirty="0">
                <a:solidFill>
                  <a:schemeClr val="tx1"/>
                </a:solidFill>
              </a:rPr>
              <a:t>, que l’accusé est coupable.</a:t>
            </a:r>
          </a:p>
          <a:p>
            <a:pPr>
              <a:spcBef>
                <a:spcPts val="1200"/>
              </a:spcBef>
            </a:pPr>
            <a:r>
              <a:rPr lang="fr-CA" sz="2400" dirty="0">
                <a:solidFill>
                  <a:schemeClr val="tx1"/>
                </a:solidFill>
              </a:rPr>
              <a:t>Le juge ou le jury qui a un </a:t>
            </a:r>
            <a:r>
              <a:rPr lang="fr-CA" sz="2400" b="1" dirty="0">
                <a:solidFill>
                  <a:schemeClr val="tx1"/>
                </a:solidFill>
              </a:rPr>
              <a:t>doute raisonnable </a:t>
            </a:r>
            <a:r>
              <a:rPr lang="fr-CA" sz="2400" dirty="0">
                <a:solidFill>
                  <a:schemeClr val="tx1"/>
                </a:solidFill>
              </a:rPr>
              <a:t>sur la culpabilité de l’accusé doit donc « l’acquitter » (le déclarer non coupable).</a:t>
            </a:r>
          </a:p>
          <a:p>
            <a:pPr marL="457200" lvl="1" indent="0">
              <a:buNone/>
            </a:pPr>
            <a:endParaRPr lang="fr-CA" dirty="0">
              <a:solidFill>
                <a:schemeClr val="tx1"/>
              </a:solidFill>
            </a:endParaRPr>
          </a:p>
        </p:txBody>
      </p:sp>
      <p:sp>
        <p:nvSpPr>
          <p:cNvPr id="4" name="Rectangle à coins arrondis 3"/>
          <p:cNvSpPr/>
          <p:nvPr>
            <p:custDataLst>
              <p:tags r:id="rId3"/>
            </p:custDataLst>
          </p:nvPr>
        </p:nvSpPr>
        <p:spPr>
          <a:xfrm>
            <a:off x="694183" y="4437112"/>
            <a:ext cx="7755632" cy="14296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1"/>
            <a:r>
              <a:rPr lang="fr-CA" sz="2000" b="1" dirty="0">
                <a:solidFill>
                  <a:schemeClr val="tx1"/>
                </a:solidFill>
                <a:latin typeface="Arial" panose="020B0604020202020204" pitchFamily="34" charset="0"/>
                <a:cs typeface="Arial" panose="020B0604020202020204" pitchFamily="34" charset="0"/>
              </a:rPr>
              <a:t>Pourquoi « hors de tout doute raisonnable »? </a:t>
            </a:r>
          </a:p>
          <a:p>
            <a:pPr lvl="1"/>
            <a:r>
              <a:rPr lang="fr-CA" sz="2000" dirty="0">
                <a:solidFill>
                  <a:schemeClr val="tx1"/>
                </a:solidFill>
                <a:latin typeface="Arial" panose="020B0604020202020204" pitchFamily="34" charset="0"/>
                <a:cs typeface="Arial" panose="020B0604020202020204" pitchFamily="34" charset="0"/>
              </a:rPr>
              <a:t>Pour éviter que des personnes innocentes soient déclarées coupables par erreur.</a:t>
            </a:r>
          </a:p>
        </p:txBody>
      </p:sp>
    </p:spTree>
    <p:extLst>
      <p:ext uri="{BB962C8B-B14F-4D97-AF65-F5344CB8AC3E}">
        <p14:creationId xmlns:p14="http://schemas.microsoft.com/office/powerpoint/2010/main" val="12523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5"/>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3"/>
</p:tagLst>
</file>

<file path=ppt/tags/tag41.xml><?xml version="1.0" encoding="utf-8"?>
<p:tagLst xmlns:a="http://schemas.openxmlformats.org/drawingml/2006/main" xmlns:r="http://schemas.openxmlformats.org/officeDocument/2006/relationships" xmlns:p="http://schemas.openxmlformats.org/presentationml/2006/main">
  <p:tag name="NUM" val="4"/>
</p:tagLst>
</file>

<file path=ppt/tags/tag42.xml><?xml version="1.0" encoding="utf-8"?>
<p:tagLst xmlns:a="http://schemas.openxmlformats.org/drawingml/2006/main" xmlns:r="http://schemas.openxmlformats.org/officeDocument/2006/relationships" xmlns:p="http://schemas.openxmlformats.org/presentationml/2006/main">
  <p:tag name="NUM" val="5"/>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8"/>
</p:tagLst>
</file>

<file path=ppt/tags/tag65.xml><?xml version="1.0" encoding="utf-8"?>
<p:tagLst xmlns:a="http://schemas.openxmlformats.org/drawingml/2006/main" xmlns:r="http://schemas.openxmlformats.org/officeDocument/2006/relationships" xmlns:p="http://schemas.openxmlformats.org/presentationml/2006/main">
  <p:tag name="NUM" val="9"/>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PowerPoint_jeuness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7047.0"/>
</version>
</file>

<file path=customXml/itemProps1.xml><?xml version="1.0" encoding="utf-8"?>
<ds:datastoreItem xmlns:ds="http://schemas.openxmlformats.org/officeDocument/2006/customXml" ds:itemID="{2F78C7F9-49B2-4114-A931-BF803391FC04}">
  <ds:schemaRefs/>
</ds:datastoreItem>
</file>

<file path=docProps/app.xml><?xml version="1.0" encoding="utf-8"?>
<Properties xmlns="http://schemas.openxmlformats.org/officeDocument/2006/extended-properties" xmlns:vt="http://schemas.openxmlformats.org/officeDocument/2006/docPropsVTypes">
  <Template>PowerPoint_jeunesse</Template>
  <TotalTime>16662</TotalTime>
  <Words>3657</Words>
  <Application>Microsoft Office PowerPoint</Application>
  <PresentationFormat>Affichage à l'écran (4:3)</PresentationFormat>
  <Paragraphs>622</Paragraphs>
  <Slides>30</Slides>
  <Notes>30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30</vt:i4>
      </vt:variant>
    </vt:vector>
  </HeadingPairs>
  <TitlesOfParts>
    <vt:vector size="36" baseType="lpstr">
      <vt:lpstr>ＭＳ Ｐゴシック</vt:lpstr>
      <vt:lpstr>Arial</vt:lpstr>
      <vt:lpstr>Calibri</vt:lpstr>
      <vt:lpstr>Courier New</vt:lpstr>
      <vt:lpstr>Wingdings</vt:lpstr>
      <vt:lpstr>PowerPoint_jeunesse</vt:lpstr>
      <vt:lpstr>Présentation PowerPoint</vt:lpstr>
      <vt:lpstr>Avis important :  droits d’auteur et utilisation</vt:lpstr>
      <vt:lpstr>Présentation PowerPoint</vt:lpstr>
      <vt:lpstr>Présentation PowerPoint</vt:lpstr>
      <vt:lpstr>Présentation PowerPoint</vt:lpstr>
      <vt:lpstr>Présentation PowerPoint</vt:lpstr>
      <vt:lpstr>Présentation PowerPoint</vt:lpstr>
      <vt:lpstr>La présomption d’innocence</vt:lpstr>
      <vt:lpstr>« Hors de tout doute raisonnable »</vt:lpstr>
      <vt:lpstr>Présentation PowerPoint</vt:lpstr>
      <vt:lpstr>Le procureur de la poursuite</vt:lpstr>
      <vt:lpstr>L’avocat de la défense</vt:lpstr>
      <vt:lpstr>Le juge…</vt:lpstr>
      <vt:lpstr>… et le jury.</vt:lpstr>
      <vt:lpstr>Le témoin</vt:lpstr>
      <vt:lpstr>L’accusé</vt:lpstr>
      <vt:lpstr>Le greffier-audiencier</vt:lpstr>
      <vt:lpstr>L’huissier-audiencier</vt:lpstr>
      <vt:lpstr>Déroulement d’un procès</vt:lpstr>
      <vt:lpstr>La présentation de la preuve</vt:lpstr>
      <vt:lpstr>Le témoignage</vt:lpstr>
      <vt:lpstr>Le témoignage</vt:lpstr>
      <vt:lpstr>Règles entourant l’interrogatoire</vt:lpstr>
      <vt:lpstr>Le contre-interrogatoire</vt:lpstr>
      <vt:lpstr>Les objections</vt:lpstr>
      <vt:lpstr>Les plaidoiries</vt:lpstr>
      <vt:lpstr>Le verdict</vt:lpstr>
      <vt:lpstr>Et ensuite… </vt:lpstr>
      <vt:lpstr>Le décorum</vt:lpstr>
      <vt:lpstr>Présentation PowerPoint</vt:lpstr>
    </vt:vector>
  </TitlesOfParts>
  <Company>ÉDUCALOI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Éducaloi: Your starting point for citizenship education!</dc:title>
  <dc:creator>Mélanie Lavoie</dc:creator>
  <cp:lastModifiedBy>Patricia Richard</cp:lastModifiedBy>
  <cp:revision>819</cp:revision>
  <cp:lastPrinted>2016-06-17T12:01:26Z</cp:lastPrinted>
  <dcterms:created xsi:type="dcterms:W3CDTF">2012-11-26T15:46:36Z</dcterms:created>
  <dcterms:modified xsi:type="dcterms:W3CDTF">2018-07-24T21:34:19Z</dcterms:modified>
</cp:coreProperties>
</file>