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175_EC4FDC73.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0.xml" ContentType="application/vnd.openxmlformats-officedocument.presentationml.tags+xml"/>
  <Override PartName="/ppt/notesSlides/notesSlide19.xml" ContentType="application/vnd.openxmlformats-officedocument.presentationml.notesSlide+xml"/>
  <Override PartName="/ppt/tags/tag11.xml" ContentType="application/vnd.openxmlformats-officedocument.presentationml.tags+xml"/>
  <Override PartName="/ppt/notesSlides/notesSlide20.xml" ContentType="application/vnd.openxmlformats-officedocument.presentationml.notesSlide+xml"/>
  <Override PartName="/ppt/tags/tag12.xml" ContentType="application/vnd.openxmlformats-officedocument.presentationml.tags+xml"/>
  <Override PartName="/ppt/notesSlides/notesSlide21.xml" ContentType="application/vnd.openxmlformats-officedocument.presentationml.notesSlide+xml"/>
  <Override PartName="/ppt/tags/tag13.xml" ContentType="application/vnd.openxmlformats-officedocument.presentationml.tags+xml"/>
  <Override PartName="/ppt/notesSlides/notesSlide22.xml" ContentType="application/vnd.openxmlformats-officedocument.presentationml.notesSlide+xml"/>
  <Override PartName="/ppt/comments/modernComment_195_48E83223.xml" ContentType="application/vnd.ms-powerpoint.comments+xml"/>
  <Override PartName="/ppt/tags/tag1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5.xml" ContentType="application/vnd.openxmlformats-officedocument.presentationml.tags+xml"/>
  <Override PartName="/ppt/notesSlides/notesSlide25.xml" ContentType="application/vnd.openxmlformats-officedocument.presentationml.notesSlide+xml"/>
  <Override PartName="/ppt/tags/tag16.xml" ContentType="application/vnd.openxmlformats-officedocument.presentationml.tags+xml"/>
  <Override PartName="/ppt/notesSlides/notesSlide26.xml" ContentType="application/vnd.openxmlformats-officedocument.presentationml.notesSlide+xml"/>
  <Override PartName="/ppt/tags/tag17.xml" ContentType="application/vnd.openxmlformats-officedocument.presentationml.tags+xml"/>
  <Override PartName="/ppt/notesSlides/notesSlide27.xml" ContentType="application/vnd.openxmlformats-officedocument.presentationml.notesSlide+xml"/>
  <Override PartName="/ppt/tags/tag18.xml" ContentType="application/vnd.openxmlformats-officedocument.presentationml.tags+xml"/>
  <Override PartName="/ppt/notesSlides/notesSlide28.xml" ContentType="application/vnd.openxmlformats-officedocument.presentationml.notesSlide+xml"/>
  <Override PartName="/ppt/comments/modernComment_19B_89F7F02F.xml" ContentType="application/vnd.ms-powerpoint.comments+xml"/>
  <Override PartName="/ppt/notesSlides/notesSlide29.xml" ContentType="application/vnd.openxmlformats-officedocument.presentationml.notesSlide+xml"/>
  <Override PartName="/ppt/tags/tag19.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0.xml" ContentType="application/vnd.openxmlformats-officedocument.presentationml.tags+xml"/>
  <Override PartName="/ppt/notesSlides/notesSlide32.xml" ContentType="application/vnd.openxmlformats-officedocument.presentationml.notesSlide+xml"/>
  <Override PartName="/ppt/tags/tag21.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123_ED1666DD.xml" ContentType="application/vnd.ms-powerpoint.comments+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82" r:id="rId6"/>
    <p:sldMasterId id="2147483716" r:id="rId7"/>
  </p:sldMasterIdLst>
  <p:notesMasterIdLst>
    <p:notesMasterId r:id="rId55"/>
  </p:notesMasterIdLst>
  <p:sldIdLst>
    <p:sldId id="261" r:id="rId8"/>
    <p:sldId id="285" r:id="rId9"/>
    <p:sldId id="275" r:id="rId10"/>
    <p:sldId id="271" r:id="rId11"/>
    <p:sldId id="269" r:id="rId12"/>
    <p:sldId id="334" r:id="rId13"/>
    <p:sldId id="393" r:id="rId14"/>
    <p:sldId id="394" r:id="rId15"/>
    <p:sldId id="395" r:id="rId16"/>
    <p:sldId id="380" r:id="rId17"/>
    <p:sldId id="381" r:id="rId18"/>
    <p:sldId id="382" r:id="rId19"/>
    <p:sldId id="397" r:id="rId20"/>
    <p:sldId id="335" r:id="rId21"/>
    <p:sldId id="372" r:id="rId22"/>
    <p:sldId id="358" r:id="rId23"/>
    <p:sldId id="373" r:id="rId24"/>
    <p:sldId id="355" r:id="rId25"/>
    <p:sldId id="356" r:id="rId26"/>
    <p:sldId id="398" r:id="rId27"/>
    <p:sldId id="399" r:id="rId28"/>
    <p:sldId id="451" r:id="rId29"/>
    <p:sldId id="384" r:id="rId30"/>
    <p:sldId id="390" r:id="rId31"/>
    <p:sldId id="351" r:id="rId32"/>
    <p:sldId id="344" r:id="rId33"/>
    <p:sldId id="402" r:id="rId34"/>
    <p:sldId id="403" r:id="rId35"/>
    <p:sldId id="338" r:id="rId36"/>
    <p:sldId id="404" r:id="rId37"/>
    <p:sldId id="405" r:id="rId38"/>
    <p:sldId id="406" r:id="rId39"/>
    <p:sldId id="407" r:id="rId40"/>
    <p:sldId id="408" r:id="rId41"/>
    <p:sldId id="409" r:id="rId42"/>
    <p:sldId id="410" r:id="rId43"/>
    <p:sldId id="411" r:id="rId44"/>
    <p:sldId id="412" r:id="rId45"/>
    <p:sldId id="413" r:id="rId46"/>
    <p:sldId id="414" r:id="rId47"/>
    <p:sldId id="415" r:id="rId48"/>
    <p:sldId id="416" r:id="rId49"/>
    <p:sldId id="339" r:id="rId50"/>
    <p:sldId id="343" r:id="rId51"/>
    <p:sldId id="291" r:id="rId52"/>
    <p:sldId id="455" r:id="rId53"/>
    <p:sldId id="449" r:id="rId54"/>
  </p:sldIdLst>
  <p:sldSz cx="12192000" cy="6858000"/>
  <p:notesSz cx="6858000" cy="9144000"/>
  <p:custDataLst>
    <p:tags r:id="rId56"/>
  </p:custDataLst>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34865AD1-0FD5-4FD7-9402-4D0BF7935B4D}">
          <p14:sldIdLst>
            <p14:sldId id="261"/>
            <p14:sldId id="285"/>
          </p14:sldIdLst>
        </p14:section>
        <p14:section name="Learn About the Right to Abortion" id="{1C34B553-8350-4015-B93A-E15C7CEDA757}">
          <p14:sldIdLst>
            <p14:sldId id="275"/>
            <p14:sldId id="271"/>
            <p14:sldId id="269"/>
            <p14:sldId id="334"/>
            <p14:sldId id="393"/>
            <p14:sldId id="394"/>
            <p14:sldId id="395"/>
            <p14:sldId id="380"/>
            <p14:sldId id="381"/>
            <p14:sldId id="382"/>
          </p14:sldIdLst>
        </p14:section>
        <p14:section name="How Abortion Rights have Evolved" id="{799C4B3A-46DB-477E-94B4-48D235EAED36}">
          <p14:sldIdLst>
            <p14:sldId id="397"/>
            <p14:sldId id="335"/>
            <p14:sldId id="372"/>
            <p14:sldId id="358"/>
            <p14:sldId id="373"/>
            <p14:sldId id="355"/>
            <p14:sldId id="356"/>
          </p14:sldIdLst>
        </p14:section>
        <p14:section name="Find Out About the Role of the Supreme Court" id="{F8A5219C-341A-4467-8FB4-D30B84CEC771}">
          <p14:sldIdLst>
            <p14:sldId id="398"/>
            <p14:sldId id="399"/>
            <p14:sldId id="451"/>
            <p14:sldId id="384"/>
          </p14:sldIdLst>
        </p14:section>
        <p14:section name="The Activity" id="{8209AD89-5A22-410D-BB71-2730774F4A34}">
          <p14:sldIdLst>
            <p14:sldId id="390"/>
            <p14:sldId id="351"/>
            <p14:sldId id="344"/>
            <p14:sldId id="402"/>
            <p14:sldId id="403"/>
            <p14:sldId id="338"/>
            <p14:sldId id="404"/>
            <p14:sldId id="405"/>
            <p14:sldId id="406"/>
            <p14:sldId id="407"/>
            <p14:sldId id="408"/>
            <p14:sldId id="409"/>
            <p14:sldId id="410"/>
            <p14:sldId id="411"/>
            <p14:sldId id="412"/>
            <p14:sldId id="413"/>
            <p14:sldId id="414"/>
          </p14:sldIdLst>
        </p14:section>
        <p14:section name="The Decision and What We Learned" id="{F15295F8-7258-49A9-8534-D160C1F196EF}">
          <p14:sldIdLst>
            <p14:sldId id="415"/>
            <p14:sldId id="416"/>
            <p14:sldId id="339"/>
            <p14:sldId id="343"/>
            <p14:sldId id="291"/>
            <p14:sldId id="455"/>
            <p14:sldId id="44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163902-C2A3-1A7F-8991-A7AD4B5E0CA1}" name="Camille Trovel" initials="CT" userId="8e044e1a40d86127" providerId="Windows Live"/>
  <p188:author id="{2F717205-1764-52A5-C593-65E56216A39B}" name="Thais Cattani Perroni" initials="TP" userId="S::thais.cattani.perroni@educaloi.qc.ca::cfd5eeab-e9e1-4b2a-b5a4-3d687f911c86" providerId="AD"/>
  <p188:author id="{153F2815-DE20-44CF-A779-796EB7E62D7E}" name="Nathalie Poblete" initials="NP" userId="S::nathalie.poblete@educaloi.qc.ca::7e15881b-6334-4c49-bc06-5daf884d7760" providerId="AD"/>
  <p188:author id="{BEC0F715-6037-B0C0-8391-E8B44091051C}" name="Clément Lemaitre-Provost" initials="CL" userId="S::clement.lemaitre-provost@educaloi.qc.ca::f3d9918a-5e1c-4d93-bfcf-4b1371c3a56c" providerId="AD"/>
  <p188:author id="{D5E3323D-43F9-CD11-F45A-07A75F143CD2}" name="Audrey Boursaud" initials="AB" userId="S::audrey.boursaud@educaloi.qc.ca::d3120298-cad6-4218-a5f1-6a452cee08c2" providerId="AD"/>
  <p188:author id="{E338233E-9DEB-0F50-E85D-54192AB860AF}" name="Elsa Jutras-Vigneault" initials="" userId="S::elsa.jutras-vigneault@educaloi.qc.ca::5e309fbe-32f8-435b-bb9d-af4cef43b13f" providerId="AD"/>
  <p188:author id="{C875543F-EFCB-1269-C834-6A663DD0FC22}" name="Ève Bédard" initials="ÈB" userId="S::eve.bedard@educaloi.qc.ca::b415c0ae-2e96-4f44-ad53-4f7d7181f2cc" providerId="AD"/>
  <p188:author id="{26141087-4309-7442-A5FF-0E4A0A5086AD}" name="Danielle Dugal" initials="DD" userId="f44916de4d19d402" providerId="Windows Live"/>
  <p188:author id="{961C42AA-BE33-90A7-9313-AFE1950BCDB0}" name="Lisa Kruger" initials="LK" userId="631b2c3f1b4fe0f2" providerId="Windows Live"/>
  <p188:author id="{5213BBAD-8C2B-8EB6-3D3E-AC15D3FF1025}" name="Julianne Chu" initials="JC" userId="S::julianne.chu@educaloi.qc.ca::e8f7f30b-d745-4019-beff-dc20084e4c5d" providerId="AD"/>
  <p188:author id="{F8EC39DE-7B0E-21E9-8579-F35413BFF945}" name="Gwendolyn Schulman" initials="GS" userId="edb0833d77a842c6" providerId="Windows Live"/>
  <p188:author id="{6C99B0F8-07F4-20BD-75DF-ECD8D74F5350}" name="Sofia Popal Wakyli" initials="SP" userId="S::sofia.popal@educaloi.qc.ca::0dcfdb69-5f10-4efe-b989-8d4291fa697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D5"/>
    <a:srgbClr val="434248"/>
    <a:srgbClr val="84292E"/>
    <a:srgbClr val="EE4451"/>
    <a:srgbClr val="444349"/>
    <a:srgbClr val="FEA68A"/>
    <a:srgbClr val="EF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84E00A3-8D9E-37ED-5247-7C51DA7E731F}" v="21" dt="2026-03-24T20:23:08.6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4428" autoAdjust="0"/>
  </p:normalViewPr>
  <p:slideViewPr>
    <p:cSldViewPr snapToGrid="0">
      <p:cViewPr varScale="1">
        <p:scale>
          <a:sx n="67" d="100"/>
          <a:sy n="67" d="100"/>
        </p:scale>
        <p:origin x="1428"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notesMaster" Target="notesMasters/notesMaster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viewProps" Target="viewProps.xml"/><Relationship Id="rId5" Type="http://schemas.openxmlformats.org/officeDocument/2006/relationships/slideMaster" Target="slideMasters/slideMaster1.xml"/><Relationship Id="rId61" Type="http://schemas.microsoft.com/office/2015/10/relationships/revisionInfo" Target="revisionInfo.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gs" Target="tags/tag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2.xml"/></Relationships>
</file>

<file path=ppt/comments/modernComment_123_ED1666DD.xml><?xml version="1.0" encoding="utf-8"?>
<p188:cmLst xmlns:a="http://schemas.openxmlformats.org/drawingml/2006/main" xmlns:r="http://schemas.openxmlformats.org/officeDocument/2006/relationships" xmlns:p188="http://schemas.microsoft.com/office/powerpoint/2018/8/main">
  <p188:cm id="{1AF5E5CB-B256-43F7-A7D6-B233A4321693}" authorId="{5213BBAD-8C2B-8EB6-3D3E-AC15D3FF1025}" status="resolved" created="2025-12-01T15:05:11.833" complete="100000">
    <ac:txMkLst xmlns:ac="http://schemas.microsoft.com/office/drawing/2013/main/command">
      <pc:docMk xmlns:pc="http://schemas.microsoft.com/office/powerpoint/2013/main/command"/>
      <pc:sldMk xmlns:pc="http://schemas.microsoft.com/office/powerpoint/2013/main/command" cId="3977668317" sldId="291"/>
      <ac:spMk id="13" creationId="{14272687-2690-5625-EE56-2DB9CEE4BE16}"/>
      <ac:txMk cp="0" len="99">
        <ac:context len="159" hash="1693751998"/>
      </ac:txMk>
    </ac:txMkLst>
    <p188:pos x="1808602" y="761999"/>
    <p188:replyLst>
      <p188:reply id="{184EF74C-E2EA-45F6-B728-7FD506A8F87E}" authorId="{2F717205-1764-52A5-C593-65E56216A39B}" created="2025-12-01T17:03:40.268">
        <p188:txBody>
          <a:bodyPr/>
          <a:lstStyle/>
          <a:p>
            <a:r>
              <a:rPr lang="fr-CA"/>
              <a:t>Je propose ce balado : https://www.youtube.com/watch?v=GvMYw6r7QY8 et https://www.youtube.com/watch?v=iYK5EonU_oc </a:t>
            </a:r>
          </a:p>
        </p188:txBody>
      </p188:reply>
      <p188:reply id="{B9284FA9-A7B7-4D0D-A1A4-8556BE9D3E59}" authorId="{5213BBAD-8C2B-8EB6-3D3E-AC15D3FF1025}" created="2025-12-01T17:35:12.099">
        <p188:txBody>
          <a:bodyPr/>
          <a:lstStyle/>
          <a:p>
            <a:r>
              <a:rPr lang="fr-CA"/>
              <a:t>C'est parfait, merci!</a:t>
            </a:r>
          </a:p>
        </p188:txBody>
      </p188:reply>
      <p188:reply id="{E87EBD5E-C2B3-42CA-9BBE-6D04425EC3E7}" authorId="{6C99B0F8-07F4-20BD-75DF-ECD8D74F5350}" created="2025-12-03T16:19:17.939">
        <p188:txBody>
          <a:bodyPr/>
          <a:lstStyle/>
          <a:p>
            <a:r>
              <a:rPr lang="en-US"/>
              <a:t>Les liens sont intégrés :)</a:t>
            </a:r>
          </a:p>
        </p188:txBody>
      </p188:reply>
    </p188:replyLst>
    <p188:txBody>
      <a:bodyPr/>
      <a:lstStyle/>
      <a:p>
        <a:r>
          <a:rPr lang="fr-CA"/>
          <a:t>[@Thais Cattani Perroni]  [@Sofia Popal Wakyli]  Vidéos juste en français, sans sous-titres ang. Trouver d'autres ressources équivalentes ANG?</a:t>
        </a:r>
      </a:p>
    </p188:txBody>
    <p188:extLst>
      <p:ext xmlns:p="http://schemas.openxmlformats.org/presentationml/2006/main" uri="{57CB4572-C831-44C2-8A1C-0ADB6CCDFE69}">
        <p223:reactions xmlns:p223="http://schemas.microsoft.com/office/powerpoint/2022/03/main">
          <p223:rxn type="👍">
            <p223:instance time="2025-12-03T16:18:51.032" authorId="{6C99B0F8-07F4-20BD-75DF-ECD8D74F5350}"/>
          </p223:rxn>
        </p223:reactions>
      </p:ext>
    </p188:extLst>
  </p188:cm>
</p188:cmLst>
</file>

<file path=ppt/comments/modernComment_175_EC4FDC73.xml><?xml version="1.0" encoding="utf-8"?>
<p188:cmLst xmlns:a="http://schemas.openxmlformats.org/drawingml/2006/main" xmlns:r="http://schemas.openxmlformats.org/officeDocument/2006/relationships" xmlns:p188="http://schemas.microsoft.com/office/powerpoint/2018/8/main">
  <p188:cm id="{0DF9F352-D6CD-4C5D-B20F-500EE9D52A0F}" authorId="{5213BBAD-8C2B-8EB6-3D3E-AC15D3FF1025}" status="resolved" created="2025-12-01T15:02:16.539" complete="100000">
    <pc:sldMkLst xmlns:pc="http://schemas.microsoft.com/office/powerpoint/2013/main/command">
      <pc:docMk/>
      <pc:sldMk cId="3964656755" sldId="373"/>
    </pc:sldMkLst>
    <p188:replyLst>
      <p188:reply id="{15BBCA37-4533-4E62-A8E0-ED7145EF603B}" authorId="{5213BBAD-8C2B-8EB6-3D3E-AC15D3FF1025}" created="2025-12-01T15:02:45.742">
        <p188:txBody>
          <a:bodyPr/>
          <a:lstStyle/>
          <a:p>
            <a:r>
              <a:rPr lang="fr-CA"/>
              <a:t>Les sous-titres "anglais" sont en fait des sous-titres français. Donc cette vidéo ne fonctionne vraiment pas...</a:t>
            </a:r>
          </a:p>
        </p188:txBody>
      </p188:reply>
      <p188:reply id="{660D2A9A-326A-4628-A10A-5AC6E252AB44}" authorId="{2F717205-1764-52A5-C593-65E56216A39B}" created="2025-12-01T17:01:18.499">
        <p188:txBody>
          <a:bodyPr/>
          <a:lstStyle/>
          <a:p>
            <a:r>
              <a:rPr lang="fr-CA"/>
              <a:t>https://www.youtube.com/watch?v=nxe_B0cBSP8 Je propose cette vidéo, qu'en pensez-vous?</a:t>
            </a:r>
          </a:p>
        </p188:txBody>
        <p188:extLst>
          <p:ext xmlns:p="http://schemas.openxmlformats.org/presentationml/2006/main" uri="{57CB4572-C831-44C2-8A1C-0ADB6CCDFE69}">
            <p223:reactions xmlns:p223="http://schemas.microsoft.com/office/powerpoint/2022/03/main">
              <p223:rxn type="👍">
                <p223:instance time="2025-12-01T17:28:30.304" authorId="{5213BBAD-8C2B-8EB6-3D3E-AC15D3FF1025}"/>
              </p223:rxn>
            </p223:reactions>
          </p:ext>
        </p188:extLst>
      </p188:reply>
      <p188:reply id="{67624586-3B6B-446B-AC04-81B44F02E2A2}" authorId="{5213BBAD-8C2B-8EB6-3D3E-AC15D3FF1025}" created="2025-12-01T17:28:37.445">
        <p188:txBody>
          <a:bodyPr/>
          <a:lstStyle/>
          <a:p>
            <a:r>
              <a:rPr lang="fr-CA"/>
              <a:t>j'aime :) </a:t>
            </a:r>
          </a:p>
        </p188:txBody>
      </p188:reply>
      <p188:reply id="{D1612834-C8DB-4963-B45B-D2BA29F5C871}" authorId="{5213BBAD-8C2B-8EB6-3D3E-AC15D3FF1025}" created="2025-12-01T17:32:51.345">
        <p188:txBody>
          <a:bodyPr/>
          <a:lstStyle/>
          <a:p>
            <a:r>
              <a:rPr lang="fr-CA"/>
              <a:t>Sofia, can you change the last point of the notes to give a quick recap of the last section of the current French video RE: main demands to this present-day? 
-Préserver les acquis des générations précédences.
luttes influencées par divers courants de pensées, donc pas homogènes.
-oppositions grandissantes des groupes anti-féministes et masculinistes.</a:t>
            </a:r>
          </a:p>
        </p188:txBody>
        <p188:extLst>
          <p:ext xmlns:p="http://schemas.openxmlformats.org/presentationml/2006/main" uri="{57CB4572-C831-44C2-8A1C-0ADB6CCDFE69}">
            <p223:reactions xmlns:p223="http://schemas.microsoft.com/office/powerpoint/2022/03/main">
              <p223:rxn type="👍">
                <p223:instance time="2025-12-03T16:34:39.392" authorId="{6C99B0F8-07F4-20BD-75DF-ECD8D74F5350}"/>
              </p223:rxn>
            </p223:reactions>
          </p:ext>
        </p188:extLst>
      </p188:reply>
      <p188:reply id="{B590181B-F4F6-4181-AA4B-5F5BDD8E902C}" authorId="{6C99B0F8-07F4-20BD-75DF-ECD8D74F5350}" created="2025-12-03T16:43:33.232">
        <p188:txBody>
          <a:bodyPr/>
          <a:lstStyle/>
          <a:p>
            <a:r>
              <a:rPr lang="fr-CA"/>
              <a:t>I tried to integrate your comment. Not sure if that’s what you meant.
Also, I removed the FR video, and added an image + added link to the English video.</a:t>
            </a:r>
          </a:p>
        </p188:txBody>
      </p188:reply>
      <p188:reply id="{A14DE14A-60E4-4CC2-BECC-0183A666B3BE}" authorId="{5213BBAD-8C2B-8EB6-3D3E-AC15D3FF1025}" created="2025-12-03T16:54:00.419">
        <p188:txBody>
          <a:bodyPr/>
          <a:lstStyle/>
          <a:p>
            <a:r>
              <a:rPr lang="fr-CA"/>
              <a:t>Vidéo intégrée directement et source mise à jour sur la diapo.</a:t>
            </a:r>
          </a:p>
        </p188:txBody>
      </p188:reply>
      <p188:reply id="{F895557A-0F86-48F3-915A-6847DBDB217B}" authorId="{5213BBAD-8C2B-8EB6-3D3E-AC15D3FF1025}" created="2025-12-03T16:58:36.964">
        <p188:txBody>
          <a:bodyPr/>
          <a:lstStyle/>
          <a:p>
            <a:r>
              <a:rPr lang="fr-CA"/>
              <a:t>[@Sofia Popal Wakyli]  Not quite. The problem is that the French video goes into the present-day demands whereas the English video doesn’T. The last point stated and still states « the video.. Presents… the movement’s main demands to this present-day», which is false. 
I changed the notes so that we explain the info that’s missing (that’s only available in the French video) so that the ANG students also get the same info ☺️</a:t>
            </a:r>
          </a:p>
        </p188:txBody>
      </p188:reply>
    </p188:replyLst>
    <p188:txBody>
      <a:bodyPr/>
      <a:lstStyle/>
      <a:p>
        <a:r>
          <a:rPr lang="fr-CA"/>
          <a:t>[@Thais Cattani Perroni]  [@Sofia Popal Wakyli]  Besoin de trouver une vidéo ANG équivalente d'une source fiable ou alors de supprimer et de transformer en diapo informative. </a:t>
        </a:r>
      </a:p>
    </p188:txBody>
  </p188:cm>
</p188:cmLst>
</file>

<file path=ppt/comments/modernComment_195_48E83223.xml><?xml version="1.0" encoding="utf-8"?>
<p188:cmLst xmlns:a="http://schemas.openxmlformats.org/drawingml/2006/main" xmlns:r="http://schemas.openxmlformats.org/officeDocument/2006/relationships" xmlns:p188="http://schemas.microsoft.com/office/powerpoint/2018/8/main">
  <p188:cm id="{468ECC5A-7806-40C7-9911-258F12FB78F5}" authorId="{6C99B0F8-07F4-20BD-75DF-ECD8D74F5350}" status="resolved" created="2025-11-28T20:16:19.963" complete="100000">
    <pc:sldMkLst xmlns:pc="http://schemas.microsoft.com/office/powerpoint/2013/main/command">
      <pc:docMk/>
      <pc:sldMk cId="1223176739" sldId="405"/>
    </pc:sldMkLst>
    <p188:replyLst>
      <p188:reply id="{2007A8F5-5E4F-448B-B564-0411548C8D02}" authorId="{5213BBAD-8C2B-8EB6-3D3E-AC15D3FF1025}" created="2025-12-03T17:09:16.652">
        <p188:txBody>
          <a:bodyPr/>
          <a:lstStyle/>
          <a:p>
            <a:r>
              <a:rPr lang="fr-CA"/>
              <a:t>[@Thais Cattani Perroni] </a:t>
            </a:r>
          </a:p>
        </p188:txBody>
      </p188:reply>
      <p188:reply id="{92A8B0F1-FF1D-451F-BAC3-CD2F95A2A243}" authorId="{5213BBAD-8C2B-8EB6-3D3E-AC15D3FF1025}" created="2025-12-03T17:09:25.659">
        <p188:txBody>
          <a:bodyPr/>
          <a:lstStyle/>
          <a:p>
            <a:r>
              <a:rPr lang="fr-CA"/>
              <a:t>Voir avec le guide pédagogique?</a:t>
            </a:r>
          </a:p>
        </p188:txBody>
      </p188:reply>
      <p188:reply id="{3E5C7FEA-9B92-4E00-A042-87BB5269E6DB}" authorId="{2F717205-1764-52A5-C593-65E56216A39B}" created="2025-12-03T19:27:01.258">
        <p188:txBody>
          <a:bodyPr/>
          <a:lstStyle/>
          <a:p>
            <a:r>
              <a:rPr lang="fr-CA"/>
              <a:t>[@Sofia Popal Wakyli] [@Julianne Chu] Pardon, j'ai corrigé les ppt. Le correct est que ça soit la diapositive 31, sans double reproduction. C'est fait :)</a:t>
            </a:r>
          </a:p>
        </p188:txBody>
        <p188:extLst>
          <p:ext xmlns:p="http://schemas.openxmlformats.org/presentationml/2006/main" uri="{57CB4572-C831-44C2-8A1C-0ADB6CCDFE69}">
            <p223:reactions xmlns:p223="http://schemas.microsoft.com/office/powerpoint/2022/03/main">
              <p223:rxn type="👍">
                <p223:instance time="2025-12-03T20:13:11.846" authorId="{5213BBAD-8C2B-8EB6-3D3E-AC15D3FF1025}"/>
              </p223:rxn>
            </p223:reactions>
          </p:ext>
        </p188:extLst>
      </p188:reply>
    </p188:replyLst>
    <p188:txBody>
      <a:bodyPr/>
      <a:lstStyle/>
      <a:p>
        <a:r>
          <a:rPr lang="fr-CA"/>
          <a:t>Is this slide supposed to be reproduced twice? (Slide 22 and 32)</a:t>
        </a:r>
      </a:p>
    </p188:txBody>
  </p188:cm>
</p188:cmLst>
</file>

<file path=ppt/comments/modernComment_19B_89F7F02F.xml><?xml version="1.0" encoding="utf-8"?>
<p188:cmLst xmlns:a="http://schemas.openxmlformats.org/drawingml/2006/main" xmlns:r="http://schemas.openxmlformats.org/officeDocument/2006/relationships" xmlns:p188="http://schemas.microsoft.com/office/powerpoint/2018/8/main">
  <p188:cm id="{6513E50B-B8BC-C842-9582-14E3EBC595E5}" authorId="{153F2815-DE20-44CF-A779-796EB7E62D7E}" status="resolved" created="2025-03-04T21:03:43.569">
    <pc:sldMkLst xmlns:pc="http://schemas.microsoft.com/office/powerpoint/2013/main/command">
      <pc:docMk/>
      <pc:sldMk cId="2621031250" sldId="376"/>
    </pc:sldMkLst>
    <p188:txBody>
      <a:bodyPr/>
      <a:lstStyle/>
      <a:p>
        <a:r>
          <a:rPr lang="fr-FR"/>
          <a:t>Bonne idée ces extraits! </a:t>
        </a:r>
      </a:p>
    </p188:txBody>
  </p188:cm>
  <p188:cm id="{EE7351DA-81C7-8544-9F9B-6903DF345F41}" authorId="{5213BBAD-8C2B-8EB6-3D3E-AC15D3FF1025}" status="resolved" created="2025-05-14T12:46:24.222">
    <pc:sldMkLst xmlns:pc="http://schemas.microsoft.com/office/powerpoint/2013/main/command">
      <pc:docMk/>
      <pc:sldMk cId="2621031250" sldId="376"/>
    </pc:sldMkLst>
    <p188:replyLst>
      <p188:reply id="{8AE8BDC8-5538-45A0-846A-DEC65198A5F5}" authorId="{5213BBAD-8C2B-8EB6-3D3E-AC15D3FF1025}" created="2025-05-14T21:05:53.213">
        <p188:txBody>
          <a:bodyPr/>
          <a:lstStyle/>
          <a:p>
            <a:r>
              <a:rPr lang="fr-CA"/>
              <a:t>Ils ont été supprimé du cahier de l’élève</a:t>
            </a:r>
          </a:p>
        </p188:txBody>
      </p188:reply>
      <p188:reply id="{250AF008-087F-4010-9E09-2136125863CD}" authorId="{D5E3323D-43F9-CD11-F45A-07A75F143CD2}" created="2025-06-19T22:43:01.798">
        <p188:txBody>
          <a:bodyPr/>
          <a:lstStyle/>
          <a:p>
            <a:r>
              <a:rPr lang="fr-CA"/>
              <a:t>A VERIFIER JE NE VOIS PAS COMMENT ON PEUT REDIGER SANS CE DROIT</a:t>
            </a:r>
          </a:p>
        </p188:txBody>
      </p188:reply>
      <p188:reply id="{AC1AA6F1-CBF9-4C52-8CBB-DA04B0613DAD}" authorId="{5213BBAD-8C2B-8EB6-3D3E-AC15D3FF1025}" created="2025-06-20T13:49:10.824">
        <p188:txBody>
          <a:bodyPr/>
          <a:lstStyle/>
          <a:p>
            <a:r>
              <a:rPr lang="fr-FR"/>
              <a:t>De mémoire, le droit est quand même expliqué, on ne fait que supprimer les extraits de loi qui sont moins vulgarisés. </a:t>
            </a:r>
          </a:p>
        </p188:txBody>
      </p188:reply>
      <p188:reply id="{9BDE740F-C857-4FE7-9AF4-5D8941D6D8E5}" authorId="{5213BBAD-8C2B-8EB6-3D3E-AC15D3FF1025}" created="2025-07-07T19:55:08.995">
        <p188:txBody>
          <a:bodyPr/>
          <a:lstStyle/>
          <a:p>
            <a:r>
              <a:rPr lang="fr-FR"/>
              <a:t>[@Thais Cattani Perroni] Décision?</a:t>
            </a:r>
          </a:p>
        </p188:txBody>
      </p188:reply>
      <p188:reply id="{6229E8CE-4DD8-4E90-8112-5FDBCF942ADE}" authorId="{5213BBAD-8C2B-8EB6-3D3E-AC15D3FF1025}" created="2025-07-07T20:03:33.258">
        <p188:txBody>
          <a:bodyPr/>
          <a:lstStyle/>
          <a:p>
            <a:r>
              <a:rPr lang="fr-FR"/>
              <a:t>PTI, il y a cette question dans le cahier de l'élève: Selon toi, est-ce que l’article du Code criminel sur l’avortement a un impact sur la vie, la liberté ou la sécurité des personnes? Il n’y a pas de bonne ou de mauvaise réponse, mais tu dois justifier ta réponse.</a:t>
            </a:r>
          </a:p>
        </p188:txBody>
      </p188:reply>
      <p188:reply id="{4B2D4A26-7FD0-4619-B0B6-61C9ACAF3231}" authorId="{5213BBAD-8C2B-8EB6-3D3E-AC15D3FF1025}" created="2025-07-07T20:06:13.153">
        <p188:txBody>
          <a:bodyPr/>
          <a:lstStyle/>
          <a:p>
            <a:r>
              <a:rPr lang="fr-FR"/>
              <a:t>Ces extraits ne sont pas dans le cahier de l'élève, alors qu'un extrait de l'art. 7 de la Charte des droits et libertés de la personne l'est. (il y a également des questions sur l'art. 7 Charte)</a:t>
            </a:r>
          </a:p>
        </p188:txBody>
      </p188:reply>
      <p188:reply id="{BBD5A0AF-8F31-415F-A3F0-6DEA7482480F}" authorId="{2F717205-1764-52A5-C593-65E56216A39B}" created="2025-07-07T20:25:57.314">
        <p188:txBody>
          <a:bodyPr/>
          <a:lstStyle/>
          <a:p>
            <a:r>
              <a:rPr lang="fr-FR"/>
              <a:t>Étant donné qu'il y a une question sur cet article, je suis convaincue que c'est pertinent de garder cette diapositive. J'ai aussi refusé la modification que supprimait l'article du cahier de l'élève.</a:t>
            </a:r>
          </a:p>
        </p188:txBody>
        <p188:extLst>
          <p:ext xmlns:p="http://schemas.openxmlformats.org/presentationml/2006/main" uri="{57CB4572-C831-44C2-8A1C-0ADB6CCDFE69}">
            <p223:reactions xmlns:p223="http://schemas.microsoft.com/office/powerpoint/2022/03/main">
              <p223:rxn type="👍">
                <p223:instance time="2025-07-07T21:30:46.668" authorId="{5213BBAD-8C2B-8EB6-3D3E-AC15D3FF1025}"/>
              </p223:rxn>
            </p223:reactions>
          </p:ext>
        </p188:extLst>
      </p188:reply>
    </p188:replyLst>
    <p188:txBody>
      <a:bodyPr/>
      <a:lstStyle/>
      <a:p>
        <a:r>
          <a:rPr lang="fr-CA"/>
          <a:t>Supprimer?</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BBE031-A083-4E5E-8A63-2DDE4AECFED2}" type="datetimeFigureOut">
              <a:t>24/03/2026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E544C7-F800-43E5-B4CA-65E8656D9E73}" type="slidenum">
              <a:t>‹n°›</a:t>
            </a:fld>
            <a:endParaRPr lang="fr-FR"/>
          </a:p>
        </p:txBody>
      </p:sp>
    </p:spTree>
    <p:extLst>
      <p:ext uri="{BB962C8B-B14F-4D97-AF65-F5344CB8AC3E}">
        <p14:creationId xmlns:p14="http://schemas.microsoft.com/office/powerpoint/2010/main" val="39512626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2.gnb.ca/content/dam/gnb/Departments/eco-bce/WEB-EDF/pdf/fr/Soussignees_Ch2_Droits_legaux.pdf"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thecanadianencyclopedia.ca/fr/article/histoire-de-la-regulation-des-naissances-au-canada"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histoire.recitus.qc.ca/periode/explorer/1945-1980/page/feminisme"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paricilademocratie.com/approfondir/femmes-societe-et-politique/755-qu-est-ce-que-le-feminisme-"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parl.canadiana.ca/view/oop.bills_HOC_2801_2/361"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4GUpVIrqcDU&amp;t=18s"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supremecourtexperience.ca"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anlii.ca/t/6c5q5" TargetMode="External"/><Relationship Id="rId2" Type="http://schemas.openxmlformats.org/officeDocument/2006/relationships/slide" Target="../slides/slide31.xml"/><Relationship Id="rId1" Type="http://schemas.openxmlformats.org/officeDocument/2006/relationships/notesMaster" Target="../notesMasters/notesMaster1.xml"/><Relationship Id="rId6" Type="http://schemas.openxmlformats.org/officeDocument/2006/relationships/hyperlink" Target="https://www.thecanadianencyclopedia.ca/fr/article/cour-supreme-du-canada" TargetMode="External"/><Relationship Id="rId5" Type="http://schemas.openxmlformats.org/officeDocument/2006/relationships/hyperlink" Target="https://www.scc-csc.ca/review-revue/2019/index-fra.aspx" TargetMode="External"/><Relationship Id="rId4" Type="http://schemas.openxmlformats.org/officeDocument/2006/relationships/hyperlink" Target="https://www.canlii.org/fr/ca/legis/regl/dors-2002-156/derniere/dors-2002-156.html"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ducaloi.qc.ca/capsules/juge/"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thecanadianencyclopedia.ca/fr/article/cour-supreme-du-canada"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anlii.ca/t/1ftjt"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mnistie.ca/sinformer/communiques/international/2019/international/elements-cles-lavortement"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ici.radio-canada.ca/ohdio/premiere/emissions/le-15-18/segments/entrevue/118291/antiavortement-alabama-senateur-loi-criminalisation-grossesse-femme"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canlii.ca/t/1ftjs"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ducaloi.qc.ca/capsules/lavortement-quand-tu-as-moins-de-18-an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canlii.ca/t/1ft3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educaloi.qc.ca/decryptage/le-droit-a-lavortement-en-4-dates-cles/"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ducaloi.qc.ca/capsules/lavortement-quand-tu-as-moins-de-18-ans/#:~:text=Si%20tu%20as%20moins%20de%2014%20ans%2C%20tu,qu%E2%80%99ils%20devraient%20prendre%20en%20compte%20de%20ton%20opini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anlii.ca/t/1ft3s"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educaloi.qc.ca/decryptage/le-droit-a-lavortement-en-4-dates-cle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a:solidFill>
                  <a:schemeClr val="tx1"/>
                </a:solidFill>
                <a:latin typeface="Arial" panose="020B0604020202020204" pitchFamily="34" charset="0"/>
                <a:cs typeface="Arial" panose="020B0604020202020204" pitchFamily="34" charset="0"/>
              </a:rPr>
              <a:t>NOTES FOR THE TEACHER</a:t>
            </a:r>
            <a:endParaRPr lang="en-US">
              <a:solidFill>
                <a:schemeClr val="tx1"/>
              </a:solidFill>
              <a:latin typeface="Arial" panose="020B0604020202020204" pitchFamily="34" charset="0"/>
              <a:cs typeface="Arial" panose="020B0604020202020204" pitchFamily="34" charset="0"/>
            </a:endParaRPr>
          </a:p>
          <a:p>
            <a:endParaRPr lang="fr-FR">
              <a:solidFill>
                <a:schemeClr val="tx1"/>
              </a:solidFill>
              <a:latin typeface="Arial" panose="020B0604020202020204" pitchFamily="34" charset="0"/>
              <a:cs typeface="Arial" panose="020B0604020202020204" pitchFamily="34" charset="0"/>
            </a:endParaRPr>
          </a:p>
          <a:p>
            <a:r>
              <a:rPr lang="fr-FR">
                <a:solidFill>
                  <a:schemeClr val="tx1"/>
                </a:solidFill>
                <a:latin typeface="Arial" panose="020B0604020202020204" pitchFamily="34" charset="0"/>
                <a:cs typeface="Arial" panose="020B0604020202020204" pitchFamily="34" charset="0"/>
              </a:rPr>
              <a:t>This PowerPoint </a:t>
            </a:r>
            <a:r>
              <a:rPr lang="fr-FR" err="1">
                <a:solidFill>
                  <a:schemeClr val="tx1"/>
                </a:solidFill>
                <a:latin typeface="Arial" panose="020B0604020202020204" pitchFamily="34" charset="0"/>
                <a:cs typeface="Arial" panose="020B0604020202020204" pitchFamily="34" charset="0"/>
              </a:rPr>
              <a:t>presentation</a:t>
            </a:r>
            <a:r>
              <a:rPr lang="fr-FR">
                <a:solidFill>
                  <a:schemeClr val="tx1"/>
                </a:solidFill>
                <a:latin typeface="Arial" panose="020B0604020202020204" pitchFamily="34" charset="0"/>
                <a:cs typeface="Arial" panose="020B0604020202020204" pitchFamily="34" charset="0"/>
              </a:rPr>
              <a:t> </a:t>
            </a:r>
            <a:r>
              <a:rPr lang="fr-FR" err="1">
                <a:solidFill>
                  <a:schemeClr val="tx1"/>
                </a:solidFill>
                <a:latin typeface="Arial" panose="020B0604020202020204" pitchFamily="34" charset="0"/>
                <a:cs typeface="Arial" panose="020B0604020202020204" pitchFamily="34" charset="0"/>
              </a:rPr>
              <a:t>is</a:t>
            </a:r>
            <a:r>
              <a:rPr lang="fr-FR">
                <a:solidFill>
                  <a:schemeClr val="tx1"/>
                </a:solidFill>
                <a:latin typeface="Arial" panose="020B0604020202020204" pitchFamily="34" charset="0"/>
                <a:cs typeface="Arial" panose="020B0604020202020204" pitchFamily="34" charset="0"/>
              </a:rPr>
              <a:t> a </a:t>
            </a:r>
            <a:r>
              <a:rPr lang="fr-FR" err="1">
                <a:solidFill>
                  <a:schemeClr val="tx1"/>
                </a:solidFill>
                <a:latin typeface="Arial" panose="020B0604020202020204" pitchFamily="34" charset="0"/>
                <a:cs typeface="Arial" panose="020B0604020202020204" pitchFamily="34" charset="0"/>
              </a:rPr>
              <a:t>tool</a:t>
            </a:r>
            <a:r>
              <a:rPr lang="fr-FR">
                <a:solidFill>
                  <a:schemeClr val="tx1"/>
                </a:solidFill>
                <a:latin typeface="Arial" panose="020B0604020202020204" pitchFamily="34" charset="0"/>
                <a:cs typeface="Arial" panose="020B0604020202020204" pitchFamily="34" charset="0"/>
              </a:rPr>
              <a:t> to support the </a:t>
            </a:r>
            <a:r>
              <a:rPr lang="fr-FR" err="1">
                <a:solidFill>
                  <a:schemeClr val="tx1"/>
                </a:solidFill>
                <a:latin typeface="Arial" panose="020B0604020202020204" pitchFamily="34" charset="0"/>
                <a:cs typeface="Arial" panose="020B0604020202020204" pitchFamily="34" charset="0"/>
              </a:rPr>
              <a:t>activity</a:t>
            </a:r>
            <a:r>
              <a:rPr lang="fr-FR">
                <a:solidFill>
                  <a:schemeClr val="tx1"/>
                </a:solidFill>
                <a:latin typeface="Arial" panose="020B0604020202020204" pitchFamily="34" charset="0"/>
                <a:cs typeface="Arial" panose="020B0604020202020204" pitchFamily="34" charset="0"/>
              </a:rPr>
              <a:t> </a:t>
            </a:r>
            <a:r>
              <a:rPr lang="fr-FR" i="1">
                <a:solidFill>
                  <a:schemeClr val="tx1"/>
                </a:solidFill>
                <a:latin typeface="Arial" panose="020B0604020202020204" pitchFamily="34" charset="0"/>
                <a:cs typeface="Arial" panose="020B0604020202020204" pitchFamily="34" charset="0"/>
              </a:rPr>
              <a:t>A Look </a:t>
            </a:r>
            <a:r>
              <a:rPr lang="fr-FR" i="1" err="1">
                <a:solidFill>
                  <a:schemeClr val="tx1"/>
                </a:solidFill>
                <a:latin typeface="Arial" panose="020B0604020202020204" pitchFamily="34" charset="0"/>
                <a:cs typeface="Arial" panose="020B0604020202020204" pitchFamily="34" charset="0"/>
              </a:rPr>
              <a:t>Through</a:t>
            </a:r>
            <a:r>
              <a:rPr lang="fr-FR" i="1">
                <a:solidFill>
                  <a:schemeClr val="tx1"/>
                </a:solidFill>
                <a:latin typeface="Arial" panose="020B0604020202020204" pitchFamily="34" charset="0"/>
                <a:cs typeface="Arial" panose="020B0604020202020204" pitchFamily="34" charset="0"/>
              </a:rPr>
              <a:t> </a:t>
            </a:r>
            <a:r>
              <a:rPr lang="fr-FR" i="1" err="1">
                <a:solidFill>
                  <a:schemeClr val="tx1"/>
                </a:solidFill>
                <a:latin typeface="Arial" panose="020B0604020202020204" pitchFamily="34" charset="0"/>
                <a:cs typeface="Arial" panose="020B0604020202020204" pitchFamily="34" charset="0"/>
              </a:rPr>
              <a:t>History</a:t>
            </a:r>
            <a:r>
              <a:rPr lang="fr-FR" i="1">
                <a:solidFill>
                  <a:schemeClr val="tx1"/>
                </a:solidFill>
                <a:latin typeface="Arial" panose="020B0604020202020204" pitchFamily="34" charset="0"/>
                <a:cs typeface="Arial" panose="020B0604020202020204" pitchFamily="34" charset="0"/>
              </a:rPr>
              <a:t>: The Evolution of Abortion </a:t>
            </a:r>
            <a:r>
              <a:rPr lang="fr-FR" i="1" err="1">
                <a:solidFill>
                  <a:schemeClr val="tx1"/>
                </a:solidFill>
                <a:latin typeface="Arial" panose="020B0604020202020204" pitchFamily="34" charset="0"/>
                <a:cs typeface="Arial" panose="020B0604020202020204" pitchFamily="34" charset="0"/>
              </a:rPr>
              <a:t>Rights</a:t>
            </a:r>
            <a:r>
              <a:rPr lang="fr-FR" i="1">
                <a:solidFill>
                  <a:schemeClr val="tx1"/>
                </a:solidFill>
                <a:latin typeface="Arial" panose="020B0604020202020204" pitchFamily="34" charset="0"/>
                <a:cs typeface="Arial" panose="020B0604020202020204" pitchFamily="34" charset="0"/>
              </a:rPr>
              <a:t>.</a:t>
            </a:r>
            <a:r>
              <a:rPr lang="fr-FR">
                <a:solidFill>
                  <a:schemeClr val="tx1"/>
                </a:solidFill>
                <a:latin typeface="Arial" panose="020B0604020202020204" pitchFamily="34" charset="0"/>
                <a:cs typeface="Arial" panose="020B0604020202020204" pitchFamily="34" charset="0"/>
              </a:rPr>
              <a:t> </a:t>
            </a:r>
          </a:p>
          <a:p>
            <a:endParaRPr lang="fr-FR">
              <a:solidFill>
                <a:schemeClr val="tx1"/>
              </a:solidFill>
              <a:latin typeface="Arial" panose="020B0604020202020204" pitchFamily="34" charset="0"/>
              <a:cs typeface="Arial" panose="020B0604020202020204" pitchFamily="34" charset="0"/>
            </a:endParaRPr>
          </a:p>
          <a:p>
            <a:r>
              <a:rPr lang="en-CA" noProof="0"/>
              <a:t>The proposed exercises are ready-to-use suggestions to lead the activity and encourage student participation</a:t>
            </a:r>
            <a:r>
              <a:rPr lang="fr-FR">
                <a:solidFill>
                  <a:schemeClr val="tx1"/>
                </a:solidFill>
                <a:latin typeface="Arial" panose="020B0604020202020204" pitchFamily="34" charset="0"/>
                <a:cs typeface="Arial" panose="020B0604020202020204" pitchFamily="34" charset="0"/>
              </a:rPr>
              <a:t>. </a:t>
            </a:r>
            <a:endParaRPr lang="en-US">
              <a:solidFill>
                <a:schemeClr val="tx1"/>
              </a:solidFill>
              <a:latin typeface="Arial" panose="020B0604020202020204" pitchFamily="34" charset="0"/>
              <a:cs typeface="Arial" panose="020B0604020202020204" pitchFamily="34" charset="0"/>
            </a:endParaRPr>
          </a:p>
          <a:p>
            <a:endParaRPr lang="fr-FR">
              <a:solidFill>
                <a:schemeClr val="tx1"/>
              </a:solidFill>
              <a:latin typeface="Arial" panose="020B0604020202020204" pitchFamily="34" charset="0"/>
              <a:cs typeface="Arial" panose="020B0604020202020204" pitchFamily="34" charset="0"/>
            </a:endParaRPr>
          </a:p>
          <a:p>
            <a:r>
              <a:rPr lang="en-CA" noProof="0"/>
              <a:t>The comments accompanying the slides include NOTES FOR THE TEACHER, providing specific information for the activity</a:t>
            </a:r>
            <a:r>
              <a:rPr lang="fr-FR">
                <a:solidFill>
                  <a:schemeClr val="tx1"/>
                </a:solidFill>
                <a:latin typeface="Arial" panose="020B0604020202020204" pitchFamily="34" charset="0"/>
                <a:cs typeface="Arial" panose="020B0604020202020204" pitchFamily="34" charset="0"/>
              </a:rPr>
              <a:t>.</a:t>
            </a:r>
            <a:endParaRPr lang="en-US">
              <a:solidFill>
                <a:schemeClr val="tx1"/>
              </a:solidFill>
              <a:latin typeface="Arial" panose="020B0604020202020204" pitchFamily="34" charset="0"/>
              <a:cs typeface="Arial" panose="020B0604020202020204" pitchFamily="34" charset="0"/>
            </a:endParaRPr>
          </a:p>
          <a:p>
            <a:endParaRPr lang="en-CA">
              <a:solidFill>
                <a:schemeClr val="tx1"/>
              </a:solidFill>
              <a:latin typeface="Arial" panose="020B0604020202020204" pitchFamily="34" charset="0"/>
              <a:cs typeface="Arial" panose="020B0604020202020204" pitchFamily="34" charset="0"/>
            </a:endParaRPr>
          </a:p>
          <a:p>
            <a:r>
              <a:rPr lang="en-CA">
                <a:solidFill>
                  <a:schemeClr val="tx1"/>
                </a:solidFill>
                <a:latin typeface="Arial" panose="020B0604020202020204" pitchFamily="34" charset="0"/>
                <a:cs typeface="Arial" panose="020B0604020202020204" pitchFamily="34" charset="0"/>
              </a:rPr>
              <a:t>July 2025  version</a:t>
            </a:r>
            <a:endParaRPr lang="fr-FR">
              <a:solidFill>
                <a:schemeClr val="tx1"/>
              </a:solidFill>
              <a:latin typeface="Arial" panose="020B0604020202020204" pitchFamily="34" charset="0"/>
              <a:ea typeface="Calibri"/>
              <a:cs typeface="Arial" panose="020B0604020202020204" pitchFamily="34" charset="0"/>
            </a:endParaRPr>
          </a:p>
          <a:p>
            <a:r>
              <a:rPr lang="en-CA">
                <a:solidFill>
                  <a:schemeClr val="tx1"/>
                </a:solidFill>
                <a:latin typeface="Arial" panose="020B0604020202020204" pitchFamily="34" charset="0"/>
                <a:cs typeface="Arial" panose="020B0604020202020204" pitchFamily="34" charset="0"/>
              </a:rPr>
              <a:t>©  </a:t>
            </a:r>
            <a:r>
              <a:rPr lang="en-CA" err="1">
                <a:solidFill>
                  <a:schemeClr val="tx1"/>
                </a:solidFill>
                <a:latin typeface="Arial" panose="020B0604020202020204" pitchFamily="34" charset="0"/>
                <a:cs typeface="Arial" panose="020B0604020202020204" pitchFamily="34" charset="0"/>
              </a:rPr>
              <a:t>Éducaloi</a:t>
            </a:r>
            <a:r>
              <a:rPr lang="en-CA">
                <a:solidFill>
                  <a:schemeClr val="tx1"/>
                </a:solidFill>
                <a:latin typeface="Arial" panose="020B0604020202020204" pitchFamily="34" charset="0"/>
                <a:cs typeface="Arial" panose="020B0604020202020204" pitchFamily="34" charset="0"/>
              </a:rPr>
              <a:t>. 2013–2016. </a:t>
            </a:r>
            <a:r>
              <a:rPr lang="en-CA" noProof="0"/>
              <a:t>This material is the exclusive property of </a:t>
            </a:r>
            <a:r>
              <a:rPr lang="en-CA" noProof="0" err="1"/>
              <a:t>Éducaloi</a:t>
            </a:r>
            <a:r>
              <a:rPr lang="en-CA" noProof="0"/>
              <a:t>.  </a:t>
            </a:r>
          </a:p>
          <a:p>
            <a:r>
              <a:rPr lang="en-CA" noProof="0"/>
              <a:t>Note that the law is in constant evolution. This document is up to date on April </a:t>
            </a:r>
            <a:r>
              <a:rPr lang="fr-CA">
                <a:solidFill>
                  <a:schemeClr val="tx1"/>
                </a:solidFill>
                <a:latin typeface="Arial" panose="020B0604020202020204" pitchFamily="34" charset="0"/>
                <a:cs typeface="Arial" panose="020B0604020202020204" pitchFamily="34" charset="0"/>
              </a:rPr>
              <a:t>30, 2025. </a:t>
            </a:r>
            <a:endParaRPr lang="fr-FR">
              <a:solidFill>
                <a:schemeClr val="tx1"/>
              </a:solidFill>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35E544C7-F800-43E5-B4CA-65E8656D9E73}" type="slidenum">
              <a:t>1</a:t>
            </a:fld>
            <a:endParaRPr lang="fr-FR"/>
          </a:p>
        </p:txBody>
      </p:sp>
    </p:spTree>
    <p:extLst>
      <p:ext uri="{BB962C8B-B14F-4D97-AF65-F5344CB8AC3E}">
        <p14:creationId xmlns:p14="http://schemas.microsoft.com/office/powerpoint/2010/main" val="11256334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a:solidFill>
                  <a:schemeClr val="tx1"/>
                </a:solidFill>
                <a:latin typeface="Arial" panose="020B0604020202020204" pitchFamily="34" charset="0"/>
                <a:cs typeface="Arial" panose="020B0604020202020204" pitchFamily="34" charset="0"/>
              </a:rPr>
              <a:t>NOTES FOR THE TEACHER</a:t>
            </a:r>
            <a:endParaRPr lang="en-US">
              <a:solidFill>
                <a:schemeClr val="tx1"/>
              </a:solidFill>
              <a:latin typeface="Arial" panose="020B0604020202020204" pitchFamily="34" charset="0"/>
              <a:cs typeface="Arial" panose="020B0604020202020204" pitchFamily="34" charset="0"/>
            </a:endParaRPr>
          </a:p>
          <a:p>
            <a:endParaRPr lang="en-CA" sz="1200" b="1" noProof="0">
              <a:solidFill>
                <a:schemeClr val="tx1"/>
              </a:solidFill>
              <a:latin typeface="Arial" panose="020B0604020202020204" pitchFamily="34" charset="0"/>
              <a:cs typeface="Arial" panose="020B0604020202020204" pitchFamily="34" charset="0"/>
            </a:endParaRPr>
          </a:p>
          <a:p>
            <a:pPr marL="171450" indent="-171450">
              <a:buFont typeface="Wingdings"/>
              <a:buChar char="q"/>
            </a:pPr>
            <a:r>
              <a:rPr lang="en-CA" sz="1200" noProof="0">
                <a:solidFill>
                  <a:schemeClr val="tx1"/>
                </a:solidFill>
                <a:latin typeface="Arial" panose="020B0604020202020204" pitchFamily="34" charset="0"/>
                <a:cs typeface="Arial" panose="020B0604020202020204" pitchFamily="34" charset="0"/>
              </a:rPr>
              <a:t>Present the information on the slide. </a:t>
            </a:r>
          </a:p>
          <a:p>
            <a:pPr marL="171450" indent="-171450">
              <a:buFont typeface="Wingdings"/>
              <a:buChar char="q"/>
            </a:pPr>
            <a:r>
              <a:rPr lang="en-CA" sz="1200" noProof="0">
                <a:solidFill>
                  <a:schemeClr val="tx1"/>
                </a:solidFill>
                <a:latin typeface="Arial" panose="020B0604020202020204" pitchFamily="34" charset="0"/>
                <a:ea typeface="Calibri"/>
                <a:cs typeface="Arial" panose="020B0604020202020204" pitchFamily="34" charset="0"/>
              </a:rPr>
              <a:t>Ask students the following questions:</a:t>
            </a:r>
          </a:p>
          <a:p>
            <a:pPr marL="628650" lvl="1" indent="-171450">
              <a:buFont typeface="Wingdings" panose="05000000000000000000" pitchFamily="2" charset="2"/>
              <a:buChar char="Ø"/>
            </a:pPr>
            <a:r>
              <a:rPr lang="en-CA" sz="1200" noProof="0">
                <a:solidFill>
                  <a:schemeClr val="tx1"/>
                </a:solidFill>
                <a:latin typeface="Arial" panose="020B0604020202020204" pitchFamily="34" charset="0"/>
                <a:ea typeface="Calibri"/>
                <a:cs typeface="Arial" panose="020B0604020202020204" pitchFamily="34" charset="0"/>
              </a:rPr>
              <a:t>Do you know how old the </a:t>
            </a:r>
            <a:r>
              <a:rPr lang="en-CA" sz="1200" i="1" noProof="0">
                <a:solidFill>
                  <a:schemeClr val="tx1"/>
                </a:solidFill>
                <a:latin typeface="Arial" panose="020B0604020202020204" pitchFamily="34" charset="0"/>
                <a:ea typeface="Calibri"/>
                <a:cs typeface="Arial" panose="020B0604020202020204" pitchFamily="34" charset="0"/>
              </a:rPr>
              <a:t>Criminal Code </a:t>
            </a:r>
            <a:r>
              <a:rPr lang="en-CA" sz="1200" noProof="0">
                <a:solidFill>
                  <a:schemeClr val="tx1"/>
                </a:solidFill>
                <a:latin typeface="Arial" panose="020B0604020202020204" pitchFamily="34" charset="0"/>
                <a:ea typeface="Calibri"/>
                <a:cs typeface="Arial" panose="020B0604020202020204" pitchFamily="34" charset="0"/>
              </a:rPr>
              <a:t>of Canada is? </a:t>
            </a:r>
          </a:p>
          <a:p>
            <a:pPr marL="628650" lvl="1" indent="-171450">
              <a:buFont typeface="Arial" panose="020B0604020202020204" pitchFamily="34" charset="0"/>
              <a:buChar char="•"/>
            </a:pPr>
            <a:r>
              <a:rPr lang="en-CA" sz="1200" noProof="0">
                <a:solidFill>
                  <a:schemeClr val="tx1"/>
                </a:solidFill>
                <a:latin typeface="Arial" panose="020B0604020202020204" pitchFamily="34" charset="0"/>
                <a:cs typeface="Arial" panose="020B0604020202020204" pitchFamily="34" charset="0"/>
              </a:rPr>
              <a:t>Answer: The Confederation of Canada in 1867 </a:t>
            </a:r>
          </a:p>
          <a:p>
            <a:pPr marL="171450" lvl="0" indent="-171450">
              <a:buFont typeface="Wingdings"/>
              <a:buChar char="q"/>
            </a:pPr>
            <a:endParaRPr lang="en-CA" sz="1200" noProof="0">
              <a:solidFill>
                <a:schemeClr val="tx1"/>
              </a:solidFill>
              <a:latin typeface="Arial" panose="020B0604020202020204" pitchFamily="34" charset="0"/>
              <a:cs typeface="Arial" panose="020B0604020202020204" pitchFamily="34" charset="0"/>
            </a:endParaRPr>
          </a:p>
          <a:p>
            <a:r>
              <a:rPr lang="en-CA" sz="1200" b="1" noProof="0">
                <a:solidFill>
                  <a:schemeClr val="tx1"/>
                </a:solidFill>
                <a:latin typeface="Arial" panose="020B0604020202020204" pitchFamily="34" charset="0"/>
                <a:cs typeface="Arial" panose="020B0604020202020204" pitchFamily="34" charset="0"/>
              </a:rPr>
              <a:t>INFORMATION FOR THE STUDENTS</a:t>
            </a:r>
            <a:endParaRPr lang="en-CA" sz="1200" noProof="0">
              <a:solidFill>
                <a:schemeClr val="tx1"/>
              </a:solidFill>
              <a:latin typeface="Arial" panose="020B0604020202020204" pitchFamily="34" charset="0"/>
              <a:cs typeface="Arial" panose="020B0604020202020204" pitchFamily="34" charset="0"/>
            </a:endParaRPr>
          </a:p>
          <a:p>
            <a:endParaRPr lang="en-CA" sz="1200" noProof="0">
              <a:solidFill>
                <a:schemeClr val="tx1"/>
              </a:solidFill>
              <a:latin typeface="Arial" panose="020B0604020202020204" pitchFamily="34" charset="0"/>
              <a:cs typeface="Arial" panose="020B0604020202020204" pitchFamily="34" charset="0"/>
            </a:endParaRPr>
          </a:p>
          <a:p>
            <a:pPr marL="171450" indent="-171450">
              <a:buFont typeface="Wingdings"/>
              <a:buChar char="q"/>
            </a:pPr>
            <a:r>
              <a:rPr lang="en-CA" sz="1200" noProof="0">
                <a:solidFill>
                  <a:schemeClr val="tx1"/>
                </a:solidFill>
                <a:latin typeface="Arial" panose="020B0604020202020204" pitchFamily="34" charset="0"/>
                <a:cs typeface="Arial" panose="020B0604020202020204" pitchFamily="34" charset="0"/>
              </a:rPr>
              <a:t>Crimes are generally behaviours that go against society’s values. Crimes can target people (murder, physical violence, sexual assault), objects (theft, vandalism, fraud, breaking and entering), or society (drug and weapons trafficking). </a:t>
            </a:r>
          </a:p>
          <a:p>
            <a:pPr marL="171450" indent="-171450">
              <a:buFont typeface="Wingdings"/>
              <a:buChar char="q"/>
            </a:pPr>
            <a:endParaRPr lang="en-CA" sz="1200" noProof="0">
              <a:solidFill>
                <a:schemeClr val="tx1"/>
              </a:solidFill>
              <a:latin typeface="Arial" panose="020B0604020202020204" pitchFamily="34" charset="0"/>
              <a:cs typeface="Arial" panose="020B0604020202020204" pitchFamily="34" charset="0"/>
            </a:endParaRPr>
          </a:p>
          <a:p>
            <a:pPr marL="171450" indent="-171450">
              <a:buFont typeface="Wingdings"/>
              <a:buChar char="q"/>
            </a:pPr>
            <a:r>
              <a:rPr lang="en-CA" sz="1200" noProof="0">
                <a:solidFill>
                  <a:schemeClr val="tx1"/>
                </a:solidFill>
                <a:latin typeface="Arial" panose="020B0604020202020204" pitchFamily="34" charset="0"/>
                <a:cs typeface="Arial" panose="020B0604020202020204" pitchFamily="34" charset="0"/>
              </a:rPr>
              <a:t>A person who commits a crime can be charged and found guilty of this crime. There’s a consequence </a:t>
            </a:r>
            <a:r>
              <a:rPr lang="en-CA" sz="1200" b="1" noProof="0">
                <a:solidFill>
                  <a:schemeClr val="tx1"/>
                </a:solidFill>
                <a:latin typeface="Arial" panose="020B0604020202020204" pitchFamily="34" charset="0"/>
                <a:cs typeface="Arial" panose="020B0604020202020204" pitchFamily="34" charset="0"/>
              </a:rPr>
              <a:t>(or sanction) that’s decided by a judge</a:t>
            </a:r>
            <a:r>
              <a:rPr lang="en-CA" sz="1200" noProof="0">
                <a:solidFill>
                  <a:schemeClr val="tx1"/>
                </a:solidFill>
                <a:latin typeface="Arial" panose="020B0604020202020204" pitchFamily="34" charset="0"/>
                <a:cs typeface="Arial" panose="020B0604020202020204" pitchFamily="34" charset="0"/>
              </a:rPr>
              <a:t>. Most crimes are listed in the </a:t>
            </a:r>
            <a:r>
              <a:rPr lang="en-CA" sz="1200" i="1" noProof="0">
                <a:solidFill>
                  <a:schemeClr val="tx1"/>
                </a:solidFill>
                <a:latin typeface="Arial" panose="020B0604020202020204" pitchFamily="34" charset="0"/>
                <a:cs typeface="Arial" panose="020B0604020202020204" pitchFamily="34" charset="0"/>
              </a:rPr>
              <a:t>Criminal Code</a:t>
            </a:r>
            <a:r>
              <a:rPr lang="en-CA" sz="1200" noProof="0">
                <a:solidFill>
                  <a:schemeClr val="tx1"/>
                </a:solidFill>
                <a:latin typeface="Arial" panose="020B0604020202020204" pitchFamily="34" charset="0"/>
                <a:cs typeface="Arial" panose="020B0604020202020204" pitchFamily="34" charset="0"/>
              </a:rPr>
              <a:t>, a federal law that applies everywhere in Canada. </a:t>
            </a:r>
            <a:endParaRPr lang="en-CA" sz="1200" noProof="0">
              <a:solidFill>
                <a:schemeClr val="tx1"/>
              </a:solidFill>
              <a:latin typeface="Arial" panose="020B0604020202020204" pitchFamily="34" charset="0"/>
              <a:ea typeface="Calibri" panose="020F0502020204030204"/>
              <a:cs typeface="Arial" panose="020B0604020202020204" pitchFamily="34" charset="0"/>
            </a:endParaRPr>
          </a:p>
          <a:p>
            <a:endParaRPr lang="en-CA" sz="1200" b="1" noProof="0">
              <a:solidFill>
                <a:schemeClr val="tx1"/>
              </a:solidFill>
              <a:latin typeface="Arial" panose="020B0604020202020204" pitchFamily="34" charset="0"/>
              <a:cs typeface="Arial" panose="020B0604020202020204" pitchFamily="34" charset="0"/>
            </a:endParaRPr>
          </a:p>
          <a:p>
            <a:pPr marL="0" lvl="0" indent="0">
              <a:buFont typeface="Wingdings"/>
              <a:buNone/>
            </a:pPr>
            <a:r>
              <a:rPr lang="en-CA" sz="1200" b="1" noProof="0">
                <a:solidFill>
                  <a:schemeClr val="tx1"/>
                </a:solidFill>
                <a:latin typeface="Arial" panose="020B0604020202020204" pitchFamily="34" charset="0"/>
                <a:cs typeface="Arial" panose="020B0604020202020204" pitchFamily="34" charset="0"/>
              </a:rPr>
              <a:t>ADDITIONAL INFORMATION</a:t>
            </a:r>
            <a:endParaRPr lang="en-CA" sz="1200" noProof="0">
              <a:solidFill>
                <a:schemeClr val="tx1"/>
              </a:solidFill>
              <a:latin typeface="Arial" panose="020B0604020202020204" pitchFamily="34" charset="0"/>
              <a:cs typeface="Arial" panose="020B0604020202020204" pitchFamily="34" charset="0"/>
            </a:endParaRPr>
          </a:p>
          <a:p>
            <a:endParaRPr lang="en-CA" sz="1200" b="1" noProof="0">
              <a:solidFill>
                <a:schemeClr val="tx1"/>
              </a:solidFill>
              <a:latin typeface="Arial" panose="020B0604020202020204" pitchFamily="34" charset="0"/>
              <a:cs typeface="Arial" panose="020B0604020202020204" pitchFamily="34" charset="0"/>
            </a:endParaRPr>
          </a:p>
          <a:p>
            <a:pPr marL="0" indent="0">
              <a:buFont typeface="Wingdings"/>
              <a:buNone/>
            </a:pPr>
            <a:r>
              <a:rPr lang="en-CA" sz="1200" noProof="0">
                <a:solidFill>
                  <a:schemeClr val="tx1"/>
                </a:solidFill>
                <a:latin typeface="Arial" panose="020B0604020202020204" pitchFamily="34" charset="0"/>
                <a:cs typeface="Arial" panose="020B0604020202020204" pitchFamily="34" charset="0"/>
              </a:rPr>
              <a:t>In Canada, most criminal offences (“crimes”) and their consequences (“sentences”) are set out in the </a:t>
            </a:r>
            <a:r>
              <a:rPr lang="en-CA" sz="1200" i="1" noProof="0">
                <a:solidFill>
                  <a:schemeClr val="tx1"/>
                </a:solidFill>
                <a:latin typeface="Arial" panose="020B0604020202020204" pitchFamily="34" charset="0"/>
                <a:cs typeface="Arial" panose="020B0604020202020204" pitchFamily="34" charset="0"/>
              </a:rPr>
              <a:t>Criminal Code</a:t>
            </a:r>
            <a:r>
              <a:rPr lang="en-CA" sz="1200" noProof="0">
                <a:solidFill>
                  <a:schemeClr val="tx1"/>
                </a:solidFill>
                <a:latin typeface="Arial" panose="020B0604020202020204" pitchFamily="34" charset="0"/>
                <a:cs typeface="Arial" panose="020B0604020202020204" pitchFamily="34" charset="0"/>
              </a:rPr>
              <a:t>.</a:t>
            </a:r>
          </a:p>
          <a:p>
            <a:pPr marL="0" indent="0">
              <a:buFont typeface="Wingdings"/>
              <a:buNone/>
            </a:pPr>
            <a:endParaRPr lang="en-CA" sz="1200" b="0" i="0" noProof="0">
              <a:solidFill>
                <a:schemeClr val="tx1"/>
              </a:solidFill>
              <a:effectLst/>
              <a:latin typeface="Arial" panose="020B0604020202020204" pitchFamily="34" charset="0"/>
              <a:ea typeface="Calibri"/>
              <a:cs typeface="Arial" panose="020B0604020202020204" pitchFamily="34" charset="0"/>
            </a:endParaRPr>
          </a:p>
          <a:p>
            <a:pPr marL="0" indent="0">
              <a:buFont typeface="Wingdings"/>
              <a:buNone/>
            </a:pPr>
            <a:r>
              <a:rPr lang="en-CA" sz="1200" b="0" i="0" noProof="0">
                <a:solidFill>
                  <a:schemeClr val="tx1"/>
                </a:solidFill>
                <a:effectLst/>
                <a:latin typeface="Arial" panose="020B0604020202020204" pitchFamily="34" charset="0"/>
                <a:cs typeface="Arial" panose="020B0604020202020204" pitchFamily="34" charset="0"/>
              </a:rPr>
              <a:t>The </a:t>
            </a:r>
            <a:r>
              <a:rPr lang="en-CA" sz="1200" b="0" i="1" noProof="0">
                <a:solidFill>
                  <a:schemeClr val="tx1"/>
                </a:solidFill>
                <a:effectLst/>
                <a:latin typeface="Arial" panose="020B0604020202020204" pitchFamily="34" charset="0"/>
                <a:cs typeface="Arial" panose="020B0604020202020204" pitchFamily="34" charset="0"/>
              </a:rPr>
              <a:t>Criminal Code </a:t>
            </a:r>
            <a:r>
              <a:rPr lang="en-CA" sz="1200" b="0" i="0" noProof="0">
                <a:solidFill>
                  <a:schemeClr val="tx1"/>
                </a:solidFill>
                <a:effectLst/>
                <a:latin typeface="Arial" panose="020B0604020202020204" pitchFamily="34" charset="0"/>
                <a:cs typeface="Arial" panose="020B0604020202020204" pitchFamily="34" charset="0"/>
              </a:rPr>
              <a:t>of Canada is a federal law, that means, it applies everywhere in Canada. It contains most of the rules that establish what behaviours are crimes. It also specifies what sentences can be given to a person who’s found guilty and how a criminal trial is led in front of courts</a:t>
            </a:r>
            <a:r>
              <a:rPr lang="en-CA" sz="1200" noProof="0">
                <a:solidFill>
                  <a:schemeClr val="tx1"/>
                </a:solidFill>
                <a:latin typeface="Arial" panose="020B0604020202020204" pitchFamily="34" charset="0"/>
                <a:cs typeface="Arial" panose="020B0604020202020204" pitchFamily="34" charset="0"/>
              </a:rPr>
              <a:t>. </a:t>
            </a:r>
          </a:p>
          <a:p>
            <a:pPr marL="0" indent="0">
              <a:buFont typeface="Wingdings"/>
              <a:buNone/>
            </a:pPr>
            <a:endParaRPr lang="en-CA" sz="1200" noProof="0">
              <a:solidFill>
                <a:schemeClr val="tx1"/>
              </a:solidFill>
              <a:latin typeface="Arial" panose="020B0604020202020204" pitchFamily="34" charset="0"/>
              <a:cs typeface="Arial" panose="020B0604020202020204" pitchFamily="34" charset="0"/>
            </a:endParaRPr>
          </a:p>
          <a:p>
            <a:pPr marL="0" indent="0">
              <a:buFont typeface="Wingdings"/>
              <a:buNone/>
            </a:pPr>
            <a:r>
              <a:rPr lang="en-CA" sz="1200" noProof="0">
                <a:solidFill>
                  <a:schemeClr val="tx1"/>
                </a:solidFill>
                <a:latin typeface="Arial" panose="020B0604020202020204" pitchFamily="34" charset="0"/>
                <a:cs typeface="Arial" panose="020B0604020202020204" pitchFamily="34" charset="0"/>
              </a:rPr>
              <a:t>The </a:t>
            </a:r>
            <a:r>
              <a:rPr lang="en-CA" sz="1200" i="1" noProof="0">
                <a:solidFill>
                  <a:schemeClr val="tx1"/>
                </a:solidFill>
                <a:latin typeface="Arial" panose="020B0604020202020204" pitchFamily="34" charset="0"/>
                <a:cs typeface="Arial" panose="020B0604020202020204" pitchFamily="34" charset="0"/>
              </a:rPr>
              <a:t>Criminal Code </a:t>
            </a:r>
            <a:r>
              <a:rPr lang="en-CA" sz="1200" i="0" noProof="0">
                <a:solidFill>
                  <a:schemeClr val="tx1"/>
                </a:solidFill>
                <a:latin typeface="Arial" panose="020B0604020202020204" pitchFamily="34" charset="0"/>
                <a:cs typeface="Arial" panose="020B0604020202020204" pitchFamily="34" charset="0"/>
              </a:rPr>
              <a:t>was created by the</a:t>
            </a:r>
            <a:r>
              <a:rPr lang="en-CA" sz="1200" noProof="0">
                <a:solidFill>
                  <a:schemeClr val="tx1"/>
                </a:solidFill>
                <a:latin typeface="Arial" panose="020B0604020202020204" pitchFamily="34" charset="0"/>
                <a:cs typeface="Arial" panose="020B0604020202020204" pitchFamily="34" charset="0"/>
              </a:rPr>
              <a:t> Parliament of</a:t>
            </a:r>
            <a:r>
              <a:rPr lang="en-CA" sz="1200" b="0" i="0" noProof="0">
                <a:solidFill>
                  <a:schemeClr val="tx1"/>
                </a:solidFill>
                <a:effectLst/>
                <a:latin typeface="Arial" panose="020B0604020202020204" pitchFamily="34" charset="0"/>
                <a:cs typeface="Arial" panose="020B0604020202020204" pitchFamily="34" charset="0"/>
              </a:rPr>
              <a:t> </a:t>
            </a:r>
            <a:r>
              <a:rPr lang="en-CA" sz="1200" noProof="0">
                <a:solidFill>
                  <a:schemeClr val="tx1"/>
                </a:solidFill>
                <a:latin typeface="Arial" panose="020B0604020202020204" pitchFamily="34" charset="0"/>
                <a:cs typeface="Arial" panose="020B0604020202020204" pitchFamily="34" charset="0"/>
              </a:rPr>
              <a:t>Canada, under powers that were given to it by the </a:t>
            </a:r>
            <a:r>
              <a:rPr lang="en-CA" sz="1200" i="1" noProof="0">
                <a:solidFill>
                  <a:schemeClr val="tx1"/>
                </a:solidFill>
                <a:latin typeface="Arial" panose="020B0604020202020204" pitchFamily="34" charset="0"/>
                <a:cs typeface="Arial" panose="020B0604020202020204" pitchFamily="34" charset="0"/>
              </a:rPr>
              <a:t>Constitution Act, </a:t>
            </a:r>
            <a:r>
              <a:rPr lang="en-CA" sz="1200" b="0" i="1" u="none" strike="noStrike" noProof="0">
                <a:solidFill>
                  <a:schemeClr val="tx1"/>
                </a:solidFill>
                <a:effectLst/>
                <a:latin typeface="Arial" panose="020B0604020202020204" pitchFamily="34" charset="0"/>
                <a:cs typeface="Arial" panose="020B0604020202020204" pitchFamily="34" charset="0"/>
              </a:rPr>
              <a:t>1867</a:t>
            </a:r>
            <a:r>
              <a:rPr lang="en-CA" sz="1200" noProof="0">
                <a:solidFill>
                  <a:schemeClr val="tx1"/>
                </a:solidFill>
                <a:latin typeface="Arial" panose="020B0604020202020204" pitchFamily="34" charset="0"/>
                <a:cs typeface="Arial" panose="020B0604020202020204" pitchFamily="34" charset="0"/>
              </a:rPr>
              <a:t>. Only the federal government can create criminal laws in Canada</a:t>
            </a:r>
            <a:r>
              <a:rPr lang="en-CA" sz="1200" b="0" i="0" noProof="0">
                <a:solidFill>
                  <a:schemeClr val="tx1"/>
                </a:solidFill>
                <a:effectLst/>
                <a:latin typeface="Arial" panose="020B0604020202020204" pitchFamily="34" charset="0"/>
                <a:cs typeface="Arial" panose="020B0604020202020204" pitchFamily="34" charset="0"/>
              </a:rPr>
              <a:t>.</a:t>
            </a:r>
            <a:r>
              <a:rPr lang="en-CA" sz="1200" noProof="0">
                <a:solidFill>
                  <a:schemeClr val="tx1"/>
                </a:solidFill>
                <a:latin typeface="Arial" panose="020B0604020202020204" pitchFamily="34" charset="0"/>
                <a:cs typeface="Arial" panose="020B0604020202020204" pitchFamily="34" charset="0"/>
              </a:rPr>
              <a:t> </a:t>
            </a:r>
          </a:p>
          <a:p>
            <a:pPr marL="0" indent="0">
              <a:buFont typeface="Wingdings"/>
              <a:buNone/>
            </a:pPr>
            <a:endParaRPr lang="en-CA" sz="1200" b="0" i="0" noProof="0">
              <a:solidFill>
                <a:schemeClr val="tx1"/>
              </a:solidFill>
              <a:effectLst/>
              <a:latin typeface="Arial" panose="020B0604020202020204" pitchFamily="34" charset="0"/>
              <a:cs typeface="Arial" panose="020B0604020202020204" pitchFamily="34" charset="0"/>
            </a:endParaRPr>
          </a:p>
          <a:p>
            <a:pPr marL="0" indent="0">
              <a:buFont typeface="Wingdings"/>
              <a:buNone/>
            </a:pPr>
            <a:r>
              <a:rPr lang="en-CA" sz="1200" b="0" i="0" noProof="0">
                <a:solidFill>
                  <a:schemeClr val="tx1"/>
                </a:solidFill>
                <a:effectLst/>
                <a:latin typeface="Arial" panose="020B0604020202020204" pitchFamily="34" charset="0"/>
                <a:cs typeface="Arial" panose="020B0604020202020204" pitchFamily="34" charset="0"/>
              </a:rPr>
              <a:t>Other federal laws can also contain criminal offences, but most criminal offences are listed in the </a:t>
            </a:r>
            <a:r>
              <a:rPr lang="en-CA" sz="1200" b="0" i="1" noProof="0">
                <a:solidFill>
                  <a:schemeClr val="tx1"/>
                </a:solidFill>
                <a:effectLst/>
                <a:latin typeface="Arial" panose="020B0604020202020204" pitchFamily="34" charset="0"/>
                <a:cs typeface="Arial" panose="020B0604020202020204" pitchFamily="34" charset="0"/>
              </a:rPr>
              <a:t>Criminal Code</a:t>
            </a:r>
            <a:r>
              <a:rPr lang="en-CA" sz="1200" b="0" i="0" noProof="0">
                <a:solidFill>
                  <a:schemeClr val="tx1"/>
                </a:solidFill>
                <a:effectLst/>
                <a:latin typeface="Arial" panose="020B0604020202020204" pitchFamily="34" charset="0"/>
                <a:cs typeface="Arial" panose="020B0604020202020204" pitchFamily="34" charset="0"/>
              </a:rPr>
              <a:t>.</a:t>
            </a:r>
            <a:endParaRPr lang="en-CA" sz="1200" noProof="0">
              <a:solidFill>
                <a:schemeClr val="tx1"/>
              </a:solidFill>
              <a:latin typeface="Arial" panose="020B0604020202020204" pitchFamily="34" charset="0"/>
              <a:ea typeface="Calibri" panose="020F0502020204030204"/>
              <a:cs typeface="Arial" panose="020B0604020202020204" pitchFamily="34" charset="0"/>
            </a:endParaRPr>
          </a:p>
          <a:p>
            <a:endParaRPr lang="en-CA" sz="1200" noProof="0">
              <a:solidFill>
                <a:schemeClr val="tx1"/>
              </a:solidFill>
              <a:latin typeface="Arial" panose="020B0604020202020204" pitchFamily="34" charset="0"/>
              <a:cs typeface="Arial" panose="020B0604020202020204" pitchFamily="34" charset="0"/>
            </a:endParaRPr>
          </a:p>
          <a:p>
            <a:endParaRPr lang="en-CA" sz="1200" noProof="0">
              <a:solidFill>
                <a:schemeClr val="tx1"/>
              </a:solidFill>
              <a:latin typeface="Arial" panose="020B0604020202020204" pitchFamily="34" charset="0"/>
              <a:cs typeface="Arial" panose="020B0604020202020204" pitchFamily="34" charset="0"/>
            </a:endParaRPr>
          </a:p>
          <a:p>
            <a:r>
              <a:rPr lang="en-CA" sz="1200" b="1" noProof="0">
                <a:solidFill>
                  <a:schemeClr val="tx1"/>
                </a:solidFill>
                <a:latin typeface="Arial" panose="020B0604020202020204" pitchFamily="34" charset="0"/>
                <a:cs typeface="Arial" panose="020B0604020202020204" pitchFamily="34" charset="0"/>
              </a:rPr>
              <a:t>SOURCE</a:t>
            </a:r>
          </a:p>
          <a:p>
            <a:r>
              <a:rPr lang="en-CA" sz="1200" noProof="0" err="1">
                <a:solidFill>
                  <a:schemeClr val="tx1"/>
                </a:solidFill>
                <a:latin typeface="Arial" panose="020B0604020202020204" pitchFamily="34" charset="0"/>
                <a:cs typeface="Arial" panose="020B0604020202020204" pitchFamily="34" charset="0"/>
              </a:rPr>
              <a:t>L'encyclopédie</a:t>
            </a:r>
            <a:r>
              <a:rPr lang="en-CA" sz="1200" noProof="0">
                <a:solidFill>
                  <a:schemeClr val="tx1"/>
                </a:solidFill>
                <a:latin typeface="Arial" panose="020B0604020202020204" pitchFamily="34" charset="0"/>
                <a:cs typeface="Arial" panose="020B0604020202020204" pitchFamily="34" charset="0"/>
              </a:rPr>
              <a:t> canadienne. </a:t>
            </a:r>
            <a:r>
              <a:rPr lang="en-CA" sz="1200" i="1" noProof="0">
                <a:solidFill>
                  <a:schemeClr val="tx1"/>
                </a:solidFill>
                <a:latin typeface="Arial" panose="020B0604020202020204" pitchFamily="34" charset="0"/>
                <a:cs typeface="Arial" panose="020B0604020202020204" pitchFamily="34" charset="0"/>
              </a:rPr>
              <a:t>Code </a:t>
            </a:r>
            <a:r>
              <a:rPr lang="en-CA" sz="1200" i="1" noProof="0" err="1">
                <a:solidFill>
                  <a:schemeClr val="tx1"/>
                </a:solidFill>
                <a:latin typeface="Arial" panose="020B0604020202020204" pitchFamily="34" charset="0"/>
                <a:cs typeface="Arial" panose="020B0604020202020204" pitchFamily="34" charset="0"/>
              </a:rPr>
              <a:t>criminel</a:t>
            </a:r>
            <a:r>
              <a:rPr lang="en-CA" sz="1200" i="1" noProof="0">
                <a:solidFill>
                  <a:schemeClr val="tx1"/>
                </a:solidFill>
                <a:latin typeface="Arial" panose="020B0604020202020204" pitchFamily="34" charset="0"/>
                <a:cs typeface="Arial" panose="020B0604020202020204" pitchFamily="34" charset="0"/>
              </a:rPr>
              <a:t> du Canada</a:t>
            </a:r>
            <a:r>
              <a:rPr lang="en-CA" sz="1200" noProof="0">
                <a:solidFill>
                  <a:schemeClr val="tx1"/>
                </a:solidFill>
                <a:latin typeface="Arial" panose="020B0604020202020204" pitchFamily="34" charset="0"/>
                <a:cs typeface="Arial" panose="020B0604020202020204" pitchFamily="34" charset="0"/>
              </a:rPr>
              <a:t>, </a:t>
            </a:r>
            <a:r>
              <a:rPr lang="en-CA" sz="1200" noProof="0" err="1">
                <a:solidFill>
                  <a:schemeClr val="tx1"/>
                </a:solidFill>
                <a:latin typeface="Arial" panose="020B0604020202020204" pitchFamily="34" charset="0"/>
                <a:cs typeface="Arial" panose="020B0604020202020204" pitchFamily="34" charset="0"/>
              </a:rPr>
              <a:t>en</a:t>
            </a:r>
            <a:r>
              <a:rPr lang="en-CA" sz="1200" noProof="0">
                <a:solidFill>
                  <a:schemeClr val="tx1"/>
                </a:solidFill>
                <a:latin typeface="Arial" panose="020B0604020202020204" pitchFamily="34" charset="0"/>
                <a:cs typeface="Arial" panose="020B0604020202020204" pitchFamily="34" charset="0"/>
              </a:rPr>
              <a:t> </a:t>
            </a:r>
            <a:r>
              <a:rPr lang="en-CA" sz="1200" noProof="0" err="1">
                <a:solidFill>
                  <a:schemeClr val="tx1"/>
                </a:solidFill>
                <a:latin typeface="Arial" panose="020B0604020202020204" pitchFamily="34" charset="0"/>
                <a:cs typeface="Arial" panose="020B0604020202020204" pitchFamily="34" charset="0"/>
              </a:rPr>
              <a:t>ligne</a:t>
            </a:r>
            <a:r>
              <a:rPr lang="en-CA" sz="1200" noProof="0">
                <a:solidFill>
                  <a:schemeClr val="tx1"/>
                </a:solidFill>
                <a:latin typeface="Arial" panose="020B0604020202020204" pitchFamily="34" charset="0"/>
                <a:cs typeface="Arial" panose="020B0604020202020204" pitchFamily="34" charset="0"/>
              </a:rPr>
              <a:t>: https://</a:t>
            </a:r>
            <a:r>
              <a:rPr lang="en-CA" sz="1200" noProof="0" err="1">
                <a:solidFill>
                  <a:schemeClr val="tx1"/>
                </a:solidFill>
                <a:latin typeface="Arial" panose="020B0604020202020204" pitchFamily="34" charset="0"/>
                <a:cs typeface="Arial" panose="020B0604020202020204" pitchFamily="34" charset="0"/>
              </a:rPr>
              <a:t>www.thecanadianencyclopedia.ca</a:t>
            </a:r>
            <a:r>
              <a:rPr lang="en-CA" sz="1200" noProof="0">
                <a:solidFill>
                  <a:schemeClr val="tx1"/>
                </a:solidFill>
                <a:latin typeface="Arial" panose="020B0604020202020204" pitchFamily="34" charset="0"/>
                <a:cs typeface="Arial" panose="020B0604020202020204" pitchFamily="34" charset="0"/>
              </a:rPr>
              <a:t>/</a:t>
            </a:r>
            <a:r>
              <a:rPr lang="en-CA" sz="1200" noProof="0" err="1">
                <a:solidFill>
                  <a:schemeClr val="tx1"/>
                </a:solidFill>
                <a:latin typeface="Arial" panose="020B0604020202020204" pitchFamily="34" charset="0"/>
                <a:cs typeface="Arial" panose="020B0604020202020204" pitchFamily="34" charset="0"/>
              </a:rPr>
              <a:t>fr</a:t>
            </a:r>
            <a:r>
              <a:rPr lang="en-CA" sz="1200" noProof="0">
                <a:solidFill>
                  <a:schemeClr val="tx1"/>
                </a:solidFill>
                <a:latin typeface="Arial" panose="020B0604020202020204" pitchFamily="34" charset="0"/>
                <a:cs typeface="Arial" panose="020B0604020202020204" pitchFamily="34" charset="0"/>
              </a:rPr>
              <a:t>/article/code-</a:t>
            </a:r>
            <a:r>
              <a:rPr lang="en-CA" sz="1200" noProof="0" err="1">
                <a:solidFill>
                  <a:schemeClr val="tx1"/>
                </a:solidFill>
                <a:latin typeface="Arial" panose="020B0604020202020204" pitchFamily="34" charset="0"/>
                <a:cs typeface="Arial" panose="020B0604020202020204" pitchFamily="34" charset="0"/>
              </a:rPr>
              <a:t>criminel</a:t>
            </a:r>
            <a:endParaRPr lang="en-CA" sz="1200" noProof="0">
              <a:solidFill>
                <a:schemeClr val="tx1"/>
              </a:solidFill>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35E544C7-F800-43E5-B4CA-65E8656D9E73}" type="slidenum">
              <a:rPr lang="fr-CA" smtClean="0"/>
              <a:t>15</a:t>
            </a:fld>
            <a:endParaRPr lang="fr-CA"/>
          </a:p>
        </p:txBody>
      </p:sp>
    </p:spTree>
    <p:extLst>
      <p:ext uri="{BB962C8B-B14F-4D97-AF65-F5344CB8AC3E}">
        <p14:creationId xmlns:p14="http://schemas.microsoft.com/office/powerpoint/2010/main" val="9887942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Aft>
                <a:spcPts val="1200"/>
              </a:spcAft>
            </a:pPr>
            <a:r>
              <a:rPr lang="en-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rPr>
              <a:t>INFORMATION FOR THE STUDENTS</a:t>
            </a:r>
          </a:p>
          <a:p>
            <a:pPr>
              <a:lnSpc>
                <a:spcPct val="116000"/>
              </a:lnSpc>
              <a:spcAft>
                <a:spcPts val="1200"/>
              </a:spcAft>
            </a:pPr>
            <a:endParaRPr lang="en-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marR="0" lvl="0" indent="-285750" algn="l" defTabSz="914400" rtl="0" eaLnBrk="1" fontAlgn="auto" latinLnBrk="0" hangingPunct="1">
              <a:lnSpc>
                <a:spcPct val="116000"/>
              </a:lnSpc>
              <a:spcBef>
                <a:spcPts val="0"/>
              </a:spcBef>
              <a:spcAft>
                <a:spcPts val="1200"/>
              </a:spcAft>
              <a:buClrTx/>
              <a:buSzTx/>
              <a:buFont typeface="Wingdings" panose="05000000000000000000" pitchFamily="2" charset="2"/>
              <a:buChar char="q"/>
              <a:tabLst/>
              <a:defRPr/>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Did you know that in 1869, Canada introduced its first abortion law? Before, a person found guilty of performing an abortion could be </a:t>
            </a:r>
            <a:r>
              <a:rPr lang="en-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rPr>
              <a:t>sentenced to life imprisonment</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while a woman who caused her own abortion could be sentenced to 7 years in prison.</a:t>
            </a:r>
            <a:r>
              <a:rPr lang="en-CA" sz="1200" noProof="0">
                <a:solidFill>
                  <a:schemeClr val="tx1"/>
                </a:solidFill>
                <a:effectLst/>
                <a:latin typeface="Arial" panose="020B0604020202020204" pitchFamily="34" charset="0"/>
                <a:cs typeface="Arial" panose="020B0604020202020204" pitchFamily="34" charset="0"/>
              </a:rPr>
              <a:t> </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a:t>
            </a:r>
          </a:p>
          <a:p>
            <a:pPr>
              <a:lnSpc>
                <a:spcPct val="115999"/>
              </a:lnSpc>
              <a:spcAft>
                <a:spcPts val="800"/>
              </a:spcAft>
            </a:pPr>
            <a:endParaRPr lang="en-CA" sz="1200" noProof="0">
              <a:solidFill>
                <a:schemeClr val="tx1"/>
              </a:solidFill>
              <a:highlight>
                <a:srgbClr val="FFFFFF"/>
              </a:highligh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15999"/>
              </a:lnSpc>
              <a:spcBef>
                <a:spcPts val="0"/>
              </a:spcBef>
              <a:spcAft>
                <a:spcPts val="800"/>
              </a:spcAft>
              <a:buClrTx/>
              <a:buSzTx/>
              <a:buFontTx/>
              <a:buNone/>
              <a:tabLst/>
              <a:defRPr/>
            </a:pPr>
            <a:r>
              <a:rPr lang="en-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rPr>
              <a:t>SUGGESTIONS FOR FURTHER REFLECTION</a:t>
            </a:r>
          </a:p>
          <a:p>
            <a:pPr marL="0" marR="0" lvl="0" indent="0" algn="l" defTabSz="914400" rtl="0" eaLnBrk="1" fontAlgn="auto" latinLnBrk="0" hangingPunct="1">
              <a:lnSpc>
                <a:spcPct val="115999"/>
              </a:lnSpc>
              <a:spcBef>
                <a:spcPts val="0"/>
              </a:spcBef>
              <a:spcAft>
                <a:spcPts val="800"/>
              </a:spcAft>
              <a:buClrTx/>
              <a:buSzTx/>
              <a:buFontTx/>
              <a:buNone/>
              <a:tabLst/>
              <a:defRPr/>
            </a:pPr>
            <a:endParaRPr lang="en-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171450" indent="-171450">
              <a:lnSpc>
                <a:spcPct val="115999"/>
              </a:lnSpc>
              <a:spcAft>
                <a:spcPts val="800"/>
              </a:spcAft>
              <a:buFont typeface="Wingdings" pitchFamily="2" charset="2"/>
              <a:buChar char="q"/>
            </a:pPr>
            <a:r>
              <a:rPr lang="en-CA" sz="1200" noProof="0">
                <a:solidFill>
                  <a:schemeClr val="tx1"/>
                </a:solidFill>
                <a:highlight>
                  <a:srgbClr val="FFFFFF"/>
                </a:highlight>
                <a:latin typeface="Arial" panose="020B0604020202020204" pitchFamily="34" charset="0"/>
                <a:cs typeface="Arial" panose="020B0604020202020204" pitchFamily="34" charset="0"/>
              </a:rPr>
              <a:t>You could analyze the illustration with the students:</a:t>
            </a:r>
          </a:p>
          <a:p>
            <a:pPr marL="628650" lvl="1" indent="-171450">
              <a:lnSpc>
                <a:spcPct val="115999"/>
              </a:lnSpc>
              <a:spcAft>
                <a:spcPts val="800"/>
              </a:spcAft>
              <a:buFont typeface="Wingdings" pitchFamily="2" charset="2"/>
              <a:buChar char="q"/>
            </a:pPr>
            <a:r>
              <a:rPr lang="en-CA" sz="1200" noProof="0">
                <a:solidFill>
                  <a:schemeClr val="tx1"/>
                </a:solidFill>
                <a:highlight>
                  <a:srgbClr val="FFFFFF"/>
                </a:highlight>
                <a:latin typeface="Arial" panose="020B0604020202020204" pitchFamily="34" charset="0"/>
                <a:cs typeface="Arial" panose="020B0604020202020204" pitchFamily="34" charset="0"/>
              </a:rPr>
              <a:t>This illustration was drawn in 1880, for Henri Julien, for the Montreal newspaper called </a:t>
            </a:r>
            <a:r>
              <a:rPr lang="en-CA" sz="1200" i="1" noProof="0" err="1">
                <a:solidFill>
                  <a:schemeClr val="tx1"/>
                </a:solidFill>
                <a:highlight>
                  <a:srgbClr val="FFFFFF"/>
                </a:highlight>
                <a:latin typeface="Arial" panose="020B0604020202020204" pitchFamily="34" charset="0"/>
                <a:cs typeface="Arial" panose="020B0604020202020204" pitchFamily="34" charset="0"/>
              </a:rPr>
              <a:t>L’Opinion</a:t>
            </a:r>
            <a:r>
              <a:rPr lang="en-CA" sz="1200" i="1" noProof="0">
                <a:solidFill>
                  <a:schemeClr val="tx1"/>
                </a:solidFill>
                <a:highlight>
                  <a:srgbClr val="FFFFFF"/>
                </a:highlight>
                <a:latin typeface="Arial" panose="020B0604020202020204" pitchFamily="34" charset="0"/>
                <a:cs typeface="Arial" panose="020B0604020202020204" pitchFamily="34" charset="0"/>
              </a:rPr>
              <a:t> </a:t>
            </a:r>
            <a:r>
              <a:rPr lang="en-CA" sz="1200" i="1" noProof="0" err="1">
                <a:solidFill>
                  <a:schemeClr val="tx1"/>
                </a:solidFill>
                <a:highlight>
                  <a:srgbClr val="FFFFFF"/>
                </a:highlight>
                <a:latin typeface="Arial" panose="020B0604020202020204" pitchFamily="34" charset="0"/>
                <a:cs typeface="Arial" panose="020B0604020202020204" pitchFamily="34" charset="0"/>
              </a:rPr>
              <a:t>publique</a:t>
            </a:r>
            <a:r>
              <a:rPr lang="en-CA" sz="1200" noProof="0">
                <a:solidFill>
                  <a:schemeClr val="tx1"/>
                </a:solidFill>
                <a:highlight>
                  <a:srgbClr val="FFFFFF"/>
                </a:highlight>
                <a:latin typeface="Arial" panose="020B0604020202020204" pitchFamily="34" charset="0"/>
                <a:cs typeface="Arial" panose="020B0604020202020204" pitchFamily="34" charset="0"/>
              </a:rPr>
              <a:t>. </a:t>
            </a:r>
          </a:p>
          <a:p>
            <a:pPr marL="628650" lvl="1" indent="-171450">
              <a:lnSpc>
                <a:spcPct val="115999"/>
              </a:lnSpc>
              <a:spcAft>
                <a:spcPts val="800"/>
              </a:spcAft>
              <a:buFont typeface="Wingdings" panose="05000000000000000000" pitchFamily="2" charset="2"/>
              <a:buChar char="Ø"/>
            </a:pPr>
            <a:r>
              <a:rPr lang="en-CA" sz="1200" noProof="0">
                <a:solidFill>
                  <a:schemeClr val="tx1"/>
                </a:solidFill>
                <a:highlight>
                  <a:srgbClr val="FFFFFF"/>
                </a:highlight>
                <a:latin typeface="Arial" panose="020B0604020202020204" pitchFamily="34" charset="0"/>
                <a:cs typeface="Arial" panose="020B0604020202020204" pitchFamily="34" charset="0"/>
              </a:rPr>
              <a:t>What does it represent? </a:t>
            </a:r>
          </a:p>
          <a:p>
            <a:pPr marL="628650" lvl="1" indent="-171450">
              <a:lnSpc>
                <a:spcPct val="115999"/>
              </a:lnSpc>
              <a:spcAft>
                <a:spcPts val="800"/>
              </a:spcAft>
              <a:buFont typeface="Wingdings" panose="05000000000000000000" pitchFamily="2" charset="2"/>
              <a:buChar char="Ø"/>
            </a:pPr>
            <a:r>
              <a:rPr lang="en-CA" sz="1200" noProof="0">
                <a:solidFill>
                  <a:schemeClr val="tx1"/>
                </a:solidFill>
                <a:highlight>
                  <a:srgbClr val="FFFFFF"/>
                </a:highlight>
                <a:latin typeface="Arial" panose="020B0604020202020204" pitchFamily="34" charset="0"/>
                <a:cs typeface="Arial" panose="020B0604020202020204" pitchFamily="34" charset="0"/>
              </a:rPr>
              <a:t>What do you see at the centre of the image? </a:t>
            </a:r>
          </a:p>
          <a:p>
            <a:pPr marL="628650" lvl="1" indent="-171450">
              <a:lnSpc>
                <a:spcPct val="115999"/>
              </a:lnSpc>
              <a:spcAft>
                <a:spcPts val="800"/>
              </a:spcAft>
              <a:buFont typeface="Wingdings" panose="05000000000000000000" pitchFamily="2" charset="2"/>
              <a:buChar char="Ø"/>
            </a:pPr>
            <a:r>
              <a:rPr lang="en-CA" sz="1200" noProof="0">
                <a:solidFill>
                  <a:schemeClr val="tx1"/>
                </a:solidFill>
                <a:highlight>
                  <a:srgbClr val="FFFFFF"/>
                </a:highlight>
                <a:latin typeface="Arial" panose="020B0604020202020204" pitchFamily="34" charset="0"/>
                <a:cs typeface="Arial" panose="020B0604020202020204" pitchFamily="34" charset="0"/>
              </a:rPr>
              <a:t>What are the details? </a:t>
            </a:r>
          </a:p>
          <a:p>
            <a:pPr marL="628650" lvl="1" indent="-171450">
              <a:lnSpc>
                <a:spcPct val="115999"/>
              </a:lnSpc>
              <a:spcAft>
                <a:spcPts val="800"/>
              </a:spcAft>
              <a:buFont typeface="Wingdings" panose="05000000000000000000" pitchFamily="2" charset="2"/>
              <a:buChar char="Ø"/>
            </a:pPr>
            <a:r>
              <a:rPr lang="en-CA" sz="1200" noProof="0">
                <a:solidFill>
                  <a:schemeClr val="tx1"/>
                </a:solidFill>
                <a:highlight>
                  <a:srgbClr val="FFFFFF"/>
                </a:highlight>
                <a:latin typeface="Arial" panose="020B0604020202020204" pitchFamily="34" charset="0"/>
                <a:cs typeface="Arial" panose="020B0604020202020204" pitchFamily="34" charset="0"/>
              </a:rPr>
              <a:t>What does this illustration tell us about the morals and customs of the time?</a:t>
            </a:r>
          </a:p>
          <a:p>
            <a:pPr>
              <a:lnSpc>
                <a:spcPct val="115999"/>
              </a:lnSpc>
              <a:spcAft>
                <a:spcPts val="800"/>
              </a:spcAft>
            </a:pPr>
            <a:endParaRPr lang="en-CA" sz="1200" noProof="0">
              <a:solidFill>
                <a:schemeClr val="tx1"/>
              </a:solidFill>
              <a:highlight>
                <a:srgbClr val="FFFFFF"/>
              </a:highlight>
              <a:latin typeface="Arial" panose="020B0604020202020204" pitchFamily="34" charset="0"/>
              <a:cs typeface="Arial" panose="020B0604020202020204" pitchFamily="34" charset="0"/>
            </a:endParaRPr>
          </a:p>
          <a:p>
            <a:pPr>
              <a:lnSpc>
                <a:spcPct val="116000"/>
              </a:lnSpc>
              <a:spcAft>
                <a:spcPts val="800"/>
              </a:spcAft>
            </a:pPr>
            <a:r>
              <a:rPr lang="en-CA" sz="1200" b="1"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ADDITIONAL INFORMATION</a:t>
            </a:r>
          </a:p>
          <a:p>
            <a:pPr>
              <a:lnSpc>
                <a:spcPct val="116000"/>
              </a:lnSpc>
              <a:spcAft>
                <a:spcPts val="800"/>
              </a:spcAft>
            </a:pPr>
            <a:endParaRPr lang="en-CA" sz="1200" b="1"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endParaRPr>
          </a:p>
          <a:p>
            <a:pPr>
              <a:lnSpc>
                <a:spcPct val="116000"/>
              </a:lnSpc>
              <a:spcAft>
                <a:spcPts val="800"/>
              </a:spcAft>
            </a:pPr>
            <a:r>
              <a:rPr lang="en-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rPr>
              <a:t>The </a:t>
            </a:r>
            <a:r>
              <a:rPr lang="en-CA" sz="1200" b="1" i="1" noProof="0">
                <a:solidFill>
                  <a:schemeClr val="tx1"/>
                </a:solidFill>
                <a:effectLst/>
                <a:latin typeface="Arial" panose="020B0604020202020204" pitchFamily="34" charset="0"/>
                <a:ea typeface="Aptos" panose="020B0004020202020204" pitchFamily="34" charset="0"/>
                <a:cs typeface="Arial" panose="020B0604020202020204" pitchFamily="34" charset="0"/>
              </a:rPr>
              <a:t>Criminal Code</a:t>
            </a:r>
          </a:p>
          <a:p>
            <a:pPr>
              <a:lnSpc>
                <a:spcPct val="116000"/>
              </a:lnSpc>
              <a:spcAft>
                <a:spcPts val="800"/>
              </a:spcAft>
            </a:pPr>
            <a:endParaRPr lang="en-CA" sz="1200" i="1"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anose="05000000000000000000" pitchFamily="2" charset="2"/>
              <a:buChar char="q"/>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When it was made public (enacted) in 1892 </a:t>
            </a:r>
            <a:r>
              <a:rPr lang="en-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rPr>
              <a:t>by the Parliament</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the </a:t>
            </a:r>
            <a:r>
              <a:rPr lang="en-CA" sz="1200" i="1" noProof="0">
                <a:solidFill>
                  <a:schemeClr val="tx1"/>
                </a:solidFill>
                <a:effectLst/>
                <a:latin typeface="Arial" panose="020B0604020202020204" pitchFamily="34" charset="0"/>
                <a:ea typeface="Aptos" panose="020B0004020202020204" pitchFamily="34" charset="0"/>
                <a:cs typeface="Arial" panose="020B0604020202020204" pitchFamily="34" charset="0"/>
              </a:rPr>
              <a:t>Criminal Code </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listed several offences that are no longer considered crimes today.</a:t>
            </a:r>
          </a:p>
          <a:p>
            <a:pPr marL="285750" indent="-285750">
              <a:lnSpc>
                <a:spcPct val="116000"/>
              </a:lnSpc>
              <a:spcAft>
                <a:spcPts val="800"/>
              </a:spcAft>
              <a:buFont typeface="Wingdings" panose="05000000000000000000" pitchFamily="2" charset="2"/>
              <a:buChar char="q"/>
            </a:pP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anose="05000000000000000000" pitchFamily="2" charset="2"/>
              <a:buChar char="q"/>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It was modified several times over the years to take into account changes in society.</a:t>
            </a:r>
          </a:p>
          <a:p>
            <a:pPr marL="742950" marR="0" lvl="1" indent="-285750" algn="l" defTabSz="914400" rtl="0" eaLnBrk="1" fontAlgn="auto" latinLnBrk="0" hangingPunct="1">
              <a:lnSpc>
                <a:spcPct val="116000"/>
              </a:lnSpc>
              <a:spcBef>
                <a:spcPts val="0"/>
              </a:spcBef>
              <a:spcAft>
                <a:spcPts val="800"/>
              </a:spcAft>
              <a:buClrTx/>
              <a:buSzTx/>
              <a:buFont typeface="Wingdings" panose="05000000000000000000" pitchFamily="2" charset="2"/>
              <a:buChar char="Ø"/>
              <a:tabLst/>
              <a:defRPr/>
            </a:pPr>
            <a:r>
              <a:rPr lang="en-CA" sz="1200" noProof="0">
                <a:solidFill>
                  <a:schemeClr val="tx1"/>
                </a:solidFill>
                <a:effectLst/>
                <a:latin typeface="Arial" panose="020B0604020202020204" pitchFamily="34" charset="0"/>
                <a:cs typeface="Arial" panose="020B0604020202020204" pitchFamily="34" charset="0"/>
              </a:rPr>
              <a:t>You could ask the students the following questions: What can you tell me about society at the end of the 19th century? Were people allowed to divorce? Did women have the right to vote? What institution had a lot of power in society at the time? </a:t>
            </a:r>
          </a:p>
          <a:p>
            <a:pPr marL="457200" marR="0" lvl="1" indent="0" algn="l" defTabSz="914400" rtl="0" eaLnBrk="1" fontAlgn="auto" latinLnBrk="0" hangingPunct="1">
              <a:lnSpc>
                <a:spcPct val="116000"/>
              </a:lnSpc>
              <a:spcBef>
                <a:spcPts val="0"/>
              </a:spcBef>
              <a:spcAft>
                <a:spcPts val="800"/>
              </a:spcAft>
              <a:buClrTx/>
              <a:buSzTx/>
              <a:buFont typeface="Wingdings" panose="05000000000000000000" pitchFamily="2" charset="2"/>
              <a:buNone/>
              <a:tabLst/>
              <a:defRPr/>
            </a:pPr>
            <a:endParaRPr lang="en-CA" noProof="0">
              <a:solidFill>
                <a:schemeClr val="tx1"/>
              </a:solidFill>
              <a:latin typeface="Arial" panose="020B0604020202020204" pitchFamily="34" charset="0"/>
              <a:ea typeface="Calibri"/>
              <a:cs typeface="Arial" panose="020B0604020202020204" pitchFamily="34" charset="0"/>
            </a:endParaRPr>
          </a:p>
          <a:p>
            <a:pPr marL="457200" marR="0" lvl="1" indent="0" algn="l" defTabSz="914400" rtl="0" eaLnBrk="1" fontAlgn="auto" latinLnBrk="0" hangingPunct="1">
              <a:lnSpc>
                <a:spcPct val="116000"/>
              </a:lnSpc>
              <a:spcBef>
                <a:spcPts val="0"/>
              </a:spcBef>
              <a:spcAft>
                <a:spcPts val="800"/>
              </a:spcAft>
              <a:buClrTx/>
              <a:buSzTx/>
              <a:buFont typeface="Wingdings" panose="05000000000000000000" pitchFamily="2" charset="2"/>
              <a:buNone/>
              <a:tabLst/>
              <a:defRPr/>
            </a:pPr>
            <a:r>
              <a:rPr lang="en-CA" noProof="0">
                <a:solidFill>
                  <a:schemeClr val="tx1"/>
                </a:solidFill>
                <a:latin typeface="Arial" panose="020B0604020202020204" pitchFamily="34" charset="0"/>
                <a:ea typeface="Calibri"/>
                <a:cs typeface="Arial" panose="020B0604020202020204" pitchFamily="34" charset="0"/>
              </a:rPr>
              <a:t>Ask these questions to facilitate an understanding of the connections between their general knowledge of history and the law</a:t>
            </a:r>
            <a:r>
              <a:rPr lang="en-CA" sz="1200" noProof="0">
                <a:solidFill>
                  <a:schemeClr val="tx1"/>
                </a:solidFill>
                <a:latin typeface="Arial" panose="020B0604020202020204" pitchFamily="34" charset="0"/>
                <a:cs typeface="Arial" panose="020B0604020202020204" pitchFamily="34" charset="0"/>
              </a:rPr>
              <a:t>.</a:t>
            </a:r>
            <a:endParaRPr lang="en-CA" sz="1200" noProof="0">
              <a:solidFill>
                <a:schemeClr val="tx1"/>
              </a:solidFill>
              <a:effectLst/>
              <a:latin typeface="Arial" panose="020B0604020202020204" pitchFamily="34" charset="0"/>
              <a:cs typeface="Arial" panose="020B0604020202020204" pitchFamily="34" charset="0"/>
            </a:endParaRPr>
          </a:p>
          <a:p>
            <a:endParaRPr lang="en-CA" sz="1200" b="1" i="0" noProof="0">
              <a:solidFill>
                <a:schemeClr val="tx1"/>
              </a:solidFill>
              <a:effectLst/>
              <a:latin typeface="Arial" panose="020B0604020202020204" pitchFamily="34" charset="0"/>
              <a:ea typeface="Helvetica" pitchFamily="2" charset="0"/>
              <a:cs typeface="Arial" panose="020B0604020202020204" pitchFamily="34" charset="0"/>
            </a:endParaRPr>
          </a:p>
          <a:p>
            <a:r>
              <a:rPr lang="en-CA" sz="1200" b="1" i="0" noProof="0">
                <a:solidFill>
                  <a:schemeClr val="tx1"/>
                </a:solidFill>
                <a:effectLst/>
                <a:latin typeface="Arial" panose="020B0604020202020204" pitchFamily="34" charset="0"/>
                <a:ea typeface="Helvetica" pitchFamily="2" charset="0"/>
                <a:cs typeface="Arial" panose="020B0604020202020204" pitchFamily="34" charset="0"/>
              </a:rPr>
              <a:t>SOURCES</a:t>
            </a:r>
          </a:p>
          <a:p>
            <a:pPr marL="171450" indent="-171450">
              <a:buFont typeface="Arial" panose="020B0604020202020204" pitchFamily="34" charset="0"/>
              <a:buChar char="•"/>
            </a:pPr>
            <a:r>
              <a:rPr lang="en-CA" sz="1200" i="1" noProof="0" err="1">
                <a:solidFill>
                  <a:schemeClr val="tx1"/>
                </a:solidFill>
                <a:effectLst/>
                <a:latin typeface="Arial" panose="020B0604020202020204" pitchFamily="34" charset="0"/>
                <a:ea typeface="Helvetica" pitchFamily="2" charset="0"/>
                <a:cs typeface="Arial" panose="020B0604020202020204" pitchFamily="34" charset="0"/>
              </a:rPr>
              <a:t>Éducaloi</a:t>
            </a:r>
            <a:r>
              <a:rPr lang="en-CA" sz="1200" i="1" noProof="0">
                <a:solidFill>
                  <a:schemeClr val="tx1"/>
                </a:solidFill>
                <a:effectLst/>
                <a:latin typeface="Arial" panose="020B0604020202020204" pitchFamily="34" charset="0"/>
                <a:ea typeface="Helvetica" pitchFamily="2" charset="0"/>
                <a:cs typeface="Arial" panose="020B0604020202020204" pitchFamily="34" charset="0"/>
              </a:rPr>
              <a:t>. Le droit à </a:t>
            </a:r>
            <a:r>
              <a:rPr lang="en-CA" sz="1200" i="1" noProof="0" err="1">
                <a:solidFill>
                  <a:schemeClr val="tx1"/>
                </a:solidFill>
                <a:effectLst/>
                <a:latin typeface="Arial" panose="020B0604020202020204" pitchFamily="34" charset="0"/>
                <a:ea typeface="Helvetica" pitchFamily="2" charset="0"/>
                <a:cs typeface="Arial" panose="020B0604020202020204" pitchFamily="34" charset="0"/>
              </a:rPr>
              <a:t>l’avortement</a:t>
            </a:r>
            <a:r>
              <a:rPr lang="en-CA" sz="1200" i="1" noProof="0">
                <a:solidFill>
                  <a:schemeClr val="tx1"/>
                </a:solidFill>
                <a:effectLst/>
                <a:latin typeface="Arial" panose="020B0604020202020204" pitchFamily="34" charset="0"/>
                <a:ea typeface="Helvetica" pitchFamily="2" charset="0"/>
                <a:cs typeface="Arial" panose="020B0604020202020204" pitchFamily="34" charset="0"/>
              </a:rPr>
              <a:t> </a:t>
            </a:r>
            <a:r>
              <a:rPr lang="en-CA" sz="1200" i="1" noProof="0" err="1">
                <a:solidFill>
                  <a:schemeClr val="tx1"/>
                </a:solidFill>
                <a:effectLst/>
                <a:latin typeface="Arial" panose="020B0604020202020204" pitchFamily="34" charset="0"/>
                <a:ea typeface="Helvetica" pitchFamily="2" charset="0"/>
                <a:cs typeface="Arial" panose="020B0604020202020204" pitchFamily="34" charset="0"/>
              </a:rPr>
              <a:t>en</a:t>
            </a:r>
            <a:r>
              <a:rPr lang="en-CA" sz="1200" i="1" noProof="0">
                <a:solidFill>
                  <a:schemeClr val="tx1"/>
                </a:solidFill>
                <a:effectLst/>
                <a:latin typeface="Arial" panose="020B0604020202020204" pitchFamily="34" charset="0"/>
                <a:ea typeface="Helvetica" pitchFamily="2" charset="0"/>
                <a:cs typeface="Arial" panose="020B0604020202020204" pitchFamily="34" charset="0"/>
              </a:rPr>
              <a:t> 4 dates </a:t>
            </a:r>
            <a:r>
              <a:rPr lang="en-CA" sz="1200" i="1" noProof="0" err="1">
                <a:solidFill>
                  <a:schemeClr val="tx1"/>
                </a:solidFill>
                <a:effectLst/>
                <a:latin typeface="Arial" panose="020B0604020202020204" pitchFamily="34" charset="0"/>
                <a:ea typeface="Helvetica" pitchFamily="2" charset="0"/>
                <a:cs typeface="Arial" panose="020B0604020202020204" pitchFamily="34" charset="0"/>
              </a:rPr>
              <a:t>clés</a:t>
            </a:r>
            <a:r>
              <a:rPr lang="en-CA" sz="1200" i="1" noProof="0">
                <a:solidFill>
                  <a:schemeClr val="tx1"/>
                </a:solidFill>
                <a:effectLst/>
                <a:latin typeface="Arial" panose="020B0604020202020204" pitchFamily="34" charset="0"/>
                <a:ea typeface="Helvetica" pitchFamily="2" charset="0"/>
                <a:cs typeface="Arial" panose="020B0604020202020204" pitchFamily="34" charset="0"/>
              </a:rPr>
              <a:t>. </a:t>
            </a:r>
            <a:r>
              <a:rPr lang="en-CA" sz="1200" i="1" noProof="0" err="1">
                <a:solidFill>
                  <a:schemeClr val="tx1"/>
                </a:solidFill>
                <a:effectLst/>
                <a:latin typeface="Arial" panose="020B0604020202020204" pitchFamily="34" charset="0"/>
                <a:ea typeface="Helvetica" pitchFamily="2" charset="0"/>
                <a:cs typeface="Arial" panose="020B0604020202020204" pitchFamily="34" charset="0"/>
              </a:rPr>
              <a:t>Récupéré</a:t>
            </a:r>
            <a:r>
              <a:rPr lang="en-CA" sz="1200" i="1" noProof="0">
                <a:solidFill>
                  <a:schemeClr val="tx1"/>
                </a:solidFill>
                <a:effectLst/>
                <a:latin typeface="Arial" panose="020B0604020202020204" pitchFamily="34" charset="0"/>
                <a:ea typeface="Helvetica" pitchFamily="2" charset="0"/>
                <a:cs typeface="Arial" panose="020B0604020202020204" pitchFamily="34" charset="0"/>
              </a:rPr>
              <a:t> </a:t>
            </a:r>
            <a:r>
              <a:rPr lang="en-CA" sz="1200" i="1" noProof="0" err="1">
                <a:solidFill>
                  <a:schemeClr val="tx1"/>
                </a:solidFill>
                <a:effectLst/>
                <a:latin typeface="Arial" panose="020B0604020202020204" pitchFamily="34" charset="0"/>
                <a:ea typeface="Helvetica" pitchFamily="2" charset="0"/>
                <a:cs typeface="Arial" panose="020B0604020202020204" pitchFamily="34" charset="0"/>
              </a:rPr>
              <a:t>en</a:t>
            </a:r>
            <a:r>
              <a:rPr lang="en-CA" sz="1200" i="1" noProof="0">
                <a:solidFill>
                  <a:schemeClr val="tx1"/>
                </a:solidFill>
                <a:effectLst/>
                <a:latin typeface="Arial" panose="020B0604020202020204" pitchFamily="34" charset="0"/>
                <a:ea typeface="Helvetica" pitchFamily="2" charset="0"/>
                <a:cs typeface="Arial" panose="020B0604020202020204" pitchFamily="34" charset="0"/>
              </a:rPr>
              <a:t> </a:t>
            </a:r>
            <a:r>
              <a:rPr lang="en-CA" sz="1200" i="1" noProof="0" err="1">
                <a:solidFill>
                  <a:schemeClr val="tx1"/>
                </a:solidFill>
                <a:effectLst/>
                <a:latin typeface="Arial" panose="020B0604020202020204" pitchFamily="34" charset="0"/>
                <a:ea typeface="Helvetica" pitchFamily="2" charset="0"/>
                <a:cs typeface="Arial" panose="020B0604020202020204" pitchFamily="34" charset="0"/>
              </a:rPr>
              <a:t>ligne</a:t>
            </a:r>
            <a:r>
              <a:rPr lang="en-CA" sz="1200" i="1" noProof="0">
                <a:solidFill>
                  <a:schemeClr val="tx1"/>
                </a:solidFill>
                <a:effectLst/>
                <a:latin typeface="Arial" panose="020B0604020202020204" pitchFamily="34" charset="0"/>
                <a:ea typeface="Helvetica" pitchFamily="2" charset="0"/>
                <a:cs typeface="Arial" panose="020B0604020202020204" pitchFamily="34" charset="0"/>
              </a:rPr>
              <a:t> le (date) à (</a:t>
            </a:r>
            <a:r>
              <a:rPr lang="en-CA" sz="1200" i="1" noProof="0" err="1">
                <a:solidFill>
                  <a:schemeClr val="tx1"/>
                </a:solidFill>
                <a:effectLst/>
                <a:latin typeface="Arial" panose="020B0604020202020204" pitchFamily="34" charset="0"/>
                <a:ea typeface="Helvetica" pitchFamily="2" charset="0"/>
                <a:cs typeface="Arial" panose="020B0604020202020204" pitchFamily="34" charset="0"/>
              </a:rPr>
              <a:t>adresse</a:t>
            </a:r>
            <a:r>
              <a:rPr lang="en-CA" sz="1200" i="1" noProof="0">
                <a:solidFill>
                  <a:schemeClr val="tx1"/>
                </a:solidFill>
                <a:effectLst/>
                <a:latin typeface="Arial" panose="020B0604020202020204" pitchFamily="34" charset="0"/>
                <a:ea typeface="Helvetica" pitchFamily="2" charset="0"/>
                <a:cs typeface="Arial" panose="020B0604020202020204" pitchFamily="34" charset="0"/>
              </a:rPr>
              <a:t>). </a:t>
            </a:r>
          </a:p>
          <a:p>
            <a:pPr marL="285750" indent="-285750">
              <a:buFont typeface="Arial" panose="020B0604020202020204" pitchFamily="34" charset="0"/>
              <a:buChar char="•"/>
            </a:pPr>
            <a:r>
              <a:rPr lang="en-CA" sz="1200" i="1" noProof="0">
                <a:solidFill>
                  <a:schemeClr val="tx1"/>
                </a:solidFill>
                <a:effectLst/>
                <a:latin typeface="Arial" panose="020B0604020202020204" pitchFamily="34" charset="0"/>
                <a:ea typeface="Helvetica" pitchFamily="2" charset="0"/>
                <a:cs typeface="Arial" panose="020B0604020202020204" pitchFamily="34" charset="0"/>
              </a:rPr>
              <a:t>Code </a:t>
            </a:r>
            <a:r>
              <a:rPr lang="en-CA" sz="1200" i="1" noProof="0" err="1">
                <a:solidFill>
                  <a:schemeClr val="tx1"/>
                </a:solidFill>
                <a:effectLst/>
                <a:latin typeface="Arial" panose="020B0604020202020204" pitchFamily="34" charset="0"/>
                <a:ea typeface="Helvetica" pitchFamily="2" charset="0"/>
                <a:cs typeface="Arial" panose="020B0604020202020204" pitchFamily="34" charset="0"/>
              </a:rPr>
              <a:t>criminel</a:t>
            </a:r>
            <a:r>
              <a:rPr lang="en-CA" sz="1200" i="1" noProof="0">
                <a:solidFill>
                  <a:schemeClr val="tx1"/>
                </a:solidFill>
                <a:effectLst/>
                <a:latin typeface="Arial" panose="020B0604020202020204" pitchFamily="34" charset="0"/>
                <a:ea typeface="Helvetica" pitchFamily="2" charset="0"/>
                <a:cs typeface="Arial" panose="020B0604020202020204" pitchFamily="34" charset="0"/>
              </a:rPr>
              <a:t>, 1892, S. C. 1892, </a:t>
            </a:r>
            <a:r>
              <a:rPr lang="en-CA" sz="1200" i="1" noProof="0" err="1">
                <a:solidFill>
                  <a:schemeClr val="tx1"/>
                </a:solidFill>
                <a:effectLst/>
                <a:latin typeface="Arial" panose="020B0604020202020204" pitchFamily="34" charset="0"/>
                <a:ea typeface="Helvetica" pitchFamily="2" charset="0"/>
                <a:cs typeface="Arial" panose="020B0604020202020204" pitchFamily="34" charset="0"/>
              </a:rPr>
              <a:t>ch.</a:t>
            </a:r>
            <a:r>
              <a:rPr lang="en-CA" sz="1200" i="1" noProof="0">
                <a:solidFill>
                  <a:schemeClr val="tx1"/>
                </a:solidFill>
                <a:effectLst/>
                <a:latin typeface="Arial" panose="020B0604020202020204" pitchFamily="34" charset="0"/>
                <a:ea typeface="Helvetica" pitchFamily="2" charset="0"/>
                <a:cs typeface="Arial" panose="020B0604020202020204" pitchFamily="34" charset="0"/>
              </a:rPr>
              <a:t> 29, art. 272 à 274 et art. 179.</a:t>
            </a:r>
          </a:p>
          <a:p>
            <a:pPr marL="285750" indent="-285750">
              <a:buFont typeface="Arial" panose="020B0604020202020204" pitchFamily="34" charset="0"/>
              <a:buChar char="•"/>
            </a:pPr>
            <a:r>
              <a:rPr lang="en-CA" sz="1200" i="1" noProof="0" err="1">
                <a:solidFill>
                  <a:schemeClr val="tx1"/>
                </a:solidFill>
                <a:effectLst/>
                <a:latin typeface="Arial" panose="020B0604020202020204" pitchFamily="34" charset="0"/>
                <a:ea typeface="Helvetica" pitchFamily="2" charset="0"/>
                <a:cs typeface="Arial" panose="020B0604020202020204" pitchFamily="34" charset="0"/>
              </a:rPr>
              <a:t>Acte</a:t>
            </a:r>
            <a:r>
              <a:rPr lang="en-CA" sz="1200" i="1" noProof="0">
                <a:solidFill>
                  <a:schemeClr val="tx1"/>
                </a:solidFill>
                <a:effectLst/>
                <a:latin typeface="Arial" panose="020B0604020202020204" pitchFamily="34" charset="0"/>
                <a:ea typeface="Helvetica" pitchFamily="2" charset="0"/>
                <a:cs typeface="Arial" panose="020B0604020202020204" pitchFamily="34" charset="0"/>
              </a:rPr>
              <a:t> </a:t>
            </a:r>
            <a:r>
              <a:rPr lang="en-CA" sz="1200" i="1" noProof="0" err="1">
                <a:solidFill>
                  <a:schemeClr val="tx1"/>
                </a:solidFill>
                <a:effectLst/>
                <a:latin typeface="Arial" panose="020B0604020202020204" pitchFamily="34" charset="0"/>
                <a:ea typeface="Helvetica" pitchFamily="2" charset="0"/>
                <a:cs typeface="Arial" panose="020B0604020202020204" pitchFamily="34" charset="0"/>
              </a:rPr>
              <a:t>concernant</a:t>
            </a:r>
            <a:r>
              <a:rPr lang="en-CA" sz="1200" i="1" noProof="0">
                <a:solidFill>
                  <a:schemeClr val="tx1"/>
                </a:solidFill>
                <a:effectLst/>
                <a:latin typeface="Arial" panose="020B0604020202020204" pitchFamily="34" charset="0"/>
                <a:ea typeface="Helvetica" pitchFamily="2" charset="0"/>
                <a:cs typeface="Arial" panose="020B0604020202020204" pitchFamily="34" charset="0"/>
              </a:rPr>
              <a:t> les offenses </a:t>
            </a:r>
            <a:r>
              <a:rPr lang="en-CA" sz="1200" i="1" noProof="0" err="1">
                <a:solidFill>
                  <a:schemeClr val="tx1"/>
                </a:solidFill>
                <a:effectLst/>
                <a:latin typeface="Arial" panose="020B0604020202020204" pitchFamily="34" charset="0"/>
                <a:ea typeface="Helvetica" pitchFamily="2" charset="0"/>
                <a:cs typeface="Arial" panose="020B0604020202020204" pitchFamily="34" charset="0"/>
              </a:rPr>
              <a:t>contre</a:t>
            </a:r>
            <a:r>
              <a:rPr lang="en-CA" sz="1200" i="1" noProof="0">
                <a:solidFill>
                  <a:schemeClr val="tx1"/>
                </a:solidFill>
                <a:effectLst/>
                <a:latin typeface="Arial" panose="020B0604020202020204" pitchFamily="34" charset="0"/>
                <a:ea typeface="Helvetica" pitchFamily="2" charset="0"/>
                <a:cs typeface="Arial" panose="020B0604020202020204" pitchFamily="34" charset="0"/>
              </a:rPr>
              <a:t> la Personne, S.C.1869, </a:t>
            </a:r>
            <a:r>
              <a:rPr lang="en-CA" sz="1200" i="1" noProof="0" err="1">
                <a:solidFill>
                  <a:schemeClr val="tx1"/>
                </a:solidFill>
                <a:effectLst/>
                <a:latin typeface="Arial" panose="020B0604020202020204" pitchFamily="34" charset="0"/>
                <a:ea typeface="Helvetica" pitchFamily="2" charset="0"/>
                <a:cs typeface="Arial" panose="020B0604020202020204" pitchFamily="34" charset="0"/>
              </a:rPr>
              <a:t>ch.</a:t>
            </a:r>
            <a:r>
              <a:rPr lang="en-CA" sz="1200" i="1" noProof="0">
                <a:solidFill>
                  <a:schemeClr val="tx1"/>
                </a:solidFill>
                <a:effectLst/>
                <a:latin typeface="Arial" panose="020B0604020202020204" pitchFamily="34" charset="0"/>
                <a:ea typeface="Helvetica" pitchFamily="2" charset="0"/>
                <a:cs typeface="Arial" panose="020B0604020202020204" pitchFamily="34" charset="0"/>
              </a:rPr>
              <a:t> 20, art. 59 et 60.</a:t>
            </a:r>
          </a:p>
          <a:p>
            <a:pPr marL="285750" indent="-285750">
              <a:buFont typeface="Arial" panose="020B0604020202020204" pitchFamily="34" charset="0"/>
              <a:buChar char="•"/>
            </a:pPr>
            <a:r>
              <a:rPr lang="en-CA" sz="1200" i="1" noProof="0">
                <a:solidFill>
                  <a:schemeClr val="tx1"/>
                </a:solidFill>
                <a:effectLst/>
                <a:latin typeface="Arial" panose="020B0604020202020204" pitchFamily="34" charset="0"/>
                <a:ea typeface="Helvetica" pitchFamily="2" charset="0"/>
                <a:cs typeface="Arial" panose="020B0604020202020204" pitchFamily="34" charset="0"/>
              </a:rPr>
              <a:t>Mollie </a:t>
            </a:r>
            <a:r>
              <a:rPr lang="en-CA" sz="1200" i="1" noProof="0" err="1">
                <a:solidFill>
                  <a:schemeClr val="tx1"/>
                </a:solidFill>
                <a:effectLst/>
                <a:latin typeface="Arial" panose="020B0604020202020204" pitchFamily="34" charset="0"/>
                <a:ea typeface="Helvetica" pitchFamily="2" charset="0"/>
                <a:cs typeface="Arial" panose="020B0604020202020204" pitchFamily="34" charset="0"/>
              </a:rPr>
              <a:t>Dunsmuis</a:t>
            </a:r>
            <a:r>
              <a:rPr lang="en-CA" sz="1200" i="1" noProof="0">
                <a:solidFill>
                  <a:schemeClr val="tx1"/>
                </a:solidFill>
                <a:effectLst/>
                <a:latin typeface="Arial" panose="020B0604020202020204" pitchFamily="34" charset="0"/>
                <a:ea typeface="Helvetica" pitchFamily="2" charset="0"/>
                <a:cs typeface="Arial" panose="020B0604020202020204" pitchFamily="34" charset="0"/>
              </a:rPr>
              <a:t>. (1998). « </a:t>
            </a:r>
            <a:r>
              <a:rPr lang="en-CA" sz="1200" i="1" noProof="0" err="1">
                <a:solidFill>
                  <a:schemeClr val="tx1"/>
                </a:solidFill>
                <a:effectLst/>
                <a:latin typeface="Arial" panose="020B0604020202020204" pitchFamily="34" charset="0"/>
                <a:ea typeface="Helvetica" pitchFamily="2" charset="0"/>
                <a:cs typeface="Arial" panose="020B0604020202020204" pitchFamily="34" charset="0"/>
              </a:rPr>
              <a:t>Avortement</a:t>
            </a:r>
            <a:r>
              <a:rPr lang="en-CA" sz="1200" i="1" noProof="0">
                <a:solidFill>
                  <a:schemeClr val="tx1"/>
                </a:solidFill>
                <a:effectLst/>
                <a:latin typeface="Arial" panose="020B0604020202020204" pitchFamily="34" charset="0"/>
                <a:ea typeface="Helvetica" pitchFamily="2" charset="0"/>
                <a:cs typeface="Arial" panose="020B0604020202020204" pitchFamily="34" charset="0"/>
              </a:rPr>
              <a:t> : </a:t>
            </a:r>
            <a:r>
              <a:rPr lang="en-CA" sz="1200" i="1" noProof="0" err="1">
                <a:solidFill>
                  <a:schemeClr val="tx1"/>
                </a:solidFill>
                <a:effectLst/>
                <a:latin typeface="Arial" panose="020B0604020202020204" pitchFamily="34" charset="0"/>
                <a:ea typeface="Helvetica" pitchFamily="2" charset="0"/>
                <a:cs typeface="Arial" panose="020B0604020202020204" pitchFamily="34" charset="0"/>
              </a:rPr>
              <a:t>Développements</a:t>
            </a:r>
            <a:r>
              <a:rPr lang="en-CA" sz="1200" i="1" noProof="0">
                <a:solidFill>
                  <a:schemeClr val="tx1"/>
                </a:solidFill>
                <a:effectLst/>
                <a:latin typeface="Arial" panose="020B0604020202020204" pitchFamily="34" charset="0"/>
                <a:ea typeface="Helvetica" pitchFamily="2" charset="0"/>
                <a:cs typeface="Arial" panose="020B0604020202020204" pitchFamily="34" charset="0"/>
              </a:rPr>
              <a:t> </a:t>
            </a:r>
            <a:r>
              <a:rPr lang="en-CA" sz="1200" i="1" noProof="0" err="1">
                <a:solidFill>
                  <a:schemeClr val="tx1"/>
                </a:solidFill>
                <a:effectLst/>
                <a:latin typeface="Arial" panose="020B0604020202020204" pitchFamily="34" charset="0"/>
                <a:ea typeface="Helvetica" pitchFamily="2" charset="0"/>
                <a:cs typeface="Arial" panose="020B0604020202020204" pitchFamily="34" charset="0"/>
              </a:rPr>
              <a:t>constitutionnels</a:t>
            </a:r>
            <a:r>
              <a:rPr lang="en-CA" sz="1200" i="1" noProof="0">
                <a:solidFill>
                  <a:schemeClr val="tx1"/>
                </a:solidFill>
                <a:effectLst/>
                <a:latin typeface="Arial" panose="020B0604020202020204" pitchFamily="34" charset="0"/>
                <a:ea typeface="Helvetica" pitchFamily="2" charset="0"/>
                <a:cs typeface="Arial" panose="020B0604020202020204" pitchFamily="34" charset="0"/>
              </a:rPr>
              <a:t> et </a:t>
            </a:r>
            <a:r>
              <a:rPr lang="en-CA" sz="1200" i="1" noProof="0" err="1">
                <a:solidFill>
                  <a:schemeClr val="tx1"/>
                </a:solidFill>
                <a:effectLst/>
                <a:latin typeface="Arial" panose="020B0604020202020204" pitchFamily="34" charset="0"/>
                <a:ea typeface="Helvetica" pitchFamily="2" charset="0"/>
                <a:cs typeface="Arial" panose="020B0604020202020204" pitchFamily="34" charset="0"/>
              </a:rPr>
              <a:t>juridiques</a:t>
            </a:r>
            <a:r>
              <a:rPr lang="en-CA" sz="1200" i="1" noProof="0">
                <a:solidFill>
                  <a:schemeClr val="tx1"/>
                </a:solidFill>
                <a:effectLst/>
                <a:latin typeface="Arial" panose="020B0604020202020204" pitchFamily="34" charset="0"/>
                <a:ea typeface="Helvetica" pitchFamily="2" charset="0"/>
                <a:cs typeface="Arial" panose="020B0604020202020204" pitchFamily="34" charset="0"/>
              </a:rPr>
              <a:t> ». </a:t>
            </a:r>
            <a:r>
              <a:rPr lang="en-CA" sz="1200" i="1" noProof="0" err="1">
                <a:solidFill>
                  <a:schemeClr val="tx1"/>
                </a:solidFill>
                <a:effectLst/>
                <a:latin typeface="Arial" panose="020B0604020202020204" pitchFamily="34" charset="0"/>
                <a:ea typeface="Helvetica" pitchFamily="2" charset="0"/>
                <a:cs typeface="Arial" panose="020B0604020202020204" pitchFamily="34" charset="0"/>
              </a:rPr>
              <a:t>Récupéré</a:t>
            </a:r>
            <a:r>
              <a:rPr lang="en-CA" sz="1200" i="1" noProof="0">
                <a:solidFill>
                  <a:schemeClr val="tx1"/>
                </a:solidFill>
                <a:effectLst/>
                <a:latin typeface="Arial" panose="020B0604020202020204" pitchFamily="34" charset="0"/>
                <a:ea typeface="Helvetica" pitchFamily="2" charset="0"/>
                <a:cs typeface="Arial" panose="020B0604020202020204" pitchFamily="34" charset="0"/>
              </a:rPr>
              <a:t> le 15 </a:t>
            </a:r>
            <a:r>
              <a:rPr lang="en-CA" sz="1200" i="1" noProof="0" err="1">
                <a:solidFill>
                  <a:schemeClr val="tx1"/>
                </a:solidFill>
                <a:effectLst/>
                <a:latin typeface="Arial" panose="020B0604020202020204" pitchFamily="34" charset="0"/>
                <a:ea typeface="Helvetica" pitchFamily="2" charset="0"/>
                <a:cs typeface="Arial" panose="020B0604020202020204" pitchFamily="34" charset="0"/>
              </a:rPr>
              <a:t>août</a:t>
            </a:r>
            <a:r>
              <a:rPr lang="en-CA" sz="1200" i="1" noProof="0">
                <a:solidFill>
                  <a:schemeClr val="tx1"/>
                </a:solidFill>
                <a:effectLst/>
                <a:latin typeface="Arial" panose="020B0604020202020204" pitchFamily="34" charset="0"/>
                <a:ea typeface="Helvetica" pitchFamily="2" charset="0"/>
                <a:cs typeface="Arial" panose="020B0604020202020204" pitchFamily="34" charset="0"/>
              </a:rPr>
              <a:t> 2024 à https://</a:t>
            </a:r>
            <a:r>
              <a:rPr lang="en-CA" sz="1200" i="1" noProof="0" err="1">
                <a:solidFill>
                  <a:schemeClr val="tx1"/>
                </a:solidFill>
                <a:effectLst/>
                <a:latin typeface="Arial" panose="020B0604020202020204" pitchFamily="34" charset="0"/>
                <a:ea typeface="Helvetica" pitchFamily="2" charset="0"/>
                <a:cs typeface="Arial" panose="020B0604020202020204" pitchFamily="34" charset="0"/>
              </a:rPr>
              <a:t>publications.gc.ca</a:t>
            </a:r>
            <a:r>
              <a:rPr lang="en-CA" sz="1200" i="1" noProof="0">
                <a:solidFill>
                  <a:schemeClr val="tx1"/>
                </a:solidFill>
                <a:effectLst/>
                <a:latin typeface="Arial" panose="020B0604020202020204" pitchFamily="34" charset="0"/>
                <a:ea typeface="Helvetica" pitchFamily="2" charset="0"/>
                <a:cs typeface="Arial" panose="020B0604020202020204" pitchFamily="34" charset="0"/>
              </a:rPr>
              <a:t>/Pilot/</a:t>
            </a:r>
            <a:r>
              <a:rPr lang="en-CA" sz="1200" i="1" noProof="0" err="1">
                <a:solidFill>
                  <a:schemeClr val="tx1"/>
                </a:solidFill>
                <a:effectLst/>
                <a:latin typeface="Arial" panose="020B0604020202020204" pitchFamily="34" charset="0"/>
                <a:ea typeface="Helvetica" pitchFamily="2" charset="0"/>
                <a:cs typeface="Arial" panose="020B0604020202020204" pitchFamily="34" charset="0"/>
              </a:rPr>
              <a:t>LoPBdP</a:t>
            </a:r>
            <a:r>
              <a:rPr lang="en-CA" sz="1200" i="1" noProof="0">
                <a:solidFill>
                  <a:schemeClr val="tx1"/>
                </a:solidFill>
                <a:effectLst/>
                <a:latin typeface="Arial" panose="020B0604020202020204" pitchFamily="34" charset="0"/>
                <a:ea typeface="Helvetica" pitchFamily="2" charset="0"/>
                <a:cs typeface="Arial" panose="020B0604020202020204" pitchFamily="34" charset="0"/>
              </a:rPr>
              <a:t>/CIR/8910-f.htm. </a:t>
            </a:r>
          </a:p>
          <a:p>
            <a:pPr marL="171450" indent="-171450">
              <a:buFont typeface="Arial" panose="020B0604020202020204" pitchFamily="34" charset="0"/>
              <a:buChar char="•"/>
            </a:pPr>
            <a:r>
              <a:rPr lang="en-CA" sz="1200" noProof="0">
                <a:solidFill>
                  <a:schemeClr val="tx1"/>
                </a:solidFill>
                <a:effectLst/>
                <a:latin typeface="Arial" panose="020B0604020202020204" pitchFamily="34" charset="0"/>
                <a:ea typeface="Helvetica" pitchFamily="2" charset="0"/>
                <a:cs typeface="Arial" panose="020B0604020202020204" pitchFamily="34" charset="0"/>
              </a:rPr>
              <a:t>Elspeth Tulloch, « Nous, les </a:t>
            </a:r>
            <a:r>
              <a:rPr lang="en-CA" sz="1200" noProof="0" err="1">
                <a:solidFill>
                  <a:schemeClr val="tx1"/>
                </a:solidFill>
                <a:effectLst/>
                <a:latin typeface="Arial" panose="020B0604020202020204" pitchFamily="34" charset="0"/>
                <a:ea typeface="Helvetica" pitchFamily="2" charset="0"/>
                <a:cs typeface="Arial" panose="020B0604020202020204" pitchFamily="34" charset="0"/>
              </a:rPr>
              <a:t>soussignées</a:t>
            </a:r>
            <a:r>
              <a:rPr lang="en-CA" sz="1200" noProof="0">
                <a:solidFill>
                  <a:schemeClr val="tx1"/>
                </a:solidFill>
                <a:effectLst/>
                <a:latin typeface="Arial" panose="020B0604020202020204" pitchFamily="34" charset="0"/>
                <a:ea typeface="Helvetica" pitchFamily="2" charset="0"/>
                <a:cs typeface="Arial" panose="020B0604020202020204" pitchFamily="34" charset="0"/>
              </a:rPr>
              <a:t> : Un aperçu </a:t>
            </a:r>
            <a:r>
              <a:rPr lang="en-CA" sz="1200" noProof="0" err="1">
                <a:solidFill>
                  <a:schemeClr val="tx1"/>
                </a:solidFill>
                <a:effectLst/>
                <a:latin typeface="Arial" panose="020B0604020202020204" pitchFamily="34" charset="0"/>
                <a:ea typeface="Helvetica" pitchFamily="2" charset="0"/>
                <a:cs typeface="Arial" panose="020B0604020202020204" pitchFamily="34" charset="0"/>
              </a:rPr>
              <a:t>historique</a:t>
            </a:r>
            <a:r>
              <a:rPr lang="en-CA" sz="1200" noProof="0">
                <a:solidFill>
                  <a:schemeClr val="tx1"/>
                </a:solidFill>
                <a:effectLst/>
                <a:latin typeface="Arial" panose="020B0604020202020204" pitchFamily="34" charset="0"/>
                <a:ea typeface="Helvetica" pitchFamily="2" charset="0"/>
                <a:cs typeface="Arial" panose="020B0604020202020204" pitchFamily="34" charset="0"/>
              </a:rPr>
              <a:t> du </a:t>
            </a:r>
            <a:r>
              <a:rPr lang="en-CA" sz="1200" noProof="0" err="1">
                <a:solidFill>
                  <a:schemeClr val="tx1"/>
                </a:solidFill>
                <a:effectLst/>
                <a:latin typeface="Arial" panose="020B0604020202020204" pitchFamily="34" charset="0"/>
                <a:ea typeface="Helvetica" pitchFamily="2" charset="0"/>
                <a:cs typeface="Arial" panose="020B0604020202020204" pitchFamily="34" charset="0"/>
              </a:rPr>
              <a:t>statut</a:t>
            </a:r>
            <a:r>
              <a:rPr lang="en-CA" sz="1200" noProof="0">
                <a:solidFill>
                  <a:schemeClr val="tx1"/>
                </a:solidFill>
                <a:effectLst/>
                <a:latin typeface="Arial" panose="020B0604020202020204" pitchFamily="34" charset="0"/>
                <a:ea typeface="Helvetica" pitchFamily="2" charset="0"/>
                <a:cs typeface="Arial" panose="020B0604020202020204" pitchFamily="34" charset="0"/>
              </a:rPr>
              <a:t> politique et </a:t>
            </a:r>
            <a:r>
              <a:rPr lang="en-CA" sz="1200" noProof="0" err="1">
                <a:solidFill>
                  <a:schemeClr val="tx1"/>
                </a:solidFill>
                <a:effectLst/>
                <a:latin typeface="Arial" panose="020B0604020202020204" pitchFamily="34" charset="0"/>
                <a:ea typeface="Helvetica" pitchFamily="2" charset="0"/>
                <a:cs typeface="Arial" panose="020B0604020202020204" pitchFamily="34" charset="0"/>
              </a:rPr>
              <a:t>légal</a:t>
            </a:r>
            <a:r>
              <a:rPr lang="en-CA" sz="1200" noProof="0">
                <a:solidFill>
                  <a:schemeClr val="tx1"/>
                </a:solidFill>
                <a:effectLst/>
                <a:latin typeface="Arial" panose="020B0604020202020204" pitchFamily="34" charset="0"/>
                <a:ea typeface="Helvetica" pitchFamily="2" charset="0"/>
                <a:cs typeface="Arial" panose="020B0604020202020204" pitchFamily="34" charset="0"/>
              </a:rPr>
              <a:t> des femmes du Nouveau-Brunswick 1784-1984 », </a:t>
            </a:r>
            <a:r>
              <a:rPr lang="en-CA" sz="1200" i="1" noProof="0">
                <a:solidFill>
                  <a:schemeClr val="tx1"/>
                </a:solidFill>
                <a:effectLst/>
                <a:latin typeface="Arial" panose="020B0604020202020204" pitchFamily="34" charset="0"/>
                <a:ea typeface="Helvetica" pitchFamily="2" charset="0"/>
                <a:cs typeface="Arial" panose="020B0604020202020204" pitchFamily="34" charset="0"/>
              </a:rPr>
              <a:t>dans La justice sera </a:t>
            </a:r>
            <a:r>
              <a:rPr lang="en-CA" sz="1200" i="1" noProof="0" err="1">
                <a:solidFill>
                  <a:schemeClr val="tx1"/>
                </a:solidFill>
                <a:effectLst/>
                <a:latin typeface="Arial" panose="020B0604020202020204" pitchFamily="34" charset="0"/>
                <a:ea typeface="Helvetica" pitchFamily="2" charset="0"/>
                <a:cs typeface="Arial" panose="020B0604020202020204" pitchFamily="34" charset="0"/>
              </a:rPr>
              <a:t>mienne</a:t>
            </a:r>
            <a:r>
              <a:rPr lang="en-CA" sz="1200" i="1" noProof="0">
                <a:solidFill>
                  <a:schemeClr val="tx1"/>
                </a:solidFill>
                <a:effectLst/>
                <a:latin typeface="Arial" panose="020B0604020202020204" pitchFamily="34" charset="0"/>
                <a:ea typeface="Helvetica" pitchFamily="2" charset="0"/>
                <a:cs typeface="Arial" panose="020B0604020202020204" pitchFamily="34" charset="0"/>
              </a:rPr>
              <a:t>’ : les femmes et les droits </a:t>
            </a:r>
            <a:r>
              <a:rPr lang="en-CA" sz="1200" i="1" noProof="0" err="1">
                <a:solidFill>
                  <a:schemeClr val="tx1"/>
                </a:solidFill>
                <a:effectLst/>
                <a:latin typeface="Arial" panose="020B0604020202020204" pitchFamily="34" charset="0"/>
                <a:ea typeface="Helvetica" pitchFamily="2" charset="0"/>
                <a:cs typeface="Arial" panose="020B0604020202020204" pitchFamily="34" charset="0"/>
              </a:rPr>
              <a:t>légaux</a:t>
            </a:r>
            <a:r>
              <a:rPr lang="en-CA" sz="1200" noProof="0">
                <a:solidFill>
                  <a:schemeClr val="tx1"/>
                </a:solidFill>
                <a:effectLst/>
                <a:latin typeface="Arial" panose="020B0604020202020204" pitchFamily="34" charset="0"/>
                <a:ea typeface="Helvetica" pitchFamily="2" charset="0"/>
                <a:cs typeface="Arial" panose="020B0604020202020204" pitchFamily="34" charset="0"/>
              </a:rPr>
              <a:t>, 1985, Moncton, p, x, </a:t>
            </a:r>
            <a:r>
              <a:rPr lang="en-CA" sz="1200" noProof="0" err="1">
                <a:solidFill>
                  <a:schemeClr val="tx1"/>
                </a:solidFill>
                <a:effectLst/>
                <a:latin typeface="Arial" panose="020B0604020202020204" pitchFamily="34" charset="0"/>
                <a:ea typeface="Helvetica" pitchFamily="2" charset="0"/>
                <a:cs typeface="Arial" panose="020B0604020202020204" pitchFamily="34" charset="0"/>
              </a:rPr>
              <a:t>consulté</a:t>
            </a:r>
            <a:r>
              <a:rPr lang="en-CA" sz="1200" noProof="0">
                <a:solidFill>
                  <a:schemeClr val="tx1"/>
                </a:solidFill>
                <a:effectLst/>
                <a:latin typeface="Arial" panose="020B0604020202020204" pitchFamily="34" charset="0"/>
                <a:ea typeface="Helvetica" pitchFamily="2" charset="0"/>
                <a:cs typeface="Arial" panose="020B0604020202020204" pitchFamily="34" charset="0"/>
              </a:rPr>
              <a:t> </a:t>
            </a:r>
            <a:r>
              <a:rPr lang="en-CA" sz="1200" noProof="0" err="1">
                <a:solidFill>
                  <a:schemeClr val="tx1"/>
                </a:solidFill>
                <a:effectLst/>
                <a:latin typeface="Arial" panose="020B0604020202020204" pitchFamily="34" charset="0"/>
                <a:ea typeface="Helvetica" pitchFamily="2" charset="0"/>
                <a:cs typeface="Arial" panose="020B0604020202020204" pitchFamily="34" charset="0"/>
              </a:rPr>
              <a:t>en</a:t>
            </a:r>
            <a:r>
              <a:rPr lang="en-CA" sz="1200" noProof="0">
                <a:solidFill>
                  <a:schemeClr val="tx1"/>
                </a:solidFill>
                <a:effectLst/>
                <a:latin typeface="Arial" panose="020B0604020202020204" pitchFamily="34" charset="0"/>
                <a:ea typeface="Helvetica" pitchFamily="2" charset="0"/>
                <a:cs typeface="Arial" panose="020B0604020202020204" pitchFamily="34" charset="0"/>
              </a:rPr>
              <a:t> </a:t>
            </a:r>
            <a:r>
              <a:rPr lang="en-CA" sz="1200" noProof="0" err="1">
                <a:solidFill>
                  <a:schemeClr val="tx1"/>
                </a:solidFill>
                <a:effectLst/>
                <a:latin typeface="Arial" panose="020B0604020202020204" pitchFamily="34" charset="0"/>
                <a:ea typeface="Helvetica" pitchFamily="2" charset="0"/>
                <a:cs typeface="Arial" panose="020B0604020202020204" pitchFamily="34" charset="0"/>
              </a:rPr>
              <a:t>ligne</a:t>
            </a:r>
            <a:r>
              <a:rPr lang="en-CA" sz="1200" noProof="0">
                <a:solidFill>
                  <a:schemeClr val="tx1"/>
                </a:solidFill>
                <a:effectLst/>
                <a:latin typeface="Arial" panose="020B0604020202020204" pitchFamily="34" charset="0"/>
                <a:ea typeface="Helvetica" pitchFamily="2" charset="0"/>
                <a:cs typeface="Arial" panose="020B0604020202020204" pitchFamily="34" charset="0"/>
              </a:rPr>
              <a:t> : </a:t>
            </a:r>
            <a:r>
              <a:rPr lang="en-CA" sz="1200" u="sng" noProof="0">
                <a:solidFill>
                  <a:schemeClr val="tx1"/>
                </a:solidFill>
                <a:effectLst/>
                <a:latin typeface="Arial" panose="020B0604020202020204" pitchFamily="34" charset="0"/>
                <a:ea typeface="Helvetica" pitchFamily="2" charset="0"/>
                <a:cs typeface="Arial" panose="020B0604020202020204" pitchFamily="34" charset="0"/>
                <a:hlinkClick r:id="rId3">
                  <a:extLst>
                    <a:ext uri="{A12FA001-AC4F-418D-AE19-62706E023703}">
                      <ahyp:hlinkClr xmlns:ahyp="http://schemas.microsoft.com/office/drawing/2018/hyperlinkcolor" val="tx"/>
                    </a:ext>
                  </a:extLst>
                </a:hlinkClick>
              </a:rPr>
              <a:t>Chapitre II (gnb.ca)</a:t>
            </a:r>
            <a:r>
              <a:rPr lang="en-CA" sz="1200" noProof="0">
                <a:solidFill>
                  <a:schemeClr val="tx1"/>
                </a:solidFill>
                <a:effectLst/>
                <a:latin typeface="Arial" panose="020B0604020202020204" pitchFamily="34" charset="0"/>
                <a:ea typeface="Helvetica" pitchFamily="2" charset="0"/>
                <a:cs typeface="Arial" panose="020B0604020202020204" pitchFamily="34" charset="0"/>
              </a:rPr>
              <a:t> (</a:t>
            </a:r>
            <a:r>
              <a:rPr lang="en-CA" sz="1200" noProof="0" err="1">
                <a:solidFill>
                  <a:schemeClr val="tx1"/>
                </a:solidFill>
                <a:effectLst/>
                <a:latin typeface="Arial" panose="020B0604020202020204" pitchFamily="34" charset="0"/>
                <a:ea typeface="Helvetica" pitchFamily="2" charset="0"/>
                <a:cs typeface="Arial" panose="020B0604020202020204" pitchFamily="34" charset="0"/>
              </a:rPr>
              <a:t>consulté</a:t>
            </a:r>
            <a:r>
              <a:rPr lang="en-CA" sz="1200" noProof="0">
                <a:solidFill>
                  <a:schemeClr val="tx1"/>
                </a:solidFill>
                <a:effectLst/>
                <a:latin typeface="Arial" panose="020B0604020202020204" pitchFamily="34" charset="0"/>
                <a:ea typeface="Helvetica" pitchFamily="2" charset="0"/>
                <a:cs typeface="Arial" panose="020B0604020202020204" pitchFamily="34" charset="0"/>
              </a:rPr>
              <a:t> le 15 </a:t>
            </a:r>
            <a:r>
              <a:rPr lang="en-CA" sz="1200" noProof="0" err="1">
                <a:solidFill>
                  <a:schemeClr val="tx1"/>
                </a:solidFill>
                <a:effectLst/>
                <a:latin typeface="Arial" panose="020B0604020202020204" pitchFamily="34" charset="0"/>
                <a:ea typeface="Helvetica" pitchFamily="2" charset="0"/>
                <a:cs typeface="Arial" panose="020B0604020202020204" pitchFamily="34" charset="0"/>
              </a:rPr>
              <a:t>août</a:t>
            </a:r>
            <a:r>
              <a:rPr lang="en-CA" sz="1200" noProof="0">
                <a:solidFill>
                  <a:schemeClr val="tx1"/>
                </a:solidFill>
                <a:effectLst/>
                <a:latin typeface="Arial" panose="020B0604020202020204" pitchFamily="34" charset="0"/>
                <a:ea typeface="Helvetica" pitchFamily="2" charset="0"/>
                <a:cs typeface="Arial" panose="020B0604020202020204" pitchFamily="34" charset="0"/>
              </a:rPr>
              <a:t> 2024).</a:t>
            </a: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171450" indent="-171450">
              <a:lnSpc>
                <a:spcPct val="120000"/>
              </a:lnSpc>
              <a:spcBef>
                <a:spcPts val="600"/>
              </a:spcBef>
              <a:spcAft>
                <a:spcPts val="600"/>
              </a:spcAft>
              <a:buFont typeface="Arial" panose="020B0604020202020204" pitchFamily="34" charset="0"/>
              <a:buChar char="•"/>
            </a:pP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Voir</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 Elspeth Tulloch, « Nous, les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soussignées</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 Un aperçu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historique</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du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statut</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politique et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légal</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des femmes du Nouveau-Brunswick 1784-1984 », </a:t>
            </a:r>
            <a:r>
              <a:rPr lang="en-CA" sz="1200" i="1"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dans La justice sera </a:t>
            </a:r>
            <a:r>
              <a:rPr lang="en-CA" sz="1200" i="1"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mienne</a:t>
            </a:r>
            <a:r>
              <a:rPr lang="en-CA" sz="1200" i="1"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 les femmes et les droits </a:t>
            </a:r>
            <a:r>
              <a:rPr lang="en-CA" sz="1200" i="1"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légaux</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1985, Moncton, p, 82,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consulté</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en</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ligne</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 </a:t>
            </a:r>
            <a:r>
              <a:rPr lang="en-CA" sz="1200" u="none" strike="noStrike" noProof="0">
                <a:solidFill>
                  <a:schemeClr val="tx1"/>
                </a:solidFill>
                <a:effectLst/>
                <a:highlight>
                  <a:srgbClr val="E1E3E6"/>
                </a:highlight>
                <a:latin typeface="Arial" panose="020B0604020202020204" pitchFamily="34" charset="0"/>
                <a:ea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Chapitre II (gnb.ca)</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consulté</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le 15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août</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2024). Pour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une</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chronologie</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des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projets</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de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loi</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visant</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à modifier le </a:t>
            </a:r>
            <a:r>
              <a:rPr lang="en-CA" sz="1200" i="1"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Code </a:t>
            </a:r>
            <a:r>
              <a:rPr lang="en-CA" sz="1200" i="1"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criminel</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en</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matière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d’avortement</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ou</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de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régulation</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des naissances,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voir</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 </a:t>
            </a:r>
            <a:r>
              <a:rPr lang="en-CA" sz="1200" u="none" strike="noStrike" noProof="0">
                <a:solidFill>
                  <a:schemeClr val="tx1"/>
                </a:solidFill>
                <a:effectLst/>
                <a:highlight>
                  <a:srgbClr val="E1E3E6"/>
                </a:highlight>
                <a:latin typeface="Arial" panose="020B0604020202020204" pitchFamily="34" charset="0"/>
                <a:ea typeface="Aptos" panose="020B00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https://www.thecanadianencyclopedia.ca/fr/article/histoire-de-la-regulation-des-naissances-au-canada</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a:t>
            </a:r>
          </a:p>
          <a:p>
            <a:endParaRPr lang="en-CA" sz="1200" noProof="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5E544C7-F800-43E5-B4CA-65E8656D9E73}" type="slidenum">
              <a:rPr lang="en-CA" smtClean="0"/>
              <a:t>16</a:t>
            </a:fld>
            <a:endParaRPr lang="en-CA"/>
          </a:p>
        </p:txBody>
      </p:sp>
    </p:spTree>
    <p:extLst>
      <p:ext uri="{BB962C8B-B14F-4D97-AF65-F5344CB8AC3E}">
        <p14:creationId xmlns:p14="http://schemas.microsoft.com/office/powerpoint/2010/main" val="38919397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solidFill>
                  <a:schemeClr val="tx1"/>
                </a:solidFill>
                <a:latin typeface="Arial" panose="020B0604020202020204" pitchFamily="34" charset="0"/>
                <a:cs typeface="Arial" panose="020B0604020202020204" pitchFamily="34" charset="0"/>
              </a:rPr>
              <a:t>NOTES FOR THE TEACHER</a:t>
            </a:r>
            <a:endParaRPr lang="en-US" dirty="0">
              <a:solidFill>
                <a:schemeClr val="tx1"/>
              </a:solidFill>
              <a:latin typeface="Arial" panose="020B0604020202020204" pitchFamily="34" charset="0"/>
              <a:cs typeface="Arial" panose="020B0604020202020204" pitchFamily="34" charset="0"/>
            </a:endParaRPr>
          </a:p>
          <a:p>
            <a:endParaRPr lang="en-CA" noProof="0" dirty="0">
              <a:solidFill>
                <a:schemeClr val="tx1"/>
              </a:solidFill>
              <a:latin typeface="Arial" panose="020B0604020202020204" pitchFamily="34" charset="0"/>
              <a:cs typeface="Arial" panose="020B0604020202020204" pitchFamily="34" charset="0"/>
            </a:endParaRPr>
          </a:p>
          <a:p>
            <a:pPr marL="171450" indent="-171450">
              <a:buFont typeface="Wingdings" pitchFamily="2" charset="2"/>
              <a:buChar char="q"/>
            </a:pPr>
            <a:r>
              <a:rPr lang="en-CA" noProof="0" dirty="0">
                <a:solidFill>
                  <a:schemeClr val="tx1"/>
                </a:solidFill>
                <a:latin typeface="Arial"/>
                <a:cs typeface="Arial"/>
              </a:rPr>
              <a:t>First, </a:t>
            </a:r>
            <a:r>
              <a:rPr lang="en-CA" dirty="0">
                <a:latin typeface="Arial"/>
                <a:cs typeface="Arial"/>
              </a:rPr>
              <a:t>play the video. </a:t>
            </a:r>
            <a:endParaRPr lang="en-CA" noProof="0" dirty="0">
              <a:solidFill>
                <a:schemeClr val="tx1"/>
              </a:solidFill>
              <a:latin typeface="Arial" panose="020B0604020202020204" pitchFamily="34" charset="0"/>
              <a:cs typeface="Arial" panose="020B0604020202020204" pitchFamily="34" charset="0"/>
            </a:endParaRPr>
          </a:p>
          <a:p>
            <a:pPr marL="171450" indent="-171450">
              <a:buFont typeface="Wingdings" pitchFamily="2" charset="2"/>
              <a:buChar char="q"/>
            </a:pPr>
            <a:endParaRPr lang="en-CA" dirty="0">
              <a:latin typeface="Arial"/>
              <a:ea typeface="Calibri"/>
              <a:cs typeface="Arial"/>
            </a:endParaRPr>
          </a:p>
          <a:p>
            <a:pPr marL="171450" indent="-171450">
              <a:buFont typeface="Wingdings" pitchFamily="2" charset="2"/>
              <a:buChar char="q"/>
            </a:pPr>
            <a:r>
              <a:rPr lang="en-CA" noProof="0" dirty="0">
                <a:solidFill>
                  <a:schemeClr val="tx1"/>
                </a:solidFill>
                <a:latin typeface="Arial"/>
                <a:ea typeface="Calibri"/>
                <a:cs typeface="Arial"/>
              </a:rPr>
              <a:t>Second, </a:t>
            </a:r>
            <a:r>
              <a:rPr lang="en-CA" dirty="0">
                <a:latin typeface="Calibri"/>
                <a:ea typeface="Calibri"/>
                <a:cs typeface="Calibri"/>
              </a:rPr>
              <a:t>present</a:t>
            </a:r>
            <a:r>
              <a:rPr lang="en-CA" dirty="0"/>
              <a:t> the information in the section below called INFORMATION FOR THE STUDENTS.</a:t>
            </a:r>
            <a:endParaRPr lang="en-CA" dirty="0">
              <a:latin typeface="Arial"/>
              <a:ea typeface="Calibri" panose="020F0502020204030204"/>
              <a:cs typeface="Arial"/>
            </a:endParaRPr>
          </a:p>
          <a:p>
            <a:pPr marL="171450" indent="-171450">
              <a:buFont typeface="Wingdings" pitchFamily="2" charset="2"/>
              <a:buChar char="q"/>
            </a:pPr>
            <a:endParaRPr lang="en-CA" noProof="0" dirty="0">
              <a:solidFill>
                <a:schemeClr val="tx1"/>
              </a:solidFill>
              <a:latin typeface="Arial" panose="020B0604020202020204" pitchFamily="34" charset="0"/>
              <a:ea typeface="Calibri"/>
              <a:cs typeface="Arial" panose="020B0604020202020204" pitchFamily="34" charset="0"/>
            </a:endParaRPr>
          </a:p>
          <a:p>
            <a:pPr marL="171450" indent="-171450">
              <a:buFont typeface="Wingdings" pitchFamily="2" charset="2"/>
              <a:buChar char="q"/>
            </a:pPr>
            <a:r>
              <a:rPr lang="en-CA" noProof="0" dirty="0">
                <a:solidFill>
                  <a:schemeClr val="tx1"/>
                </a:solidFill>
                <a:latin typeface="Arial" panose="020B0604020202020204" pitchFamily="34" charset="0"/>
                <a:ea typeface="Calibri"/>
                <a:cs typeface="Arial" panose="020B0604020202020204" pitchFamily="34" charset="0"/>
              </a:rPr>
              <a:t>Third, ask students the following discussion questions:</a:t>
            </a:r>
          </a:p>
          <a:p>
            <a:pPr lvl="1" indent="-171450">
              <a:buFont typeface="Wingdings" pitchFamily="2" charset="2"/>
              <a:buChar char="Ø"/>
            </a:pPr>
            <a:r>
              <a:rPr lang="en-CA" noProof="0" dirty="0">
                <a:solidFill>
                  <a:schemeClr val="tx1"/>
                </a:solidFill>
                <a:latin typeface="Arial" panose="020B0604020202020204" pitchFamily="34" charset="0"/>
                <a:ea typeface="Calibri"/>
                <a:cs typeface="Arial" panose="020B0604020202020204" pitchFamily="34" charset="0"/>
              </a:rPr>
              <a:t>Why do you think the right to abortion is a feminist demand?</a:t>
            </a:r>
          </a:p>
          <a:p>
            <a:pPr lvl="1" indent="-171450">
              <a:buFont typeface="Wingdings" panose="05000000000000000000" pitchFamily="2" charset="2"/>
              <a:buChar char="q"/>
            </a:pPr>
            <a:r>
              <a:rPr lang="en-CA" b="1" noProof="0" dirty="0">
                <a:solidFill>
                  <a:schemeClr val="tx1"/>
                </a:solidFill>
                <a:latin typeface="Arial" panose="020B0604020202020204" pitchFamily="34" charset="0"/>
                <a:cs typeface="Arial" panose="020B0604020202020204" pitchFamily="34" charset="0"/>
              </a:rPr>
              <a:t>Suggestions for further reflection: </a:t>
            </a:r>
            <a:endParaRPr lang="en-CA" noProof="0" dirty="0">
              <a:solidFill>
                <a:schemeClr val="tx1"/>
              </a:solidFill>
              <a:latin typeface="Arial" panose="020B0604020202020204" pitchFamily="34" charset="0"/>
              <a:cs typeface="Arial" panose="020B0604020202020204" pitchFamily="34" charset="0"/>
            </a:endParaRPr>
          </a:p>
          <a:p>
            <a:pPr lvl="2" indent="-171450">
              <a:buFont typeface="Wingdings" panose="05000000000000000000" pitchFamily="2" charset="2"/>
              <a:buChar char="q"/>
            </a:pPr>
            <a:r>
              <a:rPr lang="en-CA" noProof="0" dirty="0">
                <a:solidFill>
                  <a:schemeClr val="tx1"/>
                </a:solidFill>
                <a:latin typeface="Arial" panose="020B0604020202020204" pitchFamily="34" charset="0"/>
                <a:cs typeface="Arial" panose="020B0604020202020204" pitchFamily="34" charset="0"/>
              </a:rPr>
              <a:t>So that women can have control over their bodies and have children only if they choose to.</a:t>
            </a:r>
            <a:endParaRPr lang="en-CA" noProof="0" dirty="0">
              <a:solidFill>
                <a:schemeClr val="tx1"/>
              </a:solidFill>
              <a:latin typeface="Arial" panose="020B0604020202020204" pitchFamily="34" charset="0"/>
              <a:ea typeface="Calibri"/>
              <a:cs typeface="Arial" panose="020B0604020202020204" pitchFamily="34" charset="0"/>
            </a:endParaRPr>
          </a:p>
          <a:p>
            <a:pPr lvl="2" indent="-171450">
              <a:buFont typeface="Wingdings" panose="05000000000000000000" pitchFamily="2" charset="2"/>
              <a:buChar char="q"/>
            </a:pPr>
            <a:r>
              <a:rPr lang="en-CA" noProof="0" dirty="0">
                <a:solidFill>
                  <a:schemeClr val="tx1"/>
                </a:solidFill>
                <a:latin typeface="Arial" panose="020B0604020202020204" pitchFamily="34" charset="0"/>
                <a:cs typeface="Arial" panose="020B0604020202020204" pitchFamily="34" charset="0"/>
              </a:rPr>
              <a:t>So that women can have safe abortions if they decide to end an unwanted pregnancy.</a:t>
            </a:r>
            <a:endParaRPr lang="en-CA" noProof="0" dirty="0">
              <a:solidFill>
                <a:schemeClr val="tx1"/>
              </a:solidFill>
              <a:latin typeface="Arial" panose="020B0604020202020204" pitchFamily="34" charset="0"/>
              <a:ea typeface="Calibri"/>
              <a:cs typeface="Arial" panose="020B0604020202020204" pitchFamily="34" charset="0"/>
            </a:endParaRPr>
          </a:p>
          <a:p>
            <a:pPr lvl="2" indent="-171450">
              <a:buFont typeface="Wingdings" panose="05000000000000000000" pitchFamily="2" charset="2"/>
              <a:buChar char="q"/>
            </a:pPr>
            <a:r>
              <a:rPr lang="en-CA" noProof="0" dirty="0">
                <a:solidFill>
                  <a:schemeClr val="tx1"/>
                </a:solidFill>
                <a:latin typeface="Arial" panose="020B0604020202020204" pitchFamily="34" charset="0"/>
                <a:cs typeface="Arial" panose="020B0604020202020204" pitchFamily="34" charset="0"/>
              </a:rPr>
              <a:t>Both previous answers have an impact on women’s social equality.</a:t>
            </a:r>
            <a:endParaRPr lang="en-CA" noProof="0" dirty="0">
              <a:solidFill>
                <a:schemeClr val="tx1"/>
              </a:solidFill>
              <a:latin typeface="Arial" panose="020B0604020202020204" pitchFamily="34" charset="0"/>
              <a:ea typeface="Calibri"/>
              <a:cs typeface="Arial" panose="020B0604020202020204" pitchFamily="34" charset="0"/>
            </a:endParaRPr>
          </a:p>
          <a:p>
            <a:endParaRPr lang="en-CA" noProof="0" dirty="0">
              <a:solidFill>
                <a:schemeClr val="tx1"/>
              </a:solidFill>
              <a:latin typeface="Arial" panose="020B0604020202020204" pitchFamily="34" charset="0"/>
              <a:cs typeface="Arial" panose="020B0604020202020204" pitchFamily="34" charset="0"/>
            </a:endParaRPr>
          </a:p>
          <a:p>
            <a:r>
              <a:rPr lang="en-CA" b="1" noProof="0" dirty="0">
                <a:solidFill>
                  <a:schemeClr val="tx1"/>
                </a:solidFill>
                <a:latin typeface="Arial" panose="020B0604020202020204" pitchFamily="34" charset="0"/>
                <a:cs typeface="Arial" panose="020B0604020202020204" pitchFamily="34" charset="0"/>
              </a:rPr>
              <a:t>INFORMATION FOR THE STUDENTS</a:t>
            </a:r>
          </a:p>
          <a:p>
            <a:endParaRPr lang="en-CA" b="1" noProof="0" dirty="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noProof="0" dirty="0">
                <a:solidFill>
                  <a:schemeClr val="tx1"/>
                </a:solidFill>
                <a:latin typeface="Arial" panose="020B0604020202020204" pitchFamily="34" charset="0"/>
                <a:cs typeface="Arial" panose="020B0604020202020204" pitchFamily="34" charset="0"/>
              </a:rPr>
              <a:t>Society and the law change over time.</a:t>
            </a:r>
          </a:p>
          <a:p>
            <a:pPr marL="171450" indent="-171450">
              <a:buFont typeface="Wingdings" panose="05000000000000000000" pitchFamily="2" charset="2"/>
              <a:buChar char="q"/>
            </a:pPr>
            <a:endParaRPr lang="en-CA" noProof="0" dirty="0">
              <a:solidFill>
                <a:schemeClr val="tx1"/>
              </a:solidFill>
              <a:latin typeface="Arial" panose="020B0604020202020204" pitchFamily="34" charset="0"/>
              <a:ea typeface="Calibri"/>
              <a:cs typeface="Arial" panose="020B0604020202020204" pitchFamily="34" charset="0"/>
            </a:endParaRPr>
          </a:p>
          <a:p>
            <a:pPr marL="171450" indent="-171450">
              <a:buFont typeface="Wingdings" panose="05000000000000000000" pitchFamily="2" charset="2"/>
              <a:buChar char="q"/>
            </a:pPr>
            <a:r>
              <a:rPr lang="en-CA" noProof="0" dirty="0">
                <a:solidFill>
                  <a:schemeClr val="tx1"/>
                </a:solidFill>
                <a:latin typeface="Arial" panose="020B0604020202020204" pitchFamily="34" charset="0"/>
                <a:cs typeface="Arial" panose="020B0604020202020204" pitchFamily="34" charset="0"/>
              </a:rPr>
              <a:t>Social movements are created to ask for social change.</a:t>
            </a:r>
          </a:p>
          <a:p>
            <a:pPr marL="171450" indent="-171450">
              <a:buFont typeface="Wingdings" panose="05000000000000000000" pitchFamily="2" charset="2"/>
              <a:buChar char="q"/>
            </a:pPr>
            <a:endParaRPr lang="en-CA" noProof="0" dirty="0">
              <a:solidFill>
                <a:schemeClr val="tx1"/>
              </a:solidFill>
              <a:latin typeface="Arial" panose="020B0604020202020204" pitchFamily="34" charset="0"/>
              <a:ea typeface="Calibri"/>
              <a:cs typeface="Arial" panose="020B0604020202020204" pitchFamily="34" charset="0"/>
            </a:endParaRPr>
          </a:p>
          <a:p>
            <a:pPr marL="171450" indent="-171450">
              <a:buFont typeface="Wingdings" panose="05000000000000000000" pitchFamily="2" charset="2"/>
              <a:buChar char="q"/>
            </a:pPr>
            <a:r>
              <a:rPr lang="en-CA" noProof="0" dirty="0">
                <a:solidFill>
                  <a:schemeClr val="tx1"/>
                </a:solidFill>
                <a:latin typeface="Arial" panose="020B0604020202020204" pitchFamily="34" charset="0"/>
                <a:cs typeface="Arial" panose="020B0604020202020204" pitchFamily="34" charset="0"/>
              </a:rPr>
              <a:t>Social movements can influence laws (protests, political actions, etc.). </a:t>
            </a:r>
          </a:p>
          <a:p>
            <a:pPr marL="171450" indent="-171450">
              <a:buFont typeface="Wingdings" panose="05000000000000000000" pitchFamily="2" charset="2"/>
              <a:buChar char="q"/>
            </a:pPr>
            <a:endParaRPr lang="en-CA" noProof="0" dirty="0">
              <a:solidFill>
                <a:schemeClr val="tx1"/>
              </a:solidFill>
              <a:latin typeface="Arial" panose="020B0604020202020204" pitchFamily="34" charset="0"/>
              <a:ea typeface="Calibri"/>
              <a:cs typeface="Arial" panose="020B0604020202020204" pitchFamily="34" charset="0"/>
            </a:endParaRPr>
          </a:p>
          <a:p>
            <a:pPr marL="171450" indent="-171450">
              <a:buFont typeface="Wingdings" panose="05000000000000000000" pitchFamily="2" charset="2"/>
              <a:buChar char="q"/>
            </a:pPr>
            <a:r>
              <a:rPr lang="en-CA" noProof="0" dirty="0">
                <a:solidFill>
                  <a:schemeClr val="tx1"/>
                </a:solidFill>
                <a:latin typeface="Arial" panose="020B0604020202020204" pitchFamily="34" charset="0"/>
                <a:cs typeface="Arial" panose="020B0604020202020204" pitchFamily="34" charset="0"/>
              </a:rPr>
              <a:t>A clear example of social movements’ influence on the evolution of laws is the feminist movement.  Over the last few centuries, many concepts supported by the feminists were legalized, ex: the right to vote and the decriminalization of abortion. </a:t>
            </a:r>
            <a:r>
              <a:rPr lang="en-CA" noProof="0" dirty="0">
                <a:solidFill>
                  <a:schemeClr val="tx1"/>
                </a:solidFill>
                <a:latin typeface="Arial" panose="020B0604020202020204" pitchFamily="34" charset="0"/>
                <a:ea typeface="Calibri"/>
                <a:cs typeface="Arial" panose="020B0604020202020204" pitchFamily="34" charset="0"/>
              </a:rPr>
              <a:t>Do you know how laws are changed? </a:t>
            </a:r>
          </a:p>
          <a:p>
            <a:pPr marL="628650" lvl="1" indent="-171450">
              <a:buFont typeface="Arial" panose="020B0604020202020204" pitchFamily="34" charset="0"/>
              <a:buChar char="•"/>
            </a:pPr>
            <a:r>
              <a:rPr lang="en-CA" noProof="0" dirty="0">
                <a:solidFill>
                  <a:schemeClr val="tx1"/>
                </a:solidFill>
                <a:latin typeface="Arial" panose="020B0604020202020204" pitchFamily="34" charset="0"/>
                <a:ea typeface="Calibri"/>
                <a:cs typeface="Arial" panose="020B0604020202020204" pitchFamily="34" charset="0"/>
              </a:rPr>
              <a:t>There are two ways the law can change:</a:t>
            </a:r>
          </a:p>
          <a:p>
            <a:pPr marL="1085850" lvl="2" indent="-171450">
              <a:buFont typeface="Arial" panose="020B0604020202020204" pitchFamily="34" charset="0"/>
              <a:buChar char="•"/>
            </a:pPr>
            <a:r>
              <a:rPr lang="en-CA" noProof="0" dirty="0">
                <a:solidFill>
                  <a:schemeClr val="tx1"/>
                </a:solidFill>
                <a:latin typeface="Arial" panose="020B0604020202020204" pitchFamily="34" charset="0"/>
                <a:ea typeface="Calibri"/>
                <a:cs typeface="Arial" panose="020B0604020202020204" pitchFamily="34" charset="0"/>
              </a:rPr>
              <a:t>The government (of Quebec or Canada) can create new laws or regulations or change existing ones. It can also remove a law or regulation, in other words, cancel it.</a:t>
            </a:r>
          </a:p>
          <a:p>
            <a:pPr marL="1085850" lvl="2" indent="-171450">
              <a:buFont typeface="Arial" panose="020B0604020202020204" pitchFamily="34" charset="0"/>
              <a:buChar char="•"/>
            </a:pPr>
            <a:r>
              <a:rPr lang="en-CA" noProof="0" dirty="0">
                <a:solidFill>
                  <a:schemeClr val="tx1"/>
                </a:solidFill>
                <a:latin typeface="Arial"/>
                <a:ea typeface="Calibri"/>
                <a:cs typeface="Arial"/>
              </a:rPr>
              <a:t>The courts (judges) interpret the law to clarify, expand or restrict the application of certain laws or regulations. The courts can also decide that a law, regulation or certain provisions of a law or regulation cannot be applied, for example when they go against the basic rights and freedoms protected by the Québec </a:t>
            </a:r>
            <a:r>
              <a:rPr lang="en-CA" i="1" noProof="0" dirty="0">
                <a:solidFill>
                  <a:schemeClr val="tx1"/>
                </a:solidFill>
                <a:latin typeface="Arial"/>
                <a:ea typeface="Calibri"/>
                <a:cs typeface="Arial"/>
              </a:rPr>
              <a:t>Charter of Human Rights and Freedoms </a:t>
            </a:r>
            <a:r>
              <a:rPr lang="en-CA" noProof="0" dirty="0">
                <a:solidFill>
                  <a:schemeClr val="tx1"/>
                </a:solidFill>
                <a:latin typeface="Arial"/>
                <a:ea typeface="Calibri"/>
                <a:cs typeface="Arial"/>
              </a:rPr>
              <a:t>or the </a:t>
            </a:r>
            <a:r>
              <a:rPr lang="en-CA" i="1" noProof="0" dirty="0">
                <a:solidFill>
                  <a:schemeClr val="tx1"/>
                </a:solidFill>
                <a:latin typeface="Arial"/>
                <a:ea typeface="Calibri"/>
                <a:cs typeface="Arial"/>
              </a:rPr>
              <a:t>Canadian Charter of  Rights and Freedoms</a:t>
            </a:r>
            <a:r>
              <a:rPr lang="en-CA" noProof="0" dirty="0">
                <a:solidFill>
                  <a:schemeClr val="tx1"/>
                </a:solidFill>
                <a:latin typeface="Arial"/>
                <a:ea typeface="Calibri"/>
                <a:cs typeface="Arial"/>
              </a:rPr>
              <a:t>. No law in Quebec can contradict these two charters.</a:t>
            </a:r>
          </a:p>
          <a:p>
            <a:pPr marL="1085850" lvl="2" indent="-171450">
              <a:buFont typeface="Arial" panose="020B0604020202020204" pitchFamily="34" charset="0"/>
              <a:buChar char="•"/>
            </a:pPr>
            <a:endParaRPr lang="en-CA" noProof="0" dirty="0">
              <a:solidFill>
                <a:schemeClr val="tx1"/>
              </a:solidFill>
              <a:latin typeface="Arial" panose="020B0604020202020204" pitchFamily="34" charset="0"/>
              <a:ea typeface="Calibri"/>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noProof="0" dirty="0">
                <a:solidFill>
                  <a:schemeClr val="tx1"/>
                </a:solidFill>
                <a:latin typeface="Arial" panose="020B0604020202020204" pitchFamily="34" charset="0"/>
                <a:cs typeface="Arial" panose="020B0604020202020204" pitchFamily="34" charset="0"/>
              </a:rPr>
              <a:t>The video on this slide presents the history of the feminist movement. </a:t>
            </a:r>
            <a:r>
              <a:rPr lang="en-US" noProof="0" dirty="0">
                <a:solidFill>
                  <a:schemeClr val="tx1"/>
                </a:solidFill>
                <a:latin typeface="Arial" panose="020B0604020202020204" pitchFamily="34" charset="0"/>
                <a:cs typeface="Arial" panose="020B0604020202020204" pitchFamily="34" charset="0"/>
              </a:rPr>
              <a:t>Today, the feminist movement works to protect the progress made by earlier generations. While recent feminist efforts are influenced by different ideas and are therefore not all the same, the movement generally fights for changes that would stop violence and discrimination against women. This work is not easy because there is growing opposition from anti-feminist and masculinist groups.</a:t>
            </a:r>
            <a:endParaRPr lang="en-CA" noProof="0" dirty="0">
              <a:solidFill>
                <a:schemeClr val="tx1"/>
              </a:solidFill>
              <a:latin typeface="Arial" panose="020B0604020202020204" pitchFamily="34" charset="0"/>
              <a:ea typeface="Calibri"/>
              <a:cs typeface="Arial" panose="020B0604020202020204" pitchFamily="34" charset="0"/>
            </a:endParaRPr>
          </a:p>
          <a:p>
            <a:pPr marL="171450" indent="-171450">
              <a:buFont typeface="Arial"/>
              <a:buChar char="•"/>
            </a:pPr>
            <a:endParaRPr lang="en-CA" noProof="0" dirty="0">
              <a:solidFill>
                <a:schemeClr val="tx1"/>
              </a:solidFill>
              <a:latin typeface="Arial" panose="020B0604020202020204" pitchFamily="34" charset="0"/>
              <a:cs typeface="Arial" panose="020B0604020202020204" pitchFamily="34" charset="0"/>
            </a:endParaRPr>
          </a:p>
          <a:p>
            <a:r>
              <a:rPr lang="en-CA" b="1" noProof="0" dirty="0">
                <a:solidFill>
                  <a:schemeClr val="tx1"/>
                </a:solidFill>
                <a:latin typeface="Arial" panose="020B0604020202020204" pitchFamily="34" charset="0"/>
                <a:cs typeface="Arial" panose="020B0604020202020204" pitchFamily="34" charset="0"/>
              </a:rPr>
              <a:t>SOURCES</a:t>
            </a:r>
            <a:endParaRPr lang="en-CA" noProof="0" dirty="0">
              <a:solidFill>
                <a:schemeClr val="tx1"/>
              </a:solidFill>
              <a:latin typeface="Arial" panose="020B0604020202020204" pitchFamily="34" charset="0"/>
              <a:cs typeface="Arial" panose="020B0604020202020204" pitchFamily="34" charset="0"/>
            </a:endParaRPr>
          </a:p>
          <a:p>
            <a:r>
              <a:rPr lang="en-CA" noProof="0" dirty="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https://histoire.recitus.qc.ca/periode/explorer/1945-1980/page/feminisme</a:t>
            </a:r>
          </a:p>
          <a:p>
            <a:r>
              <a:rPr lang="en-CA" noProof="0" dirty="0">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https://paricilademocratie.com/approfondir/femmes-societe-et-politique/755-qu-est-ce-que-le-feminisme-</a:t>
            </a:r>
            <a:r>
              <a:rPr lang="en-CA" noProof="0" dirty="0">
                <a:solidFill>
                  <a:schemeClr val="tx1"/>
                </a:solidFill>
                <a:latin typeface="Arial" panose="020B0604020202020204" pitchFamily="34" charset="0"/>
                <a:cs typeface="Arial" panose="020B0604020202020204" pitchFamily="34" charset="0"/>
              </a:rPr>
              <a:t> </a:t>
            </a:r>
          </a:p>
        </p:txBody>
      </p:sp>
      <p:sp>
        <p:nvSpPr>
          <p:cNvPr id="4" name="Espace réservé du numéro de diapositive 3"/>
          <p:cNvSpPr>
            <a:spLocks noGrp="1"/>
          </p:cNvSpPr>
          <p:nvPr>
            <p:ph type="sldNum" sz="quarter" idx="5"/>
          </p:nvPr>
        </p:nvSpPr>
        <p:spPr/>
        <p:txBody>
          <a:bodyPr/>
          <a:lstStyle/>
          <a:p>
            <a:fld id="{35E544C7-F800-43E5-B4CA-65E8656D9E73}" type="slidenum">
              <a:rPr lang="fr-FR"/>
              <a:t>17</a:t>
            </a:fld>
            <a:endParaRPr lang="fr-FR"/>
          </a:p>
        </p:txBody>
      </p:sp>
    </p:spTree>
    <p:extLst>
      <p:ext uri="{BB962C8B-B14F-4D97-AF65-F5344CB8AC3E}">
        <p14:creationId xmlns:p14="http://schemas.microsoft.com/office/powerpoint/2010/main" val="452913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6000"/>
              </a:lnSpc>
              <a:spcBef>
                <a:spcPts val="0"/>
              </a:spcBef>
              <a:spcAft>
                <a:spcPts val="1200"/>
              </a:spcAft>
              <a:buClrTx/>
              <a:buSzTx/>
              <a:buFontTx/>
              <a:buNone/>
              <a:tabLst/>
              <a:defRPr/>
            </a:pPr>
            <a:r>
              <a:rPr lang="en-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rPr>
              <a:t>INFORMATION FOR THE STUDENTS</a:t>
            </a: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indent="0">
              <a:lnSpc>
                <a:spcPct val="116000"/>
              </a:lnSpc>
              <a:spcAft>
                <a:spcPts val="1200"/>
              </a:spcAft>
              <a:buFont typeface="Wingdings" panose="05000000000000000000" pitchFamily="2" charset="2"/>
              <a:buNone/>
            </a:pP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1200"/>
              </a:spcAft>
              <a:buFont typeface="Wingdings" panose="05000000000000000000" pitchFamily="2" charset="2"/>
              <a:buChar char="q"/>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In 1969, the Canadian Parliament introduced a law that modified the </a:t>
            </a:r>
            <a:r>
              <a:rPr lang="en-CA" sz="1200" i="1" noProof="0">
                <a:solidFill>
                  <a:schemeClr val="tx1"/>
                </a:solidFill>
                <a:effectLst/>
                <a:latin typeface="Arial" panose="020B0604020202020204" pitchFamily="34" charset="0"/>
                <a:ea typeface="Aptos" panose="020B0004020202020204" pitchFamily="34" charset="0"/>
                <a:cs typeface="Arial" panose="020B0604020202020204" pitchFamily="34" charset="0"/>
              </a:rPr>
              <a:t>Criminal Code</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abortion was now legal, but only if the woman’s life or health was at risk.</a:t>
            </a:r>
          </a:p>
          <a:p>
            <a:pPr marL="285750" indent="-285750">
              <a:lnSpc>
                <a:spcPct val="116000"/>
              </a:lnSpc>
              <a:spcAft>
                <a:spcPts val="1200"/>
              </a:spcAft>
              <a:buFont typeface="Wingdings" panose="05000000000000000000" pitchFamily="2" charset="2"/>
              <a:buChar char="q"/>
            </a:pP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1200"/>
              </a:spcAft>
              <a:buFont typeface="Wingdings" panose="05000000000000000000" pitchFamily="2" charset="2"/>
              <a:buChar char="q"/>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To get an abortion, legally, a woman had to obtain a certificate given by a committee of doctors from an accredited hospital.</a:t>
            </a:r>
          </a:p>
          <a:p>
            <a:pPr marL="285750" indent="-285750">
              <a:lnSpc>
                <a:spcPct val="116000"/>
              </a:lnSpc>
              <a:spcAft>
                <a:spcPts val="1200"/>
              </a:spcAft>
              <a:buFont typeface="Wingdings" panose="05000000000000000000" pitchFamily="2" charset="2"/>
              <a:buChar char="q"/>
            </a:pP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anose="05000000000000000000" pitchFamily="2" charset="2"/>
              <a:buChar char="q"/>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Abortions under other circumstances were considered crimes: if the procedure in law was not respected, the abortion was still a crime with a possible of life sentence imprisonment for the person that performed the abortion, such as a doctor, and two years of imprisonment for a woman who had an abortion</a:t>
            </a:r>
            <a:r>
              <a:rPr lang="en-CA" sz="1200" noProof="0">
                <a:solidFill>
                  <a:schemeClr val="tx1"/>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a:t>
            </a:r>
            <a:endPar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endParaRPr>
          </a:p>
          <a:p>
            <a:pPr>
              <a:lnSpc>
                <a:spcPct val="116000"/>
              </a:lnSpc>
              <a:spcAft>
                <a:spcPts val="800"/>
              </a:spcAft>
            </a:pPr>
            <a:endPar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endParaRPr>
          </a:p>
          <a:p>
            <a:pPr>
              <a:lnSpc>
                <a:spcPct val="116000"/>
              </a:lnSpc>
              <a:spcAft>
                <a:spcPts val="800"/>
              </a:spcAft>
            </a:pPr>
            <a:r>
              <a:rPr lang="en-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rPr>
              <a:t>SOURCES</a:t>
            </a:r>
          </a:p>
          <a:p>
            <a:pPr marL="285750" indent="-285750">
              <a:buFont typeface="Arial" panose="020B0604020202020204" pitchFamily="34" charset="0"/>
              <a:buChar char="•"/>
            </a:pP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Projet</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de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loi</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C-150 : </a:t>
            </a:r>
            <a:r>
              <a:rPr lang="en-CA" sz="1200" i="1"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Loi </a:t>
            </a:r>
            <a:r>
              <a:rPr lang="en-CA" sz="1200" i="1"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modifiant</a:t>
            </a:r>
            <a:r>
              <a:rPr lang="en-CA" sz="1200" i="1"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le droit </a:t>
            </a:r>
            <a:r>
              <a:rPr lang="en-CA" sz="1200" i="1"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pénal</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L. C.1968-1969,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ch.</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38, art. 18.</a:t>
            </a:r>
          </a:p>
          <a:p>
            <a:pPr marL="742950" lvl="1" indent="-285750">
              <a:buFont typeface="Courier New" panose="02070309020205020404" pitchFamily="49" charset="0"/>
              <a:buChar char="o"/>
            </a:pP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Ce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projet</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de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loi</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aussi</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connu</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sous le nom de </a:t>
            </a:r>
            <a:r>
              <a:rPr lang="en-CA" sz="1200" i="1"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Loi omnibus</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est</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adopté</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le 14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mai</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1969.</a:t>
            </a:r>
          </a:p>
          <a:p>
            <a:pPr marL="742950" lvl="1" indent="-285750">
              <a:buFont typeface="Courier New" panose="02070309020205020404" pitchFamily="49" charset="0"/>
              <a:buChar char="o"/>
            </a:pP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Pour le consulter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en</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ligne</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voir</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 </a:t>
            </a:r>
            <a:r>
              <a:rPr lang="en-CA" sz="1200" u="none" strike="noStrike"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https://parl.canadiana.ca/view/oop.bills_HOC_2801_2/361</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a:t>
            </a: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buFont typeface="Arial" panose="020B0604020202020204" pitchFamily="34" charset="0"/>
              <a:buChar char="•"/>
            </a:pPr>
            <a:r>
              <a:rPr lang="en-CA" sz="1200" i="1"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Code </a:t>
            </a:r>
            <a:r>
              <a:rPr lang="en-CA" sz="1200" i="1"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criminel</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S.R.C.. </a:t>
            </a:r>
            <a:r>
              <a:rPr lang="en-CA" sz="1200" noProof="0"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ch.</a:t>
            </a:r>
            <a:r>
              <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C-34, art. 251.</a:t>
            </a:r>
            <a:endParaRPr lang="en-CA" sz="1000" noProof="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5E544C7-F800-43E5-B4CA-65E8656D9E73}" type="slidenum">
              <a:rPr lang="en-CA" smtClean="0"/>
              <a:t>18</a:t>
            </a:fld>
            <a:endParaRPr lang="en-CA"/>
          </a:p>
        </p:txBody>
      </p:sp>
    </p:spTree>
    <p:extLst>
      <p:ext uri="{BB962C8B-B14F-4D97-AF65-F5344CB8AC3E}">
        <p14:creationId xmlns:p14="http://schemas.microsoft.com/office/powerpoint/2010/main" val="3646042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6000"/>
              </a:lnSpc>
              <a:spcBef>
                <a:spcPts val="0"/>
              </a:spcBef>
              <a:spcAft>
                <a:spcPts val="1200"/>
              </a:spcAft>
              <a:buClrTx/>
              <a:buSzTx/>
              <a:buFontTx/>
              <a:buNone/>
              <a:tabLst/>
              <a:defRPr/>
            </a:pPr>
            <a:r>
              <a:rPr lang="en-CA" sz="1200" b="1">
                <a:solidFill>
                  <a:schemeClr val="tx1"/>
                </a:solidFill>
                <a:effectLst/>
                <a:latin typeface="Arial"/>
                <a:ea typeface="Aptos" panose="020B0004020202020204" pitchFamily="34" charset="0"/>
                <a:cs typeface="Arial"/>
              </a:rPr>
              <a:t>INFORMATION FOR THE STUDENTS</a:t>
            </a:r>
          </a:p>
          <a:p>
            <a:pPr marL="0" marR="0" lvl="0" indent="0" algn="l" defTabSz="914400" rtl="0" eaLnBrk="1" fontAlgn="auto" latinLnBrk="0" hangingPunct="1">
              <a:lnSpc>
                <a:spcPct val="116000"/>
              </a:lnSpc>
              <a:spcBef>
                <a:spcPts val="0"/>
              </a:spcBef>
              <a:spcAft>
                <a:spcPts val="1200"/>
              </a:spcAft>
              <a:buClrTx/>
              <a:buSzTx/>
              <a:buFontTx/>
              <a:buNone/>
              <a:tabLst/>
              <a:defRPr/>
            </a:pPr>
            <a:endParaRPr lang="en-CA" sz="1200" b="1">
              <a:solidFill>
                <a:schemeClr val="tx1"/>
              </a:solidFill>
              <a:effectLst/>
              <a:latin typeface="Arial"/>
              <a:ea typeface="Aptos" panose="020B0004020202020204" pitchFamily="34" charset="0"/>
              <a:cs typeface="Arial"/>
            </a:endParaRPr>
          </a:p>
          <a:p>
            <a:pPr marL="285750" marR="0" lvl="0" indent="-285750" algn="l" defTabSz="914400" rtl="0" eaLnBrk="1" fontAlgn="auto" latinLnBrk="0" hangingPunct="1">
              <a:lnSpc>
                <a:spcPct val="116000"/>
              </a:lnSpc>
              <a:spcBef>
                <a:spcPts val="0"/>
              </a:spcBef>
              <a:spcAft>
                <a:spcPts val="1200"/>
              </a:spcAft>
              <a:buClrTx/>
              <a:buSzTx/>
              <a:buFont typeface="Wingdings" panose="05000000000000000000" pitchFamily="2" charset="2"/>
              <a:buChar char="q"/>
              <a:tabLst/>
              <a:defRPr/>
            </a:pPr>
            <a:r>
              <a:rPr lang="en-CA" sz="1200">
                <a:solidFill>
                  <a:schemeClr val="tx1"/>
                </a:solidFill>
                <a:effectLst/>
                <a:latin typeface="Arial"/>
                <a:ea typeface="Aptos" panose="020B0004020202020204" pitchFamily="34" charset="0"/>
                <a:cs typeface="Arial"/>
              </a:rPr>
              <a:t>Around the end of the 1980s, the right to abortion was greatly transformed, this time by the Supreme Court of Canada. </a:t>
            </a:r>
            <a:endParaRPr lang="en-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a:lnSpc>
                <a:spcPct val="116000"/>
              </a:lnSpc>
              <a:spcAft>
                <a:spcPts val="800"/>
              </a:spcAft>
              <a:buFont typeface="Wingdings" panose="05000000000000000000" pitchFamily="2" charset="2"/>
            </a:pPr>
            <a:endParaRPr lang="en-CA" sz="1200" b="1">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indent="0">
              <a:buFont typeface="Wingdings" panose="05000000000000000000" pitchFamily="2" charset="2"/>
              <a:buNone/>
            </a:pPr>
            <a:r>
              <a:rPr lang="en-CA" sz="1200" b="1" noProof="0">
                <a:solidFill>
                  <a:schemeClr val="tx1"/>
                </a:solidFill>
                <a:latin typeface="Arial" panose="020B0604020202020204" pitchFamily="34" charset="0"/>
                <a:cs typeface="Arial" panose="020B0604020202020204" pitchFamily="34" charset="0"/>
              </a:rPr>
              <a:t>ADDITIONAL INFORMATION</a:t>
            </a:r>
          </a:p>
          <a:p>
            <a:pPr marL="0" indent="0">
              <a:buFont typeface="Wingdings" panose="05000000000000000000" pitchFamily="2" charset="2"/>
              <a:buNone/>
            </a:pPr>
            <a:endParaRPr lang="en-CA" sz="1200" noProof="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a:solidFill>
                  <a:schemeClr val="tx1"/>
                </a:solidFill>
                <a:latin typeface="Arial" panose="020B0604020202020204" pitchFamily="34" charset="0"/>
                <a:cs typeface="Arial" panose="020B0604020202020204" pitchFamily="34" charset="0"/>
              </a:rPr>
              <a:t>Decriminalizing an act removes the prohibition and the sanctions; while legalizing authorizes and regulates the act.</a:t>
            </a:r>
          </a:p>
          <a:p>
            <a:pPr>
              <a:buFont typeface="Wingdings" panose="05000000000000000000" pitchFamily="2" charset="2"/>
            </a:pPr>
            <a:endParaRPr lang="en-CA">
              <a:solidFill>
                <a:schemeClr val="tx1"/>
              </a:solidFill>
              <a:latin typeface="Arial" panose="020B0604020202020204" pitchFamily="34" charset="0"/>
              <a:cs typeface="Arial" panose="020B0604020202020204" pitchFamily="34" charset="0"/>
            </a:endParaRPr>
          </a:p>
          <a:p>
            <a:pPr>
              <a:buFont typeface="Wingdings" panose="05000000000000000000" pitchFamily="2" charset="2"/>
            </a:pPr>
            <a:r>
              <a:rPr lang="en-CA">
                <a:solidFill>
                  <a:schemeClr val="tx1"/>
                </a:solidFill>
                <a:latin typeface="Arial" panose="020B0604020202020204" pitchFamily="34" charset="0"/>
                <a:cs typeface="Arial" panose="020B0604020202020204" pitchFamily="34" charset="0"/>
              </a:rPr>
              <a:t>More specifically:</a:t>
            </a:r>
          </a:p>
          <a:p>
            <a:pPr>
              <a:buFont typeface="Wingdings" panose="05000000000000000000" pitchFamily="2" charset="2"/>
            </a:pPr>
            <a:endParaRPr lang="en-CA">
              <a:solidFill>
                <a:schemeClr val="tx1"/>
              </a:solidFill>
              <a:latin typeface="Arial" panose="020B0604020202020204" pitchFamily="34" charset="0"/>
              <a:cs typeface="Arial" panose="020B0604020202020204" pitchFamily="34" charset="0"/>
            </a:endParaRPr>
          </a:p>
          <a:p>
            <a:r>
              <a:rPr lang="en-CA">
                <a:solidFill>
                  <a:schemeClr val="tx1"/>
                </a:solidFill>
                <a:latin typeface="Arial" panose="020B0604020202020204" pitchFamily="34" charset="0"/>
                <a:cs typeface="Arial" panose="020B0604020202020204" pitchFamily="34" charset="0"/>
              </a:rPr>
              <a:t>Decriminalizing an action means that it’s no longer considered a crime. The decriminalized act can no longer be sanctioned criminally.</a:t>
            </a:r>
          </a:p>
          <a:p>
            <a:r>
              <a:rPr lang="en-CA">
                <a:solidFill>
                  <a:schemeClr val="tx1"/>
                </a:solidFill>
                <a:latin typeface="Arial" panose="020B0604020202020204" pitchFamily="34" charset="0"/>
                <a:cs typeface="Arial" panose="020B0604020202020204" pitchFamily="34" charset="0"/>
              </a:rPr>
              <a:t>Decriminalization can happen in 2 ways:</a:t>
            </a:r>
          </a:p>
          <a:p>
            <a:pPr marL="628650" lvl="1" indent="-171450">
              <a:buFont typeface="Arial" panose="020B0604020202020204" pitchFamily="34" charset="0"/>
              <a:buChar char="•"/>
            </a:pPr>
            <a:r>
              <a:rPr lang="en-CA">
                <a:solidFill>
                  <a:schemeClr val="tx1"/>
                </a:solidFill>
                <a:latin typeface="Arial" panose="020B0604020202020204" pitchFamily="34" charset="0"/>
                <a:cs typeface="Arial" panose="020B0604020202020204" pitchFamily="34" charset="0"/>
              </a:rPr>
              <a:t>A court decision invalidates a section of a law </a:t>
            </a:r>
          </a:p>
          <a:p>
            <a:pPr marL="628650" lvl="1" indent="-171450">
              <a:buFont typeface="Arial" panose="020B0604020202020204" pitchFamily="34" charset="0"/>
              <a:buChar char="•"/>
            </a:pPr>
            <a:r>
              <a:rPr lang="en-CA">
                <a:solidFill>
                  <a:schemeClr val="tx1"/>
                </a:solidFill>
                <a:latin typeface="Arial" panose="020B0604020202020204" pitchFamily="34" charset="0"/>
                <a:cs typeface="Arial" panose="020B0604020202020204" pitchFamily="34" charset="0"/>
              </a:rPr>
              <a:t>The government changes the law — often in the </a:t>
            </a:r>
            <a:r>
              <a:rPr lang="en-CA" i="1">
                <a:solidFill>
                  <a:schemeClr val="tx1"/>
                </a:solidFill>
                <a:latin typeface="Arial" panose="020B0604020202020204" pitchFamily="34" charset="0"/>
                <a:cs typeface="Arial" panose="020B0604020202020204" pitchFamily="34" charset="0"/>
              </a:rPr>
              <a:t>Criminal Code </a:t>
            </a:r>
            <a:r>
              <a:rPr lang="en-CA">
                <a:solidFill>
                  <a:schemeClr val="tx1"/>
                </a:solidFill>
                <a:latin typeface="Arial" panose="020B0604020202020204" pitchFamily="34" charset="0"/>
                <a:cs typeface="Arial" panose="020B0604020202020204" pitchFamily="34" charset="0"/>
              </a:rPr>
              <a:t>— and removes the offence. </a:t>
            </a:r>
          </a:p>
          <a:p>
            <a:pPr marL="0" lvl="0" indent="0">
              <a:buFontTx/>
              <a:buNone/>
            </a:pPr>
            <a:r>
              <a:rPr lang="en-CA">
                <a:solidFill>
                  <a:schemeClr val="tx1"/>
                </a:solidFill>
                <a:latin typeface="Arial" panose="020B0604020202020204" pitchFamily="34" charset="0"/>
                <a:cs typeface="Arial" panose="020B0604020202020204" pitchFamily="34" charset="0"/>
              </a:rPr>
              <a:t>The decriminalized act can remain unregulated, meaning the act is neither prohibited nor governed by another law. This is referred to as a “legal vacuum.”</a:t>
            </a:r>
          </a:p>
          <a:p>
            <a:endParaRPr lang="en-CA">
              <a:solidFill>
                <a:schemeClr val="tx1"/>
              </a:solidFill>
              <a:latin typeface="Arial" panose="020B0604020202020204" pitchFamily="34" charset="0"/>
              <a:cs typeface="Arial" panose="020B0604020202020204" pitchFamily="34" charset="0"/>
            </a:endParaRPr>
          </a:p>
          <a:p>
            <a:r>
              <a:rPr lang="en-CA">
                <a:solidFill>
                  <a:schemeClr val="tx1"/>
                </a:solidFill>
                <a:latin typeface="Arial" panose="020B0604020202020204" pitchFamily="34" charset="0"/>
                <a:cs typeface="Arial" panose="020B0604020202020204" pitchFamily="34" charset="0"/>
              </a:rPr>
              <a:t>Legalizing the act means that the law recognizes that the action is allowed and regulates it by setting up specific rules. The legalized act is not criminal anymore, and it becomes regulated, often through laws or regulations that define the conditions under which it is practised (such as minimum age, authorized sites, etc.).</a:t>
            </a:r>
          </a:p>
          <a:p>
            <a:pPr marL="0" indent="0">
              <a:buFontTx/>
              <a:buNone/>
            </a:pPr>
            <a:endParaRPr lang="en-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5E544C7-F800-43E5-B4CA-65E8656D9E73}" type="slidenum">
              <a:rPr lang="en-CA" smtClean="0"/>
              <a:t>19</a:t>
            </a:fld>
            <a:endParaRPr lang="en-CA"/>
          </a:p>
        </p:txBody>
      </p:sp>
    </p:spTree>
    <p:extLst>
      <p:ext uri="{BB962C8B-B14F-4D97-AF65-F5344CB8AC3E}">
        <p14:creationId xmlns:p14="http://schemas.microsoft.com/office/powerpoint/2010/main" val="3148944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BD216-8B73-C433-94F2-F493922125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945430-4420-D939-67B2-9CF7CD2AEA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A4B136-44FA-88D1-EB10-EB80BF2B87A0}"/>
              </a:ext>
            </a:extLst>
          </p:cNvPr>
          <p:cNvSpPr>
            <a:spLocks noGrp="1"/>
          </p:cNvSpPr>
          <p:nvPr>
            <p:ph type="body" idx="1"/>
          </p:nvPr>
        </p:nvSpPr>
        <p:spPr/>
        <p:txBody>
          <a:bodyPr/>
          <a:lstStyle/>
          <a:p>
            <a:pPr marL="0" lvl="0" indent="0" algn="l" rtl="0" fontAlgn="base">
              <a:buFont typeface="Wingdings" pitchFamily="2" charset="2"/>
              <a:buNone/>
            </a:pPr>
            <a:r>
              <a:rPr lang="en-CA" sz="1200" b="1">
                <a:solidFill>
                  <a:schemeClr val="tx1"/>
                </a:solidFill>
                <a:effectLst/>
                <a:latin typeface="Arial" panose="020B0604020202020204" pitchFamily="34" charset="0"/>
                <a:ea typeface="Cambria" panose="02040503050406030204" pitchFamily="18" charset="0"/>
                <a:cs typeface="Arial" panose="020B0604020202020204" pitchFamily="34" charset="0"/>
              </a:rPr>
              <a:t>INFORMATION FOR THE STUDENTS</a:t>
            </a:r>
          </a:p>
          <a:p>
            <a:pPr marL="0" lvl="0" indent="0" algn="l" rtl="0" fontAlgn="base">
              <a:buFont typeface="Wingdings" pitchFamily="2" charset="2"/>
              <a:buNone/>
            </a:pPr>
            <a:endParaRPr lang="en-CA" sz="1200" b="1">
              <a:solidFill>
                <a:schemeClr val="tx1"/>
              </a:solidFill>
              <a:effectLst/>
              <a:latin typeface="Arial" panose="020B0604020202020204" pitchFamily="34" charset="0"/>
              <a:ea typeface="Cambria" panose="02040503050406030204" pitchFamily="18" charset="0"/>
              <a:cs typeface="Arial" panose="020B0604020202020204" pitchFamily="34" charset="0"/>
            </a:endParaRPr>
          </a:p>
          <a:p>
            <a:pPr marL="171450" lvl="0" indent="-171450" algn="l" rtl="0" fontAlgn="base">
              <a:buFont typeface="Wingdings" panose="05000000000000000000" pitchFamily="2" charset="2"/>
              <a:buChar char="q"/>
            </a:pPr>
            <a:r>
              <a:rPr lang="en-CA" sz="1200" b="0">
                <a:solidFill>
                  <a:schemeClr val="tx1"/>
                </a:solidFill>
                <a:effectLst/>
                <a:latin typeface="Arial" panose="020B0604020202020204" pitchFamily="34" charset="0"/>
                <a:ea typeface="Cambria" panose="02040503050406030204" pitchFamily="18" charset="0"/>
                <a:cs typeface="Arial" panose="020B0604020202020204" pitchFamily="34" charset="0"/>
              </a:rPr>
              <a:t>   We saw in the last slide that the Supreme Court played a key role in the history of abortion rights in Canada. But </a:t>
            </a:r>
            <a:r>
              <a:rPr lang="en-CA" sz="1200" b="1">
                <a:solidFill>
                  <a:schemeClr val="tx1"/>
                </a:solidFill>
                <a:effectLst/>
                <a:latin typeface="Arial" panose="020B0604020202020204" pitchFamily="34" charset="0"/>
                <a:ea typeface="Cambria" panose="02040503050406030204" pitchFamily="18" charset="0"/>
                <a:cs typeface="Arial" panose="020B0604020202020204" pitchFamily="34" charset="0"/>
              </a:rPr>
              <a:t>what </a:t>
            </a:r>
            <a:r>
              <a:rPr lang="en-CA" sz="1200" b="1" i="1">
                <a:solidFill>
                  <a:schemeClr val="tx1"/>
                </a:solidFill>
                <a:effectLst/>
                <a:latin typeface="Arial" panose="020B0604020202020204" pitchFamily="34" charset="0"/>
                <a:ea typeface="Cambria" panose="02040503050406030204" pitchFamily="18" charset="0"/>
                <a:cs typeface="Arial" panose="020B0604020202020204" pitchFamily="34" charset="0"/>
              </a:rPr>
              <a:t>is</a:t>
            </a:r>
            <a:r>
              <a:rPr lang="en-CA" sz="1200" b="1">
                <a:solidFill>
                  <a:schemeClr val="tx1"/>
                </a:solidFill>
                <a:effectLst/>
                <a:latin typeface="Arial" panose="020B0604020202020204" pitchFamily="34" charset="0"/>
                <a:ea typeface="Cambria" panose="02040503050406030204" pitchFamily="18" charset="0"/>
                <a:cs typeface="Arial" panose="020B0604020202020204" pitchFamily="34" charset="0"/>
              </a:rPr>
              <a:t> the Supreme Court of Canada?</a:t>
            </a:r>
          </a:p>
          <a:p>
            <a:pPr marL="171450" lvl="0" indent="-171450" algn="l" rtl="0" fontAlgn="base">
              <a:buFont typeface="Wingdings" panose="05000000000000000000" pitchFamily="2" charset="2"/>
              <a:buChar char="q"/>
            </a:pPr>
            <a:endParaRPr lang="en-CA" sz="1200" b="1">
              <a:solidFill>
                <a:schemeClr val="tx1"/>
              </a:solidFill>
              <a:effectLst/>
              <a:latin typeface="Arial" panose="020B0604020202020204" pitchFamily="34" charset="0"/>
              <a:ea typeface="Cambria" panose="02040503050406030204" pitchFamily="18" charset="0"/>
              <a:cs typeface="Arial" panose="020B0604020202020204" pitchFamily="34" charset="0"/>
            </a:endParaRPr>
          </a:p>
          <a:p>
            <a:pPr marL="285750" indent="-285750">
              <a:lnSpc>
                <a:spcPct val="116000"/>
              </a:lnSpc>
              <a:spcAft>
                <a:spcPts val="800"/>
              </a:spcAft>
              <a:buFont typeface="Wingdings" panose="05000000000000000000" pitchFamily="2" charset="2"/>
              <a:buChar char="q"/>
            </a:pPr>
            <a:r>
              <a:rPr lang="en-CA" sz="1200">
                <a:solidFill>
                  <a:schemeClr val="tx1"/>
                </a:solidFill>
                <a:effectLst/>
                <a:latin typeface="Arial" panose="020B0604020202020204" pitchFamily="34" charset="0"/>
                <a:ea typeface="Aptos" panose="020B0004020202020204" pitchFamily="34" charset="0"/>
                <a:cs typeface="Arial" panose="020B0604020202020204" pitchFamily="34" charset="0"/>
              </a:rPr>
              <a:t>The Supreme Court is the highest court in the country. It’s the court of last resort. The Supreme Court is made up of of nine judges, three of who must come from Quebec. The court is located in Ottawa.</a:t>
            </a:r>
          </a:p>
          <a:p>
            <a:pPr marL="285750" indent="-285750">
              <a:lnSpc>
                <a:spcPct val="116000"/>
              </a:lnSpc>
              <a:spcAft>
                <a:spcPts val="800"/>
              </a:spcAft>
              <a:buFont typeface="Wingdings" panose="05000000000000000000" pitchFamily="2" charset="2"/>
              <a:buChar char="q"/>
            </a:pPr>
            <a:endParaRPr lang="en-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anose="05000000000000000000" pitchFamily="2" charset="2"/>
              <a:buChar char="q"/>
            </a:pPr>
            <a:r>
              <a:rPr lang="en-CA" sz="1200">
                <a:solidFill>
                  <a:schemeClr val="tx1"/>
                </a:solidFill>
                <a:effectLst/>
                <a:latin typeface="Arial" panose="020B0604020202020204" pitchFamily="34" charset="0"/>
                <a:ea typeface="Aptos" panose="020B0004020202020204" pitchFamily="34" charset="0"/>
                <a:cs typeface="Arial" panose="020B0604020202020204" pitchFamily="34" charset="0"/>
              </a:rPr>
              <a:t>One of the roles of the Supreme Court of Canada is to examine cases that come from all provinces or territories to determine if there’s an ‘error of law’. This is referred to as </a:t>
            </a:r>
            <a:r>
              <a:rPr lang="en-CA" sz="1200" b="1">
                <a:solidFill>
                  <a:schemeClr val="tx1"/>
                </a:solidFill>
                <a:effectLst/>
                <a:latin typeface="Arial" panose="020B0604020202020204" pitchFamily="34" charset="0"/>
                <a:ea typeface="Aptos" panose="020B0004020202020204" pitchFamily="34" charset="0"/>
                <a:cs typeface="Arial" panose="020B0604020202020204" pitchFamily="34" charset="0"/>
              </a:rPr>
              <a:t>applying for a leave to appeal</a:t>
            </a:r>
            <a:r>
              <a:rPr lang="en-CA" sz="1200" b="0">
                <a:solidFill>
                  <a:schemeClr val="tx1"/>
                </a:solidFill>
                <a:effectLst/>
                <a:latin typeface="Arial" panose="020B0604020202020204" pitchFamily="34" charset="0"/>
                <a:ea typeface="Aptos" panose="020B0004020202020204" pitchFamily="34" charset="0"/>
                <a:cs typeface="Arial" panose="020B0604020202020204" pitchFamily="34" charset="0"/>
              </a:rPr>
              <a:t> a judgment</a:t>
            </a:r>
            <a:r>
              <a:rPr lang="en-CA" sz="1200">
                <a:solidFill>
                  <a:schemeClr val="tx1"/>
                </a:solidFill>
                <a:effectLst/>
                <a:latin typeface="Arial" panose="020B0604020202020204" pitchFamily="34" charset="0"/>
                <a:ea typeface="Aptos" panose="020B0004020202020204" pitchFamily="34" charset="0"/>
                <a:cs typeface="Arial" panose="020B0604020202020204" pitchFamily="34" charset="0"/>
              </a:rPr>
              <a:t>. </a:t>
            </a:r>
          </a:p>
          <a:p>
            <a:pPr marL="285750" indent="-285750">
              <a:lnSpc>
                <a:spcPct val="116000"/>
              </a:lnSpc>
              <a:spcAft>
                <a:spcPts val="800"/>
              </a:spcAft>
              <a:buFont typeface="Wingdings" panose="05000000000000000000" pitchFamily="2" charset="2"/>
              <a:buChar char="q"/>
            </a:pPr>
            <a:endParaRPr lang="en-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anose="05000000000000000000" pitchFamily="2" charset="2"/>
              <a:buChar char="q"/>
            </a:pPr>
            <a:r>
              <a:rPr lang="en-CA" sz="1200">
                <a:solidFill>
                  <a:schemeClr val="tx1"/>
                </a:solidFill>
                <a:effectLst/>
                <a:latin typeface="Arial" panose="020B0604020202020204" pitchFamily="34" charset="0"/>
                <a:ea typeface="Aptos" panose="020B0004020202020204" pitchFamily="34" charset="0"/>
                <a:cs typeface="Arial" panose="020B0604020202020204" pitchFamily="34" charset="0"/>
              </a:rPr>
              <a:t>The judges examine judgments that are important for Canada as a whole, in areas of the law that are unclear. For this reason, it’s necessary to ask the permission of the Supreme Court judges to have the right to submit a case. </a:t>
            </a:r>
            <a:r>
              <a:rPr lang="en-CA" sz="1200" b="1">
                <a:solidFill>
                  <a:schemeClr val="tx1"/>
                </a:solidFill>
                <a:effectLst/>
                <a:latin typeface="Arial" panose="020B0604020202020204" pitchFamily="34" charset="0"/>
                <a:ea typeface="Aptos" panose="020B0004020202020204" pitchFamily="34" charset="0"/>
                <a:cs typeface="Arial" panose="020B0604020202020204" pitchFamily="34" charset="0"/>
              </a:rPr>
              <a:t>Supreme Court decisions are final and often change the applicable law. </a:t>
            </a:r>
            <a:r>
              <a:rPr lang="en-CA" sz="1200" b="0">
                <a:solidFill>
                  <a:schemeClr val="tx1"/>
                </a:solidFill>
                <a:effectLst/>
                <a:latin typeface="Arial" panose="020B0604020202020204" pitchFamily="34" charset="0"/>
                <a:ea typeface="Aptos" panose="020B0004020202020204" pitchFamily="34" charset="0"/>
                <a:cs typeface="Arial" panose="020B0604020202020204" pitchFamily="34" charset="0"/>
              </a:rPr>
              <a:t>This was the case for abortion</a:t>
            </a:r>
            <a:r>
              <a:rPr lang="en-CA" sz="1200">
                <a:solidFill>
                  <a:schemeClr val="tx1"/>
                </a:solidFill>
                <a:effectLst/>
                <a:latin typeface="Arial" panose="020B0604020202020204" pitchFamily="34" charset="0"/>
                <a:ea typeface="Aptos" panose="020B0004020202020204" pitchFamily="34" charset="0"/>
                <a:cs typeface="Arial" panose="020B0604020202020204" pitchFamily="34" charset="0"/>
              </a:rPr>
              <a:t>. </a:t>
            </a:r>
          </a:p>
          <a:p>
            <a:pPr marL="285750" indent="-285750">
              <a:lnSpc>
                <a:spcPct val="116000"/>
              </a:lnSpc>
              <a:spcAft>
                <a:spcPts val="800"/>
              </a:spcAft>
              <a:buFont typeface="Wingdings" panose="05000000000000000000" pitchFamily="2" charset="2"/>
              <a:buChar char="q"/>
            </a:pPr>
            <a:endParaRPr lang="en-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16000"/>
              </a:lnSpc>
              <a:spcBef>
                <a:spcPts val="0"/>
              </a:spcBef>
              <a:spcAft>
                <a:spcPts val="800"/>
              </a:spcAft>
              <a:buClrTx/>
              <a:buSzTx/>
              <a:buFont typeface="Wingdings" panose="05000000000000000000" pitchFamily="2" charset="2"/>
              <a:buNone/>
              <a:tabLst/>
              <a:defRPr/>
            </a:pPr>
            <a:r>
              <a:rPr lang="en-CA" sz="1200" b="1" noProof="0">
                <a:solidFill>
                  <a:schemeClr val="tx1"/>
                </a:solidFill>
                <a:latin typeface="Arial" panose="020B0604020202020204" pitchFamily="34" charset="0"/>
                <a:cs typeface="Arial" panose="020B0604020202020204" pitchFamily="34" charset="0"/>
              </a:rPr>
              <a:t>ADDITIONAL INFORMATION</a:t>
            </a:r>
          </a:p>
          <a:p>
            <a:pPr marL="0" indent="0">
              <a:lnSpc>
                <a:spcPct val="116000"/>
              </a:lnSpc>
              <a:spcAft>
                <a:spcPts val="800"/>
              </a:spcAft>
              <a:buFont typeface="Wingdings" panose="05000000000000000000" pitchFamily="2" charset="2"/>
              <a:buNone/>
            </a:pPr>
            <a:endParaRPr lang="en-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indent="0">
              <a:lnSpc>
                <a:spcPct val="116000"/>
              </a:lnSpc>
              <a:spcAft>
                <a:spcPts val="800"/>
              </a:spcAft>
              <a:buFont typeface="Wingdings" panose="05000000000000000000" pitchFamily="2" charset="2"/>
              <a:buNone/>
            </a:pPr>
            <a:r>
              <a:rPr lang="en-CA" sz="1200" b="1">
                <a:solidFill>
                  <a:schemeClr val="tx1"/>
                </a:solidFill>
                <a:effectLst/>
                <a:latin typeface="Arial" panose="020B0604020202020204" pitchFamily="34" charset="0"/>
                <a:ea typeface="Aptos" panose="020B0004020202020204" pitchFamily="34" charset="0"/>
                <a:cs typeface="Arial" panose="020B0604020202020204" pitchFamily="34" charset="0"/>
              </a:rPr>
              <a:t>The difference between applicable law and laws and regulations</a:t>
            </a:r>
          </a:p>
          <a:p>
            <a:pPr marL="0" indent="0">
              <a:lnSpc>
                <a:spcPct val="116000"/>
              </a:lnSpc>
              <a:spcAft>
                <a:spcPts val="800"/>
              </a:spcAft>
              <a:buFont typeface="Wingdings" panose="05000000000000000000" pitchFamily="2" charset="2"/>
              <a:buNone/>
            </a:pPr>
            <a:endParaRPr lang="en-CA" sz="1200" b="1">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indent="0">
              <a:lnSpc>
                <a:spcPct val="116000"/>
              </a:lnSpc>
              <a:spcAft>
                <a:spcPts val="800"/>
              </a:spcAft>
              <a:buFont typeface="Wingdings" panose="05000000000000000000" pitchFamily="2" charset="2"/>
              <a:buNone/>
            </a:pPr>
            <a:r>
              <a:rPr lang="en-CA" sz="1200" b="0">
                <a:solidFill>
                  <a:schemeClr val="tx1"/>
                </a:solidFill>
                <a:effectLst/>
                <a:latin typeface="Arial" panose="020B0604020202020204" pitchFamily="34" charset="0"/>
                <a:ea typeface="Aptos" panose="020B0004020202020204" pitchFamily="34" charset="0"/>
                <a:cs typeface="Arial" panose="020B0604020202020204" pitchFamily="34" charset="0"/>
              </a:rPr>
              <a:t>Laws and regulations are the written rules adopted by the government (provincial or federal). For example, the </a:t>
            </a:r>
            <a:r>
              <a:rPr lang="en-CA" sz="1200" b="0" i="1">
                <a:solidFill>
                  <a:schemeClr val="tx1"/>
                </a:solidFill>
                <a:effectLst/>
                <a:latin typeface="Arial" panose="020B0604020202020204" pitchFamily="34" charset="0"/>
                <a:ea typeface="Aptos" panose="020B0004020202020204" pitchFamily="34" charset="0"/>
                <a:cs typeface="Arial" panose="020B0604020202020204" pitchFamily="34" charset="0"/>
              </a:rPr>
              <a:t>Youth Protection Act</a:t>
            </a:r>
            <a:r>
              <a:rPr lang="en-CA" sz="1200" b="0" i="0">
                <a:solidFill>
                  <a:schemeClr val="tx1"/>
                </a:solidFill>
                <a:effectLst/>
                <a:latin typeface="Arial" panose="020B0604020202020204" pitchFamily="34" charset="0"/>
                <a:ea typeface="Aptos" panose="020B0004020202020204" pitchFamily="34" charset="0"/>
                <a:cs typeface="Arial" panose="020B0604020202020204" pitchFamily="34" charset="0"/>
              </a:rPr>
              <a:t>, the </a:t>
            </a:r>
            <a:r>
              <a:rPr lang="en-CA" sz="1200" b="0" i="1">
                <a:solidFill>
                  <a:schemeClr val="tx1"/>
                </a:solidFill>
                <a:effectLst/>
                <a:latin typeface="Arial" panose="020B0604020202020204" pitchFamily="34" charset="0"/>
                <a:ea typeface="Aptos" panose="020B0004020202020204" pitchFamily="34" charset="0"/>
                <a:cs typeface="Arial" panose="020B0604020202020204" pitchFamily="34" charset="0"/>
              </a:rPr>
              <a:t>Criminal Code</a:t>
            </a:r>
            <a:r>
              <a:rPr lang="en-CA" sz="1200" b="0" i="0">
                <a:solidFill>
                  <a:schemeClr val="tx1"/>
                </a:solidFill>
                <a:effectLst/>
                <a:latin typeface="Arial" panose="020B0604020202020204" pitchFamily="34" charset="0"/>
                <a:ea typeface="Aptos" panose="020B0004020202020204" pitchFamily="34" charset="0"/>
                <a:cs typeface="Arial" panose="020B0604020202020204" pitchFamily="34" charset="0"/>
              </a:rPr>
              <a:t> and the </a:t>
            </a:r>
            <a:r>
              <a:rPr lang="en-CA" sz="1200" b="0" i="1">
                <a:solidFill>
                  <a:schemeClr val="tx1"/>
                </a:solidFill>
                <a:effectLst/>
                <a:latin typeface="Arial" panose="020B0604020202020204" pitchFamily="34" charset="0"/>
                <a:ea typeface="Aptos" panose="020B0004020202020204" pitchFamily="34" charset="0"/>
                <a:cs typeface="Arial" panose="020B0604020202020204" pitchFamily="34" charset="0"/>
              </a:rPr>
              <a:t>Canadian Charter of Rights and Freedoms </a:t>
            </a:r>
            <a:r>
              <a:rPr lang="en-CA" sz="1200" b="0" i="0">
                <a:solidFill>
                  <a:schemeClr val="tx1"/>
                </a:solidFill>
                <a:effectLst/>
                <a:latin typeface="Arial" panose="020B0604020202020204" pitchFamily="34" charset="0"/>
                <a:ea typeface="Aptos" panose="020B0004020202020204" pitchFamily="34" charset="0"/>
                <a:cs typeface="Arial" panose="020B0604020202020204" pitchFamily="34" charset="0"/>
              </a:rPr>
              <a:t>are laws. </a:t>
            </a:r>
          </a:p>
          <a:p>
            <a:pPr marL="0" indent="0">
              <a:lnSpc>
                <a:spcPct val="116000"/>
              </a:lnSpc>
              <a:spcAft>
                <a:spcPts val="800"/>
              </a:spcAft>
              <a:buFont typeface="Wingdings" panose="05000000000000000000" pitchFamily="2" charset="2"/>
              <a:buNone/>
            </a:pPr>
            <a:endParaRPr lang="en-CA" sz="1200" b="0" i="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indent="0">
              <a:lnSpc>
                <a:spcPct val="116000"/>
              </a:lnSpc>
              <a:spcAft>
                <a:spcPts val="800"/>
              </a:spcAft>
              <a:buFont typeface="Wingdings" panose="05000000000000000000" pitchFamily="2" charset="2"/>
              <a:buNone/>
            </a:pPr>
            <a:r>
              <a:rPr lang="en-CA" sz="1200" b="0" i="0">
                <a:solidFill>
                  <a:schemeClr val="tx1"/>
                </a:solidFill>
                <a:effectLst/>
                <a:latin typeface="Arial" panose="020B0604020202020204" pitchFamily="34" charset="0"/>
                <a:ea typeface="Aptos" panose="020B0004020202020204" pitchFamily="34" charset="0"/>
                <a:cs typeface="Arial" panose="020B0604020202020204" pitchFamily="34" charset="0"/>
              </a:rPr>
              <a:t>The applicable law is broader. It includes the laws, regulations and decisions made by courts to clarify a rule or overturn it. The text of the laws and regulations is not modified by these decisions, but the way they’re applied is. </a:t>
            </a:r>
            <a:endParaRPr lang="en-CA" sz="1200" b="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a:lnSpc>
                <a:spcPct val="116000"/>
              </a:lnSpc>
              <a:spcAft>
                <a:spcPts val="800"/>
              </a:spcAft>
            </a:pPr>
            <a:endParaRPr lang="en-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ADDITIONAL RESOURCES</a:t>
            </a:r>
          </a:p>
          <a:p>
            <a:pPr marL="457200" indent="-457200">
              <a:buFont typeface="Arial" panose="020B0604020202020204" pitchFamily="34" charset="0"/>
              <a:buChar char="•"/>
              <a:defRPr/>
            </a:pPr>
            <a:r>
              <a:rPr lang="en-CA" sz="1200" b="0">
                <a:solidFill>
                  <a:schemeClr val="tx1"/>
                </a:solidFill>
                <a:latin typeface="Arial"/>
                <a:cs typeface="Arial"/>
              </a:rPr>
              <a:t>The Supreme Court of Canada, as explained by the Chief Justice of Canada: </a:t>
            </a:r>
            <a:r>
              <a:rPr lang="en-CA" sz="1200">
                <a:solidFill>
                  <a:schemeClr val="tx1"/>
                </a:solidFill>
                <a:latin typeface="Arial"/>
                <a:cs typeface="Arial"/>
                <a:hlinkClick r:id="rId3"/>
              </a:rPr>
              <a:t>https://www.youtube.com/watch?v=4GUpVIrqcDU&amp;t=18s</a:t>
            </a:r>
            <a:endParaRPr lang="en-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457200" indent="-457200">
              <a:buFont typeface="Arial" panose="020B0604020202020204" pitchFamily="34" charset="0"/>
              <a:buChar char="•"/>
            </a:pPr>
            <a:r>
              <a:rPr lang="en-CA"/>
              <a:t>Video game and docu-course on the Supreme Court of Canada developped by the University of Ottawa and Jurivision : </a:t>
            </a:r>
            <a:r>
              <a:rPr lang="en-CA">
                <a:hlinkClick r:id="rId4"/>
              </a:rPr>
              <a:t>https://supremecourtexperience.ca</a:t>
            </a:r>
            <a:r>
              <a:rPr lang="en-CA"/>
              <a:t> </a:t>
            </a:r>
            <a:endParaRPr lang="en-CA" sz="1200">
              <a:solidFill>
                <a:schemeClr val="tx1"/>
              </a:solidFill>
              <a:effectLst/>
              <a:latin typeface="Calibri"/>
              <a:ea typeface="Calibri"/>
              <a:cs typeface="Calibri"/>
            </a:endParaRPr>
          </a:p>
          <a:p>
            <a:pPr>
              <a:lnSpc>
                <a:spcPct val="116000"/>
              </a:lnSpc>
              <a:spcAft>
                <a:spcPts val="800"/>
              </a:spcAft>
            </a:pPr>
            <a:endParaRPr lang="en-CA">
              <a:latin typeface="Arial" panose="020B0604020202020204" pitchFamily="34" charset="0"/>
              <a:ea typeface="Aptos" panose="020B0004020202020204" pitchFamily="34" charset="0"/>
              <a:cs typeface="Arial" panose="020B0604020202020204" pitchFamily="34" charset="0"/>
            </a:endParaRPr>
          </a:p>
          <a:p>
            <a:pPr>
              <a:lnSpc>
                <a:spcPct val="116000"/>
              </a:lnSpc>
              <a:spcAft>
                <a:spcPts val="800"/>
              </a:spcAft>
            </a:pPr>
            <a:r>
              <a:rPr lang="en-CA" sz="1200" b="1">
                <a:solidFill>
                  <a:schemeClr val="tx1"/>
                </a:solidFill>
                <a:effectLst/>
                <a:latin typeface="Arial" panose="020B0604020202020204" pitchFamily="34" charset="0"/>
                <a:ea typeface="Aptos" panose="020B0004020202020204" pitchFamily="34" charset="0"/>
                <a:cs typeface="Arial" panose="020B0604020202020204" pitchFamily="34" charset="0"/>
              </a:rPr>
              <a:t>SOURCES</a:t>
            </a:r>
          </a:p>
          <a:p>
            <a:pPr marL="285750" indent="-285750">
              <a:buFont typeface="Arial" panose="020B0604020202020204" pitchFamily="34" charset="0"/>
              <a:buChar char="•"/>
            </a:pPr>
            <a:r>
              <a:rPr lang="en-CA" sz="1200" i="0">
                <a:solidFill>
                  <a:schemeClr val="tx1"/>
                </a:solidFill>
                <a:effectLst/>
                <a:highlight>
                  <a:srgbClr val="FFFFFF"/>
                </a:highlight>
                <a:latin typeface="Arial"/>
                <a:ea typeface="Aptos" panose="020B0004020202020204" pitchFamily="34" charset="0"/>
                <a:cs typeface="Arial"/>
              </a:rPr>
              <a:t>Éducaloi. </a:t>
            </a:r>
            <a:r>
              <a:rPr lang="en-CA" sz="1200" i="1">
                <a:solidFill>
                  <a:schemeClr val="tx1"/>
                </a:solidFill>
                <a:effectLst/>
                <a:highlight>
                  <a:srgbClr val="FFFFFF"/>
                </a:highlight>
                <a:latin typeface="Arial"/>
                <a:ea typeface="Aptos" panose="020B0004020202020204" pitchFamily="34" charset="0"/>
                <a:cs typeface="Arial"/>
              </a:rPr>
              <a:t>La Cour </a:t>
            </a:r>
            <a:r>
              <a:rPr lang="en-CA" sz="1200" i="1" err="1">
                <a:solidFill>
                  <a:schemeClr val="tx1"/>
                </a:solidFill>
                <a:effectLst/>
                <a:highlight>
                  <a:srgbClr val="FFFFFF"/>
                </a:highlight>
                <a:latin typeface="Arial"/>
                <a:ea typeface="Aptos" panose="020B0004020202020204" pitchFamily="34" charset="0"/>
                <a:cs typeface="Arial"/>
              </a:rPr>
              <a:t>suprême</a:t>
            </a:r>
            <a:r>
              <a:rPr lang="en-CA" sz="1200" i="1">
                <a:solidFill>
                  <a:schemeClr val="tx1"/>
                </a:solidFill>
                <a:effectLst/>
                <a:highlight>
                  <a:srgbClr val="FFFFFF"/>
                </a:highlight>
                <a:latin typeface="Arial"/>
                <a:ea typeface="Aptos" panose="020B0004020202020204" pitchFamily="34" charset="0"/>
                <a:cs typeface="Arial"/>
              </a:rPr>
              <a:t> du Canada. </a:t>
            </a:r>
            <a:r>
              <a:rPr lang="en-CA" sz="1200" i="1" err="1">
                <a:solidFill>
                  <a:schemeClr val="tx1"/>
                </a:solidFill>
                <a:effectLst/>
                <a:highlight>
                  <a:srgbClr val="FFFFFF"/>
                </a:highlight>
                <a:latin typeface="Arial"/>
                <a:ea typeface="Aptos" panose="020B0004020202020204" pitchFamily="34" charset="0"/>
                <a:cs typeface="Arial"/>
              </a:rPr>
              <a:t>Repéré</a:t>
            </a:r>
            <a:r>
              <a:rPr lang="en-CA" sz="1200" i="1">
                <a:solidFill>
                  <a:schemeClr val="tx1"/>
                </a:solidFill>
                <a:effectLst/>
                <a:highlight>
                  <a:srgbClr val="FFFFFF"/>
                </a:highlight>
                <a:latin typeface="Arial"/>
                <a:ea typeface="Aptos" panose="020B0004020202020204" pitchFamily="34" charset="0"/>
                <a:cs typeface="Arial"/>
              </a:rPr>
              <a:t> le 10 </a:t>
            </a:r>
            <a:r>
              <a:rPr lang="en-CA" sz="1200" i="1" err="1">
                <a:solidFill>
                  <a:schemeClr val="tx1"/>
                </a:solidFill>
                <a:effectLst/>
                <a:highlight>
                  <a:srgbClr val="FFFFFF"/>
                </a:highlight>
                <a:latin typeface="Arial"/>
                <a:ea typeface="Aptos" panose="020B0004020202020204" pitchFamily="34" charset="0"/>
                <a:cs typeface="Arial"/>
              </a:rPr>
              <a:t>septembre</a:t>
            </a:r>
            <a:r>
              <a:rPr lang="en-CA" sz="1200" i="1">
                <a:solidFill>
                  <a:schemeClr val="tx1"/>
                </a:solidFill>
                <a:effectLst/>
                <a:highlight>
                  <a:srgbClr val="FFFFFF"/>
                </a:highlight>
                <a:latin typeface="Arial"/>
                <a:ea typeface="Aptos" panose="020B0004020202020204" pitchFamily="34" charset="0"/>
                <a:cs typeface="Arial"/>
              </a:rPr>
              <a:t> 2024 à https://educaloi.qc.ca/capsules/la-cour-supreme-du-canada/.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Loi sur la Cour </a:t>
            </a:r>
            <a:r>
              <a:rPr lang="en-CA" sz="1200" i="1" err="1">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suprême</a:t>
            </a:r>
            <a:r>
              <a:rPr lang="en-CA" sz="120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rPr>
              <a:t>, LRC 1985, c S-26, art. 2(1), 4 (1), 6, 32(1), 35, 40(1), 42 (2), 58(1)a).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FB110D3-9C63-9AAB-2011-C036DB6CD64B}"/>
              </a:ext>
            </a:extLst>
          </p:cNvPr>
          <p:cNvSpPr>
            <a:spLocks noGrp="1"/>
          </p:cNvSpPr>
          <p:nvPr>
            <p:ph type="sldNum" sz="quarter" idx="5"/>
          </p:nvPr>
        </p:nvSpPr>
        <p:spPr/>
        <p:txBody>
          <a:bodyPr/>
          <a:lstStyle/>
          <a:p>
            <a:fld id="{35E544C7-F800-43E5-B4CA-65E8656D9E73}" type="slidenum">
              <a:rPr lang="en-CA" smtClean="0"/>
              <a:t>21</a:t>
            </a:fld>
            <a:endParaRPr lang="en-CA"/>
          </a:p>
        </p:txBody>
      </p:sp>
    </p:spTree>
    <p:extLst>
      <p:ext uri="{BB962C8B-B14F-4D97-AF65-F5344CB8AC3E}">
        <p14:creationId xmlns:p14="http://schemas.microsoft.com/office/powerpoint/2010/main" val="41588460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C18AB-B8A0-B6DF-A42D-9815577D46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31A57E-8B33-A168-98BD-2697BAB7BE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C38364-E3EB-362B-9228-34FD65AE81B4}"/>
              </a:ext>
            </a:extLst>
          </p:cNvPr>
          <p:cNvSpPr>
            <a:spLocks noGrp="1"/>
          </p:cNvSpPr>
          <p:nvPr>
            <p:ph type="body" idx="1"/>
          </p:nvPr>
        </p:nvSpPr>
        <p:spPr/>
        <p:txBody>
          <a:bodyPr/>
          <a:lstStyle/>
          <a:p>
            <a:r>
              <a:rPr lang="fr-FR" b="1">
                <a:solidFill>
                  <a:schemeClr val="tx1"/>
                </a:solidFill>
                <a:latin typeface="Arial" panose="020B0604020202020204" pitchFamily="34" charset="0"/>
                <a:cs typeface="Arial" panose="020B0604020202020204" pitchFamily="34" charset="0"/>
              </a:rPr>
              <a:t>NOTES FOR THE TEACHER</a:t>
            </a:r>
            <a:endParaRPr lang="en-US">
              <a:solidFill>
                <a:schemeClr val="tx1"/>
              </a:solidFill>
              <a:latin typeface="Arial" panose="020B0604020202020204" pitchFamily="34" charset="0"/>
              <a:cs typeface="Arial" panose="020B0604020202020204" pitchFamily="34" charset="0"/>
            </a:endParaRPr>
          </a:p>
          <a:p>
            <a:pPr marL="73025" lvl="0">
              <a:spcBef>
                <a:spcPts val="1260"/>
              </a:spcBef>
              <a:spcAft>
                <a:spcPts val="1200"/>
              </a:spcAft>
            </a:pPr>
            <a:endParaRPr lang="en-CA" sz="1200" b="1" noProof="0">
              <a:solidFill>
                <a:schemeClr val="tx1"/>
              </a:solidFill>
              <a:effectLst/>
              <a:latin typeface="Arial"/>
              <a:ea typeface="Cambria"/>
              <a:cs typeface="Arial"/>
            </a:endParaRPr>
          </a:p>
          <a:p>
            <a:pPr marL="285750" indent="-285750" algn="l" rtl="0" fontAlgn="base">
              <a:buFont typeface="Wingdings" panose="05000000000000000000" pitchFamily="2" charset="2"/>
              <a:buChar char="q"/>
            </a:pPr>
            <a:r>
              <a:rPr lang="en-CA" sz="1200" b="0" i="0" u="none" strike="noStrike" noProof="0">
                <a:solidFill>
                  <a:schemeClr val="tx1"/>
                </a:solidFill>
                <a:effectLst/>
                <a:highlight>
                  <a:srgbClr val="F5F5F5"/>
                </a:highlight>
                <a:latin typeface="Arial" panose="020B0604020202020204" pitchFamily="34" charset="0"/>
                <a:cs typeface="Arial" panose="020B0604020202020204" pitchFamily="34" charset="0"/>
              </a:rPr>
              <a:t>After presenting the content, ask the students the following comprehension questions and have them answer them in their Student Workbook:</a:t>
            </a:r>
          </a:p>
          <a:p>
            <a:pPr marL="742950" lvl="1" indent="-285750" algn="l" rtl="0" fontAlgn="base">
              <a:buFont typeface="Wingdings" pitchFamily="2" charset="2"/>
              <a:buChar char="Ø"/>
            </a:pPr>
            <a:r>
              <a:rPr lang="en-CA" sz="1200" noProof="0">
                <a:solidFill>
                  <a:schemeClr val="tx1"/>
                </a:solidFill>
                <a:effectLst/>
                <a:latin typeface="Arial" panose="020B0604020202020204" pitchFamily="34" charset="0"/>
                <a:ea typeface="Arial" panose="020B0604020202020204" pitchFamily="34" charset="0"/>
                <a:cs typeface="Arial" panose="020B0604020202020204" pitchFamily="34" charset="0"/>
              </a:rPr>
              <a:t>What is the Supreme Court?</a:t>
            </a:r>
          </a:p>
          <a:p>
            <a:pPr marL="1200150" lvl="2" indent="-285750" algn="l" rtl="0" fontAlgn="base">
              <a:buFont typeface="Arial" panose="020B0604020202020204" pitchFamily="34" charset="0"/>
              <a:buChar char="•"/>
            </a:pPr>
            <a:r>
              <a:rPr lang="en-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rPr>
              <a:t>The Supreme Court is the highest court in the country. It is the court of last resort.</a:t>
            </a:r>
            <a:endParaRPr lang="en-CA" sz="1200" b="1" noProof="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742950" lvl="1" indent="-285750" algn="l" rtl="0" fontAlgn="base">
              <a:buFont typeface="Wingdings" panose="05000000000000000000" pitchFamily="2" charset="2"/>
              <a:buChar char="Ø"/>
            </a:pPr>
            <a:r>
              <a:rPr lang="en-CA" sz="1200" b="0" noProof="0">
                <a:solidFill>
                  <a:schemeClr val="tx1"/>
                </a:solidFill>
                <a:effectLst/>
                <a:latin typeface="Arial" panose="020B0604020202020204" pitchFamily="34" charset="0"/>
                <a:ea typeface="Arial" panose="020B0604020202020204" pitchFamily="34" charset="0"/>
                <a:cs typeface="Arial" panose="020B0604020202020204" pitchFamily="34" charset="0"/>
              </a:rPr>
              <a:t>Why is the highest court in the country the court of last resort?</a:t>
            </a:r>
          </a:p>
          <a:p>
            <a:pPr marL="1200150" lvl="2" indent="-285750" algn="l" rtl="0" fontAlgn="base">
              <a:buFont typeface="Arial" panose="020B0604020202020204" pitchFamily="34" charset="0"/>
              <a:buChar char="•"/>
            </a:pPr>
            <a:r>
              <a:rPr lang="en-CA" sz="1200" b="0" noProof="0">
                <a:solidFill>
                  <a:schemeClr val="tx1"/>
                </a:solidFill>
                <a:effectLst/>
                <a:latin typeface="Arial" panose="020B0604020202020204" pitchFamily="34" charset="0"/>
                <a:ea typeface="Arial" panose="020B0604020202020204" pitchFamily="34" charset="0"/>
                <a:cs typeface="Arial" panose="020B0604020202020204" pitchFamily="34" charset="0"/>
              </a:rPr>
              <a:t>The Supreme Court is responsible for upholding the Constitution, the </a:t>
            </a:r>
            <a:r>
              <a:rPr lang="en-CA" sz="1200" b="0" i="1" noProof="0">
                <a:solidFill>
                  <a:schemeClr val="tx1"/>
                </a:solidFill>
                <a:effectLst/>
                <a:latin typeface="Arial" panose="020B0604020202020204" pitchFamily="34" charset="0"/>
                <a:ea typeface="Arial" panose="020B0604020202020204" pitchFamily="34" charset="0"/>
                <a:cs typeface="Arial" panose="020B0604020202020204" pitchFamily="34" charset="0"/>
              </a:rPr>
              <a:t>Canadian Charter of Rights and Freedoms, </a:t>
            </a:r>
            <a:r>
              <a:rPr lang="en-CA" sz="1200" b="0" i="0" noProof="0">
                <a:solidFill>
                  <a:schemeClr val="tx1"/>
                </a:solidFill>
                <a:effectLst/>
                <a:latin typeface="Arial" panose="020B0604020202020204" pitchFamily="34" charset="0"/>
                <a:ea typeface="Arial" panose="020B0604020202020204" pitchFamily="34" charset="0"/>
                <a:cs typeface="Arial" panose="020B0604020202020204" pitchFamily="34" charset="0"/>
              </a:rPr>
              <a:t>and the resulting laws, such as the </a:t>
            </a:r>
            <a:r>
              <a:rPr lang="en-CA" sz="1200" b="0" i="1" noProof="0">
                <a:solidFill>
                  <a:schemeClr val="tx1"/>
                </a:solidFill>
                <a:effectLst/>
                <a:latin typeface="Arial" panose="020B0604020202020204" pitchFamily="34" charset="0"/>
                <a:ea typeface="Arial" panose="020B0604020202020204" pitchFamily="34" charset="0"/>
                <a:cs typeface="Arial" panose="020B0604020202020204" pitchFamily="34" charset="0"/>
              </a:rPr>
              <a:t>Criminal Code. </a:t>
            </a:r>
            <a:r>
              <a:rPr lang="en-CA" sz="1200" b="0" i="0" noProof="0">
                <a:solidFill>
                  <a:schemeClr val="tx1"/>
                </a:solidFill>
                <a:effectLst/>
                <a:latin typeface="Arial" panose="020B0604020202020204" pitchFamily="34" charset="0"/>
                <a:ea typeface="Arial" panose="020B0604020202020204" pitchFamily="34" charset="0"/>
                <a:cs typeface="Arial" panose="020B0604020202020204" pitchFamily="34" charset="0"/>
              </a:rPr>
              <a:t>In other words, making sure these laws are respected.</a:t>
            </a:r>
            <a:endParaRPr lang="en-CA" sz="1200" b="0" noProof="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285750" indent="-285750" algn="l" rtl="0" fontAlgn="base">
              <a:buFont typeface="Wingdings" panose="05000000000000000000" pitchFamily="2" charset="2"/>
              <a:buChar char="q"/>
            </a:pPr>
            <a:endParaRPr lang="en-CA" sz="1200" b="0" i="0" u="none" strike="noStrike" noProof="0">
              <a:solidFill>
                <a:schemeClr val="tx1"/>
              </a:solidFill>
              <a:effectLst/>
              <a:highlight>
                <a:srgbClr val="F5F5F5"/>
              </a:highlight>
              <a:latin typeface="Arial"/>
              <a:ea typeface="Aptos" panose="020B0004020202020204" pitchFamily="34" charset="0"/>
              <a:cs typeface="Arial"/>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lang="en-CA" sz="1200" b="1" noProof="0">
                <a:solidFill>
                  <a:schemeClr val="tx1"/>
                </a:solidFill>
                <a:effectLst/>
                <a:latin typeface="Arial" panose="020B0604020202020204" pitchFamily="34" charset="0"/>
                <a:ea typeface="Cambria" panose="02040503050406030204" pitchFamily="18" charset="0"/>
                <a:cs typeface="Arial" panose="020B0604020202020204" pitchFamily="34" charset="0"/>
              </a:rPr>
              <a:t>INFORMATION FOR THE STUDENTS</a:t>
            </a:r>
            <a:endParaRPr lang="en-CA" sz="1200" b="0" i="0" u="none" strike="noStrike" noProof="0">
              <a:solidFill>
                <a:schemeClr val="tx1"/>
              </a:solidFill>
              <a:effectLst/>
              <a:highlight>
                <a:srgbClr val="F5F5F5"/>
              </a:highlight>
              <a:latin typeface="Arial"/>
              <a:ea typeface="Calibri"/>
              <a:cs typeface="Arial"/>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endParaRPr lang="en-CA" noProof="0">
              <a:solidFill>
                <a:schemeClr val="tx1"/>
              </a:solidFill>
              <a:latin typeface="Arial" panose="020B0604020202020204" pitchFamily="34" charset="0"/>
              <a:ea typeface="Calibri"/>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r>
              <a:rPr lang="en-CA" sz="1200" b="0" noProof="0">
                <a:solidFill>
                  <a:schemeClr val="tx1"/>
                </a:solidFill>
                <a:effectLst/>
                <a:latin typeface="Arial" panose="020B0604020202020204" pitchFamily="34" charset="0"/>
                <a:ea typeface="Arial" panose="020B0604020202020204" pitchFamily="34" charset="0"/>
                <a:cs typeface="Arial" panose="020B0604020202020204" pitchFamily="34" charset="0"/>
              </a:rPr>
              <a:t>The Supreme Court is responsible for making sure the Constitution, the </a:t>
            </a:r>
            <a:r>
              <a:rPr lang="en-CA" sz="1200" b="0" i="1" noProof="0">
                <a:solidFill>
                  <a:schemeClr val="tx1"/>
                </a:solidFill>
                <a:effectLst/>
                <a:latin typeface="Arial" panose="020B0604020202020204" pitchFamily="34" charset="0"/>
                <a:ea typeface="Arial" panose="020B0604020202020204" pitchFamily="34" charset="0"/>
                <a:cs typeface="Arial" panose="020B0604020202020204" pitchFamily="34" charset="0"/>
              </a:rPr>
              <a:t>Canadian Charter of Rights and Freedoms, </a:t>
            </a:r>
            <a:r>
              <a:rPr lang="en-CA" sz="1200" b="0" i="0" noProof="0">
                <a:solidFill>
                  <a:schemeClr val="tx1"/>
                </a:solidFill>
                <a:effectLst/>
                <a:latin typeface="Arial" panose="020B0604020202020204" pitchFamily="34" charset="0"/>
                <a:ea typeface="Arial" panose="020B0604020202020204" pitchFamily="34" charset="0"/>
                <a:cs typeface="Arial" panose="020B0604020202020204" pitchFamily="34" charset="0"/>
              </a:rPr>
              <a:t>and the resulting laws, such as the </a:t>
            </a:r>
            <a:r>
              <a:rPr lang="en-CA" sz="1200" b="0" i="1" noProof="0">
                <a:solidFill>
                  <a:schemeClr val="tx1"/>
                </a:solidFill>
                <a:effectLst/>
                <a:latin typeface="Arial" panose="020B0604020202020204" pitchFamily="34" charset="0"/>
                <a:ea typeface="Arial" panose="020B0604020202020204" pitchFamily="34" charset="0"/>
                <a:cs typeface="Arial" panose="020B0604020202020204" pitchFamily="34" charset="0"/>
              </a:rPr>
              <a:t>Criminal Code </a:t>
            </a:r>
            <a:r>
              <a:rPr lang="en-CA" sz="1200" b="0" i="0" noProof="0">
                <a:solidFill>
                  <a:schemeClr val="tx1"/>
                </a:solidFill>
                <a:effectLst/>
                <a:latin typeface="Arial" panose="020B0604020202020204" pitchFamily="34" charset="0"/>
                <a:ea typeface="Arial" panose="020B0604020202020204" pitchFamily="34" charset="0"/>
                <a:cs typeface="Arial" panose="020B0604020202020204" pitchFamily="34" charset="0"/>
              </a:rPr>
              <a:t>are respected</a:t>
            </a:r>
            <a:r>
              <a:rPr lang="en-CA" noProof="0">
                <a:solidFill>
                  <a:schemeClr val="tx1"/>
                </a:solidFill>
                <a:latin typeface="Arial" panose="020B0604020202020204" pitchFamily="34" charset="0"/>
                <a:ea typeface="Calibri"/>
                <a:cs typeface="Arial" panose="020B0604020202020204" pitchFamily="34" charset="0"/>
              </a:rPr>
              <a:t>. It makes sure that judgments made by other courts respect Canadian laws, and that laws respect the rights protected by the Constitution and the </a:t>
            </a:r>
            <a:r>
              <a:rPr lang="en-CA" sz="1200" i="1" noProof="0">
                <a:latin typeface="Arial"/>
                <a:ea typeface="Aptos" panose="020B0004020202020204" pitchFamily="34" charset="0"/>
                <a:cs typeface="Arial"/>
              </a:rPr>
              <a:t>Canadian Charter of Rights and Freedoms</a:t>
            </a:r>
            <a:r>
              <a:rPr lang="en-CA" sz="1200" noProof="0">
                <a:latin typeface="Arial"/>
                <a:ea typeface="Aptos" panose="020B0004020202020204" pitchFamily="34" charset="0"/>
                <a:cs typeface="Arial"/>
              </a:rPr>
              <a:t>. </a:t>
            </a: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endParaRPr lang="en-CA" sz="1200" noProof="0">
              <a:latin typeface="Arial"/>
              <a:ea typeface="Aptos" panose="020B0004020202020204" pitchFamily="34" charset="0"/>
              <a:cs typeface="Arial"/>
            </a:endParaRP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r>
              <a:rPr lang="en-CA" sz="1200" noProof="0">
                <a:latin typeface="Arial"/>
                <a:ea typeface="Aptos" panose="020B0004020202020204" pitchFamily="34" charset="0"/>
                <a:cs typeface="Arial"/>
              </a:rPr>
              <a:t>When it reviews a judgment or analyzes a law or regulation, the Supreme Court can interpret the law or regulation to clarify its scope or expand or limit its application. It can also decide that a provision of the law or regulation is illegal since it goes against fundamental rights. The provision will then be overturned by the judgment (in other words, it will stop its application). </a:t>
            </a: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endParaRPr lang="en-CA" sz="1200" noProof="0">
              <a:solidFill>
                <a:schemeClr val="tx1"/>
              </a:solidFill>
              <a:effectLst/>
              <a:highlight>
                <a:srgbClr val="FFFFFF"/>
              </a:highligh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1" noProof="0">
                <a:solidFill>
                  <a:schemeClr val="tx1"/>
                </a:solidFill>
                <a:effectLst/>
                <a:highlight>
                  <a:srgbClr val="FFFFFF"/>
                </a:highlight>
                <a:latin typeface="Arial"/>
                <a:ea typeface="Aptos" panose="020B0004020202020204" pitchFamily="34" charset="0"/>
                <a:cs typeface="Arial"/>
              </a:rPr>
              <a:t>ADDITIONAL RESOURCES</a:t>
            </a:r>
          </a:p>
          <a:p>
            <a:pPr marL="457200" indent="-457200">
              <a:buFont typeface="Arial" panose="020B0604020202020204" pitchFamily="34" charset="0"/>
              <a:buChar char="•"/>
              <a:defRPr/>
            </a:pPr>
            <a:r>
              <a:rPr lang="en-CA" sz="1200" b="0">
                <a:solidFill>
                  <a:schemeClr val="tx1"/>
                </a:solidFill>
                <a:latin typeface="Arial" panose="020B0604020202020204" pitchFamily="34" charset="0"/>
                <a:cs typeface="Arial" panose="020B0604020202020204" pitchFamily="34" charset="0"/>
              </a:rPr>
              <a:t>The Supreme Court of Canada, as explained by the Chief Justice of Canada</a:t>
            </a:r>
            <a:r>
              <a:rPr lang="en-CA" sz="1200" b="0" noProof="0">
                <a:solidFill>
                  <a:schemeClr val="tx1"/>
                </a:solidFill>
                <a:latin typeface="Arial"/>
                <a:cs typeface="Arial"/>
              </a:rPr>
              <a:t>: </a:t>
            </a:r>
            <a:r>
              <a:rPr lang="en-CA" sz="1200" noProof="0">
                <a:solidFill>
                  <a:schemeClr val="tx1"/>
                </a:solidFill>
                <a:latin typeface="Arial"/>
                <a:cs typeface="Arial"/>
              </a:rPr>
              <a:t>https://</a:t>
            </a:r>
            <a:r>
              <a:rPr lang="en-CA" sz="1200" noProof="0" err="1">
                <a:solidFill>
                  <a:schemeClr val="tx1"/>
                </a:solidFill>
                <a:latin typeface="Arial"/>
                <a:cs typeface="Arial"/>
              </a:rPr>
              <a:t>www.youtube.com</a:t>
            </a:r>
            <a:r>
              <a:rPr lang="en-CA" sz="1200" noProof="0">
                <a:solidFill>
                  <a:schemeClr val="tx1"/>
                </a:solidFill>
                <a:latin typeface="Arial"/>
                <a:cs typeface="Arial"/>
              </a:rPr>
              <a:t>/</a:t>
            </a:r>
            <a:r>
              <a:rPr lang="en-CA" sz="1200" noProof="0" err="1">
                <a:solidFill>
                  <a:schemeClr val="tx1"/>
                </a:solidFill>
                <a:latin typeface="Arial"/>
                <a:cs typeface="Arial"/>
              </a:rPr>
              <a:t>watch?v</a:t>
            </a:r>
            <a:r>
              <a:rPr lang="en-CA" sz="1200" noProof="0">
                <a:solidFill>
                  <a:schemeClr val="tx1"/>
                </a:solidFill>
                <a:latin typeface="Arial"/>
                <a:cs typeface="Arial"/>
              </a:rPr>
              <a:t>=4GUpVIrqcDU&amp;t=18</a:t>
            </a:r>
          </a:p>
          <a:p>
            <a:pPr marL="457200" indent="-457200">
              <a:buFont typeface="Arial" panose="020B0604020202020204" pitchFamily="34" charset="0"/>
              <a:buChar char="•"/>
              <a:defRPr/>
            </a:pP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a:lnSpc>
                <a:spcPct val="116000"/>
              </a:lnSpc>
              <a:spcAft>
                <a:spcPts val="800"/>
              </a:spcAft>
            </a:pPr>
            <a:r>
              <a:rPr lang="en-CA" sz="1200" b="1" noProof="0">
                <a:solidFill>
                  <a:schemeClr val="tx1"/>
                </a:solidFill>
                <a:effectLst/>
                <a:latin typeface="Arial"/>
                <a:ea typeface="Aptos" panose="020B0004020202020204" pitchFamily="34" charset="0"/>
                <a:cs typeface="Arial"/>
              </a:rPr>
              <a:t>SOURCES</a:t>
            </a:r>
          </a:p>
          <a:p>
            <a:pPr marL="285750" indent="-285750">
              <a:buFont typeface="Arial" panose="020B0604020202020204" pitchFamily="34" charset="0"/>
              <a:buChar char="•"/>
            </a:pPr>
            <a:r>
              <a:rPr lang="en-CA" sz="1200" i="0" noProof="0" err="1">
                <a:solidFill>
                  <a:schemeClr val="tx1"/>
                </a:solidFill>
                <a:effectLst/>
                <a:highlight>
                  <a:srgbClr val="FFFFFF"/>
                </a:highlight>
                <a:latin typeface="Arial"/>
                <a:ea typeface="Aptos" panose="020B0004020202020204" pitchFamily="34" charset="0"/>
                <a:cs typeface="Arial"/>
              </a:rPr>
              <a:t>Éducaloi</a:t>
            </a:r>
            <a:r>
              <a:rPr lang="en-CA" sz="1200" i="0" noProof="0">
                <a:solidFill>
                  <a:schemeClr val="tx1"/>
                </a:solidFill>
                <a:effectLst/>
                <a:highlight>
                  <a:srgbClr val="FFFFFF"/>
                </a:highlight>
                <a:latin typeface="Arial"/>
                <a:ea typeface="Aptos" panose="020B0004020202020204" pitchFamily="34" charset="0"/>
                <a:cs typeface="Arial"/>
              </a:rPr>
              <a:t>. </a:t>
            </a:r>
            <a:r>
              <a:rPr lang="en-CA" sz="1200" i="1" noProof="0">
                <a:solidFill>
                  <a:schemeClr val="tx1"/>
                </a:solidFill>
                <a:effectLst/>
                <a:highlight>
                  <a:srgbClr val="FFFFFF"/>
                </a:highlight>
                <a:latin typeface="Arial"/>
                <a:ea typeface="Aptos" panose="020B0004020202020204" pitchFamily="34" charset="0"/>
                <a:cs typeface="Arial"/>
              </a:rPr>
              <a:t>La Cour </a:t>
            </a:r>
            <a:r>
              <a:rPr lang="en-CA" sz="1200" i="1" noProof="0" err="1">
                <a:solidFill>
                  <a:schemeClr val="tx1"/>
                </a:solidFill>
                <a:effectLst/>
                <a:highlight>
                  <a:srgbClr val="FFFFFF"/>
                </a:highlight>
                <a:latin typeface="Arial"/>
                <a:ea typeface="Aptos" panose="020B0004020202020204" pitchFamily="34" charset="0"/>
                <a:cs typeface="Arial"/>
              </a:rPr>
              <a:t>suprême</a:t>
            </a:r>
            <a:r>
              <a:rPr lang="en-CA" sz="1200" i="1" noProof="0">
                <a:solidFill>
                  <a:schemeClr val="tx1"/>
                </a:solidFill>
                <a:effectLst/>
                <a:highlight>
                  <a:srgbClr val="FFFFFF"/>
                </a:highlight>
                <a:latin typeface="Arial"/>
                <a:ea typeface="Aptos" panose="020B0004020202020204" pitchFamily="34" charset="0"/>
                <a:cs typeface="Arial"/>
              </a:rPr>
              <a:t> du Canada. </a:t>
            </a:r>
            <a:r>
              <a:rPr lang="en-CA" sz="1200" i="1" noProof="0" err="1">
                <a:solidFill>
                  <a:schemeClr val="tx1"/>
                </a:solidFill>
                <a:effectLst/>
                <a:highlight>
                  <a:srgbClr val="FFFFFF"/>
                </a:highlight>
                <a:latin typeface="Arial"/>
                <a:ea typeface="Aptos" panose="020B0004020202020204" pitchFamily="34" charset="0"/>
                <a:cs typeface="Arial"/>
              </a:rPr>
              <a:t>Repéré</a:t>
            </a:r>
            <a:r>
              <a:rPr lang="en-CA" sz="1200" i="1" noProof="0">
                <a:solidFill>
                  <a:schemeClr val="tx1"/>
                </a:solidFill>
                <a:effectLst/>
                <a:highlight>
                  <a:srgbClr val="FFFFFF"/>
                </a:highlight>
                <a:latin typeface="Arial"/>
                <a:ea typeface="Aptos" panose="020B0004020202020204" pitchFamily="34" charset="0"/>
                <a:cs typeface="Arial"/>
              </a:rPr>
              <a:t> le 10 </a:t>
            </a:r>
            <a:r>
              <a:rPr lang="en-CA" sz="1200" i="1" noProof="0" err="1">
                <a:solidFill>
                  <a:schemeClr val="tx1"/>
                </a:solidFill>
                <a:effectLst/>
                <a:highlight>
                  <a:srgbClr val="FFFFFF"/>
                </a:highlight>
                <a:latin typeface="Arial"/>
                <a:ea typeface="Aptos" panose="020B0004020202020204" pitchFamily="34" charset="0"/>
                <a:cs typeface="Arial"/>
              </a:rPr>
              <a:t>septembre</a:t>
            </a:r>
            <a:r>
              <a:rPr lang="en-CA" sz="1200" i="1" noProof="0">
                <a:solidFill>
                  <a:schemeClr val="tx1"/>
                </a:solidFill>
                <a:effectLst/>
                <a:highlight>
                  <a:srgbClr val="FFFFFF"/>
                </a:highlight>
                <a:latin typeface="Arial"/>
                <a:ea typeface="Aptos" panose="020B0004020202020204" pitchFamily="34" charset="0"/>
                <a:cs typeface="Arial"/>
              </a:rPr>
              <a:t> 2024 à https://</a:t>
            </a:r>
            <a:r>
              <a:rPr lang="en-CA" sz="1200" i="1" noProof="0" err="1">
                <a:solidFill>
                  <a:schemeClr val="tx1"/>
                </a:solidFill>
                <a:effectLst/>
                <a:highlight>
                  <a:srgbClr val="FFFFFF"/>
                </a:highlight>
                <a:latin typeface="Arial"/>
                <a:ea typeface="Aptos" panose="020B0004020202020204" pitchFamily="34" charset="0"/>
                <a:cs typeface="Arial"/>
              </a:rPr>
              <a:t>educaloi.qc.ca</a:t>
            </a:r>
            <a:r>
              <a:rPr lang="en-CA" sz="1200" i="1" noProof="0">
                <a:solidFill>
                  <a:schemeClr val="tx1"/>
                </a:solidFill>
                <a:effectLst/>
                <a:highlight>
                  <a:srgbClr val="FFFFFF"/>
                </a:highlight>
                <a:latin typeface="Arial"/>
                <a:ea typeface="Aptos" panose="020B0004020202020204" pitchFamily="34" charset="0"/>
                <a:cs typeface="Arial"/>
              </a:rPr>
              <a:t>/capsules/la-</a:t>
            </a:r>
            <a:r>
              <a:rPr lang="en-CA" sz="1200" i="1" noProof="0" err="1">
                <a:solidFill>
                  <a:schemeClr val="tx1"/>
                </a:solidFill>
                <a:effectLst/>
                <a:highlight>
                  <a:srgbClr val="FFFFFF"/>
                </a:highlight>
                <a:latin typeface="Arial"/>
                <a:ea typeface="Aptos" panose="020B0004020202020204" pitchFamily="34" charset="0"/>
                <a:cs typeface="Arial"/>
              </a:rPr>
              <a:t>cour</a:t>
            </a:r>
            <a:r>
              <a:rPr lang="en-CA" sz="1200" i="1" noProof="0">
                <a:solidFill>
                  <a:schemeClr val="tx1"/>
                </a:solidFill>
                <a:effectLst/>
                <a:highlight>
                  <a:srgbClr val="FFFFFF"/>
                </a:highlight>
                <a:latin typeface="Arial"/>
                <a:ea typeface="Aptos" panose="020B0004020202020204" pitchFamily="34" charset="0"/>
                <a:cs typeface="Arial"/>
              </a:rPr>
              <a:t>-supreme-du-</a:t>
            </a:r>
            <a:r>
              <a:rPr lang="en-CA" sz="1200" i="1" noProof="0" err="1">
                <a:solidFill>
                  <a:schemeClr val="tx1"/>
                </a:solidFill>
                <a:effectLst/>
                <a:highlight>
                  <a:srgbClr val="FFFFFF"/>
                </a:highlight>
                <a:latin typeface="Arial"/>
                <a:ea typeface="Aptos" panose="020B0004020202020204" pitchFamily="34" charset="0"/>
                <a:cs typeface="Arial"/>
              </a:rPr>
              <a:t>canada</a:t>
            </a:r>
            <a:r>
              <a:rPr lang="en-CA" sz="1200" i="1" noProof="0">
                <a:solidFill>
                  <a:schemeClr val="tx1"/>
                </a:solidFill>
                <a:effectLst/>
                <a:highlight>
                  <a:srgbClr val="FFFFFF"/>
                </a:highlight>
                <a:latin typeface="Arial"/>
                <a:ea typeface="Aptos" panose="020B0004020202020204" pitchFamily="34" charset="0"/>
                <a:cs typeface="Arial"/>
              </a:rPr>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i="1" noProof="0">
                <a:solidFill>
                  <a:schemeClr val="tx1"/>
                </a:solidFill>
                <a:effectLst/>
                <a:highlight>
                  <a:srgbClr val="FFFFFF"/>
                </a:highlight>
                <a:latin typeface="Arial"/>
                <a:ea typeface="Aptos" panose="020B0004020202020204" pitchFamily="34" charset="0"/>
                <a:cs typeface="Arial"/>
              </a:rPr>
              <a:t>Loi sur la Cour </a:t>
            </a:r>
            <a:r>
              <a:rPr lang="en-CA" sz="1200" i="1" noProof="0" err="1">
                <a:solidFill>
                  <a:schemeClr val="tx1"/>
                </a:solidFill>
                <a:effectLst/>
                <a:highlight>
                  <a:srgbClr val="FFFFFF"/>
                </a:highlight>
                <a:latin typeface="Arial"/>
                <a:ea typeface="Aptos" panose="020B0004020202020204" pitchFamily="34" charset="0"/>
                <a:cs typeface="Arial"/>
              </a:rPr>
              <a:t>suprême</a:t>
            </a:r>
            <a:r>
              <a:rPr lang="en-CA" sz="1200" noProof="0">
                <a:solidFill>
                  <a:schemeClr val="tx1"/>
                </a:solidFill>
                <a:effectLst/>
                <a:highlight>
                  <a:srgbClr val="FFFFFF"/>
                </a:highlight>
                <a:latin typeface="Arial"/>
                <a:ea typeface="Aptos" panose="020B0004020202020204" pitchFamily="34" charset="0"/>
                <a:cs typeface="Arial"/>
              </a:rPr>
              <a:t>, LRC 1985, c S-26, art. 2(1), 4 (1), 6, 32(1), 35, 40(1), 42 (2), 58(1)a).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indent="0">
              <a:buFont typeface="Arial" panose="020B0604020202020204" pitchFamily="34" charset="0"/>
              <a:buNone/>
            </a:pP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808F35AE-3F0A-748B-23E3-1F6944E9DEAB}"/>
              </a:ext>
            </a:extLst>
          </p:cNvPr>
          <p:cNvSpPr>
            <a:spLocks noGrp="1"/>
          </p:cNvSpPr>
          <p:nvPr>
            <p:ph type="sldNum" sz="quarter" idx="5"/>
          </p:nvPr>
        </p:nvSpPr>
        <p:spPr/>
        <p:txBody>
          <a:bodyPr/>
          <a:lstStyle/>
          <a:p>
            <a:fld id="{35E544C7-F800-43E5-B4CA-65E8656D9E73}" type="slidenum">
              <a:rPr lang="en-CA" smtClean="0"/>
              <a:t>22</a:t>
            </a:fld>
            <a:endParaRPr lang="en-CA"/>
          </a:p>
        </p:txBody>
      </p:sp>
    </p:spTree>
    <p:extLst>
      <p:ext uri="{BB962C8B-B14F-4D97-AF65-F5344CB8AC3E}">
        <p14:creationId xmlns:p14="http://schemas.microsoft.com/office/powerpoint/2010/main" val="3594189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66591-D8D2-7729-C9C5-691882D833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376F43-A5BA-E28D-4458-1F3C86E82E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65F00B-EBA6-A38A-ECED-ACA46D13B3B6}"/>
              </a:ext>
            </a:extLst>
          </p:cNvPr>
          <p:cNvSpPr>
            <a:spLocks noGrp="1"/>
          </p:cNvSpPr>
          <p:nvPr>
            <p:ph type="body" idx="1"/>
          </p:nvPr>
        </p:nvSpPr>
        <p:spPr/>
        <p:txBody>
          <a:bodyPr/>
          <a:lstStyle/>
          <a:p>
            <a:pPr marL="0" marR="0" lvl="0" indent="0" algn="l" defTabSz="914400" rtl="0" eaLnBrk="1" fontAlgn="auto" latinLnBrk="0" hangingPunct="1">
              <a:lnSpc>
                <a:spcPct val="116000"/>
              </a:lnSpc>
              <a:spcBef>
                <a:spcPts val="0"/>
              </a:spcBef>
              <a:spcAft>
                <a:spcPts val="1200"/>
              </a:spcAft>
              <a:buClrTx/>
              <a:buSzTx/>
              <a:buFontTx/>
              <a:buNone/>
              <a:tabLst/>
              <a:defRPr/>
            </a:pPr>
            <a:r>
              <a:rPr lang="en-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rPr>
              <a:t>INFORMATION FOR THE STUDENTS</a:t>
            </a:r>
          </a:p>
          <a:p>
            <a:pPr marL="0" marR="0" lvl="0" indent="0" algn="l" defTabSz="914400" rtl="0" eaLnBrk="1" fontAlgn="auto" latinLnBrk="0" hangingPunct="1">
              <a:lnSpc>
                <a:spcPct val="116000"/>
              </a:lnSpc>
              <a:spcBef>
                <a:spcPts val="0"/>
              </a:spcBef>
              <a:spcAft>
                <a:spcPts val="1200"/>
              </a:spcAft>
              <a:buClrTx/>
              <a:buSzTx/>
              <a:buFontTx/>
              <a:buNone/>
              <a:tabLst/>
              <a:defRPr/>
            </a:pPr>
            <a:endParaRPr lang="en-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171450" marR="0" lvl="0" indent="-171450" algn="l" defTabSz="914400" rtl="0" eaLnBrk="1" fontAlgn="auto" latinLnBrk="0" hangingPunct="1">
              <a:lnSpc>
                <a:spcPct val="116000"/>
              </a:lnSpc>
              <a:spcBef>
                <a:spcPts val="0"/>
              </a:spcBef>
              <a:spcAft>
                <a:spcPts val="1200"/>
              </a:spcAft>
              <a:buClrTx/>
              <a:buSzTx/>
              <a:buFont typeface="Wingdings" panose="05000000000000000000" pitchFamily="2" charset="2"/>
              <a:buChar char="q"/>
              <a:tabLst/>
              <a:defRPr/>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As indicated in the timeline, toward the end of the 1980s, the right to abortion was greatly transformed by the Supreme Court of </a:t>
            </a:r>
            <a:r>
              <a:rPr lang="en-CA" sz="1200" noProof="0">
                <a:solidFill>
                  <a:schemeClr val="tx1"/>
                </a:solidFill>
                <a:effectLst/>
                <a:latin typeface="Arial"/>
                <a:ea typeface="Aptos" panose="020B0004020202020204" pitchFamily="34" charset="0"/>
                <a:cs typeface="Arial"/>
              </a:rPr>
              <a:t>Canada. </a:t>
            </a: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indent="0">
              <a:lnSpc>
                <a:spcPct val="116000"/>
              </a:lnSpc>
              <a:spcAft>
                <a:spcPts val="800"/>
              </a:spcAft>
              <a:buFont typeface="Wingdings" panose="05000000000000000000" pitchFamily="2" charset="2"/>
              <a:buNone/>
            </a:pPr>
            <a:endParaRPr lang="en-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indent="0">
              <a:lnSpc>
                <a:spcPct val="116000"/>
              </a:lnSpc>
              <a:spcAft>
                <a:spcPts val="800"/>
              </a:spcAft>
              <a:buFont typeface="Wingdings" panose="05000000000000000000" pitchFamily="2" charset="2"/>
              <a:buNone/>
            </a:pPr>
            <a:r>
              <a:rPr lang="en-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rPr>
              <a:t>The Morgentaler case (1988)</a:t>
            </a:r>
          </a:p>
          <a:p>
            <a:pPr marL="0" indent="0">
              <a:lnSpc>
                <a:spcPct val="116000"/>
              </a:lnSpc>
              <a:spcAft>
                <a:spcPts val="800"/>
              </a:spcAft>
              <a:buFont typeface="Wingdings" panose="05000000000000000000" pitchFamily="2" charset="2"/>
              <a:buNone/>
            </a:pPr>
            <a:endParaRPr lang="en-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itchFamily="2" charset="2"/>
              <a:buChar char="q"/>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Dr. Morgentaler and two other doctors were charged with performing illegal abortions, in other words, ending women’s pregnancies without the permission of a committee of doctors as it was required under the </a:t>
            </a:r>
            <a:r>
              <a:rPr lang="en-CA" sz="1200" i="1" noProof="0">
                <a:solidFill>
                  <a:schemeClr val="tx1"/>
                </a:solidFill>
                <a:effectLst/>
                <a:latin typeface="Arial" panose="020B0604020202020204" pitchFamily="34" charset="0"/>
                <a:ea typeface="Aptos" panose="020B0004020202020204" pitchFamily="34" charset="0"/>
                <a:cs typeface="Arial" panose="020B0604020202020204" pitchFamily="34" charset="0"/>
              </a:rPr>
              <a:t>Criminal Code </a:t>
            </a:r>
            <a:r>
              <a:rPr lang="en-CA" sz="1200" i="0" noProof="0">
                <a:solidFill>
                  <a:schemeClr val="tx1"/>
                </a:solidFill>
                <a:effectLst/>
                <a:latin typeface="Arial" panose="020B0604020202020204" pitchFamily="34" charset="0"/>
                <a:ea typeface="Aptos" panose="020B0004020202020204" pitchFamily="34" charset="0"/>
                <a:cs typeface="Arial" panose="020B0604020202020204" pitchFamily="34" charset="0"/>
              </a:rPr>
              <a:t>at the time</a:t>
            </a:r>
            <a:r>
              <a:rPr lang="en-CA" sz="1200" i="1" noProof="0">
                <a:solidFill>
                  <a:schemeClr val="tx1"/>
                </a:solidFill>
                <a:effectLst/>
                <a:latin typeface="Arial" panose="020B0604020202020204" pitchFamily="34" charset="0"/>
                <a:ea typeface="Aptos" panose="020B0004020202020204" pitchFamily="34" charset="0"/>
                <a:cs typeface="Arial" panose="020B0604020202020204" pitchFamily="34" charset="0"/>
              </a:rPr>
              <a:t>. </a:t>
            </a:r>
            <a:r>
              <a:rPr lang="en-CA" sz="1200" i="0" noProof="0">
                <a:solidFill>
                  <a:schemeClr val="tx1"/>
                </a:solidFill>
                <a:effectLst/>
                <a:latin typeface="Arial" panose="020B0604020202020204" pitchFamily="34" charset="0"/>
                <a:ea typeface="Aptos" panose="020B0004020202020204" pitchFamily="34" charset="0"/>
                <a:cs typeface="Arial" panose="020B0604020202020204" pitchFamily="34" charset="0"/>
              </a:rPr>
              <a:t>Several trials took place</a:t>
            </a:r>
            <a:r>
              <a:rPr lang="en-CA" sz="1200" i="1" noProof="0">
                <a:solidFill>
                  <a:schemeClr val="tx1"/>
                </a:solidFill>
                <a:effectLst/>
                <a:latin typeface="Arial" panose="020B0604020202020204" pitchFamily="34" charset="0"/>
                <a:ea typeface="Aptos" panose="020B0004020202020204" pitchFamily="34" charset="0"/>
                <a:cs typeface="Arial" panose="020B0604020202020204" pitchFamily="34" charset="0"/>
              </a:rPr>
              <a:t>,</a:t>
            </a:r>
            <a:r>
              <a:rPr lang="en-CA" sz="1200" i="0" noProof="0">
                <a:solidFill>
                  <a:schemeClr val="tx1"/>
                </a:solidFill>
                <a:effectLst/>
                <a:latin typeface="Arial" panose="020B0604020202020204" pitchFamily="34" charset="0"/>
                <a:ea typeface="Aptos" panose="020B0004020202020204" pitchFamily="34" charset="0"/>
                <a:cs typeface="Arial" panose="020B0604020202020204" pitchFamily="34" charset="0"/>
              </a:rPr>
              <a:t> and it was a complex case. The doctors were initially acquitted (cleared of charges), but the decision was appealed. Over the course of the judicial proceedings, various judges questioned whether the section of the </a:t>
            </a:r>
            <a:r>
              <a:rPr lang="en-CA" sz="1200" i="1" noProof="0">
                <a:solidFill>
                  <a:schemeClr val="tx1"/>
                </a:solidFill>
                <a:effectLst/>
                <a:latin typeface="Arial" panose="020B0604020202020204" pitchFamily="34" charset="0"/>
                <a:ea typeface="Aptos" panose="020B0004020202020204" pitchFamily="34" charset="0"/>
                <a:cs typeface="Arial" panose="020B0604020202020204" pitchFamily="34" charset="0"/>
              </a:rPr>
              <a:t>Criminal Code </a:t>
            </a:r>
            <a:r>
              <a:rPr lang="en-CA" sz="1200" i="0" noProof="0">
                <a:solidFill>
                  <a:schemeClr val="tx1"/>
                </a:solidFill>
                <a:effectLst/>
                <a:latin typeface="Arial" panose="020B0604020202020204" pitchFamily="34" charset="0"/>
                <a:ea typeface="Aptos" panose="020B0004020202020204" pitchFamily="34" charset="0"/>
                <a:cs typeface="Arial" panose="020B0604020202020204" pitchFamily="34" charset="0"/>
              </a:rPr>
              <a:t>on abortion was legal, until the Supreme Court judges finally settled the subject.</a:t>
            </a:r>
            <a:r>
              <a:rPr lang="en-CA" sz="1200" u="none" noProof="0">
                <a:solidFill>
                  <a:schemeClr val="tx1"/>
                </a:solidFill>
                <a:effectLst/>
                <a:latin typeface="Arial" panose="020B0604020202020204" pitchFamily="34" charset="0"/>
                <a:ea typeface="Aptos" panose="020B0004020202020204" pitchFamily="34" charset="0"/>
                <a:cs typeface="Arial" panose="020B0604020202020204" pitchFamily="34" charset="0"/>
              </a:rPr>
              <a:t> </a:t>
            </a:r>
          </a:p>
          <a:p>
            <a:pPr marL="285750" indent="-285750">
              <a:lnSpc>
                <a:spcPct val="116000"/>
              </a:lnSpc>
              <a:spcAft>
                <a:spcPts val="800"/>
              </a:spcAft>
              <a:buFont typeface="Wingdings" pitchFamily="2" charset="2"/>
              <a:buChar char="q"/>
            </a:pPr>
            <a:endParaRPr lang="en-CA" sz="1200" u="none"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itchFamily="2" charset="2"/>
              <a:buChar char="q"/>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Dr. Morgentaler and his peers argued that they could not be found guilty of </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performeing</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illegal abortion because the section of the </a:t>
            </a:r>
            <a:r>
              <a:rPr lang="en-CA" sz="1200" i="1" noProof="0">
                <a:solidFill>
                  <a:schemeClr val="tx1"/>
                </a:solidFill>
                <a:effectLst/>
                <a:latin typeface="Arial" panose="020B0604020202020204" pitchFamily="34" charset="0"/>
                <a:ea typeface="Aptos" panose="020B0004020202020204" pitchFamily="34" charset="0"/>
                <a:cs typeface="Arial" panose="020B0604020202020204" pitchFamily="34" charset="0"/>
              </a:rPr>
              <a:t>Criminal Code </a:t>
            </a:r>
            <a:r>
              <a:rPr lang="en-CA" sz="1200" i="0" noProof="0">
                <a:solidFill>
                  <a:schemeClr val="tx1"/>
                </a:solidFill>
                <a:effectLst/>
                <a:latin typeface="Arial" panose="020B0604020202020204" pitchFamily="34" charset="0"/>
                <a:ea typeface="Aptos" panose="020B0004020202020204" pitchFamily="34" charset="0"/>
                <a:cs typeface="Arial" panose="020B0604020202020204" pitchFamily="34" charset="0"/>
              </a:rPr>
              <a:t>that regulates abortion rights violated the </a:t>
            </a:r>
            <a:r>
              <a:rPr lang="en-CA" sz="1200" i="1" noProof="0">
                <a:solidFill>
                  <a:schemeClr val="tx1"/>
                </a:solidFill>
                <a:effectLst/>
                <a:latin typeface="Arial" panose="020B0604020202020204" pitchFamily="34" charset="0"/>
                <a:ea typeface="Aptos" panose="020B0004020202020204" pitchFamily="34" charset="0"/>
                <a:cs typeface="Arial" panose="020B0604020202020204" pitchFamily="34" charset="0"/>
              </a:rPr>
              <a:t>Canadian Charter of Rights and Freedoms. </a:t>
            </a:r>
            <a:r>
              <a:rPr lang="en-CA" sz="1200" i="0" noProof="0">
                <a:solidFill>
                  <a:schemeClr val="tx1"/>
                </a:solidFill>
                <a:effectLst/>
                <a:latin typeface="Arial" panose="020B0604020202020204" pitchFamily="34" charset="0"/>
                <a:ea typeface="Aptos" panose="020B0004020202020204" pitchFamily="34" charset="0"/>
                <a:cs typeface="Arial" panose="020B0604020202020204" pitchFamily="34" charset="0"/>
              </a:rPr>
              <a:t>They asked the court to invalidate that section of the law and that the trial be stopped. The Supreme Court ruled in their favour (decided Morgentaler arguments were right)… but that’s all we’ll say for the moment because you’re going to be playing the role of the Supreme Court judges in this case in an upcoming activity.</a:t>
            </a:r>
          </a:p>
          <a:p>
            <a:pPr marL="285750" indent="-285750">
              <a:lnSpc>
                <a:spcPct val="116000"/>
              </a:lnSpc>
              <a:spcAft>
                <a:spcPts val="800"/>
              </a:spcAft>
              <a:buFont typeface="Wingdings" pitchFamily="2" charset="2"/>
              <a:buChar char="q"/>
            </a:pPr>
            <a:endParaRPr lang="en-CA" sz="1200" noProof="0">
              <a:solidFill>
                <a:schemeClr val="tx1"/>
              </a:solidFill>
              <a:latin typeface="Arial" panose="020B0604020202020204" pitchFamily="34" charset="0"/>
              <a:ea typeface="Aptos" panose="020B0004020202020204" pitchFamily="34" charset="0"/>
              <a:cs typeface="Arial" panose="020B0604020202020204" pitchFamily="34" charset="0"/>
            </a:endParaRPr>
          </a:p>
          <a:p>
            <a:pPr>
              <a:lnSpc>
                <a:spcPct val="116000"/>
              </a:lnSpc>
              <a:spcAft>
                <a:spcPts val="800"/>
              </a:spcAft>
            </a:pPr>
            <a:r>
              <a:rPr lang="en-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rPr>
              <a:t>The Chantale Daigle case (1989)</a:t>
            </a:r>
          </a:p>
          <a:p>
            <a:pPr>
              <a:lnSpc>
                <a:spcPct val="116000"/>
              </a:lnSpc>
              <a:spcAft>
                <a:spcPts val="800"/>
              </a:spcAft>
            </a:pP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anose="05000000000000000000" pitchFamily="2" charset="2"/>
              <a:buChar char="q"/>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In 1989, the Supreme Court made another decision on abortion. </a:t>
            </a:r>
          </a:p>
          <a:p>
            <a:pPr marL="285750" indent="-285750">
              <a:lnSpc>
                <a:spcPct val="116000"/>
              </a:lnSpc>
              <a:spcAft>
                <a:spcPts val="800"/>
              </a:spcAft>
              <a:buFont typeface="Wingdings" panose="05000000000000000000" pitchFamily="2" charset="2"/>
              <a:buChar char="q"/>
            </a:pP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anose="05000000000000000000" pitchFamily="2" charset="2"/>
              <a:buChar char="q"/>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In this case, Chantale Daigle was pregnant and wanted to get an abortion. Her spouse, Jean-Guy Tremblay, was becoming controlling and violent. As a potential future father, he didn’t want her to get an abortion. He asked the courts to prevent Chantale Daigle from ending her pregnancy. </a:t>
            </a:r>
          </a:p>
          <a:p>
            <a:pPr marL="285750" indent="-285750">
              <a:lnSpc>
                <a:spcPct val="116000"/>
              </a:lnSpc>
              <a:spcAft>
                <a:spcPts val="800"/>
              </a:spcAft>
              <a:buFont typeface="Wingdings" panose="05000000000000000000" pitchFamily="2" charset="2"/>
              <a:buChar char="q"/>
            </a:pP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anose="05000000000000000000" pitchFamily="2" charset="2"/>
              <a:buChar char="q"/>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In the judgment </a:t>
            </a:r>
            <a:r>
              <a:rPr lang="en-CA" sz="1200" i="1" noProof="0">
                <a:solidFill>
                  <a:schemeClr val="tx1"/>
                </a:solidFill>
                <a:effectLst/>
                <a:latin typeface="Arial" panose="020B0604020202020204" pitchFamily="34" charset="0"/>
                <a:ea typeface="Aptos" panose="020B0004020202020204" pitchFamily="34" charset="0"/>
                <a:cs typeface="Arial" panose="020B0604020202020204" pitchFamily="34" charset="0"/>
              </a:rPr>
              <a:t>Tremblay </a:t>
            </a:r>
            <a:r>
              <a:rPr lang="en-CA" sz="1200" i="0" noProof="0">
                <a:solidFill>
                  <a:schemeClr val="tx1"/>
                </a:solidFill>
                <a:effectLst/>
                <a:latin typeface="Arial" panose="020B0604020202020204" pitchFamily="34" charset="0"/>
                <a:ea typeface="Aptos" panose="020B0004020202020204" pitchFamily="34" charset="0"/>
                <a:cs typeface="Arial" panose="020B0604020202020204" pitchFamily="34" charset="0"/>
              </a:rPr>
              <a:t>v. </a:t>
            </a:r>
            <a:r>
              <a:rPr lang="en-CA" sz="1200" i="1" noProof="0">
                <a:solidFill>
                  <a:schemeClr val="tx1"/>
                </a:solidFill>
                <a:effectLst/>
                <a:latin typeface="Arial" panose="020B0604020202020204" pitchFamily="34" charset="0"/>
                <a:ea typeface="Aptos" panose="020B0004020202020204" pitchFamily="34" charset="0"/>
                <a:cs typeface="Arial" panose="020B0604020202020204" pitchFamily="34" charset="0"/>
              </a:rPr>
              <a:t>Daigle</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the Supreme Court decided that neither the fetus nor the potential father have the right to prevent a woman from having an abortion. The fetus isn’t considered a human being or a person under the law and doesn’t have a legal status. Therefore, the fetus doesn’t have the “right to life”, that’s usually guaranteed by the </a:t>
            </a:r>
            <a:r>
              <a:rPr lang="en-CA" sz="1200" i="1" noProof="0">
                <a:solidFill>
                  <a:schemeClr val="tx1"/>
                </a:solidFill>
                <a:effectLst/>
                <a:latin typeface="Arial" panose="020B0604020202020204" pitchFamily="34" charset="0"/>
                <a:ea typeface="Aptos" panose="020B0004020202020204" pitchFamily="34" charset="0"/>
                <a:cs typeface="Arial" panose="020B0604020202020204" pitchFamily="34" charset="0"/>
              </a:rPr>
              <a:t>Canadian Charter of Rights and Freedoms. </a:t>
            </a:r>
            <a:r>
              <a:rPr lang="en-CA" sz="1200" i="0" noProof="0">
                <a:solidFill>
                  <a:schemeClr val="tx1"/>
                </a:solidFill>
                <a:effectLst/>
                <a:latin typeface="Arial" panose="020B0604020202020204" pitchFamily="34" charset="0"/>
                <a:ea typeface="Aptos" panose="020B0004020202020204" pitchFamily="34" charset="0"/>
                <a:cs typeface="Arial" panose="020B0604020202020204" pitchFamily="34" charset="0"/>
              </a:rPr>
              <a:t>The potential father of the fetus didn’t have the power to oppose a woman’s decision to go through a pregnancy or end it. Nothing in the law gave him that power</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a:t>
            </a:r>
          </a:p>
          <a:p>
            <a:pPr>
              <a:lnSpc>
                <a:spcPct val="116000"/>
              </a:lnSpc>
              <a:spcAft>
                <a:spcPts val="800"/>
              </a:spcAft>
            </a:pP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a:lnSpc>
                <a:spcPct val="116000"/>
              </a:lnSpc>
              <a:spcAft>
                <a:spcPts val="800"/>
              </a:spcAft>
            </a:pPr>
            <a:r>
              <a:rPr lang="en-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rPr>
              <a:t>SOURCES</a:t>
            </a:r>
          </a:p>
          <a:p>
            <a:pPr>
              <a:lnSpc>
                <a:spcPct val="116000"/>
              </a:lnSpc>
              <a:spcAft>
                <a:spcPts val="800"/>
              </a:spcAft>
            </a:pPr>
            <a:r>
              <a:rPr lang="en-CA" sz="1200" b="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Éducaloi</a:t>
            </a:r>
            <a:r>
              <a:rPr lang="en-CA" sz="1200" b="0" noProof="0">
                <a:solidFill>
                  <a:schemeClr val="tx1"/>
                </a:solidFill>
                <a:effectLst/>
                <a:latin typeface="Arial" panose="020B0604020202020204" pitchFamily="34" charset="0"/>
                <a:ea typeface="Aptos" panose="020B0004020202020204" pitchFamily="34" charset="0"/>
                <a:cs typeface="Arial" panose="020B0604020202020204" pitchFamily="34" charset="0"/>
              </a:rPr>
              <a:t>. (25 </a:t>
            </a:r>
            <a:r>
              <a:rPr lang="en-CA" sz="1200" b="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mai</a:t>
            </a:r>
            <a:r>
              <a:rPr lang="en-CA" sz="1200" b="0" noProof="0">
                <a:solidFill>
                  <a:schemeClr val="tx1"/>
                </a:solidFill>
                <a:effectLst/>
                <a:latin typeface="Arial" panose="020B0604020202020204" pitchFamily="34" charset="0"/>
                <a:ea typeface="Aptos" panose="020B0004020202020204" pitchFamily="34" charset="0"/>
                <a:cs typeface="Arial" panose="020B0604020202020204" pitchFamily="34" charset="0"/>
              </a:rPr>
              <a:t> 2023). La course </a:t>
            </a:r>
            <a:r>
              <a:rPr lang="en-CA" sz="1200" b="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contre</a:t>
            </a:r>
            <a:r>
              <a:rPr lang="en-CA" sz="1200" b="0" noProof="0">
                <a:solidFill>
                  <a:schemeClr val="tx1"/>
                </a:solidFill>
                <a:effectLst/>
                <a:latin typeface="Arial" panose="020B0604020202020204" pitchFamily="34" charset="0"/>
                <a:ea typeface="Aptos" panose="020B0004020202020204" pitchFamily="34" charset="0"/>
                <a:cs typeface="Arial" panose="020B0604020202020204" pitchFamily="34" charset="0"/>
              </a:rPr>
              <a:t> la montre de Chantal Daigle. </a:t>
            </a:r>
            <a:r>
              <a:rPr lang="en-CA" sz="1200" b="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Repéré</a:t>
            </a:r>
            <a:r>
              <a:rPr lang="en-CA" sz="1200" b="0" noProof="0">
                <a:solidFill>
                  <a:schemeClr val="tx1"/>
                </a:solidFill>
                <a:effectLst/>
                <a:latin typeface="Arial" panose="020B0604020202020204" pitchFamily="34" charset="0"/>
                <a:ea typeface="Aptos" panose="020B0004020202020204" pitchFamily="34" charset="0"/>
                <a:cs typeface="Arial" panose="020B0604020202020204" pitchFamily="34" charset="0"/>
              </a:rPr>
              <a:t> le 10 </a:t>
            </a:r>
            <a:r>
              <a:rPr lang="en-CA" sz="1200" b="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septembre</a:t>
            </a:r>
            <a:r>
              <a:rPr lang="en-CA" sz="1200" b="0" noProof="0">
                <a:solidFill>
                  <a:schemeClr val="tx1"/>
                </a:solidFill>
                <a:effectLst/>
                <a:latin typeface="Arial" panose="020B0604020202020204" pitchFamily="34" charset="0"/>
                <a:ea typeface="Aptos" panose="020B0004020202020204" pitchFamily="34" charset="0"/>
                <a:cs typeface="Arial" panose="020B0604020202020204" pitchFamily="34" charset="0"/>
              </a:rPr>
              <a:t> 2024 à https://</a:t>
            </a:r>
            <a:r>
              <a:rPr lang="en-CA" sz="1200" b="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educaloi.qc.ca</a:t>
            </a:r>
            <a:r>
              <a:rPr lang="en-CA" sz="1200" b="0" noProof="0">
                <a:solidFill>
                  <a:schemeClr val="tx1"/>
                </a:solidFill>
                <a:effectLst/>
                <a:latin typeface="Arial" panose="020B0604020202020204" pitchFamily="34" charset="0"/>
                <a:ea typeface="Aptos" panose="020B0004020202020204" pitchFamily="34" charset="0"/>
                <a:cs typeface="Arial" panose="020B0604020202020204" pitchFamily="34" charset="0"/>
              </a:rPr>
              <a:t>/</a:t>
            </a:r>
            <a:r>
              <a:rPr lang="en-CA" sz="1200" b="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decryptage</a:t>
            </a:r>
            <a:r>
              <a:rPr lang="en-CA" sz="1200" b="0" noProof="0">
                <a:solidFill>
                  <a:schemeClr val="tx1"/>
                </a:solidFill>
                <a:effectLst/>
                <a:latin typeface="Arial" panose="020B0604020202020204" pitchFamily="34" charset="0"/>
                <a:ea typeface="Aptos" panose="020B0004020202020204" pitchFamily="34" charset="0"/>
                <a:cs typeface="Arial" panose="020B0604020202020204" pitchFamily="34" charset="0"/>
              </a:rPr>
              <a:t>/la-course-</a:t>
            </a:r>
            <a:r>
              <a:rPr lang="en-CA" sz="1200" b="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contre</a:t>
            </a:r>
            <a:r>
              <a:rPr lang="en-CA" sz="1200" b="0" noProof="0">
                <a:solidFill>
                  <a:schemeClr val="tx1"/>
                </a:solidFill>
                <a:effectLst/>
                <a:latin typeface="Arial" panose="020B0604020202020204" pitchFamily="34" charset="0"/>
                <a:ea typeface="Aptos" panose="020B0004020202020204" pitchFamily="34" charset="0"/>
                <a:cs typeface="Arial" panose="020B0604020202020204" pitchFamily="34" charset="0"/>
              </a:rPr>
              <a:t>-la-montre-de-</a:t>
            </a:r>
            <a:r>
              <a:rPr lang="en-CA" sz="1200" b="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chantale</a:t>
            </a:r>
            <a:r>
              <a:rPr lang="en-CA" sz="1200" b="0" noProof="0">
                <a:solidFill>
                  <a:schemeClr val="tx1"/>
                </a:solidFill>
                <a:effectLst/>
                <a:latin typeface="Arial" panose="020B0604020202020204" pitchFamily="34" charset="0"/>
                <a:ea typeface="Aptos" panose="020B0004020202020204" pitchFamily="34" charset="0"/>
                <a:cs typeface="Arial" panose="020B0604020202020204" pitchFamily="34" charset="0"/>
              </a:rPr>
              <a:t>-</a:t>
            </a:r>
            <a:r>
              <a:rPr lang="en-CA" sz="1200" b="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daigle</a:t>
            </a:r>
            <a:r>
              <a:rPr lang="en-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rPr>
              <a:t>/.</a:t>
            </a:r>
          </a:p>
          <a:p>
            <a:pPr marL="285750" indent="-285750">
              <a:buFont typeface="Arial" panose="020B0604020202020204" pitchFamily="34" charset="0"/>
              <a:buChar char="•"/>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R. c. Morgentaler, 1988 CanLII 90 (CSC), [1988] 1 RCS 30</a:t>
            </a:r>
          </a:p>
          <a:p>
            <a:pPr marL="285750" indent="-285750">
              <a:buFont typeface="Arial" panose="020B0604020202020204" pitchFamily="34" charset="0"/>
              <a:buChar char="•"/>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Tremblay c. Daigle, 1989 CanLII 33 (CSC), [1989] 2 RCS 530.</a:t>
            </a:r>
          </a:p>
          <a:p>
            <a:pPr marL="171450" indent="-171450">
              <a:buFont typeface="Arial" panose="020B0604020202020204" pitchFamily="34" charset="0"/>
              <a:buChar char="•"/>
            </a:pPr>
            <a:r>
              <a:rPr lang="en-CA" sz="1200" noProof="0">
                <a:solidFill>
                  <a:schemeClr val="tx1"/>
                </a:solidFill>
                <a:latin typeface="Arial" panose="020B0604020202020204" pitchFamily="34" charset="0"/>
                <a:cs typeface="Arial" panose="020B0604020202020204" pitchFamily="34" charset="0"/>
              </a:rPr>
              <a:t>Mary F. Bishop. (2021). </a:t>
            </a:r>
            <a:r>
              <a:rPr lang="en-CA" sz="1200" i="1" noProof="0">
                <a:solidFill>
                  <a:schemeClr val="tx1"/>
                </a:solidFill>
                <a:latin typeface="Arial" panose="020B0604020202020204" pitchFamily="34" charset="0"/>
                <a:cs typeface="Arial" panose="020B0604020202020204" pitchFamily="34" charset="0"/>
              </a:rPr>
              <a:t>Histoire de la </a:t>
            </a:r>
            <a:r>
              <a:rPr lang="en-CA" sz="1200" i="1" noProof="0" err="1">
                <a:solidFill>
                  <a:schemeClr val="tx1"/>
                </a:solidFill>
                <a:latin typeface="Arial" panose="020B0604020202020204" pitchFamily="34" charset="0"/>
                <a:cs typeface="Arial" panose="020B0604020202020204" pitchFamily="34" charset="0"/>
              </a:rPr>
              <a:t>régulation</a:t>
            </a:r>
            <a:r>
              <a:rPr lang="en-CA" sz="1200" i="1" noProof="0">
                <a:solidFill>
                  <a:schemeClr val="tx1"/>
                </a:solidFill>
                <a:latin typeface="Arial" panose="020B0604020202020204" pitchFamily="34" charset="0"/>
                <a:cs typeface="Arial" panose="020B0604020202020204" pitchFamily="34" charset="0"/>
              </a:rPr>
              <a:t> des naissances au Canada</a:t>
            </a:r>
            <a:r>
              <a:rPr lang="en-CA" sz="1200" noProof="0">
                <a:solidFill>
                  <a:schemeClr val="tx1"/>
                </a:solidFill>
                <a:latin typeface="Arial" panose="020B0604020202020204" pitchFamily="34" charset="0"/>
                <a:cs typeface="Arial" panose="020B0604020202020204" pitchFamily="34" charset="0"/>
              </a:rPr>
              <a:t>. </a:t>
            </a:r>
            <a:r>
              <a:rPr lang="en-CA" sz="1200" noProof="0" err="1">
                <a:solidFill>
                  <a:schemeClr val="tx1"/>
                </a:solidFill>
                <a:latin typeface="Arial" panose="020B0604020202020204" pitchFamily="34" charset="0"/>
                <a:cs typeface="Arial" panose="020B0604020202020204" pitchFamily="34" charset="0"/>
              </a:rPr>
              <a:t>Repéré</a:t>
            </a:r>
            <a:r>
              <a:rPr lang="en-CA" sz="1200" noProof="0">
                <a:solidFill>
                  <a:schemeClr val="tx1"/>
                </a:solidFill>
                <a:latin typeface="Arial" panose="020B0604020202020204" pitchFamily="34" charset="0"/>
                <a:cs typeface="Arial" panose="020B0604020202020204" pitchFamily="34" charset="0"/>
              </a:rPr>
              <a:t> le 9 </a:t>
            </a:r>
            <a:r>
              <a:rPr lang="en-CA" sz="1200" noProof="0" err="1">
                <a:solidFill>
                  <a:schemeClr val="tx1"/>
                </a:solidFill>
                <a:latin typeface="Arial" panose="020B0604020202020204" pitchFamily="34" charset="0"/>
                <a:cs typeface="Arial" panose="020B0604020202020204" pitchFamily="34" charset="0"/>
              </a:rPr>
              <a:t>septembre</a:t>
            </a:r>
            <a:r>
              <a:rPr lang="en-CA" sz="1200" noProof="0">
                <a:solidFill>
                  <a:schemeClr val="tx1"/>
                </a:solidFill>
                <a:latin typeface="Arial" panose="020B0604020202020204" pitchFamily="34" charset="0"/>
                <a:cs typeface="Arial" panose="020B0604020202020204" pitchFamily="34" charset="0"/>
              </a:rPr>
              <a:t> 2024 à https://</a:t>
            </a:r>
            <a:r>
              <a:rPr lang="en-CA" sz="1200" noProof="0" err="1">
                <a:solidFill>
                  <a:schemeClr val="tx1"/>
                </a:solidFill>
                <a:latin typeface="Arial" panose="020B0604020202020204" pitchFamily="34" charset="0"/>
                <a:cs typeface="Arial" panose="020B0604020202020204" pitchFamily="34" charset="0"/>
              </a:rPr>
              <a:t>www.thecanadianencyclopedia.ca</a:t>
            </a:r>
            <a:r>
              <a:rPr lang="en-CA" sz="1200" noProof="0">
                <a:solidFill>
                  <a:schemeClr val="tx1"/>
                </a:solidFill>
                <a:latin typeface="Arial" panose="020B0604020202020204" pitchFamily="34" charset="0"/>
                <a:cs typeface="Arial" panose="020B0604020202020204" pitchFamily="34" charset="0"/>
              </a:rPr>
              <a:t>/</a:t>
            </a:r>
            <a:r>
              <a:rPr lang="en-CA" sz="1200" noProof="0" err="1">
                <a:solidFill>
                  <a:schemeClr val="tx1"/>
                </a:solidFill>
                <a:latin typeface="Arial" panose="020B0604020202020204" pitchFamily="34" charset="0"/>
                <a:cs typeface="Arial" panose="020B0604020202020204" pitchFamily="34" charset="0"/>
              </a:rPr>
              <a:t>fr</a:t>
            </a:r>
            <a:r>
              <a:rPr lang="en-CA" sz="1200" noProof="0">
                <a:solidFill>
                  <a:schemeClr val="tx1"/>
                </a:solidFill>
                <a:latin typeface="Arial" panose="020B0604020202020204" pitchFamily="34" charset="0"/>
                <a:cs typeface="Arial" panose="020B0604020202020204" pitchFamily="34" charset="0"/>
              </a:rPr>
              <a:t>/article/histoire-de-la-regulation-des-naissances-au-Canada.</a:t>
            </a:r>
          </a:p>
          <a:p>
            <a:endParaRPr lang="en-CA" sz="1200" noProof="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6767232-40A9-45A3-5512-51D17D014132}"/>
              </a:ext>
            </a:extLst>
          </p:cNvPr>
          <p:cNvSpPr>
            <a:spLocks noGrp="1"/>
          </p:cNvSpPr>
          <p:nvPr>
            <p:ph type="sldNum" sz="quarter" idx="5"/>
          </p:nvPr>
        </p:nvSpPr>
        <p:spPr/>
        <p:txBody>
          <a:bodyPr/>
          <a:lstStyle/>
          <a:p>
            <a:fld id="{35E544C7-F800-43E5-B4CA-65E8656D9E73}" type="slidenum">
              <a:rPr lang="en-CA" smtClean="0"/>
              <a:t>23</a:t>
            </a:fld>
            <a:endParaRPr lang="en-CA"/>
          </a:p>
        </p:txBody>
      </p:sp>
    </p:spTree>
    <p:extLst>
      <p:ext uri="{BB962C8B-B14F-4D97-AF65-F5344CB8AC3E}">
        <p14:creationId xmlns:p14="http://schemas.microsoft.com/office/powerpoint/2010/main" val="1305429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60773-6297-54A7-2A43-A444DEABFA7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1467231-4E60-402C-5C01-061707C67112}"/>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CB8ABCB-D88E-7D78-3ADC-5FF2C13BC700}"/>
              </a:ext>
            </a:extLst>
          </p:cNvPr>
          <p:cNvSpPr>
            <a:spLocks noGrp="1"/>
          </p:cNvSpPr>
          <p:nvPr>
            <p:ph type="body" idx="1"/>
          </p:nvPr>
        </p:nvSpPr>
        <p:spPr/>
        <p:txBody>
          <a:bodyPr/>
          <a:lstStyle/>
          <a:p>
            <a:r>
              <a:rPr lang="en-CA" b="1" noProof="0">
                <a:solidFill>
                  <a:schemeClr val="tx1"/>
                </a:solidFill>
                <a:latin typeface="Arial" panose="020B0604020202020204" pitchFamily="34" charset="0"/>
                <a:cs typeface="Arial" panose="020B0604020202020204" pitchFamily="34" charset="0"/>
              </a:rPr>
              <a:t>NOTES FOR THE TEACHER</a:t>
            </a:r>
            <a:endParaRPr lang="en-CA" noProof="0">
              <a:solidFill>
                <a:schemeClr val="tx1"/>
              </a:solidFill>
              <a:latin typeface="Arial" panose="020B0604020202020204" pitchFamily="34" charset="0"/>
              <a:cs typeface="Arial" panose="020B0604020202020204" pitchFamily="34" charset="0"/>
            </a:endParaRPr>
          </a:p>
          <a:p>
            <a:endParaRPr lang="en-CA" noProof="0">
              <a:solidFill>
                <a:schemeClr val="tx1"/>
              </a:solidFill>
              <a:latin typeface="Arial" panose="020B0604020202020204" pitchFamily="34" charset="0"/>
              <a:cs typeface="Arial" panose="020B0604020202020204" pitchFamily="34" charset="0"/>
            </a:endParaRPr>
          </a:p>
          <a:p>
            <a:pPr marL="285750" indent="-285750">
              <a:buFont typeface="Wingdings,Sans-Serif"/>
              <a:buChar char="q"/>
            </a:pPr>
            <a:r>
              <a:rPr lang="en-CA" noProof="0">
                <a:solidFill>
                  <a:schemeClr val="tx1"/>
                </a:solidFill>
                <a:latin typeface="Arial" panose="020B0604020202020204" pitchFamily="34" charset="0"/>
                <a:cs typeface="Arial" panose="020B0604020202020204" pitchFamily="34" charset="0"/>
              </a:rPr>
              <a:t>You can do take the quiz as a class or divide the students into two teams and have them compete to answer the questions.</a:t>
            </a:r>
          </a:p>
          <a:p>
            <a:pPr marL="285750" indent="-285750">
              <a:buFont typeface="Wingdings,Sans-Serif"/>
              <a:buChar char="q"/>
            </a:pPr>
            <a:endParaRPr lang="en-CA" noProof="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noProof="0">
                <a:solidFill>
                  <a:schemeClr val="tx1"/>
                </a:solidFill>
                <a:latin typeface="Arial" panose="020B0604020202020204" pitchFamily="34" charset="0"/>
                <a:cs typeface="Arial" panose="020B0604020202020204" pitchFamily="34" charset="0"/>
              </a:rPr>
              <a:t>You could also do this activity at the end of the first session or the beginning of the next session.</a:t>
            </a:r>
          </a:p>
          <a:p>
            <a:endParaRPr lang="en-CA" b="1" noProof="0">
              <a:solidFill>
                <a:schemeClr val="tx1"/>
              </a:solidFill>
              <a:latin typeface="Arial" panose="020B0604020202020204" pitchFamily="34" charset="0"/>
              <a:ea typeface="Calibri"/>
              <a:cs typeface="Arial" panose="020B0604020202020204" pitchFamily="34" charset="0"/>
            </a:endParaRPr>
          </a:p>
          <a:p>
            <a:pPr marL="0" indent="0">
              <a:buFont typeface="Arial" panose="020B0604020202020204" pitchFamily="34" charset="0"/>
              <a:buNone/>
            </a:pPr>
            <a:r>
              <a:rPr lang="en-CA" b="1" noProof="0">
                <a:solidFill>
                  <a:schemeClr val="tx1"/>
                </a:solidFill>
                <a:latin typeface="Arial" panose="020B0604020202020204" pitchFamily="34" charset="0"/>
                <a:cs typeface="Arial" panose="020B0604020202020204" pitchFamily="34" charset="0"/>
              </a:rPr>
              <a:t>SOURCES</a:t>
            </a:r>
            <a:endParaRPr lang="en-CA" noProof="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noProof="0" err="1">
                <a:solidFill>
                  <a:schemeClr val="tx1"/>
                </a:solidFill>
                <a:latin typeface="Arial" panose="020B0604020202020204" pitchFamily="34" charset="0"/>
                <a:cs typeface="Arial" panose="020B0604020202020204" pitchFamily="34" charset="0"/>
              </a:rPr>
              <a:t>Éducaloi</a:t>
            </a:r>
            <a:r>
              <a:rPr lang="en-CA" noProof="0">
                <a:solidFill>
                  <a:schemeClr val="tx1"/>
                </a:solidFill>
                <a:latin typeface="Arial" panose="020B0604020202020204" pitchFamily="34" charset="0"/>
                <a:cs typeface="Arial" panose="020B0604020202020204" pitchFamily="34" charset="0"/>
              </a:rPr>
              <a:t>. </a:t>
            </a:r>
            <a:r>
              <a:rPr lang="en-CA" i="1" noProof="0" err="1">
                <a:solidFill>
                  <a:schemeClr val="tx1"/>
                </a:solidFill>
                <a:latin typeface="Arial" panose="020B0604020202020204" pitchFamily="34" charset="0"/>
                <a:cs typeface="Arial" panose="020B0604020202020204" pitchFamily="34" charset="0"/>
              </a:rPr>
              <a:t>Avortement</a:t>
            </a:r>
            <a:r>
              <a:rPr lang="en-CA" i="1" noProof="0">
                <a:solidFill>
                  <a:schemeClr val="tx1"/>
                </a:solidFill>
                <a:latin typeface="Arial" panose="020B0604020202020204" pitchFamily="34" charset="0"/>
                <a:cs typeface="Arial" panose="020B0604020202020204" pitchFamily="34" charset="0"/>
              </a:rPr>
              <a:t>: </a:t>
            </a:r>
            <a:r>
              <a:rPr lang="en-CA" i="1" noProof="0" err="1">
                <a:solidFill>
                  <a:schemeClr val="tx1"/>
                </a:solidFill>
                <a:latin typeface="Arial" panose="020B0604020202020204" pitchFamily="34" charset="0"/>
                <a:cs typeface="Arial" panose="020B0604020202020204" pitchFamily="34" charset="0"/>
              </a:rPr>
              <a:t>gratuit</a:t>
            </a:r>
            <a:r>
              <a:rPr lang="en-CA" i="1" noProof="0">
                <a:solidFill>
                  <a:schemeClr val="tx1"/>
                </a:solidFill>
                <a:latin typeface="Arial" panose="020B0604020202020204" pitchFamily="34" charset="0"/>
                <a:cs typeface="Arial" panose="020B0604020202020204" pitchFamily="34" charset="0"/>
              </a:rPr>
              <a:t> et </a:t>
            </a:r>
            <a:r>
              <a:rPr lang="en-CA" i="1" noProof="0" err="1">
                <a:solidFill>
                  <a:schemeClr val="tx1"/>
                </a:solidFill>
                <a:latin typeface="Arial" panose="020B0604020202020204" pitchFamily="34" charset="0"/>
                <a:cs typeface="Arial" panose="020B0604020202020204" pitchFamily="34" charset="0"/>
              </a:rPr>
              <a:t>légal</a:t>
            </a:r>
            <a:r>
              <a:rPr lang="en-CA" i="1" noProof="0">
                <a:solidFill>
                  <a:schemeClr val="tx1"/>
                </a:solidFill>
                <a:latin typeface="Arial" panose="020B0604020202020204" pitchFamily="34" charset="0"/>
                <a:cs typeface="Arial" panose="020B0604020202020204" pitchFamily="34" charset="0"/>
              </a:rPr>
              <a:t> tout au long de la </a:t>
            </a:r>
            <a:r>
              <a:rPr lang="en-CA" i="1" noProof="0" err="1">
                <a:solidFill>
                  <a:schemeClr val="tx1"/>
                </a:solidFill>
                <a:latin typeface="Arial" panose="020B0604020202020204" pitchFamily="34" charset="0"/>
                <a:cs typeface="Arial" panose="020B0604020202020204" pitchFamily="34" charset="0"/>
              </a:rPr>
              <a:t>grossesse</a:t>
            </a:r>
            <a:r>
              <a:rPr lang="en-CA" noProof="0">
                <a:solidFill>
                  <a:schemeClr val="tx1"/>
                </a:solidFill>
                <a:latin typeface="Arial" panose="020B0604020202020204" pitchFamily="34" charset="0"/>
                <a:cs typeface="Arial" panose="020B0604020202020204" pitchFamily="34" charset="0"/>
              </a:rPr>
              <a:t>. </a:t>
            </a:r>
            <a:r>
              <a:rPr lang="en-CA" noProof="0" err="1">
                <a:solidFill>
                  <a:schemeClr val="tx1"/>
                </a:solidFill>
                <a:latin typeface="Arial" panose="020B0604020202020204" pitchFamily="34" charset="0"/>
                <a:cs typeface="Arial" panose="020B0604020202020204" pitchFamily="34" charset="0"/>
              </a:rPr>
              <a:t>Repéré</a:t>
            </a:r>
            <a:r>
              <a:rPr lang="en-CA" noProof="0">
                <a:solidFill>
                  <a:schemeClr val="tx1"/>
                </a:solidFill>
                <a:latin typeface="Arial" panose="020B0604020202020204" pitchFamily="34" charset="0"/>
                <a:cs typeface="Arial" panose="020B0604020202020204" pitchFamily="34" charset="0"/>
              </a:rPr>
              <a:t> le 4 </a:t>
            </a:r>
            <a:r>
              <a:rPr lang="en-CA" noProof="0" err="1">
                <a:solidFill>
                  <a:schemeClr val="tx1"/>
                </a:solidFill>
                <a:latin typeface="Arial" panose="020B0604020202020204" pitchFamily="34" charset="0"/>
                <a:cs typeface="Arial" panose="020B0604020202020204" pitchFamily="34" charset="0"/>
              </a:rPr>
              <a:t>septembre</a:t>
            </a:r>
            <a:r>
              <a:rPr lang="en-CA" noProof="0">
                <a:solidFill>
                  <a:schemeClr val="tx1"/>
                </a:solidFill>
                <a:latin typeface="Arial" panose="020B0604020202020204" pitchFamily="34" charset="0"/>
                <a:cs typeface="Arial" panose="020B0604020202020204" pitchFamily="34" charset="0"/>
              </a:rPr>
              <a:t> 2024 à https://</a:t>
            </a:r>
            <a:r>
              <a:rPr lang="en-CA" noProof="0" err="1">
                <a:solidFill>
                  <a:schemeClr val="tx1"/>
                </a:solidFill>
                <a:latin typeface="Arial" panose="020B0604020202020204" pitchFamily="34" charset="0"/>
                <a:cs typeface="Arial" panose="020B0604020202020204" pitchFamily="34" charset="0"/>
              </a:rPr>
              <a:t>educaloi.qc.ca</a:t>
            </a:r>
            <a:r>
              <a:rPr lang="en-CA" noProof="0">
                <a:solidFill>
                  <a:schemeClr val="tx1"/>
                </a:solidFill>
                <a:latin typeface="Arial" panose="020B0604020202020204" pitchFamily="34" charset="0"/>
                <a:cs typeface="Arial" panose="020B0604020202020204" pitchFamily="34" charset="0"/>
              </a:rPr>
              <a:t>/capsules/</a:t>
            </a:r>
            <a:r>
              <a:rPr lang="en-CA" noProof="0" err="1">
                <a:solidFill>
                  <a:schemeClr val="tx1"/>
                </a:solidFill>
                <a:latin typeface="Arial" panose="020B0604020202020204" pitchFamily="34" charset="0"/>
                <a:cs typeface="Arial" panose="020B0604020202020204" pitchFamily="34" charset="0"/>
              </a:rPr>
              <a:t>avortement</a:t>
            </a:r>
            <a:r>
              <a:rPr lang="en-CA" noProof="0">
                <a:solidFill>
                  <a:schemeClr val="tx1"/>
                </a:solidFill>
                <a:latin typeface="Arial" panose="020B0604020202020204" pitchFamily="34" charset="0"/>
                <a:cs typeface="Arial" panose="020B0604020202020204" pitchFamily="34" charset="0"/>
              </a:rPr>
              <a:t>/.</a:t>
            </a:r>
            <a:endParaRPr lang="en-CA" noProof="0">
              <a:solidFill>
                <a:schemeClr val="tx1"/>
              </a:solidFill>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en-CA" noProof="0" err="1">
                <a:solidFill>
                  <a:schemeClr val="tx1"/>
                </a:solidFill>
                <a:latin typeface="Arial" panose="020B0604020202020204" pitchFamily="34" charset="0"/>
                <a:cs typeface="Arial" panose="020B0604020202020204" pitchFamily="34" charset="0"/>
              </a:rPr>
              <a:t>Éducaloi</a:t>
            </a:r>
            <a:r>
              <a:rPr lang="en-CA" noProof="0">
                <a:solidFill>
                  <a:schemeClr val="tx1"/>
                </a:solidFill>
                <a:latin typeface="Arial" panose="020B0604020202020204" pitchFamily="34" charset="0"/>
                <a:cs typeface="Arial" panose="020B0604020202020204" pitchFamily="34" charset="0"/>
              </a:rPr>
              <a:t>. </a:t>
            </a:r>
            <a:r>
              <a:rPr lang="en-CA" i="1" noProof="0" err="1">
                <a:solidFill>
                  <a:schemeClr val="tx1"/>
                </a:solidFill>
                <a:latin typeface="Arial" panose="020B0604020202020204" pitchFamily="34" charset="0"/>
                <a:cs typeface="Arial" panose="020B0604020202020204" pitchFamily="34" charset="0"/>
              </a:rPr>
              <a:t>L’avortement</a:t>
            </a:r>
            <a:r>
              <a:rPr lang="en-CA" i="1" noProof="0">
                <a:solidFill>
                  <a:schemeClr val="tx1"/>
                </a:solidFill>
                <a:latin typeface="Arial" panose="020B0604020202020204" pitchFamily="34" charset="0"/>
                <a:cs typeface="Arial" panose="020B0604020202020204" pitchFamily="34" charset="0"/>
              </a:rPr>
              <a:t> </a:t>
            </a:r>
            <a:r>
              <a:rPr lang="en-CA" i="1" noProof="0" err="1">
                <a:solidFill>
                  <a:schemeClr val="tx1"/>
                </a:solidFill>
                <a:latin typeface="Arial" panose="020B0604020202020204" pitchFamily="34" charset="0"/>
                <a:cs typeface="Arial" panose="020B0604020202020204" pitchFamily="34" charset="0"/>
              </a:rPr>
              <a:t>quand</a:t>
            </a:r>
            <a:r>
              <a:rPr lang="en-CA" i="1" noProof="0">
                <a:solidFill>
                  <a:schemeClr val="tx1"/>
                </a:solidFill>
                <a:latin typeface="Arial" panose="020B0604020202020204" pitchFamily="34" charset="0"/>
                <a:cs typeface="Arial" panose="020B0604020202020204" pitchFamily="34" charset="0"/>
              </a:rPr>
              <a:t> </a:t>
            </a:r>
            <a:r>
              <a:rPr lang="en-CA" i="1" noProof="0" err="1">
                <a:solidFill>
                  <a:schemeClr val="tx1"/>
                </a:solidFill>
                <a:latin typeface="Arial" panose="020B0604020202020204" pitchFamily="34" charset="0"/>
                <a:cs typeface="Arial" panose="020B0604020202020204" pitchFamily="34" charset="0"/>
              </a:rPr>
              <a:t>tu</a:t>
            </a:r>
            <a:r>
              <a:rPr lang="en-CA" i="1" noProof="0">
                <a:solidFill>
                  <a:schemeClr val="tx1"/>
                </a:solidFill>
                <a:latin typeface="Arial" panose="020B0604020202020204" pitchFamily="34" charset="0"/>
                <a:cs typeface="Arial" panose="020B0604020202020204" pitchFamily="34" charset="0"/>
              </a:rPr>
              <a:t> as </a:t>
            </a:r>
            <a:r>
              <a:rPr lang="en-CA" i="1" noProof="0" err="1">
                <a:solidFill>
                  <a:schemeClr val="tx1"/>
                </a:solidFill>
                <a:latin typeface="Arial" panose="020B0604020202020204" pitchFamily="34" charset="0"/>
                <a:cs typeface="Arial" panose="020B0604020202020204" pitchFamily="34" charset="0"/>
              </a:rPr>
              <a:t>moins</a:t>
            </a:r>
            <a:r>
              <a:rPr lang="en-CA" i="1" noProof="0">
                <a:solidFill>
                  <a:schemeClr val="tx1"/>
                </a:solidFill>
                <a:latin typeface="Arial" panose="020B0604020202020204" pitchFamily="34" charset="0"/>
                <a:cs typeface="Arial" panose="020B0604020202020204" pitchFamily="34" charset="0"/>
              </a:rPr>
              <a:t> de 18 ans. </a:t>
            </a:r>
            <a:r>
              <a:rPr lang="en-CA" noProof="0" err="1">
                <a:solidFill>
                  <a:schemeClr val="tx1"/>
                </a:solidFill>
                <a:latin typeface="Arial" panose="020B0604020202020204" pitchFamily="34" charset="0"/>
                <a:cs typeface="Arial" panose="020B0604020202020204" pitchFamily="34" charset="0"/>
              </a:rPr>
              <a:t>Repéré</a:t>
            </a:r>
            <a:r>
              <a:rPr lang="en-CA" noProof="0">
                <a:solidFill>
                  <a:schemeClr val="tx1"/>
                </a:solidFill>
                <a:latin typeface="Arial" panose="020B0604020202020204" pitchFamily="34" charset="0"/>
                <a:cs typeface="Arial" panose="020B0604020202020204" pitchFamily="34" charset="0"/>
              </a:rPr>
              <a:t> le 4 </a:t>
            </a:r>
            <a:r>
              <a:rPr lang="en-CA" noProof="0" err="1">
                <a:solidFill>
                  <a:schemeClr val="tx1"/>
                </a:solidFill>
                <a:latin typeface="Arial" panose="020B0604020202020204" pitchFamily="34" charset="0"/>
                <a:cs typeface="Arial" panose="020B0604020202020204" pitchFamily="34" charset="0"/>
              </a:rPr>
              <a:t>septembre</a:t>
            </a:r>
            <a:r>
              <a:rPr lang="en-CA" noProof="0">
                <a:solidFill>
                  <a:schemeClr val="tx1"/>
                </a:solidFill>
                <a:latin typeface="Arial" panose="020B0604020202020204" pitchFamily="34" charset="0"/>
                <a:cs typeface="Arial" panose="020B0604020202020204" pitchFamily="34" charset="0"/>
              </a:rPr>
              <a:t> 2024 à https://</a:t>
            </a:r>
            <a:r>
              <a:rPr lang="en-CA" noProof="0" err="1">
                <a:solidFill>
                  <a:schemeClr val="tx1"/>
                </a:solidFill>
                <a:latin typeface="Arial" panose="020B0604020202020204" pitchFamily="34" charset="0"/>
                <a:cs typeface="Arial" panose="020B0604020202020204" pitchFamily="34" charset="0"/>
              </a:rPr>
              <a:t>educaloi.qc.ca</a:t>
            </a:r>
            <a:r>
              <a:rPr lang="en-CA" noProof="0">
                <a:solidFill>
                  <a:schemeClr val="tx1"/>
                </a:solidFill>
                <a:latin typeface="Arial" panose="020B0604020202020204" pitchFamily="34" charset="0"/>
                <a:cs typeface="Arial" panose="020B0604020202020204" pitchFamily="34" charset="0"/>
              </a:rPr>
              <a:t>/capsules/lavortement-quand-tu-as-moins-de-18-ans/.</a:t>
            </a:r>
            <a:endParaRPr lang="en-CA" noProof="0">
              <a:solidFill>
                <a:schemeClr val="tx1"/>
              </a:solidFill>
              <a:latin typeface="Arial" panose="020B0604020202020204" pitchFamily="34" charset="0"/>
              <a:ea typeface="Calibri"/>
              <a:cs typeface="Arial" panose="020B0604020202020204" pitchFamily="34" charset="0"/>
            </a:endParaRPr>
          </a:p>
          <a:p>
            <a:pPr marL="171450" indent="-171450">
              <a:buFont typeface="Arial" panose="020B0604020202020204" pitchFamily="34" charset="0"/>
              <a:buChar char="•"/>
            </a:pPr>
            <a:r>
              <a:rPr lang="en-CA" noProof="0" err="1">
                <a:solidFill>
                  <a:schemeClr val="tx1"/>
                </a:solidFill>
                <a:latin typeface="Arial" panose="020B0604020202020204" pitchFamily="34" charset="0"/>
                <a:cs typeface="Arial" panose="020B0604020202020204" pitchFamily="34" charset="0"/>
              </a:rPr>
              <a:t>Éducaloi</a:t>
            </a:r>
            <a:r>
              <a:rPr lang="en-CA" noProof="0">
                <a:solidFill>
                  <a:schemeClr val="tx1"/>
                </a:solidFill>
                <a:latin typeface="Arial" panose="020B0604020202020204" pitchFamily="34" charset="0"/>
                <a:cs typeface="Arial" panose="020B0604020202020204" pitchFamily="34" charset="0"/>
              </a:rPr>
              <a:t>. </a:t>
            </a:r>
            <a:r>
              <a:rPr lang="en-CA" i="1" noProof="0">
                <a:solidFill>
                  <a:schemeClr val="tx1"/>
                </a:solidFill>
                <a:latin typeface="Arial" panose="020B0604020202020204" pitchFamily="34" charset="0"/>
                <a:cs typeface="Arial" panose="020B0604020202020204" pitchFamily="34" charset="0"/>
              </a:rPr>
              <a:t>Santé: petit guide à </a:t>
            </a:r>
            <a:r>
              <a:rPr lang="en-CA" i="1" noProof="0" err="1">
                <a:solidFill>
                  <a:schemeClr val="tx1"/>
                </a:solidFill>
                <a:latin typeface="Arial" panose="020B0604020202020204" pitchFamily="34" charset="0"/>
                <a:cs typeface="Arial" panose="020B0604020202020204" pitchFamily="34" charset="0"/>
              </a:rPr>
              <a:t>l’intention</a:t>
            </a:r>
            <a:r>
              <a:rPr lang="en-CA" i="1" noProof="0">
                <a:solidFill>
                  <a:schemeClr val="tx1"/>
                </a:solidFill>
                <a:latin typeface="Arial" panose="020B0604020202020204" pitchFamily="34" charset="0"/>
                <a:cs typeface="Arial" panose="020B0604020202020204" pitchFamily="34" charset="0"/>
              </a:rPr>
              <a:t> des femmes. </a:t>
            </a:r>
            <a:r>
              <a:rPr lang="en-CA" noProof="0" err="1">
                <a:solidFill>
                  <a:schemeClr val="tx1"/>
                </a:solidFill>
                <a:latin typeface="Arial" panose="020B0604020202020204" pitchFamily="34" charset="0"/>
                <a:cs typeface="Arial" panose="020B0604020202020204" pitchFamily="34" charset="0"/>
              </a:rPr>
              <a:t>Repéré</a:t>
            </a:r>
            <a:r>
              <a:rPr lang="en-CA" noProof="0">
                <a:solidFill>
                  <a:schemeClr val="tx1"/>
                </a:solidFill>
                <a:latin typeface="Arial" panose="020B0604020202020204" pitchFamily="34" charset="0"/>
                <a:cs typeface="Arial" panose="020B0604020202020204" pitchFamily="34" charset="0"/>
              </a:rPr>
              <a:t> le 10 </a:t>
            </a:r>
            <a:r>
              <a:rPr lang="en-CA" noProof="0" err="1">
                <a:solidFill>
                  <a:schemeClr val="tx1"/>
                </a:solidFill>
                <a:latin typeface="Arial" panose="020B0604020202020204" pitchFamily="34" charset="0"/>
                <a:cs typeface="Arial" panose="020B0604020202020204" pitchFamily="34" charset="0"/>
              </a:rPr>
              <a:t>septembre</a:t>
            </a:r>
            <a:r>
              <a:rPr lang="en-CA" noProof="0">
                <a:solidFill>
                  <a:schemeClr val="tx1"/>
                </a:solidFill>
                <a:latin typeface="Arial" panose="020B0604020202020204" pitchFamily="34" charset="0"/>
                <a:cs typeface="Arial" panose="020B0604020202020204" pitchFamily="34" charset="0"/>
              </a:rPr>
              <a:t> 2024 à https://</a:t>
            </a:r>
            <a:r>
              <a:rPr lang="en-CA" noProof="0" err="1">
                <a:solidFill>
                  <a:schemeClr val="tx1"/>
                </a:solidFill>
                <a:latin typeface="Arial" panose="020B0604020202020204" pitchFamily="34" charset="0"/>
                <a:cs typeface="Arial" panose="020B0604020202020204" pitchFamily="34" charset="0"/>
              </a:rPr>
              <a:t>educaloi.qc.ca</a:t>
            </a:r>
            <a:r>
              <a:rPr lang="en-CA" noProof="0">
                <a:solidFill>
                  <a:schemeClr val="tx1"/>
                </a:solidFill>
                <a:latin typeface="Arial" panose="020B0604020202020204" pitchFamily="34" charset="0"/>
                <a:cs typeface="Arial" panose="020B0604020202020204" pitchFamily="34" charset="0"/>
              </a:rPr>
              <a:t>/dossier/</a:t>
            </a:r>
            <a:r>
              <a:rPr lang="en-CA" noProof="0" err="1">
                <a:solidFill>
                  <a:schemeClr val="tx1"/>
                </a:solidFill>
                <a:latin typeface="Arial" panose="020B0604020202020204" pitchFamily="34" charset="0"/>
                <a:cs typeface="Arial" panose="020B0604020202020204" pitchFamily="34" charset="0"/>
              </a:rPr>
              <a:t>sante</a:t>
            </a:r>
            <a:r>
              <a:rPr lang="en-CA" noProof="0">
                <a:solidFill>
                  <a:schemeClr val="tx1"/>
                </a:solidFill>
                <a:latin typeface="Arial" panose="020B0604020202020204" pitchFamily="34" charset="0"/>
                <a:cs typeface="Arial" panose="020B0604020202020204" pitchFamily="34" charset="0"/>
              </a:rPr>
              <a:t>-femmes/#sujet-5.</a:t>
            </a:r>
            <a:endParaRPr lang="en-CA" noProof="0">
              <a:solidFill>
                <a:schemeClr val="tx1"/>
              </a:solidFill>
              <a:latin typeface="Arial" panose="020B0604020202020204" pitchFamily="34" charset="0"/>
              <a:ea typeface="Calibri"/>
              <a:cs typeface="Arial" panose="020B0604020202020204" pitchFamily="34" charset="0"/>
            </a:endParaRPr>
          </a:p>
          <a:p>
            <a:pPr marL="0" indent="0">
              <a:buFont typeface="Arial" panose="020B0604020202020204" pitchFamily="34" charset="0"/>
              <a:buNone/>
            </a:pPr>
            <a:endParaRPr lang="en-CA" noProof="0">
              <a:solidFill>
                <a:schemeClr val="tx1"/>
              </a:solidFill>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1ACC133C-5655-DA99-C490-9147520F1901}"/>
              </a:ext>
            </a:extLst>
          </p:cNvPr>
          <p:cNvSpPr>
            <a:spLocks noGrp="1"/>
          </p:cNvSpPr>
          <p:nvPr>
            <p:ph type="sldNum" sz="quarter" idx="5"/>
          </p:nvPr>
        </p:nvSpPr>
        <p:spPr/>
        <p:txBody>
          <a:bodyPr/>
          <a:lstStyle/>
          <a:p>
            <a:fld id="{35E544C7-F800-43E5-B4CA-65E8656D9E73}" type="slidenum">
              <a:rPr lang="fr-CA" smtClean="0"/>
              <a:t>24</a:t>
            </a:fld>
            <a:endParaRPr lang="fr-CA"/>
          </a:p>
        </p:txBody>
      </p:sp>
    </p:spTree>
    <p:extLst>
      <p:ext uri="{BB962C8B-B14F-4D97-AF65-F5344CB8AC3E}">
        <p14:creationId xmlns:p14="http://schemas.microsoft.com/office/powerpoint/2010/main" val="3313894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1">
                <a:solidFill>
                  <a:schemeClr val="tx1"/>
                </a:solidFill>
                <a:highlight>
                  <a:srgbClr val="F5F5F5"/>
                </a:highlight>
                <a:latin typeface="Arial" panose="020B0604020202020204" pitchFamily="34" charset="0"/>
                <a:cs typeface="Arial" panose="020B0604020202020204" pitchFamily="34" charset="0"/>
              </a:rPr>
              <a:t>NOTES FOR THE TEACHER</a:t>
            </a:r>
            <a:endParaRPr lang="en-US">
              <a:solidFill>
                <a:schemeClr val="tx1"/>
              </a:solidFill>
              <a:highlight>
                <a:srgbClr val="F5F5F5"/>
              </a:highlight>
              <a:latin typeface="Arial" panose="020B0604020202020204" pitchFamily="34" charset="0"/>
              <a:cs typeface="Arial" panose="020B0604020202020204" pitchFamily="34" charset="0"/>
            </a:endParaRPr>
          </a:p>
          <a:p>
            <a:pPr algn="l" rtl="0" fontAlgn="base"/>
            <a:r>
              <a:rPr lang="fr-CA" sz="1200" b="0" i="0">
                <a:solidFill>
                  <a:schemeClr val="tx1"/>
                </a:solidFill>
                <a:effectLst/>
                <a:highlight>
                  <a:srgbClr val="F5F5F5"/>
                </a:highlight>
                <a:latin typeface="Arial" panose="020B0604020202020204" pitchFamily="34" charset="0"/>
                <a:cs typeface="Arial" panose="020B0604020202020204" pitchFamily="34" charset="0"/>
              </a:rPr>
              <a:t>​</a:t>
            </a:r>
          </a:p>
          <a:p>
            <a:pPr marL="285750" indent="-285750" algn="l" rtl="0" fontAlgn="base">
              <a:buFont typeface="Wingdings" panose="05000000000000000000" pitchFamily="2" charset="2"/>
              <a:buChar char="q"/>
            </a:pPr>
            <a:r>
              <a:rPr lang="fr-CA" sz="1200" b="0" i="0" u="none" strike="noStrike">
                <a:solidFill>
                  <a:schemeClr val="tx1"/>
                </a:solidFill>
                <a:effectLst/>
                <a:highlight>
                  <a:srgbClr val="F5F5F5"/>
                </a:highlight>
                <a:latin typeface="Arial" panose="020B0604020202020204" pitchFamily="34" charset="0"/>
                <a:cs typeface="Arial" panose="020B0604020202020204" pitchFamily="34" charset="0"/>
              </a:rPr>
              <a:t>Read the information on the slide </a:t>
            </a:r>
            <a:r>
              <a:rPr lang="fr-CA" sz="1200" b="0" i="0" u="none" strike="noStrike" err="1">
                <a:solidFill>
                  <a:schemeClr val="tx1"/>
                </a:solidFill>
                <a:effectLst/>
                <a:highlight>
                  <a:srgbClr val="F5F5F5"/>
                </a:highlight>
                <a:latin typeface="Arial" panose="020B0604020202020204" pitchFamily="34" charset="0"/>
                <a:cs typeface="Arial" panose="020B0604020202020204" pitchFamily="34" charset="0"/>
              </a:rPr>
              <a:t>with</a:t>
            </a:r>
            <a:r>
              <a:rPr lang="fr-CA" sz="1200" b="0" i="0" u="none" strike="noStrike">
                <a:solidFill>
                  <a:schemeClr val="tx1"/>
                </a:solidFill>
                <a:effectLst/>
                <a:highlight>
                  <a:srgbClr val="F5F5F5"/>
                </a:highlight>
                <a:latin typeface="Arial" panose="020B0604020202020204" pitchFamily="34" charset="0"/>
                <a:cs typeface="Arial" panose="020B0604020202020204" pitchFamily="34" charset="0"/>
              </a:rPr>
              <a:t> </a:t>
            </a:r>
            <a:r>
              <a:rPr lang="fr-CA" sz="1200" b="0" i="0" u="none" strike="noStrike" err="1">
                <a:solidFill>
                  <a:schemeClr val="tx1"/>
                </a:solidFill>
                <a:effectLst/>
                <a:highlight>
                  <a:srgbClr val="F5F5F5"/>
                </a:highlight>
                <a:latin typeface="Arial" panose="020B0604020202020204" pitchFamily="34" charset="0"/>
                <a:cs typeface="Arial" panose="020B0604020202020204" pitchFamily="34" charset="0"/>
              </a:rPr>
              <a:t>students</a:t>
            </a:r>
            <a:r>
              <a:rPr lang="fr-CA" sz="1200" b="0" i="0" u="none" strike="noStrike">
                <a:solidFill>
                  <a:schemeClr val="tx1"/>
                </a:solidFill>
                <a:effectLst/>
                <a:highlight>
                  <a:srgbClr val="F5F5F5"/>
                </a:highlight>
                <a:latin typeface="Arial" panose="020B0604020202020204" pitchFamily="34" charset="0"/>
                <a:cs typeface="Arial" panose="020B0604020202020204" pitchFamily="34" charset="0"/>
              </a:rPr>
              <a:t>.</a:t>
            </a:r>
            <a:endParaRPr lang="en-US" sz="1200" b="0" i="0">
              <a:solidFill>
                <a:schemeClr val="tx1"/>
              </a:solidFill>
              <a:effectLst/>
              <a:highlight>
                <a:srgbClr val="F5F5F5"/>
              </a:highlight>
              <a:latin typeface="Arial" panose="020B0604020202020204" pitchFamily="34" charset="0"/>
              <a:cs typeface="Arial" panose="020B0604020202020204" pitchFamily="34" charset="0"/>
            </a:endParaRPr>
          </a:p>
          <a:p>
            <a:endParaRPr lang="en-CA" sz="120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35E544C7-F800-43E5-B4CA-65E8656D9E73}" type="slidenum">
              <a:rPr lang="en-CA" smtClean="0"/>
              <a:t>25</a:t>
            </a:fld>
            <a:endParaRPr lang="en-CA"/>
          </a:p>
        </p:txBody>
      </p:sp>
    </p:spTree>
    <p:extLst>
      <p:ext uri="{BB962C8B-B14F-4D97-AF65-F5344CB8AC3E}">
        <p14:creationId xmlns:p14="http://schemas.microsoft.com/office/powerpoint/2010/main" val="19634918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a:solidFill>
                  <a:schemeClr val="tx1"/>
                </a:solidFill>
                <a:latin typeface="Arial" panose="020B0604020202020204" pitchFamily="34" charset="0"/>
                <a:cs typeface="Arial" panose="020B0604020202020204" pitchFamily="34" charset="0"/>
              </a:rPr>
              <a:t>NOTES FOR THE TEACHER</a:t>
            </a:r>
            <a:endParaRPr lang="en-US">
              <a:solidFill>
                <a:schemeClr val="tx1"/>
              </a:solidFill>
              <a:latin typeface="Arial" panose="020B0604020202020204" pitchFamily="34" charset="0"/>
              <a:cs typeface="Arial" panose="020B0604020202020204" pitchFamily="34" charset="0"/>
            </a:endParaRPr>
          </a:p>
          <a:p>
            <a:endParaRPr lang="en-CA" sz="120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a:solidFill>
                  <a:schemeClr val="tx1"/>
                </a:solidFill>
                <a:latin typeface="Arial" panose="020B0604020202020204" pitchFamily="34" charset="0"/>
                <a:cs typeface="Arial" panose="020B0604020202020204" pitchFamily="34" charset="0"/>
              </a:rPr>
              <a:t>As a class, define abortion by asking the students about their previous knowledge. </a:t>
            </a:r>
          </a:p>
          <a:p>
            <a:pPr marL="171450" indent="-171450">
              <a:buFont typeface="Wingdings" panose="05000000000000000000" pitchFamily="2" charset="2"/>
              <a:buChar char="q"/>
            </a:pPr>
            <a:endParaRPr lang="en-CA" sz="120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a:solidFill>
                  <a:schemeClr val="tx1"/>
                </a:solidFill>
                <a:latin typeface="Arial" panose="020B0604020202020204" pitchFamily="34" charset="0"/>
                <a:cs typeface="Arial" panose="020B0604020202020204" pitchFamily="34" charset="0"/>
              </a:rPr>
              <a:t>Ask students the following questions to generate a debate. Write the students’ ideas on the board. </a:t>
            </a:r>
          </a:p>
          <a:p>
            <a:pPr marL="171450" indent="-171450">
              <a:buFont typeface="Wingdings" panose="05000000000000000000" pitchFamily="2" charset="2"/>
              <a:buChar char="q"/>
            </a:pPr>
            <a:endParaRPr lang="en-CA" sz="1200">
              <a:solidFill>
                <a:schemeClr val="tx1"/>
              </a:solidFill>
              <a:latin typeface="Arial" panose="020B0604020202020204" pitchFamily="34" charset="0"/>
              <a:cs typeface="Arial" panose="020B0604020202020204" pitchFamily="34" charset="0"/>
            </a:endParaRPr>
          </a:p>
          <a:p>
            <a:pPr marL="742950" lvl="1" indent="-285750">
              <a:buFont typeface="Wingdings" pitchFamily="2" charset="2"/>
              <a:buChar char="Ø"/>
            </a:pPr>
            <a:r>
              <a:rPr lang="en-CA" sz="1200">
                <a:solidFill>
                  <a:schemeClr val="tx1"/>
                </a:solidFill>
                <a:latin typeface="Arial" panose="020B0604020202020204" pitchFamily="34" charset="0"/>
                <a:cs typeface="Arial" panose="020B0604020202020204" pitchFamily="34" charset="0"/>
              </a:rPr>
              <a:t>What is abortion?</a:t>
            </a:r>
          </a:p>
          <a:p>
            <a:pPr marL="742950" lvl="1" indent="-285750">
              <a:buFont typeface="Wingdings" pitchFamily="2" charset="2"/>
              <a:buChar char="Ø"/>
            </a:pPr>
            <a:r>
              <a:rPr lang="en-CA" sz="1200" b="1">
                <a:solidFill>
                  <a:schemeClr val="tx1"/>
                </a:solidFill>
                <a:latin typeface="Arial" panose="020B0604020202020204" pitchFamily="34" charset="0"/>
                <a:cs typeface="Arial" panose="020B0604020202020204" pitchFamily="34" charset="0"/>
              </a:rPr>
              <a:t>Can an abortion be performed at any time during pregnancy? </a:t>
            </a:r>
            <a:endParaRPr lang="en-CA" sz="1200">
              <a:solidFill>
                <a:schemeClr val="tx1"/>
              </a:solidFill>
              <a:latin typeface="Arial" panose="020B0604020202020204" pitchFamily="34" charset="0"/>
              <a:ea typeface="Calibri"/>
              <a:cs typeface="Arial" panose="020B0604020202020204" pitchFamily="34" charset="0"/>
            </a:endParaRPr>
          </a:p>
          <a:p>
            <a:pPr marL="171450" indent="-171450">
              <a:buFont typeface="Wingdings" panose="05000000000000000000" pitchFamily="2" charset="2"/>
              <a:buChar char="q"/>
            </a:pPr>
            <a:endParaRPr lang="en-CA" sz="120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a:solidFill>
                  <a:schemeClr val="tx1"/>
                </a:solidFill>
                <a:latin typeface="Arial" panose="020B0604020202020204" pitchFamily="34" charset="0"/>
                <a:cs typeface="Arial" panose="020B0604020202020204" pitchFamily="34" charset="0"/>
              </a:rPr>
              <a:t>You can ask students to answer these questions in the Student Workbook.</a:t>
            </a:r>
          </a:p>
          <a:p>
            <a:pPr marL="171450" indent="-171450">
              <a:buFont typeface="Wingdings" panose="05000000000000000000" pitchFamily="2" charset="2"/>
              <a:buChar char="q"/>
            </a:pPr>
            <a:endParaRPr lang="en-CA" sz="1200">
              <a:solidFill>
                <a:schemeClr val="tx1"/>
              </a:solidFill>
              <a:latin typeface="Arial" panose="020B0604020202020204" pitchFamily="34" charset="0"/>
              <a:ea typeface="Calibri"/>
              <a:cs typeface="Arial" panose="020B0604020202020204" pitchFamily="34" charset="0"/>
            </a:endParaRPr>
          </a:p>
          <a:p>
            <a:pPr marL="171450" indent="-171450">
              <a:buFont typeface="Wingdings" panose="05000000000000000000" pitchFamily="2" charset="2"/>
              <a:buChar char="q"/>
            </a:pPr>
            <a:r>
              <a:rPr lang="en-CA" sz="1200">
                <a:solidFill>
                  <a:schemeClr val="tx1"/>
                </a:solidFill>
                <a:latin typeface="Arial" panose="020B0604020202020204" pitchFamily="34" charset="0"/>
                <a:cs typeface="Arial" panose="020B0604020202020204" pitchFamily="34" charset="0"/>
              </a:rPr>
              <a:t>Click once to display a simple abortion definition on the slide.</a:t>
            </a:r>
            <a:endParaRPr lang="en-CA" sz="1200">
              <a:solidFill>
                <a:schemeClr val="tx1"/>
              </a:solidFill>
              <a:latin typeface="Arial" panose="020B0604020202020204" pitchFamily="34" charset="0"/>
              <a:ea typeface="Calibri"/>
              <a:cs typeface="Arial" panose="020B0604020202020204" pitchFamily="34" charset="0"/>
            </a:endParaRPr>
          </a:p>
          <a:p>
            <a:pPr marL="171450" indent="-171450">
              <a:buFont typeface="Wingdings" panose="05000000000000000000" pitchFamily="2" charset="2"/>
              <a:buChar char="q"/>
            </a:pPr>
            <a:endParaRPr lang="en-CA" sz="120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a:solidFill>
                  <a:schemeClr val="tx1"/>
                </a:solidFill>
                <a:latin typeface="Arial" panose="020B0604020202020204" pitchFamily="34" charset="0"/>
                <a:cs typeface="Arial" panose="020B0604020202020204" pitchFamily="34" charset="0"/>
              </a:rPr>
              <a:t>Now ask the students the following question:</a:t>
            </a:r>
          </a:p>
          <a:p>
            <a:pPr marL="742950" lvl="1" indent="-285750">
              <a:buFont typeface="Wingdings" pitchFamily="2" charset="2"/>
              <a:buChar char="Ø"/>
            </a:pPr>
            <a:r>
              <a:rPr lang="en-CA" sz="1200">
                <a:solidFill>
                  <a:schemeClr val="tx1"/>
                </a:solidFill>
                <a:latin typeface="Arial" panose="020B0604020202020204" pitchFamily="34" charset="0"/>
                <a:cs typeface="Arial" panose="020B0604020202020204" pitchFamily="34" charset="0"/>
              </a:rPr>
              <a:t>What do you think is the difference between abortion and the right to abortion?</a:t>
            </a:r>
          </a:p>
          <a:p>
            <a:pPr marL="742950" lvl="1" indent="-285750">
              <a:buFont typeface="Wingdings" pitchFamily="2" charset="2"/>
              <a:buChar char="Ø"/>
            </a:pPr>
            <a:endParaRPr lang="en-CA" sz="1200">
              <a:solidFill>
                <a:schemeClr val="tx1"/>
              </a:solidFill>
              <a:latin typeface="Arial" panose="020B0604020202020204" pitchFamily="34" charset="0"/>
              <a:ea typeface="Calibri" panose="020F0502020204030204"/>
              <a:cs typeface="Arial" panose="020B0604020202020204" pitchFamily="34" charset="0"/>
            </a:endParaRPr>
          </a:p>
          <a:p>
            <a:pPr marL="171450" indent="-171450">
              <a:buFont typeface="Wingdings" panose="05000000000000000000" pitchFamily="2" charset="2"/>
              <a:buChar char="q"/>
            </a:pPr>
            <a:r>
              <a:rPr lang="en-CA" sz="1200">
                <a:solidFill>
                  <a:schemeClr val="tx1"/>
                </a:solidFill>
                <a:latin typeface="Arial" panose="020B0604020202020204" pitchFamily="34" charset="0"/>
                <a:cs typeface="Arial" panose="020B0604020202020204" pitchFamily="34" charset="0"/>
              </a:rPr>
              <a:t>Proceed to the next slide. It presents a simple definition of the right to abortion.</a:t>
            </a:r>
            <a:endParaRPr lang="en-CA" sz="1200">
              <a:solidFill>
                <a:schemeClr val="tx1"/>
              </a:solidFill>
              <a:latin typeface="Arial" panose="020B0604020202020204" pitchFamily="34" charset="0"/>
              <a:ea typeface="Calibri"/>
              <a:cs typeface="Arial" panose="020B0604020202020204" pitchFamily="34" charset="0"/>
            </a:endParaRPr>
          </a:p>
          <a:p>
            <a:endParaRPr lang="en-CA" sz="1200">
              <a:solidFill>
                <a:schemeClr val="tx1"/>
              </a:solidFill>
              <a:latin typeface="Arial" panose="020B0604020202020204" pitchFamily="34" charset="0"/>
              <a:cs typeface="Arial" panose="020B0604020202020204" pitchFamily="34" charset="0"/>
            </a:endParaRPr>
          </a:p>
          <a:p>
            <a:endParaRPr lang="en-CA" sz="1200" b="1">
              <a:solidFill>
                <a:schemeClr val="tx1"/>
              </a:solidFill>
              <a:latin typeface="Arial" panose="020B0604020202020204" pitchFamily="34" charset="0"/>
              <a:cs typeface="Arial" panose="020B0604020202020204" pitchFamily="34" charset="0"/>
            </a:endParaRPr>
          </a:p>
          <a:p>
            <a:r>
              <a:rPr lang="en-CA" sz="1200" b="1" noProof="0">
                <a:solidFill>
                  <a:schemeClr val="tx1"/>
                </a:solidFill>
                <a:latin typeface="Arial" panose="020B0604020202020204" pitchFamily="34" charset="0"/>
                <a:cs typeface="Arial" panose="020B0604020202020204" pitchFamily="34" charset="0"/>
              </a:rPr>
              <a:t>ADDITIONAL INFORMATION</a:t>
            </a:r>
          </a:p>
          <a:p>
            <a:endParaRPr lang="en-CA" sz="1200" b="1" noProof="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b="0" noProof="0">
                <a:solidFill>
                  <a:schemeClr val="tx1"/>
                </a:solidFill>
                <a:latin typeface="Arial" panose="020B0604020202020204" pitchFamily="34" charset="0"/>
                <a:cs typeface="Arial" panose="020B0604020202020204" pitchFamily="34" charset="0"/>
              </a:rPr>
              <a:t>Abortion can be spontaneous, in other words, it can happen without wanting one. This is often referred to as a miscarriage. Abortion can also be planned: in this case we say the abortion was voluntary. It can be done by taking medication (often referred to as the abortion pill) or through other medical procedures. </a:t>
            </a:r>
          </a:p>
          <a:p>
            <a:pPr marL="171450" indent="-171450">
              <a:buFont typeface="Wingdings" panose="05000000000000000000" pitchFamily="2" charset="2"/>
              <a:buChar char="q"/>
            </a:pPr>
            <a:endParaRPr lang="en-CA" sz="1200" b="0" noProof="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b="0" noProof="0">
                <a:solidFill>
                  <a:schemeClr val="tx1"/>
                </a:solidFill>
                <a:latin typeface="Arial" panose="020B0604020202020204" pitchFamily="34" charset="0"/>
                <a:cs typeface="Arial" panose="020B0604020202020204" pitchFamily="34" charset="0"/>
              </a:rPr>
              <a:t>Sometimes, the acronyms TP (termination of pregnancy) or VTP (voluntary termination of pregnancy) are used to refer to abortion.</a:t>
            </a:r>
          </a:p>
          <a:p>
            <a:pPr marL="171450" indent="-171450">
              <a:buFont typeface="Wingdings" panose="05000000000000000000" pitchFamily="2" charset="2"/>
              <a:buChar char="q"/>
            </a:pPr>
            <a:endParaRPr lang="en-CA" sz="1200" b="0" noProof="0">
              <a:solidFill>
                <a:schemeClr val="tx1"/>
              </a:solidFill>
              <a:latin typeface="Arial" panose="020B0604020202020204" pitchFamily="34" charset="0"/>
              <a:cs typeface="Arial" panose="020B0604020202020204" pitchFamily="34" charset="0"/>
            </a:endParaRPr>
          </a:p>
          <a:p>
            <a:pPr marL="628650" lvl="1" indent="-171450">
              <a:buFont typeface="Wingdings" panose="05000000000000000000" pitchFamily="2" charset="2"/>
              <a:buChar char="Ø"/>
            </a:pPr>
            <a:r>
              <a:rPr lang="en-CA" sz="1200">
                <a:solidFill>
                  <a:schemeClr val="tx1"/>
                </a:solidFill>
                <a:latin typeface="Arial" panose="020B0604020202020204" pitchFamily="34" charset="0"/>
                <a:cs typeface="Arial" panose="020B0604020202020204" pitchFamily="34" charset="0"/>
              </a:rPr>
              <a:t>There are many reasons why someone may want to have an abortion. What do you think those reasons could be?</a:t>
            </a:r>
          </a:p>
          <a:p>
            <a:pPr marL="171450" indent="-171450">
              <a:buFont typeface="Wingdings" panose="05000000000000000000" pitchFamily="2" charset="2"/>
              <a:buChar char="q"/>
            </a:pPr>
            <a:endParaRPr lang="en-CA" sz="120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a:solidFill>
                  <a:schemeClr val="tx1"/>
                </a:solidFill>
                <a:latin typeface="Arial" panose="020B0604020202020204" pitchFamily="34" charset="0"/>
                <a:cs typeface="Arial" panose="020B0604020202020204" pitchFamily="34" charset="0"/>
              </a:rPr>
              <a:t>Generally, a doctor performs the abortion. However, in some circumstances, especially in circumstances where abortion is illegal, they can be performed in non-medical conditions, with serious health risks.</a:t>
            </a:r>
            <a:endParaRPr lang="en-CA" sz="1200" b="0" noProof="0">
              <a:solidFill>
                <a:schemeClr val="tx1"/>
              </a:solidFill>
              <a:latin typeface="Arial" panose="020B0604020202020204" pitchFamily="34" charset="0"/>
              <a:ea typeface="Calibri"/>
              <a:cs typeface="Arial" panose="020B0604020202020204" pitchFamily="34" charset="0"/>
            </a:endParaRPr>
          </a:p>
          <a:p>
            <a:pPr marL="171450" indent="-171450">
              <a:buFont typeface="Wingdings" panose="05000000000000000000" pitchFamily="2" charset="2"/>
              <a:buChar char="q"/>
            </a:pPr>
            <a:endParaRPr lang="en-CA" sz="1200">
              <a:solidFill>
                <a:schemeClr val="tx1"/>
              </a:solidFill>
              <a:latin typeface="Arial" panose="020B0604020202020204" pitchFamily="34" charset="0"/>
              <a:cs typeface="Arial" panose="020B0604020202020204" pitchFamily="34" charset="0"/>
            </a:endParaRPr>
          </a:p>
          <a:p>
            <a:r>
              <a:rPr lang="en-CA" sz="1200" b="1">
                <a:solidFill>
                  <a:schemeClr val="tx1"/>
                </a:solidFill>
                <a:latin typeface="Arial" panose="020B0604020202020204" pitchFamily="34" charset="0"/>
                <a:cs typeface="Arial" panose="020B0604020202020204" pitchFamily="34" charset="0"/>
              </a:rPr>
              <a:t>SOURCES</a:t>
            </a:r>
            <a:endParaRPr lang="en-CA" sz="1200" noProof="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sz="1200" noProof="0">
                <a:solidFill>
                  <a:schemeClr val="tx1"/>
                </a:solidFill>
                <a:latin typeface="Arial" panose="020B0604020202020204" pitchFamily="34" charset="0"/>
                <a:cs typeface="Arial" panose="020B0604020202020204" pitchFamily="34" charset="0"/>
              </a:rPr>
              <a:t>« </a:t>
            </a:r>
            <a:r>
              <a:rPr lang="en-CA" sz="1200" noProof="0" err="1">
                <a:solidFill>
                  <a:schemeClr val="tx1"/>
                </a:solidFill>
                <a:latin typeface="Arial" panose="020B0604020202020204" pitchFamily="34" charset="0"/>
                <a:cs typeface="Arial" panose="020B0604020202020204" pitchFamily="34" charset="0"/>
              </a:rPr>
              <a:t>avortement</a:t>
            </a:r>
            <a:r>
              <a:rPr lang="en-CA" sz="1200" noProof="0">
                <a:solidFill>
                  <a:schemeClr val="tx1"/>
                </a:solidFill>
                <a:latin typeface="Arial" panose="020B0604020202020204" pitchFamily="34" charset="0"/>
                <a:cs typeface="Arial" panose="020B0604020202020204" pitchFamily="34" charset="0"/>
              </a:rPr>
              <a:t> ». </a:t>
            </a:r>
            <a:r>
              <a:rPr lang="en-CA" sz="1200" i="1" noProof="0">
                <a:solidFill>
                  <a:schemeClr val="tx1"/>
                </a:solidFill>
                <a:latin typeface="Arial" panose="020B0604020202020204" pitchFamily="34" charset="0"/>
                <a:cs typeface="Arial" panose="020B0604020202020204" pitchFamily="34" charset="0"/>
              </a:rPr>
              <a:t>Le </a:t>
            </a:r>
            <a:r>
              <a:rPr lang="en-CA" sz="1200" i="1" noProof="0" err="1">
                <a:solidFill>
                  <a:schemeClr val="tx1"/>
                </a:solidFill>
                <a:latin typeface="Arial" panose="020B0604020202020204" pitchFamily="34" charset="0"/>
                <a:cs typeface="Arial" panose="020B0604020202020204" pitchFamily="34" charset="0"/>
              </a:rPr>
              <a:t>dictionnaire</a:t>
            </a:r>
            <a:r>
              <a:rPr lang="en-CA" sz="1200" i="1" noProof="0">
                <a:solidFill>
                  <a:schemeClr val="tx1"/>
                </a:solidFill>
                <a:latin typeface="Arial" panose="020B0604020202020204" pitchFamily="34" charset="0"/>
                <a:cs typeface="Arial" panose="020B0604020202020204" pitchFamily="34" charset="0"/>
              </a:rPr>
              <a:t> </a:t>
            </a:r>
            <a:r>
              <a:rPr lang="en-CA" sz="1200" i="1" noProof="0" err="1">
                <a:solidFill>
                  <a:schemeClr val="tx1"/>
                </a:solidFill>
                <a:latin typeface="Arial" panose="020B0604020202020204" pitchFamily="34" charset="0"/>
                <a:cs typeface="Arial" panose="020B0604020202020204" pitchFamily="34" charset="0"/>
              </a:rPr>
              <a:t>Usito</a:t>
            </a:r>
            <a:r>
              <a:rPr lang="en-CA" sz="1200" noProof="0">
                <a:solidFill>
                  <a:schemeClr val="tx1"/>
                </a:solidFill>
                <a:latin typeface="Arial" panose="020B0604020202020204" pitchFamily="34" charset="0"/>
                <a:cs typeface="Arial" panose="020B0604020202020204" pitchFamily="34" charset="0"/>
              </a:rPr>
              <a:t>. </a:t>
            </a:r>
            <a:r>
              <a:rPr lang="en-CA" sz="1200" noProof="0" err="1">
                <a:solidFill>
                  <a:schemeClr val="tx1"/>
                </a:solidFill>
                <a:latin typeface="Arial" panose="020B0604020202020204" pitchFamily="34" charset="0"/>
                <a:cs typeface="Arial" panose="020B0604020202020204" pitchFamily="34" charset="0"/>
              </a:rPr>
              <a:t>Repéré</a:t>
            </a:r>
            <a:r>
              <a:rPr lang="en-CA" sz="1200" noProof="0">
                <a:solidFill>
                  <a:schemeClr val="tx1"/>
                </a:solidFill>
                <a:latin typeface="Arial" panose="020B0604020202020204" pitchFamily="34" charset="0"/>
                <a:cs typeface="Arial" panose="020B0604020202020204" pitchFamily="34" charset="0"/>
              </a:rPr>
              <a:t> le 4 </a:t>
            </a:r>
            <a:r>
              <a:rPr lang="en-CA" sz="1200" noProof="0" err="1">
                <a:solidFill>
                  <a:schemeClr val="tx1"/>
                </a:solidFill>
                <a:latin typeface="Arial" panose="020B0604020202020204" pitchFamily="34" charset="0"/>
                <a:cs typeface="Arial" panose="020B0604020202020204" pitchFamily="34" charset="0"/>
              </a:rPr>
              <a:t>septembre</a:t>
            </a:r>
            <a:r>
              <a:rPr lang="en-CA" sz="1200" noProof="0">
                <a:solidFill>
                  <a:schemeClr val="tx1"/>
                </a:solidFill>
                <a:latin typeface="Arial" panose="020B0604020202020204" pitchFamily="34" charset="0"/>
                <a:cs typeface="Arial" panose="020B0604020202020204" pitchFamily="34" charset="0"/>
              </a:rPr>
              <a:t> 2024 à https://</a:t>
            </a:r>
            <a:r>
              <a:rPr lang="en-CA" sz="1200" noProof="0" err="1">
                <a:solidFill>
                  <a:schemeClr val="tx1"/>
                </a:solidFill>
                <a:latin typeface="Arial" panose="020B0604020202020204" pitchFamily="34" charset="0"/>
                <a:cs typeface="Arial" panose="020B0604020202020204" pitchFamily="34" charset="0"/>
              </a:rPr>
              <a:t>usito.usherbrooke.ca</a:t>
            </a:r>
            <a:r>
              <a:rPr lang="en-CA" sz="1200" noProof="0">
                <a:solidFill>
                  <a:schemeClr val="tx1"/>
                </a:solidFill>
                <a:latin typeface="Arial" panose="020B0604020202020204" pitchFamily="34" charset="0"/>
                <a:cs typeface="Arial" panose="020B0604020202020204" pitchFamily="34" charset="0"/>
              </a:rPr>
              <a:t>/d%C3%A9finitions/</a:t>
            </a:r>
            <a:r>
              <a:rPr lang="en-CA" sz="1200" noProof="0" err="1">
                <a:solidFill>
                  <a:schemeClr val="tx1"/>
                </a:solidFill>
                <a:latin typeface="Arial" panose="020B0604020202020204" pitchFamily="34" charset="0"/>
                <a:cs typeface="Arial" panose="020B0604020202020204" pitchFamily="34" charset="0"/>
              </a:rPr>
              <a:t>avortement</a:t>
            </a:r>
            <a:r>
              <a:rPr lang="en-CA" sz="1200" noProof="0">
                <a:solidFill>
                  <a:schemeClr val="tx1"/>
                </a:solidFill>
                <a:latin typeface="Arial" panose="020B0604020202020204" pitchFamily="34" charset="0"/>
                <a:cs typeface="Arial" panose="020B0604020202020204" pitchFamily="34" charset="0"/>
              </a:rPr>
              <a:t>.</a:t>
            </a:r>
          </a:p>
          <a:p>
            <a:pPr marL="171450" indent="-171450">
              <a:buFont typeface="Arial" panose="020B0604020202020204" pitchFamily="34" charset="0"/>
              <a:buChar char="•"/>
            </a:pPr>
            <a:r>
              <a:rPr lang="en-CA" sz="1200" noProof="0">
                <a:solidFill>
                  <a:schemeClr val="tx1"/>
                </a:solidFill>
                <a:latin typeface="Arial" panose="020B0604020202020204" pitchFamily="34" charset="0"/>
                <a:cs typeface="Arial" panose="020B0604020202020204" pitchFamily="34" charset="0"/>
              </a:rPr>
              <a:t>« </a:t>
            </a:r>
            <a:r>
              <a:rPr lang="en-CA" sz="1200" noProof="0" err="1">
                <a:solidFill>
                  <a:schemeClr val="tx1"/>
                </a:solidFill>
                <a:latin typeface="Arial" panose="020B0604020202020204" pitchFamily="34" charset="0"/>
                <a:cs typeface="Arial" panose="020B0604020202020204" pitchFamily="34" charset="0"/>
              </a:rPr>
              <a:t>avortement</a:t>
            </a:r>
            <a:r>
              <a:rPr lang="en-CA" sz="1200" noProof="0">
                <a:solidFill>
                  <a:schemeClr val="tx1"/>
                </a:solidFill>
                <a:latin typeface="Arial" panose="020B0604020202020204" pitchFamily="34" charset="0"/>
                <a:cs typeface="Arial" panose="020B0604020202020204" pitchFamily="34" charset="0"/>
              </a:rPr>
              <a:t> » dans Hubert Reid et Simon Reid. (2023). </a:t>
            </a:r>
            <a:r>
              <a:rPr lang="en-CA" sz="1200" i="1" noProof="0" err="1">
                <a:solidFill>
                  <a:schemeClr val="tx1"/>
                </a:solidFill>
                <a:latin typeface="Arial" panose="020B0604020202020204" pitchFamily="34" charset="0"/>
                <a:cs typeface="Arial" panose="020B0604020202020204" pitchFamily="34" charset="0"/>
              </a:rPr>
              <a:t>Dictionnaire</a:t>
            </a:r>
            <a:r>
              <a:rPr lang="en-CA" sz="1200" i="1" noProof="0">
                <a:solidFill>
                  <a:schemeClr val="tx1"/>
                </a:solidFill>
                <a:latin typeface="Arial" panose="020B0604020202020204" pitchFamily="34" charset="0"/>
                <a:cs typeface="Arial" panose="020B0604020202020204" pitchFamily="34" charset="0"/>
              </a:rPr>
              <a:t> de droit </a:t>
            </a:r>
            <a:r>
              <a:rPr lang="en-CA" sz="1200" i="1" noProof="0" err="1">
                <a:solidFill>
                  <a:schemeClr val="tx1"/>
                </a:solidFill>
                <a:latin typeface="Arial" panose="020B0604020202020204" pitchFamily="34" charset="0"/>
                <a:cs typeface="Arial" panose="020B0604020202020204" pitchFamily="34" charset="0"/>
              </a:rPr>
              <a:t>québécois</a:t>
            </a:r>
            <a:r>
              <a:rPr lang="en-CA" sz="1200" i="1" noProof="0">
                <a:solidFill>
                  <a:schemeClr val="tx1"/>
                </a:solidFill>
                <a:latin typeface="Arial" panose="020B0604020202020204" pitchFamily="34" charset="0"/>
                <a:cs typeface="Arial" panose="020B0604020202020204" pitchFamily="34" charset="0"/>
              </a:rPr>
              <a:t> et </a:t>
            </a:r>
            <a:r>
              <a:rPr lang="en-CA" sz="1200" i="1" noProof="0" err="1">
                <a:solidFill>
                  <a:schemeClr val="tx1"/>
                </a:solidFill>
                <a:latin typeface="Arial" panose="020B0604020202020204" pitchFamily="34" charset="0"/>
                <a:cs typeface="Arial" panose="020B0604020202020204" pitchFamily="34" charset="0"/>
              </a:rPr>
              <a:t>canadien</a:t>
            </a:r>
            <a:r>
              <a:rPr lang="en-CA" sz="1200" i="1" noProof="0">
                <a:solidFill>
                  <a:schemeClr val="tx1"/>
                </a:solidFill>
                <a:latin typeface="Arial" panose="020B0604020202020204" pitchFamily="34" charset="0"/>
                <a:cs typeface="Arial" panose="020B0604020202020204" pitchFamily="34" charset="0"/>
              </a:rPr>
              <a:t> </a:t>
            </a:r>
            <a:r>
              <a:rPr lang="en-CA" sz="1200" i="0" noProof="0">
                <a:solidFill>
                  <a:schemeClr val="tx1"/>
                </a:solidFill>
                <a:latin typeface="Arial" panose="020B0604020202020204" pitchFamily="34" charset="0"/>
                <a:cs typeface="Arial" panose="020B0604020202020204" pitchFamily="34" charset="0"/>
              </a:rPr>
              <a:t>(adaptation numérique de la 6</a:t>
            </a:r>
            <a:r>
              <a:rPr lang="en-CA" sz="1200" i="0" baseline="30000" noProof="0">
                <a:solidFill>
                  <a:schemeClr val="tx1"/>
                </a:solidFill>
                <a:latin typeface="Arial" panose="020B0604020202020204" pitchFamily="34" charset="0"/>
                <a:cs typeface="Arial" panose="020B0604020202020204" pitchFamily="34" charset="0"/>
              </a:rPr>
              <a:t>e</a:t>
            </a:r>
            <a:r>
              <a:rPr lang="en-CA" sz="1200" i="0" noProof="0">
                <a:solidFill>
                  <a:schemeClr val="tx1"/>
                </a:solidFill>
                <a:latin typeface="Arial" panose="020B0604020202020204" pitchFamily="34" charset="0"/>
                <a:cs typeface="Arial" panose="020B0604020202020204" pitchFamily="34" charset="0"/>
              </a:rPr>
              <a:t> </a:t>
            </a:r>
            <a:r>
              <a:rPr lang="en-CA" sz="1200" i="0" noProof="0" err="1">
                <a:solidFill>
                  <a:schemeClr val="tx1"/>
                </a:solidFill>
                <a:latin typeface="Arial" panose="020B0604020202020204" pitchFamily="34" charset="0"/>
                <a:cs typeface="Arial" panose="020B0604020202020204" pitchFamily="34" charset="0"/>
              </a:rPr>
              <a:t>édition</a:t>
            </a:r>
            <a:r>
              <a:rPr lang="en-CA" sz="1200" i="0" noProof="0">
                <a:solidFill>
                  <a:schemeClr val="tx1"/>
                </a:solidFill>
                <a:latin typeface="Arial" panose="020B0604020202020204" pitchFamily="34" charset="0"/>
                <a:cs typeface="Arial" panose="020B0604020202020204" pitchFamily="34" charset="0"/>
              </a:rPr>
              <a:t> par le CAIJ). </a:t>
            </a:r>
            <a:r>
              <a:rPr lang="en-CA" sz="1200" i="0" noProof="0" err="1">
                <a:solidFill>
                  <a:schemeClr val="tx1"/>
                </a:solidFill>
                <a:latin typeface="Arial" panose="020B0604020202020204" pitchFamily="34" charset="0"/>
                <a:cs typeface="Arial" panose="020B0604020202020204" pitchFamily="34" charset="0"/>
              </a:rPr>
              <a:t>Repéré</a:t>
            </a:r>
            <a:r>
              <a:rPr lang="en-CA" sz="1200" i="0" noProof="0">
                <a:solidFill>
                  <a:schemeClr val="tx1"/>
                </a:solidFill>
                <a:latin typeface="Arial" panose="020B0604020202020204" pitchFamily="34" charset="0"/>
                <a:cs typeface="Arial" panose="020B0604020202020204" pitchFamily="34" charset="0"/>
              </a:rPr>
              <a:t> le 4 </a:t>
            </a:r>
            <a:r>
              <a:rPr lang="en-CA" sz="1200" i="0" noProof="0" err="1">
                <a:solidFill>
                  <a:schemeClr val="tx1"/>
                </a:solidFill>
                <a:latin typeface="Arial" panose="020B0604020202020204" pitchFamily="34" charset="0"/>
                <a:cs typeface="Arial" panose="020B0604020202020204" pitchFamily="34" charset="0"/>
              </a:rPr>
              <a:t>septembre</a:t>
            </a:r>
            <a:r>
              <a:rPr lang="en-CA" sz="1200" i="0" noProof="0">
                <a:solidFill>
                  <a:schemeClr val="tx1"/>
                </a:solidFill>
                <a:latin typeface="Arial" panose="020B0604020202020204" pitchFamily="34" charset="0"/>
                <a:cs typeface="Arial" panose="020B0604020202020204" pitchFamily="34" charset="0"/>
              </a:rPr>
              <a:t> 2024 à https://</a:t>
            </a:r>
            <a:r>
              <a:rPr lang="en-CA" sz="1200" i="0" noProof="0" err="1">
                <a:solidFill>
                  <a:schemeClr val="tx1"/>
                </a:solidFill>
                <a:latin typeface="Arial" panose="020B0604020202020204" pitchFamily="34" charset="0"/>
                <a:cs typeface="Arial" panose="020B0604020202020204" pitchFamily="34" charset="0"/>
              </a:rPr>
              <a:t>dictionnaires.caij.qc.ca</a:t>
            </a:r>
            <a:r>
              <a:rPr lang="en-CA" sz="1200" i="0" noProof="0">
                <a:solidFill>
                  <a:schemeClr val="tx1"/>
                </a:solidFill>
                <a:latin typeface="Arial" panose="020B0604020202020204" pitchFamily="34" charset="0"/>
                <a:cs typeface="Arial" panose="020B0604020202020204" pitchFamily="34" charset="0"/>
              </a:rPr>
              <a:t>/</a:t>
            </a:r>
            <a:r>
              <a:rPr lang="en-CA" sz="1200" i="0" noProof="0" err="1">
                <a:solidFill>
                  <a:schemeClr val="tx1"/>
                </a:solidFill>
                <a:latin typeface="Arial" panose="020B0604020202020204" pitchFamily="34" charset="0"/>
                <a:cs typeface="Arial" panose="020B0604020202020204" pitchFamily="34" charset="0"/>
              </a:rPr>
              <a:t>recherche#t</a:t>
            </a:r>
            <a:r>
              <a:rPr lang="en-CA" sz="1200" i="0" noProof="0">
                <a:solidFill>
                  <a:schemeClr val="tx1"/>
                </a:solidFill>
                <a:latin typeface="Arial" panose="020B0604020202020204" pitchFamily="34" charset="0"/>
                <a:cs typeface="Arial" panose="020B0604020202020204" pitchFamily="34" charset="0"/>
              </a:rPr>
              <a:t>=</a:t>
            </a:r>
            <a:r>
              <a:rPr lang="en-CA" sz="1200" i="0" noProof="0" err="1">
                <a:solidFill>
                  <a:schemeClr val="tx1"/>
                </a:solidFill>
                <a:latin typeface="Arial" panose="020B0604020202020204" pitchFamily="34" charset="0"/>
                <a:cs typeface="Arial" panose="020B0604020202020204" pitchFamily="34" charset="0"/>
              </a:rPr>
              <a:t>edictionnaire&amp;sort</a:t>
            </a:r>
            <a:r>
              <a:rPr lang="en-CA" sz="1200" i="0" noProof="0">
                <a:solidFill>
                  <a:schemeClr val="tx1"/>
                </a:solidFill>
                <a:latin typeface="Arial" panose="020B0604020202020204" pitchFamily="34" charset="0"/>
                <a:cs typeface="Arial" panose="020B0604020202020204" pitchFamily="34" charset="0"/>
              </a:rPr>
              <a:t>=</a:t>
            </a:r>
            <a:r>
              <a:rPr lang="en-CA" sz="1200" i="0" noProof="0" err="1">
                <a:solidFill>
                  <a:schemeClr val="tx1"/>
                </a:solidFill>
                <a:latin typeface="Arial" panose="020B0604020202020204" pitchFamily="34" charset="0"/>
                <a:cs typeface="Arial" panose="020B0604020202020204" pitchFamily="34" charset="0"/>
              </a:rPr>
              <a:t>relevancy&amp;m</a:t>
            </a:r>
            <a:r>
              <a:rPr lang="en-CA" sz="1200" i="0" noProof="0">
                <a:solidFill>
                  <a:schemeClr val="tx1"/>
                </a:solidFill>
                <a:latin typeface="Arial" panose="020B0604020202020204" pitchFamily="34" charset="0"/>
                <a:cs typeface="Arial" panose="020B0604020202020204" pitchFamily="34" charset="0"/>
              </a:rPr>
              <a:t>=</a:t>
            </a:r>
            <a:r>
              <a:rPr lang="en-CA" sz="1200" i="0" noProof="0" err="1">
                <a:solidFill>
                  <a:schemeClr val="tx1"/>
                </a:solidFill>
                <a:latin typeface="Arial" panose="020B0604020202020204" pitchFamily="34" charset="0"/>
                <a:cs typeface="Arial" panose="020B0604020202020204" pitchFamily="34" charset="0"/>
              </a:rPr>
              <a:t>dico&amp;dico</a:t>
            </a:r>
            <a:r>
              <a:rPr lang="en-CA" sz="1200" i="0" noProof="0">
                <a:solidFill>
                  <a:schemeClr val="tx1"/>
                </a:solidFill>
                <a:latin typeface="Arial" panose="020B0604020202020204" pitchFamily="34" charset="0"/>
                <a:cs typeface="Arial" panose="020B0604020202020204" pitchFamily="34" charset="0"/>
              </a:rPr>
              <a:t>=dictionnaire-reid-6.</a:t>
            </a:r>
            <a:endParaRPr lang="en-CA" sz="1200" noProof="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sz="1200" noProof="0" err="1">
                <a:solidFill>
                  <a:schemeClr val="tx1"/>
                </a:solidFill>
                <a:latin typeface="Arial" panose="020B0604020202020204" pitchFamily="34" charset="0"/>
                <a:cs typeface="Arial" panose="020B0604020202020204" pitchFamily="34" charset="0"/>
              </a:rPr>
              <a:t>Gouvernement</a:t>
            </a:r>
            <a:r>
              <a:rPr lang="en-CA" sz="1200">
                <a:solidFill>
                  <a:schemeClr val="tx1"/>
                </a:solidFill>
                <a:latin typeface="Arial" panose="020B0604020202020204" pitchFamily="34" charset="0"/>
                <a:cs typeface="Arial" panose="020B0604020202020204" pitchFamily="34" charset="0"/>
              </a:rPr>
              <a:t> du Québec. </a:t>
            </a:r>
            <a:r>
              <a:rPr lang="en-CA" sz="1200" i="1" noProof="0">
                <a:solidFill>
                  <a:schemeClr val="tx1"/>
                </a:solidFill>
                <a:latin typeface="Arial" panose="020B0604020202020204" pitchFamily="34" charset="0"/>
                <a:cs typeface="Arial" panose="020B0604020202020204" pitchFamily="34" charset="0"/>
              </a:rPr>
              <a:t>À </a:t>
            </a:r>
            <a:r>
              <a:rPr lang="en-CA" sz="1200" i="1" noProof="0" err="1">
                <a:solidFill>
                  <a:schemeClr val="tx1"/>
                </a:solidFill>
                <a:latin typeface="Arial" panose="020B0604020202020204" pitchFamily="34" charset="0"/>
                <a:cs typeface="Arial" panose="020B0604020202020204" pitchFamily="34" charset="0"/>
              </a:rPr>
              <a:t>propos</a:t>
            </a:r>
            <a:r>
              <a:rPr lang="en-CA" sz="1200" i="1" noProof="0">
                <a:solidFill>
                  <a:schemeClr val="tx1"/>
                </a:solidFill>
                <a:latin typeface="Arial" panose="020B0604020202020204" pitchFamily="34" charset="0"/>
                <a:cs typeface="Arial" panose="020B0604020202020204" pitchFamily="34" charset="0"/>
              </a:rPr>
              <a:t> des services </a:t>
            </a:r>
            <a:r>
              <a:rPr lang="en-CA" sz="1200" i="1" noProof="0" err="1">
                <a:solidFill>
                  <a:schemeClr val="tx1"/>
                </a:solidFill>
                <a:latin typeface="Arial" panose="020B0604020202020204" pitchFamily="34" charset="0"/>
                <a:cs typeface="Arial" panose="020B0604020202020204" pitchFamily="34" charset="0"/>
              </a:rPr>
              <a:t>d’avortement</a:t>
            </a:r>
            <a:r>
              <a:rPr lang="en-CA" sz="1200" i="1" noProof="0">
                <a:solidFill>
                  <a:schemeClr val="tx1"/>
                </a:solidFill>
                <a:latin typeface="Arial" panose="020B0604020202020204" pitchFamily="34" charset="0"/>
                <a:cs typeface="Arial" panose="020B0604020202020204" pitchFamily="34" charset="0"/>
              </a:rPr>
              <a:t>. </a:t>
            </a:r>
            <a:r>
              <a:rPr lang="en-CA" sz="1200" i="0" noProof="0" err="1">
                <a:solidFill>
                  <a:schemeClr val="tx1"/>
                </a:solidFill>
                <a:latin typeface="Arial" panose="020B0604020202020204" pitchFamily="34" charset="0"/>
                <a:cs typeface="Arial" panose="020B0604020202020204" pitchFamily="34" charset="0"/>
              </a:rPr>
              <a:t>Repéré</a:t>
            </a:r>
            <a:r>
              <a:rPr lang="en-CA" sz="1200" i="0" noProof="0">
                <a:solidFill>
                  <a:schemeClr val="tx1"/>
                </a:solidFill>
                <a:latin typeface="Arial" panose="020B0604020202020204" pitchFamily="34" charset="0"/>
                <a:cs typeface="Arial" panose="020B0604020202020204" pitchFamily="34" charset="0"/>
              </a:rPr>
              <a:t> le 4 </a:t>
            </a:r>
            <a:r>
              <a:rPr lang="en-CA" sz="1200" i="0" noProof="0" err="1">
                <a:solidFill>
                  <a:schemeClr val="tx1"/>
                </a:solidFill>
                <a:latin typeface="Arial" panose="020B0604020202020204" pitchFamily="34" charset="0"/>
                <a:cs typeface="Arial" panose="020B0604020202020204" pitchFamily="34" charset="0"/>
              </a:rPr>
              <a:t>septembre</a:t>
            </a:r>
            <a:r>
              <a:rPr lang="en-CA" sz="1200" i="0" noProof="0">
                <a:solidFill>
                  <a:schemeClr val="tx1"/>
                </a:solidFill>
                <a:latin typeface="Arial" panose="020B0604020202020204" pitchFamily="34" charset="0"/>
                <a:cs typeface="Arial" panose="020B0604020202020204" pitchFamily="34" charset="0"/>
              </a:rPr>
              <a:t> 2024 à https://</a:t>
            </a:r>
            <a:r>
              <a:rPr lang="en-CA" sz="1200" i="0" noProof="0" err="1">
                <a:solidFill>
                  <a:schemeClr val="tx1"/>
                </a:solidFill>
                <a:latin typeface="Arial" panose="020B0604020202020204" pitchFamily="34" charset="0"/>
                <a:cs typeface="Arial" panose="020B0604020202020204" pitchFamily="34" charset="0"/>
              </a:rPr>
              <a:t>www.quebec.ca</a:t>
            </a:r>
            <a:r>
              <a:rPr lang="en-CA" sz="1200" i="0" noProof="0">
                <a:solidFill>
                  <a:schemeClr val="tx1"/>
                </a:solidFill>
                <a:latin typeface="Arial" panose="020B0604020202020204" pitchFamily="34" charset="0"/>
                <a:cs typeface="Arial" panose="020B0604020202020204" pitchFamily="34" charset="0"/>
              </a:rPr>
              <a:t>/</a:t>
            </a:r>
            <a:r>
              <a:rPr lang="en-CA" sz="1200" i="0" noProof="0" err="1">
                <a:solidFill>
                  <a:schemeClr val="tx1"/>
                </a:solidFill>
                <a:latin typeface="Arial" panose="020B0604020202020204" pitchFamily="34" charset="0"/>
                <a:cs typeface="Arial" panose="020B0604020202020204" pitchFamily="34" charset="0"/>
              </a:rPr>
              <a:t>sante</a:t>
            </a:r>
            <a:r>
              <a:rPr lang="en-CA" sz="1200" i="0" noProof="0">
                <a:solidFill>
                  <a:schemeClr val="tx1"/>
                </a:solidFill>
                <a:latin typeface="Arial" panose="020B0604020202020204" pitchFamily="34" charset="0"/>
                <a:cs typeface="Arial" panose="020B0604020202020204" pitchFamily="34" charset="0"/>
              </a:rPr>
              <a:t>/</a:t>
            </a:r>
            <a:r>
              <a:rPr lang="en-CA" sz="1200" i="0" noProof="0" err="1">
                <a:solidFill>
                  <a:schemeClr val="tx1"/>
                </a:solidFill>
                <a:latin typeface="Arial" panose="020B0604020202020204" pitchFamily="34" charset="0"/>
                <a:cs typeface="Arial" panose="020B0604020202020204" pitchFamily="34" charset="0"/>
              </a:rPr>
              <a:t>systeme</a:t>
            </a:r>
            <a:r>
              <a:rPr lang="en-CA" sz="1200" i="0" noProof="0">
                <a:solidFill>
                  <a:schemeClr val="tx1"/>
                </a:solidFill>
                <a:latin typeface="Arial" panose="020B0604020202020204" pitchFamily="34" charset="0"/>
                <a:cs typeface="Arial" panose="020B0604020202020204" pitchFamily="34" charset="0"/>
              </a:rPr>
              <a:t>-et-services-de-</a:t>
            </a:r>
            <a:r>
              <a:rPr lang="en-CA" sz="1200" i="0" noProof="0" err="1">
                <a:solidFill>
                  <a:schemeClr val="tx1"/>
                </a:solidFill>
                <a:latin typeface="Arial" panose="020B0604020202020204" pitchFamily="34" charset="0"/>
                <a:cs typeface="Arial" panose="020B0604020202020204" pitchFamily="34" charset="0"/>
              </a:rPr>
              <a:t>sante</a:t>
            </a:r>
            <a:r>
              <a:rPr lang="en-CA" sz="1200" i="0" noProof="0">
                <a:solidFill>
                  <a:schemeClr val="tx1"/>
                </a:solidFill>
                <a:latin typeface="Arial" panose="020B0604020202020204" pitchFamily="34" charset="0"/>
                <a:cs typeface="Arial" panose="020B0604020202020204" pitchFamily="34" charset="0"/>
              </a:rPr>
              <a:t>/organisation-des-services/</a:t>
            </a:r>
            <a:r>
              <a:rPr lang="en-CA" sz="1200" i="0" noProof="0" err="1">
                <a:solidFill>
                  <a:schemeClr val="tx1"/>
                </a:solidFill>
                <a:latin typeface="Arial" panose="020B0604020202020204" pitchFamily="34" charset="0"/>
                <a:cs typeface="Arial" panose="020B0604020202020204" pitchFamily="34" charset="0"/>
              </a:rPr>
              <a:t>avortement</a:t>
            </a:r>
            <a:r>
              <a:rPr lang="en-CA" sz="1200" i="0" noProof="0">
                <a:solidFill>
                  <a:schemeClr val="tx1"/>
                </a:solidFill>
                <a:latin typeface="Arial" panose="020B0604020202020204" pitchFamily="34" charset="0"/>
                <a:cs typeface="Arial" panose="020B0604020202020204" pitchFamily="34" charset="0"/>
              </a:rPr>
              <a:t>-services/description.</a:t>
            </a:r>
          </a:p>
          <a:p>
            <a:pPr marL="171450" indent="-171450">
              <a:buFont typeface="Arial" panose="020B0604020202020204" pitchFamily="34" charset="0"/>
              <a:buChar char="•"/>
            </a:pPr>
            <a:r>
              <a:rPr lang="en-CA" sz="1200" i="0" noProof="0">
                <a:solidFill>
                  <a:schemeClr val="tx1"/>
                </a:solidFill>
                <a:latin typeface="Arial" panose="020B0604020202020204" pitchFamily="34" charset="0"/>
                <a:cs typeface="Arial" panose="020B0604020202020204" pitchFamily="34" charset="0"/>
              </a:rPr>
              <a:t>Organisation </a:t>
            </a:r>
            <a:r>
              <a:rPr lang="en-CA" sz="1200" i="0" noProof="0" err="1">
                <a:solidFill>
                  <a:schemeClr val="tx1"/>
                </a:solidFill>
                <a:latin typeface="Arial" panose="020B0604020202020204" pitchFamily="34" charset="0"/>
                <a:cs typeface="Arial" panose="020B0604020202020204" pitchFamily="34" charset="0"/>
              </a:rPr>
              <a:t>mondiale</a:t>
            </a:r>
            <a:r>
              <a:rPr lang="en-CA" sz="1200" i="0" noProof="0">
                <a:solidFill>
                  <a:schemeClr val="tx1"/>
                </a:solidFill>
                <a:latin typeface="Arial" panose="020B0604020202020204" pitchFamily="34" charset="0"/>
                <a:cs typeface="Arial" panose="020B0604020202020204" pitchFamily="34" charset="0"/>
              </a:rPr>
              <a:t> de la santé. (25 </a:t>
            </a:r>
            <a:r>
              <a:rPr lang="en-CA" sz="1200" i="0" noProof="0" err="1">
                <a:solidFill>
                  <a:schemeClr val="tx1"/>
                </a:solidFill>
                <a:latin typeface="Arial" panose="020B0604020202020204" pitchFamily="34" charset="0"/>
                <a:cs typeface="Arial" panose="020B0604020202020204" pitchFamily="34" charset="0"/>
              </a:rPr>
              <a:t>novembre</a:t>
            </a:r>
            <a:r>
              <a:rPr lang="en-CA" sz="1200" i="0" noProof="0">
                <a:solidFill>
                  <a:schemeClr val="tx1"/>
                </a:solidFill>
                <a:latin typeface="Arial" panose="020B0604020202020204" pitchFamily="34" charset="0"/>
                <a:cs typeface="Arial" panose="020B0604020202020204" pitchFamily="34" charset="0"/>
              </a:rPr>
              <a:t> 2021). </a:t>
            </a:r>
            <a:r>
              <a:rPr lang="en-CA" sz="1200" i="1" noProof="0" err="1">
                <a:solidFill>
                  <a:schemeClr val="tx1"/>
                </a:solidFill>
                <a:latin typeface="Arial" panose="020B0604020202020204" pitchFamily="34" charset="0"/>
                <a:cs typeface="Arial" panose="020B0604020202020204" pitchFamily="34" charset="0"/>
              </a:rPr>
              <a:t>Avortement</a:t>
            </a:r>
            <a:r>
              <a:rPr lang="en-CA" sz="1200" i="1" noProof="0">
                <a:solidFill>
                  <a:schemeClr val="tx1"/>
                </a:solidFill>
                <a:latin typeface="Arial" panose="020B0604020202020204" pitchFamily="34" charset="0"/>
                <a:cs typeface="Arial" panose="020B0604020202020204" pitchFamily="34" charset="0"/>
              </a:rPr>
              <a:t>.</a:t>
            </a:r>
            <a:r>
              <a:rPr lang="en-CA" sz="1200" i="0" noProof="0">
                <a:solidFill>
                  <a:schemeClr val="tx1"/>
                </a:solidFill>
                <a:latin typeface="Arial" panose="020B0604020202020204" pitchFamily="34" charset="0"/>
                <a:cs typeface="Arial" panose="020B0604020202020204" pitchFamily="34" charset="0"/>
              </a:rPr>
              <a:t> </a:t>
            </a:r>
            <a:r>
              <a:rPr lang="en-CA" sz="1200" i="0" noProof="0" err="1">
                <a:solidFill>
                  <a:schemeClr val="tx1"/>
                </a:solidFill>
                <a:latin typeface="Arial" panose="020B0604020202020204" pitchFamily="34" charset="0"/>
                <a:cs typeface="Arial" panose="020B0604020202020204" pitchFamily="34" charset="0"/>
              </a:rPr>
              <a:t>Repéré</a:t>
            </a:r>
            <a:r>
              <a:rPr lang="en-CA" sz="1200" i="0" noProof="0">
                <a:solidFill>
                  <a:schemeClr val="tx1"/>
                </a:solidFill>
                <a:latin typeface="Arial" panose="020B0604020202020204" pitchFamily="34" charset="0"/>
                <a:cs typeface="Arial" panose="020B0604020202020204" pitchFamily="34" charset="0"/>
              </a:rPr>
              <a:t> le 4 </a:t>
            </a:r>
            <a:r>
              <a:rPr lang="en-CA" sz="1200" i="0" noProof="0" err="1">
                <a:solidFill>
                  <a:schemeClr val="tx1"/>
                </a:solidFill>
                <a:latin typeface="Arial" panose="020B0604020202020204" pitchFamily="34" charset="0"/>
                <a:cs typeface="Arial" panose="020B0604020202020204" pitchFamily="34" charset="0"/>
              </a:rPr>
              <a:t>septembre</a:t>
            </a:r>
            <a:r>
              <a:rPr lang="en-CA" sz="1200" i="0" noProof="0">
                <a:solidFill>
                  <a:schemeClr val="tx1"/>
                </a:solidFill>
                <a:latin typeface="Arial" panose="020B0604020202020204" pitchFamily="34" charset="0"/>
                <a:cs typeface="Arial" panose="020B0604020202020204" pitchFamily="34" charset="0"/>
              </a:rPr>
              <a:t> 2024 à https://</a:t>
            </a:r>
            <a:r>
              <a:rPr lang="en-CA" sz="1200" i="0" noProof="0" err="1">
                <a:solidFill>
                  <a:schemeClr val="tx1"/>
                </a:solidFill>
                <a:latin typeface="Arial" panose="020B0604020202020204" pitchFamily="34" charset="0"/>
                <a:cs typeface="Arial" panose="020B0604020202020204" pitchFamily="34" charset="0"/>
              </a:rPr>
              <a:t>www.who.int</a:t>
            </a:r>
            <a:r>
              <a:rPr lang="en-CA" sz="1200" i="0" noProof="0">
                <a:solidFill>
                  <a:schemeClr val="tx1"/>
                </a:solidFill>
                <a:latin typeface="Arial" panose="020B0604020202020204" pitchFamily="34" charset="0"/>
                <a:cs typeface="Arial" panose="020B0604020202020204" pitchFamily="34" charset="0"/>
              </a:rPr>
              <a:t>/</a:t>
            </a:r>
            <a:r>
              <a:rPr lang="en-CA" sz="1200" i="0" noProof="0" err="1">
                <a:solidFill>
                  <a:schemeClr val="tx1"/>
                </a:solidFill>
                <a:latin typeface="Arial" panose="020B0604020202020204" pitchFamily="34" charset="0"/>
                <a:cs typeface="Arial" panose="020B0604020202020204" pitchFamily="34" charset="0"/>
              </a:rPr>
              <a:t>fr</a:t>
            </a:r>
            <a:r>
              <a:rPr lang="en-CA" sz="1200" i="0" noProof="0">
                <a:solidFill>
                  <a:schemeClr val="tx1"/>
                </a:solidFill>
                <a:latin typeface="Arial" panose="020B0604020202020204" pitchFamily="34" charset="0"/>
                <a:cs typeface="Arial" panose="020B0604020202020204" pitchFamily="34" charset="0"/>
              </a:rPr>
              <a:t>/news-room/fact-sheets/detail/abortion.</a:t>
            </a:r>
          </a:p>
          <a:p>
            <a:pPr marL="171450" indent="-171450">
              <a:buFont typeface="Arial" panose="020B0604020202020204" pitchFamily="34" charset="0"/>
              <a:buChar char="•"/>
            </a:pPr>
            <a:r>
              <a:rPr lang="en-CA" sz="1200" i="0" noProof="0">
                <a:solidFill>
                  <a:schemeClr val="tx1"/>
                </a:solidFill>
                <a:latin typeface="Arial" panose="020B0604020202020204" pitchFamily="34" charset="0"/>
                <a:cs typeface="Arial" panose="020B0604020202020204" pitchFamily="34" charset="0"/>
              </a:rPr>
              <a:t>Catherine Solano. (14 </a:t>
            </a:r>
            <a:r>
              <a:rPr lang="en-CA" sz="1200" i="0" noProof="0" err="1">
                <a:solidFill>
                  <a:schemeClr val="tx1"/>
                </a:solidFill>
                <a:latin typeface="Arial" panose="020B0604020202020204" pitchFamily="34" charset="0"/>
                <a:cs typeface="Arial" panose="020B0604020202020204" pitchFamily="34" charset="0"/>
              </a:rPr>
              <a:t>décembre</a:t>
            </a:r>
            <a:r>
              <a:rPr lang="en-CA" sz="1200" i="0" noProof="0">
                <a:solidFill>
                  <a:schemeClr val="tx1"/>
                </a:solidFill>
                <a:latin typeface="Arial" panose="020B0604020202020204" pitchFamily="34" charset="0"/>
                <a:cs typeface="Arial" panose="020B0604020202020204" pitchFamily="34" charset="0"/>
              </a:rPr>
              <a:t> 2021 (mise à jour). </a:t>
            </a:r>
            <a:r>
              <a:rPr lang="en-CA" sz="1200" i="1" noProof="0" err="1">
                <a:solidFill>
                  <a:schemeClr val="tx1"/>
                </a:solidFill>
                <a:latin typeface="Arial" panose="020B0604020202020204" pitchFamily="34" charset="0"/>
                <a:cs typeface="Arial" panose="020B0604020202020204" pitchFamily="34" charset="0"/>
              </a:rPr>
              <a:t>Avortement</a:t>
            </a:r>
            <a:r>
              <a:rPr lang="en-CA" sz="1200" i="1" noProof="0">
                <a:solidFill>
                  <a:schemeClr val="tx1"/>
                </a:solidFill>
                <a:latin typeface="Arial" panose="020B0604020202020204" pitchFamily="34" charset="0"/>
                <a:cs typeface="Arial" panose="020B0604020202020204" pitchFamily="34" charset="0"/>
              </a:rPr>
              <a:t> : </a:t>
            </a:r>
            <a:r>
              <a:rPr lang="en-CA" sz="1200" i="1" noProof="0" err="1">
                <a:solidFill>
                  <a:schemeClr val="tx1"/>
                </a:solidFill>
                <a:latin typeface="Arial" panose="020B0604020202020204" pitchFamily="34" charset="0"/>
                <a:cs typeface="Arial" panose="020B0604020202020204" pitchFamily="34" charset="0"/>
              </a:rPr>
              <a:t>qu’est-ce</a:t>
            </a:r>
            <a:r>
              <a:rPr lang="en-CA" sz="1200" i="1" noProof="0">
                <a:solidFill>
                  <a:schemeClr val="tx1"/>
                </a:solidFill>
                <a:latin typeface="Arial" panose="020B0604020202020204" pitchFamily="34" charset="0"/>
                <a:cs typeface="Arial" panose="020B0604020202020204" pitchFamily="34" charset="0"/>
              </a:rPr>
              <a:t> que </a:t>
            </a:r>
            <a:r>
              <a:rPr lang="en-CA" sz="1200" i="1" noProof="0" err="1">
                <a:solidFill>
                  <a:schemeClr val="tx1"/>
                </a:solidFill>
                <a:latin typeface="Arial" panose="020B0604020202020204" pitchFamily="34" charset="0"/>
                <a:cs typeface="Arial" panose="020B0604020202020204" pitchFamily="34" charset="0"/>
              </a:rPr>
              <a:t>c’est</a:t>
            </a:r>
            <a:r>
              <a:rPr lang="en-CA" sz="1200" i="1" noProof="0">
                <a:solidFill>
                  <a:schemeClr val="tx1"/>
                </a:solidFill>
                <a:latin typeface="Arial" panose="020B0604020202020204" pitchFamily="34" charset="0"/>
                <a:cs typeface="Arial" panose="020B0604020202020204" pitchFamily="34" charset="0"/>
              </a:rPr>
              <a:t>?</a:t>
            </a:r>
            <a:r>
              <a:rPr lang="en-CA" sz="1200" i="0" noProof="0">
                <a:solidFill>
                  <a:schemeClr val="tx1"/>
                </a:solidFill>
                <a:latin typeface="Arial" panose="020B0604020202020204" pitchFamily="34" charset="0"/>
                <a:cs typeface="Arial" panose="020B0604020202020204" pitchFamily="34" charset="0"/>
              </a:rPr>
              <a:t>. </a:t>
            </a:r>
            <a:r>
              <a:rPr lang="en-CA" sz="1200" i="0" noProof="0" err="1">
                <a:solidFill>
                  <a:schemeClr val="tx1"/>
                </a:solidFill>
                <a:latin typeface="Arial" panose="020B0604020202020204" pitchFamily="34" charset="0"/>
                <a:cs typeface="Arial" panose="020B0604020202020204" pitchFamily="34" charset="0"/>
              </a:rPr>
              <a:t>Repéré</a:t>
            </a:r>
            <a:r>
              <a:rPr lang="en-CA" sz="1200" i="0" noProof="0">
                <a:solidFill>
                  <a:schemeClr val="tx1"/>
                </a:solidFill>
                <a:latin typeface="Arial" panose="020B0604020202020204" pitchFamily="34" charset="0"/>
                <a:cs typeface="Arial" panose="020B0604020202020204" pitchFamily="34" charset="0"/>
              </a:rPr>
              <a:t> le 4 </a:t>
            </a:r>
            <a:r>
              <a:rPr lang="en-CA" sz="1200" i="0" noProof="0" err="1">
                <a:solidFill>
                  <a:schemeClr val="tx1"/>
                </a:solidFill>
                <a:latin typeface="Arial" panose="020B0604020202020204" pitchFamily="34" charset="0"/>
                <a:cs typeface="Arial" panose="020B0604020202020204" pitchFamily="34" charset="0"/>
              </a:rPr>
              <a:t>septembre</a:t>
            </a:r>
            <a:r>
              <a:rPr lang="en-CA" sz="1200" i="0" noProof="0">
                <a:solidFill>
                  <a:schemeClr val="tx1"/>
                </a:solidFill>
                <a:latin typeface="Arial" panose="020B0604020202020204" pitchFamily="34" charset="0"/>
                <a:cs typeface="Arial" panose="020B0604020202020204" pitchFamily="34" charset="0"/>
              </a:rPr>
              <a:t> 2024 à https://</a:t>
            </a:r>
            <a:r>
              <a:rPr lang="en-CA" sz="1200" i="0" noProof="0" err="1">
                <a:solidFill>
                  <a:schemeClr val="tx1"/>
                </a:solidFill>
                <a:latin typeface="Arial" panose="020B0604020202020204" pitchFamily="34" charset="0"/>
                <a:cs typeface="Arial" panose="020B0604020202020204" pitchFamily="34" charset="0"/>
              </a:rPr>
              <a:t>www.passeportsante.net</a:t>
            </a:r>
            <a:r>
              <a:rPr lang="en-CA" sz="1200" i="0" noProof="0">
                <a:solidFill>
                  <a:schemeClr val="tx1"/>
                </a:solidFill>
                <a:latin typeface="Arial" panose="020B0604020202020204" pitchFamily="34" charset="0"/>
                <a:cs typeface="Arial" panose="020B0604020202020204" pitchFamily="34" charset="0"/>
              </a:rPr>
              <a:t>/</a:t>
            </a:r>
            <a:r>
              <a:rPr lang="en-CA" sz="1200" i="0" noProof="0" err="1">
                <a:solidFill>
                  <a:schemeClr val="tx1"/>
                </a:solidFill>
                <a:latin typeface="Arial" panose="020B0604020202020204" pitchFamily="34" charset="0"/>
                <a:cs typeface="Arial" panose="020B0604020202020204" pitchFamily="34" charset="0"/>
              </a:rPr>
              <a:t>fr</a:t>
            </a:r>
            <a:r>
              <a:rPr lang="en-CA" sz="1200" i="0" noProof="0">
                <a:solidFill>
                  <a:schemeClr val="tx1"/>
                </a:solidFill>
                <a:latin typeface="Arial" panose="020B0604020202020204" pitchFamily="34" charset="0"/>
                <a:cs typeface="Arial" panose="020B0604020202020204" pitchFamily="34" charset="0"/>
              </a:rPr>
              <a:t>/</a:t>
            </a:r>
            <a:r>
              <a:rPr lang="en-CA" sz="1200" i="0" noProof="0" err="1">
                <a:solidFill>
                  <a:schemeClr val="tx1"/>
                </a:solidFill>
                <a:latin typeface="Arial" panose="020B0604020202020204" pitchFamily="34" charset="0"/>
                <a:cs typeface="Arial" panose="020B0604020202020204" pitchFamily="34" charset="0"/>
              </a:rPr>
              <a:t>Maux</a:t>
            </a:r>
            <a:r>
              <a:rPr lang="en-CA" sz="1200" i="0" noProof="0">
                <a:solidFill>
                  <a:schemeClr val="tx1"/>
                </a:solidFill>
                <a:latin typeface="Arial" panose="020B0604020202020204" pitchFamily="34" charset="0"/>
                <a:cs typeface="Arial" panose="020B0604020202020204" pitchFamily="34" charset="0"/>
              </a:rPr>
              <a:t>/</a:t>
            </a:r>
            <a:r>
              <a:rPr lang="en-CA" sz="1200" i="0" noProof="0" err="1">
                <a:solidFill>
                  <a:schemeClr val="tx1"/>
                </a:solidFill>
                <a:latin typeface="Arial" panose="020B0604020202020204" pitchFamily="34" charset="0"/>
                <a:cs typeface="Arial" panose="020B0604020202020204" pitchFamily="34" charset="0"/>
              </a:rPr>
              <a:t>Problemes</a:t>
            </a:r>
            <a:r>
              <a:rPr lang="en-CA" sz="1200" i="0" noProof="0">
                <a:solidFill>
                  <a:schemeClr val="tx1"/>
                </a:solidFill>
                <a:latin typeface="Arial" panose="020B0604020202020204" pitchFamily="34" charset="0"/>
                <a:cs typeface="Arial" panose="020B0604020202020204" pitchFamily="34" charset="0"/>
              </a:rPr>
              <a:t>/</a:t>
            </a:r>
            <a:r>
              <a:rPr lang="en-CA" sz="1200" i="0" noProof="0" err="1">
                <a:solidFill>
                  <a:schemeClr val="tx1"/>
                </a:solidFill>
                <a:latin typeface="Arial" panose="020B0604020202020204" pitchFamily="34" charset="0"/>
                <a:cs typeface="Arial" panose="020B0604020202020204" pitchFamily="34" charset="0"/>
              </a:rPr>
              <a:t>Fiche.aspx?doc</a:t>
            </a:r>
            <a:r>
              <a:rPr lang="en-CA" sz="1200" i="0" noProof="0">
                <a:solidFill>
                  <a:schemeClr val="tx1"/>
                </a:solidFill>
                <a:latin typeface="Arial" panose="020B0604020202020204" pitchFamily="34" charset="0"/>
                <a:cs typeface="Arial" panose="020B0604020202020204" pitchFamily="34" charset="0"/>
              </a:rPr>
              <a:t>=</a:t>
            </a:r>
            <a:r>
              <a:rPr lang="en-CA" sz="1200" i="0" noProof="0" err="1">
                <a:solidFill>
                  <a:schemeClr val="tx1"/>
                </a:solidFill>
                <a:latin typeface="Arial" panose="020B0604020202020204" pitchFamily="34" charset="0"/>
                <a:cs typeface="Arial" panose="020B0604020202020204" pitchFamily="34" charset="0"/>
              </a:rPr>
              <a:t>avortement</a:t>
            </a:r>
            <a:r>
              <a:rPr lang="en-CA" sz="1200" i="0" noProof="0">
                <a:solidFill>
                  <a:schemeClr val="tx1"/>
                </a:solidFill>
                <a:latin typeface="Arial" panose="020B0604020202020204" pitchFamily="34" charset="0"/>
                <a:cs typeface="Arial" panose="020B0604020202020204" pitchFamily="34" charset="0"/>
              </a:rPr>
              <a:t>. </a:t>
            </a:r>
            <a:endParaRPr lang="en-CA" sz="1200">
              <a:solidFill>
                <a:schemeClr val="tx1"/>
              </a:solidFill>
              <a:latin typeface="Arial" panose="020B0604020202020204" pitchFamily="34" charset="0"/>
              <a:cs typeface="Arial" panose="020B0604020202020204" pitchFamily="34" charset="0"/>
            </a:endParaRPr>
          </a:p>
          <a:p>
            <a:endParaRPr lang="en-CA" sz="1200">
              <a:solidFill>
                <a:schemeClr val="tx1"/>
              </a:solidFill>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35E544C7-F800-43E5-B4CA-65E8656D9E73}" type="slidenum">
              <a:rPr lang="fr-FR"/>
              <a:t>5</a:t>
            </a:fld>
            <a:endParaRPr lang="fr-FR"/>
          </a:p>
        </p:txBody>
      </p:sp>
    </p:spTree>
    <p:extLst>
      <p:ext uri="{BB962C8B-B14F-4D97-AF65-F5344CB8AC3E}">
        <p14:creationId xmlns:p14="http://schemas.microsoft.com/office/powerpoint/2010/main" val="1463761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en-CA" b="1" i="0" u="none" strike="noStrike" noProof="0">
                <a:solidFill>
                  <a:schemeClr val="tx1"/>
                </a:solidFill>
                <a:effectLst/>
                <a:highlight>
                  <a:srgbClr val="F5F5F5"/>
                </a:highlight>
                <a:latin typeface="Arial"/>
                <a:cs typeface="Arial"/>
              </a:rPr>
              <a:t>NOTES FOR THE TEACHER</a:t>
            </a:r>
            <a:endParaRPr lang="en-CA" b="0" i="0" noProof="0">
              <a:solidFill>
                <a:schemeClr val="tx1"/>
              </a:solidFill>
              <a:effectLst/>
              <a:highlight>
                <a:srgbClr val="F5F5F5"/>
              </a:highlight>
              <a:latin typeface="Arial"/>
              <a:cs typeface="Arial"/>
            </a:endParaRPr>
          </a:p>
          <a:p>
            <a:pPr algn="l" rtl="0" fontAlgn="base"/>
            <a:r>
              <a:rPr lang="en-CA" b="0" i="0" noProof="0">
                <a:solidFill>
                  <a:schemeClr val="tx1"/>
                </a:solidFill>
                <a:effectLst/>
                <a:highlight>
                  <a:srgbClr val="F5F5F5"/>
                </a:highlight>
                <a:latin typeface="Arial"/>
                <a:cs typeface="Arial"/>
              </a:rPr>
              <a:t>​</a:t>
            </a:r>
          </a:p>
          <a:p>
            <a:pPr marL="285750" indent="-285750" algn="l" rtl="0" fontAlgn="base">
              <a:buFont typeface="Wingdings"/>
              <a:buChar char="q"/>
            </a:pPr>
            <a:r>
              <a:rPr lang="en-CA" sz="1200" b="0" i="0" u="none" strike="noStrike" noProof="0">
                <a:solidFill>
                  <a:schemeClr val="tx1"/>
                </a:solidFill>
                <a:effectLst/>
                <a:highlight>
                  <a:srgbClr val="F5F5F5"/>
                </a:highlight>
                <a:latin typeface="Arial"/>
                <a:cs typeface="Arial"/>
              </a:rPr>
              <a:t>Give out the instructions for the activity.</a:t>
            </a:r>
          </a:p>
          <a:p>
            <a:pPr marL="285750" indent="-285750" algn="l">
              <a:buFont typeface="Wingdings"/>
              <a:buChar char="q"/>
            </a:pPr>
            <a:endParaRPr lang="en-CA" sz="1200" b="0" i="0" u="none" strike="noStrike" noProof="0">
              <a:solidFill>
                <a:schemeClr val="tx1"/>
              </a:solidFill>
              <a:effectLst/>
              <a:highlight>
                <a:srgbClr val="F5F5F5"/>
              </a:highlight>
              <a:latin typeface="Arial" panose="020B0604020202020204" pitchFamily="34" charset="0"/>
              <a:cs typeface="Arial" panose="020B0604020202020204" pitchFamily="34" charset="0"/>
            </a:endParaRPr>
          </a:p>
          <a:p>
            <a:pPr marL="285750" indent="-285750">
              <a:buFont typeface="Wingdings"/>
              <a:buChar char="q"/>
            </a:pPr>
            <a:r>
              <a:rPr lang="en-CA">
                <a:solidFill>
                  <a:schemeClr val="tx1"/>
                </a:solidFill>
                <a:highlight>
                  <a:srgbClr val="F5F5F5"/>
                </a:highlight>
                <a:latin typeface="Arial"/>
                <a:cs typeface="Arial"/>
              </a:rPr>
              <a:t>Explain to students that they must follow legal reasoning and express </a:t>
            </a:r>
            <a:r>
              <a:rPr lang="en-CA" u="sng">
                <a:solidFill>
                  <a:schemeClr val="tx1"/>
                </a:solidFill>
                <a:highlight>
                  <a:srgbClr val="F5F5F5"/>
                </a:highlight>
                <a:latin typeface="Arial"/>
                <a:cs typeface="Arial"/>
              </a:rPr>
              <a:t>their</a:t>
            </a:r>
            <a:r>
              <a:rPr lang="en-CA" u="none">
                <a:solidFill>
                  <a:schemeClr val="tx1"/>
                </a:solidFill>
                <a:highlight>
                  <a:srgbClr val="F5F5F5"/>
                </a:highlight>
                <a:latin typeface="Arial"/>
                <a:cs typeface="Arial"/>
              </a:rPr>
              <a:t> conclusions in their judgment. They’re not being asked to recreate the conclusions of the Supreme Court judges</a:t>
            </a:r>
            <a:r>
              <a:rPr lang="en-CA">
                <a:solidFill>
                  <a:schemeClr val="tx1"/>
                </a:solidFill>
                <a:highlight>
                  <a:srgbClr val="F5F5F5"/>
                </a:highlight>
                <a:latin typeface="Arial"/>
                <a:cs typeface="Arial"/>
              </a:rPr>
              <a:t>. </a:t>
            </a:r>
            <a:endParaRPr lang="en-CA">
              <a:solidFill>
                <a:schemeClr val="tx1"/>
              </a:solidFill>
              <a:highlight>
                <a:srgbClr val="F5F5F5"/>
              </a:highlight>
              <a:latin typeface="Arial" panose="020B0604020202020204" pitchFamily="34" charset="0"/>
              <a:cs typeface="Arial" panose="020B0604020202020204" pitchFamily="34" charset="0"/>
            </a:endParaRPr>
          </a:p>
          <a:p>
            <a:pPr marL="285750" indent="-285750" fontAlgn="base">
              <a:buFont typeface="Wingdings"/>
              <a:buChar char="q"/>
            </a:pPr>
            <a:endParaRPr lang="en-CA">
              <a:solidFill>
                <a:schemeClr val="tx1"/>
              </a:solidFill>
              <a:highlight>
                <a:srgbClr val="F5F5F5"/>
              </a:highlight>
              <a:latin typeface="Arial" panose="020B0604020202020204" pitchFamily="34" charset="0"/>
              <a:cs typeface="Arial" panose="020B0604020202020204" pitchFamily="34" charset="0"/>
            </a:endParaRPr>
          </a:p>
          <a:p>
            <a:pPr marL="285750" indent="-285750" fontAlgn="base">
              <a:buFont typeface="Wingdings"/>
              <a:buChar char="q"/>
            </a:pPr>
            <a:r>
              <a:rPr lang="en-CA" b="0" noProof="0">
                <a:solidFill>
                  <a:schemeClr val="tx1"/>
                </a:solidFill>
                <a:latin typeface="Arial"/>
                <a:cs typeface="Arial"/>
              </a:rPr>
              <a:t>The next few slides present the content of the case. You can present it to the students or have them read the texts in the Student Workbook (pages 9 </a:t>
            </a:r>
            <a:r>
              <a:rPr lang="en-CA">
                <a:latin typeface="Arial"/>
                <a:cs typeface="Arial"/>
              </a:rPr>
              <a:t>to 15</a:t>
            </a:r>
            <a:r>
              <a:rPr lang="en-CA" b="0" noProof="0">
                <a:solidFill>
                  <a:schemeClr val="tx1"/>
                </a:solidFill>
                <a:latin typeface="Arial"/>
                <a:cs typeface="Arial"/>
              </a:rPr>
              <a:t>).</a:t>
            </a:r>
          </a:p>
        </p:txBody>
      </p:sp>
      <p:sp>
        <p:nvSpPr>
          <p:cNvPr id="4" name="Espace réservé du numéro de diapositive 3"/>
          <p:cNvSpPr>
            <a:spLocks noGrp="1"/>
          </p:cNvSpPr>
          <p:nvPr>
            <p:ph type="sldNum" sz="quarter" idx="5"/>
          </p:nvPr>
        </p:nvSpPr>
        <p:spPr/>
        <p:txBody>
          <a:bodyPr/>
          <a:lstStyle/>
          <a:p>
            <a:fld id="{35E544C7-F800-43E5-B4CA-65E8656D9E73}" type="slidenum">
              <a:rPr lang="fr-FR"/>
              <a:t>26</a:t>
            </a:fld>
            <a:endParaRPr lang="fr-FR"/>
          </a:p>
        </p:txBody>
      </p:sp>
    </p:spTree>
    <p:extLst>
      <p:ext uri="{BB962C8B-B14F-4D97-AF65-F5344CB8AC3E}">
        <p14:creationId xmlns:p14="http://schemas.microsoft.com/office/powerpoint/2010/main" val="1143120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noProof="0">
                <a:solidFill>
                  <a:schemeClr val="tx1"/>
                </a:solidFill>
                <a:highlight>
                  <a:srgbClr val="F5F5F5"/>
                </a:highlight>
                <a:latin typeface="Arial" panose="020B0604020202020204" pitchFamily="34" charset="0"/>
                <a:cs typeface="Arial" panose="020B0604020202020204" pitchFamily="34" charset="0"/>
              </a:rPr>
              <a:t>NOTES FOR THE TEACHER</a:t>
            </a:r>
            <a:endParaRPr lang="en-CA" noProof="0">
              <a:solidFill>
                <a:schemeClr val="tx1"/>
              </a:solidFill>
              <a:highlight>
                <a:srgbClr val="F5F5F5"/>
              </a:highlight>
              <a:latin typeface="Arial" panose="020B0604020202020204" pitchFamily="34" charset="0"/>
              <a:cs typeface="Arial" panose="020B0604020202020204" pitchFamily="34" charset="0"/>
            </a:endParaRPr>
          </a:p>
          <a:p>
            <a:pPr algn="l" rtl="0" fontAlgn="base"/>
            <a:r>
              <a:rPr lang="en-CA" sz="1200" b="0" i="0" noProof="0">
                <a:solidFill>
                  <a:schemeClr val="tx1"/>
                </a:solidFill>
                <a:effectLst/>
                <a:highlight>
                  <a:srgbClr val="F5F5F5"/>
                </a:highlight>
                <a:latin typeface="Arial"/>
                <a:cs typeface="Arial"/>
              </a:rPr>
              <a:t>​</a:t>
            </a:r>
          </a:p>
          <a:p>
            <a:pPr marL="285750" indent="-285750" fontAlgn="base">
              <a:buFont typeface="Wingdings" panose="05000000000000000000" pitchFamily="2" charset="2"/>
              <a:buChar char="q"/>
            </a:pPr>
            <a:r>
              <a:rPr lang="en-CA" sz="1200" b="0" i="0" u="none" strike="noStrike" noProof="0">
                <a:solidFill>
                  <a:schemeClr val="tx1"/>
                </a:solidFill>
                <a:effectLst/>
                <a:highlight>
                  <a:srgbClr val="F5F5F5"/>
                </a:highlight>
                <a:latin typeface="Arial"/>
                <a:cs typeface="Arial"/>
              </a:rPr>
              <a:t>Read the information on the slide. You can determine the students’ prior knowledge by asking them questions about the slide before presenting the content</a:t>
            </a:r>
            <a:r>
              <a:rPr lang="en-CA" noProof="0">
                <a:highlight>
                  <a:srgbClr val="F5F5F5"/>
                </a:highlight>
                <a:latin typeface="Arial"/>
                <a:cs typeface="Arial"/>
              </a:rPr>
              <a:t>.</a:t>
            </a:r>
            <a:endParaRPr lang="en-CA" sz="1200" b="0" i="0" u="none" strike="noStrike" noProof="0">
              <a:solidFill>
                <a:schemeClr val="tx1"/>
              </a:solidFill>
              <a:effectLst/>
              <a:highlight>
                <a:srgbClr val="F5F5F5"/>
              </a:highlight>
              <a:latin typeface="Arial" panose="020B0604020202020204" pitchFamily="34" charset="0"/>
              <a:cs typeface="Arial" panose="020B0604020202020204" pitchFamily="34" charset="0"/>
            </a:endParaRPr>
          </a:p>
          <a:p>
            <a:pPr marL="285750" indent="-285750" algn="l" rtl="0" fontAlgn="base">
              <a:buFont typeface="Wingdings" panose="05000000000000000000" pitchFamily="2" charset="2"/>
              <a:buChar char="q"/>
            </a:pPr>
            <a:endParaRPr lang="en-CA" sz="1200" b="0" i="0" u="none" strike="noStrike" noProof="0">
              <a:solidFill>
                <a:schemeClr val="tx1"/>
              </a:solidFill>
              <a:effectLst/>
              <a:highlight>
                <a:srgbClr val="F5F5F5"/>
              </a:highlight>
              <a:latin typeface="Arial" panose="020B0604020202020204" pitchFamily="34" charset="0"/>
              <a:cs typeface="Arial" panose="020B0604020202020204" pitchFamily="34" charset="0"/>
            </a:endParaRPr>
          </a:p>
          <a:p>
            <a:pPr marL="285750" indent="-285750" algn="l" rtl="0" fontAlgn="base">
              <a:buFont typeface="Wingdings" panose="05000000000000000000" pitchFamily="2" charset="2"/>
              <a:buChar char="q"/>
            </a:pPr>
            <a:r>
              <a:rPr lang="en-CA" sz="1200" b="0" i="0" u="none" strike="noStrike" noProof="0">
                <a:solidFill>
                  <a:schemeClr val="tx1"/>
                </a:solidFill>
                <a:effectLst/>
                <a:highlight>
                  <a:srgbClr val="F5F5F5"/>
                </a:highlight>
                <a:latin typeface="Arial" panose="020B0604020202020204" pitchFamily="34" charset="0"/>
                <a:cs typeface="Arial" panose="020B0604020202020204" pitchFamily="34" charset="0"/>
              </a:rPr>
              <a:t>After presenting the content, ask the students the following comprehension questions and have them answer them in their Student Workbook</a:t>
            </a:r>
            <a:r>
              <a:rPr lang="en-CA" sz="1200" b="0" i="0" u="none" strike="noStrike" noProof="0">
                <a:solidFill>
                  <a:schemeClr val="tx1"/>
                </a:solidFill>
                <a:effectLst/>
                <a:highlight>
                  <a:srgbClr val="F5F5F5"/>
                </a:highlight>
                <a:latin typeface="Arial"/>
                <a:cs typeface="Arial"/>
              </a:rPr>
              <a:t>:</a:t>
            </a:r>
          </a:p>
          <a:p>
            <a:pPr marL="742950" lvl="1" indent="-285750" algn="l" rtl="0" fontAlgn="base">
              <a:buFont typeface="Wingdings" pitchFamily="2" charset="2"/>
              <a:buChar char="Ø"/>
            </a:pPr>
            <a:r>
              <a:rPr lang="en-CA" sz="1200" b="0" i="0" noProof="0">
                <a:solidFill>
                  <a:schemeClr val="tx1"/>
                </a:solidFill>
                <a:effectLst/>
                <a:highlight>
                  <a:srgbClr val="F5F5F5"/>
                </a:highlight>
                <a:latin typeface="Arial"/>
                <a:cs typeface="Arial"/>
              </a:rPr>
              <a:t>Question: What is a charter? </a:t>
            </a:r>
          </a:p>
          <a:p>
            <a:pPr marL="1200150" lvl="2" indent="-285750" algn="l" rtl="0" fontAlgn="base">
              <a:buFont typeface="Arial" panose="020B0604020202020204" pitchFamily="34" charset="0"/>
              <a:buChar char="•"/>
            </a:pPr>
            <a:r>
              <a:rPr lang="en-CA" sz="1200" b="1" i="0" noProof="0">
                <a:solidFill>
                  <a:schemeClr val="tx1"/>
                </a:solidFill>
                <a:effectLst/>
                <a:highlight>
                  <a:srgbClr val="F5F5F5"/>
                </a:highlight>
                <a:latin typeface="Arial"/>
                <a:ea typeface="Aptos" panose="020B0004020202020204" pitchFamily="34" charset="0"/>
                <a:cs typeface="Arial"/>
              </a:rPr>
              <a:t>Answer: </a:t>
            </a:r>
            <a:r>
              <a:rPr lang="en-CA" sz="1200" b="0" i="0" noProof="0">
                <a:solidFill>
                  <a:schemeClr val="tx1"/>
                </a:solidFill>
                <a:effectLst/>
                <a:highlight>
                  <a:srgbClr val="F5F5F5"/>
                </a:highlight>
                <a:latin typeface="Arial"/>
                <a:ea typeface="Aptos" panose="020B0004020202020204" pitchFamily="34" charset="0"/>
                <a:cs typeface="Arial"/>
              </a:rPr>
              <a:t>It’s a legal text that defines the main rights and freedoms guaranteed to society’s citizens</a:t>
            </a:r>
            <a:r>
              <a:rPr lang="en-CA" sz="1200" b="0" noProof="0">
                <a:solidFill>
                  <a:schemeClr val="tx1"/>
                </a:solidFill>
                <a:effectLst/>
                <a:latin typeface="Arial"/>
                <a:ea typeface="Aptos" panose="020B0004020202020204" pitchFamily="34" charset="0"/>
                <a:cs typeface="Arial"/>
              </a:rPr>
              <a:t>. </a:t>
            </a:r>
          </a:p>
          <a:p>
            <a:pPr marL="742950" lvl="1" indent="-285750" algn="l" rtl="0" fontAlgn="base">
              <a:buFont typeface="Wingdings" pitchFamily="2" charset="2"/>
              <a:buChar char="Ø"/>
            </a:pPr>
            <a:r>
              <a:rPr lang="en-CA" sz="1200" noProof="0">
                <a:solidFill>
                  <a:schemeClr val="tx1"/>
                </a:solidFill>
                <a:effectLst/>
                <a:latin typeface="Arial"/>
                <a:ea typeface="Aptos" panose="020B0004020202020204" pitchFamily="34" charset="0"/>
                <a:cs typeface="Arial"/>
              </a:rPr>
              <a:t>Question: Who must respect the </a:t>
            </a:r>
            <a:r>
              <a:rPr lang="en-CA" sz="1200" i="1" noProof="0">
                <a:solidFill>
                  <a:schemeClr val="tx1"/>
                </a:solidFill>
                <a:effectLst/>
                <a:latin typeface="Arial"/>
                <a:ea typeface="Aptos" panose="020B0004020202020204" pitchFamily="34" charset="0"/>
                <a:cs typeface="Arial"/>
              </a:rPr>
              <a:t>Canadian Charter of Rights and Freedoms</a:t>
            </a:r>
            <a:r>
              <a:rPr lang="en-CA" sz="1200" noProof="0">
                <a:solidFill>
                  <a:schemeClr val="tx1"/>
                </a:solidFill>
                <a:effectLst/>
                <a:latin typeface="Arial"/>
                <a:ea typeface="Aptos" panose="020B0004020202020204" pitchFamily="34" charset="0"/>
                <a:cs typeface="Arial"/>
              </a:rPr>
              <a:t>?</a:t>
            </a:r>
            <a:r>
              <a:rPr lang="en-CA" sz="1200" noProof="0">
                <a:solidFill>
                  <a:schemeClr val="tx1"/>
                </a:solidFill>
                <a:effectLst/>
                <a:latin typeface="Arial"/>
                <a:cs typeface="Arial"/>
              </a:rPr>
              <a:t> </a:t>
            </a:r>
          </a:p>
          <a:p>
            <a:pPr marL="1200150" lvl="2" indent="-285750" algn="l" rtl="0" fontAlgn="base">
              <a:buFont typeface="Arial" panose="020B0604020202020204" pitchFamily="34" charset="0"/>
              <a:buChar char="•"/>
            </a:pPr>
            <a:r>
              <a:rPr lang="en-CA" sz="1200" b="1" i="0" noProof="0">
                <a:solidFill>
                  <a:schemeClr val="tx1"/>
                </a:solidFill>
                <a:effectLst/>
                <a:highlight>
                  <a:srgbClr val="F5F5F5"/>
                </a:highlight>
                <a:latin typeface="Arial"/>
                <a:ea typeface="Aptos" panose="020B0004020202020204" pitchFamily="34" charset="0"/>
                <a:cs typeface="Arial"/>
              </a:rPr>
              <a:t>Answer: </a:t>
            </a:r>
            <a:r>
              <a:rPr lang="en-CA" sz="1200" b="0" noProof="0">
                <a:solidFill>
                  <a:schemeClr val="tx1"/>
                </a:solidFill>
                <a:effectLst/>
                <a:latin typeface="Arial"/>
                <a:ea typeface="Aptos" panose="020B0004020202020204" pitchFamily="34" charset="0"/>
                <a:cs typeface="Arial"/>
              </a:rPr>
              <a:t>All governments in Canada, like the Canadian and Quebec governments, must respect the </a:t>
            </a:r>
            <a:r>
              <a:rPr lang="en-CA" sz="1200" b="0" i="0" noProof="0">
                <a:solidFill>
                  <a:schemeClr val="tx1"/>
                </a:solidFill>
                <a:effectLst/>
                <a:latin typeface="Arial"/>
                <a:ea typeface="Aptos" panose="020B0004020202020204" pitchFamily="34" charset="0"/>
                <a:cs typeface="Arial"/>
              </a:rPr>
              <a:t>Canadian Charter</a:t>
            </a:r>
            <a:r>
              <a:rPr lang="en-CA" sz="1200" b="0" noProof="0">
                <a:solidFill>
                  <a:schemeClr val="tx1"/>
                </a:solidFill>
                <a:effectLst/>
                <a:latin typeface="Arial"/>
                <a:ea typeface="Aptos" panose="020B0004020202020204" pitchFamily="34" charset="0"/>
                <a:cs typeface="Arial"/>
              </a:rPr>
              <a:t>.</a:t>
            </a:r>
          </a:p>
          <a:p>
            <a:pPr marL="457200" lvl="1" indent="0" algn="l" rtl="0" fontAlgn="base">
              <a:buFont typeface="Wingdings" panose="05000000000000000000" pitchFamily="2" charset="2"/>
              <a:buNone/>
            </a:pPr>
            <a:endParaRPr lang="en-CA" sz="1200" b="1" i="0" noProof="0">
              <a:solidFill>
                <a:schemeClr val="tx1"/>
              </a:solidFill>
              <a:effectLst/>
              <a:highlight>
                <a:srgbClr val="F5F5F5"/>
              </a:highlight>
              <a:latin typeface="Arial" panose="020B0604020202020204" pitchFamily="34" charset="0"/>
              <a:cs typeface="Arial" panose="020B0604020202020204" pitchFamily="34" charset="0"/>
            </a:endParaRPr>
          </a:p>
          <a:p>
            <a:pPr algn="l" rtl="0" fontAlgn="base"/>
            <a:r>
              <a:rPr lang="en-CA" sz="1200" b="1" i="0" noProof="0">
                <a:solidFill>
                  <a:schemeClr val="tx1"/>
                </a:solidFill>
                <a:effectLst/>
                <a:highlight>
                  <a:srgbClr val="F5F5F5"/>
                </a:highlight>
                <a:latin typeface="Arial"/>
                <a:cs typeface="Arial"/>
              </a:rPr>
              <a:t>INFORMATION FOR THE STUDENTS</a:t>
            </a:r>
          </a:p>
          <a:p>
            <a:pPr algn="l" rtl="0" fontAlgn="base"/>
            <a:endParaRPr lang="en-CA" sz="1200" b="1" i="0" noProof="0">
              <a:solidFill>
                <a:schemeClr val="tx1"/>
              </a:solidFill>
              <a:effectLst/>
              <a:highlight>
                <a:srgbClr val="F5F5F5"/>
              </a:highlight>
              <a:latin typeface="Arial" panose="020B0604020202020204" pitchFamily="34" charset="0"/>
              <a:cs typeface="Arial" panose="020B0604020202020204" pitchFamily="34" charset="0"/>
            </a:endParaRPr>
          </a:p>
          <a:p>
            <a:pPr marL="171450" indent="-171450">
              <a:lnSpc>
                <a:spcPct val="116000"/>
              </a:lnSpc>
              <a:spcAft>
                <a:spcPts val="800"/>
              </a:spcAft>
              <a:buFont typeface="Wingdings" panose="05000000000000000000" pitchFamily="2" charset="2"/>
              <a:buChar char="q"/>
            </a:pPr>
            <a:r>
              <a:rPr lang="en-CA" sz="1200" noProof="0">
                <a:solidFill>
                  <a:schemeClr val="tx1"/>
                </a:solidFill>
                <a:effectLst/>
                <a:latin typeface="Arial"/>
                <a:ea typeface="Arial" panose="020B0604020202020204" pitchFamily="34" charset="0"/>
                <a:cs typeface="Arial"/>
              </a:rPr>
              <a:t>The charters guarantee the human rights and freedoms of citizens, sometimes referred to as fundamental rights and freedoms. Here are a few examples of rights and freedoms protected by the </a:t>
            </a:r>
            <a:r>
              <a:rPr lang="en-CA" sz="1200" i="1" noProof="0">
                <a:solidFill>
                  <a:schemeClr val="tx1"/>
                </a:solidFill>
                <a:effectLst/>
                <a:latin typeface="Arial"/>
                <a:ea typeface="Arial" panose="020B0604020202020204" pitchFamily="34" charset="0"/>
                <a:cs typeface="Arial"/>
              </a:rPr>
              <a:t>Canadian Charter of Rights and Freedoms</a:t>
            </a:r>
            <a:r>
              <a:rPr lang="en-CA" sz="1200" noProof="0">
                <a:solidFill>
                  <a:schemeClr val="tx1"/>
                </a:solidFill>
                <a:effectLst/>
                <a:latin typeface="Arial"/>
                <a:ea typeface="Arial" panose="020B0604020202020204" pitchFamily="34" charset="0"/>
                <a:cs typeface="Arial"/>
              </a:rPr>
              <a:t>:</a:t>
            </a:r>
          </a:p>
          <a:p>
            <a:pPr lvl="1">
              <a:lnSpc>
                <a:spcPct val="116000"/>
              </a:lnSpc>
              <a:spcAft>
                <a:spcPts val="800"/>
              </a:spcAft>
            </a:pP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800100" lvl="1" indent="-342900">
              <a:lnSpc>
                <a:spcPct val="116000"/>
              </a:lnSpc>
              <a:buFont typeface="Arial" panose="020B0604020202020204" pitchFamily="34" charset="0"/>
              <a:buChar char="•"/>
            </a:pPr>
            <a:r>
              <a:rPr lang="en-CA" sz="1200" noProof="0">
                <a:solidFill>
                  <a:schemeClr val="tx1"/>
                </a:solidFill>
                <a:effectLst/>
                <a:latin typeface="Arial"/>
                <a:ea typeface="Arial" panose="020B0604020202020204" pitchFamily="34" charset="0"/>
                <a:cs typeface="Arial"/>
              </a:rPr>
              <a:t>The right to freedom of expression</a:t>
            </a:r>
          </a:p>
          <a:p>
            <a:pPr marL="800100" lvl="1" indent="-342900">
              <a:lnSpc>
                <a:spcPct val="116000"/>
              </a:lnSpc>
              <a:buFont typeface="Arial" panose="020B0604020202020204" pitchFamily="34" charset="0"/>
              <a:buChar char="•"/>
            </a:pPr>
            <a:r>
              <a:rPr lang="en-CA" sz="1200" noProof="0">
                <a:solidFill>
                  <a:schemeClr val="tx1"/>
                </a:solidFill>
                <a:effectLst/>
                <a:latin typeface="Arial"/>
                <a:ea typeface="Arial" panose="020B0604020202020204" pitchFamily="34" charset="0"/>
                <a:cs typeface="Arial"/>
              </a:rPr>
              <a:t>The right to privacy</a:t>
            </a:r>
          </a:p>
          <a:p>
            <a:pPr marL="800100" lvl="1" indent="-342900">
              <a:lnSpc>
                <a:spcPct val="116000"/>
              </a:lnSpc>
              <a:buFont typeface="Arial" panose="020B0604020202020204" pitchFamily="34" charset="0"/>
              <a:buChar char="•"/>
            </a:pPr>
            <a:r>
              <a:rPr lang="en-CA" sz="1200" noProof="0">
                <a:solidFill>
                  <a:schemeClr val="tx1"/>
                </a:solidFill>
                <a:effectLst/>
                <a:latin typeface="Arial"/>
                <a:ea typeface="Arial" panose="020B0604020202020204" pitchFamily="34" charset="0"/>
                <a:cs typeface="Arial"/>
              </a:rPr>
              <a:t>The right to be treated with equality and not be discriminated</a:t>
            </a:r>
          </a:p>
          <a:p>
            <a:pPr marL="800100" lvl="1" indent="-342900">
              <a:lnSpc>
                <a:spcPct val="116000"/>
              </a:lnSpc>
              <a:spcAft>
                <a:spcPts val="800"/>
              </a:spcAft>
              <a:buFont typeface="Arial" panose="020B0604020202020204" pitchFamily="34" charset="0"/>
              <a:buChar char="•"/>
            </a:pPr>
            <a:r>
              <a:rPr lang="en-CA" sz="1200" noProof="0">
                <a:solidFill>
                  <a:schemeClr val="tx1"/>
                </a:solidFill>
                <a:effectLst/>
                <a:latin typeface="Arial"/>
                <a:ea typeface="Arial" panose="020B0604020202020204" pitchFamily="34" charset="0"/>
                <a:cs typeface="Arial"/>
              </a:rPr>
              <a:t>The right to life and to the </a:t>
            </a:r>
            <a:r>
              <a:rPr lang="en-CA" sz="1200" b="1" noProof="0">
                <a:solidFill>
                  <a:schemeClr val="tx1"/>
                </a:solidFill>
                <a:effectLst/>
                <a:latin typeface="Arial"/>
                <a:ea typeface="Arial" panose="020B0604020202020204" pitchFamily="34" charset="0"/>
                <a:cs typeface="Arial"/>
              </a:rPr>
              <a:t>security of a person</a:t>
            </a:r>
            <a:endParaRPr lang="en-CA" sz="1200" b="1" i="0" noProof="0">
              <a:solidFill>
                <a:schemeClr val="tx1"/>
              </a:solidFill>
              <a:effectLst/>
              <a:highlight>
                <a:srgbClr val="F5F5F5"/>
              </a:highlight>
              <a:latin typeface="Arial"/>
              <a:cs typeface="Arial"/>
            </a:endParaRPr>
          </a:p>
          <a:p>
            <a:pPr algn="l" rtl="0" fontAlgn="base"/>
            <a:endParaRPr lang="en-CA" sz="1200" b="1" i="0" noProof="0">
              <a:solidFill>
                <a:schemeClr val="tx1"/>
              </a:solidFill>
              <a:effectLst/>
              <a:highlight>
                <a:srgbClr val="F5F5F5"/>
              </a:highlight>
              <a:latin typeface="Arial" panose="020B0604020202020204" pitchFamily="34" charset="0"/>
              <a:cs typeface="Arial" panose="020B0604020202020204" pitchFamily="34" charset="0"/>
            </a:endParaRPr>
          </a:p>
          <a:p>
            <a:pPr algn="l" rtl="0" fontAlgn="base"/>
            <a:r>
              <a:rPr lang="en-CA" sz="1200" b="1" i="0" noProof="0">
                <a:solidFill>
                  <a:schemeClr val="tx1"/>
                </a:solidFill>
                <a:effectLst/>
                <a:highlight>
                  <a:srgbClr val="F5F5F5"/>
                </a:highlight>
                <a:latin typeface="Arial"/>
                <a:cs typeface="Arial"/>
              </a:rPr>
              <a:t>The </a:t>
            </a:r>
            <a:r>
              <a:rPr lang="en-CA" sz="1200" b="1" i="1" noProof="0">
                <a:solidFill>
                  <a:schemeClr val="tx1"/>
                </a:solidFill>
                <a:effectLst/>
                <a:highlight>
                  <a:srgbClr val="F5F5F5"/>
                </a:highlight>
                <a:latin typeface="Arial"/>
                <a:cs typeface="Arial"/>
              </a:rPr>
              <a:t>Canadian Charter of Rights and Freedoms</a:t>
            </a:r>
          </a:p>
          <a:p>
            <a:pPr algn="l" rtl="0" fontAlgn="base"/>
            <a:endParaRPr lang="en-CA" sz="1200" b="1" i="1" noProof="0">
              <a:solidFill>
                <a:schemeClr val="tx1"/>
              </a:solidFill>
              <a:effectLst/>
              <a:highlight>
                <a:srgbClr val="F5F5F5"/>
              </a:highlight>
              <a:latin typeface="Arial" panose="020B0604020202020204" pitchFamily="34" charset="0"/>
              <a:cs typeface="Arial" panose="020B0604020202020204" pitchFamily="34" charset="0"/>
            </a:endParaRPr>
          </a:p>
          <a:p>
            <a:pPr marL="171450" indent="-171450" algn="l" rtl="0" fontAlgn="base">
              <a:buFont typeface="Wingdings" panose="05000000000000000000" pitchFamily="2" charset="2"/>
              <a:buChar char="q"/>
            </a:pPr>
            <a:r>
              <a:rPr lang="en-CA" sz="1200" b="0" i="0" noProof="0">
                <a:solidFill>
                  <a:schemeClr val="tx1"/>
                </a:solidFill>
                <a:effectLst/>
                <a:highlight>
                  <a:srgbClr val="F5F5F5"/>
                </a:highlight>
                <a:latin typeface="Arial"/>
                <a:cs typeface="Arial"/>
              </a:rPr>
              <a:t>It was introduced in 1982.</a:t>
            </a:r>
          </a:p>
          <a:p>
            <a:pPr marL="171450" indent="-171450" algn="l" rtl="0" fontAlgn="base">
              <a:buFont typeface="Wingdings" panose="05000000000000000000" pitchFamily="2" charset="2"/>
              <a:buChar char="q"/>
            </a:pPr>
            <a:endParaRPr lang="en-CA" sz="1200" b="0" i="0" noProof="0">
              <a:solidFill>
                <a:schemeClr val="tx1"/>
              </a:solidFill>
              <a:effectLst/>
              <a:highlight>
                <a:srgbClr val="F5F5F5"/>
              </a:highlight>
              <a:latin typeface="Arial" panose="020B0604020202020204" pitchFamily="34" charset="0"/>
              <a:cs typeface="Arial" panose="020B0604020202020204" pitchFamily="34" charset="0"/>
            </a:endParaRPr>
          </a:p>
          <a:p>
            <a:pPr marL="171450" indent="-171450" algn="l" rtl="0" fontAlgn="base">
              <a:buFont typeface="Wingdings" panose="05000000000000000000" pitchFamily="2" charset="2"/>
              <a:buChar char="q"/>
            </a:pPr>
            <a:r>
              <a:rPr lang="en-CA" sz="1200" b="0" i="0" noProof="0">
                <a:solidFill>
                  <a:schemeClr val="tx1"/>
                </a:solidFill>
                <a:effectLst/>
                <a:highlight>
                  <a:srgbClr val="F5F5F5"/>
                </a:highlight>
                <a:latin typeface="Arial"/>
                <a:cs typeface="Arial"/>
              </a:rPr>
              <a:t>It contains the basic rights recognized in Canada. </a:t>
            </a:r>
          </a:p>
          <a:p>
            <a:pPr marL="0" indent="0" algn="l" rtl="0" fontAlgn="base">
              <a:buFont typeface="Wingdings" panose="05000000000000000000" pitchFamily="2" charset="2"/>
              <a:buNone/>
            </a:pPr>
            <a:endParaRPr lang="en-CA" sz="1200" b="0" i="0" noProof="0">
              <a:solidFill>
                <a:schemeClr val="tx1"/>
              </a:solidFill>
              <a:effectLst/>
              <a:highlight>
                <a:srgbClr val="F5F5F5"/>
              </a:highlight>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r>
              <a:rPr lang="en-CA" sz="1200" b="0" i="0" noProof="0">
                <a:solidFill>
                  <a:schemeClr val="tx1"/>
                </a:solidFill>
                <a:effectLst/>
                <a:highlight>
                  <a:srgbClr val="F5F5F5"/>
                </a:highlight>
                <a:latin typeface="Arial"/>
                <a:cs typeface="Arial"/>
              </a:rPr>
              <a:t>It’s a part of the Constitution. The Constitution is the most important law in Canada. It applies to every province. The Canadian Charter and the Constitution govern all other federal and provincial laws.</a:t>
            </a: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endParaRPr lang="en-CA" sz="1200" b="0" i="0" noProof="0">
              <a:solidFill>
                <a:schemeClr val="tx1"/>
              </a:solidFill>
              <a:effectLst/>
              <a:highlight>
                <a:srgbClr val="F5F5F5"/>
              </a:highlight>
              <a:latin typeface="Arial" panose="020B0604020202020204" pitchFamily="34" charset="0"/>
              <a:ea typeface="Aptos" panose="020B00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r>
              <a:rPr lang="en-CA" sz="1200" noProof="0">
                <a:solidFill>
                  <a:schemeClr val="tx1"/>
                </a:solidFill>
                <a:effectLst/>
                <a:latin typeface="Arial"/>
                <a:ea typeface="Aptos" panose="020B0004020202020204" pitchFamily="34" charset="0"/>
                <a:cs typeface="Arial"/>
              </a:rPr>
              <a:t>Usually, all laws passed by the federal and provincial governments must respect the Charter and they cannot oppose or contract it, although there are some exceptions. </a:t>
            </a: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r>
              <a:rPr lang="en-CA" sz="1200" noProof="0">
                <a:solidFill>
                  <a:schemeClr val="tx1"/>
                </a:solidFill>
                <a:effectLst/>
                <a:latin typeface="Arial"/>
                <a:ea typeface="Aptos" panose="020B0004020202020204" pitchFamily="34" charset="0"/>
                <a:cs typeface="Arial"/>
              </a:rPr>
              <a:t>The governments must also respect the Canadian Charter and the Constitution when they act or make decisions.</a:t>
            </a: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r>
              <a:rPr lang="en-CA" sz="1200" noProof="0">
                <a:solidFill>
                  <a:schemeClr val="tx1"/>
                </a:solidFill>
                <a:effectLst/>
                <a:latin typeface="Arial"/>
                <a:ea typeface="Aptos" panose="020B0004020202020204" pitchFamily="34" charset="0"/>
                <a:cs typeface="Arial"/>
              </a:rPr>
              <a:t>The government includes federal and provincial departments, the Royal Canadian Mounted Police, the </a:t>
            </a:r>
            <a:r>
              <a:rPr lang="en-CA" sz="1200" noProof="0" err="1">
                <a:solidFill>
                  <a:schemeClr val="tx1"/>
                </a:solidFill>
                <a:effectLst/>
                <a:latin typeface="Arial"/>
                <a:ea typeface="Aptos" panose="020B0004020202020204" pitchFamily="34" charset="0"/>
                <a:cs typeface="Arial"/>
              </a:rPr>
              <a:t>Sureté</a:t>
            </a:r>
            <a:r>
              <a:rPr lang="en-CA" sz="1200" noProof="0">
                <a:solidFill>
                  <a:schemeClr val="tx1"/>
                </a:solidFill>
                <a:effectLst/>
                <a:latin typeface="Arial"/>
                <a:ea typeface="Aptos" panose="020B0004020202020204" pitchFamily="34" charset="0"/>
                <a:cs typeface="Arial"/>
              </a:rPr>
              <a:t> du Québec and the other provincial police forces, municipalities, public schools, municipal police, etc.</a:t>
            </a: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endParaRPr lang="en-CA" sz="1200" b="0" i="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lang="en-CA" sz="1200" b="1" i="0" noProof="0">
                <a:solidFill>
                  <a:schemeClr val="tx1"/>
                </a:solidFill>
                <a:effectLst/>
                <a:highlight>
                  <a:srgbClr val="F5F5F5"/>
                </a:highlight>
                <a:latin typeface="Arial"/>
                <a:ea typeface="Calibri"/>
                <a:cs typeface="Arial"/>
              </a:rPr>
              <a:t>Interpretation of the charters</a:t>
            </a: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endParaRPr lang="en-CA" sz="1200" b="1" i="0" noProof="0">
              <a:solidFill>
                <a:schemeClr val="tx1"/>
              </a:solidFill>
              <a:effectLst/>
              <a:highlight>
                <a:srgbClr val="F5F5F5"/>
              </a:highlight>
              <a:latin typeface="Arial" panose="020B0604020202020204" pitchFamily="34" charset="0"/>
              <a:ea typeface="Calibri"/>
              <a:cs typeface="Arial" panose="020B0604020202020204" pitchFamily="34" charset="0"/>
            </a:endParaRPr>
          </a:p>
          <a:p>
            <a:pPr marL="285750" indent="-285750">
              <a:lnSpc>
                <a:spcPct val="116000"/>
              </a:lnSpc>
              <a:spcAft>
                <a:spcPts val="800"/>
              </a:spcAft>
              <a:buFont typeface="Wingdings" pitchFamily="2" charset="2"/>
              <a:buChar char="q"/>
            </a:pPr>
            <a:r>
              <a:rPr lang="en-CA" sz="1200" noProof="0">
                <a:solidFill>
                  <a:schemeClr val="tx1"/>
                </a:solidFill>
                <a:effectLst/>
                <a:latin typeface="Arial"/>
                <a:ea typeface="Aptos" panose="020B0004020202020204" pitchFamily="34" charset="0"/>
                <a:cs typeface="Arial"/>
              </a:rPr>
              <a:t>In the decisions judges make, they’re asked to interpret the charters to specify their meaning. That’s what happened when the Supreme Court of Canada overturned the section on abortion rights. How charters and other laws are interpreted is based on the judgments made over the years.</a:t>
            </a:r>
            <a:endParaRPr lang="en-CA" sz="1200" b="0" i="0" noProof="0">
              <a:solidFill>
                <a:schemeClr val="tx1"/>
              </a:solidFill>
              <a:effectLst/>
              <a:highlight>
                <a:srgbClr val="F5F5F5"/>
              </a:highlight>
              <a:latin typeface="Arial"/>
              <a:ea typeface="Calibri"/>
              <a:cs typeface="Arial"/>
            </a:endParaRPr>
          </a:p>
          <a:p>
            <a:pPr algn="l" rtl="0" fontAlgn="base"/>
            <a:endParaRPr lang="en-CA" sz="1200" b="1" i="0" noProof="0">
              <a:solidFill>
                <a:schemeClr val="tx1"/>
              </a:solidFill>
              <a:effectLst/>
              <a:highlight>
                <a:srgbClr val="F5F5F5"/>
              </a:highlight>
              <a:latin typeface="Arial" panose="020B0604020202020204" pitchFamily="34" charset="0"/>
              <a:cs typeface="Arial" panose="020B0604020202020204" pitchFamily="34" charset="0"/>
            </a:endParaRPr>
          </a:p>
          <a:p>
            <a:pPr algn="l" rtl="0" fontAlgn="base"/>
            <a:r>
              <a:rPr lang="en-CA" sz="1200" b="1" i="0" noProof="0">
                <a:solidFill>
                  <a:schemeClr val="tx1"/>
                </a:solidFill>
                <a:effectLst/>
                <a:highlight>
                  <a:srgbClr val="F5F5F5"/>
                </a:highlight>
                <a:latin typeface="Arial"/>
                <a:cs typeface="Arial"/>
              </a:rPr>
              <a:t>ADDITIONAL INFORMATION</a:t>
            </a:r>
          </a:p>
          <a:p>
            <a:pPr marL="0" lvl="0" indent="0">
              <a:lnSpc>
                <a:spcPct val="116000"/>
              </a:lnSpc>
              <a:spcAft>
                <a:spcPts val="800"/>
              </a:spcAft>
              <a:buFont typeface="Wingdings" panose="05000000000000000000" pitchFamily="2" charset="2"/>
              <a:buNone/>
            </a:pPr>
            <a:endParaRPr lang="en-CA" sz="1200" b="1" noProof="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16000"/>
              </a:lnSpc>
              <a:spcBef>
                <a:spcPts val="0"/>
              </a:spcBef>
              <a:spcAft>
                <a:spcPts val="800"/>
              </a:spcAft>
              <a:buClrTx/>
              <a:buSzTx/>
              <a:buFont typeface="Wingdings" panose="05000000000000000000" pitchFamily="2" charset="2"/>
              <a:buNone/>
              <a:tabLst/>
              <a:defRPr/>
            </a:pPr>
            <a:r>
              <a:rPr lang="en-CA" sz="1200" noProof="0">
                <a:solidFill>
                  <a:schemeClr val="tx1"/>
                </a:solidFill>
                <a:effectLst/>
                <a:latin typeface="Arial"/>
                <a:ea typeface="Aptos" panose="020B0004020202020204" pitchFamily="34" charset="0"/>
                <a:cs typeface="Arial"/>
              </a:rPr>
              <a:t>NOTE: You could watch the following video in class: </a:t>
            </a:r>
            <a:r>
              <a:rPr lang="en-CA" sz="1200" noProof="0" err="1">
                <a:solidFill>
                  <a:schemeClr val="tx1"/>
                </a:solidFill>
                <a:effectLst/>
                <a:latin typeface="Arial"/>
                <a:ea typeface="Aptos" panose="020B0004020202020204" pitchFamily="34" charset="0"/>
                <a:cs typeface="Arial"/>
              </a:rPr>
              <a:t>Éducaloi</a:t>
            </a:r>
            <a:r>
              <a:rPr lang="en-CA" sz="1200" noProof="0">
                <a:solidFill>
                  <a:schemeClr val="tx1"/>
                </a:solidFill>
                <a:effectLst/>
                <a:latin typeface="Arial"/>
                <a:ea typeface="Aptos" panose="020B0004020202020204" pitchFamily="34" charset="0"/>
                <a:cs typeface="Arial"/>
              </a:rPr>
              <a:t>. Video as part of Quebec Legal Education Week: </a:t>
            </a:r>
            <a:r>
              <a:rPr lang="en-CA" sz="1200" i="1" noProof="0" err="1">
                <a:solidFill>
                  <a:schemeClr val="tx1"/>
                </a:solidFill>
                <a:effectLst/>
                <a:latin typeface="Arial"/>
                <a:ea typeface="Aptos" panose="020B0004020202020204" pitchFamily="34" charset="0"/>
                <a:cs typeface="Arial"/>
              </a:rPr>
              <a:t>Qu’est-ce</a:t>
            </a:r>
            <a:r>
              <a:rPr lang="en-CA" sz="1200" i="1" noProof="0">
                <a:solidFill>
                  <a:schemeClr val="tx1"/>
                </a:solidFill>
                <a:effectLst/>
                <a:latin typeface="Arial"/>
                <a:ea typeface="Aptos" panose="020B0004020202020204" pitchFamily="34" charset="0"/>
                <a:cs typeface="Arial"/>
              </a:rPr>
              <a:t> </a:t>
            </a:r>
            <a:r>
              <a:rPr lang="en-CA" sz="1200" i="1" noProof="0" err="1">
                <a:solidFill>
                  <a:schemeClr val="tx1"/>
                </a:solidFill>
                <a:effectLst/>
                <a:latin typeface="Arial"/>
                <a:ea typeface="Aptos" panose="020B0004020202020204" pitchFamily="34" charset="0"/>
                <a:cs typeface="Arial"/>
              </a:rPr>
              <a:t>qu’une</a:t>
            </a:r>
            <a:r>
              <a:rPr lang="en-CA" sz="1200" i="1" noProof="0">
                <a:solidFill>
                  <a:schemeClr val="tx1"/>
                </a:solidFill>
                <a:effectLst/>
                <a:latin typeface="Arial"/>
                <a:ea typeface="Aptos" panose="020B0004020202020204" pitchFamily="34" charset="0"/>
                <a:cs typeface="Arial"/>
              </a:rPr>
              <a:t> </a:t>
            </a:r>
            <a:r>
              <a:rPr lang="en-CA" sz="1200" i="1" noProof="0" err="1">
                <a:solidFill>
                  <a:schemeClr val="tx1"/>
                </a:solidFill>
                <a:effectLst/>
                <a:latin typeface="Arial"/>
                <a:ea typeface="Aptos" panose="020B0004020202020204" pitchFamily="34" charset="0"/>
                <a:cs typeface="Arial"/>
              </a:rPr>
              <a:t>charte</a:t>
            </a:r>
            <a:r>
              <a:rPr lang="en-CA" sz="1200" i="1" noProof="0">
                <a:solidFill>
                  <a:schemeClr val="tx1"/>
                </a:solidFill>
                <a:effectLst/>
                <a:latin typeface="Arial"/>
                <a:ea typeface="Aptos" panose="020B0004020202020204" pitchFamily="34" charset="0"/>
                <a:cs typeface="Arial"/>
              </a:rPr>
              <a:t> des droits et </a:t>
            </a:r>
            <a:r>
              <a:rPr lang="en-CA" sz="1200" i="1" noProof="0" err="1">
                <a:solidFill>
                  <a:schemeClr val="tx1"/>
                </a:solidFill>
                <a:effectLst/>
                <a:latin typeface="Arial"/>
                <a:ea typeface="Aptos" panose="020B0004020202020204" pitchFamily="34" charset="0"/>
                <a:cs typeface="Arial"/>
              </a:rPr>
              <a:t>libertés</a:t>
            </a:r>
            <a:r>
              <a:rPr lang="en-CA" sz="1200" i="1" noProof="0">
                <a:solidFill>
                  <a:schemeClr val="tx1"/>
                </a:solidFill>
                <a:effectLst/>
                <a:latin typeface="Arial"/>
                <a:ea typeface="Aptos" panose="020B0004020202020204" pitchFamily="34" charset="0"/>
                <a:cs typeface="Arial"/>
              </a:rPr>
              <a:t>? (1m.58s.) </a:t>
            </a:r>
            <a:r>
              <a:rPr lang="en-CA" sz="1200" noProof="0">
                <a:solidFill>
                  <a:schemeClr val="tx1"/>
                </a:solidFill>
                <a:effectLst/>
                <a:latin typeface="Arial"/>
                <a:ea typeface="Aptos" panose="020B0004020202020204" pitchFamily="34" charset="0"/>
                <a:cs typeface="Arial"/>
              </a:rPr>
              <a:t>Retrieved September 10, 2024 at https://</a:t>
            </a:r>
            <a:r>
              <a:rPr lang="en-CA" sz="1200" noProof="0" err="1">
                <a:solidFill>
                  <a:schemeClr val="tx1"/>
                </a:solidFill>
                <a:effectLst/>
                <a:latin typeface="Arial"/>
                <a:ea typeface="Aptos" panose="020B0004020202020204" pitchFamily="34" charset="0"/>
                <a:cs typeface="Arial"/>
              </a:rPr>
              <a:t>www.facebook.com</a:t>
            </a:r>
            <a:r>
              <a:rPr lang="en-CA" sz="1200" noProof="0">
                <a:solidFill>
                  <a:schemeClr val="tx1"/>
                </a:solidFill>
                <a:effectLst/>
                <a:latin typeface="Arial"/>
                <a:ea typeface="Aptos" panose="020B0004020202020204" pitchFamily="34" charset="0"/>
                <a:cs typeface="Arial"/>
              </a:rPr>
              <a:t>/watch/?v=1776404835865853.</a:t>
            </a:r>
            <a:endParaRPr lang="en-CA" sz="1200" b="1" noProof="0">
              <a:solidFill>
                <a:schemeClr val="tx1"/>
              </a:solidFill>
              <a:effectLst/>
              <a:latin typeface="Arial"/>
              <a:ea typeface="Arial" panose="020B0604020202020204" pitchFamily="34" charset="0"/>
              <a:cs typeface="Arial"/>
            </a:endParaRPr>
          </a:p>
          <a:p>
            <a:pPr marL="0" lvl="0" indent="0">
              <a:lnSpc>
                <a:spcPct val="116000"/>
              </a:lnSpc>
              <a:spcAft>
                <a:spcPts val="800"/>
              </a:spcAft>
              <a:buFont typeface="Wingdings" panose="05000000000000000000" pitchFamily="2" charset="2"/>
              <a:buNone/>
            </a:pPr>
            <a:endParaRPr lang="en-CA" sz="1200" b="1" noProof="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algn="l" rtl="0" fontAlgn="base"/>
            <a:r>
              <a:rPr lang="en-CA" sz="1200" b="0" i="0" noProof="0">
                <a:solidFill>
                  <a:schemeClr val="tx1"/>
                </a:solidFill>
                <a:effectLst/>
                <a:highlight>
                  <a:srgbClr val="F5F5F5"/>
                </a:highlight>
                <a:latin typeface="Arial"/>
                <a:cs typeface="Arial"/>
              </a:rPr>
              <a:t>You could ask students the following question: </a:t>
            </a:r>
          </a:p>
          <a:p>
            <a:pPr marL="628650" lvl="1" indent="-171450" algn="l" rtl="0" fontAlgn="base">
              <a:buFont typeface="Wingdings" panose="05000000000000000000" pitchFamily="2" charset="2"/>
              <a:buChar char="Ø"/>
            </a:pPr>
            <a:r>
              <a:rPr lang="en-CA" sz="1200" b="0" i="0" noProof="0">
                <a:solidFill>
                  <a:schemeClr val="tx1"/>
                </a:solidFill>
                <a:effectLst/>
                <a:highlight>
                  <a:srgbClr val="F5F5F5"/>
                </a:highlight>
                <a:latin typeface="Arial"/>
                <a:cs typeface="Arial"/>
              </a:rPr>
              <a:t>Do you know any other charter? (e.g., the Quebec </a:t>
            </a:r>
            <a:r>
              <a:rPr lang="en-CA" sz="1200" b="0" i="1" noProof="0">
                <a:solidFill>
                  <a:schemeClr val="tx1"/>
                </a:solidFill>
                <a:effectLst/>
                <a:highlight>
                  <a:srgbClr val="F5F5F5"/>
                </a:highlight>
                <a:latin typeface="Arial"/>
                <a:cs typeface="Arial"/>
              </a:rPr>
              <a:t>Charter of Human Rights and Freedoms</a:t>
            </a:r>
            <a:r>
              <a:rPr lang="en-CA" sz="1200" b="0" i="0" noProof="0">
                <a:solidFill>
                  <a:schemeClr val="tx1"/>
                </a:solidFill>
                <a:effectLst/>
                <a:highlight>
                  <a:srgbClr val="F5F5F5"/>
                </a:highlight>
                <a:latin typeface="Arial"/>
                <a:cs typeface="Arial"/>
              </a:rPr>
              <a:t>, the </a:t>
            </a:r>
            <a:r>
              <a:rPr lang="en-CA" sz="1200" b="0" i="1" noProof="0">
                <a:solidFill>
                  <a:schemeClr val="tx1"/>
                </a:solidFill>
                <a:effectLst/>
                <a:highlight>
                  <a:srgbClr val="F5F5F5"/>
                </a:highlight>
                <a:latin typeface="Arial"/>
                <a:cs typeface="Arial"/>
              </a:rPr>
              <a:t>Charter of the French Language</a:t>
            </a:r>
            <a:r>
              <a:rPr lang="en-CA" sz="1200" b="0" i="0" noProof="0">
                <a:solidFill>
                  <a:schemeClr val="tx1"/>
                </a:solidFill>
                <a:effectLst/>
                <a:highlight>
                  <a:srgbClr val="F5F5F5"/>
                </a:highlight>
                <a:latin typeface="Arial"/>
                <a:cs typeface="Arial"/>
              </a:rPr>
              <a:t>)</a:t>
            </a:r>
          </a:p>
          <a:p>
            <a:pPr marL="628650" lvl="1" indent="-171450" algn="l" rtl="0" fontAlgn="base">
              <a:buFont typeface="Wingdings" panose="05000000000000000000" pitchFamily="2" charset="2"/>
              <a:buChar char="Ø"/>
            </a:pPr>
            <a:endParaRPr lang="en-CA" sz="1200" b="0" i="0" noProof="0">
              <a:solidFill>
                <a:schemeClr val="tx1"/>
              </a:solidFill>
              <a:effectLst/>
              <a:highlight>
                <a:srgbClr val="F5F5F5"/>
              </a:highlight>
              <a:latin typeface="Arial" panose="020B0604020202020204" pitchFamily="34" charset="0"/>
              <a:cs typeface="Arial" panose="020B0604020202020204" pitchFamily="34" charset="0"/>
            </a:endParaRPr>
          </a:p>
          <a:p>
            <a:pPr algn="l" rtl="0" fontAlgn="base"/>
            <a:r>
              <a:rPr lang="en-CA" sz="1200" b="1" i="0" noProof="0">
                <a:solidFill>
                  <a:schemeClr val="tx1"/>
                </a:solidFill>
                <a:effectLst/>
                <a:highlight>
                  <a:srgbClr val="F5F5F5"/>
                </a:highlight>
                <a:latin typeface="Arial"/>
                <a:cs typeface="Arial"/>
              </a:rPr>
              <a:t>The </a:t>
            </a:r>
            <a:r>
              <a:rPr lang="en-CA" sz="1200" b="1" i="1" noProof="0">
                <a:solidFill>
                  <a:schemeClr val="tx1"/>
                </a:solidFill>
                <a:effectLst/>
                <a:highlight>
                  <a:srgbClr val="F5F5F5"/>
                </a:highlight>
                <a:latin typeface="Arial"/>
                <a:cs typeface="Arial"/>
              </a:rPr>
              <a:t>Charter of Human Rights and Freedoms</a:t>
            </a:r>
          </a:p>
          <a:p>
            <a:pPr algn="l" rtl="0" fontAlgn="base"/>
            <a:endParaRPr lang="en-CA" sz="1200" b="0" i="0" noProof="0">
              <a:solidFill>
                <a:schemeClr val="tx1"/>
              </a:solidFill>
              <a:effectLst/>
              <a:highlight>
                <a:srgbClr val="F5F5F5"/>
              </a:highlight>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r>
              <a:rPr lang="en-CA" sz="1200" b="0" i="0" noProof="0">
                <a:solidFill>
                  <a:schemeClr val="tx1"/>
                </a:solidFill>
                <a:effectLst/>
                <a:highlight>
                  <a:srgbClr val="F5F5F5"/>
                </a:highlight>
                <a:latin typeface="Arial"/>
                <a:cs typeface="Arial"/>
              </a:rPr>
              <a:t>It’s sometimes called the Quebec Charter.</a:t>
            </a: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endParaRPr lang="en-CA" sz="1200" b="0" i="0" noProof="0">
              <a:solidFill>
                <a:schemeClr val="tx1"/>
              </a:solidFill>
              <a:effectLst/>
              <a:highlight>
                <a:srgbClr val="F5F5F5"/>
              </a:highlight>
              <a:latin typeface="Arial" panose="020B0604020202020204" pitchFamily="34" charset="0"/>
              <a:cs typeface="Arial" panose="020B0604020202020204" pitchFamily="34" charset="0"/>
            </a:endParaRPr>
          </a:p>
          <a:p>
            <a:pPr marL="171450" indent="-171450" algn="l" rtl="0" fontAlgn="base">
              <a:buFont typeface="Wingdings" panose="05000000000000000000" pitchFamily="2" charset="2"/>
              <a:buChar char="q"/>
            </a:pPr>
            <a:r>
              <a:rPr lang="en-CA" sz="1200" b="0" i="0" noProof="0">
                <a:solidFill>
                  <a:schemeClr val="tx1"/>
                </a:solidFill>
                <a:effectLst/>
                <a:highlight>
                  <a:srgbClr val="F5F5F5"/>
                </a:highlight>
                <a:latin typeface="Arial"/>
                <a:cs typeface="Arial"/>
              </a:rPr>
              <a:t>It was introduced in 1975</a:t>
            </a:r>
            <a:r>
              <a:rPr lang="en-CA" sz="1200" noProof="0">
                <a:solidFill>
                  <a:schemeClr val="tx1"/>
                </a:solidFill>
                <a:highlight>
                  <a:srgbClr val="F5F5F5"/>
                </a:highlight>
                <a:latin typeface="Arial"/>
                <a:cs typeface="Arial"/>
              </a:rPr>
              <a:t>.</a:t>
            </a:r>
          </a:p>
          <a:p>
            <a:pPr marL="171450" indent="-171450" algn="l" rtl="0" fontAlgn="base">
              <a:buFont typeface="Wingdings" panose="05000000000000000000" pitchFamily="2" charset="2"/>
              <a:buChar char="q"/>
            </a:pPr>
            <a:endParaRPr lang="en-CA" sz="1200" b="0" i="0" noProof="0">
              <a:solidFill>
                <a:schemeClr val="tx1"/>
              </a:solidFill>
              <a:effectLst/>
              <a:highlight>
                <a:srgbClr val="F5F5F5"/>
              </a:highlight>
              <a:latin typeface="Arial" panose="020B0604020202020204" pitchFamily="34" charset="0"/>
              <a:ea typeface="Calibri"/>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r>
              <a:rPr lang="en-CA" sz="1200" b="0" i="0" noProof="0">
                <a:solidFill>
                  <a:schemeClr val="tx1"/>
                </a:solidFill>
                <a:effectLst/>
                <a:highlight>
                  <a:srgbClr val="F5F5F5"/>
                </a:highlight>
                <a:latin typeface="Arial"/>
                <a:cs typeface="Arial"/>
              </a:rPr>
              <a:t>It contains the fundamental rights guaranteed in Quebec. It only applies in Quebec. It has be respected by the Quebec government, but also by non-governmental organizations such as private business and schools. It also has to be respected by the citizens of Quebec, for example: employers and employees, landlords and tenants, merchants and their customers</a:t>
            </a:r>
            <a:r>
              <a:rPr lang="en-CA" sz="1200" noProof="0">
                <a:solidFill>
                  <a:schemeClr val="tx1"/>
                </a:solidFill>
                <a:effectLst/>
                <a:latin typeface="Arial"/>
                <a:ea typeface="Aptos" panose="020B0004020202020204" pitchFamily="34" charset="0"/>
                <a:cs typeface="Arial"/>
              </a:rPr>
              <a:t>.</a:t>
            </a:r>
            <a:endParaRPr lang="en-CA" sz="1200" noProof="0">
              <a:solidFill>
                <a:schemeClr val="tx1"/>
              </a:solidFill>
              <a:highlight>
                <a:srgbClr val="F5F5F5"/>
              </a:highlight>
              <a:latin typeface="Arial"/>
              <a:cs typeface="Arial"/>
            </a:endParaRPr>
          </a:p>
          <a:p>
            <a:pPr marL="171450" indent="-171450" algn="l" rtl="0" fontAlgn="base">
              <a:buFont typeface="Wingdings" panose="05000000000000000000" pitchFamily="2" charset="2"/>
              <a:buChar char="q"/>
            </a:pPr>
            <a:endParaRPr lang="en-CA" sz="1200" b="0" i="0" noProof="0">
              <a:solidFill>
                <a:schemeClr val="tx1"/>
              </a:solidFill>
              <a:effectLst/>
              <a:highlight>
                <a:srgbClr val="F5F5F5"/>
              </a:highlight>
              <a:latin typeface="Arial" panose="020B0604020202020204" pitchFamily="34" charset="0"/>
              <a:ea typeface="Calibri"/>
              <a:cs typeface="Arial" panose="020B0604020202020204" pitchFamily="34" charset="0"/>
            </a:endParaRPr>
          </a:p>
          <a:p>
            <a:pPr marL="171450" indent="-171450" algn="l" rtl="0" fontAlgn="base">
              <a:buFont typeface="Wingdings" panose="05000000000000000000" pitchFamily="2" charset="2"/>
              <a:buChar char="q"/>
            </a:pPr>
            <a:r>
              <a:rPr lang="en-CA" sz="1200" b="0" i="0" noProof="0">
                <a:solidFill>
                  <a:schemeClr val="tx1"/>
                </a:solidFill>
                <a:effectLst/>
                <a:highlight>
                  <a:srgbClr val="F5F5F5"/>
                </a:highlight>
                <a:latin typeface="Arial"/>
                <a:cs typeface="Arial"/>
              </a:rPr>
              <a:t>The Quebe Charter is not part of the Constitution</a:t>
            </a:r>
            <a:r>
              <a:rPr lang="en-CA" sz="1200" noProof="0">
                <a:solidFill>
                  <a:schemeClr val="tx1"/>
                </a:solidFill>
                <a:highlight>
                  <a:srgbClr val="F5F5F5"/>
                </a:highlight>
                <a:latin typeface="Arial"/>
                <a:cs typeface="Arial"/>
              </a:rPr>
              <a:t>.</a:t>
            </a:r>
            <a:r>
              <a:rPr lang="en-CA" sz="1200" b="0" i="0" noProof="0">
                <a:solidFill>
                  <a:schemeClr val="tx1"/>
                </a:solidFill>
                <a:effectLst/>
                <a:highlight>
                  <a:srgbClr val="F5F5F5"/>
                </a:highlight>
                <a:latin typeface="Arial"/>
                <a:ea typeface="Calibri"/>
                <a:cs typeface="Arial"/>
              </a:rPr>
              <a:t> </a:t>
            </a:r>
            <a:r>
              <a:rPr lang="en-CA" sz="1200" b="0" i="0" noProof="0">
                <a:solidFill>
                  <a:schemeClr val="tx1"/>
                </a:solidFill>
                <a:effectLst/>
                <a:highlight>
                  <a:srgbClr val="F5F5F5"/>
                </a:highlight>
                <a:latin typeface="Arial"/>
                <a:cs typeface="Arial"/>
              </a:rPr>
              <a:t>However, other Quebec laws must almost always respect the fundamental laws it sets out.</a:t>
            </a:r>
          </a:p>
          <a:p>
            <a:pPr algn="l" rtl="0" fontAlgn="base"/>
            <a:r>
              <a:rPr lang="en-CA" sz="1200" b="0" i="0" noProof="0">
                <a:solidFill>
                  <a:schemeClr val="tx1"/>
                </a:solidFill>
                <a:effectLst/>
                <a:highlight>
                  <a:srgbClr val="F5F5F5"/>
                </a:highlight>
                <a:latin typeface="Arial"/>
                <a:cs typeface="Arial"/>
              </a:rPr>
              <a:t>​</a:t>
            </a:r>
          </a:p>
          <a:p>
            <a:pPr algn="l" rtl="0" fontAlgn="base"/>
            <a:r>
              <a:rPr lang="en-CA" sz="1200" b="1" i="0" u="none" strike="noStrike" noProof="0">
                <a:solidFill>
                  <a:schemeClr val="tx1"/>
                </a:solidFill>
                <a:effectLst/>
                <a:highlight>
                  <a:srgbClr val="F5F5F5"/>
                </a:highlight>
                <a:latin typeface="Arial"/>
                <a:cs typeface="Arial"/>
              </a:rPr>
              <a:t>SOURCES</a:t>
            </a:r>
            <a:endParaRPr lang="en-CA" sz="1200" b="0" i="0" noProof="0">
              <a:solidFill>
                <a:schemeClr val="tx1"/>
              </a:solidFill>
              <a:effectLst/>
              <a:highlight>
                <a:srgbClr val="F5F5F5"/>
              </a:highlight>
              <a:latin typeface="Arial"/>
              <a:cs typeface="Arial"/>
            </a:endParaRPr>
          </a:p>
          <a:p>
            <a:pPr marL="171450" indent="-171450" algn="l" rtl="0" fontAlgn="base">
              <a:buFont typeface="Arial" panose="020B0604020202020204" pitchFamily="34" charset="0"/>
              <a:buChar char="•"/>
            </a:pPr>
            <a:r>
              <a:rPr lang="en-CA" sz="1200" b="0" i="0" noProof="0">
                <a:solidFill>
                  <a:schemeClr val="tx1"/>
                </a:solidFill>
                <a:effectLst/>
                <a:highlight>
                  <a:srgbClr val="F5F5F5"/>
                </a:highlight>
                <a:latin typeface="Arial"/>
                <a:cs typeface="Arial"/>
              </a:rPr>
              <a:t>« </a:t>
            </a:r>
            <a:r>
              <a:rPr lang="en-CA" sz="1200" b="0" i="0" noProof="0" err="1">
                <a:solidFill>
                  <a:schemeClr val="tx1"/>
                </a:solidFill>
                <a:effectLst/>
                <a:highlight>
                  <a:srgbClr val="F5F5F5"/>
                </a:highlight>
                <a:latin typeface="Arial"/>
                <a:cs typeface="Arial"/>
              </a:rPr>
              <a:t>Charte</a:t>
            </a:r>
            <a:r>
              <a:rPr lang="en-CA" sz="1200" b="0" i="0" noProof="0">
                <a:solidFill>
                  <a:schemeClr val="tx1"/>
                </a:solidFill>
                <a:effectLst/>
                <a:highlight>
                  <a:srgbClr val="F5F5F5"/>
                </a:highlight>
                <a:latin typeface="Arial"/>
                <a:cs typeface="Arial"/>
              </a:rPr>
              <a:t> », « </a:t>
            </a:r>
            <a:r>
              <a:rPr lang="en-CA" sz="1200" b="0" i="0" noProof="0" err="1">
                <a:solidFill>
                  <a:schemeClr val="tx1"/>
                </a:solidFill>
                <a:effectLst/>
                <a:highlight>
                  <a:srgbClr val="F5F5F5"/>
                </a:highlight>
                <a:latin typeface="Arial"/>
                <a:cs typeface="Arial"/>
              </a:rPr>
              <a:t>Charte</a:t>
            </a:r>
            <a:r>
              <a:rPr lang="en-CA" sz="1200" b="0" i="0" noProof="0">
                <a:solidFill>
                  <a:schemeClr val="tx1"/>
                </a:solidFill>
                <a:effectLst/>
                <a:highlight>
                  <a:srgbClr val="F5F5F5"/>
                </a:highlight>
                <a:latin typeface="Arial"/>
                <a:cs typeface="Arial"/>
              </a:rPr>
              <a:t> des droits et </a:t>
            </a:r>
            <a:r>
              <a:rPr lang="en-CA" sz="1200" b="0" i="0" noProof="0" err="1">
                <a:solidFill>
                  <a:schemeClr val="tx1"/>
                </a:solidFill>
                <a:effectLst/>
                <a:highlight>
                  <a:srgbClr val="F5F5F5"/>
                </a:highlight>
                <a:latin typeface="Arial"/>
                <a:cs typeface="Arial"/>
              </a:rPr>
              <a:t>libertés</a:t>
            </a:r>
            <a:r>
              <a:rPr lang="en-CA" sz="1200" b="0" i="0" noProof="0">
                <a:solidFill>
                  <a:schemeClr val="tx1"/>
                </a:solidFill>
                <a:effectLst/>
                <a:highlight>
                  <a:srgbClr val="F5F5F5"/>
                </a:highlight>
                <a:latin typeface="Arial"/>
                <a:cs typeface="Arial"/>
              </a:rPr>
              <a:t> de la </a:t>
            </a:r>
            <a:r>
              <a:rPr lang="en-CA" sz="1200" b="0" i="0" noProof="0" err="1">
                <a:solidFill>
                  <a:schemeClr val="tx1"/>
                </a:solidFill>
                <a:effectLst/>
                <a:highlight>
                  <a:srgbClr val="F5F5F5"/>
                </a:highlight>
                <a:latin typeface="Arial"/>
                <a:cs typeface="Arial"/>
              </a:rPr>
              <a:t>personne</a:t>
            </a:r>
            <a:r>
              <a:rPr lang="en-CA" sz="1200" b="0" i="0" noProof="0">
                <a:solidFill>
                  <a:schemeClr val="tx1"/>
                </a:solidFill>
                <a:effectLst/>
                <a:highlight>
                  <a:srgbClr val="F5F5F5"/>
                </a:highlight>
                <a:latin typeface="Arial"/>
                <a:cs typeface="Arial"/>
              </a:rPr>
              <a:t> » et « </a:t>
            </a:r>
            <a:r>
              <a:rPr lang="en-CA" sz="1200" b="0" i="0" noProof="0" err="1">
                <a:solidFill>
                  <a:schemeClr val="tx1"/>
                </a:solidFill>
                <a:effectLst/>
                <a:highlight>
                  <a:srgbClr val="F5F5F5"/>
                </a:highlight>
                <a:latin typeface="Arial"/>
                <a:cs typeface="Arial"/>
              </a:rPr>
              <a:t>Charte</a:t>
            </a:r>
            <a:r>
              <a:rPr lang="en-CA" sz="1200" b="0" i="0" noProof="0">
                <a:solidFill>
                  <a:schemeClr val="tx1"/>
                </a:solidFill>
                <a:effectLst/>
                <a:highlight>
                  <a:srgbClr val="F5F5F5"/>
                </a:highlight>
                <a:latin typeface="Arial"/>
                <a:cs typeface="Arial"/>
              </a:rPr>
              <a:t> canadienne des droits et </a:t>
            </a:r>
            <a:r>
              <a:rPr lang="en-CA" sz="1200" b="0" i="0" noProof="0" err="1">
                <a:solidFill>
                  <a:schemeClr val="tx1"/>
                </a:solidFill>
                <a:effectLst/>
                <a:highlight>
                  <a:srgbClr val="F5F5F5"/>
                </a:highlight>
                <a:latin typeface="Arial"/>
                <a:cs typeface="Arial"/>
              </a:rPr>
              <a:t>libertés</a:t>
            </a:r>
            <a:r>
              <a:rPr lang="en-CA" sz="1200" b="0" i="0" noProof="0">
                <a:solidFill>
                  <a:schemeClr val="tx1"/>
                </a:solidFill>
                <a:effectLst/>
                <a:highlight>
                  <a:srgbClr val="F5F5F5"/>
                </a:highlight>
                <a:latin typeface="Arial"/>
                <a:cs typeface="Arial"/>
              </a:rPr>
              <a:t> » et dans Hubert Reid et Simon Reid. (2023). </a:t>
            </a:r>
            <a:r>
              <a:rPr lang="en-CA" sz="1200" b="0" i="0" noProof="0" err="1">
                <a:solidFill>
                  <a:schemeClr val="tx1"/>
                </a:solidFill>
                <a:effectLst/>
                <a:highlight>
                  <a:srgbClr val="F5F5F5"/>
                </a:highlight>
                <a:latin typeface="Arial"/>
                <a:cs typeface="Arial"/>
              </a:rPr>
              <a:t>Dictionnaire</a:t>
            </a:r>
            <a:r>
              <a:rPr lang="en-CA" sz="1200" b="0" i="0" noProof="0">
                <a:solidFill>
                  <a:schemeClr val="tx1"/>
                </a:solidFill>
                <a:effectLst/>
                <a:highlight>
                  <a:srgbClr val="F5F5F5"/>
                </a:highlight>
                <a:latin typeface="Arial"/>
                <a:cs typeface="Arial"/>
              </a:rPr>
              <a:t> de droit </a:t>
            </a:r>
            <a:r>
              <a:rPr lang="en-CA" sz="1200" b="0" i="0" noProof="0" err="1">
                <a:solidFill>
                  <a:schemeClr val="tx1"/>
                </a:solidFill>
                <a:effectLst/>
                <a:highlight>
                  <a:srgbClr val="F5F5F5"/>
                </a:highlight>
                <a:latin typeface="Arial"/>
                <a:cs typeface="Arial"/>
              </a:rPr>
              <a:t>québécois</a:t>
            </a:r>
            <a:r>
              <a:rPr lang="en-CA" sz="1200" b="0" i="0" noProof="0">
                <a:solidFill>
                  <a:schemeClr val="tx1"/>
                </a:solidFill>
                <a:effectLst/>
                <a:highlight>
                  <a:srgbClr val="F5F5F5"/>
                </a:highlight>
                <a:latin typeface="Arial"/>
                <a:cs typeface="Arial"/>
              </a:rPr>
              <a:t> et </a:t>
            </a:r>
            <a:r>
              <a:rPr lang="en-CA" sz="1200" b="0" i="0" noProof="0" err="1">
                <a:solidFill>
                  <a:schemeClr val="tx1"/>
                </a:solidFill>
                <a:effectLst/>
                <a:highlight>
                  <a:srgbClr val="F5F5F5"/>
                </a:highlight>
                <a:latin typeface="Arial"/>
                <a:cs typeface="Arial"/>
              </a:rPr>
              <a:t>canadien</a:t>
            </a:r>
            <a:r>
              <a:rPr lang="en-CA" sz="1200" b="0" i="0" noProof="0">
                <a:solidFill>
                  <a:schemeClr val="tx1"/>
                </a:solidFill>
                <a:effectLst/>
                <a:highlight>
                  <a:srgbClr val="F5F5F5"/>
                </a:highlight>
                <a:latin typeface="Arial"/>
                <a:cs typeface="Arial"/>
              </a:rPr>
              <a:t> (adaptation numérique de la 6e </a:t>
            </a:r>
            <a:r>
              <a:rPr lang="en-CA" sz="1200" b="0" i="0" noProof="0" err="1">
                <a:solidFill>
                  <a:schemeClr val="tx1"/>
                </a:solidFill>
                <a:effectLst/>
                <a:highlight>
                  <a:srgbClr val="F5F5F5"/>
                </a:highlight>
                <a:latin typeface="Arial"/>
                <a:cs typeface="Arial"/>
              </a:rPr>
              <a:t>édition</a:t>
            </a:r>
            <a:r>
              <a:rPr lang="en-CA" sz="1200" b="0" i="0" noProof="0">
                <a:solidFill>
                  <a:schemeClr val="tx1"/>
                </a:solidFill>
                <a:effectLst/>
                <a:highlight>
                  <a:srgbClr val="F5F5F5"/>
                </a:highlight>
                <a:latin typeface="Arial"/>
                <a:cs typeface="Arial"/>
              </a:rPr>
              <a:t> par le CAIJ). </a:t>
            </a:r>
            <a:r>
              <a:rPr lang="en-CA" sz="1200" b="0" i="0" noProof="0" err="1">
                <a:solidFill>
                  <a:schemeClr val="tx1"/>
                </a:solidFill>
                <a:effectLst/>
                <a:highlight>
                  <a:srgbClr val="F5F5F5"/>
                </a:highlight>
                <a:latin typeface="Arial"/>
                <a:cs typeface="Arial"/>
              </a:rPr>
              <a:t>Repéré</a:t>
            </a:r>
            <a:r>
              <a:rPr lang="en-CA" sz="1200" b="0" i="0" noProof="0">
                <a:solidFill>
                  <a:schemeClr val="tx1"/>
                </a:solidFill>
                <a:effectLst/>
                <a:highlight>
                  <a:srgbClr val="F5F5F5"/>
                </a:highlight>
                <a:latin typeface="Arial"/>
                <a:cs typeface="Arial"/>
              </a:rPr>
              <a:t> le 10 </a:t>
            </a:r>
            <a:r>
              <a:rPr lang="en-CA" sz="1200" b="0" i="0" noProof="0" err="1">
                <a:solidFill>
                  <a:schemeClr val="tx1"/>
                </a:solidFill>
                <a:effectLst/>
                <a:highlight>
                  <a:srgbClr val="F5F5F5"/>
                </a:highlight>
                <a:latin typeface="Arial"/>
                <a:cs typeface="Arial"/>
              </a:rPr>
              <a:t>septembre</a:t>
            </a:r>
            <a:r>
              <a:rPr lang="en-CA" sz="1200" b="0" i="0" noProof="0">
                <a:solidFill>
                  <a:schemeClr val="tx1"/>
                </a:solidFill>
                <a:effectLst/>
                <a:highlight>
                  <a:srgbClr val="F5F5F5"/>
                </a:highlight>
                <a:latin typeface="Arial"/>
                <a:cs typeface="Arial"/>
              </a:rPr>
              <a:t> 2024 à https://</a:t>
            </a:r>
            <a:r>
              <a:rPr lang="en-CA" sz="1200" b="0" i="0" noProof="0" err="1">
                <a:solidFill>
                  <a:schemeClr val="tx1"/>
                </a:solidFill>
                <a:effectLst/>
                <a:highlight>
                  <a:srgbClr val="F5F5F5"/>
                </a:highlight>
                <a:latin typeface="Arial"/>
                <a:cs typeface="Arial"/>
              </a:rPr>
              <a:t>dictionnaires.caij.qc.ca</a:t>
            </a:r>
            <a:r>
              <a:rPr lang="en-CA" sz="1200" b="0" i="0" noProof="0">
                <a:solidFill>
                  <a:schemeClr val="tx1"/>
                </a:solidFill>
                <a:effectLst/>
                <a:highlight>
                  <a:srgbClr val="F5F5F5"/>
                </a:highlight>
                <a:latin typeface="Arial"/>
                <a:cs typeface="Arial"/>
              </a:rPr>
              <a:t>/</a:t>
            </a:r>
            <a:r>
              <a:rPr lang="en-CA" sz="1200" b="0" i="0" noProof="0" err="1">
                <a:solidFill>
                  <a:schemeClr val="tx1"/>
                </a:solidFill>
                <a:effectLst/>
                <a:highlight>
                  <a:srgbClr val="F5F5F5"/>
                </a:highlight>
                <a:latin typeface="Arial"/>
                <a:cs typeface="Arial"/>
              </a:rPr>
              <a:t>recherche#t</a:t>
            </a:r>
            <a:r>
              <a:rPr lang="en-CA" sz="1200" b="0" i="0" noProof="0">
                <a:solidFill>
                  <a:schemeClr val="tx1"/>
                </a:solidFill>
                <a:effectLst/>
                <a:highlight>
                  <a:srgbClr val="F5F5F5"/>
                </a:highlight>
                <a:latin typeface="Arial"/>
                <a:cs typeface="Arial"/>
              </a:rPr>
              <a:t>=</a:t>
            </a:r>
            <a:r>
              <a:rPr lang="en-CA" sz="1200" b="0" i="0" noProof="0" err="1">
                <a:solidFill>
                  <a:schemeClr val="tx1"/>
                </a:solidFill>
                <a:effectLst/>
                <a:highlight>
                  <a:srgbClr val="F5F5F5"/>
                </a:highlight>
                <a:latin typeface="Arial"/>
                <a:cs typeface="Arial"/>
              </a:rPr>
              <a:t>edictionnaire&amp;sort</a:t>
            </a:r>
            <a:r>
              <a:rPr lang="en-CA" sz="1200" b="0" i="0" noProof="0">
                <a:solidFill>
                  <a:schemeClr val="tx1"/>
                </a:solidFill>
                <a:effectLst/>
                <a:highlight>
                  <a:srgbClr val="F5F5F5"/>
                </a:highlight>
                <a:latin typeface="Arial"/>
                <a:cs typeface="Arial"/>
              </a:rPr>
              <a:t>=</a:t>
            </a:r>
            <a:r>
              <a:rPr lang="en-CA" sz="1200" b="0" i="0" noProof="0" err="1">
                <a:solidFill>
                  <a:schemeClr val="tx1"/>
                </a:solidFill>
                <a:effectLst/>
                <a:highlight>
                  <a:srgbClr val="F5F5F5"/>
                </a:highlight>
                <a:latin typeface="Arial"/>
                <a:cs typeface="Arial"/>
              </a:rPr>
              <a:t>relevancy&amp;m</a:t>
            </a:r>
            <a:r>
              <a:rPr lang="en-CA" sz="1200" b="0" i="0" noProof="0">
                <a:solidFill>
                  <a:schemeClr val="tx1"/>
                </a:solidFill>
                <a:effectLst/>
                <a:highlight>
                  <a:srgbClr val="F5F5F5"/>
                </a:highlight>
                <a:latin typeface="Arial"/>
                <a:cs typeface="Arial"/>
              </a:rPr>
              <a:t>=</a:t>
            </a:r>
            <a:r>
              <a:rPr lang="en-CA" sz="1200" b="0" i="0" noProof="0" err="1">
                <a:solidFill>
                  <a:schemeClr val="tx1"/>
                </a:solidFill>
                <a:effectLst/>
                <a:highlight>
                  <a:srgbClr val="F5F5F5"/>
                </a:highlight>
                <a:latin typeface="Arial"/>
                <a:cs typeface="Arial"/>
              </a:rPr>
              <a:t>dico&amp;dico</a:t>
            </a:r>
            <a:r>
              <a:rPr lang="en-CA" sz="1200" b="0" i="0" noProof="0">
                <a:solidFill>
                  <a:schemeClr val="tx1"/>
                </a:solidFill>
                <a:effectLst/>
                <a:highlight>
                  <a:srgbClr val="F5F5F5"/>
                </a:highlight>
                <a:latin typeface="Arial"/>
                <a:cs typeface="Arial"/>
              </a:rPr>
              <a:t>=dictionnaire-reid-6.</a:t>
            </a:r>
          </a:p>
          <a:p>
            <a:pPr marL="171450" indent="-171450" algn="l" rtl="0" fontAlgn="base">
              <a:buFont typeface="Arial" panose="020B0604020202020204" pitchFamily="34" charset="0"/>
              <a:buChar char="•"/>
            </a:pPr>
            <a:r>
              <a:rPr lang="en-CA" sz="1200" b="0" i="0" noProof="0" err="1">
                <a:solidFill>
                  <a:schemeClr val="tx1"/>
                </a:solidFill>
                <a:effectLst/>
                <a:highlight>
                  <a:srgbClr val="F5F5F5"/>
                </a:highlight>
                <a:latin typeface="Arial"/>
                <a:cs typeface="Arial"/>
              </a:rPr>
              <a:t>Éducaloi</a:t>
            </a:r>
            <a:r>
              <a:rPr lang="en-CA" sz="1200" b="0" i="0" noProof="0">
                <a:solidFill>
                  <a:schemeClr val="tx1"/>
                </a:solidFill>
                <a:effectLst/>
                <a:highlight>
                  <a:srgbClr val="F5F5F5"/>
                </a:highlight>
                <a:latin typeface="Arial"/>
                <a:cs typeface="Arial"/>
              </a:rPr>
              <a:t>. Les </a:t>
            </a:r>
            <a:r>
              <a:rPr lang="en-CA" sz="1200" b="0" i="0" noProof="0" err="1">
                <a:solidFill>
                  <a:schemeClr val="tx1"/>
                </a:solidFill>
                <a:effectLst/>
                <a:highlight>
                  <a:srgbClr val="F5F5F5"/>
                </a:highlight>
                <a:latin typeface="Arial"/>
                <a:cs typeface="Arial"/>
              </a:rPr>
              <a:t>lois</a:t>
            </a:r>
            <a:r>
              <a:rPr lang="en-CA" sz="1200" b="0" i="0" noProof="0">
                <a:solidFill>
                  <a:schemeClr val="tx1"/>
                </a:solidFill>
                <a:effectLst/>
                <a:highlight>
                  <a:srgbClr val="F5F5F5"/>
                </a:highlight>
                <a:latin typeface="Arial"/>
                <a:cs typeface="Arial"/>
              </a:rPr>
              <a:t> au Québec et au Canada. </a:t>
            </a:r>
            <a:r>
              <a:rPr lang="en-CA" sz="1200" b="0" i="0" noProof="0" err="1">
                <a:solidFill>
                  <a:schemeClr val="tx1"/>
                </a:solidFill>
                <a:effectLst/>
                <a:highlight>
                  <a:srgbClr val="F5F5F5"/>
                </a:highlight>
                <a:latin typeface="Arial"/>
                <a:cs typeface="Arial"/>
              </a:rPr>
              <a:t>Repéré</a:t>
            </a:r>
            <a:r>
              <a:rPr lang="en-CA" sz="1200" b="0" i="0" noProof="0">
                <a:solidFill>
                  <a:schemeClr val="tx1"/>
                </a:solidFill>
                <a:effectLst/>
                <a:highlight>
                  <a:srgbClr val="F5F5F5"/>
                </a:highlight>
                <a:latin typeface="Arial"/>
                <a:cs typeface="Arial"/>
              </a:rPr>
              <a:t> le 10 </a:t>
            </a:r>
            <a:r>
              <a:rPr lang="en-CA" sz="1200" b="0" i="0" noProof="0" err="1">
                <a:solidFill>
                  <a:schemeClr val="tx1"/>
                </a:solidFill>
                <a:effectLst/>
                <a:highlight>
                  <a:srgbClr val="F5F5F5"/>
                </a:highlight>
                <a:latin typeface="Arial"/>
                <a:cs typeface="Arial"/>
              </a:rPr>
              <a:t>septembre</a:t>
            </a:r>
            <a:r>
              <a:rPr lang="en-CA" sz="1200" b="0" i="0" noProof="0">
                <a:solidFill>
                  <a:schemeClr val="tx1"/>
                </a:solidFill>
                <a:effectLst/>
                <a:highlight>
                  <a:srgbClr val="F5F5F5"/>
                </a:highlight>
                <a:latin typeface="Arial"/>
                <a:cs typeface="Arial"/>
              </a:rPr>
              <a:t> 2024 au https://</a:t>
            </a:r>
            <a:r>
              <a:rPr lang="en-CA" sz="1200" b="0" i="0" noProof="0" err="1">
                <a:solidFill>
                  <a:schemeClr val="tx1"/>
                </a:solidFill>
                <a:effectLst/>
                <a:highlight>
                  <a:srgbClr val="F5F5F5"/>
                </a:highlight>
                <a:latin typeface="Arial"/>
                <a:cs typeface="Arial"/>
              </a:rPr>
              <a:t>educaloi.qc.ca</a:t>
            </a:r>
            <a:r>
              <a:rPr lang="en-CA" sz="1200" b="0" i="0" noProof="0">
                <a:solidFill>
                  <a:schemeClr val="tx1"/>
                </a:solidFill>
                <a:effectLst/>
                <a:highlight>
                  <a:srgbClr val="F5F5F5"/>
                </a:highlight>
                <a:latin typeface="Arial"/>
                <a:cs typeface="Arial"/>
              </a:rPr>
              <a:t>/capsules/les-</a:t>
            </a:r>
            <a:r>
              <a:rPr lang="en-CA" sz="1200" b="0" i="0" noProof="0" err="1">
                <a:solidFill>
                  <a:schemeClr val="tx1"/>
                </a:solidFill>
                <a:effectLst/>
                <a:highlight>
                  <a:srgbClr val="F5F5F5"/>
                </a:highlight>
                <a:latin typeface="Arial"/>
                <a:cs typeface="Arial"/>
              </a:rPr>
              <a:t>lois</a:t>
            </a:r>
            <a:r>
              <a:rPr lang="en-CA" sz="1200" b="0" i="0" noProof="0">
                <a:solidFill>
                  <a:schemeClr val="tx1"/>
                </a:solidFill>
                <a:effectLst/>
                <a:highlight>
                  <a:srgbClr val="F5F5F5"/>
                </a:highlight>
                <a:latin typeface="Arial"/>
                <a:cs typeface="Arial"/>
              </a:rPr>
              <a:t>-au-</a:t>
            </a:r>
            <a:r>
              <a:rPr lang="en-CA" sz="1200" b="0" i="0" noProof="0" err="1">
                <a:solidFill>
                  <a:schemeClr val="tx1"/>
                </a:solidFill>
                <a:effectLst/>
                <a:highlight>
                  <a:srgbClr val="F5F5F5"/>
                </a:highlight>
                <a:latin typeface="Arial"/>
                <a:cs typeface="Arial"/>
              </a:rPr>
              <a:t>canada</a:t>
            </a:r>
            <a:r>
              <a:rPr lang="en-CA" sz="1200" b="0" i="0" noProof="0">
                <a:solidFill>
                  <a:schemeClr val="tx1"/>
                </a:solidFill>
                <a:effectLst/>
                <a:highlight>
                  <a:srgbClr val="F5F5F5"/>
                </a:highlight>
                <a:latin typeface="Arial"/>
                <a:cs typeface="Arial"/>
              </a:rPr>
              <a:t>-et-au-</a:t>
            </a:r>
            <a:r>
              <a:rPr lang="en-CA" sz="1200" b="0" i="0" noProof="0" err="1">
                <a:solidFill>
                  <a:schemeClr val="tx1"/>
                </a:solidFill>
                <a:effectLst/>
                <a:highlight>
                  <a:srgbClr val="F5F5F5"/>
                </a:highlight>
                <a:latin typeface="Arial"/>
                <a:cs typeface="Arial"/>
              </a:rPr>
              <a:t>quebec</a:t>
            </a:r>
            <a:r>
              <a:rPr lang="en-CA" sz="1200" b="0" i="0" noProof="0">
                <a:solidFill>
                  <a:schemeClr val="tx1"/>
                </a:solidFill>
                <a:effectLst/>
                <a:highlight>
                  <a:srgbClr val="F5F5F5"/>
                </a:highlight>
                <a:latin typeface="Arial"/>
                <a:cs typeface="Arial"/>
              </a:rPr>
              <a:t>/.</a:t>
            </a:r>
          </a:p>
          <a:p>
            <a:pPr algn="l" rtl="0" fontAlgn="base"/>
            <a:endParaRPr lang="en-CA" sz="1200" b="0" i="0" noProof="0">
              <a:solidFill>
                <a:schemeClr val="tx1"/>
              </a:solidFill>
              <a:effectLst/>
              <a:highlight>
                <a:srgbClr val="F5F5F5"/>
              </a:highlight>
              <a:latin typeface="Arial" panose="020B0604020202020204" pitchFamily="34" charset="0"/>
              <a:cs typeface="Arial" panose="020B0604020202020204" pitchFamily="34" charset="0"/>
            </a:endParaRPr>
          </a:p>
          <a:p>
            <a:endParaRPr lang="en-CA" sz="1200" noProof="0">
              <a:solidFill>
                <a:schemeClr val="tx1"/>
              </a:solidFill>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35E544C7-F800-43E5-B4CA-65E8656D9E73}" type="slidenum">
              <a:rPr lang="fr-FR"/>
              <a:t>29</a:t>
            </a:fld>
            <a:endParaRPr lang="fr-FR"/>
          </a:p>
        </p:txBody>
      </p:sp>
    </p:spTree>
    <p:extLst>
      <p:ext uri="{BB962C8B-B14F-4D97-AF65-F5344CB8AC3E}">
        <p14:creationId xmlns:p14="http://schemas.microsoft.com/office/powerpoint/2010/main" val="1830536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648D7-07F5-0091-5117-54649BDB93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D02A29-D484-73EF-271A-142995B00D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5B2BD0-DA15-C123-1F09-4C776C84561C}"/>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rPr>
              <a:t>INFORMATION FOR THE STUDENTS</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CA" sz="1200" b="1" i="0" noProof="0">
              <a:solidFill>
                <a:schemeClr val="tx1"/>
              </a:solidFill>
              <a:effectLst/>
              <a:highlight>
                <a:srgbClr val="F5F5F5"/>
              </a:highligh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noProof="0">
                <a:solidFill>
                  <a:schemeClr val="tx1"/>
                </a:solidFill>
                <a:effectLst/>
                <a:highlight>
                  <a:srgbClr val="F5F5F5"/>
                </a:highlight>
                <a:latin typeface="Arial" panose="020B0604020202020204" pitchFamily="34" charset="0"/>
                <a:cs typeface="Arial" panose="020B0604020202020204" pitchFamily="34" charset="0"/>
              </a:rPr>
              <a:t>​</a:t>
            </a:r>
            <a:r>
              <a:rPr lang="en-CA" sz="1200" b="1" noProof="0">
                <a:solidFill>
                  <a:schemeClr val="tx1"/>
                </a:solidFill>
                <a:highlight>
                  <a:srgbClr val="F5F5F5"/>
                </a:highlight>
                <a:latin typeface="Arial" panose="020B0604020202020204" pitchFamily="34" charset="0"/>
                <a:cs typeface="Arial" panose="020B0604020202020204" pitchFamily="34" charset="0"/>
              </a:rPr>
              <a:t>Step 1: Approve the appeal</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CA" sz="1200" b="1" noProof="0">
              <a:solidFill>
                <a:schemeClr val="tx1"/>
              </a:solidFill>
              <a:highlight>
                <a:srgbClr val="FFFFFF"/>
              </a:highlight>
              <a:latin typeface="Arial" panose="020B0604020202020204" pitchFamily="34" charset="0"/>
              <a:ea typeface="Cambria"/>
              <a:cs typeface="Arial" panose="020B0604020202020204" pitchFamily="34" charset="0"/>
            </a:endParaRPr>
          </a:p>
          <a:p>
            <a:pPr marL="171450" indent="-171450">
              <a:buFont typeface="Wingdings" pitchFamily="2" charset="2"/>
              <a:buChar char="q"/>
            </a:pPr>
            <a:r>
              <a:rPr lang="en-CA" sz="1200" noProof="0">
                <a:solidFill>
                  <a:schemeClr val="tx1"/>
                </a:solidFill>
                <a:highlight>
                  <a:srgbClr val="F5F5F5"/>
                </a:highlight>
                <a:latin typeface="Arial" panose="020B0604020202020204" pitchFamily="34" charset="0"/>
                <a:cs typeface="Arial" panose="020B0604020202020204" pitchFamily="34" charset="0"/>
              </a:rPr>
              <a:t>The Supreme Court doesn’t agree to hear all the cases submitted to it. Generally, judges agree to only hear cases that are important to the country as a whole or that relate to areas of the law that are unclear.</a:t>
            </a:r>
            <a:endParaRPr lang="en-CA" sz="1200" noProof="0">
              <a:solidFill>
                <a:schemeClr val="tx1"/>
              </a:solidFill>
              <a:latin typeface="Arial" panose="020B0604020202020204" pitchFamily="34" charset="0"/>
              <a:cs typeface="Arial" panose="020B0604020202020204" pitchFamily="34" charset="0"/>
            </a:endParaRPr>
          </a:p>
          <a:p>
            <a:pPr marL="171450" indent="-171450">
              <a:buFont typeface="Wingdings" pitchFamily="2" charset="2"/>
              <a:buChar char="q"/>
            </a:pPr>
            <a:endParaRPr lang="en-CA" sz="1200" b="1" noProof="0">
              <a:solidFill>
                <a:schemeClr val="tx1"/>
              </a:solidFill>
              <a:highlight>
                <a:srgbClr val="F5F5F5"/>
              </a:highlight>
              <a:latin typeface="Arial" panose="020B0604020202020204" pitchFamily="34" charset="0"/>
              <a:cs typeface="Arial" panose="020B0604020202020204" pitchFamily="34" charset="0"/>
            </a:endParaRPr>
          </a:p>
          <a:p>
            <a:pPr marL="0" indent="0">
              <a:buFont typeface="Wingdings" pitchFamily="2" charset="2"/>
              <a:buNone/>
            </a:pPr>
            <a:r>
              <a:rPr lang="en-CA" sz="1200" b="1" noProof="0">
                <a:solidFill>
                  <a:schemeClr val="tx1"/>
                </a:solidFill>
                <a:highlight>
                  <a:srgbClr val="F5F5F5"/>
                </a:highlight>
                <a:latin typeface="Arial" panose="020B0604020202020204" pitchFamily="34" charset="0"/>
                <a:cs typeface="Arial" panose="020B0604020202020204" pitchFamily="34" charset="0"/>
              </a:rPr>
              <a:t>Step 2: Read the case</a:t>
            </a:r>
          </a:p>
          <a:p>
            <a:pPr marL="0" indent="0">
              <a:buFont typeface="Wingdings" pitchFamily="2" charset="2"/>
              <a:buNone/>
            </a:pPr>
            <a:endParaRPr lang="en-CA" sz="1200" noProof="0">
              <a:solidFill>
                <a:schemeClr val="tx1"/>
              </a:solidFill>
              <a:latin typeface="Arial" panose="020B0604020202020204" pitchFamily="34" charset="0"/>
              <a:cs typeface="Arial" panose="020B0604020202020204" pitchFamily="34" charset="0"/>
            </a:endParaRPr>
          </a:p>
          <a:p>
            <a:pPr marL="171450" indent="-171450">
              <a:buFont typeface="Wingdings" pitchFamily="2" charset="2"/>
              <a:buChar char="q"/>
            </a:pPr>
            <a:r>
              <a:rPr lang="en-CA" sz="1200" noProof="0">
                <a:solidFill>
                  <a:schemeClr val="tx1"/>
                </a:solidFill>
                <a:highlight>
                  <a:srgbClr val="F5F5F5"/>
                </a:highlight>
                <a:latin typeface="Arial" panose="020B0604020202020204" pitchFamily="34" charset="0"/>
                <a:cs typeface="Arial" panose="020B0604020202020204" pitchFamily="34" charset="0"/>
              </a:rPr>
              <a:t>The judges first read the case submitted to them by the chief justice. The case contains the testimonies, evidence and all previous court decisions.</a:t>
            </a:r>
          </a:p>
          <a:p>
            <a:pPr marL="171450" indent="-171450">
              <a:buFont typeface="Wingdings" pitchFamily="2" charset="2"/>
              <a:buChar char="q"/>
            </a:pPr>
            <a:endParaRPr lang="en-CA" sz="1200" noProof="0">
              <a:solidFill>
                <a:schemeClr val="tx1"/>
              </a:solidFill>
              <a:latin typeface="Arial" panose="020B0604020202020204" pitchFamily="34" charset="0"/>
              <a:cs typeface="Arial" panose="020B0604020202020204" pitchFamily="34" charset="0"/>
            </a:endParaRPr>
          </a:p>
          <a:p>
            <a:pPr marL="171450" indent="-171450">
              <a:buFont typeface="Wingdings" pitchFamily="2" charset="2"/>
              <a:buChar char="q"/>
            </a:pPr>
            <a:r>
              <a:rPr lang="en-CA" sz="1200" noProof="0">
                <a:solidFill>
                  <a:schemeClr val="tx1"/>
                </a:solidFill>
                <a:highlight>
                  <a:srgbClr val="F5F5F5"/>
                </a:highlight>
                <a:latin typeface="Arial" panose="020B0604020202020204" pitchFamily="34" charset="0"/>
                <a:cs typeface="Arial" panose="020B0604020202020204" pitchFamily="34" charset="0"/>
              </a:rPr>
              <a:t>At this stage, lawyers generally don’t have new information or witnesses to present to the judges.</a:t>
            </a:r>
            <a:endParaRPr lang="en-CA" sz="1200" noProof="0">
              <a:solidFill>
                <a:schemeClr val="tx1"/>
              </a:solidFill>
              <a:latin typeface="Arial" panose="020B0604020202020204" pitchFamily="34" charset="0"/>
              <a:cs typeface="Arial" panose="020B0604020202020204" pitchFamily="34" charset="0"/>
            </a:endParaRPr>
          </a:p>
          <a:p>
            <a:pPr marL="171450" indent="-171450">
              <a:buFont typeface="Wingdings" pitchFamily="2" charset="2"/>
              <a:buChar char="q"/>
            </a:pPr>
            <a:r>
              <a:rPr lang="en-CA" sz="1200" noProof="0">
                <a:solidFill>
                  <a:schemeClr val="tx1"/>
                </a:solidFill>
                <a:highlight>
                  <a:srgbClr val="F5F5F5"/>
                </a:highlight>
                <a:latin typeface="Arial" panose="020B0604020202020204" pitchFamily="34" charset="0"/>
                <a:cs typeface="Arial" panose="020B0604020202020204" pitchFamily="34" charset="0"/>
              </a:rPr>
              <a:t>The case also includes something called </a:t>
            </a:r>
            <a:r>
              <a:rPr lang="en-CA" sz="1200" b="1" noProof="0">
                <a:solidFill>
                  <a:schemeClr val="tx1"/>
                </a:solidFill>
                <a:highlight>
                  <a:srgbClr val="F5F5F5"/>
                </a:highlight>
                <a:latin typeface="Arial" panose="020B0604020202020204" pitchFamily="34" charset="0"/>
                <a:cs typeface="Arial" panose="020B0604020202020204" pitchFamily="34" charset="0"/>
              </a:rPr>
              <a:t>briefs</a:t>
            </a:r>
            <a:r>
              <a:rPr lang="en-CA" sz="1200" b="0" noProof="0">
                <a:solidFill>
                  <a:schemeClr val="tx1"/>
                </a:solidFill>
                <a:highlight>
                  <a:srgbClr val="F5F5F5"/>
                </a:highlight>
                <a:latin typeface="Arial" panose="020B0604020202020204" pitchFamily="34" charset="0"/>
                <a:cs typeface="Arial" panose="020B0604020202020204" pitchFamily="34" charset="0"/>
              </a:rPr>
              <a:t>.</a:t>
            </a:r>
            <a:r>
              <a:rPr lang="en-CA" sz="1200" b="1" noProof="0">
                <a:solidFill>
                  <a:schemeClr val="tx1"/>
                </a:solidFill>
                <a:highlight>
                  <a:srgbClr val="F5F5F5"/>
                </a:highlight>
                <a:latin typeface="Arial" panose="020B0604020202020204" pitchFamily="34" charset="0"/>
                <a:cs typeface="Arial" panose="020B0604020202020204" pitchFamily="34" charset="0"/>
              </a:rPr>
              <a:t> </a:t>
            </a:r>
            <a:r>
              <a:rPr lang="en-CA" sz="1200" b="0" noProof="0">
                <a:solidFill>
                  <a:schemeClr val="tx1"/>
                </a:solidFill>
                <a:highlight>
                  <a:srgbClr val="F5F5F5"/>
                </a:highlight>
                <a:latin typeface="Arial" panose="020B0604020202020204" pitchFamily="34" charset="0"/>
                <a:cs typeface="Arial" panose="020B0604020202020204" pitchFamily="34" charset="0"/>
              </a:rPr>
              <a:t>Briefs are prepared by both parties in the case and are a written presentation of their arguments</a:t>
            </a:r>
            <a:r>
              <a:rPr lang="en-CA" sz="1200" noProof="0">
                <a:solidFill>
                  <a:schemeClr val="tx1"/>
                </a:solidFill>
                <a:highlight>
                  <a:srgbClr val="F5F5F5"/>
                </a:highlight>
                <a:latin typeface="Arial" panose="020B0604020202020204" pitchFamily="34" charset="0"/>
                <a:cs typeface="Arial" panose="020B0604020202020204" pitchFamily="34" charset="0"/>
              </a:rPr>
              <a:t>. </a:t>
            </a:r>
            <a:endParaRPr lang="en-CA" sz="1200" noProof="0">
              <a:solidFill>
                <a:schemeClr val="tx1"/>
              </a:solidFill>
              <a:latin typeface="Arial" panose="020B0604020202020204" pitchFamily="34" charset="0"/>
              <a:cs typeface="Arial" panose="020B0604020202020204" pitchFamily="34" charset="0"/>
            </a:endParaRPr>
          </a:p>
          <a:p>
            <a:pPr marL="171450" indent="-171450">
              <a:buFont typeface="Wingdings" pitchFamily="2" charset="2"/>
              <a:buChar char="q"/>
            </a:pPr>
            <a:endParaRPr lang="en-CA" sz="1200" b="1" noProof="0">
              <a:solidFill>
                <a:schemeClr val="tx1"/>
              </a:solidFill>
              <a:highlight>
                <a:srgbClr val="F5F5F5"/>
              </a:highlight>
              <a:latin typeface="Arial" panose="020B0604020202020204" pitchFamily="34" charset="0"/>
              <a:cs typeface="Arial" panose="020B0604020202020204" pitchFamily="34" charset="0"/>
            </a:endParaRPr>
          </a:p>
          <a:p>
            <a:pPr marL="0" indent="0">
              <a:buFont typeface="Wingdings" pitchFamily="2" charset="2"/>
              <a:buNone/>
            </a:pPr>
            <a:r>
              <a:rPr lang="en-CA" sz="1200" b="1" noProof="0">
                <a:solidFill>
                  <a:schemeClr val="tx1"/>
                </a:solidFill>
                <a:highlight>
                  <a:srgbClr val="F5F5F5"/>
                </a:highlight>
                <a:latin typeface="Arial" panose="020B0604020202020204" pitchFamily="34" charset="0"/>
                <a:cs typeface="Arial" panose="020B0604020202020204" pitchFamily="34" charset="0"/>
              </a:rPr>
              <a:t>Step  3: Lead the hearing</a:t>
            </a:r>
          </a:p>
          <a:p>
            <a:pPr marL="0" indent="0">
              <a:buFont typeface="Wingdings" pitchFamily="2" charset="2"/>
              <a:buNone/>
            </a:pPr>
            <a:endParaRPr lang="en-CA" sz="1200" noProof="0">
              <a:solidFill>
                <a:schemeClr val="tx1"/>
              </a:solidFill>
              <a:latin typeface="Arial" panose="020B0604020202020204" pitchFamily="34" charset="0"/>
              <a:cs typeface="Arial" panose="020B0604020202020204" pitchFamily="34" charset="0"/>
            </a:endParaRPr>
          </a:p>
          <a:p>
            <a:pPr marL="171450" indent="-171450">
              <a:buFont typeface="Wingdings" pitchFamily="2" charset="2"/>
              <a:buChar char="q"/>
            </a:pPr>
            <a:r>
              <a:rPr lang="en-CA" sz="1200" noProof="0">
                <a:solidFill>
                  <a:schemeClr val="tx1"/>
                </a:solidFill>
                <a:highlight>
                  <a:srgbClr val="F5F5F5"/>
                </a:highlight>
                <a:latin typeface="Arial" panose="020B0604020202020204" pitchFamily="34" charset="0"/>
                <a:cs typeface="Arial" panose="020B0604020202020204" pitchFamily="34" charset="0"/>
              </a:rPr>
              <a:t>A Supreme Court hearing is a public session during which both sides of the case make an oral presentation of their arguments. The judges can ask questions and request clarifications during this presentation that usually takes about 2 hours.</a:t>
            </a:r>
          </a:p>
          <a:p>
            <a:pPr marL="171450" indent="-171450">
              <a:buFont typeface="Wingdings" pitchFamily="2" charset="2"/>
              <a:buChar char="q"/>
            </a:pPr>
            <a:endParaRPr lang="en-CA" sz="1200" noProof="0">
              <a:solidFill>
                <a:schemeClr val="tx1"/>
              </a:solidFill>
              <a:latin typeface="Arial" panose="020B0604020202020204" pitchFamily="34" charset="0"/>
              <a:cs typeface="Arial" panose="020B0604020202020204" pitchFamily="34" charset="0"/>
            </a:endParaRPr>
          </a:p>
          <a:p>
            <a:pPr marL="171450" indent="-171450">
              <a:buFont typeface="Wingdings" pitchFamily="2" charset="2"/>
              <a:buChar char="q"/>
            </a:pPr>
            <a:r>
              <a:rPr lang="en-CA" sz="1200" noProof="0">
                <a:solidFill>
                  <a:schemeClr val="tx1"/>
                </a:solidFill>
                <a:highlight>
                  <a:srgbClr val="F5F5F5"/>
                </a:highlight>
                <a:latin typeface="Arial" panose="020B0604020202020204" pitchFamily="34" charset="0"/>
                <a:cs typeface="Arial" panose="020B0604020202020204" pitchFamily="34" charset="0"/>
              </a:rPr>
              <a:t>Cases are usually presented in front of at least a five judges, but sometimes there can be more. It must always be an odd number of judges so that a majority can make a decision. A Supreme Court decision doesn’t have to be unanimous, unlike, for example, the decision made by a jury in a criminal trial.</a:t>
            </a:r>
          </a:p>
          <a:p>
            <a:pPr marL="171450" indent="-171450">
              <a:buFont typeface="Wingdings" pitchFamily="2" charset="2"/>
              <a:buChar char="q"/>
            </a:pPr>
            <a:endParaRPr lang="en-CA" sz="1200" noProof="0">
              <a:solidFill>
                <a:schemeClr val="tx1"/>
              </a:solidFill>
              <a:latin typeface="Arial" panose="020B0604020202020204" pitchFamily="34" charset="0"/>
              <a:cs typeface="Arial" panose="020B0604020202020204" pitchFamily="34" charset="0"/>
            </a:endParaRPr>
          </a:p>
          <a:p>
            <a:pPr marL="171450" indent="-171450">
              <a:buFont typeface="Wingdings" pitchFamily="2" charset="2"/>
              <a:buChar char="q"/>
            </a:pPr>
            <a:r>
              <a:rPr lang="en-CA" sz="1200" noProof="0">
                <a:solidFill>
                  <a:schemeClr val="tx1"/>
                </a:solidFill>
                <a:highlight>
                  <a:srgbClr val="F5F5F5"/>
                </a:highlight>
                <a:latin typeface="Arial" panose="020B0604020202020204" pitchFamily="34" charset="0"/>
                <a:cs typeface="Arial" panose="020B0604020202020204" pitchFamily="34" charset="0"/>
              </a:rPr>
              <a:t>The hearing is held in a special room decorated in red. In this room, the judges sit on a bench in front of the public and the representatives for each side.</a:t>
            </a:r>
          </a:p>
          <a:p>
            <a:pPr marL="171450" indent="-171450">
              <a:buFont typeface="Wingdings" pitchFamily="2" charset="2"/>
              <a:buChar char="q"/>
            </a:pPr>
            <a:endParaRPr lang="en-CA" sz="1200" b="1" noProof="0">
              <a:solidFill>
                <a:schemeClr val="tx1"/>
              </a:solidFill>
              <a:highlight>
                <a:srgbClr val="F5F5F5"/>
              </a:highlight>
              <a:latin typeface="Arial" panose="020B0604020202020204" pitchFamily="34" charset="0"/>
              <a:cs typeface="Arial" panose="020B0604020202020204" pitchFamily="34" charset="0"/>
            </a:endParaRPr>
          </a:p>
          <a:p>
            <a:pPr marL="0" indent="0">
              <a:buFont typeface="Wingdings" pitchFamily="2" charset="2"/>
              <a:buNone/>
            </a:pPr>
            <a:r>
              <a:rPr lang="en-CA" sz="1200" b="1" noProof="0">
                <a:solidFill>
                  <a:schemeClr val="tx1"/>
                </a:solidFill>
                <a:highlight>
                  <a:srgbClr val="F5F5F5"/>
                </a:highlight>
                <a:latin typeface="Arial" panose="020B0604020202020204" pitchFamily="34" charset="0"/>
                <a:cs typeface="Arial" panose="020B0604020202020204" pitchFamily="34" charset="0"/>
              </a:rPr>
              <a:t>Step 4: Make a decision</a:t>
            </a:r>
          </a:p>
          <a:p>
            <a:pPr marL="0" indent="0">
              <a:buFont typeface="Wingdings" pitchFamily="2" charset="2"/>
              <a:buNone/>
            </a:pPr>
            <a:endParaRPr lang="en-CA" sz="1200" noProof="0">
              <a:solidFill>
                <a:schemeClr val="tx1"/>
              </a:solidFill>
              <a:latin typeface="Arial" panose="020B0604020202020204" pitchFamily="34" charset="0"/>
              <a:cs typeface="Arial" panose="020B0604020202020204" pitchFamily="34" charset="0"/>
            </a:endParaRPr>
          </a:p>
          <a:p>
            <a:pPr marL="171450" indent="-171450">
              <a:buFont typeface="Wingdings" pitchFamily="2" charset="2"/>
              <a:buChar char="q"/>
            </a:pPr>
            <a:r>
              <a:rPr lang="en-CA" sz="1200" noProof="0">
                <a:solidFill>
                  <a:schemeClr val="tx1"/>
                </a:solidFill>
                <a:highlight>
                  <a:srgbClr val="F5F5F5"/>
                </a:highlight>
                <a:latin typeface="Arial" panose="020B0604020202020204" pitchFamily="34" charset="0"/>
                <a:cs typeface="Arial" panose="020B0604020202020204" pitchFamily="34" charset="0"/>
              </a:rPr>
              <a:t>After the hearing, the judges return to their office to begin the tricky task of settling the debate and making a fair decision that respects the law. Most of the time, decisions are written, but sometimes the judges present their decision orally.</a:t>
            </a:r>
          </a:p>
          <a:p>
            <a:pPr marL="171450" indent="-171450">
              <a:buFont typeface="Wingdings" pitchFamily="2" charset="2"/>
              <a:buChar char="q"/>
            </a:pPr>
            <a:endParaRPr lang="en-CA" sz="1200" noProof="0">
              <a:solidFill>
                <a:schemeClr val="tx1"/>
              </a:solidFill>
              <a:latin typeface="Arial" panose="020B0604020202020204" pitchFamily="34" charset="0"/>
              <a:cs typeface="Arial" panose="020B0604020202020204" pitchFamily="34" charset="0"/>
            </a:endParaRPr>
          </a:p>
          <a:p>
            <a:pPr marL="171450" indent="-171450">
              <a:buFont typeface="Wingdings" pitchFamily="2" charset="2"/>
              <a:buChar char="q"/>
            </a:pPr>
            <a:r>
              <a:rPr lang="en-CA" sz="1200" noProof="0">
                <a:solidFill>
                  <a:schemeClr val="tx1"/>
                </a:solidFill>
                <a:highlight>
                  <a:srgbClr val="F5F5F5"/>
                </a:highlight>
                <a:latin typeface="Arial" panose="020B0604020202020204" pitchFamily="34" charset="0"/>
                <a:cs typeface="Arial" panose="020B0604020202020204" pitchFamily="34" charset="0"/>
              </a:rPr>
              <a:t>This involves long hours of reading, reflection and writing! It’s a huge responsibility because Supreme Court decisions have an impact across Canada. Before making their decision, the judges meet to compare their opinions.</a:t>
            </a:r>
          </a:p>
          <a:p>
            <a:pPr marL="171450" indent="-171450">
              <a:buFont typeface="Wingdings" pitchFamily="2" charset="2"/>
              <a:buChar char="q"/>
            </a:pPr>
            <a:endParaRPr lang="en-CA" sz="1200" noProof="0">
              <a:solidFill>
                <a:schemeClr val="tx1"/>
              </a:solidFill>
              <a:latin typeface="Arial" panose="020B0604020202020204" pitchFamily="34" charset="0"/>
              <a:cs typeface="Arial" panose="020B0604020202020204" pitchFamily="34" charset="0"/>
            </a:endParaRPr>
          </a:p>
          <a:p>
            <a:pPr marL="171450" indent="-171450">
              <a:buFont typeface="Wingdings" pitchFamily="2" charset="2"/>
              <a:buChar char="q"/>
            </a:pPr>
            <a:r>
              <a:rPr lang="en-CA" sz="1200" noProof="0">
                <a:solidFill>
                  <a:schemeClr val="tx1"/>
                </a:solidFill>
                <a:highlight>
                  <a:srgbClr val="F5F5F5"/>
                </a:highlight>
                <a:latin typeface="Arial" panose="020B0604020202020204" pitchFamily="34" charset="0"/>
                <a:cs typeface="Arial" panose="020B0604020202020204" pitchFamily="34" charset="0"/>
              </a:rPr>
              <a:t>The judges may render a unanimous opinion, but sometimes one or more judges do not share the majority position of the judges. This is referred to as a </a:t>
            </a:r>
            <a:r>
              <a:rPr lang="en-CA" sz="1200" b="1" noProof="0">
                <a:solidFill>
                  <a:schemeClr val="tx1"/>
                </a:solidFill>
                <a:highlight>
                  <a:srgbClr val="F5F5F5"/>
                </a:highlight>
                <a:latin typeface="Arial" panose="020B0604020202020204" pitchFamily="34" charset="0"/>
                <a:cs typeface="Arial" panose="020B0604020202020204" pitchFamily="34" charset="0"/>
              </a:rPr>
              <a:t>dissenting opinion</a:t>
            </a:r>
            <a:r>
              <a:rPr lang="en-CA" sz="1200" noProof="0">
                <a:solidFill>
                  <a:schemeClr val="tx1"/>
                </a:solidFill>
                <a:highlight>
                  <a:srgbClr val="F5F5F5"/>
                </a:highlight>
                <a:latin typeface="Arial" panose="020B0604020202020204" pitchFamily="34" charset="0"/>
                <a:cs typeface="Arial" panose="020B0604020202020204" pitchFamily="34" charset="0"/>
              </a:rPr>
              <a:t>.</a:t>
            </a:r>
            <a:endParaRPr lang="en-CA" sz="1200" noProof="0">
              <a:solidFill>
                <a:schemeClr val="tx1"/>
              </a:solidFill>
              <a:latin typeface="Arial" panose="020B0604020202020204" pitchFamily="34" charset="0"/>
              <a:cs typeface="Arial" panose="020B0604020202020204" pitchFamily="34" charset="0"/>
            </a:endParaRPr>
          </a:p>
          <a:p>
            <a:br>
              <a:rPr lang="en-CA" sz="1200" noProof="0">
                <a:solidFill>
                  <a:schemeClr val="tx1"/>
                </a:solidFill>
                <a:latin typeface="Arial" panose="020B0604020202020204" pitchFamily="34" charset="0"/>
                <a:cs typeface="Arial" panose="020B0604020202020204" pitchFamily="34" charset="0"/>
              </a:rPr>
            </a:br>
            <a:r>
              <a:rPr lang="en-CA" sz="1200" b="1" noProof="0">
                <a:solidFill>
                  <a:schemeClr val="tx1"/>
                </a:solidFill>
                <a:latin typeface="Arial" panose="020B0604020202020204" pitchFamily="34" charset="0"/>
                <a:cs typeface="Arial" panose="020B0604020202020204" pitchFamily="34" charset="0"/>
              </a:rPr>
              <a:t>For step 5, move on to the next slide.</a:t>
            </a:r>
          </a:p>
          <a:p>
            <a:br>
              <a:rPr lang="en-CA" sz="1200" noProof="0">
                <a:solidFill>
                  <a:schemeClr val="tx1"/>
                </a:solidFill>
                <a:latin typeface="Arial" panose="020B0604020202020204" pitchFamily="34" charset="0"/>
                <a:cs typeface="Arial" panose="020B0604020202020204" pitchFamily="34" charset="0"/>
              </a:rPr>
            </a:br>
            <a:r>
              <a:rPr lang="en-CA" sz="1200" b="1" noProof="0">
                <a:solidFill>
                  <a:schemeClr val="tx1"/>
                </a:solidFill>
                <a:latin typeface="Arial" panose="020B0604020202020204" pitchFamily="34" charset="0"/>
                <a:cs typeface="Arial" panose="020B0604020202020204" pitchFamily="34" charset="0"/>
              </a:rPr>
              <a:t>SOURCES</a:t>
            </a:r>
          </a:p>
          <a:p>
            <a:pPr marL="171450" indent="-171450">
              <a:buFont typeface="Arial" panose="020B0604020202020204" pitchFamily="34" charset="0"/>
              <a:buChar char="•"/>
            </a:pPr>
            <a:r>
              <a:rPr lang="en-CA" sz="1200" i="1" noProof="0">
                <a:solidFill>
                  <a:schemeClr val="tx1"/>
                </a:solidFill>
                <a:highlight>
                  <a:srgbClr val="F5F5F5"/>
                </a:highlight>
                <a:latin typeface="Arial" panose="020B0604020202020204" pitchFamily="34" charset="0"/>
                <a:cs typeface="Arial" panose="020B0604020202020204" pitchFamily="34" charset="0"/>
              </a:rPr>
              <a:t>Loi sur la Cour </a:t>
            </a:r>
            <a:r>
              <a:rPr lang="en-CA" sz="1200" i="1" noProof="0" err="1">
                <a:solidFill>
                  <a:schemeClr val="tx1"/>
                </a:solidFill>
                <a:highlight>
                  <a:srgbClr val="F5F5F5"/>
                </a:highlight>
                <a:latin typeface="Arial" panose="020B0604020202020204" pitchFamily="34" charset="0"/>
                <a:cs typeface="Arial" panose="020B0604020202020204" pitchFamily="34" charset="0"/>
              </a:rPr>
              <a:t>suprême</a:t>
            </a:r>
            <a:r>
              <a:rPr lang="en-CA" sz="1200" noProof="0">
                <a:solidFill>
                  <a:schemeClr val="tx1"/>
                </a:solidFill>
                <a:highlight>
                  <a:srgbClr val="F5F5F5"/>
                </a:highlight>
                <a:latin typeface="Arial" panose="020B0604020202020204" pitchFamily="34" charset="0"/>
                <a:cs typeface="Arial" panose="020B0604020202020204" pitchFamily="34" charset="0"/>
              </a:rPr>
              <a:t>, LRC 1985, c S-26, &lt;</a:t>
            </a:r>
            <a:r>
              <a:rPr lang="en-CA" sz="1200" noProof="0">
                <a:solidFill>
                  <a:schemeClr val="tx1"/>
                </a:solidFill>
                <a:highlight>
                  <a:srgbClr val="F5F5F5"/>
                </a:highligh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https://canlii.ca/t/6c5q5</a:t>
            </a:r>
            <a:r>
              <a:rPr lang="en-CA" sz="1200" noProof="0">
                <a:solidFill>
                  <a:schemeClr val="tx1"/>
                </a:solidFill>
                <a:highlight>
                  <a:srgbClr val="F5F5F5"/>
                </a:highlight>
                <a:latin typeface="Arial" panose="020B0604020202020204" pitchFamily="34" charset="0"/>
                <a:cs typeface="Arial" panose="020B0604020202020204" pitchFamily="34" charset="0"/>
              </a:rPr>
              <a:t>&gt; </a:t>
            </a:r>
            <a:r>
              <a:rPr lang="en-CA" sz="1200" noProof="0" err="1">
                <a:solidFill>
                  <a:schemeClr val="tx1"/>
                </a:solidFill>
                <a:highlight>
                  <a:srgbClr val="F5F5F5"/>
                </a:highlight>
                <a:latin typeface="Arial" panose="020B0604020202020204" pitchFamily="34" charset="0"/>
                <a:cs typeface="Arial" panose="020B0604020202020204" pitchFamily="34" charset="0"/>
              </a:rPr>
              <a:t>consulté</a:t>
            </a:r>
            <a:r>
              <a:rPr lang="en-CA" sz="1200" noProof="0">
                <a:solidFill>
                  <a:schemeClr val="tx1"/>
                </a:solidFill>
                <a:highlight>
                  <a:srgbClr val="F5F5F5"/>
                </a:highlight>
                <a:latin typeface="Arial" panose="020B0604020202020204" pitchFamily="34" charset="0"/>
                <a:cs typeface="Arial" panose="020B0604020202020204" pitchFamily="34" charset="0"/>
              </a:rPr>
              <a:t> le 2024-08-21 (à jour au 2024-06-2024), 40(1), art. 42 (2) et 58(1)a).</a:t>
            </a:r>
            <a:endParaRPr lang="en-CA" sz="1200" noProof="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sz="1200" i="1" noProof="0">
                <a:solidFill>
                  <a:schemeClr val="tx1"/>
                </a:solidFill>
                <a:highlight>
                  <a:srgbClr val="F5F5F5"/>
                </a:highlight>
                <a:latin typeface="Arial" panose="020B0604020202020204" pitchFamily="34" charset="0"/>
                <a:cs typeface="Arial" panose="020B0604020202020204" pitchFamily="34" charset="0"/>
              </a:rPr>
              <a:t>Loi sur la Cour </a:t>
            </a:r>
            <a:r>
              <a:rPr lang="en-CA" sz="1200" i="1" noProof="0" err="1">
                <a:solidFill>
                  <a:schemeClr val="tx1"/>
                </a:solidFill>
                <a:highlight>
                  <a:srgbClr val="F5F5F5"/>
                </a:highlight>
                <a:latin typeface="Arial" panose="020B0604020202020204" pitchFamily="34" charset="0"/>
                <a:cs typeface="Arial" panose="020B0604020202020204" pitchFamily="34" charset="0"/>
              </a:rPr>
              <a:t>suprême</a:t>
            </a:r>
            <a:r>
              <a:rPr lang="en-CA" sz="1200" noProof="0">
                <a:solidFill>
                  <a:schemeClr val="tx1"/>
                </a:solidFill>
                <a:highlight>
                  <a:srgbClr val="F5F5F5"/>
                </a:highlight>
                <a:latin typeface="Arial" panose="020B0604020202020204" pitchFamily="34" charset="0"/>
                <a:cs typeface="Arial" panose="020B0604020202020204" pitchFamily="34" charset="0"/>
              </a:rPr>
              <a:t>, LRC 1985, c S-26, &lt;</a:t>
            </a:r>
            <a:r>
              <a:rPr lang="en-CA" sz="1200" noProof="0">
                <a:solidFill>
                  <a:schemeClr val="tx1"/>
                </a:solidFill>
                <a:highlight>
                  <a:srgbClr val="F5F5F5"/>
                </a:highligh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https://canlii.ca/t/6c5q5</a:t>
            </a:r>
            <a:r>
              <a:rPr lang="en-CA" sz="1200" noProof="0">
                <a:solidFill>
                  <a:schemeClr val="tx1"/>
                </a:solidFill>
                <a:highlight>
                  <a:srgbClr val="F5F5F5"/>
                </a:highlight>
                <a:latin typeface="Arial" panose="020B0604020202020204" pitchFamily="34" charset="0"/>
                <a:cs typeface="Arial" panose="020B0604020202020204" pitchFamily="34" charset="0"/>
              </a:rPr>
              <a:t>&gt; </a:t>
            </a:r>
            <a:r>
              <a:rPr lang="en-CA" sz="1200" noProof="0" err="1">
                <a:solidFill>
                  <a:schemeClr val="tx1"/>
                </a:solidFill>
                <a:highlight>
                  <a:srgbClr val="F5F5F5"/>
                </a:highlight>
                <a:latin typeface="Arial" panose="020B0604020202020204" pitchFamily="34" charset="0"/>
                <a:cs typeface="Arial" panose="020B0604020202020204" pitchFamily="34" charset="0"/>
              </a:rPr>
              <a:t>consulté</a:t>
            </a:r>
            <a:r>
              <a:rPr lang="en-CA" sz="1200" noProof="0">
                <a:solidFill>
                  <a:schemeClr val="tx1"/>
                </a:solidFill>
                <a:highlight>
                  <a:srgbClr val="F5F5F5"/>
                </a:highlight>
                <a:latin typeface="Arial" panose="020B0604020202020204" pitchFamily="34" charset="0"/>
                <a:cs typeface="Arial" panose="020B0604020202020204" pitchFamily="34" charset="0"/>
              </a:rPr>
              <a:t> le 2024-08-21 (à jour au 2024-06-2024), art. 62(2)</a:t>
            </a:r>
          </a:p>
          <a:p>
            <a:pPr marL="171450" indent="-171450">
              <a:buFont typeface="Arial" panose="020B0604020202020204" pitchFamily="34" charset="0"/>
              <a:buChar char="•"/>
            </a:pPr>
            <a:r>
              <a:rPr lang="en-CA" sz="1200" noProof="0">
                <a:solidFill>
                  <a:schemeClr val="tx1"/>
                </a:solidFill>
                <a:highlight>
                  <a:srgbClr val="F5F5F5"/>
                </a:highlight>
                <a:latin typeface="Arial" panose="020B0604020202020204" pitchFamily="34" charset="0"/>
                <a:cs typeface="Arial" panose="020B0604020202020204" pitchFamily="34" charset="0"/>
              </a:rPr>
              <a:t>Voir </a:t>
            </a:r>
            <a:r>
              <a:rPr lang="en-CA" sz="1200" i="1" noProof="0">
                <a:solidFill>
                  <a:schemeClr val="tx1"/>
                </a:solidFill>
                <a:highlight>
                  <a:srgbClr val="F5F5F5"/>
                </a:highlight>
                <a:latin typeface="Arial" panose="020B0604020202020204" pitchFamily="34" charset="0"/>
                <a:cs typeface="Arial" panose="020B0604020202020204" pitchFamily="34" charset="0"/>
              </a:rPr>
              <a:t>Loi sur la Cour </a:t>
            </a:r>
            <a:r>
              <a:rPr lang="en-CA" sz="1200" i="1" noProof="0" err="1">
                <a:solidFill>
                  <a:schemeClr val="tx1"/>
                </a:solidFill>
                <a:highlight>
                  <a:srgbClr val="F5F5F5"/>
                </a:highlight>
                <a:latin typeface="Arial" panose="020B0604020202020204" pitchFamily="34" charset="0"/>
                <a:cs typeface="Arial" panose="020B0604020202020204" pitchFamily="34" charset="0"/>
              </a:rPr>
              <a:t>suprême</a:t>
            </a:r>
            <a:r>
              <a:rPr lang="en-CA" sz="1200" noProof="0">
                <a:solidFill>
                  <a:schemeClr val="tx1"/>
                </a:solidFill>
                <a:highlight>
                  <a:srgbClr val="F5F5F5"/>
                </a:highlight>
                <a:latin typeface="Arial" panose="020B0604020202020204" pitchFamily="34" charset="0"/>
                <a:cs typeface="Arial" panose="020B0604020202020204" pitchFamily="34" charset="0"/>
              </a:rPr>
              <a:t>, LRC 1985, c S-26, &lt;</a:t>
            </a:r>
            <a:r>
              <a:rPr lang="en-CA" sz="1200" noProof="0">
                <a:solidFill>
                  <a:schemeClr val="tx1"/>
                </a:solidFill>
                <a:highlight>
                  <a:srgbClr val="F5F5F5"/>
                </a:highligh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https://canlii.ca/t/6c5q5</a:t>
            </a:r>
            <a:r>
              <a:rPr lang="en-CA" sz="1200" noProof="0">
                <a:solidFill>
                  <a:schemeClr val="tx1"/>
                </a:solidFill>
                <a:highlight>
                  <a:srgbClr val="F5F5F5"/>
                </a:highlight>
                <a:latin typeface="Arial" panose="020B0604020202020204" pitchFamily="34" charset="0"/>
                <a:cs typeface="Arial" panose="020B0604020202020204" pitchFamily="34" charset="0"/>
              </a:rPr>
              <a:t>&gt; </a:t>
            </a:r>
            <a:r>
              <a:rPr lang="en-CA" sz="1200" noProof="0" err="1">
                <a:solidFill>
                  <a:schemeClr val="tx1"/>
                </a:solidFill>
                <a:highlight>
                  <a:srgbClr val="F5F5F5"/>
                </a:highlight>
                <a:latin typeface="Arial" panose="020B0604020202020204" pitchFamily="34" charset="0"/>
                <a:cs typeface="Arial" panose="020B0604020202020204" pitchFamily="34" charset="0"/>
              </a:rPr>
              <a:t>consulté</a:t>
            </a:r>
            <a:r>
              <a:rPr lang="en-CA" sz="1200" noProof="0">
                <a:solidFill>
                  <a:schemeClr val="tx1"/>
                </a:solidFill>
                <a:highlight>
                  <a:srgbClr val="F5F5F5"/>
                </a:highlight>
                <a:latin typeface="Arial" panose="020B0604020202020204" pitchFamily="34" charset="0"/>
                <a:cs typeface="Arial" panose="020B0604020202020204" pitchFamily="34" charset="0"/>
              </a:rPr>
              <a:t> le 2024-08-21 (à jour au 2024-06-2024), art. 62(3).</a:t>
            </a:r>
            <a:endParaRPr lang="en-CA" sz="1200" noProof="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sz="1200" noProof="0">
                <a:solidFill>
                  <a:schemeClr val="tx1"/>
                </a:solidFill>
                <a:highlight>
                  <a:srgbClr val="F5F5F5"/>
                </a:highlight>
                <a:latin typeface="Arial" panose="020B0604020202020204" pitchFamily="34" charset="0"/>
                <a:cs typeface="Arial" panose="020B0604020202020204" pitchFamily="34" charset="0"/>
              </a:rPr>
              <a:t>Les </a:t>
            </a:r>
            <a:r>
              <a:rPr lang="en-CA" sz="1200" noProof="0" err="1">
                <a:solidFill>
                  <a:schemeClr val="tx1"/>
                </a:solidFill>
                <a:highlight>
                  <a:srgbClr val="F5F5F5"/>
                </a:highlight>
                <a:latin typeface="Arial" panose="020B0604020202020204" pitchFamily="34" charset="0"/>
                <a:cs typeface="Arial" panose="020B0604020202020204" pitchFamily="34" charset="0"/>
              </a:rPr>
              <a:t>avocates</a:t>
            </a:r>
            <a:r>
              <a:rPr lang="en-CA" sz="1200" noProof="0">
                <a:solidFill>
                  <a:schemeClr val="tx1"/>
                </a:solidFill>
                <a:highlight>
                  <a:srgbClr val="F5F5F5"/>
                </a:highlight>
                <a:latin typeface="Arial" panose="020B0604020202020204" pitchFamily="34" charset="0"/>
                <a:cs typeface="Arial" panose="020B0604020202020204" pitchFamily="34" charset="0"/>
              </a:rPr>
              <a:t> </a:t>
            </a:r>
            <a:r>
              <a:rPr lang="en-CA" sz="1200" noProof="0" err="1">
                <a:solidFill>
                  <a:schemeClr val="tx1"/>
                </a:solidFill>
                <a:highlight>
                  <a:srgbClr val="F5F5F5"/>
                </a:highlight>
                <a:latin typeface="Arial" panose="020B0604020202020204" pitchFamily="34" charset="0"/>
                <a:cs typeface="Arial" panose="020B0604020202020204" pitchFamily="34" charset="0"/>
              </a:rPr>
              <a:t>ou</a:t>
            </a:r>
            <a:r>
              <a:rPr lang="en-CA" sz="1200" noProof="0">
                <a:solidFill>
                  <a:schemeClr val="tx1"/>
                </a:solidFill>
                <a:highlight>
                  <a:srgbClr val="F5F5F5"/>
                </a:highlight>
                <a:latin typeface="Arial" panose="020B0604020202020204" pitchFamily="34" charset="0"/>
                <a:cs typeface="Arial" panose="020B0604020202020204" pitchFamily="34" charset="0"/>
              </a:rPr>
              <a:t> les avocats </a:t>
            </a:r>
            <a:r>
              <a:rPr lang="en-CA" sz="1200" noProof="0" err="1">
                <a:solidFill>
                  <a:schemeClr val="tx1"/>
                </a:solidFill>
                <a:highlight>
                  <a:srgbClr val="F5F5F5"/>
                </a:highlight>
                <a:latin typeface="Arial" panose="020B0604020202020204" pitchFamily="34" charset="0"/>
                <a:cs typeface="Arial" panose="020B0604020202020204" pitchFamily="34" charset="0"/>
              </a:rPr>
              <a:t>plaident</a:t>
            </a:r>
            <a:r>
              <a:rPr lang="en-CA" sz="1200" noProof="0">
                <a:solidFill>
                  <a:schemeClr val="tx1"/>
                </a:solidFill>
                <a:highlight>
                  <a:srgbClr val="F5F5F5"/>
                </a:highlight>
                <a:latin typeface="Arial" panose="020B0604020202020204" pitchFamily="34" charset="0"/>
                <a:cs typeface="Arial" panose="020B0604020202020204" pitchFamily="34" charset="0"/>
              </a:rPr>
              <a:t> </a:t>
            </a:r>
            <a:r>
              <a:rPr lang="en-CA" sz="1200" noProof="0" err="1">
                <a:solidFill>
                  <a:schemeClr val="tx1"/>
                </a:solidFill>
                <a:highlight>
                  <a:srgbClr val="F5F5F5"/>
                </a:highlight>
                <a:latin typeface="Arial" panose="020B0604020202020204" pitchFamily="34" charset="0"/>
                <a:cs typeface="Arial" panose="020B0604020202020204" pitchFamily="34" charset="0"/>
              </a:rPr>
              <a:t>une</a:t>
            </a:r>
            <a:r>
              <a:rPr lang="en-CA" sz="1200" noProof="0">
                <a:solidFill>
                  <a:schemeClr val="tx1"/>
                </a:solidFill>
                <a:highlight>
                  <a:srgbClr val="F5F5F5"/>
                </a:highlight>
                <a:latin typeface="Arial" panose="020B0604020202020204" pitchFamily="34" charset="0"/>
                <a:cs typeface="Arial" panose="020B0604020202020204" pitchFamily="34" charset="0"/>
              </a:rPr>
              <a:t> </a:t>
            </a:r>
            <a:r>
              <a:rPr lang="en-CA" sz="1200" noProof="0" err="1">
                <a:solidFill>
                  <a:schemeClr val="tx1"/>
                </a:solidFill>
                <a:highlight>
                  <a:srgbClr val="F5F5F5"/>
                </a:highlight>
                <a:latin typeface="Arial" panose="020B0604020202020204" pitchFamily="34" charset="0"/>
                <a:cs typeface="Arial" panose="020B0604020202020204" pitchFamily="34" charset="0"/>
              </a:rPr>
              <a:t>heure</a:t>
            </a:r>
            <a:r>
              <a:rPr lang="en-CA" sz="1200" noProof="0">
                <a:solidFill>
                  <a:schemeClr val="tx1"/>
                </a:solidFill>
                <a:highlight>
                  <a:srgbClr val="F5F5F5"/>
                </a:highlight>
                <a:latin typeface="Arial" panose="020B0604020202020204" pitchFamily="34" charset="0"/>
                <a:cs typeface="Arial" panose="020B0604020202020204" pitchFamily="34" charset="0"/>
              </a:rPr>
              <a:t> chacun : </a:t>
            </a:r>
            <a:r>
              <a:rPr lang="en-CA" sz="1200" noProof="0">
                <a:solidFill>
                  <a:schemeClr val="tx1"/>
                </a:solidFill>
                <a:highlight>
                  <a:srgbClr val="F5F5F5"/>
                </a:highligh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Cour </a:t>
            </a:r>
            <a:r>
              <a:rPr lang="en-CA" sz="1200" noProof="0" err="1">
                <a:solidFill>
                  <a:schemeClr val="tx1"/>
                </a:solidFill>
                <a:highlight>
                  <a:srgbClr val="F5F5F5"/>
                </a:highligh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suprême</a:t>
            </a:r>
            <a:r>
              <a:rPr lang="en-CA" sz="1200" noProof="0">
                <a:solidFill>
                  <a:schemeClr val="tx1"/>
                </a:solidFill>
                <a:highlight>
                  <a:srgbClr val="F5F5F5"/>
                </a:highligh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du Canada, </a:t>
            </a:r>
            <a:r>
              <a:rPr lang="en-CA" sz="1200" noProof="0" err="1">
                <a:solidFill>
                  <a:schemeClr val="tx1"/>
                </a:solidFill>
                <a:highlight>
                  <a:srgbClr val="F5F5F5"/>
                </a:highligh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Règles</a:t>
            </a:r>
            <a:r>
              <a:rPr lang="en-CA" sz="1200" noProof="0">
                <a:solidFill>
                  <a:schemeClr val="tx1"/>
                </a:solidFill>
                <a:highlight>
                  <a:srgbClr val="F5F5F5"/>
                </a:highligh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de la</a:t>
            </a:r>
            <a:r>
              <a:rPr lang="en-CA" sz="1200" noProof="0">
                <a:solidFill>
                  <a:schemeClr val="tx1"/>
                </a:solidFill>
                <a:highlight>
                  <a:srgbClr val="F5F5F5"/>
                </a:highlight>
                <a:latin typeface="Arial" panose="020B0604020202020204" pitchFamily="34" charset="0"/>
                <a:cs typeface="Arial" panose="020B0604020202020204" pitchFamily="34" charset="0"/>
              </a:rPr>
              <a:t>, DORS/2002-156, art. 71 (1) et 71 (5).</a:t>
            </a:r>
            <a:endParaRPr lang="en-CA" sz="1200" noProof="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sz="1200" i="1" noProof="0">
                <a:solidFill>
                  <a:schemeClr val="tx1"/>
                </a:solidFill>
                <a:highlight>
                  <a:srgbClr val="F5F5F5"/>
                </a:highlight>
                <a:latin typeface="Arial" panose="020B0604020202020204" pitchFamily="34" charset="0"/>
                <a:cs typeface="Arial" panose="020B0604020202020204" pitchFamily="34" charset="0"/>
              </a:rPr>
              <a:t>Loi sur la Cour </a:t>
            </a:r>
            <a:r>
              <a:rPr lang="en-CA" sz="1200" i="1" noProof="0" err="1">
                <a:solidFill>
                  <a:schemeClr val="tx1"/>
                </a:solidFill>
                <a:highlight>
                  <a:srgbClr val="F5F5F5"/>
                </a:highlight>
                <a:latin typeface="Arial" panose="020B0604020202020204" pitchFamily="34" charset="0"/>
                <a:cs typeface="Arial" panose="020B0604020202020204" pitchFamily="34" charset="0"/>
              </a:rPr>
              <a:t>suprême</a:t>
            </a:r>
            <a:r>
              <a:rPr lang="en-CA" sz="1200" noProof="0">
                <a:solidFill>
                  <a:schemeClr val="tx1"/>
                </a:solidFill>
                <a:highlight>
                  <a:srgbClr val="F5F5F5"/>
                </a:highlight>
                <a:latin typeface="Arial" panose="020B0604020202020204" pitchFamily="34" charset="0"/>
                <a:cs typeface="Arial" panose="020B0604020202020204" pitchFamily="34" charset="0"/>
              </a:rPr>
              <a:t>, LRC 1985, c S-26, &lt;</a:t>
            </a:r>
            <a:r>
              <a:rPr lang="en-CA" sz="1200" noProof="0">
                <a:solidFill>
                  <a:schemeClr val="tx1"/>
                </a:solidFill>
                <a:highlight>
                  <a:srgbClr val="F5F5F5"/>
                </a:highligh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https://canlii.ca/t/6c5q5</a:t>
            </a:r>
            <a:r>
              <a:rPr lang="en-CA" sz="1200" noProof="0">
                <a:solidFill>
                  <a:schemeClr val="tx1"/>
                </a:solidFill>
                <a:highlight>
                  <a:srgbClr val="F5F5F5"/>
                </a:highlight>
                <a:latin typeface="Arial" panose="020B0604020202020204" pitchFamily="34" charset="0"/>
                <a:cs typeface="Arial" panose="020B0604020202020204" pitchFamily="34" charset="0"/>
              </a:rPr>
              <a:t>&gt; </a:t>
            </a:r>
            <a:r>
              <a:rPr lang="en-CA" sz="1200" noProof="0" err="1">
                <a:solidFill>
                  <a:schemeClr val="tx1"/>
                </a:solidFill>
                <a:highlight>
                  <a:srgbClr val="F5F5F5"/>
                </a:highlight>
                <a:latin typeface="Arial" panose="020B0604020202020204" pitchFamily="34" charset="0"/>
                <a:cs typeface="Arial" panose="020B0604020202020204" pitchFamily="34" charset="0"/>
              </a:rPr>
              <a:t>consulté</a:t>
            </a:r>
            <a:r>
              <a:rPr lang="en-CA" sz="1200" noProof="0">
                <a:solidFill>
                  <a:schemeClr val="tx1"/>
                </a:solidFill>
                <a:highlight>
                  <a:srgbClr val="F5F5F5"/>
                </a:highlight>
                <a:latin typeface="Arial" panose="020B0604020202020204" pitchFamily="34" charset="0"/>
                <a:cs typeface="Arial" panose="020B0604020202020204" pitchFamily="34" charset="0"/>
              </a:rPr>
              <a:t> le 2024-08-21 (à jour au 2024-06-2024), art. 25. Le quorum </a:t>
            </a:r>
            <a:r>
              <a:rPr lang="en-CA" sz="1200" noProof="0" err="1">
                <a:solidFill>
                  <a:schemeClr val="tx1"/>
                </a:solidFill>
                <a:highlight>
                  <a:srgbClr val="F5F5F5"/>
                </a:highlight>
                <a:latin typeface="Arial" panose="020B0604020202020204" pitchFamily="34" charset="0"/>
                <a:cs typeface="Arial" panose="020B0604020202020204" pitchFamily="34" charset="0"/>
              </a:rPr>
              <a:t>peut</a:t>
            </a:r>
            <a:r>
              <a:rPr lang="en-CA" sz="1200" noProof="0">
                <a:solidFill>
                  <a:schemeClr val="tx1"/>
                </a:solidFill>
                <a:highlight>
                  <a:srgbClr val="F5F5F5"/>
                </a:highlight>
                <a:latin typeface="Arial" panose="020B0604020202020204" pitchFamily="34" charset="0"/>
                <a:cs typeface="Arial" panose="020B0604020202020204" pitchFamily="34" charset="0"/>
              </a:rPr>
              <a:t> </a:t>
            </a:r>
            <a:r>
              <a:rPr lang="en-CA" sz="1200" noProof="0" err="1">
                <a:solidFill>
                  <a:schemeClr val="tx1"/>
                </a:solidFill>
                <a:highlight>
                  <a:srgbClr val="F5F5F5"/>
                </a:highlight>
                <a:latin typeface="Arial" panose="020B0604020202020204" pitchFamily="34" charset="0"/>
                <a:cs typeface="Arial" panose="020B0604020202020204" pitchFamily="34" charset="0"/>
              </a:rPr>
              <a:t>parfois</a:t>
            </a:r>
            <a:r>
              <a:rPr lang="en-CA" sz="1200" noProof="0">
                <a:solidFill>
                  <a:schemeClr val="tx1"/>
                </a:solidFill>
                <a:highlight>
                  <a:srgbClr val="F5F5F5"/>
                </a:highlight>
                <a:latin typeface="Arial" panose="020B0604020202020204" pitchFamily="34" charset="0"/>
                <a:cs typeface="Arial" panose="020B0604020202020204" pitchFamily="34" charset="0"/>
              </a:rPr>
              <a:t> </a:t>
            </a:r>
            <a:r>
              <a:rPr lang="en-CA" sz="1200" noProof="0" err="1">
                <a:solidFill>
                  <a:schemeClr val="tx1"/>
                </a:solidFill>
                <a:highlight>
                  <a:srgbClr val="F5F5F5"/>
                </a:highlight>
                <a:latin typeface="Arial" panose="020B0604020202020204" pitchFamily="34" charset="0"/>
                <a:cs typeface="Arial" panose="020B0604020202020204" pitchFamily="34" charset="0"/>
              </a:rPr>
              <a:t>être</a:t>
            </a:r>
            <a:r>
              <a:rPr lang="en-CA" sz="1200" noProof="0">
                <a:solidFill>
                  <a:schemeClr val="tx1"/>
                </a:solidFill>
                <a:highlight>
                  <a:srgbClr val="F5F5F5"/>
                </a:highlight>
                <a:latin typeface="Arial" panose="020B0604020202020204" pitchFamily="34" charset="0"/>
                <a:cs typeface="Arial" panose="020B0604020202020204" pitchFamily="34" charset="0"/>
              </a:rPr>
              <a:t> de quatre </a:t>
            </a:r>
            <a:r>
              <a:rPr lang="en-CA" sz="1200" noProof="0" err="1">
                <a:solidFill>
                  <a:schemeClr val="tx1"/>
                </a:solidFill>
                <a:highlight>
                  <a:srgbClr val="F5F5F5"/>
                </a:highlight>
                <a:latin typeface="Arial" panose="020B0604020202020204" pitchFamily="34" charset="0"/>
                <a:cs typeface="Arial" panose="020B0604020202020204" pitchFamily="34" charset="0"/>
              </a:rPr>
              <a:t>juges</a:t>
            </a:r>
            <a:r>
              <a:rPr lang="en-CA" sz="1200" noProof="0">
                <a:solidFill>
                  <a:schemeClr val="tx1"/>
                </a:solidFill>
                <a:highlight>
                  <a:srgbClr val="F5F5F5"/>
                </a:highlight>
                <a:latin typeface="Arial" panose="020B0604020202020204" pitchFamily="34" charset="0"/>
                <a:cs typeface="Arial" panose="020B0604020202020204" pitchFamily="34" charset="0"/>
              </a:rPr>
              <a:t> (art. 28(2) et 29).</a:t>
            </a:r>
            <a:endParaRPr lang="en-CA" sz="1200" noProof="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sz="1200" noProof="0">
                <a:solidFill>
                  <a:schemeClr val="tx1"/>
                </a:solidFill>
                <a:highlight>
                  <a:srgbClr val="F5F5F5"/>
                </a:highlight>
                <a:latin typeface="Arial" panose="020B0604020202020204" pitchFamily="34" charset="0"/>
                <a:cs typeface="Arial" panose="020B0604020202020204" pitchFamily="34" charset="0"/>
              </a:rPr>
              <a:t>Loi ? </a:t>
            </a:r>
            <a:r>
              <a:rPr lang="en-CA" sz="1200" noProof="0" err="1">
                <a:solidFill>
                  <a:schemeClr val="tx1"/>
                </a:solidFill>
                <a:highlight>
                  <a:srgbClr val="F5F5F5"/>
                </a:highlight>
                <a:latin typeface="Arial" panose="020B0604020202020204" pitchFamily="34" charset="0"/>
                <a:cs typeface="Arial" panose="020B0604020202020204" pitchFamily="34" charset="0"/>
              </a:rPr>
              <a:t>Règlement</a:t>
            </a:r>
            <a:r>
              <a:rPr lang="en-CA" sz="1200" noProof="0">
                <a:solidFill>
                  <a:schemeClr val="tx1"/>
                </a:solidFill>
                <a:highlight>
                  <a:srgbClr val="F5F5F5"/>
                </a:highlight>
                <a:latin typeface="Arial" panose="020B0604020202020204" pitchFamily="34" charset="0"/>
                <a:cs typeface="Arial" panose="020B0604020202020204" pitchFamily="34" charset="0"/>
              </a:rPr>
              <a:t> ? Voir </a:t>
            </a:r>
            <a:r>
              <a:rPr lang="en-CA" sz="1200" noProof="0">
                <a:solidFill>
                  <a:schemeClr val="tx1"/>
                </a:solidFill>
                <a:highlight>
                  <a:srgbClr val="F5F5F5"/>
                </a:highligh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Cour </a:t>
            </a:r>
            <a:r>
              <a:rPr lang="en-CA" sz="1200" noProof="0" err="1">
                <a:solidFill>
                  <a:schemeClr val="tx1"/>
                </a:solidFill>
                <a:highlight>
                  <a:srgbClr val="F5F5F5"/>
                </a:highligh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suprême</a:t>
            </a:r>
            <a:r>
              <a:rPr lang="en-CA" sz="1200" noProof="0">
                <a:solidFill>
                  <a:schemeClr val="tx1"/>
                </a:solidFill>
                <a:highlight>
                  <a:srgbClr val="F5F5F5"/>
                </a:highligh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du Canada - </a:t>
            </a:r>
            <a:r>
              <a:rPr lang="en-CA" sz="1200" noProof="0" err="1">
                <a:solidFill>
                  <a:schemeClr val="tx1"/>
                </a:solidFill>
                <a:highlight>
                  <a:srgbClr val="F5F5F5"/>
                </a:highligh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Rétrospective</a:t>
            </a:r>
            <a:r>
              <a:rPr lang="en-CA" sz="1200" noProof="0">
                <a:solidFill>
                  <a:schemeClr val="tx1"/>
                </a:solidFill>
                <a:highlight>
                  <a:srgbClr val="F5F5F5"/>
                </a:highligh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a:t>
            </a:r>
            <a:r>
              <a:rPr lang="en-CA" sz="1200" noProof="0" err="1">
                <a:solidFill>
                  <a:schemeClr val="tx1"/>
                </a:solidFill>
                <a:highlight>
                  <a:srgbClr val="F5F5F5"/>
                </a:highligh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annuelle</a:t>
            </a:r>
            <a:r>
              <a:rPr lang="en-CA" sz="1200" noProof="0">
                <a:solidFill>
                  <a:schemeClr val="tx1"/>
                </a:solidFill>
                <a:highlight>
                  <a:srgbClr val="F5F5F5"/>
                </a:highligh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 2019 (scc-csc.ca)</a:t>
            </a:r>
            <a:r>
              <a:rPr lang="en-CA" sz="1200" noProof="0">
                <a:solidFill>
                  <a:schemeClr val="tx1"/>
                </a:solidFill>
                <a:highlight>
                  <a:srgbClr val="F5F5F5"/>
                </a:highlight>
                <a:latin typeface="Arial" panose="020B0604020202020204" pitchFamily="34" charset="0"/>
                <a:cs typeface="Arial" panose="020B0604020202020204" pitchFamily="34" charset="0"/>
              </a:rPr>
              <a:t> (</a:t>
            </a:r>
            <a:r>
              <a:rPr lang="en-CA" sz="1200" noProof="0" err="1">
                <a:solidFill>
                  <a:schemeClr val="tx1"/>
                </a:solidFill>
                <a:highlight>
                  <a:srgbClr val="F5F5F5"/>
                </a:highlight>
                <a:latin typeface="Arial" panose="020B0604020202020204" pitchFamily="34" charset="0"/>
                <a:cs typeface="Arial" panose="020B0604020202020204" pitchFamily="34" charset="0"/>
              </a:rPr>
              <a:t>consulté</a:t>
            </a:r>
            <a:r>
              <a:rPr lang="en-CA" sz="1200" noProof="0">
                <a:solidFill>
                  <a:schemeClr val="tx1"/>
                </a:solidFill>
                <a:highlight>
                  <a:srgbClr val="F5F5F5"/>
                </a:highlight>
                <a:latin typeface="Arial" panose="020B0604020202020204" pitchFamily="34" charset="0"/>
                <a:cs typeface="Arial" panose="020B0604020202020204" pitchFamily="34" charset="0"/>
              </a:rPr>
              <a:t> le 21-08-2024).</a:t>
            </a:r>
            <a:endParaRPr lang="en-CA" sz="1200" noProof="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sz="1200" noProof="0">
                <a:solidFill>
                  <a:schemeClr val="tx1"/>
                </a:solidFill>
                <a:highlight>
                  <a:srgbClr val="F5F5F5"/>
                </a:highlight>
                <a:latin typeface="Arial" panose="020B0604020202020204" pitchFamily="34" charset="0"/>
                <a:cs typeface="Arial" panose="020B0604020202020204" pitchFamily="34" charset="0"/>
              </a:rPr>
              <a:t>R c. Brydon (1995) 4 R.C.S. 253 et Pierre Béliveau et Martin </a:t>
            </a:r>
            <a:r>
              <a:rPr lang="en-CA" sz="1200" noProof="0" err="1">
                <a:solidFill>
                  <a:schemeClr val="tx1"/>
                </a:solidFill>
                <a:highlight>
                  <a:srgbClr val="F5F5F5"/>
                </a:highlight>
                <a:latin typeface="Arial" panose="020B0604020202020204" pitchFamily="34" charset="0"/>
                <a:cs typeface="Arial" panose="020B0604020202020204" pitchFamily="34" charset="0"/>
              </a:rPr>
              <a:t>Vauclair</a:t>
            </a:r>
            <a:r>
              <a:rPr lang="en-CA" sz="1200" noProof="0">
                <a:solidFill>
                  <a:schemeClr val="tx1"/>
                </a:solidFill>
                <a:highlight>
                  <a:srgbClr val="F5F5F5"/>
                </a:highlight>
                <a:latin typeface="Arial" panose="020B0604020202020204" pitchFamily="34" charset="0"/>
                <a:cs typeface="Arial" panose="020B0604020202020204" pitchFamily="34" charset="0"/>
              </a:rPr>
              <a:t>, </a:t>
            </a:r>
            <a:r>
              <a:rPr lang="en-CA" sz="1200" i="1" noProof="0" err="1">
                <a:solidFill>
                  <a:schemeClr val="tx1"/>
                </a:solidFill>
                <a:highlight>
                  <a:srgbClr val="F5F5F5"/>
                </a:highlight>
                <a:latin typeface="Arial" panose="020B0604020202020204" pitchFamily="34" charset="0"/>
                <a:cs typeface="Arial" panose="020B0604020202020204" pitchFamily="34" charset="0"/>
              </a:rPr>
              <a:t>Traité</a:t>
            </a:r>
            <a:r>
              <a:rPr lang="en-CA" sz="1200" i="1" noProof="0">
                <a:solidFill>
                  <a:schemeClr val="tx1"/>
                </a:solidFill>
                <a:highlight>
                  <a:srgbClr val="F5F5F5"/>
                </a:highlight>
                <a:latin typeface="Arial" panose="020B0604020202020204" pitchFamily="34" charset="0"/>
                <a:cs typeface="Arial" panose="020B0604020202020204" pitchFamily="34" charset="0"/>
              </a:rPr>
              <a:t> </a:t>
            </a:r>
            <a:r>
              <a:rPr lang="en-CA" sz="1200" i="1" noProof="0" err="1">
                <a:solidFill>
                  <a:schemeClr val="tx1"/>
                </a:solidFill>
                <a:highlight>
                  <a:srgbClr val="F5F5F5"/>
                </a:highlight>
                <a:latin typeface="Arial" panose="020B0604020202020204" pitchFamily="34" charset="0"/>
                <a:cs typeface="Arial" panose="020B0604020202020204" pitchFamily="34" charset="0"/>
              </a:rPr>
              <a:t>général</a:t>
            </a:r>
            <a:r>
              <a:rPr lang="en-CA" sz="1200" i="1" noProof="0">
                <a:solidFill>
                  <a:schemeClr val="tx1"/>
                </a:solidFill>
                <a:highlight>
                  <a:srgbClr val="F5F5F5"/>
                </a:highlight>
                <a:latin typeface="Arial" panose="020B0604020202020204" pitchFamily="34" charset="0"/>
                <a:cs typeface="Arial" panose="020B0604020202020204" pitchFamily="34" charset="0"/>
              </a:rPr>
              <a:t> de </a:t>
            </a:r>
            <a:r>
              <a:rPr lang="en-CA" sz="1200" i="1" noProof="0" err="1">
                <a:solidFill>
                  <a:schemeClr val="tx1"/>
                </a:solidFill>
                <a:highlight>
                  <a:srgbClr val="F5F5F5"/>
                </a:highlight>
                <a:latin typeface="Arial" panose="020B0604020202020204" pitchFamily="34" charset="0"/>
                <a:cs typeface="Arial" panose="020B0604020202020204" pitchFamily="34" charset="0"/>
              </a:rPr>
              <a:t>preuve</a:t>
            </a:r>
            <a:r>
              <a:rPr lang="en-CA" sz="1200" i="1" noProof="0">
                <a:solidFill>
                  <a:schemeClr val="tx1"/>
                </a:solidFill>
                <a:highlight>
                  <a:srgbClr val="F5F5F5"/>
                </a:highlight>
                <a:latin typeface="Arial" panose="020B0604020202020204" pitchFamily="34" charset="0"/>
                <a:cs typeface="Arial" panose="020B0604020202020204" pitchFamily="34" charset="0"/>
              </a:rPr>
              <a:t> et de </a:t>
            </a:r>
            <a:r>
              <a:rPr lang="en-CA" sz="1200" i="1" noProof="0" err="1">
                <a:solidFill>
                  <a:schemeClr val="tx1"/>
                </a:solidFill>
                <a:highlight>
                  <a:srgbClr val="F5F5F5"/>
                </a:highlight>
                <a:latin typeface="Arial" panose="020B0604020202020204" pitchFamily="34" charset="0"/>
                <a:cs typeface="Arial" panose="020B0604020202020204" pitchFamily="34" charset="0"/>
              </a:rPr>
              <a:t>procédures</a:t>
            </a:r>
            <a:r>
              <a:rPr lang="en-CA" sz="1200" i="1" noProof="0">
                <a:solidFill>
                  <a:schemeClr val="tx1"/>
                </a:solidFill>
                <a:highlight>
                  <a:srgbClr val="F5F5F5"/>
                </a:highlight>
                <a:latin typeface="Arial" panose="020B0604020202020204" pitchFamily="34" charset="0"/>
                <a:cs typeface="Arial" panose="020B0604020202020204" pitchFamily="34" charset="0"/>
              </a:rPr>
              <a:t> </a:t>
            </a:r>
            <a:r>
              <a:rPr lang="en-CA" sz="1200" i="1" noProof="0" err="1">
                <a:solidFill>
                  <a:schemeClr val="tx1"/>
                </a:solidFill>
                <a:highlight>
                  <a:srgbClr val="F5F5F5"/>
                </a:highlight>
                <a:latin typeface="Arial" panose="020B0604020202020204" pitchFamily="34" charset="0"/>
                <a:cs typeface="Arial" panose="020B0604020202020204" pitchFamily="34" charset="0"/>
              </a:rPr>
              <a:t>pénales</a:t>
            </a:r>
            <a:r>
              <a:rPr lang="en-CA" sz="1200" noProof="0">
                <a:solidFill>
                  <a:schemeClr val="tx1"/>
                </a:solidFill>
                <a:highlight>
                  <a:srgbClr val="F5F5F5"/>
                </a:highlight>
                <a:latin typeface="Arial" panose="020B0604020202020204" pitchFamily="34" charset="0"/>
                <a:cs typeface="Arial" panose="020B0604020202020204" pitchFamily="34" charset="0"/>
              </a:rPr>
              <a:t>, 20e </a:t>
            </a:r>
            <a:r>
              <a:rPr lang="en-CA" sz="1200" noProof="0" err="1">
                <a:solidFill>
                  <a:schemeClr val="tx1"/>
                </a:solidFill>
                <a:highlight>
                  <a:srgbClr val="F5F5F5"/>
                </a:highlight>
                <a:latin typeface="Arial" panose="020B0604020202020204" pitchFamily="34" charset="0"/>
                <a:cs typeface="Arial" panose="020B0604020202020204" pitchFamily="34" charset="0"/>
              </a:rPr>
              <a:t>éd</a:t>
            </a:r>
            <a:r>
              <a:rPr lang="en-CA" sz="1200" noProof="0">
                <a:solidFill>
                  <a:schemeClr val="tx1"/>
                </a:solidFill>
                <a:highlight>
                  <a:srgbClr val="F5F5F5"/>
                </a:highlight>
                <a:latin typeface="Arial" panose="020B0604020202020204" pitchFamily="34" charset="0"/>
                <a:cs typeface="Arial" panose="020B0604020202020204" pitchFamily="34" charset="0"/>
              </a:rPr>
              <a:t>, </a:t>
            </a:r>
            <a:r>
              <a:rPr lang="en-CA" sz="1200" noProof="0" err="1">
                <a:solidFill>
                  <a:schemeClr val="tx1"/>
                </a:solidFill>
                <a:highlight>
                  <a:srgbClr val="F5F5F5"/>
                </a:highlight>
                <a:latin typeface="Arial" panose="020B0604020202020204" pitchFamily="34" charset="0"/>
                <a:cs typeface="Arial" panose="020B0604020202020204" pitchFamily="34" charset="0"/>
              </a:rPr>
              <a:t>Cowansville</a:t>
            </a:r>
            <a:r>
              <a:rPr lang="en-CA" sz="1200" noProof="0">
                <a:solidFill>
                  <a:schemeClr val="tx1"/>
                </a:solidFill>
                <a:highlight>
                  <a:srgbClr val="F5F5F5"/>
                </a:highlight>
                <a:latin typeface="Arial" panose="020B0604020202020204" pitchFamily="34" charset="0"/>
                <a:cs typeface="Arial" panose="020B0604020202020204" pitchFamily="34" charset="0"/>
              </a:rPr>
              <a:t> (Qc), Yvon Blais, 2013, aux par 2398, 2434 (</a:t>
            </a:r>
            <a:r>
              <a:rPr lang="en-CA" sz="1200" noProof="0" err="1">
                <a:solidFill>
                  <a:schemeClr val="tx1"/>
                </a:solidFill>
                <a:highlight>
                  <a:srgbClr val="F5F5F5"/>
                </a:highlight>
                <a:latin typeface="Arial" panose="020B0604020202020204" pitchFamily="34" charset="0"/>
                <a:cs typeface="Arial" panose="020B0604020202020204" pitchFamily="34" charset="0"/>
              </a:rPr>
              <a:t>trouver</a:t>
            </a:r>
            <a:r>
              <a:rPr lang="en-CA" sz="1200" noProof="0">
                <a:solidFill>
                  <a:schemeClr val="tx1"/>
                </a:solidFill>
                <a:highlight>
                  <a:srgbClr val="F5F5F5"/>
                </a:highlight>
                <a:latin typeface="Arial" panose="020B0604020202020204" pitchFamily="34" charset="0"/>
                <a:cs typeface="Arial" panose="020B0604020202020204" pitchFamily="34" charset="0"/>
              </a:rPr>
              <a:t> </a:t>
            </a:r>
            <a:r>
              <a:rPr lang="en-CA" sz="1200" noProof="0" err="1">
                <a:solidFill>
                  <a:schemeClr val="tx1"/>
                </a:solidFill>
                <a:highlight>
                  <a:srgbClr val="F5F5F5"/>
                </a:highlight>
                <a:latin typeface="Arial" panose="020B0604020202020204" pitchFamily="34" charset="0"/>
                <a:cs typeface="Arial" panose="020B0604020202020204" pitchFamily="34" charset="0"/>
              </a:rPr>
              <a:t>l’équivalent</a:t>
            </a:r>
            <a:r>
              <a:rPr lang="en-CA" sz="1200" noProof="0">
                <a:solidFill>
                  <a:schemeClr val="tx1"/>
                </a:solidFill>
                <a:highlight>
                  <a:srgbClr val="F5F5F5"/>
                </a:highlight>
                <a:latin typeface="Arial" panose="020B0604020202020204" pitchFamily="34" charset="0"/>
                <a:cs typeface="Arial" panose="020B0604020202020204" pitchFamily="34" charset="0"/>
              </a:rPr>
              <a:t> dans le </a:t>
            </a:r>
            <a:r>
              <a:rPr lang="en-CA" sz="1200" noProof="0" err="1">
                <a:solidFill>
                  <a:schemeClr val="tx1"/>
                </a:solidFill>
                <a:highlight>
                  <a:srgbClr val="F5F5F5"/>
                </a:highlight>
                <a:latin typeface="Arial" panose="020B0604020202020204" pitchFamily="34" charset="0"/>
                <a:cs typeface="Arial" panose="020B0604020202020204" pitchFamily="34" charset="0"/>
              </a:rPr>
              <a:t>Traité</a:t>
            </a:r>
            <a:r>
              <a:rPr lang="en-CA" sz="1200" noProof="0">
                <a:solidFill>
                  <a:schemeClr val="tx1"/>
                </a:solidFill>
                <a:highlight>
                  <a:srgbClr val="F5F5F5"/>
                </a:highlight>
                <a:latin typeface="Arial" panose="020B0604020202020204" pitchFamily="34" charset="0"/>
                <a:cs typeface="Arial" panose="020B0604020202020204" pitchFamily="34" charset="0"/>
              </a:rPr>
              <a:t> </a:t>
            </a:r>
            <a:r>
              <a:rPr lang="en-CA" sz="1200" noProof="0" err="1">
                <a:solidFill>
                  <a:schemeClr val="tx1"/>
                </a:solidFill>
                <a:highlight>
                  <a:srgbClr val="F5F5F5"/>
                </a:highlight>
                <a:latin typeface="Arial" panose="020B0604020202020204" pitchFamily="34" charset="0"/>
                <a:cs typeface="Arial" panose="020B0604020202020204" pitchFamily="34" charset="0"/>
              </a:rPr>
              <a:t>général</a:t>
            </a:r>
            <a:r>
              <a:rPr lang="en-CA" sz="1200" noProof="0">
                <a:solidFill>
                  <a:schemeClr val="tx1"/>
                </a:solidFill>
                <a:highlight>
                  <a:srgbClr val="F5F5F5"/>
                </a:highlight>
                <a:latin typeface="Arial" panose="020B0604020202020204" pitchFamily="34" charset="0"/>
                <a:cs typeface="Arial" panose="020B0604020202020204" pitchFamily="34" charset="0"/>
              </a:rPr>
              <a:t> de </a:t>
            </a:r>
            <a:r>
              <a:rPr lang="en-CA" sz="1200" noProof="0" err="1">
                <a:solidFill>
                  <a:schemeClr val="tx1"/>
                </a:solidFill>
                <a:highlight>
                  <a:srgbClr val="F5F5F5"/>
                </a:highlight>
                <a:latin typeface="Arial" panose="020B0604020202020204" pitchFamily="34" charset="0"/>
                <a:cs typeface="Arial" panose="020B0604020202020204" pitchFamily="34" charset="0"/>
              </a:rPr>
              <a:t>preuve</a:t>
            </a:r>
            <a:r>
              <a:rPr lang="en-CA" sz="1200" noProof="0">
                <a:solidFill>
                  <a:schemeClr val="tx1"/>
                </a:solidFill>
                <a:highlight>
                  <a:srgbClr val="F5F5F5"/>
                </a:highlight>
                <a:latin typeface="Arial" panose="020B0604020202020204" pitchFamily="34" charset="0"/>
                <a:cs typeface="Arial" panose="020B0604020202020204" pitchFamily="34" charset="0"/>
              </a:rPr>
              <a:t> et de </a:t>
            </a:r>
            <a:r>
              <a:rPr lang="en-CA" sz="1200" noProof="0" err="1">
                <a:solidFill>
                  <a:schemeClr val="tx1"/>
                </a:solidFill>
                <a:highlight>
                  <a:srgbClr val="F5F5F5"/>
                </a:highlight>
                <a:latin typeface="Arial" panose="020B0604020202020204" pitchFamily="34" charset="0"/>
                <a:cs typeface="Arial" panose="020B0604020202020204" pitchFamily="34" charset="0"/>
              </a:rPr>
              <a:t>procédure</a:t>
            </a:r>
            <a:r>
              <a:rPr lang="en-CA" sz="1200" noProof="0">
                <a:solidFill>
                  <a:schemeClr val="tx1"/>
                </a:solidFill>
                <a:highlight>
                  <a:srgbClr val="F5F5F5"/>
                </a:highlight>
                <a:latin typeface="Arial" panose="020B0604020202020204" pitchFamily="34" charset="0"/>
                <a:cs typeface="Arial" panose="020B0604020202020204" pitchFamily="34" charset="0"/>
              </a:rPr>
              <a:t> </a:t>
            </a:r>
            <a:r>
              <a:rPr lang="en-CA" sz="1200" noProof="0" err="1">
                <a:solidFill>
                  <a:schemeClr val="tx1"/>
                </a:solidFill>
                <a:highlight>
                  <a:srgbClr val="F5F5F5"/>
                </a:highlight>
                <a:latin typeface="Arial" panose="020B0604020202020204" pitchFamily="34" charset="0"/>
                <a:cs typeface="Arial" panose="020B0604020202020204" pitchFamily="34" charset="0"/>
              </a:rPr>
              <a:t>pénales</a:t>
            </a:r>
            <a:r>
              <a:rPr lang="en-CA" sz="1200" noProof="0">
                <a:solidFill>
                  <a:schemeClr val="tx1"/>
                </a:solidFill>
                <a:highlight>
                  <a:srgbClr val="F5F5F5"/>
                </a:highlight>
                <a:latin typeface="Arial" panose="020B0604020202020204" pitchFamily="34" charset="0"/>
                <a:cs typeface="Arial" panose="020B0604020202020204" pitchFamily="34" charset="0"/>
              </a:rPr>
              <a:t> 2024, 31e </a:t>
            </a:r>
            <a:r>
              <a:rPr lang="en-CA" sz="1200" noProof="0" err="1">
                <a:solidFill>
                  <a:schemeClr val="tx1"/>
                </a:solidFill>
                <a:highlight>
                  <a:srgbClr val="F5F5F5"/>
                </a:highlight>
                <a:latin typeface="Arial" panose="020B0604020202020204" pitchFamily="34" charset="0"/>
                <a:cs typeface="Arial" panose="020B0604020202020204" pitchFamily="34" charset="0"/>
              </a:rPr>
              <a:t>édition</a:t>
            </a:r>
            <a:r>
              <a:rPr lang="en-CA" sz="1200" noProof="0">
                <a:solidFill>
                  <a:schemeClr val="tx1"/>
                </a:solidFill>
                <a:highlight>
                  <a:srgbClr val="F5F5F5"/>
                </a:highlight>
                <a:latin typeface="Arial" panose="020B0604020202020204" pitchFamily="34" charset="0"/>
                <a:cs typeface="Arial" panose="020B0604020202020204" pitchFamily="34" charset="0"/>
              </a:rPr>
              <a:t>).</a:t>
            </a:r>
            <a:endParaRPr lang="en-CA" sz="1200" noProof="0">
              <a:solidFill>
                <a:schemeClr val="tx1"/>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CA" sz="1200" i="1" noProof="0">
                <a:solidFill>
                  <a:schemeClr val="tx1"/>
                </a:solidFill>
                <a:effectLst/>
                <a:latin typeface="Arial" panose="020B0604020202020204" pitchFamily="34" charset="0"/>
                <a:ea typeface="Aptos" panose="020B0004020202020204" pitchFamily="34" charset="0"/>
                <a:cs typeface="Arial" panose="020B0604020202020204" pitchFamily="34" charset="0"/>
              </a:rPr>
              <a:t>Éducaloi. Juge. </a:t>
            </a:r>
            <a:r>
              <a:rPr lang="en-CA" sz="1200" i="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Repéré</a:t>
            </a:r>
            <a:r>
              <a:rPr lang="en-CA" sz="1200" i="0" noProof="0">
                <a:solidFill>
                  <a:schemeClr val="tx1"/>
                </a:solidFill>
                <a:effectLst/>
                <a:latin typeface="Arial" panose="020B0604020202020204" pitchFamily="34" charset="0"/>
                <a:ea typeface="Aptos" panose="020B0004020202020204" pitchFamily="34" charset="0"/>
                <a:cs typeface="Arial" panose="020B0604020202020204" pitchFamily="34" charset="0"/>
              </a:rPr>
              <a:t> le 10 </a:t>
            </a:r>
            <a:r>
              <a:rPr lang="en-CA" sz="1200" i="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septembre</a:t>
            </a:r>
            <a:r>
              <a:rPr lang="en-CA" sz="1200" i="0" noProof="0">
                <a:solidFill>
                  <a:schemeClr val="tx1"/>
                </a:solidFill>
                <a:effectLst/>
                <a:latin typeface="Arial" panose="020B0604020202020204" pitchFamily="34" charset="0"/>
                <a:ea typeface="Aptos" panose="020B0004020202020204" pitchFamily="34" charset="0"/>
                <a:cs typeface="Arial" panose="020B0604020202020204" pitchFamily="34" charset="0"/>
              </a:rPr>
              <a:t> 2024 à https://educaloi.qc.ca/capsules/juge/.</a:t>
            </a:r>
          </a:p>
          <a:p>
            <a:pPr marL="171450" indent="-171450">
              <a:buFont typeface="Arial" panose="020B0604020202020204" pitchFamily="34" charset="0"/>
              <a:buChar char="•"/>
            </a:pPr>
            <a:r>
              <a:rPr lang="en-CA" sz="1200" noProof="0">
                <a:solidFill>
                  <a:schemeClr val="tx1"/>
                </a:solidFill>
                <a:highlight>
                  <a:srgbClr val="F5F5F5"/>
                </a:highligh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Cour </a:t>
            </a:r>
            <a:r>
              <a:rPr lang="en-CA" sz="1200" noProof="0" err="1">
                <a:solidFill>
                  <a:schemeClr val="tx1"/>
                </a:solidFill>
                <a:highlight>
                  <a:srgbClr val="F5F5F5"/>
                </a:highligh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suprême</a:t>
            </a:r>
            <a:r>
              <a:rPr lang="en-CA" sz="1200" noProof="0">
                <a:solidFill>
                  <a:schemeClr val="tx1"/>
                </a:solidFill>
                <a:highlight>
                  <a:srgbClr val="F5F5F5"/>
                </a:highligh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du Canada | </a:t>
            </a:r>
            <a:r>
              <a:rPr lang="en-CA" sz="1200" noProof="0" err="1">
                <a:solidFill>
                  <a:schemeClr val="tx1"/>
                </a:solidFill>
                <a:highlight>
                  <a:srgbClr val="F5F5F5"/>
                </a:highligh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l'Encyclopédie</a:t>
            </a:r>
            <a:r>
              <a:rPr lang="en-CA" sz="1200" noProof="0">
                <a:solidFill>
                  <a:schemeClr val="tx1"/>
                </a:solidFill>
                <a:highlight>
                  <a:srgbClr val="F5F5F5"/>
                </a:highligh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 Canadienne (thecanadianencyclopedia.ca)</a:t>
            </a:r>
            <a:r>
              <a:rPr lang="en-CA" sz="1200" noProof="0">
                <a:solidFill>
                  <a:schemeClr val="tx1"/>
                </a:solidFill>
                <a:highlight>
                  <a:srgbClr val="F5F5F5"/>
                </a:highlight>
                <a:latin typeface="Arial" panose="020B0604020202020204" pitchFamily="34" charset="0"/>
                <a:cs typeface="Arial" panose="020B0604020202020204" pitchFamily="34" charset="0"/>
              </a:rPr>
              <a:t>, </a:t>
            </a:r>
            <a:r>
              <a:rPr lang="en-CA" sz="1200" noProof="0" err="1">
                <a:solidFill>
                  <a:schemeClr val="tx1"/>
                </a:solidFill>
                <a:highlight>
                  <a:srgbClr val="F5F5F5"/>
                </a:highlight>
                <a:latin typeface="Arial" panose="020B0604020202020204" pitchFamily="34" charset="0"/>
                <a:cs typeface="Arial" panose="020B0604020202020204" pitchFamily="34" charset="0"/>
              </a:rPr>
              <a:t>consulté</a:t>
            </a:r>
            <a:r>
              <a:rPr lang="en-CA" sz="1200" noProof="0">
                <a:solidFill>
                  <a:schemeClr val="tx1"/>
                </a:solidFill>
                <a:highlight>
                  <a:srgbClr val="F5F5F5"/>
                </a:highlight>
                <a:latin typeface="Arial" panose="020B0604020202020204" pitchFamily="34" charset="0"/>
                <a:cs typeface="Arial" panose="020B0604020202020204" pitchFamily="34" charset="0"/>
              </a:rPr>
              <a:t> </a:t>
            </a:r>
            <a:r>
              <a:rPr lang="en-CA" sz="1200" noProof="0" err="1">
                <a:solidFill>
                  <a:schemeClr val="tx1"/>
                </a:solidFill>
                <a:highlight>
                  <a:srgbClr val="F5F5F5"/>
                </a:highlight>
                <a:latin typeface="Arial" panose="020B0604020202020204" pitchFamily="34" charset="0"/>
                <a:cs typeface="Arial" panose="020B0604020202020204" pitchFamily="34" charset="0"/>
              </a:rPr>
              <a:t>en</a:t>
            </a:r>
            <a:r>
              <a:rPr lang="en-CA" sz="1200" noProof="0">
                <a:solidFill>
                  <a:schemeClr val="tx1"/>
                </a:solidFill>
                <a:highlight>
                  <a:srgbClr val="F5F5F5"/>
                </a:highlight>
                <a:latin typeface="Arial" panose="020B0604020202020204" pitchFamily="34" charset="0"/>
                <a:cs typeface="Arial" panose="020B0604020202020204" pitchFamily="34" charset="0"/>
              </a:rPr>
              <a:t> </a:t>
            </a:r>
            <a:r>
              <a:rPr lang="en-CA" sz="1200" noProof="0" err="1">
                <a:solidFill>
                  <a:schemeClr val="tx1"/>
                </a:solidFill>
                <a:highlight>
                  <a:srgbClr val="F5F5F5"/>
                </a:highlight>
                <a:latin typeface="Arial" panose="020B0604020202020204" pitchFamily="34" charset="0"/>
                <a:cs typeface="Arial" panose="020B0604020202020204" pitchFamily="34" charset="0"/>
              </a:rPr>
              <a:t>ligne</a:t>
            </a:r>
            <a:r>
              <a:rPr lang="en-CA" sz="1200" noProof="0">
                <a:solidFill>
                  <a:schemeClr val="tx1"/>
                </a:solidFill>
                <a:highlight>
                  <a:srgbClr val="F5F5F5"/>
                </a:highlight>
                <a:latin typeface="Arial" panose="020B0604020202020204" pitchFamily="34" charset="0"/>
                <a:cs typeface="Arial" panose="020B0604020202020204" pitchFamily="34" charset="0"/>
              </a:rPr>
              <a:t> (21-08-2024).</a:t>
            </a:r>
            <a:endParaRPr lang="en-CA" sz="1200" noProof="0">
              <a:solidFill>
                <a:schemeClr val="tx1"/>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32466AA-BFF2-874B-CA5A-C06C946A30EC}"/>
              </a:ext>
            </a:extLst>
          </p:cNvPr>
          <p:cNvSpPr>
            <a:spLocks noGrp="1"/>
          </p:cNvSpPr>
          <p:nvPr>
            <p:ph type="sldNum" sz="quarter" idx="5"/>
          </p:nvPr>
        </p:nvSpPr>
        <p:spPr/>
        <p:txBody>
          <a:bodyPr/>
          <a:lstStyle/>
          <a:p>
            <a:fld id="{35E544C7-F800-43E5-B4CA-65E8656D9E73}" type="slidenum">
              <a:rPr lang="en-CA" smtClean="0"/>
              <a:t>31</a:t>
            </a:fld>
            <a:endParaRPr lang="en-CA"/>
          </a:p>
        </p:txBody>
      </p:sp>
    </p:spTree>
    <p:extLst>
      <p:ext uri="{BB962C8B-B14F-4D97-AF65-F5344CB8AC3E}">
        <p14:creationId xmlns:p14="http://schemas.microsoft.com/office/powerpoint/2010/main" val="7948749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EB33E-13CF-E3ED-C0A1-22C384D7C7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6A97F0-C4B4-C853-FFA7-5B56A91E74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4A466A-3C18-92A9-FDCF-4ED68AB2DB57}"/>
              </a:ext>
            </a:extLst>
          </p:cNvPr>
          <p:cNvSpPr>
            <a:spLocks noGrp="1"/>
          </p:cNvSpPr>
          <p:nvPr>
            <p:ph type="body" idx="1"/>
          </p:nvPr>
        </p:nvSpPr>
        <p:spPr/>
        <p:txBody>
          <a:bodyPr/>
          <a:lstStyle/>
          <a:p>
            <a:pPr marL="73025">
              <a:spcBef>
                <a:spcPts val="1260"/>
              </a:spcBef>
              <a:spcAft>
                <a:spcPts val="1200"/>
              </a:spcAft>
            </a:pPr>
            <a:r>
              <a:rPr lang="en-CA" sz="1200" b="1" noProof="0">
                <a:solidFill>
                  <a:schemeClr val="tx1"/>
                </a:solidFill>
                <a:effectLst/>
                <a:latin typeface="Arial" panose="020B0604020202020204" pitchFamily="34" charset="0"/>
                <a:ea typeface="Cambria" panose="02040503050406030204" pitchFamily="18" charset="0"/>
                <a:cs typeface="Arial" panose="020B0604020202020204" pitchFamily="34" charset="0"/>
              </a:rPr>
              <a:t>NOTES TO THE TEACHER</a:t>
            </a:r>
          </a:p>
          <a:p>
            <a:pPr marL="73025">
              <a:spcBef>
                <a:spcPts val="1260"/>
              </a:spcBef>
              <a:spcAft>
                <a:spcPts val="1200"/>
              </a:spcAft>
            </a:pPr>
            <a:endParaRPr lang="en-CA" sz="1200" b="1" noProof="0">
              <a:solidFill>
                <a:schemeClr val="tx1"/>
              </a:solidFill>
              <a:effectLst/>
              <a:latin typeface="Arial" panose="020B0604020202020204" pitchFamily="34" charset="0"/>
              <a:ea typeface="Cambria" panose="02040503050406030204" pitchFamily="18" charset="0"/>
              <a:cs typeface="Arial" panose="020B0604020202020204" pitchFamily="34" charset="0"/>
            </a:endParaRPr>
          </a:p>
          <a:p>
            <a:pPr marL="358775" lvl="0" indent="-285750">
              <a:spcBef>
                <a:spcPts val="1260"/>
              </a:spcBef>
              <a:spcAft>
                <a:spcPts val="1200"/>
              </a:spcAft>
              <a:buFont typeface="Wingdings" pitchFamily="2" charset="2"/>
              <a:buChar char="q"/>
            </a:pPr>
            <a:r>
              <a:rPr lang="en-CA" sz="1200" b="0" noProof="0">
                <a:solidFill>
                  <a:schemeClr val="tx1"/>
                </a:solidFill>
                <a:effectLst/>
                <a:latin typeface="Arial" panose="020B0604020202020204" pitchFamily="34" charset="0"/>
                <a:ea typeface="Cambria" panose="02040503050406030204" pitchFamily="18" charset="0"/>
                <a:cs typeface="Arial" panose="020B0604020202020204" pitchFamily="34" charset="0"/>
              </a:rPr>
              <a:t>Present the information on the slide and the additional information.</a:t>
            </a:r>
          </a:p>
          <a:p>
            <a:pPr marL="358775" lvl="0" indent="-285750">
              <a:spcBef>
                <a:spcPts val="1260"/>
              </a:spcBef>
              <a:spcAft>
                <a:spcPts val="1200"/>
              </a:spcAft>
              <a:buFont typeface="Wingdings" pitchFamily="2" charset="2"/>
              <a:buChar char="q"/>
            </a:pPr>
            <a:endParaRPr lang="en-CA" sz="1200" b="0" noProof="0">
              <a:solidFill>
                <a:schemeClr val="tx1"/>
              </a:solidFill>
              <a:effectLst/>
              <a:latin typeface="Arial" panose="020B0604020202020204" pitchFamily="34" charset="0"/>
              <a:ea typeface="Cambria" panose="02040503050406030204" pitchFamily="18" charset="0"/>
              <a:cs typeface="Arial" panose="020B0604020202020204" pitchFamily="34" charset="0"/>
            </a:endParaRPr>
          </a:p>
          <a:p>
            <a:pPr marL="358775" lvl="0" indent="-285750">
              <a:spcBef>
                <a:spcPts val="1260"/>
              </a:spcBef>
              <a:spcAft>
                <a:spcPts val="1200"/>
              </a:spcAft>
              <a:buFont typeface="Wingdings" pitchFamily="2" charset="2"/>
              <a:buChar char="q"/>
            </a:pPr>
            <a:r>
              <a:rPr lang="en-CA" sz="1200" b="0" i="0" u="none" strike="noStrike" noProof="0">
                <a:solidFill>
                  <a:schemeClr val="tx1"/>
                </a:solidFill>
                <a:effectLst/>
                <a:highlight>
                  <a:srgbClr val="F5F5F5"/>
                </a:highlight>
                <a:latin typeface="Arial" panose="020B0604020202020204" pitchFamily="34" charset="0"/>
                <a:cs typeface="Arial" panose="020B0604020202020204" pitchFamily="34" charset="0"/>
              </a:rPr>
              <a:t>After presenting the content, ask students the following comprehension questions and have them answer them in their Student Workbook:</a:t>
            </a:r>
          </a:p>
          <a:p>
            <a:pPr marL="742950" lvl="1" indent="-285750" algn="l" rtl="0" fontAlgn="base">
              <a:buFont typeface="Wingdings" pitchFamily="2" charset="2"/>
              <a:buChar char="Ø"/>
            </a:pPr>
            <a:r>
              <a:rPr lang="en-CA" sz="1200" noProof="0">
                <a:solidFill>
                  <a:schemeClr val="tx1"/>
                </a:solidFill>
                <a:effectLst/>
                <a:latin typeface="Arial" panose="020B0604020202020204" pitchFamily="34" charset="0"/>
                <a:ea typeface="Arial" panose="020B0604020202020204" pitchFamily="34" charset="0"/>
                <a:cs typeface="Arial" panose="020B0604020202020204" pitchFamily="34" charset="0"/>
              </a:rPr>
              <a:t>What are the reasons of the judgment?</a:t>
            </a:r>
          </a:p>
          <a:p>
            <a:pPr marL="1200150" lvl="2" indent="-285750" algn="l" rtl="0" fontAlgn="base">
              <a:buFont typeface="Arial" panose="020B0604020202020204" pitchFamily="34" charset="0"/>
              <a:buChar char="•"/>
            </a:pPr>
            <a:r>
              <a:rPr lang="en-CA" sz="1200" b="1" noProof="0">
                <a:solidFill>
                  <a:schemeClr val="tx1"/>
                </a:solidFill>
                <a:effectLst/>
                <a:latin typeface="Arial" panose="020B0604020202020204" pitchFamily="34" charset="0"/>
                <a:ea typeface="Arial" panose="020B0604020202020204" pitchFamily="34" charset="0"/>
                <a:cs typeface="Arial" panose="020B0604020202020204" pitchFamily="34" charset="0"/>
              </a:rPr>
              <a:t>Answer: </a:t>
            </a:r>
            <a:r>
              <a:rPr lang="en-CA" sz="1200" b="0" noProof="0">
                <a:solidFill>
                  <a:schemeClr val="tx1"/>
                </a:solidFill>
                <a:effectLst/>
                <a:latin typeface="Arial" panose="020B0604020202020204" pitchFamily="34" charset="0"/>
                <a:ea typeface="Arial" panose="020B0604020202020204" pitchFamily="34" charset="0"/>
                <a:cs typeface="Arial" panose="020B0604020202020204" pitchFamily="34" charset="0"/>
              </a:rPr>
              <a:t>They are legal arguments that explain why the judges took a certain decision.</a:t>
            </a:r>
            <a:endParaRPr lang="en-CA" sz="1200" b="1" noProof="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742950" lvl="1" indent="-285750" algn="l" rtl="0" fontAlgn="base">
              <a:buFont typeface="Wingdings" panose="05000000000000000000" pitchFamily="2" charset="2"/>
              <a:buChar char="Ø"/>
            </a:pPr>
            <a:r>
              <a:rPr lang="en-CA" sz="1200" noProof="0">
                <a:solidFill>
                  <a:schemeClr val="tx1"/>
                </a:solidFill>
                <a:effectLst/>
                <a:latin typeface="Arial" panose="020B0604020202020204" pitchFamily="34" charset="0"/>
                <a:ea typeface="Arial" panose="020B0604020202020204" pitchFamily="34" charset="0"/>
                <a:cs typeface="Arial" panose="020B0604020202020204" pitchFamily="34" charset="0"/>
              </a:rPr>
              <a:t>What happens if the decision of the judges is not unanimous?</a:t>
            </a:r>
            <a:endParaRPr lang="en-CA" sz="1200" b="0" noProof="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1200150" lvl="2" indent="-285750" algn="l" rtl="0" fontAlgn="base">
              <a:buFont typeface="Arial" panose="020B0604020202020204" pitchFamily="34" charset="0"/>
              <a:buChar char="•"/>
            </a:pPr>
            <a:r>
              <a:rPr lang="en-CA" sz="1200" b="1" noProof="0">
                <a:solidFill>
                  <a:schemeClr val="tx1"/>
                </a:solidFill>
                <a:effectLst/>
                <a:latin typeface="Arial" panose="020B0604020202020204" pitchFamily="34" charset="0"/>
                <a:cs typeface="Arial" panose="020B0604020202020204" pitchFamily="34" charset="0"/>
              </a:rPr>
              <a:t>Answer: </a:t>
            </a:r>
            <a:r>
              <a:rPr lang="en-CA" sz="1200" b="0" noProof="0">
                <a:solidFill>
                  <a:schemeClr val="tx1"/>
                </a:solidFill>
                <a:effectLst/>
                <a:latin typeface="Arial" panose="020B0604020202020204" pitchFamily="34" charset="0"/>
                <a:cs typeface="Arial" panose="020B0604020202020204" pitchFamily="34" charset="0"/>
              </a:rPr>
              <a:t>The minority judges also write their “reasons.“</a:t>
            </a:r>
            <a:endParaRPr lang="en-CA" sz="1200" b="1" noProof="0">
              <a:solidFill>
                <a:schemeClr val="tx1"/>
              </a:solidFill>
              <a:effectLst/>
              <a:latin typeface="Arial" panose="020B0604020202020204" pitchFamily="34" charset="0"/>
              <a:ea typeface="Cambria" panose="02040503050406030204" pitchFamily="18" charset="0"/>
              <a:cs typeface="Arial" panose="020B0604020202020204" pitchFamily="34" charset="0"/>
            </a:endParaRPr>
          </a:p>
          <a:p>
            <a:pPr marL="73025">
              <a:spcBef>
                <a:spcPts val="1260"/>
              </a:spcBef>
              <a:spcAft>
                <a:spcPts val="1200"/>
              </a:spcAft>
            </a:pPr>
            <a:r>
              <a:rPr lang="en-CA" sz="1200" b="1" noProof="0">
                <a:solidFill>
                  <a:schemeClr val="tx1"/>
                </a:solidFill>
                <a:effectLst/>
                <a:latin typeface="Arial" panose="020B0604020202020204" pitchFamily="34" charset="0"/>
                <a:ea typeface="Cambria" panose="02040503050406030204" pitchFamily="18" charset="0"/>
                <a:cs typeface="Arial" panose="020B0604020202020204" pitchFamily="34" charset="0"/>
              </a:rPr>
              <a:t>ADDITIONAL INFORMATION</a:t>
            </a:r>
          </a:p>
          <a:p>
            <a:pPr marL="73025">
              <a:spcBef>
                <a:spcPts val="1260"/>
              </a:spcBef>
              <a:spcAft>
                <a:spcPts val="1200"/>
              </a:spcAft>
            </a:pPr>
            <a:endParaRPr lang="en-CA" sz="1200" b="1" noProof="0">
              <a:solidFill>
                <a:schemeClr val="tx1"/>
              </a:solidFill>
              <a:effectLst/>
              <a:latin typeface="Arial" panose="020B0604020202020204" pitchFamily="34" charset="0"/>
              <a:ea typeface="Cambria" panose="02040503050406030204" pitchFamily="18" charset="0"/>
              <a:cs typeface="Arial" panose="020B0604020202020204" pitchFamily="34" charset="0"/>
            </a:endParaRPr>
          </a:p>
          <a:p>
            <a:pPr marL="285750" indent="-285750">
              <a:lnSpc>
                <a:spcPct val="116000"/>
              </a:lnSpc>
              <a:spcAft>
                <a:spcPts val="800"/>
              </a:spcAft>
              <a:buFont typeface="Wingdings" pitchFamily="2" charset="2"/>
              <a:buChar char="q"/>
            </a:pPr>
            <a:r>
              <a:rPr lang="en-CA" sz="1200" noProof="0">
                <a:solidFill>
                  <a:schemeClr val="tx1"/>
                </a:solidFill>
                <a:effectLst/>
                <a:latin typeface="Arial" panose="020B0604020202020204" pitchFamily="34" charset="0"/>
                <a:ea typeface="Times New Roman" panose="02020603050405020304" pitchFamily="18" charset="0"/>
                <a:cs typeface="Arial" panose="020B0604020202020204" pitchFamily="34" charset="0"/>
              </a:rPr>
              <a:t>The judges can make a unanimous decision. However, it often happens that one or more judges don’t share the same opinion as the majority. This is called a </a:t>
            </a:r>
            <a:r>
              <a:rPr lang="en-CA" sz="1200" b="1" noProof="0">
                <a:solidFill>
                  <a:schemeClr val="tx1"/>
                </a:solidFill>
                <a:effectLst/>
                <a:latin typeface="Arial" panose="020B0604020202020204" pitchFamily="34" charset="0"/>
                <a:ea typeface="Times New Roman" panose="02020603050405020304" pitchFamily="18" charset="0"/>
                <a:cs typeface="Arial" panose="020B0604020202020204" pitchFamily="34" charset="0"/>
              </a:rPr>
              <a:t>dissenting decision</a:t>
            </a:r>
            <a:r>
              <a:rPr lang="en-CA" sz="1200" b="0" noProof="0">
                <a:solidFill>
                  <a:schemeClr val="tx1"/>
                </a:solidFill>
                <a:effectLst/>
                <a:latin typeface="Arial" panose="020B0604020202020204" pitchFamily="34" charset="0"/>
                <a:ea typeface="Times New Roman" panose="02020603050405020304" pitchFamily="18" charset="0"/>
                <a:cs typeface="Arial" panose="020B0604020202020204" pitchFamily="34" charset="0"/>
              </a:rPr>
              <a:t>. In this case, the minority judges also write their own “reasons.” All the judges’ opinions are kept in the same judgment</a:t>
            </a:r>
            <a:r>
              <a:rPr lang="en-CA" sz="1200" noProof="0">
                <a:solidFill>
                  <a:schemeClr val="tx1"/>
                </a:solidFill>
                <a:effectLst/>
                <a:latin typeface="Arial" panose="020B0604020202020204" pitchFamily="34" charset="0"/>
                <a:ea typeface="Times New Roman" panose="02020603050405020304" pitchFamily="18" charset="0"/>
                <a:cs typeface="Arial" panose="020B0604020202020204" pitchFamily="34" charset="0"/>
              </a:rPr>
              <a:t>.</a:t>
            </a:r>
          </a:p>
          <a:p>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r>
              <a:rPr lang="en-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rPr>
              <a:t>SOURCES</a:t>
            </a:r>
          </a:p>
          <a:p>
            <a:pPr marL="285750" indent="-285750">
              <a:buFont typeface="Arial" panose="020B0604020202020204" pitchFamily="34" charset="0"/>
              <a:buChar char="•"/>
            </a:pP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Tiré</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de la LLVD Le </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juge</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consultée</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en</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ligne</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Juge | Éducaloi (educaloi.qc.ca)</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(21-08-2024).</a:t>
            </a:r>
          </a:p>
          <a:p>
            <a:pPr marL="285750" indent="-285750">
              <a:buFont typeface="Arial" panose="020B0604020202020204" pitchFamily="34" charset="0"/>
              <a:buChar char="•"/>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Cour suprême du Canada | l'Encyclopédie Canadienne (thecanadianencyclopedia.ca)</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consulté</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en</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ligne</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(21-08-2024).</a:t>
            </a:r>
          </a:p>
          <a:p>
            <a:pPr marL="285750" indent="-285750">
              <a:buFont typeface="Arial" panose="020B0604020202020204" pitchFamily="34" charset="0"/>
              <a:buChar char="•"/>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Cour suprême du Canada | l'Encyclopédie Canadienne (thecanadianencyclopedia.ca)</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consulté</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en</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ligne</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(21-08-2024).</a:t>
            </a:r>
          </a:p>
        </p:txBody>
      </p:sp>
      <p:sp>
        <p:nvSpPr>
          <p:cNvPr id="4" name="Slide Number Placeholder 3">
            <a:extLst>
              <a:ext uri="{FF2B5EF4-FFF2-40B4-BE49-F238E27FC236}">
                <a16:creationId xmlns:a16="http://schemas.microsoft.com/office/drawing/2014/main" id="{11C7D329-420E-2A24-14F6-D239061D8DF1}"/>
              </a:ext>
            </a:extLst>
          </p:cNvPr>
          <p:cNvSpPr>
            <a:spLocks noGrp="1"/>
          </p:cNvSpPr>
          <p:nvPr>
            <p:ph type="sldNum" sz="quarter" idx="5"/>
          </p:nvPr>
        </p:nvSpPr>
        <p:spPr/>
        <p:txBody>
          <a:bodyPr/>
          <a:lstStyle/>
          <a:p>
            <a:fld id="{35E544C7-F800-43E5-B4CA-65E8656D9E73}" type="slidenum">
              <a:rPr lang="en-CA" smtClean="0"/>
              <a:t>32</a:t>
            </a:fld>
            <a:endParaRPr lang="en-CA"/>
          </a:p>
        </p:txBody>
      </p:sp>
    </p:spTree>
    <p:extLst>
      <p:ext uri="{BB962C8B-B14F-4D97-AF65-F5344CB8AC3E}">
        <p14:creationId xmlns:p14="http://schemas.microsoft.com/office/powerpoint/2010/main" val="42036519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5E544C7-F800-43E5-B4CA-65E8656D9E73}" type="slidenum">
              <a:rPr lang="en-CA" smtClean="0"/>
              <a:t>33</a:t>
            </a:fld>
            <a:endParaRPr lang="en-CA"/>
          </a:p>
        </p:txBody>
      </p:sp>
    </p:spTree>
    <p:extLst>
      <p:ext uri="{BB962C8B-B14F-4D97-AF65-F5344CB8AC3E}">
        <p14:creationId xmlns:p14="http://schemas.microsoft.com/office/powerpoint/2010/main" val="28677134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33873-7B56-0D61-9863-86306C16B6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7850A4-8A60-B7E9-80BC-D32F57EA21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B60AF5-A42F-0626-9088-3ED39AC179CF}"/>
              </a:ext>
            </a:extLst>
          </p:cNvPr>
          <p:cNvSpPr>
            <a:spLocks noGrp="1"/>
          </p:cNvSpPr>
          <p:nvPr>
            <p:ph type="body" idx="1"/>
          </p:nvPr>
        </p:nvSpPr>
        <p:spPr/>
        <p:txBody>
          <a:bodyPr/>
          <a:lstStyle/>
          <a:p>
            <a:pPr marL="0" marR="0" lvl="0" indent="0" algn="l" defTabSz="914400" rtl="0" eaLnBrk="1" fontAlgn="auto" latinLnBrk="0" hangingPunct="1">
              <a:lnSpc>
                <a:spcPct val="116000"/>
              </a:lnSpc>
              <a:spcBef>
                <a:spcPts val="0"/>
              </a:spcBef>
              <a:spcAft>
                <a:spcPts val="800"/>
              </a:spcAft>
              <a:buClrTx/>
              <a:buSzTx/>
              <a:buFontTx/>
              <a:buNone/>
              <a:tabLst/>
              <a:defRPr/>
            </a:pPr>
            <a:r>
              <a:rPr lang="en-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rPr>
              <a:t>INFORMATION FOR THE STUDENTS</a:t>
            </a:r>
          </a:p>
          <a:p>
            <a:pPr marL="0" marR="0" lvl="0" indent="0" algn="l" defTabSz="914400" rtl="0" eaLnBrk="1" fontAlgn="auto" latinLnBrk="0" hangingPunct="1">
              <a:lnSpc>
                <a:spcPct val="116000"/>
              </a:lnSpc>
              <a:spcBef>
                <a:spcPts val="0"/>
              </a:spcBef>
              <a:spcAft>
                <a:spcPts val="800"/>
              </a:spcAft>
              <a:buClrTx/>
              <a:buSzTx/>
              <a:buFontTx/>
              <a:buNone/>
              <a:tabLst/>
              <a:defRPr/>
            </a:pPr>
            <a:endParaRPr lang="en-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itchFamily="2" charset="2"/>
              <a:buChar char="q"/>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In 1955, Dr. Henry Morgentaler started working as a family doctor in Montreal. Among other things, he provided women and men with contraception, a practice that was not common at the time. </a:t>
            </a:r>
          </a:p>
          <a:p>
            <a:pPr marL="285750" indent="-285750">
              <a:lnSpc>
                <a:spcPct val="116000"/>
              </a:lnSpc>
              <a:spcAft>
                <a:spcPts val="800"/>
              </a:spcAft>
              <a:buFont typeface="Wingdings" pitchFamily="2" charset="2"/>
              <a:buChar char="q"/>
            </a:pP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itchFamily="2" charset="2"/>
              <a:buChar char="q"/>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In 1967, he participated to public hearings on changes that had to be made to the </a:t>
            </a:r>
            <a:r>
              <a:rPr lang="en-CA" sz="1200" i="1" noProof="0">
                <a:solidFill>
                  <a:schemeClr val="tx1"/>
                </a:solidFill>
                <a:effectLst/>
                <a:latin typeface="Arial" panose="020B0604020202020204" pitchFamily="34" charset="0"/>
                <a:ea typeface="Aptos" panose="020B0004020202020204" pitchFamily="34" charset="0"/>
                <a:cs typeface="Arial" panose="020B0604020202020204" pitchFamily="34" charset="0"/>
              </a:rPr>
              <a:t>Criminal Code</a:t>
            </a:r>
            <a:r>
              <a:rPr lang="en-CA" sz="1200" i="0" noProof="0">
                <a:solidFill>
                  <a:schemeClr val="tx1"/>
                </a:solidFill>
                <a:effectLst/>
                <a:latin typeface="Arial" panose="020B0604020202020204" pitchFamily="34" charset="0"/>
                <a:ea typeface="Aptos" panose="020B0004020202020204" pitchFamily="34" charset="0"/>
                <a:cs typeface="Arial" panose="020B0604020202020204" pitchFamily="34" charset="0"/>
              </a:rPr>
              <a:t>. He argued that all women should have the right to abortion</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a:t>
            </a:r>
          </a:p>
          <a:p>
            <a:pPr marL="285750" indent="-285750">
              <a:lnSpc>
                <a:spcPct val="116000"/>
              </a:lnSpc>
              <a:spcAft>
                <a:spcPts val="800"/>
              </a:spcAft>
              <a:buFont typeface="Wingdings" pitchFamily="2" charset="2"/>
              <a:buChar char="q"/>
            </a:pP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itchFamily="2" charset="2"/>
              <a:buChar char="q"/>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In his opinion, abortions that were performed illegally at the time, women’s health and lives seriously at risk.</a:t>
            </a:r>
          </a:p>
          <a:p>
            <a:pPr marL="285750" indent="-285750">
              <a:lnSpc>
                <a:spcPct val="116000"/>
              </a:lnSpc>
              <a:spcAft>
                <a:spcPts val="800"/>
              </a:spcAft>
              <a:buFont typeface="Wingdings" pitchFamily="2" charset="2"/>
              <a:buChar char="q"/>
            </a:pP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itchFamily="2" charset="2"/>
              <a:buChar char="q"/>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Over the years, Dr. Morgentaler opened up abortion clinics in several places in Canada. He was taken to court several times, was found guilty, then acquitted (released from accusations) several times by various juries. He spent 10 months in prison.</a:t>
            </a:r>
          </a:p>
          <a:p>
            <a:pPr marL="285750" indent="-285750">
              <a:lnSpc>
                <a:spcPct val="116000"/>
              </a:lnSpc>
              <a:spcAft>
                <a:spcPts val="800"/>
              </a:spcAft>
              <a:buFont typeface="Wingdings" pitchFamily="2" charset="2"/>
              <a:buChar char="q"/>
            </a:pP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itchFamily="2" charset="2"/>
              <a:buChar char="q"/>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Abortion was decriminalized in 1988 during one of these court cases. Dr. Morgentaler became a symbol of the fight and movement to decriminalize abortion. He fought for this right his whole life and risked his freedom and security.</a:t>
            </a:r>
          </a:p>
          <a:p>
            <a:pPr marL="285750" indent="-285750">
              <a:lnSpc>
                <a:spcPct val="116000"/>
              </a:lnSpc>
              <a:spcAft>
                <a:spcPts val="800"/>
              </a:spcAft>
              <a:buFont typeface="Wingdings" pitchFamily="2" charset="2"/>
              <a:buChar char="q"/>
            </a:pP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itchFamily="2" charset="2"/>
              <a:buChar char="q"/>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He died in 2013 at the age of 90.</a:t>
            </a:r>
          </a:p>
          <a:p>
            <a:pPr>
              <a:lnSpc>
                <a:spcPct val="116000"/>
              </a:lnSpc>
              <a:spcAft>
                <a:spcPts val="800"/>
              </a:spcAft>
            </a:pP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a:lnSpc>
                <a:spcPct val="116000"/>
              </a:lnSpc>
              <a:spcAft>
                <a:spcPts val="800"/>
              </a:spcAft>
            </a:pPr>
            <a:r>
              <a:rPr lang="en-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rPr>
              <a:t>SOURCES</a:t>
            </a:r>
          </a:p>
          <a:p>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Radio-Canada. (26 </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janvier</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2018). </a:t>
            </a:r>
            <a:r>
              <a:rPr lang="en-CA" sz="1200" i="1" noProof="0">
                <a:solidFill>
                  <a:schemeClr val="tx1"/>
                </a:solidFill>
                <a:effectLst/>
                <a:latin typeface="Arial" panose="020B0604020202020204" pitchFamily="34" charset="0"/>
                <a:ea typeface="Aptos" panose="020B0004020202020204" pitchFamily="34" charset="0"/>
                <a:cs typeface="Arial" panose="020B0604020202020204" pitchFamily="34" charset="0"/>
              </a:rPr>
              <a:t>Il y a 30 </a:t>
            </a:r>
            <a:r>
              <a:rPr lang="en-CA" sz="1200" i="1"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ans</a:t>
            </a:r>
            <a:r>
              <a:rPr lang="en-CA" sz="1200" i="1" noProof="0">
                <a:solidFill>
                  <a:schemeClr val="tx1"/>
                </a:solidFill>
                <a:effectLst/>
                <a:latin typeface="Arial" panose="020B0604020202020204" pitchFamily="34" charset="0"/>
                <a:ea typeface="Aptos" panose="020B0004020202020204" pitchFamily="34" charset="0"/>
                <a:cs typeface="Arial" panose="020B0604020202020204" pitchFamily="34" charset="0"/>
              </a:rPr>
              <a:t>: la </a:t>
            </a:r>
            <a:r>
              <a:rPr lang="en-CA" sz="1200" i="1"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victoire</a:t>
            </a:r>
            <a:r>
              <a:rPr lang="en-CA" sz="1200" i="1" noProof="0">
                <a:solidFill>
                  <a:schemeClr val="tx1"/>
                </a:solidFill>
                <a:effectLst/>
                <a:latin typeface="Arial" panose="020B0604020202020204" pitchFamily="34" charset="0"/>
                <a:ea typeface="Aptos" panose="020B0004020202020204" pitchFamily="34" charset="0"/>
                <a:cs typeface="Arial" panose="020B0604020202020204" pitchFamily="34" charset="0"/>
              </a:rPr>
              <a:t> </a:t>
            </a:r>
            <a:r>
              <a:rPr lang="en-CA" sz="1200" i="1"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juridique</a:t>
            </a:r>
            <a:r>
              <a:rPr lang="en-CA" sz="1200" i="1" noProof="0">
                <a:solidFill>
                  <a:schemeClr val="tx1"/>
                </a:solidFill>
                <a:effectLst/>
                <a:latin typeface="Arial" panose="020B0604020202020204" pitchFamily="34" charset="0"/>
                <a:ea typeface="Aptos" panose="020B0004020202020204" pitchFamily="34" charset="0"/>
                <a:cs typeface="Arial" panose="020B0604020202020204" pitchFamily="34" charset="0"/>
              </a:rPr>
              <a:t> du </a:t>
            </a:r>
            <a:r>
              <a:rPr lang="en-CA" sz="1200" i="1"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docteur</a:t>
            </a:r>
            <a:r>
              <a:rPr lang="en-CA" sz="1200" i="1" noProof="0">
                <a:solidFill>
                  <a:schemeClr val="tx1"/>
                </a:solidFill>
                <a:effectLst/>
                <a:latin typeface="Arial" panose="020B0604020202020204" pitchFamily="34" charset="0"/>
                <a:ea typeface="Aptos" panose="020B0004020202020204" pitchFamily="34" charset="0"/>
                <a:cs typeface="Arial" panose="020B0604020202020204" pitchFamily="34" charset="0"/>
              </a:rPr>
              <a:t> Morgentaler</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Repéré</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le 19 </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août</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2024 à https://</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ici.radio-canada.ca</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archives.</a:t>
            </a:r>
          </a:p>
          <a:p>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Hélène </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Bussetti</a:t>
            </a:r>
            <a:r>
              <a:rPr lang="en-CA" sz="1200" i="1" noProof="0">
                <a:solidFill>
                  <a:schemeClr val="tx1"/>
                </a:solidFill>
                <a:effectLst/>
                <a:latin typeface="Arial" panose="020B0604020202020204" pitchFamily="34" charset="0"/>
                <a:ea typeface="Aptos" panose="020B0004020202020204" pitchFamily="34" charset="0"/>
                <a:cs typeface="Arial" panose="020B0604020202020204" pitchFamily="34" charset="0"/>
              </a:rPr>
              <a:t>, Le </a:t>
            </a:r>
            <a:r>
              <a:rPr lang="en-CA" sz="1200" i="1"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docteur</a:t>
            </a:r>
            <a:r>
              <a:rPr lang="en-CA" sz="1200" i="1" noProof="0">
                <a:solidFill>
                  <a:schemeClr val="tx1"/>
                </a:solidFill>
                <a:effectLst/>
                <a:latin typeface="Arial" panose="020B0604020202020204" pitchFamily="34" charset="0"/>
                <a:ea typeface="Aptos" panose="020B0004020202020204" pitchFamily="34" charset="0"/>
                <a:cs typeface="Arial" panose="020B0604020202020204" pitchFamily="34" charset="0"/>
              </a:rPr>
              <a:t> Henry Morgentaler </a:t>
            </a:r>
            <a:r>
              <a:rPr lang="en-CA" sz="1200" i="1"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est</a:t>
            </a:r>
            <a:r>
              <a:rPr lang="en-CA" sz="1200" i="1" noProof="0">
                <a:solidFill>
                  <a:schemeClr val="tx1"/>
                </a:solidFill>
                <a:effectLst/>
                <a:latin typeface="Arial" panose="020B0604020202020204" pitchFamily="34" charset="0"/>
                <a:ea typeface="Aptos" panose="020B0004020202020204" pitchFamily="34" charset="0"/>
                <a:cs typeface="Arial" panose="020B0604020202020204" pitchFamily="34" charset="0"/>
              </a:rPr>
              <a:t> </a:t>
            </a:r>
            <a:r>
              <a:rPr lang="en-CA" sz="1200" i="1"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décédé</a:t>
            </a:r>
            <a:r>
              <a:rPr lang="en-CA" sz="1200" i="1" noProof="0">
                <a:solidFill>
                  <a:schemeClr val="tx1"/>
                </a:solidFill>
                <a:effectLst/>
                <a:latin typeface="Arial" panose="020B0604020202020204" pitchFamily="34" charset="0"/>
                <a:ea typeface="Aptos" panose="020B0004020202020204" pitchFamily="34" charset="0"/>
                <a:cs typeface="Arial" panose="020B0604020202020204" pitchFamily="34" charset="0"/>
              </a:rPr>
              <a:t>. </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Repéré</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le 24 </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août</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2024 à </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www.ledevoir.com</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a:t>
            </a:r>
          </a:p>
          <a:p>
            <a:pPr algn="l" rtl="0" fontAlgn="base"/>
            <a:endParaRPr lang="en-CA" sz="1200" b="0" i="0" noProof="0">
              <a:solidFill>
                <a:schemeClr val="tx1"/>
              </a:solidFill>
              <a:effectLst/>
              <a:highlight>
                <a:srgbClr val="F5F5F5"/>
              </a:highligh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92A2719-784E-E926-F54A-5A4AD7971731}"/>
              </a:ext>
            </a:extLst>
          </p:cNvPr>
          <p:cNvSpPr>
            <a:spLocks noGrp="1"/>
          </p:cNvSpPr>
          <p:nvPr>
            <p:ph type="sldNum" sz="quarter" idx="5"/>
          </p:nvPr>
        </p:nvSpPr>
        <p:spPr/>
        <p:txBody>
          <a:bodyPr/>
          <a:lstStyle/>
          <a:p>
            <a:fld id="{35E544C7-F800-43E5-B4CA-65E8656D9E73}" type="slidenum">
              <a:rPr lang="en-CA" smtClean="0"/>
              <a:t>34</a:t>
            </a:fld>
            <a:endParaRPr lang="en-CA"/>
          </a:p>
        </p:txBody>
      </p:sp>
    </p:spTree>
    <p:extLst>
      <p:ext uri="{BB962C8B-B14F-4D97-AF65-F5344CB8AC3E}">
        <p14:creationId xmlns:p14="http://schemas.microsoft.com/office/powerpoint/2010/main" val="2335603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CF67A-1FE0-90A5-F797-1398395A0E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510720-E058-5A06-CFF1-040EE101B1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C211D9-3D3F-C40A-8670-91902A541A18}"/>
              </a:ext>
            </a:extLst>
          </p:cNvPr>
          <p:cNvSpPr>
            <a:spLocks noGrp="1"/>
          </p:cNvSpPr>
          <p:nvPr>
            <p:ph type="body" idx="1"/>
          </p:nvPr>
        </p:nvSpPr>
        <p:spPr/>
        <p:txBody>
          <a:bodyPr/>
          <a:lstStyle/>
          <a:p>
            <a:pPr marL="0" marR="0" lvl="0" indent="0" algn="l" defTabSz="914400">
              <a:lnSpc>
                <a:spcPct val="115999"/>
              </a:lnSpc>
              <a:spcBef>
                <a:spcPts val="0"/>
              </a:spcBef>
              <a:spcAft>
                <a:spcPts val="800"/>
              </a:spcAft>
              <a:buClrTx/>
              <a:buSzTx/>
              <a:buFontTx/>
              <a:buNone/>
              <a:tabLst/>
              <a:defRPr/>
            </a:pPr>
            <a:r>
              <a:rPr lang="en-CA" sz="1200" b="1" noProof="0">
                <a:solidFill>
                  <a:schemeClr val="tx1"/>
                </a:solidFill>
                <a:latin typeface="Arial" panose="020B0604020202020204" pitchFamily="34" charset="0"/>
                <a:ea typeface="Aptos" panose="020B0004020202020204" pitchFamily="34" charset="0"/>
                <a:cs typeface="Arial" panose="020B0604020202020204" pitchFamily="34" charset="0"/>
              </a:rPr>
              <a:t>INFORMATION</a:t>
            </a:r>
            <a:r>
              <a:rPr lang="en-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rPr>
              <a:t> FOR THE STUDENTS</a:t>
            </a:r>
          </a:p>
          <a:p>
            <a:pPr marL="0" marR="0" lvl="0" indent="0" algn="l" defTabSz="914400">
              <a:lnSpc>
                <a:spcPct val="115999"/>
              </a:lnSpc>
              <a:spcBef>
                <a:spcPts val="0"/>
              </a:spcBef>
              <a:spcAft>
                <a:spcPts val="800"/>
              </a:spcAft>
              <a:buClrTx/>
              <a:buSzTx/>
              <a:buFontTx/>
              <a:buNone/>
              <a:tabLst/>
              <a:defRPr/>
            </a:pP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itchFamily="2" charset="2"/>
              <a:buChar char="q"/>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In 1982, Dr. Morgentaler and two other doctors were accused of  performing illegal abortions, in other words, ending the pregnancies of women who didn’t receive an authorization from a committee of doctors as it was required at the time under the </a:t>
            </a:r>
            <a:r>
              <a:rPr lang="en-CA" sz="1200" i="1" noProof="0">
                <a:solidFill>
                  <a:schemeClr val="tx1"/>
                </a:solidFill>
                <a:effectLst/>
                <a:latin typeface="Arial" panose="020B0604020202020204" pitchFamily="34" charset="0"/>
                <a:ea typeface="Aptos" panose="020B0004020202020204" pitchFamily="34" charset="0"/>
                <a:cs typeface="Arial" panose="020B0604020202020204" pitchFamily="34" charset="0"/>
              </a:rPr>
              <a:t>Criminal Code.</a:t>
            </a:r>
            <a:r>
              <a:rPr lang="en-CA" sz="1200" b="1" i="1" noProof="0">
                <a:solidFill>
                  <a:schemeClr val="tx1"/>
                </a:solidFill>
                <a:effectLst/>
                <a:latin typeface="Arial" panose="020B0604020202020204" pitchFamily="34" charset="0"/>
                <a:ea typeface="Aptos" panose="020B0004020202020204" pitchFamily="34" charset="0"/>
                <a:cs typeface="Arial" panose="020B0604020202020204" pitchFamily="34" charset="0"/>
              </a:rPr>
              <a:t> </a:t>
            </a:r>
            <a:r>
              <a:rPr lang="en-CA" sz="1200" b="0" i="0" noProof="0">
                <a:solidFill>
                  <a:schemeClr val="tx1"/>
                </a:solidFill>
                <a:effectLst/>
                <a:latin typeface="Arial" panose="020B0604020202020204" pitchFamily="34" charset="0"/>
                <a:ea typeface="Aptos" panose="020B0004020202020204" pitchFamily="34" charset="0"/>
                <a:cs typeface="Arial" panose="020B0604020202020204" pitchFamily="34" charset="0"/>
              </a:rPr>
              <a:t>The case went all the way to the Supreme Court</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a:t>
            </a:r>
            <a:endParaRPr lang="en-CA" sz="1200" b="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indent="0">
              <a:lnSpc>
                <a:spcPct val="116000"/>
              </a:lnSpc>
              <a:spcAft>
                <a:spcPts val="800"/>
              </a:spcAft>
              <a:buFont typeface="Wingdings" pitchFamily="2" charset="2"/>
              <a:buNone/>
            </a:pPr>
            <a:endParaRPr lang="en-CA" sz="1200" b="0" noProof="0">
              <a:solidFill>
                <a:schemeClr val="tx1"/>
              </a:solidFill>
              <a:effectLst/>
              <a:latin typeface="Arial" panose="020B0604020202020204" pitchFamily="34" charset="0"/>
              <a:ea typeface="Cambria" panose="02040503050406030204" pitchFamily="18" charset="0"/>
              <a:cs typeface="Arial" panose="020B0604020202020204" pitchFamily="34" charset="0"/>
            </a:endParaRPr>
          </a:p>
          <a:p>
            <a:pPr marL="0" indent="0">
              <a:lnSpc>
                <a:spcPct val="116000"/>
              </a:lnSpc>
              <a:spcAft>
                <a:spcPts val="800"/>
              </a:spcAft>
              <a:buFont typeface="Wingdings" pitchFamily="2" charset="2"/>
              <a:buNone/>
            </a:pPr>
            <a:r>
              <a:rPr lang="en-CA" sz="1200" b="1" noProof="0">
                <a:solidFill>
                  <a:schemeClr val="tx1"/>
                </a:solidFill>
                <a:effectLst/>
                <a:latin typeface="Arial" panose="020B0604020202020204" pitchFamily="34" charset="0"/>
                <a:ea typeface="Cambria" panose="02040503050406030204" pitchFamily="18" charset="0"/>
                <a:cs typeface="Arial" panose="020B0604020202020204" pitchFamily="34" charset="0"/>
              </a:rPr>
              <a:t>The </a:t>
            </a:r>
            <a:r>
              <a:rPr lang="en-CA" sz="1200" b="1" i="1" noProof="0">
                <a:solidFill>
                  <a:schemeClr val="tx1"/>
                </a:solidFill>
                <a:effectLst/>
                <a:latin typeface="Arial" panose="020B0604020202020204" pitchFamily="34" charset="0"/>
                <a:ea typeface="Cambria" panose="02040503050406030204" pitchFamily="18" charset="0"/>
                <a:cs typeface="Arial" panose="020B0604020202020204" pitchFamily="34" charset="0"/>
              </a:rPr>
              <a:t>Criminal Code</a:t>
            </a:r>
          </a:p>
          <a:p>
            <a:pPr marL="0" indent="0">
              <a:lnSpc>
                <a:spcPct val="116000"/>
              </a:lnSpc>
              <a:spcAft>
                <a:spcPts val="800"/>
              </a:spcAft>
              <a:buFont typeface="Wingdings" pitchFamily="2" charset="2"/>
              <a:buNone/>
            </a:pPr>
            <a:endParaRPr lang="en-CA" sz="1200" b="1" noProof="0">
              <a:solidFill>
                <a:schemeClr val="tx1"/>
              </a:solidFill>
              <a:effectLst/>
              <a:latin typeface="Arial" panose="020B0604020202020204" pitchFamily="34" charset="0"/>
              <a:ea typeface="Cambria" panose="02040503050406030204" pitchFamily="18" charset="0"/>
              <a:cs typeface="Arial" panose="020B0604020202020204" pitchFamily="34" charset="0"/>
            </a:endParaRPr>
          </a:p>
          <a:p>
            <a:pPr marL="285750" indent="-285750">
              <a:lnSpc>
                <a:spcPct val="116000"/>
              </a:lnSpc>
              <a:spcAft>
                <a:spcPts val="800"/>
              </a:spcAft>
              <a:buFont typeface="Wingdings" pitchFamily="2" charset="2"/>
              <a:buChar char="q"/>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There was a section in the Criminal Code in 1982 that banned abortion except when the life or health of the pregnant women were at risk. To have a legal abortion, a pregnant woman had to receive a certificate given by a committee of doctors. The doctors were the ones to decide if the pregnancy put the </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the</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women’s health or life at risk.</a:t>
            </a:r>
            <a:endParaRPr lang="en-CA" sz="1200" b="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indent="0">
              <a:lnSpc>
                <a:spcPct val="116000"/>
              </a:lnSpc>
              <a:spcAft>
                <a:spcPts val="800"/>
              </a:spcAft>
              <a:buFont typeface="Wingdings" pitchFamily="2" charset="2"/>
              <a:buNone/>
            </a:pPr>
            <a:endParaRPr lang="en-CA" sz="1200" b="0" noProof="0">
              <a:solidFill>
                <a:schemeClr val="tx1"/>
              </a:solidFill>
              <a:effectLst/>
              <a:latin typeface="Arial" panose="020B0604020202020204" pitchFamily="34" charset="0"/>
              <a:ea typeface="Cambria" panose="02040503050406030204" pitchFamily="18" charset="0"/>
              <a:cs typeface="Arial" panose="020B0604020202020204" pitchFamily="34" charset="0"/>
            </a:endParaRPr>
          </a:p>
          <a:p>
            <a:pPr marL="0" indent="0">
              <a:lnSpc>
                <a:spcPct val="116000"/>
              </a:lnSpc>
              <a:spcAft>
                <a:spcPts val="800"/>
              </a:spcAft>
              <a:buFont typeface="Wingdings" pitchFamily="2" charset="2"/>
              <a:buNone/>
            </a:pPr>
            <a:r>
              <a:rPr lang="en-CA" sz="1200" b="1" noProof="0">
                <a:solidFill>
                  <a:schemeClr val="tx1"/>
                </a:solidFill>
                <a:effectLst/>
                <a:latin typeface="Arial" panose="020B0604020202020204" pitchFamily="34" charset="0"/>
                <a:ea typeface="Cambria" panose="02040503050406030204" pitchFamily="18" charset="0"/>
                <a:cs typeface="Arial" panose="020B0604020202020204" pitchFamily="34" charset="0"/>
              </a:rPr>
              <a:t>The committees of doctors</a:t>
            </a:r>
          </a:p>
          <a:p>
            <a:pPr marL="0" indent="0">
              <a:lnSpc>
                <a:spcPct val="116000"/>
              </a:lnSpc>
              <a:spcAft>
                <a:spcPts val="800"/>
              </a:spcAft>
              <a:buFont typeface="Wingdings" pitchFamily="2" charset="2"/>
              <a:buNone/>
            </a:pPr>
            <a:endParaRPr lang="en-CA" sz="1200" b="1" noProof="0">
              <a:solidFill>
                <a:schemeClr val="tx1"/>
              </a:solidFill>
              <a:effectLst/>
              <a:latin typeface="Arial" panose="020B0604020202020204" pitchFamily="34" charset="0"/>
              <a:ea typeface="Cambria" panose="02040503050406030204" pitchFamily="18" charset="0"/>
              <a:cs typeface="Arial" panose="020B0604020202020204" pitchFamily="34" charset="0"/>
            </a:endParaRPr>
          </a:p>
          <a:p>
            <a:pPr marL="285750" indent="-285750">
              <a:lnSpc>
                <a:spcPct val="116000"/>
              </a:lnSpc>
              <a:spcAft>
                <a:spcPts val="800"/>
              </a:spcAft>
              <a:buFont typeface="Wingdings" pitchFamily="2" charset="2"/>
              <a:buChar char="q"/>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Not every hospital in Canada had a committee of doctors. A woman who wanted to have an abortion sometimes had to travel to get access to one. Also, the delays in obtaining an abortion could be long.</a:t>
            </a:r>
          </a:p>
          <a:p>
            <a:endParaRPr lang="en-CA" sz="1200" b="1" noProof="0">
              <a:solidFill>
                <a:schemeClr val="tx1"/>
              </a:solidFill>
              <a:effectLst/>
              <a:latin typeface="Arial" panose="020B0604020202020204" pitchFamily="34" charset="0"/>
              <a:ea typeface="Cambria" panose="02040503050406030204" pitchFamily="18" charset="0"/>
              <a:cs typeface="Arial" panose="020B0604020202020204" pitchFamily="34" charset="0"/>
            </a:endParaRPr>
          </a:p>
          <a:p>
            <a:r>
              <a:rPr lang="en-CA" sz="1200" b="1" noProof="0">
                <a:solidFill>
                  <a:schemeClr val="tx1"/>
                </a:solidFill>
                <a:effectLst/>
                <a:latin typeface="Arial" panose="020B0604020202020204" pitchFamily="34" charset="0"/>
                <a:ea typeface="Cambria" panose="02040503050406030204" pitchFamily="18" charset="0"/>
                <a:cs typeface="Arial" panose="020B0604020202020204" pitchFamily="34" charset="0"/>
              </a:rPr>
              <a:t>Abortion methods</a:t>
            </a:r>
          </a:p>
          <a:p>
            <a:endParaRPr lang="en-CA" sz="1200" b="1" noProof="0">
              <a:solidFill>
                <a:schemeClr val="tx1"/>
              </a:solidFill>
              <a:effectLst/>
              <a:latin typeface="Arial" panose="020B0604020202020204" pitchFamily="34" charset="0"/>
              <a:ea typeface="Cambria" panose="02040503050406030204" pitchFamily="18" charset="0"/>
              <a:cs typeface="Arial" panose="020B0604020202020204" pitchFamily="34" charset="0"/>
            </a:endParaRPr>
          </a:p>
          <a:p>
            <a:pPr marL="285750" indent="-285750">
              <a:lnSpc>
                <a:spcPct val="116000"/>
              </a:lnSpc>
              <a:spcAft>
                <a:spcPts val="800"/>
              </a:spcAft>
              <a:buFont typeface="Wingdings" pitchFamily="2" charset="2"/>
              <a:buChar char="q"/>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The further along the pregnancy, the greater the higher the risk of the abortion for the woman’s health. Several medical techniques are used to perform an abortion at each stage of the pregnancy. An abortion performed as early as possible lowers the risk of complications or death for the woman.</a:t>
            </a:r>
          </a:p>
          <a:p>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r>
              <a:rPr lang="en-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rPr>
              <a:t>SOURCE</a:t>
            </a:r>
          </a:p>
          <a:p>
            <a:r>
              <a:rPr lang="en-CA" sz="1200" noProof="0">
                <a:solidFill>
                  <a:schemeClr val="tx1"/>
                </a:solidFill>
                <a:effectLst/>
                <a:latin typeface="Arial" panose="020B0604020202020204" pitchFamily="34" charset="0"/>
                <a:ea typeface="Arial" panose="020B0604020202020204" pitchFamily="34" charset="0"/>
                <a:cs typeface="Arial" panose="020B0604020202020204" pitchFamily="34" charset="0"/>
              </a:rPr>
              <a:t>R. </a:t>
            </a:r>
            <a:r>
              <a:rPr lang="en-CA" sz="1200" i="1" noProof="0">
                <a:solidFill>
                  <a:schemeClr val="tx1"/>
                </a:solidFill>
                <a:effectLst/>
                <a:latin typeface="Arial" panose="020B0604020202020204" pitchFamily="34" charset="0"/>
                <a:ea typeface="Arial" panose="020B0604020202020204" pitchFamily="34" charset="0"/>
                <a:cs typeface="Arial" panose="020B0604020202020204" pitchFamily="34" charset="0"/>
              </a:rPr>
              <a:t>c.</a:t>
            </a:r>
            <a:r>
              <a:rPr lang="en-CA" sz="1200" noProof="0">
                <a:solidFill>
                  <a:schemeClr val="tx1"/>
                </a:solidFill>
                <a:effectLst/>
                <a:latin typeface="Arial" panose="020B0604020202020204" pitchFamily="34" charset="0"/>
                <a:ea typeface="Arial" panose="020B0604020202020204" pitchFamily="34" charset="0"/>
                <a:cs typeface="Arial" panose="020B0604020202020204" pitchFamily="34" charset="0"/>
              </a:rPr>
              <a:t> Morgentaler, 1988 CanLII 90 (CSC), [1988] 1 RCS 30.</a:t>
            </a:r>
          </a:p>
          <a:p>
            <a:pPr>
              <a:spcAft>
                <a:spcPts val="800"/>
              </a:spcAft>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ECD8C0D3-96A8-A403-175A-157A4E5071B6}"/>
              </a:ext>
            </a:extLst>
          </p:cNvPr>
          <p:cNvSpPr>
            <a:spLocks noGrp="1"/>
          </p:cNvSpPr>
          <p:nvPr>
            <p:ph type="sldNum" sz="quarter" idx="5"/>
          </p:nvPr>
        </p:nvSpPr>
        <p:spPr/>
        <p:txBody>
          <a:bodyPr/>
          <a:lstStyle/>
          <a:p>
            <a:fld id="{35E544C7-F800-43E5-B4CA-65E8656D9E73}" type="slidenum">
              <a:rPr lang="en-CA" smtClean="0"/>
              <a:t>35</a:t>
            </a:fld>
            <a:endParaRPr lang="en-CA"/>
          </a:p>
        </p:txBody>
      </p:sp>
    </p:spTree>
    <p:extLst>
      <p:ext uri="{BB962C8B-B14F-4D97-AF65-F5344CB8AC3E}">
        <p14:creationId xmlns:p14="http://schemas.microsoft.com/office/powerpoint/2010/main" val="1481026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418FB-0805-5FDB-FAEF-0E89FDA812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CB4055-CAD0-6AB7-8772-C8DCF8B16E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367651-55CB-9647-9EFE-F95F04A939ED}"/>
              </a:ext>
            </a:extLst>
          </p:cNvPr>
          <p:cNvSpPr>
            <a:spLocks noGrp="1"/>
          </p:cNvSpPr>
          <p:nvPr>
            <p:ph type="body" idx="1"/>
          </p:nvPr>
        </p:nvSpPr>
        <p:spPr/>
        <p:txBody>
          <a:bodyPr/>
          <a:lstStyle/>
          <a:p>
            <a:pPr marL="73025">
              <a:spcBef>
                <a:spcPts val="1260"/>
              </a:spcBef>
              <a:spcAft>
                <a:spcPts val="1200"/>
              </a:spcAft>
            </a:pPr>
            <a:r>
              <a:rPr lang="en-CA" sz="1200" b="1">
                <a:solidFill>
                  <a:schemeClr val="tx1"/>
                </a:solidFill>
                <a:effectLst/>
                <a:latin typeface="Arial" panose="020B0604020202020204" pitchFamily="34" charset="0"/>
                <a:ea typeface="Cambria" panose="02040503050406030204" pitchFamily="18" charset="0"/>
                <a:cs typeface="Arial" panose="020B0604020202020204" pitchFamily="34" charset="0"/>
              </a:rPr>
              <a:t>NOTES FOR THE TEACHER</a:t>
            </a:r>
          </a:p>
          <a:p>
            <a:pPr marL="73025">
              <a:spcBef>
                <a:spcPts val="1260"/>
              </a:spcBef>
              <a:spcAft>
                <a:spcPts val="1200"/>
              </a:spcAft>
            </a:pPr>
            <a:endParaRPr lang="en-CA" sz="1200" b="1">
              <a:solidFill>
                <a:schemeClr val="tx1"/>
              </a:solidFill>
              <a:effectLst/>
              <a:latin typeface="Arial" panose="020B0604020202020204" pitchFamily="34" charset="0"/>
              <a:ea typeface="Cambria" panose="02040503050406030204" pitchFamily="18" charset="0"/>
              <a:cs typeface="Arial" panose="020B0604020202020204" pitchFamily="34" charset="0"/>
            </a:endParaRPr>
          </a:p>
          <a:p>
            <a:pPr marL="285750" indent="-285750" algn="l" rtl="0" fontAlgn="base">
              <a:buFont typeface="Wingdings" panose="05000000000000000000" pitchFamily="2" charset="2"/>
              <a:buChar char="q"/>
            </a:pPr>
            <a:r>
              <a:rPr lang="en-CA" sz="1200" b="0" i="0" u="none" strike="noStrike" noProof="0">
                <a:solidFill>
                  <a:schemeClr val="tx1"/>
                </a:solidFill>
                <a:effectLst/>
                <a:highlight>
                  <a:srgbClr val="F5F5F5"/>
                </a:highlight>
                <a:latin typeface="Arial" panose="020B0604020202020204" pitchFamily="34" charset="0"/>
                <a:cs typeface="Arial" panose="020B0604020202020204" pitchFamily="34" charset="0"/>
              </a:rPr>
              <a:t>After presenting the content, ask students the following comprehension questions and have them answer them in their Student Workbook</a:t>
            </a:r>
            <a:r>
              <a:rPr lang="en-CA" sz="1200" b="0" i="0" u="none" strike="noStrike">
                <a:solidFill>
                  <a:schemeClr val="tx1"/>
                </a:solidFill>
                <a:effectLst/>
                <a:highlight>
                  <a:srgbClr val="F5F5F5"/>
                </a:highlight>
                <a:latin typeface="Arial" panose="020B0604020202020204" pitchFamily="34" charset="0"/>
                <a:cs typeface="Arial" panose="020B0604020202020204" pitchFamily="34" charset="0"/>
              </a:rPr>
              <a:t>:</a:t>
            </a:r>
          </a:p>
          <a:p>
            <a:pPr marL="742950" marR="0" lvl="1" indent="-285750" algn="l" defTabSz="914400" rtl="0" eaLnBrk="1" fontAlgn="base" latinLnBrk="0" hangingPunct="1">
              <a:lnSpc>
                <a:spcPct val="100000"/>
              </a:lnSpc>
              <a:spcBef>
                <a:spcPts val="0"/>
              </a:spcBef>
              <a:spcAft>
                <a:spcPts val="0"/>
              </a:spcAft>
              <a:buClrTx/>
              <a:buSzTx/>
              <a:buFont typeface="Wingdings" pitchFamily="2" charset="2"/>
              <a:buChar char="Ø"/>
              <a:tabLst/>
              <a:defRPr/>
            </a:pPr>
            <a:r>
              <a:rPr lang="en-CA" sz="1200">
                <a:solidFill>
                  <a:schemeClr val="tx1"/>
                </a:solidFill>
                <a:effectLst/>
                <a:latin typeface="Arial" panose="020B0604020202020204" pitchFamily="34" charset="0"/>
                <a:ea typeface="Aptos" panose="020B0004020202020204" pitchFamily="34" charset="0"/>
                <a:cs typeface="Arial" panose="020B0604020202020204" pitchFamily="34" charset="0"/>
              </a:rPr>
              <a:t>What was the main argument presented by Dr. Morgentaler and his colleagues in support of their position?</a:t>
            </a:r>
            <a:endParaRPr lang="en-CA" sz="1200" b="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1200150" marR="0" lvl="2"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CA" sz="1200" b="1">
                <a:solidFill>
                  <a:schemeClr val="tx1"/>
                </a:solidFill>
                <a:effectLst/>
                <a:latin typeface="Arial" panose="020B0604020202020204" pitchFamily="34" charset="0"/>
                <a:ea typeface="Arial" panose="020B0604020202020204" pitchFamily="34" charset="0"/>
                <a:cs typeface="Arial" panose="020B0604020202020204" pitchFamily="34" charset="0"/>
              </a:rPr>
              <a:t>The argument</a:t>
            </a:r>
            <a:r>
              <a:rPr lang="en-CA" sz="1200" b="0">
                <a:solidFill>
                  <a:schemeClr val="tx1"/>
                </a:solidFill>
                <a:effectLst/>
                <a:latin typeface="Arial" panose="020B0604020202020204" pitchFamily="34" charset="0"/>
                <a:ea typeface="Arial" panose="020B0604020202020204" pitchFamily="34" charset="0"/>
                <a:cs typeface="Arial" panose="020B0604020202020204" pitchFamily="34" charset="0"/>
              </a:rPr>
              <a:t>: The section of the </a:t>
            </a:r>
            <a:r>
              <a:rPr lang="en-CA" sz="1200" b="0" i="1">
                <a:solidFill>
                  <a:schemeClr val="tx1"/>
                </a:solidFill>
                <a:effectLst/>
                <a:latin typeface="Arial" panose="020B0604020202020204" pitchFamily="34" charset="0"/>
                <a:ea typeface="Arial" panose="020B0604020202020204" pitchFamily="34" charset="0"/>
                <a:cs typeface="Arial" panose="020B0604020202020204" pitchFamily="34" charset="0"/>
              </a:rPr>
              <a:t>Criminal Code </a:t>
            </a:r>
            <a:r>
              <a:rPr lang="en-CA" sz="1200" b="0">
                <a:solidFill>
                  <a:schemeClr val="tx1"/>
                </a:solidFill>
                <a:effectLst/>
                <a:latin typeface="Arial" panose="020B0604020202020204" pitchFamily="34" charset="0"/>
                <a:ea typeface="Arial" panose="020B0604020202020204" pitchFamily="34" charset="0"/>
                <a:cs typeface="Arial" panose="020B0604020202020204" pitchFamily="34" charset="0"/>
              </a:rPr>
              <a:t>on the  abortion rights didn’t respect the </a:t>
            </a:r>
            <a:r>
              <a:rPr lang="en-CA" sz="1200" b="0" i="1">
                <a:solidFill>
                  <a:schemeClr val="tx1"/>
                </a:solidFill>
                <a:effectLst/>
                <a:latin typeface="Arial" panose="020B0604020202020204" pitchFamily="34" charset="0"/>
                <a:ea typeface="Arial" panose="020B0604020202020204" pitchFamily="34" charset="0"/>
                <a:cs typeface="Arial" panose="020B0604020202020204" pitchFamily="34" charset="0"/>
              </a:rPr>
              <a:t>Canadian Charter of Rights and Freedoms</a:t>
            </a:r>
            <a:r>
              <a:rPr lang="en-CA" sz="1200" b="0">
                <a:solidFill>
                  <a:schemeClr val="tx1"/>
                </a:solidFill>
                <a:effectLst/>
                <a:latin typeface="Arial" panose="020B0604020202020204" pitchFamily="34" charset="0"/>
                <a:ea typeface="Arial" panose="020B0604020202020204" pitchFamily="34" charset="0"/>
                <a:cs typeface="Arial" panose="020B0604020202020204" pitchFamily="34" charset="0"/>
              </a:rPr>
              <a:t>.</a:t>
            </a:r>
            <a:endParaRPr lang="en-CA" sz="1200" b="0" i="0" u="none" strike="noStrike">
              <a:solidFill>
                <a:schemeClr val="tx1"/>
              </a:solidFill>
              <a:effectLst/>
              <a:highlight>
                <a:srgbClr val="F5F5F5"/>
              </a:highlight>
              <a:latin typeface="Arial" panose="020B0604020202020204" pitchFamily="34" charset="0"/>
              <a:cs typeface="Arial" panose="020B0604020202020204" pitchFamily="34" charset="0"/>
            </a:endParaRPr>
          </a:p>
          <a:p>
            <a:pPr marL="0" indent="0" algn="l" rtl="0" fontAlgn="base">
              <a:buFont typeface="Wingdings" panose="05000000000000000000" pitchFamily="2" charset="2"/>
              <a:buNone/>
            </a:pPr>
            <a:endParaRPr lang="en-CA" sz="1200" b="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Wingdings" panose="05000000000000000000" pitchFamily="2" charset="2"/>
              <a:buNone/>
              <a:tabLst/>
              <a:defRPr/>
            </a:pPr>
            <a:r>
              <a:rPr lang="en-CA" sz="1200" b="1">
                <a:solidFill>
                  <a:schemeClr val="tx1"/>
                </a:solidFill>
                <a:latin typeface="Arial" panose="020B0604020202020204" pitchFamily="34" charset="0"/>
                <a:ea typeface="Aptos" panose="020B0004020202020204" pitchFamily="34" charset="0"/>
                <a:cs typeface="Arial" panose="020B0604020202020204" pitchFamily="34" charset="0"/>
              </a:rPr>
              <a:t>INFORMATION FOR THE STUDENTS</a:t>
            </a:r>
            <a:endParaRPr lang="en-CA" sz="1200" b="1">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indent="0" algn="l" rtl="0" fontAlgn="base">
              <a:buFont typeface="Wingdings" panose="05000000000000000000" pitchFamily="2" charset="2"/>
              <a:buNone/>
            </a:pPr>
            <a:endParaRPr lang="en-CA" sz="1200" b="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Wingdings" panose="05000000000000000000" pitchFamily="2" charset="2"/>
              <a:buChar char="q"/>
              <a:tabLst/>
              <a:defRPr/>
            </a:pPr>
            <a:r>
              <a:rPr lang="en-CA" sz="1200">
                <a:effectLst/>
                <a:latin typeface="Arial" panose="020B0604020202020204" pitchFamily="34" charset="0"/>
                <a:ea typeface="Aptos" panose="020B0004020202020204" pitchFamily="34" charset="0"/>
              </a:rPr>
              <a:t>Among the arguments presented to defend their position, the doctors stated that they couldn’t be found guilty of performing illegal abortions because the section of the </a:t>
            </a:r>
            <a:r>
              <a:rPr lang="en-CA" sz="1200" i="1">
                <a:effectLst/>
                <a:latin typeface="Arial" panose="020B0604020202020204" pitchFamily="34" charset="0"/>
                <a:ea typeface="Aptos" panose="020B0004020202020204" pitchFamily="34" charset="0"/>
              </a:rPr>
              <a:t>Criminal Code </a:t>
            </a:r>
            <a:r>
              <a:rPr lang="en-CA" sz="1200" i="0">
                <a:effectLst/>
                <a:latin typeface="Arial" panose="020B0604020202020204" pitchFamily="34" charset="0"/>
                <a:ea typeface="Aptos" panose="020B0004020202020204" pitchFamily="34" charset="0"/>
              </a:rPr>
              <a:t>on abortion rights </a:t>
            </a:r>
            <a:r>
              <a:rPr lang="en-CA" sz="1200" b="1" i="0">
                <a:effectLst/>
                <a:latin typeface="Arial" panose="020B0604020202020204" pitchFamily="34" charset="0"/>
                <a:ea typeface="Aptos" panose="020B0004020202020204" pitchFamily="34" charset="0"/>
              </a:rPr>
              <a:t>didn’t respect the </a:t>
            </a:r>
            <a:r>
              <a:rPr lang="en-CA" sz="1200" b="1" i="1">
                <a:effectLst/>
                <a:latin typeface="Arial" panose="020B0604020202020204" pitchFamily="34" charset="0"/>
                <a:ea typeface="Aptos" panose="020B0004020202020204" pitchFamily="34" charset="0"/>
              </a:rPr>
              <a:t>Canadian Charter of Rights and Freedoms</a:t>
            </a:r>
            <a:r>
              <a:rPr lang="en-CA" sz="1200">
                <a:effectLst/>
                <a:latin typeface="Arial" panose="020B0604020202020204" pitchFamily="34" charset="0"/>
                <a:ea typeface="Aptos" panose="020B0004020202020204" pitchFamily="34" charset="0"/>
              </a:rPr>
              <a:t>. </a:t>
            </a:r>
          </a:p>
          <a:p>
            <a:pPr marL="171450" indent="-171450" algn="l" rtl="0" fontAlgn="base">
              <a:buFont typeface="Wingdings" panose="05000000000000000000" pitchFamily="2" charset="2"/>
              <a:buChar char="q"/>
            </a:pPr>
            <a:endParaRPr lang="en-CA" sz="1200" b="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0" indent="0" algn="l" rtl="0" fontAlgn="base">
              <a:buFont typeface="Wingdings" panose="05000000000000000000" pitchFamily="2" charset="2"/>
              <a:buNone/>
            </a:pPr>
            <a:endParaRPr lang="en-CA" sz="1200" b="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a:spcAft>
                <a:spcPts val="800"/>
              </a:spcAft>
            </a:pPr>
            <a:r>
              <a:rPr lang="en-CA" sz="1200" b="1">
                <a:solidFill>
                  <a:schemeClr val="tx1"/>
                </a:solidFill>
                <a:effectLst/>
                <a:latin typeface="Arial" panose="020B0604020202020204" pitchFamily="34" charset="0"/>
                <a:ea typeface="Aptos" panose="020B0004020202020204" pitchFamily="34" charset="0"/>
                <a:cs typeface="Arial" panose="020B0604020202020204" pitchFamily="34" charset="0"/>
              </a:rPr>
              <a:t>SOURCE</a:t>
            </a:r>
          </a:p>
          <a:p>
            <a:pPr marL="285750" indent="-285750">
              <a:spcAft>
                <a:spcPts val="800"/>
              </a:spcAft>
              <a:buFont typeface="Arial" panose="020B0604020202020204" pitchFamily="34" charset="0"/>
              <a:buChar char="•"/>
            </a:pPr>
            <a:r>
              <a:rPr lang="en-CA" sz="1200">
                <a:solidFill>
                  <a:schemeClr val="tx1"/>
                </a:solidFill>
                <a:effectLst/>
                <a:latin typeface="Arial" panose="020B0604020202020204" pitchFamily="34" charset="0"/>
                <a:ea typeface="Aptos" panose="020B0004020202020204" pitchFamily="34" charset="0"/>
                <a:cs typeface="Arial" panose="020B0604020202020204" pitchFamily="34" charset="0"/>
              </a:rPr>
              <a:t>R. c. Morgentaler, 1988 CanLII 90 (CSC), [1988] 1 RCS 30.</a:t>
            </a:r>
          </a:p>
          <a:p>
            <a:pPr>
              <a:spcAft>
                <a:spcPts val="800"/>
              </a:spcAft>
            </a:pPr>
            <a:endParaRPr lang="en-CA" sz="1200">
              <a:solidFill>
                <a:schemeClr val="tx1"/>
              </a:solidFill>
              <a:effectLst/>
              <a:latin typeface="Arial" panose="020B0604020202020204" pitchFamily="34" charset="0"/>
              <a:ea typeface="Aptos" panose="020B00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1FCB0B31-83FB-1149-48D2-4E6692DBE97C}"/>
              </a:ext>
            </a:extLst>
          </p:cNvPr>
          <p:cNvSpPr>
            <a:spLocks noGrp="1"/>
          </p:cNvSpPr>
          <p:nvPr>
            <p:ph type="sldNum" sz="quarter" idx="5"/>
          </p:nvPr>
        </p:nvSpPr>
        <p:spPr/>
        <p:txBody>
          <a:bodyPr/>
          <a:lstStyle/>
          <a:p>
            <a:fld id="{35E544C7-F800-43E5-B4CA-65E8656D9E73}" type="slidenum">
              <a:rPr lang="en-CA" smtClean="0"/>
              <a:t>36</a:t>
            </a:fld>
            <a:endParaRPr lang="en-CA"/>
          </a:p>
        </p:txBody>
      </p:sp>
    </p:spTree>
    <p:extLst>
      <p:ext uri="{BB962C8B-B14F-4D97-AF65-F5344CB8AC3E}">
        <p14:creationId xmlns:p14="http://schemas.microsoft.com/office/powerpoint/2010/main" val="1647722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A47D71-4BA3-A3A0-01B0-21175AC4F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8FBC37-E199-2BF5-4F0E-9631075396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073C4B-8247-F684-BAFE-28479BB2613F}"/>
              </a:ext>
            </a:extLst>
          </p:cNvPr>
          <p:cNvSpPr>
            <a:spLocks noGrp="1"/>
          </p:cNvSpPr>
          <p:nvPr>
            <p:ph type="body" idx="1"/>
          </p:nvPr>
        </p:nvSpPr>
        <p:spPr/>
        <p:txBody>
          <a:bodyPr/>
          <a:lstStyle/>
          <a:p>
            <a:pPr algn="l" rtl="0" fontAlgn="base"/>
            <a:r>
              <a:rPr lang="fr-FR" sz="1200" b="1" i="0" u="none" strike="noStrike">
                <a:solidFill>
                  <a:schemeClr val="tx2"/>
                </a:solidFill>
                <a:effectLst/>
                <a:highlight>
                  <a:srgbClr val="F5F5F5"/>
                </a:highlight>
                <a:latin typeface="Arial" panose="020B0604020202020204" pitchFamily="34" charset="0"/>
                <a:cs typeface="Arial" panose="020B0604020202020204" pitchFamily="34" charset="0"/>
              </a:rPr>
              <a:t>NOTES </a:t>
            </a:r>
            <a:r>
              <a:rPr lang="fr-CA" sz="1200" b="1" i="0" u="none" strike="noStrike">
                <a:solidFill>
                  <a:schemeClr val="tx2"/>
                </a:solidFill>
                <a:effectLst/>
                <a:highlight>
                  <a:srgbClr val="F5F5F5"/>
                </a:highlight>
                <a:latin typeface="Arial" panose="020B0604020202020204" pitchFamily="34" charset="0"/>
                <a:cs typeface="Arial" panose="020B0604020202020204" pitchFamily="34" charset="0"/>
              </a:rPr>
              <a:t>FOR THE TEACHER</a:t>
            </a:r>
            <a:endParaRPr lang="en-US" sz="1200" b="0" i="0">
              <a:solidFill>
                <a:schemeClr val="tx2"/>
              </a:solidFill>
              <a:effectLst/>
              <a:highlight>
                <a:srgbClr val="F5F5F5"/>
              </a:highlight>
              <a:latin typeface="Arial" panose="020B0604020202020204" pitchFamily="34" charset="0"/>
              <a:cs typeface="Arial" panose="020B0604020202020204" pitchFamily="34" charset="0"/>
            </a:endParaRPr>
          </a:p>
          <a:p>
            <a:pPr algn="l" rtl="0" fontAlgn="base"/>
            <a:r>
              <a:rPr lang="fr-CA" sz="1200" b="0" i="0">
                <a:solidFill>
                  <a:schemeClr val="tx2"/>
                </a:solidFill>
                <a:effectLst/>
                <a:highlight>
                  <a:srgbClr val="F5F5F5"/>
                </a:highlight>
                <a:latin typeface="Arial" panose="020B0604020202020204" pitchFamily="34" charset="0"/>
                <a:cs typeface="Arial" panose="020B0604020202020204" pitchFamily="34" charset="0"/>
              </a:rPr>
              <a:t>​</a:t>
            </a:r>
          </a:p>
          <a:p>
            <a:pPr marL="285750" indent="-285750" algn="l" rtl="0" fontAlgn="base">
              <a:buFont typeface="Wingdings" panose="05000000000000000000" pitchFamily="2" charset="2"/>
              <a:buChar char="q"/>
            </a:pPr>
            <a:r>
              <a:rPr lang="fr-CA" sz="1200" b="0" i="0" u="none" strike="noStrike">
                <a:solidFill>
                  <a:schemeClr val="tx2"/>
                </a:solidFill>
                <a:effectLst/>
                <a:highlight>
                  <a:srgbClr val="F5F5F5"/>
                </a:highlight>
                <a:latin typeface="Arial" panose="020B0604020202020204" pitchFamily="34" charset="0"/>
                <a:cs typeface="Arial" panose="020B0604020202020204" pitchFamily="34" charset="0"/>
              </a:rPr>
              <a:t>Read the information on the slide.</a:t>
            </a:r>
          </a:p>
          <a:p>
            <a:pPr marL="285750" indent="-285750" algn="l" rtl="0" fontAlgn="base">
              <a:buFont typeface="Wingdings" panose="05000000000000000000" pitchFamily="2" charset="2"/>
              <a:buChar char="q"/>
            </a:pPr>
            <a:endParaRPr lang="fr-CA" sz="1200" b="0" i="0" u="none" strike="noStrike">
              <a:solidFill>
                <a:schemeClr val="tx2"/>
              </a:solidFill>
              <a:effectLst/>
              <a:highlight>
                <a:srgbClr val="F5F5F5"/>
              </a:highlight>
              <a:latin typeface="Arial" panose="020B0604020202020204" pitchFamily="34" charset="0"/>
              <a:cs typeface="Arial" panose="020B0604020202020204" pitchFamily="34" charset="0"/>
            </a:endParaRPr>
          </a:p>
          <a:p>
            <a:pPr marL="0" indent="0" algn="l" rtl="0" fontAlgn="base">
              <a:buFont typeface="Wingdings" panose="05000000000000000000" pitchFamily="2" charset="2"/>
              <a:buNone/>
            </a:pPr>
            <a:r>
              <a:rPr lang="fr-CA" sz="1200" b="1" i="0" u="none" strike="noStrike">
                <a:solidFill>
                  <a:schemeClr val="tx2"/>
                </a:solidFill>
                <a:effectLst/>
                <a:highlight>
                  <a:srgbClr val="F5F5F5"/>
                </a:highlight>
                <a:latin typeface="Arial" panose="020B0604020202020204" pitchFamily="34" charset="0"/>
                <a:cs typeface="Arial" panose="020B0604020202020204" pitchFamily="34" charset="0"/>
              </a:rPr>
              <a:t>SOURCES</a:t>
            </a:r>
          </a:p>
          <a:p>
            <a:pPr marL="171450" indent="-171450" algn="l" rtl="0" fontAlgn="base">
              <a:buFont typeface="Arial" panose="020B0604020202020204" pitchFamily="34" charset="0"/>
              <a:buChar char="•"/>
            </a:pPr>
            <a:r>
              <a:rPr lang="fr-CA" sz="1200" b="0" i="1">
                <a:solidFill>
                  <a:schemeClr val="tx2"/>
                </a:solidFill>
                <a:effectLst/>
                <a:latin typeface="Arial" panose="020B0604020202020204" pitchFamily="34" charset="0"/>
                <a:cs typeface="Arial" panose="020B0604020202020204" pitchFamily="34" charset="0"/>
              </a:rPr>
              <a:t>Code criminel</a:t>
            </a:r>
            <a:r>
              <a:rPr lang="fr-CA" sz="1200" b="0" i="0">
                <a:solidFill>
                  <a:schemeClr val="tx2"/>
                </a:solidFill>
                <a:effectLst/>
                <a:latin typeface="Arial" panose="020B0604020202020204" pitchFamily="34" charset="0"/>
                <a:cs typeface="Arial" panose="020B0604020202020204" pitchFamily="34" charset="0"/>
              </a:rPr>
              <a:t>, S.R.C.. ch. C-34, art. 251(4) c). </a:t>
            </a:r>
          </a:p>
          <a:p>
            <a:pPr marL="171450" indent="-171450" algn="l" rtl="0" fontAlgn="base">
              <a:buFont typeface="Arial" panose="020B0604020202020204" pitchFamily="34" charset="0"/>
              <a:buChar char="•"/>
            </a:pPr>
            <a:r>
              <a:rPr lang="fr-CA" sz="1200" b="0" i="0">
                <a:solidFill>
                  <a:schemeClr val="tx2"/>
                </a:solidFill>
                <a:effectLst/>
                <a:latin typeface="Arial" panose="020B0604020202020204" pitchFamily="34" charset="0"/>
                <a:cs typeface="Arial" panose="020B0604020202020204" pitchFamily="34" charset="0"/>
              </a:rPr>
              <a:t>Pour lire le libellé de l’article au complet voir R. </a:t>
            </a:r>
            <a:r>
              <a:rPr lang="fr-CA" sz="1200" b="0" i="1">
                <a:solidFill>
                  <a:schemeClr val="tx2"/>
                </a:solidFill>
                <a:effectLst/>
                <a:latin typeface="Arial" panose="020B0604020202020204" pitchFamily="34" charset="0"/>
                <a:cs typeface="Arial" panose="020B0604020202020204" pitchFamily="34" charset="0"/>
              </a:rPr>
              <a:t>c.</a:t>
            </a:r>
            <a:r>
              <a:rPr lang="fr-CA" sz="1200" b="0" i="0">
                <a:solidFill>
                  <a:schemeClr val="tx2"/>
                </a:solidFill>
                <a:effectLst/>
                <a:latin typeface="Arial" panose="020B0604020202020204" pitchFamily="34" charset="0"/>
                <a:cs typeface="Arial" panose="020B0604020202020204" pitchFamily="34" charset="0"/>
              </a:rPr>
              <a:t> Morgentaler, 1988 CanLII 90 (SCC), [1988] 1 SCR 30, &lt;</a:t>
            </a:r>
            <a:r>
              <a:rPr lang="fr-CA" sz="1200" b="0" i="0" u="sng" strike="noStrike">
                <a:solidFill>
                  <a:schemeClr val="tx2"/>
                </a:solidFill>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https://canlii.ca/t/1ftjt</a:t>
            </a:r>
            <a:r>
              <a:rPr lang="fr-CA" sz="1200" b="0" i="0">
                <a:solidFill>
                  <a:schemeClr val="tx2"/>
                </a:solidFill>
                <a:effectLst/>
                <a:latin typeface="Arial" panose="020B0604020202020204" pitchFamily="34" charset="0"/>
                <a:cs typeface="Arial" panose="020B0604020202020204" pitchFamily="34" charset="0"/>
              </a:rPr>
              <a:t>&gt;, au par. 4.  </a:t>
            </a:r>
            <a:endParaRPr lang="en-US" sz="1200" b="1">
              <a:solidFill>
                <a:schemeClr val="tx2"/>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9119F2E-CC60-A98E-DADD-1A0C1B4FBA77}"/>
              </a:ext>
            </a:extLst>
          </p:cNvPr>
          <p:cNvSpPr>
            <a:spLocks noGrp="1"/>
          </p:cNvSpPr>
          <p:nvPr>
            <p:ph type="sldNum" sz="quarter" idx="5"/>
          </p:nvPr>
        </p:nvSpPr>
        <p:spPr/>
        <p:txBody>
          <a:bodyPr/>
          <a:lstStyle/>
          <a:p>
            <a:fld id="{35E544C7-F800-43E5-B4CA-65E8656D9E73}" type="slidenum">
              <a:rPr lang="en-CA" smtClean="0"/>
              <a:t>37</a:t>
            </a:fld>
            <a:endParaRPr lang="en-CA"/>
          </a:p>
        </p:txBody>
      </p:sp>
    </p:spTree>
    <p:extLst>
      <p:ext uri="{BB962C8B-B14F-4D97-AF65-F5344CB8AC3E}">
        <p14:creationId xmlns:p14="http://schemas.microsoft.com/office/powerpoint/2010/main" val="40104083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28313-3E97-04FF-68D2-254FBA0BBD2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529CE0F-68D2-5548-144A-FAF1F180A957}"/>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8085781-7008-8AC7-5832-4104B353CB26}"/>
              </a:ext>
            </a:extLst>
          </p:cNvPr>
          <p:cNvSpPr>
            <a:spLocks noGrp="1"/>
          </p:cNvSpPr>
          <p:nvPr>
            <p:ph type="body" idx="1"/>
          </p:nvPr>
        </p:nvSpPr>
        <p:spPr/>
        <p:txBody>
          <a:bodyPr/>
          <a:lstStyle/>
          <a:p>
            <a:pPr algn="l" rtl="0" fontAlgn="base"/>
            <a:r>
              <a:rPr lang="fr-CA" b="1" i="0" u="none" strike="noStrike">
                <a:solidFill>
                  <a:schemeClr val="tx1"/>
                </a:solidFill>
                <a:effectLst/>
                <a:highlight>
                  <a:srgbClr val="F5F5F5"/>
                </a:highlight>
                <a:latin typeface="Arial" panose="020B0604020202020204" pitchFamily="34" charset="0"/>
                <a:cs typeface="Arial" panose="020B0604020202020204" pitchFamily="34" charset="0"/>
              </a:rPr>
              <a:t>NOTES FOR THE TEACHER</a:t>
            </a:r>
            <a:endParaRPr lang="en-US" b="0" i="0">
              <a:solidFill>
                <a:schemeClr val="tx1"/>
              </a:solidFill>
              <a:effectLst/>
              <a:highlight>
                <a:srgbClr val="F5F5F5"/>
              </a:highlight>
              <a:latin typeface="Arial" panose="020B0604020202020204" pitchFamily="34" charset="0"/>
              <a:cs typeface="Arial" panose="020B0604020202020204" pitchFamily="34" charset="0"/>
            </a:endParaRPr>
          </a:p>
          <a:p>
            <a:pPr algn="l" rtl="0" fontAlgn="base"/>
            <a:r>
              <a:rPr lang="fr-CA" b="0" i="0">
                <a:solidFill>
                  <a:schemeClr val="tx1"/>
                </a:solidFill>
                <a:effectLst/>
                <a:highlight>
                  <a:srgbClr val="F5F5F5"/>
                </a:highlight>
                <a:latin typeface="Arial" panose="020B0604020202020204" pitchFamily="34" charset="0"/>
                <a:cs typeface="Arial" panose="020B0604020202020204" pitchFamily="34" charset="0"/>
              </a:rPr>
              <a:t>​</a:t>
            </a:r>
          </a:p>
          <a:p>
            <a:pPr marL="285750" indent="-285750" algn="l" rtl="0" fontAlgn="base">
              <a:buFont typeface="Wingdings" panose="05000000000000000000" pitchFamily="2" charset="2"/>
              <a:buChar char="q"/>
            </a:pPr>
            <a:r>
              <a:rPr lang="fr-CA" sz="1200" b="0" i="0" u="none" strike="noStrike">
                <a:solidFill>
                  <a:schemeClr val="tx1"/>
                </a:solidFill>
                <a:effectLst/>
                <a:highlight>
                  <a:srgbClr val="F5F5F5"/>
                </a:highlight>
                <a:latin typeface="Arial" panose="020B0604020202020204" pitchFamily="34" charset="0"/>
                <a:cs typeface="Arial" panose="020B0604020202020204" pitchFamily="34" charset="0"/>
              </a:rPr>
              <a:t>Read the information on the slide.</a:t>
            </a:r>
          </a:p>
          <a:p>
            <a:pPr marL="0" indent="0" algn="l" rtl="0" fontAlgn="base">
              <a:buFont typeface="Wingdings" panose="05000000000000000000" pitchFamily="2" charset="2"/>
              <a:buNone/>
            </a:pPr>
            <a:endParaRPr lang="fr-CA" sz="1200" b="1" i="0" u="none" strike="noStrike">
              <a:solidFill>
                <a:schemeClr val="tx1"/>
              </a:solidFill>
              <a:effectLst/>
              <a:highlight>
                <a:srgbClr val="F5F5F5"/>
              </a:highlight>
              <a:latin typeface="Arial" panose="020B0604020202020204" pitchFamily="34" charset="0"/>
              <a:cs typeface="Arial" panose="020B0604020202020204" pitchFamily="34" charset="0"/>
            </a:endParaRPr>
          </a:p>
          <a:p>
            <a:pPr marL="0" indent="0" algn="l" rtl="0" fontAlgn="base">
              <a:buFont typeface="Wingdings" panose="05000000000000000000" pitchFamily="2" charset="2"/>
              <a:buNone/>
            </a:pPr>
            <a:r>
              <a:rPr lang="fr-CA" sz="1200" b="1" i="0" u="none" strike="noStrike">
                <a:solidFill>
                  <a:schemeClr val="tx1"/>
                </a:solidFill>
                <a:effectLst/>
                <a:highlight>
                  <a:srgbClr val="F5F5F5"/>
                </a:highlight>
                <a:latin typeface="Arial" panose="020B0604020202020204" pitchFamily="34" charset="0"/>
                <a:cs typeface="Arial" panose="020B0604020202020204" pitchFamily="34" charset="0"/>
              </a:rPr>
              <a:t>SOURCE</a:t>
            </a:r>
          </a:p>
          <a:p>
            <a:pPr marL="285750" indent="-285750" algn="l" rtl="0" fontAlgn="base">
              <a:buFont typeface="Wingdings" panose="05000000000000000000" pitchFamily="2" charset="2"/>
              <a:buChar char="q"/>
            </a:pPr>
            <a:endParaRPr lang="fr-CA" sz="1200" b="0" i="0" u="none" strike="noStrike">
              <a:solidFill>
                <a:schemeClr val="tx1"/>
              </a:solidFill>
              <a:effectLst/>
              <a:highlight>
                <a:srgbClr val="F5F5F5"/>
              </a:highligh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fr-CA" b="0" i="0">
                <a:solidFill>
                  <a:schemeClr val="tx1"/>
                </a:solidFill>
                <a:effectLst/>
                <a:latin typeface="Arial" panose="020B0604020202020204" pitchFamily="34" charset="0"/>
                <a:cs typeface="Arial" panose="020B0604020202020204" pitchFamily="34" charset="0"/>
              </a:rPr>
              <a:t>Loi constitutionnelle de 1982, Annexe B de la Loi de 1982 sur le Canada (R-U), 1982, c 11, art. 1 et 7. </a:t>
            </a:r>
            <a:endParaRPr lang="fr-CA" sz="1200" b="0" i="0" u="none" strike="noStrike">
              <a:solidFill>
                <a:schemeClr val="tx1"/>
              </a:solidFill>
              <a:effectLst/>
              <a:highlight>
                <a:srgbClr val="F5F5F5"/>
              </a:highlight>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D9CEEE14-130F-93BE-1BAA-2D08969DB871}"/>
              </a:ext>
            </a:extLst>
          </p:cNvPr>
          <p:cNvSpPr>
            <a:spLocks noGrp="1"/>
          </p:cNvSpPr>
          <p:nvPr>
            <p:ph type="sldNum" sz="quarter" idx="5"/>
          </p:nvPr>
        </p:nvSpPr>
        <p:spPr/>
        <p:txBody>
          <a:bodyPr/>
          <a:lstStyle/>
          <a:p>
            <a:fld id="{35E544C7-F800-43E5-B4CA-65E8656D9E73}" type="slidenum">
              <a:rPr lang="fr-CA" smtClean="0"/>
              <a:t>38</a:t>
            </a:fld>
            <a:endParaRPr lang="fr-CA"/>
          </a:p>
        </p:txBody>
      </p:sp>
    </p:spTree>
    <p:extLst>
      <p:ext uri="{BB962C8B-B14F-4D97-AF65-F5344CB8AC3E}">
        <p14:creationId xmlns:p14="http://schemas.microsoft.com/office/powerpoint/2010/main" val="3066144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a:solidFill>
                  <a:schemeClr val="tx1"/>
                </a:solidFill>
                <a:latin typeface="Arial" panose="020B0604020202020204" pitchFamily="34" charset="0"/>
                <a:cs typeface="Arial" panose="020B0604020202020204" pitchFamily="34" charset="0"/>
              </a:rPr>
              <a:t>NOTES FOR THE TEACHER</a:t>
            </a:r>
            <a:endParaRPr lang="en-US">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noProof="0">
              <a:solidFill>
                <a:schemeClr val="tx1"/>
              </a:solidFill>
              <a:effectLst/>
              <a:latin typeface="Arial" panose="020B0604020202020204" pitchFamily="34" charset="0"/>
              <a:ea typeface="Calibri"/>
              <a:cs typeface="Arial" panose="020B0604020202020204" pitchFamily="34" charset="0"/>
            </a:endParaRPr>
          </a:p>
          <a:p>
            <a:pPr marL="285750" indent="-285750">
              <a:buFont typeface="Wingdings" panose="05000000000000000000" pitchFamily="2" charset="2"/>
              <a:buChar char="q"/>
            </a:pPr>
            <a:r>
              <a:rPr lang="en-CA" sz="1200" b="0" i="0" u="none" strike="noStrike" noProof="0">
                <a:solidFill>
                  <a:schemeClr val="tx1"/>
                </a:solidFill>
                <a:effectLst/>
                <a:latin typeface="Arial" panose="020B0604020202020204" pitchFamily="34" charset="0"/>
                <a:cs typeface="Arial" panose="020B0604020202020204" pitchFamily="34" charset="0"/>
              </a:rPr>
              <a:t>Read the information on the slide with students. </a:t>
            </a:r>
          </a:p>
          <a:p>
            <a:pPr marL="285750" indent="-285750">
              <a:buFont typeface="Wingdings" panose="05000000000000000000" pitchFamily="2" charset="2"/>
              <a:buChar char="q"/>
            </a:pPr>
            <a:endParaRPr lang="en-CA">
              <a:solidFill>
                <a:schemeClr val="tx1"/>
              </a:solidFill>
              <a:latin typeface="Arial" panose="020B0604020202020204" pitchFamily="34" charset="0"/>
              <a:ea typeface="Calibri" panose="020F0502020204030204" pitchFamily="34" charset="0"/>
              <a:cs typeface="Arial" panose="020B0604020202020204" pitchFamily="34" charset="0"/>
            </a:endParaRPr>
          </a:p>
          <a:p>
            <a:r>
              <a:rPr lang="en-CA" b="1">
                <a:solidFill>
                  <a:schemeClr val="tx1"/>
                </a:solidFill>
                <a:latin typeface="Arial" panose="020B0604020202020204" pitchFamily="34" charset="0"/>
                <a:cs typeface="Arial" panose="020B0604020202020204" pitchFamily="34" charset="0"/>
              </a:rPr>
              <a:t>INFORMATION FOR THE STUDENTS</a:t>
            </a:r>
          </a:p>
          <a:p>
            <a:endParaRPr lang="en-CA" sz="1200" noProof="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marR="3429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q"/>
              <a:tabLst/>
              <a:defRPr/>
            </a:pPr>
            <a:r>
              <a:rPr lang="en-CA" sz="1200" noProof="0">
                <a:solidFill>
                  <a:schemeClr val="tx1"/>
                </a:solidFill>
                <a:effectLst/>
                <a:latin typeface="Arial" panose="020B0604020202020204" pitchFamily="34" charset="0"/>
                <a:ea typeface="Calibri" panose="020F0502020204030204" pitchFamily="34" charset="0"/>
                <a:cs typeface="Arial" panose="020B0604020202020204" pitchFamily="34" charset="0"/>
              </a:rPr>
              <a:t>What is the right to abortion? It’s a right that allows women to make decisions about their bodies and pregnancies </a:t>
            </a:r>
            <a:r>
              <a:rPr lang="en-CA" sz="1200">
                <a:solidFill>
                  <a:schemeClr val="tx1"/>
                </a:solidFill>
                <a:effectLst/>
                <a:latin typeface="Arial" panose="020B0604020202020204" pitchFamily="34" charset="0"/>
                <a:cs typeface="Arial" panose="020B0604020202020204" pitchFamily="34" charset="0"/>
              </a:rPr>
              <a:t>without being harassed, punished or condemned. This procedure is legal today. </a:t>
            </a:r>
          </a:p>
          <a:p>
            <a:pPr marL="285750" marR="34290" lvl="0" indent="-285750" algn="l" defTabSz="914400" rtl="0" eaLnBrk="1" fontAlgn="auto" latinLnBrk="0" hangingPunct="1">
              <a:lnSpc>
                <a:spcPct val="115000"/>
              </a:lnSpc>
              <a:spcBef>
                <a:spcPts val="0"/>
              </a:spcBef>
              <a:spcAft>
                <a:spcPts val="0"/>
              </a:spcAft>
              <a:buClrTx/>
              <a:buSzTx/>
              <a:buFont typeface="Wingdings" panose="05000000000000000000" pitchFamily="2" charset="2"/>
              <a:buChar char="q"/>
              <a:tabLst/>
              <a:defRPr/>
            </a:pPr>
            <a:endParaRPr lang="en-CA" sz="1200">
              <a:solidFill>
                <a:schemeClr val="tx1"/>
              </a:solidFill>
              <a:effectLst/>
              <a:latin typeface="Arial" panose="020B0604020202020204" pitchFamily="34" charset="0"/>
              <a:cs typeface="Arial" panose="020B0604020202020204" pitchFamily="34" charset="0"/>
            </a:endParaRPr>
          </a:p>
          <a:p>
            <a:pPr marL="285750" marR="34290" indent="-285750">
              <a:lnSpc>
                <a:spcPct val="115000"/>
              </a:lnSpc>
              <a:buFont typeface="Wingdings" panose="05000000000000000000" pitchFamily="2" charset="2"/>
              <a:buChar char="q"/>
            </a:pPr>
            <a:r>
              <a:rPr lang="en-CA" sz="1200" noProof="0">
                <a:solidFill>
                  <a:schemeClr val="tx1"/>
                </a:solidFill>
                <a:effectLst/>
                <a:latin typeface="Arial" panose="020B0604020202020204" pitchFamily="34" charset="0"/>
                <a:ea typeface="Calibri"/>
                <a:cs typeface="Arial" panose="020B0604020202020204" pitchFamily="34" charset="0"/>
              </a:rPr>
              <a:t>This right varies from country to country: in some countries, there is no abortion law, in others, the laws make it easy to access, and for others, the laws limit or prohibit access.</a:t>
            </a:r>
          </a:p>
          <a:p>
            <a:pPr marL="742950" marR="34290" lvl="1" indent="-285750">
              <a:lnSpc>
                <a:spcPct val="115000"/>
              </a:lnSpc>
              <a:buFont typeface="Wingdings" panose="05000000000000000000" pitchFamily="2" charset="2"/>
              <a:buChar char="Ø"/>
            </a:pPr>
            <a:r>
              <a:rPr lang="en-CA" sz="1200" noProof="0">
                <a:solidFill>
                  <a:schemeClr val="tx1"/>
                </a:solidFill>
                <a:effectLst/>
                <a:latin typeface="Arial" panose="020B0604020202020204" pitchFamily="34" charset="0"/>
                <a:ea typeface="Calibri"/>
                <a:cs typeface="Arial" panose="020B0604020202020204" pitchFamily="34" charset="0"/>
              </a:rPr>
              <a:t>You could ask the students if they know of countries that allow or prohibit abortion. If so, what are the reasons? Ask this question to facilitate an understanding of the close connection between law and society’s values.</a:t>
            </a:r>
          </a:p>
          <a:p>
            <a:pPr marL="742950" marR="34290" lvl="1" indent="-285750">
              <a:lnSpc>
                <a:spcPct val="115000"/>
              </a:lnSpc>
              <a:buFont typeface="Wingdings" panose="05000000000000000000" pitchFamily="2" charset="2"/>
              <a:buChar char="Ø"/>
            </a:pPr>
            <a:endParaRPr lang="en-CA" sz="1200" noProof="0">
              <a:solidFill>
                <a:schemeClr val="tx1"/>
              </a:solidFill>
              <a:effectLst/>
              <a:latin typeface="Arial" panose="020B0604020202020204" pitchFamily="34" charset="0"/>
              <a:ea typeface="Calibri"/>
              <a:cs typeface="Arial" panose="020B0604020202020204" pitchFamily="34" charset="0"/>
            </a:endParaRPr>
          </a:p>
          <a:p>
            <a:pPr marL="285750" marR="34290" indent="-285750">
              <a:lnSpc>
                <a:spcPct val="115000"/>
              </a:lnSpc>
              <a:buFont typeface="Wingdings" panose="05000000000000000000" pitchFamily="2" charset="2"/>
              <a:buChar char="q"/>
            </a:pPr>
            <a:r>
              <a:rPr lang="en-CA" sz="1200" noProof="0">
                <a:solidFill>
                  <a:schemeClr val="tx1"/>
                </a:solidFill>
                <a:effectLst/>
                <a:latin typeface="Arial" panose="020B0604020202020204" pitchFamily="34" charset="0"/>
                <a:ea typeface="Calibri" panose="020F0502020204030204" pitchFamily="34" charset="0"/>
                <a:cs typeface="Arial" panose="020B0604020202020204" pitchFamily="34" charset="0"/>
              </a:rPr>
              <a:t>Abortion is also considered an ethical issue.</a:t>
            </a:r>
          </a:p>
          <a:p>
            <a:pPr marL="285750" marR="34290" indent="-285750">
              <a:lnSpc>
                <a:spcPct val="115000"/>
              </a:lnSpc>
              <a:buFont typeface="Wingdings" panose="05000000000000000000" pitchFamily="2" charset="2"/>
              <a:buChar char="q"/>
            </a:pPr>
            <a:endParaRPr lang="en-CA" sz="1200" noProof="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marR="34290" indent="-285750">
              <a:lnSpc>
                <a:spcPct val="115000"/>
              </a:lnSpc>
              <a:buFont typeface="Wingdings" panose="05000000000000000000" pitchFamily="2" charset="2"/>
              <a:buChar char="q"/>
            </a:pPr>
            <a:r>
              <a:rPr lang="en-CA" sz="1200" noProof="0">
                <a:solidFill>
                  <a:schemeClr val="tx1"/>
                </a:solidFill>
                <a:effectLst/>
                <a:latin typeface="Arial" panose="020B0604020202020204" pitchFamily="34" charset="0"/>
                <a:ea typeface="Calibri"/>
                <a:cs typeface="Arial" panose="020B0604020202020204" pitchFamily="34" charset="0"/>
              </a:rPr>
              <a:t>Some social groups are against this right while others defend it</a:t>
            </a:r>
            <a:r>
              <a:rPr lang="en-CA" sz="1200">
                <a:solidFill>
                  <a:schemeClr val="tx1"/>
                </a:solidFill>
                <a:latin typeface="Arial" panose="020B0604020202020204" pitchFamily="34" charset="0"/>
                <a:ea typeface="Calibri"/>
                <a:cs typeface="Arial" panose="020B0604020202020204" pitchFamily="34" charset="0"/>
              </a:rPr>
              <a: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CA" sz="1200" noProof="0">
                <a:solidFill>
                  <a:schemeClr val="tx1"/>
                </a:solidFill>
                <a:effectLst/>
                <a:latin typeface="Arial" panose="020B0604020202020204" pitchFamily="34" charset="0"/>
                <a:ea typeface="Calibri" panose="020F0502020204030204" pitchFamily="34" charset="0"/>
                <a:cs typeface="Arial" panose="020B0604020202020204" pitchFamily="34" charset="0"/>
              </a:rPr>
              <a:t>You could ask the students questions about this statement: Do you know of arguments for or against abortion? Ask this question to facilitate an understanding of the connections between law, society’s values and what the society considers ethical.</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noProof="0">
                <a:solidFill>
                  <a:schemeClr val="tx1"/>
                </a:solidFill>
                <a:effectLst/>
                <a:latin typeface="Arial" panose="020B0604020202020204" pitchFamily="34" charset="0"/>
                <a:ea typeface="Calibri" panose="020F0502020204030204" pitchFamily="34" charset="0"/>
                <a:cs typeface="Arial" panose="020B0604020202020204" pitchFamily="34" charset="0"/>
              </a:rPr>
              <a:t>Some groups refer specifically to the protection of the fetus and its ‘’right to life’’.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noProof="0">
                <a:solidFill>
                  <a:schemeClr val="tx1"/>
                </a:solidFill>
                <a:effectLst/>
                <a:latin typeface="Arial" panose="020B0604020202020204" pitchFamily="34" charset="0"/>
                <a:ea typeface="Calibri" panose="020F0502020204030204" pitchFamily="34" charset="0"/>
                <a:cs typeface="Arial" panose="020B0604020202020204" pitchFamily="34" charset="0"/>
              </a:rPr>
              <a:t>Their opinion is that human life begins at conception, and the fetus rights must prevail.</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CA" sz="1200" b="1" noProof="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34290" indent="0">
              <a:lnSpc>
                <a:spcPct val="115000"/>
              </a:lnSpc>
              <a:buFont typeface="Wingdings" panose="05000000000000000000" pitchFamily="2" charset="2"/>
              <a:buNone/>
            </a:pPr>
            <a:r>
              <a:rPr lang="en-CA" sz="1200" b="1" noProof="0">
                <a:solidFill>
                  <a:schemeClr val="tx1"/>
                </a:solidFill>
                <a:effectLst/>
                <a:latin typeface="Arial" panose="020B0604020202020204" pitchFamily="34" charset="0"/>
                <a:ea typeface="Calibri" panose="020F0502020204030204" pitchFamily="34" charset="0"/>
                <a:cs typeface="Arial" panose="020B0604020202020204" pitchFamily="34" charset="0"/>
              </a:rPr>
              <a:t>SECONDARY INFORMATION</a:t>
            </a:r>
          </a:p>
          <a:p>
            <a:pPr marL="0" marR="34290" indent="0">
              <a:lnSpc>
                <a:spcPct val="115000"/>
              </a:lnSpc>
              <a:buFont typeface="Wingdings" panose="05000000000000000000" pitchFamily="2" charset="2"/>
              <a:buNone/>
            </a:pPr>
            <a:endParaRPr lang="en-CA" sz="1200" b="1" noProof="0">
              <a:solidFill>
                <a:schemeClr val="tx1"/>
              </a:solidFill>
              <a:effectLst/>
              <a:latin typeface="Arial" panose="020B0604020202020204" pitchFamily="34" charset="0"/>
              <a:ea typeface="Calibri"/>
              <a:cs typeface="Arial" panose="020B0604020202020204" pitchFamily="34" charset="0"/>
            </a:endParaRPr>
          </a:p>
          <a:p>
            <a:pPr marL="0" marR="34290" indent="0">
              <a:lnSpc>
                <a:spcPct val="115000"/>
              </a:lnSpc>
              <a:buFont typeface="Wingdings" panose="05000000000000000000" pitchFamily="2" charset="2"/>
              <a:buNone/>
            </a:pPr>
            <a:r>
              <a:rPr lang="en-CA" sz="1200" b="1" noProof="0">
                <a:solidFill>
                  <a:schemeClr val="tx1"/>
                </a:solidFill>
                <a:effectLst/>
                <a:latin typeface="Arial" panose="020B0604020202020204" pitchFamily="34" charset="0"/>
                <a:ea typeface="Calibri"/>
                <a:cs typeface="Arial" panose="020B0604020202020204" pitchFamily="34" charset="0"/>
              </a:rPr>
              <a:t>The law and rights</a:t>
            </a:r>
          </a:p>
          <a:p>
            <a:pPr marL="0" marR="34290" indent="0">
              <a:lnSpc>
                <a:spcPct val="115000"/>
              </a:lnSpc>
              <a:buFont typeface="Wingdings" panose="05000000000000000000" pitchFamily="2" charset="2"/>
              <a:buNone/>
            </a:pPr>
            <a:endParaRPr lang="en-CA" sz="1200" b="1" noProof="0">
              <a:solidFill>
                <a:schemeClr val="tx1"/>
              </a:solidFill>
              <a:effectLst/>
              <a:latin typeface="Arial" panose="020B0604020202020204" pitchFamily="34" charset="0"/>
              <a:ea typeface="Calibri"/>
              <a:cs typeface="Arial" panose="020B0604020202020204" pitchFamily="34" charset="0"/>
            </a:endParaRPr>
          </a:p>
          <a:p>
            <a:pPr marL="0" marR="34290" lvl="0" indent="0" algn="l" defTabSz="914400" rtl="0" eaLnBrk="1" fontAlgn="auto" latinLnBrk="0" hangingPunct="1">
              <a:lnSpc>
                <a:spcPct val="115000"/>
              </a:lnSpc>
              <a:spcBef>
                <a:spcPts val="0"/>
              </a:spcBef>
              <a:spcAft>
                <a:spcPts val="0"/>
              </a:spcAft>
              <a:buClrTx/>
              <a:buSzTx/>
              <a:buFont typeface="Wingdings" panose="05000000000000000000" pitchFamily="2" charset="2"/>
              <a:buNone/>
              <a:tabLst/>
              <a:defRPr/>
            </a:pPr>
            <a:r>
              <a:rPr lang="en-CA" sz="1200" noProof="0">
                <a:solidFill>
                  <a:schemeClr val="tx1"/>
                </a:solidFill>
                <a:effectLst/>
                <a:latin typeface="Arial" panose="020B0604020202020204" pitchFamily="34" charset="0"/>
                <a:ea typeface="Calibri"/>
                <a:cs typeface="Arial" panose="020B0604020202020204" pitchFamily="34" charset="0"/>
              </a:rPr>
              <a:t>The law is a set of rules that govern relations between people living in a society. In Quebec, the law includes legislations, regulations, and their interpretation by courts</a:t>
            </a:r>
            <a:r>
              <a:rPr lang="en-CA" b="0" i="0">
                <a:solidFill>
                  <a:schemeClr val="tx1"/>
                </a:solidFill>
                <a:effectLst/>
                <a:latin typeface="Arial" panose="020B0604020202020204" pitchFamily="34" charset="0"/>
                <a:cs typeface="Arial" panose="020B0604020202020204" pitchFamily="34" charset="0"/>
              </a:rPr>
              <a:t>. </a:t>
            </a:r>
          </a:p>
          <a:p>
            <a:pPr marL="0" marR="34290" lvl="0" indent="0" algn="l" defTabSz="914400" rtl="0" eaLnBrk="1" fontAlgn="auto" latinLnBrk="0" hangingPunct="1">
              <a:lnSpc>
                <a:spcPct val="115000"/>
              </a:lnSpc>
              <a:spcBef>
                <a:spcPts val="0"/>
              </a:spcBef>
              <a:spcAft>
                <a:spcPts val="0"/>
              </a:spcAft>
              <a:buClrTx/>
              <a:buSzTx/>
              <a:buFont typeface="Wingdings" panose="05000000000000000000" pitchFamily="2" charset="2"/>
              <a:buNone/>
              <a:tabLst/>
              <a:defRPr/>
            </a:pPr>
            <a:endParaRPr lang="en-CA" b="0" i="0">
              <a:solidFill>
                <a:schemeClr val="tx1"/>
              </a:solidFill>
              <a:effectLst/>
              <a:latin typeface="Arial" panose="020B0604020202020204" pitchFamily="34" charset="0"/>
              <a:cs typeface="Arial" panose="020B0604020202020204" pitchFamily="34" charset="0"/>
            </a:endParaRPr>
          </a:p>
          <a:p>
            <a:pPr marL="0" marR="34290" lvl="0" indent="0" algn="l" defTabSz="914400" rtl="0" eaLnBrk="1" fontAlgn="auto" latinLnBrk="0" hangingPunct="1">
              <a:lnSpc>
                <a:spcPct val="115000"/>
              </a:lnSpc>
              <a:spcBef>
                <a:spcPts val="0"/>
              </a:spcBef>
              <a:spcAft>
                <a:spcPts val="0"/>
              </a:spcAft>
              <a:buClrTx/>
              <a:buSzTx/>
              <a:buFont typeface="Wingdings" panose="05000000000000000000" pitchFamily="2" charset="2"/>
              <a:buNone/>
              <a:tabLst/>
              <a:defRPr/>
            </a:pPr>
            <a:r>
              <a:rPr lang="en-CA" b="0" i="0">
                <a:solidFill>
                  <a:schemeClr val="tx1"/>
                </a:solidFill>
                <a:effectLst/>
                <a:latin typeface="Arial" panose="020B0604020202020204" pitchFamily="34" charset="0"/>
                <a:cs typeface="Arial" panose="020B0604020202020204" pitchFamily="34" charset="0"/>
              </a:rPr>
              <a:t>Rights refer to the result of the law’s application. The application of legislations, regulations and judgments ensures that a person in Quebec can have the right to vote, the right to go to school, and the right to abortion.</a:t>
            </a:r>
          </a:p>
          <a:p>
            <a:pPr marL="0" marR="34290" indent="0">
              <a:lnSpc>
                <a:spcPct val="114999"/>
              </a:lnSpc>
              <a:buFont typeface="Wingdings" panose="05000000000000000000" pitchFamily="2" charset="2"/>
              <a:buNone/>
            </a:pPr>
            <a:endParaRPr lang="en-CA" sz="1200" noProof="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marR="34290" indent="0">
              <a:lnSpc>
                <a:spcPct val="114999"/>
              </a:lnSpc>
              <a:buFont typeface="Wingdings" panose="05000000000000000000" pitchFamily="2" charset="2"/>
              <a:buNone/>
            </a:pPr>
            <a:r>
              <a:rPr lang="en-CA" sz="1200" b="1" noProof="0">
                <a:solidFill>
                  <a:schemeClr val="tx1"/>
                </a:solidFill>
                <a:effectLst/>
                <a:latin typeface="Arial" panose="020B0604020202020204" pitchFamily="34" charset="0"/>
                <a:ea typeface="Calibri" panose="020F0502020204030204" pitchFamily="34" charset="0"/>
                <a:cs typeface="Arial" panose="020B0604020202020204" pitchFamily="34" charset="0"/>
              </a:rPr>
              <a:t>The consequences of the criminalization of abortion</a:t>
            </a:r>
          </a:p>
          <a:p>
            <a:pPr marL="0" marR="34290" indent="0">
              <a:lnSpc>
                <a:spcPct val="114999"/>
              </a:lnSpc>
              <a:buFont typeface="Wingdings" panose="05000000000000000000" pitchFamily="2" charset="2"/>
              <a:buNone/>
            </a:pPr>
            <a:endParaRPr lang="en-CA" sz="1200" noProof="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r>
              <a:rPr lang="en-CA">
                <a:solidFill>
                  <a:schemeClr val="tx1"/>
                </a:solidFill>
                <a:latin typeface="Arial" panose="020B0604020202020204" pitchFamily="34" charset="0"/>
                <a:cs typeface="Arial" panose="020B0604020202020204" pitchFamily="34" charset="0"/>
              </a:rPr>
              <a:t>An abortion performed by someone who doesn’t have the required skills or that’s performed in an environment that doesn’t meet medical standards is dangerous to women’s health. Abortion being criminalized doesn’t prevent people from getting abortions. It makes having an abortion in good conditions less accessible and more dangerous. When abortion was illegal in Canada, dangerous abortions were common. </a:t>
            </a:r>
          </a:p>
          <a:p>
            <a:br>
              <a:rPr lang="en-CA">
                <a:solidFill>
                  <a:schemeClr val="tx1"/>
                </a:solidFill>
                <a:latin typeface="Arial" panose="020B0604020202020204" pitchFamily="34" charset="0"/>
                <a:cs typeface="Arial" panose="020B0604020202020204" pitchFamily="34" charset="0"/>
              </a:rPr>
            </a:br>
            <a:r>
              <a:rPr lang="en-CA" b="1">
                <a:solidFill>
                  <a:schemeClr val="tx1"/>
                </a:solidFill>
                <a:latin typeface="Arial" panose="020B0604020202020204" pitchFamily="34" charset="0"/>
                <a:cs typeface="Arial" panose="020B0604020202020204" pitchFamily="34" charset="0"/>
              </a:rPr>
              <a:t>SOURCES</a:t>
            </a:r>
            <a:endParaRPr lang="en-CA">
              <a:solidFill>
                <a:schemeClr val="tx1"/>
              </a:solidFill>
              <a:latin typeface="Arial" panose="020B0604020202020204" pitchFamily="34" charset="0"/>
              <a:cs typeface="Arial" panose="020B0604020202020204" pitchFamily="34" charset="0"/>
            </a:endParaRPr>
          </a:p>
          <a:p>
            <a:r>
              <a:rPr lang="en-CA" b="0" u="none">
                <a:solidFill>
                  <a:schemeClr val="tx1"/>
                </a:solidFill>
                <a:latin typeface="Arial" panose="020B0604020202020204" pitchFamily="34" charset="0"/>
                <a:cs typeface="Arial" panose="020B0604020202020204" pitchFamily="34" charset="0"/>
              </a:rPr>
              <a:t>Henri Brun. 23 </a:t>
            </a:r>
            <a:r>
              <a:rPr lang="en-CA" b="0" u="none" err="1">
                <a:solidFill>
                  <a:schemeClr val="tx1"/>
                </a:solidFill>
                <a:latin typeface="Arial" panose="020B0604020202020204" pitchFamily="34" charset="0"/>
                <a:cs typeface="Arial" panose="020B0604020202020204" pitchFamily="34" charset="0"/>
              </a:rPr>
              <a:t>avril</a:t>
            </a:r>
            <a:r>
              <a:rPr lang="en-CA" b="0" u="none">
                <a:solidFill>
                  <a:schemeClr val="tx1"/>
                </a:solidFill>
                <a:latin typeface="Arial" panose="020B0604020202020204" pitchFamily="34" charset="0"/>
                <a:cs typeface="Arial" panose="020B0604020202020204" pitchFamily="34" charset="0"/>
              </a:rPr>
              <a:t> 2025 (mise à jour). </a:t>
            </a:r>
            <a:r>
              <a:rPr lang="en-CA" b="0" i="1" u="none">
                <a:solidFill>
                  <a:schemeClr val="tx1"/>
                </a:solidFill>
                <a:latin typeface="Arial" panose="020B0604020202020204" pitchFamily="34" charset="0"/>
                <a:cs typeface="Arial" panose="020B0604020202020204" pitchFamily="34" charset="0"/>
              </a:rPr>
              <a:t>Le droit au Québec</a:t>
            </a:r>
            <a:r>
              <a:rPr lang="en-CA" b="0" i="0" u="none">
                <a:solidFill>
                  <a:schemeClr val="tx1"/>
                </a:solidFill>
                <a:latin typeface="Arial" panose="020B0604020202020204" pitchFamily="34" charset="0"/>
                <a:cs typeface="Arial" panose="020B0604020202020204" pitchFamily="34" charset="0"/>
              </a:rPr>
              <a:t>. </a:t>
            </a:r>
            <a:r>
              <a:rPr lang="en-CA" sz="1200" i="0" noProof="0" err="1">
                <a:solidFill>
                  <a:schemeClr val="tx1"/>
                </a:solidFill>
                <a:latin typeface="Arial"/>
                <a:cs typeface="Arial"/>
              </a:rPr>
              <a:t>Repéré</a:t>
            </a:r>
            <a:r>
              <a:rPr lang="en-CA" sz="1200" i="0" noProof="0">
                <a:solidFill>
                  <a:schemeClr val="tx1"/>
                </a:solidFill>
                <a:latin typeface="Arial"/>
                <a:cs typeface="Arial"/>
              </a:rPr>
              <a:t> le 29 </a:t>
            </a:r>
            <a:r>
              <a:rPr lang="en-CA" sz="1200" i="0" noProof="0" err="1">
                <a:solidFill>
                  <a:schemeClr val="tx1"/>
                </a:solidFill>
                <a:latin typeface="Arial"/>
                <a:cs typeface="Arial"/>
              </a:rPr>
              <a:t>avril</a:t>
            </a:r>
            <a:r>
              <a:rPr lang="en-CA" sz="1200" i="0" noProof="0">
                <a:solidFill>
                  <a:schemeClr val="tx1"/>
                </a:solidFill>
                <a:latin typeface="Arial"/>
                <a:cs typeface="Arial"/>
              </a:rPr>
              <a:t> 2025 à </a:t>
            </a:r>
            <a:r>
              <a:rPr lang="en-CA" sz="1200" b="0" i="0" noProof="0">
                <a:solidFill>
                  <a:schemeClr val="tx1"/>
                </a:solidFill>
                <a:latin typeface="Arial" panose="020B0604020202020204" pitchFamily="34" charset="0"/>
                <a:cs typeface="Arial" panose="020B0604020202020204" pitchFamily="34" charset="0"/>
              </a:rPr>
              <a:t>: </a:t>
            </a:r>
            <a:r>
              <a:rPr lang="en-CA" b="0">
                <a:solidFill>
                  <a:srgbClr val="0563C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https://usito.usherbrooke.ca/articles/th%C3%A9matiques/brun_1</a:t>
            </a:r>
            <a:endParaRPr lang="en-CA">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endParaRPr>
          </a:p>
          <a:p>
            <a:r>
              <a:rPr lang="en-CA" err="1">
                <a:solidFill>
                  <a:schemeClr val="tx1"/>
                </a:solidFill>
                <a:latin typeface="Arial" panose="020B0604020202020204" pitchFamily="34" charset="0"/>
                <a:cs typeface="Arial" panose="020B0604020202020204" pitchFamily="34" charset="0"/>
              </a:rPr>
              <a:t>Aministie</a:t>
            </a:r>
            <a:r>
              <a:rPr lang="en-CA">
                <a:solidFill>
                  <a:schemeClr val="tx1"/>
                </a:solidFill>
                <a:latin typeface="Arial" panose="020B0604020202020204" pitchFamily="34" charset="0"/>
                <a:cs typeface="Arial" panose="020B0604020202020204" pitchFamily="34" charset="0"/>
              </a:rPr>
              <a:t> </a:t>
            </a:r>
            <a:r>
              <a:rPr lang="en-CA" err="1">
                <a:solidFill>
                  <a:schemeClr val="tx1"/>
                </a:solidFill>
                <a:latin typeface="Arial" panose="020B0604020202020204" pitchFamily="34" charset="0"/>
                <a:cs typeface="Arial" panose="020B0604020202020204" pitchFamily="34" charset="0"/>
              </a:rPr>
              <a:t>Internationale</a:t>
            </a:r>
            <a:r>
              <a:rPr lang="en-CA">
                <a:solidFill>
                  <a:schemeClr val="tx1"/>
                </a:solidFill>
                <a:latin typeface="Arial" panose="020B0604020202020204" pitchFamily="34" charset="0"/>
                <a:cs typeface="Arial" panose="020B0604020202020204" pitchFamily="34" charset="0"/>
              </a:rPr>
              <a:t>. 26 </a:t>
            </a:r>
            <a:r>
              <a:rPr lang="en-CA" err="1">
                <a:solidFill>
                  <a:schemeClr val="tx1"/>
                </a:solidFill>
                <a:latin typeface="Arial" panose="020B0604020202020204" pitchFamily="34" charset="0"/>
                <a:cs typeface="Arial" panose="020B0604020202020204" pitchFamily="34" charset="0"/>
              </a:rPr>
              <a:t>septembre</a:t>
            </a:r>
            <a:r>
              <a:rPr lang="en-CA">
                <a:solidFill>
                  <a:schemeClr val="tx1"/>
                </a:solidFill>
                <a:latin typeface="Arial" panose="020B0604020202020204" pitchFamily="34" charset="0"/>
                <a:cs typeface="Arial" panose="020B0604020202020204" pitchFamily="34" charset="0"/>
              </a:rPr>
              <a:t> 2019. </a:t>
            </a:r>
            <a:r>
              <a:rPr lang="en-CA" i="1" err="1">
                <a:solidFill>
                  <a:schemeClr val="tx1"/>
                </a:solidFill>
                <a:latin typeface="Arial" panose="020B0604020202020204" pitchFamily="34" charset="0"/>
                <a:cs typeface="Arial" panose="020B0604020202020204" pitchFamily="34" charset="0"/>
              </a:rPr>
              <a:t>Éléments</a:t>
            </a:r>
            <a:r>
              <a:rPr lang="en-CA" i="1">
                <a:solidFill>
                  <a:schemeClr val="tx1"/>
                </a:solidFill>
                <a:latin typeface="Arial" panose="020B0604020202020204" pitchFamily="34" charset="0"/>
                <a:cs typeface="Arial" panose="020B0604020202020204" pitchFamily="34" charset="0"/>
              </a:rPr>
              <a:t> </a:t>
            </a:r>
            <a:r>
              <a:rPr lang="en-CA" i="1" err="1">
                <a:solidFill>
                  <a:schemeClr val="tx1"/>
                </a:solidFill>
                <a:latin typeface="Arial" panose="020B0604020202020204" pitchFamily="34" charset="0"/>
                <a:cs typeface="Arial" panose="020B0604020202020204" pitchFamily="34" charset="0"/>
              </a:rPr>
              <a:t>clés</a:t>
            </a:r>
            <a:r>
              <a:rPr lang="en-CA" i="1">
                <a:solidFill>
                  <a:schemeClr val="tx1"/>
                </a:solidFill>
                <a:latin typeface="Arial" panose="020B0604020202020204" pitchFamily="34" charset="0"/>
                <a:cs typeface="Arial" panose="020B0604020202020204" pitchFamily="34" charset="0"/>
              </a:rPr>
              <a:t> sur </a:t>
            </a:r>
            <a:r>
              <a:rPr lang="en-CA" i="1" err="1">
                <a:solidFill>
                  <a:schemeClr val="tx1"/>
                </a:solidFill>
                <a:latin typeface="Arial" panose="020B0604020202020204" pitchFamily="34" charset="0"/>
                <a:cs typeface="Arial" panose="020B0604020202020204" pitchFamily="34" charset="0"/>
              </a:rPr>
              <a:t>l’avortement</a:t>
            </a:r>
            <a:r>
              <a:rPr lang="en-CA" i="0">
                <a:solidFill>
                  <a:schemeClr val="tx1"/>
                </a:solidFill>
                <a:latin typeface="Arial" panose="020B0604020202020204" pitchFamily="34" charset="0"/>
                <a:cs typeface="Arial" panose="020B0604020202020204" pitchFamily="34" charset="0"/>
              </a:rPr>
              <a:t>. </a:t>
            </a:r>
            <a:r>
              <a:rPr lang="en-CA" i="0" err="1">
                <a:solidFill>
                  <a:schemeClr val="tx1"/>
                </a:solidFill>
                <a:latin typeface="Arial" panose="020B0604020202020204" pitchFamily="34" charset="0"/>
                <a:cs typeface="Arial" panose="020B0604020202020204" pitchFamily="34" charset="0"/>
              </a:rPr>
              <a:t>Répéré</a:t>
            </a:r>
            <a:r>
              <a:rPr lang="en-CA">
                <a:solidFill>
                  <a:schemeClr val="tx1"/>
                </a:solidFill>
                <a:latin typeface="Arial" panose="020B0604020202020204" pitchFamily="34" charset="0"/>
                <a:cs typeface="Arial" panose="020B0604020202020204" pitchFamily="34" charset="0"/>
              </a:rPr>
              <a:t> le 9 </a:t>
            </a:r>
            <a:r>
              <a:rPr lang="en-CA" err="1">
                <a:solidFill>
                  <a:schemeClr val="tx1"/>
                </a:solidFill>
                <a:latin typeface="Arial" panose="020B0604020202020204" pitchFamily="34" charset="0"/>
                <a:cs typeface="Arial" panose="020B0604020202020204" pitchFamily="34" charset="0"/>
              </a:rPr>
              <a:t>décembre</a:t>
            </a:r>
            <a:r>
              <a:rPr lang="en-CA">
                <a:solidFill>
                  <a:schemeClr val="tx1"/>
                </a:solidFill>
                <a:latin typeface="Arial" panose="020B0604020202020204" pitchFamily="34" charset="0"/>
                <a:cs typeface="Arial" panose="020B0604020202020204" pitchFamily="34" charset="0"/>
              </a:rPr>
              <a:t> 2024 à : https://</a:t>
            </a:r>
            <a:r>
              <a:rPr lang="en-CA" err="1">
                <a:solidFill>
                  <a:schemeClr val="tx1"/>
                </a:solidFill>
                <a:latin typeface="Arial" panose="020B0604020202020204" pitchFamily="34" charset="0"/>
                <a:cs typeface="Arial" panose="020B0604020202020204" pitchFamily="34" charset="0"/>
              </a:rPr>
              <a:t>amnistie.ca</a:t>
            </a:r>
            <a:r>
              <a:rPr lang="en-CA">
                <a:solidFill>
                  <a:schemeClr val="tx1"/>
                </a:solidFill>
                <a:latin typeface="Arial" panose="020B0604020202020204" pitchFamily="34" charset="0"/>
                <a:cs typeface="Arial" panose="020B0604020202020204" pitchFamily="34" charset="0"/>
              </a:rPr>
              <a:t>/</a:t>
            </a:r>
            <a:r>
              <a:rPr lang="en-CA" err="1">
                <a:solidFill>
                  <a:schemeClr val="tx1"/>
                </a:solidFill>
                <a:latin typeface="Arial" panose="020B0604020202020204" pitchFamily="34" charset="0"/>
                <a:cs typeface="Arial" panose="020B0604020202020204" pitchFamily="34" charset="0"/>
              </a:rPr>
              <a:t>sinformer</a:t>
            </a:r>
            <a:r>
              <a:rPr lang="en-CA">
                <a:solidFill>
                  <a:schemeClr val="tx1"/>
                </a:solidFill>
                <a:latin typeface="Arial" panose="020B0604020202020204" pitchFamily="34" charset="0"/>
                <a:cs typeface="Arial" panose="020B0604020202020204" pitchFamily="34" charset="0"/>
              </a:rPr>
              <a:t>/communiques/international/2019/international/elements-</a:t>
            </a:r>
            <a:r>
              <a:rPr lang="en-CA" err="1">
                <a:solidFill>
                  <a:schemeClr val="tx1"/>
                </a:solidFill>
                <a:latin typeface="Arial" panose="020B0604020202020204" pitchFamily="34" charset="0"/>
                <a:cs typeface="Arial" panose="020B0604020202020204" pitchFamily="34" charset="0"/>
              </a:rPr>
              <a:t>cles</a:t>
            </a:r>
            <a:r>
              <a:rPr lang="en-CA">
                <a:solidFill>
                  <a:schemeClr val="tx1"/>
                </a:solidFill>
                <a:latin typeface="Arial" panose="020B0604020202020204" pitchFamily="34" charset="0"/>
                <a:cs typeface="Arial" panose="020B0604020202020204" pitchFamily="34" charset="0"/>
              </a:rPr>
              <a:t>-</a:t>
            </a:r>
            <a:r>
              <a:rPr lang="en-CA" err="1">
                <a:solidFill>
                  <a:schemeClr val="tx1"/>
                </a:solidFill>
                <a:latin typeface="Arial" panose="020B0604020202020204" pitchFamily="34" charset="0"/>
                <a:cs typeface="Arial" panose="020B0604020202020204" pitchFamily="34" charset="0"/>
              </a:rPr>
              <a:t>lavortement</a:t>
            </a:r>
            <a:endParaRPr lang="en-CA">
              <a:solidFill>
                <a:schemeClr val="tx1"/>
              </a:solidFill>
              <a:latin typeface="Arial" panose="020B0604020202020204" pitchFamily="34" charset="0"/>
              <a:cs typeface="Arial" panose="020B0604020202020204" pitchFamily="34" charset="0"/>
            </a:endParaRPr>
          </a:p>
          <a:p>
            <a:r>
              <a:rPr lang="en-CA">
                <a:solidFill>
                  <a:schemeClr val="tx1"/>
                </a:solidFill>
                <a:latin typeface="Arial" panose="020B0604020202020204" pitchFamily="34" charset="0"/>
                <a:cs typeface="Arial" panose="020B0604020202020204" pitchFamily="34" charset="0"/>
              </a:rPr>
              <a:t>Radio Canada. 16 </a:t>
            </a:r>
            <a:r>
              <a:rPr lang="en-CA" err="1">
                <a:solidFill>
                  <a:schemeClr val="tx1"/>
                </a:solidFill>
                <a:latin typeface="Arial" panose="020B0604020202020204" pitchFamily="34" charset="0"/>
                <a:cs typeface="Arial" panose="020B0604020202020204" pitchFamily="34" charset="0"/>
              </a:rPr>
              <a:t>mai</a:t>
            </a:r>
            <a:r>
              <a:rPr lang="en-CA">
                <a:solidFill>
                  <a:schemeClr val="tx1"/>
                </a:solidFill>
                <a:latin typeface="Arial" panose="020B0604020202020204" pitchFamily="34" charset="0"/>
                <a:cs typeface="Arial" panose="020B0604020202020204" pitchFamily="34" charset="0"/>
              </a:rPr>
              <a:t> 2019. </a:t>
            </a:r>
            <a:r>
              <a:rPr lang="en-CA" i="1">
                <a:solidFill>
                  <a:schemeClr val="tx1"/>
                </a:solidFill>
                <a:latin typeface="Arial" panose="020B0604020202020204" pitchFamily="34" charset="0"/>
                <a:cs typeface="Arial" panose="020B0604020202020204" pitchFamily="34" charset="0"/>
              </a:rPr>
              <a:t>Le 15-18 avec Annie Desrochers.</a:t>
            </a:r>
            <a:r>
              <a:rPr lang="en-CA">
                <a:solidFill>
                  <a:schemeClr val="tx1"/>
                </a:solidFill>
                <a:latin typeface="Arial" panose="020B0604020202020204" pitchFamily="34" charset="0"/>
                <a:cs typeface="Arial" panose="020B0604020202020204" pitchFamily="34" charset="0"/>
              </a:rPr>
              <a:t> </a:t>
            </a:r>
            <a:r>
              <a:rPr lang="en-CA">
                <a:solidFill>
                  <a:schemeClr val="tx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https://ici.radio-canada.ca/ohdio/premiere/emissions/le-15-18/segments/entrevue/118291/antiavortement-alabama-senateur-loi-criminalisation-grossesse-femme</a:t>
            </a:r>
            <a:r>
              <a:rPr lang="en-CA">
                <a:solidFill>
                  <a:schemeClr val="tx1"/>
                </a:solidFill>
                <a:latin typeface="Arial" panose="020B0604020202020204" pitchFamily="34" charset="0"/>
                <a:cs typeface="Arial" panose="020B0604020202020204" pitchFamily="34" charset="0"/>
              </a:rPr>
              <a:t> : “</a:t>
            </a:r>
            <a:r>
              <a:rPr lang="en-CA" err="1">
                <a:solidFill>
                  <a:schemeClr val="tx1"/>
                </a:solidFill>
                <a:latin typeface="Arial" panose="020B0604020202020204" pitchFamily="34" charset="0"/>
                <a:cs typeface="Arial" panose="020B0604020202020204" pitchFamily="34" charset="0"/>
              </a:rPr>
              <a:t>Quelques</a:t>
            </a:r>
            <a:r>
              <a:rPr lang="en-CA">
                <a:solidFill>
                  <a:schemeClr val="tx1"/>
                </a:solidFill>
                <a:latin typeface="Arial" panose="020B0604020202020204" pitchFamily="34" charset="0"/>
                <a:cs typeface="Arial" panose="020B0604020202020204" pitchFamily="34" charset="0"/>
              </a:rPr>
              <a:t> chiffres sur </a:t>
            </a:r>
            <a:r>
              <a:rPr lang="en-CA" err="1">
                <a:solidFill>
                  <a:schemeClr val="tx1"/>
                </a:solidFill>
                <a:latin typeface="Arial" panose="020B0604020202020204" pitchFamily="34" charset="0"/>
                <a:cs typeface="Arial" panose="020B0604020202020204" pitchFamily="34" charset="0"/>
              </a:rPr>
              <a:t>l’avortement</a:t>
            </a:r>
            <a:r>
              <a:rPr lang="en-CA">
                <a:solidFill>
                  <a:schemeClr val="tx1"/>
                </a:solidFill>
                <a:latin typeface="Arial" panose="020B0604020202020204" pitchFamily="34" charset="0"/>
                <a:cs typeface="Arial" panose="020B0604020202020204" pitchFamily="34" charset="0"/>
              </a:rPr>
              <a:t> </a:t>
            </a:r>
            <a:r>
              <a:rPr lang="en-CA" err="1">
                <a:solidFill>
                  <a:schemeClr val="tx1"/>
                </a:solidFill>
                <a:latin typeface="Arial" panose="020B0604020202020204" pitchFamily="34" charset="0"/>
                <a:cs typeface="Arial" panose="020B0604020202020204" pitchFamily="34" charset="0"/>
              </a:rPr>
              <a:t>en</a:t>
            </a:r>
            <a:r>
              <a:rPr lang="en-CA">
                <a:solidFill>
                  <a:schemeClr val="tx1"/>
                </a:solidFill>
                <a:latin typeface="Arial" panose="020B0604020202020204" pitchFamily="34" charset="0"/>
                <a:cs typeface="Arial" panose="020B0604020202020204" pitchFamily="34" charset="0"/>
              </a:rPr>
              <a:t> 1962. De 10 000 à 25 000 </a:t>
            </a:r>
            <a:r>
              <a:rPr lang="en-CA" err="1">
                <a:solidFill>
                  <a:schemeClr val="tx1"/>
                </a:solidFill>
                <a:latin typeface="Arial" panose="020B0604020202020204" pitchFamily="34" charset="0"/>
                <a:cs typeface="Arial" panose="020B0604020202020204" pitchFamily="34" charset="0"/>
              </a:rPr>
              <a:t>avortements</a:t>
            </a:r>
            <a:r>
              <a:rPr lang="en-CA">
                <a:solidFill>
                  <a:schemeClr val="tx1"/>
                </a:solidFill>
                <a:latin typeface="Arial" panose="020B0604020202020204" pitchFamily="34" charset="0"/>
                <a:cs typeface="Arial" panose="020B0604020202020204" pitchFamily="34" charset="0"/>
              </a:rPr>
              <a:t> </a:t>
            </a:r>
            <a:r>
              <a:rPr lang="en-CA" err="1">
                <a:solidFill>
                  <a:schemeClr val="tx1"/>
                </a:solidFill>
                <a:latin typeface="Arial" panose="020B0604020202020204" pitchFamily="34" charset="0"/>
                <a:cs typeface="Arial" panose="020B0604020202020204" pitchFamily="34" charset="0"/>
              </a:rPr>
              <a:t>clandestins</a:t>
            </a:r>
            <a:r>
              <a:rPr lang="en-CA">
                <a:solidFill>
                  <a:schemeClr val="tx1"/>
                </a:solidFill>
                <a:latin typeface="Arial" panose="020B0604020202020204" pitchFamily="34" charset="0"/>
                <a:cs typeface="Arial" panose="020B0604020202020204" pitchFamily="34" charset="0"/>
              </a:rPr>
              <a:t> </a:t>
            </a:r>
            <a:r>
              <a:rPr lang="en-CA" err="1">
                <a:solidFill>
                  <a:schemeClr val="tx1"/>
                </a:solidFill>
                <a:latin typeface="Arial" panose="020B0604020202020204" pitchFamily="34" charset="0"/>
                <a:cs typeface="Arial" panose="020B0604020202020204" pitchFamily="34" charset="0"/>
              </a:rPr>
              <a:t>sont</a:t>
            </a:r>
            <a:r>
              <a:rPr lang="en-CA">
                <a:solidFill>
                  <a:schemeClr val="tx1"/>
                </a:solidFill>
                <a:latin typeface="Arial" panose="020B0604020202020204" pitchFamily="34" charset="0"/>
                <a:cs typeface="Arial" panose="020B0604020202020204" pitchFamily="34" charset="0"/>
              </a:rPr>
              <a:t> </a:t>
            </a:r>
            <a:r>
              <a:rPr lang="en-CA" err="1">
                <a:solidFill>
                  <a:schemeClr val="tx1"/>
                </a:solidFill>
                <a:latin typeface="Arial" panose="020B0604020202020204" pitchFamily="34" charset="0"/>
                <a:cs typeface="Arial" panose="020B0604020202020204" pitchFamily="34" charset="0"/>
              </a:rPr>
              <a:t>réalisés</a:t>
            </a:r>
            <a:r>
              <a:rPr lang="en-CA">
                <a:solidFill>
                  <a:schemeClr val="tx1"/>
                </a:solidFill>
                <a:latin typeface="Arial" panose="020B0604020202020204" pitchFamily="34" charset="0"/>
                <a:cs typeface="Arial" panose="020B0604020202020204" pitchFamily="34" charset="0"/>
              </a:rPr>
              <a:t> </a:t>
            </a:r>
            <a:r>
              <a:rPr lang="en-CA" err="1">
                <a:solidFill>
                  <a:schemeClr val="tx1"/>
                </a:solidFill>
                <a:latin typeface="Arial" panose="020B0604020202020204" pitchFamily="34" charset="0"/>
                <a:cs typeface="Arial" panose="020B0604020202020204" pitchFamily="34" charset="0"/>
              </a:rPr>
              <a:t>chaque</a:t>
            </a:r>
            <a:r>
              <a:rPr lang="en-CA">
                <a:solidFill>
                  <a:schemeClr val="tx1"/>
                </a:solidFill>
                <a:latin typeface="Arial" panose="020B0604020202020204" pitchFamily="34" charset="0"/>
                <a:cs typeface="Arial" panose="020B0604020202020204" pitchFamily="34" charset="0"/>
              </a:rPr>
              <a:t> </a:t>
            </a:r>
            <a:r>
              <a:rPr lang="en-CA" err="1">
                <a:solidFill>
                  <a:schemeClr val="tx1"/>
                </a:solidFill>
                <a:latin typeface="Arial" panose="020B0604020202020204" pitchFamily="34" charset="0"/>
                <a:cs typeface="Arial" panose="020B0604020202020204" pitchFamily="34" charset="0"/>
              </a:rPr>
              <a:t>année</a:t>
            </a:r>
            <a:r>
              <a:rPr lang="en-CA">
                <a:solidFill>
                  <a:schemeClr val="tx1"/>
                </a:solidFill>
                <a:latin typeface="Arial" panose="020B0604020202020204" pitchFamily="34" charset="0"/>
                <a:cs typeface="Arial" panose="020B0604020202020204" pitchFamily="34" charset="0"/>
              </a:rPr>
              <a:t> au Québec. De 100 000 à 300 000 </a:t>
            </a:r>
            <a:r>
              <a:rPr lang="en-CA" err="1">
                <a:solidFill>
                  <a:schemeClr val="tx1"/>
                </a:solidFill>
                <a:latin typeface="Arial" panose="020B0604020202020204" pitchFamily="34" charset="0"/>
                <a:cs typeface="Arial" panose="020B0604020202020204" pitchFamily="34" charset="0"/>
              </a:rPr>
              <a:t>sont</a:t>
            </a:r>
            <a:r>
              <a:rPr lang="en-CA">
                <a:solidFill>
                  <a:schemeClr val="tx1"/>
                </a:solidFill>
                <a:latin typeface="Arial" panose="020B0604020202020204" pitchFamily="34" charset="0"/>
                <a:cs typeface="Arial" panose="020B0604020202020204" pitchFamily="34" charset="0"/>
              </a:rPr>
              <a:t> </a:t>
            </a:r>
            <a:r>
              <a:rPr lang="en-CA" err="1">
                <a:solidFill>
                  <a:schemeClr val="tx1"/>
                </a:solidFill>
                <a:latin typeface="Arial" panose="020B0604020202020204" pitchFamily="34" charset="0"/>
                <a:cs typeface="Arial" panose="020B0604020202020204" pitchFamily="34" charset="0"/>
              </a:rPr>
              <a:t>réalisés</a:t>
            </a:r>
            <a:r>
              <a:rPr lang="en-CA">
                <a:solidFill>
                  <a:schemeClr val="tx1"/>
                </a:solidFill>
                <a:latin typeface="Arial" panose="020B0604020202020204" pitchFamily="34" charset="0"/>
                <a:cs typeface="Arial" panose="020B0604020202020204" pitchFamily="34" charset="0"/>
              </a:rPr>
              <a:t> </a:t>
            </a:r>
            <a:r>
              <a:rPr lang="en-CA" err="1">
                <a:solidFill>
                  <a:schemeClr val="tx1"/>
                </a:solidFill>
                <a:latin typeface="Arial" panose="020B0604020202020204" pitchFamily="34" charset="0"/>
                <a:cs typeface="Arial" panose="020B0604020202020204" pitchFamily="34" charset="0"/>
              </a:rPr>
              <a:t>chaque</a:t>
            </a:r>
            <a:r>
              <a:rPr lang="en-CA">
                <a:solidFill>
                  <a:schemeClr val="tx1"/>
                </a:solidFill>
                <a:latin typeface="Arial" panose="020B0604020202020204" pitchFamily="34" charset="0"/>
                <a:cs typeface="Arial" panose="020B0604020202020204" pitchFamily="34" charset="0"/>
              </a:rPr>
              <a:t> </a:t>
            </a:r>
            <a:r>
              <a:rPr lang="en-CA" err="1">
                <a:solidFill>
                  <a:schemeClr val="tx1"/>
                </a:solidFill>
                <a:latin typeface="Arial" panose="020B0604020202020204" pitchFamily="34" charset="0"/>
                <a:cs typeface="Arial" panose="020B0604020202020204" pitchFamily="34" charset="0"/>
              </a:rPr>
              <a:t>année</a:t>
            </a:r>
            <a:r>
              <a:rPr lang="en-CA">
                <a:solidFill>
                  <a:schemeClr val="tx1"/>
                </a:solidFill>
                <a:latin typeface="Arial" panose="020B0604020202020204" pitchFamily="34" charset="0"/>
                <a:cs typeface="Arial" panose="020B0604020202020204" pitchFamily="34" charset="0"/>
              </a:rPr>
              <a:t> au Canada”. “En 1962, la première cause </a:t>
            </a:r>
            <a:r>
              <a:rPr lang="en-CA" err="1">
                <a:solidFill>
                  <a:schemeClr val="tx1"/>
                </a:solidFill>
                <a:latin typeface="Arial" panose="020B0604020202020204" pitchFamily="34" charset="0"/>
                <a:cs typeface="Arial" panose="020B0604020202020204" pitchFamily="34" charset="0"/>
              </a:rPr>
              <a:t>d’hospitalisation</a:t>
            </a:r>
            <a:r>
              <a:rPr lang="en-CA">
                <a:solidFill>
                  <a:schemeClr val="tx1"/>
                </a:solidFill>
                <a:latin typeface="Arial" panose="020B0604020202020204" pitchFamily="34" charset="0"/>
                <a:cs typeface="Arial" panose="020B0604020202020204" pitchFamily="34" charset="0"/>
              </a:rPr>
              <a:t> des femmes </a:t>
            </a:r>
            <a:r>
              <a:rPr lang="en-CA" err="1">
                <a:solidFill>
                  <a:schemeClr val="tx1"/>
                </a:solidFill>
                <a:latin typeface="Arial" panose="020B0604020202020204" pitchFamily="34" charset="0"/>
                <a:cs typeface="Arial" panose="020B0604020202020204" pitchFamily="34" charset="0"/>
              </a:rPr>
              <a:t>étaient</a:t>
            </a:r>
            <a:r>
              <a:rPr lang="en-CA">
                <a:solidFill>
                  <a:schemeClr val="tx1"/>
                </a:solidFill>
                <a:latin typeface="Arial" panose="020B0604020202020204" pitchFamily="34" charset="0"/>
                <a:cs typeface="Arial" panose="020B0604020202020204" pitchFamily="34" charset="0"/>
              </a:rPr>
              <a:t> </a:t>
            </a:r>
            <a:r>
              <a:rPr lang="en-CA" err="1">
                <a:solidFill>
                  <a:schemeClr val="tx1"/>
                </a:solidFill>
                <a:latin typeface="Arial" panose="020B0604020202020204" pitchFamily="34" charset="0"/>
                <a:cs typeface="Arial" panose="020B0604020202020204" pitchFamily="34" charset="0"/>
              </a:rPr>
              <a:t>l’avortement</a:t>
            </a:r>
            <a:r>
              <a:rPr lang="en-CA">
                <a:solidFill>
                  <a:schemeClr val="tx1"/>
                </a:solidFill>
                <a:latin typeface="Arial" panose="020B0604020202020204" pitchFamily="34" charset="0"/>
                <a:cs typeface="Arial" panose="020B0604020202020204" pitchFamily="34" charset="0"/>
              </a:rPr>
              <a:t>”</a:t>
            </a:r>
          </a:p>
          <a:p>
            <a:r>
              <a:rPr lang="en-CA" b="0" i="0">
                <a:solidFill>
                  <a:schemeClr val="tx1"/>
                </a:solidFill>
                <a:effectLst/>
                <a:latin typeface="Arial" panose="020B0604020202020204" pitchFamily="34" charset="0"/>
                <a:cs typeface="Arial" panose="020B0604020202020204" pitchFamily="34" charset="0"/>
              </a:rPr>
              <a:t>Florence Meny. 21 </a:t>
            </a:r>
            <a:r>
              <a:rPr lang="en-CA" b="0" i="0" err="1">
                <a:solidFill>
                  <a:schemeClr val="tx1"/>
                </a:solidFill>
                <a:effectLst/>
                <a:latin typeface="Arial" panose="020B0604020202020204" pitchFamily="34" charset="0"/>
                <a:cs typeface="Arial" panose="020B0604020202020204" pitchFamily="34" charset="0"/>
              </a:rPr>
              <a:t>janvier</a:t>
            </a:r>
            <a:r>
              <a:rPr lang="en-CA" b="0" i="0">
                <a:solidFill>
                  <a:schemeClr val="tx1"/>
                </a:solidFill>
                <a:effectLst/>
                <a:latin typeface="Arial" panose="020B0604020202020204" pitchFamily="34" charset="0"/>
                <a:cs typeface="Arial" panose="020B0604020202020204" pitchFamily="34" charset="0"/>
              </a:rPr>
              <a:t> 2013. </a:t>
            </a:r>
            <a:r>
              <a:rPr lang="en-CA" b="0" i="1">
                <a:solidFill>
                  <a:schemeClr val="tx1"/>
                </a:solidFill>
                <a:effectLst/>
                <a:latin typeface="Arial" panose="020B0604020202020204" pitchFamily="34" charset="0"/>
                <a:cs typeface="Arial" panose="020B0604020202020204" pitchFamily="34" charset="0"/>
              </a:rPr>
              <a:t>25 </a:t>
            </a:r>
            <a:r>
              <a:rPr lang="en-CA" b="0" i="1" err="1">
                <a:solidFill>
                  <a:schemeClr val="tx1"/>
                </a:solidFill>
                <a:effectLst/>
                <a:latin typeface="Arial" panose="020B0604020202020204" pitchFamily="34" charset="0"/>
                <a:cs typeface="Arial" panose="020B0604020202020204" pitchFamily="34" charset="0"/>
              </a:rPr>
              <a:t>ans</a:t>
            </a:r>
            <a:r>
              <a:rPr lang="en-CA" b="0" i="1">
                <a:solidFill>
                  <a:schemeClr val="tx1"/>
                </a:solidFill>
                <a:effectLst/>
                <a:latin typeface="Arial" panose="020B0604020202020204" pitchFamily="34" charset="0"/>
                <a:cs typeface="Arial" panose="020B0604020202020204" pitchFamily="34" charset="0"/>
              </a:rPr>
              <a:t> de droit à </a:t>
            </a:r>
            <a:r>
              <a:rPr lang="en-CA" b="0" i="1" err="1">
                <a:solidFill>
                  <a:schemeClr val="tx1"/>
                </a:solidFill>
                <a:effectLst/>
                <a:latin typeface="Arial" panose="020B0604020202020204" pitchFamily="34" charset="0"/>
                <a:cs typeface="Arial" panose="020B0604020202020204" pitchFamily="34" charset="0"/>
              </a:rPr>
              <a:t>l’avortement</a:t>
            </a:r>
            <a:r>
              <a:rPr lang="en-CA" b="0" i="1">
                <a:solidFill>
                  <a:schemeClr val="tx1"/>
                </a:solidFill>
                <a:effectLst/>
                <a:latin typeface="Arial" panose="020B0604020202020204" pitchFamily="34" charset="0"/>
                <a:cs typeface="Arial" panose="020B0604020202020204" pitchFamily="34" charset="0"/>
              </a:rPr>
              <a:t>. </a:t>
            </a:r>
            <a:r>
              <a:rPr lang="en-CA" b="0" i="0" err="1">
                <a:solidFill>
                  <a:schemeClr val="tx1"/>
                </a:solidFill>
                <a:effectLst/>
                <a:latin typeface="Arial" panose="020B0604020202020204" pitchFamily="34" charset="0"/>
                <a:cs typeface="Arial" panose="020B0604020202020204" pitchFamily="34" charset="0"/>
              </a:rPr>
              <a:t>Repéré</a:t>
            </a:r>
            <a:r>
              <a:rPr lang="en-CA" b="0" i="0">
                <a:solidFill>
                  <a:schemeClr val="tx1"/>
                </a:solidFill>
                <a:effectLst/>
                <a:latin typeface="Arial" panose="020B0604020202020204" pitchFamily="34" charset="0"/>
                <a:cs typeface="Arial" panose="020B0604020202020204" pitchFamily="34" charset="0"/>
              </a:rPr>
              <a:t> le 15 </a:t>
            </a:r>
            <a:r>
              <a:rPr lang="en-CA" b="0" i="0" err="1">
                <a:solidFill>
                  <a:schemeClr val="tx1"/>
                </a:solidFill>
                <a:effectLst/>
                <a:latin typeface="Arial" panose="020B0604020202020204" pitchFamily="34" charset="0"/>
                <a:cs typeface="Arial" panose="020B0604020202020204" pitchFamily="34" charset="0"/>
              </a:rPr>
              <a:t>mai</a:t>
            </a:r>
            <a:r>
              <a:rPr lang="en-CA" b="0" i="0">
                <a:solidFill>
                  <a:schemeClr val="tx1"/>
                </a:solidFill>
                <a:effectLst/>
                <a:latin typeface="Arial" panose="020B0604020202020204" pitchFamily="34" charset="0"/>
                <a:cs typeface="Arial" panose="020B0604020202020204" pitchFamily="34" charset="0"/>
              </a:rPr>
              <a:t> 2025 à : </a:t>
            </a:r>
            <a:r>
              <a:rPr lang="en-CA" b="0" i="0" u="sng">
                <a:solidFill>
                  <a:schemeClr val="tx1"/>
                </a:solidFill>
                <a:effectLst/>
                <a:latin typeface="Arial" panose="020B0604020202020204" pitchFamily="34" charset="0"/>
                <a:cs typeface="Arial" panose="020B0604020202020204" pitchFamily="34" charset="0"/>
              </a:rPr>
              <a:t>https://</a:t>
            </a:r>
            <a:r>
              <a:rPr lang="en-CA" b="0" i="0" u="sng" err="1">
                <a:solidFill>
                  <a:schemeClr val="tx1"/>
                </a:solidFill>
                <a:effectLst/>
                <a:latin typeface="Arial" panose="020B0604020202020204" pitchFamily="34" charset="0"/>
                <a:cs typeface="Arial" panose="020B0604020202020204" pitchFamily="34" charset="0"/>
              </a:rPr>
              <a:t>ici.radio-canada.ca</a:t>
            </a:r>
            <a:r>
              <a:rPr lang="en-CA" b="0" i="0" u="sng">
                <a:solidFill>
                  <a:schemeClr val="tx1"/>
                </a:solidFill>
                <a:effectLst/>
                <a:latin typeface="Arial" panose="020B0604020202020204" pitchFamily="34" charset="0"/>
                <a:cs typeface="Arial" panose="020B0604020202020204" pitchFamily="34" charset="0"/>
              </a:rPr>
              <a:t>/nouvelle/596708/001-avortement-droit-anniversaire#:~:text=Le%2026%20juillet%201989%2C%20la,Canada%20le%208%20ao%C3%BBt%201989. </a:t>
            </a:r>
          </a:p>
          <a:p>
            <a:pPr marL="0" marR="34290" indent="0">
              <a:lnSpc>
                <a:spcPct val="115000"/>
              </a:lnSpc>
              <a:buFont typeface="Wingdings" panose="05000000000000000000" pitchFamily="2" charset="2"/>
              <a:buNone/>
            </a:pPr>
            <a:endParaRPr lang="en-CA" sz="1200" b="1" noProof="0">
              <a:solidFill>
                <a:schemeClr val="tx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35E544C7-F800-43E5-B4CA-65E8656D9E73}" type="slidenum">
              <a:rPr lang="fr-FR"/>
              <a:t>6</a:t>
            </a:fld>
            <a:endParaRPr lang="fr-FR"/>
          </a:p>
        </p:txBody>
      </p:sp>
    </p:spTree>
    <p:extLst>
      <p:ext uri="{BB962C8B-B14F-4D97-AF65-F5344CB8AC3E}">
        <p14:creationId xmlns:p14="http://schemas.microsoft.com/office/powerpoint/2010/main" val="2763063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3C979-2241-BAA0-B94F-4585BA8F5AE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69C6390-5A49-A5A9-78B6-5E86D42C0EA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E48E1EF6-6E86-0D25-4CE4-D6AADC3999C7}"/>
              </a:ext>
            </a:extLst>
          </p:cNvPr>
          <p:cNvSpPr>
            <a:spLocks noGrp="1"/>
          </p:cNvSpPr>
          <p:nvPr>
            <p:ph type="body" idx="1"/>
          </p:nvPr>
        </p:nvSpPr>
        <p:spPr/>
        <p:txBody>
          <a:bodyPr/>
          <a:lstStyle/>
          <a:p>
            <a:r>
              <a:rPr lang="fr-FR" b="1">
                <a:solidFill>
                  <a:schemeClr val="tx1"/>
                </a:solidFill>
                <a:latin typeface="Arial" panose="020B0604020202020204" pitchFamily="34" charset="0"/>
                <a:cs typeface="Arial" panose="020B0604020202020204" pitchFamily="34" charset="0"/>
              </a:rPr>
              <a:t>NOTES FOR THE TEACHER</a:t>
            </a:r>
            <a:endParaRPr lang="en-US">
              <a:solidFill>
                <a:schemeClr val="tx1"/>
              </a:solidFill>
              <a:latin typeface="Arial" panose="020B0604020202020204" pitchFamily="34" charset="0"/>
              <a:cs typeface="Arial" panose="020B0604020202020204" pitchFamily="34" charset="0"/>
            </a:endParaRPr>
          </a:p>
          <a:p>
            <a:pPr marL="0" indent="0">
              <a:buFont typeface="Wingdings" panose="05000000000000000000" pitchFamily="2" charset="2"/>
              <a:buNone/>
            </a:pPr>
            <a:endParaRPr lang="en-CA" sz="1200" b="0" i="0" u="none" strike="noStrike" noProof="0">
              <a:solidFill>
                <a:schemeClr val="tx1"/>
              </a:solidFill>
              <a:effectLst/>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noProof="0">
                <a:solidFill>
                  <a:schemeClr val="tx1"/>
                </a:solidFill>
                <a:effectLst/>
                <a:latin typeface="Arial" panose="020B0604020202020204" pitchFamily="34" charset="0"/>
                <a:ea typeface="Calibri"/>
                <a:cs typeface="Arial" panose="020B0604020202020204" pitchFamily="34" charset="0"/>
              </a:rPr>
              <a:t>Ask students the following questions to spark their reflection:</a:t>
            </a:r>
          </a:p>
          <a:p>
            <a:pPr marL="742950" lvl="1" indent="-285750">
              <a:buFont typeface="Wingdings" panose="05000000000000000000" pitchFamily="2" charset="2"/>
              <a:buChar char="Ø"/>
            </a:pPr>
            <a:r>
              <a:rPr lang="en-CA" sz="1200" noProof="0">
                <a:solidFill>
                  <a:schemeClr val="tx1"/>
                </a:solidFill>
                <a:effectLst/>
                <a:latin typeface="Arial" panose="020B0604020202020204" pitchFamily="34" charset="0"/>
                <a:ea typeface="Calibri"/>
                <a:cs typeface="Arial" panose="020B0604020202020204" pitchFamily="34" charset="0"/>
              </a:rPr>
              <a:t>When did abortion become legal?</a:t>
            </a:r>
          </a:p>
          <a:p>
            <a:pPr marL="742950" lvl="1" indent="-285750">
              <a:buFont typeface="Wingdings" panose="05000000000000000000" pitchFamily="2" charset="2"/>
              <a:buChar char="Ø"/>
            </a:pPr>
            <a:r>
              <a:rPr lang="en-CA" sz="1200" noProof="0">
                <a:solidFill>
                  <a:schemeClr val="tx1"/>
                </a:solidFill>
                <a:effectLst/>
                <a:latin typeface="Arial" panose="020B0604020202020204" pitchFamily="34" charset="0"/>
                <a:ea typeface="Calibri"/>
                <a:cs typeface="Arial" panose="020B0604020202020204" pitchFamily="34" charset="0"/>
              </a:rPr>
              <a:t>What made it possible to change this right?</a:t>
            </a:r>
          </a:p>
          <a:p>
            <a:pPr marL="742950" lvl="1" indent="-285750">
              <a:buFont typeface="Wingdings" panose="05000000000000000000" pitchFamily="2" charset="2"/>
              <a:buChar char="Ø"/>
            </a:pPr>
            <a:r>
              <a:rPr lang="en-CA" sz="1200" noProof="0">
                <a:solidFill>
                  <a:schemeClr val="tx1"/>
                </a:solidFill>
                <a:effectLst/>
                <a:latin typeface="Arial" panose="020B0604020202020204" pitchFamily="34" charset="0"/>
                <a:ea typeface="Calibri"/>
                <a:cs typeface="Arial" panose="020B0604020202020204" pitchFamily="34" charset="0"/>
              </a:rPr>
              <a:t>How has this right evolved? How are laws changed? Who changes them? How?</a:t>
            </a:r>
          </a:p>
          <a:p>
            <a:pPr marL="742950" lvl="1" indent="-285750">
              <a:buFont typeface="Wingdings" panose="05000000000000000000" pitchFamily="2" charset="2"/>
              <a:buChar char="Ø"/>
            </a:pPr>
            <a:r>
              <a:rPr lang="en-CA" sz="1200">
                <a:solidFill>
                  <a:schemeClr val="tx1"/>
                </a:solidFill>
                <a:latin typeface="Arial" panose="020B0604020202020204" pitchFamily="34" charset="0"/>
                <a:ea typeface="Calibri"/>
                <a:cs typeface="Arial" panose="020B0604020202020204" pitchFamily="34" charset="0"/>
              </a:rPr>
              <a:t>Who do you think was punished before if an abortion was performed</a:t>
            </a:r>
            <a:r>
              <a:rPr lang="en-CA" sz="1200" noProof="0">
                <a:solidFill>
                  <a:schemeClr val="tx1"/>
                </a:solidFill>
                <a:effectLst/>
                <a:latin typeface="Arial" panose="020B0604020202020204" pitchFamily="34" charset="0"/>
                <a:ea typeface="Calibri"/>
                <a:cs typeface="Arial" panose="020B0604020202020204" pitchFamily="34" charset="0"/>
              </a:rPr>
              <a:t>?</a:t>
            </a:r>
          </a:p>
          <a:p>
            <a:pPr marL="742950" lvl="1" indent="-285750">
              <a:buFont typeface="Wingdings" panose="05000000000000000000" pitchFamily="2" charset="2"/>
              <a:buChar char="Ø"/>
            </a:pPr>
            <a:r>
              <a:rPr lang="en-CA" sz="1200">
                <a:solidFill>
                  <a:schemeClr val="tx1"/>
                </a:solidFill>
                <a:latin typeface="Arial" panose="020B0604020202020204" pitchFamily="34" charset="0"/>
                <a:cs typeface="Arial" panose="020B0604020202020204" pitchFamily="34" charset="0"/>
              </a:rPr>
              <a:t>What do you think were the possible sentences or consequences</a:t>
            </a:r>
            <a:r>
              <a:rPr lang="en-CA" sz="1200" noProof="0">
                <a:solidFill>
                  <a:schemeClr val="tx1"/>
                </a:solidFill>
                <a:effectLst/>
                <a:latin typeface="Arial" panose="020B0604020202020204" pitchFamily="34" charset="0"/>
                <a:ea typeface="Calibri"/>
                <a:cs typeface="Arial" panose="020B0604020202020204" pitchFamily="34" charset="0"/>
              </a:rPr>
              <a:t>?</a:t>
            </a:r>
          </a:p>
          <a:p>
            <a:pPr marL="742950" lvl="1" indent="-285750">
              <a:buFont typeface="Wingdings" panose="05000000000000000000" pitchFamily="2" charset="2"/>
              <a:buChar char="Ø"/>
            </a:pPr>
            <a:r>
              <a:rPr lang="en-CA" sz="1200" noProof="0">
                <a:solidFill>
                  <a:schemeClr val="tx1"/>
                </a:solidFill>
                <a:effectLst/>
                <a:latin typeface="Arial" panose="020B0604020202020204" pitchFamily="34" charset="0"/>
                <a:ea typeface="Calibri"/>
                <a:cs typeface="Arial" panose="020B0604020202020204" pitchFamily="34" charset="0"/>
              </a:rPr>
              <a:t>Is the right to abortion governed by a federal law? Or by a provincial law?</a:t>
            </a:r>
          </a:p>
          <a:p>
            <a:pPr marL="914400" lvl="2" indent="0">
              <a:buFont typeface="Wingdings" panose="05000000000000000000" pitchFamily="2" charset="2"/>
              <a:buNone/>
            </a:pPr>
            <a:endParaRPr lang="en-CA" sz="1200" noProof="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q"/>
            </a:pPr>
            <a:r>
              <a:rPr lang="en-CA" sz="1200" noProof="0">
                <a:solidFill>
                  <a:schemeClr val="tx1"/>
                </a:solidFill>
                <a:effectLst/>
                <a:latin typeface="Arial" panose="020B0604020202020204" pitchFamily="34" charset="0"/>
                <a:ea typeface="Calibri"/>
                <a:cs typeface="Arial" panose="020B0604020202020204" pitchFamily="34" charset="0"/>
              </a:rPr>
              <a:t>Note down the students’ answers or write them up on the board.</a:t>
            </a:r>
          </a:p>
          <a:p>
            <a:pPr marL="285750" indent="-285750">
              <a:buFont typeface="Wingdings" panose="05000000000000000000" pitchFamily="2" charset="2"/>
              <a:buChar char="q"/>
            </a:pPr>
            <a:endParaRPr lang="en-CA" sz="1200" noProof="0">
              <a:solidFill>
                <a:schemeClr val="tx1"/>
              </a:solidFill>
              <a:effectLst/>
              <a:latin typeface="Arial" panose="020B0604020202020204" pitchFamily="34" charset="0"/>
              <a:ea typeface="Calibri"/>
              <a:cs typeface="Arial" panose="020B0604020202020204" pitchFamily="34" charset="0"/>
            </a:endParaRPr>
          </a:p>
          <a:p>
            <a:pPr marL="285750" indent="-285750">
              <a:buFont typeface="Wingdings" panose="05000000000000000000" pitchFamily="2" charset="2"/>
              <a:buChar char="q"/>
            </a:pPr>
            <a:r>
              <a:rPr lang="en-CA" sz="1200" noProof="0">
                <a:solidFill>
                  <a:schemeClr val="tx1"/>
                </a:solidFill>
                <a:effectLst/>
                <a:latin typeface="Arial" panose="020B0604020202020204" pitchFamily="34" charset="0"/>
                <a:ea typeface="Calibri"/>
                <a:cs typeface="Arial" panose="020B0604020202020204" pitchFamily="34" charset="0"/>
              </a:rPr>
              <a:t>Leave the students hanging or give them a few clues and tell them that all these questions will be answered during the upcoming sessions.</a:t>
            </a:r>
          </a:p>
          <a:p>
            <a:pPr marL="285750" indent="-285750">
              <a:buFont typeface="Wingdings" panose="05000000000000000000" pitchFamily="2" charset="2"/>
              <a:buChar char="q"/>
            </a:pPr>
            <a:endParaRPr lang="en-CA" sz="1200" noProof="0">
              <a:solidFill>
                <a:schemeClr val="tx1"/>
              </a:solidFill>
              <a:effectLst/>
              <a:latin typeface="Arial" panose="020B0604020202020204" pitchFamily="34" charset="0"/>
              <a:ea typeface="Calibri"/>
              <a:cs typeface="Arial" panose="020B0604020202020204" pitchFamily="34" charset="0"/>
            </a:endParaRPr>
          </a:p>
          <a:p>
            <a:pPr marL="285750" indent="-285750">
              <a:buFont typeface="Wingdings" panose="05000000000000000000" pitchFamily="2" charset="2"/>
              <a:buChar char="q"/>
              <a:defRPr/>
            </a:pPr>
            <a:r>
              <a:rPr lang="en-CA" sz="1200">
                <a:solidFill>
                  <a:schemeClr val="tx1"/>
                </a:solidFill>
                <a:effectLst/>
                <a:latin typeface="Arial" panose="020B0604020202020204" pitchFamily="34" charset="0"/>
                <a:cs typeface="Arial" panose="020B0604020202020204" pitchFamily="34" charset="0"/>
              </a:rPr>
              <a:t>We’ll see through the evolution of abortion rights that laws can be changed and how an act that was once prohibited, punished and condemned (criminal) can become a legal and permissible act.</a:t>
            </a:r>
            <a:endParaRPr lang="en-CA" sz="1200" b="1" i="0" u="none" strike="noStrike" noProof="0">
              <a:solidFill>
                <a:schemeClr val="tx1"/>
              </a:solidFill>
              <a:effectLst/>
              <a:latin typeface="Arial" panose="020B0604020202020204" pitchFamily="34" charset="0"/>
              <a:cs typeface="Arial" panose="020B0604020202020204" pitchFamily="34" charset="0"/>
            </a:endParaRPr>
          </a:p>
          <a:p>
            <a:pPr marL="457200" lvl="1" indent="0">
              <a:buFont typeface="Wingdings" panose="05000000000000000000" pitchFamily="2" charset="2"/>
              <a:buNone/>
            </a:pPr>
            <a:endParaRPr lang="en-CA" sz="1200" noProof="0">
              <a:solidFill>
                <a:schemeClr val="tx1"/>
              </a:solidFill>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4CFC4D51-657A-F71D-3AE4-8CBB8380E31E}"/>
              </a:ext>
            </a:extLst>
          </p:cNvPr>
          <p:cNvSpPr>
            <a:spLocks noGrp="1"/>
          </p:cNvSpPr>
          <p:nvPr>
            <p:ph type="sldNum" sz="quarter" idx="5"/>
          </p:nvPr>
        </p:nvSpPr>
        <p:spPr/>
        <p:txBody>
          <a:bodyPr/>
          <a:lstStyle/>
          <a:p>
            <a:fld id="{35E544C7-F800-43E5-B4CA-65E8656D9E73}" type="slidenum">
              <a:rPr lang="fr-FR"/>
              <a:t>39</a:t>
            </a:fld>
            <a:endParaRPr lang="fr-FR"/>
          </a:p>
        </p:txBody>
      </p:sp>
    </p:spTree>
    <p:extLst>
      <p:ext uri="{BB962C8B-B14F-4D97-AF65-F5344CB8AC3E}">
        <p14:creationId xmlns:p14="http://schemas.microsoft.com/office/powerpoint/2010/main" val="10792349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5AE4B-E7F1-C0A2-D14D-1CF8B3454D8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8391A66-AE6C-9300-2596-E887F67F32F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69E13BA-0105-F70B-1065-94C54D916A5D}"/>
              </a:ext>
            </a:extLst>
          </p:cNvPr>
          <p:cNvSpPr>
            <a:spLocks noGrp="1"/>
          </p:cNvSpPr>
          <p:nvPr>
            <p:ph type="body" idx="1"/>
          </p:nvPr>
        </p:nvSpPr>
        <p:spPr/>
        <p:txBody>
          <a:bodyPr/>
          <a:lstStyle/>
          <a:p>
            <a:pPr marL="73025">
              <a:spcBef>
                <a:spcPts val="1260"/>
              </a:spcBef>
              <a:spcAft>
                <a:spcPts val="1200"/>
              </a:spcAft>
            </a:pPr>
            <a:r>
              <a:rPr lang="en-CA" sz="1200" b="1" noProof="0">
                <a:solidFill>
                  <a:schemeClr val="tx1"/>
                </a:solidFill>
                <a:effectLst/>
                <a:latin typeface="Arial" panose="020B0604020202020204" pitchFamily="34" charset="0"/>
                <a:ea typeface="Cambria"/>
                <a:cs typeface="Arial" panose="020B0604020202020204" pitchFamily="34" charset="0"/>
              </a:rPr>
              <a:t>NOTES FOR THE TEACHER</a:t>
            </a:r>
          </a:p>
          <a:p>
            <a:pPr marL="73025">
              <a:spcBef>
                <a:spcPts val="1260"/>
              </a:spcBef>
              <a:spcAft>
                <a:spcPts val="1200"/>
              </a:spcAft>
            </a:pPr>
            <a:endParaRPr lang="en-CA" sz="1200" b="1" noProof="0">
              <a:solidFill>
                <a:schemeClr val="tx1"/>
              </a:solidFill>
              <a:effectLst/>
              <a:latin typeface="Arial" panose="020B0604020202020204" pitchFamily="34" charset="0"/>
              <a:ea typeface="Cambria"/>
              <a:cs typeface="Arial" panose="020B0604020202020204" pitchFamily="34" charset="0"/>
            </a:endParaRPr>
          </a:p>
          <a:p>
            <a:pPr marL="285750" indent="-285750" algn="l" rtl="0" fontAlgn="base">
              <a:buFont typeface="Wingdings" panose="05000000000000000000" pitchFamily="2" charset="2"/>
              <a:buChar char="q"/>
            </a:pPr>
            <a:r>
              <a:rPr lang="en-CA" sz="1200" b="0" i="0" u="none" strike="noStrike" noProof="0">
                <a:solidFill>
                  <a:schemeClr val="tx1"/>
                </a:solidFill>
                <a:effectLst/>
                <a:highlight>
                  <a:srgbClr val="F5F5F5"/>
                </a:highlight>
                <a:latin typeface="Arial" panose="020B0604020202020204" pitchFamily="34" charset="0"/>
                <a:cs typeface="Arial" panose="020B0604020202020204" pitchFamily="34" charset="0"/>
              </a:rPr>
              <a:t>After presenting the content, ask students the following discussion question</a:t>
            </a:r>
            <a:r>
              <a:rPr lang="en-CA" sz="1200" noProof="0">
                <a:solidFill>
                  <a:schemeClr val="tx1"/>
                </a:solidFill>
                <a:latin typeface="Arial" panose="020B0604020202020204" pitchFamily="34" charset="0"/>
                <a:cs typeface="Arial" panose="020B0604020202020204" pitchFamily="34" charset="0"/>
              </a:rPr>
              <a:t>:</a:t>
            </a:r>
          </a:p>
          <a:p>
            <a:pPr marL="742950" lvl="1" indent="-285750">
              <a:buFont typeface="Wingdings,Sans-Serif" panose="05000000000000000000" pitchFamily="2" charset="2"/>
              <a:buChar char="Ø"/>
            </a:pPr>
            <a:r>
              <a:rPr lang="en-CA" sz="1200" noProof="0">
                <a:solidFill>
                  <a:schemeClr val="tx1"/>
                </a:solidFill>
                <a:latin typeface="Arial" panose="020B0604020202020204" pitchFamily="34" charset="0"/>
                <a:cs typeface="Arial" panose="020B0604020202020204" pitchFamily="34" charset="0"/>
              </a:rPr>
              <a:t>Was the class's decision similar to the Supreme Court judges’ decision?</a:t>
            </a:r>
          </a:p>
          <a:p>
            <a:pPr marL="742950" lvl="1" indent="-285750">
              <a:buFont typeface="Wingdings,Sans-Serif" panose="05000000000000000000" pitchFamily="2" charset="2"/>
              <a:buChar char="Ø"/>
            </a:pPr>
            <a:endParaRPr lang="en-CA" sz="1200" noProof="0">
              <a:solidFill>
                <a:schemeClr val="tx1"/>
              </a:solidFill>
              <a:latin typeface="Arial" panose="020B0604020202020204" pitchFamily="34" charset="0"/>
              <a:cs typeface="Arial" panose="020B0604020202020204" pitchFamily="34" charset="0"/>
            </a:endParaRPr>
          </a:p>
          <a:p>
            <a:pPr marL="285750" indent="-285750" algn="l" rtl="0" fontAlgn="base">
              <a:buFont typeface="Wingdings" pitchFamily="2" charset="2"/>
              <a:buChar char="q"/>
            </a:pPr>
            <a:r>
              <a:rPr lang="en-CA" sz="1200" b="0" i="0" u="none" strike="noStrike" noProof="0">
                <a:solidFill>
                  <a:schemeClr val="tx1"/>
                </a:solidFill>
                <a:effectLst/>
                <a:highlight>
                  <a:srgbClr val="FFFFFF"/>
                </a:highlight>
                <a:latin typeface="Arial" panose="020B0604020202020204" pitchFamily="34" charset="0"/>
                <a:cs typeface="Arial" panose="020B0604020202020204" pitchFamily="34" charset="0"/>
              </a:rPr>
              <a:t>Then, share the decision of the majority of students and a few dissenting opinions. </a:t>
            </a:r>
            <a:r>
              <a:rPr lang="en-CA" sz="1200" b="0" i="0" noProof="0">
                <a:solidFill>
                  <a:schemeClr val="tx1"/>
                </a:solidFill>
                <a:effectLst/>
                <a:highlight>
                  <a:srgbClr val="F5F5F5"/>
                </a:highlight>
                <a:latin typeface="Arial" panose="020B0604020202020204" pitchFamily="34" charset="0"/>
                <a:cs typeface="Arial" panose="020B0604020202020204" pitchFamily="34" charset="0"/>
              </a:rPr>
              <a:t>​</a:t>
            </a:r>
          </a:p>
          <a:p>
            <a:pPr marL="285750" indent="-285750" algn="l" rtl="0" fontAlgn="base">
              <a:buFont typeface="Wingdings" pitchFamily="2" charset="2"/>
              <a:buChar char="q"/>
            </a:pPr>
            <a:endParaRPr lang="en-CA" sz="1200" b="0" i="0" noProof="0">
              <a:solidFill>
                <a:schemeClr val="tx1"/>
              </a:solidFill>
              <a:effectLst/>
              <a:highlight>
                <a:srgbClr val="F5F5F5"/>
              </a:highlight>
              <a:latin typeface="Arial" panose="020B0604020202020204" pitchFamily="34" charset="0"/>
              <a:cs typeface="Arial" panose="020B0604020202020204" pitchFamily="34" charset="0"/>
            </a:endParaRPr>
          </a:p>
          <a:p>
            <a:pPr marL="285750" indent="-285750" algn="l" rtl="0" fontAlgn="base">
              <a:buFont typeface="Wingdings" pitchFamily="2" charset="2"/>
              <a:buChar char="q"/>
            </a:pPr>
            <a:r>
              <a:rPr lang="en-CA" sz="1200" b="0" i="0" u="none" strike="noStrike" noProof="0">
                <a:solidFill>
                  <a:schemeClr val="tx1"/>
                </a:solidFill>
                <a:effectLst/>
                <a:highlight>
                  <a:srgbClr val="FFFFFF"/>
                </a:highlight>
                <a:latin typeface="Arial" panose="020B0604020202020204" pitchFamily="34" charset="0"/>
                <a:cs typeface="Arial" panose="020B0604020202020204" pitchFamily="34" charset="0"/>
              </a:rPr>
              <a:t>Ask the following questions to trigger the students’ reflection: </a:t>
            </a:r>
            <a:r>
              <a:rPr lang="en-CA" sz="1200" b="0" i="0" noProof="0">
                <a:solidFill>
                  <a:schemeClr val="tx1"/>
                </a:solidFill>
                <a:effectLst/>
                <a:highlight>
                  <a:srgbClr val="F5F5F5"/>
                </a:highlight>
                <a:latin typeface="Arial" panose="020B0604020202020204" pitchFamily="34" charset="0"/>
                <a:cs typeface="Arial" panose="020B0604020202020204" pitchFamily="34" charset="0"/>
              </a:rPr>
              <a:t>​</a:t>
            </a:r>
          </a:p>
          <a:p>
            <a:pPr marL="742950" lvl="1" indent="-285750" algn="l" rtl="0" fontAlgn="base">
              <a:buFont typeface="Wingdings" pitchFamily="2" charset="2"/>
              <a:buChar char="Ø"/>
            </a:pPr>
            <a:r>
              <a:rPr lang="en-CA" sz="1200" b="0" i="0" u="none" strike="noStrike" noProof="0">
                <a:solidFill>
                  <a:schemeClr val="tx1"/>
                </a:solidFill>
                <a:effectLst/>
                <a:highlight>
                  <a:srgbClr val="FFFFFF"/>
                </a:highlight>
                <a:latin typeface="Arial" panose="020B0604020202020204" pitchFamily="34" charset="0"/>
                <a:cs typeface="Arial" panose="020B0604020202020204" pitchFamily="34" charset="0"/>
              </a:rPr>
              <a:t>Did your judgment agree with the majority’s decision? </a:t>
            </a:r>
            <a:r>
              <a:rPr lang="en-CA" sz="1200" b="0" i="0" noProof="0">
                <a:solidFill>
                  <a:schemeClr val="tx1"/>
                </a:solidFill>
                <a:effectLst/>
                <a:highlight>
                  <a:srgbClr val="F5F5F5"/>
                </a:highlight>
                <a:latin typeface="Arial" panose="020B0604020202020204" pitchFamily="34" charset="0"/>
                <a:cs typeface="Arial" panose="020B0604020202020204" pitchFamily="34" charset="0"/>
              </a:rPr>
              <a:t>​</a:t>
            </a:r>
          </a:p>
          <a:p>
            <a:pPr marL="742950" lvl="1" indent="-285750" algn="l" rtl="0" fontAlgn="base">
              <a:buFont typeface="Wingdings" pitchFamily="2" charset="2"/>
              <a:buChar char="Ø"/>
            </a:pPr>
            <a:r>
              <a:rPr lang="en-CA" sz="1200" b="0" i="0" u="none" strike="noStrike" noProof="0">
                <a:solidFill>
                  <a:schemeClr val="tx1"/>
                </a:solidFill>
                <a:effectLst/>
                <a:highlight>
                  <a:srgbClr val="FFFFFF"/>
                </a:highlight>
                <a:latin typeface="Arial" panose="020B0604020202020204" pitchFamily="34" charset="0"/>
                <a:cs typeface="Arial" panose="020B0604020202020204" pitchFamily="34" charset="0"/>
              </a:rPr>
              <a:t>What arguments support your decision? </a:t>
            </a:r>
            <a:endParaRPr lang="en-CA" sz="1200" b="0" i="0" noProof="0">
              <a:solidFill>
                <a:schemeClr val="tx1"/>
              </a:solidFill>
              <a:effectLst/>
              <a:highlight>
                <a:srgbClr val="F5F5F5"/>
              </a:highlight>
              <a:latin typeface="Arial" panose="020B0604020202020204" pitchFamily="34" charset="0"/>
              <a:cs typeface="Arial" panose="020B0604020202020204" pitchFamily="34" charset="0"/>
            </a:endParaRPr>
          </a:p>
          <a:p>
            <a:pPr>
              <a:lnSpc>
                <a:spcPct val="116000"/>
              </a:lnSpc>
              <a:spcAft>
                <a:spcPts val="800"/>
              </a:spcAft>
              <a:defRPr/>
            </a:pPr>
            <a:endParaRPr lang="en-CA" sz="1200" noProof="0">
              <a:solidFill>
                <a:schemeClr val="tx1"/>
              </a:solidFill>
              <a:latin typeface="Arial" panose="020B0604020202020204" pitchFamily="34" charset="0"/>
              <a:ea typeface="Calibri" panose="020F0502020204030204"/>
              <a:cs typeface="Arial" panose="020B0604020202020204" pitchFamily="34" charset="0"/>
            </a:endParaRPr>
          </a:p>
          <a:p>
            <a:pPr marL="0" marR="0" lvl="0" indent="0" algn="l" defTabSz="914400" rtl="0" eaLnBrk="1" fontAlgn="auto" latinLnBrk="0" hangingPunct="1">
              <a:lnSpc>
                <a:spcPct val="116000"/>
              </a:lnSpc>
              <a:spcBef>
                <a:spcPts val="0"/>
              </a:spcBef>
              <a:spcAft>
                <a:spcPts val="800"/>
              </a:spcAft>
              <a:buClrTx/>
              <a:buSzTx/>
              <a:buFontTx/>
              <a:buNone/>
              <a:tabLst/>
              <a:defRPr/>
            </a:pPr>
            <a:r>
              <a:rPr lang="en-CA" sz="1200" b="1" noProof="0">
                <a:solidFill>
                  <a:schemeClr val="tx1"/>
                </a:solidFill>
                <a:effectLst/>
                <a:latin typeface="Arial" panose="020B0604020202020204" pitchFamily="34" charset="0"/>
                <a:ea typeface="Aptos" panose="020B0004020202020204" pitchFamily="34" charset="0"/>
                <a:cs typeface="Arial" panose="020B0604020202020204" pitchFamily="34" charset="0"/>
              </a:rPr>
              <a:t>INFORMATION FOR THE STUDENTS</a:t>
            </a:r>
          </a:p>
          <a:p>
            <a:pPr marL="0" marR="0" lvl="0" indent="0" algn="l" defTabSz="914400" rtl="0" eaLnBrk="1" fontAlgn="auto" latinLnBrk="0" hangingPunct="1">
              <a:lnSpc>
                <a:spcPct val="116000"/>
              </a:lnSpc>
              <a:spcBef>
                <a:spcPts val="0"/>
              </a:spcBef>
              <a:spcAft>
                <a:spcPts val="800"/>
              </a:spcAft>
              <a:buClrTx/>
              <a:buSzTx/>
              <a:buFontTx/>
              <a:buNone/>
              <a:tabLst/>
              <a:defRPr/>
            </a:pP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itchFamily="2" charset="2"/>
              <a:buChar char="q"/>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Judges sometimes come to different decisions. In fact, in this decision, even though the majority of judges agreed that the section on abortion didn’t respect the rights protected by the Canadian Charter, they didn’t come to this conclusion for the same reasons. For example, the majority judges’ decision didn’t agree on the objectives of the </a:t>
            </a:r>
            <a:r>
              <a:rPr lang="en-CA" sz="1200" i="1" noProof="0">
                <a:solidFill>
                  <a:schemeClr val="tx1"/>
                </a:solidFill>
                <a:effectLst/>
                <a:latin typeface="Arial" panose="020B0604020202020204" pitchFamily="34" charset="0"/>
                <a:ea typeface="Aptos" panose="020B0004020202020204" pitchFamily="34" charset="0"/>
                <a:cs typeface="Arial" panose="020B0604020202020204" pitchFamily="34" charset="0"/>
              </a:rPr>
              <a:t>Criminal Code </a:t>
            </a:r>
            <a:r>
              <a:rPr lang="en-CA" sz="1200" i="0" noProof="0">
                <a:solidFill>
                  <a:schemeClr val="tx1"/>
                </a:solidFill>
                <a:effectLst/>
                <a:latin typeface="Arial" panose="020B0604020202020204" pitchFamily="34" charset="0"/>
                <a:ea typeface="Aptos" panose="020B0004020202020204" pitchFamily="34" charset="0"/>
                <a:cs typeface="Arial" panose="020B0604020202020204" pitchFamily="34" charset="0"/>
              </a:rPr>
              <a:t>section on abortion: was the priority to protect the pregnant woman whose pregnancy put her health at risk or to protect the fetus</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a:t>
            </a:r>
          </a:p>
          <a:p>
            <a:pPr marL="285750" indent="-285750">
              <a:lnSpc>
                <a:spcPct val="116000"/>
              </a:lnSpc>
              <a:spcAft>
                <a:spcPts val="800"/>
              </a:spcAft>
              <a:buFont typeface="Wingdings" pitchFamily="2" charset="2"/>
              <a:buChar char="q"/>
            </a:pP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itchFamily="2" charset="2"/>
              <a:buChar char="q"/>
            </a:pPr>
            <a:r>
              <a:rPr lang="en-CA" sz="1200" noProof="0">
                <a:solidFill>
                  <a:schemeClr val="tx1"/>
                </a:solidFill>
                <a:effectLst/>
                <a:latin typeface="Arial"/>
                <a:ea typeface="Aptos" panose="020B0004020202020204" pitchFamily="34" charset="0"/>
                <a:cs typeface="Arial"/>
              </a:rPr>
              <a:t>Based on different reasoning, they came to the same conclusion: the section of the </a:t>
            </a:r>
            <a:r>
              <a:rPr lang="en-CA" sz="1200" i="1" noProof="0">
                <a:solidFill>
                  <a:schemeClr val="tx1"/>
                </a:solidFill>
                <a:effectLst/>
                <a:latin typeface="Arial"/>
                <a:ea typeface="Aptos" panose="020B0004020202020204" pitchFamily="34" charset="0"/>
                <a:cs typeface="Arial"/>
              </a:rPr>
              <a:t>Criminal Code </a:t>
            </a:r>
            <a:r>
              <a:rPr lang="en-CA" sz="1200" i="0" noProof="0">
                <a:solidFill>
                  <a:schemeClr val="tx1"/>
                </a:solidFill>
                <a:effectLst/>
                <a:latin typeface="Arial"/>
                <a:ea typeface="Aptos" panose="020B0004020202020204" pitchFamily="34" charset="0"/>
                <a:cs typeface="Arial"/>
              </a:rPr>
              <a:t>on abortion had an unjustified impact on women’s health and violated their right to security. Also, it created an injustice for women because the criteria for obtaining a legal abortion were too difficult to meet. The section of the law on abortion had to be overturned. This judgment led to the acquittal of Dr. Morgentaler and the other two doctors, which means they were found not guilty</a:t>
            </a:r>
            <a:r>
              <a:rPr lang="en-CA" noProof="0">
                <a:latin typeface="Arial"/>
                <a:ea typeface="Aptos" panose="020B0004020202020204" pitchFamily="34" charset="0"/>
                <a:cs typeface="Arial"/>
              </a:rPr>
              <a:t>.</a:t>
            </a:r>
            <a:r>
              <a:rPr lang="en-CA" sz="1200" noProof="0">
                <a:solidFill>
                  <a:schemeClr val="tx1"/>
                </a:solidFill>
                <a:effectLst/>
                <a:latin typeface="Arial"/>
                <a:ea typeface="Aptos" panose="020B0004020202020204" pitchFamily="34" charset="0"/>
                <a:cs typeface="Arial"/>
              </a:rPr>
              <a:t> </a:t>
            </a:r>
          </a:p>
          <a:p>
            <a:pPr marL="0" indent="0">
              <a:lnSpc>
                <a:spcPct val="116000"/>
              </a:lnSpc>
              <a:spcAft>
                <a:spcPts val="800"/>
              </a:spcAft>
              <a:buFont typeface="Wingdings" pitchFamily="2" charset="2"/>
              <a:buNone/>
            </a:pP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itchFamily="2" charset="2"/>
              <a:buChar char="q"/>
            </a:pPr>
            <a:r>
              <a:rPr lang="en-CA" sz="1200" noProof="0">
                <a:solidFill>
                  <a:schemeClr val="tx1"/>
                </a:solidFill>
                <a:effectLst/>
                <a:latin typeface="Arial"/>
                <a:ea typeface="Aptos" panose="020B0004020202020204" pitchFamily="34" charset="0"/>
                <a:cs typeface="Arial"/>
              </a:rPr>
              <a:t>Two ‘dissenting’ judges came to a different conclusion. They thought that the section on abortion didn’t violate the Canadian Charter. </a:t>
            </a:r>
            <a:endParaRPr lang="en-CA" noProof="0">
              <a:latin typeface="Arial"/>
              <a:ea typeface="Aptos" panose="020B0004020202020204" pitchFamily="34" charset="0"/>
              <a:cs typeface="Arial"/>
            </a:endParaRPr>
          </a:p>
          <a:p>
            <a:pPr marL="285750" indent="-285750">
              <a:lnSpc>
                <a:spcPct val="115999"/>
              </a:lnSpc>
              <a:spcAft>
                <a:spcPts val="800"/>
              </a:spcAft>
              <a:buFont typeface="Wingdings" pitchFamily="2" charset="2"/>
              <a:buChar char="q"/>
            </a:pPr>
            <a:endParaRPr lang="en-CA" noProof="0">
              <a:latin typeface="Arial"/>
              <a:ea typeface="Aptos" panose="020B0004020202020204" pitchFamily="34" charset="0"/>
              <a:cs typeface="Arial"/>
            </a:endParaRPr>
          </a:p>
          <a:p>
            <a:pPr marL="285750" indent="-285750">
              <a:lnSpc>
                <a:spcPct val="115999"/>
              </a:lnSpc>
              <a:spcAft>
                <a:spcPts val="800"/>
              </a:spcAft>
              <a:buFont typeface="Wingdings" pitchFamily="2" charset="2"/>
              <a:buChar char="q"/>
            </a:pPr>
            <a:r>
              <a:rPr lang="en-CA" noProof="0"/>
              <a:t>The dissenting judges acknowledged that some women could encounter obstacles or delays in accessing abortion. However, they found that these difficulties are caused by problems in the system, not by law itself. In result, for them, the </a:t>
            </a:r>
            <a:r>
              <a:rPr lang="en-CA" i="1" noProof="0"/>
              <a:t>Criminal Code </a:t>
            </a:r>
            <a:r>
              <a:rPr lang="en-CA" i="0" noProof="0"/>
              <a:t>section</a:t>
            </a:r>
            <a:r>
              <a:rPr lang="en-CA" i="1" noProof="0"/>
              <a:t> </a:t>
            </a:r>
            <a:r>
              <a:rPr lang="en-CA" i="0" noProof="0"/>
              <a:t>didn’t violate the right to women’s security</a:t>
            </a:r>
            <a:r>
              <a:rPr lang="en-CA" noProof="0"/>
              <a:t>.</a:t>
            </a:r>
            <a:endParaRPr lang="en-CA" noProof="0">
              <a:latin typeface="Arial"/>
              <a:ea typeface="Aptos" panose="020B0004020202020204" pitchFamily="34" charset="0"/>
              <a:cs typeface="Arial"/>
            </a:endParaRPr>
          </a:p>
          <a:p>
            <a:pPr marL="285750" indent="-285750">
              <a:lnSpc>
                <a:spcPct val="115999"/>
              </a:lnSpc>
              <a:spcAft>
                <a:spcPts val="800"/>
              </a:spcAft>
              <a:buFont typeface="Wingdings" pitchFamily="2" charset="2"/>
              <a:buChar char="q"/>
            </a:pPr>
            <a:endParaRPr lang="en-CA" noProof="0">
              <a:latin typeface="Calibri"/>
              <a:ea typeface="Calibri"/>
              <a:cs typeface="Calibri"/>
            </a:endParaRPr>
          </a:p>
          <a:p>
            <a:pPr marL="285750" indent="-285750">
              <a:lnSpc>
                <a:spcPct val="115999"/>
              </a:lnSpc>
              <a:spcAft>
                <a:spcPts val="800"/>
              </a:spcAft>
              <a:buFont typeface="Wingdings" pitchFamily="2" charset="2"/>
              <a:buChar char="q"/>
            </a:pPr>
            <a:r>
              <a:rPr lang="en-CA" sz="1200" noProof="0">
                <a:solidFill>
                  <a:schemeClr val="tx1"/>
                </a:solidFill>
                <a:effectLst/>
                <a:latin typeface="Arial"/>
                <a:ea typeface="Aptos" panose="020B0004020202020204" pitchFamily="34" charset="0"/>
                <a:cs typeface="Arial"/>
              </a:rPr>
              <a:t>In their opinion, the Canadian Charter didn’t protect the right to abortion.</a:t>
            </a:r>
            <a:endParaRPr lang="en-CA" noProof="0">
              <a:latin typeface="Arial"/>
              <a:ea typeface="Aptos" panose="020B0004020202020204" pitchFamily="34" charset="0"/>
              <a:cs typeface="Arial"/>
            </a:endParaRPr>
          </a:p>
          <a:p>
            <a:pPr marL="285750" indent="-285750">
              <a:lnSpc>
                <a:spcPct val="115999"/>
              </a:lnSpc>
              <a:spcAft>
                <a:spcPts val="800"/>
              </a:spcAft>
              <a:buFont typeface="Wingdings" pitchFamily="2" charset="2"/>
              <a:buChar char="q"/>
            </a:pPr>
            <a:endParaRPr lang="en-CA" noProof="0">
              <a:latin typeface="Arial"/>
              <a:ea typeface="Aptos" panose="020B0004020202020204" pitchFamily="34" charset="0"/>
              <a:cs typeface="Arial"/>
            </a:endParaRPr>
          </a:p>
          <a:p>
            <a:pPr marL="285750" indent="-285750">
              <a:lnSpc>
                <a:spcPct val="115999"/>
              </a:lnSpc>
              <a:spcAft>
                <a:spcPts val="800"/>
              </a:spcAft>
              <a:buFont typeface="Wingdings" pitchFamily="2" charset="2"/>
              <a:buChar char="q"/>
            </a:pPr>
            <a:r>
              <a:rPr lang="en-CA" noProof="0">
                <a:latin typeface="Arial"/>
                <a:ea typeface="Aptos" panose="020B0004020202020204" pitchFamily="34" charset="0"/>
                <a:cs typeface="Arial"/>
              </a:rPr>
              <a:t>The role of the Supreme Court is to interpret and apply the law, as it is written. The dissenting judges thought it was up to Parliament—not the courts—to decide if it’s necessary to create, modify or ban rules of law to correct problems in the application and organization of the system.</a:t>
            </a: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6000"/>
              </a:lnSpc>
              <a:spcAft>
                <a:spcPts val="800"/>
              </a:spcAft>
              <a:buFont typeface="Wingdings" pitchFamily="2" charset="2"/>
              <a:buChar char="q"/>
            </a:pPr>
            <a:endParaRPr lang="en-CA" sz="1200" noProof="0">
              <a:solidFill>
                <a:schemeClr val="tx1"/>
              </a:solidFill>
              <a:latin typeface="Arial" panose="020B0604020202020204" pitchFamily="34" charset="0"/>
              <a:cs typeface="Arial" panose="020B0604020202020204" pitchFamily="34" charset="0"/>
            </a:endParaRPr>
          </a:p>
          <a:p>
            <a:r>
              <a:rPr lang="en-CA" sz="1200" b="1" noProof="0">
                <a:solidFill>
                  <a:schemeClr val="tx1"/>
                </a:solidFill>
                <a:latin typeface="Arial" panose="020B0604020202020204" pitchFamily="34" charset="0"/>
                <a:cs typeface="Arial" panose="020B0604020202020204" pitchFamily="34" charset="0"/>
              </a:rPr>
              <a:t>SOURCE</a:t>
            </a:r>
          </a:p>
          <a:p>
            <a:r>
              <a:rPr lang="en-CA" noProof="0">
                <a:solidFill>
                  <a:schemeClr val="tx1"/>
                </a:solidFill>
                <a:latin typeface="Arial" panose="020B0604020202020204" pitchFamily="34" charset="0"/>
                <a:cs typeface="Arial" panose="020B0604020202020204" pitchFamily="34" charset="0"/>
              </a:rPr>
              <a:t>R. c. Morgentaler, 1988 CanLII 90 (CSC), [1988] 1 RCS 30, &lt;</a:t>
            </a:r>
            <a:r>
              <a:rPr lang="en-CA" noProof="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https://canlii.ca/t/1ftjs</a:t>
            </a:r>
            <a:r>
              <a:rPr lang="en-CA" noProof="0">
                <a:solidFill>
                  <a:schemeClr val="tx1"/>
                </a:solidFill>
                <a:latin typeface="Arial" panose="020B0604020202020204" pitchFamily="34" charset="0"/>
                <a:cs typeface="Arial" panose="020B0604020202020204" pitchFamily="34" charset="0"/>
              </a:rPr>
              <a:t>&gt;</a:t>
            </a:r>
          </a:p>
          <a:p>
            <a:endParaRPr lang="en-CA" noProof="0">
              <a:solidFill>
                <a:schemeClr val="tx1"/>
              </a:solidFill>
              <a:latin typeface="Arial" panose="020B0604020202020204" pitchFamily="34" charset="0"/>
              <a:cs typeface="Arial" panose="020B0604020202020204" pitchFamily="34" charset="0"/>
            </a:endParaRPr>
          </a:p>
          <a:p>
            <a:endParaRPr lang="en-CA" noProof="0">
              <a:solidFill>
                <a:schemeClr val="tx1"/>
              </a:solidFill>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FBF89A97-1ACC-8525-B433-988C9E2E71D2}"/>
              </a:ext>
            </a:extLst>
          </p:cNvPr>
          <p:cNvSpPr>
            <a:spLocks noGrp="1"/>
          </p:cNvSpPr>
          <p:nvPr>
            <p:ph type="sldNum" sz="quarter" idx="5"/>
          </p:nvPr>
        </p:nvSpPr>
        <p:spPr/>
        <p:txBody>
          <a:bodyPr/>
          <a:lstStyle/>
          <a:p>
            <a:fld id="{35E544C7-F800-43E5-B4CA-65E8656D9E73}" type="slidenum">
              <a:rPr lang="fr-CA" smtClean="0"/>
              <a:t>42</a:t>
            </a:fld>
            <a:endParaRPr lang="fr-CA"/>
          </a:p>
        </p:txBody>
      </p:sp>
    </p:spTree>
    <p:extLst>
      <p:ext uri="{BB962C8B-B14F-4D97-AF65-F5344CB8AC3E}">
        <p14:creationId xmlns:p14="http://schemas.microsoft.com/office/powerpoint/2010/main" val="1915483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rtl="0" fontAlgn="base"/>
            <a:r>
              <a:rPr lang="fr-CA" b="1" i="0" u="none" strike="noStrike">
                <a:solidFill>
                  <a:schemeClr val="tx1"/>
                </a:solidFill>
                <a:effectLst/>
                <a:highlight>
                  <a:srgbClr val="F5F5F5"/>
                </a:highlight>
                <a:latin typeface="Arial" panose="020B0604020202020204" pitchFamily="34" charset="0"/>
                <a:cs typeface="Arial" panose="020B0604020202020204" pitchFamily="34" charset="0"/>
              </a:rPr>
              <a:t>NOTES FOR THE TEACHER</a:t>
            </a:r>
            <a:endParaRPr lang="en-US" b="0" i="0">
              <a:solidFill>
                <a:schemeClr val="tx1"/>
              </a:solidFill>
              <a:effectLst/>
              <a:highlight>
                <a:srgbClr val="F5F5F5"/>
              </a:highlight>
              <a:latin typeface="Arial" panose="020B0604020202020204" pitchFamily="34" charset="0"/>
              <a:cs typeface="Arial" panose="020B0604020202020204" pitchFamily="34" charset="0"/>
            </a:endParaRPr>
          </a:p>
          <a:p>
            <a:pPr algn="l" rtl="0" fontAlgn="base"/>
            <a:r>
              <a:rPr lang="fr-CA" b="0" i="0">
                <a:solidFill>
                  <a:schemeClr val="tx1"/>
                </a:solidFill>
                <a:effectLst/>
                <a:highlight>
                  <a:srgbClr val="F5F5F5"/>
                </a:highlight>
                <a:latin typeface="Arial" panose="020B0604020202020204" pitchFamily="34" charset="0"/>
                <a:cs typeface="Arial" panose="020B0604020202020204" pitchFamily="34" charset="0"/>
              </a:rPr>
              <a:t>​</a:t>
            </a:r>
          </a:p>
          <a:p>
            <a:pPr marL="285750" indent="-285750" algn="l" rtl="0" fontAlgn="base">
              <a:buFont typeface="Wingdings" panose="05000000000000000000" pitchFamily="2" charset="2"/>
              <a:buChar char="q"/>
            </a:pPr>
            <a:r>
              <a:rPr lang="fr-CA" sz="1200" b="0" i="0" u="none" strike="noStrike">
                <a:solidFill>
                  <a:schemeClr val="tx1"/>
                </a:solidFill>
                <a:effectLst/>
                <a:highlight>
                  <a:srgbClr val="F5F5F5"/>
                </a:highlight>
                <a:latin typeface="Arial" panose="020B0604020202020204" pitchFamily="34" charset="0"/>
                <a:cs typeface="Arial" panose="020B0604020202020204" pitchFamily="34" charset="0"/>
              </a:rPr>
              <a:t>Read the information on the slide.</a:t>
            </a:r>
            <a:endParaRPr lang="en-US" sz="1200" b="0" i="0">
              <a:solidFill>
                <a:schemeClr val="tx1"/>
              </a:solidFill>
              <a:effectLst/>
              <a:highlight>
                <a:srgbClr val="F5F5F5"/>
              </a:highlight>
              <a:latin typeface="Arial" panose="020B0604020202020204" pitchFamily="34" charset="0"/>
              <a:cs typeface="Arial" panose="020B0604020202020204" pitchFamily="34" charset="0"/>
            </a:endParaRPr>
          </a:p>
          <a:p>
            <a:endParaRPr lang="fr-CA" b="1">
              <a:solidFill>
                <a:schemeClr val="tx1"/>
              </a:solidFill>
              <a:latin typeface="Arial" panose="020B0604020202020204" pitchFamily="34" charset="0"/>
              <a:cs typeface="Arial" panose="020B0604020202020204" pitchFamily="34" charset="0"/>
            </a:endParaRPr>
          </a:p>
          <a:p>
            <a:r>
              <a:rPr lang="fr-CA" b="1">
                <a:solidFill>
                  <a:schemeClr val="tx1"/>
                </a:solidFill>
                <a:latin typeface="Arial" panose="020B0604020202020204" pitchFamily="34" charset="0"/>
                <a:cs typeface="Arial" panose="020B0604020202020204" pitchFamily="34" charset="0"/>
              </a:rPr>
              <a:t>SOURCE</a:t>
            </a:r>
            <a:endParaRPr lang="fr-CA">
              <a:solidFill>
                <a:schemeClr val="tx1"/>
              </a:solidFill>
              <a:latin typeface="Arial" panose="020B0604020202020204" pitchFamily="34" charset="0"/>
              <a:cs typeface="Arial" panose="020B0604020202020204" pitchFamily="34" charset="0"/>
            </a:endParaRPr>
          </a:p>
          <a:p>
            <a:r>
              <a:rPr lang="fr-CA">
                <a:solidFill>
                  <a:schemeClr val="tx1"/>
                </a:solidFill>
                <a:latin typeface="Arial" panose="020B0604020202020204" pitchFamily="34" charset="0"/>
                <a:cs typeface="Arial" panose="020B0604020202020204" pitchFamily="34" charset="0"/>
              </a:rPr>
              <a:t>R. c. Morgentaler (1988) 1 R.C.S. 30</a:t>
            </a:r>
            <a:endParaRPr lang="en-US">
              <a:solidFill>
                <a:schemeClr val="tx1"/>
              </a:solidFill>
              <a:latin typeface="Arial" panose="020B0604020202020204" pitchFamily="34" charset="0"/>
              <a:cs typeface="Arial" panose="020B0604020202020204" pitchFamily="34" charset="0"/>
            </a:endParaRPr>
          </a:p>
          <a:p>
            <a:endParaRPr lang="fr-CA">
              <a:solidFill>
                <a:schemeClr val="tx1"/>
              </a:solidFill>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35E544C7-F800-43E5-B4CA-65E8656D9E73}" type="slidenum">
              <a:rPr lang="fr-FR"/>
              <a:t>43</a:t>
            </a:fld>
            <a:endParaRPr lang="fr-FR"/>
          </a:p>
        </p:txBody>
      </p:sp>
    </p:spTree>
    <p:extLst>
      <p:ext uri="{BB962C8B-B14F-4D97-AF65-F5344CB8AC3E}">
        <p14:creationId xmlns:p14="http://schemas.microsoft.com/office/powerpoint/2010/main" val="9240265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73025">
              <a:spcBef>
                <a:spcPts val="1260"/>
              </a:spcBef>
              <a:spcAft>
                <a:spcPts val="1200"/>
              </a:spcAft>
            </a:pPr>
            <a:r>
              <a:rPr lang="en-CA" sz="1200" b="1">
                <a:solidFill>
                  <a:schemeClr val="tx1"/>
                </a:solidFill>
                <a:effectLst/>
                <a:latin typeface="Arial" panose="020B0604020202020204" pitchFamily="34" charset="0"/>
                <a:ea typeface="Cambria"/>
                <a:cs typeface="Arial" panose="020B0604020202020204" pitchFamily="34" charset="0"/>
              </a:rPr>
              <a:t>NOTES FOR THE TEACHER</a:t>
            </a:r>
          </a:p>
          <a:p>
            <a:pPr marL="73025">
              <a:spcBef>
                <a:spcPts val="1260"/>
              </a:spcBef>
              <a:spcAft>
                <a:spcPts val="1200"/>
              </a:spcAft>
            </a:pPr>
            <a:endParaRPr lang="en-CA" sz="1200" b="1">
              <a:solidFill>
                <a:schemeClr val="tx1"/>
              </a:solidFill>
              <a:effectLst/>
              <a:latin typeface="Arial" panose="020B0604020202020204" pitchFamily="34" charset="0"/>
              <a:ea typeface="Cambria"/>
              <a:cs typeface="Arial" panose="020B0604020202020204" pitchFamily="34" charset="0"/>
            </a:endParaRPr>
          </a:p>
          <a:p>
            <a:pPr marL="285750" indent="-285750" algn="l" rtl="0" fontAlgn="base">
              <a:buFont typeface="Wingdings" panose="05000000000000000000" pitchFamily="2" charset="2"/>
              <a:buChar char="q"/>
            </a:pPr>
            <a:r>
              <a:rPr lang="en-CA" sz="1200" b="0" i="0" u="none" strike="noStrike">
                <a:solidFill>
                  <a:schemeClr val="tx1"/>
                </a:solidFill>
                <a:effectLst/>
                <a:highlight>
                  <a:srgbClr val="F5F5F5"/>
                </a:highlight>
                <a:latin typeface="Arial" panose="020B0604020202020204" pitchFamily="34" charset="0"/>
                <a:cs typeface="Arial" panose="020B0604020202020204" pitchFamily="34" charset="0"/>
              </a:rPr>
              <a:t>Ask the students the question on the slide.</a:t>
            </a:r>
          </a:p>
          <a:p>
            <a:pPr marL="285750" indent="-285750" algn="l" rtl="0" fontAlgn="base">
              <a:buFont typeface="Wingdings" panose="05000000000000000000" pitchFamily="2" charset="2"/>
              <a:buChar char="q"/>
            </a:pPr>
            <a:endParaRPr lang="en-CA" sz="1200" b="0" i="0" u="none" strike="noStrike">
              <a:solidFill>
                <a:schemeClr val="tx1"/>
              </a:solidFill>
              <a:effectLst/>
              <a:highlight>
                <a:srgbClr val="F5F5F5"/>
              </a:highlight>
              <a:latin typeface="Arial" panose="020B0604020202020204" pitchFamily="34" charset="0"/>
              <a:cs typeface="Arial" panose="020B0604020202020204" pitchFamily="34" charset="0"/>
            </a:endParaRPr>
          </a:p>
          <a:p>
            <a:pPr marL="285750" indent="-285750" algn="l" rtl="0" fontAlgn="base">
              <a:buFont typeface="Wingdings" panose="05000000000000000000" pitchFamily="2" charset="2"/>
              <a:buChar char="q"/>
            </a:pPr>
            <a:r>
              <a:rPr lang="en-CA" sz="1200" b="0" i="0" u="none" strike="noStrike">
                <a:solidFill>
                  <a:schemeClr val="tx1"/>
                </a:solidFill>
                <a:effectLst/>
                <a:highlight>
                  <a:srgbClr val="F5F5F5"/>
                </a:highlight>
                <a:latin typeface="Arial" panose="020B0604020202020204" pitchFamily="34" charset="0"/>
                <a:cs typeface="Arial" panose="020B0604020202020204" pitchFamily="34" charset="0"/>
              </a:rPr>
              <a:t>You can present the following information to complement the discussion:</a:t>
            </a:r>
          </a:p>
          <a:p>
            <a:pPr marL="285750" indent="-285750" algn="l" rtl="0" fontAlgn="base">
              <a:buFont typeface="Wingdings" panose="05000000000000000000" pitchFamily="2" charset="2"/>
              <a:buChar char="q"/>
            </a:pPr>
            <a:endParaRPr lang="en-CA" sz="1200" b="0" i="0" u="none" strike="noStrike" noProof="0">
              <a:solidFill>
                <a:schemeClr val="tx1"/>
              </a:solidFill>
              <a:effectLst/>
              <a:highlight>
                <a:srgbClr val="F5F5F5"/>
              </a:highlight>
              <a:latin typeface="Arial" panose="020B0604020202020204" pitchFamily="34" charset="0"/>
              <a:cs typeface="Arial" panose="020B0604020202020204" pitchFamily="34" charset="0"/>
            </a:endParaRPr>
          </a:p>
          <a:p>
            <a:pPr marL="742950" lvl="1" indent="-285750" algn="l" rtl="0" fontAlgn="base">
              <a:buFont typeface="Arial" panose="020B0604020202020204" pitchFamily="34" charset="0"/>
              <a:buChar char="•"/>
            </a:pPr>
            <a:r>
              <a:rPr lang="en-CA" sz="1200" noProof="0">
                <a:solidFill>
                  <a:schemeClr val="tx1"/>
                </a:solidFill>
                <a:latin typeface="Arial" panose="020B0604020202020204" pitchFamily="34" charset="0"/>
                <a:cs typeface="Arial" panose="020B0604020202020204" pitchFamily="34" charset="0"/>
              </a:rPr>
              <a:t>Even though it was decriminalized, there have been various attempts to remove or limit the right to abortion. </a:t>
            </a:r>
          </a:p>
          <a:p>
            <a:pPr marL="742950" lvl="1" indent="-285750" algn="l" rtl="0" fontAlgn="base">
              <a:buFont typeface="Arial" panose="020B0604020202020204" pitchFamily="34" charset="0"/>
              <a:buChar char="•"/>
            </a:pPr>
            <a:endParaRPr lang="en-CA" sz="1200" noProof="0">
              <a:solidFill>
                <a:schemeClr val="tx1"/>
              </a:solidFill>
              <a:latin typeface="Arial" panose="020B0604020202020204" pitchFamily="34" charset="0"/>
              <a:ea typeface="Calibri"/>
              <a:cs typeface="Arial" panose="020B0604020202020204" pitchFamily="34" charset="0"/>
            </a:endParaRPr>
          </a:p>
          <a:p>
            <a:pPr marL="742950" marR="0" lvl="1"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Judges are not the only ones to play a role in society’ rights and freedoms. It’s also an ethical question of general interest</a:t>
            </a:r>
            <a:r>
              <a:rPr lang="en-CA" sz="1200">
                <a:solidFill>
                  <a:schemeClr val="tx1"/>
                </a:solidFill>
                <a:latin typeface="Arial" panose="020B0604020202020204" pitchFamily="34" charset="0"/>
                <a:ea typeface="Aptos" panose="020B0004020202020204" pitchFamily="34" charset="0"/>
                <a:cs typeface="Arial" panose="020B0604020202020204" pitchFamily="34" charset="0"/>
              </a:rPr>
              <a:t>.</a:t>
            </a:r>
            <a:endParaRPr lang="en-CA" sz="1200" noProof="0">
              <a:solidFill>
                <a:schemeClr val="tx1"/>
              </a:solidFill>
              <a:latin typeface="Arial" panose="020B0604020202020204" pitchFamily="34" charset="0"/>
              <a:ea typeface="Calibri"/>
              <a:cs typeface="Arial" panose="020B0604020202020204" pitchFamily="34" charset="0"/>
            </a:endParaRPr>
          </a:p>
          <a:p>
            <a:pPr marL="628650" lvl="1" indent="-171450">
              <a:buFont typeface="Arial" panose="020B0604020202020204" pitchFamily="34" charset="0"/>
              <a:buChar char="•"/>
            </a:pPr>
            <a:endParaRPr lang="en-CA" sz="1200" noProof="0">
              <a:solidFill>
                <a:schemeClr val="tx1"/>
              </a:solidFill>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CA" sz="1200" noProof="0">
                <a:solidFill>
                  <a:schemeClr val="tx1"/>
                </a:solidFill>
                <a:latin typeface="Arial" panose="020B0604020202020204" pitchFamily="34" charset="0"/>
                <a:cs typeface="Arial" panose="020B0604020202020204" pitchFamily="34" charset="0"/>
              </a:rPr>
              <a:t>In the </a:t>
            </a:r>
            <a:r>
              <a:rPr lang="en-CA" sz="1200" i="1" noProof="0">
                <a:solidFill>
                  <a:schemeClr val="tx1"/>
                </a:solidFill>
                <a:latin typeface="Arial" panose="020B0604020202020204" pitchFamily="34" charset="0"/>
                <a:cs typeface="Arial" panose="020B0604020202020204" pitchFamily="34" charset="0"/>
              </a:rPr>
              <a:t>Morgentaler </a:t>
            </a:r>
            <a:r>
              <a:rPr lang="en-CA" sz="1200" i="0" noProof="0">
                <a:solidFill>
                  <a:schemeClr val="tx1"/>
                </a:solidFill>
                <a:latin typeface="Arial" panose="020B0604020202020204" pitchFamily="34" charset="0"/>
                <a:cs typeface="Arial" panose="020B0604020202020204" pitchFamily="34" charset="0"/>
              </a:rPr>
              <a:t>decision, the Supreme Court overturned the section of the </a:t>
            </a:r>
            <a:r>
              <a:rPr lang="en-CA" sz="1200" i="1" noProof="0">
                <a:solidFill>
                  <a:schemeClr val="tx1"/>
                </a:solidFill>
                <a:latin typeface="Arial" panose="020B0604020202020204" pitchFamily="34" charset="0"/>
                <a:cs typeface="Arial" panose="020B0604020202020204" pitchFamily="34" charset="0"/>
              </a:rPr>
              <a:t>Criminal Code </a:t>
            </a:r>
            <a:r>
              <a:rPr lang="en-CA" sz="1200" i="0" noProof="0">
                <a:solidFill>
                  <a:schemeClr val="tx1"/>
                </a:solidFill>
                <a:latin typeface="Arial" panose="020B0604020202020204" pitchFamily="34" charset="0"/>
                <a:cs typeface="Arial" panose="020B0604020202020204" pitchFamily="34" charset="0"/>
              </a:rPr>
              <a:t>on abortion,  but also left a possibility for the government to regulate the right to abortion or even restrict it, in order to protect the fetus.</a:t>
            </a:r>
            <a:endParaRPr lang="en-CA" sz="1200" noProof="0">
              <a:solidFill>
                <a:schemeClr val="tx1"/>
              </a:solidFill>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endParaRPr lang="en-CA" sz="1200" noProof="0">
              <a:solidFill>
                <a:schemeClr val="tx1"/>
              </a:solidFill>
              <a:latin typeface="Arial" panose="020B0604020202020204" pitchFamily="34" charset="0"/>
              <a:cs typeface="Arial" panose="020B0604020202020204" pitchFamily="34" charset="0"/>
            </a:endParaRPr>
          </a:p>
          <a:p>
            <a:pPr marL="628650" lvl="1" indent="-171450">
              <a:buFont typeface="Arial" panose="020B0604020202020204" pitchFamily="34" charset="0"/>
              <a:buChar char="•"/>
            </a:pPr>
            <a:r>
              <a:rPr lang="en-CA" sz="1200" noProof="0">
                <a:solidFill>
                  <a:schemeClr val="tx1"/>
                </a:solidFill>
                <a:latin typeface="Arial" panose="020B0604020202020204" pitchFamily="34" charset="0"/>
                <a:cs typeface="Arial" panose="020B0604020202020204" pitchFamily="34" charset="0"/>
              </a:rPr>
              <a:t>In 1989, the Conservative government of Brian Mulroney tried to introduce a law to regulate this right. The first bill proposed criminalizing abortions that were performed when a woman’s health wasn’t at risk. The bill was passed by the House of Commons but the Senate rejected it.</a:t>
            </a:r>
          </a:p>
          <a:p>
            <a:pPr marL="457200" lvl="1" indent="0">
              <a:buFont typeface="Arial" panose="020B0604020202020204" pitchFamily="34" charset="0"/>
              <a:buNone/>
            </a:pP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628650" lvl="1" indent="-171450">
              <a:buFont typeface="Arial" panose="020B0604020202020204" pitchFamily="34" charset="0"/>
              <a:buChar char="•"/>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Political and social players can try to influence society on these issues. Over the years in Canada, members of political parties have proposed other bills to regulate and restrict the right to abortion. They were all defeated. Activists also use picketing and intimidation outside abortion clinics to influence the opinion of women and society on the right to abortion</a:t>
            </a:r>
            <a:r>
              <a:rPr lang="en-CA" sz="1200">
                <a:solidFill>
                  <a:schemeClr val="tx1"/>
                </a:solidFill>
                <a:latin typeface="Arial" panose="020B0604020202020204" pitchFamily="34" charset="0"/>
                <a:ea typeface="Aptos" panose="020B0004020202020204" pitchFamily="34" charset="0"/>
                <a:cs typeface="Arial" panose="020B0604020202020204" pitchFamily="34" charset="0"/>
              </a:rPr>
              <a:t>.</a:t>
            </a: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628650" lvl="1" indent="-171450">
              <a:buFont typeface="Arial" panose="020B0604020202020204" pitchFamily="34" charset="0"/>
              <a:buChar char="•"/>
            </a:pPr>
            <a:endParaRPr lang="en-CA" sz="1200">
              <a:solidFill>
                <a:schemeClr val="tx1"/>
              </a:solidFill>
              <a:latin typeface="Arial" panose="020B0604020202020204" pitchFamily="34" charset="0"/>
              <a:ea typeface="Aptos" panose="020B0004020202020204" pitchFamily="34" charset="0"/>
              <a:cs typeface="Arial" panose="020B0604020202020204" pitchFamily="34" charset="0"/>
            </a:endParaRPr>
          </a:p>
          <a:p>
            <a:pPr marL="628650" lvl="1" indent="-171450">
              <a:buFont typeface="Arial" panose="020B0604020202020204" pitchFamily="34" charset="0"/>
              <a:buChar char="•"/>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In 2016, the Quebec government passed a law to prevent protests around or close to abortion clinics. </a:t>
            </a:r>
          </a:p>
          <a:p>
            <a:pPr marL="628650" lvl="1" indent="-171450">
              <a:buFont typeface="Arial" panose="020B0604020202020204" pitchFamily="34" charset="0"/>
              <a:buChar char="•"/>
            </a:pPr>
            <a:endPar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endParaRPr>
          </a:p>
          <a:p>
            <a:pPr marL="628650" lvl="1" indent="-171450">
              <a:buFont typeface="Arial" panose="020B0604020202020204" pitchFamily="34" charset="0"/>
              <a:buChar char="•"/>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If you want to </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to</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 take their reflections further, you can ask the following questions: </a:t>
            </a:r>
          </a:p>
          <a:p>
            <a:pPr marL="1085850" lvl="2" indent="-171450">
              <a:buFont typeface="Wingdings" panose="05000000000000000000" pitchFamily="2" charset="2"/>
              <a:buChar char="Ø"/>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Do you know of countries that have modified or tried to modify their right to abortion in the last few years?  </a:t>
            </a:r>
          </a:p>
          <a:p>
            <a:pPr marL="1543050" lvl="3" indent="-171450">
              <a:buFont typeface="Arial" panose="020B0604020202020204" pitchFamily="34" charset="0"/>
              <a:buChar char="•"/>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The United States: https://</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ici.radio-canada.ca</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/nouvelle/1990890/</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avortement</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biden</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-parti-</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republicain</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-programme-</a:t>
            </a:r>
          </a:p>
          <a:p>
            <a:pPr marL="1543050" lvl="3" indent="-171450">
              <a:buFont typeface="Arial" panose="020B0604020202020204" pitchFamily="34" charset="0"/>
              <a:buChar char="•"/>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France: https://</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ici.radio-canada.ca</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/nouvelle/2053736/</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france</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-premier-pays-</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avortement</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-constitution#:~:text=L'%20IVG%20a%20%C3%A9t%C3%A9%20l%C3%A9galis%C3%A9e,r%C3%A9v%C3%A9l%C3%A9%20s'%C3%AAtre%20fait%20avorter.</a:t>
            </a:r>
          </a:p>
          <a:p>
            <a:pPr marL="1543050" lvl="3" indent="-171450">
              <a:buFont typeface="Arial" panose="020B0604020202020204" pitchFamily="34" charset="0"/>
              <a:buChar char="•"/>
            </a:pP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Brazil: https://</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www.ledevoir.com</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/monde/</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ameriques</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/814885/manifestations-bresil-contre-criminalisation-avortement-issu-viol , https://</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www.lapresse.ca</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/international/</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amerique-latine</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/2024-06-15/</a:t>
            </a:r>
            <a:r>
              <a:rPr lang="en-CA" sz="1200" noProof="0" err="1">
                <a:solidFill>
                  <a:schemeClr val="tx1"/>
                </a:solidFill>
                <a:effectLst/>
                <a:latin typeface="Arial" panose="020B0604020202020204" pitchFamily="34" charset="0"/>
                <a:ea typeface="Aptos" panose="020B0004020202020204" pitchFamily="34" charset="0"/>
                <a:cs typeface="Arial" panose="020B0604020202020204" pitchFamily="34" charset="0"/>
              </a:rPr>
              <a:t>bresil</a:t>
            </a:r>
            <a:r>
              <a:rPr lang="en-CA" sz="1200" noProof="0">
                <a:solidFill>
                  <a:schemeClr val="tx1"/>
                </a:solidFill>
                <a:effectLst/>
                <a:latin typeface="Arial" panose="020B0604020202020204" pitchFamily="34" charset="0"/>
                <a:ea typeface="Aptos" panose="020B0004020202020204" pitchFamily="34" charset="0"/>
                <a:cs typeface="Arial" panose="020B0604020202020204" pitchFamily="34" charset="0"/>
              </a:rPr>
              <a:t>/manifestation-contre-la-criminalisation-de-l-avortement-tardif.php</a:t>
            </a:r>
          </a:p>
          <a:p>
            <a:endParaRPr lang="en-CA" sz="1200" i="1" noProof="0">
              <a:solidFill>
                <a:schemeClr val="tx1"/>
              </a:solidFill>
              <a:latin typeface="Arial" panose="020B0604020202020204" pitchFamily="34" charset="0"/>
              <a:ea typeface="Calibri" panose="020F0502020204030204"/>
              <a:cs typeface="Arial" panose="020B0604020202020204" pitchFamily="34" charset="0"/>
            </a:endParaRPr>
          </a:p>
          <a:p>
            <a:r>
              <a:rPr lang="en-CA" sz="1200" b="1" i="0" noProof="0">
                <a:solidFill>
                  <a:schemeClr val="tx1"/>
                </a:solidFill>
                <a:latin typeface="Arial" panose="020B0604020202020204" pitchFamily="34" charset="0"/>
                <a:cs typeface="Arial" panose="020B0604020202020204" pitchFamily="34" charset="0"/>
              </a:rPr>
              <a:t>SOURCES</a:t>
            </a:r>
            <a:endParaRPr lang="en-CA" sz="1200" b="1" i="0" noProof="0">
              <a:solidFill>
                <a:schemeClr val="tx1"/>
              </a:solidFill>
              <a:latin typeface="Arial" panose="020B0604020202020204" pitchFamily="34" charset="0"/>
              <a:ea typeface="Calibri"/>
              <a:cs typeface="Arial" panose="020B0604020202020204" pitchFamily="34" charset="0"/>
            </a:endParaRPr>
          </a:p>
          <a:p>
            <a:r>
              <a:rPr lang="en-CA" sz="1200" b="0" i="0">
                <a:solidFill>
                  <a:schemeClr val="tx1"/>
                </a:solidFill>
                <a:effectLst/>
                <a:latin typeface="Arial" panose="020B0604020202020204" pitchFamily="34" charset="0"/>
                <a:cs typeface="Arial" panose="020B0604020202020204" pitchFamily="34" charset="0"/>
              </a:rPr>
              <a:t>Lemonde, Lucie. « Les menaces au droit à </a:t>
            </a:r>
            <a:r>
              <a:rPr lang="en-CA" sz="1200" b="0" i="0" err="1">
                <a:solidFill>
                  <a:schemeClr val="tx1"/>
                </a:solidFill>
                <a:effectLst/>
                <a:latin typeface="Arial" panose="020B0604020202020204" pitchFamily="34" charset="0"/>
                <a:cs typeface="Arial" panose="020B0604020202020204" pitchFamily="34" charset="0"/>
              </a:rPr>
              <a:t>l’avortement</a:t>
            </a:r>
            <a:r>
              <a:rPr lang="en-CA" sz="1200" b="0" i="0">
                <a:solidFill>
                  <a:schemeClr val="tx1"/>
                </a:solidFill>
                <a:effectLst/>
                <a:latin typeface="Arial" panose="020B0604020202020204" pitchFamily="34" charset="0"/>
                <a:cs typeface="Arial" panose="020B0604020202020204" pitchFamily="34" charset="0"/>
              </a:rPr>
              <a:t> et à </a:t>
            </a:r>
            <a:r>
              <a:rPr lang="en-CA" sz="1200" b="0" i="0" err="1">
                <a:solidFill>
                  <a:schemeClr val="tx1"/>
                </a:solidFill>
                <a:effectLst/>
                <a:latin typeface="Arial" panose="020B0604020202020204" pitchFamily="34" charset="0"/>
                <a:cs typeface="Arial" panose="020B0604020202020204" pitchFamily="34" charset="0"/>
              </a:rPr>
              <a:t>l’autonomie</a:t>
            </a:r>
            <a:r>
              <a:rPr lang="en-CA" sz="1200" b="0" i="0">
                <a:solidFill>
                  <a:schemeClr val="tx1"/>
                </a:solidFill>
                <a:effectLst/>
                <a:latin typeface="Arial" panose="020B0604020202020204" pitchFamily="34" charset="0"/>
                <a:cs typeface="Arial" panose="020B0604020202020204" pitchFamily="34" charset="0"/>
              </a:rPr>
              <a:t> des femmes enceintes. » </a:t>
            </a:r>
            <a:r>
              <a:rPr lang="en-CA" sz="1200" b="0" i="1">
                <a:solidFill>
                  <a:schemeClr val="tx1"/>
                </a:solidFill>
                <a:effectLst/>
                <a:latin typeface="Arial" panose="020B0604020202020204" pitchFamily="34" charset="0"/>
                <a:cs typeface="Arial" panose="020B0604020202020204" pitchFamily="34" charset="0"/>
              </a:rPr>
              <a:t>Les Cahiers de droit</a:t>
            </a:r>
            <a:r>
              <a:rPr lang="en-CA" sz="1200" b="0" i="0">
                <a:solidFill>
                  <a:schemeClr val="tx1"/>
                </a:solidFill>
                <a:effectLst/>
                <a:latin typeface="Arial" panose="020B0604020202020204" pitchFamily="34" charset="0"/>
                <a:cs typeface="Arial" panose="020B0604020202020204" pitchFamily="34" charset="0"/>
              </a:rPr>
              <a:t>, volume 50, </a:t>
            </a:r>
            <a:r>
              <a:rPr lang="en-CA" sz="1200" b="0" i="0" err="1">
                <a:solidFill>
                  <a:schemeClr val="tx1"/>
                </a:solidFill>
                <a:effectLst/>
                <a:latin typeface="Arial" panose="020B0604020202020204" pitchFamily="34" charset="0"/>
                <a:cs typeface="Arial" panose="020B0604020202020204" pitchFamily="34" charset="0"/>
              </a:rPr>
              <a:t>numéro</a:t>
            </a:r>
            <a:r>
              <a:rPr lang="en-CA" sz="1200" b="0" i="0">
                <a:solidFill>
                  <a:schemeClr val="tx1"/>
                </a:solidFill>
                <a:effectLst/>
                <a:latin typeface="Arial" panose="020B0604020202020204" pitchFamily="34" charset="0"/>
                <a:cs typeface="Arial" panose="020B0604020202020204" pitchFamily="34" charset="0"/>
              </a:rPr>
              <a:t> 3-4, </a:t>
            </a:r>
            <a:r>
              <a:rPr lang="en-CA" sz="1200" b="0" i="0" err="1">
                <a:solidFill>
                  <a:schemeClr val="tx1"/>
                </a:solidFill>
                <a:effectLst/>
                <a:latin typeface="Arial" panose="020B0604020202020204" pitchFamily="34" charset="0"/>
                <a:cs typeface="Arial" panose="020B0604020202020204" pitchFamily="34" charset="0"/>
              </a:rPr>
              <a:t>septembre</a:t>
            </a:r>
            <a:r>
              <a:rPr lang="en-CA" sz="1200" b="0" i="0">
                <a:solidFill>
                  <a:schemeClr val="tx1"/>
                </a:solidFill>
                <a:effectLst/>
                <a:latin typeface="Arial" panose="020B0604020202020204" pitchFamily="34" charset="0"/>
                <a:cs typeface="Arial" panose="020B0604020202020204" pitchFamily="34" charset="0"/>
              </a:rPr>
              <a:t>–</a:t>
            </a:r>
            <a:r>
              <a:rPr lang="en-CA" sz="1200" b="0" i="0" err="1">
                <a:solidFill>
                  <a:schemeClr val="tx1"/>
                </a:solidFill>
                <a:effectLst/>
                <a:latin typeface="Arial" panose="020B0604020202020204" pitchFamily="34" charset="0"/>
                <a:cs typeface="Arial" panose="020B0604020202020204" pitchFamily="34" charset="0"/>
              </a:rPr>
              <a:t>décembre</a:t>
            </a:r>
            <a:r>
              <a:rPr lang="en-CA" sz="1200" b="0" i="0">
                <a:solidFill>
                  <a:schemeClr val="tx1"/>
                </a:solidFill>
                <a:effectLst/>
                <a:latin typeface="Arial" panose="020B0604020202020204" pitchFamily="34" charset="0"/>
                <a:cs typeface="Arial" panose="020B0604020202020204" pitchFamily="34" charset="0"/>
              </a:rPr>
              <a:t> 2009, p. 611–635. https://</a:t>
            </a:r>
            <a:r>
              <a:rPr lang="en-CA" sz="1200" b="0" i="0" err="1">
                <a:solidFill>
                  <a:schemeClr val="tx1"/>
                </a:solidFill>
                <a:effectLst/>
                <a:latin typeface="Arial" panose="020B0604020202020204" pitchFamily="34" charset="0"/>
                <a:cs typeface="Arial" panose="020B0604020202020204" pitchFamily="34" charset="0"/>
              </a:rPr>
              <a:t>doi.org</a:t>
            </a:r>
            <a:r>
              <a:rPr lang="en-CA" sz="1200" b="0" i="0">
                <a:solidFill>
                  <a:schemeClr val="tx1"/>
                </a:solidFill>
                <a:effectLst/>
                <a:latin typeface="Arial" panose="020B0604020202020204" pitchFamily="34" charset="0"/>
                <a:cs typeface="Arial" panose="020B0604020202020204" pitchFamily="34" charset="0"/>
              </a:rPr>
              <a:t>/10.7202/039335ar (</a:t>
            </a:r>
            <a:r>
              <a:rPr lang="en-CA" sz="1200" b="0" i="0" err="1">
                <a:solidFill>
                  <a:schemeClr val="tx1"/>
                </a:solidFill>
                <a:effectLst/>
                <a:latin typeface="Arial" panose="020B0604020202020204" pitchFamily="34" charset="0"/>
                <a:cs typeface="Arial" panose="020B0604020202020204" pitchFamily="34" charset="0"/>
              </a:rPr>
              <a:t>consulté</a:t>
            </a:r>
            <a:r>
              <a:rPr lang="en-CA" sz="1200" b="0" i="0">
                <a:solidFill>
                  <a:schemeClr val="tx1"/>
                </a:solidFill>
                <a:effectLst/>
                <a:latin typeface="Arial" panose="020B0604020202020204" pitchFamily="34" charset="0"/>
                <a:cs typeface="Arial" panose="020B0604020202020204" pitchFamily="34" charset="0"/>
              </a:rPr>
              <a:t> le 9 </a:t>
            </a:r>
            <a:r>
              <a:rPr lang="en-CA" sz="1200" b="0" i="0" err="1">
                <a:solidFill>
                  <a:schemeClr val="tx1"/>
                </a:solidFill>
                <a:effectLst/>
                <a:latin typeface="Arial" panose="020B0604020202020204" pitchFamily="34" charset="0"/>
                <a:cs typeface="Arial" panose="020B0604020202020204" pitchFamily="34" charset="0"/>
              </a:rPr>
              <a:t>décembre</a:t>
            </a:r>
            <a:r>
              <a:rPr lang="en-CA" sz="1200" b="0" i="0">
                <a:solidFill>
                  <a:schemeClr val="tx1"/>
                </a:solidFill>
                <a:effectLst/>
                <a:latin typeface="Arial" panose="020B0604020202020204" pitchFamily="34" charset="0"/>
                <a:cs typeface="Arial" panose="020B0604020202020204" pitchFamily="34" charset="0"/>
              </a:rPr>
              <a:t> 2024).</a:t>
            </a:r>
            <a:endParaRPr lang="en-CA" sz="1200" b="0" i="0" noProof="0">
              <a:solidFill>
                <a:schemeClr val="tx1"/>
              </a:solidFill>
              <a:latin typeface="Arial" panose="020B0604020202020204" pitchFamily="34" charset="0"/>
              <a:cs typeface="Arial" panose="020B0604020202020204" pitchFamily="34" charset="0"/>
            </a:endParaRPr>
          </a:p>
          <a:p>
            <a:r>
              <a:rPr lang="en-CA" sz="1200" b="0" i="0" noProof="0">
                <a:solidFill>
                  <a:schemeClr val="tx1"/>
                </a:solidFill>
                <a:latin typeface="Arial" panose="020B0604020202020204" pitchFamily="34" charset="0"/>
                <a:cs typeface="Arial" panose="020B0604020202020204" pitchFamily="34" charset="0"/>
              </a:rPr>
              <a:t>Mollie Dunsmuir. (18 </a:t>
            </a:r>
            <a:r>
              <a:rPr lang="en-CA" sz="1200" b="0" i="0" noProof="0" err="1">
                <a:solidFill>
                  <a:schemeClr val="tx1"/>
                </a:solidFill>
                <a:latin typeface="Arial" panose="020B0604020202020204" pitchFamily="34" charset="0"/>
                <a:cs typeface="Arial" panose="020B0604020202020204" pitchFamily="34" charset="0"/>
              </a:rPr>
              <a:t>août</a:t>
            </a:r>
            <a:r>
              <a:rPr lang="en-CA" sz="1200" b="0" i="0" noProof="0">
                <a:solidFill>
                  <a:schemeClr val="tx1"/>
                </a:solidFill>
                <a:latin typeface="Arial" panose="020B0604020202020204" pitchFamily="34" charset="0"/>
                <a:cs typeface="Arial" panose="020B0604020202020204" pitchFamily="34" charset="0"/>
              </a:rPr>
              <a:t> 1998, mise à jour)). </a:t>
            </a:r>
            <a:r>
              <a:rPr lang="en-CA" sz="1200" b="0" i="0" noProof="0" err="1">
                <a:solidFill>
                  <a:schemeClr val="tx1"/>
                </a:solidFill>
                <a:latin typeface="Arial" panose="020B0604020202020204" pitchFamily="34" charset="0"/>
                <a:cs typeface="Arial" panose="020B0604020202020204" pitchFamily="34" charset="0"/>
              </a:rPr>
              <a:t>Avortement</a:t>
            </a:r>
            <a:r>
              <a:rPr lang="en-CA" sz="1200" b="0" i="0" noProof="0">
                <a:solidFill>
                  <a:schemeClr val="tx1"/>
                </a:solidFill>
                <a:latin typeface="Arial" panose="020B0604020202020204" pitchFamily="34" charset="0"/>
                <a:cs typeface="Arial" panose="020B0604020202020204" pitchFamily="34" charset="0"/>
              </a:rPr>
              <a:t> : </a:t>
            </a:r>
            <a:r>
              <a:rPr lang="en-CA" sz="1200" b="0" i="0" noProof="0" err="1">
                <a:solidFill>
                  <a:schemeClr val="tx1"/>
                </a:solidFill>
                <a:latin typeface="Arial" panose="020B0604020202020204" pitchFamily="34" charset="0"/>
                <a:cs typeface="Arial" panose="020B0604020202020204" pitchFamily="34" charset="0"/>
              </a:rPr>
              <a:t>développements</a:t>
            </a:r>
            <a:r>
              <a:rPr lang="en-CA" sz="1200" b="0" i="0" noProof="0">
                <a:solidFill>
                  <a:schemeClr val="tx1"/>
                </a:solidFill>
                <a:latin typeface="Arial" panose="020B0604020202020204" pitchFamily="34" charset="0"/>
                <a:cs typeface="Arial" panose="020B0604020202020204" pitchFamily="34" charset="0"/>
              </a:rPr>
              <a:t> </a:t>
            </a:r>
            <a:r>
              <a:rPr lang="en-CA" sz="1200" b="0" i="0" noProof="0" err="1">
                <a:solidFill>
                  <a:schemeClr val="tx1"/>
                </a:solidFill>
                <a:latin typeface="Arial" panose="020B0604020202020204" pitchFamily="34" charset="0"/>
                <a:cs typeface="Arial" panose="020B0604020202020204" pitchFamily="34" charset="0"/>
              </a:rPr>
              <a:t>constitutionnels</a:t>
            </a:r>
            <a:r>
              <a:rPr lang="en-CA" sz="1200" b="0" i="0" noProof="0">
                <a:solidFill>
                  <a:schemeClr val="tx1"/>
                </a:solidFill>
                <a:latin typeface="Arial" panose="020B0604020202020204" pitchFamily="34" charset="0"/>
                <a:cs typeface="Arial" panose="020B0604020202020204" pitchFamily="34" charset="0"/>
              </a:rPr>
              <a:t> et </a:t>
            </a:r>
            <a:r>
              <a:rPr lang="en-CA" sz="1200" b="0" i="0" noProof="0" err="1">
                <a:solidFill>
                  <a:schemeClr val="tx1"/>
                </a:solidFill>
                <a:latin typeface="Arial" panose="020B0604020202020204" pitchFamily="34" charset="0"/>
                <a:cs typeface="Arial" panose="020B0604020202020204" pitchFamily="34" charset="0"/>
              </a:rPr>
              <a:t>juridiques</a:t>
            </a:r>
            <a:r>
              <a:rPr lang="en-CA" sz="1200" b="0" i="0" noProof="0">
                <a:solidFill>
                  <a:schemeClr val="tx1"/>
                </a:solidFill>
                <a:latin typeface="Arial" panose="020B0604020202020204" pitchFamily="34" charset="0"/>
                <a:cs typeface="Arial" panose="020B0604020202020204" pitchFamily="34" charset="0"/>
              </a:rPr>
              <a:t>. </a:t>
            </a:r>
            <a:r>
              <a:rPr lang="en-CA" sz="1200" b="0" i="0" noProof="0" err="1">
                <a:solidFill>
                  <a:schemeClr val="tx1"/>
                </a:solidFill>
                <a:latin typeface="Arial" panose="020B0604020202020204" pitchFamily="34" charset="0"/>
                <a:cs typeface="Arial" panose="020B0604020202020204" pitchFamily="34" charset="0"/>
              </a:rPr>
              <a:t>Récupéré</a:t>
            </a:r>
            <a:r>
              <a:rPr lang="en-CA" sz="1200" b="0" i="0" noProof="0">
                <a:solidFill>
                  <a:schemeClr val="tx1"/>
                </a:solidFill>
                <a:latin typeface="Arial" panose="020B0604020202020204" pitchFamily="34" charset="0"/>
                <a:cs typeface="Arial" panose="020B0604020202020204" pitchFamily="34" charset="0"/>
              </a:rPr>
              <a:t> le 4 </a:t>
            </a:r>
            <a:r>
              <a:rPr lang="en-CA" sz="1200" b="0" i="0" noProof="0" err="1">
                <a:solidFill>
                  <a:schemeClr val="tx1"/>
                </a:solidFill>
                <a:latin typeface="Arial" panose="020B0604020202020204" pitchFamily="34" charset="0"/>
                <a:cs typeface="Arial" panose="020B0604020202020204" pitchFamily="34" charset="0"/>
              </a:rPr>
              <a:t>septembre</a:t>
            </a:r>
            <a:r>
              <a:rPr lang="en-CA" sz="1200" b="0" i="0" noProof="0">
                <a:solidFill>
                  <a:schemeClr val="tx1"/>
                </a:solidFill>
                <a:latin typeface="Arial" panose="020B0604020202020204" pitchFamily="34" charset="0"/>
                <a:cs typeface="Arial" panose="020B0604020202020204" pitchFamily="34" charset="0"/>
              </a:rPr>
              <a:t> 2024 à https://</a:t>
            </a:r>
            <a:r>
              <a:rPr lang="en-CA" sz="1200" b="0" i="0" noProof="0" err="1">
                <a:solidFill>
                  <a:schemeClr val="tx1"/>
                </a:solidFill>
                <a:latin typeface="Arial" panose="020B0604020202020204" pitchFamily="34" charset="0"/>
                <a:cs typeface="Arial" panose="020B0604020202020204" pitchFamily="34" charset="0"/>
              </a:rPr>
              <a:t>publications.gc.ca</a:t>
            </a:r>
            <a:r>
              <a:rPr lang="en-CA" sz="1200" b="0" i="0" noProof="0">
                <a:solidFill>
                  <a:schemeClr val="tx1"/>
                </a:solidFill>
                <a:latin typeface="Arial" panose="020B0604020202020204" pitchFamily="34" charset="0"/>
                <a:cs typeface="Arial" panose="020B0604020202020204" pitchFamily="34" charset="0"/>
              </a:rPr>
              <a:t>/Pilot/</a:t>
            </a:r>
            <a:r>
              <a:rPr lang="en-CA" sz="1200" b="0" i="0" noProof="0" err="1">
                <a:solidFill>
                  <a:schemeClr val="tx1"/>
                </a:solidFill>
                <a:latin typeface="Arial" panose="020B0604020202020204" pitchFamily="34" charset="0"/>
                <a:cs typeface="Arial" panose="020B0604020202020204" pitchFamily="34" charset="0"/>
              </a:rPr>
              <a:t>LoPBdP</a:t>
            </a:r>
            <a:r>
              <a:rPr lang="en-CA" sz="1200" b="0" i="0" noProof="0">
                <a:solidFill>
                  <a:schemeClr val="tx1"/>
                </a:solidFill>
                <a:latin typeface="Arial" panose="020B0604020202020204" pitchFamily="34" charset="0"/>
                <a:cs typeface="Arial" panose="020B0604020202020204" pitchFamily="34" charset="0"/>
              </a:rPr>
              <a:t>/CIR/8910-f.htm#D%C3%89FINITION.</a:t>
            </a:r>
            <a:endParaRPr lang="en-CA" sz="1200" b="0" i="0" noProof="0">
              <a:solidFill>
                <a:schemeClr val="tx1"/>
              </a:solidFill>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35E544C7-F800-43E5-B4CA-65E8656D9E73}" type="slidenum">
              <a:rPr lang="fr-FR"/>
              <a:t>44</a:t>
            </a:fld>
            <a:endParaRPr lang="fr-FR"/>
          </a:p>
        </p:txBody>
      </p:sp>
    </p:spTree>
    <p:extLst>
      <p:ext uri="{BB962C8B-B14F-4D97-AF65-F5344CB8AC3E}">
        <p14:creationId xmlns:p14="http://schemas.microsoft.com/office/powerpoint/2010/main" val="42385659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35E544C7-F800-43E5-B4CA-65E8656D9E73}" type="slidenum">
              <a:rPr lang="en-CA" smtClean="0"/>
              <a:t>45</a:t>
            </a:fld>
            <a:endParaRPr lang="en-CA"/>
          </a:p>
        </p:txBody>
      </p:sp>
    </p:spTree>
    <p:extLst>
      <p:ext uri="{BB962C8B-B14F-4D97-AF65-F5344CB8AC3E}">
        <p14:creationId xmlns:p14="http://schemas.microsoft.com/office/powerpoint/2010/main" val="897909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cs typeface="Calibri"/>
            </a:endParaRPr>
          </a:p>
          <a:p>
            <a:endParaRPr lang="fr-CA">
              <a:cs typeface="Calibri"/>
            </a:endParaRPr>
          </a:p>
          <a:p>
            <a:endParaRPr lang="fr-CA">
              <a:cs typeface="Calibri"/>
            </a:endParaRPr>
          </a:p>
          <a:p>
            <a:endParaRPr lang="fr-CA"/>
          </a:p>
        </p:txBody>
      </p:sp>
      <p:sp>
        <p:nvSpPr>
          <p:cNvPr id="4" name="Slide Number Placeholder 3"/>
          <p:cNvSpPr>
            <a:spLocks noGrp="1"/>
          </p:cNvSpPr>
          <p:nvPr>
            <p:ph type="sldNum" sz="quarter" idx="5"/>
          </p:nvPr>
        </p:nvSpPr>
        <p:spPr/>
        <p:txBody>
          <a:bodyPr/>
          <a:lstStyle/>
          <a:p>
            <a:fld id="{D35C624B-F79C-4787-B116-28D6CD5E02DB}" type="slidenum">
              <a:rPr lang="fr-CA" smtClean="0"/>
              <a:t>46</a:t>
            </a:fld>
            <a:endParaRPr lang="fr-CA"/>
          </a:p>
        </p:txBody>
      </p:sp>
    </p:spTree>
    <p:extLst>
      <p:ext uri="{BB962C8B-B14F-4D97-AF65-F5344CB8AC3E}">
        <p14:creationId xmlns:p14="http://schemas.microsoft.com/office/powerpoint/2010/main" val="380432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0340D-B02A-CA40-A0F9-86B767A2813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BE7263D-2F1D-34E0-707A-B47B9903DA2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5BF76191-BFF2-26FD-C26E-B4BB07985F22}"/>
              </a:ext>
            </a:extLst>
          </p:cNvPr>
          <p:cNvSpPr>
            <a:spLocks noGrp="1"/>
          </p:cNvSpPr>
          <p:nvPr>
            <p:ph type="body" idx="1"/>
          </p:nvPr>
        </p:nvSpPr>
        <p:spPr/>
        <p:txBody>
          <a:bodyPr/>
          <a:lstStyle/>
          <a:p>
            <a:r>
              <a:rPr lang="fr-FR" b="1">
                <a:solidFill>
                  <a:schemeClr val="tx1"/>
                </a:solidFill>
                <a:latin typeface="Arial" panose="020B0604020202020204" pitchFamily="34" charset="0"/>
                <a:cs typeface="Arial" panose="020B0604020202020204" pitchFamily="34" charset="0"/>
              </a:rPr>
              <a:t>NOTES FOR THE TEACHER</a:t>
            </a:r>
            <a:endParaRPr lang="en-US">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noProof="0">
              <a:solidFill>
                <a:schemeClr val="tx1"/>
              </a:solidFill>
              <a:effectLst/>
              <a:latin typeface="Arial" panose="020B0604020202020204" pitchFamily="34" charset="0"/>
              <a:ea typeface="Calibri"/>
              <a:cs typeface="Arial" panose="020B0604020202020204" pitchFamily="34" charset="0"/>
            </a:endParaRPr>
          </a:p>
          <a:p>
            <a:pPr marL="285750" indent="-285750">
              <a:buFont typeface="Wingdings" panose="05000000000000000000" pitchFamily="2" charset="2"/>
              <a:buChar char="q"/>
            </a:pPr>
            <a:r>
              <a:rPr lang="en-CA" sz="1200" b="0" i="0" u="none" strike="noStrike" noProof="0">
                <a:solidFill>
                  <a:schemeClr val="tx1"/>
                </a:solidFill>
                <a:effectLst/>
                <a:latin typeface="Arial" panose="020B0604020202020204" pitchFamily="34" charset="0"/>
                <a:cs typeface="Arial" panose="020B0604020202020204" pitchFamily="34" charset="0"/>
              </a:rPr>
              <a:t>Read the information on the slide with the students. </a:t>
            </a:r>
          </a:p>
          <a:p>
            <a:pPr marL="285750" indent="-285750">
              <a:buFont typeface="Wingdings" panose="05000000000000000000" pitchFamily="2" charset="2"/>
              <a:buChar char="q"/>
            </a:pPr>
            <a:endParaRPr lang="en-CA" sz="1200" noProof="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0" indent="0">
              <a:buFont typeface="Wingdings" panose="05000000000000000000" pitchFamily="2" charset="2"/>
              <a:buNone/>
            </a:pPr>
            <a:r>
              <a:rPr lang="en-CA" sz="1200" b="1" i="0" u="none" strike="noStrike" noProof="0">
                <a:solidFill>
                  <a:schemeClr val="tx1"/>
                </a:solidFill>
                <a:effectLst/>
                <a:latin typeface="Arial" panose="020B0604020202020204" pitchFamily="34" charset="0"/>
                <a:cs typeface="Arial" panose="020B0604020202020204" pitchFamily="34" charset="0"/>
              </a:rPr>
              <a:t>INFORMATION FOR THE STUDENTS</a:t>
            </a:r>
          </a:p>
          <a:p>
            <a:pPr marL="0" indent="0">
              <a:buFont typeface="Wingdings" panose="05000000000000000000" pitchFamily="2" charset="2"/>
              <a:buNone/>
            </a:pPr>
            <a:endParaRPr lang="en-CA" sz="1200" b="1" noProof="0">
              <a:solidFill>
                <a:schemeClr val="tx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noProof="0">
                <a:solidFill>
                  <a:schemeClr val="tx1"/>
                </a:solidFill>
                <a:latin typeface="Arial" panose="020B0604020202020204" pitchFamily="34" charset="0"/>
                <a:cs typeface="Arial" panose="020B0604020202020204" pitchFamily="34" charset="0"/>
              </a:rPr>
              <a:t>Today in Canada, abortion is a legal medical act. There’s no longer a law that prohibits it. </a:t>
            </a:r>
          </a:p>
          <a:p>
            <a:pPr marL="0" indent="0">
              <a:buFont typeface="Wingdings" panose="05000000000000000000" pitchFamily="2" charset="2"/>
              <a:buNone/>
            </a:pPr>
            <a:endParaRPr lang="en-CA" sz="1200" noProof="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noProof="0">
                <a:solidFill>
                  <a:schemeClr val="tx1"/>
                </a:solidFill>
                <a:latin typeface="Arial" panose="020B0604020202020204" pitchFamily="34" charset="0"/>
                <a:cs typeface="Arial" panose="020B0604020202020204" pitchFamily="34" charset="0"/>
              </a:rPr>
              <a:t>Abortion is free, covered by Quebec’s health insurance (RAMQ).</a:t>
            </a:r>
          </a:p>
          <a:p>
            <a:pPr marL="628650" lvl="1" indent="-171450">
              <a:buFont typeface="Wingdings" panose="05000000000000000000" pitchFamily="2" charset="2"/>
              <a:buChar char="q"/>
            </a:pPr>
            <a:r>
              <a:rPr lang="en-CA" sz="1200" noProof="0">
                <a:solidFill>
                  <a:schemeClr val="tx1"/>
                </a:solidFill>
                <a:latin typeface="Arial" panose="020B0604020202020204" pitchFamily="34" charset="0"/>
                <a:cs typeface="Arial" panose="020B0604020202020204" pitchFamily="34" charset="0"/>
              </a:rPr>
              <a:t>Note: People who don’t have access to health insurance still have the right to an abortion, but, they’ll probably have to pay for it themselves or go through private insurance.</a:t>
            </a:r>
          </a:p>
          <a:p>
            <a:pPr marL="628650" lvl="1" indent="-171450">
              <a:buFont typeface="Wingdings" pitchFamily="2" charset="2"/>
              <a:buChar char="Ø"/>
            </a:pPr>
            <a:endParaRPr lang="en-CA" sz="1200" noProof="0">
              <a:solidFill>
                <a:schemeClr val="tx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noProof="0">
                <a:solidFill>
                  <a:schemeClr val="tx1"/>
                </a:solidFill>
                <a:latin typeface="Arial" panose="020B0604020202020204" pitchFamily="34" charset="0"/>
                <a:cs typeface="Arial" panose="020B0604020202020204" pitchFamily="34" charset="0"/>
              </a:rPr>
              <a:t>There’s no time limit to when you can have an abortion. It can be done at any time during the pregnancy since no specific law or judgment specifies a time limit.</a:t>
            </a:r>
          </a:p>
          <a:p>
            <a:pPr marL="628650" marR="0" lvl="1"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u="none" noProof="0">
                <a:solidFill>
                  <a:schemeClr val="tx1"/>
                </a:solidFill>
                <a:latin typeface="Arial" panose="020B0604020202020204" pitchFamily="34" charset="0"/>
                <a:cs typeface="Arial" panose="020B0604020202020204" pitchFamily="34" charset="0"/>
              </a:rPr>
              <a:t>But keep in mind that access to abortion can become more difficult as the pregnancy progresses. For example, if you have one at a later stage of pregnancy, it’s possible that the required medical equipment isn’t available or a doctor refuses to perform the procedure. In this case, the doctor must find another person that can assist the pregnant person. See </a:t>
            </a:r>
            <a:r>
              <a:rPr lang="en-CA" err="1">
                <a:solidFill>
                  <a:schemeClr val="tx1"/>
                </a:solidFill>
                <a:latin typeface="Arial" panose="020B0604020202020204" pitchFamily="34" charset="0"/>
                <a:cs typeface="Arial" panose="020B0604020202020204" pitchFamily="34" charset="0"/>
              </a:rPr>
              <a:t>Éducaloi</a:t>
            </a:r>
            <a:r>
              <a:rPr lang="en-CA">
                <a:solidFill>
                  <a:schemeClr val="tx1"/>
                </a:solidFill>
                <a:latin typeface="Arial" panose="020B0604020202020204" pitchFamily="34" charset="0"/>
                <a:cs typeface="Arial" panose="020B0604020202020204" pitchFamily="34" charset="0"/>
              </a:rPr>
              <a:t>. </a:t>
            </a:r>
            <a:r>
              <a:rPr lang="en-CA" i="1">
                <a:solidFill>
                  <a:schemeClr val="tx1"/>
                </a:solidFill>
                <a:latin typeface="Arial" panose="020B0604020202020204" pitchFamily="34" charset="0"/>
                <a:cs typeface="Arial" panose="020B0604020202020204" pitchFamily="34" charset="0"/>
              </a:rPr>
              <a:t>Abortion: Free and Legal Throughout Pregnancy </a:t>
            </a:r>
            <a:r>
              <a:rPr lang="en-CA">
                <a:solidFill>
                  <a:schemeClr val="tx1"/>
                </a:solidFill>
                <a:latin typeface="Arial" panose="020B0604020202020204" pitchFamily="34" charset="0"/>
                <a:cs typeface="Arial" panose="020B0604020202020204" pitchFamily="34" charset="0"/>
              </a:rPr>
              <a:t>at https://</a:t>
            </a:r>
            <a:r>
              <a:rPr lang="en-CA" err="1">
                <a:solidFill>
                  <a:schemeClr val="tx1"/>
                </a:solidFill>
                <a:latin typeface="Arial" panose="020B0604020202020204" pitchFamily="34" charset="0"/>
                <a:cs typeface="Arial" panose="020B0604020202020204" pitchFamily="34" charset="0"/>
              </a:rPr>
              <a:t>educaloi.qc.ca</a:t>
            </a:r>
            <a:r>
              <a:rPr lang="en-CA">
                <a:solidFill>
                  <a:schemeClr val="tx1"/>
                </a:solidFill>
                <a:latin typeface="Arial" panose="020B0604020202020204" pitchFamily="34" charset="0"/>
                <a:cs typeface="Arial" panose="020B0604020202020204" pitchFamily="34" charset="0"/>
              </a:rPr>
              <a:t>/</a:t>
            </a:r>
            <a:r>
              <a:rPr lang="en-CA" err="1">
                <a:solidFill>
                  <a:schemeClr val="tx1"/>
                </a:solidFill>
                <a:latin typeface="Arial" panose="020B0604020202020204" pitchFamily="34" charset="0"/>
                <a:cs typeface="Arial" panose="020B0604020202020204" pitchFamily="34" charset="0"/>
              </a:rPr>
              <a:t>en</a:t>
            </a:r>
            <a:r>
              <a:rPr lang="en-CA">
                <a:solidFill>
                  <a:schemeClr val="tx1"/>
                </a:solidFill>
                <a:latin typeface="Arial" panose="020B0604020202020204" pitchFamily="34" charset="0"/>
                <a:cs typeface="Arial" panose="020B0604020202020204" pitchFamily="34" charset="0"/>
              </a:rPr>
              <a:t>/capsules/abortion/.</a:t>
            </a:r>
            <a:endParaRPr lang="en-CA" sz="1200">
              <a:solidFill>
                <a:schemeClr val="tx1"/>
              </a:solidFill>
              <a:latin typeface="Arial" panose="020B0604020202020204" pitchFamily="34" charset="0"/>
              <a:cs typeface="Arial" panose="020B0604020202020204" pitchFamily="34" charset="0"/>
            </a:endParaRPr>
          </a:p>
          <a:p>
            <a:pPr marL="628650" lvl="1" indent="-171450">
              <a:buFont typeface="Wingdings" panose="05000000000000000000" pitchFamily="2" charset="2"/>
              <a:buChar char="q"/>
            </a:pPr>
            <a:endParaRPr lang="en-CA" sz="1200" noProof="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noProof="0">
                <a:solidFill>
                  <a:schemeClr val="tx1"/>
                </a:solidFill>
                <a:latin typeface="Arial" panose="020B0604020202020204" pitchFamily="34" charset="0"/>
                <a:cs typeface="Arial" panose="020B0604020202020204" pitchFamily="34" charset="0"/>
              </a:rPr>
              <a:t>Women have the right to abort without having to give a reason why and they also don’t need their partner to agree. This was confirmed by the Supreme Court of Canada in </a:t>
            </a:r>
            <a:r>
              <a:rPr lang="en-CA">
                <a:solidFill>
                  <a:schemeClr val="tx1"/>
                </a:solidFill>
                <a:latin typeface="Arial" panose="020B0604020202020204" pitchFamily="34" charset="0"/>
                <a:cs typeface="Arial" panose="020B0604020202020204" pitchFamily="34" charset="0"/>
              </a:rPr>
              <a:t>1989 </a:t>
            </a:r>
            <a:r>
              <a:rPr lang="en-CA" sz="1200" noProof="0">
                <a:solidFill>
                  <a:schemeClr val="tx1"/>
                </a:solidFill>
                <a:latin typeface="Arial" panose="020B0604020202020204" pitchFamily="34" charset="0"/>
                <a:cs typeface="Arial" panose="020B0604020202020204" pitchFamily="34" charset="0"/>
              </a:rPr>
              <a:t>decision</a:t>
            </a:r>
            <a:r>
              <a:rPr lang="en-CA">
                <a:solidFill>
                  <a:schemeClr val="tx1"/>
                </a:solidFill>
                <a:latin typeface="Arial" panose="020B0604020202020204" pitchFamily="34" charset="0"/>
                <a:cs typeface="Arial" panose="020B0604020202020204" pitchFamily="34" charset="0"/>
              </a:rPr>
              <a:t>.</a:t>
            </a:r>
            <a:endParaRPr lang="en-CA" sz="1200" noProof="0">
              <a:solidFill>
                <a:schemeClr val="tx1"/>
              </a:solidFill>
              <a:latin typeface="Arial" panose="020B0604020202020204" pitchFamily="34" charset="0"/>
              <a:cs typeface="Arial" panose="020B0604020202020204" pitchFamily="34" charset="0"/>
            </a:endParaRPr>
          </a:p>
          <a:p>
            <a:pPr marL="628650" lvl="1" indent="-171450">
              <a:buFont typeface="Wingdings" panose="05000000000000000000" pitchFamily="2" charset="2"/>
              <a:buChar char="q"/>
            </a:pPr>
            <a:r>
              <a:rPr lang="en-CA" sz="1200" noProof="0">
                <a:solidFill>
                  <a:schemeClr val="tx1"/>
                </a:solidFill>
                <a:latin typeface="Arial" panose="020B0604020202020204" pitchFamily="34" charset="0"/>
                <a:cs typeface="Arial" panose="020B0604020202020204" pitchFamily="34" charset="0"/>
              </a:rPr>
              <a:t>Keep in mind that most centres conduct a psychological interview to make sure that the decision was informed, made freely, and to determine if the person needs support.</a:t>
            </a:r>
          </a:p>
          <a:p>
            <a:pPr marL="628650" lvl="1" indent="-171450">
              <a:buFont typeface="Wingdings" panose="05000000000000000000" pitchFamily="2" charset="2"/>
              <a:buChar char="q"/>
            </a:pPr>
            <a:endParaRPr lang="en-CA" sz="1200" noProof="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noProof="0">
                <a:solidFill>
                  <a:schemeClr val="tx1"/>
                </a:solidFill>
                <a:latin typeface="Arial" panose="020B0604020202020204" pitchFamily="34" charset="0"/>
                <a:cs typeface="Arial" panose="020B0604020202020204" pitchFamily="34" charset="0"/>
              </a:rPr>
              <a:t>Youth of 14 years old and over </a:t>
            </a:r>
            <a:r>
              <a:rPr lang="en-CA" sz="1200" noProof="0">
                <a:solidFill>
                  <a:schemeClr val="tx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do not need their parents’ </a:t>
            </a:r>
            <a:r>
              <a:rPr lang="en-CA" sz="1200" noProof="0">
                <a:solidFill>
                  <a:schemeClr val="tx1"/>
                </a:solidFill>
                <a:latin typeface="Arial" panose="020B0604020202020204" pitchFamily="34" charset="0"/>
                <a:cs typeface="Arial" panose="020B0604020202020204" pitchFamily="34" charset="0"/>
              </a:rPr>
              <a:t>authorization</a:t>
            </a:r>
            <a:r>
              <a:rPr lang="en-CA">
                <a:solidFill>
                  <a:schemeClr val="tx1"/>
                </a:solidFill>
                <a:latin typeface="Arial" panose="020B0604020202020204" pitchFamily="34" charset="0"/>
                <a:cs typeface="Arial" panose="020B0604020202020204" pitchFamily="34" charset="0"/>
              </a:rPr>
              <a:t>. According to the law, youth aged 14 years old and over can give their own consent for health care that’s necessary. </a:t>
            </a:r>
            <a:endParaRPr lang="en-CA" sz="1200" noProof="0">
              <a:solidFill>
                <a:schemeClr val="tx1"/>
              </a:solidFill>
              <a:latin typeface="Arial" panose="020B0604020202020204" pitchFamily="34" charset="0"/>
              <a:cs typeface="Arial" panose="020B0604020202020204" pitchFamily="34" charset="0"/>
            </a:endParaRPr>
          </a:p>
          <a:p>
            <a:pPr lvl="0">
              <a:buFont typeface="Wingdings" panose="05000000000000000000" pitchFamily="2" charset="2"/>
            </a:pPr>
            <a:endParaRPr lang="en-CA" sz="1200" b="1" noProof="0">
              <a:solidFill>
                <a:schemeClr val="tx1"/>
              </a:solidFill>
              <a:latin typeface="Arial" panose="020B0604020202020204" pitchFamily="34" charset="0"/>
              <a:ea typeface="Calibri" panose="020F0502020204030204"/>
              <a:cs typeface="Arial" panose="020B0604020202020204" pitchFamily="34" charset="0"/>
            </a:endParaRPr>
          </a:p>
          <a:p>
            <a:pPr marL="0" lvl="0" indent="0">
              <a:buFont typeface="Wingdings" panose="05000000000000000000" pitchFamily="2" charset="2"/>
              <a:buNone/>
            </a:pPr>
            <a:r>
              <a:rPr lang="en-CA" sz="1200" b="1" noProof="0">
                <a:solidFill>
                  <a:schemeClr val="tx1"/>
                </a:solidFill>
                <a:latin typeface="Arial" panose="020B0604020202020204" pitchFamily="34" charset="0"/>
                <a:cs typeface="Arial" panose="020B0604020202020204" pitchFamily="34" charset="0"/>
              </a:rPr>
              <a:t>SOURCES</a:t>
            </a:r>
          </a:p>
          <a:p>
            <a:pPr marL="0" lvl="0" indent="0">
              <a:buFont typeface="Arial" panose="020B0604020202020204" pitchFamily="34" charset="0"/>
              <a:buNone/>
            </a:pPr>
            <a:r>
              <a:rPr lang="en-CA" sz="1200" noProof="0" err="1">
                <a:solidFill>
                  <a:schemeClr val="tx1"/>
                </a:solidFill>
                <a:latin typeface="Arial" panose="020B0604020202020204" pitchFamily="34" charset="0"/>
                <a:cs typeface="Arial" panose="020B0604020202020204" pitchFamily="34" charset="0"/>
              </a:rPr>
              <a:t>Éducaloi</a:t>
            </a:r>
            <a:r>
              <a:rPr lang="en-CA" sz="1200" noProof="0">
                <a:solidFill>
                  <a:schemeClr val="tx1"/>
                </a:solidFill>
                <a:latin typeface="Arial" panose="020B0604020202020204" pitchFamily="34" charset="0"/>
                <a:cs typeface="Arial" panose="020B0604020202020204" pitchFamily="34" charset="0"/>
              </a:rPr>
              <a:t>. </a:t>
            </a:r>
            <a:r>
              <a:rPr lang="en-CA" sz="1200" i="1" noProof="0" err="1">
                <a:solidFill>
                  <a:schemeClr val="tx1"/>
                </a:solidFill>
                <a:latin typeface="Arial" panose="020B0604020202020204" pitchFamily="34" charset="0"/>
                <a:cs typeface="Arial" panose="020B0604020202020204" pitchFamily="34" charset="0"/>
              </a:rPr>
              <a:t>Avortement</a:t>
            </a:r>
            <a:r>
              <a:rPr lang="en-CA" sz="1200" i="1" noProof="0">
                <a:solidFill>
                  <a:schemeClr val="tx1"/>
                </a:solidFill>
                <a:latin typeface="Arial" panose="020B0604020202020204" pitchFamily="34" charset="0"/>
                <a:cs typeface="Arial" panose="020B0604020202020204" pitchFamily="34" charset="0"/>
              </a:rPr>
              <a:t>: </a:t>
            </a:r>
            <a:r>
              <a:rPr lang="en-CA" sz="1200" i="1" noProof="0" err="1">
                <a:solidFill>
                  <a:schemeClr val="tx1"/>
                </a:solidFill>
                <a:latin typeface="Arial" panose="020B0604020202020204" pitchFamily="34" charset="0"/>
                <a:cs typeface="Arial" panose="020B0604020202020204" pitchFamily="34" charset="0"/>
              </a:rPr>
              <a:t>gratuit</a:t>
            </a:r>
            <a:r>
              <a:rPr lang="en-CA" sz="1200" i="1" noProof="0">
                <a:solidFill>
                  <a:schemeClr val="tx1"/>
                </a:solidFill>
                <a:latin typeface="Arial" panose="020B0604020202020204" pitchFamily="34" charset="0"/>
                <a:cs typeface="Arial" panose="020B0604020202020204" pitchFamily="34" charset="0"/>
              </a:rPr>
              <a:t> et </a:t>
            </a:r>
            <a:r>
              <a:rPr lang="en-CA" sz="1200" i="1" noProof="0" err="1">
                <a:solidFill>
                  <a:schemeClr val="tx1"/>
                </a:solidFill>
                <a:latin typeface="Arial" panose="020B0604020202020204" pitchFamily="34" charset="0"/>
                <a:cs typeface="Arial" panose="020B0604020202020204" pitchFamily="34" charset="0"/>
              </a:rPr>
              <a:t>légal</a:t>
            </a:r>
            <a:r>
              <a:rPr lang="en-CA" sz="1200" i="1" noProof="0">
                <a:solidFill>
                  <a:schemeClr val="tx1"/>
                </a:solidFill>
                <a:latin typeface="Arial" panose="020B0604020202020204" pitchFamily="34" charset="0"/>
                <a:cs typeface="Arial" panose="020B0604020202020204" pitchFamily="34" charset="0"/>
              </a:rPr>
              <a:t> tout au long de la </a:t>
            </a:r>
            <a:r>
              <a:rPr lang="en-CA" sz="1200" i="1" noProof="0" err="1">
                <a:solidFill>
                  <a:schemeClr val="tx1"/>
                </a:solidFill>
                <a:latin typeface="Arial" panose="020B0604020202020204" pitchFamily="34" charset="0"/>
                <a:cs typeface="Arial" panose="020B0604020202020204" pitchFamily="34" charset="0"/>
              </a:rPr>
              <a:t>grossesse</a:t>
            </a:r>
            <a:r>
              <a:rPr lang="en-CA" sz="1200" noProof="0">
                <a:solidFill>
                  <a:schemeClr val="tx1"/>
                </a:solidFill>
                <a:latin typeface="Arial" panose="020B0604020202020204" pitchFamily="34" charset="0"/>
                <a:cs typeface="Arial" panose="020B0604020202020204" pitchFamily="34" charset="0"/>
              </a:rPr>
              <a:t>. </a:t>
            </a:r>
            <a:r>
              <a:rPr lang="en-CA" sz="1200" noProof="0" err="1">
                <a:solidFill>
                  <a:schemeClr val="tx1"/>
                </a:solidFill>
                <a:latin typeface="Arial" panose="020B0604020202020204" pitchFamily="34" charset="0"/>
                <a:cs typeface="Arial" panose="020B0604020202020204" pitchFamily="34" charset="0"/>
              </a:rPr>
              <a:t>Repéré</a:t>
            </a:r>
            <a:r>
              <a:rPr lang="en-CA" sz="1200" noProof="0">
                <a:solidFill>
                  <a:schemeClr val="tx1"/>
                </a:solidFill>
                <a:latin typeface="Arial" panose="020B0604020202020204" pitchFamily="34" charset="0"/>
                <a:cs typeface="Arial" panose="020B0604020202020204" pitchFamily="34" charset="0"/>
              </a:rPr>
              <a:t> le 4 </a:t>
            </a:r>
            <a:r>
              <a:rPr lang="en-CA" sz="1200" noProof="0" err="1">
                <a:solidFill>
                  <a:schemeClr val="tx1"/>
                </a:solidFill>
                <a:latin typeface="Arial" panose="020B0604020202020204" pitchFamily="34" charset="0"/>
                <a:cs typeface="Arial" panose="020B0604020202020204" pitchFamily="34" charset="0"/>
              </a:rPr>
              <a:t>septembre</a:t>
            </a:r>
            <a:r>
              <a:rPr lang="en-CA" sz="1200" noProof="0">
                <a:solidFill>
                  <a:schemeClr val="tx1"/>
                </a:solidFill>
                <a:latin typeface="Arial" panose="020B0604020202020204" pitchFamily="34" charset="0"/>
                <a:cs typeface="Arial" panose="020B0604020202020204" pitchFamily="34" charset="0"/>
              </a:rPr>
              <a:t> 2024 à https://</a:t>
            </a:r>
            <a:r>
              <a:rPr lang="en-CA" sz="1200" noProof="0" err="1">
                <a:solidFill>
                  <a:schemeClr val="tx1"/>
                </a:solidFill>
                <a:latin typeface="Arial" panose="020B0604020202020204" pitchFamily="34" charset="0"/>
                <a:cs typeface="Arial" panose="020B0604020202020204" pitchFamily="34" charset="0"/>
              </a:rPr>
              <a:t>educaloi.qc.ca</a:t>
            </a:r>
            <a:r>
              <a:rPr lang="en-CA" sz="1200" noProof="0">
                <a:solidFill>
                  <a:schemeClr val="tx1"/>
                </a:solidFill>
                <a:latin typeface="Arial" panose="020B0604020202020204" pitchFamily="34" charset="0"/>
                <a:cs typeface="Arial" panose="020B0604020202020204" pitchFamily="34" charset="0"/>
              </a:rPr>
              <a:t>/capsules/</a:t>
            </a:r>
            <a:r>
              <a:rPr lang="en-CA" sz="1200" noProof="0" err="1">
                <a:solidFill>
                  <a:schemeClr val="tx1"/>
                </a:solidFill>
                <a:latin typeface="Arial" panose="020B0604020202020204" pitchFamily="34" charset="0"/>
                <a:cs typeface="Arial" panose="020B0604020202020204" pitchFamily="34" charset="0"/>
              </a:rPr>
              <a:t>avortement</a:t>
            </a:r>
            <a:r>
              <a:rPr lang="en-CA" sz="1200" noProof="0">
                <a:solidFill>
                  <a:schemeClr val="tx1"/>
                </a:solidFill>
                <a:latin typeface="Arial" panose="020B0604020202020204" pitchFamily="34" charset="0"/>
                <a:cs typeface="Arial" panose="020B0604020202020204" pitchFamily="34" charset="0"/>
              </a:rPr>
              <a:t>/.</a:t>
            </a:r>
          </a:p>
          <a:p>
            <a:pPr marL="0" lvl="0" indent="0">
              <a:buFont typeface="Arial" panose="020B0604020202020204" pitchFamily="34" charset="0"/>
              <a:buNone/>
            </a:pPr>
            <a:r>
              <a:rPr lang="en-CA" sz="1200" noProof="0" err="1">
                <a:solidFill>
                  <a:schemeClr val="tx1"/>
                </a:solidFill>
                <a:latin typeface="Arial" panose="020B0604020202020204" pitchFamily="34" charset="0"/>
                <a:cs typeface="Arial" panose="020B0604020202020204" pitchFamily="34" charset="0"/>
              </a:rPr>
              <a:t>Éducaloi</a:t>
            </a:r>
            <a:r>
              <a:rPr lang="en-CA" sz="1200" noProof="0">
                <a:solidFill>
                  <a:schemeClr val="tx1"/>
                </a:solidFill>
                <a:latin typeface="Arial" panose="020B0604020202020204" pitchFamily="34" charset="0"/>
                <a:cs typeface="Arial" panose="020B0604020202020204" pitchFamily="34" charset="0"/>
              </a:rPr>
              <a:t>. </a:t>
            </a:r>
            <a:r>
              <a:rPr lang="en-CA" sz="1200" i="1" noProof="0" err="1">
                <a:solidFill>
                  <a:schemeClr val="tx1"/>
                </a:solidFill>
                <a:latin typeface="Arial" panose="020B0604020202020204" pitchFamily="34" charset="0"/>
                <a:cs typeface="Arial" panose="020B0604020202020204" pitchFamily="34" charset="0"/>
              </a:rPr>
              <a:t>L’avortement</a:t>
            </a:r>
            <a:r>
              <a:rPr lang="en-CA" sz="1200" i="1" noProof="0">
                <a:solidFill>
                  <a:schemeClr val="tx1"/>
                </a:solidFill>
                <a:latin typeface="Arial" panose="020B0604020202020204" pitchFamily="34" charset="0"/>
                <a:cs typeface="Arial" panose="020B0604020202020204" pitchFamily="34" charset="0"/>
              </a:rPr>
              <a:t> </a:t>
            </a:r>
            <a:r>
              <a:rPr lang="en-CA" sz="1200" i="1" noProof="0" err="1">
                <a:solidFill>
                  <a:schemeClr val="tx1"/>
                </a:solidFill>
                <a:latin typeface="Arial" panose="020B0604020202020204" pitchFamily="34" charset="0"/>
                <a:cs typeface="Arial" panose="020B0604020202020204" pitchFamily="34" charset="0"/>
              </a:rPr>
              <a:t>quand</a:t>
            </a:r>
            <a:r>
              <a:rPr lang="en-CA" sz="1200" i="1" noProof="0">
                <a:solidFill>
                  <a:schemeClr val="tx1"/>
                </a:solidFill>
                <a:latin typeface="Arial" panose="020B0604020202020204" pitchFamily="34" charset="0"/>
                <a:cs typeface="Arial" panose="020B0604020202020204" pitchFamily="34" charset="0"/>
              </a:rPr>
              <a:t> </a:t>
            </a:r>
            <a:r>
              <a:rPr lang="en-CA" sz="1200" i="1" noProof="0" err="1">
                <a:solidFill>
                  <a:schemeClr val="tx1"/>
                </a:solidFill>
                <a:latin typeface="Arial" panose="020B0604020202020204" pitchFamily="34" charset="0"/>
                <a:cs typeface="Arial" panose="020B0604020202020204" pitchFamily="34" charset="0"/>
              </a:rPr>
              <a:t>tu</a:t>
            </a:r>
            <a:r>
              <a:rPr lang="en-CA" sz="1200" i="1" noProof="0">
                <a:solidFill>
                  <a:schemeClr val="tx1"/>
                </a:solidFill>
                <a:latin typeface="Arial" panose="020B0604020202020204" pitchFamily="34" charset="0"/>
                <a:cs typeface="Arial" panose="020B0604020202020204" pitchFamily="34" charset="0"/>
              </a:rPr>
              <a:t> as </a:t>
            </a:r>
            <a:r>
              <a:rPr lang="en-CA" sz="1200" i="1" noProof="0" err="1">
                <a:solidFill>
                  <a:schemeClr val="tx1"/>
                </a:solidFill>
                <a:latin typeface="Arial" panose="020B0604020202020204" pitchFamily="34" charset="0"/>
                <a:cs typeface="Arial" panose="020B0604020202020204" pitchFamily="34" charset="0"/>
              </a:rPr>
              <a:t>moins</a:t>
            </a:r>
            <a:r>
              <a:rPr lang="en-CA" sz="1200" i="1" noProof="0">
                <a:solidFill>
                  <a:schemeClr val="tx1"/>
                </a:solidFill>
                <a:latin typeface="Arial" panose="020B0604020202020204" pitchFamily="34" charset="0"/>
                <a:cs typeface="Arial" panose="020B0604020202020204" pitchFamily="34" charset="0"/>
              </a:rPr>
              <a:t> de 18 ans</a:t>
            </a:r>
            <a:r>
              <a:rPr lang="en-CA" sz="1200" noProof="0">
                <a:solidFill>
                  <a:schemeClr val="tx1"/>
                </a:solidFill>
                <a:latin typeface="Arial" panose="020B0604020202020204" pitchFamily="34" charset="0"/>
                <a:cs typeface="Arial" panose="020B0604020202020204" pitchFamily="34" charset="0"/>
              </a:rPr>
              <a:t>. </a:t>
            </a:r>
            <a:r>
              <a:rPr lang="en-CA" sz="1200" noProof="0" err="1">
                <a:solidFill>
                  <a:schemeClr val="tx1"/>
                </a:solidFill>
                <a:latin typeface="Arial" panose="020B0604020202020204" pitchFamily="34" charset="0"/>
                <a:cs typeface="Arial" panose="020B0604020202020204" pitchFamily="34" charset="0"/>
              </a:rPr>
              <a:t>Repéré</a:t>
            </a:r>
            <a:r>
              <a:rPr lang="en-CA" sz="1200" noProof="0">
                <a:solidFill>
                  <a:schemeClr val="tx1"/>
                </a:solidFill>
                <a:latin typeface="Arial" panose="020B0604020202020204" pitchFamily="34" charset="0"/>
                <a:cs typeface="Arial" panose="020B0604020202020204" pitchFamily="34" charset="0"/>
              </a:rPr>
              <a:t> le 4 </a:t>
            </a:r>
            <a:r>
              <a:rPr lang="en-CA" sz="1200" noProof="0" err="1">
                <a:solidFill>
                  <a:schemeClr val="tx1"/>
                </a:solidFill>
                <a:latin typeface="Arial" panose="020B0604020202020204" pitchFamily="34" charset="0"/>
                <a:cs typeface="Arial" panose="020B0604020202020204" pitchFamily="34" charset="0"/>
              </a:rPr>
              <a:t>septembre</a:t>
            </a:r>
            <a:r>
              <a:rPr lang="en-CA" sz="1200" noProof="0">
                <a:solidFill>
                  <a:schemeClr val="tx1"/>
                </a:solidFill>
                <a:latin typeface="Arial" panose="020B0604020202020204" pitchFamily="34" charset="0"/>
                <a:cs typeface="Arial" panose="020B0604020202020204" pitchFamily="34" charset="0"/>
              </a:rPr>
              <a:t> 2024 à https://</a:t>
            </a:r>
            <a:r>
              <a:rPr lang="en-CA" sz="1200" noProof="0" err="1">
                <a:solidFill>
                  <a:schemeClr val="tx1"/>
                </a:solidFill>
                <a:latin typeface="Arial" panose="020B0604020202020204" pitchFamily="34" charset="0"/>
                <a:cs typeface="Arial" panose="020B0604020202020204" pitchFamily="34" charset="0"/>
              </a:rPr>
              <a:t>educaloi.qc.ca</a:t>
            </a:r>
            <a:r>
              <a:rPr lang="en-CA" sz="1200" noProof="0">
                <a:solidFill>
                  <a:schemeClr val="tx1"/>
                </a:solidFill>
                <a:latin typeface="Arial" panose="020B0604020202020204" pitchFamily="34" charset="0"/>
                <a:cs typeface="Arial" panose="020B0604020202020204" pitchFamily="34" charset="0"/>
              </a:rPr>
              <a:t>/capsules/lavortement-quand-tu-as-moins-de-18-ans/.</a:t>
            </a:r>
          </a:p>
          <a:p>
            <a:pPr marL="0" lvl="0" indent="0">
              <a:buFont typeface="Arial" panose="020B0604020202020204" pitchFamily="34" charset="0"/>
              <a:buNone/>
            </a:pPr>
            <a:r>
              <a:rPr lang="en-CA" sz="1200" noProof="0" err="1">
                <a:solidFill>
                  <a:schemeClr val="tx1"/>
                </a:solidFill>
                <a:latin typeface="Arial" panose="020B0604020202020204" pitchFamily="34" charset="0"/>
                <a:cs typeface="Arial" panose="020B0604020202020204" pitchFamily="34" charset="0"/>
              </a:rPr>
              <a:t>Éducaloi</a:t>
            </a:r>
            <a:r>
              <a:rPr lang="en-CA" sz="1200" noProof="0">
                <a:solidFill>
                  <a:schemeClr val="tx1"/>
                </a:solidFill>
                <a:latin typeface="Arial" panose="020B0604020202020204" pitchFamily="34" charset="0"/>
                <a:cs typeface="Arial" panose="020B0604020202020204" pitchFamily="34" charset="0"/>
              </a:rPr>
              <a:t>. </a:t>
            </a:r>
            <a:r>
              <a:rPr lang="en-CA" sz="1200" i="1" noProof="0">
                <a:solidFill>
                  <a:schemeClr val="tx1"/>
                </a:solidFill>
                <a:latin typeface="Arial" panose="020B0604020202020204" pitchFamily="34" charset="0"/>
                <a:cs typeface="Arial" panose="020B0604020202020204" pitchFamily="34" charset="0"/>
              </a:rPr>
              <a:t>Santé: petit guide à </a:t>
            </a:r>
            <a:r>
              <a:rPr lang="en-CA" sz="1200" i="1" noProof="0" err="1">
                <a:solidFill>
                  <a:schemeClr val="tx1"/>
                </a:solidFill>
                <a:latin typeface="Arial" panose="020B0604020202020204" pitchFamily="34" charset="0"/>
                <a:cs typeface="Arial" panose="020B0604020202020204" pitchFamily="34" charset="0"/>
              </a:rPr>
              <a:t>l’intention</a:t>
            </a:r>
            <a:r>
              <a:rPr lang="en-CA" sz="1200" i="1" noProof="0">
                <a:solidFill>
                  <a:schemeClr val="tx1"/>
                </a:solidFill>
                <a:latin typeface="Arial" panose="020B0604020202020204" pitchFamily="34" charset="0"/>
                <a:cs typeface="Arial" panose="020B0604020202020204" pitchFamily="34" charset="0"/>
              </a:rPr>
              <a:t> des femmes. </a:t>
            </a:r>
            <a:r>
              <a:rPr lang="en-CA" sz="1200" noProof="0" err="1">
                <a:solidFill>
                  <a:schemeClr val="tx1"/>
                </a:solidFill>
                <a:latin typeface="Arial" panose="020B0604020202020204" pitchFamily="34" charset="0"/>
                <a:cs typeface="Arial" panose="020B0604020202020204" pitchFamily="34" charset="0"/>
              </a:rPr>
              <a:t>Repéré</a:t>
            </a:r>
            <a:r>
              <a:rPr lang="en-CA" sz="1200" noProof="0">
                <a:solidFill>
                  <a:schemeClr val="tx1"/>
                </a:solidFill>
                <a:latin typeface="Arial" panose="020B0604020202020204" pitchFamily="34" charset="0"/>
                <a:cs typeface="Arial" panose="020B0604020202020204" pitchFamily="34" charset="0"/>
              </a:rPr>
              <a:t> le 10 </a:t>
            </a:r>
            <a:r>
              <a:rPr lang="en-CA" sz="1200" noProof="0" err="1">
                <a:solidFill>
                  <a:schemeClr val="tx1"/>
                </a:solidFill>
                <a:latin typeface="Arial" panose="020B0604020202020204" pitchFamily="34" charset="0"/>
                <a:cs typeface="Arial" panose="020B0604020202020204" pitchFamily="34" charset="0"/>
              </a:rPr>
              <a:t>septembre</a:t>
            </a:r>
            <a:r>
              <a:rPr lang="en-CA" sz="1200" noProof="0">
                <a:solidFill>
                  <a:schemeClr val="tx1"/>
                </a:solidFill>
                <a:latin typeface="Arial" panose="020B0604020202020204" pitchFamily="34" charset="0"/>
                <a:cs typeface="Arial" panose="020B0604020202020204" pitchFamily="34" charset="0"/>
              </a:rPr>
              <a:t> 2024 à https://</a:t>
            </a:r>
            <a:r>
              <a:rPr lang="en-CA" sz="1200" noProof="0" err="1">
                <a:solidFill>
                  <a:schemeClr val="tx1"/>
                </a:solidFill>
                <a:latin typeface="Arial" panose="020B0604020202020204" pitchFamily="34" charset="0"/>
                <a:cs typeface="Arial" panose="020B0604020202020204" pitchFamily="34" charset="0"/>
              </a:rPr>
              <a:t>educaloi.qc.ca</a:t>
            </a:r>
            <a:r>
              <a:rPr lang="en-CA" sz="1200" noProof="0">
                <a:solidFill>
                  <a:schemeClr val="tx1"/>
                </a:solidFill>
                <a:latin typeface="Arial" panose="020B0604020202020204" pitchFamily="34" charset="0"/>
                <a:cs typeface="Arial" panose="020B0604020202020204" pitchFamily="34" charset="0"/>
              </a:rPr>
              <a:t>/dossier/</a:t>
            </a:r>
            <a:r>
              <a:rPr lang="en-CA" sz="1200" noProof="0" err="1">
                <a:solidFill>
                  <a:schemeClr val="tx1"/>
                </a:solidFill>
                <a:latin typeface="Arial" panose="020B0604020202020204" pitchFamily="34" charset="0"/>
                <a:cs typeface="Arial" panose="020B0604020202020204" pitchFamily="34" charset="0"/>
              </a:rPr>
              <a:t>sante</a:t>
            </a:r>
            <a:r>
              <a:rPr lang="en-CA" sz="1200" noProof="0">
                <a:solidFill>
                  <a:schemeClr val="tx1"/>
                </a:solidFill>
                <a:latin typeface="Arial" panose="020B0604020202020204" pitchFamily="34" charset="0"/>
                <a:cs typeface="Arial" panose="020B0604020202020204" pitchFamily="34" charset="0"/>
              </a:rPr>
              <a:t>-femmes/#sujet-5.</a:t>
            </a:r>
          </a:p>
          <a:p>
            <a:pPr marL="457200" lvl="1" indent="0">
              <a:buFont typeface="Wingdings" panose="05000000000000000000" pitchFamily="2" charset="2"/>
              <a:buNone/>
            </a:pPr>
            <a:endParaRPr lang="en-CA" sz="1200" noProof="0">
              <a:solidFill>
                <a:schemeClr val="tx1"/>
              </a:solidFill>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A7F78BB8-7C69-2464-6F16-2F24856B6C4F}"/>
              </a:ext>
            </a:extLst>
          </p:cNvPr>
          <p:cNvSpPr>
            <a:spLocks noGrp="1"/>
          </p:cNvSpPr>
          <p:nvPr>
            <p:ph type="sldNum" sz="quarter" idx="5"/>
          </p:nvPr>
        </p:nvSpPr>
        <p:spPr/>
        <p:txBody>
          <a:bodyPr/>
          <a:lstStyle/>
          <a:p>
            <a:fld id="{35E544C7-F800-43E5-B4CA-65E8656D9E73}" type="slidenum">
              <a:rPr lang="fr-FR"/>
              <a:t>7</a:t>
            </a:fld>
            <a:endParaRPr lang="fr-FR"/>
          </a:p>
        </p:txBody>
      </p:sp>
    </p:spTree>
    <p:extLst>
      <p:ext uri="{BB962C8B-B14F-4D97-AF65-F5344CB8AC3E}">
        <p14:creationId xmlns:p14="http://schemas.microsoft.com/office/powerpoint/2010/main" val="41889816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4CCB4-B69E-4387-4197-F31039B5413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BBA408A-F929-6E1C-7E65-0616CDEE2E3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4B56C6D-F016-81A5-225B-125DDDC4C014}"/>
              </a:ext>
            </a:extLst>
          </p:cNvPr>
          <p:cNvSpPr>
            <a:spLocks noGrp="1"/>
          </p:cNvSpPr>
          <p:nvPr>
            <p:ph type="body" idx="1"/>
          </p:nvPr>
        </p:nvSpPr>
        <p:spPr/>
        <p:txBody>
          <a:bodyPr/>
          <a:lstStyle/>
          <a:p>
            <a:r>
              <a:rPr lang="fr-FR" b="1">
                <a:solidFill>
                  <a:schemeClr val="tx1"/>
                </a:solidFill>
                <a:latin typeface="Arial" panose="020B0604020202020204" pitchFamily="34" charset="0"/>
                <a:cs typeface="Arial" panose="020B0604020202020204" pitchFamily="34" charset="0"/>
              </a:rPr>
              <a:t>NOTES FOR THE TEACHER</a:t>
            </a:r>
            <a:endParaRPr lang="en-US">
              <a:solidFill>
                <a:schemeClr val="tx1"/>
              </a:solidFill>
              <a:latin typeface="Arial" panose="020B0604020202020204" pitchFamily="34" charset="0"/>
              <a:cs typeface="Arial" panose="020B0604020202020204" pitchFamily="34" charset="0"/>
            </a:endParaRPr>
          </a:p>
          <a:p>
            <a:pPr marL="0" indent="0">
              <a:buFont typeface="Wingdings" panose="05000000000000000000" pitchFamily="2" charset="2"/>
              <a:buNone/>
            </a:pPr>
            <a:endParaRPr lang="en-CA" sz="1200" b="0" i="0" u="none" strike="noStrike" noProof="0">
              <a:solidFill>
                <a:schemeClr val="tx1"/>
              </a:solidFill>
              <a:effectLst/>
              <a:latin typeface="Arial" panose="020B060402020202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noProof="0">
                <a:solidFill>
                  <a:schemeClr val="tx1"/>
                </a:solidFill>
                <a:effectLst/>
                <a:latin typeface="Arial" panose="020B0604020202020204" pitchFamily="34" charset="0"/>
                <a:ea typeface="Calibri"/>
                <a:cs typeface="Arial" panose="020B0604020202020204" pitchFamily="34" charset="0"/>
              </a:rPr>
              <a:t>Ask students the following questions to spark their reflection:</a:t>
            </a:r>
          </a:p>
          <a:p>
            <a:pPr marL="742950" lvl="1" indent="-285750">
              <a:buFont typeface="Wingdings" panose="05000000000000000000" pitchFamily="2" charset="2"/>
              <a:buChar char="Ø"/>
            </a:pPr>
            <a:r>
              <a:rPr lang="en-CA" sz="1200" noProof="0">
                <a:solidFill>
                  <a:schemeClr val="tx1"/>
                </a:solidFill>
                <a:effectLst/>
                <a:latin typeface="Arial" panose="020B0604020202020204" pitchFamily="34" charset="0"/>
                <a:ea typeface="Calibri"/>
                <a:cs typeface="Arial" panose="020B0604020202020204" pitchFamily="34" charset="0"/>
              </a:rPr>
              <a:t>When did abortion become legal?</a:t>
            </a:r>
          </a:p>
          <a:p>
            <a:pPr marL="742950" lvl="1" indent="-285750">
              <a:buFont typeface="Wingdings" panose="05000000000000000000" pitchFamily="2" charset="2"/>
              <a:buChar char="Ø"/>
            </a:pPr>
            <a:r>
              <a:rPr lang="en-CA" sz="1200" noProof="0">
                <a:solidFill>
                  <a:schemeClr val="tx1"/>
                </a:solidFill>
                <a:effectLst/>
                <a:latin typeface="Arial" panose="020B0604020202020204" pitchFamily="34" charset="0"/>
                <a:ea typeface="Calibri"/>
                <a:cs typeface="Arial" panose="020B0604020202020204" pitchFamily="34" charset="0"/>
              </a:rPr>
              <a:t>What made it possible to change this right?</a:t>
            </a:r>
          </a:p>
          <a:p>
            <a:pPr marL="742950" lvl="1" indent="-285750">
              <a:buFont typeface="Wingdings" panose="05000000000000000000" pitchFamily="2" charset="2"/>
              <a:buChar char="Ø"/>
            </a:pPr>
            <a:r>
              <a:rPr lang="en-CA" sz="1200" noProof="0">
                <a:solidFill>
                  <a:schemeClr val="tx1"/>
                </a:solidFill>
                <a:effectLst/>
                <a:latin typeface="Arial" panose="020B0604020202020204" pitchFamily="34" charset="0"/>
                <a:ea typeface="Calibri"/>
                <a:cs typeface="Arial" panose="020B0604020202020204" pitchFamily="34" charset="0"/>
              </a:rPr>
              <a:t>How has this right evolved? How are laws changed? Who changes them? How?</a:t>
            </a:r>
          </a:p>
          <a:p>
            <a:pPr marL="742950" lvl="1" indent="-285750">
              <a:buFont typeface="Wingdings" panose="05000000000000000000" pitchFamily="2" charset="2"/>
              <a:buChar char="Ø"/>
            </a:pPr>
            <a:r>
              <a:rPr lang="en-CA" sz="1200">
                <a:solidFill>
                  <a:schemeClr val="tx1"/>
                </a:solidFill>
                <a:latin typeface="Arial" panose="020B0604020202020204" pitchFamily="34" charset="0"/>
                <a:ea typeface="Calibri"/>
                <a:cs typeface="Arial" panose="020B0604020202020204" pitchFamily="34" charset="0"/>
              </a:rPr>
              <a:t>Who do you think was punished before if an abortion was performed</a:t>
            </a:r>
            <a:r>
              <a:rPr lang="en-CA" sz="1200" noProof="0">
                <a:solidFill>
                  <a:schemeClr val="tx1"/>
                </a:solidFill>
                <a:effectLst/>
                <a:latin typeface="Arial" panose="020B0604020202020204" pitchFamily="34" charset="0"/>
                <a:ea typeface="Calibri"/>
                <a:cs typeface="Arial" panose="020B0604020202020204" pitchFamily="34" charset="0"/>
              </a:rPr>
              <a:t>?</a:t>
            </a:r>
          </a:p>
          <a:p>
            <a:pPr marL="742950" lvl="1" indent="-285750">
              <a:buFont typeface="Wingdings" panose="05000000000000000000" pitchFamily="2" charset="2"/>
              <a:buChar char="Ø"/>
            </a:pPr>
            <a:r>
              <a:rPr lang="en-CA" sz="1200">
                <a:solidFill>
                  <a:schemeClr val="tx1"/>
                </a:solidFill>
                <a:latin typeface="Arial" panose="020B0604020202020204" pitchFamily="34" charset="0"/>
                <a:cs typeface="Arial" panose="020B0604020202020204" pitchFamily="34" charset="0"/>
              </a:rPr>
              <a:t>What do you think were the possible sentences or consequences</a:t>
            </a:r>
            <a:r>
              <a:rPr lang="en-CA" sz="1200" noProof="0">
                <a:solidFill>
                  <a:schemeClr val="tx1"/>
                </a:solidFill>
                <a:effectLst/>
                <a:latin typeface="Arial" panose="020B0604020202020204" pitchFamily="34" charset="0"/>
                <a:ea typeface="Calibri"/>
                <a:cs typeface="Arial" panose="020B0604020202020204" pitchFamily="34" charset="0"/>
              </a:rPr>
              <a:t>?</a:t>
            </a:r>
          </a:p>
          <a:p>
            <a:pPr marL="742950" lvl="1" indent="-285750">
              <a:buFont typeface="Wingdings" panose="05000000000000000000" pitchFamily="2" charset="2"/>
              <a:buChar char="Ø"/>
            </a:pPr>
            <a:r>
              <a:rPr lang="en-CA" sz="1200" noProof="0">
                <a:solidFill>
                  <a:schemeClr val="tx1"/>
                </a:solidFill>
                <a:effectLst/>
                <a:latin typeface="Arial" panose="020B0604020202020204" pitchFamily="34" charset="0"/>
                <a:ea typeface="Calibri"/>
                <a:cs typeface="Arial" panose="020B0604020202020204" pitchFamily="34" charset="0"/>
              </a:rPr>
              <a:t>Is the right to abortion governed by a federal law? Or by a provincial law?</a:t>
            </a:r>
          </a:p>
          <a:p>
            <a:pPr marL="914400" lvl="2" indent="0">
              <a:buFont typeface="Wingdings" panose="05000000000000000000" pitchFamily="2" charset="2"/>
              <a:buNone/>
            </a:pPr>
            <a:endParaRPr lang="en-CA" sz="1200" noProof="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Wingdings" panose="05000000000000000000" pitchFamily="2" charset="2"/>
              <a:buChar char="q"/>
            </a:pPr>
            <a:r>
              <a:rPr lang="en-CA" sz="1200" noProof="0">
                <a:solidFill>
                  <a:schemeClr val="tx1"/>
                </a:solidFill>
                <a:effectLst/>
                <a:latin typeface="Arial" panose="020B0604020202020204" pitchFamily="34" charset="0"/>
                <a:ea typeface="Calibri"/>
                <a:cs typeface="Arial" panose="020B0604020202020204" pitchFamily="34" charset="0"/>
              </a:rPr>
              <a:t>Note down the students’ answers or write them up on the board.</a:t>
            </a:r>
          </a:p>
          <a:p>
            <a:pPr marL="285750" indent="-285750">
              <a:buFont typeface="Wingdings" panose="05000000000000000000" pitchFamily="2" charset="2"/>
              <a:buChar char="q"/>
            </a:pPr>
            <a:endParaRPr lang="en-CA" sz="1200" noProof="0">
              <a:solidFill>
                <a:schemeClr val="tx1"/>
              </a:solidFill>
              <a:effectLst/>
              <a:latin typeface="Arial" panose="020B0604020202020204" pitchFamily="34" charset="0"/>
              <a:ea typeface="Calibri"/>
              <a:cs typeface="Arial" panose="020B0604020202020204" pitchFamily="34" charset="0"/>
            </a:endParaRPr>
          </a:p>
          <a:p>
            <a:pPr marL="285750" indent="-285750">
              <a:buFont typeface="Wingdings" panose="05000000000000000000" pitchFamily="2" charset="2"/>
              <a:buChar char="q"/>
            </a:pPr>
            <a:r>
              <a:rPr lang="en-CA" sz="1200" noProof="0">
                <a:solidFill>
                  <a:schemeClr val="tx1"/>
                </a:solidFill>
                <a:effectLst/>
                <a:latin typeface="Arial" panose="020B0604020202020204" pitchFamily="34" charset="0"/>
                <a:ea typeface="Calibri"/>
                <a:cs typeface="Arial" panose="020B0604020202020204" pitchFamily="34" charset="0"/>
              </a:rPr>
              <a:t>Leave the students hanging or give them a few clues and tell them that all these questions will be answered during the upcoming sessions.</a:t>
            </a:r>
          </a:p>
          <a:p>
            <a:pPr marL="285750" indent="-285750">
              <a:buFont typeface="Wingdings" panose="05000000000000000000" pitchFamily="2" charset="2"/>
              <a:buChar char="q"/>
            </a:pPr>
            <a:endParaRPr lang="en-CA" sz="1200" noProof="0">
              <a:solidFill>
                <a:schemeClr val="tx1"/>
              </a:solidFill>
              <a:effectLst/>
              <a:latin typeface="Arial" panose="020B0604020202020204" pitchFamily="34" charset="0"/>
              <a:ea typeface="Calibri"/>
              <a:cs typeface="Arial" panose="020B0604020202020204" pitchFamily="34" charset="0"/>
            </a:endParaRPr>
          </a:p>
          <a:p>
            <a:pPr marL="285750" indent="-285750">
              <a:buFont typeface="Wingdings" panose="05000000000000000000" pitchFamily="2" charset="2"/>
              <a:buChar char="q"/>
              <a:defRPr/>
            </a:pPr>
            <a:r>
              <a:rPr lang="en-CA" sz="1200">
                <a:solidFill>
                  <a:schemeClr val="tx1"/>
                </a:solidFill>
                <a:effectLst/>
                <a:latin typeface="Arial" panose="020B0604020202020204" pitchFamily="34" charset="0"/>
                <a:cs typeface="Arial" panose="020B0604020202020204" pitchFamily="34" charset="0"/>
              </a:rPr>
              <a:t>We’ll see through the evolution of abortion rights that laws can be changed and how an act that was once prohibited, punished and condemned (criminal) can become a legal and permissible act.</a:t>
            </a:r>
            <a:endParaRPr lang="en-CA" sz="1200" b="1" i="0" u="none" strike="noStrike" noProof="0">
              <a:solidFill>
                <a:schemeClr val="tx1"/>
              </a:solidFill>
              <a:effectLst/>
              <a:latin typeface="Arial" panose="020B0604020202020204" pitchFamily="34" charset="0"/>
              <a:cs typeface="Arial" panose="020B0604020202020204" pitchFamily="34" charset="0"/>
            </a:endParaRPr>
          </a:p>
          <a:p>
            <a:pPr marL="457200" lvl="1" indent="0">
              <a:buFont typeface="Wingdings" panose="05000000000000000000" pitchFamily="2" charset="2"/>
              <a:buNone/>
            </a:pPr>
            <a:endParaRPr lang="en-CA" sz="1200" noProof="0">
              <a:solidFill>
                <a:schemeClr val="tx1"/>
              </a:solidFill>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31F4E45A-F4CF-B452-BA5B-1CF06EA6E30B}"/>
              </a:ext>
            </a:extLst>
          </p:cNvPr>
          <p:cNvSpPr>
            <a:spLocks noGrp="1"/>
          </p:cNvSpPr>
          <p:nvPr>
            <p:ph type="sldNum" sz="quarter" idx="5"/>
          </p:nvPr>
        </p:nvSpPr>
        <p:spPr/>
        <p:txBody>
          <a:bodyPr/>
          <a:lstStyle/>
          <a:p>
            <a:fld id="{35E544C7-F800-43E5-B4CA-65E8656D9E73}" type="slidenum">
              <a:rPr lang="fr-FR"/>
              <a:t>8</a:t>
            </a:fld>
            <a:endParaRPr lang="fr-FR"/>
          </a:p>
        </p:txBody>
      </p:sp>
    </p:spTree>
    <p:extLst>
      <p:ext uri="{BB962C8B-B14F-4D97-AF65-F5344CB8AC3E}">
        <p14:creationId xmlns:p14="http://schemas.microsoft.com/office/powerpoint/2010/main" val="759112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A1FD24-7B39-F38B-95A3-F13CAAD0D69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22101C9-117B-5799-2A10-AE6774E11CA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D2023DF-6BC7-1380-1147-FB96EE4B8F5A}"/>
              </a:ext>
            </a:extLst>
          </p:cNvPr>
          <p:cNvSpPr>
            <a:spLocks noGrp="1"/>
          </p:cNvSpPr>
          <p:nvPr>
            <p:ph type="body" idx="1"/>
          </p:nvPr>
        </p:nvSpPr>
        <p:spPr/>
        <p:txBody>
          <a:bodyPr/>
          <a:lstStyle/>
          <a:p>
            <a:r>
              <a:rPr lang="en-CA" b="1" noProof="0">
                <a:solidFill>
                  <a:schemeClr val="tx1"/>
                </a:solidFill>
                <a:latin typeface="Arial" panose="020B0604020202020204" pitchFamily="34" charset="0"/>
                <a:cs typeface="Arial" panose="020B0604020202020204" pitchFamily="34" charset="0"/>
              </a:rPr>
              <a:t>NOTES FOR THE TEACHER</a:t>
            </a:r>
            <a:endParaRPr lang="en-CA" noProof="0">
              <a:solidFill>
                <a:schemeClr val="tx1"/>
              </a:solidFill>
              <a:latin typeface="Arial" panose="020B0604020202020204" pitchFamily="34" charset="0"/>
              <a:cs typeface="Arial" panose="020B0604020202020204" pitchFamily="34" charset="0"/>
            </a:endParaRPr>
          </a:p>
          <a:p>
            <a:pPr marL="73025">
              <a:spcBef>
                <a:spcPts val="1260"/>
              </a:spcBef>
              <a:spcAft>
                <a:spcPts val="1200"/>
              </a:spcAft>
            </a:pPr>
            <a:endParaRPr lang="en-CA" sz="1200" b="1" noProof="0">
              <a:solidFill>
                <a:schemeClr val="tx1"/>
              </a:solidFill>
              <a:effectLst/>
              <a:latin typeface="Arial"/>
              <a:ea typeface="Cambria"/>
              <a:cs typeface="Arial"/>
            </a:endParaRPr>
          </a:p>
          <a:p>
            <a:pPr marL="285750" indent="-285750" algn="l">
              <a:buFont typeface="Wingdings" panose="05000000000000000000" pitchFamily="2" charset="2"/>
              <a:buChar char="q"/>
            </a:pPr>
            <a:r>
              <a:rPr lang="en-CA" sz="1200" b="0" i="0" u="none" strike="noStrike" noProof="0">
                <a:solidFill>
                  <a:schemeClr val="tx1"/>
                </a:solidFill>
                <a:effectLst/>
                <a:highlight>
                  <a:srgbClr val="F5F5F5"/>
                </a:highlight>
                <a:latin typeface="Arial"/>
                <a:ea typeface="Aptos" panose="020B0004020202020204" pitchFamily="34" charset="0"/>
                <a:cs typeface="Arial"/>
              </a:rPr>
              <a:t>Read the scenario and ask students the question.</a:t>
            </a:r>
            <a:endParaRPr lang="en-CA" noProof="0">
              <a:solidFill>
                <a:schemeClr val="tx1"/>
              </a:solidFill>
              <a:latin typeface="Arial"/>
              <a:cs typeface="Arial"/>
            </a:endParaRPr>
          </a:p>
          <a:p>
            <a:pPr marL="285750" indent="-285750" algn="l" rtl="0" fontAlgn="base">
              <a:buFont typeface="Wingdings" panose="05000000000000000000" pitchFamily="2" charset="2"/>
              <a:buChar char="q"/>
            </a:pPr>
            <a:endParaRPr lang="en-CA" sz="1200" b="0" i="0" u="none" strike="noStrike" noProof="0">
              <a:solidFill>
                <a:schemeClr val="tx1"/>
              </a:solidFill>
              <a:effectLst/>
              <a:highlight>
                <a:srgbClr val="F5F5F5"/>
              </a:highlight>
              <a:latin typeface="Arial" panose="020B0604020202020204" pitchFamily="34" charset="0"/>
              <a:ea typeface="Aptos" panose="020B0004020202020204" pitchFamily="34" charset="0"/>
              <a:cs typeface="Arial" panose="020B0604020202020204" pitchFamily="34" charset="0"/>
            </a:endParaRPr>
          </a:p>
          <a:p>
            <a:pPr marL="285750" indent="-285750" algn="l" rtl="0" fontAlgn="base">
              <a:buFont typeface="Wingdings" panose="05000000000000000000" pitchFamily="2" charset="2"/>
              <a:buChar char="q"/>
            </a:pPr>
            <a:r>
              <a:rPr lang="en-CA" sz="1200" b="1" i="0" u="none" strike="noStrike" noProof="0">
                <a:solidFill>
                  <a:schemeClr val="tx1"/>
                </a:solidFill>
                <a:effectLst/>
                <a:highlight>
                  <a:srgbClr val="F5F5F5"/>
                </a:highlight>
                <a:latin typeface="Arial"/>
                <a:ea typeface="Aptos" panose="020B0004020202020204" pitchFamily="34" charset="0"/>
                <a:cs typeface="Arial"/>
              </a:rPr>
              <a:t>Answer:</a:t>
            </a:r>
            <a:endParaRPr lang="en-CA" sz="1200" b="1" noProof="0">
              <a:solidFill>
                <a:schemeClr val="tx1"/>
              </a:solidFill>
              <a:effectLst/>
              <a:latin typeface="Arial"/>
              <a:ea typeface="Aptos" panose="020B000402020202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noProof="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noProof="0">
                <a:solidFill>
                  <a:schemeClr val="tx1"/>
                </a:solidFill>
                <a:effectLst/>
                <a:latin typeface="Arial" panose="020B0604020202020204" pitchFamily="34" charset="0"/>
                <a:ea typeface="Arial" panose="020B0604020202020204" pitchFamily="34" charset="0"/>
                <a:cs typeface="Arial" panose="020B0604020202020204" pitchFamily="34" charset="0"/>
              </a:rPr>
              <a:t>The other partner does not have the power to oppose the woman’s decision, whether she choses to continue or end her pregnancy.</a:t>
            </a:r>
          </a:p>
          <a:p>
            <a:pPr marL="457200" marR="0" lvl="1"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CA" sz="1200" noProof="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CA" sz="1200" b="0" noProof="0">
                <a:solidFill>
                  <a:schemeClr val="tx1"/>
                </a:solidFill>
                <a:latin typeface="Arial" panose="020B0604020202020204" pitchFamily="34" charset="0"/>
                <a:cs typeface="Arial" panose="020B0604020202020204" pitchFamily="34" charset="0"/>
              </a:rPr>
              <a:t>In 1989, Supreme Court of Canada confirmed that a partner doesn’t have the right to veto a woman’s decision regarding the fetus she’s carrying. For more information, see  https://</a:t>
            </a:r>
            <a:r>
              <a:rPr lang="en-CA" sz="1200" b="0" noProof="0" err="1">
                <a:solidFill>
                  <a:schemeClr val="tx1"/>
                </a:solidFill>
                <a:latin typeface="Arial" panose="020B0604020202020204" pitchFamily="34" charset="0"/>
                <a:cs typeface="Arial" panose="020B0604020202020204" pitchFamily="34" charset="0"/>
              </a:rPr>
              <a:t>educaloi.qc.ca</a:t>
            </a:r>
            <a:r>
              <a:rPr lang="en-CA" sz="1200" b="0" noProof="0">
                <a:solidFill>
                  <a:schemeClr val="tx1"/>
                </a:solidFill>
                <a:latin typeface="Arial" panose="020B0604020202020204" pitchFamily="34" charset="0"/>
                <a:cs typeface="Arial" panose="020B0604020202020204" pitchFamily="34" charset="0"/>
              </a:rPr>
              <a:t>/</a:t>
            </a:r>
            <a:r>
              <a:rPr lang="en-CA" sz="1200" b="0" noProof="0" err="1">
                <a:solidFill>
                  <a:schemeClr val="tx1"/>
                </a:solidFill>
                <a:latin typeface="Arial" panose="020B0604020202020204" pitchFamily="34" charset="0"/>
                <a:cs typeface="Arial" panose="020B0604020202020204" pitchFamily="34" charset="0"/>
              </a:rPr>
              <a:t>en</a:t>
            </a:r>
            <a:r>
              <a:rPr lang="en-CA" sz="1200" b="0" noProof="0">
                <a:solidFill>
                  <a:schemeClr val="tx1"/>
                </a:solidFill>
                <a:latin typeface="Arial" panose="020B0604020202020204" pitchFamily="34" charset="0"/>
                <a:cs typeface="Arial" panose="020B0604020202020204" pitchFamily="34" charset="0"/>
              </a:rPr>
              <a:t>/understanding-the-law/</a:t>
            </a:r>
            <a:r>
              <a:rPr lang="en-CA" sz="1200" b="0" noProof="0" err="1">
                <a:solidFill>
                  <a:schemeClr val="tx1"/>
                </a:solidFill>
                <a:latin typeface="Arial" panose="020B0604020202020204" pitchFamily="34" charset="0"/>
                <a:cs typeface="Arial" panose="020B0604020202020204" pitchFamily="34" charset="0"/>
              </a:rPr>
              <a:t>chantale</a:t>
            </a:r>
            <a:r>
              <a:rPr lang="en-CA" sz="1200" b="0" noProof="0">
                <a:solidFill>
                  <a:schemeClr val="tx1"/>
                </a:solidFill>
                <a:latin typeface="Arial" panose="020B0604020202020204" pitchFamily="34" charset="0"/>
                <a:cs typeface="Arial" panose="020B0604020202020204" pitchFamily="34" charset="0"/>
              </a:rPr>
              <a:t>-</a:t>
            </a:r>
            <a:r>
              <a:rPr lang="en-CA" sz="1200" b="0" noProof="0" err="1">
                <a:solidFill>
                  <a:schemeClr val="tx1"/>
                </a:solidFill>
                <a:latin typeface="Arial" panose="020B0604020202020204" pitchFamily="34" charset="0"/>
                <a:cs typeface="Arial" panose="020B0604020202020204" pitchFamily="34" charset="0"/>
              </a:rPr>
              <a:t>daigles</a:t>
            </a:r>
            <a:r>
              <a:rPr lang="en-CA" sz="1200" b="0" noProof="0">
                <a:solidFill>
                  <a:schemeClr val="tx1"/>
                </a:solidFill>
                <a:latin typeface="Arial" panose="020B0604020202020204" pitchFamily="34" charset="0"/>
                <a:cs typeface="Arial" panose="020B0604020202020204" pitchFamily="34" charset="0"/>
              </a:rPr>
              <a:t>-race-against-the-clock/.</a:t>
            </a: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CA" sz="1200" b="0" noProof="0">
                <a:solidFill>
                  <a:schemeClr val="tx1"/>
                </a:solidFill>
                <a:latin typeface="Arial" panose="020B0604020202020204" pitchFamily="34" charset="0"/>
                <a:cs typeface="Arial" panose="020B0604020202020204" pitchFamily="34" charset="0"/>
              </a:rPr>
              <a:t> </a:t>
            </a:r>
            <a:endParaRPr lang="en-CA" sz="1200" b="1" noProof="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CA" sz="1200" b="1" noProof="0">
                <a:solidFill>
                  <a:schemeClr val="tx1"/>
                </a:solidFill>
                <a:latin typeface="Arial"/>
                <a:cs typeface="Arial"/>
              </a:rPr>
              <a:t>SOURCES</a:t>
            </a:r>
          </a:p>
          <a:p>
            <a:pPr marL="285750" indent="-285750">
              <a:buFont typeface="Arial" panose="020B0604020202020204" pitchFamily="34" charset="0"/>
              <a:buChar char="•"/>
            </a:pPr>
            <a:r>
              <a:rPr lang="en-CA" sz="1200" b="0" i="1" noProof="0">
                <a:solidFill>
                  <a:schemeClr val="tx1"/>
                </a:solidFill>
                <a:effectLst/>
                <a:latin typeface="Arial"/>
                <a:cs typeface="Arial"/>
              </a:rPr>
              <a:t>Code civil du Québec</a:t>
            </a:r>
            <a:r>
              <a:rPr lang="en-CA" sz="1200" b="0" i="0" noProof="0">
                <a:solidFill>
                  <a:schemeClr val="tx1"/>
                </a:solidFill>
                <a:effectLst/>
                <a:latin typeface="Arial"/>
                <a:cs typeface="Arial"/>
              </a:rPr>
              <a:t>, RLRQ c CCQ-1991, art 10 et 14(2). </a:t>
            </a:r>
          </a:p>
          <a:p>
            <a:pPr marL="285750" indent="-285750">
              <a:buFont typeface="Arial" panose="020B0604020202020204" pitchFamily="34" charset="0"/>
              <a:buChar char="•"/>
            </a:pPr>
            <a:r>
              <a:rPr lang="en-CA" sz="1200" b="0" i="0" noProof="0">
                <a:solidFill>
                  <a:schemeClr val="tx1"/>
                </a:solidFill>
                <a:effectLst/>
                <a:latin typeface="Arial"/>
                <a:cs typeface="Arial"/>
              </a:rPr>
              <a:t>Tremblay </a:t>
            </a:r>
            <a:r>
              <a:rPr lang="en-CA" sz="1200" b="0" i="1" noProof="0">
                <a:solidFill>
                  <a:schemeClr val="tx1"/>
                </a:solidFill>
                <a:effectLst/>
                <a:latin typeface="Arial"/>
                <a:cs typeface="Arial"/>
              </a:rPr>
              <a:t>c.</a:t>
            </a:r>
            <a:r>
              <a:rPr lang="en-CA" sz="1200" b="0" i="0" noProof="0">
                <a:solidFill>
                  <a:schemeClr val="tx1"/>
                </a:solidFill>
                <a:effectLst/>
                <a:latin typeface="Arial"/>
                <a:cs typeface="Arial"/>
              </a:rPr>
              <a:t> Daigle, 1989 CanLII 33 (CSC), [1989] 2 RCS 530, p. 48, &lt;</a:t>
            </a:r>
            <a:r>
              <a:rPr lang="en-CA" sz="1200" b="0" i="0" u="sng" strike="noStrike" noProof="0">
                <a:solidFill>
                  <a:schemeClr val="tx1"/>
                </a:solidFill>
                <a:effectLst/>
                <a:latin typeface="Arial"/>
                <a:cs typeface="Arial"/>
                <a:hlinkClick r:id="rId3">
                  <a:extLst>
                    <a:ext uri="{A12FA001-AC4F-418D-AE19-62706E023703}">
                      <ahyp:hlinkClr xmlns:ahyp="http://schemas.microsoft.com/office/drawing/2018/hyperlinkcolor" val="tx"/>
                    </a:ext>
                  </a:extLst>
                </a:hlinkClick>
              </a:rPr>
              <a:t>https://canlii.ca/t/1ft3s</a:t>
            </a:r>
            <a:r>
              <a:rPr lang="en-CA" sz="1200" b="0" i="0" noProof="0">
                <a:solidFill>
                  <a:schemeClr val="tx1"/>
                </a:solidFill>
                <a:effectLst/>
                <a:latin typeface="Arial"/>
                <a:cs typeface="Arial"/>
              </a:rPr>
              <a:t>&gt;. </a:t>
            </a:r>
          </a:p>
          <a:p>
            <a:pPr marL="285750" indent="-285750">
              <a:buFont typeface="Arial" panose="020B0604020202020204" pitchFamily="34" charset="0"/>
              <a:buChar char="•"/>
            </a:pPr>
            <a:r>
              <a:rPr lang="en-CA" sz="1200" b="0" i="0" noProof="0" err="1">
                <a:solidFill>
                  <a:schemeClr val="tx1"/>
                </a:solidFill>
                <a:effectLst/>
                <a:latin typeface="Arial"/>
                <a:cs typeface="Arial"/>
              </a:rPr>
              <a:t>Voir</a:t>
            </a:r>
            <a:r>
              <a:rPr lang="en-CA" sz="1200" b="0" i="0" noProof="0">
                <a:solidFill>
                  <a:schemeClr val="tx1"/>
                </a:solidFill>
                <a:effectLst/>
                <a:latin typeface="Arial"/>
                <a:cs typeface="Arial"/>
              </a:rPr>
              <a:t> </a:t>
            </a:r>
            <a:r>
              <a:rPr lang="en-CA" sz="1200" b="0" i="0" noProof="0" err="1">
                <a:solidFill>
                  <a:schemeClr val="tx1"/>
                </a:solidFill>
                <a:effectLst/>
                <a:latin typeface="Arial"/>
                <a:cs typeface="Arial"/>
              </a:rPr>
              <a:t>aussi</a:t>
            </a:r>
            <a:r>
              <a:rPr lang="en-CA" sz="1200" b="0" i="0" noProof="0">
                <a:solidFill>
                  <a:schemeClr val="tx1"/>
                </a:solidFill>
                <a:effectLst/>
                <a:latin typeface="Arial"/>
                <a:cs typeface="Arial"/>
              </a:rPr>
              <a:t> : </a:t>
            </a:r>
            <a:r>
              <a:rPr lang="en-CA" sz="1200" noProof="0">
                <a:solidFill>
                  <a:schemeClr val="tx1"/>
                </a:solidFill>
                <a:latin typeface="Arial"/>
                <a:cs typeface="Arial"/>
                <a:hlinkClick r:id="rId4">
                  <a:extLst>
                    <a:ext uri="{A12FA001-AC4F-418D-AE19-62706E023703}">
                      <ahyp:hlinkClr xmlns:ahyp="http://schemas.microsoft.com/office/drawing/2018/hyperlinkcolor" val="tx"/>
                    </a:ext>
                  </a:extLst>
                </a:hlinkClick>
              </a:rPr>
              <a:t>Le droit à l’avortement en 4 dates clés  | Décryptage | Éducaloi</a:t>
            </a:r>
            <a:endParaRPr lang="en-CA" sz="1200" b="1" noProof="0">
              <a:solidFill>
                <a:schemeClr val="tx1"/>
              </a:solidFill>
              <a:latin typeface="Arial"/>
              <a:cs typeface="Arial"/>
            </a:endParaRPr>
          </a:p>
          <a:p>
            <a:pPr marL="628650" lvl="1" indent="-171450">
              <a:buFont typeface="Wingdings" pitchFamily="2" charset="2"/>
              <a:buChar char="Ø"/>
            </a:pPr>
            <a:endParaRPr lang="en-CA" sz="1200" b="0" i="0" noProof="0">
              <a:solidFill>
                <a:schemeClr val="tx1"/>
              </a:solidFill>
              <a:effectLst/>
              <a:latin typeface="Arial" panose="020B0604020202020204" pitchFamily="34" charset="0"/>
              <a:cs typeface="Arial" panose="020B0604020202020204" pitchFamily="34" charset="0"/>
            </a:endParaRPr>
          </a:p>
          <a:p>
            <a:pPr marL="0" lvl="0" indent="0">
              <a:buFont typeface="Wingdings" pitchFamily="2" charset="2"/>
              <a:buNone/>
            </a:pPr>
            <a:endParaRPr lang="en-CA" sz="1200" b="1" noProof="0">
              <a:solidFill>
                <a:schemeClr val="tx1"/>
              </a:solidFill>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8710291C-887E-620C-93C6-6D0E547D07F1}"/>
              </a:ext>
            </a:extLst>
          </p:cNvPr>
          <p:cNvSpPr>
            <a:spLocks noGrp="1"/>
          </p:cNvSpPr>
          <p:nvPr>
            <p:ph type="sldNum" sz="quarter" idx="5"/>
          </p:nvPr>
        </p:nvSpPr>
        <p:spPr/>
        <p:txBody>
          <a:bodyPr/>
          <a:lstStyle/>
          <a:p>
            <a:fld id="{35E544C7-F800-43E5-B4CA-65E8656D9E73}" type="slidenum">
              <a:rPr lang="fr-CA" smtClean="0"/>
              <a:t>10</a:t>
            </a:fld>
            <a:endParaRPr lang="fr-CA"/>
          </a:p>
        </p:txBody>
      </p:sp>
    </p:spTree>
    <p:extLst>
      <p:ext uri="{BB962C8B-B14F-4D97-AF65-F5344CB8AC3E}">
        <p14:creationId xmlns:p14="http://schemas.microsoft.com/office/powerpoint/2010/main" val="2804243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98981-1C51-8C90-43F1-277FA81C527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A169384-2F30-74A8-ECA9-CC89D7BE5B8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0F2BA6CC-B169-BF24-D626-6CCC2CEC0644}"/>
              </a:ext>
            </a:extLst>
          </p:cNvPr>
          <p:cNvSpPr>
            <a:spLocks noGrp="1"/>
          </p:cNvSpPr>
          <p:nvPr>
            <p:ph type="body" idx="1"/>
          </p:nvPr>
        </p:nvSpPr>
        <p:spPr/>
        <p:txBody>
          <a:bodyPr/>
          <a:lstStyle/>
          <a:p>
            <a:r>
              <a:rPr lang="fr-FR" b="1">
                <a:solidFill>
                  <a:schemeClr val="tx1"/>
                </a:solidFill>
                <a:latin typeface="Arial" panose="020B0604020202020204" pitchFamily="34" charset="0"/>
                <a:cs typeface="Arial" panose="020B0604020202020204" pitchFamily="34" charset="0"/>
              </a:rPr>
              <a:t>NOTES FOR THE TEACHER</a:t>
            </a:r>
            <a:endParaRPr lang="en-US">
              <a:solidFill>
                <a:schemeClr val="tx1"/>
              </a:solidFill>
              <a:latin typeface="Arial" panose="020B0604020202020204" pitchFamily="34" charset="0"/>
              <a:cs typeface="Arial" panose="020B0604020202020204" pitchFamily="34" charset="0"/>
            </a:endParaRPr>
          </a:p>
          <a:p>
            <a:pPr marL="73025" lvl="0">
              <a:spcBef>
                <a:spcPts val="1260"/>
              </a:spcBef>
              <a:spcAft>
                <a:spcPts val="1200"/>
              </a:spcAft>
            </a:pPr>
            <a:endParaRPr lang="en-CA" sz="1200" b="1">
              <a:solidFill>
                <a:schemeClr val="tx1"/>
              </a:solidFill>
              <a:effectLst/>
              <a:latin typeface="Arial"/>
              <a:ea typeface="Cambria"/>
              <a:cs typeface="Arial"/>
            </a:endParaRPr>
          </a:p>
          <a:p>
            <a:pPr marL="285750" indent="-285750" algn="l">
              <a:buFont typeface="Wingdings" panose="05000000000000000000" pitchFamily="2" charset="2"/>
              <a:buChar char="q"/>
            </a:pPr>
            <a:r>
              <a:rPr lang="en-CA" sz="1200" b="0" i="0" u="none" strike="noStrike">
                <a:solidFill>
                  <a:schemeClr val="tx1"/>
                </a:solidFill>
                <a:effectLst/>
                <a:highlight>
                  <a:srgbClr val="F5F5F5"/>
                </a:highlight>
                <a:latin typeface="Arial"/>
                <a:ea typeface="Aptos" panose="020B0004020202020204" pitchFamily="34" charset="0"/>
                <a:cs typeface="Arial"/>
              </a:rPr>
              <a:t>Read the scenario and ask the students the question.</a:t>
            </a:r>
            <a:endParaRPr lang="en-CA">
              <a:solidFill>
                <a:schemeClr val="tx1"/>
              </a:solidFill>
              <a:latin typeface="Arial"/>
              <a:cs typeface="Arial"/>
            </a:endParaRPr>
          </a:p>
          <a:p>
            <a:pPr marL="285750" indent="-285750" algn="l" rtl="0" fontAlgn="base">
              <a:buFont typeface="Wingdings" panose="05000000000000000000" pitchFamily="2" charset="2"/>
              <a:buChar char="q"/>
            </a:pPr>
            <a:endParaRPr lang="en-CA" sz="1200" b="0" i="0" u="none" strike="noStrike">
              <a:solidFill>
                <a:schemeClr val="tx1"/>
              </a:solidFill>
              <a:effectLst/>
              <a:highlight>
                <a:srgbClr val="F5F5F5"/>
              </a:highlight>
              <a:latin typeface="Arial" panose="020B0604020202020204" pitchFamily="34" charset="0"/>
              <a:ea typeface="Aptos" panose="020B0004020202020204" pitchFamily="34" charset="0"/>
              <a:cs typeface="Arial" panose="020B0604020202020204" pitchFamily="34" charset="0"/>
            </a:endParaRPr>
          </a:p>
          <a:p>
            <a:pPr marL="285750" indent="-285750" algn="l" rtl="0" fontAlgn="base">
              <a:buFont typeface="Wingdings" panose="05000000000000000000" pitchFamily="2" charset="2"/>
              <a:buChar char="q"/>
            </a:pPr>
            <a:r>
              <a:rPr lang="en-CA" sz="1200" b="1" i="0" u="none" strike="noStrike">
                <a:solidFill>
                  <a:schemeClr val="tx1"/>
                </a:solidFill>
                <a:effectLst/>
                <a:highlight>
                  <a:srgbClr val="F5F5F5"/>
                </a:highlight>
                <a:latin typeface="Arial"/>
                <a:ea typeface="Aptos" panose="020B0004020202020204" pitchFamily="34" charset="0"/>
                <a:cs typeface="Arial"/>
              </a:rPr>
              <a:t>Answer</a:t>
            </a:r>
            <a:r>
              <a:rPr lang="en-CA" sz="1200" b="0" i="0" u="none" strike="noStrike">
                <a:solidFill>
                  <a:schemeClr val="tx1"/>
                </a:solidFill>
                <a:effectLst/>
                <a:highlight>
                  <a:srgbClr val="F5F5F5"/>
                </a:highlight>
                <a:latin typeface="Arial"/>
                <a:ea typeface="Aptos" panose="020B0004020202020204" pitchFamily="34" charset="0"/>
                <a:cs typeface="Arial"/>
              </a:rPr>
              <a:t>:</a:t>
            </a:r>
          </a:p>
          <a:p>
            <a:pPr marL="285750" indent="-285750" algn="l" rtl="0" fontAlgn="base">
              <a:buFont typeface="Wingdings" panose="05000000000000000000" pitchFamily="2" charset="2"/>
              <a:buChar char="q"/>
            </a:pPr>
            <a:endParaRPr lang="en-CA" sz="1200" b="0" i="0" u="none" strike="noStrike">
              <a:solidFill>
                <a:schemeClr val="tx1"/>
              </a:solidFill>
              <a:effectLst/>
              <a:highlight>
                <a:srgbClr val="F5F5F5"/>
              </a:highlight>
              <a:latin typeface="Arial"/>
              <a:ea typeface="Aptos" panose="020B0004020202020204" pitchFamily="34" charset="0"/>
              <a:cs typeface="Arial"/>
            </a:endParaRPr>
          </a:p>
          <a:p>
            <a:pPr marL="628650" lvl="1" indent="-171450">
              <a:buFont typeface="Arial" panose="020B0604020202020204" pitchFamily="34" charset="0"/>
              <a:buChar char="•"/>
            </a:pPr>
            <a:r>
              <a:rPr lang="en-CA" sz="1200" b="0" i="0">
                <a:solidFill>
                  <a:schemeClr val="tx1"/>
                </a:solidFill>
                <a:effectLst/>
                <a:latin typeface="Arial"/>
                <a:cs typeface="Arial"/>
              </a:rPr>
              <a:t>As of 14 years of age, the law states that a teenager can consent alone to health care that’s necessary for them. An abortion is generally considered a care that’s necessary for one’s health. Therefore, Joannie can decide on her own. She doesn’t need her parents’ permission. </a:t>
            </a:r>
          </a:p>
          <a:p>
            <a:pPr marL="628650" lvl="1" indent="-171450">
              <a:buFont typeface="Arial" panose="020B0604020202020204" pitchFamily="34" charset="0"/>
              <a:buChar char="•"/>
            </a:pPr>
            <a:r>
              <a:rPr lang="en-CA" sz="1200" b="0" i="0">
                <a:solidFill>
                  <a:schemeClr val="tx1"/>
                </a:solidFill>
                <a:effectLst/>
                <a:latin typeface="Arial"/>
                <a:cs typeface="Arial"/>
              </a:rPr>
              <a:t>In addition to being able to decide on her own, Joannie</a:t>
            </a:r>
            <a:r>
              <a:rPr lang="en-CA">
                <a:solidFill>
                  <a:schemeClr val="tx1"/>
                </a:solidFill>
                <a:latin typeface="Arial"/>
                <a:cs typeface="Arial"/>
              </a:rPr>
              <a:t> also has the right to privacy. The doctor isn’t allowed to tell her parents … except if she has to stay at the hospital for more than 12 hours, which is not usually not the case for an abortion</a:t>
            </a:r>
            <a:r>
              <a:rPr lang="en-CA" sz="1200" b="0" i="0">
                <a:solidFill>
                  <a:schemeClr val="tx1"/>
                </a:solidFill>
                <a:effectLst/>
                <a:latin typeface="Arial"/>
                <a:cs typeface="Arial"/>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b="0" i="0">
                <a:solidFill>
                  <a:schemeClr val="tx1"/>
                </a:solidFill>
                <a:effectLst/>
                <a:latin typeface="Arial"/>
                <a:cs typeface="Arial"/>
              </a:rPr>
              <a:t>The doctor is allowed to refuse to perform the abortion but, </a:t>
            </a:r>
            <a:r>
              <a:rPr lang="en-CA" sz="1200" u="sng" noProof="0">
                <a:solidFill>
                  <a:schemeClr val="tx1"/>
                </a:solidFill>
                <a:latin typeface="Arial"/>
                <a:cs typeface="Arial"/>
              </a:rPr>
              <a:t>in this case, the doctor must find another person who can perform it and provide the pregnant woman with support</a:t>
            </a:r>
            <a:r>
              <a:rPr lang="en-CA" sz="1200" noProof="0">
                <a:solidFill>
                  <a:schemeClr val="tx1"/>
                </a:solidFill>
                <a:latin typeface="Arial"/>
                <a:cs typeface="Arial"/>
              </a:rPr>
              <a:t>. </a:t>
            </a:r>
            <a:r>
              <a:rPr lang="en-CA" sz="1200" noProof="0">
                <a:solidFill>
                  <a:schemeClr val="tx1"/>
                </a:solidFill>
                <a:latin typeface="Arial" panose="020B0604020202020204" pitchFamily="34" charset="0"/>
                <a:cs typeface="Arial" panose="020B0604020202020204" pitchFamily="34" charset="0"/>
              </a:rPr>
              <a:t>See </a:t>
            </a:r>
            <a:r>
              <a:rPr lang="en-CA" err="1">
                <a:solidFill>
                  <a:schemeClr val="tx1"/>
                </a:solidFill>
                <a:latin typeface="Arial" panose="020B0604020202020204" pitchFamily="34" charset="0"/>
                <a:cs typeface="Arial" panose="020B0604020202020204" pitchFamily="34" charset="0"/>
              </a:rPr>
              <a:t>Éducaloi</a:t>
            </a:r>
            <a:r>
              <a:rPr lang="en-CA">
                <a:solidFill>
                  <a:schemeClr val="tx1"/>
                </a:solidFill>
                <a:latin typeface="Arial" panose="020B0604020202020204" pitchFamily="34" charset="0"/>
                <a:cs typeface="Arial" panose="020B0604020202020204" pitchFamily="34" charset="0"/>
              </a:rPr>
              <a:t>. </a:t>
            </a:r>
            <a:r>
              <a:rPr lang="en-CA" i="1">
                <a:solidFill>
                  <a:schemeClr val="tx1"/>
                </a:solidFill>
                <a:latin typeface="Arial" panose="020B0604020202020204" pitchFamily="34" charset="0"/>
                <a:cs typeface="Arial" panose="020B0604020202020204" pitchFamily="34" charset="0"/>
              </a:rPr>
              <a:t>Abortion: Free and Legal Throughout Pregnancy</a:t>
            </a:r>
            <a:r>
              <a:rPr lang="en-CA">
                <a:solidFill>
                  <a:schemeClr val="tx1"/>
                </a:solidFill>
                <a:latin typeface="Arial" panose="020B0604020202020204" pitchFamily="34" charset="0"/>
                <a:cs typeface="Arial" panose="020B0604020202020204" pitchFamily="34" charset="0"/>
              </a:rPr>
              <a:t> at https://</a:t>
            </a:r>
            <a:r>
              <a:rPr lang="en-CA" err="1">
                <a:solidFill>
                  <a:schemeClr val="tx1"/>
                </a:solidFill>
                <a:latin typeface="Arial" panose="020B0604020202020204" pitchFamily="34" charset="0"/>
                <a:cs typeface="Arial" panose="020B0604020202020204" pitchFamily="34" charset="0"/>
              </a:rPr>
              <a:t>educaloi.qc.ca</a:t>
            </a:r>
            <a:r>
              <a:rPr lang="en-CA">
                <a:solidFill>
                  <a:schemeClr val="tx1"/>
                </a:solidFill>
                <a:latin typeface="Arial" panose="020B0604020202020204" pitchFamily="34" charset="0"/>
                <a:cs typeface="Arial" panose="020B0604020202020204" pitchFamily="34" charset="0"/>
              </a:rPr>
              <a:t>/</a:t>
            </a:r>
            <a:r>
              <a:rPr lang="en-CA" err="1">
                <a:solidFill>
                  <a:schemeClr val="tx1"/>
                </a:solidFill>
                <a:latin typeface="Arial" panose="020B0604020202020204" pitchFamily="34" charset="0"/>
                <a:cs typeface="Arial" panose="020B0604020202020204" pitchFamily="34" charset="0"/>
              </a:rPr>
              <a:t>en</a:t>
            </a:r>
            <a:r>
              <a:rPr lang="en-CA">
                <a:solidFill>
                  <a:schemeClr val="tx1"/>
                </a:solidFill>
                <a:latin typeface="Arial" panose="020B0604020202020204" pitchFamily="34" charset="0"/>
                <a:cs typeface="Arial" panose="020B0604020202020204" pitchFamily="34" charset="0"/>
              </a:rPr>
              <a:t>/capsules/abortion/.</a:t>
            </a:r>
            <a:endParaRPr lang="en-CA" sz="1200">
              <a:solidFill>
                <a:schemeClr val="tx1"/>
              </a:solidFill>
              <a:latin typeface="Arial" panose="020B0604020202020204" pitchFamily="34" charset="0"/>
              <a:cs typeface="Arial" panose="020B0604020202020204" pitchFamily="34" charset="0"/>
            </a:endParaRPr>
          </a:p>
          <a:p>
            <a:pPr marL="1085850" lvl="2" indent="-171450">
              <a:buFont typeface="Wingdings" pitchFamily="2" charset="2"/>
              <a:buChar char="Ø"/>
            </a:pPr>
            <a:endParaRPr lang="en-CA" sz="1200"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CA" sz="1200" b="1">
                <a:solidFill>
                  <a:schemeClr val="tx1"/>
                </a:solidFill>
                <a:latin typeface="Arial"/>
                <a:cs typeface="Arial"/>
              </a:rPr>
              <a:t>SOURCES</a:t>
            </a:r>
          </a:p>
          <a:p>
            <a:pPr marL="171450" lvl="0" indent="-171450">
              <a:buFont typeface="Arial" panose="020B0604020202020204" pitchFamily="34" charset="0"/>
              <a:buChar char="•"/>
            </a:pPr>
            <a:r>
              <a:rPr lang="en-CA" sz="1200">
                <a:solidFill>
                  <a:schemeClr val="tx1"/>
                </a:solidFill>
                <a:latin typeface="Arial"/>
                <a:cs typeface="Arial"/>
                <a:hlinkClick r:id="rId3">
                  <a:extLst>
                    <a:ext uri="{A12FA001-AC4F-418D-AE19-62706E023703}">
                      <ahyp:hlinkClr xmlns:ahyp="http://schemas.microsoft.com/office/drawing/2018/hyperlinkcolor" val="tx"/>
                    </a:ext>
                  </a:extLst>
                </a:hlinkClick>
              </a:rPr>
              <a:t>Voir L'avortement quand tu as moins de 18 ans | Éducaloi</a:t>
            </a:r>
            <a:endParaRPr lang="en-CA" sz="1200" b="0" i="0">
              <a:solidFill>
                <a:schemeClr val="tx1"/>
              </a:solidFill>
              <a:effectLst/>
              <a:latin typeface="Arial"/>
              <a:cs typeface="Arial"/>
            </a:endParaRPr>
          </a:p>
          <a:p>
            <a:pPr marL="171450" lvl="0" indent="-171450">
              <a:buFont typeface="Arial" panose="020B0604020202020204" pitchFamily="34" charset="0"/>
              <a:buChar char="•"/>
            </a:pPr>
            <a:r>
              <a:rPr lang="en-CA" sz="1200" b="0" i="1">
                <a:solidFill>
                  <a:schemeClr val="tx1"/>
                </a:solidFill>
                <a:effectLst/>
                <a:latin typeface="Arial"/>
                <a:cs typeface="Arial"/>
              </a:rPr>
              <a:t>Code civil du Québec</a:t>
            </a:r>
            <a:r>
              <a:rPr lang="en-CA" sz="1200" b="0" i="0">
                <a:solidFill>
                  <a:schemeClr val="tx1"/>
                </a:solidFill>
                <a:effectLst/>
                <a:latin typeface="Arial"/>
                <a:cs typeface="Arial"/>
              </a:rPr>
              <a:t>, RLRQ c CCQ-1991, art 10, 14(2) et 14 al. 2; </a:t>
            </a:r>
            <a:r>
              <a:rPr lang="en-CA" sz="1200" b="0" i="1">
                <a:solidFill>
                  <a:schemeClr val="tx1"/>
                </a:solidFill>
                <a:effectLst/>
                <a:latin typeface="Arial"/>
                <a:cs typeface="Arial"/>
              </a:rPr>
              <a:t>R c Morgentaler</a:t>
            </a:r>
            <a:r>
              <a:rPr lang="en-CA" sz="1200" b="0" i="0">
                <a:solidFill>
                  <a:schemeClr val="tx1"/>
                </a:solidFill>
                <a:effectLst/>
                <a:latin typeface="Arial"/>
                <a:cs typeface="Arial"/>
              </a:rPr>
              <a:t>, (1988) 1 RCS 30; </a:t>
            </a:r>
            <a:r>
              <a:rPr lang="en-CA" sz="1200" b="0" i="1">
                <a:solidFill>
                  <a:schemeClr val="tx1"/>
                </a:solidFill>
                <a:effectLst/>
                <a:latin typeface="Arial"/>
                <a:cs typeface="Arial"/>
              </a:rPr>
              <a:t>Tremblay c Daigle</a:t>
            </a:r>
            <a:r>
              <a:rPr lang="en-CA" sz="1200" b="0" i="0">
                <a:solidFill>
                  <a:schemeClr val="tx1"/>
                </a:solidFill>
                <a:effectLst/>
                <a:latin typeface="Arial"/>
                <a:cs typeface="Arial"/>
              </a:rPr>
              <a:t>, (1989) 2 RCS 530 à la p 48. </a:t>
            </a:r>
          </a:p>
          <a:p>
            <a:pPr marL="285750" indent="-285750" algn="l" rtl="0" fontAlgn="base">
              <a:buFont typeface="Wingdings" panose="05000000000000000000" pitchFamily="2" charset="2"/>
              <a:buChar char="q"/>
            </a:pPr>
            <a:endParaRPr lang="en-CA" sz="1200" b="0" i="0" u="none" strike="noStrike">
              <a:solidFill>
                <a:schemeClr val="tx1"/>
              </a:solidFill>
              <a:effectLst/>
              <a:highlight>
                <a:srgbClr val="F5F5F5"/>
              </a:highlight>
              <a:latin typeface="Arial" panose="020B0604020202020204" pitchFamily="34" charset="0"/>
              <a:ea typeface="Aptos" panose="020B00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CEA9BA47-3CFF-B9E0-B3BD-96507EBEFC87}"/>
              </a:ext>
            </a:extLst>
          </p:cNvPr>
          <p:cNvSpPr>
            <a:spLocks noGrp="1"/>
          </p:cNvSpPr>
          <p:nvPr>
            <p:ph type="sldNum" sz="quarter" idx="5"/>
          </p:nvPr>
        </p:nvSpPr>
        <p:spPr/>
        <p:txBody>
          <a:bodyPr/>
          <a:lstStyle/>
          <a:p>
            <a:fld id="{35E544C7-F800-43E5-B4CA-65E8656D9E73}" type="slidenum">
              <a:rPr lang="fr-CA" smtClean="0"/>
              <a:t>11</a:t>
            </a:fld>
            <a:endParaRPr lang="fr-CA"/>
          </a:p>
        </p:txBody>
      </p:sp>
    </p:spTree>
    <p:extLst>
      <p:ext uri="{BB962C8B-B14F-4D97-AF65-F5344CB8AC3E}">
        <p14:creationId xmlns:p14="http://schemas.microsoft.com/office/powerpoint/2010/main" val="1502497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D151EE-B5EF-77BB-BE4D-0462C1F9910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FD641DB-C574-4279-70BE-C0BCE59D438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D436158-9599-C781-36E9-95EDF5F4D0D5}"/>
              </a:ext>
            </a:extLst>
          </p:cNvPr>
          <p:cNvSpPr>
            <a:spLocks noGrp="1"/>
          </p:cNvSpPr>
          <p:nvPr>
            <p:ph type="body" idx="1"/>
          </p:nvPr>
        </p:nvSpPr>
        <p:spPr/>
        <p:txBody>
          <a:bodyPr/>
          <a:lstStyle/>
          <a:p>
            <a:r>
              <a:rPr lang="en-CA" b="1">
                <a:solidFill>
                  <a:schemeClr val="tx1"/>
                </a:solidFill>
                <a:latin typeface="Arial" panose="020B0604020202020204" pitchFamily="34" charset="0"/>
                <a:cs typeface="Arial" panose="020B0604020202020204" pitchFamily="34" charset="0"/>
              </a:rPr>
              <a:t>NOTES FOR THE TEACHER</a:t>
            </a:r>
            <a:endParaRPr lang="en-CA">
              <a:solidFill>
                <a:schemeClr val="tx1"/>
              </a:solidFill>
              <a:latin typeface="Arial" panose="020B0604020202020204" pitchFamily="34" charset="0"/>
              <a:cs typeface="Arial" panose="020B0604020202020204" pitchFamily="34" charset="0"/>
            </a:endParaRPr>
          </a:p>
          <a:p>
            <a:pPr marL="73025" lvl="0">
              <a:spcBef>
                <a:spcPts val="1260"/>
              </a:spcBef>
              <a:spcAft>
                <a:spcPts val="1200"/>
              </a:spcAft>
            </a:pPr>
            <a:endParaRPr lang="en-CA" sz="1200" b="1">
              <a:solidFill>
                <a:schemeClr val="tx1"/>
              </a:solidFill>
              <a:effectLst/>
              <a:latin typeface="Arial"/>
              <a:ea typeface="Cambria"/>
              <a:cs typeface="Arial"/>
            </a:endParaRPr>
          </a:p>
          <a:p>
            <a:pPr marL="285750" indent="-285750" algn="l">
              <a:buFont typeface="Wingdings" panose="05000000000000000000" pitchFamily="2" charset="2"/>
              <a:buChar char="q"/>
            </a:pPr>
            <a:r>
              <a:rPr lang="en-CA" sz="1200" b="0" i="0" u="none" strike="noStrike">
                <a:solidFill>
                  <a:schemeClr val="tx1"/>
                </a:solidFill>
                <a:effectLst/>
                <a:highlight>
                  <a:srgbClr val="F5F5F5"/>
                </a:highlight>
                <a:latin typeface="Arial"/>
                <a:ea typeface="Aptos" panose="020B0004020202020204" pitchFamily="34" charset="0"/>
                <a:cs typeface="Arial"/>
              </a:rPr>
              <a:t>Read the scenario and ask students the question.</a:t>
            </a:r>
            <a:endParaRPr lang="en-CA">
              <a:solidFill>
                <a:schemeClr val="tx1"/>
              </a:solidFill>
            </a:endParaRPr>
          </a:p>
          <a:p>
            <a:pPr marL="285750" indent="-285750" algn="l" rtl="0" fontAlgn="base">
              <a:buFont typeface="Wingdings" panose="05000000000000000000" pitchFamily="2" charset="2"/>
              <a:buChar char="q"/>
            </a:pPr>
            <a:endParaRPr lang="en-CA" sz="1200" b="0" i="0" u="none" strike="noStrike">
              <a:solidFill>
                <a:schemeClr val="tx1"/>
              </a:solidFill>
              <a:effectLst/>
              <a:highlight>
                <a:srgbClr val="F5F5F5"/>
              </a:highlight>
              <a:latin typeface="Arial" panose="020B0604020202020204" pitchFamily="34" charset="0"/>
              <a:ea typeface="Aptos" panose="020B0004020202020204" pitchFamily="34" charset="0"/>
              <a:cs typeface="Arial" panose="020B0604020202020204" pitchFamily="34" charset="0"/>
            </a:endParaRPr>
          </a:p>
          <a:p>
            <a:pPr marL="285750" indent="-285750" algn="l" rtl="0" fontAlgn="base">
              <a:buFont typeface="Wingdings" panose="05000000000000000000" pitchFamily="2" charset="2"/>
              <a:buChar char="q"/>
            </a:pPr>
            <a:r>
              <a:rPr lang="en-CA" sz="1200" b="1" i="0" u="none" strike="noStrike">
                <a:solidFill>
                  <a:schemeClr val="tx1"/>
                </a:solidFill>
                <a:effectLst/>
                <a:highlight>
                  <a:srgbClr val="F5F5F5"/>
                </a:highlight>
                <a:latin typeface="Arial"/>
                <a:ea typeface="Aptos" panose="020B0004020202020204" pitchFamily="34" charset="0"/>
                <a:cs typeface="Arial"/>
              </a:rPr>
              <a:t>Answer:</a:t>
            </a:r>
            <a:endParaRPr lang="en-CA" sz="1200" b="1">
              <a:solidFill>
                <a:schemeClr val="tx1"/>
              </a:solidFill>
              <a:effectLst/>
              <a:latin typeface="Arial"/>
              <a:ea typeface="Aptos" panose="020B0004020202020204" pitchFamily="34"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a:solidFill>
                  <a:schemeClr val="tx1"/>
                </a:solidFill>
                <a:effectLst/>
                <a:latin typeface="Arial"/>
                <a:ea typeface="Arial" panose="020B0604020202020204" pitchFamily="34" charset="0"/>
                <a:cs typeface="Arial"/>
              </a:rPr>
              <a:t>Abortion is free and can be performed at any time during the pregnancy. There’s no time limit to go through one, since there’s no law or judgment that addresses this question.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sng" noProof="0">
                <a:solidFill>
                  <a:schemeClr val="tx1"/>
                </a:solidFill>
                <a:latin typeface="Arial"/>
                <a:cs typeface="Arial"/>
              </a:rPr>
              <a:t>Keep in mind that access to abortion can become more difficult as the pregnancy progresses. For example, it’s possible that the necessary medical equipment is not available or that a doctor refuses to perform the procedure. In these cases, the doctor must find another person who can perform the abortion and provide the pregnant woman with support</a:t>
            </a:r>
            <a:r>
              <a:rPr lang="en-CA" sz="1200" noProof="0">
                <a:solidFill>
                  <a:schemeClr val="tx1"/>
                </a:solidFill>
                <a:latin typeface="Arial"/>
                <a:cs typeface="Arial"/>
              </a:rPr>
              <a:t>. </a:t>
            </a:r>
            <a:r>
              <a:rPr lang="en-CA" sz="1200" noProof="0">
                <a:solidFill>
                  <a:schemeClr val="tx1"/>
                </a:solidFill>
                <a:latin typeface="Arial" panose="020B0604020202020204" pitchFamily="34" charset="0"/>
                <a:cs typeface="Arial" panose="020B0604020202020204" pitchFamily="34" charset="0"/>
              </a:rPr>
              <a:t>See </a:t>
            </a:r>
            <a:r>
              <a:rPr lang="en-CA" err="1">
                <a:solidFill>
                  <a:schemeClr val="tx1"/>
                </a:solidFill>
                <a:latin typeface="Arial" panose="020B0604020202020204" pitchFamily="34" charset="0"/>
                <a:cs typeface="Arial" panose="020B0604020202020204" pitchFamily="34" charset="0"/>
              </a:rPr>
              <a:t>Éducaloi</a:t>
            </a:r>
            <a:r>
              <a:rPr lang="en-CA">
                <a:solidFill>
                  <a:schemeClr val="tx1"/>
                </a:solidFill>
                <a:latin typeface="Arial" panose="020B0604020202020204" pitchFamily="34" charset="0"/>
                <a:cs typeface="Arial" panose="020B0604020202020204" pitchFamily="34" charset="0"/>
              </a:rPr>
              <a:t>. </a:t>
            </a:r>
            <a:r>
              <a:rPr lang="en-CA" i="1">
                <a:solidFill>
                  <a:schemeClr val="tx1"/>
                </a:solidFill>
                <a:latin typeface="Arial" panose="020B0604020202020204" pitchFamily="34" charset="0"/>
                <a:cs typeface="Arial" panose="020B0604020202020204" pitchFamily="34" charset="0"/>
              </a:rPr>
              <a:t>Abortion: Free and Legal Throughout Pregnancy</a:t>
            </a:r>
            <a:r>
              <a:rPr lang="en-CA">
                <a:solidFill>
                  <a:schemeClr val="tx1"/>
                </a:solidFill>
                <a:latin typeface="Arial" panose="020B0604020202020204" pitchFamily="34" charset="0"/>
                <a:cs typeface="Arial" panose="020B0604020202020204" pitchFamily="34" charset="0"/>
              </a:rPr>
              <a:t> at https://</a:t>
            </a:r>
            <a:r>
              <a:rPr lang="en-CA" err="1">
                <a:solidFill>
                  <a:schemeClr val="tx1"/>
                </a:solidFill>
                <a:latin typeface="Arial" panose="020B0604020202020204" pitchFamily="34" charset="0"/>
                <a:cs typeface="Arial" panose="020B0604020202020204" pitchFamily="34" charset="0"/>
              </a:rPr>
              <a:t>educaloi.qc.ca</a:t>
            </a:r>
            <a:r>
              <a:rPr lang="en-CA">
                <a:solidFill>
                  <a:schemeClr val="tx1"/>
                </a:solidFill>
                <a:latin typeface="Arial" panose="020B0604020202020204" pitchFamily="34" charset="0"/>
                <a:cs typeface="Arial" panose="020B0604020202020204" pitchFamily="34" charset="0"/>
              </a:rPr>
              <a:t>/</a:t>
            </a:r>
            <a:r>
              <a:rPr lang="en-CA" err="1">
                <a:solidFill>
                  <a:schemeClr val="tx1"/>
                </a:solidFill>
                <a:latin typeface="Arial" panose="020B0604020202020204" pitchFamily="34" charset="0"/>
                <a:cs typeface="Arial" panose="020B0604020202020204" pitchFamily="34" charset="0"/>
              </a:rPr>
              <a:t>en</a:t>
            </a:r>
            <a:r>
              <a:rPr lang="en-CA">
                <a:solidFill>
                  <a:schemeClr val="tx1"/>
                </a:solidFill>
                <a:latin typeface="Arial" panose="020B0604020202020204" pitchFamily="34" charset="0"/>
                <a:cs typeface="Arial" panose="020B0604020202020204" pitchFamily="34" charset="0"/>
              </a:rPr>
              <a:t>/capsules/abortion/.</a:t>
            </a:r>
            <a:endParaRPr lang="en-CA" sz="1200">
              <a:solidFill>
                <a:schemeClr val="tx1"/>
              </a:solidFill>
              <a:latin typeface="Arial" panose="020B0604020202020204" pitchFamily="34" charset="0"/>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endParaRPr lang="en-CA" sz="1200">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CA" sz="1200" b="1">
                <a:solidFill>
                  <a:schemeClr val="tx1"/>
                </a:solidFill>
                <a:effectLst/>
                <a:latin typeface="Arial" panose="020B0604020202020204" pitchFamily="34" charset="0"/>
                <a:ea typeface="Arial" panose="020B0604020202020204" pitchFamily="34" charset="0"/>
                <a:cs typeface="Arial" panose="020B0604020202020204" pitchFamily="34" charset="0"/>
              </a:rPr>
              <a:t>Note: This slide marks the end of the Teaching Guide’s short version. </a:t>
            </a:r>
            <a:r>
              <a:rPr lang="en-CA" sz="1200" b="0">
                <a:solidFill>
                  <a:schemeClr val="tx1"/>
                </a:solidFill>
                <a:effectLst/>
                <a:latin typeface="Arial" panose="020B0604020202020204" pitchFamily="34" charset="0"/>
                <a:ea typeface="Arial" panose="020B0604020202020204" pitchFamily="34" charset="0"/>
                <a:cs typeface="Arial" panose="020B0604020202020204" pitchFamily="34" charset="0"/>
              </a:rPr>
              <a:t>You can complete the evaluation activity 1 with your students to finalize this LES.</a:t>
            </a:r>
            <a:endParaRPr lang="en-CA" sz="1200" b="1">
              <a:solidFill>
                <a:schemeClr val="tx1"/>
              </a:solidFill>
              <a:effectLst/>
              <a:latin typeface="Arial" panose="020B060402020202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CA" sz="1200" b="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CA" sz="1200" b="1">
                <a:solidFill>
                  <a:schemeClr val="tx1"/>
                </a:solidFill>
                <a:latin typeface="Arial"/>
                <a:cs typeface="Arial"/>
              </a:rPr>
              <a:t>SOURCES</a:t>
            </a:r>
          </a:p>
          <a:p>
            <a:pPr marL="285750" indent="-285750">
              <a:buFont typeface="Arial" panose="020B0604020202020204" pitchFamily="34" charset="0"/>
              <a:buChar char="•"/>
            </a:pPr>
            <a:r>
              <a:rPr lang="en-CA" sz="1200" b="0" i="1">
                <a:solidFill>
                  <a:schemeClr val="tx1"/>
                </a:solidFill>
                <a:effectLst/>
                <a:latin typeface="Arial"/>
                <a:cs typeface="Arial"/>
              </a:rPr>
              <a:t>Code civil du Québec</a:t>
            </a:r>
            <a:r>
              <a:rPr lang="en-CA" sz="1200" b="0" i="0">
                <a:solidFill>
                  <a:schemeClr val="tx1"/>
                </a:solidFill>
                <a:effectLst/>
                <a:latin typeface="Arial"/>
                <a:cs typeface="Arial"/>
              </a:rPr>
              <a:t>, RLRQ c CCQ-1991, art 10 et 14(2). </a:t>
            </a:r>
          </a:p>
          <a:p>
            <a:pPr marL="285750" indent="-285750">
              <a:buFont typeface="Arial" panose="020B0604020202020204" pitchFamily="34" charset="0"/>
              <a:buChar char="•"/>
            </a:pPr>
            <a:r>
              <a:rPr lang="en-CA" sz="1200" b="0" i="0">
                <a:solidFill>
                  <a:schemeClr val="tx1"/>
                </a:solidFill>
                <a:effectLst/>
                <a:latin typeface="Arial"/>
                <a:cs typeface="Arial"/>
              </a:rPr>
              <a:t>Tremblay </a:t>
            </a:r>
            <a:r>
              <a:rPr lang="en-CA" sz="1200" b="0" i="1">
                <a:solidFill>
                  <a:schemeClr val="tx1"/>
                </a:solidFill>
                <a:effectLst/>
                <a:latin typeface="Arial"/>
                <a:cs typeface="Arial"/>
              </a:rPr>
              <a:t>c.</a:t>
            </a:r>
            <a:r>
              <a:rPr lang="en-CA" sz="1200" b="0" i="0">
                <a:solidFill>
                  <a:schemeClr val="tx1"/>
                </a:solidFill>
                <a:effectLst/>
                <a:latin typeface="Arial"/>
                <a:cs typeface="Arial"/>
              </a:rPr>
              <a:t> Daigle, 1989 CanLII 33 (CSC), [1989] 2 RCS 530, p. 48, &lt;</a:t>
            </a:r>
            <a:r>
              <a:rPr lang="en-CA" sz="1200" b="0" i="0" u="sng" strike="noStrike">
                <a:solidFill>
                  <a:schemeClr val="tx1"/>
                </a:solidFill>
                <a:effectLst/>
                <a:latin typeface="Arial"/>
                <a:cs typeface="Arial"/>
                <a:hlinkClick r:id="rId3">
                  <a:extLst>
                    <a:ext uri="{A12FA001-AC4F-418D-AE19-62706E023703}">
                      <ahyp:hlinkClr xmlns:ahyp="http://schemas.microsoft.com/office/drawing/2018/hyperlinkcolor" val="tx"/>
                    </a:ext>
                  </a:extLst>
                </a:hlinkClick>
              </a:rPr>
              <a:t>https://canlii.ca/t/1ft3s</a:t>
            </a:r>
            <a:r>
              <a:rPr lang="en-CA" sz="1200" b="0" i="0">
                <a:solidFill>
                  <a:schemeClr val="tx1"/>
                </a:solidFill>
                <a:effectLst/>
                <a:latin typeface="Arial"/>
                <a:cs typeface="Arial"/>
              </a:rPr>
              <a:t>&gt;. </a:t>
            </a:r>
          </a:p>
          <a:p>
            <a:pPr marL="285750" indent="-285750">
              <a:buFont typeface="Arial" panose="020B0604020202020204" pitchFamily="34" charset="0"/>
              <a:buChar char="•"/>
            </a:pPr>
            <a:r>
              <a:rPr lang="en-CA" sz="1200" b="0" i="0" err="1">
                <a:solidFill>
                  <a:schemeClr val="tx1"/>
                </a:solidFill>
                <a:effectLst/>
                <a:latin typeface="Arial"/>
                <a:cs typeface="Arial"/>
              </a:rPr>
              <a:t>Voir</a:t>
            </a:r>
            <a:r>
              <a:rPr lang="en-CA" sz="1200" b="0" i="0">
                <a:solidFill>
                  <a:schemeClr val="tx1"/>
                </a:solidFill>
                <a:effectLst/>
                <a:latin typeface="Arial"/>
                <a:cs typeface="Arial"/>
              </a:rPr>
              <a:t> </a:t>
            </a:r>
            <a:r>
              <a:rPr lang="en-CA" sz="1200" b="0" i="0" err="1">
                <a:solidFill>
                  <a:schemeClr val="tx1"/>
                </a:solidFill>
                <a:effectLst/>
                <a:latin typeface="Arial"/>
                <a:cs typeface="Arial"/>
              </a:rPr>
              <a:t>aussi</a:t>
            </a:r>
            <a:r>
              <a:rPr lang="en-CA" sz="1200" b="0" i="0">
                <a:solidFill>
                  <a:schemeClr val="tx1"/>
                </a:solidFill>
                <a:effectLst/>
                <a:latin typeface="Arial"/>
                <a:cs typeface="Arial"/>
              </a:rPr>
              <a:t> : </a:t>
            </a:r>
            <a:r>
              <a:rPr lang="en-CA" sz="1200">
                <a:solidFill>
                  <a:schemeClr val="tx1"/>
                </a:solidFill>
                <a:latin typeface="Arial"/>
                <a:cs typeface="Arial"/>
                <a:hlinkClick r:id="rId4">
                  <a:extLst>
                    <a:ext uri="{A12FA001-AC4F-418D-AE19-62706E023703}">
                      <ahyp:hlinkClr xmlns:ahyp="http://schemas.microsoft.com/office/drawing/2018/hyperlinkcolor" val="tx"/>
                    </a:ext>
                  </a:extLst>
                </a:hlinkClick>
              </a:rPr>
              <a:t>Le droit à l’avortement en 4 dates clés  | Décryptage | Éducaloi</a:t>
            </a:r>
            <a:endParaRPr lang="en-CA" sz="1200" b="1">
              <a:solidFill>
                <a:schemeClr val="tx1"/>
              </a:solidFill>
              <a:latin typeface="Arial"/>
              <a:cs typeface="Arial"/>
            </a:endParaRPr>
          </a:p>
        </p:txBody>
      </p:sp>
      <p:sp>
        <p:nvSpPr>
          <p:cNvPr id="4" name="Espace réservé du numéro de diapositive 3">
            <a:extLst>
              <a:ext uri="{FF2B5EF4-FFF2-40B4-BE49-F238E27FC236}">
                <a16:creationId xmlns:a16="http://schemas.microsoft.com/office/drawing/2014/main" id="{84BE2218-ADB0-3273-FB39-C42F6D144F88}"/>
              </a:ext>
            </a:extLst>
          </p:cNvPr>
          <p:cNvSpPr>
            <a:spLocks noGrp="1"/>
          </p:cNvSpPr>
          <p:nvPr>
            <p:ph type="sldNum" sz="quarter" idx="5"/>
          </p:nvPr>
        </p:nvSpPr>
        <p:spPr/>
        <p:txBody>
          <a:bodyPr/>
          <a:lstStyle/>
          <a:p>
            <a:fld id="{35E544C7-F800-43E5-B4CA-65E8656D9E73}" type="slidenum">
              <a:rPr lang="fr-CA" smtClean="0"/>
              <a:t>12</a:t>
            </a:fld>
            <a:endParaRPr lang="fr-CA"/>
          </a:p>
        </p:txBody>
      </p:sp>
    </p:spTree>
    <p:extLst>
      <p:ext uri="{BB962C8B-B14F-4D97-AF65-F5344CB8AC3E}">
        <p14:creationId xmlns:p14="http://schemas.microsoft.com/office/powerpoint/2010/main" val="2714185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a:solidFill>
                  <a:schemeClr val="tx1"/>
                </a:solidFill>
                <a:latin typeface="Arial" panose="020B0604020202020204" pitchFamily="34" charset="0"/>
                <a:cs typeface="Arial" panose="020B0604020202020204" pitchFamily="34" charset="0"/>
              </a:rPr>
              <a:t>NOTES FOR THE TEACHER</a:t>
            </a:r>
            <a:endParaRPr lang="en-US">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noProof="0">
              <a:solidFill>
                <a:schemeClr val="tx1"/>
              </a:solidFill>
              <a:effectLst/>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noProof="0">
                <a:solidFill>
                  <a:schemeClr val="tx1"/>
                </a:solidFill>
                <a:latin typeface="Arial" panose="020B0604020202020204" pitchFamily="34" charset="0"/>
                <a:cs typeface="Arial" panose="020B0604020202020204" pitchFamily="34" charset="0"/>
              </a:rPr>
              <a:t>Present the information on the slide. The next few slides present a more detailed explanation of each stage.</a:t>
            </a:r>
          </a:p>
          <a:p>
            <a:pPr marL="628650" lvl="1" indent="-171450">
              <a:buFont typeface="Wingdings" panose="05000000000000000000" pitchFamily="2" charset="2"/>
              <a:buChar char="Ø"/>
            </a:pPr>
            <a:r>
              <a:rPr lang="en-CA" sz="1200" i="0" noProof="0">
                <a:solidFill>
                  <a:schemeClr val="tx1"/>
                </a:solidFill>
                <a:latin typeface="Arial" panose="020B0604020202020204" pitchFamily="34" charset="0"/>
                <a:ea typeface="Calibri" panose="020F0502020204030204"/>
                <a:cs typeface="Arial" panose="020B0604020202020204" pitchFamily="34" charset="0"/>
              </a:rPr>
              <a:t>What is a crime?</a:t>
            </a:r>
          </a:p>
          <a:p>
            <a:pPr marL="171450" indent="-171450">
              <a:buFont typeface="Wingdings" panose="05000000000000000000" pitchFamily="2" charset="2"/>
              <a:buChar char="q"/>
            </a:pPr>
            <a:endParaRPr lang="en-CA" sz="1200" noProof="0">
              <a:solidFill>
                <a:schemeClr val="tx1"/>
              </a:solidFill>
              <a:latin typeface="Arial" panose="020B0604020202020204" pitchFamily="34" charset="0"/>
              <a:cs typeface="Arial" panose="020B0604020202020204" pitchFamily="34" charset="0"/>
            </a:endParaRPr>
          </a:p>
          <a:p>
            <a:pPr marL="0" indent="0">
              <a:buFont typeface="Wingdings" panose="05000000000000000000" pitchFamily="2" charset="2"/>
              <a:buNone/>
            </a:pPr>
            <a:r>
              <a:rPr lang="en-CA" sz="1200" b="1" noProof="0">
                <a:solidFill>
                  <a:schemeClr val="tx1"/>
                </a:solidFill>
                <a:latin typeface="Arial" panose="020B0604020202020204" pitchFamily="34" charset="0"/>
                <a:cs typeface="Arial" panose="020B0604020202020204" pitchFamily="34" charset="0"/>
              </a:rPr>
              <a:t>ADDITIONAL INFORMATION</a:t>
            </a:r>
          </a:p>
          <a:p>
            <a:pPr marL="0" indent="0">
              <a:buFont typeface="Wingdings" panose="05000000000000000000" pitchFamily="2" charset="2"/>
              <a:buNone/>
            </a:pPr>
            <a:endParaRPr lang="en-CA" sz="1200" noProof="0">
              <a:solidFill>
                <a:schemeClr val="tx1"/>
              </a:solidFill>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sz="1200" b="1" noProof="0">
                <a:solidFill>
                  <a:schemeClr val="tx1"/>
                </a:solidFill>
                <a:latin typeface="Arial" panose="020B0604020202020204" pitchFamily="34" charset="0"/>
                <a:cs typeface="Arial" panose="020B0604020202020204" pitchFamily="34" charset="0"/>
              </a:rPr>
              <a:t>The difference between legalizing and decriminalizing</a:t>
            </a:r>
          </a:p>
          <a:p>
            <a:pPr>
              <a:buFont typeface="Wingdings" panose="05000000000000000000" pitchFamily="2" charset="2"/>
            </a:pPr>
            <a:endParaRPr lang="en-CA">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CA">
                <a:solidFill>
                  <a:schemeClr val="tx1"/>
                </a:solidFill>
                <a:latin typeface="Arial" panose="020B0604020202020204" pitchFamily="34" charset="0"/>
                <a:cs typeface="Arial" panose="020B0604020202020204" pitchFamily="34" charset="0"/>
              </a:rPr>
              <a:t>Decriminalizing removes the prohibition and the sanctions; legalizing authorizes and regulates.</a:t>
            </a:r>
          </a:p>
          <a:p>
            <a:pPr>
              <a:buFont typeface="Wingdings" panose="05000000000000000000" pitchFamily="2" charset="2"/>
            </a:pPr>
            <a:endParaRPr lang="en-CA">
              <a:solidFill>
                <a:schemeClr val="tx1"/>
              </a:solidFill>
              <a:latin typeface="Arial" panose="020B0604020202020204" pitchFamily="34" charset="0"/>
              <a:cs typeface="Arial" panose="020B0604020202020204" pitchFamily="34" charset="0"/>
            </a:endParaRPr>
          </a:p>
          <a:p>
            <a:pPr>
              <a:buFont typeface="Wingdings" panose="05000000000000000000" pitchFamily="2" charset="2"/>
            </a:pPr>
            <a:r>
              <a:rPr lang="en-CA">
                <a:solidFill>
                  <a:schemeClr val="tx1"/>
                </a:solidFill>
                <a:latin typeface="Arial"/>
                <a:cs typeface="Arial"/>
              </a:rPr>
              <a:t>More specifically</a:t>
            </a:r>
            <a:r>
              <a:rPr lang="en-CA">
                <a:latin typeface="Arial"/>
                <a:cs typeface="Arial"/>
              </a:rPr>
              <a:t>:</a:t>
            </a:r>
            <a:endParaRPr lang="en-CA">
              <a:solidFill>
                <a:schemeClr val="tx1"/>
              </a:solidFill>
              <a:latin typeface="Arial" panose="020B0604020202020204" pitchFamily="34" charset="0"/>
              <a:cs typeface="Arial" panose="020B0604020202020204" pitchFamily="34" charset="0"/>
            </a:endParaRPr>
          </a:p>
          <a:p>
            <a:pPr>
              <a:buFont typeface="Wingdings" panose="05000000000000000000" pitchFamily="2" charset="2"/>
            </a:pPr>
            <a:endParaRPr lang="en-CA">
              <a:solidFill>
                <a:schemeClr val="tx1"/>
              </a:solidFill>
              <a:latin typeface="Arial" panose="020B0604020202020204" pitchFamily="34" charset="0"/>
              <a:cs typeface="Arial" panose="020B0604020202020204" pitchFamily="34" charset="0"/>
            </a:endParaRPr>
          </a:p>
          <a:p>
            <a:r>
              <a:rPr lang="en-CA">
                <a:solidFill>
                  <a:schemeClr val="tx1"/>
                </a:solidFill>
                <a:latin typeface="Arial" panose="020B0604020202020204" pitchFamily="34" charset="0"/>
                <a:cs typeface="Arial" panose="020B0604020202020204" pitchFamily="34" charset="0"/>
              </a:rPr>
              <a:t>Decriminalizing an action means that it’s no longer considered a crime. Therefore, the decriminalized act can no longer be criminally sanctioned.</a:t>
            </a:r>
          </a:p>
          <a:p>
            <a:endParaRPr lang="en-CA">
              <a:latin typeface="Arial"/>
              <a:cs typeface="Arial"/>
            </a:endParaRPr>
          </a:p>
          <a:p>
            <a:r>
              <a:rPr lang="en-CA">
                <a:solidFill>
                  <a:schemeClr val="tx1"/>
                </a:solidFill>
                <a:latin typeface="Arial"/>
                <a:cs typeface="Arial"/>
              </a:rPr>
              <a:t>Decriminalization can happen in two ways: </a:t>
            </a:r>
            <a:endParaRPr lang="en-CA">
              <a:latin typeface="Arial"/>
              <a:cs typeface="Arial"/>
            </a:endParaRPr>
          </a:p>
          <a:p>
            <a:pPr marL="628650" lvl="1" indent="-171450">
              <a:buFont typeface="Arial" panose="020B0604020202020204" pitchFamily="34" charset="0"/>
              <a:buChar char="•"/>
            </a:pPr>
            <a:r>
              <a:rPr lang="en-CA">
                <a:solidFill>
                  <a:schemeClr val="tx1"/>
                </a:solidFill>
                <a:latin typeface="Arial" panose="020B0604020202020204" pitchFamily="34" charset="0"/>
                <a:cs typeface="Arial" panose="020B0604020202020204" pitchFamily="34" charset="0"/>
              </a:rPr>
              <a:t>A court decision invalidates a section of the law.</a:t>
            </a:r>
          </a:p>
          <a:p>
            <a:pPr marL="628650" lvl="1" indent="-171450">
              <a:buFont typeface="Arial" panose="020B0604020202020204" pitchFamily="34" charset="0"/>
              <a:buChar char="•"/>
            </a:pPr>
            <a:r>
              <a:rPr lang="en-CA">
                <a:solidFill>
                  <a:schemeClr val="tx1"/>
                </a:solidFill>
                <a:latin typeface="Arial"/>
                <a:cs typeface="Arial"/>
              </a:rPr>
              <a:t>The government changes the law, often the </a:t>
            </a:r>
            <a:r>
              <a:rPr lang="en-CA" i="1">
                <a:solidFill>
                  <a:schemeClr val="tx1"/>
                </a:solidFill>
                <a:latin typeface="Arial"/>
                <a:cs typeface="Arial"/>
              </a:rPr>
              <a:t>Criminal Code</a:t>
            </a:r>
            <a:r>
              <a:rPr lang="en-CA">
                <a:solidFill>
                  <a:schemeClr val="tx1"/>
                </a:solidFill>
                <a:latin typeface="Arial"/>
                <a:cs typeface="Arial"/>
              </a:rPr>
              <a:t>, and withdraws the offence. </a:t>
            </a:r>
          </a:p>
          <a:p>
            <a:endParaRPr lang="en-CA">
              <a:latin typeface="Arial"/>
              <a:cs typeface="Arial"/>
            </a:endParaRPr>
          </a:p>
          <a:p>
            <a:pPr marL="0" lvl="0" indent="0">
              <a:buFontTx/>
              <a:buNone/>
            </a:pPr>
            <a:r>
              <a:rPr lang="en-CA">
                <a:solidFill>
                  <a:schemeClr val="tx1"/>
                </a:solidFill>
                <a:latin typeface="Arial"/>
                <a:cs typeface="Arial"/>
              </a:rPr>
              <a:t>The decriminalized act can remain non-regulated, in other words, the act is neither prohibited nor regulated by another law. This is referred to as a “legal vacuum</a:t>
            </a:r>
            <a:r>
              <a:rPr lang="en-CA">
                <a:latin typeface="Arial"/>
                <a:cs typeface="Arial"/>
              </a:rPr>
              <a:t>.”</a:t>
            </a:r>
          </a:p>
          <a:p>
            <a:endParaRPr lang="en-CA">
              <a:solidFill>
                <a:schemeClr val="tx1"/>
              </a:solidFill>
              <a:latin typeface="Arial" panose="020B0604020202020204" pitchFamily="34" charset="0"/>
              <a:cs typeface="Arial" panose="020B0604020202020204" pitchFamily="34" charset="0"/>
            </a:endParaRPr>
          </a:p>
          <a:p>
            <a:r>
              <a:rPr lang="en-CA">
                <a:solidFill>
                  <a:schemeClr val="tx1"/>
                </a:solidFill>
                <a:latin typeface="Arial" panose="020B0604020202020204" pitchFamily="34" charset="0"/>
                <a:cs typeface="Arial" panose="020B0604020202020204" pitchFamily="34" charset="0"/>
              </a:rPr>
              <a:t>On the other hand, legalizing means that the law now recognizes the action as being allowed and regulates it according to specific rules. The legalized act is not only not criminal, but it becomes regulated, often by laws or regulations that create conditions under which it may be practised (such as minimum age, authorized sites, etc.).</a:t>
            </a:r>
          </a:p>
          <a:p>
            <a:endParaRPr lang="en-CA">
              <a:solidFill>
                <a:schemeClr val="tx1"/>
              </a:solidFill>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en-CA" sz="1200" noProof="0">
                <a:solidFill>
                  <a:schemeClr val="tx1"/>
                </a:solidFill>
                <a:latin typeface="Arial" panose="020B0604020202020204" pitchFamily="34" charset="0"/>
                <a:cs typeface="Arial" panose="020B0604020202020204" pitchFamily="34" charset="0"/>
              </a:rPr>
              <a:t>The numbering of the </a:t>
            </a:r>
            <a:r>
              <a:rPr lang="en-CA" sz="1200" i="1" noProof="0">
                <a:solidFill>
                  <a:schemeClr val="tx1"/>
                </a:solidFill>
                <a:latin typeface="Arial" panose="020B0604020202020204" pitchFamily="34" charset="0"/>
                <a:cs typeface="Arial" panose="020B0604020202020204" pitchFamily="34" charset="0"/>
              </a:rPr>
              <a:t>Criminal Code </a:t>
            </a:r>
            <a:r>
              <a:rPr lang="en-CA" sz="1200" noProof="0">
                <a:solidFill>
                  <a:schemeClr val="tx1"/>
                </a:solidFill>
                <a:latin typeface="Arial" panose="020B0604020202020204" pitchFamily="34" charset="0"/>
                <a:cs typeface="Arial" panose="020B0604020202020204" pitchFamily="34" charset="0"/>
              </a:rPr>
              <a:t>section</a:t>
            </a:r>
            <a:r>
              <a:rPr lang="en-CA" sz="1200" i="1" noProof="0">
                <a:solidFill>
                  <a:schemeClr val="tx1"/>
                </a:solidFill>
                <a:latin typeface="Arial" panose="020B0604020202020204" pitchFamily="34" charset="0"/>
                <a:cs typeface="Arial" panose="020B0604020202020204" pitchFamily="34" charset="0"/>
              </a:rPr>
              <a:t> </a:t>
            </a:r>
            <a:r>
              <a:rPr lang="en-CA" sz="1200" noProof="0">
                <a:solidFill>
                  <a:schemeClr val="tx1"/>
                </a:solidFill>
                <a:latin typeface="Arial" panose="020B0604020202020204" pitchFamily="34" charset="0"/>
                <a:cs typeface="Arial" panose="020B0604020202020204" pitchFamily="34" charset="0"/>
              </a:rPr>
              <a:t>on abortion has changed several times over the years.</a:t>
            </a:r>
          </a:p>
          <a:p>
            <a:pPr>
              <a:buFont typeface="Wingdings" panose="05000000000000000000" pitchFamily="2" charset="2"/>
            </a:pPr>
            <a:endParaRPr lang="en-CA" b="1">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itchFamily="2" charset="2"/>
              <a:buNone/>
              <a:tabLst/>
              <a:defRPr/>
            </a:pPr>
            <a:r>
              <a:rPr lang="en-CA" sz="1200" b="1">
                <a:solidFill>
                  <a:schemeClr val="tx1"/>
                </a:solidFill>
                <a:latin typeface="Arial" panose="020B0604020202020204" pitchFamily="34" charset="0"/>
                <a:cs typeface="Arial" panose="020B0604020202020204" pitchFamily="34" charset="0"/>
              </a:rPr>
              <a:t>SOURCES</a:t>
            </a:r>
          </a:p>
          <a:p>
            <a:pPr marL="0" indent="0">
              <a:buFont typeface="Arial" panose="020B0604020202020204" pitchFamily="34" charset="0"/>
              <a:buNone/>
            </a:pPr>
            <a:r>
              <a:rPr lang="en-CA" sz="1200" i="0" noProof="0" err="1">
                <a:solidFill>
                  <a:schemeClr val="tx1"/>
                </a:solidFill>
                <a:latin typeface="Arial"/>
                <a:cs typeface="Arial"/>
              </a:rPr>
              <a:t>Éducaloi</a:t>
            </a:r>
            <a:r>
              <a:rPr lang="en-CA" sz="1200" i="0" noProof="0">
                <a:solidFill>
                  <a:schemeClr val="tx1"/>
                </a:solidFill>
                <a:latin typeface="Arial"/>
                <a:cs typeface="Arial"/>
              </a:rPr>
              <a:t>.</a:t>
            </a:r>
            <a:r>
              <a:rPr lang="en-CA" sz="1200" i="1" noProof="0">
                <a:solidFill>
                  <a:schemeClr val="tx1"/>
                </a:solidFill>
                <a:latin typeface="Arial"/>
                <a:cs typeface="Arial"/>
              </a:rPr>
              <a:t> Le droit à </a:t>
            </a:r>
            <a:r>
              <a:rPr lang="en-CA" sz="1200" i="1" noProof="0" err="1">
                <a:solidFill>
                  <a:schemeClr val="tx1"/>
                </a:solidFill>
                <a:latin typeface="Arial"/>
                <a:cs typeface="Arial"/>
              </a:rPr>
              <a:t>l’avortement</a:t>
            </a:r>
            <a:r>
              <a:rPr lang="en-CA" sz="1200" i="1" noProof="0">
                <a:solidFill>
                  <a:schemeClr val="tx1"/>
                </a:solidFill>
                <a:latin typeface="Arial"/>
                <a:cs typeface="Arial"/>
              </a:rPr>
              <a:t> </a:t>
            </a:r>
            <a:r>
              <a:rPr lang="en-CA" sz="1200" i="1" noProof="0" err="1">
                <a:solidFill>
                  <a:schemeClr val="tx1"/>
                </a:solidFill>
                <a:latin typeface="Arial"/>
                <a:cs typeface="Arial"/>
              </a:rPr>
              <a:t>en</a:t>
            </a:r>
            <a:r>
              <a:rPr lang="en-CA" sz="1200" i="1" noProof="0">
                <a:solidFill>
                  <a:schemeClr val="tx1"/>
                </a:solidFill>
                <a:latin typeface="Arial"/>
                <a:cs typeface="Arial"/>
              </a:rPr>
              <a:t> 4 dates </a:t>
            </a:r>
            <a:r>
              <a:rPr lang="en-CA" sz="1200" i="1" noProof="0" err="1">
                <a:solidFill>
                  <a:schemeClr val="tx1"/>
                </a:solidFill>
                <a:latin typeface="Arial"/>
                <a:cs typeface="Arial"/>
              </a:rPr>
              <a:t>clés</a:t>
            </a:r>
            <a:r>
              <a:rPr lang="en-CA" sz="1200" i="1" noProof="0">
                <a:solidFill>
                  <a:schemeClr val="tx1"/>
                </a:solidFill>
                <a:latin typeface="Arial"/>
                <a:cs typeface="Arial"/>
              </a:rPr>
              <a:t>. </a:t>
            </a:r>
            <a:r>
              <a:rPr lang="en-CA" sz="1200" i="0" noProof="0" err="1">
                <a:solidFill>
                  <a:schemeClr val="tx1"/>
                </a:solidFill>
                <a:latin typeface="Arial"/>
                <a:cs typeface="Arial"/>
              </a:rPr>
              <a:t>Récupéré</a:t>
            </a:r>
            <a:r>
              <a:rPr lang="en-CA" sz="1200" i="0" noProof="0">
                <a:solidFill>
                  <a:schemeClr val="tx1"/>
                </a:solidFill>
                <a:latin typeface="Arial"/>
                <a:cs typeface="Arial"/>
              </a:rPr>
              <a:t> </a:t>
            </a:r>
            <a:r>
              <a:rPr lang="en-CA" sz="1200" i="0" noProof="0" err="1">
                <a:solidFill>
                  <a:schemeClr val="tx1"/>
                </a:solidFill>
                <a:latin typeface="Arial"/>
                <a:cs typeface="Arial"/>
              </a:rPr>
              <a:t>en</a:t>
            </a:r>
            <a:r>
              <a:rPr lang="en-CA" sz="1200" i="0" noProof="0">
                <a:solidFill>
                  <a:schemeClr val="tx1"/>
                </a:solidFill>
                <a:latin typeface="Arial"/>
                <a:cs typeface="Arial"/>
              </a:rPr>
              <a:t> </a:t>
            </a:r>
            <a:r>
              <a:rPr lang="en-CA" sz="1200" i="0" noProof="0" err="1">
                <a:solidFill>
                  <a:schemeClr val="tx1"/>
                </a:solidFill>
                <a:latin typeface="Arial"/>
                <a:cs typeface="Arial"/>
              </a:rPr>
              <a:t>ligne</a:t>
            </a:r>
            <a:r>
              <a:rPr lang="en-CA" sz="1200" i="0" noProof="0">
                <a:solidFill>
                  <a:schemeClr val="tx1"/>
                </a:solidFill>
                <a:latin typeface="Arial"/>
                <a:cs typeface="Arial"/>
              </a:rPr>
              <a:t> le 11 </a:t>
            </a:r>
            <a:r>
              <a:rPr lang="en-CA" sz="1200" i="0" noProof="0" err="1">
                <a:solidFill>
                  <a:schemeClr val="tx1"/>
                </a:solidFill>
                <a:latin typeface="Arial"/>
                <a:cs typeface="Arial"/>
              </a:rPr>
              <a:t>décembre</a:t>
            </a:r>
            <a:r>
              <a:rPr lang="en-CA" sz="1200" i="0" noProof="0">
                <a:solidFill>
                  <a:schemeClr val="tx1"/>
                </a:solidFill>
                <a:latin typeface="Arial"/>
                <a:cs typeface="Arial"/>
              </a:rPr>
              <a:t> 2024 à https://</a:t>
            </a:r>
            <a:r>
              <a:rPr lang="en-CA" sz="1200" i="0" noProof="0" err="1">
                <a:solidFill>
                  <a:schemeClr val="tx1"/>
                </a:solidFill>
                <a:latin typeface="Arial"/>
                <a:cs typeface="Arial"/>
              </a:rPr>
              <a:t>educaloi.qc.ca</a:t>
            </a:r>
            <a:r>
              <a:rPr lang="en-CA" sz="1200" i="0" noProof="0">
                <a:solidFill>
                  <a:schemeClr val="tx1"/>
                </a:solidFill>
                <a:latin typeface="Arial"/>
                <a:cs typeface="Arial"/>
              </a:rPr>
              <a:t>/</a:t>
            </a:r>
            <a:r>
              <a:rPr lang="en-CA" sz="1200" i="0" noProof="0" err="1">
                <a:solidFill>
                  <a:schemeClr val="tx1"/>
                </a:solidFill>
                <a:latin typeface="Arial"/>
                <a:cs typeface="Arial"/>
              </a:rPr>
              <a:t>decryptage</a:t>
            </a:r>
            <a:r>
              <a:rPr lang="en-CA" sz="1200" i="0" noProof="0">
                <a:solidFill>
                  <a:schemeClr val="tx1"/>
                </a:solidFill>
                <a:latin typeface="Arial"/>
                <a:cs typeface="Arial"/>
              </a:rPr>
              <a:t>/le-droit-a-lavortement-en-4-dates-cles/.</a:t>
            </a:r>
          </a:p>
        </p:txBody>
      </p:sp>
      <p:sp>
        <p:nvSpPr>
          <p:cNvPr id="4" name="Espace réservé du numéro de diapositive 3"/>
          <p:cNvSpPr>
            <a:spLocks noGrp="1"/>
          </p:cNvSpPr>
          <p:nvPr>
            <p:ph type="sldNum" sz="quarter" idx="5"/>
          </p:nvPr>
        </p:nvSpPr>
        <p:spPr/>
        <p:txBody>
          <a:bodyPr/>
          <a:lstStyle/>
          <a:p>
            <a:fld id="{35E544C7-F800-43E5-B4CA-65E8656D9E73}" type="slidenum">
              <a:rPr lang="fr-FR"/>
              <a:t>14</a:t>
            </a:fld>
            <a:endParaRPr lang="fr-FR"/>
          </a:p>
        </p:txBody>
      </p:sp>
    </p:spTree>
    <p:extLst>
      <p:ext uri="{BB962C8B-B14F-4D97-AF65-F5344CB8AC3E}">
        <p14:creationId xmlns:p14="http://schemas.microsoft.com/office/powerpoint/2010/main" val="6173538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sv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12" Type="http://schemas.openxmlformats.org/officeDocument/2006/relationships/hyperlink" Target="https://www.facebook.com/educaloi/?ref=page_internal" TargetMode="External"/><Relationship Id="rId2" Type="http://schemas.openxmlformats.org/officeDocument/2006/relationships/hyperlink" Target="https://educaloi.qc.ca/" TargetMode="External"/><Relationship Id="rId1" Type="http://schemas.openxmlformats.org/officeDocument/2006/relationships/slideMaster" Target="../slideMasters/slideMaster3.xml"/><Relationship Id="rId6" Type="http://schemas.openxmlformats.org/officeDocument/2006/relationships/image" Target="../media/image18.png"/><Relationship Id="rId11" Type="http://schemas.openxmlformats.org/officeDocument/2006/relationships/hyperlink" Target="https://www.youtube.com/c/educaloi/videos" TargetMode="External"/><Relationship Id="rId5" Type="http://schemas.openxmlformats.org/officeDocument/2006/relationships/image" Target="../media/image17.png"/><Relationship Id="rId10" Type="http://schemas.openxmlformats.org/officeDocument/2006/relationships/hyperlink" Target="https://www.instagram.com/educaloi/?hl=fr-ca" TargetMode="External"/><Relationship Id="rId4" Type="http://schemas.openxmlformats.org/officeDocument/2006/relationships/image" Target="../media/image16.png"/><Relationship Id="rId9" Type="http://schemas.openxmlformats.org/officeDocument/2006/relationships/image" Target="../media/image2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8" Type="http://schemas.openxmlformats.org/officeDocument/2006/relationships/hyperlink" Target="http://educationjuridique.ca/" TargetMode="External"/><Relationship Id="rId3" Type="http://schemas.openxmlformats.org/officeDocument/2006/relationships/hyperlink" Target="https://www.youtube.com/c/educaloi/videos" TargetMode="External"/><Relationship Id="rId7" Type="http://schemas.openxmlformats.org/officeDocument/2006/relationships/image" Target="../media/image22.png"/><Relationship Id="rId2" Type="http://schemas.openxmlformats.org/officeDocument/2006/relationships/hyperlink" Target="https://www.facebook.com/educaloi/?ref=page_internal" TargetMode="External"/><Relationship Id="rId1" Type="http://schemas.openxmlformats.org/officeDocument/2006/relationships/slideMaster" Target="../slideMasters/slideMaster3.xml"/><Relationship Id="rId6" Type="http://schemas.openxmlformats.org/officeDocument/2006/relationships/hyperlink" Target="https://www.instagram.com/educaloi/?hl=fr-ca" TargetMode="External"/><Relationship Id="rId5" Type="http://schemas.openxmlformats.org/officeDocument/2006/relationships/image" Target="../media/image15.svg"/><Relationship Id="rId4" Type="http://schemas.openxmlformats.org/officeDocument/2006/relationships/hyperlink" Target="https://educaloi.qc.ca/" TargetMode="Externa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12" Type="http://schemas.openxmlformats.org/officeDocument/2006/relationships/hyperlink" Target="https://www.facebook.com/educaloi/?ref=page_internal" TargetMode="External"/><Relationship Id="rId2" Type="http://schemas.openxmlformats.org/officeDocument/2006/relationships/hyperlink" Target="https://educaloi.qc.ca/" TargetMode="External"/><Relationship Id="rId1" Type="http://schemas.openxmlformats.org/officeDocument/2006/relationships/slideMaster" Target="../slideMasters/slideMaster3.xml"/><Relationship Id="rId6" Type="http://schemas.openxmlformats.org/officeDocument/2006/relationships/image" Target="../media/image18.png"/><Relationship Id="rId11" Type="http://schemas.openxmlformats.org/officeDocument/2006/relationships/hyperlink" Target="https://www.youtube.com/c/educaloi/videos" TargetMode="External"/><Relationship Id="rId5" Type="http://schemas.openxmlformats.org/officeDocument/2006/relationships/image" Target="../media/image17.png"/><Relationship Id="rId10" Type="http://schemas.openxmlformats.org/officeDocument/2006/relationships/hyperlink" Target="https://www.instagram.com/educaloi/?hl=fr-ca" TargetMode="External"/><Relationship Id="rId4" Type="http://schemas.openxmlformats.org/officeDocument/2006/relationships/image" Target="../media/image16.png"/><Relationship Id="rId9" Type="http://schemas.openxmlformats.org/officeDocument/2006/relationships/image" Target="../media/image21.png"/></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sv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s://www.facebook.com/educaloi/?ref=page_internal" TargetMode="External"/><Relationship Id="rId7" Type="http://schemas.openxmlformats.org/officeDocument/2006/relationships/hyperlink" Target="https://www.instagram.com/educaloi/?hl=fr-ca" TargetMode="External"/><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15.svg"/><Relationship Id="rId5" Type="http://schemas.openxmlformats.org/officeDocument/2006/relationships/hyperlink" Target="https://educaloi.qc.ca/" TargetMode="External"/><Relationship Id="rId4" Type="http://schemas.openxmlformats.org/officeDocument/2006/relationships/hyperlink" Target="https://www.youtube.com/c/educaloi/videos" TargetMode="External"/></Relationships>
</file>

<file path=ppt/slideLayouts/_rels/slideLayout13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12" Type="http://schemas.openxmlformats.org/officeDocument/2006/relationships/hyperlink" Target="https://www.facebook.com/educaloi/?ref=page_internal" TargetMode="External"/><Relationship Id="rId2" Type="http://schemas.openxmlformats.org/officeDocument/2006/relationships/hyperlink" Target="https://educaloi.qc.ca/" TargetMode="External"/><Relationship Id="rId1" Type="http://schemas.openxmlformats.org/officeDocument/2006/relationships/slideMaster" Target="../slideMasters/slideMaster3.xml"/><Relationship Id="rId6" Type="http://schemas.openxmlformats.org/officeDocument/2006/relationships/image" Target="../media/image18.png"/><Relationship Id="rId11" Type="http://schemas.openxmlformats.org/officeDocument/2006/relationships/hyperlink" Target="https://www.youtube.com/c/educaloi/videos" TargetMode="External"/><Relationship Id="rId5" Type="http://schemas.openxmlformats.org/officeDocument/2006/relationships/image" Target="../media/image17.png"/><Relationship Id="rId10" Type="http://schemas.openxmlformats.org/officeDocument/2006/relationships/hyperlink" Target="https://www.instagram.com/educaloi/?hl=fr-ca" TargetMode="External"/><Relationship Id="rId4" Type="http://schemas.openxmlformats.org/officeDocument/2006/relationships/image" Target="../media/image16.png"/><Relationship Id="rId9"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sv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sv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png"/><Relationship Id="rId12" Type="http://schemas.openxmlformats.org/officeDocument/2006/relationships/hyperlink" Target="https://www.facebook.com/educaloi/?ref=page_internal"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hyperlink" Target="https://www.youtube.com/c/educaloi/videos" TargetMode="External"/><Relationship Id="rId5" Type="http://schemas.openxmlformats.org/officeDocument/2006/relationships/image" Target="../media/image17.png"/><Relationship Id="rId10" Type="http://schemas.openxmlformats.org/officeDocument/2006/relationships/hyperlink" Target="https://www.instagram.com/educaloi/?hl=fr-ca" TargetMode="External"/><Relationship Id="rId4" Type="http://schemas.openxmlformats.org/officeDocument/2006/relationships/image" Target="../media/image16.png"/><Relationship Id="rId9" Type="http://schemas.openxmlformats.org/officeDocument/2006/relationships/image" Target="../media/image21.png"/></Relationships>
</file>

<file path=ppt/slideLayouts/_rels/slideLayout28.xml.rels><?xml version="1.0" encoding="UTF-8" standalone="yes"?>
<Relationships xmlns="http://schemas.openxmlformats.org/package/2006/relationships"><Relationship Id="rId8" Type="http://schemas.openxmlformats.org/officeDocument/2006/relationships/hyperlink" Target="http://educationjuridique.ca/" TargetMode="External"/><Relationship Id="rId3" Type="http://schemas.openxmlformats.org/officeDocument/2006/relationships/hyperlink" Target="https://www.youtube.com/c/educaloi/videos" TargetMode="External"/><Relationship Id="rId7" Type="http://schemas.openxmlformats.org/officeDocument/2006/relationships/image" Target="../media/image22.png"/><Relationship Id="rId2" Type="http://schemas.openxmlformats.org/officeDocument/2006/relationships/hyperlink" Target="https://www.facebook.com/educaloi/?ref=page_internal" TargetMode="External"/><Relationship Id="rId1" Type="http://schemas.openxmlformats.org/officeDocument/2006/relationships/slideMaster" Target="../slideMasters/slideMaster1.xml"/><Relationship Id="rId6" Type="http://schemas.openxmlformats.org/officeDocument/2006/relationships/hyperlink" Target="https://www.instagram.com/educaloi/?hl=fr-ca" TargetMode="External"/><Relationship Id="rId5" Type="http://schemas.openxmlformats.org/officeDocument/2006/relationships/image" Target="../media/image15.svg"/><Relationship Id="rId4" Type="http://schemas.openxmlformats.org/officeDocument/2006/relationships/hyperlink" Target="https://educaloi.qc.ca/" TargetMode="Externa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sv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s://www.facebook.com/educaloi/?ref=page_internal" TargetMode="External"/><Relationship Id="rId7" Type="http://schemas.openxmlformats.org/officeDocument/2006/relationships/hyperlink" Target="https://www.instagram.com/educaloi/?hl=fr-ca" TargetMode="External"/><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15.svg"/><Relationship Id="rId5" Type="http://schemas.openxmlformats.org/officeDocument/2006/relationships/hyperlink" Target="https://educaloi.qc.ca/" TargetMode="External"/><Relationship Id="rId4" Type="http://schemas.openxmlformats.org/officeDocument/2006/relationships/hyperlink" Target="https://www.youtube.com/c/educaloi/videos" TargetMode="Externa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svg"/><Relationship Id="rId7" Type="http://schemas.openxmlformats.org/officeDocument/2006/relationships/hyperlink" Target="https://www.facebook.com/educaloi/?ref=page_internal" TargetMode="External"/><Relationship Id="rId2" Type="http://schemas.openxmlformats.org/officeDocument/2006/relationships/hyperlink" Target="https://educaloi.qc.ca/" TargetMode="External"/><Relationship Id="rId1" Type="http://schemas.openxmlformats.org/officeDocument/2006/relationships/slideMaster" Target="../slideMasters/slideMaster2.xml"/><Relationship Id="rId6" Type="http://schemas.openxmlformats.org/officeDocument/2006/relationships/hyperlink" Target="https://www.youtube.com/c/educaloi/videos" TargetMode="External"/><Relationship Id="rId5" Type="http://schemas.openxmlformats.org/officeDocument/2006/relationships/hyperlink" Target="https://www.instagram.com/educaloi/?hl=fr-ca" TargetMode="External"/><Relationship Id="rId4" Type="http://schemas.openxmlformats.org/officeDocument/2006/relationships/image" Target="../media/image16.png"/><Relationship Id="rId9" Type="http://schemas.openxmlformats.org/officeDocument/2006/relationships/image" Target="../media/image21.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8" Type="http://schemas.openxmlformats.org/officeDocument/2006/relationships/hyperlink" Target="https://www.youtube.com/c/educaloi/videos" TargetMode="External"/><Relationship Id="rId3" Type="http://schemas.openxmlformats.org/officeDocument/2006/relationships/image" Target="../media/image15.svg"/><Relationship Id="rId7" Type="http://schemas.openxmlformats.org/officeDocument/2006/relationships/hyperlink" Target="https://www.instagram.com/educaloi/?hl=fr-ca" TargetMode="External"/><Relationship Id="rId2" Type="http://schemas.openxmlformats.org/officeDocument/2006/relationships/hyperlink" Target="https://educaloi.qc.ca/" TargetMode="External"/><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hyperlink" Target="https://www.facebook.com/educaloi/?ref=page_internal" TargetMode="Externa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4.png"/><Relationship Id="rId1" Type="http://schemas.openxmlformats.org/officeDocument/2006/relationships/slideMaster" Target="../slideMasters/slideMaster3.xml"/><Relationship Id="rId4" Type="http://schemas.openxmlformats.org/officeDocument/2006/relationships/image" Target="../media/image5.sv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25.png"/><Relationship Id="rId1" Type="http://schemas.openxmlformats.org/officeDocument/2006/relationships/slideMaster" Target="../slideMasters/slideMaster3.xml"/><Relationship Id="rId4" Type="http://schemas.openxmlformats.org/officeDocument/2006/relationships/image" Target="../media/image8.sv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6.sv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7.sv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sv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1.sv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svg"/><Relationship Id="rId1" Type="http://schemas.openxmlformats.org/officeDocument/2006/relationships/slideMaster" Target="../slideMasters/slideMaster3.xml"/><Relationship Id="rId4" Type="http://schemas.openxmlformats.org/officeDocument/2006/relationships/image" Target="../media/image7.sv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sv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s://www.facebook.com/educaloi/?ref=page_internal" TargetMode="External"/><Relationship Id="rId7" Type="http://schemas.openxmlformats.org/officeDocument/2006/relationships/hyperlink" Target="https://www.instagram.com/educaloi/?hl=fr-ca" TargetMode="External"/><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15.svg"/><Relationship Id="rId5" Type="http://schemas.openxmlformats.org/officeDocument/2006/relationships/hyperlink" Target="https://educaloi.qc.ca/" TargetMode="External"/><Relationship Id="rId10" Type="http://schemas.openxmlformats.org/officeDocument/2006/relationships/hyperlink" Target="http://educationjuridique.ca/" TargetMode="External"/><Relationship Id="rId4" Type="http://schemas.openxmlformats.org/officeDocument/2006/relationships/hyperlink" Target="https://www.youtube.com/c/educaloi/videos" TargetMode="External"/><Relationship Id="rId9" Type="http://schemas.openxmlformats.org/officeDocument/2006/relationships/image" Target="../media/image22.png"/></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hyperlink" Target="https://www.facebook.com/educaloi/?ref=page_internal" TargetMode="External"/><Relationship Id="rId12" Type="http://schemas.openxmlformats.org/officeDocument/2006/relationships/image" Target="../media/image19.png"/><Relationship Id="rId2" Type="http://schemas.openxmlformats.org/officeDocument/2006/relationships/hyperlink" Target="https://educaloi.qc.ca/" TargetMode="External"/><Relationship Id="rId1" Type="http://schemas.openxmlformats.org/officeDocument/2006/relationships/slideMaster" Target="../slideMasters/slideMaster3.xml"/><Relationship Id="rId6" Type="http://schemas.openxmlformats.org/officeDocument/2006/relationships/hyperlink" Target="https://www.youtube.com/c/educaloi/videos" TargetMode="External"/><Relationship Id="rId11" Type="http://schemas.openxmlformats.org/officeDocument/2006/relationships/image" Target="../media/image18.png"/><Relationship Id="rId5" Type="http://schemas.openxmlformats.org/officeDocument/2006/relationships/hyperlink" Target="https://www.instagram.com/educaloi/?hl=fr-ca" TargetMode="External"/><Relationship Id="rId10"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Layouts/_rels/slideLayout95.xml.rels><?xml version="1.0" encoding="UTF-8" standalone="yes"?>
<Relationships xmlns="http://schemas.openxmlformats.org/package/2006/relationships"><Relationship Id="rId8" Type="http://schemas.openxmlformats.org/officeDocument/2006/relationships/hyperlink" Target="https://www.youtube.com/c/educaloi/videos" TargetMode="External"/><Relationship Id="rId3" Type="http://schemas.openxmlformats.org/officeDocument/2006/relationships/image" Target="../media/image15.svg"/><Relationship Id="rId7" Type="http://schemas.openxmlformats.org/officeDocument/2006/relationships/hyperlink" Target="https://www.instagram.com/educaloi/?hl=fr-ca" TargetMode="External"/><Relationship Id="rId12" Type="http://schemas.openxmlformats.org/officeDocument/2006/relationships/image" Target="../media/image19.png"/><Relationship Id="rId2" Type="http://schemas.openxmlformats.org/officeDocument/2006/relationships/hyperlink" Target="https://educaloi.qc.ca/" TargetMode="External"/><Relationship Id="rId1" Type="http://schemas.openxmlformats.org/officeDocument/2006/relationships/slideMaster" Target="../slideMasters/slideMaster3.xml"/><Relationship Id="rId6" Type="http://schemas.openxmlformats.org/officeDocument/2006/relationships/image" Target="../media/image21.png"/><Relationship Id="rId11" Type="http://schemas.openxmlformats.org/officeDocument/2006/relationships/image" Target="../media/image18.png"/><Relationship Id="rId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hyperlink" Target="https://www.facebook.com/educaloi/?ref=page_internal" TargetMode="Externa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a:t>Cliquez pour insérer le sous-titre ou la date</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2093411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312756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90923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241158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307841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793926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16885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02991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12675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78636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18579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36978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440959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4114" t="13955" r="21853"/>
          <a:stretch/>
        </p:blipFill>
        <p:spPr>
          <a:xfrm>
            <a:off x="10588487" y="0"/>
            <a:ext cx="1603514" cy="2553528"/>
          </a:xfrm>
          <a:prstGeom prst="rect">
            <a:avLst/>
          </a:prstGeom>
        </p:spPr>
      </p:pic>
      <p:pic>
        <p:nvPicPr>
          <p:cNvPr id="10" name="Graphique 9">
            <a:extLst>
              <a:ext uri="{FF2B5EF4-FFF2-40B4-BE49-F238E27FC236}">
                <a16:creationId xmlns:a16="http://schemas.microsoft.com/office/drawing/2014/main" id="{ABB79D62-4DCF-1B4E-B374-A67D985758AD}"/>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flipV="1">
            <a:off x="8512069" y="-13252"/>
            <a:ext cx="2912883" cy="1783237"/>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261391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097951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491728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_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43705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bg1"/>
                </a:solidFill>
              </a:rPr>
              <a:t>Savais-tu </a:t>
            </a:r>
            <a:br>
              <a:rPr lang="fr-CA" sz="6000" b="1">
                <a:solidFill>
                  <a:schemeClr val="bg1"/>
                </a:solidFill>
              </a:rPr>
            </a:br>
            <a:r>
              <a:rPr lang="fr-CA" sz="6000" b="1">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2717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_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a:extLst>
                    <a:ext uri="{96DAC541-7B7A-43D3-8B79-37D633B846F1}">
                      <asvg:svgBlip xmlns:asvg="http://schemas.microsoft.com/office/drawing/2016/SVG/main" r:embed="rId2"/>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accent2"/>
                </a:solidFill>
              </a:rPr>
              <a:t>Pour ou contre ?</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2540462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_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284283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Crédits / remerciements">
    <p:bg>
      <p:bgPr>
        <a:solidFill>
          <a:schemeClr val="accent2"/>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2083692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308410" y="2317750"/>
            <a:ext cx="9144000" cy="2222500"/>
          </a:xfrm>
          <a:prstGeom prst="rect">
            <a:avLst/>
          </a:prstGeom>
        </p:spPr>
      </p:pic>
    </p:spTree>
    <p:extLst>
      <p:ext uri="{BB962C8B-B14F-4D97-AF65-F5344CB8AC3E}">
        <p14:creationId xmlns:p14="http://schemas.microsoft.com/office/powerpoint/2010/main" val="3476048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4"/>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5"/>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6"/>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7"/>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8"/>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9"/>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0">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10">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1"/>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0"/>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2"/>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2202627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076730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1_Logo et médias sociaux">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2"/>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3"/>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4"/>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6"/>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3" name="Image 22">
            <a:extLst>
              <a:ext uri="{FF2B5EF4-FFF2-40B4-BE49-F238E27FC236}">
                <a16:creationId xmlns:a16="http://schemas.microsoft.com/office/drawing/2014/main" id="{BAD89500-2EC8-4743-84D1-917AB1E40597}"/>
              </a:ext>
            </a:extLst>
          </p:cNvPr>
          <p:cNvPicPr>
            <a:picLocks noChangeAspect="1"/>
          </p:cNvPicPr>
          <p:nvPr userDrawn="1"/>
        </p:nvPicPr>
        <p:blipFill rotWithShape="1">
          <a:blip r:embed="rId7"/>
          <a:srcRect r="49454"/>
          <a:stretch/>
        </p:blipFill>
        <p:spPr>
          <a:xfrm>
            <a:off x="2803717" y="422703"/>
            <a:ext cx="6584566" cy="4016775"/>
          </a:xfrm>
          <a:prstGeom prst="rect">
            <a:avLst/>
          </a:prstGeom>
        </p:spPr>
      </p:pic>
      <p:sp>
        <p:nvSpPr>
          <p:cNvPr id="24" name="Rectangle 23">
            <a:extLst>
              <a:ext uri="{FF2B5EF4-FFF2-40B4-BE49-F238E27FC236}">
                <a16:creationId xmlns:a16="http://schemas.microsoft.com/office/drawing/2014/main" id="{0EA3CC50-52A1-B040-8E6C-7601EFC69480}"/>
              </a:ext>
            </a:extLst>
          </p:cNvPr>
          <p:cNvSpPr/>
          <p:nvPr userDrawn="1"/>
        </p:nvSpPr>
        <p:spPr>
          <a:xfrm>
            <a:off x="129288" y="146079"/>
            <a:ext cx="6096000" cy="1200329"/>
          </a:xfrm>
          <a:prstGeom prst="rect">
            <a:avLst/>
          </a:prstGeom>
          <a:solidFill>
            <a:srgbClr val="FFFF00"/>
          </a:solidFill>
        </p:spPr>
        <p:txBody>
          <a:bodyPr>
            <a:spAutoFit/>
          </a:bodyPr>
          <a:lstStyle/>
          <a:p>
            <a:pPr algn="ctr">
              <a:buFont typeface="+mj-lt"/>
              <a:buNone/>
            </a:pPr>
            <a:r>
              <a:rPr lang="fr-CA" sz="1800" b="0" i="0" u="none" strike="noStrike">
                <a:solidFill>
                  <a:srgbClr val="000000"/>
                </a:solidFill>
                <a:effectLst/>
                <a:latin typeface="Calibri" panose="020F0502020204030204" pitchFamily="34" charset="0"/>
              </a:rPr>
              <a:t>Diapo avec logo et site web : Logo + </a:t>
            </a:r>
            <a:r>
              <a:rPr lang="fr-CA" sz="1800" b="0" i="0" u="sng" strike="noStrike">
                <a:solidFill>
                  <a:srgbClr val="0563C1"/>
                </a:solidFill>
                <a:effectLst/>
                <a:latin typeface="Calibri" panose="020F0502020204030204" pitchFamily="34" charset="0"/>
                <a:hlinkClick r:id="rId8"/>
              </a:rPr>
              <a:t>educationjuridique.ca</a:t>
            </a:r>
            <a:endParaRPr lang="fr-CA"/>
          </a:p>
          <a:p>
            <a:pPr algn="ctr"/>
            <a:r>
              <a:rPr lang="fr-CA"/>
              <a:t>https://</a:t>
            </a:r>
            <a:r>
              <a:rPr lang="fr-CA" err="1"/>
              <a:t>www.educationjuridique.ca</a:t>
            </a:r>
            <a:r>
              <a:rPr lang="fr-CA"/>
              <a:t>/</a:t>
            </a:r>
            <a:r>
              <a:rPr lang="fr-CA" err="1"/>
              <a:t>fr</a:t>
            </a:r>
            <a:r>
              <a:rPr lang="fr-CA"/>
              <a:t>/</a:t>
            </a:r>
            <a:br>
              <a:rPr lang="fr-CA"/>
            </a:br>
            <a:endParaRPr lang="fr-CA"/>
          </a:p>
          <a:p>
            <a:pPr algn="ctr"/>
            <a:r>
              <a:rPr lang="fr-CA" b="1">
                <a:solidFill>
                  <a:srgbClr val="FF0000"/>
                </a:solidFill>
              </a:rPr>
              <a:t>ATTENTE LOGO. MISE EN PAGE À FINALISER</a:t>
            </a:r>
          </a:p>
        </p:txBody>
      </p:sp>
    </p:spTree>
    <p:extLst>
      <p:ext uri="{BB962C8B-B14F-4D97-AF65-F5344CB8AC3E}">
        <p14:creationId xmlns:p14="http://schemas.microsoft.com/office/powerpoint/2010/main" val="3667649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Séparateur de section visuels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4114" t="13955" r="21853"/>
          <a:stretch/>
        </p:blipFill>
        <p:spPr>
          <a:xfrm>
            <a:off x="10588487" y="0"/>
            <a:ext cx="1603514" cy="2553528"/>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20229702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Introduction / visuel gauch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4480560" y="822960"/>
            <a:ext cx="6820479" cy="914400"/>
          </a:xfrm>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0" y="822960"/>
            <a:ext cx="4023360" cy="6035040"/>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4480560" y="2103120"/>
            <a:ext cx="6824028"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89117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_Logo et médias sociaux / visuels / Gris">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4"/>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5"/>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6"/>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7"/>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8"/>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9"/>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0">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10">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1"/>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0"/>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2"/>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2583361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la date</a:t>
            </a:r>
          </a:p>
        </p:txBody>
      </p:sp>
      <p:pic>
        <p:nvPicPr>
          <p:cNvPr id="6" name="Image 5">
            <a:extLst>
              <a:ext uri="{FF2B5EF4-FFF2-40B4-BE49-F238E27FC236}">
                <a16:creationId xmlns:a16="http://schemas.microsoft.com/office/drawing/2014/main" id="{03ACBE21-375A-AA4B-871B-2C2AB5F7F572}"/>
              </a:ext>
            </a:extLst>
          </p:cNvPr>
          <p:cNvPicPr>
            <a:picLocks noChangeAspect="1"/>
          </p:cNvPicPr>
          <p:nvPr userDrawn="1"/>
        </p:nvPicPr>
        <p:blipFill>
          <a:blip r:embed="rId2"/>
          <a:stretch>
            <a:fillRect/>
          </a:stretch>
        </p:blipFill>
        <p:spPr>
          <a:xfrm>
            <a:off x="956441" y="2215775"/>
            <a:ext cx="3977640" cy="2479887"/>
          </a:xfrm>
          <a:prstGeom prst="rect">
            <a:avLst/>
          </a:prstGeom>
        </p:spPr>
      </p:pic>
    </p:spTree>
    <p:extLst>
      <p:ext uri="{BB962C8B-B14F-4D97-AF65-F5344CB8AC3E}">
        <p14:creationId xmlns:p14="http://schemas.microsoft.com/office/powerpoint/2010/main" val="213177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51">
          <p15:clr>
            <a:srgbClr val="FBAE40"/>
          </p15:clr>
        </p15:guide>
        <p15:guide id="2" orient="horz" pos="2943">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104039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Séparateur de section visuels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1601093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4072367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Séparateur de section visuels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4233224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_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756434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1367873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_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a:extLst>
                    <a:ext uri="{96DAC541-7B7A-43D3-8B79-37D633B846F1}">
                      <asvg:svgBlip xmlns:asvg="http://schemas.microsoft.com/office/drawing/2016/SVG/main" r:embed="rId2"/>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accent2"/>
                </a:solidFill>
              </a:rPr>
              <a:t>Pour ou contre?</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729228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2_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524000" y="2317750"/>
            <a:ext cx="9144000" cy="2222500"/>
          </a:xfrm>
          <a:prstGeom prst="rect">
            <a:avLst/>
          </a:prstGeom>
        </p:spPr>
      </p:pic>
    </p:spTree>
    <p:extLst>
      <p:ext uri="{BB962C8B-B14F-4D97-AF65-F5344CB8AC3E}">
        <p14:creationId xmlns:p14="http://schemas.microsoft.com/office/powerpoint/2010/main" val="392705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Logo et médias sociaux">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B9E43FE-16B4-7E40-91FD-5643726F7AFA}"/>
              </a:ext>
            </a:extLst>
          </p:cNvPr>
          <p:cNvPicPr>
            <a:picLocks noChangeAspect="1"/>
          </p:cNvPicPr>
          <p:nvPr userDrawn="1"/>
        </p:nvPicPr>
        <p:blipFill>
          <a:blip r:embed="rId2">
            <a:alphaModFix/>
          </a:blip>
          <a:stretch>
            <a:fillRect/>
          </a:stretch>
        </p:blipFill>
        <p:spPr>
          <a:xfrm>
            <a:off x="2936890" y="1576301"/>
            <a:ext cx="6309586" cy="1524816"/>
          </a:xfrm>
          <a:prstGeom prst="rect">
            <a:avLst/>
          </a:prstGeom>
        </p:spPr>
      </p:pic>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3"/>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4"/>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5"/>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7"/>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5" name="Image 24">
            <a:extLst>
              <a:ext uri="{FF2B5EF4-FFF2-40B4-BE49-F238E27FC236}">
                <a16:creationId xmlns:a16="http://schemas.microsoft.com/office/drawing/2014/main" id="{93D3DCC9-FD93-2F4C-A4AF-4D66644A606F}"/>
              </a:ext>
            </a:extLst>
          </p:cNvPr>
          <p:cNvPicPr>
            <a:picLocks noChangeAspect="1"/>
          </p:cNvPicPr>
          <p:nvPr userDrawn="1"/>
        </p:nvPicPr>
        <p:blipFill rotWithShape="1">
          <a:blip r:embed="rId8"/>
          <a:srcRect t="75064" r="3108"/>
          <a:stretch/>
        </p:blipFill>
        <p:spPr>
          <a:xfrm>
            <a:off x="2949039" y="2956034"/>
            <a:ext cx="6293923" cy="396842"/>
          </a:xfrm>
          <a:prstGeom prst="rect">
            <a:avLst/>
          </a:prstGeom>
        </p:spPr>
      </p:pic>
    </p:spTree>
    <p:extLst>
      <p:ext uri="{BB962C8B-B14F-4D97-AF65-F5344CB8AC3E}">
        <p14:creationId xmlns:p14="http://schemas.microsoft.com/office/powerpoint/2010/main" val="1430358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_Logo et médias sociaux / visuels / Gri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4"/>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5"/>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6"/>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7"/>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8"/>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9"/>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0">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10">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1"/>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0"/>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2"/>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235424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15250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51365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23996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4114" t="13955" r="21853"/>
          <a:stretch/>
        </p:blipFill>
        <p:spPr>
          <a:xfrm>
            <a:off x="10588487" y="0"/>
            <a:ext cx="1603514" cy="2553528"/>
          </a:xfrm>
          <a:prstGeom prst="rect">
            <a:avLst/>
          </a:prstGeom>
        </p:spPr>
      </p:pic>
      <p:pic>
        <p:nvPicPr>
          <p:cNvPr id="10" name="Graphique 9">
            <a:extLst>
              <a:ext uri="{FF2B5EF4-FFF2-40B4-BE49-F238E27FC236}">
                <a16:creationId xmlns:a16="http://schemas.microsoft.com/office/drawing/2014/main" id="{ABB79D62-4DCF-1B4E-B374-A67D985758AD}"/>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flipV="1">
            <a:off x="8512069" y="-13252"/>
            <a:ext cx="2912883" cy="1783237"/>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3178516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8266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376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a:t>Cliquez pour insérer le titre</a:t>
            </a:r>
          </a:p>
        </p:txBody>
      </p:sp>
    </p:spTree>
    <p:extLst>
      <p:ext uri="{BB962C8B-B14F-4D97-AF65-F5344CB8AC3E}">
        <p14:creationId xmlns:p14="http://schemas.microsoft.com/office/powerpoint/2010/main" val="2540461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72974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bg1"/>
                </a:solidFill>
              </a:rPr>
              <a:t>Savais-tu </a:t>
            </a:r>
            <a:br>
              <a:rPr lang="fr-CA" sz="6000" b="1">
                <a:solidFill>
                  <a:schemeClr val="bg1"/>
                </a:solidFill>
              </a:rPr>
            </a:br>
            <a:r>
              <a:rPr lang="fr-CA" sz="6000" b="1">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4222902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a:extLst>
                    <a:ext uri="{96DAC541-7B7A-43D3-8B79-37D633B846F1}">
                      <asvg:svgBlip xmlns:asvg="http://schemas.microsoft.com/office/drawing/2016/SVG/main" r:embed="rId2"/>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accent2"/>
                </a:solidFill>
              </a:rPr>
              <a:t>Pour ou contre ?</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253154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54824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2894341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chemeClr val="accent2"/>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140225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308410" y="2317750"/>
            <a:ext cx="9144000" cy="2222500"/>
          </a:xfrm>
          <a:prstGeom prst="rect">
            <a:avLst/>
          </a:prstGeom>
        </p:spPr>
      </p:pic>
    </p:spTree>
    <p:extLst>
      <p:ext uri="{BB962C8B-B14F-4D97-AF65-F5344CB8AC3E}">
        <p14:creationId xmlns:p14="http://schemas.microsoft.com/office/powerpoint/2010/main" val="370516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4"/>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5"/>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6"/>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7"/>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8"/>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9"/>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0">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10">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1"/>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0"/>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2"/>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314853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2"/>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3"/>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4"/>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6"/>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3" name="Image 22">
            <a:extLst>
              <a:ext uri="{FF2B5EF4-FFF2-40B4-BE49-F238E27FC236}">
                <a16:creationId xmlns:a16="http://schemas.microsoft.com/office/drawing/2014/main" id="{BAD89500-2EC8-4743-84D1-917AB1E40597}"/>
              </a:ext>
            </a:extLst>
          </p:cNvPr>
          <p:cNvPicPr>
            <a:picLocks noChangeAspect="1"/>
          </p:cNvPicPr>
          <p:nvPr userDrawn="1"/>
        </p:nvPicPr>
        <p:blipFill rotWithShape="1">
          <a:blip r:embed="rId7"/>
          <a:srcRect r="49454"/>
          <a:stretch/>
        </p:blipFill>
        <p:spPr>
          <a:xfrm>
            <a:off x="2803717" y="422703"/>
            <a:ext cx="6584566" cy="4016775"/>
          </a:xfrm>
          <a:prstGeom prst="rect">
            <a:avLst/>
          </a:prstGeom>
        </p:spPr>
      </p:pic>
      <p:sp>
        <p:nvSpPr>
          <p:cNvPr id="24" name="Rectangle 23">
            <a:extLst>
              <a:ext uri="{FF2B5EF4-FFF2-40B4-BE49-F238E27FC236}">
                <a16:creationId xmlns:a16="http://schemas.microsoft.com/office/drawing/2014/main" id="{0EA3CC50-52A1-B040-8E6C-7601EFC69480}"/>
              </a:ext>
            </a:extLst>
          </p:cNvPr>
          <p:cNvSpPr/>
          <p:nvPr userDrawn="1"/>
        </p:nvSpPr>
        <p:spPr>
          <a:xfrm>
            <a:off x="129288" y="146079"/>
            <a:ext cx="6096000" cy="1200329"/>
          </a:xfrm>
          <a:prstGeom prst="rect">
            <a:avLst/>
          </a:prstGeom>
          <a:solidFill>
            <a:srgbClr val="FFFF00"/>
          </a:solidFill>
        </p:spPr>
        <p:txBody>
          <a:bodyPr>
            <a:spAutoFit/>
          </a:bodyPr>
          <a:lstStyle/>
          <a:p>
            <a:pPr algn="ctr">
              <a:buFont typeface="+mj-lt"/>
              <a:buNone/>
            </a:pPr>
            <a:r>
              <a:rPr lang="fr-CA" sz="1800" b="0" i="0" u="none" strike="noStrike">
                <a:solidFill>
                  <a:srgbClr val="000000"/>
                </a:solidFill>
                <a:effectLst/>
                <a:latin typeface="Calibri" panose="020F0502020204030204" pitchFamily="34" charset="0"/>
              </a:rPr>
              <a:t>Diapo avec logo et site web : Logo + </a:t>
            </a:r>
            <a:r>
              <a:rPr lang="fr-CA" sz="1800" b="0" i="0" u="sng" strike="noStrike">
                <a:solidFill>
                  <a:srgbClr val="0563C1"/>
                </a:solidFill>
                <a:effectLst/>
                <a:latin typeface="Calibri" panose="020F0502020204030204" pitchFamily="34" charset="0"/>
                <a:hlinkClick r:id="rId8"/>
              </a:rPr>
              <a:t>educationjuridique.ca</a:t>
            </a:r>
            <a:endParaRPr lang="fr-CA"/>
          </a:p>
          <a:p>
            <a:pPr algn="ctr"/>
            <a:r>
              <a:rPr lang="fr-CA"/>
              <a:t>https://</a:t>
            </a:r>
            <a:r>
              <a:rPr lang="fr-CA" err="1"/>
              <a:t>www.educationjuridique.ca</a:t>
            </a:r>
            <a:r>
              <a:rPr lang="fr-CA"/>
              <a:t>/</a:t>
            </a:r>
            <a:r>
              <a:rPr lang="fr-CA" err="1"/>
              <a:t>fr</a:t>
            </a:r>
            <a:r>
              <a:rPr lang="fr-CA"/>
              <a:t>/</a:t>
            </a:r>
            <a:br>
              <a:rPr lang="fr-CA"/>
            </a:br>
            <a:endParaRPr lang="fr-CA"/>
          </a:p>
          <a:p>
            <a:pPr algn="ctr"/>
            <a:r>
              <a:rPr lang="fr-CA" b="1">
                <a:solidFill>
                  <a:srgbClr val="FF0000"/>
                </a:solidFill>
              </a:rPr>
              <a:t>ATTENTE LOGO. MISE EN PAGE À FINALISER</a:t>
            </a:r>
          </a:p>
        </p:txBody>
      </p:sp>
    </p:spTree>
    <p:extLst>
      <p:ext uri="{BB962C8B-B14F-4D97-AF65-F5344CB8AC3E}">
        <p14:creationId xmlns:p14="http://schemas.microsoft.com/office/powerpoint/2010/main" val="1838460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a:t>Cliquez pour insérer le sous-titre ou la date</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35591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5" name="Espace réservé du texte 7">
            <a:extLst>
              <a:ext uri="{FF2B5EF4-FFF2-40B4-BE49-F238E27FC236}">
                <a16:creationId xmlns:a16="http://schemas.microsoft.com/office/drawing/2014/main" id="{58269A95-E500-BF4A-B3EA-FB48D1C1CE77}"/>
              </a:ext>
            </a:extLst>
          </p:cNvPr>
          <p:cNvSpPr>
            <a:spLocks noGrp="1"/>
          </p:cNvSpPr>
          <p:nvPr>
            <p:ph type="body" sz="quarter" idx="15" hasCustomPrompt="1"/>
          </p:nvPr>
        </p:nvSpPr>
        <p:spPr>
          <a:xfrm>
            <a:off x="6462586"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p:txBody>
          <a:bodyPr/>
          <a:lstStyle/>
          <a:p>
            <a:r>
              <a:rPr lang="fr-CA"/>
              <a:t>Cliquez pour insérer le titre</a:t>
            </a:r>
          </a:p>
        </p:txBody>
      </p:sp>
    </p:spTree>
    <p:extLst>
      <p:ext uri="{BB962C8B-B14F-4D97-AF65-F5344CB8AC3E}">
        <p14:creationId xmlns:p14="http://schemas.microsoft.com/office/powerpoint/2010/main" val="129741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a:t>Cliquez pour insérer le titre</a:t>
            </a:r>
          </a:p>
        </p:txBody>
      </p:sp>
      <p:sp>
        <p:nvSpPr>
          <p:cNvPr id="4" name="Espace réservé du contenu 3">
            <a:extLst>
              <a:ext uri="{FF2B5EF4-FFF2-40B4-BE49-F238E27FC236}">
                <a16:creationId xmlns:a16="http://schemas.microsoft.com/office/drawing/2014/main" id="{9EE3594B-961B-0D42-8254-9F51E34C4193}"/>
              </a:ext>
            </a:extLst>
          </p:cNvPr>
          <p:cNvSpPr>
            <a:spLocks noGrp="1"/>
          </p:cNvSpPr>
          <p:nvPr>
            <p:ph sz="quarter" idx="15" hasCustomPrompt="1"/>
          </p:nvPr>
        </p:nvSpPr>
        <p:spPr>
          <a:xfrm>
            <a:off x="886968" y="2103120"/>
            <a:ext cx="1042416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013814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a:xfrm>
            <a:off x="886968" y="822960"/>
            <a:ext cx="10421938" cy="914400"/>
          </a:xfrm>
        </p:spPr>
        <p:txBody>
          <a:bodyPr/>
          <a:lstStyle/>
          <a:p>
            <a:r>
              <a:rPr lang="fr-CA"/>
              <a:t>Cliquez pour insérer le titre</a:t>
            </a:r>
          </a:p>
        </p:txBody>
      </p:sp>
      <p:sp>
        <p:nvSpPr>
          <p:cNvPr id="6" name="Espace réservé du contenu 3">
            <a:extLst>
              <a:ext uri="{FF2B5EF4-FFF2-40B4-BE49-F238E27FC236}">
                <a16:creationId xmlns:a16="http://schemas.microsoft.com/office/drawing/2014/main" id="{7E291F59-C5CC-0A4A-BFE3-2DE71C6C588C}"/>
              </a:ext>
            </a:extLst>
          </p:cNvPr>
          <p:cNvSpPr>
            <a:spLocks noGrp="1"/>
          </p:cNvSpPr>
          <p:nvPr>
            <p:ph sz="quarter" idx="16" hasCustomPrompt="1"/>
          </p:nvPr>
        </p:nvSpPr>
        <p:spPr>
          <a:xfrm>
            <a:off x="886968"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7" name="Espace réservé du contenu 3">
            <a:extLst>
              <a:ext uri="{FF2B5EF4-FFF2-40B4-BE49-F238E27FC236}">
                <a16:creationId xmlns:a16="http://schemas.microsoft.com/office/drawing/2014/main" id="{949FF223-6198-4D49-AC94-4E61593391F2}"/>
              </a:ext>
            </a:extLst>
          </p:cNvPr>
          <p:cNvSpPr>
            <a:spLocks noGrp="1"/>
          </p:cNvSpPr>
          <p:nvPr>
            <p:ph sz="quarter" idx="17" hasCustomPrompt="1"/>
          </p:nvPr>
        </p:nvSpPr>
        <p:spPr>
          <a:xfrm>
            <a:off x="6462586"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66177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29824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roduction / visuel gauch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4480560" y="822960"/>
            <a:ext cx="6820479" cy="914400"/>
          </a:xfrm>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0" y="822960"/>
            <a:ext cx="4023360" cy="6035040"/>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4480560" y="2103120"/>
            <a:ext cx="6824028"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21569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2898582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la date</a:t>
            </a:r>
          </a:p>
        </p:txBody>
      </p:sp>
      <p:pic>
        <p:nvPicPr>
          <p:cNvPr id="6" name="Image 5">
            <a:extLst>
              <a:ext uri="{FF2B5EF4-FFF2-40B4-BE49-F238E27FC236}">
                <a16:creationId xmlns:a16="http://schemas.microsoft.com/office/drawing/2014/main" id="{03ACBE21-375A-AA4B-871B-2C2AB5F7F572}"/>
              </a:ext>
            </a:extLst>
          </p:cNvPr>
          <p:cNvPicPr>
            <a:picLocks noChangeAspect="1"/>
          </p:cNvPicPr>
          <p:nvPr userDrawn="1"/>
        </p:nvPicPr>
        <p:blipFill>
          <a:blip r:embed="rId2"/>
          <a:stretch>
            <a:fillRect/>
          </a:stretch>
        </p:blipFill>
        <p:spPr>
          <a:xfrm>
            <a:off x="956441" y="2215775"/>
            <a:ext cx="3977640" cy="2479887"/>
          </a:xfrm>
          <a:prstGeom prst="rect">
            <a:avLst/>
          </a:prstGeom>
        </p:spPr>
      </p:pic>
    </p:spTree>
    <p:extLst>
      <p:ext uri="{BB962C8B-B14F-4D97-AF65-F5344CB8AC3E}">
        <p14:creationId xmlns:p14="http://schemas.microsoft.com/office/powerpoint/2010/main" val="412332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51">
          <p15:clr>
            <a:srgbClr val="FBAE40"/>
          </p15:clr>
        </p15:guide>
        <p15:guide id="2" orient="horz" pos="2943">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3398173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170988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109251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éparateur de section visuels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6" name="Image 5">
            <a:extLst>
              <a:ext uri="{FF2B5EF4-FFF2-40B4-BE49-F238E27FC236}">
                <a16:creationId xmlns:a16="http://schemas.microsoft.com/office/drawing/2014/main" id="{B2A6A55E-305E-5BF0-18C5-7DC01217CA17}"/>
              </a:ext>
            </a:extLst>
          </p:cNvPr>
          <p:cNvPicPr>
            <a:picLocks noChangeAspect="1"/>
          </p:cNvPicPr>
          <p:nvPr userDrawn="1"/>
        </p:nvPicPr>
        <p:blipFill>
          <a:blip r:embed="rId2"/>
          <a:stretch>
            <a:fillRect/>
          </a:stretch>
        </p:blipFill>
        <p:spPr>
          <a:xfrm rot="19333207">
            <a:off x="6426120" y="3666939"/>
            <a:ext cx="6757827" cy="5638656"/>
          </a:xfrm>
          <a:prstGeom prst="rect">
            <a:avLst/>
          </a:prstGeom>
        </p:spPr>
      </p:pic>
    </p:spTree>
    <p:extLst>
      <p:ext uri="{BB962C8B-B14F-4D97-AF65-F5344CB8AC3E}">
        <p14:creationId xmlns:p14="http://schemas.microsoft.com/office/powerpoint/2010/main" val="374749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212464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05A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821142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05A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01321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05A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12422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rgbClr val="05ACD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4" name="Image 3">
            <a:extLst>
              <a:ext uri="{FF2B5EF4-FFF2-40B4-BE49-F238E27FC236}">
                <a16:creationId xmlns:a16="http://schemas.microsoft.com/office/drawing/2014/main" id="{AB1A1453-F89E-1DE5-3FB2-E6605043E214}"/>
              </a:ext>
            </a:extLst>
          </p:cNvPr>
          <p:cNvPicPr>
            <a:picLocks noChangeAspect="1"/>
          </p:cNvPicPr>
          <p:nvPr userDrawn="1"/>
        </p:nvPicPr>
        <p:blipFill>
          <a:blip r:embed="rId2"/>
          <a:stretch>
            <a:fillRect/>
          </a:stretch>
        </p:blipFill>
        <p:spPr>
          <a:xfrm rot="12292729">
            <a:off x="7995252" y="-420834"/>
            <a:ext cx="6906072" cy="5762350"/>
          </a:xfrm>
          <a:prstGeom prst="rect">
            <a:avLst/>
          </a:prstGeom>
        </p:spPr>
      </p:pic>
    </p:spTree>
    <p:extLst>
      <p:ext uri="{BB962C8B-B14F-4D97-AF65-F5344CB8AC3E}">
        <p14:creationId xmlns:p14="http://schemas.microsoft.com/office/powerpoint/2010/main" val="2519873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éparateur de section visuels / anthracite">
    <p:bg>
      <p:bgPr>
        <a:solidFill>
          <a:srgbClr val="05ACD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14" name="Image 13">
            <a:extLst>
              <a:ext uri="{FF2B5EF4-FFF2-40B4-BE49-F238E27FC236}">
                <a16:creationId xmlns:a16="http://schemas.microsoft.com/office/drawing/2014/main" id="{FE9FC2DC-5D53-0483-8C71-994DFA588070}"/>
              </a:ext>
            </a:extLst>
          </p:cNvPr>
          <p:cNvPicPr>
            <a:picLocks noChangeAspect="1"/>
          </p:cNvPicPr>
          <p:nvPr userDrawn="1"/>
        </p:nvPicPr>
        <p:blipFill>
          <a:blip r:embed="rId2"/>
          <a:stretch>
            <a:fillRect/>
          </a:stretch>
        </p:blipFill>
        <p:spPr>
          <a:xfrm rot="18964139">
            <a:off x="5516684" y="2662177"/>
            <a:ext cx="7772400" cy="6485205"/>
          </a:xfrm>
          <a:prstGeom prst="rect">
            <a:avLst/>
          </a:prstGeom>
        </p:spPr>
      </p:pic>
    </p:spTree>
    <p:extLst>
      <p:ext uri="{BB962C8B-B14F-4D97-AF65-F5344CB8AC3E}">
        <p14:creationId xmlns:p14="http://schemas.microsoft.com/office/powerpoint/2010/main" val="136234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436129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046636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2" name="Graphique 1">
            <a:extLst>
              <a:ext uri="{FF2B5EF4-FFF2-40B4-BE49-F238E27FC236}">
                <a16:creationId xmlns:a16="http://schemas.microsoft.com/office/drawing/2014/main" id="{59D853CC-3DF0-272E-781B-B800A998EDD3}"/>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636" t="35801" r="10402" b="21376"/>
          <a:stretch/>
        </p:blipFill>
        <p:spPr>
          <a:xfrm rot="9517903">
            <a:off x="9930496" y="503511"/>
            <a:ext cx="2597427" cy="1636643"/>
          </a:xfrm>
          <a:prstGeom prst="rect">
            <a:avLst/>
          </a:prstGeom>
        </p:spPr>
      </p:pic>
    </p:spTree>
    <p:extLst>
      <p:ext uri="{BB962C8B-B14F-4D97-AF65-F5344CB8AC3E}">
        <p14:creationId xmlns:p14="http://schemas.microsoft.com/office/powerpoint/2010/main" val="240994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1978599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éparateur de section visuels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303508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1584362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279333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88924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2" name="Graphique 1">
            <a:extLst>
              <a:ext uri="{FF2B5EF4-FFF2-40B4-BE49-F238E27FC236}">
                <a16:creationId xmlns:a16="http://schemas.microsoft.com/office/drawing/2014/main" id="{0798A0BB-DE09-BF5E-E299-C6376A6327CE}"/>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636" t="35801" r="10402" b="21376"/>
          <a:stretch/>
        </p:blipFill>
        <p:spPr>
          <a:xfrm rot="9517903">
            <a:off x="9930496" y="503511"/>
            <a:ext cx="2597427" cy="1636643"/>
          </a:xfrm>
          <a:prstGeom prst="rect">
            <a:avLst/>
          </a:prstGeom>
        </p:spPr>
      </p:pic>
    </p:spTree>
    <p:extLst>
      <p:ext uri="{BB962C8B-B14F-4D97-AF65-F5344CB8AC3E}">
        <p14:creationId xmlns:p14="http://schemas.microsoft.com/office/powerpoint/2010/main" val="114277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bg1"/>
                </a:solidFill>
              </a:rPr>
              <a:t>Savais-tu </a:t>
            </a:r>
            <a:br>
              <a:rPr lang="fr-CA" sz="6000" b="1">
                <a:solidFill>
                  <a:schemeClr val="bg1"/>
                </a:solidFill>
              </a:rPr>
            </a:br>
            <a:r>
              <a:rPr lang="fr-CA" sz="6000" b="1">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2215363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rgbClr val="05ACD1"/>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a:extLst>
                    <a:ext uri="{96DAC541-7B7A-43D3-8B79-37D633B846F1}">
                      <asvg:svgBlip xmlns:asvg="http://schemas.microsoft.com/office/drawing/2016/SVG/main" r:embed="rId2"/>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rgbClr val="F6891F"/>
                </a:solidFill>
              </a:rPr>
              <a:t>Pour ou contre?</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3740213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066113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rgbClr val="05ACD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4285080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rgbClr val="05ACD1"/>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4133818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0D366FA-862A-09DB-B8CA-2100C08C48EB}"/>
              </a:ext>
            </a:extLst>
          </p:cNvPr>
          <p:cNvPicPr>
            <a:picLocks noChangeAspect="1"/>
          </p:cNvPicPr>
          <p:nvPr userDrawn="1"/>
        </p:nvPicPr>
        <p:blipFill>
          <a:blip r:embed="rId2"/>
          <a:stretch>
            <a:fillRect/>
          </a:stretch>
        </p:blipFill>
        <p:spPr>
          <a:xfrm>
            <a:off x="2395959" y="2888461"/>
            <a:ext cx="7772400" cy="1081078"/>
          </a:xfrm>
          <a:prstGeom prst="rect">
            <a:avLst/>
          </a:prstGeom>
        </p:spPr>
      </p:pic>
    </p:spTree>
    <p:extLst>
      <p:ext uri="{BB962C8B-B14F-4D97-AF65-F5344CB8AC3E}">
        <p14:creationId xmlns:p14="http://schemas.microsoft.com/office/powerpoint/2010/main" val="1999967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B9E43FE-16B4-7E40-91FD-5643726F7AFA}"/>
              </a:ext>
            </a:extLst>
          </p:cNvPr>
          <p:cNvPicPr>
            <a:picLocks noChangeAspect="1"/>
          </p:cNvPicPr>
          <p:nvPr userDrawn="1"/>
        </p:nvPicPr>
        <p:blipFill>
          <a:blip r:embed="rId2">
            <a:alphaModFix/>
          </a:blip>
          <a:stretch>
            <a:fillRect/>
          </a:stretch>
        </p:blipFill>
        <p:spPr>
          <a:xfrm>
            <a:off x="2936890" y="1576301"/>
            <a:ext cx="6309586" cy="1524816"/>
          </a:xfrm>
          <a:prstGeom prst="rect">
            <a:avLst/>
          </a:prstGeom>
        </p:spPr>
      </p:pic>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3"/>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4"/>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5"/>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7"/>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5" name="Image 24">
            <a:extLst>
              <a:ext uri="{FF2B5EF4-FFF2-40B4-BE49-F238E27FC236}">
                <a16:creationId xmlns:a16="http://schemas.microsoft.com/office/drawing/2014/main" id="{93D3DCC9-FD93-2F4C-A4AF-4D66644A606F}"/>
              </a:ext>
            </a:extLst>
          </p:cNvPr>
          <p:cNvPicPr>
            <a:picLocks noChangeAspect="1"/>
          </p:cNvPicPr>
          <p:nvPr userDrawn="1"/>
        </p:nvPicPr>
        <p:blipFill rotWithShape="1">
          <a:blip r:embed="rId8"/>
          <a:srcRect t="75064" r="3108"/>
          <a:stretch/>
        </p:blipFill>
        <p:spPr>
          <a:xfrm>
            <a:off x="2949039" y="2956034"/>
            <a:ext cx="6293923" cy="396842"/>
          </a:xfrm>
          <a:prstGeom prst="rect">
            <a:avLst/>
          </a:prstGeom>
        </p:spPr>
      </p:pic>
    </p:spTree>
    <p:extLst>
      <p:ext uri="{BB962C8B-B14F-4D97-AF65-F5344CB8AC3E}">
        <p14:creationId xmlns:p14="http://schemas.microsoft.com/office/powerpoint/2010/main" val="187025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la date</a:t>
            </a:r>
          </a:p>
        </p:txBody>
      </p:sp>
      <p:pic>
        <p:nvPicPr>
          <p:cNvPr id="10" name="Image 9">
            <a:extLst>
              <a:ext uri="{FF2B5EF4-FFF2-40B4-BE49-F238E27FC236}">
                <a16:creationId xmlns:a16="http://schemas.microsoft.com/office/drawing/2014/main" id="{2E9D9EF9-561C-B04A-B032-1BD78C9D6DA6}"/>
              </a:ext>
            </a:extLst>
          </p:cNvPr>
          <p:cNvPicPr>
            <a:picLocks noChangeAspect="1"/>
          </p:cNvPicPr>
          <p:nvPr userDrawn="1"/>
        </p:nvPicPr>
        <p:blipFill>
          <a:blip r:embed="rId2"/>
          <a:stretch>
            <a:fillRect/>
          </a:stretch>
        </p:blipFill>
        <p:spPr>
          <a:xfrm>
            <a:off x="869325" y="1916475"/>
            <a:ext cx="4155289" cy="3025050"/>
          </a:xfrm>
          <a:prstGeom prst="rect">
            <a:avLst/>
          </a:prstGeom>
        </p:spPr>
      </p:pic>
    </p:spTree>
    <p:extLst>
      <p:ext uri="{BB962C8B-B14F-4D97-AF65-F5344CB8AC3E}">
        <p14:creationId xmlns:p14="http://schemas.microsoft.com/office/powerpoint/2010/main" val="113000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51" userDrawn="1">
          <p15:clr>
            <a:srgbClr val="FBAE40"/>
          </p15:clr>
        </p15:guide>
        <p15:guide id="2" orient="horz" pos="2943"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Logo et médias sociaux / visuels / Gris">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4"/>
          <a:stretch>
            <a:fillRect/>
          </a:stretch>
        </p:blipFill>
        <p:spPr>
          <a:xfrm>
            <a:off x="9580632" y="5937409"/>
            <a:ext cx="1990399" cy="374904"/>
          </a:xfrm>
          <a:prstGeom prst="rect">
            <a:avLst/>
          </a:prstGeom>
        </p:spPr>
      </p:pic>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7386846" y="1456435"/>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5">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5">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7386846" y="3004192"/>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6">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7386846" y="4633517"/>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7">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639208" y="2841488"/>
            <a:ext cx="633224" cy="633184"/>
            <a:chOff x="539551" y="2747719"/>
            <a:chExt cx="1689499" cy="1689393"/>
          </a:xfrm>
        </p:grpSpPr>
        <p:sp>
          <p:nvSpPr>
            <p:cNvPr id="10" name="Oval 18">
              <a:hlinkClick r:id="rId6"/>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6639208" y="1293731"/>
            <a:ext cx="633224" cy="633184"/>
            <a:chOff x="2675683" y="2747719"/>
            <a:chExt cx="1689500" cy="1689393"/>
          </a:xfrm>
        </p:grpSpPr>
        <p:sp>
          <p:nvSpPr>
            <p:cNvPr id="12" name="Oval 24">
              <a:hlinkClick r:id="rId5"/>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6639208" y="4470813"/>
            <a:ext cx="633224" cy="633184"/>
            <a:chOff x="7305431" y="4396728"/>
            <a:chExt cx="633224" cy="633184"/>
          </a:xfrm>
        </p:grpSpPr>
        <p:sp>
          <p:nvSpPr>
            <p:cNvPr id="41" name="Oval 24">
              <a:hlinkClick r:id="rId7"/>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5" name="Groupe 4">
            <a:extLst>
              <a:ext uri="{FF2B5EF4-FFF2-40B4-BE49-F238E27FC236}">
                <a16:creationId xmlns:a16="http://schemas.microsoft.com/office/drawing/2014/main" id="{65348B77-182C-622A-F40C-D2E621AFDB71}"/>
              </a:ext>
            </a:extLst>
          </p:cNvPr>
          <p:cNvGrpSpPr/>
          <p:nvPr userDrawn="1"/>
        </p:nvGrpSpPr>
        <p:grpSpPr>
          <a:xfrm>
            <a:off x="643919" y="1456435"/>
            <a:ext cx="5171662" cy="3102997"/>
            <a:chOff x="507494" y="560769"/>
            <a:chExt cx="5171662" cy="3102997"/>
          </a:xfrm>
        </p:grpSpPr>
        <p:sp>
          <p:nvSpPr>
            <p:cNvPr id="4" name="Rectangle 3">
              <a:extLst>
                <a:ext uri="{FF2B5EF4-FFF2-40B4-BE49-F238E27FC236}">
                  <a16:creationId xmlns:a16="http://schemas.microsoft.com/office/drawing/2014/main" id="{526C68BD-49FE-0902-98CE-3A13642E8E8C}"/>
                </a:ext>
              </a:extLst>
            </p:cNvPr>
            <p:cNvSpPr/>
            <p:nvPr userDrawn="1"/>
          </p:nvSpPr>
          <p:spPr>
            <a:xfrm>
              <a:off x="1178787" y="789166"/>
              <a:ext cx="3860059" cy="25016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pic>
          <p:nvPicPr>
            <p:cNvPr id="3" name="Image 2">
              <a:extLst>
                <a:ext uri="{FF2B5EF4-FFF2-40B4-BE49-F238E27FC236}">
                  <a16:creationId xmlns:a16="http://schemas.microsoft.com/office/drawing/2014/main" id="{CF1A95BE-5B56-99E6-079B-621CAD8BD590}"/>
                </a:ext>
              </a:extLst>
            </p:cNvPr>
            <p:cNvPicPr>
              <a:picLocks noChangeAspect="1"/>
            </p:cNvPicPr>
            <p:nvPr userDrawn="1"/>
          </p:nvPicPr>
          <p:blipFill>
            <a:blip r:embed="rId8"/>
            <a:stretch>
              <a:fillRect/>
            </a:stretch>
          </p:blipFill>
          <p:spPr>
            <a:xfrm>
              <a:off x="1228826" y="978252"/>
              <a:ext cx="3728998" cy="2177165"/>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9"/>
            <a:stretch>
              <a:fillRect/>
            </a:stretch>
          </p:blipFill>
          <p:spPr>
            <a:xfrm>
              <a:off x="507494" y="560769"/>
              <a:ext cx="5171662" cy="3102997"/>
            </a:xfrm>
            <a:prstGeom prst="rect">
              <a:avLst/>
            </a:prstGeom>
          </p:spPr>
        </p:pic>
      </p:grpSp>
    </p:spTree>
    <p:extLst>
      <p:ext uri="{BB962C8B-B14F-4D97-AF65-F5344CB8AC3E}">
        <p14:creationId xmlns:p14="http://schemas.microsoft.com/office/powerpoint/2010/main" val="3385597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2774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 Gri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4"/>
          <a:stretch>
            <a:fillRect/>
          </a:stretch>
        </p:blipFill>
        <p:spPr>
          <a:xfrm>
            <a:off x="9580632" y="5937409"/>
            <a:ext cx="1990399" cy="374904"/>
          </a:xfrm>
          <a:prstGeom prst="rect">
            <a:avLst/>
          </a:prstGeom>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5"/>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6"/>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7808658" y="1385316"/>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7">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7">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7808658" y="2933073"/>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8">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7808658" y="4562398"/>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9">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061020" y="2770369"/>
            <a:ext cx="633224" cy="633184"/>
            <a:chOff x="539551" y="2747719"/>
            <a:chExt cx="1689499" cy="1689393"/>
          </a:xfrm>
        </p:grpSpPr>
        <p:sp>
          <p:nvSpPr>
            <p:cNvPr id="10" name="Oval 18">
              <a:hlinkClick r:id="rId8"/>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061020" y="1222612"/>
            <a:ext cx="633224" cy="633184"/>
            <a:chOff x="2675683" y="2747719"/>
            <a:chExt cx="1689500" cy="1689393"/>
          </a:xfrm>
        </p:grpSpPr>
        <p:sp>
          <p:nvSpPr>
            <p:cNvPr id="12" name="Oval 24">
              <a:hlinkClick r:id="rId7"/>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061020" y="4399694"/>
            <a:ext cx="633224" cy="633184"/>
            <a:chOff x="7305431" y="4396728"/>
            <a:chExt cx="633224" cy="633184"/>
          </a:xfrm>
        </p:grpSpPr>
        <p:sp>
          <p:nvSpPr>
            <p:cNvPr id="41" name="Oval 24">
              <a:hlinkClick r:id="rId9"/>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261321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a:t>Cliquez pour insérer le sous-titre ou la date</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p:nvPicPr>
        <p:blipFill>
          <a:blip r:embed="rId2"/>
          <a:stretch>
            <a:fillRect/>
          </a:stretch>
        </p:blipFill>
        <p:spPr>
          <a:xfrm>
            <a:off x="882649" y="904567"/>
            <a:ext cx="2685225" cy="648930"/>
          </a:xfrm>
          <a:prstGeom prst="rect">
            <a:avLst/>
          </a:prstGeom>
        </p:spPr>
      </p:pic>
      <p:pic>
        <p:nvPicPr>
          <p:cNvPr id="4" name="Image 3">
            <a:extLst>
              <a:ext uri="{FF2B5EF4-FFF2-40B4-BE49-F238E27FC236}">
                <a16:creationId xmlns:a16="http://schemas.microsoft.com/office/drawing/2014/main" id="{E768044C-57B0-B1FF-A6F9-05C89EF66651}"/>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2078828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a:t>Cliquez pour insérer le titre</a:t>
            </a:r>
          </a:p>
        </p:txBody>
      </p:sp>
      <p:sp>
        <p:nvSpPr>
          <p:cNvPr id="4" name="Espace réservé du contenu 3">
            <a:extLst>
              <a:ext uri="{FF2B5EF4-FFF2-40B4-BE49-F238E27FC236}">
                <a16:creationId xmlns:a16="http://schemas.microsoft.com/office/drawing/2014/main" id="{9EE3594B-961B-0D42-8254-9F51E34C4193}"/>
              </a:ext>
            </a:extLst>
          </p:cNvPr>
          <p:cNvSpPr>
            <a:spLocks noGrp="1"/>
          </p:cNvSpPr>
          <p:nvPr>
            <p:ph sz="quarter" idx="15" hasCustomPrompt="1"/>
          </p:nvPr>
        </p:nvSpPr>
        <p:spPr>
          <a:xfrm>
            <a:off x="886968" y="2103120"/>
            <a:ext cx="1042416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17375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2 contenu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a:xfrm>
            <a:off x="886968" y="822960"/>
            <a:ext cx="10421938" cy="914400"/>
          </a:xfrm>
        </p:spPr>
        <p:txBody>
          <a:bodyPr/>
          <a:lstStyle/>
          <a:p>
            <a:r>
              <a:rPr lang="fr-CA"/>
              <a:t>Cliquez pour insérer le titre</a:t>
            </a:r>
          </a:p>
        </p:txBody>
      </p:sp>
      <p:sp>
        <p:nvSpPr>
          <p:cNvPr id="6" name="Espace réservé du contenu 3">
            <a:extLst>
              <a:ext uri="{FF2B5EF4-FFF2-40B4-BE49-F238E27FC236}">
                <a16:creationId xmlns:a16="http://schemas.microsoft.com/office/drawing/2014/main" id="{7E291F59-C5CC-0A4A-BFE3-2DE71C6C588C}"/>
              </a:ext>
            </a:extLst>
          </p:cNvPr>
          <p:cNvSpPr>
            <a:spLocks noGrp="1"/>
          </p:cNvSpPr>
          <p:nvPr>
            <p:ph sz="quarter" idx="16" hasCustomPrompt="1"/>
          </p:nvPr>
        </p:nvSpPr>
        <p:spPr>
          <a:xfrm>
            <a:off x="886968"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7" name="Espace réservé du contenu 3">
            <a:extLst>
              <a:ext uri="{FF2B5EF4-FFF2-40B4-BE49-F238E27FC236}">
                <a16:creationId xmlns:a16="http://schemas.microsoft.com/office/drawing/2014/main" id="{949FF223-6198-4D49-AC94-4E61593391F2}"/>
              </a:ext>
            </a:extLst>
          </p:cNvPr>
          <p:cNvSpPr>
            <a:spLocks noGrp="1"/>
          </p:cNvSpPr>
          <p:nvPr>
            <p:ph sz="quarter" idx="17" hasCustomPrompt="1"/>
          </p:nvPr>
        </p:nvSpPr>
        <p:spPr>
          <a:xfrm>
            <a:off x="6462586"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092758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40980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Introduction / visuel gauch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4480560" y="822960"/>
            <a:ext cx="6820479" cy="914400"/>
          </a:xfrm>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0" y="822960"/>
            <a:ext cx="4023360" cy="6035040"/>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4480560" y="2103120"/>
            <a:ext cx="6824028"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33669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1695724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la date</a:t>
            </a:r>
          </a:p>
        </p:txBody>
      </p:sp>
      <p:pic>
        <p:nvPicPr>
          <p:cNvPr id="6" name="Image 5">
            <a:extLst>
              <a:ext uri="{FF2B5EF4-FFF2-40B4-BE49-F238E27FC236}">
                <a16:creationId xmlns:a16="http://schemas.microsoft.com/office/drawing/2014/main" id="{03ACBE21-375A-AA4B-871B-2C2AB5F7F572}"/>
              </a:ext>
            </a:extLst>
          </p:cNvPr>
          <p:cNvPicPr>
            <a:picLocks noChangeAspect="1"/>
          </p:cNvPicPr>
          <p:nvPr/>
        </p:nvPicPr>
        <p:blipFill>
          <a:blip r:embed="rId2"/>
          <a:stretch>
            <a:fillRect/>
          </a:stretch>
        </p:blipFill>
        <p:spPr>
          <a:xfrm>
            <a:off x="956441" y="2215775"/>
            <a:ext cx="3977640" cy="2479887"/>
          </a:xfrm>
          <a:prstGeom prst="rect">
            <a:avLst/>
          </a:prstGeom>
        </p:spPr>
      </p:pic>
      <p:sp>
        <p:nvSpPr>
          <p:cNvPr id="2" name="Rectangle 8">
            <a:extLst>
              <a:ext uri="{FF2B5EF4-FFF2-40B4-BE49-F238E27FC236}">
                <a16:creationId xmlns:a16="http://schemas.microsoft.com/office/drawing/2014/main" id="{1815722A-0FBC-E0AF-75EF-AF4C09AC9EEE}"/>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pic>
        <p:nvPicPr>
          <p:cNvPr id="3" name="Image 2">
            <a:extLst>
              <a:ext uri="{FF2B5EF4-FFF2-40B4-BE49-F238E27FC236}">
                <a16:creationId xmlns:a16="http://schemas.microsoft.com/office/drawing/2014/main" id="{6030CAA8-330C-558B-D774-68D77A665856}"/>
              </a:ext>
            </a:extLst>
          </p:cNvPr>
          <p:cNvPicPr>
            <a:picLocks noChangeAspect="1"/>
          </p:cNvPicPr>
          <p:nvPr userDrawn="1"/>
        </p:nvPicPr>
        <p:blipFill>
          <a:blip r:embed="rId3"/>
          <a:stretch>
            <a:fillRect/>
          </a:stretch>
        </p:blipFill>
        <p:spPr>
          <a:xfrm>
            <a:off x="869325" y="1916475"/>
            <a:ext cx="4155289" cy="3025050"/>
          </a:xfrm>
          <a:prstGeom prst="rect">
            <a:avLst/>
          </a:prstGeom>
        </p:spPr>
      </p:pic>
    </p:spTree>
    <p:extLst>
      <p:ext uri="{BB962C8B-B14F-4D97-AF65-F5344CB8AC3E}">
        <p14:creationId xmlns:p14="http://schemas.microsoft.com/office/powerpoint/2010/main" val="1852436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51">
          <p15:clr>
            <a:srgbClr val="FBAE40"/>
          </p15:clr>
        </p15:guide>
        <p15:guide id="2" orient="horz" pos="294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883086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Rectangle 8">
            <a:extLst>
              <a:ext uri="{FF2B5EF4-FFF2-40B4-BE49-F238E27FC236}">
                <a16:creationId xmlns:a16="http://schemas.microsoft.com/office/drawing/2014/main" id="{1489265C-FFCE-D832-6FA0-56758AB49FD6}"/>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18324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Rectangle 8">
            <a:extLst>
              <a:ext uri="{FF2B5EF4-FFF2-40B4-BE49-F238E27FC236}">
                <a16:creationId xmlns:a16="http://schemas.microsoft.com/office/drawing/2014/main" id="{09C1D950-88B7-40FA-B60A-8AED83FAB6C3}"/>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Tree>
    <p:extLst>
      <p:ext uri="{BB962C8B-B14F-4D97-AF65-F5344CB8AC3E}">
        <p14:creationId xmlns:p14="http://schemas.microsoft.com/office/powerpoint/2010/main" val="4063788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2" name="Graphique 1">
            <a:extLst>
              <a:ext uri="{FF2B5EF4-FFF2-40B4-BE49-F238E27FC236}">
                <a16:creationId xmlns:a16="http://schemas.microsoft.com/office/drawing/2014/main" id="{1A1AB4FB-57BA-023E-3FFB-6AB8EFDB567D}"/>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flipV="1">
            <a:off x="8512069" y="-13252"/>
            <a:ext cx="2912883" cy="1783237"/>
          </a:xfrm>
          <a:prstGeom prst="rect">
            <a:avLst/>
          </a:prstGeom>
        </p:spPr>
      </p:pic>
      <p:pic>
        <p:nvPicPr>
          <p:cNvPr id="4" name="Graphique 3">
            <a:extLst>
              <a:ext uri="{FF2B5EF4-FFF2-40B4-BE49-F238E27FC236}">
                <a16:creationId xmlns:a16="http://schemas.microsoft.com/office/drawing/2014/main" id="{C1F3264E-5602-F647-D951-19958DDC470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a:off x="9279117" y="5088014"/>
            <a:ext cx="2912883" cy="1783237"/>
          </a:xfrm>
          <a:prstGeom prst="rect">
            <a:avLst/>
          </a:prstGeom>
        </p:spPr>
      </p:pic>
      <p:pic>
        <p:nvPicPr>
          <p:cNvPr id="5" name="Graphique 4">
            <a:extLst>
              <a:ext uri="{FF2B5EF4-FFF2-40B4-BE49-F238E27FC236}">
                <a16:creationId xmlns:a16="http://schemas.microsoft.com/office/drawing/2014/main" id="{DD4F1818-AA2A-C010-E2CB-C82C30639B3F}"/>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282064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Séparateur de section visuels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6" name="Image 5">
            <a:extLst>
              <a:ext uri="{FF2B5EF4-FFF2-40B4-BE49-F238E27FC236}">
                <a16:creationId xmlns:a16="http://schemas.microsoft.com/office/drawing/2014/main" id="{B2A6A55E-305E-5BF0-18C5-7DC01217CA17}"/>
              </a:ext>
            </a:extLst>
          </p:cNvPr>
          <p:cNvPicPr>
            <a:picLocks noChangeAspect="1"/>
          </p:cNvPicPr>
          <p:nvPr/>
        </p:nvPicPr>
        <p:blipFill>
          <a:blip r:embed="rId2"/>
          <a:stretch>
            <a:fillRect/>
          </a:stretch>
        </p:blipFill>
        <p:spPr>
          <a:xfrm rot="19333207">
            <a:off x="6426120" y="3666939"/>
            <a:ext cx="6757827" cy="5638656"/>
          </a:xfrm>
          <a:prstGeom prst="rect">
            <a:avLst/>
          </a:prstGeom>
        </p:spPr>
      </p:pic>
      <p:pic>
        <p:nvPicPr>
          <p:cNvPr id="2" name="Graphique 1">
            <a:extLst>
              <a:ext uri="{FF2B5EF4-FFF2-40B4-BE49-F238E27FC236}">
                <a16:creationId xmlns:a16="http://schemas.microsoft.com/office/drawing/2014/main" id="{4E4892E9-1F68-7F3F-8762-FEBF22392F7B}"/>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4" name="Graphique 3">
            <a:extLst>
              <a:ext uri="{FF2B5EF4-FFF2-40B4-BE49-F238E27FC236}">
                <a16:creationId xmlns:a16="http://schemas.microsoft.com/office/drawing/2014/main" id="{AC77E8B9-9258-C338-082E-68CE263C8754}"/>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5" name="Graphique 4">
            <a:extLst>
              <a:ext uri="{FF2B5EF4-FFF2-40B4-BE49-F238E27FC236}">
                <a16:creationId xmlns:a16="http://schemas.microsoft.com/office/drawing/2014/main" id="{28A82E2E-AE8B-531D-246A-E107B4ADCCFF}"/>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247015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p:nvSpPr>
          <p:spPr>
            <a:xfrm>
              <a:off x="8640689" y="2800350"/>
              <a:ext cx="2286000" cy="2286000"/>
            </a:xfrm>
            <a:prstGeom prst="ellipse">
              <a:avLst/>
            </a:prstGeom>
            <a:solidFill>
              <a:srgbClr val="05A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3" name="Rectangle 8">
            <a:extLst>
              <a:ext uri="{FF2B5EF4-FFF2-40B4-BE49-F238E27FC236}">
                <a16:creationId xmlns:a16="http://schemas.microsoft.com/office/drawing/2014/main" id="{A9DCC807-C908-8332-2217-4BB3AF52FE2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7" name="Groupe 6">
            <a:extLst>
              <a:ext uri="{FF2B5EF4-FFF2-40B4-BE49-F238E27FC236}">
                <a16:creationId xmlns:a16="http://schemas.microsoft.com/office/drawing/2014/main" id="{E84A5184-B36D-F575-D3C9-24778E9FF854}"/>
              </a:ext>
            </a:extLst>
          </p:cNvPr>
          <p:cNvGrpSpPr/>
          <p:nvPr userDrawn="1"/>
        </p:nvGrpSpPr>
        <p:grpSpPr>
          <a:xfrm>
            <a:off x="8640689" y="2800350"/>
            <a:ext cx="2286000" cy="2286000"/>
            <a:chOff x="8640689" y="2800350"/>
            <a:chExt cx="2286000" cy="2286000"/>
          </a:xfrm>
        </p:grpSpPr>
        <p:sp>
          <p:nvSpPr>
            <p:cNvPr id="8" name="Ellipse 7">
              <a:extLst>
                <a:ext uri="{FF2B5EF4-FFF2-40B4-BE49-F238E27FC236}">
                  <a16:creationId xmlns:a16="http://schemas.microsoft.com/office/drawing/2014/main" id="{372216ED-CAB1-DC96-8B02-FB92E9E7FD3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10" name="Graphique 9">
              <a:extLst>
                <a:ext uri="{FF2B5EF4-FFF2-40B4-BE49-F238E27FC236}">
                  <a16:creationId xmlns:a16="http://schemas.microsoft.com/office/drawing/2014/main" id="{81519C95-4AE0-6D90-660B-3F8E35D69EDB}"/>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Tree>
    <p:extLst>
      <p:ext uri="{BB962C8B-B14F-4D97-AF65-F5344CB8AC3E}">
        <p14:creationId xmlns:p14="http://schemas.microsoft.com/office/powerpoint/2010/main" val="1935784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p:nvSpPr>
        <p:spPr>
          <a:xfrm>
            <a:off x="8640689" y="2800350"/>
            <a:ext cx="2286000" cy="2286000"/>
          </a:xfrm>
          <a:prstGeom prst="ellipse">
            <a:avLst/>
          </a:prstGeom>
          <a:solidFill>
            <a:srgbClr val="05A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Rectangle 8">
            <a:extLst>
              <a:ext uri="{FF2B5EF4-FFF2-40B4-BE49-F238E27FC236}">
                <a16:creationId xmlns:a16="http://schemas.microsoft.com/office/drawing/2014/main" id="{C05CEAC0-14F1-F5AC-B839-D2AB5124BC59}"/>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 name="Espace réservé du contenu 2">
            <a:extLst>
              <a:ext uri="{FF2B5EF4-FFF2-40B4-BE49-F238E27FC236}">
                <a16:creationId xmlns:a16="http://schemas.microsoft.com/office/drawing/2014/main" id="{40828F21-CDC6-F706-8556-C646CB6D0D3C}"/>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6" name="Ellipse 5">
            <a:extLst>
              <a:ext uri="{FF2B5EF4-FFF2-40B4-BE49-F238E27FC236}">
                <a16:creationId xmlns:a16="http://schemas.microsoft.com/office/drawing/2014/main" id="{466FC484-CBBA-8C30-FAFD-CFD12EFCA573}"/>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Tree>
    <p:extLst>
      <p:ext uri="{BB962C8B-B14F-4D97-AF65-F5344CB8AC3E}">
        <p14:creationId xmlns:p14="http://schemas.microsoft.com/office/powerpoint/2010/main" val="26883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p:nvSpPr>
        <p:spPr>
          <a:xfrm>
            <a:off x="8640689" y="2800350"/>
            <a:ext cx="2286000" cy="2286000"/>
          </a:xfrm>
          <a:prstGeom prst="ellipse">
            <a:avLst/>
          </a:prstGeom>
          <a:solidFill>
            <a:srgbClr val="05AC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Rectangle 8">
            <a:extLst>
              <a:ext uri="{FF2B5EF4-FFF2-40B4-BE49-F238E27FC236}">
                <a16:creationId xmlns:a16="http://schemas.microsoft.com/office/drawing/2014/main" id="{FC22BDF8-D44E-D470-F7EC-0E6D7FEDD11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 name="Espace réservé du contenu 2">
            <a:extLst>
              <a:ext uri="{FF2B5EF4-FFF2-40B4-BE49-F238E27FC236}">
                <a16:creationId xmlns:a16="http://schemas.microsoft.com/office/drawing/2014/main" id="{4964FA8A-A200-46B0-DA9A-655CE0B207B8}"/>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6" name="Ellipse 5">
            <a:extLst>
              <a:ext uri="{FF2B5EF4-FFF2-40B4-BE49-F238E27FC236}">
                <a16:creationId xmlns:a16="http://schemas.microsoft.com/office/drawing/2014/main" id="{E7EF684F-68FD-3E14-ABD0-23C7B8B1F41C}"/>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Tree>
    <p:extLst>
      <p:ext uri="{BB962C8B-B14F-4D97-AF65-F5344CB8AC3E}">
        <p14:creationId xmlns:p14="http://schemas.microsoft.com/office/powerpoint/2010/main" val="374125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éparateur de section / anthracite">
    <p:bg>
      <p:bgPr>
        <a:solidFill>
          <a:srgbClr val="05ACD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4" name="Image 3">
            <a:extLst>
              <a:ext uri="{FF2B5EF4-FFF2-40B4-BE49-F238E27FC236}">
                <a16:creationId xmlns:a16="http://schemas.microsoft.com/office/drawing/2014/main" id="{AB1A1453-F89E-1DE5-3FB2-E6605043E214}"/>
              </a:ext>
            </a:extLst>
          </p:cNvPr>
          <p:cNvPicPr>
            <a:picLocks noChangeAspect="1"/>
          </p:cNvPicPr>
          <p:nvPr/>
        </p:nvPicPr>
        <p:blipFill>
          <a:blip r:embed="rId2"/>
          <a:stretch>
            <a:fillRect/>
          </a:stretch>
        </p:blipFill>
        <p:spPr>
          <a:xfrm rot="12292729">
            <a:off x="7995252" y="-420834"/>
            <a:ext cx="6906072" cy="5762350"/>
          </a:xfrm>
          <a:prstGeom prst="rect">
            <a:avLst/>
          </a:prstGeom>
        </p:spPr>
      </p:pic>
      <p:pic>
        <p:nvPicPr>
          <p:cNvPr id="2" name="Graphique 1">
            <a:extLst>
              <a:ext uri="{FF2B5EF4-FFF2-40B4-BE49-F238E27FC236}">
                <a16:creationId xmlns:a16="http://schemas.microsoft.com/office/drawing/2014/main" id="{36A6271F-FB63-3FED-7B98-3FBA32FBA403}"/>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7C14B246-94D9-3B22-FB36-C3824C10F61B}"/>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1451" t="10266"/>
          <a:stretch/>
        </p:blipFill>
        <p:spPr>
          <a:xfrm flipH="1">
            <a:off x="10151991" y="331304"/>
            <a:ext cx="2053261" cy="2345635"/>
          </a:xfrm>
          <a:prstGeom prst="rect">
            <a:avLst/>
          </a:prstGeom>
        </p:spPr>
      </p:pic>
      <p:pic>
        <p:nvPicPr>
          <p:cNvPr id="6" name="Graphique 5">
            <a:extLst>
              <a:ext uri="{FF2B5EF4-FFF2-40B4-BE49-F238E27FC236}">
                <a16:creationId xmlns:a16="http://schemas.microsoft.com/office/drawing/2014/main" id="{E25E2CD6-6523-D51D-93F3-3701D0725137}"/>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362643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éparateur de section visuels / anthracite">
    <p:bg>
      <p:bgPr>
        <a:solidFill>
          <a:srgbClr val="05ACD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14" name="Image 13">
            <a:extLst>
              <a:ext uri="{FF2B5EF4-FFF2-40B4-BE49-F238E27FC236}">
                <a16:creationId xmlns:a16="http://schemas.microsoft.com/office/drawing/2014/main" id="{FE9FC2DC-5D53-0483-8C71-994DFA588070}"/>
              </a:ext>
            </a:extLst>
          </p:cNvPr>
          <p:cNvPicPr>
            <a:picLocks noChangeAspect="1"/>
          </p:cNvPicPr>
          <p:nvPr/>
        </p:nvPicPr>
        <p:blipFill>
          <a:blip r:embed="rId2"/>
          <a:stretch>
            <a:fillRect/>
          </a:stretch>
        </p:blipFill>
        <p:spPr>
          <a:xfrm rot="18964139">
            <a:off x="5516684" y="2662177"/>
            <a:ext cx="7772400" cy="6485205"/>
          </a:xfrm>
          <a:prstGeom prst="rect">
            <a:avLst/>
          </a:prstGeom>
        </p:spPr>
      </p:pic>
      <p:pic>
        <p:nvPicPr>
          <p:cNvPr id="2" name="Graphique 1">
            <a:extLst>
              <a:ext uri="{FF2B5EF4-FFF2-40B4-BE49-F238E27FC236}">
                <a16:creationId xmlns:a16="http://schemas.microsoft.com/office/drawing/2014/main" id="{9A47975B-1455-F237-3C39-49A38E3196D0}"/>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4" name="Graphique 3">
            <a:extLst>
              <a:ext uri="{FF2B5EF4-FFF2-40B4-BE49-F238E27FC236}">
                <a16:creationId xmlns:a16="http://schemas.microsoft.com/office/drawing/2014/main" id="{A1A75627-973A-EC94-F932-1D7ED0765B51}"/>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1451" t="10266"/>
          <a:stretch/>
        </p:blipFill>
        <p:spPr>
          <a:xfrm flipH="1">
            <a:off x="10151991" y="331304"/>
            <a:ext cx="2053261" cy="2345635"/>
          </a:xfrm>
          <a:prstGeom prst="rect">
            <a:avLst/>
          </a:prstGeom>
        </p:spPr>
      </p:pic>
      <p:pic>
        <p:nvPicPr>
          <p:cNvPr id="5" name="Graphique 4">
            <a:extLst>
              <a:ext uri="{FF2B5EF4-FFF2-40B4-BE49-F238E27FC236}">
                <a16:creationId xmlns:a16="http://schemas.microsoft.com/office/drawing/2014/main" id="{7EE71157-6120-9EF0-4341-F7E5AAF8B4B3}"/>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167359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3" name="Rectangle 8">
            <a:extLst>
              <a:ext uri="{FF2B5EF4-FFF2-40B4-BE49-F238E27FC236}">
                <a16:creationId xmlns:a16="http://schemas.microsoft.com/office/drawing/2014/main" id="{F4610BB2-CE5E-0115-40B1-99E0945E4A2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7" name="Groupe 6">
            <a:extLst>
              <a:ext uri="{FF2B5EF4-FFF2-40B4-BE49-F238E27FC236}">
                <a16:creationId xmlns:a16="http://schemas.microsoft.com/office/drawing/2014/main" id="{7E49AE9C-9CE2-C6AF-7218-E0A9EAF0123E}"/>
              </a:ext>
            </a:extLst>
          </p:cNvPr>
          <p:cNvGrpSpPr/>
          <p:nvPr userDrawn="1"/>
        </p:nvGrpSpPr>
        <p:grpSpPr>
          <a:xfrm>
            <a:off x="8640689" y="2800350"/>
            <a:ext cx="2286000" cy="2286000"/>
            <a:chOff x="8640689" y="2800350"/>
            <a:chExt cx="2286000" cy="2286000"/>
          </a:xfrm>
        </p:grpSpPr>
        <p:sp>
          <p:nvSpPr>
            <p:cNvPr id="8" name="Ellipse 7">
              <a:extLst>
                <a:ext uri="{FF2B5EF4-FFF2-40B4-BE49-F238E27FC236}">
                  <a16:creationId xmlns:a16="http://schemas.microsoft.com/office/drawing/2014/main" id="{43B25DBB-86BB-CA18-8D43-DF69686AEEEE}"/>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10" name="Graphique 9">
              <a:extLst>
                <a:ext uri="{FF2B5EF4-FFF2-40B4-BE49-F238E27FC236}">
                  <a16:creationId xmlns:a16="http://schemas.microsoft.com/office/drawing/2014/main" id="{89DC46CC-206D-D378-B830-FA721ACC887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Tree>
    <p:extLst>
      <p:ext uri="{BB962C8B-B14F-4D97-AF65-F5344CB8AC3E}">
        <p14:creationId xmlns:p14="http://schemas.microsoft.com/office/powerpoint/2010/main" val="3237245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44202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Rectangle 8">
            <a:extLst>
              <a:ext uri="{FF2B5EF4-FFF2-40B4-BE49-F238E27FC236}">
                <a16:creationId xmlns:a16="http://schemas.microsoft.com/office/drawing/2014/main" id="{17CB4B7B-AAAC-6E86-2EB9-4ED2C6C44027}"/>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 name="Espace réservé du contenu 2">
            <a:extLst>
              <a:ext uri="{FF2B5EF4-FFF2-40B4-BE49-F238E27FC236}">
                <a16:creationId xmlns:a16="http://schemas.microsoft.com/office/drawing/2014/main" id="{65F128B4-6CEE-E234-AF9D-C45FA64E8FDD}"/>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6" name="Ellipse 5">
            <a:extLst>
              <a:ext uri="{FF2B5EF4-FFF2-40B4-BE49-F238E27FC236}">
                <a16:creationId xmlns:a16="http://schemas.microsoft.com/office/drawing/2014/main" id="{D27F5C29-EB37-8459-D14F-3F625748027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Tree>
    <p:extLst>
      <p:ext uri="{BB962C8B-B14F-4D97-AF65-F5344CB8AC3E}">
        <p14:creationId xmlns:p14="http://schemas.microsoft.com/office/powerpoint/2010/main" val="348693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2" name="Graphique 1">
            <a:extLst>
              <a:ext uri="{FF2B5EF4-FFF2-40B4-BE49-F238E27FC236}">
                <a16:creationId xmlns:a16="http://schemas.microsoft.com/office/drawing/2014/main" id="{59D853CC-3DF0-272E-781B-B800A998EDD3}"/>
              </a:ext>
            </a:extLst>
          </p:cNvPr>
          <p:cNvPicPr>
            <a:picLocks noChangeAspect="1"/>
          </p:cNvPicPr>
          <p:nvPr/>
        </p:nvPicPr>
        <p:blipFill rotWithShape="1">
          <a:blip>
            <a:extLst>
              <a:ext uri="{96DAC541-7B7A-43D3-8B79-37D633B846F1}">
                <asvg:svgBlip xmlns:asvg="http://schemas.microsoft.com/office/drawing/2016/SVG/main" r:embed="rId2"/>
              </a:ext>
            </a:extLst>
          </a:blip>
          <a:srcRect l="21636" t="35801" r="10402" b="21376"/>
          <a:stretch/>
        </p:blipFill>
        <p:spPr>
          <a:xfrm rot="9517903">
            <a:off x="9930496" y="503511"/>
            <a:ext cx="2597427" cy="1636643"/>
          </a:xfrm>
          <a:prstGeom prst="rect">
            <a:avLst/>
          </a:prstGeom>
        </p:spPr>
      </p:pic>
      <p:sp>
        <p:nvSpPr>
          <p:cNvPr id="3" name="Rectangle 8">
            <a:extLst>
              <a:ext uri="{FF2B5EF4-FFF2-40B4-BE49-F238E27FC236}">
                <a16:creationId xmlns:a16="http://schemas.microsoft.com/office/drawing/2014/main" id="{21E0B64D-59B4-20A0-2F19-D20A5165C507}"/>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6" name="Espace réservé du contenu 2">
            <a:extLst>
              <a:ext uri="{FF2B5EF4-FFF2-40B4-BE49-F238E27FC236}">
                <a16:creationId xmlns:a16="http://schemas.microsoft.com/office/drawing/2014/main" id="{D9C24B47-D6A3-798B-19BA-95EF80F7E546}"/>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7" name="Ellipse 6">
            <a:extLst>
              <a:ext uri="{FF2B5EF4-FFF2-40B4-BE49-F238E27FC236}">
                <a16:creationId xmlns:a16="http://schemas.microsoft.com/office/drawing/2014/main" id="{94209A67-1158-8930-1642-5DC892DD5A77}"/>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Tree>
    <p:extLst>
      <p:ext uri="{BB962C8B-B14F-4D97-AF65-F5344CB8AC3E}">
        <p14:creationId xmlns:p14="http://schemas.microsoft.com/office/powerpoint/2010/main" val="1425722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2" name="Graphique 1">
            <a:extLst>
              <a:ext uri="{FF2B5EF4-FFF2-40B4-BE49-F238E27FC236}">
                <a16:creationId xmlns:a16="http://schemas.microsoft.com/office/drawing/2014/main" id="{0A829C93-7190-FD25-20BD-B3595C49ECA7}"/>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6200000" flipH="1" flipV="1">
            <a:off x="9848146" y="3511825"/>
            <a:ext cx="2912883" cy="1783237"/>
          </a:xfrm>
          <a:prstGeom prst="rect">
            <a:avLst/>
          </a:prstGeom>
        </p:spPr>
      </p:pic>
      <p:pic>
        <p:nvPicPr>
          <p:cNvPr id="4" name="Graphique 3">
            <a:extLst>
              <a:ext uri="{FF2B5EF4-FFF2-40B4-BE49-F238E27FC236}">
                <a16:creationId xmlns:a16="http://schemas.microsoft.com/office/drawing/2014/main" id="{C29B35C0-4EC0-E378-521D-E5EAD577C49D}"/>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a:off x="9279117" y="5088014"/>
            <a:ext cx="2912883" cy="1783237"/>
          </a:xfrm>
          <a:prstGeom prst="rect">
            <a:avLst/>
          </a:prstGeom>
        </p:spPr>
      </p:pic>
      <p:pic>
        <p:nvPicPr>
          <p:cNvPr id="5" name="Graphique 4">
            <a:extLst>
              <a:ext uri="{FF2B5EF4-FFF2-40B4-BE49-F238E27FC236}">
                <a16:creationId xmlns:a16="http://schemas.microsoft.com/office/drawing/2014/main" id="{F0C68D1B-B397-7694-21E2-EDAB395647FE}"/>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4114" t="13955" r="21853"/>
          <a:stretch/>
        </p:blipFill>
        <p:spPr>
          <a:xfrm>
            <a:off x="10588487" y="0"/>
            <a:ext cx="1603514" cy="2553528"/>
          </a:xfrm>
          <a:prstGeom prst="rect">
            <a:avLst/>
          </a:prstGeom>
        </p:spPr>
      </p:pic>
      <p:pic>
        <p:nvPicPr>
          <p:cNvPr id="6" name="Graphique 5">
            <a:extLst>
              <a:ext uri="{FF2B5EF4-FFF2-40B4-BE49-F238E27FC236}">
                <a16:creationId xmlns:a16="http://schemas.microsoft.com/office/drawing/2014/main" id="{0F897785-8304-2605-F5CA-5C888F408E43}"/>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flipV="1">
            <a:off x="8512069" y="-13252"/>
            <a:ext cx="2912883" cy="1783237"/>
          </a:xfrm>
          <a:prstGeom prst="rect">
            <a:avLst/>
          </a:prstGeom>
        </p:spPr>
      </p:pic>
    </p:spTree>
    <p:extLst>
      <p:ext uri="{BB962C8B-B14F-4D97-AF65-F5344CB8AC3E}">
        <p14:creationId xmlns:p14="http://schemas.microsoft.com/office/powerpoint/2010/main" val="1254363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éparateur de section visuels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2" name="Graphique 1">
            <a:extLst>
              <a:ext uri="{FF2B5EF4-FFF2-40B4-BE49-F238E27FC236}">
                <a16:creationId xmlns:a16="http://schemas.microsoft.com/office/drawing/2014/main" id="{5B6912DB-FB6E-2FB6-BAA9-587D04C5D197}"/>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6200000" flipH="1" flipV="1">
            <a:off x="9848146" y="3511825"/>
            <a:ext cx="2912883" cy="1783237"/>
          </a:xfrm>
          <a:prstGeom prst="rect">
            <a:avLst/>
          </a:prstGeom>
        </p:spPr>
      </p:pic>
      <p:pic>
        <p:nvPicPr>
          <p:cNvPr id="4" name="Graphique 3">
            <a:extLst>
              <a:ext uri="{FF2B5EF4-FFF2-40B4-BE49-F238E27FC236}">
                <a16:creationId xmlns:a16="http://schemas.microsoft.com/office/drawing/2014/main" id="{DE57A02B-FE9E-A35B-6534-6667F278E054}"/>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a:off x="9279117" y="5088014"/>
            <a:ext cx="2912883" cy="1783237"/>
          </a:xfrm>
          <a:prstGeom prst="rect">
            <a:avLst/>
          </a:prstGeom>
        </p:spPr>
      </p:pic>
      <p:pic>
        <p:nvPicPr>
          <p:cNvPr id="5" name="Graphique 4">
            <a:extLst>
              <a:ext uri="{FF2B5EF4-FFF2-40B4-BE49-F238E27FC236}">
                <a16:creationId xmlns:a16="http://schemas.microsoft.com/office/drawing/2014/main" id="{CF27211A-79AA-08B2-600A-D2CA9C97856F}"/>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24114" t="13955" r="21853"/>
          <a:stretch/>
        </p:blipFill>
        <p:spPr>
          <a:xfrm>
            <a:off x="10588487" y="0"/>
            <a:ext cx="1603514" cy="2553528"/>
          </a:xfrm>
          <a:prstGeom prst="rect">
            <a:avLst/>
          </a:prstGeom>
        </p:spPr>
      </p:pic>
    </p:spTree>
    <p:extLst>
      <p:ext uri="{BB962C8B-B14F-4D97-AF65-F5344CB8AC3E}">
        <p14:creationId xmlns:p14="http://schemas.microsoft.com/office/powerpoint/2010/main" val="121294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3" name="Rectangle 8">
            <a:extLst>
              <a:ext uri="{FF2B5EF4-FFF2-40B4-BE49-F238E27FC236}">
                <a16:creationId xmlns:a16="http://schemas.microsoft.com/office/drawing/2014/main" id="{EE638555-6062-477D-81C1-D730846839A1}"/>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7" name="Groupe 6">
            <a:extLst>
              <a:ext uri="{FF2B5EF4-FFF2-40B4-BE49-F238E27FC236}">
                <a16:creationId xmlns:a16="http://schemas.microsoft.com/office/drawing/2014/main" id="{408059A2-09DD-A586-657A-1998E92F8B9F}"/>
              </a:ext>
            </a:extLst>
          </p:cNvPr>
          <p:cNvGrpSpPr/>
          <p:nvPr userDrawn="1"/>
        </p:nvGrpSpPr>
        <p:grpSpPr>
          <a:xfrm>
            <a:off x="8640689" y="2800350"/>
            <a:ext cx="2286000" cy="2286000"/>
            <a:chOff x="8640689" y="2800350"/>
            <a:chExt cx="2286000" cy="2286000"/>
          </a:xfrm>
        </p:grpSpPr>
        <p:sp>
          <p:nvSpPr>
            <p:cNvPr id="8" name="Ellipse 7">
              <a:extLst>
                <a:ext uri="{FF2B5EF4-FFF2-40B4-BE49-F238E27FC236}">
                  <a16:creationId xmlns:a16="http://schemas.microsoft.com/office/drawing/2014/main" id="{A5668F7D-1395-BA0A-47F7-E92B0F24DD6E}"/>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10" name="Graphique 9">
              <a:extLst>
                <a:ext uri="{FF2B5EF4-FFF2-40B4-BE49-F238E27FC236}">
                  <a16:creationId xmlns:a16="http://schemas.microsoft.com/office/drawing/2014/main" id="{24152737-C9C4-59BB-2078-DB36F4FDDFF7}"/>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57383" y="3017044"/>
              <a:ext cx="1852613" cy="1852613"/>
            </a:xfrm>
            <a:prstGeom prst="rect">
              <a:avLst/>
            </a:prstGeom>
          </p:spPr>
        </p:pic>
      </p:grpSp>
    </p:spTree>
    <p:extLst>
      <p:ext uri="{BB962C8B-B14F-4D97-AF65-F5344CB8AC3E}">
        <p14:creationId xmlns:p14="http://schemas.microsoft.com/office/powerpoint/2010/main" val="303912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Rectangle 8">
            <a:extLst>
              <a:ext uri="{FF2B5EF4-FFF2-40B4-BE49-F238E27FC236}">
                <a16:creationId xmlns:a16="http://schemas.microsoft.com/office/drawing/2014/main" id="{0A31CCE9-6825-1DD3-BB16-244324D11E74}"/>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3" name="Espace réservé du contenu 2">
            <a:extLst>
              <a:ext uri="{FF2B5EF4-FFF2-40B4-BE49-F238E27FC236}">
                <a16:creationId xmlns:a16="http://schemas.microsoft.com/office/drawing/2014/main" id="{2C806A33-AB77-8FC8-1B00-88089D6B1FEE}"/>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5" name="Ellipse 4">
            <a:extLst>
              <a:ext uri="{FF2B5EF4-FFF2-40B4-BE49-F238E27FC236}">
                <a16:creationId xmlns:a16="http://schemas.microsoft.com/office/drawing/2014/main" id="{4A385B55-EFE5-36D2-EEE4-64A4C74ED701}"/>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Tree>
    <p:extLst>
      <p:ext uri="{BB962C8B-B14F-4D97-AF65-F5344CB8AC3E}">
        <p14:creationId xmlns:p14="http://schemas.microsoft.com/office/powerpoint/2010/main" val="1368800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2" name="Graphique 1">
            <a:extLst>
              <a:ext uri="{FF2B5EF4-FFF2-40B4-BE49-F238E27FC236}">
                <a16:creationId xmlns:a16="http://schemas.microsoft.com/office/drawing/2014/main" id="{0798A0BB-DE09-BF5E-E299-C6376A6327CE}"/>
              </a:ext>
            </a:extLst>
          </p:cNvPr>
          <p:cNvPicPr>
            <a:picLocks noChangeAspect="1"/>
          </p:cNvPicPr>
          <p:nvPr/>
        </p:nvPicPr>
        <p:blipFill rotWithShape="1">
          <a:blip>
            <a:extLst>
              <a:ext uri="{96DAC541-7B7A-43D3-8B79-37D633B846F1}">
                <asvg:svgBlip xmlns:asvg="http://schemas.microsoft.com/office/drawing/2016/SVG/main" r:embed="rId2"/>
              </a:ext>
            </a:extLst>
          </a:blip>
          <a:srcRect l="21636" t="35801" r="10402" b="21376"/>
          <a:stretch/>
        </p:blipFill>
        <p:spPr>
          <a:xfrm rot="9517903">
            <a:off x="9930496" y="503511"/>
            <a:ext cx="2597427" cy="1636643"/>
          </a:xfrm>
          <a:prstGeom prst="rect">
            <a:avLst/>
          </a:prstGeom>
        </p:spPr>
      </p:pic>
      <p:sp>
        <p:nvSpPr>
          <p:cNvPr id="3" name="Rectangle 8">
            <a:extLst>
              <a:ext uri="{FF2B5EF4-FFF2-40B4-BE49-F238E27FC236}">
                <a16:creationId xmlns:a16="http://schemas.microsoft.com/office/drawing/2014/main" id="{BED74B20-224A-E149-D923-ACEE5A76ADE5}"/>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5" name="Espace réservé du contenu 2">
            <a:extLst>
              <a:ext uri="{FF2B5EF4-FFF2-40B4-BE49-F238E27FC236}">
                <a16:creationId xmlns:a16="http://schemas.microsoft.com/office/drawing/2014/main" id="{CAC5A60E-FFE1-8180-BA19-2E64A61238A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6" name="Ellipse 5">
            <a:extLst>
              <a:ext uri="{FF2B5EF4-FFF2-40B4-BE49-F238E27FC236}">
                <a16:creationId xmlns:a16="http://schemas.microsoft.com/office/drawing/2014/main" id="{ECB72E0B-4D5B-349C-54A4-241CDED68BE7}"/>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Tree>
    <p:extLst>
      <p:ext uri="{BB962C8B-B14F-4D97-AF65-F5344CB8AC3E}">
        <p14:creationId xmlns:p14="http://schemas.microsoft.com/office/powerpoint/2010/main" val="1706172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rgbClr val="05ACD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bg1"/>
                </a:solidFill>
              </a:rPr>
              <a:t>Savais-tu </a:t>
            </a:r>
            <a:br>
              <a:rPr lang="fr-CA" sz="6000" b="1">
                <a:solidFill>
                  <a:schemeClr val="bg1"/>
                </a:solidFill>
              </a:rPr>
            </a:br>
            <a:r>
              <a:rPr lang="fr-CA" sz="6000" b="1">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p:nvPicPr>
        <p:blipFill rotWithShape="1">
          <a:blip>
            <a:extLst>
              <a:ext uri="{96DAC541-7B7A-43D3-8B79-37D633B846F1}">
                <asvg:svgBlip xmlns:asvg="http://schemas.microsoft.com/office/drawing/2016/SVG/main" r:embed="rId2"/>
              </a:ext>
            </a:extLst>
          </a:blip>
          <a:srcRect l="21636" t="35801" r="10402" b="21376"/>
          <a:stretch/>
        </p:blipFill>
        <p:spPr>
          <a:xfrm>
            <a:off x="-13253" y="5221357"/>
            <a:ext cx="2597427" cy="1636643"/>
          </a:xfrm>
          <a:prstGeom prst="rect">
            <a:avLst/>
          </a:prstGeom>
        </p:spPr>
      </p:pic>
      <p:sp>
        <p:nvSpPr>
          <p:cNvPr id="3" name="Rectangle 8">
            <a:extLst>
              <a:ext uri="{FF2B5EF4-FFF2-40B4-BE49-F238E27FC236}">
                <a16:creationId xmlns:a16="http://schemas.microsoft.com/office/drawing/2014/main" id="{52085CDA-F5CA-5CCC-0909-0161DB5E4EE3}"/>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6" name="ZoneTexte 5">
            <a:extLst>
              <a:ext uri="{FF2B5EF4-FFF2-40B4-BE49-F238E27FC236}">
                <a16:creationId xmlns:a16="http://schemas.microsoft.com/office/drawing/2014/main" id="{A45459AD-1009-9B2E-86EE-19CF4D7B72CC}"/>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bg1"/>
                </a:solidFill>
              </a:rPr>
              <a:t>Savais-tu </a:t>
            </a:r>
            <a:br>
              <a:rPr lang="fr-CA" sz="6000" b="1">
                <a:solidFill>
                  <a:schemeClr val="bg1"/>
                </a:solidFill>
              </a:rPr>
            </a:br>
            <a:r>
              <a:rPr lang="fr-CA" sz="6000" b="1">
                <a:solidFill>
                  <a:schemeClr val="bg1"/>
                </a:solidFill>
              </a:rPr>
              <a:t>que…</a:t>
            </a:r>
          </a:p>
        </p:txBody>
      </p:sp>
      <p:grpSp>
        <p:nvGrpSpPr>
          <p:cNvPr id="7" name="Groupe 6">
            <a:extLst>
              <a:ext uri="{FF2B5EF4-FFF2-40B4-BE49-F238E27FC236}">
                <a16:creationId xmlns:a16="http://schemas.microsoft.com/office/drawing/2014/main" id="{F1D76BD3-85AC-3EB1-D08A-BED7F84FBA9F}"/>
              </a:ext>
            </a:extLst>
          </p:cNvPr>
          <p:cNvGrpSpPr/>
          <p:nvPr userDrawn="1"/>
        </p:nvGrpSpPr>
        <p:grpSpPr>
          <a:xfrm>
            <a:off x="882650" y="1005911"/>
            <a:ext cx="1828800" cy="1828800"/>
            <a:chOff x="1502135" y="-168262"/>
            <a:chExt cx="1828800" cy="1828800"/>
          </a:xfrm>
        </p:grpSpPr>
        <p:sp>
          <p:nvSpPr>
            <p:cNvPr id="10" name="Ellipse 9">
              <a:extLst>
                <a:ext uri="{FF2B5EF4-FFF2-40B4-BE49-F238E27FC236}">
                  <a16:creationId xmlns:a16="http://schemas.microsoft.com/office/drawing/2014/main" id="{A3419111-7B0E-4504-5090-B1AD1F9513A7}"/>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grpSp>
          <p:nvGrpSpPr>
            <p:cNvPr id="11" name="Groupe 10">
              <a:extLst>
                <a:ext uri="{FF2B5EF4-FFF2-40B4-BE49-F238E27FC236}">
                  <a16:creationId xmlns:a16="http://schemas.microsoft.com/office/drawing/2014/main" id="{030D9D03-EB61-110A-006C-8931EA92AD72}"/>
                </a:ext>
              </a:extLst>
            </p:cNvPr>
            <p:cNvGrpSpPr/>
            <p:nvPr userDrawn="1"/>
          </p:nvGrpSpPr>
          <p:grpSpPr>
            <a:xfrm>
              <a:off x="2104879" y="207068"/>
              <a:ext cx="623318" cy="1078122"/>
              <a:chOff x="2124558" y="2121296"/>
              <a:chExt cx="260737" cy="450987"/>
            </a:xfrm>
          </p:grpSpPr>
          <p:sp>
            <p:nvSpPr>
              <p:cNvPr id="13" name="Graphique 14">
                <a:extLst>
                  <a:ext uri="{FF2B5EF4-FFF2-40B4-BE49-F238E27FC236}">
                    <a16:creationId xmlns:a16="http://schemas.microsoft.com/office/drawing/2014/main" id="{A6521C80-2C4E-04D6-BF92-693A07D7E6BB}"/>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4" name="Graphique 14">
                <a:extLst>
                  <a:ext uri="{FF2B5EF4-FFF2-40B4-BE49-F238E27FC236}">
                    <a16:creationId xmlns:a16="http://schemas.microsoft.com/office/drawing/2014/main" id="{0061F414-E838-CEDD-25E7-B104BF57CB66}"/>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15" name="Graphique 14">
            <a:extLst>
              <a:ext uri="{FF2B5EF4-FFF2-40B4-BE49-F238E27FC236}">
                <a16:creationId xmlns:a16="http://schemas.microsoft.com/office/drawing/2014/main" id="{7A426C54-929E-BE18-ED05-D40BF8300953}"/>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3302698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Pour ou contre">
    <p:bg>
      <p:bgPr>
        <a:solidFill>
          <a:srgbClr val="05ACD1"/>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a:extLst>
                    <a:ext uri="{96DAC541-7B7A-43D3-8B79-37D633B846F1}">
                      <asvg:svgBlip xmlns:asvg="http://schemas.microsoft.com/office/drawing/2016/SVG/main" r:embed="rId2"/>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rgbClr val="F6891F"/>
                </a:solidFill>
              </a:rPr>
              <a:t>Pour ou contre?</a:t>
            </a:r>
          </a:p>
        </p:txBody>
      </p:sp>
      <p:grpSp>
        <p:nvGrpSpPr>
          <p:cNvPr id="11" name="Groupe 10">
            <a:extLst>
              <a:ext uri="{FF2B5EF4-FFF2-40B4-BE49-F238E27FC236}">
                <a16:creationId xmlns:a16="http://schemas.microsoft.com/office/drawing/2014/main" id="{0912853A-FB42-214F-A06B-26674B1ADCB5}"/>
              </a:ext>
            </a:extLst>
          </p:cNvPr>
          <p:cNvGrpSpPr/>
          <p:nvPr/>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p:nvPicPr>
        <p:blipFill rotWithShape="1">
          <a:blip>
            <a:extLst>
              <a:ext uri="{96DAC541-7B7A-43D3-8B79-37D633B846F1}">
                <asvg:svgBlip xmlns:asvg="http://schemas.microsoft.com/office/drawing/2016/SVG/main" r:embed="rId4"/>
              </a:ext>
            </a:extLst>
          </a:blip>
          <a:srcRect l="18425" t="30488" r="11680" b="17017"/>
          <a:stretch/>
        </p:blipFill>
        <p:spPr>
          <a:xfrm flipH="1">
            <a:off x="9024729" y="4479235"/>
            <a:ext cx="3167271" cy="2378766"/>
          </a:xfrm>
          <a:prstGeom prst="rect">
            <a:avLst/>
          </a:prstGeom>
        </p:spPr>
      </p:pic>
      <p:sp>
        <p:nvSpPr>
          <p:cNvPr id="3" name="Rectangle 8">
            <a:extLst>
              <a:ext uri="{FF2B5EF4-FFF2-40B4-BE49-F238E27FC236}">
                <a16:creationId xmlns:a16="http://schemas.microsoft.com/office/drawing/2014/main" id="{7A4FFE2D-6B0B-DB54-1364-3BA0B3681F5E}"/>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ZoneTexte 3">
            <a:extLst>
              <a:ext uri="{FF2B5EF4-FFF2-40B4-BE49-F238E27FC236}">
                <a16:creationId xmlns:a16="http://schemas.microsoft.com/office/drawing/2014/main" id="{69DE2F32-85ED-5C15-BA9A-8B7D9D4D90E6}"/>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accent2"/>
                </a:solidFill>
              </a:rPr>
              <a:t>Pour ou contre ?</a:t>
            </a:r>
          </a:p>
        </p:txBody>
      </p:sp>
      <p:grpSp>
        <p:nvGrpSpPr>
          <p:cNvPr id="5" name="Groupe 4">
            <a:extLst>
              <a:ext uri="{FF2B5EF4-FFF2-40B4-BE49-F238E27FC236}">
                <a16:creationId xmlns:a16="http://schemas.microsoft.com/office/drawing/2014/main" id="{E7E4E350-BBA0-153A-9590-206243D84AF4}"/>
              </a:ext>
            </a:extLst>
          </p:cNvPr>
          <p:cNvGrpSpPr/>
          <p:nvPr userDrawn="1"/>
        </p:nvGrpSpPr>
        <p:grpSpPr>
          <a:xfrm>
            <a:off x="882650" y="3789384"/>
            <a:ext cx="3785971" cy="2015068"/>
            <a:chOff x="882650" y="3777391"/>
            <a:chExt cx="3436005" cy="1828800"/>
          </a:xfrm>
        </p:grpSpPr>
        <p:sp>
          <p:nvSpPr>
            <p:cNvPr id="6" name="Ellipse 5">
              <a:extLst>
                <a:ext uri="{FF2B5EF4-FFF2-40B4-BE49-F238E27FC236}">
                  <a16:creationId xmlns:a16="http://schemas.microsoft.com/office/drawing/2014/main" id="{415AA179-C6F0-F527-450A-4D122773A574}"/>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9" name="Ellipse 8">
              <a:extLst>
                <a:ext uri="{FF2B5EF4-FFF2-40B4-BE49-F238E27FC236}">
                  <a16:creationId xmlns:a16="http://schemas.microsoft.com/office/drawing/2014/main" id="{E250FA6D-5017-F432-563B-ADD24D6641B4}"/>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10" name="Graphique 9">
              <a:extLst>
                <a:ext uri="{FF2B5EF4-FFF2-40B4-BE49-F238E27FC236}">
                  <a16:creationId xmlns:a16="http://schemas.microsoft.com/office/drawing/2014/main" id="{9DA67C78-D66C-B134-AECB-1D9D9F69F7C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250950" y="4145691"/>
              <a:ext cx="952500" cy="952500"/>
            </a:xfrm>
            <a:prstGeom prst="rect">
              <a:avLst/>
            </a:prstGeom>
          </p:spPr>
        </p:pic>
        <p:pic>
          <p:nvPicPr>
            <p:cNvPr id="12" name="Graphique 11">
              <a:extLst>
                <a:ext uri="{FF2B5EF4-FFF2-40B4-BE49-F238E27FC236}">
                  <a16:creationId xmlns:a16="http://schemas.microsoft.com/office/drawing/2014/main" id="{10928904-C16F-AE42-E4ED-82E09BFE45E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flipH="1" flipV="1">
              <a:off x="3035955" y="4253641"/>
              <a:ext cx="952500" cy="952500"/>
            </a:xfrm>
            <a:prstGeom prst="rect">
              <a:avLst/>
            </a:prstGeom>
          </p:spPr>
        </p:pic>
      </p:grpSp>
      <p:pic>
        <p:nvPicPr>
          <p:cNvPr id="13" name="Graphique 12">
            <a:extLst>
              <a:ext uri="{FF2B5EF4-FFF2-40B4-BE49-F238E27FC236}">
                <a16:creationId xmlns:a16="http://schemas.microsoft.com/office/drawing/2014/main" id="{647597C8-6A53-A0F1-3BA0-B7E03C808695}"/>
              </a:ext>
            </a:extLst>
          </p:cNvPr>
          <p:cNvPicPr>
            <a:picLocks noChangeAspect="1"/>
          </p:cNvPicPr>
          <p:nvPr userDrawn="1"/>
        </p:nvPicPr>
        <p:blipFill rotWithShape="1">
          <a:blip>
            <a:extLst>
              <a:ext uri="{96DAC541-7B7A-43D3-8B79-37D633B846F1}">
                <asvg:svgBlip xmlns:asvg="http://schemas.microsoft.com/office/drawing/2016/SVG/main" r:embed="rId4"/>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14487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04883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a:extLst>
              <a:ext uri="{96DAC541-7B7A-43D3-8B79-37D633B846F1}">
                <asvg:svgBlip xmlns:asvg="http://schemas.microsoft.com/office/drawing/2016/SVG/main" r:embed="rId2"/>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198123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Ressources">
    <p:bg>
      <p:bgPr>
        <a:solidFill>
          <a:srgbClr val="05ACD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p:nvPicPr>
        <p:blipFill>
          <a:blip r:embed="rId2"/>
          <a:stretch>
            <a:fillRect/>
          </a:stretch>
        </p:blipFill>
        <p:spPr>
          <a:xfrm>
            <a:off x="9580631" y="5937409"/>
            <a:ext cx="1990400" cy="374904"/>
          </a:xfrm>
          <a:prstGeom prst="rect">
            <a:avLst/>
          </a:prstGeom>
        </p:spPr>
      </p:pic>
      <p:pic>
        <p:nvPicPr>
          <p:cNvPr id="3" name="Image 2">
            <a:extLst>
              <a:ext uri="{FF2B5EF4-FFF2-40B4-BE49-F238E27FC236}">
                <a16:creationId xmlns:a16="http://schemas.microsoft.com/office/drawing/2014/main" id="{41E984E5-3120-3C9E-1C43-0E98186395C0}"/>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1570575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rédits / remerciements">
    <p:bg>
      <p:bgPr>
        <a:solidFill>
          <a:srgbClr val="05ACD1"/>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p:nvPicPr>
        <p:blipFill>
          <a:blip r:embed="rId2"/>
          <a:stretch>
            <a:fillRect/>
          </a:stretch>
        </p:blipFill>
        <p:spPr>
          <a:xfrm>
            <a:off x="9580631" y="5937409"/>
            <a:ext cx="1990400" cy="374904"/>
          </a:xfrm>
          <a:prstGeom prst="rect">
            <a:avLst/>
          </a:prstGeom>
        </p:spPr>
      </p:pic>
      <p:pic>
        <p:nvPicPr>
          <p:cNvPr id="2" name="Image 1">
            <a:extLst>
              <a:ext uri="{FF2B5EF4-FFF2-40B4-BE49-F238E27FC236}">
                <a16:creationId xmlns:a16="http://schemas.microsoft.com/office/drawing/2014/main" id="{48B027D7-EBAB-D6F0-2834-FEF119EAE701}"/>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3250114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Logo et slogan / finale">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0D366FA-862A-09DB-B8CA-2100C08C48EB}"/>
              </a:ext>
            </a:extLst>
          </p:cNvPr>
          <p:cNvPicPr>
            <a:picLocks noChangeAspect="1"/>
          </p:cNvPicPr>
          <p:nvPr/>
        </p:nvPicPr>
        <p:blipFill>
          <a:blip r:embed="rId2"/>
          <a:stretch>
            <a:fillRect/>
          </a:stretch>
        </p:blipFill>
        <p:spPr>
          <a:xfrm>
            <a:off x="2395959" y="2888461"/>
            <a:ext cx="7772400" cy="1081078"/>
          </a:xfrm>
          <a:prstGeom prst="rect">
            <a:avLst/>
          </a:prstGeom>
        </p:spPr>
      </p:pic>
      <p:pic>
        <p:nvPicPr>
          <p:cNvPr id="2" name="Image 1">
            <a:extLst>
              <a:ext uri="{FF2B5EF4-FFF2-40B4-BE49-F238E27FC236}">
                <a16:creationId xmlns:a16="http://schemas.microsoft.com/office/drawing/2014/main" id="{F841C6EE-FB71-B405-FC55-45458343DB7D}"/>
              </a:ext>
            </a:extLst>
          </p:cNvPr>
          <p:cNvPicPr>
            <a:picLocks noChangeAspect="1"/>
          </p:cNvPicPr>
          <p:nvPr userDrawn="1"/>
        </p:nvPicPr>
        <p:blipFill>
          <a:blip r:embed="rId3"/>
          <a:stretch>
            <a:fillRect/>
          </a:stretch>
        </p:blipFill>
        <p:spPr>
          <a:xfrm>
            <a:off x="1308410" y="2317750"/>
            <a:ext cx="9144000" cy="2222500"/>
          </a:xfrm>
          <a:prstGeom prst="rect">
            <a:avLst/>
          </a:prstGeom>
        </p:spPr>
      </p:pic>
    </p:spTree>
    <p:extLst>
      <p:ext uri="{BB962C8B-B14F-4D97-AF65-F5344CB8AC3E}">
        <p14:creationId xmlns:p14="http://schemas.microsoft.com/office/powerpoint/2010/main" val="511987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Logo et médias sociaux">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B9E43FE-16B4-7E40-91FD-5643726F7AFA}"/>
              </a:ext>
            </a:extLst>
          </p:cNvPr>
          <p:cNvPicPr>
            <a:picLocks noChangeAspect="1"/>
          </p:cNvPicPr>
          <p:nvPr/>
        </p:nvPicPr>
        <p:blipFill>
          <a:blip r:embed="rId2">
            <a:alphaModFix/>
          </a:blip>
          <a:stretch>
            <a:fillRect/>
          </a:stretch>
        </p:blipFill>
        <p:spPr>
          <a:xfrm>
            <a:off x="2936890" y="1576301"/>
            <a:ext cx="6309586" cy="1524816"/>
          </a:xfrm>
          <a:prstGeom prst="rect">
            <a:avLst/>
          </a:prstGeom>
        </p:spPr>
      </p:pic>
      <p:grpSp>
        <p:nvGrpSpPr>
          <p:cNvPr id="2" name="Groupe 1">
            <a:extLst>
              <a:ext uri="{FF2B5EF4-FFF2-40B4-BE49-F238E27FC236}">
                <a16:creationId xmlns:a16="http://schemas.microsoft.com/office/drawing/2014/main" id="{E77E0D27-9C11-C34D-994D-832E0380B416}"/>
              </a:ext>
            </a:extLst>
          </p:cNvPr>
          <p:cNvGrpSpPr/>
          <p:nvPr/>
        </p:nvGrpSpPr>
        <p:grpSpPr>
          <a:xfrm>
            <a:off x="8027504" y="4421281"/>
            <a:ext cx="778566" cy="778517"/>
            <a:chOff x="539551" y="595462"/>
            <a:chExt cx="1689499" cy="1689393"/>
          </a:xfrm>
        </p:grpSpPr>
        <p:sp>
          <p:nvSpPr>
            <p:cNvPr id="7" name="Oval 3">
              <a:hlinkClick r:id="rId3"/>
              <a:extLst>
                <a:ext uri="{FF2B5EF4-FFF2-40B4-BE49-F238E27FC236}">
                  <a16:creationId xmlns:a16="http://schemas.microsoft.com/office/drawing/2014/main" id="{5CD7F6F3-9495-1A44-8903-B0EA1EB02823}"/>
                </a:ext>
              </a:extLst>
            </p:cNvPr>
            <p:cNvSpPr>
              <a:spLocks/>
            </p:cNvSpPr>
            <p:nvPr/>
          </p:nvSpPr>
          <p:spPr bwMode="auto">
            <a:xfrm>
              <a:off x="539551" y="595462"/>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p:nvGrpSpPr>
        <p:grpSpPr>
          <a:xfrm>
            <a:off x="6460015" y="4421281"/>
            <a:ext cx="778566" cy="778517"/>
            <a:chOff x="539551" y="2747719"/>
            <a:chExt cx="1689499" cy="1689393"/>
          </a:xfrm>
        </p:grpSpPr>
        <p:sp>
          <p:nvSpPr>
            <p:cNvPr id="10" name="Oval 18">
              <a:hlinkClick r:id="rId4"/>
              <a:extLst>
                <a:ext uri="{FF2B5EF4-FFF2-40B4-BE49-F238E27FC236}">
                  <a16:creationId xmlns:a16="http://schemas.microsoft.com/office/drawing/2014/main" id="{464EB328-49C2-0F4A-A81B-5F5F76C85384}"/>
                </a:ext>
              </a:extLst>
            </p:cNvPr>
            <p:cNvSpPr>
              <a:spLocks/>
            </p:cNvSpPr>
            <p:nvPr/>
          </p:nvSpPr>
          <p:spPr bwMode="auto">
            <a:xfrm>
              <a:off x="539551" y="2747719"/>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p:nvGrpSpPr>
        <p:grpSpPr>
          <a:xfrm>
            <a:off x="3325039" y="4421281"/>
            <a:ext cx="778566" cy="778517"/>
            <a:chOff x="8915400" y="2747719"/>
            <a:chExt cx="1689500" cy="1689393"/>
          </a:xfrm>
        </p:grpSpPr>
        <p:sp>
          <p:nvSpPr>
            <p:cNvPr id="15" name="Oval 24">
              <a:hlinkClick r:id="rId5"/>
              <a:extLst>
                <a:ext uri="{FF2B5EF4-FFF2-40B4-BE49-F238E27FC236}">
                  <a16:creationId xmlns:a16="http://schemas.microsoft.com/office/drawing/2014/main" id="{62A606C5-4F39-8D44-9797-B64C1498AA6A}"/>
                </a:ext>
              </a:extLst>
            </p:cNvPr>
            <p:cNvSpPr>
              <a:spLocks/>
            </p:cNvSpPr>
            <p:nvPr/>
          </p:nvSpPr>
          <p:spPr bwMode="auto">
            <a:xfrm>
              <a:off x="8915400"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p:nvGrpSpPr>
        <p:grpSpPr>
          <a:xfrm>
            <a:off x="4892527" y="4421281"/>
            <a:ext cx="778566" cy="778517"/>
            <a:chOff x="2675683" y="2747719"/>
            <a:chExt cx="1689500" cy="1689393"/>
          </a:xfrm>
        </p:grpSpPr>
        <p:sp>
          <p:nvSpPr>
            <p:cNvPr id="21" name="Oval 24">
              <a:hlinkClick r:id="rId7"/>
              <a:extLst>
                <a:ext uri="{FF2B5EF4-FFF2-40B4-BE49-F238E27FC236}">
                  <a16:creationId xmlns:a16="http://schemas.microsoft.com/office/drawing/2014/main" id="{A9C9FCAC-74A2-3E4F-989E-CD693EBC085F}"/>
                </a:ext>
              </a:extLst>
            </p:cNvPr>
            <p:cNvSpPr>
              <a:spLocks/>
            </p:cNvSpPr>
            <p:nvPr/>
          </p:nvSpPr>
          <p:spPr bwMode="auto">
            <a:xfrm>
              <a:off x="2675683"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5" name="Image 24">
            <a:extLst>
              <a:ext uri="{FF2B5EF4-FFF2-40B4-BE49-F238E27FC236}">
                <a16:creationId xmlns:a16="http://schemas.microsoft.com/office/drawing/2014/main" id="{93D3DCC9-FD93-2F4C-A4AF-4D66644A606F}"/>
              </a:ext>
            </a:extLst>
          </p:cNvPr>
          <p:cNvPicPr>
            <a:picLocks noChangeAspect="1"/>
          </p:cNvPicPr>
          <p:nvPr/>
        </p:nvPicPr>
        <p:blipFill rotWithShape="1">
          <a:blip r:embed="rId8"/>
          <a:srcRect t="75064" r="3108"/>
          <a:stretch/>
        </p:blipFill>
        <p:spPr>
          <a:xfrm>
            <a:off x="2949039" y="2956034"/>
            <a:ext cx="6293923" cy="396842"/>
          </a:xfrm>
          <a:prstGeom prst="rect">
            <a:avLst/>
          </a:prstGeom>
        </p:spPr>
      </p:pic>
      <p:grpSp>
        <p:nvGrpSpPr>
          <p:cNvPr id="3" name="Groupe 2">
            <a:extLst>
              <a:ext uri="{FF2B5EF4-FFF2-40B4-BE49-F238E27FC236}">
                <a16:creationId xmlns:a16="http://schemas.microsoft.com/office/drawing/2014/main" id="{3C593F4A-2495-D9C9-DF34-C46535E2B561}"/>
              </a:ext>
            </a:extLst>
          </p:cNvPr>
          <p:cNvGrpSpPr/>
          <p:nvPr userDrawn="1"/>
        </p:nvGrpSpPr>
        <p:grpSpPr>
          <a:xfrm>
            <a:off x="8027504" y="4421281"/>
            <a:ext cx="778566" cy="778517"/>
            <a:chOff x="539551" y="595462"/>
            <a:chExt cx="1689499" cy="1689393"/>
          </a:xfrm>
        </p:grpSpPr>
        <p:sp>
          <p:nvSpPr>
            <p:cNvPr id="4" name="Oval 3">
              <a:hlinkClick r:id="rId3"/>
              <a:extLst>
                <a:ext uri="{FF2B5EF4-FFF2-40B4-BE49-F238E27FC236}">
                  <a16:creationId xmlns:a16="http://schemas.microsoft.com/office/drawing/2014/main" id="{2E4E45E8-279C-7FD5-3734-EAA306F9CB19}"/>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5" name="AutoShape 4">
              <a:extLst>
                <a:ext uri="{FF2B5EF4-FFF2-40B4-BE49-F238E27FC236}">
                  <a16:creationId xmlns:a16="http://schemas.microsoft.com/office/drawing/2014/main" id="{135733FC-3CA0-4152-2C99-1C4C95AEC18C}"/>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6" name="Groupe 5">
            <a:extLst>
              <a:ext uri="{FF2B5EF4-FFF2-40B4-BE49-F238E27FC236}">
                <a16:creationId xmlns:a16="http://schemas.microsoft.com/office/drawing/2014/main" id="{F6FA4E9C-4595-8961-AC6E-B3AD637B1B4B}"/>
              </a:ext>
            </a:extLst>
          </p:cNvPr>
          <p:cNvGrpSpPr/>
          <p:nvPr userDrawn="1"/>
        </p:nvGrpSpPr>
        <p:grpSpPr>
          <a:xfrm>
            <a:off x="6460015" y="4421281"/>
            <a:ext cx="778566" cy="778517"/>
            <a:chOff x="539551" y="2747719"/>
            <a:chExt cx="1689499" cy="1689393"/>
          </a:xfrm>
        </p:grpSpPr>
        <p:sp>
          <p:nvSpPr>
            <p:cNvPr id="8" name="Oval 18">
              <a:hlinkClick r:id="rId4"/>
              <a:extLst>
                <a:ext uri="{FF2B5EF4-FFF2-40B4-BE49-F238E27FC236}">
                  <a16:creationId xmlns:a16="http://schemas.microsoft.com/office/drawing/2014/main" id="{A2AA5AAE-B19A-67CA-7966-20763FC78909}"/>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19">
              <a:extLst>
                <a:ext uri="{FF2B5EF4-FFF2-40B4-BE49-F238E27FC236}">
                  <a16:creationId xmlns:a16="http://schemas.microsoft.com/office/drawing/2014/main" id="{A611CFEA-8553-17C2-FE23-DA604F61732D}"/>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38E87A7C-B680-C11E-1E2F-9874D3087C12}"/>
              </a:ext>
            </a:extLst>
          </p:cNvPr>
          <p:cNvGrpSpPr/>
          <p:nvPr userDrawn="1"/>
        </p:nvGrpSpPr>
        <p:grpSpPr>
          <a:xfrm>
            <a:off x="3325039" y="4421281"/>
            <a:ext cx="778566" cy="778517"/>
            <a:chOff x="8915400" y="2747719"/>
            <a:chExt cx="1689500" cy="1689393"/>
          </a:xfrm>
        </p:grpSpPr>
        <p:sp>
          <p:nvSpPr>
            <p:cNvPr id="19" name="Oval 24">
              <a:hlinkClick r:id="rId5"/>
              <a:extLst>
                <a:ext uri="{FF2B5EF4-FFF2-40B4-BE49-F238E27FC236}">
                  <a16:creationId xmlns:a16="http://schemas.microsoft.com/office/drawing/2014/main" id="{6332B4BC-5C46-C194-CE8E-1C5E878CDD50}"/>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23" name="Graphique 22">
              <a:extLst>
                <a:ext uri="{FF2B5EF4-FFF2-40B4-BE49-F238E27FC236}">
                  <a16:creationId xmlns:a16="http://schemas.microsoft.com/office/drawing/2014/main" id="{AFC2F5B8-AB36-6412-B849-F7D1539A47F0}"/>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421750" y="3254015"/>
              <a:ext cx="676800" cy="676800"/>
            </a:xfrm>
            <a:prstGeom prst="rect">
              <a:avLst/>
            </a:prstGeom>
          </p:spPr>
        </p:pic>
      </p:grpSp>
      <p:grpSp>
        <p:nvGrpSpPr>
          <p:cNvPr id="24" name="Groupe 23">
            <a:extLst>
              <a:ext uri="{FF2B5EF4-FFF2-40B4-BE49-F238E27FC236}">
                <a16:creationId xmlns:a16="http://schemas.microsoft.com/office/drawing/2014/main" id="{A8C8D62A-D617-F112-D83D-40AA66D27B28}"/>
              </a:ext>
            </a:extLst>
          </p:cNvPr>
          <p:cNvGrpSpPr/>
          <p:nvPr userDrawn="1"/>
        </p:nvGrpSpPr>
        <p:grpSpPr>
          <a:xfrm>
            <a:off x="4892527" y="4421281"/>
            <a:ext cx="778566" cy="778517"/>
            <a:chOff x="2675683" y="2747719"/>
            <a:chExt cx="1689500" cy="1689393"/>
          </a:xfrm>
        </p:grpSpPr>
        <p:sp>
          <p:nvSpPr>
            <p:cNvPr id="26" name="Oval 24">
              <a:hlinkClick r:id="rId7"/>
              <a:extLst>
                <a:ext uri="{FF2B5EF4-FFF2-40B4-BE49-F238E27FC236}">
                  <a16:creationId xmlns:a16="http://schemas.microsoft.com/office/drawing/2014/main" id="{F616276E-524E-8D5B-5504-A2B3D41D57A2}"/>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7" name="AutoShape 25">
              <a:extLst>
                <a:ext uri="{FF2B5EF4-FFF2-40B4-BE49-F238E27FC236}">
                  <a16:creationId xmlns:a16="http://schemas.microsoft.com/office/drawing/2014/main" id="{F9083114-0F78-042C-3287-C246C9692512}"/>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8" name="Image 27">
            <a:extLst>
              <a:ext uri="{FF2B5EF4-FFF2-40B4-BE49-F238E27FC236}">
                <a16:creationId xmlns:a16="http://schemas.microsoft.com/office/drawing/2014/main" id="{E743CC80-FD56-A828-AB14-765CA066410D}"/>
              </a:ext>
            </a:extLst>
          </p:cNvPr>
          <p:cNvPicPr>
            <a:picLocks noChangeAspect="1"/>
          </p:cNvPicPr>
          <p:nvPr userDrawn="1"/>
        </p:nvPicPr>
        <p:blipFill rotWithShape="1">
          <a:blip r:embed="rId9"/>
          <a:srcRect r="49454"/>
          <a:stretch/>
        </p:blipFill>
        <p:spPr>
          <a:xfrm>
            <a:off x="2803717" y="422703"/>
            <a:ext cx="6584566" cy="4016775"/>
          </a:xfrm>
          <a:prstGeom prst="rect">
            <a:avLst/>
          </a:prstGeom>
        </p:spPr>
      </p:pic>
      <p:sp>
        <p:nvSpPr>
          <p:cNvPr id="29" name="Rectangle 28">
            <a:extLst>
              <a:ext uri="{FF2B5EF4-FFF2-40B4-BE49-F238E27FC236}">
                <a16:creationId xmlns:a16="http://schemas.microsoft.com/office/drawing/2014/main" id="{D449E7B2-B2E8-2E3E-65CB-A32F91FFD6D1}"/>
              </a:ext>
            </a:extLst>
          </p:cNvPr>
          <p:cNvSpPr/>
          <p:nvPr userDrawn="1"/>
        </p:nvSpPr>
        <p:spPr>
          <a:xfrm>
            <a:off x="129288" y="146079"/>
            <a:ext cx="6096000" cy="1200329"/>
          </a:xfrm>
          <a:prstGeom prst="rect">
            <a:avLst/>
          </a:prstGeom>
          <a:solidFill>
            <a:srgbClr val="FFFF00"/>
          </a:solidFill>
        </p:spPr>
        <p:txBody>
          <a:bodyPr>
            <a:spAutoFit/>
          </a:bodyPr>
          <a:lstStyle/>
          <a:p>
            <a:pPr algn="ctr">
              <a:buFont typeface="+mj-lt"/>
              <a:buNone/>
            </a:pPr>
            <a:r>
              <a:rPr lang="fr-CA" sz="1800" b="0" i="0" u="none" strike="noStrike">
                <a:solidFill>
                  <a:srgbClr val="000000"/>
                </a:solidFill>
                <a:effectLst/>
                <a:latin typeface="Calibri" panose="020F0502020204030204" pitchFamily="34" charset="0"/>
              </a:rPr>
              <a:t>Diapo avec logo et site web : Logo + </a:t>
            </a:r>
            <a:r>
              <a:rPr lang="fr-CA" sz="1800" b="0" i="0" u="sng" strike="noStrike">
                <a:solidFill>
                  <a:srgbClr val="0563C1"/>
                </a:solidFill>
                <a:effectLst/>
                <a:latin typeface="Calibri" panose="020F0502020204030204" pitchFamily="34" charset="0"/>
                <a:hlinkClick r:id="rId10"/>
              </a:rPr>
              <a:t>educationjuridique.ca</a:t>
            </a:r>
            <a:endParaRPr lang="fr-CA"/>
          </a:p>
          <a:p>
            <a:pPr algn="ctr"/>
            <a:r>
              <a:rPr lang="fr-CA"/>
              <a:t>https://</a:t>
            </a:r>
            <a:r>
              <a:rPr lang="fr-CA" err="1"/>
              <a:t>www.educationjuridique.ca</a:t>
            </a:r>
            <a:r>
              <a:rPr lang="fr-CA"/>
              <a:t>/</a:t>
            </a:r>
            <a:r>
              <a:rPr lang="fr-CA" err="1"/>
              <a:t>fr</a:t>
            </a:r>
            <a:r>
              <a:rPr lang="fr-CA"/>
              <a:t>/</a:t>
            </a:r>
            <a:br>
              <a:rPr lang="fr-CA"/>
            </a:br>
            <a:endParaRPr lang="fr-CA"/>
          </a:p>
          <a:p>
            <a:pPr algn="ctr"/>
            <a:r>
              <a:rPr lang="fr-CA" b="1">
                <a:solidFill>
                  <a:srgbClr val="FF0000"/>
                </a:solidFill>
              </a:rPr>
              <a:t>ATTENTE LOGO. MISE EN PAGE À FINALISER</a:t>
            </a:r>
          </a:p>
        </p:txBody>
      </p:sp>
    </p:spTree>
    <p:extLst>
      <p:ext uri="{BB962C8B-B14F-4D97-AF65-F5344CB8AC3E}">
        <p14:creationId xmlns:p14="http://schemas.microsoft.com/office/powerpoint/2010/main" val="370333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_Logo et médias sociaux / visuels / Gris">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p:nvSpPr>
          <p:spPr bwMode="auto">
            <a:xfrm>
              <a:off x="8915400"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p:nvPicPr>
        <p:blipFill>
          <a:blip r:embed="rId4"/>
          <a:stretch>
            <a:fillRect/>
          </a:stretch>
        </p:blipFill>
        <p:spPr>
          <a:xfrm>
            <a:off x="9580632" y="5937409"/>
            <a:ext cx="1990399" cy="374904"/>
          </a:xfrm>
          <a:prstGeom prst="rect">
            <a:avLst/>
          </a:prstGeom>
        </p:spPr>
      </p:pic>
      <p:sp>
        <p:nvSpPr>
          <p:cNvPr id="30" name="ZoneTexte 29">
            <a:extLst>
              <a:ext uri="{FF2B5EF4-FFF2-40B4-BE49-F238E27FC236}">
                <a16:creationId xmlns:a16="http://schemas.microsoft.com/office/drawing/2014/main" id="{162F5037-CBD6-1E45-B104-738EA7ED937E}"/>
              </a:ext>
            </a:extLst>
          </p:cNvPr>
          <p:cNvSpPr txBox="1"/>
          <p:nvPr/>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p:nvSpPr>
        <p:spPr>
          <a:xfrm>
            <a:off x="7386846" y="1456435"/>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5">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5">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p:nvSpPr>
        <p:spPr>
          <a:xfrm>
            <a:off x="7386846" y="3004192"/>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6">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p:nvSpPr>
        <p:spPr>
          <a:xfrm>
            <a:off x="7386846" y="4633517"/>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7">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p:nvGrpSpPr>
        <p:grpSpPr>
          <a:xfrm>
            <a:off x="6639208" y="2841488"/>
            <a:ext cx="633224" cy="633184"/>
            <a:chOff x="539551" y="2747719"/>
            <a:chExt cx="1689499" cy="1689393"/>
          </a:xfrm>
        </p:grpSpPr>
        <p:sp>
          <p:nvSpPr>
            <p:cNvPr id="10" name="Oval 18">
              <a:hlinkClick r:id="rId6"/>
              <a:extLst>
                <a:ext uri="{FF2B5EF4-FFF2-40B4-BE49-F238E27FC236}">
                  <a16:creationId xmlns:a16="http://schemas.microsoft.com/office/drawing/2014/main" id="{464EB328-49C2-0F4A-A81B-5F5F76C85384}"/>
                </a:ext>
              </a:extLst>
            </p:cNvPr>
            <p:cNvSpPr>
              <a:spLocks/>
            </p:cNvSpPr>
            <p:nvPr/>
          </p:nvSpPr>
          <p:spPr bwMode="auto">
            <a:xfrm>
              <a:off x="539551" y="2747719"/>
              <a:ext cx="1689499"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p:nvGrpSpPr>
        <p:grpSpPr>
          <a:xfrm>
            <a:off x="6639208" y="1293731"/>
            <a:ext cx="633224" cy="633184"/>
            <a:chOff x="2675683" y="2747719"/>
            <a:chExt cx="1689500" cy="1689393"/>
          </a:xfrm>
        </p:grpSpPr>
        <p:sp>
          <p:nvSpPr>
            <p:cNvPr id="12" name="Oval 24">
              <a:hlinkClick r:id="rId5"/>
              <a:extLst>
                <a:ext uri="{FF2B5EF4-FFF2-40B4-BE49-F238E27FC236}">
                  <a16:creationId xmlns:a16="http://schemas.microsoft.com/office/drawing/2014/main" id="{08FFAB00-EB69-DC47-996A-068C9ED9D410}"/>
                </a:ext>
              </a:extLst>
            </p:cNvPr>
            <p:cNvSpPr>
              <a:spLocks/>
            </p:cNvSpPr>
            <p:nvPr/>
          </p:nvSpPr>
          <p:spPr bwMode="auto">
            <a:xfrm>
              <a:off x="2675683"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p:nvGrpSpPr>
        <p:grpSpPr>
          <a:xfrm>
            <a:off x="6639208" y="4470813"/>
            <a:ext cx="633224" cy="633184"/>
            <a:chOff x="7305431" y="4396728"/>
            <a:chExt cx="633224" cy="633184"/>
          </a:xfrm>
        </p:grpSpPr>
        <p:sp>
          <p:nvSpPr>
            <p:cNvPr id="41" name="Oval 24">
              <a:hlinkClick r:id="rId7"/>
              <a:extLst>
                <a:ext uri="{FF2B5EF4-FFF2-40B4-BE49-F238E27FC236}">
                  <a16:creationId xmlns:a16="http://schemas.microsoft.com/office/drawing/2014/main" id="{ED7ACFDB-E89F-1F48-B702-3327D535CCFE}"/>
                </a:ext>
              </a:extLst>
            </p:cNvPr>
            <p:cNvSpPr>
              <a:spLocks/>
            </p:cNvSpPr>
            <p:nvPr/>
          </p:nvSpPr>
          <p:spPr bwMode="auto">
            <a:xfrm>
              <a:off x="7305431" y="4396728"/>
              <a:ext cx="633224" cy="633184"/>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5" name="Groupe 4">
            <a:extLst>
              <a:ext uri="{FF2B5EF4-FFF2-40B4-BE49-F238E27FC236}">
                <a16:creationId xmlns:a16="http://schemas.microsoft.com/office/drawing/2014/main" id="{65348B77-182C-622A-F40C-D2E621AFDB71}"/>
              </a:ext>
            </a:extLst>
          </p:cNvPr>
          <p:cNvGrpSpPr/>
          <p:nvPr/>
        </p:nvGrpSpPr>
        <p:grpSpPr>
          <a:xfrm>
            <a:off x="643919" y="1456435"/>
            <a:ext cx="5171662" cy="3102997"/>
            <a:chOff x="507494" y="560769"/>
            <a:chExt cx="5171662" cy="3102997"/>
          </a:xfrm>
        </p:grpSpPr>
        <p:sp>
          <p:nvSpPr>
            <p:cNvPr id="4" name="Rectangle 3">
              <a:extLst>
                <a:ext uri="{FF2B5EF4-FFF2-40B4-BE49-F238E27FC236}">
                  <a16:creationId xmlns:a16="http://schemas.microsoft.com/office/drawing/2014/main" id="{526C68BD-49FE-0902-98CE-3A13642E8E8C}"/>
                </a:ext>
              </a:extLst>
            </p:cNvPr>
            <p:cNvSpPr/>
            <p:nvPr/>
          </p:nvSpPr>
          <p:spPr>
            <a:xfrm>
              <a:off x="1178787" y="789166"/>
              <a:ext cx="3860059" cy="25016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err="1">
                <a:solidFill>
                  <a:schemeClr val="tx1"/>
                </a:solidFill>
              </a:endParaRPr>
            </a:p>
          </p:txBody>
        </p:sp>
        <p:pic>
          <p:nvPicPr>
            <p:cNvPr id="3" name="Image 2">
              <a:extLst>
                <a:ext uri="{FF2B5EF4-FFF2-40B4-BE49-F238E27FC236}">
                  <a16:creationId xmlns:a16="http://schemas.microsoft.com/office/drawing/2014/main" id="{CF1A95BE-5B56-99E6-079B-621CAD8BD590}"/>
                </a:ext>
              </a:extLst>
            </p:cNvPr>
            <p:cNvPicPr>
              <a:picLocks noChangeAspect="1"/>
            </p:cNvPicPr>
            <p:nvPr/>
          </p:nvPicPr>
          <p:blipFill>
            <a:blip r:embed="rId8"/>
            <a:stretch>
              <a:fillRect/>
            </a:stretch>
          </p:blipFill>
          <p:spPr>
            <a:xfrm>
              <a:off x="1228826" y="978252"/>
              <a:ext cx="3728998" cy="2177165"/>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p:nvPicPr>
          <p:blipFill>
            <a:blip r:embed="rId9"/>
            <a:stretch>
              <a:fillRect/>
            </a:stretch>
          </p:blipFill>
          <p:spPr>
            <a:xfrm>
              <a:off x="507494" y="560769"/>
              <a:ext cx="5171662" cy="3102997"/>
            </a:xfrm>
            <a:prstGeom prst="rect">
              <a:avLst/>
            </a:prstGeom>
          </p:spPr>
        </p:pic>
      </p:grpSp>
      <p:grpSp>
        <p:nvGrpSpPr>
          <p:cNvPr id="2" name="Groupe 1">
            <a:extLst>
              <a:ext uri="{FF2B5EF4-FFF2-40B4-BE49-F238E27FC236}">
                <a16:creationId xmlns:a16="http://schemas.microsoft.com/office/drawing/2014/main" id="{CBD9EBAA-25E0-4B9F-F0BF-EDCA6DF5482D}"/>
              </a:ext>
            </a:extLst>
          </p:cNvPr>
          <p:cNvGrpSpPr>
            <a:grpSpLocks noChangeAspect="1"/>
          </p:cNvGrpSpPr>
          <p:nvPr userDrawn="1"/>
        </p:nvGrpSpPr>
        <p:grpSpPr>
          <a:xfrm>
            <a:off x="2904219" y="4703597"/>
            <a:ext cx="630976" cy="630936"/>
            <a:chOff x="8915400" y="2747719"/>
            <a:chExt cx="1689500" cy="1689393"/>
          </a:xfrm>
        </p:grpSpPr>
        <p:sp>
          <p:nvSpPr>
            <p:cNvPr id="6" name="Oval 24">
              <a:hlinkClick r:id="rId2"/>
              <a:extLst>
                <a:ext uri="{FF2B5EF4-FFF2-40B4-BE49-F238E27FC236}">
                  <a16:creationId xmlns:a16="http://schemas.microsoft.com/office/drawing/2014/main" id="{83F5008C-E4D1-08AA-8DE4-ED9C0F9EB00C}"/>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7" name="Graphique 6">
              <a:extLst>
                <a:ext uri="{FF2B5EF4-FFF2-40B4-BE49-F238E27FC236}">
                  <a16:creationId xmlns:a16="http://schemas.microsoft.com/office/drawing/2014/main" id="{50DECFA7-126C-57D0-5C2D-48285FE4C20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21750" y="3254015"/>
              <a:ext cx="676800" cy="676800"/>
            </a:xfrm>
            <a:prstGeom prst="rect">
              <a:avLst/>
            </a:prstGeom>
          </p:spPr>
        </p:pic>
      </p:grpSp>
      <p:pic>
        <p:nvPicPr>
          <p:cNvPr id="8" name="Image 7">
            <a:hlinkClick r:id="rId2"/>
            <a:extLst>
              <a:ext uri="{FF2B5EF4-FFF2-40B4-BE49-F238E27FC236}">
                <a16:creationId xmlns:a16="http://schemas.microsoft.com/office/drawing/2014/main" id="{A54696A8-360B-181E-8C9D-85C7BC4C161D}"/>
              </a:ext>
            </a:extLst>
          </p:cNvPr>
          <p:cNvPicPr>
            <a:picLocks noChangeAspect="1"/>
          </p:cNvPicPr>
          <p:nvPr userDrawn="1"/>
        </p:nvPicPr>
        <p:blipFill>
          <a:blip r:embed="rId4"/>
          <a:stretch>
            <a:fillRect/>
          </a:stretch>
        </p:blipFill>
        <p:spPr>
          <a:xfrm>
            <a:off x="9580632" y="5937409"/>
            <a:ext cx="1990399" cy="374904"/>
          </a:xfrm>
          <a:prstGeom prst="rect">
            <a:avLst/>
          </a:prstGeom>
        </p:spPr>
      </p:pic>
      <p:pic>
        <p:nvPicPr>
          <p:cNvPr id="9" name="Image 8">
            <a:extLst>
              <a:ext uri="{FF2B5EF4-FFF2-40B4-BE49-F238E27FC236}">
                <a16:creationId xmlns:a16="http://schemas.microsoft.com/office/drawing/2014/main" id="{95BDF2AF-B727-F7F2-ED21-B54F58E41D4F}"/>
              </a:ext>
            </a:extLst>
          </p:cNvPr>
          <p:cNvPicPr>
            <a:picLocks noChangeAspect="1"/>
          </p:cNvPicPr>
          <p:nvPr userDrawn="1"/>
        </p:nvPicPr>
        <p:blipFill rotWithShape="1">
          <a:blip r:embed="rId10"/>
          <a:srcRect l="642" r="857"/>
          <a:stretch/>
        </p:blipFill>
        <p:spPr>
          <a:xfrm>
            <a:off x="6417032" y="896158"/>
            <a:ext cx="1506886" cy="1280160"/>
          </a:xfrm>
          <a:prstGeom prst="rect">
            <a:avLst/>
          </a:prstGeom>
          <a:ln w="38100">
            <a:solidFill>
              <a:schemeClr val="accent2"/>
            </a:solidFill>
            <a:miter lim="800000"/>
          </a:ln>
        </p:spPr>
      </p:pic>
      <p:pic>
        <p:nvPicPr>
          <p:cNvPr id="19" name="Image 18">
            <a:extLst>
              <a:ext uri="{FF2B5EF4-FFF2-40B4-BE49-F238E27FC236}">
                <a16:creationId xmlns:a16="http://schemas.microsoft.com/office/drawing/2014/main" id="{FA385404-68BF-6EB0-D36E-FAF0A1B0454D}"/>
              </a:ext>
            </a:extLst>
          </p:cNvPr>
          <p:cNvPicPr>
            <a:picLocks noChangeAspect="1"/>
          </p:cNvPicPr>
          <p:nvPr userDrawn="1"/>
        </p:nvPicPr>
        <p:blipFill>
          <a:blip r:embed="rId11"/>
          <a:stretch>
            <a:fillRect/>
          </a:stretch>
        </p:blipFill>
        <p:spPr>
          <a:xfrm>
            <a:off x="6417032" y="2504224"/>
            <a:ext cx="1508760" cy="1159542"/>
          </a:xfrm>
          <a:prstGeom prst="rect">
            <a:avLst/>
          </a:prstGeom>
          <a:ln w="38100">
            <a:solidFill>
              <a:schemeClr val="accent2"/>
            </a:solidFill>
            <a:miter lim="800000"/>
          </a:ln>
        </p:spPr>
      </p:pic>
      <p:pic>
        <p:nvPicPr>
          <p:cNvPr id="21" name="Image 20">
            <a:extLst>
              <a:ext uri="{FF2B5EF4-FFF2-40B4-BE49-F238E27FC236}">
                <a16:creationId xmlns:a16="http://schemas.microsoft.com/office/drawing/2014/main" id="{AE69E2E2-0B38-16C5-E730-032AD12D4EB9}"/>
              </a:ext>
            </a:extLst>
          </p:cNvPr>
          <p:cNvPicPr>
            <a:picLocks noChangeAspect="1"/>
          </p:cNvPicPr>
          <p:nvPr userDrawn="1"/>
        </p:nvPicPr>
        <p:blipFill>
          <a:blip r:embed="rId12"/>
          <a:stretch>
            <a:fillRect/>
          </a:stretch>
        </p:blipFill>
        <p:spPr>
          <a:xfrm>
            <a:off x="6417032" y="3991671"/>
            <a:ext cx="1508760" cy="1443298"/>
          </a:xfrm>
          <a:prstGeom prst="rect">
            <a:avLst/>
          </a:prstGeom>
          <a:ln w="38100">
            <a:solidFill>
              <a:schemeClr val="accent2"/>
            </a:solidFill>
            <a:miter lim="800000"/>
          </a:ln>
        </p:spPr>
      </p:pic>
      <p:grpSp>
        <p:nvGrpSpPr>
          <p:cNvPr id="22" name="Groupe 21">
            <a:extLst>
              <a:ext uri="{FF2B5EF4-FFF2-40B4-BE49-F238E27FC236}">
                <a16:creationId xmlns:a16="http://schemas.microsoft.com/office/drawing/2014/main" id="{B08788EB-91B0-34A2-BB44-B885B2FBB51F}"/>
              </a:ext>
            </a:extLst>
          </p:cNvPr>
          <p:cNvGrpSpPr/>
          <p:nvPr userDrawn="1"/>
        </p:nvGrpSpPr>
        <p:grpSpPr>
          <a:xfrm>
            <a:off x="633876" y="1539205"/>
            <a:ext cx="5171662" cy="3102997"/>
            <a:chOff x="381000" y="10072"/>
            <a:chExt cx="8203095" cy="4921857"/>
          </a:xfrm>
        </p:grpSpPr>
        <p:pic>
          <p:nvPicPr>
            <p:cNvPr id="23" name="Image 22">
              <a:extLst>
                <a:ext uri="{FF2B5EF4-FFF2-40B4-BE49-F238E27FC236}">
                  <a16:creationId xmlns:a16="http://schemas.microsoft.com/office/drawing/2014/main" id="{8767E8F0-7CE6-C69C-0B3C-ACB7493DDD2B}"/>
                </a:ext>
              </a:extLst>
            </p:cNvPr>
            <p:cNvPicPr>
              <a:picLocks noChangeAspect="1"/>
            </p:cNvPicPr>
            <p:nvPr userDrawn="1"/>
          </p:nvPicPr>
          <p:blipFill rotWithShape="1">
            <a:blip r:embed="rId13"/>
            <a:srcRect r="5751" b="4251"/>
            <a:stretch/>
          </p:blipFill>
          <p:spPr>
            <a:xfrm>
              <a:off x="1500020" y="437322"/>
              <a:ext cx="5966255" cy="3760967"/>
            </a:xfrm>
            <a:prstGeom prst="rect">
              <a:avLst/>
            </a:prstGeom>
          </p:spPr>
        </p:pic>
        <p:pic>
          <p:nvPicPr>
            <p:cNvPr id="24" name="Image 23">
              <a:extLst>
                <a:ext uri="{FF2B5EF4-FFF2-40B4-BE49-F238E27FC236}">
                  <a16:creationId xmlns:a16="http://schemas.microsoft.com/office/drawing/2014/main" id="{4272CFF0-4D4A-1E7C-2005-7B87C4A824C9}"/>
                </a:ext>
              </a:extLst>
            </p:cNvPr>
            <p:cNvPicPr>
              <a:picLocks noChangeAspect="1"/>
            </p:cNvPicPr>
            <p:nvPr userDrawn="1"/>
          </p:nvPicPr>
          <p:blipFill>
            <a:blip r:embed="rId9"/>
            <a:stretch>
              <a:fillRect/>
            </a:stretch>
          </p:blipFill>
          <p:spPr>
            <a:xfrm>
              <a:off x="381000" y="10072"/>
              <a:ext cx="8203095" cy="4921857"/>
            </a:xfrm>
            <a:prstGeom prst="rect">
              <a:avLst/>
            </a:prstGeom>
          </p:spPr>
        </p:pic>
      </p:grpSp>
      <p:sp>
        <p:nvSpPr>
          <p:cNvPr id="25" name="ZoneTexte 24">
            <a:extLst>
              <a:ext uri="{FF2B5EF4-FFF2-40B4-BE49-F238E27FC236}">
                <a16:creationId xmlns:a16="http://schemas.microsoft.com/office/drawing/2014/main" id="{7047A779-279B-498E-FA51-A4A089E38C9F}"/>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26" name="ZoneTexte 25">
            <a:extLst>
              <a:ext uri="{FF2B5EF4-FFF2-40B4-BE49-F238E27FC236}">
                <a16:creationId xmlns:a16="http://schemas.microsoft.com/office/drawing/2014/main" id="{95AB19FE-C3F5-01A1-6ED6-71F1510F41A3}"/>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5">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5">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27" name="ZoneTexte 26">
            <a:extLst>
              <a:ext uri="{FF2B5EF4-FFF2-40B4-BE49-F238E27FC236}">
                <a16:creationId xmlns:a16="http://schemas.microsoft.com/office/drawing/2014/main" id="{7BB9A3EF-D664-0240-E5D0-50A8E768FB1C}"/>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6">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29" name="ZoneTexte 28">
            <a:extLst>
              <a:ext uri="{FF2B5EF4-FFF2-40B4-BE49-F238E27FC236}">
                <a16:creationId xmlns:a16="http://schemas.microsoft.com/office/drawing/2014/main" id="{03A95996-7D07-B4FD-F2C4-2A0F26EA337E}"/>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7">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31" name="Groupe 30">
            <a:extLst>
              <a:ext uri="{FF2B5EF4-FFF2-40B4-BE49-F238E27FC236}">
                <a16:creationId xmlns:a16="http://schemas.microsoft.com/office/drawing/2014/main" id="{9A366DEB-9FC1-2C99-CC0A-73BD2C9CACDE}"/>
              </a:ext>
            </a:extLst>
          </p:cNvPr>
          <p:cNvGrpSpPr/>
          <p:nvPr userDrawn="1"/>
        </p:nvGrpSpPr>
        <p:grpSpPr>
          <a:xfrm>
            <a:off x="7636735" y="2767403"/>
            <a:ext cx="633224" cy="633184"/>
            <a:chOff x="539551" y="2747719"/>
            <a:chExt cx="1689499" cy="1689393"/>
          </a:xfrm>
        </p:grpSpPr>
        <p:sp>
          <p:nvSpPr>
            <p:cNvPr id="32" name="Oval 18">
              <a:hlinkClick r:id="rId6"/>
              <a:extLst>
                <a:ext uri="{FF2B5EF4-FFF2-40B4-BE49-F238E27FC236}">
                  <a16:creationId xmlns:a16="http://schemas.microsoft.com/office/drawing/2014/main" id="{1A4221B1-FAD5-8245-89F3-96D73F274107}"/>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33" name="AutoShape 19">
              <a:extLst>
                <a:ext uri="{FF2B5EF4-FFF2-40B4-BE49-F238E27FC236}">
                  <a16:creationId xmlns:a16="http://schemas.microsoft.com/office/drawing/2014/main" id="{A0E7FB06-19AD-4CBE-4DC2-D8EA26D78B3A}"/>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35" name="Groupe 34">
            <a:extLst>
              <a:ext uri="{FF2B5EF4-FFF2-40B4-BE49-F238E27FC236}">
                <a16:creationId xmlns:a16="http://schemas.microsoft.com/office/drawing/2014/main" id="{21F5A5FC-DB32-5B6C-9664-E9A066DF1007}"/>
              </a:ext>
            </a:extLst>
          </p:cNvPr>
          <p:cNvGrpSpPr/>
          <p:nvPr userDrawn="1"/>
        </p:nvGrpSpPr>
        <p:grpSpPr>
          <a:xfrm>
            <a:off x="7636735" y="1219646"/>
            <a:ext cx="633224" cy="633184"/>
            <a:chOff x="2675683" y="2747719"/>
            <a:chExt cx="1689500" cy="1689393"/>
          </a:xfrm>
        </p:grpSpPr>
        <p:sp>
          <p:nvSpPr>
            <p:cNvPr id="36" name="Oval 24">
              <a:hlinkClick r:id="rId5"/>
              <a:extLst>
                <a:ext uri="{FF2B5EF4-FFF2-40B4-BE49-F238E27FC236}">
                  <a16:creationId xmlns:a16="http://schemas.microsoft.com/office/drawing/2014/main" id="{4E2C9229-760A-2ADC-890C-D9DDCCFE077C}"/>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37" name="AutoShape 25">
              <a:extLst>
                <a:ext uri="{FF2B5EF4-FFF2-40B4-BE49-F238E27FC236}">
                  <a16:creationId xmlns:a16="http://schemas.microsoft.com/office/drawing/2014/main" id="{0D3DE960-5B4C-95C7-2D87-DB47588A31CC}"/>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38" name="Groupe 37">
            <a:extLst>
              <a:ext uri="{FF2B5EF4-FFF2-40B4-BE49-F238E27FC236}">
                <a16:creationId xmlns:a16="http://schemas.microsoft.com/office/drawing/2014/main" id="{0911CFD9-A469-0EF4-684D-B3ACF7BDE7B5}"/>
              </a:ext>
            </a:extLst>
          </p:cNvPr>
          <p:cNvGrpSpPr/>
          <p:nvPr userDrawn="1"/>
        </p:nvGrpSpPr>
        <p:grpSpPr>
          <a:xfrm>
            <a:off x="7636735" y="4396728"/>
            <a:ext cx="633224" cy="633184"/>
            <a:chOff x="7305431" y="4396728"/>
            <a:chExt cx="633224" cy="633184"/>
          </a:xfrm>
        </p:grpSpPr>
        <p:sp>
          <p:nvSpPr>
            <p:cNvPr id="40" name="Oval 24">
              <a:hlinkClick r:id="rId7"/>
              <a:extLst>
                <a:ext uri="{FF2B5EF4-FFF2-40B4-BE49-F238E27FC236}">
                  <a16:creationId xmlns:a16="http://schemas.microsoft.com/office/drawing/2014/main" id="{F4DA4308-F745-F35F-FCEA-FADB10C8834B}"/>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2" name="AutoShape 4">
              <a:extLst>
                <a:ext uri="{FF2B5EF4-FFF2-40B4-BE49-F238E27FC236}">
                  <a16:creationId xmlns:a16="http://schemas.microsoft.com/office/drawing/2014/main" id="{04E12EE9-3D6F-8ADF-6AE1-ACB0A2DA8A66}"/>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371770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Logo et médias sociaux / visuels / Gri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p:nvSpPr>
          <p:spPr bwMode="auto">
            <a:xfrm>
              <a:off x="8915400"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p:nvPicPr>
        <p:blipFill>
          <a:blip r:embed="rId4"/>
          <a:stretch>
            <a:fillRect/>
          </a:stretch>
        </p:blipFill>
        <p:spPr>
          <a:xfrm>
            <a:off x="9580632" y="5937409"/>
            <a:ext cx="1990399" cy="374904"/>
          </a:xfrm>
          <a:prstGeom prst="rect">
            <a:avLst/>
          </a:prstGeom>
        </p:spPr>
      </p:pic>
      <p:grpSp>
        <p:nvGrpSpPr>
          <p:cNvPr id="29" name="Groupe 28">
            <a:extLst>
              <a:ext uri="{FF2B5EF4-FFF2-40B4-BE49-F238E27FC236}">
                <a16:creationId xmlns:a16="http://schemas.microsoft.com/office/drawing/2014/main" id="{C2795DB5-B5E1-E948-89BA-A23D24BDC0D2}"/>
              </a:ext>
            </a:extLst>
          </p:cNvPr>
          <p:cNvGrpSpPr/>
          <p:nvPr/>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p:nvPicPr>
          <p:blipFill rotWithShape="1">
            <a:blip r:embed="rId5"/>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p:nvPicPr>
          <p:blipFill>
            <a:blip r:embed="rId6"/>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p:nvSpPr>
        <p:spPr>
          <a:xfrm>
            <a:off x="7808658" y="1385316"/>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7">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7">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p:nvSpPr>
        <p:spPr>
          <a:xfrm>
            <a:off x="7808658" y="2933073"/>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8">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p:nvSpPr>
        <p:spPr>
          <a:xfrm>
            <a:off x="7808658" y="4562398"/>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9">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p:nvGrpSpPr>
        <p:grpSpPr>
          <a:xfrm>
            <a:off x="7061020" y="2770369"/>
            <a:ext cx="633224" cy="633184"/>
            <a:chOff x="539551" y="2747719"/>
            <a:chExt cx="1689499" cy="1689393"/>
          </a:xfrm>
        </p:grpSpPr>
        <p:sp>
          <p:nvSpPr>
            <p:cNvPr id="10" name="Oval 18">
              <a:hlinkClick r:id="rId8"/>
              <a:extLst>
                <a:ext uri="{FF2B5EF4-FFF2-40B4-BE49-F238E27FC236}">
                  <a16:creationId xmlns:a16="http://schemas.microsoft.com/office/drawing/2014/main" id="{464EB328-49C2-0F4A-A81B-5F5F76C85384}"/>
                </a:ext>
              </a:extLst>
            </p:cNvPr>
            <p:cNvSpPr>
              <a:spLocks/>
            </p:cNvSpPr>
            <p:nvPr/>
          </p:nvSpPr>
          <p:spPr bwMode="auto">
            <a:xfrm>
              <a:off x="539551" y="2747719"/>
              <a:ext cx="1689499"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p:nvGrpSpPr>
        <p:grpSpPr>
          <a:xfrm>
            <a:off x="7061020" y="1222612"/>
            <a:ext cx="633224" cy="633184"/>
            <a:chOff x="2675683" y="2747719"/>
            <a:chExt cx="1689500" cy="1689393"/>
          </a:xfrm>
        </p:grpSpPr>
        <p:sp>
          <p:nvSpPr>
            <p:cNvPr id="12" name="Oval 24">
              <a:hlinkClick r:id="rId7"/>
              <a:extLst>
                <a:ext uri="{FF2B5EF4-FFF2-40B4-BE49-F238E27FC236}">
                  <a16:creationId xmlns:a16="http://schemas.microsoft.com/office/drawing/2014/main" id="{08FFAB00-EB69-DC47-996A-068C9ED9D410}"/>
                </a:ext>
              </a:extLst>
            </p:cNvPr>
            <p:cNvSpPr>
              <a:spLocks/>
            </p:cNvSpPr>
            <p:nvPr/>
          </p:nvSpPr>
          <p:spPr bwMode="auto">
            <a:xfrm>
              <a:off x="2675683"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p:nvGrpSpPr>
        <p:grpSpPr>
          <a:xfrm>
            <a:off x="7061020" y="4399694"/>
            <a:ext cx="633224" cy="633184"/>
            <a:chOff x="7305431" y="4396728"/>
            <a:chExt cx="633224" cy="633184"/>
          </a:xfrm>
        </p:grpSpPr>
        <p:sp>
          <p:nvSpPr>
            <p:cNvPr id="41" name="Oval 24">
              <a:hlinkClick r:id="rId9"/>
              <a:extLst>
                <a:ext uri="{FF2B5EF4-FFF2-40B4-BE49-F238E27FC236}">
                  <a16:creationId xmlns:a16="http://schemas.microsoft.com/office/drawing/2014/main" id="{ED7ACFDB-E89F-1F48-B702-3327D535CCFE}"/>
                </a:ext>
              </a:extLst>
            </p:cNvPr>
            <p:cNvSpPr>
              <a:spLocks/>
            </p:cNvSpPr>
            <p:nvPr/>
          </p:nvSpPr>
          <p:spPr bwMode="auto">
            <a:xfrm>
              <a:off x="7305431" y="4396728"/>
              <a:ext cx="633224" cy="633184"/>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2" name="Groupe 1">
            <a:extLst>
              <a:ext uri="{FF2B5EF4-FFF2-40B4-BE49-F238E27FC236}">
                <a16:creationId xmlns:a16="http://schemas.microsoft.com/office/drawing/2014/main" id="{9892B746-5088-7A6A-85EA-1F9972F806A0}"/>
              </a:ext>
            </a:extLst>
          </p:cNvPr>
          <p:cNvGrpSpPr>
            <a:grpSpLocks noChangeAspect="1"/>
          </p:cNvGrpSpPr>
          <p:nvPr userDrawn="1"/>
        </p:nvGrpSpPr>
        <p:grpSpPr>
          <a:xfrm>
            <a:off x="2904219" y="4703597"/>
            <a:ext cx="630976" cy="630936"/>
            <a:chOff x="8915400" y="2747719"/>
            <a:chExt cx="1689500" cy="1689393"/>
          </a:xfrm>
        </p:grpSpPr>
        <p:sp>
          <p:nvSpPr>
            <p:cNvPr id="3" name="Oval 24">
              <a:hlinkClick r:id="rId2"/>
              <a:extLst>
                <a:ext uri="{FF2B5EF4-FFF2-40B4-BE49-F238E27FC236}">
                  <a16:creationId xmlns:a16="http://schemas.microsoft.com/office/drawing/2014/main" id="{28E0F01F-3B5E-1084-10A4-DBE4EC545FE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4" name="Graphique 3">
              <a:extLst>
                <a:ext uri="{FF2B5EF4-FFF2-40B4-BE49-F238E27FC236}">
                  <a16:creationId xmlns:a16="http://schemas.microsoft.com/office/drawing/2014/main" id="{80F58BBA-989B-35CF-A3A0-1AE2A452491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421750" y="3254015"/>
              <a:ext cx="676800" cy="676800"/>
            </a:xfrm>
            <a:prstGeom prst="rect">
              <a:avLst/>
            </a:prstGeom>
          </p:spPr>
        </p:pic>
      </p:grpSp>
      <p:pic>
        <p:nvPicPr>
          <p:cNvPr id="5" name="Image 4">
            <a:hlinkClick r:id="rId2"/>
            <a:extLst>
              <a:ext uri="{FF2B5EF4-FFF2-40B4-BE49-F238E27FC236}">
                <a16:creationId xmlns:a16="http://schemas.microsoft.com/office/drawing/2014/main" id="{0E6D4F10-AC21-B302-79AE-3C01EAB68AE7}"/>
              </a:ext>
            </a:extLst>
          </p:cNvPr>
          <p:cNvPicPr>
            <a:picLocks noChangeAspect="1"/>
          </p:cNvPicPr>
          <p:nvPr userDrawn="1"/>
        </p:nvPicPr>
        <p:blipFill>
          <a:blip r:embed="rId4"/>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1436621D-6D4B-0D0E-62B0-22D8B894FB02}"/>
              </a:ext>
            </a:extLst>
          </p:cNvPr>
          <p:cNvPicPr>
            <a:picLocks noChangeAspect="1"/>
          </p:cNvPicPr>
          <p:nvPr userDrawn="1"/>
        </p:nvPicPr>
        <p:blipFill rotWithShape="1">
          <a:blip r:embed="rId10"/>
          <a:srcRect l="642" r="857"/>
          <a:stretch/>
        </p:blipFill>
        <p:spPr>
          <a:xfrm>
            <a:off x="6417032" y="896158"/>
            <a:ext cx="1506886" cy="1280160"/>
          </a:xfrm>
          <a:prstGeom prst="rect">
            <a:avLst/>
          </a:prstGeom>
          <a:ln w="38100">
            <a:solidFill>
              <a:schemeClr val="accent2"/>
            </a:solidFill>
            <a:miter lim="800000"/>
          </a:ln>
        </p:spPr>
      </p:pic>
      <p:pic>
        <p:nvPicPr>
          <p:cNvPr id="7" name="Image 6">
            <a:extLst>
              <a:ext uri="{FF2B5EF4-FFF2-40B4-BE49-F238E27FC236}">
                <a16:creationId xmlns:a16="http://schemas.microsoft.com/office/drawing/2014/main" id="{EEFEEBE4-1418-F294-CA5C-F9C88E4D3881}"/>
              </a:ext>
            </a:extLst>
          </p:cNvPr>
          <p:cNvPicPr>
            <a:picLocks noChangeAspect="1"/>
          </p:cNvPicPr>
          <p:nvPr userDrawn="1"/>
        </p:nvPicPr>
        <p:blipFill>
          <a:blip r:embed="rId11"/>
          <a:stretch>
            <a:fillRect/>
          </a:stretch>
        </p:blipFill>
        <p:spPr>
          <a:xfrm>
            <a:off x="6417032" y="2504224"/>
            <a:ext cx="1508760" cy="1159542"/>
          </a:xfrm>
          <a:prstGeom prst="rect">
            <a:avLst/>
          </a:prstGeom>
          <a:ln w="38100">
            <a:solidFill>
              <a:schemeClr val="accent2"/>
            </a:solidFill>
            <a:miter lim="800000"/>
          </a:ln>
        </p:spPr>
      </p:pic>
      <p:pic>
        <p:nvPicPr>
          <p:cNvPr id="8" name="Image 7">
            <a:extLst>
              <a:ext uri="{FF2B5EF4-FFF2-40B4-BE49-F238E27FC236}">
                <a16:creationId xmlns:a16="http://schemas.microsoft.com/office/drawing/2014/main" id="{A62DE6C5-D209-FDB6-2CEB-D62C4F3F1F16}"/>
              </a:ext>
            </a:extLst>
          </p:cNvPr>
          <p:cNvPicPr>
            <a:picLocks noChangeAspect="1"/>
          </p:cNvPicPr>
          <p:nvPr userDrawn="1"/>
        </p:nvPicPr>
        <p:blipFill>
          <a:blip r:embed="rId12"/>
          <a:stretch>
            <a:fillRect/>
          </a:stretch>
        </p:blipFill>
        <p:spPr>
          <a:xfrm>
            <a:off x="6417032" y="3991671"/>
            <a:ext cx="1508760" cy="1443298"/>
          </a:xfrm>
          <a:prstGeom prst="rect">
            <a:avLst/>
          </a:prstGeom>
          <a:ln w="38100">
            <a:solidFill>
              <a:schemeClr val="accent2"/>
            </a:solidFill>
            <a:miter lim="800000"/>
          </a:ln>
        </p:spPr>
      </p:pic>
      <p:grpSp>
        <p:nvGrpSpPr>
          <p:cNvPr id="9" name="Groupe 8">
            <a:extLst>
              <a:ext uri="{FF2B5EF4-FFF2-40B4-BE49-F238E27FC236}">
                <a16:creationId xmlns:a16="http://schemas.microsoft.com/office/drawing/2014/main" id="{FF5B6B09-0FBC-B710-0ADB-77CBA176456E}"/>
              </a:ext>
            </a:extLst>
          </p:cNvPr>
          <p:cNvGrpSpPr/>
          <p:nvPr userDrawn="1"/>
        </p:nvGrpSpPr>
        <p:grpSpPr>
          <a:xfrm>
            <a:off x="633876" y="1539205"/>
            <a:ext cx="5171662" cy="3102997"/>
            <a:chOff x="381000" y="10072"/>
            <a:chExt cx="8203095" cy="4921857"/>
          </a:xfrm>
        </p:grpSpPr>
        <p:pic>
          <p:nvPicPr>
            <p:cNvPr id="19" name="Image 18">
              <a:extLst>
                <a:ext uri="{FF2B5EF4-FFF2-40B4-BE49-F238E27FC236}">
                  <a16:creationId xmlns:a16="http://schemas.microsoft.com/office/drawing/2014/main" id="{DB751C34-8E3F-8B09-0DC8-00B28A6F8144}"/>
                </a:ext>
              </a:extLst>
            </p:cNvPr>
            <p:cNvPicPr>
              <a:picLocks noChangeAspect="1"/>
            </p:cNvPicPr>
            <p:nvPr userDrawn="1"/>
          </p:nvPicPr>
          <p:blipFill rotWithShape="1">
            <a:blip r:embed="rId5"/>
            <a:srcRect r="5751" b="4251"/>
            <a:stretch/>
          </p:blipFill>
          <p:spPr>
            <a:xfrm>
              <a:off x="1500020" y="437322"/>
              <a:ext cx="5966255" cy="3760967"/>
            </a:xfrm>
            <a:prstGeom prst="rect">
              <a:avLst/>
            </a:prstGeom>
          </p:spPr>
        </p:pic>
        <p:pic>
          <p:nvPicPr>
            <p:cNvPr id="21" name="Image 20">
              <a:extLst>
                <a:ext uri="{FF2B5EF4-FFF2-40B4-BE49-F238E27FC236}">
                  <a16:creationId xmlns:a16="http://schemas.microsoft.com/office/drawing/2014/main" id="{6004F3C5-9012-FBB7-B536-9F94E9A364E7}"/>
                </a:ext>
              </a:extLst>
            </p:cNvPr>
            <p:cNvPicPr>
              <a:picLocks noChangeAspect="1"/>
            </p:cNvPicPr>
            <p:nvPr userDrawn="1"/>
          </p:nvPicPr>
          <p:blipFill>
            <a:blip r:embed="rId6"/>
            <a:stretch>
              <a:fillRect/>
            </a:stretch>
          </p:blipFill>
          <p:spPr>
            <a:xfrm>
              <a:off x="381000" y="10072"/>
              <a:ext cx="8203095" cy="4921857"/>
            </a:xfrm>
            <a:prstGeom prst="rect">
              <a:avLst/>
            </a:prstGeom>
          </p:spPr>
        </p:pic>
      </p:grpSp>
      <p:sp>
        <p:nvSpPr>
          <p:cNvPr id="22" name="ZoneTexte 21">
            <a:extLst>
              <a:ext uri="{FF2B5EF4-FFF2-40B4-BE49-F238E27FC236}">
                <a16:creationId xmlns:a16="http://schemas.microsoft.com/office/drawing/2014/main" id="{F500D668-367F-720E-2F95-2FC6D31ACDD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23" name="ZoneTexte 22">
            <a:extLst>
              <a:ext uri="{FF2B5EF4-FFF2-40B4-BE49-F238E27FC236}">
                <a16:creationId xmlns:a16="http://schemas.microsoft.com/office/drawing/2014/main" id="{3CCF0CD4-E78A-BFE3-835B-6A2570C8D414}"/>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7">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7">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24" name="ZoneTexte 23">
            <a:extLst>
              <a:ext uri="{FF2B5EF4-FFF2-40B4-BE49-F238E27FC236}">
                <a16:creationId xmlns:a16="http://schemas.microsoft.com/office/drawing/2014/main" id="{7F365D76-F4DE-EDC4-A122-3AF59280BC4D}"/>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8">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25" name="ZoneTexte 24">
            <a:extLst>
              <a:ext uri="{FF2B5EF4-FFF2-40B4-BE49-F238E27FC236}">
                <a16:creationId xmlns:a16="http://schemas.microsoft.com/office/drawing/2014/main" id="{DB9ABEBB-5240-E730-1D7E-68BF85F70D14}"/>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9">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27" name="Groupe 26">
            <a:extLst>
              <a:ext uri="{FF2B5EF4-FFF2-40B4-BE49-F238E27FC236}">
                <a16:creationId xmlns:a16="http://schemas.microsoft.com/office/drawing/2014/main" id="{3CFEA2F4-B6C5-5B5C-8F4C-3EEFB503A64F}"/>
              </a:ext>
            </a:extLst>
          </p:cNvPr>
          <p:cNvGrpSpPr/>
          <p:nvPr userDrawn="1"/>
        </p:nvGrpSpPr>
        <p:grpSpPr>
          <a:xfrm>
            <a:off x="7636735" y="2767403"/>
            <a:ext cx="633224" cy="633184"/>
            <a:chOff x="539551" y="2747719"/>
            <a:chExt cx="1689499" cy="1689393"/>
          </a:xfrm>
        </p:grpSpPr>
        <p:sp>
          <p:nvSpPr>
            <p:cNvPr id="31" name="Oval 18">
              <a:hlinkClick r:id="rId8"/>
              <a:extLst>
                <a:ext uri="{FF2B5EF4-FFF2-40B4-BE49-F238E27FC236}">
                  <a16:creationId xmlns:a16="http://schemas.microsoft.com/office/drawing/2014/main" id="{3D2525A8-0EA4-7F96-B635-C1A9A15F62B7}"/>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32" name="AutoShape 19">
              <a:extLst>
                <a:ext uri="{FF2B5EF4-FFF2-40B4-BE49-F238E27FC236}">
                  <a16:creationId xmlns:a16="http://schemas.microsoft.com/office/drawing/2014/main" id="{496B3985-7D05-08A0-0B73-C540F3298AF5}"/>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33" name="Groupe 32">
            <a:extLst>
              <a:ext uri="{FF2B5EF4-FFF2-40B4-BE49-F238E27FC236}">
                <a16:creationId xmlns:a16="http://schemas.microsoft.com/office/drawing/2014/main" id="{0747D000-155B-C229-5F0E-08697E18DDE3}"/>
              </a:ext>
            </a:extLst>
          </p:cNvPr>
          <p:cNvGrpSpPr/>
          <p:nvPr userDrawn="1"/>
        </p:nvGrpSpPr>
        <p:grpSpPr>
          <a:xfrm>
            <a:off x="7636735" y="1219646"/>
            <a:ext cx="633224" cy="633184"/>
            <a:chOff x="2675683" y="2747719"/>
            <a:chExt cx="1689500" cy="1689393"/>
          </a:xfrm>
        </p:grpSpPr>
        <p:sp>
          <p:nvSpPr>
            <p:cNvPr id="35" name="Oval 24">
              <a:hlinkClick r:id="rId7"/>
              <a:extLst>
                <a:ext uri="{FF2B5EF4-FFF2-40B4-BE49-F238E27FC236}">
                  <a16:creationId xmlns:a16="http://schemas.microsoft.com/office/drawing/2014/main" id="{100D6F21-29B4-21AB-AF3B-CC556517522A}"/>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36" name="AutoShape 25">
              <a:extLst>
                <a:ext uri="{FF2B5EF4-FFF2-40B4-BE49-F238E27FC236}">
                  <a16:creationId xmlns:a16="http://schemas.microsoft.com/office/drawing/2014/main" id="{05799F71-BAAA-C88C-6B0A-0F22E1244C14}"/>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37" name="Groupe 36">
            <a:extLst>
              <a:ext uri="{FF2B5EF4-FFF2-40B4-BE49-F238E27FC236}">
                <a16:creationId xmlns:a16="http://schemas.microsoft.com/office/drawing/2014/main" id="{86E939C6-CF45-FF9F-A04A-3E7B9BFB8CE1}"/>
              </a:ext>
            </a:extLst>
          </p:cNvPr>
          <p:cNvGrpSpPr/>
          <p:nvPr userDrawn="1"/>
        </p:nvGrpSpPr>
        <p:grpSpPr>
          <a:xfrm>
            <a:off x="7636735" y="4396728"/>
            <a:ext cx="633224" cy="633184"/>
            <a:chOff x="7305431" y="4396728"/>
            <a:chExt cx="633224" cy="633184"/>
          </a:xfrm>
        </p:grpSpPr>
        <p:sp>
          <p:nvSpPr>
            <p:cNvPr id="38" name="Oval 24">
              <a:hlinkClick r:id="rId9"/>
              <a:extLst>
                <a:ext uri="{FF2B5EF4-FFF2-40B4-BE49-F238E27FC236}">
                  <a16:creationId xmlns:a16="http://schemas.microsoft.com/office/drawing/2014/main" id="{0D674099-C8B5-6246-7E5E-C01DE116F090}"/>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0" name="AutoShape 4">
              <a:extLst>
                <a:ext uri="{FF2B5EF4-FFF2-40B4-BE49-F238E27FC236}">
                  <a16:creationId xmlns:a16="http://schemas.microsoft.com/office/drawing/2014/main" id="{73123B57-3183-D0C1-91A5-A3C947E27CB7}"/>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260228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a:t>Cliquez pour insérer le sous-titre ou la date</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419945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a:t>Cliquez pour insérer le titre</a:t>
            </a:r>
          </a:p>
        </p:txBody>
      </p:sp>
    </p:spTree>
    <p:extLst>
      <p:ext uri="{BB962C8B-B14F-4D97-AF65-F5344CB8AC3E}">
        <p14:creationId xmlns:p14="http://schemas.microsoft.com/office/powerpoint/2010/main" val="328399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2 contenus">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5" name="Espace réservé du texte 7">
            <a:extLst>
              <a:ext uri="{FF2B5EF4-FFF2-40B4-BE49-F238E27FC236}">
                <a16:creationId xmlns:a16="http://schemas.microsoft.com/office/drawing/2014/main" id="{58269A95-E500-BF4A-B3EA-FB48D1C1CE77}"/>
              </a:ext>
            </a:extLst>
          </p:cNvPr>
          <p:cNvSpPr>
            <a:spLocks noGrp="1"/>
          </p:cNvSpPr>
          <p:nvPr>
            <p:ph type="body" sz="quarter" idx="15" hasCustomPrompt="1"/>
          </p:nvPr>
        </p:nvSpPr>
        <p:spPr>
          <a:xfrm>
            <a:off x="6462586"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p:txBody>
          <a:bodyPr/>
          <a:lstStyle/>
          <a:p>
            <a:r>
              <a:rPr lang="fr-CA"/>
              <a:t>Cliquez pour insérer le titre</a:t>
            </a:r>
          </a:p>
        </p:txBody>
      </p:sp>
    </p:spTree>
    <p:extLst>
      <p:ext uri="{BB962C8B-B14F-4D97-AF65-F5344CB8AC3E}">
        <p14:creationId xmlns:p14="http://schemas.microsoft.com/office/powerpoint/2010/main" val="198284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la date</a:t>
            </a:r>
          </a:p>
        </p:txBody>
      </p:sp>
      <p:pic>
        <p:nvPicPr>
          <p:cNvPr id="10" name="Image 9">
            <a:extLst>
              <a:ext uri="{FF2B5EF4-FFF2-40B4-BE49-F238E27FC236}">
                <a16:creationId xmlns:a16="http://schemas.microsoft.com/office/drawing/2014/main" id="{2E9D9EF9-561C-B04A-B032-1BD78C9D6DA6}"/>
              </a:ext>
            </a:extLst>
          </p:cNvPr>
          <p:cNvPicPr>
            <a:picLocks noChangeAspect="1"/>
          </p:cNvPicPr>
          <p:nvPr userDrawn="1"/>
        </p:nvPicPr>
        <p:blipFill>
          <a:blip r:embed="rId2"/>
          <a:stretch>
            <a:fillRect/>
          </a:stretch>
        </p:blipFill>
        <p:spPr>
          <a:xfrm>
            <a:off x="869325" y="1916475"/>
            <a:ext cx="4155289" cy="3025050"/>
          </a:xfrm>
          <a:prstGeom prst="rect">
            <a:avLst/>
          </a:prstGeom>
        </p:spPr>
      </p:pic>
    </p:spTree>
    <p:extLst>
      <p:ext uri="{BB962C8B-B14F-4D97-AF65-F5344CB8AC3E}">
        <p14:creationId xmlns:p14="http://schemas.microsoft.com/office/powerpoint/2010/main" val="91475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51">
          <p15:clr>
            <a:srgbClr val="FBAE40"/>
          </p15:clr>
        </p15:guide>
        <p15:guide id="2" orient="horz" pos="294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sv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image" Target="../media/image1.svg"/><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theme" Target="../theme/theme2.xml"/><Relationship Id="rId8"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88.xml"/><Relationship Id="rId21" Type="http://schemas.openxmlformats.org/officeDocument/2006/relationships/slideLayout" Target="../slideLayouts/slideLayout83.xml"/><Relationship Id="rId42" Type="http://schemas.openxmlformats.org/officeDocument/2006/relationships/slideLayout" Target="../slideLayouts/slideLayout104.xml"/><Relationship Id="rId47" Type="http://schemas.openxmlformats.org/officeDocument/2006/relationships/slideLayout" Target="../slideLayouts/slideLayout109.xml"/><Relationship Id="rId63" Type="http://schemas.openxmlformats.org/officeDocument/2006/relationships/slideLayout" Target="../slideLayouts/slideLayout125.xml"/><Relationship Id="rId68" Type="http://schemas.openxmlformats.org/officeDocument/2006/relationships/slideLayout" Target="../slideLayouts/slideLayout130.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9" Type="http://schemas.openxmlformats.org/officeDocument/2006/relationships/slideLayout" Target="../slideLayouts/slideLayout91.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slideLayout" Target="../slideLayouts/slideLayout94.xml"/><Relationship Id="rId37" Type="http://schemas.openxmlformats.org/officeDocument/2006/relationships/slideLayout" Target="../slideLayouts/slideLayout99.xml"/><Relationship Id="rId40" Type="http://schemas.openxmlformats.org/officeDocument/2006/relationships/slideLayout" Target="../slideLayouts/slideLayout102.xml"/><Relationship Id="rId45" Type="http://schemas.openxmlformats.org/officeDocument/2006/relationships/slideLayout" Target="../slideLayouts/slideLayout107.xml"/><Relationship Id="rId53" Type="http://schemas.openxmlformats.org/officeDocument/2006/relationships/slideLayout" Target="../slideLayouts/slideLayout115.xml"/><Relationship Id="rId58" Type="http://schemas.openxmlformats.org/officeDocument/2006/relationships/slideLayout" Target="../slideLayouts/slideLayout120.xml"/><Relationship Id="rId66" Type="http://schemas.openxmlformats.org/officeDocument/2006/relationships/slideLayout" Target="../slideLayouts/slideLayout128.xml"/><Relationship Id="rId5" Type="http://schemas.openxmlformats.org/officeDocument/2006/relationships/slideLayout" Target="../slideLayouts/slideLayout67.xml"/><Relationship Id="rId61" Type="http://schemas.openxmlformats.org/officeDocument/2006/relationships/slideLayout" Target="../slideLayouts/slideLayout123.xml"/><Relationship Id="rId19" Type="http://schemas.openxmlformats.org/officeDocument/2006/relationships/slideLayout" Target="../slideLayouts/slideLayout8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 Id="rId35" Type="http://schemas.openxmlformats.org/officeDocument/2006/relationships/slideLayout" Target="../slideLayouts/slideLayout97.xml"/><Relationship Id="rId43" Type="http://schemas.openxmlformats.org/officeDocument/2006/relationships/slideLayout" Target="../slideLayouts/slideLayout105.xml"/><Relationship Id="rId48" Type="http://schemas.openxmlformats.org/officeDocument/2006/relationships/slideLayout" Target="../slideLayouts/slideLayout110.xml"/><Relationship Id="rId56" Type="http://schemas.openxmlformats.org/officeDocument/2006/relationships/slideLayout" Target="../slideLayouts/slideLayout118.xml"/><Relationship Id="rId64" Type="http://schemas.openxmlformats.org/officeDocument/2006/relationships/slideLayout" Target="../slideLayouts/slideLayout126.xml"/><Relationship Id="rId69" Type="http://schemas.openxmlformats.org/officeDocument/2006/relationships/slideLayout" Target="../slideLayouts/slideLayout131.xml"/><Relationship Id="rId8" Type="http://schemas.openxmlformats.org/officeDocument/2006/relationships/slideLayout" Target="../slideLayouts/slideLayout70.xml"/><Relationship Id="rId51" Type="http://schemas.openxmlformats.org/officeDocument/2006/relationships/slideLayout" Target="../slideLayouts/slideLayout113.xml"/><Relationship Id="rId72" Type="http://schemas.openxmlformats.org/officeDocument/2006/relationships/theme" Target="../theme/theme3.xml"/><Relationship Id="rId3" Type="http://schemas.openxmlformats.org/officeDocument/2006/relationships/slideLayout" Target="../slideLayouts/slideLayout65.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33" Type="http://schemas.openxmlformats.org/officeDocument/2006/relationships/slideLayout" Target="../slideLayouts/slideLayout95.xml"/><Relationship Id="rId38" Type="http://schemas.openxmlformats.org/officeDocument/2006/relationships/slideLayout" Target="../slideLayouts/slideLayout100.xml"/><Relationship Id="rId46" Type="http://schemas.openxmlformats.org/officeDocument/2006/relationships/slideLayout" Target="../slideLayouts/slideLayout108.xml"/><Relationship Id="rId59" Type="http://schemas.openxmlformats.org/officeDocument/2006/relationships/slideLayout" Target="../slideLayouts/slideLayout121.xml"/><Relationship Id="rId67" Type="http://schemas.openxmlformats.org/officeDocument/2006/relationships/slideLayout" Target="../slideLayouts/slideLayout129.xml"/><Relationship Id="rId20" Type="http://schemas.openxmlformats.org/officeDocument/2006/relationships/slideLayout" Target="../slideLayouts/slideLayout82.xml"/><Relationship Id="rId41" Type="http://schemas.openxmlformats.org/officeDocument/2006/relationships/slideLayout" Target="../slideLayouts/slideLayout103.xml"/><Relationship Id="rId54" Type="http://schemas.openxmlformats.org/officeDocument/2006/relationships/slideLayout" Target="../slideLayouts/slideLayout116.xml"/><Relationship Id="rId62" Type="http://schemas.openxmlformats.org/officeDocument/2006/relationships/slideLayout" Target="../slideLayouts/slideLayout124.xml"/><Relationship Id="rId70" Type="http://schemas.openxmlformats.org/officeDocument/2006/relationships/slideLayout" Target="../slideLayouts/slideLayout132.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36" Type="http://schemas.openxmlformats.org/officeDocument/2006/relationships/slideLayout" Target="../slideLayouts/slideLayout98.xml"/><Relationship Id="rId49" Type="http://schemas.openxmlformats.org/officeDocument/2006/relationships/slideLayout" Target="../slideLayouts/slideLayout111.xml"/><Relationship Id="rId57" Type="http://schemas.openxmlformats.org/officeDocument/2006/relationships/slideLayout" Target="../slideLayouts/slideLayout119.xml"/><Relationship Id="rId10" Type="http://schemas.openxmlformats.org/officeDocument/2006/relationships/slideLayout" Target="../slideLayouts/slideLayout72.xml"/><Relationship Id="rId31" Type="http://schemas.openxmlformats.org/officeDocument/2006/relationships/slideLayout" Target="../slideLayouts/slideLayout93.xml"/><Relationship Id="rId44" Type="http://schemas.openxmlformats.org/officeDocument/2006/relationships/slideLayout" Target="../slideLayouts/slideLayout106.xml"/><Relationship Id="rId52" Type="http://schemas.openxmlformats.org/officeDocument/2006/relationships/slideLayout" Target="../slideLayouts/slideLayout114.xml"/><Relationship Id="rId60" Type="http://schemas.openxmlformats.org/officeDocument/2006/relationships/slideLayout" Target="../slideLayouts/slideLayout122.xml"/><Relationship Id="rId65" Type="http://schemas.openxmlformats.org/officeDocument/2006/relationships/slideLayout" Target="../slideLayouts/slideLayout127.xml"/><Relationship Id="rId73" Type="http://schemas.openxmlformats.org/officeDocument/2006/relationships/image" Target="../media/image1.svg"/><Relationship Id="rId4" Type="http://schemas.openxmlformats.org/officeDocument/2006/relationships/slideLayout" Target="../slideLayouts/slideLayout66.xml"/><Relationship Id="rId9" Type="http://schemas.openxmlformats.org/officeDocument/2006/relationships/slideLayout" Target="../slideLayouts/slideLayout71.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39" Type="http://schemas.openxmlformats.org/officeDocument/2006/relationships/slideLayout" Target="../slideLayouts/slideLayout101.xml"/><Relationship Id="rId34" Type="http://schemas.openxmlformats.org/officeDocument/2006/relationships/slideLayout" Target="../slideLayouts/slideLayout96.xml"/><Relationship Id="rId50" Type="http://schemas.openxmlformats.org/officeDocument/2006/relationships/slideLayout" Target="../slideLayouts/slideLayout112.xml"/><Relationship Id="rId55" Type="http://schemas.openxmlformats.org/officeDocument/2006/relationships/slideLayout" Target="../slideLayouts/slideLayout117.xml"/><Relationship Id="rId7" Type="http://schemas.openxmlformats.org/officeDocument/2006/relationships/slideLayout" Target="../slideLayouts/slideLayout69.xml"/><Relationship Id="rId71"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025158510"/>
      </p:ext>
    </p:extLst>
  </p:cSld>
  <p:clrMap bg1="lt1" tx1="dk1" bg2="lt2" tx2="dk2" accent1="accent1" accent2="accent2" accent3="accent3" accent4="accent4" accent5="accent5" accent6="accent6" hlink="hlink" folHlink="folHlink"/>
  <p:sldLayoutIdLst>
    <p:sldLayoutId id="2147483649" r:id="rId1"/>
    <p:sldLayoutId id="2147483668" r:id="rId2"/>
    <p:sldLayoutId id="2147483661" r:id="rId3"/>
    <p:sldLayoutId id="2147483650" r:id="rId4"/>
    <p:sldLayoutId id="2147483653" r:id="rId5"/>
    <p:sldLayoutId id="2147483673" r:id="rId6"/>
    <p:sldLayoutId id="2147483663" r:id="rId7"/>
    <p:sldLayoutId id="2147483664" r:id="rId8"/>
    <p:sldLayoutId id="2147483651" r:id="rId9"/>
    <p:sldLayoutId id="2147483654" r:id="rId10"/>
    <p:sldLayoutId id="2147483655" r:id="rId11"/>
    <p:sldLayoutId id="2147483656" r:id="rId12"/>
    <p:sldLayoutId id="2147483669" r:id="rId13"/>
    <p:sldLayoutId id="2147483670" r:id="rId14"/>
    <p:sldLayoutId id="2147483671" r:id="rId15"/>
    <p:sldLayoutId id="2147483672" r:id="rId16"/>
    <p:sldLayoutId id="2147483660" r:id="rId17"/>
    <p:sldLayoutId id="2147483657" r:id="rId18"/>
    <p:sldLayoutId id="2147483658" r:id="rId19"/>
    <p:sldLayoutId id="2147483659" r:id="rId20"/>
    <p:sldLayoutId id="2147483674" r:id="rId21"/>
    <p:sldLayoutId id="2147483681" r:id="rId22"/>
    <p:sldLayoutId id="2147483666" r:id="rId23"/>
    <p:sldLayoutId id="2147483665" r:id="rId24"/>
    <p:sldLayoutId id="2147483667" r:id="rId25"/>
    <p:sldLayoutId id="2147483676" r:id="rId26"/>
    <p:sldLayoutId id="2147483679" r:id="rId27"/>
    <p:sldLayoutId id="2147483680"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30"/>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userDrawn="1">
          <p15:clr>
            <a:srgbClr val="F26B43"/>
          </p15:clr>
        </p15:guide>
        <p15:guide id="2" pos="556" userDrawn="1">
          <p15:clr>
            <a:srgbClr val="F26B43"/>
          </p15:clr>
        </p15:guide>
        <p15:guide id="3" pos="712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7773069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811" r:id="rId33"/>
    <p:sldLayoutId id="2147483715" r:id="rId3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36"/>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p15:clr>
            <a:srgbClr val="F26B43"/>
          </p15:clr>
        </p15:guide>
        <p15:guide id="2" pos="556">
          <p15:clr>
            <a:srgbClr val="F26B43"/>
          </p15:clr>
        </p15:guide>
        <p15:guide id="3" pos="712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60307119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 id="2147483751" r:id="rId35"/>
    <p:sldLayoutId id="2147483752" r:id="rId36"/>
    <p:sldLayoutId id="2147483755" r:id="rId37"/>
    <p:sldLayoutId id="2147483756" r:id="rId38"/>
    <p:sldLayoutId id="2147483757" r:id="rId39"/>
    <p:sldLayoutId id="2147483758" r:id="rId40"/>
    <p:sldLayoutId id="2147483759" r:id="rId41"/>
    <p:sldLayoutId id="2147483760" r:id="rId42"/>
    <p:sldLayoutId id="2147483761" r:id="rId43"/>
    <p:sldLayoutId id="2147483762" r:id="rId44"/>
    <p:sldLayoutId id="2147483763" r:id="rId45"/>
    <p:sldLayoutId id="2147483764" r:id="rId46"/>
    <p:sldLayoutId id="2147483765" r:id="rId47"/>
    <p:sldLayoutId id="2147483766" r:id="rId48"/>
    <p:sldLayoutId id="2147483767" r:id="rId49"/>
    <p:sldLayoutId id="2147483768" r:id="rId50"/>
    <p:sldLayoutId id="2147483769" r:id="rId51"/>
    <p:sldLayoutId id="2147483770" r:id="rId52"/>
    <p:sldLayoutId id="2147483771" r:id="rId53"/>
    <p:sldLayoutId id="2147483773" r:id="rId54"/>
    <p:sldLayoutId id="2147483774" r:id="rId55"/>
    <p:sldLayoutId id="2147483775" r:id="rId56"/>
    <p:sldLayoutId id="2147483776" r:id="rId57"/>
    <p:sldLayoutId id="2147483777" r:id="rId58"/>
    <p:sldLayoutId id="2147483778" r:id="rId59"/>
    <p:sldLayoutId id="2147483779" r:id="rId60"/>
    <p:sldLayoutId id="2147483780" r:id="rId61"/>
    <p:sldLayoutId id="2147483786" r:id="rId62"/>
    <p:sldLayoutId id="2147483789" r:id="rId63"/>
    <p:sldLayoutId id="2147483790" r:id="rId64"/>
    <p:sldLayoutId id="2147483794" r:id="rId65"/>
    <p:sldLayoutId id="2147483795" r:id="rId66"/>
    <p:sldLayoutId id="2147483799" r:id="rId67"/>
    <p:sldLayoutId id="2147483804" r:id="rId68"/>
    <p:sldLayoutId id="2147483808" r:id="rId69"/>
    <p:sldLayoutId id="2147483809" r:id="rId70"/>
    <p:sldLayoutId id="2147483810" r:id="rId7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73"/>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p15:clr>
            <a:srgbClr val="F26B43"/>
          </p15:clr>
        </p15:guide>
        <p15:guide id="2" pos="556">
          <p15:clr>
            <a:srgbClr val="F26B43"/>
          </p15:clr>
        </p15:guide>
        <p15:guide id="3" pos="712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9.jpe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ideo" Target="https://www.youtube.com/embed/nxe_B0cBSP8?feature=oembed" TargetMode="External"/><Relationship Id="rId5" Type="http://schemas.openxmlformats.org/officeDocument/2006/relationships/image" Target="../media/image47.jpeg"/><Relationship Id="rId4" Type="http://schemas.microsoft.com/office/2018/10/relationships/comments" Target="../comments/modernComment_175_EC4FDC73.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7.sv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4.xml"/><Relationship Id="rId4" Type="http://schemas.openxmlformats.org/officeDocument/2006/relationships/image" Target="../media/image32.sv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50.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30.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54.svg"/><Relationship Id="rId4"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33.svg"/><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8.xml"/></Relationships>
</file>

<file path=ppt/slides/_rels/slide30.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33.svg"/><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51.png"/><Relationship Id="rId4" Type="http://schemas.microsoft.com/office/2018/10/relationships/comments" Target="../comments/modernComment_195_48E8322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notesSlide" Target="../notesSlides/notesSlide24.xml"/><Relationship Id="rId1" Type="http://schemas.openxmlformats.org/officeDocument/2006/relationships/slideLayout" Target="../slideLayouts/slideLayout38.xml"/><Relationship Id="rId4" Type="http://schemas.openxmlformats.org/officeDocument/2006/relationships/image" Target="../media/image35.sv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60.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18.xml"/><Relationship Id="rId5" Type="http://schemas.openxmlformats.org/officeDocument/2006/relationships/image" Target="../media/image32.svg"/><Relationship Id="rId4" Type="http://schemas.microsoft.com/office/2018/10/relationships/comments" Target="../comments/modernComment_19B_89F7F02F.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19.xml"/><Relationship Id="rId5" Type="http://schemas.openxmlformats.org/officeDocument/2006/relationships/image" Target="../media/image39.jpeg"/><Relationship Id="rId4" Type="http://schemas.openxmlformats.org/officeDocument/2006/relationships/image" Target="../media/image37.svg"/></Relationships>
</file>

<file path=ppt/slides/_rels/slide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svg"/><Relationship Id="rId1" Type="http://schemas.openxmlformats.org/officeDocument/2006/relationships/slideLayout" Target="../slideLayouts/slideLayout38.xml"/><Relationship Id="rId4" Type="http://schemas.openxmlformats.org/officeDocument/2006/relationships/image" Target="../media/image35.svg"/></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64.jpeg"/><Relationship Id="rId4" Type="http://schemas.openxmlformats.org/officeDocument/2006/relationships/image" Target="../media/image63.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45.xml.rels><?xml version="1.0" encoding="UTF-8" standalone="yes"?>
<Relationships xmlns="http://schemas.openxmlformats.org/package/2006/relationships"><Relationship Id="rId8" Type="http://schemas.openxmlformats.org/officeDocument/2006/relationships/image" Target="../media/image60.jpeg"/><Relationship Id="rId3" Type="http://schemas.microsoft.com/office/2018/10/relationships/comments" Target="../comments/modernComment_123_ED1666DD.xml"/><Relationship Id="rId7" Type="http://schemas.openxmlformats.org/officeDocument/2006/relationships/image" Target="../media/image66.png"/><Relationship Id="rId2" Type="http://schemas.openxmlformats.org/officeDocument/2006/relationships/notesSlide" Target="../notesSlides/notesSlide34.xml"/><Relationship Id="rId1" Type="http://schemas.openxmlformats.org/officeDocument/2006/relationships/slideLayout" Target="../slideLayouts/slideLayout90.xml"/><Relationship Id="rId6" Type="http://schemas.openxmlformats.org/officeDocument/2006/relationships/hyperlink" Target="https://educaloi.qc.ca/capsules/lavortement-quand-tu-as-moins-de-18-ans/" TargetMode="External"/><Relationship Id="rId5" Type="http://schemas.openxmlformats.org/officeDocument/2006/relationships/image" Target="../media/image65.png"/><Relationship Id="rId10" Type="http://schemas.openxmlformats.org/officeDocument/2006/relationships/hyperlink" Target="https://www.youtube.com/watch?v=iYK5EonU_oc" TargetMode="External"/><Relationship Id="rId4" Type="http://schemas.openxmlformats.org/officeDocument/2006/relationships/hyperlink" Target="https://educaloi.qc.ca/capsules/avortement/" TargetMode="External"/><Relationship Id="rId9" Type="http://schemas.openxmlformats.org/officeDocument/2006/relationships/hyperlink" Target="https://www.youtube.com/watch?v=GvMYw6r7QY8"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hyperlink" Target="https://educaloi.qc.ca/en/" TargetMode="External"/><Relationship Id="rId3" Type="http://schemas.openxmlformats.org/officeDocument/2006/relationships/image" Target="../media/image21.png"/><Relationship Id="rId7" Type="http://schemas.openxmlformats.org/officeDocument/2006/relationships/image" Target="../media/image17.png"/><Relationship Id="rId12" Type="http://schemas.openxmlformats.org/officeDocument/2006/relationships/hyperlink" Target="https://www.facebook.com/educaloi/?ref=page_internal" TargetMode="External"/><Relationship Id="rId2" Type="http://schemas.openxmlformats.org/officeDocument/2006/relationships/notesSlide" Target="../notesSlides/notesSlide35.xml"/><Relationship Id="rId1" Type="http://schemas.openxmlformats.org/officeDocument/2006/relationships/slideLayout" Target="../slideLayouts/slideLayout61.xml"/><Relationship Id="rId6" Type="http://schemas.openxmlformats.org/officeDocument/2006/relationships/image" Target="../media/image15.svg"/><Relationship Id="rId11" Type="http://schemas.openxmlformats.org/officeDocument/2006/relationships/hyperlink" Target="https://www.instagram.com/educaloi/?hl=fr-ca" TargetMode="External"/><Relationship Id="rId5" Type="http://schemas.openxmlformats.org/officeDocument/2006/relationships/hyperlink" Target="https://educaloi.qc.ca/" TargetMode="External"/><Relationship Id="rId10" Type="http://schemas.openxmlformats.org/officeDocument/2006/relationships/hyperlink" Target="https://www.youtube.com/c/educaloi/videos" TargetMode="External"/><Relationship Id="rId4" Type="http://schemas.openxmlformats.org/officeDocument/2006/relationships/image" Target="../media/image67.png"/><Relationship Id="rId9" Type="http://schemas.openxmlformats.org/officeDocument/2006/relationships/image" Target="../media/image19.png"/><Relationship Id="rId14" Type="http://schemas.openxmlformats.org/officeDocument/2006/relationships/image" Target="../media/image68.png"/></Relationships>
</file>

<file path=ppt/slides/_rels/slide4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0.xml"/><Relationship Id="rId1" Type="http://schemas.openxmlformats.org/officeDocument/2006/relationships/tags" Target="../tags/tag3.xml"/><Relationship Id="rId5" Type="http://schemas.openxmlformats.org/officeDocument/2006/relationships/image" Target="../media/image37.svg"/><Relationship Id="rId4" Type="http://schemas.openxmlformats.org/officeDocument/2006/relationships/image" Target="../media/image3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38.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3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39.jpeg"/><Relationship Id="rId4" Type="http://schemas.openxmlformats.org/officeDocument/2006/relationships/image" Target="../media/image37.svg"/></Relationships>
</file>

<file path=ppt/slides/_rels/slide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pour une image  4" descr="Une image contenant habits, clipart, dessin, dessin humoristique&#10;&#10;Description générée automatiquement">
            <a:extLst>
              <a:ext uri="{FF2B5EF4-FFF2-40B4-BE49-F238E27FC236}">
                <a16:creationId xmlns:a16="http://schemas.microsoft.com/office/drawing/2014/main" id="{46D71307-F59A-C9E2-E6BA-FF96B2172781}"/>
              </a:ext>
            </a:extLst>
          </p:cNvPr>
          <p:cNvPicPr>
            <a:picLocks noGrp="1" noChangeAspect="1"/>
          </p:cNvPicPr>
          <p:nvPr>
            <p:ph type="pic" sz="quarter" idx="13"/>
          </p:nvPr>
        </p:nvPicPr>
        <p:blipFill rotWithShape="1">
          <a:blip r:embed="rId4"/>
          <a:srcRect l="2137" r="1897"/>
          <a:stretch/>
        </p:blipFill>
        <p:spPr>
          <a:xfrm>
            <a:off x="6371902" y="1413584"/>
            <a:ext cx="5334679" cy="4030832"/>
          </a:xfrm>
        </p:spPr>
      </p:pic>
      <p:sp>
        <p:nvSpPr>
          <p:cNvPr id="8" name="Titre 7">
            <a:extLst>
              <a:ext uri="{FF2B5EF4-FFF2-40B4-BE49-F238E27FC236}">
                <a16:creationId xmlns:a16="http://schemas.microsoft.com/office/drawing/2014/main" id="{EB706226-4730-FA4D-ABEC-69D1B174C6AA}"/>
              </a:ext>
            </a:extLst>
          </p:cNvPr>
          <p:cNvSpPr>
            <a:spLocks noGrp="1"/>
          </p:cNvSpPr>
          <p:nvPr>
            <p:ph type="ctrTitle"/>
          </p:nvPr>
        </p:nvSpPr>
        <p:spPr>
          <a:xfrm>
            <a:off x="898373" y="2240280"/>
            <a:ext cx="5404104" cy="2377440"/>
          </a:xfrm>
        </p:spPr>
        <p:txBody>
          <a:bodyPr/>
          <a:lstStyle/>
          <a:p>
            <a:r>
              <a:rPr lang="en-CA" sz="4000" b="0" noProof="0" dirty="0"/>
              <a:t>A Look Through History: </a:t>
            </a:r>
            <a:br>
              <a:rPr lang="en-CA" sz="500" b="0" dirty="0"/>
            </a:br>
            <a:br>
              <a:rPr lang="en-CA" sz="1800" noProof="0" dirty="0"/>
            </a:br>
            <a:r>
              <a:rPr lang="en-CA" sz="5400" noProof="0" dirty="0"/>
              <a:t>The Evolution of Abortion Rights</a:t>
            </a:r>
          </a:p>
        </p:txBody>
      </p:sp>
    </p:spTree>
    <p:custDataLst>
      <p:tags r:id="rId1"/>
    </p:custDataLst>
    <p:extLst>
      <p:ext uri="{BB962C8B-B14F-4D97-AF65-F5344CB8AC3E}">
        <p14:creationId xmlns:p14="http://schemas.microsoft.com/office/powerpoint/2010/main" val="38762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905D9-CFC7-FA0B-E10A-F686C788EF3E}"/>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9D1AABEA-1BC5-FD81-6C77-5C36FDD63D25}"/>
              </a:ext>
            </a:extLst>
          </p:cNvPr>
          <p:cNvSpPr>
            <a:spLocks noGrp="1"/>
          </p:cNvSpPr>
          <p:nvPr>
            <p:ph type="title"/>
          </p:nvPr>
        </p:nvSpPr>
        <p:spPr>
          <a:xfrm>
            <a:off x="886967" y="822960"/>
            <a:ext cx="10418065" cy="914400"/>
          </a:xfrm>
        </p:spPr>
        <p:txBody>
          <a:bodyPr/>
          <a:lstStyle/>
          <a:p>
            <a:r>
              <a:rPr lang="en-CA" noProof="0"/>
              <a:t>Let’s say... </a:t>
            </a:r>
            <a:endParaRPr lang="en-CA" noProof="0">
              <a:solidFill>
                <a:srgbClr val="FF0000"/>
              </a:solidFill>
              <a:cs typeface="Arial"/>
            </a:endParaRPr>
          </a:p>
        </p:txBody>
      </p:sp>
      <p:sp>
        <p:nvSpPr>
          <p:cNvPr id="4" name="Espace réservé du texte 3">
            <a:extLst>
              <a:ext uri="{FF2B5EF4-FFF2-40B4-BE49-F238E27FC236}">
                <a16:creationId xmlns:a16="http://schemas.microsoft.com/office/drawing/2014/main" id="{67467194-D29B-756C-D50D-B5D3A71AEC1C}"/>
              </a:ext>
            </a:extLst>
          </p:cNvPr>
          <p:cNvSpPr>
            <a:spLocks noGrp="1"/>
          </p:cNvSpPr>
          <p:nvPr>
            <p:ph type="body" sz="quarter" idx="14"/>
          </p:nvPr>
        </p:nvSpPr>
        <p:spPr>
          <a:xfrm>
            <a:off x="886967" y="2548016"/>
            <a:ext cx="6278604" cy="3487024"/>
          </a:xfrm>
        </p:spPr>
        <p:txBody>
          <a:bodyPr vert="horz" lIns="0" tIns="0" rIns="0" bIns="0" rtlCol="0" anchor="t">
            <a:noAutofit/>
          </a:bodyPr>
          <a:lstStyle/>
          <a:p>
            <a:pPr>
              <a:lnSpc>
                <a:spcPct val="100000"/>
              </a:lnSpc>
            </a:pPr>
            <a:r>
              <a:rPr lang="en-CA" noProof="0">
                <a:solidFill>
                  <a:schemeClr val="accent2"/>
                </a:solidFill>
                <a:ea typeface="+mn-lt"/>
                <a:cs typeface="+mn-lt"/>
              </a:rPr>
              <a:t>William just turned 18. He tells you that his girlfriend is pregnant. They discussed the</a:t>
            </a:r>
            <a:r>
              <a:rPr lang="en-CA">
                <a:solidFill>
                  <a:schemeClr val="accent2"/>
                </a:solidFill>
                <a:ea typeface="+mn-lt"/>
                <a:cs typeface="+mn-lt"/>
              </a:rPr>
              <a:t> situation</a:t>
            </a:r>
            <a:r>
              <a:rPr lang="en-CA" noProof="0">
                <a:solidFill>
                  <a:schemeClr val="accent2"/>
                </a:solidFill>
                <a:ea typeface="+mn-lt"/>
                <a:cs typeface="+mn-lt"/>
              </a:rPr>
              <a:t> and she’s </a:t>
            </a:r>
            <a:r>
              <a:rPr lang="en-CA">
                <a:solidFill>
                  <a:schemeClr val="accent2"/>
                </a:solidFill>
                <a:ea typeface="+mn-lt"/>
                <a:cs typeface="+mn-lt"/>
              </a:rPr>
              <a:t>unsure about if</a:t>
            </a:r>
            <a:r>
              <a:rPr lang="en-CA" noProof="0">
                <a:solidFill>
                  <a:schemeClr val="accent2"/>
                </a:solidFill>
                <a:ea typeface="+mn-lt"/>
                <a:cs typeface="+mn-lt"/>
              </a:rPr>
              <a:t> she wants to have an abortion.</a:t>
            </a:r>
            <a:r>
              <a:rPr lang="en-CA" noProof="0">
                <a:solidFill>
                  <a:schemeClr val="accent2"/>
                </a:solidFill>
                <a:latin typeface="+mj-lt"/>
              </a:rPr>
              <a:t> </a:t>
            </a:r>
            <a:r>
              <a:rPr lang="en-CA" noProof="0">
                <a:solidFill>
                  <a:schemeClr val="accent2"/>
                </a:solidFill>
                <a:ea typeface="+mn-lt"/>
                <a:cs typeface="+mn-lt"/>
              </a:rPr>
              <a:t>William </a:t>
            </a:r>
            <a:r>
              <a:rPr lang="en-CA" b="0" i="0" noProof="0">
                <a:solidFill>
                  <a:schemeClr val="accent2"/>
                </a:solidFill>
                <a:effectLst/>
                <a:latin typeface="+mj-lt"/>
              </a:rPr>
              <a:t>wants her </a:t>
            </a:r>
            <a:r>
              <a:rPr lang="en-CA">
                <a:solidFill>
                  <a:schemeClr val="accent2"/>
                </a:solidFill>
                <a:latin typeface="+mj-lt"/>
              </a:rPr>
              <a:t>to go through with the procedure.</a:t>
            </a:r>
            <a:endParaRPr lang="en-CA" b="0" i="0" noProof="0">
              <a:solidFill>
                <a:schemeClr val="accent2"/>
              </a:solidFill>
              <a:effectLst/>
              <a:latin typeface="+mj-lt"/>
            </a:endParaRPr>
          </a:p>
          <a:p>
            <a:pPr>
              <a:lnSpc>
                <a:spcPct val="100000"/>
              </a:lnSpc>
            </a:pPr>
            <a:endParaRPr lang="en-CA" b="0" i="0" noProof="0">
              <a:solidFill>
                <a:schemeClr val="accent2"/>
              </a:solidFill>
              <a:effectLst/>
              <a:latin typeface="+mj-lt"/>
              <a:cs typeface="Arial"/>
            </a:endParaRPr>
          </a:p>
          <a:p>
            <a:r>
              <a:rPr lang="en-CA" b="1" i="0" noProof="0">
                <a:solidFill>
                  <a:schemeClr val="accent2"/>
                </a:solidFill>
                <a:effectLst/>
                <a:latin typeface="+mj-lt"/>
              </a:rPr>
              <a:t>What can you tell him about his rights?</a:t>
            </a:r>
            <a:endParaRPr lang="en-CA" b="1" i="0" noProof="0">
              <a:solidFill>
                <a:schemeClr val="accent2"/>
              </a:solidFill>
              <a:effectLst/>
              <a:latin typeface="+mj-lt"/>
              <a:cs typeface="Arial"/>
            </a:endParaRPr>
          </a:p>
        </p:txBody>
      </p:sp>
      <p:pic>
        <p:nvPicPr>
          <p:cNvPr id="2" name="Image 1">
            <a:extLst>
              <a:ext uri="{FF2B5EF4-FFF2-40B4-BE49-F238E27FC236}">
                <a16:creationId xmlns:a16="http://schemas.microsoft.com/office/drawing/2014/main" id="{F7C9E695-8EFE-4810-8F64-2AECF190FAE5}"/>
              </a:ext>
            </a:extLst>
          </p:cNvPr>
          <p:cNvPicPr>
            <a:picLocks noChangeAspect="1"/>
          </p:cNvPicPr>
          <p:nvPr/>
        </p:nvPicPr>
        <p:blipFill rotWithShape="1">
          <a:blip r:embed="rId3">
            <a:clrChange>
              <a:clrFrom>
                <a:srgbClr val="FFFFFF"/>
              </a:clrFrom>
              <a:clrTo>
                <a:srgbClr val="FFFFFF">
                  <a:alpha val="0"/>
                </a:srgbClr>
              </a:clrTo>
            </a:clrChange>
          </a:blip>
          <a:srcRect l="80507" r="3464" b="14897"/>
          <a:stretch/>
        </p:blipFill>
        <p:spPr>
          <a:xfrm>
            <a:off x="7422694" y="-972806"/>
            <a:ext cx="5194975" cy="7911520"/>
          </a:xfrm>
          <a:prstGeom prst="rect">
            <a:avLst/>
          </a:prstGeom>
        </p:spPr>
      </p:pic>
    </p:spTree>
    <p:extLst>
      <p:ext uri="{BB962C8B-B14F-4D97-AF65-F5344CB8AC3E}">
        <p14:creationId xmlns:p14="http://schemas.microsoft.com/office/powerpoint/2010/main" val="3731628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E932C-365E-394D-0199-FB03DD27D5F9}"/>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28F13B8D-66F1-C073-0845-20ED7CF1D0FE}"/>
              </a:ext>
            </a:extLst>
          </p:cNvPr>
          <p:cNvSpPr>
            <a:spLocks noGrp="1"/>
          </p:cNvSpPr>
          <p:nvPr>
            <p:ph type="title"/>
          </p:nvPr>
        </p:nvSpPr>
        <p:spPr/>
        <p:txBody>
          <a:bodyPr/>
          <a:lstStyle/>
          <a:p>
            <a:r>
              <a:rPr lang="en-CA" noProof="0"/>
              <a:t>And...</a:t>
            </a:r>
          </a:p>
        </p:txBody>
      </p:sp>
      <p:sp>
        <p:nvSpPr>
          <p:cNvPr id="4" name="Espace réservé du texte 3">
            <a:extLst>
              <a:ext uri="{FF2B5EF4-FFF2-40B4-BE49-F238E27FC236}">
                <a16:creationId xmlns:a16="http://schemas.microsoft.com/office/drawing/2014/main" id="{CA7C0E5C-5D66-E157-9D2D-0706427345A5}"/>
              </a:ext>
            </a:extLst>
          </p:cNvPr>
          <p:cNvSpPr>
            <a:spLocks noGrp="1"/>
          </p:cNvSpPr>
          <p:nvPr>
            <p:ph type="body" sz="quarter" idx="14"/>
          </p:nvPr>
        </p:nvSpPr>
        <p:spPr>
          <a:xfrm>
            <a:off x="767528" y="2566934"/>
            <a:ext cx="6971054" cy="4414058"/>
          </a:xfrm>
        </p:spPr>
        <p:txBody>
          <a:bodyPr vert="horz" lIns="0" tIns="0" rIns="0" bIns="0" rtlCol="0" anchor="t">
            <a:noAutofit/>
          </a:bodyPr>
          <a:lstStyle/>
          <a:p>
            <a:pPr>
              <a:lnSpc>
                <a:spcPct val="100000"/>
              </a:lnSpc>
            </a:pPr>
            <a:r>
              <a:rPr lang="en-CA" noProof="0">
                <a:solidFill>
                  <a:schemeClr val="accent2"/>
                </a:solidFill>
              </a:rPr>
              <a:t>Joannie, William’s girlfriend, is 16 years old. She wants to have an abortion, but she’s scared. She wants to ask her doctor to do it, but he knows her parents well. She’s worried he’ll talk to them about it and refuse to do the procedure.</a:t>
            </a:r>
          </a:p>
          <a:p>
            <a:pPr>
              <a:lnSpc>
                <a:spcPct val="100000"/>
              </a:lnSpc>
            </a:pPr>
            <a:endParaRPr lang="en-CA" noProof="0">
              <a:solidFill>
                <a:schemeClr val="accent2"/>
              </a:solidFill>
              <a:cs typeface="Arial"/>
            </a:endParaRPr>
          </a:p>
          <a:p>
            <a:pPr>
              <a:lnSpc>
                <a:spcPct val="100000"/>
              </a:lnSpc>
            </a:pPr>
            <a:r>
              <a:rPr lang="en-CA" b="1" noProof="0">
                <a:solidFill>
                  <a:schemeClr val="accent2"/>
                </a:solidFill>
                <a:latin typeface="+mj-lt"/>
              </a:rPr>
              <a:t>How can you reassure her?</a:t>
            </a:r>
            <a:endParaRPr lang="en-CA" b="1" noProof="0">
              <a:solidFill>
                <a:schemeClr val="accent2"/>
              </a:solidFill>
              <a:latin typeface="+mj-lt"/>
              <a:cs typeface="Arial"/>
            </a:endParaRPr>
          </a:p>
          <a:p>
            <a:pPr>
              <a:lnSpc>
                <a:spcPct val="100000"/>
              </a:lnSpc>
            </a:pPr>
            <a:endParaRPr lang="en-CA" sz="3200" noProof="0">
              <a:cs typeface="Arial"/>
            </a:endParaRPr>
          </a:p>
          <a:p>
            <a:pPr>
              <a:lnSpc>
                <a:spcPct val="100000"/>
              </a:lnSpc>
            </a:pPr>
            <a:endParaRPr lang="en-CA" sz="3200" noProof="0">
              <a:cs typeface="Arial"/>
            </a:endParaRPr>
          </a:p>
        </p:txBody>
      </p:sp>
      <p:pic>
        <p:nvPicPr>
          <p:cNvPr id="5" name="Image 4">
            <a:extLst>
              <a:ext uri="{FF2B5EF4-FFF2-40B4-BE49-F238E27FC236}">
                <a16:creationId xmlns:a16="http://schemas.microsoft.com/office/drawing/2014/main" id="{EE9525C5-15EF-8AE7-C954-7A574DA9B7D4}"/>
              </a:ext>
            </a:extLst>
          </p:cNvPr>
          <p:cNvPicPr>
            <a:picLocks noChangeAspect="1"/>
          </p:cNvPicPr>
          <p:nvPr/>
        </p:nvPicPr>
        <p:blipFill>
          <a:blip r:embed="rId3"/>
          <a:srcRect r="5263" b="185"/>
          <a:stretch>
            <a:fillRect/>
          </a:stretch>
        </p:blipFill>
        <p:spPr>
          <a:xfrm>
            <a:off x="8839375" y="983672"/>
            <a:ext cx="1929098" cy="5261898"/>
          </a:xfrm>
          <a:prstGeom prst="rect">
            <a:avLst/>
          </a:prstGeom>
        </p:spPr>
      </p:pic>
    </p:spTree>
    <p:extLst>
      <p:ext uri="{BB962C8B-B14F-4D97-AF65-F5344CB8AC3E}">
        <p14:creationId xmlns:p14="http://schemas.microsoft.com/office/powerpoint/2010/main" val="213875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D20A8-935F-2EE1-74A9-F74FC9653D77}"/>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9D87B637-005F-920E-4565-EC372154680B}"/>
              </a:ext>
            </a:extLst>
          </p:cNvPr>
          <p:cNvSpPr>
            <a:spLocks noGrp="1"/>
          </p:cNvSpPr>
          <p:nvPr>
            <p:ph type="title"/>
          </p:nvPr>
        </p:nvSpPr>
        <p:spPr/>
        <p:txBody>
          <a:bodyPr/>
          <a:lstStyle/>
          <a:p>
            <a:r>
              <a:rPr lang="en-CA" noProof="0"/>
              <a:t>And...</a:t>
            </a:r>
          </a:p>
        </p:txBody>
      </p:sp>
      <p:sp>
        <p:nvSpPr>
          <p:cNvPr id="4" name="Espace réservé du texte 3">
            <a:extLst>
              <a:ext uri="{FF2B5EF4-FFF2-40B4-BE49-F238E27FC236}">
                <a16:creationId xmlns:a16="http://schemas.microsoft.com/office/drawing/2014/main" id="{4644CB63-9B2D-48B1-A562-B946F67A864E}"/>
              </a:ext>
            </a:extLst>
          </p:cNvPr>
          <p:cNvSpPr>
            <a:spLocks noGrp="1"/>
          </p:cNvSpPr>
          <p:nvPr>
            <p:ph type="body" sz="quarter" idx="14"/>
          </p:nvPr>
        </p:nvSpPr>
        <p:spPr>
          <a:xfrm>
            <a:off x="886968" y="2601618"/>
            <a:ext cx="6971054" cy="4414058"/>
          </a:xfrm>
        </p:spPr>
        <p:txBody>
          <a:bodyPr vert="horz" lIns="0" tIns="0" rIns="0" bIns="0" rtlCol="0" anchor="t">
            <a:noAutofit/>
          </a:bodyPr>
          <a:lstStyle/>
          <a:p>
            <a:pPr>
              <a:lnSpc>
                <a:spcPct val="100000"/>
              </a:lnSpc>
            </a:pPr>
            <a:r>
              <a:rPr lang="en-CA" noProof="0">
                <a:solidFill>
                  <a:schemeClr val="accent2"/>
                </a:solidFill>
              </a:rPr>
              <a:t>William wonders if he needs to help cover the medical expenses. Since Joannie is hesitating, he’s also worried she’ll take too long to decide.</a:t>
            </a:r>
          </a:p>
          <a:p>
            <a:pPr>
              <a:lnSpc>
                <a:spcPct val="100000"/>
              </a:lnSpc>
            </a:pPr>
            <a:endParaRPr lang="en-CA" noProof="0">
              <a:solidFill>
                <a:schemeClr val="accent2"/>
              </a:solidFill>
              <a:cs typeface="Arial"/>
            </a:endParaRPr>
          </a:p>
          <a:p>
            <a:pPr>
              <a:lnSpc>
                <a:spcPct val="100000"/>
              </a:lnSpc>
            </a:pPr>
            <a:r>
              <a:rPr lang="en-CA" b="1" noProof="0">
                <a:solidFill>
                  <a:schemeClr val="accent2"/>
                </a:solidFill>
                <a:latin typeface="+mj-lt"/>
              </a:rPr>
              <a:t>Explain the right to abortion to him, while considering his worries.</a:t>
            </a:r>
            <a:endParaRPr lang="en-CA" b="1" noProof="0">
              <a:solidFill>
                <a:schemeClr val="accent2"/>
              </a:solidFill>
              <a:latin typeface="+mj-lt"/>
              <a:cs typeface="Arial"/>
            </a:endParaRPr>
          </a:p>
          <a:p>
            <a:pPr>
              <a:lnSpc>
                <a:spcPct val="100000"/>
              </a:lnSpc>
            </a:pPr>
            <a:endParaRPr lang="en-CA" noProof="0">
              <a:solidFill>
                <a:schemeClr val="accent2"/>
              </a:solidFill>
              <a:cs typeface="Arial"/>
            </a:endParaRPr>
          </a:p>
          <a:p>
            <a:pPr>
              <a:lnSpc>
                <a:spcPct val="100000"/>
              </a:lnSpc>
            </a:pPr>
            <a:endParaRPr lang="en-CA" noProof="0">
              <a:solidFill>
                <a:schemeClr val="accent2"/>
              </a:solidFill>
              <a:cs typeface="Arial"/>
            </a:endParaRPr>
          </a:p>
        </p:txBody>
      </p:sp>
      <p:pic>
        <p:nvPicPr>
          <p:cNvPr id="5" name="Image 4">
            <a:extLst>
              <a:ext uri="{FF2B5EF4-FFF2-40B4-BE49-F238E27FC236}">
                <a16:creationId xmlns:a16="http://schemas.microsoft.com/office/drawing/2014/main" id="{D608FA9F-22F6-C328-55DE-798F7D0D6067}"/>
              </a:ext>
            </a:extLst>
          </p:cNvPr>
          <p:cNvPicPr>
            <a:picLocks noChangeAspect="1"/>
          </p:cNvPicPr>
          <p:nvPr/>
        </p:nvPicPr>
        <p:blipFill rotWithShape="1">
          <a:blip r:embed="rId3">
            <a:clrChange>
              <a:clrFrom>
                <a:srgbClr val="FFFFFF"/>
              </a:clrFrom>
              <a:clrTo>
                <a:srgbClr val="FFFFFF">
                  <a:alpha val="0"/>
                </a:srgbClr>
              </a:clrTo>
            </a:clrChange>
          </a:blip>
          <a:srcRect l="80507" r="3464" b="14897"/>
          <a:stretch/>
        </p:blipFill>
        <p:spPr>
          <a:xfrm>
            <a:off x="7701875" y="-1053520"/>
            <a:ext cx="5194975" cy="7911520"/>
          </a:xfrm>
          <a:prstGeom prst="rect">
            <a:avLst/>
          </a:prstGeom>
        </p:spPr>
      </p:pic>
    </p:spTree>
    <p:extLst>
      <p:ext uri="{BB962C8B-B14F-4D97-AF65-F5344CB8AC3E}">
        <p14:creationId xmlns:p14="http://schemas.microsoft.com/office/powerpoint/2010/main" val="257702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a:xfrm>
            <a:off x="594361" y="1143000"/>
            <a:ext cx="6382511" cy="4572000"/>
          </a:xfrm>
        </p:spPr>
        <p:txBody>
          <a:bodyPr/>
          <a:lstStyle/>
          <a:p>
            <a:r>
              <a:rPr lang="en-CA" noProof="0" dirty="0">
                <a:cs typeface="Arial"/>
              </a:rPr>
              <a:t>How Abortion Rights have </a:t>
            </a:r>
            <a:r>
              <a:rPr lang="en-CA" noProof="0">
                <a:cs typeface="Arial"/>
              </a:rPr>
              <a:t>Evolved </a:t>
            </a:r>
            <a:r>
              <a:rPr lang="en-CA">
                <a:cs typeface="Arial"/>
              </a:rPr>
              <a:t>:</a:t>
            </a:r>
            <a:r>
              <a:rPr lang="en-CA" noProof="0">
                <a:cs typeface="Arial"/>
              </a:rPr>
              <a:t> Then </a:t>
            </a:r>
            <a:r>
              <a:rPr lang="en-CA" noProof="0" dirty="0">
                <a:cs typeface="Arial"/>
              </a:rPr>
              <a:t>vs. Now</a:t>
            </a:r>
            <a:endParaRPr lang="en-CA" sz="6000" noProof="0" dirty="0">
              <a:solidFill>
                <a:schemeClr val="bg1"/>
              </a:solidFill>
            </a:endParaRPr>
          </a:p>
        </p:txBody>
      </p:sp>
      <p:pic>
        <p:nvPicPr>
          <p:cNvPr id="6" name="Espace réservé pour une image  5" descr="Une image contenant dessin, illustration, art, dessin humoristique&#10;&#10;Le contenu généré par l’IA peut être incorrect.">
            <a:extLst>
              <a:ext uri="{FF2B5EF4-FFF2-40B4-BE49-F238E27FC236}">
                <a16:creationId xmlns:a16="http://schemas.microsoft.com/office/drawing/2014/main" id="{59EA568C-65A3-FB16-350D-76F39681E0B1}"/>
              </a:ext>
            </a:extLst>
          </p:cNvPr>
          <p:cNvPicPr>
            <a:picLocks noGrp="1" noChangeAspect="1"/>
          </p:cNvPicPr>
          <p:nvPr>
            <p:ph type="pic" sz="quarter" idx="16"/>
          </p:nvPr>
        </p:nvPicPr>
        <p:blipFill>
          <a:blip r:embed="rId2"/>
          <a:srcRect l="8254" r="8254"/>
          <a:stretch>
            <a:fillRect/>
          </a:stretch>
        </p:blipFill>
        <p:spPr/>
      </p:pic>
    </p:spTree>
    <p:extLst>
      <p:ext uri="{BB962C8B-B14F-4D97-AF65-F5344CB8AC3E}">
        <p14:creationId xmlns:p14="http://schemas.microsoft.com/office/powerpoint/2010/main" val="2858578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DC9F3F9-FA97-038E-BFDF-7B01B8773B6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8282253" y="3753513"/>
            <a:ext cx="3718916" cy="3104487"/>
          </a:xfrm>
          <a:prstGeom prst="rect">
            <a:avLst/>
          </a:prstGeom>
        </p:spPr>
      </p:pic>
      <p:sp>
        <p:nvSpPr>
          <p:cNvPr id="7" name="Espace réservé du texte 6">
            <a:extLst>
              <a:ext uri="{FF2B5EF4-FFF2-40B4-BE49-F238E27FC236}">
                <a16:creationId xmlns:a16="http://schemas.microsoft.com/office/drawing/2014/main" id="{437C34BE-AB1D-8500-238D-9453C31996B9}"/>
              </a:ext>
            </a:extLst>
          </p:cNvPr>
          <p:cNvSpPr>
            <a:spLocks noGrp="1"/>
          </p:cNvSpPr>
          <p:nvPr>
            <p:ph type="body" sz="quarter" idx="15"/>
          </p:nvPr>
        </p:nvSpPr>
        <p:spPr>
          <a:xfrm>
            <a:off x="797781" y="353290"/>
            <a:ext cx="6819900" cy="463550"/>
          </a:xfrm>
        </p:spPr>
        <p:txBody>
          <a:bodyPr/>
          <a:lstStyle/>
          <a:p>
            <a:r>
              <a:rPr lang="en-CA" noProof="0">
                <a:cs typeface="Arial"/>
              </a:rPr>
              <a:t>History of the right to abortion in Canada</a:t>
            </a:r>
            <a:endParaRPr lang="en-CA" noProof="0"/>
          </a:p>
        </p:txBody>
      </p:sp>
      <p:sp>
        <p:nvSpPr>
          <p:cNvPr id="3" name="Titre 2">
            <a:extLst>
              <a:ext uri="{FF2B5EF4-FFF2-40B4-BE49-F238E27FC236}">
                <a16:creationId xmlns:a16="http://schemas.microsoft.com/office/drawing/2014/main" id="{FEAE9DEA-D98C-66AF-5E85-074F152BC44D}"/>
              </a:ext>
            </a:extLst>
          </p:cNvPr>
          <p:cNvSpPr>
            <a:spLocks noGrp="1"/>
          </p:cNvSpPr>
          <p:nvPr>
            <p:ph type="title"/>
          </p:nvPr>
        </p:nvSpPr>
        <p:spPr>
          <a:xfrm>
            <a:off x="797781" y="919264"/>
            <a:ext cx="8822817" cy="914400"/>
          </a:xfrm>
        </p:spPr>
        <p:txBody>
          <a:bodyPr/>
          <a:lstStyle/>
          <a:p>
            <a:r>
              <a:rPr lang="en-CA" noProof="0">
                <a:cs typeface="Arial"/>
              </a:rPr>
              <a:t>From crime to legal medical act</a:t>
            </a:r>
            <a:endParaRPr lang="en-CA" noProof="0"/>
          </a:p>
        </p:txBody>
      </p:sp>
      <p:sp>
        <p:nvSpPr>
          <p:cNvPr id="4" name="Espace réservé du texte 3">
            <a:extLst>
              <a:ext uri="{FF2B5EF4-FFF2-40B4-BE49-F238E27FC236}">
                <a16:creationId xmlns:a16="http://schemas.microsoft.com/office/drawing/2014/main" id="{492DA35C-5019-2E0D-AC2F-EA64703C32EF}"/>
              </a:ext>
            </a:extLst>
          </p:cNvPr>
          <p:cNvSpPr>
            <a:spLocks noGrp="1"/>
          </p:cNvSpPr>
          <p:nvPr>
            <p:ph type="body" sz="quarter" idx="14"/>
          </p:nvPr>
        </p:nvSpPr>
        <p:spPr>
          <a:xfrm>
            <a:off x="340629" y="2309510"/>
            <a:ext cx="5486400" cy="419819"/>
          </a:xfrm>
        </p:spPr>
        <p:txBody>
          <a:bodyPr vert="horz" lIns="0" tIns="0" rIns="0" bIns="0" rtlCol="0" anchor="t">
            <a:noAutofit/>
          </a:bodyPr>
          <a:lstStyle/>
          <a:p>
            <a:r>
              <a:rPr lang="en-CA" noProof="0">
                <a:cs typeface="Arial"/>
              </a:rPr>
              <a:t>From 1869 to 1969</a:t>
            </a:r>
            <a:endParaRPr lang="en-CA" noProof="0"/>
          </a:p>
        </p:txBody>
      </p:sp>
      <p:sp>
        <p:nvSpPr>
          <p:cNvPr id="11" name="Rectangle 10">
            <a:extLst>
              <a:ext uri="{FF2B5EF4-FFF2-40B4-BE49-F238E27FC236}">
                <a16:creationId xmlns:a16="http://schemas.microsoft.com/office/drawing/2014/main" id="{16199CCC-8560-063A-66E9-02262313D6E8}"/>
              </a:ext>
            </a:extLst>
          </p:cNvPr>
          <p:cNvSpPr/>
          <p:nvPr/>
        </p:nvSpPr>
        <p:spPr>
          <a:xfrm>
            <a:off x="303003" y="2888846"/>
            <a:ext cx="4523118" cy="1345721"/>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b="1" noProof="0">
                <a:solidFill>
                  <a:schemeClr val="bg1"/>
                </a:solidFill>
                <a:cs typeface="Arial"/>
              </a:rPr>
              <a:t>Abortion is a crime</a:t>
            </a:r>
            <a:endParaRPr lang="en-CA" sz="2400" b="1" noProof="0">
              <a:solidFill>
                <a:schemeClr val="bg1"/>
              </a:solidFill>
              <a:cs typeface="Arial" panose="020B0604020202020204"/>
            </a:endParaRPr>
          </a:p>
        </p:txBody>
      </p:sp>
      <p:sp>
        <p:nvSpPr>
          <p:cNvPr id="12" name="Rectangle 11">
            <a:extLst>
              <a:ext uri="{FF2B5EF4-FFF2-40B4-BE49-F238E27FC236}">
                <a16:creationId xmlns:a16="http://schemas.microsoft.com/office/drawing/2014/main" id="{D08EDCA5-70DC-10CF-A021-1168AD71C31A}"/>
              </a:ext>
            </a:extLst>
          </p:cNvPr>
          <p:cNvSpPr/>
          <p:nvPr/>
        </p:nvSpPr>
        <p:spPr>
          <a:xfrm>
            <a:off x="4831870" y="2888845"/>
            <a:ext cx="2510288" cy="1345721"/>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CA" noProof="0"/>
              <a:t>Abortion is legal, but with certain conditions</a:t>
            </a:r>
          </a:p>
        </p:txBody>
      </p:sp>
      <p:sp>
        <p:nvSpPr>
          <p:cNvPr id="13" name="Flèche : droite 12">
            <a:extLst>
              <a:ext uri="{FF2B5EF4-FFF2-40B4-BE49-F238E27FC236}">
                <a16:creationId xmlns:a16="http://schemas.microsoft.com/office/drawing/2014/main" id="{06E48434-8C75-BFE9-AF43-2FB223F66103}"/>
              </a:ext>
            </a:extLst>
          </p:cNvPr>
          <p:cNvSpPr/>
          <p:nvPr/>
        </p:nvSpPr>
        <p:spPr>
          <a:xfrm>
            <a:off x="7342158" y="2213468"/>
            <a:ext cx="4659011" cy="2696619"/>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b="1" noProof="0">
                <a:solidFill>
                  <a:schemeClr val="bg1"/>
                </a:solidFill>
                <a:cs typeface="Arial"/>
              </a:rPr>
              <a:t>Abortion is no longer a crime</a:t>
            </a:r>
          </a:p>
        </p:txBody>
      </p:sp>
      <p:sp>
        <p:nvSpPr>
          <p:cNvPr id="14" name="ZoneTexte 13">
            <a:extLst>
              <a:ext uri="{FF2B5EF4-FFF2-40B4-BE49-F238E27FC236}">
                <a16:creationId xmlns:a16="http://schemas.microsoft.com/office/drawing/2014/main" id="{F08FB973-980D-5AE4-5D72-B0AAEAA7AF48}"/>
              </a:ext>
            </a:extLst>
          </p:cNvPr>
          <p:cNvSpPr txBox="1"/>
          <p:nvPr/>
        </p:nvSpPr>
        <p:spPr>
          <a:xfrm>
            <a:off x="4753155" y="4470715"/>
            <a:ext cx="3225563" cy="52322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CA" sz="2800" noProof="0"/>
              <a:t>From 1969 to 1988</a:t>
            </a:r>
            <a:endParaRPr lang="en-CA" noProof="0"/>
          </a:p>
        </p:txBody>
      </p:sp>
      <p:sp>
        <p:nvSpPr>
          <p:cNvPr id="15" name="ZoneTexte 14">
            <a:extLst>
              <a:ext uri="{FF2B5EF4-FFF2-40B4-BE49-F238E27FC236}">
                <a16:creationId xmlns:a16="http://schemas.microsoft.com/office/drawing/2014/main" id="{01594CF3-8322-4D95-28A4-6BF02EFD4EC2}"/>
              </a:ext>
            </a:extLst>
          </p:cNvPr>
          <p:cNvSpPr txBox="1"/>
          <p:nvPr/>
        </p:nvSpPr>
        <p:spPr>
          <a:xfrm>
            <a:off x="7414545" y="2213469"/>
            <a:ext cx="1984839" cy="52322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CA" sz="2800" noProof="0"/>
              <a:t>Since 1988</a:t>
            </a:r>
            <a:endParaRPr lang="en-CA" noProof="0"/>
          </a:p>
        </p:txBody>
      </p:sp>
    </p:spTree>
    <p:custDataLst>
      <p:tags r:id="rId1"/>
    </p:custDataLst>
    <p:extLst>
      <p:ext uri="{BB962C8B-B14F-4D97-AF65-F5344CB8AC3E}">
        <p14:creationId xmlns:p14="http://schemas.microsoft.com/office/powerpoint/2010/main" val="214128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space réservé pour une image  7" descr="Une image contenant Caractère coloré, conception&#10;&#10;Description générée automatiquement">
            <a:extLst>
              <a:ext uri="{FF2B5EF4-FFF2-40B4-BE49-F238E27FC236}">
                <a16:creationId xmlns:a16="http://schemas.microsoft.com/office/drawing/2014/main" id="{A8B9E93E-BA73-1865-7BA1-2C611DA9027E}"/>
              </a:ext>
            </a:extLst>
          </p:cNvPr>
          <p:cNvPicPr>
            <a:picLocks noGrp="1" noChangeAspect="1"/>
          </p:cNvPicPr>
          <p:nvPr>
            <p:ph type="pic" sz="quarter" idx="13"/>
          </p:nvPr>
        </p:nvPicPr>
        <p:blipFill>
          <a:blip r:embed="rId3"/>
          <a:srcRect l="5843" t="8187" r="4135" b="-20360"/>
          <a:stretch/>
        </p:blipFill>
        <p:spPr>
          <a:xfrm>
            <a:off x="7476165" y="1920625"/>
            <a:ext cx="3806884" cy="4473411"/>
          </a:xfrm>
        </p:spPr>
      </p:pic>
      <p:sp>
        <p:nvSpPr>
          <p:cNvPr id="3" name="Titre 2">
            <a:extLst>
              <a:ext uri="{FF2B5EF4-FFF2-40B4-BE49-F238E27FC236}">
                <a16:creationId xmlns:a16="http://schemas.microsoft.com/office/drawing/2014/main" id="{CD224AF4-1B78-864B-E1A6-345D88C8DC25}"/>
              </a:ext>
            </a:extLst>
          </p:cNvPr>
          <p:cNvSpPr>
            <a:spLocks noGrp="1"/>
          </p:cNvSpPr>
          <p:nvPr>
            <p:ph type="title"/>
          </p:nvPr>
        </p:nvSpPr>
        <p:spPr>
          <a:xfrm>
            <a:off x="789788" y="881534"/>
            <a:ext cx="5943600" cy="914400"/>
          </a:xfrm>
        </p:spPr>
        <p:txBody>
          <a:bodyPr/>
          <a:lstStyle/>
          <a:p>
            <a:r>
              <a:rPr lang="en-CA" noProof="0"/>
              <a:t>What is a crime?</a:t>
            </a:r>
          </a:p>
        </p:txBody>
      </p:sp>
      <p:sp>
        <p:nvSpPr>
          <p:cNvPr id="4" name="Espace réservé du texte 3">
            <a:extLst>
              <a:ext uri="{FF2B5EF4-FFF2-40B4-BE49-F238E27FC236}">
                <a16:creationId xmlns:a16="http://schemas.microsoft.com/office/drawing/2014/main" id="{4407F09A-3B0A-1E7D-6027-984A79DB5CBF}"/>
              </a:ext>
            </a:extLst>
          </p:cNvPr>
          <p:cNvSpPr>
            <a:spLocks noGrp="1"/>
          </p:cNvSpPr>
          <p:nvPr>
            <p:ph type="body" sz="quarter" idx="14"/>
          </p:nvPr>
        </p:nvSpPr>
        <p:spPr>
          <a:xfrm>
            <a:off x="789788" y="2522625"/>
            <a:ext cx="5950040" cy="3982085"/>
          </a:xfrm>
        </p:spPr>
        <p:txBody>
          <a:bodyPr vert="horz" lIns="0" tIns="0" rIns="0" bIns="0" rtlCol="0" anchor="t">
            <a:noAutofit/>
          </a:bodyPr>
          <a:lstStyle/>
          <a:p>
            <a:pPr>
              <a:lnSpc>
                <a:spcPct val="100000"/>
              </a:lnSpc>
            </a:pPr>
            <a:r>
              <a:rPr lang="en-CA" sz="2400" noProof="0"/>
              <a:t>Crimes are listed in </a:t>
            </a:r>
            <a:r>
              <a:rPr lang="en-CA" sz="2400" b="1" noProof="0">
                <a:solidFill>
                  <a:schemeClr val="accent1"/>
                </a:solidFill>
              </a:rPr>
              <a:t>criminal law</a:t>
            </a:r>
            <a:r>
              <a:rPr lang="en-CA" sz="2400" noProof="0"/>
              <a:t>. </a:t>
            </a:r>
          </a:p>
          <a:p>
            <a:pPr>
              <a:lnSpc>
                <a:spcPct val="100000"/>
              </a:lnSpc>
            </a:pPr>
            <a:r>
              <a:rPr lang="en-CA" sz="2400" noProof="0"/>
              <a:t>Criminal law prohibits </a:t>
            </a:r>
            <a:r>
              <a:rPr lang="en-CA" sz="2400" b="1" noProof="0">
                <a:solidFill>
                  <a:schemeClr val="accent1"/>
                </a:solidFill>
              </a:rPr>
              <a:t>actions</a:t>
            </a:r>
            <a:r>
              <a:rPr lang="en-CA" sz="2400" noProof="0"/>
              <a:t> </a:t>
            </a:r>
            <a:br>
              <a:rPr lang="en-CA" sz="2400" noProof="0"/>
            </a:br>
            <a:r>
              <a:rPr lang="en-CA" sz="2400" noProof="0"/>
              <a:t>that </a:t>
            </a:r>
            <a:r>
              <a:rPr lang="en-CA" sz="2400" b="1" noProof="0">
                <a:solidFill>
                  <a:schemeClr val="accent1"/>
                </a:solidFill>
              </a:rPr>
              <a:t>contradict our society’s fundamental values</a:t>
            </a:r>
            <a:r>
              <a:rPr lang="en-CA" sz="2400" b="1">
                <a:solidFill>
                  <a:schemeClr val="accent1"/>
                </a:solidFill>
              </a:rPr>
              <a:t>. </a:t>
            </a:r>
            <a:r>
              <a:rPr lang="en-CA" sz="2400" noProof="0"/>
              <a:t>For example: murder and theft.</a:t>
            </a:r>
            <a:endParaRPr lang="en-CA" sz="2400" noProof="0">
              <a:cs typeface="Arial"/>
            </a:endParaRPr>
          </a:p>
          <a:p>
            <a:pPr>
              <a:lnSpc>
                <a:spcPct val="100000"/>
              </a:lnSpc>
            </a:pPr>
            <a:r>
              <a:rPr lang="en-CA" sz="2400" noProof="0"/>
              <a:t>The </a:t>
            </a:r>
            <a:r>
              <a:rPr lang="en-CA" sz="2400" i="1" noProof="0"/>
              <a:t>Criminal Code </a:t>
            </a:r>
            <a:r>
              <a:rPr lang="en-CA" sz="2400" noProof="0"/>
              <a:t>is a </a:t>
            </a:r>
            <a:r>
              <a:rPr lang="en-CA" sz="2400" b="1" noProof="0">
                <a:solidFill>
                  <a:schemeClr val="accent1"/>
                </a:solidFill>
              </a:rPr>
              <a:t>federal law</a:t>
            </a:r>
            <a:r>
              <a:rPr lang="en-CA" sz="2400" noProof="0"/>
              <a:t>.</a:t>
            </a:r>
          </a:p>
          <a:p>
            <a:endParaRPr lang="en-CA" sz="2400" noProof="0"/>
          </a:p>
        </p:txBody>
      </p:sp>
      <p:sp>
        <p:nvSpPr>
          <p:cNvPr id="5" name="Espace réservé du texte 4">
            <a:extLst>
              <a:ext uri="{FF2B5EF4-FFF2-40B4-BE49-F238E27FC236}">
                <a16:creationId xmlns:a16="http://schemas.microsoft.com/office/drawing/2014/main" id="{4D9A69DB-CAAD-57FD-4F65-3258F90268E7}"/>
              </a:ext>
            </a:extLst>
          </p:cNvPr>
          <p:cNvSpPr>
            <a:spLocks noGrp="1"/>
          </p:cNvSpPr>
          <p:nvPr>
            <p:ph type="body" sz="quarter" idx="15"/>
          </p:nvPr>
        </p:nvSpPr>
        <p:spPr>
          <a:xfrm>
            <a:off x="796228" y="353290"/>
            <a:ext cx="5943600" cy="415925"/>
          </a:xfrm>
        </p:spPr>
        <p:txBody>
          <a:bodyPr/>
          <a:lstStyle/>
          <a:p>
            <a:r>
              <a:rPr lang="en-CA" noProof="0"/>
              <a:t>Definition of the concept</a:t>
            </a:r>
          </a:p>
        </p:txBody>
      </p:sp>
    </p:spTree>
    <p:extLst>
      <p:ext uri="{BB962C8B-B14F-4D97-AF65-F5344CB8AC3E}">
        <p14:creationId xmlns:p14="http://schemas.microsoft.com/office/powerpoint/2010/main" val="2938593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861B6D-E6D5-1FC9-F008-7858F6A4F3B5}"/>
              </a:ext>
            </a:extLst>
          </p:cNvPr>
          <p:cNvSpPr>
            <a:spLocks noGrp="1"/>
          </p:cNvSpPr>
          <p:nvPr>
            <p:ph type="title"/>
          </p:nvPr>
        </p:nvSpPr>
        <p:spPr>
          <a:xfrm>
            <a:off x="722147" y="842258"/>
            <a:ext cx="11015730" cy="914400"/>
          </a:xfrm>
        </p:spPr>
        <p:txBody>
          <a:bodyPr/>
          <a:lstStyle/>
          <a:p>
            <a:r>
              <a:rPr lang="en-CA" noProof="0"/>
              <a:t>When abortion was a </a:t>
            </a:r>
            <a:r>
              <a:rPr lang="en-CA" noProof="0">
                <a:solidFill>
                  <a:schemeClr val="accent1"/>
                </a:solidFill>
              </a:rPr>
              <a:t>crime</a:t>
            </a:r>
            <a:r>
              <a:rPr lang="en-CA" noProof="0"/>
              <a:t> in Canada</a:t>
            </a:r>
          </a:p>
        </p:txBody>
      </p:sp>
      <p:sp>
        <p:nvSpPr>
          <p:cNvPr id="4" name="Text Placeholder 3">
            <a:extLst>
              <a:ext uri="{FF2B5EF4-FFF2-40B4-BE49-F238E27FC236}">
                <a16:creationId xmlns:a16="http://schemas.microsoft.com/office/drawing/2014/main" id="{6A963927-5989-5EA7-F66B-4C21302C1743}"/>
              </a:ext>
            </a:extLst>
          </p:cNvPr>
          <p:cNvSpPr>
            <a:spLocks noGrp="1"/>
          </p:cNvSpPr>
          <p:nvPr>
            <p:ph type="body" sz="quarter" idx="14"/>
          </p:nvPr>
        </p:nvSpPr>
        <p:spPr>
          <a:xfrm>
            <a:off x="6982968" y="2469068"/>
            <a:ext cx="5209032" cy="4226560"/>
          </a:xfrm>
        </p:spPr>
        <p:txBody>
          <a:bodyPr vert="horz" lIns="0" tIns="0" rIns="0" bIns="0" rtlCol="0" anchor="t">
            <a:noAutofit/>
          </a:bodyPr>
          <a:lstStyle/>
          <a:p>
            <a:pPr>
              <a:lnSpc>
                <a:spcPct val="100000"/>
              </a:lnSpc>
            </a:pPr>
            <a:r>
              <a:rPr lang="en-CA" sz="2400" b="1" noProof="0"/>
              <a:t>1869</a:t>
            </a:r>
            <a:r>
              <a:rPr lang="en-CA" sz="2400" noProof="0"/>
              <a:t>: Canada adopts its first abortion law.</a:t>
            </a:r>
            <a:r>
              <a:rPr lang="en-CA" sz="2400" noProof="0">
                <a:effectLst/>
              </a:rPr>
              <a:t> </a:t>
            </a:r>
          </a:p>
          <a:p>
            <a:pPr>
              <a:lnSpc>
                <a:spcPct val="100000"/>
              </a:lnSpc>
            </a:pPr>
            <a:endParaRPr lang="en-CA" sz="2400" noProof="0"/>
          </a:p>
          <a:p>
            <a:pPr>
              <a:lnSpc>
                <a:spcPct val="100000"/>
              </a:lnSpc>
            </a:pPr>
            <a:r>
              <a:rPr lang="en-CA" sz="2400" b="1" noProof="0">
                <a:effectLst/>
                <a:latin typeface="Arial" panose="020B0604020202020204" pitchFamily="34" charset="0"/>
                <a:ea typeface="Aptos" panose="020B0004020202020204" pitchFamily="34" charset="0"/>
              </a:rPr>
              <a:t>1892</a:t>
            </a:r>
            <a:r>
              <a:rPr lang="en-CA" sz="2400" noProof="0">
                <a:latin typeface="Arial" panose="020B0604020202020204" pitchFamily="34" charset="0"/>
                <a:ea typeface="Aptos" panose="020B0004020202020204" pitchFamily="34" charset="0"/>
              </a:rPr>
              <a:t>:</a:t>
            </a:r>
            <a:r>
              <a:rPr lang="en-CA" sz="2400" b="1" noProof="0">
                <a:latin typeface="Arial" panose="020B0604020202020204" pitchFamily="34" charset="0"/>
                <a:ea typeface="Aptos" panose="020B0004020202020204" pitchFamily="34" charset="0"/>
              </a:rPr>
              <a:t> </a:t>
            </a:r>
            <a:r>
              <a:rPr lang="en-CA" sz="2400" noProof="0">
                <a:latin typeface="Arial" panose="020B0604020202020204" pitchFamily="34" charset="0"/>
                <a:ea typeface="Aptos" panose="020B0004020202020204" pitchFamily="34" charset="0"/>
              </a:rPr>
              <a:t>T</a:t>
            </a:r>
            <a:r>
              <a:rPr lang="en-CA" sz="2400" noProof="0">
                <a:effectLst/>
                <a:latin typeface="Arial" panose="020B0604020202020204" pitchFamily="34" charset="0"/>
                <a:ea typeface="Aptos" panose="020B0004020202020204" pitchFamily="34" charset="0"/>
              </a:rPr>
              <a:t>he abortion laws are set out in the</a:t>
            </a:r>
            <a:r>
              <a:rPr lang="en-CA" sz="2400" noProof="0">
                <a:latin typeface="Arial" panose="020B0604020202020204" pitchFamily="34" charset="0"/>
                <a:ea typeface="Aptos" panose="020B0004020202020204" pitchFamily="34" charset="0"/>
              </a:rPr>
              <a:t> first </a:t>
            </a:r>
            <a:r>
              <a:rPr lang="en-CA" sz="2400" b="1" noProof="0">
                <a:solidFill>
                  <a:schemeClr val="accent1"/>
                </a:solidFill>
                <a:effectLst/>
                <a:latin typeface="Arial" panose="020B0604020202020204" pitchFamily="34" charset="0"/>
                <a:ea typeface="Aptos" panose="020B0004020202020204" pitchFamily="34" charset="0"/>
              </a:rPr>
              <a:t>Canadian</a:t>
            </a:r>
            <a:r>
              <a:rPr lang="en-CA" sz="2400" b="1" i="1" noProof="0">
                <a:solidFill>
                  <a:schemeClr val="accent1"/>
                </a:solidFill>
                <a:effectLst/>
                <a:latin typeface="Arial" panose="020B0604020202020204" pitchFamily="34" charset="0"/>
                <a:ea typeface="Aptos" panose="020B0004020202020204" pitchFamily="34" charset="0"/>
              </a:rPr>
              <a:t> Criminal Code</a:t>
            </a:r>
            <a:r>
              <a:rPr lang="en-CA" sz="2400" noProof="0">
                <a:latin typeface="Arial" panose="020B0604020202020204" pitchFamily="34" charset="0"/>
                <a:ea typeface="Aptos" panose="020B0004020202020204" pitchFamily="34" charset="0"/>
              </a:rPr>
              <a:t>. </a:t>
            </a:r>
          </a:p>
          <a:p>
            <a:endParaRPr lang="en-CA" sz="2400" noProof="0">
              <a:effectLst/>
            </a:endParaRPr>
          </a:p>
        </p:txBody>
      </p:sp>
      <p:sp>
        <p:nvSpPr>
          <p:cNvPr id="2" name="Espace réservé du texte 6">
            <a:extLst>
              <a:ext uri="{FF2B5EF4-FFF2-40B4-BE49-F238E27FC236}">
                <a16:creationId xmlns:a16="http://schemas.microsoft.com/office/drawing/2014/main" id="{FD57BAE8-8A4B-A865-7409-46899707C9A1}"/>
              </a:ext>
            </a:extLst>
          </p:cNvPr>
          <p:cNvSpPr>
            <a:spLocks noGrp="1"/>
          </p:cNvSpPr>
          <p:nvPr>
            <p:ph type="body" sz="quarter" idx="15"/>
          </p:nvPr>
        </p:nvSpPr>
        <p:spPr>
          <a:xfrm>
            <a:off x="722147" y="352261"/>
            <a:ext cx="6819900" cy="463550"/>
          </a:xfrm>
        </p:spPr>
        <p:txBody>
          <a:bodyPr/>
          <a:lstStyle/>
          <a:p>
            <a:r>
              <a:rPr lang="en-CA" noProof="0">
                <a:cs typeface="Arial"/>
              </a:rPr>
              <a:t>History of the right to abortion in Canada</a:t>
            </a:r>
            <a:endParaRPr lang="en-CA" noProof="0"/>
          </a:p>
        </p:txBody>
      </p:sp>
      <p:sp>
        <p:nvSpPr>
          <p:cNvPr id="8" name="ZoneTexte 7">
            <a:extLst>
              <a:ext uri="{FF2B5EF4-FFF2-40B4-BE49-F238E27FC236}">
                <a16:creationId xmlns:a16="http://schemas.microsoft.com/office/drawing/2014/main" id="{B10F3A12-CC02-E17F-0809-A5AB00605671}"/>
              </a:ext>
            </a:extLst>
          </p:cNvPr>
          <p:cNvSpPr txBox="1"/>
          <p:nvPr/>
        </p:nvSpPr>
        <p:spPr>
          <a:xfrm>
            <a:off x="601115" y="6193790"/>
            <a:ext cx="8067825" cy="215444"/>
          </a:xfrm>
          <a:prstGeom prst="rect">
            <a:avLst/>
          </a:prstGeom>
          <a:noFill/>
        </p:spPr>
        <p:txBody>
          <a:bodyPr wrap="square">
            <a:spAutoFit/>
          </a:bodyPr>
          <a:lstStyle/>
          <a:p>
            <a:r>
              <a:rPr lang="en-CA" sz="800" noProof="0"/>
              <a:t>Julien, Henri. La </a:t>
            </a:r>
            <a:r>
              <a:rPr lang="en-CA" sz="800" noProof="0" err="1"/>
              <a:t>bénédiction</a:t>
            </a:r>
            <a:r>
              <a:rPr lang="en-CA" sz="800" noProof="0"/>
              <a:t> du </a:t>
            </a:r>
            <a:r>
              <a:rPr lang="en-CA" sz="800" noProof="0" err="1"/>
              <a:t>patriarche</a:t>
            </a:r>
            <a:r>
              <a:rPr lang="en-CA" sz="800" noProof="0"/>
              <a:t>. </a:t>
            </a:r>
            <a:r>
              <a:rPr lang="en-CA" sz="800" i="1" noProof="0" err="1"/>
              <a:t>L'Opinion</a:t>
            </a:r>
            <a:r>
              <a:rPr lang="en-CA" sz="800" i="1" noProof="0"/>
              <a:t> </a:t>
            </a:r>
            <a:r>
              <a:rPr lang="en-CA" sz="800" i="1" noProof="0" err="1"/>
              <a:t>publique</a:t>
            </a:r>
            <a:r>
              <a:rPr lang="en-CA" sz="800" noProof="0"/>
              <a:t>, Vol. 11, no 2 (January 8, 1880), p. 18-19. Source: https://</a:t>
            </a:r>
            <a:r>
              <a:rPr lang="en-CA" sz="800" noProof="0" err="1"/>
              <a:t>collections.banq.qc.ca</a:t>
            </a:r>
            <a:r>
              <a:rPr lang="en-CA" sz="800" noProof="0"/>
              <a:t>/ark:/52327/2070079</a:t>
            </a:r>
          </a:p>
        </p:txBody>
      </p:sp>
      <p:pic>
        <p:nvPicPr>
          <p:cNvPr id="10" name="Image 9">
            <a:extLst>
              <a:ext uri="{FF2B5EF4-FFF2-40B4-BE49-F238E27FC236}">
                <a16:creationId xmlns:a16="http://schemas.microsoft.com/office/drawing/2014/main" id="{E119AAB4-1F34-BE65-342E-11312E727944}"/>
              </a:ext>
            </a:extLst>
          </p:cNvPr>
          <p:cNvPicPr>
            <a:picLocks noChangeAspect="1"/>
          </p:cNvPicPr>
          <p:nvPr/>
        </p:nvPicPr>
        <p:blipFill>
          <a:blip r:embed="rId3"/>
          <a:stretch>
            <a:fillRect/>
          </a:stretch>
        </p:blipFill>
        <p:spPr>
          <a:xfrm>
            <a:off x="722147" y="1578610"/>
            <a:ext cx="5508683" cy="4506407"/>
          </a:xfrm>
          <a:prstGeom prst="rect">
            <a:avLst/>
          </a:prstGeom>
        </p:spPr>
      </p:pic>
    </p:spTree>
    <p:extLst>
      <p:ext uri="{BB962C8B-B14F-4D97-AF65-F5344CB8AC3E}">
        <p14:creationId xmlns:p14="http://schemas.microsoft.com/office/powerpoint/2010/main" val="2574225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D2935F24-EBB0-7990-C253-908693E9D31D}"/>
              </a:ext>
            </a:extLst>
          </p:cNvPr>
          <p:cNvSpPr>
            <a:spLocks noGrp="1"/>
          </p:cNvSpPr>
          <p:nvPr>
            <p:ph type="title"/>
          </p:nvPr>
        </p:nvSpPr>
        <p:spPr>
          <a:xfrm>
            <a:off x="817168" y="822960"/>
            <a:ext cx="5943600" cy="914400"/>
          </a:xfrm>
        </p:spPr>
        <p:txBody>
          <a:bodyPr/>
          <a:lstStyle/>
          <a:p>
            <a:r>
              <a:rPr lang="en-CA" noProof="0">
                <a:cs typeface="Arial"/>
              </a:rPr>
              <a:t>Feminism</a:t>
            </a:r>
            <a:endParaRPr lang="en-CA" noProof="0"/>
          </a:p>
        </p:txBody>
      </p:sp>
      <p:sp>
        <p:nvSpPr>
          <p:cNvPr id="5" name="Espace réservé du texte 4">
            <a:extLst>
              <a:ext uri="{FF2B5EF4-FFF2-40B4-BE49-F238E27FC236}">
                <a16:creationId xmlns:a16="http://schemas.microsoft.com/office/drawing/2014/main" id="{E6452F41-2244-718F-A6F0-E17AECAFBED1}"/>
              </a:ext>
            </a:extLst>
          </p:cNvPr>
          <p:cNvSpPr>
            <a:spLocks noGrp="1"/>
          </p:cNvSpPr>
          <p:nvPr>
            <p:ph type="body" sz="quarter" idx="15"/>
          </p:nvPr>
        </p:nvSpPr>
        <p:spPr>
          <a:xfrm>
            <a:off x="817168" y="353290"/>
            <a:ext cx="5943600" cy="415925"/>
          </a:xfrm>
        </p:spPr>
        <p:txBody>
          <a:bodyPr/>
          <a:lstStyle/>
          <a:p>
            <a:r>
              <a:rPr lang="en-CA" noProof="0">
                <a:cs typeface="Arial"/>
              </a:rPr>
              <a:t>Social evolution, social impacts</a:t>
            </a:r>
            <a:endParaRPr lang="en-CA" noProof="0"/>
          </a:p>
        </p:txBody>
      </p:sp>
      <p:sp>
        <p:nvSpPr>
          <p:cNvPr id="2" name="ZoneTexte 1">
            <a:extLst>
              <a:ext uri="{FF2B5EF4-FFF2-40B4-BE49-F238E27FC236}">
                <a16:creationId xmlns:a16="http://schemas.microsoft.com/office/drawing/2014/main" id="{972303DF-CBFD-5CC0-BC8B-48CDBC5B34C8}"/>
              </a:ext>
            </a:extLst>
          </p:cNvPr>
          <p:cNvSpPr txBox="1"/>
          <p:nvPr/>
        </p:nvSpPr>
        <p:spPr>
          <a:xfrm>
            <a:off x="1961484" y="6350821"/>
            <a:ext cx="602046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1400" b="1" noProof="0" dirty="0">
                <a:solidFill>
                  <a:schemeClr val="accent1"/>
                </a:solidFill>
                <a:latin typeface="Arial "/>
              </a:rPr>
              <a:t>Source</a:t>
            </a:r>
            <a:r>
              <a:rPr lang="en-CA" sz="1400" noProof="0" dirty="0">
                <a:solidFill>
                  <a:schemeClr val="accent1"/>
                </a:solidFill>
                <a:latin typeface="Arial "/>
              </a:rPr>
              <a:t>: </a:t>
            </a:r>
            <a:r>
              <a:rPr lang="en-CA" sz="1400" noProof="0" dirty="0" err="1">
                <a:solidFill>
                  <a:schemeClr val="accent1"/>
                </a:solidFill>
                <a:latin typeface="Arial "/>
                <a:ea typeface="+mn-lt"/>
                <a:cs typeface="+mn-lt"/>
              </a:rPr>
              <a:t>Alloprof</a:t>
            </a:r>
            <a:r>
              <a:rPr lang="en-CA" sz="1400" noProof="0" dirty="0">
                <a:solidFill>
                  <a:schemeClr val="accent1"/>
                </a:solidFill>
                <a:latin typeface="Arial "/>
              </a:rPr>
              <a:t>, “What </a:t>
            </a:r>
            <a:r>
              <a:rPr lang="en-CA" sz="1400" dirty="0">
                <a:solidFill>
                  <a:schemeClr val="accent1"/>
                </a:solidFill>
                <a:latin typeface="Arial "/>
              </a:rPr>
              <a:t>Is… Feminism?</a:t>
            </a:r>
            <a:r>
              <a:rPr lang="fr-CA" sz="1400" b="1" dirty="0">
                <a:solidFill>
                  <a:schemeClr val="accent1"/>
                </a:solidFill>
                <a:latin typeface="Arial "/>
              </a:rPr>
              <a:t> | </a:t>
            </a:r>
            <a:r>
              <a:rPr lang="en-CA" sz="1400" dirty="0">
                <a:solidFill>
                  <a:schemeClr val="accent1"/>
                </a:solidFill>
                <a:latin typeface="Arial "/>
              </a:rPr>
              <a:t>Social Studies </a:t>
            </a:r>
            <a:r>
              <a:rPr lang="fr-CA" sz="1400" b="1" dirty="0">
                <a:solidFill>
                  <a:schemeClr val="accent1"/>
                </a:solidFill>
                <a:latin typeface="Arial "/>
              </a:rPr>
              <a:t>| </a:t>
            </a:r>
            <a:r>
              <a:rPr lang="en-CA" sz="1400" dirty="0" err="1">
                <a:solidFill>
                  <a:schemeClr val="accent1"/>
                </a:solidFill>
                <a:latin typeface="Arial "/>
              </a:rPr>
              <a:t>Alloprof</a:t>
            </a:r>
            <a:r>
              <a:rPr lang="en-CA" sz="1400" dirty="0">
                <a:solidFill>
                  <a:schemeClr val="accent1"/>
                </a:solidFill>
                <a:latin typeface="Arial "/>
              </a:rPr>
              <a:t>”</a:t>
            </a:r>
            <a:r>
              <a:rPr lang="en-CA" sz="1400" noProof="0" dirty="0">
                <a:solidFill>
                  <a:schemeClr val="accent1"/>
                </a:solidFill>
                <a:latin typeface="Arial "/>
              </a:rPr>
              <a:t> </a:t>
            </a:r>
            <a:endParaRPr lang="en-CA" sz="1400" noProof="0" dirty="0">
              <a:solidFill>
                <a:schemeClr val="accent1"/>
              </a:solidFill>
              <a:latin typeface="Arial "/>
              <a:cs typeface="Arial"/>
            </a:endParaRPr>
          </a:p>
        </p:txBody>
      </p:sp>
      <p:pic>
        <p:nvPicPr>
          <p:cNvPr id="7" name="Média en ligne 6" title="What Is... Feminism? | Social Studies | Alloprof">
            <a:hlinkClick r:id="" action="ppaction://media"/>
            <a:extLst>
              <a:ext uri="{FF2B5EF4-FFF2-40B4-BE49-F238E27FC236}">
                <a16:creationId xmlns:a16="http://schemas.microsoft.com/office/drawing/2014/main" id="{19A6D9D7-829C-AF21-108E-E10B7DAF0FCF}"/>
              </a:ext>
            </a:extLst>
          </p:cNvPr>
          <p:cNvPicPr>
            <a:picLocks noRot="1" noChangeAspect="1"/>
          </p:cNvPicPr>
          <p:nvPr>
            <a:videoFile r:link="rId1"/>
          </p:nvPr>
        </p:nvPicPr>
        <p:blipFill>
          <a:blip r:embed="rId5"/>
          <a:stretch>
            <a:fillRect/>
          </a:stretch>
        </p:blipFill>
        <p:spPr>
          <a:xfrm>
            <a:off x="1946275" y="1467136"/>
            <a:ext cx="8299450" cy="4689189"/>
          </a:xfrm>
          <a:prstGeom prst="rect">
            <a:avLst/>
          </a:prstGeom>
        </p:spPr>
      </p:pic>
    </p:spTree>
    <p:extLst>
      <p:ext uri="{BB962C8B-B14F-4D97-AF65-F5344CB8AC3E}">
        <p14:creationId xmlns:p14="http://schemas.microsoft.com/office/powerpoint/2010/main" val="396465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extLst>
    <p:ext uri="{6950BFC3-D8DA-4A85-94F7-54DA5524770B}">
      <p188:commentRel xmlns:p188="http://schemas.microsoft.com/office/powerpoint/2018/8/main" r:id="rId4"/>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057452-8609-12B2-ECAE-7980D5109AF3}"/>
              </a:ext>
            </a:extLst>
          </p:cNvPr>
          <p:cNvSpPr>
            <a:spLocks noGrp="1"/>
          </p:cNvSpPr>
          <p:nvPr>
            <p:ph type="title"/>
          </p:nvPr>
        </p:nvSpPr>
        <p:spPr>
          <a:xfrm>
            <a:off x="6096000" y="2147829"/>
            <a:ext cx="5791201" cy="1756921"/>
          </a:xfrm>
        </p:spPr>
        <p:txBody>
          <a:bodyPr/>
          <a:lstStyle/>
          <a:p>
            <a:r>
              <a:rPr lang="en-CA" noProof="0"/>
              <a:t>1969: Abortion is </a:t>
            </a:r>
            <a:r>
              <a:rPr lang="en-CA" noProof="0">
                <a:solidFill>
                  <a:schemeClr val="accent1"/>
                </a:solidFill>
              </a:rPr>
              <a:t>legal </a:t>
            </a:r>
            <a:r>
              <a:rPr lang="en-CA" noProof="0"/>
              <a:t>… under certain conditions. </a:t>
            </a:r>
            <a:br>
              <a:rPr lang="en-CA" noProof="0"/>
            </a:br>
            <a:endParaRPr lang="en-CA" noProof="0"/>
          </a:p>
        </p:txBody>
      </p:sp>
      <p:pic>
        <p:nvPicPr>
          <p:cNvPr id="9" name="Image 8">
            <a:extLst>
              <a:ext uri="{FF2B5EF4-FFF2-40B4-BE49-F238E27FC236}">
                <a16:creationId xmlns:a16="http://schemas.microsoft.com/office/drawing/2014/main" id="{4DDE5912-D49B-940E-CAE6-69ED5A85737B}"/>
              </a:ext>
            </a:extLst>
          </p:cNvPr>
          <p:cNvPicPr>
            <a:picLocks noChangeAspect="1"/>
          </p:cNvPicPr>
          <p:nvPr/>
        </p:nvPicPr>
        <p:blipFill>
          <a:blip r:embed="rId3">
            <a:clrChange>
              <a:clrFrom>
                <a:srgbClr val="FFFFFF"/>
              </a:clrFrom>
              <a:clrTo>
                <a:srgbClr val="FFFFFF">
                  <a:alpha val="0"/>
                </a:srgbClr>
              </a:clrTo>
            </a:clrChange>
          </a:blip>
          <a:srcRect l="3154" t="38241" r="82629" b="36042"/>
          <a:stretch/>
        </p:blipFill>
        <p:spPr>
          <a:xfrm>
            <a:off x="-223520" y="1341025"/>
            <a:ext cx="6111702" cy="4694015"/>
          </a:xfrm>
          <a:prstGeom prst="rect">
            <a:avLst/>
          </a:prstGeom>
        </p:spPr>
      </p:pic>
      <p:sp>
        <p:nvSpPr>
          <p:cNvPr id="6" name="Espace réservé du texte 6">
            <a:extLst>
              <a:ext uri="{FF2B5EF4-FFF2-40B4-BE49-F238E27FC236}">
                <a16:creationId xmlns:a16="http://schemas.microsoft.com/office/drawing/2014/main" id="{6BFACD78-E732-D55D-87F0-4A7E4C42A51D}"/>
              </a:ext>
            </a:extLst>
          </p:cNvPr>
          <p:cNvSpPr>
            <a:spLocks noGrp="1"/>
          </p:cNvSpPr>
          <p:nvPr>
            <p:ph type="body" sz="quarter" idx="15"/>
          </p:nvPr>
        </p:nvSpPr>
        <p:spPr>
          <a:xfrm>
            <a:off x="824255" y="428162"/>
            <a:ext cx="6968558" cy="409283"/>
          </a:xfrm>
        </p:spPr>
        <p:txBody>
          <a:bodyPr/>
          <a:lstStyle/>
          <a:p>
            <a:r>
              <a:rPr lang="en-CA" noProof="0">
                <a:cs typeface="Arial"/>
              </a:rPr>
              <a:t>History of the right to abortion in Canada</a:t>
            </a:r>
            <a:endParaRPr lang="en-CA" noProof="0"/>
          </a:p>
        </p:txBody>
      </p:sp>
      <p:sp>
        <p:nvSpPr>
          <p:cNvPr id="13" name="Espace réservé du texte 3">
            <a:extLst>
              <a:ext uri="{FF2B5EF4-FFF2-40B4-BE49-F238E27FC236}">
                <a16:creationId xmlns:a16="http://schemas.microsoft.com/office/drawing/2014/main" id="{1B4903EF-0F86-6D6B-3235-830552693820}"/>
              </a:ext>
            </a:extLst>
          </p:cNvPr>
          <p:cNvSpPr txBox="1">
            <a:spLocks/>
          </p:cNvSpPr>
          <p:nvPr/>
        </p:nvSpPr>
        <p:spPr>
          <a:xfrm>
            <a:off x="6096000" y="4560860"/>
            <a:ext cx="5195454" cy="147418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lvl="1"/>
            <a:r>
              <a:rPr lang="en-CA" b="1" noProof="0">
                <a:solidFill>
                  <a:schemeClr val="accent1"/>
                </a:solidFill>
                <a:latin typeface="Arial" panose="020B0604020202020204" pitchFamily="34" charset="0"/>
                <a:ea typeface="Aptos" panose="020B0004020202020204" pitchFamily="34" charset="0"/>
                <a:cs typeface="Arial" panose="020B0604020202020204" pitchFamily="34" charset="0"/>
              </a:rPr>
              <a:t>If the woman’s life or health is at risk</a:t>
            </a:r>
            <a:endParaRPr lang="en-CA" noProof="0"/>
          </a:p>
        </p:txBody>
      </p:sp>
    </p:spTree>
    <p:extLst>
      <p:ext uri="{BB962C8B-B14F-4D97-AF65-F5344CB8AC3E}">
        <p14:creationId xmlns:p14="http://schemas.microsoft.com/office/powerpoint/2010/main" val="412985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5C0E26-BC54-9DCE-ED05-4F0747403D58}"/>
              </a:ext>
            </a:extLst>
          </p:cNvPr>
          <p:cNvSpPr>
            <a:spLocks noGrp="1"/>
          </p:cNvSpPr>
          <p:nvPr>
            <p:ph type="title"/>
          </p:nvPr>
        </p:nvSpPr>
        <p:spPr>
          <a:xfrm>
            <a:off x="756880" y="1017498"/>
            <a:ext cx="11446345" cy="914400"/>
          </a:xfrm>
        </p:spPr>
        <p:txBody>
          <a:bodyPr/>
          <a:lstStyle/>
          <a:p>
            <a:r>
              <a:rPr lang="en-CA" noProof="0"/>
              <a:t>Abortion is </a:t>
            </a:r>
            <a:r>
              <a:rPr lang="en-CA" noProof="0">
                <a:solidFill>
                  <a:schemeClr val="accent1"/>
                </a:solidFill>
              </a:rPr>
              <a:t>no longer a crime</a:t>
            </a:r>
            <a:r>
              <a:rPr lang="en-CA" noProof="0"/>
              <a:t> in Canada</a:t>
            </a:r>
          </a:p>
        </p:txBody>
      </p:sp>
      <p:sp>
        <p:nvSpPr>
          <p:cNvPr id="4" name="Text Placeholder 3">
            <a:extLst>
              <a:ext uri="{FF2B5EF4-FFF2-40B4-BE49-F238E27FC236}">
                <a16:creationId xmlns:a16="http://schemas.microsoft.com/office/drawing/2014/main" id="{0209F7D4-D632-4FA0-267A-04CA53C4686B}"/>
              </a:ext>
            </a:extLst>
          </p:cNvPr>
          <p:cNvSpPr>
            <a:spLocks noGrp="1"/>
          </p:cNvSpPr>
          <p:nvPr>
            <p:ph type="body" sz="quarter" idx="14"/>
          </p:nvPr>
        </p:nvSpPr>
        <p:spPr>
          <a:xfrm>
            <a:off x="756880" y="2188801"/>
            <a:ext cx="6175385" cy="3651701"/>
          </a:xfrm>
        </p:spPr>
        <p:txBody>
          <a:bodyPr vert="horz" lIns="0" tIns="0" rIns="0" bIns="0" rtlCol="0" anchor="t">
            <a:noAutofit/>
          </a:bodyPr>
          <a:lstStyle/>
          <a:p>
            <a:pPr>
              <a:lnSpc>
                <a:spcPct val="100000"/>
              </a:lnSpc>
            </a:pPr>
            <a:r>
              <a:rPr lang="en-CA" sz="2600" b="1" noProof="0">
                <a:latin typeface="Arial"/>
                <a:ea typeface="Arial" panose="020B0604020202020204" pitchFamily="34" charset="0"/>
                <a:cs typeface="Arial"/>
              </a:rPr>
              <a:t>1988: </a:t>
            </a:r>
            <a:r>
              <a:rPr lang="en-CA" sz="2600" noProof="0">
                <a:latin typeface="Arial"/>
                <a:ea typeface="Arial" panose="020B0604020202020204" pitchFamily="34" charset="0"/>
                <a:cs typeface="Arial"/>
              </a:rPr>
              <a:t>The</a:t>
            </a:r>
            <a:r>
              <a:rPr lang="en-CA" sz="2600" noProof="0">
                <a:effectLst/>
                <a:latin typeface="Arial"/>
                <a:ea typeface="Arial" panose="020B0604020202020204" pitchFamily="34" charset="0"/>
                <a:cs typeface="Arial"/>
              </a:rPr>
              <a:t> </a:t>
            </a:r>
            <a:r>
              <a:rPr lang="en-CA" sz="2600" b="1" noProof="0">
                <a:solidFill>
                  <a:schemeClr val="accent2"/>
                </a:solidFill>
                <a:effectLst/>
                <a:latin typeface="Arial"/>
                <a:ea typeface="Arial" panose="020B0604020202020204" pitchFamily="34" charset="0"/>
                <a:cs typeface="Arial"/>
              </a:rPr>
              <a:t>Supreme Court </a:t>
            </a:r>
            <a:r>
              <a:rPr lang="en-CA" sz="2600" noProof="0">
                <a:effectLst/>
                <a:latin typeface="Arial"/>
                <a:ea typeface="Arial" panose="020B0604020202020204" pitchFamily="34" charset="0"/>
                <a:cs typeface="Arial"/>
              </a:rPr>
              <a:t>of Canada  </a:t>
            </a:r>
            <a:r>
              <a:rPr lang="en-CA" sz="2600" b="1" noProof="0">
                <a:solidFill>
                  <a:schemeClr val="accent1"/>
                </a:solidFill>
                <a:effectLst/>
                <a:latin typeface="Arial"/>
                <a:ea typeface="Arial" panose="020B0604020202020204" pitchFamily="34" charset="0"/>
                <a:cs typeface="Arial"/>
              </a:rPr>
              <a:t>decriminalizes</a:t>
            </a:r>
            <a:r>
              <a:rPr lang="en-CA" sz="2600" noProof="0">
                <a:effectLst/>
                <a:latin typeface="Arial"/>
                <a:ea typeface="Arial" panose="020B0604020202020204" pitchFamily="34" charset="0"/>
                <a:cs typeface="Arial"/>
              </a:rPr>
              <a:t> abortion.</a:t>
            </a:r>
            <a:r>
              <a:rPr lang="en-CA" sz="2600" noProof="0">
                <a:effectLst/>
                <a:latin typeface="Arial"/>
                <a:cs typeface="Arial"/>
              </a:rPr>
              <a:t> </a:t>
            </a:r>
            <a:endParaRPr lang="en-CA" sz="2600" noProof="0"/>
          </a:p>
          <a:p>
            <a:pPr>
              <a:lnSpc>
                <a:spcPct val="100000"/>
              </a:lnSpc>
            </a:pPr>
            <a:endParaRPr lang="en-CA" sz="2600" noProof="0"/>
          </a:p>
          <a:p>
            <a:pPr>
              <a:lnSpc>
                <a:spcPct val="100000"/>
              </a:lnSpc>
            </a:pPr>
            <a:r>
              <a:rPr lang="en-CA" sz="2600" b="1" noProof="0">
                <a:effectLst/>
                <a:latin typeface="Arial"/>
                <a:ea typeface="Aptos" panose="020B0004020202020204" pitchFamily="34" charset="0"/>
                <a:cs typeface="Arial"/>
              </a:rPr>
              <a:t>1989</a:t>
            </a:r>
            <a:r>
              <a:rPr lang="en-CA" sz="2600" b="1" noProof="0">
                <a:latin typeface="Arial"/>
                <a:ea typeface="Aptos" panose="020B0004020202020204" pitchFamily="34" charset="0"/>
                <a:cs typeface="Arial"/>
              </a:rPr>
              <a:t>: </a:t>
            </a:r>
            <a:r>
              <a:rPr lang="en-CA" sz="2600" noProof="0"/>
              <a:t>The </a:t>
            </a:r>
            <a:r>
              <a:rPr lang="en-CA" sz="2600" b="1" noProof="0">
                <a:solidFill>
                  <a:schemeClr val="accent2"/>
                </a:solidFill>
              </a:rPr>
              <a:t>Supreme Court </a:t>
            </a:r>
            <a:r>
              <a:rPr lang="en-CA" sz="2600" noProof="0"/>
              <a:t>of Canada confirms that </a:t>
            </a:r>
            <a:r>
              <a:rPr lang="en-CA" sz="2600" b="1" noProof="0">
                <a:solidFill>
                  <a:schemeClr val="accent1"/>
                </a:solidFill>
              </a:rPr>
              <a:t>abortion only concerns the woman herself</a:t>
            </a:r>
            <a:r>
              <a:rPr lang="en-CA" sz="2600" noProof="0"/>
              <a:t>.</a:t>
            </a:r>
            <a:endParaRPr lang="en-CA" sz="2600" noProof="0">
              <a:cs typeface="Arial"/>
            </a:endParaRPr>
          </a:p>
          <a:p>
            <a:endParaRPr lang="en-CA" sz="2600" noProof="0">
              <a:cs typeface="Arial"/>
            </a:endParaRPr>
          </a:p>
          <a:p>
            <a:endParaRPr lang="en-CA" sz="2600" noProof="0"/>
          </a:p>
        </p:txBody>
      </p:sp>
      <p:sp>
        <p:nvSpPr>
          <p:cNvPr id="8" name="Espace réservé du texte 6">
            <a:extLst>
              <a:ext uri="{FF2B5EF4-FFF2-40B4-BE49-F238E27FC236}">
                <a16:creationId xmlns:a16="http://schemas.microsoft.com/office/drawing/2014/main" id="{69348C23-2BDC-2A0B-9DE3-12EB920ADDF4}"/>
              </a:ext>
            </a:extLst>
          </p:cNvPr>
          <p:cNvSpPr>
            <a:spLocks noGrp="1"/>
          </p:cNvSpPr>
          <p:nvPr>
            <p:ph type="body" sz="quarter" idx="15"/>
          </p:nvPr>
        </p:nvSpPr>
        <p:spPr>
          <a:xfrm>
            <a:off x="756880" y="428162"/>
            <a:ext cx="6968558" cy="409283"/>
          </a:xfrm>
        </p:spPr>
        <p:txBody>
          <a:bodyPr/>
          <a:lstStyle/>
          <a:p>
            <a:r>
              <a:rPr lang="en-CA" noProof="0">
                <a:cs typeface="Arial"/>
              </a:rPr>
              <a:t>History of the right to abortion in Canada</a:t>
            </a:r>
            <a:endParaRPr lang="en-CA" noProof="0"/>
          </a:p>
        </p:txBody>
      </p:sp>
      <p:pic>
        <p:nvPicPr>
          <p:cNvPr id="9" name="Image 8">
            <a:extLst>
              <a:ext uri="{FF2B5EF4-FFF2-40B4-BE49-F238E27FC236}">
                <a16:creationId xmlns:a16="http://schemas.microsoft.com/office/drawing/2014/main" id="{1439744E-020E-EB30-BA7F-34A5BDF395C2}"/>
              </a:ext>
            </a:extLst>
          </p:cNvPr>
          <p:cNvPicPr>
            <a:picLocks noChangeAspect="1"/>
          </p:cNvPicPr>
          <p:nvPr/>
        </p:nvPicPr>
        <p:blipFill>
          <a:blip r:embed="rId3"/>
          <a:stretch>
            <a:fillRect/>
          </a:stretch>
        </p:blipFill>
        <p:spPr>
          <a:xfrm>
            <a:off x="6307358" y="3203381"/>
            <a:ext cx="5822448" cy="3722959"/>
          </a:xfrm>
          <a:prstGeom prst="rect">
            <a:avLst/>
          </a:prstGeom>
        </p:spPr>
      </p:pic>
    </p:spTree>
    <p:extLst>
      <p:ext uri="{BB962C8B-B14F-4D97-AF65-F5344CB8AC3E}">
        <p14:creationId xmlns:p14="http://schemas.microsoft.com/office/powerpoint/2010/main" val="245601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158D835-CD0E-E04A-BE44-D0D74FDECF51}"/>
              </a:ext>
            </a:extLst>
          </p:cNvPr>
          <p:cNvSpPr>
            <a:spLocks noGrp="1"/>
          </p:cNvSpPr>
          <p:nvPr>
            <p:ph type="title"/>
          </p:nvPr>
        </p:nvSpPr>
        <p:spPr/>
        <p:txBody>
          <a:bodyPr/>
          <a:lstStyle/>
          <a:p>
            <a:r>
              <a:rPr lang="en-CA" noProof="0">
                <a:cs typeface="Arial"/>
              </a:rPr>
              <a:t>What Happens During the Activity</a:t>
            </a:r>
            <a:endParaRPr lang="en-CA" noProof="0"/>
          </a:p>
        </p:txBody>
      </p:sp>
      <p:sp>
        <p:nvSpPr>
          <p:cNvPr id="5" name="Espace réservé du texte 4">
            <a:extLst>
              <a:ext uri="{FF2B5EF4-FFF2-40B4-BE49-F238E27FC236}">
                <a16:creationId xmlns:a16="http://schemas.microsoft.com/office/drawing/2014/main" id="{B652DC62-2A57-9B4B-9F94-356226A97430}"/>
              </a:ext>
            </a:extLst>
          </p:cNvPr>
          <p:cNvSpPr>
            <a:spLocks noGrp="1"/>
          </p:cNvSpPr>
          <p:nvPr>
            <p:ph type="body" sz="quarter" idx="14"/>
          </p:nvPr>
        </p:nvSpPr>
        <p:spPr>
          <a:xfrm>
            <a:off x="886967" y="2103120"/>
            <a:ext cx="6016341" cy="4114800"/>
          </a:xfrm>
        </p:spPr>
        <p:txBody>
          <a:bodyPr/>
          <a:lstStyle/>
          <a:p>
            <a:pPr lvl="1">
              <a:lnSpc>
                <a:spcPct val="100000"/>
              </a:lnSpc>
            </a:pPr>
            <a:r>
              <a:rPr lang="en-CA" noProof="0">
                <a:solidFill>
                  <a:srgbClr val="333F48"/>
                </a:solidFill>
              </a:rPr>
              <a:t>Learn about the right to abortion</a:t>
            </a:r>
          </a:p>
          <a:p>
            <a:pPr lvl="1">
              <a:lnSpc>
                <a:spcPct val="100000"/>
              </a:lnSpc>
            </a:pPr>
            <a:r>
              <a:rPr lang="en-CA" noProof="0">
                <a:solidFill>
                  <a:srgbClr val="333F48"/>
                </a:solidFill>
              </a:rPr>
              <a:t>Learn how the right to abortion has evolved throughout the years</a:t>
            </a:r>
            <a:endParaRPr lang="en-CA" noProof="0"/>
          </a:p>
          <a:p>
            <a:pPr lvl="1">
              <a:lnSpc>
                <a:spcPct val="100000"/>
              </a:lnSpc>
            </a:pPr>
            <a:r>
              <a:rPr lang="en-CA" noProof="0">
                <a:solidFill>
                  <a:srgbClr val="333F48"/>
                </a:solidFill>
              </a:rPr>
              <a:t>Learn about the role of the Supreme Court of Canada</a:t>
            </a:r>
            <a:endParaRPr lang="en-CA" noProof="0"/>
          </a:p>
          <a:p>
            <a:pPr lvl="1">
              <a:lnSpc>
                <a:spcPct val="100000"/>
              </a:lnSpc>
            </a:pPr>
            <a:r>
              <a:rPr lang="en-CA" noProof="0">
                <a:solidFill>
                  <a:srgbClr val="333F48"/>
                </a:solidFill>
              </a:rPr>
              <a:t>Complete the activity</a:t>
            </a:r>
            <a:endParaRPr lang="en-CA" noProof="0"/>
          </a:p>
          <a:p>
            <a:pPr lvl="1">
              <a:lnSpc>
                <a:spcPct val="100000"/>
              </a:lnSpc>
            </a:pPr>
            <a:r>
              <a:rPr lang="en-CA" noProof="0">
                <a:solidFill>
                  <a:srgbClr val="333F48"/>
                </a:solidFill>
                <a:cs typeface="Arial"/>
              </a:rPr>
              <a:t>Review what was learned</a:t>
            </a:r>
          </a:p>
        </p:txBody>
      </p:sp>
      <p:pic>
        <p:nvPicPr>
          <p:cNvPr id="6" name="Image 5">
            <a:extLst>
              <a:ext uri="{FF2B5EF4-FFF2-40B4-BE49-F238E27FC236}">
                <a16:creationId xmlns:a16="http://schemas.microsoft.com/office/drawing/2014/main" id="{AC26378E-BC90-8C5B-176F-076911DA2D27}"/>
              </a:ext>
            </a:extLst>
          </p:cNvPr>
          <p:cNvPicPr>
            <a:picLocks noChangeAspect="1"/>
          </p:cNvPicPr>
          <p:nvPr/>
        </p:nvPicPr>
        <p:blipFill>
          <a:blip r:embed="rId2"/>
          <a:srcRect l="76340" t="12035" r="3545" b="14966"/>
          <a:stretch/>
        </p:blipFill>
        <p:spPr>
          <a:xfrm>
            <a:off x="7008413" y="1737360"/>
            <a:ext cx="4874352" cy="5120640"/>
          </a:xfrm>
          <a:prstGeom prst="rect">
            <a:avLst/>
          </a:prstGeom>
        </p:spPr>
      </p:pic>
      <p:pic>
        <p:nvPicPr>
          <p:cNvPr id="7" name="Image 6" descr="Une image contenant conception, ligne, Police&#10;&#10;Description générée automatiquement">
            <a:extLst>
              <a:ext uri="{FF2B5EF4-FFF2-40B4-BE49-F238E27FC236}">
                <a16:creationId xmlns:a16="http://schemas.microsoft.com/office/drawing/2014/main" id="{3394F333-4E8C-4DF1-AB12-39DF62EDFDC9}"/>
              </a:ext>
            </a:extLst>
          </p:cNvPr>
          <p:cNvPicPr>
            <a:picLocks noChangeAspect="1"/>
          </p:cNvPicPr>
          <p:nvPr/>
        </p:nvPicPr>
        <p:blipFill>
          <a:blip r:embed="rId3"/>
          <a:stretch>
            <a:fillRect/>
          </a:stretch>
        </p:blipFill>
        <p:spPr>
          <a:xfrm>
            <a:off x="10434901" y="403874"/>
            <a:ext cx="1204650" cy="1334729"/>
          </a:xfrm>
          <a:prstGeom prst="rect">
            <a:avLst/>
          </a:prstGeom>
        </p:spPr>
      </p:pic>
      <p:pic>
        <p:nvPicPr>
          <p:cNvPr id="8" name="Graphique 1">
            <a:extLst>
              <a:ext uri="{FF2B5EF4-FFF2-40B4-BE49-F238E27FC236}">
                <a16:creationId xmlns:a16="http://schemas.microsoft.com/office/drawing/2014/main" id="{86A6A566-9167-41F4-8C8B-5FB006E191A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6696731" flipH="1">
            <a:off x="8872475" y="-245520"/>
            <a:ext cx="888924" cy="1528240"/>
          </a:xfrm>
          <a:prstGeom prst="rect">
            <a:avLst/>
          </a:prstGeom>
        </p:spPr>
      </p:pic>
    </p:spTree>
    <p:extLst>
      <p:ext uri="{BB962C8B-B14F-4D97-AF65-F5344CB8AC3E}">
        <p14:creationId xmlns:p14="http://schemas.microsoft.com/office/powerpoint/2010/main" val="824967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p:txBody>
          <a:bodyPr/>
          <a:lstStyle/>
          <a:p>
            <a:r>
              <a:rPr lang="en-CA" noProof="0"/>
              <a:t>Find Out About the Role of the Supreme Court </a:t>
            </a:r>
          </a:p>
        </p:txBody>
      </p:sp>
      <p:pic>
        <p:nvPicPr>
          <p:cNvPr id="14" name="Image 13">
            <a:extLst>
              <a:ext uri="{FF2B5EF4-FFF2-40B4-BE49-F238E27FC236}">
                <a16:creationId xmlns:a16="http://schemas.microsoft.com/office/drawing/2014/main" id="{AFDFE2E9-2202-EC6E-7DDD-24AE6C91C203}"/>
              </a:ext>
            </a:extLst>
          </p:cNvPr>
          <p:cNvPicPr>
            <a:picLocks noChangeAspect="1"/>
          </p:cNvPicPr>
          <p:nvPr/>
        </p:nvPicPr>
        <p:blipFill>
          <a:blip r:embed="rId2"/>
          <a:stretch>
            <a:fillRect/>
          </a:stretch>
        </p:blipFill>
        <p:spPr>
          <a:xfrm>
            <a:off x="7237535" y="1433513"/>
            <a:ext cx="4000500" cy="3990975"/>
          </a:xfrm>
          <a:prstGeom prst="rect">
            <a:avLst/>
          </a:prstGeom>
        </p:spPr>
      </p:pic>
    </p:spTree>
    <p:extLst>
      <p:ext uri="{BB962C8B-B14F-4D97-AF65-F5344CB8AC3E}">
        <p14:creationId xmlns:p14="http://schemas.microsoft.com/office/powerpoint/2010/main" val="40034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6FA39-A766-1275-74CD-DCE6138A894B}"/>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26B9D748-48EC-F69A-40E4-4965FC26416C}"/>
              </a:ext>
            </a:extLst>
          </p:cNvPr>
          <p:cNvSpPr>
            <a:spLocks noGrp="1"/>
          </p:cNvSpPr>
          <p:nvPr>
            <p:ph type="title"/>
          </p:nvPr>
        </p:nvSpPr>
        <p:spPr>
          <a:xfrm>
            <a:off x="5334000" y="822961"/>
            <a:ext cx="5579063" cy="1259874"/>
          </a:xfrm>
        </p:spPr>
        <p:txBody>
          <a:bodyPr/>
          <a:lstStyle/>
          <a:p>
            <a:r>
              <a:rPr lang="en-CA" noProof="0">
                <a:cs typeface="Arial"/>
              </a:rPr>
              <a:t>What is the Supreme Court? </a:t>
            </a:r>
            <a:endParaRPr lang="en-CA" noProof="0"/>
          </a:p>
        </p:txBody>
      </p:sp>
      <p:pic>
        <p:nvPicPr>
          <p:cNvPr id="9" name="Espace réservé pour une image  5">
            <a:extLst>
              <a:ext uri="{FF2B5EF4-FFF2-40B4-BE49-F238E27FC236}">
                <a16:creationId xmlns:a16="http://schemas.microsoft.com/office/drawing/2014/main" id="{BAF1DEE9-2796-E2B5-0C38-52A8C7CE7C44}"/>
              </a:ext>
            </a:extLst>
          </p:cNvPr>
          <p:cNvPicPr>
            <a:picLocks noChangeAspect="1"/>
          </p:cNvPicPr>
          <p:nvPr/>
        </p:nvPicPr>
        <p:blipFill rotWithShape="1">
          <a:blip r:embed="rId4"/>
          <a:srcRect l="11641" t="13111" r="62940" b="19352"/>
          <a:stretch/>
        </p:blipFill>
        <p:spPr>
          <a:xfrm>
            <a:off x="635464" y="1471442"/>
            <a:ext cx="3998794" cy="3915115"/>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p:spPr>
      </p:pic>
      <p:sp>
        <p:nvSpPr>
          <p:cNvPr id="7" name="Espace réservé du texte 3">
            <a:extLst>
              <a:ext uri="{FF2B5EF4-FFF2-40B4-BE49-F238E27FC236}">
                <a16:creationId xmlns:a16="http://schemas.microsoft.com/office/drawing/2014/main" id="{A96D9449-12E8-C4DD-560A-BA7DE4C72858}"/>
              </a:ext>
            </a:extLst>
          </p:cNvPr>
          <p:cNvSpPr>
            <a:spLocks noGrp="1"/>
          </p:cNvSpPr>
          <p:nvPr>
            <p:ph type="body" sz="quarter" idx="14"/>
          </p:nvPr>
        </p:nvSpPr>
        <p:spPr>
          <a:xfrm>
            <a:off x="5334000" y="2523723"/>
            <a:ext cx="6416040" cy="3633237"/>
          </a:xfrm>
        </p:spPr>
        <p:txBody>
          <a:bodyPr/>
          <a:lstStyle/>
          <a:p>
            <a:pPr lvl="1"/>
            <a:r>
              <a:rPr lang="en-CA" noProof="0">
                <a:latin typeface="Arial" panose="020B0604020202020204" pitchFamily="34" charset="0"/>
                <a:ea typeface="Aptos" panose="020B0004020202020204" pitchFamily="34" charset="0"/>
                <a:cs typeface="Arial" panose="020B0604020202020204" pitchFamily="34" charset="0"/>
              </a:rPr>
              <a:t>The </a:t>
            </a:r>
            <a:r>
              <a:rPr lang="en-CA" b="1" noProof="0">
                <a:solidFill>
                  <a:schemeClr val="accent1"/>
                </a:solidFill>
                <a:latin typeface="Arial" panose="020B0604020202020204" pitchFamily="34" charset="0"/>
                <a:ea typeface="Aptos" panose="020B0004020202020204" pitchFamily="34" charset="0"/>
                <a:cs typeface="Arial" panose="020B0604020202020204" pitchFamily="34" charset="0"/>
              </a:rPr>
              <a:t>highest court in the country</a:t>
            </a:r>
            <a:br>
              <a:rPr lang="en-CA" b="1" noProof="0">
                <a:solidFill>
                  <a:schemeClr val="accent1"/>
                </a:solidFill>
                <a:latin typeface="Arial" panose="020B0604020202020204" pitchFamily="34" charset="0"/>
                <a:ea typeface="Aptos" panose="020B0004020202020204" pitchFamily="34" charset="0"/>
                <a:cs typeface="Arial" panose="020B0604020202020204" pitchFamily="34" charset="0"/>
              </a:rPr>
            </a:br>
            <a:r>
              <a:rPr lang="en-CA" noProof="0">
                <a:latin typeface="Arial" panose="020B0604020202020204" pitchFamily="34" charset="0"/>
                <a:ea typeface="Aptos" panose="020B0004020202020204" pitchFamily="34" charset="0"/>
                <a:cs typeface="Arial" panose="020B0604020202020204" pitchFamily="34" charset="0"/>
              </a:rPr>
              <a:t>and the court of last resort.</a:t>
            </a:r>
          </a:p>
          <a:p>
            <a:pPr lvl="1"/>
            <a:endParaRPr lang="en-CA" noProof="0"/>
          </a:p>
          <a:p>
            <a:pPr lvl="1"/>
            <a:r>
              <a:rPr lang="en-CA" noProof="0">
                <a:latin typeface="Arial" panose="020B0604020202020204" pitchFamily="34" charset="0"/>
                <a:ea typeface="Aptos" panose="020B0004020202020204" pitchFamily="34" charset="0"/>
                <a:cs typeface="Arial" panose="020B0604020202020204" pitchFamily="34" charset="0"/>
              </a:rPr>
              <a:t>Its decisions are </a:t>
            </a:r>
            <a:r>
              <a:rPr lang="en-CA" b="1" noProof="0">
                <a:solidFill>
                  <a:schemeClr val="accent1"/>
                </a:solidFill>
                <a:latin typeface="Arial" panose="020B0604020202020204" pitchFamily="34" charset="0"/>
                <a:ea typeface="Aptos" panose="020B0004020202020204" pitchFamily="34" charset="0"/>
                <a:cs typeface="Arial" panose="020B0604020202020204" pitchFamily="34" charset="0"/>
              </a:rPr>
              <a:t>final</a:t>
            </a:r>
            <a:br>
              <a:rPr lang="en-CA" noProof="0">
                <a:latin typeface="Arial" panose="020B0604020202020204" pitchFamily="34" charset="0"/>
                <a:ea typeface="Aptos" panose="020B0004020202020204" pitchFamily="34" charset="0"/>
                <a:cs typeface="Arial" panose="020B0604020202020204" pitchFamily="34" charset="0"/>
              </a:rPr>
            </a:br>
            <a:r>
              <a:rPr lang="en-CA" noProof="0">
                <a:latin typeface="Arial" panose="020B0604020202020204" pitchFamily="34" charset="0"/>
                <a:ea typeface="Aptos" panose="020B0004020202020204" pitchFamily="34" charset="0"/>
                <a:cs typeface="Arial" panose="020B0604020202020204" pitchFamily="34" charset="0"/>
              </a:rPr>
              <a:t>and often change the law. </a:t>
            </a:r>
            <a:endParaRPr lang="en-CA" noProof="0">
              <a:latin typeface="Aptos" panose="020B0004020202020204" pitchFamily="34" charset="0"/>
              <a:ea typeface="Aptos" panose="020B00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624571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B815A-155D-698E-C09C-9D2BAA9FEA7C}"/>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EFA12363-9DAB-F422-55F7-DE2AD8FB48CC}"/>
              </a:ext>
            </a:extLst>
          </p:cNvPr>
          <p:cNvSpPr>
            <a:spLocks noGrp="1"/>
          </p:cNvSpPr>
          <p:nvPr>
            <p:ph type="title"/>
          </p:nvPr>
        </p:nvSpPr>
        <p:spPr>
          <a:xfrm>
            <a:off x="735899" y="769231"/>
            <a:ext cx="9584137" cy="853562"/>
          </a:xfrm>
        </p:spPr>
        <p:txBody>
          <a:bodyPr/>
          <a:lstStyle/>
          <a:p>
            <a:r>
              <a:rPr lang="en-CA" noProof="0">
                <a:cs typeface="Arial"/>
              </a:rPr>
              <a:t>How can the Supreme Court change  the law? </a:t>
            </a:r>
            <a:endParaRPr lang="en-CA" noProof="0"/>
          </a:p>
        </p:txBody>
      </p:sp>
      <p:sp>
        <p:nvSpPr>
          <p:cNvPr id="4" name="Espace réservé du texte 3">
            <a:extLst>
              <a:ext uri="{FF2B5EF4-FFF2-40B4-BE49-F238E27FC236}">
                <a16:creationId xmlns:a16="http://schemas.microsoft.com/office/drawing/2014/main" id="{7C323A90-583D-CEB5-18F5-71DBCDC215C9}"/>
              </a:ext>
            </a:extLst>
          </p:cNvPr>
          <p:cNvSpPr>
            <a:spLocks noGrp="1"/>
          </p:cNvSpPr>
          <p:nvPr>
            <p:ph type="body" sz="quarter" idx="14"/>
          </p:nvPr>
        </p:nvSpPr>
        <p:spPr>
          <a:xfrm>
            <a:off x="1035937" y="2305244"/>
            <a:ext cx="6824028" cy="4114800"/>
          </a:xfrm>
        </p:spPr>
        <p:txBody>
          <a:bodyPr/>
          <a:lstStyle/>
          <a:p>
            <a:pPr lvl="1"/>
            <a:r>
              <a:rPr lang="en-CA" noProof="0">
                <a:ea typeface="Aptos" panose="020B0004020202020204" pitchFamily="34" charset="0"/>
                <a:cs typeface="Arial"/>
              </a:rPr>
              <a:t>The Supreme Court:</a:t>
            </a:r>
          </a:p>
          <a:p>
            <a:pPr marL="669925" lvl="1" indent="-341313">
              <a:lnSpc>
                <a:spcPct val="100000"/>
              </a:lnSpc>
              <a:spcBef>
                <a:spcPts val="900"/>
              </a:spcBef>
              <a:buClr>
                <a:schemeClr val="accent1"/>
              </a:buClr>
              <a:buSzPct val="100000"/>
              <a:buFont typeface="Arial" panose="020B0604020202020204" pitchFamily="34" charset="0"/>
              <a:buChar char="•"/>
            </a:pPr>
            <a:r>
              <a:rPr lang="en-CA" sz="2400" noProof="0">
                <a:ea typeface="Aptos" panose="020B0004020202020204" pitchFamily="34" charset="0"/>
                <a:cs typeface="Arial"/>
              </a:rPr>
              <a:t>reviews judgments made by other courts.</a:t>
            </a:r>
          </a:p>
          <a:p>
            <a:pPr marL="669925" lvl="1" indent="-341313">
              <a:lnSpc>
                <a:spcPct val="100000"/>
              </a:lnSpc>
              <a:spcBef>
                <a:spcPts val="900"/>
              </a:spcBef>
              <a:buClr>
                <a:schemeClr val="accent1"/>
              </a:buClr>
              <a:buSzPct val="100000"/>
              <a:buFont typeface="Arial" panose="020B0604020202020204" pitchFamily="34" charset="0"/>
              <a:buChar char="•"/>
            </a:pPr>
            <a:r>
              <a:rPr lang="en-CA" sz="2400" noProof="0">
                <a:ea typeface="Aptos" panose="020B0004020202020204" pitchFamily="34" charset="0"/>
                <a:cs typeface="Arial"/>
              </a:rPr>
              <a:t>Makes sure the laws respect protected rights.</a:t>
            </a:r>
          </a:p>
          <a:p>
            <a:pPr marL="669925" lvl="1" indent="-341313">
              <a:lnSpc>
                <a:spcPct val="100000"/>
              </a:lnSpc>
              <a:spcBef>
                <a:spcPts val="900"/>
              </a:spcBef>
              <a:buClr>
                <a:schemeClr val="accent1"/>
              </a:buClr>
              <a:buSzPct val="100000"/>
              <a:buFont typeface="Arial" panose="020B0604020202020204" pitchFamily="34" charset="0"/>
              <a:buChar char="•"/>
            </a:pPr>
            <a:r>
              <a:rPr lang="en-CA" sz="2400" noProof="0">
                <a:ea typeface="Aptos" panose="020B0004020202020204" pitchFamily="34" charset="0"/>
                <a:cs typeface="Arial"/>
              </a:rPr>
              <a:t>clarifies how the law applies.</a:t>
            </a:r>
            <a:endParaRPr lang="en-CA" noProof="0"/>
          </a:p>
          <a:p>
            <a:pPr lvl="1">
              <a:lnSpc>
                <a:spcPct val="100000"/>
              </a:lnSpc>
              <a:spcBef>
                <a:spcPts val="1600"/>
              </a:spcBef>
            </a:pPr>
            <a:r>
              <a:rPr lang="en-CA" noProof="0">
                <a:ea typeface="Aptos" panose="020B0004020202020204" pitchFamily="34" charset="0"/>
                <a:cs typeface="Arial"/>
              </a:rPr>
              <a:t>For the right to abortion, </a:t>
            </a:r>
            <a:br>
              <a:rPr lang="en-CA" noProof="0">
                <a:ea typeface="Aptos" panose="020B0004020202020204" pitchFamily="34" charset="0"/>
                <a:cs typeface="Arial"/>
              </a:rPr>
            </a:br>
            <a:r>
              <a:rPr lang="en-CA" noProof="0">
                <a:ea typeface="Aptos" panose="020B0004020202020204" pitchFamily="34" charset="0"/>
                <a:cs typeface="Arial"/>
              </a:rPr>
              <a:t>the Court clarified several aspects of the law.</a:t>
            </a:r>
          </a:p>
        </p:txBody>
      </p:sp>
      <p:pic>
        <p:nvPicPr>
          <p:cNvPr id="2" name="Image 1">
            <a:extLst>
              <a:ext uri="{FF2B5EF4-FFF2-40B4-BE49-F238E27FC236}">
                <a16:creationId xmlns:a16="http://schemas.microsoft.com/office/drawing/2014/main" id="{1244F8C9-061C-4821-C8F5-490538AB2778}"/>
              </a:ext>
            </a:extLst>
          </p:cNvPr>
          <p:cNvPicPr>
            <a:picLocks noChangeAspect="1"/>
          </p:cNvPicPr>
          <p:nvPr/>
        </p:nvPicPr>
        <p:blipFill>
          <a:blip r:embed="rId4"/>
          <a:stretch>
            <a:fillRect/>
          </a:stretch>
        </p:blipFill>
        <p:spPr>
          <a:xfrm>
            <a:off x="8541564" y="1195754"/>
            <a:ext cx="2986780" cy="5275385"/>
          </a:xfrm>
          <a:prstGeom prst="rect">
            <a:avLst/>
          </a:prstGeom>
        </p:spPr>
      </p:pic>
    </p:spTree>
    <p:custDataLst>
      <p:tags r:id="rId1"/>
    </p:custDataLst>
    <p:extLst>
      <p:ext uri="{BB962C8B-B14F-4D97-AF65-F5344CB8AC3E}">
        <p14:creationId xmlns:p14="http://schemas.microsoft.com/office/powerpoint/2010/main" val="262083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D1BFC-CAF4-B4C0-54E9-015BC4CC619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AE1F18F-9083-5A64-5C29-A58FDFAB3568}"/>
              </a:ext>
            </a:extLst>
          </p:cNvPr>
          <p:cNvSpPr>
            <a:spLocks noGrp="1"/>
          </p:cNvSpPr>
          <p:nvPr>
            <p:ph type="title"/>
          </p:nvPr>
        </p:nvSpPr>
        <p:spPr>
          <a:xfrm>
            <a:off x="942807" y="1045030"/>
            <a:ext cx="11446345" cy="914400"/>
          </a:xfrm>
        </p:spPr>
        <p:txBody>
          <a:bodyPr/>
          <a:lstStyle/>
          <a:p>
            <a:r>
              <a:rPr lang="en-CA" noProof="0"/>
              <a:t>Review of the two cases that changed the status of abortion in Canada</a:t>
            </a:r>
          </a:p>
        </p:txBody>
      </p:sp>
      <p:sp>
        <p:nvSpPr>
          <p:cNvPr id="4" name="Text Placeholder 3">
            <a:extLst>
              <a:ext uri="{FF2B5EF4-FFF2-40B4-BE49-F238E27FC236}">
                <a16:creationId xmlns:a16="http://schemas.microsoft.com/office/drawing/2014/main" id="{BBDA4871-5BE4-BC0C-1CA9-17A92CC22731}"/>
              </a:ext>
            </a:extLst>
          </p:cNvPr>
          <p:cNvSpPr>
            <a:spLocks noGrp="1"/>
          </p:cNvSpPr>
          <p:nvPr>
            <p:ph type="body" sz="quarter" idx="14"/>
          </p:nvPr>
        </p:nvSpPr>
        <p:spPr>
          <a:xfrm>
            <a:off x="942807" y="2715995"/>
            <a:ext cx="7372129" cy="2446556"/>
          </a:xfrm>
        </p:spPr>
        <p:txBody>
          <a:bodyPr vert="horz" lIns="0" tIns="0" rIns="0" bIns="0" rtlCol="0" anchor="t">
            <a:noAutofit/>
          </a:bodyPr>
          <a:lstStyle/>
          <a:p>
            <a:r>
              <a:rPr lang="en-CA" sz="2600" b="1" noProof="0">
                <a:latin typeface="Arial"/>
                <a:ea typeface="Arial" panose="020B0604020202020204" pitchFamily="34" charset="0"/>
                <a:cs typeface="Arial"/>
              </a:rPr>
              <a:t>1988 – </a:t>
            </a:r>
            <a:r>
              <a:rPr lang="en-CA" sz="2600" noProof="0">
                <a:latin typeface="Arial"/>
                <a:ea typeface="Arial" panose="020B0604020202020204" pitchFamily="34" charset="0"/>
                <a:cs typeface="Arial"/>
              </a:rPr>
              <a:t>The Morgentaler case: When a section in the </a:t>
            </a:r>
            <a:r>
              <a:rPr lang="en-CA" sz="2600" i="1" noProof="0">
                <a:latin typeface="Arial"/>
                <a:ea typeface="Arial" panose="020B0604020202020204" pitchFamily="34" charset="0"/>
                <a:cs typeface="Arial"/>
              </a:rPr>
              <a:t>Criminal</a:t>
            </a:r>
            <a:r>
              <a:rPr lang="en-CA" sz="2600" noProof="0">
                <a:latin typeface="Arial"/>
                <a:ea typeface="Arial" panose="020B0604020202020204" pitchFamily="34" charset="0"/>
                <a:cs typeface="Arial"/>
              </a:rPr>
              <a:t> </a:t>
            </a:r>
            <a:r>
              <a:rPr lang="en-CA" sz="2600" i="1" noProof="0">
                <a:latin typeface="Arial"/>
                <a:ea typeface="Arial" panose="020B0604020202020204" pitchFamily="34" charset="0"/>
                <a:cs typeface="Arial"/>
              </a:rPr>
              <a:t>Code </a:t>
            </a:r>
            <a:r>
              <a:rPr lang="en-CA" sz="2600" noProof="0">
                <a:latin typeface="Arial"/>
                <a:ea typeface="Arial" panose="020B0604020202020204" pitchFamily="34" charset="0"/>
                <a:cs typeface="Arial"/>
              </a:rPr>
              <a:t>… wasn’t legal!</a:t>
            </a:r>
            <a:endParaRPr lang="en-CA" noProof="0"/>
          </a:p>
          <a:p>
            <a:endParaRPr lang="en-CA" sz="1800" noProof="0"/>
          </a:p>
          <a:p>
            <a:r>
              <a:rPr lang="en-CA" b="1" noProof="0">
                <a:effectLst/>
                <a:latin typeface="Arial"/>
                <a:ea typeface="Aptos" panose="020B0004020202020204" pitchFamily="34" charset="0"/>
                <a:cs typeface="Arial"/>
              </a:rPr>
              <a:t>1989</a:t>
            </a:r>
            <a:r>
              <a:rPr lang="en-CA" b="1" noProof="0">
                <a:latin typeface="Arial"/>
                <a:ea typeface="Aptos" panose="020B0004020202020204" pitchFamily="34" charset="0"/>
                <a:cs typeface="Arial"/>
              </a:rPr>
              <a:t> –</a:t>
            </a:r>
            <a:r>
              <a:rPr lang="en-CA" b="1" noProof="0"/>
              <a:t> </a:t>
            </a:r>
            <a:r>
              <a:rPr lang="en-CA" sz="2600" noProof="0"/>
              <a:t>The Chantale Daigle case confirmed a woman’s right to choose.</a:t>
            </a:r>
            <a:endParaRPr lang="en-CA" noProof="0">
              <a:cs typeface="Arial"/>
            </a:endParaRPr>
          </a:p>
          <a:p>
            <a:endParaRPr lang="en-CA" sz="1800" noProof="0">
              <a:cs typeface="Arial"/>
            </a:endParaRPr>
          </a:p>
          <a:p>
            <a:r>
              <a:rPr lang="en-CA" noProof="0"/>
              <a:t>	</a:t>
            </a:r>
          </a:p>
        </p:txBody>
      </p:sp>
      <p:sp>
        <p:nvSpPr>
          <p:cNvPr id="8" name="Rectangle 7">
            <a:extLst>
              <a:ext uri="{FF2B5EF4-FFF2-40B4-BE49-F238E27FC236}">
                <a16:creationId xmlns:a16="http://schemas.microsoft.com/office/drawing/2014/main" id="{BAA7DEA0-0421-B542-68BD-F2F07A48AD94}"/>
              </a:ext>
            </a:extLst>
          </p:cNvPr>
          <p:cNvSpPr/>
          <p:nvPr/>
        </p:nvSpPr>
        <p:spPr>
          <a:xfrm>
            <a:off x="11241741" y="4034118"/>
            <a:ext cx="771583" cy="18063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a:solidFill>
                <a:schemeClr val="tx1"/>
              </a:solidFill>
            </a:endParaRPr>
          </a:p>
        </p:txBody>
      </p:sp>
      <p:sp>
        <p:nvSpPr>
          <p:cNvPr id="9" name="Espace réservé du texte 6">
            <a:extLst>
              <a:ext uri="{FF2B5EF4-FFF2-40B4-BE49-F238E27FC236}">
                <a16:creationId xmlns:a16="http://schemas.microsoft.com/office/drawing/2014/main" id="{6DD04285-1E1F-3D4D-32A1-3159D8EF4933}"/>
              </a:ext>
            </a:extLst>
          </p:cNvPr>
          <p:cNvSpPr>
            <a:spLocks noGrp="1"/>
          </p:cNvSpPr>
          <p:nvPr>
            <p:ph type="body" sz="quarter" idx="15"/>
          </p:nvPr>
        </p:nvSpPr>
        <p:spPr>
          <a:xfrm>
            <a:off x="928955" y="428162"/>
            <a:ext cx="6968558" cy="409283"/>
          </a:xfrm>
        </p:spPr>
        <p:txBody>
          <a:bodyPr/>
          <a:lstStyle/>
          <a:p>
            <a:r>
              <a:rPr lang="en-CA" noProof="0">
                <a:cs typeface="Arial"/>
              </a:rPr>
              <a:t>History of the right to abortion in Canada</a:t>
            </a:r>
            <a:endParaRPr lang="en-CA" noProof="0"/>
          </a:p>
        </p:txBody>
      </p:sp>
      <p:pic>
        <p:nvPicPr>
          <p:cNvPr id="5" name="Image 4">
            <a:extLst>
              <a:ext uri="{FF2B5EF4-FFF2-40B4-BE49-F238E27FC236}">
                <a16:creationId xmlns:a16="http://schemas.microsoft.com/office/drawing/2014/main" id="{E76DA499-E0B5-C489-5A9F-94B1C9CFAB36}"/>
              </a:ext>
            </a:extLst>
          </p:cNvPr>
          <p:cNvPicPr>
            <a:picLocks noChangeAspect="1"/>
          </p:cNvPicPr>
          <p:nvPr/>
        </p:nvPicPr>
        <p:blipFill>
          <a:blip r:embed="rId3"/>
          <a:stretch>
            <a:fillRect/>
          </a:stretch>
        </p:blipFill>
        <p:spPr>
          <a:xfrm>
            <a:off x="7526103" y="3255087"/>
            <a:ext cx="4101429" cy="3038444"/>
          </a:xfrm>
          <a:prstGeom prst="rect">
            <a:avLst/>
          </a:prstGeom>
        </p:spPr>
      </p:pic>
    </p:spTree>
    <p:extLst>
      <p:ext uri="{BB962C8B-B14F-4D97-AF65-F5344CB8AC3E}">
        <p14:creationId xmlns:p14="http://schemas.microsoft.com/office/powerpoint/2010/main" val="3458389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6E4B141-0EC9-E1DA-8B31-CE903BE9E53F}"/>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4984AEE-134E-F174-3F65-91125424AB75}"/>
              </a:ext>
            </a:extLst>
          </p:cNvPr>
          <p:cNvSpPr>
            <a:spLocks noGrp="1"/>
          </p:cNvSpPr>
          <p:nvPr>
            <p:ph type="body" idx="1"/>
          </p:nvPr>
        </p:nvSpPr>
        <p:spPr/>
        <p:txBody>
          <a:bodyPr/>
          <a:lstStyle/>
          <a:p>
            <a:pPr>
              <a:lnSpc>
                <a:spcPct val="100000"/>
              </a:lnSpc>
            </a:pPr>
            <a:r>
              <a:rPr lang="en-CA" sz="5300" noProof="0"/>
              <a:t>Activity</a:t>
            </a:r>
          </a:p>
          <a:p>
            <a:pPr>
              <a:lnSpc>
                <a:spcPct val="100000"/>
              </a:lnSpc>
            </a:pPr>
            <a:r>
              <a:rPr lang="en-CA" sz="5300" noProof="0"/>
              <a:t>Judge for a Day: </a:t>
            </a:r>
          </a:p>
          <a:p>
            <a:pPr>
              <a:lnSpc>
                <a:spcPct val="100000"/>
              </a:lnSpc>
            </a:pPr>
            <a:r>
              <a:rPr lang="en-CA" sz="5300" noProof="0"/>
              <a:t>You Get to Decide!</a:t>
            </a:r>
          </a:p>
        </p:txBody>
      </p:sp>
      <p:pic>
        <p:nvPicPr>
          <p:cNvPr id="4" name="Image 3">
            <a:extLst>
              <a:ext uri="{FF2B5EF4-FFF2-40B4-BE49-F238E27FC236}">
                <a16:creationId xmlns:a16="http://schemas.microsoft.com/office/drawing/2014/main" id="{9356D23B-5AEF-A826-7703-5AD2CF7F95A5}"/>
              </a:ext>
            </a:extLst>
          </p:cNvPr>
          <p:cNvPicPr>
            <a:picLocks noChangeAspect="1"/>
          </p:cNvPicPr>
          <p:nvPr/>
        </p:nvPicPr>
        <p:blipFill>
          <a:blip r:embed="rId3"/>
          <a:stretch>
            <a:fillRect/>
          </a:stretch>
        </p:blipFill>
        <p:spPr>
          <a:xfrm>
            <a:off x="6883290" y="1417320"/>
            <a:ext cx="4297680" cy="4297680"/>
          </a:xfrm>
          <a:prstGeom prst="rect">
            <a:avLst/>
          </a:prstGeom>
        </p:spPr>
      </p:pic>
    </p:spTree>
    <p:extLst>
      <p:ext uri="{BB962C8B-B14F-4D97-AF65-F5344CB8AC3E}">
        <p14:creationId xmlns:p14="http://schemas.microsoft.com/office/powerpoint/2010/main" val="317545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a:extLst>
              <a:ext uri="{FF2B5EF4-FFF2-40B4-BE49-F238E27FC236}">
                <a16:creationId xmlns:a16="http://schemas.microsoft.com/office/drawing/2014/main" id="{3D4F6CF5-4C4D-FC57-2915-AAFCC46DE429}"/>
              </a:ext>
            </a:extLst>
          </p:cNvPr>
          <p:cNvSpPr>
            <a:spLocks noGrp="1"/>
          </p:cNvSpPr>
          <p:nvPr>
            <p:ph type="body" sz="quarter" idx="14"/>
          </p:nvPr>
        </p:nvSpPr>
        <p:spPr/>
        <p:txBody>
          <a:bodyPr vert="horz" lIns="0" tIns="0" rIns="0" bIns="0" rtlCol="0" anchor="t">
            <a:noAutofit/>
          </a:bodyPr>
          <a:lstStyle/>
          <a:p>
            <a:r>
              <a:rPr lang="en-CA" noProof="0">
                <a:solidFill>
                  <a:schemeClr val="accent2"/>
                </a:solidFill>
                <a:latin typeface="+mj-lt"/>
                <a:ea typeface="+mn-lt"/>
                <a:cs typeface="+mn-lt"/>
              </a:rPr>
              <a:t>You have to play the role of a Supreme Court judge!</a:t>
            </a:r>
          </a:p>
          <a:p>
            <a:endParaRPr lang="en-CA" sz="1500" noProof="0">
              <a:solidFill>
                <a:schemeClr val="accent2"/>
              </a:solidFill>
              <a:latin typeface="+mj-lt"/>
              <a:ea typeface="+mn-lt"/>
              <a:cs typeface="+mn-lt"/>
            </a:endParaRPr>
          </a:p>
          <a:p>
            <a:r>
              <a:rPr lang="en-CA" noProof="0">
                <a:solidFill>
                  <a:schemeClr val="accent2"/>
                </a:solidFill>
                <a:latin typeface="+mj-lt"/>
                <a:ea typeface="+mn-lt"/>
                <a:cs typeface="+mn-lt"/>
              </a:rPr>
              <a:t>The chief justice of the Supreme Court assigned you an important case and you must make a decision. </a:t>
            </a:r>
          </a:p>
          <a:p>
            <a:endParaRPr lang="en-CA" sz="3600" noProof="0">
              <a:solidFill>
                <a:schemeClr val="accent2"/>
              </a:solidFill>
              <a:ea typeface="+mn-lt"/>
              <a:cs typeface="+mn-lt"/>
            </a:endParaRPr>
          </a:p>
        </p:txBody>
      </p:sp>
      <p:sp>
        <p:nvSpPr>
          <p:cNvPr id="10" name="Titre 9">
            <a:extLst>
              <a:ext uri="{FF2B5EF4-FFF2-40B4-BE49-F238E27FC236}">
                <a16:creationId xmlns:a16="http://schemas.microsoft.com/office/drawing/2014/main" id="{9E133659-58FB-0C1B-5F58-5E7508634A93}"/>
              </a:ext>
            </a:extLst>
          </p:cNvPr>
          <p:cNvSpPr>
            <a:spLocks noGrp="1"/>
          </p:cNvSpPr>
          <p:nvPr>
            <p:ph type="title"/>
          </p:nvPr>
        </p:nvSpPr>
        <p:spPr>
          <a:xfrm>
            <a:off x="906018" y="944880"/>
            <a:ext cx="10421938" cy="914400"/>
          </a:xfrm>
        </p:spPr>
        <p:txBody>
          <a:bodyPr/>
          <a:lstStyle/>
          <a:p>
            <a:r>
              <a:rPr lang="en-CA" noProof="0">
                <a:ea typeface="+mj-lt"/>
                <a:cs typeface="+mj-lt"/>
              </a:rPr>
              <a:t>Judge for a Day: You Get to Decide!</a:t>
            </a:r>
            <a:endParaRPr lang="en-CA" noProof="0"/>
          </a:p>
        </p:txBody>
      </p:sp>
      <p:pic>
        <p:nvPicPr>
          <p:cNvPr id="3" name="Image 2">
            <a:extLst>
              <a:ext uri="{FF2B5EF4-FFF2-40B4-BE49-F238E27FC236}">
                <a16:creationId xmlns:a16="http://schemas.microsoft.com/office/drawing/2014/main" id="{7516A1CD-18D3-5584-5F1D-0E9AD0C9DCDD}"/>
              </a:ext>
            </a:extLst>
          </p:cNvPr>
          <p:cNvPicPr>
            <a:picLocks noChangeAspect="1"/>
          </p:cNvPicPr>
          <p:nvPr/>
        </p:nvPicPr>
        <p:blipFill>
          <a:blip r:embed="rId4"/>
          <a:srcRect l="2134" r="2462" b="13017"/>
          <a:stretch>
            <a:fillRect/>
          </a:stretch>
        </p:blipFill>
        <p:spPr>
          <a:xfrm>
            <a:off x="81153" y="3720323"/>
            <a:ext cx="12044363" cy="3251978"/>
          </a:xfrm>
          <a:prstGeom prst="rect">
            <a:avLst/>
          </a:prstGeom>
        </p:spPr>
      </p:pic>
    </p:spTree>
    <p:custDataLst>
      <p:tags r:id="rId1"/>
    </p:custDataLst>
    <p:extLst>
      <p:ext uri="{BB962C8B-B14F-4D97-AF65-F5344CB8AC3E}">
        <p14:creationId xmlns:p14="http://schemas.microsoft.com/office/powerpoint/2010/main" val="265851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96376B44-2DDA-D65E-762F-EEEAD36E0176}"/>
              </a:ext>
            </a:extLst>
          </p:cNvPr>
          <p:cNvSpPr>
            <a:spLocks noGrp="1"/>
          </p:cNvSpPr>
          <p:nvPr>
            <p:ph type="body" sz="quarter" idx="14"/>
          </p:nvPr>
        </p:nvSpPr>
        <p:spPr>
          <a:xfrm>
            <a:off x="935571" y="1620576"/>
            <a:ext cx="10424160" cy="4416014"/>
          </a:xfrm>
        </p:spPr>
        <p:txBody>
          <a:bodyPr vert="horz" lIns="0" tIns="0" rIns="0" bIns="0" rtlCol="0" anchor="t">
            <a:noAutofit/>
          </a:bodyPr>
          <a:lstStyle/>
          <a:p>
            <a:pPr>
              <a:lnSpc>
                <a:spcPct val="116000"/>
              </a:lnSpc>
              <a:spcAft>
                <a:spcPts val="800"/>
              </a:spcAft>
            </a:pPr>
            <a:r>
              <a:rPr lang="en-CA" sz="2400" noProof="0">
                <a:solidFill>
                  <a:schemeClr val="accent2"/>
                </a:solidFill>
                <a:effectLst/>
                <a:latin typeface="Arial"/>
                <a:ea typeface="Aptos" panose="020B0004020202020204" pitchFamily="34" charset="0"/>
                <a:cs typeface="Arial"/>
              </a:rPr>
              <a:t>Like a real judge, before coming to a decision and writing your judgment, you must:</a:t>
            </a:r>
          </a:p>
          <a:p>
            <a:pPr marL="342900" indent="-342900">
              <a:lnSpc>
                <a:spcPct val="116000"/>
              </a:lnSpc>
              <a:spcAft>
                <a:spcPts val="800"/>
              </a:spcAft>
              <a:buClr>
                <a:schemeClr val="accent1"/>
              </a:buClr>
              <a:buAutoNum type="arabicPeriod"/>
            </a:pPr>
            <a:r>
              <a:rPr lang="en-CA" sz="2400" noProof="0">
                <a:solidFill>
                  <a:schemeClr val="accent2"/>
                </a:solidFill>
                <a:latin typeface="Arial"/>
                <a:ea typeface="Aptos" panose="020B0004020202020204" pitchFamily="34" charset="0"/>
                <a:cs typeface="Arial"/>
              </a:rPr>
              <a:t>Read the </a:t>
            </a:r>
            <a:r>
              <a:rPr lang="en-CA" sz="2400">
                <a:solidFill>
                  <a:schemeClr val="accent2"/>
                </a:solidFill>
                <a:latin typeface="Arial"/>
                <a:ea typeface="Aptos" panose="020B0004020202020204" pitchFamily="34" charset="0"/>
                <a:cs typeface="Arial"/>
              </a:rPr>
              <a:t>case</a:t>
            </a:r>
            <a:r>
              <a:rPr lang="en-CA" sz="2400" noProof="0">
                <a:solidFill>
                  <a:schemeClr val="accent2"/>
                </a:solidFill>
                <a:effectLst/>
                <a:latin typeface="Arial"/>
                <a:ea typeface="Aptos" panose="020B0004020202020204" pitchFamily="34" charset="0"/>
                <a:cs typeface="Arial"/>
              </a:rPr>
              <a:t>. </a:t>
            </a:r>
          </a:p>
          <a:p>
            <a:pPr marL="342900" indent="-342900">
              <a:lnSpc>
                <a:spcPct val="116000"/>
              </a:lnSpc>
              <a:spcAft>
                <a:spcPts val="800"/>
              </a:spcAft>
              <a:buClr>
                <a:schemeClr val="accent1"/>
              </a:buClr>
              <a:buAutoNum type="arabicPeriod"/>
            </a:pPr>
            <a:r>
              <a:rPr lang="en-CA" sz="2400" noProof="0">
                <a:solidFill>
                  <a:schemeClr val="accent2"/>
                </a:solidFill>
                <a:effectLst/>
                <a:latin typeface="Arial"/>
                <a:ea typeface="Aptos" panose="020B0004020202020204" pitchFamily="34" charset="0"/>
                <a:cs typeface="Arial"/>
              </a:rPr>
              <a:t>Familiarize yourself wit</a:t>
            </a:r>
            <a:r>
              <a:rPr lang="en-CA" sz="2400" noProof="0">
                <a:solidFill>
                  <a:schemeClr val="accent2"/>
                </a:solidFill>
                <a:latin typeface="Arial"/>
                <a:ea typeface="Aptos" panose="020B0004020202020204" pitchFamily="34" charset="0"/>
                <a:cs typeface="Arial"/>
              </a:rPr>
              <a:t>h </a:t>
            </a:r>
            <a:r>
              <a:rPr lang="en-CA" sz="2400" noProof="0">
                <a:solidFill>
                  <a:schemeClr val="accent2"/>
                </a:solidFill>
                <a:effectLst/>
                <a:latin typeface="Arial"/>
                <a:ea typeface="Aptos" panose="020B0004020202020204" pitchFamily="34" charset="0"/>
                <a:cs typeface="Arial"/>
              </a:rPr>
              <a:t>the </a:t>
            </a:r>
            <a:r>
              <a:rPr lang="en-CA" sz="2400" i="1" noProof="0">
                <a:solidFill>
                  <a:schemeClr val="accent2"/>
                </a:solidFill>
                <a:effectLst/>
                <a:latin typeface="Arial"/>
                <a:ea typeface="Aptos" panose="020B0004020202020204" pitchFamily="34" charset="0"/>
                <a:cs typeface="Arial"/>
              </a:rPr>
              <a:t>Canadian Charter of Rights and Freedoms</a:t>
            </a:r>
            <a:r>
              <a:rPr lang="en-CA" sz="2400" noProof="0">
                <a:solidFill>
                  <a:schemeClr val="accent2"/>
                </a:solidFill>
                <a:effectLst/>
                <a:latin typeface="Arial"/>
                <a:ea typeface="Aptos" panose="020B0004020202020204" pitchFamily="34" charset="0"/>
                <a:cs typeface="Arial"/>
              </a:rPr>
              <a:t>.</a:t>
            </a:r>
          </a:p>
          <a:p>
            <a:pPr marL="342900" indent="-342900">
              <a:lnSpc>
                <a:spcPct val="116000"/>
              </a:lnSpc>
              <a:spcAft>
                <a:spcPts val="800"/>
              </a:spcAft>
              <a:buClr>
                <a:schemeClr val="accent1"/>
              </a:buClr>
              <a:buAutoNum type="arabicPeriod"/>
            </a:pPr>
            <a:r>
              <a:rPr lang="en-CA" sz="2400" noProof="0">
                <a:solidFill>
                  <a:schemeClr val="accent2"/>
                </a:solidFill>
                <a:effectLst/>
                <a:latin typeface="Arial"/>
                <a:ea typeface="Aptos" panose="020B0004020202020204" pitchFamily="34" charset="0"/>
                <a:cs typeface="Arial"/>
              </a:rPr>
              <a:t>Familiarize yourself with the role of a Supreme Court judge.</a:t>
            </a:r>
          </a:p>
          <a:p>
            <a:r>
              <a:rPr lang="en-CA" sz="2400" b="1" noProof="0">
                <a:solidFill>
                  <a:schemeClr val="accent2"/>
                </a:solidFill>
                <a:ea typeface="+mn-lt"/>
                <a:cs typeface="+mn-lt"/>
              </a:rPr>
              <a:t>Carefully read the documents in the case, then answer the questions </a:t>
            </a:r>
            <a:r>
              <a:rPr lang="en-CA" sz="2400" b="1" noProof="0">
                <a:solidFill>
                  <a:schemeClr val="accent2"/>
                </a:solidFill>
                <a:effectLst/>
                <a:ea typeface="+mn-lt"/>
                <a:cs typeface="+mn-lt"/>
              </a:rPr>
              <a:t>in the Student Workbook</a:t>
            </a:r>
            <a:r>
              <a:rPr lang="en-CA" sz="2400" b="1" noProof="0">
                <a:solidFill>
                  <a:schemeClr val="accent2"/>
                </a:solidFill>
                <a:ea typeface="+mn-lt"/>
                <a:cs typeface="+mn-lt"/>
              </a:rPr>
              <a:t>, p. 6. </a:t>
            </a:r>
          </a:p>
          <a:p>
            <a:r>
              <a:rPr lang="en-CA" sz="2400" b="1" noProof="0">
                <a:solidFill>
                  <a:schemeClr val="accent2"/>
                </a:solidFill>
                <a:ea typeface="+mn-lt"/>
                <a:cs typeface="+mn-lt"/>
              </a:rPr>
              <a:t>Next, write your judgment and give it to the chief justice</a:t>
            </a:r>
            <a:br>
              <a:rPr lang="en-CA" sz="2400" b="1" noProof="0">
                <a:solidFill>
                  <a:schemeClr val="accent2"/>
                </a:solidFill>
                <a:effectLst/>
                <a:ea typeface="+mn-lt"/>
                <a:cs typeface="+mn-lt"/>
              </a:rPr>
            </a:br>
            <a:r>
              <a:rPr lang="en-CA" sz="2400" b="1" noProof="0">
                <a:solidFill>
                  <a:schemeClr val="accent2"/>
                </a:solidFill>
                <a:effectLst/>
                <a:ea typeface="+mn-lt"/>
                <a:cs typeface="+mn-lt"/>
              </a:rPr>
              <a:t>(your teacher). </a:t>
            </a:r>
            <a:endParaRPr lang="en-CA" b="1" noProof="0">
              <a:solidFill>
                <a:schemeClr val="accent2"/>
              </a:solidFill>
              <a:ea typeface="+mn-lt"/>
              <a:cs typeface="+mn-lt"/>
            </a:endParaRPr>
          </a:p>
        </p:txBody>
      </p:sp>
      <p:sp>
        <p:nvSpPr>
          <p:cNvPr id="3" name="Titre 2">
            <a:extLst>
              <a:ext uri="{FF2B5EF4-FFF2-40B4-BE49-F238E27FC236}">
                <a16:creationId xmlns:a16="http://schemas.microsoft.com/office/drawing/2014/main" id="{FFC09FDC-0E61-D8E6-9642-AF374F79E45E}"/>
              </a:ext>
            </a:extLst>
          </p:cNvPr>
          <p:cNvSpPr>
            <a:spLocks noGrp="1"/>
          </p:cNvSpPr>
          <p:nvPr>
            <p:ph type="title"/>
          </p:nvPr>
        </p:nvSpPr>
        <p:spPr>
          <a:xfrm>
            <a:off x="886968" y="887506"/>
            <a:ext cx="10421938" cy="914400"/>
          </a:xfrm>
        </p:spPr>
        <p:txBody>
          <a:bodyPr/>
          <a:lstStyle/>
          <a:p>
            <a:r>
              <a:rPr lang="en-CA" noProof="0">
                <a:cs typeface="Arial"/>
              </a:rPr>
              <a:t>The activity</a:t>
            </a:r>
            <a:endParaRPr lang="en-CA" noProof="0"/>
          </a:p>
        </p:txBody>
      </p:sp>
      <p:pic>
        <p:nvPicPr>
          <p:cNvPr id="2" name="Image 1" descr="Une image contenant conception, ligne, Police&#10;&#10;Description générée automatiquement">
            <a:extLst>
              <a:ext uri="{FF2B5EF4-FFF2-40B4-BE49-F238E27FC236}">
                <a16:creationId xmlns:a16="http://schemas.microsoft.com/office/drawing/2014/main" id="{10B7FBE4-FD3D-ABE7-FCDC-CDCD2F28C111}"/>
              </a:ext>
            </a:extLst>
          </p:cNvPr>
          <p:cNvPicPr>
            <a:picLocks noChangeAspect="1"/>
          </p:cNvPicPr>
          <p:nvPr/>
        </p:nvPicPr>
        <p:blipFill>
          <a:blip r:embed="rId4"/>
          <a:stretch>
            <a:fillRect/>
          </a:stretch>
        </p:blipFill>
        <p:spPr>
          <a:xfrm>
            <a:off x="10721347" y="434856"/>
            <a:ext cx="1070163" cy="1185720"/>
          </a:xfrm>
          <a:prstGeom prst="rect">
            <a:avLst/>
          </a:prstGeom>
        </p:spPr>
      </p:pic>
      <p:pic>
        <p:nvPicPr>
          <p:cNvPr id="5" name="Graphique 1">
            <a:extLst>
              <a:ext uri="{FF2B5EF4-FFF2-40B4-BE49-F238E27FC236}">
                <a16:creationId xmlns:a16="http://schemas.microsoft.com/office/drawing/2014/main" id="{50FC6FF3-4600-CD4E-2CD3-63AF65CA221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7000639" flipH="1">
            <a:off x="8573232" y="-221389"/>
            <a:ext cx="1147210" cy="1972286"/>
          </a:xfrm>
          <a:prstGeom prst="rect">
            <a:avLst/>
          </a:prstGeom>
        </p:spPr>
      </p:pic>
      <p:pic>
        <p:nvPicPr>
          <p:cNvPr id="6" name="Graphique 1">
            <a:extLst>
              <a:ext uri="{FF2B5EF4-FFF2-40B4-BE49-F238E27FC236}">
                <a16:creationId xmlns:a16="http://schemas.microsoft.com/office/drawing/2014/main" id="{C52E7FBC-251E-222F-139F-BD59DE82A51F}"/>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11337940" flipH="1">
            <a:off x="10521491" y="4729910"/>
            <a:ext cx="1147210" cy="1972286"/>
          </a:xfrm>
          <a:prstGeom prst="rect">
            <a:avLst/>
          </a:prstGeom>
        </p:spPr>
      </p:pic>
    </p:spTree>
    <p:custDataLst>
      <p:tags r:id="rId1"/>
    </p:custDataLst>
    <p:extLst>
      <p:ext uri="{BB962C8B-B14F-4D97-AF65-F5344CB8AC3E}">
        <p14:creationId xmlns:p14="http://schemas.microsoft.com/office/powerpoint/2010/main" val="205044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p:txBody>
          <a:bodyPr/>
          <a:lstStyle/>
          <a:p>
            <a:r>
              <a:rPr lang="en-CA" noProof="0">
                <a:cs typeface="Arial"/>
              </a:rPr>
              <a:t>Case Content</a:t>
            </a:r>
            <a:endParaRPr lang="en-CA" noProof="0"/>
          </a:p>
        </p:txBody>
      </p:sp>
      <p:sp>
        <p:nvSpPr>
          <p:cNvPr id="3" name="Espace réservé pour une image  2">
            <a:extLst>
              <a:ext uri="{FF2B5EF4-FFF2-40B4-BE49-F238E27FC236}">
                <a16:creationId xmlns:a16="http://schemas.microsoft.com/office/drawing/2014/main" id="{2FEE43F1-A871-1B49-B51E-FD4DD5173F3A}"/>
              </a:ext>
            </a:extLst>
          </p:cNvPr>
          <p:cNvSpPr>
            <a:spLocks noGrp="1"/>
          </p:cNvSpPr>
          <p:nvPr>
            <p:ph type="pic" sz="quarter" idx="16"/>
          </p:nvPr>
        </p:nvSpPr>
        <p:spPr/>
        <p:txBody>
          <a:bodyPr/>
          <a:lstStyle/>
          <a:p>
            <a:endParaRPr lang="en-CA" noProof="0"/>
          </a:p>
        </p:txBody>
      </p:sp>
      <p:pic>
        <p:nvPicPr>
          <p:cNvPr id="4" name="Image 3">
            <a:extLst>
              <a:ext uri="{FF2B5EF4-FFF2-40B4-BE49-F238E27FC236}">
                <a16:creationId xmlns:a16="http://schemas.microsoft.com/office/drawing/2014/main" id="{12BC203D-4DED-2B1C-6520-36DC24E82EF4}"/>
              </a:ext>
            </a:extLst>
          </p:cNvPr>
          <p:cNvPicPr>
            <a:picLocks noChangeAspect="1"/>
          </p:cNvPicPr>
          <p:nvPr/>
        </p:nvPicPr>
        <p:blipFill>
          <a:blip r:embed="rId2"/>
          <a:stretch>
            <a:fillRect/>
          </a:stretch>
        </p:blipFill>
        <p:spPr>
          <a:xfrm>
            <a:off x="5221934" y="121062"/>
            <a:ext cx="7197384" cy="6005418"/>
          </a:xfrm>
          <a:prstGeom prst="rect">
            <a:avLst/>
          </a:prstGeom>
        </p:spPr>
      </p:pic>
      <p:pic>
        <p:nvPicPr>
          <p:cNvPr id="5" name="Image 4">
            <a:extLst>
              <a:ext uri="{FF2B5EF4-FFF2-40B4-BE49-F238E27FC236}">
                <a16:creationId xmlns:a16="http://schemas.microsoft.com/office/drawing/2014/main" id="{34A9460F-C605-FB4C-5C83-952D5FF4CF7B}"/>
              </a:ext>
            </a:extLst>
          </p:cNvPr>
          <p:cNvPicPr>
            <a:picLocks noChangeAspect="1"/>
          </p:cNvPicPr>
          <p:nvPr/>
        </p:nvPicPr>
        <p:blipFill>
          <a:blip r:embed="rId3"/>
          <a:stretch>
            <a:fillRect/>
          </a:stretch>
        </p:blipFill>
        <p:spPr>
          <a:xfrm>
            <a:off x="7378635" y="2354050"/>
            <a:ext cx="6073701" cy="5067830"/>
          </a:xfrm>
          <a:prstGeom prst="rect">
            <a:avLst/>
          </a:prstGeom>
        </p:spPr>
      </p:pic>
    </p:spTree>
    <p:extLst>
      <p:ext uri="{BB962C8B-B14F-4D97-AF65-F5344CB8AC3E}">
        <p14:creationId xmlns:p14="http://schemas.microsoft.com/office/powerpoint/2010/main" val="4249537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a:xfrm>
            <a:off x="859535" y="1773744"/>
            <a:ext cx="5669280" cy="2631403"/>
          </a:xfrm>
        </p:spPr>
        <p:txBody>
          <a:bodyPr anchor="t" anchorCtr="0"/>
          <a:lstStyle/>
          <a:p>
            <a:r>
              <a:rPr lang="en-CA" noProof="0">
                <a:latin typeface="Arial" panose="020B0604020202020204" pitchFamily="34" charset="0"/>
                <a:cs typeface="Arial" panose="020B0604020202020204" pitchFamily="34" charset="0"/>
              </a:rPr>
              <a:t>Introduction </a:t>
            </a:r>
            <a:br>
              <a:rPr lang="en-CA" noProof="0">
                <a:latin typeface="Arial" panose="020B0604020202020204" pitchFamily="34" charset="0"/>
                <a:cs typeface="Arial" panose="020B0604020202020204" pitchFamily="34" charset="0"/>
              </a:rPr>
            </a:br>
            <a:r>
              <a:rPr lang="en-CA" noProof="0">
                <a:latin typeface="Arial" panose="020B0604020202020204" pitchFamily="34" charset="0"/>
                <a:cs typeface="Arial" panose="020B0604020202020204" pitchFamily="34" charset="0"/>
              </a:rPr>
              <a:t>to the </a:t>
            </a:r>
            <a:r>
              <a:rPr lang="en-CA" i="1" noProof="0">
                <a:latin typeface="Arial" panose="020B0604020202020204" pitchFamily="34" charset="0"/>
                <a:cs typeface="Arial" panose="020B0604020202020204" pitchFamily="34" charset="0"/>
              </a:rPr>
              <a:t>Canadian Charter</a:t>
            </a:r>
          </a:p>
        </p:txBody>
      </p:sp>
      <p:sp>
        <p:nvSpPr>
          <p:cNvPr id="3" name="Espace réservé pour une image  2">
            <a:extLst>
              <a:ext uri="{FF2B5EF4-FFF2-40B4-BE49-F238E27FC236}">
                <a16:creationId xmlns:a16="http://schemas.microsoft.com/office/drawing/2014/main" id="{704CB5F8-83F3-084D-9A1E-2D1208D7F022}"/>
              </a:ext>
            </a:extLst>
          </p:cNvPr>
          <p:cNvSpPr>
            <a:spLocks noGrp="1"/>
          </p:cNvSpPr>
          <p:nvPr>
            <p:ph type="pic" sz="quarter" idx="16"/>
          </p:nvPr>
        </p:nvSpPr>
        <p:spPr>
          <a:xfrm>
            <a:off x="6962585" y="1417320"/>
            <a:ext cx="4023360" cy="4023360"/>
          </a:xfrm>
        </p:spPr>
        <p:txBody>
          <a:bodyPr/>
          <a:lstStyle/>
          <a:p>
            <a:endParaRPr lang="en-CA" noProof="0"/>
          </a:p>
        </p:txBody>
      </p:sp>
      <p:pic>
        <p:nvPicPr>
          <p:cNvPr id="4" name="Graphique 3">
            <a:extLst>
              <a:ext uri="{FF2B5EF4-FFF2-40B4-BE49-F238E27FC236}">
                <a16:creationId xmlns:a16="http://schemas.microsoft.com/office/drawing/2014/main" id="{3E30E41C-698B-65FA-87A3-560E0FD544A8}"/>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983746" y="2438481"/>
            <a:ext cx="1981038" cy="1981038"/>
          </a:xfrm>
          <a:prstGeom prst="rect">
            <a:avLst/>
          </a:prstGeom>
        </p:spPr>
      </p:pic>
      <p:pic>
        <p:nvPicPr>
          <p:cNvPr id="5" name="Graphique 4">
            <a:extLst>
              <a:ext uri="{FF2B5EF4-FFF2-40B4-BE49-F238E27FC236}">
                <a16:creationId xmlns:a16="http://schemas.microsoft.com/office/drawing/2014/main" id="{656D242E-372B-4E49-E3AC-E2316164C31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3775915">
            <a:off x="6349643" y="3903495"/>
            <a:ext cx="1225883" cy="2286105"/>
          </a:xfrm>
          <a:prstGeom prst="rect">
            <a:avLst/>
          </a:prstGeom>
        </p:spPr>
      </p:pic>
      <p:sp>
        <p:nvSpPr>
          <p:cNvPr id="6" name="Espace réservé du texte 1">
            <a:extLst>
              <a:ext uri="{FF2B5EF4-FFF2-40B4-BE49-F238E27FC236}">
                <a16:creationId xmlns:a16="http://schemas.microsoft.com/office/drawing/2014/main" id="{08A3A260-D5DE-A692-9C22-F2A1434CF686}"/>
              </a:ext>
            </a:extLst>
          </p:cNvPr>
          <p:cNvSpPr txBox="1">
            <a:spLocks/>
          </p:cNvSpPr>
          <p:nvPr/>
        </p:nvSpPr>
        <p:spPr>
          <a:xfrm>
            <a:off x="859535" y="946113"/>
            <a:ext cx="5300985" cy="755881"/>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tabLst/>
              <a:defRPr sz="6000" b="1" kern="1200">
                <a:solidFill>
                  <a:schemeClr val="accent1"/>
                </a:solidFill>
                <a:latin typeface="+mn-lt"/>
                <a:ea typeface="+mn-ea"/>
                <a:cs typeface="+mn-cs"/>
              </a:defRPr>
            </a:lvl1pPr>
            <a:lvl2pPr marL="0" indent="0" algn="l" defTabSz="914400" rtl="0" eaLnBrk="1" latinLnBrk="0" hangingPunct="1">
              <a:lnSpc>
                <a:spcPct val="90000"/>
              </a:lnSpc>
              <a:spcBef>
                <a:spcPts val="1000"/>
              </a:spcBef>
              <a:buSzPct val="75000"/>
              <a:buFontTx/>
              <a:buNone/>
              <a:tabLst/>
              <a:defRPr sz="2400" b="1" kern="1200">
                <a:solidFill>
                  <a:schemeClr val="tx1"/>
                </a:solidFill>
                <a:latin typeface="+mn-lt"/>
                <a:ea typeface="+mn-ea"/>
                <a:cs typeface="+mn-cs"/>
              </a:defRPr>
            </a:lvl2pPr>
            <a:lvl3pPr marL="0" indent="0" algn="l" defTabSz="914400" rtl="0" eaLnBrk="1" latinLnBrk="0" hangingPunct="1">
              <a:lnSpc>
                <a:spcPct val="90000"/>
              </a:lnSpc>
              <a:spcBef>
                <a:spcPts val="1000"/>
              </a:spcBef>
              <a:buFont typeface="Police système"/>
              <a:buNone/>
              <a:tabLst/>
              <a:defRPr sz="2400" b="0" kern="1200">
                <a:solidFill>
                  <a:schemeClr val="tx1"/>
                </a:solidFill>
                <a:latin typeface="+mn-lt"/>
                <a:ea typeface="+mn-ea"/>
                <a:cs typeface="+mn-cs"/>
              </a:defRPr>
            </a:lvl3pPr>
            <a:lvl4pPr marL="0" indent="0" algn="l" defTabSz="914400" rtl="0" eaLnBrk="1" latinLnBrk="0" hangingPunct="1">
              <a:lnSpc>
                <a:spcPct val="90000"/>
              </a:lnSpc>
              <a:spcBef>
                <a:spcPts val="1000"/>
              </a:spcBef>
              <a:buFont typeface="Police système"/>
              <a:buNone/>
              <a:tabLst/>
              <a:defRPr sz="2400" b="0" kern="1200">
                <a:solidFill>
                  <a:schemeClr val="tx1"/>
                </a:solidFill>
                <a:latin typeface="+mn-lt"/>
                <a:ea typeface="+mn-ea"/>
                <a:cs typeface="+mn-cs"/>
              </a:defRPr>
            </a:lvl4pPr>
            <a:lvl5pPr marL="0" indent="0" algn="l" defTabSz="914400" rtl="0" eaLnBrk="1" latinLnBrk="0" hangingPunct="1">
              <a:lnSpc>
                <a:spcPct val="90000"/>
              </a:lnSpc>
              <a:spcBef>
                <a:spcPts val="1000"/>
              </a:spcBef>
              <a:buClr>
                <a:schemeClr val="accent1"/>
              </a:buClr>
              <a:buFont typeface="+mj-lt"/>
              <a:buNone/>
              <a:tabLst/>
              <a:defRPr sz="2400" b="0" kern="1200">
                <a:solidFill>
                  <a:schemeClr val="tx1"/>
                </a:solidFill>
                <a:latin typeface="+mn-lt"/>
                <a:ea typeface="+mn-ea"/>
                <a:cs typeface="+mn-cs"/>
              </a:defRPr>
            </a:lvl5pPr>
            <a:lvl6pPr marL="0" indent="0" algn="l" defTabSz="914400" rtl="0" eaLnBrk="1" latinLnBrk="0" hangingPunct="1">
              <a:lnSpc>
                <a:spcPct val="90000"/>
              </a:lnSpc>
              <a:spcBef>
                <a:spcPts val="1000"/>
              </a:spcBef>
              <a:buClr>
                <a:schemeClr val="accent1"/>
              </a:buClr>
              <a:buFont typeface="+mj-lt"/>
              <a:buNone/>
              <a:tabLst/>
              <a:defRPr sz="2400" b="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9pPr>
          </a:lstStyle>
          <a:p>
            <a:r>
              <a:rPr lang="en-CA" sz="4000" noProof="0">
                <a:latin typeface="Arial" panose="020B0604020202020204" pitchFamily="34" charset="0"/>
                <a:cs typeface="Arial" panose="020B0604020202020204" pitchFamily="34" charset="0"/>
              </a:rPr>
              <a:t>Document 1</a:t>
            </a:r>
            <a:r>
              <a:rPr lang="en-CA" sz="2000" noProof="0">
                <a:latin typeface="Arial" panose="020B0604020202020204" pitchFamily="34" charset="0"/>
                <a:cs typeface="Arial" panose="020B0604020202020204" pitchFamily="34" charset="0"/>
              </a:rPr>
              <a:t> </a:t>
            </a:r>
            <a:r>
              <a:rPr lang="en-CA" sz="4000" noProof="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217118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B301713-720C-3A7A-24D7-BEF8E2EFC6FA}"/>
              </a:ext>
            </a:extLst>
          </p:cNvPr>
          <p:cNvSpPr>
            <a:spLocks noGrp="1"/>
          </p:cNvSpPr>
          <p:nvPr>
            <p:ph type="title"/>
          </p:nvPr>
        </p:nvSpPr>
        <p:spPr>
          <a:xfrm>
            <a:off x="871357" y="898678"/>
            <a:ext cx="8051121" cy="1298612"/>
          </a:xfrm>
        </p:spPr>
        <p:txBody>
          <a:bodyPr/>
          <a:lstStyle/>
          <a:p>
            <a:r>
              <a:rPr lang="en-CA" noProof="0">
                <a:cs typeface="Arial"/>
              </a:rPr>
              <a:t>Why do the judges have to take the charters into account? </a:t>
            </a:r>
            <a:endParaRPr lang="en-CA" noProof="0"/>
          </a:p>
        </p:txBody>
      </p:sp>
      <p:sp>
        <p:nvSpPr>
          <p:cNvPr id="4" name="Espace réservé du texte 3">
            <a:extLst>
              <a:ext uri="{FF2B5EF4-FFF2-40B4-BE49-F238E27FC236}">
                <a16:creationId xmlns:a16="http://schemas.microsoft.com/office/drawing/2014/main" id="{1A7FC3C3-7255-99A3-9365-8F15C472BDA0}"/>
              </a:ext>
            </a:extLst>
          </p:cNvPr>
          <p:cNvSpPr>
            <a:spLocks noGrp="1"/>
          </p:cNvSpPr>
          <p:nvPr>
            <p:ph type="body" sz="quarter" idx="14"/>
          </p:nvPr>
        </p:nvSpPr>
        <p:spPr>
          <a:xfrm>
            <a:off x="219456" y="2564179"/>
            <a:ext cx="8357616" cy="864822"/>
          </a:xfrm>
        </p:spPr>
        <p:txBody>
          <a:bodyPr vert="horz" lIns="0" tIns="0" rIns="0" bIns="0" rtlCol="0" anchor="t">
            <a:noAutofit/>
          </a:bodyPr>
          <a:lstStyle/>
          <a:p>
            <a:pPr>
              <a:lnSpc>
                <a:spcPct val="116000"/>
              </a:lnSpc>
              <a:spcAft>
                <a:spcPts val="800"/>
              </a:spcAft>
            </a:pPr>
            <a:r>
              <a:rPr lang="en-CA" sz="2400" noProof="0">
                <a:solidFill>
                  <a:schemeClr val="accent2"/>
                </a:solidFill>
                <a:effectLst/>
                <a:latin typeface="Arial"/>
                <a:ea typeface="Aptos" panose="020B0004020202020204" pitchFamily="34" charset="0"/>
                <a:cs typeface="Arial"/>
              </a:rPr>
              <a:t>The charters outline the main rights and freedoms</a:t>
            </a:r>
            <a:br>
              <a:rPr lang="en-CA" sz="2400" noProof="0">
                <a:solidFill>
                  <a:schemeClr val="accent2"/>
                </a:solidFill>
                <a:effectLst/>
                <a:latin typeface="Arial"/>
                <a:ea typeface="Aptos" panose="020B0004020202020204" pitchFamily="34" charset="0"/>
                <a:cs typeface="Arial"/>
              </a:rPr>
            </a:br>
            <a:r>
              <a:rPr lang="en-CA" sz="2400" noProof="0">
                <a:solidFill>
                  <a:schemeClr val="accent2"/>
                </a:solidFill>
                <a:effectLst/>
                <a:latin typeface="Arial"/>
                <a:ea typeface="Aptos" panose="020B0004020202020204" pitchFamily="34" charset="0"/>
                <a:cs typeface="Arial"/>
              </a:rPr>
              <a:t>that a society guarantees to its citizens.</a:t>
            </a:r>
          </a:p>
        </p:txBody>
      </p:sp>
      <p:sp>
        <p:nvSpPr>
          <p:cNvPr id="7" name="ZoneTexte 6">
            <a:extLst>
              <a:ext uri="{FF2B5EF4-FFF2-40B4-BE49-F238E27FC236}">
                <a16:creationId xmlns:a16="http://schemas.microsoft.com/office/drawing/2014/main" id="{90AD9E28-2A5B-1A4D-21AD-83FB153CF8F8}"/>
              </a:ext>
            </a:extLst>
          </p:cNvPr>
          <p:cNvSpPr txBox="1"/>
          <p:nvPr/>
        </p:nvSpPr>
        <p:spPr>
          <a:xfrm>
            <a:off x="1034407" y="3523976"/>
            <a:ext cx="10466182" cy="3125792"/>
          </a:xfrm>
          <a:prstGeom prst="rect">
            <a:avLst/>
          </a:prstGeom>
          <a:noFill/>
        </p:spPr>
        <p:txBody>
          <a:bodyPr wrap="square" lIns="91440" tIns="45720" rIns="91440" bIns="45720" anchor="t">
            <a:spAutoFit/>
          </a:bodyPr>
          <a:lstStyle/>
          <a:p>
            <a:pPr lvl="0">
              <a:lnSpc>
                <a:spcPct val="116000"/>
              </a:lnSpc>
            </a:pPr>
            <a:r>
              <a:rPr lang="en-CA" sz="2800" noProof="0">
                <a:solidFill>
                  <a:schemeClr val="accent2"/>
                </a:solidFill>
              </a:rPr>
              <a:t>The </a:t>
            </a:r>
            <a:r>
              <a:rPr lang="en-CA" sz="2800" b="1" i="1" noProof="0">
                <a:solidFill>
                  <a:schemeClr val="accent2"/>
                </a:solidFill>
              </a:rPr>
              <a:t>Canadian Charter of Rights and Freedoms</a:t>
            </a:r>
            <a:endParaRPr lang="en-CA" sz="2800" b="1" i="1" noProof="0">
              <a:solidFill>
                <a:schemeClr val="accent2"/>
              </a:solidFill>
              <a:cs typeface="Arial"/>
            </a:endParaRPr>
          </a:p>
          <a:p>
            <a:pPr marL="342900" lvl="0" indent="-342900">
              <a:lnSpc>
                <a:spcPct val="116000"/>
              </a:lnSpc>
              <a:buClr>
                <a:schemeClr val="accent1"/>
              </a:buClr>
              <a:buFont typeface="Arial" panose="020B0604020202020204" pitchFamily="34" charset="0"/>
              <a:buChar char="•"/>
            </a:pPr>
            <a:r>
              <a:rPr lang="en-CA" sz="2400" noProof="0">
                <a:solidFill>
                  <a:schemeClr val="accent2"/>
                </a:solidFill>
              </a:rPr>
              <a:t>1982</a:t>
            </a:r>
            <a:endParaRPr lang="en-CA" sz="2400" noProof="0">
              <a:solidFill>
                <a:schemeClr val="accent2"/>
              </a:solidFill>
              <a:cs typeface="Arial"/>
            </a:endParaRPr>
          </a:p>
          <a:p>
            <a:pPr marL="342900" lvl="0" indent="-342900">
              <a:lnSpc>
                <a:spcPct val="116000"/>
              </a:lnSpc>
              <a:buClr>
                <a:schemeClr val="accent1"/>
              </a:buClr>
              <a:buFont typeface="Arial" panose="020B0604020202020204" pitchFamily="34" charset="0"/>
              <a:buChar char="•"/>
            </a:pPr>
            <a:r>
              <a:rPr lang="en-CA" sz="2400" noProof="0">
                <a:solidFill>
                  <a:schemeClr val="accent2"/>
                </a:solidFill>
              </a:rPr>
              <a:t>The most important law in Canada – part of the Constitution</a:t>
            </a:r>
            <a:endParaRPr lang="en-CA" sz="2400" noProof="0">
              <a:solidFill>
                <a:schemeClr val="accent2"/>
              </a:solidFill>
              <a:cs typeface="Arial"/>
            </a:endParaRPr>
          </a:p>
          <a:p>
            <a:pPr marL="342900" lvl="0" indent="-342900">
              <a:lnSpc>
                <a:spcPct val="116000"/>
              </a:lnSpc>
              <a:buClr>
                <a:schemeClr val="accent1"/>
              </a:buClr>
              <a:buFont typeface="Arial" panose="020B0604020202020204" pitchFamily="34" charset="0"/>
              <a:buChar char="•"/>
            </a:pPr>
            <a:r>
              <a:rPr lang="en-CA" sz="2400" noProof="0">
                <a:solidFill>
                  <a:schemeClr val="accent2"/>
                </a:solidFill>
              </a:rPr>
              <a:t>Respected by all governments and public institutions in Canada</a:t>
            </a:r>
            <a:endParaRPr lang="en-CA" sz="2400" noProof="0">
              <a:solidFill>
                <a:schemeClr val="accent2"/>
              </a:solidFill>
              <a:cs typeface="Arial"/>
            </a:endParaRPr>
          </a:p>
          <a:p>
            <a:pPr marL="342900" lvl="0" indent="-342900">
              <a:lnSpc>
                <a:spcPct val="116000"/>
              </a:lnSpc>
              <a:buFont typeface="Arial" panose="020B0604020202020204" pitchFamily="34" charset="0"/>
              <a:buChar char="•"/>
            </a:pPr>
            <a:endParaRPr lang="en-CA" sz="2400" noProof="0">
              <a:solidFill>
                <a:schemeClr val="accent2"/>
              </a:solidFill>
              <a:cs typeface="Arial"/>
            </a:endParaRPr>
          </a:p>
          <a:p>
            <a:pPr lvl="0">
              <a:lnSpc>
                <a:spcPct val="116000"/>
              </a:lnSpc>
            </a:pPr>
            <a:endParaRPr lang="en-CA" sz="2400" noProof="0">
              <a:solidFill>
                <a:schemeClr val="accent2"/>
              </a:solidFill>
              <a:cs typeface="Arial"/>
            </a:endParaRPr>
          </a:p>
          <a:p>
            <a:pPr lvl="0">
              <a:lnSpc>
                <a:spcPct val="116000"/>
              </a:lnSpc>
            </a:pPr>
            <a:endParaRPr lang="en-CA" sz="2400" noProof="0">
              <a:solidFill>
                <a:schemeClr val="accent2"/>
              </a:solidFill>
              <a:cs typeface="Arial"/>
            </a:endParaRPr>
          </a:p>
        </p:txBody>
      </p:sp>
      <p:pic>
        <p:nvPicPr>
          <p:cNvPr id="11" name="Espace réservé pour une image  10">
            <a:extLst>
              <a:ext uri="{FF2B5EF4-FFF2-40B4-BE49-F238E27FC236}">
                <a16:creationId xmlns:a16="http://schemas.microsoft.com/office/drawing/2014/main" id="{4FAD8946-1C82-CDDD-D76E-8EA4C8AA15BC}"/>
              </a:ext>
            </a:extLst>
          </p:cNvPr>
          <p:cNvPicPr>
            <a:picLocks noGrp="1" noChangeAspect="1"/>
          </p:cNvPicPr>
          <p:nvPr>
            <p:ph type="pic" sz="quarter" idx="13"/>
          </p:nvPr>
        </p:nvPicPr>
        <p:blipFill>
          <a:blip r:embed="rId4"/>
          <a:srcRect l="40175" t="11794" r="42533" b="13232"/>
          <a:stretch/>
        </p:blipFill>
        <p:spPr>
          <a:xfrm>
            <a:off x="8822178" y="931325"/>
            <a:ext cx="2831443" cy="2749122"/>
          </a:xfrm>
        </p:spPr>
      </p:pic>
    </p:spTree>
    <p:custDataLst>
      <p:tags r:id="rId1"/>
    </p:custDataLst>
    <p:extLst>
      <p:ext uri="{BB962C8B-B14F-4D97-AF65-F5344CB8AC3E}">
        <p14:creationId xmlns:p14="http://schemas.microsoft.com/office/powerpoint/2010/main" val="2248671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p:txBody>
          <a:bodyPr/>
          <a:lstStyle/>
          <a:p>
            <a:r>
              <a:rPr lang="en-CA" noProof="0">
                <a:cs typeface="Arial"/>
              </a:rPr>
              <a:t>Learn About the Right to Abortion</a:t>
            </a:r>
            <a:r>
              <a:rPr lang="en-CA">
                <a:cs typeface="Arial"/>
              </a:rPr>
              <a:t> :</a:t>
            </a:r>
            <a:endParaRPr lang="en-CA" noProof="0">
              <a:cs typeface="Arial"/>
            </a:endParaRPr>
          </a:p>
        </p:txBody>
      </p:sp>
      <p:pic>
        <p:nvPicPr>
          <p:cNvPr id="4" name="Espace réservé pour une image  4" descr="Une image contenant habits, clipart, dessin, dessin humoristique&#10;&#10;Description générée automatiquement">
            <a:extLst>
              <a:ext uri="{FF2B5EF4-FFF2-40B4-BE49-F238E27FC236}">
                <a16:creationId xmlns:a16="http://schemas.microsoft.com/office/drawing/2014/main" id="{1C6D6ED6-21EA-3D10-ADC3-1614439C9840}"/>
              </a:ext>
            </a:extLst>
          </p:cNvPr>
          <p:cNvPicPr>
            <a:picLocks noGrp="1" noChangeAspect="1"/>
          </p:cNvPicPr>
          <p:nvPr>
            <p:ph type="pic" sz="quarter" idx="16"/>
          </p:nvPr>
        </p:nvPicPr>
        <p:blipFill rotWithShape="1">
          <a:blip r:embed="rId2"/>
          <a:srcRect l="39653" t="-18132" r="2085" b="37558"/>
          <a:stretch>
            <a:fillRect/>
          </a:stretch>
        </p:blipFill>
        <p:spPr>
          <a:xfrm>
            <a:off x="6976872" y="1416462"/>
            <a:ext cx="4023360" cy="4023360"/>
          </a:xfrm>
        </p:spPr>
      </p:pic>
    </p:spTree>
    <p:extLst>
      <p:ext uri="{BB962C8B-B14F-4D97-AF65-F5344CB8AC3E}">
        <p14:creationId xmlns:p14="http://schemas.microsoft.com/office/powerpoint/2010/main" val="3037727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704CB5F8-83F3-084D-9A1E-2D1208D7F022}"/>
              </a:ext>
            </a:extLst>
          </p:cNvPr>
          <p:cNvSpPr>
            <a:spLocks noGrp="1"/>
          </p:cNvSpPr>
          <p:nvPr>
            <p:ph type="pic" sz="quarter" idx="16"/>
          </p:nvPr>
        </p:nvSpPr>
        <p:spPr/>
        <p:txBody>
          <a:bodyPr/>
          <a:lstStyle/>
          <a:p>
            <a:endParaRPr lang="en-CA" noProof="0"/>
          </a:p>
        </p:txBody>
      </p:sp>
      <p:pic>
        <p:nvPicPr>
          <p:cNvPr id="4" name="Graphique 3">
            <a:extLst>
              <a:ext uri="{FF2B5EF4-FFF2-40B4-BE49-F238E27FC236}">
                <a16:creationId xmlns:a16="http://schemas.microsoft.com/office/drawing/2014/main" id="{EAD65956-6022-643E-74DA-A7E69E383E97}"/>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7983746" y="2438481"/>
            <a:ext cx="1981038" cy="1981038"/>
          </a:xfrm>
          <a:prstGeom prst="rect">
            <a:avLst/>
          </a:prstGeom>
        </p:spPr>
      </p:pic>
      <p:pic>
        <p:nvPicPr>
          <p:cNvPr id="5" name="Graphique 4">
            <a:extLst>
              <a:ext uri="{FF2B5EF4-FFF2-40B4-BE49-F238E27FC236}">
                <a16:creationId xmlns:a16="http://schemas.microsoft.com/office/drawing/2014/main" id="{8D7CBACA-5337-5F49-FAE3-AC6239E47EB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6200000">
            <a:off x="6819323" y="389885"/>
            <a:ext cx="1225883" cy="2286105"/>
          </a:xfrm>
          <a:prstGeom prst="rect">
            <a:avLst/>
          </a:prstGeom>
        </p:spPr>
      </p:pic>
      <p:sp>
        <p:nvSpPr>
          <p:cNvPr id="6" name="Espace réservé du texte 1">
            <a:extLst>
              <a:ext uri="{FF2B5EF4-FFF2-40B4-BE49-F238E27FC236}">
                <a16:creationId xmlns:a16="http://schemas.microsoft.com/office/drawing/2014/main" id="{4AFFAD53-A18D-61F1-F842-C92AB8AC0315}"/>
              </a:ext>
            </a:extLst>
          </p:cNvPr>
          <p:cNvSpPr txBox="1">
            <a:spLocks/>
          </p:cNvSpPr>
          <p:nvPr/>
        </p:nvSpPr>
        <p:spPr>
          <a:xfrm>
            <a:off x="859535" y="1773744"/>
            <a:ext cx="5669280" cy="367261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tabLst/>
              <a:defRPr sz="6000" b="1" kern="1200">
                <a:solidFill>
                  <a:schemeClr val="accent1"/>
                </a:solidFill>
                <a:latin typeface="+mn-lt"/>
                <a:ea typeface="+mn-ea"/>
                <a:cs typeface="+mn-cs"/>
              </a:defRPr>
            </a:lvl1pPr>
            <a:lvl2pPr marL="0" indent="0" algn="l" defTabSz="914400" rtl="0" eaLnBrk="1" latinLnBrk="0" hangingPunct="1">
              <a:lnSpc>
                <a:spcPct val="90000"/>
              </a:lnSpc>
              <a:spcBef>
                <a:spcPts val="1000"/>
              </a:spcBef>
              <a:buSzPct val="75000"/>
              <a:buFontTx/>
              <a:buNone/>
              <a:tabLst/>
              <a:defRPr sz="2400" b="1" kern="1200">
                <a:solidFill>
                  <a:schemeClr val="tx1"/>
                </a:solidFill>
                <a:latin typeface="+mn-lt"/>
                <a:ea typeface="+mn-ea"/>
                <a:cs typeface="+mn-cs"/>
              </a:defRPr>
            </a:lvl2pPr>
            <a:lvl3pPr marL="0" indent="0" algn="l" defTabSz="914400" rtl="0" eaLnBrk="1" latinLnBrk="0" hangingPunct="1">
              <a:lnSpc>
                <a:spcPct val="90000"/>
              </a:lnSpc>
              <a:spcBef>
                <a:spcPts val="1000"/>
              </a:spcBef>
              <a:buFont typeface="Police système"/>
              <a:buNone/>
              <a:tabLst/>
              <a:defRPr sz="2400" b="0" kern="1200">
                <a:solidFill>
                  <a:schemeClr val="tx1"/>
                </a:solidFill>
                <a:latin typeface="+mn-lt"/>
                <a:ea typeface="+mn-ea"/>
                <a:cs typeface="+mn-cs"/>
              </a:defRPr>
            </a:lvl3pPr>
            <a:lvl4pPr marL="0" indent="0" algn="l" defTabSz="914400" rtl="0" eaLnBrk="1" latinLnBrk="0" hangingPunct="1">
              <a:lnSpc>
                <a:spcPct val="90000"/>
              </a:lnSpc>
              <a:spcBef>
                <a:spcPts val="1000"/>
              </a:spcBef>
              <a:buFont typeface="Police système"/>
              <a:buNone/>
              <a:tabLst/>
              <a:defRPr sz="2400" b="0" kern="1200">
                <a:solidFill>
                  <a:schemeClr val="tx1"/>
                </a:solidFill>
                <a:latin typeface="+mn-lt"/>
                <a:ea typeface="+mn-ea"/>
                <a:cs typeface="+mn-cs"/>
              </a:defRPr>
            </a:lvl4pPr>
            <a:lvl5pPr marL="0" indent="0" algn="l" defTabSz="914400" rtl="0" eaLnBrk="1" latinLnBrk="0" hangingPunct="1">
              <a:lnSpc>
                <a:spcPct val="90000"/>
              </a:lnSpc>
              <a:spcBef>
                <a:spcPts val="1000"/>
              </a:spcBef>
              <a:buClr>
                <a:schemeClr val="accent1"/>
              </a:buClr>
              <a:buFont typeface="+mj-lt"/>
              <a:buNone/>
              <a:tabLst/>
              <a:defRPr sz="2400" b="0" kern="1200">
                <a:solidFill>
                  <a:schemeClr val="tx1"/>
                </a:solidFill>
                <a:latin typeface="+mn-lt"/>
                <a:ea typeface="+mn-ea"/>
                <a:cs typeface="+mn-cs"/>
              </a:defRPr>
            </a:lvl5pPr>
            <a:lvl6pPr marL="0" indent="0" algn="l" defTabSz="914400" rtl="0" eaLnBrk="1" latinLnBrk="0" hangingPunct="1">
              <a:lnSpc>
                <a:spcPct val="90000"/>
              </a:lnSpc>
              <a:spcBef>
                <a:spcPts val="1000"/>
              </a:spcBef>
              <a:buClr>
                <a:schemeClr val="accent1"/>
              </a:buClr>
              <a:buFont typeface="+mj-lt"/>
              <a:buNone/>
              <a:tabLst/>
              <a:defRPr sz="2400" b="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9pPr>
          </a:lstStyle>
          <a:p>
            <a:r>
              <a:rPr lang="en-CA" noProof="0">
                <a:latin typeface="Arial" panose="020B0604020202020204" pitchFamily="34" charset="0"/>
                <a:cs typeface="Arial" panose="020B0604020202020204" pitchFamily="34" charset="0"/>
              </a:rPr>
              <a:t>The Role of a Supreme Court of Canada Judge</a:t>
            </a:r>
          </a:p>
        </p:txBody>
      </p:sp>
      <p:sp>
        <p:nvSpPr>
          <p:cNvPr id="7" name="Espace réservé du texte 1">
            <a:extLst>
              <a:ext uri="{FF2B5EF4-FFF2-40B4-BE49-F238E27FC236}">
                <a16:creationId xmlns:a16="http://schemas.microsoft.com/office/drawing/2014/main" id="{1A44D2F6-AD8E-650C-1C45-62D2C97E6D2D}"/>
              </a:ext>
            </a:extLst>
          </p:cNvPr>
          <p:cNvSpPr txBox="1">
            <a:spLocks/>
          </p:cNvSpPr>
          <p:nvPr/>
        </p:nvSpPr>
        <p:spPr>
          <a:xfrm>
            <a:off x="859535" y="946113"/>
            <a:ext cx="5300985" cy="755881"/>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tabLst/>
              <a:defRPr sz="6000" b="1" kern="1200">
                <a:solidFill>
                  <a:schemeClr val="accent1"/>
                </a:solidFill>
                <a:latin typeface="+mn-lt"/>
                <a:ea typeface="+mn-ea"/>
                <a:cs typeface="+mn-cs"/>
              </a:defRPr>
            </a:lvl1pPr>
            <a:lvl2pPr marL="0" indent="0" algn="l" defTabSz="914400" rtl="0" eaLnBrk="1" latinLnBrk="0" hangingPunct="1">
              <a:lnSpc>
                <a:spcPct val="90000"/>
              </a:lnSpc>
              <a:spcBef>
                <a:spcPts val="1000"/>
              </a:spcBef>
              <a:buSzPct val="75000"/>
              <a:buFontTx/>
              <a:buNone/>
              <a:tabLst/>
              <a:defRPr sz="2400" b="1" kern="1200">
                <a:solidFill>
                  <a:schemeClr val="tx1"/>
                </a:solidFill>
                <a:latin typeface="+mn-lt"/>
                <a:ea typeface="+mn-ea"/>
                <a:cs typeface="+mn-cs"/>
              </a:defRPr>
            </a:lvl2pPr>
            <a:lvl3pPr marL="0" indent="0" algn="l" defTabSz="914400" rtl="0" eaLnBrk="1" latinLnBrk="0" hangingPunct="1">
              <a:lnSpc>
                <a:spcPct val="90000"/>
              </a:lnSpc>
              <a:spcBef>
                <a:spcPts val="1000"/>
              </a:spcBef>
              <a:buFont typeface="Police système"/>
              <a:buNone/>
              <a:tabLst/>
              <a:defRPr sz="2400" b="0" kern="1200">
                <a:solidFill>
                  <a:schemeClr val="tx1"/>
                </a:solidFill>
                <a:latin typeface="+mn-lt"/>
                <a:ea typeface="+mn-ea"/>
                <a:cs typeface="+mn-cs"/>
              </a:defRPr>
            </a:lvl3pPr>
            <a:lvl4pPr marL="0" indent="0" algn="l" defTabSz="914400" rtl="0" eaLnBrk="1" latinLnBrk="0" hangingPunct="1">
              <a:lnSpc>
                <a:spcPct val="90000"/>
              </a:lnSpc>
              <a:spcBef>
                <a:spcPts val="1000"/>
              </a:spcBef>
              <a:buFont typeface="Police système"/>
              <a:buNone/>
              <a:tabLst/>
              <a:defRPr sz="2400" b="0" kern="1200">
                <a:solidFill>
                  <a:schemeClr val="tx1"/>
                </a:solidFill>
                <a:latin typeface="+mn-lt"/>
                <a:ea typeface="+mn-ea"/>
                <a:cs typeface="+mn-cs"/>
              </a:defRPr>
            </a:lvl4pPr>
            <a:lvl5pPr marL="0" indent="0" algn="l" defTabSz="914400" rtl="0" eaLnBrk="1" latinLnBrk="0" hangingPunct="1">
              <a:lnSpc>
                <a:spcPct val="90000"/>
              </a:lnSpc>
              <a:spcBef>
                <a:spcPts val="1000"/>
              </a:spcBef>
              <a:buClr>
                <a:schemeClr val="accent1"/>
              </a:buClr>
              <a:buFont typeface="+mj-lt"/>
              <a:buNone/>
              <a:tabLst/>
              <a:defRPr sz="2400" b="0" kern="1200">
                <a:solidFill>
                  <a:schemeClr val="tx1"/>
                </a:solidFill>
                <a:latin typeface="+mn-lt"/>
                <a:ea typeface="+mn-ea"/>
                <a:cs typeface="+mn-cs"/>
              </a:defRPr>
            </a:lvl5pPr>
            <a:lvl6pPr marL="0" indent="0" algn="l" defTabSz="914400" rtl="0" eaLnBrk="1" latinLnBrk="0" hangingPunct="1">
              <a:lnSpc>
                <a:spcPct val="90000"/>
              </a:lnSpc>
              <a:spcBef>
                <a:spcPts val="1000"/>
              </a:spcBef>
              <a:buClr>
                <a:schemeClr val="accent1"/>
              </a:buClr>
              <a:buFont typeface="+mj-lt"/>
              <a:buNone/>
              <a:tabLst/>
              <a:defRPr sz="2400" b="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9pPr>
          </a:lstStyle>
          <a:p>
            <a:r>
              <a:rPr lang="en-CA" sz="4000" noProof="0">
                <a:latin typeface="Arial" panose="020B0604020202020204" pitchFamily="34" charset="0"/>
                <a:cs typeface="Arial" panose="020B0604020202020204" pitchFamily="34" charset="0"/>
              </a:rPr>
              <a:t>Document 2:</a:t>
            </a:r>
          </a:p>
        </p:txBody>
      </p:sp>
    </p:spTree>
    <p:extLst>
      <p:ext uri="{BB962C8B-B14F-4D97-AF65-F5344CB8AC3E}">
        <p14:creationId xmlns:p14="http://schemas.microsoft.com/office/powerpoint/2010/main" val="415751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97C2F-C8A4-C85C-4E09-4B7A4E42A21D}"/>
            </a:ext>
          </a:extLst>
        </p:cNvPr>
        <p:cNvGrpSpPr/>
        <p:nvPr/>
      </p:nvGrpSpPr>
      <p:grpSpPr>
        <a:xfrm>
          <a:off x="0" y="0"/>
          <a:ext cx="0" cy="0"/>
          <a:chOff x="0" y="0"/>
          <a:chExt cx="0" cy="0"/>
        </a:xfrm>
      </p:grpSpPr>
      <p:sp>
        <p:nvSpPr>
          <p:cNvPr id="2" name="Espace réservé du texte 4">
            <a:extLst>
              <a:ext uri="{FF2B5EF4-FFF2-40B4-BE49-F238E27FC236}">
                <a16:creationId xmlns:a16="http://schemas.microsoft.com/office/drawing/2014/main" id="{35F044EC-B377-65C3-181B-5F199420DD50}"/>
              </a:ext>
            </a:extLst>
          </p:cNvPr>
          <p:cNvSpPr>
            <a:spLocks noGrp="1"/>
          </p:cNvSpPr>
          <p:nvPr>
            <p:ph type="body" sz="quarter" idx="14"/>
          </p:nvPr>
        </p:nvSpPr>
        <p:spPr>
          <a:xfrm>
            <a:off x="791433" y="2171359"/>
            <a:ext cx="7192507" cy="4114800"/>
          </a:xfrm>
        </p:spPr>
        <p:txBody>
          <a:bodyPr/>
          <a:lstStyle/>
          <a:p>
            <a:pPr lvl="1">
              <a:lnSpc>
                <a:spcPct val="100000"/>
              </a:lnSpc>
            </a:pPr>
            <a:r>
              <a:rPr lang="en-CA">
                <a:ea typeface="+mn-lt"/>
                <a:cs typeface="+mn-lt"/>
              </a:rPr>
              <a:t>Step 1: Approve the appeal</a:t>
            </a:r>
            <a:endParaRPr lang="en-CA"/>
          </a:p>
          <a:p>
            <a:pPr lvl="1">
              <a:lnSpc>
                <a:spcPct val="100000"/>
              </a:lnSpc>
            </a:pPr>
            <a:r>
              <a:rPr lang="en-CA">
                <a:ea typeface="+mn-lt"/>
                <a:cs typeface="+mn-lt"/>
              </a:rPr>
              <a:t>Step 2: Read the case</a:t>
            </a:r>
          </a:p>
          <a:p>
            <a:pPr lvl="1">
              <a:lnSpc>
                <a:spcPct val="100000"/>
              </a:lnSpc>
            </a:pPr>
            <a:r>
              <a:rPr lang="en-CA">
                <a:ea typeface="+mn-lt"/>
                <a:cs typeface="+mn-lt"/>
              </a:rPr>
              <a:t>Step 3: Lead the hearing</a:t>
            </a:r>
            <a:endParaRPr lang="en-CA"/>
          </a:p>
          <a:p>
            <a:pPr lvl="1">
              <a:lnSpc>
                <a:spcPct val="100000"/>
              </a:lnSpc>
            </a:pPr>
            <a:r>
              <a:rPr lang="en-CA">
                <a:ea typeface="+mn-lt"/>
                <a:cs typeface="+mn-lt"/>
              </a:rPr>
              <a:t>Step 4: Make a decision</a:t>
            </a:r>
          </a:p>
          <a:p>
            <a:pPr lvl="1">
              <a:lnSpc>
                <a:spcPct val="100000"/>
              </a:lnSpc>
            </a:pPr>
            <a:r>
              <a:rPr lang="en-CA">
                <a:ea typeface="+mn-lt"/>
                <a:cs typeface="+mn-lt"/>
              </a:rPr>
              <a:t>Step 5: Write a judgment</a:t>
            </a:r>
          </a:p>
          <a:p>
            <a:pPr lvl="1"/>
            <a:endParaRPr lang="en-CA"/>
          </a:p>
        </p:txBody>
      </p:sp>
      <p:sp>
        <p:nvSpPr>
          <p:cNvPr id="10" name="ZoneTexte 9">
            <a:extLst>
              <a:ext uri="{FF2B5EF4-FFF2-40B4-BE49-F238E27FC236}">
                <a16:creationId xmlns:a16="http://schemas.microsoft.com/office/drawing/2014/main" id="{20BE269C-2FD6-C096-F572-11E1874A94E7}"/>
              </a:ext>
            </a:extLst>
          </p:cNvPr>
          <p:cNvSpPr txBox="1"/>
          <p:nvPr/>
        </p:nvSpPr>
        <p:spPr>
          <a:xfrm>
            <a:off x="674920" y="822960"/>
            <a:ext cx="971424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4000" b="1" noProof="0">
                <a:solidFill>
                  <a:srgbClr val="333F48"/>
                </a:solidFill>
              </a:rPr>
              <a:t>What do the judges do?</a:t>
            </a:r>
            <a:endParaRPr lang="en-CA" noProof="0"/>
          </a:p>
        </p:txBody>
      </p:sp>
      <p:pic>
        <p:nvPicPr>
          <p:cNvPr id="6" name="Image 5">
            <a:extLst>
              <a:ext uri="{FF2B5EF4-FFF2-40B4-BE49-F238E27FC236}">
                <a16:creationId xmlns:a16="http://schemas.microsoft.com/office/drawing/2014/main" id="{33D7131C-5F6C-CB3F-9C40-AA714B888881}"/>
              </a:ext>
            </a:extLst>
          </p:cNvPr>
          <p:cNvPicPr>
            <a:picLocks noChangeAspect="1"/>
          </p:cNvPicPr>
          <p:nvPr/>
        </p:nvPicPr>
        <p:blipFill>
          <a:blip r:embed="rId5"/>
          <a:stretch>
            <a:fillRect/>
          </a:stretch>
        </p:blipFill>
        <p:spPr>
          <a:xfrm>
            <a:off x="8541564" y="1195754"/>
            <a:ext cx="2986780" cy="5275385"/>
          </a:xfrm>
          <a:prstGeom prst="rect">
            <a:avLst/>
          </a:prstGeom>
        </p:spPr>
      </p:pic>
    </p:spTree>
    <p:custDataLst>
      <p:tags r:id="rId1"/>
    </p:custDataLst>
    <p:extLst>
      <p:ext uri="{BB962C8B-B14F-4D97-AF65-F5344CB8AC3E}">
        <p14:creationId xmlns:p14="http://schemas.microsoft.com/office/powerpoint/2010/main" val="122317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p:ext uri="{6950BFC3-D8DA-4A85-94F7-54DA5524770B}">
      <p188:commentRel xmlns:p188="http://schemas.microsoft.com/office/powerpoint/2018/8/main" r:id="rId4"/>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B1E2F-49B9-7EF9-1A92-D23EDF954EAB}"/>
            </a:ext>
          </a:extLst>
        </p:cNvPr>
        <p:cNvGrpSpPr/>
        <p:nvPr/>
      </p:nvGrpSpPr>
      <p:grpSpPr>
        <a:xfrm>
          <a:off x="0" y="0"/>
          <a:ext cx="0" cy="0"/>
          <a:chOff x="0" y="0"/>
          <a:chExt cx="0" cy="0"/>
        </a:xfrm>
      </p:grpSpPr>
      <p:sp>
        <p:nvSpPr>
          <p:cNvPr id="6" name="ZoneTexte 5">
            <a:extLst>
              <a:ext uri="{FF2B5EF4-FFF2-40B4-BE49-F238E27FC236}">
                <a16:creationId xmlns:a16="http://schemas.microsoft.com/office/drawing/2014/main" id="{6998D9E9-5B5C-6E01-C81F-69E68CEB115F}"/>
              </a:ext>
            </a:extLst>
          </p:cNvPr>
          <p:cNvSpPr txBox="1"/>
          <p:nvPr/>
        </p:nvSpPr>
        <p:spPr>
          <a:xfrm>
            <a:off x="704933" y="831718"/>
            <a:ext cx="971424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CA" sz="4000" b="1" noProof="0">
                <a:solidFill>
                  <a:srgbClr val="333F48"/>
                </a:solidFill>
              </a:rPr>
              <a:t>Write a judgment</a:t>
            </a:r>
            <a:endParaRPr lang="en-CA" noProof="0">
              <a:cs typeface="Arial"/>
            </a:endParaRPr>
          </a:p>
        </p:txBody>
      </p:sp>
      <p:sp>
        <p:nvSpPr>
          <p:cNvPr id="3" name="Espace réservé du texte 4">
            <a:extLst>
              <a:ext uri="{FF2B5EF4-FFF2-40B4-BE49-F238E27FC236}">
                <a16:creationId xmlns:a16="http://schemas.microsoft.com/office/drawing/2014/main" id="{542AD4DB-121B-8398-C7B0-20AA2205E836}"/>
              </a:ext>
            </a:extLst>
          </p:cNvPr>
          <p:cNvSpPr>
            <a:spLocks noGrp="1"/>
          </p:cNvSpPr>
          <p:nvPr>
            <p:ph type="body" sz="quarter" idx="14"/>
          </p:nvPr>
        </p:nvSpPr>
        <p:spPr>
          <a:xfrm>
            <a:off x="791431" y="2171359"/>
            <a:ext cx="10274134" cy="4114800"/>
          </a:xfrm>
        </p:spPr>
        <p:txBody>
          <a:bodyPr/>
          <a:lstStyle/>
          <a:p>
            <a:pPr lvl="1">
              <a:lnSpc>
                <a:spcPct val="100000"/>
              </a:lnSpc>
            </a:pPr>
            <a:r>
              <a:rPr lang="en-CA" noProof="0"/>
              <a:t>Before making their decision, the judges meet to compare their opinions. </a:t>
            </a:r>
          </a:p>
          <a:p>
            <a:pPr lvl="1">
              <a:lnSpc>
                <a:spcPct val="100000"/>
              </a:lnSpc>
            </a:pPr>
            <a:r>
              <a:rPr lang="en-CA" noProof="0"/>
              <a:t>Once each judge has made their decision, the chief justice chooses the judge who will write the </a:t>
            </a:r>
            <a:r>
              <a:rPr lang="en-CA" b="1" noProof="0"/>
              <a:t>majority’s decision</a:t>
            </a:r>
            <a:r>
              <a:rPr lang="en-CA" noProof="0"/>
              <a:t>. </a:t>
            </a:r>
          </a:p>
          <a:p>
            <a:pPr lvl="1">
              <a:lnSpc>
                <a:spcPct val="100000"/>
              </a:lnSpc>
            </a:pPr>
            <a:r>
              <a:rPr lang="en-CA" noProof="0"/>
              <a:t>In the judgment, the judges use </a:t>
            </a:r>
            <a:r>
              <a:rPr lang="en-CA" b="1" noProof="0"/>
              <a:t>legal arguments</a:t>
            </a:r>
            <a:r>
              <a:rPr lang="en-CA" noProof="0"/>
              <a:t> to explain why the majority has arrived</a:t>
            </a:r>
            <a:r>
              <a:rPr lang="en-CA"/>
              <a:t> to</a:t>
            </a:r>
            <a:r>
              <a:rPr lang="en-CA" noProof="0"/>
              <a:t> their conclusion. This is referred to as </a:t>
            </a:r>
            <a:r>
              <a:rPr lang="en-CA" b="1" noProof="0"/>
              <a:t>the reasons </a:t>
            </a:r>
            <a:r>
              <a:rPr lang="en-CA" noProof="0"/>
              <a:t>of the judgment.</a:t>
            </a:r>
            <a:endParaRPr lang="en-CA" sz="2600" noProof="0">
              <a:latin typeface="Aptos" panose="020B0004020202020204" pitchFamily="34" charset="0"/>
              <a:ea typeface="Aptos" panose="020B00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B0A330D0-824C-17F6-AA4C-31E369541F57}"/>
              </a:ext>
            </a:extLst>
          </p:cNvPr>
          <p:cNvPicPr>
            <a:picLocks noChangeAspect="1"/>
          </p:cNvPicPr>
          <p:nvPr/>
        </p:nvPicPr>
        <p:blipFill>
          <a:blip r:embed="rId4"/>
          <a:stretch>
            <a:fillRect/>
          </a:stretch>
        </p:blipFill>
        <p:spPr>
          <a:xfrm>
            <a:off x="8027011" y="-879853"/>
            <a:ext cx="3919123" cy="2903387"/>
          </a:xfrm>
          <a:prstGeom prst="rect">
            <a:avLst/>
          </a:prstGeom>
        </p:spPr>
      </p:pic>
    </p:spTree>
    <p:custDataLst>
      <p:tags r:id="rId1"/>
    </p:custDataLst>
    <p:extLst>
      <p:ext uri="{BB962C8B-B14F-4D97-AF65-F5344CB8AC3E}">
        <p14:creationId xmlns:p14="http://schemas.microsoft.com/office/powerpoint/2010/main" val="773269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704CB5F8-83F3-084D-9A1E-2D1208D7F022}"/>
              </a:ext>
            </a:extLst>
          </p:cNvPr>
          <p:cNvSpPr>
            <a:spLocks noGrp="1"/>
          </p:cNvSpPr>
          <p:nvPr>
            <p:ph type="pic" sz="quarter" idx="16"/>
          </p:nvPr>
        </p:nvSpPr>
        <p:spPr/>
        <p:txBody>
          <a:bodyPr/>
          <a:lstStyle/>
          <a:p>
            <a:endParaRPr lang="en-CA" noProof="0"/>
          </a:p>
        </p:txBody>
      </p:sp>
      <p:pic>
        <p:nvPicPr>
          <p:cNvPr id="4" name="Graphique 3">
            <a:extLst>
              <a:ext uri="{FF2B5EF4-FFF2-40B4-BE49-F238E27FC236}">
                <a16:creationId xmlns:a16="http://schemas.microsoft.com/office/drawing/2014/main" id="{6F28F209-C676-67D7-F293-510AD6BBB23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983746" y="2438481"/>
            <a:ext cx="1981038" cy="1981038"/>
          </a:xfrm>
          <a:prstGeom prst="rect">
            <a:avLst/>
          </a:prstGeom>
        </p:spPr>
      </p:pic>
      <p:pic>
        <p:nvPicPr>
          <p:cNvPr id="7" name="Graphique 6">
            <a:extLst>
              <a:ext uri="{FF2B5EF4-FFF2-40B4-BE49-F238E27FC236}">
                <a16:creationId xmlns:a16="http://schemas.microsoft.com/office/drawing/2014/main" id="{EA71C501-6FE8-47EF-5FCC-F9C675EDF22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3482713">
            <a:off x="10291130" y="363900"/>
            <a:ext cx="1285375" cy="2397050"/>
          </a:xfrm>
          <a:prstGeom prst="rect">
            <a:avLst/>
          </a:prstGeom>
        </p:spPr>
      </p:pic>
      <p:sp>
        <p:nvSpPr>
          <p:cNvPr id="5" name="Espace réservé du texte 1">
            <a:extLst>
              <a:ext uri="{FF2B5EF4-FFF2-40B4-BE49-F238E27FC236}">
                <a16:creationId xmlns:a16="http://schemas.microsoft.com/office/drawing/2014/main" id="{B116128B-C7EC-6B65-BBAF-B26F27442273}"/>
              </a:ext>
            </a:extLst>
          </p:cNvPr>
          <p:cNvSpPr txBox="1">
            <a:spLocks/>
          </p:cNvSpPr>
          <p:nvPr/>
        </p:nvSpPr>
        <p:spPr>
          <a:xfrm>
            <a:off x="859535" y="1773744"/>
            <a:ext cx="5669280" cy="3672618"/>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tabLst/>
              <a:defRPr sz="6000" b="1" kern="1200">
                <a:solidFill>
                  <a:schemeClr val="accent1"/>
                </a:solidFill>
                <a:latin typeface="+mn-lt"/>
                <a:ea typeface="+mn-ea"/>
                <a:cs typeface="+mn-cs"/>
              </a:defRPr>
            </a:lvl1pPr>
            <a:lvl2pPr marL="0" indent="0" algn="l" defTabSz="914400" rtl="0" eaLnBrk="1" latinLnBrk="0" hangingPunct="1">
              <a:lnSpc>
                <a:spcPct val="90000"/>
              </a:lnSpc>
              <a:spcBef>
                <a:spcPts val="1000"/>
              </a:spcBef>
              <a:buSzPct val="75000"/>
              <a:buFontTx/>
              <a:buNone/>
              <a:tabLst/>
              <a:defRPr sz="2400" b="1" kern="1200">
                <a:solidFill>
                  <a:schemeClr val="tx1"/>
                </a:solidFill>
                <a:latin typeface="+mn-lt"/>
                <a:ea typeface="+mn-ea"/>
                <a:cs typeface="+mn-cs"/>
              </a:defRPr>
            </a:lvl2pPr>
            <a:lvl3pPr marL="0" indent="0" algn="l" defTabSz="914400" rtl="0" eaLnBrk="1" latinLnBrk="0" hangingPunct="1">
              <a:lnSpc>
                <a:spcPct val="90000"/>
              </a:lnSpc>
              <a:spcBef>
                <a:spcPts val="1000"/>
              </a:spcBef>
              <a:buFont typeface="Police système"/>
              <a:buNone/>
              <a:tabLst/>
              <a:defRPr sz="2400" b="0" kern="1200">
                <a:solidFill>
                  <a:schemeClr val="tx1"/>
                </a:solidFill>
                <a:latin typeface="+mn-lt"/>
                <a:ea typeface="+mn-ea"/>
                <a:cs typeface="+mn-cs"/>
              </a:defRPr>
            </a:lvl3pPr>
            <a:lvl4pPr marL="0" indent="0" algn="l" defTabSz="914400" rtl="0" eaLnBrk="1" latinLnBrk="0" hangingPunct="1">
              <a:lnSpc>
                <a:spcPct val="90000"/>
              </a:lnSpc>
              <a:spcBef>
                <a:spcPts val="1000"/>
              </a:spcBef>
              <a:buFont typeface="Police système"/>
              <a:buNone/>
              <a:tabLst/>
              <a:defRPr sz="2400" b="0" kern="1200">
                <a:solidFill>
                  <a:schemeClr val="tx1"/>
                </a:solidFill>
                <a:latin typeface="+mn-lt"/>
                <a:ea typeface="+mn-ea"/>
                <a:cs typeface="+mn-cs"/>
              </a:defRPr>
            </a:lvl4pPr>
            <a:lvl5pPr marL="0" indent="0" algn="l" defTabSz="914400" rtl="0" eaLnBrk="1" latinLnBrk="0" hangingPunct="1">
              <a:lnSpc>
                <a:spcPct val="90000"/>
              </a:lnSpc>
              <a:spcBef>
                <a:spcPts val="1000"/>
              </a:spcBef>
              <a:buClr>
                <a:schemeClr val="accent1"/>
              </a:buClr>
              <a:buFont typeface="+mj-lt"/>
              <a:buNone/>
              <a:tabLst/>
              <a:defRPr sz="2400" b="0" kern="1200">
                <a:solidFill>
                  <a:schemeClr val="tx1"/>
                </a:solidFill>
                <a:latin typeface="+mn-lt"/>
                <a:ea typeface="+mn-ea"/>
                <a:cs typeface="+mn-cs"/>
              </a:defRPr>
            </a:lvl5pPr>
            <a:lvl6pPr marL="0" indent="0" algn="l" defTabSz="914400" rtl="0" eaLnBrk="1" latinLnBrk="0" hangingPunct="1">
              <a:lnSpc>
                <a:spcPct val="90000"/>
              </a:lnSpc>
              <a:spcBef>
                <a:spcPts val="1000"/>
              </a:spcBef>
              <a:buClr>
                <a:schemeClr val="accent1"/>
              </a:buClr>
              <a:buFont typeface="+mj-lt"/>
              <a:buNone/>
              <a:tabLst/>
              <a:defRPr sz="2400" b="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9pPr>
          </a:lstStyle>
          <a:p>
            <a:r>
              <a:rPr lang="en-CA" noProof="0">
                <a:latin typeface="Arial" panose="020B0604020202020204" pitchFamily="34" charset="0"/>
                <a:cs typeface="Arial" panose="020B0604020202020204" pitchFamily="34" charset="0"/>
              </a:rPr>
              <a:t>The </a:t>
            </a:r>
            <a:r>
              <a:rPr lang="en-CA" i="1" noProof="0">
                <a:latin typeface="Arial" panose="020B0604020202020204" pitchFamily="34" charset="0"/>
                <a:cs typeface="Arial" panose="020B0604020202020204" pitchFamily="34" charset="0"/>
              </a:rPr>
              <a:t>Morgentaler</a:t>
            </a:r>
            <a:r>
              <a:rPr lang="en-CA" noProof="0">
                <a:latin typeface="Arial" panose="020B0604020202020204" pitchFamily="34" charset="0"/>
                <a:cs typeface="Arial" panose="020B0604020202020204" pitchFamily="34" charset="0"/>
              </a:rPr>
              <a:t> Case</a:t>
            </a:r>
          </a:p>
        </p:txBody>
      </p:sp>
      <p:sp>
        <p:nvSpPr>
          <p:cNvPr id="6" name="Espace réservé du texte 1">
            <a:extLst>
              <a:ext uri="{FF2B5EF4-FFF2-40B4-BE49-F238E27FC236}">
                <a16:creationId xmlns:a16="http://schemas.microsoft.com/office/drawing/2014/main" id="{EFCD6BBE-FC1A-C386-4486-B1F0AA27BC0E}"/>
              </a:ext>
            </a:extLst>
          </p:cNvPr>
          <p:cNvSpPr txBox="1">
            <a:spLocks/>
          </p:cNvSpPr>
          <p:nvPr/>
        </p:nvSpPr>
        <p:spPr>
          <a:xfrm>
            <a:off x="859535" y="946113"/>
            <a:ext cx="5300985" cy="755881"/>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tabLst/>
              <a:defRPr sz="6000" b="1" kern="1200">
                <a:solidFill>
                  <a:schemeClr val="accent1"/>
                </a:solidFill>
                <a:latin typeface="+mn-lt"/>
                <a:ea typeface="+mn-ea"/>
                <a:cs typeface="+mn-cs"/>
              </a:defRPr>
            </a:lvl1pPr>
            <a:lvl2pPr marL="0" indent="0" algn="l" defTabSz="914400" rtl="0" eaLnBrk="1" latinLnBrk="0" hangingPunct="1">
              <a:lnSpc>
                <a:spcPct val="90000"/>
              </a:lnSpc>
              <a:spcBef>
                <a:spcPts val="1000"/>
              </a:spcBef>
              <a:buSzPct val="75000"/>
              <a:buFontTx/>
              <a:buNone/>
              <a:tabLst/>
              <a:defRPr sz="2400" b="1" kern="1200">
                <a:solidFill>
                  <a:schemeClr val="tx1"/>
                </a:solidFill>
                <a:latin typeface="+mn-lt"/>
                <a:ea typeface="+mn-ea"/>
                <a:cs typeface="+mn-cs"/>
              </a:defRPr>
            </a:lvl2pPr>
            <a:lvl3pPr marL="0" indent="0" algn="l" defTabSz="914400" rtl="0" eaLnBrk="1" latinLnBrk="0" hangingPunct="1">
              <a:lnSpc>
                <a:spcPct val="90000"/>
              </a:lnSpc>
              <a:spcBef>
                <a:spcPts val="1000"/>
              </a:spcBef>
              <a:buFont typeface="Police système"/>
              <a:buNone/>
              <a:tabLst/>
              <a:defRPr sz="2400" b="0" kern="1200">
                <a:solidFill>
                  <a:schemeClr val="tx1"/>
                </a:solidFill>
                <a:latin typeface="+mn-lt"/>
                <a:ea typeface="+mn-ea"/>
                <a:cs typeface="+mn-cs"/>
              </a:defRPr>
            </a:lvl3pPr>
            <a:lvl4pPr marL="0" indent="0" algn="l" defTabSz="914400" rtl="0" eaLnBrk="1" latinLnBrk="0" hangingPunct="1">
              <a:lnSpc>
                <a:spcPct val="90000"/>
              </a:lnSpc>
              <a:spcBef>
                <a:spcPts val="1000"/>
              </a:spcBef>
              <a:buFont typeface="Police système"/>
              <a:buNone/>
              <a:tabLst/>
              <a:defRPr sz="2400" b="0" kern="1200">
                <a:solidFill>
                  <a:schemeClr val="tx1"/>
                </a:solidFill>
                <a:latin typeface="+mn-lt"/>
                <a:ea typeface="+mn-ea"/>
                <a:cs typeface="+mn-cs"/>
              </a:defRPr>
            </a:lvl4pPr>
            <a:lvl5pPr marL="0" indent="0" algn="l" defTabSz="914400" rtl="0" eaLnBrk="1" latinLnBrk="0" hangingPunct="1">
              <a:lnSpc>
                <a:spcPct val="90000"/>
              </a:lnSpc>
              <a:spcBef>
                <a:spcPts val="1000"/>
              </a:spcBef>
              <a:buClr>
                <a:schemeClr val="accent1"/>
              </a:buClr>
              <a:buFont typeface="+mj-lt"/>
              <a:buNone/>
              <a:tabLst/>
              <a:defRPr sz="2400" b="0" kern="1200">
                <a:solidFill>
                  <a:schemeClr val="tx1"/>
                </a:solidFill>
                <a:latin typeface="+mn-lt"/>
                <a:ea typeface="+mn-ea"/>
                <a:cs typeface="+mn-cs"/>
              </a:defRPr>
            </a:lvl5pPr>
            <a:lvl6pPr marL="0" indent="0" algn="l" defTabSz="914400" rtl="0" eaLnBrk="1" latinLnBrk="0" hangingPunct="1">
              <a:lnSpc>
                <a:spcPct val="90000"/>
              </a:lnSpc>
              <a:spcBef>
                <a:spcPts val="1000"/>
              </a:spcBef>
              <a:buClr>
                <a:schemeClr val="accent1"/>
              </a:buClr>
              <a:buFont typeface="+mj-lt"/>
              <a:buNone/>
              <a:tabLst/>
              <a:defRPr sz="2400" b="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2400" b="0" kern="1200">
                <a:solidFill>
                  <a:schemeClr val="tx1"/>
                </a:solidFill>
                <a:latin typeface="+mn-lt"/>
                <a:ea typeface="+mn-ea"/>
                <a:cs typeface="+mn-cs"/>
              </a:defRPr>
            </a:lvl9pPr>
          </a:lstStyle>
          <a:p>
            <a:r>
              <a:rPr lang="en-CA" sz="4000" noProof="0">
                <a:latin typeface="Arial" panose="020B0604020202020204" pitchFamily="34" charset="0"/>
                <a:cs typeface="Arial" panose="020B0604020202020204" pitchFamily="34" charset="0"/>
              </a:rPr>
              <a:t>Document 3:</a:t>
            </a:r>
          </a:p>
        </p:txBody>
      </p:sp>
    </p:spTree>
    <p:extLst>
      <p:ext uri="{BB962C8B-B14F-4D97-AF65-F5344CB8AC3E}">
        <p14:creationId xmlns:p14="http://schemas.microsoft.com/office/powerpoint/2010/main" val="1772195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FEE6F-9322-B07A-46FD-EA4A5EA54B3C}"/>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856C0B91-10B2-282C-706B-FA1462F91F0B}"/>
              </a:ext>
            </a:extLst>
          </p:cNvPr>
          <p:cNvSpPr>
            <a:spLocks noGrp="1"/>
          </p:cNvSpPr>
          <p:nvPr>
            <p:ph type="title"/>
          </p:nvPr>
        </p:nvSpPr>
        <p:spPr>
          <a:xfrm>
            <a:off x="706129" y="916402"/>
            <a:ext cx="6771803" cy="885646"/>
          </a:xfrm>
        </p:spPr>
        <p:txBody>
          <a:bodyPr/>
          <a:lstStyle/>
          <a:p>
            <a:r>
              <a:rPr lang="en-CA" noProof="0">
                <a:cs typeface="Arial"/>
              </a:rPr>
              <a:t>Who was Dr. Morgentaler?</a:t>
            </a:r>
          </a:p>
        </p:txBody>
      </p:sp>
      <p:pic>
        <p:nvPicPr>
          <p:cNvPr id="7" name="Image 6" descr="Une image contenant dessin, dessin humoristique, clipart, Visage humain&#10;&#10;Description générée automatiquement">
            <a:extLst>
              <a:ext uri="{FF2B5EF4-FFF2-40B4-BE49-F238E27FC236}">
                <a16:creationId xmlns:a16="http://schemas.microsoft.com/office/drawing/2014/main" id="{CFAB0089-31B3-5F70-E864-E5F8142C9B12}"/>
              </a:ext>
            </a:extLst>
          </p:cNvPr>
          <p:cNvPicPr>
            <a:picLocks noChangeAspect="1"/>
          </p:cNvPicPr>
          <p:nvPr/>
        </p:nvPicPr>
        <p:blipFill>
          <a:blip r:embed="rId4"/>
          <a:stretch>
            <a:fillRect/>
          </a:stretch>
        </p:blipFill>
        <p:spPr>
          <a:xfrm>
            <a:off x="7683321" y="1205295"/>
            <a:ext cx="3802550" cy="5122354"/>
          </a:xfrm>
          <a:prstGeom prst="rect">
            <a:avLst/>
          </a:prstGeom>
        </p:spPr>
      </p:pic>
      <p:sp>
        <p:nvSpPr>
          <p:cNvPr id="2" name="Espace réservé du texte 4">
            <a:extLst>
              <a:ext uri="{FF2B5EF4-FFF2-40B4-BE49-F238E27FC236}">
                <a16:creationId xmlns:a16="http://schemas.microsoft.com/office/drawing/2014/main" id="{3EC7CE24-28CB-30CE-63A4-8126F61B7968}"/>
              </a:ext>
            </a:extLst>
          </p:cNvPr>
          <p:cNvSpPr>
            <a:spLocks noGrp="1"/>
          </p:cNvSpPr>
          <p:nvPr>
            <p:ph type="body" sz="quarter" idx="14"/>
          </p:nvPr>
        </p:nvSpPr>
        <p:spPr>
          <a:xfrm>
            <a:off x="706128" y="2084832"/>
            <a:ext cx="6368848" cy="4114800"/>
          </a:xfrm>
        </p:spPr>
        <p:txBody>
          <a:bodyPr/>
          <a:lstStyle/>
          <a:p>
            <a:pPr lvl="1">
              <a:lnSpc>
                <a:spcPct val="100000"/>
              </a:lnSpc>
            </a:pPr>
            <a:r>
              <a:rPr lang="en-CA">
                <a:ea typeface="Aptos" panose="020B0004020202020204" pitchFamily="34" charset="0"/>
                <a:cs typeface="Arial"/>
              </a:rPr>
              <a:t>A</a:t>
            </a:r>
            <a:r>
              <a:rPr lang="en-CA" noProof="0">
                <a:ea typeface="Aptos" panose="020B0004020202020204" pitchFamily="34" charset="0"/>
                <a:cs typeface="Arial"/>
              </a:rPr>
              <a:t> symbol of the </a:t>
            </a:r>
            <a:r>
              <a:rPr lang="en-CA">
                <a:ea typeface="Aptos" panose="020B0004020202020204" pitchFamily="34" charset="0"/>
                <a:cs typeface="Arial"/>
              </a:rPr>
              <a:t>movement</a:t>
            </a:r>
            <a:r>
              <a:rPr lang="en-CA" noProof="0">
                <a:ea typeface="Aptos" panose="020B0004020202020204" pitchFamily="34" charset="0"/>
                <a:cs typeface="Arial"/>
              </a:rPr>
              <a:t> to decriminalize abortion.</a:t>
            </a:r>
          </a:p>
          <a:p>
            <a:pPr lvl="1">
              <a:lnSpc>
                <a:spcPct val="100000"/>
              </a:lnSpc>
            </a:pPr>
            <a:r>
              <a:rPr lang="en-CA" noProof="0">
                <a:cs typeface="Arial"/>
              </a:rPr>
              <a:t>A doctor who offered abortion services. </a:t>
            </a:r>
          </a:p>
          <a:p>
            <a:pPr lvl="1">
              <a:lnSpc>
                <a:spcPct val="100000"/>
              </a:lnSpc>
            </a:pPr>
            <a:r>
              <a:rPr lang="en-CA" noProof="0">
                <a:cs typeface="Arial"/>
              </a:rPr>
              <a:t>Since 1967, he fought for women’s right to abortion.</a:t>
            </a:r>
          </a:p>
          <a:p>
            <a:pPr lvl="1">
              <a:lnSpc>
                <a:spcPct val="100000"/>
              </a:lnSpc>
            </a:pPr>
            <a:r>
              <a:rPr lang="en-CA" noProof="0">
                <a:cs typeface="Arial"/>
              </a:rPr>
              <a:t>Back then, </a:t>
            </a:r>
            <a:r>
              <a:rPr lang="en-CA" noProof="0" err="1">
                <a:cs typeface="Arial"/>
              </a:rPr>
              <a:t>iIllegal</a:t>
            </a:r>
            <a:r>
              <a:rPr lang="en-CA" noProof="0">
                <a:cs typeface="Arial"/>
              </a:rPr>
              <a:t> abortions threatened the health and lives of women.</a:t>
            </a:r>
          </a:p>
        </p:txBody>
      </p:sp>
    </p:spTree>
    <p:custDataLst>
      <p:tags r:id="rId1"/>
    </p:custDataLst>
    <p:extLst>
      <p:ext uri="{BB962C8B-B14F-4D97-AF65-F5344CB8AC3E}">
        <p14:creationId xmlns:p14="http://schemas.microsoft.com/office/powerpoint/2010/main" val="344285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346CF1-2E71-80AD-261B-38C05D7C914A}"/>
            </a:ext>
          </a:extLst>
        </p:cNvPr>
        <p:cNvGrpSpPr/>
        <p:nvPr/>
      </p:nvGrpSpPr>
      <p:grpSpPr>
        <a:xfrm>
          <a:off x="0" y="0"/>
          <a:ext cx="0" cy="0"/>
          <a:chOff x="0" y="0"/>
          <a:chExt cx="0" cy="0"/>
        </a:xfrm>
      </p:grpSpPr>
      <p:pic>
        <p:nvPicPr>
          <p:cNvPr id="6" name="Image 5">
            <a:extLst>
              <a:ext uri="{FF2B5EF4-FFF2-40B4-BE49-F238E27FC236}">
                <a16:creationId xmlns:a16="http://schemas.microsoft.com/office/drawing/2014/main" id="{DA0D51C2-9CE9-8B5F-59F9-6EBE7E63555D}"/>
              </a:ext>
            </a:extLst>
          </p:cNvPr>
          <p:cNvPicPr>
            <a:picLocks noChangeAspect="1"/>
          </p:cNvPicPr>
          <p:nvPr/>
        </p:nvPicPr>
        <p:blipFill>
          <a:blip r:embed="rId4"/>
          <a:stretch>
            <a:fillRect/>
          </a:stretch>
        </p:blipFill>
        <p:spPr>
          <a:xfrm>
            <a:off x="7232433" y="1462165"/>
            <a:ext cx="4342784" cy="4342784"/>
          </a:xfrm>
          <a:prstGeom prst="rect">
            <a:avLst/>
          </a:prstGeom>
        </p:spPr>
      </p:pic>
      <p:sp>
        <p:nvSpPr>
          <p:cNvPr id="3" name="Titre 2">
            <a:extLst>
              <a:ext uri="{FF2B5EF4-FFF2-40B4-BE49-F238E27FC236}">
                <a16:creationId xmlns:a16="http://schemas.microsoft.com/office/drawing/2014/main" id="{B7D60A23-CD00-0BFE-09C2-FDF13A282945}"/>
              </a:ext>
            </a:extLst>
          </p:cNvPr>
          <p:cNvSpPr>
            <a:spLocks noGrp="1"/>
          </p:cNvSpPr>
          <p:nvPr>
            <p:ph type="title"/>
          </p:nvPr>
        </p:nvSpPr>
        <p:spPr>
          <a:xfrm>
            <a:off x="706129" y="879070"/>
            <a:ext cx="6526304" cy="519034"/>
          </a:xfrm>
        </p:spPr>
        <p:txBody>
          <a:bodyPr/>
          <a:lstStyle/>
          <a:p>
            <a:pPr>
              <a:spcBef>
                <a:spcPts val="1200"/>
              </a:spcBef>
            </a:pPr>
            <a:r>
              <a:rPr lang="en-CA" sz="2800" noProof="0">
                <a:cs typeface="Arial"/>
              </a:rPr>
              <a:t>The </a:t>
            </a:r>
            <a:r>
              <a:rPr lang="en-CA" sz="2800" i="1" noProof="0">
                <a:cs typeface="Arial"/>
              </a:rPr>
              <a:t>Morgentaler</a:t>
            </a:r>
            <a:r>
              <a:rPr lang="en-CA" sz="2800" noProof="0">
                <a:cs typeface="Arial"/>
              </a:rPr>
              <a:t> judgment:</a:t>
            </a:r>
            <a:endParaRPr lang="en-CA" sz="3200" noProof="0">
              <a:cs typeface="Arial"/>
            </a:endParaRPr>
          </a:p>
        </p:txBody>
      </p:sp>
      <p:sp>
        <p:nvSpPr>
          <p:cNvPr id="2" name="Espace réservé du texte 4">
            <a:extLst>
              <a:ext uri="{FF2B5EF4-FFF2-40B4-BE49-F238E27FC236}">
                <a16:creationId xmlns:a16="http://schemas.microsoft.com/office/drawing/2014/main" id="{DC8B6A51-20DD-2861-5A0C-D6C3C5B6CB27}"/>
              </a:ext>
            </a:extLst>
          </p:cNvPr>
          <p:cNvSpPr>
            <a:spLocks noGrp="1"/>
          </p:cNvSpPr>
          <p:nvPr>
            <p:ph type="body" sz="quarter" idx="14"/>
          </p:nvPr>
        </p:nvSpPr>
        <p:spPr>
          <a:xfrm>
            <a:off x="706129" y="2486902"/>
            <a:ext cx="5968991" cy="4114800"/>
          </a:xfrm>
        </p:spPr>
        <p:txBody>
          <a:bodyPr/>
          <a:lstStyle/>
          <a:p>
            <a:pPr lvl="1">
              <a:lnSpc>
                <a:spcPct val="100000"/>
              </a:lnSpc>
            </a:pPr>
            <a:r>
              <a:rPr lang="en-CA" noProof="0">
                <a:latin typeface="Arial" panose="020B0604020202020204" pitchFamily="34" charset="0"/>
                <a:ea typeface="Aptos" panose="020B0004020202020204" pitchFamily="34" charset="0"/>
                <a:cs typeface="Arial" panose="020B0604020202020204" pitchFamily="34" charset="0"/>
              </a:rPr>
              <a:t>In 1982, Dr. Morgentaler and two other doctors were charged with performing </a:t>
            </a:r>
            <a:r>
              <a:rPr lang="en-CA" b="1" noProof="0">
                <a:solidFill>
                  <a:schemeClr val="accent1"/>
                </a:solidFill>
                <a:latin typeface="Arial" panose="020B0604020202020204" pitchFamily="34" charset="0"/>
                <a:ea typeface="Aptos" panose="020B0004020202020204" pitchFamily="34" charset="0"/>
                <a:cs typeface="Arial" panose="020B0604020202020204" pitchFamily="34" charset="0"/>
              </a:rPr>
              <a:t>illegal abortions</a:t>
            </a:r>
            <a:r>
              <a:rPr lang="en-CA" noProof="0">
                <a:solidFill>
                  <a:schemeClr val="accent2"/>
                </a:solidFill>
                <a:latin typeface="Arial" panose="020B0604020202020204" pitchFamily="34" charset="0"/>
                <a:ea typeface="Aptos" panose="020B0004020202020204" pitchFamily="34" charset="0"/>
                <a:cs typeface="Arial" panose="020B0604020202020204" pitchFamily="34" charset="0"/>
              </a:rPr>
              <a:t>.</a:t>
            </a:r>
            <a:r>
              <a:rPr lang="en-CA" noProof="0">
                <a:latin typeface="Arial" panose="020B0604020202020204" pitchFamily="34" charset="0"/>
                <a:ea typeface="Aptos" panose="020B0004020202020204" pitchFamily="34" charset="0"/>
                <a:cs typeface="Arial" panose="020B0604020202020204" pitchFamily="34" charset="0"/>
              </a:rPr>
              <a:t> The case went all the way to the</a:t>
            </a:r>
            <a:r>
              <a:rPr lang="en-CA" noProof="0">
                <a:solidFill>
                  <a:schemeClr val="accent2"/>
                </a:solidFill>
                <a:latin typeface="Arial" panose="020B0604020202020204" pitchFamily="34" charset="0"/>
                <a:ea typeface="Aptos" panose="020B0004020202020204" pitchFamily="34" charset="0"/>
                <a:cs typeface="Arial" panose="020B0604020202020204" pitchFamily="34" charset="0"/>
              </a:rPr>
              <a:t> </a:t>
            </a:r>
            <a:r>
              <a:rPr lang="en-CA" b="1" noProof="0">
                <a:solidFill>
                  <a:schemeClr val="accent1"/>
                </a:solidFill>
                <a:latin typeface="Arial" panose="020B0604020202020204" pitchFamily="34" charset="0"/>
                <a:ea typeface="Aptos" panose="020B0004020202020204" pitchFamily="34" charset="0"/>
                <a:cs typeface="Arial" panose="020B0604020202020204" pitchFamily="34" charset="0"/>
              </a:rPr>
              <a:t>Supreme Court.</a:t>
            </a:r>
          </a:p>
        </p:txBody>
      </p:sp>
      <p:sp>
        <p:nvSpPr>
          <p:cNvPr id="4" name="Titre 2">
            <a:extLst>
              <a:ext uri="{FF2B5EF4-FFF2-40B4-BE49-F238E27FC236}">
                <a16:creationId xmlns:a16="http://schemas.microsoft.com/office/drawing/2014/main" id="{A1FB92AB-28FC-55E2-ED7A-03EF180BB47A}"/>
              </a:ext>
            </a:extLst>
          </p:cNvPr>
          <p:cNvSpPr txBox="1">
            <a:spLocks/>
          </p:cNvSpPr>
          <p:nvPr/>
        </p:nvSpPr>
        <p:spPr>
          <a:xfrm>
            <a:off x="706129" y="1462165"/>
            <a:ext cx="6526304" cy="606458"/>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a:lstStyle>
          <a:p>
            <a:pPr>
              <a:spcBef>
                <a:spcPts val="1200"/>
              </a:spcBef>
            </a:pPr>
            <a:r>
              <a:rPr lang="en-CA" noProof="0">
                <a:cs typeface="Arial"/>
              </a:rPr>
              <a:t>An overview of the case</a:t>
            </a:r>
            <a:endParaRPr lang="en-CA" sz="3200" noProof="0">
              <a:cs typeface="Arial"/>
            </a:endParaRPr>
          </a:p>
        </p:txBody>
      </p:sp>
    </p:spTree>
    <p:custDataLst>
      <p:tags r:id="rId1"/>
    </p:custDataLst>
    <p:extLst>
      <p:ext uri="{BB962C8B-B14F-4D97-AF65-F5344CB8AC3E}">
        <p14:creationId xmlns:p14="http://schemas.microsoft.com/office/powerpoint/2010/main" val="40718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C7C2F0-666B-D7A8-9354-2B95E00850F2}"/>
            </a:ext>
          </a:extLst>
        </p:cNvPr>
        <p:cNvGrpSpPr/>
        <p:nvPr/>
      </p:nvGrpSpPr>
      <p:grpSpPr>
        <a:xfrm>
          <a:off x="0" y="0"/>
          <a:ext cx="0" cy="0"/>
          <a:chOff x="0" y="0"/>
          <a:chExt cx="0" cy="0"/>
        </a:xfrm>
      </p:grpSpPr>
      <p:pic>
        <p:nvPicPr>
          <p:cNvPr id="13" name="Espace réservé pour une image  5">
            <a:extLst>
              <a:ext uri="{FF2B5EF4-FFF2-40B4-BE49-F238E27FC236}">
                <a16:creationId xmlns:a16="http://schemas.microsoft.com/office/drawing/2014/main" id="{B1DD844C-1714-5EFD-91DB-F77FF8B59FE2}"/>
              </a:ext>
            </a:extLst>
          </p:cNvPr>
          <p:cNvPicPr>
            <a:picLocks noChangeAspect="1"/>
          </p:cNvPicPr>
          <p:nvPr/>
        </p:nvPicPr>
        <p:blipFill>
          <a:blip r:embed="rId4"/>
          <a:srcRect l="75052" t="6349" r="9064" b="74983"/>
          <a:stretch/>
        </p:blipFill>
        <p:spPr>
          <a:xfrm>
            <a:off x="6679096" y="1152939"/>
            <a:ext cx="5144964" cy="50373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p:spPr>
      </p:pic>
      <p:sp>
        <p:nvSpPr>
          <p:cNvPr id="3" name="Titre 2">
            <a:extLst>
              <a:ext uri="{FF2B5EF4-FFF2-40B4-BE49-F238E27FC236}">
                <a16:creationId xmlns:a16="http://schemas.microsoft.com/office/drawing/2014/main" id="{EECE3DAA-D1F2-351B-3238-6987FB43A4B0}"/>
              </a:ext>
            </a:extLst>
          </p:cNvPr>
          <p:cNvSpPr>
            <a:spLocks noGrp="1"/>
          </p:cNvSpPr>
          <p:nvPr>
            <p:ph type="title"/>
          </p:nvPr>
        </p:nvSpPr>
        <p:spPr>
          <a:xfrm>
            <a:off x="613798" y="950909"/>
            <a:ext cx="8480048" cy="914400"/>
          </a:xfrm>
        </p:spPr>
        <p:txBody>
          <a:bodyPr/>
          <a:lstStyle/>
          <a:p>
            <a:r>
              <a:rPr lang="en-CA" noProof="0">
                <a:cs typeface="Arial"/>
              </a:rPr>
              <a:t>The Canadian Charter</a:t>
            </a:r>
          </a:p>
        </p:txBody>
      </p:sp>
      <p:sp>
        <p:nvSpPr>
          <p:cNvPr id="8" name="Espace réservé du texte 4">
            <a:extLst>
              <a:ext uri="{FF2B5EF4-FFF2-40B4-BE49-F238E27FC236}">
                <a16:creationId xmlns:a16="http://schemas.microsoft.com/office/drawing/2014/main" id="{47D3DA0C-D25D-A3E2-78CE-7F786CD625D7}"/>
              </a:ext>
            </a:extLst>
          </p:cNvPr>
          <p:cNvSpPr>
            <a:spLocks noGrp="1"/>
          </p:cNvSpPr>
          <p:nvPr>
            <p:ph type="body" sz="quarter" idx="14"/>
          </p:nvPr>
        </p:nvSpPr>
        <p:spPr>
          <a:xfrm>
            <a:off x="613798" y="2075439"/>
            <a:ext cx="6553121" cy="4114800"/>
          </a:xfrm>
        </p:spPr>
        <p:txBody>
          <a:bodyPr/>
          <a:lstStyle/>
          <a:p>
            <a:pPr lvl="1">
              <a:lnSpc>
                <a:spcPct val="100000"/>
              </a:lnSpc>
            </a:pPr>
            <a:r>
              <a:rPr lang="en-CA" noProof="0">
                <a:latin typeface="Arial" panose="020B0604020202020204" pitchFamily="34" charset="0"/>
                <a:ea typeface="Aptos" panose="020B0004020202020204" pitchFamily="34" charset="0"/>
              </a:rPr>
              <a:t>One of Morgentaler’s arguments: the section of the </a:t>
            </a:r>
            <a:r>
              <a:rPr lang="en-CA" i="1" noProof="0">
                <a:latin typeface="Arial" panose="020B0604020202020204" pitchFamily="34" charset="0"/>
                <a:ea typeface="Aptos" panose="020B0004020202020204" pitchFamily="34" charset="0"/>
              </a:rPr>
              <a:t>Criminal Code </a:t>
            </a:r>
            <a:r>
              <a:rPr lang="en-CA" noProof="0">
                <a:latin typeface="Arial" panose="020B0604020202020204" pitchFamily="34" charset="0"/>
                <a:ea typeface="Aptos" panose="020B0004020202020204" pitchFamily="34" charset="0"/>
              </a:rPr>
              <a:t>that governed the right to abortion </a:t>
            </a:r>
            <a:r>
              <a:rPr lang="en-CA" b="1" noProof="0">
                <a:solidFill>
                  <a:schemeClr val="accent1"/>
                </a:solidFill>
                <a:latin typeface="Arial" panose="020B0604020202020204" pitchFamily="34" charset="0"/>
                <a:ea typeface="Aptos" panose="020B0004020202020204" pitchFamily="34" charset="0"/>
              </a:rPr>
              <a:t>did not  not respect the Canadian Charter</a:t>
            </a:r>
            <a:r>
              <a:rPr lang="en-CA" noProof="0">
                <a:latin typeface="Arial" panose="020B0604020202020204" pitchFamily="34" charset="0"/>
                <a:ea typeface="Aptos" panose="020B0004020202020204" pitchFamily="34" charset="0"/>
              </a:rPr>
              <a:t>. </a:t>
            </a:r>
            <a:endParaRPr lang="en-CA" noProof="0">
              <a:ea typeface="Aptos" panose="020B0004020202020204" pitchFamily="34" charset="0"/>
              <a:cs typeface="Arial"/>
            </a:endParaRPr>
          </a:p>
          <a:p>
            <a:pPr lvl="1">
              <a:lnSpc>
                <a:spcPct val="100000"/>
              </a:lnSpc>
            </a:pPr>
            <a:r>
              <a:rPr lang="en-CA">
                <a:ea typeface="Aptos" panose="020B0004020202020204" pitchFamily="34" charset="0"/>
                <a:cs typeface="Arial"/>
              </a:rPr>
              <a:t>Morgentaler</a:t>
            </a:r>
            <a:r>
              <a:rPr lang="en-CA" noProof="0">
                <a:ea typeface="Aptos" panose="020B0004020202020204" pitchFamily="34" charset="0"/>
                <a:cs typeface="Arial"/>
              </a:rPr>
              <a:t> asked</a:t>
            </a:r>
          </a:p>
          <a:p>
            <a:pPr marL="1260900" lvl="1" indent="-342900">
              <a:lnSpc>
                <a:spcPct val="100000"/>
              </a:lnSpc>
              <a:spcBef>
                <a:spcPts val="1200"/>
              </a:spcBef>
              <a:buClr>
                <a:schemeClr val="accent1"/>
              </a:buClr>
              <a:buSzPct val="86000"/>
              <a:buFont typeface="Arial" panose="020B0604020202020204" pitchFamily="34" charset="0"/>
              <a:buChar char="•"/>
            </a:pPr>
            <a:r>
              <a:rPr lang="en-CA" noProof="0">
                <a:ea typeface="Aptos" panose="020B0004020202020204" pitchFamily="34" charset="0"/>
                <a:cs typeface="Arial"/>
              </a:rPr>
              <a:t>the section be revoked;</a:t>
            </a:r>
          </a:p>
          <a:p>
            <a:pPr marL="1260900" lvl="1" indent="-342900">
              <a:lnSpc>
                <a:spcPct val="100000"/>
              </a:lnSpc>
              <a:spcBef>
                <a:spcPts val="1200"/>
              </a:spcBef>
              <a:buClr>
                <a:schemeClr val="accent1"/>
              </a:buClr>
              <a:buSzPct val="86000"/>
              <a:buFont typeface="Arial" panose="020B0604020202020204" pitchFamily="34" charset="0"/>
              <a:buChar char="•"/>
            </a:pPr>
            <a:r>
              <a:rPr lang="en-CA" noProof="0">
                <a:latin typeface="Arial" panose="020B0604020202020204" pitchFamily="34" charset="0"/>
                <a:ea typeface="Aptos" panose="020B0004020202020204" pitchFamily="34" charset="0"/>
              </a:rPr>
              <a:t>the court process to be stopped.</a:t>
            </a:r>
            <a:endParaRPr lang="en-CA" noProof="0">
              <a:ea typeface="Aptos" panose="020B0004020202020204" pitchFamily="34" charset="0"/>
              <a:cs typeface="Arial"/>
            </a:endParaRPr>
          </a:p>
        </p:txBody>
      </p:sp>
    </p:spTree>
    <p:custDataLst>
      <p:tags r:id="rId1"/>
    </p:custDataLst>
    <p:extLst>
      <p:ext uri="{BB962C8B-B14F-4D97-AF65-F5344CB8AC3E}">
        <p14:creationId xmlns:p14="http://schemas.microsoft.com/office/powerpoint/2010/main" val="92842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7167E-2225-5CC4-4188-48E84BFC629F}"/>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25E53123-A017-2129-48C6-6F7D55C1D8D7}"/>
              </a:ext>
            </a:extLst>
          </p:cNvPr>
          <p:cNvSpPr>
            <a:spLocks noGrp="1"/>
          </p:cNvSpPr>
          <p:nvPr>
            <p:ph type="title"/>
          </p:nvPr>
        </p:nvSpPr>
        <p:spPr>
          <a:xfrm>
            <a:off x="726848" y="669595"/>
            <a:ext cx="10222815" cy="914400"/>
          </a:xfrm>
        </p:spPr>
        <p:txBody>
          <a:bodyPr/>
          <a:lstStyle/>
          <a:p>
            <a:r>
              <a:rPr lang="en-CA" sz="4000" b="1" noProof="0">
                <a:effectLst/>
                <a:latin typeface="Arial" panose="020B0604020202020204" pitchFamily="34" charset="0"/>
                <a:ea typeface="Aptos" panose="020B0004020202020204" pitchFamily="34" charset="0"/>
                <a:cs typeface="Arial" panose="020B0604020202020204" pitchFamily="34" charset="0"/>
              </a:rPr>
              <a:t>The</a:t>
            </a:r>
            <a:r>
              <a:rPr lang="en-CA" sz="4000" b="1" i="1" noProof="0">
                <a:effectLst/>
                <a:latin typeface="Arial" panose="020B0604020202020204" pitchFamily="34" charset="0"/>
                <a:ea typeface="Aptos" panose="020B0004020202020204" pitchFamily="34" charset="0"/>
                <a:cs typeface="Arial" panose="020B0604020202020204" pitchFamily="34" charset="0"/>
              </a:rPr>
              <a:t> Criminal Code </a:t>
            </a:r>
            <a:r>
              <a:rPr lang="en-CA" sz="4000" b="1" noProof="0">
                <a:effectLst/>
                <a:latin typeface="Arial" panose="020B0604020202020204" pitchFamily="34" charset="0"/>
                <a:ea typeface="Aptos" panose="020B0004020202020204" pitchFamily="34" charset="0"/>
                <a:cs typeface="Arial" panose="020B0604020202020204" pitchFamily="34" charset="0"/>
              </a:rPr>
              <a:t>on abortion in 1982 (passages)</a:t>
            </a:r>
            <a:br>
              <a:rPr lang="en-CA" sz="4000" noProof="0">
                <a:effectLst/>
                <a:latin typeface="Aptos" panose="020B0004020202020204" pitchFamily="34" charset="0"/>
                <a:ea typeface="Aptos" panose="020B0004020202020204" pitchFamily="34" charset="0"/>
                <a:cs typeface="Arial" panose="020B0604020202020204" pitchFamily="34" charset="0"/>
              </a:rPr>
            </a:br>
            <a:endParaRPr lang="en-CA" noProof="0">
              <a:cs typeface="Arial"/>
            </a:endParaRPr>
          </a:p>
        </p:txBody>
      </p:sp>
      <p:sp>
        <p:nvSpPr>
          <p:cNvPr id="6" name="Espace réservé du texte 4">
            <a:extLst>
              <a:ext uri="{FF2B5EF4-FFF2-40B4-BE49-F238E27FC236}">
                <a16:creationId xmlns:a16="http://schemas.microsoft.com/office/drawing/2014/main" id="{01035016-0E7C-4C27-0EB3-F3875095CD84}"/>
              </a:ext>
            </a:extLst>
          </p:cNvPr>
          <p:cNvSpPr>
            <a:spLocks noGrp="1"/>
          </p:cNvSpPr>
          <p:nvPr>
            <p:ph type="body" sz="quarter" idx="14"/>
          </p:nvPr>
        </p:nvSpPr>
        <p:spPr>
          <a:xfrm>
            <a:off x="726848" y="2073605"/>
            <a:ext cx="11046051" cy="4114800"/>
          </a:xfrm>
        </p:spPr>
        <p:txBody>
          <a:bodyPr/>
          <a:lstStyle/>
          <a:p>
            <a:pPr lvl="1">
              <a:lnSpc>
                <a:spcPct val="100000"/>
              </a:lnSpc>
            </a:pPr>
            <a:r>
              <a:rPr lang="en-CA" noProof="0">
                <a:latin typeface="Arial" panose="020B0604020202020204" pitchFamily="34" charset="0"/>
                <a:ea typeface="Aptos" panose="020B0004020202020204" pitchFamily="34" charset="0"/>
                <a:cs typeface="Arial" panose="020B0604020202020204" pitchFamily="34" charset="0"/>
              </a:rPr>
              <a:t>(1) Every one who, with intent to procure the miscarriage of a female person, whether or not she is pregnant, uses any means for the purposes of carrying out his intention </a:t>
            </a:r>
            <a:r>
              <a:rPr lang="en-CA" b="1" noProof="0">
                <a:solidFill>
                  <a:schemeClr val="accent1"/>
                </a:solidFill>
                <a:latin typeface="Arial" panose="020B0604020202020204" pitchFamily="34" charset="0"/>
                <a:ea typeface="Aptos" panose="020B0004020202020204" pitchFamily="34" charset="0"/>
                <a:cs typeface="Arial" panose="020B0604020202020204" pitchFamily="34" charset="0"/>
              </a:rPr>
              <a:t>is guilty of an indictable offence and liable to imprisonment for life</a:t>
            </a:r>
            <a:r>
              <a:rPr lang="en-CA" noProof="0">
                <a:latin typeface="Arial" panose="020B0604020202020204" pitchFamily="34" charset="0"/>
                <a:ea typeface="Aptos" panose="020B0004020202020204" pitchFamily="34" charset="0"/>
                <a:cs typeface="Arial" panose="020B0604020202020204" pitchFamily="34" charset="0"/>
              </a:rPr>
              <a:t>.</a:t>
            </a:r>
          </a:p>
          <a:p>
            <a:pPr lvl="1">
              <a:lnSpc>
                <a:spcPct val="100000"/>
              </a:lnSpc>
            </a:pPr>
            <a:r>
              <a:rPr lang="en-CA" noProof="0">
                <a:latin typeface="Arial" panose="020B0604020202020204" pitchFamily="34" charset="0"/>
                <a:ea typeface="Aptos" panose="020B0004020202020204" pitchFamily="34" charset="0"/>
                <a:cs typeface="Arial" panose="020B0604020202020204" pitchFamily="34" charset="0"/>
              </a:rPr>
              <a:t>(2) Every female person who, being pregnant, with intent to procure her own miscarriage, uses any means or permits any means to be used for the purposes of carrying out her intention </a:t>
            </a:r>
            <a:r>
              <a:rPr lang="en-CA" b="1" noProof="0">
                <a:solidFill>
                  <a:schemeClr val="accent1"/>
                </a:solidFill>
                <a:latin typeface="Arial" panose="020B0604020202020204" pitchFamily="34" charset="0"/>
                <a:ea typeface="Aptos" panose="020B0004020202020204" pitchFamily="34" charset="0"/>
                <a:cs typeface="Arial" panose="020B0604020202020204" pitchFamily="34" charset="0"/>
              </a:rPr>
              <a:t>is guilty of an indictable offence and liable to imprisonment for a term not exceeding two years</a:t>
            </a:r>
            <a:r>
              <a:rPr lang="en-CA" noProof="0">
                <a:latin typeface="Arial" panose="020B0604020202020204" pitchFamily="34" charset="0"/>
                <a:ea typeface="Aptos" panose="020B0004020202020204" pitchFamily="34" charset="0"/>
                <a:cs typeface="Arial" panose="020B0604020202020204" pitchFamily="34" charset="0"/>
              </a:rPr>
              <a:t>. </a:t>
            </a:r>
          </a:p>
          <a:p>
            <a:pPr lvl="1">
              <a:lnSpc>
                <a:spcPct val="100000"/>
              </a:lnSpc>
            </a:pPr>
            <a:endParaRPr lang="en-CA" noProof="0">
              <a:latin typeface="Aptos" panose="020B0004020202020204" pitchFamily="34" charset="0"/>
              <a:ea typeface="Aptos" panose="020B0004020202020204" pitchFamily="34" charset="0"/>
              <a:cs typeface="Arial" panose="020B0604020202020204" pitchFamily="34" charset="0"/>
            </a:endParaRPr>
          </a:p>
          <a:p>
            <a:pPr lvl="1">
              <a:lnSpc>
                <a:spcPct val="100000"/>
              </a:lnSpc>
            </a:pPr>
            <a:endParaRPr lang="en-CA" noProof="0">
              <a:solidFill>
                <a:schemeClr val="accent1"/>
              </a:solidFill>
              <a:latin typeface="Arial" panose="020B0604020202020204" pitchFamily="34" charset="0"/>
              <a:ea typeface="Aptos" panose="020B0004020202020204" pitchFamily="34" charset="0"/>
              <a:cs typeface="Arial" panose="020B0604020202020204" pitchFamily="34" charset="0"/>
            </a:endParaRPr>
          </a:p>
        </p:txBody>
      </p:sp>
      <p:pic>
        <p:nvPicPr>
          <p:cNvPr id="7" name="Graphique 6">
            <a:extLst>
              <a:ext uri="{FF2B5EF4-FFF2-40B4-BE49-F238E27FC236}">
                <a16:creationId xmlns:a16="http://schemas.microsoft.com/office/drawing/2014/main" id="{39848C1A-9513-9FB6-5538-11785FD3933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rot="3281446">
            <a:off x="10868514" y="502053"/>
            <a:ext cx="839757" cy="1619821"/>
          </a:xfrm>
          <a:prstGeom prst="rect">
            <a:avLst/>
          </a:prstGeom>
        </p:spPr>
      </p:pic>
    </p:spTree>
    <p:custDataLst>
      <p:tags r:id="rId1"/>
    </p:custDataLst>
    <p:extLst>
      <p:ext uri="{BB962C8B-B14F-4D97-AF65-F5344CB8AC3E}">
        <p14:creationId xmlns:p14="http://schemas.microsoft.com/office/powerpoint/2010/main" val="231472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4"/>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BCF74D-F410-414A-3323-71732A9C349B}"/>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444460E3-F091-FE3B-CF13-A074699C268B}"/>
              </a:ext>
            </a:extLst>
          </p:cNvPr>
          <p:cNvSpPr>
            <a:spLocks noGrp="1"/>
          </p:cNvSpPr>
          <p:nvPr>
            <p:ph type="title"/>
          </p:nvPr>
        </p:nvSpPr>
        <p:spPr>
          <a:xfrm>
            <a:off x="886968" y="726690"/>
            <a:ext cx="9963912" cy="914400"/>
          </a:xfrm>
        </p:spPr>
        <p:txBody>
          <a:bodyPr/>
          <a:lstStyle/>
          <a:p>
            <a:r>
              <a:rPr lang="en-CA" noProof="0"/>
              <a:t>The </a:t>
            </a:r>
            <a:r>
              <a:rPr lang="en-CA" i="1" noProof="0"/>
              <a:t>Canadian Charter of Rights and Freedoms </a:t>
            </a:r>
            <a:r>
              <a:rPr lang="en-CA" noProof="0"/>
              <a:t>(</a:t>
            </a:r>
            <a:r>
              <a:rPr lang="en-CA"/>
              <a:t>passages</a:t>
            </a:r>
            <a:r>
              <a:rPr lang="en-CA" noProof="0"/>
              <a:t>)</a:t>
            </a:r>
          </a:p>
        </p:txBody>
      </p:sp>
      <p:sp>
        <p:nvSpPr>
          <p:cNvPr id="4" name="Espace réservé du texte 3">
            <a:extLst>
              <a:ext uri="{FF2B5EF4-FFF2-40B4-BE49-F238E27FC236}">
                <a16:creationId xmlns:a16="http://schemas.microsoft.com/office/drawing/2014/main" id="{5B760748-5B66-3E71-1678-D0944ECCE32A}"/>
              </a:ext>
            </a:extLst>
          </p:cNvPr>
          <p:cNvSpPr>
            <a:spLocks noGrp="1"/>
          </p:cNvSpPr>
          <p:nvPr>
            <p:ph type="body" sz="quarter" idx="14"/>
          </p:nvPr>
        </p:nvSpPr>
        <p:spPr>
          <a:xfrm>
            <a:off x="886968" y="2204357"/>
            <a:ext cx="10659990" cy="4310702"/>
          </a:xfrm>
        </p:spPr>
        <p:txBody>
          <a:bodyPr/>
          <a:lstStyle/>
          <a:p>
            <a:pPr>
              <a:lnSpc>
                <a:spcPct val="116000"/>
              </a:lnSpc>
              <a:spcAft>
                <a:spcPts val="800"/>
              </a:spcAft>
              <a:buClr>
                <a:schemeClr val="accent1"/>
              </a:buClr>
            </a:pPr>
            <a:r>
              <a:rPr lang="en-CA" sz="2400" noProof="0">
                <a:effectLst/>
                <a:latin typeface="Arial" panose="020B0604020202020204" pitchFamily="34" charset="0"/>
                <a:ea typeface="Aptos" panose="020B0004020202020204" pitchFamily="34" charset="0"/>
                <a:cs typeface="Arial" panose="020B0604020202020204" pitchFamily="34" charset="0"/>
              </a:rPr>
              <a:t>1. The </a:t>
            </a:r>
            <a:r>
              <a:rPr lang="en-CA" sz="2400" i="1" noProof="0">
                <a:effectLst/>
                <a:latin typeface="Arial" panose="020B0604020202020204" pitchFamily="34" charset="0"/>
                <a:ea typeface="Aptos" panose="020B0004020202020204" pitchFamily="34" charset="0"/>
                <a:cs typeface="Arial" panose="020B0604020202020204" pitchFamily="34" charset="0"/>
              </a:rPr>
              <a:t>Canadian Charter of Rights and Freedoms </a:t>
            </a:r>
            <a:r>
              <a:rPr lang="en-CA" sz="2400" noProof="0">
                <a:effectLst/>
                <a:latin typeface="Arial" panose="020B0604020202020204" pitchFamily="34" charset="0"/>
                <a:ea typeface="Aptos" panose="020B0004020202020204" pitchFamily="34" charset="0"/>
                <a:cs typeface="Arial" panose="020B0604020202020204" pitchFamily="34" charset="0"/>
              </a:rPr>
              <a:t>guarantees the rights and freedoms set out in it subject only to such reasonable limits prescribed by law </a:t>
            </a:r>
            <a:r>
              <a:rPr lang="en-CA" sz="2400" noProof="0">
                <a:latin typeface="Arial" panose="020B0604020202020204" pitchFamily="34" charset="0"/>
                <a:ea typeface="Aptos" panose="020B0004020202020204" pitchFamily="34" charset="0"/>
                <a:cs typeface="Arial" panose="020B0604020202020204" pitchFamily="34" charset="0"/>
              </a:rPr>
              <a:t>as can be demonstrably justified in a free and democratic society</a:t>
            </a:r>
            <a:r>
              <a:rPr lang="en-CA" sz="2400" noProof="0">
                <a:effectLst/>
                <a:latin typeface="Arial" panose="020B0604020202020204" pitchFamily="34" charset="0"/>
                <a:ea typeface="Aptos" panose="020B0004020202020204" pitchFamily="34" charset="0"/>
                <a:cs typeface="Arial" panose="020B0604020202020204" pitchFamily="34" charset="0"/>
              </a:rPr>
              <a:t>.</a:t>
            </a:r>
          </a:p>
          <a:p>
            <a:pPr>
              <a:lnSpc>
                <a:spcPct val="116000"/>
              </a:lnSpc>
              <a:spcAft>
                <a:spcPts val="800"/>
              </a:spcAft>
            </a:pPr>
            <a:r>
              <a:rPr lang="en-CA" sz="2400" b="1" noProof="0">
                <a:effectLst/>
                <a:latin typeface="Arial" panose="020B0604020202020204" pitchFamily="34" charset="0"/>
                <a:ea typeface="Aptos" panose="020B0004020202020204" pitchFamily="34" charset="0"/>
                <a:cs typeface="Arial" panose="020B0604020202020204" pitchFamily="34" charset="0"/>
              </a:rPr>
              <a:t>Life, liberty and security</a:t>
            </a:r>
            <a:endParaRPr lang="en-CA" sz="2400" noProof="0">
              <a:effectLst/>
              <a:latin typeface="Arial" panose="020B0604020202020204" pitchFamily="34" charset="0"/>
              <a:ea typeface="Aptos" panose="020B0004020202020204" pitchFamily="34" charset="0"/>
              <a:cs typeface="Arial" panose="020B0604020202020204" pitchFamily="34" charset="0"/>
            </a:endParaRPr>
          </a:p>
          <a:p>
            <a:pPr>
              <a:lnSpc>
                <a:spcPct val="116000"/>
              </a:lnSpc>
              <a:spcAft>
                <a:spcPts val="800"/>
              </a:spcAft>
            </a:pPr>
            <a:r>
              <a:rPr lang="en-CA" sz="2400" noProof="0">
                <a:effectLst/>
                <a:latin typeface="Arial" panose="020B0604020202020204" pitchFamily="34" charset="0"/>
                <a:ea typeface="Aptos" panose="020B0004020202020204" pitchFamily="34" charset="0"/>
                <a:cs typeface="Arial" panose="020B0604020202020204" pitchFamily="34" charset="0"/>
              </a:rPr>
              <a:t>7. </a:t>
            </a:r>
            <a:r>
              <a:rPr lang="en-CA" sz="2400" b="1" noProof="0">
                <a:solidFill>
                  <a:schemeClr val="accent1"/>
                </a:solidFill>
                <a:effectLst/>
                <a:latin typeface="Arial" panose="020B0604020202020204" pitchFamily="34" charset="0"/>
                <a:ea typeface="Aptos" panose="020B0004020202020204" pitchFamily="34" charset="0"/>
                <a:cs typeface="Arial" panose="020B0604020202020204" pitchFamily="34" charset="0"/>
              </a:rPr>
              <a:t>Everyone has the right to life, liberty and security of the person</a:t>
            </a:r>
            <a:r>
              <a:rPr lang="en-CA" sz="2400" noProof="0">
                <a:effectLst/>
                <a:latin typeface="Arial" panose="020B0604020202020204" pitchFamily="34" charset="0"/>
                <a:ea typeface="Aptos" panose="020B0004020202020204" pitchFamily="34" charset="0"/>
                <a:cs typeface="Arial" panose="020B0604020202020204" pitchFamily="34" charset="0"/>
              </a:rPr>
              <a:t> </a:t>
            </a:r>
            <a:br>
              <a:rPr lang="en-CA" sz="2400" noProof="0">
                <a:effectLst/>
                <a:latin typeface="Arial" panose="020B0604020202020204" pitchFamily="34" charset="0"/>
                <a:ea typeface="Aptos" panose="020B0004020202020204" pitchFamily="34" charset="0"/>
                <a:cs typeface="Arial" panose="020B0604020202020204" pitchFamily="34" charset="0"/>
              </a:rPr>
            </a:br>
            <a:r>
              <a:rPr lang="en-CA" sz="2400" noProof="0">
                <a:latin typeface="Arial" panose="020B0604020202020204" pitchFamily="34" charset="0"/>
                <a:ea typeface="Aptos" panose="020B0004020202020204" pitchFamily="34" charset="0"/>
                <a:cs typeface="Arial" panose="020B0604020202020204" pitchFamily="34" charset="0"/>
              </a:rPr>
              <a:t>and the right not to be deprived thereof except in accordance with the principles of fundamental justice</a:t>
            </a:r>
            <a:r>
              <a:rPr lang="en-CA" sz="2400" noProof="0">
                <a:effectLst/>
                <a:latin typeface="Arial" panose="020B0604020202020204" pitchFamily="34" charset="0"/>
                <a:ea typeface="Aptos" panose="020B0004020202020204" pitchFamily="34" charset="0"/>
                <a:cs typeface="Arial" panose="020B0604020202020204" pitchFamily="34" charset="0"/>
              </a:rPr>
              <a:t>.</a:t>
            </a:r>
          </a:p>
          <a:p>
            <a:endParaRPr lang="en-CA" sz="2400" noProof="0"/>
          </a:p>
        </p:txBody>
      </p:sp>
    </p:spTree>
    <p:extLst>
      <p:ext uri="{BB962C8B-B14F-4D97-AF65-F5344CB8AC3E}">
        <p14:creationId xmlns:p14="http://schemas.microsoft.com/office/powerpoint/2010/main" val="783138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5F1F8-0DAB-5B36-AC62-12732751CAEA}"/>
            </a:ext>
          </a:extLst>
        </p:cNvPr>
        <p:cNvGrpSpPr/>
        <p:nvPr/>
      </p:nvGrpSpPr>
      <p:grpSpPr>
        <a:xfrm>
          <a:off x="0" y="0"/>
          <a:ext cx="0" cy="0"/>
          <a:chOff x="0" y="0"/>
          <a:chExt cx="0" cy="0"/>
        </a:xfrm>
      </p:grpSpPr>
      <p:sp>
        <p:nvSpPr>
          <p:cNvPr id="15" name="Espace réservé du texte 13">
            <a:extLst>
              <a:ext uri="{FF2B5EF4-FFF2-40B4-BE49-F238E27FC236}">
                <a16:creationId xmlns:a16="http://schemas.microsoft.com/office/drawing/2014/main" id="{304D04C9-3642-5362-C150-4A3BE32D845B}"/>
              </a:ext>
            </a:extLst>
          </p:cNvPr>
          <p:cNvSpPr txBox="1">
            <a:spLocks/>
          </p:cNvSpPr>
          <p:nvPr/>
        </p:nvSpPr>
        <p:spPr>
          <a:xfrm>
            <a:off x="7809058" y="5120639"/>
            <a:ext cx="2295644" cy="91440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endParaRPr lang="en-CA" sz="3200" b="1" noProof="0">
              <a:solidFill>
                <a:srgbClr val="FFC000"/>
              </a:solidFill>
            </a:endParaRPr>
          </a:p>
        </p:txBody>
      </p:sp>
      <p:pic>
        <p:nvPicPr>
          <p:cNvPr id="2" name="Image 1">
            <a:extLst>
              <a:ext uri="{FF2B5EF4-FFF2-40B4-BE49-F238E27FC236}">
                <a16:creationId xmlns:a16="http://schemas.microsoft.com/office/drawing/2014/main" id="{B071478D-412C-B3BA-5D35-25F0BE3ABB56}"/>
              </a:ext>
            </a:extLst>
          </p:cNvPr>
          <p:cNvPicPr>
            <a:picLocks noChangeAspect="1"/>
          </p:cNvPicPr>
          <p:nvPr/>
        </p:nvPicPr>
        <p:blipFill>
          <a:blip r:embed="rId5">
            <a:clrChange>
              <a:clrFrom>
                <a:srgbClr val="FFF8F0"/>
              </a:clrFrom>
              <a:clrTo>
                <a:srgbClr val="FFF8F0">
                  <a:alpha val="0"/>
                </a:srgbClr>
              </a:clrTo>
            </a:clrChange>
          </a:blip>
          <a:srcRect l="34725" t="8314" r="47654" b="65577"/>
          <a:stretch>
            <a:fillRect/>
          </a:stretch>
        </p:blipFill>
        <p:spPr>
          <a:xfrm>
            <a:off x="9808372" y="730518"/>
            <a:ext cx="1351734" cy="1395993"/>
          </a:xfrm>
          <a:prstGeom prst="rect">
            <a:avLst/>
          </a:prstGeom>
        </p:spPr>
      </p:pic>
      <p:pic>
        <p:nvPicPr>
          <p:cNvPr id="4" name="Image 3">
            <a:extLst>
              <a:ext uri="{FF2B5EF4-FFF2-40B4-BE49-F238E27FC236}">
                <a16:creationId xmlns:a16="http://schemas.microsoft.com/office/drawing/2014/main" id="{7FA8917F-5A9C-E9AA-9BE5-B9B96C63E8C6}"/>
              </a:ext>
            </a:extLst>
          </p:cNvPr>
          <p:cNvPicPr>
            <a:picLocks noChangeAspect="1"/>
          </p:cNvPicPr>
          <p:nvPr/>
        </p:nvPicPr>
        <p:blipFill>
          <a:blip r:embed="rId5">
            <a:clrChange>
              <a:clrFrom>
                <a:srgbClr val="FFF8F0"/>
              </a:clrFrom>
              <a:clrTo>
                <a:srgbClr val="FFF8F0">
                  <a:alpha val="0"/>
                </a:srgbClr>
              </a:clrTo>
            </a:clrChange>
          </a:blip>
          <a:srcRect l="51526" t="8314" r="32650" b="64153"/>
          <a:stretch>
            <a:fillRect/>
          </a:stretch>
        </p:blipFill>
        <p:spPr>
          <a:xfrm>
            <a:off x="9485139" y="3011742"/>
            <a:ext cx="1213871" cy="1472133"/>
          </a:xfrm>
          <a:prstGeom prst="rect">
            <a:avLst/>
          </a:prstGeom>
        </p:spPr>
      </p:pic>
      <p:pic>
        <p:nvPicPr>
          <p:cNvPr id="5" name="Image 4">
            <a:extLst>
              <a:ext uri="{FF2B5EF4-FFF2-40B4-BE49-F238E27FC236}">
                <a16:creationId xmlns:a16="http://schemas.microsoft.com/office/drawing/2014/main" id="{E2873D3B-18F2-604E-74EA-614DADE45C1B}"/>
              </a:ext>
            </a:extLst>
          </p:cNvPr>
          <p:cNvPicPr>
            <a:picLocks noChangeAspect="1"/>
          </p:cNvPicPr>
          <p:nvPr/>
        </p:nvPicPr>
        <p:blipFill>
          <a:blip r:embed="rId5">
            <a:clrChange>
              <a:clrFrom>
                <a:srgbClr val="FFF8F0"/>
              </a:clrFrom>
              <a:clrTo>
                <a:srgbClr val="FFF8F0">
                  <a:alpha val="0"/>
                </a:srgbClr>
              </a:clrTo>
            </a:clrChange>
          </a:blip>
          <a:srcRect l="34725" t="35461" r="48121" b="33905"/>
          <a:stretch>
            <a:fillRect/>
          </a:stretch>
        </p:blipFill>
        <p:spPr>
          <a:xfrm>
            <a:off x="4916789" y="4581135"/>
            <a:ext cx="1315876" cy="1637895"/>
          </a:xfrm>
          <a:prstGeom prst="rect">
            <a:avLst/>
          </a:prstGeom>
        </p:spPr>
      </p:pic>
      <p:pic>
        <p:nvPicPr>
          <p:cNvPr id="7" name="Image 6">
            <a:extLst>
              <a:ext uri="{FF2B5EF4-FFF2-40B4-BE49-F238E27FC236}">
                <a16:creationId xmlns:a16="http://schemas.microsoft.com/office/drawing/2014/main" id="{3B6CDD96-0B45-B19E-5384-F949222C72AC}"/>
              </a:ext>
            </a:extLst>
          </p:cNvPr>
          <p:cNvPicPr>
            <a:picLocks noChangeAspect="1"/>
          </p:cNvPicPr>
          <p:nvPr/>
        </p:nvPicPr>
        <p:blipFill>
          <a:blip r:embed="rId5">
            <a:clrChange>
              <a:clrFrom>
                <a:srgbClr val="FFF8F0"/>
              </a:clrFrom>
              <a:clrTo>
                <a:srgbClr val="FFF8F0">
                  <a:alpha val="0"/>
                </a:srgbClr>
              </a:clrTo>
            </a:clrChange>
          </a:blip>
          <a:srcRect l="50197" t="35378" r="32650" b="32853"/>
          <a:stretch>
            <a:fillRect/>
          </a:stretch>
        </p:blipFill>
        <p:spPr>
          <a:xfrm>
            <a:off x="10205956" y="4753166"/>
            <a:ext cx="1315876" cy="1698564"/>
          </a:xfrm>
          <a:prstGeom prst="rect">
            <a:avLst/>
          </a:prstGeom>
        </p:spPr>
      </p:pic>
      <p:pic>
        <p:nvPicPr>
          <p:cNvPr id="8" name="Image 7">
            <a:extLst>
              <a:ext uri="{FF2B5EF4-FFF2-40B4-BE49-F238E27FC236}">
                <a16:creationId xmlns:a16="http://schemas.microsoft.com/office/drawing/2014/main" id="{04FE37EA-253D-74CD-570E-1BC715D1B07C}"/>
              </a:ext>
            </a:extLst>
          </p:cNvPr>
          <p:cNvPicPr>
            <a:picLocks noChangeAspect="1"/>
          </p:cNvPicPr>
          <p:nvPr/>
        </p:nvPicPr>
        <p:blipFill>
          <a:blip r:embed="rId5">
            <a:clrChange>
              <a:clrFrom>
                <a:srgbClr val="FFF8F0"/>
              </a:clrFrom>
              <a:clrTo>
                <a:srgbClr val="FFF8F0">
                  <a:alpha val="0"/>
                </a:srgbClr>
              </a:clrTo>
            </a:clrChange>
          </a:blip>
          <a:srcRect l="34725" t="67258" r="49834" b="8757"/>
          <a:stretch>
            <a:fillRect/>
          </a:stretch>
        </p:blipFill>
        <p:spPr>
          <a:xfrm>
            <a:off x="7762881" y="4581135"/>
            <a:ext cx="1184492" cy="1282383"/>
          </a:xfrm>
          <a:prstGeom prst="rect">
            <a:avLst/>
          </a:prstGeom>
        </p:spPr>
      </p:pic>
      <p:pic>
        <p:nvPicPr>
          <p:cNvPr id="10" name="Image 9">
            <a:extLst>
              <a:ext uri="{FF2B5EF4-FFF2-40B4-BE49-F238E27FC236}">
                <a16:creationId xmlns:a16="http://schemas.microsoft.com/office/drawing/2014/main" id="{ED9F591D-2A39-D70C-18F3-93C61BEF35DC}"/>
              </a:ext>
            </a:extLst>
          </p:cNvPr>
          <p:cNvPicPr>
            <a:picLocks noChangeAspect="1"/>
          </p:cNvPicPr>
          <p:nvPr/>
        </p:nvPicPr>
        <p:blipFill>
          <a:blip r:embed="rId5">
            <a:clrChange>
              <a:clrFrom>
                <a:srgbClr val="FFF8F0"/>
              </a:clrFrom>
              <a:clrTo>
                <a:srgbClr val="FFF8F0">
                  <a:alpha val="0"/>
                </a:srgbClr>
              </a:clrTo>
            </a:clrChange>
          </a:blip>
          <a:srcRect l="50775" t="65865" r="32650"/>
          <a:stretch>
            <a:fillRect/>
          </a:stretch>
        </p:blipFill>
        <p:spPr>
          <a:xfrm>
            <a:off x="8079112" y="1922706"/>
            <a:ext cx="1271510" cy="1825103"/>
          </a:xfrm>
          <a:prstGeom prst="rect">
            <a:avLst/>
          </a:prstGeom>
        </p:spPr>
      </p:pic>
      <p:sp>
        <p:nvSpPr>
          <p:cNvPr id="21" name="Titre 2">
            <a:extLst>
              <a:ext uri="{FF2B5EF4-FFF2-40B4-BE49-F238E27FC236}">
                <a16:creationId xmlns:a16="http://schemas.microsoft.com/office/drawing/2014/main" id="{DC8AC9AB-5DFA-F08D-E798-1CBA0C71FD1D}"/>
              </a:ext>
            </a:extLst>
          </p:cNvPr>
          <p:cNvSpPr>
            <a:spLocks noGrp="1"/>
          </p:cNvSpPr>
          <p:nvPr>
            <p:ph type="title"/>
          </p:nvPr>
        </p:nvSpPr>
        <p:spPr>
          <a:xfrm>
            <a:off x="846190" y="1125177"/>
            <a:ext cx="7654866" cy="914400"/>
          </a:xfrm>
        </p:spPr>
        <p:txBody>
          <a:bodyPr/>
          <a:lstStyle/>
          <a:p>
            <a:r>
              <a:rPr lang="en-CA" noProof="0"/>
              <a:t>The question asked </a:t>
            </a:r>
            <a:r>
              <a:rPr lang="en-CA"/>
              <a:t>to</a:t>
            </a:r>
            <a:r>
              <a:rPr lang="en-CA" noProof="0"/>
              <a:t> the judges</a:t>
            </a:r>
          </a:p>
        </p:txBody>
      </p:sp>
      <p:sp>
        <p:nvSpPr>
          <p:cNvPr id="22" name="Espace réservé du texte 4">
            <a:extLst>
              <a:ext uri="{FF2B5EF4-FFF2-40B4-BE49-F238E27FC236}">
                <a16:creationId xmlns:a16="http://schemas.microsoft.com/office/drawing/2014/main" id="{B354C4FC-AF3F-E5B3-99DA-CC3396EF49F9}"/>
              </a:ext>
            </a:extLst>
          </p:cNvPr>
          <p:cNvSpPr>
            <a:spLocks noGrp="1"/>
          </p:cNvSpPr>
          <p:nvPr>
            <p:ph type="body" sz="quarter" idx="14"/>
          </p:nvPr>
        </p:nvSpPr>
        <p:spPr>
          <a:xfrm>
            <a:off x="706129" y="2414016"/>
            <a:ext cx="7164242" cy="2272284"/>
          </a:xfrm>
        </p:spPr>
        <p:txBody>
          <a:bodyPr/>
          <a:lstStyle/>
          <a:p>
            <a:pPr lvl="1">
              <a:lnSpc>
                <a:spcPct val="100000"/>
              </a:lnSpc>
            </a:pPr>
            <a:r>
              <a:rPr lang="en-CA" noProof="0">
                <a:latin typeface="Arial" panose="020B0604020202020204" pitchFamily="34" charset="0"/>
                <a:ea typeface="Aptos" panose="020B0004020202020204" pitchFamily="34" charset="0"/>
                <a:cs typeface="Arial" panose="020B0604020202020204" pitchFamily="34" charset="0"/>
              </a:rPr>
              <a:t>Does the section of the </a:t>
            </a:r>
            <a:r>
              <a:rPr lang="en-CA" i="1" noProof="0">
                <a:latin typeface="Arial" panose="020B0604020202020204" pitchFamily="34" charset="0"/>
                <a:ea typeface="Aptos" panose="020B0004020202020204" pitchFamily="34" charset="0"/>
                <a:cs typeface="Arial" panose="020B0604020202020204" pitchFamily="34" charset="0"/>
              </a:rPr>
              <a:t>Criminal Code </a:t>
            </a:r>
            <a:r>
              <a:rPr lang="en-CA" noProof="0">
                <a:latin typeface="Arial" panose="020B0604020202020204" pitchFamily="34" charset="0"/>
                <a:ea typeface="Aptos" panose="020B0004020202020204" pitchFamily="34" charset="0"/>
                <a:cs typeface="Arial" panose="020B0604020202020204" pitchFamily="34" charset="0"/>
              </a:rPr>
              <a:t>on the right to abortion respect the Canadian Charter, specifically section 7?</a:t>
            </a:r>
          </a:p>
          <a:p>
            <a:pPr lvl="1">
              <a:lnSpc>
                <a:spcPct val="100000"/>
              </a:lnSpc>
            </a:pPr>
            <a:endParaRPr lang="en-CA" noProof="0">
              <a:solidFill>
                <a:schemeClr val="accent1"/>
              </a:solidFill>
              <a:latin typeface="Arial" panose="020B0604020202020204" pitchFamily="34" charset="0"/>
              <a:ea typeface="Aptos" panose="020B00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75965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p:txBody>
          <a:bodyPr/>
          <a:lstStyle/>
          <a:p>
            <a:r>
              <a:rPr lang="en-CA" noProof="0">
                <a:ea typeface="+mn-lt"/>
                <a:cs typeface="+mn-lt"/>
              </a:rPr>
              <a:t>Definition </a:t>
            </a:r>
            <a:br>
              <a:rPr lang="en-CA" noProof="0">
                <a:ea typeface="+mn-lt"/>
                <a:cs typeface="+mn-lt"/>
              </a:rPr>
            </a:br>
            <a:r>
              <a:rPr lang="en-CA" noProof="0">
                <a:ea typeface="+mn-lt"/>
                <a:cs typeface="+mn-lt"/>
              </a:rPr>
              <a:t>of the Concepts</a:t>
            </a:r>
            <a:endParaRPr lang="en-CA" noProof="0"/>
          </a:p>
        </p:txBody>
      </p:sp>
      <p:sp>
        <p:nvSpPr>
          <p:cNvPr id="3" name="Espace réservé pour une image  2">
            <a:extLst>
              <a:ext uri="{FF2B5EF4-FFF2-40B4-BE49-F238E27FC236}">
                <a16:creationId xmlns:a16="http://schemas.microsoft.com/office/drawing/2014/main" id="{704CB5F8-83F3-084D-9A1E-2D1208D7F022}"/>
              </a:ext>
            </a:extLst>
          </p:cNvPr>
          <p:cNvSpPr>
            <a:spLocks noGrp="1"/>
          </p:cNvSpPr>
          <p:nvPr>
            <p:ph type="pic" sz="quarter" idx="16"/>
          </p:nvPr>
        </p:nvSpPr>
        <p:spPr>
          <a:xfrm>
            <a:off x="6976872" y="1423136"/>
            <a:ext cx="4023360" cy="4023360"/>
          </a:xfrm>
        </p:spPr>
        <p:txBody>
          <a:bodyPr/>
          <a:lstStyle/>
          <a:p>
            <a:endParaRPr lang="en-CA" noProof="0"/>
          </a:p>
        </p:txBody>
      </p:sp>
      <p:pic>
        <p:nvPicPr>
          <p:cNvPr id="4" name="Graphique 3">
            <a:extLst>
              <a:ext uri="{FF2B5EF4-FFF2-40B4-BE49-F238E27FC236}">
                <a16:creationId xmlns:a16="http://schemas.microsoft.com/office/drawing/2014/main" id="{B6DA845C-630A-1933-E16A-17C2D199D87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flipH="1">
            <a:off x="7877900" y="2280290"/>
            <a:ext cx="2205985" cy="2205985"/>
          </a:xfrm>
          <a:prstGeom prst="rect">
            <a:avLst/>
          </a:prstGeom>
        </p:spPr>
      </p:pic>
      <p:pic>
        <p:nvPicPr>
          <p:cNvPr id="5" name="Graphique 4">
            <a:extLst>
              <a:ext uri="{FF2B5EF4-FFF2-40B4-BE49-F238E27FC236}">
                <a16:creationId xmlns:a16="http://schemas.microsoft.com/office/drawing/2014/main" id="{FE4A3FA4-787F-211E-4226-9C95722FC8A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586647" y="153618"/>
            <a:ext cx="2355032" cy="1262844"/>
          </a:xfrm>
          <a:prstGeom prst="rect">
            <a:avLst/>
          </a:prstGeom>
        </p:spPr>
      </p:pic>
      <p:pic>
        <p:nvPicPr>
          <p:cNvPr id="7" name="Graphique 6">
            <a:extLst>
              <a:ext uri="{FF2B5EF4-FFF2-40B4-BE49-F238E27FC236}">
                <a16:creationId xmlns:a16="http://schemas.microsoft.com/office/drawing/2014/main" id="{EF2112F1-5104-E6AD-C340-754BCBBB534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551452" y="363592"/>
            <a:ext cx="1216477" cy="2268565"/>
          </a:xfrm>
          <a:prstGeom prst="rect">
            <a:avLst/>
          </a:prstGeom>
        </p:spPr>
      </p:pic>
      <p:pic>
        <p:nvPicPr>
          <p:cNvPr id="10" name="Graphique 9">
            <a:extLst>
              <a:ext uri="{FF2B5EF4-FFF2-40B4-BE49-F238E27FC236}">
                <a16:creationId xmlns:a16="http://schemas.microsoft.com/office/drawing/2014/main" id="{5928477E-0204-7338-B55E-34D3335E3A5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2001892">
            <a:off x="10330301" y="3142402"/>
            <a:ext cx="1978138" cy="1060741"/>
          </a:xfrm>
          <a:prstGeom prst="rect">
            <a:avLst/>
          </a:prstGeom>
        </p:spPr>
      </p:pic>
    </p:spTree>
    <p:extLst>
      <p:ext uri="{BB962C8B-B14F-4D97-AF65-F5344CB8AC3E}">
        <p14:creationId xmlns:p14="http://schemas.microsoft.com/office/powerpoint/2010/main" val="152154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A95F7-A61F-6E1F-BFA2-11B55BFDEE74}"/>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382535A-BF3A-2038-E83E-A9ACEA6A62D9}"/>
              </a:ext>
            </a:extLst>
          </p:cNvPr>
          <p:cNvSpPr>
            <a:spLocks noGrp="1"/>
          </p:cNvSpPr>
          <p:nvPr>
            <p:ph type="body" idx="1"/>
          </p:nvPr>
        </p:nvSpPr>
        <p:spPr/>
        <p:txBody>
          <a:bodyPr/>
          <a:lstStyle/>
          <a:p>
            <a:r>
              <a:rPr lang="en-CA" noProof="0">
                <a:cs typeface="Arial"/>
              </a:rPr>
              <a:t>Work Session!</a:t>
            </a:r>
            <a:endParaRPr lang="en-CA" noProof="0"/>
          </a:p>
        </p:txBody>
      </p:sp>
      <p:sp>
        <p:nvSpPr>
          <p:cNvPr id="3" name="Espace réservé pour une image  2">
            <a:extLst>
              <a:ext uri="{FF2B5EF4-FFF2-40B4-BE49-F238E27FC236}">
                <a16:creationId xmlns:a16="http://schemas.microsoft.com/office/drawing/2014/main" id="{81521412-834F-E2C8-E65E-8762E799897D}"/>
              </a:ext>
            </a:extLst>
          </p:cNvPr>
          <p:cNvSpPr>
            <a:spLocks noGrp="1"/>
          </p:cNvSpPr>
          <p:nvPr>
            <p:ph type="pic" sz="quarter" idx="16"/>
          </p:nvPr>
        </p:nvSpPr>
        <p:spPr/>
        <p:txBody>
          <a:bodyPr/>
          <a:lstStyle/>
          <a:p>
            <a:endParaRPr lang="en-CA" noProof="0"/>
          </a:p>
        </p:txBody>
      </p:sp>
      <p:pic>
        <p:nvPicPr>
          <p:cNvPr id="4" name="Image 3">
            <a:extLst>
              <a:ext uri="{FF2B5EF4-FFF2-40B4-BE49-F238E27FC236}">
                <a16:creationId xmlns:a16="http://schemas.microsoft.com/office/drawing/2014/main" id="{F0B4931E-A9F9-2FBB-38E0-A9E455708CB3}"/>
              </a:ext>
            </a:extLst>
          </p:cNvPr>
          <p:cNvPicPr>
            <a:picLocks noChangeAspect="1"/>
          </p:cNvPicPr>
          <p:nvPr/>
        </p:nvPicPr>
        <p:blipFill>
          <a:blip r:embed="rId2"/>
          <a:stretch>
            <a:fillRect/>
          </a:stretch>
        </p:blipFill>
        <p:spPr>
          <a:xfrm rot="1123828">
            <a:off x="5389860" y="64498"/>
            <a:ext cx="7197384" cy="6005418"/>
          </a:xfrm>
          <a:prstGeom prst="rect">
            <a:avLst/>
          </a:prstGeom>
        </p:spPr>
      </p:pic>
    </p:spTree>
    <p:extLst>
      <p:ext uri="{BB962C8B-B14F-4D97-AF65-F5344CB8AC3E}">
        <p14:creationId xmlns:p14="http://schemas.microsoft.com/office/powerpoint/2010/main" val="2566838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359535-C681-2D7B-13A6-7DB25876F234}"/>
            </a:ext>
          </a:extLst>
        </p:cNvPr>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4B9666D9-0445-962A-B1A1-319F154FF934}"/>
              </a:ext>
            </a:extLst>
          </p:cNvPr>
          <p:cNvSpPr>
            <a:spLocks noGrp="1"/>
          </p:cNvSpPr>
          <p:nvPr>
            <p:ph type="body" idx="1"/>
          </p:nvPr>
        </p:nvSpPr>
        <p:spPr/>
        <p:txBody>
          <a:bodyPr/>
          <a:lstStyle/>
          <a:p>
            <a:r>
              <a:rPr lang="en-CA" sz="5800" noProof="0">
                <a:cs typeface="Arial"/>
              </a:rPr>
              <a:t>The Decision and What We Learned</a:t>
            </a:r>
          </a:p>
        </p:txBody>
      </p:sp>
      <p:pic>
        <p:nvPicPr>
          <p:cNvPr id="7" name="Espace réservé pour une image  4">
            <a:extLst>
              <a:ext uri="{FF2B5EF4-FFF2-40B4-BE49-F238E27FC236}">
                <a16:creationId xmlns:a16="http://schemas.microsoft.com/office/drawing/2014/main" id="{7138DEC5-F52E-B62F-1D06-9EEEE3D1001C}"/>
              </a:ext>
            </a:extLst>
          </p:cNvPr>
          <p:cNvPicPr>
            <a:picLocks noGrp="1" noChangeAspect="1"/>
          </p:cNvPicPr>
          <p:nvPr>
            <p:ph type="pic" sz="quarter" idx="16"/>
          </p:nvPr>
        </p:nvPicPr>
        <p:blipFill>
          <a:blip r:embed="rId2"/>
          <a:srcRect l="76545" t="8688" r="5360" b="28801"/>
          <a:stretch/>
        </p:blipFill>
        <p:spPr>
          <a:xfrm>
            <a:off x="6976872" y="1330737"/>
            <a:ext cx="4023360" cy="4023360"/>
          </a:xfrm>
        </p:spPr>
      </p:pic>
    </p:spTree>
    <p:extLst>
      <p:ext uri="{BB962C8B-B14F-4D97-AF65-F5344CB8AC3E}">
        <p14:creationId xmlns:p14="http://schemas.microsoft.com/office/powerpoint/2010/main" val="1372408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D7127-5287-B5C1-1EDE-421BE4FDD024}"/>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C54F2619-EA40-9E98-035D-DF12679F0468}"/>
              </a:ext>
            </a:extLst>
          </p:cNvPr>
          <p:cNvSpPr>
            <a:spLocks noGrp="1"/>
          </p:cNvSpPr>
          <p:nvPr>
            <p:ph type="title"/>
          </p:nvPr>
        </p:nvSpPr>
        <p:spPr>
          <a:xfrm>
            <a:off x="706591" y="1075566"/>
            <a:ext cx="10453180" cy="914400"/>
          </a:xfrm>
        </p:spPr>
        <p:txBody>
          <a:bodyPr/>
          <a:lstStyle/>
          <a:p>
            <a:r>
              <a:rPr lang="en-CA" noProof="0"/>
              <a:t>The decision of the Supreme Court judges</a:t>
            </a:r>
          </a:p>
        </p:txBody>
      </p:sp>
      <p:sp>
        <p:nvSpPr>
          <p:cNvPr id="5" name="Espace réservé du texte 4">
            <a:extLst>
              <a:ext uri="{FF2B5EF4-FFF2-40B4-BE49-F238E27FC236}">
                <a16:creationId xmlns:a16="http://schemas.microsoft.com/office/drawing/2014/main" id="{DBB6A382-6994-C427-533A-0F0A06BBCC4B}"/>
              </a:ext>
            </a:extLst>
          </p:cNvPr>
          <p:cNvSpPr>
            <a:spLocks noGrp="1"/>
          </p:cNvSpPr>
          <p:nvPr>
            <p:ph type="body" sz="quarter" idx="14"/>
          </p:nvPr>
        </p:nvSpPr>
        <p:spPr>
          <a:xfrm>
            <a:off x="694538" y="2332374"/>
            <a:ext cx="7899028" cy="4114800"/>
          </a:xfrm>
        </p:spPr>
        <p:txBody>
          <a:bodyPr/>
          <a:lstStyle/>
          <a:p>
            <a:pPr lvl="1">
              <a:lnSpc>
                <a:spcPct val="100000"/>
              </a:lnSpc>
            </a:pPr>
            <a:r>
              <a:rPr lang="en-CA" sz="2400" noProof="0">
                <a:ea typeface="Aptos" panose="020B0004020202020204" pitchFamily="34" charset="0"/>
                <a:cs typeface="Arial"/>
              </a:rPr>
              <a:t>Based on different reasonings, the majority of the judges concluded the same </a:t>
            </a:r>
            <a:r>
              <a:rPr lang="en-CA" sz="2400">
                <a:ea typeface="Aptos" panose="020B0004020202020204" pitchFamily="34" charset="0"/>
                <a:cs typeface="Arial"/>
              </a:rPr>
              <a:t>thing</a:t>
            </a:r>
            <a:r>
              <a:rPr lang="en-CA" sz="2400" noProof="0">
                <a:ea typeface="Aptos" panose="020B0004020202020204" pitchFamily="34" charset="0"/>
                <a:cs typeface="Arial"/>
              </a:rPr>
              <a:t>: </a:t>
            </a:r>
            <a:br>
              <a:rPr lang="en-CA" sz="2400" noProof="0">
                <a:ea typeface="Aptos" panose="020B0004020202020204" pitchFamily="34" charset="0"/>
                <a:cs typeface="Arial"/>
              </a:rPr>
            </a:br>
            <a:r>
              <a:rPr lang="en-CA" sz="2400" b="1">
                <a:solidFill>
                  <a:schemeClr val="accent1"/>
                </a:solidFill>
                <a:ea typeface="Aptos" panose="020B0004020202020204" pitchFamily="34" charset="0"/>
                <a:cs typeface="Arial"/>
              </a:rPr>
              <a:t>T</a:t>
            </a:r>
            <a:r>
              <a:rPr lang="en-CA" sz="2400" b="1" noProof="0">
                <a:solidFill>
                  <a:schemeClr val="accent1"/>
                </a:solidFill>
                <a:ea typeface="Aptos" panose="020B0004020202020204" pitchFamily="34" charset="0"/>
                <a:cs typeface="Arial"/>
              </a:rPr>
              <a:t>he section on abortion in</a:t>
            </a:r>
            <a:r>
              <a:rPr lang="en-CA" sz="2400" b="1">
                <a:solidFill>
                  <a:schemeClr val="accent1"/>
                </a:solidFill>
                <a:ea typeface="Aptos" panose="020B0004020202020204" pitchFamily="34" charset="0"/>
                <a:cs typeface="Arial"/>
              </a:rPr>
              <a:t> the </a:t>
            </a:r>
            <a:r>
              <a:rPr lang="en-CA" sz="2400" b="1" i="1">
                <a:solidFill>
                  <a:schemeClr val="accent1"/>
                </a:solidFill>
                <a:ea typeface="Aptos" panose="020B0004020202020204" pitchFamily="34" charset="0"/>
                <a:cs typeface="Arial"/>
              </a:rPr>
              <a:t>Criminal Code </a:t>
            </a:r>
            <a:r>
              <a:rPr lang="en-CA" sz="2400" b="1" noProof="0">
                <a:solidFill>
                  <a:schemeClr val="accent1"/>
                </a:solidFill>
                <a:ea typeface="Aptos" panose="020B0004020202020204" pitchFamily="34" charset="0"/>
                <a:cs typeface="Arial"/>
              </a:rPr>
              <a:t>had  an impact on women’s health that wasn’t justified. It also violated their right to security.</a:t>
            </a:r>
          </a:p>
          <a:p>
            <a:pPr lvl="1">
              <a:lnSpc>
                <a:spcPct val="100000"/>
              </a:lnSpc>
            </a:pPr>
            <a:r>
              <a:rPr lang="en-CA" sz="2400" noProof="0">
                <a:ea typeface="Aptos" panose="020B0004020202020204" pitchFamily="34" charset="0"/>
                <a:cs typeface="Arial"/>
              </a:rPr>
              <a:t>The section of the law on abortion </a:t>
            </a:r>
            <a:r>
              <a:rPr lang="en-CA" sz="2400">
                <a:ea typeface="Aptos" panose="020B0004020202020204" pitchFamily="34" charset="0"/>
                <a:cs typeface="Arial"/>
              </a:rPr>
              <a:t>had to</a:t>
            </a:r>
            <a:r>
              <a:rPr lang="en-CA" sz="2400" noProof="0">
                <a:ea typeface="Aptos" panose="020B0004020202020204" pitchFamily="34" charset="0"/>
                <a:cs typeface="Arial"/>
              </a:rPr>
              <a:t> be overturned.</a:t>
            </a:r>
          </a:p>
          <a:p>
            <a:pPr lvl="1">
              <a:lnSpc>
                <a:spcPct val="100000"/>
              </a:lnSpc>
            </a:pPr>
            <a:r>
              <a:rPr lang="en-CA" sz="2400" noProof="0">
                <a:ea typeface="Aptos" panose="020B0004020202020204" pitchFamily="34" charset="0"/>
                <a:cs typeface="Arial"/>
              </a:rPr>
              <a:t>Two judges didn’t agree </a:t>
            </a:r>
            <a:r>
              <a:rPr lang="en-CA" sz="2400">
                <a:ea typeface="Aptos" panose="020B0004020202020204" pitchFamily="34" charset="0"/>
                <a:cs typeface="Arial"/>
              </a:rPr>
              <a:t>with</a:t>
            </a:r>
            <a:r>
              <a:rPr lang="en-CA" sz="2400" noProof="0">
                <a:ea typeface="Aptos" panose="020B0004020202020204" pitchFamily="34" charset="0"/>
                <a:cs typeface="Arial"/>
              </a:rPr>
              <a:t> the majority. </a:t>
            </a:r>
            <a:endParaRPr lang="en-CA" sz="2400" b="1" noProof="0">
              <a:solidFill>
                <a:schemeClr val="accent1"/>
              </a:solidFill>
              <a:ea typeface="Aptos" panose="020B0004020202020204" pitchFamily="34" charset="0"/>
              <a:cs typeface="Arial"/>
            </a:endParaRPr>
          </a:p>
          <a:p>
            <a:pPr lvl="1">
              <a:lnSpc>
                <a:spcPct val="100000"/>
              </a:lnSpc>
            </a:pPr>
            <a:endParaRPr lang="en-CA" noProof="0">
              <a:solidFill>
                <a:schemeClr val="accent1"/>
              </a:solidFill>
              <a:latin typeface="Arial" panose="020B0604020202020204" pitchFamily="34" charset="0"/>
              <a:ea typeface="Aptos" panose="020B0004020202020204" pitchFamily="34" charset="0"/>
              <a:cs typeface="Arial" panose="020B0604020202020204" pitchFamily="34" charset="0"/>
            </a:endParaRPr>
          </a:p>
        </p:txBody>
      </p:sp>
      <p:pic>
        <p:nvPicPr>
          <p:cNvPr id="4" name="Image 3">
            <a:extLst>
              <a:ext uri="{FF2B5EF4-FFF2-40B4-BE49-F238E27FC236}">
                <a16:creationId xmlns:a16="http://schemas.microsoft.com/office/drawing/2014/main" id="{1B85AD2E-2A11-588A-942D-5417AB901C57}"/>
              </a:ext>
            </a:extLst>
          </p:cNvPr>
          <p:cNvPicPr>
            <a:picLocks noChangeAspect="1"/>
          </p:cNvPicPr>
          <p:nvPr/>
        </p:nvPicPr>
        <p:blipFill>
          <a:blip r:embed="rId3"/>
          <a:srcRect l="26289" r="29400"/>
          <a:stretch>
            <a:fillRect/>
          </a:stretch>
        </p:blipFill>
        <p:spPr>
          <a:xfrm>
            <a:off x="8889323" y="2549641"/>
            <a:ext cx="2944482" cy="4248946"/>
          </a:xfrm>
          <a:prstGeom prst="rect">
            <a:avLst/>
          </a:prstGeom>
        </p:spPr>
      </p:pic>
    </p:spTree>
    <p:extLst>
      <p:ext uri="{BB962C8B-B14F-4D97-AF65-F5344CB8AC3E}">
        <p14:creationId xmlns:p14="http://schemas.microsoft.com/office/powerpoint/2010/main" val="2561684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B562419-BDFD-7A60-98F0-D2613CCFABC7}"/>
              </a:ext>
            </a:extLst>
          </p:cNvPr>
          <p:cNvSpPr>
            <a:spLocks noGrp="1"/>
          </p:cNvSpPr>
          <p:nvPr>
            <p:ph type="title"/>
          </p:nvPr>
        </p:nvSpPr>
        <p:spPr>
          <a:xfrm>
            <a:off x="610444" y="1075566"/>
            <a:ext cx="5943600" cy="914400"/>
          </a:xfrm>
        </p:spPr>
        <p:txBody>
          <a:bodyPr/>
          <a:lstStyle/>
          <a:p>
            <a:r>
              <a:rPr lang="en-CA" noProof="0">
                <a:cs typeface="Arial"/>
              </a:rPr>
              <a:t>Since </a:t>
            </a:r>
            <a:r>
              <a:rPr lang="en-CA" i="1" noProof="0">
                <a:cs typeface="Arial"/>
              </a:rPr>
              <a:t>Morgentaler</a:t>
            </a:r>
            <a:endParaRPr lang="en-CA" noProof="0">
              <a:cs typeface="Arial" panose="020B0604020202020204"/>
            </a:endParaRPr>
          </a:p>
        </p:txBody>
      </p:sp>
      <p:sp>
        <p:nvSpPr>
          <p:cNvPr id="4" name="Espace réservé du texte 4">
            <a:extLst>
              <a:ext uri="{FF2B5EF4-FFF2-40B4-BE49-F238E27FC236}">
                <a16:creationId xmlns:a16="http://schemas.microsoft.com/office/drawing/2014/main" id="{D7F1D570-0886-EC8E-ED88-4706BE9E5F20}"/>
              </a:ext>
            </a:extLst>
          </p:cNvPr>
          <p:cNvSpPr>
            <a:spLocks noGrp="1"/>
          </p:cNvSpPr>
          <p:nvPr>
            <p:ph type="body" sz="quarter" idx="14"/>
          </p:nvPr>
        </p:nvSpPr>
        <p:spPr>
          <a:xfrm>
            <a:off x="645678" y="2332374"/>
            <a:ext cx="7899028" cy="4114800"/>
          </a:xfrm>
        </p:spPr>
        <p:txBody>
          <a:bodyPr/>
          <a:lstStyle/>
          <a:p>
            <a:pPr lvl="1">
              <a:lnSpc>
                <a:spcPct val="100000"/>
              </a:lnSpc>
            </a:pPr>
            <a:r>
              <a:rPr lang="en-CA" sz="2400" noProof="0">
                <a:solidFill>
                  <a:srgbClr val="333F48"/>
                </a:solidFill>
                <a:ea typeface="Arial"/>
                <a:cs typeface="Arial"/>
              </a:rPr>
              <a:t>The section on abortion in the </a:t>
            </a:r>
            <a:r>
              <a:rPr lang="en-CA" sz="2400" i="1" noProof="0">
                <a:solidFill>
                  <a:srgbClr val="333F48"/>
                </a:solidFill>
                <a:ea typeface="Arial"/>
                <a:cs typeface="Arial"/>
              </a:rPr>
              <a:t>Criminal Code </a:t>
            </a:r>
            <a:r>
              <a:rPr lang="en-CA" sz="2400" noProof="0">
                <a:solidFill>
                  <a:srgbClr val="333F48"/>
                </a:solidFill>
                <a:ea typeface="Arial"/>
                <a:cs typeface="Arial"/>
              </a:rPr>
              <a:t>was overturned in 1988.</a:t>
            </a:r>
            <a:endParaRPr lang="en-CA" sz="2400" noProof="0">
              <a:ea typeface="Aptos" panose="020B0004020202020204" pitchFamily="34" charset="0"/>
              <a:cs typeface="Arial"/>
            </a:endParaRPr>
          </a:p>
          <a:p>
            <a:pPr lvl="1">
              <a:lnSpc>
                <a:spcPct val="100000"/>
              </a:lnSpc>
            </a:pPr>
            <a:r>
              <a:rPr lang="en-CA" sz="2400" noProof="0">
                <a:solidFill>
                  <a:srgbClr val="333F48"/>
                </a:solidFill>
                <a:ea typeface="Arial"/>
                <a:cs typeface="Arial"/>
              </a:rPr>
              <a:t>Therefore, abortion is </a:t>
            </a:r>
            <a:r>
              <a:rPr lang="en-CA" sz="2400" b="1" noProof="0">
                <a:solidFill>
                  <a:schemeClr val="accent1"/>
                </a:solidFill>
                <a:ea typeface="Arial"/>
                <a:cs typeface="Arial"/>
              </a:rPr>
              <a:t>no longer a crime</a:t>
            </a:r>
            <a:r>
              <a:rPr lang="en-CA" sz="2400" noProof="0">
                <a:solidFill>
                  <a:srgbClr val="333F48"/>
                </a:solidFill>
                <a:ea typeface="Arial"/>
                <a:cs typeface="Arial"/>
              </a:rPr>
              <a:t>.</a:t>
            </a:r>
          </a:p>
          <a:p>
            <a:pPr lvl="1">
              <a:lnSpc>
                <a:spcPct val="100000"/>
              </a:lnSpc>
            </a:pPr>
            <a:r>
              <a:rPr lang="en-CA" sz="2400" noProof="0"/>
              <a:t>Women have the right to freely proceed to </a:t>
            </a:r>
            <a:r>
              <a:rPr lang="en-CA" sz="2400"/>
              <a:t>abortion</a:t>
            </a:r>
            <a:r>
              <a:rPr lang="en-CA" sz="2400" noProof="0"/>
              <a:t>.​</a:t>
            </a:r>
          </a:p>
          <a:p>
            <a:pPr marL="0" lvl="1" indent="0">
              <a:lnSpc>
                <a:spcPct val="100000"/>
              </a:lnSpc>
              <a:buNone/>
            </a:pPr>
            <a:endParaRPr lang="en-CA" noProof="0">
              <a:solidFill>
                <a:schemeClr val="accent1"/>
              </a:solidFill>
              <a:latin typeface="Arial" panose="020B0604020202020204" pitchFamily="34" charset="0"/>
              <a:ea typeface="Aptos" panose="020B0004020202020204" pitchFamily="34" charset="0"/>
              <a:cs typeface="Arial" panose="020B0604020202020204" pitchFamily="34" charset="0"/>
            </a:endParaRPr>
          </a:p>
        </p:txBody>
      </p:sp>
      <p:pic>
        <p:nvPicPr>
          <p:cNvPr id="7" name="Image 6" descr="Une image contenant habits, chapeau, Accessoire de mode, debout&#10;&#10;Description générée automatiquement">
            <a:extLst>
              <a:ext uri="{FF2B5EF4-FFF2-40B4-BE49-F238E27FC236}">
                <a16:creationId xmlns:a16="http://schemas.microsoft.com/office/drawing/2014/main" id="{D734D548-E771-A870-D2AE-075EC905962B}"/>
              </a:ext>
            </a:extLst>
          </p:cNvPr>
          <p:cNvPicPr>
            <a:picLocks noChangeAspect="1"/>
          </p:cNvPicPr>
          <p:nvPr/>
        </p:nvPicPr>
        <p:blipFill>
          <a:blip r:embed="rId4"/>
          <a:stretch>
            <a:fillRect/>
          </a:stretch>
        </p:blipFill>
        <p:spPr>
          <a:xfrm>
            <a:off x="9582880" y="489779"/>
            <a:ext cx="2315285" cy="5116704"/>
          </a:xfrm>
          <a:prstGeom prst="rect">
            <a:avLst/>
          </a:prstGeom>
        </p:spPr>
      </p:pic>
      <p:pic>
        <p:nvPicPr>
          <p:cNvPr id="15" name="Image 14" descr="Une image contenant habits, dessin, dessin humoristique, illustration&#10;&#10;Description générée automatiquement">
            <a:extLst>
              <a:ext uri="{FF2B5EF4-FFF2-40B4-BE49-F238E27FC236}">
                <a16:creationId xmlns:a16="http://schemas.microsoft.com/office/drawing/2014/main" id="{23C83D5C-6046-861B-B844-ED7CE0A31AB8}"/>
              </a:ext>
            </a:extLst>
          </p:cNvPr>
          <p:cNvPicPr>
            <a:picLocks noChangeAspect="1"/>
          </p:cNvPicPr>
          <p:nvPr/>
        </p:nvPicPr>
        <p:blipFill>
          <a:blip r:embed="rId5"/>
          <a:srcRect b="5021"/>
          <a:stretch>
            <a:fillRect/>
          </a:stretch>
        </p:blipFill>
        <p:spPr>
          <a:xfrm>
            <a:off x="7958137" y="2807201"/>
            <a:ext cx="1941805" cy="4053820"/>
          </a:xfrm>
          <a:prstGeom prst="rect">
            <a:avLst/>
          </a:prstGeom>
        </p:spPr>
      </p:pic>
    </p:spTree>
    <p:custDataLst>
      <p:tags r:id="rId1"/>
    </p:custDataLst>
    <p:extLst>
      <p:ext uri="{BB962C8B-B14F-4D97-AF65-F5344CB8AC3E}">
        <p14:creationId xmlns:p14="http://schemas.microsoft.com/office/powerpoint/2010/main" val="341061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FEAE9DEA-D98C-66AF-5E85-074F152BC44D}"/>
              </a:ext>
            </a:extLst>
          </p:cNvPr>
          <p:cNvSpPr>
            <a:spLocks noGrp="1"/>
          </p:cNvSpPr>
          <p:nvPr>
            <p:ph type="title"/>
          </p:nvPr>
        </p:nvSpPr>
        <p:spPr>
          <a:xfrm>
            <a:off x="805325" y="985518"/>
            <a:ext cx="5943600" cy="749270"/>
          </a:xfrm>
        </p:spPr>
        <p:txBody>
          <a:bodyPr/>
          <a:lstStyle/>
          <a:p>
            <a:r>
              <a:rPr lang="en-CA" noProof="0">
                <a:cs typeface="Arial"/>
              </a:rPr>
              <a:t>From a crime to a right</a:t>
            </a:r>
            <a:endParaRPr lang="en-CA" noProof="0"/>
          </a:p>
        </p:txBody>
      </p:sp>
      <p:sp>
        <p:nvSpPr>
          <p:cNvPr id="13" name="Flèche : droite 12">
            <a:extLst>
              <a:ext uri="{FF2B5EF4-FFF2-40B4-BE49-F238E27FC236}">
                <a16:creationId xmlns:a16="http://schemas.microsoft.com/office/drawing/2014/main" id="{06E48434-8C75-BFE9-AF43-2FB223F66103}"/>
              </a:ext>
            </a:extLst>
          </p:cNvPr>
          <p:cNvSpPr/>
          <p:nvPr/>
        </p:nvSpPr>
        <p:spPr>
          <a:xfrm>
            <a:off x="304992" y="1912631"/>
            <a:ext cx="11712157" cy="2824808"/>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800" b="1" noProof="0">
                <a:solidFill>
                  <a:schemeClr val="bg1"/>
                </a:solidFill>
                <a:cs typeface="Arial"/>
              </a:rPr>
              <a:t>Abortion is no longer a crime</a:t>
            </a:r>
          </a:p>
        </p:txBody>
      </p:sp>
      <p:sp>
        <p:nvSpPr>
          <p:cNvPr id="15" name="ZoneTexte 14">
            <a:extLst>
              <a:ext uri="{FF2B5EF4-FFF2-40B4-BE49-F238E27FC236}">
                <a16:creationId xmlns:a16="http://schemas.microsoft.com/office/drawing/2014/main" id="{01594CF3-8322-4D95-28A4-6BF02EFD4EC2}"/>
              </a:ext>
            </a:extLst>
          </p:cNvPr>
          <p:cNvSpPr txBox="1"/>
          <p:nvPr/>
        </p:nvSpPr>
        <p:spPr>
          <a:xfrm>
            <a:off x="310929" y="1933301"/>
            <a:ext cx="1145122" cy="52322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CA" sz="2800" noProof="0"/>
              <a:t>Today</a:t>
            </a:r>
            <a:endParaRPr lang="en-CA" noProof="0"/>
          </a:p>
        </p:txBody>
      </p:sp>
      <p:sp>
        <p:nvSpPr>
          <p:cNvPr id="5" name="Espace réservé du texte 4">
            <a:extLst>
              <a:ext uri="{FF2B5EF4-FFF2-40B4-BE49-F238E27FC236}">
                <a16:creationId xmlns:a16="http://schemas.microsoft.com/office/drawing/2014/main" id="{B0F2BB6D-991F-5760-3D76-CB93531604A7}"/>
              </a:ext>
            </a:extLst>
          </p:cNvPr>
          <p:cNvSpPr>
            <a:spLocks noGrp="1"/>
          </p:cNvSpPr>
          <p:nvPr>
            <p:ph type="body" sz="quarter" idx="14"/>
          </p:nvPr>
        </p:nvSpPr>
        <p:spPr>
          <a:xfrm>
            <a:off x="2515379" y="4897982"/>
            <a:ext cx="7161242" cy="1606728"/>
          </a:xfrm>
        </p:spPr>
        <p:txBody>
          <a:bodyPr vert="horz" lIns="0" tIns="0" rIns="0" bIns="0" rtlCol="0" anchor="t">
            <a:noAutofit/>
          </a:bodyPr>
          <a:lstStyle/>
          <a:p>
            <a:r>
              <a:rPr lang="en-CA" sz="2400" b="1" noProof="0">
                <a:solidFill>
                  <a:schemeClr val="accent2"/>
                </a:solidFill>
                <a:cs typeface="Arial"/>
              </a:rPr>
              <a:t>However, there have been several attempts to limit the right to abortion.</a:t>
            </a:r>
          </a:p>
          <a:p>
            <a:r>
              <a:rPr lang="en-CA" sz="2400" i="1" noProof="0">
                <a:solidFill>
                  <a:schemeClr val="accent2"/>
                </a:solidFill>
                <a:cs typeface="Arial"/>
              </a:rPr>
              <a:t>Why do you think so?</a:t>
            </a:r>
          </a:p>
        </p:txBody>
      </p:sp>
      <p:sp>
        <p:nvSpPr>
          <p:cNvPr id="6" name="Flèche : angle droit 5">
            <a:extLst>
              <a:ext uri="{FF2B5EF4-FFF2-40B4-BE49-F238E27FC236}">
                <a16:creationId xmlns:a16="http://schemas.microsoft.com/office/drawing/2014/main" id="{2A9BABBD-7DD3-3ABA-1A0D-EF4F8894F92D}"/>
              </a:ext>
            </a:extLst>
          </p:cNvPr>
          <p:cNvSpPr/>
          <p:nvPr/>
        </p:nvSpPr>
        <p:spPr>
          <a:xfrm rot="5400000">
            <a:off x="176061" y="3475611"/>
            <a:ext cx="2876196" cy="1168276"/>
          </a:xfrm>
          <a:prstGeom prst="bentUp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a:solidFill>
                <a:schemeClr val="tx1"/>
              </a:solidFill>
            </a:endParaRPr>
          </a:p>
        </p:txBody>
      </p:sp>
    </p:spTree>
    <p:custDataLst>
      <p:tags r:id="rId1"/>
    </p:custDataLst>
    <p:extLst>
      <p:ext uri="{BB962C8B-B14F-4D97-AF65-F5344CB8AC3E}">
        <p14:creationId xmlns:p14="http://schemas.microsoft.com/office/powerpoint/2010/main" val="149412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8403B96-87EF-D84C-87F9-8332D77D587D}"/>
              </a:ext>
            </a:extLst>
          </p:cNvPr>
          <p:cNvSpPr>
            <a:spLocks noGrp="1"/>
          </p:cNvSpPr>
          <p:nvPr>
            <p:ph type="title"/>
          </p:nvPr>
        </p:nvSpPr>
        <p:spPr>
          <a:xfrm>
            <a:off x="557719" y="822960"/>
            <a:ext cx="10421938" cy="914400"/>
          </a:xfrm>
        </p:spPr>
        <p:txBody>
          <a:bodyPr/>
          <a:lstStyle/>
          <a:p>
            <a:r>
              <a:rPr lang="en-CA" noProof="0">
                <a:solidFill>
                  <a:schemeClr val="bg1"/>
                </a:solidFill>
              </a:rPr>
              <a:t>Resources</a:t>
            </a:r>
          </a:p>
        </p:txBody>
      </p:sp>
      <p:sp>
        <p:nvSpPr>
          <p:cNvPr id="8" name="TextBox 2">
            <a:extLst>
              <a:ext uri="{FF2B5EF4-FFF2-40B4-BE49-F238E27FC236}">
                <a16:creationId xmlns:a16="http://schemas.microsoft.com/office/drawing/2014/main" id="{03AEAAEB-8526-B817-A8A1-D7477E7C273F}"/>
              </a:ext>
            </a:extLst>
          </p:cNvPr>
          <p:cNvSpPr txBox="1"/>
          <p:nvPr/>
        </p:nvSpPr>
        <p:spPr>
          <a:xfrm>
            <a:off x="4505136" y="3683647"/>
            <a:ext cx="3104531" cy="923330"/>
          </a:xfrm>
          <a:prstGeom prst="rect">
            <a:avLst/>
          </a:prstGeom>
          <a:noFill/>
        </p:spPr>
        <p:txBody>
          <a:bodyPr wrap="square">
            <a:spAutoFit/>
          </a:bodyPr>
          <a:lstStyle/>
          <a:p>
            <a:r>
              <a:rPr lang="en-CA" noProof="0">
                <a:solidFill>
                  <a:schemeClr val="bg1"/>
                </a:solidFill>
                <a:hlinkClick r:id="rId4">
                  <a:extLst>
                    <a:ext uri="{A12FA001-AC4F-418D-AE19-62706E023703}">
                      <ahyp:hlinkClr xmlns:ahyp="http://schemas.microsoft.com/office/drawing/2018/hyperlinkcolor" val="tx"/>
                    </a:ext>
                  </a:extLst>
                </a:hlinkClick>
              </a:rPr>
              <a:t>Abortion: Free and Legal Throughout Pregnancy | Éducaloi (educaloi.qc.ca)</a:t>
            </a:r>
            <a:endParaRPr lang="en-CA" noProof="0">
              <a:solidFill>
                <a:schemeClr val="bg1"/>
              </a:solidFill>
            </a:endParaRPr>
          </a:p>
        </p:txBody>
      </p:sp>
      <p:pic>
        <p:nvPicPr>
          <p:cNvPr id="9" name="Picture 9">
            <a:extLst>
              <a:ext uri="{FF2B5EF4-FFF2-40B4-BE49-F238E27FC236}">
                <a16:creationId xmlns:a16="http://schemas.microsoft.com/office/drawing/2014/main" id="{2B8DD5DF-10F8-CF82-448C-08C1CF66AF75}"/>
              </a:ext>
            </a:extLst>
          </p:cNvPr>
          <p:cNvPicPr>
            <a:picLocks noChangeAspect="1"/>
          </p:cNvPicPr>
          <p:nvPr/>
        </p:nvPicPr>
        <p:blipFill>
          <a:blip r:embed="rId5"/>
          <a:stretch>
            <a:fillRect/>
          </a:stretch>
        </p:blipFill>
        <p:spPr>
          <a:xfrm>
            <a:off x="4507507" y="1868440"/>
            <a:ext cx="2823362" cy="1322125"/>
          </a:xfrm>
          <a:prstGeom prst="rect">
            <a:avLst/>
          </a:prstGeom>
        </p:spPr>
      </p:pic>
      <p:sp>
        <p:nvSpPr>
          <p:cNvPr id="10" name="TextBox 11">
            <a:extLst>
              <a:ext uri="{FF2B5EF4-FFF2-40B4-BE49-F238E27FC236}">
                <a16:creationId xmlns:a16="http://schemas.microsoft.com/office/drawing/2014/main" id="{CFBE518E-B5AB-4A00-57E3-C5DD0ACA9784}"/>
              </a:ext>
            </a:extLst>
          </p:cNvPr>
          <p:cNvSpPr txBox="1"/>
          <p:nvPr/>
        </p:nvSpPr>
        <p:spPr>
          <a:xfrm>
            <a:off x="8462037" y="3683647"/>
            <a:ext cx="3104530" cy="646331"/>
          </a:xfrm>
          <a:prstGeom prst="rect">
            <a:avLst/>
          </a:prstGeom>
          <a:noFill/>
        </p:spPr>
        <p:txBody>
          <a:bodyPr wrap="square">
            <a:spAutoFit/>
          </a:bodyPr>
          <a:lstStyle/>
          <a:p>
            <a:r>
              <a:rPr lang="en-CA" noProof="0">
                <a:solidFill>
                  <a:schemeClr val="bg1"/>
                </a:solidFill>
                <a:hlinkClick r:id="rId6">
                  <a:extLst>
                    <a:ext uri="{A12FA001-AC4F-418D-AE19-62706E023703}">
                      <ahyp:hlinkClr xmlns:ahyp="http://schemas.microsoft.com/office/drawing/2018/hyperlinkcolor" val="tx"/>
                    </a:ext>
                  </a:extLst>
                </a:hlinkClick>
              </a:rPr>
              <a:t>Abortion for People Under 18 (educaloi.qc.ca)</a:t>
            </a:r>
            <a:endParaRPr lang="en-CA" noProof="0">
              <a:solidFill>
                <a:schemeClr val="bg1"/>
              </a:solidFill>
            </a:endParaRPr>
          </a:p>
        </p:txBody>
      </p:sp>
      <p:pic>
        <p:nvPicPr>
          <p:cNvPr id="11" name="Picture 14">
            <a:extLst>
              <a:ext uri="{FF2B5EF4-FFF2-40B4-BE49-F238E27FC236}">
                <a16:creationId xmlns:a16="http://schemas.microsoft.com/office/drawing/2014/main" id="{BD641699-D7F3-AFA6-784C-6FACFFB869CC}"/>
              </a:ext>
            </a:extLst>
          </p:cNvPr>
          <p:cNvPicPr>
            <a:picLocks noChangeAspect="1"/>
          </p:cNvPicPr>
          <p:nvPr/>
        </p:nvPicPr>
        <p:blipFill>
          <a:blip r:embed="rId7"/>
          <a:stretch>
            <a:fillRect/>
          </a:stretch>
        </p:blipFill>
        <p:spPr>
          <a:xfrm>
            <a:off x="8457295" y="1869866"/>
            <a:ext cx="2926445" cy="1366166"/>
          </a:xfrm>
          <a:prstGeom prst="rect">
            <a:avLst/>
          </a:prstGeom>
        </p:spPr>
      </p:pic>
      <p:pic>
        <p:nvPicPr>
          <p:cNvPr id="12" name="Image 6" descr="Une image contenant dessin, dessin humoristique, clipart, Visage humain&#10;&#10;Description générée automatiquement">
            <a:extLst>
              <a:ext uri="{FF2B5EF4-FFF2-40B4-BE49-F238E27FC236}">
                <a16:creationId xmlns:a16="http://schemas.microsoft.com/office/drawing/2014/main" id="{145C8513-F308-9E90-2B63-F18461E255CC}"/>
              </a:ext>
            </a:extLst>
          </p:cNvPr>
          <p:cNvPicPr>
            <a:picLocks noChangeAspect="1"/>
          </p:cNvPicPr>
          <p:nvPr/>
        </p:nvPicPr>
        <p:blipFill>
          <a:blip r:embed="rId8"/>
          <a:stretch>
            <a:fillRect/>
          </a:stretch>
        </p:blipFill>
        <p:spPr>
          <a:xfrm>
            <a:off x="1416497" y="1691515"/>
            <a:ext cx="1272387" cy="1714012"/>
          </a:xfrm>
          <a:prstGeom prst="rect">
            <a:avLst/>
          </a:prstGeom>
        </p:spPr>
      </p:pic>
      <p:sp>
        <p:nvSpPr>
          <p:cNvPr id="13" name="TextBox 5">
            <a:extLst>
              <a:ext uri="{FF2B5EF4-FFF2-40B4-BE49-F238E27FC236}">
                <a16:creationId xmlns:a16="http://schemas.microsoft.com/office/drawing/2014/main" id="{14272687-2690-5625-EE56-2DB9CEE4BE16}"/>
              </a:ext>
            </a:extLst>
          </p:cNvPr>
          <p:cNvSpPr txBox="1"/>
          <p:nvPr/>
        </p:nvSpPr>
        <p:spPr>
          <a:xfrm>
            <a:off x="556830" y="3685355"/>
            <a:ext cx="3416674" cy="2031325"/>
          </a:xfrm>
          <a:prstGeom prst="rect">
            <a:avLst/>
          </a:prstGeom>
          <a:noFill/>
        </p:spPr>
        <p:txBody>
          <a:bodyPr wrap="square" lIns="91440" tIns="45720" rIns="91440" bIns="45720" anchor="t">
            <a:spAutoFit/>
          </a:bodyPr>
          <a:lstStyle/>
          <a:p>
            <a:r>
              <a:rPr lang="en-CA" dirty="0">
                <a:solidFill>
                  <a:schemeClr val="bg1"/>
                </a:solidFill>
                <a:hlinkClick r:id="rId9">
                  <a:extLst>
                    <a:ext uri="{A12FA001-AC4F-418D-AE19-62706E023703}">
                      <ahyp:hlinkClr xmlns:ahyp="http://schemas.microsoft.com/office/drawing/2018/hyperlinkcolor" val="tx"/>
                    </a:ext>
                  </a:extLst>
                </a:hlinkClick>
              </a:rPr>
              <a:t>Dr. Morgentaler |  The Doctor Who Risked His Life For Abortion Rights - part 1</a:t>
            </a:r>
            <a:endParaRPr lang="en-CA" dirty="0">
              <a:solidFill>
                <a:schemeClr val="bg1"/>
              </a:solidFill>
              <a:cs typeface="Arial"/>
            </a:endParaRPr>
          </a:p>
          <a:p>
            <a:endParaRPr lang="en-CA" dirty="0">
              <a:solidFill>
                <a:schemeClr val="bg1"/>
              </a:solidFill>
            </a:endParaRPr>
          </a:p>
          <a:p>
            <a:r>
              <a:rPr lang="en-CA" noProof="0" dirty="0">
                <a:solidFill>
                  <a:schemeClr val="bg1"/>
                </a:solidFill>
                <a:hlinkClick r:id="rId10">
                  <a:extLst>
                    <a:ext uri="{A12FA001-AC4F-418D-AE19-62706E023703}">
                      <ahyp:hlinkClr xmlns:ahyp="http://schemas.microsoft.com/office/drawing/2018/hyperlinkcolor" val="tx"/>
                    </a:ext>
                  </a:extLst>
                </a:hlinkClick>
              </a:rPr>
              <a:t>Dr. Morgentaler |</a:t>
            </a:r>
            <a:r>
              <a:rPr lang="en-CA" dirty="0">
                <a:solidFill>
                  <a:schemeClr val="bg1"/>
                </a:solidFill>
                <a:hlinkClick r:id="rId10">
                  <a:extLst>
                    <a:ext uri="{A12FA001-AC4F-418D-AE19-62706E023703}">
                      <ahyp:hlinkClr xmlns:ahyp="http://schemas.microsoft.com/office/drawing/2018/hyperlinkcolor" val="tx"/>
                    </a:ext>
                  </a:extLst>
                </a:hlinkClick>
              </a:rPr>
              <a:t> </a:t>
            </a:r>
            <a:r>
              <a:rPr lang="en-CA" noProof="0" dirty="0">
                <a:solidFill>
                  <a:schemeClr val="bg1"/>
                </a:solidFill>
                <a:hlinkClick r:id="rId10">
                  <a:extLst>
                    <a:ext uri="{A12FA001-AC4F-418D-AE19-62706E023703}">
                      <ahyp:hlinkClr xmlns:ahyp="http://schemas.microsoft.com/office/drawing/2018/hyperlinkcolor" val="tx"/>
                    </a:ext>
                  </a:extLst>
                </a:hlinkClick>
              </a:rPr>
              <a:t> </a:t>
            </a:r>
            <a:r>
              <a:rPr lang="en-CA" dirty="0">
                <a:solidFill>
                  <a:schemeClr val="bg1"/>
                </a:solidFill>
                <a:hlinkClick r:id="rId10">
                  <a:extLst>
                    <a:ext uri="{A12FA001-AC4F-418D-AE19-62706E023703}">
                      <ahyp:hlinkClr xmlns:ahyp="http://schemas.microsoft.com/office/drawing/2018/hyperlinkcolor" val="tx"/>
                    </a:ext>
                  </a:extLst>
                </a:hlinkClick>
              </a:rPr>
              <a:t>The Doctor Who Risked His Life For Abortion Rights - part 2</a:t>
            </a:r>
            <a:endParaRPr lang="en-CA" noProof="0" dirty="0">
              <a:solidFill>
                <a:schemeClr val="bg1"/>
              </a:solidFill>
              <a:cs typeface="Arial"/>
            </a:endParaRPr>
          </a:p>
        </p:txBody>
      </p:sp>
    </p:spTree>
    <p:extLst>
      <p:ext uri="{BB962C8B-B14F-4D97-AF65-F5344CB8AC3E}">
        <p14:creationId xmlns:p14="http://schemas.microsoft.com/office/powerpoint/2010/main" val="397766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593FEFEB-E339-3F7E-5A9D-40F4E4329484}"/>
              </a:ext>
            </a:extLst>
          </p:cNvPr>
          <p:cNvGrpSpPr/>
          <p:nvPr/>
        </p:nvGrpSpPr>
        <p:grpSpPr>
          <a:xfrm>
            <a:off x="415953" y="1245803"/>
            <a:ext cx="5810676" cy="3502410"/>
            <a:chOff x="4419601" y="2396066"/>
            <a:chExt cx="7992532" cy="4817533"/>
          </a:xfrm>
        </p:grpSpPr>
        <p:pic>
          <p:nvPicPr>
            <p:cNvPr id="32" name="Image 27">
              <a:extLst>
                <a:ext uri="{FF2B5EF4-FFF2-40B4-BE49-F238E27FC236}">
                  <a16:creationId xmlns:a16="http://schemas.microsoft.com/office/drawing/2014/main" id="{630C4B6B-D674-0CFF-8623-A46BE3A4ECE7}"/>
                </a:ext>
              </a:extLst>
            </p:cNvPr>
            <p:cNvPicPr>
              <a:picLocks noChangeAspect="1"/>
            </p:cNvPicPr>
            <p:nvPr/>
          </p:nvPicPr>
          <p:blipFill rotWithShape="1">
            <a:blip r:embed="rId3"/>
            <a:srcRect l="-26" t="2093" r="-383" b="-2963"/>
            <a:stretch/>
          </p:blipFill>
          <p:spPr>
            <a:xfrm>
              <a:off x="4419601" y="2396066"/>
              <a:ext cx="7992532" cy="4817533"/>
            </a:xfrm>
            <a:prstGeom prst="rect">
              <a:avLst/>
            </a:prstGeom>
          </p:spPr>
        </p:pic>
        <p:pic>
          <p:nvPicPr>
            <p:cNvPr id="33" name="Picture 32" descr="Graphical user interface, application&#10;&#10;Description automatically generated">
              <a:extLst>
                <a:ext uri="{FF2B5EF4-FFF2-40B4-BE49-F238E27FC236}">
                  <a16:creationId xmlns:a16="http://schemas.microsoft.com/office/drawing/2014/main" id="{23345725-B4A6-63D0-6ADE-F24A3B1780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0810" b="6410"/>
            <a:stretch/>
          </p:blipFill>
          <p:spPr>
            <a:xfrm>
              <a:off x="5511028" y="2713443"/>
              <a:ext cx="5783505" cy="3628089"/>
            </a:xfrm>
            <a:prstGeom prst="rect">
              <a:avLst/>
            </a:prstGeom>
          </p:spPr>
        </p:pic>
      </p:grpSp>
      <p:grpSp>
        <p:nvGrpSpPr>
          <p:cNvPr id="2" name="Groupe 17">
            <a:extLst>
              <a:ext uri="{FF2B5EF4-FFF2-40B4-BE49-F238E27FC236}">
                <a16:creationId xmlns:a16="http://schemas.microsoft.com/office/drawing/2014/main" id="{FB55D7DC-3FA7-0F7E-62A7-5AEE6EB4C5FA}"/>
              </a:ext>
            </a:extLst>
          </p:cNvPr>
          <p:cNvGrpSpPr>
            <a:grpSpLocks noChangeAspect="1"/>
          </p:cNvGrpSpPr>
          <p:nvPr/>
        </p:nvGrpSpPr>
        <p:grpSpPr>
          <a:xfrm>
            <a:off x="3011649" y="4669730"/>
            <a:ext cx="630976" cy="630936"/>
            <a:chOff x="8915400" y="2747719"/>
            <a:chExt cx="1689500" cy="1689393"/>
          </a:xfrm>
        </p:grpSpPr>
        <p:sp>
          <p:nvSpPr>
            <p:cNvPr id="3" name="Oval 24">
              <a:hlinkClick r:id="rId5"/>
              <a:extLst>
                <a:ext uri="{FF2B5EF4-FFF2-40B4-BE49-F238E27FC236}">
                  <a16:creationId xmlns:a16="http://schemas.microsoft.com/office/drawing/2014/main" id="{EA15BA4A-5E69-6638-7D78-D8E9C2E2D310}"/>
                </a:ext>
              </a:extLst>
            </p:cNvPr>
            <p:cNvSpPr>
              <a:spLocks/>
            </p:cNvSpPr>
            <p:nvPr userDrawn="1"/>
          </p:nvSpPr>
          <p:spPr bwMode="auto">
            <a:xfrm>
              <a:off x="8915400"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4" name="Graphique 16">
              <a:extLst>
                <a:ext uri="{FF2B5EF4-FFF2-40B4-BE49-F238E27FC236}">
                  <a16:creationId xmlns:a16="http://schemas.microsoft.com/office/drawing/2014/main" id="{D2A8D8C4-0114-7C6A-821A-3E400FD55EFA}"/>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9421750" y="3254015"/>
              <a:ext cx="676800" cy="676800"/>
            </a:xfrm>
            <a:prstGeom prst="rect">
              <a:avLst/>
            </a:prstGeom>
          </p:spPr>
        </p:pic>
      </p:grpSp>
      <p:pic>
        <p:nvPicPr>
          <p:cNvPr id="5" name="Image 5">
            <a:extLst>
              <a:ext uri="{FF2B5EF4-FFF2-40B4-BE49-F238E27FC236}">
                <a16:creationId xmlns:a16="http://schemas.microsoft.com/office/drawing/2014/main" id="{305981C8-12BE-B0D0-1B92-56D5F95426D6}"/>
              </a:ext>
            </a:extLst>
          </p:cNvPr>
          <p:cNvPicPr>
            <a:picLocks noChangeAspect="1"/>
          </p:cNvPicPr>
          <p:nvPr/>
        </p:nvPicPr>
        <p:blipFill rotWithShape="1">
          <a:blip r:embed="rId7"/>
          <a:srcRect l="642" r="857"/>
          <a:stretch/>
        </p:blipFill>
        <p:spPr>
          <a:xfrm>
            <a:off x="6547661" y="1302558"/>
            <a:ext cx="1506886" cy="1280160"/>
          </a:xfrm>
          <a:prstGeom prst="rect">
            <a:avLst/>
          </a:prstGeom>
          <a:ln w="38100">
            <a:solidFill>
              <a:srgbClr val="333F48"/>
            </a:solidFill>
            <a:miter lim="800000"/>
          </a:ln>
        </p:spPr>
      </p:pic>
      <p:pic>
        <p:nvPicPr>
          <p:cNvPr id="6" name="Image 21">
            <a:extLst>
              <a:ext uri="{FF2B5EF4-FFF2-40B4-BE49-F238E27FC236}">
                <a16:creationId xmlns:a16="http://schemas.microsoft.com/office/drawing/2014/main" id="{555751F6-D5B1-CA6B-A012-9442473176C3}"/>
              </a:ext>
            </a:extLst>
          </p:cNvPr>
          <p:cNvPicPr>
            <a:picLocks noChangeAspect="1"/>
          </p:cNvPicPr>
          <p:nvPr/>
        </p:nvPicPr>
        <p:blipFill>
          <a:blip r:embed="rId8"/>
          <a:stretch>
            <a:fillRect/>
          </a:stretch>
        </p:blipFill>
        <p:spPr>
          <a:xfrm>
            <a:off x="6547661" y="2910624"/>
            <a:ext cx="1508760" cy="1159542"/>
          </a:xfrm>
          <a:prstGeom prst="rect">
            <a:avLst/>
          </a:prstGeom>
          <a:ln w="38100">
            <a:solidFill>
              <a:srgbClr val="333F48"/>
            </a:solidFill>
            <a:miter lim="800000"/>
          </a:ln>
        </p:spPr>
      </p:pic>
      <p:pic>
        <p:nvPicPr>
          <p:cNvPr id="7" name="Image 23">
            <a:extLst>
              <a:ext uri="{FF2B5EF4-FFF2-40B4-BE49-F238E27FC236}">
                <a16:creationId xmlns:a16="http://schemas.microsoft.com/office/drawing/2014/main" id="{F967E11E-DB99-EE10-AAC1-927D03D6435E}"/>
              </a:ext>
            </a:extLst>
          </p:cNvPr>
          <p:cNvPicPr>
            <a:picLocks noChangeAspect="1"/>
          </p:cNvPicPr>
          <p:nvPr/>
        </p:nvPicPr>
        <p:blipFill>
          <a:blip r:embed="rId9"/>
          <a:stretch>
            <a:fillRect/>
          </a:stretch>
        </p:blipFill>
        <p:spPr>
          <a:xfrm>
            <a:off x="6547661" y="4398071"/>
            <a:ext cx="1508760" cy="1443298"/>
          </a:xfrm>
          <a:prstGeom prst="rect">
            <a:avLst/>
          </a:prstGeom>
          <a:ln w="38100">
            <a:solidFill>
              <a:srgbClr val="333F48"/>
            </a:solidFill>
            <a:miter lim="800000"/>
          </a:ln>
        </p:spPr>
      </p:pic>
      <p:grpSp>
        <p:nvGrpSpPr>
          <p:cNvPr id="12" name="Groupe 13">
            <a:extLst>
              <a:ext uri="{FF2B5EF4-FFF2-40B4-BE49-F238E27FC236}">
                <a16:creationId xmlns:a16="http://schemas.microsoft.com/office/drawing/2014/main" id="{7D702F6D-6AB4-037E-926D-AA1739DBAE41}"/>
              </a:ext>
            </a:extLst>
          </p:cNvPr>
          <p:cNvGrpSpPr/>
          <p:nvPr/>
        </p:nvGrpSpPr>
        <p:grpSpPr>
          <a:xfrm>
            <a:off x="7767364" y="3173803"/>
            <a:ext cx="633224" cy="633184"/>
            <a:chOff x="539551" y="2747719"/>
            <a:chExt cx="1689499" cy="1689393"/>
          </a:xfrm>
        </p:grpSpPr>
        <p:sp>
          <p:nvSpPr>
            <p:cNvPr id="13" name="Oval 18">
              <a:hlinkClick r:id="rId10"/>
              <a:extLst>
                <a:ext uri="{FF2B5EF4-FFF2-40B4-BE49-F238E27FC236}">
                  <a16:creationId xmlns:a16="http://schemas.microsoft.com/office/drawing/2014/main" id="{1FB6DA87-F78E-9F84-D546-DEA386A26DA6}"/>
                </a:ext>
              </a:extLst>
            </p:cNvPr>
            <p:cNvSpPr>
              <a:spLocks/>
            </p:cNvSpPr>
            <p:nvPr userDrawn="1"/>
          </p:nvSpPr>
          <p:spPr bwMode="auto">
            <a:xfrm>
              <a:off x="539551" y="2747719"/>
              <a:ext cx="1689499"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4" name="AutoShape 19">
              <a:extLst>
                <a:ext uri="{FF2B5EF4-FFF2-40B4-BE49-F238E27FC236}">
                  <a16:creationId xmlns:a16="http://schemas.microsoft.com/office/drawing/2014/main" id="{79770AAF-526F-0C1E-68CC-0E5DE75EBDD6}"/>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5" name="Groupe 15">
            <a:extLst>
              <a:ext uri="{FF2B5EF4-FFF2-40B4-BE49-F238E27FC236}">
                <a16:creationId xmlns:a16="http://schemas.microsoft.com/office/drawing/2014/main" id="{E8E19A43-23B5-DD0C-77B8-95C124559AB8}"/>
              </a:ext>
            </a:extLst>
          </p:cNvPr>
          <p:cNvGrpSpPr/>
          <p:nvPr/>
        </p:nvGrpSpPr>
        <p:grpSpPr>
          <a:xfrm>
            <a:off x="7767364" y="1626046"/>
            <a:ext cx="633224" cy="633184"/>
            <a:chOff x="2675683" y="2747719"/>
            <a:chExt cx="1689500" cy="1689393"/>
          </a:xfrm>
        </p:grpSpPr>
        <p:sp>
          <p:nvSpPr>
            <p:cNvPr id="16" name="Oval 24">
              <a:hlinkClick r:id="rId11"/>
              <a:extLst>
                <a:ext uri="{FF2B5EF4-FFF2-40B4-BE49-F238E27FC236}">
                  <a16:creationId xmlns:a16="http://schemas.microsoft.com/office/drawing/2014/main" id="{60321606-C3A1-0DD0-E819-E4906B59C5D9}"/>
                </a:ext>
              </a:extLst>
            </p:cNvPr>
            <p:cNvSpPr>
              <a:spLocks/>
            </p:cNvSpPr>
            <p:nvPr userDrawn="1"/>
          </p:nvSpPr>
          <p:spPr bwMode="auto">
            <a:xfrm>
              <a:off x="2675683" y="2747719"/>
              <a:ext cx="1689500" cy="1689393"/>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7" name="AutoShape 25">
              <a:extLst>
                <a:ext uri="{FF2B5EF4-FFF2-40B4-BE49-F238E27FC236}">
                  <a16:creationId xmlns:a16="http://schemas.microsoft.com/office/drawing/2014/main" id="{BC434F21-A96E-1AFC-20C4-C78DECED9101}"/>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18" name="Groupe 49">
            <a:extLst>
              <a:ext uri="{FF2B5EF4-FFF2-40B4-BE49-F238E27FC236}">
                <a16:creationId xmlns:a16="http://schemas.microsoft.com/office/drawing/2014/main" id="{734D9C46-C036-E90A-20A9-59245A4F06F3}"/>
              </a:ext>
            </a:extLst>
          </p:cNvPr>
          <p:cNvGrpSpPr/>
          <p:nvPr/>
        </p:nvGrpSpPr>
        <p:grpSpPr>
          <a:xfrm>
            <a:off x="7767364" y="4803128"/>
            <a:ext cx="633224" cy="633184"/>
            <a:chOff x="7305431" y="4396728"/>
            <a:chExt cx="633224" cy="633184"/>
          </a:xfrm>
        </p:grpSpPr>
        <p:sp>
          <p:nvSpPr>
            <p:cNvPr id="19" name="Oval 24">
              <a:hlinkClick r:id="rId12"/>
              <a:extLst>
                <a:ext uri="{FF2B5EF4-FFF2-40B4-BE49-F238E27FC236}">
                  <a16:creationId xmlns:a16="http://schemas.microsoft.com/office/drawing/2014/main" id="{2518984A-E4F0-AB17-F477-C3E1A19F1D93}"/>
                </a:ext>
              </a:extLst>
            </p:cNvPr>
            <p:cNvSpPr>
              <a:spLocks/>
            </p:cNvSpPr>
            <p:nvPr userDrawn="1"/>
          </p:nvSpPr>
          <p:spPr bwMode="auto">
            <a:xfrm>
              <a:off x="7305431" y="4396728"/>
              <a:ext cx="633224" cy="633184"/>
            </a:xfrm>
            <a:prstGeom prst="ellipse">
              <a:avLst/>
            </a:prstGeom>
            <a:solidFill>
              <a:srgbClr val="333F48"/>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0" name="AutoShape 4">
              <a:extLst>
                <a:ext uri="{FF2B5EF4-FFF2-40B4-BE49-F238E27FC236}">
                  <a16:creationId xmlns:a16="http://schemas.microsoft.com/office/drawing/2014/main" id="{145CCA70-7A3B-715B-50FA-76D55C9A1D54}"/>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
        <p:nvSpPr>
          <p:cNvPr id="27" name="Rectangle 26">
            <a:extLst>
              <a:ext uri="{FF2B5EF4-FFF2-40B4-BE49-F238E27FC236}">
                <a16:creationId xmlns:a16="http://schemas.microsoft.com/office/drawing/2014/main" id="{564F501F-3520-BAE4-4501-CFDFD7204B5C}"/>
              </a:ext>
            </a:extLst>
          </p:cNvPr>
          <p:cNvSpPr/>
          <p:nvPr/>
        </p:nvSpPr>
        <p:spPr>
          <a:xfrm>
            <a:off x="2307246" y="5391528"/>
            <a:ext cx="2039783" cy="338554"/>
          </a:xfrm>
          <a:prstGeom prst="rect">
            <a:avLst/>
          </a:prstGeom>
        </p:spPr>
        <p:txBody>
          <a:bodyPr wrap="square" lIns="91440" tIns="45720" rIns="91440" bIns="45720" anchor="t">
            <a:spAutoFit/>
          </a:bodyPr>
          <a:lstStyle/>
          <a:p>
            <a:pPr algn="ctr"/>
            <a:r>
              <a:rPr lang="fr-CA" sz="1600">
                <a:solidFill>
                  <a:schemeClr val="tx1">
                    <a:lumMod val="75000"/>
                    <a:lumOff val="25000"/>
                  </a:schemeClr>
                </a:solidFill>
                <a:latin typeface="Arial"/>
                <a:ea typeface="+mn-lt"/>
                <a:cs typeface="Arial"/>
                <a:hlinkClick r:id="rId13">
                  <a:extLst>
                    <a:ext uri="{A12FA001-AC4F-418D-AE19-62706E023703}">
                      <ahyp:hlinkClr xmlns:ahyp="http://schemas.microsoft.com/office/drawing/2018/hyperlinkcolor" val="tx"/>
                    </a:ext>
                  </a:extLst>
                </a:hlinkClick>
              </a:rPr>
              <a:t>educaloi.qc.ca/en</a:t>
            </a:r>
            <a:endParaRPr lang="fr-CA" sz="1600">
              <a:solidFill>
                <a:schemeClr val="tx1">
                  <a:lumMod val="75000"/>
                  <a:lumOff val="25000"/>
                </a:schemeClr>
              </a:solidFill>
              <a:latin typeface="Arial"/>
              <a:ea typeface="+mn-lt"/>
              <a:cs typeface="Arial"/>
            </a:endParaRPr>
          </a:p>
        </p:txBody>
      </p:sp>
      <p:sp>
        <p:nvSpPr>
          <p:cNvPr id="28" name="Rectangle 27">
            <a:extLst>
              <a:ext uri="{FF2B5EF4-FFF2-40B4-BE49-F238E27FC236}">
                <a16:creationId xmlns:a16="http://schemas.microsoft.com/office/drawing/2014/main" id="{98E5FB66-3BA6-BE04-B9DE-420ED68FD511}"/>
              </a:ext>
            </a:extLst>
          </p:cNvPr>
          <p:cNvSpPr/>
          <p:nvPr/>
        </p:nvSpPr>
        <p:spPr>
          <a:xfrm>
            <a:off x="8504846" y="3327399"/>
            <a:ext cx="2708649" cy="338554"/>
          </a:xfrm>
          <a:prstGeom prst="rect">
            <a:avLst/>
          </a:prstGeom>
        </p:spPr>
        <p:txBody>
          <a:bodyPr wrap="square" lIns="91440" tIns="45720" rIns="91440" bIns="45720" anchor="t">
            <a:spAutoFit/>
          </a:bodyPr>
          <a:lstStyle/>
          <a:p>
            <a:r>
              <a:rPr lang="fr-CA" sz="1600" u="sng">
                <a:solidFill>
                  <a:schemeClr val="tx1">
                    <a:lumMod val="75000"/>
                    <a:lumOff val="25000"/>
                  </a:schemeClr>
                </a:solidFill>
                <a:latin typeface="Arial"/>
                <a:ea typeface="+mn-lt"/>
                <a:cs typeface="Arial"/>
              </a:rPr>
              <a:t>YouTube/</a:t>
            </a:r>
            <a:r>
              <a:rPr lang="fr-CA" sz="1600" u="sng" err="1">
                <a:solidFill>
                  <a:schemeClr val="tx1">
                    <a:lumMod val="75000"/>
                    <a:lumOff val="25000"/>
                  </a:schemeClr>
                </a:solidFill>
                <a:latin typeface="Arial"/>
                <a:ea typeface="+mn-lt"/>
                <a:cs typeface="Arial"/>
              </a:rPr>
              <a:t>educaloi</a:t>
            </a:r>
            <a:endParaRPr lang="fr-CA" sz="1600" u="sng">
              <a:solidFill>
                <a:schemeClr val="tx1">
                  <a:lumMod val="75000"/>
                  <a:lumOff val="25000"/>
                </a:schemeClr>
              </a:solidFill>
              <a:latin typeface="Arial"/>
              <a:ea typeface="+mn-lt"/>
              <a:cs typeface="Arial"/>
            </a:endParaRPr>
          </a:p>
        </p:txBody>
      </p:sp>
      <p:sp>
        <p:nvSpPr>
          <p:cNvPr id="29" name="Rectangle 28">
            <a:extLst>
              <a:ext uri="{FF2B5EF4-FFF2-40B4-BE49-F238E27FC236}">
                <a16:creationId xmlns:a16="http://schemas.microsoft.com/office/drawing/2014/main" id="{2044B66D-A22F-000B-AECA-73895C6E23F9}"/>
              </a:ext>
            </a:extLst>
          </p:cNvPr>
          <p:cNvSpPr/>
          <p:nvPr/>
        </p:nvSpPr>
        <p:spPr>
          <a:xfrm>
            <a:off x="8504846" y="1772292"/>
            <a:ext cx="2708649" cy="338554"/>
          </a:xfrm>
          <a:prstGeom prst="rect">
            <a:avLst/>
          </a:prstGeom>
        </p:spPr>
        <p:txBody>
          <a:bodyPr wrap="square" lIns="91440" tIns="45720" rIns="91440" bIns="45720" anchor="t">
            <a:spAutoFit/>
          </a:bodyPr>
          <a:lstStyle/>
          <a:p>
            <a:r>
              <a:rPr lang="fr-CA" sz="1600" u="sng">
                <a:solidFill>
                  <a:schemeClr val="tx1">
                    <a:lumMod val="75000"/>
                    <a:lumOff val="25000"/>
                  </a:schemeClr>
                </a:solidFill>
                <a:latin typeface="Arial"/>
                <a:ea typeface="+mn-lt"/>
                <a:cs typeface="Arial"/>
              </a:rPr>
              <a:t>Instagram/</a:t>
            </a:r>
            <a:r>
              <a:rPr lang="fr-CA" sz="1600" u="sng" err="1">
                <a:solidFill>
                  <a:schemeClr val="tx1">
                    <a:lumMod val="75000"/>
                    <a:lumOff val="25000"/>
                  </a:schemeClr>
                </a:solidFill>
                <a:latin typeface="Arial"/>
                <a:ea typeface="+mn-lt"/>
                <a:cs typeface="Arial"/>
              </a:rPr>
              <a:t>educaloi_en</a:t>
            </a:r>
            <a:endParaRPr lang="fr-CA" sz="1600" u="sng">
              <a:solidFill>
                <a:schemeClr val="tx1">
                  <a:lumMod val="75000"/>
                  <a:lumOff val="25000"/>
                </a:schemeClr>
              </a:solidFill>
              <a:latin typeface="Arial"/>
              <a:ea typeface="+mn-lt"/>
              <a:cs typeface="Arial"/>
            </a:endParaRPr>
          </a:p>
        </p:txBody>
      </p:sp>
      <p:sp>
        <p:nvSpPr>
          <p:cNvPr id="30" name="Rectangle 29">
            <a:extLst>
              <a:ext uri="{FF2B5EF4-FFF2-40B4-BE49-F238E27FC236}">
                <a16:creationId xmlns:a16="http://schemas.microsoft.com/office/drawing/2014/main" id="{B4BFD311-5DB2-2A39-6E32-EC35C6DAF363}"/>
              </a:ext>
            </a:extLst>
          </p:cNvPr>
          <p:cNvSpPr/>
          <p:nvPr/>
        </p:nvSpPr>
        <p:spPr>
          <a:xfrm>
            <a:off x="8504846" y="4951412"/>
            <a:ext cx="2708649" cy="338554"/>
          </a:xfrm>
          <a:prstGeom prst="rect">
            <a:avLst/>
          </a:prstGeom>
        </p:spPr>
        <p:txBody>
          <a:bodyPr wrap="square" lIns="91440" tIns="45720" rIns="91440" bIns="45720" anchor="t">
            <a:spAutoFit/>
          </a:bodyPr>
          <a:lstStyle/>
          <a:p>
            <a:r>
              <a:rPr lang="fr-CA" sz="1600" u="sng">
                <a:solidFill>
                  <a:schemeClr val="tx1">
                    <a:lumMod val="75000"/>
                    <a:lumOff val="25000"/>
                  </a:schemeClr>
                </a:solidFill>
                <a:latin typeface="Arial"/>
                <a:ea typeface="+mn-lt"/>
                <a:cs typeface="Arial"/>
              </a:rPr>
              <a:t>Facebook/</a:t>
            </a:r>
            <a:r>
              <a:rPr lang="fr-CA" sz="1600" u="sng" err="1">
                <a:solidFill>
                  <a:schemeClr val="tx1">
                    <a:lumMod val="75000"/>
                    <a:lumOff val="25000"/>
                  </a:schemeClr>
                </a:solidFill>
                <a:latin typeface="Arial"/>
                <a:ea typeface="+mn-lt"/>
                <a:cs typeface="Arial"/>
              </a:rPr>
              <a:t>educaloi</a:t>
            </a:r>
            <a:endParaRPr lang="fr-CA" sz="1600" u="sng">
              <a:solidFill>
                <a:schemeClr val="tx1">
                  <a:lumMod val="75000"/>
                  <a:lumOff val="25000"/>
                </a:schemeClr>
              </a:solidFill>
              <a:latin typeface="Arial"/>
              <a:ea typeface="+mn-lt"/>
              <a:cs typeface="Arial"/>
            </a:endParaRPr>
          </a:p>
        </p:txBody>
      </p:sp>
      <p:pic>
        <p:nvPicPr>
          <p:cNvPr id="9" name="Picture 8">
            <a:extLst>
              <a:ext uri="{FF2B5EF4-FFF2-40B4-BE49-F238E27FC236}">
                <a16:creationId xmlns:a16="http://schemas.microsoft.com/office/drawing/2014/main" id="{4CB6099B-7289-01B9-A21F-0A88A3428188}"/>
              </a:ext>
            </a:extLst>
          </p:cNvPr>
          <p:cNvPicPr>
            <a:picLocks noChangeAspect="1"/>
          </p:cNvPicPr>
          <p:nvPr/>
        </p:nvPicPr>
        <p:blipFill>
          <a:blip r:embed="rId14"/>
          <a:stretch>
            <a:fillRect/>
          </a:stretch>
        </p:blipFill>
        <p:spPr>
          <a:xfrm>
            <a:off x="9646898" y="5730082"/>
            <a:ext cx="2332667" cy="734056"/>
          </a:xfrm>
          <a:prstGeom prst="rect">
            <a:avLst/>
          </a:prstGeom>
        </p:spPr>
      </p:pic>
    </p:spTree>
    <p:extLst>
      <p:ext uri="{BB962C8B-B14F-4D97-AF65-F5344CB8AC3E}">
        <p14:creationId xmlns:p14="http://schemas.microsoft.com/office/powerpoint/2010/main" val="149745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3B2458C-4820-3AAB-F3B4-828242AEF1CE}"/>
              </a:ext>
            </a:extLst>
          </p:cNvPr>
          <p:cNvPicPr>
            <a:picLocks noChangeAspect="1"/>
          </p:cNvPicPr>
          <p:nvPr/>
        </p:nvPicPr>
        <p:blipFill>
          <a:blip r:embed="rId2"/>
          <a:stretch>
            <a:fillRect/>
          </a:stretch>
        </p:blipFill>
        <p:spPr>
          <a:xfrm>
            <a:off x="1797170" y="2735581"/>
            <a:ext cx="8597662" cy="1372461"/>
          </a:xfrm>
          <a:prstGeom prst="rect">
            <a:avLst/>
          </a:prstGeom>
        </p:spPr>
      </p:pic>
    </p:spTree>
    <p:extLst>
      <p:ext uri="{BB962C8B-B14F-4D97-AF65-F5344CB8AC3E}">
        <p14:creationId xmlns:p14="http://schemas.microsoft.com/office/powerpoint/2010/main" val="365552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p:txBody>
          <a:bodyPr/>
          <a:lstStyle/>
          <a:p>
            <a:r>
              <a:rPr lang="en-CA" noProof="0">
                <a:cs typeface="Arial"/>
              </a:rPr>
              <a:t>What is abortion?</a:t>
            </a:r>
          </a:p>
        </p:txBody>
      </p:sp>
      <p:sp>
        <p:nvSpPr>
          <p:cNvPr id="15" name="Espace réservé du texte 14">
            <a:extLst>
              <a:ext uri="{FF2B5EF4-FFF2-40B4-BE49-F238E27FC236}">
                <a16:creationId xmlns:a16="http://schemas.microsoft.com/office/drawing/2014/main" id="{6021B769-967B-5B46-84CF-6513A230AEA7}"/>
              </a:ext>
            </a:extLst>
          </p:cNvPr>
          <p:cNvSpPr>
            <a:spLocks noGrp="1"/>
          </p:cNvSpPr>
          <p:nvPr>
            <p:ph sz="quarter" idx="15"/>
          </p:nvPr>
        </p:nvSpPr>
        <p:spPr/>
        <p:txBody>
          <a:bodyPr vert="horz" lIns="0" tIns="0" rIns="0" bIns="0" rtlCol="0" anchor="t">
            <a:noAutofit/>
          </a:bodyPr>
          <a:lstStyle/>
          <a:p>
            <a:r>
              <a:rPr lang="en-CA" sz="3200" noProof="0">
                <a:solidFill>
                  <a:schemeClr val="accent2"/>
                </a:solidFill>
                <a:cs typeface="Arial"/>
              </a:rPr>
              <a:t>It is when someone chooses to </a:t>
            </a:r>
            <a:r>
              <a:rPr lang="en-CA" sz="3200" noProof="0">
                <a:solidFill>
                  <a:schemeClr val="accent1"/>
                </a:solidFill>
                <a:cs typeface="Arial"/>
              </a:rPr>
              <a:t>end</a:t>
            </a:r>
            <a:r>
              <a:rPr lang="en-CA" sz="3200" noProof="0">
                <a:solidFill>
                  <a:schemeClr val="accent2"/>
                </a:solidFill>
                <a:cs typeface="Arial"/>
              </a:rPr>
              <a:t> a pregnancy.</a:t>
            </a:r>
          </a:p>
        </p:txBody>
      </p:sp>
      <p:pic>
        <p:nvPicPr>
          <p:cNvPr id="6" name="Image 5">
            <a:extLst>
              <a:ext uri="{FF2B5EF4-FFF2-40B4-BE49-F238E27FC236}">
                <a16:creationId xmlns:a16="http://schemas.microsoft.com/office/drawing/2014/main" id="{6FDD16E5-B11B-FBA5-193F-3DDD67BFA17A}"/>
              </a:ext>
            </a:extLst>
          </p:cNvPr>
          <p:cNvPicPr>
            <a:picLocks noChangeAspect="1"/>
          </p:cNvPicPr>
          <p:nvPr/>
        </p:nvPicPr>
        <p:blipFill>
          <a:blip r:embed="rId4">
            <a:clrChange>
              <a:clrFrom>
                <a:srgbClr val="FFFFFF"/>
              </a:clrFrom>
              <a:clrTo>
                <a:srgbClr val="FFFFFF">
                  <a:alpha val="0"/>
                </a:srgbClr>
              </a:clrTo>
            </a:clrChange>
          </a:blip>
          <a:srcRect l="51204" t="37504" r="31039" b="37057"/>
          <a:stretch/>
        </p:blipFill>
        <p:spPr>
          <a:xfrm>
            <a:off x="4782726" y="2598432"/>
            <a:ext cx="7629153" cy="4640493"/>
          </a:xfrm>
          <a:prstGeom prst="rect">
            <a:avLst/>
          </a:prstGeom>
        </p:spPr>
      </p:pic>
      <p:sp>
        <p:nvSpPr>
          <p:cNvPr id="2" name="Espace réservé du texte 14">
            <a:extLst>
              <a:ext uri="{FF2B5EF4-FFF2-40B4-BE49-F238E27FC236}">
                <a16:creationId xmlns:a16="http://schemas.microsoft.com/office/drawing/2014/main" id="{F991BA07-EFD4-CCDB-BE3F-3701078C76A0}"/>
              </a:ext>
            </a:extLst>
          </p:cNvPr>
          <p:cNvSpPr txBox="1">
            <a:spLocks/>
          </p:cNvSpPr>
          <p:nvPr/>
        </p:nvSpPr>
        <p:spPr>
          <a:xfrm>
            <a:off x="886967" y="2862875"/>
            <a:ext cx="5729963" cy="4008120"/>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pPr>
              <a:lnSpc>
                <a:spcPct val="100000"/>
              </a:lnSpc>
            </a:pPr>
            <a:endParaRPr lang="en-CA" sz="3200" noProof="0">
              <a:solidFill>
                <a:schemeClr val="accent2"/>
              </a:solidFill>
              <a:cs typeface="Arial"/>
            </a:endParaRPr>
          </a:p>
          <a:p>
            <a:pPr>
              <a:lnSpc>
                <a:spcPct val="100000"/>
              </a:lnSpc>
            </a:pPr>
            <a:r>
              <a:rPr lang="en-CA" sz="3200" noProof="0">
                <a:solidFill>
                  <a:schemeClr val="accent2"/>
                </a:solidFill>
                <a:cs typeface="Arial"/>
              </a:rPr>
              <a:t>The termination can be voluntary or not</a:t>
            </a:r>
            <a:r>
              <a:rPr lang="en-CA" sz="3200">
                <a:solidFill>
                  <a:schemeClr val="accent2"/>
                </a:solidFill>
                <a:cs typeface="Arial"/>
              </a:rPr>
              <a:t>.</a:t>
            </a:r>
            <a:endParaRPr lang="en-CA" sz="3200" noProof="0">
              <a:solidFill>
                <a:schemeClr val="accent2"/>
              </a:solidFill>
            </a:endParaRPr>
          </a:p>
        </p:txBody>
      </p:sp>
    </p:spTree>
    <p:custDataLst>
      <p:tags r:id="rId1"/>
    </p:custDataLst>
    <p:extLst>
      <p:ext uri="{BB962C8B-B14F-4D97-AF65-F5344CB8AC3E}">
        <p14:creationId xmlns:p14="http://schemas.microsoft.com/office/powerpoint/2010/main" val="242138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478011E-00D6-0B96-AC57-50C6E9F67227}"/>
              </a:ext>
            </a:extLst>
          </p:cNvPr>
          <p:cNvSpPr>
            <a:spLocks noGrp="1"/>
          </p:cNvSpPr>
          <p:nvPr>
            <p:ph type="title"/>
          </p:nvPr>
        </p:nvSpPr>
        <p:spPr>
          <a:xfrm>
            <a:off x="886968" y="822960"/>
            <a:ext cx="9679432" cy="914400"/>
          </a:xfrm>
        </p:spPr>
        <p:txBody>
          <a:bodyPr/>
          <a:lstStyle/>
          <a:p>
            <a:r>
              <a:rPr lang="en-CA" noProof="0">
                <a:cs typeface="Arial"/>
              </a:rPr>
              <a:t>What is the right to abortion?</a:t>
            </a:r>
            <a:endParaRPr lang="en-CA" noProof="0"/>
          </a:p>
        </p:txBody>
      </p:sp>
      <p:sp>
        <p:nvSpPr>
          <p:cNvPr id="4" name="Espace réservé du texte 3">
            <a:extLst>
              <a:ext uri="{FF2B5EF4-FFF2-40B4-BE49-F238E27FC236}">
                <a16:creationId xmlns:a16="http://schemas.microsoft.com/office/drawing/2014/main" id="{6D20D76C-E649-03DB-A071-A6FF94253F26}"/>
              </a:ext>
            </a:extLst>
          </p:cNvPr>
          <p:cNvSpPr>
            <a:spLocks noGrp="1"/>
          </p:cNvSpPr>
          <p:nvPr>
            <p:ph type="body" sz="quarter" idx="14"/>
          </p:nvPr>
        </p:nvSpPr>
        <p:spPr>
          <a:xfrm>
            <a:off x="886968" y="2319251"/>
            <a:ext cx="6860495" cy="3117273"/>
          </a:xfrm>
        </p:spPr>
        <p:txBody>
          <a:bodyPr vert="horz" lIns="0" tIns="0" rIns="0" bIns="0" rtlCol="0" anchor="t">
            <a:noAutofit/>
          </a:bodyPr>
          <a:lstStyle/>
          <a:p>
            <a:pPr>
              <a:lnSpc>
                <a:spcPct val="100000"/>
              </a:lnSpc>
            </a:pPr>
            <a:r>
              <a:rPr lang="en-CA" noProof="0">
                <a:cs typeface="Arial"/>
              </a:rPr>
              <a:t>It’s </a:t>
            </a:r>
            <a:r>
              <a:rPr lang="en-CA">
                <a:cs typeface="Arial"/>
              </a:rPr>
              <a:t>a right that allows women to </a:t>
            </a:r>
            <a:r>
              <a:rPr lang="en-CA" b="1" noProof="0">
                <a:solidFill>
                  <a:schemeClr val="accent1"/>
                </a:solidFill>
                <a:cs typeface="Arial"/>
              </a:rPr>
              <a:t>make their own decisions about their bodies and pregnancies.</a:t>
            </a:r>
            <a:r>
              <a:rPr lang="en-CA" noProof="0">
                <a:cs typeface="Arial"/>
              </a:rPr>
              <a:t> </a:t>
            </a:r>
          </a:p>
          <a:p>
            <a:pPr>
              <a:lnSpc>
                <a:spcPct val="100000"/>
              </a:lnSpc>
            </a:pPr>
            <a:r>
              <a:rPr lang="en-CA" noProof="0">
                <a:ea typeface="+mn-lt"/>
                <a:cs typeface="+mn-lt"/>
              </a:rPr>
              <a:t>In Quebec, abortion is a </a:t>
            </a:r>
            <a:r>
              <a:rPr lang="en-CA" b="1" noProof="0">
                <a:solidFill>
                  <a:schemeClr val="accent1"/>
                </a:solidFill>
                <a:ea typeface="+mn-lt"/>
                <a:cs typeface="+mn-lt"/>
              </a:rPr>
              <a:t>free </a:t>
            </a:r>
            <a:br>
              <a:rPr lang="en-CA" b="1" noProof="0">
                <a:solidFill>
                  <a:schemeClr val="accent1"/>
                </a:solidFill>
                <a:ea typeface="+mn-lt"/>
                <a:cs typeface="+mn-lt"/>
              </a:rPr>
            </a:br>
            <a:r>
              <a:rPr lang="en-CA" b="1" noProof="0">
                <a:solidFill>
                  <a:schemeClr val="accent1"/>
                </a:solidFill>
                <a:ea typeface="+mn-lt"/>
                <a:cs typeface="+mn-lt"/>
              </a:rPr>
              <a:t>and legal </a:t>
            </a:r>
            <a:r>
              <a:rPr lang="en-CA" noProof="0">
                <a:ea typeface="+mn-lt"/>
                <a:cs typeface="+mn-lt"/>
              </a:rPr>
              <a:t>procedure. </a:t>
            </a:r>
          </a:p>
        </p:txBody>
      </p:sp>
      <p:pic>
        <p:nvPicPr>
          <p:cNvPr id="10" name="Image 9">
            <a:extLst>
              <a:ext uri="{FF2B5EF4-FFF2-40B4-BE49-F238E27FC236}">
                <a16:creationId xmlns:a16="http://schemas.microsoft.com/office/drawing/2014/main" id="{FF843843-6BD1-D7A5-B3D6-F338D94B2103}"/>
              </a:ext>
            </a:extLst>
          </p:cNvPr>
          <p:cNvPicPr>
            <a:picLocks noChangeAspect="1"/>
          </p:cNvPicPr>
          <p:nvPr/>
        </p:nvPicPr>
        <p:blipFill>
          <a:blip r:embed="rId4">
            <a:clrChange>
              <a:clrFrom>
                <a:srgbClr val="FFFFFF"/>
              </a:clrFrom>
              <a:clrTo>
                <a:srgbClr val="FFFFFF">
                  <a:alpha val="0"/>
                </a:srgbClr>
              </a:clrTo>
            </a:clrChange>
          </a:blip>
          <a:srcRect l="23020" t="10682" r="59673" b="49696"/>
          <a:stretch/>
        </p:blipFill>
        <p:spPr>
          <a:xfrm>
            <a:off x="6896374" y="1421476"/>
            <a:ext cx="4450493" cy="5612093"/>
          </a:xfrm>
          <a:prstGeom prst="rect">
            <a:avLst/>
          </a:prstGeom>
        </p:spPr>
      </p:pic>
    </p:spTree>
    <p:custDataLst>
      <p:tags r:id="rId1"/>
    </p:custDataLst>
    <p:extLst>
      <p:ext uri="{BB962C8B-B14F-4D97-AF65-F5344CB8AC3E}">
        <p14:creationId xmlns:p14="http://schemas.microsoft.com/office/powerpoint/2010/main" val="370941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71F8C-E937-38A4-2FDD-7B913950E939}"/>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894CB4CC-A181-9608-B783-ACFB11ED4890}"/>
              </a:ext>
            </a:extLst>
          </p:cNvPr>
          <p:cNvSpPr>
            <a:spLocks noGrp="1"/>
          </p:cNvSpPr>
          <p:nvPr>
            <p:ph type="title"/>
          </p:nvPr>
        </p:nvSpPr>
        <p:spPr>
          <a:xfrm>
            <a:off x="886968" y="822960"/>
            <a:ext cx="9679432" cy="914400"/>
          </a:xfrm>
        </p:spPr>
        <p:txBody>
          <a:bodyPr/>
          <a:lstStyle/>
          <a:p>
            <a:r>
              <a:rPr lang="en-CA" noProof="0">
                <a:cs typeface="Arial"/>
              </a:rPr>
              <a:t>Abortion is governed by specific laws</a:t>
            </a:r>
            <a:endParaRPr lang="en-CA" noProof="0"/>
          </a:p>
        </p:txBody>
      </p:sp>
      <p:pic>
        <p:nvPicPr>
          <p:cNvPr id="11" name="Image 10">
            <a:extLst>
              <a:ext uri="{FF2B5EF4-FFF2-40B4-BE49-F238E27FC236}">
                <a16:creationId xmlns:a16="http://schemas.microsoft.com/office/drawing/2014/main" id="{3AD8FB70-7107-1249-C29E-B97577F0DA9C}"/>
              </a:ext>
            </a:extLst>
          </p:cNvPr>
          <p:cNvPicPr>
            <a:picLocks noChangeAspect="1"/>
          </p:cNvPicPr>
          <p:nvPr/>
        </p:nvPicPr>
        <p:blipFill>
          <a:blip r:embed="rId4">
            <a:clrChange>
              <a:clrFrom>
                <a:srgbClr val="FFFFFF"/>
              </a:clrFrom>
              <a:clrTo>
                <a:srgbClr val="FFFFFF">
                  <a:alpha val="0"/>
                </a:srgbClr>
              </a:clrTo>
            </a:clrChange>
          </a:blip>
          <a:srcRect l="74842" t="52429" r="6234" b="7949"/>
          <a:stretch/>
        </p:blipFill>
        <p:spPr>
          <a:xfrm>
            <a:off x="7518400" y="1365933"/>
            <a:ext cx="4529183" cy="5223414"/>
          </a:xfrm>
          <a:prstGeom prst="rect">
            <a:avLst/>
          </a:prstGeom>
        </p:spPr>
      </p:pic>
      <p:sp>
        <p:nvSpPr>
          <p:cNvPr id="4" name="Espace réservé du texte 3">
            <a:extLst>
              <a:ext uri="{FF2B5EF4-FFF2-40B4-BE49-F238E27FC236}">
                <a16:creationId xmlns:a16="http://schemas.microsoft.com/office/drawing/2014/main" id="{0FFD0C81-7DAE-0466-0F59-00EECB5FCAAA}"/>
              </a:ext>
            </a:extLst>
          </p:cNvPr>
          <p:cNvSpPr>
            <a:spLocks noGrp="1"/>
          </p:cNvSpPr>
          <p:nvPr>
            <p:ph type="body" sz="quarter" idx="14"/>
          </p:nvPr>
        </p:nvSpPr>
        <p:spPr>
          <a:xfrm>
            <a:off x="886968" y="1737360"/>
            <a:ext cx="5843587" cy="3460376"/>
          </a:xfrm>
        </p:spPr>
        <p:txBody>
          <a:bodyPr/>
          <a:lstStyle/>
          <a:p>
            <a:pPr lvl="1">
              <a:lnSpc>
                <a:spcPct val="100000"/>
              </a:lnSpc>
            </a:pPr>
            <a:r>
              <a:rPr lang="en-CA"/>
              <a:t>It’s f</a:t>
            </a:r>
            <a:r>
              <a:rPr lang="en-CA" noProof="0" err="1"/>
              <a:t>ree</a:t>
            </a:r>
            <a:endParaRPr lang="en-CA" noProof="0"/>
          </a:p>
          <a:p>
            <a:pPr lvl="1">
              <a:lnSpc>
                <a:spcPct val="100000"/>
              </a:lnSpc>
            </a:pPr>
            <a:r>
              <a:rPr lang="en-CA">
                <a:solidFill>
                  <a:schemeClr val="accent2"/>
                </a:solidFill>
                <a:cs typeface="Arial"/>
              </a:rPr>
              <a:t>It c</a:t>
            </a:r>
            <a:r>
              <a:rPr lang="en-CA" noProof="0">
                <a:solidFill>
                  <a:schemeClr val="accent2"/>
                </a:solidFill>
                <a:cs typeface="Arial"/>
              </a:rPr>
              <a:t>an be done at any time during the pregnancy</a:t>
            </a:r>
            <a:endParaRPr lang="en-CA" noProof="0"/>
          </a:p>
          <a:p>
            <a:pPr lvl="1">
              <a:lnSpc>
                <a:spcPct val="100000"/>
              </a:lnSpc>
            </a:pPr>
            <a:r>
              <a:rPr lang="en-CA" noProof="0">
                <a:solidFill>
                  <a:schemeClr val="accent2"/>
                </a:solidFill>
                <a:cs typeface="Arial"/>
              </a:rPr>
              <a:t>No justification is required</a:t>
            </a:r>
            <a:endParaRPr lang="en-CA" noProof="0"/>
          </a:p>
          <a:p>
            <a:pPr lvl="1">
              <a:lnSpc>
                <a:spcPct val="100000"/>
              </a:lnSpc>
            </a:pPr>
            <a:r>
              <a:rPr lang="en-CA" noProof="0">
                <a:solidFill>
                  <a:schemeClr val="accent2"/>
                </a:solidFill>
                <a:cs typeface="Arial"/>
              </a:rPr>
              <a:t>The </a:t>
            </a:r>
            <a:r>
              <a:rPr lang="en-CA">
                <a:solidFill>
                  <a:schemeClr val="accent2"/>
                </a:solidFill>
                <a:cs typeface="Arial"/>
              </a:rPr>
              <a:t>d</a:t>
            </a:r>
            <a:r>
              <a:rPr lang="en-CA" noProof="0" err="1">
                <a:solidFill>
                  <a:schemeClr val="accent2"/>
                </a:solidFill>
                <a:cs typeface="Arial"/>
              </a:rPr>
              <a:t>ecision</a:t>
            </a:r>
            <a:r>
              <a:rPr lang="en-CA" noProof="0">
                <a:solidFill>
                  <a:schemeClr val="accent2"/>
                </a:solidFill>
                <a:cs typeface="Arial"/>
              </a:rPr>
              <a:t> can be made without the need for a partner to agree</a:t>
            </a:r>
            <a:endParaRPr lang="en-CA" noProof="0"/>
          </a:p>
          <a:p>
            <a:pPr lvl="1">
              <a:lnSpc>
                <a:spcPct val="100000"/>
              </a:lnSpc>
            </a:pPr>
            <a:r>
              <a:rPr lang="en-CA" noProof="0">
                <a:solidFill>
                  <a:schemeClr val="accent2"/>
                </a:solidFill>
                <a:cs typeface="Arial"/>
              </a:rPr>
              <a:t>Before 14 years of age, parents’ authorization is needed</a:t>
            </a:r>
          </a:p>
          <a:p>
            <a:pPr lvl="1"/>
            <a:endParaRPr lang="en-CA" noProof="0"/>
          </a:p>
        </p:txBody>
      </p:sp>
    </p:spTree>
    <p:custDataLst>
      <p:tags r:id="rId1"/>
    </p:custDataLst>
    <p:extLst>
      <p:ext uri="{BB962C8B-B14F-4D97-AF65-F5344CB8AC3E}">
        <p14:creationId xmlns:p14="http://schemas.microsoft.com/office/powerpoint/2010/main" val="423872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2CEBAF-DB66-1B7F-D51D-A83C5CF6138C}"/>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130CA13A-92E5-5BC9-A40F-31FA21BD00CB}"/>
              </a:ext>
            </a:extLst>
          </p:cNvPr>
          <p:cNvSpPr>
            <a:spLocks noGrp="1"/>
          </p:cNvSpPr>
          <p:nvPr>
            <p:ph type="title"/>
          </p:nvPr>
        </p:nvSpPr>
        <p:spPr>
          <a:xfrm>
            <a:off x="886968" y="822960"/>
            <a:ext cx="9679432" cy="914400"/>
          </a:xfrm>
        </p:spPr>
        <p:txBody>
          <a:bodyPr/>
          <a:lstStyle/>
          <a:p>
            <a:r>
              <a:rPr lang="en-CA" noProof="0"/>
              <a:t>How did the right to abortion evolve throughout the years?</a:t>
            </a:r>
          </a:p>
        </p:txBody>
      </p:sp>
      <p:sp>
        <p:nvSpPr>
          <p:cNvPr id="6" name="Espace réservé du texte 5">
            <a:extLst>
              <a:ext uri="{FF2B5EF4-FFF2-40B4-BE49-F238E27FC236}">
                <a16:creationId xmlns:a16="http://schemas.microsoft.com/office/drawing/2014/main" id="{8211072E-2CE2-001E-C20E-7559C66003B7}"/>
              </a:ext>
            </a:extLst>
          </p:cNvPr>
          <p:cNvSpPr>
            <a:spLocks noGrp="1"/>
          </p:cNvSpPr>
          <p:nvPr>
            <p:ph type="body" sz="quarter" idx="15"/>
          </p:nvPr>
        </p:nvSpPr>
        <p:spPr>
          <a:xfrm>
            <a:off x="2055938" y="4711017"/>
            <a:ext cx="3162069" cy="627611"/>
          </a:xfrm>
        </p:spPr>
        <p:txBody>
          <a:bodyPr/>
          <a:lstStyle/>
          <a:p>
            <a:r>
              <a:rPr lang="en-CA" sz="4000" noProof="0"/>
              <a:t>How?</a:t>
            </a:r>
          </a:p>
        </p:txBody>
      </p:sp>
      <p:sp>
        <p:nvSpPr>
          <p:cNvPr id="12" name="Espace réservé du texte 3">
            <a:extLst>
              <a:ext uri="{FF2B5EF4-FFF2-40B4-BE49-F238E27FC236}">
                <a16:creationId xmlns:a16="http://schemas.microsoft.com/office/drawing/2014/main" id="{730FE844-F3AE-9D4C-8342-7827DD4CA0FA}"/>
              </a:ext>
            </a:extLst>
          </p:cNvPr>
          <p:cNvSpPr txBox="1">
            <a:spLocks/>
          </p:cNvSpPr>
          <p:nvPr/>
        </p:nvSpPr>
        <p:spPr>
          <a:xfrm>
            <a:off x="3854539" y="2500981"/>
            <a:ext cx="2122239" cy="1446414"/>
          </a:xfrm>
          <a:prstGeom prst="rect">
            <a:avLst/>
          </a:prstGeom>
        </p:spPr>
        <p:txBody>
          <a:bodyPr vert="horz" lIns="0" tIns="0" rIns="0" bIns="0" rtlCol="0" anchor="t">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endParaRPr lang="en-CA" noProof="0">
              <a:cs typeface="Arial"/>
            </a:endParaRPr>
          </a:p>
          <a:p>
            <a:r>
              <a:rPr lang="en-CA" sz="3600" b="1" i="1" noProof="0">
                <a:solidFill>
                  <a:srgbClr val="002060"/>
                </a:solidFill>
                <a:latin typeface="Arial" panose="020B0604020202020204" pitchFamily="34" charset="0"/>
                <a:cs typeface="Arial" panose="020B0604020202020204" pitchFamily="34" charset="0"/>
              </a:rPr>
              <a:t>When?</a:t>
            </a:r>
            <a:endParaRPr lang="en-CA" sz="3600" b="1" i="1" noProof="0">
              <a:solidFill>
                <a:srgbClr val="002060"/>
              </a:solidFill>
              <a:cs typeface="Arial"/>
            </a:endParaRPr>
          </a:p>
          <a:p>
            <a:endParaRPr lang="en-CA" noProof="0">
              <a:ea typeface="+mn-lt"/>
              <a:cs typeface="+mn-lt"/>
            </a:endParaRPr>
          </a:p>
          <a:p>
            <a:endParaRPr lang="en-CA" noProof="0">
              <a:ea typeface="+mn-lt"/>
              <a:cs typeface="+mn-lt"/>
            </a:endParaRPr>
          </a:p>
        </p:txBody>
      </p:sp>
      <p:sp>
        <p:nvSpPr>
          <p:cNvPr id="14" name="Espace réservé du texte 13">
            <a:extLst>
              <a:ext uri="{FF2B5EF4-FFF2-40B4-BE49-F238E27FC236}">
                <a16:creationId xmlns:a16="http://schemas.microsoft.com/office/drawing/2014/main" id="{302735A3-7B2C-3692-D56C-A1A185ECC559}"/>
              </a:ext>
            </a:extLst>
          </p:cNvPr>
          <p:cNvSpPr>
            <a:spLocks noGrp="1"/>
          </p:cNvSpPr>
          <p:nvPr>
            <p:ph type="body" sz="quarter" idx="14"/>
          </p:nvPr>
        </p:nvSpPr>
        <p:spPr>
          <a:xfrm>
            <a:off x="7571850" y="3962325"/>
            <a:ext cx="1889483" cy="1637895"/>
          </a:xfrm>
        </p:spPr>
        <p:txBody>
          <a:bodyPr/>
          <a:lstStyle/>
          <a:p>
            <a:r>
              <a:rPr lang="en-CA" sz="3200" b="1" noProof="0"/>
              <a:t>Who?</a:t>
            </a:r>
          </a:p>
        </p:txBody>
      </p:sp>
      <p:sp>
        <p:nvSpPr>
          <p:cNvPr id="15" name="Espace réservé du texte 13">
            <a:extLst>
              <a:ext uri="{FF2B5EF4-FFF2-40B4-BE49-F238E27FC236}">
                <a16:creationId xmlns:a16="http://schemas.microsoft.com/office/drawing/2014/main" id="{00343541-5B5B-B633-C889-931B6A7CBAED}"/>
              </a:ext>
            </a:extLst>
          </p:cNvPr>
          <p:cNvSpPr txBox="1">
            <a:spLocks/>
          </p:cNvSpPr>
          <p:nvPr/>
        </p:nvSpPr>
        <p:spPr>
          <a:xfrm>
            <a:off x="7809058" y="5120639"/>
            <a:ext cx="2295644" cy="914401"/>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a:extLst>
                    <a:ext uri="{96DAC541-7B7A-43D3-8B79-37D633B846F1}">
                      <asvg:svgBlip xmlns:asvg="http://schemas.microsoft.com/office/drawing/2016/SVG/main" r:embed="rId4"/>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endParaRPr lang="en-CA" sz="3200" b="1" noProof="0">
              <a:solidFill>
                <a:srgbClr val="FFC000"/>
              </a:solidFill>
            </a:endParaRPr>
          </a:p>
        </p:txBody>
      </p:sp>
      <p:pic>
        <p:nvPicPr>
          <p:cNvPr id="2" name="Image 1">
            <a:extLst>
              <a:ext uri="{FF2B5EF4-FFF2-40B4-BE49-F238E27FC236}">
                <a16:creationId xmlns:a16="http://schemas.microsoft.com/office/drawing/2014/main" id="{1F2B3BAE-76ED-052E-584B-C6BDC803CCF3}"/>
              </a:ext>
            </a:extLst>
          </p:cNvPr>
          <p:cNvPicPr>
            <a:picLocks noChangeAspect="1"/>
          </p:cNvPicPr>
          <p:nvPr/>
        </p:nvPicPr>
        <p:blipFill>
          <a:blip r:embed="rId5">
            <a:clrChange>
              <a:clrFrom>
                <a:srgbClr val="FFF8F0"/>
              </a:clrFrom>
              <a:clrTo>
                <a:srgbClr val="FFF8F0">
                  <a:alpha val="0"/>
                </a:srgbClr>
              </a:clrTo>
            </a:clrChange>
          </a:blip>
          <a:srcRect l="34725" t="8314" r="47654" b="65577"/>
          <a:stretch>
            <a:fillRect/>
          </a:stretch>
        </p:blipFill>
        <p:spPr>
          <a:xfrm>
            <a:off x="9210266" y="1417098"/>
            <a:ext cx="1351734" cy="1395993"/>
          </a:xfrm>
          <a:prstGeom prst="rect">
            <a:avLst/>
          </a:prstGeom>
        </p:spPr>
      </p:pic>
      <p:pic>
        <p:nvPicPr>
          <p:cNvPr id="4" name="Image 3">
            <a:extLst>
              <a:ext uri="{FF2B5EF4-FFF2-40B4-BE49-F238E27FC236}">
                <a16:creationId xmlns:a16="http://schemas.microsoft.com/office/drawing/2014/main" id="{1B55BC5D-99C5-E8B2-C331-DBDA41F74964}"/>
              </a:ext>
            </a:extLst>
          </p:cNvPr>
          <p:cNvPicPr>
            <a:picLocks noChangeAspect="1"/>
          </p:cNvPicPr>
          <p:nvPr/>
        </p:nvPicPr>
        <p:blipFill>
          <a:blip r:embed="rId5">
            <a:clrChange>
              <a:clrFrom>
                <a:srgbClr val="FFF8F0"/>
              </a:clrFrom>
              <a:clrTo>
                <a:srgbClr val="FFF8F0">
                  <a:alpha val="0"/>
                </a:srgbClr>
              </a:clrTo>
            </a:clrChange>
          </a:blip>
          <a:srcRect l="51526" t="8314" r="32650" b="64153"/>
          <a:stretch>
            <a:fillRect/>
          </a:stretch>
        </p:blipFill>
        <p:spPr>
          <a:xfrm>
            <a:off x="9955064" y="3866495"/>
            <a:ext cx="1213871" cy="1472133"/>
          </a:xfrm>
          <a:prstGeom prst="rect">
            <a:avLst/>
          </a:prstGeom>
        </p:spPr>
      </p:pic>
      <p:pic>
        <p:nvPicPr>
          <p:cNvPr id="5" name="Image 4">
            <a:extLst>
              <a:ext uri="{FF2B5EF4-FFF2-40B4-BE49-F238E27FC236}">
                <a16:creationId xmlns:a16="http://schemas.microsoft.com/office/drawing/2014/main" id="{8C7050B8-6FC7-0B7A-2513-F075296B68B8}"/>
              </a:ext>
            </a:extLst>
          </p:cNvPr>
          <p:cNvPicPr>
            <a:picLocks noChangeAspect="1"/>
          </p:cNvPicPr>
          <p:nvPr/>
        </p:nvPicPr>
        <p:blipFill>
          <a:blip r:embed="rId5">
            <a:clrChange>
              <a:clrFrom>
                <a:srgbClr val="FFF8F0"/>
              </a:clrFrom>
              <a:clrTo>
                <a:srgbClr val="FFF8F0">
                  <a:alpha val="0"/>
                </a:srgbClr>
              </a:clrTo>
            </a:clrChange>
          </a:blip>
          <a:srcRect l="34725" t="35461" r="48121" b="33905"/>
          <a:stretch>
            <a:fillRect/>
          </a:stretch>
        </p:blipFill>
        <p:spPr>
          <a:xfrm>
            <a:off x="5479432" y="3962325"/>
            <a:ext cx="1315876" cy="1637895"/>
          </a:xfrm>
          <a:prstGeom prst="rect">
            <a:avLst/>
          </a:prstGeom>
        </p:spPr>
      </p:pic>
      <p:pic>
        <p:nvPicPr>
          <p:cNvPr id="7" name="Image 6">
            <a:extLst>
              <a:ext uri="{FF2B5EF4-FFF2-40B4-BE49-F238E27FC236}">
                <a16:creationId xmlns:a16="http://schemas.microsoft.com/office/drawing/2014/main" id="{B83535B7-0C61-096B-50D2-D86CC73E44FD}"/>
              </a:ext>
            </a:extLst>
          </p:cNvPr>
          <p:cNvPicPr>
            <a:picLocks noChangeAspect="1"/>
          </p:cNvPicPr>
          <p:nvPr/>
        </p:nvPicPr>
        <p:blipFill>
          <a:blip r:embed="rId5">
            <a:clrChange>
              <a:clrFrom>
                <a:srgbClr val="FFF8F0"/>
              </a:clrFrom>
              <a:clrTo>
                <a:srgbClr val="FFF8F0">
                  <a:alpha val="0"/>
                </a:srgbClr>
              </a:clrTo>
            </a:clrChange>
          </a:blip>
          <a:srcRect l="50197" t="35378" r="32650" b="32853"/>
          <a:stretch>
            <a:fillRect/>
          </a:stretch>
        </p:blipFill>
        <p:spPr>
          <a:xfrm>
            <a:off x="462542" y="4489346"/>
            <a:ext cx="1315876" cy="1698564"/>
          </a:xfrm>
          <a:prstGeom prst="rect">
            <a:avLst/>
          </a:prstGeom>
        </p:spPr>
      </p:pic>
      <p:pic>
        <p:nvPicPr>
          <p:cNvPr id="8" name="Image 7">
            <a:extLst>
              <a:ext uri="{FF2B5EF4-FFF2-40B4-BE49-F238E27FC236}">
                <a16:creationId xmlns:a16="http://schemas.microsoft.com/office/drawing/2014/main" id="{460CBCDF-5DBF-09C8-F0C6-66113DB629BB}"/>
              </a:ext>
            </a:extLst>
          </p:cNvPr>
          <p:cNvPicPr>
            <a:picLocks noChangeAspect="1"/>
          </p:cNvPicPr>
          <p:nvPr/>
        </p:nvPicPr>
        <p:blipFill>
          <a:blip r:embed="rId5">
            <a:clrChange>
              <a:clrFrom>
                <a:srgbClr val="FFF8F0"/>
              </a:clrFrom>
              <a:clrTo>
                <a:srgbClr val="FFF8F0">
                  <a:alpha val="0"/>
                </a:srgbClr>
              </a:clrTo>
            </a:clrChange>
          </a:blip>
          <a:srcRect l="34725" t="67258" r="49834" b="8757"/>
          <a:stretch>
            <a:fillRect/>
          </a:stretch>
        </p:blipFill>
        <p:spPr>
          <a:xfrm>
            <a:off x="7496245" y="5284815"/>
            <a:ext cx="1184492" cy="1282383"/>
          </a:xfrm>
          <a:prstGeom prst="rect">
            <a:avLst/>
          </a:prstGeom>
        </p:spPr>
      </p:pic>
      <p:pic>
        <p:nvPicPr>
          <p:cNvPr id="10" name="Image 9">
            <a:extLst>
              <a:ext uri="{FF2B5EF4-FFF2-40B4-BE49-F238E27FC236}">
                <a16:creationId xmlns:a16="http://schemas.microsoft.com/office/drawing/2014/main" id="{78BADE67-A099-365B-AF47-80DDCD3EB168}"/>
              </a:ext>
            </a:extLst>
          </p:cNvPr>
          <p:cNvPicPr>
            <a:picLocks noChangeAspect="1"/>
          </p:cNvPicPr>
          <p:nvPr/>
        </p:nvPicPr>
        <p:blipFill>
          <a:blip r:embed="rId5">
            <a:clrChange>
              <a:clrFrom>
                <a:srgbClr val="FFF8F0"/>
              </a:clrFrom>
              <a:clrTo>
                <a:srgbClr val="FFF8F0">
                  <a:alpha val="0"/>
                </a:srgbClr>
              </a:clrTo>
            </a:clrChange>
          </a:blip>
          <a:srcRect l="50775" t="65865" r="32650"/>
          <a:stretch>
            <a:fillRect/>
          </a:stretch>
        </p:blipFill>
        <p:spPr>
          <a:xfrm>
            <a:off x="1484202" y="2543805"/>
            <a:ext cx="1271510" cy="1825103"/>
          </a:xfrm>
          <a:prstGeom prst="rect">
            <a:avLst/>
          </a:prstGeom>
        </p:spPr>
      </p:pic>
    </p:spTree>
    <p:custDataLst>
      <p:tags r:id="rId1"/>
    </p:custDataLst>
    <p:extLst>
      <p:ext uri="{BB962C8B-B14F-4D97-AF65-F5344CB8AC3E}">
        <p14:creationId xmlns:p14="http://schemas.microsoft.com/office/powerpoint/2010/main" val="3816215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5F6FBF65-D3C8-9341-B506-6DF8698F7792}"/>
              </a:ext>
            </a:extLst>
          </p:cNvPr>
          <p:cNvSpPr>
            <a:spLocks noGrp="1"/>
          </p:cNvSpPr>
          <p:nvPr>
            <p:ph type="body" idx="1"/>
          </p:nvPr>
        </p:nvSpPr>
        <p:spPr>
          <a:xfrm>
            <a:off x="759521" y="1143000"/>
            <a:ext cx="5898453" cy="4572000"/>
          </a:xfrm>
        </p:spPr>
        <p:txBody>
          <a:bodyPr/>
          <a:lstStyle/>
          <a:p>
            <a:r>
              <a:rPr lang="en-CA" sz="5200" noProof="0"/>
              <a:t>Quiz</a:t>
            </a:r>
            <a:endParaRPr lang="en-CA" sz="5200" noProof="0">
              <a:cs typeface="Arial"/>
            </a:endParaRPr>
          </a:p>
          <a:p>
            <a:r>
              <a:rPr lang="en-CA" sz="3200" noProof="0">
                <a:solidFill>
                  <a:schemeClr val="accent2"/>
                </a:solidFill>
              </a:rPr>
              <a:t>Abortion Rights Today</a:t>
            </a:r>
          </a:p>
        </p:txBody>
      </p:sp>
      <p:pic>
        <p:nvPicPr>
          <p:cNvPr id="18" name="Espace réservé pour une image  17">
            <a:extLst>
              <a:ext uri="{FF2B5EF4-FFF2-40B4-BE49-F238E27FC236}">
                <a16:creationId xmlns:a16="http://schemas.microsoft.com/office/drawing/2014/main" id="{9D375665-9912-7732-68CE-DE788DB3A1D4}"/>
              </a:ext>
            </a:extLst>
          </p:cNvPr>
          <p:cNvPicPr>
            <a:picLocks noGrp="1" noChangeAspect="1"/>
          </p:cNvPicPr>
          <p:nvPr>
            <p:ph type="pic" sz="quarter" idx="16"/>
          </p:nvPr>
        </p:nvPicPr>
        <p:blipFill>
          <a:blip r:embed="rId2"/>
          <a:srcRect l="-8675" t="13179" r="-14325" b="5558"/>
          <a:stretch>
            <a:fillRect/>
          </a:stretch>
        </p:blipFill>
        <p:spPr>
          <a:xfrm>
            <a:off x="6976872" y="1416462"/>
            <a:ext cx="4023360" cy="4023360"/>
          </a:xfrm>
        </p:spPr>
      </p:pic>
    </p:spTree>
    <p:extLst>
      <p:ext uri="{BB962C8B-B14F-4D97-AF65-F5344CB8AC3E}">
        <p14:creationId xmlns:p14="http://schemas.microsoft.com/office/powerpoint/2010/main" val="397525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4"/>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ème educaloi">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Thème educaloi" id="{848F15CA-7B20-2A48-8D94-230A71AFC494}" vid="{D6D1CE7D-D183-9C42-A1AC-72B0379533F7}"/>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0b1dad71-e2b4-4bb3-a4a5-5785788cbbb7">
      <Terms xmlns="http://schemas.microsoft.com/office/infopath/2007/PartnerControls"/>
    </lcf76f155ced4ddcb4097134ff3c332f>
    <TaxCatchAll xmlns="8ee12ee5-159c-4bfa-a4d1-c6eb204610cd" xsi:nil="true"/>
    <_dlc_DocId xmlns="8ee12ee5-159c-4bfa-a4d1-c6eb204610cd">EDUC-718269152-2046629</_dlc_DocId>
    <_dlc_DocIdUrl xmlns="8ee12ee5-159c-4bfa-a4d1-c6eb204610cd">
      <Url>https://educaloi.sharepoint.com/ms/_layouts/15/DocIdRedir.aspx?ID=EDUC-718269152-2046629</Url>
      <Description>EDUC-718269152-2046629</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81A538F08812F84B874514F73EB122CE" ma:contentTypeVersion="17" ma:contentTypeDescription="Crée un document." ma:contentTypeScope="" ma:versionID="0bfd7194619484de3a48497a5e02314f">
  <xsd:schema xmlns:xsd="http://www.w3.org/2001/XMLSchema" xmlns:xs="http://www.w3.org/2001/XMLSchema" xmlns:p="http://schemas.microsoft.com/office/2006/metadata/properties" xmlns:ns2="8ee12ee5-159c-4bfa-a4d1-c6eb204610cd" xmlns:ns3="0b1dad71-e2b4-4bb3-a4a5-5785788cbbb7" targetNamespace="http://schemas.microsoft.com/office/2006/metadata/properties" ma:root="true" ma:fieldsID="ab75ca28658196f757d6381b56a42e4f" ns2:_="" ns3:_="">
    <xsd:import namespace="8ee12ee5-159c-4bfa-a4d1-c6eb204610cd"/>
    <xsd:import namespace="0b1dad71-e2b4-4bb3-a4a5-5785788cbbb7"/>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3:MediaServiceGenerationTime" minOccurs="0"/>
                <xsd:element ref="ns3:MediaServiceEventHashCode" minOccurs="0"/>
                <xsd:element ref="ns2:SharedWithUsers" minOccurs="0"/>
                <xsd:element ref="ns2:SharedWithDetails" minOccurs="0"/>
                <xsd:element ref="ns3:MediaServiceDateTaken" minOccurs="0"/>
                <xsd:element ref="ns3:MediaServiceOCR"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e12ee5-159c-4bfa-a4d1-c6eb204610cd" elementFormDefault="qualified">
    <xsd:import namespace="http://schemas.microsoft.com/office/2006/documentManagement/types"/>
    <xsd:import namespace="http://schemas.microsoft.com/office/infopath/2007/PartnerControls"/>
    <xsd:element name="_dlc_DocId" ma:index="8" nillable="true" ma:displayName="Valeur d’ID de document" ma:description="Valeur de l’ID de document affecté à cet élément." ma:indexed="true" ma:internalName="_dlc_DocId" ma:readOnly="true">
      <xsd:simpleType>
        <xsd:restriction base="dms:Text"/>
      </xsd:simpleType>
    </xsd:element>
    <xsd:element name="_dlc_DocIdUrl" ma:index="9" nillable="true" ma:displayName="ID de document" ma:description="Lien permanent vers ce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TaxCatchAll" ma:index="24" nillable="true" ma:displayName="Taxonomy Catch All Column" ma:hidden="true" ma:list="{3dafb937-854e-411a-a98d-3f548e7b41d5}" ma:internalName="TaxCatchAll" ma:showField="CatchAllData" ma:web="8ee12ee5-159c-4bfa-a4d1-c6eb204610c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1dad71-e2b4-4bb3-a4a5-5785788cbbb7"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37B8FB-EB27-400B-9495-8EF1A31EAD1C}">
  <ds:schemaRefs>
    <ds:schemaRef ds:uri="http://schemas.microsoft.com/office/2006/metadata/properties"/>
    <ds:schemaRef ds:uri="http://purl.org/dc/elements/1.1/"/>
    <ds:schemaRef ds:uri="http://schemas.openxmlformats.org/package/2006/metadata/core-properties"/>
    <ds:schemaRef ds:uri="http://www.w3.org/XML/1998/namespace"/>
    <ds:schemaRef ds:uri="http://purl.org/dc/dcmitype/"/>
    <ds:schemaRef ds:uri="0b1dad71-e2b4-4bb3-a4a5-5785788cbbb7"/>
    <ds:schemaRef ds:uri="http://purl.org/dc/terms/"/>
    <ds:schemaRef ds:uri="http://schemas.microsoft.com/office/2006/documentManagement/types"/>
    <ds:schemaRef ds:uri="http://schemas.microsoft.com/office/infopath/2007/PartnerControls"/>
    <ds:schemaRef ds:uri="8ee12ee5-159c-4bfa-a4d1-c6eb204610cd"/>
  </ds:schemaRefs>
</ds:datastoreItem>
</file>

<file path=customXml/itemProps2.xml><?xml version="1.0" encoding="utf-8"?>
<ds:datastoreItem xmlns:ds="http://schemas.openxmlformats.org/officeDocument/2006/customXml" ds:itemID="{A7DB8ED9-BD7A-4829-916A-CD4153AAA2B2}">
  <ds:schemaRefs>
    <ds:schemaRef ds:uri="http://schemas.microsoft.com/sharepoint/v3/contenttype/forms"/>
  </ds:schemaRefs>
</ds:datastoreItem>
</file>

<file path=customXml/itemProps3.xml><?xml version="1.0" encoding="utf-8"?>
<ds:datastoreItem xmlns:ds="http://schemas.openxmlformats.org/officeDocument/2006/customXml" ds:itemID="{40EF1FD4-9C94-4314-9847-8551AB06E857}">
  <ds:schemaRefs>
    <ds:schemaRef ds:uri="http://schemas.microsoft.com/sharepoint/events"/>
  </ds:schemaRefs>
</ds:datastoreItem>
</file>

<file path=customXml/itemProps4.xml><?xml version="1.0" encoding="utf-8"?>
<ds:datastoreItem xmlns:ds="http://schemas.openxmlformats.org/officeDocument/2006/customXml" ds:itemID="{0748C066-9A18-4D2F-8E9F-95AD866F02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e12ee5-159c-4bfa-a4d1-c6eb204610cd"/>
    <ds:schemaRef ds:uri="0b1dad71-e2b4-4bb3-a4a5-5785788cbb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14de1f37-1bdd-4a47-9c9f-50418b0dd2e9}" enabled="0" method="" siteId="{14de1f37-1bdd-4a47-9c9f-50418b0dd2e9}" removed="1"/>
</clbl:labelList>
</file>

<file path=docProps/app.xml><?xml version="1.0" encoding="utf-8"?>
<Properties xmlns="http://schemas.openxmlformats.org/officeDocument/2006/extended-properties" xmlns:vt="http://schemas.openxmlformats.org/officeDocument/2006/docPropsVTypes">
  <TotalTime>18</TotalTime>
  <Words>11800</Words>
  <Application>Microsoft Office PowerPoint</Application>
  <PresentationFormat>Grand écran</PresentationFormat>
  <Paragraphs>903</Paragraphs>
  <Slides>47</Slides>
  <Notes>35</Notes>
  <HiddenSlides>0</HiddenSlides>
  <MMClips>1</MMClips>
  <ScaleCrop>false</ScaleCrop>
  <HeadingPairs>
    <vt:vector size="4" baseType="variant">
      <vt:variant>
        <vt:lpstr>Thème</vt:lpstr>
      </vt:variant>
      <vt:variant>
        <vt:i4>3</vt:i4>
      </vt:variant>
      <vt:variant>
        <vt:lpstr>Titres des diapositives</vt:lpstr>
      </vt:variant>
      <vt:variant>
        <vt:i4>47</vt:i4>
      </vt:variant>
    </vt:vector>
  </HeadingPairs>
  <TitlesOfParts>
    <vt:vector size="50" baseType="lpstr">
      <vt:lpstr>éducaloi - Atelier 2021</vt:lpstr>
      <vt:lpstr>1_éducaloi - Atelier 2021</vt:lpstr>
      <vt:lpstr>Thème educaloi</vt:lpstr>
      <vt:lpstr>A Look Through History:   The Evolution of Abortion Rights</vt:lpstr>
      <vt:lpstr>What Happens During the Activity</vt:lpstr>
      <vt:lpstr>Présentation PowerPoint</vt:lpstr>
      <vt:lpstr>Présentation PowerPoint</vt:lpstr>
      <vt:lpstr>What is abortion?</vt:lpstr>
      <vt:lpstr>What is the right to abortion?</vt:lpstr>
      <vt:lpstr>Abortion is governed by specific laws</vt:lpstr>
      <vt:lpstr>How did the right to abortion evolve throughout the years?</vt:lpstr>
      <vt:lpstr>Présentation PowerPoint</vt:lpstr>
      <vt:lpstr>Let’s say... </vt:lpstr>
      <vt:lpstr>And...</vt:lpstr>
      <vt:lpstr>And...</vt:lpstr>
      <vt:lpstr>Présentation PowerPoint</vt:lpstr>
      <vt:lpstr>From crime to legal medical act</vt:lpstr>
      <vt:lpstr>What is a crime?</vt:lpstr>
      <vt:lpstr>When abortion was a crime in Canada</vt:lpstr>
      <vt:lpstr>Feminism</vt:lpstr>
      <vt:lpstr>1969: Abortion is legal … under certain conditions.  </vt:lpstr>
      <vt:lpstr>Abortion is no longer a crime in Canada</vt:lpstr>
      <vt:lpstr>Présentation PowerPoint</vt:lpstr>
      <vt:lpstr>What is the Supreme Court? </vt:lpstr>
      <vt:lpstr>How can the Supreme Court change  the law? </vt:lpstr>
      <vt:lpstr>Review of the two cases that changed the status of abortion in Canada</vt:lpstr>
      <vt:lpstr>Présentation PowerPoint</vt:lpstr>
      <vt:lpstr>Judge for a Day: You Get to Decide!</vt:lpstr>
      <vt:lpstr>The activity</vt:lpstr>
      <vt:lpstr>Présentation PowerPoint</vt:lpstr>
      <vt:lpstr>Présentation PowerPoint</vt:lpstr>
      <vt:lpstr>Why do the judges have to take the charters into account? </vt:lpstr>
      <vt:lpstr>Présentation PowerPoint</vt:lpstr>
      <vt:lpstr>Présentation PowerPoint</vt:lpstr>
      <vt:lpstr>Présentation PowerPoint</vt:lpstr>
      <vt:lpstr>Présentation PowerPoint</vt:lpstr>
      <vt:lpstr>Who was Dr. Morgentaler?</vt:lpstr>
      <vt:lpstr>The Morgentaler judgment:</vt:lpstr>
      <vt:lpstr>The Canadian Charter</vt:lpstr>
      <vt:lpstr>The Criminal Code on abortion in 1982 (passages) </vt:lpstr>
      <vt:lpstr>The Canadian Charter of Rights and Freedoms (passages)</vt:lpstr>
      <vt:lpstr>The question asked to the judges</vt:lpstr>
      <vt:lpstr>Présentation PowerPoint</vt:lpstr>
      <vt:lpstr>Présentation PowerPoint</vt:lpstr>
      <vt:lpstr>The decision of the Supreme Court judges</vt:lpstr>
      <vt:lpstr>Since Morgentaler</vt:lpstr>
      <vt:lpstr>From a crime to a right</vt:lpstr>
      <vt:lpstr>Resources</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Sophie Le Bigot</dc:creator>
  <cp:lastModifiedBy>Julianne Chu</cp:lastModifiedBy>
  <cp:revision>37</cp:revision>
  <cp:lastPrinted>2025-10-15T14:59:35Z</cp:lastPrinted>
  <dcterms:created xsi:type="dcterms:W3CDTF">2021-02-22T16:21:34Z</dcterms:created>
  <dcterms:modified xsi:type="dcterms:W3CDTF">2026-03-24T20:23:23Z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0x01010081A538F08812F84B874514F73EB122CE</vt:lpwstr>
  </property>
  <property fmtid="{D5CDD505-2E9C-101B-9397-08002B2CF9AE}" pid="3" name="MediaServiceImageTags">
    <vt:lpwstr/>
  </property>
  <property fmtid="{D5CDD505-2E9C-101B-9397-08002B2CF9AE}" pid="4" name="ArticulateGUID">
    <vt:lpwstr>59695630-990D-4563-B8E1-A68D032C7971</vt:lpwstr>
  </property>
  <property fmtid="{D5CDD505-2E9C-101B-9397-08002B2CF9AE}" pid="5" name="ArticulatePath">
    <vt:lpwstr>https://educaloi.sharepoint.com/ms/E4000  Contenus/01_site/02_Trousses/2024_Bonification_CCQ_Trousses/L'évolution du droit à l'avortement/FR/versions_bonifiees/03_avortement_ppt</vt:lpwstr>
  </property>
  <property fmtid="{D5CDD505-2E9C-101B-9397-08002B2CF9AE}" pid="6" name="_dlc_DocIdItemGuid">
    <vt:lpwstr>d6e9fd2d-26f8-4c50-bedc-a9d6360d6c16</vt:lpwstr>
  </property>
  <property fmtid="{D5CDD505-2E9C-101B-9397-08002B2CF9AE}" pid="7" name="_dlc_policyId">
    <vt:lpwstr>0x010100F414892432BABD4F9D58D89993809070|1955054669</vt:lpwstr>
  </property>
  <property fmtid="{D5CDD505-2E9C-101B-9397-08002B2CF9AE}" pid="8" name="ItemRetentionFormula">
    <vt:lpwstr>&lt;formula id="Microsoft.Office.RecordsManagement.PolicyFeatures.Expiration.Formula.BuiltIn"&gt;&lt;number&gt;12&lt;/number&gt;&lt;property&gt;Created&lt;/property&gt;&lt;propertyId&gt;8c06beca-0777-48f7-91c7-6da68bc07b69&lt;/propertyId&gt;&lt;period&gt;months&lt;/period&gt;&lt;/formula&gt;</vt:lpwstr>
  </property>
</Properties>
</file>