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82" r:id="rId6"/>
    <p:sldMasterId id="2147483716" r:id="rId7"/>
  </p:sldMasterIdLst>
  <p:notesMasterIdLst>
    <p:notesMasterId r:id="rId55"/>
  </p:notesMasterIdLst>
  <p:sldIdLst>
    <p:sldId id="261" r:id="rId8"/>
    <p:sldId id="285" r:id="rId9"/>
    <p:sldId id="275" r:id="rId10"/>
    <p:sldId id="271" r:id="rId11"/>
    <p:sldId id="269" r:id="rId12"/>
    <p:sldId id="334" r:id="rId13"/>
    <p:sldId id="393" r:id="rId14"/>
    <p:sldId id="394" r:id="rId15"/>
    <p:sldId id="395" r:id="rId16"/>
    <p:sldId id="380" r:id="rId17"/>
    <p:sldId id="381" r:id="rId18"/>
    <p:sldId id="382" r:id="rId19"/>
    <p:sldId id="397" r:id="rId20"/>
    <p:sldId id="335" r:id="rId21"/>
    <p:sldId id="372" r:id="rId22"/>
    <p:sldId id="358" r:id="rId23"/>
    <p:sldId id="373" r:id="rId24"/>
    <p:sldId id="355" r:id="rId25"/>
    <p:sldId id="356" r:id="rId26"/>
    <p:sldId id="398" r:id="rId27"/>
    <p:sldId id="399" r:id="rId28"/>
    <p:sldId id="451" r:id="rId29"/>
    <p:sldId id="384" r:id="rId30"/>
    <p:sldId id="390" r:id="rId31"/>
    <p:sldId id="351" r:id="rId32"/>
    <p:sldId id="344" r:id="rId33"/>
    <p:sldId id="402" r:id="rId34"/>
    <p:sldId id="403" r:id="rId35"/>
    <p:sldId id="338" r:id="rId36"/>
    <p:sldId id="404"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339" r:id="rId50"/>
    <p:sldId id="343" r:id="rId51"/>
    <p:sldId id="291" r:id="rId52"/>
    <p:sldId id="448" r:id="rId53"/>
    <p:sldId id="449" r:id="rId54"/>
  </p:sldIdLst>
  <p:sldSz cx="12192000" cy="6858000"/>
  <p:notesSz cx="6858000" cy="9144000"/>
  <p:custDataLst>
    <p:tags r:id="rId5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4865AD1-0FD5-4FD7-9402-4D0BF7935B4D}">
          <p14:sldIdLst>
            <p14:sldId id="261"/>
            <p14:sldId id="285"/>
          </p14:sldIdLst>
        </p14:section>
        <p14:section name="Découvrir le droit à l'avortement et comment il a évolué" id="{1C34B553-8350-4015-B93A-E15C7CEDA757}">
          <p14:sldIdLst>
            <p14:sldId id="275"/>
            <p14:sldId id="271"/>
            <p14:sldId id="269"/>
            <p14:sldId id="334"/>
            <p14:sldId id="393"/>
            <p14:sldId id="394"/>
            <p14:sldId id="395"/>
            <p14:sldId id="380"/>
            <p14:sldId id="381"/>
            <p14:sldId id="382"/>
            <p14:sldId id="397"/>
            <p14:sldId id="335"/>
            <p14:sldId id="372"/>
            <p14:sldId id="358"/>
            <p14:sldId id="373"/>
            <p14:sldId id="355"/>
            <p14:sldId id="356"/>
          </p14:sldIdLst>
        </p14:section>
        <p14:section name="Découvrir le rôle de la Cour suprême du Canada" id="{F8A5219C-341A-4467-8FB4-D30B84CEC771}">
          <p14:sldIdLst>
            <p14:sldId id="398"/>
            <p14:sldId id="399"/>
            <p14:sldId id="451"/>
            <p14:sldId id="384"/>
          </p14:sldIdLst>
        </p14:section>
        <p14:section name="Réaliser l'activité" id="{8209AD89-5A22-410D-BB71-2730774F4A34}">
          <p14:sldIdLst>
            <p14:sldId id="390"/>
            <p14:sldId id="351"/>
            <p14:sldId id="344"/>
            <p14:sldId id="402"/>
            <p14:sldId id="403"/>
            <p14:sldId id="338"/>
            <p14:sldId id="404"/>
            <p14:sldId id="405"/>
            <p14:sldId id="406"/>
            <p14:sldId id="407"/>
            <p14:sldId id="408"/>
            <p14:sldId id="409"/>
            <p14:sldId id="410"/>
            <p14:sldId id="411"/>
            <p14:sldId id="412"/>
            <p14:sldId id="413"/>
            <p14:sldId id="414"/>
          </p14:sldIdLst>
        </p14:section>
        <p14:section name="Revenir sur les apprentissages" id="{F15295F8-7258-49A9-8534-D160C1F196EF}">
          <p14:sldIdLst>
            <p14:sldId id="415"/>
            <p14:sldId id="416"/>
            <p14:sldId id="339"/>
            <p14:sldId id="343"/>
            <p14:sldId id="291"/>
            <p14:sldId id="448"/>
            <p14:sldId id="4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163902-C2A3-1A7F-8991-A7AD4B5E0CA1}" name="Camille Trovel" initials="CT" userId="8e044e1a40d86127" providerId="Windows Live"/>
  <p188:author id="{2F717205-1764-52A5-C593-65E56216A39B}" name="Thais Cattani Perroni" initials="TP" userId="S::thais.cattani.perroni@educaloi.qc.ca::cfd5eeab-e9e1-4b2a-b5a4-3d687f911c86" providerId="AD"/>
  <p188:author id="{153F2815-DE20-44CF-A779-796EB7E62D7E}" name="Nathalie Poblete" initials="NP" userId="S::nathalie.poblete@educaloi.qc.ca::7e15881b-6334-4c49-bc06-5daf884d7760" providerId="AD"/>
  <p188:author id="{BEC0F715-6037-B0C0-8391-E8B44091051C}" name="Clément Lemaitre-Provost" initials="CL" userId="S::clement.lemaitre-provost@educaloi.qc.ca::f3d9918a-5e1c-4d93-bfcf-4b1371c3a56c" providerId="AD"/>
  <p188:author id="{D5E3323D-43F9-CD11-F45A-07A75F143CD2}" name="Audrey Boursaud" initials="AB" userId="S::audrey.boursaud@educaloi.qc.ca::d3120298-cad6-4218-a5f1-6a452cee08c2" providerId="AD"/>
  <p188:author id="{E338233E-9DEB-0F50-E85D-54192AB860AF}" name="Elsa Jutras-Vigneault" initials="" userId="S::elsa.jutras-vigneault@educaloi.qc.ca::5e309fbe-32f8-435b-bb9d-af4cef43b13f" providerId="AD"/>
  <p188:author id="{C875543F-EFCB-1269-C834-6A663DD0FC22}" name="Ève Bédard" initials="ÈB" userId="S::eve.bedard@educaloi.qc.ca::b415c0ae-2e96-4f44-ad53-4f7d7181f2cc" providerId="AD"/>
  <p188:author id="{26141087-4309-7442-A5FF-0E4A0A5086AD}" name="Danielle Dugal" initials="DD" userId="f44916de4d19d402" providerId="Windows Live"/>
  <p188:author id="{5213BBAD-8C2B-8EB6-3D3E-AC15D3FF1025}" name="Julianne Chu" initials="JC" userId="S::julianne.chu@educaloi.qc.ca::e8f7f30b-d745-4019-beff-dc20084e4c5d" providerId="AD"/>
  <p188:author id="{6C99B0F8-07F4-20BD-75DF-ECD8D74F5350}" name="Sofia Popal Wakyli" initials="SW" userId="S::sofia.popal@educaloi.qc.ca::0dcfdb69-5f10-4efe-b989-8d4291fa6979" providerId="AD"/>
  <p188:author id="{3BFEEBF9-3FFE-1F53-C533-77D64770A270}" name="Sarah Maillé-Abxgi" initials="SM" userId="S::sarah.maille-abxgi@educaloi.qc.ca::526fb648-04df-42dc-a5e3-d7f4c0ab34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D5"/>
    <a:srgbClr val="434248"/>
    <a:srgbClr val="84292E"/>
    <a:srgbClr val="EE4451"/>
    <a:srgbClr val="444349"/>
    <a:srgbClr val="FEA68A"/>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5200FE-C0C8-4D23-B85B-92A9D0ED6864}" v="1" dt="2026-03-24T20:20:31.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6/11/relationships/changesInfo" Target="changesInfos/changesInfo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aillé-Abxgi" userId="526fb648-04df-42dc-a5e3-d7f4c0ab3479" providerId="ADAL" clId="{91DD32E0-E872-409D-9957-8773EE5D1A2B}"/>
    <pc:docChg chg="custSel modSld">
      <pc:chgData name="Sarah Maillé-Abxgi" userId="526fb648-04df-42dc-a5e3-d7f4c0ab3479" providerId="ADAL" clId="{91DD32E0-E872-409D-9957-8773EE5D1A2B}" dt="2026-03-24T20:21:37.569" v="10" actId="1076"/>
      <pc:docMkLst>
        <pc:docMk/>
      </pc:docMkLst>
      <pc:sldChg chg="addSp delSp modSp mod">
        <pc:chgData name="Sarah Maillé-Abxgi" userId="526fb648-04df-42dc-a5e3-d7f4c0ab3479" providerId="ADAL" clId="{91DD32E0-E872-409D-9957-8773EE5D1A2B}" dt="2026-03-24T20:21:37.569" v="10" actId="1076"/>
        <pc:sldMkLst>
          <pc:docMk/>
          <pc:sldMk cId="3977668317" sldId="291"/>
        </pc:sldMkLst>
        <pc:spChg chg="add del mod">
          <ac:chgData name="Sarah Maillé-Abxgi" userId="526fb648-04df-42dc-a5e3-d7f4c0ab3479" providerId="ADAL" clId="{91DD32E0-E872-409D-9957-8773EE5D1A2B}" dt="2026-03-24T20:21:11.539" v="5" actId="478"/>
          <ac:spMkLst>
            <pc:docMk/>
            <pc:sldMk cId="3977668317" sldId="291"/>
            <ac:spMk id="2" creationId="{2D69EDD5-486D-EF78-8458-00C6FA9A3E20}"/>
          </ac:spMkLst>
        </pc:spChg>
        <pc:spChg chg="del">
          <ac:chgData name="Sarah Maillé-Abxgi" userId="526fb648-04df-42dc-a5e3-d7f4c0ab3479" providerId="ADAL" clId="{91DD32E0-E872-409D-9957-8773EE5D1A2B}" dt="2026-03-24T20:20:31.737" v="0" actId="478"/>
          <ac:spMkLst>
            <pc:docMk/>
            <pc:sldMk cId="3977668317" sldId="291"/>
            <ac:spMk id="6" creationId="{52781C2F-68E3-7FB7-2AC2-2D74CE6F92CB}"/>
          </ac:spMkLst>
        </pc:spChg>
        <pc:spChg chg="mod">
          <ac:chgData name="Sarah Maillé-Abxgi" userId="526fb648-04df-42dc-a5e3-d7f4c0ab3479" providerId="ADAL" clId="{91DD32E0-E872-409D-9957-8773EE5D1A2B}" dt="2026-03-24T20:21:22.622" v="6" actId="1076"/>
          <ac:spMkLst>
            <pc:docMk/>
            <pc:sldMk cId="3977668317" sldId="291"/>
            <ac:spMk id="8" creationId="{03AEAAEB-8526-B817-A8A1-D7477E7C273F}"/>
          </ac:spMkLst>
        </pc:spChg>
        <pc:spChg chg="mod">
          <ac:chgData name="Sarah Maillé-Abxgi" userId="526fb648-04df-42dc-a5e3-d7f4c0ab3479" providerId="ADAL" clId="{91DD32E0-E872-409D-9957-8773EE5D1A2B}" dt="2026-03-24T20:21:37.569" v="10" actId="1076"/>
          <ac:spMkLst>
            <pc:docMk/>
            <pc:sldMk cId="3977668317" sldId="291"/>
            <ac:spMk id="10" creationId="{CFBE518E-B5AB-4A00-57E3-C5DD0ACA9784}"/>
          </ac:spMkLst>
        </pc:spChg>
        <pc:spChg chg="mod">
          <ac:chgData name="Sarah Maillé-Abxgi" userId="526fb648-04df-42dc-a5e3-d7f4c0ab3479" providerId="ADAL" clId="{91DD32E0-E872-409D-9957-8773EE5D1A2B}" dt="2026-03-24T20:21:03.129" v="3" actId="1076"/>
          <ac:spMkLst>
            <pc:docMk/>
            <pc:sldMk cId="3977668317" sldId="291"/>
            <ac:spMk id="13" creationId="{14272687-2690-5625-EE56-2DB9CEE4BE16}"/>
          </ac:spMkLst>
        </pc:spChg>
        <pc:picChg chg="del">
          <ac:chgData name="Sarah Maillé-Abxgi" userId="526fb648-04df-42dc-a5e3-d7f4c0ab3479" providerId="ADAL" clId="{91DD32E0-E872-409D-9957-8773EE5D1A2B}" dt="2026-03-24T20:20:31.737" v="0" actId="478"/>
          <ac:picMkLst>
            <pc:docMk/>
            <pc:sldMk cId="3977668317" sldId="291"/>
            <ac:picMk id="7" creationId="{3D0BF9AC-74E4-4002-0E9B-7A9C5DBB58BC}"/>
          </ac:picMkLst>
        </pc:picChg>
        <pc:picChg chg="mod">
          <ac:chgData name="Sarah Maillé-Abxgi" userId="526fb648-04df-42dc-a5e3-d7f4c0ab3479" providerId="ADAL" clId="{91DD32E0-E872-409D-9957-8773EE5D1A2B}" dt="2026-03-24T20:21:25.052" v="7" actId="1076"/>
          <ac:picMkLst>
            <pc:docMk/>
            <pc:sldMk cId="3977668317" sldId="291"/>
            <ac:picMk id="9" creationId="{2B8DD5DF-10F8-CF82-448C-08C1CF66AF75}"/>
          </ac:picMkLst>
        </pc:picChg>
        <pc:picChg chg="mod">
          <ac:chgData name="Sarah Maillé-Abxgi" userId="526fb648-04df-42dc-a5e3-d7f4c0ab3479" providerId="ADAL" clId="{91DD32E0-E872-409D-9957-8773EE5D1A2B}" dt="2026-03-24T20:21:34.001" v="9" actId="1076"/>
          <ac:picMkLst>
            <pc:docMk/>
            <pc:sldMk cId="3977668317" sldId="291"/>
            <ac:picMk id="11" creationId="{BD641699-D7F3-AFA6-784C-6FACFFB869CC}"/>
          </ac:picMkLst>
        </pc:picChg>
        <pc:picChg chg="mod">
          <ac:chgData name="Sarah Maillé-Abxgi" userId="526fb648-04df-42dc-a5e3-d7f4c0ab3479" providerId="ADAL" clId="{91DD32E0-E872-409D-9957-8773EE5D1A2B}" dt="2026-03-24T20:21:05.613" v="4" actId="1076"/>
          <ac:picMkLst>
            <pc:docMk/>
            <pc:sldMk cId="3977668317" sldId="291"/>
            <ac:picMk id="12" creationId="{145C8513-F308-9E90-2B63-F18461E255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BE031-A083-4E5E-8A63-2DDE4AECFED2}" type="datetimeFigureOut">
              <a:t>24/03/2026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544C7-F800-43E5-B4CA-65E8656D9E73}" type="slidenum">
              <a:t>‹N°›</a:t>
            </a:fld>
            <a:endParaRPr lang="fr-FR"/>
          </a:p>
        </p:txBody>
      </p:sp>
    </p:spTree>
    <p:extLst>
      <p:ext uri="{BB962C8B-B14F-4D97-AF65-F5344CB8AC3E}">
        <p14:creationId xmlns:p14="http://schemas.microsoft.com/office/powerpoint/2010/main" val="395126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2.gnb.ca/content/dam/gnb/Departments/eco-bce/WEB-EDF/pdf/fr/Soussignees_Ch2_Droits_legaux.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thecanadianencyclopedia.ca/fr/article/histoire-de-la-regulation-des-naissances-au-canada"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ire.recitus.qc.ca/periode/explorer/1945-1980/page/feminism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aricilademocratie.com/approfondir/femmes-societe-et-politique/755-qu-est-ce-que-le-feminism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rl.canadiana.ca/view/oop.bills_HOC_2801_2/36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4GUpVIrqcDU&amp;t=18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xperiencecoursupreme.c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anlii.ca/t/6c5q5"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thecanadianencyclopedia.ca/fr/article/cour-supreme-du-canada" TargetMode="External"/><Relationship Id="rId5" Type="http://schemas.openxmlformats.org/officeDocument/2006/relationships/hyperlink" Target="https://www.scc-csc.ca/review-revue/2019/index-fra.aspx" TargetMode="External"/><Relationship Id="rId4" Type="http://schemas.openxmlformats.org/officeDocument/2006/relationships/hyperlink" Target="https://www.canlii.org/fr/ca/legis/regl/dors-2002-156/derniere/dors-2002-156.htm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ducaloi.qc.ca/capsules/jug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thecanadianencyclopedia.ca/fr/article/cour-supreme-du-canada"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anlii.ca/t/1ftj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mnistie.ca/sinformer/communiques/international/2019/international/elements-cles-lavortemen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ici.radio-canada.ca/ohdio/premiere/emissions/le-15-18/segments/entrevue/118291/antiavortement-alabama-senateur-loi-criminalisation-grossesse-femme"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anlii.ca/t/1ftj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loi.qc.ca/capsules/lavortement-quand-tu-as-moins-de-18-a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nlii.ca/t/1ft3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ducaloi.qc.ca/decryptage/le-droit-a-lavortement-en-4-dates-cl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caloi.qc.ca/capsules/lavortement-quand-tu-as-moins-de-18-ans/#:~:text=Si%20tu%20as%20moins%20de%2014%20ans%2C%20tu,qu%E2%80%99ils%20devraient%20prendre%20en%20compte%20de%20ton%20opin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anlii.ca/t/1ft3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ducaloi.qc.ca/decryptage/le-droit-a-lavortement-en-4-dates-cl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À LA PERSONNE ENSEIGNANTE</a:t>
            </a:r>
            <a:endParaRPr lang="en-US">
              <a:solidFill>
                <a:schemeClr val="tx1"/>
              </a:solidFill>
              <a:latin typeface="Arial" panose="020B0604020202020204" pitchFamily="34" charset="0"/>
              <a:cs typeface="Arial" panose="020B0604020202020204" pitchFamily="34" charset="0"/>
            </a:endParaRPr>
          </a:p>
          <a:p>
            <a:endParaRPr lang="fr-FR">
              <a:solidFill>
                <a:schemeClr val="tx1"/>
              </a:solidFill>
              <a:latin typeface="Arial" panose="020B0604020202020204" pitchFamily="34" charset="0"/>
              <a:cs typeface="Arial" panose="020B0604020202020204" pitchFamily="34" charset="0"/>
            </a:endParaRPr>
          </a:p>
          <a:p>
            <a:r>
              <a:rPr lang="fr-FR">
                <a:solidFill>
                  <a:schemeClr val="tx1"/>
                </a:solidFill>
                <a:latin typeface="Arial" panose="020B0604020202020204" pitchFamily="34" charset="0"/>
                <a:cs typeface="Arial" panose="020B0604020202020204" pitchFamily="34" charset="0"/>
              </a:rPr>
              <a:t>Cette présentation PowerPoint est un support pour l’animation de l’activité L'évolution du droit à l'avortement. </a:t>
            </a:r>
            <a:endParaRPr lang="en-US">
              <a:solidFill>
                <a:schemeClr val="tx1"/>
              </a:solidFill>
              <a:latin typeface="Arial" panose="020B0604020202020204" pitchFamily="34" charset="0"/>
              <a:cs typeface="Arial" panose="020B0604020202020204" pitchFamily="34" charset="0"/>
            </a:endParaRPr>
          </a:p>
          <a:p>
            <a:endParaRPr lang="fr-FR">
              <a:solidFill>
                <a:schemeClr val="tx1"/>
              </a:solidFill>
              <a:latin typeface="Arial" panose="020B0604020202020204" pitchFamily="34" charset="0"/>
              <a:cs typeface="Arial" panose="020B0604020202020204" pitchFamily="34" charset="0"/>
            </a:endParaRPr>
          </a:p>
          <a:p>
            <a:r>
              <a:rPr lang="fr-FR">
                <a:solidFill>
                  <a:schemeClr val="tx1"/>
                </a:solidFill>
                <a:latin typeface="Arial" panose="020B0604020202020204" pitchFamily="34" charset="0"/>
                <a:cs typeface="Arial" panose="020B0604020202020204" pitchFamily="34" charset="0"/>
              </a:rPr>
              <a:t>Les exercices proposés sont des suggestions clés en main pour animer l’activité et stimuler la participation de vos élèves. </a:t>
            </a:r>
            <a:endParaRPr lang="en-US">
              <a:solidFill>
                <a:schemeClr val="tx1"/>
              </a:solidFill>
              <a:latin typeface="Arial" panose="020B0604020202020204" pitchFamily="34" charset="0"/>
              <a:cs typeface="Arial" panose="020B0604020202020204" pitchFamily="34" charset="0"/>
            </a:endParaRPr>
          </a:p>
          <a:p>
            <a:endParaRPr lang="fr-FR">
              <a:solidFill>
                <a:schemeClr val="tx1"/>
              </a:solidFill>
              <a:latin typeface="Arial" panose="020B0604020202020204" pitchFamily="34" charset="0"/>
              <a:cs typeface="Arial" panose="020B0604020202020204" pitchFamily="34" charset="0"/>
            </a:endParaRPr>
          </a:p>
          <a:p>
            <a:r>
              <a:rPr lang="fr-FR">
                <a:solidFill>
                  <a:schemeClr val="tx1"/>
                </a:solidFill>
                <a:latin typeface="Arial" panose="020B0604020202020204" pitchFamily="34" charset="0"/>
                <a:cs typeface="Arial" panose="020B0604020202020204" pitchFamily="34" charset="0"/>
              </a:rPr>
              <a:t>Vous trouverez en commentaires des diapositives la mention « NOTES À LA PERSONNE ENSEIGNANTE ». Cette mention vous avise de l’existence d’informations particulières pour les fins de l’activité.</a:t>
            </a:r>
            <a:endParaRPr lang="en-US">
              <a:solidFill>
                <a:schemeClr val="tx1"/>
              </a:solidFill>
              <a:latin typeface="Arial" panose="020B0604020202020204" pitchFamily="34" charset="0"/>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Version Juillet 2025 </a:t>
            </a:r>
            <a:endParaRPr lang="fr-FR">
              <a:solidFill>
                <a:schemeClr val="tx1"/>
              </a:solidFill>
              <a:latin typeface="Arial" panose="020B0604020202020204" pitchFamily="34" charset="0"/>
              <a:ea typeface="Calibri"/>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  Éducaloi. 2013-2016. </a:t>
            </a:r>
            <a:r>
              <a:rPr lang="fr-CA">
                <a:solidFill>
                  <a:schemeClr val="tx1"/>
                </a:solidFill>
                <a:latin typeface="Arial" panose="020B0604020202020204" pitchFamily="34" charset="0"/>
                <a:cs typeface="Arial" panose="020B0604020202020204" pitchFamily="34" charset="0"/>
              </a:rPr>
              <a:t>Le présent matériel est la propriété exclusive d’Éducaloi.  </a:t>
            </a:r>
          </a:p>
          <a:p>
            <a:r>
              <a:rPr lang="fr-CA">
                <a:solidFill>
                  <a:schemeClr val="tx1"/>
                </a:solidFill>
                <a:latin typeface="Arial" panose="020B0604020202020204" pitchFamily="34" charset="0"/>
                <a:cs typeface="Arial" panose="020B0604020202020204" pitchFamily="34" charset="0"/>
              </a:rPr>
              <a:t>Notez que le droit est un domaine en constante évolution. Ce document est à jour au 30 avril 2025. </a:t>
            </a:r>
            <a:endParaRPr lang="fr-FR">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t>1</a:t>
            </a:fld>
            <a:endParaRPr lang="fr-FR"/>
          </a:p>
        </p:txBody>
      </p:sp>
    </p:spTree>
    <p:extLst>
      <p:ext uri="{BB962C8B-B14F-4D97-AF65-F5344CB8AC3E}">
        <p14:creationId xmlns:p14="http://schemas.microsoft.com/office/powerpoint/2010/main" val="112563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a:solidFill>
                  <a:schemeClr val="tx1"/>
                </a:solidFill>
                <a:latin typeface="Arial" panose="020B0604020202020204" pitchFamily="34" charset="0"/>
                <a:cs typeface="Arial" panose="020B0604020202020204" pitchFamily="34" charset="0"/>
              </a:rPr>
              <a:t>NOTES À LA PERSONNE ENSEIGNANTE</a:t>
            </a:r>
          </a:p>
          <a:p>
            <a:endParaRPr lang="fr-CA" sz="1200" b="1">
              <a:solidFill>
                <a:schemeClr val="tx1"/>
              </a:solidFill>
              <a:latin typeface="Arial" panose="020B0604020202020204" pitchFamily="34" charset="0"/>
              <a:cs typeface="Arial" panose="020B0604020202020204" pitchFamily="34" charset="0"/>
            </a:endParaRPr>
          </a:p>
          <a:p>
            <a:pPr marL="171450" indent="-171450">
              <a:buFont typeface="Wingdings"/>
              <a:buChar char="q"/>
            </a:pPr>
            <a:r>
              <a:rPr lang="fr-CA" sz="1200">
                <a:solidFill>
                  <a:schemeClr val="tx1"/>
                </a:solidFill>
                <a:latin typeface="Arial" panose="020B0604020202020204" pitchFamily="34" charset="0"/>
                <a:cs typeface="Arial" panose="020B0604020202020204" pitchFamily="34" charset="0"/>
              </a:rPr>
              <a:t>Présenter le contenu sur la diapositive. </a:t>
            </a:r>
          </a:p>
          <a:p>
            <a:pPr marL="171450" indent="-171450">
              <a:buFont typeface="Wingdings"/>
              <a:buChar char="q"/>
            </a:pPr>
            <a:r>
              <a:rPr lang="fr-CA" sz="1200">
                <a:solidFill>
                  <a:schemeClr val="tx1"/>
                </a:solidFill>
                <a:latin typeface="Arial" panose="020B0604020202020204" pitchFamily="34" charset="0"/>
                <a:ea typeface="Calibri"/>
                <a:cs typeface="Arial" panose="020B0604020202020204" pitchFamily="34" charset="0"/>
              </a:rPr>
              <a:t>Poser les questions aux élèves :</a:t>
            </a:r>
          </a:p>
          <a:p>
            <a:pPr marL="628650" lvl="1" indent="-171450">
              <a:buFont typeface="Wingdings" panose="05000000000000000000" pitchFamily="2" charset="2"/>
              <a:buChar char="Ø"/>
            </a:pPr>
            <a:r>
              <a:rPr lang="fr-CA" sz="1200">
                <a:solidFill>
                  <a:schemeClr val="tx1"/>
                </a:solidFill>
                <a:latin typeface="Arial" panose="020B0604020202020204" pitchFamily="34" charset="0"/>
                <a:ea typeface="Calibri"/>
                <a:cs typeface="Arial" panose="020B0604020202020204" pitchFamily="34" charset="0"/>
              </a:rPr>
              <a:t>Savez-vous de quand date le code criminel du Canada? </a:t>
            </a:r>
          </a:p>
          <a:p>
            <a:pPr marL="628650" lvl="1" indent="-171450">
              <a:buFont typeface="Arial" panose="020B0604020202020204" pitchFamily="34" charset="0"/>
              <a:buChar char="•"/>
            </a:pPr>
            <a:r>
              <a:rPr lang="fr-CA" sz="1200">
                <a:solidFill>
                  <a:schemeClr val="tx1"/>
                </a:solidFill>
                <a:latin typeface="Arial" panose="020B0604020202020204" pitchFamily="34" charset="0"/>
                <a:cs typeface="Arial" panose="020B0604020202020204" pitchFamily="34" charset="0"/>
              </a:rPr>
              <a:t>Réponse : Confédération du Canada en 1867 </a:t>
            </a:r>
          </a:p>
          <a:p>
            <a:pPr marL="171450" lvl="0" indent="-171450">
              <a:buFont typeface="Wingdings"/>
              <a:buChar char="q"/>
            </a:pPr>
            <a:endParaRPr lang="fr-CA" sz="1200">
              <a:solidFill>
                <a:schemeClr val="tx1"/>
              </a:solidFill>
              <a:latin typeface="Arial" panose="020B0604020202020204" pitchFamily="34" charset="0"/>
              <a:cs typeface="Arial" panose="020B0604020202020204" pitchFamily="34" charset="0"/>
            </a:endParaRPr>
          </a:p>
          <a:p>
            <a:r>
              <a:rPr lang="fr-CA" sz="1200" b="1">
                <a:solidFill>
                  <a:schemeClr val="tx1"/>
                </a:solidFill>
                <a:latin typeface="Arial" panose="020B0604020202020204" pitchFamily="34" charset="0"/>
                <a:cs typeface="Arial" panose="020B0604020202020204" pitchFamily="34" charset="0"/>
              </a:rPr>
              <a:t>INFORMATIONS POUR LES ÉLÈVES</a:t>
            </a:r>
            <a:endParaRPr lang="en-US" sz="1200">
              <a:solidFill>
                <a:schemeClr val="tx1"/>
              </a:solidFill>
              <a:latin typeface="Arial" panose="020B0604020202020204" pitchFamily="34" charset="0"/>
              <a:cs typeface="Arial" panose="020B0604020202020204" pitchFamily="34" charset="0"/>
            </a:endParaRPr>
          </a:p>
          <a:p>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a:buChar char="q"/>
            </a:pPr>
            <a:r>
              <a:rPr lang="fr-FR" sz="1200">
                <a:solidFill>
                  <a:schemeClr val="tx1"/>
                </a:solidFill>
                <a:latin typeface="Arial" panose="020B0604020202020204" pitchFamily="34" charset="0"/>
                <a:cs typeface="Arial" panose="020B0604020202020204" pitchFamily="34" charset="0"/>
              </a:rPr>
              <a:t>Les crimes sont généralement des comportements qui vont à l’encontre des valeurs de la société. Les crimes peuvent cibler des personnes (meurtre, violence physique, agression sexuelle), des choses (vol, vandalisme, fraude, entrée par effraction), ou la société (trafic de drogue, d’armes). </a:t>
            </a: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a:buChar char="q"/>
            </a:pPr>
            <a:endParaRPr lang="fr-FR" sz="1200">
              <a:solidFill>
                <a:schemeClr val="tx1"/>
              </a:solidFill>
              <a:latin typeface="Arial" panose="020B0604020202020204" pitchFamily="34" charset="0"/>
              <a:cs typeface="Arial" panose="020B0604020202020204" pitchFamily="34" charset="0"/>
            </a:endParaRPr>
          </a:p>
          <a:p>
            <a:pPr marL="171450" indent="-171450">
              <a:buFont typeface="Wingdings"/>
              <a:buChar char="q"/>
            </a:pPr>
            <a:r>
              <a:rPr lang="fr-FR" sz="1200">
                <a:solidFill>
                  <a:schemeClr val="tx1"/>
                </a:solidFill>
                <a:latin typeface="Arial" panose="020B0604020202020204" pitchFamily="34" charset="0"/>
                <a:cs typeface="Arial" panose="020B0604020202020204" pitchFamily="34" charset="0"/>
              </a:rPr>
              <a:t>Une personne qui commet un crime peut être accusée et être reconnue coupable de ce crime. Il a alors une conséquence </a:t>
            </a:r>
            <a:r>
              <a:rPr lang="fr-FR" sz="1200" b="1">
                <a:solidFill>
                  <a:schemeClr val="tx1"/>
                </a:solidFill>
                <a:latin typeface="Arial" panose="020B0604020202020204" pitchFamily="34" charset="0"/>
                <a:cs typeface="Arial" panose="020B0604020202020204" pitchFamily="34" charset="0"/>
              </a:rPr>
              <a:t>(ou sanction) qui est décidée par une ou un juge</a:t>
            </a:r>
            <a:r>
              <a:rPr lang="fr-FR" sz="1200">
                <a:solidFill>
                  <a:schemeClr val="tx1"/>
                </a:solidFill>
                <a:latin typeface="Arial" panose="020B0604020202020204" pitchFamily="34" charset="0"/>
                <a:cs typeface="Arial" panose="020B0604020202020204" pitchFamily="34" charset="0"/>
              </a:rPr>
              <a:t>. La plupart des crimes se trouvent dans le </a:t>
            </a:r>
            <a:r>
              <a:rPr lang="fr-FR" sz="1200" i="1">
                <a:solidFill>
                  <a:schemeClr val="tx1"/>
                </a:solidFill>
                <a:latin typeface="Arial" panose="020B0604020202020204" pitchFamily="34" charset="0"/>
                <a:cs typeface="Arial" panose="020B0604020202020204" pitchFamily="34" charset="0"/>
              </a:rPr>
              <a:t>Code criminel</a:t>
            </a:r>
            <a:r>
              <a:rPr lang="fr-FR" sz="1200">
                <a:solidFill>
                  <a:schemeClr val="tx1"/>
                </a:solidFill>
                <a:latin typeface="Arial" panose="020B0604020202020204" pitchFamily="34" charset="0"/>
                <a:cs typeface="Arial" panose="020B0604020202020204" pitchFamily="34" charset="0"/>
              </a:rPr>
              <a:t>, une loi fédérale qui s’applique partout au Canada. </a:t>
            </a:r>
            <a:endParaRPr lang="fr-CA" sz="1200">
              <a:solidFill>
                <a:schemeClr val="tx1"/>
              </a:solidFill>
              <a:latin typeface="Arial" panose="020B0604020202020204" pitchFamily="34" charset="0"/>
              <a:ea typeface="Calibri" panose="020F0502020204030204"/>
              <a:cs typeface="Arial" panose="020B0604020202020204" pitchFamily="34" charset="0"/>
            </a:endParaRPr>
          </a:p>
          <a:p>
            <a:endParaRPr lang="fr-CA" sz="1200" b="1">
              <a:solidFill>
                <a:schemeClr val="tx1"/>
              </a:solidFill>
              <a:latin typeface="Arial" panose="020B0604020202020204" pitchFamily="34" charset="0"/>
              <a:cs typeface="Arial" panose="020B0604020202020204" pitchFamily="34" charset="0"/>
            </a:endParaRPr>
          </a:p>
          <a:p>
            <a:pPr marL="0" lvl="0" indent="0">
              <a:buFont typeface="Wingdings"/>
              <a:buNone/>
            </a:pPr>
            <a:r>
              <a:rPr lang="fr-CA" sz="1200" b="1">
                <a:solidFill>
                  <a:schemeClr val="tx1"/>
                </a:solidFill>
                <a:latin typeface="Arial" panose="020B0604020202020204" pitchFamily="34" charset="0"/>
                <a:cs typeface="Arial" panose="020B0604020202020204" pitchFamily="34" charset="0"/>
              </a:rPr>
              <a:t>INFORMATION COMPLÉMENTAIRES</a:t>
            </a:r>
            <a:endParaRPr lang="fr-CA" sz="1200">
              <a:solidFill>
                <a:schemeClr val="tx1"/>
              </a:solidFill>
              <a:latin typeface="Arial" panose="020B0604020202020204" pitchFamily="34" charset="0"/>
              <a:cs typeface="Arial" panose="020B0604020202020204" pitchFamily="34" charset="0"/>
            </a:endParaRPr>
          </a:p>
          <a:p>
            <a:endParaRPr lang="fr-CA" sz="1200" b="1">
              <a:solidFill>
                <a:schemeClr val="tx1"/>
              </a:solidFill>
              <a:latin typeface="Arial" panose="020B0604020202020204" pitchFamily="34" charset="0"/>
              <a:cs typeface="Arial" panose="020B0604020202020204" pitchFamily="34" charset="0"/>
            </a:endParaRPr>
          </a:p>
          <a:p>
            <a:pPr marL="0" indent="0">
              <a:buFont typeface="Wingdings"/>
              <a:buNone/>
            </a:pPr>
            <a:r>
              <a:rPr lang="fr-CA" sz="1200">
                <a:solidFill>
                  <a:schemeClr val="tx1"/>
                </a:solidFill>
                <a:latin typeface="Arial" panose="020B0604020202020204" pitchFamily="34" charset="0"/>
                <a:cs typeface="Arial" panose="020B0604020202020204" pitchFamily="34" charset="0"/>
              </a:rPr>
              <a:t>Au Canada, la plupart des infractions criminelles (les « crimes ») et leurs conséquences (les « peines ») sont prévues dans le Code criminel.</a:t>
            </a:r>
          </a:p>
          <a:p>
            <a:pPr marL="0" indent="0">
              <a:buFont typeface="Wingdings"/>
              <a:buNone/>
            </a:pPr>
            <a:endParaRPr lang="fr-CA" sz="1200" b="0" i="0">
              <a:solidFill>
                <a:schemeClr val="tx1"/>
              </a:solidFill>
              <a:effectLst/>
              <a:latin typeface="Arial" panose="020B0604020202020204" pitchFamily="34" charset="0"/>
              <a:ea typeface="Calibri"/>
              <a:cs typeface="Arial" panose="020B0604020202020204" pitchFamily="34" charset="0"/>
            </a:endParaRPr>
          </a:p>
          <a:p>
            <a:pPr marL="0" indent="0">
              <a:buFont typeface="Wingdings"/>
              <a:buNone/>
            </a:pPr>
            <a:r>
              <a:rPr lang="fr-CA" sz="1200" b="0" i="0">
                <a:solidFill>
                  <a:schemeClr val="tx1"/>
                </a:solidFill>
                <a:effectLst/>
                <a:latin typeface="Arial" panose="020B0604020202020204" pitchFamily="34" charset="0"/>
                <a:cs typeface="Arial" panose="020B0604020202020204" pitchFamily="34" charset="0"/>
              </a:rPr>
              <a:t>Le </a:t>
            </a:r>
            <a:r>
              <a:rPr lang="fr-CA" sz="1200" b="0" i="1">
                <a:solidFill>
                  <a:schemeClr val="tx1"/>
                </a:solidFill>
                <a:effectLst/>
                <a:latin typeface="Arial" panose="020B0604020202020204" pitchFamily="34" charset="0"/>
                <a:cs typeface="Arial" panose="020B0604020202020204" pitchFamily="34" charset="0"/>
              </a:rPr>
              <a:t>Code criminel</a:t>
            </a:r>
            <a:r>
              <a:rPr lang="fr-CA" sz="1200" b="0" i="0">
                <a:solidFill>
                  <a:schemeClr val="tx1"/>
                </a:solidFill>
                <a:effectLst/>
                <a:latin typeface="Arial" panose="020B0604020202020204" pitchFamily="34" charset="0"/>
                <a:cs typeface="Arial" panose="020B0604020202020204" pitchFamily="34" charset="0"/>
              </a:rPr>
              <a:t> du Canada est une loi fédérale</a:t>
            </a:r>
            <a:r>
              <a:rPr lang="fr-CA" sz="1200">
                <a:solidFill>
                  <a:schemeClr val="tx1"/>
                </a:solidFill>
                <a:latin typeface="Arial" panose="020B0604020202020204" pitchFamily="34" charset="0"/>
                <a:cs typeface="Arial" panose="020B0604020202020204" pitchFamily="34" charset="0"/>
              </a:rPr>
              <a:t>, c’est-à-dire qu’elle s’applique partout au Canada. C’est lui qui contient la majorité des règles qui disent quels comportements sont des crimes. Il précise aussi quelles peines peuvent être données à une personne reconnue coupable, et comment se déroule le processus criminel devant les tribunaux. </a:t>
            </a:r>
          </a:p>
          <a:p>
            <a:pPr marL="0" indent="0">
              <a:buFont typeface="Wingdings"/>
              <a:buNone/>
            </a:pPr>
            <a:endParaRPr lang="fr-CA" sz="1200">
              <a:solidFill>
                <a:schemeClr val="tx1"/>
              </a:solidFill>
              <a:latin typeface="Arial" panose="020B0604020202020204" pitchFamily="34" charset="0"/>
              <a:cs typeface="Arial" panose="020B0604020202020204" pitchFamily="34" charset="0"/>
            </a:endParaRPr>
          </a:p>
          <a:p>
            <a:pPr marL="0" indent="0">
              <a:buFont typeface="Wingdings"/>
              <a:buNone/>
            </a:pPr>
            <a:r>
              <a:rPr lang="fr-CA" sz="1200">
                <a:solidFill>
                  <a:schemeClr val="tx1"/>
                </a:solidFill>
                <a:latin typeface="Arial" panose="020B0604020202020204" pitchFamily="34" charset="0"/>
                <a:cs typeface="Arial" panose="020B0604020202020204" pitchFamily="34" charset="0"/>
              </a:rPr>
              <a:t>C’est</a:t>
            </a:r>
            <a:r>
              <a:rPr lang="fr-CA" sz="1200" b="0" i="0">
                <a:solidFill>
                  <a:schemeClr val="tx1"/>
                </a:solidFill>
                <a:effectLst/>
                <a:latin typeface="Arial" panose="020B0604020202020204" pitchFamily="34" charset="0"/>
                <a:cs typeface="Arial" panose="020B0604020202020204" pitchFamily="34" charset="0"/>
              </a:rPr>
              <a:t> le</a:t>
            </a:r>
            <a:r>
              <a:rPr lang="fr-CA" sz="1200">
                <a:solidFill>
                  <a:schemeClr val="tx1"/>
                </a:solidFill>
                <a:latin typeface="Arial" panose="020B0604020202020204" pitchFamily="34" charset="0"/>
                <a:cs typeface="Arial" panose="020B0604020202020204" pitchFamily="34" charset="0"/>
              </a:rPr>
              <a:t> </a:t>
            </a:r>
            <a:r>
              <a:rPr lang="fr-CA" sz="1200" b="0" i="0" u="none" strike="noStrike">
                <a:solidFill>
                  <a:schemeClr val="tx1"/>
                </a:solidFill>
                <a:effectLst/>
                <a:latin typeface="Arial" panose="020B0604020202020204" pitchFamily="34" charset="0"/>
                <a:cs typeface="Arial" panose="020B0604020202020204" pitchFamily="34" charset="0"/>
              </a:rPr>
              <a:t>Parlement</a:t>
            </a:r>
            <a:r>
              <a:rPr lang="fr-CA" sz="1200" b="0" i="0">
                <a:solidFill>
                  <a:schemeClr val="tx1"/>
                </a:solidFill>
                <a:effectLst/>
                <a:latin typeface="Arial" panose="020B0604020202020204" pitchFamily="34" charset="0"/>
                <a:cs typeface="Arial" panose="020B0604020202020204" pitchFamily="34" charset="0"/>
              </a:rPr>
              <a:t> du </a:t>
            </a:r>
            <a:r>
              <a:rPr lang="fr-CA" sz="1200">
                <a:solidFill>
                  <a:schemeClr val="tx1"/>
                </a:solidFill>
                <a:latin typeface="Arial" panose="020B0604020202020204" pitchFamily="34" charset="0"/>
                <a:cs typeface="Arial" panose="020B0604020202020204" pitchFamily="34" charset="0"/>
              </a:rPr>
              <a:t>Canada qui a créé cette loi, grâce aux pouvoirs que lui donne </a:t>
            </a:r>
            <a:r>
              <a:rPr lang="fr-CA" sz="1200" b="0" i="0">
                <a:solidFill>
                  <a:schemeClr val="tx1"/>
                </a:solidFill>
                <a:effectLst/>
                <a:latin typeface="Arial" panose="020B0604020202020204" pitchFamily="34" charset="0"/>
                <a:cs typeface="Arial" panose="020B0604020202020204" pitchFamily="34" charset="0"/>
              </a:rPr>
              <a:t>la</a:t>
            </a:r>
            <a:r>
              <a:rPr lang="fr-CA" sz="1200">
                <a:solidFill>
                  <a:schemeClr val="tx1"/>
                </a:solidFill>
                <a:latin typeface="Arial" panose="020B0604020202020204" pitchFamily="34" charset="0"/>
                <a:cs typeface="Arial" panose="020B0604020202020204" pitchFamily="34" charset="0"/>
              </a:rPr>
              <a:t> </a:t>
            </a:r>
            <a:r>
              <a:rPr lang="fr-CA" sz="1200" b="0" i="1" u="none" strike="noStrike">
                <a:solidFill>
                  <a:schemeClr val="tx1"/>
                </a:solidFill>
                <a:effectLst/>
                <a:latin typeface="Arial" panose="020B0604020202020204" pitchFamily="34" charset="0"/>
                <a:cs typeface="Arial" panose="020B0604020202020204" pitchFamily="34" charset="0"/>
              </a:rPr>
              <a:t>Loi constitutionnelle de 1867</a:t>
            </a:r>
            <a:r>
              <a:rPr lang="fr-CA" sz="1200">
                <a:solidFill>
                  <a:schemeClr val="tx1"/>
                </a:solidFill>
                <a:latin typeface="Arial" panose="020B0604020202020204" pitchFamily="34" charset="0"/>
                <a:cs typeface="Arial" panose="020B0604020202020204" pitchFamily="34" charset="0"/>
              </a:rPr>
              <a:t>. En effet</a:t>
            </a:r>
            <a:r>
              <a:rPr lang="fr-CA" sz="1200" b="0" i="0">
                <a:solidFill>
                  <a:schemeClr val="tx1"/>
                </a:solidFill>
                <a:effectLst/>
                <a:latin typeface="Arial" panose="020B0604020202020204" pitchFamily="34" charset="0"/>
                <a:cs typeface="Arial" panose="020B0604020202020204" pitchFamily="34" charset="0"/>
              </a:rPr>
              <a:t>, </a:t>
            </a:r>
            <a:r>
              <a:rPr lang="fr-CA" sz="1200">
                <a:solidFill>
                  <a:schemeClr val="tx1"/>
                </a:solidFill>
                <a:latin typeface="Arial" panose="020B0604020202020204" pitchFamily="34" charset="0"/>
                <a:cs typeface="Arial" panose="020B0604020202020204" pitchFamily="34" charset="0"/>
              </a:rPr>
              <a:t>seul le </a:t>
            </a:r>
            <a:r>
              <a:rPr lang="fr-CA" sz="1200" b="0" i="0" u="none" strike="noStrike">
                <a:solidFill>
                  <a:schemeClr val="tx1"/>
                </a:solidFill>
                <a:effectLst/>
                <a:latin typeface="Arial" panose="020B0604020202020204" pitchFamily="34" charset="0"/>
                <a:cs typeface="Arial" panose="020B0604020202020204" pitchFamily="34" charset="0"/>
              </a:rPr>
              <a:t>gouvernement fédéral</a:t>
            </a:r>
            <a:r>
              <a:rPr lang="fr-CA" sz="1200">
                <a:solidFill>
                  <a:schemeClr val="tx1"/>
                </a:solidFill>
                <a:latin typeface="Arial" panose="020B0604020202020204" pitchFamily="34" charset="0"/>
                <a:cs typeface="Arial" panose="020B0604020202020204" pitchFamily="34" charset="0"/>
              </a:rPr>
              <a:t> peut rédiger des lois </a:t>
            </a:r>
            <a:r>
              <a:rPr lang="fr-CA" sz="1200" b="0" i="0">
                <a:solidFill>
                  <a:schemeClr val="tx1"/>
                </a:solidFill>
                <a:effectLst/>
                <a:latin typeface="Arial" panose="020B0604020202020204" pitchFamily="34" charset="0"/>
                <a:cs typeface="Arial" panose="020B0604020202020204" pitchFamily="34" charset="0"/>
              </a:rPr>
              <a:t>en matière</a:t>
            </a:r>
            <a:r>
              <a:rPr lang="fr-CA" sz="1200">
                <a:solidFill>
                  <a:schemeClr val="tx1"/>
                </a:solidFill>
                <a:latin typeface="Arial" panose="020B0604020202020204" pitchFamily="34" charset="0"/>
                <a:cs typeface="Arial" panose="020B0604020202020204" pitchFamily="34" charset="0"/>
              </a:rPr>
              <a:t> </a:t>
            </a:r>
            <a:r>
              <a:rPr lang="fr-CA" sz="1200" b="0" i="0" u="none" strike="noStrike">
                <a:solidFill>
                  <a:schemeClr val="tx1"/>
                </a:solidFill>
                <a:effectLst/>
                <a:latin typeface="Arial" panose="020B0604020202020204" pitchFamily="34" charset="0"/>
                <a:cs typeface="Arial" panose="020B0604020202020204" pitchFamily="34" charset="0"/>
              </a:rPr>
              <a:t>criminelle</a:t>
            </a:r>
            <a:r>
              <a:rPr lang="fr-CA" sz="1200">
                <a:solidFill>
                  <a:schemeClr val="tx1"/>
                </a:solidFill>
                <a:latin typeface="Arial" panose="020B0604020202020204" pitchFamily="34" charset="0"/>
                <a:cs typeface="Arial" panose="020B0604020202020204" pitchFamily="34" charset="0"/>
              </a:rPr>
              <a:t> </a:t>
            </a:r>
            <a:r>
              <a:rPr lang="fr-CA" sz="1200" b="0" i="0">
                <a:solidFill>
                  <a:schemeClr val="tx1"/>
                </a:solidFill>
                <a:effectLst/>
                <a:latin typeface="Arial" panose="020B0604020202020204" pitchFamily="34" charset="0"/>
                <a:cs typeface="Arial" panose="020B0604020202020204" pitchFamily="34" charset="0"/>
              </a:rPr>
              <a:t>au </a:t>
            </a:r>
            <a:r>
              <a:rPr lang="fr-CA" sz="1200">
                <a:solidFill>
                  <a:schemeClr val="tx1"/>
                </a:solidFill>
                <a:latin typeface="Arial" panose="020B0604020202020204" pitchFamily="34" charset="0"/>
                <a:cs typeface="Arial" panose="020B0604020202020204" pitchFamily="34" charset="0"/>
              </a:rPr>
              <a:t>pays</a:t>
            </a:r>
            <a:r>
              <a:rPr lang="fr-CA" sz="1200" b="0" i="0">
                <a:solidFill>
                  <a:schemeClr val="tx1"/>
                </a:solidFill>
                <a:effectLst/>
                <a:latin typeface="Arial" panose="020B0604020202020204" pitchFamily="34" charset="0"/>
                <a:cs typeface="Arial" panose="020B0604020202020204" pitchFamily="34" charset="0"/>
              </a:rPr>
              <a:t>.</a:t>
            </a:r>
            <a:r>
              <a:rPr lang="fr-CA" sz="1200">
                <a:solidFill>
                  <a:schemeClr val="tx1"/>
                </a:solidFill>
                <a:latin typeface="Arial" panose="020B0604020202020204" pitchFamily="34" charset="0"/>
                <a:cs typeface="Arial" panose="020B0604020202020204" pitchFamily="34" charset="0"/>
              </a:rPr>
              <a:t> </a:t>
            </a:r>
          </a:p>
          <a:p>
            <a:pPr marL="0" indent="0">
              <a:buFont typeface="Wingdings"/>
              <a:buNone/>
            </a:pPr>
            <a:endParaRPr lang="fr-CA" sz="1200" b="0" i="0">
              <a:solidFill>
                <a:schemeClr val="tx1"/>
              </a:solidFill>
              <a:effectLst/>
              <a:latin typeface="Arial" panose="020B0604020202020204" pitchFamily="34" charset="0"/>
              <a:cs typeface="Arial" panose="020B0604020202020204" pitchFamily="34" charset="0"/>
            </a:endParaRPr>
          </a:p>
          <a:p>
            <a:pPr marL="0" indent="0">
              <a:buFont typeface="Wingdings"/>
              <a:buNone/>
            </a:pPr>
            <a:r>
              <a:rPr lang="fr-CA" sz="1200" b="0" i="0">
                <a:solidFill>
                  <a:schemeClr val="tx1"/>
                </a:solidFill>
                <a:effectLst/>
                <a:latin typeface="Arial" panose="020B0604020202020204" pitchFamily="34" charset="0"/>
                <a:cs typeface="Arial" panose="020B0604020202020204" pitchFamily="34" charset="0"/>
              </a:rPr>
              <a:t>D’autres lois fédérales</a:t>
            </a:r>
            <a:r>
              <a:rPr lang="fr-CA" sz="1200">
                <a:solidFill>
                  <a:schemeClr val="tx1"/>
                </a:solidFill>
                <a:latin typeface="Arial" panose="020B0604020202020204" pitchFamily="34" charset="0"/>
                <a:cs typeface="Arial" panose="020B0604020202020204" pitchFamily="34" charset="0"/>
              </a:rPr>
              <a:t> peuvent aussi contenir </a:t>
            </a:r>
            <a:r>
              <a:rPr lang="fr-CA" sz="1200" b="0" i="0">
                <a:solidFill>
                  <a:schemeClr val="tx1"/>
                </a:solidFill>
                <a:effectLst/>
                <a:latin typeface="Arial" panose="020B0604020202020204" pitchFamily="34" charset="0"/>
                <a:cs typeface="Arial" panose="020B0604020202020204" pitchFamily="34" charset="0"/>
              </a:rPr>
              <a:t>des infractions criminelles, mais le </a:t>
            </a:r>
            <a:r>
              <a:rPr lang="fr-CA" sz="1200" i="1">
                <a:solidFill>
                  <a:schemeClr val="tx1"/>
                </a:solidFill>
                <a:latin typeface="Arial" panose="020B0604020202020204" pitchFamily="34" charset="0"/>
                <a:cs typeface="Arial" panose="020B0604020202020204" pitchFamily="34" charset="0"/>
              </a:rPr>
              <a:t>Code criminel</a:t>
            </a:r>
            <a:r>
              <a:rPr lang="fr-CA" sz="1200">
                <a:solidFill>
                  <a:schemeClr val="tx1"/>
                </a:solidFill>
                <a:latin typeface="Arial" panose="020B0604020202020204" pitchFamily="34" charset="0"/>
                <a:cs typeface="Arial" panose="020B0604020202020204" pitchFamily="34" charset="0"/>
              </a:rPr>
              <a:t> reste la principale référence en </a:t>
            </a:r>
            <a:r>
              <a:rPr lang="fr-CA" sz="1200" b="0" i="0">
                <a:solidFill>
                  <a:schemeClr val="tx1"/>
                </a:solidFill>
                <a:effectLst/>
                <a:latin typeface="Arial" panose="020B0604020202020204" pitchFamily="34" charset="0"/>
                <a:cs typeface="Arial" panose="020B0604020202020204" pitchFamily="34" charset="0"/>
              </a:rPr>
              <a:t>la</a:t>
            </a:r>
            <a:r>
              <a:rPr lang="fr-CA" sz="1200">
                <a:solidFill>
                  <a:schemeClr val="tx1"/>
                </a:solidFill>
                <a:latin typeface="Arial" panose="020B0604020202020204" pitchFamily="34" charset="0"/>
                <a:cs typeface="Arial" panose="020B0604020202020204" pitchFamily="34" charset="0"/>
              </a:rPr>
              <a:t> matière</a:t>
            </a:r>
            <a:r>
              <a:rPr lang="fr-CA" sz="1200" b="0" i="0">
                <a:solidFill>
                  <a:schemeClr val="tx1"/>
                </a:solidFill>
                <a:effectLst/>
                <a:latin typeface="Arial" panose="020B0604020202020204" pitchFamily="34" charset="0"/>
                <a:cs typeface="Arial" panose="020B0604020202020204" pitchFamily="34" charset="0"/>
              </a:rPr>
              <a:t>.</a:t>
            </a:r>
            <a:endParaRPr lang="fr-CA" sz="1200">
              <a:solidFill>
                <a:schemeClr val="tx1"/>
              </a:solidFill>
              <a:latin typeface="Arial" panose="020B0604020202020204" pitchFamily="34" charset="0"/>
              <a:ea typeface="Calibri" panose="020F0502020204030204"/>
              <a:cs typeface="Arial" panose="020B0604020202020204" pitchFamily="34" charset="0"/>
            </a:endParaRPr>
          </a:p>
          <a:p>
            <a:endParaRPr lang="fr-CA" sz="1200">
              <a:solidFill>
                <a:schemeClr val="tx1"/>
              </a:solidFill>
              <a:latin typeface="Arial" panose="020B0604020202020204" pitchFamily="34" charset="0"/>
              <a:cs typeface="Arial" panose="020B0604020202020204" pitchFamily="34" charset="0"/>
            </a:endParaRPr>
          </a:p>
          <a:p>
            <a:endParaRPr lang="fr-CA" sz="1200">
              <a:solidFill>
                <a:schemeClr val="tx1"/>
              </a:solidFill>
              <a:latin typeface="Arial" panose="020B0604020202020204" pitchFamily="34" charset="0"/>
              <a:cs typeface="Arial" panose="020B0604020202020204" pitchFamily="34" charset="0"/>
            </a:endParaRPr>
          </a:p>
          <a:p>
            <a:r>
              <a:rPr lang="fr-CA" sz="1200" b="1">
                <a:solidFill>
                  <a:schemeClr val="tx1"/>
                </a:solidFill>
                <a:latin typeface="Arial" panose="020B0604020202020204" pitchFamily="34" charset="0"/>
                <a:cs typeface="Arial" panose="020B0604020202020204" pitchFamily="34" charset="0"/>
              </a:rPr>
              <a:t>SOURCE</a:t>
            </a:r>
          </a:p>
          <a:p>
            <a:r>
              <a:rPr lang="fr-CA" sz="1200">
                <a:solidFill>
                  <a:schemeClr val="tx1"/>
                </a:solidFill>
                <a:latin typeface="Arial" panose="020B0604020202020204" pitchFamily="34" charset="0"/>
                <a:cs typeface="Arial" panose="020B0604020202020204" pitchFamily="34" charset="0"/>
              </a:rPr>
              <a:t>L'encyclopédie canadienne. </a:t>
            </a:r>
            <a:r>
              <a:rPr lang="fr-CA" sz="1200" i="1">
                <a:solidFill>
                  <a:schemeClr val="tx1"/>
                </a:solidFill>
                <a:latin typeface="Arial" panose="020B0604020202020204" pitchFamily="34" charset="0"/>
                <a:cs typeface="Arial" panose="020B0604020202020204" pitchFamily="34" charset="0"/>
              </a:rPr>
              <a:t>Code criminel du Canada</a:t>
            </a:r>
            <a:r>
              <a:rPr lang="fr-CA" sz="1200">
                <a:solidFill>
                  <a:schemeClr val="tx1"/>
                </a:solidFill>
                <a:latin typeface="Arial" panose="020B0604020202020204" pitchFamily="34" charset="0"/>
                <a:cs typeface="Arial" panose="020B0604020202020204" pitchFamily="34" charset="0"/>
              </a:rPr>
              <a:t>, en ligne: https://www.thecanadianencyclopedia.ca/fr/article/code-criminel</a:t>
            </a:r>
          </a:p>
        </p:txBody>
      </p:sp>
      <p:sp>
        <p:nvSpPr>
          <p:cNvPr id="4" name="Espace réservé du numéro de diapositive 3"/>
          <p:cNvSpPr>
            <a:spLocks noGrp="1"/>
          </p:cNvSpPr>
          <p:nvPr>
            <p:ph type="sldNum" sz="quarter" idx="5"/>
          </p:nvPr>
        </p:nvSpPr>
        <p:spPr/>
        <p:txBody>
          <a:bodyPr/>
          <a:lstStyle/>
          <a:p>
            <a:fld id="{35E544C7-F800-43E5-B4CA-65E8656D9E73}" type="slidenum">
              <a:rPr lang="fr-CA" smtClean="0"/>
              <a:t>15</a:t>
            </a:fld>
            <a:endParaRPr lang="fr-CA"/>
          </a:p>
        </p:txBody>
      </p:sp>
    </p:spTree>
    <p:extLst>
      <p:ext uri="{BB962C8B-B14F-4D97-AF65-F5344CB8AC3E}">
        <p14:creationId xmlns:p14="http://schemas.microsoft.com/office/powerpoint/2010/main" val="98879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1200"/>
              </a:spcAft>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INFORMATIONS AUX ÉLÈVES</a:t>
            </a:r>
          </a:p>
          <a:p>
            <a:pPr>
              <a:lnSpc>
                <a:spcPct val="116000"/>
              </a:lnSpc>
              <a:spcAft>
                <a:spcPts val="1200"/>
              </a:spcAft>
            </a:pPr>
            <a:endPar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marR="0" lvl="0" indent="-285750" algn="l" defTabSz="914400" rtl="0" eaLnBrk="1" fontAlgn="auto" latinLnBrk="0" hangingPunct="1">
              <a:lnSpc>
                <a:spcPct val="116000"/>
              </a:lnSpc>
              <a:spcBef>
                <a:spcPts val="0"/>
              </a:spcBef>
              <a:spcAft>
                <a:spcPts val="1200"/>
              </a:spcAft>
              <a:buClrTx/>
              <a:buSzTx/>
              <a:buFont typeface="Wingdings" panose="05000000000000000000" pitchFamily="2" charset="2"/>
              <a:buChar char="q"/>
              <a:tabLst/>
              <a:defRPr/>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Savais-tu que c’est en 1869 que le Canada adopte sa première loi sur l’avortement? Une personne reconnue coupable de faire avorter peut recevoir </a:t>
            </a: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une peine d’emprisonnement à vie </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tandis qu’une femme qui provoque son propre avortement peut recevoir une peine de 7 ans de prison.</a:t>
            </a:r>
            <a:r>
              <a:rPr lang="en-CA" sz="1200">
                <a:solidFill>
                  <a:schemeClr val="tx1"/>
                </a:solidFill>
                <a:effectLst/>
                <a:latin typeface="Arial" panose="020B0604020202020204" pitchFamily="34" charset="0"/>
                <a:cs typeface="Arial" panose="020B0604020202020204" pitchFamily="34" charset="0"/>
              </a:rPr>
              <a:t> </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 </a:t>
            </a:r>
          </a:p>
          <a:p>
            <a:pPr>
              <a:lnSpc>
                <a:spcPct val="115999"/>
              </a:lnSpc>
              <a:spcAft>
                <a:spcPts val="800"/>
              </a:spcAft>
            </a:pPr>
            <a:endParaRPr lang="fr-FR" sz="1200">
              <a:solidFill>
                <a:schemeClr val="tx1"/>
              </a:solidFill>
              <a:highlight>
                <a:srgbClr val="FFFFFF"/>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5999"/>
              </a:lnSpc>
              <a:spcBef>
                <a:spcPts val="0"/>
              </a:spcBef>
              <a:spcAft>
                <a:spcPts val="800"/>
              </a:spcAft>
              <a:buClrTx/>
              <a:buSzTx/>
              <a:buFontTx/>
              <a:buNone/>
              <a:tabLst/>
              <a:defRPr/>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PISTES DE RÉFLEXION</a:t>
            </a:r>
          </a:p>
          <a:p>
            <a:pPr marL="0" marR="0" lvl="0" indent="0" algn="l" defTabSz="914400" rtl="0" eaLnBrk="1" fontAlgn="auto" latinLnBrk="0" hangingPunct="1">
              <a:lnSpc>
                <a:spcPct val="115999"/>
              </a:lnSpc>
              <a:spcBef>
                <a:spcPts val="0"/>
              </a:spcBef>
              <a:spcAft>
                <a:spcPts val="800"/>
              </a:spcAft>
              <a:buClrTx/>
              <a:buSzTx/>
              <a:buFontTx/>
              <a:buNone/>
              <a:tabLst/>
              <a:defRPr/>
            </a:pPr>
            <a:endPar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indent="-171450">
              <a:lnSpc>
                <a:spcPct val="115999"/>
              </a:lnSpc>
              <a:spcAft>
                <a:spcPts val="800"/>
              </a:spcAft>
              <a:buFont typeface="Wingdings" pitchFamily="2" charset="2"/>
              <a:buChar char="q"/>
            </a:pPr>
            <a:r>
              <a:rPr lang="fr-FR" sz="1200">
                <a:solidFill>
                  <a:schemeClr val="tx1"/>
                </a:solidFill>
                <a:highlight>
                  <a:srgbClr val="FFFFFF"/>
                </a:highlight>
                <a:latin typeface="Arial" panose="020B0604020202020204" pitchFamily="34" charset="0"/>
                <a:cs typeface="Arial" panose="020B0604020202020204" pitchFamily="34" charset="0"/>
              </a:rPr>
              <a:t>Vous pouvez analyser l’illustration avec les élèves :</a:t>
            </a:r>
          </a:p>
          <a:p>
            <a:pPr marL="628650" lvl="1" indent="-171450">
              <a:lnSpc>
                <a:spcPct val="115999"/>
              </a:lnSpc>
              <a:spcAft>
                <a:spcPts val="800"/>
              </a:spcAft>
              <a:buFont typeface="Wingdings" pitchFamily="2" charset="2"/>
              <a:buChar char="q"/>
            </a:pPr>
            <a:r>
              <a:rPr lang="fr-FR" sz="1200">
                <a:solidFill>
                  <a:schemeClr val="tx1"/>
                </a:solidFill>
                <a:highlight>
                  <a:srgbClr val="FFFFFF"/>
                </a:highlight>
                <a:latin typeface="Arial" panose="020B0604020202020204" pitchFamily="34" charset="0"/>
                <a:cs typeface="Arial" panose="020B0604020202020204" pitchFamily="34" charset="0"/>
              </a:rPr>
              <a:t>Cette illustration a été faite en 1880, pour Henri Julien, pour le journal montréalais l’Opinion publique. </a:t>
            </a:r>
          </a:p>
          <a:p>
            <a:pPr marL="628650" lvl="1" indent="-171450">
              <a:lnSpc>
                <a:spcPct val="115999"/>
              </a:lnSpc>
              <a:spcAft>
                <a:spcPts val="800"/>
              </a:spcAft>
              <a:buFont typeface="Wingdings" panose="05000000000000000000" pitchFamily="2" charset="2"/>
              <a:buChar char="Ø"/>
            </a:pPr>
            <a:r>
              <a:rPr lang="fr-FR" sz="1200">
                <a:solidFill>
                  <a:schemeClr val="tx1"/>
                </a:solidFill>
                <a:highlight>
                  <a:srgbClr val="FFFFFF"/>
                </a:highlight>
                <a:latin typeface="Arial" panose="020B0604020202020204" pitchFamily="34" charset="0"/>
                <a:cs typeface="Arial" panose="020B0604020202020204" pitchFamily="34" charset="0"/>
              </a:rPr>
              <a:t>Qu’est-ce qu’elle représente? </a:t>
            </a:r>
          </a:p>
          <a:p>
            <a:pPr marL="628650" lvl="1" indent="-171450">
              <a:lnSpc>
                <a:spcPct val="115999"/>
              </a:lnSpc>
              <a:spcAft>
                <a:spcPts val="800"/>
              </a:spcAft>
              <a:buFont typeface="Wingdings" panose="05000000000000000000" pitchFamily="2" charset="2"/>
              <a:buChar char="Ø"/>
            </a:pPr>
            <a:r>
              <a:rPr lang="fr-FR" sz="1200">
                <a:solidFill>
                  <a:schemeClr val="tx1"/>
                </a:solidFill>
                <a:highlight>
                  <a:srgbClr val="FFFFFF"/>
                </a:highlight>
                <a:latin typeface="Arial" panose="020B0604020202020204" pitchFamily="34" charset="0"/>
                <a:cs typeface="Arial" panose="020B0604020202020204" pitchFamily="34" charset="0"/>
              </a:rPr>
              <a:t>Que voyons-nous au centre de l’image? </a:t>
            </a:r>
          </a:p>
          <a:p>
            <a:pPr marL="628650" lvl="1" indent="-171450">
              <a:lnSpc>
                <a:spcPct val="115999"/>
              </a:lnSpc>
              <a:spcAft>
                <a:spcPts val="800"/>
              </a:spcAft>
              <a:buFont typeface="Wingdings" panose="05000000000000000000" pitchFamily="2" charset="2"/>
              <a:buChar char="Ø"/>
            </a:pPr>
            <a:r>
              <a:rPr lang="fr-FR" sz="1200">
                <a:solidFill>
                  <a:schemeClr val="tx1"/>
                </a:solidFill>
                <a:highlight>
                  <a:srgbClr val="FFFFFF"/>
                </a:highlight>
                <a:latin typeface="Arial" panose="020B0604020202020204" pitchFamily="34" charset="0"/>
                <a:cs typeface="Arial" panose="020B0604020202020204" pitchFamily="34" charset="0"/>
              </a:rPr>
              <a:t>Quels sont les détails? </a:t>
            </a:r>
          </a:p>
          <a:p>
            <a:pPr marL="628650" lvl="1" indent="-171450">
              <a:lnSpc>
                <a:spcPct val="115999"/>
              </a:lnSpc>
              <a:spcAft>
                <a:spcPts val="800"/>
              </a:spcAft>
              <a:buFont typeface="Wingdings" panose="05000000000000000000" pitchFamily="2" charset="2"/>
              <a:buChar char="Ø"/>
            </a:pPr>
            <a:r>
              <a:rPr lang="fr-FR" sz="1200">
                <a:solidFill>
                  <a:schemeClr val="tx1"/>
                </a:solidFill>
                <a:highlight>
                  <a:srgbClr val="FFFFFF"/>
                </a:highlight>
                <a:latin typeface="Arial" panose="020B0604020202020204" pitchFamily="34" charset="0"/>
                <a:cs typeface="Arial" panose="020B0604020202020204" pitchFamily="34" charset="0"/>
              </a:rPr>
              <a:t>Qu’est-ce que cette illustration nous communique sur les mœurs et coutumes de l’époque?</a:t>
            </a:r>
          </a:p>
          <a:p>
            <a:pPr>
              <a:lnSpc>
                <a:spcPct val="115999"/>
              </a:lnSpc>
              <a:spcAft>
                <a:spcPts val="800"/>
              </a:spcAft>
            </a:pPr>
            <a:endParaRPr lang="fr-FR" sz="1200">
              <a:solidFill>
                <a:schemeClr val="tx1"/>
              </a:solidFill>
              <a:highlight>
                <a:srgbClr val="FFFFFF"/>
              </a:highlight>
              <a:latin typeface="Arial" panose="020B0604020202020204" pitchFamily="34" charset="0"/>
              <a:cs typeface="Arial" panose="020B0604020202020204" pitchFamily="34" charset="0"/>
            </a:endParaRPr>
          </a:p>
          <a:p>
            <a:pPr>
              <a:lnSpc>
                <a:spcPct val="116000"/>
              </a:lnSpc>
              <a:spcAft>
                <a:spcPts val="800"/>
              </a:spcAft>
            </a:pPr>
            <a:r>
              <a:rPr lang="fr-FR" sz="1200" b="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INFORMATIONS COMPLÉMENTAIRES</a:t>
            </a:r>
          </a:p>
          <a:p>
            <a:pPr>
              <a:lnSpc>
                <a:spcPct val="116000"/>
              </a:lnSpc>
              <a:spcAft>
                <a:spcPts val="800"/>
              </a:spcAft>
            </a:pPr>
            <a:endParaRPr lang="fr-FR" sz="1200" b="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200" b="1">
                <a:solidFill>
                  <a:schemeClr val="tx1"/>
                </a:solidFill>
                <a:effectLst/>
                <a:latin typeface="Arial" panose="020B0604020202020204" pitchFamily="34" charset="0"/>
                <a:ea typeface="Aptos" panose="020B0004020202020204" pitchFamily="34" charset="0"/>
                <a:cs typeface="Arial" panose="020B0604020202020204" pitchFamily="34" charset="0"/>
              </a:rPr>
              <a:t>Le </a:t>
            </a:r>
            <a:r>
              <a:rPr lang="fr-FR" sz="1200" b="1" i="1">
                <a:solidFill>
                  <a:schemeClr val="tx1"/>
                </a:solidFill>
                <a:effectLst/>
                <a:latin typeface="Arial" panose="020B0604020202020204" pitchFamily="34" charset="0"/>
                <a:ea typeface="Aptos" panose="020B0004020202020204" pitchFamily="34" charset="0"/>
                <a:cs typeface="Arial" panose="020B0604020202020204" pitchFamily="34" charset="0"/>
              </a:rPr>
              <a:t>Code criminel </a:t>
            </a:r>
          </a:p>
          <a:p>
            <a:pPr>
              <a:lnSpc>
                <a:spcPct val="116000"/>
              </a:lnSpc>
              <a:spcAft>
                <a:spcPts val="800"/>
              </a:spcAft>
            </a:pPr>
            <a:endParaRPr lang="fr-FR" sz="1200" i="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Lorsqu’il a été rendu public (promulgué) en 1892 </a:t>
            </a:r>
            <a:r>
              <a:rPr lang="fr-FR" sz="1200" b="1">
                <a:solidFill>
                  <a:schemeClr val="tx1"/>
                </a:solidFill>
                <a:effectLst/>
                <a:latin typeface="Arial" panose="020B0604020202020204" pitchFamily="34" charset="0"/>
                <a:ea typeface="Aptos" panose="020B0004020202020204" pitchFamily="34" charset="0"/>
                <a:cs typeface="Arial" panose="020B0604020202020204" pitchFamily="34" charset="0"/>
              </a:rPr>
              <a:t>par le parlement</a:t>
            </a: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 le </a:t>
            </a:r>
            <a:r>
              <a:rPr lang="fr-FR" sz="1200" i="1">
                <a:solidFill>
                  <a:schemeClr val="tx1"/>
                </a:solidFill>
                <a:effectLst/>
                <a:latin typeface="Arial" panose="020B0604020202020204" pitchFamily="34" charset="0"/>
                <a:ea typeface="Aptos" panose="020B0004020202020204" pitchFamily="34" charset="0"/>
                <a:cs typeface="Arial" panose="020B0604020202020204" pitchFamily="34" charset="0"/>
              </a:rPr>
              <a:t>Code criminel </a:t>
            </a: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prévoyait plusieurs infractions qui ne sont plus considérées comme des crimes aujourd’hui.</a:t>
            </a:r>
          </a:p>
          <a:p>
            <a:pPr marL="285750" indent="-285750">
              <a:lnSpc>
                <a:spcPct val="116000"/>
              </a:lnSpc>
              <a:spcAft>
                <a:spcPts val="800"/>
              </a:spcAft>
              <a:buFont typeface="Wingdings" panose="05000000000000000000" pitchFamily="2" charset="2"/>
              <a:buChar char="q"/>
            </a:pPr>
            <a:endPar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Il a été modifié au fil des années pour tenir compte de l’évolution de la société.</a:t>
            </a:r>
          </a:p>
          <a:p>
            <a:pPr marL="742950" marR="0" lvl="1" indent="-285750" algn="l" defTabSz="914400" rtl="0" eaLnBrk="1" fontAlgn="auto" latinLnBrk="0" hangingPunct="1">
              <a:lnSpc>
                <a:spcPct val="116000"/>
              </a:lnSpc>
              <a:spcBef>
                <a:spcPts val="0"/>
              </a:spcBef>
              <a:spcAft>
                <a:spcPts val="800"/>
              </a:spcAft>
              <a:buClrTx/>
              <a:buSzTx/>
              <a:buFont typeface="Wingdings" panose="05000000000000000000" pitchFamily="2" charset="2"/>
              <a:buChar char="Ø"/>
              <a:tabLst/>
              <a:defRPr/>
            </a:pPr>
            <a:r>
              <a:rPr lang="fr-CA" sz="1200">
                <a:solidFill>
                  <a:schemeClr val="tx1"/>
                </a:solidFill>
                <a:effectLst/>
                <a:latin typeface="Arial" panose="020B0604020202020204" pitchFamily="34" charset="0"/>
                <a:cs typeface="Arial" panose="020B0604020202020204" pitchFamily="34" charset="0"/>
              </a:rPr>
              <a:t>Possibilité de poser des questions aux élèves : Que pouvez-vous me dire de la société de la fin du 19</a:t>
            </a:r>
            <a:r>
              <a:rPr lang="fr-CA" sz="1200" baseline="30000">
                <a:solidFill>
                  <a:schemeClr val="tx1"/>
                </a:solidFill>
                <a:effectLst/>
                <a:latin typeface="Arial" panose="020B0604020202020204" pitchFamily="34" charset="0"/>
                <a:cs typeface="Arial" panose="020B0604020202020204" pitchFamily="34" charset="0"/>
              </a:rPr>
              <a:t>e</a:t>
            </a:r>
            <a:r>
              <a:rPr lang="fr-CA" sz="1200">
                <a:solidFill>
                  <a:schemeClr val="tx1"/>
                </a:solidFill>
                <a:effectLst/>
                <a:latin typeface="Arial" panose="020B0604020202020204" pitchFamily="34" charset="0"/>
                <a:cs typeface="Arial" panose="020B0604020202020204" pitchFamily="34" charset="0"/>
              </a:rPr>
              <a:t> </a:t>
            </a:r>
            <a:r>
              <a:rPr lang="fr-CA" sz="1200">
                <a:solidFill>
                  <a:schemeClr val="tx1"/>
                </a:solidFill>
                <a:latin typeface="Arial" panose="020B0604020202020204" pitchFamily="34" charset="0"/>
                <a:cs typeface="Arial" panose="020B0604020202020204" pitchFamily="34" charset="0"/>
              </a:rPr>
              <a:t>siècle</a:t>
            </a:r>
            <a:r>
              <a:rPr lang="fr-CA" sz="1200">
                <a:solidFill>
                  <a:schemeClr val="tx1"/>
                </a:solidFill>
                <a:effectLst/>
                <a:latin typeface="Arial" panose="020B0604020202020204" pitchFamily="34" charset="0"/>
                <a:cs typeface="Arial" panose="020B0604020202020204" pitchFamily="34" charset="0"/>
              </a:rPr>
              <a:t>? Avait-on le droit de divorcer? Les femmes avaient-elles le droit de vote? Quelle institution avait un grand pouvoir dans la </a:t>
            </a:r>
            <a:r>
              <a:rPr lang="fr-CA" sz="1200">
                <a:solidFill>
                  <a:schemeClr val="tx1"/>
                </a:solidFill>
                <a:latin typeface="Arial" panose="020B0604020202020204" pitchFamily="34" charset="0"/>
                <a:cs typeface="Arial" panose="020B0604020202020204" pitchFamily="34" charset="0"/>
              </a:rPr>
              <a:t>société</a:t>
            </a:r>
            <a:r>
              <a:rPr lang="fr-CA" sz="1200">
                <a:solidFill>
                  <a:schemeClr val="tx1"/>
                </a:solidFill>
                <a:effectLst/>
                <a:latin typeface="Arial" panose="020B0604020202020204" pitchFamily="34" charset="0"/>
                <a:cs typeface="Arial" panose="020B0604020202020204" pitchFamily="34" charset="0"/>
              </a:rPr>
              <a:t> de l’époque? </a:t>
            </a:r>
            <a:r>
              <a:rPr lang="fr-CA">
                <a:solidFill>
                  <a:schemeClr val="tx1"/>
                </a:solidFill>
                <a:latin typeface="Arial" panose="020B0604020202020204" pitchFamily="34" charset="0"/>
                <a:ea typeface="Calibri"/>
                <a:cs typeface="Arial" panose="020B0604020202020204" pitchFamily="34" charset="0"/>
              </a:rPr>
              <a:t>Posez ces questions pour</a:t>
            </a:r>
            <a:r>
              <a:rPr lang="fr-CA" sz="1200" noProof="0">
                <a:solidFill>
                  <a:schemeClr val="tx1"/>
                </a:solidFill>
                <a:effectLst/>
                <a:latin typeface="Arial" panose="020B0604020202020204" pitchFamily="34" charset="0"/>
                <a:ea typeface="Calibri"/>
                <a:cs typeface="Arial" panose="020B0604020202020204" pitchFamily="34" charset="0"/>
              </a:rPr>
              <a:t> faciliter la compréhension d</a:t>
            </a:r>
            <a:r>
              <a:rPr lang="fr-CA" sz="1200">
                <a:solidFill>
                  <a:schemeClr val="tx1"/>
                </a:solidFill>
                <a:effectLst/>
                <a:latin typeface="Arial" panose="020B0604020202020204" pitchFamily="34" charset="0"/>
                <a:cs typeface="Arial" panose="020B0604020202020204" pitchFamily="34" charset="0"/>
              </a:rPr>
              <a:t>es liens entre leur connaissance générale en histoire et le droit</a:t>
            </a:r>
            <a:r>
              <a:rPr lang="fr-CA" sz="1200">
                <a:solidFill>
                  <a:schemeClr val="tx1"/>
                </a:solidFill>
                <a:latin typeface="Arial" panose="020B0604020202020204" pitchFamily="34" charset="0"/>
                <a:cs typeface="Arial" panose="020B0604020202020204" pitchFamily="34" charset="0"/>
              </a:rPr>
              <a:t>.</a:t>
            </a:r>
            <a:endParaRPr lang="fr-CA" sz="1200">
              <a:solidFill>
                <a:schemeClr val="tx1"/>
              </a:solidFill>
              <a:effectLst/>
              <a:latin typeface="Arial" panose="020B0604020202020204" pitchFamily="34" charset="0"/>
              <a:cs typeface="Arial" panose="020B0604020202020204" pitchFamily="34" charset="0"/>
            </a:endParaRPr>
          </a:p>
          <a:p>
            <a:endParaRPr lang="fr-CA" sz="1200" b="1" i="0">
              <a:solidFill>
                <a:schemeClr val="tx1"/>
              </a:solidFill>
              <a:effectLst/>
              <a:latin typeface="Arial" panose="020B0604020202020204" pitchFamily="34" charset="0"/>
              <a:ea typeface="Helvetica" pitchFamily="2" charset="0"/>
              <a:cs typeface="Arial" panose="020B0604020202020204" pitchFamily="34" charset="0"/>
            </a:endParaRPr>
          </a:p>
          <a:p>
            <a:r>
              <a:rPr lang="fr-CA" sz="1200" b="1" i="0">
                <a:solidFill>
                  <a:schemeClr val="tx1"/>
                </a:solidFill>
                <a:effectLst/>
                <a:latin typeface="Arial" panose="020B0604020202020204" pitchFamily="34" charset="0"/>
                <a:ea typeface="Helvetica" pitchFamily="2" charset="0"/>
                <a:cs typeface="Arial" panose="020B0604020202020204" pitchFamily="34" charset="0"/>
              </a:rPr>
              <a:t>SOURCES</a:t>
            </a:r>
          </a:p>
          <a:p>
            <a:pPr marL="171450" indent="-171450">
              <a:buFont typeface="Arial" panose="020B0604020202020204" pitchFamily="34" charset="0"/>
              <a:buChar char="•"/>
            </a:pPr>
            <a:r>
              <a:rPr lang="fr-CA" sz="1200" i="1">
                <a:solidFill>
                  <a:schemeClr val="tx1"/>
                </a:solidFill>
                <a:effectLst/>
                <a:latin typeface="Arial" panose="020B0604020202020204" pitchFamily="34" charset="0"/>
                <a:ea typeface="Helvetica" pitchFamily="2" charset="0"/>
                <a:cs typeface="Arial" panose="020B0604020202020204" pitchFamily="34" charset="0"/>
              </a:rPr>
              <a:t>Éducaloi. Le droit à l’avortement en 4 dates clés. Récupéré en ligne le (date) à (adresse). </a:t>
            </a:r>
          </a:p>
          <a:p>
            <a:pPr marL="285750" indent="-285750">
              <a:buFont typeface="Arial" panose="020B0604020202020204" pitchFamily="34" charset="0"/>
              <a:buChar char="•"/>
            </a:pPr>
            <a:r>
              <a:rPr lang="fr-CA" sz="1200" i="1">
                <a:solidFill>
                  <a:schemeClr val="tx1"/>
                </a:solidFill>
                <a:effectLst/>
                <a:latin typeface="Arial" panose="020B0604020202020204" pitchFamily="34" charset="0"/>
                <a:ea typeface="Helvetica" pitchFamily="2" charset="0"/>
                <a:cs typeface="Arial" panose="020B0604020202020204" pitchFamily="34" charset="0"/>
              </a:rPr>
              <a:t>Code criminel, 1892, S. C. 1892, ch. 29, </a:t>
            </a:r>
            <a:r>
              <a:rPr lang="da-DK" sz="1200" i="1">
                <a:solidFill>
                  <a:schemeClr val="tx1"/>
                </a:solidFill>
                <a:effectLst/>
                <a:latin typeface="Arial" panose="020B0604020202020204" pitchFamily="34" charset="0"/>
                <a:ea typeface="Helvetica" pitchFamily="2" charset="0"/>
                <a:cs typeface="Arial" panose="020B0604020202020204" pitchFamily="34" charset="0"/>
              </a:rPr>
              <a:t>art. 272 à 274 et art. 179.</a:t>
            </a:r>
            <a:endParaRPr lang="fr-CA" sz="1200" i="1">
              <a:solidFill>
                <a:schemeClr val="tx1"/>
              </a:solidFill>
              <a:effectLst/>
              <a:latin typeface="Arial" panose="020B0604020202020204" pitchFamily="34" charset="0"/>
              <a:ea typeface="Helvetica" pitchFamily="2" charset="0"/>
              <a:cs typeface="Arial" panose="020B0604020202020204" pitchFamily="34" charset="0"/>
            </a:endParaRPr>
          </a:p>
          <a:p>
            <a:pPr marL="285750" indent="-285750">
              <a:buFont typeface="Arial" panose="020B0604020202020204" pitchFamily="34" charset="0"/>
              <a:buChar char="•"/>
            </a:pPr>
            <a:r>
              <a:rPr lang="fr-CA" sz="1200" i="1">
                <a:solidFill>
                  <a:schemeClr val="tx1"/>
                </a:solidFill>
                <a:effectLst/>
                <a:latin typeface="Arial" panose="020B0604020202020204" pitchFamily="34" charset="0"/>
                <a:ea typeface="Helvetica" pitchFamily="2" charset="0"/>
                <a:cs typeface="Arial" panose="020B0604020202020204" pitchFamily="34" charset="0"/>
              </a:rPr>
              <a:t>Acte concernant les offenses contre la Personne, S.C.1869, ch. 20, art. 59 et 60.</a:t>
            </a:r>
          </a:p>
          <a:p>
            <a:pPr marL="285750" indent="-285750">
              <a:buFont typeface="Arial" panose="020B0604020202020204" pitchFamily="34" charset="0"/>
              <a:buChar char="•"/>
            </a:pPr>
            <a:r>
              <a:rPr lang="fr-CA" sz="1200" i="1">
                <a:solidFill>
                  <a:schemeClr val="tx1"/>
                </a:solidFill>
                <a:effectLst/>
                <a:latin typeface="Arial" panose="020B0604020202020204" pitchFamily="34" charset="0"/>
                <a:ea typeface="Helvetica" pitchFamily="2" charset="0"/>
                <a:cs typeface="Arial" panose="020B0604020202020204" pitchFamily="34" charset="0"/>
              </a:rPr>
              <a:t>Mollie </a:t>
            </a:r>
            <a:r>
              <a:rPr lang="fr-CA" sz="1200" i="1" err="1">
                <a:solidFill>
                  <a:schemeClr val="tx1"/>
                </a:solidFill>
                <a:effectLst/>
                <a:latin typeface="Arial" panose="020B0604020202020204" pitchFamily="34" charset="0"/>
                <a:ea typeface="Helvetica" pitchFamily="2" charset="0"/>
                <a:cs typeface="Arial" panose="020B0604020202020204" pitchFamily="34" charset="0"/>
              </a:rPr>
              <a:t>Dunsmuis</a:t>
            </a:r>
            <a:r>
              <a:rPr lang="fr-CA" sz="1200" i="1">
                <a:solidFill>
                  <a:schemeClr val="tx1"/>
                </a:solidFill>
                <a:effectLst/>
                <a:latin typeface="Arial" panose="020B0604020202020204" pitchFamily="34" charset="0"/>
                <a:ea typeface="Helvetica" pitchFamily="2" charset="0"/>
                <a:cs typeface="Arial" panose="020B0604020202020204" pitchFamily="34" charset="0"/>
              </a:rPr>
              <a:t>. (1998). « Avortement : Développements constitutionnels et juridiques ». Récupéré le 15 août 2024 à https://publications.gc.ca/Pilot/LoPBdP/CIR/8910-f.htm. </a:t>
            </a:r>
          </a:p>
          <a:p>
            <a:pPr marL="171450" indent="-171450">
              <a:buFont typeface="Arial" panose="020B0604020202020204" pitchFamily="34" charset="0"/>
              <a:buChar char="•"/>
            </a:pPr>
            <a:r>
              <a:rPr lang="fr-CA" sz="1200" err="1">
                <a:solidFill>
                  <a:schemeClr val="tx1"/>
                </a:solidFill>
                <a:effectLst/>
                <a:latin typeface="Arial" panose="020B0604020202020204" pitchFamily="34" charset="0"/>
                <a:ea typeface="Helvetica" pitchFamily="2" charset="0"/>
                <a:cs typeface="Arial" panose="020B0604020202020204" pitchFamily="34" charset="0"/>
              </a:rPr>
              <a:t>Elspeth</a:t>
            </a:r>
            <a:r>
              <a:rPr lang="fr-CA" sz="1200">
                <a:solidFill>
                  <a:schemeClr val="tx1"/>
                </a:solidFill>
                <a:effectLst/>
                <a:latin typeface="Arial" panose="020B0604020202020204" pitchFamily="34" charset="0"/>
                <a:ea typeface="Helvetica" pitchFamily="2" charset="0"/>
                <a:cs typeface="Arial" panose="020B0604020202020204" pitchFamily="34" charset="0"/>
              </a:rPr>
              <a:t> </a:t>
            </a:r>
            <a:r>
              <a:rPr lang="fr-CA" sz="1200" err="1">
                <a:solidFill>
                  <a:schemeClr val="tx1"/>
                </a:solidFill>
                <a:effectLst/>
                <a:latin typeface="Arial" panose="020B0604020202020204" pitchFamily="34" charset="0"/>
                <a:ea typeface="Helvetica" pitchFamily="2" charset="0"/>
                <a:cs typeface="Arial" panose="020B0604020202020204" pitchFamily="34" charset="0"/>
              </a:rPr>
              <a:t>Tulloch</a:t>
            </a:r>
            <a:r>
              <a:rPr lang="fr-CA" sz="1200">
                <a:solidFill>
                  <a:schemeClr val="tx1"/>
                </a:solidFill>
                <a:effectLst/>
                <a:latin typeface="Arial" panose="020B0604020202020204" pitchFamily="34" charset="0"/>
                <a:ea typeface="Helvetica" pitchFamily="2" charset="0"/>
                <a:cs typeface="Arial" panose="020B0604020202020204" pitchFamily="34" charset="0"/>
              </a:rPr>
              <a:t>, « Nous, les soussignées : Un aperçu historique du statut politique et légal des femmes du Nouveau-Brunswick 1784-1984 », </a:t>
            </a:r>
            <a:r>
              <a:rPr lang="fr-CA" sz="1200" i="1">
                <a:solidFill>
                  <a:schemeClr val="tx1"/>
                </a:solidFill>
                <a:effectLst/>
                <a:latin typeface="Arial" panose="020B0604020202020204" pitchFamily="34" charset="0"/>
                <a:ea typeface="Helvetica" pitchFamily="2" charset="0"/>
                <a:cs typeface="Arial" panose="020B0604020202020204" pitchFamily="34" charset="0"/>
              </a:rPr>
              <a:t>dans La justice sera mienne’ : les femmes et les droits légaux</a:t>
            </a:r>
            <a:r>
              <a:rPr lang="fr-CA" sz="1200">
                <a:solidFill>
                  <a:schemeClr val="tx1"/>
                </a:solidFill>
                <a:effectLst/>
                <a:latin typeface="Arial" panose="020B0604020202020204" pitchFamily="34" charset="0"/>
                <a:ea typeface="Helvetica" pitchFamily="2" charset="0"/>
                <a:cs typeface="Arial" panose="020B0604020202020204" pitchFamily="34" charset="0"/>
              </a:rPr>
              <a:t>, 1985, Moncton, p, x, consulté en ligne : </a:t>
            </a:r>
            <a:r>
              <a:rPr lang="fr-CA" sz="1200" u="sng">
                <a:solidFill>
                  <a:schemeClr val="tx1"/>
                </a:solidFill>
                <a:effectLst/>
                <a:latin typeface="Arial" panose="020B0604020202020204" pitchFamily="34" charset="0"/>
                <a:ea typeface="Helvetica" pitchFamily="2" charset="0"/>
                <a:cs typeface="Arial" panose="020B0604020202020204" pitchFamily="34" charset="0"/>
                <a:hlinkClick r:id="rId3">
                  <a:extLst>
                    <a:ext uri="{A12FA001-AC4F-418D-AE19-62706E023703}">
                      <ahyp:hlinkClr xmlns:ahyp="http://schemas.microsoft.com/office/drawing/2018/hyperlinkcolor" val="tx"/>
                    </a:ext>
                  </a:extLst>
                </a:hlinkClick>
              </a:rPr>
              <a:t>Chapitre II (gnb.ca)</a:t>
            </a:r>
            <a:r>
              <a:rPr lang="fr-CA" sz="1200">
                <a:solidFill>
                  <a:schemeClr val="tx1"/>
                </a:solidFill>
                <a:effectLst/>
                <a:latin typeface="Arial" panose="020B0604020202020204" pitchFamily="34" charset="0"/>
                <a:ea typeface="Helvetica" pitchFamily="2" charset="0"/>
                <a:cs typeface="Arial" panose="020B0604020202020204" pitchFamily="34" charset="0"/>
              </a:rPr>
              <a:t> (consulté le 15 août 2024).</a:t>
            </a: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indent="-171450">
              <a:lnSpc>
                <a:spcPct val="120000"/>
              </a:lnSpc>
              <a:spcBef>
                <a:spcPts val="600"/>
              </a:spcBef>
              <a:spcAft>
                <a:spcPts val="600"/>
              </a:spcAft>
              <a:buFont typeface="Arial" panose="020B0604020202020204" pitchFamily="34" charset="0"/>
              <a:buChar char="•"/>
            </a:pPr>
            <a:r>
              <a:rPr lang="fr-FR"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Voir : </a:t>
            </a:r>
            <a:r>
              <a:rPr lang="fr-FR" sz="120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Elspeth</a:t>
            </a:r>
            <a:r>
              <a:rPr lang="fr-FR"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fr-FR" sz="120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Tulloch</a:t>
            </a:r>
            <a:r>
              <a:rPr lang="fr-FR"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 Nous, les soussignées : Un aperçu historique du statut politique et légal des femmes du Nouveau-Brunswick 1784-1984 », </a:t>
            </a:r>
            <a:r>
              <a:rPr lang="fr-FR" sz="1200" i="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dans La justice sera mienne’ : les femmes et les droits légaux</a:t>
            </a:r>
            <a:r>
              <a:rPr lang="fr-FR"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1985, Moncton, p, 82, consulté en ligne : </a:t>
            </a:r>
            <a:r>
              <a:rPr lang="fr-FR" sz="1200" u="none" strike="noStrike">
                <a:solidFill>
                  <a:schemeClr val="tx1"/>
                </a:solidFill>
                <a:effectLst/>
                <a:highlight>
                  <a:srgbClr val="E1E3E6"/>
                </a:highligh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Chapitre II (gnb.ca)</a:t>
            </a:r>
            <a:r>
              <a:rPr lang="fr-FR"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(consulté le 15 août 2024). Pour une chronologie des projets de loi visant à modifier le </a:t>
            </a:r>
            <a:r>
              <a:rPr lang="fr-FR" sz="1200" i="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Code criminel</a:t>
            </a:r>
            <a:r>
              <a:rPr lang="fr-FR"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en matière d’avortement ou de régulation des naissances, voir : </a:t>
            </a:r>
            <a:r>
              <a:rPr lang="fr-FR" sz="1200" u="none" strike="noStrike">
                <a:solidFill>
                  <a:schemeClr val="tx1"/>
                </a:solidFill>
                <a:effectLst/>
                <a:highlight>
                  <a:srgbClr val="E1E3E6"/>
                </a:highligh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https://www.thecanadianencyclopedia.ca/fr/article/histoire-de-la-regulation-des-naissances-au-canada</a:t>
            </a:r>
            <a:r>
              <a:rPr lang="fr-FR"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a:t>
            </a:r>
            <a:endParaRPr lang="en-CA"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a:p>
            <a:endParaRPr lang="en-US" sz="12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5E544C7-F800-43E5-B4CA-65E8656D9E73}" type="slidenum">
              <a:rPr lang="en-CA" smtClean="0"/>
              <a:t>16</a:t>
            </a:fld>
            <a:endParaRPr lang="en-CA"/>
          </a:p>
        </p:txBody>
      </p:sp>
    </p:spTree>
    <p:extLst>
      <p:ext uri="{BB962C8B-B14F-4D97-AF65-F5344CB8AC3E}">
        <p14:creationId xmlns:p14="http://schemas.microsoft.com/office/powerpoint/2010/main" val="3891939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chemeClr val="tx1"/>
                </a:solidFill>
                <a:latin typeface="Arial" panose="020B0604020202020204" pitchFamily="34" charset="0"/>
                <a:cs typeface="Arial" panose="020B0604020202020204" pitchFamily="34" charset="0"/>
              </a:rPr>
              <a:t>NOTES À LA PERSONNE ENSEIGNANTE</a:t>
            </a:r>
          </a:p>
          <a:p>
            <a:endParaRPr lang="en-US">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a:solidFill>
                  <a:schemeClr val="tx1"/>
                </a:solidFill>
                <a:latin typeface="Arial" panose="020B0604020202020204" pitchFamily="34" charset="0"/>
                <a:cs typeface="Arial" panose="020B0604020202020204" pitchFamily="34" charset="0"/>
              </a:rPr>
              <a:t>Premièrement, présenter l'information contenue dans la section « INFORMATIONS AUX ÉLÈVES » ci-dessous.</a:t>
            </a:r>
          </a:p>
          <a:p>
            <a:pPr marL="171450" indent="-171450">
              <a:buFont typeface="Wingdings" pitchFamily="2" charset="2"/>
              <a:buChar char="q"/>
            </a:pPr>
            <a:endParaRPr lang="fr-FR">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a:solidFill>
                  <a:schemeClr val="tx1"/>
                </a:solidFill>
                <a:latin typeface="Arial" panose="020B0604020202020204" pitchFamily="34" charset="0"/>
                <a:ea typeface="Calibri"/>
                <a:cs typeface="Arial" panose="020B0604020202020204" pitchFamily="34" charset="0"/>
              </a:rPr>
              <a:t>Deuxièmement, jouer la vidéo.</a:t>
            </a:r>
          </a:p>
          <a:p>
            <a:pPr marL="171450" indent="-171450">
              <a:buFont typeface="Wingdings" pitchFamily="2" charset="2"/>
              <a:buChar char="q"/>
            </a:pPr>
            <a:endParaRPr lang="fr-CA">
              <a:solidFill>
                <a:schemeClr val="tx1"/>
              </a:solidFill>
              <a:latin typeface="Arial" panose="020B0604020202020204" pitchFamily="34" charset="0"/>
              <a:ea typeface="Calibri"/>
              <a:cs typeface="Arial" panose="020B0604020202020204" pitchFamily="34" charset="0"/>
            </a:endParaRPr>
          </a:p>
          <a:p>
            <a:pPr marL="171450" indent="-171450">
              <a:buFont typeface="Wingdings" pitchFamily="2" charset="2"/>
              <a:buChar char="q"/>
            </a:pPr>
            <a:r>
              <a:rPr lang="fr-CA">
                <a:solidFill>
                  <a:schemeClr val="tx1"/>
                </a:solidFill>
                <a:latin typeface="Arial" panose="020B0604020202020204" pitchFamily="34" charset="0"/>
                <a:ea typeface="Calibri"/>
                <a:cs typeface="Arial" panose="020B0604020202020204" pitchFamily="34" charset="0"/>
              </a:rPr>
              <a:t>Ensuite, poser les questions de discussion aux élèves :</a:t>
            </a:r>
          </a:p>
          <a:p>
            <a:pPr lvl="1" indent="-171450">
              <a:buFont typeface="Wingdings" pitchFamily="2" charset="2"/>
              <a:buChar char="Ø"/>
            </a:pPr>
            <a:r>
              <a:rPr lang="fr-CA">
                <a:solidFill>
                  <a:schemeClr val="tx1"/>
                </a:solidFill>
                <a:latin typeface="Arial" panose="020B0604020202020204" pitchFamily="34" charset="0"/>
                <a:ea typeface="Calibri"/>
                <a:cs typeface="Arial" panose="020B0604020202020204" pitchFamily="34" charset="0"/>
              </a:rPr>
              <a:t>Selon vous, pourquoi le droit à l'avortement est une revendication féministe?</a:t>
            </a:r>
          </a:p>
          <a:p>
            <a:pPr lvl="1" indent="-171450">
              <a:buFont typeface="Wingdings" panose="05000000000000000000" pitchFamily="2" charset="2"/>
              <a:buChar char="q"/>
            </a:pPr>
            <a:r>
              <a:rPr lang="fr-CA" b="1">
                <a:solidFill>
                  <a:schemeClr val="tx1"/>
                </a:solidFill>
                <a:latin typeface="Arial" panose="020B0604020202020204" pitchFamily="34" charset="0"/>
                <a:cs typeface="Arial" panose="020B0604020202020204" pitchFamily="34" charset="0"/>
              </a:rPr>
              <a:t>Pistes de réflexion : </a:t>
            </a:r>
            <a:endParaRPr lang="fr-CA">
              <a:solidFill>
                <a:schemeClr val="tx1"/>
              </a:solidFill>
              <a:latin typeface="Arial" panose="020B0604020202020204" pitchFamily="34" charset="0"/>
              <a:cs typeface="Arial" panose="020B0604020202020204" pitchFamily="34" charset="0"/>
            </a:endParaRPr>
          </a:p>
          <a:p>
            <a:pPr lvl="2" indent="-171450">
              <a:buFont typeface="Wingdings" panose="05000000000000000000" pitchFamily="2" charset="2"/>
              <a:buChar char="q"/>
            </a:pPr>
            <a:r>
              <a:rPr lang="fr-CA">
                <a:solidFill>
                  <a:schemeClr val="tx1"/>
                </a:solidFill>
                <a:latin typeface="Arial" panose="020B0604020202020204" pitchFamily="34" charset="0"/>
                <a:cs typeface="Arial" panose="020B0604020202020204" pitchFamily="34" charset="0"/>
              </a:rPr>
              <a:t>Pour que les femmes puissent avoir le contrôle sur leurs corps et choisir d'avoir des enfants seulement si elles en veulent.</a:t>
            </a:r>
            <a:endParaRPr lang="fr-CA">
              <a:solidFill>
                <a:schemeClr val="tx1"/>
              </a:solidFill>
              <a:latin typeface="Arial" panose="020B0604020202020204" pitchFamily="34" charset="0"/>
              <a:ea typeface="Calibri"/>
              <a:cs typeface="Arial" panose="020B0604020202020204" pitchFamily="34" charset="0"/>
            </a:endParaRPr>
          </a:p>
          <a:p>
            <a:pPr lvl="2" indent="-171450">
              <a:buFont typeface="Wingdings" panose="05000000000000000000" pitchFamily="2" charset="2"/>
              <a:buChar char="q"/>
            </a:pPr>
            <a:r>
              <a:rPr lang="fr-CA">
                <a:solidFill>
                  <a:schemeClr val="tx1"/>
                </a:solidFill>
                <a:latin typeface="Arial" panose="020B0604020202020204" pitchFamily="34" charset="0"/>
                <a:cs typeface="Arial" panose="020B0604020202020204" pitchFamily="34" charset="0"/>
              </a:rPr>
              <a:t>Pour que les femmes puissent se faire avorter en sécurité si elles décident de mettre fin à une grossesse non désiré.</a:t>
            </a:r>
            <a:endParaRPr lang="fr-CA">
              <a:solidFill>
                <a:schemeClr val="tx1"/>
              </a:solidFill>
              <a:latin typeface="Arial" panose="020B0604020202020204" pitchFamily="34" charset="0"/>
              <a:ea typeface="Calibri"/>
              <a:cs typeface="Arial" panose="020B0604020202020204" pitchFamily="34" charset="0"/>
            </a:endParaRPr>
          </a:p>
          <a:p>
            <a:pPr lvl="2" indent="-171450">
              <a:buFont typeface="Wingdings" panose="05000000000000000000" pitchFamily="2" charset="2"/>
              <a:buChar char="q"/>
            </a:pPr>
            <a:r>
              <a:rPr lang="fr-CA">
                <a:solidFill>
                  <a:schemeClr val="tx1"/>
                </a:solidFill>
                <a:latin typeface="Arial" panose="020B0604020202020204" pitchFamily="34" charset="0"/>
                <a:cs typeface="Arial" panose="020B0604020202020204" pitchFamily="34" charset="0"/>
              </a:rPr>
              <a:t>Les deux éléments ci-dessus impactent l'égalité sociale des femmes.</a:t>
            </a:r>
            <a:endParaRPr lang="fr-CA">
              <a:solidFill>
                <a:schemeClr val="tx1"/>
              </a:solidFill>
              <a:latin typeface="Arial" panose="020B0604020202020204" pitchFamily="34" charset="0"/>
              <a:ea typeface="Calibri"/>
              <a:cs typeface="Arial" panose="020B0604020202020204" pitchFamily="34" charset="0"/>
            </a:endParaRPr>
          </a:p>
          <a:p>
            <a:endParaRPr lang="en-US">
              <a:solidFill>
                <a:schemeClr val="tx1"/>
              </a:solidFill>
              <a:latin typeface="Arial" panose="020B0604020202020204" pitchFamily="34" charset="0"/>
              <a:cs typeface="Arial" panose="020B0604020202020204" pitchFamily="34" charset="0"/>
            </a:endParaRPr>
          </a:p>
          <a:p>
            <a:r>
              <a:rPr lang="fr-CA" b="1">
                <a:solidFill>
                  <a:schemeClr val="tx1"/>
                </a:solidFill>
                <a:latin typeface="Arial" panose="020B0604020202020204" pitchFamily="34" charset="0"/>
                <a:cs typeface="Arial" panose="020B0604020202020204" pitchFamily="34" charset="0"/>
              </a:rPr>
              <a:t>INFORMATIONS AUX ÉLÈVES</a:t>
            </a:r>
          </a:p>
          <a:p>
            <a:endParaRPr lang="fr-CA" b="1">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a:solidFill>
                  <a:schemeClr val="tx1"/>
                </a:solidFill>
                <a:latin typeface="Arial" panose="020B0604020202020204" pitchFamily="34" charset="0"/>
                <a:cs typeface="Arial" panose="020B0604020202020204" pitchFamily="34" charset="0"/>
              </a:rPr>
              <a:t>La société et la loi évoluent au fil du temps.</a:t>
            </a:r>
          </a:p>
          <a:p>
            <a:pPr marL="171450" indent="-171450">
              <a:buFont typeface="Wingdings" panose="05000000000000000000" pitchFamily="2" charset="2"/>
              <a:buChar char="q"/>
            </a:pPr>
            <a:endParaRPr lang="fr-CA">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fr-CA">
                <a:solidFill>
                  <a:schemeClr val="tx1"/>
                </a:solidFill>
                <a:latin typeface="Arial" panose="020B0604020202020204" pitchFamily="34" charset="0"/>
                <a:cs typeface="Arial" panose="020B0604020202020204" pitchFamily="34" charset="0"/>
              </a:rPr>
              <a:t>Des mouvements sociaux s’organisent pour revendiquer des changements sociaux.</a:t>
            </a:r>
          </a:p>
          <a:p>
            <a:pPr marL="171450" indent="-171450">
              <a:buFont typeface="Wingdings" panose="05000000000000000000" pitchFamily="2" charset="2"/>
              <a:buChar char="q"/>
            </a:pPr>
            <a:endParaRPr lang="fr-CA">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fr-CA">
                <a:solidFill>
                  <a:schemeClr val="tx1"/>
                </a:solidFill>
                <a:latin typeface="Arial" panose="020B0604020202020204" pitchFamily="34" charset="0"/>
                <a:cs typeface="Arial" panose="020B0604020202020204" pitchFamily="34" charset="0"/>
              </a:rPr>
              <a:t>Les mouvements sociaux peuvent influencer les lois (manifestations, action politique, etc.). </a:t>
            </a:r>
          </a:p>
          <a:p>
            <a:pPr marL="171450" indent="-171450">
              <a:buFont typeface="Wingdings" panose="05000000000000000000" pitchFamily="2" charset="2"/>
              <a:buChar char="q"/>
            </a:pPr>
            <a:endParaRPr lang="fr-CA">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fr-CA">
                <a:solidFill>
                  <a:schemeClr val="tx1"/>
                </a:solidFill>
                <a:latin typeface="Arial" panose="020B0604020202020204" pitchFamily="34" charset="0"/>
                <a:cs typeface="Arial" panose="020B0604020202020204" pitchFamily="34" charset="0"/>
              </a:rPr>
              <a:t>Les réussites de la lutte féministe des derniers siècles, comme l'accès au droit de vote ou la décriminalisation de l'avortement sont des exemples clairs de l'influence des mouvements sociaux sur l’évolution des lois.</a:t>
            </a:r>
          </a:p>
          <a:p>
            <a:pPr marL="628650" lvl="1" indent="-171450">
              <a:buFont typeface="Wingdings" panose="05000000000000000000" pitchFamily="2" charset="2"/>
              <a:buChar char="Ø"/>
            </a:pPr>
            <a:r>
              <a:rPr lang="fr-CA">
                <a:solidFill>
                  <a:schemeClr val="tx1"/>
                </a:solidFill>
                <a:latin typeface="Arial" panose="020B0604020202020204" pitchFamily="34" charset="0"/>
                <a:ea typeface="Calibri"/>
                <a:cs typeface="Arial" panose="020B0604020202020204" pitchFamily="34" charset="0"/>
              </a:rPr>
              <a:t>Savez-vous comment on change la loi ou le droit? </a:t>
            </a:r>
          </a:p>
          <a:p>
            <a:pPr marL="628650" lvl="1" indent="-171450">
              <a:buFont typeface="Arial" panose="020B0604020202020204" pitchFamily="34" charset="0"/>
              <a:buChar char="•"/>
            </a:pPr>
            <a:r>
              <a:rPr lang="fr-FR">
                <a:solidFill>
                  <a:schemeClr val="tx1"/>
                </a:solidFill>
                <a:latin typeface="Arial" panose="020B0604020202020204" pitchFamily="34" charset="0"/>
                <a:ea typeface="Calibri"/>
                <a:cs typeface="Arial" panose="020B0604020202020204" pitchFamily="34" charset="0"/>
              </a:rPr>
              <a:t>La loi ou le droit peut changer de deux façons :</a:t>
            </a:r>
          </a:p>
          <a:p>
            <a:pPr marL="1085850" lvl="2" indent="-171450">
              <a:buFont typeface="Arial" panose="020B0604020202020204" pitchFamily="34" charset="0"/>
              <a:buChar char="•"/>
            </a:pPr>
            <a:r>
              <a:rPr lang="fr-FR">
                <a:solidFill>
                  <a:schemeClr val="tx1"/>
                </a:solidFill>
                <a:latin typeface="Arial" panose="020B0604020202020204" pitchFamily="34" charset="0"/>
                <a:ea typeface="Calibri"/>
                <a:cs typeface="Arial" panose="020B0604020202020204" pitchFamily="34" charset="0"/>
              </a:rPr>
              <a:t>Le gouvernement (du Québec ou du Canada) peut créer de nouvelles lois ou règlements ou modifier celles qui existent déjà. Il peut également abroger une loi ou un règlement, c’est-à-dire annuler la loi ou le règlement.</a:t>
            </a:r>
          </a:p>
          <a:p>
            <a:pPr marL="1085850" lvl="2" indent="-171450">
              <a:buFont typeface="Arial" panose="020B0604020202020204" pitchFamily="34" charset="0"/>
              <a:buChar char="•"/>
            </a:pPr>
            <a:r>
              <a:rPr lang="fr-FR">
                <a:solidFill>
                  <a:schemeClr val="tx1"/>
                </a:solidFill>
                <a:latin typeface="Arial"/>
                <a:ea typeface="Calibri"/>
                <a:cs typeface="Arial"/>
              </a:rPr>
              <a:t>Les tribunaux (les juges) interprètent la loi pour clarifier ou encore pour en élargir ou restreindre l’application de certaines lois ou règlements. Les tribunaux peuvent également décider qu’une loi, un règlement ou certaines dispositions de la loi ou d’un règlement ne peuvent pas s’appliquer, par exemple s’ils vont contre </a:t>
            </a:r>
            <a:r>
              <a:rPr lang="fr-FR">
                <a:latin typeface="Arial"/>
                <a:ea typeface="Calibri"/>
                <a:cs typeface="Arial"/>
              </a:rPr>
              <a:t>les</a:t>
            </a:r>
            <a:r>
              <a:rPr lang="fr-FR">
                <a:solidFill>
                  <a:schemeClr val="tx1"/>
                </a:solidFill>
                <a:latin typeface="Arial"/>
                <a:ea typeface="Calibri"/>
                <a:cs typeface="Arial"/>
              </a:rPr>
              <a:t> droits </a:t>
            </a:r>
            <a:r>
              <a:rPr lang="fr-FR">
                <a:latin typeface="Arial"/>
                <a:ea typeface="Calibri"/>
                <a:cs typeface="Arial"/>
              </a:rPr>
              <a:t>et libertés fondamentaux protégés par la</a:t>
            </a:r>
            <a:r>
              <a:rPr lang="fr-FR">
                <a:solidFill>
                  <a:schemeClr val="tx1"/>
                </a:solidFill>
                <a:latin typeface="Arial"/>
                <a:ea typeface="Calibri"/>
                <a:cs typeface="Arial"/>
              </a:rPr>
              <a:t> </a:t>
            </a:r>
            <a:r>
              <a:rPr lang="fr-FR" i="1">
                <a:solidFill>
                  <a:schemeClr val="tx1"/>
                </a:solidFill>
                <a:latin typeface="Arial"/>
                <a:ea typeface="Calibri"/>
                <a:cs typeface="Arial"/>
              </a:rPr>
              <a:t>Charte des droits et libertés de la personne </a:t>
            </a:r>
            <a:r>
              <a:rPr lang="fr-FR">
                <a:solidFill>
                  <a:schemeClr val="tx1"/>
                </a:solidFill>
                <a:latin typeface="Arial"/>
                <a:ea typeface="Calibri"/>
                <a:cs typeface="Arial"/>
              </a:rPr>
              <a:t>du Québec </a:t>
            </a:r>
            <a:r>
              <a:rPr lang="fr-FR">
                <a:latin typeface="Arial"/>
                <a:ea typeface="Calibri"/>
                <a:cs typeface="Arial"/>
              </a:rPr>
              <a:t>et </a:t>
            </a:r>
            <a:r>
              <a:rPr lang="fr-FR">
                <a:solidFill>
                  <a:schemeClr val="tx1"/>
                </a:solidFill>
                <a:latin typeface="Arial"/>
                <a:ea typeface="Calibri"/>
                <a:cs typeface="Arial"/>
              </a:rPr>
              <a:t>la </a:t>
            </a:r>
            <a:r>
              <a:rPr lang="fr-FR" i="1">
                <a:solidFill>
                  <a:schemeClr val="tx1"/>
                </a:solidFill>
                <a:latin typeface="Arial"/>
                <a:ea typeface="Calibri"/>
                <a:cs typeface="Arial"/>
              </a:rPr>
              <a:t>Charte canadienne des droits et libertés</a:t>
            </a:r>
            <a:r>
              <a:rPr lang="fr-FR">
                <a:solidFill>
                  <a:schemeClr val="tx1"/>
                </a:solidFill>
                <a:latin typeface="Arial"/>
                <a:ea typeface="Calibri"/>
                <a:cs typeface="Arial"/>
              </a:rPr>
              <a:t>. Aucune loi </a:t>
            </a:r>
            <a:r>
              <a:rPr lang="fr-FR">
                <a:latin typeface="Arial"/>
                <a:ea typeface="Calibri"/>
                <a:cs typeface="Arial"/>
              </a:rPr>
              <a:t>au Québec </a:t>
            </a:r>
            <a:r>
              <a:rPr lang="fr-FR">
                <a:solidFill>
                  <a:schemeClr val="tx1"/>
                </a:solidFill>
                <a:latin typeface="Arial"/>
                <a:ea typeface="Calibri"/>
                <a:cs typeface="Arial"/>
              </a:rPr>
              <a:t>ne peut contredire ces</a:t>
            </a:r>
            <a:r>
              <a:rPr lang="fr-FR">
                <a:latin typeface="Arial"/>
                <a:ea typeface="Calibri"/>
                <a:cs typeface="Arial"/>
              </a:rPr>
              <a:t> deux</a:t>
            </a:r>
            <a:r>
              <a:rPr lang="fr-FR">
                <a:solidFill>
                  <a:schemeClr val="tx1"/>
                </a:solidFill>
                <a:latin typeface="Arial"/>
                <a:ea typeface="Calibri"/>
                <a:cs typeface="Arial"/>
              </a:rPr>
              <a:t> chartes.</a:t>
            </a:r>
          </a:p>
          <a:p>
            <a:pPr marL="1085850" lvl="2" indent="-171450">
              <a:buFont typeface="Arial" panose="020B0604020202020204" pitchFamily="34" charset="0"/>
              <a:buChar char="•"/>
            </a:pPr>
            <a:endParaRPr lang="fr-CA">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fr-CA">
                <a:solidFill>
                  <a:schemeClr val="tx1"/>
                </a:solidFill>
                <a:latin typeface="Arial" panose="020B0604020202020204" pitchFamily="34" charset="0"/>
                <a:cs typeface="Arial" panose="020B0604020202020204" pitchFamily="34" charset="0"/>
              </a:rPr>
              <a:t>La vidéo sur la diapositive nous fait une présentation historique du mouvement féministe et présente les principales revendications de ce mouvement jusqu’à aujourd’hui.</a:t>
            </a:r>
            <a:endParaRPr lang="fr-CA">
              <a:solidFill>
                <a:schemeClr val="tx1"/>
              </a:solidFill>
              <a:latin typeface="Arial" panose="020B0604020202020204" pitchFamily="34" charset="0"/>
              <a:ea typeface="Calibri"/>
              <a:cs typeface="Arial" panose="020B0604020202020204" pitchFamily="34" charset="0"/>
            </a:endParaRPr>
          </a:p>
          <a:p>
            <a:pPr marL="171450" indent="-171450">
              <a:buFont typeface="Arial"/>
              <a:buChar char="•"/>
            </a:pPr>
            <a:endParaRPr lang="fr-CA">
              <a:solidFill>
                <a:schemeClr val="tx1"/>
              </a:solidFill>
              <a:latin typeface="Arial" panose="020B0604020202020204" pitchFamily="34" charset="0"/>
              <a:cs typeface="Arial" panose="020B0604020202020204" pitchFamily="34" charset="0"/>
            </a:endParaRPr>
          </a:p>
          <a:p>
            <a:r>
              <a:rPr lang="fr-CA" b="1">
                <a:solidFill>
                  <a:schemeClr val="tx1"/>
                </a:solidFill>
                <a:latin typeface="Arial" panose="020B0604020202020204" pitchFamily="34" charset="0"/>
                <a:cs typeface="Arial" panose="020B0604020202020204" pitchFamily="34" charset="0"/>
              </a:rPr>
              <a:t>SOURCES</a:t>
            </a:r>
            <a:endParaRPr lang="fr-CA">
              <a:solidFill>
                <a:schemeClr val="tx1"/>
              </a:solidFill>
              <a:latin typeface="Arial" panose="020B0604020202020204" pitchFamily="34" charset="0"/>
              <a:cs typeface="Arial" panose="020B0604020202020204" pitchFamily="34" charset="0"/>
            </a:endParaRPr>
          </a:p>
          <a:p>
            <a:r>
              <a:rPr lang="fr-CA">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https://histoire.recitus.qc.ca/periode/explorer/1945-1980/page/feminisme</a:t>
            </a:r>
          </a:p>
          <a:p>
            <a:r>
              <a:rPr lang="fr-CA">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https://paricilademocratie.com/approfondir/femmes-societe-et-politique/755-qu-est-ce-que-le-feminisme-</a:t>
            </a:r>
            <a:r>
              <a:rPr lang="fr-CA">
                <a:solidFill>
                  <a:schemeClr val="tx1"/>
                </a:solidFill>
                <a:latin typeface="Arial" panose="020B0604020202020204" pitchFamily="34" charset="0"/>
                <a:cs typeface="Arial" panose="020B0604020202020204" pitchFamily="34" charset="0"/>
              </a:rPr>
              <a:t> </a:t>
            </a:r>
          </a:p>
        </p:txBody>
      </p:sp>
      <p:sp>
        <p:nvSpPr>
          <p:cNvPr id="4" name="Espace réservé du numéro de diapositive 3"/>
          <p:cNvSpPr>
            <a:spLocks noGrp="1"/>
          </p:cNvSpPr>
          <p:nvPr>
            <p:ph type="sldNum" sz="quarter" idx="5"/>
          </p:nvPr>
        </p:nvSpPr>
        <p:spPr/>
        <p:txBody>
          <a:bodyPr/>
          <a:lstStyle/>
          <a:p>
            <a:fld id="{35E544C7-F800-43E5-B4CA-65E8656D9E73}" type="slidenum">
              <a:rPr lang="fr-FR"/>
              <a:t>17</a:t>
            </a:fld>
            <a:endParaRPr lang="fr-FR"/>
          </a:p>
        </p:txBody>
      </p:sp>
    </p:spTree>
    <p:extLst>
      <p:ext uri="{BB962C8B-B14F-4D97-AF65-F5344CB8AC3E}">
        <p14:creationId xmlns:p14="http://schemas.microsoft.com/office/powerpoint/2010/main" val="45291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1200"/>
              </a:spcAft>
              <a:buClrTx/>
              <a:buSzTx/>
              <a:buFontTx/>
              <a:buNone/>
              <a:tabLst/>
              <a:defRPr/>
            </a:pPr>
            <a:r>
              <a:rPr lang="fr-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INFORMATIONS AUX ÉLÈVES</a:t>
            </a:r>
            <a:endPar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1200"/>
              </a:spcAft>
              <a:buFont typeface="Wingdings" panose="05000000000000000000" pitchFamily="2" charset="2"/>
              <a:buNone/>
            </a:pPr>
            <a:endPar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1200"/>
              </a:spcAft>
              <a:buFont typeface="Wingdings" panose="05000000000000000000" pitchFamily="2" charset="2"/>
              <a:buChar char="q"/>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En 1969, le Parlement canadien adopte une loi qui modifie le </a:t>
            </a:r>
            <a:r>
              <a:rPr lang="fr-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Code criminel</a:t>
            </a: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 l’avortement est maintenant légal, mais seulement si la vie ou la santé de la femme est en danger.</a:t>
            </a:r>
          </a:p>
          <a:p>
            <a:pPr marL="285750" indent="-285750">
              <a:lnSpc>
                <a:spcPct val="116000"/>
              </a:lnSpc>
              <a:spcAft>
                <a:spcPts val="1200"/>
              </a:spcAft>
              <a:buFont typeface="Wingdings" panose="05000000000000000000" pitchFamily="2" charset="2"/>
              <a:buChar char="q"/>
            </a:pPr>
            <a:endPar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1200"/>
              </a:spcAft>
              <a:buFont typeface="Wingdings" panose="05000000000000000000" pitchFamily="2" charset="2"/>
              <a:buChar char="q"/>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Pour obtenir un avortement, légalement, une femme doit obtenir un certificat émis par un comité de médecins d’un hôpital accrédité.</a:t>
            </a:r>
          </a:p>
          <a:p>
            <a:pPr marL="285750" indent="-285750">
              <a:lnSpc>
                <a:spcPct val="116000"/>
              </a:lnSpc>
              <a:spcAft>
                <a:spcPts val="1200"/>
              </a:spcAft>
              <a:buFont typeface="Wingdings" panose="05000000000000000000" pitchFamily="2" charset="2"/>
              <a:buChar char="q"/>
            </a:pPr>
            <a:endPar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Les autres avortements sont considérés comme des crimes : si la procédure prévue à la loi n’est pas respectée, l’avortement est encore un crime passible d’une peine d’emprisonnement à vie pour la personne qui pratique l’avortement, comme un médecin, ou de 2 ans pour une femme qui se fait avorter</a:t>
            </a:r>
            <a:r>
              <a:rPr lang="fr-CA" sz="1200" noProof="0">
                <a:solidFill>
                  <a:schemeClr val="tx1"/>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t>
            </a:r>
            <a:endParaRPr lang="fr-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endParaRPr lang="fr-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fr-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SOURCES</a:t>
            </a:r>
          </a:p>
          <a:p>
            <a:pPr marL="285750" indent="-285750">
              <a:buFont typeface="Arial" panose="020B0604020202020204" pitchFamily="34" charset="0"/>
              <a:buChar char="•"/>
            </a:pPr>
            <a:r>
              <a:rPr lang="fr-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Projet de loi C-150 : </a:t>
            </a:r>
            <a:r>
              <a:rPr lang="fr-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Loi modifiant le droit pénal</a:t>
            </a:r>
            <a:r>
              <a:rPr lang="fr-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L. C.1968-1969, ch. 38, art. 18.</a:t>
            </a:r>
          </a:p>
          <a:p>
            <a:pPr marL="742950" lvl="1" indent="-285750">
              <a:buFont typeface="Courier New" panose="02070309020205020404" pitchFamily="49" charset="0"/>
              <a:buChar char="o"/>
            </a:pPr>
            <a:r>
              <a:rPr lang="fr-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Ce projet de loi, aussi connu sous le nom de </a:t>
            </a:r>
            <a:r>
              <a:rPr lang="fr-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Loi omnibus</a:t>
            </a:r>
            <a:r>
              <a:rPr lang="fr-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est adopté le 14 mai 1969.</a:t>
            </a:r>
          </a:p>
          <a:p>
            <a:pPr marL="742950" lvl="1" indent="-285750">
              <a:buFont typeface="Courier New" panose="02070309020205020404" pitchFamily="49" charset="0"/>
              <a:buChar char="o"/>
            </a:pPr>
            <a:r>
              <a:rPr lang="fr-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Pour le consulter en ligne voir : </a:t>
            </a:r>
            <a:r>
              <a:rPr lang="fr-CA" sz="1200" u="none" strike="noStrike"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https://parl.canadiana.ca/view/oop.bills_HOC_2801_2/361</a:t>
            </a:r>
            <a:r>
              <a:rPr lang="fr-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endPar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fr-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Code criminel</a:t>
            </a:r>
            <a:r>
              <a:rPr lang="fr-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S.R.C.. ch. C-34, art. 251.</a:t>
            </a:r>
            <a:endParaRPr lang="en-US" sz="10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5E544C7-F800-43E5-B4CA-65E8656D9E73}" type="slidenum">
              <a:rPr lang="en-CA" smtClean="0"/>
              <a:t>18</a:t>
            </a:fld>
            <a:endParaRPr lang="en-CA"/>
          </a:p>
        </p:txBody>
      </p:sp>
    </p:spTree>
    <p:extLst>
      <p:ext uri="{BB962C8B-B14F-4D97-AF65-F5344CB8AC3E}">
        <p14:creationId xmlns:p14="http://schemas.microsoft.com/office/powerpoint/2010/main" val="3646042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1200"/>
              </a:spcAft>
              <a:buClrTx/>
              <a:buSzTx/>
              <a:buFontTx/>
              <a:buNone/>
              <a:tabLst/>
              <a:defRPr/>
            </a:pPr>
            <a:r>
              <a:rPr lang="fr-CA" sz="1200" b="1">
                <a:solidFill>
                  <a:schemeClr val="tx1"/>
                </a:solidFill>
                <a:effectLst/>
                <a:latin typeface="Arial"/>
                <a:ea typeface="Aptos" panose="020B0004020202020204" pitchFamily="34" charset="0"/>
                <a:cs typeface="Arial"/>
              </a:rPr>
              <a:t>INFORMATIONS AUX ÉLÈVES</a:t>
            </a:r>
          </a:p>
          <a:p>
            <a:pPr marL="0" marR="0" lvl="0" indent="0" algn="l" defTabSz="914400" rtl="0" eaLnBrk="1" fontAlgn="auto" latinLnBrk="0" hangingPunct="1">
              <a:lnSpc>
                <a:spcPct val="116000"/>
              </a:lnSpc>
              <a:spcBef>
                <a:spcPts val="0"/>
              </a:spcBef>
              <a:spcAft>
                <a:spcPts val="1200"/>
              </a:spcAft>
              <a:buClrTx/>
              <a:buSzTx/>
              <a:buFontTx/>
              <a:buNone/>
              <a:tabLst/>
              <a:defRPr/>
            </a:pPr>
            <a:endParaRPr lang="fr-CA" sz="1200" b="1">
              <a:solidFill>
                <a:schemeClr val="tx1"/>
              </a:solidFill>
              <a:effectLst/>
              <a:latin typeface="Arial"/>
              <a:ea typeface="Aptos" panose="020B0004020202020204" pitchFamily="34" charset="0"/>
              <a:cs typeface="Arial"/>
            </a:endParaRPr>
          </a:p>
          <a:p>
            <a:pPr marL="285750" marR="0" lvl="0" indent="-285750" algn="l" defTabSz="914400" rtl="0" eaLnBrk="1" fontAlgn="auto" latinLnBrk="0" hangingPunct="1">
              <a:lnSpc>
                <a:spcPct val="116000"/>
              </a:lnSpc>
              <a:spcBef>
                <a:spcPts val="0"/>
              </a:spcBef>
              <a:spcAft>
                <a:spcPts val="1200"/>
              </a:spcAft>
              <a:buClrTx/>
              <a:buSzTx/>
              <a:buFont typeface="Wingdings" panose="05000000000000000000" pitchFamily="2" charset="2"/>
              <a:buChar char="q"/>
              <a:tabLst/>
              <a:defRPr/>
            </a:pPr>
            <a:r>
              <a:rPr lang="fr-CA" sz="1200">
                <a:solidFill>
                  <a:schemeClr val="tx1"/>
                </a:solidFill>
                <a:effectLst/>
                <a:latin typeface="Arial"/>
                <a:ea typeface="Aptos" panose="020B0004020202020204" pitchFamily="34" charset="0"/>
                <a:cs typeface="Arial"/>
              </a:rPr>
              <a:t>Vers la fin des années 1980, le droit à l’avortement est profondément transformé et cette fois-ci par la Cour suprême du Canada. </a:t>
            </a: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buFont typeface="Wingdings" panose="05000000000000000000" pitchFamily="2" charset="2"/>
            </a:pPr>
            <a:endPar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buFont typeface="Wingdings" panose="05000000000000000000" pitchFamily="2" charset="2"/>
              <a:buNone/>
            </a:pPr>
            <a:r>
              <a:rPr lang="fr-CA" sz="1200" b="1" noProof="0">
                <a:solidFill>
                  <a:schemeClr val="tx1"/>
                </a:solidFill>
                <a:latin typeface="Arial" panose="020B0604020202020204" pitchFamily="34" charset="0"/>
                <a:cs typeface="Arial" panose="020B0604020202020204" pitchFamily="34" charset="0"/>
              </a:rPr>
              <a:t>INFORMATIONS COMPLÉMENTAIRES</a:t>
            </a:r>
          </a:p>
          <a:p>
            <a:pPr marL="0" indent="0">
              <a:buFont typeface="Wingdings" panose="05000000000000000000" pitchFamily="2" charset="2"/>
              <a:buNone/>
            </a:pPr>
            <a:endParaRPr lang="fr-CA" sz="1200" noProof="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a:solidFill>
                  <a:schemeClr val="tx1"/>
                </a:solidFill>
                <a:latin typeface="Arial" panose="020B0604020202020204" pitchFamily="34" charset="0"/>
                <a:cs typeface="Arial" panose="020B0604020202020204" pitchFamily="34" charset="0"/>
              </a:rPr>
              <a:t>Décriminaliser enlève l’interdiction et les sanctions; légaliser autorise et encadre.</a:t>
            </a:r>
          </a:p>
          <a:p>
            <a:pPr>
              <a:buFont typeface="Wingdings" panose="05000000000000000000" pitchFamily="2" charset="2"/>
            </a:pPr>
            <a:endParaRPr lang="fr-CA">
              <a:solidFill>
                <a:schemeClr val="tx1"/>
              </a:solidFill>
              <a:latin typeface="Arial" panose="020B0604020202020204" pitchFamily="34" charset="0"/>
              <a:cs typeface="Arial" panose="020B0604020202020204" pitchFamily="34" charset="0"/>
            </a:endParaRPr>
          </a:p>
          <a:p>
            <a:pPr>
              <a:buFont typeface="Wingdings" panose="05000000000000000000" pitchFamily="2" charset="2"/>
            </a:pPr>
            <a:r>
              <a:rPr lang="fr-CA">
                <a:solidFill>
                  <a:schemeClr val="tx1"/>
                </a:solidFill>
                <a:latin typeface="Arial" panose="020B0604020202020204" pitchFamily="34" charset="0"/>
                <a:cs typeface="Arial" panose="020B0604020202020204" pitchFamily="34" charset="0"/>
              </a:rPr>
              <a:t>De façon plus précise</a:t>
            </a:r>
          </a:p>
          <a:p>
            <a:pPr>
              <a:buFont typeface="Wingdings" panose="05000000000000000000" pitchFamily="2" charset="2"/>
            </a:pPr>
            <a:endParaRPr lang="fr-CA">
              <a:solidFill>
                <a:schemeClr val="tx1"/>
              </a:solidFill>
              <a:latin typeface="Arial" panose="020B0604020202020204" pitchFamily="34" charset="0"/>
              <a:cs typeface="Arial" panose="020B0604020202020204" pitchFamily="34" charset="0"/>
            </a:endParaRPr>
          </a:p>
          <a:p>
            <a:r>
              <a:rPr lang="fr-CA">
                <a:solidFill>
                  <a:schemeClr val="tx1"/>
                </a:solidFill>
                <a:latin typeface="Arial" panose="020B0604020202020204" pitchFamily="34" charset="0"/>
                <a:cs typeface="Arial" panose="020B0604020202020204" pitchFamily="34" charset="0"/>
              </a:rPr>
              <a:t>Décriminaliser une action, c’est faire en sorte qu’elle ne soit plus considérée comme un crime. L’acte décriminalisé n’est alors plus passible de sanctions criminelles.</a:t>
            </a:r>
          </a:p>
          <a:p>
            <a:r>
              <a:rPr lang="fr-CA">
                <a:solidFill>
                  <a:schemeClr val="tx1"/>
                </a:solidFill>
                <a:latin typeface="Arial" panose="020B0604020202020204" pitchFamily="34" charset="0"/>
                <a:cs typeface="Arial" panose="020B0604020202020204" pitchFamily="34" charset="0"/>
              </a:rPr>
              <a:t>La décriminalisation peut se faire de 2 façons : </a:t>
            </a:r>
          </a:p>
          <a:p>
            <a:pPr marL="628650" lvl="1" indent="-171450">
              <a:buFont typeface="Arial" panose="020B0604020202020204" pitchFamily="34" charset="0"/>
              <a:buChar char="•"/>
            </a:pPr>
            <a:r>
              <a:rPr lang="fr-CA">
                <a:solidFill>
                  <a:schemeClr val="tx1"/>
                </a:solidFill>
                <a:latin typeface="Arial" panose="020B0604020202020204" pitchFamily="34" charset="0"/>
                <a:cs typeface="Arial" panose="020B0604020202020204" pitchFamily="34" charset="0"/>
              </a:rPr>
              <a:t>une décision judiciaire invalide un article de loi, </a:t>
            </a:r>
          </a:p>
          <a:p>
            <a:pPr marL="628650" lvl="1" indent="-171450">
              <a:buFont typeface="Arial" panose="020B0604020202020204" pitchFamily="34" charset="0"/>
              <a:buChar char="•"/>
            </a:pPr>
            <a:r>
              <a:rPr lang="fr-CA">
                <a:solidFill>
                  <a:schemeClr val="tx1"/>
                </a:solidFill>
                <a:latin typeface="Arial" panose="020B0604020202020204" pitchFamily="34" charset="0"/>
                <a:cs typeface="Arial" panose="020B0604020202020204" pitchFamily="34" charset="0"/>
              </a:rPr>
              <a:t>le gouvernement modifie la loi — souvent du Code criminel — et retire l’infraction. </a:t>
            </a:r>
          </a:p>
          <a:p>
            <a:pPr marL="0" lvl="0" indent="0">
              <a:buFontTx/>
              <a:buNone/>
            </a:pPr>
            <a:r>
              <a:rPr lang="fr-CA">
                <a:solidFill>
                  <a:schemeClr val="tx1"/>
                </a:solidFill>
                <a:latin typeface="Arial" panose="020B0604020202020204" pitchFamily="34" charset="0"/>
                <a:cs typeface="Arial" panose="020B0604020202020204" pitchFamily="34" charset="0"/>
              </a:rPr>
              <a:t>L’acte décriminalisé peut rester non réglementé, c’est-à-dire que l’acte n’est ni interdit, ni encadré par une autre loi. Dans ce cas, on parle de « vide juridique », </a:t>
            </a:r>
          </a:p>
          <a:p>
            <a:endParaRPr lang="fr-CA">
              <a:solidFill>
                <a:schemeClr val="tx1"/>
              </a:solidFill>
              <a:latin typeface="Arial" panose="020B0604020202020204" pitchFamily="34" charset="0"/>
              <a:cs typeface="Arial" panose="020B0604020202020204" pitchFamily="34" charset="0"/>
            </a:endParaRPr>
          </a:p>
          <a:p>
            <a:r>
              <a:rPr lang="fr-CA">
                <a:solidFill>
                  <a:schemeClr val="tx1"/>
                </a:solidFill>
                <a:latin typeface="Arial" panose="020B0604020202020204" pitchFamily="34" charset="0"/>
                <a:cs typeface="Arial" panose="020B0604020202020204" pitchFamily="34" charset="0"/>
              </a:rPr>
              <a:t>Légaliser, en revanche, signifie que la loi reconnaît désormais l’action comme permise, et qu’elle l’encadre à l’aide de règles précises. L’acte légalisé n’est pas seulement non criminel : il devient réglementé, souvent par des lois ou règlements qui en définissent les conditions d’exercice (comme l’âge minimum, les lieux autorisés, etc.).</a:t>
            </a:r>
          </a:p>
          <a:p>
            <a:pPr marL="0" indent="0">
              <a:buFontTx/>
              <a:buNone/>
            </a:pPr>
            <a:endParaRPr lang="en-US"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5E544C7-F800-43E5-B4CA-65E8656D9E73}" type="slidenum">
              <a:rPr lang="en-CA" smtClean="0"/>
              <a:t>19</a:t>
            </a:fld>
            <a:endParaRPr lang="en-CA"/>
          </a:p>
        </p:txBody>
      </p:sp>
    </p:spTree>
    <p:extLst>
      <p:ext uri="{BB962C8B-B14F-4D97-AF65-F5344CB8AC3E}">
        <p14:creationId xmlns:p14="http://schemas.microsoft.com/office/powerpoint/2010/main" val="3148944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BD216-8B73-C433-94F2-F49392212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45430-4420-D939-67B2-9CF7CD2AE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4B136-44FA-88D1-EB10-EB80BF2B87A0}"/>
              </a:ext>
            </a:extLst>
          </p:cNvPr>
          <p:cNvSpPr>
            <a:spLocks noGrp="1"/>
          </p:cNvSpPr>
          <p:nvPr>
            <p:ph type="body" idx="1"/>
          </p:nvPr>
        </p:nvSpPr>
        <p:spPr/>
        <p:txBody>
          <a:bodyPr/>
          <a:lstStyle/>
          <a:p>
            <a:pPr marL="0" lvl="0" indent="0" algn="l" rtl="0" fontAlgn="base">
              <a:buFont typeface="Wingdings" pitchFamily="2" charset="2"/>
              <a:buNone/>
            </a:pPr>
            <a:r>
              <a:rPr lang="fr-FR" sz="1200" b="1">
                <a:solidFill>
                  <a:schemeClr val="tx1"/>
                </a:solidFill>
                <a:effectLst/>
                <a:latin typeface="Arial"/>
                <a:ea typeface="Cambria"/>
                <a:cs typeface="Arial"/>
              </a:rPr>
              <a:t>INFORMATION AUX ÉLÈVES</a:t>
            </a:r>
          </a:p>
          <a:p>
            <a:pPr marL="0" lvl="0" indent="0" algn="l" rtl="0" fontAlgn="base">
              <a:buFont typeface="Wingdings" pitchFamily="2" charset="2"/>
              <a:buNone/>
            </a:pPr>
            <a:endParaRPr lang="fr-FR"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171450" lvl="0" indent="-171450" algn="l" rtl="0" fontAlgn="base">
              <a:buFont typeface="Wingdings" panose="05000000000000000000" pitchFamily="2" charset="2"/>
              <a:buChar char="q"/>
            </a:pPr>
            <a:r>
              <a:rPr lang="fr-FR" sz="1200" b="0">
                <a:solidFill>
                  <a:schemeClr val="tx1"/>
                </a:solidFill>
                <a:effectLst/>
                <a:latin typeface="Arial"/>
                <a:ea typeface="Cambria"/>
                <a:cs typeface="Arial"/>
              </a:rPr>
              <a:t>   Nous avons vu dans la diapositive précédente que la Cour suprême a joué un rôle fondamental dans l’histoire du droit à l’avortement au Canada. Mais… </a:t>
            </a:r>
            <a:r>
              <a:rPr lang="fr-FR" sz="1200" b="1">
                <a:solidFill>
                  <a:schemeClr val="tx1"/>
                </a:solidFill>
                <a:effectLst/>
                <a:latin typeface="Arial"/>
                <a:ea typeface="Cambria"/>
                <a:cs typeface="Arial"/>
              </a:rPr>
              <a:t>La Cour suprême du Canada, c’est quoi ?</a:t>
            </a:r>
          </a:p>
          <a:p>
            <a:pPr marL="171450" lvl="0" indent="-171450" algn="l" rtl="0" fontAlgn="base">
              <a:buFont typeface="Wingdings" panose="05000000000000000000" pitchFamily="2" charset="2"/>
              <a:buChar char="q"/>
            </a:pPr>
            <a:endParaRPr lang="en-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fr-CA" sz="1200">
                <a:solidFill>
                  <a:schemeClr val="tx1"/>
                </a:solidFill>
                <a:effectLst/>
                <a:latin typeface="Arial"/>
                <a:ea typeface="Aptos" panose="020B0004020202020204" pitchFamily="34" charset="0"/>
                <a:cs typeface="Arial"/>
              </a:rPr>
              <a:t>La Cour suprême est le plus haut tribunal du pays. C’est le dernier tribunal auquel on peut s’adresser. La Cour suprême est composée de neuf juges dont trois doivent provenir du Québec. Elle se situe à Ottawa.</a:t>
            </a:r>
          </a:p>
          <a:p>
            <a:pPr marL="285750" indent="-285750">
              <a:lnSpc>
                <a:spcPct val="116000"/>
              </a:lnSpc>
              <a:spcAft>
                <a:spcPts val="800"/>
              </a:spcAft>
              <a:buFont typeface="Wingdings" panose="05000000000000000000" pitchFamily="2" charset="2"/>
              <a:buChar char="q"/>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fr-CA" sz="1200">
                <a:solidFill>
                  <a:schemeClr val="tx1"/>
                </a:solidFill>
                <a:effectLst/>
                <a:latin typeface="Arial"/>
                <a:ea typeface="Aptos" panose="020B0004020202020204" pitchFamily="34" charset="0"/>
                <a:cs typeface="Arial"/>
              </a:rPr>
              <a:t>Un des rôles de la Cour suprême du Canada est d’examiner des dossiers qui proviennent d’une province ou d’un territoire</a:t>
            </a:r>
            <a:r>
              <a:rPr lang="fr-FR" sz="1200">
                <a:solidFill>
                  <a:schemeClr val="tx1"/>
                </a:solidFill>
                <a:effectLst/>
                <a:latin typeface="Arial"/>
                <a:ea typeface="Aptos" panose="020B0004020202020204" pitchFamily="34" charset="0"/>
                <a:cs typeface="Arial"/>
              </a:rPr>
              <a:t> </a:t>
            </a:r>
            <a:r>
              <a:rPr lang="fr-CA" sz="1200">
                <a:solidFill>
                  <a:schemeClr val="tx1"/>
                </a:solidFill>
                <a:effectLst/>
                <a:latin typeface="Arial"/>
                <a:ea typeface="Aptos" panose="020B0004020202020204" pitchFamily="34" charset="0"/>
                <a:cs typeface="Arial"/>
              </a:rPr>
              <a:t>pour voir s’il y a eu une erreur de droit. C’est ce qu’on appelle </a:t>
            </a:r>
            <a:r>
              <a:rPr lang="fr-CA" sz="1200" b="1">
                <a:solidFill>
                  <a:schemeClr val="tx1"/>
                </a:solidFill>
                <a:effectLst/>
                <a:latin typeface="Arial"/>
                <a:ea typeface="Aptos" panose="020B0004020202020204" pitchFamily="34" charset="0"/>
                <a:cs typeface="Arial"/>
              </a:rPr>
              <a:t>faire appel</a:t>
            </a:r>
            <a:r>
              <a:rPr lang="fr-CA" sz="1200">
                <a:solidFill>
                  <a:schemeClr val="tx1"/>
                </a:solidFill>
                <a:effectLst/>
                <a:latin typeface="Arial"/>
                <a:ea typeface="Aptos" panose="020B0004020202020204" pitchFamily="34" charset="0"/>
                <a:cs typeface="Arial"/>
              </a:rPr>
              <a:t> d’un jugement. </a:t>
            </a:r>
          </a:p>
          <a:p>
            <a:pPr marL="285750" indent="-285750">
              <a:lnSpc>
                <a:spcPct val="116000"/>
              </a:lnSpc>
              <a:spcAft>
                <a:spcPts val="800"/>
              </a:spcAft>
              <a:buFont typeface="Wingdings" panose="05000000000000000000" pitchFamily="2" charset="2"/>
              <a:buChar char="q"/>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fr-CA" sz="1200">
                <a:solidFill>
                  <a:schemeClr val="tx1"/>
                </a:solidFill>
                <a:effectLst/>
                <a:latin typeface="Arial"/>
                <a:ea typeface="Aptos" panose="020B0004020202020204" pitchFamily="34" charset="0"/>
                <a:cs typeface="Arial"/>
              </a:rPr>
              <a:t>Les juges examinent des jugements qui sont importants pour l’ensemble du pays ou qui portent sur des domaines du droit qui ne sont pas clairs. C’est pour cette raison qu’il faut demander la permission aux juges de la Cour suprême pour avoir le droit de leur soumettre un dossier. </a:t>
            </a:r>
            <a:r>
              <a:rPr lang="fr-CA" sz="1200" b="1">
                <a:solidFill>
                  <a:schemeClr val="tx1"/>
                </a:solidFill>
                <a:effectLst/>
                <a:latin typeface="Arial"/>
                <a:ea typeface="Aptos" panose="020B0004020202020204" pitchFamily="34" charset="0"/>
                <a:cs typeface="Arial"/>
              </a:rPr>
              <a:t>Les décisions de la Cour suprême sont finales et viennent souvent modifier le droit applicable.</a:t>
            </a:r>
            <a:r>
              <a:rPr lang="fr-CA" sz="1200">
                <a:solidFill>
                  <a:schemeClr val="tx1"/>
                </a:solidFill>
                <a:effectLst/>
                <a:latin typeface="Arial"/>
                <a:ea typeface="Aptos" panose="020B0004020202020204" pitchFamily="34" charset="0"/>
                <a:cs typeface="Arial"/>
              </a:rPr>
              <a:t> Ce fut le cas pour le droit à l’avortement. </a:t>
            </a:r>
          </a:p>
          <a:p>
            <a:pPr marL="285750" indent="-285750">
              <a:lnSpc>
                <a:spcPct val="116000"/>
              </a:lnSpc>
              <a:spcAft>
                <a:spcPts val="800"/>
              </a:spcAft>
              <a:buFont typeface="Wingdings" panose="05000000000000000000" pitchFamily="2" charset="2"/>
              <a:buChar char="q"/>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6000"/>
              </a:lnSpc>
              <a:spcBef>
                <a:spcPts val="0"/>
              </a:spcBef>
              <a:spcAft>
                <a:spcPts val="800"/>
              </a:spcAft>
              <a:buClrTx/>
              <a:buSzTx/>
              <a:buFont typeface="Wingdings" panose="05000000000000000000" pitchFamily="2" charset="2"/>
              <a:buNone/>
              <a:tabLst/>
              <a:defRPr/>
            </a:pPr>
            <a:r>
              <a:rPr lang="fr-CA" sz="1200" b="1" noProof="0">
                <a:solidFill>
                  <a:schemeClr val="tx1"/>
                </a:solidFill>
                <a:latin typeface="Arial"/>
                <a:cs typeface="Arial"/>
              </a:rPr>
              <a:t>INFORMATIONS COMPLÉMENTAIRES</a:t>
            </a:r>
          </a:p>
          <a:p>
            <a:pPr marL="0" indent="0">
              <a:lnSpc>
                <a:spcPct val="116000"/>
              </a:lnSpc>
              <a:spcAft>
                <a:spcPts val="800"/>
              </a:spcAft>
              <a:buFont typeface="Wingdings" panose="05000000000000000000" pitchFamily="2" charset="2"/>
              <a:buNone/>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r>
              <a:rPr lang="fr-CA" sz="1200" b="1">
                <a:solidFill>
                  <a:schemeClr val="tx1"/>
                </a:solidFill>
                <a:effectLst/>
                <a:latin typeface="Arial"/>
                <a:ea typeface="Aptos" panose="020B0004020202020204" pitchFamily="34" charset="0"/>
                <a:cs typeface="Arial"/>
              </a:rPr>
              <a:t>La différence entre le droit applicable et les lois et règlements</a:t>
            </a:r>
          </a:p>
          <a:p>
            <a:pPr marL="0" indent="0">
              <a:lnSpc>
                <a:spcPct val="116000"/>
              </a:lnSpc>
              <a:spcAft>
                <a:spcPts val="800"/>
              </a:spcAft>
              <a:buFont typeface="Wingdings" panose="05000000000000000000" pitchFamily="2" charset="2"/>
              <a:buNone/>
            </a:pPr>
            <a:endPar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r>
              <a:rPr lang="fr-CA" sz="1200" b="0">
                <a:solidFill>
                  <a:schemeClr val="tx1"/>
                </a:solidFill>
                <a:effectLst/>
                <a:latin typeface="Arial"/>
                <a:ea typeface="Aptos" panose="020B0004020202020204" pitchFamily="34" charset="0"/>
                <a:cs typeface="Arial"/>
              </a:rPr>
              <a:t>Les lois et les règlements sont les règles écrites adoptées par le gouvernement (provincial ou fédéral). Par exemple, la </a:t>
            </a:r>
            <a:r>
              <a:rPr lang="fr-CA" sz="1200" b="0" i="1">
                <a:solidFill>
                  <a:schemeClr val="tx1"/>
                </a:solidFill>
                <a:effectLst/>
                <a:latin typeface="Arial"/>
                <a:ea typeface="Aptos" panose="020B0004020202020204" pitchFamily="34" charset="0"/>
                <a:cs typeface="Arial"/>
              </a:rPr>
              <a:t>Loi sur la protection de la jeunesse</a:t>
            </a:r>
            <a:r>
              <a:rPr lang="fr-CA" sz="1200" b="0" i="0">
                <a:solidFill>
                  <a:schemeClr val="tx1"/>
                </a:solidFill>
                <a:effectLst/>
                <a:latin typeface="Arial"/>
                <a:ea typeface="Aptos" panose="020B0004020202020204" pitchFamily="34" charset="0"/>
                <a:cs typeface="Arial"/>
              </a:rPr>
              <a:t>, le </a:t>
            </a:r>
            <a:r>
              <a:rPr lang="fr-CA" sz="1200" b="0" i="1">
                <a:solidFill>
                  <a:schemeClr val="tx1"/>
                </a:solidFill>
                <a:effectLst/>
                <a:latin typeface="Arial"/>
                <a:ea typeface="Aptos" panose="020B0004020202020204" pitchFamily="34" charset="0"/>
                <a:cs typeface="Arial"/>
              </a:rPr>
              <a:t>Code criminel</a:t>
            </a:r>
            <a:r>
              <a:rPr lang="fr-CA" sz="1200" b="0" i="0">
                <a:solidFill>
                  <a:schemeClr val="tx1"/>
                </a:solidFill>
                <a:effectLst/>
                <a:latin typeface="Arial"/>
                <a:ea typeface="Aptos" panose="020B0004020202020204" pitchFamily="34" charset="0"/>
                <a:cs typeface="Arial"/>
              </a:rPr>
              <a:t> et la </a:t>
            </a:r>
            <a:r>
              <a:rPr lang="fr-CA" sz="1200" b="0" i="1">
                <a:solidFill>
                  <a:schemeClr val="tx1"/>
                </a:solidFill>
                <a:effectLst/>
                <a:latin typeface="Arial"/>
                <a:ea typeface="Aptos" panose="020B0004020202020204" pitchFamily="34" charset="0"/>
                <a:cs typeface="Arial"/>
              </a:rPr>
              <a:t>Charte canadienne et droits et libertés</a:t>
            </a:r>
            <a:r>
              <a:rPr lang="fr-CA" sz="1200" b="0" i="0">
                <a:solidFill>
                  <a:schemeClr val="tx1"/>
                </a:solidFill>
                <a:effectLst/>
                <a:latin typeface="Arial"/>
                <a:ea typeface="Aptos" panose="020B0004020202020204" pitchFamily="34" charset="0"/>
                <a:cs typeface="Arial"/>
              </a:rPr>
              <a:t> sont des lois. </a:t>
            </a:r>
          </a:p>
          <a:p>
            <a:pPr marL="0" indent="0">
              <a:lnSpc>
                <a:spcPct val="116000"/>
              </a:lnSpc>
              <a:spcAft>
                <a:spcPts val="800"/>
              </a:spcAft>
              <a:buFont typeface="Wingdings" panose="05000000000000000000" pitchFamily="2" charset="2"/>
              <a:buNone/>
            </a:pPr>
            <a:endParaRPr lang="fr-CA" sz="1200" b="0" i="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r>
              <a:rPr lang="fr-CA" sz="1200" b="0" i="0">
                <a:solidFill>
                  <a:schemeClr val="tx1"/>
                </a:solidFill>
                <a:effectLst/>
                <a:latin typeface="Arial"/>
                <a:ea typeface="Aptos" panose="020B0004020202020204" pitchFamily="34" charset="0"/>
                <a:cs typeface="Arial"/>
              </a:rPr>
              <a:t>Le droit applicable, c’est plus large. Le droit comprend les lois, les règlements, mais également les décisions rendues par les tribunaux qui peuvent venir clarifier une règle ou encore l’invalider. Le texte des lois et des règlements n’est pas modifié par ces décisions, mais leur application est modifiée. </a:t>
            </a:r>
            <a:endParaRPr lang="fr-CA" sz="1200" b="0">
              <a:solidFill>
                <a:schemeClr val="tx1"/>
              </a:solidFill>
              <a:effectLst/>
              <a:latin typeface="Arial"/>
              <a:ea typeface="Aptos" panose="020B0004020202020204" pitchFamily="34" charset="0"/>
              <a:cs typeface="Arial"/>
            </a:endParaRPr>
          </a:p>
          <a:p>
            <a:pPr>
              <a:lnSpc>
                <a:spcPct val="116000"/>
              </a:lnSpc>
              <a:spcAft>
                <a:spcPts val="800"/>
              </a:spcAft>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a:solidFill>
                  <a:schemeClr val="tx1"/>
                </a:solidFill>
                <a:effectLst/>
                <a:highlight>
                  <a:srgbClr val="FFFFFF"/>
                </a:highlight>
                <a:latin typeface="Arial"/>
                <a:ea typeface="Aptos" panose="020B0004020202020204" pitchFamily="34" charset="0"/>
                <a:cs typeface="Arial"/>
              </a:rPr>
              <a:t>RESSOURCES SUPPLÉMENTAIRES</a:t>
            </a:r>
          </a:p>
          <a:p>
            <a:pPr marL="457200" indent="-457200">
              <a:buFont typeface="Arial" panose="020B0604020202020204" pitchFamily="34" charset="0"/>
              <a:buChar char="•"/>
              <a:defRPr/>
            </a:pPr>
            <a:r>
              <a:rPr lang="fr-CA" sz="1200" b="0">
                <a:solidFill>
                  <a:schemeClr val="tx1"/>
                </a:solidFill>
                <a:latin typeface="Arial"/>
                <a:cs typeface="Arial"/>
              </a:rPr>
              <a:t>La Cour suprême expliquée par le juge en chef du Canada</a:t>
            </a:r>
            <a:r>
              <a:rPr lang="fr-CA" sz="1200" b="1">
                <a:solidFill>
                  <a:schemeClr val="tx1"/>
                </a:solidFill>
                <a:latin typeface="Arial"/>
                <a:cs typeface="Arial"/>
              </a:rPr>
              <a:t> </a:t>
            </a:r>
            <a:r>
              <a:rPr lang="fr-CA" sz="1200" b="0">
                <a:solidFill>
                  <a:schemeClr val="tx1"/>
                </a:solidFill>
                <a:latin typeface="Arial"/>
                <a:cs typeface="Arial"/>
              </a:rPr>
              <a:t>: </a:t>
            </a:r>
            <a:r>
              <a:rPr lang="fr-CA" sz="1200">
                <a:solidFill>
                  <a:schemeClr val="tx1"/>
                </a:solidFill>
                <a:latin typeface="Arial"/>
                <a:cs typeface="Arial"/>
                <a:hlinkClick r:id="rId3"/>
              </a:rPr>
              <a:t>https://www.youtube.com/watch?v=4GUpVIrqcDU&amp;t=18s</a:t>
            </a: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Arial" panose="020B0604020202020204" pitchFamily="34" charset="0"/>
              <a:buChar char="•"/>
            </a:pPr>
            <a:r>
              <a:rPr lang="fr-CA">
                <a:latin typeface="Arial"/>
                <a:ea typeface="Aptos" panose="020B0004020202020204" pitchFamily="34" charset="0"/>
                <a:cs typeface="Arial"/>
              </a:rPr>
              <a:t>Jeu vidéo et docu-formation sur la Cour suprême du Canada développés par l'Université d'Ottawa et </a:t>
            </a:r>
            <a:r>
              <a:rPr lang="fr-CA" err="1">
                <a:latin typeface="Arial"/>
                <a:ea typeface="Aptos" panose="020B0004020202020204" pitchFamily="34" charset="0"/>
                <a:cs typeface="Arial"/>
              </a:rPr>
              <a:t>Jurivision</a:t>
            </a:r>
            <a:r>
              <a:rPr lang="fr-CA">
                <a:latin typeface="Arial"/>
                <a:ea typeface="Aptos" panose="020B0004020202020204" pitchFamily="34" charset="0"/>
                <a:cs typeface="Arial"/>
              </a:rPr>
              <a:t> : </a:t>
            </a:r>
            <a:r>
              <a:rPr lang="fr-CA">
                <a:latin typeface="Arial"/>
                <a:ea typeface="Aptos" panose="020B0004020202020204" pitchFamily="34" charset="0"/>
                <a:cs typeface="Arial"/>
                <a:hlinkClick r:id="rId4"/>
              </a:rPr>
              <a:t>https://experiencecoursupreme.ca</a:t>
            </a:r>
            <a:r>
              <a:rPr lang="fr-CA">
                <a:latin typeface="Arial"/>
                <a:ea typeface="Aptos" panose="020B0004020202020204" pitchFamily="34" charset="0"/>
                <a:cs typeface="Arial"/>
              </a:rPr>
              <a:t> </a:t>
            </a: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endParaRPr lang="fr-CA">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fr-CA" sz="1200" b="1">
                <a:solidFill>
                  <a:schemeClr val="tx1"/>
                </a:solidFill>
                <a:effectLst/>
                <a:latin typeface="Arial"/>
                <a:ea typeface="Aptos" panose="020B0004020202020204" pitchFamily="34" charset="0"/>
                <a:cs typeface="Arial"/>
              </a:rPr>
              <a:t>SOURCES</a:t>
            </a:r>
            <a:endParaRPr lang="en-CA" sz="1200" b="1">
              <a:solidFill>
                <a:schemeClr val="tx1"/>
              </a:solidFill>
              <a:effectLst/>
              <a:latin typeface="Arial"/>
              <a:ea typeface="Aptos" panose="020B0004020202020204" pitchFamily="34" charset="0"/>
              <a:cs typeface="Arial"/>
            </a:endParaRPr>
          </a:p>
          <a:p>
            <a:pPr marL="285750" indent="-285750">
              <a:buFont typeface="Arial" panose="020B0604020202020204" pitchFamily="34" charset="0"/>
              <a:buChar char="•"/>
            </a:pPr>
            <a:r>
              <a:rPr lang="fr-FR" sz="1200" i="0">
                <a:solidFill>
                  <a:schemeClr val="tx1"/>
                </a:solidFill>
                <a:effectLst/>
                <a:highlight>
                  <a:srgbClr val="FFFFFF"/>
                </a:highlight>
                <a:latin typeface="Arial"/>
                <a:ea typeface="Aptos" panose="020B0004020202020204" pitchFamily="34" charset="0"/>
                <a:cs typeface="Arial"/>
              </a:rPr>
              <a:t>Éducaloi. </a:t>
            </a:r>
            <a:r>
              <a:rPr lang="fr-FR" sz="1200" i="1">
                <a:solidFill>
                  <a:schemeClr val="tx1"/>
                </a:solidFill>
                <a:effectLst/>
                <a:highlight>
                  <a:srgbClr val="FFFFFF"/>
                </a:highlight>
                <a:latin typeface="Arial"/>
                <a:ea typeface="Aptos" panose="020B0004020202020204" pitchFamily="34" charset="0"/>
                <a:cs typeface="Arial"/>
              </a:rPr>
              <a:t>La Cour suprême du Canada. Repéré le 10 septembre 2024 à https://educaloi.qc.ca/capsules/la-cour-supreme-du-canada/.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i="1">
                <a:solidFill>
                  <a:schemeClr val="tx1"/>
                </a:solidFill>
                <a:effectLst/>
                <a:highlight>
                  <a:srgbClr val="FFFFFF"/>
                </a:highlight>
                <a:latin typeface="Arial"/>
                <a:ea typeface="Aptos" panose="020B0004020202020204" pitchFamily="34" charset="0"/>
                <a:cs typeface="Arial"/>
              </a:rPr>
              <a:t>Loi sur la Cour suprême</a:t>
            </a:r>
            <a:r>
              <a:rPr lang="fr-FR" sz="1200">
                <a:solidFill>
                  <a:schemeClr val="tx1"/>
                </a:solidFill>
                <a:effectLst/>
                <a:highlight>
                  <a:srgbClr val="FFFFFF"/>
                </a:highlight>
                <a:latin typeface="Arial"/>
                <a:ea typeface="Aptos" panose="020B0004020202020204" pitchFamily="34" charset="0"/>
                <a:cs typeface="Arial"/>
              </a:rPr>
              <a:t>, LRC 1985, c S-26, art. 2(1), 4 (1), 6, 32(1), 35, 40(1), </a:t>
            </a:r>
            <a:r>
              <a:rPr lang="da-DK" sz="1200">
                <a:solidFill>
                  <a:schemeClr val="tx1"/>
                </a:solidFill>
                <a:effectLst/>
                <a:highlight>
                  <a:srgbClr val="FFFFFF"/>
                </a:highlight>
                <a:latin typeface="Arial"/>
                <a:ea typeface="Aptos" panose="020B0004020202020204" pitchFamily="34" charset="0"/>
                <a:cs typeface="Arial"/>
              </a:rPr>
              <a:t>42 (2), 58(1)a).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B110D3-9C63-9AAB-2011-C036DB6CD64B}"/>
              </a:ext>
            </a:extLst>
          </p:cNvPr>
          <p:cNvSpPr>
            <a:spLocks noGrp="1"/>
          </p:cNvSpPr>
          <p:nvPr>
            <p:ph type="sldNum" sz="quarter" idx="5"/>
          </p:nvPr>
        </p:nvSpPr>
        <p:spPr/>
        <p:txBody>
          <a:bodyPr/>
          <a:lstStyle/>
          <a:p>
            <a:fld id="{35E544C7-F800-43E5-B4CA-65E8656D9E73}" type="slidenum">
              <a:rPr lang="en-CA" smtClean="0"/>
              <a:t>21</a:t>
            </a:fld>
            <a:endParaRPr lang="en-CA"/>
          </a:p>
        </p:txBody>
      </p:sp>
    </p:spTree>
    <p:extLst>
      <p:ext uri="{BB962C8B-B14F-4D97-AF65-F5344CB8AC3E}">
        <p14:creationId xmlns:p14="http://schemas.microsoft.com/office/powerpoint/2010/main" val="4158846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C18AB-B8A0-B6DF-A42D-9815577D4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1A57E-8B33-A168-98BD-2697BAB7B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38364-E3EB-362B-9228-34FD65AE81B4}"/>
              </a:ext>
            </a:extLst>
          </p:cNvPr>
          <p:cNvSpPr>
            <a:spLocks noGrp="1"/>
          </p:cNvSpPr>
          <p:nvPr>
            <p:ph type="body" idx="1"/>
          </p:nvPr>
        </p:nvSpPr>
        <p:spPr/>
        <p:txBody>
          <a:bodyPr/>
          <a:lstStyle/>
          <a:p>
            <a:pPr marL="73025" lvl="0">
              <a:spcBef>
                <a:spcPts val="1260"/>
              </a:spcBef>
              <a:spcAft>
                <a:spcPts val="1200"/>
              </a:spcAft>
            </a:pPr>
            <a:r>
              <a:rPr lang="fr-CA" sz="1200" b="1">
                <a:solidFill>
                  <a:schemeClr val="tx1"/>
                </a:solidFill>
                <a:effectLst/>
                <a:latin typeface="Arial"/>
                <a:ea typeface="Cambria"/>
                <a:cs typeface="Arial"/>
              </a:rPr>
              <a:t>NOTES À LA PERSONNE ENSEIGNANTE</a:t>
            </a:r>
          </a:p>
          <a:p>
            <a:pPr marL="73025" lvl="0">
              <a:spcBef>
                <a:spcPts val="1260"/>
              </a:spcBef>
              <a:spcAft>
                <a:spcPts val="1200"/>
              </a:spcAft>
            </a:pPr>
            <a:endParaRPr lang="fr-CA" sz="1200" b="1">
              <a:solidFill>
                <a:schemeClr val="tx1"/>
              </a:solidFill>
              <a:effectLst/>
              <a:latin typeface="Arial"/>
              <a:ea typeface="Cambria"/>
              <a:cs typeface="Arial"/>
            </a:endParaRP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Après avoir présenté le contenu, poser les questions de compréhension suivantes et inviter les élèves à y répondre dans le cahier de l’élève :</a:t>
            </a:r>
            <a:endParaRPr lang="en-US"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742950" lvl="1" indent="-285750" algn="l" rtl="0" fontAlgn="base">
              <a:buFont typeface="Wingdings" pitchFamily="2" charset="2"/>
              <a:buChar char="Ø"/>
            </a:pPr>
            <a:r>
              <a:rPr lang="fr-FR" sz="1200">
                <a:solidFill>
                  <a:schemeClr val="tx1"/>
                </a:solidFill>
                <a:effectLst/>
                <a:latin typeface="Arial" panose="020B0604020202020204" pitchFamily="34" charset="0"/>
                <a:ea typeface="Arial" panose="020B0604020202020204" pitchFamily="34" charset="0"/>
                <a:cs typeface="Arial" panose="020B0604020202020204" pitchFamily="34" charset="0"/>
              </a:rPr>
              <a:t>Qu’est-ce que la Cour suprême?</a:t>
            </a:r>
          </a:p>
          <a:p>
            <a:pPr marL="1200150" lvl="2" indent="-285750" algn="l" rtl="0" fontAlgn="base">
              <a:buFont typeface="Arial" panose="020B0604020202020204" pitchFamily="34" charset="0"/>
              <a:buChar char="•"/>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La Cour suprême est le plus haut tribunal du pays. C’est le dernier tribunal auquel on peut s’adresser</a:t>
            </a:r>
            <a:r>
              <a:rPr lang="fr-FR" sz="1200" b="1">
                <a:solidFill>
                  <a:schemeClr val="tx1"/>
                </a:solidFill>
                <a:effectLst/>
                <a:latin typeface="Arial" panose="020B0604020202020204" pitchFamily="34" charset="0"/>
                <a:ea typeface="Arial" panose="020B0604020202020204" pitchFamily="34" charset="0"/>
                <a:cs typeface="Arial" panose="020B0604020202020204" pitchFamily="34" charset="0"/>
              </a:rPr>
              <a:t>.</a:t>
            </a:r>
          </a:p>
          <a:p>
            <a:pPr marL="742950" lvl="1" indent="-285750" algn="l" rtl="0" fontAlgn="base">
              <a:buFont typeface="Wingdings" panose="05000000000000000000" pitchFamily="2" charset="2"/>
              <a:buChar char="Ø"/>
            </a:pPr>
            <a:r>
              <a:rPr lang="fr-FR" sz="1200" b="0">
                <a:solidFill>
                  <a:schemeClr val="tx1"/>
                </a:solidFill>
                <a:effectLst/>
                <a:latin typeface="Arial" panose="020B0604020202020204" pitchFamily="34" charset="0"/>
                <a:ea typeface="Arial" panose="020B0604020202020204" pitchFamily="34" charset="0"/>
                <a:cs typeface="Arial" panose="020B0604020202020204" pitchFamily="34" charset="0"/>
              </a:rPr>
              <a:t>Pour quelles raisons est-ce le plus haut tribunal du pays, le dernier recours?</a:t>
            </a:r>
          </a:p>
          <a:p>
            <a:pPr marL="1200150" lvl="2" indent="-285750" algn="l" rtl="0" fontAlgn="base">
              <a:buFont typeface="Arial" panose="020B0604020202020204" pitchFamily="34" charset="0"/>
              <a:buChar char="•"/>
            </a:pPr>
            <a:r>
              <a:rPr lang="fr-FR" sz="1200" b="0">
                <a:solidFill>
                  <a:schemeClr val="tx1"/>
                </a:solidFill>
                <a:effectLst/>
                <a:latin typeface="Arial" panose="020B0604020202020204" pitchFamily="34" charset="0"/>
                <a:ea typeface="Arial" panose="020B0604020202020204" pitchFamily="34" charset="0"/>
                <a:cs typeface="Arial" panose="020B0604020202020204" pitchFamily="34" charset="0"/>
              </a:rPr>
              <a:t>La Cour suprême est garante du respect de la Constitution, de la </a:t>
            </a:r>
            <a:r>
              <a:rPr lang="fr-FR" sz="1200" b="0" i="1">
                <a:solidFill>
                  <a:schemeClr val="tx1"/>
                </a:solidFill>
                <a:effectLst/>
                <a:latin typeface="Arial" panose="020B0604020202020204" pitchFamily="34" charset="0"/>
                <a:ea typeface="Arial" panose="020B0604020202020204" pitchFamily="34" charset="0"/>
                <a:cs typeface="Arial" panose="020B0604020202020204" pitchFamily="34" charset="0"/>
              </a:rPr>
              <a:t>Charte canadienne des droits et libertés</a:t>
            </a:r>
            <a:r>
              <a:rPr lang="fr-FR" sz="1200" b="0">
                <a:solidFill>
                  <a:schemeClr val="tx1"/>
                </a:solidFill>
                <a:effectLst/>
                <a:latin typeface="Arial" panose="020B0604020202020204" pitchFamily="34" charset="0"/>
                <a:ea typeface="Arial" panose="020B0604020202020204" pitchFamily="34" charset="0"/>
                <a:cs typeface="Arial" panose="020B0604020202020204" pitchFamily="34" charset="0"/>
              </a:rPr>
              <a:t>, et des lois qui en découlent, comme le </a:t>
            </a:r>
            <a:r>
              <a:rPr lang="fr-FR" sz="1200" b="0" i="1">
                <a:solidFill>
                  <a:schemeClr val="tx1"/>
                </a:solidFill>
                <a:effectLst/>
                <a:latin typeface="Arial" panose="020B0604020202020204" pitchFamily="34" charset="0"/>
                <a:ea typeface="Arial" panose="020B0604020202020204" pitchFamily="34" charset="0"/>
                <a:cs typeface="Arial" panose="020B0604020202020204" pitchFamily="34" charset="0"/>
              </a:rPr>
              <a:t>Code criminel</a:t>
            </a:r>
            <a:r>
              <a:rPr lang="fr-FR" sz="1200" b="0">
                <a:solidFill>
                  <a:schemeClr val="tx1"/>
                </a:solidFill>
                <a:effectLst/>
                <a:latin typeface="Arial" panose="020B0604020202020204" pitchFamily="34" charset="0"/>
                <a:ea typeface="Arial" panose="020B0604020202020204" pitchFamily="34" charset="0"/>
                <a:cs typeface="Arial" panose="020B0604020202020204" pitchFamily="34" charset="0"/>
              </a:rPr>
              <a:t>. </a:t>
            </a:r>
          </a:p>
          <a:p>
            <a:pPr marL="285750" indent="-285750" algn="l" rtl="0" fontAlgn="base">
              <a:buFont typeface="Wingdings" panose="05000000000000000000" pitchFamily="2" charset="2"/>
              <a:buChar char="q"/>
            </a:pPr>
            <a:endParaRPr lang="en-CA" sz="1200" b="0" i="0" u="none" strike="noStrike">
              <a:solidFill>
                <a:schemeClr val="tx1"/>
              </a:solidFill>
              <a:effectLst/>
              <a:highlight>
                <a:srgbClr val="F5F5F5"/>
              </a:highlight>
              <a:latin typeface="Arial"/>
              <a:ea typeface="Aptos" panose="020B0004020202020204" pitchFamily="34" charset="0"/>
              <a:cs typeface="Arial"/>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fr-FR" sz="1200" b="1">
                <a:solidFill>
                  <a:schemeClr val="tx1"/>
                </a:solidFill>
                <a:effectLst/>
                <a:latin typeface="Arial" panose="020B0604020202020204" pitchFamily="34" charset="0"/>
                <a:ea typeface="Cambria" panose="02040503050406030204" pitchFamily="18" charset="0"/>
                <a:cs typeface="Arial" panose="020B0604020202020204" pitchFamily="34" charset="0"/>
              </a:rPr>
              <a:t>INFORMATION AUX ÉLÈVES</a:t>
            </a:r>
            <a:endParaRPr lang="en-CA" sz="1200" b="0" i="0" u="none" strike="noStrike">
              <a:solidFill>
                <a:schemeClr val="tx1"/>
              </a:solidFill>
              <a:effectLst/>
              <a:highlight>
                <a:srgbClr val="F5F5F5"/>
              </a:highlight>
              <a:latin typeface="Arial"/>
              <a:ea typeface="Calibri"/>
              <a:cs typeface="Arial"/>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fr-FR">
              <a:solidFill>
                <a:schemeClr val="tx1"/>
              </a:solidFill>
              <a:latin typeface="Arial" panose="020B0604020202020204" pitchFamily="34" charset="0"/>
              <a:ea typeface="Calibri"/>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fr-FR">
                <a:solidFill>
                  <a:schemeClr val="tx1"/>
                </a:solidFill>
                <a:latin typeface="Arial" panose="020B0604020202020204" pitchFamily="34" charset="0"/>
                <a:ea typeface="Calibri"/>
                <a:cs typeface="Arial" panose="020B0604020202020204" pitchFamily="34" charset="0"/>
              </a:rPr>
              <a:t>La Cour suprême est garante du respect de la Constitution, de la </a:t>
            </a:r>
            <a:r>
              <a:rPr lang="fr-FR" i="1">
                <a:solidFill>
                  <a:schemeClr val="tx1"/>
                </a:solidFill>
                <a:latin typeface="Arial" panose="020B0604020202020204" pitchFamily="34" charset="0"/>
                <a:ea typeface="Calibri"/>
                <a:cs typeface="Arial" panose="020B0604020202020204" pitchFamily="34" charset="0"/>
              </a:rPr>
              <a:t>Charte canadienne des droits et libertés</a:t>
            </a:r>
            <a:r>
              <a:rPr lang="fr-FR">
                <a:solidFill>
                  <a:schemeClr val="tx1"/>
                </a:solidFill>
                <a:latin typeface="Arial" panose="020B0604020202020204" pitchFamily="34" charset="0"/>
                <a:ea typeface="Calibri"/>
                <a:cs typeface="Arial" panose="020B0604020202020204" pitchFamily="34" charset="0"/>
              </a:rPr>
              <a:t>, et des lois qui en découlent, comme </a:t>
            </a:r>
            <a:r>
              <a:rPr lang="fr-FR" i="1">
                <a:solidFill>
                  <a:schemeClr val="tx1"/>
                </a:solidFill>
                <a:latin typeface="Arial" panose="020B0604020202020204" pitchFamily="34" charset="0"/>
                <a:ea typeface="Calibri"/>
                <a:cs typeface="Arial" panose="020B0604020202020204" pitchFamily="34" charset="0"/>
              </a:rPr>
              <a:t>le Code criminel</a:t>
            </a:r>
            <a:r>
              <a:rPr lang="fr-FR">
                <a:solidFill>
                  <a:schemeClr val="tx1"/>
                </a:solidFill>
                <a:latin typeface="Arial" panose="020B0604020202020204" pitchFamily="34" charset="0"/>
                <a:ea typeface="Calibri"/>
                <a:cs typeface="Arial" panose="020B0604020202020204" pitchFamily="34" charset="0"/>
              </a:rPr>
              <a:t>. Elle s’assure donc que </a:t>
            </a:r>
            <a:r>
              <a:rPr lang="fr-FR" sz="1200">
                <a:latin typeface="Arial"/>
                <a:ea typeface="Aptos" panose="020B0004020202020204" pitchFamily="34" charset="0"/>
                <a:cs typeface="Arial"/>
              </a:rPr>
              <a:t>les jugements rendus par d’autres tribunaux respectent les lois et le droit canadien, et que les lois respectent les droits protégés par la Constitution et la </a:t>
            </a:r>
            <a:r>
              <a:rPr lang="fr-FR" sz="1200" i="1">
                <a:latin typeface="Arial"/>
                <a:ea typeface="Aptos" panose="020B0004020202020204" pitchFamily="34" charset="0"/>
                <a:cs typeface="Arial"/>
              </a:rPr>
              <a:t>Charte canadienne des droits et libertés</a:t>
            </a:r>
            <a:r>
              <a:rPr lang="fr-FR" sz="1200">
                <a:latin typeface="Arial"/>
                <a:ea typeface="Aptos" panose="020B0004020202020204" pitchFamily="34" charset="0"/>
                <a:cs typeface="Arial"/>
              </a:rPr>
              <a:t>. </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fr-FR" sz="1200">
              <a:latin typeface="Arial"/>
              <a:ea typeface="Aptos" panose="020B0004020202020204" pitchFamily="34" charset="0"/>
              <a:cs typeface="Arial"/>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fr-FR" sz="1200">
                <a:latin typeface="Arial"/>
                <a:ea typeface="Aptos" panose="020B0004020202020204" pitchFamily="34" charset="0"/>
                <a:cs typeface="Arial"/>
              </a:rPr>
              <a:t>Lorsqu’elle révise un jugement ou qu’elle analyse une loi ou un règlement, la Cour suprême peut interpréter la loi ou le règlement pour en clarifier la portée ou élargir ou limiter son application. Elle peut également décider qu’une disposition de la loi ou du règlement est illégale puisqu’elle est contraire aux droits fondamentaux. La disposition sera alors invalidée par le jugement (arrêt de son application). </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da-DK"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a:solidFill>
                  <a:schemeClr val="tx1"/>
                </a:solidFill>
                <a:effectLst/>
                <a:highlight>
                  <a:srgbClr val="FFFFFF"/>
                </a:highlight>
                <a:latin typeface="Arial"/>
                <a:ea typeface="Aptos" panose="020B0004020202020204" pitchFamily="34" charset="0"/>
                <a:cs typeface="Arial"/>
              </a:rPr>
              <a:t>RESSOURCES SUPPLÉMENTAIRES</a:t>
            </a:r>
          </a:p>
          <a:p>
            <a:pPr marL="457200" indent="-457200">
              <a:buFont typeface="Arial" panose="020B0604020202020204" pitchFamily="34" charset="0"/>
              <a:buChar char="•"/>
              <a:defRPr/>
            </a:pPr>
            <a:r>
              <a:rPr lang="fr-CA" sz="1200" b="0">
                <a:solidFill>
                  <a:schemeClr val="tx1"/>
                </a:solidFill>
                <a:latin typeface="Arial"/>
                <a:cs typeface="Arial"/>
              </a:rPr>
              <a:t>La Cour suprême expliquée par le juge en chef du Canada : </a:t>
            </a:r>
            <a:r>
              <a:rPr lang="fr-CA" sz="1200">
                <a:solidFill>
                  <a:schemeClr val="tx1"/>
                </a:solidFill>
                <a:latin typeface="Arial"/>
                <a:cs typeface="Arial"/>
              </a:rPr>
              <a:t>https://www.youtube.com/watch?v=4GUpVIrqcDU&amp;t=18s</a:t>
            </a: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fr-CA" sz="1200" b="1">
                <a:solidFill>
                  <a:schemeClr val="tx1"/>
                </a:solidFill>
                <a:effectLst/>
                <a:latin typeface="Arial"/>
                <a:ea typeface="Aptos" panose="020B0004020202020204" pitchFamily="34" charset="0"/>
                <a:cs typeface="Arial"/>
              </a:rPr>
              <a:t>SOURCES</a:t>
            </a:r>
            <a:endParaRPr lang="en-CA" sz="1200" b="1">
              <a:solidFill>
                <a:schemeClr val="tx1"/>
              </a:solidFill>
              <a:effectLst/>
              <a:latin typeface="Arial"/>
              <a:ea typeface="Aptos" panose="020B0004020202020204" pitchFamily="34" charset="0"/>
              <a:cs typeface="Arial"/>
            </a:endParaRPr>
          </a:p>
          <a:p>
            <a:pPr marL="285750" indent="-285750">
              <a:buFont typeface="Arial" panose="020B0604020202020204" pitchFamily="34" charset="0"/>
              <a:buChar char="•"/>
            </a:pPr>
            <a:r>
              <a:rPr lang="fr-FR" sz="1200" i="0">
                <a:solidFill>
                  <a:schemeClr val="tx1"/>
                </a:solidFill>
                <a:effectLst/>
                <a:highlight>
                  <a:srgbClr val="FFFFFF"/>
                </a:highlight>
                <a:latin typeface="Arial"/>
                <a:ea typeface="Aptos" panose="020B0004020202020204" pitchFamily="34" charset="0"/>
                <a:cs typeface="Arial"/>
              </a:rPr>
              <a:t>Éducaloi. </a:t>
            </a:r>
            <a:r>
              <a:rPr lang="fr-FR" sz="1200" i="1">
                <a:solidFill>
                  <a:schemeClr val="tx1"/>
                </a:solidFill>
                <a:effectLst/>
                <a:highlight>
                  <a:srgbClr val="FFFFFF"/>
                </a:highlight>
                <a:latin typeface="Arial"/>
                <a:ea typeface="Aptos" panose="020B0004020202020204" pitchFamily="34" charset="0"/>
                <a:cs typeface="Arial"/>
              </a:rPr>
              <a:t>La Cour suprême du Canada. Repéré le 10 septembre 2024 à https://educaloi.qc.ca/capsules/la-cour-supreme-du-canada/.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i="1">
                <a:solidFill>
                  <a:schemeClr val="tx1"/>
                </a:solidFill>
                <a:effectLst/>
                <a:highlight>
                  <a:srgbClr val="FFFFFF"/>
                </a:highlight>
                <a:latin typeface="Arial"/>
                <a:ea typeface="Aptos" panose="020B0004020202020204" pitchFamily="34" charset="0"/>
                <a:cs typeface="Arial"/>
              </a:rPr>
              <a:t>Loi sur la Cour suprême</a:t>
            </a:r>
            <a:r>
              <a:rPr lang="fr-FR" sz="1200">
                <a:solidFill>
                  <a:schemeClr val="tx1"/>
                </a:solidFill>
                <a:effectLst/>
                <a:highlight>
                  <a:srgbClr val="FFFFFF"/>
                </a:highlight>
                <a:latin typeface="Arial"/>
                <a:ea typeface="Aptos" panose="020B0004020202020204" pitchFamily="34" charset="0"/>
                <a:cs typeface="Arial"/>
              </a:rPr>
              <a:t>, LRC 1985, c S-26, art. 2(1), 4 (1), 6, 32(1), 35, 40(1), </a:t>
            </a:r>
            <a:r>
              <a:rPr lang="da-DK" sz="1200">
                <a:solidFill>
                  <a:schemeClr val="tx1"/>
                </a:solidFill>
                <a:effectLst/>
                <a:highlight>
                  <a:srgbClr val="FFFFFF"/>
                </a:highlight>
                <a:latin typeface="Arial"/>
                <a:ea typeface="Aptos" panose="020B0004020202020204" pitchFamily="34" charset="0"/>
                <a:cs typeface="Arial"/>
              </a:rPr>
              <a:t>42 (2), 58(1)a).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buFont typeface="Arial" panose="020B0604020202020204" pitchFamily="34" charset="0"/>
              <a:buNone/>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08F35AE-3F0A-748B-23E3-1F6944E9DEAB}"/>
              </a:ext>
            </a:extLst>
          </p:cNvPr>
          <p:cNvSpPr>
            <a:spLocks noGrp="1"/>
          </p:cNvSpPr>
          <p:nvPr>
            <p:ph type="sldNum" sz="quarter" idx="5"/>
          </p:nvPr>
        </p:nvSpPr>
        <p:spPr/>
        <p:txBody>
          <a:bodyPr/>
          <a:lstStyle/>
          <a:p>
            <a:fld id="{35E544C7-F800-43E5-B4CA-65E8656D9E73}" type="slidenum">
              <a:rPr lang="en-CA" smtClean="0"/>
              <a:t>22</a:t>
            </a:fld>
            <a:endParaRPr lang="en-CA"/>
          </a:p>
        </p:txBody>
      </p:sp>
    </p:spTree>
    <p:extLst>
      <p:ext uri="{BB962C8B-B14F-4D97-AF65-F5344CB8AC3E}">
        <p14:creationId xmlns:p14="http://schemas.microsoft.com/office/powerpoint/2010/main" val="3594189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66591-D8D2-7729-C9C5-691882D83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76F43-A5BA-E28D-4458-1F3C86E82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5F00B-EBA6-A38A-ECED-ACA46D13B3B6}"/>
              </a:ext>
            </a:extLst>
          </p:cNvPr>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1200"/>
              </a:spcAft>
              <a:buClrTx/>
              <a:buSzTx/>
              <a:buFontTx/>
              <a:buNone/>
              <a:tabLst/>
              <a:defRPr/>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INFORMATIONS AUX ÉLÈVES</a:t>
            </a:r>
          </a:p>
          <a:p>
            <a:pPr marL="0" marR="0" lvl="0" indent="0" algn="l" defTabSz="914400" rtl="0" eaLnBrk="1" fontAlgn="auto" latinLnBrk="0" hangingPunct="1">
              <a:lnSpc>
                <a:spcPct val="116000"/>
              </a:lnSpc>
              <a:spcBef>
                <a:spcPts val="0"/>
              </a:spcBef>
              <a:spcAft>
                <a:spcPts val="1200"/>
              </a:spcAft>
              <a:buClrTx/>
              <a:buSzTx/>
              <a:buFontTx/>
              <a:buNone/>
              <a:tabLst/>
              <a:defRPr/>
            </a:pPr>
            <a:endPar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auto" latinLnBrk="0" hangingPunct="1">
              <a:lnSpc>
                <a:spcPct val="116000"/>
              </a:lnSpc>
              <a:spcBef>
                <a:spcPts val="0"/>
              </a:spcBef>
              <a:spcAft>
                <a:spcPts val="1200"/>
              </a:spcAft>
              <a:buClrTx/>
              <a:buSzTx/>
              <a:buFont typeface="Wingdings" panose="05000000000000000000" pitchFamily="2" charset="2"/>
              <a:buChar char="q"/>
              <a:tabLst/>
              <a:defRPr/>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Tel que mentionné dans la ligne du temps, </a:t>
            </a:r>
            <a:r>
              <a:rPr lang="fr-CA" sz="1200">
                <a:solidFill>
                  <a:schemeClr val="tx1"/>
                </a:solidFill>
                <a:effectLst/>
                <a:latin typeface="Arial"/>
                <a:ea typeface="Aptos" panose="020B0004020202020204" pitchFamily="34" charset="0"/>
                <a:cs typeface="Arial"/>
              </a:rPr>
              <a:t>vers la fin des années 1980, le droit à l’avortement est profondément transformé par la Cour suprême du Canada. </a:t>
            </a: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endPar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L’affaire Morgentaler (1988)</a:t>
            </a:r>
          </a:p>
          <a:p>
            <a:pPr marL="0" indent="0">
              <a:lnSpc>
                <a:spcPct val="116000"/>
              </a:lnSpc>
              <a:spcAft>
                <a:spcPts val="800"/>
              </a:spcAft>
              <a:buFont typeface="Wingdings" panose="05000000000000000000" pitchFamily="2" charset="2"/>
              <a:buNone/>
            </a:pPr>
            <a:endPar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Le Dr Morgentaler et deux autres médecins ont été accusés de faire des avortements illégaux, c’est-à-dire d’interrompre les grossesses de femmes sans l’autorisation d’un comité de médecins exigé par le </a:t>
            </a:r>
            <a:r>
              <a:rPr lang="fr-CA" sz="1200" i="1">
                <a:solidFill>
                  <a:schemeClr val="tx1"/>
                </a:solidFill>
                <a:effectLst/>
                <a:latin typeface="Arial" panose="020B0604020202020204" pitchFamily="34" charset="0"/>
                <a:ea typeface="Aptos" panose="020B0004020202020204" pitchFamily="34" charset="0"/>
                <a:cs typeface="Arial" panose="020B0604020202020204" pitchFamily="34" charset="0"/>
              </a:rPr>
              <a:t>Code criminel</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 Plusieurs procès ont eu lieu et cette cause </a:t>
            </a:r>
            <a:r>
              <a:rPr lang="fr-CA" sz="1200" u="none">
                <a:solidFill>
                  <a:schemeClr val="tx1"/>
                </a:solidFill>
                <a:effectLst/>
                <a:latin typeface="Arial" panose="020B0604020202020204" pitchFamily="34" charset="0"/>
                <a:ea typeface="Aptos" panose="020B0004020202020204" pitchFamily="34" charset="0"/>
                <a:cs typeface="Arial" panose="020B0604020202020204" pitchFamily="34" charset="0"/>
              </a:rPr>
              <a:t>a eu un parcours assez complexe. Les médecins ont été d’abord acquittés, mais cette décision a été portée en appel.</a:t>
            </a:r>
            <a:r>
              <a:rPr lang="fr-FR" sz="1200" u="none">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fr-CA" sz="1200" u="none">
                <a:solidFill>
                  <a:schemeClr val="tx1"/>
                </a:solidFill>
                <a:effectLst/>
                <a:latin typeface="Arial" panose="020B0604020202020204" pitchFamily="34" charset="0"/>
                <a:ea typeface="Aptos" panose="020B0004020202020204" pitchFamily="34" charset="0"/>
                <a:cs typeface="Arial" panose="020B0604020202020204" pitchFamily="34" charset="0"/>
              </a:rPr>
              <a:t>Au cours de ce parcours judiciaire, différents juges ont eu à se demander si l’article du </a:t>
            </a:r>
            <a:r>
              <a:rPr lang="fr-CA" sz="1200" i="1" u="none">
                <a:solidFill>
                  <a:schemeClr val="tx1"/>
                </a:solidFill>
                <a:effectLst/>
                <a:latin typeface="Arial" panose="020B0604020202020204" pitchFamily="34" charset="0"/>
                <a:ea typeface="Aptos" panose="020B0004020202020204" pitchFamily="34" charset="0"/>
                <a:cs typeface="Arial" panose="020B0604020202020204" pitchFamily="34" charset="0"/>
              </a:rPr>
              <a:t>Code criminel</a:t>
            </a:r>
            <a:r>
              <a:rPr lang="fr-CA" sz="1200" u="none">
                <a:solidFill>
                  <a:schemeClr val="tx1"/>
                </a:solidFill>
                <a:effectLst/>
                <a:latin typeface="Arial" panose="020B0604020202020204" pitchFamily="34" charset="0"/>
                <a:ea typeface="Aptos" panose="020B0004020202020204" pitchFamily="34" charset="0"/>
                <a:cs typeface="Arial" panose="020B0604020202020204" pitchFamily="34" charset="0"/>
              </a:rPr>
              <a:t> sur l’avortement était légal, jusqu’à ce que les juges de la Cour suprême tranchent définitivement la question. </a:t>
            </a:r>
          </a:p>
          <a:p>
            <a:pPr marL="285750" indent="-285750">
              <a:lnSpc>
                <a:spcPct val="116000"/>
              </a:lnSpc>
              <a:spcAft>
                <a:spcPts val="800"/>
              </a:spcAft>
              <a:buFont typeface="Wingdings" pitchFamily="2" charset="2"/>
              <a:buChar char="q"/>
            </a:pPr>
            <a:endParaRPr lang="fr-CA" sz="1200" u="none">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Effectivement, les accusés soutiennent qu’ils ne peuvent pas être condamnés pour avortement illégal parce que l’article du </a:t>
            </a:r>
            <a:r>
              <a:rPr lang="fr-CA" sz="1200" i="1">
                <a:solidFill>
                  <a:schemeClr val="tx1"/>
                </a:solidFill>
                <a:effectLst/>
                <a:latin typeface="Arial" panose="020B0604020202020204" pitchFamily="34" charset="0"/>
                <a:ea typeface="Aptos" panose="020B0004020202020204" pitchFamily="34" charset="0"/>
                <a:cs typeface="Arial" panose="020B0604020202020204" pitchFamily="34" charset="0"/>
              </a:rPr>
              <a:t>Code criminel</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 qui encadre le droit à l’avortement ne respecterait pas la </a:t>
            </a:r>
            <a:r>
              <a:rPr lang="fr-CA" sz="1200" i="1">
                <a:solidFill>
                  <a:schemeClr val="tx1"/>
                </a:solidFill>
                <a:effectLst/>
                <a:latin typeface="Arial" panose="020B0604020202020204" pitchFamily="34" charset="0"/>
                <a:ea typeface="Aptos" panose="020B0004020202020204" pitchFamily="34" charset="0"/>
                <a:cs typeface="Arial" panose="020B0604020202020204" pitchFamily="34" charset="0"/>
              </a:rPr>
              <a:t>Charte canadienne des droits et libertés</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 Ils demandent, pour cette raison, que l’article soit annulé et que les démarches devant les tribunaux soient arrêtées. Et la Cour suprême leur donnera raison… mais on ne vous en dit pas plus pour l’instant car vous allez jouer le rôle des juges de la Cour suprême pour ce cas dans l’activité qui s’en vient…</a:t>
            </a:r>
          </a:p>
          <a:p>
            <a:pPr>
              <a:lnSpc>
                <a:spcPct val="116000"/>
              </a:lnSpc>
              <a:spcAft>
                <a:spcPts val="800"/>
              </a:spcAft>
            </a:pPr>
            <a:endParaRPr lang="en-CA" sz="1200">
              <a:solidFill>
                <a:schemeClr val="tx1"/>
              </a:solidFill>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200" b="1">
                <a:solidFill>
                  <a:schemeClr val="tx1"/>
                </a:solidFill>
                <a:effectLst/>
                <a:latin typeface="Arial" panose="020B0604020202020204" pitchFamily="34" charset="0"/>
                <a:ea typeface="Aptos" panose="020B0004020202020204" pitchFamily="34" charset="0"/>
                <a:cs typeface="Arial" panose="020B0604020202020204" pitchFamily="34" charset="0"/>
              </a:rPr>
              <a:t>L’affaire Chantal Daigle (1989)</a:t>
            </a:r>
          </a:p>
          <a:p>
            <a:pPr>
              <a:lnSpc>
                <a:spcPct val="116000"/>
              </a:lnSpc>
              <a:spcAft>
                <a:spcPts val="800"/>
              </a:spcAft>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En 1989, la Cour suprême a rendu une autre décision sur l’avortement. </a:t>
            </a:r>
          </a:p>
          <a:p>
            <a:pPr marL="285750" indent="-285750">
              <a:lnSpc>
                <a:spcPct val="116000"/>
              </a:lnSpc>
              <a:spcAft>
                <a:spcPts val="800"/>
              </a:spcAft>
              <a:buFont typeface="Wingdings" panose="05000000000000000000" pitchFamily="2" charset="2"/>
              <a:buChar char="q"/>
            </a:pPr>
            <a:endPar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Dans cette cause, Chantale Daigle est enceinte et veut se faire avorter. Son conjoint Jean-Guy Tremblay était devenu contrôlant et violent. Ce dernier, en tant que futur père, s’oppose à l’avortement. Il fait appel aux tribunaux pour empêcher Chantal Daigle d’interrompre sa grossesse. </a:t>
            </a:r>
          </a:p>
          <a:p>
            <a:pPr marL="285750" indent="-285750">
              <a:lnSpc>
                <a:spcPct val="116000"/>
              </a:lnSpc>
              <a:spcAft>
                <a:spcPts val="800"/>
              </a:spcAft>
              <a:buFont typeface="Wingdings" panose="05000000000000000000" pitchFamily="2" charset="2"/>
              <a:buChar char="q"/>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Dans le jugement </a:t>
            </a:r>
            <a:r>
              <a:rPr lang="fr-FR" sz="1200" i="1">
                <a:solidFill>
                  <a:schemeClr val="tx1"/>
                </a:solidFill>
                <a:effectLst/>
                <a:latin typeface="Arial" panose="020B0604020202020204" pitchFamily="34" charset="0"/>
                <a:ea typeface="Aptos" panose="020B0004020202020204" pitchFamily="34" charset="0"/>
                <a:cs typeface="Arial" panose="020B0604020202020204" pitchFamily="34" charset="0"/>
              </a:rPr>
              <a:t>Tremblay </a:t>
            </a:r>
            <a:r>
              <a:rPr lang="fr-FR" sz="1200" i="0">
                <a:solidFill>
                  <a:schemeClr val="tx1"/>
                </a:solidFill>
                <a:effectLst/>
                <a:latin typeface="Arial" panose="020B0604020202020204" pitchFamily="34" charset="0"/>
                <a:ea typeface="Aptos" panose="020B0004020202020204" pitchFamily="34" charset="0"/>
                <a:cs typeface="Arial" panose="020B0604020202020204" pitchFamily="34" charset="0"/>
              </a:rPr>
              <a:t>c. </a:t>
            </a:r>
            <a:r>
              <a:rPr lang="fr-FR" sz="1200" i="1">
                <a:solidFill>
                  <a:schemeClr val="tx1"/>
                </a:solidFill>
                <a:effectLst/>
                <a:latin typeface="Arial" panose="020B0604020202020204" pitchFamily="34" charset="0"/>
                <a:ea typeface="Aptos" panose="020B0004020202020204" pitchFamily="34" charset="0"/>
                <a:cs typeface="Arial" panose="020B0604020202020204" pitchFamily="34" charset="0"/>
              </a:rPr>
              <a:t>Daigle</a:t>
            </a: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 la Cour suprême a décidé que ni le fœtus ni le père ne bénéficiaient de droits pour empêcher une femme de se faire avorter. Le fœtus n’est pas considéré comme étant un être humain ou une personne au sens de la loi et n’a pas de statut juridique. Le fœtus n’a donc pas le « droit à la vie » garanti par la </a:t>
            </a:r>
            <a:r>
              <a:rPr lang="fr-FR" sz="1200" i="1">
                <a:solidFill>
                  <a:schemeClr val="tx1"/>
                </a:solidFill>
                <a:effectLst/>
                <a:latin typeface="Arial" panose="020B0604020202020204" pitchFamily="34" charset="0"/>
                <a:ea typeface="Aptos" panose="020B0004020202020204" pitchFamily="34" charset="0"/>
                <a:cs typeface="Arial" panose="020B0604020202020204" pitchFamily="34" charset="0"/>
              </a:rPr>
              <a:t>Charte canadienne des droits et libertés. </a:t>
            </a: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De son côté, le père du fœtus n’a pas le pouvoir de s’opposer à la décision d’une femme qui choisit de poursuivre ou d’interrompre une grossesse. Rien dans la loi ne lui donne ce pouvoir.</a:t>
            </a:r>
          </a:p>
          <a:p>
            <a:pPr>
              <a:lnSpc>
                <a:spcPct val="116000"/>
              </a:lnSpc>
              <a:spcAft>
                <a:spcPts val="800"/>
              </a:spcAft>
            </a:pPr>
            <a:endPar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rPr>
              <a:t>SOURCES</a:t>
            </a:r>
          </a:p>
          <a:p>
            <a:pPr>
              <a:lnSpc>
                <a:spcPct val="116000"/>
              </a:lnSpc>
              <a:spcAft>
                <a:spcPts val="800"/>
              </a:spcAft>
            </a:pPr>
            <a:r>
              <a:rPr lang="fr-CA" sz="1200" b="0">
                <a:solidFill>
                  <a:schemeClr val="tx1"/>
                </a:solidFill>
                <a:effectLst/>
                <a:latin typeface="Arial" panose="020B0604020202020204" pitchFamily="34" charset="0"/>
                <a:ea typeface="Aptos" panose="020B0004020202020204" pitchFamily="34" charset="0"/>
                <a:cs typeface="Arial" panose="020B0604020202020204" pitchFamily="34" charset="0"/>
              </a:rPr>
              <a:t>Éducaloi. (25 mai 2023). La course contre la montre de Chantal Daigle. Repéré le 10 septembre 2024 à https://educaloi.qc.ca/decryptage/la-course-contre-la-montre-de-chantale-daigle</a:t>
            </a: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a:t>
            </a:r>
            <a:endPar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chemeClr val="tx1"/>
                </a:solidFill>
                <a:effectLst/>
                <a:latin typeface="Arial" panose="020B0604020202020204" pitchFamily="34" charset="0"/>
                <a:ea typeface="Aptos" panose="020B0004020202020204" pitchFamily="34" charset="0"/>
                <a:cs typeface="Arial" panose="020B0604020202020204" pitchFamily="34" charset="0"/>
              </a:rPr>
              <a:t>R. c. Morgentaler, 1988 </a:t>
            </a:r>
            <a:r>
              <a:rPr lang="en-US" sz="1200" err="1">
                <a:solidFill>
                  <a:schemeClr val="tx1"/>
                </a:solidFill>
                <a:effectLst/>
                <a:latin typeface="Arial" panose="020B0604020202020204" pitchFamily="34" charset="0"/>
                <a:ea typeface="Aptos" panose="020B0004020202020204" pitchFamily="34" charset="0"/>
                <a:cs typeface="Arial" panose="020B0604020202020204" pitchFamily="34" charset="0"/>
              </a:rPr>
              <a:t>CanLII</a:t>
            </a:r>
            <a:r>
              <a:rPr lang="en-US" sz="1200">
                <a:solidFill>
                  <a:schemeClr val="tx1"/>
                </a:solidFill>
                <a:effectLst/>
                <a:latin typeface="Arial" panose="020B0604020202020204" pitchFamily="34" charset="0"/>
                <a:ea typeface="Aptos" panose="020B0004020202020204" pitchFamily="34" charset="0"/>
                <a:cs typeface="Arial" panose="020B0604020202020204" pitchFamily="34" charset="0"/>
              </a:rPr>
              <a:t> 90 (CSC), [1988] 1 RCS 30</a:t>
            </a:r>
          </a:p>
          <a:p>
            <a:pPr marL="285750" indent="-285750">
              <a:buFont typeface="Arial" panose="020B0604020202020204" pitchFamily="34" charset="0"/>
              <a:buChar char="•"/>
            </a:pPr>
            <a:r>
              <a:rPr lang="en-US" sz="1200">
                <a:solidFill>
                  <a:schemeClr val="tx1"/>
                </a:solidFill>
                <a:effectLst/>
                <a:latin typeface="Arial" panose="020B0604020202020204" pitchFamily="34" charset="0"/>
                <a:ea typeface="Aptos" panose="020B0004020202020204" pitchFamily="34" charset="0"/>
                <a:cs typeface="Arial" panose="020B0604020202020204" pitchFamily="34" charset="0"/>
              </a:rPr>
              <a:t>Tremblay c. Daigle, 1989 </a:t>
            </a:r>
            <a:r>
              <a:rPr lang="en-US" sz="1200" err="1">
                <a:solidFill>
                  <a:schemeClr val="tx1"/>
                </a:solidFill>
                <a:effectLst/>
                <a:latin typeface="Arial" panose="020B0604020202020204" pitchFamily="34" charset="0"/>
                <a:ea typeface="Aptos" panose="020B0004020202020204" pitchFamily="34" charset="0"/>
                <a:cs typeface="Arial" panose="020B0604020202020204" pitchFamily="34" charset="0"/>
              </a:rPr>
              <a:t>CanLII</a:t>
            </a:r>
            <a:r>
              <a:rPr lang="en-US" sz="1200">
                <a:solidFill>
                  <a:schemeClr val="tx1"/>
                </a:solidFill>
                <a:effectLst/>
                <a:latin typeface="Arial" panose="020B0604020202020204" pitchFamily="34" charset="0"/>
                <a:ea typeface="Aptos" panose="020B0004020202020204" pitchFamily="34" charset="0"/>
                <a:cs typeface="Arial" panose="020B0604020202020204" pitchFamily="34" charset="0"/>
              </a:rPr>
              <a:t> 33 (CSC), [1989] 2 RCS 530.</a:t>
            </a: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indent="-171450">
              <a:buFont typeface="Arial" panose="020B0604020202020204" pitchFamily="34" charset="0"/>
              <a:buChar char="•"/>
            </a:pPr>
            <a:r>
              <a:rPr lang="fr-CA" sz="1200">
                <a:solidFill>
                  <a:schemeClr val="tx1"/>
                </a:solidFill>
                <a:latin typeface="Arial" panose="020B0604020202020204" pitchFamily="34" charset="0"/>
                <a:cs typeface="Arial" panose="020B0604020202020204" pitchFamily="34" charset="0"/>
              </a:rPr>
              <a:t>Mary F. Bishop. (2021). </a:t>
            </a:r>
            <a:r>
              <a:rPr lang="fr-CA" sz="1200" i="1">
                <a:solidFill>
                  <a:schemeClr val="tx1"/>
                </a:solidFill>
                <a:latin typeface="Arial" panose="020B0604020202020204" pitchFamily="34" charset="0"/>
                <a:cs typeface="Arial" panose="020B0604020202020204" pitchFamily="34" charset="0"/>
              </a:rPr>
              <a:t>Histoire de la régulation des naissances au Canada</a:t>
            </a:r>
            <a:r>
              <a:rPr lang="fr-CA" sz="1200">
                <a:solidFill>
                  <a:schemeClr val="tx1"/>
                </a:solidFill>
                <a:latin typeface="Arial" panose="020B0604020202020204" pitchFamily="34" charset="0"/>
                <a:cs typeface="Arial" panose="020B0604020202020204" pitchFamily="34" charset="0"/>
              </a:rPr>
              <a:t>. Repéré le 9 septembre 2024 à https://www.thecanadianencyclopedia.ca/fr/article/histoire-de-la-regulation-des-naissances-au-Canada.</a:t>
            </a:r>
          </a:p>
          <a:p>
            <a:endParaRPr lang="en-US" sz="120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6767232-40A9-45A3-5512-51D17D014132}"/>
              </a:ext>
            </a:extLst>
          </p:cNvPr>
          <p:cNvSpPr>
            <a:spLocks noGrp="1"/>
          </p:cNvSpPr>
          <p:nvPr>
            <p:ph type="sldNum" sz="quarter" idx="5"/>
          </p:nvPr>
        </p:nvSpPr>
        <p:spPr/>
        <p:txBody>
          <a:bodyPr/>
          <a:lstStyle/>
          <a:p>
            <a:fld id="{35E544C7-F800-43E5-B4CA-65E8656D9E73}" type="slidenum">
              <a:rPr lang="en-CA" smtClean="0"/>
              <a:t>23</a:t>
            </a:fld>
            <a:endParaRPr lang="en-CA"/>
          </a:p>
        </p:txBody>
      </p:sp>
    </p:spTree>
    <p:extLst>
      <p:ext uri="{BB962C8B-B14F-4D97-AF65-F5344CB8AC3E}">
        <p14:creationId xmlns:p14="http://schemas.microsoft.com/office/powerpoint/2010/main" val="130542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0773-6297-54A7-2A43-A444DEABFA7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467231-4E60-402C-5C01-061707C671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B8ABCB-D88E-7D78-3ADC-5FF2C13BC700}"/>
              </a:ext>
            </a:extLst>
          </p:cNvPr>
          <p:cNvSpPr>
            <a:spLocks noGrp="1"/>
          </p:cNvSpPr>
          <p:nvPr>
            <p:ph type="body" idx="1"/>
          </p:nvPr>
        </p:nvSpPr>
        <p:spPr/>
        <p:txBody>
          <a:bodyPr/>
          <a:lstStyle/>
          <a:p>
            <a:r>
              <a:rPr lang="fr-CA" b="1">
                <a:solidFill>
                  <a:schemeClr val="tx1"/>
                </a:solidFill>
                <a:latin typeface="Arial" panose="020B0604020202020204" pitchFamily="34" charset="0"/>
                <a:cs typeface="Arial" panose="020B0604020202020204" pitchFamily="34" charset="0"/>
              </a:rPr>
              <a:t>NOTES À LA PERSONNE ENSEIGNANTE</a:t>
            </a:r>
          </a:p>
          <a:p>
            <a:endParaRPr lang="fr-CA">
              <a:solidFill>
                <a:schemeClr val="tx1"/>
              </a:solidFill>
              <a:latin typeface="Arial" panose="020B0604020202020204" pitchFamily="34" charset="0"/>
              <a:cs typeface="Arial" panose="020B0604020202020204" pitchFamily="34" charset="0"/>
            </a:endParaRPr>
          </a:p>
          <a:p>
            <a:pPr marL="285750" indent="-285750">
              <a:buFont typeface="Wingdings,Sans-Serif"/>
              <a:buChar char="q"/>
            </a:pPr>
            <a:r>
              <a:rPr lang="fr-CA">
                <a:solidFill>
                  <a:schemeClr val="tx1"/>
                </a:solidFill>
                <a:latin typeface="Arial" panose="020B0604020202020204" pitchFamily="34" charset="0"/>
                <a:cs typeface="Arial" panose="020B0604020202020204" pitchFamily="34" charset="0"/>
              </a:rPr>
              <a:t>Vous pouvez faire le jeu-questionnaire en grand groupe, ou diviser les élèves en deux équipes et les mettre en compétition pour répondre aux questions.</a:t>
            </a:r>
          </a:p>
          <a:p>
            <a:pPr marL="285750" indent="-285750">
              <a:buFont typeface="Wingdings,Sans-Serif"/>
              <a:buChar char="q"/>
            </a:pPr>
            <a:endParaRPr lang="fr-CA">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a:solidFill>
                  <a:schemeClr val="tx1"/>
                </a:solidFill>
                <a:latin typeface="Arial" panose="020B0604020202020204" pitchFamily="34" charset="0"/>
                <a:cs typeface="Arial" panose="020B0604020202020204" pitchFamily="34" charset="0"/>
              </a:rPr>
              <a:t>Possibilité de faire cette activité à la toute fin de la première séance ou au début de la prochaine séance.</a:t>
            </a:r>
          </a:p>
          <a:p>
            <a:endParaRPr lang="fr-CA" b="1">
              <a:solidFill>
                <a:schemeClr val="tx1"/>
              </a:solidFill>
              <a:latin typeface="Arial" panose="020B0604020202020204" pitchFamily="34" charset="0"/>
              <a:ea typeface="Calibri"/>
              <a:cs typeface="Arial" panose="020B0604020202020204" pitchFamily="34" charset="0"/>
            </a:endParaRPr>
          </a:p>
          <a:p>
            <a:pPr marL="0" indent="0">
              <a:buFont typeface="Arial" panose="020B0604020202020204" pitchFamily="34" charset="0"/>
              <a:buNone/>
            </a:pPr>
            <a:r>
              <a:rPr lang="fr-CA" b="1">
                <a:solidFill>
                  <a:schemeClr val="tx1"/>
                </a:solidFill>
                <a:latin typeface="Arial" panose="020B0604020202020204" pitchFamily="34" charset="0"/>
                <a:cs typeface="Arial" panose="020B0604020202020204" pitchFamily="34" charset="0"/>
              </a:rPr>
              <a:t>SOURCES</a:t>
            </a:r>
            <a:endParaRPr lang="fr-CA">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a:solidFill>
                  <a:schemeClr val="tx1"/>
                </a:solidFill>
                <a:latin typeface="Arial" panose="020B0604020202020204" pitchFamily="34" charset="0"/>
                <a:cs typeface="Arial" panose="020B0604020202020204" pitchFamily="34" charset="0"/>
              </a:rPr>
              <a:t>Éducaloi. </a:t>
            </a:r>
            <a:r>
              <a:rPr lang="fr-CA" i="1">
                <a:solidFill>
                  <a:schemeClr val="tx1"/>
                </a:solidFill>
                <a:latin typeface="Arial" panose="020B0604020202020204" pitchFamily="34" charset="0"/>
                <a:cs typeface="Arial" panose="020B0604020202020204" pitchFamily="34" charset="0"/>
              </a:rPr>
              <a:t>Avortement: gratuit et légal tout au long de la grossesse</a:t>
            </a:r>
            <a:r>
              <a:rPr lang="fr-CA">
                <a:solidFill>
                  <a:schemeClr val="tx1"/>
                </a:solidFill>
                <a:latin typeface="Arial" panose="020B0604020202020204" pitchFamily="34" charset="0"/>
                <a:cs typeface="Arial" panose="020B0604020202020204" pitchFamily="34" charset="0"/>
              </a:rPr>
              <a:t>. Repéré le 4 septembre 2024 à https://educaloi.qc.ca/capsules/avortement/.</a:t>
            </a:r>
            <a:endParaRPr lang="fr-CA">
              <a:solidFill>
                <a:schemeClr val="tx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chemeClr val="tx1"/>
                </a:solidFill>
                <a:latin typeface="Arial" panose="020B0604020202020204" pitchFamily="34" charset="0"/>
                <a:cs typeface="Arial" panose="020B0604020202020204" pitchFamily="34" charset="0"/>
              </a:rPr>
              <a:t>Éducaloi. </a:t>
            </a:r>
            <a:r>
              <a:rPr lang="fr-CA" i="1">
                <a:solidFill>
                  <a:schemeClr val="tx1"/>
                </a:solidFill>
                <a:latin typeface="Arial" panose="020B0604020202020204" pitchFamily="34" charset="0"/>
                <a:cs typeface="Arial" panose="020B0604020202020204" pitchFamily="34" charset="0"/>
              </a:rPr>
              <a:t>L’avortement quand tu as moins de 18 ans. </a:t>
            </a:r>
            <a:r>
              <a:rPr lang="fr-CA">
                <a:solidFill>
                  <a:schemeClr val="tx1"/>
                </a:solidFill>
                <a:latin typeface="Arial" panose="020B0604020202020204" pitchFamily="34" charset="0"/>
                <a:cs typeface="Arial" panose="020B0604020202020204" pitchFamily="34" charset="0"/>
              </a:rPr>
              <a:t>Repéré le 4 septembre 2024 à https://educaloi.qc.ca/capsules/lavortement-quand-tu-as-moins-de-18-ans/.</a:t>
            </a:r>
            <a:endParaRPr lang="fr-CA">
              <a:solidFill>
                <a:schemeClr val="tx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chemeClr val="tx1"/>
                </a:solidFill>
                <a:latin typeface="Arial" panose="020B0604020202020204" pitchFamily="34" charset="0"/>
                <a:cs typeface="Arial" panose="020B0604020202020204" pitchFamily="34" charset="0"/>
              </a:rPr>
              <a:t>Éducaloi. </a:t>
            </a:r>
            <a:r>
              <a:rPr lang="fr-CA" i="1">
                <a:solidFill>
                  <a:schemeClr val="tx1"/>
                </a:solidFill>
                <a:latin typeface="Arial" panose="020B0604020202020204" pitchFamily="34" charset="0"/>
                <a:cs typeface="Arial" panose="020B0604020202020204" pitchFamily="34" charset="0"/>
              </a:rPr>
              <a:t>Santé: petit guide à l’intention des femmes. </a:t>
            </a:r>
            <a:r>
              <a:rPr lang="fr-CA">
                <a:solidFill>
                  <a:schemeClr val="tx1"/>
                </a:solidFill>
                <a:latin typeface="Arial" panose="020B0604020202020204" pitchFamily="34" charset="0"/>
                <a:cs typeface="Arial" panose="020B0604020202020204" pitchFamily="34" charset="0"/>
              </a:rPr>
              <a:t>Repéré le 10 septembre 2024 à https://educaloi.qc.ca/dossier/sante-femmes/#sujet-5.</a:t>
            </a:r>
            <a:endParaRPr lang="fr-CA">
              <a:solidFill>
                <a:schemeClr val="tx1"/>
              </a:solidFill>
              <a:latin typeface="Arial" panose="020B0604020202020204" pitchFamily="34" charset="0"/>
              <a:ea typeface="Calibri"/>
              <a:cs typeface="Arial" panose="020B0604020202020204" pitchFamily="34" charset="0"/>
            </a:endParaRPr>
          </a:p>
          <a:p>
            <a:pPr marL="0" indent="0">
              <a:buFont typeface="Arial" panose="020B0604020202020204" pitchFamily="34" charset="0"/>
              <a:buNone/>
            </a:pPr>
            <a:endParaRPr lang="fr-CA">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1ACC133C-5655-DA99-C490-9147520F1901}"/>
              </a:ext>
            </a:extLst>
          </p:cNvPr>
          <p:cNvSpPr>
            <a:spLocks noGrp="1"/>
          </p:cNvSpPr>
          <p:nvPr>
            <p:ph type="sldNum" sz="quarter" idx="5"/>
          </p:nvPr>
        </p:nvSpPr>
        <p:spPr/>
        <p:txBody>
          <a:bodyPr/>
          <a:lstStyle/>
          <a:p>
            <a:fld id="{35E544C7-F800-43E5-B4CA-65E8656D9E73}" type="slidenum">
              <a:rPr lang="fr-CA" smtClean="0"/>
              <a:t>24</a:t>
            </a:fld>
            <a:endParaRPr lang="fr-CA"/>
          </a:p>
        </p:txBody>
      </p:sp>
    </p:spTree>
    <p:extLst>
      <p:ext uri="{BB962C8B-B14F-4D97-AF65-F5344CB8AC3E}">
        <p14:creationId xmlns:p14="http://schemas.microsoft.com/office/powerpoint/2010/main" val="33138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FR" sz="1200" b="1" i="0" u="none" strike="noStrike">
                <a:solidFill>
                  <a:schemeClr val="tx1"/>
                </a:solidFill>
                <a:effectLst/>
                <a:highlight>
                  <a:srgbClr val="F5F5F5"/>
                </a:highlight>
                <a:latin typeface="Arial" panose="020B0604020202020204" pitchFamily="34" charset="0"/>
                <a:cs typeface="Arial" panose="020B0604020202020204" pitchFamily="34" charset="0"/>
              </a:rPr>
              <a:t>NOTES À LA PERSONNE ENSEIGNANTE</a:t>
            </a:r>
            <a:r>
              <a:rPr lang="en-US" sz="1200" b="0" i="0">
                <a:solidFill>
                  <a:schemeClr val="tx1"/>
                </a:solidFill>
                <a:effectLst/>
                <a:highlight>
                  <a:srgbClr val="F5F5F5"/>
                </a:highlight>
                <a:latin typeface="Arial" panose="020B0604020202020204" pitchFamily="34" charset="0"/>
                <a:cs typeface="Arial" panose="020B0604020202020204" pitchFamily="34" charset="0"/>
              </a:rPr>
              <a:t>​</a:t>
            </a:r>
          </a:p>
          <a:p>
            <a:pPr algn="l" rtl="0" fontAlgn="base"/>
            <a:r>
              <a:rPr lang="fr-CA" sz="1200" b="0" i="0">
                <a:solidFill>
                  <a:schemeClr val="tx1"/>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Lire les informations de la diapositive avec les élèves.</a:t>
            </a:r>
            <a:endParaRPr lang="en-US" sz="1200" b="0" i="0">
              <a:solidFill>
                <a:schemeClr val="tx1"/>
              </a:solidFill>
              <a:effectLst/>
              <a:highlight>
                <a:srgbClr val="F5F5F5"/>
              </a:highlight>
              <a:latin typeface="Arial" panose="020B0604020202020204" pitchFamily="34" charset="0"/>
              <a:cs typeface="Arial" panose="020B0604020202020204" pitchFamily="34" charset="0"/>
            </a:endParaRPr>
          </a:p>
          <a:p>
            <a:endParaRPr lang="en-CA" sz="12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5E544C7-F800-43E5-B4CA-65E8656D9E73}" type="slidenum">
              <a:rPr lang="en-CA" smtClean="0"/>
              <a:t>25</a:t>
            </a:fld>
            <a:endParaRPr lang="en-CA"/>
          </a:p>
        </p:txBody>
      </p:sp>
    </p:spTree>
    <p:extLst>
      <p:ext uri="{BB962C8B-B14F-4D97-AF65-F5344CB8AC3E}">
        <p14:creationId xmlns:p14="http://schemas.microsoft.com/office/powerpoint/2010/main" val="196349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a:solidFill>
                  <a:schemeClr val="tx1"/>
                </a:solidFill>
                <a:effectLst/>
                <a:latin typeface="Arial"/>
                <a:ea typeface="Calibri"/>
                <a:cs typeface="Arial"/>
              </a:rPr>
              <a:t>NOTES À LA PERSONNE ENSEIGNANTE</a:t>
            </a:r>
            <a:endParaRPr lang="en-CA" sz="1200">
              <a:solidFill>
                <a:schemeClr val="tx1"/>
              </a:solidFill>
              <a:effectLst/>
              <a:latin typeface="Arial"/>
              <a:ea typeface="Calibri"/>
              <a:cs typeface="Arial"/>
            </a:endParaRPr>
          </a:p>
          <a:p>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a:solidFill>
                  <a:schemeClr val="tx1"/>
                </a:solidFill>
                <a:latin typeface="Arial"/>
                <a:cs typeface="Arial"/>
              </a:rPr>
              <a:t>En grand groupe, définir ce qu’est l’avortement en activant les connaissances antérieures des élèves. </a:t>
            </a:r>
            <a:endParaRPr lang="en-US" sz="1200">
              <a:solidFill>
                <a:schemeClr val="tx1"/>
              </a:solidFill>
              <a:latin typeface="Arial"/>
              <a:cs typeface="Arial"/>
            </a:endParaRPr>
          </a:p>
          <a:p>
            <a:pPr marL="171450" indent="-171450">
              <a:buFont typeface="Wingdings" panose="05000000000000000000" pitchFamily="2" charset="2"/>
              <a:buChar char="q"/>
            </a:pPr>
            <a:endParaRPr lang="en-US"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a:solidFill>
                  <a:schemeClr val="tx1"/>
                </a:solidFill>
                <a:latin typeface="Arial"/>
                <a:cs typeface="Arial"/>
              </a:rPr>
              <a:t>Poser les questions ci-dessous aux élèves pour susciter le débat. Parallèlement, noter les idées des élèves au tableau. </a:t>
            </a:r>
            <a:endParaRPr lang="en-US" sz="1200">
              <a:solidFill>
                <a:schemeClr val="tx1"/>
              </a:solidFill>
              <a:latin typeface="Arial"/>
              <a:cs typeface="Arial"/>
            </a:endParaRPr>
          </a:p>
          <a:p>
            <a:pPr marL="171450" indent="-171450">
              <a:buFont typeface="Wingdings" panose="05000000000000000000" pitchFamily="2" charset="2"/>
              <a:buChar char="q"/>
            </a:pPr>
            <a:endParaRPr lang="en-US" sz="1200">
              <a:solidFill>
                <a:schemeClr val="tx1"/>
              </a:solidFill>
              <a:latin typeface="Arial" panose="020B0604020202020204" pitchFamily="34" charset="0"/>
              <a:cs typeface="Arial" panose="020B0604020202020204" pitchFamily="34" charset="0"/>
            </a:endParaRPr>
          </a:p>
          <a:p>
            <a:pPr marL="742950" lvl="1" indent="-285750">
              <a:buFont typeface="Wingdings" pitchFamily="2" charset="2"/>
              <a:buChar char="Ø"/>
            </a:pPr>
            <a:r>
              <a:rPr lang="fr-CA" sz="1200">
                <a:solidFill>
                  <a:schemeClr val="tx1"/>
                </a:solidFill>
                <a:latin typeface="Arial"/>
                <a:cs typeface="Arial"/>
              </a:rPr>
              <a:t>Qu'est-ce que l'avortement?</a:t>
            </a:r>
          </a:p>
          <a:p>
            <a:pPr marL="742950" lvl="1" indent="-285750">
              <a:buFont typeface="Wingdings" pitchFamily="2" charset="2"/>
              <a:buChar char="Ø"/>
            </a:pPr>
            <a:r>
              <a:rPr lang="fr-CA" sz="1200" b="1">
                <a:solidFill>
                  <a:schemeClr val="tx1"/>
                </a:solidFill>
                <a:latin typeface="Arial"/>
                <a:cs typeface="Arial"/>
              </a:rPr>
              <a:t>L’avortement peut-il se faire à tout moment lors de la grossesse? </a:t>
            </a:r>
            <a:endParaRPr lang="fr-CA" sz="1200">
              <a:solidFill>
                <a:schemeClr val="tx1"/>
              </a:solidFill>
              <a:latin typeface="Arial"/>
              <a:ea typeface="Calibri"/>
              <a:cs typeface="Arial"/>
            </a:endParaRPr>
          </a:p>
          <a:p>
            <a:pPr marL="171450" indent="-171450">
              <a:buFont typeface="Wingdings" panose="05000000000000000000" pitchFamily="2" charset="2"/>
              <a:buChar char="q"/>
            </a:pPr>
            <a:endParaRPr lang="en-US"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a:solidFill>
                  <a:schemeClr val="tx1"/>
                </a:solidFill>
                <a:latin typeface="Arial"/>
                <a:cs typeface="Arial"/>
              </a:rPr>
              <a:t>Vous pouvez demander aux élèves de répondre à ces questions dans le Cahier de l’élève.</a:t>
            </a:r>
          </a:p>
          <a:p>
            <a:pPr marL="171450" indent="-171450">
              <a:buFont typeface="Wingdings" panose="05000000000000000000" pitchFamily="2" charset="2"/>
              <a:buChar char="q"/>
            </a:pPr>
            <a:endParaRPr lang="fr-CA" sz="1200">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fr-CA" sz="1200">
                <a:solidFill>
                  <a:schemeClr val="tx1"/>
                </a:solidFill>
                <a:latin typeface="Arial"/>
                <a:cs typeface="Arial"/>
              </a:rPr>
              <a:t>Cliquer une fois pour afficher une définition simple de l'avortement sur la diapositive.</a:t>
            </a:r>
            <a:endParaRPr lang="fr-CA" sz="1200">
              <a:solidFill>
                <a:schemeClr val="tx1"/>
              </a:solidFill>
              <a:latin typeface="Arial"/>
              <a:ea typeface="Calibri"/>
              <a:cs typeface="Arial"/>
            </a:endParaRPr>
          </a:p>
          <a:p>
            <a:pPr marL="171450" indent="-171450">
              <a:buFont typeface="Wingdings" panose="05000000000000000000" pitchFamily="2" charset="2"/>
              <a:buChar char="q"/>
            </a:pPr>
            <a:endParaRPr lang="en-US"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a:solidFill>
                  <a:schemeClr val="tx1"/>
                </a:solidFill>
                <a:latin typeface="Arial"/>
                <a:cs typeface="Arial"/>
              </a:rPr>
              <a:t>Ensuite, demander aux élèves la question suivante :</a:t>
            </a:r>
          </a:p>
          <a:p>
            <a:pPr marL="742950" lvl="1" indent="-285750">
              <a:buFont typeface="Wingdings" pitchFamily="2" charset="2"/>
              <a:buChar char="Ø"/>
            </a:pPr>
            <a:r>
              <a:rPr lang="fr-CA" sz="1200">
                <a:solidFill>
                  <a:schemeClr val="tx1"/>
                </a:solidFill>
                <a:latin typeface="Arial"/>
                <a:cs typeface="Arial"/>
              </a:rPr>
              <a:t>Quelle est, selon vous, la différence entre l’avortement et le droit à l’avortement?</a:t>
            </a:r>
          </a:p>
          <a:p>
            <a:pPr marL="742950" lvl="1" indent="-285750">
              <a:buFont typeface="Wingdings" pitchFamily="2" charset="2"/>
              <a:buChar char="Ø"/>
            </a:pPr>
            <a:endParaRPr lang="fr-CA" sz="1200">
              <a:solidFill>
                <a:schemeClr val="tx1"/>
              </a:solidFill>
              <a:latin typeface="Arial" panose="020B0604020202020204" pitchFamily="34" charset="0"/>
              <a:ea typeface="Calibri" panose="020F0502020204030204"/>
              <a:cs typeface="Arial" panose="020B0604020202020204" pitchFamily="34" charset="0"/>
            </a:endParaRPr>
          </a:p>
          <a:p>
            <a:pPr marL="171450" indent="-171450">
              <a:buFont typeface="Wingdings" panose="05000000000000000000" pitchFamily="2" charset="2"/>
              <a:buChar char="q"/>
            </a:pPr>
            <a:r>
              <a:rPr lang="fr-CA" sz="1200">
                <a:solidFill>
                  <a:schemeClr val="tx1"/>
                </a:solidFill>
                <a:latin typeface="Arial"/>
                <a:cs typeface="Arial"/>
              </a:rPr>
              <a:t>Avancer la diapositive. La diapositive suivante propose une définition simple du droit à l'avortement.</a:t>
            </a:r>
            <a:endParaRPr lang="fr-CA" sz="1200">
              <a:solidFill>
                <a:schemeClr val="tx1"/>
              </a:solidFill>
              <a:latin typeface="Arial"/>
              <a:ea typeface="Calibri"/>
              <a:cs typeface="Arial"/>
            </a:endParaRPr>
          </a:p>
          <a:p>
            <a:endParaRPr lang="en-US" sz="1200">
              <a:solidFill>
                <a:schemeClr val="tx1"/>
              </a:solidFill>
              <a:latin typeface="Arial" panose="020B0604020202020204" pitchFamily="34" charset="0"/>
              <a:cs typeface="Arial" panose="020B0604020202020204" pitchFamily="34" charset="0"/>
            </a:endParaRPr>
          </a:p>
          <a:p>
            <a:endParaRPr lang="en-US" sz="1200" b="1">
              <a:solidFill>
                <a:schemeClr val="tx1"/>
              </a:solidFill>
              <a:latin typeface="Arial" panose="020B0604020202020204" pitchFamily="34" charset="0"/>
              <a:cs typeface="Arial" panose="020B0604020202020204" pitchFamily="34" charset="0"/>
            </a:endParaRPr>
          </a:p>
          <a:p>
            <a:r>
              <a:rPr lang="fr-CA" sz="1200" b="1" noProof="0">
                <a:solidFill>
                  <a:schemeClr val="tx1"/>
                </a:solidFill>
                <a:latin typeface="Arial"/>
                <a:cs typeface="Arial"/>
              </a:rPr>
              <a:t>INFORMATIONS COMPLÉMENTAIRES</a:t>
            </a:r>
          </a:p>
          <a:p>
            <a:endParaRPr lang="fr-CA" sz="1200" b="1"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b="0" noProof="0">
                <a:solidFill>
                  <a:schemeClr val="tx1"/>
                </a:solidFill>
                <a:latin typeface="Arial"/>
                <a:cs typeface="Arial"/>
              </a:rPr>
              <a:t>L’avortement peut être spontané, c’est-à-dire qu’il peut survenir sans avoir été recherché. Dans ces cas, on parle souvent de fausse-couche. </a:t>
            </a:r>
            <a:r>
              <a:rPr lang="fr-CA">
                <a:latin typeface="Arial"/>
                <a:cs typeface="Arial"/>
              </a:rPr>
              <a:t>L’avortement peut aussi être provoqué : dans ce cas on dit que l’avortement est volontaire. L’avortement peut être déclenché de plusieurs façons comme par la prise de médicaments (plusieurs réfèrent à la pilule abortive) ou par d’autres techniques.</a:t>
            </a:r>
            <a:endParaRPr lang="fr-CA">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endParaRPr lang="fr-CA" sz="1200" b="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b="0" noProof="0">
                <a:solidFill>
                  <a:schemeClr val="tx1"/>
                </a:solidFill>
                <a:latin typeface="Arial"/>
                <a:cs typeface="Arial"/>
              </a:rPr>
              <a:t>Parfois, pour parler d’avortement, certains utilisent les acronymes IG (interruption de la grossesse) ou IVG (interruption volontaire de la grossesse).</a:t>
            </a:r>
          </a:p>
          <a:p>
            <a:pPr marL="171450" indent="-171450">
              <a:buFont typeface="Wingdings" panose="05000000000000000000" pitchFamily="2" charset="2"/>
              <a:buChar char="q"/>
            </a:pPr>
            <a:endParaRPr lang="fr-CA" sz="1200" b="0" noProof="0">
              <a:solidFill>
                <a:schemeClr val="tx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Ø"/>
            </a:pPr>
            <a:r>
              <a:rPr lang="fr-CA" sz="1200">
                <a:solidFill>
                  <a:schemeClr val="tx1"/>
                </a:solidFill>
                <a:latin typeface="Arial"/>
                <a:cs typeface="Arial"/>
              </a:rPr>
              <a:t>Les personnes qui cherchent à se faire avorter peuvent avoir différentes raisons pour se faire avorter. Selon vous, quelles peuvent être ces raisons?</a:t>
            </a:r>
          </a:p>
          <a:p>
            <a:pPr marL="171450" indent="-171450">
              <a:buFont typeface="Wingdings" panose="05000000000000000000" pitchFamily="2" charset="2"/>
              <a:buChar char="q"/>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a:solidFill>
                  <a:schemeClr val="tx1"/>
                </a:solidFill>
                <a:latin typeface="Arial"/>
                <a:cs typeface="Arial"/>
              </a:rPr>
              <a:t>Généralement un médecin fait la procédure de l'avortement. Pourtant, dans certaines circonstances, surtout dans un contexte où les avortements sont illégaux, les avortements sont faits parfois dans des conditions non médicales ce qui peut entrainer des risques graves pour la santé.</a:t>
            </a:r>
            <a:endParaRPr lang="fr-CA" sz="1200" b="0" noProof="0">
              <a:solidFill>
                <a:schemeClr val="tx1"/>
              </a:solidFill>
              <a:latin typeface="Arial"/>
              <a:ea typeface="Calibri"/>
              <a:cs typeface="Arial"/>
            </a:endParaRPr>
          </a:p>
          <a:p>
            <a:pPr marL="171450" indent="-171450">
              <a:buFont typeface="Wingdings" panose="05000000000000000000" pitchFamily="2" charset="2"/>
              <a:buChar char="q"/>
            </a:pPr>
            <a:endParaRPr lang="fr-CA" sz="1200">
              <a:solidFill>
                <a:schemeClr val="tx1"/>
              </a:solidFill>
              <a:latin typeface="Arial" panose="020B0604020202020204" pitchFamily="34" charset="0"/>
              <a:cs typeface="Arial" panose="020B0604020202020204" pitchFamily="34" charset="0"/>
            </a:endParaRPr>
          </a:p>
          <a:p>
            <a:r>
              <a:rPr lang="fr-CA" sz="1200" b="1">
                <a:solidFill>
                  <a:schemeClr val="tx1"/>
                </a:solidFill>
                <a:latin typeface="Arial"/>
                <a:cs typeface="Arial"/>
              </a:rPr>
              <a:t>SOURCES</a:t>
            </a:r>
            <a:endParaRPr lang="fr-CA" sz="1200" noProof="0">
              <a:solidFill>
                <a:schemeClr val="tx1"/>
              </a:solidFill>
              <a:latin typeface="Arial"/>
              <a:cs typeface="Arial"/>
            </a:endParaRPr>
          </a:p>
          <a:p>
            <a:pPr marL="171450" indent="-171450">
              <a:buFont typeface="Arial" panose="020B0604020202020204" pitchFamily="34" charset="0"/>
              <a:buChar char="•"/>
            </a:pPr>
            <a:r>
              <a:rPr lang="fr-CA" sz="1200" noProof="0">
                <a:solidFill>
                  <a:schemeClr val="tx1"/>
                </a:solidFill>
                <a:latin typeface="Arial"/>
                <a:cs typeface="Arial"/>
              </a:rPr>
              <a:t>« avortement ». </a:t>
            </a:r>
            <a:r>
              <a:rPr lang="fr-CA" sz="1200" i="1" noProof="0">
                <a:solidFill>
                  <a:schemeClr val="tx1"/>
                </a:solidFill>
                <a:latin typeface="Arial"/>
                <a:cs typeface="Arial"/>
              </a:rPr>
              <a:t>Le dictionnaire </a:t>
            </a:r>
            <a:r>
              <a:rPr lang="fr-CA" sz="1200" i="1" noProof="0" err="1">
                <a:solidFill>
                  <a:schemeClr val="tx1"/>
                </a:solidFill>
                <a:latin typeface="Arial"/>
                <a:cs typeface="Arial"/>
              </a:rPr>
              <a:t>Usito</a:t>
            </a:r>
            <a:r>
              <a:rPr lang="fr-CA" sz="1200" noProof="0">
                <a:solidFill>
                  <a:schemeClr val="tx1"/>
                </a:solidFill>
                <a:latin typeface="Arial"/>
                <a:cs typeface="Arial"/>
              </a:rPr>
              <a:t>. Repéré le 4 septembre 2024 à https://usito.usherbrooke.ca/d%C3%A9finitions/avortement.</a:t>
            </a:r>
          </a:p>
          <a:p>
            <a:pPr marL="171450" indent="-171450">
              <a:buFont typeface="Arial" panose="020B0604020202020204" pitchFamily="34" charset="0"/>
              <a:buChar char="•"/>
            </a:pPr>
            <a:r>
              <a:rPr lang="fr-CA" sz="1200" noProof="0">
                <a:solidFill>
                  <a:schemeClr val="tx1"/>
                </a:solidFill>
                <a:latin typeface="Arial"/>
                <a:cs typeface="Arial"/>
              </a:rPr>
              <a:t>« avortement » dans Hubert Reid et Simon Reid. (2023). </a:t>
            </a:r>
            <a:r>
              <a:rPr lang="fr-CA" sz="1200" i="1" noProof="0">
                <a:solidFill>
                  <a:schemeClr val="tx1"/>
                </a:solidFill>
                <a:latin typeface="Arial"/>
                <a:cs typeface="Arial"/>
              </a:rPr>
              <a:t>Dictionnaire de droit québécois et canadien </a:t>
            </a:r>
            <a:r>
              <a:rPr lang="fr-CA" sz="1200" i="0" noProof="0">
                <a:solidFill>
                  <a:schemeClr val="tx1"/>
                </a:solidFill>
                <a:latin typeface="Arial"/>
                <a:cs typeface="Arial"/>
              </a:rPr>
              <a:t>(adaptation numérique de la 6</a:t>
            </a:r>
            <a:r>
              <a:rPr lang="fr-CA" sz="1200" i="0" baseline="30000" noProof="0">
                <a:solidFill>
                  <a:schemeClr val="tx1"/>
                </a:solidFill>
                <a:latin typeface="Arial"/>
                <a:cs typeface="Arial"/>
              </a:rPr>
              <a:t>e</a:t>
            </a:r>
            <a:r>
              <a:rPr lang="fr-CA" sz="1200" i="0" noProof="0">
                <a:solidFill>
                  <a:schemeClr val="tx1"/>
                </a:solidFill>
                <a:latin typeface="Arial"/>
                <a:cs typeface="Arial"/>
              </a:rPr>
              <a:t> édition par le CAIJ). Repéré le 4 septembre 2024 à https://dictionnaires.caij.qc.ca/recherche#t=edictionnaire&amp;sort=relevancy&amp;m=dico&amp;dico=dictionnaire-reid-6.</a:t>
            </a:r>
            <a:endParaRPr lang="fr-CA" sz="1200" noProof="0">
              <a:solidFill>
                <a:schemeClr val="tx1"/>
              </a:solidFill>
              <a:latin typeface="Arial"/>
              <a:cs typeface="Arial"/>
            </a:endParaRPr>
          </a:p>
          <a:p>
            <a:pPr marL="171450" indent="-171450">
              <a:buFont typeface="Arial" panose="020B0604020202020204" pitchFamily="34" charset="0"/>
              <a:buChar char="•"/>
            </a:pPr>
            <a:r>
              <a:rPr lang="fr-CA" sz="1200" noProof="0">
                <a:solidFill>
                  <a:schemeClr val="tx1"/>
                </a:solidFill>
                <a:latin typeface="Arial"/>
                <a:cs typeface="Arial"/>
              </a:rPr>
              <a:t>Gouvernement</a:t>
            </a:r>
            <a:r>
              <a:rPr lang="fr-CA" sz="1200">
                <a:solidFill>
                  <a:schemeClr val="tx1"/>
                </a:solidFill>
                <a:latin typeface="Arial"/>
                <a:cs typeface="Arial"/>
              </a:rPr>
              <a:t> du Québec. </a:t>
            </a:r>
            <a:r>
              <a:rPr lang="fr-CA" sz="1200" i="1" noProof="0">
                <a:solidFill>
                  <a:schemeClr val="tx1"/>
                </a:solidFill>
                <a:latin typeface="Arial"/>
                <a:cs typeface="Arial"/>
              </a:rPr>
              <a:t>À propos des services d’avortement. </a:t>
            </a:r>
            <a:r>
              <a:rPr lang="fr-CA" sz="1200" i="0" noProof="0">
                <a:solidFill>
                  <a:schemeClr val="tx1"/>
                </a:solidFill>
                <a:latin typeface="Arial"/>
                <a:cs typeface="Arial"/>
              </a:rPr>
              <a:t>Repéré le 4 septembre 2024 à https://www.quebec.ca/sante/systeme-et-services-de-sante/organisation-des-services/avortement-services/description.</a:t>
            </a:r>
          </a:p>
          <a:p>
            <a:pPr marL="171450" indent="-171450">
              <a:buFont typeface="Arial" panose="020B0604020202020204" pitchFamily="34" charset="0"/>
              <a:buChar char="•"/>
            </a:pPr>
            <a:r>
              <a:rPr lang="fr-CA" sz="1200" i="0" noProof="0">
                <a:solidFill>
                  <a:schemeClr val="tx1"/>
                </a:solidFill>
                <a:latin typeface="Arial"/>
                <a:cs typeface="Arial"/>
              </a:rPr>
              <a:t>Organisation mondiale de la santé. (25 novembre 2021). </a:t>
            </a:r>
            <a:r>
              <a:rPr lang="fr-CA" sz="1200" i="1" noProof="0">
                <a:solidFill>
                  <a:schemeClr val="tx1"/>
                </a:solidFill>
                <a:latin typeface="Arial"/>
                <a:cs typeface="Arial"/>
              </a:rPr>
              <a:t>Avortement.</a:t>
            </a:r>
            <a:r>
              <a:rPr lang="fr-CA" sz="1200" i="0" noProof="0">
                <a:solidFill>
                  <a:schemeClr val="tx1"/>
                </a:solidFill>
                <a:latin typeface="Arial"/>
                <a:cs typeface="Arial"/>
              </a:rPr>
              <a:t> Repéré le 4 septembre 2024 à https://www.who.int/fr/news-room/fact-sheets/detail/abortion.</a:t>
            </a:r>
          </a:p>
          <a:p>
            <a:pPr marL="171450" indent="-171450">
              <a:buFont typeface="Arial" panose="020B0604020202020204" pitchFamily="34" charset="0"/>
              <a:buChar char="•"/>
            </a:pPr>
            <a:r>
              <a:rPr lang="fr-CA" sz="1200" i="0" noProof="0">
                <a:solidFill>
                  <a:schemeClr val="tx1"/>
                </a:solidFill>
                <a:latin typeface="Arial"/>
                <a:cs typeface="Arial"/>
              </a:rPr>
              <a:t>Catherine </a:t>
            </a:r>
            <a:r>
              <a:rPr lang="fr-CA" sz="1200" i="0" noProof="0" err="1">
                <a:solidFill>
                  <a:schemeClr val="tx1"/>
                </a:solidFill>
                <a:latin typeface="Arial"/>
                <a:cs typeface="Arial"/>
              </a:rPr>
              <a:t>Solano</a:t>
            </a:r>
            <a:r>
              <a:rPr lang="fr-CA" sz="1200" i="0" noProof="0">
                <a:solidFill>
                  <a:schemeClr val="tx1"/>
                </a:solidFill>
                <a:latin typeface="Arial"/>
                <a:cs typeface="Arial"/>
              </a:rPr>
              <a:t>. (14 décembre 2021 (mise à jour). </a:t>
            </a:r>
            <a:r>
              <a:rPr lang="fr-CA" sz="1200" i="1" noProof="0">
                <a:solidFill>
                  <a:schemeClr val="tx1"/>
                </a:solidFill>
                <a:latin typeface="Arial"/>
                <a:cs typeface="Arial"/>
              </a:rPr>
              <a:t>Avortement : qu’est-ce que c’est?</a:t>
            </a:r>
            <a:r>
              <a:rPr lang="fr-CA" sz="1200" i="0" noProof="0">
                <a:solidFill>
                  <a:schemeClr val="tx1"/>
                </a:solidFill>
                <a:latin typeface="Arial"/>
                <a:cs typeface="Arial"/>
              </a:rPr>
              <a:t>. Repéré le 4 septembre 2024 à https://www.passeportsante.net/fr/Maux/Problemes/Fiche.aspx?doc=avortement. </a:t>
            </a:r>
            <a:endParaRPr lang="fr-CA" sz="1200">
              <a:solidFill>
                <a:schemeClr val="tx1"/>
              </a:solidFill>
              <a:latin typeface="Arial"/>
              <a:cs typeface="Arial"/>
            </a:endParaRPr>
          </a:p>
          <a:p>
            <a:endParaRPr lang="en-US" sz="120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5</a:t>
            </a:fld>
            <a:endParaRPr lang="fr-FR"/>
          </a:p>
        </p:txBody>
      </p:sp>
    </p:spTree>
    <p:extLst>
      <p:ext uri="{BB962C8B-B14F-4D97-AF65-F5344CB8AC3E}">
        <p14:creationId xmlns:p14="http://schemas.microsoft.com/office/powerpoint/2010/main" val="1463761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noProof="0">
                <a:solidFill>
                  <a:schemeClr val="tx1"/>
                </a:solidFill>
                <a:effectLst/>
                <a:highlight>
                  <a:srgbClr val="F5F5F5"/>
                </a:highlight>
                <a:latin typeface="Arial"/>
                <a:cs typeface="Arial"/>
              </a:rPr>
              <a:t>NOTES À LA PERSONNE ENSEIGNANTE</a:t>
            </a:r>
            <a:r>
              <a:rPr lang="fr-CA" b="0" i="0" noProof="0">
                <a:solidFill>
                  <a:schemeClr val="tx1"/>
                </a:solidFill>
                <a:effectLst/>
                <a:highlight>
                  <a:srgbClr val="F5F5F5"/>
                </a:highlight>
                <a:latin typeface="Arial"/>
                <a:cs typeface="Arial"/>
              </a:rPr>
              <a:t>​</a:t>
            </a:r>
          </a:p>
          <a:p>
            <a:pPr algn="l" rtl="0" fontAlgn="base"/>
            <a:r>
              <a:rPr lang="fr-CA" b="0" i="0" noProof="0">
                <a:solidFill>
                  <a:schemeClr val="tx1"/>
                </a:solidFill>
                <a:effectLst/>
                <a:highlight>
                  <a:srgbClr val="F5F5F5"/>
                </a:highlight>
                <a:latin typeface="Arial"/>
                <a:cs typeface="Arial"/>
              </a:rPr>
              <a:t>​</a:t>
            </a:r>
          </a:p>
          <a:p>
            <a:pPr marL="285750" indent="-285750" algn="l" rtl="0" fontAlgn="base">
              <a:buFont typeface="Wingdings"/>
              <a:buChar char="q"/>
            </a:pPr>
            <a:r>
              <a:rPr lang="fr-CA" sz="1200" b="0" i="0" u="none" strike="noStrike" noProof="0">
                <a:solidFill>
                  <a:schemeClr val="tx1"/>
                </a:solidFill>
                <a:effectLst/>
                <a:highlight>
                  <a:srgbClr val="F5F5F5"/>
                </a:highlight>
                <a:latin typeface="Arial"/>
                <a:cs typeface="Arial"/>
              </a:rPr>
              <a:t>Expliquer les consignes de l’activité.</a:t>
            </a:r>
          </a:p>
          <a:p>
            <a:pPr marL="285750" indent="-285750" algn="l">
              <a:buFont typeface="Wingdings"/>
              <a:buChar char="q"/>
            </a:pPr>
            <a:endParaRPr lang="fr-CA" sz="1200" b="0" i="0" u="none" strike="noStrike" noProof="0">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buFont typeface="Wingdings"/>
              <a:buChar char="q"/>
            </a:pPr>
            <a:r>
              <a:rPr lang="fr-CA">
                <a:solidFill>
                  <a:schemeClr val="tx1"/>
                </a:solidFill>
                <a:highlight>
                  <a:srgbClr val="F5F5F5"/>
                </a:highlight>
                <a:latin typeface="Arial"/>
                <a:cs typeface="Arial"/>
              </a:rPr>
              <a:t>Expliquer que les élèves doivent suivre le raisonnement juridique et exprimer </a:t>
            </a:r>
            <a:r>
              <a:rPr lang="fr-CA" u="sng">
                <a:solidFill>
                  <a:schemeClr val="tx1"/>
                </a:solidFill>
                <a:highlight>
                  <a:srgbClr val="F5F5F5"/>
                </a:highlight>
                <a:latin typeface="Arial"/>
                <a:cs typeface="Arial"/>
              </a:rPr>
              <a:t>leurs</a:t>
            </a:r>
            <a:r>
              <a:rPr lang="fr-CA">
                <a:solidFill>
                  <a:schemeClr val="tx1"/>
                </a:solidFill>
                <a:highlight>
                  <a:srgbClr val="F5F5F5"/>
                </a:highlight>
                <a:latin typeface="Arial"/>
                <a:cs typeface="Arial"/>
              </a:rPr>
              <a:t> conclusions dans leur jugement. Ce n'est pas le cas de reproduire les conclusions des juges de la Cour suprême. </a:t>
            </a:r>
            <a:endParaRPr lang="fr-CA">
              <a:solidFill>
                <a:schemeClr val="tx1"/>
              </a:solidFill>
              <a:highlight>
                <a:srgbClr val="F5F5F5"/>
              </a:highlight>
              <a:latin typeface="Arial" panose="020B0604020202020204" pitchFamily="34" charset="0"/>
              <a:cs typeface="Arial" panose="020B0604020202020204" pitchFamily="34" charset="0"/>
            </a:endParaRPr>
          </a:p>
          <a:p>
            <a:pPr marL="285750" indent="-285750" fontAlgn="base">
              <a:buFont typeface="Wingdings"/>
              <a:buChar char="q"/>
            </a:pPr>
            <a:endParaRPr lang="fr-CA">
              <a:solidFill>
                <a:schemeClr val="tx1"/>
              </a:solidFill>
              <a:highlight>
                <a:srgbClr val="F5F5F5"/>
              </a:highlight>
              <a:latin typeface="Arial" panose="020B0604020202020204" pitchFamily="34" charset="0"/>
              <a:cs typeface="Arial" panose="020B0604020202020204" pitchFamily="34" charset="0"/>
            </a:endParaRPr>
          </a:p>
          <a:p>
            <a:pPr marL="285750" indent="-285750" fontAlgn="base">
              <a:buFont typeface="Wingdings"/>
              <a:buChar char="q"/>
            </a:pPr>
            <a:r>
              <a:rPr lang="fr-CA" b="0" noProof="0">
                <a:solidFill>
                  <a:schemeClr val="tx1"/>
                </a:solidFill>
                <a:latin typeface="Arial"/>
                <a:cs typeface="Arial"/>
              </a:rPr>
              <a:t>Les prochaines diapositives présentent le contenu du dossier. Vous pouvez les présenter aux élèves ou les faire lire les textes dans le Cahier de l’élève (pages </a:t>
            </a:r>
            <a:r>
              <a:rPr lang="fr-CA">
                <a:latin typeface="Arial"/>
                <a:cs typeface="Arial"/>
              </a:rPr>
              <a:t>9 à 15</a:t>
            </a:r>
            <a:r>
              <a:rPr lang="fr-CA" b="0" noProof="0">
                <a:solidFill>
                  <a:schemeClr val="tx1"/>
                </a:solidFill>
                <a:latin typeface="Arial"/>
                <a:cs typeface="Arial"/>
              </a:rPr>
              <a:t>)</a:t>
            </a:r>
          </a:p>
        </p:txBody>
      </p:sp>
      <p:sp>
        <p:nvSpPr>
          <p:cNvPr id="4" name="Espace réservé du numéro de diapositive 3"/>
          <p:cNvSpPr>
            <a:spLocks noGrp="1"/>
          </p:cNvSpPr>
          <p:nvPr>
            <p:ph type="sldNum" sz="quarter" idx="5"/>
          </p:nvPr>
        </p:nvSpPr>
        <p:spPr/>
        <p:txBody>
          <a:bodyPr/>
          <a:lstStyle/>
          <a:p>
            <a:fld id="{35E544C7-F800-43E5-B4CA-65E8656D9E73}" type="slidenum">
              <a:rPr lang="fr-FR"/>
              <a:t>26</a:t>
            </a:fld>
            <a:endParaRPr lang="fr-FR"/>
          </a:p>
        </p:txBody>
      </p:sp>
    </p:spTree>
    <p:extLst>
      <p:ext uri="{BB962C8B-B14F-4D97-AF65-F5344CB8AC3E}">
        <p14:creationId xmlns:p14="http://schemas.microsoft.com/office/powerpoint/2010/main" val="114312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FR" sz="1200" b="1" i="0" u="none" strike="noStrike">
                <a:solidFill>
                  <a:schemeClr val="tx1"/>
                </a:solidFill>
                <a:effectLst/>
                <a:highlight>
                  <a:srgbClr val="F5F5F5"/>
                </a:highlight>
                <a:latin typeface="Arial"/>
                <a:cs typeface="Arial"/>
              </a:rPr>
              <a:t>NOTES À LA PERSONNE ENSEIGNANTE</a:t>
            </a:r>
            <a:r>
              <a:rPr lang="en-US" sz="1200" b="0" i="0">
                <a:solidFill>
                  <a:schemeClr val="tx1"/>
                </a:solidFill>
                <a:effectLst/>
                <a:highlight>
                  <a:srgbClr val="F5F5F5"/>
                </a:highlight>
                <a:latin typeface="Arial"/>
                <a:cs typeface="Arial"/>
              </a:rPr>
              <a:t>​</a:t>
            </a:r>
          </a:p>
          <a:p>
            <a:pPr algn="l" rtl="0" fontAlgn="base"/>
            <a:r>
              <a:rPr lang="fr-CA" sz="1200" b="0" i="0">
                <a:solidFill>
                  <a:schemeClr val="tx1"/>
                </a:solidFill>
                <a:effectLst/>
                <a:highlight>
                  <a:srgbClr val="F5F5F5"/>
                </a:highlight>
                <a:latin typeface="Arial"/>
                <a:cs typeface="Arial"/>
              </a:rPr>
              <a:t>​</a:t>
            </a:r>
          </a:p>
          <a:p>
            <a:pPr marL="285750" indent="-285750" fontAlgn="base">
              <a:buFont typeface="Wingdings" panose="05000000000000000000" pitchFamily="2" charset="2"/>
              <a:buChar char="q"/>
            </a:pPr>
            <a:r>
              <a:rPr lang="fr-CA" sz="1200" b="0" i="0" u="none" strike="noStrike">
                <a:solidFill>
                  <a:schemeClr val="tx1"/>
                </a:solidFill>
                <a:effectLst/>
                <a:highlight>
                  <a:srgbClr val="F5F5F5"/>
                </a:highlight>
                <a:latin typeface="Arial"/>
                <a:cs typeface="Arial"/>
              </a:rPr>
              <a:t>Lire les informations de la diapositive.</a:t>
            </a:r>
            <a:r>
              <a:rPr lang="fr-CA">
                <a:highlight>
                  <a:srgbClr val="F5F5F5"/>
                </a:highlight>
                <a:latin typeface="Arial"/>
                <a:cs typeface="Arial"/>
              </a:rPr>
              <a:t> Vous pouvez chercher les connaissances préalables des élèves en leur posant les questions sur la diapositive avant de présenter le contenu.</a:t>
            </a:r>
            <a:endPar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lgn="l" rtl="0" fontAlgn="base">
              <a:buFont typeface="Wingdings" panose="05000000000000000000" pitchFamily="2" charset="2"/>
              <a:buChar char="q"/>
            </a:pPr>
            <a:endPar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a:cs typeface="Arial"/>
              </a:rPr>
              <a:t>Après avoir présenté le contenu, poser la question de compréhension suivante et inviter les élèves à y répondre dans le Cahier de l’élève :</a:t>
            </a:r>
            <a:endParaRPr lang="en-US" sz="1200" b="0" i="0" u="none" strike="noStrike">
              <a:solidFill>
                <a:schemeClr val="tx1"/>
              </a:solidFill>
              <a:effectLst/>
              <a:highlight>
                <a:srgbClr val="F5F5F5"/>
              </a:highlight>
              <a:latin typeface="Arial"/>
              <a:cs typeface="Arial"/>
            </a:endParaRPr>
          </a:p>
          <a:p>
            <a:pPr marL="742950" lvl="1" indent="-285750" algn="l" rtl="0" fontAlgn="base">
              <a:buFont typeface="Wingdings" pitchFamily="2" charset="2"/>
              <a:buChar char="Ø"/>
            </a:pPr>
            <a:r>
              <a:rPr lang="fr-CA" sz="1200" b="0" i="0">
                <a:solidFill>
                  <a:schemeClr val="tx1"/>
                </a:solidFill>
                <a:effectLst/>
                <a:highlight>
                  <a:srgbClr val="F5F5F5"/>
                </a:highlight>
                <a:latin typeface="Arial"/>
                <a:cs typeface="Arial"/>
              </a:rPr>
              <a:t>Question : Qu’est-ce qu’une Charte? </a:t>
            </a:r>
          </a:p>
          <a:p>
            <a:pPr marL="1200150" lvl="2" indent="-285750" algn="l" rtl="0" fontAlgn="base">
              <a:buFont typeface="Arial" panose="020B0604020202020204" pitchFamily="34" charset="0"/>
              <a:buChar char="•"/>
            </a:pPr>
            <a:r>
              <a:rPr lang="fr-CA" sz="1200" b="1" i="0">
                <a:solidFill>
                  <a:schemeClr val="tx1"/>
                </a:solidFill>
                <a:effectLst/>
                <a:highlight>
                  <a:srgbClr val="F5F5F5"/>
                </a:highlight>
                <a:latin typeface="Arial"/>
                <a:ea typeface="Aptos" panose="020B0004020202020204" pitchFamily="34" charset="0"/>
                <a:cs typeface="Arial"/>
              </a:rPr>
              <a:t>Réponse : </a:t>
            </a:r>
            <a:r>
              <a:rPr lang="fr-CA" sz="1200" b="0" i="0">
                <a:solidFill>
                  <a:schemeClr val="tx1"/>
                </a:solidFill>
                <a:effectLst/>
                <a:highlight>
                  <a:srgbClr val="F5F5F5"/>
                </a:highlight>
                <a:latin typeface="Arial"/>
                <a:ea typeface="Aptos" panose="020B0004020202020204" pitchFamily="34" charset="0"/>
                <a:cs typeface="Arial"/>
              </a:rPr>
              <a:t>C</a:t>
            </a:r>
            <a:r>
              <a:rPr lang="fr-FR" sz="1200" b="0">
                <a:solidFill>
                  <a:schemeClr val="tx1"/>
                </a:solidFill>
                <a:effectLst/>
                <a:latin typeface="Arial"/>
                <a:ea typeface="Aptos" panose="020B0004020202020204" pitchFamily="34" charset="0"/>
                <a:cs typeface="Arial"/>
              </a:rPr>
              <a:t>’est un texte de loi qui contient les principaux droits et libertés que la société reconnait aux citoyens. </a:t>
            </a:r>
          </a:p>
          <a:p>
            <a:pPr marL="742950" lvl="1" indent="-285750" algn="l" rtl="0" fontAlgn="base">
              <a:buFont typeface="Wingdings" pitchFamily="2" charset="2"/>
              <a:buChar char="Ø"/>
            </a:pPr>
            <a:r>
              <a:rPr lang="fr-FR" sz="1200">
                <a:solidFill>
                  <a:schemeClr val="tx1"/>
                </a:solidFill>
                <a:effectLst/>
                <a:latin typeface="Arial"/>
                <a:ea typeface="Aptos" panose="020B0004020202020204" pitchFamily="34" charset="0"/>
                <a:cs typeface="Arial"/>
              </a:rPr>
              <a:t>Question : Qui doit respecter la Charte canadienne des droits et libertés?</a:t>
            </a:r>
            <a:r>
              <a:rPr lang="en-CA" sz="1200">
                <a:solidFill>
                  <a:schemeClr val="tx1"/>
                </a:solidFill>
                <a:effectLst/>
                <a:latin typeface="Arial"/>
                <a:cs typeface="Arial"/>
              </a:rPr>
              <a:t> </a:t>
            </a:r>
          </a:p>
          <a:p>
            <a:pPr marL="1200150" lvl="2" indent="-285750" algn="l" rtl="0" fontAlgn="base">
              <a:buFont typeface="Arial" panose="020B0604020202020204" pitchFamily="34" charset="0"/>
              <a:buChar char="•"/>
            </a:pPr>
            <a:r>
              <a:rPr lang="en-CA" sz="1200" b="1" i="0" err="1">
                <a:solidFill>
                  <a:schemeClr val="tx1"/>
                </a:solidFill>
                <a:effectLst/>
                <a:highlight>
                  <a:srgbClr val="F5F5F5"/>
                </a:highlight>
                <a:latin typeface="Arial"/>
                <a:ea typeface="Aptos" panose="020B0004020202020204" pitchFamily="34" charset="0"/>
                <a:cs typeface="Arial"/>
              </a:rPr>
              <a:t>Réponse</a:t>
            </a:r>
            <a:r>
              <a:rPr lang="en-CA" sz="1200" b="1" i="0">
                <a:solidFill>
                  <a:schemeClr val="tx1"/>
                </a:solidFill>
                <a:effectLst/>
                <a:highlight>
                  <a:srgbClr val="F5F5F5"/>
                </a:highlight>
                <a:latin typeface="Arial"/>
                <a:ea typeface="Aptos" panose="020B0004020202020204" pitchFamily="34" charset="0"/>
                <a:cs typeface="Arial"/>
              </a:rPr>
              <a:t> : </a:t>
            </a:r>
            <a:r>
              <a:rPr lang="fr-FR" sz="1200" b="0">
                <a:solidFill>
                  <a:schemeClr val="tx1"/>
                </a:solidFill>
                <a:effectLst/>
                <a:latin typeface="Arial"/>
                <a:ea typeface="Aptos" panose="020B0004020202020204" pitchFamily="34" charset="0"/>
                <a:cs typeface="Arial"/>
              </a:rPr>
              <a:t>Tous les gouvernements, comme le gouvernement canadien et le gouvernement québécois, doivent respecter la Charte canadienne.</a:t>
            </a:r>
          </a:p>
          <a:p>
            <a:pPr marL="457200" lvl="1" indent="0" algn="l" rtl="0" fontAlgn="base">
              <a:buFont typeface="Wingdings" panose="05000000000000000000" pitchFamily="2" charset="2"/>
              <a:buNone/>
            </a:pPr>
            <a:endParaRPr lang="fr-CA" sz="1200" b="1" i="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fr-CA" sz="1200" b="1" i="0">
                <a:solidFill>
                  <a:schemeClr val="tx1"/>
                </a:solidFill>
                <a:effectLst/>
                <a:highlight>
                  <a:srgbClr val="F5F5F5"/>
                </a:highlight>
                <a:latin typeface="Arial"/>
                <a:cs typeface="Arial"/>
              </a:rPr>
              <a:t>INFORMATIONS AUX ÉLÈVES</a:t>
            </a:r>
          </a:p>
          <a:p>
            <a:pPr algn="l" rtl="0" fontAlgn="base"/>
            <a:endParaRPr lang="fr-CA" sz="1200" b="1" i="0">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nSpc>
                <a:spcPct val="116000"/>
              </a:lnSpc>
              <a:spcAft>
                <a:spcPts val="800"/>
              </a:spcAft>
              <a:buFont typeface="Wingdings" panose="05000000000000000000" pitchFamily="2" charset="2"/>
              <a:buChar char="q"/>
            </a:pPr>
            <a:r>
              <a:rPr lang="fr-FR" sz="1200">
                <a:solidFill>
                  <a:schemeClr val="tx1"/>
                </a:solidFill>
                <a:effectLst/>
                <a:latin typeface="Arial"/>
                <a:ea typeface="Arial" panose="020B0604020202020204" pitchFamily="34" charset="0"/>
                <a:cs typeface="Arial"/>
              </a:rPr>
              <a:t>Les chartes garantissent les droits et libertés des personnes que la société reconnait aux citoyens. On les appelle parfois les droits et libertés fondamentaux. Voici quelques exemples de droits et de libertés protégés par la </a:t>
            </a:r>
            <a:r>
              <a:rPr lang="fr-FR" sz="1200" i="1">
                <a:solidFill>
                  <a:schemeClr val="tx1"/>
                </a:solidFill>
                <a:effectLst/>
                <a:latin typeface="Arial"/>
                <a:ea typeface="Arial" panose="020B0604020202020204" pitchFamily="34" charset="0"/>
                <a:cs typeface="Arial"/>
              </a:rPr>
              <a:t>Charte canadienne des droits et libertés </a:t>
            </a:r>
            <a:r>
              <a:rPr lang="fr-FR" sz="1200">
                <a:solidFill>
                  <a:schemeClr val="tx1"/>
                </a:solidFill>
                <a:effectLst/>
                <a:latin typeface="Arial"/>
                <a:ea typeface="Arial" panose="020B0604020202020204" pitchFamily="34" charset="0"/>
                <a:cs typeface="Arial"/>
              </a:rPr>
              <a:t>:</a:t>
            </a:r>
          </a:p>
          <a:p>
            <a:pPr lvl="1">
              <a:lnSpc>
                <a:spcPct val="116000"/>
              </a:lnSpc>
              <a:spcAft>
                <a:spcPts val="800"/>
              </a:spcAft>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16000"/>
              </a:lnSpc>
              <a:buFont typeface="Arial" panose="020B0604020202020204" pitchFamily="34" charset="0"/>
              <a:buChar char="•"/>
            </a:pPr>
            <a:r>
              <a:rPr lang="fr-FR" sz="1200">
                <a:solidFill>
                  <a:schemeClr val="tx1"/>
                </a:solidFill>
                <a:effectLst/>
                <a:latin typeface="Arial"/>
                <a:ea typeface="Arial" panose="020B0604020202020204" pitchFamily="34" charset="0"/>
                <a:cs typeface="Arial"/>
              </a:rPr>
              <a:t>Le droit de s’exprimer librement</a:t>
            </a:r>
            <a:r>
              <a:rPr lang="fr-FR" sz="1200">
                <a:solidFill>
                  <a:schemeClr val="tx1"/>
                </a:solidFill>
                <a:latin typeface="Arial"/>
                <a:ea typeface="Arial" panose="020B0604020202020204" pitchFamily="34" charset="0"/>
                <a:cs typeface="Arial"/>
              </a:rPr>
              <a:t>.</a:t>
            </a:r>
            <a:endParaRPr lang="en-CA" sz="1200">
              <a:solidFill>
                <a:schemeClr val="tx1"/>
              </a:solidFill>
              <a:effectLst/>
              <a:latin typeface="Arial"/>
              <a:ea typeface="Arial" panose="020B0604020202020204" pitchFamily="34" charset="0"/>
              <a:cs typeface="Arial"/>
            </a:endParaRPr>
          </a:p>
          <a:p>
            <a:pPr marL="800100" lvl="1" indent="-342900">
              <a:lnSpc>
                <a:spcPct val="116000"/>
              </a:lnSpc>
              <a:buFont typeface="Arial" panose="020B0604020202020204" pitchFamily="34" charset="0"/>
              <a:buChar char="•"/>
            </a:pPr>
            <a:r>
              <a:rPr lang="fr-FR" sz="1200">
                <a:solidFill>
                  <a:schemeClr val="tx1"/>
                </a:solidFill>
                <a:effectLst/>
                <a:latin typeface="Arial"/>
                <a:ea typeface="Arial" panose="020B0604020202020204" pitchFamily="34" charset="0"/>
                <a:cs typeface="Arial"/>
              </a:rPr>
              <a:t>Le droit à la vie privée</a:t>
            </a:r>
            <a:r>
              <a:rPr lang="fr-FR" sz="1200">
                <a:solidFill>
                  <a:schemeClr val="tx1"/>
                </a:solidFill>
                <a:latin typeface="Arial"/>
                <a:ea typeface="Arial" panose="020B0604020202020204" pitchFamily="34" charset="0"/>
                <a:cs typeface="Arial"/>
              </a:rPr>
              <a:t>.</a:t>
            </a:r>
            <a:endParaRPr lang="en-CA" sz="1200">
              <a:solidFill>
                <a:schemeClr val="tx1"/>
              </a:solidFill>
              <a:effectLst/>
              <a:latin typeface="Arial"/>
              <a:ea typeface="Arial" panose="020B0604020202020204" pitchFamily="34" charset="0"/>
              <a:cs typeface="Arial"/>
            </a:endParaRPr>
          </a:p>
          <a:p>
            <a:pPr marL="800100" lvl="1" indent="-342900">
              <a:lnSpc>
                <a:spcPct val="116000"/>
              </a:lnSpc>
              <a:buFont typeface="Arial" panose="020B0604020202020204" pitchFamily="34" charset="0"/>
              <a:buChar char="•"/>
            </a:pPr>
            <a:r>
              <a:rPr lang="fr-FR" sz="1200">
                <a:solidFill>
                  <a:schemeClr val="tx1"/>
                </a:solidFill>
                <a:effectLst/>
                <a:latin typeface="Arial"/>
                <a:ea typeface="Arial" panose="020B0604020202020204" pitchFamily="34" charset="0"/>
                <a:cs typeface="Arial"/>
              </a:rPr>
              <a:t>Le droit d’être traité avec égalité et de ne pas subir de discrimination</a:t>
            </a:r>
            <a:r>
              <a:rPr lang="fr-FR" sz="1200">
                <a:solidFill>
                  <a:schemeClr val="tx1"/>
                </a:solidFill>
                <a:latin typeface="Arial"/>
                <a:ea typeface="Arial" panose="020B0604020202020204" pitchFamily="34" charset="0"/>
                <a:cs typeface="Arial"/>
              </a:rPr>
              <a:t>.</a:t>
            </a:r>
            <a:endParaRPr lang="en-CA" sz="1200">
              <a:solidFill>
                <a:schemeClr val="tx1"/>
              </a:solidFill>
              <a:effectLst/>
              <a:latin typeface="Arial"/>
              <a:ea typeface="Arial" panose="020B0604020202020204" pitchFamily="34" charset="0"/>
              <a:cs typeface="Arial"/>
            </a:endParaRPr>
          </a:p>
          <a:p>
            <a:pPr marL="800100" lvl="1" indent="-342900">
              <a:lnSpc>
                <a:spcPct val="116000"/>
              </a:lnSpc>
              <a:spcAft>
                <a:spcPts val="800"/>
              </a:spcAft>
              <a:buFont typeface="Arial" panose="020B0604020202020204" pitchFamily="34" charset="0"/>
              <a:buChar char="•"/>
            </a:pPr>
            <a:r>
              <a:rPr lang="fr-FR" sz="1200">
                <a:solidFill>
                  <a:schemeClr val="tx1"/>
                </a:solidFill>
                <a:effectLst/>
                <a:latin typeface="Arial"/>
                <a:ea typeface="Arial" panose="020B0604020202020204" pitchFamily="34" charset="0"/>
                <a:cs typeface="Arial"/>
              </a:rPr>
              <a:t>Le droit à la vie et à la </a:t>
            </a:r>
            <a:r>
              <a:rPr lang="fr-FR" sz="1200" b="1">
                <a:solidFill>
                  <a:schemeClr val="tx1"/>
                </a:solidFill>
                <a:effectLst/>
                <a:latin typeface="Arial"/>
                <a:ea typeface="Arial" panose="020B0604020202020204" pitchFamily="34" charset="0"/>
                <a:cs typeface="Arial"/>
              </a:rPr>
              <a:t>sécurité de la personne</a:t>
            </a:r>
            <a:r>
              <a:rPr lang="fr-FR" sz="1200" b="1">
                <a:solidFill>
                  <a:schemeClr val="tx1"/>
                </a:solidFill>
                <a:latin typeface="Arial"/>
                <a:ea typeface="Arial" panose="020B0604020202020204" pitchFamily="34" charset="0"/>
                <a:cs typeface="Arial"/>
              </a:rPr>
              <a:t>.</a:t>
            </a:r>
            <a:endParaRPr lang="fr-CA" sz="1200" b="1" i="0">
              <a:solidFill>
                <a:schemeClr val="tx1"/>
              </a:solidFill>
              <a:effectLst/>
              <a:highlight>
                <a:srgbClr val="F5F5F5"/>
              </a:highlight>
              <a:latin typeface="Arial"/>
              <a:cs typeface="Arial"/>
            </a:endParaRPr>
          </a:p>
          <a:p>
            <a:pPr algn="l" rtl="0" fontAlgn="base"/>
            <a:endParaRPr lang="fr-CA" sz="1200" b="1" i="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fr-CA" sz="1200" b="1" i="0">
                <a:solidFill>
                  <a:schemeClr val="tx1"/>
                </a:solidFill>
                <a:effectLst/>
                <a:highlight>
                  <a:srgbClr val="F5F5F5"/>
                </a:highlight>
                <a:latin typeface="Arial"/>
                <a:cs typeface="Arial"/>
              </a:rPr>
              <a:t>La </a:t>
            </a:r>
            <a:r>
              <a:rPr lang="fr-CA" sz="1200" b="1" i="1">
                <a:solidFill>
                  <a:schemeClr val="tx1"/>
                </a:solidFill>
                <a:effectLst/>
                <a:highlight>
                  <a:srgbClr val="F5F5F5"/>
                </a:highlight>
                <a:latin typeface="Arial"/>
                <a:cs typeface="Arial"/>
              </a:rPr>
              <a:t>Charte canadienne des droits et libertés</a:t>
            </a:r>
          </a:p>
          <a:p>
            <a:pPr algn="l" rtl="0" fontAlgn="base"/>
            <a:endParaRPr lang="fr-CA" sz="1200" b="1" i="1">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gn="l" rtl="0" fontAlgn="base">
              <a:buFont typeface="Wingdings" panose="05000000000000000000" pitchFamily="2" charset="2"/>
              <a:buChar char="q"/>
            </a:pPr>
            <a:r>
              <a:rPr lang="fr-CA" sz="1200" b="0" i="0">
                <a:solidFill>
                  <a:schemeClr val="tx1"/>
                </a:solidFill>
                <a:effectLst/>
                <a:highlight>
                  <a:srgbClr val="F5F5F5"/>
                </a:highlight>
                <a:latin typeface="Arial"/>
                <a:cs typeface="Arial"/>
              </a:rPr>
              <a:t>Entrée en vigueur en 1982.</a:t>
            </a:r>
          </a:p>
          <a:p>
            <a:pPr marL="171450" indent="-171450" algn="l" rtl="0" fontAlgn="base">
              <a:buFont typeface="Wingdings" panose="05000000000000000000" pitchFamily="2" charset="2"/>
              <a:buChar char="q"/>
            </a:pPr>
            <a:endParaRPr lang="fr-CA" sz="1200" b="0" i="0">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gn="l" rtl="0" fontAlgn="base">
              <a:buFont typeface="Wingdings" panose="05000000000000000000" pitchFamily="2" charset="2"/>
              <a:buChar char="q"/>
            </a:pPr>
            <a:r>
              <a:rPr lang="fr-CA" sz="1200" b="0" i="0">
                <a:solidFill>
                  <a:schemeClr val="tx1"/>
                </a:solidFill>
                <a:effectLst/>
                <a:highlight>
                  <a:srgbClr val="F5F5F5"/>
                </a:highlight>
                <a:latin typeface="Arial"/>
                <a:cs typeface="Arial"/>
              </a:rPr>
              <a:t>Contient les droits fondamentaux reconnus au Canada. </a:t>
            </a:r>
          </a:p>
          <a:p>
            <a:pPr marL="0" indent="0" algn="l" rtl="0" fontAlgn="base">
              <a:buFont typeface="Wingdings" panose="05000000000000000000" pitchFamily="2" charset="2"/>
              <a:buNone/>
            </a:pPr>
            <a:endParaRPr lang="fr-CA" sz="1200" b="0" i="0">
              <a:solidFill>
                <a:schemeClr val="tx1"/>
              </a:solidFill>
              <a:effectLst/>
              <a:highlight>
                <a:srgbClr val="F5F5F5"/>
              </a:highligh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fr-CA" sz="1200" b="0" i="0">
                <a:solidFill>
                  <a:schemeClr val="tx1"/>
                </a:solidFill>
                <a:effectLst/>
                <a:highlight>
                  <a:srgbClr val="F5F5F5"/>
                </a:highlight>
                <a:latin typeface="Arial"/>
                <a:cs typeface="Arial"/>
              </a:rPr>
              <a:t>Elle fait partie de la Constitution. La Constitution est la loi la plus importante du Canada. Elle s’applique donc dans toutes les provinces. La Charte canadienne et la Constitution chapeaute toutes les autres lois fédérales et provinciales.</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fr-CA" sz="1200" b="0" i="0">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fr-FR" sz="1200">
                <a:solidFill>
                  <a:schemeClr val="tx1"/>
                </a:solidFill>
                <a:effectLst/>
                <a:latin typeface="Arial"/>
                <a:ea typeface="Aptos" panose="020B0004020202020204" pitchFamily="34" charset="0"/>
                <a:cs typeface="Arial"/>
              </a:rPr>
              <a:t>À quelques exceptions, les lois votées par les gouvernements fédéral et provincial doivent donc la respecter. Elles ne peuvent pas s’y opposer ou la contredire. </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fr-FR" sz="1200">
                <a:solidFill>
                  <a:schemeClr val="tx1"/>
                </a:solidFill>
                <a:effectLst/>
                <a:latin typeface="Arial"/>
                <a:ea typeface="Aptos" panose="020B0004020202020204" pitchFamily="34" charset="0"/>
                <a:cs typeface="Arial"/>
              </a:rPr>
              <a:t>Les gouvernements doivent également respecter la Charte canadienne et la Constitution lorsqu’ils prennent des décisions ou posent des actions.</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fr-FR" sz="1200">
                <a:solidFill>
                  <a:schemeClr val="tx1"/>
                </a:solidFill>
                <a:effectLst/>
                <a:latin typeface="Arial"/>
                <a:ea typeface="Aptos" panose="020B0004020202020204" pitchFamily="34" charset="0"/>
                <a:cs typeface="Arial"/>
              </a:rPr>
              <a:t>Les gouvernements incluent : les ministères fédéraux et provinciaux, les policiers de la gendarmerie royale du Canada, les policiers de la sureté du Québec et de chaque province, les municipalités, les écoles publiques,  les policiers municipaux, etc.</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fr-FR" sz="1200" b="0" i="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fr-FR" sz="1200" b="1" i="0">
                <a:solidFill>
                  <a:schemeClr val="tx1"/>
                </a:solidFill>
                <a:effectLst/>
                <a:highlight>
                  <a:srgbClr val="F5F5F5"/>
                </a:highlight>
                <a:latin typeface="Arial"/>
                <a:ea typeface="Calibri"/>
                <a:cs typeface="Arial"/>
              </a:rPr>
              <a:t>L’interprétation des chartes</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fr-FR" sz="1200" b="1" i="0">
              <a:solidFill>
                <a:schemeClr val="tx1"/>
              </a:solidFill>
              <a:effectLst/>
              <a:highlight>
                <a:srgbClr val="F5F5F5"/>
              </a:highlight>
              <a:latin typeface="Arial" panose="020B0604020202020204" pitchFamily="34" charset="0"/>
              <a:ea typeface="Calibri"/>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a:ea typeface="Aptos" panose="020B0004020202020204" pitchFamily="34" charset="0"/>
                <a:cs typeface="Arial"/>
              </a:rPr>
              <a:t>Dans les décisions qu’ils ont à rendre, les juges sont appelés à interpréter les chartes pour en préciser le sens. C’est ce qui est arrivé dans le jugement de la Cour suprême du Canada qui a invalidé l’article sur le droit à l’avortement. La</a:t>
            </a:r>
            <a:r>
              <a:rPr lang="fr-FR" sz="1200">
                <a:solidFill>
                  <a:schemeClr val="tx1"/>
                </a:solidFill>
                <a:effectLst/>
                <a:latin typeface="Arial"/>
                <a:ea typeface="Aptos" panose="020B0004020202020204" pitchFamily="34" charset="0"/>
                <a:cs typeface="Arial"/>
              </a:rPr>
              <a:t>  </a:t>
            </a:r>
            <a:r>
              <a:rPr lang="fr-CA" sz="1200">
                <a:solidFill>
                  <a:schemeClr val="tx1"/>
                </a:solidFill>
                <a:effectLst/>
                <a:latin typeface="Arial"/>
                <a:ea typeface="Aptos" panose="020B0004020202020204" pitchFamily="34" charset="0"/>
                <a:cs typeface="Arial"/>
              </a:rPr>
              <a:t>manière d’interpréter les chartes et les autres lois se construit dans les jugements au fil des ans.</a:t>
            </a:r>
            <a:endParaRPr lang="fr-CA" sz="1200" b="0" i="0">
              <a:solidFill>
                <a:schemeClr val="tx1"/>
              </a:solidFill>
              <a:effectLst/>
              <a:highlight>
                <a:srgbClr val="F5F5F5"/>
              </a:highlight>
              <a:latin typeface="Arial"/>
              <a:ea typeface="Calibri"/>
              <a:cs typeface="Arial"/>
            </a:endParaRPr>
          </a:p>
          <a:p>
            <a:pPr algn="l" rtl="0" fontAlgn="base"/>
            <a:endParaRPr lang="fr-CA" sz="1200" b="1" i="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fr-CA" sz="1200" b="1" i="0">
                <a:solidFill>
                  <a:schemeClr val="tx1"/>
                </a:solidFill>
                <a:effectLst/>
                <a:highlight>
                  <a:srgbClr val="F5F5F5"/>
                </a:highlight>
                <a:latin typeface="Arial"/>
                <a:cs typeface="Arial"/>
              </a:rPr>
              <a:t>INFORMATIONS COMPLÉMENTAIRES</a:t>
            </a:r>
          </a:p>
          <a:p>
            <a:pPr marL="0" lvl="0" indent="0">
              <a:lnSpc>
                <a:spcPct val="116000"/>
              </a:lnSpc>
              <a:spcAft>
                <a:spcPts val="800"/>
              </a:spcAft>
              <a:buFont typeface="Wingdings" panose="05000000000000000000" pitchFamily="2" charset="2"/>
              <a:buNone/>
            </a:pPr>
            <a:endParaRPr lang="fr-FR" sz="1200" b="1">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6000"/>
              </a:lnSpc>
              <a:spcBef>
                <a:spcPts val="0"/>
              </a:spcBef>
              <a:spcAft>
                <a:spcPts val="800"/>
              </a:spcAft>
              <a:buClrTx/>
              <a:buSzTx/>
              <a:buFont typeface="Wingdings" panose="05000000000000000000" pitchFamily="2" charset="2"/>
              <a:buNone/>
              <a:tabLst/>
              <a:defRPr/>
            </a:pPr>
            <a:r>
              <a:rPr lang="fr-CA" sz="1200">
                <a:solidFill>
                  <a:schemeClr val="tx1"/>
                </a:solidFill>
                <a:effectLst/>
                <a:latin typeface="Arial"/>
                <a:ea typeface="Aptos" panose="020B0004020202020204" pitchFamily="34" charset="0"/>
                <a:cs typeface="Arial"/>
              </a:rPr>
              <a:t>NOTE : Il est possible de visionner la vidéo suivante en classe : Éducaloi. Vidéo dans le cadre de la semaine nationale de l’éducation juridique: </a:t>
            </a:r>
            <a:r>
              <a:rPr lang="fr-CA" sz="1200" i="1">
                <a:solidFill>
                  <a:schemeClr val="tx1"/>
                </a:solidFill>
                <a:effectLst/>
                <a:latin typeface="Arial"/>
                <a:ea typeface="Aptos" panose="020B0004020202020204" pitchFamily="34" charset="0"/>
                <a:cs typeface="Arial"/>
              </a:rPr>
              <a:t>Qu’est-ce qu’une charte des droits et libertés? (1m.58s.) </a:t>
            </a:r>
            <a:r>
              <a:rPr lang="fr-CA" sz="1200">
                <a:solidFill>
                  <a:schemeClr val="tx1"/>
                </a:solidFill>
                <a:effectLst/>
                <a:latin typeface="Arial"/>
                <a:ea typeface="Aptos" panose="020B0004020202020204" pitchFamily="34" charset="0"/>
                <a:cs typeface="Arial"/>
              </a:rPr>
              <a:t>Récupéré le 10 septembre 2024 à https://www.facebook.com/watch/?v=1776404835865853.</a:t>
            </a:r>
            <a:endParaRPr lang="fr-FR" sz="1200" b="1">
              <a:solidFill>
                <a:schemeClr val="tx1"/>
              </a:solidFill>
              <a:effectLst/>
              <a:latin typeface="Arial"/>
              <a:ea typeface="Arial" panose="020B0604020202020204" pitchFamily="34" charset="0"/>
              <a:cs typeface="Arial"/>
            </a:endParaRPr>
          </a:p>
          <a:p>
            <a:pPr marL="0" lvl="0" indent="0">
              <a:lnSpc>
                <a:spcPct val="116000"/>
              </a:lnSpc>
              <a:spcAft>
                <a:spcPts val="800"/>
              </a:spcAft>
              <a:buFont typeface="Wingdings" panose="05000000000000000000" pitchFamily="2" charset="2"/>
              <a:buNone/>
            </a:pPr>
            <a:endParaRPr lang="fr-FR" sz="1200" b="1">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gn="l" rtl="0" fontAlgn="base"/>
            <a:r>
              <a:rPr lang="fr-CA" sz="1200" b="0" i="0">
                <a:solidFill>
                  <a:schemeClr val="tx1"/>
                </a:solidFill>
                <a:effectLst/>
                <a:highlight>
                  <a:srgbClr val="F5F5F5"/>
                </a:highlight>
                <a:latin typeface="Arial"/>
                <a:cs typeface="Arial"/>
              </a:rPr>
              <a:t>Possible de poser la question aux élèves: </a:t>
            </a:r>
          </a:p>
          <a:p>
            <a:pPr marL="628650" lvl="1" indent="-171450" algn="l" rtl="0" fontAlgn="base">
              <a:buFont typeface="Wingdings" panose="05000000000000000000" pitchFamily="2" charset="2"/>
              <a:buChar char="Ø"/>
            </a:pPr>
            <a:r>
              <a:rPr lang="fr-CA" sz="1200" b="0" i="0">
                <a:solidFill>
                  <a:schemeClr val="tx1"/>
                </a:solidFill>
                <a:effectLst/>
                <a:highlight>
                  <a:srgbClr val="F5F5F5"/>
                </a:highlight>
                <a:latin typeface="Arial"/>
                <a:cs typeface="Arial"/>
              </a:rPr>
              <a:t>Connaissez-vous une autre Charte? (ex. la </a:t>
            </a:r>
            <a:r>
              <a:rPr lang="fr-CA" sz="1200" b="0" i="1">
                <a:solidFill>
                  <a:schemeClr val="tx1"/>
                </a:solidFill>
                <a:effectLst/>
                <a:highlight>
                  <a:srgbClr val="F5F5F5"/>
                </a:highlight>
                <a:latin typeface="Arial"/>
                <a:cs typeface="Arial"/>
              </a:rPr>
              <a:t>Charte des droits et libertés de la personne du Québec</a:t>
            </a:r>
            <a:r>
              <a:rPr lang="fr-CA" sz="1200" b="0" i="0">
                <a:solidFill>
                  <a:schemeClr val="tx1"/>
                </a:solidFill>
                <a:effectLst/>
                <a:highlight>
                  <a:srgbClr val="F5F5F5"/>
                </a:highlight>
                <a:latin typeface="Arial"/>
                <a:cs typeface="Arial"/>
              </a:rPr>
              <a:t>, la </a:t>
            </a:r>
            <a:r>
              <a:rPr lang="fr-CA" sz="1200" b="0" i="1">
                <a:solidFill>
                  <a:schemeClr val="tx1"/>
                </a:solidFill>
                <a:effectLst/>
                <a:highlight>
                  <a:srgbClr val="F5F5F5"/>
                </a:highlight>
                <a:latin typeface="Arial"/>
                <a:cs typeface="Arial"/>
              </a:rPr>
              <a:t>Charte de la langue française</a:t>
            </a:r>
            <a:r>
              <a:rPr lang="fr-CA" sz="1200" b="0" i="0">
                <a:solidFill>
                  <a:schemeClr val="tx1"/>
                </a:solidFill>
                <a:effectLst/>
                <a:highlight>
                  <a:srgbClr val="F5F5F5"/>
                </a:highlight>
                <a:latin typeface="Arial"/>
                <a:cs typeface="Arial"/>
              </a:rPr>
              <a:t>)</a:t>
            </a:r>
          </a:p>
          <a:p>
            <a:pPr marL="628650" lvl="1" indent="-171450" algn="l" rtl="0" fontAlgn="base">
              <a:buFont typeface="Wingdings" panose="05000000000000000000" pitchFamily="2" charset="2"/>
              <a:buChar char="Ø"/>
            </a:pPr>
            <a:endParaRPr lang="fr-CA" sz="1200" b="0" i="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fr-CA" sz="1200" b="1" i="0">
                <a:solidFill>
                  <a:schemeClr val="tx1"/>
                </a:solidFill>
                <a:effectLst/>
                <a:highlight>
                  <a:srgbClr val="F5F5F5"/>
                </a:highlight>
                <a:latin typeface="Arial"/>
                <a:cs typeface="Arial"/>
              </a:rPr>
              <a:t>La Charte des droits et libertés de la personne</a:t>
            </a:r>
          </a:p>
          <a:p>
            <a:pPr algn="l" rtl="0" fontAlgn="base"/>
            <a:endParaRPr lang="fr-CA" sz="1200" b="0" i="0">
              <a:solidFill>
                <a:schemeClr val="tx1"/>
              </a:solidFill>
              <a:effectLst/>
              <a:highlight>
                <a:srgbClr val="F5F5F5"/>
              </a:highligh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fr-CA" sz="1200" b="0" i="0">
                <a:solidFill>
                  <a:schemeClr val="tx1"/>
                </a:solidFill>
                <a:effectLst/>
                <a:highlight>
                  <a:srgbClr val="F5F5F5"/>
                </a:highlight>
                <a:latin typeface="Arial"/>
                <a:cs typeface="Arial"/>
              </a:rPr>
              <a:t>Parfois appelée la Charte québécoise.</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fr-CA" sz="1200" b="0" i="0">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gn="l" rtl="0" fontAlgn="base">
              <a:buFont typeface="Wingdings" panose="05000000000000000000" pitchFamily="2" charset="2"/>
              <a:buChar char="q"/>
            </a:pPr>
            <a:r>
              <a:rPr lang="fr-CA" sz="1200" b="0" i="0">
                <a:solidFill>
                  <a:schemeClr val="tx1"/>
                </a:solidFill>
                <a:effectLst/>
                <a:highlight>
                  <a:srgbClr val="F5F5F5"/>
                </a:highlight>
                <a:latin typeface="Arial"/>
                <a:cs typeface="Arial"/>
              </a:rPr>
              <a:t>Entrée en vigueur en 1975</a:t>
            </a:r>
            <a:r>
              <a:rPr lang="fr-CA" sz="1200">
                <a:solidFill>
                  <a:schemeClr val="tx1"/>
                </a:solidFill>
                <a:highlight>
                  <a:srgbClr val="F5F5F5"/>
                </a:highlight>
                <a:latin typeface="Arial"/>
                <a:cs typeface="Arial"/>
              </a:rPr>
              <a:t>.</a:t>
            </a:r>
          </a:p>
          <a:p>
            <a:pPr marL="171450" indent="-171450" algn="l" rtl="0" fontAlgn="base">
              <a:buFont typeface="Wingdings" panose="05000000000000000000" pitchFamily="2" charset="2"/>
              <a:buChar char="q"/>
            </a:pPr>
            <a:endParaRPr lang="fr-CA" sz="1200" b="0" i="0">
              <a:solidFill>
                <a:schemeClr val="tx1"/>
              </a:solidFill>
              <a:effectLst/>
              <a:highlight>
                <a:srgbClr val="F5F5F5"/>
              </a:highlight>
              <a:latin typeface="Arial" panose="020B0604020202020204" pitchFamily="34" charset="0"/>
              <a:ea typeface="Calibri"/>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fr-CA" sz="1200" b="0" i="0">
                <a:solidFill>
                  <a:schemeClr val="tx1"/>
                </a:solidFill>
                <a:effectLst/>
                <a:highlight>
                  <a:srgbClr val="F5F5F5"/>
                </a:highlight>
                <a:latin typeface="Arial"/>
                <a:cs typeface="Arial"/>
              </a:rPr>
              <a:t>Contient les droits fondamentaux reconnus au Québec</a:t>
            </a:r>
            <a:r>
              <a:rPr lang="fr-CA" sz="1200">
                <a:solidFill>
                  <a:schemeClr val="tx1"/>
                </a:solidFill>
                <a:highlight>
                  <a:srgbClr val="F5F5F5"/>
                </a:highlight>
                <a:latin typeface="Arial"/>
                <a:cs typeface="Arial"/>
              </a:rPr>
              <a:t>. Elle ne s’applique qu’au Québec.</a:t>
            </a:r>
            <a:r>
              <a:rPr lang="fr-FR" sz="1200">
                <a:solidFill>
                  <a:schemeClr val="tx1"/>
                </a:solidFill>
                <a:effectLst/>
                <a:latin typeface="Arial"/>
                <a:ea typeface="Aptos" panose="020B0004020202020204" pitchFamily="34" charset="0"/>
                <a:cs typeface="Arial"/>
              </a:rPr>
              <a:t> Elle doit être respectée par le gouvernement québécois, mais aussi par les organismes non gouvernementaux québécois comme les entreprises privées et les écoles privées, par exemple. Elle doit aussi être respectée par les personnes citoyennes du Québec, comme les employeurs et employés, les propriétaires et locataires ainsi que les commerçants et leurs clients.</a:t>
            </a:r>
            <a:endParaRPr lang="fr-CA" sz="1200">
              <a:solidFill>
                <a:schemeClr val="tx1"/>
              </a:solidFill>
              <a:highlight>
                <a:srgbClr val="F5F5F5"/>
              </a:highlight>
              <a:latin typeface="Arial"/>
              <a:cs typeface="Arial"/>
            </a:endParaRPr>
          </a:p>
          <a:p>
            <a:pPr marL="171450" indent="-171450" algn="l" rtl="0" fontAlgn="base">
              <a:buFont typeface="Wingdings" panose="05000000000000000000" pitchFamily="2" charset="2"/>
              <a:buChar char="q"/>
            </a:pPr>
            <a:endParaRPr lang="fr-CA" sz="1200" b="0" i="0">
              <a:solidFill>
                <a:schemeClr val="tx1"/>
              </a:solidFill>
              <a:effectLst/>
              <a:highlight>
                <a:srgbClr val="F5F5F5"/>
              </a:highlight>
              <a:latin typeface="Arial" panose="020B0604020202020204" pitchFamily="34" charset="0"/>
              <a:ea typeface="Calibri"/>
              <a:cs typeface="Arial" panose="020B0604020202020204" pitchFamily="34" charset="0"/>
            </a:endParaRPr>
          </a:p>
          <a:p>
            <a:pPr marL="171450" indent="-171450" algn="l" rtl="0" fontAlgn="base">
              <a:buFont typeface="Wingdings" panose="05000000000000000000" pitchFamily="2" charset="2"/>
              <a:buChar char="q"/>
            </a:pPr>
            <a:r>
              <a:rPr lang="fr-CA" sz="1200" b="0" i="0">
                <a:solidFill>
                  <a:schemeClr val="tx1"/>
                </a:solidFill>
                <a:effectLst/>
                <a:highlight>
                  <a:srgbClr val="F5F5F5"/>
                </a:highlight>
                <a:latin typeface="Arial"/>
                <a:cs typeface="Arial"/>
              </a:rPr>
              <a:t>Elle ne fait pas partie de la Constitution</a:t>
            </a:r>
            <a:r>
              <a:rPr lang="fr-CA" sz="1200">
                <a:solidFill>
                  <a:schemeClr val="tx1"/>
                </a:solidFill>
                <a:highlight>
                  <a:srgbClr val="F5F5F5"/>
                </a:highlight>
                <a:latin typeface="Arial"/>
                <a:cs typeface="Arial"/>
              </a:rPr>
              <a:t>.</a:t>
            </a:r>
            <a:r>
              <a:rPr lang="fr-CA" sz="1200" b="0" i="0">
                <a:solidFill>
                  <a:schemeClr val="tx1"/>
                </a:solidFill>
                <a:effectLst/>
                <a:highlight>
                  <a:srgbClr val="F5F5F5"/>
                </a:highlight>
                <a:latin typeface="Arial"/>
                <a:ea typeface="Calibri"/>
                <a:cs typeface="Arial"/>
              </a:rPr>
              <a:t> </a:t>
            </a:r>
            <a:r>
              <a:rPr lang="fr-CA" sz="1200" b="0" i="0">
                <a:solidFill>
                  <a:schemeClr val="tx1"/>
                </a:solidFill>
                <a:effectLst/>
                <a:highlight>
                  <a:srgbClr val="F5F5F5"/>
                </a:highlight>
                <a:latin typeface="Arial"/>
                <a:cs typeface="Arial"/>
              </a:rPr>
              <a:t>Toutefois, dans presque tous les cas, les autres lois québécoises doivent respecter les droits fondamentaux qu’elle énonce.</a:t>
            </a:r>
          </a:p>
          <a:p>
            <a:pPr algn="l" rtl="0" fontAlgn="base"/>
            <a:r>
              <a:rPr lang="fr-CA" sz="1200" b="0" i="0">
                <a:solidFill>
                  <a:schemeClr val="tx1"/>
                </a:solidFill>
                <a:effectLst/>
                <a:highlight>
                  <a:srgbClr val="F5F5F5"/>
                </a:highlight>
                <a:latin typeface="Arial"/>
                <a:cs typeface="Arial"/>
              </a:rPr>
              <a:t>​</a:t>
            </a:r>
          </a:p>
          <a:p>
            <a:pPr algn="l" rtl="0" fontAlgn="base"/>
            <a:r>
              <a:rPr lang="fr-CA" sz="1200" b="1" i="0" u="none" strike="noStrike">
                <a:solidFill>
                  <a:schemeClr val="tx1"/>
                </a:solidFill>
                <a:effectLst/>
                <a:highlight>
                  <a:srgbClr val="F5F5F5"/>
                </a:highlight>
                <a:latin typeface="Arial"/>
                <a:cs typeface="Arial"/>
              </a:rPr>
              <a:t>SOURCES</a:t>
            </a:r>
            <a:endParaRPr lang="en-US" sz="1200" b="0" i="0">
              <a:solidFill>
                <a:schemeClr val="tx1"/>
              </a:solidFill>
              <a:effectLst/>
              <a:highlight>
                <a:srgbClr val="F5F5F5"/>
              </a:highlight>
              <a:latin typeface="Arial"/>
              <a:cs typeface="Arial"/>
            </a:endParaRPr>
          </a:p>
          <a:p>
            <a:pPr marL="171450" indent="-171450" algn="l" rtl="0" fontAlgn="base">
              <a:buFont typeface="Arial" panose="020B0604020202020204" pitchFamily="34" charset="0"/>
              <a:buChar char="•"/>
            </a:pPr>
            <a:r>
              <a:rPr lang="fr-CA" sz="1200" b="0" i="0">
                <a:solidFill>
                  <a:schemeClr val="tx1"/>
                </a:solidFill>
                <a:effectLst/>
                <a:highlight>
                  <a:srgbClr val="F5F5F5"/>
                </a:highlight>
                <a:latin typeface="Arial"/>
                <a:cs typeface="Arial"/>
              </a:rPr>
              <a:t>« Charte », « Charte des droits et libertés de la personne » et « Charte canadienne des droits et libertés » et dans Hubert Reid et Simon Reid. (2023). Dictionnaire de droit québécois et canadien (adaptation numérique de la 6e édition par le CAIJ). Repéré le 10 septembre 2024 à https://dictionnaires.caij.qc.ca/recherche#t=edictionnaire&amp;sort=relevancy&amp;m=dico&amp;dico=dictionnaire-reid-6.</a:t>
            </a:r>
          </a:p>
          <a:p>
            <a:pPr marL="171450" indent="-171450" algn="l" rtl="0" fontAlgn="base">
              <a:buFont typeface="Arial" panose="020B0604020202020204" pitchFamily="34" charset="0"/>
              <a:buChar char="•"/>
            </a:pPr>
            <a:r>
              <a:rPr lang="fr-CA" sz="1200" b="0" i="0">
                <a:solidFill>
                  <a:schemeClr val="tx1"/>
                </a:solidFill>
                <a:effectLst/>
                <a:highlight>
                  <a:srgbClr val="F5F5F5"/>
                </a:highlight>
                <a:latin typeface="Arial"/>
                <a:cs typeface="Arial"/>
              </a:rPr>
              <a:t>Éducaloi. Les lois au Québec et au Canada. Repéré le 10 septembre 2024 au https://educaloi.qc.ca/capsules/les-lois-au-canada-et-au-quebec/.</a:t>
            </a:r>
          </a:p>
          <a:p>
            <a:pPr algn="l" rtl="0" fontAlgn="base"/>
            <a:endParaRPr lang="fr-CA" sz="1200" b="0" i="0">
              <a:solidFill>
                <a:schemeClr val="tx1"/>
              </a:solidFill>
              <a:effectLst/>
              <a:highlight>
                <a:srgbClr val="F5F5F5"/>
              </a:highlight>
              <a:latin typeface="Arial" panose="020B0604020202020204" pitchFamily="34" charset="0"/>
              <a:cs typeface="Arial" panose="020B0604020202020204" pitchFamily="34" charset="0"/>
            </a:endParaRPr>
          </a:p>
          <a:p>
            <a:endParaRPr lang="en-US" sz="120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29</a:t>
            </a:fld>
            <a:endParaRPr lang="fr-FR"/>
          </a:p>
        </p:txBody>
      </p:sp>
    </p:spTree>
    <p:extLst>
      <p:ext uri="{BB962C8B-B14F-4D97-AF65-F5344CB8AC3E}">
        <p14:creationId xmlns:p14="http://schemas.microsoft.com/office/powerpoint/2010/main" val="1830536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648D7-07F5-0091-5117-54649BDB9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02A29-D484-73EF-271A-142995B00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B2BD0-DA15-C123-1F09-4C776C84561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INFORMATIONS AUX ÉLÈVES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CA" sz="1200" b="1" i="0">
              <a:solidFill>
                <a:schemeClr val="tx1"/>
              </a:solidFill>
              <a:effectLst/>
              <a:highlight>
                <a:srgbClr val="F5F5F5"/>
              </a:highligh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CA" sz="1200" b="0" i="0">
                <a:solidFill>
                  <a:schemeClr val="tx1"/>
                </a:solidFill>
                <a:effectLst/>
                <a:highlight>
                  <a:srgbClr val="F5F5F5"/>
                </a:highlight>
                <a:latin typeface="Arial" panose="020B0604020202020204" pitchFamily="34" charset="0"/>
                <a:cs typeface="Arial" panose="020B0604020202020204" pitchFamily="34" charset="0"/>
              </a:rPr>
              <a:t>​</a:t>
            </a:r>
            <a:r>
              <a:rPr lang="fr-CA" sz="1200" b="1">
                <a:solidFill>
                  <a:schemeClr val="tx1"/>
                </a:solidFill>
                <a:highlight>
                  <a:srgbClr val="F5F5F5"/>
                </a:highlight>
                <a:latin typeface="Arial" panose="020B0604020202020204" pitchFamily="34" charset="0"/>
                <a:cs typeface="Arial" panose="020B0604020202020204" pitchFamily="34" charset="0"/>
              </a:rPr>
              <a:t>Étape 1 : approuver la demande d’appel</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CA" sz="1200" b="1">
              <a:solidFill>
                <a:schemeClr val="tx1"/>
              </a:solidFill>
              <a:highlight>
                <a:srgbClr val="FFFFFF"/>
              </a:highlight>
              <a:latin typeface="Arial" panose="020B0604020202020204" pitchFamily="34" charset="0"/>
              <a:ea typeface="Cambria"/>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La Cour suprême n’accepte pas d’entendre tous les dossiers qui lui sont présentés. En règle générale, les juges acceptent d’entendre seulement les dossiers</a:t>
            </a:r>
            <a:r>
              <a:rPr lang="fr" sz="1200">
                <a:solidFill>
                  <a:schemeClr val="tx1"/>
                </a:solidFill>
                <a:highlight>
                  <a:srgbClr val="F5F5F5"/>
                </a:highlight>
                <a:latin typeface="Arial" panose="020B0604020202020204" pitchFamily="34" charset="0"/>
                <a:cs typeface="Arial" panose="020B0604020202020204" pitchFamily="34" charset="0"/>
              </a:rPr>
              <a:t> </a:t>
            </a:r>
            <a:r>
              <a:rPr lang="fr-CA" sz="1200">
                <a:solidFill>
                  <a:schemeClr val="tx1"/>
                </a:solidFill>
                <a:highlight>
                  <a:srgbClr val="F5F5F5"/>
                </a:highlight>
                <a:latin typeface="Arial" panose="020B0604020202020204" pitchFamily="34" charset="0"/>
                <a:cs typeface="Arial" panose="020B0604020202020204" pitchFamily="34" charset="0"/>
              </a:rPr>
              <a:t>qui sont importants pour l’ensemble du pays ou qui portent sur des domaines du droit qui ne sont pas clairs.</a:t>
            </a: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endParaRPr lang="fr-CA" sz="1200" b="1">
              <a:solidFill>
                <a:schemeClr val="tx1"/>
              </a:solidFill>
              <a:highlight>
                <a:srgbClr val="F5F5F5"/>
              </a:highlight>
              <a:latin typeface="Arial" panose="020B0604020202020204" pitchFamily="34" charset="0"/>
              <a:cs typeface="Arial" panose="020B0604020202020204" pitchFamily="34" charset="0"/>
            </a:endParaRPr>
          </a:p>
          <a:p>
            <a:pPr marL="0" indent="0">
              <a:buFont typeface="Wingdings" pitchFamily="2" charset="2"/>
              <a:buNone/>
            </a:pPr>
            <a:r>
              <a:rPr lang="fr-CA" sz="1200" b="1">
                <a:solidFill>
                  <a:schemeClr val="tx1"/>
                </a:solidFill>
                <a:highlight>
                  <a:srgbClr val="F5F5F5"/>
                </a:highlight>
                <a:latin typeface="Arial" panose="020B0604020202020204" pitchFamily="34" charset="0"/>
                <a:cs typeface="Arial" panose="020B0604020202020204" pitchFamily="34" charset="0"/>
              </a:rPr>
              <a:t>Étape 2 : lire le dossier</a:t>
            </a:r>
          </a:p>
          <a:p>
            <a:pPr marL="0" indent="0">
              <a:buFont typeface="Wingdings" pitchFamily="2" charset="2"/>
              <a:buNone/>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Les juges doivent prendre connaissance du dossier qui leur a été soumis par le juge en chef. Dans ce dossier, on retrouve les témoignages, les preuves</a:t>
            </a:r>
            <a:r>
              <a:rPr lang="fr-CA" sz="1200" u="none">
                <a:solidFill>
                  <a:schemeClr val="tx1"/>
                </a:solidFill>
                <a:highlight>
                  <a:srgbClr val="F5F5F5"/>
                </a:highlight>
                <a:latin typeface="Arial" panose="020B0604020202020204" pitchFamily="34" charset="0"/>
                <a:cs typeface="Arial" panose="020B0604020202020204" pitchFamily="34" charset="0"/>
              </a:rPr>
              <a:t> et </a:t>
            </a:r>
            <a:r>
              <a:rPr lang="fr-CA" sz="1200">
                <a:solidFill>
                  <a:schemeClr val="tx1"/>
                </a:solidFill>
                <a:highlight>
                  <a:srgbClr val="F5F5F5"/>
                </a:highlight>
                <a:latin typeface="Arial" panose="020B0604020202020204" pitchFamily="34" charset="0"/>
                <a:cs typeface="Arial" panose="020B0604020202020204" pitchFamily="34" charset="0"/>
              </a:rPr>
              <a:t>toutes les conclusions des cours précédentes.</a:t>
            </a:r>
          </a:p>
          <a:p>
            <a:pPr marL="171450" indent="-171450">
              <a:buFont typeface="Wingdings" pitchFamily="2" charset="2"/>
              <a:buChar char="q"/>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À cette étape, les avocates et les avocats n’ont habituellement pas de nouvelles informations à communiquer aux juges ni de nouveaux témoins à faire entendre.</a:t>
            </a:r>
          </a:p>
          <a:p>
            <a:pPr marL="171450" indent="-171450">
              <a:buFont typeface="Wingdings" pitchFamily="2" charset="2"/>
              <a:buChar char="q"/>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Dans le dossier, on retrouve aussi ce que l’on appelle les </a:t>
            </a:r>
            <a:r>
              <a:rPr lang="fr-CA" sz="1200" b="1">
                <a:solidFill>
                  <a:schemeClr val="tx1"/>
                </a:solidFill>
                <a:highlight>
                  <a:srgbClr val="F5F5F5"/>
                </a:highlight>
                <a:latin typeface="Arial" panose="020B0604020202020204" pitchFamily="34" charset="0"/>
                <a:cs typeface="Arial" panose="020B0604020202020204" pitchFamily="34" charset="0"/>
              </a:rPr>
              <a:t>mémoires</a:t>
            </a:r>
            <a:r>
              <a:rPr lang="fr-CA" sz="1200">
                <a:solidFill>
                  <a:schemeClr val="tx1"/>
                </a:solidFill>
                <a:highlight>
                  <a:srgbClr val="F5F5F5"/>
                </a:highlight>
                <a:latin typeface="Arial" panose="020B0604020202020204" pitchFamily="34" charset="0"/>
                <a:cs typeface="Arial" panose="020B0604020202020204" pitchFamily="34" charset="0"/>
              </a:rPr>
              <a:t>. Les mémoires sont préparés par les parties qui s’opposent et contiennent une présentation écrite de leurs arguments. </a:t>
            </a: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endParaRPr lang="fr-CA" sz="1200" b="1">
              <a:solidFill>
                <a:schemeClr val="tx1"/>
              </a:solidFill>
              <a:highlight>
                <a:srgbClr val="F5F5F5"/>
              </a:highlight>
              <a:latin typeface="Arial" panose="020B0604020202020204" pitchFamily="34" charset="0"/>
              <a:cs typeface="Arial" panose="020B0604020202020204" pitchFamily="34" charset="0"/>
            </a:endParaRPr>
          </a:p>
          <a:p>
            <a:pPr marL="0" indent="0">
              <a:buFont typeface="Wingdings" pitchFamily="2" charset="2"/>
              <a:buNone/>
            </a:pPr>
            <a:r>
              <a:rPr lang="fr-CA" sz="1200" b="1">
                <a:solidFill>
                  <a:schemeClr val="tx1"/>
                </a:solidFill>
                <a:highlight>
                  <a:srgbClr val="F5F5F5"/>
                </a:highlight>
                <a:latin typeface="Arial" panose="020B0604020202020204" pitchFamily="34" charset="0"/>
                <a:cs typeface="Arial" panose="020B0604020202020204" pitchFamily="34" charset="0"/>
              </a:rPr>
              <a:t>Étape 3 : l’audience</a:t>
            </a:r>
          </a:p>
          <a:p>
            <a:pPr marL="0" indent="0">
              <a:buFont typeface="Wingdings" pitchFamily="2" charset="2"/>
              <a:buNone/>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Une audience en Cour suprême est une séance publique au cours de laquelle les deux parties qui s’opposent font une présentation orale de leurs arguments. Les juges peuvent poser des questions et demander des clarifications. Cette présentation dure environ deux heures.</a:t>
            </a:r>
          </a:p>
          <a:p>
            <a:pPr marL="171450" indent="-171450">
              <a:buFont typeface="Wingdings" pitchFamily="2" charset="2"/>
              <a:buChar char="q"/>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Les dossiers sont habituellement présentés devant un minimum de cinq juges, mais il peut y en avoir plus. Dans tous les cas, il faut un nombre impair de juges afin que ceux-ci prennent une décision à la majorité. Une décision de la Cour suprême n’a pas besoin d’être unanime, contrairement, par exemple, aux décisions d’un jury dans un procès criminel.</a:t>
            </a:r>
          </a:p>
          <a:p>
            <a:pPr marL="171450" indent="-171450">
              <a:buFont typeface="Wingdings" pitchFamily="2" charset="2"/>
              <a:buChar char="q"/>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L’audience se déroule dans une salle spéciale ornée de rouge. Dans cette salle, les juges se placent sur une tribune devant le public et devant les représentantes et représentants des parties.</a:t>
            </a: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endParaRPr lang="fr-CA" sz="1200" b="1">
              <a:solidFill>
                <a:schemeClr val="tx1"/>
              </a:solidFill>
              <a:highlight>
                <a:srgbClr val="F5F5F5"/>
              </a:highlight>
              <a:latin typeface="Arial" panose="020B0604020202020204" pitchFamily="34" charset="0"/>
              <a:cs typeface="Arial" panose="020B0604020202020204" pitchFamily="34" charset="0"/>
            </a:endParaRPr>
          </a:p>
          <a:p>
            <a:pPr marL="0" indent="0">
              <a:buFont typeface="Wingdings" pitchFamily="2" charset="2"/>
              <a:buNone/>
            </a:pPr>
            <a:r>
              <a:rPr lang="fr-CA" sz="1200" b="1">
                <a:solidFill>
                  <a:schemeClr val="tx1"/>
                </a:solidFill>
                <a:highlight>
                  <a:srgbClr val="F5F5F5"/>
                </a:highlight>
                <a:latin typeface="Arial" panose="020B0604020202020204" pitchFamily="34" charset="0"/>
                <a:cs typeface="Arial" panose="020B0604020202020204" pitchFamily="34" charset="0"/>
              </a:rPr>
              <a:t>Étape 4 : trancher le débat</a:t>
            </a:r>
          </a:p>
          <a:p>
            <a:pPr marL="0" indent="0">
              <a:buFont typeface="Wingdings" pitchFamily="2" charset="2"/>
              <a:buNone/>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Après l’audience, les juges retournent dans leur bureau pour entamer la tâche délicate de trancher le débat et de rendre une décision juste qui respecte le droit. La plupart du temps, les décisions sont rendues par écrit, mais parfois, les juges le font oralement.</a:t>
            </a:r>
          </a:p>
          <a:p>
            <a:pPr marL="171450" indent="-171450">
              <a:buFont typeface="Wingdings" pitchFamily="2" charset="2"/>
              <a:buChar char="q"/>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De longues heures de lecture, de réflexion et de rédaction sont au programme! La responsabilité est grande parce que les décisions de la Cour suprême ont des impacts à l’échelle du Canada. Avant de prendre leur décision, les juges se rencontrent pour comparer leurs opinions.</a:t>
            </a:r>
          </a:p>
          <a:p>
            <a:pPr marL="171450" indent="-171450">
              <a:buFont typeface="Wingdings" pitchFamily="2" charset="2"/>
              <a:buChar char="q"/>
            </a:pPr>
            <a:endParaRPr lang="fr-CA" sz="120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fr-CA" sz="1200">
                <a:solidFill>
                  <a:schemeClr val="tx1"/>
                </a:solidFill>
                <a:highlight>
                  <a:srgbClr val="F5F5F5"/>
                </a:highlight>
                <a:latin typeface="Arial" panose="020B0604020202020204" pitchFamily="34" charset="0"/>
                <a:cs typeface="Arial" panose="020B0604020202020204" pitchFamily="34" charset="0"/>
              </a:rPr>
              <a:t>Les juges peuvent rendre une décision unanime, mais il arrive parfois qu’un ou que plusieurs jugent ne partagent pas l’opinion de la majorité des juges. On dit alors qu’il y a une </a:t>
            </a:r>
            <a:r>
              <a:rPr lang="fr-CA" sz="1200" b="1">
                <a:solidFill>
                  <a:schemeClr val="tx1"/>
                </a:solidFill>
                <a:highlight>
                  <a:srgbClr val="F5F5F5"/>
                </a:highlight>
                <a:latin typeface="Arial" panose="020B0604020202020204" pitchFamily="34" charset="0"/>
                <a:cs typeface="Arial" panose="020B0604020202020204" pitchFamily="34" charset="0"/>
              </a:rPr>
              <a:t>opinion dissidente</a:t>
            </a:r>
            <a:r>
              <a:rPr lang="fr-CA" sz="1200">
                <a:solidFill>
                  <a:schemeClr val="tx1"/>
                </a:solidFill>
                <a:highlight>
                  <a:srgbClr val="F5F5F5"/>
                </a:highlight>
                <a:latin typeface="Arial" panose="020B0604020202020204" pitchFamily="34" charset="0"/>
                <a:cs typeface="Arial" panose="020B0604020202020204" pitchFamily="34" charset="0"/>
              </a:rPr>
              <a:t>.</a:t>
            </a:r>
            <a:endParaRPr lang="fr-CA" sz="1200">
              <a:solidFill>
                <a:schemeClr val="tx1"/>
              </a:solidFill>
              <a:latin typeface="Arial" panose="020B0604020202020204" pitchFamily="34" charset="0"/>
              <a:cs typeface="Arial" panose="020B0604020202020204" pitchFamily="34" charset="0"/>
            </a:endParaRPr>
          </a:p>
          <a:p>
            <a:br>
              <a:rPr lang="en-US" sz="1200">
                <a:solidFill>
                  <a:schemeClr val="tx1"/>
                </a:solidFill>
                <a:latin typeface="Arial" panose="020B0604020202020204" pitchFamily="34" charset="0"/>
                <a:cs typeface="Arial" panose="020B0604020202020204" pitchFamily="34" charset="0"/>
              </a:rPr>
            </a:br>
            <a:r>
              <a:rPr lang="en-US" sz="1200" b="1">
                <a:solidFill>
                  <a:schemeClr val="tx1"/>
                </a:solidFill>
                <a:latin typeface="Arial" panose="020B0604020202020204" pitchFamily="34" charset="0"/>
                <a:cs typeface="Arial" panose="020B0604020202020204" pitchFamily="34" charset="0"/>
              </a:rPr>
              <a:t>Pour </a:t>
            </a:r>
            <a:r>
              <a:rPr lang="en-US" sz="1200" b="1" err="1">
                <a:solidFill>
                  <a:schemeClr val="tx1"/>
                </a:solidFill>
                <a:latin typeface="Arial" panose="020B0604020202020204" pitchFamily="34" charset="0"/>
                <a:cs typeface="Arial" panose="020B0604020202020204" pitchFamily="34" charset="0"/>
              </a:rPr>
              <a:t>l’étape</a:t>
            </a:r>
            <a:r>
              <a:rPr lang="en-US" sz="1200" b="1">
                <a:solidFill>
                  <a:schemeClr val="tx1"/>
                </a:solidFill>
                <a:latin typeface="Arial" panose="020B0604020202020204" pitchFamily="34" charset="0"/>
                <a:cs typeface="Arial" panose="020B0604020202020204" pitchFamily="34" charset="0"/>
              </a:rPr>
              <a:t> 5, </a:t>
            </a:r>
            <a:r>
              <a:rPr lang="en-US" sz="1200" b="1" err="1">
                <a:solidFill>
                  <a:schemeClr val="tx1"/>
                </a:solidFill>
                <a:latin typeface="Arial" panose="020B0604020202020204" pitchFamily="34" charset="0"/>
                <a:cs typeface="Arial" panose="020B0604020202020204" pitchFamily="34" charset="0"/>
              </a:rPr>
              <a:t>avancez</a:t>
            </a:r>
            <a:r>
              <a:rPr lang="en-US" sz="1200" b="1">
                <a:solidFill>
                  <a:schemeClr val="tx1"/>
                </a:solidFill>
                <a:latin typeface="Arial" panose="020B0604020202020204" pitchFamily="34" charset="0"/>
                <a:cs typeface="Arial" panose="020B0604020202020204" pitchFamily="34" charset="0"/>
              </a:rPr>
              <a:t> à la </a:t>
            </a:r>
            <a:r>
              <a:rPr lang="en-US" sz="1200" b="1" err="1">
                <a:solidFill>
                  <a:schemeClr val="tx1"/>
                </a:solidFill>
                <a:latin typeface="Arial" panose="020B0604020202020204" pitchFamily="34" charset="0"/>
                <a:cs typeface="Arial" panose="020B0604020202020204" pitchFamily="34" charset="0"/>
              </a:rPr>
              <a:t>prochaine</a:t>
            </a:r>
            <a:r>
              <a:rPr lang="en-US" sz="1200" b="1">
                <a:solidFill>
                  <a:schemeClr val="tx1"/>
                </a:solidFill>
                <a:latin typeface="Arial" panose="020B0604020202020204" pitchFamily="34" charset="0"/>
                <a:cs typeface="Arial" panose="020B0604020202020204" pitchFamily="34" charset="0"/>
              </a:rPr>
              <a:t> diapositive.</a:t>
            </a:r>
          </a:p>
          <a:p>
            <a:br>
              <a:rPr lang="en-US" sz="1200">
                <a:solidFill>
                  <a:schemeClr val="tx1"/>
                </a:solidFill>
                <a:latin typeface="Arial" panose="020B0604020202020204" pitchFamily="34" charset="0"/>
                <a:cs typeface="Arial" panose="020B0604020202020204" pitchFamily="34" charset="0"/>
              </a:rPr>
            </a:br>
            <a:r>
              <a:rPr lang="en-US" sz="1200" b="1">
                <a:solidFill>
                  <a:schemeClr val="tx1"/>
                </a:solidFill>
                <a:latin typeface="Arial" panose="020B0604020202020204" pitchFamily="34" charset="0"/>
                <a:cs typeface="Arial" panose="020B0604020202020204" pitchFamily="34" charset="0"/>
              </a:rPr>
              <a:t>SOURCES</a:t>
            </a:r>
          </a:p>
          <a:p>
            <a:pPr marL="171450" indent="-171450">
              <a:buFont typeface="Arial" panose="020B0604020202020204" pitchFamily="34" charset="0"/>
              <a:buChar char="•"/>
            </a:pPr>
            <a:r>
              <a:rPr lang="fr" sz="1200" i="1">
                <a:solidFill>
                  <a:schemeClr val="tx1"/>
                </a:solidFill>
                <a:highlight>
                  <a:srgbClr val="F5F5F5"/>
                </a:highlight>
                <a:latin typeface="Arial" panose="020B0604020202020204" pitchFamily="34" charset="0"/>
                <a:cs typeface="Arial" panose="020B0604020202020204" pitchFamily="34" charset="0"/>
              </a:rPr>
              <a:t>Loi sur la Cour suprême</a:t>
            </a:r>
            <a:r>
              <a:rPr lang="fr" sz="1200">
                <a:solidFill>
                  <a:schemeClr val="tx1"/>
                </a:solidFill>
                <a:highlight>
                  <a:srgbClr val="F5F5F5"/>
                </a:highlight>
                <a:latin typeface="Arial" panose="020B0604020202020204" pitchFamily="34" charset="0"/>
                <a:cs typeface="Arial" panose="020B0604020202020204" pitchFamily="34" charset="0"/>
              </a:rPr>
              <a:t>, LRC 1985, c S-26, &lt;</a:t>
            </a:r>
            <a:r>
              <a:rPr lang="fr" sz="1200">
                <a:solidFill>
                  <a:schemeClr val="tx1"/>
                </a:solidFill>
                <a:highlight>
                  <a:srgbClr val="F5F5F5"/>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https://canlii.ca/t/6c5q5</a:t>
            </a:r>
            <a:r>
              <a:rPr lang="fr" sz="1200">
                <a:solidFill>
                  <a:schemeClr val="tx1"/>
                </a:solidFill>
                <a:highlight>
                  <a:srgbClr val="F5F5F5"/>
                </a:highlight>
                <a:latin typeface="Arial" panose="020B0604020202020204" pitchFamily="34" charset="0"/>
                <a:cs typeface="Arial" panose="020B0604020202020204" pitchFamily="34" charset="0"/>
              </a:rPr>
              <a:t>&gt; consulté le 2024-08-21 (à jour au 2024-06-2024), 40(1), art. 42 (2) et 58(1)a).</a:t>
            </a:r>
            <a:endParaRPr lang="fr-CA"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 sz="1200" i="1">
                <a:solidFill>
                  <a:schemeClr val="tx1"/>
                </a:solidFill>
                <a:highlight>
                  <a:srgbClr val="F5F5F5"/>
                </a:highlight>
                <a:latin typeface="Arial" panose="020B0604020202020204" pitchFamily="34" charset="0"/>
                <a:cs typeface="Arial" panose="020B0604020202020204" pitchFamily="34" charset="0"/>
              </a:rPr>
              <a:t>Loi sur la Cour suprême</a:t>
            </a:r>
            <a:r>
              <a:rPr lang="fr" sz="1200">
                <a:solidFill>
                  <a:schemeClr val="tx1"/>
                </a:solidFill>
                <a:highlight>
                  <a:srgbClr val="F5F5F5"/>
                </a:highlight>
                <a:latin typeface="Arial" panose="020B0604020202020204" pitchFamily="34" charset="0"/>
                <a:cs typeface="Arial" panose="020B0604020202020204" pitchFamily="34" charset="0"/>
              </a:rPr>
              <a:t>, LRC 1985, c S-26, &lt;</a:t>
            </a:r>
            <a:r>
              <a:rPr lang="fr" sz="1200">
                <a:solidFill>
                  <a:schemeClr val="tx1"/>
                </a:solidFill>
                <a:highlight>
                  <a:srgbClr val="F5F5F5"/>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https://canlii.ca/t/6c5q5</a:t>
            </a:r>
            <a:r>
              <a:rPr lang="fr" sz="1200">
                <a:solidFill>
                  <a:schemeClr val="tx1"/>
                </a:solidFill>
                <a:highlight>
                  <a:srgbClr val="F5F5F5"/>
                </a:highlight>
                <a:latin typeface="Arial" panose="020B0604020202020204" pitchFamily="34" charset="0"/>
                <a:cs typeface="Arial" panose="020B0604020202020204" pitchFamily="34" charset="0"/>
              </a:rPr>
              <a:t>&gt; consulté le 2024-08-21 (à jour au 2024-06-2024), art. 62(2)</a:t>
            </a:r>
          </a:p>
          <a:p>
            <a:pPr marL="171450" indent="-171450">
              <a:buFont typeface="Arial" panose="020B0604020202020204" pitchFamily="34" charset="0"/>
              <a:buChar char="•"/>
            </a:pPr>
            <a:r>
              <a:rPr lang="fr-CA" sz="1200">
                <a:solidFill>
                  <a:schemeClr val="tx1"/>
                </a:solidFill>
                <a:highlight>
                  <a:srgbClr val="F5F5F5"/>
                </a:highlight>
                <a:latin typeface="Arial" panose="020B0604020202020204" pitchFamily="34" charset="0"/>
                <a:cs typeface="Arial" panose="020B0604020202020204" pitchFamily="34" charset="0"/>
              </a:rPr>
              <a:t>Voir </a:t>
            </a:r>
            <a:r>
              <a:rPr lang="fr" sz="1200" i="1">
                <a:solidFill>
                  <a:schemeClr val="tx1"/>
                </a:solidFill>
                <a:highlight>
                  <a:srgbClr val="F5F5F5"/>
                </a:highlight>
                <a:latin typeface="Arial" panose="020B0604020202020204" pitchFamily="34" charset="0"/>
                <a:cs typeface="Arial" panose="020B0604020202020204" pitchFamily="34" charset="0"/>
              </a:rPr>
              <a:t>Loi sur la Cour suprême</a:t>
            </a:r>
            <a:r>
              <a:rPr lang="fr" sz="1200">
                <a:solidFill>
                  <a:schemeClr val="tx1"/>
                </a:solidFill>
                <a:highlight>
                  <a:srgbClr val="F5F5F5"/>
                </a:highlight>
                <a:latin typeface="Arial" panose="020B0604020202020204" pitchFamily="34" charset="0"/>
                <a:cs typeface="Arial" panose="020B0604020202020204" pitchFamily="34" charset="0"/>
              </a:rPr>
              <a:t>, LRC 1985, c S-26, &lt;</a:t>
            </a:r>
            <a:r>
              <a:rPr lang="fr" sz="1200">
                <a:solidFill>
                  <a:schemeClr val="tx1"/>
                </a:solidFill>
                <a:highlight>
                  <a:srgbClr val="F5F5F5"/>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https://canlii.ca/t/6c5q5</a:t>
            </a:r>
            <a:r>
              <a:rPr lang="fr" sz="1200">
                <a:solidFill>
                  <a:schemeClr val="tx1"/>
                </a:solidFill>
                <a:highlight>
                  <a:srgbClr val="F5F5F5"/>
                </a:highlight>
                <a:latin typeface="Arial" panose="020B0604020202020204" pitchFamily="34" charset="0"/>
                <a:cs typeface="Arial" panose="020B0604020202020204" pitchFamily="34" charset="0"/>
              </a:rPr>
              <a:t>&gt; consulté le 2024-08-21 (à jour au 2024-06-2024), art. 62(3).</a:t>
            </a:r>
            <a:endParaRPr lang="fr-CA"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 sz="1200">
                <a:solidFill>
                  <a:schemeClr val="tx1"/>
                </a:solidFill>
                <a:highlight>
                  <a:srgbClr val="F5F5F5"/>
                </a:highlight>
                <a:latin typeface="Arial" panose="020B0604020202020204" pitchFamily="34" charset="0"/>
                <a:cs typeface="Arial" panose="020B0604020202020204" pitchFamily="34" charset="0"/>
              </a:rPr>
              <a:t>Les avocates ou les avocats plaident une heure chacun : </a:t>
            </a:r>
            <a:r>
              <a:rPr lang="fr" sz="1200">
                <a:solidFill>
                  <a:schemeClr val="tx1"/>
                </a:solidFill>
                <a:highlight>
                  <a:srgbClr val="F5F5F5"/>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Cour suprême du Canada, Règles de la</a:t>
            </a:r>
            <a:r>
              <a:rPr lang="fr" sz="1200">
                <a:solidFill>
                  <a:schemeClr val="tx1"/>
                </a:solidFill>
                <a:highlight>
                  <a:srgbClr val="F5F5F5"/>
                </a:highlight>
                <a:latin typeface="Arial" panose="020B0604020202020204" pitchFamily="34" charset="0"/>
                <a:cs typeface="Arial" panose="020B0604020202020204" pitchFamily="34" charset="0"/>
              </a:rPr>
              <a:t>, DORS/2002-156, art. 71 (1) et 71 (5).</a:t>
            </a:r>
            <a:endParaRPr lang="fr-CA"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 sz="1200" i="1">
                <a:solidFill>
                  <a:schemeClr val="tx1"/>
                </a:solidFill>
                <a:highlight>
                  <a:srgbClr val="F5F5F5"/>
                </a:highlight>
                <a:latin typeface="Arial" panose="020B0604020202020204" pitchFamily="34" charset="0"/>
                <a:cs typeface="Arial" panose="020B0604020202020204" pitchFamily="34" charset="0"/>
              </a:rPr>
              <a:t>Loi sur la Cour suprême</a:t>
            </a:r>
            <a:r>
              <a:rPr lang="fr" sz="1200">
                <a:solidFill>
                  <a:schemeClr val="tx1"/>
                </a:solidFill>
                <a:highlight>
                  <a:srgbClr val="F5F5F5"/>
                </a:highlight>
                <a:latin typeface="Arial" panose="020B0604020202020204" pitchFamily="34" charset="0"/>
                <a:cs typeface="Arial" panose="020B0604020202020204" pitchFamily="34" charset="0"/>
              </a:rPr>
              <a:t>, LRC 1985, c S-26, &lt;</a:t>
            </a:r>
            <a:r>
              <a:rPr lang="fr" sz="1200">
                <a:solidFill>
                  <a:schemeClr val="tx1"/>
                </a:solidFill>
                <a:highlight>
                  <a:srgbClr val="F5F5F5"/>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https://canlii.ca/t/6c5q5</a:t>
            </a:r>
            <a:r>
              <a:rPr lang="fr" sz="1200">
                <a:solidFill>
                  <a:schemeClr val="tx1"/>
                </a:solidFill>
                <a:highlight>
                  <a:srgbClr val="F5F5F5"/>
                </a:highlight>
                <a:latin typeface="Arial" panose="020B0604020202020204" pitchFamily="34" charset="0"/>
                <a:cs typeface="Arial" panose="020B0604020202020204" pitchFamily="34" charset="0"/>
              </a:rPr>
              <a:t>&gt; consulté le 2024-08-21 (à jour au 2024-06-2024), art. 25. Le quorum peut parfois être de quatre juges (art. 28(2) et 29).</a:t>
            </a:r>
            <a:endParaRPr lang="fr-CA"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 sz="1200">
                <a:solidFill>
                  <a:schemeClr val="tx1"/>
                </a:solidFill>
                <a:highlight>
                  <a:srgbClr val="F5F5F5"/>
                </a:highlight>
                <a:latin typeface="Arial" panose="020B0604020202020204" pitchFamily="34" charset="0"/>
                <a:cs typeface="Arial" panose="020B0604020202020204" pitchFamily="34" charset="0"/>
              </a:rPr>
              <a:t>Loi ? Règlement ? Voir </a:t>
            </a:r>
            <a:r>
              <a:rPr lang="fr" sz="1200">
                <a:solidFill>
                  <a:schemeClr val="tx1"/>
                </a:solidFill>
                <a:highlight>
                  <a:srgbClr val="F5F5F5"/>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Cour suprême du Canada - Rétrospective annuelle 2019 (scc-csc.ca)</a:t>
            </a:r>
            <a:r>
              <a:rPr lang="fr" sz="1200">
                <a:solidFill>
                  <a:schemeClr val="tx1"/>
                </a:solidFill>
                <a:highlight>
                  <a:srgbClr val="F5F5F5"/>
                </a:highlight>
                <a:latin typeface="Arial" panose="020B0604020202020204" pitchFamily="34" charset="0"/>
                <a:cs typeface="Arial" panose="020B0604020202020204" pitchFamily="34" charset="0"/>
              </a:rPr>
              <a:t> (consulté le 21-08-2024).</a:t>
            </a:r>
            <a:endParaRPr lang="fr-CA"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a:solidFill>
                  <a:schemeClr val="tx1"/>
                </a:solidFill>
                <a:highlight>
                  <a:srgbClr val="F5F5F5"/>
                </a:highlight>
                <a:latin typeface="Arial" panose="020B0604020202020204" pitchFamily="34" charset="0"/>
                <a:cs typeface="Arial" panose="020B0604020202020204" pitchFamily="34" charset="0"/>
              </a:rPr>
              <a:t>R c. </a:t>
            </a:r>
            <a:r>
              <a:rPr lang="fr-CA" sz="1200" err="1">
                <a:solidFill>
                  <a:schemeClr val="tx1"/>
                </a:solidFill>
                <a:highlight>
                  <a:srgbClr val="F5F5F5"/>
                </a:highlight>
                <a:latin typeface="Arial" panose="020B0604020202020204" pitchFamily="34" charset="0"/>
                <a:cs typeface="Arial" panose="020B0604020202020204" pitchFamily="34" charset="0"/>
              </a:rPr>
              <a:t>Brydon</a:t>
            </a:r>
            <a:r>
              <a:rPr lang="fr-CA" sz="1200">
                <a:solidFill>
                  <a:schemeClr val="tx1"/>
                </a:solidFill>
                <a:highlight>
                  <a:srgbClr val="F5F5F5"/>
                </a:highlight>
                <a:latin typeface="Arial" panose="020B0604020202020204" pitchFamily="34" charset="0"/>
                <a:cs typeface="Arial" panose="020B0604020202020204" pitchFamily="34" charset="0"/>
              </a:rPr>
              <a:t> (1995) 4 R.C.S. 253 et Pierre Béliveau et Martin </a:t>
            </a:r>
            <a:r>
              <a:rPr lang="fr-CA" sz="1200" err="1">
                <a:solidFill>
                  <a:schemeClr val="tx1"/>
                </a:solidFill>
                <a:highlight>
                  <a:srgbClr val="F5F5F5"/>
                </a:highlight>
                <a:latin typeface="Arial" panose="020B0604020202020204" pitchFamily="34" charset="0"/>
                <a:cs typeface="Arial" panose="020B0604020202020204" pitchFamily="34" charset="0"/>
              </a:rPr>
              <a:t>Vauclair</a:t>
            </a:r>
            <a:r>
              <a:rPr lang="fr-CA" sz="1200">
                <a:solidFill>
                  <a:schemeClr val="tx1"/>
                </a:solidFill>
                <a:highlight>
                  <a:srgbClr val="F5F5F5"/>
                </a:highlight>
                <a:latin typeface="Arial" panose="020B0604020202020204" pitchFamily="34" charset="0"/>
                <a:cs typeface="Arial" panose="020B0604020202020204" pitchFamily="34" charset="0"/>
              </a:rPr>
              <a:t>, </a:t>
            </a:r>
            <a:r>
              <a:rPr lang="fr-CA" sz="1200" i="1">
                <a:solidFill>
                  <a:schemeClr val="tx1"/>
                </a:solidFill>
                <a:highlight>
                  <a:srgbClr val="F5F5F5"/>
                </a:highlight>
                <a:latin typeface="Arial" panose="020B0604020202020204" pitchFamily="34" charset="0"/>
                <a:cs typeface="Arial" panose="020B0604020202020204" pitchFamily="34" charset="0"/>
              </a:rPr>
              <a:t>Traité général de preuve et de procédures pénales</a:t>
            </a:r>
            <a:r>
              <a:rPr lang="fr-CA" sz="1200">
                <a:solidFill>
                  <a:schemeClr val="tx1"/>
                </a:solidFill>
                <a:highlight>
                  <a:srgbClr val="F5F5F5"/>
                </a:highlight>
                <a:latin typeface="Arial" panose="020B0604020202020204" pitchFamily="34" charset="0"/>
                <a:cs typeface="Arial" panose="020B0604020202020204" pitchFamily="34" charset="0"/>
              </a:rPr>
              <a:t>, 20e éd, Cowansville (</a:t>
            </a:r>
            <a:r>
              <a:rPr lang="fr-CA" sz="1200" err="1">
                <a:solidFill>
                  <a:schemeClr val="tx1"/>
                </a:solidFill>
                <a:highlight>
                  <a:srgbClr val="F5F5F5"/>
                </a:highlight>
                <a:latin typeface="Arial" panose="020B0604020202020204" pitchFamily="34" charset="0"/>
                <a:cs typeface="Arial" panose="020B0604020202020204" pitchFamily="34" charset="0"/>
              </a:rPr>
              <a:t>Qc</a:t>
            </a:r>
            <a:r>
              <a:rPr lang="fr-CA" sz="1200">
                <a:solidFill>
                  <a:schemeClr val="tx1"/>
                </a:solidFill>
                <a:highlight>
                  <a:srgbClr val="F5F5F5"/>
                </a:highlight>
                <a:latin typeface="Arial" panose="020B0604020202020204" pitchFamily="34" charset="0"/>
                <a:cs typeface="Arial" panose="020B0604020202020204" pitchFamily="34" charset="0"/>
              </a:rPr>
              <a:t>), Yvon Blais, 2013, aux par 2398, 2434 (trouver l’équivalent dans le Traité général de preuve et de procédure pénales 2024, 31e édition).</a:t>
            </a:r>
            <a:endParaRPr lang="fr-CA"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i="1">
                <a:solidFill>
                  <a:schemeClr val="tx1"/>
                </a:solidFill>
                <a:effectLst/>
                <a:latin typeface="Arial" panose="020B0604020202020204" pitchFamily="34" charset="0"/>
                <a:ea typeface="Aptos" panose="020B0004020202020204" pitchFamily="34" charset="0"/>
                <a:cs typeface="Arial" panose="020B0604020202020204" pitchFamily="34" charset="0"/>
              </a:rPr>
              <a:t>Éducaloi. Juge. </a:t>
            </a:r>
            <a:r>
              <a:rPr lang="fr-CA" sz="1200" i="0">
                <a:solidFill>
                  <a:schemeClr val="tx1"/>
                </a:solidFill>
                <a:effectLst/>
                <a:latin typeface="Arial" panose="020B0604020202020204" pitchFamily="34" charset="0"/>
                <a:ea typeface="Aptos" panose="020B0004020202020204" pitchFamily="34" charset="0"/>
                <a:cs typeface="Arial" panose="020B0604020202020204" pitchFamily="34" charset="0"/>
              </a:rPr>
              <a:t>Repéré le 10 septembre 2024 à https://educaloi.qc.ca/capsules/juge/.</a:t>
            </a:r>
          </a:p>
          <a:p>
            <a:pPr marL="171450" indent="-171450">
              <a:buFont typeface="Arial" panose="020B0604020202020204" pitchFamily="34" charset="0"/>
              <a:buChar char="•"/>
            </a:pPr>
            <a:r>
              <a:rPr lang="fr" sz="1200">
                <a:solidFill>
                  <a:schemeClr val="tx1"/>
                </a:solidFill>
                <a:highlight>
                  <a:srgbClr val="F5F5F5"/>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Cour suprême du Canada | l'Encyclopédie Canadienne (thecanadianencyclopedia.ca)</a:t>
            </a:r>
            <a:r>
              <a:rPr lang="fr" sz="1200">
                <a:solidFill>
                  <a:schemeClr val="tx1"/>
                </a:solidFill>
                <a:highlight>
                  <a:srgbClr val="F5F5F5"/>
                </a:highlight>
                <a:latin typeface="Arial" panose="020B0604020202020204" pitchFamily="34" charset="0"/>
                <a:cs typeface="Arial" panose="020B0604020202020204" pitchFamily="34" charset="0"/>
              </a:rPr>
              <a:t>, consulté en ligne (21-08-2024).</a:t>
            </a:r>
            <a:endParaRPr lang="fr-CA" sz="120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32466AA-BFF2-874B-CA5A-C06C946A30EC}"/>
              </a:ext>
            </a:extLst>
          </p:cNvPr>
          <p:cNvSpPr>
            <a:spLocks noGrp="1"/>
          </p:cNvSpPr>
          <p:nvPr>
            <p:ph type="sldNum" sz="quarter" idx="5"/>
          </p:nvPr>
        </p:nvSpPr>
        <p:spPr/>
        <p:txBody>
          <a:bodyPr/>
          <a:lstStyle/>
          <a:p>
            <a:fld id="{35E544C7-F800-43E5-B4CA-65E8656D9E73}" type="slidenum">
              <a:rPr lang="en-CA" smtClean="0"/>
              <a:t>31</a:t>
            </a:fld>
            <a:endParaRPr lang="en-CA"/>
          </a:p>
        </p:txBody>
      </p:sp>
    </p:spTree>
    <p:extLst>
      <p:ext uri="{BB962C8B-B14F-4D97-AF65-F5344CB8AC3E}">
        <p14:creationId xmlns:p14="http://schemas.microsoft.com/office/powerpoint/2010/main" val="794874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EB33E-13CF-E3ED-C0A1-22C384D7C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A97F0-C4B4-C853-FFA7-5B56A91E7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A466A-3C18-92A9-FDCF-4ED68AB2DB57}"/>
              </a:ext>
            </a:extLst>
          </p:cNvPr>
          <p:cNvSpPr>
            <a:spLocks noGrp="1"/>
          </p:cNvSpPr>
          <p:nvPr>
            <p:ph type="body" idx="1"/>
          </p:nvPr>
        </p:nvSpPr>
        <p:spPr/>
        <p:txBody>
          <a:bodyPr/>
          <a:lstStyle/>
          <a:p>
            <a:pPr marL="73025">
              <a:spcBef>
                <a:spcPts val="1260"/>
              </a:spcBef>
              <a:spcAft>
                <a:spcPts val="1200"/>
              </a:spcAft>
            </a:pPr>
            <a:r>
              <a:rPr lang="fr-CA" sz="1200" b="1">
                <a:solidFill>
                  <a:schemeClr val="tx1"/>
                </a:solidFill>
                <a:effectLst/>
                <a:latin typeface="Arial" panose="020B0604020202020204" pitchFamily="34" charset="0"/>
                <a:ea typeface="Cambria" panose="02040503050406030204" pitchFamily="18" charset="0"/>
                <a:cs typeface="Arial" panose="020B0604020202020204" pitchFamily="34" charset="0"/>
              </a:rPr>
              <a:t>NOTES À LA PERSONNE ENSEIGNANTE</a:t>
            </a:r>
          </a:p>
          <a:p>
            <a:pPr marL="73025">
              <a:spcBef>
                <a:spcPts val="1260"/>
              </a:spcBef>
              <a:spcAft>
                <a:spcPts val="1200"/>
              </a:spcAft>
            </a:pPr>
            <a:endParaRPr lang="fr-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358775" lvl="0" indent="-285750">
              <a:spcBef>
                <a:spcPts val="1260"/>
              </a:spcBef>
              <a:spcAft>
                <a:spcPts val="1200"/>
              </a:spcAft>
              <a:buFont typeface="Wingdings" pitchFamily="2" charset="2"/>
              <a:buChar char="q"/>
            </a:pPr>
            <a:r>
              <a:rPr lang="fr-CA" sz="1200" b="0">
                <a:solidFill>
                  <a:schemeClr val="tx1"/>
                </a:solidFill>
                <a:effectLst/>
                <a:latin typeface="Arial" panose="020B0604020202020204" pitchFamily="34" charset="0"/>
                <a:ea typeface="Cambria" panose="02040503050406030204" pitchFamily="18" charset="0"/>
                <a:cs typeface="Arial" panose="020B0604020202020204" pitchFamily="34" charset="0"/>
              </a:rPr>
              <a:t>Présenter l’information sur la diapositive et les informations complémentaires.</a:t>
            </a:r>
          </a:p>
          <a:p>
            <a:pPr marL="358775" lvl="0" indent="-285750">
              <a:spcBef>
                <a:spcPts val="1260"/>
              </a:spcBef>
              <a:spcAft>
                <a:spcPts val="1200"/>
              </a:spcAft>
              <a:buFont typeface="Wingdings" pitchFamily="2" charset="2"/>
              <a:buChar char="q"/>
            </a:pPr>
            <a:endParaRPr lang="fr-CA" sz="1200" b="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358775" lvl="0" indent="-285750">
              <a:spcBef>
                <a:spcPts val="1260"/>
              </a:spcBef>
              <a:spcAft>
                <a:spcPts val="1200"/>
              </a:spcAft>
              <a:buFont typeface="Wingdings"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Après avoir présenté le contenu, poser les questions de compréhension suivantes et inviter les élèves à y répondre dans le Cahier de l’élève :</a:t>
            </a:r>
            <a:endParaRPr lang="en-US"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742950" lvl="1" indent="-285750" algn="l" rtl="0" fontAlgn="base">
              <a:buFont typeface="Wingdings" pitchFamily="2" charset="2"/>
              <a:buChar char="Ø"/>
            </a:pPr>
            <a:r>
              <a:rPr lang="fr-FR" sz="1200">
                <a:solidFill>
                  <a:schemeClr val="tx1"/>
                </a:solidFill>
                <a:effectLst/>
                <a:latin typeface="Arial" panose="020B0604020202020204" pitchFamily="34" charset="0"/>
                <a:ea typeface="Arial" panose="020B0604020202020204" pitchFamily="34" charset="0"/>
                <a:cs typeface="Arial" panose="020B0604020202020204" pitchFamily="34" charset="0"/>
              </a:rPr>
              <a:t>Que sont les motifs du jugement?</a:t>
            </a:r>
          </a:p>
          <a:p>
            <a:pPr marL="1200150" lvl="2" indent="-285750" algn="l" rtl="0" fontAlgn="base">
              <a:buFont typeface="Arial" panose="020B0604020202020204" pitchFamily="34" charset="0"/>
              <a:buChar char="•"/>
            </a:pPr>
            <a:r>
              <a:rPr lang="fr-FR" sz="1200" b="1">
                <a:solidFill>
                  <a:schemeClr val="tx1"/>
                </a:solidFill>
                <a:effectLst/>
                <a:latin typeface="Arial" panose="020B0604020202020204" pitchFamily="34" charset="0"/>
                <a:ea typeface="Arial" panose="020B0604020202020204" pitchFamily="34" charset="0"/>
                <a:cs typeface="Arial" panose="020B0604020202020204" pitchFamily="34" charset="0"/>
              </a:rPr>
              <a:t>Réponse : </a:t>
            </a:r>
            <a:r>
              <a:rPr lang="fr-FR" sz="1200" b="0">
                <a:solidFill>
                  <a:schemeClr val="tx1"/>
                </a:solidFill>
                <a:effectLst/>
                <a:latin typeface="Arial" panose="020B0604020202020204" pitchFamily="34" charset="0"/>
                <a:ea typeface="Arial" panose="020B0604020202020204" pitchFamily="34" charset="0"/>
                <a:cs typeface="Arial" panose="020B0604020202020204" pitchFamily="34" charset="0"/>
              </a:rPr>
              <a:t>Ce sont les arguments juridiques qui expliquent pourquoi les juges sont arrivés à leur décision.</a:t>
            </a:r>
            <a:endParaRPr lang="en-CA" sz="1200" b="1">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gn="l" rtl="0" fontAlgn="base">
              <a:buFont typeface="Wingdings" panose="05000000000000000000" pitchFamily="2" charset="2"/>
              <a:buChar char="Ø"/>
            </a:pPr>
            <a:r>
              <a:rPr lang="fr-FR" sz="1200">
                <a:solidFill>
                  <a:schemeClr val="tx1"/>
                </a:solidFill>
                <a:effectLst/>
                <a:latin typeface="Arial" panose="020B0604020202020204" pitchFamily="34" charset="0"/>
                <a:ea typeface="Arial" panose="020B0604020202020204" pitchFamily="34" charset="0"/>
                <a:cs typeface="Arial" panose="020B0604020202020204" pitchFamily="34" charset="0"/>
              </a:rPr>
              <a:t>Qu’arrive-t-il si la décision des juges n’est pas unanime?</a:t>
            </a:r>
            <a:endParaRPr lang="en-CA" sz="1200" b="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1200150" lvl="2" indent="-285750" algn="l" rtl="0" fontAlgn="base">
              <a:buFont typeface="Arial" panose="020B0604020202020204" pitchFamily="34" charset="0"/>
              <a:buChar char="•"/>
            </a:pPr>
            <a:r>
              <a:rPr lang="en-CA" sz="1200" b="1" err="1">
                <a:solidFill>
                  <a:schemeClr val="tx1"/>
                </a:solidFill>
                <a:effectLst/>
                <a:latin typeface="Arial" panose="020B0604020202020204" pitchFamily="34" charset="0"/>
                <a:cs typeface="Arial" panose="020B0604020202020204" pitchFamily="34" charset="0"/>
              </a:rPr>
              <a:t>Réponse</a:t>
            </a:r>
            <a:r>
              <a:rPr lang="en-CA" sz="1200" b="1">
                <a:solidFill>
                  <a:schemeClr val="tx1"/>
                </a:solidFill>
                <a:effectLst/>
                <a:latin typeface="Arial" panose="020B0604020202020204" pitchFamily="34" charset="0"/>
                <a:cs typeface="Arial" panose="020B0604020202020204" pitchFamily="34" charset="0"/>
              </a:rPr>
              <a:t> : </a:t>
            </a:r>
            <a:r>
              <a:rPr lang="en-CA" sz="1200" b="0">
                <a:solidFill>
                  <a:schemeClr val="tx1"/>
                </a:solidFill>
                <a:effectLst/>
                <a:latin typeface="Arial" panose="020B0604020202020204" pitchFamily="34" charset="0"/>
                <a:cs typeface="Arial" panose="020B0604020202020204" pitchFamily="34" charset="0"/>
              </a:rPr>
              <a:t>Les </a:t>
            </a:r>
            <a:r>
              <a:rPr lang="en-CA" sz="1200" b="0" err="1">
                <a:solidFill>
                  <a:schemeClr val="tx1"/>
                </a:solidFill>
                <a:effectLst/>
                <a:latin typeface="Arial" panose="020B0604020202020204" pitchFamily="34" charset="0"/>
                <a:cs typeface="Arial" panose="020B0604020202020204" pitchFamily="34" charset="0"/>
              </a:rPr>
              <a:t>juges</a:t>
            </a:r>
            <a:r>
              <a:rPr lang="en-CA" sz="1200" b="0">
                <a:solidFill>
                  <a:schemeClr val="tx1"/>
                </a:solidFill>
                <a:effectLst/>
                <a:latin typeface="Arial" panose="020B0604020202020204" pitchFamily="34" charset="0"/>
                <a:cs typeface="Arial" panose="020B0604020202020204" pitchFamily="34" charset="0"/>
              </a:rPr>
              <a:t> </a:t>
            </a:r>
            <a:r>
              <a:rPr lang="en-CA" sz="1200" b="0" err="1">
                <a:solidFill>
                  <a:schemeClr val="tx1"/>
                </a:solidFill>
                <a:effectLst/>
                <a:latin typeface="Arial" panose="020B0604020202020204" pitchFamily="34" charset="0"/>
                <a:cs typeface="Arial" panose="020B0604020202020204" pitchFamily="34" charset="0"/>
              </a:rPr>
              <a:t>minoritaires</a:t>
            </a:r>
            <a:r>
              <a:rPr lang="en-CA" sz="1200" b="0">
                <a:solidFill>
                  <a:schemeClr val="tx1"/>
                </a:solidFill>
                <a:effectLst/>
                <a:latin typeface="Arial" panose="020B0604020202020204" pitchFamily="34" charset="0"/>
                <a:cs typeface="Arial" panose="020B0604020202020204" pitchFamily="34" charset="0"/>
              </a:rPr>
              <a:t> </a:t>
            </a:r>
            <a:r>
              <a:rPr lang="en-CA" sz="1200" b="0" err="1">
                <a:solidFill>
                  <a:schemeClr val="tx1"/>
                </a:solidFill>
                <a:effectLst/>
                <a:latin typeface="Arial" panose="020B0604020202020204" pitchFamily="34" charset="0"/>
                <a:cs typeface="Arial" panose="020B0604020202020204" pitchFamily="34" charset="0"/>
              </a:rPr>
              <a:t>rédigent</a:t>
            </a:r>
            <a:r>
              <a:rPr lang="en-CA" sz="1200" b="0">
                <a:solidFill>
                  <a:schemeClr val="tx1"/>
                </a:solidFill>
                <a:effectLst/>
                <a:latin typeface="Arial" panose="020B0604020202020204" pitchFamily="34" charset="0"/>
                <a:cs typeface="Arial" panose="020B0604020202020204" pitchFamily="34" charset="0"/>
              </a:rPr>
              <a:t> </a:t>
            </a:r>
            <a:r>
              <a:rPr lang="en-CA" sz="1200" b="0" err="1">
                <a:solidFill>
                  <a:schemeClr val="tx1"/>
                </a:solidFill>
                <a:effectLst/>
                <a:latin typeface="Arial" panose="020B0604020202020204" pitchFamily="34" charset="0"/>
                <a:cs typeface="Arial" panose="020B0604020202020204" pitchFamily="34" charset="0"/>
              </a:rPr>
              <a:t>eux</a:t>
            </a:r>
            <a:r>
              <a:rPr lang="en-CA" sz="1200" b="0">
                <a:solidFill>
                  <a:schemeClr val="tx1"/>
                </a:solidFill>
                <a:effectLst/>
                <a:latin typeface="Arial" panose="020B0604020202020204" pitchFamily="34" charset="0"/>
                <a:cs typeface="Arial" panose="020B0604020202020204" pitchFamily="34" charset="0"/>
              </a:rPr>
              <a:t> </a:t>
            </a:r>
            <a:r>
              <a:rPr lang="en-CA" sz="1200" b="0" err="1">
                <a:solidFill>
                  <a:schemeClr val="tx1"/>
                </a:solidFill>
                <a:effectLst/>
                <a:latin typeface="Arial" panose="020B0604020202020204" pitchFamily="34" charset="0"/>
                <a:cs typeface="Arial" panose="020B0604020202020204" pitchFamily="34" charset="0"/>
              </a:rPr>
              <a:t>aussi</a:t>
            </a:r>
            <a:r>
              <a:rPr lang="en-CA" sz="1200" b="0">
                <a:solidFill>
                  <a:schemeClr val="tx1"/>
                </a:solidFill>
                <a:effectLst/>
                <a:latin typeface="Arial" panose="020B0604020202020204" pitchFamily="34" charset="0"/>
                <a:cs typeface="Arial" panose="020B0604020202020204" pitchFamily="34" charset="0"/>
              </a:rPr>
              <a:t> </a:t>
            </a:r>
            <a:r>
              <a:rPr lang="en-CA" sz="1200" b="0" err="1">
                <a:solidFill>
                  <a:schemeClr val="tx1"/>
                </a:solidFill>
                <a:effectLst/>
                <a:latin typeface="Arial" panose="020B0604020202020204" pitchFamily="34" charset="0"/>
                <a:cs typeface="Arial" panose="020B0604020202020204" pitchFamily="34" charset="0"/>
              </a:rPr>
              <a:t>leurs</a:t>
            </a:r>
            <a:r>
              <a:rPr lang="en-CA" sz="1200" b="0">
                <a:solidFill>
                  <a:schemeClr val="tx1"/>
                </a:solidFill>
                <a:effectLst/>
                <a:latin typeface="Arial" panose="020B0604020202020204" pitchFamily="34" charset="0"/>
                <a:cs typeface="Arial" panose="020B0604020202020204" pitchFamily="34" charset="0"/>
              </a:rPr>
              <a:t> </a:t>
            </a:r>
            <a:r>
              <a:rPr lang="fr-CA"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motifs ». </a:t>
            </a:r>
            <a:endParaRPr lang="en-CA" sz="1200" b="0">
              <a:solidFill>
                <a:schemeClr val="tx1"/>
              </a:solidFill>
              <a:effectLst/>
              <a:latin typeface="Arial" panose="020B0604020202020204" pitchFamily="34" charset="0"/>
              <a:cs typeface="Arial" panose="020B0604020202020204" pitchFamily="34" charset="0"/>
            </a:endParaRPr>
          </a:p>
          <a:p>
            <a:pPr marL="73025">
              <a:spcBef>
                <a:spcPts val="1260"/>
              </a:spcBef>
              <a:spcAft>
                <a:spcPts val="1200"/>
              </a:spcAft>
            </a:pPr>
            <a:endParaRPr lang="fr-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73025">
              <a:spcBef>
                <a:spcPts val="1260"/>
              </a:spcBef>
              <a:spcAft>
                <a:spcPts val="1200"/>
              </a:spcAft>
            </a:pPr>
            <a:r>
              <a:rPr lang="fr-CA" sz="1200" b="1">
                <a:solidFill>
                  <a:schemeClr val="tx1"/>
                </a:solidFill>
                <a:effectLst/>
                <a:latin typeface="Arial" panose="020B0604020202020204" pitchFamily="34" charset="0"/>
                <a:ea typeface="Cambria" panose="02040503050406030204" pitchFamily="18" charset="0"/>
                <a:cs typeface="Arial" panose="020B0604020202020204" pitchFamily="34" charset="0"/>
              </a:rPr>
              <a:t>INFORMATIONS COMPLÉMENTAIRES</a:t>
            </a:r>
          </a:p>
          <a:p>
            <a:pPr marL="73025">
              <a:spcBef>
                <a:spcPts val="1260"/>
              </a:spcBef>
              <a:spcAft>
                <a:spcPts val="1200"/>
              </a:spcAft>
            </a:pPr>
            <a:endParaRPr lang="en-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Les juges peuvent rendre une décision unanime. Mais il arrive souvent qu’un ou que plusieurs jugent ne partagent pas l’opinion de la majorité des juges. On dit alors qu’il y a une </a:t>
            </a:r>
            <a:r>
              <a:rPr lang="fr-CA"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opinion dissidente</a:t>
            </a:r>
            <a:r>
              <a:rPr lang="fr-CA" sz="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Dans ce cas, les juges minoritaires rédigent eux aussi leurs « motifs ». Toutes les opinions des juges sont présentées dans le même jugement.</a:t>
            </a:r>
          </a:p>
          <a:p>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SOURCES</a:t>
            </a:r>
          </a:p>
          <a:p>
            <a:pPr marL="285750" indent="-285750">
              <a:buFont typeface="Arial" panose="020B0604020202020204" pitchFamily="34" charset="0"/>
              <a:buChar char="•"/>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Tiré de la LLVD Le juge, consultée en ligne </a:t>
            </a: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Juge | Éducaloi (educaloi.qc.ca)</a:t>
            </a: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(21-08-2024).</a:t>
            </a: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Cour suprême du Canada | l'Encyclopédie Canadienne (thecanadianencyclopedia.ca)</a:t>
            </a: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 consulté en ligne (21-08-2024).</a:t>
            </a: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Cour suprême du Canada | l'Encyclopédie Canadienne (thecanadianencyclopedia.ca)</a:t>
            </a: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 consulté en ligne (21-08-2024).</a:t>
            </a: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1C7D329-420E-2A24-14F6-D239061D8DF1}"/>
              </a:ext>
            </a:extLst>
          </p:cNvPr>
          <p:cNvSpPr>
            <a:spLocks noGrp="1"/>
          </p:cNvSpPr>
          <p:nvPr>
            <p:ph type="sldNum" sz="quarter" idx="5"/>
          </p:nvPr>
        </p:nvSpPr>
        <p:spPr/>
        <p:txBody>
          <a:bodyPr/>
          <a:lstStyle/>
          <a:p>
            <a:fld id="{35E544C7-F800-43E5-B4CA-65E8656D9E73}" type="slidenum">
              <a:rPr lang="en-CA" smtClean="0"/>
              <a:t>32</a:t>
            </a:fld>
            <a:endParaRPr lang="en-CA"/>
          </a:p>
        </p:txBody>
      </p:sp>
    </p:spTree>
    <p:extLst>
      <p:ext uri="{BB962C8B-B14F-4D97-AF65-F5344CB8AC3E}">
        <p14:creationId xmlns:p14="http://schemas.microsoft.com/office/powerpoint/2010/main" val="420365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33873-7B56-0D61-9863-86306C16B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850A4-8A60-B7E9-80BC-D32F57EA2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60AF5-A42F-0626-9088-3ED39AC179CF}"/>
              </a:ext>
            </a:extLst>
          </p:cNvPr>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INFORMATIONS AUX ÉLÈVES</a:t>
            </a:r>
          </a:p>
          <a:p>
            <a:pPr marL="0" marR="0" lvl="0" indent="0" algn="l" defTabSz="914400" rtl="0" eaLnBrk="1" fontAlgn="auto" latinLnBrk="0" hangingPunct="1">
              <a:lnSpc>
                <a:spcPct val="116000"/>
              </a:lnSpc>
              <a:spcBef>
                <a:spcPts val="0"/>
              </a:spcBef>
              <a:spcAft>
                <a:spcPts val="800"/>
              </a:spcAft>
              <a:buClrTx/>
              <a:buSzTx/>
              <a:buFontTx/>
              <a:buNone/>
              <a:tabLst/>
              <a:defRPr/>
            </a:pPr>
            <a:endPar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Le Dr Henry Morgentaler pratique la médecine familiale à Montréal depuis 1955. Il s’occupe entre autres de fournir des moyens de contraception aux femmes et aux hommes, une pratique qui n’est pas courante à cette époque. </a:t>
            </a:r>
          </a:p>
          <a:p>
            <a:pPr marL="285750" indent="-285750">
              <a:lnSpc>
                <a:spcPct val="116000"/>
              </a:lnSpc>
              <a:spcAft>
                <a:spcPts val="800"/>
              </a:spcAft>
              <a:buFont typeface="Wingdings" pitchFamily="2" charset="2"/>
              <a:buChar char="q"/>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En 1967, il participe aux audiences publiques sur les changements à apporter au </a:t>
            </a:r>
            <a:r>
              <a:rPr lang="fr-CA" sz="1200" i="1">
                <a:solidFill>
                  <a:schemeClr val="tx1"/>
                </a:solidFill>
                <a:effectLst/>
                <a:latin typeface="Arial" panose="020B0604020202020204" pitchFamily="34" charset="0"/>
                <a:ea typeface="Aptos" panose="020B0004020202020204" pitchFamily="34" charset="0"/>
                <a:cs typeface="Arial" panose="020B0604020202020204" pitchFamily="34" charset="0"/>
              </a:rPr>
              <a:t>Code criminel</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 Il plaide que toutes les femmes devraient avoir le droit de se faire avorter. </a:t>
            </a:r>
          </a:p>
          <a:p>
            <a:pPr marL="285750" indent="-285750">
              <a:lnSpc>
                <a:spcPct val="116000"/>
              </a:lnSpc>
              <a:spcAft>
                <a:spcPts val="800"/>
              </a:spcAft>
              <a:buFont typeface="Wingdings" pitchFamily="2" charset="2"/>
              <a:buChar char="q"/>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Selon lui, les avortements, pratiqués illégalement à cette époque, mettent en péril la santé et parfois la vie des femmes.</a:t>
            </a:r>
          </a:p>
          <a:p>
            <a:pPr marL="285750" indent="-285750">
              <a:lnSpc>
                <a:spcPct val="116000"/>
              </a:lnSpc>
              <a:spcAft>
                <a:spcPts val="800"/>
              </a:spcAft>
              <a:buFont typeface="Wingdings" pitchFamily="2" charset="2"/>
              <a:buChar char="q"/>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Au fil des ans, le Dr Morgentaler a ouvert des cliniques d’avortement à plusieurs endroits au Canada. Il se fera poursuivre à plusieurs reprises, sera condamné, puis acquitté plusieurs fois par des jury. Il a passé 10 mois en prison.</a:t>
            </a:r>
          </a:p>
          <a:p>
            <a:pPr marL="285750" indent="-285750">
              <a:lnSpc>
                <a:spcPct val="116000"/>
              </a:lnSpc>
              <a:spcAft>
                <a:spcPts val="800"/>
              </a:spcAft>
              <a:buFont typeface="Wingdings" pitchFamily="2" charset="2"/>
              <a:buChar char="q"/>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L’avortement a été décriminalisé en 1988 dans le contexte de l’une de ces poursuites. Le Dr Morgentaler est devenu le symbole de la lutte pour la décriminalisation de l’avortement, un droit qu’il a défendu toute sa vie en risquant sa liberté et sa sécurité.</a:t>
            </a:r>
          </a:p>
          <a:p>
            <a:pPr marL="285750" indent="-285750">
              <a:lnSpc>
                <a:spcPct val="116000"/>
              </a:lnSpc>
              <a:spcAft>
                <a:spcPts val="800"/>
              </a:spcAft>
              <a:buFont typeface="Wingdings" pitchFamily="2" charset="2"/>
              <a:buChar char="q"/>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Il est mort en 2013 à 90 ans.</a:t>
            </a:r>
          </a:p>
          <a:p>
            <a:pPr>
              <a:lnSpc>
                <a:spcPct val="116000"/>
              </a:lnSpc>
              <a:spcAft>
                <a:spcPts val="800"/>
              </a:spcAft>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SOURCES</a:t>
            </a:r>
            <a:endPar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Radio-Canada. (26 janvier 2018). </a:t>
            </a:r>
            <a:r>
              <a:rPr lang="fr-CA" sz="1200" i="1">
                <a:solidFill>
                  <a:schemeClr val="tx1"/>
                </a:solidFill>
                <a:effectLst/>
                <a:latin typeface="Arial" panose="020B0604020202020204" pitchFamily="34" charset="0"/>
                <a:ea typeface="Aptos" panose="020B0004020202020204" pitchFamily="34" charset="0"/>
                <a:cs typeface="Arial" panose="020B0604020202020204" pitchFamily="34" charset="0"/>
              </a:rPr>
              <a:t>Il y a 30 ans: la victoire juridique du docteur Morgentaler</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 Repéré le 19 août 2024 à https://ici.radio-canada.ca, archives.</a:t>
            </a:r>
          </a:p>
          <a:p>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Hélène </a:t>
            </a:r>
            <a:r>
              <a:rPr lang="fr-CA" sz="1200" err="1">
                <a:solidFill>
                  <a:schemeClr val="tx1"/>
                </a:solidFill>
                <a:effectLst/>
                <a:latin typeface="Arial" panose="020B0604020202020204" pitchFamily="34" charset="0"/>
                <a:ea typeface="Aptos" panose="020B0004020202020204" pitchFamily="34" charset="0"/>
                <a:cs typeface="Arial" panose="020B0604020202020204" pitchFamily="34" charset="0"/>
              </a:rPr>
              <a:t>Bussetti</a:t>
            </a:r>
            <a:r>
              <a:rPr lang="fr-CA" sz="1200" i="1">
                <a:solidFill>
                  <a:schemeClr val="tx1"/>
                </a:solidFill>
                <a:effectLst/>
                <a:latin typeface="Arial" panose="020B0604020202020204" pitchFamily="34" charset="0"/>
                <a:ea typeface="Aptos" panose="020B0004020202020204" pitchFamily="34" charset="0"/>
                <a:cs typeface="Arial" panose="020B0604020202020204" pitchFamily="34" charset="0"/>
              </a:rPr>
              <a:t>, Le docteur Henry Morgentaler est décédé. </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Repéré le 24 août 2024 à www.ledevoir.com.</a:t>
            </a: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gn="l" rtl="0" fontAlgn="base"/>
            <a:endParaRPr lang="en-US" sz="1200" b="0" i="0">
              <a:solidFill>
                <a:schemeClr val="tx1"/>
              </a:solidFill>
              <a:effectLst/>
              <a:highlight>
                <a:srgbClr val="F5F5F5"/>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2A2719-784E-E926-F54A-5A4AD7971731}"/>
              </a:ext>
            </a:extLst>
          </p:cNvPr>
          <p:cNvSpPr>
            <a:spLocks noGrp="1"/>
          </p:cNvSpPr>
          <p:nvPr>
            <p:ph type="sldNum" sz="quarter" idx="5"/>
          </p:nvPr>
        </p:nvSpPr>
        <p:spPr/>
        <p:txBody>
          <a:bodyPr/>
          <a:lstStyle/>
          <a:p>
            <a:fld id="{35E544C7-F800-43E5-B4CA-65E8656D9E73}" type="slidenum">
              <a:rPr lang="en-CA" smtClean="0"/>
              <a:t>34</a:t>
            </a:fld>
            <a:endParaRPr lang="en-CA"/>
          </a:p>
        </p:txBody>
      </p:sp>
    </p:spTree>
    <p:extLst>
      <p:ext uri="{BB962C8B-B14F-4D97-AF65-F5344CB8AC3E}">
        <p14:creationId xmlns:p14="http://schemas.microsoft.com/office/powerpoint/2010/main" val="2335603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CF67A-1FE0-90A5-F797-1398395A0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10720-E058-5A06-CFF1-040EE101B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211D9-3D3F-C40A-8670-91902A541A18}"/>
              </a:ext>
            </a:extLst>
          </p:cNvPr>
          <p:cNvSpPr>
            <a:spLocks noGrp="1"/>
          </p:cNvSpPr>
          <p:nvPr>
            <p:ph type="body" idx="1"/>
          </p:nvPr>
        </p:nvSpPr>
        <p:spPr/>
        <p:txBody>
          <a:bodyPr/>
          <a:lstStyle/>
          <a:p>
            <a:pPr marL="0" marR="0" lvl="0" indent="0" algn="l" defTabSz="914400">
              <a:lnSpc>
                <a:spcPct val="115999"/>
              </a:lnSpc>
              <a:spcBef>
                <a:spcPts val="0"/>
              </a:spcBef>
              <a:spcAft>
                <a:spcPts val="800"/>
              </a:spcAft>
              <a:buClrTx/>
              <a:buSzTx/>
              <a:buFontTx/>
              <a:buNone/>
              <a:tabLst/>
              <a:defRPr/>
            </a:pPr>
            <a:r>
              <a:rPr lang="fr-CA" sz="1200" b="1">
                <a:solidFill>
                  <a:schemeClr val="tx1"/>
                </a:solidFill>
                <a:latin typeface="Arial" panose="020B0604020202020204" pitchFamily="34" charset="0"/>
                <a:ea typeface="Aptos" panose="020B0004020202020204" pitchFamily="34" charset="0"/>
                <a:cs typeface="Arial" panose="020B0604020202020204" pitchFamily="34" charset="0"/>
              </a:rPr>
              <a:t>INFORMATIONS</a:t>
            </a: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 AUX ÉLÈVES</a:t>
            </a:r>
          </a:p>
          <a:p>
            <a:pPr marL="0" marR="0" lvl="0" indent="0" algn="l" defTabSz="914400">
              <a:lnSpc>
                <a:spcPct val="115999"/>
              </a:lnSpc>
              <a:spcBef>
                <a:spcPts val="0"/>
              </a:spcBef>
              <a:spcAft>
                <a:spcPts val="800"/>
              </a:spcAft>
              <a:buClrTx/>
              <a:buSzTx/>
              <a:buFontTx/>
              <a:buNone/>
              <a:tabLst/>
              <a:defRPr/>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En 1982, le Dr Morgentaler et deux autres médecins ont été accusés de faire des avortements illégaux, c’est-à-dire d’interrompre les grossesses de femmes qui n’avaient pas obtenu l’autorisation d’un comité de médecins exigée par le </a:t>
            </a:r>
            <a:r>
              <a:rPr lang="fr-CA" sz="1200" i="1">
                <a:solidFill>
                  <a:schemeClr val="tx1"/>
                </a:solidFill>
                <a:effectLst/>
                <a:latin typeface="Arial" panose="020B0604020202020204" pitchFamily="34" charset="0"/>
                <a:ea typeface="Aptos" panose="020B0004020202020204" pitchFamily="34" charset="0"/>
                <a:cs typeface="Arial" panose="020B0604020202020204" pitchFamily="34" charset="0"/>
              </a:rPr>
              <a:t>Code criminel</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 Le conflit s’est rendu jusqu’en Cour suprême.</a:t>
            </a:r>
            <a:endParaRPr lang="fr-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itchFamily="2" charset="2"/>
              <a:buNone/>
            </a:pPr>
            <a:endParaRPr lang="fr-CA" sz="1200" b="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0" indent="0">
              <a:lnSpc>
                <a:spcPct val="116000"/>
              </a:lnSpc>
              <a:spcAft>
                <a:spcPts val="800"/>
              </a:spcAft>
              <a:buFont typeface="Wingdings" pitchFamily="2" charset="2"/>
              <a:buNone/>
            </a:pPr>
            <a:r>
              <a:rPr lang="fr-FR" sz="1200" b="1">
                <a:solidFill>
                  <a:schemeClr val="tx1"/>
                </a:solidFill>
                <a:effectLst/>
                <a:latin typeface="Arial" panose="020B0604020202020204" pitchFamily="34" charset="0"/>
                <a:ea typeface="Cambria" panose="02040503050406030204" pitchFamily="18" charset="0"/>
                <a:cs typeface="Arial" panose="020B0604020202020204" pitchFamily="34" charset="0"/>
              </a:rPr>
              <a:t>Le Code criminel</a:t>
            </a:r>
          </a:p>
          <a:p>
            <a:pPr marL="0" indent="0">
              <a:lnSpc>
                <a:spcPct val="116000"/>
              </a:lnSpc>
              <a:spcAft>
                <a:spcPts val="800"/>
              </a:spcAft>
              <a:buFont typeface="Wingdings" pitchFamily="2" charset="2"/>
              <a:buNone/>
            </a:pPr>
            <a:endParaRPr lang="fr-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itchFamily="2" charset="2"/>
              <a:buChar char="q"/>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Il y a un article dans le Code criminel de 1982 qui interdit l’avortement sauf lorsque la vie ou la santé de la femme enceinte est en danger. Pour avoir un avortement légalement, une femme enceinte doit obtenir un certificat émis par un comité de médecins. Les médecins décident si la grossesse met ou non la santé de la femme en danger.</a:t>
            </a:r>
            <a:endParaRPr lang="fr-FR"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itchFamily="2" charset="2"/>
              <a:buNone/>
            </a:pPr>
            <a:endParaRPr lang="fr-FR" sz="1200" b="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0" indent="0">
              <a:lnSpc>
                <a:spcPct val="116000"/>
              </a:lnSpc>
              <a:spcAft>
                <a:spcPts val="800"/>
              </a:spcAft>
              <a:buFont typeface="Wingdings" pitchFamily="2" charset="2"/>
              <a:buNone/>
            </a:pPr>
            <a:r>
              <a:rPr lang="fr-FR" sz="1200" b="1">
                <a:solidFill>
                  <a:schemeClr val="tx1"/>
                </a:solidFill>
                <a:effectLst/>
                <a:latin typeface="Arial" panose="020B0604020202020204" pitchFamily="34" charset="0"/>
                <a:ea typeface="Cambria" panose="02040503050406030204" pitchFamily="18" charset="0"/>
                <a:cs typeface="Arial" panose="020B0604020202020204" pitchFamily="34" charset="0"/>
              </a:rPr>
              <a:t>Les comités de médecins</a:t>
            </a:r>
          </a:p>
          <a:p>
            <a:pPr marL="0" indent="0">
              <a:lnSpc>
                <a:spcPct val="116000"/>
              </a:lnSpc>
              <a:spcAft>
                <a:spcPts val="800"/>
              </a:spcAft>
              <a:buFont typeface="Wingdings" pitchFamily="2" charset="2"/>
              <a:buNone/>
            </a:pPr>
            <a:endParaRPr lang="fr-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itchFamily="2" charset="2"/>
              <a:buChar char="q"/>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Il n’y avait pas des comités de médecins dans tous les hôpitaux du Canada. Une femme qui désirait se faire avorter devait parfois se déplacer loin pour y avoir accès. Les délais pour se faire avorter pouvaient aussi être longs.</a:t>
            </a: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endParaRPr lang="fr-FR"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r>
              <a:rPr lang="fr-FR" sz="1200" b="1">
                <a:solidFill>
                  <a:schemeClr val="tx1"/>
                </a:solidFill>
                <a:effectLst/>
                <a:latin typeface="Arial" panose="020B0604020202020204" pitchFamily="34" charset="0"/>
                <a:ea typeface="Cambria" panose="02040503050406030204" pitchFamily="18" charset="0"/>
                <a:cs typeface="Arial" panose="020B0604020202020204" pitchFamily="34" charset="0"/>
              </a:rPr>
              <a:t>Les méthodes d’avortement</a:t>
            </a:r>
          </a:p>
          <a:p>
            <a:endParaRPr lang="fr-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itchFamily="2" charset="2"/>
              <a:buChar char="q"/>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Plus la grossesse est avancée, plus les méthodes d’avortement sont risquées pour la vie et la santé de la femme. Différentes techniques médicales sont utilisées pour pratiquer l’avortement à différents stades de la grossesse. Plus l’avortement est pratiqué tôt, moins il y a de complications et de risques de décès pour la femme.</a:t>
            </a: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SOURCE</a:t>
            </a:r>
          </a:p>
          <a:p>
            <a:r>
              <a:rPr lang="fr-FR" sz="1200">
                <a:solidFill>
                  <a:schemeClr val="tx1"/>
                </a:solidFill>
                <a:effectLst/>
                <a:latin typeface="Arial" panose="020B0604020202020204" pitchFamily="34" charset="0"/>
                <a:ea typeface="Arial" panose="020B0604020202020204" pitchFamily="34" charset="0"/>
                <a:cs typeface="Arial" panose="020B0604020202020204" pitchFamily="34" charset="0"/>
              </a:rPr>
              <a:t>R. </a:t>
            </a:r>
            <a:r>
              <a:rPr lang="fr-FR" sz="1200" i="1">
                <a:solidFill>
                  <a:schemeClr val="tx1"/>
                </a:solidFill>
                <a:effectLst/>
                <a:latin typeface="Arial" panose="020B0604020202020204" pitchFamily="34" charset="0"/>
                <a:ea typeface="Arial" panose="020B0604020202020204" pitchFamily="34" charset="0"/>
                <a:cs typeface="Arial" panose="020B0604020202020204" pitchFamily="34" charset="0"/>
              </a:rPr>
              <a:t>c.</a:t>
            </a:r>
            <a:r>
              <a:rPr lang="fr-FR" sz="1200">
                <a:solidFill>
                  <a:schemeClr val="tx1"/>
                </a:solidFill>
                <a:effectLst/>
                <a:latin typeface="Arial" panose="020B0604020202020204" pitchFamily="34" charset="0"/>
                <a:ea typeface="Arial" panose="020B0604020202020204" pitchFamily="34" charset="0"/>
                <a:cs typeface="Arial" panose="020B0604020202020204" pitchFamily="34" charset="0"/>
              </a:rPr>
              <a:t> Morgentaler, 1988 CanLII 90 (CSC), [1988] 1 RCS 30.</a:t>
            </a:r>
          </a:p>
          <a:p>
            <a:pPr>
              <a:spcAft>
                <a:spcPts val="800"/>
              </a:spcAft>
            </a:pPr>
            <a:r>
              <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rPr>
              <a:t> </a:t>
            </a: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CD8C0D3-96A8-A403-175A-157A4E5071B6}"/>
              </a:ext>
            </a:extLst>
          </p:cNvPr>
          <p:cNvSpPr>
            <a:spLocks noGrp="1"/>
          </p:cNvSpPr>
          <p:nvPr>
            <p:ph type="sldNum" sz="quarter" idx="5"/>
          </p:nvPr>
        </p:nvSpPr>
        <p:spPr/>
        <p:txBody>
          <a:bodyPr/>
          <a:lstStyle/>
          <a:p>
            <a:fld id="{35E544C7-F800-43E5-B4CA-65E8656D9E73}" type="slidenum">
              <a:rPr lang="en-CA" smtClean="0"/>
              <a:t>35</a:t>
            </a:fld>
            <a:endParaRPr lang="en-CA"/>
          </a:p>
        </p:txBody>
      </p:sp>
    </p:spTree>
    <p:extLst>
      <p:ext uri="{BB962C8B-B14F-4D97-AF65-F5344CB8AC3E}">
        <p14:creationId xmlns:p14="http://schemas.microsoft.com/office/powerpoint/2010/main" val="1481026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418FB-0805-5FDB-FAEF-0E89FDA81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B4055-CAD0-6AB7-8772-C8DCF8B16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67651-55CB-9647-9EFE-F95F04A939ED}"/>
              </a:ext>
            </a:extLst>
          </p:cNvPr>
          <p:cNvSpPr>
            <a:spLocks noGrp="1"/>
          </p:cNvSpPr>
          <p:nvPr>
            <p:ph type="body" idx="1"/>
          </p:nvPr>
        </p:nvSpPr>
        <p:spPr/>
        <p:txBody>
          <a:bodyPr/>
          <a:lstStyle/>
          <a:p>
            <a:pPr marL="73025">
              <a:spcBef>
                <a:spcPts val="1260"/>
              </a:spcBef>
              <a:spcAft>
                <a:spcPts val="1200"/>
              </a:spcAft>
            </a:pPr>
            <a:r>
              <a:rPr lang="fr-CA" sz="1200" b="1">
                <a:solidFill>
                  <a:schemeClr val="tx1"/>
                </a:solidFill>
                <a:effectLst/>
                <a:latin typeface="Arial" panose="020B0604020202020204" pitchFamily="34" charset="0"/>
                <a:ea typeface="Cambria" panose="02040503050406030204" pitchFamily="18" charset="0"/>
                <a:cs typeface="Arial" panose="020B0604020202020204" pitchFamily="34" charset="0"/>
              </a:rPr>
              <a:t>NOTES À LA PERSONNE ENSEIGNANTE</a:t>
            </a:r>
          </a:p>
          <a:p>
            <a:pPr marL="73025">
              <a:spcBef>
                <a:spcPts val="1260"/>
              </a:spcBef>
              <a:spcAft>
                <a:spcPts val="1200"/>
              </a:spcAft>
            </a:pPr>
            <a:endParaRPr lang="fr-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Après avoir présenté le contenu, poser les questions de compréhension suivantes et inviter les élèves à y répondre dans le Cahier de l’élève :</a:t>
            </a:r>
            <a:endParaRPr lang="en-US"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Wingdings" pitchFamily="2" charset="2"/>
              <a:buChar char="Ø"/>
              <a:tabLst/>
              <a:defRPr/>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Quel est le principal argument du Dr Morgentaler et des deux autres médecins pour se défendre?</a:t>
            </a:r>
            <a:endParaRPr lang="fr-FR"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200150" marR="0" lvl="2"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FR" sz="1200" b="1">
                <a:solidFill>
                  <a:schemeClr val="tx1"/>
                </a:solidFill>
                <a:effectLst/>
                <a:latin typeface="Arial" panose="020B0604020202020204" pitchFamily="34" charset="0"/>
                <a:ea typeface="Arial" panose="020B0604020202020204" pitchFamily="34" charset="0"/>
                <a:cs typeface="Arial" panose="020B0604020202020204" pitchFamily="34" charset="0"/>
              </a:rPr>
              <a:t>L’argument </a:t>
            </a:r>
            <a:r>
              <a:rPr lang="fr-FR" sz="1200" b="0">
                <a:solidFill>
                  <a:schemeClr val="tx1"/>
                </a:solidFill>
                <a:effectLst/>
                <a:latin typeface="Arial" panose="020B0604020202020204" pitchFamily="34" charset="0"/>
                <a:ea typeface="Arial" panose="020B0604020202020204" pitchFamily="34" charset="0"/>
                <a:cs typeface="Arial" panose="020B0604020202020204" pitchFamily="34" charset="0"/>
              </a:rPr>
              <a:t>: l’article du </a:t>
            </a:r>
            <a:r>
              <a:rPr lang="fr-FR" sz="1200" b="0" i="1">
                <a:solidFill>
                  <a:schemeClr val="tx1"/>
                </a:solidFill>
                <a:effectLst/>
                <a:latin typeface="Arial" panose="020B0604020202020204" pitchFamily="34" charset="0"/>
                <a:ea typeface="Arial" panose="020B0604020202020204" pitchFamily="34" charset="0"/>
                <a:cs typeface="Arial" panose="020B0604020202020204" pitchFamily="34" charset="0"/>
              </a:rPr>
              <a:t>Code criminel </a:t>
            </a:r>
            <a:r>
              <a:rPr lang="fr-FR" sz="1200" b="0">
                <a:solidFill>
                  <a:schemeClr val="tx1"/>
                </a:solidFill>
                <a:effectLst/>
                <a:latin typeface="Arial" panose="020B0604020202020204" pitchFamily="34" charset="0"/>
                <a:ea typeface="Arial" panose="020B0604020202020204" pitchFamily="34" charset="0"/>
                <a:cs typeface="Arial" panose="020B0604020202020204" pitchFamily="34" charset="0"/>
              </a:rPr>
              <a:t>qui encadre le droit à l’avortement ne respecterait pas la </a:t>
            </a:r>
            <a:r>
              <a:rPr lang="fr-FR" sz="1200" b="0" i="1">
                <a:solidFill>
                  <a:schemeClr val="tx1"/>
                </a:solidFill>
                <a:effectLst/>
                <a:latin typeface="Arial" panose="020B0604020202020204" pitchFamily="34" charset="0"/>
                <a:ea typeface="Arial" panose="020B0604020202020204" pitchFamily="34" charset="0"/>
                <a:cs typeface="Arial" panose="020B0604020202020204" pitchFamily="34" charset="0"/>
              </a:rPr>
              <a:t>Charte canadienne des droits et libertés</a:t>
            </a:r>
            <a:r>
              <a:rPr lang="fr-FR" sz="1200" b="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0" indent="0" algn="l" rtl="0" fontAlgn="base">
              <a:buFont typeface="Wingdings" panose="05000000000000000000" pitchFamily="2" charset="2"/>
              <a:buNone/>
            </a:pPr>
            <a:endParaRPr lang="fr-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fr-CA" sz="1200" b="1">
                <a:solidFill>
                  <a:schemeClr val="tx1"/>
                </a:solidFill>
                <a:latin typeface="Arial" panose="020B0604020202020204" pitchFamily="34" charset="0"/>
                <a:ea typeface="Aptos" panose="020B0004020202020204" pitchFamily="34" charset="0"/>
                <a:cs typeface="Arial" panose="020B0604020202020204" pitchFamily="34" charset="0"/>
              </a:rPr>
              <a:t>INFORMATIONS</a:t>
            </a: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 AUX ÉLÈVES</a:t>
            </a:r>
          </a:p>
          <a:p>
            <a:pPr marL="0" indent="0" algn="l" rtl="0" fontAlgn="base">
              <a:buFont typeface="Wingdings" panose="05000000000000000000" pitchFamily="2" charset="2"/>
              <a:buNone/>
            </a:pPr>
            <a:endParaRPr lang="fr-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fr-CA" sz="1200">
                <a:effectLst/>
                <a:latin typeface="Arial" panose="020B0604020202020204" pitchFamily="34" charset="0"/>
                <a:ea typeface="Aptos" panose="020B0004020202020204" pitchFamily="34" charset="0"/>
              </a:rPr>
              <a:t>Parmi les arguments avancés pour se défendre, les accusés soutiennent qu’ils ne peuvent pas être condamnés pour avortement illégal parce que l’article du </a:t>
            </a:r>
            <a:r>
              <a:rPr lang="fr-CA" sz="1200" i="1">
                <a:effectLst/>
                <a:latin typeface="Arial" panose="020B0604020202020204" pitchFamily="34" charset="0"/>
                <a:ea typeface="Aptos" panose="020B0004020202020204" pitchFamily="34" charset="0"/>
              </a:rPr>
              <a:t>Code criminel</a:t>
            </a:r>
            <a:r>
              <a:rPr lang="fr-CA" sz="1200">
                <a:effectLst/>
                <a:latin typeface="Arial" panose="020B0604020202020204" pitchFamily="34" charset="0"/>
                <a:ea typeface="Aptos" panose="020B0004020202020204" pitchFamily="34" charset="0"/>
              </a:rPr>
              <a:t> qui encadre le droit à l’avortement </a:t>
            </a:r>
            <a:r>
              <a:rPr lang="fr-CA" sz="1200" b="1">
                <a:solidFill>
                  <a:schemeClr val="accent1"/>
                </a:solidFill>
                <a:effectLst/>
                <a:latin typeface="Arial" panose="020B0604020202020204" pitchFamily="34" charset="0"/>
                <a:ea typeface="Aptos" panose="020B0004020202020204" pitchFamily="34" charset="0"/>
              </a:rPr>
              <a:t>ne respecterait pas la </a:t>
            </a:r>
            <a:r>
              <a:rPr lang="fr-CA" sz="1200" b="1" i="1">
                <a:solidFill>
                  <a:schemeClr val="accent1"/>
                </a:solidFill>
                <a:effectLst/>
                <a:latin typeface="Arial" panose="020B0604020202020204" pitchFamily="34" charset="0"/>
                <a:ea typeface="Aptos" panose="020B0004020202020204" pitchFamily="34" charset="0"/>
              </a:rPr>
              <a:t>Charte canadienne des droits et libertés</a:t>
            </a:r>
            <a:r>
              <a:rPr lang="fr-CA" sz="1200">
                <a:effectLst/>
                <a:latin typeface="Arial" panose="020B0604020202020204" pitchFamily="34" charset="0"/>
                <a:ea typeface="Aptos" panose="020B0004020202020204" pitchFamily="34" charset="0"/>
              </a:rPr>
              <a:t>. </a:t>
            </a:r>
          </a:p>
          <a:p>
            <a:pPr marL="171450" indent="-171450" algn="l" rtl="0" fontAlgn="base">
              <a:buFont typeface="Wingdings" panose="05000000000000000000" pitchFamily="2" charset="2"/>
              <a:buChar char="q"/>
            </a:pPr>
            <a:endParaRPr lang="fr-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gn="l" rtl="0" fontAlgn="base">
              <a:buFont typeface="Wingdings" panose="05000000000000000000" pitchFamily="2" charset="2"/>
              <a:buNone/>
            </a:pPr>
            <a:endParaRPr lang="fr-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SOURCE</a:t>
            </a:r>
          </a:p>
          <a:p>
            <a:pPr marL="285750" indent="-285750">
              <a:spcAft>
                <a:spcPts val="800"/>
              </a:spcAft>
              <a:buFont typeface="Arial" panose="020B0604020202020204" pitchFamily="34" charset="0"/>
              <a:buChar char="•"/>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R. c. Morgentaler, 1988 CanLII 90 (CSC), [1988] 1 RCS 30.</a:t>
            </a:r>
          </a:p>
          <a:p>
            <a:pPr>
              <a:spcAft>
                <a:spcPts val="800"/>
              </a:spcAft>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FCB0B31-83FB-1149-48D2-4E6692DBE97C}"/>
              </a:ext>
            </a:extLst>
          </p:cNvPr>
          <p:cNvSpPr>
            <a:spLocks noGrp="1"/>
          </p:cNvSpPr>
          <p:nvPr>
            <p:ph type="sldNum" sz="quarter" idx="5"/>
          </p:nvPr>
        </p:nvSpPr>
        <p:spPr/>
        <p:txBody>
          <a:bodyPr/>
          <a:lstStyle/>
          <a:p>
            <a:fld id="{35E544C7-F800-43E5-B4CA-65E8656D9E73}" type="slidenum">
              <a:rPr lang="en-CA" smtClean="0"/>
              <a:t>36</a:t>
            </a:fld>
            <a:endParaRPr lang="en-CA"/>
          </a:p>
        </p:txBody>
      </p:sp>
    </p:spTree>
    <p:extLst>
      <p:ext uri="{BB962C8B-B14F-4D97-AF65-F5344CB8AC3E}">
        <p14:creationId xmlns:p14="http://schemas.microsoft.com/office/powerpoint/2010/main" val="1647722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7D71-4BA3-A3A0-01B0-21175AC4F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FBC37-E199-2BF5-4F0E-963107539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73C4B-8247-F684-BAFE-28479BB2613F}"/>
              </a:ext>
            </a:extLst>
          </p:cNvPr>
          <p:cNvSpPr>
            <a:spLocks noGrp="1"/>
          </p:cNvSpPr>
          <p:nvPr>
            <p:ph type="body" idx="1"/>
          </p:nvPr>
        </p:nvSpPr>
        <p:spPr/>
        <p:txBody>
          <a:bodyPr/>
          <a:lstStyle/>
          <a:p>
            <a:pPr algn="l" rtl="0" fontAlgn="base"/>
            <a:r>
              <a:rPr lang="fr-FR" sz="1200" b="1" i="0" u="none" strike="noStrike">
                <a:solidFill>
                  <a:schemeClr val="tx2"/>
                </a:solidFill>
                <a:effectLst/>
                <a:highlight>
                  <a:srgbClr val="F5F5F5"/>
                </a:highlight>
                <a:latin typeface="Arial" panose="020B0604020202020204" pitchFamily="34" charset="0"/>
                <a:cs typeface="Arial" panose="020B0604020202020204" pitchFamily="34" charset="0"/>
              </a:rPr>
              <a:t>NOTES À LA PERSONNE ENSEIGNANTE</a:t>
            </a:r>
            <a:r>
              <a:rPr lang="en-US" sz="1200" b="0" i="0">
                <a:solidFill>
                  <a:schemeClr val="tx2"/>
                </a:solidFill>
                <a:effectLst/>
                <a:highlight>
                  <a:srgbClr val="F5F5F5"/>
                </a:highlight>
                <a:latin typeface="Arial" panose="020B0604020202020204" pitchFamily="34" charset="0"/>
                <a:cs typeface="Arial" panose="020B0604020202020204" pitchFamily="34" charset="0"/>
              </a:rPr>
              <a:t>​</a:t>
            </a:r>
          </a:p>
          <a:p>
            <a:pPr algn="l" rtl="0" fontAlgn="base"/>
            <a:r>
              <a:rPr lang="fr-CA" sz="1200" b="0" i="0">
                <a:solidFill>
                  <a:schemeClr val="tx2"/>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anose="05000000000000000000" pitchFamily="2" charset="2"/>
              <a:buChar char="q"/>
            </a:pPr>
            <a:r>
              <a:rPr lang="fr-CA" sz="1200" b="0" i="0" u="none" strike="noStrike">
                <a:solidFill>
                  <a:schemeClr val="tx2"/>
                </a:solidFill>
                <a:effectLst/>
                <a:highlight>
                  <a:srgbClr val="F5F5F5"/>
                </a:highlight>
                <a:latin typeface="Arial" panose="020B0604020202020204" pitchFamily="34" charset="0"/>
                <a:cs typeface="Arial" panose="020B0604020202020204" pitchFamily="34" charset="0"/>
              </a:rPr>
              <a:t>Lire les informations de la diapositive.</a:t>
            </a:r>
          </a:p>
          <a:p>
            <a:pPr marL="285750" indent="-285750" algn="l" rtl="0" fontAlgn="base">
              <a:buFont typeface="Wingdings" panose="05000000000000000000" pitchFamily="2" charset="2"/>
              <a:buChar char="q"/>
            </a:pPr>
            <a:endParaRPr lang="fr-CA" sz="1200" b="0" i="0" u="none" strike="noStrike">
              <a:solidFill>
                <a:schemeClr val="tx2"/>
              </a:solidFill>
              <a:effectLst/>
              <a:highlight>
                <a:srgbClr val="F5F5F5"/>
              </a:highlight>
              <a:latin typeface="Arial" panose="020B0604020202020204" pitchFamily="34" charset="0"/>
              <a:cs typeface="Arial" panose="020B0604020202020204" pitchFamily="34" charset="0"/>
            </a:endParaRPr>
          </a:p>
          <a:p>
            <a:pPr marL="0" indent="0" algn="l" rtl="0" fontAlgn="base">
              <a:buFont typeface="Wingdings" panose="05000000000000000000" pitchFamily="2" charset="2"/>
              <a:buNone/>
            </a:pPr>
            <a:r>
              <a:rPr lang="fr-CA" sz="1200" b="1" i="0" u="none" strike="noStrike">
                <a:solidFill>
                  <a:schemeClr val="tx2"/>
                </a:solidFill>
                <a:effectLst/>
                <a:highlight>
                  <a:srgbClr val="F5F5F5"/>
                </a:highlight>
                <a:latin typeface="Arial" panose="020B0604020202020204" pitchFamily="34" charset="0"/>
                <a:cs typeface="Arial" panose="020B0604020202020204" pitchFamily="34" charset="0"/>
              </a:rPr>
              <a:t>SOURCES</a:t>
            </a:r>
          </a:p>
          <a:p>
            <a:pPr marL="171450" indent="-171450" algn="l" rtl="0" fontAlgn="base">
              <a:buFont typeface="Arial" panose="020B0604020202020204" pitchFamily="34" charset="0"/>
              <a:buChar char="•"/>
            </a:pPr>
            <a:r>
              <a:rPr lang="fr-CA" sz="1200" b="0" i="1">
                <a:solidFill>
                  <a:schemeClr val="tx2"/>
                </a:solidFill>
                <a:effectLst/>
                <a:latin typeface="Arial" panose="020B0604020202020204" pitchFamily="34" charset="0"/>
                <a:cs typeface="Arial" panose="020B0604020202020204" pitchFamily="34" charset="0"/>
              </a:rPr>
              <a:t>Code criminel</a:t>
            </a:r>
            <a:r>
              <a:rPr lang="fr-CA" sz="1200" b="0" i="0">
                <a:solidFill>
                  <a:schemeClr val="tx2"/>
                </a:solidFill>
                <a:effectLst/>
                <a:latin typeface="Arial" panose="020B0604020202020204" pitchFamily="34" charset="0"/>
                <a:cs typeface="Arial" panose="020B0604020202020204" pitchFamily="34" charset="0"/>
              </a:rPr>
              <a:t>, S.R.C.. ch. C-34, art. 251(4) c). </a:t>
            </a:r>
          </a:p>
          <a:p>
            <a:pPr marL="171450" indent="-171450" algn="l" rtl="0" fontAlgn="base">
              <a:buFont typeface="Arial" panose="020B0604020202020204" pitchFamily="34" charset="0"/>
              <a:buChar char="•"/>
            </a:pPr>
            <a:r>
              <a:rPr lang="fr-CA" sz="1200" b="0" i="0">
                <a:solidFill>
                  <a:schemeClr val="tx2"/>
                </a:solidFill>
                <a:effectLst/>
                <a:latin typeface="Arial" panose="020B0604020202020204" pitchFamily="34" charset="0"/>
                <a:cs typeface="Arial" panose="020B0604020202020204" pitchFamily="34" charset="0"/>
              </a:rPr>
              <a:t>Pour lire le libellé de l’article au complet voir R. </a:t>
            </a:r>
            <a:r>
              <a:rPr lang="fr-CA" sz="1200" b="0" i="1">
                <a:solidFill>
                  <a:schemeClr val="tx2"/>
                </a:solidFill>
                <a:effectLst/>
                <a:latin typeface="Arial" panose="020B0604020202020204" pitchFamily="34" charset="0"/>
                <a:cs typeface="Arial" panose="020B0604020202020204" pitchFamily="34" charset="0"/>
              </a:rPr>
              <a:t>c.</a:t>
            </a:r>
            <a:r>
              <a:rPr lang="fr-CA" sz="1200" b="0" i="0">
                <a:solidFill>
                  <a:schemeClr val="tx2"/>
                </a:solidFill>
                <a:effectLst/>
                <a:latin typeface="Arial" panose="020B0604020202020204" pitchFamily="34" charset="0"/>
                <a:cs typeface="Arial" panose="020B0604020202020204" pitchFamily="34" charset="0"/>
              </a:rPr>
              <a:t> Morgentaler, 1988 CanLII 90 (SCC), [1988] 1 SCR 30, &lt;</a:t>
            </a:r>
            <a:r>
              <a:rPr lang="fr-CA" sz="1200" b="0" i="0" u="sng" strike="noStrike">
                <a:solidFill>
                  <a:schemeClr val="tx2"/>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https://canlii.ca/t/1ftjt</a:t>
            </a:r>
            <a:r>
              <a:rPr lang="fr-CA" sz="1200" b="0" i="0">
                <a:solidFill>
                  <a:schemeClr val="tx2"/>
                </a:solidFill>
                <a:effectLst/>
                <a:latin typeface="Arial" panose="020B0604020202020204" pitchFamily="34" charset="0"/>
                <a:cs typeface="Arial" panose="020B0604020202020204" pitchFamily="34" charset="0"/>
              </a:rPr>
              <a:t>&gt;, au par. 4.  </a:t>
            </a:r>
            <a:endParaRPr lang="en-US" sz="1200" b="1">
              <a:solidFill>
                <a:schemeClr val="tx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9119F2E-CC60-A98E-DADD-1A0C1B4FBA77}"/>
              </a:ext>
            </a:extLst>
          </p:cNvPr>
          <p:cNvSpPr>
            <a:spLocks noGrp="1"/>
          </p:cNvSpPr>
          <p:nvPr>
            <p:ph type="sldNum" sz="quarter" idx="5"/>
          </p:nvPr>
        </p:nvSpPr>
        <p:spPr/>
        <p:txBody>
          <a:bodyPr/>
          <a:lstStyle/>
          <a:p>
            <a:fld id="{35E544C7-F800-43E5-B4CA-65E8656D9E73}" type="slidenum">
              <a:rPr lang="en-CA" smtClean="0"/>
              <a:t>37</a:t>
            </a:fld>
            <a:endParaRPr lang="en-CA"/>
          </a:p>
        </p:txBody>
      </p:sp>
    </p:spTree>
    <p:extLst>
      <p:ext uri="{BB962C8B-B14F-4D97-AF65-F5344CB8AC3E}">
        <p14:creationId xmlns:p14="http://schemas.microsoft.com/office/powerpoint/2010/main" val="4010408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28313-3E97-04FF-68D2-254FBA0BBD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29CE0F-68D2-5548-144A-FAF1F180A95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8085781-7008-8AC7-5832-4104B353CB26}"/>
              </a:ext>
            </a:extLst>
          </p:cNvPr>
          <p:cNvSpPr>
            <a:spLocks noGrp="1"/>
          </p:cNvSpPr>
          <p:nvPr>
            <p:ph type="body" idx="1"/>
          </p:nvPr>
        </p:nvSpPr>
        <p:spPr/>
        <p:txBody>
          <a:bodyPr/>
          <a:lstStyle/>
          <a:p>
            <a:pPr algn="l" rtl="0" fontAlgn="base"/>
            <a:r>
              <a:rPr lang="fr-FR" b="1" i="0" u="none" strike="noStrike">
                <a:solidFill>
                  <a:schemeClr val="tx1"/>
                </a:solidFill>
                <a:effectLst/>
                <a:highlight>
                  <a:srgbClr val="F5F5F5"/>
                </a:highlight>
                <a:latin typeface="Arial" panose="020B0604020202020204" pitchFamily="34" charset="0"/>
                <a:cs typeface="Arial" panose="020B0604020202020204" pitchFamily="34" charset="0"/>
              </a:rPr>
              <a:t>NOTES À LA PERSONNE ENSEIGNANTE</a:t>
            </a:r>
            <a:r>
              <a:rPr lang="en-US" b="0" i="0">
                <a:solidFill>
                  <a:schemeClr val="tx1"/>
                </a:solidFill>
                <a:effectLst/>
                <a:highlight>
                  <a:srgbClr val="F5F5F5"/>
                </a:highlight>
                <a:latin typeface="Arial" panose="020B0604020202020204" pitchFamily="34" charset="0"/>
                <a:cs typeface="Arial" panose="020B0604020202020204" pitchFamily="34" charset="0"/>
              </a:rPr>
              <a:t>​</a:t>
            </a:r>
          </a:p>
          <a:p>
            <a:pPr algn="l" rtl="0" fontAlgn="base"/>
            <a:r>
              <a:rPr lang="fr-CA" b="0" i="0">
                <a:solidFill>
                  <a:schemeClr val="tx1"/>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Lire les informations de la diapositive.</a:t>
            </a:r>
          </a:p>
          <a:p>
            <a:pPr marL="0" indent="0" algn="l" rtl="0" fontAlgn="base">
              <a:buFont typeface="Wingdings" panose="05000000000000000000" pitchFamily="2" charset="2"/>
              <a:buNone/>
            </a:pPr>
            <a:endParaRPr lang="fr-CA" sz="1200" b="1"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0" indent="0" algn="l" rtl="0" fontAlgn="base">
              <a:buFont typeface="Wingdings" panose="05000000000000000000" pitchFamily="2" charset="2"/>
              <a:buNone/>
            </a:pPr>
            <a:r>
              <a:rPr lang="fr-CA" sz="1200" b="1" i="0" u="none" strike="noStrike">
                <a:solidFill>
                  <a:schemeClr val="tx1"/>
                </a:solidFill>
                <a:effectLst/>
                <a:highlight>
                  <a:srgbClr val="F5F5F5"/>
                </a:highlight>
                <a:latin typeface="Arial" panose="020B0604020202020204" pitchFamily="34" charset="0"/>
                <a:cs typeface="Arial" panose="020B0604020202020204" pitchFamily="34" charset="0"/>
              </a:rPr>
              <a:t>SOURCE</a:t>
            </a:r>
          </a:p>
          <a:p>
            <a:pPr marL="285750" indent="-285750" algn="l" rtl="0" fontAlgn="base">
              <a:buFont typeface="Wingdings" panose="05000000000000000000" pitchFamily="2" charset="2"/>
              <a:buChar char="q"/>
            </a:pPr>
            <a:endPar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fr-CA" b="0" i="0">
                <a:solidFill>
                  <a:schemeClr val="tx1"/>
                </a:solidFill>
                <a:effectLst/>
                <a:latin typeface="Arial" panose="020B0604020202020204" pitchFamily="34" charset="0"/>
                <a:cs typeface="Arial" panose="020B0604020202020204" pitchFamily="34" charset="0"/>
              </a:rPr>
              <a:t>Loi constitutionnelle de 1982, Annexe B de la Loi de 1982 sur le Canada (R-U), 1982, c 11, art. 1 et 7. </a:t>
            </a:r>
            <a:endPar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D9CEEE14-130F-93BE-1BAA-2D08969DB871}"/>
              </a:ext>
            </a:extLst>
          </p:cNvPr>
          <p:cNvSpPr>
            <a:spLocks noGrp="1"/>
          </p:cNvSpPr>
          <p:nvPr>
            <p:ph type="sldNum" sz="quarter" idx="5"/>
          </p:nvPr>
        </p:nvSpPr>
        <p:spPr/>
        <p:txBody>
          <a:bodyPr/>
          <a:lstStyle/>
          <a:p>
            <a:fld id="{35E544C7-F800-43E5-B4CA-65E8656D9E73}" type="slidenum">
              <a:rPr lang="fr-CA" smtClean="0"/>
              <a:t>38</a:t>
            </a:fld>
            <a:endParaRPr lang="fr-CA"/>
          </a:p>
        </p:txBody>
      </p:sp>
    </p:spTree>
    <p:extLst>
      <p:ext uri="{BB962C8B-B14F-4D97-AF65-F5344CB8AC3E}">
        <p14:creationId xmlns:p14="http://schemas.microsoft.com/office/powerpoint/2010/main" val="3066144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3C979-2241-BAA0-B94F-4585BA8F5A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9C6390-5A49-A5A9-78B6-5E86D42C0E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8E1EF6-6E86-0D25-4CE4-D6AADC3999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noProof="0">
                <a:solidFill>
                  <a:schemeClr val="tx1"/>
                </a:solidFill>
                <a:effectLst/>
                <a:latin typeface="Arial" panose="020B0604020202020204" pitchFamily="34" charset="0"/>
                <a:ea typeface="Calibri"/>
                <a:cs typeface="Arial" panose="020B0604020202020204" pitchFamily="34" charset="0"/>
              </a:rPr>
              <a:t>NOTES À LA PERSONNE ENSEIGNANTE</a:t>
            </a:r>
          </a:p>
          <a:p>
            <a:pPr marL="0" indent="0">
              <a:buFont typeface="Wingdings" panose="05000000000000000000" pitchFamily="2" charset="2"/>
              <a:buNone/>
            </a:pPr>
            <a:endParaRPr lang="fr-CA" sz="1200" b="0" i="0" u="none" strike="noStrike" noProof="0">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solidFill>
                  <a:schemeClr val="tx1"/>
                </a:solidFill>
                <a:effectLst/>
                <a:latin typeface="Arial" panose="020B0604020202020204" pitchFamily="34" charset="0"/>
                <a:ea typeface="Calibri"/>
                <a:cs typeface="Arial" panose="020B0604020202020204" pitchFamily="34" charset="0"/>
              </a:rPr>
              <a:t>Poser des questions pour pousser la réflexion :</a:t>
            </a:r>
          </a:p>
          <a:p>
            <a:pPr marL="742950" lvl="1" indent="-285750">
              <a:buFont typeface="Wingdings" panose="05000000000000000000" pitchFamily="2" charset="2"/>
              <a:buChar char="Ø"/>
            </a:pPr>
            <a:r>
              <a:rPr lang="fr-CA" sz="1200" noProof="0">
                <a:solidFill>
                  <a:schemeClr val="tx1"/>
                </a:solidFill>
                <a:effectLst/>
                <a:latin typeface="Arial" panose="020B0604020202020204" pitchFamily="34" charset="0"/>
                <a:ea typeface="Calibri"/>
                <a:cs typeface="Arial" panose="020B0604020202020204" pitchFamily="34" charset="0"/>
              </a:rPr>
              <a:t>Depuis quand avorter </a:t>
            </a:r>
            <a:r>
              <a:rPr lang="fr-CA" sz="1200">
                <a:solidFill>
                  <a:schemeClr val="tx1"/>
                </a:solidFill>
                <a:latin typeface="Arial" panose="020B0604020202020204" pitchFamily="34" charset="0"/>
                <a:ea typeface="Calibri"/>
                <a:cs typeface="Arial" panose="020B0604020202020204" pitchFamily="34" charset="0"/>
              </a:rPr>
              <a:t>est légal</a:t>
            </a:r>
            <a:r>
              <a:rPr lang="fr-CA" sz="1200" noProof="0">
                <a:solidFill>
                  <a:schemeClr val="tx1"/>
                </a:solidFill>
                <a:effectLst/>
                <a:latin typeface="Arial" panose="020B0604020202020204" pitchFamily="34" charset="0"/>
                <a:ea typeface="Calibri"/>
                <a:cs typeface="Arial" panose="020B0604020202020204" pitchFamily="34" charset="0"/>
              </a:rPr>
              <a:t>?</a:t>
            </a:r>
          </a:p>
          <a:p>
            <a:pPr marL="742950" lvl="1" indent="-285750">
              <a:buFont typeface="Wingdings" panose="05000000000000000000" pitchFamily="2" charset="2"/>
              <a:buChar char="Ø"/>
            </a:pPr>
            <a:r>
              <a:rPr lang="fr-CA" sz="1200" noProof="0">
                <a:solidFill>
                  <a:schemeClr val="tx1"/>
                </a:solidFill>
                <a:effectLst/>
                <a:latin typeface="Arial" panose="020B0604020202020204" pitchFamily="34" charset="0"/>
                <a:ea typeface="Calibri"/>
                <a:cs typeface="Arial" panose="020B0604020202020204" pitchFamily="34" charset="0"/>
              </a:rPr>
              <a:t>Qu’est ce qui a permis de changer ce droit?</a:t>
            </a:r>
          </a:p>
          <a:p>
            <a:pPr marL="742950" lvl="1" indent="-285750">
              <a:buFont typeface="Wingdings" panose="05000000000000000000" pitchFamily="2" charset="2"/>
              <a:buChar char="Ø"/>
            </a:pPr>
            <a:r>
              <a:rPr lang="fr-CA" sz="1200" noProof="0">
                <a:solidFill>
                  <a:schemeClr val="tx1"/>
                </a:solidFill>
                <a:effectLst/>
                <a:latin typeface="Arial" panose="020B0604020202020204" pitchFamily="34" charset="0"/>
                <a:ea typeface="Calibri"/>
                <a:cs typeface="Arial" panose="020B0604020202020204" pitchFamily="34" charset="0"/>
              </a:rPr>
              <a:t>Comment le droit évolue-t-il? Comment change-t-on les lois? Qui? Comment?</a:t>
            </a:r>
          </a:p>
          <a:p>
            <a:pPr marL="742950" lvl="1" indent="-285750">
              <a:buFont typeface="Wingdings" panose="05000000000000000000" pitchFamily="2" charset="2"/>
              <a:buChar char="Ø"/>
            </a:pPr>
            <a:r>
              <a:rPr lang="fr-CA" sz="1200">
                <a:solidFill>
                  <a:schemeClr val="tx1"/>
                </a:solidFill>
                <a:latin typeface="Arial" panose="020B0604020202020204" pitchFamily="34" charset="0"/>
                <a:ea typeface="Calibri"/>
                <a:cs typeface="Arial" panose="020B0604020202020204" pitchFamily="34" charset="0"/>
              </a:rPr>
              <a:t>À votre avis, qui</a:t>
            </a:r>
            <a:r>
              <a:rPr lang="fr-CA" sz="1200" noProof="0">
                <a:solidFill>
                  <a:schemeClr val="tx1"/>
                </a:solidFill>
                <a:effectLst/>
                <a:latin typeface="Arial" panose="020B0604020202020204" pitchFamily="34" charset="0"/>
                <a:ea typeface="Calibri"/>
                <a:cs typeface="Arial" panose="020B0604020202020204" pitchFamily="34" charset="0"/>
              </a:rPr>
              <a:t> était puni si on avortait?</a:t>
            </a:r>
          </a:p>
          <a:p>
            <a:pPr marL="742950" lvl="1" indent="-285750">
              <a:buFont typeface="Wingdings" panose="05000000000000000000" pitchFamily="2" charset="2"/>
              <a:buChar char="Ø"/>
            </a:pPr>
            <a:r>
              <a:rPr lang="fr-CA" sz="1200">
                <a:solidFill>
                  <a:schemeClr val="tx1"/>
                </a:solidFill>
                <a:latin typeface="Arial" panose="020B0604020202020204" pitchFamily="34" charset="0"/>
                <a:cs typeface="Arial" panose="020B0604020202020204" pitchFamily="34" charset="0"/>
              </a:rPr>
              <a:t>À votre avis, </a:t>
            </a:r>
            <a:r>
              <a:rPr lang="fr-CA" sz="1200">
                <a:solidFill>
                  <a:schemeClr val="tx1"/>
                </a:solidFill>
                <a:latin typeface="Arial" panose="020B0604020202020204" pitchFamily="34" charset="0"/>
                <a:ea typeface="Calibri"/>
                <a:cs typeface="Arial" panose="020B0604020202020204" pitchFamily="34" charset="0"/>
              </a:rPr>
              <a:t>quel</a:t>
            </a:r>
            <a:r>
              <a:rPr lang="fr-CA" sz="1200" noProof="0">
                <a:solidFill>
                  <a:schemeClr val="tx1"/>
                </a:solidFill>
                <a:effectLst/>
                <a:latin typeface="Arial" panose="020B0604020202020204" pitchFamily="34" charset="0"/>
                <a:ea typeface="Calibri"/>
                <a:cs typeface="Arial" panose="020B0604020202020204" pitchFamily="34" charset="0"/>
              </a:rPr>
              <a:t> type de condamnation ou conséquence était possible?</a:t>
            </a:r>
          </a:p>
          <a:p>
            <a:pPr marL="742950" lvl="1" indent="-285750">
              <a:buFont typeface="Wingdings" panose="05000000000000000000" pitchFamily="2" charset="2"/>
              <a:buChar char="Ø"/>
            </a:pPr>
            <a:r>
              <a:rPr lang="fr-CA" sz="1200" noProof="0">
                <a:solidFill>
                  <a:schemeClr val="tx1"/>
                </a:solidFill>
                <a:effectLst/>
                <a:latin typeface="Arial" panose="020B0604020202020204" pitchFamily="34" charset="0"/>
                <a:ea typeface="Calibri"/>
                <a:cs typeface="Arial" panose="020B0604020202020204" pitchFamily="34" charset="0"/>
              </a:rPr>
              <a:t>Le droit à l’avortement est-il encadré par une loi fédérale? Ou provinciale?</a:t>
            </a:r>
          </a:p>
          <a:p>
            <a:pPr marL="914400" lvl="2" indent="0">
              <a:buFont typeface="Wingdings" panose="05000000000000000000" pitchFamily="2" charset="2"/>
              <a:buNone/>
            </a:pPr>
            <a:endPar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q"/>
            </a:pPr>
            <a:r>
              <a:rPr lang="fr-CA" sz="1200" noProof="0">
                <a:solidFill>
                  <a:schemeClr val="tx1"/>
                </a:solidFill>
                <a:effectLst/>
                <a:latin typeface="Arial" panose="020B0604020202020204" pitchFamily="34" charset="0"/>
                <a:ea typeface="Calibri"/>
                <a:cs typeface="Arial" panose="020B0604020202020204" pitchFamily="34" charset="0"/>
              </a:rPr>
              <a:t>Prendre en note ou écrire au tableau les réponses des élèves.</a:t>
            </a:r>
          </a:p>
          <a:p>
            <a:pPr marL="285750" indent="-285750">
              <a:buFont typeface="Wingdings" panose="05000000000000000000" pitchFamily="2" charset="2"/>
              <a:buChar char="q"/>
            </a:pPr>
            <a:endParaRPr lang="fr-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fr-CA" sz="1200" noProof="0">
                <a:solidFill>
                  <a:schemeClr val="tx1"/>
                </a:solidFill>
                <a:effectLst/>
                <a:latin typeface="Arial" panose="020B0604020202020204" pitchFamily="34" charset="0"/>
                <a:ea typeface="Calibri"/>
                <a:cs typeface="Arial" panose="020B0604020202020204" pitchFamily="34" charset="0"/>
              </a:rPr>
              <a:t>Laisser les élèves sur leur faim ou donner quelques indices et annoncer que vous répondrez à toutes ces questions lors des prochaines séances.</a:t>
            </a:r>
          </a:p>
          <a:p>
            <a:pPr marL="285750" indent="-285750">
              <a:buFont typeface="Wingdings" panose="05000000000000000000" pitchFamily="2" charset="2"/>
              <a:buChar char="q"/>
            </a:pPr>
            <a:endParaRPr lang="fr-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defRPr/>
            </a:pPr>
            <a:r>
              <a:rPr lang="fr-CA" sz="1200">
                <a:solidFill>
                  <a:schemeClr val="tx1"/>
                </a:solidFill>
                <a:effectLst/>
                <a:latin typeface="Arial" panose="020B0604020202020204" pitchFamily="34" charset="0"/>
                <a:cs typeface="Arial" panose="020B0604020202020204" pitchFamily="34" charset="0"/>
              </a:rPr>
              <a:t>Nous allons voir grâce à l’évolution </a:t>
            </a:r>
            <a:r>
              <a:rPr lang="fr-CA" sz="1200">
                <a:solidFill>
                  <a:schemeClr val="tx1"/>
                </a:solidFill>
                <a:latin typeface="Arial" panose="020B0604020202020204" pitchFamily="34" charset="0"/>
                <a:cs typeface="Arial" panose="020B0604020202020204" pitchFamily="34" charset="0"/>
              </a:rPr>
              <a:t>du</a:t>
            </a:r>
            <a:r>
              <a:rPr lang="fr-CA" sz="1200">
                <a:solidFill>
                  <a:schemeClr val="tx1"/>
                </a:solidFill>
                <a:effectLst/>
                <a:latin typeface="Arial" panose="020B0604020202020204" pitchFamily="34" charset="0"/>
                <a:cs typeface="Arial" panose="020B0604020202020204" pitchFamily="34" charset="0"/>
              </a:rPr>
              <a:t> </a:t>
            </a:r>
            <a:r>
              <a:rPr lang="fr-CA" sz="1200">
                <a:solidFill>
                  <a:schemeClr val="tx1"/>
                </a:solidFill>
                <a:latin typeface="Arial" panose="020B0604020202020204" pitchFamily="34" charset="0"/>
                <a:cs typeface="Arial" panose="020B0604020202020204" pitchFamily="34" charset="0"/>
              </a:rPr>
              <a:t>droit à l'avortement que </a:t>
            </a:r>
            <a:r>
              <a:rPr lang="fr-CA" sz="1200">
                <a:solidFill>
                  <a:schemeClr val="tx1"/>
                </a:solidFill>
                <a:effectLst/>
                <a:latin typeface="Arial" panose="020B0604020202020204" pitchFamily="34" charset="0"/>
                <a:cs typeface="Arial" panose="020B0604020202020204" pitchFamily="34" charset="0"/>
              </a:rPr>
              <a:t>les lois peuvent être modifiées et comment on peut passer d’un acte interdit, puni et condamné (criminel) à un acte légal et autorisé.</a:t>
            </a:r>
            <a:endParaRPr lang="fr-CA" sz="1200" b="1" i="0" u="none" strike="noStrike" noProof="0">
              <a:solidFill>
                <a:schemeClr val="tx1"/>
              </a:solidFill>
              <a:effectLst/>
              <a:latin typeface="Arial" panose="020B0604020202020204" pitchFamily="34" charset="0"/>
              <a:cs typeface="Arial" panose="020B0604020202020204" pitchFamily="34" charset="0"/>
            </a:endParaRPr>
          </a:p>
          <a:p>
            <a:pPr marL="457200" lvl="1" indent="0">
              <a:buFont typeface="Wingdings" panose="05000000000000000000" pitchFamily="2" charset="2"/>
              <a:buNone/>
            </a:pPr>
            <a:endParaRPr lang="fr-CA" sz="1200"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4CFC4D51-657A-F71D-3AE4-8CBB8380E31E}"/>
              </a:ext>
            </a:extLst>
          </p:cNvPr>
          <p:cNvSpPr>
            <a:spLocks noGrp="1"/>
          </p:cNvSpPr>
          <p:nvPr>
            <p:ph type="sldNum" sz="quarter" idx="5"/>
          </p:nvPr>
        </p:nvSpPr>
        <p:spPr/>
        <p:txBody>
          <a:bodyPr/>
          <a:lstStyle/>
          <a:p>
            <a:fld id="{35E544C7-F800-43E5-B4CA-65E8656D9E73}" type="slidenum">
              <a:rPr lang="fr-FR"/>
              <a:t>39</a:t>
            </a:fld>
            <a:endParaRPr lang="fr-FR"/>
          </a:p>
        </p:txBody>
      </p:sp>
    </p:spTree>
    <p:extLst>
      <p:ext uri="{BB962C8B-B14F-4D97-AF65-F5344CB8AC3E}">
        <p14:creationId xmlns:p14="http://schemas.microsoft.com/office/powerpoint/2010/main" val="107923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noProof="0">
                <a:solidFill>
                  <a:schemeClr val="tx1"/>
                </a:solidFill>
                <a:effectLst/>
                <a:latin typeface="Arial" panose="020B0604020202020204" pitchFamily="34" charset="0"/>
                <a:ea typeface="Calibri"/>
                <a:cs typeface="Arial" panose="020B0604020202020204" pitchFamily="34" charset="0"/>
              </a:rPr>
              <a:t>NOTES À LA PERSONNE ENSEIGNANTE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fr-CA" sz="1200" b="0" i="0" u="none" strike="noStrike" noProof="0">
                <a:solidFill>
                  <a:schemeClr val="tx1"/>
                </a:solidFill>
                <a:effectLst/>
                <a:latin typeface="Arial" panose="020B0604020202020204" pitchFamily="34" charset="0"/>
                <a:cs typeface="Arial" panose="020B0604020202020204" pitchFamily="34" charset="0"/>
              </a:rPr>
              <a:t>Lire les informations de la diapositive avec les élèves. </a:t>
            </a:r>
          </a:p>
          <a:p>
            <a:pPr marL="285750" indent="-285750">
              <a:buFont typeface="Wingdings" panose="05000000000000000000" pitchFamily="2" charset="2"/>
              <a:buChar char="q"/>
            </a:pPr>
            <a:endParaRPr lang="fr-CA">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fr-CA" b="1">
                <a:solidFill>
                  <a:schemeClr val="tx1"/>
                </a:solidFill>
                <a:latin typeface="Arial" panose="020B0604020202020204" pitchFamily="34" charset="0"/>
                <a:cs typeface="Arial" panose="020B0604020202020204" pitchFamily="34" charset="0"/>
              </a:rPr>
              <a:t>INFORMATIONS POUR LES ÉLÈVES</a:t>
            </a:r>
          </a:p>
          <a:p>
            <a:endPar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3429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q"/>
              <a:tabLst/>
              <a:defRPr/>
            </a:pPr>
            <a:r>
              <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Qu’est-ce que le droit à l’avortement? C</a:t>
            </a:r>
            <a:r>
              <a:rPr lang="fr-CA" sz="1200">
                <a:solidFill>
                  <a:schemeClr val="tx1"/>
                </a:solidFill>
                <a:effectLst/>
                <a:latin typeface="Arial" panose="020B0604020202020204" pitchFamily="34" charset="0"/>
                <a:cs typeface="Arial" panose="020B0604020202020204" pitchFamily="34" charset="0"/>
              </a:rPr>
              <a:t>’est la possibilité d’interrompre volontairement la grossesse, sans être inquiétée, punie ou condamnée. Cet acte est aujourd’hui légal. </a:t>
            </a:r>
          </a:p>
          <a:p>
            <a:pPr marL="285750" marR="3429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q"/>
              <a:tabLst/>
              <a:defRPr/>
            </a:pPr>
            <a:endParaRPr lang="fr-CA" sz="1200">
              <a:solidFill>
                <a:schemeClr val="tx1"/>
              </a:solidFill>
              <a:effectLst/>
              <a:latin typeface="Arial" panose="020B0604020202020204" pitchFamily="34" charset="0"/>
              <a:cs typeface="Arial" panose="020B0604020202020204" pitchFamily="34" charset="0"/>
            </a:endParaRPr>
          </a:p>
          <a:p>
            <a:pPr marL="285750" marR="34290" indent="-285750">
              <a:lnSpc>
                <a:spcPct val="115000"/>
              </a:lnSpc>
              <a:buFont typeface="Wingdings" panose="05000000000000000000" pitchFamily="2" charset="2"/>
              <a:buChar char="q"/>
            </a:pPr>
            <a:r>
              <a:rPr lang="fr-CA" sz="1200" noProof="0">
                <a:solidFill>
                  <a:schemeClr val="tx1"/>
                </a:solidFill>
                <a:effectLst/>
                <a:latin typeface="Arial" panose="020B0604020202020204" pitchFamily="34" charset="0"/>
                <a:ea typeface="Calibri"/>
                <a:cs typeface="Arial" panose="020B0604020202020204" pitchFamily="34" charset="0"/>
              </a:rPr>
              <a:t>Ce droit varie d’un pays à l’autre : Dans certains pays, il n’existe pas de loi sur l’avortement. Dans d’autres, des lois en facilitent l’accès, alors que certains pays ont plutôt des lois qui limitent ou en interdisent l’accès.</a:t>
            </a:r>
          </a:p>
          <a:p>
            <a:pPr marL="742950" marR="34290" lvl="1" indent="-285750">
              <a:lnSpc>
                <a:spcPct val="115000"/>
              </a:lnSpc>
              <a:buFont typeface="Wingdings" panose="05000000000000000000" pitchFamily="2" charset="2"/>
              <a:buChar char="Ø"/>
            </a:pPr>
            <a:r>
              <a:rPr lang="fr-CA" sz="1200" noProof="0">
                <a:solidFill>
                  <a:schemeClr val="tx1"/>
                </a:solidFill>
                <a:effectLst/>
                <a:latin typeface="Arial" panose="020B0604020202020204" pitchFamily="34" charset="0"/>
                <a:ea typeface="Calibri"/>
                <a:cs typeface="Arial" panose="020B0604020202020204" pitchFamily="34" charset="0"/>
              </a:rPr>
              <a:t>Possibilité de demander aux élèves s’ils connaissent des pays qui l’autorisent ou l’interdisent. Si oui, quelles en sont les raisons? </a:t>
            </a:r>
            <a:r>
              <a:rPr lang="fr-CA">
                <a:solidFill>
                  <a:schemeClr val="tx1"/>
                </a:solidFill>
                <a:latin typeface="Arial" panose="020B0604020202020204" pitchFamily="34" charset="0"/>
                <a:ea typeface="Calibri"/>
                <a:cs typeface="Arial" panose="020B0604020202020204" pitchFamily="34" charset="0"/>
              </a:rPr>
              <a:t>Posez cette question pour</a:t>
            </a:r>
            <a:r>
              <a:rPr lang="fr-CA" sz="1200" noProof="0">
                <a:solidFill>
                  <a:schemeClr val="tx1"/>
                </a:solidFill>
                <a:effectLst/>
                <a:latin typeface="Arial" panose="020B0604020202020204" pitchFamily="34" charset="0"/>
                <a:ea typeface="Calibri"/>
                <a:cs typeface="Arial" panose="020B0604020202020204" pitchFamily="34" charset="0"/>
              </a:rPr>
              <a:t> faciliter la compréhension du lien étroit entre </a:t>
            </a:r>
            <a:r>
              <a:rPr lang="fr-CA">
                <a:solidFill>
                  <a:schemeClr val="tx1"/>
                </a:solidFill>
                <a:latin typeface="Arial" panose="020B0604020202020204" pitchFamily="34" charset="0"/>
                <a:ea typeface="Calibri"/>
                <a:cs typeface="Arial" panose="020B0604020202020204" pitchFamily="34" charset="0"/>
              </a:rPr>
              <a:t>le droit</a:t>
            </a:r>
            <a:r>
              <a:rPr lang="fr-CA" sz="1200" noProof="0">
                <a:solidFill>
                  <a:schemeClr val="tx1"/>
                </a:solidFill>
                <a:effectLst/>
                <a:latin typeface="Arial" panose="020B0604020202020204" pitchFamily="34" charset="0"/>
                <a:ea typeface="Calibri"/>
                <a:cs typeface="Arial" panose="020B0604020202020204" pitchFamily="34" charset="0"/>
              </a:rPr>
              <a:t> et les valeurs de la société.</a:t>
            </a:r>
          </a:p>
          <a:p>
            <a:pPr marL="742950" marR="34290" lvl="1" indent="-285750">
              <a:lnSpc>
                <a:spcPct val="115000"/>
              </a:lnSpc>
              <a:buFont typeface="Wingdings" panose="05000000000000000000" pitchFamily="2" charset="2"/>
              <a:buChar char="Ø"/>
            </a:pPr>
            <a:endParaRPr lang="fr-CA" sz="1200" noProof="0">
              <a:solidFill>
                <a:schemeClr val="tx1"/>
              </a:solidFill>
              <a:effectLst/>
              <a:latin typeface="Arial" panose="020B0604020202020204" pitchFamily="34" charset="0"/>
              <a:ea typeface="Calibri"/>
              <a:cs typeface="Arial" panose="020B0604020202020204" pitchFamily="34" charset="0"/>
            </a:endParaRPr>
          </a:p>
          <a:p>
            <a:pPr marL="285750" marR="34290" indent="-285750">
              <a:lnSpc>
                <a:spcPct val="115000"/>
              </a:lnSpc>
              <a:buFont typeface="Wingdings" panose="05000000000000000000" pitchFamily="2" charset="2"/>
              <a:buChar char="q"/>
            </a:pPr>
            <a:r>
              <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L’avortement est aussi considéré comme un enjeu éthique.</a:t>
            </a:r>
          </a:p>
          <a:p>
            <a:pPr marL="285750" marR="34290" indent="-285750">
              <a:lnSpc>
                <a:spcPct val="115000"/>
              </a:lnSpc>
              <a:buFont typeface="Wingdings" panose="05000000000000000000" pitchFamily="2" charset="2"/>
              <a:buChar char="q"/>
            </a:pPr>
            <a:endPar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34290" indent="-285750">
              <a:lnSpc>
                <a:spcPct val="115000"/>
              </a:lnSpc>
              <a:buFont typeface="Wingdings" panose="05000000000000000000" pitchFamily="2" charset="2"/>
              <a:buChar char="q"/>
            </a:pPr>
            <a:r>
              <a:rPr lang="fr-CA" sz="1200" noProof="0">
                <a:solidFill>
                  <a:schemeClr val="tx1"/>
                </a:solidFill>
                <a:effectLst/>
                <a:latin typeface="Arial" panose="020B0604020202020204" pitchFamily="34" charset="0"/>
                <a:ea typeface="Calibri"/>
                <a:cs typeface="Arial" panose="020B0604020202020204" pitchFamily="34" charset="0"/>
              </a:rPr>
              <a:t>Certains groupes sociaux s’opposent à l’affirmation de ce droit tandis que d’autres le défendent</a:t>
            </a:r>
            <a:r>
              <a:rPr lang="fr-CA" sz="1200">
                <a:solidFill>
                  <a:schemeClr val="tx1"/>
                </a:solidFill>
                <a:latin typeface="Arial" panose="020B0604020202020204" pitchFamily="34" charset="0"/>
                <a:ea typeface="Calibri"/>
                <a:cs typeface="Arial" panose="020B060402020202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Possibilité de poser des questions à ce propos : connaissez-vous les arguments pour ou contre? Posez cette question pour faciliter la compréhension des liens entre le droit, les valeurs de la société et ce qu’une société considère éthique.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Les groupes parlent notamment de la protection du fœtus et de son droit à la vie.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Pour ces groupes, la vie humaine commence à la conception et les droits du fœtus doivent primer.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b="1"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34290" indent="0">
              <a:lnSpc>
                <a:spcPct val="115000"/>
              </a:lnSpc>
              <a:buFont typeface="Wingdings" panose="05000000000000000000" pitchFamily="2" charset="2"/>
              <a:buNone/>
            </a:pPr>
            <a:r>
              <a:rPr lang="fr-CA" sz="1200" b="1" noProof="0">
                <a:solidFill>
                  <a:schemeClr val="tx1"/>
                </a:solidFill>
                <a:effectLst/>
                <a:latin typeface="Arial" panose="020B0604020202020204" pitchFamily="34" charset="0"/>
                <a:ea typeface="Calibri" panose="020F0502020204030204" pitchFamily="34" charset="0"/>
                <a:cs typeface="Arial" panose="020B0604020202020204" pitchFamily="34" charset="0"/>
              </a:rPr>
              <a:t>INFORMATIONS SECONDAIRES </a:t>
            </a:r>
          </a:p>
          <a:p>
            <a:pPr marL="0" marR="34290" indent="0">
              <a:lnSpc>
                <a:spcPct val="115000"/>
              </a:lnSpc>
              <a:buFont typeface="Wingdings" panose="05000000000000000000" pitchFamily="2" charset="2"/>
              <a:buNone/>
            </a:pPr>
            <a:endParaRPr lang="fr-CA" sz="1200" b="1" noProof="0">
              <a:solidFill>
                <a:schemeClr val="tx1"/>
              </a:solidFill>
              <a:effectLst/>
              <a:latin typeface="Arial" panose="020B0604020202020204" pitchFamily="34" charset="0"/>
              <a:ea typeface="Calibri"/>
              <a:cs typeface="Arial" panose="020B0604020202020204" pitchFamily="34" charset="0"/>
            </a:endParaRPr>
          </a:p>
          <a:p>
            <a:pPr marL="0" marR="34290" indent="0">
              <a:lnSpc>
                <a:spcPct val="115000"/>
              </a:lnSpc>
              <a:buFont typeface="Wingdings" panose="05000000000000000000" pitchFamily="2" charset="2"/>
              <a:buNone/>
            </a:pPr>
            <a:r>
              <a:rPr lang="fr-CA" sz="1200" b="1" noProof="0">
                <a:solidFill>
                  <a:schemeClr val="tx1"/>
                </a:solidFill>
                <a:effectLst/>
                <a:latin typeface="Arial" panose="020B0604020202020204" pitchFamily="34" charset="0"/>
                <a:ea typeface="Calibri"/>
                <a:cs typeface="Arial" panose="020B0604020202020204" pitchFamily="34" charset="0"/>
              </a:rPr>
              <a:t>Le droit et les droits</a:t>
            </a:r>
          </a:p>
          <a:p>
            <a:pPr marL="0" marR="34290" indent="0">
              <a:lnSpc>
                <a:spcPct val="115000"/>
              </a:lnSpc>
              <a:buFont typeface="Wingdings" panose="05000000000000000000" pitchFamily="2" charset="2"/>
              <a:buNone/>
            </a:pPr>
            <a:endParaRPr lang="fr-CA" sz="1200" b="1" noProof="0">
              <a:solidFill>
                <a:schemeClr val="tx1"/>
              </a:solidFill>
              <a:effectLst/>
              <a:latin typeface="Arial" panose="020B0604020202020204" pitchFamily="34" charset="0"/>
              <a:ea typeface="Calibri"/>
              <a:cs typeface="Arial" panose="020B0604020202020204" pitchFamily="34" charset="0"/>
            </a:endParaRPr>
          </a:p>
          <a:p>
            <a:pPr marL="0" marR="3429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r>
              <a:rPr lang="fr-CA" sz="1200" noProof="0">
                <a:solidFill>
                  <a:schemeClr val="tx1"/>
                </a:solidFill>
                <a:effectLst/>
                <a:latin typeface="Arial" panose="020B0604020202020204" pitchFamily="34" charset="0"/>
                <a:ea typeface="Calibri"/>
                <a:cs typeface="Arial" panose="020B0604020202020204" pitchFamily="34" charset="0"/>
              </a:rPr>
              <a:t>Le droit est l’ensemble d</a:t>
            </a:r>
            <a:r>
              <a:rPr lang="fr-CA" b="0" i="0">
                <a:solidFill>
                  <a:schemeClr val="tx1"/>
                </a:solidFill>
                <a:effectLst/>
                <a:latin typeface="Arial" panose="020B0604020202020204" pitchFamily="34" charset="0"/>
                <a:cs typeface="Arial" panose="020B0604020202020204" pitchFamily="34" charset="0"/>
              </a:rPr>
              <a:t>es règles qui encadrent les rapports entre les personnes vivant en société. Au Québec, le droit inclue donc les lois et règlements, mais également les interprétations qu’en donnent les tribunaux. </a:t>
            </a:r>
          </a:p>
          <a:p>
            <a:pPr marL="0" marR="3429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endParaRPr lang="fr-CA" b="0" i="0">
              <a:solidFill>
                <a:schemeClr val="tx1"/>
              </a:solidFill>
              <a:effectLst/>
              <a:latin typeface="Arial" panose="020B0604020202020204" pitchFamily="34" charset="0"/>
              <a:cs typeface="Arial" panose="020B0604020202020204" pitchFamily="34" charset="0"/>
            </a:endParaRPr>
          </a:p>
          <a:p>
            <a:pPr marL="0" marR="3429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r>
              <a:rPr lang="fr-CA" b="0" i="0">
                <a:solidFill>
                  <a:schemeClr val="tx1"/>
                </a:solidFill>
                <a:effectLst/>
                <a:latin typeface="Arial" panose="020B0604020202020204" pitchFamily="34" charset="0"/>
                <a:cs typeface="Arial" panose="020B0604020202020204" pitchFamily="34" charset="0"/>
              </a:rPr>
              <a:t>Les droits réfèrent au résultat de la mise en œuvre du droit. L’application de la loi, des règlements et des jugements fait en sorte qu’une personne peut affirmer au Québec avoir le droit de voter, le droit d’aller à l’école et le droit à l’avortement.</a:t>
            </a:r>
          </a:p>
          <a:p>
            <a:pPr marL="0" marR="34290" indent="0">
              <a:lnSpc>
                <a:spcPct val="114999"/>
              </a:lnSpc>
              <a:buFont typeface="Wingdings" panose="05000000000000000000" pitchFamily="2" charset="2"/>
              <a:buNone/>
            </a:pPr>
            <a:endPar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34290" indent="0">
              <a:lnSpc>
                <a:spcPct val="114999"/>
              </a:lnSpc>
              <a:buFont typeface="Wingdings" panose="05000000000000000000" pitchFamily="2" charset="2"/>
              <a:buNone/>
            </a:pPr>
            <a:r>
              <a:rPr lang="fr-CA" sz="1200" b="1" noProof="0">
                <a:solidFill>
                  <a:schemeClr val="tx1"/>
                </a:solidFill>
                <a:effectLst/>
                <a:latin typeface="Arial" panose="020B0604020202020204" pitchFamily="34" charset="0"/>
                <a:ea typeface="Calibri" panose="020F0502020204030204" pitchFamily="34" charset="0"/>
                <a:cs typeface="Arial" panose="020B0604020202020204" pitchFamily="34" charset="0"/>
              </a:rPr>
              <a:t>Les conséquences de la crimination de l’avortement </a:t>
            </a:r>
          </a:p>
          <a:p>
            <a:pPr marL="0" marR="34290" indent="0">
              <a:lnSpc>
                <a:spcPct val="114999"/>
              </a:lnSpc>
              <a:buFont typeface="Wingdings" panose="05000000000000000000" pitchFamily="2" charset="2"/>
              <a:buNone/>
            </a:pPr>
            <a:endPar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fr">
                <a:solidFill>
                  <a:schemeClr val="tx1"/>
                </a:solidFill>
                <a:latin typeface="Arial" panose="020B0604020202020204" pitchFamily="34" charset="0"/>
                <a:cs typeface="Arial" panose="020B0604020202020204" pitchFamily="34" charset="0"/>
              </a:rPr>
              <a:t>Un avortement qui est fait par une personne qui n’a pas les compétences nécessaires ou dans un environnement qui ne respecte pas les normes médicales est dangereux pour la santé des femmes. La criminalisation de l’avortement n’empêche pas les personnes de se faire avorter. Elle rend l’avortement dans de bonnes conditions moins accessible et plus dangereux. Les avortements dangereux étaient fréquents au Canada lorsque qu’ils étaient illégaux. </a:t>
            </a:r>
            <a:endParaRPr lang="fr-CA">
              <a:solidFill>
                <a:schemeClr val="tx1"/>
              </a:solidFill>
              <a:latin typeface="Arial" panose="020B0604020202020204" pitchFamily="34" charset="0"/>
              <a:cs typeface="Arial" panose="020B0604020202020204" pitchFamily="34" charset="0"/>
            </a:endParaRPr>
          </a:p>
          <a:p>
            <a:br>
              <a:rPr lang="en-US">
                <a:solidFill>
                  <a:schemeClr val="tx1"/>
                </a:solidFill>
                <a:latin typeface="Arial" panose="020B0604020202020204" pitchFamily="34" charset="0"/>
                <a:cs typeface="Arial" panose="020B0604020202020204" pitchFamily="34" charset="0"/>
              </a:rPr>
            </a:br>
            <a:r>
              <a:rPr lang="en-US" b="1">
                <a:solidFill>
                  <a:schemeClr val="tx1"/>
                </a:solidFill>
                <a:latin typeface="Arial" panose="020B0604020202020204" pitchFamily="34" charset="0"/>
                <a:cs typeface="Arial" panose="020B0604020202020204" pitchFamily="34" charset="0"/>
              </a:rPr>
              <a:t>SOURCES</a:t>
            </a:r>
            <a:endParaRPr lang="en-US">
              <a:solidFill>
                <a:schemeClr val="tx1"/>
              </a:solidFill>
              <a:latin typeface="Arial" panose="020B0604020202020204" pitchFamily="34" charset="0"/>
              <a:cs typeface="Arial" panose="020B0604020202020204" pitchFamily="34" charset="0"/>
            </a:endParaRPr>
          </a:p>
          <a:p>
            <a:r>
              <a:rPr lang="fr-CA" b="0" u="none">
                <a:solidFill>
                  <a:schemeClr val="tx1"/>
                </a:solidFill>
                <a:latin typeface="Arial" panose="020B0604020202020204" pitchFamily="34" charset="0"/>
                <a:cs typeface="Arial" panose="020B0604020202020204" pitchFamily="34" charset="0"/>
              </a:rPr>
              <a:t>Henri Brun. 23 avril 2025 (mise à jour). </a:t>
            </a:r>
            <a:r>
              <a:rPr lang="fr-CA" b="0" i="1" u="none">
                <a:solidFill>
                  <a:schemeClr val="tx1"/>
                </a:solidFill>
                <a:latin typeface="Arial" panose="020B0604020202020204" pitchFamily="34" charset="0"/>
                <a:cs typeface="Arial" panose="020B0604020202020204" pitchFamily="34" charset="0"/>
              </a:rPr>
              <a:t>Le droit au Québec</a:t>
            </a:r>
            <a:r>
              <a:rPr lang="fr-CA" b="0" i="0" u="none">
                <a:solidFill>
                  <a:schemeClr val="tx1"/>
                </a:solidFill>
                <a:latin typeface="Arial" panose="020B0604020202020204" pitchFamily="34" charset="0"/>
                <a:cs typeface="Arial" panose="020B0604020202020204" pitchFamily="34" charset="0"/>
              </a:rPr>
              <a:t>. </a:t>
            </a:r>
            <a:r>
              <a:rPr lang="fr-CA" sz="1200" i="0" noProof="0">
                <a:solidFill>
                  <a:schemeClr val="tx1"/>
                </a:solidFill>
                <a:latin typeface="Arial"/>
                <a:cs typeface="Arial"/>
              </a:rPr>
              <a:t>Repéré le 29 avril 2025 à </a:t>
            </a:r>
            <a:r>
              <a:rPr lang="fr-CA" sz="1200" b="0" i="0" noProof="0">
                <a:solidFill>
                  <a:schemeClr val="tx1"/>
                </a:solidFill>
                <a:latin typeface="Arial" panose="020B0604020202020204" pitchFamily="34" charset="0"/>
                <a:cs typeface="Arial" panose="020B0604020202020204" pitchFamily="34" charset="0"/>
              </a:rPr>
              <a:t>: </a:t>
            </a:r>
            <a:r>
              <a:rPr lang="fr-CA" b="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https://usito.usherbrooke.ca/articles/th%C3%A9matiques/brun_1</a:t>
            </a:r>
            <a:endParaRPr lang="fr">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r>
              <a:rPr lang="fr">
                <a:solidFill>
                  <a:schemeClr val="tx1"/>
                </a:solidFill>
                <a:latin typeface="Arial" panose="020B0604020202020204" pitchFamily="34" charset="0"/>
                <a:cs typeface="Arial" panose="020B0604020202020204" pitchFamily="34" charset="0"/>
              </a:rPr>
              <a:t>Aministie Internationale. 26 septembre 2019. </a:t>
            </a:r>
            <a:r>
              <a:rPr lang="fr" i="1">
                <a:solidFill>
                  <a:schemeClr val="tx1"/>
                </a:solidFill>
                <a:latin typeface="Arial" panose="020B0604020202020204" pitchFamily="34" charset="0"/>
                <a:cs typeface="Arial" panose="020B0604020202020204" pitchFamily="34" charset="0"/>
              </a:rPr>
              <a:t>Éléments clés sur l’avortement</a:t>
            </a:r>
            <a:r>
              <a:rPr lang="fr" i="0">
                <a:solidFill>
                  <a:schemeClr val="tx1"/>
                </a:solidFill>
                <a:latin typeface="Arial" panose="020B0604020202020204" pitchFamily="34" charset="0"/>
                <a:cs typeface="Arial" panose="020B0604020202020204" pitchFamily="34" charset="0"/>
              </a:rPr>
              <a:t>. Répéré</a:t>
            </a:r>
            <a:r>
              <a:rPr lang="fr">
                <a:solidFill>
                  <a:schemeClr val="tx1"/>
                </a:solidFill>
                <a:latin typeface="Arial" panose="020B0604020202020204" pitchFamily="34" charset="0"/>
                <a:cs typeface="Arial" panose="020B0604020202020204" pitchFamily="34" charset="0"/>
              </a:rPr>
              <a:t> le 9 décembre 2024 à : </a:t>
            </a:r>
            <a:r>
              <a:rPr lang="fr-CA">
                <a:solidFill>
                  <a:schemeClr val="tx1"/>
                </a:solidFill>
                <a:latin typeface="Arial" panose="020B0604020202020204" pitchFamily="34" charset="0"/>
                <a:cs typeface="Arial" panose="020B0604020202020204" pitchFamily="34" charset="0"/>
              </a:rPr>
              <a:t>https://amnistie.ca/sinformer/communiques/international/2019/international/elements-cles-lavortement</a:t>
            </a:r>
          </a:p>
          <a:p>
            <a:r>
              <a:rPr lang="fr">
                <a:solidFill>
                  <a:schemeClr val="tx1"/>
                </a:solidFill>
                <a:latin typeface="Arial" panose="020B0604020202020204" pitchFamily="34" charset="0"/>
                <a:cs typeface="Arial" panose="020B0604020202020204" pitchFamily="34" charset="0"/>
              </a:rPr>
              <a:t>Radio Canada. 16 mai 2019. </a:t>
            </a:r>
            <a:r>
              <a:rPr lang="fr" i="1">
                <a:solidFill>
                  <a:schemeClr val="tx1"/>
                </a:solidFill>
                <a:latin typeface="Arial" panose="020B0604020202020204" pitchFamily="34" charset="0"/>
                <a:cs typeface="Arial" panose="020B0604020202020204" pitchFamily="34" charset="0"/>
              </a:rPr>
              <a:t>Le 15-18 avec Annie Desrochers.</a:t>
            </a:r>
            <a:r>
              <a:rPr lang="fr">
                <a:solidFill>
                  <a:schemeClr val="tx1"/>
                </a:solidFill>
                <a:latin typeface="Arial" panose="020B0604020202020204" pitchFamily="34" charset="0"/>
                <a:cs typeface="Arial" panose="020B0604020202020204" pitchFamily="34" charset="0"/>
              </a:rPr>
              <a:t> </a:t>
            </a:r>
            <a:r>
              <a:rPr lang="fr">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https://ici.radio-canada.ca/ohdio/premiere/emissions/le-15-18/segments/entrevue/118291/antiavortement-alabama-senateur-loi-criminalisation-grossesse-femme</a:t>
            </a:r>
            <a:r>
              <a:rPr lang="fr">
                <a:solidFill>
                  <a:schemeClr val="tx1"/>
                </a:solidFill>
                <a:latin typeface="Arial" panose="020B0604020202020204" pitchFamily="34" charset="0"/>
                <a:cs typeface="Arial" panose="020B0604020202020204" pitchFamily="34" charset="0"/>
              </a:rPr>
              <a:t> : “Quelques chiffres sur l’avortement en 1962. De 10 000 à 25 000 avortements clandestins sont réalisés chaque année au Québec. De 100 000 à 300 000 sont réalisés chaque année au Canada”. “En 1962, la première cause d’hospitalisation des femmes étaient l’avortement”</a:t>
            </a:r>
          </a:p>
          <a:p>
            <a:r>
              <a:rPr lang="fr" b="0" i="0">
                <a:solidFill>
                  <a:schemeClr val="tx1"/>
                </a:solidFill>
                <a:effectLst/>
                <a:latin typeface="Arial" panose="020B0604020202020204" pitchFamily="34" charset="0"/>
                <a:cs typeface="Arial" panose="020B0604020202020204" pitchFamily="34" charset="0"/>
              </a:rPr>
              <a:t>Florence Meny. 21 janvier 2013. </a:t>
            </a:r>
            <a:r>
              <a:rPr lang="fr" b="0" i="1">
                <a:solidFill>
                  <a:schemeClr val="tx1"/>
                </a:solidFill>
                <a:effectLst/>
                <a:latin typeface="Arial" panose="020B0604020202020204" pitchFamily="34" charset="0"/>
                <a:cs typeface="Arial" panose="020B0604020202020204" pitchFamily="34" charset="0"/>
              </a:rPr>
              <a:t>25 ans de droit à l’avortement. </a:t>
            </a:r>
            <a:r>
              <a:rPr lang="fr" b="0" i="0">
                <a:solidFill>
                  <a:schemeClr val="tx1"/>
                </a:solidFill>
                <a:effectLst/>
                <a:latin typeface="Arial" panose="020B0604020202020204" pitchFamily="34" charset="0"/>
                <a:cs typeface="Arial" panose="020B0604020202020204" pitchFamily="34" charset="0"/>
              </a:rPr>
              <a:t>Repéré le 15 mai 2025 à : </a:t>
            </a:r>
            <a:r>
              <a:rPr lang="fr-CA" b="0" i="0" u="sng">
                <a:solidFill>
                  <a:schemeClr val="tx1"/>
                </a:solidFill>
                <a:effectLst/>
                <a:latin typeface="Arial" panose="020B0604020202020204" pitchFamily="34" charset="0"/>
                <a:cs typeface="Arial" panose="020B0604020202020204" pitchFamily="34" charset="0"/>
              </a:rPr>
              <a:t>https://ici.radio-canada.ca/nouvelle/596708/001-avortement-droit-anniversaire#:~:text=Le%2026%20juillet%201989%2C%20la,Canada%20le%208%20ao%C3%BBt%201989. </a:t>
            </a:r>
          </a:p>
          <a:p>
            <a:pPr marL="0" marR="34290" indent="0">
              <a:lnSpc>
                <a:spcPct val="115000"/>
              </a:lnSpc>
              <a:buFont typeface="Wingdings" panose="05000000000000000000" pitchFamily="2" charset="2"/>
              <a:buNone/>
            </a:pPr>
            <a:endParaRPr lang="fr-CA" sz="1200" b="1"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6</a:t>
            </a:fld>
            <a:endParaRPr lang="fr-FR"/>
          </a:p>
        </p:txBody>
      </p:sp>
    </p:spTree>
    <p:extLst>
      <p:ext uri="{BB962C8B-B14F-4D97-AF65-F5344CB8AC3E}">
        <p14:creationId xmlns:p14="http://schemas.microsoft.com/office/powerpoint/2010/main" val="2763063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5AE4B-E7F1-C0A2-D14D-1CF8B3454D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391A66-AE6C-9300-2596-E887F67F32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9E13BA-0105-F70B-1065-94C54D916A5D}"/>
              </a:ext>
            </a:extLst>
          </p:cNvPr>
          <p:cNvSpPr>
            <a:spLocks noGrp="1"/>
          </p:cNvSpPr>
          <p:nvPr>
            <p:ph type="body" idx="1"/>
          </p:nvPr>
        </p:nvSpPr>
        <p:spPr/>
        <p:txBody>
          <a:bodyPr/>
          <a:lstStyle/>
          <a:p>
            <a:pPr marL="73025">
              <a:spcBef>
                <a:spcPts val="1260"/>
              </a:spcBef>
              <a:spcAft>
                <a:spcPts val="1200"/>
              </a:spcAft>
            </a:pPr>
            <a:r>
              <a:rPr lang="fr-CA" sz="1200" b="1">
                <a:solidFill>
                  <a:schemeClr val="tx1"/>
                </a:solidFill>
                <a:effectLst/>
                <a:latin typeface="Arial" panose="020B0604020202020204" pitchFamily="34" charset="0"/>
                <a:ea typeface="Cambria"/>
                <a:cs typeface="Arial" panose="020B0604020202020204" pitchFamily="34" charset="0"/>
              </a:rPr>
              <a:t>NOTES À LA PERSONNE ENSEIGNANTE</a:t>
            </a:r>
          </a:p>
          <a:p>
            <a:pPr marL="73025">
              <a:spcBef>
                <a:spcPts val="1260"/>
              </a:spcBef>
              <a:spcAft>
                <a:spcPts val="1200"/>
              </a:spcAft>
            </a:pPr>
            <a:endParaRPr lang="fr-CA" sz="1200" b="1">
              <a:solidFill>
                <a:schemeClr val="tx1"/>
              </a:solidFill>
              <a:effectLst/>
              <a:latin typeface="Arial" panose="020B0604020202020204" pitchFamily="34" charset="0"/>
              <a:ea typeface="Cambria"/>
              <a:cs typeface="Arial" panose="020B0604020202020204" pitchFamily="34" charset="0"/>
            </a:endParaRP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Après avoir présenté le contenu, poser</a:t>
            </a:r>
            <a:r>
              <a:rPr lang="fr-CA" sz="1200">
                <a:solidFill>
                  <a:schemeClr val="tx1"/>
                </a:solidFill>
                <a:latin typeface="Arial" panose="020B0604020202020204" pitchFamily="34" charset="0"/>
                <a:cs typeface="Arial" panose="020B0604020202020204" pitchFamily="34" charset="0"/>
              </a:rPr>
              <a:t> la question de discussion suivante aux élèves :</a:t>
            </a:r>
            <a:endParaRPr lang="en-US" sz="1200">
              <a:solidFill>
                <a:schemeClr val="tx1"/>
              </a:solidFill>
              <a:latin typeface="Arial" panose="020B0604020202020204" pitchFamily="34" charset="0"/>
              <a:cs typeface="Arial" panose="020B0604020202020204" pitchFamily="34" charset="0"/>
            </a:endParaRPr>
          </a:p>
          <a:p>
            <a:pPr marL="742950" lvl="1" indent="-285750">
              <a:buFont typeface="Wingdings,Sans-Serif" panose="05000000000000000000" pitchFamily="2" charset="2"/>
              <a:buChar char="Ø"/>
            </a:pPr>
            <a:r>
              <a:rPr lang="fr-CA" sz="1200">
                <a:solidFill>
                  <a:schemeClr val="tx1"/>
                </a:solidFill>
                <a:latin typeface="Arial" panose="020B0604020202020204" pitchFamily="34" charset="0"/>
                <a:cs typeface="Arial" panose="020B0604020202020204" pitchFamily="34" charset="0"/>
              </a:rPr>
              <a:t>Est-ce que la décision de la classe a été similaire à celle des juges de la Cour suprême?</a:t>
            </a:r>
          </a:p>
          <a:p>
            <a:pPr marL="742950" lvl="1" indent="-285750">
              <a:buFont typeface="Wingdings,Sans-Serif" panose="05000000000000000000" pitchFamily="2" charset="2"/>
              <a:buChar char="Ø"/>
            </a:pPr>
            <a:endParaRPr lang="en-US" sz="1200">
              <a:solidFill>
                <a:schemeClr val="tx1"/>
              </a:solidFill>
              <a:latin typeface="Arial" panose="020B0604020202020204" pitchFamily="34" charset="0"/>
              <a:cs typeface="Arial" panose="020B0604020202020204" pitchFamily="34" charset="0"/>
            </a:endParaRPr>
          </a:p>
          <a:p>
            <a:pPr marL="285750" indent="-285750" algn="l" rtl="0" fontAlgn="base">
              <a:buFont typeface="Wingdings" pitchFamily="2" charset="2"/>
              <a:buChar char="q"/>
            </a:pPr>
            <a:r>
              <a:rPr lang="fr-CA" sz="1200" b="0" i="0" u="none" strike="noStrike">
                <a:solidFill>
                  <a:schemeClr val="tx1"/>
                </a:solidFill>
                <a:effectLst/>
                <a:highlight>
                  <a:srgbClr val="FFFFFF"/>
                </a:highlight>
                <a:latin typeface="Arial" panose="020B0604020202020204" pitchFamily="34" charset="0"/>
                <a:cs typeface="Arial" panose="020B0604020202020204" pitchFamily="34" charset="0"/>
              </a:rPr>
              <a:t>Ensuite, partager la décision de la majorité des élèves et quelques opinions dissidentes. </a:t>
            </a:r>
            <a:r>
              <a:rPr lang="en-US" sz="1200" b="0" i="0">
                <a:solidFill>
                  <a:schemeClr val="tx1"/>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itchFamily="2" charset="2"/>
              <a:buChar char="q"/>
            </a:pPr>
            <a:endParaRPr lang="en-US" sz="1200" b="0" i="0">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lgn="l" rtl="0" fontAlgn="base">
              <a:buFont typeface="Wingdings" pitchFamily="2" charset="2"/>
              <a:buChar char="q"/>
            </a:pPr>
            <a:r>
              <a:rPr lang="fr-CA" sz="1200" b="0" i="0" u="none" strike="noStrike">
                <a:solidFill>
                  <a:schemeClr val="tx1"/>
                </a:solidFill>
                <a:effectLst/>
                <a:highlight>
                  <a:srgbClr val="FFFFFF"/>
                </a:highlight>
                <a:latin typeface="Arial" panose="020B0604020202020204" pitchFamily="34" charset="0"/>
                <a:cs typeface="Arial" panose="020B0604020202020204" pitchFamily="34" charset="0"/>
              </a:rPr>
              <a:t>Poser les questions suivantes pour stimuler la réflexion des élèves : </a:t>
            </a:r>
            <a:r>
              <a:rPr lang="en-US" sz="1200" b="0" i="0">
                <a:solidFill>
                  <a:schemeClr val="tx1"/>
                </a:solidFill>
                <a:effectLst/>
                <a:highlight>
                  <a:srgbClr val="F5F5F5"/>
                </a:highlight>
                <a:latin typeface="Arial" panose="020B0604020202020204" pitchFamily="34" charset="0"/>
                <a:cs typeface="Arial" panose="020B0604020202020204" pitchFamily="34" charset="0"/>
              </a:rPr>
              <a:t>​</a:t>
            </a:r>
          </a:p>
          <a:p>
            <a:pPr marL="742950" lvl="1" indent="-285750" algn="l" rtl="0" fontAlgn="base">
              <a:buFont typeface="Wingdings" pitchFamily="2" charset="2"/>
              <a:buChar char="Ø"/>
            </a:pPr>
            <a:r>
              <a:rPr lang="fr-CA" sz="1200" b="0" i="0" u="none" strike="noStrike">
                <a:solidFill>
                  <a:schemeClr val="tx1"/>
                </a:solidFill>
                <a:effectLst/>
                <a:highlight>
                  <a:srgbClr val="FFFFFF"/>
                </a:highlight>
                <a:latin typeface="Arial" panose="020B0604020202020204" pitchFamily="34" charset="0"/>
                <a:cs typeface="Arial" panose="020B0604020202020204" pitchFamily="34" charset="0"/>
              </a:rPr>
              <a:t>Ton jugement était-il en accord avec la décision de la majorité? </a:t>
            </a:r>
            <a:r>
              <a:rPr lang="en-US" sz="1200" b="0" i="0">
                <a:solidFill>
                  <a:schemeClr val="tx1"/>
                </a:solidFill>
                <a:effectLst/>
                <a:highlight>
                  <a:srgbClr val="F5F5F5"/>
                </a:highlight>
                <a:latin typeface="Arial" panose="020B0604020202020204" pitchFamily="34" charset="0"/>
                <a:cs typeface="Arial" panose="020B0604020202020204" pitchFamily="34" charset="0"/>
              </a:rPr>
              <a:t>​</a:t>
            </a:r>
          </a:p>
          <a:p>
            <a:pPr marL="742950" lvl="1" indent="-285750" algn="l" rtl="0" fontAlgn="base">
              <a:buFont typeface="Wingdings" pitchFamily="2" charset="2"/>
              <a:buChar char="Ø"/>
            </a:pPr>
            <a:r>
              <a:rPr lang="fr-CA" sz="1200" b="0" i="0" u="none" strike="noStrike">
                <a:solidFill>
                  <a:schemeClr val="tx1"/>
                </a:solidFill>
                <a:effectLst/>
                <a:highlight>
                  <a:srgbClr val="FFFFFF"/>
                </a:highlight>
                <a:latin typeface="Arial" panose="020B0604020202020204" pitchFamily="34" charset="0"/>
                <a:cs typeface="Arial" panose="020B0604020202020204" pitchFamily="34" charset="0"/>
              </a:rPr>
              <a:t>Quels sont les arguments qui appuient ta décision? </a:t>
            </a:r>
            <a:endParaRPr lang="fr-CA" sz="1200" b="0" i="0">
              <a:solidFill>
                <a:schemeClr val="tx1"/>
              </a:solidFill>
              <a:effectLst/>
              <a:highlight>
                <a:srgbClr val="F5F5F5"/>
              </a:highlight>
              <a:latin typeface="Arial" panose="020B0604020202020204" pitchFamily="34" charset="0"/>
              <a:cs typeface="Arial" panose="020B0604020202020204" pitchFamily="34" charset="0"/>
            </a:endParaRPr>
          </a:p>
          <a:p>
            <a:pPr>
              <a:lnSpc>
                <a:spcPct val="116000"/>
              </a:lnSpc>
              <a:spcAft>
                <a:spcPts val="800"/>
              </a:spcAft>
              <a:defRPr/>
            </a:pPr>
            <a:endParaRPr lang="fr-CA" sz="1200">
              <a:solidFill>
                <a:schemeClr val="tx1"/>
              </a:solidFill>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116000"/>
              </a:lnSpc>
              <a:spcBef>
                <a:spcPts val="0"/>
              </a:spcBef>
              <a:spcAft>
                <a:spcPts val="800"/>
              </a:spcAft>
              <a:buClrTx/>
              <a:buSzTx/>
              <a:buFontTx/>
              <a:buNone/>
              <a:tabLst/>
              <a:defRPr/>
            </a:pPr>
            <a:r>
              <a:rPr lang="fr-CA" sz="1200" b="1">
                <a:solidFill>
                  <a:schemeClr val="tx1"/>
                </a:solidFill>
                <a:effectLst/>
                <a:latin typeface="Arial" panose="020B0604020202020204" pitchFamily="34" charset="0"/>
                <a:ea typeface="Aptos" panose="020B0004020202020204" pitchFamily="34" charset="0"/>
                <a:cs typeface="Arial" panose="020B0604020202020204" pitchFamily="34" charset="0"/>
              </a:rPr>
              <a:t>INFORMATIONS AUX ÉLÈVES</a:t>
            </a:r>
          </a:p>
          <a:p>
            <a:pPr marL="0" marR="0" lvl="0" indent="0" algn="l" defTabSz="914400" rtl="0" eaLnBrk="1" fontAlgn="auto" latinLnBrk="0" hangingPunct="1">
              <a:lnSpc>
                <a:spcPct val="116000"/>
              </a:lnSpc>
              <a:spcBef>
                <a:spcPts val="0"/>
              </a:spcBef>
              <a:spcAft>
                <a:spcPts val="800"/>
              </a:spcAft>
              <a:buClrTx/>
              <a:buSzTx/>
              <a:buFontTx/>
              <a:buNone/>
              <a:tabLst/>
              <a:defRPr/>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Les juges peuvent arriver à des décisions opposées. D’ailleurs dans ce jugement, même si la majorité des juges est d’accord pour dire que l’article qui porte sur l’avortement ne respecte pas les garanties protégées par la </a:t>
            </a:r>
            <a:r>
              <a:rPr lang="fr-CA" sz="1200" i="0">
                <a:solidFill>
                  <a:schemeClr val="tx1"/>
                </a:solidFill>
                <a:effectLst/>
                <a:latin typeface="Arial" panose="020B0604020202020204" pitchFamily="34" charset="0"/>
                <a:ea typeface="Aptos" panose="020B0004020202020204" pitchFamily="34" charset="0"/>
                <a:cs typeface="Arial" panose="020B0604020202020204" pitchFamily="34" charset="0"/>
              </a:rPr>
              <a:t>Charte canadienne, </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ils ne le sont pas pour les mêmes raisons. Par exemple, les juges de l’opinion majoritaire s’opposent entre eux sur les objectifs visés par l’article du </a:t>
            </a:r>
            <a:r>
              <a:rPr lang="fr-CA" sz="1200" i="1">
                <a:solidFill>
                  <a:schemeClr val="tx1"/>
                </a:solidFill>
                <a:effectLst/>
                <a:latin typeface="Arial" panose="020B0604020202020204" pitchFamily="34" charset="0"/>
                <a:ea typeface="Aptos" panose="020B0004020202020204" pitchFamily="34" charset="0"/>
                <a:cs typeface="Arial" panose="020B0604020202020204" pitchFamily="34" charset="0"/>
              </a:rPr>
              <a:t>Code criminel</a:t>
            </a:r>
            <a:r>
              <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rPr>
              <a:t> qui porte sur l’avortement : vise-t-il en priorité à protéger la femme enceinte d’une grossesse qui mettrait sa santé en péril ou à protéger le fœtus?</a:t>
            </a:r>
          </a:p>
          <a:p>
            <a:pPr marL="285750" indent="-285750">
              <a:lnSpc>
                <a:spcPct val="116000"/>
              </a:lnSpc>
              <a:spcAft>
                <a:spcPts val="800"/>
              </a:spcAft>
              <a:buFont typeface="Wingdings" pitchFamily="2" charset="2"/>
              <a:buChar char="q"/>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a:ea typeface="Aptos" panose="020B0004020202020204" pitchFamily="34" charset="0"/>
                <a:cs typeface="Arial"/>
              </a:rPr>
              <a:t>À partir de raisonnements différents, ils sont arrivés à la même conclusion : l’article du </a:t>
            </a:r>
            <a:r>
              <a:rPr lang="fr-CA" sz="1200" i="1">
                <a:solidFill>
                  <a:schemeClr val="tx1"/>
                </a:solidFill>
                <a:effectLst/>
                <a:latin typeface="Arial"/>
                <a:ea typeface="Aptos" panose="020B0004020202020204" pitchFamily="34" charset="0"/>
                <a:cs typeface="Arial"/>
              </a:rPr>
              <a:t>Code criminel</a:t>
            </a:r>
            <a:r>
              <a:rPr lang="fr-CA" sz="1200">
                <a:solidFill>
                  <a:schemeClr val="tx1"/>
                </a:solidFill>
                <a:effectLst/>
                <a:latin typeface="Arial"/>
                <a:ea typeface="Aptos" panose="020B0004020202020204" pitchFamily="34" charset="0"/>
                <a:cs typeface="Arial"/>
              </a:rPr>
              <a:t> sur l’avortement a un impact injustifié sur la santé des femmes et porte atteinte à leur droit à la sécurité de leur personne. De plus, il crée une injustice envers les femmes parce que les critères établis pour obtenir un avortement légal sont trop difficiles à rencontrer. L’article de loi sur l’avortement doit être invalidé. Ce jugement a eu pour effet d’acquitter le Dr Morgentaler et les deux autres médecins</a:t>
            </a:r>
            <a:r>
              <a:rPr lang="fr-CA">
                <a:latin typeface="Arial"/>
                <a:ea typeface="Aptos" panose="020B0004020202020204" pitchFamily="34" charset="0"/>
                <a:cs typeface="Arial"/>
              </a:rPr>
              <a:t>, ce qui veut dire que les médecins ont été déclarés non coupables.</a:t>
            </a:r>
            <a:r>
              <a:rPr lang="fr-CA" sz="1200">
                <a:solidFill>
                  <a:schemeClr val="tx1"/>
                </a:solidFill>
                <a:effectLst/>
                <a:latin typeface="Arial"/>
                <a:ea typeface="Aptos" panose="020B0004020202020204" pitchFamily="34" charset="0"/>
                <a:cs typeface="Arial"/>
              </a:rPr>
              <a:t> </a:t>
            </a:r>
          </a:p>
          <a:p>
            <a:pPr marL="0" indent="0">
              <a:lnSpc>
                <a:spcPct val="116000"/>
              </a:lnSpc>
              <a:spcAft>
                <a:spcPts val="800"/>
              </a:spcAft>
              <a:buFont typeface="Wingdings" pitchFamily="2" charset="2"/>
              <a:buNone/>
            </a:pPr>
            <a:endParaRPr lang="fr-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fr-CA" sz="1200">
                <a:solidFill>
                  <a:schemeClr val="tx1"/>
                </a:solidFill>
                <a:effectLst/>
                <a:latin typeface="Arial"/>
                <a:ea typeface="Aptos" panose="020B0004020202020204" pitchFamily="34" charset="0"/>
                <a:cs typeface="Arial"/>
              </a:rPr>
              <a:t>Deux juges sont arrivés à une conclusion différente des juges majoritaires, soit que l’article qui porte sur l’avortement ne viole pas la Charte canadienne. </a:t>
            </a:r>
            <a:endParaRPr lang="fr-CA">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endParaRPr lang="fr-FR">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r>
              <a:rPr lang="fr-FR"/>
              <a:t>Les juges dissidents reconnaissent que certaines femmes peuvent rencontrer des obstacles ou des délais pour accéder à un avortement. Cependant, ils considèrent que ces difficultés sont causées par des problèmes d’application ou d’organisation du système, et non par la loi elle-même. L’article du </a:t>
            </a:r>
            <a:r>
              <a:rPr lang="fr-FR" i="1"/>
              <a:t>Code criminel </a:t>
            </a:r>
            <a:r>
              <a:rPr lang="fr-FR"/>
              <a:t>ne porterait donc pas atteinte au droit à la sécurité de leur personne des femmes.</a:t>
            </a:r>
            <a:endParaRPr lang="fr-FR">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endParaRPr lang="fr-FR">
              <a:latin typeface="Calibri"/>
              <a:ea typeface="Calibri"/>
              <a:cs typeface="Calibri"/>
            </a:endParaRPr>
          </a:p>
          <a:p>
            <a:pPr marL="285750" indent="-285750">
              <a:lnSpc>
                <a:spcPct val="115999"/>
              </a:lnSpc>
              <a:spcAft>
                <a:spcPts val="800"/>
              </a:spcAft>
              <a:buFont typeface="Wingdings" pitchFamily="2" charset="2"/>
              <a:buChar char="q"/>
            </a:pPr>
            <a:r>
              <a:rPr lang="fr-FR" sz="1200">
                <a:solidFill>
                  <a:schemeClr val="tx1"/>
                </a:solidFill>
                <a:effectLst/>
                <a:latin typeface="Arial"/>
                <a:ea typeface="Aptos" panose="020B0004020202020204" pitchFamily="34" charset="0"/>
                <a:cs typeface="Arial"/>
              </a:rPr>
              <a:t>Selon eux, la Charte canadienne ne protège pas le droit à l’avortement. </a:t>
            </a:r>
            <a:endParaRPr lang="fr-FR">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endParaRPr lang="fr-FR">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r>
              <a:rPr lang="fr-FR">
                <a:latin typeface="Arial"/>
                <a:ea typeface="Aptos" panose="020B0004020202020204" pitchFamily="34" charset="0"/>
                <a:cs typeface="Arial"/>
              </a:rPr>
              <a:t>Le rôle de la</a:t>
            </a:r>
            <a:r>
              <a:rPr lang="fr-FR" sz="1200">
                <a:solidFill>
                  <a:schemeClr val="tx1"/>
                </a:solidFill>
                <a:effectLst/>
                <a:latin typeface="Arial"/>
                <a:ea typeface="Aptos" panose="020B0004020202020204" pitchFamily="34" charset="0"/>
                <a:cs typeface="Arial"/>
              </a:rPr>
              <a:t> Cour suprême </a:t>
            </a:r>
            <a:r>
              <a:rPr lang="fr-FR">
                <a:latin typeface="Arial"/>
                <a:ea typeface="Aptos" panose="020B0004020202020204" pitchFamily="34" charset="0"/>
                <a:cs typeface="Arial"/>
              </a:rPr>
              <a:t>est</a:t>
            </a:r>
            <a:r>
              <a:rPr lang="fr-FR" sz="1200">
                <a:solidFill>
                  <a:schemeClr val="tx1"/>
                </a:solidFill>
                <a:effectLst/>
                <a:latin typeface="Arial"/>
                <a:ea typeface="Aptos" panose="020B0004020202020204" pitchFamily="34" charset="0"/>
                <a:cs typeface="Arial"/>
              </a:rPr>
              <a:t> </a:t>
            </a:r>
            <a:r>
              <a:rPr lang="fr-FR">
                <a:latin typeface="Arial"/>
                <a:ea typeface="Aptos" panose="020B0004020202020204" pitchFamily="34" charset="0"/>
                <a:cs typeface="Arial"/>
              </a:rPr>
              <a:t>d'interpréter</a:t>
            </a:r>
            <a:r>
              <a:rPr lang="fr-FR" sz="1200">
                <a:solidFill>
                  <a:schemeClr val="tx1"/>
                </a:solidFill>
                <a:effectLst/>
                <a:latin typeface="Arial"/>
                <a:ea typeface="Aptos" panose="020B0004020202020204" pitchFamily="34" charset="0"/>
                <a:cs typeface="Arial"/>
              </a:rPr>
              <a:t> et </a:t>
            </a:r>
            <a:r>
              <a:rPr lang="fr-FR">
                <a:latin typeface="Arial"/>
                <a:ea typeface="Aptos" panose="020B0004020202020204" pitchFamily="34" charset="0"/>
                <a:cs typeface="Arial"/>
              </a:rPr>
              <a:t>d'appliquer</a:t>
            </a:r>
            <a:r>
              <a:rPr lang="fr-FR" sz="1200">
                <a:solidFill>
                  <a:schemeClr val="tx1"/>
                </a:solidFill>
                <a:effectLst/>
                <a:latin typeface="Arial"/>
                <a:ea typeface="Aptos" panose="020B0004020202020204" pitchFamily="34" charset="0"/>
                <a:cs typeface="Arial"/>
              </a:rPr>
              <a:t> la </a:t>
            </a:r>
            <a:r>
              <a:rPr lang="fr-FR">
                <a:latin typeface="Arial"/>
                <a:ea typeface="Aptos" panose="020B0004020202020204" pitchFamily="34" charset="0"/>
                <a:cs typeface="Arial"/>
              </a:rPr>
              <a:t>loi,</a:t>
            </a:r>
            <a:r>
              <a:rPr lang="fr-FR" sz="1200">
                <a:solidFill>
                  <a:schemeClr val="tx1"/>
                </a:solidFill>
                <a:effectLst/>
                <a:latin typeface="Arial"/>
                <a:ea typeface="Aptos" panose="020B0004020202020204" pitchFamily="34" charset="0"/>
                <a:cs typeface="Arial"/>
              </a:rPr>
              <a:t> </a:t>
            </a:r>
            <a:r>
              <a:rPr lang="fr-FR">
                <a:latin typeface="Arial"/>
                <a:ea typeface="Aptos" panose="020B0004020202020204" pitchFamily="34" charset="0"/>
                <a:cs typeface="Arial"/>
              </a:rPr>
              <a:t>telle qu'elle est rédigée. </a:t>
            </a:r>
            <a:r>
              <a:rPr lang="fr-FR" sz="1200">
                <a:solidFill>
                  <a:schemeClr val="tx1"/>
                </a:solidFill>
                <a:effectLst/>
                <a:latin typeface="Arial"/>
                <a:ea typeface="Aptos" panose="020B0004020202020204" pitchFamily="34" charset="0"/>
                <a:cs typeface="Arial"/>
              </a:rPr>
              <a:t>Pour les juges dissidents, c’est </a:t>
            </a:r>
            <a:r>
              <a:rPr lang="fr-FR">
                <a:latin typeface="Arial"/>
                <a:ea typeface="Aptos" panose="020B0004020202020204" pitchFamily="34" charset="0"/>
                <a:cs typeface="Arial"/>
              </a:rPr>
              <a:t>donc </a:t>
            </a:r>
            <a:r>
              <a:rPr lang="fr-FR" sz="1200">
                <a:solidFill>
                  <a:schemeClr val="tx1"/>
                </a:solidFill>
                <a:effectLst/>
                <a:latin typeface="Arial"/>
                <a:ea typeface="Aptos" panose="020B0004020202020204" pitchFamily="34" charset="0"/>
                <a:cs typeface="Arial"/>
              </a:rPr>
              <a:t>au Parlement — et non aux tribunaux — de décider s’il faut </a:t>
            </a:r>
            <a:r>
              <a:rPr lang="fr-FR">
                <a:latin typeface="Arial"/>
                <a:ea typeface="Aptos" panose="020B0004020202020204" pitchFamily="34" charset="0"/>
                <a:cs typeface="Arial"/>
              </a:rPr>
              <a:t>créer, modifier</a:t>
            </a:r>
            <a:r>
              <a:rPr lang="fr-FR" sz="1200">
                <a:solidFill>
                  <a:schemeClr val="tx1"/>
                </a:solidFill>
                <a:effectLst/>
                <a:latin typeface="Arial"/>
                <a:ea typeface="Aptos" panose="020B0004020202020204" pitchFamily="34" charset="0"/>
                <a:cs typeface="Arial"/>
              </a:rPr>
              <a:t> ou abolir</a:t>
            </a:r>
            <a:r>
              <a:rPr lang="fr-FR">
                <a:latin typeface="Arial"/>
                <a:ea typeface="Aptos" panose="020B0004020202020204" pitchFamily="34" charset="0"/>
                <a:cs typeface="Arial"/>
              </a:rPr>
              <a:t> des</a:t>
            </a:r>
            <a:r>
              <a:rPr lang="fr-FR" sz="1200">
                <a:solidFill>
                  <a:schemeClr val="tx1"/>
                </a:solidFill>
                <a:effectLst/>
                <a:latin typeface="Arial"/>
                <a:ea typeface="Aptos" panose="020B0004020202020204" pitchFamily="34" charset="0"/>
                <a:cs typeface="Arial"/>
              </a:rPr>
              <a:t> </a:t>
            </a:r>
            <a:r>
              <a:rPr lang="fr-FR">
                <a:latin typeface="Arial"/>
                <a:ea typeface="Aptos" panose="020B0004020202020204" pitchFamily="34" charset="0"/>
                <a:cs typeface="Arial"/>
              </a:rPr>
              <a:t>règles de droit </a:t>
            </a:r>
            <a:r>
              <a:rPr lang="fr-FR" sz="1200">
                <a:solidFill>
                  <a:schemeClr val="tx1"/>
                </a:solidFill>
                <a:effectLst/>
                <a:latin typeface="Arial"/>
                <a:ea typeface="Aptos" panose="020B0004020202020204" pitchFamily="34" charset="0"/>
                <a:cs typeface="Arial"/>
              </a:rPr>
              <a:t>pour </a:t>
            </a:r>
            <a:r>
              <a:rPr lang="fr-FR">
                <a:latin typeface="Arial"/>
                <a:ea typeface="Aptos" panose="020B0004020202020204" pitchFamily="34" charset="0"/>
                <a:cs typeface="Arial"/>
              </a:rPr>
              <a:t>corriger</a:t>
            </a:r>
            <a:r>
              <a:rPr lang="fr-FR" sz="1200">
                <a:solidFill>
                  <a:schemeClr val="tx1"/>
                </a:solidFill>
                <a:effectLst/>
                <a:latin typeface="Arial"/>
                <a:ea typeface="Aptos" panose="020B0004020202020204" pitchFamily="34" charset="0"/>
                <a:cs typeface="Arial"/>
              </a:rPr>
              <a:t> </a:t>
            </a:r>
            <a:r>
              <a:rPr lang="fr-FR">
                <a:latin typeface="Arial"/>
                <a:ea typeface="Aptos" panose="020B0004020202020204" pitchFamily="34" charset="0"/>
                <a:cs typeface="Arial"/>
              </a:rPr>
              <a:t>les problèmes d'application et d'organisation du système.</a:t>
            </a:r>
            <a:endParaRPr lang="fr-FR"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endParaRPr lang="fr-CA" sz="1200">
              <a:solidFill>
                <a:schemeClr val="tx1"/>
              </a:solidFill>
              <a:latin typeface="Arial" panose="020B0604020202020204" pitchFamily="34" charset="0"/>
              <a:cs typeface="Arial" panose="020B0604020202020204" pitchFamily="34" charset="0"/>
            </a:endParaRPr>
          </a:p>
          <a:p>
            <a:r>
              <a:rPr lang="fr-CA" sz="1200" b="1">
                <a:solidFill>
                  <a:schemeClr val="tx1"/>
                </a:solidFill>
                <a:latin typeface="Arial" panose="020B0604020202020204" pitchFamily="34" charset="0"/>
                <a:cs typeface="Arial" panose="020B0604020202020204" pitchFamily="34" charset="0"/>
              </a:rPr>
              <a:t>SOURCE</a:t>
            </a:r>
          </a:p>
          <a:p>
            <a:r>
              <a:rPr lang="fr-CA">
                <a:solidFill>
                  <a:schemeClr val="tx1"/>
                </a:solidFill>
                <a:latin typeface="Arial" panose="020B0604020202020204" pitchFamily="34" charset="0"/>
                <a:cs typeface="Arial" panose="020B0604020202020204" pitchFamily="34" charset="0"/>
              </a:rPr>
              <a:t>R. c. Morgentaler, 1988 CanLII 90 (CSC), [1988] 1 RCS 30, &lt;</a:t>
            </a:r>
            <a:r>
              <a:rPr lang="fr-CA">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https://canlii.ca/t/1ftjs</a:t>
            </a:r>
            <a:r>
              <a:rPr lang="fr-CA">
                <a:solidFill>
                  <a:schemeClr val="tx1"/>
                </a:solidFill>
                <a:latin typeface="Arial" panose="020B0604020202020204" pitchFamily="34" charset="0"/>
                <a:cs typeface="Arial" panose="020B0604020202020204" pitchFamily="34" charset="0"/>
              </a:rPr>
              <a:t>&gt;</a:t>
            </a:r>
          </a:p>
          <a:p>
            <a:endParaRPr lang="fr-CA">
              <a:solidFill>
                <a:schemeClr val="tx1"/>
              </a:solidFill>
              <a:latin typeface="Arial" panose="020B0604020202020204" pitchFamily="34" charset="0"/>
              <a:cs typeface="Arial" panose="020B0604020202020204" pitchFamily="34" charset="0"/>
            </a:endParaRPr>
          </a:p>
          <a:p>
            <a:endParaRPr lang="fr-CA">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BF89A97-1ACC-8525-B433-988C9E2E71D2}"/>
              </a:ext>
            </a:extLst>
          </p:cNvPr>
          <p:cNvSpPr>
            <a:spLocks noGrp="1"/>
          </p:cNvSpPr>
          <p:nvPr>
            <p:ph type="sldNum" sz="quarter" idx="5"/>
          </p:nvPr>
        </p:nvSpPr>
        <p:spPr/>
        <p:txBody>
          <a:bodyPr/>
          <a:lstStyle/>
          <a:p>
            <a:fld id="{35E544C7-F800-43E5-B4CA-65E8656D9E73}" type="slidenum">
              <a:rPr lang="fr-CA" smtClean="0"/>
              <a:t>42</a:t>
            </a:fld>
            <a:endParaRPr lang="fr-CA"/>
          </a:p>
        </p:txBody>
      </p:sp>
    </p:spTree>
    <p:extLst>
      <p:ext uri="{BB962C8B-B14F-4D97-AF65-F5344CB8AC3E}">
        <p14:creationId xmlns:p14="http://schemas.microsoft.com/office/powerpoint/2010/main" val="1915483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FR" b="1" i="0" u="none" strike="noStrike">
                <a:solidFill>
                  <a:schemeClr val="tx1"/>
                </a:solidFill>
                <a:effectLst/>
                <a:highlight>
                  <a:srgbClr val="F5F5F5"/>
                </a:highlight>
                <a:latin typeface="Arial" panose="020B0604020202020204" pitchFamily="34" charset="0"/>
                <a:cs typeface="Arial" panose="020B0604020202020204" pitchFamily="34" charset="0"/>
              </a:rPr>
              <a:t>NOTES À LA PERSONNE ENSEIGNANTE</a:t>
            </a:r>
            <a:r>
              <a:rPr lang="en-US" b="0" i="0">
                <a:solidFill>
                  <a:schemeClr val="tx1"/>
                </a:solidFill>
                <a:effectLst/>
                <a:highlight>
                  <a:srgbClr val="F5F5F5"/>
                </a:highlight>
                <a:latin typeface="Arial" panose="020B0604020202020204" pitchFamily="34" charset="0"/>
                <a:cs typeface="Arial" panose="020B0604020202020204" pitchFamily="34" charset="0"/>
              </a:rPr>
              <a:t>​</a:t>
            </a:r>
          </a:p>
          <a:p>
            <a:pPr algn="l" rtl="0" fontAlgn="base"/>
            <a:r>
              <a:rPr lang="fr-CA" b="0" i="0">
                <a:solidFill>
                  <a:schemeClr val="tx1"/>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Lire les informations de la diapositive.</a:t>
            </a:r>
            <a:endParaRPr lang="en-US" sz="1200" b="0" i="0">
              <a:solidFill>
                <a:schemeClr val="tx1"/>
              </a:solidFill>
              <a:effectLst/>
              <a:highlight>
                <a:srgbClr val="F5F5F5"/>
              </a:highlight>
              <a:latin typeface="Arial" panose="020B0604020202020204" pitchFamily="34" charset="0"/>
              <a:cs typeface="Arial" panose="020B0604020202020204" pitchFamily="34" charset="0"/>
            </a:endParaRPr>
          </a:p>
          <a:p>
            <a:endParaRPr lang="fr-CA" b="1">
              <a:solidFill>
                <a:schemeClr val="tx1"/>
              </a:solidFill>
              <a:latin typeface="Arial" panose="020B0604020202020204" pitchFamily="34" charset="0"/>
              <a:cs typeface="Arial" panose="020B0604020202020204" pitchFamily="34" charset="0"/>
            </a:endParaRPr>
          </a:p>
          <a:p>
            <a:r>
              <a:rPr lang="fr-CA" b="1">
                <a:solidFill>
                  <a:schemeClr val="tx1"/>
                </a:solidFill>
                <a:latin typeface="Arial" panose="020B0604020202020204" pitchFamily="34" charset="0"/>
                <a:cs typeface="Arial" panose="020B0604020202020204" pitchFamily="34" charset="0"/>
              </a:rPr>
              <a:t>SOURCE</a:t>
            </a:r>
            <a:endParaRPr lang="fr-CA">
              <a:solidFill>
                <a:schemeClr val="tx1"/>
              </a:solidFill>
              <a:latin typeface="Arial" panose="020B0604020202020204" pitchFamily="34" charset="0"/>
              <a:cs typeface="Arial" panose="020B0604020202020204" pitchFamily="34" charset="0"/>
            </a:endParaRPr>
          </a:p>
          <a:p>
            <a:r>
              <a:rPr lang="fr-CA">
                <a:solidFill>
                  <a:schemeClr val="tx1"/>
                </a:solidFill>
                <a:latin typeface="Arial" panose="020B0604020202020204" pitchFamily="34" charset="0"/>
                <a:cs typeface="Arial" panose="020B0604020202020204" pitchFamily="34" charset="0"/>
              </a:rPr>
              <a:t>R. c. Morgentaler (1988) 1 R.C.S. 30</a:t>
            </a:r>
            <a:endParaRPr lang="en-US">
              <a:solidFill>
                <a:schemeClr val="tx1"/>
              </a:solidFill>
              <a:latin typeface="Arial" panose="020B0604020202020204" pitchFamily="34" charset="0"/>
              <a:cs typeface="Arial" panose="020B0604020202020204" pitchFamily="34" charset="0"/>
            </a:endParaRPr>
          </a:p>
          <a:p>
            <a:endParaRPr lang="fr-CA">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43</a:t>
            </a:fld>
            <a:endParaRPr lang="fr-FR"/>
          </a:p>
        </p:txBody>
      </p:sp>
    </p:spTree>
    <p:extLst>
      <p:ext uri="{BB962C8B-B14F-4D97-AF65-F5344CB8AC3E}">
        <p14:creationId xmlns:p14="http://schemas.microsoft.com/office/powerpoint/2010/main" val="924026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3025">
              <a:spcBef>
                <a:spcPts val="1260"/>
              </a:spcBef>
              <a:spcAft>
                <a:spcPts val="1200"/>
              </a:spcAft>
            </a:pPr>
            <a:r>
              <a:rPr lang="fr-CA" sz="1200" b="1">
                <a:solidFill>
                  <a:schemeClr val="tx1"/>
                </a:solidFill>
                <a:effectLst/>
                <a:latin typeface="Arial" panose="020B0604020202020204" pitchFamily="34" charset="0"/>
                <a:ea typeface="Cambria"/>
                <a:cs typeface="Arial" panose="020B0604020202020204" pitchFamily="34" charset="0"/>
              </a:rPr>
              <a:t>NOTES À LA PERSONNE ENSEIGNANTE</a:t>
            </a:r>
          </a:p>
          <a:p>
            <a:pPr marL="73025">
              <a:spcBef>
                <a:spcPts val="1260"/>
              </a:spcBef>
              <a:spcAft>
                <a:spcPts val="1200"/>
              </a:spcAft>
            </a:pPr>
            <a:endParaRPr lang="fr-CA" sz="1200" b="1">
              <a:solidFill>
                <a:schemeClr val="tx1"/>
              </a:solidFill>
              <a:effectLst/>
              <a:latin typeface="Arial" panose="020B0604020202020204" pitchFamily="34" charset="0"/>
              <a:ea typeface="Cambria"/>
              <a:cs typeface="Arial" panose="020B0604020202020204" pitchFamily="34" charset="0"/>
            </a:endParaRP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Poser la question sur la diapositive aux élèves.</a:t>
            </a:r>
          </a:p>
          <a:p>
            <a:pPr marL="285750" indent="-285750" algn="l" rtl="0" fontAlgn="base">
              <a:buFont typeface="Wingdings" panose="05000000000000000000" pitchFamily="2" charset="2"/>
              <a:buChar char="q"/>
            </a:pPr>
            <a:endPar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Vous pouvez présenter les informations suivantes pour complémenter la discussion :</a:t>
            </a:r>
          </a:p>
          <a:p>
            <a:pPr marL="285750" indent="-285750" algn="l" rtl="0" fontAlgn="base">
              <a:buFont typeface="Wingdings" panose="05000000000000000000" pitchFamily="2" charset="2"/>
              <a:buChar char="q"/>
            </a:pPr>
            <a:endParaRPr lang="fr-CA" sz="1200" b="0" i="0" u="none" strike="noStrike" noProof="0">
              <a:solidFill>
                <a:schemeClr val="tx1"/>
              </a:solidFill>
              <a:effectLst/>
              <a:highlight>
                <a:srgbClr val="F5F5F5"/>
              </a:highlight>
              <a:latin typeface="Arial" panose="020B0604020202020204" pitchFamily="34" charset="0"/>
              <a:cs typeface="Arial" panose="020B0604020202020204" pitchFamily="34" charset="0"/>
            </a:endParaRPr>
          </a:p>
          <a:p>
            <a:pPr marL="742950" lvl="1" indent="-285750" algn="l" rtl="0" fontAlgn="base">
              <a:buFont typeface="Arial" panose="020B0604020202020204" pitchFamily="34" charset="0"/>
              <a:buChar char="•"/>
            </a:pPr>
            <a:r>
              <a:rPr lang="fr-CA" sz="1200" noProof="0">
                <a:solidFill>
                  <a:schemeClr val="tx1"/>
                </a:solidFill>
                <a:latin typeface="Arial" panose="020B0604020202020204" pitchFamily="34" charset="0"/>
                <a:cs typeface="Arial" panose="020B0604020202020204" pitchFamily="34" charset="0"/>
              </a:rPr>
              <a:t>Même si l’avortement a été décriminalisé, il y a eu différentes tentatives d’enlever le droit à l’avortement ou de le limiter. </a:t>
            </a:r>
          </a:p>
          <a:p>
            <a:pPr marL="742950" lvl="1" indent="-285750" algn="l" rtl="0" fontAlgn="base">
              <a:buFont typeface="Arial" panose="020B0604020202020204" pitchFamily="34" charset="0"/>
              <a:buChar char="•"/>
            </a:pPr>
            <a:endParaRPr lang="fr-CA" sz="1200" noProof="0">
              <a:solidFill>
                <a:schemeClr val="tx1"/>
              </a:solidFill>
              <a:latin typeface="Arial" panose="020B0604020202020204" pitchFamily="34" charset="0"/>
              <a:ea typeface="Calibri"/>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Les juges ne sont pas les seuls à jouer un rôle sur les droits et libertés dans la société.</a:t>
            </a:r>
            <a:r>
              <a:rPr lang="fr-CA" sz="1200">
                <a:solidFill>
                  <a:schemeClr val="tx1"/>
                </a:solidFill>
                <a:latin typeface="Arial" panose="020B0604020202020204" pitchFamily="34" charset="0"/>
                <a:ea typeface="Aptos" panose="020B0004020202020204" pitchFamily="34" charset="0"/>
                <a:cs typeface="Arial" panose="020B0604020202020204" pitchFamily="34" charset="0"/>
              </a:rPr>
              <a:t> </a:t>
            </a: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Il s’agit aussi d’une question éthique d’intérêt général</a:t>
            </a:r>
            <a:r>
              <a:rPr lang="fr-CA" sz="1200">
                <a:solidFill>
                  <a:schemeClr val="tx1"/>
                </a:solidFill>
                <a:latin typeface="Arial" panose="020B0604020202020204" pitchFamily="34" charset="0"/>
                <a:ea typeface="Aptos" panose="020B0004020202020204" pitchFamily="34" charset="0"/>
                <a:cs typeface="Arial" panose="020B0604020202020204" pitchFamily="34" charset="0"/>
              </a:rPr>
              <a:t>.</a:t>
            </a:r>
            <a:endParaRPr lang="fr-CA" sz="1200" noProof="0">
              <a:solidFill>
                <a:schemeClr val="tx1"/>
              </a:solidFill>
              <a:latin typeface="Arial" panose="020B0604020202020204" pitchFamily="34" charset="0"/>
              <a:ea typeface="Calibri"/>
              <a:cs typeface="Arial" panose="020B0604020202020204" pitchFamily="34" charset="0"/>
            </a:endParaRPr>
          </a:p>
          <a:p>
            <a:pPr marL="628650" lvl="1" indent="-171450">
              <a:buFont typeface="Arial" panose="020B0604020202020204" pitchFamily="34" charset="0"/>
              <a:buChar char="•"/>
            </a:pPr>
            <a:endParaRPr lang="fr-CA" sz="1200" noProof="0">
              <a:solidFill>
                <a:schemeClr val="tx1"/>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fr-CA" sz="1200" noProof="0">
                <a:solidFill>
                  <a:schemeClr val="tx1"/>
                </a:solidFill>
                <a:latin typeface="Arial" panose="020B0604020202020204" pitchFamily="34" charset="0"/>
                <a:cs typeface="Arial" panose="020B0604020202020204" pitchFamily="34" charset="0"/>
              </a:rPr>
              <a:t>Dans la décision </a:t>
            </a:r>
            <a:r>
              <a:rPr lang="fr-CA" sz="1200" i="1" noProof="0">
                <a:solidFill>
                  <a:schemeClr val="tx1"/>
                </a:solidFill>
                <a:latin typeface="Arial" panose="020B0604020202020204" pitchFamily="34" charset="0"/>
                <a:cs typeface="Arial" panose="020B0604020202020204" pitchFamily="34" charset="0"/>
              </a:rPr>
              <a:t>Morgentaler</a:t>
            </a:r>
            <a:r>
              <a:rPr lang="fr-CA" sz="1200" i="0" noProof="0">
                <a:solidFill>
                  <a:schemeClr val="tx1"/>
                </a:solidFill>
                <a:latin typeface="Arial" panose="020B0604020202020204" pitchFamily="34" charset="0"/>
                <a:cs typeface="Arial" panose="020B0604020202020204" pitchFamily="34" charset="0"/>
              </a:rPr>
              <a:t>, la Cour suprême a invalidé l’article du </a:t>
            </a:r>
            <a:r>
              <a:rPr lang="fr-CA" sz="1200" i="1" noProof="0">
                <a:solidFill>
                  <a:schemeClr val="tx1"/>
                </a:solidFill>
                <a:latin typeface="Arial" panose="020B0604020202020204" pitchFamily="34" charset="0"/>
                <a:cs typeface="Arial" panose="020B0604020202020204" pitchFamily="34" charset="0"/>
              </a:rPr>
              <a:t>Code criminel </a:t>
            </a:r>
            <a:r>
              <a:rPr lang="fr-CA" sz="1200" i="0" noProof="0">
                <a:solidFill>
                  <a:schemeClr val="tx1"/>
                </a:solidFill>
                <a:latin typeface="Arial" panose="020B0604020202020204" pitchFamily="34" charset="0"/>
                <a:cs typeface="Arial" panose="020B0604020202020204" pitchFamily="34" charset="0"/>
              </a:rPr>
              <a:t>sur l’avortement, mais a laissé la possibilité au gouvernement d’encadrer le droit à l’avortement ou même de le restreindre, en vue de protéger le fœtus.</a:t>
            </a:r>
            <a:endParaRPr lang="fr-CA" sz="1200" noProof="0">
              <a:solidFill>
                <a:schemeClr val="tx1"/>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fr-CA" sz="1200" noProof="0">
              <a:solidFill>
                <a:schemeClr val="tx1"/>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fr-CA" sz="1200" noProof="0">
                <a:solidFill>
                  <a:schemeClr val="tx1"/>
                </a:solidFill>
                <a:latin typeface="Arial" panose="020B0604020202020204" pitchFamily="34" charset="0"/>
                <a:cs typeface="Arial" panose="020B0604020202020204" pitchFamily="34" charset="0"/>
              </a:rPr>
              <a:t>En 1989, le gouvernement conservateur de Brian Mulroney a donc tenté d'introduire une loi pour encadrer ce droit. Le premier projet de loi proposait de criminaliser les avortements effectués alors que la santé de la femme n'était pas en jeu. Le projet de loi a été adopté par la Chambre des communes, mais défaite au Sénat.</a:t>
            </a:r>
          </a:p>
          <a:p>
            <a:pPr marL="457200" lvl="1" indent="0">
              <a:buFont typeface="Arial" panose="020B0604020202020204" pitchFamily="34" charset="0"/>
              <a:buNone/>
            </a:pPr>
            <a:endPar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628650" lvl="1" indent="-171450">
              <a:buFont typeface="Arial" panose="020B0604020202020204" pitchFamily="34" charset="0"/>
              <a:buChar char="•"/>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Les acteurs politiques et sociaux peuvent donc tenter d’influencer la société sur ces enjeux.</a:t>
            </a:r>
            <a:r>
              <a:rPr lang="fr-CA" sz="1200">
                <a:solidFill>
                  <a:schemeClr val="tx1"/>
                </a:solidFill>
                <a:latin typeface="Arial" panose="020B0604020202020204" pitchFamily="34" charset="0"/>
                <a:ea typeface="Aptos" panose="020B0004020202020204" pitchFamily="34" charset="0"/>
                <a:cs typeface="Arial" panose="020B0604020202020204" pitchFamily="34" charset="0"/>
              </a:rPr>
              <a:t> </a:t>
            </a: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Au fil des ans au Canada, certains membres de partis politiques ont déposé d’autres projets de loi pour demander d’encadrer et de restreindre le droit à l’avortement</a:t>
            </a:r>
            <a:r>
              <a:rPr lang="fr-CA" sz="1200">
                <a:solidFill>
                  <a:schemeClr val="tx1"/>
                </a:solidFill>
                <a:latin typeface="Arial" panose="020B0604020202020204" pitchFamily="34" charset="0"/>
                <a:ea typeface="Aptos" panose="020B0004020202020204" pitchFamily="34" charset="0"/>
                <a:cs typeface="Arial" panose="020B0604020202020204" pitchFamily="34" charset="0"/>
              </a:rPr>
              <a:t>. Tous ces projets ont été infructueux. </a:t>
            </a: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Des militants utilisent aussi le piquetage et l’intimidation près des cliniques d’avortement pour tenter d’influencer l’opinion des femmes et de la société sur le droit à l’avortement</a:t>
            </a:r>
            <a:r>
              <a:rPr lang="fr-CA" sz="1200">
                <a:solidFill>
                  <a:schemeClr val="tx1"/>
                </a:solidFill>
                <a:latin typeface="Arial" panose="020B0604020202020204" pitchFamily="34" charset="0"/>
                <a:ea typeface="Aptos" panose="020B0004020202020204" pitchFamily="34" charset="0"/>
                <a:cs typeface="Arial" panose="020B0604020202020204" pitchFamily="34" charset="0"/>
              </a:rPr>
              <a:t>.</a:t>
            </a:r>
            <a:endPar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628650" lvl="1" indent="-171450">
              <a:buFont typeface="Arial" panose="020B0604020202020204" pitchFamily="34" charset="0"/>
              <a:buChar char="•"/>
            </a:pPr>
            <a:endParaRPr lang="fr-CA" sz="1200">
              <a:solidFill>
                <a:schemeClr val="tx1"/>
              </a:solidFill>
              <a:latin typeface="Arial" panose="020B0604020202020204" pitchFamily="34" charset="0"/>
              <a:ea typeface="Aptos" panose="020B0004020202020204" pitchFamily="34" charset="0"/>
              <a:cs typeface="Arial" panose="020B0604020202020204" pitchFamily="34" charset="0"/>
            </a:endParaRPr>
          </a:p>
          <a:p>
            <a:pPr marL="628650" lvl="1" indent="-171450">
              <a:buFont typeface="Arial" panose="020B0604020202020204" pitchFamily="34" charset="0"/>
              <a:buChar char="•"/>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En 2016, le gouvernement du Québec a adopté une loi pour empêcher les manifestations près des cliniques d’avortement</a:t>
            </a:r>
            <a:r>
              <a:rPr lang="fr-CA" sz="1200">
                <a:solidFill>
                  <a:schemeClr val="tx1"/>
                </a:solidFill>
                <a:latin typeface="Arial" panose="020B0604020202020204" pitchFamily="34" charset="0"/>
                <a:ea typeface="Aptos" panose="020B0004020202020204" pitchFamily="34" charset="0"/>
                <a:cs typeface="Arial" panose="020B0604020202020204" pitchFamily="34" charset="0"/>
              </a:rPr>
              <a:t>.</a:t>
            </a:r>
          </a:p>
          <a:p>
            <a:pPr marL="628650" lvl="1" indent="-171450">
              <a:buFont typeface="Arial" panose="020B0604020202020204" pitchFamily="34" charset="0"/>
              <a:buChar char="•"/>
            </a:pPr>
            <a:endPar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628650" lvl="1" indent="-171450">
              <a:buFont typeface="Arial" panose="020B0604020202020204" pitchFamily="34" charset="0"/>
              <a:buChar char="•"/>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Si vous voulez aller plus loin, vous pouvez poser la question suivante : </a:t>
            </a:r>
          </a:p>
          <a:p>
            <a:pPr marL="1085850" lvl="2" indent="-171450">
              <a:buFont typeface="Wingdings" panose="05000000000000000000" pitchFamily="2" charset="2"/>
              <a:buChar char="Ø"/>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Connaissez-vous des pays qui ont modifié ou qui ont tenté de modifier leur droit à l’avortement dans les dernières années?  </a:t>
            </a:r>
          </a:p>
          <a:p>
            <a:pPr marL="1543050" lvl="3" indent="-171450">
              <a:buFont typeface="Arial" panose="020B0604020202020204" pitchFamily="34" charset="0"/>
              <a:buChar char="•"/>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Les États-Unis https://ici.radio-canada.ca/nouvelle/1990890/avortement-biden-parti-republicain-programme-</a:t>
            </a:r>
          </a:p>
          <a:p>
            <a:pPr marL="1543050" lvl="3" indent="-171450">
              <a:buFont typeface="Arial" panose="020B0604020202020204" pitchFamily="34" charset="0"/>
              <a:buChar char="•"/>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La France https://ici.radio-canada.ca/nouvelle/2053736/france-premier-pays-avortement-constitution#:~:text=L'%20IVG%20a%20%C3%A9t%C3%A9%20l%C3%A9galis%C3%A9e,r%C3%A9v%C3%A9l%C3%A9%20s'%C3%AAtre%20fait%20avorter.</a:t>
            </a:r>
          </a:p>
          <a:p>
            <a:pPr marL="1543050" lvl="3" indent="-171450">
              <a:buFont typeface="Arial" panose="020B0604020202020204" pitchFamily="34" charset="0"/>
              <a:buChar char="•"/>
            </a:pPr>
            <a:r>
              <a:rPr lang="fr-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Le Brésil - https://www.ledevoir.com/monde/ameriques/814885/manifestations-bresil-contre-criminalisation-avortement-issu-viol , https://www.lapresse.ca/international/amerique-latine/2024-06-15/bresil/manifestation-contre-la-criminalisation-de-l-avortement-tardif.php</a:t>
            </a:r>
          </a:p>
          <a:p>
            <a:endParaRPr lang="fr-CA" sz="1200" i="1" noProof="0">
              <a:solidFill>
                <a:schemeClr val="tx1"/>
              </a:solidFill>
              <a:latin typeface="Arial" panose="020B0604020202020204" pitchFamily="34" charset="0"/>
              <a:ea typeface="Calibri" panose="020F0502020204030204"/>
              <a:cs typeface="Arial" panose="020B0604020202020204" pitchFamily="34" charset="0"/>
            </a:endParaRPr>
          </a:p>
          <a:p>
            <a:r>
              <a:rPr lang="fr-CA" sz="1200" b="1" i="0" noProof="0">
                <a:solidFill>
                  <a:schemeClr val="tx1"/>
                </a:solidFill>
                <a:latin typeface="Arial" panose="020B0604020202020204" pitchFamily="34" charset="0"/>
                <a:cs typeface="Arial" panose="020B0604020202020204" pitchFamily="34" charset="0"/>
              </a:rPr>
              <a:t>SOURCES</a:t>
            </a:r>
            <a:endParaRPr lang="fr-CA" sz="1200" b="1" i="0" noProof="0">
              <a:solidFill>
                <a:schemeClr val="tx1"/>
              </a:solidFill>
              <a:latin typeface="Arial" panose="020B0604020202020204" pitchFamily="34" charset="0"/>
              <a:ea typeface="Calibri"/>
              <a:cs typeface="Arial" panose="020B0604020202020204" pitchFamily="34" charset="0"/>
            </a:endParaRPr>
          </a:p>
          <a:p>
            <a:r>
              <a:rPr lang="fr-CA" sz="1200" b="0" i="0" err="1">
                <a:solidFill>
                  <a:schemeClr val="tx1"/>
                </a:solidFill>
                <a:effectLst/>
                <a:latin typeface="Arial" panose="020B0604020202020204" pitchFamily="34" charset="0"/>
                <a:cs typeface="Arial" panose="020B0604020202020204" pitchFamily="34" charset="0"/>
              </a:rPr>
              <a:t>Lemonde</a:t>
            </a:r>
            <a:r>
              <a:rPr lang="fr-CA" sz="1200" b="0" i="0">
                <a:solidFill>
                  <a:schemeClr val="tx1"/>
                </a:solidFill>
                <a:effectLst/>
                <a:latin typeface="Arial" panose="020B0604020202020204" pitchFamily="34" charset="0"/>
                <a:cs typeface="Arial" panose="020B0604020202020204" pitchFamily="34" charset="0"/>
              </a:rPr>
              <a:t>, Lucie. « Les menaces au droit à l’avortement et à l’autonomie des femmes enceintes. » </a:t>
            </a:r>
            <a:r>
              <a:rPr lang="fr-CA" sz="1200" b="0" i="1">
                <a:solidFill>
                  <a:schemeClr val="tx1"/>
                </a:solidFill>
                <a:effectLst/>
                <a:latin typeface="Arial" panose="020B0604020202020204" pitchFamily="34" charset="0"/>
                <a:cs typeface="Arial" panose="020B0604020202020204" pitchFamily="34" charset="0"/>
              </a:rPr>
              <a:t>Les Cahiers de droit</a:t>
            </a:r>
            <a:r>
              <a:rPr lang="fr-CA" sz="1200" b="0" i="0">
                <a:solidFill>
                  <a:schemeClr val="tx1"/>
                </a:solidFill>
                <a:effectLst/>
                <a:latin typeface="Arial" panose="020B0604020202020204" pitchFamily="34" charset="0"/>
                <a:cs typeface="Arial" panose="020B0604020202020204" pitchFamily="34" charset="0"/>
              </a:rPr>
              <a:t>, volume 50, numéro 3-4, septembre–décembre 2009, p. 611–635. https://doi.org/10.7202/039335ar (consulté le 9 décembre 2024).</a:t>
            </a:r>
            <a:endParaRPr lang="fr-CA" sz="1200" b="0" i="0" noProof="0">
              <a:solidFill>
                <a:schemeClr val="tx1"/>
              </a:solidFill>
              <a:latin typeface="Arial" panose="020B0604020202020204" pitchFamily="34" charset="0"/>
              <a:cs typeface="Arial" panose="020B0604020202020204" pitchFamily="34" charset="0"/>
            </a:endParaRPr>
          </a:p>
          <a:p>
            <a:r>
              <a:rPr lang="fr-CA" sz="1200" b="0" i="0" noProof="0">
                <a:solidFill>
                  <a:schemeClr val="tx1"/>
                </a:solidFill>
                <a:latin typeface="Arial" panose="020B0604020202020204" pitchFamily="34" charset="0"/>
                <a:cs typeface="Arial" panose="020B0604020202020204" pitchFamily="34" charset="0"/>
              </a:rPr>
              <a:t>Mollie </a:t>
            </a:r>
            <a:r>
              <a:rPr lang="fr-CA" sz="1200" b="0" i="0" noProof="0" err="1">
                <a:solidFill>
                  <a:schemeClr val="tx1"/>
                </a:solidFill>
                <a:latin typeface="Arial" panose="020B0604020202020204" pitchFamily="34" charset="0"/>
                <a:cs typeface="Arial" panose="020B0604020202020204" pitchFamily="34" charset="0"/>
              </a:rPr>
              <a:t>Dunsmuir</a:t>
            </a:r>
            <a:r>
              <a:rPr lang="fr-CA" sz="1200" b="0" i="0" noProof="0">
                <a:solidFill>
                  <a:schemeClr val="tx1"/>
                </a:solidFill>
                <a:latin typeface="Arial" panose="020B0604020202020204" pitchFamily="34" charset="0"/>
                <a:cs typeface="Arial" panose="020B0604020202020204" pitchFamily="34" charset="0"/>
              </a:rPr>
              <a:t>. (18 août 1998, mise à jour)). Avortement : développements constitutionnels et juridiques. Récupéré le 4 septembre 2024 à https://publications.gc.ca/Pilot/LoPBdP/CIR/8910-f.htm#D%C3%89FINITION.</a:t>
            </a:r>
            <a:endParaRPr lang="fr-CA" sz="1200" b="0" i="0" noProof="0">
              <a:solidFill>
                <a:schemeClr val="tx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44</a:t>
            </a:fld>
            <a:endParaRPr lang="fr-FR"/>
          </a:p>
        </p:txBody>
      </p:sp>
    </p:spTree>
    <p:extLst>
      <p:ext uri="{BB962C8B-B14F-4D97-AF65-F5344CB8AC3E}">
        <p14:creationId xmlns:p14="http://schemas.microsoft.com/office/powerpoint/2010/main" val="423856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0340D-B02A-CA40-A0F9-86B767A281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E7263D-2F1D-34E0-707A-B47B9903DA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BF76191-BFF2-26FD-C26E-B4BB07985F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noProof="0">
                <a:solidFill>
                  <a:schemeClr val="tx1"/>
                </a:solidFill>
                <a:effectLst/>
                <a:latin typeface="Arial"/>
                <a:ea typeface="Calibri"/>
                <a:cs typeface="Arial"/>
              </a:rPr>
              <a:t>NOTES À LA PERSONNE ENSEIGNANTE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fr-CA" sz="1200" b="0" i="0" u="none" strike="noStrike" noProof="0">
                <a:solidFill>
                  <a:schemeClr val="tx1"/>
                </a:solidFill>
                <a:effectLst/>
                <a:latin typeface="Arial"/>
                <a:cs typeface="Arial"/>
              </a:rPr>
              <a:t>Lire les informations de la diapositive avec les élèves. </a:t>
            </a:r>
          </a:p>
          <a:p>
            <a:pPr marL="285750" indent="-285750">
              <a:buFont typeface="Wingdings" panose="05000000000000000000" pitchFamily="2" charset="2"/>
              <a:buChar char="q"/>
            </a:pPr>
            <a:endPar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Font typeface="Wingdings" panose="05000000000000000000" pitchFamily="2" charset="2"/>
              <a:buNone/>
            </a:pPr>
            <a:r>
              <a:rPr lang="fr-CA" sz="1200" b="1" i="0" u="none" strike="noStrike" noProof="0">
                <a:solidFill>
                  <a:schemeClr val="tx1"/>
                </a:solidFill>
                <a:effectLst/>
                <a:latin typeface="Arial"/>
                <a:cs typeface="Arial"/>
              </a:rPr>
              <a:t>INFORMATIONS POUR LES ÉLÈVES</a:t>
            </a:r>
          </a:p>
          <a:p>
            <a:pPr marL="0" indent="0">
              <a:buFont typeface="Wingdings" panose="05000000000000000000" pitchFamily="2" charset="2"/>
              <a:buNone/>
            </a:pPr>
            <a:endParaRPr lang="fr-CA" sz="1200" b="1" noProof="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solidFill>
                  <a:schemeClr val="tx1"/>
                </a:solidFill>
                <a:latin typeface="Arial"/>
                <a:cs typeface="Arial"/>
              </a:rPr>
              <a:t>Aujourd’hui, au Canada, l’avortement est un acte médical légal. Il n’y a plus de loi qui l’interdit. </a:t>
            </a:r>
          </a:p>
          <a:p>
            <a:pPr marL="0" indent="0">
              <a:buFont typeface="Wingdings" panose="05000000000000000000" pitchFamily="2" charset="2"/>
              <a:buNone/>
            </a:pPr>
            <a:endParaRPr lang="fr-CA" sz="120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noProof="0">
                <a:solidFill>
                  <a:schemeClr val="tx1"/>
                </a:solidFill>
                <a:latin typeface="Arial"/>
                <a:cs typeface="Arial"/>
              </a:rPr>
              <a:t>L’avortement est gratuit : l’assurance maladie du Québec couvre les avortements.</a:t>
            </a:r>
          </a:p>
          <a:p>
            <a:pPr marL="628650" lvl="1" indent="-171450">
              <a:buFont typeface="Wingdings" panose="05000000000000000000" pitchFamily="2" charset="2"/>
              <a:buChar char="q"/>
            </a:pPr>
            <a:r>
              <a:rPr lang="fr-CA" sz="1200" noProof="0">
                <a:solidFill>
                  <a:schemeClr val="tx1"/>
                </a:solidFill>
                <a:latin typeface="Arial"/>
                <a:cs typeface="Arial"/>
              </a:rPr>
              <a:t>À noter : les personnes qui n’ont pas accès à l’assurance maladie y ont droit quand même, mais devront probablement payer elles-mêmes ou avec une assurance privée.</a:t>
            </a:r>
          </a:p>
          <a:p>
            <a:pPr marL="628650" lvl="1" indent="-171450">
              <a:buFont typeface="Wingdings" pitchFamily="2" charset="2"/>
              <a:buChar char="Ø"/>
            </a:pPr>
            <a:endParaRPr lang="fr-CA" sz="1200" noProof="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solidFill>
                  <a:schemeClr val="tx1"/>
                </a:solidFill>
                <a:latin typeface="Arial"/>
                <a:cs typeface="Arial"/>
              </a:rPr>
              <a:t>Il n’y a pas de date limite. Il peut avoir lieu tout au long de la grossesse puisqu’aucune loi ou jugement précise une date limite.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u="none" noProof="0">
                <a:solidFill>
                  <a:schemeClr val="tx1"/>
                </a:solidFill>
                <a:latin typeface="Arial"/>
                <a:cs typeface="Arial"/>
              </a:rPr>
              <a:t>Gardez à l’esprit que l’accès à l’avortement peut devenir plus difficile à mesure que la grossesse avance. Par exemple, il est possible que l’équipement médical requis ne soit pas disponible ou qu’un médecin refuse. Dans ces cas, la ou le médecin doit trouver une autre ressource qui peut le faire et accompagner la personne enceinte</a:t>
            </a:r>
            <a:r>
              <a:rPr lang="fr-CA" sz="1200" noProof="0">
                <a:solidFill>
                  <a:schemeClr val="tx1"/>
                </a:solidFill>
                <a:latin typeface="Arial"/>
                <a:cs typeface="Arial"/>
              </a:rPr>
              <a:t>. Voir </a:t>
            </a:r>
            <a:r>
              <a:rPr lang="fr-CA">
                <a:solidFill>
                  <a:schemeClr val="tx1"/>
                </a:solidFill>
                <a:latin typeface="Arial"/>
                <a:cs typeface="Arial"/>
              </a:rPr>
              <a:t>Éducaloi. </a:t>
            </a:r>
            <a:r>
              <a:rPr lang="fr-CA" i="1">
                <a:solidFill>
                  <a:schemeClr val="tx1"/>
                </a:solidFill>
                <a:latin typeface="Arial"/>
                <a:cs typeface="Arial"/>
              </a:rPr>
              <a:t>Avortement: gratuit et légal tout au long de la grossesse</a:t>
            </a:r>
            <a:r>
              <a:rPr lang="fr-CA">
                <a:solidFill>
                  <a:schemeClr val="tx1"/>
                </a:solidFill>
                <a:latin typeface="Arial"/>
                <a:cs typeface="Arial"/>
              </a:rPr>
              <a:t> à https://educaloi.qc.ca/capsules/avortement/.</a:t>
            </a:r>
            <a:endParaRPr lang="fr-CA" sz="1200">
              <a:solidFill>
                <a:schemeClr val="tx1"/>
              </a:solidFill>
              <a:latin typeface="Arial"/>
              <a:cs typeface="Arial"/>
            </a:endParaRPr>
          </a:p>
          <a:p>
            <a:pPr marL="628650" lvl="1" indent="-171450">
              <a:buFont typeface="Wingdings" panose="05000000000000000000" pitchFamily="2" charset="2"/>
              <a:buChar char="q"/>
            </a:pPr>
            <a:endParaRPr lang="fr-CA" sz="120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noProof="0">
                <a:solidFill>
                  <a:schemeClr val="tx1"/>
                </a:solidFill>
                <a:latin typeface="Arial"/>
                <a:cs typeface="Arial"/>
              </a:rPr>
              <a:t>Les femmes y ont droit sans avoir à donner de raison, ni besoin de l’autorisation du partenaire. </a:t>
            </a:r>
            <a:r>
              <a:rPr lang="fr-CA">
                <a:solidFill>
                  <a:schemeClr val="tx1"/>
                </a:solidFill>
                <a:latin typeface="Arial"/>
                <a:cs typeface="Arial"/>
              </a:rPr>
              <a:t>C'est ce que la Cour suprême du Canada a confirmé dans une décision en 1989.</a:t>
            </a:r>
            <a:endParaRPr lang="fr-CA" sz="1200" noProof="0">
              <a:solidFill>
                <a:schemeClr val="tx1"/>
              </a:solidFill>
              <a:latin typeface="Arial"/>
              <a:cs typeface="Arial"/>
            </a:endParaRPr>
          </a:p>
          <a:p>
            <a:pPr marL="628650" lvl="1" indent="-171450">
              <a:buFont typeface="Wingdings" panose="05000000000000000000" pitchFamily="2" charset="2"/>
              <a:buChar char="q"/>
            </a:pPr>
            <a:r>
              <a:rPr lang="fr-CA" sz="1200" noProof="0">
                <a:solidFill>
                  <a:schemeClr val="tx1"/>
                </a:solidFill>
                <a:latin typeface="Arial"/>
                <a:cs typeface="Arial"/>
              </a:rPr>
              <a:t>Gardez à l’esprit que de nombreux centres prévoient une entrevue psychologique pour s’assurer que la décision est prise de façon libre et éclairée, et pour vérifier si la personne qui en fait la demande a besoin de soutien.</a:t>
            </a:r>
          </a:p>
          <a:p>
            <a:pPr marL="628650" lvl="1" indent="-171450">
              <a:buFont typeface="Wingdings" panose="05000000000000000000" pitchFamily="2" charset="2"/>
              <a:buChar char="q"/>
            </a:pPr>
            <a:endParaRPr lang="fr-CA" sz="120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noProof="0">
                <a:solidFill>
                  <a:schemeClr val="tx1"/>
                </a:solidFill>
                <a:latin typeface="Arial"/>
                <a:cs typeface="Arial"/>
              </a:rPr>
              <a:t>Les jeunes de 14 ans et plus </a:t>
            </a:r>
            <a:r>
              <a:rPr lang="fr-CA" sz="1200" noProof="0">
                <a:solidFill>
                  <a:schemeClr val="tx1"/>
                </a:solidFill>
                <a:latin typeface="Arial"/>
                <a:cs typeface="Arial"/>
                <a:hlinkClick r:id="rId3">
                  <a:extLst>
                    <a:ext uri="{A12FA001-AC4F-418D-AE19-62706E023703}">
                      <ahyp:hlinkClr xmlns:ahyp="http://schemas.microsoft.com/office/drawing/2018/hyperlinkcolor" val="tx"/>
                    </a:ext>
                  </a:extLst>
                </a:hlinkClick>
              </a:rPr>
              <a:t>n’ont pas besoin de la permission de leurs parents</a:t>
            </a:r>
            <a:r>
              <a:rPr lang="fr-CA">
                <a:solidFill>
                  <a:schemeClr val="tx1"/>
                </a:solidFill>
                <a:latin typeface="Arial"/>
                <a:cs typeface="Arial"/>
              </a:rPr>
              <a:t>. En effet, </a:t>
            </a:r>
            <a:r>
              <a:rPr lang="fr-CA">
                <a:latin typeface="Arial"/>
                <a:cs typeface="Arial"/>
              </a:rPr>
              <a:t>selon la</a:t>
            </a:r>
            <a:r>
              <a:rPr lang="fr-CA">
                <a:solidFill>
                  <a:schemeClr val="tx1"/>
                </a:solidFill>
                <a:latin typeface="Arial"/>
                <a:cs typeface="Arial"/>
              </a:rPr>
              <a:t> loi, les jeunes de 14 ans et plus peuvent consentir seules et seuls aux soins de santé requis par leur état de santé. </a:t>
            </a:r>
            <a:endParaRPr lang="fr-CA" sz="1200" noProof="0">
              <a:solidFill>
                <a:schemeClr val="tx1"/>
              </a:solidFill>
              <a:latin typeface="Arial"/>
              <a:cs typeface="Arial"/>
            </a:endParaRPr>
          </a:p>
          <a:p>
            <a:pPr lvl="0">
              <a:buFont typeface="Wingdings" panose="05000000000000000000" pitchFamily="2" charset="2"/>
            </a:pPr>
            <a:endParaRPr lang="fr-CA" sz="1200" b="1" noProof="0">
              <a:solidFill>
                <a:schemeClr val="tx1"/>
              </a:solidFill>
              <a:latin typeface="Arial" panose="020B0604020202020204" pitchFamily="34" charset="0"/>
              <a:ea typeface="Calibri" panose="020F0502020204030204"/>
              <a:cs typeface="Arial" panose="020B0604020202020204" pitchFamily="34" charset="0"/>
            </a:endParaRPr>
          </a:p>
          <a:p>
            <a:pPr marL="0" lvl="0" indent="0">
              <a:buFont typeface="Wingdings" panose="05000000000000000000" pitchFamily="2" charset="2"/>
              <a:buNone/>
            </a:pPr>
            <a:r>
              <a:rPr lang="fr-CA" sz="1200" b="1" noProof="0">
                <a:solidFill>
                  <a:schemeClr val="tx1"/>
                </a:solidFill>
                <a:latin typeface="Arial"/>
                <a:cs typeface="Arial"/>
              </a:rPr>
              <a:t>SOURCES</a:t>
            </a:r>
          </a:p>
          <a:p>
            <a:pPr marL="0" lvl="0" indent="0">
              <a:buFont typeface="Arial" panose="020B0604020202020204" pitchFamily="34" charset="0"/>
              <a:buNone/>
            </a:pPr>
            <a:r>
              <a:rPr lang="fr-CA" sz="1200" noProof="0">
                <a:solidFill>
                  <a:schemeClr val="tx1"/>
                </a:solidFill>
                <a:latin typeface="Arial"/>
                <a:cs typeface="Arial"/>
              </a:rPr>
              <a:t>Éducaloi. </a:t>
            </a:r>
            <a:r>
              <a:rPr lang="fr-CA" sz="1200" i="1" noProof="0">
                <a:solidFill>
                  <a:schemeClr val="tx1"/>
                </a:solidFill>
                <a:latin typeface="Arial"/>
                <a:cs typeface="Arial"/>
              </a:rPr>
              <a:t>Avortement: gratuit et légal tout au long de la grossesse</a:t>
            </a:r>
            <a:r>
              <a:rPr lang="fr-CA" sz="1200" noProof="0">
                <a:solidFill>
                  <a:schemeClr val="tx1"/>
                </a:solidFill>
                <a:latin typeface="Arial"/>
                <a:cs typeface="Arial"/>
              </a:rPr>
              <a:t>. Repéré le 4 septembre 2024 à https://educaloi.qc.ca/capsules/avortement/.</a:t>
            </a:r>
          </a:p>
          <a:p>
            <a:pPr marL="0" lvl="0" indent="0">
              <a:buFont typeface="Arial" panose="020B0604020202020204" pitchFamily="34" charset="0"/>
              <a:buNone/>
            </a:pPr>
            <a:r>
              <a:rPr lang="fr-CA" sz="1200" noProof="0">
                <a:solidFill>
                  <a:schemeClr val="tx1"/>
                </a:solidFill>
                <a:latin typeface="Arial"/>
                <a:cs typeface="Arial"/>
              </a:rPr>
              <a:t>Éducaloi. </a:t>
            </a:r>
            <a:r>
              <a:rPr lang="fr-CA" sz="1200" i="1" noProof="0">
                <a:solidFill>
                  <a:schemeClr val="tx1"/>
                </a:solidFill>
                <a:latin typeface="Arial"/>
                <a:cs typeface="Arial"/>
              </a:rPr>
              <a:t>L’avortement quand tu as moins de 18 ans</a:t>
            </a:r>
            <a:r>
              <a:rPr lang="fr-CA" sz="1200" noProof="0">
                <a:solidFill>
                  <a:schemeClr val="tx1"/>
                </a:solidFill>
                <a:latin typeface="Arial"/>
                <a:cs typeface="Arial"/>
              </a:rPr>
              <a:t>. Repéré le 4 septembre 2024 à https://educaloi.qc.ca/capsules/lavortement-quand-tu-as-moins-de-18-ans/.</a:t>
            </a:r>
          </a:p>
          <a:p>
            <a:pPr marL="0" lvl="0" indent="0">
              <a:buFont typeface="Arial" panose="020B0604020202020204" pitchFamily="34" charset="0"/>
              <a:buNone/>
            </a:pPr>
            <a:r>
              <a:rPr lang="fr-CA" sz="1200" noProof="0">
                <a:solidFill>
                  <a:schemeClr val="tx1"/>
                </a:solidFill>
                <a:latin typeface="Arial"/>
                <a:cs typeface="Arial"/>
              </a:rPr>
              <a:t>Éducaloi. </a:t>
            </a:r>
            <a:r>
              <a:rPr lang="fr-CA" sz="1200" i="1" noProof="0">
                <a:solidFill>
                  <a:schemeClr val="tx1"/>
                </a:solidFill>
                <a:latin typeface="Arial"/>
                <a:cs typeface="Arial"/>
              </a:rPr>
              <a:t>Santé: petit guide à l’intention des femmes. </a:t>
            </a:r>
            <a:r>
              <a:rPr lang="fr-CA" sz="1200" noProof="0">
                <a:solidFill>
                  <a:schemeClr val="tx1"/>
                </a:solidFill>
                <a:latin typeface="Arial"/>
                <a:cs typeface="Arial"/>
              </a:rPr>
              <a:t>Repéré le 10 septembre 2024 à https://educaloi.qc.ca/dossier/sante-femmes/#sujet-5.</a:t>
            </a:r>
          </a:p>
          <a:p>
            <a:pPr marL="457200" lvl="1" indent="0">
              <a:buFont typeface="Wingdings" panose="05000000000000000000" pitchFamily="2" charset="2"/>
              <a:buNone/>
            </a:pPr>
            <a:endParaRPr lang="fr-CA" sz="1200"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A7F78BB8-7C69-2464-6F16-2F24856B6C4F}"/>
              </a:ext>
            </a:extLst>
          </p:cNvPr>
          <p:cNvSpPr>
            <a:spLocks noGrp="1"/>
          </p:cNvSpPr>
          <p:nvPr>
            <p:ph type="sldNum" sz="quarter" idx="5"/>
          </p:nvPr>
        </p:nvSpPr>
        <p:spPr/>
        <p:txBody>
          <a:bodyPr/>
          <a:lstStyle/>
          <a:p>
            <a:fld id="{35E544C7-F800-43E5-B4CA-65E8656D9E73}" type="slidenum">
              <a:rPr lang="fr-FR"/>
              <a:t>7</a:t>
            </a:fld>
            <a:endParaRPr lang="fr-FR"/>
          </a:p>
        </p:txBody>
      </p:sp>
    </p:spTree>
    <p:extLst>
      <p:ext uri="{BB962C8B-B14F-4D97-AF65-F5344CB8AC3E}">
        <p14:creationId xmlns:p14="http://schemas.microsoft.com/office/powerpoint/2010/main" val="418898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4CCB4-B69E-4387-4197-F31039B541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BA408A-F929-6E1C-7E65-0616CDEE2E3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B56C6D-F016-81A5-225B-125DDDC4C0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noProof="0">
                <a:solidFill>
                  <a:schemeClr val="tx1"/>
                </a:solidFill>
                <a:effectLst/>
                <a:latin typeface="Arial" panose="020B0604020202020204" pitchFamily="34" charset="0"/>
                <a:ea typeface="Calibri"/>
                <a:cs typeface="Arial" panose="020B0604020202020204" pitchFamily="34" charset="0"/>
              </a:rPr>
              <a:t>NOTES À LA PERSONNE ENSEIGNANTE</a:t>
            </a:r>
          </a:p>
          <a:p>
            <a:pPr marL="0" indent="0">
              <a:buFont typeface="Wingdings" panose="05000000000000000000" pitchFamily="2" charset="2"/>
              <a:buNone/>
            </a:pPr>
            <a:endParaRPr lang="fr-CA" sz="1200" b="0" i="0" u="none" strike="noStrike" noProof="0">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solidFill>
                  <a:schemeClr val="tx1"/>
                </a:solidFill>
                <a:effectLst/>
                <a:latin typeface="Arial" panose="020B0604020202020204" pitchFamily="34" charset="0"/>
                <a:ea typeface="Calibri"/>
                <a:cs typeface="Arial" panose="020B0604020202020204" pitchFamily="34" charset="0"/>
              </a:rPr>
              <a:t>Poser des questions pour pousser la réflexion :</a:t>
            </a:r>
          </a:p>
          <a:p>
            <a:pPr marL="742950" lvl="1" indent="-285750">
              <a:buFont typeface="Wingdings" panose="05000000000000000000" pitchFamily="2" charset="2"/>
              <a:buChar char="Ø"/>
            </a:pPr>
            <a:r>
              <a:rPr lang="fr-CA" sz="1200" noProof="0">
                <a:solidFill>
                  <a:schemeClr val="tx1"/>
                </a:solidFill>
                <a:effectLst/>
                <a:latin typeface="Arial" panose="020B0604020202020204" pitchFamily="34" charset="0"/>
                <a:ea typeface="Calibri"/>
                <a:cs typeface="Arial" panose="020B0604020202020204" pitchFamily="34" charset="0"/>
              </a:rPr>
              <a:t>Depuis quand avorter </a:t>
            </a:r>
            <a:r>
              <a:rPr lang="fr-CA" sz="1200">
                <a:solidFill>
                  <a:schemeClr val="tx1"/>
                </a:solidFill>
                <a:latin typeface="Arial" panose="020B0604020202020204" pitchFamily="34" charset="0"/>
                <a:ea typeface="Calibri"/>
                <a:cs typeface="Arial" panose="020B0604020202020204" pitchFamily="34" charset="0"/>
              </a:rPr>
              <a:t>est légal</a:t>
            </a:r>
            <a:r>
              <a:rPr lang="fr-CA" sz="1200" noProof="0">
                <a:solidFill>
                  <a:schemeClr val="tx1"/>
                </a:solidFill>
                <a:effectLst/>
                <a:latin typeface="Arial" panose="020B0604020202020204" pitchFamily="34" charset="0"/>
                <a:ea typeface="Calibri"/>
                <a:cs typeface="Arial" panose="020B0604020202020204" pitchFamily="34" charset="0"/>
              </a:rPr>
              <a:t>?</a:t>
            </a:r>
          </a:p>
          <a:p>
            <a:pPr marL="742950" lvl="1" indent="-285750">
              <a:buFont typeface="Wingdings" panose="05000000000000000000" pitchFamily="2" charset="2"/>
              <a:buChar char="Ø"/>
            </a:pPr>
            <a:r>
              <a:rPr lang="fr-CA" sz="1200" noProof="0">
                <a:solidFill>
                  <a:schemeClr val="tx1"/>
                </a:solidFill>
                <a:effectLst/>
                <a:latin typeface="Arial" panose="020B0604020202020204" pitchFamily="34" charset="0"/>
                <a:ea typeface="Calibri"/>
                <a:cs typeface="Arial" panose="020B0604020202020204" pitchFamily="34" charset="0"/>
              </a:rPr>
              <a:t>Qu’est ce qui a permis de changer ce droit?</a:t>
            </a:r>
          </a:p>
          <a:p>
            <a:pPr marL="742950" lvl="1" indent="-285750">
              <a:buFont typeface="Wingdings" panose="05000000000000000000" pitchFamily="2" charset="2"/>
              <a:buChar char="Ø"/>
            </a:pPr>
            <a:r>
              <a:rPr lang="fr-CA" sz="1200" noProof="0">
                <a:solidFill>
                  <a:schemeClr val="tx1"/>
                </a:solidFill>
                <a:effectLst/>
                <a:latin typeface="Arial" panose="020B0604020202020204" pitchFamily="34" charset="0"/>
                <a:ea typeface="Calibri"/>
                <a:cs typeface="Arial" panose="020B0604020202020204" pitchFamily="34" charset="0"/>
              </a:rPr>
              <a:t>Comment le droit évolue-t-il? Comment change-t-on les lois? Qui? Comment?</a:t>
            </a:r>
          </a:p>
          <a:p>
            <a:pPr marL="742950" lvl="1" indent="-285750">
              <a:buFont typeface="Wingdings" panose="05000000000000000000" pitchFamily="2" charset="2"/>
              <a:buChar char="Ø"/>
            </a:pPr>
            <a:r>
              <a:rPr lang="fr-CA" sz="1200">
                <a:solidFill>
                  <a:schemeClr val="tx1"/>
                </a:solidFill>
                <a:latin typeface="Arial" panose="020B0604020202020204" pitchFamily="34" charset="0"/>
                <a:ea typeface="Calibri"/>
                <a:cs typeface="Arial" panose="020B0604020202020204" pitchFamily="34" charset="0"/>
              </a:rPr>
              <a:t>À votre avis, qui</a:t>
            </a:r>
            <a:r>
              <a:rPr lang="fr-CA" sz="1200" noProof="0">
                <a:solidFill>
                  <a:schemeClr val="tx1"/>
                </a:solidFill>
                <a:effectLst/>
                <a:latin typeface="Arial" panose="020B0604020202020204" pitchFamily="34" charset="0"/>
                <a:ea typeface="Calibri"/>
                <a:cs typeface="Arial" panose="020B0604020202020204" pitchFamily="34" charset="0"/>
              </a:rPr>
              <a:t> était puni si on avortait?</a:t>
            </a:r>
          </a:p>
          <a:p>
            <a:pPr marL="742950" lvl="1" indent="-285750">
              <a:buFont typeface="Wingdings" panose="05000000000000000000" pitchFamily="2" charset="2"/>
              <a:buChar char="Ø"/>
            </a:pPr>
            <a:r>
              <a:rPr lang="fr-CA" sz="1200">
                <a:solidFill>
                  <a:schemeClr val="tx1"/>
                </a:solidFill>
                <a:latin typeface="Arial" panose="020B0604020202020204" pitchFamily="34" charset="0"/>
                <a:cs typeface="Arial" panose="020B0604020202020204" pitchFamily="34" charset="0"/>
              </a:rPr>
              <a:t>À votre avis, </a:t>
            </a:r>
            <a:r>
              <a:rPr lang="fr-CA" sz="1200">
                <a:solidFill>
                  <a:schemeClr val="tx1"/>
                </a:solidFill>
                <a:latin typeface="Arial" panose="020B0604020202020204" pitchFamily="34" charset="0"/>
                <a:ea typeface="Calibri"/>
                <a:cs typeface="Arial" panose="020B0604020202020204" pitchFamily="34" charset="0"/>
              </a:rPr>
              <a:t>quel</a:t>
            </a:r>
            <a:r>
              <a:rPr lang="fr-CA" sz="1200" noProof="0">
                <a:solidFill>
                  <a:schemeClr val="tx1"/>
                </a:solidFill>
                <a:effectLst/>
                <a:latin typeface="Arial" panose="020B0604020202020204" pitchFamily="34" charset="0"/>
                <a:ea typeface="Calibri"/>
                <a:cs typeface="Arial" panose="020B0604020202020204" pitchFamily="34" charset="0"/>
              </a:rPr>
              <a:t> type de condamnation ou conséquence était possible?</a:t>
            </a:r>
          </a:p>
          <a:p>
            <a:pPr marL="742950" lvl="1" indent="-285750">
              <a:buFont typeface="Wingdings" panose="05000000000000000000" pitchFamily="2" charset="2"/>
              <a:buChar char="Ø"/>
            </a:pPr>
            <a:r>
              <a:rPr lang="fr-CA" sz="1200" noProof="0">
                <a:solidFill>
                  <a:schemeClr val="tx1"/>
                </a:solidFill>
                <a:effectLst/>
                <a:latin typeface="Arial" panose="020B0604020202020204" pitchFamily="34" charset="0"/>
                <a:ea typeface="Calibri"/>
                <a:cs typeface="Arial" panose="020B0604020202020204" pitchFamily="34" charset="0"/>
              </a:rPr>
              <a:t>Le droit à l’avortement est-il encadré par une loi fédérale? Ou provinciale?</a:t>
            </a:r>
          </a:p>
          <a:p>
            <a:pPr marL="914400" lvl="2" indent="0">
              <a:buFont typeface="Wingdings" panose="05000000000000000000" pitchFamily="2" charset="2"/>
              <a:buNone/>
            </a:pPr>
            <a:endParaRPr lang="fr-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q"/>
            </a:pPr>
            <a:r>
              <a:rPr lang="fr-CA" sz="1200" noProof="0">
                <a:solidFill>
                  <a:schemeClr val="tx1"/>
                </a:solidFill>
                <a:effectLst/>
                <a:latin typeface="Arial" panose="020B0604020202020204" pitchFamily="34" charset="0"/>
                <a:ea typeface="Calibri"/>
                <a:cs typeface="Arial" panose="020B0604020202020204" pitchFamily="34" charset="0"/>
              </a:rPr>
              <a:t>Prendre en note ou écrire au tableau les réponses des élèves.</a:t>
            </a:r>
          </a:p>
          <a:p>
            <a:pPr marL="285750" indent="-285750">
              <a:buFont typeface="Wingdings" panose="05000000000000000000" pitchFamily="2" charset="2"/>
              <a:buChar char="q"/>
            </a:pPr>
            <a:endParaRPr lang="fr-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fr-CA" sz="1200" noProof="0">
                <a:solidFill>
                  <a:schemeClr val="tx1"/>
                </a:solidFill>
                <a:effectLst/>
                <a:latin typeface="Arial" panose="020B0604020202020204" pitchFamily="34" charset="0"/>
                <a:ea typeface="Calibri"/>
                <a:cs typeface="Arial" panose="020B0604020202020204" pitchFamily="34" charset="0"/>
              </a:rPr>
              <a:t>Laisser les élèves sur leur faim ou donner quelques indices et annoncer que vous répondrez à toutes ces questions lors des prochaines séances.</a:t>
            </a:r>
          </a:p>
          <a:p>
            <a:pPr marL="285750" indent="-285750">
              <a:buFont typeface="Wingdings" panose="05000000000000000000" pitchFamily="2" charset="2"/>
              <a:buChar char="q"/>
            </a:pPr>
            <a:endParaRPr lang="fr-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defRPr/>
            </a:pPr>
            <a:r>
              <a:rPr lang="fr-CA" sz="1200">
                <a:solidFill>
                  <a:schemeClr val="tx1"/>
                </a:solidFill>
                <a:effectLst/>
                <a:latin typeface="Arial" panose="020B0604020202020204" pitchFamily="34" charset="0"/>
                <a:cs typeface="Arial" panose="020B0604020202020204" pitchFamily="34" charset="0"/>
              </a:rPr>
              <a:t>Nous allons voir grâce à l’évolution </a:t>
            </a:r>
            <a:r>
              <a:rPr lang="fr-CA" sz="1200">
                <a:solidFill>
                  <a:schemeClr val="tx1"/>
                </a:solidFill>
                <a:latin typeface="Arial" panose="020B0604020202020204" pitchFamily="34" charset="0"/>
                <a:cs typeface="Arial" panose="020B0604020202020204" pitchFamily="34" charset="0"/>
              </a:rPr>
              <a:t>du</a:t>
            </a:r>
            <a:r>
              <a:rPr lang="fr-CA" sz="1200">
                <a:solidFill>
                  <a:schemeClr val="tx1"/>
                </a:solidFill>
                <a:effectLst/>
                <a:latin typeface="Arial" panose="020B0604020202020204" pitchFamily="34" charset="0"/>
                <a:cs typeface="Arial" panose="020B0604020202020204" pitchFamily="34" charset="0"/>
              </a:rPr>
              <a:t> </a:t>
            </a:r>
            <a:r>
              <a:rPr lang="fr-CA" sz="1200">
                <a:solidFill>
                  <a:schemeClr val="tx1"/>
                </a:solidFill>
                <a:latin typeface="Arial" panose="020B0604020202020204" pitchFamily="34" charset="0"/>
                <a:cs typeface="Arial" panose="020B0604020202020204" pitchFamily="34" charset="0"/>
              </a:rPr>
              <a:t>droit à l'avortement que </a:t>
            </a:r>
            <a:r>
              <a:rPr lang="fr-CA" sz="1200">
                <a:solidFill>
                  <a:schemeClr val="tx1"/>
                </a:solidFill>
                <a:effectLst/>
                <a:latin typeface="Arial" panose="020B0604020202020204" pitchFamily="34" charset="0"/>
                <a:cs typeface="Arial" panose="020B0604020202020204" pitchFamily="34" charset="0"/>
              </a:rPr>
              <a:t>les lois peuvent être modifiées et comment on peut passer d’un acte interdit, puni et condamné (criminel) à un acte légal et autorisé.</a:t>
            </a:r>
            <a:endParaRPr lang="fr-CA" sz="1200" b="1" i="0" u="none" strike="noStrike" noProof="0">
              <a:solidFill>
                <a:schemeClr val="tx1"/>
              </a:solidFill>
              <a:effectLst/>
              <a:latin typeface="Arial" panose="020B0604020202020204" pitchFamily="34" charset="0"/>
              <a:cs typeface="Arial" panose="020B0604020202020204" pitchFamily="34" charset="0"/>
            </a:endParaRPr>
          </a:p>
          <a:p>
            <a:pPr marL="457200" lvl="1" indent="0">
              <a:buFont typeface="Wingdings" panose="05000000000000000000" pitchFamily="2" charset="2"/>
              <a:buNone/>
            </a:pPr>
            <a:endParaRPr lang="fr-CA" sz="1200"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31F4E45A-F4CF-B452-BA5B-1CF06EA6E30B}"/>
              </a:ext>
            </a:extLst>
          </p:cNvPr>
          <p:cNvSpPr>
            <a:spLocks noGrp="1"/>
          </p:cNvSpPr>
          <p:nvPr>
            <p:ph type="sldNum" sz="quarter" idx="5"/>
          </p:nvPr>
        </p:nvSpPr>
        <p:spPr/>
        <p:txBody>
          <a:bodyPr/>
          <a:lstStyle/>
          <a:p>
            <a:fld id="{35E544C7-F800-43E5-B4CA-65E8656D9E73}" type="slidenum">
              <a:rPr lang="fr-FR"/>
              <a:t>8</a:t>
            </a:fld>
            <a:endParaRPr lang="fr-FR"/>
          </a:p>
        </p:txBody>
      </p:sp>
    </p:spTree>
    <p:extLst>
      <p:ext uri="{BB962C8B-B14F-4D97-AF65-F5344CB8AC3E}">
        <p14:creationId xmlns:p14="http://schemas.microsoft.com/office/powerpoint/2010/main" val="75911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1FD24-7B39-F38B-95A3-F13CAAD0D6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2101C9-117B-5799-2A10-AE6774E11C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D2023DF-6BC7-1380-1147-FB96EE4B8F5A}"/>
              </a:ext>
            </a:extLst>
          </p:cNvPr>
          <p:cNvSpPr>
            <a:spLocks noGrp="1"/>
          </p:cNvSpPr>
          <p:nvPr>
            <p:ph type="body" idx="1"/>
          </p:nvPr>
        </p:nvSpPr>
        <p:spPr/>
        <p:txBody>
          <a:bodyPr/>
          <a:lstStyle/>
          <a:p>
            <a:pPr marL="73025">
              <a:spcBef>
                <a:spcPts val="1260"/>
              </a:spcBef>
              <a:spcAft>
                <a:spcPts val="1200"/>
              </a:spcAft>
            </a:pPr>
            <a:r>
              <a:rPr lang="fr-CA" sz="1200" b="1">
                <a:solidFill>
                  <a:schemeClr val="tx1"/>
                </a:solidFill>
                <a:effectLst/>
                <a:latin typeface="Arial"/>
                <a:ea typeface="Cambria"/>
                <a:cs typeface="Arial"/>
              </a:rPr>
              <a:t>NOTES À LA PERSONNE ENSEIGNANTE</a:t>
            </a:r>
          </a:p>
          <a:p>
            <a:pPr marL="73025">
              <a:spcBef>
                <a:spcPts val="1260"/>
              </a:spcBef>
              <a:spcAft>
                <a:spcPts val="1200"/>
              </a:spcAft>
            </a:pPr>
            <a:endParaRPr lang="fr-CA" sz="1200" b="1">
              <a:solidFill>
                <a:schemeClr val="tx1"/>
              </a:solidFill>
              <a:effectLst/>
              <a:latin typeface="Arial"/>
              <a:ea typeface="Cambria"/>
              <a:cs typeface="Arial"/>
            </a:endParaRPr>
          </a:p>
          <a:p>
            <a:pPr marL="285750" indent="-285750" algn="l">
              <a:buFont typeface="Wingdings" panose="05000000000000000000" pitchFamily="2" charset="2"/>
              <a:buChar char="q"/>
            </a:pPr>
            <a:r>
              <a:rPr lang="fr-CA" sz="1200" b="0" i="0" u="none" strike="noStrike">
                <a:solidFill>
                  <a:schemeClr val="tx1"/>
                </a:solidFill>
                <a:effectLst/>
                <a:highlight>
                  <a:srgbClr val="F5F5F5"/>
                </a:highlight>
                <a:latin typeface="Arial"/>
                <a:ea typeface="Aptos" panose="020B0004020202020204" pitchFamily="34" charset="0"/>
                <a:cs typeface="Arial"/>
              </a:rPr>
              <a:t>Lire la mise en situation et poser la question aux élèves.</a:t>
            </a:r>
            <a:endParaRPr lang="fr-CA">
              <a:solidFill>
                <a:schemeClr val="tx1"/>
              </a:solidFill>
              <a:latin typeface="Arial"/>
              <a:cs typeface="Arial"/>
            </a:endParaRPr>
          </a:p>
          <a:p>
            <a:pPr marL="285750" indent="-285750" algn="l" rtl="0" fontAlgn="base">
              <a:buFont typeface="Wingdings" panose="05000000000000000000" pitchFamily="2" charset="2"/>
              <a:buChar char="q"/>
            </a:pPr>
            <a:endParaRPr lang="fr-CA" sz="1200" b="0" i="0" u="none" strike="noStrike">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fr-CA" sz="1200" b="1" i="0" u="none" strike="noStrike">
                <a:solidFill>
                  <a:schemeClr val="tx1"/>
                </a:solidFill>
                <a:effectLst/>
                <a:highlight>
                  <a:srgbClr val="F5F5F5"/>
                </a:highlight>
                <a:latin typeface="Arial"/>
                <a:ea typeface="Aptos" panose="020B0004020202020204" pitchFamily="34" charset="0"/>
                <a:cs typeface="Arial"/>
              </a:rPr>
              <a:t>Réponse :</a:t>
            </a:r>
            <a:endParaRPr lang="fr-CA" sz="1200" b="1">
              <a:solidFill>
                <a:schemeClr val="tx1"/>
              </a:solidFill>
              <a:effectLst/>
              <a:latin typeface="Arial"/>
              <a:ea typeface="Aptos" panose="020B00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solidFill>
                  <a:schemeClr val="tx1"/>
                </a:solidFill>
                <a:effectLst/>
                <a:latin typeface="Arial"/>
                <a:ea typeface="Arial" panose="020B0604020202020204" pitchFamily="34" charset="0"/>
                <a:cs typeface="Arial"/>
              </a:rPr>
              <a:t>L’autre </a:t>
            </a:r>
            <a:r>
              <a:rPr lang="fr-CA">
                <a:latin typeface="Arial"/>
                <a:ea typeface="Arial" panose="020B0604020202020204" pitchFamily="34" charset="0"/>
                <a:cs typeface="Arial"/>
              </a:rPr>
              <a:t>partenaire</a:t>
            </a:r>
            <a:r>
              <a:rPr lang="fr-CA" sz="1200">
                <a:solidFill>
                  <a:schemeClr val="tx1"/>
                </a:solidFill>
                <a:effectLst/>
                <a:latin typeface="Arial"/>
                <a:ea typeface="Arial" panose="020B0604020202020204" pitchFamily="34" charset="0"/>
                <a:cs typeface="Arial"/>
              </a:rPr>
              <a:t> n’a pas le pouvoir de s’opposer à la décision d’une femme qui choisit de poursuivre ou d’interrompre une grossesse.</a:t>
            </a: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CA"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CA" sz="1200" b="0">
                <a:solidFill>
                  <a:schemeClr val="tx1"/>
                </a:solidFill>
                <a:latin typeface="Arial"/>
                <a:cs typeface="Arial"/>
              </a:rPr>
              <a:t>En 1989, la Cour suprême du Canada a confirmé dans un jugement que le partenaire n’a pas de droit d’opposer un veto aux décisions d’une femme relativement au fœtus qu’elle porte. Pour plus d’information, voir https://educaloi.qc.ca/decryptage/la-course-contre-la-montre-de-chantale-daigle/ . </a:t>
            </a:r>
            <a:endParaRPr lang="fr-CA" sz="1200">
              <a:solidFill>
                <a:schemeClr val="tx1"/>
              </a:solidFill>
              <a:effectLst/>
              <a:latin typeface="Arial"/>
              <a:ea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CA" sz="1200" b="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CA" sz="1200" b="1">
                <a:solidFill>
                  <a:schemeClr val="tx1"/>
                </a:solidFill>
                <a:latin typeface="Arial"/>
                <a:cs typeface="Arial"/>
              </a:rPr>
              <a:t>SOURCES</a:t>
            </a:r>
          </a:p>
          <a:p>
            <a:pPr marL="285750" indent="-285750">
              <a:buFont typeface="Arial" panose="020B0604020202020204" pitchFamily="34" charset="0"/>
              <a:buChar char="•"/>
            </a:pPr>
            <a:r>
              <a:rPr lang="fr-CA" sz="1200" b="0" i="1">
                <a:solidFill>
                  <a:schemeClr val="tx1"/>
                </a:solidFill>
                <a:effectLst/>
                <a:latin typeface="Arial"/>
                <a:cs typeface="Arial"/>
              </a:rPr>
              <a:t>Code civil du Québec</a:t>
            </a:r>
            <a:r>
              <a:rPr lang="fr-CA" sz="1200" b="0" i="0">
                <a:solidFill>
                  <a:schemeClr val="tx1"/>
                </a:solidFill>
                <a:effectLst/>
                <a:latin typeface="Arial"/>
                <a:cs typeface="Arial"/>
              </a:rPr>
              <a:t>, RLRQ c CCQ-1991, art 10 et 14(2). </a:t>
            </a:r>
            <a:endParaRPr lang="en-US" sz="1200" b="0" i="0">
              <a:solidFill>
                <a:schemeClr val="tx1"/>
              </a:solidFill>
              <a:effectLst/>
              <a:latin typeface="Arial"/>
              <a:cs typeface="Arial"/>
            </a:endParaRPr>
          </a:p>
          <a:p>
            <a:pPr marL="285750" indent="-285750">
              <a:buFont typeface="Arial" panose="020B0604020202020204" pitchFamily="34" charset="0"/>
              <a:buChar char="•"/>
            </a:pPr>
            <a:r>
              <a:rPr lang="en-US" sz="1200" b="0" i="0">
                <a:solidFill>
                  <a:schemeClr val="tx1"/>
                </a:solidFill>
                <a:effectLst/>
                <a:latin typeface="Arial"/>
                <a:cs typeface="Arial"/>
              </a:rPr>
              <a:t>Tremblay </a:t>
            </a:r>
            <a:r>
              <a:rPr lang="en-US" sz="1200" b="0" i="1">
                <a:solidFill>
                  <a:schemeClr val="tx1"/>
                </a:solidFill>
                <a:effectLst/>
                <a:latin typeface="Arial"/>
                <a:cs typeface="Arial"/>
              </a:rPr>
              <a:t>c.</a:t>
            </a:r>
            <a:r>
              <a:rPr lang="en-US" sz="1200" b="0" i="0">
                <a:solidFill>
                  <a:schemeClr val="tx1"/>
                </a:solidFill>
                <a:effectLst/>
                <a:latin typeface="Arial"/>
                <a:cs typeface="Arial"/>
              </a:rPr>
              <a:t> Daigle, 1989 </a:t>
            </a:r>
            <a:r>
              <a:rPr lang="en-US" sz="1200" b="0" i="0" err="1">
                <a:solidFill>
                  <a:schemeClr val="tx1"/>
                </a:solidFill>
                <a:effectLst/>
                <a:latin typeface="Arial"/>
                <a:cs typeface="Arial"/>
              </a:rPr>
              <a:t>CanLII</a:t>
            </a:r>
            <a:r>
              <a:rPr lang="en-US" sz="1200" b="0" i="0">
                <a:solidFill>
                  <a:schemeClr val="tx1"/>
                </a:solidFill>
                <a:effectLst/>
                <a:latin typeface="Arial"/>
                <a:cs typeface="Arial"/>
              </a:rPr>
              <a:t> 33 (CSC), [1989] 2 RCS 530, p. 48, &lt;</a:t>
            </a:r>
            <a:r>
              <a:rPr lang="en-US" sz="1200" b="0" i="0" u="sng" strike="noStrike">
                <a:solidFill>
                  <a:schemeClr val="tx1"/>
                </a:solidFill>
                <a:effectLst/>
                <a:latin typeface="Arial"/>
                <a:cs typeface="Arial"/>
                <a:hlinkClick r:id="rId3">
                  <a:extLst>
                    <a:ext uri="{A12FA001-AC4F-418D-AE19-62706E023703}">
                      <ahyp:hlinkClr xmlns:ahyp="http://schemas.microsoft.com/office/drawing/2018/hyperlinkcolor" val="tx"/>
                    </a:ext>
                  </a:extLst>
                </a:hlinkClick>
              </a:rPr>
              <a:t>https://canlii.ca/t/1ft3s</a:t>
            </a:r>
            <a:r>
              <a:rPr lang="en-US" sz="1200" b="0" i="0">
                <a:solidFill>
                  <a:schemeClr val="tx1"/>
                </a:solidFill>
                <a:effectLst/>
                <a:latin typeface="Arial"/>
                <a:cs typeface="Arial"/>
              </a:rPr>
              <a:t>&gt;. </a:t>
            </a:r>
          </a:p>
          <a:p>
            <a:pPr marL="285750" indent="-285750">
              <a:buFont typeface="Arial" panose="020B0604020202020204" pitchFamily="34" charset="0"/>
              <a:buChar char="•"/>
            </a:pPr>
            <a:r>
              <a:rPr lang="en-US" sz="1200" b="0" i="0">
                <a:solidFill>
                  <a:schemeClr val="tx1"/>
                </a:solidFill>
                <a:effectLst/>
                <a:latin typeface="Arial"/>
                <a:cs typeface="Arial"/>
              </a:rPr>
              <a:t>Voir </a:t>
            </a:r>
            <a:r>
              <a:rPr lang="en-US" sz="1200" b="0" i="0" err="1">
                <a:solidFill>
                  <a:schemeClr val="tx1"/>
                </a:solidFill>
                <a:effectLst/>
                <a:latin typeface="Arial"/>
                <a:cs typeface="Arial"/>
              </a:rPr>
              <a:t>aussi</a:t>
            </a:r>
            <a:r>
              <a:rPr lang="en-US" sz="1200" b="0" i="0">
                <a:solidFill>
                  <a:schemeClr val="tx1"/>
                </a:solidFill>
                <a:effectLst/>
                <a:latin typeface="Arial"/>
                <a:cs typeface="Arial"/>
              </a:rPr>
              <a:t> : </a:t>
            </a:r>
            <a:r>
              <a:rPr lang="fr-CA" sz="1200">
                <a:solidFill>
                  <a:schemeClr val="tx1"/>
                </a:solidFill>
                <a:latin typeface="Arial"/>
                <a:cs typeface="Arial"/>
                <a:hlinkClick r:id="rId4">
                  <a:extLst>
                    <a:ext uri="{A12FA001-AC4F-418D-AE19-62706E023703}">
                      <ahyp:hlinkClr xmlns:ahyp="http://schemas.microsoft.com/office/drawing/2018/hyperlinkcolor" val="tx"/>
                    </a:ext>
                  </a:extLst>
                </a:hlinkClick>
              </a:rPr>
              <a:t>Le droit à l’avortement en 4 dates clés  | Décryptage | Éducaloi</a:t>
            </a:r>
            <a:endParaRPr lang="fr-CA" sz="1200" b="1">
              <a:solidFill>
                <a:schemeClr val="tx1"/>
              </a:solidFill>
              <a:latin typeface="Arial"/>
              <a:cs typeface="Arial"/>
            </a:endParaRPr>
          </a:p>
          <a:p>
            <a:pPr marL="628650" lvl="1" indent="-171450">
              <a:buFont typeface="Wingdings" pitchFamily="2" charset="2"/>
              <a:buChar char="Ø"/>
            </a:pPr>
            <a:endParaRPr lang="fr-FR" sz="1200" b="0" i="0">
              <a:solidFill>
                <a:schemeClr val="tx1"/>
              </a:solidFill>
              <a:effectLst/>
              <a:latin typeface="Arial" panose="020B0604020202020204" pitchFamily="34" charset="0"/>
              <a:cs typeface="Arial" panose="020B0604020202020204" pitchFamily="34" charset="0"/>
            </a:endParaRPr>
          </a:p>
          <a:p>
            <a:pPr marL="0" lvl="0" indent="0">
              <a:buFont typeface="Wingdings" pitchFamily="2" charset="2"/>
              <a:buNone/>
            </a:pPr>
            <a:endParaRPr lang="fr-CA" sz="1200" b="1">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8710291C-887E-620C-93C6-6D0E547D07F1}"/>
              </a:ext>
            </a:extLst>
          </p:cNvPr>
          <p:cNvSpPr>
            <a:spLocks noGrp="1"/>
          </p:cNvSpPr>
          <p:nvPr>
            <p:ph type="sldNum" sz="quarter" idx="5"/>
          </p:nvPr>
        </p:nvSpPr>
        <p:spPr/>
        <p:txBody>
          <a:bodyPr/>
          <a:lstStyle/>
          <a:p>
            <a:fld id="{35E544C7-F800-43E5-B4CA-65E8656D9E73}" type="slidenum">
              <a:rPr lang="fr-CA" smtClean="0"/>
              <a:t>10</a:t>
            </a:fld>
            <a:endParaRPr lang="fr-CA"/>
          </a:p>
        </p:txBody>
      </p:sp>
    </p:spTree>
    <p:extLst>
      <p:ext uri="{BB962C8B-B14F-4D97-AF65-F5344CB8AC3E}">
        <p14:creationId xmlns:p14="http://schemas.microsoft.com/office/powerpoint/2010/main" val="280424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98981-1C51-8C90-43F1-277FA81C52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169384-2F30-74A8-ECA9-CC89D7BE5B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F2BA6CC-B169-BF24-D626-6CCC2CEC0644}"/>
              </a:ext>
            </a:extLst>
          </p:cNvPr>
          <p:cNvSpPr>
            <a:spLocks noGrp="1"/>
          </p:cNvSpPr>
          <p:nvPr>
            <p:ph type="body" idx="1"/>
          </p:nvPr>
        </p:nvSpPr>
        <p:spPr/>
        <p:txBody>
          <a:bodyPr/>
          <a:lstStyle/>
          <a:p>
            <a:pPr marL="73025" lvl="0">
              <a:spcBef>
                <a:spcPts val="1260"/>
              </a:spcBef>
              <a:spcAft>
                <a:spcPts val="1200"/>
              </a:spcAft>
            </a:pPr>
            <a:r>
              <a:rPr lang="fr-CA" sz="1200" b="1">
                <a:solidFill>
                  <a:schemeClr val="tx1"/>
                </a:solidFill>
                <a:effectLst/>
                <a:latin typeface="Arial"/>
                <a:ea typeface="Cambria"/>
                <a:cs typeface="Arial"/>
              </a:rPr>
              <a:t>NOTES À LA PERSONNE ENSEIGNANTE</a:t>
            </a:r>
          </a:p>
          <a:p>
            <a:pPr marL="73025" lvl="0">
              <a:spcBef>
                <a:spcPts val="1260"/>
              </a:spcBef>
              <a:spcAft>
                <a:spcPts val="1200"/>
              </a:spcAft>
            </a:pPr>
            <a:endParaRPr lang="fr-CA" sz="1200" b="1">
              <a:solidFill>
                <a:schemeClr val="tx1"/>
              </a:solidFill>
              <a:effectLst/>
              <a:latin typeface="Arial"/>
              <a:ea typeface="Cambria"/>
              <a:cs typeface="Arial"/>
            </a:endParaRPr>
          </a:p>
          <a:p>
            <a:pPr marL="285750" indent="-285750" algn="l">
              <a:buFont typeface="Wingdings" panose="05000000000000000000" pitchFamily="2" charset="2"/>
              <a:buChar char="q"/>
            </a:pPr>
            <a:r>
              <a:rPr lang="fr-CA" sz="1200" b="0" i="0" u="none" strike="noStrike">
                <a:solidFill>
                  <a:schemeClr val="tx1"/>
                </a:solidFill>
                <a:effectLst/>
                <a:highlight>
                  <a:srgbClr val="F5F5F5"/>
                </a:highlight>
                <a:latin typeface="Arial"/>
                <a:ea typeface="Aptos" panose="020B0004020202020204" pitchFamily="34" charset="0"/>
                <a:cs typeface="Arial"/>
              </a:rPr>
              <a:t>Lire la mise en situation et poser la question aux élèves.</a:t>
            </a:r>
            <a:endParaRPr lang="fr-CA">
              <a:solidFill>
                <a:schemeClr val="tx1"/>
              </a:solidFill>
              <a:latin typeface="Arial"/>
              <a:cs typeface="Arial"/>
            </a:endParaRPr>
          </a:p>
          <a:p>
            <a:pPr marL="285750" indent="-285750" algn="l" rtl="0" fontAlgn="base">
              <a:buFont typeface="Wingdings" panose="05000000000000000000" pitchFamily="2" charset="2"/>
              <a:buChar char="q"/>
            </a:pPr>
            <a:endParaRPr lang="fr-CA" sz="1200" b="0" i="0" u="none" strike="noStrike">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fr-CA" sz="1200" b="1" i="0" u="none" strike="noStrike">
                <a:solidFill>
                  <a:schemeClr val="tx1"/>
                </a:solidFill>
                <a:effectLst/>
                <a:highlight>
                  <a:srgbClr val="F5F5F5"/>
                </a:highlight>
                <a:latin typeface="Arial"/>
                <a:ea typeface="Aptos" panose="020B0004020202020204" pitchFamily="34" charset="0"/>
                <a:cs typeface="Arial"/>
              </a:rPr>
              <a:t>Réponse </a:t>
            </a:r>
            <a:r>
              <a:rPr lang="fr-CA" sz="1200" b="0" i="0" u="none" strike="noStrike">
                <a:solidFill>
                  <a:schemeClr val="tx1"/>
                </a:solidFill>
                <a:effectLst/>
                <a:highlight>
                  <a:srgbClr val="F5F5F5"/>
                </a:highlight>
                <a:latin typeface="Arial"/>
                <a:ea typeface="Aptos" panose="020B0004020202020204" pitchFamily="34" charset="0"/>
                <a:cs typeface="Arial"/>
              </a:rPr>
              <a:t>:</a:t>
            </a:r>
          </a:p>
          <a:p>
            <a:pPr marL="285750" indent="-285750" algn="l" rtl="0" fontAlgn="base">
              <a:buFont typeface="Wingdings" panose="05000000000000000000" pitchFamily="2" charset="2"/>
              <a:buChar char="q"/>
            </a:pPr>
            <a:endParaRPr lang="fr-CA" sz="1200" b="0" i="0" u="none" strike="noStrike">
              <a:solidFill>
                <a:schemeClr val="tx1"/>
              </a:solidFill>
              <a:effectLst/>
              <a:highlight>
                <a:srgbClr val="F5F5F5"/>
              </a:highlight>
              <a:latin typeface="Arial"/>
              <a:ea typeface="Aptos" panose="020B0004020202020204" pitchFamily="34" charset="0"/>
              <a:cs typeface="Arial"/>
            </a:endParaRPr>
          </a:p>
          <a:p>
            <a:pPr marL="628650" lvl="1" indent="-171450">
              <a:buFont typeface="Arial" panose="020B0604020202020204" pitchFamily="34" charset="0"/>
              <a:buChar char="•"/>
            </a:pPr>
            <a:r>
              <a:rPr lang="fr-FR" sz="1200" b="0" i="0">
                <a:solidFill>
                  <a:schemeClr val="tx1"/>
                </a:solidFill>
                <a:effectLst/>
                <a:latin typeface="Arial"/>
                <a:cs typeface="Arial"/>
              </a:rPr>
              <a:t>À partir de 14 ans, la loi prévoit que les jeunes peuvent consentir seules ou seuls aux soins qui sont requis par leur état de santé. Un avortement est généralement considéré comme un soin requis par l’état de santé. </a:t>
            </a:r>
            <a:r>
              <a:rPr lang="fr-FR">
                <a:latin typeface="Arial"/>
                <a:cs typeface="Arial"/>
              </a:rPr>
              <a:t>Joannie</a:t>
            </a:r>
            <a:r>
              <a:rPr lang="fr-FR">
                <a:solidFill>
                  <a:schemeClr val="tx1"/>
                </a:solidFill>
                <a:latin typeface="Arial"/>
                <a:cs typeface="Arial"/>
              </a:rPr>
              <a:t> peut</a:t>
            </a:r>
            <a:r>
              <a:rPr lang="fr-FR" sz="1200" b="0" i="0">
                <a:solidFill>
                  <a:schemeClr val="tx1"/>
                </a:solidFill>
                <a:effectLst/>
                <a:latin typeface="Arial"/>
                <a:cs typeface="Arial"/>
              </a:rPr>
              <a:t> donc décider seule. Elle n’a pas besoin de l’accord de </a:t>
            </a:r>
            <a:r>
              <a:rPr lang="fr-FR">
                <a:solidFill>
                  <a:schemeClr val="tx1"/>
                </a:solidFill>
                <a:latin typeface="Arial"/>
                <a:cs typeface="Arial"/>
              </a:rPr>
              <a:t>ses</a:t>
            </a:r>
            <a:r>
              <a:rPr lang="fr-FR" sz="1200" b="0" i="0">
                <a:solidFill>
                  <a:schemeClr val="tx1"/>
                </a:solidFill>
                <a:effectLst/>
                <a:latin typeface="Arial"/>
                <a:cs typeface="Arial"/>
              </a:rPr>
              <a:t> parents. </a:t>
            </a:r>
          </a:p>
          <a:p>
            <a:pPr marL="628650" lvl="1" indent="-171450">
              <a:buFont typeface="Arial" panose="020B0604020202020204" pitchFamily="34" charset="0"/>
              <a:buChar char="•"/>
            </a:pPr>
            <a:r>
              <a:rPr lang="fr-FR" sz="1200" b="0" i="0">
                <a:solidFill>
                  <a:schemeClr val="tx1"/>
                </a:solidFill>
                <a:effectLst/>
                <a:latin typeface="Arial"/>
                <a:cs typeface="Arial"/>
              </a:rPr>
              <a:t>En plus de pouvoir décider seule, </a:t>
            </a:r>
            <a:r>
              <a:rPr lang="fr-FR">
                <a:latin typeface="Arial"/>
                <a:cs typeface="Arial"/>
              </a:rPr>
              <a:t>Joannie</a:t>
            </a:r>
            <a:r>
              <a:rPr lang="fr-FR" sz="1200" b="0" i="0">
                <a:solidFill>
                  <a:schemeClr val="tx1"/>
                </a:solidFill>
                <a:effectLst/>
                <a:latin typeface="Arial"/>
                <a:cs typeface="Arial"/>
              </a:rPr>
              <a:t> aussi le droit à la confidentialité. Donc, la ou le médecin n’a pas le droit d’avertir </a:t>
            </a:r>
            <a:r>
              <a:rPr lang="fr-FR">
                <a:solidFill>
                  <a:schemeClr val="tx1"/>
                </a:solidFill>
                <a:latin typeface="Arial"/>
                <a:cs typeface="Arial"/>
              </a:rPr>
              <a:t>ses</a:t>
            </a:r>
            <a:r>
              <a:rPr lang="fr-FR" sz="1200" b="0" i="0">
                <a:solidFill>
                  <a:schemeClr val="tx1"/>
                </a:solidFill>
                <a:effectLst/>
                <a:latin typeface="Arial"/>
                <a:cs typeface="Arial"/>
              </a:rPr>
              <a:t> parents… sauf si elle doit rester à l’hôpital plus de 12 heures, ce qui n’est normalement pas le cas pour un avortement.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a:solidFill>
                  <a:schemeClr val="tx1"/>
                </a:solidFill>
                <a:effectLst/>
                <a:latin typeface="Arial"/>
                <a:cs typeface="Arial"/>
              </a:rPr>
              <a:t>Le </a:t>
            </a:r>
            <a:r>
              <a:rPr lang="fr-FR">
                <a:solidFill>
                  <a:schemeClr val="tx1"/>
                </a:solidFill>
                <a:latin typeface="Arial"/>
                <a:cs typeface="Arial"/>
              </a:rPr>
              <a:t>médecin</a:t>
            </a:r>
            <a:r>
              <a:rPr lang="fr-FR" sz="1200" b="0" i="0">
                <a:solidFill>
                  <a:schemeClr val="tx1"/>
                </a:solidFill>
                <a:effectLst/>
                <a:latin typeface="Arial"/>
                <a:cs typeface="Arial"/>
              </a:rPr>
              <a:t> a le droit de refuser de pratiquer l’avortement mais d</a:t>
            </a:r>
            <a:r>
              <a:rPr lang="fr-CA" sz="1200" u="sng" noProof="0">
                <a:solidFill>
                  <a:schemeClr val="tx1"/>
                </a:solidFill>
                <a:latin typeface="Arial"/>
                <a:cs typeface="Arial"/>
              </a:rPr>
              <a:t>ans ce cas, le médecin doit trouver une autre ressource qui peut le faire et accompagner la femme enceinte</a:t>
            </a:r>
            <a:r>
              <a:rPr lang="fr-CA" sz="1200" noProof="0">
                <a:solidFill>
                  <a:schemeClr val="tx1"/>
                </a:solidFill>
                <a:latin typeface="Arial"/>
                <a:cs typeface="Arial"/>
              </a:rPr>
              <a:t>. Voir </a:t>
            </a:r>
            <a:r>
              <a:rPr lang="fr-CA">
                <a:solidFill>
                  <a:schemeClr val="tx1"/>
                </a:solidFill>
                <a:latin typeface="Arial"/>
                <a:cs typeface="Arial"/>
              </a:rPr>
              <a:t>Éducaloi. </a:t>
            </a:r>
            <a:r>
              <a:rPr lang="fr-CA" i="1">
                <a:solidFill>
                  <a:schemeClr val="tx1"/>
                </a:solidFill>
                <a:latin typeface="Arial"/>
                <a:cs typeface="Arial"/>
              </a:rPr>
              <a:t>Avortement: gratuit et légal tout au long de la grossesse</a:t>
            </a:r>
            <a:r>
              <a:rPr lang="fr-CA">
                <a:solidFill>
                  <a:schemeClr val="tx1"/>
                </a:solidFill>
                <a:latin typeface="Arial"/>
                <a:cs typeface="Arial"/>
              </a:rPr>
              <a:t> à https://educaloi.qc.ca/capsules/avortement/.</a:t>
            </a:r>
            <a:endParaRPr lang="fr-CA" sz="1200">
              <a:solidFill>
                <a:schemeClr val="tx1"/>
              </a:solidFill>
              <a:latin typeface="Arial"/>
              <a:cs typeface="Arial"/>
            </a:endParaRPr>
          </a:p>
          <a:p>
            <a:pPr marL="1085850" lvl="2" indent="-171450">
              <a:buFont typeface="Wingdings" pitchFamily="2" charset="2"/>
              <a:buChar char="Ø"/>
            </a:pPr>
            <a:endParaRPr lang="fr-FR" sz="1200"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CA" sz="1200" b="1">
                <a:solidFill>
                  <a:schemeClr val="tx1"/>
                </a:solidFill>
                <a:latin typeface="Arial"/>
                <a:cs typeface="Arial"/>
              </a:rPr>
              <a:t>SOURCES</a:t>
            </a:r>
          </a:p>
          <a:p>
            <a:pPr marL="171450" lvl="0" indent="-171450">
              <a:buFont typeface="Arial" panose="020B0604020202020204" pitchFamily="34" charset="0"/>
              <a:buChar char="•"/>
            </a:pPr>
            <a:r>
              <a:rPr lang="fr-CA" sz="1200">
                <a:solidFill>
                  <a:schemeClr val="tx1"/>
                </a:solidFill>
                <a:latin typeface="Arial"/>
                <a:cs typeface="Arial"/>
                <a:hlinkClick r:id="rId3">
                  <a:extLst>
                    <a:ext uri="{A12FA001-AC4F-418D-AE19-62706E023703}">
                      <ahyp:hlinkClr xmlns:ahyp="http://schemas.microsoft.com/office/drawing/2018/hyperlinkcolor" val="tx"/>
                    </a:ext>
                  </a:extLst>
                </a:hlinkClick>
              </a:rPr>
              <a:t>Voir L'avortement quand tu as moins de 18 ans | Éducaloi</a:t>
            </a:r>
            <a:endParaRPr lang="fr-CA" sz="1200" b="0" i="0">
              <a:solidFill>
                <a:schemeClr val="tx1"/>
              </a:solidFill>
              <a:effectLst/>
              <a:latin typeface="Arial"/>
              <a:cs typeface="Arial"/>
            </a:endParaRPr>
          </a:p>
          <a:p>
            <a:pPr marL="171450" lvl="0" indent="-171450">
              <a:buFont typeface="Arial" panose="020B0604020202020204" pitchFamily="34" charset="0"/>
              <a:buChar char="•"/>
            </a:pPr>
            <a:r>
              <a:rPr lang="fr-CA" sz="1200" b="0" i="1">
                <a:solidFill>
                  <a:schemeClr val="tx1"/>
                </a:solidFill>
                <a:effectLst/>
                <a:latin typeface="Arial"/>
                <a:cs typeface="Arial"/>
              </a:rPr>
              <a:t>Code civil du Québec</a:t>
            </a:r>
            <a:r>
              <a:rPr lang="fr-CA" sz="1200" b="0" i="0">
                <a:solidFill>
                  <a:schemeClr val="tx1"/>
                </a:solidFill>
                <a:effectLst/>
                <a:latin typeface="Arial"/>
                <a:cs typeface="Arial"/>
              </a:rPr>
              <a:t>, RLRQ c CCQ-1991, art 10, 14(2) et 14 al. 2; </a:t>
            </a:r>
            <a:r>
              <a:rPr lang="fr-CA" sz="1200" b="0" i="1">
                <a:solidFill>
                  <a:schemeClr val="tx1"/>
                </a:solidFill>
                <a:effectLst/>
                <a:latin typeface="Arial"/>
                <a:cs typeface="Arial"/>
              </a:rPr>
              <a:t>R c Morgentaler</a:t>
            </a:r>
            <a:r>
              <a:rPr lang="fr-CA" sz="1200" b="0" i="0">
                <a:solidFill>
                  <a:schemeClr val="tx1"/>
                </a:solidFill>
                <a:effectLst/>
                <a:latin typeface="Arial"/>
                <a:cs typeface="Arial"/>
              </a:rPr>
              <a:t>, (1988) 1 RCS 30; </a:t>
            </a:r>
            <a:r>
              <a:rPr lang="fr-CA" sz="1200" b="0" i="1">
                <a:solidFill>
                  <a:schemeClr val="tx1"/>
                </a:solidFill>
                <a:effectLst/>
                <a:latin typeface="Arial"/>
                <a:cs typeface="Arial"/>
              </a:rPr>
              <a:t>Tremblay c Daigle</a:t>
            </a:r>
            <a:r>
              <a:rPr lang="fr-CA" sz="1200" b="0" i="0">
                <a:solidFill>
                  <a:schemeClr val="tx1"/>
                </a:solidFill>
                <a:effectLst/>
                <a:latin typeface="Arial"/>
                <a:cs typeface="Arial"/>
              </a:rPr>
              <a:t>, (1989) 2 RCS 530 à la p 48. </a:t>
            </a:r>
          </a:p>
          <a:p>
            <a:pPr marL="285750" indent="-285750" algn="l" rtl="0" fontAlgn="base">
              <a:buFont typeface="Wingdings" panose="05000000000000000000" pitchFamily="2" charset="2"/>
              <a:buChar char="q"/>
            </a:pPr>
            <a:endParaRPr lang="fr-CA" sz="1200" b="0" i="0" u="none" strike="noStrike">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CEA9BA47-3CFF-B9E0-B3BD-96507EBEFC87}"/>
              </a:ext>
            </a:extLst>
          </p:cNvPr>
          <p:cNvSpPr>
            <a:spLocks noGrp="1"/>
          </p:cNvSpPr>
          <p:nvPr>
            <p:ph type="sldNum" sz="quarter" idx="5"/>
          </p:nvPr>
        </p:nvSpPr>
        <p:spPr/>
        <p:txBody>
          <a:bodyPr/>
          <a:lstStyle/>
          <a:p>
            <a:fld id="{35E544C7-F800-43E5-B4CA-65E8656D9E73}" type="slidenum">
              <a:rPr lang="fr-CA" smtClean="0"/>
              <a:t>11</a:t>
            </a:fld>
            <a:endParaRPr lang="fr-CA"/>
          </a:p>
        </p:txBody>
      </p:sp>
    </p:spTree>
    <p:extLst>
      <p:ext uri="{BB962C8B-B14F-4D97-AF65-F5344CB8AC3E}">
        <p14:creationId xmlns:p14="http://schemas.microsoft.com/office/powerpoint/2010/main" val="1502497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151EE-B5EF-77BB-BE4D-0462C1F991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D641DB-C574-4279-70BE-C0BCE59D43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436158-9599-C781-36E9-95EDF5F4D0D5}"/>
              </a:ext>
            </a:extLst>
          </p:cNvPr>
          <p:cNvSpPr>
            <a:spLocks noGrp="1"/>
          </p:cNvSpPr>
          <p:nvPr>
            <p:ph type="body" idx="1"/>
          </p:nvPr>
        </p:nvSpPr>
        <p:spPr/>
        <p:txBody>
          <a:bodyPr/>
          <a:lstStyle/>
          <a:p>
            <a:pPr marL="73025" lvl="0">
              <a:spcBef>
                <a:spcPts val="1260"/>
              </a:spcBef>
              <a:spcAft>
                <a:spcPts val="1200"/>
              </a:spcAft>
            </a:pPr>
            <a:r>
              <a:rPr lang="fr-CA" sz="1200" b="1">
                <a:solidFill>
                  <a:schemeClr val="tx1"/>
                </a:solidFill>
                <a:effectLst/>
                <a:latin typeface="Arial"/>
                <a:ea typeface="Cambria"/>
                <a:cs typeface="Arial"/>
              </a:rPr>
              <a:t>NOTES À LA PERSONNE ENSEIGNANTE</a:t>
            </a:r>
          </a:p>
          <a:p>
            <a:pPr marL="73025" lvl="0">
              <a:spcBef>
                <a:spcPts val="1260"/>
              </a:spcBef>
              <a:spcAft>
                <a:spcPts val="1200"/>
              </a:spcAft>
            </a:pPr>
            <a:endParaRPr lang="fr-CA" sz="1200" b="1">
              <a:solidFill>
                <a:schemeClr val="tx1"/>
              </a:solidFill>
              <a:effectLst/>
              <a:latin typeface="Arial"/>
              <a:ea typeface="Cambria"/>
              <a:cs typeface="Arial"/>
            </a:endParaRPr>
          </a:p>
          <a:p>
            <a:pPr marL="285750" indent="-285750" algn="l">
              <a:buFont typeface="Wingdings" panose="05000000000000000000" pitchFamily="2" charset="2"/>
              <a:buChar char="q"/>
            </a:pPr>
            <a:r>
              <a:rPr lang="fr-CA" sz="1200" b="0" i="0" u="none" strike="noStrike">
                <a:solidFill>
                  <a:schemeClr val="tx1"/>
                </a:solidFill>
                <a:effectLst/>
                <a:highlight>
                  <a:srgbClr val="F5F5F5"/>
                </a:highlight>
                <a:latin typeface="Arial"/>
                <a:ea typeface="Aptos" panose="020B0004020202020204" pitchFamily="34" charset="0"/>
                <a:cs typeface="Arial"/>
              </a:rPr>
              <a:t>Lire la mise en situation et poser la question aux élèves.</a:t>
            </a:r>
            <a:endParaRPr lang="fr-CA">
              <a:solidFill>
                <a:schemeClr val="tx1"/>
              </a:solidFill>
            </a:endParaRPr>
          </a:p>
          <a:p>
            <a:pPr marL="285750" indent="-285750" algn="l" rtl="0" fontAlgn="base">
              <a:buFont typeface="Wingdings" panose="05000000000000000000" pitchFamily="2" charset="2"/>
              <a:buChar char="q"/>
            </a:pPr>
            <a:endParaRPr lang="fr-CA" sz="1200" b="0" i="0" u="none" strike="noStrike">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fr-CA" sz="1200" b="1" i="0" u="none" strike="noStrike">
                <a:solidFill>
                  <a:schemeClr val="tx1"/>
                </a:solidFill>
                <a:effectLst/>
                <a:highlight>
                  <a:srgbClr val="F5F5F5"/>
                </a:highlight>
                <a:latin typeface="Arial"/>
                <a:ea typeface="Aptos" panose="020B0004020202020204" pitchFamily="34" charset="0"/>
                <a:cs typeface="Arial"/>
              </a:rPr>
              <a:t>Réponse :</a:t>
            </a:r>
            <a:endParaRPr lang="fr-CA" sz="1200" b="1">
              <a:solidFill>
                <a:schemeClr val="tx1"/>
              </a:solidFill>
              <a:effectLst/>
              <a:latin typeface="Arial"/>
              <a:ea typeface="Aptos" panose="020B00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solidFill>
                  <a:schemeClr val="tx1"/>
                </a:solidFill>
                <a:effectLst/>
                <a:latin typeface="Arial"/>
                <a:ea typeface="Arial" panose="020B0604020202020204" pitchFamily="34" charset="0"/>
                <a:cs typeface="Arial"/>
              </a:rPr>
              <a:t>L’avortement est gratuit et peut avoir lieu tout au long de la grossesse. Il n’y a pas de délai limite, </a:t>
            </a:r>
            <a:r>
              <a:rPr lang="fr-CA">
                <a:solidFill>
                  <a:schemeClr val="tx1"/>
                </a:solidFill>
                <a:latin typeface="Arial"/>
                <a:ea typeface="Arial" panose="020B0604020202020204" pitchFamily="34" charset="0"/>
                <a:cs typeface="Arial"/>
              </a:rPr>
              <a:t>puisque</a:t>
            </a:r>
            <a:r>
              <a:rPr lang="fr-CA" sz="1200">
                <a:solidFill>
                  <a:schemeClr val="tx1"/>
                </a:solidFill>
                <a:effectLst/>
                <a:latin typeface="Arial"/>
                <a:ea typeface="Arial" panose="020B0604020202020204" pitchFamily="34" charset="0"/>
                <a:cs typeface="Arial"/>
              </a:rPr>
              <a:t> aucune loi ou jugement n’aborde cette question.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u="sng" noProof="0">
                <a:solidFill>
                  <a:schemeClr val="tx1"/>
                </a:solidFill>
                <a:latin typeface="Arial"/>
                <a:cs typeface="Arial"/>
              </a:rPr>
              <a:t>Gardez à l’esprit que l’accès à l’avortement peut devenir plus difficile à mesure que la grossesse avance. Par exemple, il est possible que l’équipement médical requis ne soit pas disponible ou qu’un médecin refuse. Dans ces cas, le médecin doit trouver une autre ressource qui peut le faire et accompagner la femme enceinte</a:t>
            </a:r>
            <a:r>
              <a:rPr lang="fr-CA" sz="1200" noProof="0">
                <a:solidFill>
                  <a:schemeClr val="tx1"/>
                </a:solidFill>
                <a:latin typeface="Arial"/>
                <a:cs typeface="Arial"/>
              </a:rPr>
              <a:t>. </a:t>
            </a:r>
            <a:r>
              <a:rPr lang="fr-CA" sz="1200" noProof="0">
                <a:solidFill>
                  <a:schemeClr val="tx1"/>
                </a:solidFill>
                <a:latin typeface="Arial" panose="020B0604020202020204" pitchFamily="34" charset="0"/>
                <a:cs typeface="Arial" panose="020B0604020202020204" pitchFamily="34" charset="0"/>
              </a:rPr>
              <a:t>Voir </a:t>
            </a:r>
            <a:r>
              <a:rPr lang="fr-CA">
                <a:solidFill>
                  <a:schemeClr val="tx1"/>
                </a:solidFill>
                <a:latin typeface="Arial" panose="020B0604020202020204" pitchFamily="34" charset="0"/>
                <a:cs typeface="Arial" panose="020B0604020202020204" pitchFamily="34" charset="0"/>
              </a:rPr>
              <a:t>Éducaloi. </a:t>
            </a:r>
            <a:r>
              <a:rPr lang="fr-CA" i="1">
                <a:solidFill>
                  <a:schemeClr val="tx1"/>
                </a:solidFill>
                <a:latin typeface="Arial" panose="020B0604020202020204" pitchFamily="34" charset="0"/>
                <a:cs typeface="Arial" panose="020B0604020202020204" pitchFamily="34" charset="0"/>
              </a:rPr>
              <a:t>Avortement: gratuit et légal tout au long de la grossesse</a:t>
            </a:r>
            <a:r>
              <a:rPr lang="fr-CA">
                <a:solidFill>
                  <a:schemeClr val="tx1"/>
                </a:solidFill>
                <a:latin typeface="Arial" panose="020B0604020202020204" pitchFamily="34" charset="0"/>
                <a:cs typeface="Arial" panose="020B0604020202020204" pitchFamily="34" charset="0"/>
              </a:rPr>
              <a:t> à https://educaloi.qc.ca/capsules/avortement/.</a:t>
            </a:r>
            <a:endParaRPr lang="fr-CA" sz="1200">
              <a:solidFill>
                <a:schemeClr val="tx1"/>
              </a:solidFill>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fr-CA"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CA" sz="1200" b="1">
                <a:solidFill>
                  <a:schemeClr val="tx1"/>
                </a:solidFill>
                <a:effectLst/>
                <a:latin typeface="Arial" panose="020B0604020202020204" pitchFamily="34" charset="0"/>
                <a:ea typeface="Arial" panose="020B0604020202020204" pitchFamily="34" charset="0"/>
                <a:cs typeface="Arial" panose="020B0604020202020204" pitchFamily="34" charset="0"/>
              </a:rPr>
              <a:t>Note : Cette diapositive marque la fin de la version courte de la trousse pédagogique. </a:t>
            </a:r>
            <a:r>
              <a:rPr lang="fr-CA" sz="1200" b="0">
                <a:solidFill>
                  <a:schemeClr val="tx1"/>
                </a:solidFill>
                <a:effectLst/>
                <a:latin typeface="Arial" panose="020B0604020202020204" pitchFamily="34" charset="0"/>
                <a:ea typeface="Arial" panose="020B0604020202020204" pitchFamily="34" charset="0"/>
                <a:cs typeface="Arial" panose="020B0604020202020204" pitchFamily="34" charset="0"/>
              </a:rPr>
              <a:t>Vous pouvez faire l’activité évaluative 1 avec vos élèves pour finaliser cette SAÉ.</a:t>
            </a:r>
            <a:endParaRPr lang="fr-CA" sz="1200" b="1">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CA" sz="1200" b="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CA" sz="1200" b="1">
                <a:solidFill>
                  <a:schemeClr val="tx1"/>
                </a:solidFill>
                <a:latin typeface="Arial"/>
                <a:cs typeface="Arial"/>
              </a:rPr>
              <a:t>SOURCES</a:t>
            </a:r>
          </a:p>
          <a:p>
            <a:pPr marL="285750" indent="-285750">
              <a:buFont typeface="Arial" panose="020B0604020202020204" pitchFamily="34" charset="0"/>
              <a:buChar char="•"/>
            </a:pPr>
            <a:r>
              <a:rPr lang="fr-CA" sz="1200" b="0" i="1">
                <a:solidFill>
                  <a:schemeClr val="tx1"/>
                </a:solidFill>
                <a:effectLst/>
                <a:latin typeface="Arial"/>
                <a:cs typeface="Arial"/>
              </a:rPr>
              <a:t>Code civil du Québec</a:t>
            </a:r>
            <a:r>
              <a:rPr lang="fr-CA" sz="1200" b="0" i="0">
                <a:solidFill>
                  <a:schemeClr val="tx1"/>
                </a:solidFill>
                <a:effectLst/>
                <a:latin typeface="Arial"/>
                <a:cs typeface="Arial"/>
              </a:rPr>
              <a:t>, RLRQ c CCQ-1991, art 10 et 14(2). </a:t>
            </a:r>
            <a:endParaRPr lang="en-US" sz="1200" b="0" i="0">
              <a:solidFill>
                <a:schemeClr val="tx1"/>
              </a:solidFill>
              <a:effectLst/>
              <a:latin typeface="Arial"/>
              <a:cs typeface="Arial"/>
            </a:endParaRPr>
          </a:p>
          <a:p>
            <a:pPr marL="285750" indent="-285750">
              <a:buFont typeface="Arial" panose="020B0604020202020204" pitchFamily="34" charset="0"/>
              <a:buChar char="•"/>
            </a:pPr>
            <a:r>
              <a:rPr lang="en-US" sz="1200" b="0" i="0">
                <a:solidFill>
                  <a:schemeClr val="tx1"/>
                </a:solidFill>
                <a:effectLst/>
                <a:latin typeface="Arial"/>
                <a:cs typeface="Arial"/>
              </a:rPr>
              <a:t>Tremblay </a:t>
            </a:r>
            <a:r>
              <a:rPr lang="en-US" sz="1200" b="0" i="1">
                <a:solidFill>
                  <a:schemeClr val="tx1"/>
                </a:solidFill>
                <a:effectLst/>
                <a:latin typeface="Arial"/>
                <a:cs typeface="Arial"/>
              </a:rPr>
              <a:t>c.</a:t>
            </a:r>
            <a:r>
              <a:rPr lang="en-US" sz="1200" b="0" i="0">
                <a:solidFill>
                  <a:schemeClr val="tx1"/>
                </a:solidFill>
                <a:effectLst/>
                <a:latin typeface="Arial"/>
                <a:cs typeface="Arial"/>
              </a:rPr>
              <a:t> Daigle, 1989 </a:t>
            </a:r>
            <a:r>
              <a:rPr lang="en-US" sz="1200" b="0" i="0" err="1">
                <a:solidFill>
                  <a:schemeClr val="tx1"/>
                </a:solidFill>
                <a:effectLst/>
                <a:latin typeface="Arial"/>
                <a:cs typeface="Arial"/>
              </a:rPr>
              <a:t>CanLII</a:t>
            </a:r>
            <a:r>
              <a:rPr lang="en-US" sz="1200" b="0" i="0">
                <a:solidFill>
                  <a:schemeClr val="tx1"/>
                </a:solidFill>
                <a:effectLst/>
                <a:latin typeface="Arial"/>
                <a:cs typeface="Arial"/>
              </a:rPr>
              <a:t> 33 (CSC), [1989] 2 RCS 530, p. 48, &lt;</a:t>
            </a:r>
            <a:r>
              <a:rPr lang="en-US" sz="1200" b="0" i="0" u="sng" strike="noStrike">
                <a:solidFill>
                  <a:schemeClr val="tx1"/>
                </a:solidFill>
                <a:effectLst/>
                <a:latin typeface="Arial"/>
                <a:cs typeface="Arial"/>
                <a:hlinkClick r:id="rId3">
                  <a:extLst>
                    <a:ext uri="{A12FA001-AC4F-418D-AE19-62706E023703}">
                      <ahyp:hlinkClr xmlns:ahyp="http://schemas.microsoft.com/office/drawing/2018/hyperlinkcolor" val="tx"/>
                    </a:ext>
                  </a:extLst>
                </a:hlinkClick>
              </a:rPr>
              <a:t>https://canlii.ca/t/1ft3s</a:t>
            </a:r>
            <a:r>
              <a:rPr lang="en-US" sz="1200" b="0" i="0">
                <a:solidFill>
                  <a:schemeClr val="tx1"/>
                </a:solidFill>
                <a:effectLst/>
                <a:latin typeface="Arial"/>
                <a:cs typeface="Arial"/>
              </a:rPr>
              <a:t>&gt;. </a:t>
            </a:r>
          </a:p>
          <a:p>
            <a:pPr marL="285750" indent="-285750">
              <a:buFont typeface="Arial" panose="020B0604020202020204" pitchFamily="34" charset="0"/>
              <a:buChar char="•"/>
            </a:pPr>
            <a:r>
              <a:rPr lang="en-US" sz="1200" b="0" i="0" err="1">
                <a:solidFill>
                  <a:schemeClr val="tx1"/>
                </a:solidFill>
                <a:effectLst/>
                <a:latin typeface="Arial"/>
                <a:cs typeface="Arial"/>
              </a:rPr>
              <a:t>Voir</a:t>
            </a:r>
            <a:r>
              <a:rPr lang="en-US" sz="1200" b="0" i="0">
                <a:solidFill>
                  <a:schemeClr val="tx1"/>
                </a:solidFill>
                <a:effectLst/>
                <a:latin typeface="Arial"/>
                <a:cs typeface="Arial"/>
              </a:rPr>
              <a:t> </a:t>
            </a:r>
            <a:r>
              <a:rPr lang="en-US" sz="1200" b="0" i="0" err="1">
                <a:solidFill>
                  <a:schemeClr val="tx1"/>
                </a:solidFill>
                <a:effectLst/>
                <a:latin typeface="Arial"/>
                <a:cs typeface="Arial"/>
              </a:rPr>
              <a:t>aussi</a:t>
            </a:r>
            <a:r>
              <a:rPr lang="en-US" sz="1200" b="0" i="0">
                <a:solidFill>
                  <a:schemeClr val="tx1"/>
                </a:solidFill>
                <a:effectLst/>
                <a:latin typeface="Arial"/>
                <a:cs typeface="Arial"/>
              </a:rPr>
              <a:t> : </a:t>
            </a:r>
            <a:r>
              <a:rPr lang="fr-CA" sz="1200">
                <a:solidFill>
                  <a:schemeClr val="tx1"/>
                </a:solidFill>
                <a:latin typeface="Arial"/>
                <a:cs typeface="Arial"/>
                <a:hlinkClick r:id="rId4">
                  <a:extLst>
                    <a:ext uri="{A12FA001-AC4F-418D-AE19-62706E023703}">
                      <ahyp:hlinkClr xmlns:ahyp="http://schemas.microsoft.com/office/drawing/2018/hyperlinkcolor" val="tx"/>
                    </a:ext>
                  </a:extLst>
                </a:hlinkClick>
              </a:rPr>
              <a:t>Le droit à l’avortement en 4 dates clés  | Décryptage | Éducaloi</a:t>
            </a:r>
            <a:endParaRPr lang="fr-CA" sz="1200" b="1">
              <a:solidFill>
                <a:schemeClr val="tx1"/>
              </a:solidFill>
              <a:latin typeface="Arial"/>
              <a:cs typeface="Arial"/>
            </a:endParaRPr>
          </a:p>
        </p:txBody>
      </p:sp>
      <p:sp>
        <p:nvSpPr>
          <p:cNvPr id="4" name="Espace réservé du numéro de diapositive 3">
            <a:extLst>
              <a:ext uri="{FF2B5EF4-FFF2-40B4-BE49-F238E27FC236}">
                <a16:creationId xmlns:a16="http://schemas.microsoft.com/office/drawing/2014/main" id="{84BE2218-ADB0-3273-FB39-C42F6D144F88}"/>
              </a:ext>
            </a:extLst>
          </p:cNvPr>
          <p:cNvSpPr>
            <a:spLocks noGrp="1"/>
          </p:cNvSpPr>
          <p:nvPr>
            <p:ph type="sldNum" sz="quarter" idx="5"/>
          </p:nvPr>
        </p:nvSpPr>
        <p:spPr/>
        <p:txBody>
          <a:bodyPr/>
          <a:lstStyle/>
          <a:p>
            <a:fld id="{35E544C7-F800-43E5-B4CA-65E8656D9E73}" type="slidenum">
              <a:rPr lang="fr-CA" smtClean="0"/>
              <a:t>12</a:t>
            </a:fld>
            <a:endParaRPr lang="fr-CA"/>
          </a:p>
        </p:txBody>
      </p:sp>
    </p:spTree>
    <p:extLst>
      <p:ext uri="{BB962C8B-B14F-4D97-AF65-F5344CB8AC3E}">
        <p14:creationId xmlns:p14="http://schemas.microsoft.com/office/powerpoint/2010/main" val="271418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noProof="0">
                <a:solidFill>
                  <a:schemeClr val="tx1"/>
                </a:solidFill>
                <a:effectLst/>
                <a:latin typeface="Arial" panose="020B0604020202020204" pitchFamily="34" charset="0"/>
                <a:ea typeface="+mn-ea"/>
                <a:cs typeface="Arial" panose="020B0604020202020204" pitchFamily="34" charset="0"/>
              </a:rPr>
              <a:t>NOTES À LA 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noProof="0">
              <a:solidFill>
                <a:schemeClr val="tx1"/>
              </a:solidFill>
              <a:effectLs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noProof="0">
                <a:solidFill>
                  <a:schemeClr val="tx1"/>
                </a:solidFill>
                <a:latin typeface="Arial" panose="020B0604020202020204" pitchFamily="34" charset="0"/>
                <a:cs typeface="Arial" panose="020B0604020202020204" pitchFamily="34" charset="0"/>
              </a:rPr>
              <a:t>Présenter le contenu sur la diapositive. Les prochaines diapositives contiennent une explication plus profonde de chaque étape.</a:t>
            </a:r>
          </a:p>
          <a:p>
            <a:pPr marL="628650" lvl="1" indent="-171450">
              <a:buFont typeface="Wingdings" panose="05000000000000000000" pitchFamily="2" charset="2"/>
              <a:buChar char="Ø"/>
            </a:pPr>
            <a:r>
              <a:rPr lang="fr-CA" sz="1200" i="0" noProof="0">
                <a:solidFill>
                  <a:schemeClr val="tx1"/>
                </a:solidFill>
                <a:latin typeface="Arial" panose="020B0604020202020204" pitchFamily="34" charset="0"/>
                <a:ea typeface="Calibri" panose="020F0502020204030204"/>
                <a:cs typeface="Arial" panose="020B0604020202020204" pitchFamily="34" charset="0"/>
              </a:rPr>
              <a:t>Qu’est-ce qu’un crime?</a:t>
            </a:r>
          </a:p>
          <a:p>
            <a:pPr marL="171450" indent="-171450">
              <a:buFont typeface="Wingdings" panose="05000000000000000000" pitchFamily="2" charset="2"/>
              <a:buChar char="q"/>
            </a:pPr>
            <a:endParaRPr lang="fr-CA" sz="1200" noProof="0">
              <a:solidFill>
                <a:schemeClr val="tx1"/>
              </a:solidFill>
              <a:latin typeface="Arial" panose="020B0604020202020204" pitchFamily="34" charset="0"/>
              <a:cs typeface="Arial" panose="020B0604020202020204" pitchFamily="34" charset="0"/>
            </a:endParaRPr>
          </a:p>
          <a:p>
            <a:pPr marL="0" indent="0">
              <a:buFont typeface="Wingdings" panose="05000000000000000000" pitchFamily="2" charset="2"/>
              <a:buNone/>
            </a:pPr>
            <a:r>
              <a:rPr lang="fr-CA" sz="1200" b="1" noProof="0">
                <a:solidFill>
                  <a:schemeClr val="tx1"/>
                </a:solidFill>
                <a:latin typeface="Arial" panose="020B0604020202020204" pitchFamily="34" charset="0"/>
                <a:cs typeface="Arial" panose="020B0604020202020204" pitchFamily="34" charset="0"/>
              </a:rPr>
              <a:t>INFORMATIONS COMPLÉMENTAIRES</a:t>
            </a:r>
          </a:p>
          <a:p>
            <a:pPr marL="0" indent="0">
              <a:buFont typeface="Wingdings" panose="05000000000000000000" pitchFamily="2" charset="2"/>
              <a:buNone/>
            </a:pPr>
            <a:endParaRPr lang="fr-CA" sz="120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b="1" noProof="0">
                <a:solidFill>
                  <a:schemeClr val="tx1"/>
                </a:solidFill>
                <a:latin typeface="Arial" panose="020B0604020202020204" pitchFamily="34" charset="0"/>
                <a:cs typeface="Arial" panose="020B0604020202020204" pitchFamily="34" charset="0"/>
              </a:rPr>
              <a:t>La différence entre légaliser et décriminaliser</a:t>
            </a:r>
          </a:p>
          <a:p>
            <a:pPr>
              <a:buFont typeface="Wingdings" panose="05000000000000000000" pitchFamily="2" charset="2"/>
            </a:pPr>
            <a:endParaRPr lang="fr-CA">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a:solidFill>
                  <a:schemeClr val="tx1"/>
                </a:solidFill>
                <a:latin typeface="Arial" panose="020B0604020202020204" pitchFamily="34" charset="0"/>
                <a:cs typeface="Arial" panose="020B0604020202020204" pitchFamily="34" charset="0"/>
              </a:rPr>
              <a:t>Décriminaliser enlève l’interdiction et les sanctions; légaliser autorise et encadre.</a:t>
            </a:r>
          </a:p>
          <a:p>
            <a:pPr>
              <a:buFont typeface="Wingdings" panose="05000000000000000000" pitchFamily="2" charset="2"/>
            </a:pPr>
            <a:endParaRPr lang="fr-CA">
              <a:solidFill>
                <a:schemeClr val="tx1"/>
              </a:solidFill>
              <a:latin typeface="Arial" panose="020B0604020202020204" pitchFamily="34" charset="0"/>
              <a:cs typeface="Arial" panose="020B0604020202020204" pitchFamily="34" charset="0"/>
            </a:endParaRPr>
          </a:p>
          <a:p>
            <a:pPr>
              <a:buFont typeface="Wingdings" panose="05000000000000000000" pitchFamily="2" charset="2"/>
            </a:pPr>
            <a:r>
              <a:rPr lang="fr-CA">
                <a:solidFill>
                  <a:schemeClr val="tx1"/>
                </a:solidFill>
                <a:latin typeface="Arial"/>
                <a:cs typeface="Arial"/>
              </a:rPr>
              <a:t>De façon plus précise</a:t>
            </a:r>
            <a:r>
              <a:rPr lang="fr-CA">
                <a:latin typeface="Arial"/>
                <a:cs typeface="Arial"/>
              </a:rPr>
              <a:t> :</a:t>
            </a:r>
            <a:endParaRPr lang="fr-CA">
              <a:solidFill>
                <a:schemeClr val="tx1"/>
              </a:solidFill>
              <a:latin typeface="Arial" panose="020B0604020202020204" pitchFamily="34" charset="0"/>
              <a:cs typeface="Arial" panose="020B0604020202020204" pitchFamily="34" charset="0"/>
            </a:endParaRPr>
          </a:p>
          <a:p>
            <a:pPr>
              <a:buFont typeface="Wingdings" panose="05000000000000000000" pitchFamily="2" charset="2"/>
            </a:pPr>
            <a:endParaRPr lang="fr-CA">
              <a:solidFill>
                <a:schemeClr val="tx1"/>
              </a:solidFill>
              <a:latin typeface="Arial" panose="020B0604020202020204" pitchFamily="34" charset="0"/>
              <a:cs typeface="Arial" panose="020B0604020202020204" pitchFamily="34" charset="0"/>
            </a:endParaRPr>
          </a:p>
          <a:p>
            <a:r>
              <a:rPr lang="fr-CA">
                <a:solidFill>
                  <a:schemeClr val="tx1"/>
                </a:solidFill>
                <a:latin typeface="Arial" panose="020B0604020202020204" pitchFamily="34" charset="0"/>
                <a:cs typeface="Arial" panose="020B0604020202020204" pitchFamily="34" charset="0"/>
              </a:rPr>
              <a:t>Décriminaliser une action, c’est faire en sorte qu’elle ne soit plus considérée comme un crime. L’acte décriminalisé n’est alors plus passible de sanctions criminelles.</a:t>
            </a:r>
          </a:p>
          <a:p>
            <a:endParaRPr lang="fr-CA">
              <a:latin typeface="Arial"/>
              <a:cs typeface="Arial"/>
            </a:endParaRPr>
          </a:p>
          <a:p>
            <a:r>
              <a:rPr lang="fr-CA">
                <a:solidFill>
                  <a:schemeClr val="tx1"/>
                </a:solidFill>
                <a:latin typeface="Arial"/>
                <a:cs typeface="Arial"/>
              </a:rPr>
              <a:t>La décriminalisation peut se faire de 2 façons : </a:t>
            </a:r>
            <a:endParaRPr lang="fr-CA">
              <a:latin typeface="Arial"/>
              <a:cs typeface="Arial"/>
            </a:endParaRPr>
          </a:p>
          <a:p>
            <a:pPr marL="628650" lvl="1" indent="-171450">
              <a:buFont typeface="Arial" panose="020B0604020202020204" pitchFamily="34" charset="0"/>
              <a:buChar char="•"/>
            </a:pPr>
            <a:r>
              <a:rPr lang="fr-CA">
                <a:solidFill>
                  <a:schemeClr val="tx1"/>
                </a:solidFill>
                <a:latin typeface="Arial" panose="020B0604020202020204" pitchFamily="34" charset="0"/>
                <a:cs typeface="Arial" panose="020B0604020202020204" pitchFamily="34" charset="0"/>
              </a:rPr>
              <a:t>une décision judiciaire invalide un article de loi, </a:t>
            </a:r>
          </a:p>
          <a:p>
            <a:pPr marL="628650" lvl="1" indent="-171450">
              <a:buFont typeface="Arial" panose="020B0604020202020204" pitchFamily="34" charset="0"/>
              <a:buChar char="•"/>
            </a:pPr>
            <a:r>
              <a:rPr lang="fr-CA">
                <a:solidFill>
                  <a:schemeClr val="tx1"/>
                </a:solidFill>
                <a:latin typeface="Arial"/>
                <a:cs typeface="Arial"/>
              </a:rPr>
              <a:t>le gouvernement modifie la loi — souvent </a:t>
            </a:r>
            <a:r>
              <a:rPr lang="fr-CA">
                <a:latin typeface="Arial"/>
                <a:cs typeface="Arial"/>
              </a:rPr>
              <a:t>le Code</a:t>
            </a:r>
            <a:r>
              <a:rPr lang="fr-CA">
                <a:solidFill>
                  <a:schemeClr val="tx1"/>
                </a:solidFill>
                <a:latin typeface="Arial"/>
                <a:cs typeface="Arial"/>
              </a:rPr>
              <a:t> criminel — et retire l’infraction. </a:t>
            </a:r>
          </a:p>
          <a:p>
            <a:endParaRPr lang="fr-CA">
              <a:latin typeface="Arial"/>
              <a:cs typeface="Arial"/>
            </a:endParaRPr>
          </a:p>
          <a:p>
            <a:pPr marL="0" lvl="0" indent="0">
              <a:buFontTx/>
              <a:buNone/>
            </a:pPr>
            <a:r>
              <a:rPr lang="fr-CA">
                <a:solidFill>
                  <a:schemeClr val="tx1"/>
                </a:solidFill>
                <a:latin typeface="Arial"/>
                <a:cs typeface="Arial"/>
              </a:rPr>
              <a:t>L’acte décriminalisé peut rester non réglementé, c’est-à-dire que l’acte n’est ni interdit, ni encadré par une autre loi. Dans ce cas, on parle de « vide juridique </a:t>
            </a:r>
            <a:r>
              <a:rPr lang="fr-CA">
                <a:latin typeface="Arial"/>
                <a:cs typeface="Arial"/>
              </a:rPr>
              <a:t>».</a:t>
            </a:r>
          </a:p>
          <a:p>
            <a:endParaRPr lang="fr-CA">
              <a:solidFill>
                <a:schemeClr val="tx1"/>
              </a:solidFill>
              <a:latin typeface="Arial" panose="020B0604020202020204" pitchFamily="34" charset="0"/>
              <a:cs typeface="Arial" panose="020B0604020202020204" pitchFamily="34" charset="0"/>
            </a:endParaRPr>
          </a:p>
          <a:p>
            <a:r>
              <a:rPr lang="fr-CA">
                <a:solidFill>
                  <a:schemeClr val="tx1"/>
                </a:solidFill>
                <a:latin typeface="Arial" panose="020B0604020202020204" pitchFamily="34" charset="0"/>
                <a:cs typeface="Arial" panose="020B0604020202020204" pitchFamily="34" charset="0"/>
              </a:rPr>
              <a:t>Légaliser, en revanche, signifie que la loi reconnaît désormais l’action comme permise, et qu’elle l’encadre à l’aide de règles précises. L’acte légalisé n’est pas seulement non criminel : il devient réglementé, souvent par des lois ou règlements qui en définissent les conditions d’exercice (comme l’âge minimum, les lieux autorisés, etc.).</a:t>
            </a:r>
          </a:p>
          <a:p>
            <a:endParaRPr lang="fr-CA">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solidFill>
                  <a:schemeClr val="tx1"/>
                </a:solidFill>
                <a:latin typeface="Arial" panose="020B0604020202020204" pitchFamily="34" charset="0"/>
                <a:cs typeface="Arial" panose="020B0604020202020204" pitchFamily="34" charset="0"/>
              </a:rPr>
              <a:t>La numérotation de l’article du Code criminel sur l’avortement a changé plusieurs fois au fil des ans.</a:t>
            </a:r>
          </a:p>
          <a:p>
            <a:pPr>
              <a:buFont typeface="Wingdings" panose="05000000000000000000" pitchFamily="2" charset="2"/>
            </a:pPr>
            <a:endParaRPr lang="fr-CA" b="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CA" sz="1200" b="1">
                <a:solidFill>
                  <a:schemeClr val="tx1"/>
                </a:solidFill>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fr-CA" sz="1200" i="0" noProof="0">
                <a:solidFill>
                  <a:schemeClr val="tx1"/>
                </a:solidFill>
                <a:latin typeface="Arial"/>
                <a:cs typeface="Arial"/>
              </a:rPr>
              <a:t>Éducaloi.</a:t>
            </a:r>
            <a:r>
              <a:rPr lang="fr-CA" sz="1200" i="1" noProof="0">
                <a:solidFill>
                  <a:schemeClr val="tx1"/>
                </a:solidFill>
                <a:latin typeface="Arial"/>
                <a:cs typeface="Arial"/>
              </a:rPr>
              <a:t> Le droit à l’avortement en 4 dates clés. </a:t>
            </a:r>
            <a:r>
              <a:rPr lang="fr-CA" sz="1200" i="0" noProof="0">
                <a:solidFill>
                  <a:schemeClr val="tx1"/>
                </a:solidFill>
                <a:latin typeface="Arial"/>
                <a:cs typeface="Arial"/>
              </a:rPr>
              <a:t>Récupéré en ligne le 11 décembre 2024 à https://educaloi.qc.ca/decryptage/le-droit-a-lavortement-en-4-dates-cles/.</a:t>
            </a:r>
          </a:p>
        </p:txBody>
      </p:sp>
      <p:sp>
        <p:nvSpPr>
          <p:cNvPr id="4" name="Espace réservé du numéro de diapositive 3"/>
          <p:cNvSpPr>
            <a:spLocks noGrp="1"/>
          </p:cNvSpPr>
          <p:nvPr>
            <p:ph type="sldNum" sz="quarter" idx="5"/>
          </p:nvPr>
        </p:nvSpPr>
        <p:spPr/>
        <p:txBody>
          <a:bodyPr/>
          <a:lstStyle/>
          <a:p>
            <a:fld id="{35E544C7-F800-43E5-B4CA-65E8656D9E73}" type="slidenum">
              <a:rPr lang="fr-FR"/>
              <a:t>14</a:t>
            </a:fld>
            <a:endParaRPr lang="fr-FR"/>
          </a:p>
        </p:txBody>
      </p:sp>
    </p:spTree>
    <p:extLst>
      <p:ext uri="{BB962C8B-B14F-4D97-AF65-F5344CB8AC3E}">
        <p14:creationId xmlns:p14="http://schemas.microsoft.com/office/powerpoint/2010/main" val="617353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19.xml.rels><?xml version="1.0" encoding="UTF-8" standalone="yes"?>
<Relationships xmlns="http://schemas.openxmlformats.org/package/2006/relationships"><Relationship Id="rId8" Type="http://schemas.openxmlformats.org/officeDocument/2006/relationships/hyperlink" Target="http://educationjuridique.ca/" TargetMode="External"/><Relationship Id="rId3" Type="http://schemas.openxmlformats.org/officeDocument/2006/relationships/hyperlink" Target="https://www.youtube.com/c/educaloi/videos" TargetMode="External"/><Relationship Id="rId7" Type="http://schemas.openxmlformats.org/officeDocument/2006/relationships/image" Target="../media/image22.png"/><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3.xml"/><Relationship Id="rId6" Type="http://schemas.openxmlformats.org/officeDocument/2006/relationships/hyperlink" Target="https://www.instagram.com/educaloi/?hl=fr-ca" TargetMode="External"/><Relationship Id="rId5" Type="http://schemas.openxmlformats.org/officeDocument/2006/relationships/image" Target="../media/image15.svg"/><Relationship Id="rId4" Type="http://schemas.openxmlformats.org/officeDocument/2006/relationships/hyperlink" Target="https://educaloi.qc.ca/"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facebook.com/educaloi/?ref=page_internal" TargetMode="External"/><Relationship Id="rId7" Type="http://schemas.openxmlformats.org/officeDocument/2006/relationships/hyperlink" Target="https://www.instagram.com/educaloi/?hl=fr-ca" TargetMode="External"/><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educationjuridique.ca/" TargetMode="External"/><Relationship Id="rId3" Type="http://schemas.openxmlformats.org/officeDocument/2006/relationships/hyperlink" Target="https://www.youtube.com/c/educaloi/videos" TargetMode="External"/><Relationship Id="rId7" Type="http://schemas.openxmlformats.org/officeDocument/2006/relationships/image" Target="../media/image22.png"/><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hyperlink" Target="https://www.instagram.com/educaloi/?hl=fr-ca" TargetMode="External"/><Relationship Id="rId5" Type="http://schemas.openxmlformats.org/officeDocument/2006/relationships/image" Target="../media/image15.svg"/><Relationship Id="rId4" Type="http://schemas.openxmlformats.org/officeDocument/2006/relationships/hyperlink" Target="https://educaloi.qc.ca/"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facebook.com/educaloi/?ref=page_internal" TargetMode="External"/><Relationship Id="rId7" Type="http://schemas.openxmlformats.org/officeDocument/2006/relationships/hyperlink" Target="https://www.instagram.com/educaloi/?hl=fr-ca" TargetMode="External"/><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svg"/><Relationship Id="rId7"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hyperlink" Target="https://www.youtube.com/c/educaloi/videos" TargetMode="External"/><Relationship Id="rId5"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8" Type="http://schemas.openxmlformats.org/officeDocument/2006/relationships/hyperlink" Target="https://www.youtube.com/c/educaloi/videos" TargetMode="External"/><Relationship Id="rId3" Type="http://schemas.openxmlformats.org/officeDocument/2006/relationships/image" Target="../media/image15.svg"/><Relationship Id="rId7" Type="http://schemas.openxmlformats.org/officeDocument/2006/relationships/hyperlink" Target="https://www.instagram.com/educaloi/?hl=fr-ca" TargetMode="External"/><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hyperlink" Target="https://www.facebook.com/educaloi/?ref=page_internal" TargetMode="Externa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facebook.com/educaloi/?ref=page_internal" TargetMode="External"/><Relationship Id="rId7" Type="http://schemas.openxmlformats.org/officeDocument/2006/relationships/hyperlink" Target="https://www.instagram.com/educaloi/?hl=fr-ca" TargetMode="External"/><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hyperlink" Target="https://educaloi.qc.ca/" TargetMode="External"/><Relationship Id="rId10" Type="http://schemas.openxmlformats.org/officeDocument/2006/relationships/hyperlink" Target="http://educationjuridique.ca/" TargetMode="External"/><Relationship Id="rId4" Type="http://schemas.openxmlformats.org/officeDocument/2006/relationships/hyperlink" Target="https://www.youtube.com/c/educaloi/videos" TargetMode="External"/><Relationship Id="rId9" Type="http://schemas.openxmlformats.org/officeDocument/2006/relationships/image" Target="../media/image22.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hyperlink" Target="https://www.facebook.com/educaloi/?ref=page_internal" TargetMode="External"/><Relationship Id="rId12" Type="http://schemas.openxmlformats.org/officeDocument/2006/relationships/image" Target="../media/image19.png"/><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hyperlink" Target="https://www.youtube.com/c/educaloi/videos" TargetMode="External"/><Relationship Id="rId11" Type="http://schemas.openxmlformats.org/officeDocument/2006/relationships/image" Target="../media/image18.png"/><Relationship Id="rId5" Type="http://schemas.openxmlformats.org/officeDocument/2006/relationships/hyperlink" Target="https://www.instagram.com/educaloi/?hl=fr-ca" TargetMode="External"/><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94.xml.rels><?xml version="1.0" encoding="UTF-8" standalone="yes"?>
<Relationships xmlns="http://schemas.openxmlformats.org/package/2006/relationships"><Relationship Id="rId8" Type="http://schemas.openxmlformats.org/officeDocument/2006/relationships/hyperlink" Target="https://www.youtube.com/c/educaloi/videos" TargetMode="External"/><Relationship Id="rId3" Type="http://schemas.openxmlformats.org/officeDocument/2006/relationships/image" Target="../media/image15.svg"/><Relationship Id="rId7" Type="http://schemas.openxmlformats.org/officeDocument/2006/relationships/hyperlink" Target="https://www.instagram.com/educaloi/?hl=fr-ca" TargetMode="External"/><Relationship Id="rId12" Type="http://schemas.openxmlformats.org/officeDocument/2006/relationships/image" Target="../media/image19.png"/><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s://www.facebook.com/educaloi/?ref=page_internal" TargetMode="Externa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24115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307841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9392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16885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2991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2675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78636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18579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3697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6139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9795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9172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3705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2717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4046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428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0836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47604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20262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6"/>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7"/>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8"/>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366764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02297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8911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58336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213177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0403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60109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407236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éparateur de section visuels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423322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75643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72922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524000" y="2317750"/>
            <a:ext cx="9144000" cy="2222500"/>
          </a:xfrm>
          <a:prstGeom prst="rect">
            <a:avLst/>
          </a:prstGeom>
        </p:spPr>
      </p:pic>
    </p:spTree>
    <p:extLst>
      <p:ext uri="{BB962C8B-B14F-4D97-AF65-F5344CB8AC3E}">
        <p14:creationId xmlns:p14="http://schemas.microsoft.com/office/powerpoint/2010/main" val="392705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8"/>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4303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3542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6"/>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7"/>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8"/>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35591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0138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66177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29824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156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289858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412332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39817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7098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09251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6" name="Image 5">
            <a:extLst>
              <a:ext uri="{FF2B5EF4-FFF2-40B4-BE49-F238E27FC236}">
                <a16:creationId xmlns:a16="http://schemas.microsoft.com/office/drawing/2014/main" id="{B2A6A55E-305E-5BF0-18C5-7DC01217CA17}"/>
              </a:ext>
            </a:extLst>
          </p:cNvPr>
          <p:cNvPicPr>
            <a:picLocks noChangeAspect="1"/>
          </p:cNvPicPr>
          <p:nvPr userDrawn="1"/>
        </p:nvPicPr>
        <p:blipFill>
          <a:blip r:embed="rId2"/>
          <a:stretch>
            <a:fillRect/>
          </a:stretch>
        </p:blipFill>
        <p:spPr>
          <a:xfrm rot="19333207">
            <a:off x="6426120" y="3666939"/>
            <a:ext cx="6757827" cy="5638656"/>
          </a:xfrm>
          <a:prstGeom prst="rect">
            <a:avLst/>
          </a:prstGeom>
        </p:spPr>
      </p:pic>
    </p:spTree>
    <p:extLst>
      <p:ext uri="{BB962C8B-B14F-4D97-AF65-F5344CB8AC3E}">
        <p14:creationId xmlns:p14="http://schemas.microsoft.com/office/powerpoint/2010/main" val="374749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82114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1321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12422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Image 3">
            <a:extLst>
              <a:ext uri="{FF2B5EF4-FFF2-40B4-BE49-F238E27FC236}">
                <a16:creationId xmlns:a16="http://schemas.microsoft.com/office/drawing/2014/main" id="{AB1A1453-F89E-1DE5-3FB2-E6605043E214}"/>
              </a:ext>
            </a:extLst>
          </p:cNvPr>
          <p:cNvPicPr>
            <a:picLocks noChangeAspect="1"/>
          </p:cNvPicPr>
          <p:nvPr userDrawn="1"/>
        </p:nvPicPr>
        <p:blipFill>
          <a:blip r:embed="rId2"/>
          <a:stretch>
            <a:fillRect/>
          </a:stretch>
        </p:blipFill>
        <p:spPr>
          <a:xfrm rot="12292729">
            <a:off x="7995252" y="-420834"/>
            <a:ext cx="6906072" cy="5762350"/>
          </a:xfrm>
          <a:prstGeom prst="rect">
            <a:avLst/>
          </a:prstGeom>
        </p:spPr>
      </p:pic>
    </p:spTree>
    <p:extLst>
      <p:ext uri="{BB962C8B-B14F-4D97-AF65-F5344CB8AC3E}">
        <p14:creationId xmlns:p14="http://schemas.microsoft.com/office/powerpoint/2010/main" val="251987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4" name="Image 13">
            <a:extLst>
              <a:ext uri="{FF2B5EF4-FFF2-40B4-BE49-F238E27FC236}">
                <a16:creationId xmlns:a16="http://schemas.microsoft.com/office/drawing/2014/main" id="{FE9FC2DC-5D53-0483-8C71-994DFA588070}"/>
              </a:ext>
            </a:extLst>
          </p:cNvPr>
          <p:cNvPicPr>
            <a:picLocks noChangeAspect="1"/>
          </p:cNvPicPr>
          <p:nvPr userDrawn="1"/>
        </p:nvPicPr>
        <p:blipFill>
          <a:blip r:embed="rId2"/>
          <a:stretch>
            <a:fillRect/>
          </a:stretch>
        </p:blipFill>
        <p:spPr>
          <a:xfrm rot="18964139">
            <a:off x="5516684" y="2662177"/>
            <a:ext cx="7772400" cy="6485205"/>
          </a:xfrm>
          <a:prstGeom prst="rect">
            <a:avLst/>
          </a:prstGeom>
        </p:spPr>
      </p:pic>
    </p:spTree>
    <p:extLst>
      <p:ext uri="{BB962C8B-B14F-4D97-AF65-F5344CB8AC3E}">
        <p14:creationId xmlns:p14="http://schemas.microsoft.com/office/powerpoint/2010/main" val="136234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3612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4663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59D853CC-3DF0-272E-781B-B800A998EDD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Tree>
    <p:extLst>
      <p:ext uri="{BB962C8B-B14F-4D97-AF65-F5344CB8AC3E}">
        <p14:creationId xmlns:p14="http://schemas.microsoft.com/office/powerpoint/2010/main" val="240994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97859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0350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793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8924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0798A0BB-DE09-BF5E-E299-C6376A6327CE}"/>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Tree>
    <p:extLst>
      <p:ext uri="{BB962C8B-B14F-4D97-AF65-F5344CB8AC3E}">
        <p14:creationId xmlns:p14="http://schemas.microsoft.com/office/powerpoint/2010/main" val="114277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221536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rgbClr val="05ACD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rgbClr val="F6891F"/>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37402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6611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rgbClr val="05ACD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428508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rgbClr val="05ACD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413381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D366FA-862A-09DB-B8CA-2100C08C48EB}"/>
              </a:ext>
            </a:extLst>
          </p:cNvPr>
          <p:cNvPicPr>
            <a:picLocks noChangeAspect="1"/>
          </p:cNvPicPr>
          <p:nvPr userDrawn="1"/>
        </p:nvPicPr>
        <p:blipFill>
          <a:blip r:embed="rId2"/>
          <a:stretch>
            <a:fillRect/>
          </a:stretch>
        </p:blipFill>
        <p:spPr>
          <a:xfrm>
            <a:off x="2395959" y="2888461"/>
            <a:ext cx="7772400" cy="1081078"/>
          </a:xfrm>
          <a:prstGeom prst="rect">
            <a:avLst/>
          </a:prstGeom>
        </p:spPr>
      </p:pic>
    </p:spTree>
    <p:extLst>
      <p:ext uri="{BB962C8B-B14F-4D97-AF65-F5344CB8AC3E}">
        <p14:creationId xmlns:p14="http://schemas.microsoft.com/office/powerpoint/2010/main" val="199996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8"/>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87025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7386846" y="1456435"/>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7386846" y="3004192"/>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6">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7386846" y="4633517"/>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639208" y="2841488"/>
            <a:ext cx="633224" cy="633184"/>
            <a:chOff x="539551" y="2747719"/>
            <a:chExt cx="1689499" cy="1689393"/>
          </a:xfrm>
        </p:grpSpPr>
        <p:sp>
          <p:nvSpPr>
            <p:cNvPr id="10" name="Oval 18">
              <a:hlinkClick r:id="rId6"/>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6639208" y="1293731"/>
            <a:ext cx="633224" cy="633184"/>
            <a:chOff x="2675683" y="2747719"/>
            <a:chExt cx="1689500" cy="1689393"/>
          </a:xfrm>
        </p:grpSpPr>
        <p:sp>
          <p:nvSpPr>
            <p:cNvPr id="12" name="Oval 24">
              <a:hlinkClick r:id="rId5"/>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6639208" y="4470813"/>
            <a:ext cx="633224" cy="633184"/>
            <a:chOff x="7305431" y="4396728"/>
            <a:chExt cx="633224" cy="633184"/>
          </a:xfrm>
        </p:grpSpPr>
        <p:sp>
          <p:nvSpPr>
            <p:cNvPr id="41" name="Oval 24">
              <a:hlinkClick r:id="rId7"/>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5" name="Groupe 4">
            <a:extLst>
              <a:ext uri="{FF2B5EF4-FFF2-40B4-BE49-F238E27FC236}">
                <a16:creationId xmlns:a16="http://schemas.microsoft.com/office/drawing/2014/main" id="{65348B77-182C-622A-F40C-D2E621AFDB71}"/>
              </a:ext>
            </a:extLst>
          </p:cNvPr>
          <p:cNvGrpSpPr/>
          <p:nvPr userDrawn="1"/>
        </p:nvGrpSpPr>
        <p:grpSpPr>
          <a:xfrm>
            <a:off x="643919" y="1456435"/>
            <a:ext cx="5171662" cy="3102997"/>
            <a:chOff x="507494" y="560769"/>
            <a:chExt cx="5171662" cy="3102997"/>
          </a:xfrm>
        </p:grpSpPr>
        <p:sp>
          <p:nvSpPr>
            <p:cNvPr id="4" name="Rectangle 3">
              <a:extLst>
                <a:ext uri="{FF2B5EF4-FFF2-40B4-BE49-F238E27FC236}">
                  <a16:creationId xmlns:a16="http://schemas.microsoft.com/office/drawing/2014/main" id="{526C68BD-49FE-0902-98CE-3A13642E8E8C}"/>
                </a:ext>
              </a:extLst>
            </p:cNvPr>
            <p:cNvSpPr/>
            <p:nvPr userDrawn="1"/>
          </p:nvSpPr>
          <p:spPr>
            <a:xfrm>
              <a:off x="1178787" y="789166"/>
              <a:ext cx="3860059" cy="2501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pic>
          <p:nvPicPr>
            <p:cNvPr id="3" name="Image 2">
              <a:extLst>
                <a:ext uri="{FF2B5EF4-FFF2-40B4-BE49-F238E27FC236}">
                  <a16:creationId xmlns:a16="http://schemas.microsoft.com/office/drawing/2014/main" id="{CF1A95BE-5B56-99E6-079B-621CAD8BD590}"/>
                </a:ext>
              </a:extLst>
            </p:cNvPr>
            <p:cNvPicPr>
              <a:picLocks noChangeAspect="1"/>
            </p:cNvPicPr>
            <p:nvPr userDrawn="1"/>
          </p:nvPicPr>
          <p:blipFill>
            <a:blip r:embed="rId8"/>
            <a:stretch>
              <a:fillRect/>
            </a:stretch>
          </p:blipFill>
          <p:spPr>
            <a:xfrm>
              <a:off x="1228826" y="978252"/>
              <a:ext cx="3728998" cy="2177165"/>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507494" y="560769"/>
              <a:ext cx="5171662" cy="3102997"/>
            </a:xfrm>
            <a:prstGeom prst="rect">
              <a:avLst/>
            </a:prstGeom>
          </p:spPr>
        </p:pic>
      </p:grpSp>
    </p:spTree>
    <p:extLst>
      <p:ext uri="{BB962C8B-B14F-4D97-AF65-F5344CB8AC3E}">
        <p14:creationId xmlns:p14="http://schemas.microsoft.com/office/powerpoint/2010/main" val="338559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5"/>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6"/>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7808658" y="1385316"/>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7808658" y="2933073"/>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7808658" y="4562398"/>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9">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061020" y="2770369"/>
            <a:ext cx="633224" cy="633184"/>
            <a:chOff x="539551" y="2747719"/>
            <a:chExt cx="1689499" cy="1689393"/>
          </a:xfrm>
        </p:grpSpPr>
        <p:sp>
          <p:nvSpPr>
            <p:cNvPr id="10" name="Oval 18">
              <a:hlinkClick r:id="rId8"/>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061020" y="1222612"/>
            <a:ext cx="633224" cy="633184"/>
            <a:chOff x="2675683" y="2747719"/>
            <a:chExt cx="1689500" cy="1689393"/>
          </a:xfrm>
        </p:grpSpPr>
        <p:sp>
          <p:nvSpPr>
            <p:cNvPr id="12" name="Oval 24">
              <a:hlinkClick r:id="rId7"/>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061020" y="4399694"/>
            <a:ext cx="633224" cy="633184"/>
            <a:chOff x="7305431" y="4396728"/>
            <a:chExt cx="633224" cy="633184"/>
          </a:xfrm>
        </p:grpSpPr>
        <p:sp>
          <p:nvSpPr>
            <p:cNvPr id="41" name="Oval 24">
              <a:hlinkClick r:id="rId9"/>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6132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p:nvPicPr>
        <p:blipFill>
          <a:blip r:embed="rId2"/>
          <a:stretch>
            <a:fillRect/>
          </a:stretch>
        </p:blipFill>
        <p:spPr>
          <a:xfrm>
            <a:off x="882649" y="904567"/>
            <a:ext cx="2685225" cy="648930"/>
          </a:xfrm>
          <a:prstGeom prst="rect">
            <a:avLst/>
          </a:prstGeom>
        </p:spPr>
      </p:pic>
      <p:pic>
        <p:nvPicPr>
          <p:cNvPr id="4" name="Image 3">
            <a:extLst>
              <a:ext uri="{FF2B5EF4-FFF2-40B4-BE49-F238E27FC236}">
                <a16:creationId xmlns:a16="http://schemas.microsoft.com/office/drawing/2014/main" id="{E768044C-57B0-B1FF-A6F9-05C89EF66651}"/>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7882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737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9275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0980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33669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69572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p:nvPicPr>
        <p:blipFill>
          <a:blip r:embed="rId2"/>
          <a:stretch>
            <a:fillRect/>
          </a:stretch>
        </p:blipFill>
        <p:spPr>
          <a:xfrm>
            <a:off x="956441" y="2215775"/>
            <a:ext cx="3977640" cy="2479887"/>
          </a:xfrm>
          <a:prstGeom prst="rect">
            <a:avLst/>
          </a:prstGeom>
        </p:spPr>
      </p:pic>
      <p:sp>
        <p:nvSpPr>
          <p:cNvPr id="2" name="Rectangle 8">
            <a:extLst>
              <a:ext uri="{FF2B5EF4-FFF2-40B4-BE49-F238E27FC236}">
                <a16:creationId xmlns:a16="http://schemas.microsoft.com/office/drawing/2014/main" id="{1815722A-0FBC-E0AF-75EF-AF4C09AC9EEE}"/>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 name="Image 2">
            <a:extLst>
              <a:ext uri="{FF2B5EF4-FFF2-40B4-BE49-F238E27FC236}">
                <a16:creationId xmlns:a16="http://schemas.microsoft.com/office/drawing/2014/main" id="{6030CAA8-330C-558B-D774-68D77A665856}"/>
              </a:ext>
            </a:extLst>
          </p:cNvPr>
          <p:cNvPicPr>
            <a:picLocks noChangeAspect="1"/>
          </p:cNvPicPr>
          <p:nvPr userDrawn="1"/>
        </p:nvPicPr>
        <p:blipFill>
          <a:blip r:embed="rId3"/>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85243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Rectangle 8">
            <a:extLst>
              <a:ext uri="{FF2B5EF4-FFF2-40B4-BE49-F238E27FC236}">
                <a16:creationId xmlns:a16="http://schemas.microsoft.com/office/drawing/2014/main" id="{1489265C-FFCE-D832-6FA0-56758AB49FD6}"/>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832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Rectangle 8">
            <a:extLst>
              <a:ext uri="{FF2B5EF4-FFF2-40B4-BE49-F238E27FC236}">
                <a16:creationId xmlns:a16="http://schemas.microsoft.com/office/drawing/2014/main" id="{09C1D950-88B7-40FA-B60A-8AED83FAB6C3}"/>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40637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2" name="Graphique 1">
            <a:extLst>
              <a:ext uri="{FF2B5EF4-FFF2-40B4-BE49-F238E27FC236}">
                <a16:creationId xmlns:a16="http://schemas.microsoft.com/office/drawing/2014/main" id="{1A1AB4FB-57BA-023E-3FFB-6AB8EFDB567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4" name="Graphique 3">
            <a:extLst>
              <a:ext uri="{FF2B5EF4-FFF2-40B4-BE49-F238E27FC236}">
                <a16:creationId xmlns:a16="http://schemas.microsoft.com/office/drawing/2014/main" id="{C1F3264E-5602-F647-D951-19958DDC470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5" name="Graphique 4">
            <a:extLst>
              <a:ext uri="{FF2B5EF4-FFF2-40B4-BE49-F238E27FC236}">
                <a16:creationId xmlns:a16="http://schemas.microsoft.com/office/drawing/2014/main" id="{DD4F1818-AA2A-C010-E2CB-C82C30639B3F}"/>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28206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6" name="Image 5">
            <a:extLst>
              <a:ext uri="{FF2B5EF4-FFF2-40B4-BE49-F238E27FC236}">
                <a16:creationId xmlns:a16="http://schemas.microsoft.com/office/drawing/2014/main" id="{B2A6A55E-305E-5BF0-18C5-7DC01217CA17}"/>
              </a:ext>
            </a:extLst>
          </p:cNvPr>
          <p:cNvPicPr>
            <a:picLocks noChangeAspect="1"/>
          </p:cNvPicPr>
          <p:nvPr/>
        </p:nvPicPr>
        <p:blipFill>
          <a:blip r:embed="rId2"/>
          <a:stretch>
            <a:fillRect/>
          </a:stretch>
        </p:blipFill>
        <p:spPr>
          <a:xfrm rot="19333207">
            <a:off x="6426120" y="3666939"/>
            <a:ext cx="6757827" cy="5638656"/>
          </a:xfrm>
          <a:prstGeom prst="rect">
            <a:avLst/>
          </a:prstGeom>
        </p:spPr>
      </p:pic>
      <p:pic>
        <p:nvPicPr>
          <p:cNvPr id="2" name="Graphique 1">
            <a:extLst>
              <a:ext uri="{FF2B5EF4-FFF2-40B4-BE49-F238E27FC236}">
                <a16:creationId xmlns:a16="http://schemas.microsoft.com/office/drawing/2014/main" id="{4E4892E9-1F68-7F3F-8762-FEBF22392F7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4" name="Graphique 3">
            <a:extLst>
              <a:ext uri="{FF2B5EF4-FFF2-40B4-BE49-F238E27FC236}">
                <a16:creationId xmlns:a16="http://schemas.microsoft.com/office/drawing/2014/main" id="{AC77E8B9-9258-C338-082E-68CE263C8754}"/>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5" name="Graphique 4">
            <a:extLst>
              <a:ext uri="{FF2B5EF4-FFF2-40B4-BE49-F238E27FC236}">
                <a16:creationId xmlns:a16="http://schemas.microsoft.com/office/drawing/2014/main" id="{28A82E2E-AE8B-531D-246A-E107B4ADCCFF}"/>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247015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Rectangle 8">
            <a:extLst>
              <a:ext uri="{FF2B5EF4-FFF2-40B4-BE49-F238E27FC236}">
                <a16:creationId xmlns:a16="http://schemas.microsoft.com/office/drawing/2014/main" id="{A9DCC807-C908-8332-2217-4BB3AF52FE2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7" name="Groupe 6">
            <a:extLst>
              <a:ext uri="{FF2B5EF4-FFF2-40B4-BE49-F238E27FC236}">
                <a16:creationId xmlns:a16="http://schemas.microsoft.com/office/drawing/2014/main" id="{E84A5184-B36D-F575-D3C9-24778E9FF854}"/>
              </a:ext>
            </a:extLst>
          </p:cNvPr>
          <p:cNvGrpSpPr/>
          <p:nvPr userDrawn="1"/>
        </p:nvGrpSpPr>
        <p:grpSpPr>
          <a:xfrm>
            <a:off x="8640689" y="2800350"/>
            <a:ext cx="2286000" cy="2286000"/>
            <a:chOff x="8640689" y="2800350"/>
            <a:chExt cx="2286000" cy="2286000"/>
          </a:xfrm>
        </p:grpSpPr>
        <p:sp>
          <p:nvSpPr>
            <p:cNvPr id="8" name="Ellipse 7">
              <a:extLst>
                <a:ext uri="{FF2B5EF4-FFF2-40B4-BE49-F238E27FC236}">
                  <a16:creationId xmlns:a16="http://schemas.microsoft.com/office/drawing/2014/main" id="{372216ED-CAB1-DC96-8B02-FB92E9E7FD3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0" name="Graphique 9">
              <a:extLst>
                <a:ext uri="{FF2B5EF4-FFF2-40B4-BE49-F238E27FC236}">
                  <a16:creationId xmlns:a16="http://schemas.microsoft.com/office/drawing/2014/main" id="{81519C95-4AE0-6D90-660B-3F8E35D69ED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Tree>
    <p:extLst>
      <p:ext uri="{BB962C8B-B14F-4D97-AF65-F5344CB8AC3E}">
        <p14:creationId xmlns:p14="http://schemas.microsoft.com/office/powerpoint/2010/main" val="193578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Rectangle 8">
            <a:extLst>
              <a:ext uri="{FF2B5EF4-FFF2-40B4-BE49-F238E27FC236}">
                <a16:creationId xmlns:a16="http://schemas.microsoft.com/office/drawing/2014/main" id="{C05CEAC0-14F1-F5AC-B839-D2AB5124BC59}"/>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Espace réservé du contenu 2">
            <a:extLst>
              <a:ext uri="{FF2B5EF4-FFF2-40B4-BE49-F238E27FC236}">
                <a16:creationId xmlns:a16="http://schemas.microsoft.com/office/drawing/2014/main" id="{40828F21-CDC6-F706-8556-C646CB6D0D3C}"/>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6" name="Ellipse 5">
            <a:extLst>
              <a:ext uri="{FF2B5EF4-FFF2-40B4-BE49-F238E27FC236}">
                <a16:creationId xmlns:a16="http://schemas.microsoft.com/office/drawing/2014/main" id="{466FC484-CBBA-8C30-FAFD-CFD12EFCA573}"/>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26883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Rectangle 8">
            <a:extLst>
              <a:ext uri="{FF2B5EF4-FFF2-40B4-BE49-F238E27FC236}">
                <a16:creationId xmlns:a16="http://schemas.microsoft.com/office/drawing/2014/main" id="{FC22BDF8-D44E-D470-F7EC-0E6D7FEDD11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Espace réservé du contenu 2">
            <a:extLst>
              <a:ext uri="{FF2B5EF4-FFF2-40B4-BE49-F238E27FC236}">
                <a16:creationId xmlns:a16="http://schemas.microsoft.com/office/drawing/2014/main" id="{4964FA8A-A200-46B0-DA9A-655CE0B207B8}"/>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6" name="Ellipse 5">
            <a:extLst>
              <a:ext uri="{FF2B5EF4-FFF2-40B4-BE49-F238E27FC236}">
                <a16:creationId xmlns:a16="http://schemas.microsoft.com/office/drawing/2014/main" id="{E7EF684F-68FD-3E14-ABD0-23C7B8B1F41C}"/>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374125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éparateur de section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Image 3">
            <a:extLst>
              <a:ext uri="{FF2B5EF4-FFF2-40B4-BE49-F238E27FC236}">
                <a16:creationId xmlns:a16="http://schemas.microsoft.com/office/drawing/2014/main" id="{AB1A1453-F89E-1DE5-3FB2-E6605043E214}"/>
              </a:ext>
            </a:extLst>
          </p:cNvPr>
          <p:cNvPicPr>
            <a:picLocks noChangeAspect="1"/>
          </p:cNvPicPr>
          <p:nvPr/>
        </p:nvPicPr>
        <p:blipFill>
          <a:blip r:embed="rId2"/>
          <a:stretch>
            <a:fillRect/>
          </a:stretch>
        </p:blipFill>
        <p:spPr>
          <a:xfrm rot="12292729">
            <a:off x="7995252" y="-420834"/>
            <a:ext cx="6906072" cy="5762350"/>
          </a:xfrm>
          <a:prstGeom prst="rect">
            <a:avLst/>
          </a:prstGeom>
        </p:spPr>
      </p:pic>
      <p:pic>
        <p:nvPicPr>
          <p:cNvPr id="2" name="Graphique 1">
            <a:extLst>
              <a:ext uri="{FF2B5EF4-FFF2-40B4-BE49-F238E27FC236}">
                <a16:creationId xmlns:a16="http://schemas.microsoft.com/office/drawing/2014/main" id="{36A6271F-FB63-3FED-7B98-3FBA32FBA403}"/>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7C14B246-94D9-3B22-FB36-C3824C10F61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6" name="Graphique 5">
            <a:extLst>
              <a:ext uri="{FF2B5EF4-FFF2-40B4-BE49-F238E27FC236}">
                <a16:creationId xmlns:a16="http://schemas.microsoft.com/office/drawing/2014/main" id="{E25E2CD6-6523-D51D-93F3-3701D072513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362643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éparateur de section visuels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4" name="Image 13">
            <a:extLst>
              <a:ext uri="{FF2B5EF4-FFF2-40B4-BE49-F238E27FC236}">
                <a16:creationId xmlns:a16="http://schemas.microsoft.com/office/drawing/2014/main" id="{FE9FC2DC-5D53-0483-8C71-994DFA588070}"/>
              </a:ext>
            </a:extLst>
          </p:cNvPr>
          <p:cNvPicPr>
            <a:picLocks noChangeAspect="1"/>
          </p:cNvPicPr>
          <p:nvPr/>
        </p:nvPicPr>
        <p:blipFill>
          <a:blip r:embed="rId2"/>
          <a:stretch>
            <a:fillRect/>
          </a:stretch>
        </p:blipFill>
        <p:spPr>
          <a:xfrm rot="18964139">
            <a:off x="5516684" y="2662177"/>
            <a:ext cx="7772400" cy="6485205"/>
          </a:xfrm>
          <a:prstGeom prst="rect">
            <a:avLst/>
          </a:prstGeom>
        </p:spPr>
      </p:pic>
      <p:pic>
        <p:nvPicPr>
          <p:cNvPr id="2" name="Graphique 1">
            <a:extLst>
              <a:ext uri="{FF2B5EF4-FFF2-40B4-BE49-F238E27FC236}">
                <a16:creationId xmlns:a16="http://schemas.microsoft.com/office/drawing/2014/main" id="{9A47975B-1455-F237-3C39-49A38E3196D0}"/>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4" name="Graphique 3">
            <a:extLst>
              <a:ext uri="{FF2B5EF4-FFF2-40B4-BE49-F238E27FC236}">
                <a16:creationId xmlns:a16="http://schemas.microsoft.com/office/drawing/2014/main" id="{A1A75627-973A-EC94-F932-1D7ED0765B51}"/>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5" name="Graphique 4">
            <a:extLst>
              <a:ext uri="{FF2B5EF4-FFF2-40B4-BE49-F238E27FC236}">
                <a16:creationId xmlns:a16="http://schemas.microsoft.com/office/drawing/2014/main" id="{7EE71157-6120-9EF0-4341-F7E5AAF8B4B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67359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Rectangle 8">
            <a:extLst>
              <a:ext uri="{FF2B5EF4-FFF2-40B4-BE49-F238E27FC236}">
                <a16:creationId xmlns:a16="http://schemas.microsoft.com/office/drawing/2014/main" id="{F4610BB2-CE5E-0115-40B1-99E0945E4A2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7" name="Groupe 6">
            <a:extLst>
              <a:ext uri="{FF2B5EF4-FFF2-40B4-BE49-F238E27FC236}">
                <a16:creationId xmlns:a16="http://schemas.microsoft.com/office/drawing/2014/main" id="{7E49AE9C-9CE2-C6AF-7218-E0A9EAF0123E}"/>
              </a:ext>
            </a:extLst>
          </p:cNvPr>
          <p:cNvGrpSpPr/>
          <p:nvPr userDrawn="1"/>
        </p:nvGrpSpPr>
        <p:grpSpPr>
          <a:xfrm>
            <a:off x="8640689" y="2800350"/>
            <a:ext cx="2286000" cy="2286000"/>
            <a:chOff x="8640689" y="2800350"/>
            <a:chExt cx="2286000" cy="2286000"/>
          </a:xfrm>
        </p:grpSpPr>
        <p:sp>
          <p:nvSpPr>
            <p:cNvPr id="8" name="Ellipse 7">
              <a:extLst>
                <a:ext uri="{FF2B5EF4-FFF2-40B4-BE49-F238E27FC236}">
                  <a16:creationId xmlns:a16="http://schemas.microsoft.com/office/drawing/2014/main" id="{43B25DBB-86BB-CA18-8D43-DF69686AEEEE}"/>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0" name="Graphique 9">
              <a:extLst>
                <a:ext uri="{FF2B5EF4-FFF2-40B4-BE49-F238E27FC236}">
                  <a16:creationId xmlns:a16="http://schemas.microsoft.com/office/drawing/2014/main" id="{89DC46CC-206D-D378-B830-FA721ACC887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Tree>
    <p:extLst>
      <p:ext uri="{BB962C8B-B14F-4D97-AF65-F5344CB8AC3E}">
        <p14:creationId xmlns:p14="http://schemas.microsoft.com/office/powerpoint/2010/main" val="323724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Rectangle 8">
            <a:extLst>
              <a:ext uri="{FF2B5EF4-FFF2-40B4-BE49-F238E27FC236}">
                <a16:creationId xmlns:a16="http://schemas.microsoft.com/office/drawing/2014/main" id="{17CB4B7B-AAAC-6E86-2EB9-4ED2C6C44027}"/>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Espace réservé du contenu 2">
            <a:extLst>
              <a:ext uri="{FF2B5EF4-FFF2-40B4-BE49-F238E27FC236}">
                <a16:creationId xmlns:a16="http://schemas.microsoft.com/office/drawing/2014/main" id="{65F128B4-6CEE-E234-AF9D-C45FA64E8FDD}"/>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6" name="Ellipse 5">
            <a:extLst>
              <a:ext uri="{FF2B5EF4-FFF2-40B4-BE49-F238E27FC236}">
                <a16:creationId xmlns:a16="http://schemas.microsoft.com/office/drawing/2014/main" id="{D27F5C29-EB37-8459-D14F-3F625748027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348693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59D853CC-3DF0-272E-781B-B800A998EDD3}"/>
              </a:ext>
            </a:extLst>
          </p:cNvPr>
          <p:cNvPicPr>
            <a:picLocks noChangeAspect="1"/>
          </p:cNvPicPr>
          <p:nvPr/>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
        <p:nvSpPr>
          <p:cNvPr id="3" name="Rectangle 8">
            <a:extLst>
              <a:ext uri="{FF2B5EF4-FFF2-40B4-BE49-F238E27FC236}">
                <a16:creationId xmlns:a16="http://schemas.microsoft.com/office/drawing/2014/main" id="{21E0B64D-59B4-20A0-2F19-D20A5165C507}"/>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Espace réservé du contenu 2">
            <a:extLst>
              <a:ext uri="{FF2B5EF4-FFF2-40B4-BE49-F238E27FC236}">
                <a16:creationId xmlns:a16="http://schemas.microsoft.com/office/drawing/2014/main" id="{D9C24B47-D6A3-798B-19BA-95EF80F7E546}"/>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7" name="Ellipse 6">
            <a:extLst>
              <a:ext uri="{FF2B5EF4-FFF2-40B4-BE49-F238E27FC236}">
                <a16:creationId xmlns:a16="http://schemas.microsoft.com/office/drawing/2014/main" id="{94209A67-1158-8930-1642-5DC892DD5A77}"/>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142572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2" name="Graphique 1">
            <a:extLst>
              <a:ext uri="{FF2B5EF4-FFF2-40B4-BE49-F238E27FC236}">
                <a16:creationId xmlns:a16="http://schemas.microsoft.com/office/drawing/2014/main" id="{0A829C93-7190-FD25-20BD-B3595C49ECA7}"/>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4" name="Graphique 3">
            <a:extLst>
              <a:ext uri="{FF2B5EF4-FFF2-40B4-BE49-F238E27FC236}">
                <a16:creationId xmlns:a16="http://schemas.microsoft.com/office/drawing/2014/main" id="{C29B35C0-4EC0-E378-521D-E5EAD577C49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5" name="Graphique 4">
            <a:extLst>
              <a:ext uri="{FF2B5EF4-FFF2-40B4-BE49-F238E27FC236}">
                <a16:creationId xmlns:a16="http://schemas.microsoft.com/office/drawing/2014/main" id="{F0C68D1B-B397-7694-21E2-EDAB395647F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pic>
        <p:nvPicPr>
          <p:cNvPr id="6" name="Graphique 5">
            <a:extLst>
              <a:ext uri="{FF2B5EF4-FFF2-40B4-BE49-F238E27FC236}">
                <a16:creationId xmlns:a16="http://schemas.microsoft.com/office/drawing/2014/main" id="{0F897785-8304-2605-F5CA-5C888F408E4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spTree>
    <p:extLst>
      <p:ext uri="{BB962C8B-B14F-4D97-AF65-F5344CB8AC3E}">
        <p14:creationId xmlns:p14="http://schemas.microsoft.com/office/powerpoint/2010/main" val="125436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2" name="Graphique 1">
            <a:extLst>
              <a:ext uri="{FF2B5EF4-FFF2-40B4-BE49-F238E27FC236}">
                <a16:creationId xmlns:a16="http://schemas.microsoft.com/office/drawing/2014/main" id="{5B6912DB-FB6E-2FB6-BAA9-587D04C5D197}"/>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4" name="Graphique 3">
            <a:extLst>
              <a:ext uri="{FF2B5EF4-FFF2-40B4-BE49-F238E27FC236}">
                <a16:creationId xmlns:a16="http://schemas.microsoft.com/office/drawing/2014/main" id="{DE57A02B-FE9E-A35B-6534-6667F278E054}"/>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5" name="Graphique 4">
            <a:extLst>
              <a:ext uri="{FF2B5EF4-FFF2-40B4-BE49-F238E27FC236}">
                <a16:creationId xmlns:a16="http://schemas.microsoft.com/office/drawing/2014/main" id="{CF27211A-79AA-08B2-600A-D2CA9C97856F}"/>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spTree>
    <p:extLst>
      <p:ext uri="{BB962C8B-B14F-4D97-AF65-F5344CB8AC3E}">
        <p14:creationId xmlns:p14="http://schemas.microsoft.com/office/powerpoint/2010/main" val="121294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Rectangle 8">
            <a:extLst>
              <a:ext uri="{FF2B5EF4-FFF2-40B4-BE49-F238E27FC236}">
                <a16:creationId xmlns:a16="http://schemas.microsoft.com/office/drawing/2014/main" id="{EE638555-6062-477D-81C1-D730846839A1}"/>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7" name="Groupe 6">
            <a:extLst>
              <a:ext uri="{FF2B5EF4-FFF2-40B4-BE49-F238E27FC236}">
                <a16:creationId xmlns:a16="http://schemas.microsoft.com/office/drawing/2014/main" id="{408059A2-09DD-A586-657A-1998E92F8B9F}"/>
              </a:ext>
            </a:extLst>
          </p:cNvPr>
          <p:cNvGrpSpPr/>
          <p:nvPr userDrawn="1"/>
        </p:nvGrpSpPr>
        <p:grpSpPr>
          <a:xfrm>
            <a:off x="8640689" y="2800350"/>
            <a:ext cx="2286000" cy="2286000"/>
            <a:chOff x="8640689" y="2800350"/>
            <a:chExt cx="2286000" cy="2286000"/>
          </a:xfrm>
        </p:grpSpPr>
        <p:sp>
          <p:nvSpPr>
            <p:cNvPr id="8" name="Ellipse 7">
              <a:extLst>
                <a:ext uri="{FF2B5EF4-FFF2-40B4-BE49-F238E27FC236}">
                  <a16:creationId xmlns:a16="http://schemas.microsoft.com/office/drawing/2014/main" id="{A5668F7D-1395-BA0A-47F7-E92B0F24DD6E}"/>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0" name="Graphique 9">
              <a:extLst>
                <a:ext uri="{FF2B5EF4-FFF2-40B4-BE49-F238E27FC236}">
                  <a16:creationId xmlns:a16="http://schemas.microsoft.com/office/drawing/2014/main" id="{24152737-C9C4-59BB-2078-DB36F4FDDFF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Tree>
    <p:extLst>
      <p:ext uri="{BB962C8B-B14F-4D97-AF65-F5344CB8AC3E}">
        <p14:creationId xmlns:p14="http://schemas.microsoft.com/office/powerpoint/2010/main" val="303912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Rectangle 8">
            <a:extLst>
              <a:ext uri="{FF2B5EF4-FFF2-40B4-BE49-F238E27FC236}">
                <a16:creationId xmlns:a16="http://schemas.microsoft.com/office/drawing/2014/main" id="{0A31CCE9-6825-1DD3-BB16-244324D11E74}"/>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Espace réservé du contenu 2">
            <a:extLst>
              <a:ext uri="{FF2B5EF4-FFF2-40B4-BE49-F238E27FC236}">
                <a16:creationId xmlns:a16="http://schemas.microsoft.com/office/drawing/2014/main" id="{2C806A33-AB77-8FC8-1B00-88089D6B1FEE}"/>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5" name="Ellipse 4">
            <a:extLst>
              <a:ext uri="{FF2B5EF4-FFF2-40B4-BE49-F238E27FC236}">
                <a16:creationId xmlns:a16="http://schemas.microsoft.com/office/drawing/2014/main" id="{4A385B55-EFE5-36D2-EEE4-64A4C74ED701}"/>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136880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0798A0BB-DE09-BF5E-E299-C6376A6327CE}"/>
              </a:ext>
            </a:extLst>
          </p:cNvPr>
          <p:cNvPicPr>
            <a:picLocks noChangeAspect="1"/>
          </p:cNvPicPr>
          <p:nvPr/>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
        <p:nvSpPr>
          <p:cNvPr id="3" name="Rectangle 8">
            <a:extLst>
              <a:ext uri="{FF2B5EF4-FFF2-40B4-BE49-F238E27FC236}">
                <a16:creationId xmlns:a16="http://schemas.microsoft.com/office/drawing/2014/main" id="{BED74B20-224A-E149-D923-ACEE5A76ADE5}"/>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Espace réservé du contenu 2">
            <a:extLst>
              <a:ext uri="{FF2B5EF4-FFF2-40B4-BE49-F238E27FC236}">
                <a16:creationId xmlns:a16="http://schemas.microsoft.com/office/drawing/2014/main" id="{CAC5A60E-FFE1-8180-BA19-2E64A61238A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6" name="Ellipse 5">
            <a:extLst>
              <a:ext uri="{FF2B5EF4-FFF2-40B4-BE49-F238E27FC236}">
                <a16:creationId xmlns:a16="http://schemas.microsoft.com/office/drawing/2014/main" id="{ECB72E0B-4D5B-349C-54A4-241CDED68BE7}"/>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170617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
        <p:nvSpPr>
          <p:cNvPr id="3" name="Rectangle 8">
            <a:extLst>
              <a:ext uri="{FF2B5EF4-FFF2-40B4-BE49-F238E27FC236}">
                <a16:creationId xmlns:a16="http://schemas.microsoft.com/office/drawing/2014/main" id="{52085CDA-F5CA-5CCC-0909-0161DB5E4EE3}"/>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ZoneTexte 5">
            <a:extLst>
              <a:ext uri="{FF2B5EF4-FFF2-40B4-BE49-F238E27FC236}">
                <a16:creationId xmlns:a16="http://schemas.microsoft.com/office/drawing/2014/main" id="{A45459AD-1009-9B2E-86EE-19CF4D7B72CC}"/>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7" name="Groupe 6">
            <a:extLst>
              <a:ext uri="{FF2B5EF4-FFF2-40B4-BE49-F238E27FC236}">
                <a16:creationId xmlns:a16="http://schemas.microsoft.com/office/drawing/2014/main" id="{F1D76BD3-85AC-3EB1-D08A-BED7F84FBA9F}"/>
              </a:ext>
            </a:extLst>
          </p:cNvPr>
          <p:cNvGrpSpPr/>
          <p:nvPr userDrawn="1"/>
        </p:nvGrpSpPr>
        <p:grpSpPr>
          <a:xfrm>
            <a:off x="882650" y="1005911"/>
            <a:ext cx="1828800" cy="1828800"/>
            <a:chOff x="1502135" y="-168262"/>
            <a:chExt cx="1828800" cy="1828800"/>
          </a:xfrm>
        </p:grpSpPr>
        <p:sp>
          <p:nvSpPr>
            <p:cNvPr id="10" name="Ellipse 9">
              <a:extLst>
                <a:ext uri="{FF2B5EF4-FFF2-40B4-BE49-F238E27FC236}">
                  <a16:creationId xmlns:a16="http://schemas.microsoft.com/office/drawing/2014/main" id="{A3419111-7B0E-4504-5090-B1AD1F9513A7}"/>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1" name="Groupe 10">
              <a:extLst>
                <a:ext uri="{FF2B5EF4-FFF2-40B4-BE49-F238E27FC236}">
                  <a16:creationId xmlns:a16="http://schemas.microsoft.com/office/drawing/2014/main" id="{030D9D03-EB61-110A-006C-8931EA92AD72}"/>
                </a:ext>
              </a:extLst>
            </p:cNvPr>
            <p:cNvGrpSpPr/>
            <p:nvPr userDrawn="1"/>
          </p:nvGrpSpPr>
          <p:grpSpPr>
            <a:xfrm>
              <a:off x="2104879" y="207068"/>
              <a:ext cx="623318" cy="1078122"/>
              <a:chOff x="2124558" y="2121296"/>
              <a:chExt cx="260737" cy="450987"/>
            </a:xfrm>
          </p:grpSpPr>
          <p:sp>
            <p:nvSpPr>
              <p:cNvPr id="13" name="Graphique 14">
                <a:extLst>
                  <a:ext uri="{FF2B5EF4-FFF2-40B4-BE49-F238E27FC236}">
                    <a16:creationId xmlns:a16="http://schemas.microsoft.com/office/drawing/2014/main" id="{A6521C80-2C4E-04D6-BF92-693A07D7E6BB}"/>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4" name="Graphique 14">
                <a:extLst>
                  <a:ext uri="{FF2B5EF4-FFF2-40B4-BE49-F238E27FC236}">
                    <a16:creationId xmlns:a16="http://schemas.microsoft.com/office/drawing/2014/main" id="{0061F414-E838-CEDD-25E7-B104BF57CB66}"/>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15" name="Graphique 14">
            <a:extLst>
              <a:ext uri="{FF2B5EF4-FFF2-40B4-BE49-F238E27FC236}">
                <a16:creationId xmlns:a16="http://schemas.microsoft.com/office/drawing/2014/main" id="{7A426C54-929E-BE18-ED05-D40BF830095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330269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our ou contre">
    <p:bg>
      <p:bgPr>
        <a:solidFill>
          <a:srgbClr val="05ACD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rgbClr val="F6891F"/>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
        <p:nvSpPr>
          <p:cNvPr id="3" name="Rectangle 8">
            <a:extLst>
              <a:ext uri="{FF2B5EF4-FFF2-40B4-BE49-F238E27FC236}">
                <a16:creationId xmlns:a16="http://schemas.microsoft.com/office/drawing/2014/main" id="{7A4FFE2D-6B0B-DB54-1364-3BA0B3681F5E}"/>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ZoneTexte 3">
            <a:extLst>
              <a:ext uri="{FF2B5EF4-FFF2-40B4-BE49-F238E27FC236}">
                <a16:creationId xmlns:a16="http://schemas.microsoft.com/office/drawing/2014/main" id="{69DE2F32-85ED-5C15-BA9A-8B7D9D4D90E6}"/>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5" name="Groupe 4">
            <a:extLst>
              <a:ext uri="{FF2B5EF4-FFF2-40B4-BE49-F238E27FC236}">
                <a16:creationId xmlns:a16="http://schemas.microsoft.com/office/drawing/2014/main" id="{E7E4E350-BBA0-153A-9590-206243D84AF4}"/>
              </a:ext>
            </a:extLst>
          </p:cNvPr>
          <p:cNvGrpSpPr/>
          <p:nvPr userDrawn="1"/>
        </p:nvGrpSpPr>
        <p:grpSpPr>
          <a:xfrm>
            <a:off x="882650" y="3789384"/>
            <a:ext cx="3785971" cy="2015068"/>
            <a:chOff x="882650" y="3777391"/>
            <a:chExt cx="3436005" cy="1828800"/>
          </a:xfrm>
        </p:grpSpPr>
        <p:sp>
          <p:nvSpPr>
            <p:cNvPr id="6" name="Ellipse 5">
              <a:extLst>
                <a:ext uri="{FF2B5EF4-FFF2-40B4-BE49-F238E27FC236}">
                  <a16:creationId xmlns:a16="http://schemas.microsoft.com/office/drawing/2014/main" id="{415AA179-C6F0-F527-450A-4D122773A574}"/>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9" name="Ellipse 8">
              <a:extLst>
                <a:ext uri="{FF2B5EF4-FFF2-40B4-BE49-F238E27FC236}">
                  <a16:creationId xmlns:a16="http://schemas.microsoft.com/office/drawing/2014/main" id="{E250FA6D-5017-F432-563B-ADD24D6641B4}"/>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0" name="Graphique 9">
              <a:extLst>
                <a:ext uri="{FF2B5EF4-FFF2-40B4-BE49-F238E27FC236}">
                  <a16:creationId xmlns:a16="http://schemas.microsoft.com/office/drawing/2014/main" id="{9DA67C78-D66C-B134-AECB-1D9D9F69F7C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12" name="Graphique 11">
              <a:extLst>
                <a:ext uri="{FF2B5EF4-FFF2-40B4-BE49-F238E27FC236}">
                  <a16:creationId xmlns:a16="http://schemas.microsoft.com/office/drawing/2014/main" id="{10928904-C16F-AE42-E4ED-82E09BFE45E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13" name="Graphique 12">
            <a:extLst>
              <a:ext uri="{FF2B5EF4-FFF2-40B4-BE49-F238E27FC236}">
                <a16:creationId xmlns:a16="http://schemas.microsoft.com/office/drawing/2014/main" id="{647597C8-6A53-A0F1-3BA0-B7E03C808695}"/>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14487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4883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Ressources">
    <p:bg>
      <p:bgPr>
        <a:solidFill>
          <a:srgbClr val="05ACD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p:nvPicPr>
        <p:blipFill>
          <a:blip r:embed="rId2"/>
          <a:stretch>
            <a:fillRect/>
          </a:stretch>
        </p:blipFill>
        <p:spPr>
          <a:xfrm>
            <a:off x="9580631" y="5937409"/>
            <a:ext cx="1990400" cy="374904"/>
          </a:xfrm>
          <a:prstGeom prst="rect">
            <a:avLst/>
          </a:prstGeom>
        </p:spPr>
      </p:pic>
      <p:pic>
        <p:nvPicPr>
          <p:cNvPr id="3" name="Image 2">
            <a:extLst>
              <a:ext uri="{FF2B5EF4-FFF2-40B4-BE49-F238E27FC236}">
                <a16:creationId xmlns:a16="http://schemas.microsoft.com/office/drawing/2014/main" id="{41E984E5-3120-3C9E-1C43-0E98186395C0}"/>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57057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rédits / remerciements">
    <p:bg>
      <p:bgPr>
        <a:solidFill>
          <a:srgbClr val="05ACD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p:nvPicPr>
        <p:blipFill>
          <a:blip r:embed="rId2"/>
          <a:stretch>
            <a:fillRect/>
          </a:stretch>
        </p:blipFill>
        <p:spPr>
          <a:xfrm>
            <a:off x="9580631" y="5937409"/>
            <a:ext cx="1990400" cy="374904"/>
          </a:xfrm>
          <a:prstGeom prst="rect">
            <a:avLst/>
          </a:prstGeom>
        </p:spPr>
      </p:pic>
      <p:pic>
        <p:nvPicPr>
          <p:cNvPr id="2" name="Image 1">
            <a:extLst>
              <a:ext uri="{FF2B5EF4-FFF2-40B4-BE49-F238E27FC236}">
                <a16:creationId xmlns:a16="http://schemas.microsoft.com/office/drawing/2014/main" id="{48B027D7-EBAB-D6F0-2834-FEF119EAE701}"/>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25011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Logo et slogan / final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D366FA-862A-09DB-B8CA-2100C08C48EB}"/>
              </a:ext>
            </a:extLst>
          </p:cNvPr>
          <p:cNvPicPr>
            <a:picLocks noChangeAspect="1"/>
          </p:cNvPicPr>
          <p:nvPr/>
        </p:nvPicPr>
        <p:blipFill>
          <a:blip r:embed="rId2"/>
          <a:stretch>
            <a:fillRect/>
          </a:stretch>
        </p:blipFill>
        <p:spPr>
          <a:xfrm>
            <a:off x="2395959" y="2888461"/>
            <a:ext cx="7772400" cy="1081078"/>
          </a:xfrm>
          <a:prstGeom prst="rect">
            <a:avLst/>
          </a:prstGeom>
        </p:spPr>
      </p:pic>
      <p:pic>
        <p:nvPicPr>
          <p:cNvPr id="2" name="Image 1">
            <a:extLst>
              <a:ext uri="{FF2B5EF4-FFF2-40B4-BE49-F238E27FC236}">
                <a16:creationId xmlns:a16="http://schemas.microsoft.com/office/drawing/2014/main" id="{F841C6EE-FB71-B405-FC55-45458343DB7D}"/>
              </a:ext>
            </a:extLst>
          </p:cNvPr>
          <p:cNvPicPr>
            <a:picLocks noChangeAspect="1"/>
          </p:cNvPicPr>
          <p:nvPr userDrawn="1"/>
        </p:nvPicPr>
        <p:blipFill>
          <a:blip r:embed="rId3"/>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51198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p:nvPicPr>
        <p:blipFill rotWithShape="1">
          <a:blip r:embed="rId8"/>
          <a:srcRect t="75064" r="3108"/>
          <a:stretch/>
        </p:blipFill>
        <p:spPr>
          <a:xfrm>
            <a:off x="2949039" y="2956034"/>
            <a:ext cx="6293923" cy="396842"/>
          </a:xfrm>
          <a:prstGeom prst="rect">
            <a:avLst/>
          </a:prstGeom>
        </p:spPr>
      </p:pic>
      <p:grpSp>
        <p:nvGrpSpPr>
          <p:cNvPr id="3" name="Groupe 2">
            <a:extLst>
              <a:ext uri="{FF2B5EF4-FFF2-40B4-BE49-F238E27FC236}">
                <a16:creationId xmlns:a16="http://schemas.microsoft.com/office/drawing/2014/main" id="{3C593F4A-2495-D9C9-DF34-C46535E2B561}"/>
              </a:ext>
            </a:extLst>
          </p:cNvPr>
          <p:cNvGrpSpPr/>
          <p:nvPr userDrawn="1"/>
        </p:nvGrpSpPr>
        <p:grpSpPr>
          <a:xfrm>
            <a:off x="8027504" y="4421281"/>
            <a:ext cx="778566" cy="778517"/>
            <a:chOff x="539551" y="595462"/>
            <a:chExt cx="1689499" cy="1689393"/>
          </a:xfrm>
        </p:grpSpPr>
        <p:sp>
          <p:nvSpPr>
            <p:cNvPr id="4" name="Oval 3">
              <a:hlinkClick r:id="rId3"/>
              <a:extLst>
                <a:ext uri="{FF2B5EF4-FFF2-40B4-BE49-F238E27FC236}">
                  <a16:creationId xmlns:a16="http://schemas.microsoft.com/office/drawing/2014/main" id="{2E4E45E8-279C-7FD5-3734-EAA306F9CB19}"/>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5" name="AutoShape 4">
              <a:extLst>
                <a:ext uri="{FF2B5EF4-FFF2-40B4-BE49-F238E27FC236}">
                  <a16:creationId xmlns:a16="http://schemas.microsoft.com/office/drawing/2014/main" id="{135733FC-3CA0-4152-2C99-1C4C95AEC18C}"/>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6" name="Groupe 5">
            <a:extLst>
              <a:ext uri="{FF2B5EF4-FFF2-40B4-BE49-F238E27FC236}">
                <a16:creationId xmlns:a16="http://schemas.microsoft.com/office/drawing/2014/main" id="{F6FA4E9C-4595-8961-AC6E-B3AD637B1B4B}"/>
              </a:ext>
            </a:extLst>
          </p:cNvPr>
          <p:cNvGrpSpPr/>
          <p:nvPr userDrawn="1"/>
        </p:nvGrpSpPr>
        <p:grpSpPr>
          <a:xfrm>
            <a:off x="6460015" y="4421281"/>
            <a:ext cx="778566" cy="778517"/>
            <a:chOff x="539551" y="2747719"/>
            <a:chExt cx="1689499" cy="1689393"/>
          </a:xfrm>
        </p:grpSpPr>
        <p:sp>
          <p:nvSpPr>
            <p:cNvPr id="8" name="Oval 18">
              <a:hlinkClick r:id="rId4"/>
              <a:extLst>
                <a:ext uri="{FF2B5EF4-FFF2-40B4-BE49-F238E27FC236}">
                  <a16:creationId xmlns:a16="http://schemas.microsoft.com/office/drawing/2014/main" id="{A2AA5AAE-B19A-67CA-7966-20763FC78909}"/>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19">
              <a:extLst>
                <a:ext uri="{FF2B5EF4-FFF2-40B4-BE49-F238E27FC236}">
                  <a16:creationId xmlns:a16="http://schemas.microsoft.com/office/drawing/2014/main" id="{A611CFEA-8553-17C2-FE23-DA604F61732D}"/>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38E87A7C-B680-C11E-1E2F-9874D3087C12}"/>
              </a:ext>
            </a:extLst>
          </p:cNvPr>
          <p:cNvGrpSpPr/>
          <p:nvPr userDrawn="1"/>
        </p:nvGrpSpPr>
        <p:grpSpPr>
          <a:xfrm>
            <a:off x="3325039" y="4421281"/>
            <a:ext cx="778566" cy="778517"/>
            <a:chOff x="8915400" y="2747719"/>
            <a:chExt cx="1689500" cy="1689393"/>
          </a:xfrm>
        </p:grpSpPr>
        <p:sp>
          <p:nvSpPr>
            <p:cNvPr id="19" name="Oval 24">
              <a:hlinkClick r:id="rId5"/>
              <a:extLst>
                <a:ext uri="{FF2B5EF4-FFF2-40B4-BE49-F238E27FC236}">
                  <a16:creationId xmlns:a16="http://schemas.microsoft.com/office/drawing/2014/main" id="{6332B4BC-5C46-C194-CE8E-1C5E878CDD50}"/>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23" name="Graphique 22">
              <a:extLst>
                <a:ext uri="{FF2B5EF4-FFF2-40B4-BE49-F238E27FC236}">
                  <a16:creationId xmlns:a16="http://schemas.microsoft.com/office/drawing/2014/main" id="{AFC2F5B8-AB36-6412-B849-F7D1539A47F0}"/>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4" name="Groupe 23">
            <a:extLst>
              <a:ext uri="{FF2B5EF4-FFF2-40B4-BE49-F238E27FC236}">
                <a16:creationId xmlns:a16="http://schemas.microsoft.com/office/drawing/2014/main" id="{A8C8D62A-D617-F112-D83D-40AA66D27B28}"/>
              </a:ext>
            </a:extLst>
          </p:cNvPr>
          <p:cNvGrpSpPr/>
          <p:nvPr userDrawn="1"/>
        </p:nvGrpSpPr>
        <p:grpSpPr>
          <a:xfrm>
            <a:off x="4892527" y="4421281"/>
            <a:ext cx="778566" cy="778517"/>
            <a:chOff x="2675683" y="2747719"/>
            <a:chExt cx="1689500" cy="1689393"/>
          </a:xfrm>
        </p:grpSpPr>
        <p:sp>
          <p:nvSpPr>
            <p:cNvPr id="26" name="Oval 24">
              <a:hlinkClick r:id="rId7"/>
              <a:extLst>
                <a:ext uri="{FF2B5EF4-FFF2-40B4-BE49-F238E27FC236}">
                  <a16:creationId xmlns:a16="http://schemas.microsoft.com/office/drawing/2014/main" id="{F616276E-524E-8D5B-5504-A2B3D41D57A2}"/>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7" name="AutoShape 25">
              <a:extLst>
                <a:ext uri="{FF2B5EF4-FFF2-40B4-BE49-F238E27FC236}">
                  <a16:creationId xmlns:a16="http://schemas.microsoft.com/office/drawing/2014/main" id="{F9083114-0F78-042C-3287-C246C9692512}"/>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8" name="Image 27">
            <a:extLst>
              <a:ext uri="{FF2B5EF4-FFF2-40B4-BE49-F238E27FC236}">
                <a16:creationId xmlns:a16="http://schemas.microsoft.com/office/drawing/2014/main" id="{E743CC80-FD56-A828-AB14-765CA066410D}"/>
              </a:ext>
            </a:extLst>
          </p:cNvPr>
          <p:cNvPicPr>
            <a:picLocks noChangeAspect="1"/>
          </p:cNvPicPr>
          <p:nvPr userDrawn="1"/>
        </p:nvPicPr>
        <p:blipFill rotWithShape="1">
          <a:blip r:embed="rId9"/>
          <a:srcRect r="49454"/>
          <a:stretch/>
        </p:blipFill>
        <p:spPr>
          <a:xfrm>
            <a:off x="2803717" y="422703"/>
            <a:ext cx="6584566" cy="4016775"/>
          </a:xfrm>
          <a:prstGeom prst="rect">
            <a:avLst/>
          </a:prstGeom>
        </p:spPr>
      </p:pic>
      <p:sp>
        <p:nvSpPr>
          <p:cNvPr id="29" name="Rectangle 28">
            <a:extLst>
              <a:ext uri="{FF2B5EF4-FFF2-40B4-BE49-F238E27FC236}">
                <a16:creationId xmlns:a16="http://schemas.microsoft.com/office/drawing/2014/main" id="{D449E7B2-B2E8-2E3E-65CB-A32F91FFD6D1}"/>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10"/>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37033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p:nvPicPr>
        <p:blipFill>
          <a:blip r:embed="rId4"/>
          <a:stretch>
            <a:fillRect/>
          </a:stretch>
        </p:blipFill>
        <p:spPr>
          <a:xfrm>
            <a:off x="9580632" y="5937409"/>
            <a:ext cx="1990399" cy="374904"/>
          </a:xfrm>
          <a:prstGeom prst="rect">
            <a:avLst/>
          </a:prstGeom>
        </p:spPr>
      </p:pic>
      <p:sp>
        <p:nvSpPr>
          <p:cNvPr id="30" name="ZoneTexte 29">
            <a:extLst>
              <a:ext uri="{FF2B5EF4-FFF2-40B4-BE49-F238E27FC236}">
                <a16:creationId xmlns:a16="http://schemas.microsoft.com/office/drawing/2014/main" id="{162F5037-CBD6-1E45-B104-738EA7ED937E}"/>
              </a:ext>
            </a:extLst>
          </p:cNvPr>
          <p:cNvSpPr txBox="1"/>
          <p:nvPr/>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p:nvSpPr>
        <p:spPr>
          <a:xfrm>
            <a:off x="7386846" y="1456435"/>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p:nvSpPr>
        <p:spPr>
          <a:xfrm>
            <a:off x="7386846" y="3004192"/>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6">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p:nvSpPr>
        <p:spPr>
          <a:xfrm>
            <a:off x="7386846" y="4633517"/>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p:nvGrpSpPr>
        <p:grpSpPr>
          <a:xfrm>
            <a:off x="6639208" y="2841488"/>
            <a:ext cx="633224" cy="633184"/>
            <a:chOff x="539551" y="2747719"/>
            <a:chExt cx="1689499" cy="1689393"/>
          </a:xfrm>
        </p:grpSpPr>
        <p:sp>
          <p:nvSpPr>
            <p:cNvPr id="10" name="Oval 18">
              <a:hlinkClick r:id="rId6"/>
              <a:extLst>
                <a:ext uri="{FF2B5EF4-FFF2-40B4-BE49-F238E27FC236}">
                  <a16:creationId xmlns:a16="http://schemas.microsoft.com/office/drawing/2014/main" id="{464EB328-49C2-0F4A-A81B-5F5F76C85384}"/>
                </a:ext>
              </a:extLst>
            </p:cNvPr>
            <p:cNvSpPr>
              <a:spLocks/>
            </p:cNvSpPr>
            <p:nvPr/>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p:nvGrpSpPr>
        <p:grpSpPr>
          <a:xfrm>
            <a:off x="6639208" y="1293731"/>
            <a:ext cx="633224" cy="633184"/>
            <a:chOff x="2675683" y="2747719"/>
            <a:chExt cx="1689500" cy="1689393"/>
          </a:xfrm>
        </p:grpSpPr>
        <p:sp>
          <p:nvSpPr>
            <p:cNvPr id="12" name="Oval 24">
              <a:hlinkClick r:id="rId5"/>
              <a:extLst>
                <a:ext uri="{FF2B5EF4-FFF2-40B4-BE49-F238E27FC236}">
                  <a16:creationId xmlns:a16="http://schemas.microsoft.com/office/drawing/2014/main" id="{08FFAB00-EB69-DC47-996A-068C9ED9D410}"/>
                </a:ext>
              </a:extLst>
            </p:cNvPr>
            <p:cNvSpPr>
              <a:spLocks/>
            </p:cNvSpPr>
            <p:nvPr/>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p:nvGrpSpPr>
        <p:grpSpPr>
          <a:xfrm>
            <a:off x="6639208" y="4470813"/>
            <a:ext cx="633224" cy="633184"/>
            <a:chOff x="7305431" y="4396728"/>
            <a:chExt cx="633224" cy="633184"/>
          </a:xfrm>
        </p:grpSpPr>
        <p:sp>
          <p:nvSpPr>
            <p:cNvPr id="41" name="Oval 24">
              <a:hlinkClick r:id="rId7"/>
              <a:extLst>
                <a:ext uri="{FF2B5EF4-FFF2-40B4-BE49-F238E27FC236}">
                  <a16:creationId xmlns:a16="http://schemas.microsoft.com/office/drawing/2014/main" id="{ED7ACFDB-E89F-1F48-B702-3327D535CCFE}"/>
                </a:ext>
              </a:extLst>
            </p:cNvPr>
            <p:cNvSpPr>
              <a:spLocks/>
            </p:cNvSpPr>
            <p:nvPr/>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5" name="Groupe 4">
            <a:extLst>
              <a:ext uri="{FF2B5EF4-FFF2-40B4-BE49-F238E27FC236}">
                <a16:creationId xmlns:a16="http://schemas.microsoft.com/office/drawing/2014/main" id="{65348B77-182C-622A-F40C-D2E621AFDB71}"/>
              </a:ext>
            </a:extLst>
          </p:cNvPr>
          <p:cNvGrpSpPr/>
          <p:nvPr/>
        </p:nvGrpSpPr>
        <p:grpSpPr>
          <a:xfrm>
            <a:off x="643919" y="1456435"/>
            <a:ext cx="5171662" cy="3102997"/>
            <a:chOff x="507494" y="560769"/>
            <a:chExt cx="5171662" cy="3102997"/>
          </a:xfrm>
        </p:grpSpPr>
        <p:sp>
          <p:nvSpPr>
            <p:cNvPr id="4" name="Rectangle 3">
              <a:extLst>
                <a:ext uri="{FF2B5EF4-FFF2-40B4-BE49-F238E27FC236}">
                  <a16:creationId xmlns:a16="http://schemas.microsoft.com/office/drawing/2014/main" id="{526C68BD-49FE-0902-98CE-3A13642E8E8C}"/>
                </a:ext>
              </a:extLst>
            </p:cNvPr>
            <p:cNvSpPr/>
            <p:nvPr/>
          </p:nvSpPr>
          <p:spPr>
            <a:xfrm>
              <a:off x="1178787" y="789166"/>
              <a:ext cx="3860059" cy="2501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pic>
          <p:nvPicPr>
            <p:cNvPr id="3" name="Image 2">
              <a:extLst>
                <a:ext uri="{FF2B5EF4-FFF2-40B4-BE49-F238E27FC236}">
                  <a16:creationId xmlns:a16="http://schemas.microsoft.com/office/drawing/2014/main" id="{CF1A95BE-5B56-99E6-079B-621CAD8BD590}"/>
                </a:ext>
              </a:extLst>
            </p:cNvPr>
            <p:cNvPicPr>
              <a:picLocks noChangeAspect="1"/>
            </p:cNvPicPr>
            <p:nvPr/>
          </p:nvPicPr>
          <p:blipFill>
            <a:blip r:embed="rId8"/>
            <a:stretch>
              <a:fillRect/>
            </a:stretch>
          </p:blipFill>
          <p:spPr>
            <a:xfrm>
              <a:off x="1228826" y="978252"/>
              <a:ext cx="3728998" cy="2177165"/>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p:nvPicPr>
          <p:blipFill>
            <a:blip r:embed="rId9"/>
            <a:stretch>
              <a:fillRect/>
            </a:stretch>
          </p:blipFill>
          <p:spPr>
            <a:xfrm>
              <a:off x="507494" y="560769"/>
              <a:ext cx="5171662" cy="3102997"/>
            </a:xfrm>
            <a:prstGeom prst="rect">
              <a:avLst/>
            </a:prstGeom>
          </p:spPr>
        </p:pic>
      </p:grpSp>
      <p:grpSp>
        <p:nvGrpSpPr>
          <p:cNvPr id="2" name="Groupe 1">
            <a:extLst>
              <a:ext uri="{FF2B5EF4-FFF2-40B4-BE49-F238E27FC236}">
                <a16:creationId xmlns:a16="http://schemas.microsoft.com/office/drawing/2014/main" id="{CBD9EBAA-25E0-4B9F-F0BF-EDCA6DF5482D}"/>
              </a:ext>
            </a:extLst>
          </p:cNvPr>
          <p:cNvGrpSpPr>
            <a:grpSpLocks noChangeAspect="1"/>
          </p:cNvGrpSpPr>
          <p:nvPr userDrawn="1"/>
        </p:nvGrpSpPr>
        <p:grpSpPr>
          <a:xfrm>
            <a:off x="2904219" y="4703597"/>
            <a:ext cx="630976" cy="630936"/>
            <a:chOff x="8915400" y="2747719"/>
            <a:chExt cx="1689500" cy="1689393"/>
          </a:xfrm>
        </p:grpSpPr>
        <p:sp>
          <p:nvSpPr>
            <p:cNvPr id="6" name="Oval 24">
              <a:hlinkClick r:id="rId2"/>
              <a:extLst>
                <a:ext uri="{FF2B5EF4-FFF2-40B4-BE49-F238E27FC236}">
                  <a16:creationId xmlns:a16="http://schemas.microsoft.com/office/drawing/2014/main" id="{83F5008C-E4D1-08AA-8DE4-ED9C0F9EB00C}"/>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7" name="Graphique 6">
              <a:extLst>
                <a:ext uri="{FF2B5EF4-FFF2-40B4-BE49-F238E27FC236}">
                  <a16:creationId xmlns:a16="http://schemas.microsoft.com/office/drawing/2014/main" id="{50DECFA7-126C-57D0-5C2D-48285FE4C20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8" name="Image 7">
            <a:hlinkClick r:id="rId2"/>
            <a:extLst>
              <a:ext uri="{FF2B5EF4-FFF2-40B4-BE49-F238E27FC236}">
                <a16:creationId xmlns:a16="http://schemas.microsoft.com/office/drawing/2014/main" id="{A54696A8-360B-181E-8C9D-85C7BC4C161D}"/>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9" name="Image 8">
            <a:extLst>
              <a:ext uri="{FF2B5EF4-FFF2-40B4-BE49-F238E27FC236}">
                <a16:creationId xmlns:a16="http://schemas.microsoft.com/office/drawing/2014/main" id="{95BDF2AF-B727-F7F2-ED21-B54F58E41D4F}"/>
              </a:ext>
            </a:extLst>
          </p:cNvPr>
          <p:cNvPicPr>
            <a:picLocks noChangeAspect="1"/>
          </p:cNvPicPr>
          <p:nvPr userDrawn="1"/>
        </p:nvPicPr>
        <p:blipFill rotWithShape="1">
          <a:blip r:embed="rId10"/>
          <a:srcRect l="642" r="857"/>
          <a:stretch/>
        </p:blipFill>
        <p:spPr>
          <a:xfrm>
            <a:off x="6417032" y="896158"/>
            <a:ext cx="1506886" cy="1280160"/>
          </a:xfrm>
          <a:prstGeom prst="rect">
            <a:avLst/>
          </a:prstGeom>
          <a:ln w="38100">
            <a:solidFill>
              <a:schemeClr val="accent2"/>
            </a:solidFill>
            <a:miter lim="800000"/>
          </a:ln>
        </p:spPr>
      </p:pic>
      <p:pic>
        <p:nvPicPr>
          <p:cNvPr id="19" name="Image 18">
            <a:extLst>
              <a:ext uri="{FF2B5EF4-FFF2-40B4-BE49-F238E27FC236}">
                <a16:creationId xmlns:a16="http://schemas.microsoft.com/office/drawing/2014/main" id="{FA385404-68BF-6EB0-D36E-FAF0A1B0454D}"/>
              </a:ext>
            </a:extLst>
          </p:cNvPr>
          <p:cNvPicPr>
            <a:picLocks noChangeAspect="1"/>
          </p:cNvPicPr>
          <p:nvPr userDrawn="1"/>
        </p:nvPicPr>
        <p:blipFill>
          <a:blip r:embed="rId11"/>
          <a:stretch>
            <a:fillRect/>
          </a:stretch>
        </p:blipFill>
        <p:spPr>
          <a:xfrm>
            <a:off x="6417032" y="2504224"/>
            <a:ext cx="1508760" cy="1159542"/>
          </a:xfrm>
          <a:prstGeom prst="rect">
            <a:avLst/>
          </a:prstGeom>
          <a:ln w="38100">
            <a:solidFill>
              <a:schemeClr val="accent2"/>
            </a:solidFill>
            <a:miter lim="800000"/>
          </a:ln>
        </p:spPr>
      </p:pic>
      <p:pic>
        <p:nvPicPr>
          <p:cNvPr id="21" name="Image 20">
            <a:extLst>
              <a:ext uri="{FF2B5EF4-FFF2-40B4-BE49-F238E27FC236}">
                <a16:creationId xmlns:a16="http://schemas.microsoft.com/office/drawing/2014/main" id="{AE69E2E2-0B38-16C5-E730-032AD12D4EB9}"/>
              </a:ext>
            </a:extLst>
          </p:cNvPr>
          <p:cNvPicPr>
            <a:picLocks noChangeAspect="1"/>
          </p:cNvPicPr>
          <p:nvPr userDrawn="1"/>
        </p:nvPicPr>
        <p:blipFill>
          <a:blip r:embed="rId12"/>
          <a:stretch>
            <a:fillRect/>
          </a:stretch>
        </p:blipFill>
        <p:spPr>
          <a:xfrm>
            <a:off x="6417032" y="3991671"/>
            <a:ext cx="1508760" cy="1443298"/>
          </a:xfrm>
          <a:prstGeom prst="rect">
            <a:avLst/>
          </a:prstGeom>
          <a:ln w="38100">
            <a:solidFill>
              <a:schemeClr val="accent2"/>
            </a:solidFill>
            <a:miter lim="800000"/>
          </a:ln>
        </p:spPr>
      </p:pic>
      <p:grpSp>
        <p:nvGrpSpPr>
          <p:cNvPr id="22" name="Groupe 21">
            <a:extLst>
              <a:ext uri="{FF2B5EF4-FFF2-40B4-BE49-F238E27FC236}">
                <a16:creationId xmlns:a16="http://schemas.microsoft.com/office/drawing/2014/main" id="{B08788EB-91B0-34A2-BB44-B885B2FBB51F}"/>
              </a:ext>
            </a:extLst>
          </p:cNvPr>
          <p:cNvGrpSpPr/>
          <p:nvPr userDrawn="1"/>
        </p:nvGrpSpPr>
        <p:grpSpPr>
          <a:xfrm>
            <a:off x="633876" y="1539205"/>
            <a:ext cx="5171662" cy="3102997"/>
            <a:chOff x="381000" y="10072"/>
            <a:chExt cx="8203095" cy="4921857"/>
          </a:xfrm>
        </p:grpSpPr>
        <p:pic>
          <p:nvPicPr>
            <p:cNvPr id="23" name="Image 22">
              <a:extLst>
                <a:ext uri="{FF2B5EF4-FFF2-40B4-BE49-F238E27FC236}">
                  <a16:creationId xmlns:a16="http://schemas.microsoft.com/office/drawing/2014/main" id="{8767E8F0-7CE6-C69C-0B3C-ACB7493DDD2B}"/>
                </a:ext>
              </a:extLst>
            </p:cNvPr>
            <p:cNvPicPr>
              <a:picLocks noChangeAspect="1"/>
            </p:cNvPicPr>
            <p:nvPr userDrawn="1"/>
          </p:nvPicPr>
          <p:blipFill rotWithShape="1">
            <a:blip r:embed="rId13"/>
            <a:srcRect r="5751" b="4251"/>
            <a:stretch/>
          </p:blipFill>
          <p:spPr>
            <a:xfrm>
              <a:off x="1500020" y="437322"/>
              <a:ext cx="5966255" cy="3760967"/>
            </a:xfrm>
            <a:prstGeom prst="rect">
              <a:avLst/>
            </a:prstGeom>
          </p:spPr>
        </p:pic>
        <p:pic>
          <p:nvPicPr>
            <p:cNvPr id="24" name="Image 23">
              <a:extLst>
                <a:ext uri="{FF2B5EF4-FFF2-40B4-BE49-F238E27FC236}">
                  <a16:creationId xmlns:a16="http://schemas.microsoft.com/office/drawing/2014/main" id="{4272CFF0-4D4A-1E7C-2005-7B87C4A824C9}"/>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25" name="ZoneTexte 24">
            <a:extLst>
              <a:ext uri="{FF2B5EF4-FFF2-40B4-BE49-F238E27FC236}">
                <a16:creationId xmlns:a16="http://schemas.microsoft.com/office/drawing/2014/main" id="{7047A779-279B-498E-FA51-A4A089E38C9F}"/>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26" name="ZoneTexte 25">
            <a:extLst>
              <a:ext uri="{FF2B5EF4-FFF2-40B4-BE49-F238E27FC236}">
                <a16:creationId xmlns:a16="http://schemas.microsoft.com/office/drawing/2014/main" id="{95AB19FE-C3F5-01A1-6ED6-71F1510F41A3}"/>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27" name="ZoneTexte 26">
            <a:extLst>
              <a:ext uri="{FF2B5EF4-FFF2-40B4-BE49-F238E27FC236}">
                <a16:creationId xmlns:a16="http://schemas.microsoft.com/office/drawing/2014/main" id="{7BB9A3EF-D664-0240-E5D0-50A8E768FB1C}"/>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6">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29" name="ZoneTexte 28">
            <a:extLst>
              <a:ext uri="{FF2B5EF4-FFF2-40B4-BE49-F238E27FC236}">
                <a16:creationId xmlns:a16="http://schemas.microsoft.com/office/drawing/2014/main" id="{03A95996-7D07-B4FD-F2C4-2A0F26EA337E}"/>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31" name="Groupe 30">
            <a:extLst>
              <a:ext uri="{FF2B5EF4-FFF2-40B4-BE49-F238E27FC236}">
                <a16:creationId xmlns:a16="http://schemas.microsoft.com/office/drawing/2014/main" id="{9A366DEB-9FC1-2C99-CC0A-73BD2C9CACDE}"/>
              </a:ext>
            </a:extLst>
          </p:cNvPr>
          <p:cNvGrpSpPr/>
          <p:nvPr userDrawn="1"/>
        </p:nvGrpSpPr>
        <p:grpSpPr>
          <a:xfrm>
            <a:off x="7636735" y="2767403"/>
            <a:ext cx="633224" cy="633184"/>
            <a:chOff x="539551" y="2747719"/>
            <a:chExt cx="1689499" cy="1689393"/>
          </a:xfrm>
        </p:grpSpPr>
        <p:sp>
          <p:nvSpPr>
            <p:cNvPr id="32" name="Oval 18">
              <a:hlinkClick r:id="rId6"/>
              <a:extLst>
                <a:ext uri="{FF2B5EF4-FFF2-40B4-BE49-F238E27FC236}">
                  <a16:creationId xmlns:a16="http://schemas.microsoft.com/office/drawing/2014/main" id="{1A4221B1-FAD5-8245-89F3-96D73F274107}"/>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3" name="AutoShape 19">
              <a:extLst>
                <a:ext uri="{FF2B5EF4-FFF2-40B4-BE49-F238E27FC236}">
                  <a16:creationId xmlns:a16="http://schemas.microsoft.com/office/drawing/2014/main" id="{A0E7FB06-19AD-4CBE-4DC2-D8EA26D78B3A}"/>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35" name="Groupe 34">
            <a:extLst>
              <a:ext uri="{FF2B5EF4-FFF2-40B4-BE49-F238E27FC236}">
                <a16:creationId xmlns:a16="http://schemas.microsoft.com/office/drawing/2014/main" id="{21F5A5FC-DB32-5B6C-9664-E9A066DF1007}"/>
              </a:ext>
            </a:extLst>
          </p:cNvPr>
          <p:cNvGrpSpPr/>
          <p:nvPr userDrawn="1"/>
        </p:nvGrpSpPr>
        <p:grpSpPr>
          <a:xfrm>
            <a:off x="7636735" y="1219646"/>
            <a:ext cx="633224" cy="633184"/>
            <a:chOff x="2675683" y="2747719"/>
            <a:chExt cx="1689500" cy="1689393"/>
          </a:xfrm>
        </p:grpSpPr>
        <p:sp>
          <p:nvSpPr>
            <p:cNvPr id="36" name="Oval 24">
              <a:hlinkClick r:id="rId5"/>
              <a:extLst>
                <a:ext uri="{FF2B5EF4-FFF2-40B4-BE49-F238E27FC236}">
                  <a16:creationId xmlns:a16="http://schemas.microsoft.com/office/drawing/2014/main" id="{4E2C9229-760A-2ADC-890C-D9DDCCFE077C}"/>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7" name="AutoShape 25">
              <a:extLst>
                <a:ext uri="{FF2B5EF4-FFF2-40B4-BE49-F238E27FC236}">
                  <a16:creationId xmlns:a16="http://schemas.microsoft.com/office/drawing/2014/main" id="{0D3DE960-5B4C-95C7-2D87-DB47588A31CC}"/>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38" name="Groupe 37">
            <a:extLst>
              <a:ext uri="{FF2B5EF4-FFF2-40B4-BE49-F238E27FC236}">
                <a16:creationId xmlns:a16="http://schemas.microsoft.com/office/drawing/2014/main" id="{0911CFD9-A469-0EF4-684D-B3ACF7BDE7B5}"/>
              </a:ext>
            </a:extLst>
          </p:cNvPr>
          <p:cNvGrpSpPr/>
          <p:nvPr userDrawn="1"/>
        </p:nvGrpSpPr>
        <p:grpSpPr>
          <a:xfrm>
            <a:off x="7636735" y="4396728"/>
            <a:ext cx="633224" cy="633184"/>
            <a:chOff x="7305431" y="4396728"/>
            <a:chExt cx="633224" cy="633184"/>
          </a:xfrm>
        </p:grpSpPr>
        <p:sp>
          <p:nvSpPr>
            <p:cNvPr id="40" name="Oval 24">
              <a:hlinkClick r:id="rId7"/>
              <a:extLst>
                <a:ext uri="{FF2B5EF4-FFF2-40B4-BE49-F238E27FC236}">
                  <a16:creationId xmlns:a16="http://schemas.microsoft.com/office/drawing/2014/main" id="{F4DA4308-F745-F35F-FCEA-FADB10C8834B}"/>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2" name="AutoShape 4">
              <a:extLst>
                <a:ext uri="{FF2B5EF4-FFF2-40B4-BE49-F238E27FC236}">
                  <a16:creationId xmlns:a16="http://schemas.microsoft.com/office/drawing/2014/main" id="{04E12EE9-3D6F-8ADF-6AE1-ACB0A2DA8A66}"/>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71770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p:nvPicPr>
        <p:blipFill>
          <a:blip r:embed="rId4"/>
          <a:stretch>
            <a:fillRect/>
          </a:stretch>
        </p:blipFill>
        <p:spPr>
          <a:xfrm>
            <a:off x="9580632" y="5937409"/>
            <a:ext cx="1990399" cy="374904"/>
          </a:xfrm>
          <a:prstGeom prst="rect">
            <a:avLst/>
          </a:prstGeom>
        </p:spPr>
      </p:pic>
      <p:grpSp>
        <p:nvGrpSpPr>
          <p:cNvPr id="29" name="Groupe 28">
            <a:extLst>
              <a:ext uri="{FF2B5EF4-FFF2-40B4-BE49-F238E27FC236}">
                <a16:creationId xmlns:a16="http://schemas.microsoft.com/office/drawing/2014/main" id="{C2795DB5-B5E1-E948-89BA-A23D24BDC0D2}"/>
              </a:ext>
            </a:extLst>
          </p:cNvPr>
          <p:cNvGrpSpPr/>
          <p:nvPr/>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p:nvPicPr>
          <p:blipFill rotWithShape="1">
            <a:blip r:embed="rId5"/>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p:nvPicPr>
          <p:blipFill>
            <a:blip r:embed="rId6"/>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p:nvSpPr>
        <p:spPr>
          <a:xfrm>
            <a:off x="7808658" y="1385316"/>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p:nvSpPr>
        <p:spPr>
          <a:xfrm>
            <a:off x="7808658" y="2933073"/>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p:nvSpPr>
        <p:spPr>
          <a:xfrm>
            <a:off x="7808658" y="4562398"/>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9">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p:nvGrpSpPr>
        <p:grpSpPr>
          <a:xfrm>
            <a:off x="7061020" y="2770369"/>
            <a:ext cx="633224" cy="633184"/>
            <a:chOff x="539551" y="2747719"/>
            <a:chExt cx="1689499" cy="1689393"/>
          </a:xfrm>
        </p:grpSpPr>
        <p:sp>
          <p:nvSpPr>
            <p:cNvPr id="10" name="Oval 18">
              <a:hlinkClick r:id="rId8"/>
              <a:extLst>
                <a:ext uri="{FF2B5EF4-FFF2-40B4-BE49-F238E27FC236}">
                  <a16:creationId xmlns:a16="http://schemas.microsoft.com/office/drawing/2014/main" id="{464EB328-49C2-0F4A-A81B-5F5F76C85384}"/>
                </a:ext>
              </a:extLst>
            </p:cNvPr>
            <p:cNvSpPr>
              <a:spLocks/>
            </p:cNvSpPr>
            <p:nvPr/>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p:nvGrpSpPr>
        <p:grpSpPr>
          <a:xfrm>
            <a:off x="7061020" y="1222612"/>
            <a:ext cx="633224" cy="633184"/>
            <a:chOff x="2675683" y="2747719"/>
            <a:chExt cx="1689500" cy="1689393"/>
          </a:xfrm>
        </p:grpSpPr>
        <p:sp>
          <p:nvSpPr>
            <p:cNvPr id="12" name="Oval 24">
              <a:hlinkClick r:id="rId7"/>
              <a:extLst>
                <a:ext uri="{FF2B5EF4-FFF2-40B4-BE49-F238E27FC236}">
                  <a16:creationId xmlns:a16="http://schemas.microsoft.com/office/drawing/2014/main" id="{08FFAB00-EB69-DC47-996A-068C9ED9D410}"/>
                </a:ext>
              </a:extLst>
            </p:cNvPr>
            <p:cNvSpPr>
              <a:spLocks/>
            </p:cNvSpPr>
            <p:nvPr/>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p:nvGrpSpPr>
        <p:grpSpPr>
          <a:xfrm>
            <a:off x="7061020" y="4399694"/>
            <a:ext cx="633224" cy="633184"/>
            <a:chOff x="7305431" y="4396728"/>
            <a:chExt cx="633224" cy="633184"/>
          </a:xfrm>
        </p:grpSpPr>
        <p:sp>
          <p:nvSpPr>
            <p:cNvPr id="41" name="Oval 24">
              <a:hlinkClick r:id="rId9"/>
              <a:extLst>
                <a:ext uri="{FF2B5EF4-FFF2-40B4-BE49-F238E27FC236}">
                  <a16:creationId xmlns:a16="http://schemas.microsoft.com/office/drawing/2014/main" id="{ED7ACFDB-E89F-1F48-B702-3327D535CCFE}"/>
                </a:ext>
              </a:extLst>
            </p:cNvPr>
            <p:cNvSpPr>
              <a:spLocks/>
            </p:cNvSpPr>
            <p:nvPr/>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2" name="Groupe 1">
            <a:extLst>
              <a:ext uri="{FF2B5EF4-FFF2-40B4-BE49-F238E27FC236}">
                <a16:creationId xmlns:a16="http://schemas.microsoft.com/office/drawing/2014/main" id="{9892B746-5088-7A6A-85EA-1F9972F806A0}"/>
              </a:ext>
            </a:extLst>
          </p:cNvPr>
          <p:cNvGrpSpPr>
            <a:grpSpLocks noChangeAspect="1"/>
          </p:cNvGrpSpPr>
          <p:nvPr userDrawn="1"/>
        </p:nvGrpSpPr>
        <p:grpSpPr>
          <a:xfrm>
            <a:off x="2904219" y="4703597"/>
            <a:ext cx="630976" cy="630936"/>
            <a:chOff x="8915400" y="2747719"/>
            <a:chExt cx="1689500" cy="1689393"/>
          </a:xfrm>
        </p:grpSpPr>
        <p:sp>
          <p:nvSpPr>
            <p:cNvPr id="3" name="Oval 24">
              <a:hlinkClick r:id="rId2"/>
              <a:extLst>
                <a:ext uri="{FF2B5EF4-FFF2-40B4-BE49-F238E27FC236}">
                  <a16:creationId xmlns:a16="http://schemas.microsoft.com/office/drawing/2014/main" id="{28E0F01F-3B5E-1084-10A4-DBE4EC545FE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4" name="Graphique 3">
              <a:extLst>
                <a:ext uri="{FF2B5EF4-FFF2-40B4-BE49-F238E27FC236}">
                  <a16:creationId xmlns:a16="http://schemas.microsoft.com/office/drawing/2014/main" id="{80F58BBA-989B-35CF-A3A0-1AE2A452491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5" name="Image 4">
            <a:hlinkClick r:id="rId2"/>
            <a:extLst>
              <a:ext uri="{FF2B5EF4-FFF2-40B4-BE49-F238E27FC236}">
                <a16:creationId xmlns:a16="http://schemas.microsoft.com/office/drawing/2014/main" id="{0E6D4F10-AC21-B302-79AE-3C01EAB68AE7}"/>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1436621D-6D4B-0D0E-62B0-22D8B894FB02}"/>
              </a:ext>
            </a:extLst>
          </p:cNvPr>
          <p:cNvPicPr>
            <a:picLocks noChangeAspect="1"/>
          </p:cNvPicPr>
          <p:nvPr userDrawn="1"/>
        </p:nvPicPr>
        <p:blipFill rotWithShape="1">
          <a:blip r:embed="rId10"/>
          <a:srcRect l="642" r="857"/>
          <a:stretch/>
        </p:blipFill>
        <p:spPr>
          <a:xfrm>
            <a:off x="6417032" y="896158"/>
            <a:ext cx="1506886" cy="1280160"/>
          </a:xfrm>
          <a:prstGeom prst="rect">
            <a:avLst/>
          </a:prstGeom>
          <a:ln w="38100">
            <a:solidFill>
              <a:schemeClr val="accent2"/>
            </a:solidFill>
            <a:miter lim="800000"/>
          </a:ln>
        </p:spPr>
      </p:pic>
      <p:pic>
        <p:nvPicPr>
          <p:cNvPr id="7" name="Image 6">
            <a:extLst>
              <a:ext uri="{FF2B5EF4-FFF2-40B4-BE49-F238E27FC236}">
                <a16:creationId xmlns:a16="http://schemas.microsoft.com/office/drawing/2014/main" id="{EEFEEBE4-1418-F294-CA5C-F9C88E4D3881}"/>
              </a:ext>
            </a:extLst>
          </p:cNvPr>
          <p:cNvPicPr>
            <a:picLocks noChangeAspect="1"/>
          </p:cNvPicPr>
          <p:nvPr userDrawn="1"/>
        </p:nvPicPr>
        <p:blipFill>
          <a:blip r:embed="rId11"/>
          <a:stretch>
            <a:fillRect/>
          </a:stretch>
        </p:blipFill>
        <p:spPr>
          <a:xfrm>
            <a:off x="6417032" y="2504224"/>
            <a:ext cx="1508760" cy="1159542"/>
          </a:xfrm>
          <a:prstGeom prst="rect">
            <a:avLst/>
          </a:prstGeom>
          <a:ln w="38100">
            <a:solidFill>
              <a:schemeClr val="accent2"/>
            </a:solidFill>
            <a:miter lim="800000"/>
          </a:ln>
        </p:spPr>
      </p:pic>
      <p:pic>
        <p:nvPicPr>
          <p:cNvPr id="8" name="Image 7">
            <a:extLst>
              <a:ext uri="{FF2B5EF4-FFF2-40B4-BE49-F238E27FC236}">
                <a16:creationId xmlns:a16="http://schemas.microsoft.com/office/drawing/2014/main" id="{A62DE6C5-D209-FDB6-2CEB-D62C4F3F1F16}"/>
              </a:ext>
            </a:extLst>
          </p:cNvPr>
          <p:cNvPicPr>
            <a:picLocks noChangeAspect="1"/>
          </p:cNvPicPr>
          <p:nvPr userDrawn="1"/>
        </p:nvPicPr>
        <p:blipFill>
          <a:blip r:embed="rId12"/>
          <a:stretch>
            <a:fillRect/>
          </a:stretch>
        </p:blipFill>
        <p:spPr>
          <a:xfrm>
            <a:off x="6417032" y="3991671"/>
            <a:ext cx="1508760" cy="1443298"/>
          </a:xfrm>
          <a:prstGeom prst="rect">
            <a:avLst/>
          </a:prstGeom>
          <a:ln w="38100">
            <a:solidFill>
              <a:schemeClr val="accent2"/>
            </a:solidFill>
            <a:miter lim="800000"/>
          </a:ln>
        </p:spPr>
      </p:pic>
      <p:grpSp>
        <p:nvGrpSpPr>
          <p:cNvPr id="9" name="Groupe 8">
            <a:extLst>
              <a:ext uri="{FF2B5EF4-FFF2-40B4-BE49-F238E27FC236}">
                <a16:creationId xmlns:a16="http://schemas.microsoft.com/office/drawing/2014/main" id="{FF5B6B09-0FBC-B710-0ADB-77CBA176456E}"/>
              </a:ext>
            </a:extLst>
          </p:cNvPr>
          <p:cNvGrpSpPr/>
          <p:nvPr userDrawn="1"/>
        </p:nvGrpSpPr>
        <p:grpSpPr>
          <a:xfrm>
            <a:off x="633876" y="1539205"/>
            <a:ext cx="5171662" cy="3102997"/>
            <a:chOff x="381000" y="10072"/>
            <a:chExt cx="8203095" cy="4921857"/>
          </a:xfrm>
        </p:grpSpPr>
        <p:pic>
          <p:nvPicPr>
            <p:cNvPr id="19" name="Image 18">
              <a:extLst>
                <a:ext uri="{FF2B5EF4-FFF2-40B4-BE49-F238E27FC236}">
                  <a16:creationId xmlns:a16="http://schemas.microsoft.com/office/drawing/2014/main" id="{DB751C34-8E3F-8B09-0DC8-00B28A6F8144}"/>
                </a:ext>
              </a:extLst>
            </p:cNvPr>
            <p:cNvPicPr>
              <a:picLocks noChangeAspect="1"/>
            </p:cNvPicPr>
            <p:nvPr userDrawn="1"/>
          </p:nvPicPr>
          <p:blipFill rotWithShape="1">
            <a:blip r:embed="rId5"/>
            <a:srcRect r="5751" b="4251"/>
            <a:stretch/>
          </p:blipFill>
          <p:spPr>
            <a:xfrm>
              <a:off x="1500020" y="437322"/>
              <a:ext cx="5966255" cy="3760967"/>
            </a:xfrm>
            <a:prstGeom prst="rect">
              <a:avLst/>
            </a:prstGeom>
          </p:spPr>
        </p:pic>
        <p:pic>
          <p:nvPicPr>
            <p:cNvPr id="21" name="Image 20">
              <a:extLst>
                <a:ext uri="{FF2B5EF4-FFF2-40B4-BE49-F238E27FC236}">
                  <a16:creationId xmlns:a16="http://schemas.microsoft.com/office/drawing/2014/main" id="{6004F3C5-9012-FBB7-B536-9F94E9A364E7}"/>
                </a:ext>
              </a:extLst>
            </p:cNvPr>
            <p:cNvPicPr>
              <a:picLocks noChangeAspect="1"/>
            </p:cNvPicPr>
            <p:nvPr userDrawn="1"/>
          </p:nvPicPr>
          <p:blipFill>
            <a:blip r:embed="rId6"/>
            <a:stretch>
              <a:fillRect/>
            </a:stretch>
          </p:blipFill>
          <p:spPr>
            <a:xfrm>
              <a:off x="381000" y="10072"/>
              <a:ext cx="8203095" cy="4921857"/>
            </a:xfrm>
            <a:prstGeom prst="rect">
              <a:avLst/>
            </a:prstGeom>
          </p:spPr>
        </p:pic>
      </p:grpSp>
      <p:sp>
        <p:nvSpPr>
          <p:cNvPr id="22" name="ZoneTexte 21">
            <a:extLst>
              <a:ext uri="{FF2B5EF4-FFF2-40B4-BE49-F238E27FC236}">
                <a16:creationId xmlns:a16="http://schemas.microsoft.com/office/drawing/2014/main" id="{F500D668-367F-720E-2F95-2FC6D31ACDD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23" name="ZoneTexte 22">
            <a:extLst>
              <a:ext uri="{FF2B5EF4-FFF2-40B4-BE49-F238E27FC236}">
                <a16:creationId xmlns:a16="http://schemas.microsoft.com/office/drawing/2014/main" id="{3CCF0CD4-E78A-BFE3-835B-6A2570C8D414}"/>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24" name="ZoneTexte 23">
            <a:extLst>
              <a:ext uri="{FF2B5EF4-FFF2-40B4-BE49-F238E27FC236}">
                <a16:creationId xmlns:a16="http://schemas.microsoft.com/office/drawing/2014/main" id="{7F365D76-F4DE-EDC4-A122-3AF59280BC4D}"/>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25" name="ZoneTexte 24">
            <a:extLst>
              <a:ext uri="{FF2B5EF4-FFF2-40B4-BE49-F238E27FC236}">
                <a16:creationId xmlns:a16="http://schemas.microsoft.com/office/drawing/2014/main" id="{DB9ABEBB-5240-E730-1D7E-68BF85F70D14}"/>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9">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27" name="Groupe 26">
            <a:extLst>
              <a:ext uri="{FF2B5EF4-FFF2-40B4-BE49-F238E27FC236}">
                <a16:creationId xmlns:a16="http://schemas.microsoft.com/office/drawing/2014/main" id="{3CFEA2F4-B6C5-5B5C-8F4C-3EEFB503A64F}"/>
              </a:ext>
            </a:extLst>
          </p:cNvPr>
          <p:cNvGrpSpPr/>
          <p:nvPr userDrawn="1"/>
        </p:nvGrpSpPr>
        <p:grpSpPr>
          <a:xfrm>
            <a:off x="7636735" y="2767403"/>
            <a:ext cx="633224" cy="633184"/>
            <a:chOff x="539551" y="2747719"/>
            <a:chExt cx="1689499" cy="1689393"/>
          </a:xfrm>
        </p:grpSpPr>
        <p:sp>
          <p:nvSpPr>
            <p:cNvPr id="31" name="Oval 18">
              <a:hlinkClick r:id="rId8"/>
              <a:extLst>
                <a:ext uri="{FF2B5EF4-FFF2-40B4-BE49-F238E27FC236}">
                  <a16:creationId xmlns:a16="http://schemas.microsoft.com/office/drawing/2014/main" id="{3D2525A8-0EA4-7F96-B635-C1A9A15F62B7}"/>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2" name="AutoShape 19">
              <a:extLst>
                <a:ext uri="{FF2B5EF4-FFF2-40B4-BE49-F238E27FC236}">
                  <a16:creationId xmlns:a16="http://schemas.microsoft.com/office/drawing/2014/main" id="{496B3985-7D05-08A0-0B73-C540F3298AF5}"/>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33" name="Groupe 32">
            <a:extLst>
              <a:ext uri="{FF2B5EF4-FFF2-40B4-BE49-F238E27FC236}">
                <a16:creationId xmlns:a16="http://schemas.microsoft.com/office/drawing/2014/main" id="{0747D000-155B-C229-5F0E-08697E18DDE3}"/>
              </a:ext>
            </a:extLst>
          </p:cNvPr>
          <p:cNvGrpSpPr/>
          <p:nvPr userDrawn="1"/>
        </p:nvGrpSpPr>
        <p:grpSpPr>
          <a:xfrm>
            <a:off x="7636735" y="1219646"/>
            <a:ext cx="633224" cy="633184"/>
            <a:chOff x="2675683" y="2747719"/>
            <a:chExt cx="1689500" cy="1689393"/>
          </a:xfrm>
        </p:grpSpPr>
        <p:sp>
          <p:nvSpPr>
            <p:cNvPr id="35" name="Oval 24">
              <a:hlinkClick r:id="rId7"/>
              <a:extLst>
                <a:ext uri="{FF2B5EF4-FFF2-40B4-BE49-F238E27FC236}">
                  <a16:creationId xmlns:a16="http://schemas.microsoft.com/office/drawing/2014/main" id="{100D6F21-29B4-21AB-AF3B-CC556517522A}"/>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6" name="AutoShape 25">
              <a:extLst>
                <a:ext uri="{FF2B5EF4-FFF2-40B4-BE49-F238E27FC236}">
                  <a16:creationId xmlns:a16="http://schemas.microsoft.com/office/drawing/2014/main" id="{05799F71-BAAA-C88C-6B0A-0F22E1244C14}"/>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37" name="Groupe 36">
            <a:extLst>
              <a:ext uri="{FF2B5EF4-FFF2-40B4-BE49-F238E27FC236}">
                <a16:creationId xmlns:a16="http://schemas.microsoft.com/office/drawing/2014/main" id="{86E939C6-CF45-FF9F-A04A-3E7B9BFB8CE1}"/>
              </a:ext>
            </a:extLst>
          </p:cNvPr>
          <p:cNvGrpSpPr/>
          <p:nvPr userDrawn="1"/>
        </p:nvGrpSpPr>
        <p:grpSpPr>
          <a:xfrm>
            <a:off x="7636735" y="4396728"/>
            <a:ext cx="633224" cy="633184"/>
            <a:chOff x="7305431" y="4396728"/>
            <a:chExt cx="633224" cy="633184"/>
          </a:xfrm>
        </p:grpSpPr>
        <p:sp>
          <p:nvSpPr>
            <p:cNvPr id="38" name="Oval 24">
              <a:hlinkClick r:id="rId9"/>
              <a:extLst>
                <a:ext uri="{FF2B5EF4-FFF2-40B4-BE49-F238E27FC236}">
                  <a16:creationId xmlns:a16="http://schemas.microsoft.com/office/drawing/2014/main" id="{0D674099-C8B5-6246-7E5E-C01DE116F090}"/>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0" name="AutoShape 4">
              <a:extLst>
                <a:ext uri="{FF2B5EF4-FFF2-40B4-BE49-F238E27FC236}">
                  <a16:creationId xmlns:a16="http://schemas.microsoft.com/office/drawing/2014/main" id="{73123B57-3183-D0C1-91A5-A3C947E27CB7}"/>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60228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419945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328399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98284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91475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9092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theme" Target="../theme/theme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image" Target="../media/image1.svg"/><Relationship Id="rId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7.xml"/><Relationship Id="rId21" Type="http://schemas.openxmlformats.org/officeDocument/2006/relationships/slideLayout" Target="../slideLayouts/slideLayout82.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63" Type="http://schemas.openxmlformats.org/officeDocument/2006/relationships/slideLayout" Target="../slideLayouts/slideLayout124.xml"/><Relationship Id="rId68" Type="http://schemas.openxmlformats.org/officeDocument/2006/relationships/slideLayout" Target="../slideLayouts/slideLayout129.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slideLayout" Target="../slideLayouts/slideLayout119.xml"/><Relationship Id="rId66" Type="http://schemas.openxmlformats.org/officeDocument/2006/relationships/slideLayout" Target="../slideLayouts/slideLayout127.xml"/><Relationship Id="rId5" Type="http://schemas.openxmlformats.org/officeDocument/2006/relationships/slideLayout" Target="../slideLayouts/slideLayout66.xml"/><Relationship Id="rId61" Type="http://schemas.openxmlformats.org/officeDocument/2006/relationships/slideLayout" Target="../slideLayouts/slideLayout122.xml"/><Relationship Id="rId19" Type="http://schemas.openxmlformats.org/officeDocument/2006/relationships/slideLayout" Target="../slideLayouts/slideLayout8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64" Type="http://schemas.openxmlformats.org/officeDocument/2006/relationships/slideLayout" Target="../slideLayouts/slideLayout125.xml"/><Relationship Id="rId69" Type="http://schemas.openxmlformats.org/officeDocument/2006/relationships/slideLayout" Target="../slideLayouts/slideLayout130.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72" Type="http://schemas.openxmlformats.org/officeDocument/2006/relationships/theme" Target="../theme/theme3.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slideLayout" Target="../slideLayouts/slideLayout120.xml"/><Relationship Id="rId67" Type="http://schemas.openxmlformats.org/officeDocument/2006/relationships/slideLayout" Target="../slideLayouts/slideLayout128.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62" Type="http://schemas.openxmlformats.org/officeDocument/2006/relationships/slideLayout" Target="../slideLayouts/slideLayout123.xml"/><Relationship Id="rId70" Type="http://schemas.openxmlformats.org/officeDocument/2006/relationships/slideLayout" Target="../slideLayouts/slideLayout13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slideLayout" Target="../slideLayouts/slideLayout121.xml"/><Relationship Id="rId65" Type="http://schemas.openxmlformats.org/officeDocument/2006/relationships/slideLayout" Target="../slideLayouts/slideLayout126.xml"/><Relationship Id="rId73" Type="http://schemas.openxmlformats.org/officeDocument/2006/relationships/image" Target="../media/image1.svg"/><Relationship Id="rId4" Type="http://schemas.openxmlformats.org/officeDocument/2006/relationships/slideLayout" Target="../slideLayouts/slideLayout65.xml"/><Relationship Id="rId9" Type="http://schemas.openxmlformats.org/officeDocument/2006/relationships/slideLayout" Target="../slideLayouts/slideLayout70.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9" Type="http://schemas.openxmlformats.org/officeDocument/2006/relationships/slideLayout" Target="../slideLayouts/slideLayout100.xml"/><Relationship Id="rId34" Type="http://schemas.openxmlformats.org/officeDocument/2006/relationships/slideLayout" Target="../slideLayouts/slideLayout95.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7" Type="http://schemas.openxmlformats.org/officeDocument/2006/relationships/slideLayout" Target="../slideLayouts/slideLayout68.xml"/><Relationship Id="rId71"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30"/>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777306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3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60307119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5" r:id="rId37"/>
    <p:sldLayoutId id="2147483756" r:id="rId38"/>
    <p:sldLayoutId id="2147483757" r:id="rId39"/>
    <p:sldLayoutId id="2147483758" r:id="rId40"/>
    <p:sldLayoutId id="2147483759" r:id="rId41"/>
    <p:sldLayoutId id="2147483760" r:id="rId42"/>
    <p:sldLayoutId id="2147483761" r:id="rId43"/>
    <p:sldLayoutId id="2147483762" r:id="rId44"/>
    <p:sldLayoutId id="2147483763" r:id="rId45"/>
    <p:sldLayoutId id="2147483764" r:id="rId46"/>
    <p:sldLayoutId id="2147483765" r:id="rId47"/>
    <p:sldLayoutId id="2147483766" r:id="rId48"/>
    <p:sldLayoutId id="2147483767" r:id="rId49"/>
    <p:sldLayoutId id="2147483768" r:id="rId50"/>
    <p:sldLayoutId id="2147483769" r:id="rId51"/>
    <p:sldLayoutId id="2147483770" r:id="rId52"/>
    <p:sldLayoutId id="2147483771" r:id="rId53"/>
    <p:sldLayoutId id="2147483773" r:id="rId54"/>
    <p:sldLayoutId id="2147483774" r:id="rId55"/>
    <p:sldLayoutId id="2147483775" r:id="rId56"/>
    <p:sldLayoutId id="2147483776" r:id="rId57"/>
    <p:sldLayoutId id="2147483777" r:id="rId58"/>
    <p:sldLayoutId id="2147483778" r:id="rId59"/>
    <p:sldLayoutId id="2147483779" r:id="rId60"/>
    <p:sldLayoutId id="2147483780" r:id="rId61"/>
    <p:sldLayoutId id="2147483786" r:id="rId62"/>
    <p:sldLayoutId id="2147483789" r:id="rId63"/>
    <p:sldLayoutId id="2147483790" r:id="rId64"/>
    <p:sldLayoutId id="2147483794" r:id="rId65"/>
    <p:sldLayoutId id="2147483795" r:id="rId66"/>
    <p:sldLayoutId id="2147483799" r:id="rId67"/>
    <p:sldLayoutId id="2147483804" r:id="rId68"/>
    <p:sldLayoutId id="2147483808" r:id="rId69"/>
    <p:sldLayoutId id="2147483809" r:id="rId70"/>
    <p:sldLayoutId id="2147483810" r:id="rId7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73"/>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9.jpe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P-1A9hIg6PA?feature=oembed" TargetMode="Externa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sv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54.sv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3.sv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3.sv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3.sv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2.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9.jpeg"/><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slideLayout" Target="../slideLayouts/slideLayout38.xml"/><Relationship Id="rId4" Type="http://schemas.openxmlformats.org/officeDocument/2006/relationships/image" Target="../media/image35.sv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45.xml.rels><?xml version="1.0" encoding="UTF-8" standalone="yes"?>
<Relationships xmlns="http://schemas.openxmlformats.org/package/2006/relationships"><Relationship Id="rId8" Type="http://schemas.openxmlformats.org/officeDocument/2006/relationships/hyperlink" Target="https://enclasse.telequebec.tv/contenu/Henry-Morgentaler/14549" TargetMode="External"/><Relationship Id="rId3" Type="http://schemas.openxmlformats.org/officeDocument/2006/relationships/image" Target="../media/image65.png"/><Relationship Id="rId7" Type="http://schemas.openxmlformats.org/officeDocument/2006/relationships/hyperlink" Target="https://enclasse.telequebec.tv/contenu/Henry-Morgentaler/22643" TargetMode="External"/><Relationship Id="rId2" Type="http://schemas.openxmlformats.org/officeDocument/2006/relationships/hyperlink" Target="https://educaloi.qc.ca/capsules/avortement/" TargetMode="External"/><Relationship Id="rId1" Type="http://schemas.openxmlformats.org/officeDocument/2006/relationships/slideLayout" Target="../slideLayouts/slideLayout89.xml"/><Relationship Id="rId6" Type="http://schemas.openxmlformats.org/officeDocument/2006/relationships/image" Target="../media/image60.jpeg"/><Relationship Id="rId5" Type="http://schemas.openxmlformats.org/officeDocument/2006/relationships/image" Target="../media/image66.png"/><Relationship Id="rId4" Type="http://schemas.openxmlformats.org/officeDocument/2006/relationships/hyperlink" Target="https://educaloi.qc.ca/capsules/lavortement-quand-tu-as-moins-de-18-an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7.sv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9.jpe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habits, clipart, dessin, dessin humoristique&#10;&#10;Description générée automatiquement">
            <a:extLst>
              <a:ext uri="{FF2B5EF4-FFF2-40B4-BE49-F238E27FC236}">
                <a16:creationId xmlns:a16="http://schemas.microsoft.com/office/drawing/2014/main" id="{46D71307-F59A-C9E2-E6BA-FF96B2172781}"/>
              </a:ext>
            </a:extLst>
          </p:cNvPr>
          <p:cNvPicPr>
            <a:picLocks noGrp="1" noChangeAspect="1"/>
          </p:cNvPicPr>
          <p:nvPr>
            <p:ph type="pic" sz="quarter" idx="13"/>
          </p:nvPr>
        </p:nvPicPr>
        <p:blipFill rotWithShape="1">
          <a:blip r:embed="rId4"/>
          <a:srcRect l="2137" r="1897"/>
          <a:stretch/>
        </p:blipFill>
        <p:spPr>
          <a:xfrm>
            <a:off x="5875415" y="1539152"/>
            <a:ext cx="5836024" cy="4409643"/>
          </a:xfrm>
        </p:spPr>
      </p:pic>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82650" y="2469790"/>
            <a:ext cx="5212080" cy="2377440"/>
          </a:xfrm>
        </p:spPr>
        <p:txBody>
          <a:bodyPr/>
          <a:lstStyle/>
          <a:p>
            <a:r>
              <a:rPr lang="fr-CA"/>
              <a:t>L’évolution</a:t>
            </a:r>
            <a:br>
              <a:rPr lang="fr-CA"/>
            </a:br>
            <a:r>
              <a:rPr lang="fr-CA"/>
              <a:t>du droit à l’avortement</a:t>
            </a:r>
            <a:endParaRPr lang="fr-FR"/>
          </a:p>
        </p:txBody>
      </p:sp>
    </p:spTree>
    <p:custDataLst>
      <p:tags r:id="rId1"/>
    </p:custDataLst>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905D9-CFC7-FA0B-E10A-F686C788EF3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D1AABEA-1BC5-FD81-6C77-5C36FDD63D25}"/>
              </a:ext>
            </a:extLst>
          </p:cNvPr>
          <p:cNvSpPr>
            <a:spLocks noGrp="1"/>
          </p:cNvSpPr>
          <p:nvPr>
            <p:ph type="title"/>
          </p:nvPr>
        </p:nvSpPr>
        <p:spPr>
          <a:xfrm>
            <a:off x="886967" y="822960"/>
            <a:ext cx="10418065" cy="914400"/>
          </a:xfrm>
        </p:spPr>
        <p:txBody>
          <a:bodyPr/>
          <a:lstStyle/>
          <a:p>
            <a:r>
              <a:rPr lang="pt-BR"/>
              <a:t>Imaginons... </a:t>
            </a:r>
            <a:endParaRPr lang="pt-BR">
              <a:solidFill>
                <a:srgbClr val="FF0000"/>
              </a:solidFill>
              <a:cs typeface="Arial"/>
            </a:endParaRPr>
          </a:p>
        </p:txBody>
      </p:sp>
      <p:sp>
        <p:nvSpPr>
          <p:cNvPr id="4" name="Espace réservé du texte 3">
            <a:extLst>
              <a:ext uri="{FF2B5EF4-FFF2-40B4-BE49-F238E27FC236}">
                <a16:creationId xmlns:a16="http://schemas.microsoft.com/office/drawing/2014/main" id="{67467194-D29B-756C-D50D-B5D3A71AEC1C}"/>
              </a:ext>
            </a:extLst>
          </p:cNvPr>
          <p:cNvSpPr>
            <a:spLocks noGrp="1"/>
          </p:cNvSpPr>
          <p:nvPr>
            <p:ph type="body" sz="quarter" idx="14"/>
          </p:nvPr>
        </p:nvSpPr>
        <p:spPr>
          <a:xfrm>
            <a:off x="886967" y="2548016"/>
            <a:ext cx="6278604" cy="3487024"/>
          </a:xfrm>
        </p:spPr>
        <p:txBody>
          <a:bodyPr vert="horz" lIns="0" tIns="0" rIns="0" bIns="0" rtlCol="0" anchor="t">
            <a:noAutofit/>
          </a:bodyPr>
          <a:lstStyle/>
          <a:p>
            <a:pPr>
              <a:lnSpc>
                <a:spcPct val="100000"/>
              </a:lnSpc>
            </a:pPr>
            <a:r>
              <a:rPr lang="fr-FR">
                <a:solidFill>
                  <a:schemeClr val="accent2"/>
                </a:solidFill>
                <a:ea typeface="+mn-lt"/>
                <a:cs typeface="+mn-lt"/>
              </a:rPr>
              <a:t>William vient </a:t>
            </a:r>
            <a:r>
              <a:rPr lang="fr-FR">
                <a:solidFill>
                  <a:schemeClr val="accent2"/>
                </a:solidFill>
                <a:latin typeface="+mj-lt"/>
              </a:rPr>
              <a:t>d’avoir</a:t>
            </a:r>
            <a:r>
              <a:rPr lang="fr-FR" b="0" i="0">
                <a:solidFill>
                  <a:schemeClr val="accent2"/>
                </a:solidFill>
                <a:effectLst/>
                <a:latin typeface="+mj-lt"/>
              </a:rPr>
              <a:t> </a:t>
            </a:r>
            <a:r>
              <a:rPr lang="fr-FR">
                <a:solidFill>
                  <a:schemeClr val="accent2"/>
                </a:solidFill>
                <a:latin typeface="+mj-lt"/>
              </a:rPr>
              <a:t>18</a:t>
            </a:r>
            <a:r>
              <a:rPr lang="fr-FR" b="0" i="0">
                <a:solidFill>
                  <a:schemeClr val="accent2"/>
                </a:solidFill>
                <a:effectLst/>
                <a:latin typeface="+mj-lt"/>
              </a:rPr>
              <a:t> ans. </a:t>
            </a:r>
            <a:br>
              <a:rPr lang="fr-FR" b="0" i="0">
                <a:solidFill>
                  <a:schemeClr val="accent2"/>
                </a:solidFill>
                <a:effectLst/>
                <a:latin typeface="+mj-lt"/>
              </a:rPr>
            </a:br>
            <a:r>
              <a:rPr lang="fr-FR" b="0" i="0">
                <a:solidFill>
                  <a:schemeClr val="accent2"/>
                </a:solidFill>
                <a:effectLst/>
                <a:latin typeface="+mj-lt"/>
              </a:rPr>
              <a:t>Il t’apprend que sa blonde est enceinte. Ils ont discuté de la situation et </a:t>
            </a:r>
            <a:br>
              <a:rPr lang="fr-FR" b="0" i="0">
                <a:solidFill>
                  <a:schemeClr val="accent2"/>
                </a:solidFill>
                <a:effectLst/>
                <a:latin typeface="+mj-lt"/>
              </a:rPr>
            </a:br>
            <a:r>
              <a:rPr lang="fr-FR" b="0" i="0">
                <a:solidFill>
                  <a:schemeClr val="accent2"/>
                </a:solidFill>
                <a:effectLst/>
                <a:latin typeface="+mj-lt"/>
              </a:rPr>
              <a:t>elle n’est pas certaine de vouloir avorter.</a:t>
            </a:r>
            <a:r>
              <a:rPr lang="fr-FR">
                <a:solidFill>
                  <a:schemeClr val="accent2"/>
                </a:solidFill>
                <a:latin typeface="+mj-lt"/>
              </a:rPr>
              <a:t> </a:t>
            </a:r>
            <a:r>
              <a:rPr lang="fr-FR">
                <a:solidFill>
                  <a:schemeClr val="accent2"/>
                </a:solidFill>
                <a:ea typeface="+mn-lt"/>
                <a:cs typeface="+mn-lt"/>
              </a:rPr>
              <a:t>William </a:t>
            </a:r>
            <a:r>
              <a:rPr lang="fr-FR" b="0" i="0">
                <a:solidFill>
                  <a:schemeClr val="accent2"/>
                </a:solidFill>
                <a:effectLst/>
                <a:latin typeface="+mj-lt"/>
              </a:rPr>
              <a:t>le voudrait.</a:t>
            </a:r>
          </a:p>
          <a:p>
            <a:pPr>
              <a:lnSpc>
                <a:spcPct val="100000"/>
              </a:lnSpc>
            </a:pPr>
            <a:endParaRPr lang="fr-FR" b="0" i="0">
              <a:solidFill>
                <a:schemeClr val="accent2"/>
              </a:solidFill>
              <a:effectLst/>
              <a:latin typeface="+mj-lt"/>
              <a:cs typeface="Arial"/>
            </a:endParaRPr>
          </a:p>
          <a:p>
            <a:r>
              <a:rPr lang="fr-FR" b="1" i="0">
                <a:solidFill>
                  <a:schemeClr val="accent2"/>
                </a:solidFill>
                <a:effectLst/>
                <a:latin typeface="+mj-lt"/>
              </a:rPr>
              <a:t>Que peux-tu lui dire sur ses droits</a:t>
            </a:r>
            <a:r>
              <a:rPr lang="fr-FR" sz="1400" b="1" i="0">
                <a:solidFill>
                  <a:schemeClr val="accent2"/>
                </a:solidFill>
                <a:effectLst/>
                <a:latin typeface="+mj-lt"/>
              </a:rPr>
              <a:t> </a:t>
            </a:r>
            <a:r>
              <a:rPr lang="fr-FR" b="1" i="0">
                <a:solidFill>
                  <a:schemeClr val="accent2"/>
                </a:solidFill>
                <a:effectLst/>
                <a:latin typeface="+mj-lt"/>
              </a:rPr>
              <a:t>?</a:t>
            </a:r>
            <a:endParaRPr lang="fr-FR" b="1" i="0">
              <a:solidFill>
                <a:schemeClr val="accent2"/>
              </a:solidFill>
              <a:effectLst/>
              <a:latin typeface="+mj-lt"/>
              <a:cs typeface="Arial"/>
            </a:endParaRPr>
          </a:p>
        </p:txBody>
      </p:sp>
      <p:pic>
        <p:nvPicPr>
          <p:cNvPr id="2" name="Image 1">
            <a:extLst>
              <a:ext uri="{FF2B5EF4-FFF2-40B4-BE49-F238E27FC236}">
                <a16:creationId xmlns:a16="http://schemas.microsoft.com/office/drawing/2014/main" id="{F7C9E695-8EFE-4810-8F64-2AECF190FAE5}"/>
              </a:ext>
            </a:extLst>
          </p:cNvPr>
          <p:cNvPicPr>
            <a:picLocks noChangeAspect="1"/>
          </p:cNvPicPr>
          <p:nvPr/>
        </p:nvPicPr>
        <p:blipFill rotWithShape="1">
          <a:blip r:embed="rId3">
            <a:clrChange>
              <a:clrFrom>
                <a:srgbClr val="FFFFFF"/>
              </a:clrFrom>
              <a:clrTo>
                <a:srgbClr val="FFFFFF">
                  <a:alpha val="0"/>
                </a:srgbClr>
              </a:clrTo>
            </a:clrChange>
          </a:blip>
          <a:srcRect l="80507" r="3464" b="14897"/>
          <a:stretch/>
        </p:blipFill>
        <p:spPr>
          <a:xfrm>
            <a:off x="7422694" y="-972806"/>
            <a:ext cx="5194975" cy="7911520"/>
          </a:xfrm>
          <a:prstGeom prst="rect">
            <a:avLst/>
          </a:prstGeom>
        </p:spPr>
      </p:pic>
    </p:spTree>
    <p:extLst>
      <p:ext uri="{BB962C8B-B14F-4D97-AF65-F5344CB8AC3E}">
        <p14:creationId xmlns:p14="http://schemas.microsoft.com/office/powerpoint/2010/main" val="373162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932C-365E-394D-0199-FB03DD27D5F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8F13B8D-66F1-C073-0845-20ED7CF1D0FE}"/>
              </a:ext>
            </a:extLst>
          </p:cNvPr>
          <p:cNvSpPr>
            <a:spLocks noGrp="1"/>
          </p:cNvSpPr>
          <p:nvPr>
            <p:ph type="title"/>
          </p:nvPr>
        </p:nvSpPr>
        <p:spPr/>
        <p:txBody>
          <a:bodyPr/>
          <a:lstStyle/>
          <a:p>
            <a:r>
              <a:rPr lang="pt-BR"/>
              <a:t>Et...</a:t>
            </a:r>
            <a:endParaRPr lang="fr-CA"/>
          </a:p>
        </p:txBody>
      </p:sp>
      <p:sp>
        <p:nvSpPr>
          <p:cNvPr id="4" name="Espace réservé du texte 3">
            <a:extLst>
              <a:ext uri="{FF2B5EF4-FFF2-40B4-BE49-F238E27FC236}">
                <a16:creationId xmlns:a16="http://schemas.microsoft.com/office/drawing/2014/main" id="{CA7C0E5C-5D66-E157-9D2D-0706427345A5}"/>
              </a:ext>
            </a:extLst>
          </p:cNvPr>
          <p:cNvSpPr>
            <a:spLocks noGrp="1"/>
          </p:cNvSpPr>
          <p:nvPr>
            <p:ph type="body" sz="quarter" idx="14"/>
          </p:nvPr>
        </p:nvSpPr>
        <p:spPr>
          <a:xfrm>
            <a:off x="767528" y="2566934"/>
            <a:ext cx="6971054" cy="4414058"/>
          </a:xfrm>
        </p:spPr>
        <p:txBody>
          <a:bodyPr vert="horz" lIns="0" tIns="0" rIns="0" bIns="0" rtlCol="0" anchor="t">
            <a:noAutofit/>
          </a:bodyPr>
          <a:lstStyle/>
          <a:p>
            <a:pPr>
              <a:lnSpc>
                <a:spcPct val="100000"/>
              </a:lnSpc>
            </a:pPr>
            <a:r>
              <a:rPr lang="fr-CA">
                <a:solidFill>
                  <a:schemeClr val="accent2"/>
                </a:solidFill>
              </a:rPr>
              <a:t>Joannie, la blonde de William a 16 ans. </a:t>
            </a:r>
            <a:br>
              <a:rPr lang="fr-CA">
                <a:solidFill>
                  <a:schemeClr val="accent2"/>
                </a:solidFill>
              </a:rPr>
            </a:br>
            <a:r>
              <a:rPr lang="fr-CA">
                <a:solidFill>
                  <a:schemeClr val="accent2"/>
                </a:solidFill>
              </a:rPr>
              <a:t>Elle veut se faire avorter mais elle a peur. Elle veut demander à son médecin </a:t>
            </a:r>
            <a:br>
              <a:rPr lang="fr-CA">
                <a:solidFill>
                  <a:schemeClr val="accent2"/>
                </a:solidFill>
              </a:rPr>
            </a:br>
            <a:r>
              <a:rPr lang="fr-CA">
                <a:solidFill>
                  <a:schemeClr val="accent2"/>
                </a:solidFill>
              </a:rPr>
              <a:t>qui connait bien ses parents. Elle craint </a:t>
            </a:r>
            <a:br>
              <a:rPr lang="fr-CA">
                <a:solidFill>
                  <a:schemeClr val="accent2"/>
                </a:solidFill>
              </a:rPr>
            </a:br>
            <a:r>
              <a:rPr lang="fr-CA">
                <a:solidFill>
                  <a:schemeClr val="accent2"/>
                </a:solidFill>
              </a:rPr>
              <a:t>qu’il en parle à ses parents et qu’il refuse </a:t>
            </a:r>
            <a:br>
              <a:rPr lang="fr-CA">
                <a:solidFill>
                  <a:schemeClr val="accent2"/>
                </a:solidFill>
              </a:rPr>
            </a:br>
            <a:r>
              <a:rPr lang="fr-CA">
                <a:solidFill>
                  <a:schemeClr val="accent2"/>
                </a:solidFill>
              </a:rPr>
              <a:t>de faire l’intervention.</a:t>
            </a:r>
          </a:p>
          <a:p>
            <a:pPr>
              <a:lnSpc>
                <a:spcPct val="100000"/>
              </a:lnSpc>
            </a:pPr>
            <a:endParaRPr lang="fr-CA">
              <a:solidFill>
                <a:schemeClr val="accent2"/>
              </a:solidFill>
              <a:cs typeface="Arial"/>
            </a:endParaRPr>
          </a:p>
          <a:p>
            <a:pPr>
              <a:lnSpc>
                <a:spcPct val="100000"/>
              </a:lnSpc>
            </a:pPr>
            <a:r>
              <a:rPr lang="fr-CA" b="1">
                <a:solidFill>
                  <a:schemeClr val="accent2"/>
                </a:solidFill>
                <a:latin typeface="+mj-lt"/>
              </a:rPr>
              <a:t>Comment peux-tu la rassurer</a:t>
            </a:r>
            <a:r>
              <a:rPr lang="fr-CA" sz="1400" b="1">
                <a:solidFill>
                  <a:schemeClr val="accent2"/>
                </a:solidFill>
                <a:latin typeface="+mj-lt"/>
              </a:rPr>
              <a:t> </a:t>
            </a:r>
            <a:r>
              <a:rPr lang="fr-CA" b="1">
                <a:solidFill>
                  <a:schemeClr val="accent2"/>
                </a:solidFill>
                <a:latin typeface="+mj-lt"/>
              </a:rPr>
              <a:t>?</a:t>
            </a:r>
            <a:endParaRPr lang="fr-CA" b="1">
              <a:solidFill>
                <a:schemeClr val="accent2"/>
              </a:solidFill>
              <a:latin typeface="+mj-lt"/>
              <a:cs typeface="Arial"/>
            </a:endParaRPr>
          </a:p>
          <a:p>
            <a:pPr>
              <a:lnSpc>
                <a:spcPct val="100000"/>
              </a:lnSpc>
            </a:pPr>
            <a:endParaRPr lang="fr-CA" sz="3200">
              <a:cs typeface="Arial"/>
            </a:endParaRPr>
          </a:p>
          <a:p>
            <a:pPr>
              <a:lnSpc>
                <a:spcPct val="100000"/>
              </a:lnSpc>
            </a:pPr>
            <a:endParaRPr lang="fr-CA" sz="3200">
              <a:cs typeface="Arial"/>
            </a:endParaRPr>
          </a:p>
        </p:txBody>
      </p:sp>
      <p:pic>
        <p:nvPicPr>
          <p:cNvPr id="5" name="Image 4">
            <a:extLst>
              <a:ext uri="{FF2B5EF4-FFF2-40B4-BE49-F238E27FC236}">
                <a16:creationId xmlns:a16="http://schemas.microsoft.com/office/drawing/2014/main" id="{EE9525C5-15EF-8AE7-C954-7A574DA9B7D4}"/>
              </a:ext>
            </a:extLst>
          </p:cNvPr>
          <p:cNvPicPr>
            <a:picLocks noChangeAspect="1"/>
          </p:cNvPicPr>
          <p:nvPr/>
        </p:nvPicPr>
        <p:blipFill>
          <a:blip r:embed="rId3"/>
          <a:stretch>
            <a:fillRect/>
          </a:stretch>
        </p:blipFill>
        <p:spPr>
          <a:xfrm>
            <a:off x="8839375" y="983672"/>
            <a:ext cx="2036268" cy="5271655"/>
          </a:xfrm>
          <a:prstGeom prst="rect">
            <a:avLst/>
          </a:prstGeom>
        </p:spPr>
      </p:pic>
    </p:spTree>
    <p:extLst>
      <p:ext uri="{BB962C8B-B14F-4D97-AF65-F5344CB8AC3E}">
        <p14:creationId xmlns:p14="http://schemas.microsoft.com/office/powerpoint/2010/main" val="21387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D20A8-935F-2EE1-74A9-F74FC9653D7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D87B637-005F-920E-4565-EC372154680B}"/>
              </a:ext>
            </a:extLst>
          </p:cNvPr>
          <p:cNvSpPr>
            <a:spLocks noGrp="1"/>
          </p:cNvSpPr>
          <p:nvPr>
            <p:ph type="title"/>
          </p:nvPr>
        </p:nvSpPr>
        <p:spPr/>
        <p:txBody>
          <a:bodyPr/>
          <a:lstStyle/>
          <a:p>
            <a:r>
              <a:rPr lang="pt-BR"/>
              <a:t>Et...</a:t>
            </a:r>
            <a:endParaRPr lang="fr-CA"/>
          </a:p>
        </p:txBody>
      </p:sp>
      <p:sp>
        <p:nvSpPr>
          <p:cNvPr id="4" name="Espace réservé du texte 3">
            <a:extLst>
              <a:ext uri="{FF2B5EF4-FFF2-40B4-BE49-F238E27FC236}">
                <a16:creationId xmlns:a16="http://schemas.microsoft.com/office/drawing/2014/main" id="{4644CB63-9B2D-48B1-A562-B946F67A864E}"/>
              </a:ext>
            </a:extLst>
          </p:cNvPr>
          <p:cNvSpPr>
            <a:spLocks noGrp="1"/>
          </p:cNvSpPr>
          <p:nvPr>
            <p:ph type="body" sz="quarter" idx="14"/>
          </p:nvPr>
        </p:nvSpPr>
        <p:spPr>
          <a:xfrm>
            <a:off x="886968" y="2601618"/>
            <a:ext cx="6971054" cy="4414058"/>
          </a:xfrm>
        </p:spPr>
        <p:txBody>
          <a:bodyPr vert="horz" lIns="0" tIns="0" rIns="0" bIns="0" rtlCol="0" anchor="t">
            <a:noAutofit/>
          </a:bodyPr>
          <a:lstStyle/>
          <a:p>
            <a:pPr>
              <a:lnSpc>
                <a:spcPct val="100000"/>
              </a:lnSpc>
            </a:pPr>
            <a:r>
              <a:rPr lang="fr-CA">
                <a:solidFill>
                  <a:schemeClr val="accent2"/>
                </a:solidFill>
              </a:rPr>
              <a:t>William se demande s’il doit participer </a:t>
            </a:r>
            <a:br>
              <a:rPr lang="fr-CA">
                <a:solidFill>
                  <a:schemeClr val="accent2"/>
                </a:solidFill>
              </a:rPr>
            </a:br>
            <a:r>
              <a:rPr lang="fr-CA">
                <a:solidFill>
                  <a:schemeClr val="accent2"/>
                </a:solidFill>
              </a:rPr>
              <a:t>aux frais médicaux. Voyant Joannie hésiter, il craint aussi qu’elle prenne trop de temps à se décider.</a:t>
            </a:r>
          </a:p>
          <a:p>
            <a:pPr>
              <a:lnSpc>
                <a:spcPct val="100000"/>
              </a:lnSpc>
            </a:pPr>
            <a:endParaRPr lang="fr-CA">
              <a:solidFill>
                <a:schemeClr val="accent2"/>
              </a:solidFill>
              <a:cs typeface="Arial"/>
            </a:endParaRPr>
          </a:p>
          <a:p>
            <a:pPr>
              <a:lnSpc>
                <a:spcPct val="100000"/>
              </a:lnSpc>
            </a:pPr>
            <a:r>
              <a:rPr lang="fr-CA" b="1">
                <a:solidFill>
                  <a:schemeClr val="accent2"/>
                </a:solidFill>
                <a:latin typeface="+mj-lt"/>
              </a:rPr>
              <a:t>Explique-lui le droit à l’avortement </a:t>
            </a:r>
            <a:br>
              <a:rPr lang="fr-CA" b="1">
                <a:solidFill>
                  <a:schemeClr val="accent2"/>
                </a:solidFill>
                <a:latin typeface="+mj-lt"/>
              </a:rPr>
            </a:br>
            <a:r>
              <a:rPr lang="fr-CA" b="1">
                <a:solidFill>
                  <a:schemeClr val="accent2"/>
                </a:solidFill>
                <a:latin typeface="+mj-lt"/>
              </a:rPr>
              <a:t>en prenant compte de ses craintes.</a:t>
            </a:r>
            <a:endParaRPr lang="fr-CA" b="1">
              <a:solidFill>
                <a:schemeClr val="accent2"/>
              </a:solidFill>
              <a:latin typeface="+mj-lt"/>
              <a:cs typeface="Arial"/>
            </a:endParaRPr>
          </a:p>
          <a:p>
            <a:pPr>
              <a:lnSpc>
                <a:spcPct val="100000"/>
              </a:lnSpc>
            </a:pPr>
            <a:endParaRPr lang="fr-CA">
              <a:solidFill>
                <a:schemeClr val="accent2"/>
              </a:solidFill>
              <a:cs typeface="Arial"/>
            </a:endParaRPr>
          </a:p>
          <a:p>
            <a:pPr>
              <a:lnSpc>
                <a:spcPct val="100000"/>
              </a:lnSpc>
            </a:pPr>
            <a:endParaRPr lang="fr-CA">
              <a:solidFill>
                <a:schemeClr val="accent2"/>
              </a:solidFill>
              <a:cs typeface="Arial"/>
            </a:endParaRPr>
          </a:p>
        </p:txBody>
      </p:sp>
      <p:pic>
        <p:nvPicPr>
          <p:cNvPr id="5" name="Image 4">
            <a:extLst>
              <a:ext uri="{FF2B5EF4-FFF2-40B4-BE49-F238E27FC236}">
                <a16:creationId xmlns:a16="http://schemas.microsoft.com/office/drawing/2014/main" id="{D608FA9F-22F6-C328-55DE-798F7D0D6067}"/>
              </a:ext>
            </a:extLst>
          </p:cNvPr>
          <p:cNvPicPr>
            <a:picLocks noChangeAspect="1"/>
          </p:cNvPicPr>
          <p:nvPr/>
        </p:nvPicPr>
        <p:blipFill rotWithShape="1">
          <a:blip r:embed="rId3">
            <a:clrChange>
              <a:clrFrom>
                <a:srgbClr val="FFFFFF"/>
              </a:clrFrom>
              <a:clrTo>
                <a:srgbClr val="FFFFFF">
                  <a:alpha val="0"/>
                </a:srgbClr>
              </a:clrTo>
            </a:clrChange>
          </a:blip>
          <a:srcRect l="80507" r="3464" b="14897"/>
          <a:stretch/>
        </p:blipFill>
        <p:spPr>
          <a:xfrm>
            <a:off x="7701875" y="-1053520"/>
            <a:ext cx="5194975" cy="7911520"/>
          </a:xfrm>
          <a:prstGeom prst="rect">
            <a:avLst/>
          </a:prstGeom>
        </p:spPr>
      </p:pic>
    </p:spTree>
    <p:extLst>
      <p:ext uri="{BB962C8B-B14F-4D97-AF65-F5344CB8AC3E}">
        <p14:creationId xmlns:p14="http://schemas.microsoft.com/office/powerpoint/2010/main" val="25770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p:txBody>
          <a:bodyPr/>
          <a:lstStyle/>
          <a:p>
            <a:r>
              <a:rPr lang="fr-FR">
                <a:cs typeface="Arial"/>
              </a:rPr>
              <a:t>L’évolution </a:t>
            </a:r>
            <a:br>
              <a:rPr lang="fr-FR">
                <a:cs typeface="Arial"/>
              </a:rPr>
            </a:br>
            <a:r>
              <a:rPr lang="fr-FR">
                <a:cs typeface="Arial"/>
              </a:rPr>
              <a:t>du droit à l’</a:t>
            </a:r>
            <a:r>
              <a:rPr lang="fr-FR" err="1">
                <a:cs typeface="Arial"/>
              </a:rPr>
              <a:t>avor</a:t>
            </a:r>
            <a:r>
              <a:rPr lang="fr-FR" sz="1000">
                <a:cs typeface="Arial"/>
              </a:rPr>
              <a:t> </a:t>
            </a:r>
            <a:r>
              <a:rPr lang="fr-FR" err="1">
                <a:cs typeface="Arial"/>
              </a:rPr>
              <a:t>tement</a:t>
            </a:r>
            <a:r>
              <a:rPr lang="fr-FR" sz="3000">
                <a:cs typeface="Arial"/>
              </a:rPr>
              <a:t> </a:t>
            </a:r>
            <a:r>
              <a:rPr lang="fr-FR">
                <a:cs typeface="Arial"/>
              </a:rPr>
              <a:t>: </a:t>
            </a:r>
          </a:p>
          <a:p>
            <a:pPr lvl="1"/>
            <a:r>
              <a:rPr lang="fr-CA" sz="6000">
                <a:solidFill>
                  <a:schemeClr val="bg1"/>
                </a:solidFill>
              </a:rPr>
              <a:t>La ligne </a:t>
            </a:r>
            <a:br>
              <a:rPr lang="fr-CA" sz="6000">
                <a:solidFill>
                  <a:schemeClr val="bg1"/>
                </a:solidFill>
              </a:rPr>
            </a:br>
            <a:r>
              <a:rPr lang="fr-CA" sz="6000">
                <a:solidFill>
                  <a:schemeClr val="bg1"/>
                </a:solidFill>
              </a:rPr>
              <a:t>du temps</a:t>
            </a:r>
          </a:p>
        </p:txBody>
      </p:sp>
      <p:pic>
        <p:nvPicPr>
          <p:cNvPr id="6" name="Espace réservé pour une image  5" descr="Une image contenant dessin, illustration, art, dessin humoristique&#10;&#10;Le contenu généré par l’IA peut être incorrect.">
            <a:extLst>
              <a:ext uri="{FF2B5EF4-FFF2-40B4-BE49-F238E27FC236}">
                <a16:creationId xmlns:a16="http://schemas.microsoft.com/office/drawing/2014/main" id="{59EA568C-65A3-FB16-350D-76F39681E0B1}"/>
              </a:ext>
            </a:extLst>
          </p:cNvPr>
          <p:cNvPicPr>
            <a:picLocks noGrp="1" noChangeAspect="1"/>
          </p:cNvPicPr>
          <p:nvPr>
            <p:ph type="pic" sz="quarter" idx="16"/>
          </p:nvPr>
        </p:nvPicPr>
        <p:blipFill>
          <a:blip r:embed="rId2"/>
          <a:srcRect l="8254" r="8254"/>
          <a:stretch>
            <a:fillRect/>
          </a:stretch>
        </p:blipFill>
        <p:spPr/>
      </p:pic>
    </p:spTree>
    <p:extLst>
      <p:ext uri="{BB962C8B-B14F-4D97-AF65-F5344CB8AC3E}">
        <p14:creationId xmlns:p14="http://schemas.microsoft.com/office/powerpoint/2010/main" val="285857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DC9F3F9-FA97-038E-BFDF-7B01B8773B6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282253" y="3753513"/>
            <a:ext cx="3718916" cy="3104487"/>
          </a:xfrm>
          <a:prstGeom prst="rect">
            <a:avLst/>
          </a:prstGeom>
        </p:spPr>
      </p:pic>
      <p:sp>
        <p:nvSpPr>
          <p:cNvPr id="7" name="Espace réservé du texte 6">
            <a:extLst>
              <a:ext uri="{FF2B5EF4-FFF2-40B4-BE49-F238E27FC236}">
                <a16:creationId xmlns:a16="http://schemas.microsoft.com/office/drawing/2014/main" id="{437C34BE-AB1D-8500-238D-9453C31996B9}"/>
              </a:ext>
            </a:extLst>
          </p:cNvPr>
          <p:cNvSpPr>
            <a:spLocks noGrp="1"/>
          </p:cNvSpPr>
          <p:nvPr>
            <p:ph type="body" sz="quarter" idx="15"/>
          </p:nvPr>
        </p:nvSpPr>
        <p:spPr>
          <a:xfrm>
            <a:off x="797781" y="353290"/>
            <a:ext cx="6819900" cy="463550"/>
          </a:xfrm>
        </p:spPr>
        <p:txBody>
          <a:bodyPr/>
          <a:lstStyle/>
          <a:p>
            <a:r>
              <a:rPr lang="fr-FR">
                <a:cs typeface="Arial"/>
              </a:rPr>
              <a:t>Histoire du droit à l’avortement au Canada</a:t>
            </a:r>
            <a:endParaRPr lang="fr-FR"/>
          </a:p>
        </p:txBody>
      </p:sp>
      <p:sp>
        <p:nvSpPr>
          <p:cNvPr id="3" name="Titre 2">
            <a:extLst>
              <a:ext uri="{FF2B5EF4-FFF2-40B4-BE49-F238E27FC236}">
                <a16:creationId xmlns:a16="http://schemas.microsoft.com/office/drawing/2014/main" id="{FEAE9DEA-D98C-66AF-5E85-074F152BC44D}"/>
              </a:ext>
            </a:extLst>
          </p:cNvPr>
          <p:cNvSpPr>
            <a:spLocks noGrp="1"/>
          </p:cNvSpPr>
          <p:nvPr>
            <p:ph type="title"/>
          </p:nvPr>
        </p:nvSpPr>
        <p:spPr>
          <a:xfrm>
            <a:off x="797781" y="919264"/>
            <a:ext cx="8822817" cy="914400"/>
          </a:xfrm>
        </p:spPr>
        <p:txBody>
          <a:bodyPr/>
          <a:lstStyle/>
          <a:p>
            <a:r>
              <a:rPr lang="fr-FR">
                <a:cs typeface="Arial"/>
              </a:rPr>
              <a:t>De crime à un acte médical légal</a:t>
            </a:r>
            <a:endParaRPr lang="fr-FR"/>
          </a:p>
        </p:txBody>
      </p:sp>
      <p:sp>
        <p:nvSpPr>
          <p:cNvPr id="4" name="Espace réservé du texte 3">
            <a:extLst>
              <a:ext uri="{FF2B5EF4-FFF2-40B4-BE49-F238E27FC236}">
                <a16:creationId xmlns:a16="http://schemas.microsoft.com/office/drawing/2014/main" id="{492DA35C-5019-2E0D-AC2F-EA64703C32EF}"/>
              </a:ext>
            </a:extLst>
          </p:cNvPr>
          <p:cNvSpPr>
            <a:spLocks noGrp="1"/>
          </p:cNvSpPr>
          <p:nvPr>
            <p:ph type="body" sz="quarter" idx="14"/>
          </p:nvPr>
        </p:nvSpPr>
        <p:spPr>
          <a:xfrm>
            <a:off x="340629" y="2309510"/>
            <a:ext cx="5486400" cy="419819"/>
          </a:xfrm>
        </p:spPr>
        <p:txBody>
          <a:bodyPr vert="horz" lIns="0" tIns="0" rIns="0" bIns="0" rtlCol="0" anchor="t">
            <a:noAutofit/>
          </a:bodyPr>
          <a:lstStyle/>
          <a:p>
            <a:r>
              <a:rPr lang="fr-FR">
                <a:cs typeface="Arial"/>
              </a:rPr>
              <a:t>De 1869 à 1969</a:t>
            </a:r>
            <a:endParaRPr lang="fr-FR"/>
          </a:p>
        </p:txBody>
      </p:sp>
      <p:sp>
        <p:nvSpPr>
          <p:cNvPr id="11" name="Rectangle 10">
            <a:extLst>
              <a:ext uri="{FF2B5EF4-FFF2-40B4-BE49-F238E27FC236}">
                <a16:creationId xmlns:a16="http://schemas.microsoft.com/office/drawing/2014/main" id="{16199CCC-8560-063A-66E9-02262313D6E8}"/>
              </a:ext>
            </a:extLst>
          </p:cNvPr>
          <p:cNvSpPr/>
          <p:nvPr/>
        </p:nvSpPr>
        <p:spPr>
          <a:xfrm>
            <a:off x="303003" y="2888846"/>
            <a:ext cx="4523118" cy="134572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bg1"/>
                </a:solidFill>
                <a:cs typeface="Arial"/>
              </a:rPr>
              <a:t>L’avortement</a:t>
            </a:r>
            <a:br>
              <a:rPr lang="fr-FR" sz="2800" b="1">
                <a:solidFill>
                  <a:schemeClr val="bg1"/>
                </a:solidFill>
                <a:cs typeface="Arial"/>
              </a:rPr>
            </a:br>
            <a:r>
              <a:rPr lang="fr-FR" sz="2800" b="1">
                <a:solidFill>
                  <a:schemeClr val="bg1"/>
                </a:solidFill>
                <a:cs typeface="Arial"/>
              </a:rPr>
              <a:t>est un crime</a:t>
            </a:r>
            <a:endParaRPr lang="fr-FR" sz="2400" b="1">
              <a:solidFill>
                <a:schemeClr val="bg1"/>
              </a:solidFill>
              <a:cs typeface="Arial" panose="020B0604020202020204"/>
            </a:endParaRPr>
          </a:p>
        </p:txBody>
      </p:sp>
      <p:sp>
        <p:nvSpPr>
          <p:cNvPr id="12" name="Rectangle 11">
            <a:extLst>
              <a:ext uri="{FF2B5EF4-FFF2-40B4-BE49-F238E27FC236}">
                <a16:creationId xmlns:a16="http://schemas.microsoft.com/office/drawing/2014/main" id="{D08EDCA5-70DC-10CF-A021-1168AD71C31A}"/>
              </a:ext>
            </a:extLst>
          </p:cNvPr>
          <p:cNvSpPr/>
          <p:nvPr/>
        </p:nvSpPr>
        <p:spPr>
          <a:xfrm>
            <a:off x="4831870" y="2888845"/>
            <a:ext cx="2510288" cy="134572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t>L’avortement est maintenant légal, mais à certaines conditions</a:t>
            </a:r>
            <a:r>
              <a:rPr lang="en-CA"/>
              <a:t> </a:t>
            </a:r>
          </a:p>
        </p:txBody>
      </p:sp>
      <p:sp>
        <p:nvSpPr>
          <p:cNvPr id="13" name="Flèche : droite 12">
            <a:extLst>
              <a:ext uri="{FF2B5EF4-FFF2-40B4-BE49-F238E27FC236}">
                <a16:creationId xmlns:a16="http://schemas.microsoft.com/office/drawing/2014/main" id="{06E48434-8C75-BFE9-AF43-2FB223F66103}"/>
              </a:ext>
            </a:extLst>
          </p:cNvPr>
          <p:cNvSpPr/>
          <p:nvPr/>
        </p:nvSpPr>
        <p:spPr>
          <a:xfrm>
            <a:off x="7342158" y="2213468"/>
            <a:ext cx="4659011" cy="269661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bg1"/>
                </a:solidFill>
                <a:cs typeface="Arial"/>
              </a:rPr>
              <a:t>L’avortement</a:t>
            </a:r>
            <a:br>
              <a:rPr lang="fr-FR" sz="2800" b="1">
                <a:solidFill>
                  <a:schemeClr val="bg1"/>
                </a:solidFill>
                <a:cs typeface="Arial"/>
              </a:rPr>
            </a:br>
            <a:r>
              <a:rPr lang="fr-FR" sz="2800" b="1">
                <a:solidFill>
                  <a:schemeClr val="bg1"/>
                </a:solidFill>
                <a:cs typeface="Arial"/>
              </a:rPr>
              <a:t>n’est plus un crime</a:t>
            </a:r>
          </a:p>
        </p:txBody>
      </p:sp>
      <p:sp>
        <p:nvSpPr>
          <p:cNvPr id="14" name="ZoneTexte 13">
            <a:extLst>
              <a:ext uri="{FF2B5EF4-FFF2-40B4-BE49-F238E27FC236}">
                <a16:creationId xmlns:a16="http://schemas.microsoft.com/office/drawing/2014/main" id="{F08FB973-980D-5AE4-5D72-B0AAEAA7AF48}"/>
              </a:ext>
            </a:extLst>
          </p:cNvPr>
          <p:cNvSpPr txBox="1"/>
          <p:nvPr/>
        </p:nvSpPr>
        <p:spPr>
          <a:xfrm>
            <a:off x="4753155" y="4470715"/>
            <a:ext cx="2746265"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800"/>
              <a:t>De 1969 à 1988</a:t>
            </a:r>
            <a:endParaRPr lang="fr-FR"/>
          </a:p>
        </p:txBody>
      </p:sp>
      <p:sp>
        <p:nvSpPr>
          <p:cNvPr id="15" name="ZoneTexte 14">
            <a:extLst>
              <a:ext uri="{FF2B5EF4-FFF2-40B4-BE49-F238E27FC236}">
                <a16:creationId xmlns:a16="http://schemas.microsoft.com/office/drawing/2014/main" id="{01594CF3-8322-4D95-28A4-6BF02EFD4EC2}"/>
              </a:ext>
            </a:extLst>
          </p:cNvPr>
          <p:cNvSpPr txBox="1"/>
          <p:nvPr/>
        </p:nvSpPr>
        <p:spPr>
          <a:xfrm>
            <a:off x="7414545" y="2213469"/>
            <a:ext cx="2206053"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800"/>
              <a:t>Depuis 1988</a:t>
            </a:r>
            <a:endParaRPr lang="fr-FR"/>
          </a:p>
        </p:txBody>
      </p:sp>
    </p:spTree>
    <p:custDataLst>
      <p:tags r:id="rId1"/>
    </p:custDataLst>
    <p:extLst>
      <p:ext uri="{BB962C8B-B14F-4D97-AF65-F5344CB8AC3E}">
        <p14:creationId xmlns:p14="http://schemas.microsoft.com/office/powerpoint/2010/main" val="214128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Caractère coloré, conception&#10;&#10;Description générée automatiquement">
            <a:extLst>
              <a:ext uri="{FF2B5EF4-FFF2-40B4-BE49-F238E27FC236}">
                <a16:creationId xmlns:a16="http://schemas.microsoft.com/office/drawing/2014/main" id="{A8B9E93E-BA73-1865-7BA1-2C611DA9027E}"/>
              </a:ext>
            </a:extLst>
          </p:cNvPr>
          <p:cNvPicPr>
            <a:picLocks noGrp="1" noChangeAspect="1"/>
          </p:cNvPicPr>
          <p:nvPr>
            <p:ph type="pic" sz="quarter" idx="13"/>
          </p:nvPr>
        </p:nvPicPr>
        <p:blipFill>
          <a:blip r:embed="rId3"/>
          <a:srcRect l="5843" t="8187" r="4135" b="-20360"/>
          <a:stretch/>
        </p:blipFill>
        <p:spPr>
          <a:xfrm>
            <a:off x="7476165" y="1920625"/>
            <a:ext cx="3806884" cy="4473411"/>
          </a:xfrm>
        </p:spPr>
      </p:pic>
      <p:sp>
        <p:nvSpPr>
          <p:cNvPr id="3" name="Titre 2">
            <a:extLst>
              <a:ext uri="{FF2B5EF4-FFF2-40B4-BE49-F238E27FC236}">
                <a16:creationId xmlns:a16="http://schemas.microsoft.com/office/drawing/2014/main" id="{CD224AF4-1B78-864B-E1A6-345D88C8DC25}"/>
              </a:ext>
            </a:extLst>
          </p:cNvPr>
          <p:cNvSpPr>
            <a:spLocks noGrp="1"/>
          </p:cNvSpPr>
          <p:nvPr>
            <p:ph type="title"/>
          </p:nvPr>
        </p:nvSpPr>
        <p:spPr>
          <a:xfrm>
            <a:off x="789788" y="881534"/>
            <a:ext cx="5943600" cy="914400"/>
          </a:xfrm>
        </p:spPr>
        <p:txBody>
          <a:bodyPr/>
          <a:lstStyle/>
          <a:p>
            <a:r>
              <a:rPr lang="fr-CA"/>
              <a:t>Qu’est-ce qu’un crime</a:t>
            </a:r>
            <a:r>
              <a:rPr lang="fr-CA" sz="2000"/>
              <a:t> </a:t>
            </a:r>
            <a:r>
              <a:rPr lang="fr-CA"/>
              <a:t>?</a:t>
            </a:r>
          </a:p>
        </p:txBody>
      </p:sp>
      <p:sp>
        <p:nvSpPr>
          <p:cNvPr id="4" name="Espace réservé du texte 3">
            <a:extLst>
              <a:ext uri="{FF2B5EF4-FFF2-40B4-BE49-F238E27FC236}">
                <a16:creationId xmlns:a16="http://schemas.microsoft.com/office/drawing/2014/main" id="{4407F09A-3B0A-1E7D-6027-984A79DB5CBF}"/>
              </a:ext>
            </a:extLst>
          </p:cNvPr>
          <p:cNvSpPr>
            <a:spLocks noGrp="1"/>
          </p:cNvSpPr>
          <p:nvPr>
            <p:ph type="body" sz="quarter" idx="14"/>
          </p:nvPr>
        </p:nvSpPr>
        <p:spPr>
          <a:xfrm>
            <a:off x="789788" y="2522625"/>
            <a:ext cx="5950040" cy="3982085"/>
          </a:xfrm>
        </p:spPr>
        <p:txBody>
          <a:bodyPr vert="horz" lIns="0" tIns="0" rIns="0" bIns="0" rtlCol="0" anchor="t">
            <a:noAutofit/>
          </a:bodyPr>
          <a:lstStyle/>
          <a:p>
            <a:pPr>
              <a:lnSpc>
                <a:spcPct val="100000"/>
              </a:lnSpc>
            </a:pPr>
            <a:r>
              <a:rPr lang="fr-CA" sz="2400"/>
              <a:t>Un crime est inscrit dans </a:t>
            </a:r>
            <a:r>
              <a:rPr lang="fr-CA" sz="2400" b="1">
                <a:solidFill>
                  <a:schemeClr val="accent1"/>
                </a:solidFill>
              </a:rPr>
              <a:t>le droit criminel</a:t>
            </a:r>
            <a:r>
              <a:rPr lang="fr-CA" sz="2400"/>
              <a:t>. </a:t>
            </a:r>
          </a:p>
          <a:p>
            <a:pPr>
              <a:lnSpc>
                <a:spcPct val="100000"/>
              </a:lnSpc>
            </a:pPr>
            <a:r>
              <a:rPr lang="fr-CA" sz="2400"/>
              <a:t>Le droit criminel interdit les </a:t>
            </a:r>
            <a:r>
              <a:rPr lang="fr-CA" sz="2400" b="1">
                <a:solidFill>
                  <a:schemeClr val="accent1"/>
                </a:solidFill>
              </a:rPr>
              <a:t>gestes</a:t>
            </a:r>
            <a:r>
              <a:rPr lang="fr-CA" sz="2400"/>
              <a:t> </a:t>
            </a:r>
            <a:br>
              <a:rPr lang="fr-CA" sz="2400"/>
            </a:br>
            <a:r>
              <a:rPr lang="fr-CA" sz="2400"/>
              <a:t>qui vont </a:t>
            </a:r>
            <a:r>
              <a:rPr lang="fr-CA" sz="2400" b="1">
                <a:solidFill>
                  <a:schemeClr val="accent1"/>
                </a:solidFill>
              </a:rPr>
              <a:t>contre les valeurs fondamentales de notre société</a:t>
            </a:r>
            <a:r>
              <a:rPr lang="fr-CA" sz="2400"/>
              <a:t>, </a:t>
            </a:r>
            <a:br>
              <a:rPr lang="fr-CA" sz="2400"/>
            </a:br>
            <a:r>
              <a:rPr lang="fr-CA" sz="2400"/>
              <a:t>comme le meurtre et le vol.</a:t>
            </a:r>
            <a:endParaRPr lang="fr-CA" sz="2400">
              <a:cs typeface="Arial"/>
            </a:endParaRPr>
          </a:p>
          <a:p>
            <a:pPr>
              <a:lnSpc>
                <a:spcPct val="100000"/>
              </a:lnSpc>
            </a:pPr>
            <a:r>
              <a:rPr lang="fr-CA" sz="2400"/>
              <a:t>Le Code criminel est une </a:t>
            </a:r>
            <a:r>
              <a:rPr lang="fr-CA" sz="2400" b="1">
                <a:solidFill>
                  <a:schemeClr val="accent1"/>
                </a:solidFill>
              </a:rPr>
              <a:t>loi fédérale</a:t>
            </a:r>
            <a:r>
              <a:rPr lang="fr-CA" sz="2400"/>
              <a:t>.</a:t>
            </a:r>
          </a:p>
          <a:p>
            <a:endParaRPr lang="fr-CA" sz="2400"/>
          </a:p>
        </p:txBody>
      </p:sp>
      <p:sp>
        <p:nvSpPr>
          <p:cNvPr id="5" name="Espace réservé du texte 4">
            <a:extLst>
              <a:ext uri="{FF2B5EF4-FFF2-40B4-BE49-F238E27FC236}">
                <a16:creationId xmlns:a16="http://schemas.microsoft.com/office/drawing/2014/main" id="{4D9A69DB-CAAD-57FD-4F65-3258F90268E7}"/>
              </a:ext>
            </a:extLst>
          </p:cNvPr>
          <p:cNvSpPr>
            <a:spLocks noGrp="1"/>
          </p:cNvSpPr>
          <p:nvPr>
            <p:ph type="body" sz="quarter" idx="15"/>
          </p:nvPr>
        </p:nvSpPr>
        <p:spPr>
          <a:xfrm>
            <a:off x="796228" y="353290"/>
            <a:ext cx="5943600" cy="415925"/>
          </a:xfrm>
        </p:spPr>
        <p:txBody>
          <a:bodyPr/>
          <a:lstStyle/>
          <a:p>
            <a:r>
              <a:rPr lang="fr-CA"/>
              <a:t>Définition de concept</a:t>
            </a:r>
          </a:p>
        </p:txBody>
      </p:sp>
    </p:spTree>
    <p:extLst>
      <p:ext uri="{BB962C8B-B14F-4D97-AF65-F5344CB8AC3E}">
        <p14:creationId xmlns:p14="http://schemas.microsoft.com/office/powerpoint/2010/main" val="293859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861B6D-E6D5-1FC9-F008-7858F6A4F3B5}"/>
              </a:ext>
            </a:extLst>
          </p:cNvPr>
          <p:cNvSpPr>
            <a:spLocks noGrp="1"/>
          </p:cNvSpPr>
          <p:nvPr>
            <p:ph type="title"/>
          </p:nvPr>
        </p:nvSpPr>
        <p:spPr>
          <a:xfrm>
            <a:off x="722147" y="842258"/>
            <a:ext cx="11015730" cy="914400"/>
          </a:xfrm>
        </p:spPr>
        <p:txBody>
          <a:bodyPr/>
          <a:lstStyle/>
          <a:p>
            <a:r>
              <a:rPr lang="fr-CA"/>
              <a:t>Quand l’avortement était </a:t>
            </a:r>
            <a:r>
              <a:rPr lang="en-US"/>
              <a:t>un </a:t>
            </a:r>
            <a:r>
              <a:rPr lang="en-US">
                <a:solidFill>
                  <a:schemeClr val="accent1"/>
                </a:solidFill>
              </a:rPr>
              <a:t>crime</a:t>
            </a:r>
            <a:r>
              <a:rPr lang="en-US"/>
              <a:t> au Canada</a:t>
            </a:r>
          </a:p>
        </p:txBody>
      </p:sp>
      <p:sp>
        <p:nvSpPr>
          <p:cNvPr id="4" name="Text Placeholder 3">
            <a:extLst>
              <a:ext uri="{FF2B5EF4-FFF2-40B4-BE49-F238E27FC236}">
                <a16:creationId xmlns:a16="http://schemas.microsoft.com/office/drawing/2014/main" id="{6A963927-5989-5EA7-F66B-4C21302C1743}"/>
              </a:ext>
            </a:extLst>
          </p:cNvPr>
          <p:cNvSpPr>
            <a:spLocks noGrp="1"/>
          </p:cNvSpPr>
          <p:nvPr>
            <p:ph type="body" sz="quarter" idx="14"/>
          </p:nvPr>
        </p:nvSpPr>
        <p:spPr>
          <a:xfrm>
            <a:off x="6982968" y="2469068"/>
            <a:ext cx="5209032" cy="4226560"/>
          </a:xfrm>
        </p:spPr>
        <p:txBody>
          <a:bodyPr vert="horz" lIns="0" tIns="0" rIns="0" bIns="0" rtlCol="0" anchor="t">
            <a:noAutofit/>
          </a:bodyPr>
          <a:lstStyle/>
          <a:p>
            <a:pPr>
              <a:lnSpc>
                <a:spcPct val="100000"/>
              </a:lnSpc>
            </a:pPr>
            <a:r>
              <a:rPr lang="en-US" sz="2400" b="1"/>
              <a:t>1869</a:t>
            </a:r>
            <a:r>
              <a:rPr lang="en-US" sz="1200"/>
              <a:t> </a:t>
            </a:r>
            <a:r>
              <a:rPr lang="en-US" sz="2400"/>
              <a:t>: le </a:t>
            </a:r>
            <a:r>
              <a:rPr lang="fr-CA" sz="2400">
                <a:effectLst/>
                <a:latin typeface="Arial"/>
                <a:ea typeface="Aptos" panose="020B0004020202020204" pitchFamily="34" charset="0"/>
                <a:cs typeface="Arial"/>
              </a:rPr>
              <a:t>Canada adopte </a:t>
            </a:r>
            <a:br>
              <a:rPr lang="fr-CA" sz="2400">
                <a:effectLst/>
                <a:latin typeface="Arial"/>
                <a:ea typeface="Aptos" panose="020B0004020202020204" pitchFamily="34" charset="0"/>
                <a:cs typeface="Arial"/>
              </a:rPr>
            </a:br>
            <a:r>
              <a:rPr lang="fr-CA" sz="2400">
                <a:effectLst/>
                <a:latin typeface="Arial"/>
                <a:ea typeface="Aptos" panose="020B0004020202020204" pitchFamily="34" charset="0"/>
                <a:cs typeface="Arial"/>
              </a:rPr>
              <a:t>sa première loi sur l’avortement</a:t>
            </a:r>
            <a:r>
              <a:rPr lang="fr-CA" sz="2400"/>
              <a:t>.</a:t>
            </a:r>
            <a:r>
              <a:rPr lang="en-CA" sz="2400">
                <a:effectLst/>
              </a:rPr>
              <a:t> </a:t>
            </a:r>
          </a:p>
          <a:p>
            <a:pPr>
              <a:lnSpc>
                <a:spcPct val="100000"/>
              </a:lnSpc>
            </a:pPr>
            <a:endParaRPr lang="en-CA" sz="2400"/>
          </a:p>
          <a:p>
            <a:pPr>
              <a:lnSpc>
                <a:spcPct val="100000"/>
              </a:lnSpc>
            </a:pPr>
            <a:r>
              <a:rPr lang="fr-CA" sz="2400" b="1">
                <a:effectLst/>
                <a:latin typeface="Arial" panose="020B0604020202020204" pitchFamily="34" charset="0"/>
                <a:ea typeface="Aptos" panose="020B0004020202020204" pitchFamily="34" charset="0"/>
              </a:rPr>
              <a:t>1892</a:t>
            </a:r>
            <a:r>
              <a:rPr lang="fr-CA" sz="1200" b="1">
                <a:latin typeface="Arial" panose="020B0604020202020204" pitchFamily="34" charset="0"/>
                <a:ea typeface="Aptos" panose="020B0004020202020204" pitchFamily="34" charset="0"/>
              </a:rPr>
              <a:t> </a:t>
            </a:r>
            <a:r>
              <a:rPr lang="fr-CA" sz="2400">
                <a:latin typeface="Arial" panose="020B0604020202020204" pitchFamily="34" charset="0"/>
                <a:ea typeface="Aptos" panose="020B0004020202020204" pitchFamily="34" charset="0"/>
              </a:rPr>
              <a:t>:</a:t>
            </a:r>
            <a:r>
              <a:rPr lang="fr-CA" sz="2400" b="1">
                <a:latin typeface="Arial" panose="020B0604020202020204" pitchFamily="34" charset="0"/>
                <a:ea typeface="Aptos" panose="020B0004020202020204" pitchFamily="34" charset="0"/>
              </a:rPr>
              <a:t> </a:t>
            </a:r>
            <a:r>
              <a:rPr lang="fr-CA" sz="2400">
                <a:effectLst/>
                <a:latin typeface="Arial" panose="020B0604020202020204" pitchFamily="34" charset="0"/>
                <a:ea typeface="Aptos" panose="020B0004020202020204" pitchFamily="34" charset="0"/>
              </a:rPr>
              <a:t>les lois sur l’avortement </a:t>
            </a:r>
            <a:br>
              <a:rPr lang="fr-CA" sz="2400">
                <a:effectLst/>
                <a:latin typeface="Arial" panose="020B0604020202020204" pitchFamily="34" charset="0"/>
                <a:ea typeface="Aptos" panose="020B0004020202020204" pitchFamily="34" charset="0"/>
              </a:rPr>
            </a:br>
            <a:r>
              <a:rPr lang="fr-CA" sz="2400">
                <a:effectLst/>
                <a:latin typeface="Arial" panose="020B0604020202020204" pitchFamily="34" charset="0"/>
                <a:ea typeface="Aptos" panose="020B0004020202020204" pitchFamily="34" charset="0"/>
              </a:rPr>
              <a:t>sont rassemblées dans le premier </a:t>
            </a:r>
            <a:r>
              <a:rPr lang="fr-CA" sz="2400" b="1" i="1">
                <a:solidFill>
                  <a:schemeClr val="accent1"/>
                </a:solidFill>
                <a:effectLst/>
                <a:latin typeface="Arial" panose="020B0604020202020204" pitchFamily="34" charset="0"/>
                <a:ea typeface="Aptos" panose="020B0004020202020204" pitchFamily="34" charset="0"/>
              </a:rPr>
              <a:t>Code criminel</a:t>
            </a:r>
            <a:r>
              <a:rPr lang="fr-CA" sz="2400" b="1">
                <a:solidFill>
                  <a:schemeClr val="accent1"/>
                </a:solidFill>
                <a:effectLst/>
                <a:latin typeface="Arial" panose="020B0604020202020204" pitchFamily="34" charset="0"/>
                <a:ea typeface="Aptos" panose="020B0004020202020204" pitchFamily="34" charset="0"/>
              </a:rPr>
              <a:t> canadien</a:t>
            </a:r>
            <a:r>
              <a:rPr lang="en-CA" sz="2400">
                <a:latin typeface="Arial" panose="020B0604020202020204" pitchFamily="34" charset="0"/>
                <a:ea typeface="Aptos" panose="020B0004020202020204" pitchFamily="34" charset="0"/>
              </a:rPr>
              <a:t>. </a:t>
            </a:r>
          </a:p>
          <a:p>
            <a:endParaRPr lang="en-CA" sz="2400">
              <a:effectLst/>
            </a:endParaRPr>
          </a:p>
        </p:txBody>
      </p:sp>
      <p:sp>
        <p:nvSpPr>
          <p:cNvPr id="2" name="Espace réservé du texte 6">
            <a:extLst>
              <a:ext uri="{FF2B5EF4-FFF2-40B4-BE49-F238E27FC236}">
                <a16:creationId xmlns:a16="http://schemas.microsoft.com/office/drawing/2014/main" id="{FD57BAE8-8A4B-A865-7409-46899707C9A1}"/>
              </a:ext>
            </a:extLst>
          </p:cNvPr>
          <p:cNvSpPr>
            <a:spLocks noGrp="1"/>
          </p:cNvSpPr>
          <p:nvPr>
            <p:ph type="body" sz="quarter" idx="15"/>
          </p:nvPr>
        </p:nvSpPr>
        <p:spPr>
          <a:xfrm>
            <a:off x="722147" y="352261"/>
            <a:ext cx="6819900" cy="463550"/>
          </a:xfrm>
        </p:spPr>
        <p:txBody>
          <a:bodyPr/>
          <a:lstStyle/>
          <a:p>
            <a:r>
              <a:rPr lang="fr-FR">
                <a:cs typeface="Arial"/>
              </a:rPr>
              <a:t>Histoire du droit à l’avortement au Canada</a:t>
            </a:r>
            <a:endParaRPr lang="fr-FR"/>
          </a:p>
        </p:txBody>
      </p:sp>
      <p:sp>
        <p:nvSpPr>
          <p:cNvPr id="8" name="ZoneTexte 7">
            <a:extLst>
              <a:ext uri="{FF2B5EF4-FFF2-40B4-BE49-F238E27FC236}">
                <a16:creationId xmlns:a16="http://schemas.microsoft.com/office/drawing/2014/main" id="{B10F3A12-CC02-E17F-0809-A5AB00605671}"/>
              </a:ext>
            </a:extLst>
          </p:cNvPr>
          <p:cNvSpPr txBox="1"/>
          <p:nvPr/>
        </p:nvSpPr>
        <p:spPr>
          <a:xfrm>
            <a:off x="601115" y="6193790"/>
            <a:ext cx="8067825" cy="215444"/>
          </a:xfrm>
          <a:prstGeom prst="rect">
            <a:avLst/>
          </a:prstGeom>
          <a:noFill/>
        </p:spPr>
        <p:txBody>
          <a:bodyPr wrap="square">
            <a:spAutoFit/>
          </a:bodyPr>
          <a:lstStyle/>
          <a:p>
            <a:r>
              <a:rPr lang="fr-FR" sz="800"/>
              <a:t>Julien, Henri. La bénédiction du patriarche. </a:t>
            </a:r>
            <a:r>
              <a:rPr lang="fr-FR" sz="800" i="1"/>
              <a:t>L'Opinion publique</a:t>
            </a:r>
            <a:r>
              <a:rPr lang="fr-FR" sz="800"/>
              <a:t>, Vol. 11, no 2 (8 janvier 1880), p. 18-19. Source</a:t>
            </a:r>
            <a:r>
              <a:rPr lang="fr-FR" sz="400"/>
              <a:t> </a:t>
            </a:r>
            <a:r>
              <a:rPr lang="fr-FR" sz="800"/>
              <a:t>: https://</a:t>
            </a:r>
            <a:r>
              <a:rPr lang="fr-FR" sz="800" err="1"/>
              <a:t>collections.banq.qc.ca</a:t>
            </a:r>
            <a:r>
              <a:rPr lang="fr-FR" sz="800"/>
              <a:t>/</a:t>
            </a:r>
            <a:r>
              <a:rPr lang="fr-FR" sz="800" err="1"/>
              <a:t>ark</a:t>
            </a:r>
            <a:r>
              <a:rPr lang="fr-FR" sz="800"/>
              <a:t>:/52327/2070079</a:t>
            </a:r>
          </a:p>
        </p:txBody>
      </p:sp>
      <p:pic>
        <p:nvPicPr>
          <p:cNvPr id="10" name="Image 9">
            <a:extLst>
              <a:ext uri="{FF2B5EF4-FFF2-40B4-BE49-F238E27FC236}">
                <a16:creationId xmlns:a16="http://schemas.microsoft.com/office/drawing/2014/main" id="{E119AAB4-1F34-BE65-342E-11312E727944}"/>
              </a:ext>
            </a:extLst>
          </p:cNvPr>
          <p:cNvPicPr>
            <a:picLocks noChangeAspect="1"/>
          </p:cNvPicPr>
          <p:nvPr/>
        </p:nvPicPr>
        <p:blipFill>
          <a:blip r:embed="rId3"/>
          <a:stretch>
            <a:fillRect/>
          </a:stretch>
        </p:blipFill>
        <p:spPr>
          <a:xfrm>
            <a:off x="722147" y="1578610"/>
            <a:ext cx="5508683" cy="4506407"/>
          </a:xfrm>
          <a:prstGeom prst="rect">
            <a:avLst/>
          </a:prstGeom>
        </p:spPr>
      </p:pic>
    </p:spTree>
    <p:extLst>
      <p:ext uri="{BB962C8B-B14F-4D97-AF65-F5344CB8AC3E}">
        <p14:creationId xmlns:p14="http://schemas.microsoft.com/office/powerpoint/2010/main" val="257422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2935F24-EBB0-7990-C253-908693E9D31D}"/>
              </a:ext>
            </a:extLst>
          </p:cNvPr>
          <p:cNvSpPr>
            <a:spLocks noGrp="1"/>
          </p:cNvSpPr>
          <p:nvPr>
            <p:ph type="title"/>
          </p:nvPr>
        </p:nvSpPr>
        <p:spPr>
          <a:xfrm>
            <a:off x="817168" y="822960"/>
            <a:ext cx="5943600" cy="914400"/>
          </a:xfrm>
        </p:spPr>
        <p:txBody>
          <a:bodyPr/>
          <a:lstStyle/>
          <a:p>
            <a:r>
              <a:rPr lang="fr-FR">
                <a:cs typeface="Arial"/>
              </a:rPr>
              <a:t>Féminisme</a:t>
            </a:r>
            <a:endParaRPr lang="fr-FR"/>
          </a:p>
        </p:txBody>
      </p:sp>
      <p:sp>
        <p:nvSpPr>
          <p:cNvPr id="5" name="Espace réservé du texte 4">
            <a:extLst>
              <a:ext uri="{FF2B5EF4-FFF2-40B4-BE49-F238E27FC236}">
                <a16:creationId xmlns:a16="http://schemas.microsoft.com/office/drawing/2014/main" id="{E6452F41-2244-718F-A6F0-E17AECAFBED1}"/>
              </a:ext>
            </a:extLst>
          </p:cNvPr>
          <p:cNvSpPr>
            <a:spLocks noGrp="1"/>
          </p:cNvSpPr>
          <p:nvPr>
            <p:ph type="body" sz="quarter" idx="15"/>
          </p:nvPr>
        </p:nvSpPr>
        <p:spPr>
          <a:xfrm>
            <a:off x="817168" y="353290"/>
            <a:ext cx="5943600" cy="415925"/>
          </a:xfrm>
        </p:spPr>
        <p:txBody>
          <a:bodyPr/>
          <a:lstStyle/>
          <a:p>
            <a:r>
              <a:rPr lang="fr-FR">
                <a:cs typeface="Arial"/>
              </a:rPr>
              <a:t>Évolution sociale, impacts sociaux</a:t>
            </a:r>
            <a:endParaRPr lang="fr-FR"/>
          </a:p>
        </p:txBody>
      </p:sp>
      <p:pic>
        <p:nvPicPr>
          <p:cNvPr id="6" name="Média en ligne 5" title="Féminisme">
            <a:hlinkClick r:id="" action="ppaction://media"/>
            <a:extLst>
              <a:ext uri="{FF2B5EF4-FFF2-40B4-BE49-F238E27FC236}">
                <a16:creationId xmlns:a16="http://schemas.microsoft.com/office/drawing/2014/main" id="{DB54D254-50B6-C5AB-DC26-4A2504704B00}"/>
              </a:ext>
            </a:extLst>
          </p:cNvPr>
          <p:cNvPicPr>
            <a:picLocks noRot="1" noChangeAspect="1"/>
          </p:cNvPicPr>
          <p:nvPr>
            <a:videoFile r:link="rId1"/>
          </p:nvPr>
        </p:nvPicPr>
        <p:blipFill>
          <a:blip r:embed="rId4"/>
          <a:stretch>
            <a:fillRect/>
          </a:stretch>
        </p:blipFill>
        <p:spPr>
          <a:xfrm>
            <a:off x="2036618" y="1543050"/>
            <a:ext cx="8344045" cy="4749473"/>
          </a:xfrm>
          <a:prstGeom prst="rect">
            <a:avLst/>
          </a:prstGeom>
        </p:spPr>
      </p:pic>
      <p:sp>
        <p:nvSpPr>
          <p:cNvPr id="2" name="ZoneTexte 1">
            <a:extLst>
              <a:ext uri="{FF2B5EF4-FFF2-40B4-BE49-F238E27FC236}">
                <a16:creationId xmlns:a16="http://schemas.microsoft.com/office/drawing/2014/main" id="{972303DF-CBFD-5CC0-BC8B-48CDBC5B34C8}"/>
              </a:ext>
            </a:extLst>
          </p:cNvPr>
          <p:cNvSpPr txBox="1"/>
          <p:nvPr/>
        </p:nvSpPr>
        <p:spPr>
          <a:xfrm>
            <a:off x="1961485" y="6350821"/>
            <a:ext cx="3916393"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CA" sz="1400" b="1">
                <a:solidFill>
                  <a:srgbClr val="F6891F"/>
                </a:solidFill>
              </a:rPr>
              <a:t>Source</a:t>
            </a:r>
            <a:r>
              <a:rPr lang="fr-CA" sz="700" b="1">
                <a:solidFill>
                  <a:srgbClr val="F6891F"/>
                </a:solidFill>
              </a:rPr>
              <a:t> </a:t>
            </a:r>
            <a:r>
              <a:rPr lang="fr-CA" sz="1400">
                <a:solidFill>
                  <a:srgbClr val="F6891F"/>
                </a:solidFill>
              </a:rPr>
              <a:t>: </a:t>
            </a:r>
            <a:r>
              <a:rPr lang="fr-CA" sz="1400">
                <a:solidFill>
                  <a:srgbClr val="F6891F"/>
                </a:solidFill>
                <a:ea typeface="+mn-lt"/>
                <a:cs typeface="+mn-lt"/>
              </a:rPr>
              <a:t>RÉCIT Univers social</a:t>
            </a:r>
            <a:r>
              <a:rPr lang="fr-CA" sz="1400">
                <a:solidFill>
                  <a:srgbClr val="F6891F"/>
                </a:solidFill>
              </a:rPr>
              <a:t>, «</a:t>
            </a:r>
            <a:r>
              <a:rPr lang="fr-CA" sz="700">
                <a:solidFill>
                  <a:srgbClr val="F6891F"/>
                </a:solidFill>
              </a:rPr>
              <a:t> </a:t>
            </a:r>
            <a:r>
              <a:rPr lang="fr-CA" sz="1400">
                <a:solidFill>
                  <a:srgbClr val="F6891F"/>
                </a:solidFill>
                <a:ea typeface="+mn-lt"/>
                <a:cs typeface="+mn-lt"/>
              </a:rPr>
              <a:t>Féminisme</a:t>
            </a:r>
            <a:r>
              <a:rPr lang="fr-CA" sz="700">
                <a:solidFill>
                  <a:srgbClr val="F6891F"/>
                </a:solidFill>
              </a:rPr>
              <a:t> </a:t>
            </a:r>
            <a:r>
              <a:rPr lang="fr-CA" sz="1400">
                <a:solidFill>
                  <a:srgbClr val="F6891F"/>
                </a:solidFill>
              </a:rPr>
              <a:t>»</a:t>
            </a:r>
            <a:r>
              <a:rPr lang="fr-FR" sz="1400">
                <a:solidFill>
                  <a:srgbClr val="F6891F"/>
                </a:solidFill>
              </a:rPr>
              <a:t> </a:t>
            </a:r>
            <a:endParaRPr lang="fr-FR">
              <a:cs typeface="Arial"/>
            </a:endParaRPr>
          </a:p>
        </p:txBody>
      </p:sp>
    </p:spTree>
    <p:extLst>
      <p:ext uri="{BB962C8B-B14F-4D97-AF65-F5344CB8AC3E}">
        <p14:creationId xmlns:p14="http://schemas.microsoft.com/office/powerpoint/2010/main" val="396465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57452-8609-12B2-ECAE-7980D5109AF3}"/>
              </a:ext>
            </a:extLst>
          </p:cNvPr>
          <p:cNvSpPr>
            <a:spLocks noGrp="1"/>
          </p:cNvSpPr>
          <p:nvPr>
            <p:ph type="title"/>
          </p:nvPr>
        </p:nvSpPr>
        <p:spPr>
          <a:xfrm>
            <a:off x="6096000" y="2147829"/>
            <a:ext cx="5791201" cy="1756921"/>
          </a:xfrm>
        </p:spPr>
        <p:txBody>
          <a:bodyPr/>
          <a:lstStyle/>
          <a:p>
            <a:r>
              <a:rPr lang="en-US"/>
              <a:t>1969</a:t>
            </a:r>
            <a:r>
              <a:rPr lang="en-US" sz="2000"/>
              <a:t> </a:t>
            </a:r>
            <a:r>
              <a:rPr lang="en-US"/>
              <a:t>: </a:t>
            </a:r>
            <a:r>
              <a:rPr lang="en-US" err="1"/>
              <a:t>L’avortement</a:t>
            </a:r>
            <a:r>
              <a:rPr lang="en-US"/>
              <a:t> </a:t>
            </a:r>
            <a:r>
              <a:rPr lang="en-US" err="1"/>
              <a:t>devient</a:t>
            </a:r>
            <a:r>
              <a:rPr lang="en-US"/>
              <a:t> </a:t>
            </a:r>
            <a:r>
              <a:rPr lang="en-US" err="1">
                <a:solidFill>
                  <a:schemeClr val="accent1"/>
                </a:solidFill>
              </a:rPr>
              <a:t>légal</a:t>
            </a:r>
            <a:r>
              <a:rPr lang="en-US"/>
              <a:t>… </a:t>
            </a:r>
            <a:br>
              <a:rPr lang="en-US"/>
            </a:br>
            <a:r>
              <a:rPr lang="en-US"/>
              <a:t>à </a:t>
            </a:r>
            <a:r>
              <a:rPr lang="en-US" err="1"/>
              <a:t>certaines</a:t>
            </a:r>
            <a:r>
              <a:rPr lang="en-US"/>
              <a:t> conditions </a:t>
            </a:r>
            <a:br>
              <a:rPr lang="en-US"/>
            </a:br>
            <a:endParaRPr lang="en-US"/>
          </a:p>
        </p:txBody>
      </p:sp>
      <p:pic>
        <p:nvPicPr>
          <p:cNvPr id="9" name="Image 8">
            <a:extLst>
              <a:ext uri="{FF2B5EF4-FFF2-40B4-BE49-F238E27FC236}">
                <a16:creationId xmlns:a16="http://schemas.microsoft.com/office/drawing/2014/main" id="{4DDE5912-D49B-940E-CAE6-69ED5A85737B}"/>
              </a:ext>
            </a:extLst>
          </p:cNvPr>
          <p:cNvPicPr>
            <a:picLocks noChangeAspect="1"/>
          </p:cNvPicPr>
          <p:nvPr/>
        </p:nvPicPr>
        <p:blipFill>
          <a:blip r:embed="rId3">
            <a:clrChange>
              <a:clrFrom>
                <a:srgbClr val="FFFFFF"/>
              </a:clrFrom>
              <a:clrTo>
                <a:srgbClr val="FFFFFF">
                  <a:alpha val="0"/>
                </a:srgbClr>
              </a:clrTo>
            </a:clrChange>
          </a:blip>
          <a:srcRect l="3154" t="38241" r="82629" b="36042"/>
          <a:stretch/>
        </p:blipFill>
        <p:spPr>
          <a:xfrm>
            <a:off x="-223520" y="1341025"/>
            <a:ext cx="6111702" cy="4694015"/>
          </a:xfrm>
          <a:prstGeom prst="rect">
            <a:avLst/>
          </a:prstGeom>
        </p:spPr>
      </p:pic>
      <p:sp>
        <p:nvSpPr>
          <p:cNvPr id="6" name="Espace réservé du texte 6">
            <a:extLst>
              <a:ext uri="{FF2B5EF4-FFF2-40B4-BE49-F238E27FC236}">
                <a16:creationId xmlns:a16="http://schemas.microsoft.com/office/drawing/2014/main" id="{6BFACD78-E732-D55D-87F0-4A7E4C42A51D}"/>
              </a:ext>
            </a:extLst>
          </p:cNvPr>
          <p:cNvSpPr>
            <a:spLocks noGrp="1"/>
          </p:cNvSpPr>
          <p:nvPr>
            <p:ph type="body" sz="quarter" idx="15"/>
          </p:nvPr>
        </p:nvSpPr>
        <p:spPr>
          <a:xfrm>
            <a:off x="824255" y="428162"/>
            <a:ext cx="6968558" cy="409283"/>
          </a:xfrm>
        </p:spPr>
        <p:txBody>
          <a:bodyPr/>
          <a:lstStyle/>
          <a:p>
            <a:r>
              <a:rPr lang="fr-FR">
                <a:cs typeface="Arial"/>
              </a:rPr>
              <a:t>Histoire du droit à l’avortement au Canada</a:t>
            </a:r>
            <a:endParaRPr lang="fr-FR"/>
          </a:p>
        </p:txBody>
      </p:sp>
      <p:sp>
        <p:nvSpPr>
          <p:cNvPr id="13" name="Espace réservé du texte 3">
            <a:extLst>
              <a:ext uri="{FF2B5EF4-FFF2-40B4-BE49-F238E27FC236}">
                <a16:creationId xmlns:a16="http://schemas.microsoft.com/office/drawing/2014/main" id="{1B4903EF-0F86-6D6B-3235-830552693820}"/>
              </a:ext>
            </a:extLst>
          </p:cNvPr>
          <p:cNvSpPr txBox="1">
            <a:spLocks/>
          </p:cNvSpPr>
          <p:nvPr/>
        </p:nvSpPr>
        <p:spPr>
          <a:xfrm>
            <a:off x="6096000" y="4560860"/>
            <a:ext cx="5195454" cy="147418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CA" b="1">
                <a:solidFill>
                  <a:schemeClr val="accent1"/>
                </a:solidFill>
                <a:latin typeface="Arial" panose="020B0604020202020204" pitchFamily="34" charset="0"/>
                <a:ea typeface="Aptos" panose="020B0004020202020204" pitchFamily="34" charset="0"/>
                <a:cs typeface="Arial" panose="020B0604020202020204" pitchFamily="34" charset="0"/>
              </a:rPr>
              <a:t>si la vie ou la santé de </a:t>
            </a:r>
            <a:br>
              <a:rPr lang="fr-CA" b="1">
                <a:solidFill>
                  <a:schemeClr val="accent1"/>
                </a:solidFill>
                <a:latin typeface="Arial" panose="020B0604020202020204" pitchFamily="34" charset="0"/>
                <a:ea typeface="Aptos" panose="020B0004020202020204" pitchFamily="34" charset="0"/>
                <a:cs typeface="Arial" panose="020B0604020202020204" pitchFamily="34" charset="0"/>
              </a:rPr>
            </a:br>
            <a:r>
              <a:rPr lang="fr-CA" b="1">
                <a:solidFill>
                  <a:schemeClr val="accent1"/>
                </a:solidFill>
                <a:latin typeface="Arial" panose="020B0604020202020204" pitchFamily="34" charset="0"/>
                <a:ea typeface="Aptos" panose="020B0004020202020204" pitchFamily="34" charset="0"/>
                <a:cs typeface="Arial" panose="020B0604020202020204" pitchFamily="34" charset="0"/>
              </a:rPr>
              <a:t>la femme est en danger</a:t>
            </a:r>
            <a:endParaRPr lang="fr-FR"/>
          </a:p>
        </p:txBody>
      </p:sp>
    </p:spTree>
    <p:extLst>
      <p:ext uri="{BB962C8B-B14F-4D97-AF65-F5344CB8AC3E}">
        <p14:creationId xmlns:p14="http://schemas.microsoft.com/office/powerpoint/2010/main" val="412985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5C0E26-BC54-9DCE-ED05-4F0747403D58}"/>
              </a:ext>
            </a:extLst>
          </p:cNvPr>
          <p:cNvSpPr>
            <a:spLocks noGrp="1"/>
          </p:cNvSpPr>
          <p:nvPr>
            <p:ph type="title"/>
          </p:nvPr>
        </p:nvSpPr>
        <p:spPr>
          <a:xfrm>
            <a:off x="756880" y="1017498"/>
            <a:ext cx="11446345" cy="914400"/>
          </a:xfrm>
        </p:spPr>
        <p:txBody>
          <a:bodyPr/>
          <a:lstStyle/>
          <a:p>
            <a:r>
              <a:rPr lang="fr-CA"/>
              <a:t>L’avortement n’est </a:t>
            </a:r>
            <a:r>
              <a:rPr lang="fr-CA">
                <a:solidFill>
                  <a:schemeClr val="accent1"/>
                </a:solidFill>
              </a:rPr>
              <a:t>plus un crime</a:t>
            </a:r>
            <a:r>
              <a:rPr lang="fr-CA"/>
              <a:t> au Canada</a:t>
            </a:r>
          </a:p>
        </p:txBody>
      </p:sp>
      <p:sp>
        <p:nvSpPr>
          <p:cNvPr id="4" name="Text Placeholder 3">
            <a:extLst>
              <a:ext uri="{FF2B5EF4-FFF2-40B4-BE49-F238E27FC236}">
                <a16:creationId xmlns:a16="http://schemas.microsoft.com/office/drawing/2014/main" id="{0209F7D4-D632-4FA0-267A-04CA53C4686B}"/>
              </a:ext>
            </a:extLst>
          </p:cNvPr>
          <p:cNvSpPr>
            <a:spLocks noGrp="1"/>
          </p:cNvSpPr>
          <p:nvPr>
            <p:ph type="body" sz="quarter" idx="14"/>
          </p:nvPr>
        </p:nvSpPr>
        <p:spPr>
          <a:xfrm>
            <a:off x="756880" y="2188801"/>
            <a:ext cx="6175385" cy="3651701"/>
          </a:xfrm>
        </p:spPr>
        <p:txBody>
          <a:bodyPr vert="horz" lIns="0" tIns="0" rIns="0" bIns="0" rtlCol="0" anchor="t">
            <a:noAutofit/>
          </a:bodyPr>
          <a:lstStyle/>
          <a:p>
            <a:pPr>
              <a:lnSpc>
                <a:spcPct val="100000"/>
              </a:lnSpc>
            </a:pPr>
            <a:r>
              <a:rPr lang="fr-CA" sz="2600" b="1">
                <a:latin typeface="Arial"/>
                <a:ea typeface="Arial" panose="020B0604020202020204" pitchFamily="34" charset="0"/>
                <a:cs typeface="Arial"/>
              </a:rPr>
              <a:t>1988</a:t>
            </a:r>
            <a:r>
              <a:rPr lang="fr-CA" sz="1300" b="1">
                <a:latin typeface="Arial"/>
                <a:ea typeface="Arial" panose="020B0604020202020204" pitchFamily="34" charset="0"/>
                <a:cs typeface="Arial"/>
              </a:rPr>
              <a:t> </a:t>
            </a:r>
            <a:r>
              <a:rPr lang="fr-CA" sz="2600" b="1">
                <a:latin typeface="Arial"/>
                <a:ea typeface="Arial" panose="020B0604020202020204" pitchFamily="34" charset="0"/>
                <a:cs typeface="Arial"/>
              </a:rPr>
              <a:t>: </a:t>
            </a:r>
            <a:r>
              <a:rPr lang="fr-CA" sz="2600">
                <a:latin typeface="Arial"/>
                <a:ea typeface="Arial" panose="020B0604020202020204" pitchFamily="34" charset="0"/>
                <a:cs typeface="Arial"/>
              </a:rPr>
              <a:t>La</a:t>
            </a:r>
            <a:r>
              <a:rPr lang="fr-CA" sz="2600">
                <a:effectLst/>
                <a:latin typeface="Arial"/>
                <a:ea typeface="Arial" panose="020B0604020202020204" pitchFamily="34" charset="0"/>
                <a:cs typeface="Arial"/>
              </a:rPr>
              <a:t> </a:t>
            </a:r>
            <a:r>
              <a:rPr lang="fr-CA" sz="2600" b="1">
                <a:solidFill>
                  <a:schemeClr val="accent2"/>
                </a:solidFill>
                <a:effectLst/>
                <a:latin typeface="Arial"/>
                <a:ea typeface="Arial" panose="020B0604020202020204" pitchFamily="34" charset="0"/>
                <a:cs typeface="Arial"/>
              </a:rPr>
              <a:t>Cour suprême</a:t>
            </a:r>
            <a:r>
              <a:rPr lang="fr-CA" sz="2600">
                <a:solidFill>
                  <a:schemeClr val="accent1"/>
                </a:solidFill>
                <a:effectLst/>
                <a:latin typeface="Arial"/>
                <a:ea typeface="Arial" panose="020B0604020202020204" pitchFamily="34" charset="0"/>
                <a:cs typeface="Arial"/>
              </a:rPr>
              <a:t> </a:t>
            </a:r>
            <a:r>
              <a:rPr lang="fr-CA" sz="2600">
                <a:effectLst/>
                <a:latin typeface="Arial"/>
                <a:ea typeface="Arial" panose="020B0604020202020204" pitchFamily="34" charset="0"/>
                <a:cs typeface="Arial"/>
              </a:rPr>
              <a:t>du Canada  </a:t>
            </a:r>
            <a:r>
              <a:rPr lang="fr-CA" sz="2600" b="1">
                <a:solidFill>
                  <a:schemeClr val="accent1"/>
                </a:solidFill>
                <a:effectLst/>
                <a:latin typeface="Arial"/>
                <a:ea typeface="Arial" panose="020B0604020202020204" pitchFamily="34" charset="0"/>
                <a:cs typeface="Arial"/>
              </a:rPr>
              <a:t>décriminalise</a:t>
            </a:r>
            <a:r>
              <a:rPr lang="fr-CA" sz="2600">
                <a:effectLst/>
                <a:latin typeface="Arial"/>
                <a:ea typeface="Arial" panose="020B0604020202020204" pitchFamily="34" charset="0"/>
                <a:cs typeface="Arial"/>
              </a:rPr>
              <a:t> l’avortement.</a:t>
            </a:r>
            <a:r>
              <a:rPr lang="fr-CA" sz="2600">
                <a:effectLst/>
                <a:latin typeface="Arial"/>
                <a:cs typeface="Arial"/>
              </a:rPr>
              <a:t> </a:t>
            </a:r>
            <a:endParaRPr lang="fr-FR" sz="2600"/>
          </a:p>
          <a:p>
            <a:pPr>
              <a:lnSpc>
                <a:spcPct val="100000"/>
              </a:lnSpc>
            </a:pPr>
            <a:endParaRPr lang="fr-CA" sz="2600"/>
          </a:p>
          <a:p>
            <a:pPr>
              <a:lnSpc>
                <a:spcPct val="100000"/>
              </a:lnSpc>
            </a:pPr>
            <a:r>
              <a:rPr lang="fr-CA" sz="2600" b="1">
                <a:effectLst/>
                <a:latin typeface="Arial"/>
                <a:ea typeface="Aptos" panose="020B0004020202020204" pitchFamily="34" charset="0"/>
                <a:cs typeface="Arial"/>
              </a:rPr>
              <a:t>1989</a:t>
            </a:r>
            <a:r>
              <a:rPr lang="fr-CA" sz="1300" b="1">
                <a:latin typeface="Arial"/>
                <a:ea typeface="Aptos" panose="020B0004020202020204" pitchFamily="34" charset="0"/>
                <a:cs typeface="Arial"/>
              </a:rPr>
              <a:t> </a:t>
            </a:r>
            <a:r>
              <a:rPr lang="fr-CA" sz="2600" b="1">
                <a:latin typeface="Arial"/>
                <a:ea typeface="Aptos" panose="020B0004020202020204" pitchFamily="34" charset="0"/>
                <a:cs typeface="Arial"/>
              </a:rPr>
              <a:t>: </a:t>
            </a:r>
            <a:r>
              <a:rPr lang="fr-CA" sz="2600"/>
              <a:t>La </a:t>
            </a:r>
            <a:r>
              <a:rPr lang="fr-CA" sz="2600" b="1">
                <a:solidFill>
                  <a:schemeClr val="accent2"/>
                </a:solidFill>
              </a:rPr>
              <a:t>Cour suprême </a:t>
            </a:r>
            <a:r>
              <a:rPr lang="fr-CA" sz="2600"/>
              <a:t>du Canada confirme que </a:t>
            </a:r>
            <a:r>
              <a:rPr lang="fr-CA" sz="2600" b="1">
                <a:solidFill>
                  <a:schemeClr val="accent1"/>
                </a:solidFill>
              </a:rPr>
              <a:t>l’avortement ne concerne que la femme elle-même</a:t>
            </a:r>
            <a:r>
              <a:rPr lang="fr-CA" sz="2600"/>
              <a:t>.</a:t>
            </a:r>
            <a:endParaRPr lang="fr-CA" sz="2600">
              <a:cs typeface="Arial"/>
            </a:endParaRPr>
          </a:p>
          <a:p>
            <a:endParaRPr lang="fr-CA" sz="2600">
              <a:cs typeface="Arial"/>
            </a:endParaRPr>
          </a:p>
          <a:p>
            <a:endParaRPr lang="fr-CA" sz="2600"/>
          </a:p>
        </p:txBody>
      </p:sp>
      <p:sp>
        <p:nvSpPr>
          <p:cNvPr id="8" name="Espace réservé du texte 6">
            <a:extLst>
              <a:ext uri="{FF2B5EF4-FFF2-40B4-BE49-F238E27FC236}">
                <a16:creationId xmlns:a16="http://schemas.microsoft.com/office/drawing/2014/main" id="{69348C23-2BDC-2A0B-9DE3-12EB920ADDF4}"/>
              </a:ext>
            </a:extLst>
          </p:cNvPr>
          <p:cNvSpPr>
            <a:spLocks noGrp="1"/>
          </p:cNvSpPr>
          <p:nvPr>
            <p:ph type="body" sz="quarter" idx="15"/>
          </p:nvPr>
        </p:nvSpPr>
        <p:spPr>
          <a:xfrm>
            <a:off x="756880" y="428162"/>
            <a:ext cx="6968558" cy="409283"/>
          </a:xfrm>
        </p:spPr>
        <p:txBody>
          <a:bodyPr/>
          <a:lstStyle/>
          <a:p>
            <a:r>
              <a:rPr lang="fr-FR">
                <a:cs typeface="Arial"/>
              </a:rPr>
              <a:t>Histoire du droit à l’avortement au Canada</a:t>
            </a:r>
            <a:endParaRPr lang="fr-FR"/>
          </a:p>
        </p:txBody>
      </p:sp>
      <p:pic>
        <p:nvPicPr>
          <p:cNvPr id="9" name="Image 8">
            <a:extLst>
              <a:ext uri="{FF2B5EF4-FFF2-40B4-BE49-F238E27FC236}">
                <a16:creationId xmlns:a16="http://schemas.microsoft.com/office/drawing/2014/main" id="{1439744E-020E-EB30-BA7F-34A5BDF395C2}"/>
              </a:ext>
            </a:extLst>
          </p:cNvPr>
          <p:cNvPicPr>
            <a:picLocks noChangeAspect="1"/>
          </p:cNvPicPr>
          <p:nvPr/>
        </p:nvPicPr>
        <p:blipFill>
          <a:blip r:embed="rId3"/>
          <a:stretch>
            <a:fillRect/>
          </a:stretch>
        </p:blipFill>
        <p:spPr>
          <a:xfrm>
            <a:off x="6307358" y="3203381"/>
            <a:ext cx="5822448" cy="3722959"/>
          </a:xfrm>
          <a:prstGeom prst="rect">
            <a:avLst/>
          </a:prstGeom>
        </p:spPr>
      </p:pic>
    </p:spTree>
    <p:extLst>
      <p:ext uri="{BB962C8B-B14F-4D97-AF65-F5344CB8AC3E}">
        <p14:creationId xmlns:p14="http://schemas.microsoft.com/office/powerpoint/2010/main" val="245601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158D835-CD0E-E04A-BE44-D0D74FDECF51}"/>
              </a:ext>
            </a:extLst>
          </p:cNvPr>
          <p:cNvSpPr>
            <a:spLocks noGrp="1"/>
          </p:cNvSpPr>
          <p:nvPr>
            <p:ph type="title"/>
          </p:nvPr>
        </p:nvSpPr>
        <p:spPr/>
        <p:txBody>
          <a:bodyPr/>
          <a:lstStyle/>
          <a:p>
            <a:r>
              <a:rPr lang="fr-FR">
                <a:cs typeface="Arial"/>
              </a:rPr>
              <a:t>Déroulement</a:t>
            </a:r>
            <a:endParaRPr lang="fr-CA"/>
          </a:p>
        </p:txBody>
      </p:sp>
      <p:sp>
        <p:nvSpPr>
          <p:cNvPr id="5" name="Espace réservé du texte 4">
            <a:extLst>
              <a:ext uri="{FF2B5EF4-FFF2-40B4-BE49-F238E27FC236}">
                <a16:creationId xmlns:a16="http://schemas.microsoft.com/office/drawing/2014/main" id="{B652DC62-2A57-9B4B-9F94-356226A97430}"/>
              </a:ext>
            </a:extLst>
          </p:cNvPr>
          <p:cNvSpPr>
            <a:spLocks noGrp="1"/>
          </p:cNvSpPr>
          <p:nvPr>
            <p:ph type="body" sz="quarter" idx="14"/>
          </p:nvPr>
        </p:nvSpPr>
        <p:spPr>
          <a:xfrm>
            <a:off x="886967" y="2103120"/>
            <a:ext cx="6016341" cy="4114800"/>
          </a:xfrm>
        </p:spPr>
        <p:txBody>
          <a:bodyPr/>
          <a:lstStyle/>
          <a:p>
            <a:pPr lvl="1">
              <a:lnSpc>
                <a:spcPct val="100000"/>
              </a:lnSpc>
            </a:pPr>
            <a:r>
              <a:rPr lang="fr-CA">
                <a:solidFill>
                  <a:srgbClr val="333F48"/>
                </a:solidFill>
              </a:rPr>
              <a:t>Découvrir</a:t>
            </a:r>
            <a:r>
              <a:rPr lang="pt-BR">
                <a:solidFill>
                  <a:srgbClr val="333F48"/>
                </a:solidFill>
              </a:rPr>
              <a:t> </a:t>
            </a:r>
            <a:r>
              <a:rPr lang="pt-BR" err="1">
                <a:solidFill>
                  <a:srgbClr val="333F48"/>
                </a:solidFill>
              </a:rPr>
              <a:t>le</a:t>
            </a:r>
            <a:r>
              <a:rPr lang="pt-BR">
                <a:solidFill>
                  <a:srgbClr val="333F48"/>
                </a:solidFill>
              </a:rPr>
              <a:t> </a:t>
            </a:r>
            <a:r>
              <a:rPr lang="pt-BR" err="1">
                <a:solidFill>
                  <a:srgbClr val="333F48"/>
                </a:solidFill>
              </a:rPr>
              <a:t>droit</a:t>
            </a:r>
            <a:r>
              <a:rPr lang="pt-BR">
                <a:solidFill>
                  <a:srgbClr val="333F48"/>
                </a:solidFill>
              </a:rPr>
              <a:t> à </a:t>
            </a:r>
            <a:r>
              <a:rPr lang="pt-BR" err="1">
                <a:solidFill>
                  <a:srgbClr val="333F48"/>
                </a:solidFill>
              </a:rPr>
              <a:t>l’avortement</a:t>
            </a:r>
            <a:r>
              <a:rPr lang="pt-BR">
                <a:solidFill>
                  <a:srgbClr val="333F48"/>
                </a:solidFill>
              </a:rPr>
              <a:t> </a:t>
            </a:r>
            <a:br>
              <a:rPr lang="pt-BR">
                <a:solidFill>
                  <a:srgbClr val="333F48"/>
                </a:solidFill>
              </a:rPr>
            </a:br>
            <a:r>
              <a:rPr lang="pt-BR">
                <a:solidFill>
                  <a:srgbClr val="333F48"/>
                </a:solidFill>
              </a:rPr>
              <a:t>et </a:t>
            </a:r>
            <a:r>
              <a:rPr lang="pt-BR" err="1">
                <a:solidFill>
                  <a:srgbClr val="333F48"/>
                </a:solidFill>
              </a:rPr>
              <a:t>comment</a:t>
            </a:r>
            <a:r>
              <a:rPr lang="pt-BR">
                <a:solidFill>
                  <a:srgbClr val="333F48"/>
                </a:solidFill>
              </a:rPr>
              <a:t> </a:t>
            </a:r>
            <a:r>
              <a:rPr lang="pt-BR" err="1">
                <a:solidFill>
                  <a:srgbClr val="333F48"/>
                </a:solidFill>
              </a:rPr>
              <a:t>il</a:t>
            </a:r>
            <a:r>
              <a:rPr lang="pt-BR">
                <a:solidFill>
                  <a:srgbClr val="333F48"/>
                </a:solidFill>
              </a:rPr>
              <a:t> a </a:t>
            </a:r>
            <a:r>
              <a:rPr lang="pt-BR" err="1">
                <a:solidFill>
                  <a:srgbClr val="333F48"/>
                </a:solidFill>
              </a:rPr>
              <a:t>évolué</a:t>
            </a:r>
            <a:r>
              <a:rPr lang="pt-BR">
                <a:solidFill>
                  <a:srgbClr val="333F48"/>
                </a:solidFill>
              </a:rPr>
              <a:t> </a:t>
            </a:r>
            <a:br>
              <a:rPr lang="pt-BR">
                <a:solidFill>
                  <a:srgbClr val="333F48"/>
                </a:solidFill>
              </a:rPr>
            </a:br>
            <a:r>
              <a:rPr lang="pt-BR" err="1">
                <a:solidFill>
                  <a:srgbClr val="333F48"/>
                </a:solidFill>
              </a:rPr>
              <a:t>jusqu’à</a:t>
            </a:r>
            <a:r>
              <a:rPr lang="pt-BR">
                <a:solidFill>
                  <a:srgbClr val="333F48"/>
                </a:solidFill>
              </a:rPr>
              <a:t> </a:t>
            </a:r>
            <a:r>
              <a:rPr lang="pt-BR" err="1">
                <a:solidFill>
                  <a:srgbClr val="333F48"/>
                </a:solidFill>
              </a:rPr>
              <a:t>aujourd’hui</a:t>
            </a:r>
            <a:endParaRPr lang="fr-CA"/>
          </a:p>
          <a:p>
            <a:pPr lvl="1">
              <a:lnSpc>
                <a:spcPct val="100000"/>
              </a:lnSpc>
            </a:pPr>
            <a:r>
              <a:rPr lang="fr-CA">
                <a:solidFill>
                  <a:srgbClr val="333F48"/>
                </a:solidFill>
              </a:rPr>
              <a:t>Découvrir le rôle de la Cour suprême du Canada</a:t>
            </a:r>
            <a:endParaRPr lang="fr-CA"/>
          </a:p>
          <a:p>
            <a:pPr lvl="1">
              <a:lnSpc>
                <a:spcPct val="100000"/>
              </a:lnSpc>
            </a:pPr>
            <a:r>
              <a:rPr lang="fr-CA">
                <a:solidFill>
                  <a:srgbClr val="333F48"/>
                </a:solidFill>
              </a:rPr>
              <a:t>Réaliser l’activité</a:t>
            </a:r>
            <a:endParaRPr lang="fr-CA"/>
          </a:p>
          <a:p>
            <a:pPr lvl="1">
              <a:lnSpc>
                <a:spcPct val="100000"/>
              </a:lnSpc>
            </a:pPr>
            <a:r>
              <a:rPr lang="fr-CA">
                <a:solidFill>
                  <a:srgbClr val="333F48"/>
                </a:solidFill>
                <a:cs typeface="Arial"/>
              </a:rPr>
              <a:t>Revenir</a:t>
            </a:r>
            <a:r>
              <a:rPr lang="en-US">
                <a:solidFill>
                  <a:srgbClr val="333F48"/>
                </a:solidFill>
                <a:cs typeface="Arial"/>
              </a:rPr>
              <a:t> sur les </a:t>
            </a:r>
            <a:r>
              <a:rPr lang="fr-CA">
                <a:solidFill>
                  <a:srgbClr val="333F48"/>
                </a:solidFill>
                <a:cs typeface="Arial"/>
              </a:rPr>
              <a:t>apprentissages</a:t>
            </a:r>
            <a:endParaRPr lang="en-US">
              <a:solidFill>
                <a:srgbClr val="333F48"/>
              </a:solidFill>
              <a:cs typeface="Arial"/>
            </a:endParaRPr>
          </a:p>
        </p:txBody>
      </p:sp>
      <p:pic>
        <p:nvPicPr>
          <p:cNvPr id="6" name="Image 5">
            <a:extLst>
              <a:ext uri="{FF2B5EF4-FFF2-40B4-BE49-F238E27FC236}">
                <a16:creationId xmlns:a16="http://schemas.microsoft.com/office/drawing/2014/main" id="{AC26378E-BC90-8C5B-176F-076911DA2D27}"/>
              </a:ext>
            </a:extLst>
          </p:cNvPr>
          <p:cNvPicPr>
            <a:picLocks noChangeAspect="1"/>
          </p:cNvPicPr>
          <p:nvPr/>
        </p:nvPicPr>
        <p:blipFill>
          <a:blip r:embed="rId2"/>
          <a:srcRect l="76340" t="12035" r="3545" b="14966"/>
          <a:stretch/>
        </p:blipFill>
        <p:spPr>
          <a:xfrm>
            <a:off x="7008413" y="1737360"/>
            <a:ext cx="4874352" cy="5120640"/>
          </a:xfrm>
          <a:prstGeom prst="rect">
            <a:avLst/>
          </a:prstGeom>
        </p:spPr>
      </p:pic>
      <p:pic>
        <p:nvPicPr>
          <p:cNvPr id="7" name="Image 6" descr="Une image contenant conception, ligne, Police&#10;&#10;Description générée automatiquement">
            <a:extLst>
              <a:ext uri="{FF2B5EF4-FFF2-40B4-BE49-F238E27FC236}">
                <a16:creationId xmlns:a16="http://schemas.microsoft.com/office/drawing/2014/main" id="{3394F333-4E8C-4DF1-AB12-39DF62EDFDC9}"/>
              </a:ext>
            </a:extLst>
          </p:cNvPr>
          <p:cNvPicPr>
            <a:picLocks noChangeAspect="1"/>
          </p:cNvPicPr>
          <p:nvPr/>
        </p:nvPicPr>
        <p:blipFill>
          <a:blip r:embed="rId3"/>
          <a:stretch>
            <a:fillRect/>
          </a:stretch>
        </p:blipFill>
        <p:spPr>
          <a:xfrm>
            <a:off x="10434901" y="403874"/>
            <a:ext cx="1204650" cy="1334729"/>
          </a:xfrm>
          <a:prstGeom prst="rect">
            <a:avLst/>
          </a:prstGeom>
        </p:spPr>
      </p:pic>
      <p:pic>
        <p:nvPicPr>
          <p:cNvPr id="8" name="Graphique 1">
            <a:extLst>
              <a:ext uri="{FF2B5EF4-FFF2-40B4-BE49-F238E27FC236}">
                <a16:creationId xmlns:a16="http://schemas.microsoft.com/office/drawing/2014/main" id="{86A6A566-9167-41F4-8C8B-5FB006E191A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696731" flipH="1">
            <a:off x="8872475" y="-245520"/>
            <a:ext cx="888924" cy="1528240"/>
          </a:xfrm>
          <a:prstGeom prst="rect">
            <a:avLst/>
          </a:prstGeom>
        </p:spPr>
      </p:pic>
    </p:spTree>
    <p:extLst>
      <p:ext uri="{BB962C8B-B14F-4D97-AF65-F5344CB8AC3E}">
        <p14:creationId xmlns:p14="http://schemas.microsoft.com/office/powerpoint/2010/main" val="82496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p:txBody>
          <a:bodyPr/>
          <a:lstStyle/>
          <a:p>
            <a:r>
              <a:rPr lang="fr-CA"/>
              <a:t>Découvrir </a:t>
            </a:r>
            <a:br>
              <a:rPr lang="fr-CA"/>
            </a:br>
            <a:r>
              <a:rPr lang="fr-CA"/>
              <a:t>le rôle de la Cour suprême</a:t>
            </a:r>
          </a:p>
        </p:txBody>
      </p:sp>
      <p:pic>
        <p:nvPicPr>
          <p:cNvPr id="14" name="Image 13">
            <a:extLst>
              <a:ext uri="{FF2B5EF4-FFF2-40B4-BE49-F238E27FC236}">
                <a16:creationId xmlns:a16="http://schemas.microsoft.com/office/drawing/2014/main" id="{AFDFE2E9-2202-EC6E-7DDD-24AE6C91C203}"/>
              </a:ext>
            </a:extLst>
          </p:cNvPr>
          <p:cNvPicPr>
            <a:picLocks noChangeAspect="1"/>
          </p:cNvPicPr>
          <p:nvPr/>
        </p:nvPicPr>
        <p:blipFill>
          <a:blip r:embed="rId2"/>
          <a:stretch>
            <a:fillRect/>
          </a:stretch>
        </p:blipFill>
        <p:spPr>
          <a:xfrm>
            <a:off x="7237535" y="1433513"/>
            <a:ext cx="4000500" cy="3990975"/>
          </a:xfrm>
          <a:prstGeom prst="rect">
            <a:avLst/>
          </a:prstGeom>
        </p:spPr>
      </p:pic>
    </p:spTree>
    <p:extLst>
      <p:ext uri="{BB962C8B-B14F-4D97-AF65-F5344CB8AC3E}">
        <p14:creationId xmlns:p14="http://schemas.microsoft.com/office/powerpoint/2010/main" val="40034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6FA39-A766-1275-74CD-DCE6138A894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6B9D748-48EC-F69A-40E4-4965FC26416C}"/>
              </a:ext>
            </a:extLst>
          </p:cNvPr>
          <p:cNvSpPr>
            <a:spLocks noGrp="1"/>
          </p:cNvSpPr>
          <p:nvPr>
            <p:ph type="title"/>
          </p:nvPr>
        </p:nvSpPr>
        <p:spPr>
          <a:xfrm>
            <a:off x="5334000" y="822961"/>
            <a:ext cx="5579063" cy="1259874"/>
          </a:xfrm>
        </p:spPr>
        <p:txBody>
          <a:bodyPr/>
          <a:lstStyle/>
          <a:p>
            <a:r>
              <a:rPr lang="fr-FR">
                <a:cs typeface="Arial"/>
              </a:rPr>
              <a:t>Qu’est-ce que</a:t>
            </a:r>
            <a:br>
              <a:rPr lang="fr-FR">
                <a:cs typeface="Arial"/>
              </a:rPr>
            </a:br>
            <a:r>
              <a:rPr lang="fr-FR">
                <a:cs typeface="Arial"/>
              </a:rPr>
              <a:t>la Cour suprême</a:t>
            </a:r>
            <a:r>
              <a:rPr lang="fr-FR" sz="2000">
                <a:cs typeface="Arial"/>
              </a:rPr>
              <a:t> </a:t>
            </a:r>
            <a:r>
              <a:rPr lang="fr-FR">
                <a:cs typeface="Arial"/>
              </a:rPr>
              <a:t>? </a:t>
            </a:r>
            <a:endParaRPr lang="fr-FR"/>
          </a:p>
        </p:txBody>
      </p:sp>
      <p:pic>
        <p:nvPicPr>
          <p:cNvPr id="9" name="Espace réservé pour une image  5">
            <a:extLst>
              <a:ext uri="{FF2B5EF4-FFF2-40B4-BE49-F238E27FC236}">
                <a16:creationId xmlns:a16="http://schemas.microsoft.com/office/drawing/2014/main" id="{BAF1DEE9-2796-E2B5-0C38-52A8C7CE7C44}"/>
              </a:ext>
            </a:extLst>
          </p:cNvPr>
          <p:cNvPicPr>
            <a:picLocks noChangeAspect="1"/>
          </p:cNvPicPr>
          <p:nvPr/>
        </p:nvPicPr>
        <p:blipFill rotWithShape="1">
          <a:blip r:embed="rId4"/>
          <a:srcRect l="11641" t="13111" r="62940" b="19352"/>
          <a:stretch/>
        </p:blipFill>
        <p:spPr>
          <a:xfrm>
            <a:off x="635464" y="1471442"/>
            <a:ext cx="3998794" cy="391511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
        <p:nvSpPr>
          <p:cNvPr id="7" name="Espace réservé du texte 3">
            <a:extLst>
              <a:ext uri="{FF2B5EF4-FFF2-40B4-BE49-F238E27FC236}">
                <a16:creationId xmlns:a16="http://schemas.microsoft.com/office/drawing/2014/main" id="{A96D9449-12E8-C4DD-560A-BA7DE4C72858}"/>
              </a:ext>
            </a:extLst>
          </p:cNvPr>
          <p:cNvSpPr>
            <a:spLocks noGrp="1"/>
          </p:cNvSpPr>
          <p:nvPr>
            <p:ph type="body" sz="quarter" idx="14"/>
          </p:nvPr>
        </p:nvSpPr>
        <p:spPr>
          <a:xfrm>
            <a:off x="5334000" y="2523723"/>
            <a:ext cx="6416040" cy="3633237"/>
          </a:xfrm>
        </p:spPr>
        <p:txBody>
          <a:bodyPr/>
          <a:lstStyle/>
          <a:p>
            <a:pPr lvl="1"/>
            <a:r>
              <a:rPr lang="fr-CA">
                <a:latin typeface="Arial" panose="020B0604020202020204" pitchFamily="34" charset="0"/>
                <a:ea typeface="Aptos" panose="020B0004020202020204" pitchFamily="34" charset="0"/>
                <a:cs typeface="Arial" panose="020B0604020202020204" pitchFamily="34" charset="0"/>
              </a:rPr>
              <a:t>Le </a:t>
            </a:r>
            <a:r>
              <a:rPr lang="fr-CA" b="1">
                <a:solidFill>
                  <a:schemeClr val="accent1"/>
                </a:solidFill>
                <a:latin typeface="Arial" panose="020B0604020202020204" pitchFamily="34" charset="0"/>
                <a:ea typeface="Aptos" panose="020B0004020202020204" pitchFamily="34" charset="0"/>
                <a:cs typeface="Arial" panose="020B0604020202020204" pitchFamily="34" charset="0"/>
              </a:rPr>
              <a:t>plus haut tribunal du pays </a:t>
            </a:r>
            <a:br>
              <a:rPr lang="fr-CA" b="1">
                <a:solidFill>
                  <a:schemeClr val="accent1"/>
                </a:solidFill>
                <a:latin typeface="Arial" panose="020B0604020202020204" pitchFamily="34" charset="0"/>
                <a:ea typeface="Aptos" panose="020B0004020202020204" pitchFamily="34" charset="0"/>
                <a:cs typeface="Arial" panose="020B0604020202020204" pitchFamily="34" charset="0"/>
              </a:rPr>
            </a:br>
            <a:r>
              <a:rPr lang="fr-CA">
                <a:latin typeface="Arial" panose="020B0604020202020204" pitchFamily="34" charset="0"/>
                <a:ea typeface="Aptos" panose="020B0004020202020204" pitchFamily="34" charset="0"/>
                <a:cs typeface="Arial" panose="020B0604020202020204" pitchFamily="34" charset="0"/>
              </a:rPr>
              <a:t>et le dernier tribunal auquel </a:t>
            </a:r>
            <a:br>
              <a:rPr lang="fr-CA">
                <a:latin typeface="Arial" panose="020B0604020202020204" pitchFamily="34" charset="0"/>
                <a:ea typeface="Aptos" panose="020B0004020202020204" pitchFamily="34" charset="0"/>
                <a:cs typeface="Arial" panose="020B0604020202020204" pitchFamily="34" charset="0"/>
              </a:rPr>
            </a:br>
            <a:r>
              <a:rPr lang="fr-CA">
                <a:latin typeface="Arial" panose="020B0604020202020204" pitchFamily="34" charset="0"/>
                <a:ea typeface="Aptos" panose="020B0004020202020204" pitchFamily="34" charset="0"/>
                <a:cs typeface="Arial" panose="020B0604020202020204" pitchFamily="34" charset="0"/>
              </a:rPr>
              <a:t>on peut s’adresser.</a:t>
            </a:r>
          </a:p>
          <a:p>
            <a:pPr lvl="1"/>
            <a:endParaRPr lang="fr-FR"/>
          </a:p>
          <a:p>
            <a:pPr lvl="1"/>
            <a:r>
              <a:rPr lang="fr-CA">
                <a:latin typeface="Arial" panose="020B0604020202020204" pitchFamily="34" charset="0"/>
                <a:ea typeface="Aptos" panose="020B0004020202020204" pitchFamily="34" charset="0"/>
                <a:cs typeface="Arial" panose="020B0604020202020204" pitchFamily="34" charset="0"/>
              </a:rPr>
              <a:t>Ses décisions sont </a:t>
            </a:r>
            <a:r>
              <a:rPr lang="fr-CA" b="1">
                <a:solidFill>
                  <a:schemeClr val="accent1"/>
                </a:solidFill>
                <a:latin typeface="Arial" panose="020B0604020202020204" pitchFamily="34" charset="0"/>
                <a:ea typeface="Aptos" panose="020B0004020202020204" pitchFamily="34" charset="0"/>
                <a:cs typeface="Arial" panose="020B0604020202020204" pitchFamily="34" charset="0"/>
              </a:rPr>
              <a:t>finales</a:t>
            </a:r>
            <a:r>
              <a:rPr lang="fr-CA">
                <a:latin typeface="Arial" panose="020B0604020202020204" pitchFamily="34" charset="0"/>
                <a:ea typeface="Aptos" panose="020B0004020202020204" pitchFamily="34" charset="0"/>
                <a:cs typeface="Arial" panose="020B0604020202020204" pitchFamily="34" charset="0"/>
              </a:rPr>
              <a:t> </a:t>
            </a:r>
            <a:br>
              <a:rPr lang="fr-CA">
                <a:latin typeface="Arial" panose="020B0604020202020204" pitchFamily="34" charset="0"/>
                <a:ea typeface="Aptos" panose="020B0004020202020204" pitchFamily="34" charset="0"/>
                <a:cs typeface="Arial" panose="020B0604020202020204" pitchFamily="34" charset="0"/>
              </a:rPr>
            </a:br>
            <a:r>
              <a:rPr lang="fr-CA">
                <a:latin typeface="Arial" panose="020B0604020202020204" pitchFamily="34" charset="0"/>
                <a:ea typeface="Aptos" panose="020B0004020202020204" pitchFamily="34" charset="0"/>
                <a:cs typeface="Arial" panose="020B0604020202020204" pitchFamily="34" charset="0"/>
              </a:rPr>
              <a:t>et viennent souvent modifier </a:t>
            </a:r>
            <a:br>
              <a:rPr lang="fr-CA">
                <a:latin typeface="Arial" panose="020B0604020202020204" pitchFamily="34" charset="0"/>
                <a:ea typeface="Aptos" panose="020B0004020202020204" pitchFamily="34" charset="0"/>
                <a:cs typeface="Arial" panose="020B0604020202020204" pitchFamily="34" charset="0"/>
              </a:rPr>
            </a:br>
            <a:r>
              <a:rPr lang="fr-CA">
                <a:latin typeface="Arial" panose="020B0604020202020204" pitchFamily="34" charset="0"/>
                <a:ea typeface="Aptos" panose="020B0004020202020204" pitchFamily="34" charset="0"/>
                <a:cs typeface="Arial" panose="020B0604020202020204" pitchFamily="34" charset="0"/>
              </a:rPr>
              <a:t>le droit applicable. </a:t>
            </a:r>
            <a:endParaRPr lang="en-CA">
              <a:latin typeface="Aptos" panose="020B0004020202020204" pitchFamily="34" charset="0"/>
              <a:ea typeface="Aptos" panose="020B00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2457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B815A-155D-698E-C09C-9D2BAA9FEA7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FA12363-9DAB-F422-55F7-DE2AD8FB48CC}"/>
              </a:ext>
            </a:extLst>
          </p:cNvPr>
          <p:cNvSpPr>
            <a:spLocks noGrp="1"/>
          </p:cNvSpPr>
          <p:nvPr>
            <p:ph type="title"/>
          </p:nvPr>
        </p:nvSpPr>
        <p:spPr>
          <a:xfrm>
            <a:off x="735899" y="769231"/>
            <a:ext cx="9584137" cy="853562"/>
          </a:xfrm>
        </p:spPr>
        <p:txBody>
          <a:bodyPr/>
          <a:lstStyle/>
          <a:p>
            <a:r>
              <a:rPr lang="fr-FR">
                <a:cs typeface="Arial"/>
              </a:rPr>
              <a:t>Comment la Cour suprême peut-elle modifier le droit applicable</a:t>
            </a:r>
            <a:r>
              <a:rPr lang="fr-FR" sz="2000">
                <a:cs typeface="Arial"/>
              </a:rPr>
              <a:t> </a:t>
            </a:r>
            <a:r>
              <a:rPr lang="fr-FR">
                <a:cs typeface="Arial"/>
              </a:rPr>
              <a:t>? </a:t>
            </a:r>
            <a:endParaRPr lang="fr-FR"/>
          </a:p>
        </p:txBody>
      </p:sp>
      <p:sp>
        <p:nvSpPr>
          <p:cNvPr id="4" name="Espace réservé du texte 3">
            <a:extLst>
              <a:ext uri="{FF2B5EF4-FFF2-40B4-BE49-F238E27FC236}">
                <a16:creationId xmlns:a16="http://schemas.microsoft.com/office/drawing/2014/main" id="{7C323A90-583D-CEB5-18F5-71DBCDC215C9}"/>
              </a:ext>
            </a:extLst>
          </p:cNvPr>
          <p:cNvSpPr>
            <a:spLocks noGrp="1"/>
          </p:cNvSpPr>
          <p:nvPr>
            <p:ph type="body" sz="quarter" idx="14"/>
          </p:nvPr>
        </p:nvSpPr>
        <p:spPr>
          <a:xfrm>
            <a:off x="1035937" y="2305244"/>
            <a:ext cx="6824028" cy="4114800"/>
          </a:xfrm>
        </p:spPr>
        <p:txBody>
          <a:bodyPr/>
          <a:lstStyle/>
          <a:p>
            <a:pPr lvl="1"/>
            <a:r>
              <a:rPr lang="fr-FR">
                <a:ea typeface="Aptos" panose="020B0004020202020204" pitchFamily="34" charset="0"/>
                <a:cs typeface="Arial"/>
              </a:rPr>
              <a:t>La Cour suprême</a:t>
            </a:r>
            <a:r>
              <a:rPr lang="fr-FR" sz="1400">
                <a:ea typeface="Aptos" panose="020B0004020202020204" pitchFamily="34" charset="0"/>
                <a:cs typeface="Arial"/>
              </a:rPr>
              <a:t> </a:t>
            </a:r>
            <a:r>
              <a:rPr lang="fr-FR">
                <a:ea typeface="Aptos" panose="020B0004020202020204" pitchFamily="34" charset="0"/>
                <a:cs typeface="Arial"/>
              </a:rPr>
              <a:t>:</a:t>
            </a:r>
          </a:p>
          <a:p>
            <a:pPr marL="669925" lvl="1" indent="-341313">
              <a:lnSpc>
                <a:spcPct val="100000"/>
              </a:lnSpc>
              <a:spcBef>
                <a:spcPts val="900"/>
              </a:spcBef>
              <a:buClr>
                <a:schemeClr val="accent1"/>
              </a:buClr>
              <a:buSzPct val="100000"/>
              <a:buFont typeface="Arial" panose="020B0604020202020204" pitchFamily="34" charset="0"/>
              <a:buChar char="•"/>
            </a:pPr>
            <a:r>
              <a:rPr lang="fr-FR" sz="2400">
                <a:ea typeface="Aptos" panose="020B0004020202020204" pitchFamily="34" charset="0"/>
                <a:cs typeface="Arial"/>
              </a:rPr>
              <a:t>révise les jugements rendus </a:t>
            </a:r>
            <a:br>
              <a:rPr lang="fr-FR" sz="2400">
                <a:ea typeface="Aptos" panose="020B0004020202020204" pitchFamily="34" charset="0"/>
                <a:cs typeface="Arial"/>
              </a:rPr>
            </a:br>
            <a:r>
              <a:rPr lang="fr-FR" sz="2400">
                <a:ea typeface="Aptos" panose="020B0004020202020204" pitchFamily="34" charset="0"/>
                <a:cs typeface="Arial"/>
              </a:rPr>
              <a:t>par d’autres tribunaux.</a:t>
            </a:r>
          </a:p>
          <a:p>
            <a:pPr marL="669925" lvl="1" indent="-341313">
              <a:lnSpc>
                <a:spcPct val="100000"/>
              </a:lnSpc>
              <a:spcBef>
                <a:spcPts val="900"/>
              </a:spcBef>
              <a:buClr>
                <a:schemeClr val="accent1"/>
              </a:buClr>
              <a:buSzPct val="100000"/>
              <a:buFont typeface="Arial" panose="020B0604020202020204" pitchFamily="34" charset="0"/>
              <a:buChar char="•"/>
            </a:pPr>
            <a:r>
              <a:rPr lang="fr-FR" sz="2400">
                <a:ea typeface="Aptos" panose="020B0004020202020204" pitchFamily="34" charset="0"/>
                <a:cs typeface="Arial"/>
              </a:rPr>
              <a:t>s’assure que les lois respectent </a:t>
            </a:r>
            <a:br>
              <a:rPr lang="fr-FR" sz="2400">
                <a:ea typeface="Aptos" panose="020B0004020202020204" pitchFamily="34" charset="0"/>
                <a:cs typeface="Arial"/>
              </a:rPr>
            </a:br>
            <a:r>
              <a:rPr lang="fr-FR" sz="2400">
                <a:ea typeface="Aptos" panose="020B0004020202020204" pitchFamily="34" charset="0"/>
                <a:cs typeface="Arial"/>
              </a:rPr>
              <a:t>les droits protégés.</a:t>
            </a:r>
          </a:p>
          <a:p>
            <a:pPr marL="669925" lvl="1" indent="-341313">
              <a:lnSpc>
                <a:spcPct val="100000"/>
              </a:lnSpc>
              <a:spcBef>
                <a:spcPts val="900"/>
              </a:spcBef>
              <a:buClr>
                <a:schemeClr val="accent1"/>
              </a:buClr>
              <a:buSzPct val="100000"/>
              <a:buFont typeface="Arial" panose="020B0604020202020204" pitchFamily="34" charset="0"/>
              <a:buChar char="•"/>
            </a:pPr>
            <a:r>
              <a:rPr lang="fr-FR" sz="2400">
                <a:ea typeface="Aptos" panose="020B0004020202020204" pitchFamily="34" charset="0"/>
                <a:cs typeface="Arial"/>
              </a:rPr>
              <a:t>clarifie comment le droit s’applique.</a:t>
            </a:r>
            <a:endParaRPr lang="fr-FR"/>
          </a:p>
          <a:p>
            <a:pPr lvl="1">
              <a:lnSpc>
                <a:spcPct val="100000"/>
              </a:lnSpc>
              <a:spcBef>
                <a:spcPts val="1600"/>
              </a:spcBef>
            </a:pPr>
            <a:r>
              <a:rPr lang="fr-CA">
                <a:ea typeface="Aptos" panose="020B0004020202020204" pitchFamily="34" charset="0"/>
                <a:cs typeface="Arial"/>
              </a:rPr>
              <a:t>Pour le droit à l’avortement, </a:t>
            </a:r>
            <a:br>
              <a:rPr lang="fr-CA">
                <a:ea typeface="Aptos" panose="020B0004020202020204" pitchFamily="34" charset="0"/>
                <a:cs typeface="Arial"/>
              </a:rPr>
            </a:br>
            <a:r>
              <a:rPr lang="fr-CA">
                <a:ea typeface="Aptos" panose="020B0004020202020204" pitchFamily="34" charset="0"/>
                <a:cs typeface="Arial"/>
              </a:rPr>
              <a:t>la Cour suprême a clarifié </a:t>
            </a:r>
            <a:br>
              <a:rPr lang="fr-CA">
                <a:ea typeface="Aptos" panose="020B0004020202020204" pitchFamily="34" charset="0"/>
                <a:cs typeface="Arial"/>
              </a:rPr>
            </a:br>
            <a:r>
              <a:rPr lang="fr-CA">
                <a:ea typeface="Aptos" panose="020B0004020202020204" pitchFamily="34" charset="0"/>
                <a:cs typeface="Arial"/>
              </a:rPr>
              <a:t>plusieurs points de droit.</a:t>
            </a:r>
            <a:endParaRPr lang="en-CA">
              <a:ea typeface="Aptos" panose="020B0004020202020204" pitchFamily="34" charset="0"/>
              <a:cs typeface="Arial"/>
            </a:endParaRPr>
          </a:p>
        </p:txBody>
      </p:sp>
      <p:pic>
        <p:nvPicPr>
          <p:cNvPr id="2" name="Image 1">
            <a:extLst>
              <a:ext uri="{FF2B5EF4-FFF2-40B4-BE49-F238E27FC236}">
                <a16:creationId xmlns:a16="http://schemas.microsoft.com/office/drawing/2014/main" id="{1244F8C9-061C-4821-C8F5-490538AB2778}"/>
              </a:ext>
            </a:extLst>
          </p:cNvPr>
          <p:cNvPicPr>
            <a:picLocks noChangeAspect="1"/>
          </p:cNvPicPr>
          <p:nvPr/>
        </p:nvPicPr>
        <p:blipFill>
          <a:blip r:embed="rId4"/>
          <a:stretch>
            <a:fillRect/>
          </a:stretch>
        </p:blipFill>
        <p:spPr>
          <a:xfrm>
            <a:off x="8541564" y="1195754"/>
            <a:ext cx="2986780" cy="5275385"/>
          </a:xfrm>
          <a:prstGeom prst="rect">
            <a:avLst/>
          </a:prstGeom>
        </p:spPr>
      </p:pic>
    </p:spTree>
    <p:custDataLst>
      <p:tags r:id="rId1"/>
    </p:custDataLst>
    <p:extLst>
      <p:ext uri="{BB962C8B-B14F-4D97-AF65-F5344CB8AC3E}">
        <p14:creationId xmlns:p14="http://schemas.microsoft.com/office/powerpoint/2010/main" val="262083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D1BFC-CAF4-B4C0-54E9-015BC4CC61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E1F18F-9083-5A64-5C29-A58FDFAB3568}"/>
              </a:ext>
            </a:extLst>
          </p:cNvPr>
          <p:cNvSpPr>
            <a:spLocks noGrp="1"/>
          </p:cNvSpPr>
          <p:nvPr>
            <p:ph type="title"/>
          </p:nvPr>
        </p:nvSpPr>
        <p:spPr>
          <a:xfrm>
            <a:off x="942807" y="1045030"/>
            <a:ext cx="11446345" cy="914400"/>
          </a:xfrm>
        </p:spPr>
        <p:txBody>
          <a:bodyPr/>
          <a:lstStyle/>
          <a:p>
            <a:r>
              <a:rPr lang="fr-CA"/>
              <a:t>Retour sur les deux cas qui ont changé </a:t>
            </a:r>
            <a:br>
              <a:rPr lang="fr-CA"/>
            </a:br>
            <a:r>
              <a:rPr lang="fr-CA"/>
              <a:t>le statut de l’avortement au Canada</a:t>
            </a:r>
          </a:p>
        </p:txBody>
      </p:sp>
      <p:sp>
        <p:nvSpPr>
          <p:cNvPr id="4" name="Text Placeholder 3">
            <a:extLst>
              <a:ext uri="{FF2B5EF4-FFF2-40B4-BE49-F238E27FC236}">
                <a16:creationId xmlns:a16="http://schemas.microsoft.com/office/drawing/2014/main" id="{BBDA4871-5BE4-BC0C-1CA9-17A92CC22731}"/>
              </a:ext>
            </a:extLst>
          </p:cNvPr>
          <p:cNvSpPr>
            <a:spLocks noGrp="1"/>
          </p:cNvSpPr>
          <p:nvPr>
            <p:ph type="body" sz="quarter" idx="14"/>
          </p:nvPr>
        </p:nvSpPr>
        <p:spPr>
          <a:xfrm>
            <a:off x="942807" y="2715995"/>
            <a:ext cx="7372129" cy="2446556"/>
          </a:xfrm>
        </p:spPr>
        <p:txBody>
          <a:bodyPr vert="horz" lIns="0" tIns="0" rIns="0" bIns="0" rtlCol="0" anchor="t">
            <a:noAutofit/>
          </a:bodyPr>
          <a:lstStyle/>
          <a:p>
            <a:r>
              <a:rPr lang="fr-CA" sz="2600" b="1">
                <a:latin typeface="Arial"/>
                <a:ea typeface="Arial" panose="020B0604020202020204" pitchFamily="34" charset="0"/>
                <a:cs typeface="Arial"/>
              </a:rPr>
              <a:t>1988 – </a:t>
            </a:r>
            <a:r>
              <a:rPr lang="fr-CA" sz="2600">
                <a:latin typeface="Arial"/>
                <a:ea typeface="Arial" panose="020B0604020202020204" pitchFamily="34" charset="0"/>
                <a:cs typeface="Arial"/>
              </a:rPr>
              <a:t>L’affaire Morgentaler</a:t>
            </a:r>
            <a:r>
              <a:rPr lang="fr-CA" sz="1300">
                <a:latin typeface="Arial"/>
                <a:ea typeface="Arial" panose="020B0604020202020204" pitchFamily="34" charset="0"/>
                <a:cs typeface="Arial"/>
              </a:rPr>
              <a:t> </a:t>
            </a:r>
            <a:r>
              <a:rPr lang="fr-CA" sz="2600">
                <a:latin typeface="Arial"/>
                <a:ea typeface="Arial" panose="020B0604020202020204" pitchFamily="34" charset="0"/>
                <a:cs typeface="Arial"/>
              </a:rPr>
              <a:t>: quand un article </a:t>
            </a:r>
            <a:br>
              <a:rPr lang="fr-CA" sz="2600">
                <a:latin typeface="Arial"/>
                <a:ea typeface="Arial" panose="020B0604020202020204" pitchFamily="34" charset="0"/>
                <a:cs typeface="Arial"/>
              </a:rPr>
            </a:br>
            <a:r>
              <a:rPr lang="fr-CA" sz="2600">
                <a:latin typeface="Arial"/>
                <a:ea typeface="Arial" panose="020B0604020202020204" pitchFamily="34" charset="0"/>
                <a:cs typeface="Arial"/>
              </a:rPr>
              <a:t>du </a:t>
            </a:r>
            <a:r>
              <a:rPr lang="fr-CA" sz="2600" i="1">
                <a:latin typeface="Arial"/>
                <a:ea typeface="Arial" panose="020B0604020202020204" pitchFamily="34" charset="0"/>
                <a:cs typeface="Arial"/>
              </a:rPr>
              <a:t>Code criminel</a:t>
            </a:r>
            <a:r>
              <a:rPr lang="fr-CA" sz="2600">
                <a:latin typeface="Arial"/>
                <a:ea typeface="Arial" panose="020B0604020202020204" pitchFamily="34" charset="0"/>
                <a:cs typeface="Arial"/>
              </a:rPr>
              <a:t>… n’est pas légal</a:t>
            </a:r>
            <a:r>
              <a:rPr lang="fr-CA" sz="1300">
                <a:latin typeface="Arial"/>
                <a:ea typeface="Arial" panose="020B0604020202020204" pitchFamily="34" charset="0"/>
                <a:cs typeface="Arial"/>
              </a:rPr>
              <a:t> </a:t>
            </a:r>
            <a:r>
              <a:rPr lang="fr-CA" sz="2600">
                <a:latin typeface="Arial"/>
                <a:ea typeface="Arial" panose="020B0604020202020204" pitchFamily="34" charset="0"/>
                <a:cs typeface="Arial"/>
              </a:rPr>
              <a:t>!</a:t>
            </a:r>
            <a:endParaRPr lang="fr-FR"/>
          </a:p>
          <a:p>
            <a:endParaRPr lang="fr-CA" sz="1800"/>
          </a:p>
          <a:p>
            <a:r>
              <a:rPr lang="fr-CA" b="1">
                <a:effectLst/>
                <a:latin typeface="Arial"/>
                <a:ea typeface="Aptos" panose="020B0004020202020204" pitchFamily="34" charset="0"/>
                <a:cs typeface="Arial"/>
              </a:rPr>
              <a:t>1989</a:t>
            </a:r>
            <a:r>
              <a:rPr lang="fr-CA" b="1">
                <a:latin typeface="Arial"/>
                <a:ea typeface="Aptos" panose="020B0004020202020204" pitchFamily="34" charset="0"/>
                <a:cs typeface="Arial"/>
              </a:rPr>
              <a:t> –</a:t>
            </a:r>
            <a:r>
              <a:rPr lang="fr-CA" b="1"/>
              <a:t> </a:t>
            </a:r>
            <a:r>
              <a:rPr lang="fr-CA" sz="2600"/>
              <a:t>L’affaire Chantal Daigle confirme </a:t>
            </a:r>
            <a:br>
              <a:rPr lang="fr-CA" sz="2600"/>
            </a:br>
            <a:r>
              <a:rPr lang="fr-CA" sz="2600"/>
              <a:t>le libre choix de la femme.</a:t>
            </a:r>
            <a:endParaRPr lang="fr-CA">
              <a:cs typeface="Arial"/>
            </a:endParaRPr>
          </a:p>
          <a:p>
            <a:endParaRPr lang="fr-CA" sz="1800">
              <a:cs typeface="Arial"/>
            </a:endParaRPr>
          </a:p>
          <a:p>
            <a:r>
              <a:rPr lang="fr-CA"/>
              <a:t>	</a:t>
            </a:r>
          </a:p>
        </p:txBody>
      </p:sp>
      <p:sp>
        <p:nvSpPr>
          <p:cNvPr id="8" name="Rectangle 7">
            <a:extLst>
              <a:ext uri="{FF2B5EF4-FFF2-40B4-BE49-F238E27FC236}">
                <a16:creationId xmlns:a16="http://schemas.microsoft.com/office/drawing/2014/main" id="{BAA7DEA0-0421-B542-68BD-F2F07A48AD94}"/>
              </a:ext>
            </a:extLst>
          </p:cNvPr>
          <p:cNvSpPr/>
          <p:nvPr/>
        </p:nvSpPr>
        <p:spPr>
          <a:xfrm>
            <a:off x="11241741" y="4034118"/>
            <a:ext cx="771583" cy="1806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9" name="Espace réservé du texte 6">
            <a:extLst>
              <a:ext uri="{FF2B5EF4-FFF2-40B4-BE49-F238E27FC236}">
                <a16:creationId xmlns:a16="http://schemas.microsoft.com/office/drawing/2014/main" id="{6DD04285-1E1F-3D4D-32A1-3159D8EF4933}"/>
              </a:ext>
            </a:extLst>
          </p:cNvPr>
          <p:cNvSpPr>
            <a:spLocks noGrp="1"/>
          </p:cNvSpPr>
          <p:nvPr>
            <p:ph type="body" sz="quarter" idx="15"/>
          </p:nvPr>
        </p:nvSpPr>
        <p:spPr>
          <a:xfrm>
            <a:off x="928955" y="428162"/>
            <a:ext cx="6968558" cy="409283"/>
          </a:xfrm>
        </p:spPr>
        <p:txBody>
          <a:bodyPr/>
          <a:lstStyle/>
          <a:p>
            <a:r>
              <a:rPr lang="fr-FR">
                <a:cs typeface="Arial"/>
              </a:rPr>
              <a:t>Histoire du droit à l’avortement au Canada</a:t>
            </a:r>
            <a:endParaRPr lang="fr-FR"/>
          </a:p>
        </p:txBody>
      </p:sp>
      <p:pic>
        <p:nvPicPr>
          <p:cNvPr id="5" name="Image 4">
            <a:extLst>
              <a:ext uri="{FF2B5EF4-FFF2-40B4-BE49-F238E27FC236}">
                <a16:creationId xmlns:a16="http://schemas.microsoft.com/office/drawing/2014/main" id="{E76DA499-E0B5-C489-5A9F-94B1C9CFAB36}"/>
              </a:ext>
            </a:extLst>
          </p:cNvPr>
          <p:cNvPicPr>
            <a:picLocks noChangeAspect="1"/>
          </p:cNvPicPr>
          <p:nvPr/>
        </p:nvPicPr>
        <p:blipFill>
          <a:blip r:embed="rId3"/>
          <a:stretch>
            <a:fillRect/>
          </a:stretch>
        </p:blipFill>
        <p:spPr>
          <a:xfrm>
            <a:off x="7526103" y="3255087"/>
            <a:ext cx="4101429" cy="3038444"/>
          </a:xfrm>
          <a:prstGeom prst="rect">
            <a:avLst/>
          </a:prstGeom>
        </p:spPr>
      </p:pic>
    </p:spTree>
    <p:extLst>
      <p:ext uri="{BB962C8B-B14F-4D97-AF65-F5344CB8AC3E}">
        <p14:creationId xmlns:p14="http://schemas.microsoft.com/office/powerpoint/2010/main" val="345838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6E4B141-0EC9-E1DA-8B31-CE903BE9E53F}"/>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4984AEE-134E-F174-3F65-91125424AB75}"/>
              </a:ext>
            </a:extLst>
          </p:cNvPr>
          <p:cNvSpPr>
            <a:spLocks noGrp="1"/>
          </p:cNvSpPr>
          <p:nvPr>
            <p:ph type="body" idx="1"/>
          </p:nvPr>
        </p:nvSpPr>
        <p:spPr/>
        <p:txBody>
          <a:bodyPr/>
          <a:lstStyle/>
          <a:p>
            <a:pPr>
              <a:lnSpc>
                <a:spcPct val="100000"/>
              </a:lnSpc>
            </a:pPr>
            <a:r>
              <a:rPr lang="pt-BR" sz="5300" err="1"/>
              <a:t>Activité</a:t>
            </a:r>
            <a:endParaRPr lang="pt-BR" sz="5300"/>
          </a:p>
          <a:p>
            <a:pPr>
              <a:lnSpc>
                <a:spcPct val="100000"/>
              </a:lnSpc>
            </a:pPr>
            <a:r>
              <a:rPr lang="fr-CA" sz="5300"/>
              <a:t>Juge d’un jour</a:t>
            </a:r>
            <a:r>
              <a:rPr lang="fr-CA" sz="2600"/>
              <a:t> </a:t>
            </a:r>
            <a:r>
              <a:rPr lang="fr-CA" sz="5300"/>
              <a:t>: </a:t>
            </a:r>
          </a:p>
          <a:p>
            <a:pPr>
              <a:lnSpc>
                <a:spcPct val="100000"/>
              </a:lnSpc>
            </a:pPr>
            <a:r>
              <a:rPr lang="fr-CA" sz="5300"/>
              <a:t>à toi de trancher</a:t>
            </a:r>
            <a:r>
              <a:rPr lang="fr-CA" sz="2600"/>
              <a:t> </a:t>
            </a:r>
            <a:r>
              <a:rPr lang="fr-CA" sz="5300"/>
              <a:t>!</a:t>
            </a:r>
          </a:p>
        </p:txBody>
      </p:sp>
      <p:pic>
        <p:nvPicPr>
          <p:cNvPr id="4" name="Image 3">
            <a:extLst>
              <a:ext uri="{FF2B5EF4-FFF2-40B4-BE49-F238E27FC236}">
                <a16:creationId xmlns:a16="http://schemas.microsoft.com/office/drawing/2014/main" id="{9356D23B-5AEF-A826-7703-5AD2CF7F95A5}"/>
              </a:ext>
            </a:extLst>
          </p:cNvPr>
          <p:cNvPicPr>
            <a:picLocks noChangeAspect="1"/>
          </p:cNvPicPr>
          <p:nvPr/>
        </p:nvPicPr>
        <p:blipFill>
          <a:blip r:embed="rId3"/>
          <a:stretch>
            <a:fillRect/>
          </a:stretch>
        </p:blipFill>
        <p:spPr>
          <a:xfrm>
            <a:off x="6883290" y="1417320"/>
            <a:ext cx="4297680" cy="4297680"/>
          </a:xfrm>
          <a:prstGeom prst="rect">
            <a:avLst/>
          </a:prstGeom>
        </p:spPr>
      </p:pic>
    </p:spTree>
    <p:extLst>
      <p:ext uri="{BB962C8B-B14F-4D97-AF65-F5344CB8AC3E}">
        <p14:creationId xmlns:p14="http://schemas.microsoft.com/office/powerpoint/2010/main" val="31754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3D4F6CF5-4C4D-FC57-2915-AAFCC46DE429}"/>
              </a:ext>
            </a:extLst>
          </p:cNvPr>
          <p:cNvSpPr>
            <a:spLocks noGrp="1"/>
          </p:cNvSpPr>
          <p:nvPr>
            <p:ph type="body" sz="quarter" idx="14"/>
          </p:nvPr>
        </p:nvSpPr>
        <p:spPr/>
        <p:txBody>
          <a:bodyPr vert="horz" lIns="0" tIns="0" rIns="0" bIns="0" rtlCol="0" anchor="t">
            <a:noAutofit/>
          </a:bodyPr>
          <a:lstStyle/>
          <a:p>
            <a:r>
              <a:rPr lang="fr-FR">
                <a:solidFill>
                  <a:schemeClr val="accent2"/>
                </a:solidFill>
                <a:latin typeface="+mj-lt"/>
                <a:ea typeface="+mn-lt"/>
                <a:cs typeface="+mn-lt"/>
              </a:rPr>
              <a:t>Tu dois jouer le rôle d’une ou d’un juge à la Cour suprême</a:t>
            </a:r>
            <a:r>
              <a:rPr lang="fr-FR" sz="1400">
                <a:solidFill>
                  <a:schemeClr val="accent2"/>
                </a:solidFill>
                <a:latin typeface="+mj-lt"/>
                <a:ea typeface="+mn-lt"/>
                <a:cs typeface="+mn-lt"/>
              </a:rPr>
              <a:t> </a:t>
            </a:r>
            <a:r>
              <a:rPr lang="fr-FR">
                <a:solidFill>
                  <a:schemeClr val="accent2"/>
                </a:solidFill>
                <a:latin typeface="+mj-lt"/>
                <a:ea typeface="+mn-lt"/>
                <a:cs typeface="+mn-lt"/>
              </a:rPr>
              <a:t>!</a:t>
            </a:r>
          </a:p>
          <a:p>
            <a:endParaRPr lang="fr-FR" sz="1500">
              <a:solidFill>
                <a:schemeClr val="accent2"/>
              </a:solidFill>
              <a:latin typeface="+mj-lt"/>
              <a:ea typeface="+mn-lt"/>
              <a:cs typeface="+mn-lt"/>
            </a:endParaRPr>
          </a:p>
          <a:p>
            <a:r>
              <a:rPr lang="fr-FR">
                <a:solidFill>
                  <a:schemeClr val="accent2"/>
                </a:solidFill>
                <a:latin typeface="+mj-lt"/>
                <a:ea typeface="+mn-lt"/>
                <a:cs typeface="+mn-lt"/>
              </a:rPr>
              <a:t>Le juge en chef de la Cour suprême t’a assigné un dossier important et tu dois rendre une décision. </a:t>
            </a:r>
          </a:p>
          <a:p>
            <a:endParaRPr lang="fr-FR" sz="3600">
              <a:solidFill>
                <a:schemeClr val="accent2"/>
              </a:solidFill>
              <a:ea typeface="+mn-lt"/>
              <a:cs typeface="+mn-lt"/>
            </a:endParaRPr>
          </a:p>
        </p:txBody>
      </p:sp>
      <p:sp>
        <p:nvSpPr>
          <p:cNvPr id="10" name="Titre 9">
            <a:extLst>
              <a:ext uri="{FF2B5EF4-FFF2-40B4-BE49-F238E27FC236}">
                <a16:creationId xmlns:a16="http://schemas.microsoft.com/office/drawing/2014/main" id="{9E133659-58FB-0C1B-5F58-5E7508634A93}"/>
              </a:ext>
            </a:extLst>
          </p:cNvPr>
          <p:cNvSpPr>
            <a:spLocks noGrp="1"/>
          </p:cNvSpPr>
          <p:nvPr>
            <p:ph type="title"/>
          </p:nvPr>
        </p:nvSpPr>
        <p:spPr>
          <a:xfrm>
            <a:off x="906018" y="944880"/>
            <a:ext cx="10421938" cy="914400"/>
          </a:xfrm>
        </p:spPr>
        <p:txBody>
          <a:bodyPr/>
          <a:lstStyle/>
          <a:p>
            <a:r>
              <a:rPr lang="fr-FR">
                <a:ea typeface="+mj-lt"/>
                <a:cs typeface="+mj-lt"/>
              </a:rPr>
              <a:t>Juge d’un jour</a:t>
            </a:r>
            <a:r>
              <a:rPr lang="fr-FR" sz="2000">
                <a:ea typeface="+mj-lt"/>
                <a:cs typeface="+mj-lt"/>
              </a:rPr>
              <a:t> </a:t>
            </a:r>
            <a:r>
              <a:rPr lang="fr-FR">
                <a:ea typeface="+mj-lt"/>
                <a:cs typeface="+mj-lt"/>
              </a:rPr>
              <a:t>: à toi de trancher</a:t>
            </a:r>
            <a:r>
              <a:rPr lang="fr-FR" sz="2000">
                <a:ea typeface="+mj-lt"/>
                <a:cs typeface="+mj-lt"/>
              </a:rPr>
              <a:t> </a:t>
            </a:r>
            <a:r>
              <a:rPr lang="fr-FR">
                <a:ea typeface="+mj-lt"/>
                <a:cs typeface="+mj-lt"/>
              </a:rPr>
              <a:t>!</a:t>
            </a:r>
            <a:endParaRPr lang="fr-FR"/>
          </a:p>
        </p:txBody>
      </p:sp>
      <p:pic>
        <p:nvPicPr>
          <p:cNvPr id="3" name="Image 2">
            <a:extLst>
              <a:ext uri="{FF2B5EF4-FFF2-40B4-BE49-F238E27FC236}">
                <a16:creationId xmlns:a16="http://schemas.microsoft.com/office/drawing/2014/main" id="{7516A1CD-18D3-5584-5F1D-0E9AD0C9DCDD}"/>
              </a:ext>
            </a:extLst>
          </p:cNvPr>
          <p:cNvPicPr>
            <a:picLocks noChangeAspect="1"/>
          </p:cNvPicPr>
          <p:nvPr/>
        </p:nvPicPr>
        <p:blipFill>
          <a:blip r:embed="rId4"/>
          <a:srcRect l="2134" r="2462" b="13017"/>
          <a:stretch>
            <a:fillRect/>
          </a:stretch>
        </p:blipFill>
        <p:spPr>
          <a:xfrm>
            <a:off x="81153" y="3720323"/>
            <a:ext cx="12044363" cy="3251978"/>
          </a:xfrm>
          <a:prstGeom prst="rect">
            <a:avLst/>
          </a:prstGeom>
        </p:spPr>
      </p:pic>
    </p:spTree>
    <p:custDataLst>
      <p:tags r:id="rId1"/>
    </p:custDataLst>
    <p:extLst>
      <p:ext uri="{BB962C8B-B14F-4D97-AF65-F5344CB8AC3E}">
        <p14:creationId xmlns:p14="http://schemas.microsoft.com/office/powerpoint/2010/main" val="265851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6376B44-2DDA-D65E-762F-EEEAD36E0176}"/>
              </a:ext>
            </a:extLst>
          </p:cNvPr>
          <p:cNvSpPr>
            <a:spLocks noGrp="1"/>
          </p:cNvSpPr>
          <p:nvPr>
            <p:ph type="body" sz="quarter" idx="14"/>
          </p:nvPr>
        </p:nvSpPr>
        <p:spPr>
          <a:xfrm>
            <a:off x="935571" y="1620576"/>
            <a:ext cx="10424160" cy="4416014"/>
          </a:xfrm>
        </p:spPr>
        <p:txBody>
          <a:bodyPr vert="horz" lIns="0" tIns="0" rIns="0" bIns="0" rtlCol="0" anchor="t">
            <a:noAutofit/>
          </a:bodyPr>
          <a:lstStyle/>
          <a:p>
            <a:pPr>
              <a:lnSpc>
                <a:spcPct val="116000"/>
              </a:lnSpc>
              <a:spcAft>
                <a:spcPts val="800"/>
              </a:spcAft>
            </a:pPr>
            <a:r>
              <a:rPr lang="fr-CA" sz="2400">
                <a:solidFill>
                  <a:schemeClr val="accent2"/>
                </a:solidFill>
                <a:effectLst/>
                <a:latin typeface="Arial"/>
                <a:ea typeface="Aptos" panose="020B0004020202020204" pitchFamily="34" charset="0"/>
                <a:cs typeface="Arial"/>
              </a:rPr>
              <a:t>Comme </a:t>
            </a:r>
            <a:r>
              <a:rPr lang="fr-CA" sz="2400">
                <a:solidFill>
                  <a:schemeClr val="accent2"/>
                </a:solidFill>
                <a:latin typeface="Arial"/>
                <a:ea typeface="Aptos" panose="020B0004020202020204" pitchFamily="34" charset="0"/>
                <a:cs typeface="Arial"/>
              </a:rPr>
              <a:t>une ou un vrai</a:t>
            </a:r>
            <a:r>
              <a:rPr lang="fr-CA" sz="2400">
                <a:solidFill>
                  <a:schemeClr val="accent2"/>
                </a:solidFill>
                <a:effectLst/>
                <a:latin typeface="Arial"/>
                <a:ea typeface="Aptos" panose="020B0004020202020204" pitchFamily="34" charset="0"/>
                <a:cs typeface="Arial"/>
              </a:rPr>
              <a:t> juge, avant de trancher le débat </a:t>
            </a:r>
            <a:br>
              <a:rPr lang="fr-CA" sz="2400">
                <a:solidFill>
                  <a:schemeClr val="accent2"/>
                </a:solidFill>
                <a:effectLst/>
                <a:latin typeface="Arial"/>
                <a:ea typeface="Aptos" panose="020B0004020202020204" pitchFamily="34" charset="0"/>
                <a:cs typeface="Arial"/>
              </a:rPr>
            </a:br>
            <a:r>
              <a:rPr lang="fr-CA" sz="2400">
                <a:solidFill>
                  <a:schemeClr val="accent2"/>
                </a:solidFill>
                <a:effectLst/>
                <a:latin typeface="Arial"/>
                <a:ea typeface="Aptos" panose="020B0004020202020204" pitchFamily="34" charset="0"/>
                <a:cs typeface="Arial"/>
              </a:rPr>
              <a:t>et de rédiger ton jugement, tu dois</a:t>
            </a:r>
            <a:r>
              <a:rPr lang="fr-CA" sz="1200">
                <a:solidFill>
                  <a:schemeClr val="accent2"/>
                </a:solidFill>
                <a:effectLst/>
                <a:latin typeface="Arial"/>
                <a:ea typeface="Aptos" panose="020B0004020202020204" pitchFamily="34" charset="0"/>
                <a:cs typeface="Arial"/>
              </a:rPr>
              <a:t> </a:t>
            </a:r>
            <a:r>
              <a:rPr lang="fr-CA" sz="2400">
                <a:solidFill>
                  <a:schemeClr val="accent2"/>
                </a:solidFill>
                <a:effectLst/>
                <a:latin typeface="Arial"/>
                <a:ea typeface="Aptos" panose="020B0004020202020204" pitchFamily="34" charset="0"/>
                <a:cs typeface="Arial"/>
              </a:rPr>
              <a:t>:</a:t>
            </a:r>
          </a:p>
          <a:p>
            <a:pPr marL="342900" indent="-342900">
              <a:lnSpc>
                <a:spcPct val="116000"/>
              </a:lnSpc>
              <a:spcAft>
                <a:spcPts val="800"/>
              </a:spcAft>
              <a:buClr>
                <a:schemeClr val="accent1"/>
              </a:buClr>
              <a:buAutoNum type="arabicPeriod"/>
            </a:pPr>
            <a:r>
              <a:rPr lang="fr-CA" sz="2400">
                <a:solidFill>
                  <a:schemeClr val="accent2"/>
                </a:solidFill>
                <a:latin typeface="Arial"/>
                <a:ea typeface="Aptos" panose="020B0004020202020204" pitchFamily="34" charset="0"/>
                <a:cs typeface="Arial"/>
              </a:rPr>
              <a:t>P</a:t>
            </a:r>
            <a:r>
              <a:rPr lang="fr-CA" sz="2400">
                <a:solidFill>
                  <a:schemeClr val="accent2"/>
                </a:solidFill>
                <a:effectLst/>
                <a:latin typeface="Arial"/>
                <a:ea typeface="Aptos" panose="020B0004020202020204" pitchFamily="34" charset="0"/>
                <a:cs typeface="Arial"/>
              </a:rPr>
              <a:t>rendre connaissance du dossier. </a:t>
            </a:r>
          </a:p>
          <a:p>
            <a:pPr marL="342900" indent="-342900">
              <a:lnSpc>
                <a:spcPct val="116000"/>
              </a:lnSpc>
              <a:spcAft>
                <a:spcPts val="800"/>
              </a:spcAft>
              <a:buClr>
                <a:schemeClr val="accent1"/>
              </a:buClr>
              <a:buAutoNum type="arabicPeriod"/>
            </a:pPr>
            <a:r>
              <a:rPr lang="fr-CA" sz="2400">
                <a:solidFill>
                  <a:schemeClr val="accent2"/>
                </a:solidFill>
                <a:effectLst/>
                <a:latin typeface="Arial"/>
                <a:ea typeface="Aptos" panose="020B0004020202020204" pitchFamily="34" charset="0"/>
                <a:cs typeface="Arial"/>
              </a:rPr>
              <a:t>Te familiariser avec la </a:t>
            </a:r>
            <a:r>
              <a:rPr lang="fr-CA" sz="2400" i="1">
                <a:solidFill>
                  <a:schemeClr val="accent2"/>
                </a:solidFill>
                <a:effectLst/>
                <a:latin typeface="Arial"/>
                <a:ea typeface="Aptos" panose="020B0004020202020204" pitchFamily="34" charset="0"/>
                <a:cs typeface="Arial"/>
              </a:rPr>
              <a:t>Charte canadienne des droits et libertés</a:t>
            </a:r>
            <a:r>
              <a:rPr lang="fr-CA" sz="2400">
                <a:solidFill>
                  <a:schemeClr val="accent2"/>
                </a:solidFill>
                <a:effectLst/>
                <a:latin typeface="Arial"/>
                <a:ea typeface="Aptos" panose="020B0004020202020204" pitchFamily="34" charset="0"/>
                <a:cs typeface="Arial"/>
              </a:rPr>
              <a:t>.</a:t>
            </a:r>
          </a:p>
          <a:p>
            <a:pPr marL="342900" indent="-342900">
              <a:lnSpc>
                <a:spcPct val="116000"/>
              </a:lnSpc>
              <a:spcAft>
                <a:spcPts val="800"/>
              </a:spcAft>
              <a:buClr>
                <a:schemeClr val="accent1"/>
              </a:buClr>
              <a:buAutoNum type="arabicPeriod"/>
            </a:pPr>
            <a:r>
              <a:rPr lang="fr-CA" sz="2400">
                <a:solidFill>
                  <a:schemeClr val="accent2"/>
                </a:solidFill>
                <a:latin typeface="Arial"/>
                <a:ea typeface="Aptos" panose="020B0004020202020204" pitchFamily="34" charset="0"/>
                <a:cs typeface="Arial"/>
              </a:rPr>
              <a:t>Te familiariser avec</a:t>
            </a:r>
            <a:r>
              <a:rPr lang="fr-CA" sz="2400">
                <a:solidFill>
                  <a:schemeClr val="accent2"/>
                </a:solidFill>
                <a:effectLst/>
                <a:latin typeface="Arial"/>
                <a:ea typeface="Aptos" panose="020B0004020202020204" pitchFamily="34" charset="0"/>
                <a:cs typeface="Arial"/>
              </a:rPr>
              <a:t> le rôle d’une ou d’un juge à la Cour suprême.</a:t>
            </a:r>
            <a:endParaRPr lang="en-CA" sz="2400">
              <a:solidFill>
                <a:schemeClr val="accent2"/>
              </a:solidFill>
              <a:effectLst/>
              <a:latin typeface="Arial"/>
              <a:ea typeface="Aptos" panose="020B0004020202020204" pitchFamily="34" charset="0"/>
              <a:cs typeface="Arial"/>
            </a:endParaRPr>
          </a:p>
          <a:p>
            <a:r>
              <a:rPr lang="fr-CA" sz="2400" b="1">
                <a:solidFill>
                  <a:schemeClr val="accent2"/>
                </a:solidFill>
                <a:ea typeface="+mn-lt"/>
                <a:cs typeface="+mn-lt"/>
              </a:rPr>
              <a:t>Lis </a:t>
            </a:r>
            <a:r>
              <a:rPr lang="fr-CA" sz="2400" b="1">
                <a:solidFill>
                  <a:schemeClr val="accent2"/>
                </a:solidFill>
                <a:effectLst/>
                <a:ea typeface="+mn-lt"/>
                <a:cs typeface="+mn-lt"/>
              </a:rPr>
              <a:t>attentivement les documents du dossier, puis réponds </a:t>
            </a:r>
            <a:br>
              <a:rPr lang="fr-CA" sz="2400" b="1">
                <a:solidFill>
                  <a:schemeClr val="accent2"/>
                </a:solidFill>
                <a:effectLst/>
                <a:ea typeface="+mn-lt"/>
                <a:cs typeface="+mn-lt"/>
              </a:rPr>
            </a:br>
            <a:r>
              <a:rPr lang="fr-CA" sz="2400" b="1">
                <a:solidFill>
                  <a:schemeClr val="accent2"/>
                </a:solidFill>
                <a:effectLst/>
                <a:ea typeface="+mn-lt"/>
                <a:cs typeface="+mn-lt"/>
              </a:rPr>
              <a:t>aux questions dans le </a:t>
            </a:r>
            <a:r>
              <a:rPr lang="fr-CA" sz="2400" b="1">
                <a:solidFill>
                  <a:schemeClr val="accent2"/>
                </a:solidFill>
                <a:ea typeface="+mn-lt"/>
                <a:cs typeface="+mn-lt"/>
              </a:rPr>
              <a:t>Cahier de l’élève, p. 6. </a:t>
            </a:r>
          </a:p>
          <a:p>
            <a:r>
              <a:rPr lang="fr-CA" sz="2400" b="1">
                <a:solidFill>
                  <a:schemeClr val="accent2"/>
                </a:solidFill>
                <a:ea typeface="+mn-lt"/>
                <a:cs typeface="+mn-lt"/>
              </a:rPr>
              <a:t>Ensuite, rédige</a:t>
            </a:r>
            <a:r>
              <a:rPr lang="fr-CA" sz="2400" b="1">
                <a:solidFill>
                  <a:schemeClr val="accent2"/>
                </a:solidFill>
                <a:effectLst/>
                <a:ea typeface="+mn-lt"/>
                <a:cs typeface="+mn-lt"/>
              </a:rPr>
              <a:t> ton jugement </a:t>
            </a:r>
            <a:r>
              <a:rPr lang="fr-CA" sz="2400" b="1">
                <a:solidFill>
                  <a:schemeClr val="accent2"/>
                </a:solidFill>
                <a:ea typeface="+mn-lt"/>
                <a:cs typeface="+mn-lt"/>
              </a:rPr>
              <a:t>et remets-le au</a:t>
            </a:r>
            <a:r>
              <a:rPr lang="fr-CA" sz="2400" b="1">
                <a:solidFill>
                  <a:schemeClr val="accent2"/>
                </a:solidFill>
                <a:effectLst/>
                <a:ea typeface="+mn-lt"/>
                <a:cs typeface="+mn-lt"/>
              </a:rPr>
              <a:t> juge en chef </a:t>
            </a:r>
            <a:br>
              <a:rPr lang="fr-CA" sz="2400" b="1">
                <a:solidFill>
                  <a:schemeClr val="accent2"/>
                </a:solidFill>
                <a:effectLst/>
                <a:ea typeface="+mn-lt"/>
                <a:cs typeface="+mn-lt"/>
              </a:rPr>
            </a:br>
            <a:r>
              <a:rPr lang="fr-CA" sz="2400" b="1">
                <a:solidFill>
                  <a:schemeClr val="accent2"/>
                </a:solidFill>
                <a:effectLst/>
                <a:ea typeface="+mn-lt"/>
                <a:cs typeface="+mn-lt"/>
              </a:rPr>
              <a:t>(ton enseignante ou </a:t>
            </a:r>
            <a:r>
              <a:rPr lang="fr-CA" sz="2400" b="1">
                <a:solidFill>
                  <a:schemeClr val="accent2"/>
                </a:solidFill>
                <a:ea typeface="+mn-lt"/>
                <a:cs typeface="+mn-lt"/>
              </a:rPr>
              <a:t>ton </a:t>
            </a:r>
            <a:r>
              <a:rPr lang="fr-CA" sz="2400" b="1">
                <a:solidFill>
                  <a:schemeClr val="accent2"/>
                </a:solidFill>
                <a:effectLst/>
                <a:ea typeface="+mn-lt"/>
                <a:cs typeface="+mn-lt"/>
              </a:rPr>
              <a:t>enseignant). </a:t>
            </a:r>
            <a:endParaRPr lang="fr-FR" b="1">
              <a:solidFill>
                <a:schemeClr val="accent2"/>
              </a:solidFill>
              <a:ea typeface="+mn-lt"/>
              <a:cs typeface="+mn-lt"/>
            </a:endParaRPr>
          </a:p>
        </p:txBody>
      </p:sp>
      <p:sp>
        <p:nvSpPr>
          <p:cNvPr id="3" name="Titre 2">
            <a:extLst>
              <a:ext uri="{FF2B5EF4-FFF2-40B4-BE49-F238E27FC236}">
                <a16:creationId xmlns:a16="http://schemas.microsoft.com/office/drawing/2014/main" id="{FFC09FDC-0E61-D8E6-9642-AF374F79E45E}"/>
              </a:ext>
            </a:extLst>
          </p:cNvPr>
          <p:cNvSpPr>
            <a:spLocks noGrp="1"/>
          </p:cNvSpPr>
          <p:nvPr>
            <p:ph type="title"/>
          </p:nvPr>
        </p:nvSpPr>
        <p:spPr>
          <a:xfrm>
            <a:off x="886968" y="887506"/>
            <a:ext cx="10421938" cy="914400"/>
          </a:xfrm>
        </p:spPr>
        <p:txBody>
          <a:bodyPr/>
          <a:lstStyle/>
          <a:p>
            <a:r>
              <a:rPr lang="fr-FR">
                <a:cs typeface="Arial"/>
              </a:rPr>
              <a:t>L’activité</a:t>
            </a:r>
            <a:r>
              <a:rPr lang="fr-FR" sz="2000">
                <a:cs typeface="Arial"/>
              </a:rPr>
              <a:t> </a:t>
            </a:r>
            <a:r>
              <a:rPr lang="fr-FR">
                <a:cs typeface="Arial"/>
              </a:rPr>
              <a:t>!</a:t>
            </a:r>
            <a:endParaRPr lang="fr-FR"/>
          </a:p>
        </p:txBody>
      </p:sp>
      <p:pic>
        <p:nvPicPr>
          <p:cNvPr id="2" name="Image 1" descr="Une image contenant conception, ligne, Police&#10;&#10;Description générée automatiquement">
            <a:extLst>
              <a:ext uri="{FF2B5EF4-FFF2-40B4-BE49-F238E27FC236}">
                <a16:creationId xmlns:a16="http://schemas.microsoft.com/office/drawing/2014/main" id="{10B7FBE4-FD3D-ABE7-FCDC-CDCD2F28C111}"/>
              </a:ext>
            </a:extLst>
          </p:cNvPr>
          <p:cNvPicPr>
            <a:picLocks noChangeAspect="1"/>
          </p:cNvPicPr>
          <p:nvPr/>
        </p:nvPicPr>
        <p:blipFill>
          <a:blip r:embed="rId4"/>
          <a:stretch>
            <a:fillRect/>
          </a:stretch>
        </p:blipFill>
        <p:spPr>
          <a:xfrm>
            <a:off x="10721347" y="434856"/>
            <a:ext cx="1070163" cy="1185720"/>
          </a:xfrm>
          <a:prstGeom prst="rect">
            <a:avLst/>
          </a:prstGeom>
        </p:spPr>
      </p:pic>
      <p:pic>
        <p:nvPicPr>
          <p:cNvPr id="5" name="Graphique 1">
            <a:extLst>
              <a:ext uri="{FF2B5EF4-FFF2-40B4-BE49-F238E27FC236}">
                <a16:creationId xmlns:a16="http://schemas.microsoft.com/office/drawing/2014/main" id="{50FC6FF3-4600-CD4E-2CD3-63AF65CA221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7000639" flipH="1">
            <a:off x="8573232" y="-221389"/>
            <a:ext cx="1147210" cy="1972286"/>
          </a:xfrm>
          <a:prstGeom prst="rect">
            <a:avLst/>
          </a:prstGeom>
        </p:spPr>
      </p:pic>
      <p:pic>
        <p:nvPicPr>
          <p:cNvPr id="6" name="Graphique 1">
            <a:extLst>
              <a:ext uri="{FF2B5EF4-FFF2-40B4-BE49-F238E27FC236}">
                <a16:creationId xmlns:a16="http://schemas.microsoft.com/office/drawing/2014/main" id="{C52E7FBC-251E-222F-139F-BD59DE82A5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1337940" flipH="1">
            <a:off x="10521491" y="4729910"/>
            <a:ext cx="1147210" cy="1972286"/>
          </a:xfrm>
          <a:prstGeom prst="rect">
            <a:avLst/>
          </a:prstGeom>
        </p:spPr>
      </p:pic>
    </p:spTree>
    <p:custDataLst>
      <p:tags r:id="rId1"/>
    </p:custDataLst>
    <p:extLst>
      <p:ext uri="{BB962C8B-B14F-4D97-AF65-F5344CB8AC3E}">
        <p14:creationId xmlns:p14="http://schemas.microsoft.com/office/powerpoint/2010/main" val="205044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p:txBody>
          <a:bodyPr/>
          <a:lstStyle/>
          <a:p>
            <a:r>
              <a:rPr lang="fr-FR">
                <a:cs typeface="Arial"/>
              </a:rPr>
              <a:t>Contenu </a:t>
            </a:r>
            <a:br>
              <a:rPr lang="fr-FR">
                <a:cs typeface="Arial"/>
              </a:rPr>
            </a:br>
            <a:r>
              <a:rPr lang="fr-FR">
                <a:cs typeface="Arial"/>
              </a:rPr>
              <a:t>du dossier</a:t>
            </a:r>
            <a:endParaRPr lang="fr-FR"/>
          </a:p>
        </p:txBody>
      </p:sp>
      <p:sp>
        <p:nvSpPr>
          <p:cNvPr id="3" name="Espace réservé pour une image  2">
            <a:extLst>
              <a:ext uri="{FF2B5EF4-FFF2-40B4-BE49-F238E27FC236}">
                <a16:creationId xmlns:a16="http://schemas.microsoft.com/office/drawing/2014/main" id="{2FEE43F1-A871-1B49-B51E-FD4DD5173F3A}"/>
              </a:ext>
            </a:extLst>
          </p:cNvPr>
          <p:cNvSpPr>
            <a:spLocks noGrp="1"/>
          </p:cNvSpPr>
          <p:nvPr>
            <p:ph type="pic" sz="quarter" idx="16"/>
          </p:nvPr>
        </p:nvSpPr>
        <p:spPr/>
        <p:txBody>
          <a:bodyPr/>
          <a:lstStyle/>
          <a:p>
            <a:endParaRPr lang="fr-FR"/>
          </a:p>
        </p:txBody>
      </p:sp>
      <p:pic>
        <p:nvPicPr>
          <p:cNvPr id="4" name="Image 3">
            <a:extLst>
              <a:ext uri="{FF2B5EF4-FFF2-40B4-BE49-F238E27FC236}">
                <a16:creationId xmlns:a16="http://schemas.microsoft.com/office/drawing/2014/main" id="{12BC203D-4DED-2B1C-6520-36DC24E82EF4}"/>
              </a:ext>
            </a:extLst>
          </p:cNvPr>
          <p:cNvPicPr>
            <a:picLocks noChangeAspect="1"/>
          </p:cNvPicPr>
          <p:nvPr/>
        </p:nvPicPr>
        <p:blipFill>
          <a:blip r:embed="rId2"/>
          <a:stretch>
            <a:fillRect/>
          </a:stretch>
        </p:blipFill>
        <p:spPr>
          <a:xfrm>
            <a:off x="5221934" y="121062"/>
            <a:ext cx="7197384" cy="6005418"/>
          </a:xfrm>
          <a:prstGeom prst="rect">
            <a:avLst/>
          </a:prstGeom>
        </p:spPr>
      </p:pic>
      <p:pic>
        <p:nvPicPr>
          <p:cNvPr id="5" name="Image 4">
            <a:extLst>
              <a:ext uri="{FF2B5EF4-FFF2-40B4-BE49-F238E27FC236}">
                <a16:creationId xmlns:a16="http://schemas.microsoft.com/office/drawing/2014/main" id="{34A9460F-C605-FB4C-5C83-952D5FF4CF7B}"/>
              </a:ext>
            </a:extLst>
          </p:cNvPr>
          <p:cNvPicPr>
            <a:picLocks noChangeAspect="1"/>
          </p:cNvPicPr>
          <p:nvPr/>
        </p:nvPicPr>
        <p:blipFill>
          <a:blip r:embed="rId3"/>
          <a:stretch>
            <a:fillRect/>
          </a:stretch>
        </p:blipFill>
        <p:spPr>
          <a:xfrm>
            <a:off x="7378635" y="2354050"/>
            <a:ext cx="6073701" cy="5067830"/>
          </a:xfrm>
          <a:prstGeom prst="rect">
            <a:avLst/>
          </a:prstGeom>
        </p:spPr>
      </p:pic>
    </p:spTree>
    <p:extLst>
      <p:ext uri="{BB962C8B-B14F-4D97-AF65-F5344CB8AC3E}">
        <p14:creationId xmlns:p14="http://schemas.microsoft.com/office/powerpoint/2010/main" val="424953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773744"/>
            <a:ext cx="5669280" cy="2631403"/>
          </a:xfrm>
        </p:spPr>
        <p:txBody>
          <a:bodyPr anchor="t" anchorCtr="0"/>
          <a:lstStyle/>
          <a:p>
            <a:r>
              <a:rPr lang="fr-FR">
                <a:latin typeface="Arial" panose="020B0604020202020204" pitchFamily="34" charset="0"/>
                <a:cs typeface="Arial" panose="020B0604020202020204" pitchFamily="34" charset="0"/>
              </a:rPr>
              <a:t>Introduction </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à la Charte canadienne</a:t>
            </a:r>
          </a:p>
        </p:txBody>
      </p:sp>
      <p:sp>
        <p:nvSpPr>
          <p:cNvPr id="3" name="Espace réservé pour une image  2">
            <a:extLst>
              <a:ext uri="{FF2B5EF4-FFF2-40B4-BE49-F238E27FC236}">
                <a16:creationId xmlns:a16="http://schemas.microsoft.com/office/drawing/2014/main" id="{704CB5F8-83F3-084D-9A1E-2D1208D7F022}"/>
              </a:ext>
            </a:extLst>
          </p:cNvPr>
          <p:cNvSpPr>
            <a:spLocks noGrp="1"/>
          </p:cNvSpPr>
          <p:nvPr>
            <p:ph type="pic" sz="quarter" idx="16"/>
          </p:nvPr>
        </p:nvSpPr>
        <p:spPr>
          <a:xfrm>
            <a:off x="6962585" y="1417320"/>
            <a:ext cx="4023360" cy="4023360"/>
          </a:xfrm>
        </p:spPr>
        <p:txBody>
          <a:bodyPr/>
          <a:lstStyle/>
          <a:p>
            <a:endParaRPr lang="fr-FR"/>
          </a:p>
        </p:txBody>
      </p:sp>
      <p:pic>
        <p:nvPicPr>
          <p:cNvPr id="4" name="Graphique 3">
            <a:extLst>
              <a:ext uri="{FF2B5EF4-FFF2-40B4-BE49-F238E27FC236}">
                <a16:creationId xmlns:a16="http://schemas.microsoft.com/office/drawing/2014/main" id="{3E30E41C-698B-65FA-87A3-560E0FD544A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983746" y="2438481"/>
            <a:ext cx="1981038" cy="1981038"/>
          </a:xfrm>
          <a:prstGeom prst="rect">
            <a:avLst/>
          </a:prstGeom>
        </p:spPr>
      </p:pic>
      <p:pic>
        <p:nvPicPr>
          <p:cNvPr id="5" name="Graphique 4">
            <a:extLst>
              <a:ext uri="{FF2B5EF4-FFF2-40B4-BE49-F238E27FC236}">
                <a16:creationId xmlns:a16="http://schemas.microsoft.com/office/drawing/2014/main" id="{656D242E-372B-4E49-E3AC-E2316164C31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775915">
            <a:off x="6349643" y="3903495"/>
            <a:ext cx="1225883" cy="2286105"/>
          </a:xfrm>
          <a:prstGeom prst="rect">
            <a:avLst/>
          </a:prstGeom>
        </p:spPr>
      </p:pic>
      <p:sp>
        <p:nvSpPr>
          <p:cNvPr id="6" name="Espace réservé du texte 1">
            <a:extLst>
              <a:ext uri="{FF2B5EF4-FFF2-40B4-BE49-F238E27FC236}">
                <a16:creationId xmlns:a16="http://schemas.microsoft.com/office/drawing/2014/main" id="{08A3A260-D5DE-A692-9C22-F2A1434CF686}"/>
              </a:ext>
            </a:extLst>
          </p:cNvPr>
          <p:cNvSpPr txBox="1">
            <a:spLocks/>
          </p:cNvSpPr>
          <p:nvPr/>
        </p:nvSpPr>
        <p:spPr>
          <a:xfrm>
            <a:off x="859535" y="946113"/>
            <a:ext cx="5300985" cy="75588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fr-FR" sz="4000">
                <a:latin typeface="Arial" panose="020B0604020202020204" pitchFamily="34" charset="0"/>
                <a:cs typeface="Arial" panose="020B0604020202020204" pitchFamily="34" charset="0"/>
              </a:rPr>
              <a:t>Document 1</a:t>
            </a:r>
            <a:r>
              <a:rPr lang="fr-FR" sz="2000">
                <a:latin typeface="Arial" panose="020B0604020202020204" pitchFamily="34" charset="0"/>
                <a:cs typeface="Arial" panose="020B0604020202020204" pitchFamily="34" charset="0"/>
              </a:rPr>
              <a:t> </a:t>
            </a:r>
            <a:r>
              <a:rPr lang="fr-FR" sz="4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711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B301713-720C-3A7A-24D7-BEF8E2EFC6FA}"/>
              </a:ext>
            </a:extLst>
          </p:cNvPr>
          <p:cNvSpPr>
            <a:spLocks noGrp="1"/>
          </p:cNvSpPr>
          <p:nvPr>
            <p:ph type="title"/>
          </p:nvPr>
        </p:nvSpPr>
        <p:spPr>
          <a:xfrm>
            <a:off x="871357" y="898678"/>
            <a:ext cx="8051121" cy="1298612"/>
          </a:xfrm>
        </p:spPr>
        <p:txBody>
          <a:bodyPr/>
          <a:lstStyle/>
          <a:p>
            <a:r>
              <a:rPr lang="fr-FR">
                <a:cs typeface="Arial"/>
              </a:rPr>
              <a:t>Pourquoi les juges doivent prendre en compte les chartes</a:t>
            </a:r>
            <a:r>
              <a:rPr lang="fr-FR" sz="2000">
                <a:cs typeface="Arial"/>
              </a:rPr>
              <a:t> </a:t>
            </a:r>
            <a:r>
              <a:rPr lang="fr-FR">
                <a:cs typeface="Arial"/>
              </a:rPr>
              <a:t>? </a:t>
            </a:r>
            <a:endParaRPr lang="fr-FR"/>
          </a:p>
        </p:txBody>
      </p:sp>
      <p:sp>
        <p:nvSpPr>
          <p:cNvPr id="4" name="Espace réservé du texte 3">
            <a:extLst>
              <a:ext uri="{FF2B5EF4-FFF2-40B4-BE49-F238E27FC236}">
                <a16:creationId xmlns:a16="http://schemas.microsoft.com/office/drawing/2014/main" id="{1A7FC3C3-7255-99A3-9365-8F15C472BDA0}"/>
              </a:ext>
            </a:extLst>
          </p:cNvPr>
          <p:cNvSpPr>
            <a:spLocks noGrp="1"/>
          </p:cNvSpPr>
          <p:nvPr>
            <p:ph type="body" sz="quarter" idx="14"/>
          </p:nvPr>
        </p:nvSpPr>
        <p:spPr>
          <a:xfrm>
            <a:off x="838108" y="2564179"/>
            <a:ext cx="7087046" cy="864822"/>
          </a:xfrm>
        </p:spPr>
        <p:txBody>
          <a:bodyPr vert="horz" lIns="0" tIns="0" rIns="0" bIns="0" rtlCol="0" anchor="t">
            <a:noAutofit/>
          </a:bodyPr>
          <a:lstStyle/>
          <a:p>
            <a:pPr>
              <a:lnSpc>
                <a:spcPct val="116000"/>
              </a:lnSpc>
              <a:spcAft>
                <a:spcPts val="800"/>
              </a:spcAft>
            </a:pPr>
            <a:r>
              <a:rPr lang="fr-FR" sz="2400">
                <a:solidFill>
                  <a:schemeClr val="accent2"/>
                </a:solidFill>
                <a:effectLst/>
                <a:latin typeface="Arial"/>
                <a:ea typeface="Aptos" panose="020B0004020202020204" pitchFamily="34" charset="0"/>
                <a:cs typeface="Arial"/>
              </a:rPr>
              <a:t>Les chartes contiennent les principaux droits </a:t>
            </a:r>
            <a:br>
              <a:rPr lang="fr-FR" sz="2400">
                <a:solidFill>
                  <a:schemeClr val="accent2"/>
                </a:solidFill>
                <a:effectLst/>
                <a:latin typeface="Arial"/>
                <a:ea typeface="Aptos" panose="020B0004020202020204" pitchFamily="34" charset="0"/>
                <a:cs typeface="Arial"/>
              </a:rPr>
            </a:br>
            <a:r>
              <a:rPr lang="fr-FR" sz="2400">
                <a:solidFill>
                  <a:schemeClr val="accent2"/>
                </a:solidFill>
                <a:effectLst/>
                <a:latin typeface="Arial"/>
                <a:ea typeface="Aptos" panose="020B0004020202020204" pitchFamily="34" charset="0"/>
                <a:cs typeface="Arial"/>
              </a:rPr>
              <a:t>et libertés que la société reconnait aux citoyens.</a:t>
            </a:r>
          </a:p>
        </p:txBody>
      </p:sp>
      <p:sp>
        <p:nvSpPr>
          <p:cNvPr id="7" name="ZoneTexte 6">
            <a:extLst>
              <a:ext uri="{FF2B5EF4-FFF2-40B4-BE49-F238E27FC236}">
                <a16:creationId xmlns:a16="http://schemas.microsoft.com/office/drawing/2014/main" id="{90AD9E28-2A5B-1A4D-21AD-83FB153CF8F8}"/>
              </a:ext>
            </a:extLst>
          </p:cNvPr>
          <p:cNvSpPr txBox="1"/>
          <p:nvPr/>
        </p:nvSpPr>
        <p:spPr>
          <a:xfrm>
            <a:off x="1034407" y="3523976"/>
            <a:ext cx="10466182" cy="3554243"/>
          </a:xfrm>
          <a:prstGeom prst="rect">
            <a:avLst/>
          </a:prstGeom>
          <a:noFill/>
        </p:spPr>
        <p:txBody>
          <a:bodyPr wrap="square" lIns="91440" tIns="45720" rIns="91440" bIns="45720" anchor="t">
            <a:spAutoFit/>
          </a:bodyPr>
          <a:lstStyle/>
          <a:p>
            <a:pPr lvl="0">
              <a:lnSpc>
                <a:spcPct val="116000"/>
              </a:lnSpc>
            </a:pPr>
            <a:r>
              <a:rPr lang="fr-FR" sz="2800">
                <a:solidFill>
                  <a:schemeClr val="accent2"/>
                </a:solidFill>
              </a:rPr>
              <a:t>La </a:t>
            </a:r>
            <a:r>
              <a:rPr lang="fr-FR" sz="2800" b="1" i="1">
                <a:solidFill>
                  <a:schemeClr val="accent2"/>
                </a:solidFill>
              </a:rPr>
              <a:t>Charte canadienne des droits et libertés</a:t>
            </a:r>
            <a:endParaRPr lang="fr-FR" sz="2800" b="1" i="1">
              <a:solidFill>
                <a:schemeClr val="accent2"/>
              </a:solidFill>
              <a:cs typeface="Arial"/>
            </a:endParaRPr>
          </a:p>
          <a:p>
            <a:pPr marL="342900" lvl="0" indent="-342900">
              <a:lnSpc>
                <a:spcPct val="116000"/>
              </a:lnSpc>
              <a:buClr>
                <a:schemeClr val="accent1"/>
              </a:buClr>
              <a:buFont typeface="Arial" panose="020B0604020202020204" pitchFamily="34" charset="0"/>
              <a:buChar char="•"/>
            </a:pPr>
            <a:r>
              <a:rPr lang="fr-FR" sz="2400">
                <a:solidFill>
                  <a:schemeClr val="accent2"/>
                </a:solidFill>
              </a:rPr>
              <a:t>1982</a:t>
            </a:r>
            <a:endParaRPr lang="fr-FR" sz="2400">
              <a:solidFill>
                <a:schemeClr val="accent2"/>
              </a:solidFill>
              <a:cs typeface="Arial"/>
            </a:endParaRPr>
          </a:p>
          <a:p>
            <a:pPr marL="342900" lvl="0" indent="-342900">
              <a:lnSpc>
                <a:spcPct val="116000"/>
              </a:lnSpc>
              <a:buClr>
                <a:schemeClr val="accent1"/>
              </a:buClr>
              <a:buFont typeface="Arial" panose="020B0604020202020204" pitchFamily="34" charset="0"/>
              <a:buChar char="•"/>
            </a:pPr>
            <a:r>
              <a:rPr lang="fr-FR" sz="2400">
                <a:solidFill>
                  <a:schemeClr val="accent2"/>
                </a:solidFill>
              </a:rPr>
              <a:t>Loi la plus importante du Canada – fait partie de la Constitution</a:t>
            </a:r>
            <a:endParaRPr lang="fr-FR" sz="2400">
              <a:solidFill>
                <a:schemeClr val="accent2"/>
              </a:solidFill>
              <a:cs typeface="Arial"/>
            </a:endParaRPr>
          </a:p>
          <a:p>
            <a:pPr marL="342900" lvl="0" indent="-342900">
              <a:lnSpc>
                <a:spcPct val="116000"/>
              </a:lnSpc>
              <a:buClr>
                <a:schemeClr val="accent1"/>
              </a:buClr>
              <a:buFont typeface="Arial" panose="020B0604020202020204" pitchFamily="34" charset="0"/>
              <a:buChar char="•"/>
            </a:pPr>
            <a:r>
              <a:rPr lang="fr-FR" sz="2400">
                <a:solidFill>
                  <a:schemeClr val="accent2"/>
                </a:solidFill>
              </a:rPr>
              <a:t>Respectée par l’ensemble des gouvernements </a:t>
            </a:r>
            <a:br>
              <a:rPr lang="fr-FR" sz="2400">
                <a:solidFill>
                  <a:schemeClr val="accent2"/>
                </a:solidFill>
              </a:rPr>
            </a:br>
            <a:r>
              <a:rPr lang="fr-FR" sz="2400">
                <a:solidFill>
                  <a:schemeClr val="accent2"/>
                </a:solidFill>
              </a:rPr>
              <a:t>et institutions publiques au Canada</a:t>
            </a:r>
            <a:endParaRPr lang="fr-FR" sz="2400">
              <a:solidFill>
                <a:schemeClr val="accent2"/>
              </a:solidFill>
              <a:cs typeface="Arial"/>
            </a:endParaRPr>
          </a:p>
          <a:p>
            <a:pPr marL="342900" lvl="0" indent="-342900">
              <a:lnSpc>
                <a:spcPct val="116000"/>
              </a:lnSpc>
              <a:buFont typeface="Arial" panose="020B0604020202020204" pitchFamily="34" charset="0"/>
              <a:buChar char="•"/>
            </a:pPr>
            <a:endParaRPr lang="fr-FR" sz="2400">
              <a:solidFill>
                <a:schemeClr val="accent2"/>
              </a:solidFill>
              <a:cs typeface="Arial"/>
            </a:endParaRPr>
          </a:p>
          <a:p>
            <a:pPr lvl="0">
              <a:lnSpc>
                <a:spcPct val="116000"/>
              </a:lnSpc>
            </a:pPr>
            <a:endParaRPr lang="fr-FR" sz="2400">
              <a:solidFill>
                <a:schemeClr val="accent2"/>
              </a:solidFill>
              <a:cs typeface="Arial"/>
            </a:endParaRPr>
          </a:p>
          <a:p>
            <a:pPr lvl="0">
              <a:lnSpc>
                <a:spcPct val="116000"/>
              </a:lnSpc>
            </a:pPr>
            <a:endParaRPr lang="fr-FR" sz="2400">
              <a:solidFill>
                <a:schemeClr val="accent2"/>
              </a:solidFill>
              <a:cs typeface="Arial"/>
            </a:endParaRPr>
          </a:p>
        </p:txBody>
      </p:sp>
      <p:pic>
        <p:nvPicPr>
          <p:cNvPr id="11" name="Espace réservé pour une image  10">
            <a:extLst>
              <a:ext uri="{FF2B5EF4-FFF2-40B4-BE49-F238E27FC236}">
                <a16:creationId xmlns:a16="http://schemas.microsoft.com/office/drawing/2014/main" id="{4FAD8946-1C82-CDDD-D76E-8EA4C8AA15BC}"/>
              </a:ext>
            </a:extLst>
          </p:cNvPr>
          <p:cNvPicPr>
            <a:picLocks noGrp="1" noChangeAspect="1"/>
          </p:cNvPicPr>
          <p:nvPr>
            <p:ph type="pic" sz="quarter" idx="13"/>
          </p:nvPr>
        </p:nvPicPr>
        <p:blipFill>
          <a:blip r:embed="rId4"/>
          <a:srcRect l="40175" t="11794" r="42533" b="13232"/>
          <a:stretch/>
        </p:blipFill>
        <p:spPr>
          <a:xfrm>
            <a:off x="8718006" y="1189618"/>
            <a:ext cx="2831443" cy="2749122"/>
          </a:xfrm>
        </p:spPr>
      </p:pic>
    </p:spTree>
    <p:custDataLst>
      <p:tags r:id="rId1"/>
    </p:custDataLst>
    <p:extLst>
      <p:ext uri="{BB962C8B-B14F-4D97-AF65-F5344CB8AC3E}">
        <p14:creationId xmlns:p14="http://schemas.microsoft.com/office/powerpoint/2010/main" val="224867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p:txBody>
          <a:bodyPr/>
          <a:lstStyle/>
          <a:p>
            <a:r>
              <a:rPr lang="fr-FR">
                <a:cs typeface="Arial"/>
              </a:rPr>
              <a:t>Découvrir </a:t>
            </a:r>
            <a:br>
              <a:rPr lang="fr-FR">
                <a:cs typeface="Arial"/>
              </a:rPr>
            </a:br>
            <a:r>
              <a:rPr lang="fr-FR">
                <a:cs typeface="Arial"/>
              </a:rPr>
              <a:t>le droit à l’avortement</a:t>
            </a:r>
            <a:r>
              <a:rPr lang="fr-FR" sz="3000">
                <a:cs typeface="Arial"/>
              </a:rPr>
              <a:t> </a:t>
            </a:r>
            <a:r>
              <a:rPr lang="fr-FR">
                <a:cs typeface="Arial"/>
              </a:rPr>
              <a:t>:</a:t>
            </a:r>
          </a:p>
        </p:txBody>
      </p:sp>
      <p:pic>
        <p:nvPicPr>
          <p:cNvPr id="4" name="Espace réservé pour une image  4" descr="Une image contenant habits, clipart, dessin, dessin humoristique&#10;&#10;Description générée automatiquement">
            <a:extLst>
              <a:ext uri="{FF2B5EF4-FFF2-40B4-BE49-F238E27FC236}">
                <a16:creationId xmlns:a16="http://schemas.microsoft.com/office/drawing/2014/main" id="{1C6D6ED6-21EA-3D10-ADC3-1614439C9840}"/>
              </a:ext>
            </a:extLst>
          </p:cNvPr>
          <p:cNvPicPr>
            <a:picLocks noGrp="1" noChangeAspect="1"/>
          </p:cNvPicPr>
          <p:nvPr>
            <p:ph type="pic" sz="quarter" idx="16"/>
          </p:nvPr>
        </p:nvPicPr>
        <p:blipFill rotWithShape="1">
          <a:blip r:embed="rId2"/>
          <a:srcRect l="39653" t="-18132" r="2085" b="37558"/>
          <a:stretch>
            <a:fillRect/>
          </a:stretch>
        </p:blipFill>
        <p:spPr>
          <a:xfrm>
            <a:off x="6976872" y="1416462"/>
            <a:ext cx="4023360" cy="4023360"/>
          </a:xfrm>
        </p:spPr>
      </p:pic>
    </p:spTree>
    <p:extLst>
      <p:ext uri="{BB962C8B-B14F-4D97-AF65-F5344CB8AC3E}">
        <p14:creationId xmlns:p14="http://schemas.microsoft.com/office/powerpoint/2010/main" val="303772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704CB5F8-83F3-084D-9A1E-2D1208D7F022}"/>
              </a:ext>
            </a:extLst>
          </p:cNvPr>
          <p:cNvSpPr>
            <a:spLocks noGrp="1"/>
          </p:cNvSpPr>
          <p:nvPr>
            <p:ph type="pic" sz="quarter" idx="16"/>
          </p:nvPr>
        </p:nvSpPr>
        <p:spPr/>
        <p:txBody>
          <a:bodyPr/>
          <a:lstStyle/>
          <a:p>
            <a:endParaRPr lang="fr-FR"/>
          </a:p>
        </p:txBody>
      </p:sp>
      <p:pic>
        <p:nvPicPr>
          <p:cNvPr id="4" name="Graphique 3">
            <a:extLst>
              <a:ext uri="{FF2B5EF4-FFF2-40B4-BE49-F238E27FC236}">
                <a16:creationId xmlns:a16="http://schemas.microsoft.com/office/drawing/2014/main" id="{EAD65956-6022-643E-74DA-A7E69E383E9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983746" y="2438481"/>
            <a:ext cx="1981038" cy="1981038"/>
          </a:xfrm>
          <a:prstGeom prst="rect">
            <a:avLst/>
          </a:prstGeom>
        </p:spPr>
      </p:pic>
      <p:pic>
        <p:nvPicPr>
          <p:cNvPr id="5" name="Graphique 4">
            <a:extLst>
              <a:ext uri="{FF2B5EF4-FFF2-40B4-BE49-F238E27FC236}">
                <a16:creationId xmlns:a16="http://schemas.microsoft.com/office/drawing/2014/main" id="{8D7CBACA-5337-5F49-FAE3-AC6239E47E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6819323" y="389885"/>
            <a:ext cx="1225883" cy="2286105"/>
          </a:xfrm>
          <a:prstGeom prst="rect">
            <a:avLst/>
          </a:prstGeom>
        </p:spPr>
      </p:pic>
      <p:sp>
        <p:nvSpPr>
          <p:cNvPr id="6" name="Espace réservé du texte 1">
            <a:extLst>
              <a:ext uri="{FF2B5EF4-FFF2-40B4-BE49-F238E27FC236}">
                <a16:creationId xmlns:a16="http://schemas.microsoft.com/office/drawing/2014/main" id="{4AFFAD53-A18D-61F1-F842-C92AB8AC0315}"/>
              </a:ext>
            </a:extLst>
          </p:cNvPr>
          <p:cNvSpPr txBox="1">
            <a:spLocks/>
          </p:cNvSpPr>
          <p:nvPr/>
        </p:nvSpPr>
        <p:spPr>
          <a:xfrm>
            <a:off x="859535" y="1773744"/>
            <a:ext cx="5669280" cy="367261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fr-FR">
                <a:latin typeface="Arial" panose="020B0604020202020204" pitchFamily="34" charset="0"/>
                <a:cs typeface="Arial" panose="020B0604020202020204" pitchFamily="34" charset="0"/>
              </a:rPr>
              <a:t>Le rôle </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d’un juge à la Cour suprême du Canada</a:t>
            </a:r>
          </a:p>
        </p:txBody>
      </p:sp>
      <p:sp>
        <p:nvSpPr>
          <p:cNvPr id="7" name="Espace réservé du texte 1">
            <a:extLst>
              <a:ext uri="{FF2B5EF4-FFF2-40B4-BE49-F238E27FC236}">
                <a16:creationId xmlns:a16="http://schemas.microsoft.com/office/drawing/2014/main" id="{1A44D2F6-AD8E-650C-1C45-62D2C97E6D2D}"/>
              </a:ext>
            </a:extLst>
          </p:cNvPr>
          <p:cNvSpPr txBox="1">
            <a:spLocks/>
          </p:cNvSpPr>
          <p:nvPr/>
        </p:nvSpPr>
        <p:spPr>
          <a:xfrm>
            <a:off x="859535" y="946113"/>
            <a:ext cx="5300985" cy="75588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fr-FR" sz="4000">
                <a:latin typeface="Arial" panose="020B0604020202020204" pitchFamily="34" charset="0"/>
                <a:cs typeface="Arial" panose="020B0604020202020204" pitchFamily="34" charset="0"/>
              </a:rPr>
              <a:t>Document 2</a:t>
            </a:r>
            <a:r>
              <a:rPr lang="fr-FR" sz="2000">
                <a:latin typeface="Arial" panose="020B0604020202020204" pitchFamily="34" charset="0"/>
                <a:cs typeface="Arial" panose="020B0604020202020204" pitchFamily="34" charset="0"/>
              </a:rPr>
              <a:t> </a:t>
            </a:r>
            <a:r>
              <a:rPr lang="fr-FR" sz="4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751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97C2F-C8A4-C85C-4E09-4B7A4E42A21D}"/>
            </a:ext>
          </a:extLst>
        </p:cNvPr>
        <p:cNvGrpSpPr/>
        <p:nvPr/>
      </p:nvGrpSpPr>
      <p:grpSpPr>
        <a:xfrm>
          <a:off x="0" y="0"/>
          <a:ext cx="0" cy="0"/>
          <a:chOff x="0" y="0"/>
          <a:chExt cx="0" cy="0"/>
        </a:xfrm>
      </p:grpSpPr>
      <p:sp>
        <p:nvSpPr>
          <p:cNvPr id="2" name="Espace réservé du texte 4">
            <a:extLst>
              <a:ext uri="{FF2B5EF4-FFF2-40B4-BE49-F238E27FC236}">
                <a16:creationId xmlns:a16="http://schemas.microsoft.com/office/drawing/2014/main" id="{35F044EC-B377-65C3-181B-5F199420DD50}"/>
              </a:ext>
            </a:extLst>
          </p:cNvPr>
          <p:cNvSpPr>
            <a:spLocks noGrp="1"/>
          </p:cNvSpPr>
          <p:nvPr>
            <p:ph type="body" sz="quarter" idx="14"/>
          </p:nvPr>
        </p:nvSpPr>
        <p:spPr>
          <a:xfrm>
            <a:off x="791433" y="2171359"/>
            <a:ext cx="7192507" cy="4114800"/>
          </a:xfrm>
        </p:spPr>
        <p:txBody>
          <a:bodyPr/>
          <a:lstStyle/>
          <a:p>
            <a:pPr lvl="1">
              <a:lnSpc>
                <a:spcPct val="100000"/>
              </a:lnSpc>
            </a:pPr>
            <a:r>
              <a:rPr lang="en-CA">
                <a:ea typeface="+mn-lt"/>
                <a:cs typeface="+mn-lt"/>
              </a:rPr>
              <a:t>Étape 1</a:t>
            </a:r>
            <a:r>
              <a:rPr lang="en-CA" sz="1400">
                <a:ea typeface="+mn-lt"/>
                <a:cs typeface="+mn-lt"/>
              </a:rPr>
              <a:t> </a:t>
            </a:r>
            <a:r>
              <a:rPr lang="en-CA">
                <a:ea typeface="+mn-lt"/>
                <a:cs typeface="+mn-lt"/>
              </a:rPr>
              <a:t>: </a:t>
            </a:r>
            <a:r>
              <a:rPr lang="en-CA" err="1">
                <a:ea typeface="+mn-lt"/>
                <a:cs typeface="+mn-lt"/>
              </a:rPr>
              <a:t>approuver</a:t>
            </a:r>
            <a:r>
              <a:rPr lang="en-CA">
                <a:ea typeface="+mn-lt"/>
                <a:cs typeface="+mn-lt"/>
              </a:rPr>
              <a:t> la </a:t>
            </a:r>
            <a:r>
              <a:rPr lang="en-CA" err="1">
                <a:ea typeface="+mn-lt"/>
                <a:cs typeface="+mn-lt"/>
              </a:rPr>
              <a:t>demande</a:t>
            </a:r>
            <a:r>
              <a:rPr lang="en-CA">
                <a:ea typeface="+mn-lt"/>
                <a:cs typeface="+mn-lt"/>
              </a:rPr>
              <a:t> </a:t>
            </a:r>
            <a:r>
              <a:rPr lang="en-CA" err="1">
                <a:ea typeface="+mn-lt"/>
                <a:cs typeface="+mn-lt"/>
              </a:rPr>
              <a:t>d’appel</a:t>
            </a:r>
            <a:endParaRPr lang="fr-CA"/>
          </a:p>
          <a:p>
            <a:pPr lvl="1">
              <a:lnSpc>
                <a:spcPct val="100000"/>
              </a:lnSpc>
            </a:pPr>
            <a:r>
              <a:rPr lang="fr-CA">
                <a:ea typeface="+mn-lt"/>
                <a:cs typeface="+mn-lt"/>
              </a:rPr>
              <a:t>Étape 2</a:t>
            </a:r>
            <a:r>
              <a:rPr lang="en-CA" sz="1400">
                <a:ea typeface="+mn-lt"/>
                <a:cs typeface="+mn-lt"/>
              </a:rPr>
              <a:t> </a:t>
            </a:r>
            <a:r>
              <a:rPr lang="fr-CA">
                <a:ea typeface="+mn-lt"/>
                <a:cs typeface="+mn-lt"/>
              </a:rPr>
              <a:t>: lire le dossier</a:t>
            </a:r>
          </a:p>
          <a:p>
            <a:pPr lvl="1">
              <a:lnSpc>
                <a:spcPct val="100000"/>
              </a:lnSpc>
            </a:pPr>
            <a:r>
              <a:rPr lang="fr-CA">
                <a:ea typeface="+mn-lt"/>
                <a:cs typeface="+mn-lt"/>
              </a:rPr>
              <a:t>Étape 3</a:t>
            </a:r>
            <a:r>
              <a:rPr lang="fr-CA" sz="1400">
                <a:ea typeface="+mn-lt"/>
                <a:cs typeface="+mn-lt"/>
              </a:rPr>
              <a:t> </a:t>
            </a:r>
            <a:r>
              <a:rPr lang="fr-CA">
                <a:ea typeface="+mn-lt"/>
                <a:cs typeface="+mn-lt"/>
              </a:rPr>
              <a:t>: l’audience</a:t>
            </a:r>
            <a:endParaRPr lang="fr-CA"/>
          </a:p>
          <a:p>
            <a:pPr lvl="1">
              <a:lnSpc>
                <a:spcPct val="100000"/>
              </a:lnSpc>
            </a:pPr>
            <a:r>
              <a:rPr lang="fr-CA">
                <a:ea typeface="+mn-lt"/>
                <a:cs typeface="+mn-lt"/>
              </a:rPr>
              <a:t>Étape 4</a:t>
            </a:r>
            <a:r>
              <a:rPr lang="fr-CA" sz="1400">
                <a:ea typeface="+mn-lt"/>
                <a:cs typeface="+mn-lt"/>
              </a:rPr>
              <a:t> </a:t>
            </a:r>
            <a:r>
              <a:rPr lang="fr-CA">
                <a:ea typeface="+mn-lt"/>
                <a:cs typeface="+mn-lt"/>
              </a:rPr>
              <a:t>: trancher le débat</a:t>
            </a:r>
          </a:p>
          <a:p>
            <a:pPr lvl="1">
              <a:lnSpc>
                <a:spcPct val="100000"/>
              </a:lnSpc>
            </a:pPr>
            <a:r>
              <a:rPr lang="fr-CA">
                <a:ea typeface="+mn-lt"/>
                <a:cs typeface="+mn-lt"/>
              </a:rPr>
              <a:t>Étape 5</a:t>
            </a:r>
            <a:r>
              <a:rPr lang="fr-CA" sz="1400">
                <a:ea typeface="+mn-lt"/>
                <a:cs typeface="+mn-lt"/>
              </a:rPr>
              <a:t> </a:t>
            </a:r>
            <a:r>
              <a:rPr lang="fr-CA">
                <a:ea typeface="+mn-lt"/>
                <a:cs typeface="+mn-lt"/>
              </a:rPr>
              <a:t>: rédiger un jugement</a:t>
            </a:r>
          </a:p>
          <a:p>
            <a:pPr lvl="1"/>
            <a:endParaRPr lang="fr-CA"/>
          </a:p>
        </p:txBody>
      </p:sp>
      <p:sp>
        <p:nvSpPr>
          <p:cNvPr id="10" name="ZoneTexte 9">
            <a:extLst>
              <a:ext uri="{FF2B5EF4-FFF2-40B4-BE49-F238E27FC236}">
                <a16:creationId xmlns:a16="http://schemas.microsoft.com/office/drawing/2014/main" id="{20BE269C-2FD6-C096-F572-11E1874A94E7}"/>
              </a:ext>
            </a:extLst>
          </p:cNvPr>
          <p:cNvSpPr txBox="1"/>
          <p:nvPr/>
        </p:nvSpPr>
        <p:spPr>
          <a:xfrm>
            <a:off x="674920" y="822960"/>
            <a:ext cx="97142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a:solidFill>
                  <a:srgbClr val="333F48"/>
                </a:solidFill>
              </a:rPr>
              <a:t>Quel est le travail des juges</a:t>
            </a:r>
            <a:r>
              <a:rPr lang="fr-FR" sz="2000" b="1">
                <a:solidFill>
                  <a:srgbClr val="333F48"/>
                </a:solidFill>
              </a:rPr>
              <a:t> </a:t>
            </a:r>
            <a:r>
              <a:rPr lang="fr-FR" sz="4000" b="1">
                <a:solidFill>
                  <a:srgbClr val="333F48"/>
                </a:solidFill>
              </a:rPr>
              <a:t>?</a:t>
            </a:r>
            <a:endParaRPr lang="fr-FR"/>
          </a:p>
        </p:txBody>
      </p:sp>
      <p:pic>
        <p:nvPicPr>
          <p:cNvPr id="6" name="Image 5">
            <a:extLst>
              <a:ext uri="{FF2B5EF4-FFF2-40B4-BE49-F238E27FC236}">
                <a16:creationId xmlns:a16="http://schemas.microsoft.com/office/drawing/2014/main" id="{33D7131C-5F6C-CB3F-9C40-AA714B888881}"/>
              </a:ext>
            </a:extLst>
          </p:cNvPr>
          <p:cNvPicPr>
            <a:picLocks noChangeAspect="1"/>
          </p:cNvPicPr>
          <p:nvPr/>
        </p:nvPicPr>
        <p:blipFill>
          <a:blip r:embed="rId4"/>
          <a:stretch>
            <a:fillRect/>
          </a:stretch>
        </p:blipFill>
        <p:spPr>
          <a:xfrm>
            <a:off x="8541564" y="1195754"/>
            <a:ext cx="2986780" cy="5275385"/>
          </a:xfrm>
          <a:prstGeom prst="rect">
            <a:avLst/>
          </a:prstGeom>
        </p:spPr>
      </p:pic>
    </p:spTree>
    <p:custDataLst>
      <p:tags r:id="rId1"/>
    </p:custDataLst>
    <p:extLst>
      <p:ext uri="{BB962C8B-B14F-4D97-AF65-F5344CB8AC3E}">
        <p14:creationId xmlns:p14="http://schemas.microsoft.com/office/powerpoint/2010/main" val="122317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B1E2F-49B9-7EF9-1A92-D23EDF954EA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998D9E9-5B5C-6E01-C81F-69E68CEB115F}"/>
              </a:ext>
            </a:extLst>
          </p:cNvPr>
          <p:cNvSpPr txBox="1"/>
          <p:nvPr/>
        </p:nvSpPr>
        <p:spPr>
          <a:xfrm>
            <a:off x="704933" y="831718"/>
            <a:ext cx="97142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a:solidFill>
                  <a:srgbClr val="333F48"/>
                </a:solidFill>
              </a:rPr>
              <a:t>Rédiger un jugement</a:t>
            </a:r>
            <a:endParaRPr lang="fr-FR">
              <a:cs typeface="Arial"/>
            </a:endParaRPr>
          </a:p>
        </p:txBody>
      </p:sp>
      <p:sp>
        <p:nvSpPr>
          <p:cNvPr id="3" name="Espace réservé du texte 4">
            <a:extLst>
              <a:ext uri="{FF2B5EF4-FFF2-40B4-BE49-F238E27FC236}">
                <a16:creationId xmlns:a16="http://schemas.microsoft.com/office/drawing/2014/main" id="{542AD4DB-121B-8398-C7B0-20AA2205E836}"/>
              </a:ext>
            </a:extLst>
          </p:cNvPr>
          <p:cNvSpPr>
            <a:spLocks noGrp="1"/>
          </p:cNvSpPr>
          <p:nvPr>
            <p:ph type="body" sz="quarter" idx="14"/>
          </p:nvPr>
        </p:nvSpPr>
        <p:spPr>
          <a:xfrm>
            <a:off x="791431" y="2171359"/>
            <a:ext cx="10274134" cy="4114800"/>
          </a:xfrm>
        </p:spPr>
        <p:txBody>
          <a:bodyPr/>
          <a:lstStyle/>
          <a:p>
            <a:pPr lvl="1">
              <a:lnSpc>
                <a:spcPct val="100000"/>
              </a:lnSpc>
            </a:pPr>
            <a:r>
              <a:rPr lang="fr-CA"/>
              <a:t>Avant de prendre leur décision, les juges </a:t>
            </a:r>
            <a:br>
              <a:rPr lang="fr-CA"/>
            </a:br>
            <a:r>
              <a:rPr lang="fr-CA"/>
              <a:t>se rencontrent pour comparer leurs opinions. </a:t>
            </a:r>
          </a:p>
          <a:p>
            <a:pPr lvl="1">
              <a:lnSpc>
                <a:spcPct val="100000"/>
              </a:lnSpc>
            </a:pPr>
            <a:r>
              <a:rPr lang="fr-CA"/>
              <a:t>Une fois que chaque juge a pris sa décision, </a:t>
            </a:r>
          </a:p>
          <a:p>
            <a:pPr lvl="1">
              <a:lnSpc>
                <a:spcPct val="100000"/>
              </a:lnSpc>
            </a:pPr>
            <a:r>
              <a:rPr lang="fr-CA"/>
              <a:t>la ou le juge en chef choisit qui sera le juge </a:t>
            </a:r>
            <a:br>
              <a:rPr lang="fr-CA"/>
            </a:br>
            <a:r>
              <a:rPr lang="fr-CA"/>
              <a:t>qui écrira la </a:t>
            </a:r>
            <a:r>
              <a:rPr lang="fr-CA" b="1"/>
              <a:t>décision de la majorité</a:t>
            </a:r>
            <a:r>
              <a:rPr lang="fr-CA"/>
              <a:t> des juges. </a:t>
            </a:r>
          </a:p>
          <a:p>
            <a:pPr lvl="1">
              <a:lnSpc>
                <a:spcPct val="100000"/>
              </a:lnSpc>
            </a:pPr>
            <a:r>
              <a:rPr lang="fr-CA"/>
              <a:t>Dans le jugement, les juges expliquent, en utilisant </a:t>
            </a:r>
            <a:br>
              <a:rPr lang="fr-CA"/>
            </a:br>
            <a:r>
              <a:rPr lang="fr-CA"/>
              <a:t>des </a:t>
            </a:r>
            <a:r>
              <a:rPr lang="fr-CA" b="1"/>
              <a:t>arguments juridiques</a:t>
            </a:r>
            <a:r>
              <a:rPr lang="fr-CA"/>
              <a:t>, pourquoi ils sont arrivés à </a:t>
            </a:r>
            <a:br>
              <a:rPr lang="fr-CA"/>
            </a:br>
            <a:r>
              <a:rPr lang="fr-CA"/>
              <a:t>leur conclusion. On dit que ce sont </a:t>
            </a:r>
            <a:r>
              <a:rPr lang="fr-CA" b="1"/>
              <a:t>les motifs</a:t>
            </a:r>
            <a:r>
              <a:rPr lang="fr-CA"/>
              <a:t> du jugement.</a:t>
            </a:r>
            <a:endParaRPr lang="en-CA" sz="2600">
              <a:latin typeface="Aptos" panose="020B0004020202020204" pitchFamily="34" charset="0"/>
              <a:ea typeface="Aptos" panose="020B00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B0A330D0-824C-17F6-AA4C-31E369541F57}"/>
              </a:ext>
            </a:extLst>
          </p:cNvPr>
          <p:cNvPicPr>
            <a:picLocks noChangeAspect="1"/>
          </p:cNvPicPr>
          <p:nvPr/>
        </p:nvPicPr>
        <p:blipFill>
          <a:blip r:embed="rId4"/>
          <a:stretch>
            <a:fillRect/>
          </a:stretch>
        </p:blipFill>
        <p:spPr>
          <a:xfrm>
            <a:off x="8061880" y="146838"/>
            <a:ext cx="3919123" cy="2903387"/>
          </a:xfrm>
          <a:prstGeom prst="rect">
            <a:avLst/>
          </a:prstGeom>
        </p:spPr>
      </p:pic>
    </p:spTree>
    <p:custDataLst>
      <p:tags r:id="rId1"/>
    </p:custDataLst>
    <p:extLst>
      <p:ext uri="{BB962C8B-B14F-4D97-AF65-F5344CB8AC3E}">
        <p14:creationId xmlns:p14="http://schemas.microsoft.com/office/powerpoint/2010/main" val="77326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704CB5F8-83F3-084D-9A1E-2D1208D7F022}"/>
              </a:ext>
            </a:extLst>
          </p:cNvPr>
          <p:cNvSpPr>
            <a:spLocks noGrp="1"/>
          </p:cNvSpPr>
          <p:nvPr>
            <p:ph type="pic" sz="quarter" idx="16"/>
          </p:nvPr>
        </p:nvSpPr>
        <p:spPr/>
        <p:txBody>
          <a:bodyPr/>
          <a:lstStyle/>
          <a:p>
            <a:endParaRPr lang="fr-FR"/>
          </a:p>
        </p:txBody>
      </p:sp>
      <p:pic>
        <p:nvPicPr>
          <p:cNvPr id="4" name="Graphique 3">
            <a:extLst>
              <a:ext uri="{FF2B5EF4-FFF2-40B4-BE49-F238E27FC236}">
                <a16:creationId xmlns:a16="http://schemas.microsoft.com/office/drawing/2014/main" id="{6F28F209-C676-67D7-F293-510AD6BBB23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983746" y="2438481"/>
            <a:ext cx="1981038" cy="1981038"/>
          </a:xfrm>
          <a:prstGeom prst="rect">
            <a:avLst/>
          </a:prstGeom>
        </p:spPr>
      </p:pic>
      <p:pic>
        <p:nvPicPr>
          <p:cNvPr id="7" name="Graphique 6">
            <a:extLst>
              <a:ext uri="{FF2B5EF4-FFF2-40B4-BE49-F238E27FC236}">
                <a16:creationId xmlns:a16="http://schemas.microsoft.com/office/drawing/2014/main" id="{EA71C501-6FE8-47EF-5FCC-F9C675EDF2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482713">
            <a:off x="10291130" y="363900"/>
            <a:ext cx="1285375" cy="2397050"/>
          </a:xfrm>
          <a:prstGeom prst="rect">
            <a:avLst/>
          </a:prstGeom>
        </p:spPr>
      </p:pic>
      <p:sp>
        <p:nvSpPr>
          <p:cNvPr id="5" name="Espace réservé du texte 1">
            <a:extLst>
              <a:ext uri="{FF2B5EF4-FFF2-40B4-BE49-F238E27FC236}">
                <a16:creationId xmlns:a16="http://schemas.microsoft.com/office/drawing/2014/main" id="{B116128B-C7EC-6B65-BBAF-B26F27442273}"/>
              </a:ext>
            </a:extLst>
          </p:cNvPr>
          <p:cNvSpPr txBox="1">
            <a:spLocks/>
          </p:cNvSpPr>
          <p:nvPr/>
        </p:nvSpPr>
        <p:spPr>
          <a:xfrm>
            <a:off x="859535" y="1773744"/>
            <a:ext cx="5669280" cy="367261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fr-FR">
                <a:latin typeface="Arial" panose="020B0604020202020204" pitchFamily="34" charset="0"/>
                <a:cs typeface="Arial" panose="020B0604020202020204" pitchFamily="34" charset="0"/>
              </a:rPr>
              <a:t>Le jugement Morgentaler</a:t>
            </a:r>
          </a:p>
        </p:txBody>
      </p:sp>
      <p:sp>
        <p:nvSpPr>
          <p:cNvPr id="6" name="Espace réservé du texte 1">
            <a:extLst>
              <a:ext uri="{FF2B5EF4-FFF2-40B4-BE49-F238E27FC236}">
                <a16:creationId xmlns:a16="http://schemas.microsoft.com/office/drawing/2014/main" id="{EFCD6BBE-FC1A-C386-4486-B1F0AA27BC0E}"/>
              </a:ext>
            </a:extLst>
          </p:cNvPr>
          <p:cNvSpPr txBox="1">
            <a:spLocks/>
          </p:cNvSpPr>
          <p:nvPr/>
        </p:nvSpPr>
        <p:spPr>
          <a:xfrm>
            <a:off x="859535" y="946113"/>
            <a:ext cx="5300985" cy="75588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fr-FR" sz="4000">
                <a:latin typeface="Arial" panose="020B0604020202020204" pitchFamily="34" charset="0"/>
                <a:cs typeface="Arial" panose="020B0604020202020204" pitchFamily="34" charset="0"/>
              </a:rPr>
              <a:t>Document 3</a:t>
            </a:r>
            <a:r>
              <a:rPr lang="fr-FR" sz="2000">
                <a:latin typeface="Arial" panose="020B0604020202020204" pitchFamily="34" charset="0"/>
                <a:cs typeface="Arial" panose="020B0604020202020204" pitchFamily="34" charset="0"/>
              </a:rPr>
              <a:t> </a:t>
            </a:r>
            <a:r>
              <a:rPr lang="fr-FR" sz="4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7219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FEE6F-9322-B07A-46FD-EA4A5EA54B3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56C0B91-10B2-282C-706B-FA1462F91F0B}"/>
              </a:ext>
            </a:extLst>
          </p:cNvPr>
          <p:cNvSpPr>
            <a:spLocks noGrp="1"/>
          </p:cNvSpPr>
          <p:nvPr>
            <p:ph type="title"/>
          </p:nvPr>
        </p:nvSpPr>
        <p:spPr>
          <a:xfrm>
            <a:off x="706129" y="916402"/>
            <a:ext cx="6771803" cy="885646"/>
          </a:xfrm>
        </p:spPr>
        <p:txBody>
          <a:bodyPr/>
          <a:lstStyle/>
          <a:p>
            <a:r>
              <a:rPr lang="fr-FR">
                <a:cs typeface="Arial"/>
              </a:rPr>
              <a:t>Qui est le Dr Morgentaler</a:t>
            </a:r>
            <a:r>
              <a:rPr lang="fr-FR" sz="2000">
                <a:cs typeface="Arial"/>
              </a:rPr>
              <a:t> </a:t>
            </a:r>
            <a:r>
              <a:rPr lang="fr-FR">
                <a:cs typeface="Arial"/>
              </a:rPr>
              <a:t>?</a:t>
            </a:r>
          </a:p>
        </p:txBody>
      </p:sp>
      <p:pic>
        <p:nvPicPr>
          <p:cNvPr id="7" name="Image 6" descr="Une image contenant dessin, dessin humoristique, clipart, Visage humain&#10;&#10;Description générée automatiquement">
            <a:extLst>
              <a:ext uri="{FF2B5EF4-FFF2-40B4-BE49-F238E27FC236}">
                <a16:creationId xmlns:a16="http://schemas.microsoft.com/office/drawing/2014/main" id="{CFAB0089-31B3-5F70-E864-E5F8142C9B12}"/>
              </a:ext>
            </a:extLst>
          </p:cNvPr>
          <p:cNvPicPr>
            <a:picLocks noChangeAspect="1"/>
          </p:cNvPicPr>
          <p:nvPr/>
        </p:nvPicPr>
        <p:blipFill>
          <a:blip r:embed="rId4"/>
          <a:stretch>
            <a:fillRect/>
          </a:stretch>
        </p:blipFill>
        <p:spPr>
          <a:xfrm>
            <a:off x="7683321" y="1205295"/>
            <a:ext cx="3802550" cy="5122354"/>
          </a:xfrm>
          <a:prstGeom prst="rect">
            <a:avLst/>
          </a:prstGeom>
        </p:spPr>
      </p:pic>
      <p:sp>
        <p:nvSpPr>
          <p:cNvPr id="2" name="Espace réservé du texte 4">
            <a:extLst>
              <a:ext uri="{FF2B5EF4-FFF2-40B4-BE49-F238E27FC236}">
                <a16:creationId xmlns:a16="http://schemas.microsoft.com/office/drawing/2014/main" id="{3EC7CE24-28CB-30CE-63A4-8126F61B7968}"/>
              </a:ext>
            </a:extLst>
          </p:cNvPr>
          <p:cNvSpPr>
            <a:spLocks noGrp="1"/>
          </p:cNvSpPr>
          <p:nvPr>
            <p:ph type="body" sz="quarter" idx="14"/>
          </p:nvPr>
        </p:nvSpPr>
        <p:spPr>
          <a:xfrm>
            <a:off x="706128" y="2084832"/>
            <a:ext cx="6368848" cy="4114800"/>
          </a:xfrm>
        </p:spPr>
        <p:txBody>
          <a:bodyPr/>
          <a:lstStyle/>
          <a:p>
            <a:pPr lvl="1">
              <a:lnSpc>
                <a:spcPct val="100000"/>
              </a:lnSpc>
            </a:pPr>
            <a:r>
              <a:rPr lang="fr-CA">
                <a:ea typeface="Aptos" panose="020B0004020202020204" pitchFamily="34" charset="0"/>
                <a:cs typeface="Arial"/>
              </a:rPr>
              <a:t>Le symbole de la lutte pour </a:t>
            </a:r>
            <a:br>
              <a:rPr lang="fr-CA">
                <a:ea typeface="Aptos" panose="020B0004020202020204" pitchFamily="34" charset="0"/>
                <a:cs typeface="Arial"/>
              </a:rPr>
            </a:br>
            <a:r>
              <a:rPr lang="fr-CA">
                <a:ea typeface="Aptos" panose="020B0004020202020204" pitchFamily="34" charset="0"/>
                <a:cs typeface="Arial"/>
              </a:rPr>
              <a:t>la décriminalisation de l’avortement.</a:t>
            </a:r>
          </a:p>
          <a:p>
            <a:pPr lvl="1">
              <a:lnSpc>
                <a:spcPct val="100000"/>
              </a:lnSpc>
            </a:pPr>
            <a:r>
              <a:rPr lang="fr-FR">
                <a:cs typeface="Arial"/>
              </a:rPr>
              <a:t>Un médecin qui offrait </a:t>
            </a:r>
            <a:br>
              <a:rPr lang="fr-FR">
                <a:cs typeface="Arial"/>
              </a:rPr>
            </a:br>
            <a:r>
              <a:rPr lang="fr-FR">
                <a:cs typeface="Arial"/>
              </a:rPr>
              <a:t>des services d’avortement. </a:t>
            </a:r>
          </a:p>
          <a:p>
            <a:pPr lvl="1">
              <a:lnSpc>
                <a:spcPct val="100000"/>
              </a:lnSpc>
            </a:pPr>
            <a:r>
              <a:rPr lang="fr-FR">
                <a:cs typeface="Arial"/>
              </a:rPr>
              <a:t>Dès 1967 il plaide pour le droit </a:t>
            </a:r>
            <a:br>
              <a:rPr lang="fr-FR">
                <a:cs typeface="Arial"/>
              </a:rPr>
            </a:br>
            <a:r>
              <a:rPr lang="fr-FR">
                <a:cs typeface="Arial"/>
              </a:rPr>
              <a:t>des femmes à se faire avorter.</a:t>
            </a:r>
          </a:p>
          <a:p>
            <a:pPr lvl="1">
              <a:lnSpc>
                <a:spcPct val="100000"/>
              </a:lnSpc>
            </a:pPr>
            <a:r>
              <a:rPr lang="fr-FR">
                <a:cs typeface="Arial"/>
              </a:rPr>
              <a:t>Les avortements illégaux à l’époque mettent en péril la santé et parfois </a:t>
            </a:r>
            <a:br>
              <a:rPr lang="fr-FR">
                <a:cs typeface="Arial"/>
              </a:rPr>
            </a:br>
            <a:r>
              <a:rPr lang="fr-FR">
                <a:cs typeface="Arial"/>
              </a:rPr>
              <a:t>la vie des femmes.</a:t>
            </a:r>
          </a:p>
        </p:txBody>
      </p:sp>
    </p:spTree>
    <p:custDataLst>
      <p:tags r:id="rId1"/>
    </p:custDataLst>
    <p:extLst>
      <p:ext uri="{BB962C8B-B14F-4D97-AF65-F5344CB8AC3E}">
        <p14:creationId xmlns:p14="http://schemas.microsoft.com/office/powerpoint/2010/main" val="34428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46CF1-2E71-80AD-261B-38C05D7C914A}"/>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DA0D51C2-9CE9-8B5F-59F9-6EBE7E63555D}"/>
              </a:ext>
            </a:extLst>
          </p:cNvPr>
          <p:cNvPicPr>
            <a:picLocks noChangeAspect="1"/>
          </p:cNvPicPr>
          <p:nvPr/>
        </p:nvPicPr>
        <p:blipFill>
          <a:blip r:embed="rId4"/>
          <a:stretch>
            <a:fillRect/>
          </a:stretch>
        </p:blipFill>
        <p:spPr>
          <a:xfrm>
            <a:off x="7232433" y="1462165"/>
            <a:ext cx="4342784" cy="4342784"/>
          </a:xfrm>
          <a:prstGeom prst="rect">
            <a:avLst/>
          </a:prstGeom>
        </p:spPr>
      </p:pic>
      <p:sp>
        <p:nvSpPr>
          <p:cNvPr id="3" name="Titre 2">
            <a:extLst>
              <a:ext uri="{FF2B5EF4-FFF2-40B4-BE49-F238E27FC236}">
                <a16:creationId xmlns:a16="http://schemas.microsoft.com/office/drawing/2014/main" id="{B7D60A23-CD00-0BFE-09C2-FDF13A282945}"/>
              </a:ext>
            </a:extLst>
          </p:cNvPr>
          <p:cNvSpPr>
            <a:spLocks noGrp="1"/>
          </p:cNvSpPr>
          <p:nvPr>
            <p:ph type="title"/>
          </p:nvPr>
        </p:nvSpPr>
        <p:spPr>
          <a:xfrm>
            <a:off x="706129" y="879070"/>
            <a:ext cx="6526304" cy="519034"/>
          </a:xfrm>
        </p:spPr>
        <p:txBody>
          <a:bodyPr/>
          <a:lstStyle/>
          <a:p>
            <a:pPr>
              <a:spcBef>
                <a:spcPts val="1200"/>
              </a:spcBef>
            </a:pPr>
            <a:r>
              <a:rPr lang="fr-FR" sz="2800">
                <a:cs typeface="Arial"/>
              </a:rPr>
              <a:t>Le jugement Morgentaler</a:t>
            </a:r>
            <a:r>
              <a:rPr lang="fr-FR" sz="1400">
                <a:cs typeface="Arial"/>
              </a:rPr>
              <a:t> </a:t>
            </a:r>
            <a:r>
              <a:rPr lang="fr-FR" sz="2800">
                <a:cs typeface="Arial"/>
              </a:rPr>
              <a:t>:</a:t>
            </a:r>
            <a:endParaRPr lang="fr-FR" sz="3200">
              <a:cs typeface="Arial"/>
            </a:endParaRPr>
          </a:p>
        </p:txBody>
      </p:sp>
      <p:sp>
        <p:nvSpPr>
          <p:cNvPr id="2" name="Espace réservé du texte 4">
            <a:extLst>
              <a:ext uri="{FF2B5EF4-FFF2-40B4-BE49-F238E27FC236}">
                <a16:creationId xmlns:a16="http://schemas.microsoft.com/office/drawing/2014/main" id="{DC8B6A51-20DD-2861-5A0C-D6C3C5B6CB27}"/>
              </a:ext>
            </a:extLst>
          </p:cNvPr>
          <p:cNvSpPr>
            <a:spLocks noGrp="1"/>
          </p:cNvSpPr>
          <p:nvPr>
            <p:ph type="body" sz="quarter" idx="14"/>
          </p:nvPr>
        </p:nvSpPr>
        <p:spPr>
          <a:xfrm>
            <a:off x="706129" y="2486902"/>
            <a:ext cx="5968991" cy="4114800"/>
          </a:xfrm>
        </p:spPr>
        <p:txBody>
          <a:bodyPr/>
          <a:lstStyle/>
          <a:p>
            <a:pPr lvl="1">
              <a:lnSpc>
                <a:spcPct val="100000"/>
              </a:lnSpc>
            </a:pPr>
            <a:r>
              <a:rPr lang="fr-CA">
                <a:latin typeface="Arial" panose="020B0604020202020204" pitchFamily="34" charset="0"/>
                <a:ea typeface="Aptos" panose="020B0004020202020204" pitchFamily="34" charset="0"/>
                <a:cs typeface="Arial" panose="020B0604020202020204" pitchFamily="34" charset="0"/>
              </a:rPr>
              <a:t>En 1982, le Dr Morgentaler et </a:t>
            </a:r>
            <a:br>
              <a:rPr lang="fr-CA">
                <a:latin typeface="Arial" panose="020B0604020202020204" pitchFamily="34" charset="0"/>
                <a:ea typeface="Aptos" panose="020B0004020202020204" pitchFamily="34" charset="0"/>
                <a:cs typeface="Arial" panose="020B0604020202020204" pitchFamily="34" charset="0"/>
              </a:rPr>
            </a:br>
            <a:r>
              <a:rPr lang="fr-CA">
                <a:latin typeface="Arial" panose="020B0604020202020204" pitchFamily="34" charset="0"/>
                <a:ea typeface="Aptos" panose="020B0004020202020204" pitchFamily="34" charset="0"/>
                <a:cs typeface="Arial" panose="020B0604020202020204" pitchFamily="34" charset="0"/>
              </a:rPr>
              <a:t>deux autres médecins ont été accusés de faire des </a:t>
            </a:r>
            <a:r>
              <a:rPr lang="fr-CA" b="1">
                <a:solidFill>
                  <a:schemeClr val="accent1"/>
                </a:solidFill>
                <a:latin typeface="Arial" panose="020B0604020202020204" pitchFamily="34" charset="0"/>
                <a:ea typeface="Aptos" panose="020B0004020202020204" pitchFamily="34" charset="0"/>
                <a:cs typeface="Arial" panose="020B0604020202020204" pitchFamily="34" charset="0"/>
              </a:rPr>
              <a:t>avortements illégaux</a:t>
            </a:r>
            <a:r>
              <a:rPr lang="fr-CA">
                <a:solidFill>
                  <a:schemeClr val="accent2"/>
                </a:solidFill>
                <a:latin typeface="Arial" panose="020B0604020202020204" pitchFamily="34" charset="0"/>
                <a:ea typeface="Aptos" panose="020B0004020202020204" pitchFamily="34" charset="0"/>
                <a:cs typeface="Arial" panose="020B0604020202020204" pitchFamily="34" charset="0"/>
              </a:rPr>
              <a:t>.</a:t>
            </a:r>
            <a:r>
              <a:rPr lang="fr-CA">
                <a:latin typeface="Arial" panose="020B0604020202020204" pitchFamily="34" charset="0"/>
                <a:ea typeface="Aptos" panose="020B0004020202020204" pitchFamily="34" charset="0"/>
                <a:cs typeface="Arial" panose="020B0604020202020204" pitchFamily="34" charset="0"/>
              </a:rPr>
              <a:t> </a:t>
            </a:r>
            <a:r>
              <a:rPr lang="fr-CA">
                <a:latin typeface="Arial" panose="020B0604020202020204" pitchFamily="34" charset="0"/>
                <a:cs typeface="Arial" panose="020B0604020202020204" pitchFamily="34" charset="0"/>
              </a:rPr>
              <a:t>Le dossier s’est rendu jusqu’en</a:t>
            </a:r>
            <a:r>
              <a:rPr lang="fr-CA">
                <a:solidFill>
                  <a:schemeClr val="accent2"/>
                </a:solidFill>
                <a:latin typeface="Arial" panose="020B0604020202020204" pitchFamily="34" charset="0"/>
                <a:ea typeface="Aptos" panose="020B0004020202020204" pitchFamily="34" charset="0"/>
                <a:cs typeface="Arial" panose="020B0604020202020204" pitchFamily="34" charset="0"/>
              </a:rPr>
              <a:t> </a:t>
            </a:r>
            <a:r>
              <a:rPr lang="fr-CA" b="1">
                <a:solidFill>
                  <a:schemeClr val="accent1"/>
                </a:solidFill>
                <a:latin typeface="Arial" panose="020B0604020202020204" pitchFamily="34" charset="0"/>
                <a:ea typeface="Aptos" panose="020B0004020202020204" pitchFamily="34" charset="0"/>
                <a:cs typeface="Arial" panose="020B0604020202020204" pitchFamily="34" charset="0"/>
              </a:rPr>
              <a:t>Cour suprême.</a:t>
            </a:r>
          </a:p>
        </p:txBody>
      </p:sp>
      <p:sp>
        <p:nvSpPr>
          <p:cNvPr id="4" name="Titre 2">
            <a:extLst>
              <a:ext uri="{FF2B5EF4-FFF2-40B4-BE49-F238E27FC236}">
                <a16:creationId xmlns:a16="http://schemas.microsoft.com/office/drawing/2014/main" id="{A1FB92AB-28FC-55E2-ED7A-03EF180BB47A}"/>
              </a:ext>
            </a:extLst>
          </p:cNvPr>
          <p:cNvSpPr txBox="1">
            <a:spLocks/>
          </p:cNvSpPr>
          <p:nvPr/>
        </p:nvSpPr>
        <p:spPr>
          <a:xfrm>
            <a:off x="706129" y="1462165"/>
            <a:ext cx="6526304" cy="60645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pPr>
              <a:spcBef>
                <a:spcPts val="1200"/>
              </a:spcBef>
            </a:pPr>
            <a:r>
              <a:rPr lang="fr-FR">
                <a:cs typeface="Arial"/>
              </a:rPr>
              <a:t>Un aperçu du dossier</a:t>
            </a:r>
            <a:endParaRPr lang="fr-FR" sz="3200">
              <a:cs typeface="Arial"/>
            </a:endParaRPr>
          </a:p>
        </p:txBody>
      </p:sp>
    </p:spTree>
    <p:custDataLst>
      <p:tags r:id="rId1"/>
    </p:custDataLst>
    <p:extLst>
      <p:ext uri="{BB962C8B-B14F-4D97-AF65-F5344CB8AC3E}">
        <p14:creationId xmlns:p14="http://schemas.microsoft.com/office/powerpoint/2010/main" val="40718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7C2F0-666B-D7A8-9354-2B95E00850F2}"/>
            </a:ext>
          </a:extLst>
        </p:cNvPr>
        <p:cNvGrpSpPr/>
        <p:nvPr/>
      </p:nvGrpSpPr>
      <p:grpSpPr>
        <a:xfrm>
          <a:off x="0" y="0"/>
          <a:ext cx="0" cy="0"/>
          <a:chOff x="0" y="0"/>
          <a:chExt cx="0" cy="0"/>
        </a:xfrm>
      </p:grpSpPr>
      <p:pic>
        <p:nvPicPr>
          <p:cNvPr id="13" name="Espace réservé pour une image  5">
            <a:extLst>
              <a:ext uri="{FF2B5EF4-FFF2-40B4-BE49-F238E27FC236}">
                <a16:creationId xmlns:a16="http://schemas.microsoft.com/office/drawing/2014/main" id="{B1DD844C-1714-5EFD-91DB-F77FF8B59FE2}"/>
              </a:ext>
            </a:extLst>
          </p:cNvPr>
          <p:cNvPicPr>
            <a:picLocks noChangeAspect="1"/>
          </p:cNvPicPr>
          <p:nvPr/>
        </p:nvPicPr>
        <p:blipFill>
          <a:blip r:embed="rId4"/>
          <a:srcRect l="75052" t="6349" r="9064" b="74983"/>
          <a:stretch/>
        </p:blipFill>
        <p:spPr>
          <a:xfrm>
            <a:off x="6679096" y="1152939"/>
            <a:ext cx="5144964" cy="50373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
        <p:nvSpPr>
          <p:cNvPr id="3" name="Titre 2">
            <a:extLst>
              <a:ext uri="{FF2B5EF4-FFF2-40B4-BE49-F238E27FC236}">
                <a16:creationId xmlns:a16="http://schemas.microsoft.com/office/drawing/2014/main" id="{EECE3DAA-D1F2-351B-3238-6987FB43A4B0}"/>
              </a:ext>
            </a:extLst>
          </p:cNvPr>
          <p:cNvSpPr>
            <a:spLocks noGrp="1"/>
          </p:cNvSpPr>
          <p:nvPr>
            <p:ph type="title"/>
          </p:nvPr>
        </p:nvSpPr>
        <p:spPr>
          <a:xfrm>
            <a:off x="613798" y="950909"/>
            <a:ext cx="8480048" cy="914400"/>
          </a:xfrm>
        </p:spPr>
        <p:txBody>
          <a:bodyPr/>
          <a:lstStyle/>
          <a:p>
            <a:r>
              <a:rPr lang="fr-FR">
                <a:cs typeface="Arial"/>
              </a:rPr>
              <a:t>La Charte canadienne</a:t>
            </a:r>
          </a:p>
        </p:txBody>
      </p:sp>
      <p:sp>
        <p:nvSpPr>
          <p:cNvPr id="8" name="Espace réservé du texte 4">
            <a:extLst>
              <a:ext uri="{FF2B5EF4-FFF2-40B4-BE49-F238E27FC236}">
                <a16:creationId xmlns:a16="http://schemas.microsoft.com/office/drawing/2014/main" id="{47D3DA0C-D25D-A3E2-78CE-7F786CD625D7}"/>
              </a:ext>
            </a:extLst>
          </p:cNvPr>
          <p:cNvSpPr>
            <a:spLocks noGrp="1"/>
          </p:cNvSpPr>
          <p:nvPr>
            <p:ph type="body" sz="quarter" idx="14"/>
          </p:nvPr>
        </p:nvSpPr>
        <p:spPr>
          <a:xfrm>
            <a:off x="613798" y="2075439"/>
            <a:ext cx="6553121" cy="4114800"/>
          </a:xfrm>
        </p:spPr>
        <p:txBody>
          <a:bodyPr/>
          <a:lstStyle/>
          <a:p>
            <a:pPr lvl="1">
              <a:lnSpc>
                <a:spcPct val="100000"/>
              </a:lnSpc>
            </a:pPr>
            <a:r>
              <a:rPr lang="fr-CA">
                <a:latin typeface="Arial" panose="020B0604020202020204" pitchFamily="34" charset="0"/>
                <a:ea typeface="Aptos" panose="020B0004020202020204" pitchFamily="34" charset="0"/>
              </a:rPr>
              <a:t>L’un des arguments des accusés</a:t>
            </a:r>
            <a:r>
              <a:rPr lang="fr-CA" sz="1400">
                <a:latin typeface="Arial" panose="020B0604020202020204" pitchFamily="34" charset="0"/>
                <a:ea typeface="Aptos" panose="020B0004020202020204" pitchFamily="34" charset="0"/>
              </a:rPr>
              <a:t> </a:t>
            </a:r>
            <a:r>
              <a:rPr lang="fr-CA">
                <a:latin typeface="Arial" panose="020B0604020202020204" pitchFamily="34" charset="0"/>
                <a:ea typeface="Aptos" panose="020B0004020202020204" pitchFamily="34" charset="0"/>
              </a:rPr>
              <a:t>: l’article du </a:t>
            </a:r>
            <a:r>
              <a:rPr lang="fr-CA" i="1">
                <a:latin typeface="Arial" panose="020B0604020202020204" pitchFamily="34" charset="0"/>
                <a:ea typeface="Aptos" panose="020B0004020202020204" pitchFamily="34" charset="0"/>
              </a:rPr>
              <a:t>Code criminel</a:t>
            </a:r>
            <a:r>
              <a:rPr lang="fr-CA">
                <a:latin typeface="Arial" panose="020B0604020202020204" pitchFamily="34" charset="0"/>
                <a:ea typeface="Aptos" panose="020B0004020202020204" pitchFamily="34" charset="0"/>
              </a:rPr>
              <a:t> qui encadre </a:t>
            </a:r>
            <a:br>
              <a:rPr lang="fr-CA">
                <a:latin typeface="Arial" panose="020B0604020202020204" pitchFamily="34" charset="0"/>
                <a:ea typeface="Aptos" panose="020B0004020202020204" pitchFamily="34" charset="0"/>
              </a:rPr>
            </a:br>
            <a:r>
              <a:rPr lang="fr-CA">
                <a:latin typeface="Arial" panose="020B0604020202020204" pitchFamily="34" charset="0"/>
                <a:ea typeface="Aptos" panose="020B0004020202020204" pitchFamily="34" charset="0"/>
              </a:rPr>
              <a:t>le droit à l’avortement </a:t>
            </a:r>
            <a:r>
              <a:rPr lang="fr-CA" b="1">
                <a:solidFill>
                  <a:schemeClr val="accent1"/>
                </a:solidFill>
                <a:latin typeface="Arial" panose="020B0604020202020204" pitchFamily="34" charset="0"/>
                <a:ea typeface="Aptos" panose="020B0004020202020204" pitchFamily="34" charset="0"/>
              </a:rPr>
              <a:t>ne respecterait pas la Charte canadienne</a:t>
            </a:r>
            <a:r>
              <a:rPr lang="fr-CA">
                <a:latin typeface="Arial" panose="020B0604020202020204" pitchFamily="34" charset="0"/>
                <a:ea typeface="Aptos" panose="020B0004020202020204" pitchFamily="34" charset="0"/>
              </a:rPr>
              <a:t>. </a:t>
            </a:r>
            <a:endParaRPr lang="fr-CA">
              <a:ea typeface="Aptos" panose="020B0004020202020204" pitchFamily="34" charset="0"/>
              <a:cs typeface="Arial"/>
            </a:endParaRPr>
          </a:p>
          <a:p>
            <a:pPr lvl="1">
              <a:lnSpc>
                <a:spcPct val="100000"/>
              </a:lnSpc>
            </a:pPr>
            <a:r>
              <a:rPr lang="fr-FR">
                <a:ea typeface="Aptos" panose="020B0004020202020204" pitchFamily="34" charset="0"/>
                <a:cs typeface="Arial"/>
              </a:rPr>
              <a:t>Ils demandent que</a:t>
            </a:r>
            <a:r>
              <a:rPr lang="fr-FR" sz="1400">
                <a:ea typeface="Aptos" panose="020B0004020202020204" pitchFamily="34" charset="0"/>
                <a:cs typeface="Arial"/>
              </a:rPr>
              <a:t> </a:t>
            </a:r>
            <a:r>
              <a:rPr lang="fr-FR">
                <a:ea typeface="Aptos" panose="020B0004020202020204" pitchFamily="34" charset="0"/>
                <a:cs typeface="Arial"/>
              </a:rPr>
              <a:t>: </a:t>
            </a:r>
          </a:p>
          <a:p>
            <a:pPr marL="1260900" lvl="1" indent="-342900">
              <a:lnSpc>
                <a:spcPct val="100000"/>
              </a:lnSpc>
              <a:spcBef>
                <a:spcPts val="1200"/>
              </a:spcBef>
              <a:buClr>
                <a:schemeClr val="accent1"/>
              </a:buClr>
              <a:buSzPct val="86000"/>
              <a:buFont typeface="Arial" panose="020B0604020202020204" pitchFamily="34" charset="0"/>
              <a:buChar char="•"/>
            </a:pPr>
            <a:r>
              <a:rPr lang="fr-FR">
                <a:ea typeface="Aptos" panose="020B0004020202020204" pitchFamily="34" charset="0"/>
                <a:cs typeface="Arial"/>
              </a:rPr>
              <a:t>l’article soit annulé</a:t>
            </a:r>
          </a:p>
          <a:p>
            <a:pPr marL="1260900" lvl="1" indent="-342900">
              <a:lnSpc>
                <a:spcPct val="100000"/>
              </a:lnSpc>
              <a:spcBef>
                <a:spcPts val="1200"/>
              </a:spcBef>
              <a:buClr>
                <a:schemeClr val="accent1"/>
              </a:buClr>
              <a:buSzPct val="86000"/>
              <a:buFont typeface="Arial" panose="020B0604020202020204" pitchFamily="34" charset="0"/>
              <a:buChar char="•"/>
            </a:pPr>
            <a:r>
              <a:rPr lang="fr-CA">
                <a:latin typeface="Arial" panose="020B0604020202020204" pitchFamily="34" charset="0"/>
                <a:ea typeface="Aptos" panose="020B0004020202020204" pitchFamily="34" charset="0"/>
              </a:rPr>
              <a:t>les démarches devant </a:t>
            </a:r>
            <a:br>
              <a:rPr lang="fr-CA">
                <a:latin typeface="Arial" panose="020B0604020202020204" pitchFamily="34" charset="0"/>
                <a:ea typeface="Aptos" panose="020B0004020202020204" pitchFamily="34" charset="0"/>
              </a:rPr>
            </a:br>
            <a:r>
              <a:rPr lang="fr-CA">
                <a:latin typeface="Arial" panose="020B0604020202020204" pitchFamily="34" charset="0"/>
                <a:ea typeface="Aptos" panose="020B0004020202020204" pitchFamily="34" charset="0"/>
              </a:rPr>
              <a:t>les tribunaux soient arrêtées.</a:t>
            </a:r>
            <a:endParaRPr lang="fr-FR">
              <a:ea typeface="Aptos" panose="020B0004020202020204" pitchFamily="34" charset="0"/>
              <a:cs typeface="Arial"/>
            </a:endParaRPr>
          </a:p>
        </p:txBody>
      </p:sp>
    </p:spTree>
    <p:custDataLst>
      <p:tags r:id="rId1"/>
    </p:custDataLst>
    <p:extLst>
      <p:ext uri="{BB962C8B-B14F-4D97-AF65-F5344CB8AC3E}">
        <p14:creationId xmlns:p14="http://schemas.microsoft.com/office/powerpoint/2010/main" val="92842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7167E-2225-5CC4-4188-48E84BFC629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5E53123-A017-2129-48C6-6F7D55C1D8D7}"/>
              </a:ext>
            </a:extLst>
          </p:cNvPr>
          <p:cNvSpPr>
            <a:spLocks noGrp="1"/>
          </p:cNvSpPr>
          <p:nvPr>
            <p:ph type="title"/>
          </p:nvPr>
        </p:nvSpPr>
        <p:spPr>
          <a:xfrm>
            <a:off x="726848" y="669595"/>
            <a:ext cx="10222815" cy="914400"/>
          </a:xfrm>
        </p:spPr>
        <p:txBody>
          <a:bodyPr/>
          <a:lstStyle/>
          <a:p>
            <a:r>
              <a:rPr lang="fr-FR" sz="4000" b="1" i="1">
                <a:effectLst/>
                <a:latin typeface="Arial" panose="020B0604020202020204" pitchFamily="34" charset="0"/>
                <a:ea typeface="Aptos" panose="020B0004020202020204" pitchFamily="34" charset="0"/>
                <a:cs typeface="Arial" panose="020B0604020202020204" pitchFamily="34" charset="0"/>
              </a:rPr>
              <a:t>Code criminel</a:t>
            </a:r>
            <a:r>
              <a:rPr lang="fr-FR" sz="4000" b="1">
                <a:effectLst/>
                <a:latin typeface="Arial" panose="020B0604020202020204" pitchFamily="34" charset="0"/>
                <a:ea typeface="Aptos" panose="020B0004020202020204" pitchFamily="34" charset="0"/>
                <a:cs typeface="Arial" panose="020B0604020202020204" pitchFamily="34" charset="0"/>
              </a:rPr>
              <a:t> sur l’avortement </a:t>
            </a:r>
            <a:r>
              <a:rPr lang="fr-FR">
                <a:latin typeface="Arial" panose="020B0604020202020204" pitchFamily="34" charset="0"/>
                <a:ea typeface="Aptos" panose="020B0004020202020204" pitchFamily="34" charset="0"/>
                <a:cs typeface="Arial" panose="020B0604020202020204" pitchFamily="34" charset="0"/>
              </a:rPr>
              <a:t>en</a:t>
            </a:r>
            <a:r>
              <a:rPr lang="fr-FR" sz="4000" b="1">
                <a:effectLst/>
                <a:latin typeface="Arial" panose="020B0604020202020204" pitchFamily="34" charset="0"/>
                <a:ea typeface="Aptos" panose="020B0004020202020204" pitchFamily="34" charset="0"/>
                <a:cs typeface="Arial" panose="020B0604020202020204" pitchFamily="34" charset="0"/>
              </a:rPr>
              <a:t> 1982 (extraits)</a:t>
            </a:r>
            <a:br>
              <a:rPr lang="fr-CA" sz="4000">
                <a:effectLst/>
                <a:latin typeface="Aptos" panose="020B0004020202020204" pitchFamily="34" charset="0"/>
                <a:ea typeface="Aptos" panose="020B0004020202020204" pitchFamily="34" charset="0"/>
                <a:cs typeface="Arial" panose="020B0604020202020204" pitchFamily="34" charset="0"/>
              </a:rPr>
            </a:br>
            <a:endParaRPr lang="fr-FR">
              <a:cs typeface="Arial"/>
            </a:endParaRPr>
          </a:p>
        </p:txBody>
      </p:sp>
      <p:sp>
        <p:nvSpPr>
          <p:cNvPr id="6" name="Espace réservé du texte 4">
            <a:extLst>
              <a:ext uri="{FF2B5EF4-FFF2-40B4-BE49-F238E27FC236}">
                <a16:creationId xmlns:a16="http://schemas.microsoft.com/office/drawing/2014/main" id="{01035016-0E7C-4C27-0EB3-F3875095CD84}"/>
              </a:ext>
            </a:extLst>
          </p:cNvPr>
          <p:cNvSpPr>
            <a:spLocks noGrp="1"/>
          </p:cNvSpPr>
          <p:nvPr>
            <p:ph type="body" sz="quarter" idx="14"/>
          </p:nvPr>
        </p:nvSpPr>
        <p:spPr>
          <a:xfrm>
            <a:off x="726848" y="2073605"/>
            <a:ext cx="11046051" cy="4114800"/>
          </a:xfrm>
        </p:spPr>
        <p:txBody>
          <a:bodyPr/>
          <a:lstStyle/>
          <a:p>
            <a:pPr lvl="1">
              <a:lnSpc>
                <a:spcPct val="100000"/>
              </a:lnSpc>
            </a:pPr>
            <a:r>
              <a:rPr lang="fr-FR" b="1">
                <a:solidFill>
                  <a:schemeClr val="accent1"/>
                </a:solidFill>
                <a:latin typeface="Arial" panose="020B0604020202020204" pitchFamily="34" charset="0"/>
                <a:ea typeface="Aptos" panose="020B0004020202020204" pitchFamily="34" charset="0"/>
                <a:cs typeface="Arial" panose="020B0604020202020204" pitchFamily="34" charset="0"/>
              </a:rPr>
              <a:t>Est coupable d’un acte criminel et passible de l’emprisonnement à perpétuité</a:t>
            </a:r>
            <a:r>
              <a:rPr lang="fr-FR">
                <a:latin typeface="Arial" panose="020B0604020202020204" pitchFamily="34" charset="0"/>
                <a:ea typeface="Aptos" panose="020B0004020202020204" pitchFamily="34" charset="0"/>
                <a:cs typeface="Arial" panose="020B0604020202020204" pitchFamily="34" charset="0"/>
              </a:rPr>
              <a:t>, quiconque, avec l’intention </a:t>
            </a:r>
            <a:br>
              <a:rPr lang="fr-FR">
                <a:latin typeface="Arial" panose="020B0604020202020204" pitchFamily="34" charset="0"/>
                <a:ea typeface="Aptos" panose="020B0004020202020204" pitchFamily="34" charset="0"/>
                <a:cs typeface="Arial" panose="020B0604020202020204" pitchFamily="34" charset="0"/>
              </a:rPr>
            </a:br>
            <a:r>
              <a:rPr lang="fr-FR">
                <a:latin typeface="Arial" panose="020B0604020202020204" pitchFamily="34" charset="0"/>
                <a:ea typeface="Aptos" panose="020B0004020202020204" pitchFamily="34" charset="0"/>
                <a:cs typeface="Arial" panose="020B0604020202020204" pitchFamily="34" charset="0"/>
              </a:rPr>
              <a:t>de procurer l’avortement d’une personne du sexe féminin, </a:t>
            </a:r>
            <a:br>
              <a:rPr lang="fr-FR">
                <a:latin typeface="Arial" panose="020B0604020202020204" pitchFamily="34" charset="0"/>
                <a:ea typeface="Aptos" panose="020B0004020202020204" pitchFamily="34" charset="0"/>
                <a:cs typeface="Arial" panose="020B0604020202020204" pitchFamily="34" charset="0"/>
              </a:rPr>
            </a:br>
            <a:r>
              <a:rPr lang="fr-FR">
                <a:latin typeface="Arial" panose="020B0604020202020204" pitchFamily="34" charset="0"/>
                <a:ea typeface="Aptos" panose="020B0004020202020204" pitchFamily="34" charset="0"/>
                <a:cs typeface="Arial" panose="020B0604020202020204" pitchFamily="34" charset="0"/>
              </a:rPr>
              <a:t>qu’elle soit enceinte ou non, emploie quelque moyen pour </a:t>
            </a:r>
            <a:br>
              <a:rPr lang="fr-FR">
                <a:latin typeface="Arial" panose="020B0604020202020204" pitchFamily="34" charset="0"/>
                <a:ea typeface="Aptos" panose="020B0004020202020204" pitchFamily="34" charset="0"/>
                <a:cs typeface="Arial" panose="020B0604020202020204" pitchFamily="34" charset="0"/>
              </a:rPr>
            </a:br>
            <a:r>
              <a:rPr lang="fr-FR">
                <a:latin typeface="Arial" panose="020B0604020202020204" pitchFamily="34" charset="0"/>
                <a:ea typeface="Aptos" panose="020B0004020202020204" pitchFamily="34" charset="0"/>
                <a:cs typeface="Arial" panose="020B0604020202020204" pitchFamily="34" charset="0"/>
              </a:rPr>
              <a:t>réaliser son intention.</a:t>
            </a:r>
          </a:p>
          <a:p>
            <a:pPr lvl="1">
              <a:lnSpc>
                <a:spcPct val="100000"/>
              </a:lnSpc>
            </a:pPr>
            <a:r>
              <a:rPr lang="fr-FR" b="1">
                <a:solidFill>
                  <a:schemeClr val="accent1"/>
                </a:solidFill>
                <a:latin typeface="Arial" panose="020B0604020202020204" pitchFamily="34" charset="0"/>
                <a:ea typeface="Aptos" panose="020B0004020202020204" pitchFamily="34" charset="0"/>
                <a:cs typeface="Arial" panose="020B0604020202020204" pitchFamily="34" charset="0"/>
              </a:rPr>
              <a:t>Est coupable d’un acte criminel et passible d’un emprisonnement de deux ans</a:t>
            </a:r>
            <a:r>
              <a:rPr lang="fr-FR">
                <a:latin typeface="Arial" panose="020B0604020202020204" pitchFamily="34" charset="0"/>
                <a:ea typeface="Aptos" panose="020B0004020202020204" pitchFamily="34" charset="0"/>
                <a:cs typeface="Arial" panose="020B0604020202020204" pitchFamily="34" charset="0"/>
              </a:rPr>
              <a:t>, toute personne du sexe féminin qui, étant enceinte, avec l’intention d’obtenir son propre avortement, emploie, ou permet que soit employé quelque moyen pour </a:t>
            </a:r>
            <a:br>
              <a:rPr lang="fr-FR">
                <a:latin typeface="Arial" panose="020B0604020202020204" pitchFamily="34" charset="0"/>
                <a:ea typeface="Aptos" panose="020B0004020202020204" pitchFamily="34" charset="0"/>
                <a:cs typeface="Arial" panose="020B0604020202020204" pitchFamily="34" charset="0"/>
              </a:rPr>
            </a:br>
            <a:r>
              <a:rPr lang="fr-FR">
                <a:latin typeface="Arial" panose="020B0604020202020204" pitchFamily="34" charset="0"/>
                <a:ea typeface="Aptos" panose="020B0004020202020204" pitchFamily="34" charset="0"/>
                <a:cs typeface="Arial" panose="020B0604020202020204" pitchFamily="34" charset="0"/>
              </a:rPr>
              <a:t>réaliser son intention. </a:t>
            </a:r>
          </a:p>
          <a:p>
            <a:pPr lvl="1">
              <a:lnSpc>
                <a:spcPct val="100000"/>
              </a:lnSpc>
            </a:pPr>
            <a:endParaRPr lang="fr-CA">
              <a:latin typeface="Aptos" panose="020B0004020202020204" pitchFamily="34" charset="0"/>
              <a:ea typeface="Aptos" panose="020B0004020202020204" pitchFamily="34" charset="0"/>
              <a:cs typeface="Arial" panose="020B0604020202020204" pitchFamily="34" charset="0"/>
            </a:endParaRPr>
          </a:p>
          <a:p>
            <a:pPr lvl="1">
              <a:lnSpc>
                <a:spcPct val="100000"/>
              </a:lnSpc>
            </a:pPr>
            <a:endParaRPr lang="fr-CA">
              <a:solidFill>
                <a:schemeClr val="accent1"/>
              </a:solidFill>
              <a:latin typeface="Arial" panose="020B0604020202020204" pitchFamily="34" charset="0"/>
              <a:ea typeface="Aptos" panose="020B0004020202020204" pitchFamily="34" charset="0"/>
              <a:cs typeface="Arial" panose="020B0604020202020204" pitchFamily="34" charset="0"/>
            </a:endParaRPr>
          </a:p>
        </p:txBody>
      </p:sp>
      <p:pic>
        <p:nvPicPr>
          <p:cNvPr id="7" name="Graphique 6">
            <a:extLst>
              <a:ext uri="{FF2B5EF4-FFF2-40B4-BE49-F238E27FC236}">
                <a16:creationId xmlns:a16="http://schemas.microsoft.com/office/drawing/2014/main" id="{39848C1A-9513-9FB6-5538-11785FD393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3281446">
            <a:off x="10868514" y="502053"/>
            <a:ext cx="839757" cy="1619821"/>
          </a:xfrm>
          <a:prstGeom prst="rect">
            <a:avLst/>
          </a:prstGeom>
        </p:spPr>
      </p:pic>
    </p:spTree>
    <p:custDataLst>
      <p:tags r:id="rId1"/>
    </p:custDataLst>
    <p:extLst>
      <p:ext uri="{BB962C8B-B14F-4D97-AF65-F5344CB8AC3E}">
        <p14:creationId xmlns:p14="http://schemas.microsoft.com/office/powerpoint/2010/main" val="23147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CF74D-F410-414A-3323-71732A9C349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44460E3-F091-FE3B-CF13-A074699C268B}"/>
              </a:ext>
            </a:extLst>
          </p:cNvPr>
          <p:cNvSpPr>
            <a:spLocks noGrp="1"/>
          </p:cNvSpPr>
          <p:nvPr>
            <p:ph type="title"/>
          </p:nvPr>
        </p:nvSpPr>
        <p:spPr>
          <a:xfrm>
            <a:off x="886968" y="726690"/>
            <a:ext cx="9963912" cy="914400"/>
          </a:xfrm>
        </p:spPr>
        <p:txBody>
          <a:bodyPr/>
          <a:lstStyle/>
          <a:p>
            <a:r>
              <a:rPr lang="fr-FR"/>
              <a:t>La </a:t>
            </a:r>
            <a:r>
              <a:rPr lang="fr-FR" i="1"/>
              <a:t>Charte canadienne des droits </a:t>
            </a:r>
            <a:br>
              <a:rPr lang="fr-FR" i="1"/>
            </a:br>
            <a:r>
              <a:rPr lang="fr-FR" i="1"/>
              <a:t>et libertés </a:t>
            </a:r>
            <a:r>
              <a:rPr lang="fr-FR"/>
              <a:t>(extraits)</a:t>
            </a:r>
            <a:endParaRPr lang="fr-CA"/>
          </a:p>
        </p:txBody>
      </p:sp>
      <p:sp>
        <p:nvSpPr>
          <p:cNvPr id="4" name="Espace réservé du texte 3">
            <a:extLst>
              <a:ext uri="{FF2B5EF4-FFF2-40B4-BE49-F238E27FC236}">
                <a16:creationId xmlns:a16="http://schemas.microsoft.com/office/drawing/2014/main" id="{5B760748-5B66-3E71-1678-D0944ECCE32A}"/>
              </a:ext>
            </a:extLst>
          </p:cNvPr>
          <p:cNvSpPr>
            <a:spLocks noGrp="1"/>
          </p:cNvSpPr>
          <p:nvPr>
            <p:ph type="body" sz="quarter" idx="14"/>
          </p:nvPr>
        </p:nvSpPr>
        <p:spPr>
          <a:xfrm>
            <a:off x="886968" y="2204357"/>
            <a:ext cx="10659990" cy="4310702"/>
          </a:xfrm>
        </p:spPr>
        <p:txBody>
          <a:bodyPr/>
          <a:lstStyle/>
          <a:p>
            <a:pPr>
              <a:lnSpc>
                <a:spcPct val="116000"/>
              </a:lnSpc>
              <a:spcAft>
                <a:spcPts val="800"/>
              </a:spcAft>
              <a:buClr>
                <a:schemeClr val="accent1"/>
              </a:buClr>
            </a:pPr>
            <a:r>
              <a:rPr lang="fr-FR" sz="2400">
                <a:effectLst/>
                <a:latin typeface="Arial" panose="020B0604020202020204" pitchFamily="34" charset="0"/>
                <a:ea typeface="Aptos" panose="020B0004020202020204" pitchFamily="34" charset="0"/>
                <a:cs typeface="Arial" panose="020B0604020202020204" pitchFamily="34" charset="0"/>
              </a:rPr>
              <a:t>1. La </a:t>
            </a:r>
            <a:r>
              <a:rPr lang="fr-FR" sz="2400" i="1">
                <a:effectLst/>
                <a:latin typeface="Arial" panose="020B0604020202020204" pitchFamily="34" charset="0"/>
                <a:ea typeface="Aptos" panose="020B0004020202020204" pitchFamily="34" charset="0"/>
                <a:cs typeface="Arial" panose="020B0604020202020204" pitchFamily="34" charset="0"/>
              </a:rPr>
              <a:t>Charte canadienne des droits et libertés </a:t>
            </a:r>
            <a:r>
              <a:rPr lang="fr-FR" sz="2400">
                <a:effectLst/>
                <a:latin typeface="Arial" panose="020B0604020202020204" pitchFamily="34" charset="0"/>
                <a:ea typeface="Aptos" panose="020B0004020202020204" pitchFamily="34" charset="0"/>
                <a:cs typeface="Arial" panose="020B0604020202020204" pitchFamily="34" charset="0"/>
              </a:rPr>
              <a:t>garantit les droits et libertés </a:t>
            </a:r>
            <a:br>
              <a:rPr lang="fr-FR" sz="2400">
                <a:effectLst/>
                <a:latin typeface="Arial" panose="020B0604020202020204" pitchFamily="34" charset="0"/>
                <a:ea typeface="Aptos" panose="020B0004020202020204" pitchFamily="34" charset="0"/>
                <a:cs typeface="Arial" panose="020B0604020202020204" pitchFamily="34" charset="0"/>
              </a:rPr>
            </a:br>
            <a:r>
              <a:rPr lang="fr-FR" sz="2400">
                <a:effectLst/>
                <a:latin typeface="Arial" panose="020B0604020202020204" pitchFamily="34" charset="0"/>
                <a:ea typeface="Aptos" panose="020B0004020202020204" pitchFamily="34" charset="0"/>
                <a:cs typeface="Arial" panose="020B0604020202020204" pitchFamily="34" charset="0"/>
              </a:rPr>
              <a:t>qui y sont énoncés. Ils ne peuvent être restreints que par une règle de droit, dans des limites qui soient raisonnables et dont la justification puisse </a:t>
            </a:r>
            <a:br>
              <a:rPr lang="fr-FR" sz="2400">
                <a:effectLst/>
                <a:latin typeface="Arial" panose="020B0604020202020204" pitchFamily="34" charset="0"/>
                <a:ea typeface="Aptos" panose="020B0004020202020204" pitchFamily="34" charset="0"/>
                <a:cs typeface="Arial" panose="020B0604020202020204" pitchFamily="34" charset="0"/>
              </a:rPr>
            </a:br>
            <a:r>
              <a:rPr lang="fr-FR" sz="2400">
                <a:effectLst/>
                <a:latin typeface="Arial" panose="020B0604020202020204" pitchFamily="34" charset="0"/>
                <a:ea typeface="Aptos" panose="020B0004020202020204" pitchFamily="34" charset="0"/>
                <a:cs typeface="Arial" panose="020B0604020202020204" pitchFamily="34" charset="0"/>
              </a:rPr>
              <a:t>se démontrer dans le cadre d’une société libre et démocratique.</a:t>
            </a:r>
            <a:endParaRPr lang="fr-CA" sz="2400">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2400" b="1">
                <a:effectLst/>
                <a:latin typeface="Arial" panose="020B0604020202020204" pitchFamily="34" charset="0"/>
                <a:ea typeface="Aptos" panose="020B0004020202020204" pitchFamily="34" charset="0"/>
                <a:cs typeface="Arial" panose="020B0604020202020204" pitchFamily="34" charset="0"/>
              </a:rPr>
              <a:t>Vie, liberté et sécurité</a:t>
            </a:r>
            <a:endParaRPr lang="fr-CA" sz="2400">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2400">
                <a:effectLst/>
                <a:latin typeface="Arial" panose="020B0604020202020204" pitchFamily="34" charset="0"/>
                <a:ea typeface="Aptos" panose="020B0004020202020204" pitchFamily="34" charset="0"/>
                <a:cs typeface="Arial" panose="020B0604020202020204" pitchFamily="34" charset="0"/>
              </a:rPr>
              <a:t>7. </a:t>
            </a:r>
            <a:r>
              <a:rPr lang="fr-FR" sz="2400" b="1">
                <a:solidFill>
                  <a:schemeClr val="accent1"/>
                </a:solidFill>
                <a:effectLst/>
                <a:latin typeface="Arial" panose="020B0604020202020204" pitchFamily="34" charset="0"/>
                <a:ea typeface="Aptos" panose="020B0004020202020204" pitchFamily="34" charset="0"/>
                <a:cs typeface="Arial" panose="020B0604020202020204" pitchFamily="34" charset="0"/>
              </a:rPr>
              <a:t>Chacun a droit à la vie, à la liberté et à la sécurité de sa personne</a:t>
            </a:r>
            <a:r>
              <a:rPr lang="fr-FR" sz="1200" b="1">
                <a:solidFill>
                  <a:schemeClr val="accent1"/>
                </a:solidFill>
                <a:effectLst/>
                <a:latin typeface="Arial" panose="020B0604020202020204" pitchFamily="34" charset="0"/>
                <a:ea typeface="Aptos" panose="020B0004020202020204" pitchFamily="34" charset="0"/>
                <a:cs typeface="Arial" panose="020B0604020202020204" pitchFamily="34" charset="0"/>
              </a:rPr>
              <a:t> </a:t>
            </a:r>
            <a:r>
              <a:rPr lang="fr-FR" sz="2400">
                <a:effectLst/>
                <a:latin typeface="Arial" panose="020B0604020202020204" pitchFamily="34" charset="0"/>
                <a:ea typeface="Aptos" panose="020B0004020202020204" pitchFamily="34" charset="0"/>
                <a:cs typeface="Arial" panose="020B0604020202020204" pitchFamily="34" charset="0"/>
              </a:rPr>
              <a:t>; </a:t>
            </a:r>
            <a:br>
              <a:rPr lang="fr-FR" sz="2400">
                <a:effectLst/>
                <a:latin typeface="Arial" panose="020B0604020202020204" pitchFamily="34" charset="0"/>
                <a:ea typeface="Aptos" panose="020B0004020202020204" pitchFamily="34" charset="0"/>
                <a:cs typeface="Arial" panose="020B0604020202020204" pitchFamily="34" charset="0"/>
              </a:rPr>
            </a:br>
            <a:r>
              <a:rPr lang="fr-FR" sz="2400">
                <a:effectLst/>
                <a:latin typeface="Arial" panose="020B0604020202020204" pitchFamily="34" charset="0"/>
                <a:ea typeface="Aptos" panose="020B0004020202020204" pitchFamily="34" charset="0"/>
                <a:cs typeface="Arial" panose="020B0604020202020204" pitchFamily="34" charset="0"/>
              </a:rPr>
              <a:t>il ne peut être porté atteinte à ce droit qu’en conformité avec les principes </a:t>
            </a:r>
            <a:br>
              <a:rPr lang="fr-FR" sz="2400">
                <a:effectLst/>
                <a:latin typeface="Arial" panose="020B0604020202020204" pitchFamily="34" charset="0"/>
                <a:ea typeface="Aptos" panose="020B0004020202020204" pitchFamily="34" charset="0"/>
                <a:cs typeface="Arial" panose="020B0604020202020204" pitchFamily="34" charset="0"/>
              </a:rPr>
            </a:br>
            <a:r>
              <a:rPr lang="fr-FR" sz="2400">
                <a:effectLst/>
                <a:latin typeface="Arial" panose="020B0604020202020204" pitchFamily="34" charset="0"/>
                <a:ea typeface="Aptos" panose="020B0004020202020204" pitchFamily="34" charset="0"/>
                <a:cs typeface="Arial" panose="020B0604020202020204" pitchFamily="34" charset="0"/>
              </a:rPr>
              <a:t>de justice fondamentale.</a:t>
            </a:r>
            <a:endParaRPr lang="fr-CA" sz="2400">
              <a:effectLst/>
              <a:latin typeface="Arial" panose="020B0604020202020204" pitchFamily="34" charset="0"/>
              <a:ea typeface="Aptos" panose="020B0004020202020204" pitchFamily="34" charset="0"/>
              <a:cs typeface="Arial" panose="020B0604020202020204" pitchFamily="34" charset="0"/>
            </a:endParaRPr>
          </a:p>
          <a:p>
            <a:endParaRPr lang="fr-CA" sz="2400"/>
          </a:p>
        </p:txBody>
      </p:sp>
    </p:spTree>
    <p:extLst>
      <p:ext uri="{BB962C8B-B14F-4D97-AF65-F5344CB8AC3E}">
        <p14:creationId xmlns:p14="http://schemas.microsoft.com/office/powerpoint/2010/main" val="78313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5F1F8-0DAB-5B36-AC62-12732751CAEA}"/>
            </a:ext>
          </a:extLst>
        </p:cNvPr>
        <p:cNvGrpSpPr/>
        <p:nvPr/>
      </p:nvGrpSpPr>
      <p:grpSpPr>
        <a:xfrm>
          <a:off x="0" y="0"/>
          <a:ext cx="0" cy="0"/>
          <a:chOff x="0" y="0"/>
          <a:chExt cx="0" cy="0"/>
        </a:xfrm>
      </p:grpSpPr>
      <p:sp>
        <p:nvSpPr>
          <p:cNvPr id="15" name="Espace réservé du texte 13">
            <a:extLst>
              <a:ext uri="{FF2B5EF4-FFF2-40B4-BE49-F238E27FC236}">
                <a16:creationId xmlns:a16="http://schemas.microsoft.com/office/drawing/2014/main" id="{304D04C9-3642-5362-C150-4A3BE32D845B}"/>
              </a:ext>
            </a:extLst>
          </p:cNvPr>
          <p:cNvSpPr txBox="1">
            <a:spLocks/>
          </p:cNvSpPr>
          <p:nvPr/>
        </p:nvSpPr>
        <p:spPr>
          <a:xfrm>
            <a:off x="7809058" y="5120639"/>
            <a:ext cx="2295644" cy="9144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endParaRPr lang="fr-CA" sz="3200" b="1">
              <a:solidFill>
                <a:srgbClr val="FFC000"/>
              </a:solidFill>
            </a:endParaRPr>
          </a:p>
        </p:txBody>
      </p:sp>
      <p:pic>
        <p:nvPicPr>
          <p:cNvPr id="2" name="Image 1">
            <a:extLst>
              <a:ext uri="{FF2B5EF4-FFF2-40B4-BE49-F238E27FC236}">
                <a16:creationId xmlns:a16="http://schemas.microsoft.com/office/drawing/2014/main" id="{B071478D-412C-B3BA-5D35-25F0BE3ABB56}"/>
              </a:ext>
            </a:extLst>
          </p:cNvPr>
          <p:cNvPicPr>
            <a:picLocks noChangeAspect="1"/>
          </p:cNvPicPr>
          <p:nvPr/>
        </p:nvPicPr>
        <p:blipFill>
          <a:blip r:embed="rId5">
            <a:clrChange>
              <a:clrFrom>
                <a:srgbClr val="FFF8F0"/>
              </a:clrFrom>
              <a:clrTo>
                <a:srgbClr val="FFF8F0">
                  <a:alpha val="0"/>
                </a:srgbClr>
              </a:clrTo>
            </a:clrChange>
          </a:blip>
          <a:srcRect l="34725" t="8314" r="47654" b="65577"/>
          <a:stretch>
            <a:fillRect/>
          </a:stretch>
        </p:blipFill>
        <p:spPr>
          <a:xfrm>
            <a:off x="9808372" y="730518"/>
            <a:ext cx="1351734" cy="1395993"/>
          </a:xfrm>
          <a:prstGeom prst="rect">
            <a:avLst/>
          </a:prstGeom>
        </p:spPr>
      </p:pic>
      <p:pic>
        <p:nvPicPr>
          <p:cNvPr id="4" name="Image 3">
            <a:extLst>
              <a:ext uri="{FF2B5EF4-FFF2-40B4-BE49-F238E27FC236}">
                <a16:creationId xmlns:a16="http://schemas.microsoft.com/office/drawing/2014/main" id="{7FA8917F-5A9C-E9AA-9BE5-B9B96C63E8C6}"/>
              </a:ext>
            </a:extLst>
          </p:cNvPr>
          <p:cNvPicPr>
            <a:picLocks noChangeAspect="1"/>
          </p:cNvPicPr>
          <p:nvPr/>
        </p:nvPicPr>
        <p:blipFill>
          <a:blip r:embed="rId5">
            <a:clrChange>
              <a:clrFrom>
                <a:srgbClr val="FFF8F0"/>
              </a:clrFrom>
              <a:clrTo>
                <a:srgbClr val="FFF8F0">
                  <a:alpha val="0"/>
                </a:srgbClr>
              </a:clrTo>
            </a:clrChange>
          </a:blip>
          <a:srcRect l="51526" t="8314" r="32650" b="64153"/>
          <a:stretch>
            <a:fillRect/>
          </a:stretch>
        </p:blipFill>
        <p:spPr>
          <a:xfrm>
            <a:off x="9485139" y="3011742"/>
            <a:ext cx="1213871" cy="1472133"/>
          </a:xfrm>
          <a:prstGeom prst="rect">
            <a:avLst/>
          </a:prstGeom>
        </p:spPr>
      </p:pic>
      <p:pic>
        <p:nvPicPr>
          <p:cNvPr id="5" name="Image 4">
            <a:extLst>
              <a:ext uri="{FF2B5EF4-FFF2-40B4-BE49-F238E27FC236}">
                <a16:creationId xmlns:a16="http://schemas.microsoft.com/office/drawing/2014/main" id="{E2873D3B-18F2-604E-74EA-614DADE45C1B}"/>
              </a:ext>
            </a:extLst>
          </p:cNvPr>
          <p:cNvPicPr>
            <a:picLocks noChangeAspect="1"/>
          </p:cNvPicPr>
          <p:nvPr/>
        </p:nvPicPr>
        <p:blipFill>
          <a:blip r:embed="rId5">
            <a:clrChange>
              <a:clrFrom>
                <a:srgbClr val="FFF8F0"/>
              </a:clrFrom>
              <a:clrTo>
                <a:srgbClr val="FFF8F0">
                  <a:alpha val="0"/>
                </a:srgbClr>
              </a:clrTo>
            </a:clrChange>
          </a:blip>
          <a:srcRect l="34725" t="35461" r="48121" b="33905"/>
          <a:stretch>
            <a:fillRect/>
          </a:stretch>
        </p:blipFill>
        <p:spPr>
          <a:xfrm>
            <a:off x="4916789" y="4581135"/>
            <a:ext cx="1315876" cy="1637895"/>
          </a:xfrm>
          <a:prstGeom prst="rect">
            <a:avLst/>
          </a:prstGeom>
        </p:spPr>
      </p:pic>
      <p:pic>
        <p:nvPicPr>
          <p:cNvPr id="7" name="Image 6">
            <a:extLst>
              <a:ext uri="{FF2B5EF4-FFF2-40B4-BE49-F238E27FC236}">
                <a16:creationId xmlns:a16="http://schemas.microsoft.com/office/drawing/2014/main" id="{3B6CDD96-0B45-B19E-5384-F949222C72AC}"/>
              </a:ext>
            </a:extLst>
          </p:cNvPr>
          <p:cNvPicPr>
            <a:picLocks noChangeAspect="1"/>
          </p:cNvPicPr>
          <p:nvPr/>
        </p:nvPicPr>
        <p:blipFill>
          <a:blip r:embed="rId5">
            <a:clrChange>
              <a:clrFrom>
                <a:srgbClr val="FFF8F0"/>
              </a:clrFrom>
              <a:clrTo>
                <a:srgbClr val="FFF8F0">
                  <a:alpha val="0"/>
                </a:srgbClr>
              </a:clrTo>
            </a:clrChange>
          </a:blip>
          <a:srcRect l="50197" t="35378" r="32650" b="32853"/>
          <a:stretch>
            <a:fillRect/>
          </a:stretch>
        </p:blipFill>
        <p:spPr>
          <a:xfrm>
            <a:off x="10205956" y="4753166"/>
            <a:ext cx="1315876" cy="1698564"/>
          </a:xfrm>
          <a:prstGeom prst="rect">
            <a:avLst/>
          </a:prstGeom>
        </p:spPr>
      </p:pic>
      <p:pic>
        <p:nvPicPr>
          <p:cNvPr id="8" name="Image 7">
            <a:extLst>
              <a:ext uri="{FF2B5EF4-FFF2-40B4-BE49-F238E27FC236}">
                <a16:creationId xmlns:a16="http://schemas.microsoft.com/office/drawing/2014/main" id="{04FE37EA-253D-74CD-570E-1BC715D1B07C}"/>
              </a:ext>
            </a:extLst>
          </p:cNvPr>
          <p:cNvPicPr>
            <a:picLocks noChangeAspect="1"/>
          </p:cNvPicPr>
          <p:nvPr/>
        </p:nvPicPr>
        <p:blipFill>
          <a:blip r:embed="rId5">
            <a:clrChange>
              <a:clrFrom>
                <a:srgbClr val="FFF8F0"/>
              </a:clrFrom>
              <a:clrTo>
                <a:srgbClr val="FFF8F0">
                  <a:alpha val="0"/>
                </a:srgbClr>
              </a:clrTo>
            </a:clrChange>
          </a:blip>
          <a:srcRect l="34725" t="67258" r="49834" b="8757"/>
          <a:stretch>
            <a:fillRect/>
          </a:stretch>
        </p:blipFill>
        <p:spPr>
          <a:xfrm>
            <a:off x="7762881" y="4581135"/>
            <a:ext cx="1184492" cy="1282383"/>
          </a:xfrm>
          <a:prstGeom prst="rect">
            <a:avLst/>
          </a:prstGeom>
        </p:spPr>
      </p:pic>
      <p:pic>
        <p:nvPicPr>
          <p:cNvPr id="10" name="Image 9">
            <a:extLst>
              <a:ext uri="{FF2B5EF4-FFF2-40B4-BE49-F238E27FC236}">
                <a16:creationId xmlns:a16="http://schemas.microsoft.com/office/drawing/2014/main" id="{ED9F591D-2A39-D70C-18F3-93C61BEF35DC}"/>
              </a:ext>
            </a:extLst>
          </p:cNvPr>
          <p:cNvPicPr>
            <a:picLocks noChangeAspect="1"/>
          </p:cNvPicPr>
          <p:nvPr/>
        </p:nvPicPr>
        <p:blipFill>
          <a:blip r:embed="rId5">
            <a:clrChange>
              <a:clrFrom>
                <a:srgbClr val="FFF8F0"/>
              </a:clrFrom>
              <a:clrTo>
                <a:srgbClr val="FFF8F0">
                  <a:alpha val="0"/>
                </a:srgbClr>
              </a:clrTo>
            </a:clrChange>
          </a:blip>
          <a:srcRect l="50775" t="65865" r="32650"/>
          <a:stretch>
            <a:fillRect/>
          </a:stretch>
        </p:blipFill>
        <p:spPr>
          <a:xfrm>
            <a:off x="8079112" y="1922706"/>
            <a:ext cx="1271510" cy="1825103"/>
          </a:xfrm>
          <a:prstGeom prst="rect">
            <a:avLst/>
          </a:prstGeom>
        </p:spPr>
      </p:pic>
      <p:sp>
        <p:nvSpPr>
          <p:cNvPr id="21" name="Titre 2">
            <a:extLst>
              <a:ext uri="{FF2B5EF4-FFF2-40B4-BE49-F238E27FC236}">
                <a16:creationId xmlns:a16="http://schemas.microsoft.com/office/drawing/2014/main" id="{DC8AC9AB-5DFA-F08D-E798-1CBA0C71FD1D}"/>
              </a:ext>
            </a:extLst>
          </p:cNvPr>
          <p:cNvSpPr>
            <a:spLocks noGrp="1"/>
          </p:cNvSpPr>
          <p:nvPr>
            <p:ph type="title"/>
          </p:nvPr>
        </p:nvSpPr>
        <p:spPr>
          <a:xfrm>
            <a:off x="846190" y="1125177"/>
            <a:ext cx="7654866" cy="914400"/>
          </a:xfrm>
        </p:spPr>
        <p:txBody>
          <a:bodyPr/>
          <a:lstStyle/>
          <a:p>
            <a:r>
              <a:rPr lang="fr-FR"/>
              <a:t>La question posée aux juges</a:t>
            </a:r>
            <a:endParaRPr lang="fr-CA"/>
          </a:p>
        </p:txBody>
      </p:sp>
      <p:sp>
        <p:nvSpPr>
          <p:cNvPr id="22" name="Espace réservé du texte 4">
            <a:extLst>
              <a:ext uri="{FF2B5EF4-FFF2-40B4-BE49-F238E27FC236}">
                <a16:creationId xmlns:a16="http://schemas.microsoft.com/office/drawing/2014/main" id="{B354C4FC-AF3F-E5B3-99DA-CC3396EF49F9}"/>
              </a:ext>
            </a:extLst>
          </p:cNvPr>
          <p:cNvSpPr>
            <a:spLocks noGrp="1"/>
          </p:cNvSpPr>
          <p:nvPr>
            <p:ph type="body" sz="quarter" idx="14"/>
          </p:nvPr>
        </p:nvSpPr>
        <p:spPr>
          <a:xfrm>
            <a:off x="706129" y="2414016"/>
            <a:ext cx="7164242" cy="2272284"/>
          </a:xfrm>
        </p:spPr>
        <p:txBody>
          <a:bodyPr/>
          <a:lstStyle/>
          <a:p>
            <a:pPr lvl="1">
              <a:lnSpc>
                <a:spcPct val="100000"/>
              </a:lnSpc>
            </a:pPr>
            <a:r>
              <a:rPr lang="fr-FR">
                <a:latin typeface="Arial" panose="020B0604020202020204" pitchFamily="34" charset="0"/>
                <a:ea typeface="Aptos" panose="020B0004020202020204" pitchFamily="34" charset="0"/>
                <a:cs typeface="Arial" panose="020B0604020202020204" pitchFamily="34" charset="0"/>
              </a:rPr>
              <a:t>L’article du </a:t>
            </a:r>
            <a:r>
              <a:rPr lang="fr-FR" i="1">
                <a:latin typeface="Arial" panose="020B0604020202020204" pitchFamily="34" charset="0"/>
                <a:ea typeface="Aptos" panose="020B0004020202020204" pitchFamily="34" charset="0"/>
                <a:cs typeface="Arial" panose="020B0604020202020204" pitchFamily="34" charset="0"/>
              </a:rPr>
              <a:t>Code criminel </a:t>
            </a:r>
            <a:r>
              <a:rPr lang="fr-FR">
                <a:latin typeface="Arial" panose="020B0604020202020204" pitchFamily="34" charset="0"/>
                <a:ea typeface="Aptos" panose="020B0004020202020204" pitchFamily="34" charset="0"/>
                <a:cs typeface="Arial" panose="020B0604020202020204" pitchFamily="34" charset="0"/>
              </a:rPr>
              <a:t>qui encadre </a:t>
            </a:r>
            <a:br>
              <a:rPr lang="fr-FR">
                <a:latin typeface="Arial" panose="020B0604020202020204" pitchFamily="34" charset="0"/>
                <a:ea typeface="Aptos" panose="020B0004020202020204" pitchFamily="34" charset="0"/>
                <a:cs typeface="Arial" panose="020B0604020202020204" pitchFamily="34" charset="0"/>
              </a:rPr>
            </a:br>
            <a:r>
              <a:rPr lang="fr-FR">
                <a:latin typeface="Arial" panose="020B0604020202020204" pitchFamily="34" charset="0"/>
                <a:ea typeface="Aptos" panose="020B0004020202020204" pitchFamily="34" charset="0"/>
                <a:cs typeface="Arial" panose="020B0604020202020204" pitchFamily="34" charset="0"/>
              </a:rPr>
              <a:t>le droit à l’avortement respectait-il </a:t>
            </a:r>
            <a:br>
              <a:rPr lang="fr-FR">
                <a:latin typeface="Arial" panose="020B0604020202020204" pitchFamily="34" charset="0"/>
                <a:ea typeface="Aptos" panose="020B0004020202020204" pitchFamily="34" charset="0"/>
                <a:cs typeface="Arial" panose="020B0604020202020204" pitchFamily="34" charset="0"/>
              </a:rPr>
            </a:br>
            <a:r>
              <a:rPr lang="fr-FR">
                <a:latin typeface="Arial" panose="020B0604020202020204" pitchFamily="34" charset="0"/>
                <a:ea typeface="Aptos" panose="020B0004020202020204" pitchFamily="34" charset="0"/>
                <a:cs typeface="Arial" panose="020B0604020202020204" pitchFamily="34" charset="0"/>
              </a:rPr>
              <a:t>la Charte canadienne, plus particulièrement son article 7</a:t>
            </a:r>
            <a:r>
              <a:rPr lang="fr-FR" sz="1400">
                <a:latin typeface="Arial" panose="020B0604020202020204" pitchFamily="34" charset="0"/>
                <a:ea typeface="Aptos" panose="020B0004020202020204" pitchFamily="34" charset="0"/>
                <a:cs typeface="Arial" panose="020B0604020202020204" pitchFamily="34" charset="0"/>
              </a:rPr>
              <a:t> </a:t>
            </a:r>
            <a:r>
              <a:rPr lang="fr-FR">
                <a:latin typeface="Arial" panose="020B0604020202020204" pitchFamily="34" charset="0"/>
                <a:ea typeface="Aptos" panose="020B0004020202020204" pitchFamily="34" charset="0"/>
                <a:cs typeface="Arial" panose="020B0604020202020204" pitchFamily="34" charset="0"/>
              </a:rPr>
              <a:t>?</a:t>
            </a:r>
            <a:endParaRPr lang="fr-CA">
              <a:latin typeface="Arial" panose="020B0604020202020204" pitchFamily="34" charset="0"/>
              <a:ea typeface="Aptos" panose="020B0004020202020204" pitchFamily="34" charset="0"/>
              <a:cs typeface="Arial" panose="020B0604020202020204" pitchFamily="34" charset="0"/>
            </a:endParaRPr>
          </a:p>
          <a:p>
            <a:pPr lvl="1">
              <a:lnSpc>
                <a:spcPct val="100000"/>
              </a:lnSpc>
            </a:pPr>
            <a:endParaRPr lang="fr-CA">
              <a:solidFill>
                <a:schemeClr val="accent1"/>
              </a:solidFill>
              <a:latin typeface="Arial" panose="020B0604020202020204" pitchFamily="34" charset="0"/>
              <a:ea typeface="Aptos" panose="020B00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5965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p:txBody>
          <a:bodyPr/>
          <a:lstStyle/>
          <a:p>
            <a:r>
              <a:rPr lang="fr-CA">
                <a:ea typeface="+mn-lt"/>
                <a:cs typeface="+mn-lt"/>
              </a:rPr>
              <a:t>Définition </a:t>
            </a:r>
            <a:br>
              <a:rPr lang="fr-CA">
                <a:ea typeface="+mn-lt"/>
                <a:cs typeface="+mn-lt"/>
              </a:rPr>
            </a:br>
            <a:r>
              <a:rPr lang="fr-CA">
                <a:ea typeface="+mn-lt"/>
                <a:cs typeface="+mn-lt"/>
              </a:rPr>
              <a:t>de concepts</a:t>
            </a:r>
            <a:endParaRPr lang="fr-FR"/>
          </a:p>
        </p:txBody>
      </p:sp>
      <p:sp>
        <p:nvSpPr>
          <p:cNvPr id="3" name="Espace réservé pour une image  2">
            <a:extLst>
              <a:ext uri="{FF2B5EF4-FFF2-40B4-BE49-F238E27FC236}">
                <a16:creationId xmlns:a16="http://schemas.microsoft.com/office/drawing/2014/main" id="{704CB5F8-83F3-084D-9A1E-2D1208D7F022}"/>
              </a:ext>
            </a:extLst>
          </p:cNvPr>
          <p:cNvSpPr>
            <a:spLocks noGrp="1"/>
          </p:cNvSpPr>
          <p:nvPr>
            <p:ph type="pic" sz="quarter" idx="16"/>
          </p:nvPr>
        </p:nvSpPr>
        <p:spPr>
          <a:xfrm>
            <a:off x="6976872" y="1423136"/>
            <a:ext cx="4023360" cy="4023360"/>
          </a:xfrm>
        </p:spPr>
        <p:txBody>
          <a:bodyPr/>
          <a:lstStyle/>
          <a:p>
            <a:endParaRPr lang="fr-FR"/>
          </a:p>
        </p:txBody>
      </p:sp>
      <p:pic>
        <p:nvPicPr>
          <p:cNvPr id="4" name="Graphique 3">
            <a:extLst>
              <a:ext uri="{FF2B5EF4-FFF2-40B4-BE49-F238E27FC236}">
                <a16:creationId xmlns:a16="http://schemas.microsoft.com/office/drawing/2014/main" id="{B6DA845C-630A-1933-E16A-17C2D199D87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7877900" y="2280290"/>
            <a:ext cx="2205985" cy="2205985"/>
          </a:xfrm>
          <a:prstGeom prst="rect">
            <a:avLst/>
          </a:prstGeom>
        </p:spPr>
      </p:pic>
      <p:pic>
        <p:nvPicPr>
          <p:cNvPr id="5" name="Graphique 4">
            <a:extLst>
              <a:ext uri="{FF2B5EF4-FFF2-40B4-BE49-F238E27FC236}">
                <a16:creationId xmlns:a16="http://schemas.microsoft.com/office/drawing/2014/main" id="{FE4A3FA4-787F-211E-4226-9C95722FC8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86647" y="153618"/>
            <a:ext cx="2355032" cy="1262844"/>
          </a:xfrm>
          <a:prstGeom prst="rect">
            <a:avLst/>
          </a:prstGeom>
        </p:spPr>
      </p:pic>
      <p:pic>
        <p:nvPicPr>
          <p:cNvPr id="7" name="Graphique 6">
            <a:extLst>
              <a:ext uri="{FF2B5EF4-FFF2-40B4-BE49-F238E27FC236}">
                <a16:creationId xmlns:a16="http://schemas.microsoft.com/office/drawing/2014/main" id="{EF2112F1-5104-E6AD-C340-754BCBBB53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51452" y="363592"/>
            <a:ext cx="1216477" cy="2268565"/>
          </a:xfrm>
          <a:prstGeom prst="rect">
            <a:avLst/>
          </a:prstGeom>
        </p:spPr>
      </p:pic>
      <p:pic>
        <p:nvPicPr>
          <p:cNvPr id="10" name="Graphique 9">
            <a:extLst>
              <a:ext uri="{FF2B5EF4-FFF2-40B4-BE49-F238E27FC236}">
                <a16:creationId xmlns:a16="http://schemas.microsoft.com/office/drawing/2014/main" id="{5928477E-0204-7338-B55E-34D3335E3A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2001892">
            <a:off x="10330301" y="3142402"/>
            <a:ext cx="1978138" cy="1060741"/>
          </a:xfrm>
          <a:prstGeom prst="rect">
            <a:avLst/>
          </a:prstGeom>
        </p:spPr>
      </p:pic>
    </p:spTree>
    <p:extLst>
      <p:ext uri="{BB962C8B-B14F-4D97-AF65-F5344CB8AC3E}">
        <p14:creationId xmlns:p14="http://schemas.microsoft.com/office/powerpoint/2010/main" val="152154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95F7-A61F-6E1F-BFA2-11B55BFDEE7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382535A-BF3A-2038-E83E-A9ACEA6A62D9}"/>
              </a:ext>
            </a:extLst>
          </p:cNvPr>
          <p:cNvSpPr>
            <a:spLocks noGrp="1"/>
          </p:cNvSpPr>
          <p:nvPr>
            <p:ph type="body" idx="1"/>
          </p:nvPr>
        </p:nvSpPr>
        <p:spPr/>
        <p:txBody>
          <a:bodyPr/>
          <a:lstStyle/>
          <a:p>
            <a:r>
              <a:rPr lang="fr-FR">
                <a:cs typeface="Arial"/>
              </a:rPr>
              <a:t>Session </a:t>
            </a:r>
            <a:br>
              <a:rPr lang="fr-FR">
                <a:cs typeface="Arial"/>
              </a:rPr>
            </a:br>
            <a:r>
              <a:rPr lang="fr-FR">
                <a:cs typeface="Arial"/>
              </a:rPr>
              <a:t>de travail</a:t>
            </a:r>
            <a:r>
              <a:rPr lang="fr-FR" sz="3000">
                <a:cs typeface="Arial"/>
              </a:rPr>
              <a:t> </a:t>
            </a:r>
            <a:r>
              <a:rPr lang="fr-FR">
                <a:cs typeface="Arial"/>
              </a:rPr>
              <a:t>!</a:t>
            </a:r>
            <a:endParaRPr lang="fr-FR"/>
          </a:p>
        </p:txBody>
      </p:sp>
      <p:sp>
        <p:nvSpPr>
          <p:cNvPr id="3" name="Espace réservé pour une image  2">
            <a:extLst>
              <a:ext uri="{FF2B5EF4-FFF2-40B4-BE49-F238E27FC236}">
                <a16:creationId xmlns:a16="http://schemas.microsoft.com/office/drawing/2014/main" id="{81521412-834F-E2C8-E65E-8762E799897D}"/>
              </a:ext>
            </a:extLst>
          </p:cNvPr>
          <p:cNvSpPr>
            <a:spLocks noGrp="1"/>
          </p:cNvSpPr>
          <p:nvPr>
            <p:ph type="pic" sz="quarter" idx="16"/>
          </p:nvPr>
        </p:nvSpPr>
        <p:spPr/>
        <p:txBody>
          <a:bodyPr/>
          <a:lstStyle/>
          <a:p>
            <a:endParaRPr lang="fr-FR"/>
          </a:p>
        </p:txBody>
      </p:sp>
      <p:pic>
        <p:nvPicPr>
          <p:cNvPr id="4" name="Image 3">
            <a:extLst>
              <a:ext uri="{FF2B5EF4-FFF2-40B4-BE49-F238E27FC236}">
                <a16:creationId xmlns:a16="http://schemas.microsoft.com/office/drawing/2014/main" id="{F0B4931E-A9F9-2FBB-38E0-A9E455708CB3}"/>
              </a:ext>
            </a:extLst>
          </p:cNvPr>
          <p:cNvPicPr>
            <a:picLocks noChangeAspect="1"/>
          </p:cNvPicPr>
          <p:nvPr/>
        </p:nvPicPr>
        <p:blipFill>
          <a:blip r:embed="rId2"/>
          <a:stretch>
            <a:fillRect/>
          </a:stretch>
        </p:blipFill>
        <p:spPr>
          <a:xfrm rot="1123828">
            <a:off x="5389860" y="64498"/>
            <a:ext cx="7197384" cy="6005418"/>
          </a:xfrm>
          <a:prstGeom prst="rect">
            <a:avLst/>
          </a:prstGeom>
        </p:spPr>
      </p:pic>
    </p:spTree>
    <p:extLst>
      <p:ext uri="{BB962C8B-B14F-4D97-AF65-F5344CB8AC3E}">
        <p14:creationId xmlns:p14="http://schemas.microsoft.com/office/powerpoint/2010/main" val="256683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59535-C681-2D7B-13A6-7DB25876F23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B9666D9-0445-962A-B1A1-319F154FF934}"/>
              </a:ext>
            </a:extLst>
          </p:cNvPr>
          <p:cNvSpPr>
            <a:spLocks noGrp="1"/>
          </p:cNvSpPr>
          <p:nvPr>
            <p:ph type="body" idx="1"/>
          </p:nvPr>
        </p:nvSpPr>
        <p:spPr/>
        <p:txBody>
          <a:bodyPr/>
          <a:lstStyle/>
          <a:p>
            <a:r>
              <a:rPr lang="fr-FR" sz="5800">
                <a:cs typeface="Arial"/>
              </a:rPr>
              <a:t>La décision et le retour sur les apprentissages</a:t>
            </a:r>
          </a:p>
        </p:txBody>
      </p:sp>
      <p:pic>
        <p:nvPicPr>
          <p:cNvPr id="7" name="Espace réservé pour une image  4">
            <a:extLst>
              <a:ext uri="{FF2B5EF4-FFF2-40B4-BE49-F238E27FC236}">
                <a16:creationId xmlns:a16="http://schemas.microsoft.com/office/drawing/2014/main" id="{7138DEC5-F52E-B62F-1D06-9EEEE3D1001C}"/>
              </a:ext>
            </a:extLst>
          </p:cNvPr>
          <p:cNvPicPr>
            <a:picLocks noGrp="1" noChangeAspect="1"/>
          </p:cNvPicPr>
          <p:nvPr>
            <p:ph type="pic" sz="quarter" idx="16"/>
          </p:nvPr>
        </p:nvPicPr>
        <p:blipFill>
          <a:blip r:embed="rId2"/>
          <a:srcRect l="76545" t="8688" r="5360" b="28801"/>
          <a:stretch/>
        </p:blipFill>
        <p:spPr>
          <a:xfrm>
            <a:off x="6976872" y="1330737"/>
            <a:ext cx="4023360" cy="4023360"/>
          </a:xfrm>
        </p:spPr>
      </p:pic>
    </p:spTree>
    <p:extLst>
      <p:ext uri="{BB962C8B-B14F-4D97-AF65-F5344CB8AC3E}">
        <p14:creationId xmlns:p14="http://schemas.microsoft.com/office/powerpoint/2010/main" val="137240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D7127-5287-B5C1-1EDE-421BE4FDD02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54F2619-EA40-9E98-035D-DF12679F0468}"/>
              </a:ext>
            </a:extLst>
          </p:cNvPr>
          <p:cNvSpPr>
            <a:spLocks noGrp="1"/>
          </p:cNvSpPr>
          <p:nvPr>
            <p:ph type="title"/>
          </p:nvPr>
        </p:nvSpPr>
        <p:spPr>
          <a:xfrm>
            <a:off x="706591" y="1075566"/>
            <a:ext cx="10453180" cy="914400"/>
          </a:xfrm>
        </p:spPr>
        <p:txBody>
          <a:bodyPr/>
          <a:lstStyle/>
          <a:p>
            <a:r>
              <a:rPr lang="fr-FR"/>
              <a:t>La décision des juges de la Cour suprême</a:t>
            </a:r>
            <a:endParaRPr lang="fr-CA"/>
          </a:p>
        </p:txBody>
      </p:sp>
      <p:sp>
        <p:nvSpPr>
          <p:cNvPr id="5" name="Espace réservé du texte 4">
            <a:extLst>
              <a:ext uri="{FF2B5EF4-FFF2-40B4-BE49-F238E27FC236}">
                <a16:creationId xmlns:a16="http://schemas.microsoft.com/office/drawing/2014/main" id="{DBB6A382-6994-C427-533A-0F0A06BBCC4B}"/>
              </a:ext>
            </a:extLst>
          </p:cNvPr>
          <p:cNvSpPr>
            <a:spLocks noGrp="1"/>
          </p:cNvSpPr>
          <p:nvPr>
            <p:ph type="body" sz="quarter" idx="14"/>
          </p:nvPr>
        </p:nvSpPr>
        <p:spPr>
          <a:xfrm>
            <a:off x="694538" y="2332374"/>
            <a:ext cx="7899028" cy="4114800"/>
          </a:xfrm>
        </p:spPr>
        <p:txBody>
          <a:bodyPr/>
          <a:lstStyle/>
          <a:p>
            <a:pPr lvl="1">
              <a:lnSpc>
                <a:spcPct val="100000"/>
              </a:lnSpc>
            </a:pPr>
            <a:r>
              <a:rPr lang="fr-CA" sz="2400">
                <a:ea typeface="Aptos" panose="020B0004020202020204" pitchFamily="34" charset="0"/>
                <a:cs typeface="Arial"/>
              </a:rPr>
              <a:t>À partir de raisonnements différents, la majorité </a:t>
            </a:r>
            <a:br>
              <a:rPr lang="fr-CA" sz="2400">
                <a:ea typeface="Aptos" panose="020B0004020202020204" pitchFamily="34" charset="0"/>
                <a:cs typeface="Arial"/>
              </a:rPr>
            </a:br>
            <a:r>
              <a:rPr lang="fr-CA" sz="2400">
                <a:ea typeface="Aptos" panose="020B0004020202020204" pitchFamily="34" charset="0"/>
                <a:cs typeface="Arial"/>
              </a:rPr>
              <a:t>des juges sont arrivés à la même conclusion</a:t>
            </a:r>
            <a:r>
              <a:rPr lang="fr-CA" sz="1200">
                <a:ea typeface="Aptos" panose="020B0004020202020204" pitchFamily="34" charset="0"/>
                <a:cs typeface="Arial"/>
              </a:rPr>
              <a:t> </a:t>
            </a:r>
            <a:r>
              <a:rPr lang="fr-CA" sz="2400">
                <a:ea typeface="Aptos" panose="020B0004020202020204" pitchFamily="34" charset="0"/>
                <a:cs typeface="Arial"/>
              </a:rPr>
              <a:t>: </a:t>
            </a:r>
            <a:br>
              <a:rPr lang="fr-CA" sz="2400">
                <a:ea typeface="Aptos" panose="020B0004020202020204" pitchFamily="34" charset="0"/>
                <a:cs typeface="Arial"/>
              </a:rPr>
            </a:br>
            <a:r>
              <a:rPr lang="fr-CA" sz="2400" b="1">
                <a:solidFill>
                  <a:schemeClr val="accent1"/>
                </a:solidFill>
                <a:ea typeface="Aptos" panose="020B0004020202020204" pitchFamily="34" charset="0"/>
                <a:cs typeface="Arial"/>
              </a:rPr>
              <a:t>l’article du </a:t>
            </a:r>
            <a:r>
              <a:rPr lang="fr-CA" sz="2400" b="1" i="1">
                <a:solidFill>
                  <a:schemeClr val="accent1"/>
                </a:solidFill>
                <a:ea typeface="Aptos" panose="020B0004020202020204" pitchFamily="34" charset="0"/>
                <a:cs typeface="Arial"/>
              </a:rPr>
              <a:t>Code criminel</a:t>
            </a:r>
            <a:r>
              <a:rPr lang="fr-CA" sz="2400" b="1">
                <a:solidFill>
                  <a:schemeClr val="accent1"/>
                </a:solidFill>
                <a:ea typeface="Aptos" panose="020B0004020202020204" pitchFamily="34" charset="0"/>
                <a:cs typeface="Arial"/>
              </a:rPr>
              <a:t> sur l’avortement a un impact injustifié sur la santé des femmes et porte atteinte à leur droit à la sécurité de leur personne.</a:t>
            </a:r>
          </a:p>
          <a:p>
            <a:pPr lvl="1">
              <a:lnSpc>
                <a:spcPct val="100000"/>
              </a:lnSpc>
            </a:pPr>
            <a:r>
              <a:rPr lang="fr-CA" sz="2400">
                <a:ea typeface="Aptos" panose="020B0004020202020204" pitchFamily="34" charset="0"/>
                <a:cs typeface="Arial"/>
              </a:rPr>
              <a:t>L’article de loi sur l’avortement doit être invalidé.</a:t>
            </a:r>
          </a:p>
          <a:p>
            <a:pPr lvl="1">
              <a:lnSpc>
                <a:spcPct val="100000"/>
              </a:lnSpc>
            </a:pPr>
            <a:r>
              <a:rPr lang="fr-CA" sz="2400">
                <a:ea typeface="Aptos" panose="020B0004020202020204" pitchFamily="34" charset="0"/>
                <a:cs typeface="Arial"/>
              </a:rPr>
              <a:t>Deux juges sont arrivés à une conclusion différente </a:t>
            </a:r>
            <a:br>
              <a:rPr lang="fr-CA" sz="2400">
                <a:ea typeface="Aptos" panose="020B0004020202020204" pitchFamily="34" charset="0"/>
                <a:cs typeface="Arial"/>
              </a:rPr>
            </a:br>
            <a:r>
              <a:rPr lang="fr-CA" sz="2400">
                <a:ea typeface="Aptos" panose="020B0004020202020204" pitchFamily="34" charset="0"/>
                <a:cs typeface="Arial"/>
              </a:rPr>
              <a:t>des juges majoritaires. </a:t>
            </a:r>
            <a:endParaRPr lang="fr-CA" sz="2400" b="1">
              <a:solidFill>
                <a:schemeClr val="accent1"/>
              </a:solidFill>
              <a:ea typeface="Aptos" panose="020B0004020202020204" pitchFamily="34" charset="0"/>
              <a:cs typeface="Arial"/>
            </a:endParaRPr>
          </a:p>
          <a:p>
            <a:pPr lvl="1">
              <a:lnSpc>
                <a:spcPct val="100000"/>
              </a:lnSpc>
            </a:pPr>
            <a:endParaRPr lang="fr-CA">
              <a:solidFill>
                <a:schemeClr val="accent1"/>
              </a:solidFill>
              <a:latin typeface="Arial" panose="020B0604020202020204" pitchFamily="34" charset="0"/>
              <a:ea typeface="Aptos" panose="020B00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1B85AD2E-2A11-588A-942D-5417AB901C57}"/>
              </a:ext>
            </a:extLst>
          </p:cNvPr>
          <p:cNvPicPr>
            <a:picLocks noChangeAspect="1"/>
          </p:cNvPicPr>
          <p:nvPr/>
        </p:nvPicPr>
        <p:blipFill>
          <a:blip r:embed="rId3"/>
          <a:srcRect l="26289" r="29400"/>
          <a:stretch>
            <a:fillRect/>
          </a:stretch>
        </p:blipFill>
        <p:spPr>
          <a:xfrm>
            <a:off x="8889323" y="2549641"/>
            <a:ext cx="2944482" cy="4248946"/>
          </a:xfrm>
          <a:prstGeom prst="rect">
            <a:avLst/>
          </a:prstGeom>
        </p:spPr>
      </p:pic>
    </p:spTree>
    <p:extLst>
      <p:ext uri="{BB962C8B-B14F-4D97-AF65-F5344CB8AC3E}">
        <p14:creationId xmlns:p14="http://schemas.microsoft.com/office/powerpoint/2010/main" val="256168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62419-BDFD-7A60-98F0-D2613CCFABC7}"/>
              </a:ext>
            </a:extLst>
          </p:cNvPr>
          <p:cNvSpPr>
            <a:spLocks noGrp="1"/>
          </p:cNvSpPr>
          <p:nvPr>
            <p:ph type="title"/>
          </p:nvPr>
        </p:nvSpPr>
        <p:spPr>
          <a:xfrm>
            <a:off x="610444" y="1075566"/>
            <a:ext cx="5943600" cy="914400"/>
          </a:xfrm>
        </p:spPr>
        <p:txBody>
          <a:bodyPr/>
          <a:lstStyle/>
          <a:p>
            <a:r>
              <a:rPr lang="fr-FR">
                <a:cs typeface="Arial"/>
              </a:rPr>
              <a:t>Depuis </a:t>
            </a:r>
            <a:r>
              <a:rPr lang="fr-FR" i="1">
                <a:cs typeface="Arial"/>
              </a:rPr>
              <a:t>Morgentaler</a:t>
            </a:r>
            <a:endParaRPr lang="fr-FR">
              <a:cs typeface="Arial" panose="020B0604020202020204"/>
            </a:endParaRPr>
          </a:p>
        </p:txBody>
      </p:sp>
      <p:sp>
        <p:nvSpPr>
          <p:cNvPr id="4" name="Espace réservé du texte 4">
            <a:extLst>
              <a:ext uri="{FF2B5EF4-FFF2-40B4-BE49-F238E27FC236}">
                <a16:creationId xmlns:a16="http://schemas.microsoft.com/office/drawing/2014/main" id="{D7F1D570-0886-EC8E-ED88-4706BE9E5F20}"/>
              </a:ext>
            </a:extLst>
          </p:cNvPr>
          <p:cNvSpPr>
            <a:spLocks noGrp="1"/>
          </p:cNvSpPr>
          <p:nvPr>
            <p:ph type="body" sz="quarter" idx="14"/>
          </p:nvPr>
        </p:nvSpPr>
        <p:spPr>
          <a:xfrm>
            <a:off x="645678" y="2332374"/>
            <a:ext cx="7899028" cy="4114800"/>
          </a:xfrm>
        </p:spPr>
        <p:txBody>
          <a:bodyPr/>
          <a:lstStyle/>
          <a:p>
            <a:pPr lvl="1">
              <a:lnSpc>
                <a:spcPct val="100000"/>
              </a:lnSpc>
            </a:pPr>
            <a:r>
              <a:rPr lang="fr-CA" sz="2400">
                <a:solidFill>
                  <a:srgbClr val="333F48"/>
                </a:solidFill>
                <a:ea typeface="Arial"/>
                <a:cs typeface="Arial"/>
              </a:rPr>
              <a:t>L’article </a:t>
            </a:r>
            <a:r>
              <a:rPr lang="fr-CA" sz="2400" i="1">
                <a:solidFill>
                  <a:srgbClr val="333F48"/>
                </a:solidFill>
                <a:ea typeface="Arial"/>
                <a:cs typeface="Arial"/>
              </a:rPr>
              <a:t>du Code criminel </a:t>
            </a:r>
            <a:r>
              <a:rPr lang="fr-CA" sz="2400">
                <a:solidFill>
                  <a:srgbClr val="333F48"/>
                </a:solidFill>
                <a:ea typeface="Arial"/>
                <a:cs typeface="Arial"/>
              </a:rPr>
              <a:t>sur l’avortement </a:t>
            </a:r>
            <a:br>
              <a:rPr lang="fr-CA" sz="2400">
                <a:solidFill>
                  <a:srgbClr val="333F48"/>
                </a:solidFill>
                <a:ea typeface="Arial"/>
                <a:cs typeface="Arial"/>
              </a:rPr>
            </a:br>
            <a:r>
              <a:rPr lang="fr-CA" sz="2400">
                <a:solidFill>
                  <a:srgbClr val="333F48"/>
                </a:solidFill>
                <a:ea typeface="Arial"/>
                <a:cs typeface="Arial"/>
              </a:rPr>
              <a:t>est invalide depuis 1988. </a:t>
            </a:r>
            <a:r>
              <a:rPr lang="fr-CA" sz="2400">
                <a:ea typeface="Aptos" panose="020B0004020202020204" pitchFamily="34" charset="0"/>
                <a:cs typeface="Arial"/>
              </a:rPr>
              <a:t>L’article de loi </a:t>
            </a:r>
            <a:br>
              <a:rPr lang="fr-CA" sz="2400">
                <a:ea typeface="Aptos" panose="020B0004020202020204" pitchFamily="34" charset="0"/>
                <a:cs typeface="Arial"/>
              </a:rPr>
            </a:br>
            <a:r>
              <a:rPr lang="fr-CA" sz="2400">
                <a:ea typeface="Aptos" panose="020B0004020202020204" pitchFamily="34" charset="0"/>
                <a:cs typeface="Arial"/>
              </a:rPr>
              <a:t>sur l’avortement doit être invalidé.</a:t>
            </a:r>
          </a:p>
          <a:p>
            <a:pPr lvl="1">
              <a:lnSpc>
                <a:spcPct val="100000"/>
              </a:lnSpc>
            </a:pPr>
            <a:r>
              <a:rPr lang="fr-FR" sz="2400">
                <a:solidFill>
                  <a:srgbClr val="333F48"/>
                </a:solidFill>
                <a:ea typeface="Arial"/>
                <a:cs typeface="Arial"/>
              </a:rPr>
              <a:t>L’avortement n’est donc </a:t>
            </a:r>
            <a:r>
              <a:rPr lang="fr-FR" sz="2400" b="1">
                <a:solidFill>
                  <a:schemeClr val="accent1"/>
                </a:solidFill>
                <a:ea typeface="Arial"/>
                <a:cs typeface="Arial"/>
              </a:rPr>
              <a:t>plus un crime</a:t>
            </a:r>
            <a:r>
              <a:rPr lang="fr-FR" sz="2400">
                <a:solidFill>
                  <a:srgbClr val="333F48"/>
                </a:solidFill>
                <a:ea typeface="Arial"/>
                <a:cs typeface="Arial"/>
              </a:rPr>
              <a:t>.</a:t>
            </a:r>
          </a:p>
          <a:p>
            <a:pPr lvl="1">
              <a:lnSpc>
                <a:spcPct val="100000"/>
              </a:lnSpc>
            </a:pPr>
            <a:r>
              <a:rPr lang="fr-CA" sz="2400"/>
              <a:t>Les femmes ont le droit de choisir </a:t>
            </a:r>
            <a:br>
              <a:rPr lang="fr-CA" sz="2400"/>
            </a:br>
            <a:r>
              <a:rPr lang="fr-CA" sz="2400"/>
              <a:t>librement l’avortement.​</a:t>
            </a:r>
          </a:p>
          <a:p>
            <a:pPr marL="0" lvl="1" indent="0">
              <a:lnSpc>
                <a:spcPct val="100000"/>
              </a:lnSpc>
              <a:buNone/>
            </a:pPr>
            <a:endParaRPr lang="fr-CA">
              <a:solidFill>
                <a:schemeClr val="accent1"/>
              </a:solidFill>
              <a:latin typeface="Arial" panose="020B0604020202020204" pitchFamily="34" charset="0"/>
              <a:ea typeface="Aptos" panose="020B0004020202020204" pitchFamily="34" charset="0"/>
              <a:cs typeface="Arial" panose="020B0604020202020204" pitchFamily="34" charset="0"/>
            </a:endParaRPr>
          </a:p>
        </p:txBody>
      </p:sp>
      <p:pic>
        <p:nvPicPr>
          <p:cNvPr id="7" name="Image 6" descr="Une image contenant habits, chapeau, Accessoire de mode, debout&#10;&#10;Description générée automatiquement">
            <a:extLst>
              <a:ext uri="{FF2B5EF4-FFF2-40B4-BE49-F238E27FC236}">
                <a16:creationId xmlns:a16="http://schemas.microsoft.com/office/drawing/2014/main" id="{D734D548-E771-A870-D2AE-075EC905962B}"/>
              </a:ext>
            </a:extLst>
          </p:cNvPr>
          <p:cNvPicPr>
            <a:picLocks noChangeAspect="1"/>
          </p:cNvPicPr>
          <p:nvPr/>
        </p:nvPicPr>
        <p:blipFill>
          <a:blip r:embed="rId4"/>
          <a:stretch>
            <a:fillRect/>
          </a:stretch>
        </p:blipFill>
        <p:spPr>
          <a:xfrm>
            <a:off x="9582880" y="489779"/>
            <a:ext cx="2315285" cy="5116704"/>
          </a:xfrm>
          <a:prstGeom prst="rect">
            <a:avLst/>
          </a:prstGeom>
        </p:spPr>
      </p:pic>
      <p:pic>
        <p:nvPicPr>
          <p:cNvPr id="15" name="Image 14" descr="Une image contenant habits, dessin, dessin humoristique, illustration&#10;&#10;Description générée automatiquement">
            <a:extLst>
              <a:ext uri="{FF2B5EF4-FFF2-40B4-BE49-F238E27FC236}">
                <a16:creationId xmlns:a16="http://schemas.microsoft.com/office/drawing/2014/main" id="{23C83D5C-6046-861B-B844-ED7CE0A31AB8}"/>
              </a:ext>
            </a:extLst>
          </p:cNvPr>
          <p:cNvPicPr>
            <a:picLocks noChangeAspect="1"/>
          </p:cNvPicPr>
          <p:nvPr/>
        </p:nvPicPr>
        <p:blipFill>
          <a:blip r:embed="rId5"/>
          <a:srcRect b="5021"/>
          <a:stretch>
            <a:fillRect/>
          </a:stretch>
        </p:blipFill>
        <p:spPr>
          <a:xfrm>
            <a:off x="7958137" y="2807201"/>
            <a:ext cx="1941805" cy="4053820"/>
          </a:xfrm>
          <a:prstGeom prst="rect">
            <a:avLst/>
          </a:prstGeom>
        </p:spPr>
      </p:pic>
    </p:spTree>
    <p:custDataLst>
      <p:tags r:id="rId1"/>
    </p:custDataLst>
    <p:extLst>
      <p:ext uri="{BB962C8B-B14F-4D97-AF65-F5344CB8AC3E}">
        <p14:creationId xmlns:p14="http://schemas.microsoft.com/office/powerpoint/2010/main" val="341061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EAE9DEA-D98C-66AF-5E85-074F152BC44D}"/>
              </a:ext>
            </a:extLst>
          </p:cNvPr>
          <p:cNvSpPr>
            <a:spLocks noGrp="1"/>
          </p:cNvSpPr>
          <p:nvPr>
            <p:ph type="title"/>
          </p:nvPr>
        </p:nvSpPr>
        <p:spPr>
          <a:xfrm>
            <a:off x="805325" y="985518"/>
            <a:ext cx="5943600" cy="749270"/>
          </a:xfrm>
        </p:spPr>
        <p:txBody>
          <a:bodyPr/>
          <a:lstStyle/>
          <a:p>
            <a:r>
              <a:rPr lang="fr-FR">
                <a:cs typeface="Arial"/>
              </a:rPr>
              <a:t>D’un crime à un droit </a:t>
            </a:r>
            <a:endParaRPr lang="fr-FR"/>
          </a:p>
        </p:txBody>
      </p:sp>
      <p:sp>
        <p:nvSpPr>
          <p:cNvPr id="13" name="Flèche : droite 12">
            <a:extLst>
              <a:ext uri="{FF2B5EF4-FFF2-40B4-BE49-F238E27FC236}">
                <a16:creationId xmlns:a16="http://schemas.microsoft.com/office/drawing/2014/main" id="{06E48434-8C75-BFE9-AF43-2FB223F66103}"/>
              </a:ext>
            </a:extLst>
          </p:cNvPr>
          <p:cNvSpPr/>
          <p:nvPr/>
        </p:nvSpPr>
        <p:spPr>
          <a:xfrm>
            <a:off x="304992" y="1912631"/>
            <a:ext cx="11712157" cy="282480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bg1"/>
                </a:solidFill>
                <a:cs typeface="Arial"/>
              </a:rPr>
              <a:t>L’avortement n’est plus un crime</a:t>
            </a:r>
          </a:p>
        </p:txBody>
      </p:sp>
      <p:sp>
        <p:nvSpPr>
          <p:cNvPr id="15" name="ZoneTexte 14">
            <a:extLst>
              <a:ext uri="{FF2B5EF4-FFF2-40B4-BE49-F238E27FC236}">
                <a16:creationId xmlns:a16="http://schemas.microsoft.com/office/drawing/2014/main" id="{01594CF3-8322-4D95-28A4-6BF02EFD4EC2}"/>
              </a:ext>
            </a:extLst>
          </p:cNvPr>
          <p:cNvSpPr txBox="1"/>
          <p:nvPr/>
        </p:nvSpPr>
        <p:spPr>
          <a:xfrm>
            <a:off x="310929" y="1933301"/>
            <a:ext cx="2204450"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800"/>
              <a:t>De nos jours</a:t>
            </a:r>
            <a:endParaRPr lang="fr-FR"/>
          </a:p>
        </p:txBody>
      </p:sp>
      <p:sp>
        <p:nvSpPr>
          <p:cNvPr id="5" name="Espace réservé du texte 4">
            <a:extLst>
              <a:ext uri="{FF2B5EF4-FFF2-40B4-BE49-F238E27FC236}">
                <a16:creationId xmlns:a16="http://schemas.microsoft.com/office/drawing/2014/main" id="{B0F2BB6D-991F-5760-3D76-CB93531604A7}"/>
              </a:ext>
            </a:extLst>
          </p:cNvPr>
          <p:cNvSpPr>
            <a:spLocks noGrp="1"/>
          </p:cNvSpPr>
          <p:nvPr>
            <p:ph type="body" sz="quarter" idx="14"/>
          </p:nvPr>
        </p:nvSpPr>
        <p:spPr>
          <a:xfrm>
            <a:off x="2515379" y="4897982"/>
            <a:ext cx="7161242" cy="1606728"/>
          </a:xfrm>
        </p:spPr>
        <p:txBody>
          <a:bodyPr vert="horz" lIns="0" tIns="0" rIns="0" bIns="0" rtlCol="0" anchor="t">
            <a:noAutofit/>
          </a:bodyPr>
          <a:lstStyle/>
          <a:p>
            <a:r>
              <a:rPr lang="fr-FR" sz="2400" b="1">
                <a:solidFill>
                  <a:schemeClr val="accent2"/>
                </a:solidFill>
                <a:cs typeface="Arial"/>
              </a:rPr>
              <a:t>Pourtant, il y a eu plusieurs tentatives </a:t>
            </a:r>
            <a:br>
              <a:rPr lang="fr-FR" sz="2400" b="1">
                <a:solidFill>
                  <a:schemeClr val="accent2"/>
                </a:solidFill>
                <a:cs typeface="Arial"/>
              </a:rPr>
            </a:br>
            <a:r>
              <a:rPr lang="fr-FR" sz="2400" b="1">
                <a:solidFill>
                  <a:schemeClr val="accent2"/>
                </a:solidFill>
                <a:cs typeface="Arial"/>
              </a:rPr>
              <a:t>de limiter le droit à l’avortement.</a:t>
            </a:r>
          </a:p>
          <a:p>
            <a:r>
              <a:rPr lang="fr-FR" sz="2400" i="1">
                <a:solidFill>
                  <a:schemeClr val="accent2"/>
                </a:solidFill>
                <a:cs typeface="Arial"/>
              </a:rPr>
              <a:t>Selon vous, pourquoi cela se passe-t-il</a:t>
            </a:r>
            <a:r>
              <a:rPr lang="fr-FR" sz="1200" i="1">
                <a:solidFill>
                  <a:schemeClr val="accent2"/>
                </a:solidFill>
                <a:cs typeface="Arial"/>
              </a:rPr>
              <a:t> </a:t>
            </a:r>
            <a:r>
              <a:rPr lang="fr-FR" sz="2400" i="1">
                <a:solidFill>
                  <a:schemeClr val="accent2"/>
                </a:solidFill>
                <a:cs typeface="Arial"/>
              </a:rPr>
              <a:t>?</a:t>
            </a:r>
          </a:p>
        </p:txBody>
      </p:sp>
      <p:sp>
        <p:nvSpPr>
          <p:cNvPr id="6" name="Flèche : angle droit 5">
            <a:extLst>
              <a:ext uri="{FF2B5EF4-FFF2-40B4-BE49-F238E27FC236}">
                <a16:creationId xmlns:a16="http://schemas.microsoft.com/office/drawing/2014/main" id="{2A9BABBD-7DD3-3ABA-1A0D-EF4F8894F92D}"/>
              </a:ext>
            </a:extLst>
          </p:cNvPr>
          <p:cNvSpPr/>
          <p:nvPr/>
        </p:nvSpPr>
        <p:spPr>
          <a:xfrm rot="5400000">
            <a:off x="176061" y="3475611"/>
            <a:ext cx="2876196" cy="1168276"/>
          </a:xfrm>
          <a:prstGeom prst="ben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Tree>
    <p:custDataLst>
      <p:tags r:id="rId1"/>
    </p:custDataLst>
    <p:extLst>
      <p:ext uri="{BB962C8B-B14F-4D97-AF65-F5344CB8AC3E}">
        <p14:creationId xmlns:p14="http://schemas.microsoft.com/office/powerpoint/2010/main" val="149412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8403B96-87EF-D84C-87F9-8332D77D587D}"/>
              </a:ext>
            </a:extLst>
          </p:cNvPr>
          <p:cNvSpPr>
            <a:spLocks noGrp="1"/>
          </p:cNvSpPr>
          <p:nvPr>
            <p:ph type="title"/>
          </p:nvPr>
        </p:nvSpPr>
        <p:spPr>
          <a:xfrm>
            <a:off x="557719" y="822960"/>
            <a:ext cx="10421938" cy="914400"/>
          </a:xfrm>
        </p:spPr>
        <p:txBody>
          <a:bodyPr/>
          <a:lstStyle/>
          <a:p>
            <a:r>
              <a:rPr lang="fr-CA">
                <a:solidFill>
                  <a:schemeClr val="bg1"/>
                </a:solidFill>
              </a:rPr>
              <a:t>Ressources</a:t>
            </a:r>
          </a:p>
        </p:txBody>
      </p:sp>
      <p:sp>
        <p:nvSpPr>
          <p:cNvPr id="8" name="TextBox 2">
            <a:extLst>
              <a:ext uri="{FF2B5EF4-FFF2-40B4-BE49-F238E27FC236}">
                <a16:creationId xmlns:a16="http://schemas.microsoft.com/office/drawing/2014/main" id="{03AEAAEB-8526-B817-A8A1-D7477E7C273F}"/>
              </a:ext>
            </a:extLst>
          </p:cNvPr>
          <p:cNvSpPr txBox="1"/>
          <p:nvPr/>
        </p:nvSpPr>
        <p:spPr>
          <a:xfrm>
            <a:off x="4366922" y="3845883"/>
            <a:ext cx="3104531" cy="923330"/>
          </a:xfrm>
          <a:prstGeom prst="rect">
            <a:avLst/>
          </a:prstGeom>
          <a:noFill/>
        </p:spPr>
        <p:txBody>
          <a:bodyPr wrap="square">
            <a:spAutoFit/>
          </a:bodyPr>
          <a:lstStyle/>
          <a:p>
            <a:r>
              <a:rPr lang="fr-FR" dirty="0">
                <a:solidFill>
                  <a:schemeClr val="bg1"/>
                </a:solidFill>
                <a:hlinkClick r:id="rId2">
                  <a:extLst>
                    <a:ext uri="{A12FA001-AC4F-418D-AE19-62706E023703}">
                      <ahyp:hlinkClr xmlns:ahyp="http://schemas.microsoft.com/office/drawing/2018/hyperlinkcolor" val="tx"/>
                    </a:ext>
                  </a:extLst>
                </a:hlinkClick>
              </a:rPr>
              <a:t>Avortement : gratuit et légal tout au long de la grossesse | Éducaloi (educaloi.qc.ca)</a:t>
            </a:r>
            <a:endParaRPr lang="en-CA" dirty="0">
              <a:solidFill>
                <a:schemeClr val="bg1"/>
              </a:solidFill>
            </a:endParaRPr>
          </a:p>
        </p:txBody>
      </p:sp>
      <p:pic>
        <p:nvPicPr>
          <p:cNvPr id="9" name="Picture 9">
            <a:extLst>
              <a:ext uri="{FF2B5EF4-FFF2-40B4-BE49-F238E27FC236}">
                <a16:creationId xmlns:a16="http://schemas.microsoft.com/office/drawing/2014/main" id="{2B8DD5DF-10F8-CF82-448C-08C1CF66AF75}"/>
              </a:ext>
            </a:extLst>
          </p:cNvPr>
          <p:cNvPicPr>
            <a:picLocks noChangeAspect="1"/>
          </p:cNvPicPr>
          <p:nvPr/>
        </p:nvPicPr>
        <p:blipFill>
          <a:blip r:embed="rId3"/>
          <a:stretch>
            <a:fillRect/>
          </a:stretch>
        </p:blipFill>
        <p:spPr>
          <a:xfrm>
            <a:off x="4507506" y="2054771"/>
            <a:ext cx="2823362" cy="1322125"/>
          </a:xfrm>
          <a:prstGeom prst="rect">
            <a:avLst/>
          </a:prstGeom>
        </p:spPr>
      </p:pic>
      <p:sp>
        <p:nvSpPr>
          <p:cNvPr id="10" name="TextBox 11">
            <a:extLst>
              <a:ext uri="{FF2B5EF4-FFF2-40B4-BE49-F238E27FC236}">
                <a16:creationId xmlns:a16="http://schemas.microsoft.com/office/drawing/2014/main" id="{CFBE518E-B5AB-4A00-57E3-C5DD0ACA9784}"/>
              </a:ext>
            </a:extLst>
          </p:cNvPr>
          <p:cNvSpPr txBox="1"/>
          <p:nvPr/>
        </p:nvSpPr>
        <p:spPr>
          <a:xfrm>
            <a:off x="8368252" y="3860430"/>
            <a:ext cx="3104530" cy="923330"/>
          </a:xfrm>
          <a:prstGeom prst="rect">
            <a:avLst/>
          </a:prstGeom>
          <a:noFill/>
        </p:spPr>
        <p:txBody>
          <a:bodyPr wrap="square">
            <a:spAutoFit/>
          </a:bodyPr>
          <a:lstStyle/>
          <a:p>
            <a:r>
              <a:rPr lang="fr-FR" dirty="0">
                <a:solidFill>
                  <a:schemeClr val="bg1"/>
                </a:solidFill>
                <a:hlinkClick r:id="rId4">
                  <a:extLst>
                    <a:ext uri="{A12FA001-AC4F-418D-AE19-62706E023703}">
                      <ahyp:hlinkClr xmlns:ahyp="http://schemas.microsoft.com/office/drawing/2018/hyperlinkcolor" val="tx"/>
                    </a:ext>
                  </a:extLst>
                </a:hlinkClick>
              </a:rPr>
              <a:t>L’avortement quand tu as moins de 18 ans | Éducaloi (educaloi.qc.ca)</a:t>
            </a:r>
            <a:endParaRPr lang="en-CA" dirty="0">
              <a:solidFill>
                <a:schemeClr val="bg1"/>
              </a:solidFill>
            </a:endParaRPr>
          </a:p>
        </p:txBody>
      </p:sp>
      <p:pic>
        <p:nvPicPr>
          <p:cNvPr id="11" name="Picture 14">
            <a:extLst>
              <a:ext uri="{FF2B5EF4-FFF2-40B4-BE49-F238E27FC236}">
                <a16:creationId xmlns:a16="http://schemas.microsoft.com/office/drawing/2014/main" id="{BD641699-D7F3-AFA6-784C-6FACFFB869CC}"/>
              </a:ext>
            </a:extLst>
          </p:cNvPr>
          <p:cNvPicPr>
            <a:picLocks noChangeAspect="1"/>
          </p:cNvPicPr>
          <p:nvPr/>
        </p:nvPicPr>
        <p:blipFill>
          <a:blip r:embed="rId5"/>
          <a:stretch>
            <a:fillRect/>
          </a:stretch>
        </p:blipFill>
        <p:spPr>
          <a:xfrm>
            <a:off x="8457295" y="2032750"/>
            <a:ext cx="2926445" cy="1366166"/>
          </a:xfrm>
          <a:prstGeom prst="rect">
            <a:avLst/>
          </a:prstGeom>
        </p:spPr>
      </p:pic>
      <p:pic>
        <p:nvPicPr>
          <p:cNvPr id="12" name="Image 6" descr="Une image contenant dessin, dessin humoristique, clipart, Visage humain&#10;&#10;Description générée automatiquement">
            <a:extLst>
              <a:ext uri="{FF2B5EF4-FFF2-40B4-BE49-F238E27FC236}">
                <a16:creationId xmlns:a16="http://schemas.microsoft.com/office/drawing/2014/main" id="{145C8513-F308-9E90-2B63-F18461E255CC}"/>
              </a:ext>
            </a:extLst>
          </p:cNvPr>
          <p:cNvPicPr>
            <a:picLocks noChangeAspect="1"/>
          </p:cNvPicPr>
          <p:nvPr/>
        </p:nvPicPr>
        <p:blipFill>
          <a:blip r:embed="rId6"/>
          <a:stretch>
            <a:fillRect/>
          </a:stretch>
        </p:blipFill>
        <p:spPr>
          <a:xfrm>
            <a:off x="1152347" y="1858828"/>
            <a:ext cx="1272387" cy="1714012"/>
          </a:xfrm>
          <a:prstGeom prst="rect">
            <a:avLst/>
          </a:prstGeom>
        </p:spPr>
      </p:pic>
      <p:sp>
        <p:nvSpPr>
          <p:cNvPr id="13" name="TextBox 5">
            <a:extLst>
              <a:ext uri="{FF2B5EF4-FFF2-40B4-BE49-F238E27FC236}">
                <a16:creationId xmlns:a16="http://schemas.microsoft.com/office/drawing/2014/main" id="{14272687-2690-5625-EE56-2DB9CEE4BE16}"/>
              </a:ext>
            </a:extLst>
          </p:cNvPr>
          <p:cNvSpPr txBox="1"/>
          <p:nvPr/>
        </p:nvSpPr>
        <p:spPr>
          <a:xfrm>
            <a:off x="650966" y="3938600"/>
            <a:ext cx="3104530" cy="1200329"/>
          </a:xfrm>
          <a:prstGeom prst="rect">
            <a:avLst/>
          </a:prstGeom>
          <a:noFill/>
        </p:spPr>
        <p:txBody>
          <a:bodyPr wrap="square">
            <a:spAutoFit/>
          </a:bodyPr>
          <a:lstStyle/>
          <a:p>
            <a:r>
              <a:rPr lang="en-US" dirty="0">
                <a:solidFill>
                  <a:schemeClr val="bg1"/>
                </a:solidFill>
                <a:hlinkClick r:id="rId7">
                  <a:extLst>
                    <a:ext uri="{A12FA001-AC4F-418D-AE19-62706E023703}">
                      <ahyp:hlinkClr xmlns:ahyp="http://schemas.microsoft.com/office/drawing/2018/hyperlinkcolor" val="tx"/>
                    </a:ext>
                  </a:extLst>
                </a:hlinkClick>
              </a:rPr>
              <a:t>Dr. Morgentaler |  </a:t>
            </a:r>
            <a:r>
              <a:rPr lang="en-US" dirty="0" err="1">
                <a:solidFill>
                  <a:schemeClr val="bg1"/>
                </a:solidFill>
                <a:hlinkClick r:id="rId7">
                  <a:extLst>
                    <a:ext uri="{A12FA001-AC4F-418D-AE19-62706E023703}">
                      <ahyp:hlinkClr xmlns:ahyp="http://schemas.microsoft.com/office/drawing/2018/hyperlinkcolor" val="tx"/>
                    </a:ext>
                  </a:extLst>
                </a:hlinkClick>
              </a:rPr>
              <a:t>Vidéo</a:t>
            </a:r>
            <a:r>
              <a:rPr lang="en-US" dirty="0">
                <a:solidFill>
                  <a:schemeClr val="bg1"/>
                </a:solidFill>
                <a:hlinkClick r:id="rId7">
                  <a:extLst>
                    <a:ext uri="{A12FA001-AC4F-418D-AE19-62706E023703}">
                      <ahyp:hlinkClr xmlns:ahyp="http://schemas.microsoft.com/office/drawing/2018/hyperlinkcolor" val="tx"/>
                    </a:ext>
                  </a:extLst>
                </a:hlinkClick>
              </a:rPr>
              <a:t> Télé-Québec </a:t>
            </a:r>
            <a:r>
              <a:rPr lang="en-US" dirty="0" err="1">
                <a:solidFill>
                  <a:schemeClr val="bg1"/>
                </a:solidFill>
                <a:hlinkClick r:id="rId7">
                  <a:extLst>
                    <a:ext uri="{A12FA001-AC4F-418D-AE19-62706E023703}">
                      <ahyp:hlinkClr xmlns:ahyp="http://schemas.microsoft.com/office/drawing/2018/hyperlinkcolor" val="tx"/>
                    </a:ext>
                  </a:extLst>
                </a:hlinkClick>
              </a:rPr>
              <a:t>en</a:t>
            </a:r>
            <a:r>
              <a:rPr lang="en-US" dirty="0">
                <a:solidFill>
                  <a:schemeClr val="bg1"/>
                </a:solidFill>
                <a:hlinkClick r:id="rId7">
                  <a:extLst>
                    <a:ext uri="{A12FA001-AC4F-418D-AE19-62706E023703}">
                      <ahyp:hlinkClr xmlns:ahyp="http://schemas.microsoft.com/office/drawing/2018/hyperlinkcolor" val="tx"/>
                    </a:ext>
                  </a:extLst>
                </a:hlinkClick>
              </a:rPr>
              <a:t> </a:t>
            </a:r>
            <a:r>
              <a:rPr lang="en-US" dirty="0" err="1">
                <a:solidFill>
                  <a:schemeClr val="bg1"/>
                </a:solidFill>
                <a:hlinkClick r:id="rId7">
                  <a:extLst>
                    <a:ext uri="{A12FA001-AC4F-418D-AE19-62706E023703}">
                      <ahyp:hlinkClr xmlns:ahyp="http://schemas.microsoft.com/office/drawing/2018/hyperlinkcolor" val="tx"/>
                    </a:ext>
                  </a:extLst>
                </a:hlinkClick>
              </a:rPr>
              <a:t>classe</a:t>
            </a:r>
            <a:r>
              <a:rPr lang="en-US" dirty="0">
                <a:solidFill>
                  <a:schemeClr val="bg1"/>
                </a:solidFill>
              </a:rPr>
              <a:t> 01</a:t>
            </a:r>
          </a:p>
          <a:p>
            <a:r>
              <a:rPr lang="en-US" dirty="0">
                <a:solidFill>
                  <a:schemeClr val="bg1"/>
                </a:solidFill>
                <a:hlinkClick r:id="rId8">
                  <a:extLst>
                    <a:ext uri="{A12FA001-AC4F-418D-AE19-62706E023703}">
                      <ahyp:hlinkClr xmlns:ahyp="http://schemas.microsoft.com/office/drawing/2018/hyperlinkcolor" val="tx"/>
                    </a:ext>
                  </a:extLst>
                </a:hlinkClick>
              </a:rPr>
              <a:t>Dr. Morgentaler |  </a:t>
            </a:r>
            <a:r>
              <a:rPr lang="en-US" dirty="0" err="1">
                <a:solidFill>
                  <a:schemeClr val="bg1"/>
                </a:solidFill>
                <a:hlinkClick r:id="rId8">
                  <a:extLst>
                    <a:ext uri="{A12FA001-AC4F-418D-AE19-62706E023703}">
                      <ahyp:hlinkClr xmlns:ahyp="http://schemas.microsoft.com/office/drawing/2018/hyperlinkcolor" val="tx"/>
                    </a:ext>
                  </a:extLst>
                </a:hlinkClick>
              </a:rPr>
              <a:t>Vidéo</a:t>
            </a:r>
            <a:r>
              <a:rPr lang="en-US" dirty="0">
                <a:solidFill>
                  <a:schemeClr val="bg1"/>
                </a:solidFill>
                <a:hlinkClick r:id="rId8">
                  <a:extLst>
                    <a:ext uri="{A12FA001-AC4F-418D-AE19-62706E023703}">
                      <ahyp:hlinkClr xmlns:ahyp="http://schemas.microsoft.com/office/drawing/2018/hyperlinkcolor" val="tx"/>
                    </a:ext>
                  </a:extLst>
                </a:hlinkClick>
              </a:rPr>
              <a:t> Télé-Québec </a:t>
            </a:r>
            <a:r>
              <a:rPr lang="en-US" dirty="0" err="1">
                <a:solidFill>
                  <a:schemeClr val="bg1"/>
                </a:solidFill>
                <a:hlinkClick r:id="rId8">
                  <a:extLst>
                    <a:ext uri="{A12FA001-AC4F-418D-AE19-62706E023703}">
                      <ahyp:hlinkClr xmlns:ahyp="http://schemas.microsoft.com/office/drawing/2018/hyperlinkcolor" val="tx"/>
                    </a:ext>
                  </a:extLst>
                </a:hlinkClick>
              </a:rPr>
              <a:t>en</a:t>
            </a:r>
            <a:r>
              <a:rPr lang="en-US" dirty="0">
                <a:solidFill>
                  <a:schemeClr val="bg1"/>
                </a:solidFill>
                <a:hlinkClick r:id="rId8">
                  <a:extLst>
                    <a:ext uri="{A12FA001-AC4F-418D-AE19-62706E023703}">
                      <ahyp:hlinkClr xmlns:ahyp="http://schemas.microsoft.com/office/drawing/2018/hyperlinkcolor" val="tx"/>
                    </a:ext>
                  </a:extLst>
                </a:hlinkClick>
              </a:rPr>
              <a:t> </a:t>
            </a:r>
            <a:r>
              <a:rPr lang="en-US" dirty="0" err="1">
                <a:solidFill>
                  <a:schemeClr val="bg1"/>
                </a:solidFill>
                <a:hlinkClick r:id="rId8">
                  <a:extLst>
                    <a:ext uri="{A12FA001-AC4F-418D-AE19-62706E023703}">
                      <ahyp:hlinkClr xmlns:ahyp="http://schemas.microsoft.com/office/drawing/2018/hyperlinkcolor" val="tx"/>
                    </a:ext>
                  </a:extLst>
                </a:hlinkClick>
              </a:rPr>
              <a:t>classe</a:t>
            </a:r>
            <a:r>
              <a:rPr lang="en-US" dirty="0">
                <a:solidFill>
                  <a:schemeClr val="bg1"/>
                </a:solidFill>
              </a:rPr>
              <a:t> 02</a:t>
            </a:r>
          </a:p>
        </p:txBody>
      </p:sp>
    </p:spTree>
    <p:extLst>
      <p:ext uri="{BB962C8B-B14F-4D97-AF65-F5344CB8AC3E}">
        <p14:creationId xmlns:p14="http://schemas.microsoft.com/office/powerpoint/2010/main" val="39776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96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52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7" y="822960"/>
            <a:ext cx="7791519" cy="914400"/>
          </a:xfrm>
        </p:spPr>
        <p:txBody>
          <a:bodyPr/>
          <a:lstStyle/>
          <a:p>
            <a:r>
              <a:rPr lang="fr-CA">
                <a:cs typeface="Arial"/>
              </a:rPr>
              <a:t>Qu’est-ce que l’avortement</a:t>
            </a:r>
            <a:r>
              <a:rPr lang="fr-CA" sz="2000">
                <a:cs typeface="Arial"/>
              </a:rPr>
              <a:t> </a:t>
            </a:r>
            <a:r>
              <a:rPr lang="fr-CA">
                <a:cs typeface="Arial"/>
              </a:rPr>
              <a:t>?</a:t>
            </a:r>
          </a:p>
        </p:txBody>
      </p:sp>
      <p:sp>
        <p:nvSpPr>
          <p:cNvPr id="15" name="Espace réservé du texte 14">
            <a:extLst>
              <a:ext uri="{FF2B5EF4-FFF2-40B4-BE49-F238E27FC236}">
                <a16:creationId xmlns:a16="http://schemas.microsoft.com/office/drawing/2014/main" id="{6021B769-967B-5B46-84CF-6513A230AEA7}"/>
              </a:ext>
            </a:extLst>
          </p:cNvPr>
          <p:cNvSpPr>
            <a:spLocks noGrp="1"/>
          </p:cNvSpPr>
          <p:nvPr>
            <p:ph type="body" sz="quarter" idx="14"/>
          </p:nvPr>
        </p:nvSpPr>
        <p:spPr>
          <a:xfrm>
            <a:off x="886967" y="2209800"/>
            <a:ext cx="7625266" cy="1219200"/>
          </a:xfrm>
        </p:spPr>
        <p:txBody>
          <a:bodyPr vert="horz" lIns="0" tIns="0" rIns="0" bIns="0" rtlCol="0" anchor="t">
            <a:noAutofit/>
          </a:bodyPr>
          <a:lstStyle/>
          <a:p>
            <a:r>
              <a:rPr lang="fr-CA" sz="3200">
                <a:solidFill>
                  <a:schemeClr val="accent2"/>
                </a:solidFill>
                <a:cs typeface="Arial"/>
              </a:rPr>
              <a:t>C’est l’</a:t>
            </a:r>
            <a:r>
              <a:rPr lang="fr-CA" sz="3200">
                <a:solidFill>
                  <a:schemeClr val="accent1"/>
                </a:solidFill>
                <a:cs typeface="Arial"/>
              </a:rPr>
              <a:t>interruption </a:t>
            </a:r>
            <a:r>
              <a:rPr lang="fr-CA" sz="3200">
                <a:solidFill>
                  <a:schemeClr val="accent2"/>
                </a:solidFill>
                <a:cs typeface="Arial"/>
              </a:rPr>
              <a:t>d’une grossesse.</a:t>
            </a:r>
          </a:p>
        </p:txBody>
      </p:sp>
      <p:pic>
        <p:nvPicPr>
          <p:cNvPr id="6" name="Image 5">
            <a:extLst>
              <a:ext uri="{FF2B5EF4-FFF2-40B4-BE49-F238E27FC236}">
                <a16:creationId xmlns:a16="http://schemas.microsoft.com/office/drawing/2014/main" id="{6FDD16E5-B11B-FBA5-193F-3DDD67BFA17A}"/>
              </a:ext>
            </a:extLst>
          </p:cNvPr>
          <p:cNvPicPr>
            <a:picLocks noChangeAspect="1"/>
          </p:cNvPicPr>
          <p:nvPr/>
        </p:nvPicPr>
        <p:blipFill>
          <a:blip r:embed="rId4">
            <a:clrChange>
              <a:clrFrom>
                <a:srgbClr val="FFFFFF"/>
              </a:clrFrom>
              <a:clrTo>
                <a:srgbClr val="FFFFFF">
                  <a:alpha val="0"/>
                </a:srgbClr>
              </a:clrTo>
            </a:clrChange>
          </a:blip>
          <a:srcRect l="51204" t="37504" r="31039" b="37057"/>
          <a:stretch/>
        </p:blipFill>
        <p:spPr>
          <a:xfrm>
            <a:off x="4782726" y="2598432"/>
            <a:ext cx="7629153" cy="4640493"/>
          </a:xfrm>
          <a:prstGeom prst="rect">
            <a:avLst/>
          </a:prstGeom>
        </p:spPr>
      </p:pic>
      <p:sp>
        <p:nvSpPr>
          <p:cNvPr id="2" name="Espace réservé du texte 14">
            <a:extLst>
              <a:ext uri="{FF2B5EF4-FFF2-40B4-BE49-F238E27FC236}">
                <a16:creationId xmlns:a16="http://schemas.microsoft.com/office/drawing/2014/main" id="{F991BA07-EFD4-CCDB-BE3F-3701078C76A0}"/>
              </a:ext>
            </a:extLst>
          </p:cNvPr>
          <p:cNvSpPr txBox="1">
            <a:spLocks/>
          </p:cNvSpPr>
          <p:nvPr/>
        </p:nvSpPr>
        <p:spPr>
          <a:xfrm>
            <a:off x="886967" y="2862875"/>
            <a:ext cx="5729963" cy="40081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nSpc>
                <a:spcPct val="100000"/>
              </a:lnSpc>
            </a:pPr>
            <a:endParaRPr lang="fr-CA" sz="3200">
              <a:solidFill>
                <a:schemeClr val="accent2"/>
              </a:solidFill>
              <a:cs typeface="Arial"/>
            </a:endParaRPr>
          </a:p>
          <a:p>
            <a:pPr>
              <a:lnSpc>
                <a:spcPct val="100000"/>
              </a:lnSpc>
            </a:pPr>
            <a:r>
              <a:rPr lang="fr-CA" sz="3200">
                <a:solidFill>
                  <a:schemeClr val="accent2"/>
                </a:solidFill>
                <a:cs typeface="Arial"/>
              </a:rPr>
              <a:t>L’interruption peut être volontaire ou non.</a:t>
            </a:r>
            <a:endParaRPr lang="fr-CA" sz="3200">
              <a:solidFill>
                <a:schemeClr val="accent2"/>
              </a:solidFill>
            </a:endParaRPr>
          </a:p>
        </p:txBody>
      </p:sp>
    </p:spTree>
    <p:custDataLst>
      <p:tags r:id="rId1"/>
    </p:custDataLst>
    <p:extLst>
      <p:ext uri="{BB962C8B-B14F-4D97-AF65-F5344CB8AC3E}">
        <p14:creationId xmlns:p14="http://schemas.microsoft.com/office/powerpoint/2010/main" val="24213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478011E-00D6-0B96-AC57-50C6E9F67227}"/>
              </a:ext>
            </a:extLst>
          </p:cNvPr>
          <p:cNvSpPr>
            <a:spLocks noGrp="1"/>
          </p:cNvSpPr>
          <p:nvPr>
            <p:ph type="title"/>
          </p:nvPr>
        </p:nvSpPr>
        <p:spPr>
          <a:xfrm>
            <a:off x="886968" y="822960"/>
            <a:ext cx="9679432" cy="914400"/>
          </a:xfrm>
        </p:spPr>
        <p:txBody>
          <a:bodyPr/>
          <a:lstStyle/>
          <a:p>
            <a:r>
              <a:rPr lang="fr-FR">
                <a:cs typeface="Arial"/>
              </a:rPr>
              <a:t>Qu’est-ce que le droit à l’avortement</a:t>
            </a:r>
            <a:r>
              <a:rPr lang="fr-FR" sz="2000">
                <a:cs typeface="Arial"/>
              </a:rPr>
              <a:t> </a:t>
            </a:r>
            <a:r>
              <a:rPr lang="fr-FR">
                <a:cs typeface="Arial"/>
              </a:rPr>
              <a:t>?</a:t>
            </a:r>
            <a:endParaRPr lang="fr-FR"/>
          </a:p>
        </p:txBody>
      </p:sp>
      <p:sp>
        <p:nvSpPr>
          <p:cNvPr id="4" name="Espace réservé du texte 3">
            <a:extLst>
              <a:ext uri="{FF2B5EF4-FFF2-40B4-BE49-F238E27FC236}">
                <a16:creationId xmlns:a16="http://schemas.microsoft.com/office/drawing/2014/main" id="{6D20D76C-E649-03DB-A071-A6FF94253F26}"/>
              </a:ext>
            </a:extLst>
          </p:cNvPr>
          <p:cNvSpPr>
            <a:spLocks noGrp="1"/>
          </p:cNvSpPr>
          <p:nvPr>
            <p:ph type="body" sz="quarter" idx="14"/>
          </p:nvPr>
        </p:nvSpPr>
        <p:spPr>
          <a:xfrm>
            <a:off x="886968" y="2319251"/>
            <a:ext cx="6860495" cy="3117273"/>
          </a:xfrm>
        </p:spPr>
        <p:txBody>
          <a:bodyPr vert="horz" lIns="0" tIns="0" rIns="0" bIns="0" rtlCol="0" anchor="t">
            <a:noAutofit/>
          </a:bodyPr>
          <a:lstStyle/>
          <a:p>
            <a:pPr>
              <a:lnSpc>
                <a:spcPct val="100000"/>
              </a:lnSpc>
            </a:pPr>
            <a:r>
              <a:rPr lang="fr-FR">
                <a:cs typeface="Arial"/>
              </a:rPr>
              <a:t>C’est la possibilité de choisir d’interrompre </a:t>
            </a:r>
            <a:r>
              <a:rPr lang="fr-CA" b="1">
                <a:solidFill>
                  <a:schemeClr val="accent1"/>
                </a:solidFill>
                <a:cs typeface="Arial"/>
              </a:rPr>
              <a:t>volontairement </a:t>
            </a:r>
            <a:r>
              <a:rPr lang="fr-CA">
                <a:cs typeface="Arial"/>
              </a:rPr>
              <a:t>la grossesse.</a:t>
            </a:r>
          </a:p>
          <a:p>
            <a:pPr>
              <a:lnSpc>
                <a:spcPct val="100000"/>
              </a:lnSpc>
            </a:pPr>
            <a:r>
              <a:rPr lang="fr-CA">
                <a:cs typeface="Arial"/>
              </a:rPr>
              <a:t> </a:t>
            </a:r>
          </a:p>
          <a:p>
            <a:pPr>
              <a:lnSpc>
                <a:spcPct val="100000"/>
              </a:lnSpc>
            </a:pPr>
            <a:r>
              <a:rPr lang="fr-CA">
                <a:ea typeface="+mn-lt"/>
                <a:cs typeface="+mn-lt"/>
              </a:rPr>
              <a:t>Au Québec, l’avortement est </a:t>
            </a:r>
            <a:r>
              <a:rPr lang="fr-CA" b="1">
                <a:solidFill>
                  <a:schemeClr val="accent1"/>
                </a:solidFill>
                <a:ea typeface="+mn-lt"/>
                <a:cs typeface="+mn-lt"/>
              </a:rPr>
              <a:t>gratuit </a:t>
            </a:r>
            <a:br>
              <a:rPr lang="fr-CA" b="1">
                <a:solidFill>
                  <a:schemeClr val="accent1"/>
                </a:solidFill>
                <a:ea typeface="+mn-lt"/>
                <a:cs typeface="+mn-lt"/>
              </a:rPr>
            </a:br>
            <a:r>
              <a:rPr lang="fr-CA" b="1">
                <a:solidFill>
                  <a:schemeClr val="accent1"/>
                </a:solidFill>
                <a:ea typeface="+mn-lt"/>
                <a:cs typeface="+mn-lt"/>
              </a:rPr>
              <a:t>et légal </a:t>
            </a:r>
            <a:r>
              <a:rPr lang="fr-CA">
                <a:ea typeface="+mn-lt"/>
                <a:cs typeface="+mn-lt"/>
              </a:rPr>
              <a:t>tout au long de la grossesse.</a:t>
            </a:r>
          </a:p>
          <a:p>
            <a:pPr>
              <a:lnSpc>
                <a:spcPct val="100000"/>
              </a:lnSpc>
            </a:pPr>
            <a:endParaRPr lang="fr-CA">
              <a:ea typeface="+mn-lt"/>
              <a:cs typeface="+mn-lt"/>
            </a:endParaRPr>
          </a:p>
        </p:txBody>
      </p:sp>
      <p:pic>
        <p:nvPicPr>
          <p:cNvPr id="10" name="Image 9">
            <a:extLst>
              <a:ext uri="{FF2B5EF4-FFF2-40B4-BE49-F238E27FC236}">
                <a16:creationId xmlns:a16="http://schemas.microsoft.com/office/drawing/2014/main" id="{FF843843-6BD1-D7A5-B3D6-F338D94B2103}"/>
              </a:ext>
            </a:extLst>
          </p:cNvPr>
          <p:cNvPicPr>
            <a:picLocks noChangeAspect="1"/>
          </p:cNvPicPr>
          <p:nvPr/>
        </p:nvPicPr>
        <p:blipFill>
          <a:blip r:embed="rId4">
            <a:clrChange>
              <a:clrFrom>
                <a:srgbClr val="FFFFFF"/>
              </a:clrFrom>
              <a:clrTo>
                <a:srgbClr val="FFFFFF">
                  <a:alpha val="0"/>
                </a:srgbClr>
              </a:clrTo>
            </a:clrChange>
          </a:blip>
          <a:srcRect l="23020" t="10682" r="59673" b="49696"/>
          <a:stretch/>
        </p:blipFill>
        <p:spPr>
          <a:xfrm>
            <a:off x="6896374" y="1421476"/>
            <a:ext cx="4450493" cy="5612093"/>
          </a:xfrm>
          <a:prstGeom prst="rect">
            <a:avLst/>
          </a:prstGeom>
        </p:spPr>
      </p:pic>
    </p:spTree>
    <p:custDataLst>
      <p:tags r:id="rId1"/>
    </p:custDataLst>
    <p:extLst>
      <p:ext uri="{BB962C8B-B14F-4D97-AF65-F5344CB8AC3E}">
        <p14:creationId xmlns:p14="http://schemas.microsoft.com/office/powerpoint/2010/main" val="370941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71F8C-E937-38A4-2FDD-7B913950E93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94CB4CC-A181-9608-B783-ACFB11ED4890}"/>
              </a:ext>
            </a:extLst>
          </p:cNvPr>
          <p:cNvSpPr>
            <a:spLocks noGrp="1"/>
          </p:cNvSpPr>
          <p:nvPr>
            <p:ph type="title"/>
          </p:nvPr>
        </p:nvSpPr>
        <p:spPr>
          <a:xfrm>
            <a:off x="886968" y="822960"/>
            <a:ext cx="9679432" cy="914400"/>
          </a:xfrm>
        </p:spPr>
        <p:txBody>
          <a:bodyPr/>
          <a:lstStyle/>
          <a:p>
            <a:r>
              <a:rPr lang="fr-FR">
                <a:cs typeface="Arial"/>
              </a:rPr>
              <a:t>L’avortement est encadré </a:t>
            </a:r>
            <a:br>
              <a:rPr lang="fr-FR">
                <a:cs typeface="Arial"/>
              </a:rPr>
            </a:br>
            <a:r>
              <a:rPr lang="fr-FR">
                <a:cs typeface="Arial"/>
              </a:rPr>
              <a:t>par des lois spécifiques</a:t>
            </a:r>
            <a:endParaRPr lang="fr-FR"/>
          </a:p>
        </p:txBody>
      </p:sp>
      <p:pic>
        <p:nvPicPr>
          <p:cNvPr id="11" name="Image 10">
            <a:extLst>
              <a:ext uri="{FF2B5EF4-FFF2-40B4-BE49-F238E27FC236}">
                <a16:creationId xmlns:a16="http://schemas.microsoft.com/office/drawing/2014/main" id="{3AD8FB70-7107-1249-C29E-B97577F0DA9C}"/>
              </a:ext>
            </a:extLst>
          </p:cNvPr>
          <p:cNvPicPr>
            <a:picLocks noChangeAspect="1"/>
          </p:cNvPicPr>
          <p:nvPr/>
        </p:nvPicPr>
        <p:blipFill>
          <a:blip r:embed="rId4">
            <a:clrChange>
              <a:clrFrom>
                <a:srgbClr val="FFFFFF"/>
              </a:clrFrom>
              <a:clrTo>
                <a:srgbClr val="FFFFFF">
                  <a:alpha val="0"/>
                </a:srgbClr>
              </a:clrTo>
            </a:clrChange>
          </a:blip>
          <a:srcRect l="74842" t="52429" r="6234" b="7949"/>
          <a:stretch/>
        </p:blipFill>
        <p:spPr>
          <a:xfrm>
            <a:off x="7518400" y="1365933"/>
            <a:ext cx="4529183" cy="5223414"/>
          </a:xfrm>
          <a:prstGeom prst="rect">
            <a:avLst/>
          </a:prstGeom>
        </p:spPr>
      </p:pic>
      <p:sp>
        <p:nvSpPr>
          <p:cNvPr id="4" name="Espace réservé du texte 3">
            <a:extLst>
              <a:ext uri="{FF2B5EF4-FFF2-40B4-BE49-F238E27FC236}">
                <a16:creationId xmlns:a16="http://schemas.microsoft.com/office/drawing/2014/main" id="{0FFD0C81-7DAE-0466-0F59-00EECB5FCAAA}"/>
              </a:ext>
            </a:extLst>
          </p:cNvPr>
          <p:cNvSpPr>
            <a:spLocks noGrp="1"/>
          </p:cNvSpPr>
          <p:nvPr>
            <p:ph type="body" sz="quarter" idx="14"/>
          </p:nvPr>
        </p:nvSpPr>
        <p:spPr>
          <a:xfrm>
            <a:off x="886968" y="2574664"/>
            <a:ext cx="5843587" cy="3460376"/>
          </a:xfrm>
        </p:spPr>
        <p:txBody>
          <a:bodyPr/>
          <a:lstStyle/>
          <a:p>
            <a:pPr lvl="1">
              <a:lnSpc>
                <a:spcPct val="100000"/>
              </a:lnSpc>
            </a:pPr>
            <a:r>
              <a:rPr lang="fr-FR"/>
              <a:t>Gratuit</a:t>
            </a:r>
          </a:p>
          <a:p>
            <a:pPr lvl="1">
              <a:lnSpc>
                <a:spcPct val="100000"/>
              </a:lnSpc>
            </a:pPr>
            <a:r>
              <a:rPr lang="fr-CA">
                <a:solidFill>
                  <a:schemeClr val="accent2"/>
                </a:solidFill>
                <a:cs typeface="Arial"/>
              </a:rPr>
              <a:t>Tout au long de la grossesse</a:t>
            </a:r>
            <a:endParaRPr lang="fr-FR"/>
          </a:p>
          <a:p>
            <a:pPr lvl="1">
              <a:lnSpc>
                <a:spcPct val="100000"/>
              </a:lnSpc>
            </a:pPr>
            <a:r>
              <a:rPr lang="fr-CA">
                <a:solidFill>
                  <a:schemeClr val="accent2"/>
                </a:solidFill>
                <a:cs typeface="Arial"/>
              </a:rPr>
              <a:t>Aucune justification nécessaire</a:t>
            </a:r>
            <a:endParaRPr lang="fr-FR"/>
          </a:p>
          <a:p>
            <a:pPr lvl="1">
              <a:lnSpc>
                <a:spcPct val="100000"/>
              </a:lnSpc>
            </a:pPr>
            <a:r>
              <a:rPr lang="fr-CA">
                <a:solidFill>
                  <a:schemeClr val="accent2"/>
                </a:solidFill>
                <a:cs typeface="Arial"/>
              </a:rPr>
              <a:t>Décision sans autorisation </a:t>
            </a:r>
            <a:br>
              <a:rPr lang="fr-CA">
                <a:solidFill>
                  <a:schemeClr val="accent2"/>
                </a:solidFill>
                <a:cs typeface="Arial"/>
              </a:rPr>
            </a:br>
            <a:r>
              <a:rPr lang="fr-CA">
                <a:solidFill>
                  <a:schemeClr val="accent2"/>
                </a:solidFill>
                <a:cs typeface="Arial"/>
              </a:rPr>
              <a:t>du partenaire</a:t>
            </a:r>
            <a:endParaRPr lang="fr-FR"/>
          </a:p>
          <a:p>
            <a:pPr lvl="1">
              <a:lnSpc>
                <a:spcPct val="100000"/>
              </a:lnSpc>
            </a:pPr>
            <a:r>
              <a:rPr lang="fr-CA">
                <a:solidFill>
                  <a:schemeClr val="accent2"/>
                </a:solidFill>
                <a:cs typeface="Arial"/>
              </a:rPr>
              <a:t>Avant 14 ans, l’accord </a:t>
            </a:r>
            <a:br>
              <a:rPr lang="fr-CA">
                <a:solidFill>
                  <a:schemeClr val="accent2"/>
                </a:solidFill>
                <a:cs typeface="Arial"/>
              </a:rPr>
            </a:br>
            <a:r>
              <a:rPr lang="fr-CA">
                <a:solidFill>
                  <a:schemeClr val="accent2"/>
                </a:solidFill>
                <a:cs typeface="Arial"/>
              </a:rPr>
              <a:t>des parents est nécessaire</a:t>
            </a:r>
          </a:p>
          <a:p>
            <a:pPr lvl="1"/>
            <a:endParaRPr lang="fr-FR"/>
          </a:p>
        </p:txBody>
      </p:sp>
    </p:spTree>
    <p:custDataLst>
      <p:tags r:id="rId1"/>
    </p:custDataLst>
    <p:extLst>
      <p:ext uri="{BB962C8B-B14F-4D97-AF65-F5344CB8AC3E}">
        <p14:creationId xmlns:p14="http://schemas.microsoft.com/office/powerpoint/2010/main" val="423872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CEBAF-DB66-1B7F-D51D-A83C5CF6138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30CA13A-92E5-5BC9-A40F-31FA21BD00CB}"/>
              </a:ext>
            </a:extLst>
          </p:cNvPr>
          <p:cNvSpPr>
            <a:spLocks noGrp="1"/>
          </p:cNvSpPr>
          <p:nvPr>
            <p:ph type="title"/>
          </p:nvPr>
        </p:nvSpPr>
        <p:spPr>
          <a:xfrm>
            <a:off x="886968" y="822960"/>
            <a:ext cx="9679432" cy="914400"/>
          </a:xfrm>
        </p:spPr>
        <p:txBody>
          <a:bodyPr/>
          <a:lstStyle/>
          <a:p>
            <a:r>
              <a:rPr lang="fr-FR"/>
              <a:t>Comment le droit à l’avortement </a:t>
            </a:r>
            <a:br>
              <a:rPr lang="fr-FR"/>
            </a:br>
            <a:r>
              <a:rPr lang="fr-FR"/>
              <a:t>a évolué jusqu’à aujourd’hui</a:t>
            </a:r>
            <a:r>
              <a:rPr lang="fr-FR" sz="2000"/>
              <a:t> </a:t>
            </a:r>
            <a:r>
              <a:rPr lang="fr-FR"/>
              <a:t>?</a:t>
            </a:r>
          </a:p>
        </p:txBody>
      </p:sp>
      <p:sp>
        <p:nvSpPr>
          <p:cNvPr id="6" name="Espace réservé du texte 5">
            <a:extLst>
              <a:ext uri="{FF2B5EF4-FFF2-40B4-BE49-F238E27FC236}">
                <a16:creationId xmlns:a16="http://schemas.microsoft.com/office/drawing/2014/main" id="{8211072E-2CE2-001E-C20E-7559C66003B7}"/>
              </a:ext>
            </a:extLst>
          </p:cNvPr>
          <p:cNvSpPr>
            <a:spLocks noGrp="1"/>
          </p:cNvSpPr>
          <p:nvPr>
            <p:ph type="body" sz="quarter" idx="15"/>
          </p:nvPr>
        </p:nvSpPr>
        <p:spPr>
          <a:xfrm>
            <a:off x="2055938" y="4711017"/>
            <a:ext cx="3162069" cy="627611"/>
          </a:xfrm>
        </p:spPr>
        <p:txBody>
          <a:bodyPr/>
          <a:lstStyle/>
          <a:p>
            <a:r>
              <a:rPr lang="fr-CA" sz="4000"/>
              <a:t>Comment ?</a:t>
            </a:r>
          </a:p>
        </p:txBody>
      </p:sp>
      <p:sp>
        <p:nvSpPr>
          <p:cNvPr id="12" name="Espace réservé du texte 3">
            <a:extLst>
              <a:ext uri="{FF2B5EF4-FFF2-40B4-BE49-F238E27FC236}">
                <a16:creationId xmlns:a16="http://schemas.microsoft.com/office/drawing/2014/main" id="{730FE844-F3AE-9D4C-8342-7827DD4CA0FA}"/>
              </a:ext>
            </a:extLst>
          </p:cNvPr>
          <p:cNvSpPr txBox="1">
            <a:spLocks/>
          </p:cNvSpPr>
          <p:nvPr/>
        </p:nvSpPr>
        <p:spPr>
          <a:xfrm>
            <a:off x="3854539" y="2500981"/>
            <a:ext cx="2122239" cy="1446414"/>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endParaRPr lang="fr-CA">
              <a:cs typeface="Arial"/>
            </a:endParaRPr>
          </a:p>
          <a:p>
            <a:r>
              <a:rPr lang="fr-CA" sz="3600" b="1" i="1">
                <a:solidFill>
                  <a:srgbClr val="002060"/>
                </a:solidFill>
                <a:latin typeface="Arial" panose="020B0604020202020204" pitchFamily="34" charset="0"/>
                <a:cs typeface="Arial" panose="020B0604020202020204" pitchFamily="34" charset="0"/>
              </a:rPr>
              <a:t>Quand ?</a:t>
            </a:r>
            <a:endParaRPr lang="fr-CA" sz="3600" b="1" i="1">
              <a:solidFill>
                <a:srgbClr val="002060"/>
              </a:solidFill>
              <a:cs typeface="Arial"/>
            </a:endParaRPr>
          </a:p>
          <a:p>
            <a:endParaRPr lang="fr-CA">
              <a:ea typeface="+mn-lt"/>
              <a:cs typeface="+mn-lt"/>
            </a:endParaRPr>
          </a:p>
          <a:p>
            <a:endParaRPr lang="fr-CA">
              <a:ea typeface="+mn-lt"/>
              <a:cs typeface="+mn-lt"/>
            </a:endParaRPr>
          </a:p>
        </p:txBody>
      </p:sp>
      <p:sp>
        <p:nvSpPr>
          <p:cNvPr id="14" name="Espace réservé du texte 13">
            <a:extLst>
              <a:ext uri="{FF2B5EF4-FFF2-40B4-BE49-F238E27FC236}">
                <a16:creationId xmlns:a16="http://schemas.microsoft.com/office/drawing/2014/main" id="{302735A3-7B2C-3692-D56C-A1A185ECC559}"/>
              </a:ext>
            </a:extLst>
          </p:cNvPr>
          <p:cNvSpPr>
            <a:spLocks noGrp="1"/>
          </p:cNvSpPr>
          <p:nvPr>
            <p:ph type="body" sz="quarter" idx="14"/>
          </p:nvPr>
        </p:nvSpPr>
        <p:spPr>
          <a:xfrm>
            <a:off x="7571850" y="3962325"/>
            <a:ext cx="1889483" cy="1637895"/>
          </a:xfrm>
        </p:spPr>
        <p:txBody>
          <a:bodyPr/>
          <a:lstStyle/>
          <a:p>
            <a:r>
              <a:rPr lang="fr-CA" sz="3200" b="1"/>
              <a:t>Qui ?</a:t>
            </a:r>
          </a:p>
        </p:txBody>
      </p:sp>
      <p:sp>
        <p:nvSpPr>
          <p:cNvPr id="15" name="Espace réservé du texte 13">
            <a:extLst>
              <a:ext uri="{FF2B5EF4-FFF2-40B4-BE49-F238E27FC236}">
                <a16:creationId xmlns:a16="http://schemas.microsoft.com/office/drawing/2014/main" id="{00343541-5B5B-B633-C889-931B6A7CBAED}"/>
              </a:ext>
            </a:extLst>
          </p:cNvPr>
          <p:cNvSpPr txBox="1">
            <a:spLocks/>
          </p:cNvSpPr>
          <p:nvPr/>
        </p:nvSpPr>
        <p:spPr>
          <a:xfrm>
            <a:off x="7809058" y="5120639"/>
            <a:ext cx="2295644" cy="9144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endParaRPr lang="fr-CA" sz="3200" b="1">
              <a:solidFill>
                <a:srgbClr val="FFC000"/>
              </a:solidFill>
            </a:endParaRPr>
          </a:p>
        </p:txBody>
      </p:sp>
      <p:pic>
        <p:nvPicPr>
          <p:cNvPr id="2" name="Image 1">
            <a:extLst>
              <a:ext uri="{FF2B5EF4-FFF2-40B4-BE49-F238E27FC236}">
                <a16:creationId xmlns:a16="http://schemas.microsoft.com/office/drawing/2014/main" id="{1F2B3BAE-76ED-052E-584B-C6BDC803CCF3}"/>
              </a:ext>
            </a:extLst>
          </p:cNvPr>
          <p:cNvPicPr>
            <a:picLocks noChangeAspect="1"/>
          </p:cNvPicPr>
          <p:nvPr/>
        </p:nvPicPr>
        <p:blipFill>
          <a:blip r:embed="rId5">
            <a:clrChange>
              <a:clrFrom>
                <a:srgbClr val="FFF8F0"/>
              </a:clrFrom>
              <a:clrTo>
                <a:srgbClr val="FFF8F0">
                  <a:alpha val="0"/>
                </a:srgbClr>
              </a:clrTo>
            </a:clrChange>
          </a:blip>
          <a:srcRect l="34725" t="8314" r="47654" b="65577"/>
          <a:stretch>
            <a:fillRect/>
          </a:stretch>
        </p:blipFill>
        <p:spPr>
          <a:xfrm>
            <a:off x="9210266" y="1417098"/>
            <a:ext cx="1351734" cy="1395993"/>
          </a:xfrm>
          <a:prstGeom prst="rect">
            <a:avLst/>
          </a:prstGeom>
        </p:spPr>
      </p:pic>
      <p:pic>
        <p:nvPicPr>
          <p:cNvPr id="4" name="Image 3">
            <a:extLst>
              <a:ext uri="{FF2B5EF4-FFF2-40B4-BE49-F238E27FC236}">
                <a16:creationId xmlns:a16="http://schemas.microsoft.com/office/drawing/2014/main" id="{1B55BC5D-99C5-E8B2-C331-DBDA41F74964}"/>
              </a:ext>
            </a:extLst>
          </p:cNvPr>
          <p:cNvPicPr>
            <a:picLocks noChangeAspect="1"/>
          </p:cNvPicPr>
          <p:nvPr/>
        </p:nvPicPr>
        <p:blipFill>
          <a:blip r:embed="rId5">
            <a:clrChange>
              <a:clrFrom>
                <a:srgbClr val="FFF8F0"/>
              </a:clrFrom>
              <a:clrTo>
                <a:srgbClr val="FFF8F0">
                  <a:alpha val="0"/>
                </a:srgbClr>
              </a:clrTo>
            </a:clrChange>
          </a:blip>
          <a:srcRect l="51526" t="8314" r="32650" b="64153"/>
          <a:stretch>
            <a:fillRect/>
          </a:stretch>
        </p:blipFill>
        <p:spPr>
          <a:xfrm>
            <a:off x="9955064" y="3866495"/>
            <a:ext cx="1213871" cy="1472133"/>
          </a:xfrm>
          <a:prstGeom prst="rect">
            <a:avLst/>
          </a:prstGeom>
        </p:spPr>
      </p:pic>
      <p:pic>
        <p:nvPicPr>
          <p:cNvPr id="5" name="Image 4">
            <a:extLst>
              <a:ext uri="{FF2B5EF4-FFF2-40B4-BE49-F238E27FC236}">
                <a16:creationId xmlns:a16="http://schemas.microsoft.com/office/drawing/2014/main" id="{8C7050B8-6FC7-0B7A-2513-F075296B68B8}"/>
              </a:ext>
            </a:extLst>
          </p:cNvPr>
          <p:cNvPicPr>
            <a:picLocks noChangeAspect="1"/>
          </p:cNvPicPr>
          <p:nvPr/>
        </p:nvPicPr>
        <p:blipFill>
          <a:blip r:embed="rId5">
            <a:clrChange>
              <a:clrFrom>
                <a:srgbClr val="FFF8F0"/>
              </a:clrFrom>
              <a:clrTo>
                <a:srgbClr val="FFF8F0">
                  <a:alpha val="0"/>
                </a:srgbClr>
              </a:clrTo>
            </a:clrChange>
          </a:blip>
          <a:srcRect l="34725" t="35461" r="48121" b="33905"/>
          <a:stretch>
            <a:fillRect/>
          </a:stretch>
        </p:blipFill>
        <p:spPr>
          <a:xfrm>
            <a:off x="5479432" y="3962325"/>
            <a:ext cx="1315876" cy="1637895"/>
          </a:xfrm>
          <a:prstGeom prst="rect">
            <a:avLst/>
          </a:prstGeom>
        </p:spPr>
      </p:pic>
      <p:pic>
        <p:nvPicPr>
          <p:cNvPr id="7" name="Image 6">
            <a:extLst>
              <a:ext uri="{FF2B5EF4-FFF2-40B4-BE49-F238E27FC236}">
                <a16:creationId xmlns:a16="http://schemas.microsoft.com/office/drawing/2014/main" id="{B83535B7-0C61-096B-50D2-D86CC73E44FD}"/>
              </a:ext>
            </a:extLst>
          </p:cNvPr>
          <p:cNvPicPr>
            <a:picLocks noChangeAspect="1"/>
          </p:cNvPicPr>
          <p:nvPr/>
        </p:nvPicPr>
        <p:blipFill>
          <a:blip r:embed="rId5">
            <a:clrChange>
              <a:clrFrom>
                <a:srgbClr val="FFF8F0"/>
              </a:clrFrom>
              <a:clrTo>
                <a:srgbClr val="FFF8F0">
                  <a:alpha val="0"/>
                </a:srgbClr>
              </a:clrTo>
            </a:clrChange>
          </a:blip>
          <a:srcRect l="50197" t="35378" r="32650" b="32853"/>
          <a:stretch>
            <a:fillRect/>
          </a:stretch>
        </p:blipFill>
        <p:spPr>
          <a:xfrm>
            <a:off x="462542" y="4489346"/>
            <a:ext cx="1315876" cy="1698564"/>
          </a:xfrm>
          <a:prstGeom prst="rect">
            <a:avLst/>
          </a:prstGeom>
        </p:spPr>
      </p:pic>
      <p:pic>
        <p:nvPicPr>
          <p:cNvPr id="8" name="Image 7">
            <a:extLst>
              <a:ext uri="{FF2B5EF4-FFF2-40B4-BE49-F238E27FC236}">
                <a16:creationId xmlns:a16="http://schemas.microsoft.com/office/drawing/2014/main" id="{460CBCDF-5DBF-09C8-F0C6-66113DB629BB}"/>
              </a:ext>
            </a:extLst>
          </p:cNvPr>
          <p:cNvPicPr>
            <a:picLocks noChangeAspect="1"/>
          </p:cNvPicPr>
          <p:nvPr/>
        </p:nvPicPr>
        <p:blipFill>
          <a:blip r:embed="rId5">
            <a:clrChange>
              <a:clrFrom>
                <a:srgbClr val="FFF8F0"/>
              </a:clrFrom>
              <a:clrTo>
                <a:srgbClr val="FFF8F0">
                  <a:alpha val="0"/>
                </a:srgbClr>
              </a:clrTo>
            </a:clrChange>
          </a:blip>
          <a:srcRect l="34725" t="67258" r="49834" b="8757"/>
          <a:stretch>
            <a:fillRect/>
          </a:stretch>
        </p:blipFill>
        <p:spPr>
          <a:xfrm>
            <a:off x="7496245" y="5284815"/>
            <a:ext cx="1184492" cy="1282383"/>
          </a:xfrm>
          <a:prstGeom prst="rect">
            <a:avLst/>
          </a:prstGeom>
        </p:spPr>
      </p:pic>
      <p:pic>
        <p:nvPicPr>
          <p:cNvPr id="10" name="Image 9">
            <a:extLst>
              <a:ext uri="{FF2B5EF4-FFF2-40B4-BE49-F238E27FC236}">
                <a16:creationId xmlns:a16="http://schemas.microsoft.com/office/drawing/2014/main" id="{78BADE67-A099-365B-AF47-80DDCD3EB168}"/>
              </a:ext>
            </a:extLst>
          </p:cNvPr>
          <p:cNvPicPr>
            <a:picLocks noChangeAspect="1"/>
          </p:cNvPicPr>
          <p:nvPr/>
        </p:nvPicPr>
        <p:blipFill>
          <a:blip r:embed="rId5">
            <a:clrChange>
              <a:clrFrom>
                <a:srgbClr val="FFF8F0"/>
              </a:clrFrom>
              <a:clrTo>
                <a:srgbClr val="FFF8F0">
                  <a:alpha val="0"/>
                </a:srgbClr>
              </a:clrTo>
            </a:clrChange>
          </a:blip>
          <a:srcRect l="50775" t="65865" r="32650"/>
          <a:stretch>
            <a:fillRect/>
          </a:stretch>
        </p:blipFill>
        <p:spPr>
          <a:xfrm>
            <a:off x="1484202" y="2543805"/>
            <a:ext cx="1271510" cy="1825103"/>
          </a:xfrm>
          <a:prstGeom prst="rect">
            <a:avLst/>
          </a:prstGeom>
        </p:spPr>
      </p:pic>
    </p:spTree>
    <p:custDataLst>
      <p:tags r:id="rId1"/>
    </p:custDataLst>
    <p:extLst>
      <p:ext uri="{BB962C8B-B14F-4D97-AF65-F5344CB8AC3E}">
        <p14:creationId xmlns:p14="http://schemas.microsoft.com/office/powerpoint/2010/main" val="38162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759521" y="1143000"/>
            <a:ext cx="5898453" cy="4572000"/>
          </a:xfrm>
        </p:spPr>
        <p:txBody>
          <a:bodyPr/>
          <a:lstStyle/>
          <a:p>
            <a:r>
              <a:rPr lang="pt-BR" sz="5200" err="1"/>
              <a:t>Jeu-questionnaire</a:t>
            </a:r>
            <a:endParaRPr lang="pt-BR" sz="5200">
              <a:cs typeface="Arial"/>
            </a:endParaRPr>
          </a:p>
          <a:p>
            <a:r>
              <a:rPr lang="pt-BR" sz="3200">
                <a:solidFill>
                  <a:schemeClr val="accent2"/>
                </a:solidFill>
              </a:rPr>
              <a:t>Le </a:t>
            </a:r>
            <a:r>
              <a:rPr lang="pt-BR" sz="3200" err="1">
                <a:solidFill>
                  <a:schemeClr val="accent2"/>
                </a:solidFill>
              </a:rPr>
              <a:t>droit</a:t>
            </a:r>
            <a:r>
              <a:rPr lang="pt-BR" sz="3200">
                <a:solidFill>
                  <a:schemeClr val="accent2"/>
                </a:solidFill>
              </a:rPr>
              <a:t> à </a:t>
            </a:r>
            <a:r>
              <a:rPr lang="pt-BR" sz="3200" err="1">
                <a:solidFill>
                  <a:schemeClr val="accent2"/>
                </a:solidFill>
              </a:rPr>
              <a:t>l’avortement</a:t>
            </a:r>
            <a:r>
              <a:rPr lang="pt-BR" sz="3200">
                <a:solidFill>
                  <a:schemeClr val="accent2"/>
                </a:solidFill>
              </a:rPr>
              <a:t> </a:t>
            </a:r>
            <a:br>
              <a:rPr lang="pt-BR" sz="3200">
                <a:solidFill>
                  <a:schemeClr val="accent2"/>
                </a:solidFill>
              </a:rPr>
            </a:br>
            <a:r>
              <a:rPr lang="pt-BR" sz="3200">
                <a:solidFill>
                  <a:schemeClr val="accent2"/>
                </a:solidFill>
              </a:rPr>
              <a:t>de nos </a:t>
            </a:r>
            <a:r>
              <a:rPr lang="pt-BR" sz="3200" err="1">
                <a:solidFill>
                  <a:schemeClr val="accent2"/>
                </a:solidFill>
              </a:rPr>
              <a:t>jours</a:t>
            </a:r>
            <a:endParaRPr lang="fr-CA" sz="3200">
              <a:solidFill>
                <a:schemeClr val="accent2"/>
              </a:solidFill>
            </a:endParaRPr>
          </a:p>
        </p:txBody>
      </p:sp>
      <p:pic>
        <p:nvPicPr>
          <p:cNvPr id="18" name="Espace réservé pour une image  17">
            <a:extLst>
              <a:ext uri="{FF2B5EF4-FFF2-40B4-BE49-F238E27FC236}">
                <a16:creationId xmlns:a16="http://schemas.microsoft.com/office/drawing/2014/main" id="{9D375665-9912-7732-68CE-DE788DB3A1D4}"/>
              </a:ext>
            </a:extLst>
          </p:cNvPr>
          <p:cNvPicPr>
            <a:picLocks noGrp="1" noChangeAspect="1"/>
          </p:cNvPicPr>
          <p:nvPr>
            <p:ph type="pic" sz="quarter" idx="16"/>
          </p:nvPr>
        </p:nvPicPr>
        <p:blipFill>
          <a:blip r:embed="rId2"/>
          <a:srcRect l="-8675" t="13179" r="-14325" b="5558"/>
          <a:stretch>
            <a:fillRect/>
          </a:stretch>
        </p:blipFill>
        <p:spPr>
          <a:xfrm>
            <a:off x="6976872" y="1416462"/>
            <a:ext cx="4023360" cy="4023360"/>
          </a:xfrm>
        </p:spPr>
      </p:pic>
    </p:spTree>
    <p:extLst>
      <p:ext uri="{BB962C8B-B14F-4D97-AF65-F5344CB8AC3E}">
        <p14:creationId xmlns:p14="http://schemas.microsoft.com/office/powerpoint/2010/main" val="39752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 educaloi">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Thème educaloi" id="{848F15CA-7B20-2A48-8D94-230A71AFC494}" vid="{D6D1CE7D-D183-9C42-A1AC-72B0379533F7}"/>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A538F08812F84B874514F73EB122CE" ma:contentTypeVersion="17" ma:contentTypeDescription="Crée un document." ma:contentTypeScope="" ma:versionID="23cd07df02e1784618f00d1ae095170f">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94c938b6e5763f5ea4faaf7d7a79ffc7"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1dad71-e2b4-4bb3-a4a5-5785788cbbb7">
      <Terms xmlns="http://schemas.microsoft.com/office/infopath/2007/PartnerControls"/>
    </lcf76f155ced4ddcb4097134ff3c332f>
    <TaxCatchAll xmlns="8ee12ee5-159c-4bfa-a4d1-c6eb204610cd" xsi:nil="true"/>
    <_dlc_DocId xmlns="8ee12ee5-159c-4bfa-a4d1-c6eb204610cd">EDUC-718269152-2046243</_dlc_DocId>
    <_dlc_DocIdUrl xmlns="8ee12ee5-159c-4bfa-a4d1-c6eb204610cd">
      <Url>https://educaloi.sharepoint.com/ms/_layouts/15/DocIdRedir.aspx?ID=EDUC-718269152-2046243</Url>
      <Description>EDUC-718269152-2046243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E531D5-C68F-4F8F-8595-D7EDB89F2B67}">
  <ds:schemaRefs>
    <ds:schemaRef ds:uri="0b1dad71-e2b4-4bb3-a4a5-5785788cbbb7"/>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37B8FB-EB27-400B-9495-8EF1A31EAD1C}">
  <ds:schemaRefs>
    <ds:schemaRef ds:uri="0b1dad71-e2b4-4bb3-a4a5-5785788cbbb7"/>
    <ds:schemaRef ds:uri="8ee12ee5-159c-4bfa-a4d1-c6eb204610cd"/>
    <ds:schemaRef ds:uri="b1c7a449-20c5-498b-be54-c09882513675"/>
    <ds:schemaRef ds:uri="dd9ab16e-22c6-471c-96b0-1b840a7622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0EF1FD4-9C94-4314-9847-8551AB06E857}">
  <ds:schemaRefs>
    <ds:schemaRef ds:uri="http://schemas.microsoft.com/sharepoint/events"/>
  </ds:schemaRefs>
</ds:datastoreItem>
</file>

<file path=customXml/itemProps4.xml><?xml version="1.0" encoding="utf-8"?>
<ds:datastoreItem xmlns:ds="http://schemas.openxmlformats.org/officeDocument/2006/customXml" ds:itemID="{A7DB8ED9-BD7A-4829-916A-CD4153AAA2B2}">
  <ds:schemaRefs>
    <ds:schemaRef ds:uri="http://schemas.microsoft.com/sharepoint/v3/contenttype/forms"/>
  </ds:schemaRefs>
</ds:datastoreItem>
</file>

<file path=docMetadata/LabelInfo.xml><?xml version="1.0" encoding="utf-8"?>
<clbl:labelList xmlns:clbl="http://schemas.microsoft.com/office/2020/mipLabelMetadata">
  <clbl:label id="{14de1f37-1bdd-4a47-9c9f-50418b0dd2e9}" enabled="0" method="" siteId="{14de1f37-1bdd-4a47-9c9f-50418b0dd2e9}" removed="1"/>
</clbl:labelList>
</file>

<file path=docProps/app.xml><?xml version="1.0" encoding="utf-8"?>
<Properties xmlns="http://schemas.openxmlformats.org/officeDocument/2006/extended-properties" xmlns:vt="http://schemas.openxmlformats.org/officeDocument/2006/docPropsVTypes">
  <TotalTime>8</TotalTime>
  <Words>11322</Words>
  <Application>Microsoft Office PowerPoint</Application>
  <PresentationFormat>Grand écran</PresentationFormat>
  <Paragraphs>848</Paragraphs>
  <Slides>47</Slides>
  <Notes>32</Notes>
  <HiddenSlides>0</HiddenSlides>
  <MMClips>1</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47</vt:i4>
      </vt:variant>
    </vt:vector>
  </HeadingPairs>
  <TitlesOfParts>
    <vt:vector size="58" baseType="lpstr">
      <vt:lpstr>Aptos</vt:lpstr>
      <vt:lpstr>Arial</vt:lpstr>
      <vt:lpstr>Calibri</vt:lpstr>
      <vt:lpstr>Courier New</vt:lpstr>
      <vt:lpstr>Helvetica Light</vt:lpstr>
      <vt:lpstr>Police système</vt:lpstr>
      <vt:lpstr>Wingdings</vt:lpstr>
      <vt:lpstr>Wingdings,Sans-Serif</vt:lpstr>
      <vt:lpstr>éducaloi - Atelier 2021</vt:lpstr>
      <vt:lpstr>1_éducaloi - Atelier 2021</vt:lpstr>
      <vt:lpstr>Thème educaloi</vt:lpstr>
      <vt:lpstr>L’évolution du droit à l’avortement</vt:lpstr>
      <vt:lpstr>Déroulement</vt:lpstr>
      <vt:lpstr>Présentation PowerPoint</vt:lpstr>
      <vt:lpstr>Présentation PowerPoint</vt:lpstr>
      <vt:lpstr>Qu’est-ce que l’avortement ?</vt:lpstr>
      <vt:lpstr>Qu’est-ce que le droit à l’avortement ?</vt:lpstr>
      <vt:lpstr>L’avortement est encadré  par des lois spécifiques</vt:lpstr>
      <vt:lpstr>Comment le droit à l’avortement  a évolué jusqu’à aujourd’hui ?</vt:lpstr>
      <vt:lpstr>Présentation PowerPoint</vt:lpstr>
      <vt:lpstr>Imaginons... </vt:lpstr>
      <vt:lpstr>Et...</vt:lpstr>
      <vt:lpstr>Et...</vt:lpstr>
      <vt:lpstr>Présentation PowerPoint</vt:lpstr>
      <vt:lpstr>De crime à un acte médical légal</vt:lpstr>
      <vt:lpstr>Qu’est-ce qu’un crime ?</vt:lpstr>
      <vt:lpstr>Quand l’avortement était un crime au Canada</vt:lpstr>
      <vt:lpstr>Féminisme</vt:lpstr>
      <vt:lpstr>1969 : L’avortement devient légal…  à certaines conditions  </vt:lpstr>
      <vt:lpstr>L’avortement n’est plus un crime au Canada</vt:lpstr>
      <vt:lpstr>Présentation PowerPoint</vt:lpstr>
      <vt:lpstr>Qu’est-ce que la Cour suprême ? </vt:lpstr>
      <vt:lpstr>Comment la Cour suprême peut-elle modifier le droit applicable ? </vt:lpstr>
      <vt:lpstr>Retour sur les deux cas qui ont changé  le statut de l’avortement au Canada</vt:lpstr>
      <vt:lpstr>Présentation PowerPoint</vt:lpstr>
      <vt:lpstr>Juge d’un jour : à toi de trancher !</vt:lpstr>
      <vt:lpstr>L’activité !</vt:lpstr>
      <vt:lpstr>Présentation PowerPoint</vt:lpstr>
      <vt:lpstr>Présentation PowerPoint</vt:lpstr>
      <vt:lpstr>Pourquoi les juges doivent prendre en compte les chartes ? </vt:lpstr>
      <vt:lpstr>Présentation PowerPoint</vt:lpstr>
      <vt:lpstr>Présentation PowerPoint</vt:lpstr>
      <vt:lpstr>Présentation PowerPoint</vt:lpstr>
      <vt:lpstr>Présentation PowerPoint</vt:lpstr>
      <vt:lpstr>Qui est le Dr Morgentaler ?</vt:lpstr>
      <vt:lpstr>Le jugement Morgentaler :</vt:lpstr>
      <vt:lpstr>La Charte canadienne</vt:lpstr>
      <vt:lpstr>Code criminel sur l’avortement en 1982 (extraits) </vt:lpstr>
      <vt:lpstr>La Charte canadienne des droits  et libertés (extraits)</vt:lpstr>
      <vt:lpstr>La question posée aux juges</vt:lpstr>
      <vt:lpstr>Présentation PowerPoint</vt:lpstr>
      <vt:lpstr>Présentation PowerPoint</vt:lpstr>
      <vt:lpstr>La décision des juges de la Cour suprême</vt:lpstr>
      <vt:lpstr>Depuis Morgentaler</vt:lpstr>
      <vt:lpstr>D’un crime à un droit </vt:lpstr>
      <vt:lpstr>Ressources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Sarah Maillé-Abxgi</cp:lastModifiedBy>
  <cp:revision>2</cp:revision>
  <dcterms:created xsi:type="dcterms:W3CDTF">2021-02-22T16:21:34Z</dcterms:created>
  <dcterms:modified xsi:type="dcterms:W3CDTF">2026-03-24T20:21:44Z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0x01010081A538F08812F84B874514F73EB122CE</vt:lpwstr>
  </property>
  <property fmtid="{D5CDD505-2E9C-101B-9397-08002B2CF9AE}" pid="3" name="MediaServiceImageTags">
    <vt:lpwstr/>
  </property>
  <property fmtid="{D5CDD505-2E9C-101B-9397-08002B2CF9AE}" pid="4" name="ArticulateGUID">
    <vt:lpwstr>59695630-990D-4563-B8E1-A68D032C7971</vt:lpwstr>
  </property>
  <property fmtid="{D5CDD505-2E9C-101B-9397-08002B2CF9AE}" pid="5" name="ArticulatePath">
    <vt:lpwstr>https://educaloi.sharepoint.com/ms/E4000  Contenus/01_site/02_Trousses/2024_Bonification_CCQ_Trousses/L'évolution du droit à l'avortement/FR/versions_bonifiees/03_avortement_ppt</vt:lpwstr>
  </property>
  <property fmtid="{D5CDD505-2E9C-101B-9397-08002B2CF9AE}" pid="6" name="_dlc_DocIdItemGuid">
    <vt:lpwstr>281f5b17-a88c-465a-aa05-6c6c62fbfe12</vt:lpwstr>
  </property>
  <property fmtid="{D5CDD505-2E9C-101B-9397-08002B2CF9AE}" pid="7" name="_dlc_policyId">
    <vt:lpwstr>0x010100F414892432BABD4F9D58D89993809070|1955054669</vt:lpwstr>
  </property>
  <property fmtid="{D5CDD505-2E9C-101B-9397-08002B2CF9AE}" pid="8" name="ItemRetentionFormula">
    <vt:lpwstr>&lt;formula id="Microsoft.Office.RecordsManagement.PolicyFeatures.Expiration.Formula.BuiltIn"&gt;&lt;number&gt;12&lt;/number&gt;&lt;property&gt;Created&lt;/property&gt;&lt;propertyId&gt;8c06beca-0777-48f7-91c7-6da68bc07b69&lt;/propertyId&gt;&lt;period&gt;months&lt;/period&gt;&lt;/formula&gt;</vt:lpwstr>
  </property>
</Properties>
</file>