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48" r:id="rId5"/>
    <p:sldMasterId id="2147483687" r:id="rId6"/>
  </p:sldMasterIdLst>
  <p:notesMasterIdLst>
    <p:notesMasterId r:id="rId50"/>
  </p:notesMasterIdLst>
  <p:sldIdLst>
    <p:sldId id="261" r:id="rId7"/>
    <p:sldId id="373" r:id="rId8"/>
    <p:sldId id="275" r:id="rId9"/>
    <p:sldId id="269" r:id="rId10"/>
    <p:sldId id="270" r:id="rId11"/>
    <p:sldId id="334" r:id="rId12"/>
    <p:sldId id="338" r:id="rId13"/>
    <p:sldId id="335" r:id="rId14"/>
    <p:sldId id="336" r:id="rId15"/>
    <p:sldId id="337" r:id="rId16"/>
    <p:sldId id="339" r:id="rId17"/>
    <p:sldId id="340" r:id="rId18"/>
    <p:sldId id="369" r:id="rId19"/>
    <p:sldId id="344" r:id="rId20"/>
    <p:sldId id="343" r:id="rId21"/>
    <p:sldId id="342" r:id="rId22"/>
    <p:sldId id="345" r:id="rId23"/>
    <p:sldId id="346" r:id="rId24"/>
    <p:sldId id="347" r:id="rId25"/>
    <p:sldId id="348" r:id="rId26"/>
    <p:sldId id="349" r:id="rId27"/>
    <p:sldId id="350" r:id="rId28"/>
    <p:sldId id="351" r:id="rId29"/>
    <p:sldId id="352" r:id="rId30"/>
    <p:sldId id="353" r:id="rId31"/>
    <p:sldId id="354" r:id="rId32"/>
    <p:sldId id="355" r:id="rId33"/>
    <p:sldId id="356" r:id="rId34"/>
    <p:sldId id="357" r:id="rId35"/>
    <p:sldId id="358" r:id="rId36"/>
    <p:sldId id="370" r:id="rId37"/>
    <p:sldId id="360" r:id="rId38"/>
    <p:sldId id="359" r:id="rId39"/>
    <p:sldId id="361" r:id="rId40"/>
    <p:sldId id="362" r:id="rId41"/>
    <p:sldId id="363" r:id="rId42"/>
    <p:sldId id="364" r:id="rId43"/>
    <p:sldId id="365" r:id="rId44"/>
    <p:sldId id="367" r:id="rId45"/>
    <p:sldId id="368" r:id="rId46"/>
    <p:sldId id="374" r:id="rId47"/>
    <p:sldId id="371" r:id="rId48"/>
    <p:sldId id="372" r:id="rId4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08FF8D30-3341-4C1E-8567-E12C28CEE3EB}">
          <p14:sldIdLst>
            <p14:sldId id="261"/>
            <p14:sldId id="373"/>
          </p14:sldIdLst>
        </p14:section>
        <p14:section name="The Law" id="{F9B01485-8A7A-4066-8569-2B8F1949E349}">
          <p14:sldIdLst>
            <p14:sldId id="275"/>
            <p14:sldId id="269"/>
            <p14:sldId id="270"/>
            <p14:sldId id="334"/>
            <p14:sldId id="338"/>
          </p14:sldIdLst>
        </p14:section>
        <p14:section name="The Internet" id="{8404B9DE-E23A-4E45-91A6-4CC602C3D019}">
          <p14:sldIdLst>
            <p14:sldId id="335"/>
            <p14:sldId id="336"/>
            <p14:sldId id="337"/>
            <p14:sldId id="339"/>
          </p14:sldIdLst>
        </p14:section>
        <p14:section name="What is not allowed on the Internet" id="{0B90868B-B01C-4D47-859A-6BAB4303E0FA}">
          <p14:sldIdLst>
            <p14:sldId id="340"/>
            <p14:sldId id="369"/>
            <p14:sldId id="344"/>
            <p14:sldId id="343"/>
            <p14:sldId id="342"/>
            <p14:sldId id="345"/>
            <p14:sldId id="346"/>
            <p14:sldId id="347"/>
            <p14:sldId id="348"/>
            <p14:sldId id="349"/>
            <p14:sldId id="350"/>
            <p14:sldId id="351"/>
            <p14:sldId id="352"/>
          </p14:sldIdLst>
        </p14:section>
        <p14:section name="Personal information" id="{46397DF9-C93C-4B0A-BB0B-226E10AE190E}">
          <p14:sldIdLst>
            <p14:sldId id="353"/>
            <p14:sldId id="354"/>
            <p14:sldId id="355"/>
          </p14:sldIdLst>
        </p14:section>
        <p14:section name="What can I do?" id="{32F311C8-642C-4B67-9A52-0090EB064D5F}">
          <p14:sldIdLst>
            <p14:sldId id="356"/>
            <p14:sldId id="357"/>
            <p14:sldId id="358"/>
          </p14:sldIdLst>
        </p14:section>
        <p14:section name="Our Charter of online conduct" id="{4BD0BC9D-68D8-4F09-884C-660BE855FFBB}">
          <p14:sldIdLst>
            <p14:sldId id="370"/>
            <p14:sldId id="360"/>
            <p14:sldId id="359"/>
            <p14:sldId id="361"/>
            <p14:sldId id="362"/>
            <p14:sldId id="363"/>
            <p14:sldId id="364"/>
            <p14:sldId id="365"/>
            <p14:sldId id="367"/>
            <p14:sldId id="368"/>
            <p14:sldId id="374"/>
            <p14:sldId id="371"/>
            <p14:sldId id="37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717205-1764-52A5-C593-65E56216A39B}" name="Thais Cattani Perroni" initials="TP" userId="S::thais.cattani.perroni@educaloi.qc.ca::cfd5eeab-e9e1-4b2a-b5a4-3d687f911c86" providerId="AD"/>
  <p188:author id="{657B9D4D-5976-FC7D-1EC7-EE1CE3297483}" name="Kim Bélanger-Baillargeon" initials="KB" userId="S::kim.belanger-baillargeon@educaloi.qc.ca::61e8c17a-4f44-4a20-848f-58a57c92f1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70AF60-D046-3F2B-F071-11FFEBBF6EAB}" v="4" dt="2023-10-26T18:28:46.893"/>
    <p1510:client id="{7F6D364C-0194-4739-B6E1-1AC3EE98CF81}" v="9" dt="2023-10-26T04:31:21.057"/>
    <p1510:client id="{D95C9D43-2451-7837-5ED3-63DB42038DD6}" v="36" dt="2023-10-27T15:09:46.65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223" autoAdjust="0"/>
  </p:normalViewPr>
  <p:slideViewPr>
    <p:cSldViewPr snapToGrid="0">
      <p:cViewPr varScale="1">
        <p:scale>
          <a:sx n="81" d="100"/>
          <a:sy n="81" d="100"/>
        </p:scale>
        <p:origin x="80" y="4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8/10/relationships/authors" Target="author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ais Cattani Perroni" userId="cfd5eeab-e9e1-4b2a-b5a4-3d687f911c86" providerId="ADAL" clId="{88CB5FD1-A4C4-4EEF-976A-49F5424885A2}"/>
    <pc:docChg chg="addSld delSld modSld addMainMaster modSection">
      <pc:chgData name="Thais Cattani Perroni" userId="cfd5eeab-e9e1-4b2a-b5a4-3d687f911c86" providerId="ADAL" clId="{88CB5FD1-A4C4-4EEF-976A-49F5424885A2}" dt="2023-08-17T17:48:57.345" v="6" actId="47"/>
      <pc:docMkLst>
        <pc:docMk/>
      </pc:docMkLst>
      <pc:sldChg chg="del">
        <pc:chgData name="Thais Cattani Perroni" userId="cfd5eeab-e9e1-4b2a-b5a4-3d687f911c86" providerId="ADAL" clId="{88CB5FD1-A4C4-4EEF-976A-49F5424885A2}" dt="2023-08-17T17:48:55.004" v="5" actId="47"/>
        <pc:sldMkLst>
          <pc:docMk/>
          <pc:sldMk cId="103938082" sldId="326"/>
        </pc:sldMkLst>
      </pc:sldChg>
      <pc:sldChg chg="del">
        <pc:chgData name="Thais Cattani Perroni" userId="cfd5eeab-e9e1-4b2a-b5a4-3d687f911c86" providerId="ADAL" clId="{88CB5FD1-A4C4-4EEF-976A-49F5424885A2}" dt="2023-08-17T17:48:57.345" v="6" actId="47"/>
        <pc:sldMkLst>
          <pc:docMk/>
          <pc:sldMk cId="2303950096" sldId="332"/>
        </pc:sldMkLst>
      </pc:sldChg>
      <pc:sldChg chg="add modTransition">
        <pc:chgData name="Thais Cattani Perroni" userId="cfd5eeab-e9e1-4b2a-b5a4-3d687f911c86" providerId="ADAL" clId="{88CB5FD1-A4C4-4EEF-976A-49F5424885A2}" dt="2023-08-17T17:48:45.055" v="4"/>
        <pc:sldMkLst>
          <pc:docMk/>
          <pc:sldMk cId="1497452260" sldId="371"/>
        </pc:sldMkLst>
      </pc:sldChg>
      <pc:sldChg chg="add">
        <pc:chgData name="Thais Cattani Perroni" userId="cfd5eeab-e9e1-4b2a-b5a4-3d687f911c86" providerId="ADAL" clId="{88CB5FD1-A4C4-4EEF-976A-49F5424885A2}" dt="2023-08-17T17:48:34.991" v="3"/>
        <pc:sldMkLst>
          <pc:docMk/>
          <pc:sldMk cId="336480826" sldId="372"/>
        </pc:sldMkLst>
      </pc:sldChg>
      <pc:sldMasterChg chg="add addSldLayout">
        <pc:chgData name="Thais Cattani Perroni" userId="cfd5eeab-e9e1-4b2a-b5a4-3d687f911c86" providerId="ADAL" clId="{88CB5FD1-A4C4-4EEF-976A-49F5424885A2}" dt="2023-08-17T17:48:34.991" v="2" actId="27028"/>
        <pc:sldMasterMkLst>
          <pc:docMk/>
          <pc:sldMasterMk cId="3025158510" sldId="2147483687"/>
        </pc:sldMasterMkLst>
        <pc:sldLayoutChg chg="add">
          <pc:chgData name="Thais Cattani Perroni" userId="cfd5eeab-e9e1-4b2a-b5a4-3d687f911c86" providerId="ADAL" clId="{88CB5FD1-A4C4-4EEF-976A-49F5424885A2}" dt="2023-08-17T17:48:34.991" v="2" actId="27028"/>
          <pc:sldLayoutMkLst>
            <pc:docMk/>
            <pc:sldMasterMk cId="3025158510" sldId="2147483687"/>
            <pc:sldLayoutMk cId="3705162789" sldId="2147483713"/>
          </pc:sldLayoutMkLst>
        </pc:sldLayoutChg>
      </pc:sldMasterChg>
      <pc:sldMasterChg chg="add addSldLayout">
        <pc:chgData name="Thais Cattani Perroni" userId="cfd5eeab-e9e1-4b2a-b5a4-3d687f911c86" providerId="ADAL" clId="{88CB5FD1-A4C4-4EEF-976A-49F5424885A2}" dt="2023-08-17T17:48:33.969" v="0" actId="27028"/>
        <pc:sldMasterMkLst>
          <pc:docMk/>
          <pc:sldMasterMk cId="2268999798" sldId="2147483748"/>
        </pc:sldMasterMkLst>
        <pc:sldLayoutChg chg="add">
          <pc:chgData name="Thais Cattani Perroni" userId="cfd5eeab-e9e1-4b2a-b5a4-3d687f911c86" providerId="ADAL" clId="{88CB5FD1-A4C4-4EEF-976A-49F5424885A2}" dt="2023-08-17T17:48:33.969" v="0" actId="27028"/>
          <pc:sldLayoutMkLst>
            <pc:docMk/>
            <pc:sldMasterMk cId="2268999798" sldId="2147483748"/>
            <pc:sldLayoutMk cId="1383557213" sldId="2147483747"/>
          </pc:sldLayoutMkLst>
        </pc:sldLayoutChg>
      </pc:sldMasterChg>
    </pc:docChg>
  </pc:docChgLst>
  <pc:docChgLst>
    <pc:chgData name="Thais Cattani Perroni" userId="S::thais.cattani.perroni@educaloi.qc.ca::cfd5eeab-e9e1-4b2a-b5a4-3d687f911c86" providerId="AD" clId="Web-{BB611F9D-0CCB-F346-6AE1-A023D5746388}"/>
    <pc:docChg chg="mod">
      <pc:chgData name="Thais Cattani Perroni" userId="S::thais.cattani.perroni@educaloi.qc.ca::cfd5eeab-e9e1-4b2a-b5a4-3d687f911c86" providerId="AD" clId="Web-{BB611F9D-0CCB-F346-6AE1-A023D5746388}" dt="2023-10-23T17:13:32.173" v="2"/>
      <pc:docMkLst>
        <pc:docMk/>
      </pc:docMkLst>
      <pc:sldChg chg="addCm">
        <pc:chgData name="Thais Cattani Perroni" userId="S::thais.cattani.perroni@educaloi.qc.ca::cfd5eeab-e9e1-4b2a-b5a4-3d687f911c86" providerId="AD" clId="Web-{BB611F9D-0CCB-F346-6AE1-A023D5746388}" dt="2023-10-23T17:13:32.173" v="2"/>
        <pc:sldMkLst>
          <pc:docMk/>
          <pc:sldMk cId="387620748" sldId="261"/>
        </pc:sldMkLst>
        <pc:extLst>
          <p:ext xmlns:p="http://schemas.openxmlformats.org/presentationml/2006/main" uri="{D6D511B9-2390-475A-947B-AFAB55BFBCF1}">
            <pc226:cmChg xmlns:pc226="http://schemas.microsoft.com/office/powerpoint/2022/06/main/command" chg="add">
              <pc226:chgData name="Thais Cattani Perroni" userId="S::thais.cattani.perroni@educaloi.qc.ca::cfd5eeab-e9e1-4b2a-b5a4-3d687f911c86" providerId="AD" clId="Web-{BB611F9D-0CCB-F346-6AE1-A023D5746388}" dt="2023-10-23T17:13:32.173" v="2"/>
              <pc2:cmMkLst xmlns:pc2="http://schemas.microsoft.com/office/powerpoint/2019/9/main/command">
                <pc:docMk/>
                <pc:sldMk cId="387620748" sldId="261"/>
                <pc2:cmMk id="{4E78D72F-8781-4F5B-BA83-4088C1D76CF5}"/>
              </pc2:cmMkLst>
            </pc226:cmChg>
          </p:ext>
        </pc:extLst>
      </pc:sldChg>
      <pc:sldChg chg="addCm">
        <pc:chgData name="Thais Cattani Perroni" userId="S::thais.cattani.perroni@educaloi.qc.ca::cfd5eeab-e9e1-4b2a-b5a4-3d687f911c86" providerId="AD" clId="Web-{BB611F9D-0CCB-F346-6AE1-A023D5746388}" dt="2023-10-23T17:11:11.466" v="1"/>
        <pc:sldMkLst>
          <pc:docMk/>
          <pc:sldMk cId="1497452260" sldId="371"/>
        </pc:sldMkLst>
        <pc:extLst>
          <p:ext xmlns:p="http://schemas.openxmlformats.org/presentationml/2006/main" uri="{D6D511B9-2390-475A-947B-AFAB55BFBCF1}">
            <pc226:cmChg xmlns:pc226="http://schemas.microsoft.com/office/powerpoint/2022/06/main/command" chg="add">
              <pc226:chgData name="Thais Cattani Perroni" userId="S::thais.cattani.perroni@educaloi.qc.ca::cfd5eeab-e9e1-4b2a-b5a4-3d687f911c86" providerId="AD" clId="Web-{BB611F9D-0CCB-F346-6AE1-A023D5746388}" dt="2023-10-23T17:11:11.466" v="1"/>
              <pc2:cmMkLst xmlns:pc2="http://schemas.microsoft.com/office/powerpoint/2019/9/main/command">
                <pc:docMk/>
                <pc:sldMk cId="1497452260" sldId="371"/>
                <pc2:cmMk id="{7C26520F-AD7A-48A8-8885-AEE358D34608}"/>
              </pc2:cmMkLst>
            </pc226:cmChg>
          </p:ext>
        </pc:extLst>
      </pc:sldChg>
    </pc:docChg>
  </pc:docChgLst>
  <pc:docChgLst>
    <pc:chgData name="Thais Cattani Perroni" userId="S::thais.cattani.perroni@educaloi.qc.ca::cfd5eeab-e9e1-4b2a-b5a4-3d687f911c86" providerId="AD" clId="Web-{7CBAE49C-1F73-63B2-C391-E0953D8958D8}"/>
    <pc:docChg chg="addSld modSld modSection">
      <pc:chgData name="Thais Cattani Perroni" userId="S::thais.cattani.perroni@educaloi.qc.ca::cfd5eeab-e9e1-4b2a-b5a4-3d687f911c86" providerId="AD" clId="Web-{7CBAE49C-1F73-63B2-C391-E0953D8958D8}" dt="2023-10-23T17:39:31.657" v="274" actId="20577"/>
      <pc:docMkLst>
        <pc:docMk/>
      </pc:docMkLst>
      <pc:sldChg chg="delCm">
        <pc:chgData name="Thais Cattani Perroni" userId="S::thais.cattani.perroni@educaloi.qc.ca::cfd5eeab-e9e1-4b2a-b5a4-3d687f911c86" providerId="AD" clId="Web-{7CBAE49C-1F73-63B2-C391-E0953D8958D8}" dt="2023-10-23T17:28:32.701" v="99"/>
        <pc:sldMkLst>
          <pc:docMk/>
          <pc:sldMk cId="387620748" sldId="261"/>
        </pc:sldMkLst>
        <pc:extLst>
          <p:ext xmlns:p="http://schemas.openxmlformats.org/presentationml/2006/main" uri="{D6D511B9-2390-475A-947B-AFAB55BFBCF1}">
            <pc226:cmChg xmlns:pc226="http://schemas.microsoft.com/office/powerpoint/2022/06/main/command" chg="del">
              <pc226:chgData name="Thais Cattani Perroni" userId="S::thais.cattani.perroni@educaloi.qc.ca::cfd5eeab-e9e1-4b2a-b5a4-3d687f911c86" providerId="AD" clId="Web-{7CBAE49C-1F73-63B2-C391-E0953D8958D8}" dt="2023-10-23T17:28:32.701" v="99"/>
              <pc2:cmMkLst xmlns:pc2="http://schemas.microsoft.com/office/powerpoint/2019/9/main/command">
                <pc:docMk/>
                <pc:sldMk cId="387620748" sldId="261"/>
                <pc2:cmMk id="{4E78D72F-8781-4F5B-BA83-4088C1D76CF5}"/>
              </pc2:cmMkLst>
            </pc226:cmChg>
          </p:ext>
        </pc:extLst>
      </pc:sldChg>
      <pc:sldChg chg="delCm">
        <pc:chgData name="Thais Cattani Perroni" userId="S::thais.cattani.perroni@educaloi.qc.ca::cfd5eeab-e9e1-4b2a-b5a4-3d687f911c86" providerId="AD" clId="Web-{7CBAE49C-1F73-63B2-C391-E0953D8958D8}" dt="2023-10-23T17:38:45.125" v="272"/>
        <pc:sldMkLst>
          <pc:docMk/>
          <pc:sldMk cId="1497452260" sldId="371"/>
        </pc:sldMkLst>
        <pc:extLst>
          <p:ext xmlns:p="http://schemas.openxmlformats.org/presentationml/2006/main" uri="{D6D511B9-2390-475A-947B-AFAB55BFBCF1}">
            <pc226:cmChg xmlns:pc226="http://schemas.microsoft.com/office/powerpoint/2022/06/main/command" chg="del">
              <pc226:chgData name="Thais Cattani Perroni" userId="S::thais.cattani.perroni@educaloi.qc.ca::cfd5eeab-e9e1-4b2a-b5a4-3d687f911c86" providerId="AD" clId="Web-{7CBAE49C-1F73-63B2-C391-E0953D8958D8}" dt="2023-10-23T17:38:45.125" v="272"/>
              <pc2:cmMkLst xmlns:pc2="http://schemas.microsoft.com/office/powerpoint/2019/9/main/command">
                <pc:docMk/>
                <pc:sldMk cId="1497452260" sldId="371"/>
                <pc2:cmMk id="{7C26520F-AD7A-48A8-8885-AEE358D34608}"/>
              </pc2:cmMkLst>
            </pc226:cmChg>
          </p:ext>
        </pc:extLst>
      </pc:sldChg>
      <pc:sldChg chg="modSp new">
        <pc:chgData name="Thais Cattani Perroni" userId="S::thais.cattani.perroni@educaloi.qc.ca::cfd5eeab-e9e1-4b2a-b5a4-3d687f911c86" providerId="AD" clId="Web-{7CBAE49C-1F73-63B2-C391-E0953D8958D8}" dt="2023-10-23T17:28:29.810" v="98" actId="20577"/>
        <pc:sldMkLst>
          <pc:docMk/>
          <pc:sldMk cId="1479693349" sldId="373"/>
        </pc:sldMkLst>
        <pc:spChg chg="mod">
          <ac:chgData name="Thais Cattani Perroni" userId="S::thais.cattani.perroni@educaloi.qc.ca::cfd5eeab-e9e1-4b2a-b5a4-3d687f911c86" providerId="AD" clId="Web-{7CBAE49C-1F73-63B2-C391-E0953D8958D8}" dt="2023-10-23T17:28:29.810" v="98" actId="20577"/>
          <ac:spMkLst>
            <pc:docMk/>
            <pc:sldMk cId="1479693349" sldId="373"/>
            <ac:spMk id="2" creationId="{30C2CD9D-9DB0-1339-0E9B-815FFFE687DC}"/>
          </ac:spMkLst>
        </pc:spChg>
        <pc:spChg chg="mod">
          <ac:chgData name="Thais Cattani Perroni" userId="S::thais.cattani.perroni@educaloi.qc.ca::cfd5eeab-e9e1-4b2a-b5a4-3d687f911c86" providerId="AD" clId="Web-{7CBAE49C-1F73-63B2-C391-E0953D8958D8}" dt="2023-10-23T17:26:17.682" v="14" actId="20577"/>
          <ac:spMkLst>
            <pc:docMk/>
            <pc:sldMk cId="1479693349" sldId="373"/>
            <ac:spMk id="3" creationId="{2A96F616-0B2C-288C-8908-1FFB71BD4212}"/>
          </ac:spMkLst>
        </pc:spChg>
      </pc:sldChg>
      <pc:sldChg chg="addSp delSp modSp new mod modClrScheme chgLayout">
        <pc:chgData name="Thais Cattani Perroni" userId="S::thais.cattani.perroni@educaloi.qc.ca::cfd5eeab-e9e1-4b2a-b5a4-3d687f911c86" providerId="AD" clId="Web-{7CBAE49C-1F73-63B2-C391-E0953D8958D8}" dt="2023-10-23T17:39:31.657" v="274" actId="20577"/>
        <pc:sldMkLst>
          <pc:docMk/>
          <pc:sldMk cId="2643829887" sldId="374"/>
        </pc:sldMkLst>
        <pc:spChg chg="mod ord">
          <ac:chgData name="Thais Cattani Perroni" userId="S::thais.cattani.perroni@educaloi.qc.ca::cfd5eeab-e9e1-4b2a-b5a4-3d687f911c86" providerId="AD" clId="Web-{7CBAE49C-1F73-63B2-C391-E0953D8958D8}" dt="2023-10-23T17:39:31.657" v="274" actId="20577"/>
          <ac:spMkLst>
            <pc:docMk/>
            <pc:sldMk cId="2643829887" sldId="374"/>
            <ac:spMk id="2" creationId="{A4353818-E577-D5DD-0A6F-DFBB80DDDF09}"/>
          </ac:spMkLst>
        </pc:spChg>
        <pc:spChg chg="del">
          <ac:chgData name="Thais Cattani Perroni" userId="S::thais.cattani.perroni@educaloi.qc.ca::cfd5eeab-e9e1-4b2a-b5a4-3d687f911c86" providerId="AD" clId="Web-{7CBAE49C-1F73-63B2-C391-E0953D8958D8}" dt="2023-10-23T17:29:14.218" v="101"/>
          <ac:spMkLst>
            <pc:docMk/>
            <pc:sldMk cId="2643829887" sldId="374"/>
            <ac:spMk id="3" creationId="{181D76CC-2AD1-0B48-18E4-C1E17580CA8B}"/>
          </ac:spMkLst>
        </pc:spChg>
        <pc:spChg chg="add mod ord">
          <ac:chgData name="Thais Cattani Perroni" userId="S::thais.cattani.perroni@educaloi.qc.ca::cfd5eeab-e9e1-4b2a-b5a4-3d687f911c86" providerId="AD" clId="Web-{7CBAE49C-1F73-63B2-C391-E0953D8958D8}" dt="2023-10-23T17:29:30.750" v="114" actId="1076"/>
          <ac:spMkLst>
            <pc:docMk/>
            <pc:sldMk cId="2643829887" sldId="374"/>
            <ac:spMk id="4" creationId="{462BBFFC-4055-331E-6DA1-D592E6F3A079}"/>
          </ac:spMkLst>
        </pc:spChg>
      </pc:sldChg>
    </pc:docChg>
  </pc:docChgLst>
  <pc:docChgLst>
    <pc:chgData name="Julianne Chu" userId="e8f7f30b-d745-4019-beff-dc20084e4c5d" providerId="ADAL" clId="{7F6D364C-0194-4739-B6E1-1AC3EE98CF81}"/>
    <pc:docChg chg="undo custSel modSld">
      <pc:chgData name="Julianne Chu" userId="e8f7f30b-d745-4019-beff-dc20084e4c5d" providerId="ADAL" clId="{7F6D364C-0194-4739-B6E1-1AC3EE98CF81}" dt="2023-10-26T04:42:17.427" v="1319" actId="20577"/>
      <pc:docMkLst>
        <pc:docMk/>
      </pc:docMkLst>
      <pc:sldChg chg="modNotesTx">
        <pc:chgData name="Julianne Chu" userId="e8f7f30b-d745-4019-beff-dc20084e4c5d" providerId="ADAL" clId="{7F6D364C-0194-4739-B6E1-1AC3EE98CF81}" dt="2023-10-26T03:31:52.031" v="128" actId="6549"/>
        <pc:sldMkLst>
          <pc:docMk/>
          <pc:sldMk cId="2421384270" sldId="269"/>
        </pc:sldMkLst>
      </pc:sldChg>
      <pc:sldChg chg="modNotesTx">
        <pc:chgData name="Julianne Chu" userId="e8f7f30b-d745-4019-beff-dc20084e4c5d" providerId="ADAL" clId="{7F6D364C-0194-4739-B6E1-1AC3EE98CF81}" dt="2023-10-26T03:34:50.429" v="134" actId="20577"/>
        <pc:sldMkLst>
          <pc:docMk/>
          <pc:sldMk cId="4083130930" sldId="334"/>
        </pc:sldMkLst>
      </pc:sldChg>
      <pc:sldChg chg="modNotesTx">
        <pc:chgData name="Julianne Chu" userId="e8f7f30b-d745-4019-beff-dc20084e4c5d" providerId="ADAL" clId="{7F6D364C-0194-4739-B6E1-1AC3EE98CF81}" dt="2023-10-26T04:04:06.600" v="870" actId="20577"/>
        <pc:sldMkLst>
          <pc:docMk/>
          <pc:sldMk cId="497020533" sldId="336"/>
        </pc:sldMkLst>
      </pc:sldChg>
      <pc:sldChg chg="modNotesTx">
        <pc:chgData name="Julianne Chu" userId="e8f7f30b-d745-4019-beff-dc20084e4c5d" providerId="ADAL" clId="{7F6D364C-0194-4739-B6E1-1AC3EE98CF81}" dt="2023-10-26T04:04:10.834" v="871" actId="20577"/>
        <pc:sldMkLst>
          <pc:docMk/>
          <pc:sldMk cId="3925927007" sldId="338"/>
        </pc:sldMkLst>
      </pc:sldChg>
      <pc:sldChg chg="modNotesTx">
        <pc:chgData name="Julianne Chu" userId="e8f7f30b-d745-4019-beff-dc20084e4c5d" providerId="ADAL" clId="{7F6D364C-0194-4739-B6E1-1AC3EE98CF81}" dt="2023-10-26T03:49:25.904" v="282" actId="20577"/>
        <pc:sldMkLst>
          <pc:docMk/>
          <pc:sldMk cId="2289190488" sldId="339"/>
        </pc:sldMkLst>
      </pc:sldChg>
      <pc:sldChg chg="modNotesTx">
        <pc:chgData name="Julianne Chu" userId="e8f7f30b-d745-4019-beff-dc20084e4c5d" providerId="ADAL" clId="{7F6D364C-0194-4739-B6E1-1AC3EE98CF81}" dt="2023-10-26T04:08:14.514" v="1003" actId="20577"/>
        <pc:sldMkLst>
          <pc:docMk/>
          <pc:sldMk cId="2256400915" sldId="342"/>
        </pc:sldMkLst>
      </pc:sldChg>
      <pc:sldChg chg="modSp mod modNotesTx">
        <pc:chgData name="Julianne Chu" userId="e8f7f30b-d745-4019-beff-dc20084e4c5d" providerId="ADAL" clId="{7F6D364C-0194-4739-B6E1-1AC3EE98CF81}" dt="2023-10-26T04:05:50.388" v="894" actId="20577"/>
        <pc:sldMkLst>
          <pc:docMk/>
          <pc:sldMk cId="650705" sldId="343"/>
        </pc:sldMkLst>
        <pc:spChg chg="mod">
          <ac:chgData name="Julianne Chu" userId="e8f7f30b-d745-4019-beff-dc20084e4c5d" providerId="ADAL" clId="{7F6D364C-0194-4739-B6E1-1AC3EE98CF81}" dt="2023-10-26T04:04:38.424" v="883" actId="20577"/>
          <ac:spMkLst>
            <pc:docMk/>
            <pc:sldMk cId="650705" sldId="343"/>
            <ac:spMk id="4" creationId="{1AF7ED13-A8D0-DE82-A2C1-E2484196CEB4}"/>
          </ac:spMkLst>
        </pc:spChg>
      </pc:sldChg>
      <pc:sldChg chg="modSp mod modNotesTx">
        <pc:chgData name="Julianne Chu" userId="e8f7f30b-d745-4019-beff-dc20084e4c5d" providerId="ADAL" clId="{7F6D364C-0194-4739-B6E1-1AC3EE98CF81}" dt="2023-10-26T04:04:15.248" v="874" actId="20577"/>
        <pc:sldMkLst>
          <pc:docMk/>
          <pc:sldMk cId="2281124054" sldId="344"/>
        </pc:sldMkLst>
        <pc:spChg chg="mod">
          <ac:chgData name="Julianne Chu" userId="e8f7f30b-d745-4019-beff-dc20084e4c5d" providerId="ADAL" clId="{7F6D364C-0194-4739-B6E1-1AC3EE98CF81}" dt="2023-10-26T04:03:00.363" v="865" actId="20577"/>
          <ac:spMkLst>
            <pc:docMk/>
            <pc:sldMk cId="2281124054" sldId="344"/>
            <ac:spMk id="4" creationId="{23D57326-D124-7C35-1E7D-DF76CF9F7CB5}"/>
          </ac:spMkLst>
        </pc:spChg>
      </pc:sldChg>
      <pc:sldChg chg="modNotesTx">
        <pc:chgData name="Julianne Chu" userId="e8f7f30b-d745-4019-beff-dc20084e4c5d" providerId="ADAL" clId="{7F6D364C-0194-4739-B6E1-1AC3EE98CF81}" dt="2023-10-26T04:11:24.078" v="1092" actId="20577"/>
        <pc:sldMkLst>
          <pc:docMk/>
          <pc:sldMk cId="19949230" sldId="345"/>
        </pc:sldMkLst>
      </pc:sldChg>
      <pc:sldChg chg="modSp mod modNotesTx">
        <pc:chgData name="Julianne Chu" userId="e8f7f30b-d745-4019-beff-dc20084e4c5d" providerId="ADAL" clId="{7F6D364C-0194-4739-B6E1-1AC3EE98CF81}" dt="2023-10-26T04:13:08.270" v="1098" actId="20577"/>
        <pc:sldMkLst>
          <pc:docMk/>
          <pc:sldMk cId="3103473216" sldId="346"/>
        </pc:sldMkLst>
        <pc:spChg chg="mod">
          <ac:chgData name="Julianne Chu" userId="e8f7f30b-d745-4019-beff-dc20084e4c5d" providerId="ADAL" clId="{7F6D364C-0194-4739-B6E1-1AC3EE98CF81}" dt="2023-10-26T04:11:40.597" v="1094" actId="20577"/>
          <ac:spMkLst>
            <pc:docMk/>
            <pc:sldMk cId="3103473216" sldId="346"/>
            <ac:spMk id="4" creationId="{DEF4C8A5-04A9-BE92-518B-DC11C57D7071}"/>
          </ac:spMkLst>
        </pc:spChg>
      </pc:sldChg>
      <pc:sldChg chg="modNotesTx">
        <pc:chgData name="Julianne Chu" userId="e8f7f30b-d745-4019-beff-dc20084e4c5d" providerId="ADAL" clId="{7F6D364C-0194-4739-B6E1-1AC3EE98CF81}" dt="2023-10-26T04:14:08.640" v="1138" actId="20577"/>
        <pc:sldMkLst>
          <pc:docMk/>
          <pc:sldMk cId="2909091976" sldId="347"/>
        </pc:sldMkLst>
      </pc:sldChg>
      <pc:sldChg chg="modNotesTx">
        <pc:chgData name="Julianne Chu" userId="e8f7f30b-d745-4019-beff-dc20084e4c5d" providerId="ADAL" clId="{7F6D364C-0194-4739-B6E1-1AC3EE98CF81}" dt="2023-10-26T04:15:01.121" v="1148" actId="20577"/>
        <pc:sldMkLst>
          <pc:docMk/>
          <pc:sldMk cId="147558667" sldId="348"/>
        </pc:sldMkLst>
      </pc:sldChg>
      <pc:sldChg chg="modNotesTx">
        <pc:chgData name="Julianne Chu" userId="e8f7f30b-d745-4019-beff-dc20084e4c5d" providerId="ADAL" clId="{7F6D364C-0194-4739-B6E1-1AC3EE98CF81}" dt="2023-10-26T04:17:24.531" v="1159" actId="20577"/>
        <pc:sldMkLst>
          <pc:docMk/>
          <pc:sldMk cId="2787768326" sldId="349"/>
        </pc:sldMkLst>
      </pc:sldChg>
      <pc:sldChg chg="modNotesTx">
        <pc:chgData name="Julianne Chu" userId="e8f7f30b-d745-4019-beff-dc20084e4c5d" providerId="ADAL" clId="{7F6D364C-0194-4739-B6E1-1AC3EE98CF81}" dt="2023-10-26T04:23:50.122" v="1174" actId="20577"/>
        <pc:sldMkLst>
          <pc:docMk/>
          <pc:sldMk cId="3818887504" sldId="350"/>
        </pc:sldMkLst>
      </pc:sldChg>
      <pc:sldChg chg="modSp mod modNotesTx">
        <pc:chgData name="Julianne Chu" userId="e8f7f30b-d745-4019-beff-dc20084e4c5d" providerId="ADAL" clId="{7F6D364C-0194-4739-B6E1-1AC3EE98CF81}" dt="2023-10-26T04:28:33.649" v="1192" actId="20577"/>
        <pc:sldMkLst>
          <pc:docMk/>
          <pc:sldMk cId="917168800" sldId="351"/>
        </pc:sldMkLst>
        <pc:spChg chg="mod">
          <ac:chgData name="Julianne Chu" userId="e8f7f30b-d745-4019-beff-dc20084e4c5d" providerId="ADAL" clId="{7F6D364C-0194-4739-B6E1-1AC3EE98CF81}" dt="2023-10-26T04:24:07.860" v="1175" actId="113"/>
          <ac:spMkLst>
            <pc:docMk/>
            <pc:sldMk cId="917168800" sldId="351"/>
            <ac:spMk id="3" creationId="{6AA64541-203D-7A8F-2280-578A9CC0AFC4}"/>
          </ac:spMkLst>
        </pc:spChg>
      </pc:sldChg>
      <pc:sldChg chg="modNotesTx">
        <pc:chgData name="Julianne Chu" userId="e8f7f30b-d745-4019-beff-dc20084e4c5d" providerId="ADAL" clId="{7F6D364C-0194-4739-B6E1-1AC3EE98CF81}" dt="2023-10-26T04:28:45.432" v="1196" actId="20577"/>
        <pc:sldMkLst>
          <pc:docMk/>
          <pc:sldMk cId="1842418763" sldId="352"/>
        </pc:sldMkLst>
      </pc:sldChg>
      <pc:sldChg chg="modNotesTx">
        <pc:chgData name="Julianne Chu" userId="e8f7f30b-d745-4019-beff-dc20084e4c5d" providerId="ADAL" clId="{7F6D364C-0194-4739-B6E1-1AC3EE98CF81}" dt="2023-10-26T04:29:42.641" v="1198" actId="20577"/>
        <pc:sldMkLst>
          <pc:docMk/>
          <pc:sldMk cId="776718631" sldId="353"/>
        </pc:sldMkLst>
      </pc:sldChg>
      <pc:sldChg chg="modNotesTx">
        <pc:chgData name="Julianne Chu" userId="e8f7f30b-d745-4019-beff-dc20084e4c5d" providerId="ADAL" clId="{7F6D364C-0194-4739-B6E1-1AC3EE98CF81}" dt="2023-10-26T04:30:35.138" v="1204" actId="20577"/>
        <pc:sldMkLst>
          <pc:docMk/>
          <pc:sldMk cId="232309934" sldId="354"/>
        </pc:sldMkLst>
      </pc:sldChg>
      <pc:sldChg chg="modAnim modNotesTx">
        <pc:chgData name="Julianne Chu" userId="e8f7f30b-d745-4019-beff-dc20084e4c5d" providerId="ADAL" clId="{7F6D364C-0194-4739-B6E1-1AC3EE98CF81}" dt="2023-10-26T04:32:07.328" v="1209" actId="20577"/>
        <pc:sldMkLst>
          <pc:docMk/>
          <pc:sldMk cId="1772114361" sldId="355"/>
        </pc:sldMkLst>
      </pc:sldChg>
      <pc:sldChg chg="modSp mod modNotesTx">
        <pc:chgData name="Julianne Chu" userId="e8f7f30b-d745-4019-beff-dc20084e4c5d" providerId="ADAL" clId="{7F6D364C-0194-4739-B6E1-1AC3EE98CF81}" dt="2023-10-26T04:34:28.595" v="1228" actId="20577"/>
        <pc:sldMkLst>
          <pc:docMk/>
          <pc:sldMk cId="1060193814" sldId="357"/>
        </pc:sldMkLst>
        <pc:spChg chg="mod">
          <ac:chgData name="Julianne Chu" userId="e8f7f30b-d745-4019-beff-dc20084e4c5d" providerId="ADAL" clId="{7F6D364C-0194-4739-B6E1-1AC3EE98CF81}" dt="2023-10-26T04:32:48.748" v="1210" actId="20577"/>
          <ac:spMkLst>
            <pc:docMk/>
            <pc:sldMk cId="1060193814" sldId="357"/>
            <ac:spMk id="3" creationId="{0938A0FC-1AD5-657F-844C-1A8BF0364997}"/>
          </ac:spMkLst>
        </pc:spChg>
      </pc:sldChg>
      <pc:sldChg chg="modNotesTx">
        <pc:chgData name="Julianne Chu" userId="e8f7f30b-d745-4019-beff-dc20084e4c5d" providerId="ADAL" clId="{7F6D364C-0194-4739-B6E1-1AC3EE98CF81}" dt="2023-10-26T04:36:18.500" v="1230" actId="20577"/>
        <pc:sldMkLst>
          <pc:docMk/>
          <pc:sldMk cId="2194108918" sldId="358"/>
        </pc:sldMkLst>
      </pc:sldChg>
      <pc:sldChg chg="modSp mod modNotesTx">
        <pc:chgData name="Julianne Chu" userId="e8f7f30b-d745-4019-beff-dc20084e4c5d" providerId="ADAL" clId="{7F6D364C-0194-4739-B6E1-1AC3EE98CF81}" dt="2023-10-26T04:39:31.203" v="1282" actId="20577"/>
        <pc:sldMkLst>
          <pc:docMk/>
          <pc:sldMk cId="2247237451" sldId="359"/>
        </pc:sldMkLst>
        <pc:spChg chg="mod">
          <ac:chgData name="Julianne Chu" userId="e8f7f30b-d745-4019-beff-dc20084e4c5d" providerId="ADAL" clId="{7F6D364C-0194-4739-B6E1-1AC3EE98CF81}" dt="2023-10-26T04:38:07.775" v="1273" actId="20577"/>
          <ac:spMkLst>
            <pc:docMk/>
            <pc:sldMk cId="2247237451" sldId="359"/>
            <ac:spMk id="3" creationId="{418B2DA9-F988-A580-E859-9C8C8536FD16}"/>
          </ac:spMkLst>
        </pc:spChg>
        <pc:picChg chg="mod">
          <ac:chgData name="Julianne Chu" userId="e8f7f30b-d745-4019-beff-dc20084e4c5d" providerId="ADAL" clId="{7F6D364C-0194-4739-B6E1-1AC3EE98CF81}" dt="2023-10-26T04:38:25.418" v="1274" actId="14100"/>
          <ac:picMkLst>
            <pc:docMk/>
            <pc:sldMk cId="2247237451" sldId="359"/>
            <ac:picMk id="9" creationId="{EBAB23F3-481E-C0B8-5821-C3DC4E4A56C6}"/>
          </ac:picMkLst>
        </pc:picChg>
      </pc:sldChg>
      <pc:sldChg chg="modNotesTx">
        <pc:chgData name="Julianne Chu" userId="e8f7f30b-d745-4019-beff-dc20084e4c5d" providerId="ADAL" clId="{7F6D364C-0194-4739-B6E1-1AC3EE98CF81}" dt="2023-10-26T04:37:45.531" v="1272" actId="20577"/>
        <pc:sldMkLst>
          <pc:docMk/>
          <pc:sldMk cId="2541785414" sldId="360"/>
        </pc:sldMkLst>
      </pc:sldChg>
      <pc:sldChg chg="modNotesTx">
        <pc:chgData name="Julianne Chu" userId="e8f7f30b-d745-4019-beff-dc20084e4c5d" providerId="ADAL" clId="{7F6D364C-0194-4739-B6E1-1AC3EE98CF81}" dt="2023-10-26T04:40:28.584" v="1295" actId="20577"/>
        <pc:sldMkLst>
          <pc:docMk/>
          <pc:sldMk cId="425776710" sldId="361"/>
        </pc:sldMkLst>
      </pc:sldChg>
      <pc:sldChg chg="modNotesTx">
        <pc:chgData name="Julianne Chu" userId="e8f7f30b-d745-4019-beff-dc20084e4c5d" providerId="ADAL" clId="{7F6D364C-0194-4739-B6E1-1AC3EE98CF81}" dt="2023-10-26T04:41:10.145" v="1300" actId="20577"/>
        <pc:sldMkLst>
          <pc:docMk/>
          <pc:sldMk cId="3005712280" sldId="362"/>
        </pc:sldMkLst>
      </pc:sldChg>
      <pc:sldChg chg="modNotesTx">
        <pc:chgData name="Julianne Chu" userId="e8f7f30b-d745-4019-beff-dc20084e4c5d" providerId="ADAL" clId="{7F6D364C-0194-4739-B6E1-1AC3EE98CF81}" dt="2023-10-26T04:41:24.798" v="1301"/>
        <pc:sldMkLst>
          <pc:docMk/>
          <pc:sldMk cId="939043731" sldId="363"/>
        </pc:sldMkLst>
      </pc:sldChg>
      <pc:sldChg chg="modNotesTx">
        <pc:chgData name="Julianne Chu" userId="e8f7f30b-d745-4019-beff-dc20084e4c5d" providerId="ADAL" clId="{7F6D364C-0194-4739-B6E1-1AC3EE98CF81}" dt="2023-10-26T04:41:26.499" v="1302"/>
        <pc:sldMkLst>
          <pc:docMk/>
          <pc:sldMk cId="2080481759" sldId="364"/>
        </pc:sldMkLst>
      </pc:sldChg>
      <pc:sldChg chg="modNotesTx">
        <pc:chgData name="Julianne Chu" userId="e8f7f30b-d745-4019-beff-dc20084e4c5d" providerId="ADAL" clId="{7F6D364C-0194-4739-B6E1-1AC3EE98CF81}" dt="2023-10-26T04:41:28.792" v="1303"/>
        <pc:sldMkLst>
          <pc:docMk/>
          <pc:sldMk cId="1673943442" sldId="365"/>
        </pc:sldMkLst>
      </pc:sldChg>
      <pc:sldChg chg="modNotesTx">
        <pc:chgData name="Julianne Chu" userId="e8f7f30b-d745-4019-beff-dc20084e4c5d" providerId="ADAL" clId="{7F6D364C-0194-4739-B6E1-1AC3EE98CF81}" dt="2023-10-26T04:41:30.211" v="1304"/>
        <pc:sldMkLst>
          <pc:docMk/>
          <pc:sldMk cId="3453992915" sldId="367"/>
        </pc:sldMkLst>
      </pc:sldChg>
      <pc:sldChg chg="modNotesTx">
        <pc:chgData name="Julianne Chu" userId="e8f7f30b-d745-4019-beff-dc20084e4c5d" providerId="ADAL" clId="{7F6D364C-0194-4739-B6E1-1AC3EE98CF81}" dt="2023-10-26T04:41:32.325" v="1305"/>
        <pc:sldMkLst>
          <pc:docMk/>
          <pc:sldMk cId="3335818210" sldId="368"/>
        </pc:sldMkLst>
      </pc:sldChg>
      <pc:sldChg chg="addSp modSp mod modNotesTx">
        <pc:chgData name="Julianne Chu" userId="e8f7f30b-d745-4019-beff-dc20084e4c5d" providerId="ADAL" clId="{7F6D364C-0194-4739-B6E1-1AC3EE98CF81}" dt="2023-10-26T04:06:58.687" v="1002" actId="20577"/>
        <pc:sldMkLst>
          <pc:docMk/>
          <pc:sldMk cId="3500724950" sldId="369"/>
        </pc:sldMkLst>
        <pc:spChg chg="add mod">
          <ac:chgData name="Julianne Chu" userId="e8f7f30b-d745-4019-beff-dc20084e4c5d" providerId="ADAL" clId="{7F6D364C-0194-4739-B6E1-1AC3EE98CF81}" dt="2023-10-26T03:57:09.638" v="675" actId="20577"/>
          <ac:spMkLst>
            <pc:docMk/>
            <pc:sldMk cId="3500724950" sldId="369"/>
            <ac:spMk id="3" creationId="{19BA2C9B-9B4E-BD95-7BDC-7224E135D334}"/>
          </ac:spMkLst>
        </pc:spChg>
        <pc:picChg chg="mod">
          <ac:chgData name="Julianne Chu" userId="e8f7f30b-d745-4019-beff-dc20084e4c5d" providerId="ADAL" clId="{7F6D364C-0194-4739-B6E1-1AC3EE98CF81}" dt="2023-10-26T03:57:18.284" v="676" actId="1076"/>
          <ac:picMkLst>
            <pc:docMk/>
            <pc:sldMk cId="3500724950" sldId="369"/>
            <ac:picMk id="5" creationId="{7C0CDE81-FE7B-69F5-E390-0BD9B4739E5E}"/>
          </ac:picMkLst>
        </pc:picChg>
      </pc:sldChg>
      <pc:sldChg chg="modSp mod">
        <pc:chgData name="Julianne Chu" userId="e8f7f30b-d745-4019-beff-dc20084e4c5d" providerId="ADAL" clId="{7F6D364C-0194-4739-B6E1-1AC3EE98CF81}" dt="2023-10-26T04:42:17.427" v="1319" actId="20577"/>
        <pc:sldMkLst>
          <pc:docMk/>
          <pc:sldMk cId="2643829887" sldId="374"/>
        </pc:sldMkLst>
        <pc:spChg chg="mod">
          <ac:chgData name="Julianne Chu" userId="e8f7f30b-d745-4019-beff-dc20084e4c5d" providerId="ADAL" clId="{7F6D364C-0194-4739-B6E1-1AC3EE98CF81}" dt="2023-10-26T04:42:17.427" v="1319" actId="20577"/>
          <ac:spMkLst>
            <pc:docMk/>
            <pc:sldMk cId="2643829887" sldId="374"/>
            <ac:spMk id="2" creationId="{A4353818-E577-D5DD-0A6F-DFBB80DDDF09}"/>
          </ac:spMkLst>
        </pc:spChg>
      </pc:sldChg>
    </pc:docChg>
  </pc:docChgLst>
  <pc:docChgLst>
    <pc:chgData name="Julianne Chu" userId="S::julianne.chu@educaloi.qc.ca::e8f7f30b-d745-4019-beff-dc20084e4c5d" providerId="AD" clId="Web-{3E555E38-6A55-49B7-AB31-1A2889F8D01F}"/>
    <pc:docChg chg="modSld">
      <pc:chgData name="Julianne Chu" userId="S::julianne.chu@educaloi.qc.ca::e8f7f30b-d745-4019-beff-dc20084e4c5d" providerId="AD" clId="Web-{3E555E38-6A55-49B7-AB31-1A2889F8D01F}" dt="2023-10-24T18:56:43.831" v="1"/>
      <pc:docMkLst>
        <pc:docMk/>
      </pc:docMkLst>
      <pc:sldChg chg="modNotes">
        <pc:chgData name="Julianne Chu" userId="S::julianne.chu@educaloi.qc.ca::e8f7f30b-d745-4019-beff-dc20084e4c5d" providerId="AD" clId="Web-{3E555E38-6A55-49B7-AB31-1A2889F8D01F}" dt="2023-10-24T18:56:43.831" v="1"/>
        <pc:sldMkLst>
          <pc:docMk/>
          <pc:sldMk cId="3633348750" sldId="270"/>
        </pc:sldMkLst>
      </pc:sldChg>
    </pc:docChg>
  </pc:docChgLst>
  <pc:docChgLst>
    <pc:chgData name="Thais Cattani Perroni" userId="S::thais.cattani.perroni@educaloi.qc.ca::cfd5eeab-e9e1-4b2a-b5a4-3d687f911c86" providerId="AD" clId="Web-{D95C9D43-2451-7837-5ED3-63DB42038DD6}"/>
    <pc:docChg chg="modSld">
      <pc:chgData name="Thais Cattani Perroni" userId="S::thais.cattani.perroni@educaloi.qc.ca::cfd5eeab-e9e1-4b2a-b5a4-3d687f911c86" providerId="AD" clId="Web-{D95C9D43-2451-7837-5ED3-63DB42038DD6}" dt="2023-10-27T15:09:44.728" v="7"/>
      <pc:docMkLst>
        <pc:docMk/>
      </pc:docMkLst>
      <pc:sldChg chg="modSp">
        <pc:chgData name="Thais Cattani Perroni" userId="S::thais.cattani.perroni@educaloi.qc.ca::cfd5eeab-e9e1-4b2a-b5a4-3d687f911c86" providerId="AD" clId="Web-{D95C9D43-2451-7837-5ED3-63DB42038DD6}" dt="2023-10-27T15:09:44.728" v="7"/>
        <pc:sldMkLst>
          <pc:docMk/>
          <pc:sldMk cId="2194108918" sldId="358"/>
        </pc:sldMkLst>
        <pc:graphicFrameChg chg="mod modGraphic">
          <ac:chgData name="Thais Cattani Perroni" userId="S::thais.cattani.perroni@educaloi.qc.ca::cfd5eeab-e9e1-4b2a-b5a4-3d687f911c86" providerId="AD" clId="Web-{D95C9D43-2451-7837-5ED3-63DB42038DD6}" dt="2023-10-27T15:09:44.728" v="7"/>
          <ac:graphicFrameMkLst>
            <pc:docMk/>
            <pc:sldMk cId="2194108918" sldId="358"/>
            <ac:graphicFrameMk id="8" creationId="{6265DACF-D11C-8669-D029-A264663EABCE}"/>
          </ac:graphicFrameMkLst>
        </pc:graphicFrameChg>
      </pc:sldChg>
    </pc:docChg>
  </pc:docChgLst>
  <pc:docChgLst>
    <pc:chgData name="Julianne Chu" userId="S::julianne.chu@educaloi.qc.ca::e8f7f30b-d745-4019-beff-dc20084e4c5d" providerId="AD" clId="Web-{2B70AF60-D046-3F2B-F071-11FFEBBF6EAB}"/>
    <pc:docChg chg="addSld delSld modSection">
      <pc:chgData name="Julianne Chu" userId="S::julianne.chu@educaloi.qc.ca::e8f7f30b-d745-4019-beff-dc20084e4c5d" providerId="AD" clId="Web-{2B70AF60-D046-3F2B-F071-11FFEBBF6EAB}" dt="2023-10-26T18:28:42.346" v="1"/>
      <pc:docMkLst>
        <pc:docMk/>
      </pc:docMkLst>
      <pc:sldChg chg="add del">
        <pc:chgData name="Julianne Chu" userId="S::julianne.chu@educaloi.qc.ca::e8f7f30b-d745-4019-beff-dc20084e4c5d" providerId="AD" clId="Web-{2B70AF60-D046-3F2B-F071-11FFEBBF6EAB}" dt="2023-10-26T18:28:42.346" v="1"/>
        <pc:sldMkLst>
          <pc:docMk/>
          <pc:sldMk cId="2256400915" sldId="34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7BF500-0EF4-4B1E-8AA9-6198871B4F7E}" type="datetimeFigureOut">
              <a:t>27/10/2023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BF431F-E352-435B-9E5A-AF3318DE287B}" type="slidenum">
              <a:t>‹N°›</a:t>
            </a:fld>
            <a:endParaRPr lang="fr-FR"/>
          </a:p>
        </p:txBody>
      </p:sp>
    </p:spTree>
    <p:extLst>
      <p:ext uri="{BB962C8B-B14F-4D97-AF65-F5344CB8AC3E}">
        <p14:creationId xmlns:p14="http://schemas.microsoft.com/office/powerpoint/2010/main" val="4010145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laws-lois.justice.gc.ca/eng/acts/c-46/"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justice.gc.ca/eng/cj-jp/yj-jj/yjs-sjj/index.html" TargetMode="External"/><Relationship Id="rId4" Type="http://schemas.openxmlformats.org/officeDocument/2006/relationships/hyperlink" Target="https://www.educationjuridique.ca/en/doityourself/teachingguides/the-criminal-legal-system-for-teenager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ducaloi.qc.ca/en/capsules/criminal-harassment-stalkin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ducaloi.qc.ca/en/publications/freedom-of-expression-interne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op.parl.ca/sites/PublicWebsite/default/fr_CA/ResearchPublications/201825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ducaloi.qc.ca/en/capsules/sharing-intimate-image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ducaloi.qc.ca/en/capsules/copyright-protecting-creative-work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priv.gc.ca/en/about-the-opc/what-we-do/awareness-campaigns-and-events/privacy-education-for-kid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protegez-vous.ca/nouvelles/technologie/les-15-types-de-mots-de-passe-les-plus-repandus-sur-le-web"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priv.gc.ca/en/about-the-opc/what-we-do/awareness-campaigns-and-events/"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cyberaide.ca/"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legisquebec.gouv.qc.ca/en/showdoc/cs/c-12"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s://educaloi.qc.ca/en/capsules/laws-of-quebec-and-canada" TargetMode="External"/><Relationship Id="rId4" Type="http://schemas.openxmlformats.org/officeDocument/2006/relationships/hyperlink" Target="https://www.cdpdj.qc.ca/storage/app/media/publications/Charte_simplifiee_EN.pdf"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journals.openedition.org/rei/5787"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researchgate.net/profile/David_Fayon/publication/49136445_Facebook_Twitter_et_les_autres_integrer_les_reseaux_sociaux_dans_une_strategie_d'entreprise/links/5b72f5c0299bf14c6da210b9/Facebook-Twitter-et-les-autres-integrer-les-reseaux-sociaux-dans-une-strategie-dentreprise.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legal/term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support.google.com/accounts/answer/1350409" TargetMode="External"/><Relationship Id="rId5" Type="http://schemas.openxmlformats.org/officeDocument/2006/relationships/hyperlink" Target="https://www.tiktok.com/legal/terms-of-use?lang=fr" TargetMode="External"/><Relationship Id="rId4" Type="http://schemas.openxmlformats.org/officeDocument/2006/relationships/hyperlink" Target="https://www.facebook.com/help/instagram/478745558852511"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en-US" dirty="0"/>
          </a:p>
          <a:p>
            <a:r>
              <a:rPr lang="en-US" b="1" dirty="0"/>
              <a:t>Students to answer the question</a:t>
            </a:r>
            <a:endParaRPr lang="en-US" dirty="0"/>
          </a:p>
          <a:p>
            <a:r>
              <a:rPr lang="en-US" dirty="0"/>
              <a:t>Ask the first question and let the students answer. </a:t>
            </a:r>
            <a:endParaRPr lang="en-US" dirty="0">
              <a:cs typeface="Calibri"/>
            </a:endParaRPr>
          </a:p>
          <a:p>
            <a:r>
              <a:rPr lang="en-US" dirty="0"/>
              <a:t>If an answer seems thoughtful or if it comes up several times, you could note it down on the slide.</a:t>
            </a:r>
            <a:endParaRPr lang="en-US" dirty="0">
              <a:cs typeface="Calibri"/>
            </a:endParaRPr>
          </a:p>
          <a:p>
            <a:r>
              <a:rPr lang="en-US" dirty="0"/>
              <a:t>If the students have trouble giving an answer, you can point out the visual clues on the right side of the slide.</a:t>
            </a:r>
          </a:p>
          <a:p>
            <a:endParaRPr lang="en-US" dirty="0">
              <a:cs typeface="Calibri"/>
            </a:endParaRPr>
          </a:p>
          <a:p>
            <a:pPr lvl="1"/>
            <a:r>
              <a:rPr lang="en-US" dirty="0">
                <a:cs typeface="Calibri"/>
              </a:rPr>
              <a:t>The image represents Themis, goddess of justice. The scales, as a symbol of justice, mean that the judge must weigh each argument before making a decision. The sword represents the idea that the judge must make a decision, and sometimes impose a penalty. The blindfold that Themis sometimes wears means that the judge must apply impartial justice. He or she must not favor one party at the expense of the other.</a:t>
            </a:r>
          </a:p>
          <a:p>
            <a:endParaRPr lang="en-US" dirty="0"/>
          </a:p>
          <a:p>
            <a:pPr marL="171450" indent="-171450">
              <a:buFont typeface="Wingdings,Sans-Serif"/>
              <a:buChar char="q"/>
            </a:pPr>
            <a:r>
              <a:rPr lang="en-US" b="1" dirty="0"/>
              <a:t>What are laws?</a:t>
            </a:r>
            <a:r>
              <a:rPr lang="en-US" dirty="0"/>
              <a:t> </a:t>
            </a:r>
            <a:endParaRPr lang="en-US" dirty="0">
              <a:cs typeface="Calibri"/>
            </a:endParaRPr>
          </a:p>
          <a:p>
            <a:pPr marL="171450" indent="-171450">
              <a:buFont typeface="Arial,Sans-Serif"/>
              <a:buChar char="•"/>
            </a:pPr>
            <a:r>
              <a:rPr lang="en-US" dirty="0"/>
              <a:t> Rules that govern behavior in society: crimes, driving, contracts, marriage, divorce, etc.</a:t>
            </a:r>
            <a:endParaRPr lang="en-US" dirty="0">
              <a:cs typeface="Calibri"/>
            </a:endParaRPr>
          </a:p>
          <a:p>
            <a:pPr marL="171450" indent="-171450">
              <a:buFont typeface="Arial,Sans-Serif"/>
              <a:buChar char="•"/>
            </a:pPr>
            <a:r>
              <a:rPr lang="en-US" dirty="0"/>
              <a:t> A system of justice for determining the guilt or innocence of an accused person. </a:t>
            </a:r>
            <a:endParaRPr lang="en-US" dirty="0">
              <a:cs typeface="Calibri"/>
            </a:endParaRPr>
          </a:p>
          <a:p>
            <a:pPr marL="171450" indent="-171450">
              <a:buFont typeface="Arial,Sans-Serif"/>
              <a:buChar char="•"/>
            </a:pPr>
            <a:r>
              <a:rPr lang="en-US" dirty="0"/>
              <a:t> Punishments for breaking the law.</a:t>
            </a:r>
          </a:p>
          <a:p>
            <a:pPr marL="171450" indent="-171450">
              <a:buFont typeface="Arial,Sans-Serif"/>
              <a:buChar char="•"/>
            </a:pPr>
            <a:r>
              <a:rPr lang="en-US" dirty="0"/>
              <a:t> Rules that are the same for everybody.</a:t>
            </a:r>
          </a:p>
          <a:p>
            <a:endParaRPr lang="en-US" dirty="0"/>
          </a:p>
          <a:p>
            <a:r>
              <a:rPr lang="en-US" dirty="0"/>
              <a:t>The law (or laws)  can be defined as a set of rules of </a:t>
            </a:r>
            <a:r>
              <a:rPr lang="en-US" dirty="0" err="1"/>
              <a:t>behaviour</a:t>
            </a:r>
            <a:r>
              <a:rPr lang="en-US" dirty="0"/>
              <a:t> that all members of society must follow. In other words, the law tells us what we must do, what we’re allowed to do, and what we’re not allowed to do. We must all obey the rule of law – that means ordinary citizens as well the prime minister!</a:t>
            </a:r>
          </a:p>
          <a:p>
            <a:endParaRPr lang="en-US" dirty="0"/>
          </a:p>
          <a:p>
            <a:pPr marL="171450" indent="-171450">
              <a:buFont typeface="Wingdings,Sans-Serif"/>
              <a:buChar char="§"/>
            </a:pPr>
            <a:r>
              <a:rPr lang="en-US" dirty="0"/>
              <a:t>The law is set down in various codes of law (the Criminal Code of Canada, the Civil Code of Quebec, etc.) </a:t>
            </a:r>
          </a:p>
          <a:p>
            <a:pPr marL="171450" indent="-171450">
              <a:buFont typeface="Wingdings,Sans-Serif"/>
              <a:buChar char="§"/>
            </a:pPr>
            <a:r>
              <a:rPr lang="en-US" dirty="0"/>
              <a:t>The law is not secret; anyone can consult the codes online. For example, the Criminal Code is available online on the Justice Canada website: </a:t>
            </a:r>
            <a:r>
              <a:rPr lang="en-US" dirty="0">
                <a:hlinkClick r:id="rId3"/>
              </a:rPr>
              <a:t>https://laws-lois.justice.gc.ca/eng/acts/c-46/</a:t>
            </a:r>
            <a:r>
              <a:rPr lang="en-US" dirty="0"/>
              <a:t> </a:t>
            </a:r>
          </a:p>
          <a:p>
            <a:pPr marL="171450" indent="-171450">
              <a:buFont typeface="Wingdings,Sans-Serif"/>
              <a:buChar char="§"/>
            </a:pPr>
            <a:endParaRPr lang="en-US" dirty="0"/>
          </a:p>
          <a:p>
            <a:pPr marL="171450" indent="-171450">
              <a:buFont typeface="Wingdings,Sans-Serif"/>
              <a:buChar char="q"/>
            </a:pPr>
            <a:r>
              <a:rPr lang="en-US" b="1" dirty="0"/>
              <a:t>What is the difference between a law and a rule? </a:t>
            </a:r>
            <a:endParaRPr lang="en-US" dirty="0"/>
          </a:p>
          <a:p>
            <a:pPr marL="171450" indent="-171450">
              <a:buFont typeface="Arial,Sans-Serif"/>
              <a:buChar char="•"/>
            </a:pPr>
            <a:r>
              <a:rPr lang="en-US" dirty="0"/>
              <a:t>Rules at home and at school are not always the same for everyone. For example, in the same family, a five-year-old and an 11-year-old may have different bedtimes. At school, students must do homework, but teachers or supervisors don’t.  However, laws apply to everybody!</a:t>
            </a:r>
          </a:p>
          <a:p>
            <a:pPr marL="171450" indent="-171450">
              <a:buFont typeface="Arial,Sans-Serif"/>
              <a:buChar char="•"/>
            </a:pPr>
            <a:r>
              <a:rPr lang="en-US" dirty="0"/>
              <a:t>Laws are enforced by the police and the courts. For example, anybody who robs or assaults somebody will be arrested by the police and then tried in court.  But kids who don’t their homework or don’t go to bed when their parents tell them to, won’t be arrested by the police because they’re only breaking rules, not the law.</a:t>
            </a:r>
          </a:p>
          <a:p>
            <a:endParaRPr lang="en-US" dirty="0"/>
          </a:p>
          <a:p>
            <a:pPr marL="171450" indent="-171450">
              <a:buFont typeface="Wingdings,Sans-Serif"/>
              <a:buChar char="q"/>
            </a:pPr>
            <a:r>
              <a:rPr lang="en-US" dirty="0"/>
              <a:t>At this point It would be worth mentioning that the age of criminal responsibility is 12. This means that from the age of 12, children are considered criminally responsible for their actions and can be charged with the same crimes and offences as an adult . </a:t>
            </a:r>
          </a:p>
          <a:p>
            <a:pPr marL="628650" lvl="1" indent="-171450">
              <a:buFont typeface="Arial,Sans-Serif"/>
              <a:buChar char="•"/>
            </a:pPr>
            <a:r>
              <a:rPr lang="en-US" dirty="0"/>
              <a:t>However, the law that applies to children between the ages of 12 and 17 is the </a:t>
            </a:r>
            <a:r>
              <a:rPr lang="en-US" i="1" dirty="0"/>
              <a:t>Youth Criminal Justice Act.</a:t>
            </a:r>
            <a:endParaRPr lang="en-US" i="1" dirty="0">
              <a:cs typeface="Calibri"/>
            </a:endParaRPr>
          </a:p>
          <a:p>
            <a:pPr marL="628650" lvl="1" indent="-171450">
              <a:buFont typeface="Arial,Sans-Serif"/>
              <a:buChar char="•"/>
            </a:pPr>
            <a:r>
              <a:rPr lang="en-US" dirty="0"/>
              <a:t>To learn more, consult the teaching tool entitled </a:t>
            </a:r>
            <a:r>
              <a:rPr lang="en-US" i="1" u="sng" dirty="0">
                <a:hlinkClick r:id="rId4"/>
              </a:rPr>
              <a:t>The Criminal Legal System for Teenagers</a:t>
            </a:r>
            <a:r>
              <a:rPr lang="en-US" dirty="0"/>
              <a:t> on the Éducaloi website or the </a:t>
            </a:r>
            <a:r>
              <a:rPr lang="en-US" u="sng" dirty="0">
                <a:hlinkClick r:id="rId5"/>
              </a:rPr>
              <a:t>Justice Canada </a:t>
            </a:r>
            <a:r>
              <a:rPr lang="en-US" dirty="0"/>
              <a:t>website. </a:t>
            </a:r>
          </a:p>
          <a:p>
            <a:pPr lvl="1"/>
            <a:endParaRPr lang="fr-CA" dirty="0"/>
          </a:p>
          <a:p>
            <a:endParaRPr lang="fr-CA" b="1"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t>4</a:t>
            </a:fld>
            <a:endParaRPr lang="fr-FR"/>
          </a:p>
        </p:txBody>
      </p:sp>
    </p:spTree>
    <p:extLst>
      <p:ext uri="{BB962C8B-B14F-4D97-AF65-F5344CB8AC3E}">
        <p14:creationId xmlns:p14="http://schemas.microsoft.com/office/powerpoint/2010/main" val="2417309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en-US" dirty="0"/>
          </a:p>
          <a:p>
            <a:endParaRPr lang="en-US" dirty="0"/>
          </a:p>
          <a:p>
            <a:r>
              <a:rPr lang="en-CA" b="1" dirty="0"/>
              <a:t>Threats</a:t>
            </a:r>
            <a:r>
              <a:rPr lang="en-CA" dirty="0"/>
              <a:t> </a:t>
            </a:r>
            <a:endParaRPr lang="en-US" dirty="0"/>
          </a:p>
          <a:p>
            <a:r>
              <a:rPr lang="en-CA" dirty="0"/>
              <a:t>Not every threat is a crime. No one is going to call the police if a student threatens to end her friendship with another student!  </a:t>
            </a:r>
            <a:endParaRPr lang="en-US" dirty="0"/>
          </a:p>
          <a:p>
            <a:endParaRPr lang="en-CA" dirty="0">
              <a:cs typeface="Calibri" panose="020F0502020204030204"/>
            </a:endParaRPr>
          </a:p>
          <a:p>
            <a:r>
              <a:rPr lang="en-CA" b="1" dirty="0"/>
              <a:t>It’s a crime to threaten to:  </a:t>
            </a:r>
            <a:endParaRPr lang="en-US" dirty="0"/>
          </a:p>
          <a:p>
            <a:pPr marL="171450" indent="-171450">
              <a:buFont typeface="Wingdings,Sans-Serif"/>
              <a:buChar char="q"/>
            </a:pPr>
            <a:r>
              <a:rPr lang="en-CA" dirty="0"/>
              <a:t>kill or injure a person or his or her animal; </a:t>
            </a:r>
            <a:endParaRPr lang="en-US" dirty="0"/>
          </a:p>
          <a:p>
            <a:pPr marL="171450" indent="-171450">
              <a:buFont typeface="Wingdings,Sans-Serif"/>
              <a:buChar char="q"/>
            </a:pPr>
            <a:r>
              <a:rPr lang="en-CA" dirty="0"/>
              <a:t>burn, destroy or damage property. </a:t>
            </a:r>
            <a:endParaRPr lang="en-US" dirty="0"/>
          </a:p>
          <a:p>
            <a:r>
              <a:rPr lang="en-CA" dirty="0"/>
              <a:t>A threat is a crime if it is made with the intention to intimidate or be taken seriously. It is not necessary to prove that the threat was going to be carried out. </a:t>
            </a:r>
            <a:endParaRPr lang="en-CA" dirty="0">
              <a:cs typeface="Calibri"/>
            </a:endParaRPr>
          </a:p>
          <a:p>
            <a:endParaRPr lang="en-US" dirty="0"/>
          </a:p>
          <a:p>
            <a:r>
              <a:rPr lang="en-US" b="1" i="1" dirty="0"/>
              <a:t>Sources:</a:t>
            </a:r>
            <a:endParaRPr lang="en-US" dirty="0"/>
          </a:p>
          <a:p>
            <a:endParaRPr lang="en-US" dirty="0"/>
          </a:p>
          <a:p>
            <a:r>
              <a:rPr lang="en-US" i="1" dirty="0"/>
              <a:t>Code </a:t>
            </a:r>
            <a:r>
              <a:rPr lang="en-US" i="1" dirty="0" err="1"/>
              <a:t>criminel</a:t>
            </a:r>
            <a:r>
              <a:rPr lang="en-US" dirty="0"/>
              <a:t>, art. 264.1.</a:t>
            </a:r>
            <a:endParaRPr lang="en-US" dirty="0">
              <a:cs typeface="Calibri"/>
            </a:endParaRPr>
          </a:p>
          <a:p>
            <a:r>
              <a:rPr lang="en-CA" i="1" dirty="0"/>
              <a:t>R</a:t>
            </a:r>
            <a:r>
              <a:rPr lang="fr-CA" i="1" dirty="0"/>
              <a:t>. c. McRae</a:t>
            </a:r>
            <a:r>
              <a:rPr lang="fr-CA" dirty="0"/>
              <a:t>, 2013 CSC 68 aux para 17-18.</a:t>
            </a:r>
            <a:endParaRPr lang="en-US" dirty="0"/>
          </a:p>
          <a:p>
            <a:endParaRPr lang="fr-CA" b="1"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14</a:t>
            </a:fld>
            <a:endParaRPr lang="fr-FR"/>
          </a:p>
        </p:txBody>
      </p:sp>
    </p:spTree>
    <p:extLst>
      <p:ext uri="{BB962C8B-B14F-4D97-AF65-F5344CB8AC3E}">
        <p14:creationId xmlns:p14="http://schemas.microsoft.com/office/powerpoint/2010/main" val="2911876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en-CA" dirty="0"/>
          </a:p>
          <a:p>
            <a:endParaRPr lang="en-CA" dirty="0"/>
          </a:p>
          <a:p>
            <a:r>
              <a:rPr lang="en-CA" dirty="0"/>
              <a:t>Stalking (criminal harassment) is a specific crime with a precise definition. For more information on the behaviours associated with stalking, visit our website at: </a:t>
            </a:r>
            <a:r>
              <a:rPr lang="en-CA" dirty="0">
                <a:hlinkClick r:id="rId3"/>
              </a:rPr>
              <a:t>https://educaloi.qc.ca/en/capsules/criminal-harassment-stalking</a:t>
            </a:r>
            <a:r>
              <a:rPr lang="en-CA" dirty="0"/>
              <a:t>. The definition is a bit different from what is commonly understood as harassment.</a:t>
            </a:r>
          </a:p>
          <a:p>
            <a:endParaRPr lang="en-CA" dirty="0"/>
          </a:p>
          <a:p>
            <a:r>
              <a:rPr lang="en-CA" b="1" dirty="0"/>
              <a:t>Criminal harassment (stalking)</a:t>
            </a:r>
            <a:r>
              <a:rPr lang="en-US" b="1" dirty="0"/>
              <a:t>:</a:t>
            </a:r>
            <a:r>
              <a:rPr lang="en-CA" b="1" dirty="0"/>
              <a:t> the legal definition</a:t>
            </a:r>
            <a:endParaRPr lang="en-US" dirty="0"/>
          </a:p>
          <a:p>
            <a:r>
              <a:rPr lang="en-CA" dirty="0"/>
              <a:t>Criminal harassment is when someone behaves in a way that makes the victim fear for his or her safety or the safety of someone the victim knows.</a:t>
            </a:r>
          </a:p>
          <a:p>
            <a:r>
              <a:rPr lang="en-CA" dirty="0"/>
              <a:t>The following behaviours could amount to criminal harassment (stalking): </a:t>
            </a:r>
            <a:endParaRPr lang="en-US" dirty="0"/>
          </a:p>
          <a:p>
            <a:pPr marL="171450" indent="-171450">
              <a:buFont typeface="Arial,Sans-Serif"/>
              <a:buChar char="•"/>
            </a:pPr>
            <a:r>
              <a:rPr lang="en-CA" dirty="0"/>
              <a:t>Repeatedly following the victim or someone the victim knows; </a:t>
            </a:r>
            <a:endParaRPr lang="en-US" dirty="0"/>
          </a:p>
          <a:p>
            <a:pPr marL="171450" indent="-171450">
              <a:buFont typeface="Arial,Sans-Serif"/>
              <a:buChar char="•"/>
            </a:pPr>
            <a:r>
              <a:rPr lang="en-CA" dirty="0"/>
              <a:t>Repeatedly contacting the victim or a member of the victim’s family; </a:t>
            </a:r>
            <a:endParaRPr lang="en-US" dirty="0"/>
          </a:p>
          <a:p>
            <a:pPr marL="171450" indent="-171450">
              <a:buFont typeface="Arial,Sans-Serif"/>
              <a:buChar char="•"/>
            </a:pPr>
            <a:r>
              <a:rPr lang="en-CA" dirty="0"/>
              <a:t>Watching the victim’s home, place of work, or anywhere else the victim or a member of the victim’s family happens to be; </a:t>
            </a:r>
            <a:endParaRPr lang="en-US" dirty="0"/>
          </a:p>
          <a:p>
            <a:pPr marL="171450" indent="-171450">
              <a:buFont typeface="Arial,Sans-Serif"/>
              <a:buChar char="•"/>
            </a:pPr>
            <a:r>
              <a:rPr lang="en-CA" dirty="0"/>
              <a:t>Acting in a threatening way toward the victim or a member of the victim’s family.  </a:t>
            </a:r>
            <a:endParaRPr lang="en-US" dirty="0"/>
          </a:p>
          <a:p>
            <a:r>
              <a:rPr lang="en-CA" dirty="0"/>
              <a:t> </a:t>
            </a:r>
            <a:endParaRPr lang="en-CA" dirty="0">
              <a:cs typeface="Calibri"/>
            </a:endParaRPr>
          </a:p>
          <a:p>
            <a:r>
              <a:rPr lang="en-CA" b="1" dirty="0"/>
              <a:t>Further Information </a:t>
            </a:r>
            <a:r>
              <a:rPr lang="en-CA" dirty="0"/>
              <a:t> </a:t>
            </a:r>
            <a:endParaRPr lang="en-US" dirty="0"/>
          </a:p>
          <a:p>
            <a:r>
              <a:rPr lang="en-CA" dirty="0"/>
              <a:t>You should explain that harassment doesn’t have to be criminal harassment for the victim to tell an adult about it (a parent, teacher, school counsellor). If the victim is afraid, it should be reported to the police.</a:t>
            </a:r>
          </a:p>
          <a:p>
            <a:endParaRPr lang="fr-CA" dirty="0"/>
          </a:p>
          <a:p>
            <a:r>
              <a:rPr lang="fr-CA" b="1" i="1" dirty="0"/>
              <a:t>Sources:</a:t>
            </a:r>
            <a:endParaRPr lang="en-US" dirty="0"/>
          </a:p>
          <a:p>
            <a:r>
              <a:rPr lang="fr-CA" i="1" dirty="0"/>
              <a:t>Code criminel</a:t>
            </a:r>
            <a:r>
              <a:rPr lang="fr-CA" dirty="0"/>
              <a:t>, art. 264, 264.1.</a:t>
            </a:r>
            <a:endParaRPr lang="en-US" dirty="0"/>
          </a:p>
          <a:p>
            <a:r>
              <a:rPr lang="en-CA" i="1" dirty="0"/>
              <a:t>L</a:t>
            </a:r>
            <a:r>
              <a:rPr lang="fr-CA" i="1" dirty="0" err="1"/>
              <a:t>oi</a:t>
            </a:r>
            <a:r>
              <a:rPr lang="fr-CA" i="1" dirty="0"/>
              <a:t> sur l’instruction publique</a:t>
            </a:r>
            <a:r>
              <a:rPr lang="fr-CA" dirty="0"/>
              <a:t>, art. 75.1.</a:t>
            </a:r>
            <a:endParaRPr lang="en-US" dirty="0"/>
          </a:p>
          <a:p>
            <a:r>
              <a:rPr lang="fr-CA" i="1" dirty="0"/>
              <a:t>Loi sur l’enseignement privé</a:t>
            </a:r>
            <a:r>
              <a:rPr lang="fr-CA" dirty="0"/>
              <a:t>, art. 63.1.</a:t>
            </a:r>
            <a:endParaRPr lang="en-US" dirty="0"/>
          </a:p>
          <a:p>
            <a:endParaRPr lang="fr-CA" b="1"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15</a:t>
            </a:fld>
            <a:endParaRPr lang="fr-FR"/>
          </a:p>
        </p:txBody>
      </p:sp>
    </p:spTree>
    <p:extLst>
      <p:ext uri="{BB962C8B-B14F-4D97-AF65-F5344CB8AC3E}">
        <p14:creationId xmlns:p14="http://schemas.microsoft.com/office/powerpoint/2010/main" val="1913535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fr-CA" dirty="0"/>
          </a:p>
          <a:p>
            <a:r>
              <a:rPr lang="en-US" dirty="0"/>
              <a:t>Blackmail and extortion are the same thing. Extortion is the correct legal term, but most people, especially teens, call it blackmail. It’s a crime.</a:t>
            </a:r>
            <a:endParaRPr lang="en-US" dirty="0">
              <a:cs typeface="Calibri"/>
            </a:endParaRPr>
          </a:p>
          <a:p>
            <a:endParaRPr lang="en-US" dirty="0"/>
          </a:p>
          <a:p>
            <a:r>
              <a:rPr lang="en-US" dirty="0"/>
              <a:t>Blackmail or extortion is when a person, with the intent of obtaining money or anything else, forces another person to do anything, using threats, accusations or violence. For example: "Give me your money or I'll whack you"; "Send me more nude photos of yourself or I'll send the ones I’ve already got to your parents".</a:t>
            </a:r>
          </a:p>
          <a:p>
            <a:endParaRPr lang="en-US" dirty="0"/>
          </a:p>
          <a:p>
            <a:r>
              <a:rPr lang="fr-CA" dirty="0"/>
              <a:t> </a:t>
            </a:r>
            <a:endParaRPr lang="en-US" dirty="0"/>
          </a:p>
          <a:p>
            <a:r>
              <a:rPr lang="fr-CA" b="1" i="1" dirty="0"/>
              <a:t>Sources</a:t>
            </a:r>
            <a:r>
              <a:rPr lang="en-US" b="1" dirty="0"/>
              <a:t>:</a:t>
            </a:r>
            <a:endParaRPr lang="en-US" dirty="0"/>
          </a:p>
          <a:p>
            <a:r>
              <a:rPr lang="fr-CA" i="1" dirty="0"/>
              <a:t>Code criminel</a:t>
            </a:r>
            <a:r>
              <a:rPr lang="fr-CA" dirty="0"/>
              <a:t>, art. 346.</a:t>
            </a:r>
            <a:endParaRPr lang="en-US" dirty="0"/>
          </a:p>
          <a:p>
            <a:endParaRPr lang="fr-CA" b="1"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16</a:t>
            </a:fld>
            <a:endParaRPr lang="fr-FR"/>
          </a:p>
        </p:txBody>
      </p:sp>
    </p:spTree>
    <p:extLst>
      <p:ext uri="{BB962C8B-B14F-4D97-AF65-F5344CB8AC3E}">
        <p14:creationId xmlns:p14="http://schemas.microsoft.com/office/powerpoint/2010/main" val="3572344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fr-CA" dirty="0"/>
          </a:p>
          <a:p>
            <a:endParaRPr lang="en-US" dirty="0"/>
          </a:p>
          <a:p>
            <a:r>
              <a:rPr lang="en-CA" dirty="0"/>
              <a:t>To find out more about defamation, visit our web site at: </a:t>
            </a:r>
            <a:endParaRPr lang="en-US" dirty="0"/>
          </a:p>
          <a:p>
            <a:r>
              <a:rPr lang="en-CA" dirty="0">
                <a:hlinkClick r:id="rId3"/>
              </a:rPr>
              <a:t>https://educaloi.qc.ca/en/publications/freedom-of-expression-internet/</a:t>
            </a:r>
            <a:endParaRPr lang="en-US" dirty="0"/>
          </a:p>
          <a:p>
            <a:r>
              <a:rPr lang="en-CA" dirty="0"/>
              <a:t>Defamation isn’t allowed, but it is not a crime. </a:t>
            </a:r>
            <a:endParaRPr lang="en-US" dirty="0"/>
          </a:p>
          <a:p>
            <a:endParaRPr lang="en-CA" dirty="0"/>
          </a:p>
          <a:p>
            <a:r>
              <a:rPr lang="en-CA" b="1" dirty="0"/>
              <a:t>The right to protection of reputation</a:t>
            </a:r>
            <a:r>
              <a:rPr lang="en-CA" dirty="0"/>
              <a:t> </a:t>
            </a:r>
            <a:endParaRPr lang="en-US" dirty="0"/>
          </a:p>
          <a:p>
            <a:r>
              <a:rPr lang="en-CA" dirty="0"/>
              <a:t>Everyone has the right to express themselves and state their opinion. However, everyone also has the right to the protection of their reputation! </a:t>
            </a:r>
            <a:endParaRPr lang="en-US" dirty="0"/>
          </a:p>
          <a:p>
            <a:r>
              <a:rPr lang="en-CA" dirty="0"/>
              <a:t>Depending on the context, the law recognizes that a person’s reputation could be damaged if: </a:t>
            </a:r>
            <a:endParaRPr lang="en-US" dirty="0"/>
          </a:p>
          <a:p>
            <a:r>
              <a:rPr lang="en-CA" dirty="0"/>
              <a:t>1. someone spreads false information, maliciously, deliberately and with the intention to hurt them; </a:t>
            </a:r>
            <a:endParaRPr lang="en-US" dirty="0"/>
          </a:p>
          <a:p>
            <a:r>
              <a:rPr lang="en-CA" dirty="0"/>
              <a:t>2. someone spreads negative information that they should know is untrue; or </a:t>
            </a:r>
            <a:endParaRPr lang="en-US" dirty="0"/>
          </a:p>
          <a:p>
            <a:r>
              <a:rPr lang="en-CA" dirty="0"/>
              <a:t>3. someone discloses true information for the purpose of ridiculing, humiliating a person or exposing them to hatred or contempt.</a:t>
            </a:r>
          </a:p>
          <a:p>
            <a:r>
              <a:rPr lang="en-CA" dirty="0"/>
              <a:t> </a:t>
            </a:r>
          </a:p>
          <a:p>
            <a:r>
              <a:rPr lang="en-CA" b="1" dirty="0"/>
              <a:t>The rule is the same whether the defamation happens in person or online</a:t>
            </a:r>
            <a:endParaRPr lang="en-CA" dirty="0"/>
          </a:p>
          <a:p>
            <a:r>
              <a:rPr lang="en-US" dirty="0"/>
              <a:t>A person's right to protection of their reputation</a:t>
            </a:r>
            <a:r>
              <a:rPr lang="en-CA" dirty="0"/>
              <a:t> applies even if the defamation takes place electronically! </a:t>
            </a:r>
            <a:endParaRPr lang="en-US" dirty="0"/>
          </a:p>
          <a:p>
            <a:r>
              <a:rPr lang="en-CA" dirty="0"/>
              <a:t>A Quebec Superior Court judge put it like this: “The Internet can make someone famous in an instant, but it can also damage or destroy their reputation with a single click.” A Supreme Court judge explained it in the following words: “</a:t>
            </a:r>
            <a:r>
              <a:rPr lang="en-US" dirty="0"/>
              <a:t>Because the Internet is a powerful medium for all kinds of expression, it is also a potentially powerful vehicle for expression that is defamatory.</a:t>
            </a:r>
            <a:r>
              <a:rPr lang="en-CA" dirty="0"/>
              <a:t>” You could ask students what they think about these statements.</a:t>
            </a:r>
          </a:p>
          <a:p>
            <a:r>
              <a:rPr lang="en-CA" dirty="0"/>
              <a:t> </a:t>
            </a:r>
          </a:p>
          <a:p>
            <a:r>
              <a:rPr lang="en-CA" dirty="0"/>
              <a:t>A person's right to protection of their reputation can be violated with words, images or videos. For example, circulating an embarrassing or offensive photo of a person could violate their right to protection of their reputation. The victim could ask for financial compensation (money) if their reputation is damaged.</a:t>
            </a:r>
            <a:endParaRPr lang="en-US" dirty="0"/>
          </a:p>
          <a:p>
            <a:endParaRPr lang="fr-FR" dirty="0"/>
          </a:p>
          <a:p>
            <a:r>
              <a:rPr lang="fr-FR" b="1" i="1" dirty="0"/>
              <a:t>Sources:</a:t>
            </a:r>
            <a:endParaRPr lang="en-US" dirty="0"/>
          </a:p>
          <a:p>
            <a:r>
              <a:rPr lang="fr-FR" i="1" dirty="0"/>
              <a:t>Charte des droits et libertés de la personne</a:t>
            </a:r>
            <a:r>
              <a:rPr lang="fr-FR" dirty="0"/>
              <a:t>, art. 3 et 4.</a:t>
            </a:r>
            <a:endParaRPr lang="en-US" dirty="0"/>
          </a:p>
          <a:p>
            <a:r>
              <a:rPr lang="fr-FR" i="1" dirty="0"/>
              <a:t>Code civil du Québec</a:t>
            </a:r>
            <a:r>
              <a:rPr lang="fr-FR" dirty="0"/>
              <a:t>, art. 3, 35, 36, 1457.</a:t>
            </a:r>
            <a:endParaRPr lang="en-US" dirty="0"/>
          </a:p>
          <a:p>
            <a:r>
              <a:rPr lang="fr-FR" i="1" dirty="0"/>
              <a:t>Prud’homme c. Prud’homme</a:t>
            </a:r>
            <a:r>
              <a:rPr lang="fr-FR" dirty="0"/>
              <a:t>, 2002 CSC 85.</a:t>
            </a:r>
            <a:endParaRPr lang="en-US" dirty="0"/>
          </a:p>
          <a:p>
            <a:endParaRPr lang="en-US" dirty="0"/>
          </a:p>
          <a:p>
            <a:endParaRPr lang="fr-CA" b="1"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17</a:t>
            </a:fld>
            <a:endParaRPr lang="fr-FR"/>
          </a:p>
        </p:txBody>
      </p:sp>
    </p:spTree>
    <p:extLst>
      <p:ext uri="{BB962C8B-B14F-4D97-AF65-F5344CB8AC3E}">
        <p14:creationId xmlns:p14="http://schemas.microsoft.com/office/powerpoint/2010/main" val="2932740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fr-CA" dirty="0"/>
          </a:p>
          <a:p>
            <a:r>
              <a:rPr lang="en-CA" dirty="0"/>
              <a:t>The courts have on several occasions considered the issue of limitations on freedom of expression and have ruled that limitations could be placed on that freedom when the words promote hatred against certain identifiable groups of people.</a:t>
            </a:r>
            <a:endParaRPr lang="en-CA" dirty="0">
              <a:cs typeface="Calibri"/>
            </a:endParaRPr>
          </a:p>
          <a:p>
            <a:r>
              <a:rPr lang="en-CA" dirty="0"/>
              <a:t>This could be a rather sensitive issue. However, students must understand that freedom of expression is not absolute.</a:t>
            </a:r>
            <a:endParaRPr lang="en-CA" dirty="0">
              <a:cs typeface="Calibri"/>
            </a:endParaRPr>
          </a:p>
          <a:p>
            <a:endParaRPr lang="en-CA" dirty="0"/>
          </a:p>
          <a:p>
            <a:pPr marL="171450" indent="-171450">
              <a:buFont typeface="Wingdings,Sans-Serif"/>
              <a:buChar char="q"/>
            </a:pPr>
            <a:r>
              <a:rPr lang="en-CA" dirty="0"/>
              <a:t>NB! Hate speech (or hate propaganda), as defined by the law, does not mean what students might think it means. It's not just about hating someone and expressing it. To be considered hate speech, it must be directed at an identifiable group of people and must be likely to result in a "breach of the peace". The term "identifiable group" is defined as a group distinguished from others by color, race, religion, national or ethnic origin, age, sex, sexual orientation, gender identity or expression, or mental or physical disability.</a:t>
            </a:r>
            <a:endParaRPr lang="en-CA" dirty="0">
              <a:cs typeface="Calibri"/>
            </a:endParaRPr>
          </a:p>
          <a:p>
            <a:pPr marL="171450" indent="-171450"/>
            <a:endParaRPr lang="en-CA" dirty="0"/>
          </a:p>
          <a:p>
            <a:r>
              <a:rPr lang="en-CA" dirty="0"/>
              <a:t>Some examples of hate speech:</a:t>
            </a:r>
          </a:p>
          <a:p>
            <a:pPr marL="285750" indent="-285750">
              <a:buFont typeface="Arial,Sans-Serif"/>
              <a:buChar char="•"/>
            </a:pPr>
            <a:r>
              <a:rPr lang="en-CA" dirty="0"/>
              <a:t>Blaming a specific ethnic or religious group for a particular problem and proposing the elimination of members of that group as a solution to the problem.</a:t>
            </a:r>
          </a:p>
          <a:p>
            <a:pPr marL="285750" indent="-285750">
              <a:buFont typeface="Arial,Sans-Serif"/>
              <a:buChar char="•"/>
            </a:pPr>
            <a:r>
              <a:rPr lang="en-CA" dirty="0"/>
              <a:t>Threatening to injure or kill members of an identifiable group or destroy their property simply because they belong to that group. </a:t>
            </a:r>
          </a:p>
          <a:p>
            <a:endParaRPr lang="en-CA" dirty="0"/>
          </a:p>
          <a:p>
            <a:r>
              <a:rPr lang="en-CA" b="1" dirty="0"/>
              <a:t>Supplemental question:</a:t>
            </a:r>
            <a:endParaRPr lang="en-CA" dirty="0"/>
          </a:p>
          <a:p>
            <a:pPr marL="171450" indent="-171450">
              <a:buFont typeface="Wingdings,Sans-Serif"/>
              <a:buChar char="q"/>
            </a:pPr>
            <a:r>
              <a:rPr lang="en-CA" dirty="0"/>
              <a:t>Do you agree that freedom of expression should have some limitations? </a:t>
            </a:r>
          </a:p>
          <a:p>
            <a:pPr marL="171450" indent="-171450">
              <a:buFont typeface="Wingdings,Sans-Serif"/>
              <a:buChar char="q"/>
            </a:pPr>
            <a:r>
              <a:rPr lang="en-CA" dirty="0"/>
              <a:t>Do you agree with the limitations currently set by the law?</a:t>
            </a:r>
          </a:p>
          <a:p>
            <a:pPr marL="171450" indent="-171450">
              <a:buFont typeface="Wingdings,Sans-Serif"/>
              <a:buChar char="q"/>
            </a:pPr>
            <a:r>
              <a:rPr lang="en-CA" dirty="0"/>
              <a:t>Are there any other limitations that you would place on freedom of expression?</a:t>
            </a:r>
          </a:p>
          <a:p>
            <a:endParaRPr lang="fr-CA" dirty="0"/>
          </a:p>
          <a:p>
            <a:endParaRPr lang="fr-CA" dirty="0"/>
          </a:p>
          <a:p>
            <a:r>
              <a:rPr lang="fr-CA" b="1" i="1" dirty="0"/>
              <a:t>Sources:</a:t>
            </a:r>
            <a:endParaRPr lang="fr-CA" dirty="0"/>
          </a:p>
          <a:p>
            <a:endParaRPr lang="fr-CA" dirty="0"/>
          </a:p>
          <a:p>
            <a:r>
              <a:rPr lang="fr-CA" i="1" dirty="0"/>
              <a:t>Code criminel,</a:t>
            </a:r>
            <a:r>
              <a:rPr lang="fr-CA" dirty="0"/>
              <a:t> art. 319, 318(4).</a:t>
            </a:r>
            <a:endParaRPr lang="en-US" dirty="0"/>
          </a:p>
          <a:p>
            <a:r>
              <a:rPr lang="fr-CA" i="1" dirty="0"/>
              <a:t>R</a:t>
            </a:r>
            <a:r>
              <a:rPr lang="fr-CA" dirty="0"/>
              <a:t>. c. </a:t>
            </a:r>
            <a:r>
              <a:rPr lang="fr-CA" i="1" dirty="0"/>
              <a:t>Zundel</a:t>
            </a:r>
            <a:r>
              <a:rPr lang="fr-CA" dirty="0"/>
              <a:t>, [1992] 2 R.C.S. 731.</a:t>
            </a:r>
            <a:endParaRPr lang="fr-CA" dirty="0">
              <a:cs typeface="Calibri"/>
            </a:endParaRPr>
          </a:p>
          <a:p>
            <a:r>
              <a:rPr lang="fr-CA" dirty="0">
                <a:hlinkClick r:id="rId3"/>
              </a:rPr>
              <a:t>Julian Walker, Discours haineux et liberté d’expression: balises légales au Canada, en ligne: https://lop.parl.ca/sites/PublicWebsite/default/fr_CA/ResearchPublications/201825E</a:t>
            </a:r>
            <a:endParaRPr lang="fr-CA" dirty="0"/>
          </a:p>
          <a:p>
            <a:endParaRPr lang="fr-CA" dirty="0"/>
          </a:p>
          <a:p>
            <a:endParaRPr lang="fr-CA" dirty="0"/>
          </a:p>
          <a:p>
            <a:endParaRPr lang="fr-CA" b="1"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18</a:t>
            </a:fld>
            <a:endParaRPr lang="fr-FR"/>
          </a:p>
        </p:txBody>
      </p:sp>
    </p:spTree>
    <p:extLst>
      <p:ext uri="{BB962C8B-B14F-4D97-AF65-F5344CB8AC3E}">
        <p14:creationId xmlns:p14="http://schemas.microsoft.com/office/powerpoint/2010/main" val="2442976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fr-CA" dirty="0"/>
          </a:p>
          <a:p>
            <a:endParaRPr lang="fr-CA" dirty="0"/>
          </a:p>
          <a:p>
            <a:r>
              <a:rPr lang="en-US" dirty="0"/>
              <a:t>If students can’t give any answers, make the clues on the slide appear by clicking once for each image. </a:t>
            </a:r>
            <a:endParaRPr lang="en-US" dirty="0">
              <a:cs typeface="Calibri"/>
            </a:endParaRPr>
          </a:p>
          <a:p>
            <a:endParaRPr lang="fr-CA" dirty="0"/>
          </a:p>
          <a:p>
            <a:r>
              <a:rPr lang="en-CA" dirty="0"/>
              <a:t>Answers:</a:t>
            </a:r>
            <a:endParaRPr lang="en-CA" dirty="0">
              <a:cs typeface="Calibri"/>
            </a:endParaRPr>
          </a:p>
          <a:p>
            <a:r>
              <a:rPr lang="en-CA" dirty="0"/>
              <a:t>- Embarrassing photos (for all kinds of reasons...)</a:t>
            </a:r>
            <a:endParaRPr lang="en-CA" dirty="0">
              <a:cs typeface="Calibri"/>
            </a:endParaRPr>
          </a:p>
          <a:p>
            <a:r>
              <a:rPr lang="en-CA" dirty="0"/>
              <a:t>- Photos in which you appear nude.</a:t>
            </a:r>
            <a:endParaRPr lang="en-CA" dirty="0">
              <a:cs typeface="Calibri"/>
            </a:endParaRPr>
          </a:p>
          <a:p>
            <a:endParaRPr lang="en-US" b="1"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19</a:t>
            </a:fld>
            <a:endParaRPr lang="fr-FR"/>
          </a:p>
        </p:txBody>
      </p:sp>
    </p:spTree>
    <p:extLst>
      <p:ext uri="{BB962C8B-B14F-4D97-AF65-F5344CB8AC3E}">
        <p14:creationId xmlns:p14="http://schemas.microsoft.com/office/powerpoint/2010/main" val="879338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en-CA" dirty="0"/>
          </a:p>
          <a:p>
            <a:r>
              <a:rPr lang="en-CA" dirty="0"/>
              <a:t>Go back to the Information on slide 17 (Defamation).</a:t>
            </a:r>
          </a:p>
          <a:p>
            <a:r>
              <a:rPr lang="en-CA" dirty="0"/>
              <a:t>A person’s right to control their personal images is part of the right to protection of their reputation and the same rules apply.</a:t>
            </a:r>
          </a:p>
          <a:p>
            <a:endParaRPr lang="fr-CA" dirty="0"/>
          </a:p>
          <a:p>
            <a:r>
              <a:rPr lang="fr-FR" b="1" i="1" dirty="0"/>
              <a:t>Sources:</a:t>
            </a:r>
            <a:endParaRPr lang="en-US" dirty="0"/>
          </a:p>
          <a:p>
            <a:endParaRPr lang="fr-FR" dirty="0"/>
          </a:p>
          <a:p>
            <a:r>
              <a:rPr lang="fr-FR" i="1" dirty="0"/>
              <a:t>Charte des droits et libertés de la personne</a:t>
            </a:r>
            <a:r>
              <a:rPr lang="fr-FR" dirty="0"/>
              <a:t>, art. 3 et 4.</a:t>
            </a:r>
            <a:endParaRPr lang="en-US" dirty="0"/>
          </a:p>
          <a:p>
            <a:r>
              <a:rPr lang="fr-FR" i="1" dirty="0"/>
              <a:t>Code civil du Québec</a:t>
            </a:r>
            <a:r>
              <a:rPr lang="fr-FR" dirty="0"/>
              <a:t>, art. 3, 35, 36.</a:t>
            </a:r>
            <a:endParaRPr lang="en-US" dirty="0"/>
          </a:p>
          <a:p>
            <a:r>
              <a:rPr lang="fr-FR" i="1" dirty="0"/>
              <a:t>Prud’homme c. Prud’homme</a:t>
            </a:r>
            <a:r>
              <a:rPr lang="fr-FR" dirty="0"/>
              <a:t>, 2002 CSC 85 au para 36.</a:t>
            </a:r>
            <a:endParaRPr lang="en-US" dirty="0"/>
          </a:p>
          <a:p>
            <a:r>
              <a:rPr lang="fr-CA" i="1" dirty="0"/>
              <a:t>Aubry c. Éditions Vice‑Versa</a:t>
            </a:r>
            <a:r>
              <a:rPr lang="fr-CA" dirty="0"/>
              <a:t>, [1998] 1 R.C.S. 591.</a:t>
            </a:r>
            <a:endParaRPr lang="en-US" dirty="0"/>
          </a:p>
          <a:p>
            <a:r>
              <a:rPr lang="fr-CA" i="1" dirty="0"/>
              <a:t>Laforest c. Collins</a:t>
            </a:r>
            <a:r>
              <a:rPr lang="fr-CA" dirty="0"/>
              <a:t>, 2012 QCCS 3078 para 117.</a:t>
            </a:r>
            <a:endParaRPr lang="en-US" dirty="0"/>
          </a:p>
          <a:p>
            <a:r>
              <a:rPr lang="fr-CA" i="1" dirty="0"/>
              <a:t>Crookes c. Newton</a:t>
            </a:r>
            <a:r>
              <a:rPr lang="fr-CA" dirty="0"/>
              <a:t>, 2011 CSC 47 para 37.</a:t>
            </a:r>
            <a:endParaRPr lang="en-US" dirty="0"/>
          </a:p>
          <a:p>
            <a:endParaRPr lang="fr-CA" b="1"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20</a:t>
            </a:fld>
            <a:endParaRPr lang="fr-FR"/>
          </a:p>
        </p:txBody>
      </p:sp>
    </p:spTree>
    <p:extLst>
      <p:ext uri="{BB962C8B-B14F-4D97-AF65-F5344CB8AC3E}">
        <p14:creationId xmlns:p14="http://schemas.microsoft.com/office/powerpoint/2010/main" val="4246614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en-CA" dirty="0"/>
          </a:p>
          <a:p>
            <a:r>
              <a:rPr lang="en-US" dirty="0"/>
              <a:t>It can be difficult to broach this topic with students. You may feel that they’re too young to take part in such a discussion. However, we recommend having this discussion with them, as this type of problem can occur in primary school. The students know it exists, even though most of them say they wouldn't do it. It's important to make them aware, before they reach the age of criminal responsibility, of the consequences of sharing intimate images.</a:t>
            </a:r>
          </a:p>
          <a:p>
            <a:endParaRPr lang="en-CA" dirty="0"/>
          </a:p>
          <a:p>
            <a:r>
              <a:rPr lang="en-CA" dirty="0"/>
              <a:t>Ask the students the following question: What is an intimate image? (Students usually call such images “nudes”.) </a:t>
            </a:r>
            <a:endParaRPr lang="en-US" dirty="0"/>
          </a:p>
          <a:p>
            <a:r>
              <a:rPr lang="en-CA" dirty="0"/>
              <a:t>  </a:t>
            </a:r>
            <a:endParaRPr lang="en-US" dirty="0"/>
          </a:p>
          <a:p>
            <a:r>
              <a:rPr lang="en-CA" b="1" dirty="0"/>
              <a:t>INFORMATION TO BE PROVIDED:</a:t>
            </a:r>
            <a:r>
              <a:rPr lang="en-CA" dirty="0"/>
              <a:t> </a:t>
            </a:r>
          </a:p>
          <a:p>
            <a:r>
              <a:rPr lang="en-CA" dirty="0"/>
              <a:t>Examples of an “</a:t>
            </a:r>
            <a:r>
              <a:rPr lang="en-US" dirty="0"/>
              <a:t>intimate image“</a:t>
            </a:r>
            <a:r>
              <a:rPr lang="en-CA" dirty="0"/>
              <a:t>: </a:t>
            </a:r>
            <a:endParaRPr lang="en-US" dirty="0"/>
          </a:p>
          <a:p>
            <a:r>
              <a:rPr lang="en-CA" dirty="0"/>
              <a:t>- An image with a sexual connotation showing mainly genitals, breasts or buttocks. </a:t>
            </a:r>
            <a:endParaRPr lang="en-US" dirty="0"/>
          </a:p>
          <a:p>
            <a:r>
              <a:rPr lang="en-CA" dirty="0"/>
              <a:t>- An image of someone engaged in explicit sexual activity, which often involves nudity. An explicit sexual activity is more than just a kiss or a caress. </a:t>
            </a:r>
            <a:endParaRPr lang="en-US" dirty="0"/>
          </a:p>
          <a:p>
            <a:r>
              <a:rPr lang="en-CA" dirty="0"/>
              <a:t> </a:t>
            </a:r>
          </a:p>
          <a:p>
            <a:r>
              <a:rPr lang="en-CA" dirty="0"/>
              <a:t>Sometimes an </a:t>
            </a:r>
            <a:r>
              <a:rPr lang="en-US" dirty="0"/>
              <a:t>intimate image</a:t>
            </a:r>
            <a:r>
              <a:rPr lang="en-CA" dirty="0"/>
              <a:t> consisting of a photo or video is e-mailed or posted personally by the subject. Sometimes someone else takes the photo or shoots the video with the subject’s consent. </a:t>
            </a:r>
            <a:r>
              <a:rPr lang="en-US" dirty="0"/>
              <a:t>Such images could also be taken without the subject’s knowledge. For example, in the locker room after gym class.</a:t>
            </a:r>
          </a:p>
          <a:p>
            <a:endParaRPr lang="en-CA" dirty="0"/>
          </a:p>
          <a:p>
            <a:r>
              <a:rPr lang="en-CA" b="1" dirty="0"/>
              <a:t>Additional questions:</a:t>
            </a:r>
            <a:r>
              <a:rPr lang="en-CA" dirty="0"/>
              <a:t> </a:t>
            </a:r>
            <a:endParaRPr lang="en-US" dirty="0"/>
          </a:p>
          <a:p>
            <a:r>
              <a:rPr lang="en-US" dirty="0"/>
              <a:t>Is an intimate image of a child or a minor (child under 18) the same thing as an intimate image of an adult</a:t>
            </a:r>
            <a:r>
              <a:rPr lang="en-CA" dirty="0"/>
              <a:t>? </a:t>
            </a:r>
            <a:endParaRPr lang="en-US" dirty="0"/>
          </a:p>
          <a:p>
            <a:r>
              <a:rPr lang="en-US" dirty="0"/>
              <a:t>Is a photo of a naked baby, taken by the parents at bath time, an intimate image</a:t>
            </a:r>
            <a:r>
              <a:rPr lang="en-CA" dirty="0"/>
              <a:t>? </a:t>
            </a:r>
            <a:endParaRPr lang="en-CA" b="1" i="1" dirty="0"/>
          </a:p>
          <a:p>
            <a:endParaRPr lang="en-CA" b="1" i="1" dirty="0"/>
          </a:p>
          <a:p>
            <a:r>
              <a:rPr lang="en-CA" b="1" i="1" dirty="0"/>
              <a:t>Sources:</a:t>
            </a:r>
            <a:endParaRPr lang="en-US" dirty="0"/>
          </a:p>
          <a:p>
            <a:endParaRPr lang="en-CA" dirty="0"/>
          </a:p>
          <a:p>
            <a:r>
              <a:rPr lang="en-CA" i="1" dirty="0"/>
              <a:t>Code </a:t>
            </a:r>
            <a:r>
              <a:rPr lang="en-CA" i="1" dirty="0" err="1"/>
              <a:t>criminel</a:t>
            </a:r>
            <a:r>
              <a:rPr lang="en-CA" dirty="0"/>
              <a:t>, art. 1</a:t>
            </a:r>
            <a:r>
              <a:rPr lang="fr-CA" dirty="0"/>
              <a:t>63.1a)(i) et 163.1a)(ii): pornographie juvénile; 162.1(2)a): distribution d’images intimes.</a:t>
            </a:r>
            <a:endParaRPr lang="en-US" dirty="0"/>
          </a:p>
          <a:p>
            <a:r>
              <a:rPr lang="en-CA" i="1" dirty="0"/>
              <a:t>L</a:t>
            </a:r>
            <a:r>
              <a:rPr lang="fr-CA" i="1" dirty="0"/>
              <a:t>SJPA – 1811</a:t>
            </a:r>
            <a:r>
              <a:rPr lang="fr-CA" dirty="0"/>
              <a:t>, 2018 QCCA 597 aux para 12 à 19.</a:t>
            </a:r>
            <a:endParaRPr lang="en-US" dirty="0"/>
          </a:p>
          <a:p>
            <a:r>
              <a:rPr lang="en-CA" i="1" dirty="0"/>
              <a:t>R c. S</a:t>
            </a:r>
            <a:r>
              <a:rPr lang="fr-CA" i="1" dirty="0"/>
              <a:t>harpe</a:t>
            </a:r>
            <a:r>
              <a:rPr lang="fr-CA" dirty="0"/>
              <a:t>, [2001] 1 RCS 45 aux para 49, 51, 53.</a:t>
            </a:r>
            <a:endParaRPr lang="en-CA" dirty="0"/>
          </a:p>
          <a:p>
            <a:endParaRPr lang="fr-CA" dirty="0"/>
          </a:p>
          <a:p>
            <a:endParaRPr lang="fr-CA" b="1"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21</a:t>
            </a:fld>
            <a:endParaRPr lang="fr-FR"/>
          </a:p>
        </p:txBody>
      </p:sp>
    </p:spTree>
    <p:extLst>
      <p:ext uri="{BB962C8B-B14F-4D97-AF65-F5344CB8AC3E}">
        <p14:creationId xmlns:p14="http://schemas.microsoft.com/office/powerpoint/2010/main" val="3346090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fr-CA" dirty="0"/>
          </a:p>
          <a:p>
            <a:endParaRPr lang="en-US" dirty="0"/>
          </a:p>
          <a:p>
            <a:r>
              <a:rPr lang="en-US" dirty="0"/>
              <a:t>Make sure that students understand the concept of consent (and therefore, the term “non-consensual”). To find out if a person consents to having their personal image sent or posted, you must ask them first. Consent must be "free and informed“, which means that the person did not consent under threat or because they felt </a:t>
            </a:r>
            <a:r>
              <a:rPr lang="en-CA" dirty="0"/>
              <a:t>compelled to do so.</a:t>
            </a:r>
            <a:r>
              <a:rPr lang="fr-CA" dirty="0"/>
              <a:t> </a:t>
            </a:r>
          </a:p>
          <a:p>
            <a:endParaRPr lang="fr-CA" dirty="0"/>
          </a:p>
          <a:p>
            <a:r>
              <a:rPr lang="en-US" dirty="0"/>
              <a:t>We often hear about the notion of consent in the context of sexual activity (sexual consent). However, consent is a much broader legal concept. For example, the crime of "non-consensual sharing of intimate images" refers to consent in relation to the sharing of the intimate image, not the taking of it. </a:t>
            </a:r>
          </a:p>
          <a:p>
            <a:endParaRPr lang="fr-CA" dirty="0"/>
          </a:p>
          <a:p>
            <a:r>
              <a:rPr lang="en-CA" dirty="0"/>
              <a:t>Consult the Éducaloi article (including a short video) on the subject: </a:t>
            </a:r>
            <a:endParaRPr lang="en-CA" dirty="0">
              <a:cs typeface="Calibri"/>
            </a:endParaRPr>
          </a:p>
          <a:p>
            <a:r>
              <a:rPr lang="en-US" dirty="0">
                <a:hlinkClick r:id="rId3"/>
              </a:rPr>
              <a:t>https://educaloi.qc.ca/en/capsules/sharing-intimate-images</a:t>
            </a:r>
            <a:endParaRPr lang="en-CA" dirty="0"/>
          </a:p>
          <a:p>
            <a:endParaRPr lang="en-CA" dirty="0"/>
          </a:p>
          <a:p>
            <a:r>
              <a:rPr lang="en-US" dirty="0"/>
              <a:t>A person who shares intimate images of a person under the age of 18 could be charged with two crimes: non-consensual sharing of intimate images and distribution of child pornography (if the person in the image is under 18)</a:t>
            </a:r>
            <a:r>
              <a:rPr lang="en-CA" dirty="0"/>
              <a:t>.</a:t>
            </a:r>
            <a:endParaRPr lang="en-US" dirty="0"/>
          </a:p>
          <a:p>
            <a:endParaRPr lang="en-CA" dirty="0"/>
          </a:p>
          <a:p>
            <a:r>
              <a:rPr lang="en-US" b="1" dirty="0"/>
              <a:t>Additional Information</a:t>
            </a:r>
            <a:r>
              <a:rPr lang="en-CA" b="1" dirty="0"/>
              <a:t> for the teacher:</a:t>
            </a:r>
            <a:br>
              <a:rPr lang="en-CA" b="1" dirty="0">
                <a:cs typeface="+mn-lt"/>
              </a:rPr>
            </a:br>
            <a:r>
              <a:rPr lang="en-CA" b="0" dirty="0"/>
              <a:t>A student who takes an intimate selfie and sends it to other people will not normally be charged with distributing child pornography. The police would generally consider the student to be a victim.</a:t>
            </a:r>
            <a:endParaRPr lang="en-US" b="0" dirty="0"/>
          </a:p>
          <a:p>
            <a:endParaRPr lang="en-CA" dirty="0"/>
          </a:p>
          <a:p>
            <a:r>
              <a:rPr lang="en-CA" b="1" i="1" dirty="0"/>
              <a:t>Sources:</a:t>
            </a:r>
            <a:endParaRPr lang="en-US" dirty="0"/>
          </a:p>
          <a:p>
            <a:r>
              <a:rPr lang="fr-CA" i="1" dirty="0"/>
              <a:t>Code criminel</a:t>
            </a:r>
            <a:r>
              <a:rPr lang="fr-CA" dirty="0"/>
              <a:t>, art. 162,1, 163.1.</a:t>
            </a:r>
            <a:endParaRPr lang="en-US" dirty="0"/>
          </a:p>
          <a:p>
            <a:endParaRPr lang="fr-CA" b="1"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22</a:t>
            </a:fld>
            <a:endParaRPr lang="fr-FR"/>
          </a:p>
        </p:txBody>
      </p:sp>
    </p:spTree>
    <p:extLst>
      <p:ext uri="{BB962C8B-B14F-4D97-AF65-F5344CB8AC3E}">
        <p14:creationId xmlns:p14="http://schemas.microsoft.com/office/powerpoint/2010/main" val="1578128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fr-CA" dirty="0"/>
          </a:p>
          <a:p>
            <a:r>
              <a:rPr lang="en-US" dirty="0"/>
              <a:t>It is not always easy to understand and respect copyright.</a:t>
            </a:r>
          </a:p>
          <a:p>
            <a:r>
              <a:rPr lang="en-US" dirty="0"/>
              <a:t>It’s important for students to understand at this stage in their lives that artistic works (written, visual, musical, etc.) "belong" to a particular person or group. </a:t>
            </a:r>
          </a:p>
          <a:p>
            <a:endParaRPr lang="en-US" dirty="0"/>
          </a:p>
          <a:p>
            <a:r>
              <a:rPr lang="en-US" b="1" i="1" dirty="0"/>
              <a:t>Sources:</a:t>
            </a:r>
            <a:endParaRPr lang="en-US" dirty="0"/>
          </a:p>
          <a:p>
            <a:endParaRPr lang="en-US" dirty="0"/>
          </a:p>
          <a:p>
            <a:r>
              <a:rPr lang="fr-CA" i="1" dirty="0"/>
              <a:t>Loi sur le droit d'auteur</a:t>
            </a:r>
            <a:r>
              <a:rPr lang="fr-CA" dirty="0"/>
              <a:t>, art. 3, 5 et 6.</a:t>
            </a:r>
            <a:endParaRPr lang="fr-CA"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23</a:t>
            </a:fld>
            <a:endParaRPr lang="fr-FR"/>
          </a:p>
        </p:txBody>
      </p:sp>
    </p:spTree>
    <p:extLst>
      <p:ext uri="{BB962C8B-B14F-4D97-AF65-F5344CB8AC3E}">
        <p14:creationId xmlns:p14="http://schemas.microsoft.com/office/powerpoint/2010/main" val="3184844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en-CA" dirty="0"/>
          </a:p>
          <a:p>
            <a:r>
              <a:rPr lang="en-CA" dirty="0"/>
              <a:t>Lead a discussion on the following two questions</a:t>
            </a:r>
            <a:r>
              <a:rPr lang="en-US" dirty="0"/>
              <a:t>:</a:t>
            </a:r>
            <a:endParaRPr lang="en-US" dirty="0">
              <a:cs typeface="Calibri"/>
            </a:endParaRPr>
          </a:p>
          <a:p>
            <a:pPr marL="228600" indent="-228600">
              <a:buAutoNum type="arabicPeriod"/>
            </a:pPr>
            <a:endParaRPr lang="en-CA"/>
          </a:p>
          <a:p>
            <a:pPr marL="228600" indent="-228600">
              <a:buAutoNum type="arabicPeriod"/>
            </a:pPr>
            <a:r>
              <a:rPr lang="en-CA" b="1" dirty="0"/>
              <a:t>Do laws change?</a:t>
            </a:r>
            <a:endParaRPr lang="en-CA" dirty="0"/>
          </a:p>
          <a:p>
            <a:pPr marL="228600" indent="-228600">
              <a:spcAft>
                <a:spcPts val="600"/>
              </a:spcAft>
            </a:pPr>
            <a:endParaRPr lang="en-CA"/>
          </a:p>
          <a:p>
            <a:pPr>
              <a:spcAft>
                <a:spcPts val="600"/>
              </a:spcAft>
            </a:pPr>
            <a:r>
              <a:rPr lang="en-CA" dirty="0"/>
              <a:t>If students have difficulty answering, ask them if they know of anything that used to be forbidden but is now allowed, or vice versa.</a:t>
            </a:r>
            <a:endParaRPr lang="en-CA" dirty="0">
              <a:ea typeface="Calibri"/>
              <a:cs typeface="Calibri"/>
            </a:endParaRPr>
          </a:p>
          <a:p>
            <a:r>
              <a:rPr lang="en-CA" dirty="0"/>
              <a:t>Some current examples: legalization of cannabis, women's right to vote, abortion, same-sex marriage, euthanasia for the terminally ill, etc.</a:t>
            </a:r>
            <a:endParaRPr lang="en-CA" dirty="0">
              <a:ea typeface="Calibri"/>
              <a:cs typeface="Calibri"/>
            </a:endParaRPr>
          </a:p>
          <a:p>
            <a:endParaRPr lang="en-CA"/>
          </a:p>
          <a:p>
            <a:r>
              <a:rPr lang="en-CA" b="1" dirty="0"/>
              <a:t>2. Do they keep changing?</a:t>
            </a:r>
            <a:endParaRPr lang="en-CA" dirty="0"/>
          </a:p>
          <a:p>
            <a:endParaRPr lang="en-CA"/>
          </a:p>
          <a:p>
            <a:r>
              <a:rPr lang="en-CA" dirty="0"/>
              <a:t>Following discussion of the first question on this slide, students should now understand that laws evolve and change as society changes. The law should usually reflect society's values. It must also adapt to new realities and to new and developing technologies. For example, once we could record music, the law had to adapt to changed notions of intellectual property.</a:t>
            </a:r>
            <a:endParaRPr lang="en-CA" dirty="0">
              <a:ea typeface="Calibri"/>
              <a:cs typeface="Calibri"/>
            </a:endParaRPr>
          </a:p>
          <a:p>
            <a:endParaRPr lang="en-CA"/>
          </a:p>
          <a:p>
            <a:r>
              <a:rPr lang="en-CA" dirty="0"/>
              <a:t>The law has also had to adapt to the </a:t>
            </a:r>
            <a:r>
              <a:rPr lang="en-US" dirty="0"/>
              <a:t>rapid development </a:t>
            </a:r>
            <a:r>
              <a:rPr lang="en-CA" dirty="0"/>
              <a:t>of the Internet and social networking sites. This will be the main subject of this activity.</a:t>
            </a:r>
            <a:endParaRPr lang="en-CA" dirty="0">
              <a:cs typeface="Calibri"/>
            </a:endParaRPr>
          </a:p>
          <a:p>
            <a:endParaRPr lang="fr-CA" b="1">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t>5</a:t>
            </a:fld>
            <a:endParaRPr lang="fr-FR"/>
          </a:p>
        </p:txBody>
      </p:sp>
    </p:spTree>
    <p:extLst>
      <p:ext uri="{BB962C8B-B14F-4D97-AF65-F5344CB8AC3E}">
        <p14:creationId xmlns:p14="http://schemas.microsoft.com/office/powerpoint/2010/main" val="2128964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fr-CA" dirty="0"/>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person who holds the copyright in a work is the only one who can "use the work". For example, no one may reproduce, publish, broadcast or perform a substantial part of a work without the permission of the person who holds the rights to the work. </a:t>
            </a:r>
            <a:r>
              <a:rPr lang="en-US" dirty="0"/>
              <a:t>To use these works, you must ask for permission, and, in some cases pay a fee to the artist or creator for the right to use their work</a:t>
            </a:r>
            <a:r>
              <a:rPr lang="fr-CA" dirty="0"/>
              <a:t>. </a:t>
            </a:r>
            <a:endParaRPr lang="en-US" dirty="0"/>
          </a:p>
          <a:p>
            <a:endParaRPr lang="en-CA" dirty="0"/>
          </a:p>
          <a:p>
            <a:endParaRPr lang="en-US" dirty="0"/>
          </a:p>
          <a:p>
            <a:r>
              <a:rPr lang="en-US" b="1" dirty="0"/>
              <a:t>Additional questions to ask the students:</a:t>
            </a:r>
            <a:endParaRPr lang="en-US" dirty="0"/>
          </a:p>
          <a:p>
            <a:pPr marL="285750" indent="-285750">
              <a:buFont typeface="Wingdings,Sans-Serif"/>
              <a:buChar char="q"/>
            </a:pPr>
            <a:r>
              <a:rPr lang="en-US" dirty="0"/>
              <a:t>Do you think copyright laws should be different depending on whether an artist's work is used over the Internet, on television, or in a book?</a:t>
            </a:r>
          </a:p>
          <a:p>
            <a:pPr marL="285750" indent="-285750">
              <a:buFont typeface="Wingdings,Sans-Serif"/>
              <a:buChar char="q"/>
            </a:pPr>
            <a:r>
              <a:rPr lang="en-US" dirty="0"/>
              <a:t>If there weren’t any copyright laws, what would be the consequences for artists and creators? </a:t>
            </a:r>
          </a:p>
          <a:p>
            <a:endParaRPr lang="en-CA" dirty="0">
              <a:cs typeface="Calibri"/>
            </a:endParaRPr>
          </a:p>
          <a:p>
            <a:endParaRPr lang="en-CA" dirty="0"/>
          </a:p>
          <a:p>
            <a:r>
              <a:rPr lang="en-CA" dirty="0"/>
              <a:t>For more information and to prepare for student questions: </a:t>
            </a:r>
            <a:endParaRPr lang="en-CA" dirty="0">
              <a:cs typeface="Calibri"/>
            </a:endParaRPr>
          </a:p>
          <a:p>
            <a:r>
              <a:rPr lang="en-CA" dirty="0">
                <a:hlinkClick r:id="rId3"/>
              </a:rPr>
              <a:t>https://educaloi.qc.ca/en/capsules/copyright-protecting-creative-works</a:t>
            </a:r>
            <a:endParaRPr lang="en-US" dirty="0"/>
          </a:p>
          <a:p>
            <a:r>
              <a:rPr lang="en-CA" dirty="0"/>
              <a:t> </a:t>
            </a:r>
            <a:endParaRPr lang="en-CA" dirty="0">
              <a:cs typeface="Calibri"/>
            </a:endParaRPr>
          </a:p>
          <a:p>
            <a:endParaRPr lang="fr-CA" dirty="0"/>
          </a:p>
          <a:p>
            <a:r>
              <a:rPr lang="fr-CA" b="1" i="1" dirty="0"/>
              <a:t>Sources:</a:t>
            </a:r>
            <a:endParaRPr lang="fr-CA" i="1" dirty="0"/>
          </a:p>
          <a:p>
            <a:r>
              <a:rPr lang="fr-CA" i="1" dirty="0"/>
              <a:t>Loi sur le droit d'auteur</a:t>
            </a:r>
            <a:r>
              <a:rPr lang="fr-CA" dirty="0"/>
              <a:t>, art. 3, 5 et 6</a:t>
            </a:r>
            <a:endParaRPr lang="en-US" dirty="0"/>
          </a:p>
          <a:p>
            <a:r>
              <a:rPr lang="fr-CA" i="1" dirty="0"/>
              <a:t>Théberge</a:t>
            </a:r>
            <a:r>
              <a:rPr lang="fr-CA" dirty="0"/>
              <a:t> c. </a:t>
            </a:r>
            <a:r>
              <a:rPr lang="fr-CA" i="1" dirty="0"/>
              <a:t>Galerie d’Art du Petit Champlain </a:t>
            </a:r>
            <a:r>
              <a:rPr lang="fr-CA" i="1" dirty="0" err="1"/>
              <a:t>inc</a:t>
            </a:r>
            <a:r>
              <a:rPr lang="fr-CA" dirty="0" err="1"/>
              <a:t>.</a:t>
            </a:r>
            <a:r>
              <a:rPr lang="fr-CA" dirty="0"/>
              <a:t>, [2002] 2 R.C.S. 336, 2002 CSC 34, para 30-32</a:t>
            </a:r>
            <a:endParaRPr lang="fr-CA" dirty="0">
              <a:cs typeface="Calibri"/>
            </a:endParaRPr>
          </a:p>
          <a:p>
            <a:r>
              <a:rPr lang="fr-CA" i="1" dirty="0"/>
              <a:t>Cinar Corporation </a:t>
            </a:r>
            <a:r>
              <a:rPr lang="fr-CA" dirty="0"/>
              <a:t>c</a:t>
            </a:r>
            <a:r>
              <a:rPr lang="fr-CA" i="1" dirty="0"/>
              <a:t>. Robinson, </a:t>
            </a:r>
            <a:r>
              <a:rPr lang="fr-CA" dirty="0"/>
              <a:t>2013 CSC 73</a:t>
            </a:r>
            <a:endParaRPr lang="fr-CA" dirty="0">
              <a:cs typeface="Calibri"/>
            </a:endParaRPr>
          </a:p>
          <a:p>
            <a:endParaRPr lang="fr-CA" b="1"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24</a:t>
            </a:fld>
            <a:endParaRPr lang="fr-FR"/>
          </a:p>
        </p:txBody>
      </p:sp>
    </p:spTree>
    <p:extLst>
      <p:ext uri="{BB962C8B-B14F-4D97-AF65-F5344CB8AC3E}">
        <p14:creationId xmlns:p14="http://schemas.microsoft.com/office/powerpoint/2010/main" val="3698067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25</a:t>
            </a:fld>
            <a:endParaRPr lang="fr-FR"/>
          </a:p>
        </p:txBody>
      </p:sp>
    </p:spTree>
    <p:extLst>
      <p:ext uri="{BB962C8B-B14F-4D97-AF65-F5344CB8AC3E}">
        <p14:creationId xmlns:p14="http://schemas.microsoft.com/office/powerpoint/2010/main" val="1719671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fr-CA" dirty="0"/>
          </a:p>
          <a:p>
            <a:endParaRPr lang="en-US" b="1" dirty="0"/>
          </a:p>
          <a:p>
            <a:r>
              <a:rPr lang="en-CA" dirty="0"/>
              <a:t>Personal information is any information or document used to establish someone’s identity:</a:t>
            </a:r>
            <a:endParaRPr lang="en-CA" dirty="0">
              <a:cs typeface="Calibri"/>
            </a:endParaRPr>
          </a:p>
          <a:p>
            <a:pPr marL="171450" indent="-171450">
              <a:buFont typeface="Wingdings,Sans-Serif"/>
              <a:buChar char="q"/>
            </a:pPr>
            <a:r>
              <a:rPr lang="en-CA" dirty="0"/>
              <a:t>Name</a:t>
            </a:r>
            <a:endParaRPr lang="en-US" dirty="0"/>
          </a:p>
          <a:p>
            <a:pPr marL="171450" indent="-171450">
              <a:buFont typeface="Wingdings,Sans-Serif"/>
              <a:buChar char="q"/>
            </a:pPr>
            <a:r>
              <a:rPr lang="en-CA" dirty="0"/>
              <a:t>Address</a:t>
            </a:r>
            <a:endParaRPr lang="en-US" dirty="0"/>
          </a:p>
          <a:p>
            <a:pPr marL="171450" indent="-171450">
              <a:buFont typeface="Wingdings,Sans-Serif"/>
              <a:buChar char="q"/>
            </a:pPr>
            <a:r>
              <a:rPr lang="en-CA" dirty="0"/>
              <a:t>Date of birth</a:t>
            </a:r>
            <a:endParaRPr lang="en-US" dirty="0"/>
          </a:p>
          <a:p>
            <a:pPr marL="171450" indent="-171450">
              <a:buFont typeface="Wingdings,Sans-Serif"/>
              <a:buChar char="q"/>
            </a:pPr>
            <a:r>
              <a:rPr lang="en-CA" dirty="0"/>
              <a:t>Social Insurance Number</a:t>
            </a:r>
            <a:endParaRPr lang="en-US" dirty="0"/>
          </a:p>
          <a:p>
            <a:pPr marL="171450" indent="-171450">
              <a:buFont typeface="Wingdings,Sans-Serif"/>
              <a:buChar char="q"/>
            </a:pPr>
            <a:r>
              <a:rPr lang="en-CA" dirty="0"/>
              <a:t>Bank account number</a:t>
            </a:r>
            <a:endParaRPr lang="en-US" dirty="0"/>
          </a:p>
          <a:p>
            <a:endParaRPr lang="fr-CA" dirty="0"/>
          </a:p>
          <a:p>
            <a:r>
              <a:rPr lang="en-US" b="1" dirty="0"/>
              <a:t>Additional questions</a:t>
            </a:r>
            <a:r>
              <a:rPr lang="fr-CA" b="1" dirty="0"/>
              <a:t>:</a:t>
            </a:r>
            <a:endParaRPr lang="en-US" dirty="0"/>
          </a:p>
          <a:p>
            <a:r>
              <a:rPr lang="en-US" dirty="0"/>
              <a:t>What kind of information would you want to keep secret?</a:t>
            </a:r>
            <a:endParaRPr lang="en-US" dirty="0">
              <a:cs typeface="Calibri"/>
            </a:endParaRPr>
          </a:p>
          <a:p>
            <a:r>
              <a:rPr lang="en-US" dirty="0"/>
              <a:t>Did your parents ever share a picture of you that embarrassed you?</a:t>
            </a:r>
            <a:endParaRPr lang="en-US" dirty="0">
              <a:cs typeface="Calibri"/>
            </a:endParaRPr>
          </a:p>
          <a:p>
            <a:r>
              <a:rPr lang="en-US" dirty="0"/>
              <a:t>What kind of information about your personal life or your parents' personal life could dishonest people use to do something harmful?</a:t>
            </a:r>
          </a:p>
          <a:p>
            <a:endParaRPr lang="en-US" dirty="0">
              <a:cs typeface="Calibri"/>
            </a:endParaRPr>
          </a:p>
          <a:p>
            <a:r>
              <a:rPr lang="en-CA" b="1" dirty="0"/>
              <a:t>Identity theft:</a:t>
            </a:r>
            <a:endParaRPr lang="en-US" dirty="0"/>
          </a:p>
          <a:p>
            <a:r>
              <a:rPr lang="en-CA" dirty="0"/>
              <a:t>Identity theft occurs when an individual uses your personal information for criminal purposes. For example:</a:t>
            </a:r>
            <a:endParaRPr lang="en-US" dirty="0"/>
          </a:p>
          <a:p>
            <a:pPr marL="171450" indent="-171450">
              <a:buFont typeface="Wingdings,Sans-Serif"/>
              <a:buChar char="q"/>
            </a:pPr>
            <a:r>
              <a:rPr lang="en-CA" dirty="0"/>
              <a:t>Accessing your bank account (to buy things online, for example).</a:t>
            </a:r>
          </a:p>
          <a:p>
            <a:pPr marL="171450" indent="-171450">
              <a:buFont typeface="Wingdings,Sans-Serif"/>
              <a:buChar char="q"/>
            </a:pPr>
            <a:r>
              <a:rPr lang="en-CA" dirty="0"/>
              <a:t>Obtaining a passport.</a:t>
            </a:r>
            <a:endParaRPr lang="en-US" dirty="0"/>
          </a:p>
          <a:p>
            <a:pPr marL="171450" indent="-171450">
              <a:buFont typeface="Wingdings,Sans-Serif"/>
              <a:buChar char="q"/>
            </a:pPr>
            <a:r>
              <a:rPr lang="en-CA" dirty="0"/>
              <a:t>Selling your personal Information to dishonest people. </a:t>
            </a:r>
            <a:endParaRPr lang="en-US" dirty="0"/>
          </a:p>
          <a:p>
            <a:pPr marL="0" indent="0">
              <a:buFont typeface="Wingdings,Sans-Serif"/>
              <a:buNone/>
            </a:pPr>
            <a:r>
              <a:rPr lang="en-CA" dirty="0"/>
              <a:t>Would you want just anyone to be able to log into your Facebook or Instagram account? Why or why not?</a:t>
            </a:r>
            <a:endParaRPr lang="en-US" dirty="0">
              <a:cs typeface="Calibri" panose="020F0502020204030204"/>
            </a:endParaRPr>
          </a:p>
          <a:p>
            <a:endParaRPr lang="en-CA" dirty="0"/>
          </a:p>
          <a:p>
            <a:r>
              <a:rPr lang="en-CA" b="1" dirty="0"/>
              <a:t>Additional resources</a:t>
            </a:r>
            <a:r>
              <a:rPr lang="en-US" b="1" dirty="0"/>
              <a:t>:</a:t>
            </a:r>
            <a:endParaRPr lang="en-CA" dirty="0"/>
          </a:p>
          <a:p>
            <a:pPr marL="171450" indent="-171450">
              <a:buFont typeface="Wingdings,Sans-Serif"/>
              <a:buChar char="q"/>
            </a:pPr>
            <a:r>
              <a:rPr lang="en-CA" dirty="0"/>
              <a:t>The Office of the Privacy Commissioner of Canada provides several resources for discussing this topic with students: </a:t>
            </a:r>
            <a:endParaRPr lang="en-US" dirty="0"/>
          </a:p>
          <a:p>
            <a:pPr marL="171450" indent="-171450"/>
            <a:r>
              <a:rPr lang="en-CA" dirty="0"/>
              <a:t>  </a:t>
            </a:r>
            <a:r>
              <a:rPr lang="en-CA" dirty="0">
                <a:hlinkClick r:id="rId3"/>
              </a:rPr>
              <a:t>https://www.priv.gc.ca/en/about-the-opc/what-we-do/awareness-campaigns-and-events/privacy-education-for-kids/</a:t>
            </a:r>
            <a:endParaRPr lang="en-US" dirty="0"/>
          </a:p>
          <a:p>
            <a:endParaRPr lang="en-CA" dirty="0"/>
          </a:p>
          <a:p>
            <a:endParaRPr lang="en-CA" dirty="0"/>
          </a:p>
          <a:p>
            <a:r>
              <a:rPr lang="en-CA" b="1" i="1" dirty="0"/>
              <a:t>Sources</a:t>
            </a:r>
            <a:r>
              <a:rPr lang="en-US" b="1" i="1" dirty="0"/>
              <a:t>:</a:t>
            </a:r>
            <a:endParaRPr lang="en-CA" dirty="0"/>
          </a:p>
          <a:p>
            <a:r>
              <a:rPr lang="en-CA" i="1" dirty="0"/>
              <a:t>Code </a:t>
            </a:r>
            <a:r>
              <a:rPr lang="en-CA" i="1" dirty="0" err="1"/>
              <a:t>criminel</a:t>
            </a:r>
            <a:r>
              <a:rPr lang="en-CA" i="1" dirty="0"/>
              <a:t>, </a:t>
            </a:r>
            <a:r>
              <a:rPr lang="en-CA" dirty="0"/>
              <a:t>art. 56.1, 402.2(1).</a:t>
            </a:r>
            <a:endParaRPr lang="en-US" dirty="0"/>
          </a:p>
          <a:p>
            <a:r>
              <a:rPr lang="fr-CA" i="1" dirty="0"/>
              <a:t>Loi sur la protection des renseignements personnels dans le secteur privé</a:t>
            </a:r>
            <a:r>
              <a:rPr lang="fr-CA" dirty="0"/>
              <a:t>, art. 2.</a:t>
            </a:r>
            <a:endParaRPr lang="en-US" dirty="0"/>
          </a:p>
          <a:p>
            <a:endParaRPr lang="fr-CA" b="1"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26</a:t>
            </a:fld>
            <a:endParaRPr lang="fr-FR"/>
          </a:p>
        </p:txBody>
      </p:sp>
    </p:spTree>
    <p:extLst>
      <p:ext uri="{BB962C8B-B14F-4D97-AF65-F5344CB8AC3E}">
        <p14:creationId xmlns:p14="http://schemas.microsoft.com/office/powerpoint/2010/main" val="1815669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fr-CA" dirty="0"/>
          </a:p>
          <a:p>
            <a:pPr marL="171450" indent="-171450">
              <a:buFont typeface="Wingdings,Sans-Serif"/>
              <a:buChar char="q"/>
            </a:pPr>
            <a:r>
              <a:rPr lang="en-US" dirty="0"/>
              <a:t>Quickly review some examples of personal information</a:t>
            </a:r>
            <a:r>
              <a:rPr lang="en-CA" dirty="0"/>
              <a:t>.</a:t>
            </a:r>
            <a:endParaRPr lang="en-US" dirty="0"/>
          </a:p>
          <a:p>
            <a:pPr marL="171450" indent="-171450">
              <a:buFont typeface="Wingdings,Sans-Serif"/>
              <a:buChar char="q"/>
            </a:pPr>
            <a:r>
              <a:rPr lang="en-US" dirty="0"/>
              <a:t>Ask students to give some examples of situations where a person might unintentionally disclose personal information:</a:t>
            </a:r>
            <a:endParaRPr lang="en-US" dirty="0">
              <a:cs typeface="Calibri"/>
            </a:endParaRPr>
          </a:p>
          <a:p>
            <a:pPr marL="171450" indent="-171450">
              <a:buFont typeface="Arial,Sans-Serif"/>
              <a:buChar char="•"/>
            </a:pPr>
            <a:r>
              <a:rPr lang="en-CA" dirty="0"/>
              <a:t>Date of birth</a:t>
            </a:r>
            <a:endParaRPr lang="en-US" dirty="0"/>
          </a:p>
          <a:p>
            <a:pPr marL="171450" indent="-171450">
              <a:buFont typeface="Arial,Sans-Serif"/>
              <a:buChar char="•"/>
            </a:pPr>
            <a:r>
              <a:rPr lang="en-CA" dirty="0"/>
              <a:t>Address</a:t>
            </a:r>
            <a:endParaRPr lang="en-US" dirty="0"/>
          </a:p>
          <a:p>
            <a:pPr marL="171450" indent="-171450">
              <a:buFont typeface="Arial,Sans-Serif"/>
              <a:buChar char="•"/>
            </a:pPr>
            <a:r>
              <a:rPr lang="en-US" dirty="0"/>
              <a:t>Answers to security questions (pet's name, etc.)</a:t>
            </a:r>
            <a:endParaRPr lang="en-US" dirty="0">
              <a:cs typeface="Calibri"/>
            </a:endParaRPr>
          </a:p>
          <a:p>
            <a:endParaRPr lang="en-CA" dirty="0"/>
          </a:p>
          <a:p>
            <a:pPr marL="171450" indent="-171450">
              <a:buFont typeface="Wingdings,Sans-Serif"/>
              <a:buChar char="q"/>
            </a:pPr>
            <a:r>
              <a:rPr lang="en-US" dirty="0"/>
              <a:t>The characteristics of a good password:</a:t>
            </a:r>
            <a:endParaRPr lang="en-US" dirty="0">
              <a:cs typeface="Calibri"/>
            </a:endParaRPr>
          </a:p>
          <a:p>
            <a:pPr marL="171450" indent="-171450">
              <a:buFont typeface="Arial,Sans-Serif"/>
              <a:buChar char="•"/>
            </a:pPr>
            <a:r>
              <a:rPr lang="en-US" dirty="0"/>
              <a:t>An uncommon password</a:t>
            </a:r>
            <a:r>
              <a:rPr lang="en-CA" dirty="0"/>
              <a:t> (see article ”</a:t>
            </a:r>
            <a:r>
              <a:rPr lang="en-CA" dirty="0" err="1"/>
              <a:t>Protégez-vous</a:t>
            </a:r>
            <a:r>
              <a:rPr lang="en-CA" dirty="0"/>
              <a:t>”</a:t>
            </a:r>
            <a:r>
              <a:rPr lang="en-US" dirty="0"/>
              <a:t>:</a:t>
            </a:r>
            <a:r>
              <a:rPr lang="en-CA" dirty="0"/>
              <a:t> </a:t>
            </a:r>
            <a:r>
              <a:rPr lang="en-CA" dirty="0">
                <a:hlinkClick r:id="rId3"/>
              </a:rPr>
              <a:t>https://www.protegez-vous.ca/nouvelles/technologie/les-15-types-de-mots-de-passe-les-plus-repandus-sur-le-web</a:t>
            </a:r>
            <a:r>
              <a:rPr lang="en-CA" dirty="0"/>
              <a:t>).</a:t>
            </a:r>
            <a:endParaRPr lang="en-CA" dirty="0">
              <a:cs typeface="Calibri"/>
            </a:endParaRPr>
          </a:p>
          <a:p>
            <a:pPr marL="171450" indent="-171450">
              <a:buFont typeface="Arial,Sans-Serif"/>
              <a:buChar char="•"/>
            </a:pPr>
            <a:r>
              <a:rPr lang="en-US" dirty="0"/>
              <a:t>A password that is not your date of birth, address or other Information that someone who knows you could </a:t>
            </a:r>
            <a:r>
              <a:rPr lang="en-CA" dirty="0"/>
              <a:t>figure out. </a:t>
            </a:r>
            <a:endParaRPr lang="en-US" dirty="0"/>
          </a:p>
          <a:p>
            <a:pPr marL="171450" indent="-171450">
              <a:buFont typeface="Arial,Sans-Serif"/>
              <a:buChar char="•"/>
            </a:pPr>
            <a:r>
              <a:rPr lang="en-US" dirty="0"/>
              <a:t>A good password can contain upper- and lower-case letters, numbers and symbols</a:t>
            </a:r>
            <a:r>
              <a:rPr lang="en-CA" dirty="0"/>
              <a:t>, but that can be hard to remember.</a:t>
            </a:r>
            <a:endParaRPr lang="en-US" dirty="0"/>
          </a:p>
          <a:p>
            <a:pPr marL="171450" indent="-171450">
              <a:buFont typeface="Arial,Sans-Serif"/>
              <a:buChar char="•"/>
            </a:pPr>
            <a:r>
              <a:rPr lang="en-CA" dirty="0"/>
              <a:t>You can create a strong password using a phrase that is easy to remember.</a:t>
            </a:r>
            <a:endParaRPr lang="en-US" dirty="0"/>
          </a:p>
          <a:p>
            <a:endParaRPr lang="en-CA" dirty="0"/>
          </a:p>
          <a:p>
            <a:r>
              <a:rPr lang="en-CA" b="1" dirty="0"/>
              <a:t>ADDITIONAL QUESTION</a:t>
            </a:r>
            <a:r>
              <a:rPr lang="en-US" b="1" dirty="0"/>
              <a:t>:</a:t>
            </a:r>
            <a:endParaRPr lang="en-US" dirty="0"/>
          </a:p>
          <a:p>
            <a:pPr marL="171450" indent="-171450">
              <a:buFont typeface="Wingdings,Sans-Serif"/>
              <a:buChar char="q"/>
            </a:pPr>
            <a:r>
              <a:rPr lang="en-US" dirty="0"/>
              <a:t>What would be a good trick for remembering a password?</a:t>
            </a:r>
            <a:endParaRPr lang="en-US" dirty="0">
              <a:cs typeface="Calibri"/>
            </a:endParaRPr>
          </a:p>
          <a:p>
            <a:endParaRPr lang="en-CA" dirty="0"/>
          </a:p>
          <a:p>
            <a:r>
              <a:rPr lang="en-CA" b="1" dirty="0"/>
              <a:t>Additional resource</a:t>
            </a:r>
            <a:r>
              <a:rPr lang="en-US" b="1" dirty="0"/>
              <a:t>:</a:t>
            </a:r>
            <a:endParaRPr lang="en-US" dirty="0"/>
          </a:p>
          <a:p>
            <a:pPr marL="171450" indent="-171450">
              <a:buFont typeface="Wingdings,Sans-Serif"/>
              <a:buChar char="q"/>
            </a:pPr>
            <a:r>
              <a:rPr lang="en-US" dirty="0"/>
              <a:t>The Office of the Privacy Commissioner offers several interesting activities to raise kids’ awareness of privacy issues.</a:t>
            </a:r>
            <a:r>
              <a:rPr lang="en-CA" dirty="0"/>
              <a:t> </a:t>
            </a:r>
            <a:endParaRPr lang="en-US" dirty="0"/>
          </a:p>
          <a:p>
            <a:pPr marL="171450" indent="-171450"/>
            <a:r>
              <a:rPr lang="en-US" dirty="0">
                <a:hlinkClick r:id="rId4"/>
              </a:rPr>
              <a:t>https://www.priv.gc.ca/en/about-the-opc/what-we-do/awareness-campaigns-and-events/</a:t>
            </a:r>
          </a:p>
          <a:p>
            <a:endParaRPr lang="fr-CA" b="1"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27</a:t>
            </a:fld>
            <a:endParaRPr lang="fr-FR"/>
          </a:p>
        </p:txBody>
      </p:sp>
    </p:spTree>
    <p:extLst>
      <p:ext uri="{BB962C8B-B14F-4D97-AF65-F5344CB8AC3E}">
        <p14:creationId xmlns:p14="http://schemas.microsoft.com/office/powerpoint/2010/main" val="3043287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fr-CA" dirty="0"/>
          </a:p>
          <a:p>
            <a:endParaRPr lang="fr-CA" dirty="0"/>
          </a:p>
          <a:p>
            <a:r>
              <a:rPr lang="en-US" dirty="0"/>
              <a:t>Remind students that they can talk to their parents or someone at school if they have concerns about a negative experience on the Internet they experienced</a:t>
            </a:r>
            <a:r>
              <a:rPr lang="fr-CA" dirty="0"/>
              <a:t>.</a:t>
            </a:r>
            <a:endParaRPr lang="en-US" dirty="0"/>
          </a:p>
          <a:p>
            <a:endParaRPr lang="fr-CA" dirty="0"/>
          </a:p>
          <a:p>
            <a:r>
              <a:rPr lang="en-US" dirty="0"/>
              <a:t>If your school has specific resources, you should discuss this with them</a:t>
            </a:r>
            <a:r>
              <a:rPr lang="fr-CA" dirty="0"/>
              <a:t>.</a:t>
            </a:r>
            <a:endParaRPr lang="en-US" dirty="0"/>
          </a:p>
          <a:p>
            <a:endParaRPr lang="fr-CA" dirty="0"/>
          </a:p>
          <a:p>
            <a:endParaRPr lang="fr-CA" dirty="0"/>
          </a:p>
          <a:p>
            <a:r>
              <a:rPr lang="en-US" b="1" dirty="0"/>
              <a:t>Student resources:</a:t>
            </a:r>
            <a:endParaRPr lang="en-US" b="1" dirty="0">
              <a:cs typeface="Calibri"/>
            </a:endParaRPr>
          </a:p>
          <a:p>
            <a:r>
              <a:rPr lang="fr-CA" dirty="0"/>
              <a:t>Tel-jeune</a:t>
            </a:r>
            <a:r>
              <a:rPr lang="en-US" dirty="0"/>
              <a:t>:</a:t>
            </a:r>
            <a:r>
              <a:rPr lang="fr-CA" dirty="0"/>
              <a:t> 1-800-263-2266</a:t>
            </a:r>
            <a:endParaRPr lang="en-US" dirty="0"/>
          </a:p>
          <a:p>
            <a:r>
              <a:rPr lang="fr-CA" dirty="0" err="1"/>
              <a:t>Kiids</a:t>
            </a:r>
            <a:r>
              <a:rPr lang="fr-CA" dirty="0"/>
              <a:t> Help Phone (by phone or by </a:t>
            </a:r>
            <a:r>
              <a:rPr lang="fr-CA" dirty="0" err="1"/>
              <a:t>text</a:t>
            </a:r>
            <a:r>
              <a:rPr lang="fr-CA" dirty="0"/>
              <a:t>)</a:t>
            </a:r>
            <a:r>
              <a:rPr lang="en-US" dirty="0"/>
              <a:t>:</a:t>
            </a:r>
            <a:r>
              <a:rPr lang="fr-CA" dirty="0"/>
              <a:t> 1-800 668-6868</a:t>
            </a:r>
          </a:p>
          <a:p>
            <a:r>
              <a:rPr lang="fr-CA" dirty="0">
                <a:hlinkClick r:id="rId3"/>
              </a:rPr>
              <a:t>cybertip.ca</a:t>
            </a:r>
            <a:r>
              <a:rPr lang="en-US" dirty="0"/>
              <a:t>:</a:t>
            </a:r>
            <a:r>
              <a:rPr lang="fr-CA" dirty="0"/>
              <a:t> </a:t>
            </a:r>
            <a:r>
              <a:rPr lang="en-US" dirty="0"/>
              <a:t>A site for reporting child pornography on the Internet. This resource can also help a minor and their parents if an intimate image of the minor is circulating on the Internet</a:t>
            </a:r>
            <a:r>
              <a:rPr lang="fr-CA" dirty="0"/>
              <a:t>.</a:t>
            </a:r>
            <a:endParaRPr lang="en-US" dirty="0"/>
          </a:p>
          <a:p>
            <a:r>
              <a:rPr lang="fr-CA" u="sng" dirty="0"/>
              <a:t>NeedHelpNow.ca</a:t>
            </a:r>
            <a:r>
              <a:rPr lang="en-US" dirty="0"/>
              <a:t>:</a:t>
            </a:r>
            <a:r>
              <a:rPr lang="fr-CA" dirty="0"/>
              <a:t> </a:t>
            </a:r>
            <a:r>
              <a:rPr lang="en-US" dirty="0"/>
              <a:t>Site offering help to young people who are the victims of cyber-bullying or online extortion</a:t>
            </a:r>
            <a:r>
              <a:rPr lang="fr-CA" dirty="0"/>
              <a:t>.</a:t>
            </a:r>
            <a:endParaRPr lang="en-US" dirty="0"/>
          </a:p>
          <a:p>
            <a:endParaRPr lang="fr-CA" b="1"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29</a:t>
            </a:fld>
            <a:endParaRPr lang="fr-FR"/>
          </a:p>
        </p:txBody>
      </p:sp>
    </p:spTree>
    <p:extLst>
      <p:ext uri="{BB962C8B-B14F-4D97-AF65-F5344CB8AC3E}">
        <p14:creationId xmlns:p14="http://schemas.microsoft.com/office/powerpoint/2010/main" val="2562023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fr-CA" dirty="0"/>
          </a:p>
          <a:p>
            <a:endParaRPr lang="fr-CA" dirty="0"/>
          </a:p>
          <a:p>
            <a:pPr marL="171450" indent="-171450">
              <a:buFont typeface="Wingdings,Sans-Serif"/>
              <a:buChar char="q"/>
            </a:pPr>
            <a:r>
              <a:rPr lang="en-US" b="1" dirty="0"/>
              <a:t>Have the students do Exercise</a:t>
            </a:r>
            <a:r>
              <a:rPr lang="fr-CA" b="1" dirty="0"/>
              <a:t> 6</a:t>
            </a:r>
            <a:endParaRPr lang="fr-CA" dirty="0"/>
          </a:p>
          <a:p>
            <a:r>
              <a:rPr lang="en-US" dirty="0"/>
              <a:t>When the students have completed the exercise, return to the main group and complete the following table by leading a discussion about each of the situations presented on the worksheet. Put an X or a check mark in the box(es) corresponding to the actions to be taken.</a:t>
            </a:r>
          </a:p>
          <a:p>
            <a:endParaRPr lang="fr-CA" dirty="0"/>
          </a:p>
          <a:p>
            <a:endParaRPr lang="fr-CA" b="1"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30</a:t>
            </a:fld>
            <a:endParaRPr lang="fr-FR"/>
          </a:p>
        </p:txBody>
      </p:sp>
    </p:spTree>
    <p:extLst>
      <p:ext uri="{BB962C8B-B14F-4D97-AF65-F5344CB8AC3E}">
        <p14:creationId xmlns:p14="http://schemas.microsoft.com/office/powerpoint/2010/main" val="1096546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fr-CA" dirty="0"/>
          </a:p>
          <a:p>
            <a:r>
              <a:rPr lang="en-US" dirty="0"/>
              <a:t>Here is an instructive example to explain this difficult concept. </a:t>
            </a:r>
          </a:p>
          <a:p>
            <a:endParaRPr lang="en-US" dirty="0">
              <a:cs typeface="Calibri"/>
            </a:endParaRPr>
          </a:p>
          <a:p>
            <a:r>
              <a:rPr lang="en-US" dirty="0"/>
              <a:t>"Let's say your parents drafted a house charter. One of the rules in the charter says that all family members must go to bed at 9:00 p.m.</a:t>
            </a:r>
            <a:endParaRPr lang="en-US" dirty="0">
              <a:cs typeface="Calibri"/>
            </a:endParaRPr>
          </a:p>
          <a:p>
            <a:endParaRPr lang="fr-CA" dirty="0"/>
          </a:p>
          <a:p>
            <a:r>
              <a:rPr lang="en-US" dirty="0"/>
              <a:t>You can’t create a separate rule such as “Everybody must do the dishes at 9:30 p.m.” because that would mean that family members would be disobeying the house charter!</a:t>
            </a:r>
            <a:r>
              <a:rPr lang="en-CA" dirty="0"/>
              <a:t>”</a:t>
            </a:r>
            <a:endParaRPr lang="fr-CA" dirty="0"/>
          </a:p>
          <a:p>
            <a:endParaRPr lang="fr-CA" dirty="0"/>
          </a:p>
          <a:p>
            <a:endParaRPr lang="fr-CA" dirty="0"/>
          </a:p>
          <a:p>
            <a:r>
              <a:rPr lang="fr-CA" b="1" i="1" dirty="0"/>
              <a:t>Sources:</a:t>
            </a:r>
            <a:endParaRPr lang="fr-CA" dirty="0"/>
          </a:p>
          <a:p>
            <a:r>
              <a:rPr lang="fr-CA" i="1" dirty="0"/>
              <a:t>Charte des droits et libertés de la personne.</a:t>
            </a:r>
            <a:endParaRPr lang="en-US" dirty="0"/>
          </a:p>
          <a:p>
            <a:r>
              <a:rPr lang="fr-CA" i="1" dirty="0"/>
              <a:t>Charte canadienne des droits et libertés.</a:t>
            </a:r>
            <a:endParaRPr lang="fr-CA" dirty="0"/>
          </a:p>
          <a:p>
            <a:endParaRPr lang="fr-CA" b="1"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32</a:t>
            </a:fld>
            <a:endParaRPr lang="fr-FR"/>
          </a:p>
        </p:txBody>
      </p:sp>
    </p:spTree>
    <p:extLst>
      <p:ext uri="{BB962C8B-B14F-4D97-AF65-F5344CB8AC3E}">
        <p14:creationId xmlns:p14="http://schemas.microsoft.com/office/powerpoint/2010/main" val="311277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en-CA" dirty="0"/>
          </a:p>
          <a:p>
            <a:endParaRPr lang="en-CA" dirty="0"/>
          </a:p>
          <a:p>
            <a:r>
              <a:rPr lang="en-US" b="1" dirty="0"/>
              <a:t>Have the students do</a:t>
            </a:r>
            <a:r>
              <a:rPr lang="en-CA" b="1" dirty="0"/>
              <a:t> </a:t>
            </a:r>
            <a:r>
              <a:rPr lang="en-US" b="1" dirty="0"/>
              <a:t>Exercise</a:t>
            </a:r>
            <a:r>
              <a:rPr lang="en-CA" b="1" dirty="0"/>
              <a:t> 7</a:t>
            </a:r>
          </a:p>
          <a:p>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 Quebec, two charters protect the rights and freedoms of all Quebecers. There is the Canadian Charter of Rights and Freedoms and the Quebec Charter of Human Rights and Freedoms (also called the Quebec Charter). Both of these laws have special status that makes it difficult for them to be amended by Canada’s House of Commons or Quebec’s National Assembly.</a:t>
            </a:r>
            <a:endParaRPr lang="en-US" dirty="0"/>
          </a:p>
          <a:p>
            <a:endParaRPr lang="en-CA" dirty="0"/>
          </a:p>
          <a:p>
            <a:r>
              <a:rPr lang="en-CA" dirty="0"/>
              <a:t>The Charter of Human Rights and Freedoms: </a:t>
            </a:r>
            <a:r>
              <a:rPr lang="en-CA" dirty="0">
                <a:hlinkClick r:id="rId3"/>
              </a:rPr>
              <a:t>http://legisquebec.gouv.qc.ca/en/showdoc/cs/c-12</a:t>
            </a:r>
            <a:endParaRPr lang="en-US" dirty="0"/>
          </a:p>
          <a:p>
            <a:endParaRPr lang="en-CA" dirty="0"/>
          </a:p>
          <a:p>
            <a:endParaRPr lang="en-CA" dirty="0"/>
          </a:p>
          <a:p>
            <a:pPr marL="171450" indent="-171450">
              <a:buFont typeface="Wingdings,Sans-Serif"/>
              <a:buChar char="q"/>
            </a:pPr>
            <a:r>
              <a:rPr lang="en-CA" dirty="0"/>
              <a:t>We strongly suggest that you give other examples of the rights and freedoms guaranteed by the Charter so that the students will understand that the law does not exist solely to forbid them from doing certain things.</a:t>
            </a:r>
          </a:p>
          <a:p>
            <a:pPr marL="628650" lvl="1" indent="-171450">
              <a:buFont typeface="Wingdings,Sans-Serif"/>
              <a:buChar char="q"/>
            </a:pPr>
            <a:r>
              <a:rPr lang="en-CA" dirty="0"/>
              <a:t>Simplified version of the Charter of Human Rights and Freedoms: </a:t>
            </a:r>
          </a:p>
          <a:p>
            <a:pPr marL="628650" lvl="1" indent="-171450"/>
            <a:r>
              <a:rPr lang="en-CA" dirty="0">
                <a:hlinkClick r:id="rId4"/>
              </a:rPr>
              <a:t>https://www.cdpdj.qc.ca/storage/app/media/publications/Charte_simplifiee_EN.pdf</a:t>
            </a:r>
            <a:endParaRPr lang="en-US" dirty="0">
              <a:hlinkClick r:id="rId4"/>
            </a:endParaRPr>
          </a:p>
          <a:p>
            <a:endParaRPr lang="en-CA" dirty="0"/>
          </a:p>
          <a:p>
            <a:r>
              <a:rPr lang="en-CA" dirty="0"/>
              <a:t>Éducaloi article explaining the charters and the various kinds of laws</a:t>
            </a:r>
            <a:r>
              <a:rPr lang="en-US" dirty="0"/>
              <a:t>:</a:t>
            </a:r>
            <a:r>
              <a:rPr lang="en-CA" dirty="0"/>
              <a:t> </a:t>
            </a:r>
            <a:endParaRPr lang="en-US" dirty="0"/>
          </a:p>
          <a:p>
            <a:r>
              <a:rPr lang="en-CA" dirty="0">
                <a:hlinkClick r:id="rId5"/>
              </a:rPr>
              <a:t>https://educaloi.qc.ca/en/capsules/laws-of-quebec-and-canada</a:t>
            </a:r>
            <a:endParaRPr lang="en-US" dirty="0"/>
          </a:p>
          <a:p>
            <a:endParaRPr lang="en-CA" dirty="0"/>
          </a:p>
          <a:p>
            <a:r>
              <a:rPr lang="en-CA" b="1" i="1" dirty="0"/>
              <a:t>Sources:</a:t>
            </a:r>
            <a:endParaRPr lang="en-CA" dirty="0"/>
          </a:p>
          <a:p>
            <a:r>
              <a:rPr lang="en-CA" i="1" dirty="0" err="1"/>
              <a:t>Charte</a:t>
            </a:r>
            <a:r>
              <a:rPr lang="en-CA" i="1" dirty="0"/>
              <a:t> des droits et </a:t>
            </a:r>
            <a:r>
              <a:rPr lang="en-CA" i="1" dirty="0" err="1"/>
              <a:t>libertés</a:t>
            </a:r>
            <a:r>
              <a:rPr lang="en-CA" i="1" dirty="0"/>
              <a:t> de la </a:t>
            </a:r>
            <a:r>
              <a:rPr lang="en-CA" i="1" dirty="0" err="1"/>
              <a:t>personne</a:t>
            </a:r>
            <a:r>
              <a:rPr lang="en-CA" i="1" dirty="0"/>
              <a:t>.</a:t>
            </a:r>
            <a:endParaRPr lang="en-US" dirty="0"/>
          </a:p>
          <a:p>
            <a:r>
              <a:rPr lang="fr-CA" i="1" dirty="0"/>
              <a:t>Charte canadienne des droits et libertés.</a:t>
            </a:r>
            <a:endParaRPr lang="fr-CA" dirty="0"/>
          </a:p>
          <a:p>
            <a:endParaRPr lang="en-CA" dirty="0"/>
          </a:p>
          <a:p>
            <a:endParaRPr lang="fr-CA" b="1"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33</a:t>
            </a:fld>
            <a:endParaRPr lang="fr-FR"/>
          </a:p>
        </p:txBody>
      </p:sp>
    </p:spTree>
    <p:extLst>
      <p:ext uri="{BB962C8B-B14F-4D97-AF65-F5344CB8AC3E}">
        <p14:creationId xmlns:p14="http://schemas.microsoft.com/office/powerpoint/2010/main" val="3573489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en-CA" dirty="0"/>
          </a:p>
          <a:p>
            <a:r>
              <a:rPr lang="en-CA" dirty="0"/>
              <a:t>Ask the students to draft a Charter of Online Conduct.</a:t>
            </a:r>
            <a:endParaRPr lang="en-CA" dirty="0">
              <a:cs typeface="Calibri" panose="020F0502020204030204"/>
            </a:endParaRPr>
          </a:p>
          <a:p>
            <a:r>
              <a:rPr lang="en-CA" dirty="0"/>
              <a:t>We recommend that you review the charter with the students after a few weeks or months, especially if they drafted it early in the school year. </a:t>
            </a:r>
            <a:endParaRPr lang="en-CA" dirty="0">
              <a:cs typeface="Calibri" panose="020F0502020204030204"/>
            </a:endParaRPr>
          </a:p>
          <a:p>
            <a:endParaRPr lang="en-CA" dirty="0"/>
          </a:p>
          <a:p>
            <a:endParaRPr lang="en-CA" dirty="0"/>
          </a:p>
          <a:p>
            <a:pPr marL="171450" indent="-171450">
              <a:buFont typeface="Wingdings,Sans-Serif"/>
              <a:buChar char="q"/>
            </a:pPr>
            <a:r>
              <a:rPr lang="en-CA" dirty="0"/>
              <a:t>How to decide what should be included in the charter? We suggest the following procedure:</a:t>
            </a:r>
            <a:endParaRPr lang="en-CA" dirty="0">
              <a:cs typeface="Calibri" panose="020F0502020204030204"/>
            </a:endParaRPr>
          </a:p>
          <a:p>
            <a:pPr marL="171450" indent="-171450">
              <a:buFont typeface="Arial,Sans-Serif"/>
              <a:buChar char="•"/>
            </a:pPr>
            <a:r>
              <a:rPr lang="en-CA" dirty="0"/>
              <a:t>Divide the class into teams of 3 to 5 students. For about half the period, let them discuss and write down their recommendations. </a:t>
            </a:r>
            <a:endParaRPr lang="en-CA" dirty="0">
              <a:cs typeface="Calibri" panose="020F0502020204030204"/>
            </a:endParaRPr>
          </a:p>
          <a:p>
            <a:pPr marL="171450" indent="-171450">
              <a:buFont typeface="Arial,Sans-Serif"/>
              <a:buChar char="•"/>
            </a:pPr>
            <a:r>
              <a:rPr lang="en-CA" dirty="0"/>
              <a:t>Then, ask each team to present its recommendations. </a:t>
            </a:r>
            <a:endParaRPr lang="en-CA" dirty="0">
              <a:cs typeface="Calibri" panose="020F0502020204030204"/>
            </a:endParaRPr>
          </a:p>
          <a:p>
            <a:pPr marL="171450" indent="-171450">
              <a:buFont typeface="Arial,Sans-Serif"/>
              <a:buChar char="•"/>
            </a:pPr>
            <a:r>
              <a:rPr lang="en-CA" dirty="0"/>
              <a:t>Have the rest of the class vote on the recommendations presented by each team. The recommendations with the most votes would then be accepted and included in the charter. </a:t>
            </a:r>
            <a:endParaRPr lang="en-CA" dirty="0">
              <a:cs typeface="Calibri" panose="020F0502020204030204"/>
            </a:endParaRPr>
          </a:p>
          <a:p>
            <a:endParaRPr lang="fr-CA" b="1"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34</a:t>
            </a:fld>
            <a:endParaRPr lang="fr-FR"/>
          </a:p>
        </p:txBody>
      </p:sp>
    </p:spTree>
    <p:extLst>
      <p:ext uri="{BB962C8B-B14F-4D97-AF65-F5344CB8AC3E}">
        <p14:creationId xmlns:p14="http://schemas.microsoft.com/office/powerpoint/2010/main" val="28354786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fr-CA" dirty="0"/>
          </a:p>
          <a:p>
            <a:r>
              <a:rPr lang="en-US" dirty="0"/>
              <a:t>Ask the students to suggest charter provisions</a:t>
            </a:r>
            <a:r>
              <a:rPr lang="fr-CA" dirty="0"/>
              <a:t>. </a:t>
            </a:r>
            <a:r>
              <a:rPr lang="en-US" dirty="0"/>
              <a:t>Then ask them to give their opinion on the suggestions that were made</a:t>
            </a:r>
            <a:r>
              <a:rPr lang="fr-CA" dirty="0"/>
              <a:t>. </a:t>
            </a:r>
            <a:r>
              <a:rPr lang="en-CA" dirty="0"/>
              <a:t>When a suggestion is unanimously approved, enter it in the text box and then ask the students to write it in their workbook</a:t>
            </a:r>
            <a:r>
              <a:rPr lang="fr-CA" dirty="0"/>
              <a:t>.</a:t>
            </a:r>
          </a:p>
          <a:p>
            <a:endParaRPr lang="fr-CA" dirty="0"/>
          </a:p>
          <a:p>
            <a:r>
              <a:rPr lang="en-CA" dirty="0"/>
              <a:t>Note that the </a:t>
            </a:r>
            <a:r>
              <a:rPr lang="en-US" dirty="0"/>
              <a:t>number of sections</a:t>
            </a:r>
            <a:r>
              <a:rPr lang="en-CA" dirty="0"/>
              <a:t> is arbitrary. Your charter could be longer or shorter than six sections</a:t>
            </a:r>
            <a:r>
              <a:rPr lang="fr-CA" dirty="0"/>
              <a:t>.</a:t>
            </a:r>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35</a:t>
            </a:fld>
            <a:endParaRPr lang="fr-FR"/>
          </a:p>
        </p:txBody>
      </p:sp>
    </p:spTree>
    <p:extLst>
      <p:ext uri="{BB962C8B-B14F-4D97-AF65-F5344CB8AC3E}">
        <p14:creationId xmlns:p14="http://schemas.microsoft.com/office/powerpoint/2010/main" val="3781064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fr-CA" dirty="0"/>
          </a:p>
          <a:p>
            <a:r>
              <a:rPr lang="en-CA" dirty="0"/>
              <a:t>Students should keep thinking about the fact that the law is a relative concept and is constantly evolving. </a:t>
            </a:r>
          </a:p>
          <a:p>
            <a:endParaRPr lang="fr-CA" dirty="0"/>
          </a:p>
          <a:p>
            <a:r>
              <a:rPr lang="fr-CA" b="1" dirty="0"/>
              <a:t>First question</a:t>
            </a:r>
            <a:endParaRPr lang="fr-CA" dirty="0"/>
          </a:p>
          <a:p>
            <a:pPr marL="285750" indent="-285750">
              <a:buFont typeface="Wingdings,Sans-Serif"/>
              <a:buChar char="q"/>
            </a:pPr>
            <a:r>
              <a:rPr lang="en-US" dirty="0"/>
              <a:t>The law differs enormously depending on where you happen to live</a:t>
            </a:r>
            <a:r>
              <a:rPr lang="fr-CA" dirty="0"/>
              <a:t>. </a:t>
            </a:r>
            <a:endParaRPr lang="en-US" dirty="0"/>
          </a:p>
          <a:p>
            <a:pPr marL="285750" indent="-285750">
              <a:buFont typeface="Wingdings,Sans-Serif"/>
              <a:buChar char="q"/>
            </a:pPr>
            <a:r>
              <a:rPr lang="en-US" dirty="0"/>
              <a:t>To answer the question, students will probably give one of the following examples: the right to bear arms in the U.S., the death penalty in some countries, the ban on same-sex marriage and the legal drinking or voting age in other countries (or other provinces!)…</a:t>
            </a:r>
            <a:endParaRPr lang="fr-CA" dirty="0">
              <a:cs typeface="Calibri"/>
            </a:endParaRPr>
          </a:p>
          <a:p>
            <a:pPr marL="285750" indent="-285750">
              <a:buFont typeface="Wingdings,Sans-Serif"/>
              <a:buChar char="q"/>
            </a:pPr>
            <a:r>
              <a:rPr lang="en-US" dirty="0"/>
              <a:t>In Canada, some laws are the same everywhere (e.g. Criminal Code) while others differ from one province to another (e.g. the legal drinking age or the rules governing certain contracts)…</a:t>
            </a:r>
            <a:endParaRPr lang="fr-FR" dirty="0"/>
          </a:p>
          <a:p>
            <a:endParaRPr lang="fr-FR" dirty="0"/>
          </a:p>
          <a:p>
            <a:r>
              <a:rPr lang="fr-FR" b="1" dirty="0"/>
              <a:t>Second question</a:t>
            </a:r>
            <a:endParaRPr lang="fr-FR" dirty="0"/>
          </a:p>
          <a:p>
            <a:r>
              <a:rPr lang="en-US" dirty="0"/>
              <a:t>The law also applies on the Internet even though it’s not a physical place</a:t>
            </a:r>
            <a:r>
              <a:rPr lang="fr-FR" dirty="0"/>
              <a:t>.</a:t>
            </a:r>
            <a:endParaRPr lang="en-US" dirty="0"/>
          </a:p>
          <a:p>
            <a:r>
              <a:rPr lang="en-US" dirty="0"/>
              <a:t>Additional questions</a:t>
            </a:r>
            <a:r>
              <a:rPr lang="fr-FR" dirty="0"/>
              <a:t>:</a:t>
            </a:r>
            <a:endParaRPr lang="en-US" dirty="0"/>
          </a:p>
          <a:p>
            <a:pPr marL="285750" indent="-285750">
              <a:buFont typeface="Wingdings,Sans-Serif"/>
              <a:buChar char="q"/>
            </a:pPr>
            <a:r>
              <a:rPr lang="en-US" dirty="0"/>
              <a:t>As a general rule, would you say that if something is forbidden in everyday life, it would also be forbidden on the Internet?</a:t>
            </a:r>
          </a:p>
          <a:p>
            <a:pPr marL="285750" indent="-285750">
              <a:buFont typeface="Wingdings,Sans-Serif"/>
              <a:buChar char="q"/>
            </a:pPr>
            <a:r>
              <a:rPr lang="en-US" dirty="0"/>
              <a:t>Can you give an example of something that is forbidden in everyday life </a:t>
            </a:r>
            <a:r>
              <a:rPr lang="en-US" b="1" dirty="0"/>
              <a:t>and</a:t>
            </a:r>
            <a:r>
              <a:rPr lang="en-US" dirty="0"/>
              <a:t> on the Internet</a:t>
            </a:r>
            <a:r>
              <a:rPr lang="fr-CA" dirty="0"/>
              <a:t>?</a:t>
            </a:r>
            <a:endParaRPr lang="fr-CA" dirty="0">
              <a:cs typeface="Calibri"/>
            </a:endParaRPr>
          </a:p>
          <a:p>
            <a:pPr marL="285750" indent="-285750">
              <a:buFont typeface="Arial,Sans-Serif"/>
              <a:buChar char="•"/>
            </a:pPr>
            <a:endParaRPr lang="fr-CA" dirty="0"/>
          </a:p>
          <a:p>
            <a:r>
              <a:rPr lang="fr-FR" b="1" dirty="0"/>
              <a:t>SUPPLEMENTARY QUESTION:</a:t>
            </a:r>
            <a:endParaRPr lang="en-US" dirty="0"/>
          </a:p>
          <a:p>
            <a:endParaRPr lang="fr-FR" dirty="0"/>
          </a:p>
          <a:p>
            <a:pPr marL="171450" indent="-171450">
              <a:buFont typeface="Wingdings,Sans-Serif"/>
              <a:buChar char="q"/>
            </a:pPr>
            <a:r>
              <a:rPr lang="en-US" dirty="0"/>
              <a:t>Do you think it's harder or easier to "reprimand" someone who does something wrong on the Internet</a:t>
            </a:r>
            <a:r>
              <a:rPr lang="fr-CA" dirty="0"/>
              <a:t>? </a:t>
            </a:r>
            <a:endParaRPr lang="fr-FR" dirty="0"/>
          </a:p>
          <a:p>
            <a:endParaRPr lang="fr-FR" dirty="0"/>
          </a:p>
          <a:p>
            <a:r>
              <a:rPr lang="en-US" b="1" dirty="0"/>
              <a:t>Information</a:t>
            </a:r>
            <a:r>
              <a:rPr lang="fr-FR" b="1" dirty="0"/>
              <a:t> to </a:t>
            </a:r>
            <a:r>
              <a:rPr lang="en-CA" b="1" dirty="0"/>
              <a:t>stimulate </a:t>
            </a:r>
            <a:r>
              <a:rPr lang="fr-FR" b="1" dirty="0"/>
              <a:t>discussion</a:t>
            </a:r>
            <a:r>
              <a:rPr lang="en-US" b="1" dirty="0"/>
              <a:t>:</a:t>
            </a:r>
            <a:endParaRPr lang="en-US" dirty="0"/>
          </a:p>
          <a:p>
            <a:r>
              <a:rPr lang="en-US" dirty="0"/>
              <a:t>Every computer has a "signature" called an IP Address. It consists of four numbers between 0 and 255, separated by dots. Example: "192.46.254.1". This allows specialists to trace a computer that has sent a message, photo or video that is inappropriate or that </a:t>
            </a:r>
            <a:r>
              <a:rPr lang="en-CA" dirty="0"/>
              <a:t>could cause problems</a:t>
            </a:r>
            <a:r>
              <a:rPr lang="fr-CA" dirty="0"/>
              <a:t>.</a:t>
            </a:r>
            <a:endParaRPr lang="en-US" dirty="0"/>
          </a:p>
          <a:p>
            <a:r>
              <a:rPr lang="en-US" dirty="0"/>
              <a:t>Also, anyone who makes a payment online with a credit card can be traced through their card number</a:t>
            </a:r>
            <a:r>
              <a:rPr lang="fr-CA" dirty="0"/>
              <a:t>. </a:t>
            </a:r>
            <a:endParaRPr lang="en-US" dirty="0"/>
          </a:p>
          <a:p>
            <a:endParaRPr lang="fr-FR" dirty="0"/>
          </a:p>
          <a:p>
            <a:endParaRPr lang="fr-FR" dirty="0"/>
          </a:p>
          <a:p>
            <a:endParaRPr lang="fr-CA" b="1"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t>6</a:t>
            </a:fld>
            <a:endParaRPr lang="fr-FR"/>
          </a:p>
        </p:txBody>
      </p:sp>
    </p:spTree>
    <p:extLst>
      <p:ext uri="{BB962C8B-B14F-4D97-AF65-F5344CB8AC3E}">
        <p14:creationId xmlns:p14="http://schemas.microsoft.com/office/powerpoint/2010/main" val="31613990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fr-CA" dirty="0"/>
          </a:p>
          <a:p>
            <a:r>
              <a:rPr lang="en-US" dirty="0"/>
              <a:t>Ask the students to suggest charter provisions</a:t>
            </a:r>
            <a:r>
              <a:rPr lang="fr-CA" dirty="0"/>
              <a:t>. </a:t>
            </a:r>
            <a:r>
              <a:rPr lang="en-US" dirty="0"/>
              <a:t>Then ask them to give their opinion on the suggestions that were made</a:t>
            </a:r>
            <a:r>
              <a:rPr lang="fr-CA" dirty="0"/>
              <a:t>. </a:t>
            </a:r>
            <a:r>
              <a:rPr lang="en-CA" dirty="0"/>
              <a:t>When a suggestion is unanimously approved, enter it in the text box and then ask the students to write it in their workbook</a:t>
            </a:r>
            <a:r>
              <a:rPr lang="fr-CA" dirty="0"/>
              <a:t>.</a:t>
            </a:r>
          </a:p>
          <a:p>
            <a:endParaRPr lang="fr-CA" dirty="0"/>
          </a:p>
          <a:p>
            <a:r>
              <a:rPr lang="en-CA" dirty="0"/>
              <a:t>Note that the </a:t>
            </a:r>
            <a:r>
              <a:rPr lang="en-US" dirty="0"/>
              <a:t>number of sections</a:t>
            </a:r>
            <a:r>
              <a:rPr lang="en-CA" dirty="0"/>
              <a:t> is arbitrary. Your charter could be longer or shorter than six sections</a:t>
            </a:r>
            <a:r>
              <a:rPr lang="fr-CA" dirty="0"/>
              <a:t>.</a:t>
            </a:r>
          </a:p>
        </p:txBody>
      </p:sp>
      <p:sp>
        <p:nvSpPr>
          <p:cNvPr id="4" name="Espace réservé du numéro de diapositive 3"/>
          <p:cNvSpPr>
            <a:spLocks noGrp="1"/>
          </p:cNvSpPr>
          <p:nvPr>
            <p:ph type="sldNum" sz="quarter" idx="5"/>
          </p:nvPr>
        </p:nvSpPr>
        <p:spPr/>
        <p:txBody>
          <a:bodyPr/>
          <a:lstStyle/>
          <a:p>
            <a:fld id="{12BF431F-E352-435B-9E5A-AF3318DE287B}" type="slidenum">
              <a:rPr lang="fr-FR"/>
              <a:t>36</a:t>
            </a:fld>
            <a:endParaRPr lang="fr-FR"/>
          </a:p>
        </p:txBody>
      </p:sp>
    </p:spTree>
    <p:extLst>
      <p:ext uri="{BB962C8B-B14F-4D97-AF65-F5344CB8AC3E}">
        <p14:creationId xmlns:p14="http://schemas.microsoft.com/office/powerpoint/2010/main" val="657575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fr-CA" dirty="0"/>
          </a:p>
          <a:p>
            <a:r>
              <a:rPr lang="en-US" dirty="0"/>
              <a:t>Ask the students to suggest charter provisions</a:t>
            </a:r>
            <a:r>
              <a:rPr lang="fr-CA" dirty="0"/>
              <a:t>. </a:t>
            </a:r>
            <a:r>
              <a:rPr lang="en-US" dirty="0"/>
              <a:t>Then ask them to give their opinion on the suggestions that were made</a:t>
            </a:r>
            <a:r>
              <a:rPr lang="fr-CA" dirty="0"/>
              <a:t>. </a:t>
            </a:r>
            <a:r>
              <a:rPr lang="en-CA" dirty="0"/>
              <a:t>When a suggestion is unanimously approved, enter it in the text box and then ask the students to write it in their workbook</a:t>
            </a:r>
            <a:r>
              <a:rPr lang="fr-CA" dirty="0"/>
              <a:t>.</a:t>
            </a:r>
          </a:p>
          <a:p>
            <a:endParaRPr lang="fr-CA" dirty="0"/>
          </a:p>
          <a:p>
            <a:r>
              <a:rPr lang="en-CA" dirty="0"/>
              <a:t>Note that the </a:t>
            </a:r>
            <a:r>
              <a:rPr lang="en-US" dirty="0"/>
              <a:t>number of sections</a:t>
            </a:r>
            <a:r>
              <a:rPr lang="en-CA" dirty="0"/>
              <a:t> is arbitrary. Your charter could be longer or shorter than six sections</a:t>
            </a:r>
            <a:r>
              <a:rPr lang="fr-CA" dirty="0"/>
              <a:t>.</a:t>
            </a:r>
          </a:p>
        </p:txBody>
      </p:sp>
      <p:sp>
        <p:nvSpPr>
          <p:cNvPr id="4" name="Espace réservé du numéro de diapositive 3"/>
          <p:cNvSpPr>
            <a:spLocks noGrp="1"/>
          </p:cNvSpPr>
          <p:nvPr>
            <p:ph type="sldNum" sz="quarter" idx="5"/>
          </p:nvPr>
        </p:nvSpPr>
        <p:spPr/>
        <p:txBody>
          <a:bodyPr/>
          <a:lstStyle/>
          <a:p>
            <a:fld id="{12BF431F-E352-435B-9E5A-AF3318DE287B}" type="slidenum">
              <a:rPr lang="fr-FR"/>
              <a:t>37</a:t>
            </a:fld>
            <a:endParaRPr lang="fr-FR"/>
          </a:p>
        </p:txBody>
      </p:sp>
    </p:spTree>
    <p:extLst>
      <p:ext uri="{BB962C8B-B14F-4D97-AF65-F5344CB8AC3E}">
        <p14:creationId xmlns:p14="http://schemas.microsoft.com/office/powerpoint/2010/main" val="658540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fr-CA" dirty="0"/>
          </a:p>
          <a:p>
            <a:r>
              <a:rPr lang="en-US" dirty="0"/>
              <a:t>Ask the students to suggest charter provisions</a:t>
            </a:r>
            <a:r>
              <a:rPr lang="fr-CA" dirty="0"/>
              <a:t>. </a:t>
            </a:r>
            <a:r>
              <a:rPr lang="en-US" dirty="0"/>
              <a:t>Then ask them to give their opinion on the suggestions that were made</a:t>
            </a:r>
            <a:r>
              <a:rPr lang="fr-CA" dirty="0"/>
              <a:t>. </a:t>
            </a:r>
            <a:r>
              <a:rPr lang="en-CA" dirty="0"/>
              <a:t>When a suggestion is unanimously approved, enter it in the text box and then ask the students to write it in their workbook</a:t>
            </a:r>
            <a:r>
              <a:rPr lang="fr-CA" dirty="0"/>
              <a:t>.</a:t>
            </a:r>
          </a:p>
          <a:p>
            <a:endParaRPr lang="fr-CA" dirty="0"/>
          </a:p>
          <a:p>
            <a:r>
              <a:rPr lang="en-CA" dirty="0"/>
              <a:t>Note that the </a:t>
            </a:r>
            <a:r>
              <a:rPr lang="en-US" dirty="0"/>
              <a:t>number of sections</a:t>
            </a:r>
            <a:r>
              <a:rPr lang="en-CA" dirty="0"/>
              <a:t> is arbitrary. Your charter could be longer or shorter than six sections</a:t>
            </a:r>
            <a:r>
              <a:rPr lang="fr-CA" dirty="0"/>
              <a:t>.</a:t>
            </a:r>
          </a:p>
        </p:txBody>
      </p:sp>
      <p:sp>
        <p:nvSpPr>
          <p:cNvPr id="4" name="Espace réservé du numéro de diapositive 3"/>
          <p:cNvSpPr>
            <a:spLocks noGrp="1"/>
          </p:cNvSpPr>
          <p:nvPr>
            <p:ph type="sldNum" sz="quarter" idx="5"/>
          </p:nvPr>
        </p:nvSpPr>
        <p:spPr/>
        <p:txBody>
          <a:bodyPr/>
          <a:lstStyle/>
          <a:p>
            <a:fld id="{12BF431F-E352-435B-9E5A-AF3318DE287B}" type="slidenum">
              <a:rPr lang="fr-FR"/>
              <a:t>38</a:t>
            </a:fld>
            <a:endParaRPr lang="fr-FR"/>
          </a:p>
        </p:txBody>
      </p:sp>
    </p:spTree>
    <p:extLst>
      <p:ext uri="{BB962C8B-B14F-4D97-AF65-F5344CB8AC3E}">
        <p14:creationId xmlns:p14="http://schemas.microsoft.com/office/powerpoint/2010/main" val="31216808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fr-CA" dirty="0"/>
          </a:p>
          <a:p>
            <a:r>
              <a:rPr lang="en-US" dirty="0"/>
              <a:t>Ask the students to suggest charter provisions</a:t>
            </a:r>
            <a:r>
              <a:rPr lang="fr-CA" dirty="0"/>
              <a:t>. </a:t>
            </a:r>
            <a:r>
              <a:rPr lang="en-US" dirty="0"/>
              <a:t>Then ask them to give their opinion on the suggestions that were made</a:t>
            </a:r>
            <a:r>
              <a:rPr lang="fr-CA" dirty="0"/>
              <a:t>. </a:t>
            </a:r>
            <a:r>
              <a:rPr lang="en-CA" dirty="0"/>
              <a:t>When a suggestion is unanimously approved, enter it in the text box and then ask the students to write it in their workbook</a:t>
            </a:r>
            <a:r>
              <a:rPr lang="fr-CA" dirty="0"/>
              <a:t>.</a:t>
            </a:r>
          </a:p>
          <a:p>
            <a:endParaRPr lang="fr-CA" dirty="0"/>
          </a:p>
          <a:p>
            <a:r>
              <a:rPr lang="en-CA" dirty="0"/>
              <a:t>Note that the </a:t>
            </a:r>
            <a:r>
              <a:rPr lang="en-US" dirty="0"/>
              <a:t>number of sections</a:t>
            </a:r>
            <a:r>
              <a:rPr lang="en-CA" dirty="0"/>
              <a:t> is arbitrary. Your charter could be longer or shorter than six sections</a:t>
            </a:r>
            <a:r>
              <a:rPr lang="fr-CA" dirty="0"/>
              <a:t>.</a:t>
            </a:r>
          </a:p>
        </p:txBody>
      </p:sp>
      <p:sp>
        <p:nvSpPr>
          <p:cNvPr id="4" name="Espace réservé du numéro de diapositive 3"/>
          <p:cNvSpPr>
            <a:spLocks noGrp="1"/>
          </p:cNvSpPr>
          <p:nvPr>
            <p:ph type="sldNum" sz="quarter" idx="5"/>
          </p:nvPr>
        </p:nvSpPr>
        <p:spPr/>
        <p:txBody>
          <a:bodyPr/>
          <a:lstStyle/>
          <a:p>
            <a:fld id="{12BF431F-E352-435B-9E5A-AF3318DE287B}" type="slidenum">
              <a:rPr lang="fr-FR"/>
              <a:t>39</a:t>
            </a:fld>
            <a:endParaRPr lang="fr-FR"/>
          </a:p>
        </p:txBody>
      </p:sp>
    </p:spTree>
    <p:extLst>
      <p:ext uri="{BB962C8B-B14F-4D97-AF65-F5344CB8AC3E}">
        <p14:creationId xmlns:p14="http://schemas.microsoft.com/office/powerpoint/2010/main" val="40483916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fr-CA" dirty="0"/>
          </a:p>
          <a:p>
            <a:r>
              <a:rPr lang="en-US" dirty="0"/>
              <a:t>Ask the students to suggest charter provisions</a:t>
            </a:r>
            <a:r>
              <a:rPr lang="fr-CA" dirty="0"/>
              <a:t>. </a:t>
            </a:r>
            <a:r>
              <a:rPr lang="en-US" dirty="0"/>
              <a:t>Then ask them to give their opinion on the suggestions that were made</a:t>
            </a:r>
            <a:r>
              <a:rPr lang="fr-CA" dirty="0"/>
              <a:t>. </a:t>
            </a:r>
            <a:r>
              <a:rPr lang="en-CA" dirty="0"/>
              <a:t>When a suggestion is unanimously approved, enter it in the text box and then ask the students to write it in their workbook</a:t>
            </a:r>
            <a:r>
              <a:rPr lang="fr-CA" dirty="0"/>
              <a:t>.</a:t>
            </a:r>
          </a:p>
          <a:p>
            <a:endParaRPr lang="fr-CA" dirty="0"/>
          </a:p>
          <a:p>
            <a:r>
              <a:rPr lang="en-CA" dirty="0"/>
              <a:t>Note that the </a:t>
            </a:r>
            <a:r>
              <a:rPr lang="en-US" dirty="0"/>
              <a:t>number of sections</a:t>
            </a:r>
            <a:r>
              <a:rPr lang="en-CA" dirty="0"/>
              <a:t> is arbitrary. Your charter could be longer or shorter than six sections</a:t>
            </a:r>
            <a:r>
              <a:rPr lang="fr-CA" dirty="0"/>
              <a:t>.</a:t>
            </a:r>
          </a:p>
        </p:txBody>
      </p:sp>
      <p:sp>
        <p:nvSpPr>
          <p:cNvPr id="4" name="Espace réservé du numéro de diapositive 3"/>
          <p:cNvSpPr>
            <a:spLocks noGrp="1"/>
          </p:cNvSpPr>
          <p:nvPr>
            <p:ph type="sldNum" sz="quarter" idx="5"/>
          </p:nvPr>
        </p:nvSpPr>
        <p:spPr/>
        <p:txBody>
          <a:bodyPr/>
          <a:lstStyle/>
          <a:p>
            <a:fld id="{12BF431F-E352-435B-9E5A-AF3318DE287B}" type="slidenum">
              <a:rPr lang="fr-FR"/>
              <a:t>40</a:t>
            </a:fld>
            <a:endParaRPr lang="fr-FR"/>
          </a:p>
        </p:txBody>
      </p:sp>
    </p:spTree>
    <p:extLst>
      <p:ext uri="{BB962C8B-B14F-4D97-AF65-F5344CB8AC3E}">
        <p14:creationId xmlns:p14="http://schemas.microsoft.com/office/powerpoint/2010/main" val="8157845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2BF431F-E352-435B-9E5A-AF3318DE287B}" type="slidenum">
              <a:rPr lang="en-CA" smtClean="0"/>
              <a:t>41</a:t>
            </a:fld>
            <a:endParaRPr lang="en-CA"/>
          </a:p>
        </p:txBody>
      </p:sp>
    </p:spTree>
    <p:extLst>
      <p:ext uri="{BB962C8B-B14F-4D97-AF65-F5344CB8AC3E}">
        <p14:creationId xmlns:p14="http://schemas.microsoft.com/office/powerpoint/2010/main" val="38996477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cs typeface="Calibri"/>
            </a:endParaRPr>
          </a:p>
          <a:p>
            <a:endParaRPr lang="fr-CA">
              <a:cs typeface="Calibri"/>
            </a:endParaRPr>
          </a:p>
          <a:p>
            <a:endParaRPr lang="fr-CA">
              <a:cs typeface="Calibri"/>
            </a:endParaRPr>
          </a:p>
          <a:p>
            <a:endParaRPr lang="fr-CA"/>
          </a:p>
        </p:txBody>
      </p:sp>
      <p:sp>
        <p:nvSpPr>
          <p:cNvPr id="4" name="Slide Number Placeholder 3"/>
          <p:cNvSpPr>
            <a:spLocks noGrp="1"/>
          </p:cNvSpPr>
          <p:nvPr>
            <p:ph type="sldNum" sz="quarter" idx="5"/>
          </p:nvPr>
        </p:nvSpPr>
        <p:spPr/>
        <p:txBody>
          <a:bodyPr/>
          <a:lstStyle/>
          <a:p>
            <a:fld id="{D35C624B-F79C-4787-B116-28D6CD5E02DB}" type="slidenum">
              <a:rPr lang="fr-CA" smtClean="0"/>
              <a:t>42</a:t>
            </a:fld>
            <a:endParaRPr lang="fr-CA"/>
          </a:p>
        </p:txBody>
      </p:sp>
    </p:spTree>
    <p:extLst>
      <p:ext uri="{BB962C8B-B14F-4D97-AF65-F5344CB8AC3E}">
        <p14:creationId xmlns:p14="http://schemas.microsoft.com/office/powerpoint/2010/main" val="3804326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Bef>
                <a:spcPct val="30000"/>
              </a:spcBef>
              <a:spcAft>
                <a:spcPct val="0"/>
              </a:spcAft>
            </a:pPr>
            <a:endParaRPr lang="fr-FR"/>
          </a:p>
          <a:p>
            <a:endParaRPr lang="en-US"/>
          </a:p>
          <a:p>
            <a:endParaRPr lang="en-US">
              <a:cs typeface="Calibri"/>
            </a:endParaRPr>
          </a:p>
        </p:txBody>
      </p:sp>
      <p:sp>
        <p:nvSpPr>
          <p:cNvPr id="4" name="Espace réservé du numéro de diapositive 3"/>
          <p:cNvSpPr>
            <a:spLocks noGrp="1"/>
          </p:cNvSpPr>
          <p:nvPr>
            <p:ph type="sldNum" sz="quarter" idx="5"/>
          </p:nvPr>
        </p:nvSpPr>
        <p:spPr/>
        <p:txBody>
          <a:bodyPr/>
          <a:lstStyle/>
          <a:p>
            <a:fld id="{7F032627-CDED-4B74-8175-2FC5BD909872}" type="slidenum">
              <a:rPr lang="fr-FR"/>
              <a:t>43</a:t>
            </a:fld>
            <a:endParaRPr lang="fr-FR"/>
          </a:p>
        </p:txBody>
      </p:sp>
    </p:spTree>
    <p:extLst>
      <p:ext uri="{BB962C8B-B14F-4D97-AF65-F5344CB8AC3E}">
        <p14:creationId xmlns:p14="http://schemas.microsoft.com/office/powerpoint/2010/main" val="3042766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fr-CA" dirty="0"/>
          </a:p>
          <a:p>
            <a:r>
              <a:rPr lang="en-CA" dirty="0"/>
              <a:t>Most of the things mentioned by the students are prohibited by law. However, they are not all crimes.</a:t>
            </a:r>
            <a:endParaRPr lang="en-CA" dirty="0">
              <a:cs typeface="Calibri"/>
            </a:endParaRPr>
          </a:p>
          <a:p>
            <a:endParaRPr lang="fr-CA" dirty="0"/>
          </a:p>
          <a:p>
            <a:r>
              <a:rPr lang="en-US" dirty="0"/>
              <a:t>Generally, a crime is </a:t>
            </a:r>
            <a:r>
              <a:rPr lang="en-US" dirty="0" err="1"/>
              <a:t>behaviour</a:t>
            </a:r>
            <a:r>
              <a:rPr lang="en-US" dirty="0"/>
              <a:t> that violates society's values. Crimes can be committed against people (murder, physical violence, sexual assault, terrorism) or against things (theft, vandalism, fraud, breaking and entering). Crimes can also be other behaviors prohibited in society: e.g., drug trafficking. Anyone who commits a crime can be charged and convicted of that crime. The consequences will be decided by a judge. Most crimes are set out in the Criminal Code, which is a federal law that applies everywhere in Canada.</a:t>
            </a:r>
            <a:endParaRPr lang="en-US" dirty="0">
              <a:cs typeface="Calibri"/>
            </a:endParaRPr>
          </a:p>
          <a:p>
            <a:endParaRPr lang="en-US" dirty="0"/>
          </a:p>
          <a:p>
            <a:r>
              <a:rPr lang="en-US" dirty="0"/>
              <a:t>In other situations, a person may get a ticket if they do something prohibited by law. For example, speeding, being in a park after the park has closed, smoking in a prohibited area, painting graffiti, destroying or damaging city property (bus shelters, garbage bins, park facilities, etc.). Anyone over the age of 14 can be given a ticket</a:t>
            </a:r>
            <a:r>
              <a:rPr lang="fr-CA" dirty="0"/>
              <a:t>.</a:t>
            </a:r>
            <a:endParaRPr lang="fr-CA" dirty="0">
              <a:cs typeface="Calibri"/>
            </a:endParaRPr>
          </a:p>
          <a:p>
            <a:endParaRPr lang="fr-CA" dirty="0"/>
          </a:p>
          <a:p>
            <a:r>
              <a:rPr lang="en-US" dirty="0"/>
              <a:t>Other </a:t>
            </a:r>
            <a:r>
              <a:rPr lang="en-US" dirty="0" err="1"/>
              <a:t>behaviours</a:t>
            </a:r>
            <a:r>
              <a:rPr lang="en-US" dirty="0"/>
              <a:t> are also regulated by law, but don’t have the same consequences. In such cases, if you do something wrong, you may have to compensate the person who has been harmed (pay them a specified sum of money, for example in cases involving copyright, defamation, image rights, discrimination, etc.</a:t>
            </a:r>
            <a:endParaRPr lang="en-US" dirty="0">
              <a:cs typeface="Calibri"/>
            </a:endParaRPr>
          </a:p>
          <a:p>
            <a:endParaRPr lang="fr-CA" dirty="0"/>
          </a:p>
          <a:p>
            <a:endParaRPr lang="fr-CA" dirty="0"/>
          </a:p>
          <a:p>
            <a:r>
              <a:rPr lang="fr-CA" b="1" i="1" dirty="0"/>
              <a:t>Sources:</a:t>
            </a:r>
            <a:endParaRPr lang="fr-CA" dirty="0"/>
          </a:p>
          <a:p>
            <a:r>
              <a:rPr lang="fr-CA" i="1" dirty="0"/>
              <a:t>Code criminel, </a:t>
            </a:r>
            <a:r>
              <a:rPr lang="fr-CA" dirty="0"/>
              <a:t>art. 21.</a:t>
            </a:r>
            <a:endParaRPr lang="en-US" dirty="0"/>
          </a:p>
          <a:p>
            <a:endParaRPr lang="fr-CA" b="1"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t>7</a:t>
            </a:fld>
            <a:endParaRPr lang="fr-FR"/>
          </a:p>
        </p:txBody>
      </p:sp>
    </p:spTree>
    <p:extLst>
      <p:ext uri="{BB962C8B-B14F-4D97-AF65-F5344CB8AC3E}">
        <p14:creationId xmlns:p14="http://schemas.microsoft.com/office/powerpoint/2010/main" val="768923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12BF431F-E352-435B-9E5A-AF3318DE287B}" type="slidenum">
              <a:rPr lang="fr-CA" smtClean="0"/>
              <a:t>8</a:t>
            </a:fld>
            <a:endParaRPr lang="fr-CA"/>
          </a:p>
        </p:txBody>
      </p:sp>
    </p:spTree>
    <p:extLst>
      <p:ext uri="{BB962C8B-B14F-4D97-AF65-F5344CB8AC3E}">
        <p14:creationId xmlns:p14="http://schemas.microsoft.com/office/powerpoint/2010/main" val="3292972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en-CA" dirty="0"/>
          </a:p>
          <a:p>
            <a:endParaRPr lang="en-CA" dirty="0"/>
          </a:p>
          <a:p>
            <a:r>
              <a:rPr lang="en-CA" dirty="0"/>
              <a:t>The answer to the </a:t>
            </a:r>
            <a:r>
              <a:rPr lang="en-CA" b="1" dirty="0"/>
              <a:t>first question </a:t>
            </a:r>
            <a:r>
              <a:rPr lang="en-CA" dirty="0"/>
              <a:t>is complex. The following dates may be worth mentioning: </a:t>
            </a:r>
            <a:endParaRPr lang="en-CA" dirty="0">
              <a:cs typeface="Calibri"/>
            </a:endParaRPr>
          </a:p>
          <a:p>
            <a:r>
              <a:rPr lang="en-CA" b="1" dirty="0"/>
              <a:t>1971</a:t>
            </a:r>
            <a:r>
              <a:rPr lang="en-US" dirty="0"/>
              <a:t>:</a:t>
            </a:r>
            <a:r>
              <a:rPr lang="en-CA" dirty="0"/>
              <a:t> The first closed network was created with 23 computers. This is also the year the first email was sent.</a:t>
            </a:r>
            <a:endParaRPr lang="en-CA" dirty="0">
              <a:cs typeface="Calibri"/>
            </a:endParaRPr>
          </a:p>
          <a:p>
            <a:r>
              <a:rPr lang="en-CA" b="1" dirty="0"/>
              <a:t>1984</a:t>
            </a:r>
            <a:r>
              <a:rPr lang="en-US" dirty="0"/>
              <a:t>:</a:t>
            </a:r>
            <a:r>
              <a:rPr lang="en-CA" dirty="0"/>
              <a:t> However, it wasn’t until 13 years later, in 1984, that 1,000 computers were connected to the initial closed network. </a:t>
            </a:r>
            <a:endParaRPr lang="en-CA" dirty="0">
              <a:cs typeface="Calibri"/>
            </a:endParaRPr>
          </a:p>
          <a:p>
            <a:r>
              <a:rPr lang="en-CA" b="1" dirty="0"/>
              <a:t>1990</a:t>
            </a:r>
            <a:r>
              <a:rPr lang="en-US" b="1" dirty="0"/>
              <a:t>:</a:t>
            </a:r>
            <a:r>
              <a:rPr lang="en-CA" b="1" dirty="0"/>
              <a:t> Appearance of the World Wide Web</a:t>
            </a:r>
            <a:r>
              <a:rPr lang="en-CA" dirty="0"/>
              <a:t>, web browsers and web pages. This was the embryonic version of the Internet as we know it today.</a:t>
            </a:r>
            <a:endParaRPr lang="en-CA" dirty="0">
              <a:cs typeface="Calibri"/>
            </a:endParaRPr>
          </a:p>
          <a:p>
            <a:r>
              <a:rPr lang="en-CA" b="1" dirty="0"/>
              <a:t>Between 1996 and 2000</a:t>
            </a:r>
            <a:r>
              <a:rPr lang="en-US" dirty="0"/>
              <a:t>:</a:t>
            </a:r>
            <a:r>
              <a:rPr lang="en-CA" dirty="0"/>
              <a:t> Explosion in the number of computers connected to the Internet. In four years, the number went from 30 million computers to 368.5 million!</a:t>
            </a:r>
            <a:endParaRPr lang="en-CA" dirty="0">
              <a:cs typeface="Calibri"/>
            </a:endParaRPr>
          </a:p>
          <a:p>
            <a:endParaRPr lang="en-CA" dirty="0"/>
          </a:p>
          <a:p>
            <a:r>
              <a:rPr lang="en-CA" dirty="0"/>
              <a:t>The answer to the </a:t>
            </a:r>
            <a:r>
              <a:rPr lang="en-CA" b="1" dirty="0"/>
              <a:t>second question </a:t>
            </a:r>
            <a:r>
              <a:rPr lang="en-CA" dirty="0"/>
              <a:t>is simpler:</a:t>
            </a:r>
            <a:endParaRPr lang="en-CA" dirty="0">
              <a:cs typeface="Calibri"/>
            </a:endParaRPr>
          </a:p>
          <a:p>
            <a:endParaRPr lang="en-CA" dirty="0"/>
          </a:p>
          <a:p>
            <a:r>
              <a:rPr lang="en-CA" dirty="0"/>
              <a:t>The first large scale social network, Facebook, was launched in 2004.</a:t>
            </a:r>
            <a:endParaRPr lang="en-US" dirty="0"/>
          </a:p>
          <a:p>
            <a:r>
              <a:rPr lang="en-CA" dirty="0"/>
              <a:t>Then, Twitter, now known as X, in 2006, Instagram in 2010, Snapchat in 2011, Tik Tok in 2018 (after a merger with musical.ly)</a:t>
            </a:r>
            <a:endParaRPr lang="en-CA" dirty="0">
              <a:cs typeface="Calibri"/>
            </a:endParaRPr>
          </a:p>
          <a:p>
            <a:endParaRPr lang="en-CA" dirty="0"/>
          </a:p>
          <a:p>
            <a:r>
              <a:rPr lang="en-CA" b="1" dirty="0"/>
              <a:t>Additional questions for students:</a:t>
            </a:r>
            <a:endParaRPr lang="en-CA" dirty="0"/>
          </a:p>
          <a:p>
            <a:r>
              <a:rPr lang="en-CA" dirty="0"/>
              <a:t>Do you think Internet use has changed a lot in the past 20 years? What are people doing more </a:t>
            </a:r>
            <a:r>
              <a:rPr lang="en-US" dirty="0"/>
              <a:t>online</a:t>
            </a:r>
            <a:r>
              <a:rPr lang="en-CA" dirty="0"/>
              <a:t> than they did before? </a:t>
            </a:r>
            <a:endParaRPr lang="en-CA" dirty="0">
              <a:cs typeface="Calibri"/>
            </a:endParaRPr>
          </a:p>
          <a:p>
            <a:r>
              <a:rPr lang="en-CA" dirty="0"/>
              <a:t>Do you think having access to the Internet is </a:t>
            </a:r>
            <a:r>
              <a:rPr lang="en-US" dirty="0"/>
              <a:t>essential</a:t>
            </a:r>
            <a:r>
              <a:rPr lang="en-CA" dirty="0"/>
              <a:t> today? What would the consequences be for someone who has no way to access the Internet? </a:t>
            </a:r>
            <a:endParaRPr lang="en-CA" dirty="0">
              <a:cs typeface="Calibri"/>
            </a:endParaRPr>
          </a:p>
          <a:p>
            <a:endParaRPr lang="en-CA" dirty="0"/>
          </a:p>
          <a:p>
            <a:r>
              <a:rPr lang="en-CA" b="1" i="1" dirty="0"/>
              <a:t>Sources:</a:t>
            </a:r>
            <a:endParaRPr lang="en-CA" i="1" dirty="0"/>
          </a:p>
          <a:p>
            <a:pPr marL="171450" indent="-171450">
              <a:buFont typeface="Arial,Sans-Serif"/>
              <a:buChar char="•"/>
            </a:pPr>
            <a:endParaRPr lang="en-CA" dirty="0"/>
          </a:p>
          <a:p>
            <a:pPr marL="171450" indent="-171450">
              <a:buFont typeface="Arial,Sans-Serif"/>
              <a:buChar char="•"/>
            </a:pPr>
            <a:r>
              <a:rPr lang="en-CA" dirty="0">
                <a:hlinkClick r:id="rId3"/>
              </a:rPr>
              <a:t>Innovation disruptive et naissance d'un </a:t>
            </a:r>
            <a:r>
              <a:rPr lang="en-CA" dirty="0" err="1">
                <a:hlinkClick r:id="rId3"/>
              </a:rPr>
              <a:t>écosystème</a:t>
            </a:r>
            <a:r>
              <a:rPr lang="en-CA" dirty="0">
                <a:hlinkClick r:id="rId3"/>
              </a:rPr>
              <a:t>: voyage aux </a:t>
            </a:r>
            <a:r>
              <a:rPr lang="en-CA" dirty="0" err="1">
                <a:hlinkClick r:id="rId3"/>
              </a:rPr>
              <a:t>origines</a:t>
            </a:r>
            <a:r>
              <a:rPr lang="en-CA" dirty="0">
                <a:hlinkClick r:id="rId3"/>
              </a:rPr>
              <a:t> de </a:t>
            </a:r>
            <a:r>
              <a:rPr lang="en-CA" dirty="0" err="1">
                <a:hlinkClick r:id="rId3"/>
              </a:rPr>
              <a:t>l'Internet</a:t>
            </a:r>
            <a:r>
              <a:rPr lang="en-CA" dirty="0"/>
              <a:t>, online: &lt;https://journals.openedition.org/rei/5787&gt;.</a:t>
            </a:r>
          </a:p>
          <a:p>
            <a:pPr marL="171450" indent="-171450">
              <a:buFont typeface="Arial,Sans-Serif"/>
              <a:buChar char="•"/>
            </a:pPr>
            <a:r>
              <a:rPr lang="en-CA" dirty="0">
                <a:hlinkClick r:id="rId4"/>
              </a:rPr>
              <a:t>Facebook, Twitter et les </a:t>
            </a:r>
            <a:r>
              <a:rPr lang="en-CA" dirty="0" err="1">
                <a:hlinkClick r:id="rId4"/>
              </a:rPr>
              <a:t>autres</a:t>
            </a:r>
            <a:r>
              <a:rPr lang="en-CA" dirty="0">
                <a:hlinkClick r:id="rId4"/>
              </a:rPr>
              <a:t>...</a:t>
            </a:r>
            <a:r>
              <a:rPr lang="en-CA" dirty="0"/>
              <a:t>, online: &lt;https://www.researchgate.net/profile/David-Fayon/publication/49136445_Facebook_Twitter_et_les_autres_integrer_les_reseaux_sociaux_dans_une_strategie_d%27entreprise/links/5b72f5c0299bf14c6da210b9/Facebook-Twitter-et-les-autres-integrer-les-reseaux-sociaux-dans-une-strategie-dentreprise.pdf&gt;.</a:t>
            </a:r>
            <a:endParaRPr lang="en-CA" dirty="0">
              <a:cs typeface="Calibri"/>
            </a:endParaRPr>
          </a:p>
          <a:p>
            <a:endParaRPr lang="en-CA" dirty="0"/>
          </a:p>
          <a:p>
            <a:endParaRPr lang="fr-CA" b="1"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t>9</a:t>
            </a:fld>
            <a:endParaRPr lang="fr-FR"/>
          </a:p>
        </p:txBody>
      </p:sp>
    </p:spTree>
    <p:extLst>
      <p:ext uri="{BB962C8B-B14F-4D97-AF65-F5344CB8AC3E}">
        <p14:creationId xmlns:p14="http://schemas.microsoft.com/office/powerpoint/2010/main" val="2093987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a:t>NOTES FOR TEACHER</a:t>
            </a:r>
            <a:endParaRPr lang="en-CA"/>
          </a:p>
          <a:p>
            <a:r>
              <a:rPr lang="en-CA"/>
              <a:t>It might be worthwhile to get students thinking about the meaning of the word social; that social implies society. Social networks are a part of the Internet that mimics our relationships with other members of society. We can chat, organize events, share thoughts or photos, read about and comment on current events, etc.</a:t>
            </a:r>
            <a:endParaRPr lang="en-CA">
              <a:cs typeface="Calibri" panose="020F0502020204030204"/>
            </a:endParaRPr>
          </a:p>
          <a:p>
            <a:endParaRPr lang="en-CA"/>
          </a:p>
          <a:p>
            <a:r>
              <a:rPr lang="en-CA" b="1"/>
              <a:t>Minimum age to have an account:</a:t>
            </a:r>
            <a:endParaRPr lang="en-CA"/>
          </a:p>
          <a:p>
            <a:r>
              <a:rPr lang="en-CA"/>
              <a:t>The terms of use for Facebook, Instagram, TikTok, YouTube and most social networks, state that a person must be 13 years old to have an account. </a:t>
            </a:r>
            <a:endParaRPr lang="en-CA">
              <a:cs typeface="Calibri"/>
            </a:endParaRPr>
          </a:p>
          <a:p>
            <a:endParaRPr lang="fr-CA"/>
          </a:p>
          <a:p>
            <a:r>
              <a:rPr lang="en-CA" b="1" i="1"/>
              <a:t>Sources:</a:t>
            </a:r>
            <a:endParaRPr lang="en-US"/>
          </a:p>
          <a:p>
            <a:r>
              <a:rPr lang="en-CA">
                <a:hlinkClick r:id="rId3"/>
              </a:rPr>
              <a:t>Facebook: https://www.facebook.com/legal/terms</a:t>
            </a:r>
            <a:endParaRPr lang="en-CA"/>
          </a:p>
          <a:p>
            <a:r>
              <a:rPr lang="en-CA">
                <a:hlinkClick r:id="rId4"/>
              </a:rPr>
              <a:t>Instagram: https://www.facebook.com/help/instagram/478745558852511</a:t>
            </a:r>
            <a:endParaRPr lang="en-CA"/>
          </a:p>
          <a:p>
            <a:r>
              <a:rPr lang="fr-CA">
                <a:hlinkClick r:id="rId5"/>
              </a:rPr>
              <a:t>Tik Tok: https://www.tiktok.com/legal/terms-of-use?lang=fr</a:t>
            </a:r>
            <a:endParaRPr lang="fr-CA"/>
          </a:p>
          <a:p>
            <a:r>
              <a:rPr lang="fr-CA">
                <a:hlinkClick r:id="rId6"/>
              </a:rPr>
              <a:t>YouTube: https://support.google.com/accounts/answer/1350409</a:t>
            </a:r>
            <a:endParaRPr lang="en-CA"/>
          </a:p>
          <a:p>
            <a:endParaRPr lang="fr-CA"/>
          </a:p>
          <a:p>
            <a:endParaRPr lang="fr-CA" b="1">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t>10</a:t>
            </a:fld>
            <a:endParaRPr lang="fr-FR"/>
          </a:p>
        </p:txBody>
      </p:sp>
    </p:spTree>
    <p:extLst>
      <p:ext uri="{BB962C8B-B14F-4D97-AF65-F5344CB8AC3E}">
        <p14:creationId xmlns:p14="http://schemas.microsoft.com/office/powerpoint/2010/main" val="1555557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en-CA" dirty="0"/>
          </a:p>
          <a:p>
            <a:endParaRPr lang="en-CA" dirty="0"/>
          </a:p>
          <a:p>
            <a:r>
              <a:rPr lang="en-CA" dirty="0"/>
              <a:t>The purpose of these questions is to encourage students to develop a more altruistic perspective. Students need to realize that they’re not the only ones who could be negatively affected by inappropriate online conduct. The people you chat with online are real people, who sometimes could be hurt or seriously affected by what you do without really thinking about it. </a:t>
            </a:r>
            <a:endParaRPr lang="en-CA" dirty="0">
              <a:cs typeface="Calibri" panose="020F0502020204030204"/>
            </a:endParaRPr>
          </a:p>
          <a:p>
            <a:endParaRPr lang="en-CA" dirty="0"/>
          </a:p>
          <a:p>
            <a:r>
              <a:rPr lang="en-CA" dirty="0"/>
              <a:t>Some of the behaviours identified later in this activity are crimes, and others, while prohibited by law, are not crimes. For example, many students probably said they have an Instagram account, even though they are under the mandatory age of 13 stated in the terms of use. Will the police come and arrest them in their homes? Of course not. The description of each behaviour discussed below will indicate whether it is a crime or not.</a:t>
            </a:r>
            <a:endParaRPr lang="en-CA" dirty="0">
              <a:cs typeface="Calibri" panose="020F0502020204030204"/>
            </a:endParaRPr>
          </a:p>
          <a:p>
            <a:endParaRPr lang="en-CA" dirty="0"/>
          </a:p>
          <a:p>
            <a:r>
              <a:rPr lang="en-CA" dirty="0"/>
              <a:t>It may also be instructive to tell students that </a:t>
            </a:r>
            <a:r>
              <a:rPr lang="en-CA" b="1" dirty="0"/>
              <a:t>they can be held criminally responsible from the age of 12</a:t>
            </a:r>
            <a:r>
              <a:rPr lang="en-CA" dirty="0"/>
              <a:t>. This means that from the age of 12, they could be charged with a crime. </a:t>
            </a:r>
            <a:endParaRPr lang="en-CA" dirty="0">
              <a:cs typeface="Calibri"/>
            </a:endParaRPr>
          </a:p>
          <a:p>
            <a:endParaRPr lang="en-CA" dirty="0"/>
          </a:p>
          <a:p>
            <a:r>
              <a:rPr lang="en-CA" dirty="0"/>
              <a:t>NB! A teenager who commits a crime is not sent to jail with adults and very few teens go to a youth centre if they do (usually because the crime is serious, or the teen is a frequent offender). A teenager convicted of a crime can be punished by having to do certain things such as performing a certain number of hours of community service, complying with specific conditions (e.g. curfew), attending meetings with counsellors, etc. To learn more, visit our website: educaloi.qc.ca and consult the “Crimes and Tickets” section.</a:t>
            </a:r>
            <a:endParaRPr lang="en-CA" dirty="0">
              <a:cs typeface="Calibri"/>
            </a:endParaRPr>
          </a:p>
          <a:p>
            <a:endParaRPr lang="fr-CA" dirty="0"/>
          </a:p>
          <a:p>
            <a:r>
              <a:rPr lang="fr-CA" b="1" i="1" dirty="0"/>
              <a:t>Sources: </a:t>
            </a:r>
            <a:endParaRPr lang="en-US" dirty="0"/>
          </a:p>
          <a:p>
            <a:r>
              <a:rPr lang="fr-CA" i="1" dirty="0"/>
              <a:t>Code criminel, </a:t>
            </a:r>
            <a:r>
              <a:rPr lang="fr-CA" dirty="0"/>
              <a:t>art. 13.</a:t>
            </a:r>
            <a:endParaRPr lang="en-US" dirty="0"/>
          </a:p>
          <a:p>
            <a:r>
              <a:rPr lang="fr-CA" i="1" dirty="0"/>
              <a:t>Loi sur le système de justice pénale pour les adolescents</a:t>
            </a:r>
            <a:r>
              <a:rPr lang="fr-CA" dirty="0"/>
              <a:t>, art. 2(1), 3, 4 et 5.</a:t>
            </a:r>
            <a:endParaRPr lang="en-US" dirty="0"/>
          </a:p>
          <a:p>
            <a:endParaRPr lang="fr-CA" dirty="0"/>
          </a:p>
          <a:p>
            <a:endParaRPr lang="fr-CA" b="1"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t>11</a:t>
            </a:fld>
            <a:endParaRPr lang="fr-FR"/>
          </a:p>
        </p:txBody>
      </p:sp>
    </p:spTree>
    <p:extLst>
      <p:ext uri="{BB962C8B-B14F-4D97-AF65-F5344CB8AC3E}">
        <p14:creationId xmlns:p14="http://schemas.microsoft.com/office/powerpoint/2010/main" val="419710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fr-CA" dirty="0"/>
          </a:p>
          <a:p>
            <a:endParaRPr lang="en-CA" dirty="0"/>
          </a:p>
          <a:p>
            <a:pPr marL="0" indent="0">
              <a:buFont typeface="Wingdings,Sans-Serif"/>
              <a:buNone/>
            </a:pPr>
            <a:r>
              <a:rPr lang="en-CA" dirty="0"/>
              <a:t>Cyber-bullying</a:t>
            </a:r>
            <a:r>
              <a:rPr lang="fr-CA" dirty="0"/>
              <a:t> </a:t>
            </a:r>
            <a:r>
              <a:rPr lang="fr-CA" dirty="0" err="1"/>
              <a:t>is</a:t>
            </a:r>
            <a:r>
              <a:rPr lang="fr-CA" dirty="0"/>
              <a:t> </a:t>
            </a:r>
            <a:r>
              <a:rPr lang="fr-CA" dirty="0" err="1"/>
              <a:t>bullying</a:t>
            </a:r>
            <a:r>
              <a:rPr lang="fr-CA" dirty="0"/>
              <a:t> </a:t>
            </a:r>
            <a:r>
              <a:rPr lang="fr-CA" dirty="0" err="1"/>
              <a:t>that</a:t>
            </a:r>
            <a:r>
              <a:rPr lang="fr-CA" dirty="0"/>
              <a:t> </a:t>
            </a:r>
            <a:r>
              <a:rPr lang="fr-CA" dirty="0" err="1"/>
              <a:t>takes</a:t>
            </a:r>
            <a:r>
              <a:rPr lang="fr-CA" dirty="0"/>
              <a:t> place on the Web, by </a:t>
            </a:r>
            <a:r>
              <a:rPr lang="fr-CA" dirty="0" err="1"/>
              <a:t>text</a:t>
            </a:r>
            <a:r>
              <a:rPr lang="fr-CA" dirty="0"/>
              <a:t> message, e-mail, etc. </a:t>
            </a:r>
            <a:r>
              <a:rPr lang="fr-CA" dirty="0" err="1"/>
              <a:t>Often</a:t>
            </a:r>
            <a:r>
              <a:rPr lang="fr-CA" dirty="0"/>
              <a:t> times, </a:t>
            </a:r>
            <a:r>
              <a:rPr lang="fr-CA" dirty="0" err="1"/>
              <a:t>these</a:t>
            </a:r>
            <a:r>
              <a:rPr lang="fr-CA" dirty="0"/>
              <a:t> </a:t>
            </a:r>
            <a:r>
              <a:rPr lang="fr-CA" dirty="0" err="1"/>
              <a:t>gestures</a:t>
            </a:r>
            <a:r>
              <a:rPr lang="fr-CA" dirty="0"/>
              <a:t> are </a:t>
            </a:r>
            <a:r>
              <a:rPr lang="fr-CA" dirty="0" err="1"/>
              <a:t>repeated</a:t>
            </a:r>
            <a:r>
              <a:rPr lang="fr-CA" dirty="0"/>
              <a:t> and </a:t>
            </a:r>
            <a:r>
              <a:rPr lang="fr-CA" dirty="0" err="1"/>
              <a:t>seek</a:t>
            </a:r>
            <a:r>
              <a:rPr lang="fr-CA" dirty="0"/>
              <a:t> to </a:t>
            </a:r>
            <a:r>
              <a:rPr lang="fr-CA" dirty="0" err="1"/>
              <a:t>belittle</a:t>
            </a:r>
            <a:r>
              <a:rPr lang="fr-CA" dirty="0"/>
              <a:t> the </a:t>
            </a:r>
            <a:r>
              <a:rPr lang="fr-CA" dirty="0" err="1"/>
              <a:t>victim</a:t>
            </a:r>
            <a:r>
              <a:rPr lang="fr-CA" dirty="0"/>
              <a:t>.</a:t>
            </a:r>
            <a:endParaRPr lang="en-CA" dirty="0"/>
          </a:p>
          <a:p>
            <a:pPr algn="l" rtl="0" fontAlgn="base"/>
            <a:r>
              <a:rPr lang="en-CA" sz="1800" b="0" i="0" u="none" strike="noStrike" dirty="0">
                <a:solidFill>
                  <a:srgbClr val="000000"/>
                </a:solidFill>
                <a:effectLst/>
                <a:latin typeface="Calibri" panose="020F0502020204030204" pitchFamily="34" charset="0"/>
              </a:rPr>
              <a:t>Examples of actions that can be considered bullying: </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285750" indent="-285750" algn="l" rtl="0" fontAlgn="base">
              <a:buFont typeface="Wingdings" panose="05000000000000000000" pitchFamily="2" charset="2"/>
              <a:buChar char="q"/>
            </a:pPr>
            <a:r>
              <a:rPr lang="en-CA" sz="1800" b="0" i="0" u="none" strike="noStrike" dirty="0">
                <a:solidFill>
                  <a:srgbClr val="000000"/>
                </a:solidFill>
                <a:effectLst/>
                <a:latin typeface="Calibri" panose="020F0502020204030204" pitchFamily="34" charset="0"/>
              </a:rPr>
              <a:t>Insulting someone (“You’re stupid!” or “You’re ugly!”),</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q"/>
            </a:pPr>
            <a:r>
              <a:rPr lang="en-CA" sz="1800" b="0" i="0" u="none" strike="noStrike" dirty="0">
                <a:solidFill>
                  <a:srgbClr val="000000"/>
                </a:solidFill>
                <a:effectLst/>
                <a:latin typeface="Calibri" panose="020F0502020204030204" pitchFamily="34" charset="0"/>
              </a:rPr>
              <a:t>Threatening someone (“Show me your boobs or else I’ll post an embarrassing picture of you on social media!”), </a:t>
            </a:r>
            <a:endParaRPr lang="fr-CA"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q"/>
            </a:pPr>
            <a:r>
              <a:rPr lang="fr-CA" sz="1800" b="0" i="0" u="none" strike="noStrike" dirty="0" err="1">
                <a:solidFill>
                  <a:srgbClr val="000000"/>
                </a:solidFill>
                <a:effectLst/>
                <a:latin typeface="Calibri" panose="020F0502020204030204" pitchFamily="34" charset="0"/>
              </a:rPr>
              <a:t>Belittling</a:t>
            </a:r>
            <a:r>
              <a:rPr lang="fr-CA" sz="1800" b="0" i="0" u="none" strike="noStrike" dirty="0">
                <a:solidFill>
                  <a:srgbClr val="000000"/>
                </a:solidFill>
                <a:effectLst/>
                <a:latin typeface="Calibri" panose="020F0502020204030204" pitchFamily="34" charset="0"/>
              </a:rPr>
              <a:t> </a:t>
            </a:r>
            <a:r>
              <a:rPr lang="fr-CA" sz="1800" b="0" i="0" u="none" strike="noStrike" dirty="0" err="1">
                <a:solidFill>
                  <a:srgbClr val="000000"/>
                </a:solidFill>
                <a:effectLst/>
                <a:latin typeface="Calibri" panose="020F0502020204030204" pitchFamily="34" charset="0"/>
              </a:rPr>
              <a:t>someone</a:t>
            </a:r>
            <a:r>
              <a:rPr lang="fr-CA" sz="1800" b="0" i="0" u="none" strike="noStrike" dirty="0">
                <a:solidFill>
                  <a:srgbClr val="000000"/>
                </a:solidFill>
                <a:effectLst/>
                <a:latin typeface="Calibri" panose="020F0502020204030204" pitchFamily="34" charset="0"/>
              </a:rPr>
              <a:t> </a:t>
            </a:r>
            <a:r>
              <a:rPr lang="fr-CA" sz="1800" b="0" i="0" u="none" strike="noStrike" dirty="0" err="1">
                <a:solidFill>
                  <a:srgbClr val="000000"/>
                </a:solidFill>
                <a:effectLst/>
                <a:latin typeface="Calibri" panose="020F0502020204030204" pitchFamily="34" charset="0"/>
              </a:rPr>
              <a:t>with</a:t>
            </a:r>
            <a:r>
              <a:rPr lang="fr-CA" sz="1800" b="0" i="0" u="none" strike="noStrike" dirty="0">
                <a:solidFill>
                  <a:srgbClr val="000000"/>
                </a:solidFill>
                <a:effectLst/>
                <a:latin typeface="Calibri" panose="020F0502020204030204" pitchFamily="34" charset="0"/>
              </a:rPr>
              <a:t> </a:t>
            </a:r>
            <a:r>
              <a:rPr lang="fr-CA" sz="1800" b="0" i="0" u="none" strike="noStrike" dirty="0" err="1">
                <a:solidFill>
                  <a:srgbClr val="000000"/>
                </a:solidFill>
                <a:effectLst/>
                <a:latin typeface="Calibri" panose="020F0502020204030204" pitchFamily="34" charset="0"/>
              </a:rPr>
              <a:t>unkind</a:t>
            </a:r>
            <a:r>
              <a:rPr lang="fr-CA" sz="1800" b="0" i="0" u="none" strike="noStrike" dirty="0">
                <a:solidFill>
                  <a:srgbClr val="000000"/>
                </a:solidFill>
                <a:effectLst/>
                <a:latin typeface="Calibri" panose="020F0502020204030204" pitchFamily="34" charset="0"/>
              </a:rPr>
              <a:t> </a:t>
            </a:r>
            <a:r>
              <a:rPr lang="fr-CA" sz="1800" b="0" i="0" u="none" strike="noStrike" dirty="0" err="1">
                <a:solidFill>
                  <a:srgbClr val="000000"/>
                </a:solidFill>
                <a:effectLst/>
                <a:latin typeface="Calibri" panose="020F0502020204030204" pitchFamily="34" charset="0"/>
              </a:rPr>
              <a:t>remarks</a:t>
            </a:r>
            <a:r>
              <a:rPr lang="fr-CA" sz="1800" b="0" i="0" u="none" strike="noStrike" dirty="0">
                <a:solidFill>
                  <a:srgbClr val="000000"/>
                </a:solidFill>
                <a:effectLst/>
                <a:latin typeface="Calibri" panose="020F0502020204030204" pitchFamily="34" charset="0"/>
              </a:rPr>
              <a:t>, or</a:t>
            </a:r>
          </a:p>
          <a:p>
            <a:pPr marL="285750" indent="-285750" algn="l" rtl="0" fontAlgn="base">
              <a:buFont typeface="Wingdings" panose="05000000000000000000" pitchFamily="2" charset="2"/>
              <a:buChar char="q"/>
            </a:pPr>
            <a:r>
              <a:rPr lang="fr-CA" sz="1800" b="0" i="0" u="none" strike="noStrike" dirty="0" err="1">
                <a:solidFill>
                  <a:srgbClr val="000000"/>
                </a:solidFill>
                <a:effectLst/>
                <a:latin typeface="Calibri" panose="020F0502020204030204" pitchFamily="34" charset="0"/>
              </a:rPr>
              <a:t>Stealing</a:t>
            </a:r>
            <a:r>
              <a:rPr lang="fr-CA" sz="1800" b="0" i="0" u="none" strike="noStrike" dirty="0">
                <a:solidFill>
                  <a:srgbClr val="000000"/>
                </a:solidFill>
                <a:effectLst/>
                <a:latin typeface="Calibri" panose="020F0502020204030204" pitchFamily="34" charset="0"/>
              </a:rPr>
              <a:t> </a:t>
            </a:r>
            <a:r>
              <a:rPr lang="fr-CA" sz="1800" b="0" i="0" u="none" strike="noStrike" dirty="0" err="1">
                <a:solidFill>
                  <a:srgbClr val="000000"/>
                </a:solidFill>
                <a:effectLst/>
                <a:latin typeface="Calibri" panose="020F0502020204030204" pitchFamily="34" charset="0"/>
              </a:rPr>
              <a:t>someone</a:t>
            </a:r>
            <a:r>
              <a:rPr lang="fr-CA" sz="1800" b="0" i="0" u="none" strike="noStrike" dirty="0">
                <a:solidFill>
                  <a:srgbClr val="000000"/>
                </a:solidFill>
                <a:effectLst/>
                <a:latin typeface="Calibri" panose="020F0502020204030204" pitchFamily="34" charset="0"/>
              </a:rPr>
              <a:t> </a:t>
            </a:r>
            <a:r>
              <a:rPr lang="fr-CA" sz="1800" b="0" i="0" u="none" strike="noStrike" dirty="0" err="1">
                <a:solidFill>
                  <a:srgbClr val="000000"/>
                </a:solidFill>
                <a:effectLst/>
                <a:latin typeface="Calibri" panose="020F0502020204030204" pitchFamily="34" charset="0"/>
              </a:rPr>
              <a:t>else’s</a:t>
            </a:r>
            <a:r>
              <a:rPr lang="fr-CA" sz="1800" b="0" i="0" u="none" strike="noStrike" dirty="0">
                <a:solidFill>
                  <a:srgbClr val="000000"/>
                </a:solidFill>
                <a:effectLst/>
                <a:latin typeface="Calibri" panose="020F0502020204030204" pitchFamily="34" charset="0"/>
              </a:rPr>
              <a:t> </a:t>
            </a:r>
            <a:r>
              <a:rPr lang="fr-CA" sz="1800" b="0" i="0" u="none" strike="noStrike" dirty="0" err="1">
                <a:solidFill>
                  <a:srgbClr val="000000"/>
                </a:solidFill>
                <a:effectLst/>
                <a:latin typeface="Calibri" panose="020F0502020204030204" pitchFamily="34" charset="0"/>
              </a:rPr>
              <a:t>identity</a:t>
            </a:r>
            <a:r>
              <a:rPr lang="fr-CA" sz="1800" b="0" i="0" u="none" strike="noStrike" dirty="0">
                <a:solidFill>
                  <a:srgbClr val="000000"/>
                </a:solidFill>
                <a:effectLst/>
                <a:latin typeface="Calibri" panose="020F0502020204030204" pitchFamily="34" charset="0"/>
              </a:rPr>
              <a:t>; </a:t>
            </a:r>
            <a:r>
              <a:rPr lang="fr-CA" sz="1800" b="0" i="0" u="none" strike="noStrike" dirty="0" err="1">
                <a:solidFill>
                  <a:srgbClr val="000000"/>
                </a:solidFill>
                <a:effectLst/>
                <a:latin typeface="Calibri" panose="020F0502020204030204" pitchFamily="34" charset="0"/>
              </a:rPr>
              <a:t>pretending</a:t>
            </a:r>
            <a:r>
              <a:rPr lang="fr-CA" sz="1800" b="0" i="0" u="none" strike="noStrike" dirty="0">
                <a:solidFill>
                  <a:srgbClr val="000000"/>
                </a:solidFill>
                <a:effectLst/>
                <a:latin typeface="Calibri" panose="020F0502020204030204" pitchFamily="34" charset="0"/>
              </a:rPr>
              <a:t> to </a:t>
            </a:r>
            <a:r>
              <a:rPr lang="fr-CA" sz="1800" b="0" i="0" u="none" strike="noStrike" dirty="0" err="1">
                <a:solidFill>
                  <a:srgbClr val="000000"/>
                </a:solidFill>
                <a:effectLst/>
                <a:latin typeface="Calibri" panose="020F0502020204030204" pitchFamily="34" charset="0"/>
              </a:rPr>
              <a:t>be</a:t>
            </a:r>
            <a:r>
              <a:rPr lang="fr-CA" sz="1800" b="0" i="0" u="none" strike="noStrike" dirty="0">
                <a:solidFill>
                  <a:srgbClr val="000000"/>
                </a:solidFill>
                <a:effectLst/>
                <a:latin typeface="Calibri" panose="020F0502020204030204" pitchFamily="34" charset="0"/>
              </a:rPr>
              <a:t> </a:t>
            </a:r>
            <a:r>
              <a:rPr lang="fr-CA" sz="1800" b="0" i="0" u="none" strike="noStrike" dirty="0" err="1">
                <a:solidFill>
                  <a:srgbClr val="000000"/>
                </a:solidFill>
                <a:effectLst/>
                <a:latin typeface="Calibri" panose="020F0502020204030204" pitchFamily="34" charset="0"/>
              </a:rPr>
              <a:t>someone</a:t>
            </a:r>
            <a:r>
              <a:rPr lang="fr-CA" sz="1800" b="0" i="0" u="none" strike="noStrike" dirty="0">
                <a:solidFill>
                  <a:srgbClr val="000000"/>
                </a:solidFill>
                <a:effectLst/>
                <a:latin typeface="Calibri" panose="020F0502020204030204" pitchFamily="34" charset="0"/>
              </a:rPr>
              <a:t> </a:t>
            </a:r>
            <a:r>
              <a:rPr lang="fr-CA" sz="1800" b="0" i="0" u="none" strike="noStrike" dirty="0" err="1">
                <a:solidFill>
                  <a:srgbClr val="000000"/>
                </a:solidFill>
                <a:effectLst/>
                <a:latin typeface="Calibri" panose="020F0502020204030204" pitchFamily="34" charset="0"/>
              </a:rPr>
              <a:t>else</a:t>
            </a:r>
            <a:r>
              <a:rPr lang="fr-CA" sz="1800" b="0" i="0" u="none" strike="noStrike" dirty="0">
                <a:solidFill>
                  <a:srgbClr val="000000"/>
                </a:solidFill>
                <a:effectLst/>
                <a:latin typeface="Calibri" panose="020F0502020204030204" pitchFamily="34" charset="0"/>
              </a:rPr>
              <a:t>.</a:t>
            </a:r>
          </a:p>
          <a:p>
            <a:pPr marL="285750" indent="-285750" algn="l" rtl="0" fontAlgn="base">
              <a:buFont typeface="Wingdings" panose="05000000000000000000" pitchFamily="2" charset="2"/>
              <a:buChar char="q"/>
            </a:pPr>
            <a:endParaRPr lang="en-US" sz="1800" b="0" i="0" dirty="0">
              <a:solidFill>
                <a:srgbClr val="444444"/>
              </a:solidFill>
              <a:effectLst/>
              <a:latin typeface="Arial" panose="020B0604020202020204" pitchFamily="34" charset="0"/>
            </a:endParaRPr>
          </a:p>
          <a:p>
            <a:pPr marL="0" indent="0">
              <a:buFont typeface="Wingdings,Sans-Serif"/>
              <a:buNone/>
            </a:pPr>
            <a:r>
              <a:rPr lang="en-CA" sz="1800" b="0" i="0" dirty="0">
                <a:solidFill>
                  <a:srgbClr val="000000"/>
                </a:solidFill>
                <a:effectLst/>
                <a:latin typeface="Calibri" panose="020F0502020204030204" pitchFamily="34" charset="0"/>
              </a:rPr>
              <a:t>Certain actions can be considered bullying even if they aren’t carried out directly in front of the victim, such as saying hurtful words the victim learns about later.</a:t>
            </a:r>
            <a:endParaRPr lang="en-US" dirty="0"/>
          </a:p>
          <a:p>
            <a:pPr marL="171450" indent="-171450">
              <a:buFont typeface="Wingdings,Sans-Serif"/>
              <a:buChar char="q"/>
            </a:pPr>
            <a:endParaRPr lang="en-US" dirty="0"/>
          </a:p>
          <a:p>
            <a:pPr marL="0" indent="0">
              <a:buFont typeface="Wingdings,Sans-Serif"/>
              <a:buNone/>
            </a:pPr>
            <a:r>
              <a:rPr lang="en-US" dirty="0"/>
              <a:t>Other things that are not allowed on the Internet:</a:t>
            </a:r>
          </a:p>
          <a:p>
            <a:pPr marL="171450" indent="-171450">
              <a:buFont typeface="Wingdings,Sans-Serif"/>
              <a:buChar char="q"/>
            </a:pPr>
            <a:r>
              <a:rPr lang="en-CA" dirty="0"/>
              <a:t>Accessing pornography, sharing intimate images or distributing child pornography.</a:t>
            </a:r>
          </a:p>
          <a:p>
            <a:pPr marL="171450" indent="-171450">
              <a:buFont typeface="Wingdings,Sans-Serif"/>
              <a:buChar char="q"/>
            </a:pPr>
            <a:r>
              <a:rPr lang="en-CA" dirty="0"/>
              <a:t> Sharing confidential Information</a:t>
            </a:r>
            <a:endParaRPr lang="en-US" dirty="0"/>
          </a:p>
          <a:p>
            <a:pPr marL="171450" indent="-171450">
              <a:buFont typeface="Wingdings,Sans-Serif"/>
              <a:buChar char="q"/>
            </a:pPr>
            <a:r>
              <a:rPr lang="en-CA" dirty="0"/>
              <a:t> Using an artist’s images, songs or videos without their permission or without paying copyright fees.</a:t>
            </a:r>
            <a:endParaRPr lang="en-US" dirty="0"/>
          </a:p>
          <a:p>
            <a:endParaRPr lang="en-CA" dirty="0"/>
          </a:p>
          <a:p>
            <a:r>
              <a:rPr lang="en-CA" dirty="0"/>
              <a:t>Slides 14 to 24 explain in greater detail the kinds of online behaviour that should be avoided.</a:t>
            </a:r>
            <a:endParaRPr lang="en-US" dirty="0"/>
          </a:p>
          <a:p>
            <a:endParaRPr lang="fr-CA" dirty="0"/>
          </a:p>
          <a:p>
            <a:r>
              <a:rPr lang="en-CA" b="1" i="1" dirty="0"/>
              <a:t>S</a:t>
            </a:r>
            <a:r>
              <a:rPr lang="fr-CA" b="1" i="1" dirty="0"/>
              <a:t>ources:</a:t>
            </a:r>
            <a:endParaRPr lang="fr-CA" dirty="0"/>
          </a:p>
          <a:p>
            <a:r>
              <a:rPr lang="en-CA" i="1" dirty="0"/>
              <a:t>Code </a:t>
            </a:r>
            <a:r>
              <a:rPr lang="en-CA" i="1" dirty="0" err="1"/>
              <a:t>criminel</a:t>
            </a:r>
            <a:r>
              <a:rPr lang="en-CA" dirty="0"/>
              <a:t>, art. 1</a:t>
            </a:r>
            <a:r>
              <a:rPr lang="fr-CA" dirty="0"/>
              <a:t>63.1a)(i) et 163.1a)(ii): pornographie juvénile; 162.1(2)a): distribution d’images intimes, 264: harcèlement criminel, 298 et 299: diffamation</a:t>
            </a:r>
            <a:endParaRPr lang="en-US" dirty="0"/>
          </a:p>
          <a:p>
            <a:r>
              <a:rPr lang="fr-CA" i="1" dirty="0"/>
              <a:t>Code civil du Québec</a:t>
            </a:r>
            <a:r>
              <a:rPr lang="fr-CA" dirty="0"/>
              <a:t>, art. 35 et 36.</a:t>
            </a:r>
            <a:endParaRPr lang="en-US" dirty="0"/>
          </a:p>
          <a:p>
            <a:r>
              <a:rPr lang="fr-CA" i="1" dirty="0"/>
              <a:t>Loi sur le droit d'auteur</a:t>
            </a:r>
            <a:r>
              <a:rPr lang="fr-CA" dirty="0"/>
              <a:t>, art. 3, 5 et 6.</a:t>
            </a:r>
          </a:p>
          <a:p>
            <a:r>
              <a:rPr lang="fr-CA" i="1" dirty="0"/>
              <a:t>Loi sur l’instruction publique</a:t>
            </a:r>
            <a:r>
              <a:rPr lang="fr-CA" i="0" dirty="0"/>
              <a:t>, art. 13 al. 1(1.1°).</a:t>
            </a:r>
          </a:p>
          <a:p>
            <a:r>
              <a:rPr lang="fr-CA" i="1" dirty="0"/>
              <a:t>Loi sur l’enseignement privé</a:t>
            </a:r>
            <a:r>
              <a:rPr lang="fr-CA" i="0" dirty="0"/>
              <a:t>, art. 9 al. 2.</a:t>
            </a:r>
            <a:endParaRPr lang="en-US" i="1" dirty="0"/>
          </a:p>
          <a:p>
            <a:endParaRPr lang="fr-CA" b="1"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13</a:t>
            </a:fld>
            <a:endParaRPr lang="fr-FR"/>
          </a:p>
        </p:txBody>
      </p:sp>
    </p:spTree>
    <p:extLst>
      <p:ext uri="{BB962C8B-B14F-4D97-AF65-F5344CB8AC3E}">
        <p14:creationId xmlns:p14="http://schemas.microsoft.com/office/powerpoint/2010/main" val="1091326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22.svg"/><Relationship Id="rId4" Type="http://schemas.openxmlformats.org/officeDocument/2006/relationships/image" Target="../media/image2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hyperlink" Target="https://www.facebook.com/educaloi/?ref=page_internal" TargetMode="External"/><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hyperlink" Target="https://www.youtube.com/c/educaloi/videos" TargetMode="External"/><Relationship Id="rId2" Type="http://schemas.openxmlformats.org/officeDocument/2006/relationships/hyperlink" Target="https://educaloi.qc.ca/" TargetMode="External"/><Relationship Id="rId1" Type="http://schemas.openxmlformats.org/officeDocument/2006/relationships/slideMaster" Target="../slideMasters/slideMaster1.xml"/><Relationship Id="rId6" Type="http://schemas.openxmlformats.org/officeDocument/2006/relationships/image" Target="../media/image28.png"/><Relationship Id="rId11" Type="http://schemas.openxmlformats.org/officeDocument/2006/relationships/hyperlink" Target="https://www.instagram.com/educaloi/?hl=fr-ca" TargetMode="External"/><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svg"/><Relationship Id="rId9" Type="http://schemas.openxmlformats.org/officeDocument/2006/relationships/image" Target="../media/image31.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youtube.com/c/educaloi/videos" TargetMode="External"/><Relationship Id="rId7" Type="http://schemas.openxmlformats.org/officeDocument/2006/relationships/hyperlink" Target="https://www.instagram.com/educaloi/?hl=fr-ca" TargetMode="External"/><Relationship Id="rId2" Type="http://schemas.openxmlformats.org/officeDocument/2006/relationships/hyperlink" Target="https://www.facebook.com/educaloi/?ref=page_internal" TargetMode="External"/><Relationship Id="rId1" Type="http://schemas.openxmlformats.org/officeDocument/2006/relationships/slideMaster" Target="../slideMasters/slideMaster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hyperlink" Target="https://educaloi.qc.ca/" TargetMode="External"/><Relationship Id="rId9" Type="http://schemas.openxmlformats.org/officeDocument/2006/relationships/hyperlink" Target="http://educationjuridique.ca/"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0" name="Espace réservé pour une image  6">
            <a:extLst>
              <a:ext uri="{FF2B5EF4-FFF2-40B4-BE49-F238E27FC236}">
                <a16:creationId xmlns:a16="http://schemas.microsoft.com/office/drawing/2014/main" id="{8BB11DE4-7B1C-5745-875F-4B1CF8BB0E73}"/>
              </a:ext>
            </a:extLst>
          </p:cNvPr>
          <p:cNvSpPr>
            <a:spLocks noGrp="1"/>
          </p:cNvSpPr>
          <p:nvPr>
            <p:ph type="pic" sz="quarter" idx="13" hasCustomPrompt="1"/>
          </p:nvPr>
        </p:nvSpPr>
        <p:spPr>
          <a:xfrm>
            <a:off x="6213764" y="1818409"/>
            <a:ext cx="5978236" cy="5039591"/>
          </a:xfrm>
        </p:spPr>
        <p:txBody>
          <a:bodyPr/>
          <a:lstStyle>
            <a:lvl1pPr>
              <a:defRPr sz="1600"/>
            </a:lvl1pPr>
          </a:lstStyle>
          <a:p>
            <a:r>
              <a:rPr lang="fr-CA"/>
              <a:t>Cliquez sur l’icône au centre de la boîte pour insérer une image</a:t>
            </a:r>
          </a:p>
        </p:txBody>
      </p:sp>
      <p:sp>
        <p:nvSpPr>
          <p:cNvPr id="2" name="Titre 1">
            <a:extLst>
              <a:ext uri="{FF2B5EF4-FFF2-40B4-BE49-F238E27FC236}">
                <a16:creationId xmlns:a16="http://schemas.microsoft.com/office/drawing/2014/main" id="{364707A6-5057-B34A-B28C-0064B6651917}"/>
              </a:ext>
            </a:extLst>
          </p:cNvPr>
          <p:cNvSpPr>
            <a:spLocks noGrp="1"/>
          </p:cNvSpPr>
          <p:nvPr>
            <p:ph type="ctrTitle" hasCustomPrompt="1"/>
          </p:nvPr>
        </p:nvSpPr>
        <p:spPr>
          <a:xfrm>
            <a:off x="882650" y="2469790"/>
            <a:ext cx="5212080" cy="2377440"/>
          </a:xfrm>
        </p:spPr>
        <p:txBody>
          <a:bodyPr lIns="0" tIns="0" rIns="0" bIns="0" anchor="t"/>
          <a:lstStyle>
            <a:lvl1pPr algn="l">
              <a:defRPr sz="6000" b="1"/>
            </a:lvl1pPr>
          </a:lstStyle>
          <a:p>
            <a:r>
              <a:rPr lang="fr-CA"/>
              <a:t>Cliquez pour insérer le titre</a:t>
            </a:r>
          </a:p>
        </p:txBody>
      </p:sp>
      <p:sp>
        <p:nvSpPr>
          <p:cNvPr id="3" name="Sous-titre 2">
            <a:extLst>
              <a:ext uri="{FF2B5EF4-FFF2-40B4-BE49-F238E27FC236}">
                <a16:creationId xmlns:a16="http://schemas.microsoft.com/office/drawing/2014/main" id="{58C64A91-32F2-D14C-83A1-9E02AA1DFD21}"/>
              </a:ext>
            </a:extLst>
          </p:cNvPr>
          <p:cNvSpPr>
            <a:spLocks noGrp="1"/>
          </p:cNvSpPr>
          <p:nvPr>
            <p:ph type="subTitle" idx="1" hasCustomPrompt="1"/>
          </p:nvPr>
        </p:nvSpPr>
        <p:spPr>
          <a:xfrm>
            <a:off x="882650" y="5105328"/>
            <a:ext cx="5212080" cy="1188720"/>
          </a:xfrm>
        </p:spPr>
        <p:txBody>
          <a:bodyPr lIns="0" tIns="0" rIns="0" bIns="0">
            <a:noAutofit/>
          </a:bodyPr>
          <a:lstStyle>
            <a:lvl1pPr marL="0" indent="0" algn="l">
              <a:lnSpc>
                <a:spcPct val="100000"/>
              </a:lnSpc>
              <a:spcBef>
                <a:spcPts val="0"/>
              </a:spcBef>
              <a:buNone/>
              <a:tabLst/>
              <a:defRPr sz="2000" b="0">
                <a:solidFill>
                  <a:schemeClr val="tx1"/>
                </a:solidFill>
              </a:defRPr>
            </a:lvl1pPr>
            <a:lvl2pPr marL="0" indent="0" algn="l">
              <a:lnSpc>
                <a:spcPct val="100000"/>
              </a:lnSpc>
              <a:spcBef>
                <a:spcPts val="0"/>
              </a:spcBef>
              <a:buNone/>
              <a:tabLst/>
              <a:defRPr sz="2000" b="0">
                <a:solidFill>
                  <a:schemeClr val="tx1"/>
                </a:solidFill>
              </a:defRPr>
            </a:lvl2pPr>
            <a:lvl3pPr marL="0" indent="0" algn="l">
              <a:lnSpc>
                <a:spcPct val="100000"/>
              </a:lnSpc>
              <a:spcBef>
                <a:spcPts val="0"/>
              </a:spcBef>
              <a:buNone/>
              <a:tabLst/>
              <a:defRPr sz="2000" b="0">
                <a:solidFill>
                  <a:schemeClr val="tx1"/>
                </a:solidFill>
              </a:defRPr>
            </a:lvl3pPr>
            <a:lvl4pPr marL="0" indent="0" algn="l">
              <a:lnSpc>
                <a:spcPct val="100000"/>
              </a:lnSpc>
              <a:spcBef>
                <a:spcPts val="0"/>
              </a:spcBef>
              <a:buNone/>
              <a:tabLst/>
              <a:defRPr sz="2000" b="0">
                <a:solidFill>
                  <a:schemeClr val="tx1"/>
                </a:solidFill>
              </a:defRPr>
            </a:lvl4pPr>
            <a:lvl5pPr marL="0" indent="0" algn="l">
              <a:lnSpc>
                <a:spcPct val="100000"/>
              </a:lnSpc>
              <a:spcBef>
                <a:spcPts val="0"/>
              </a:spcBef>
              <a:buNone/>
              <a:tabLst/>
              <a:defRPr sz="2000" b="0">
                <a:solidFill>
                  <a:schemeClr val="tx1"/>
                </a:solidFill>
              </a:defRPr>
            </a:lvl5pPr>
            <a:lvl6pPr marL="0" indent="0" algn="l">
              <a:lnSpc>
                <a:spcPct val="100000"/>
              </a:lnSpc>
              <a:spcBef>
                <a:spcPts val="0"/>
              </a:spcBef>
              <a:buNone/>
              <a:tabLst/>
              <a:defRPr sz="2000" b="0">
                <a:solidFill>
                  <a:schemeClr val="tx1"/>
                </a:solidFill>
              </a:defRPr>
            </a:lvl6pPr>
            <a:lvl7pPr marL="0" indent="0" algn="l">
              <a:lnSpc>
                <a:spcPct val="100000"/>
              </a:lnSpc>
              <a:spcBef>
                <a:spcPts val="0"/>
              </a:spcBef>
              <a:buNone/>
              <a:tabLst/>
              <a:defRPr sz="2000" b="0">
                <a:solidFill>
                  <a:schemeClr val="tx1"/>
                </a:solidFill>
              </a:defRPr>
            </a:lvl7pPr>
            <a:lvl8pPr marL="0" indent="0" algn="l">
              <a:lnSpc>
                <a:spcPct val="100000"/>
              </a:lnSpc>
              <a:spcBef>
                <a:spcPts val="0"/>
              </a:spcBef>
              <a:buNone/>
              <a:tabLst/>
              <a:defRPr sz="2000" b="0">
                <a:solidFill>
                  <a:schemeClr val="tx1"/>
                </a:solidFill>
              </a:defRPr>
            </a:lvl8pPr>
            <a:lvl9pPr marL="0" indent="0" algn="l">
              <a:lnSpc>
                <a:spcPct val="100000"/>
              </a:lnSpc>
              <a:spcBef>
                <a:spcPts val="0"/>
              </a:spcBef>
              <a:buNone/>
              <a:tabLst/>
              <a:defRPr sz="2000" b="0">
                <a:solidFill>
                  <a:schemeClr val="tx1"/>
                </a:solidFill>
              </a:defRPr>
            </a:lvl9pPr>
          </a:lstStyle>
          <a:p>
            <a:pPr lvl="0"/>
            <a:r>
              <a:rPr lang="fr-CA"/>
              <a:t>Cliquez pour insérer le sous-titre ou la date</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pic>
        <p:nvPicPr>
          <p:cNvPr id="13" name="Image 12">
            <a:extLst>
              <a:ext uri="{FF2B5EF4-FFF2-40B4-BE49-F238E27FC236}">
                <a16:creationId xmlns:a16="http://schemas.microsoft.com/office/drawing/2014/main" id="{8C123502-005E-8440-BFE0-D1A1E88F1163}"/>
              </a:ext>
            </a:extLst>
          </p:cNvPr>
          <p:cNvPicPr>
            <a:picLocks noChangeAspect="1"/>
          </p:cNvPicPr>
          <p:nvPr userDrawn="1"/>
        </p:nvPicPr>
        <p:blipFill>
          <a:blip r:embed="rId2"/>
          <a:stretch>
            <a:fillRect/>
          </a:stretch>
        </p:blipFill>
        <p:spPr>
          <a:xfrm>
            <a:off x="882649" y="904567"/>
            <a:ext cx="2685225" cy="648930"/>
          </a:xfrm>
          <a:prstGeom prst="rect">
            <a:avLst/>
          </a:prstGeom>
        </p:spPr>
      </p:pic>
    </p:spTree>
    <p:extLst>
      <p:ext uri="{BB962C8B-B14F-4D97-AF65-F5344CB8AC3E}">
        <p14:creationId xmlns:p14="http://schemas.microsoft.com/office/powerpoint/2010/main" val="209341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iz - question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2" name="Espace réservé du texte 7">
            <a:extLst>
              <a:ext uri="{FF2B5EF4-FFF2-40B4-BE49-F238E27FC236}">
                <a16:creationId xmlns:a16="http://schemas.microsoft.com/office/drawing/2014/main" id="{7D2C9C14-1D2E-474A-8CD7-AB4EF3B43A15}"/>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131275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iz - réponse lettre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tx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cap="all" baseline="0">
                <a:solidFill>
                  <a:schemeClr val="bg1"/>
                </a:solidFill>
              </a:defRPr>
            </a:lvl1pPr>
            <a:lvl2pPr marL="0" indent="0" algn="ctr">
              <a:lnSpc>
                <a:spcPct val="100000"/>
              </a:lnSpc>
              <a:spcBef>
                <a:spcPts val="0"/>
              </a:spcBef>
              <a:buNone/>
              <a:tabLst/>
              <a:defRPr sz="13800" b="1" cap="all" baseline="0">
                <a:solidFill>
                  <a:schemeClr val="bg1"/>
                </a:solidFill>
              </a:defRPr>
            </a:lvl2pPr>
            <a:lvl3pPr marL="0" indent="0" algn="ctr">
              <a:lnSpc>
                <a:spcPct val="100000"/>
              </a:lnSpc>
              <a:spcBef>
                <a:spcPts val="0"/>
              </a:spcBef>
              <a:buNone/>
              <a:tabLst/>
              <a:defRPr sz="13800" b="1" cap="all" baseline="0">
                <a:solidFill>
                  <a:schemeClr val="bg1"/>
                </a:solidFill>
              </a:defRPr>
            </a:lvl3pPr>
            <a:lvl4pPr marL="0" indent="0" algn="ctr">
              <a:lnSpc>
                <a:spcPct val="100000"/>
              </a:lnSpc>
              <a:spcBef>
                <a:spcPts val="0"/>
              </a:spcBef>
              <a:buNone/>
              <a:tabLst/>
              <a:defRPr sz="13800" b="1" cap="all" baseline="0">
                <a:solidFill>
                  <a:schemeClr val="bg1"/>
                </a:solidFill>
              </a:defRPr>
            </a:lvl4pPr>
            <a:lvl5pPr marL="0" indent="0" algn="ctr">
              <a:lnSpc>
                <a:spcPct val="100000"/>
              </a:lnSpc>
              <a:spcBef>
                <a:spcPts val="0"/>
              </a:spcBef>
              <a:buFont typeface="Arial" panose="020B0604020202020204" pitchFamily="34" charset="0"/>
              <a:buNone/>
              <a:tabLst/>
              <a:defRPr sz="13800" b="1" cap="all" baseline="0">
                <a:solidFill>
                  <a:schemeClr val="bg1"/>
                </a:solidFill>
              </a:defRPr>
            </a:lvl5pPr>
            <a:lvl6pPr marL="0" indent="0" algn="ctr">
              <a:lnSpc>
                <a:spcPct val="100000"/>
              </a:lnSpc>
              <a:spcBef>
                <a:spcPts val="0"/>
              </a:spcBef>
              <a:buFont typeface="Arial" panose="020B0604020202020204" pitchFamily="34" charset="0"/>
              <a:buNone/>
              <a:tabLst/>
              <a:defRPr sz="13800" b="1" cap="all" baseline="0">
                <a:solidFill>
                  <a:schemeClr val="bg1"/>
                </a:solidFill>
              </a:defRPr>
            </a:lvl6pPr>
            <a:lvl7pPr marL="0" indent="0" algn="ctr">
              <a:lnSpc>
                <a:spcPct val="100000"/>
              </a:lnSpc>
              <a:spcBef>
                <a:spcPts val="0"/>
              </a:spcBef>
              <a:buFont typeface="Arial" panose="020B0604020202020204" pitchFamily="34" charset="0"/>
              <a:buNone/>
              <a:tabLst/>
              <a:defRPr sz="13800" b="1" cap="all" baseline="0">
                <a:solidFill>
                  <a:schemeClr val="bg1"/>
                </a:solidFill>
              </a:defRPr>
            </a:lvl7pPr>
            <a:lvl8pPr marL="0" indent="0" algn="ctr">
              <a:lnSpc>
                <a:spcPct val="100000"/>
              </a:lnSpc>
              <a:spcBef>
                <a:spcPts val="0"/>
              </a:spcBef>
              <a:buFont typeface="Arial" panose="020B0604020202020204" pitchFamily="34" charset="0"/>
              <a:buNone/>
              <a:tabLst/>
              <a:defRPr sz="13800" b="1" cap="all" baseline="0">
                <a:solidFill>
                  <a:schemeClr val="bg1"/>
                </a:solidFill>
              </a:defRPr>
            </a:lvl8pPr>
            <a:lvl9pPr marL="0" indent="0" algn="ctr">
              <a:lnSpc>
                <a:spcPct val="100000"/>
              </a:lnSpc>
              <a:spcBef>
                <a:spcPts val="0"/>
              </a:spcBef>
              <a:buFont typeface="Arial" panose="020B0604020202020204" pitchFamily="34" charset="0"/>
              <a:buNone/>
              <a:tabLst/>
              <a:defRPr sz="13800" b="1" cap="all" baseline="0">
                <a:solidFill>
                  <a:schemeClr val="bg1"/>
                </a:solidFill>
              </a:defRPr>
            </a:lvl9pPr>
          </a:lstStyle>
          <a:p>
            <a:pPr lvl="0"/>
            <a:r>
              <a:rPr lang="fr-CA"/>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3" name="Espace réservé du texte 7">
            <a:extLst>
              <a:ext uri="{FF2B5EF4-FFF2-40B4-BE49-F238E27FC236}">
                <a16:creationId xmlns:a16="http://schemas.microsoft.com/office/drawing/2014/main" id="{F67251FC-5D44-2B45-8825-2E3752AFEB9B}"/>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44095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iz - réponse mot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tx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bg1"/>
                </a:solidFill>
              </a:defRPr>
            </a:lvl1pPr>
            <a:lvl2pPr marL="0" indent="0" algn="ctr">
              <a:lnSpc>
                <a:spcPct val="100000"/>
              </a:lnSpc>
              <a:spcBef>
                <a:spcPts val="0"/>
              </a:spcBef>
              <a:buNone/>
              <a:tabLst/>
              <a:defRPr sz="5400" b="1" cap="all" baseline="0">
                <a:solidFill>
                  <a:schemeClr val="bg1"/>
                </a:solidFill>
              </a:defRPr>
            </a:lvl2pPr>
            <a:lvl3pPr marL="0" indent="0" algn="ctr">
              <a:lnSpc>
                <a:spcPct val="100000"/>
              </a:lnSpc>
              <a:spcBef>
                <a:spcPts val="0"/>
              </a:spcBef>
              <a:buNone/>
              <a:tabLst/>
              <a:defRPr sz="5400" b="1" cap="all" baseline="0">
                <a:solidFill>
                  <a:schemeClr val="bg1"/>
                </a:solidFill>
              </a:defRPr>
            </a:lvl3pPr>
            <a:lvl4pPr marL="0" indent="0" algn="ctr">
              <a:lnSpc>
                <a:spcPct val="100000"/>
              </a:lnSpc>
              <a:spcBef>
                <a:spcPts val="0"/>
              </a:spcBef>
              <a:buNone/>
              <a:tabLst/>
              <a:defRPr sz="5400" b="1" cap="all" baseline="0">
                <a:solidFill>
                  <a:schemeClr val="bg1"/>
                </a:solidFill>
              </a:defRPr>
            </a:lvl4pPr>
            <a:lvl5pPr marL="0" indent="0" algn="ctr">
              <a:lnSpc>
                <a:spcPct val="100000"/>
              </a:lnSpc>
              <a:spcBef>
                <a:spcPts val="0"/>
              </a:spcBef>
              <a:buFont typeface="Arial" panose="020B0604020202020204" pitchFamily="34" charset="0"/>
              <a:buNone/>
              <a:tabLst/>
              <a:defRPr sz="5400" b="1" cap="all" baseline="0">
                <a:solidFill>
                  <a:schemeClr val="bg1"/>
                </a:solidFill>
              </a:defRPr>
            </a:lvl5pPr>
            <a:lvl6pPr marL="0" indent="0" algn="ctr">
              <a:lnSpc>
                <a:spcPct val="100000"/>
              </a:lnSpc>
              <a:spcBef>
                <a:spcPts val="0"/>
              </a:spcBef>
              <a:buFont typeface="Arial" panose="020B0604020202020204" pitchFamily="34" charset="0"/>
              <a:buNone/>
              <a:tabLst/>
              <a:defRPr sz="5400" b="1" cap="all" baseline="0">
                <a:solidFill>
                  <a:schemeClr val="bg1"/>
                </a:solidFill>
              </a:defRPr>
            </a:lvl6pPr>
            <a:lvl7pPr marL="0" indent="0" algn="ctr">
              <a:lnSpc>
                <a:spcPct val="100000"/>
              </a:lnSpc>
              <a:spcBef>
                <a:spcPts val="0"/>
              </a:spcBef>
              <a:buFont typeface="Arial" panose="020B0604020202020204" pitchFamily="34" charset="0"/>
              <a:buNone/>
              <a:tabLst/>
              <a:defRPr sz="5400" b="1" cap="all" baseline="0">
                <a:solidFill>
                  <a:schemeClr val="bg1"/>
                </a:solidFill>
              </a:defRPr>
            </a:lvl7pPr>
            <a:lvl8pPr marL="0" indent="0" algn="ctr">
              <a:lnSpc>
                <a:spcPct val="100000"/>
              </a:lnSpc>
              <a:spcBef>
                <a:spcPts val="0"/>
              </a:spcBef>
              <a:buFont typeface="Arial" panose="020B0604020202020204" pitchFamily="34" charset="0"/>
              <a:buNone/>
              <a:tabLst/>
              <a:defRPr sz="5400" b="1" cap="all" baseline="0">
                <a:solidFill>
                  <a:schemeClr val="bg1"/>
                </a:solidFill>
              </a:defRPr>
            </a:lvl8pPr>
            <a:lvl9pPr marL="0" indent="0" algn="ctr">
              <a:lnSpc>
                <a:spcPct val="100000"/>
              </a:lnSpc>
              <a:spcBef>
                <a:spcPts val="0"/>
              </a:spcBef>
              <a:buFont typeface="Arial" panose="020B0604020202020204" pitchFamily="34" charset="0"/>
              <a:buNone/>
              <a:tabLst/>
              <a:defRPr sz="5400" b="1" cap="all" baseline="0">
                <a:solidFill>
                  <a:schemeClr val="bg1"/>
                </a:solidFill>
              </a:defRPr>
            </a:lvl9pPr>
          </a:lstStyle>
          <a:p>
            <a:pPr lvl="0"/>
            <a:r>
              <a:rPr lang="fr-CA"/>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3" name="Espace réservé du texte 7">
            <a:extLst>
              <a:ext uri="{FF2B5EF4-FFF2-40B4-BE49-F238E27FC236}">
                <a16:creationId xmlns:a16="http://schemas.microsoft.com/office/drawing/2014/main" id="{1F966F6A-2654-544A-99CC-79734BEBD9B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107673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éparateur de section / anthracite">
    <p:bg>
      <p:bgPr>
        <a:solidFill>
          <a:schemeClr val="accent2"/>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bg1"/>
                </a:solidFill>
              </a:defRPr>
            </a:lvl1pPr>
            <a:lvl2pPr marL="0" indent="0">
              <a:buNone/>
              <a:defRPr sz="2400" b="1">
                <a:solidFill>
                  <a:schemeClr val="bg1"/>
                </a:solidFill>
              </a:defRPr>
            </a:lvl2pPr>
            <a:lvl3pPr marL="0" indent="0">
              <a:buNone/>
              <a:defRPr sz="2400" b="0">
                <a:solidFill>
                  <a:schemeClr val="bg1"/>
                </a:solidFill>
              </a:defRPr>
            </a:lvl3pPr>
            <a:lvl4pPr marL="0" indent="0">
              <a:buNone/>
              <a:defRPr sz="2400" b="0">
                <a:solidFill>
                  <a:schemeClr val="bg1"/>
                </a:solidFill>
              </a:defRPr>
            </a:lvl4pPr>
            <a:lvl5pPr marL="0" indent="0">
              <a:buNone/>
              <a:defRPr sz="2400" b="0">
                <a:solidFill>
                  <a:schemeClr val="bg1"/>
                </a:solidFill>
              </a:defRPr>
            </a:lvl5pPr>
            <a:lvl6pPr marL="0" indent="0">
              <a:buNone/>
              <a:tabLst/>
              <a:defRPr sz="2400" b="0">
                <a:solidFill>
                  <a:schemeClr val="bg1"/>
                </a:solidFill>
              </a:defRPr>
            </a:lvl6pPr>
            <a:lvl7pPr marL="0" indent="0">
              <a:buNone/>
              <a:tabLst/>
              <a:defRPr sz="2400" b="0">
                <a:solidFill>
                  <a:schemeClr val="bg1"/>
                </a:solidFill>
              </a:defRPr>
            </a:lvl7pPr>
            <a:lvl8pPr marL="0" indent="0">
              <a:buNone/>
              <a:tabLst/>
              <a:defRPr sz="2400" b="0">
                <a:solidFill>
                  <a:schemeClr val="bg1"/>
                </a:solidFill>
              </a:defRPr>
            </a:lvl8pPr>
            <a:lvl9pPr marL="0" indent="0">
              <a:buNone/>
              <a:tabLst/>
              <a:defRPr sz="2400" b="0">
                <a:solidFill>
                  <a:schemeClr val="bg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a:t>Cliquez sur l’icône au centre de la boîte pour insérer une image</a:t>
            </a:r>
          </a:p>
        </p:txBody>
      </p:sp>
      <p:pic>
        <p:nvPicPr>
          <p:cNvPr id="4" name="Graphique 3">
            <a:extLst>
              <a:ext uri="{FF2B5EF4-FFF2-40B4-BE49-F238E27FC236}">
                <a16:creationId xmlns:a16="http://schemas.microsoft.com/office/drawing/2014/main" id="{3773A9A5-1F9B-7641-872E-5DC27922428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pic>
        <p:nvPicPr>
          <p:cNvPr id="5" name="Graphique 4">
            <a:extLst>
              <a:ext uri="{FF2B5EF4-FFF2-40B4-BE49-F238E27FC236}">
                <a16:creationId xmlns:a16="http://schemas.microsoft.com/office/drawing/2014/main" id="{1B4919AE-C47E-EE43-8CF7-A7E4B867C7C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451" t="10266"/>
          <a:stretch/>
        </p:blipFill>
        <p:spPr>
          <a:xfrm flipH="1">
            <a:off x="10151991" y="331304"/>
            <a:ext cx="2053261" cy="2345635"/>
          </a:xfrm>
          <a:prstGeom prst="rect">
            <a:avLst/>
          </a:prstGeom>
        </p:spPr>
      </p:pic>
      <p:pic>
        <p:nvPicPr>
          <p:cNvPr id="9" name="Graphique 8">
            <a:extLst>
              <a:ext uri="{FF2B5EF4-FFF2-40B4-BE49-F238E27FC236}">
                <a16:creationId xmlns:a16="http://schemas.microsoft.com/office/drawing/2014/main" id="{2768AE2C-F429-C541-93EB-5CC7D84891B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9844120" y="4828172"/>
            <a:ext cx="2228610" cy="2228610"/>
          </a:xfrm>
          <a:prstGeom prst="rect">
            <a:avLst/>
          </a:prstGeom>
        </p:spPr>
      </p:pic>
    </p:spTree>
    <p:extLst>
      <p:ext uri="{BB962C8B-B14F-4D97-AF65-F5344CB8AC3E}">
        <p14:creationId xmlns:p14="http://schemas.microsoft.com/office/powerpoint/2010/main" val="136787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iz - question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2" name="Espace réservé du texte 7">
            <a:extLst>
              <a:ext uri="{FF2B5EF4-FFF2-40B4-BE49-F238E27FC236}">
                <a16:creationId xmlns:a16="http://schemas.microsoft.com/office/drawing/2014/main" id="{7D2C9C14-1D2E-474A-8CD7-AB4EF3B43A15}"/>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421525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 réponse lettre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cap="all" baseline="0">
                <a:solidFill>
                  <a:schemeClr val="bg1"/>
                </a:solidFill>
              </a:defRPr>
            </a:lvl1pPr>
            <a:lvl2pPr marL="0" indent="0" algn="ctr">
              <a:lnSpc>
                <a:spcPct val="100000"/>
              </a:lnSpc>
              <a:spcBef>
                <a:spcPts val="0"/>
              </a:spcBef>
              <a:buNone/>
              <a:tabLst/>
              <a:defRPr sz="13800" b="1" cap="all" baseline="0">
                <a:solidFill>
                  <a:schemeClr val="bg1"/>
                </a:solidFill>
              </a:defRPr>
            </a:lvl2pPr>
            <a:lvl3pPr marL="0" indent="0" algn="ctr">
              <a:lnSpc>
                <a:spcPct val="100000"/>
              </a:lnSpc>
              <a:spcBef>
                <a:spcPts val="0"/>
              </a:spcBef>
              <a:buNone/>
              <a:tabLst/>
              <a:defRPr sz="13800" b="1" cap="all" baseline="0">
                <a:solidFill>
                  <a:schemeClr val="bg1"/>
                </a:solidFill>
              </a:defRPr>
            </a:lvl3pPr>
            <a:lvl4pPr marL="0" indent="0" algn="ctr">
              <a:lnSpc>
                <a:spcPct val="100000"/>
              </a:lnSpc>
              <a:spcBef>
                <a:spcPts val="0"/>
              </a:spcBef>
              <a:buNone/>
              <a:tabLst/>
              <a:defRPr sz="13800" b="1" cap="all" baseline="0">
                <a:solidFill>
                  <a:schemeClr val="bg1"/>
                </a:solidFill>
              </a:defRPr>
            </a:lvl4pPr>
            <a:lvl5pPr marL="0" indent="0" algn="ctr">
              <a:lnSpc>
                <a:spcPct val="100000"/>
              </a:lnSpc>
              <a:spcBef>
                <a:spcPts val="0"/>
              </a:spcBef>
              <a:buFont typeface="Arial" panose="020B0604020202020204" pitchFamily="34" charset="0"/>
              <a:buNone/>
              <a:tabLst/>
              <a:defRPr sz="13800" b="1" cap="all" baseline="0">
                <a:solidFill>
                  <a:schemeClr val="bg1"/>
                </a:solidFill>
              </a:defRPr>
            </a:lvl5pPr>
            <a:lvl6pPr marL="0" indent="0" algn="ctr">
              <a:lnSpc>
                <a:spcPct val="100000"/>
              </a:lnSpc>
              <a:spcBef>
                <a:spcPts val="0"/>
              </a:spcBef>
              <a:buFont typeface="Arial" panose="020B0604020202020204" pitchFamily="34" charset="0"/>
              <a:buNone/>
              <a:tabLst/>
              <a:defRPr sz="13800" b="1" cap="all" baseline="0">
                <a:solidFill>
                  <a:schemeClr val="bg1"/>
                </a:solidFill>
              </a:defRPr>
            </a:lvl6pPr>
            <a:lvl7pPr marL="0" indent="0" algn="ctr">
              <a:lnSpc>
                <a:spcPct val="100000"/>
              </a:lnSpc>
              <a:spcBef>
                <a:spcPts val="0"/>
              </a:spcBef>
              <a:buFont typeface="Arial" panose="020B0604020202020204" pitchFamily="34" charset="0"/>
              <a:buNone/>
              <a:tabLst/>
              <a:defRPr sz="13800" b="1" cap="all" baseline="0">
                <a:solidFill>
                  <a:schemeClr val="bg1"/>
                </a:solidFill>
              </a:defRPr>
            </a:lvl7pPr>
            <a:lvl8pPr marL="0" indent="0" algn="ctr">
              <a:lnSpc>
                <a:spcPct val="100000"/>
              </a:lnSpc>
              <a:spcBef>
                <a:spcPts val="0"/>
              </a:spcBef>
              <a:buFont typeface="Arial" panose="020B0604020202020204" pitchFamily="34" charset="0"/>
              <a:buNone/>
              <a:tabLst/>
              <a:defRPr sz="13800" b="1" cap="all" baseline="0">
                <a:solidFill>
                  <a:schemeClr val="bg1"/>
                </a:solidFill>
              </a:defRPr>
            </a:lvl8pPr>
            <a:lvl9pPr marL="0" indent="0" algn="ctr">
              <a:lnSpc>
                <a:spcPct val="100000"/>
              </a:lnSpc>
              <a:spcBef>
                <a:spcPts val="0"/>
              </a:spcBef>
              <a:buFont typeface="Arial" panose="020B0604020202020204" pitchFamily="34" charset="0"/>
              <a:buNone/>
              <a:tabLst/>
              <a:defRPr sz="13800" b="1" cap="all" baseline="0">
                <a:solidFill>
                  <a:schemeClr val="bg1"/>
                </a:solidFill>
              </a:defRPr>
            </a:lvl9pPr>
          </a:lstStyle>
          <a:p>
            <a:pPr lvl="0"/>
            <a:r>
              <a:rPr lang="fr-CA"/>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3" name="Espace réservé du texte 7">
            <a:extLst>
              <a:ext uri="{FF2B5EF4-FFF2-40B4-BE49-F238E27FC236}">
                <a16:creationId xmlns:a16="http://schemas.microsoft.com/office/drawing/2014/main" id="{F67251FC-5D44-2B45-8825-2E3752AFEB9B}"/>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51365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iz - réponse mot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bg1"/>
                </a:solidFill>
              </a:defRPr>
            </a:lvl1pPr>
            <a:lvl2pPr marL="0" indent="0" algn="ctr">
              <a:lnSpc>
                <a:spcPct val="100000"/>
              </a:lnSpc>
              <a:spcBef>
                <a:spcPts val="0"/>
              </a:spcBef>
              <a:buNone/>
              <a:tabLst/>
              <a:defRPr sz="5400" b="1" cap="all" baseline="0">
                <a:solidFill>
                  <a:schemeClr val="bg1"/>
                </a:solidFill>
              </a:defRPr>
            </a:lvl2pPr>
            <a:lvl3pPr marL="0" indent="0" algn="ctr">
              <a:lnSpc>
                <a:spcPct val="100000"/>
              </a:lnSpc>
              <a:spcBef>
                <a:spcPts val="0"/>
              </a:spcBef>
              <a:buNone/>
              <a:tabLst/>
              <a:defRPr sz="5400" b="1" cap="all" baseline="0">
                <a:solidFill>
                  <a:schemeClr val="bg1"/>
                </a:solidFill>
              </a:defRPr>
            </a:lvl3pPr>
            <a:lvl4pPr marL="0" indent="0" algn="ctr">
              <a:lnSpc>
                <a:spcPct val="100000"/>
              </a:lnSpc>
              <a:spcBef>
                <a:spcPts val="0"/>
              </a:spcBef>
              <a:buNone/>
              <a:tabLst/>
              <a:defRPr sz="5400" b="1" cap="all" baseline="0">
                <a:solidFill>
                  <a:schemeClr val="bg1"/>
                </a:solidFill>
              </a:defRPr>
            </a:lvl4pPr>
            <a:lvl5pPr marL="0" indent="0" algn="ctr">
              <a:lnSpc>
                <a:spcPct val="100000"/>
              </a:lnSpc>
              <a:spcBef>
                <a:spcPts val="0"/>
              </a:spcBef>
              <a:buFont typeface="Arial" panose="020B0604020202020204" pitchFamily="34" charset="0"/>
              <a:buNone/>
              <a:tabLst/>
              <a:defRPr sz="5400" b="1" cap="all" baseline="0">
                <a:solidFill>
                  <a:schemeClr val="bg1"/>
                </a:solidFill>
              </a:defRPr>
            </a:lvl5pPr>
            <a:lvl6pPr marL="0" indent="0" algn="ctr">
              <a:lnSpc>
                <a:spcPct val="100000"/>
              </a:lnSpc>
              <a:spcBef>
                <a:spcPts val="0"/>
              </a:spcBef>
              <a:buFont typeface="Arial" panose="020B0604020202020204" pitchFamily="34" charset="0"/>
              <a:buNone/>
              <a:tabLst/>
              <a:defRPr sz="5400" b="1" cap="all" baseline="0">
                <a:solidFill>
                  <a:schemeClr val="bg1"/>
                </a:solidFill>
              </a:defRPr>
            </a:lvl6pPr>
            <a:lvl7pPr marL="0" indent="0" algn="ctr">
              <a:lnSpc>
                <a:spcPct val="100000"/>
              </a:lnSpc>
              <a:spcBef>
                <a:spcPts val="0"/>
              </a:spcBef>
              <a:buFont typeface="Arial" panose="020B0604020202020204" pitchFamily="34" charset="0"/>
              <a:buNone/>
              <a:tabLst/>
              <a:defRPr sz="5400" b="1" cap="all" baseline="0">
                <a:solidFill>
                  <a:schemeClr val="bg1"/>
                </a:solidFill>
              </a:defRPr>
            </a:lvl7pPr>
            <a:lvl8pPr marL="0" indent="0" algn="ctr">
              <a:lnSpc>
                <a:spcPct val="100000"/>
              </a:lnSpc>
              <a:spcBef>
                <a:spcPts val="0"/>
              </a:spcBef>
              <a:buFont typeface="Arial" panose="020B0604020202020204" pitchFamily="34" charset="0"/>
              <a:buNone/>
              <a:tabLst/>
              <a:defRPr sz="5400" b="1" cap="all" baseline="0">
                <a:solidFill>
                  <a:schemeClr val="bg1"/>
                </a:solidFill>
              </a:defRPr>
            </a:lvl8pPr>
            <a:lvl9pPr marL="0" indent="0" algn="ctr">
              <a:lnSpc>
                <a:spcPct val="100000"/>
              </a:lnSpc>
              <a:spcBef>
                <a:spcPts val="0"/>
              </a:spcBef>
              <a:buFont typeface="Arial" panose="020B0604020202020204" pitchFamily="34" charset="0"/>
              <a:buNone/>
              <a:tabLst/>
              <a:defRPr sz="5400" b="1" cap="all" baseline="0">
                <a:solidFill>
                  <a:schemeClr val="bg1"/>
                </a:solidFill>
              </a:defRPr>
            </a:lvl9pPr>
          </a:lstStyle>
          <a:p>
            <a:pPr lvl="0"/>
            <a:r>
              <a:rPr lang="fr-CA"/>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3" name="Espace réservé du texte 7">
            <a:extLst>
              <a:ext uri="{FF2B5EF4-FFF2-40B4-BE49-F238E27FC236}">
                <a16:creationId xmlns:a16="http://schemas.microsoft.com/office/drawing/2014/main" id="{1F966F6A-2654-544A-99CC-79734BEBD9B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23996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éparateur de section / orange">
    <p:bg>
      <p:bgPr>
        <a:solidFill>
          <a:schemeClr val="accent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bg1"/>
                </a:solidFill>
              </a:defRPr>
            </a:lvl1pPr>
            <a:lvl2pPr marL="0" indent="0">
              <a:buNone/>
              <a:defRPr sz="2400" b="1">
                <a:solidFill>
                  <a:schemeClr val="tx2"/>
                </a:solidFill>
              </a:defRPr>
            </a:lvl2pPr>
            <a:lvl3pPr marL="0" indent="0">
              <a:buNone/>
              <a:defRPr sz="2400" b="0">
                <a:solidFill>
                  <a:schemeClr val="tx2"/>
                </a:solidFill>
              </a:defRPr>
            </a:lvl3pPr>
            <a:lvl4pPr marL="0" indent="0">
              <a:buNone/>
              <a:defRPr sz="2400" b="0">
                <a:solidFill>
                  <a:schemeClr val="tx2"/>
                </a:solidFill>
              </a:defRPr>
            </a:lvl4pPr>
            <a:lvl5pPr marL="0" indent="0">
              <a:buNone/>
              <a:defRPr sz="2400" b="0">
                <a:solidFill>
                  <a:schemeClr val="tx2"/>
                </a:solidFill>
              </a:defRPr>
            </a:lvl5pPr>
            <a:lvl6pPr marL="0" indent="0">
              <a:buNone/>
              <a:tabLst/>
              <a:defRPr sz="2400" b="0">
                <a:solidFill>
                  <a:schemeClr val="tx2"/>
                </a:solidFill>
              </a:defRPr>
            </a:lvl6pPr>
            <a:lvl7pPr marL="0" indent="0">
              <a:buNone/>
              <a:tabLst/>
              <a:defRPr sz="2400" b="0">
                <a:solidFill>
                  <a:schemeClr val="tx2"/>
                </a:solidFill>
              </a:defRPr>
            </a:lvl7pPr>
            <a:lvl8pPr marL="0" indent="0">
              <a:buNone/>
              <a:tabLst/>
              <a:defRPr sz="2400" b="0">
                <a:solidFill>
                  <a:schemeClr val="tx2"/>
                </a:solidFill>
              </a:defRPr>
            </a:lvl8pPr>
            <a:lvl9pPr marL="0" indent="0">
              <a:buNone/>
              <a:tabLst/>
              <a:defRPr sz="2400" b="0">
                <a:solidFill>
                  <a:schemeClr val="tx2"/>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pic>
        <p:nvPicPr>
          <p:cNvPr id="4" name="Graphique 3">
            <a:extLst>
              <a:ext uri="{FF2B5EF4-FFF2-40B4-BE49-F238E27FC236}">
                <a16:creationId xmlns:a16="http://schemas.microsoft.com/office/drawing/2014/main" id="{FBC07757-77C5-524C-B910-557C8E959EE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6200000" flipH="1" flipV="1">
            <a:off x="9848146" y="3511825"/>
            <a:ext cx="2912883" cy="1783237"/>
          </a:xfrm>
          <a:prstGeom prst="rect">
            <a:avLst/>
          </a:prstGeom>
        </p:spPr>
      </p:pic>
      <p:pic>
        <p:nvPicPr>
          <p:cNvPr id="6" name="Graphique 5">
            <a:extLst>
              <a:ext uri="{FF2B5EF4-FFF2-40B4-BE49-F238E27FC236}">
                <a16:creationId xmlns:a16="http://schemas.microsoft.com/office/drawing/2014/main" id="{A70DBE9A-782A-CA47-8C6B-15DF0D3C441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a:off x="9279117" y="5088014"/>
            <a:ext cx="2912883" cy="1783237"/>
          </a:xfrm>
          <a:prstGeom prst="rect">
            <a:avLst/>
          </a:prstGeom>
        </p:spPr>
      </p:pic>
      <p:pic>
        <p:nvPicPr>
          <p:cNvPr id="9" name="Graphique 8">
            <a:extLst>
              <a:ext uri="{FF2B5EF4-FFF2-40B4-BE49-F238E27FC236}">
                <a16:creationId xmlns:a16="http://schemas.microsoft.com/office/drawing/2014/main" id="{DE36D25E-AC8F-D64E-9495-A3A4FD87992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4114" t="13955" r="21853"/>
          <a:stretch/>
        </p:blipFill>
        <p:spPr>
          <a:xfrm>
            <a:off x="10588487" y="0"/>
            <a:ext cx="1603514" cy="2553528"/>
          </a:xfrm>
          <a:prstGeom prst="rect">
            <a:avLst/>
          </a:prstGeom>
        </p:spPr>
      </p:pic>
      <p:pic>
        <p:nvPicPr>
          <p:cNvPr id="10" name="Graphique 9">
            <a:extLst>
              <a:ext uri="{FF2B5EF4-FFF2-40B4-BE49-F238E27FC236}">
                <a16:creationId xmlns:a16="http://schemas.microsoft.com/office/drawing/2014/main" id="{ABB79D62-4DCF-1B4E-B374-A67D985758A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a:t>Cliquez sur l’icône au centre de la boîte pour insérer une image</a:t>
            </a:r>
          </a:p>
        </p:txBody>
      </p:sp>
    </p:spTree>
    <p:extLst>
      <p:ext uri="{BB962C8B-B14F-4D97-AF65-F5344CB8AC3E}">
        <p14:creationId xmlns:p14="http://schemas.microsoft.com/office/powerpoint/2010/main" val="317851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iz - question / orang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2" name="Espace réservé du texte 7">
            <a:extLst>
              <a:ext uri="{FF2B5EF4-FFF2-40B4-BE49-F238E27FC236}">
                <a16:creationId xmlns:a16="http://schemas.microsoft.com/office/drawing/2014/main" id="{05F9F066-A229-1841-8330-31E3CF8FE9AD}"/>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82665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iz - réponse lettre / orange">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422FAE47-1892-8943-BEA1-E81D2268A2AB}"/>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a:solidFill>
                  <a:schemeClr val="accent1"/>
                </a:solidFill>
              </a:defRPr>
            </a:lvl1pPr>
            <a:lvl2pPr marL="0" indent="0" algn="ctr">
              <a:lnSpc>
                <a:spcPct val="100000"/>
              </a:lnSpc>
              <a:spcBef>
                <a:spcPts val="0"/>
              </a:spcBef>
              <a:buNone/>
              <a:tabLst/>
              <a:defRPr sz="13800" b="1">
                <a:solidFill>
                  <a:schemeClr val="accent1"/>
                </a:solidFill>
              </a:defRPr>
            </a:lvl2pPr>
            <a:lvl3pPr marL="0" indent="0" algn="ctr">
              <a:lnSpc>
                <a:spcPct val="100000"/>
              </a:lnSpc>
              <a:spcBef>
                <a:spcPts val="0"/>
              </a:spcBef>
              <a:buNone/>
              <a:tabLst/>
              <a:defRPr sz="13800" b="1">
                <a:solidFill>
                  <a:schemeClr val="accent1"/>
                </a:solidFill>
              </a:defRPr>
            </a:lvl3pPr>
            <a:lvl4pPr marL="0" indent="0" algn="ctr">
              <a:lnSpc>
                <a:spcPct val="100000"/>
              </a:lnSpc>
              <a:spcBef>
                <a:spcPts val="0"/>
              </a:spcBef>
              <a:buNone/>
              <a:tabLst/>
              <a:defRPr sz="13800" b="1">
                <a:solidFill>
                  <a:schemeClr val="accent1"/>
                </a:solidFill>
              </a:defRPr>
            </a:lvl4pPr>
            <a:lvl5pPr marL="0" indent="0" algn="ctr">
              <a:lnSpc>
                <a:spcPct val="100000"/>
              </a:lnSpc>
              <a:spcBef>
                <a:spcPts val="0"/>
              </a:spcBef>
              <a:buFont typeface="Arial" panose="020B0604020202020204" pitchFamily="34" charset="0"/>
              <a:buNone/>
              <a:tabLst/>
              <a:defRPr sz="13800" b="1">
                <a:solidFill>
                  <a:schemeClr val="accent1"/>
                </a:solidFill>
              </a:defRPr>
            </a:lvl5pPr>
            <a:lvl6pPr marL="0" indent="0" algn="ctr">
              <a:lnSpc>
                <a:spcPct val="100000"/>
              </a:lnSpc>
              <a:spcBef>
                <a:spcPts val="0"/>
              </a:spcBef>
              <a:buFont typeface="Arial" panose="020B0604020202020204" pitchFamily="34" charset="0"/>
              <a:buNone/>
              <a:tabLst/>
              <a:defRPr sz="13800" b="1">
                <a:solidFill>
                  <a:schemeClr val="accent1"/>
                </a:solidFill>
              </a:defRPr>
            </a:lvl6pPr>
            <a:lvl7pPr marL="0" indent="0" algn="ctr">
              <a:lnSpc>
                <a:spcPct val="100000"/>
              </a:lnSpc>
              <a:spcBef>
                <a:spcPts val="0"/>
              </a:spcBef>
              <a:buFont typeface="Arial" panose="020B0604020202020204" pitchFamily="34" charset="0"/>
              <a:buNone/>
              <a:tabLst/>
              <a:defRPr sz="13800" b="1">
                <a:solidFill>
                  <a:schemeClr val="accent1"/>
                </a:solidFill>
              </a:defRPr>
            </a:lvl7pPr>
            <a:lvl8pPr marL="0" indent="0" algn="ctr">
              <a:lnSpc>
                <a:spcPct val="100000"/>
              </a:lnSpc>
              <a:spcBef>
                <a:spcPts val="0"/>
              </a:spcBef>
              <a:buFont typeface="Arial" panose="020B0604020202020204" pitchFamily="34" charset="0"/>
              <a:buNone/>
              <a:tabLst/>
              <a:defRPr sz="13800" b="1">
                <a:solidFill>
                  <a:schemeClr val="accent1"/>
                </a:solidFill>
              </a:defRPr>
            </a:lvl8pPr>
            <a:lvl9pPr marL="0" indent="0" algn="ctr">
              <a:lnSpc>
                <a:spcPct val="100000"/>
              </a:lnSpc>
              <a:spcBef>
                <a:spcPts val="0"/>
              </a:spcBef>
              <a:buFont typeface="Arial" panose="020B0604020202020204" pitchFamily="34" charset="0"/>
              <a:buNone/>
              <a:tabLst/>
              <a:defRPr sz="13800" b="1">
                <a:solidFill>
                  <a:schemeClr val="accent1"/>
                </a:solidFill>
              </a:defRPr>
            </a:lvl9pPr>
          </a:lstStyle>
          <a:p>
            <a:pPr lvl="0"/>
            <a:r>
              <a:rPr lang="fr-CA"/>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9" name="Espace réservé du texte 7">
            <a:extLst>
              <a:ext uri="{FF2B5EF4-FFF2-40B4-BE49-F238E27FC236}">
                <a16:creationId xmlns:a16="http://schemas.microsoft.com/office/drawing/2014/main" id="{3D857F2C-2621-2942-BB12-8087BAB5C918}"/>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1376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10424160"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3" name="Titre 2">
            <a:extLst>
              <a:ext uri="{FF2B5EF4-FFF2-40B4-BE49-F238E27FC236}">
                <a16:creationId xmlns:a16="http://schemas.microsoft.com/office/drawing/2014/main" id="{6F252C05-B1C9-664B-A45A-1EB08547D55B}"/>
              </a:ext>
            </a:extLst>
          </p:cNvPr>
          <p:cNvSpPr>
            <a:spLocks noGrp="1"/>
          </p:cNvSpPr>
          <p:nvPr>
            <p:ph type="title" hasCustomPrompt="1"/>
          </p:nvPr>
        </p:nvSpPr>
        <p:spPr/>
        <p:txBody>
          <a:bodyPr/>
          <a:lstStyle/>
          <a:p>
            <a:r>
              <a:rPr lang="fr-CA"/>
              <a:t>Cliquez pour insérer le titre</a:t>
            </a:r>
          </a:p>
        </p:txBody>
      </p:sp>
    </p:spTree>
    <p:extLst>
      <p:ext uri="{BB962C8B-B14F-4D97-AF65-F5344CB8AC3E}">
        <p14:creationId xmlns:p14="http://schemas.microsoft.com/office/powerpoint/2010/main" val="254046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iz - réponse mot / orang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DD54FE87-F6BD-184C-AE34-D3CF8F33B340}"/>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4" name="Espace réservé du contenu 2">
            <a:extLst>
              <a:ext uri="{FF2B5EF4-FFF2-40B4-BE49-F238E27FC236}">
                <a16:creationId xmlns:a16="http://schemas.microsoft.com/office/drawing/2014/main" id="{20C74F3D-AD78-C648-A693-2FFD0CBA8809}"/>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bg1"/>
                </a:solidFill>
              </a:rPr>
              <a:t>Réponse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accent1"/>
                </a:solidFill>
              </a:defRPr>
            </a:lvl1pPr>
            <a:lvl2pPr marL="0" indent="0" algn="ctr">
              <a:lnSpc>
                <a:spcPct val="100000"/>
              </a:lnSpc>
              <a:spcBef>
                <a:spcPts val="0"/>
              </a:spcBef>
              <a:buNone/>
              <a:tabLst/>
              <a:defRPr sz="5400" b="1" cap="all" baseline="0">
                <a:solidFill>
                  <a:schemeClr val="accent1"/>
                </a:solidFill>
              </a:defRPr>
            </a:lvl2pPr>
            <a:lvl3pPr marL="0" indent="0" algn="ctr">
              <a:lnSpc>
                <a:spcPct val="100000"/>
              </a:lnSpc>
              <a:spcBef>
                <a:spcPts val="0"/>
              </a:spcBef>
              <a:buNone/>
              <a:tabLst/>
              <a:defRPr sz="5400" b="1" cap="all" baseline="0">
                <a:solidFill>
                  <a:schemeClr val="accent1"/>
                </a:solidFill>
              </a:defRPr>
            </a:lvl3pPr>
            <a:lvl4pPr marL="0" indent="0" algn="ctr">
              <a:lnSpc>
                <a:spcPct val="100000"/>
              </a:lnSpc>
              <a:spcBef>
                <a:spcPts val="0"/>
              </a:spcBef>
              <a:buNone/>
              <a:tabLst/>
              <a:defRPr sz="5400" b="1" cap="all" baseline="0">
                <a:solidFill>
                  <a:schemeClr val="accent1"/>
                </a:solidFill>
              </a:defRPr>
            </a:lvl4pPr>
            <a:lvl5pPr marL="0" indent="0" algn="ctr">
              <a:lnSpc>
                <a:spcPct val="100000"/>
              </a:lnSpc>
              <a:spcBef>
                <a:spcPts val="0"/>
              </a:spcBef>
              <a:buFont typeface="Arial" panose="020B0604020202020204" pitchFamily="34" charset="0"/>
              <a:buNone/>
              <a:tabLst/>
              <a:defRPr sz="5400" b="1" cap="all" baseline="0">
                <a:solidFill>
                  <a:schemeClr val="accent1"/>
                </a:solidFill>
              </a:defRPr>
            </a:lvl5pPr>
            <a:lvl6pPr marL="0" indent="0" algn="ctr">
              <a:lnSpc>
                <a:spcPct val="100000"/>
              </a:lnSpc>
              <a:spcBef>
                <a:spcPts val="0"/>
              </a:spcBef>
              <a:buFont typeface="Arial" panose="020B0604020202020204" pitchFamily="34" charset="0"/>
              <a:buNone/>
              <a:tabLst/>
              <a:defRPr sz="5400" b="1" cap="all" baseline="0">
                <a:solidFill>
                  <a:schemeClr val="accent1"/>
                </a:solidFill>
              </a:defRPr>
            </a:lvl6pPr>
            <a:lvl7pPr marL="0" indent="0" algn="ctr">
              <a:lnSpc>
                <a:spcPct val="100000"/>
              </a:lnSpc>
              <a:spcBef>
                <a:spcPts val="0"/>
              </a:spcBef>
              <a:buFont typeface="Arial" panose="020B0604020202020204" pitchFamily="34" charset="0"/>
              <a:buNone/>
              <a:tabLst/>
              <a:defRPr sz="5400" b="1" cap="all" baseline="0">
                <a:solidFill>
                  <a:schemeClr val="accent1"/>
                </a:solidFill>
              </a:defRPr>
            </a:lvl7pPr>
            <a:lvl8pPr marL="0" indent="0" algn="ctr">
              <a:lnSpc>
                <a:spcPct val="100000"/>
              </a:lnSpc>
              <a:spcBef>
                <a:spcPts val="0"/>
              </a:spcBef>
              <a:buFont typeface="Arial" panose="020B0604020202020204" pitchFamily="34" charset="0"/>
              <a:buNone/>
              <a:tabLst/>
              <a:defRPr sz="5400" b="1" cap="all" baseline="0">
                <a:solidFill>
                  <a:schemeClr val="accent1"/>
                </a:solidFill>
              </a:defRPr>
            </a:lvl8pPr>
            <a:lvl9pPr marL="0" indent="0" algn="ctr">
              <a:lnSpc>
                <a:spcPct val="100000"/>
              </a:lnSpc>
              <a:spcBef>
                <a:spcPts val="0"/>
              </a:spcBef>
              <a:buFont typeface="Arial" panose="020B0604020202020204" pitchFamily="34" charset="0"/>
              <a:buNone/>
              <a:tabLst/>
              <a:defRPr sz="5400" b="1" cap="all" baseline="0">
                <a:solidFill>
                  <a:schemeClr val="accent1"/>
                </a:solidFill>
              </a:defRPr>
            </a:lvl9pPr>
          </a:lstStyle>
          <a:p>
            <a:pPr lvl="0"/>
            <a:r>
              <a:rPr lang="fr-CA"/>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0" name="Espace réservé du texte 7">
            <a:extLst>
              <a:ext uri="{FF2B5EF4-FFF2-40B4-BE49-F238E27FC236}">
                <a16:creationId xmlns:a16="http://schemas.microsoft.com/office/drawing/2014/main" id="{A95D3B80-EAB2-E94F-A60E-4363FCD9E2A8}"/>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72974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vais-tu que">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6962" y="-3176"/>
            <a:ext cx="6078950"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74207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83663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19229 w 16594157"/>
              <a:gd name="connsiteY0" fmla="*/ 3997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9229 w 16594157"/>
              <a:gd name="connsiteY4" fmla="*/ 3997 h 13739070"/>
              <a:gd name="connsiteX0" fmla="*/ 10561 w 16594157"/>
              <a:gd name="connsiteY0" fmla="*/ 10355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0561 w 16594157"/>
              <a:gd name="connsiteY4" fmla="*/ 10355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157" h="13739070">
                <a:moveTo>
                  <a:pt x="10561" y="10355"/>
                </a:moveTo>
                <a:lnTo>
                  <a:pt x="10402668" y="0"/>
                </a:lnTo>
                <a:lnTo>
                  <a:pt x="16594157" y="13739070"/>
                </a:lnTo>
                <a:lnTo>
                  <a:pt x="0" y="13739070"/>
                </a:lnTo>
                <a:cubicBezTo>
                  <a:pt x="2573" y="9160712"/>
                  <a:pt x="7988" y="4588713"/>
                  <a:pt x="10561" y="10355"/>
                </a:cubicBez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092508" y="822960"/>
            <a:ext cx="5212080" cy="914400"/>
          </a:xfrm>
        </p:spPr>
        <p:txBody>
          <a:bodyPr/>
          <a:lstStyle/>
          <a:p>
            <a:r>
              <a:rPr lang="fr-CA"/>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092508" y="2103120"/>
            <a:ext cx="5212080" cy="4114800"/>
          </a:xfrm>
        </p:spPr>
        <p:txBody>
          <a:bodyPr/>
          <a:lstStyle>
            <a:lvl1pPr>
              <a:defRPr sz="2400">
                <a:solidFill>
                  <a:schemeClr val="tx1"/>
                </a:solidFill>
              </a:defRPr>
            </a:lvl1pPr>
            <a:lvl2pPr>
              <a:defRPr sz="2400">
                <a:solidFill>
                  <a:schemeClr val="tx1"/>
                </a:solidFill>
              </a:defRPr>
            </a:lvl2pPr>
            <a:lvl3pPr>
              <a:defRPr sz="2000">
                <a:solidFill>
                  <a:schemeClr val="tx1"/>
                </a:solidFill>
              </a:defRPr>
            </a:lvl3pPr>
            <a:lvl4pPr>
              <a:defRPr sz="2000">
                <a:solidFill>
                  <a:schemeClr val="tx1"/>
                </a:solidFill>
              </a:defRPr>
            </a:lvl4pPr>
            <a:lvl5pPr>
              <a:defRPr sz="2400">
                <a:solidFill>
                  <a:schemeClr val="tx1"/>
                </a:solidFill>
              </a:defRPr>
            </a:lvl5pPr>
            <a:lvl6pPr>
              <a:defRPr sz="2400">
                <a:solidFill>
                  <a:schemeClr val="tx1"/>
                </a:solidFill>
              </a:defRPr>
            </a:lvl6pPr>
            <a:lvl7pPr>
              <a:defRPr sz="2400">
                <a:solidFill>
                  <a:schemeClr val="tx1"/>
                </a:solidFill>
              </a:defRPr>
            </a:lvl7pPr>
            <a:lvl8pPr>
              <a:defRPr sz="2400"/>
            </a:lvl8pPr>
            <a:lvl9pPr>
              <a:defRPr sz="3200"/>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6092508" y="353290"/>
            <a:ext cx="521208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2" name="ZoneTexte 1">
            <a:extLst>
              <a:ext uri="{FF2B5EF4-FFF2-40B4-BE49-F238E27FC236}">
                <a16:creationId xmlns:a16="http://schemas.microsoft.com/office/drawing/2014/main" id="{B3F45794-60D9-5642-AF8F-713E9AC801C9}"/>
              </a:ext>
            </a:extLst>
          </p:cNvPr>
          <p:cNvSpPr txBox="1"/>
          <p:nvPr userDrawn="1"/>
        </p:nvSpPr>
        <p:spPr>
          <a:xfrm>
            <a:off x="859536" y="3393485"/>
            <a:ext cx="3674364" cy="1661993"/>
          </a:xfrm>
          <a:prstGeom prst="rect">
            <a:avLst/>
          </a:prstGeom>
          <a:noFill/>
        </p:spPr>
        <p:txBody>
          <a:bodyPr wrap="square" lIns="0" tIns="0" rIns="0" bIns="0" rtlCol="0" anchor="ctr">
            <a:spAutoFit/>
          </a:bodyPr>
          <a:lstStyle/>
          <a:p>
            <a:pPr algn="l">
              <a:lnSpc>
                <a:spcPct val="90000"/>
              </a:lnSpc>
            </a:pPr>
            <a:r>
              <a:rPr lang="fr-CA" sz="6000" b="1">
                <a:solidFill>
                  <a:schemeClr val="bg1"/>
                </a:solidFill>
              </a:rPr>
              <a:t>Savais-tu </a:t>
            </a:r>
            <a:br>
              <a:rPr lang="fr-CA" sz="6000" b="1">
                <a:solidFill>
                  <a:schemeClr val="bg1"/>
                </a:solidFill>
              </a:rPr>
            </a:br>
            <a:r>
              <a:rPr lang="fr-CA" sz="6000" b="1">
                <a:solidFill>
                  <a:schemeClr val="bg1"/>
                </a:solidFill>
              </a:rPr>
              <a:t>que…</a:t>
            </a:r>
          </a:p>
        </p:txBody>
      </p:sp>
      <p:grpSp>
        <p:nvGrpSpPr>
          <p:cNvPr id="22" name="Groupe 21">
            <a:extLst>
              <a:ext uri="{FF2B5EF4-FFF2-40B4-BE49-F238E27FC236}">
                <a16:creationId xmlns:a16="http://schemas.microsoft.com/office/drawing/2014/main" id="{5C8690AE-0572-364A-BC26-3AA4F97ECBF1}"/>
              </a:ext>
            </a:extLst>
          </p:cNvPr>
          <p:cNvGrpSpPr/>
          <p:nvPr userDrawn="1"/>
        </p:nvGrpSpPr>
        <p:grpSpPr>
          <a:xfrm>
            <a:off x="882650" y="1005911"/>
            <a:ext cx="1828800" cy="1828800"/>
            <a:chOff x="1502135" y="-168262"/>
            <a:chExt cx="1828800" cy="1828800"/>
          </a:xfrm>
        </p:grpSpPr>
        <p:sp>
          <p:nvSpPr>
            <p:cNvPr id="21" name="Ellipse 20">
              <a:extLst>
                <a:ext uri="{FF2B5EF4-FFF2-40B4-BE49-F238E27FC236}">
                  <a16:creationId xmlns:a16="http://schemas.microsoft.com/office/drawing/2014/main" id="{9906F414-5953-7D44-871B-08FF034A7639}"/>
                </a:ext>
              </a:extLst>
            </p:cNvPr>
            <p:cNvSpPr>
              <a:spLocks noChangeAspect="1"/>
            </p:cNvSpPr>
            <p:nvPr userDrawn="1"/>
          </p:nvSpPr>
          <p:spPr>
            <a:xfrm>
              <a:off x="1502135" y="-168262"/>
              <a:ext cx="1828800" cy="18288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grpSp>
          <p:nvGrpSpPr>
            <p:cNvPr id="19" name="Groupe 18">
              <a:extLst>
                <a:ext uri="{FF2B5EF4-FFF2-40B4-BE49-F238E27FC236}">
                  <a16:creationId xmlns:a16="http://schemas.microsoft.com/office/drawing/2014/main" id="{1340F2A1-7DB6-A047-8E68-FD22421DE4D4}"/>
                </a:ext>
              </a:extLst>
            </p:cNvPr>
            <p:cNvGrpSpPr/>
            <p:nvPr userDrawn="1"/>
          </p:nvGrpSpPr>
          <p:grpSpPr>
            <a:xfrm>
              <a:off x="2104879" y="207068"/>
              <a:ext cx="623318" cy="1078122"/>
              <a:chOff x="2124558" y="2121296"/>
              <a:chExt cx="260737" cy="450987"/>
            </a:xfrm>
          </p:grpSpPr>
          <p:sp>
            <p:nvSpPr>
              <p:cNvPr id="12" name="Graphique 14">
                <a:extLst>
                  <a:ext uri="{FF2B5EF4-FFF2-40B4-BE49-F238E27FC236}">
                    <a16:creationId xmlns:a16="http://schemas.microsoft.com/office/drawing/2014/main" id="{1680013A-09F4-6745-AB75-BC0D52C7F227}"/>
                  </a:ext>
                </a:extLst>
              </p:cNvPr>
              <p:cNvSpPr/>
              <p:nvPr userDrawn="1"/>
            </p:nvSpPr>
            <p:spPr>
              <a:xfrm>
                <a:off x="2237943" y="2514815"/>
                <a:ext cx="53418" cy="57468"/>
              </a:xfrm>
              <a:custGeom>
                <a:avLst/>
                <a:gdLst>
                  <a:gd name="connsiteX0" fmla="*/ 0 w 53418"/>
                  <a:gd name="connsiteY0" fmla="*/ 34220 h 57468"/>
                  <a:gd name="connsiteX1" fmla="*/ 0 w 53418"/>
                  <a:gd name="connsiteY1" fmla="*/ 22743 h 57468"/>
                  <a:gd name="connsiteX2" fmla="*/ 7268 w 53418"/>
                  <a:gd name="connsiteY2" fmla="*/ 6094 h 57468"/>
                  <a:gd name="connsiteX3" fmla="*/ 26641 w 53418"/>
                  <a:gd name="connsiteY3" fmla="*/ 0 h 57468"/>
                  <a:gd name="connsiteX4" fmla="*/ 46128 w 53418"/>
                  <a:gd name="connsiteY4" fmla="*/ 6266 h 57468"/>
                  <a:gd name="connsiteX5" fmla="*/ 53418 w 53418"/>
                  <a:gd name="connsiteY5" fmla="*/ 22743 h 57468"/>
                  <a:gd name="connsiteX6" fmla="*/ 53418 w 53418"/>
                  <a:gd name="connsiteY6" fmla="*/ 34220 h 57468"/>
                  <a:gd name="connsiteX7" fmla="*/ 46043 w 53418"/>
                  <a:gd name="connsiteY7" fmla="*/ 51145 h 57468"/>
                  <a:gd name="connsiteX8" fmla="*/ 26641 w 53418"/>
                  <a:gd name="connsiteY8" fmla="*/ 57468 h 57468"/>
                  <a:gd name="connsiteX9" fmla="*/ 7355 w 53418"/>
                  <a:gd name="connsiteY9" fmla="*/ 51318 h 57468"/>
                  <a:gd name="connsiteX10" fmla="*/ 0 w 53418"/>
                  <a:gd name="connsiteY10" fmla="*/ 34220 h 5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18" h="57468">
                    <a:moveTo>
                      <a:pt x="0" y="34220"/>
                    </a:moveTo>
                    <a:lnTo>
                      <a:pt x="0" y="22743"/>
                    </a:lnTo>
                    <a:cubicBezTo>
                      <a:pt x="0" y="14517"/>
                      <a:pt x="3111" y="9462"/>
                      <a:pt x="7268" y="6094"/>
                    </a:cubicBezTo>
                    <a:cubicBezTo>
                      <a:pt x="11890" y="2351"/>
                      <a:pt x="18845" y="-29"/>
                      <a:pt x="26641" y="0"/>
                    </a:cubicBezTo>
                    <a:cubicBezTo>
                      <a:pt x="34435" y="30"/>
                      <a:pt x="41447" y="2464"/>
                      <a:pt x="46128" y="6266"/>
                    </a:cubicBezTo>
                    <a:cubicBezTo>
                      <a:pt x="50361" y="9704"/>
                      <a:pt x="53418" y="14758"/>
                      <a:pt x="53418" y="22743"/>
                    </a:cubicBezTo>
                    <a:lnTo>
                      <a:pt x="53418" y="34220"/>
                    </a:lnTo>
                    <a:cubicBezTo>
                      <a:pt x="53418" y="42460"/>
                      <a:pt x="50289" y="47653"/>
                      <a:pt x="46043" y="51145"/>
                    </a:cubicBezTo>
                    <a:cubicBezTo>
                      <a:pt x="41361" y="54995"/>
                      <a:pt x="34381" y="57439"/>
                      <a:pt x="26641" y="57468"/>
                    </a:cubicBezTo>
                    <a:cubicBezTo>
                      <a:pt x="18900" y="57498"/>
                      <a:pt x="11977" y="55106"/>
                      <a:pt x="7355" y="51318"/>
                    </a:cubicBezTo>
                    <a:cubicBezTo>
                      <a:pt x="3181" y="47898"/>
                      <a:pt x="0" y="42699"/>
                      <a:pt x="0" y="34220"/>
                    </a:cubicBezTo>
                    <a:close/>
                  </a:path>
                </a:pathLst>
              </a:custGeom>
              <a:solidFill>
                <a:schemeClr val="bg1"/>
              </a:solidFill>
              <a:ln w="18479" cap="flat">
                <a:noFill/>
                <a:prstDash val="solid"/>
                <a:miter/>
              </a:ln>
            </p:spPr>
            <p:txBody>
              <a:bodyPr rtlCol="0" anchor="ctr"/>
              <a:lstStyle/>
              <a:p>
                <a:endParaRPr lang="fr-CA"/>
              </a:p>
            </p:txBody>
          </p:sp>
          <p:sp>
            <p:nvSpPr>
              <p:cNvPr id="16" name="Graphique 14">
                <a:extLst>
                  <a:ext uri="{FF2B5EF4-FFF2-40B4-BE49-F238E27FC236}">
                    <a16:creationId xmlns:a16="http://schemas.microsoft.com/office/drawing/2014/main" id="{1680013A-09F4-6745-AB75-BC0D52C7F227}"/>
                  </a:ext>
                </a:extLst>
              </p:cNvPr>
              <p:cNvSpPr/>
              <p:nvPr userDrawn="1"/>
            </p:nvSpPr>
            <p:spPr>
              <a:xfrm>
                <a:off x="2124565" y="2121289"/>
                <a:ext cx="260738" cy="319689"/>
              </a:xfrm>
              <a:custGeom>
                <a:avLst/>
                <a:gdLst>
                  <a:gd name="connsiteX0" fmla="*/ 130635 w 260738"/>
                  <a:gd name="connsiteY0" fmla="*/ 0 h 319689"/>
                  <a:gd name="connsiteX1" fmla="*/ 260056 w 260738"/>
                  <a:gd name="connsiteY1" fmla="*/ 109552 h 319689"/>
                  <a:gd name="connsiteX2" fmla="*/ 260071 w 260738"/>
                  <a:gd name="connsiteY2" fmla="*/ 109701 h 319689"/>
                  <a:gd name="connsiteX3" fmla="*/ 175851 w 260738"/>
                  <a:gd name="connsiteY3" fmla="*/ 242390 h 319689"/>
                  <a:gd name="connsiteX4" fmla="*/ 164095 w 260738"/>
                  <a:gd name="connsiteY4" fmla="*/ 247005 h 319689"/>
                  <a:gd name="connsiteX5" fmla="*/ 164095 w 260738"/>
                  <a:gd name="connsiteY5" fmla="*/ 295418 h 319689"/>
                  <a:gd name="connsiteX6" fmla="*/ 138381 w 260738"/>
                  <a:gd name="connsiteY6" fmla="*/ 319683 h 319689"/>
                  <a:gd name="connsiteX7" fmla="*/ 120647 w 260738"/>
                  <a:gd name="connsiteY7" fmla="*/ 313938 h 319689"/>
                  <a:gd name="connsiteX8" fmla="*/ 113378 w 260738"/>
                  <a:gd name="connsiteY8" fmla="*/ 295418 h 319689"/>
                  <a:gd name="connsiteX9" fmla="*/ 113378 w 260738"/>
                  <a:gd name="connsiteY9" fmla="*/ 236004 h 319689"/>
                  <a:gd name="connsiteX10" fmla="*/ 118133 w 260738"/>
                  <a:gd name="connsiteY10" fmla="*/ 218766 h 319689"/>
                  <a:gd name="connsiteX11" fmla="*/ 130798 w 260738"/>
                  <a:gd name="connsiteY11" fmla="*/ 210240 h 319689"/>
                  <a:gd name="connsiteX12" fmla="*/ 186528 w 260738"/>
                  <a:gd name="connsiteY12" fmla="*/ 179892 h 319689"/>
                  <a:gd name="connsiteX13" fmla="*/ 209925 w 260738"/>
                  <a:gd name="connsiteY13" fmla="*/ 120555 h 319689"/>
                  <a:gd name="connsiteX14" fmla="*/ 184423 w 260738"/>
                  <a:gd name="connsiteY14" fmla="*/ 68052 h 319689"/>
                  <a:gd name="connsiteX15" fmla="*/ 130635 w 260738"/>
                  <a:gd name="connsiteY15" fmla="*/ 48016 h 319689"/>
                  <a:gd name="connsiteX16" fmla="*/ 82572 w 260738"/>
                  <a:gd name="connsiteY16" fmla="*/ 57837 h 319689"/>
                  <a:gd name="connsiteX17" fmla="*/ 42817 w 260738"/>
                  <a:gd name="connsiteY17" fmla="*/ 95663 h 319689"/>
                  <a:gd name="connsiteX18" fmla="*/ 29191 w 260738"/>
                  <a:gd name="connsiteY18" fmla="*/ 104858 h 319689"/>
                  <a:gd name="connsiteX19" fmla="*/ 12755 w 260738"/>
                  <a:gd name="connsiteY19" fmla="*/ 100639 h 319689"/>
                  <a:gd name="connsiteX20" fmla="*/ 2284 w 260738"/>
                  <a:gd name="connsiteY20" fmla="*/ 69655 h 319689"/>
                  <a:gd name="connsiteX21" fmla="*/ 44370 w 260738"/>
                  <a:gd name="connsiteY21" fmla="*/ 22287 h 319689"/>
                  <a:gd name="connsiteX22" fmla="*/ 130635 w 260738"/>
                  <a:gd name="connsiteY22" fmla="*/ 0 h 31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0738" h="319689">
                    <a:moveTo>
                      <a:pt x="130635" y="0"/>
                    </a:moveTo>
                    <a:cubicBezTo>
                      <a:pt x="207453" y="0"/>
                      <a:pt x="254236" y="50765"/>
                      <a:pt x="260056" y="109552"/>
                    </a:cubicBezTo>
                    <a:lnTo>
                      <a:pt x="260071" y="109701"/>
                    </a:lnTo>
                    <a:cubicBezTo>
                      <a:pt x="265338" y="158862"/>
                      <a:pt x="239644" y="217350"/>
                      <a:pt x="175851" y="242390"/>
                    </a:cubicBezTo>
                    <a:lnTo>
                      <a:pt x="164095" y="247005"/>
                    </a:lnTo>
                    <a:lnTo>
                      <a:pt x="164095" y="295418"/>
                    </a:lnTo>
                    <a:cubicBezTo>
                      <a:pt x="164095" y="310440"/>
                      <a:pt x="153009" y="319402"/>
                      <a:pt x="138381" y="319683"/>
                    </a:cubicBezTo>
                    <a:cubicBezTo>
                      <a:pt x="131231" y="319820"/>
                      <a:pt x="124903" y="317599"/>
                      <a:pt x="120647" y="313938"/>
                    </a:cubicBezTo>
                    <a:cubicBezTo>
                      <a:pt x="116783" y="310613"/>
                      <a:pt x="113378" y="305075"/>
                      <a:pt x="113378" y="295418"/>
                    </a:cubicBezTo>
                    <a:lnTo>
                      <a:pt x="113378" y="236004"/>
                    </a:lnTo>
                    <a:cubicBezTo>
                      <a:pt x="113378" y="227273"/>
                      <a:pt x="115614" y="222084"/>
                      <a:pt x="118133" y="218766"/>
                    </a:cubicBezTo>
                    <a:cubicBezTo>
                      <a:pt x="120760" y="215303"/>
                      <a:pt x="124840" y="212391"/>
                      <a:pt x="130798" y="210240"/>
                    </a:cubicBezTo>
                    <a:cubicBezTo>
                      <a:pt x="152042" y="202698"/>
                      <a:pt x="172011" y="193876"/>
                      <a:pt x="186528" y="179892"/>
                    </a:cubicBezTo>
                    <a:cubicBezTo>
                      <a:pt x="202081" y="164910"/>
                      <a:pt x="209925" y="145519"/>
                      <a:pt x="209925" y="120555"/>
                    </a:cubicBezTo>
                    <a:cubicBezTo>
                      <a:pt x="209925" y="98876"/>
                      <a:pt x="199068" y="80528"/>
                      <a:pt x="184423" y="68052"/>
                    </a:cubicBezTo>
                    <a:cubicBezTo>
                      <a:pt x="169849" y="55638"/>
                      <a:pt x="150448" y="48016"/>
                      <a:pt x="130635" y="48016"/>
                    </a:cubicBezTo>
                    <a:cubicBezTo>
                      <a:pt x="114480" y="48016"/>
                      <a:pt x="98058" y="50256"/>
                      <a:pt x="82572" y="57837"/>
                    </a:cubicBezTo>
                    <a:cubicBezTo>
                      <a:pt x="66983" y="65468"/>
                      <a:pt x="53773" y="77804"/>
                      <a:pt x="42817" y="95663"/>
                    </a:cubicBezTo>
                    <a:cubicBezTo>
                      <a:pt x="38464" y="101996"/>
                      <a:pt x="33597" y="104274"/>
                      <a:pt x="29191" y="104858"/>
                    </a:cubicBezTo>
                    <a:cubicBezTo>
                      <a:pt x="24243" y="105516"/>
                      <a:pt x="18309" y="104189"/>
                      <a:pt x="12755" y="100639"/>
                    </a:cubicBezTo>
                    <a:cubicBezTo>
                      <a:pt x="1622" y="93525"/>
                      <a:pt x="-3231" y="81465"/>
                      <a:pt x="2284" y="69655"/>
                    </a:cubicBezTo>
                    <a:cubicBezTo>
                      <a:pt x="14146" y="51579"/>
                      <a:pt x="26058" y="34940"/>
                      <a:pt x="44370" y="22287"/>
                    </a:cubicBezTo>
                    <a:cubicBezTo>
                      <a:pt x="62609" y="9680"/>
                      <a:pt x="88812" y="0"/>
                      <a:pt x="130635" y="0"/>
                    </a:cubicBezTo>
                    <a:close/>
                  </a:path>
                </a:pathLst>
              </a:custGeom>
              <a:solidFill>
                <a:schemeClr val="bg1"/>
              </a:solidFill>
              <a:ln w="18479" cap="flat">
                <a:noFill/>
                <a:prstDash val="solid"/>
                <a:miter/>
              </a:ln>
            </p:spPr>
            <p:txBody>
              <a:bodyPr rtlCol="0" anchor="ctr"/>
              <a:lstStyle/>
              <a:p>
                <a:endParaRPr lang="fr-CA"/>
              </a:p>
            </p:txBody>
          </p:sp>
        </p:grpSp>
      </p:grpSp>
      <p:pic>
        <p:nvPicPr>
          <p:cNvPr id="5" name="Graphique 4">
            <a:extLst>
              <a:ext uri="{FF2B5EF4-FFF2-40B4-BE49-F238E27FC236}">
                <a16:creationId xmlns:a16="http://schemas.microsoft.com/office/drawing/2014/main" id="{4EE5D742-50E6-9C4A-BA4C-5CCFFAFD70E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636" t="35801" r="10402" b="21376"/>
          <a:stretch/>
        </p:blipFill>
        <p:spPr>
          <a:xfrm>
            <a:off x="-13253" y="5221357"/>
            <a:ext cx="2597427" cy="1636643"/>
          </a:xfrm>
          <a:prstGeom prst="rect">
            <a:avLst/>
          </a:prstGeom>
        </p:spPr>
      </p:pic>
    </p:spTree>
    <p:extLst>
      <p:ext uri="{BB962C8B-B14F-4D97-AF65-F5344CB8AC3E}">
        <p14:creationId xmlns:p14="http://schemas.microsoft.com/office/powerpoint/2010/main" val="422290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ur ou contre">
    <p:bg>
      <p:bgPr>
        <a:solidFill>
          <a:schemeClr val="accent2"/>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2616" y="-1179"/>
            <a:ext cx="6081565" cy="6862354"/>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74207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83663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19229 w 16594157"/>
              <a:gd name="connsiteY0" fmla="*/ 3997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9229 w 16594157"/>
              <a:gd name="connsiteY4" fmla="*/ 3997 h 13739070"/>
              <a:gd name="connsiteX0" fmla="*/ 10561 w 16594157"/>
              <a:gd name="connsiteY0" fmla="*/ 10355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0561 w 16594157"/>
              <a:gd name="connsiteY4" fmla="*/ 10355 h 13739070"/>
              <a:gd name="connsiteX0" fmla="*/ 365 w 16601295"/>
              <a:gd name="connsiteY0" fmla="*/ 0 h 13741431"/>
              <a:gd name="connsiteX1" fmla="*/ 10409806 w 16601295"/>
              <a:gd name="connsiteY1" fmla="*/ 2361 h 13741431"/>
              <a:gd name="connsiteX2" fmla="*/ 16601295 w 16601295"/>
              <a:gd name="connsiteY2" fmla="*/ 13741431 h 13741431"/>
              <a:gd name="connsiteX3" fmla="*/ 7138 w 16601295"/>
              <a:gd name="connsiteY3" fmla="*/ 13741431 h 13741431"/>
              <a:gd name="connsiteX4" fmla="*/ 365 w 16601295"/>
              <a:gd name="connsiteY4" fmla="*/ 0 h 1374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01295" h="13741431">
                <a:moveTo>
                  <a:pt x="365" y="0"/>
                </a:moveTo>
                <a:lnTo>
                  <a:pt x="10409806" y="2361"/>
                </a:lnTo>
                <a:lnTo>
                  <a:pt x="16601295" y="13741431"/>
                </a:lnTo>
                <a:lnTo>
                  <a:pt x="7138" y="13741431"/>
                </a:lnTo>
                <a:cubicBezTo>
                  <a:pt x="9711" y="9163073"/>
                  <a:pt x="-2208" y="4578358"/>
                  <a:pt x="365" y="0"/>
                </a:cubicBezTo>
                <a:close/>
              </a:path>
            </a:pathLst>
          </a:custGeom>
          <a:solidFill>
            <a:srgbClr val="EFF1F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092508" y="1663832"/>
            <a:ext cx="5212080" cy="4114800"/>
          </a:xfrm>
        </p:spPr>
        <p:txBody>
          <a:bodyPr anchor="t"/>
          <a:lstStyle>
            <a:lvl1pPr>
              <a:defRPr sz="4000" b="1">
                <a:solidFill>
                  <a:schemeClr val="accent1"/>
                </a:solidFill>
              </a:defRPr>
            </a:lvl1pPr>
            <a:lvl2pPr marL="0" indent="0">
              <a:buFont typeface="Arial" panose="020B0604020202020204" pitchFamily="34" charset="0"/>
              <a:buNone/>
              <a:defRPr sz="2400">
                <a:solidFill>
                  <a:schemeClr val="bg1"/>
                </a:solidFill>
              </a:defRPr>
            </a:lvl2pPr>
            <a:lvl3pPr marL="320040" indent="-320040">
              <a:buSzPct val="75000"/>
              <a:buFontTx/>
              <a:buBlip>
                <a:blip r:embed="rId2">
                  <a:extLst>
                    <a:ext uri="{96DAC541-7B7A-43D3-8B79-37D633B846F1}">
                      <asvg:svgBlip xmlns:asvg="http://schemas.microsoft.com/office/drawing/2016/SVG/main" r:embed="rId3"/>
                    </a:ext>
                  </a:extLst>
                </a:blip>
              </a:buBlip>
              <a:defRPr sz="2400">
                <a:solidFill>
                  <a:schemeClr val="bg1"/>
                </a:solidFill>
              </a:defRPr>
            </a:lvl3pPr>
            <a:lvl4pPr marL="685800" indent="-320040">
              <a:defRPr sz="2000">
                <a:solidFill>
                  <a:schemeClr val="bg1"/>
                </a:solidFill>
              </a:defRPr>
            </a:lvl4pPr>
            <a:lvl5pPr marL="1024128" indent="-347472">
              <a:buClrTx/>
              <a:buFont typeface="Police système"/>
              <a:buChar char="–"/>
              <a:defRPr sz="2000" b="0">
                <a:solidFill>
                  <a:schemeClr val="bg1"/>
                </a:solidFill>
              </a:defRPr>
            </a:lvl5pPr>
            <a:lvl6pPr marL="0" indent="0">
              <a:buNone/>
              <a:defRPr sz="2400" b="1">
                <a:solidFill>
                  <a:schemeClr val="bg1"/>
                </a:solidFill>
              </a:defRPr>
            </a:lvl6pPr>
            <a:lvl7pPr>
              <a:defRPr sz="2400">
                <a:solidFill>
                  <a:schemeClr val="bg1"/>
                </a:solidFill>
              </a:defRPr>
            </a:lvl7pPr>
            <a:lvl8pPr>
              <a:defRPr sz="2400">
                <a:solidFill>
                  <a:schemeClr val="bg1"/>
                </a:solidFill>
              </a:defRPr>
            </a:lvl8pPr>
            <a:lvl9pPr>
              <a:defRPr sz="2400">
                <a:solidFill>
                  <a:schemeClr val="bg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2" name="ZoneTexte 1">
            <a:extLst>
              <a:ext uri="{FF2B5EF4-FFF2-40B4-BE49-F238E27FC236}">
                <a16:creationId xmlns:a16="http://schemas.microsoft.com/office/drawing/2014/main" id="{B3F45794-60D9-5642-AF8F-713E9AC801C9}"/>
              </a:ext>
            </a:extLst>
          </p:cNvPr>
          <p:cNvSpPr txBox="1"/>
          <p:nvPr userDrawn="1"/>
        </p:nvSpPr>
        <p:spPr>
          <a:xfrm>
            <a:off x="859536" y="1432710"/>
            <a:ext cx="3674364" cy="1661993"/>
          </a:xfrm>
          <a:prstGeom prst="rect">
            <a:avLst/>
          </a:prstGeom>
          <a:noFill/>
        </p:spPr>
        <p:txBody>
          <a:bodyPr wrap="square" lIns="0" tIns="0" rIns="0" bIns="0" rtlCol="0" anchor="ctr">
            <a:spAutoFit/>
          </a:bodyPr>
          <a:lstStyle/>
          <a:p>
            <a:pPr algn="l">
              <a:lnSpc>
                <a:spcPct val="90000"/>
              </a:lnSpc>
            </a:pPr>
            <a:r>
              <a:rPr lang="fr-CA" sz="6000" b="1">
                <a:solidFill>
                  <a:schemeClr val="accent2"/>
                </a:solidFill>
              </a:rPr>
              <a:t>Pour ou contre ?</a:t>
            </a:r>
          </a:p>
        </p:txBody>
      </p:sp>
      <p:grpSp>
        <p:nvGrpSpPr>
          <p:cNvPr id="11" name="Groupe 10">
            <a:extLst>
              <a:ext uri="{FF2B5EF4-FFF2-40B4-BE49-F238E27FC236}">
                <a16:creationId xmlns:a16="http://schemas.microsoft.com/office/drawing/2014/main" id="{0912853A-FB42-214F-A06B-26674B1ADCB5}"/>
              </a:ext>
            </a:extLst>
          </p:cNvPr>
          <p:cNvGrpSpPr/>
          <p:nvPr userDrawn="1"/>
        </p:nvGrpSpPr>
        <p:grpSpPr>
          <a:xfrm>
            <a:off x="882650" y="3789384"/>
            <a:ext cx="3785971" cy="2015068"/>
            <a:chOff x="882650" y="3777391"/>
            <a:chExt cx="3436005" cy="1828800"/>
          </a:xfrm>
        </p:grpSpPr>
        <p:sp>
          <p:nvSpPr>
            <p:cNvPr id="21" name="Ellipse 20">
              <a:extLst>
                <a:ext uri="{FF2B5EF4-FFF2-40B4-BE49-F238E27FC236}">
                  <a16:creationId xmlns:a16="http://schemas.microsoft.com/office/drawing/2014/main" id="{9906F414-5953-7D44-871B-08FF034A7639}"/>
                </a:ext>
              </a:extLst>
            </p:cNvPr>
            <p:cNvSpPr>
              <a:spLocks noChangeAspect="1"/>
            </p:cNvSpPr>
            <p:nvPr userDrawn="1"/>
          </p:nvSpPr>
          <p:spPr>
            <a:xfrm>
              <a:off x="882650" y="3777391"/>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5" name="Ellipse 14">
              <a:extLst>
                <a:ext uri="{FF2B5EF4-FFF2-40B4-BE49-F238E27FC236}">
                  <a16:creationId xmlns:a16="http://schemas.microsoft.com/office/drawing/2014/main" id="{17B5A25A-2CD5-6846-AFBE-E16E41C4740F}"/>
                </a:ext>
              </a:extLst>
            </p:cNvPr>
            <p:cNvSpPr>
              <a:spLocks noChangeAspect="1"/>
            </p:cNvSpPr>
            <p:nvPr userDrawn="1"/>
          </p:nvSpPr>
          <p:spPr>
            <a:xfrm>
              <a:off x="2489855" y="3777391"/>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7" name="Graphique 6">
              <a:extLst>
                <a:ext uri="{FF2B5EF4-FFF2-40B4-BE49-F238E27FC236}">
                  <a16:creationId xmlns:a16="http://schemas.microsoft.com/office/drawing/2014/main" id="{40601F9F-B18A-4B4A-8C91-FCB81BA0B8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50950" y="4145691"/>
              <a:ext cx="952500" cy="952500"/>
            </a:xfrm>
            <a:prstGeom prst="rect">
              <a:avLst/>
            </a:prstGeom>
          </p:spPr>
        </p:pic>
        <p:pic>
          <p:nvPicPr>
            <p:cNvPr id="24" name="Graphique 23">
              <a:extLst>
                <a:ext uri="{FF2B5EF4-FFF2-40B4-BE49-F238E27FC236}">
                  <a16:creationId xmlns:a16="http://schemas.microsoft.com/office/drawing/2014/main" id="{A63C412E-6BC5-9B44-A7E1-9899A23408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flipV="1">
              <a:off x="3035955" y="4253641"/>
              <a:ext cx="952500" cy="952500"/>
            </a:xfrm>
            <a:prstGeom prst="rect">
              <a:avLst/>
            </a:prstGeom>
          </p:spPr>
        </p:pic>
      </p:grpSp>
      <p:pic>
        <p:nvPicPr>
          <p:cNvPr id="30" name="Graphique 29">
            <a:extLst>
              <a:ext uri="{FF2B5EF4-FFF2-40B4-BE49-F238E27FC236}">
                <a16:creationId xmlns:a16="http://schemas.microsoft.com/office/drawing/2014/main" id="{3F846632-9D28-EE45-871A-958520E9123D}"/>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18425" t="30488" r="11680" b="17017"/>
          <a:stretch/>
        </p:blipFill>
        <p:spPr>
          <a:xfrm flipH="1">
            <a:off x="9024729" y="4479235"/>
            <a:ext cx="3167271" cy="2378766"/>
          </a:xfrm>
          <a:prstGeom prst="rect">
            <a:avLst/>
          </a:prstGeom>
        </p:spPr>
      </p:pic>
    </p:spTree>
    <p:extLst>
      <p:ext uri="{BB962C8B-B14F-4D97-AF65-F5344CB8AC3E}">
        <p14:creationId xmlns:p14="http://schemas.microsoft.com/office/powerpoint/2010/main" val="253154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éparateur / Questions">
    <p:spTree>
      <p:nvGrpSpPr>
        <p:cNvPr id="1" name=""/>
        <p:cNvGrpSpPr/>
        <p:nvPr/>
      </p:nvGrpSpPr>
      <p:grpSpPr>
        <a:xfrm>
          <a:off x="0" y="0"/>
          <a:ext cx="0" cy="0"/>
          <a:chOff x="0" y="0"/>
          <a:chExt cx="0" cy="0"/>
        </a:xfrm>
      </p:grpSpPr>
      <p:sp>
        <p:nvSpPr>
          <p:cNvPr id="5" name="Espace réservé pour une image  6">
            <a:extLst>
              <a:ext uri="{FF2B5EF4-FFF2-40B4-BE49-F238E27FC236}">
                <a16:creationId xmlns:a16="http://schemas.microsoft.com/office/drawing/2014/main" id="{D3D1957E-2AC0-3343-B863-C817A7B52E1A}"/>
              </a:ext>
            </a:extLst>
          </p:cNvPr>
          <p:cNvSpPr>
            <a:spLocks noGrp="1"/>
          </p:cNvSpPr>
          <p:nvPr>
            <p:ph type="pic" sz="quarter" idx="13" hasCustomPrompt="1"/>
          </p:nvPr>
        </p:nvSpPr>
        <p:spPr>
          <a:xfrm>
            <a:off x="5771312" y="668595"/>
            <a:ext cx="5978236" cy="6189406"/>
          </a:xfrm>
        </p:spPr>
        <p:txBody>
          <a:bodyPr/>
          <a:lstStyle>
            <a:lvl1pPr>
              <a:defRPr sz="1600"/>
            </a:lvl1pPr>
          </a:lstStyle>
          <a:p>
            <a:r>
              <a:rPr lang="fr-CA"/>
              <a:t>Cliquez sur l’icône au centre de la boîte pour insérer une image</a:t>
            </a:r>
          </a:p>
        </p:txBody>
      </p:sp>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4705523" cy="4572000"/>
          </a:xfrm>
        </p:spPr>
        <p:txBody>
          <a:bodyPr anchor="ctr">
            <a:noAutofit/>
          </a:bodyPr>
          <a:lstStyle>
            <a:lvl1pPr marL="0" indent="0">
              <a:buNone/>
              <a:defRPr sz="6000" b="1">
                <a:solidFill>
                  <a:schemeClr val="accent1"/>
                </a:solidFill>
              </a:defRPr>
            </a:lvl1pPr>
            <a:lvl2pPr marL="0" indent="0">
              <a:buNone/>
              <a:defRPr sz="2400" b="1">
                <a:solidFill>
                  <a:schemeClr val="tx1"/>
                </a:solidFill>
              </a:defRPr>
            </a:lvl2pPr>
            <a:lvl3pPr marL="0" indent="0">
              <a:buNone/>
              <a:defRPr sz="2400" b="0">
                <a:solidFill>
                  <a:schemeClr val="tx1"/>
                </a:solidFill>
              </a:defRPr>
            </a:lvl3pPr>
            <a:lvl4pPr marL="0" indent="0">
              <a:buNone/>
              <a:defRPr sz="2400" b="0">
                <a:solidFill>
                  <a:schemeClr val="tx1"/>
                </a:solidFill>
              </a:defRPr>
            </a:lvl4pPr>
            <a:lvl5pPr marL="0" indent="0">
              <a:buNone/>
              <a:defRPr sz="2400" b="0">
                <a:solidFill>
                  <a:schemeClr val="tx1"/>
                </a:solidFill>
              </a:defRPr>
            </a:lvl5pPr>
            <a:lvl6pPr marL="0" indent="0">
              <a:buNone/>
              <a:tabLst/>
              <a:defRPr sz="2400" b="0">
                <a:solidFill>
                  <a:schemeClr val="tx1"/>
                </a:solidFill>
              </a:defRPr>
            </a:lvl6pPr>
            <a:lvl7pPr marL="0" indent="0">
              <a:buNone/>
              <a:tabLst/>
              <a:defRPr sz="2400" b="0">
                <a:solidFill>
                  <a:schemeClr val="tx1"/>
                </a:solidFill>
              </a:defRPr>
            </a:lvl7pPr>
            <a:lvl8pPr marL="0" indent="0">
              <a:buNone/>
              <a:tabLst/>
              <a:defRPr sz="2400" b="0">
                <a:solidFill>
                  <a:schemeClr val="tx1"/>
                </a:solidFill>
              </a:defRPr>
            </a:lvl8pPr>
            <a:lvl9pPr marL="0" indent="0">
              <a:buNone/>
              <a:tabLst/>
              <a:defRPr sz="2400" b="0">
                <a:solidFill>
                  <a:schemeClr val="tx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54824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ssources">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B28F2-3BFF-154C-BEEE-7F970760F7B5}"/>
              </a:ext>
            </a:extLst>
          </p:cNvPr>
          <p:cNvSpPr>
            <a:spLocks noGrp="1"/>
          </p:cNvSpPr>
          <p:nvPr>
            <p:ph type="title" hasCustomPrompt="1"/>
          </p:nvPr>
        </p:nvSpPr>
        <p:spPr/>
        <p:txBody>
          <a:bodyPr/>
          <a:lstStyle>
            <a:lvl1pPr>
              <a:defRPr>
                <a:solidFill>
                  <a:schemeClr val="accent1"/>
                </a:solidFill>
              </a:defRPr>
            </a:lvl1pPr>
          </a:lstStyle>
          <a:p>
            <a:r>
              <a:rPr lang="fr-CA"/>
              <a:t>Cliquez pour insérer le titre</a:t>
            </a:r>
          </a:p>
        </p:txBody>
      </p:sp>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10424160" cy="35661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pic>
        <p:nvPicPr>
          <p:cNvPr id="5" name="Image 4">
            <a:extLst>
              <a:ext uri="{FF2B5EF4-FFF2-40B4-BE49-F238E27FC236}">
                <a16:creationId xmlns:a16="http://schemas.microsoft.com/office/drawing/2014/main" id="{D9F0B60A-057F-B747-B5B9-9085DE70F6DA}"/>
              </a:ext>
            </a:extLst>
          </p:cNvPr>
          <p:cNvPicPr>
            <a:picLocks noChangeAspect="1"/>
          </p:cNvPicPr>
          <p:nvPr userDrawn="1"/>
        </p:nvPicPr>
        <p:blipFill>
          <a:blip r:embed="rId2"/>
          <a:stretch>
            <a:fillRect/>
          </a:stretch>
        </p:blipFill>
        <p:spPr>
          <a:xfrm>
            <a:off x="9580631" y="5937409"/>
            <a:ext cx="1990400" cy="374904"/>
          </a:xfrm>
          <a:prstGeom prst="rect">
            <a:avLst/>
          </a:prstGeom>
        </p:spPr>
      </p:pic>
    </p:spTree>
    <p:extLst>
      <p:ext uri="{BB962C8B-B14F-4D97-AF65-F5344CB8AC3E}">
        <p14:creationId xmlns:p14="http://schemas.microsoft.com/office/powerpoint/2010/main" val="289434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rédits / remerciements">
    <p:bg>
      <p:bgPr>
        <a:solidFill>
          <a:schemeClr val="accent2"/>
        </a:solidFill>
        <a:effectLst/>
      </p:bgPr>
    </p:bg>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3077497" y="685800"/>
            <a:ext cx="5486400" cy="5486400"/>
          </a:xfrm>
        </p:spPr>
        <p:txBody>
          <a:bodyPr anchor="ctr"/>
          <a:lstStyle>
            <a:lvl1pPr>
              <a:spcBef>
                <a:spcPts val="600"/>
              </a:spcBef>
              <a:defRPr sz="2000">
                <a:solidFill>
                  <a:schemeClr val="bg1"/>
                </a:solidFill>
              </a:defRPr>
            </a:lvl1pPr>
            <a:lvl2pPr>
              <a:spcBef>
                <a:spcPts val="600"/>
              </a:spcBef>
              <a:defRPr sz="2000">
                <a:solidFill>
                  <a:schemeClr val="bg1"/>
                </a:solidFill>
              </a:defRPr>
            </a:lvl2pPr>
            <a:lvl3pPr>
              <a:spcBef>
                <a:spcPts val="600"/>
              </a:spcBef>
              <a:defRPr sz="1800">
                <a:solidFill>
                  <a:schemeClr val="bg1"/>
                </a:solidFill>
              </a:defRPr>
            </a:lvl3pPr>
            <a:lvl4pPr>
              <a:spcBef>
                <a:spcPts val="600"/>
              </a:spcBef>
              <a:defRPr sz="1800">
                <a:solidFill>
                  <a:schemeClr val="bg1"/>
                </a:solidFill>
              </a:defRPr>
            </a:lvl4pPr>
            <a:lvl5pPr>
              <a:spcBef>
                <a:spcPts val="600"/>
              </a:spcBef>
              <a:defRPr sz="2000">
                <a:solidFill>
                  <a:schemeClr val="bg1"/>
                </a:solidFill>
              </a:defRPr>
            </a:lvl5pPr>
            <a:lvl6pPr>
              <a:spcBef>
                <a:spcPts val="600"/>
              </a:spcBef>
              <a:defRPr sz="2000">
                <a:solidFill>
                  <a:schemeClr val="bg1"/>
                </a:solidFill>
              </a:defRPr>
            </a:lvl6pPr>
            <a:lvl7pPr>
              <a:spcBef>
                <a:spcPts val="600"/>
              </a:spcBef>
              <a:defRPr sz="2000">
                <a:solidFill>
                  <a:schemeClr val="bg1"/>
                </a:solidFill>
              </a:defRPr>
            </a:lvl7pPr>
            <a:lvl8pPr>
              <a:spcBef>
                <a:spcPts val="600"/>
              </a:spcBef>
              <a:defRPr sz="2000"/>
            </a:lvl8pPr>
            <a:lvl9pPr>
              <a:spcBef>
                <a:spcPts val="600"/>
              </a:spcBef>
              <a:defRPr sz="2800"/>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pour une image  6">
            <a:extLst>
              <a:ext uri="{FF2B5EF4-FFF2-40B4-BE49-F238E27FC236}">
                <a16:creationId xmlns:a16="http://schemas.microsoft.com/office/drawing/2014/main" id="{2598596F-BBE9-9F43-9B89-58B686EFD446}"/>
              </a:ext>
            </a:extLst>
          </p:cNvPr>
          <p:cNvSpPr>
            <a:spLocks noGrp="1"/>
          </p:cNvSpPr>
          <p:nvPr>
            <p:ph type="pic" sz="quarter" idx="13" hasCustomPrompt="1"/>
          </p:nvPr>
        </p:nvSpPr>
        <p:spPr>
          <a:xfrm>
            <a:off x="882650" y="685800"/>
            <a:ext cx="1645920" cy="1645920"/>
          </a:xfrm>
        </p:spPr>
        <p:txBody>
          <a:bodyPr/>
          <a:lstStyle>
            <a:lvl1pPr>
              <a:defRPr sz="1600">
                <a:solidFill>
                  <a:schemeClr val="bg1"/>
                </a:solidFill>
              </a:defRPr>
            </a:lvl1pPr>
          </a:lstStyle>
          <a:p>
            <a:r>
              <a:rPr lang="fr-CA"/>
              <a:t>Cliquez sur l’icône au centre de la boîte pour insérer le logo</a:t>
            </a:r>
          </a:p>
        </p:txBody>
      </p:sp>
      <p:sp>
        <p:nvSpPr>
          <p:cNvPr id="10" name="Espace réservé pour une image  6">
            <a:extLst>
              <a:ext uri="{FF2B5EF4-FFF2-40B4-BE49-F238E27FC236}">
                <a16:creationId xmlns:a16="http://schemas.microsoft.com/office/drawing/2014/main" id="{D6143308-FB11-424C-82AA-9DCC56FFE582}"/>
              </a:ext>
            </a:extLst>
          </p:cNvPr>
          <p:cNvSpPr>
            <a:spLocks noGrp="1"/>
          </p:cNvSpPr>
          <p:nvPr>
            <p:ph type="pic" sz="quarter" idx="15" hasCustomPrompt="1"/>
          </p:nvPr>
        </p:nvSpPr>
        <p:spPr>
          <a:xfrm>
            <a:off x="882650" y="2606040"/>
            <a:ext cx="1645920" cy="1645920"/>
          </a:xfrm>
        </p:spPr>
        <p:txBody>
          <a:bodyPr/>
          <a:lstStyle>
            <a:lvl1pPr>
              <a:defRPr sz="1600">
                <a:solidFill>
                  <a:schemeClr val="bg1"/>
                </a:solidFill>
              </a:defRPr>
            </a:lvl1pPr>
          </a:lstStyle>
          <a:p>
            <a:r>
              <a:rPr lang="fr-CA"/>
              <a:t>Cliquez sur l’icône au centre de la boîte pour insérer le logo</a:t>
            </a:r>
          </a:p>
        </p:txBody>
      </p:sp>
      <p:sp>
        <p:nvSpPr>
          <p:cNvPr id="11" name="Espace réservé pour une image  6">
            <a:extLst>
              <a:ext uri="{FF2B5EF4-FFF2-40B4-BE49-F238E27FC236}">
                <a16:creationId xmlns:a16="http://schemas.microsoft.com/office/drawing/2014/main" id="{B4841C60-64FE-E642-BCEA-4B735500564F}"/>
              </a:ext>
            </a:extLst>
          </p:cNvPr>
          <p:cNvSpPr>
            <a:spLocks noGrp="1"/>
          </p:cNvSpPr>
          <p:nvPr>
            <p:ph type="pic" sz="quarter" idx="16" hasCustomPrompt="1"/>
          </p:nvPr>
        </p:nvSpPr>
        <p:spPr>
          <a:xfrm>
            <a:off x="882650" y="4526280"/>
            <a:ext cx="1645920" cy="1645920"/>
          </a:xfrm>
        </p:spPr>
        <p:txBody>
          <a:bodyPr/>
          <a:lstStyle>
            <a:lvl1pPr>
              <a:defRPr sz="1600">
                <a:solidFill>
                  <a:schemeClr val="bg1"/>
                </a:solidFill>
              </a:defRPr>
            </a:lvl1pPr>
          </a:lstStyle>
          <a:p>
            <a:r>
              <a:rPr lang="fr-CA"/>
              <a:t>Cliquez sur l’icône au centre de la boîte pour insérer le logo</a:t>
            </a:r>
          </a:p>
        </p:txBody>
      </p:sp>
      <p:pic>
        <p:nvPicPr>
          <p:cNvPr id="6" name="Image 5">
            <a:extLst>
              <a:ext uri="{FF2B5EF4-FFF2-40B4-BE49-F238E27FC236}">
                <a16:creationId xmlns:a16="http://schemas.microsoft.com/office/drawing/2014/main" id="{D7E6D27C-A9CF-704B-A160-1A92A7684C6D}"/>
              </a:ext>
            </a:extLst>
          </p:cNvPr>
          <p:cNvPicPr>
            <a:picLocks noChangeAspect="1"/>
          </p:cNvPicPr>
          <p:nvPr userDrawn="1"/>
        </p:nvPicPr>
        <p:blipFill>
          <a:blip r:embed="rId2"/>
          <a:stretch>
            <a:fillRect/>
          </a:stretch>
        </p:blipFill>
        <p:spPr>
          <a:xfrm>
            <a:off x="9580631" y="5937409"/>
            <a:ext cx="1990400" cy="374904"/>
          </a:xfrm>
          <a:prstGeom prst="rect">
            <a:avLst/>
          </a:prstGeom>
        </p:spPr>
      </p:pic>
    </p:spTree>
    <p:extLst>
      <p:ext uri="{BB962C8B-B14F-4D97-AF65-F5344CB8AC3E}">
        <p14:creationId xmlns:p14="http://schemas.microsoft.com/office/powerpoint/2010/main" val="140225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o et slogan / final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D7D25C4-F96C-1A41-B54B-77C17FCF0592}"/>
              </a:ext>
            </a:extLst>
          </p:cNvPr>
          <p:cNvPicPr>
            <a:picLocks noChangeAspect="1"/>
          </p:cNvPicPr>
          <p:nvPr userDrawn="1"/>
        </p:nvPicPr>
        <p:blipFill>
          <a:blip r:embed="rId2"/>
          <a:stretch>
            <a:fillRect/>
          </a:stretch>
        </p:blipFill>
        <p:spPr>
          <a:xfrm>
            <a:off x="1308410" y="2317750"/>
            <a:ext cx="9144000" cy="2222500"/>
          </a:xfrm>
          <a:prstGeom prst="rect">
            <a:avLst/>
          </a:prstGeom>
        </p:spPr>
      </p:pic>
    </p:spTree>
    <p:extLst>
      <p:ext uri="{BB962C8B-B14F-4D97-AF65-F5344CB8AC3E}">
        <p14:creationId xmlns:p14="http://schemas.microsoft.com/office/powerpoint/2010/main" val="370516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go et médias sociaux / visuels">
    <p:bg>
      <p:bgPr>
        <a:solidFill>
          <a:schemeClr val="accent3">
            <a:alpha val="25000"/>
          </a:schemeClr>
        </a:solidFill>
        <a:effectLst/>
      </p:bgPr>
    </p:bg>
    <p:spTree>
      <p:nvGrpSpPr>
        <p:cNvPr id="1" name=""/>
        <p:cNvGrpSpPr/>
        <p:nvPr/>
      </p:nvGrpSpPr>
      <p:grpSpPr>
        <a:xfrm>
          <a:off x="0" y="0"/>
          <a:ext cx="0" cy="0"/>
          <a:chOff x="0" y="0"/>
          <a:chExt cx="0" cy="0"/>
        </a:xfrm>
      </p:grpSpPr>
      <p:grpSp>
        <p:nvGrpSpPr>
          <p:cNvPr id="18" name="Groupe 17">
            <a:extLst>
              <a:ext uri="{FF2B5EF4-FFF2-40B4-BE49-F238E27FC236}">
                <a16:creationId xmlns:a16="http://schemas.microsoft.com/office/drawing/2014/main" id="{E4A9FAEC-DFEB-7D48-933D-AD3922879059}"/>
              </a:ext>
            </a:extLst>
          </p:cNvPr>
          <p:cNvGrpSpPr>
            <a:grpSpLocks noChangeAspect="1"/>
          </p:cNvGrpSpPr>
          <p:nvPr userDrawn="1"/>
        </p:nvGrpSpPr>
        <p:grpSpPr>
          <a:xfrm>
            <a:off x="2904219" y="4703597"/>
            <a:ext cx="630976" cy="630936"/>
            <a:chOff x="8915400" y="2747719"/>
            <a:chExt cx="1689500" cy="1689393"/>
          </a:xfrm>
        </p:grpSpPr>
        <p:sp>
          <p:nvSpPr>
            <p:cNvPr id="15" name="Oval 24">
              <a:hlinkClick r:id="rId2"/>
              <a:extLst>
                <a:ext uri="{FF2B5EF4-FFF2-40B4-BE49-F238E27FC236}">
                  <a16:creationId xmlns:a16="http://schemas.microsoft.com/office/drawing/2014/main" id="{62A606C5-4F39-8D44-9797-B64C1498AA6A}"/>
                </a:ext>
              </a:extLst>
            </p:cNvPr>
            <p:cNvSpPr>
              <a:spLocks/>
            </p:cNvSpPr>
            <p:nvPr userDrawn="1"/>
          </p:nvSpPr>
          <p:spPr bwMode="auto">
            <a:xfrm>
              <a:off x="8915400" y="2747719"/>
              <a:ext cx="1689500" cy="1689393"/>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17" name="Graphique 16">
              <a:extLst>
                <a:ext uri="{FF2B5EF4-FFF2-40B4-BE49-F238E27FC236}">
                  <a16:creationId xmlns:a16="http://schemas.microsoft.com/office/drawing/2014/main" id="{E4CEA755-B11D-CF4B-8E46-6CCAF33E5D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421750" y="3254015"/>
              <a:ext cx="676800" cy="676800"/>
            </a:xfrm>
            <a:prstGeom prst="rect">
              <a:avLst/>
            </a:prstGeom>
          </p:spPr>
        </p:pic>
      </p:grpSp>
      <p:pic>
        <p:nvPicPr>
          <p:cNvPr id="20" name="Image 19">
            <a:hlinkClick r:id="rId2"/>
            <a:extLst>
              <a:ext uri="{FF2B5EF4-FFF2-40B4-BE49-F238E27FC236}">
                <a16:creationId xmlns:a16="http://schemas.microsoft.com/office/drawing/2014/main" id="{B77E822F-10CB-F044-8B47-4F2ABE2F8285}"/>
              </a:ext>
            </a:extLst>
          </p:cNvPr>
          <p:cNvPicPr>
            <a:picLocks noChangeAspect="1"/>
          </p:cNvPicPr>
          <p:nvPr userDrawn="1"/>
        </p:nvPicPr>
        <p:blipFill>
          <a:blip r:embed="rId5"/>
          <a:stretch>
            <a:fillRect/>
          </a:stretch>
        </p:blipFill>
        <p:spPr>
          <a:xfrm>
            <a:off x="9580632" y="5937409"/>
            <a:ext cx="1990399" cy="374904"/>
          </a:xfrm>
          <a:prstGeom prst="rect">
            <a:avLst/>
          </a:prstGeom>
        </p:spPr>
      </p:pic>
      <p:pic>
        <p:nvPicPr>
          <p:cNvPr id="6" name="Image 5">
            <a:extLst>
              <a:ext uri="{FF2B5EF4-FFF2-40B4-BE49-F238E27FC236}">
                <a16:creationId xmlns:a16="http://schemas.microsoft.com/office/drawing/2014/main" id="{F120806A-F03F-CB41-B2A3-41144938796B}"/>
              </a:ext>
            </a:extLst>
          </p:cNvPr>
          <p:cNvPicPr>
            <a:picLocks noChangeAspect="1"/>
          </p:cNvPicPr>
          <p:nvPr userDrawn="1"/>
        </p:nvPicPr>
        <p:blipFill rotWithShape="1">
          <a:blip r:embed="rId6"/>
          <a:srcRect l="642" r="857"/>
          <a:stretch/>
        </p:blipFill>
        <p:spPr>
          <a:xfrm>
            <a:off x="6417032" y="896158"/>
            <a:ext cx="1506886" cy="1280160"/>
          </a:xfrm>
          <a:prstGeom prst="rect">
            <a:avLst/>
          </a:prstGeom>
          <a:ln w="38100">
            <a:solidFill>
              <a:schemeClr val="accent2"/>
            </a:solidFill>
            <a:miter lim="800000"/>
          </a:ln>
        </p:spPr>
      </p:pic>
      <p:pic>
        <p:nvPicPr>
          <p:cNvPr id="22" name="Image 21">
            <a:extLst>
              <a:ext uri="{FF2B5EF4-FFF2-40B4-BE49-F238E27FC236}">
                <a16:creationId xmlns:a16="http://schemas.microsoft.com/office/drawing/2014/main" id="{931FF124-5BA3-A34F-A3A4-36DFF648DE67}"/>
              </a:ext>
            </a:extLst>
          </p:cNvPr>
          <p:cNvPicPr>
            <a:picLocks noChangeAspect="1"/>
          </p:cNvPicPr>
          <p:nvPr userDrawn="1"/>
        </p:nvPicPr>
        <p:blipFill>
          <a:blip r:embed="rId7"/>
          <a:stretch>
            <a:fillRect/>
          </a:stretch>
        </p:blipFill>
        <p:spPr>
          <a:xfrm>
            <a:off x="6417032" y="2504224"/>
            <a:ext cx="1508760" cy="1159542"/>
          </a:xfrm>
          <a:prstGeom prst="rect">
            <a:avLst/>
          </a:prstGeom>
          <a:ln w="38100">
            <a:solidFill>
              <a:schemeClr val="accent2"/>
            </a:solidFill>
            <a:miter lim="800000"/>
          </a:ln>
        </p:spPr>
      </p:pic>
      <p:pic>
        <p:nvPicPr>
          <p:cNvPr id="24" name="Image 23">
            <a:extLst>
              <a:ext uri="{FF2B5EF4-FFF2-40B4-BE49-F238E27FC236}">
                <a16:creationId xmlns:a16="http://schemas.microsoft.com/office/drawing/2014/main" id="{75F1DF49-12DA-F14D-9586-37C4AABA3B46}"/>
              </a:ext>
            </a:extLst>
          </p:cNvPr>
          <p:cNvPicPr>
            <a:picLocks noChangeAspect="1"/>
          </p:cNvPicPr>
          <p:nvPr userDrawn="1"/>
        </p:nvPicPr>
        <p:blipFill>
          <a:blip r:embed="rId8"/>
          <a:stretch>
            <a:fillRect/>
          </a:stretch>
        </p:blipFill>
        <p:spPr>
          <a:xfrm>
            <a:off x="6417032" y="3991671"/>
            <a:ext cx="1508760" cy="1443298"/>
          </a:xfrm>
          <a:prstGeom prst="rect">
            <a:avLst/>
          </a:prstGeom>
          <a:ln w="38100">
            <a:solidFill>
              <a:schemeClr val="accent2"/>
            </a:solidFill>
            <a:miter lim="800000"/>
          </a:ln>
        </p:spPr>
      </p:pic>
      <p:grpSp>
        <p:nvGrpSpPr>
          <p:cNvPr id="29" name="Groupe 28">
            <a:extLst>
              <a:ext uri="{FF2B5EF4-FFF2-40B4-BE49-F238E27FC236}">
                <a16:creationId xmlns:a16="http://schemas.microsoft.com/office/drawing/2014/main" id="{C2795DB5-B5E1-E948-89BA-A23D24BDC0D2}"/>
              </a:ext>
            </a:extLst>
          </p:cNvPr>
          <p:cNvGrpSpPr/>
          <p:nvPr userDrawn="1"/>
        </p:nvGrpSpPr>
        <p:grpSpPr>
          <a:xfrm>
            <a:off x="633876" y="1539205"/>
            <a:ext cx="5171662" cy="3102997"/>
            <a:chOff x="381000" y="10072"/>
            <a:chExt cx="8203095" cy="4921857"/>
          </a:xfrm>
        </p:grpSpPr>
        <p:pic>
          <p:nvPicPr>
            <p:cNvPr id="26" name="Image 25">
              <a:extLst>
                <a:ext uri="{FF2B5EF4-FFF2-40B4-BE49-F238E27FC236}">
                  <a16:creationId xmlns:a16="http://schemas.microsoft.com/office/drawing/2014/main" id="{B67C8D97-503E-3046-9B3B-AB778AF3BC31}"/>
                </a:ext>
              </a:extLst>
            </p:cNvPr>
            <p:cNvPicPr>
              <a:picLocks noChangeAspect="1"/>
            </p:cNvPicPr>
            <p:nvPr userDrawn="1"/>
          </p:nvPicPr>
          <p:blipFill rotWithShape="1">
            <a:blip r:embed="rId9"/>
            <a:srcRect r="5751" b="4251"/>
            <a:stretch/>
          </p:blipFill>
          <p:spPr>
            <a:xfrm>
              <a:off x="1500020" y="437322"/>
              <a:ext cx="5966255" cy="3760967"/>
            </a:xfrm>
            <a:prstGeom prst="rect">
              <a:avLst/>
            </a:prstGeom>
          </p:spPr>
        </p:pic>
        <p:pic>
          <p:nvPicPr>
            <p:cNvPr id="28" name="Image 27">
              <a:extLst>
                <a:ext uri="{FF2B5EF4-FFF2-40B4-BE49-F238E27FC236}">
                  <a16:creationId xmlns:a16="http://schemas.microsoft.com/office/drawing/2014/main" id="{075B647C-F0AF-3D45-94E2-C4370D0A0255}"/>
                </a:ext>
              </a:extLst>
            </p:cNvPr>
            <p:cNvPicPr>
              <a:picLocks noChangeAspect="1"/>
            </p:cNvPicPr>
            <p:nvPr userDrawn="1"/>
          </p:nvPicPr>
          <p:blipFill>
            <a:blip r:embed="rId10"/>
            <a:stretch>
              <a:fillRect/>
            </a:stretch>
          </p:blipFill>
          <p:spPr>
            <a:xfrm>
              <a:off x="381000" y="10072"/>
              <a:ext cx="8203095" cy="4921857"/>
            </a:xfrm>
            <a:prstGeom prst="rect">
              <a:avLst/>
            </a:prstGeom>
          </p:spPr>
        </p:pic>
      </p:grpSp>
      <p:sp>
        <p:nvSpPr>
          <p:cNvPr id="30" name="ZoneTexte 29">
            <a:extLst>
              <a:ext uri="{FF2B5EF4-FFF2-40B4-BE49-F238E27FC236}">
                <a16:creationId xmlns:a16="http://schemas.microsoft.com/office/drawing/2014/main" id="{162F5037-CBD6-1E45-B104-738EA7ED937E}"/>
              </a:ext>
            </a:extLst>
          </p:cNvPr>
          <p:cNvSpPr txBox="1"/>
          <p:nvPr userDrawn="1"/>
        </p:nvSpPr>
        <p:spPr>
          <a:xfrm>
            <a:off x="2793948" y="5419396"/>
            <a:ext cx="851515" cy="307777"/>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2">
                  <a:extLst>
                    <a:ext uri="{A12FA001-AC4F-418D-AE19-62706E023703}">
                      <ahyp:hlinkClr xmlns:ahyp="http://schemas.microsoft.com/office/drawing/2018/hyperlinkcolor" val="tx"/>
                    </a:ext>
                  </a:extLst>
                </a:hlinkClick>
              </a:rPr>
              <a:t>educaloi</a:t>
            </a:r>
            <a:endParaRPr lang="fr-CA" sz="1400" b="0" i="0" u="none" strike="noStrike" kern="1200">
              <a:solidFill>
                <a:schemeClr val="accent2"/>
              </a:solidFill>
              <a:effectLst/>
              <a:latin typeface="+mn-lt"/>
              <a:ea typeface="+mn-ea"/>
              <a:cs typeface="+mn-cs"/>
            </a:endParaRPr>
          </a:p>
        </p:txBody>
      </p:sp>
      <p:sp>
        <p:nvSpPr>
          <p:cNvPr id="34" name="ZoneTexte 33">
            <a:extLst>
              <a:ext uri="{FF2B5EF4-FFF2-40B4-BE49-F238E27FC236}">
                <a16:creationId xmlns:a16="http://schemas.microsoft.com/office/drawing/2014/main" id="{FAA35250-FC5E-724F-B677-AF693DA379CC}"/>
              </a:ext>
            </a:extLst>
          </p:cNvPr>
          <p:cNvSpPr txBox="1"/>
          <p:nvPr userDrawn="1"/>
        </p:nvSpPr>
        <p:spPr>
          <a:xfrm>
            <a:off x="8384373" y="1382350"/>
            <a:ext cx="1696298"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1">
                  <a:extLst>
                    <a:ext uri="{A12FA001-AC4F-418D-AE19-62706E023703}">
                      <ahyp:hlinkClr xmlns:ahyp="http://schemas.microsoft.com/office/drawing/2018/hyperlinkcolor" val="tx"/>
                    </a:ext>
                  </a:extLst>
                </a:hlinkClick>
              </a:rPr>
              <a:t>Instagram/</a:t>
            </a:r>
            <a:r>
              <a:rPr lang="fr-CA" sz="1400" b="0" i="0" u="sng" strike="noStrike" kern="1200" err="1">
                <a:solidFill>
                  <a:schemeClr val="accent2"/>
                </a:solidFill>
                <a:effectLst/>
                <a:latin typeface="+mn-lt"/>
                <a:ea typeface="+mn-ea"/>
                <a:cs typeface="+mn-cs"/>
                <a:hlinkClick r:id="rId11">
                  <a:extLst>
                    <a:ext uri="{A12FA001-AC4F-418D-AE19-62706E023703}">
                      <ahyp:hlinkClr xmlns:ahyp="http://schemas.microsoft.com/office/drawing/2018/hyperlinkcolor" val="tx"/>
                    </a:ext>
                  </a:extLst>
                </a:hlinkClick>
              </a:rPr>
              <a:t>educaloi</a:t>
            </a:r>
            <a:endParaRPr lang="fr-CA" sz="1400" b="0" i="0" u="sng" strike="noStrike" kern="1200">
              <a:solidFill>
                <a:schemeClr val="accent2"/>
              </a:solidFill>
              <a:effectLst/>
              <a:latin typeface="+mn-lt"/>
              <a:ea typeface="+mn-ea"/>
              <a:cs typeface="+mn-cs"/>
            </a:endParaRPr>
          </a:p>
        </p:txBody>
      </p:sp>
      <p:sp>
        <p:nvSpPr>
          <p:cNvPr id="39" name="ZoneTexte 38">
            <a:extLst>
              <a:ext uri="{FF2B5EF4-FFF2-40B4-BE49-F238E27FC236}">
                <a16:creationId xmlns:a16="http://schemas.microsoft.com/office/drawing/2014/main" id="{9F51B835-712A-A04A-A8DC-907BB47EEE29}"/>
              </a:ext>
            </a:extLst>
          </p:cNvPr>
          <p:cNvSpPr txBox="1"/>
          <p:nvPr userDrawn="1"/>
        </p:nvSpPr>
        <p:spPr>
          <a:xfrm>
            <a:off x="8384373" y="2930107"/>
            <a:ext cx="1594604"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2">
                  <a:extLst>
                    <a:ext uri="{A12FA001-AC4F-418D-AE19-62706E023703}">
                      <ahyp:hlinkClr xmlns:ahyp="http://schemas.microsoft.com/office/drawing/2018/hyperlinkcolor" val="tx"/>
                    </a:ext>
                  </a:extLst>
                </a:hlinkClick>
              </a:rPr>
              <a:t>YouTube/educaloi</a:t>
            </a:r>
            <a:endParaRPr lang="fr-CA" sz="1400" b="0" i="0" u="sng" strike="noStrike" kern="1200">
              <a:solidFill>
                <a:schemeClr val="accent2"/>
              </a:solidFill>
              <a:effectLst/>
              <a:latin typeface="+mn-lt"/>
              <a:ea typeface="+mn-ea"/>
              <a:cs typeface="+mn-cs"/>
            </a:endParaRPr>
          </a:p>
        </p:txBody>
      </p:sp>
      <p:sp>
        <p:nvSpPr>
          <p:cNvPr id="44" name="ZoneTexte 43">
            <a:extLst>
              <a:ext uri="{FF2B5EF4-FFF2-40B4-BE49-F238E27FC236}">
                <a16:creationId xmlns:a16="http://schemas.microsoft.com/office/drawing/2014/main" id="{257BE564-1AE0-D94B-AAEC-B10959F86202}"/>
              </a:ext>
            </a:extLst>
          </p:cNvPr>
          <p:cNvSpPr txBox="1"/>
          <p:nvPr userDrawn="1"/>
        </p:nvSpPr>
        <p:spPr>
          <a:xfrm>
            <a:off x="8384373" y="4559432"/>
            <a:ext cx="1686680"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3">
                  <a:extLst>
                    <a:ext uri="{A12FA001-AC4F-418D-AE19-62706E023703}">
                      <ahyp:hlinkClr xmlns:ahyp="http://schemas.microsoft.com/office/drawing/2018/hyperlinkcolor" val="tx"/>
                    </a:ext>
                  </a:extLst>
                </a:hlinkClick>
              </a:rPr>
              <a:t>Facebook/educaloi</a:t>
            </a:r>
            <a:endParaRPr lang="fr-CA" sz="1400" b="0" i="0" u="sng" strike="noStrike" kern="1200">
              <a:solidFill>
                <a:schemeClr val="accent2"/>
              </a:solidFill>
              <a:effectLst/>
              <a:latin typeface="+mn-lt"/>
              <a:ea typeface="+mn-ea"/>
              <a:cs typeface="+mn-cs"/>
            </a:endParaRPr>
          </a:p>
        </p:txBody>
      </p:sp>
      <p:grpSp>
        <p:nvGrpSpPr>
          <p:cNvPr id="14" name="Groupe 13">
            <a:extLst>
              <a:ext uri="{FF2B5EF4-FFF2-40B4-BE49-F238E27FC236}">
                <a16:creationId xmlns:a16="http://schemas.microsoft.com/office/drawing/2014/main" id="{4D48372F-8427-7D46-9C02-0C01144C0B57}"/>
              </a:ext>
            </a:extLst>
          </p:cNvPr>
          <p:cNvGrpSpPr/>
          <p:nvPr userDrawn="1"/>
        </p:nvGrpSpPr>
        <p:grpSpPr>
          <a:xfrm>
            <a:off x="7636735" y="2767403"/>
            <a:ext cx="633224" cy="633184"/>
            <a:chOff x="539551" y="2747719"/>
            <a:chExt cx="1689499" cy="1689393"/>
          </a:xfrm>
        </p:grpSpPr>
        <p:sp>
          <p:nvSpPr>
            <p:cNvPr id="10" name="Oval 18">
              <a:hlinkClick r:id="rId12"/>
              <a:extLst>
                <a:ext uri="{FF2B5EF4-FFF2-40B4-BE49-F238E27FC236}">
                  <a16:creationId xmlns:a16="http://schemas.microsoft.com/office/drawing/2014/main" id="{464EB328-49C2-0F4A-A81B-5F5F76C85384}"/>
                </a:ext>
              </a:extLst>
            </p:cNvPr>
            <p:cNvSpPr>
              <a:spLocks/>
            </p:cNvSpPr>
            <p:nvPr userDrawn="1"/>
          </p:nvSpPr>
          <p:spPr bwMode="auto">
            <a:xfrm>
              <a:off x="539551" y="2747719"/>
              <a:ext cx="1689499" cy="1689393"/>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1" name="AutoShape 19">
              <a:extLst>
                <a:ext uri="{FF2B5EF4-FFF2-40B4-BE49-F238E27FC236}">
                  <a16:creationId xmlns:a16="http://schemas.microsoft.com/office/drawing/2014/main" id="{6D0483B1-CDD0-BE45-821D-0732AC9B2DE8}"/>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6" name="Groupe 15">
            <a:extLst>
              <a:ext uri="{FF2B5EF4-FFF2-40B4-BE49-F238E27FC236}">
                <a16:creationId xmlns:a16="http://schemas.microsoft.com/office/drawing/2014/main" id="{0F6EC20D-4572-744A-953B-4B1A1F589939}"/>
              </a:ext>
            </a:extLst>
          </p:cNvPr>
          <p:cNvGrpSpPr/>
          <p:nvPr userDrawn="1"/>
        </p:nvGrpSpPr>
        <p:grpSpPr>
          <a:xfrm>
            <a:off x="7636735" y="1219646"/>
            <a:ext cx="633224" cy="633184"/>
            <a:chOff x="2675683" y="2747719"/>
            <a:chExt cx="1689500" cy="1689393"/>
          </a:xfrm>
        </p:grpSpPr>
        <p:sp>
          <p:nvSpPr>
            <p:cNvPr id="12" name="Oval 24">
              <a:hlinkClick r:id="rId11"/>
              <a:extLst>
                <a:ext uri="{FF2B5EF4-FFF2-40B4-BE49-F238E27FC236}">
                  <a16:creationId xmlns:a16="http://schemas.microsoft.com/office/drawing/2014/main" id="{08FFAB00-EB69-DC47-996A-068C9ED9D410}"/>
                </a:ext>
              </a:extLst>
            </p:cNvPr>
            <p:cNvSpPr>
              <a:spLocks/>
            </p:cNvSpPr>
            <p:nvPr userDrawn="1"/>
          </p:nvSpPr>
          <p:spPr bwMode="auto">
            <a:xfrm>
              <a:off x="2675683" y="2747719"/>
              <a:ext cx="1689500" cy="1689393"/>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3" name="AutoShape 25">
              <a:extLst>
                <a:ext uri="{FF2B5EF4-FFF2-40B4-BE49-F238E27FC236}">
                  <a16:creationId xmlns:a16="http://schemas.microsoft.com/office/drawing/2014/main" id="{83670C71-089A-544B-9F10-1B54D77388C3}"/>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grpSp>
        <p:nvGrpSpPr>
          <p:cNvPr id="50" name="Groupe 49">
            <a:extLst>
              <a:ext uri="{FF2B5EF4-FFF2-40B4-BE49-F238E27FC236}">
                <a16:creationId xmlns:a16="http://schemas.microsoft.com/office/drawing/2014/main" id="{FED6897F-432C-4841-AA6B-8FA6AB93D0CE}"/>
              </a:ext>
            </a:extLst>
          </p:cNvPr>
          <p:cNvGrpSpPr/>
          <p:nvPr userDrawn="1"/>
        </p:nvGrpSpPr>
        <p:grpSpPr>
          <a:xfrm>
            <a:off x="7636735" y="4396728"/>
            <a:ext cx="633224" cy="633184"/>
            <a:chOff x="7305431" y="4396728"/>
            <a:chExt cx="633224" cy="633184"/>
          </a:xfrm>
        </p:grpSpPr>
        <p:sp>
          <p:nvSpPr>
            <p:cNvPr id="41" name="Oval 24">
              <a:hlinkClick r:id="rId13"/>
              <a:extLst>
                <a:ext uri="{FF2B5EF4-FFF2-40B4-BE49-F238E27FC236}">
                  <a16:creationId xmlns:a16="http://schemas.microsoft.com/office/drawing/2014/main" id="{ED7ACFDB-E89F-1F48-B702-3327D535CCFE}"/>
                </a:ext>
              </a:extLst>
            </p:cNvPr>
            <p:cNvSpPr>
              <a:spLocks/>
            </p:cNvSpPr>
            <p:nvPr userDrawn="1"/>
          </p:nvSpPr>
          <p:spPr bwMode="auto">
            <a:xfrm>
              <a:off x="7305431" y="4396728"/>
              <a:ext cx="633224" cy="633184"/>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49" name="AutoShape 4">
              <a:extLst>
                <a:ext uri="{FF2B5EF4-FFF2-40B4-BE49-F238E27FC236}">
                  <a16:creationId xmlns:a16="http://schemas.microsoft.com/office/drawing/2014/main" id="{D1059C79-39D9-CE4C-997D-52B8A823940F}"/>
                </a:ext>
              </a:extLst>
            </p:cNvPr>
            <p:cNvSpPr>
              <a:spLocks/>
            </p:cNvSpPr>
            <p:nvPr userDrawn="1"/>
          </p:nvSpPr>
          <p:spPr bwMode="auto">
            <a:xfrm>
              <a:off x="7534602" y="4546903"/>
              <a:ext cx="174883" cy="332835"/>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spTree>
    <p:extLst>
      <p:ext uri="{BB962C8B-B14F-4D97-AF65-F5344CB8AC3E}">
        <p14:creationId xmlns:p14="http://schemas.microsoft.com/office/powerpoint/2010/main" val="314853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go et médias sociaux">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E77E0D27-9C11-C34D-994D-832E0380B416}"/>
              </a:ext>
            </a:extLst>
          </p:cNvPr>
          <p:cNvGrpSpPr/>
          <p:nvPr userDrawn="1"/>
        </p:nvGrpSpPr>
        <p:grpSpPr>
          <a:xfrm>
            <a:off x="8027504" y="4421281"/>
            <a:ext cx="778566" cy="778517"/>
            <a:chOff x="539551" y="595462"/>
            <a:chExt cx="1689499" cy="1689393"/>
          </a:xfrm>
        </p:grpSpPr>
        <p:sp>
          <p:nvSpPr>
            <p:cNvPr id="7" name="Oval 3">
              <a:hlinkClick r:id="rId2"/>
              <a:extLst>
                <a:ext uri="{FF2B5EF4-FFF2-40B4-BE49-F238E27FC236}">
                  <a16:creationId xmlns:a16="http://schemas.microsoft.com/office/drawing/2014/main" id="{5CD7F6F3-9495-1A44-8903-B0EA1EB02823}"/>
                </a:ext>
              </a:extLst>
            </p:cNvPr>
            <p:cNvSpPr>
              <a:spLocks/>
            </p:cNvSpPr>
            <p:nvPr userDrawn="1"/>
          </p:nvSpPr>
          <p:spPr bwMode="auto">
            <a:xfrm>
              <a:off x="539551" y="595462"/>
              <a:ext cx="1689499" cy="1689393"/>
            </a:xfrm>
            <a:prstGeom prst="ellipse">
              <a:avLst/>
            </a:pr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9" name="AutoShape 4">
              <a:extLst>
                <a:ext uri="{FF2B5EF4-FFF2-40B4-BE49-F238E27FC236}">
                  <a16:creationId xmlns:a16="http://schemas.microsoft.com/office/drawing/2014/main" id="{9FE60C1F-FC23-EE47-A4E4-52EAE7461A9E}"/>
                </a:ext>
              </a:extLst>
            </p:cNvPr>
            <p:cNvSpPr>
              <a:spLocks/>
            </p:cNvSpPr>
            <p:nvPr userDrawn="1"/>
          </p:nvSpPr>
          <p:spPr bwMode="auto">
            <a:xfrm>
              <a:off x="1195905" y="1082878"/>
              <a:ext cx="379499" cy="722256"/>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grpSp>
        <p:nvGrpSpPr>
          <p:cNvPr id="14" name="Groupe 13">
            <a:extLst>
              <a:ext uri="{FF2B5EF4-FFF2-40B4-BE49-F238E27FC236}">
                <a16:creationId xmlns:a16="http://schemas.microsoft.com/office/drawing/2014/main" id="{4D48372F-8427-7D46-9C02-0C01144C0B57}"/>
              </a:ext>
            </a:extLst>
          </p:cNvPr>
          <p:cNvGrpSpPr/>
          <p:nvPr userDrawn="1"/>
        </p:nvGrpSpPr>
        <p:grpSpPr>
          <a:xfrm>
            <a:off x="6460015" y="4421281"/>
            <a:ext cx="778566" cy="778517"/>
            <a:chOff x="539551" y="2747719"/>
            <a:chExt cx="1689499" cy="1689393"/>
          </a:xfrm>
        </p:grpSpPr>
        <p:sp>
          <p:nvSpPr>
            <p:cNvPr id="10" name="Oval 18">
              <a:hlinkClick r:id="rId3"/>
              <a:extLst>
                <a:ext uri="{FF2B5EF4-FFF2-40B4-BE49-F238E27FC236}">
                  <a16:creationId xmlns:a16="http://schemas.microsoft.com/office/drawing/2014/main" id="{464EB328-49C2-0F4A-A81B-5F5F76C85384}"/>
                </a:ext>
              </a:extLst>
            </p:cNvPr>
            <p:cNvSpPr>
              <a:spLocks/>
            </p:cNvSpPr>
            <p:nvPr userDrawn="1"/>
          </p:nvSpPr>
          <p:spPr bwMode="auto">
            <a:xfrm>
              <a:off x="539551" y="2747719"/>
              <a:ext cx="1689499" cy="1689393"/>
            </a:xfrm>
            <a:prstGeom prst="ellipse">
              <a:avLst/>
            </a:pr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1" name="AutoShape 19">
              <a:extLst>
                <a:ext uri="{FF2B5EF4-FFF2-40B4-BE49-F238E27FC236}">
                  <a16:creationId xmlns:a16="http://schemas.microsoft.com/office/drawing/2014/main" id="{6D0483B1-CDD0-BE45-821D-0732AC9B2DE8}"/>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8" name="Groupe 17">
            <a:extLst>
              <a:ext uri="{FF2B5EF4-FFF2-40B4-BE49-F238E27FC236}">
                <a16:creationId xmlns:a16="http://schemas.microsoft.com/office/drawing/2014/main" id="{E4A9FAEC-DFEB-7D48-933D-AD3922879059}"/>
              </a:ext>
            </a:extLst>
          </p:cNvPr>
          <p:cNvGrpSpPr/>
          <p:nvPr userDrawn="1"/>
        </p:nvGrpSpPr>
        <p:grpSpPr>
          <a:xfrm>
            <a:off x="3325039" y="4421281"/>
            <a:ext cx="778566" cy="778517"/>
            <a:chOff x="8915400" y="2747719"/>
            <a:chExt cx="1689500" cy="1689393"/>
          </a:xfrm>
        </p:grpSpPr>
        <p:sp>
          <p:nvSpPr>
            <p:cNvPr id="15" name="Oval 24">
              <a:hlinkClick r:id="rId4"/>
              <a:extLst>
                <a:ext uri="{FF2B5EF4-FFF2-40B4-BE49-F238E27FC236}">
                  <a16:creationId xmlns:a16="http://schemas.microsoft.com/office/drawing/2014/main" id="{62A606C5-4F39-8D44-9797-B64C1498AA6A}"/>
                </a:ext>
              </a:extLst>
            </p:cNvPr>
            <p:cNvSpPr>
              <a:spLocks/>
            </p:cNvSpPr>
            <p:nvPr userDrawn="1"/>
          </p:nvSpPr>
          <p:spPr bwMode="auto">
            <a:xfrm>
              <a:off x="8915400" y="2747719"/>
              <a:ext cx="1689500" cy="1689393"/>
            </a:xfrm>
            <a:prstGeom prst="ellipse">
              <a:avLst/>
            </a:pr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17" name="Graphique 16">
              <a:extLst>
                <a:ext uri="{FF2B5EF4-FFF2-40B4-BE49-F238E27FC236}">
                  <a16:creationId xmlns:a16="http://schemas.microsoft.com/office/drawing/2014/main" id="{E4CEA755-B11D-CF4B-8E46-6CCAF33E5D4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21750" y="3254015"/>
              <a:ext cx="676800" cy="676800"/>
            </a:xfrm>
            <a:prstGeom prst="rect">
              <a:avLst/>
            </a:prstGeom>
          </p:spPr>
        </p:pic>
      </p:grpSp>
      <p:grpSp>
        <p:nvGrpSpPr>
          <p:cNvPr id="20" name="Groupe 19">
            <a:extLst>
              <a:ext uri="{FF2B5EF4-FFF2-40B4-BE49-F238E27FC236}">
                <a16:creationId xmlns:a16="http://schemas.microsoft.com/office/drawing/2014/main" id="{CCF2378C-2C04-8F4A-B1CE-C714C736C489}"/>
              </a:ext>
            </a:extLst>
          </p:cNvPr>
          <p:cNvGrpSpPr/>
          <p:nvPr userDrawn="1"/>
        </p:nvGrpSpPr>
        <p:grpSpPr>
          <a:xfrm>
            <a:off x="4892527" y="4421281"/>
            <a:ext cx="778566" cy="778517"/>
            <a:chOff x="2675683" y="2747719"/>
            <a:chExt cx="1689500" cy="1689393"/>
          </a:xfrm>
        </p:grpSpPr>
        <p:sp>
          <p:nvSpPr>
            <p:cNvPr id="21" name="Oval 24">
              <a:hlinkClick r:id="rId7"/>
              <a:extLst>
                <a:ext uri="{FF2B5EF4-FFF2-40B4-BE49-F238E27FC236}">
                  <a16:creationId xmlns:a16="http://schemas.microsoft.com/office/drawing/2014/main" id="{A9C9FCAC-74A2-3E4F-989E-CD693EBC085F}"/>
                </a:ext>
              </a:extLst>
            </p:cNvPr>
            <p:cNvSpPr>
              <a:spLocks/>
            </p:cNvSpPr>
            <p:nvPr userDrawn="1"/>
          </p:nvSpPr>
          <p:spPr bwMode="auto">
            <a:xfrm>
              <a:off x="2675683" y="2747719"/>
              <a:ext cx="1689500" cy="1689393"/>
            </a:xfrm>
            <a:prstGeom prst="ellipse">
              <a:avLst/>
            </a:pr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22" name="AutoShape 25">
              <a:extLst>
                <a:ext uri="{FF2B5EF4-FFF2-40B4-BE49-F238E27FC236}">
                  <a16:creationId xmlns:a16="http://schemas.microsoft.com/office/drawing/2014/main" id="{C4B982B4-7082-BD4E-A3A4-F90E94BF91FB}"/>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pic>
        <p:nvPicPr>
          <p:cNvPr id="23" name="Image 22">
            <a:extLst>
              <a:ext uri="{FF2B5EF4-FFF2-40B4-BE49-F238E27FC236}">
                <a16:creationId xmlns:a16="http://schemas.microsoft.com/office/drawing/2014/main" id="{BAD89500-2EC8-4743-84D1-917AB1E40597}"/>
              </a:ext>
            </a:extLst>
          </p:cNvPr>
          <p:cNvPicPr>
            <a:picLocks noChangeAspect="1"/>
          </p:cNvPicPr>
          <p:nvPr userDrawn="1"/>
        </p:nvPicPr>
        <p:blipFill rotWithShape="1">
          <a:blip r:embed="rId8"/>
          <a:srcRect r="49454"/>
          <a:stretch/>
        </p:blipFill>
        <p:spPr>
          <a:xfrm>
            <a:off x="2803717" y="422703"/>
            <a:ext cx="6584566" cy="4016775"/>
          </a:xfrm>
          <a:prstGeom prst="rect">
            <a:avLst/>
          </a:prstGeom>
        </p:spPr>
      </p:pic>
      <p:sp>
        <p:nvSpPr>
          <p:cNvPr id="24" name="Rectangle 23">
            <a:extLst>
              <a:ext uri="{FF2B5EF4-FFF2-40B4-BE49-F238E27FC236}">
                <a16:creationId xmlns:a16="http://schemas.microsoft.com/office/drawing/2014/main" id="{0EA3CC50-52A1-B040-8E6C-7601EFC69480}"/>
              </a:ext>
            </a:extLst>
          </p:cNvPr>
          <p:cNvSpPr/>
          <p:nvPr userDrawn="1"/>
        </p:nvSpPr>
        <p:spPr>
          <a:xfrm>
            <a:off x="129288" y="146079"/>
            <a:ext cx="6096000" cy="1200329"/>
          </a:xfrm>
          <a:prstGeom prst="rect">
            <a:avLst/>
          </a:prstGeom>
          <a:solidFill>
            <a:srgbClr val="FFFF00"/>
          </a:solidFill>
        </p:spPr>
        <p:txBody>
          <a:bodyPr>
            <a:spAutoFit/>
          </a:bodyPr>
          <a:lstStyle/>
          <a:p>
            <a:pPr algn="ctr">
              <a:buFont typeface="+mj-lt"/>
              <a:buNone/>
            </a:pPr>
            <a:r>
              <a:rPr lang="fr-CA" sz="1800" b="0" i="0" u="none" strike="noStrike">
                <a:solidFill>
                  <a:srgbClr val="000000"/>
                </a:solidFill>
                <a:effectLst/>
                <a:latin typeface="Calibri" panose="020F0502020204030204" pitchFamily="34" charset="0"/>
              </a:rPr>
              <a:t>Diapo avec logo et site web : Logo + </a:t>
            </a:r>
            <a:r>
              <a:rPr lang="fr-CA" sz="1800" b="0" i="0" u="sng" strike="noStrike">
                <a:solidFill>
                  <a:srgbClr val="0563C1"/>
                </a:solidFill>
                <a:effectLst/>
                <a:latin typeface="Calibri" panose="020F0502020204030204" pitchFamily="34" charset="0"/>
                <a:hlinkClick r:id="rId9"/>
              </a:rPr>
              <a:t>educationjuridique.ca</a:t>
            </a:r>
            <a:endParaRPr lang="fr-CA"/>
          </a:p>
          <a:p>
            <a:pPr algn="ctr"/>
            <a:r>
              <a:rPr lang="fr-CA"/>
              <a:t>https://</a:t>
            </a:r>
            <a:r>
              <a:rPr lang="fr-CA" err="1"/>
              <a:t>www.educationjuridique.ca</a:t>
            </a:r>
            <a:r>
              <a:rPr lang="fr-CA"/>
              <a:t>/</a:t>
            </a:r>
            <a:r>
              <a:rPr lang="fr-CA" err="1"/>
              <a:t>fr</a:t>
            </a:r>
            <a:r>
              <a:rPr lang="fr-CA"/>
              <a:t>/</a:t>
            </a:r>
            <a:br>
              <a:rPr lang="fr-CA"/>
            </a:br>
            <a:endParaRPr lang="fr-CA"/>
          </a:p>
          <a:p>
            <a:pPr algn="ctr"/>
            <a:r>
              <a:rPr lang="fr-CA" b="1">
                <a:solidFill>
                  <a:srgbClr val="FF0000"/>
                </a:solidFill>
              </a:rPr>
              <a:t>ATTENTE LOGO. MISE EN PAGE À FINALISER</a:t>
            </a:r>
          </a:p>
        </p:txBody>
      </p:sp>
    </p:spTree>
    <p:extLst>
      <p:ext uri="{BB962C8B-B14F-4D97-AF65-F5344CB8AC3E}">
        <p14:creationId xmlns:p14="http://schemas.microsoft.com/office/powerpoint/2010/main" val="183846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557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us">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4846320"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5" name="Espace réservé du texte 7">
            <a:extLst>
              <a:ext uri="{FF2B5EF4-FFF2-40B4-BE49-F238E27FC236}">
                <a16:creationId xmlns:a16="http://schemas.microsoft.com/office/drawing/2014/main" id="{58269A95-E500-BF4A-B3EA-FB48D1C1CE77}"/>
              </a:ext>
            </a:extLst>
          </p:cNvPr>
          <p:cNvSpPr>
            <a:spLocks noGrp="1"/>
          </p:cNvSpPr>
          <p:nvPr>
            <p:ph type="body" sz="quarter" idx="15" hasCustomPrompt="1"/>
          </p:nvPr>
        </p:nvSpPr>
        <p:spPr>
          <a:xfrm>
            <a:off x="6462586" y="2103120"/>
            <a:ext cx="4846320"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4" name="Titre 3">
            <a:extLst>
              <a:ext uri="{FF2B5EF4-FFF2-40B4-BE49-F238E27FC236}">
                <a16:creationId xmlns:a16="http://schemas.microsoft.com/office/drawing/2014/main" id="{A4050ED8-5FE7-4545-9AB6-7B77B49AF030}"/>
              </a:ext>
            </a:extLst>
          </p:cNvPr>
          <p:cNvSpPr>
            <a:spLocks noGrp="1"/>
          </p:cNvSpPr>
          <p:nvPr>
            <p:ph type="title" hasCustomPrompt="1"/>
          </p:nvPr>
        </p:nvSpPr>
        <p:spPr/>
        <p:txBody>
          <a:bodyPr/>
          <a:lstStyle/>
          <a:p>
            <a:r>
              <a:rPr lang="fr-CA"/>
              <a:t>Cliquez pour insérer le titre</a:t>
            </a:r>
          </a:p>
        </p:txBody>
      </p:sp>
    </p:spTree>
    <p:extLst>
      <p:ext uri="{BB962C8B-B14F-4D97-AF65-F5344CB8AC3E}">
        <p14:creationId xmlns:p14="http://schemas.microsoft.com/office/powerpoint/2010/main" val="129741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o et slogan / final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6AA8456B-B33F-204C-9C00-9B99E66BF2AD}"/>
              </a:ext>
            </a:extLst>
          </p:cNvPr>
          <p:cNvPicPr>
            <a:picLocks noChangeAspect="1"/>
          </p:cNvPicPr>
          <p:nvPr userDrawn="1"/>
        </p:nvPicPr>
        <p:blipFill>
          <a:blip r:embed="rId2"/>
          <a:stretch>
            <a:fillRect/>
          </a:stretch>
        </p:blipFill>
        <p:spPr>
          <a:xfrm>
            <a:off x="1523886" y="2297282"/>
            <a:ext cx="9144229" cy="2229611"/>
          </a:xfrm>
          <a:prstGeom prst="rect">
            <a:avLst/>
          </a:prstGeom>
        </p:spPr>
      </p:pic>
    </p:spTree>
    <p:extLst>
      <p:ext uri="{BB962C8B-B14F-4D97-AF65-F5344CB8AC3E}">
        <p14:creationId xmlns:p14="http://schemas.microsoft.com/office/powerpoint/2010/main" val="370516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B28F2-3BFF-154C-BEEE-7F970760F7B5}"/>
              </a:ext>
            </a:extLst>
          </p:cNvPr>
          <p:cNvSpPr>
            <a:spLocks noGrp="1"/>
          </p:cNvSpPr>
          <p:nvPr>
            <p:ph type="title" hasCustomPrompt="1"/>
          </p:nvPr>
        </p:nvSpPr>
        <p:spPr/>
        <p:txBody>
          <a:bodyPr/>
          <a:lstStyle>
            <a:lvl1pPr>
              <a:defRPr>
                <a:solidFill>
                  <a:schemeClr val="accent1"/>
                </a:solidFill>
              </a:defRPr>
            </a:lvl1pPr>
          </a:lstStyle>
          <a:p>
            <a:r>
              <a:rPr lang="fr-CA"/>
              <a:t>Cliquez pour insérer le titre</a:t>
            </a: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6213764" y="1818409"/>
            <a:ext cx="5978236" cy="5039591"/>
          </a:xfrm>
        </p:spPr>
        <p:txBody>
          <a:bodyPr/>
          <a:lstStyle>
            <a:lvl1pPr>
              <a:defRPr sz="1600"/>
            </a:lvl1pPr>
          </a:lstStyle>
          <a:p>
            <a:r>
              <a:rPr lang="fr-CA"/>
              <a:t>Cliquez sur l’icône au centre de la boîte pour insérer une image</a:t>
            </a:r>
          </a:p>
        </p:txBody>
      </p:sp>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5486400"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421246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iz / scénario">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7221682" y="548640"/>
            <a:ext cx="4023360" cy="6309360"/>
          </a:xfrm>
        </p:spPr>
        <p:txBody>
          <a:bodyPr/>
          <a:lstStyle>
            <a:lvl1pPr>
              <a:defRPr sz="1600"/>
            </a:lvl1pPr>
          </a:lstStyle>
          <a:p>
            <a:r>
              <a:rPr lang="fr-CA"/>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Tree>
    <p:extLst>
      <p:ext uri="{BB962C8B-B14F-4D97-AF65-F5344CB8AC3E}">
        <p14:creationId xmlns:p14="http://schemas.microsoft.com/office/powerpoint/2010/main" val="158436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ésentation conférencier">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0"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008276" y="1770812"/>
            <a:ext cx="5303520" cy="1596855"/>
          </a:xfrm>
        </p:spPr>
        <p:txBody>
          <a:bodyPr anchor="b"/>
          <a:lstStyle>
            <a:lvl1pPr algn="r">
              <a:defRPr sz="3600">
                <a:solidFill>
                  <a:schemeClr val="accent1"/>
                </a:solidFill>
              </a:defRPr>
            </a:lvl1pPr>
          </a:lstStyle>
          <a:p>
            <a:pPr lvl="0"/>
            <a:r>
              <a:rPr lang="fr-CA"/>
              <a:t>Cliquez pour insérer le nom</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7014116" y="4311843"/>
            <a:ext cx="4297680" cy="415925"/>
          </a:xfrm>
        </p:spPr>
        <p:txBody>
          <a:bodyPr anchor="b"/>
          <a:lstStyle>
            <a:lvl1pPr algn="r">
              <a:lnSpc>
                <a:spcPct val="100000"/>
              </a:lnSpc>
              <a:defRPr sz="2000" b="0">
                <a:solidFill>
                  <a:schemeClr val="accent2"/>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la date</a:t>
            </a:r>
          </a:p>
        </p:txBody>
      </p:sp>
      <p:pic>
        <p:nvPicPr>
          <p:cNvPr id="10" name="Image 9">
            <a:extLst>
              <a:ext uri="{FF2B5EF4-FFF2-40B4-BE49-F238E27FC236}">
                <a16:creationId xmlns:a16="http://schemas.microsoft.com/office/drawing/2014/main" id="{2E9D9EF9-561C-B04A-B032-1BD78C9D6DA6}"/>
              </a:ext>
            </a:extLst>
          </p:cNvPr>
          <p:cNvPicPr>
            <a:picLocks noChangeAspect="1"/>
          </p:cNvPicPr>
          <p:nvPr userDrawn="1"/>
        </p:nvPicPr>
        <p:blipFill>
          <a:blip r:embed="rId2"/>
          <a:stretch>
            <a:fillRect/>
          </a:stretch>
        </p:blipFill>
        <p:spPr>
          <a:xfrm>
            <a:off x="869325" y="1916475"/>
            <a:ext cx="4155289" cy="3025050"/>
          </a:xfrm>
          <a:prstGeom prst="rect">
            <a:avLst/>
          </a:prstGeom>
        </p:spPr>
      </p:pic>
    </p:spTree>
    <p:extLst>
      <p:ext uri="{BB962C8B-B14F-4D97-AF65-F5344CB8AC3E}">
        <p14:creationId xmlns:p14="http://schemas.microsoft.com/office/powerpoint/2010/main" val="113000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051" userDrawn="1">
          <p15:clr>
            <a:srgbClr val="FBAE40"/>
          </p15:clr>
        </p15:guide>
        <p15:guide id="2" orient="horz" pos="294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ise en situation - gauche / gris">
    <p:bg>
      <p:bgPr>
        <a:solidFill>
          <a:schemeClr val="accent3">
            <a:alpha val="25000"/>
          </a:schemeClr>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F7DA3DC5-BDBC-404C-8367-C00EB3D4C26D}"/>
              </a:ext>
            </a:extLst>
          </p:cNvPr>
          <p:cNvSpPr/>
          <p:nvPr userDrawn="1"/>
        </p:nvSpPr>
        <p:spPr>
          <a:xfrm flipH="1">
            <a:off x="5381736"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7550293" y="857250"/>
            <a:ext cx="4023360" cy="6000750"/>
          </a:xfrm>
        </p:spPr>
        <p:txBody>
          <a:bodyPr/>
          <a:lstStyle>
            <a:lvl1pPr>
              <a:defRPr sz="1600"/>
            </a:lvl1pPr>
          </a:lstStyle>
          <a:p>
            <a:r>
              <a:rPr lang="fr-CA"/>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886968" y="2103120"/>
            <a:ext cx="5486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Tree>
    <p:extLst>
      <p:ext uri="{BB962C8B-B14F-4D97-AF65-F5344CB8AC3E}">
        <p14:creationId xmlns:p14="http://schemas.microsoft.com/office/powerpoint/2010/main" val="88308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se en situation - droite / gris">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0"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468609" y="857250"/>
            <a:ext cx="4023360" cy="6000750"/>
          </a:xfrm>
        </p:spPr>
        <p:txBody>
          <a:bodyPr/>
          <a:lstStyle>
            <a:lvl1pPr>
              <a:defRPr sz="1600"/>
            </a:lvl1pPr>
          </a:lstStyle>
          <a:p>
            <a:r>
              <a:rPr lang="fr-CA"/>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469063" y="822960"/>
            <a:ext cx="5212080" cy="914400"/>
          </a:xfrm>
        </p:spPr>
        <p:txBody>
          <a:bodyPr/>
          <a:lstStyle/>
          <a:p>
            <a:r>
              <a:rPr lang="fr-CA"/>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469063" y="2103120"/>
            <a:ext cx="521208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6469063" y="353290"/>
            <a:ext cx="521208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Tree>
    <p:extLst>
      <p:ext uri="{BB962C8B-B14F-4D97-AF65-F5344CB8AC3E}">
        <p14:creationId xmlns:p14="http://schemas.microsoft.com/office/powerpoint/2010/main" val="4420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éparateur de section / gris">
    <p:bg>
      <p:bgPr>
        <a:solidFill>
          <a:schemeClr val="accent3">
            <a:alpha val="25000"/>
          </a:schemeClr>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accent1"/>
                </a:solidFill>
              </a:defRPr>
            </a:lvl1pPr>
            <a:lvl2pPr marL="0" indent="0">
              <a:buNone/>
              <a:defRPr sz="2400" b="1">
                <a:solidFill>
                  <a:schemeClr val="tx1"/>
                </a:solidFill>
              </a:defRPr>
            </a:lvl2pPr>
            <a:lvl3pPr marL="0" indent="0">
              <a:buNone/>
              <a:defRPr sz="2400" b="0">
                <a:solidFill>
                  <a:schemeClr val="tx1"/>
                </a:solidFill>
              </a:defRPr>
            </a:lvl3pPr>
            <a:lvl4pPr marL="0" indent="0">
              <a:buNone/>
              <a:defRPr sz="2400" b="0">
                <a:solidFill>
                  <a:schemeClr val="tx1"/>
                </a:solidFill>
              </a:defRPr>
            </a:lvl4pPr>
            <a:lvl5pPr marL="0" indent="0">
              <a:buNone/>
              <a:defRPr sz="2400" b="0">
                <a:solidFill>
                  <a:schemeClr val="tx1"/>
                </a:solidFill>
              </a:defRPr>
            </a:lvl5pPr>
            <a:lvl6pPr marL="0" indent="0">
              <a:buNone/>
              <a:tabLst/>
              <a:defRPr sz="2400" b="0">
                <a:solidFill>
                  <a:schemeClr val="tx1"/>
                </a:solidFill>
              </a:defRPr>
            </a:lvl6pPr>
            <a:lvl7pPr marL="0" indent="0">
              <a:buNone/>
              <a:tabLst/>
              <a:defRPr sz="2400" b="0">
                <a:solidFill>
                  <a:schemeClr val="tx1"/>
                </a:solidFill>
              </a:defRPr>
            </a:lvl7pPr>
            <a:lvl8pPr marL="0" indent="0">
              <a:buNone/>
              <a:tabLst/>
              <a:defRPr sz="2400" b="0">
                <a:solidFill>
                  <a:schemeClr val="tx1"/>
                </a:solidFill>
              </a:defRPr>
            </a:lvl8pPr>
            <a:lvl9pPr marL="0" indent="0">
              <a:buNone/>
              <a:tabLst/>
              <a:defRPr sz="2400" b="0">
                <a:solidFill>
                  <a:schemeClr val="tx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a:t>Cliquez sur l’icône au centre de la boîte pour insérer une image</a:t>
            </a:r>
          </a:p>
        </p:txBody>
      </p:sp>
      <p:pic>
        <p:nvPicPr>
          <p:cNvPr id="10" name="Graphique 9">
            <a:extLst>
              <a:ext uri="{FF2B5EF4-FFF2-40B4-BE49-F238E27FC236}">
                <a16:creationId xmlns:a16="http://schemas.microsoft.com/office/drawing/2014/main" id="{67A4AB51-C3E4-974E-B117-EF14437A203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pic>
        <p:nvPicPr>
          <p:cNvPr id="12" name="Graphique 11">
            <a:extLst>
              <a:ext uri="{FF2B5EF4-FFF2-40B4-BE49-F238E27FC236}">
                <a16:creationId xmlns:a16="http://schemas.microsoft.com/office/drawing/2014/main" id="{7126A08E-BDF2-3D48-8C44-2F487D1F0AB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a:off x="9279117" y="5088014"/>
            <a:ext cx="2912883" cy="1783237"/>
          </a:xfrm>
          <a:prstGeom prst="rect">
            <a:avLst/>
          </a:prstGeom>
        </p:spPr>
      </p:pic>
      <p:pic>
        <p:nvPicPr>
          <p:cNvPr id="15" name="Graphique 14">
            <a:extLst>
              <a:ext uri="{FF2B5EF4-FFF2-40B4-BE49-F238E27FC236}">
                <a16:creationId xmlns:a16="http://schemas.microsoft.com/office/drawing/2014/main" id="{D5F4E87C-732B-BA49-9B81-00C5CCAF92C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42580"/>
          <a:stretch/>
        </p:blipFill>
        <p:spPr>
          <a:xfrm>
            <a:off x="11132309" y="838142"/>
            <a:ext cx="1059691" cy="1845493"/>
          </a:xfrm>
          <a:prstGeom prst="rect">
            <a:avLst/>
          </a:prstGeom>
        </p:spPr>
      </p:pic>
    </p:spTree>
    <p:extLst>
      <p:ext uri="{BB962C8B-B14F-4D97-AF65-F5344CB8AC3E}">
        <p14:creationId xmlns:p14="http://schemas.microsoft.com/office/powerpoint/2010/main" val="198123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0.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B32963F-7C1B-414E-90D2-739FFFB891CE}"/>
              </a:ext>
            </a:extLst>
          </p:cNvPr>
          <p:cNvSpPr>
            <a:spLocks noGrp="1"/>
          </p:cNvSpPr>
          <p:nvPr>
            <p:ph type="title"/>
          </p:nvPr>
        </p:nvSpPr>
        <p:spPr>
          <a:xfrm>
            <a:off x="886968" y="822960"/>
            <a:ext cx="10421938" cy="914400"/>
          </a:xfrm>
          <a:prstGeom prst="rect">
            <a:avLst/>
          </a:prstGeom>
        </p:spPr>
        <p:txBody>
          <a:bodyPr vert="horz" lIns="0" tIns="0" rIns="0" bIns="0" rtlCol="0" anchor="t">
            <a:noAutofit/>
          </a:bodyPr>
          <a:lstStyle/>
          <a:p>
            <a:r>
              <a:rPr lang="fr-CA"/>
              <a:t>Cliquez pour insérer le titre</a:t>
            </a:r>
          </a:p>
        </p:txBody>
      </p:sp>
      <p:sp>
        <p:nvSpPr>
          <p:cNvPr id="3" name="Espace réservé du texte 2">
            <a:extLst>
              <a:ext uri="{FF2B5EF4-FFF2-40B4-BE49-F238E27FC236}">
                <a16:creationId xmlns:a16="http://schemas.microsoft.com/office/drawing/2014/main" id="{AFFA6008-83F8-6C42-9235-0F4DAD63DCA3}"/>
              </a:ext>
            </a:extLst>
          </p:cNvPr>
          <p:cNvSpPr>
            <a:spLocks noGrp="1"/>
          </p:cNvSpPr>
          <p:nvPr>
            <p:ph type="body" idx="1"/>
          </p:nvPr>
        </p:nvSpPr>
        <p:spPr>
          <a:xfrm>
            <a:off x="886968" y="2103120"/>
            <a:ext cx="10421938" cy="4114800"/>
          </a:xfrm>
          <a:prstGeom prst="rect">
            <a:avLst/>
          </a:prstGeom>
        </p:spPr>
        <p:txBody>
          <a:bodyPr vert="horz" lIns="0" tIns="0" rIns="0" bIns="0" rtlCol="0">
            <a:noAutofit/>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302515851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1" r:id="rId3"/>
    <p:sldLayoutId id="2147483650" r:id="rId4"/>
    <p:sldLayoutId id="2147483653" r:id="rId5"/>
    <p:sldLayoutId id="2147483673" r:id="rId6"/>
    <p:sldLayoutId id="2147483663" r:id="rId7"/>
    <p:sldLayoutId id="2147483664" r:id="rId8"/>
    <p:sldLayoutId id="2147483651" r:id="rId9"/>
    <p:sldLayoutId id="2147483654" r:id="rId10"/>
    <p:sldLayoutId id="2147483655" r:id="rId11"/>
    <p:sldLayoutId id="2147483656" r:id="rId12"/>
    <p:sldLayoutId id="2147483669" r:id="rId13"/>
    <p:sldLayoutId id="2147483670" r:id="rId14"/>
    <p:sldLayoutId id="2147483671" r:id="rId15"/>
    <p:sldLayoutId id="2147483672" r:id="rId16"/>
    <p:sldLayoutId id="2147483660" r:id="rId17"/>
    <p:sldLayoutId id="2147483657" r:id="rId18"/>
    <p:sldLayoutId id="2147483658" r:id="rId19"/>
    <p:sldLayoutId id="2147483659" r:id="rId20"/>
    <p:sldLayoutId id="2147483674" r:id="rId21"/>
    <p:sldLayoutId id="2147483681" r:id="rId22"/>
    <p:sldLayoutId id="2147483666" r:id="rId23"/>
    <p:sldLayoutId id="2147483665" r:id="rId24"/>
    <p:sldLayoutId id="2147483667" r:id="rId25"/>
    <p:sldLayoutId id="2147483676" r:id="rId26"/>
    <p:sldLayoutId id="2147483679" r:id="rId27"/>
    <p:sldLayoutId id="2147483680"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tabLst/>
        <a:defRPr sz="2800" kern="1200">
          <a:solidFill>
            <a:schemeClr val="tx1"/>
          </a:solidFill>
          <a:latin typeface="+mn-lt"/>
          <a:ea typeface="+mn-ea"/>
          <a:cs typeface="+mn-cs"/>
        </a:defRPr>
      </a:lvl1pPr>
      <a:lvl2pPr marL="320040" indent="-320040" algn="l" defTabSz="914400" rtl="0" eaLnBrk="1" latinLnBrk="0" hangingPunct="1">
        <a:lnSpc>
          <a:spcPct val="90000"/>
        </a:lnSpc>
        <a:spcBef>
          <a:spcPts val="1000"/>
        </a:spcBef>
        <a:buSzPct val="75000"/>
        <a:buFontTx/>
        <a:buBlip>
          <a:blip r:embed="rId30">
            <a:extLst>
              <a:ext uri="{96DAC541-7B7A-43D3-8B79-37D633B846F1}">
                <asvg:svgBlip xmlns:asvg="http://schemas.microsoft.com/office/drawing/2016/SVG/main" r:embed="rId31"/>
              </a:ext>
            </a:extLst>
          </a:blip>
        </a:buBlip>
        <a:tabLst/>
        <a:defRPr sz="2800" kern="1200">
          <a:solidFill>
            <a:schemeClr val="tx1"/>
          </a:solidFill>
          <a:latin typeface="+mn-lt"/>
          <a:ea typeface="+mn-ea"/>
          <a:cs typeface="+mn-cs"/>
        </a:defRPr>
      </a:lvl2pPr>
      <a:lvl3pPr marL="685800" indent="-32004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3pPr>
      <a:lvl4pPr marL="1028700" indent="-34290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4pPr>
      <a:lvl5pPr marL="514350" indent="-514350" algn="l" defTabSz="914400" rtl="0" eaLnBrk="1" latinLnBrk="0" hangingPunct="1">
        <a:lnSpc>
          <a:spcPct val="90000"/>
        </a:lnSpc>
        <a:spcBef>
          <a:spcPts val="1000"/>
        </a:spcBef>
        <a:buClr>
          <a:schemeClr val="accent1"/>
        </a:buClr>
        <a:buFont typeface="+mj-lt"/>
        <a:buAutoNum type="arabicPeriod"/>
        <a:tabLst/>
        <a:defRPr sz="2800" kern="1200">
          <a:solidFill>
            <a:schemeClr val="tx1"/>
          </a:solidFill>
          <a:latin typeface="+mn-lt"/>
          <a:ea typeface="+mn-ea"/>
          <a:cs typeface="+mn-cs"/>
        </a:defRPr>
      </a:lvl5pPr>
      <a:lvl6pPr marL="514350" indent="-514350" algn="l" defTabSz="914400" rtl="0" eaLnBrk="1" latinLnBrk="0" hangingPunct="1">
        <a:lnSpc>
          <a:spcPct val="90000"/>
        </a:lnSpc>
        <a:spcBef>
          <a:spcPts val="1000"/>
        </a:spcBef>
        <a:buClr>
          <a:schemeClr val="accent1"/>
        </a:buClr>
        <a:buFont typeface="+mj-lt"/>
        <a:buAutoNum type="alphaUcPeriod"/>
        <a:tabLst/>
        <a:defRPr sz="2800" kern="1200">
          <a:solidFill>
            <a:schemeClr val="tx1"/>
          </a:solidFill>
          <a:latin typeface="+mn-lt"/>
          <a:ea typeface="+mn-ea"/>
          <a:cs typeface="+mn-cs"/>
        </a:defRPr>
      </a:lvl6pPr>
      <a:lvl7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tx1"/>
          </a:solidFill>
          <a:latin typeface="+mn-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accent1"/>
          </a:solidFill>
          <a:latin typeface="+mn-lt"/>
          <a:ea typeface="+mn-ea"/>
          <a:cs typeface="+mn-cs"/>
        </a:defRPr>
      </a:lvl8pPr>
      <a:lvl9pPr marL="0" indent="0" algn="l" defTabSz="914400" rtl="0" eaLnBrk="1" latinLnBrk="0" hangingPunct="1">
        <a:lnSpc>
          <a:spcPct val="90000"/>
        </a:lnSpc>
        <a:spcBef>
          <a:spcPts val="1000"/>
        </a:spcBef>
        <a:buFont typeface="Arial" panose="020B0604020202020204" pitchFamily="34" charset="0"/>
        <a:buNone/>
        <a:tabLst/>
        <a:defRPr sz="3600" b="1" kern="1200">
          <a:solidFill>
            <a:schemeClr val="accent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9" userDrawn="1">
          <p15:clr>
            <a:srgbClr val="F26B43"/>
          </p15:clr>
        </p15:guide>
        <p15:guide id="2" pos="556" userDrawn="1">
          <p15:clr>
            <a:srgbClr val="F26B43"/>
          </p15:clr>
        </p15:guide>
        <p15:guide id="3" pos="712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8D24B4E-EA5B-4339-BAC1-C57B89EDA4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80512A30-287E-4C4D-BA04-CF27B0B21E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22E22A4C-9096-4E0D-9A67-826EE15549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A34B14-B727-4BCC-A564-E5FA5B7EF447}" type="datetimeFigureOut">
              <a:rPr lang="fr-CA" smtClean="0"/>
              <a:t>2023-10-27</a:t>
            </a:fld>
            <a:endParaRPr lang="fr-CA"/>
          </a:p>
        </p:txBody>
      </p:sp>
      <p:sp>
        <p:nvSpPr>
          <p:cNvPr id="5" name="Espace réservé du pied de page 4">
            <a:extLst>
              <a:ext uri="{FF2B5EF4-FFF2-40B4-BE49-F238E27FC236}">
                <a16:creationId xmlns:a16="http://schemas.microsoft.com/office/drawing/2014/main" id="{0ED750E8-2ABD-41C7-9ACF-E4ECD70BCE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8264249F-E011-42FD-855D-7ED4B35F79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52441-9386-48E2-BBB8-6485FBE154BC}" type="slidenum">
              <a:rPr lang="fr-CA" smtClean="0"/>
              <a:t>‹N°›</a:t>
            </a:fld>
            <a:endParaRPr lang="fr-CA"/>
          </a:p>
        </p:txBody>
      </p:sp>
    </p:spTree>
    <p:extLst>
      <p:ext uri="{BB962C8B-B14F-4D97-AF65-F5344CB8AC3E}">
        <p14:creationId xmlns:p14="http://schemas.microsoft.com/office/powerpoint/2010/main" val="2268999798"/>
      </p:ext>
    </p:extLst>
  </p:cSld>
  <p:clrMap bg1="lt1" tx1="dk1" bg2="lt2" tx2="dk2" accent1="accent1" accent2="accent2" accent3="accent3" accent4="accent4" accent5="accent5" accent6="accent6" hlink="hlink" folHlink="folHlink"/>
  <p:sldLayoutIdLst>
    <p:sldLayoutId id="214748374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B32963F-7C1B-414E-90D2-739FFFB891CE}"/>
              </a:ext>
            </a:extLst>
          </p:cNvPr>
          <p:cNvSpPr>
            <a:spLocks noGrp="1"/>
          </p:cNvSpPr>
          <p:nvPr>
            <p:ph type="title"/>
          </p:nvPr>
        </p:nvSpPr>
        <p:spPr>
          <a:xfrm>
            <a:off x="886968" y="822960"/>
            <a:ext cx="10421938" cy="914400"/>
          </a:xfrm>
          <a:prstGeom prst="rect">
            <a:avLst/>
          </a:prstGeom>
        </p:spPr>
        <p:txBody>
          <a:bodyPr vert="horz" lIns="0" tIns="0" rIns="0" bIns="0" rtlCol="0" anchor="t">
            <a:noAutofit/>
          </a:bodyPr>
          <a:lstStyle/>
          <a:p>
            <a:r>
              <a:rPr lang="en-CA" noProof="0"/>
              <a:t>Cliquez pour insérer le titre</a:t>
            </a:r>
          </a:p>
        </p:txBody>
      </p:sp>
      <p:sp>
        <p:nvSpPr>
          <p:cNvPr id="3" name="Espace réservé du texte 2">
            <a:extLst>
              <a:ext uri="{FF2B5EF4-FFF2-40B4-BE49-F238E27FC236}">
                <a16:creationId xmlns:a16="http://schemas.microsoft.com/office/drawing/2014/main" id="{AFFA6008-83F8-6C42-9235-0F4DAD63DCA3}"/>
              </a:ext>
            </a:extLst>
          </p:cNvPr>
          <p:cNvSpPr>
            <a:spLocks noGrp="1"/>
          </p:cNvSpPr>
          <p:nvPr>
            <p:ph type="body" idx="1"/>
          </p:nvPr>
        </p:nvSpPr>
        <p:spPr>
          <a:xfrm>
            <a:off x="886968" y="2103120"/>
            <a:ext cx="10421938" cy="4114800"/>
          </a:xfrm>
          <a:prstGeom prst="rect">
            <a:avLst/>
          </a:prstGeom>
        </p:spPr>
        <p:txBody>
          <a:bodyPr vert="horz" lIns="0" tIns="0" rIns="0" bIns="0" rtlCol="0">
            <a:noAutofit/>
          </a:bodyPr>
          <a:lstStyle/>
          <a:p>
            <a:pPr lvl="0"/>
            <a:r>
              <a:rPr lang="en-CA" noProof="0"/>
              <a:t>Cliquez pour insérer le texte et utilisez l’indentation pour appliquer les niveaux de texte prédéfinis</a:t>
            </a:r>
          </a:p>
          <a:p>
            <a:pPr lvl="1"/>
            <a:r>
              <a:rPr lang="en-CA" noProof="0"/>
              <a:t>Deuxième niveau</a:t>
            </a:r>
          </a:p>
          <a:p>
            <a:pPr lvl="2"/>
            <a:r>
              <a:rPr lang="en-CA" noProof="0"/>
              <a:t>Troisième niveau</a:t>
            </a:r>
          </a:p>
          <a:p>
            <a:pPr lvl="3"/>
            <a:r>
              <a:rPr lang="en-CA" noProof="0"/>
              <a:t>Quatrième niveau</a:t>
            </a:r>
          </a:p>
          <a:p>
            <a:pPr lvl="4"/>
            <a:r>
              <a:rPr lang="en-CA" noProof="0"/>
              <a:t>Cinquième niveau</a:t>
            </a:r>
          </a:p>
          <a:p>
            <a:pPr lvl="5"/>
            <a:r>
              <a:rPr lang="en-CA" noProof="0"/>
              <a:t>Sixième niveau</a:t>
            </a:r>
          </a:p>
          <a:p>
            <a:pPr lvl="6"/>
            <a:r>
              <a:rPr lang="en-CA" noProof="0"/>
              <a:t>Septième niveau</a:t>
            </a:r>
          </a:p>
          <a:p>
            <a:pPr lvl="7"/>
            <a:r>
              <a:rPr lang="en-CA" noProof="0"/>
              <a:t>Huitième niveau</a:t>
            </a:r>
          </a:p>
          <a:p>
            <a:pPr lvl="8"/>
            <a:r>
              <a:rPr lang="en-CA" noProof="0"/>
              <a:t>Neuvième niveau</a:t>
            </a:r>
          </a:p>
        </p:txBody>
      </p:sp>
    </p:spTree>
    <p:extLst>
      <p:ext uri="{BB962C8B-B14F-4D97-AF65-F5344CB8AC3E}">
        <p14:creationId xmlns:p14="http://schemas.microsoft.com/office/powerpoint/2010/main" val="3025158510"/>
      </p:ext>
    </p:extLst>
  </p:cSld>
  <p:clrMap bg1="lt1" tx1="dk1" bg2="lt2" tx2="dk2" accent1="accent1" accent2="accent2" accent3="accent3" accent4="accent4" accent5="accent5" accent6="accent6" hlink="hlink" folHlink="folHlink"/>
  <p:sldLayoutIdLst>
    <p:sldLayoutId id="214748371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tabLst/>
        <a:defRPr sz="2800" kern="1200">
          <a:solidFill>
            <a:schemeClr val="tx1"/>
          </a:solidFill>
          <a:latin typeface="+mn-lt"/>
          <a:ea typeface="+mn-ea"/>
          <a:cs typeface="+mn-cs"/>
        </a:defRPr>
      </a:lvl1pPr>
      <a:lvl2pPr marL="320040" indent="-320040" algn="l" defTabSz="914400" rtl="0" eaLnBrk="1" latinLnBrk="0" hangingPunct="1">
        <a:lnSpc>
          <a:spcPct val="90000"/>
        </a:lnSpc>
        <a:spcBef>
          <a:spcPts val="1000"/>
        </a:spcBef>
        <a:buSzPct val="75000"/>
        <a:buFontTx/>
        <a:buBlip>
          <a:blip r:embed="rId3">
            <a:extLst>
              <a:ext uri="{96DAC541-7B7A-43D3-8B79-37D633B846F1}">
                <asvg:svgBlip xmlns:asvg="http://schemas.microsoft.com/office/drawing/2016/SVG/main" r:embed="rId4"/>
              </a:ext>
            </a:extLst>
          </a:blip>
        </a:buBlip>
        <a:tabLst/>
        <a:defRPr sz="2800" kern="1200">
          <a:solidFill>
            <a:schemeClr val="tx1"/>
          </a:solidFill>
          <a:latin typeface="+mn-lt"/>
          <a:ea typeface="+mn-ea"/>
          <a:cs typeface="+mn-cs"/>
        </a:defRPr>
      </a:lvl2pPr>
      <a:lvl3pPr marL="685800" indent="-32004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3pPr>
      <a:lvl4pPr marL="1028700" indent="-34290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4pPr>
      <a:lvl5pPr marL="514350" indent="-514350" algn="l" defTabSz="914400" rtl="0" eaLnBrk="1" latinLnBrk="0" hangingPunct="1">
        <a:lnSpc>
          <a:spcPct val="90000"/>
        </a:lnSpc>
        <a:spcBef>
          <a:spcPts val="1000"/>
        </a:spcBef>
        <a:buClr>
          <a:schemeClr val="accent1"/>
        </a:buClr>
        <a:buFont typeface="+mj-lt"/>
        <a:buAutoNum type="arabicPeriod"/>
        <a:tabLst/>
        <a:defRPr sz="2800" kern="1200">
          <a:solidFill>
            <a:schemeClr val="tx1"/>
          </a:solidFill>
          <a:latin typeface="+mn-lt"/>
          <a:ea typeface="+mn-ea"/>
          <a:cs typeface="+mn-cs"/>
        </a:defRPr>
      </a:lvl5pPr>
      <a:lvl6pPr marL="514350" indent="-514350" algn="l" defTabSz="914400" rtl="0" eaLnBrk="1" latinLnBrk="0" hangingPunct="1">
        <a:lnSpc>
          <a:spcPct val="90000"/>
        </a:lnSpc>
        <a:spcBef>
          <a:spcPts val="1000"/>
        </a:spcBef>
        <a:buClr>
          <a:schemeClr val="accent1"/>
        </a:buClr>
        <a:buFont typeface="+mj-lt"/>
        <a:buAutoNum type="alphaUcPeriod"/>
        <a:tabLst/>
        <a:defRPr sz="2800" kern="1200">
          <a:solidFill>
            <a:schemeClr val="tx1"/>
          </a:solidFill>
          <a:latin typeface="+mn-lt"/>
          <a:ea typeface="+mn-ea"/>
          <a:cs typeface="+mn-cs"/>
        </a:defRPr>
      </a:lvl6pPr>
      <a:lvl7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tx1"/>
          </a:solidFill>
          <a:latin typeface="+mn-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accent1"/>
          </a:solidFill>
          <a:latin typeface="+mn-lt"/>
          <a:ea typeface="+mn-ea"/>
          <a:cs typeface="+mn-cs"/>
        </a:defRPr>
      </a:lvl8pPr>
      <a:lvl9pPr marL="0" indent="0" algn="l" defTabSz="914400" rtl="0" eaLnBrk="1" latinLnBrk="0" hangingPunct="1">
        <a:lnSpc>
          <a:spcPct val="90000"/>
        </a:lnSpc>
        <a:spcBef>
          <a:spcPts val="1000"/>
        </a:spcBef>
        <a:buFont typeface="Arial" panose="020B0604020202020204" pitchFamily="34" charset="0"/>
        <a:buNone/>
        <a:tabLst/>
        <a:defRPr sz="3600" b="1" kern="1200">
          <a:solidFill>
            <a:schemeClr val="accent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9" userDrawn="1">
          <p15:clr>
            <a:srgbClr val="F26B43"/>
          </p15:clr>
        </p15:guide>
        <p15:guide id="2" pos="556" userDrawn="1">
          <p15:clr>
            <a:srgbClr val="F26B43"/>
          </p15:clr>
        </p15:guide>
        <p15:guide id="3" pos="712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65.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76.svg"/></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78.svg"/></Relationships>
</file>

<file path=ppt/slides/_rels/slide3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80.svg"/></Relationships>
</file>

<file path=ppt/slides/_rels/slide3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82.svg"/></Relationships>
</file>

<file path=ppt/slides/_rels/slide3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84.svg"/></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86.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hyperlink" Target="https://www.facebook.com/educaloi/?ref=page_internal" TargetMode="External"/><Relationship Id="rId3" Type="http://schemas.openxmlformats.org/officeDocument/2006/relationships/image" Target="../media/image32.png"/><Relationship Id="rId7" Type="http://schemas.openxmlformats.org/officeDocument/2006/relationships/image" Target="../media/image26.svg"/><Relationship Id="rId12" Type="http://schemas.openxmlformats.org/officeDocument/2006/relationships/hyperlink" Target="https://www.instagram.com/educaloi/?hl=fr-ca" TargetMode="External"/><Relationship Id="rId2" Type="http://schemas.openxmlformats.org/officeDocument/2006/relationships/notesSlide" Target="../notesSlides/notesSlide36.xml"/><Relationship Id="rId1" Type="http://schemas.openxmlformats.org/officeDocument/2006/relationships/slideLayout" Target="../slideLayouts/slideLayout29.xml"/><Relationship Id="rId6" Type="http://schemas.openxmlformats.org/officeDocument/2006/relationships/image" Target="../media/image25.png"/><Relationship Id="rId11" Type="http://schemas.openxmlformats.org/officeDocument/2006/relationships/hyperlink" Target="https://www.youtube.com/c/educaloi/videos" TargetMode="External"/><Relationship Id="rId5" Type="http://schemas.openxmlformats.org/officeDocument/2006/relationships/hyperlink" Target="https://educaloi.qc.ca/" TargetMode="External"/><Relationship Id="rId15" Type="http://schemas.openxmlformats.org/officeDocument/2006/relationships/image" Target="../media/image88.png"/><Relationship Id="rId10" Type="http://schemas.openxmlformats.org/officeDocument/2006/relationships/image" Target="../media/image30.png"/><Relationship Id="rId4" Type="http://schemas.openxmlformats.org/officeDocument/2006/relationships/image" Target="../media/image87.png"/><Relationship Id="rId9" Type="http://schemas.openxmlformats.org/officeDocument/2006/relationships/image" Target="../media/image29.png"/><Relationship Id="rId14" Type="http://schemas.openxmlformats.org/officeDocument/2006/relationships/hyperlink" Target="https://educaloi.qc.ca/en/"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44.svg"/></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EB706226-4730-FA4D-ABEC-69D1B174C6AA}"/>
              </a:ext>
            </a:extLst>
          </p:cNvPr>
          <p:cNvSpPr>
            <a:spLocks noGrp="1"/>
          </p:cNvSpPr>
          <p:nvPr>
            <p:ph type="ctrTitle"/>
          </p:nvPr>
        </p:nvSpPr>
        <p:spPr>
          <a:xfrm>
            <a:off x="489744" y="1803040"/>
            <a:ext cx="5212080" cy="2377440"/>
          </a:xfrm>
        </p:spPr>
        <p:txBody>
          <a:bodyPr/>
          <a:lstStyle/>
          <a:p>
            <a:r>
              <a:rPr lang="fr-CA" sz="7200"/>
              <a:t>The Internet and the </a:t>
            </a:r>
            <a:r>
              <a:rPr lang="fr-CA" sz="7200" err="1"/>
              <a:t>law</a:t>
            </a:r>
            <a:endParaRPr lang="fr-CA" sz="7200" err="1">
              <a:cs typeface="Arial"/>
            </a:endParaRPr>
          </a:p>
        </p:txBody>
      </p:sp>
      <p:pic>
        <p:nvPicPr>
          <p:cNvPr id="2" name="Image 4">
            <a:extLst>
              <a:ext uri="{FF2B5EF4-FFF2-40B4-BE49-F238E27FC236}">
                <a16:creationId xmlns:a16="http://schemas.microsoft.com/office/drawing/2014/main" id="{DBB50843-5047-F1E7-32AB-4FDE90F04209}"/>
              </a:ext>
            </a:extLst>
          </p:cNvPr>
          <p:cNvPicPr>
            <a:picLocks noChangeAspect="1"/>
          </p:cNvPicPr>
          <p:nvPr/>
        </p:nvPicPr>
        <p:blipFill>
          <a:blip r:embed="rId2"/>
          <a:stretch>
            <a:fillRect/>
          </a:stretch>
        </p:blipFill>
        <p:spPr>
          <a:xfrm>
            <a:off x="5759345" y="2398944"/>
            <a:ext cx="6438404" cy="4463154"/>
          </a:xfrm>
          <a:prstGeom prst="rect">
            <a:avLst/>
          </a:prstGeom>
        </p:spPr>
      </p:pic>
    </p:spTree>
    <p:extLst>
      <p:ext uri="{BB962C8B-B14F-4D97-AF65-F5344CB8AC3E}">
        <p14:creationId xmlns:p14="http://schemas.microsoft.com/office/powerpoint/2010/main" val="38762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722FADE-607A-E2F7-F444-CDA56DC6EA80}"/>
              </a:ext>
            </a:extLst>
          </p:cNvPr>
          <p:cNvSpPr>
            <a:spLocks noGrp="1"/>
          </p:cNvSpPr>
          <p:nvPr>
            <p:ph type="title"/>
          </p:nvPr>
        </p:nvSpPr>
        <p:spPr>
          <a:xfrm>
            <a:off x="52397" y="556865"/>
            <a:ext cx="7515980" cy="890210"/>
          </a:xfrm>
        </p:spPr>
        <p:txBody>
          <a:bodyPr/>
          <a:lstStyle/>
          <a:p>
            <a:r>
              <a:rPr lang="fr-CA" b="0">
                <a:cs typeface="Arial"/>
              </a:rPr>
              <a:t>The Internet and social networks</a:t>
            </a:r>
            <a:endParaRPr lang="fr-FR"/>
          </a:p>
        </p:txBody>
      </p:sp>
      <p:sp>
        <p:nvSpPr>
          <p:cNvPr id="4" name="Espace réservé du texte 3">
            <a:extLst>
              <a:ext uri="{FF2B5EF4-FFF2-40B4-BE49-F238E27FC236}">
                <a16:creationId xmlns:a16="http://schemas.microsoft.com/office/drawing/2014/main" id="{089BD8FE-9B0A-CE14-78AF-D2D4D32003D4}"/>
              </a:ext>
            </a:extLst>
          </p:cNvPr>
          <p:cNvSpPr>
            <a:spLocks noGrp="1"/>
          </p:cNvSpPr>
          <p:nvPr>
            <p:ph type="body" sz="quarter" idx="14"/>
          </p:nvPr>
        </p:nvSpPr>
        <p:spPr>
          <a:xfrm>
            <a:off x="451539" y="1837025"/>
            <a:ext cx="5486400" cy="4114800"/>
          </a:xfrm>
        </p:spPr>
        <p:txBody>
          <a:bodyPr vert="horz" lIns="0" tIns="0" rIns="0" bIns="0" rtlCol="0" anchor="t">
            <a:noAutofit/>
          </a:bodyPr>
          <a:lstStyle/>
          <a:p>
            <a:endParaRPr lang="fr-FR">
              <a:cs typeface="Arial"/>
            </a:endParaRPr>
          </a:p>
          <a:p>
            <a:r>
              <a:rPr lang="en-CA">
                <a:cs typeface="Arial"/>
              </a:rPr>
              <a:t>What are social networks? What do people use them for?</a:t>
            </a:r>
            <a:endParaRPr lang="en-CA"/>
          </a:p>
          <a:p>
            <a:endParaRPr lang="fr-FR">
              <a:cs typeface="Arial"/>
            </a:endParaRPr>
          </a:p>
          <a:p>
            <a:r>
              <a:rPr lang="en-CA">
                <a:cs typeface="Arial"/>
              </a:rPr>
              <a:t>How about you? </a:t>
            </a:r>
            <a:r>
              <a:rPr lang="en-US">
                <a:cs typeface="Arial"/>
              </a:rPr>
              <a:t>Are you</a:t>
            </a:r>
            <a:r>
              <a:rPr lang="en-CA">
                <a:cs typeface="Arial"/>
              </a:rPr>
              <a:t> on any social networks? Which ones?</a:t>
            </a:r>
            <a:endParaRPr lang="en-CA"/>
          </a:p>
          <a:p>
            <a:endParaRPr lang="fr-FR">
              <a:cs typeface="Arial"/>
            </a:endParaRPr>
          </a:p>
          <a:p>
            <a:r>
              <a:rPr lang="en-CA" sz="2000">
                <a:cs typeface="Arial"/>
              </a:rPr>
              <a:t>How old do you have to be to have a TikTok or Instagram account</a:t>
            </a:r>
            <a:r>
              <a:rPr lang="fr-CA" sz="2000">
                <a:cs typeface="Arial"/>
              </a:rPr>
              <a:t>?</a:t>
            </a:r>
            <a:endParaRPr lang="fr-CA"/>
          </a:p>
        </p:txBody>
      </p:sp>
      <p:pic>
        <p:nvPicPr>
          <p:cNvPr id="5" name="Image 5">
            <a:extLst>
              <a:ext uri="{FF2B5EF4-FFF2-40B4-BE49-F238E27FC236}">
                <a16:creationId xmlns:a16="http://schemas.microsoft.com/office/drawing/2014/main" id="{21FBB499-864C-44E7-99A6-1A3F8FC0FAD5}"/>
              </a:ext>
            </a:extLst>
          </p:cNvPr>
          <p:cNvPicPr>
            <a:picLocks noChangeAspect="1"/>
          </p:cNvPicPr>
          <p:nvPr/>
        </p:nvPicPr>
        <p:blipFill>
          <a:blip r:embed="rId3"/>
          <a:stretch>
            <a:fillRect/>
          </a:stretch>
        </p:blipFill>
        <p:spPr>
          <a:xfrm>
            <a:off x="7748409" y="1880109"/>
            <a:ext cx="3754467" cy="3773517"/>
          </a:xfrm>
          <a:prstGeom prst="rect">
            <a:avLst/>
          </a:prstGeom>
        </p:spPr>
      </p:pic>
    </p:spTree>
    <p:extLst>
      <p:ext uri="{BB962C8B-B14F-4D97-AF65-F5344CB8AC3E}">
        <p14:creationId xmlns:p14="http://schemas.microsoft.com/office/powerpoint/2010/main" val="242454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AFB6F38-88A4-8707-FB08-FF42FC9D0868}"/>
              </a:ext>
            </a:extLst>
          </p:cNvPr>
          <p:cNvSpPr>
            <a:spLocks noGrp="1"/>
          </p:cNvSpPr>
          <p:nvPr>
            <p:ph type="title"/>
          </p:nvPr>
        </p:nvSpPr>
        <p:spPr>
          <a:xfrm>
            <a:off x="357545" y="576262"/>
            <a:ext cx="11466229" cy="856892"/>
          </a:xfrm>
        </p:spPr>
        <p:txBody>
          <a:bodyPr/>
          <a:lstStyle/>
          <a:p>
            <a:pPr>
              <a:lnSpc>
                <a:spcPct val="100000"/>
              </a:lnSpc>
              <a:spcBef>
                <a:spcPts val="0"/>
              </a:spcBef>
            </a:pPr>
            <a:r>
              <a:rPr lang="en-CA" sz="3600">
                <a:cs typeface="Arial"/>
              </a:rPr>
              <a:t>Are there any consequences for what I do online? </a:t>
            </a:r>
            <a:endParaRPr lang="en-US" sz="3600">
              <a:ea typeface="+mj-lt"/>
              <a:cs typeface="+mj-lt"/>
            </a:endParaRPr>
          </a:p>
          <a:p>
            <a:pPr>
              <a:lnSpc>
                <a:spcPct val="100000"/>
              </a:lnSpc>
              <a:spcBef>
                <a:spcPts val="0"/>
              </a:spcBef>
            </a:pPr>
            <a:endParaRPr lang="en-CA" sz="3600" b="0">
              <a:cs typeface="Arial"/>
            </a:endParaRPr>
          </a:p>
        </p:txBody>
      </p:sp>
      <p:sp>
        <p:nvSpPr>
          <p:cNvPr id="4" name="Espace réservé du texte 3">
            <a:extLst>
              <a:ext uri="{FF2B5EF4-FFF2-40B4-BE49-F238E27FC236}">
                <a16:creationId xmlns:a16="http://schemas.microsoft.com/office/drawing/2014/main" id="{45FA9A26-1EA5-4903-F953-8AB9DB563FAB}"/>
              </a:ext>
            </a:extLst>
          </p:cNvPr>
          <p:cNvSpPr>
            <a:spLocks noGrp="1"/>
          </p:cNvSpPr>
          <p:nvPr>
            <p:ph type="body" sz="quarter" idx="14"/>
          </p:nvPr>
        </p:nvSpPr>
        <p:spPr>
          <a:xfrm>
            <a:off x="6974552" y="2515956"/>
            <a:ext cx="5212080" cy="1814423"/>
          </a:xfrm>
        </p:spPr>
        <p:txBody>
          <a:bodyPr vert="horz" lIns="0" tIns="0" rIns="0" bIns="0" rtlCol="0" anchor="t">
            <a:noAutofit/>
          </a:bodyPr>
          <a:lstStyle/>
          <a:p>
            <a:pPr marL="457200" indent="-457200">
              <a:buChar char="•"/>
            </a:pPr>
            <a:r>
              <a:rPr lang="fr-FR">
                <a:cs typeface="Arial" panose="020B0604020202020204"/>
              </a:rPr>
              <a:t>For </a:t>
            </a:r>
            <a:r>
              <a:rPr lang="fr-FR" err="1">
                <a:cs typeface="Arial" panose="020B0604020202020204"/>
              </a:rPr>
              <a:t>other</a:t>
            </a:r>
            <a:r>
              <a:rPr lang="fr-FR">
                <a:cs typeface="Arial" panose="020B0604020202020204"/>
              </a:rPr>
              <a:t> people?</a:t>
            </a:r>
          </a:p>
          <a:p>
            <a:endParaRPr lang="fr-FR">
              <a:cs typeface="Arial" panose="020B0604020202020204"/>
            </a:endParaRPr>
          </a:p>
          <a:p>
            <a:pPr marL="457200" indent="-457200">
              <a:buChar char="•"/>
            </a:pPr>
            <a:r>
              <a:rPr lang="fr-FR">
                <a:cs typeface="Arial" panose="020B0604020202020204"/>
              </a:rPr>
              <a:t>For me?</a:t>
            </a:r>
          </a:p>
          <a:p>
            <a:endParaRPr lang="fr-FR">
              <a:cs typeface="Arial" panose="020B0604020202020204"/>
            </a:endParaRPr>
          </a:p>
          <a:p>
            <a:pPr marL="457200" indent="-457200">
              <a:buChar char="•"/>
            </a:pPr>
            <a:r>
              <a:rPr lang="fr-FR" err="1">
                <a:cs typeface="Arial" panose="020B0604020202020204"/>
              </a:rPr>
              <a:t>What</a:t>
            </a:r>
            <a:r>
              <a:rPr lang="fr-FR">
                <a:cs typeface="Arial" panose="020B0604020202020204"/>
              </a:rPr>
              <a:t> about </a:t>
            </a:r>
            <a:r>
              <a:rPr lang="fr-FR" err="1">
                <a:cs typeface="Arial" panose="020B0604020202020204"/>
              </a:rPr>
              <a:t>legal</a:t>
            </a:r>
            <a:r>
              <a:rPr lang="fr-FR">
                <a:cs typeface="Arial" panose="020B0604020202020204"/>
              </a:rPr>
              <a:t> </a:t>
            </a:r>
            <a:r>
              <a:rPr lang="fr-FR" err="1">
                <a:cs typeface="Arial" panose="020B0604020202020204"/>
              </a:rPr>
              <a:t>consequences</a:t>
            </a:r>
            <a:r>
              <a:rPr lang="fr-FR">
                <a:cs typeface="Arial" panose="020B0604020202020204"/>
              </a:rPr>
              <a:t>?</a:t>
            </a:r>
            <a:endParaRPr lang="fr-FR"/>
          </a:p>
        </p:txBody>
      </p:sp>
      <p:pic>
        <p:nvPicPr>
          <p:cNvPr id="5" name="Image 5">
            <a:extLst>
              <a:ext uri="{FF2B5EF4-FFF2-40B4-BE49-F238E27FC236}">
                <a16:creationId xmlns:a16="http://schemas.microsoft.com/office/drawing/2014/main" id="{3EEB6005-5C65-5137-C92B-497C36DF74B8}"/>
              </a:ext>
            </a:extLst>
          </p:cNvPr>
          <p:cNvPicPr>
            <a:picLocks noChangeAspect="1"/>
          </p:cNvPicPr>
          <p:nvPr/>
        </p:nvPicPr>
        <p:blipFill>
          <a:blip r:embed="rId3"/>
          <a:stretch>
            <a:fillRect/>
          </a:stretch>
        </p:blipFill>
        <p:spPr>
          <a:xfrm>
            <a:off x="3351362" y="3271389"/>
            <a:ext cx="2211237" cy="3593261"/>
          </a:xfrm>
          <a:prstGeom prst="rect">
            <a:avLst/>
          </a:prstGeom>
        </p:spPr>
      </p:pic>
      <p:pic>
        <p:nvPicPr>
          <p:cNvPr id="6" name="Image 6">
            <a:extLst>
              <a:ext uri="{FF2B5EF4-FFF2-40B4-BE49-F238E27FC236}">
                <a16:creationId xmlns:a16="http://schemas.microsoft.com/office/drawing/2014/main" id="{F96945B3-56DC-990F-379B-AD8F4C5891C7}"/>
              </a:ext>
            </a:extLst>
          </p:cNvPr>
          <p:cNvPicPr>
            <a:picLocks noChangeAspect="1"/>
          </p:cNvPicPr>
          <p:nvPr/>
        </p:nvPicPr>
        <p:blipFill>
          <a:blip r:embed="rId4"/>
          <a:stretch>
            <a:fillRect/>
          </a:stretch>
        </p:blipFill>
        <p:spPr>
          <a:xfrm>
            <a:off x="310550" y="4132581"/>
            <a:ext cx="2743200" cy="2704760"/>
          </a:xfrm>
          <a:prstGeom prst="rect">
            <a:avLst/>
          </a:prstGeom>
        </p:spPr>
      </p:pic>
    </p:spTree>
    <p:extLst>
      <p:ext uri="{BB962C8B-B14F-4D97-AF65-F5344CB8AC3E}">
        <p14:creationId xmlns:p14="http://schemas.microsoft.com/office/powerpoint/2010/main" val="228919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F9997D1-4948-15F1-6363-6D473F35AAB6}"/>
              </a:ext>
            </a:extLst>
          </p:cNvPr>
          <p:cNvSpPr>
            <a:spLocks noGrp="1"/>
          </p:cNvSpPr>
          <p:nvPr>
            <p:ph type="body" idx="1"/>
          </p:nvPr>
        </p:nvSpPr>
        <p:spPr/>
        <p:txBody>
          <a:bodyPr/>
          <a:lstStyle/>
          <a:p>
            <a:r>
              <a:rPr lang="fr-FR" err="1">
                <a:cs typeface="Arial"/>
              </a:rPr>
              <a:t>What</a:t>
            </a:r>
            <a:r>
              <a:rPr lang="fr-FR">
                <a:cs typeface="Arial"/>
              </a:rPr>
              <a:t> </a:t>
            </a:r>
            <a:r>
              <a:rPr lang="fr-FR" err="1">
                <a:cs typeface="Arial"/>
              </a:rPr>
              <a:t>is</a:t>
            </a:r>
            <a:r>
              <a:rPr lang="fr-FR">
                <a:cs typeface="Arial"/>
              </a:rPr>
              <a:t> not </a:t>
            </a:r>
            <a:r>
              <a:rPr lang="fr-FR" err="1">
                <a:cs typeface="Arial"/>
              </a:rPr>
              <a:t>allowed</a:t>
            </a:r>
            <a:r>
              <a:rPr lang="fr-FR">
                <a:cs typeface="Arial"/>
              </a:rPr>
              <a:t> on the Internet?</a:t>
            </a:r>
          </a:p>
        </p:txBody>
      </p:sp>
      <p:pic>
        <p:nvPicPr>
          <p:cNvPr id="4" name="Graphique 4" descr="Fermer avec un remplissage uni">
            <a:extLst>
              <a:ext uri="{FF2B5EF4-FFF2-40B4-BE49-F238E27FC236}">
                <a16:creationId xmlns:a16="http://schemas.microsoft.com/office/drawing/2014/main" id="{F1FD6877-F310-587F-A96A-C6653E827C29}"/>
              </a:ext>
            </a:extLst>
          </p:cNvPr>
          <p:cNvPicPr>
            <a:picLocks noGrp="1" noChangeAspect="1"/>
          </p:cNvPicPr>
          <p:nvPr>
            <p:ph type="pic" sz="quarter" idx="16"/>
          </p:nvPr>
        </p:nvPicPr>
        <p:blipFill rotWithShape="1">
          <a:blip r:embed="rId2">
            <a:extLst>
              <a:ext uri="{96DAC541-7B7A-43D3-8B79-37D633B846F1}">
                <asvg:svgBlip xmlns:asvg="http://schemas.microsoft.com/office/drawing/2016/SVG/main" r:embed="rId3"/>
              </a:ext>
            </a:extLst>
          </a:blip>
          <a:srcRect l="20" r="20"/>
          <a:stretch/>
        </p:blipFill>
        <p:spPr>
          <a:xfrm>
            <a:off x="7438097" y="1712347"/>
            <a:ext cx="3088832" cy="3088832"/>
          </a:xfrm>
        </p:spPr>
      </p:pic>
    </p:spTree>
    <p:extLst>
      <p:ext uri="{BB962C8B-B14F-4D97-AF65-F5344CB8AC3E}">
        <p14:creationId xmlns:p14="http://schemas.microsoft.com/office/powerpoint/2010/main" val="274850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1A91C9-5DA6-488E-273A-D4CE9A4BBC87}"/>
              </a:ext>
            </a:extLst>
          </p:cNvPr>
          <p:cNvSpPr>
            <a:spLocks noGrp="1"/>
          </p:cNvSpPr>
          <p:nvPr>
            <p:ph type="title"/>
          </p:nvPr>
        </p:nvSpPr>
        <p:spPr>
          <a:xfrm>
            <a:off x="628176" y="406017"/>
            <a:ext cx="7259469" cy="885646"/>
          </a:xfrm>
        </p:spPr>
        <p:txBody>
          <a:bodyPr/>
          <a:lstStyle/>
          <a:p>
            <a:pPr>
              <a:lnSpc>
                <a:spcPct val="100000"/>
              </a:lnSpc>
              <a:spcBef>
                <a:spcPts val="0"/>
              </a:spcBef>
            </a:pPr>
            <a:r>
              <a:rPr lang="en-US" b="0" dirty="0">
                <a:solidFill>
                  <a:schemeClr val="tx1"/>
                </a:solidFill>
                <a:ea typeface="+mj-lt"/>
                <a:cs typeface="+mj-lt"/>
              </a:rPr>
              <a:t>What sort of things are you not allowed to do on the Internet?</a:t>
            </a:r>
            <a:endParaRPr lang="en-US" b="0" dirty="0">
              <a:solidFill>
                <a:schemeClr val="tx1"/>
              </a:solidFill>
              <a:cs typeface="Arial"/>
            </a:endParaRPr>
          </a:p>
        </p:txBody>
      </p:sp>
      <p:pic>
        <p:nvPicPr>
          <p:cNvPr id="5" name="Image 5">
            <a:extLst>
              <a:ext uri="{FF2B5EF4-FFF2-40B4-BE49-F238E27FC236}">
                <a16:creationId xmlns:a16="http://schemas.microsoft.com/office/drawing/2014/main" id="{7C0CDE81-FE7B-69F5-E390-0BD9B4739E5E}"/>
              </a:ext>
            </a:extLst>
          </p:cNvPr>
          <p:cNvPicPr>
            <a:picLocks noChangeAspect="1"/>
          </p:cNvPicPr>
          <p:nvPr/>
        </p:nvPicPr>
        <p:blipFill>
          <a:blip r:embed="rId3"/>
          <a:stretch>
            <a:fillRect/>
          </a:stretch>
        </p:blipFill>
        <p:spPr>
          <a:xfrm>
            <a:off x="1864858" y="2665509"/>
            <a:ext cx="4550457" cy="3909059"/>
          </a:xfrm>
          <a:prstGeom prst="rect">
            <a:avLst/>
          </a:prstGeom>
        </p:spPr>
      </p:pic>
      <p:sp>
        <p:nvSpPr>
          <p:cNvPr id="3" name="Titre 1">
            <a:extLst>
              <a:ext uri="{FF2B5EF4-FFF2-40B4-BE49-F238E27FC236}">
                <a16:creationId xmlns:a16="http://schemas.microsoft.com/office/drawing/2014/main" id="{19BA2C9B-9B4E-BD95-7BDC-7224E135D334}"/>
              </a:ext>
            </a:extLst>
          </p:cNvPr>
          <p:cNvSpPr txBox="1">
            <a:spLocks/>
          </p:cNvSpPr>
          <p:nvPr/>
        </p:nvSpPr>
        <p:spPr>
          <a:xfrm>
            <a:off x="628175" y="1806891"/>
            <a:ext cx="7259469" cy="68832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a:lstStyle>
          <a:p>
            <a:pPr>
              <a:lnSpc>
                <a:spcPct val="100000"/>
              </a:lnSpc>
              <a:spcBef>
                <a:spcPts val="0"/>
              </a:spcBef>
            </a:pPr>
            <a:r>
              <a:rPr lang="en-US" sz="3000" b="0" dirty="0">
                <a:solidFill>
                  <a:schemeClr val="tx1"/>
                </a:solidFill>
                <a:ea typeface="+mj-lt"/>
                <a:cs typeface="+mj-lt"/>
              </a:rPr>
              <a:t>Can you name actions related to bullying and cyber-bullying?</a:t>
            </a:r>
            <a:endParaRPr lang="en-US" sz="3000" b="0" dirty="0">
              <a:solidFill>
                <a:schemeClr val="tx1"/>
              </a:solidFill>
              <a:cs typeface="Arial"/>
            </a:endParaRPr>
          </a:p>
        </p:txBody>
      </p:sp>
    </p:spTree>
    <p:extLst>
      <p:ext uri="{BB962C8B-B14F-4D97-AF65-F5344CB8AC3E}">
        <p14:creationId xmlns:p14="http://schemas.microsoft.com/office/powerpoint/2010/main" val="350072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6F9EF63-1E36-2CB3-238B-7861596A0518}"/>
              </a:ext>
            </a:extLst>
          </p:cNvPr>
          <p:cNvSpPr>
            <a:spLocks noGrp="1"/>
          </p:cNvSpPr>
          <p:nvPr>
            <p:ph type="title"/>
          </p:nvPr>
        </p:nvSpPr>
        <p:spPr>
          <a:xfrm>
            <a:off x="6339667" y="1096130"/>
            <a:ext cx="5212080" cy="914400"/>
          </a:xfrm>
        </p:spPr>
        <p:txBody>
          <a:bodyPr/>
          <a:lstStyle/>
          <a:p>
            <a:r>
              <a:rPr lang="fr-FR">
                <a:cs typeface="Arial"/>
              </a:rPr>
              <a:t>1. </a:t>
            </a:r>
            <a:r>
              <a:rPr lang="en-CA" b="0">
                <a:ea typeface="+mj-lt"/>
                <a:cs typeface="+mj-lt"/>
              </a:rPr>
              <a:t>Making threats</a:t>
            </a:r>
            <a:endParaRPr lang="fr-FR" b="0">
              <a:ea typeface="+mj-lt"/>
              <a:cs typeface="+mj-lt"/>
            </a:endParaRPr>
          </a:p>
          <a:p>
            <a:endParaRPr lang="fr-FR">
              <a:cs typeface="Arial"/>
            </a:endParaRPr>
          </a:p>
        </p:txBody>
      </p:sp>
      <p:sp>
        <p:nvSpPr>
          <p:cNvPr id="4" name="Espace réservé du texte 3">
            <a:extLst>
              <a:ext uri="{FF2B5EF4-FFF2-40B4-BE49-F238E27FC236}">
                <a16:creationId xmlns:a16="http://schemas.microsoft.com/office/drawing/2014/main" id="{23D57326-D124-7C35-1E7D-DF76CF9F7CB5}"/>
              </a:ext>
            </a:extLst>
          </p:cNvPr>
          <p:cNvSpPr>
            <a:spLocks noGrp="1"/>
          </p:cNvSpPr>
          <p:nvPr>
            <p:ph type="body" sz="quarter" idx="14"/>
          </p:nvPr>
        </p:nvSpPr>
        <p:spPr>
          <a:xfrm>
            <a:off x="6340352" y="2065694"/>
            <a:ext cx="5787174" cy="4114800"/>
          </a:xfrm>
        </p:spPr>
        <p:txBody>
          <a:bodyPr vert="horz" lIns="0" tIns="0" rIns="0" bIns="0" rtlCol="0" anchor="t">
            <a:noAutofit/>
          </a:bodyPr>
          <a:lstStyle/>
          <a:p>
            <a:pPr>
              <a:lnSpc>
                <a:spcPct val="100000"/>
              </a:lnSpc>
              <a:spcBef>
                <a:spcPts val="0"/>
              </a:spcBef>
            </a:pPr>
            <a:r>
              <a:rPr lang="en-CA" dirty="0">
                <a:ea typeface="+mn-lt"/>
                <a:cs typeface="+mn-lt"/>
              </a:rPr>
              <a:t>It’s a crime to:</a:t>
            </a:r>
            <a:endParaRPr lang="fr-FR" dirty="0">
              <a:ea typeface="+mn-lt"/>
              <a:cs typeface="+mn-lt"/>
            </a:endParaRPr>
          </a:p>
          <a:p>
            <a:pPr>
              <a:lnSpc>
                <a:spcPct val="100000"/>
              </a:lnSpc>
              <a:spcBef>
                <a:spcPts val="0"/>
              </a:spcBef>
            </a:pPr>
            <a:endParaRPr lang="en-CA" dirty="0">
              <a:ea typeface="+mn-lt"/>
              <a:cs typeface="+mn-lt"/>
            </a:endParaRPr>
          </a:p>
          <a:p>
            <a:pPr marL="457200" indent="-457200">
              <a:lnSpc>
                <a:spcPct val="100000"/>
              </a:lnSpc>
              <a:spcBef>
                <a:spcPts val="0"/>
              </a:spcBef>
              <a:buChar char="•"/>
            </a:pPr>
            <a:r>
              <a:rPr lang="en-CA" dirty="0">
                <a:ea typeface="+mn-lt"/>
                <a:cs typeface="+mn-lt"/>
              </a:rPr>
              <a:t>threaten to harm someone or an animal belonging to them</a:t>
            </a:r>
            <a:endParaRPr lang="fr-FR" dirty="0">
              <a:ea typeface="+mn-lt"/>
              <a:cs typeface="+mn-lt"/>
            </a:endParaRPr>
          </a:p>
          <a:p>
            <a:pPr marL="457200" indent="-457200">
              <a:lnSpc>
                <a:spcPct val="100000"/>
              </a:lnSpc>
              <a:spcBef>
                <a:spcPts val="0"/>
              </a:spcBef>
              <a:buChar char="•"/>
            </a:pPr>
            <a:r>
              <a:rPr lang="en-CA" dirty="0">
                <a:ea typeface="+mn-lt"/>
                <a:cs typeface="+mn-lt"/>
              </a:rPr>
              <a:t> threaten to destroy their property</a:t>
            </a:r>
          </a:p>
          <a:p>
            <a:pPr>
              <a:lnSpc>
                <a:spcPct val="100000"/>
              </a:lnSpc>
              <a:spcBef>
                <a:spcPts val="0"/>
              </a:spcBef>
            </a:pPr>
            <a:endParaRPr lang="en-CA" dirty="0">
              <a:ea typeface="+mn-lt"/>
              <a:cs typeface="+mn-lt"/>
            </a:endParaRPr>
          </a:p>
          <a:p>
            <a:pPr>
              <a:lnSpc>
                <a:spcPct val="100000"/>
              </a:lnSpc>
              <a:spcBef>
                <a:spcPts val="0"/>
              </a:spcBef>
            </a:pPr>
            <a:r>
              <a:rPr lang="en-CA" dirty="0">
                <a:ea typeface="+mn-lt"/>
                <a:cs typeface="+mn-lt"/>
              </a:rPr>
              <a:t>It's a crime even if you make those threats online</a:t>
            </a:r>
            <a:r>
              <a:rPr lang="fr-FR" dirty="0">
                <a:ea typeface="+mn-lt"/>
                <a:cs typeface="+mn-lt"/>
              </a:rPr>
              <a:t>. </a:t>
            </a:r>
            <a:endParaRPr lang="fr-FR" dirty="0">
              <a:cs typeface="Arial"/>
            </a:endParaRPr>
          </a:p>
        </p:txBody>
      </p:sp>
      <p:sp>
        <p:nvSpPr>
          <p:cNvPr id="5" name="Espace réservé du texte 4">
            <a:extLst>
              <a:ext uri="{FF2B5EF4-FFF2-40B4-BE49-F238E27FC236}">
                <a16:creationId xmlns:a16="http://schemas.microsoft.com/office/drawing/2014/main" id="{98E3756D-6815-1C88-64CD-80135082F20B}"/>
              </a:ext>
            </a:extLst>
          </p:cNvPr>
          <p:cNvSpPr>
            <a:spLocks noGrp="1"/>
          </p:cNvSpPr>
          <p:nvPr>
            <p:ph type="body" sz="quarter" idx="15"/>
          </p:nvPr>
        </p:nvSpPr>
        <p:spPr>
          <a:xfrm>
            <a:off x="5532938" y="130100"/>
            <a:ext cx="6232872" cy="473433"/>
          </a:xfrm>
        </p:spPr>
        <p:txBody>
          <a:bodyPr/>
          <a:lstStyle/>
          <a:p>
            <a:pPr algn="r"/>
            <a:r>
              <a:rPr lang="en-CA" b="0">
                <a:cs typeface="Arial"/>
              </a:rPr>
              <a:t>Forbidden </a:t>
            </a:r>
            <a:r>
              <a:rPr lang="en-US" b="0">
                <a:cs typeface="Arial"/>
              </a:rPr>
              <a:t>on the Internet</a:t>
            </a:r>
            <a:endParaRPr lang="en-US" b="0">
              <a:ea typeface="+mn-lt"/>
              <a:cs typeface="+mn-lt"/>
            </a:endParaRPr>
          </a:p>
        </p:txBody>
      </p:sp>
      <p:pic>
        <p:nvPicPr>
          <p:cNvPr id="2" name="Image 6" descr="Une image contenant texte, graphiques vectoriels&#10;&#10;Description générée automatiquement">
            <a:extLst>
              <a:ext uri="{FF2B5EF4-FFF2-40B4-BE49-F238E27FC236}">
                <a16:creationId xmlns:a16="http://schemas.microsoft.com/office/drawing/2014/main" id="{DA94E11F-CC2E-4562-DBF5-C055483A10E7}"/>
              </a:ext>
            </a:extLst>
          </p:cNvPr>
          <p:cNvPicPr>
            <a:picLocks noChangeAspect="1"/>
          </p:cNvPicPr>
          <p:nvPr/>
        </p:nvPicPr>
        <p:blipFill>
          <a:blip r:embed="rId3"/>
          <a:stretch>
            <a:fillRect/>
          </a:stretch>
        </p:blipFill>
        <p:spPr>
          <a:xfrm>
            <a:off x="259660" y="1763221"/>
            <a:ext cx="4840011" cy="3932667"/>
          </a:xfrm>
          <a:prstGeom prst="rect">
            <a:avLst/>
          </a:prstGeom>
        </p:spPr>
      </p:pic>
    </p:spTree>
    <p:extLst>
      <p:ext uri="{BB962C8B-B14F-4D97-AF65-F5344CB8AC3E}">
        <p14:creationId xmlns:p14="http://schemas.microsoft.com/office/powerpoint/2010/main" val="228112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277424A-EF03-7821-3A7F-236E58E25560}"/>
              </a:ext>
            </a:extLst>
          </p:cNvPr>
          <p:cNvSpPr>
            <a:spLocks noGrp="1"/>
          </p:cNvSpPr>
          <p:nvPr>
            <p:ph type="title"/>
          </p:nvPr>
        </p:nvSpPr>
        <p:spPr>
          <a:xfrm>
            <a:off x="886968" y="1009866"/>
            <a:ext cx="5943600" cy="914400"/>
          </a:xfrm>
        </p:spPr>
        <p:txBody>
          <a:bodyPr/>
          <a:lstStyle/>
          <a:p>
            <a:r>
              <a:rPr lang="fr-FR">
                <a:cs typeface="Arial"/>
              </a:rPr>
              <a:t>2. Stalking</a:t>
            </a:r>
            <a:endParaRPr lang="fr-FR"/>
          </a:p>
        </p:txBody>
      </p:sp>
      <p:sp>
        <p:nvSpPr>
          <p:cNvPr id="4" name="Espace réservé du texte 3">
            <a:extLst>
              <a:ext uri="{FF2B5EF4-FFF2-40B4-BE49-F238E27FC236}">
                <a16:creationId xmlns:a16="http://schemas.microsoft.com/office/drawing/2014/main" id="{1AF7ED13-A8D0-DE82-A2C1-E2484196CEB4}"/>
              </a:ext>
            </a:extLst>
          </p:cNvPr>
          <p:cNvSpPr>
            <a:spLocks noGrp="1"/>
          </p:cNvSpPr>
          <p:nvPr>
            <p:ph type="body" sz="quarter" idx="14"/>
          </p:nvPr>
        </p:nvSpPr>
        <p:spPr>
          <a:xfrm>
            <a:off x="470025" y="2175007"/>
            <a:ext cx="5486400" cy="4114800"/>
          </a:xfrm>
        </p:spPr>
        <p:txBody>
          <a:bodyPr vert="horz" lIns="0" tIns="0" rIns="0" bIns="0" rtlCol="0" anchor="t">
            <a:noAutofit/>
          </a:bodyPr>
          <a:lstStyle/>
          <a:p>
            <a:r>
              <a:rPr lang="en-CA" dirty="0">
                <a:cs typeface="Arial"/>
              </a:rPr>
              <a:t>To stalk someone is to act in such a way that the person fears for their safety. </a:t>
            </a:r>
            <a:endParaRPr lang="en-CA" dirty="0">
              <a:ea typeface="+mn-lt"/>
              <a:cs typeface="+mn-lt"/>
            </a:endParaRPr>
          </a:p>
          <a:p>
            <a:endParaRPr lang="fr-FR" dirty="0">
              <a:cs typeface="Arial"/>
            </a:endParaRPr>
          </a:p>
          <a:p>
            <a:r>
              <a:rPr lang="en-CA" dirty="0">
                <a:cs typeface="Arial"/>
              </a:rPr>
              <a:t>For example, following a classmate home after school or texting them repeatedly.</a:t>
            </a:r>
            <a:endParaRPr lang="en-CA" dirty="0"/>
          </a:p>
        </p:txBody>
      </p:sp>
      <p:sp>
        <p:nvSpPr>
          <p:cNvPr id="5" name="Espace réservé du texte 4">
            <a:extLst>
              <a:ext uri="{FF2B5EF4-FFF2-40B4-BE49-F238E27FC236}">
                <a16:creationId xmlns:a16="http://schemas.microsoft.com/office/drawing/2014/main" id="{54B5428A-323C-0B72-6754-D02891699ECE}"/>
              </a:ext>
            </a:extLst>
          </p:cNvPr>
          <p:cNvSpPr>
            <a:spLocks noGrp="1"/>
          </p:cNvSpPr>
          <p:nvPr>
            <p:ph type="body" sz="quarter" idx="15"/>
          </p:nvPr>
        </p:nvSpPr>
        <p:spPr>
          <a:xfrm>
            <a:off x="185444" y="159766"/>
            <a:ext cx="5943600" cy="415925"/>
          </a:xfrm>
        </p:spPr>
        <p:txBody>
          <a:bodyPr/>
          <a:lstStyle/>
          <a:p>
            <a:pPr algn="ctr"/>
            <a:r>
              <a:rPr lang="en-CA" b="0">
                <a:ea typeface="+mn-lt"/>
                <a:cs typeface="+mn-lt"/>
              </a:rPr>
              <a:t>Forbidden </a:t>
            </a:r>
            <a:r>
              <a:rPr lang="en-US" b="0">
                <a:ea typeface="+mn-lt"/>
                <a:cs typeface="+mn-lt"/>
              </a:rPr>
              <a:t>on the Internet</a:t>
            </a:r>
            <a:endParaRPr lang="fr-FR"/>
          </a:p>
        </p:txBody>
      </p:sp>
      <p:pic>
        <p:nvPicPr>
          <p:cNvPr id="7" name="Image 7">
            <a:extLst>
              <a:ext uri="{FF2B5EF4-FFF2-40B4-BE49-F238E27FC236}">
                <a16:creationId xmlns:a16="http://schemas.microsoft.com/office/drawing/2014/main" id="{B5C69ACD-57F4-AAE2-86B4-320E53E9CE95}"/>
              </a:ext>
            </a:extLst>
          </p:cNvPr>
          <p:cNvPicPr>
            <a:picLocks noChangeAspect="1"/>
          </p:cNvPicPr>
          <p:nvPr/>
        </p:nvPicPr>
        <p:blipFill>
          <a:blip r:embed="rId3"/>
          <a:stretch>
            <a:fillRect/>
          </a:stretch>
        </p:blipFill>
        <p:spPr>
          <a:xfrm>
            <a:off x="6629971" y="3206276"/>
            <a:ext cx="5557966" cy="3648403"/>
          </a:xfrm>
          <a:prstGeom prst="rect">
            <a:avLst/>
          </a:prstGeom>
        </p:spPr>
      </p:pic>
    </p:spTree>
    <p:extLst>
      <p:ext uri="{BB962C8B-B14F-4D97-AF65-F5344CB8AC3E}">
        <p14:creationId xmlns:p14="http://schemas.microsoft.com/office/powerpoint/2010/main" val="65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7" descr="Une image contenant texte&#10;&#10;Description générée automatiquement">
            <a:extLst>
              <a:ext uri="{FF2B5EF4-FFF2-40B4-BE49-F238E27FC236}">
                <a16:creationId xmlns:a16="http://schemas.microsoft.com/office/drawing/2014/main" id="{B347F85F-D815-C83A-34DE-8E07CB34F971}"/>
              </a:ext>
            </a:extLst>
          </p:cNvPr>
          <p:cNvPicPr>
            <a:picLocks noChangeAspect="1"/>
          </p:cNvPicPr>
          <p:nvPr/>
        </p:nvPicPr>
        <p:blipFill>
          <a:blip r:embed="rId3"/>
          <a:stretch>
            <a:fillRect/>
          </a:stretch>
        </p:blipFill>
        <p:spPr>
          <a:xfrm>
            <a:off x="2179609" y="3194498"/>
            <a:ext cx="3289538" cy="2999418"/>
          </a:xfrm>
          <a:prstGeom prst="rect">
            <a:avLst/>
          </a:prstGeom>
        </p:spPr>
      </p:pic>
      <p:sp>
        <p:nvSpPr>
          <p:cNvPr id="3" name="Titre 2">
            <a:extLst>
              <a:ext uri="{FF2B5EF4-FFF2-40B4-BE49-F238E27FC236}">
                <a16:creationId xmlns:a16="http://schemas.microsoft.com/office/drawing/2014/main" id="{423FA06A-09B0-4384-11F5-E7B6F90A5399}"/>
              </a:ext>
            </a:extLst>
          </p:cNvPr>
          <p:cNvSpPr>
            <a:spLocks noGrp="1"/>
          </p:cNvSpPr>
          <p:nvPr>
            <p:ph type="title"/>
          </p:nvPr>
        </p:nvSpPr>
        <p:spPr>
          <a:xfrm>
            <a:off x="6287634" y="992293"/>
            <a:ext cx="5212080" cy="914400"/>
          </a:xfrm>
        </p:spPr>
        <p:txBody>
          <a:bodyPr/>
          <a:lstStyle/>
          <a:p>
            <a:r>
              <a:rPr lang="fr-FR" dirty="0">
                <a:cs typeface="Arial"/>
              </a:rPr>
              <a:t>3. </a:t>
            </a:r>
            <a:r>
              <a:rPr lang="fr-FR" dirty="0" err="1">
                <a:cs typeface="Arial"/>
              </a:rPr>
              <a:t>Blackmail</a:t>
            </a:r>
            <a:r>
              <a:rPr lang="fr-FR" dirty="0">
                <a:cs typeface="Arial"/>
              </a:rPr>
              <a:t> </a:t>
            </a:r>
            <a:r>
              <a:rPr lang="fr-FR" sz="2400" dirty="0">
                <a:cs typeface="Arial"/>
              </a:rPr>
              <a:t>(or </a:t>
            </a:r>
            <a:r>
              <a:rPr lang="fr-FR" sz="2400" dirty="0" err="1">
                <a:cs typeface="Arial"/>
              </a:rPr>
              <a:t>extortion</a:t>
            </a:r>
            <a:r>
              <a:rPr lang="fr-FR" sz="2400" dirty="0">
                <a:cs typeface="Arial"/>
              </a:rPr>
              <a:t>)</a:t>
            </a:r>
            <a:endParaRPr lang="fr-FR" sz="3200" dirty="0">
              <a:cs typeface="Arial"/>
            </a:endParaRPr>
          </a:p>
        </p:txBody>
      </p:sp>
      <p:sp>
        <p:nvSpPr>
          <p:cNvPr id="4" name="Espace réservé du texte 3">
            <a:extLst>
              <a:ext uri="{FF2B5EF4-FFF2-40B4-BE49-F238E27FC236}">
                <a16:creationId xmlns:a16="http://schemas.microsoft.com/office/drawing/2014/main" id="{5E5BD02A-B0B3-8145-9364-8F2A648B5FF5}"/>
              </a:ext>
            </a:extLst>
          </p:cNvPr>
          <p:cNvSpPr>
            <a:spLocks noGrp="1"/>
          </p:cNvSpPr>
          <p:nvPr>
            <p:ph type="body" sz="quarter" idx="14"/>
          </p:nvPr>
        </p:nvSpPr>
        <p:spPr>
          <a:xfrm>
            <a:off x="6727855" y="2074365"/>
            <a:ext cx="5212080" cy="4114800"/>
          </a:xfrm>
        </p:spPr>
        <p:txBody>
          <a:bodyPr vert="horz" lIns="0" tIns="0" rIns="0" bIns="0" rtlCol="0" anchor="t">
            <a:noAutofit/>
          </a:bodyPr>
          <a:lstStyle/>
          <a:p>
            <a:pPr>
              <a:lnSpc>
                <a:spcPct val="100000"/>
              </a:lnSpc>
              <a:spcBef>
                <a:spcPts val="0"/>
              </a:spcBef>
            </a:pPr>
            <a:r>
              <a:rPr lang="en-CA" dirty="0">
                <a:ea typeface="+mn-lt"/>
                <a:cs typeface="+mn-lt"/>
              </a:rPr>
              <a:t>Using threats to get money or anything else from</a:t>
            </a:r>
            <a:endParaRPr lang="en-US" dirty="0">
              <a:ea typeface="+mn-lt"/>
              <a:cs typeface="+mn-lt"/>
            </a:endParaRPr>
          </a:p>
          <a:p>
            <a:pPr>
              <a:lnSpc>
                <a:spcPct val="100000"/>
              </a:lnSpc>
              <a:spcBef>
                <a:spcPts val="0"/>
              </a:spcBef>
            </a:pPr>
            <a:r>
              <a:rPr lang="en-CA" dirty="0">
                <a:ea typeface="+mn-lt"/>
                <a:cs typeface="+mn-lt"/>
              </a:rPr>
              <a:t>a person is called extortion</a:t>
            </a:r>
            <a:r>
              <a:rPr lang="fr-FR" dirty="0">
                <a:ea typeface="+mn-lt"/>
                <a:cs typeface="+mn-lt"/>
              </a:rPr>
              <a:t>. </a:t>
            </a:r>
          </a:p>
          <a:p>
            <a:endParaRPr lang="fr-FR" dirty="0">
              <a:ea typeface="+mn-lt"/>
              <a:cs typeface="+mn-lt"/>
            </a:endParaRPr>
          </a:p>
          <a:p>
            <a:r>
              <a:rPr lang="en-CA" dirty="0">
                <a:ea typeface="+mn-lt"/>
                <a:cs typeface="+mn-lt"/>
              </a:rPr>
              <a:t>For example, threatening to post an embarrassing photo of someone unless they give you $50 is extortion.</a:t>
            </a:r>
          </a:p>
        </p:txBody>
      </p:sp>
      <p:sp>
        <p:nvSpPr>
          <p:cNvPr id="5" name="Espace réservé du texte 4">
            <a:extLst>
              <a:ext uri="{FF2B5EF4-FFF2-40B4-BE49-F238E27FC236}">
                <a16:creationId xmlns:a16="http://schemas.microsoft.com/office/drawing/2014/main" id="{8E8FC0E6-61B9-EBED-F981-1AB7BC82238F}"/>
              </a:ext>
            </a:extLst>
          </p:cNvPr>
          <p:cNvSpPr>
            <a:spLocks noGrp="1"/>
          </p:cNvSpPr>
          <p:nvPr>
            <p:ph type="body" sz="quarter" idx="15"/>
          </p:nvPr>
        </p:nvSpPr>
        <p:spPr>
          <a:xfrm>
            <a:off x="5649554" y="137629"/>
            <a:ext cx="6146608" cy="530943"/>
          </a:xfrm>
        </p:spPr>
        <p:txBody>
          <a:bodyPr/>
          <a:lstStyle/>
          <a:p>
            <a:pPr algn="ctr"/>
            <a:r>
              <a:rPr lang="en-CA" dirty="0">
                <a:ea typeface="+mn-lt"/>
                <a:cs typeface="+mn-lt"/>
              </a:rPr>
              <a:t>Forbidden </a:t>
            </a:r>
            <a:r>
              <a:rPr lang="en-US" dirty="0">
                <a:ea typeface="+mn-lt"/>
                <a:cs typeface="+mn-lt"/>
              </a:rPr>
              <a:t>on the Internet</a:t>
            </a:r>
          </a:p>
        </p:txBody>
      </p:sp>
      <p:pic>
        <p:nvPicPr>
          <p:cNvPr id="6" name="Image 6">
            <a:extLst>
              <a:ext uri="{FF2B5EF4-FFF2-40B4-BE49-F238E27FC236}">
                <a16:creationId xmlns:a16="http://schemas.microsoft.com/office/drawing/2014/main" id="{69B9F8AA-10BC-9465-8E1F-05D4F0952C9E}"/>
              </a:ext>
            </a:extLst>
          </p:cNvPr>
          <p:cNvPicPr>
            <a:picLocks noChangeAspect="1"/>
          </p:cNvPicPr>
          <p:nvPr/>
        </p:nvPicPr>
        <p:blipFill>
          <a:blip r:embed="rId4"/>
          <a:stretch>
            <a:fillRect/>
          </a:stretch>
        </p:blipFill>
        <p:spPr>
          <a:xfrm>
            <a:off x="-1706" y="1288212"/>
            <a:ext cx="2505075" cy="3505200"/>
          </a:xfrm>
          <a:prstGeom prst="rect">
            <a:avLst/>
          </a:prstGeom>
        </p:spPr>
      </p:pic>
    </p:spTree>
    <p:extLst>
      <p:ext uri="{BB962C8B-B14F-4D97-AF65-F5344CB8AC3E}">
        <p14:creationId xmlns:p14="http://schemas.microsoft.com/office/powerpoint/2010/main" val="225640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DF1ACCF-CFE5-9561-A306-0D8317B4D4BF}"/>
              </a:ext>
            </a:extLst>
          </p:cNvPr>
          <p:cNvSpPr>
            <a:spLocks noGrp="1"/>
          </p:cNvSpPr>
          <p:nvPr>
            <p:ph type="title"/>
          </p:nvPr>
        </p:nvSpPr>
        <p:spPr>
          <a:xfrm>
            <a:off x="560397" y="907627"/>
            <a:ext cx="5943600" cy="914400"/>
          </a:xfrm>
        </p:spPr>
        <p:txBody>
          <a:bodyPr/>
          <a:lstStyle/>
          <a:p>
            <a:r>
              <a:rPr lang="fr-FR">
                <a:cs typeface="Arial"/>
              </a:rPr>
              <a:t>4. </a:t>
            </a:r>
            <a:r>
              <a:rPr lang="fr-FR" err="1">
                <a:cs typeface="Arial"/>
              </a:rPr>
              <a:t>Defamation</a:t>
            </a:r>
            <a:endParaRPr lang="fr-FR" err="1"/>
          </a:p>
        </p:txBody>
      </p:sp>
      <p:sp>
        <p:nvSpPr>
          <p:cNvPr id="4" name="Espace réservé du texte 3">
            <a:extLst>
              <a:ext uri="{FF2B5EF4-FFF2-40B4-BE49-F238E27FC236}">
                <a16:creationId xmlns:a16="http://schemas.microsoft.com/office/drawing/2014/main" id="{D31DFD7F-9743-8591-9728-18FF1F03805B}"/>
              </a:ext>
            </a:extLst>
          </p:cNvPr>
          <p:cNvSpPr>
            <a:spLocks noGrp="1"/>
          </p:cNvSpPr>
          <p:nvPr>
            <p:ph type="body" sz="quarter" idx="14"/>
          </p:nvPr>
        </p:nvSpPr>
        <p:spPr>
          <a:xfrm>
            <a:off x="287684" y="2260358"/>
            <a:ext cx="5802702" cy="4114800"/>
          </a:xfrm>
        </p:spPr>
        <p:txBody>
          <a:bodyPr vert="horz" lIns="0" tIns="0" rIns="0" bIns="0" rtlCol="0" anchor="t">
            <a:noAutofit/>
          </a:bodyPr>
          <a:lstStyle/>
          <a:p>
            <a:r>
              <a:rPr lang="en-CA">
                <a:cs typeface="Arial"/>
              </a:rPr>
              <a:t>Everyone is entitled to the protection of their reputation. </a:t>
            </a:r>
          </a:p>
          <a:p>
            <a:endParaRPr lang="en-CA">
              <a:cs typeface="Arial"/>
            </a:endParaRPr>
          </a:p>
          <a:p>
            <a:r>
              <a:rPr lang="en-CA">
                <a:cs typeface="Arial"/>
              </a:rPr>
              <a:t>Defamation means harming someone’s reputation, for example by spreading false rumours about them or demeaning them to other people.</a:t>
            </a:r>
            <a:endParaRPr lang="en-CA"/>
          </a:p>
        </p:txBody>
      </p:sp>
      <p:sp>
        <p:nvSpPr>
          <p:cNvPr id="5" name="Espace réservé du texte 4">
            <a:extLst>
              <a:ext uri="{FF2B5EF4-FFF2-40B4-BE49-F238E27FC236}">
                <a16:creationId xmlns:a16="http://schemas.microsoft.com/office/drawing/2014/main" id="{C89918D3-AEB5-F8A4-5BFB-23F0EE1FDD3F}"/>
              </a:ext>
            </a:extLst>
          </p:cNvPr>
          <p:cNvSpPr>
            <a:spLocks noGrp="1"/>
          </p:cNvSpPr>
          <p:nvPr>
            <p:ph type="body" sz="quarter" idx="15"/>
          </p:nvPr>
        </p:nvSpPr>
        <p:spPr>
          <a:xfrm>
            <a:off x="306397" y="99290"/>
            <a:ext cx="5943600" cy="415925"/>
          </a:xfrm>
        </p:spPr>
        <p:txBody>
          <a:bodyPr/>
          <a:lstStyle/>
          <a:p>
            <a:pPr algn="ctr"/>
            <a:r>
              <a:rPr lang="en-CA">
                <a:ea typeface="+mn-lt"/>
                <a:cs typeface="+mn-lt"/>
              </a:rPr>
              <a:t>Forbidden </a:t>
            </a:r>
            <a:r>
              <a:rPr lang="en-US">
                <a:ea typeface="+mn-lt"/>
                <a:cs typeface="+mn-lt"/>
              </a:rPr>
              <a:t>on the Internet</a:t>
            </a:r>
            <a:endParaRPr lang="fr-FR"/>
          </a:p>
        </p:txBody>
      </p:sp>
      <p:pic>
        <p:nvPicPr>
          <p:cNvPr id="6" name="Image 6">
            <a:extLst>
              <a:ext uri="{FF2B5EF4-FFF2-40B4-BE49-F238E27FC236}">
                <a16:creationId xmlns:a16="http://schemas.microsoft.com/office/drawing/2014/main" id="{B17CFE6B-4783-AE78-13D2-72130D183E24}"/>
              </a:ext>
            </a:extLst>
          </p:cNvPr>
          <p:cNvPicPr>
            <a:picLocks noChangeAspect="1"/>
          </p:cNvPicPr>
          <p:nvPr/>
        </p:nvPicPr>
        <p:blipFill>
          <a:blip r:embed="rId3"/>
          <a:stretch>
            <a:fillRect/>
          </a:stretch>
        </p:blipFill>
        <p:spPr>
          <a:xfrm>
            <a:off x="7571117" y="1749196"/>
            <a:ext cx="4123426" cy="3776551"/>
          </a:xfrm>
          <a:prstGeom prst="rect">
            <a:avLst/>
          </a:prstGeom>
        </p:spPr>
      </p:pic>
    </p:spTree>
    <p:extLst>
      <p:ext uri="{BB962C8B-B14F-4D97-AF65-F5344CB8AC3E}">
        <p14:creationId xmlns:p14="http://schemas.microsoft.com/office/powerpoint/2010/main" val="1994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FE580C7-EE7F-96A2-9672-163E162B7237}"/>
              </a:ext>
            </a:extLst>
          </p:cNvPr>
          <p:cNvSpPr>
            <a:spLocks noGrp="1"/>
          </p:cNvSpPr>
          <p:nvPr>
            <p:ph type="title"/>
          </p:nvPr>
        </p:nvSpPr>
        <p:spPr>
          <a:xfrm>
            <a:off x="5732166" y="885718"/>
            <a:ext cx="5815929" cy="885646"/>
          </a:xfrm>
        </p:spPr>
        <p:txBody>
          <a:bodyPr/>
          <a:lstStyle/>
          <a:p>
            <a:r>
              <a:rPr lang="fr-FR">
                <a:cs typeface="Arial"/>
              </a:rPr>
              <a:t>5. </a:t>
            </a:r>
            <a:r>
              <a:rPr lang="fr-FR" err="1">
                <a:cs typeface="Arial"/>
              </a:rPr>
              <a:t>Hate</a:t>
            </a:r>
            <a:r>
              <a:rPr lang="fr-FR">
                <a:cs typeface="Arial"/>
              </a:rPr>
              <a:t> speech</a:t>
            </a:r>
            <a:endParaRPr lang="fr-FR"/>
          </a:p>
        </p:txBody>
      </p:sp>
      <p:sp>
        <p:nvSpPr>
          <p:cNvPr id="4" name="Espace réservé du texte 3">
            <a:extLst>
              <a:ext uri="{FF2B5EF4-FFF2-40B4-BE49-F238E27FC236}">
                <a16:creationId xmlns:a16="http://schemas.microsoft.com/office/drawing/2014/main" id="{DEF4C8A5-04A9-BE92-518B-DC11C57D7071}"/>
              </a:ext>
            </a:extLst>
          </p:cNvPr>
          <p:cNvSpPr>
            <a:spLocks noGrp="1"/>
          </p:cNvSpPr>
          <p:nvPr>
            <p:ph type="body" sz="quarter" idx="14"/>
          </p:nvPr>
        </p:nvSpPr>
        <p:spPr>
          <a:xfrm>
            <a:off x="6131767" y="1916214"/>
            <a:ext cx="5779414" cy="4114800"/>
          </a:xfrm>
        </p:spPr>
        <p:txBody>
          <a:bodyPr vert="horz" lIns="0" tIns="0" rIns="0" bIns="0" rtlCol="0" anchor="t">
            <a:noAutofit/>
          </a:bodyPr>
          <a:lstStyle/>
          <a:p>
            <a:r>
              <a:rPr lang="en-US" dirty="0">
                <a:cs typeface="Arial"/>
              </a:rPr>
              <a:t>You’re not allowed to threaten an identifiable group of people because of:</a:t>
            </a:r>
            <a:endParaRPr lang="fr-FR" dirty="0">
              <a:cs typeface="Arial"/>
            </a:endParaRPr>
          </a:p>
          <a:p>
            <a:pPr marL="457200" indent="-457200">
              <a:buChar char="•"/>
            </a:pPr>
            <a:r>
              <a:rPr lang="en-US" dirty="0">
                <a:cs typeface="Arial"/>
              </a:rPr>
              <a:t>their skin </a:t>
            </a:r>
            <a:r>
              <a:rPr lang="en-US" dirty="0" err="1">
                <a:cs typeface="Arial"/>
              </a:rPr>
              <a:t>colour</a:t>
            </a:r>
            <a:r>
              <a:rPr lang="en-US" dirty="0">
                <a:cs typeface="Arial"/>
              </a:rPr>
              <a:t>, </a:t>
            </a:r>
            <a:endParaRPr lang="fr-FR" dirty="0">
              <a:cs typeface="Arial"/>
            </a:endParaRPr>
          </a:p>
          <a:p>
            <a:pPr marL="457200" indent="-457200">
              <a:buChar char="•"/>
            </a:pPr>
            <a:r>
              <a:rPr lang="en-US" dirty="0">
                <a:cs typeface="Arial"/>
              </a:rPr>
              <a:t>religion, </a:t>
            </a:r>
          </a:p>
          <a:p>
            <a:pPr marL="457200" indent="-457200">
              <a:buChar char="•"/>
            </a:pPr>
            <a:r>
              <a:rPr lang="en-US" dirty="0">
                <a:cs typeface="Arial"/>
              </a:rPr>
              <a:t>gender...</a:t>
            </a:r>
            <a:endParaRPr lang="fr-FR" dirty="0"/>
          </a:p>
        </p:txBody>
      </p:sp>
      <p:sp>
        <p:nvSpPr>
          <p:cNvPr id="5" name="Espace réservé du texte 4">
            <a:extLst>
              <a:ext uri="{FF2B5EF4-FFF2-40B4-BE49-F238E27FC236}">
                <a16:creationId xmlns:a16="http://schemas.microsoft.com/office/drawing/2014/main" id="{4D611987-8A95-4DA2-53CB-3D067D3D7EF7}"/>
              </a:ext>
            </a:extLst>
          </p:cNvPr>
          <p:cNvSpPr>
            <a:spLocks noGrp="1"/>
          </p:cNvSpPr>
          <p:nvPr>
            <p:ph type="body" sz="quarter" idx="15"/>
          </p:nvPr>
        </p:nvSpPr>
        <p:spPr>
          <a:xfrm>
            <a:off x="5598891" y="99974"/>
            <a:ext cx="6276004" cy="459057"/>
          </a:xfrm>
        </p:spPr>
        <p:txBody>
          <a:bodyPr/>
          <a:lstStyle/>
          <a:p>
            <a:pPr algn="ctr"/>
            <a:r>
              <a:rPr lang="en-CA">
                <a:ea typeface="+mn-lt"/>
                <a:cs typeface="+mn-lt"/>
              </a:rPr>
              <a:t>Forbidden </a:t>
            </a:r>
            <a:r>
              <a:rPr lang="en-US">
                <a:ea typeface="+mn-lt"/>
                <a:cs typeface="+mn-lt"/>
              </a:rPr>
              <a:t>on the Internet</a:t>
            </a:r>
            <a:endParaRPr lang="fr-FR"/>
          </a:p>
        </p:txBody>
      </p:sp>
      <p:sp>
        <p:nvSpPr>
          <p:cNvPr id="8" name="ZoneTexte 7">
            <a:extLst>
              <a:ext uri="{FF2B5EF4-FFF2-40B4-BE49-F238E27FC236}">
                <a16:creationId xmlns:a16="http://schemas.microsoft.com/office/drawing/2014/main" id="{B39E9326-2E7D-D5CE-EF3C-4E47D7CF6136}"/>
              </a:ext>
            </a:extLst>
          </p:cNvPr>
          <p:cNvSpPr txBox="1"/>
          <p:nvPr/>
        </p:nvSpPr>
        <p:spPr>
          <a:xfrm>
            <a:off x="6519060" y="5816622"/>
            <a:ext cx="5734262" cy="461665"/>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2400"/>
              <a:t>Can </a:t>
            </a:r>
            <a:r>
              <a:rPr lang="fr-FR" sz="2400" err="1"/>
              <a:t>you</a:t>
            </a:r>
            <a:r>
              <a:rPr lang="fr-FR" sz="2400"/>
              <a:t> </a:t>
            </a:r>
            <a:r>
              <a:rPr lang="fr-FR" sz="2400" err="1"/>
              <a:t>name</a:t>
            </a:r>
            <a:r>
              <a:rPr lang="fr-FR" sz="2400"/>
              <a:t> </a:t>
            </a:r>
            <a:r>
              <a:rPr lang="fr-FR" sz="2400" err="1"/>
              <a:t>other</a:t>
            </a:r>
            <a:r>
              <a:rPr lang="fr-FR" sz="2400"/>
              <a:t> identifiable groups?</a:t>
            </a:r>
            <a:endParaRPr lang="fr-FR"/>
          </a:p>
        </p:txBody>
      </p:sp>
      <p:pic>
        <p:nvPicPr>
          <p:cNvPr id="2" name="Image 6">
            <a:extLst>
              <a:ext uri="{FF2B5EF4-FFF2-40B4-BE49-F238E27FC236}">
                <a16:creationId xmlns:a16="http://schemas.microsoft.com/office/drawing/2014/main" id="{0BBA2482-3C88-91ED-1641-8942665FB08C}"/>
              </a:ext>
            </a:extLst>
          </p:cNvPr>
          <p:cNvPicPr>
            <a:picLocks noChangeAspect="1"/>
          </p:cNvPicPr>
          <p:nvPr/>
        </p:nvPicPr>
        <p:blipFill>
          <a:blip r:embed="rId3"/>
          <a:stretch>
            <a:fillRect/>
          </a:stretch>
        </p:blipFill>
        <p:spPr>
          <a:xfrm>
            <a:off x="164495" y="2123578"/>
            <a:ext cx="5053390" cy="3602654"/>
          </a:xfrm>
          <a:prstGeom prst="rect">
            <a:avLst/>
          </a:prstGeom>
        </p:spPr>
      </p:pic>
    </p:spTree>
    <p:extLst>
      <p:ext uri="{BB962C8B-B14F-4D97-AF65-F5344CB8AC3E}">
        <p14:creationId xmlns:p14="http://schemas.microsoft.com/office/powerpoint/2010/main" val="310347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2A9375C-1E42-1FBC-1E10-797CEB320A7F}"/>
              </a:ext>
            </a:extLst>
          </p:cNvPr>
          <p:cNvSpPr>
            <a:spLocks noGrp="1"/>
          </p:cNvSpPr>
          <p:nvPr>
            <p:ph type="title"/>
          </p:nvPr>
        </p:nvSpPr>
        <p:spPr>
          <a:xfrm>
            <a:off x="441271" y="1110507"/>
            <a:ext cx="6662467" cy="885646"/>
          </a:xfrm>
        </p:spPr>
        <p:txBody>
          <a:bodyPr/>
          <a:lstStyle/>
          <a:p>
            <a:r>
              <a:rPr lang="fr-FR">
                <a:cs typeface="Arial"/>
              </a:rPr>
              <a:t>6. </a:t>
            </a:r>
            <a:r>
              <a:rPr lang="en-CA">
                <a:cs typeface="Arial"/>
              </a:rPr>
              <a:t>Sharing certain images</a:t>
            </a:r>
          </a:p>
        </p:txBody>
      </p:sp>
      <p:sp>
        <p:nvSpPr>
          <p:cNvPr id="4" name="Espace réservé du texte 3">
            <a:extLst>
              <a:ext uri="{FF2B5EF4-FFF2-40B4-BE49-F238E27FC236}">
                <a16:creationId xmlns:a16="http://schemas.microsoft.com/office/drawing/2014/main" id="{63932EF5-B921-ABFD-6045-DE63D9F1EE89}"/>
              </a:ext>
            </a:extLst>
          </p:cNvPr>
          <p:cNvSpPr>
            <a:spLocks noGrp="1"/>
          </p:cNvSpPr>
          <p:nvPr>
            <p:ph type="body" sz="quarter" idx="14"/>
          </p:nvPr>
        </p:nvSpPr>
        <p:spPr>
          <a:xfrm>
            <a:off x="505398" y="3374716"/>
            <a:ext cx="5486400" cy="2849594"/>
          </a:xfrm>
        </p:spPr>
        <p:txBody>
          <a:bodyPr vert="horz" lIns="0" tIns="0" rIns="0" bIns="0" rtlCol="0" anchor="t">
            <a:noAutofit/>
          </a:bodyPr>
          <a:lstStyle/>
          <a:p>
            <a:r>
              <a:rPr lang="en-CA">
                <a:cs typeface="Arial"/>
              </a:rPr>
              <a:t>Describe the kinds of personal images you wouldn’t want to share </a:t>
            </a:r>
            <a:r>
              <a:rPr lang="en-US">
                <a:cs typeface="Arial"/>
              </a:rPr>
              <a:t>over the Internet</a:t>
            </a:r>
            <a:r>
              <a:rPr lang="en-CA">
                <a:cs typeface="Arial"/>
              </a:rPr>
              <a:t>.</a:t>
            </a:r>
            <a:endParaRPr lang="fr-CA">
              <a:ea typeface="+mn-lt"/>
              <a:cs typeface="+mn-lt"/>
            </a:endParaRPr>
          </a:p>
          <a:p>
            <a:endParaRPr lang="fr-CA">
              <a:cs typeface="Arial"/>
            </a:endParaRPr>
          </a:p>
        </p:txBody>
      </p:sp>
      <p:sp>
        <p:nvSpPr>
          <p:cNvPr id="5" name="Espace réservé du texte 4">
            <a:extLst>
              <a:ext uri="{FF2B5EF4-FFF2-40B4-BE49-F238E27FC236}">
                <a16:creationId xmlns:a16="http://schemas.microsoft.com/office/drawing/2014/main" id="{1B2923E5-697D-D41C-27DD-566731352E97}"/>
              </a:ext>
            </a:extLst>
          </p:cNvPr>
          <p:cNvSpPr>
            <a:spLocks noGrp="1"/>
          </p:cNvSpPr>
          <p:nvPr>
            <p:ph type="body" sz="quarter" idx="15"/>
          </p:nvPr>
        </p:nvSpPr>
        <p:spPr>
          <a:xfrm>
            <a:off x="270111" y="147671"/>
            <a:ext cx="5943600" cy="415925"/>
          </a:xfrm>
        </p:spPr>
        <p:txBody>
          <a:bodyPr/>
          <a:lstStyle/>
          <a:p>
            <a:pPr algn="ctr"/>
            <a:r>
              <a:rPr lang="en-CA">
                <a:ea typeface="+mn-lt"/>
                <a:cs typeface="+mn-lt"/>
              </a:rPr>
              <a:t>Forbidden </a:t>
            </a:r>
            <a:r>
              <a:rPr lang="en-US">
                <a:ea typeface="+mn-lt"/>
                <a:cs typeface="+mn-lt"/>
              </a:rPr>
              <a:t>on the Internet</a:t>
            </a:r>
          </a:p>
        </p:txBody>
      </p:sp>
      <p:pic>
        <p:nvPicPr>
          <p:cNvPr id="6" name="Image 6" descr="Une image contenant texte, jouet, poupée, clipart&#10;&#10;Description générée automatiquement">
            <a:extLst>
              <a:ext uri="{FF2B5EF4-FFF2-40B4-BE49-F238E27FC236}">
                <a16:creationId xmlns:a16="http://schemas.microsoft.com/office/drawing/2014/main" id="{0580C62F-D989-A734-F5D5-B20C3E265EF5}"/>
              </a:ext>
            </a:extLst>
          </p:cNvPr>
          <p:cNvPicPr>
            <a:picLocks noChangeAspect="1"/>
          </p:cNvPicPr>
          <p:nvPr/>
        </p:nvPicPr>
        <p:blipFill>
          <a:blip r:embed="rId3"/>
          <a:stretch>
            <a:fillRect/>
          </a:stretch>
        </p:blipFill>
        <p:spPr>
          <a:xfrm>
            <a:off x="7441721" y="3882073"/>
            <a:ext cx="3088256" cy="2300006"/>
          </a:xfrm>
          <a:prstGeom prst="rect">
            <a:avLst/>
          </a:prstGeom>
        </p:spPr>
      </p:pic>
      <p:pic>
        <p:nvPicPr>
          <p:cNvPr id="7" name="Image 7" descr="Une image contenant texte, cadre&#10;&#10;Description générée automatiquement">
            <a:extLst>
              <a:ext uri="{FF2B5EF4-FFF2-40B4-BE49-F238E27FC236}">
                <a16:creationId xmlns:a16="http://schemas.microsoft.com/office/drawing/2014/main" id="{8790A236-EB8C-152B-654A-F3F51DF0308E}"/>
              </a:ext>
            </a:extLst>
          </p:cNvPr>
          <p:cNvPicPr>
            <a:picLocks noChangeAspect="1"/>
          </p:cNvPicPr>
          <p:nvPr/>
        </p:nvPicPr>
        <p:blipFill>
          <a:blip r:embed="rId4"/>
          <a:stretch>
            <a:fillRect/>
          </a:stretch>
        </p:blipFill>
        <p:spPr>
          <a:xfrm>
            <a:off x="9106259" y="456123"/>
            <a:ext cx="2088311" cy="3099039"/>
          </a:xfrm>
          <a:prstGeom prst="rect">
            <a:avLst/>
          </a:prstGeom>
        </p:spPr>
      </p:pic>
    </p:spTree>
    <p:extLst>
      <p:ext uri="{BB962C8B-B14F-4D97-AF65-F5344CB8AC3E}">
        <p14:creationId xmlns:p14="http://schemas.microsoft.com/office/powerpoint/2010/main" val="290909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0C2CD9D-9DB0-1339-0E9B-815FFFE687DC}"/>
              </a:ext>
            </a:extLst>
          </p:cNvPr>
          <p:cNvSpPr>
            <a:spLocks noGrp="1"/>
          </p:cNvSpPr>
          <p:nvPr>
            <p:ph type="body" sz="quarter" idx="14"/>
          </p:nvPr>
        </p:nvSpPr>
        <p:spPr/>
        <p:txBody>
          <a:bodyPr vert="horz" lIns="0" tIns="0" rIns="0" bIns="0" rtlCol="0" anchor="t">
            <a:noAutofit/>
          </a:bodyPr>
          <a:lstStyle/>
          <a:p>
            <a:pPr marL="457200" indent="-457200">
              <a:buFont typeface="Arial" panose="020B0604020202020204" pitchFamily="34" charset="0"/>
              <a:buChar char="•"/>
            </a:pPr>
            <a:r>
              <a:rPr lang="fr-FR">
                <a:solidFill>
                  <a:schemeClr val="accent1"/>
                </a:solidFill>
                <a:cs typeface="Arial" panose="020B0604020202020204"/>
              </a:rPr>
              <a:t>The </a:t>
            </a:r>
            <a:r>
              <a:rPr lang="fr-FR" err="1">
                <a:solidFill>
                  <a:schemeClr val="accent1"/>
                </a:solidFill>
                <a:cs typeface="Arial" panose="020B0604020202020204"/>
              </a:rPr>
              <a:t>law</a:t>
            </a:r>
          </a:p>
          <a:p>
            <a:pPr marL="457200" indent="-457200">
              <a:buFont typeface="Arial" panose="020B0604020202020204" pitchFamily="34" charset="0"/>
              <a:buChar char="•"/>
            </a:pPr>
            <a:r>
              <a:rPr lang="fr-FR">
                <a:solidFill>
                  <a:schemeClr val="accent1"/>
                </a:solidFill>
                <a:cs typeface="Arial" panose="020B0604020202020204"/>
              </a:rPr>
              <a:t>The Internet</a:t>
            </a:r>
          </a:p>
          <a:p>
            <a:pPr marL="457200" indent="-457200">
              <a:buFont typeface="Arial" panose="020B0604020202020204" pitchFamily="34" charset="0"/>
              <a:buChar char="•"/>
            </a:pPr>
            <a:r>
              <a:rPr lang="fr-FR" err="1">
                <a:solidFill>
                  <a:schemeClr val="accent1"/>
                </a:solidFill>
                <a:cs typeface="Arial" panose="020B0604020202020204"/>
              </a:rPr>
              <a:t>What</a:t>
            </a:r>
            <a:r>
              <a:rPr lang="fr-FR">
                <a:solidFill>
                  <a:schemeClr val="accent1"/>
                </a:solidFill>
                <a:cs typeface="Arial" panose="020B0604020202020204"/>
              </a:rPr>
              <a:t> </a:t>
            </a:r>
            <a:r>
              <a:rPr lang="fr-FR" err="1">
                <a:solidFill>
                  <a:schemeClr val="accent1"/>
                </a:solidFill>
                <a:cs typeface="Arial" panose="020B0604020202020204"/>
              </a:rPr>
              <a:t>is</a:t>
            </a:r>
            <a:r>
              <a:rPr lang="fr-FR">
                <a:solidFill>
                  <a:schemeClr val="accent1"/>
                </a:solidFill>
                <a:cs typeface="Arial" panose="020B0604020202020204"/>
              </a:rPr>
              <a:t> not </a:t>
            </a:r>
            <a:r>
              <a:rPr lang="fr-FR" err="1">
                <a:solidFill>
                  <a:schemeClr val="accent1"/>
                </a:solidFill>
                <a:cs typeface="Arial" panose="020B0604020202020204"/>
              </a:rPr>
              <a:t>allowed</a:t>
            </a:r>
            <a:r>
              <a:rPr lang="fr-FR">
                <a:solidFill>
                  <a:schemeClr val="accent1"/>
                </a:solidFill>
                <a:cs typeface="Arial" panose="020B0604020202020204"/>
              </a:rPr>
              <a:t> on the Internet?</a:t>
            </a:r>
          </a:p>
          <a:p>
            <a:pPr marL="457200" indent="-457200">
              <a:buFont typeface="Arial" panose="020B0604020202020204" pitchFamily="34" charset="0"/>
              <a:buChar char="•"/>
            </a:pPr>
            <a:r>
              <a:rPr lang="fr-FR">
                <a:solidFill>
                  <a:schemeClr val="accent1"/>
                </a:solidFill>
                <a:cs typeface="Arial" panose="020B0604020202020204"/>
              </a:rPr>
              <a:t>The Internet and </a:t>
            </a:r>
            <a:r>
              <a:rPr lang="fr-FR" err="1">
                <a:solidFill>
                  <a:schemeClr val="accent1"/>
                </a:solidFill>
                <a:cs typeface="Arial" panose="020B0604020202020204"/>
              </a:rPr>
              <a:t>personal</a:t>
            </a:r>
            <a:r>
              <a:rPr lang="fr-FR">
                <a:solidFill>
                  <a:schemeClr val="accent1"/>
                </a:solidFill>
                <a:cs typeface="Arial" panose="020B0604020202020204"/>
              </a:rPr>
              <a:t> information</a:t>
            </a:r>
          </a:p>
          <a:p>
            <a:pPr marL="457200" indent="-457200">
              <a:buFont typeface="Arial" panose="020B0604020202020204" pitchFamily="34" charset="0"/>
              <a:buChar char="•"/>
            </a:pPr>
            <a:r>
              <a:rPr lang="fr-FR" err="1">
                <a:solidFill>
                  <a:schemeClr val="accent1"/>
                </a:solidFill>
                <a:cs typeface="Arial" panose="020B0604020202020204"/>
              </a:rPr>
              <a:t>What</a:t>
            </a:r>
            <a:r>
              <a:rPr lang="fr-FR">
                <a:solidFill>
                  <a:schemeClr val="accent1"/>
                </a:solidFill>
                <a:cs typeface="Arial" panose="020B0604020202020204"/>
              </a:rPr>
              <a:t> can I do if </a:t>
            </a:r>
            <a:r>
              <a:rPr lang="fr-FR" err="1">
                <a:solidFill>
                  <a:schemeClr val="accent1"/>
                </a:solidFill>
                <a:cs typeface="Arial" panose="020B0604020202020204"/>
              </a:rPr>
              <a:t>I'm</a:t>
            </a:r>
            <a:r>
              <a:rPr lang="fr-FR">
                <a:solidFill>
                  <a:schemeClr val="accent1"/>
                </a:solidFill>
                <a:cs typeface="Arial" panose="020B0604020202020204"/>
              </a:rPr>
              <a:t> </a:t>
            </a:r>
            <a:r>
              <a:rPr lang="fr-FR" err="1">
                <a:solidFill>
                  <a:schemeClr val="accent1"/>
                </a:solidFill>
                <a:cs typeface="Arial" panose="020B0604020202020204"/>
              </a:rPr>
              <a:t>being</a:t>
            </a:r>
            <a:r>
              <a:rPr lang="fr-FR">
                <a:solidFill>
                  <a:schemeClr val="accent1"/>
                </a:solidFill>
                <a:cs typeface="Arial" panose="020B0604020202020204"/>
              </a:rPr>
              <a:t> </a:t>
            </a:r>
            <a:r>
              <a:rPr lang="fr-FR" err="1">
                <a:solidFill>
                  <a:schemeClr val="accent1"/>
                </a:solidFill>
                <a:cs typeface="Arial" panose="020B0604020202020204"/>
              </a:rPr>
              <a:t>targeted</a:t>
            </a:r>
            <a:r>
              <a:rPr lang="fr-FR">
                <a:solidFill>
                  <a:schemeClr val="accent1"/>
                </a:solidFill>
                <a:cs typeface="Arial" panose="020B0604020202020204"/>
              </a:rPr>
              <a:t> online?</a:t>
            </a:r>
          </a:p>
          <a:p>
            <a:pPr marL="457200" indent="-457200">
              <a:buFont typeface="Arial" panose="020B0604020202020204" pitchFamily="34" charset="0"/>
              <a:buChar char="•"/>
            </a:pPr>
            <a:r>
              <a:rPr lang="fr-FR">
                <a:solidFill>
                  <a:schemeClr val="accent1"/>
                </a:solidFill>
                <a:cs typeface="Arial" panose="020B0604020202020204"/>
              </a:rPr>
              <a:t>Our charter</a:t>
            </a:r>
          </a:p>
        </p:txBody>
      </p:sp>
      <p:sp>
        <p:nvSpPr>
          <p:cNvPr id="3" name="Titre 2">
            <a:extLst>
              <a:ext uri="{FF2B5EF4-FFF2-40B4-BE49-F238E27FC236}">
                <a16:creationId xmlns:a16="http://schemas.microsoft.com/office/drawing/2014/main" id="{2A96F616-0B2C-288C-8908-1FFB71BD4212}"/>
              </a:ext>
            </a:extLst>
          </p:cNvPr>
          <p:cNvSpPr>
            <a:spLocks noGrp="1"/>
          </p:cNvSpPr>
          <p:nvPr>
            <p:ph type="title"/>
          </p:nvPr>
        </p:nvSpPr>
        <p:spPr/>
        <p:txBody>
          <a:bodyPr/>
          <a:lstStyle/>
          <a:p>
            <a:r>
              <a:rPr lang="fr-FR" err="1">
                <a:cs typeface="Arial"/>
              </a:rPr>
              <a:t>What</a:t>
            </a:r>
            <a:r>
              <a:rPr lang="fr-FR">
                <a:cs typeface="Arial"/>
              </a:rPr>
              <a:t> </a:t>
            </a:r>
            <a:r>
              <a:rPr lang="fr-FR" err="1">
                <a:cs typeface="Arial"/>
              </a:rPr>
              <a:t>we'll</a:t>
            </a:r>
            <a:r>
              <a:rPr lang="fr-FR">
                <a:cs typeface="Arial"/>
              </a:rPr>
              <a:t> </a:t>
            </a:r>
            <a:r>
              <a:rPr lang="fr-FR" err="1">
                <a:cs typeface="Arial"/>
              </a:rPr>
              <a:t>discuss</a:t>
            </a:r>
            <a:r>
              <a:rPr lang="fr-FR">
                <a:cs typeface="Arial"/>
              </a:rPr>
              <a:t>:</a:t>
            </a:r>
            <a:endParaRPr lang="fr-FR"/>
          </a:p>
        </p:txBody>
      </p:sp>
    </p:spTree>
    <p:extLst>
      <p:ext uri="{BB962C8B-B14F-4D97-AF65-F5344CB8AC3E}">
        <p14:creationId xmlns:p14="http://schemas.microsoft.com/office/powerpoint/2010/main" val="147969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62E49A0-41D2-E992-0DE3-37AD3D08F52E}"/>
              </a:ext>
            </a:extLst>
          </p:cNvPr>
          <p:cNvSpPr>
            <a:spLocks noGrp="1"/>
          </p:cNvSpPr>
          <p:nvPr>
            <p:ph type="title"/>
          </p:nvPr>
        </p:nvSpPr>
        <p:spPr>
          <a:xfrm>
            <a:off x="6076082" y="3547812"/>
            <a:ext cx="6111235" cy="914400"/>
          </a:xfrm>
        </p:spPr>
        <p:txBody>
          <a:bodyPr/>
          <a:lstStyle/>
          <a:p>
            <a:r>
              <a:rPr lang="fr-FR" sz="2800" b="0">
                <a:cs typeface="Arial"/>
              </a:rPr>
              <a:t>6.1 </a:t>
            </a:r>
            <a:r>
              <a:rPr lang="en-CA" sz="2800" b="0">
                <a:cs typeface="Arial"/>
              </a:rPr>
              <a:t>Everyone has the right to control their personal images and to the protection of their reputation</a:t>
            </a:r>
            <a:endParaRPr lang="fr-FR" sz="2800" b="0">
              <a:ea typeface="+mj-lt"/>
              <a:cs typeface="+mj-lt"/>
            </a:endParaRPr>
          </a:p>
          <a:p>
            <a:endParaRPr lang="fr-FR" sz="2800" b="0">
              <a:cs typeface="Arial"/>
            </a:endParaRPr>
          </a:p>
        </p:txBody>
      </p:sp>
      <p:sp>
        <p:nvSpPr>
          <p:cNvPr id="5" name="Espace réservé du texte 4">
            <a:extLst>
              <a:ext uri="{FF2B5EF4-FFF2-40B4-BE49-F238E27FC236}">
                <a16:creationId xmlns:a16="http://schemas.microsoft.com/office/drawing/2014/main" id="{D0239210-4348-E09C-7EE4-3A123719B215}"/>
              </a:ext>
            </a:extLst>
          </p:cNvPr>
          <p:cNvSpPr>
            <a:spLocks noGrp="1"/>
          </p:cNvSpPr>
          <p:nvPr>
            <p:ph type="body" sz="quarter" idx="15"/>
          </p:nvPr>
        </p:nvSpPr>
        <p:spPr>
          <a:xfrm>
            <a:off x="5822082" y="123481"/>
            <a:ext cx="5859061" cy="459057"/>
          </a:xfrm>
        </p:spPr>
        <p:txBody>
          <a:bodyPr/>
          <a:lstStyle/>
          <a:p>
            <a:pPr algn="ctr"/>
            <a:r>
              <a:rPr lang="en-CA" b="0">
                <a:ea typeface="+mn-lt"/>
                <a:cs typeface="+mn-lt"/>
              </a:rPr>
              <a:t>Forbidden </a:t>
            </a:r>
            <a:r>
              <a:rPr lang="en-US" b="0">
                <a:ea typeface="+mn-lt"/>
                <a:cs typeface="+mn-lt"/>
              </a:rPr>
              <a:t>on the Internet</a:t>
            </a:r>
            <a:endParaRPr lang="fr-FR"/>
          </a:p>
        </p:txBody>
      </p:sp>
      <p:pic>
        <p:nvPicPr>
          <p:cNvPr id="8" name="Image 8" descr="Une image contenant texte, jouet, poupée, chambre à coucher&#10;&#10;Description générée automatiquement">
            <a:extLst>
              <a:ext uri="{FF2B5EF4-FFF2-40B4-BE49-F238E27FC236}">
                <a16:creationId xmlns:a16="http://schemas.microsoft.com/office/drawing/2014/main" id="{58949D4B-5474-62C4-4A09-ABA4D6FCA200}"/>
              </a:ext>
            </a:extLst>
          </p:cNvPr>
          <p:cNvPicPr>
            <a:picLocks noChangeAspect="1"/>
          </p:cNvPicPr>
          <p:nvPr/>
        </p:nvPicPr>
        <p:blipFill>
          <a:blip r:embed="rId3"/>
          <a:stretch>
            <a:fillRect/>
          </a:stretch>
        </p:blipFill>
        <p:spPr>
          <a:xfrm>
            <a:off x="655608" y="2257344"/>
            <a:ext cx="4065916" cy="3047800"/>
          </a:xfrm>
          <a:prstGeom prst="rect">
            <a:avLst/>
          </a:prstGeom>
        </p:spPr>
      </p:pic>
      <p:sp>
        <p:nvSpPr>
          <p:cNvPr id="4" name="Titre 2">
            <a:extLst>
              <a:ext uri="{FF2B5EF4-FFF2-40B4-BE49-F238E27FC236}">
                <a16:creationId xmlns:a16="http://schemas.microsoft.com/office/drawing/2014/main" id="{80250991-B59C-CAC9-DA3D-722C47A6B660}"/>
              </a:ext>
            </a:extLst>
          </p:cNvPr>
          <p:cNvSpPr txBox="1">
            <a:spLocks/>
          </p:cNvSpPr>
          <p:nvPr/>
        </p:nvSpPr>
        <p:spPr>
          <a:xfrm>
            <a:off x="5315652" y="1267745"/>
            <a:ext cx="6662467" cy="88564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a:lstStyle>
          <a:p>
            <a:r>
              <a:rPr lang="fr-FR">
                <a:cs typeface="Arial"/>
              </a:rPr>
              <a:t>6. </a:t>
            </a:r>
            <a:r>
              <a:rPr lang="en-CA">
                <a:cs typeface="Arial"/>
              </a:rPr>
              <a:t>Sharing certain images</a:t>
            </a:r>
          </a:p>
        </p:txBody>
      </p:sp>
    </p:spTree>
    <p:extLst>
      <p:ext uri="{BB962C8B-B14F-4D97-AF65-F5344CB8AC3E}">
        <p14:creationId xmlns:p14="http://schemas.microsoft.com/office/powerpoint/2010/main" val="14755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39C0A34-920D-33B6-A243-F4BD9C16AFB4}"/>
              </a:ext>
            </a:extLst>
          </p:cNvPr>
          <p:cNvSpPr>
            <a:spLocks noGrp="1"/>
          </p:cNvSpPr>
          <p:nvPr>
            <p:ph type="body" sz="quarter" idx="14"/>
          </p:nvPr>
        </p:nvSpPr>
        <p:spPr>
          <a:xfrm>
            <a:off x="639586" y="2359173"/>
            <a:ext cx="5745193" cy="678612"/>
          </a:xfrm>
        </p:spPr>
        <p:txBody>
          <a:bodyPr vert="horz" lIns="0" tIns="0" rIns="0" bIns="0" rtlCol="0" anchor="t">
            <a:noAutofit/>
          </a:bodyPr>
          <a:lstStyle/>
          <a:p>
            <a:r>
              <a:rPr lang="fr-FR">
                <a:cs typeface="Arial"/>
              </a:rPr>
              <a:t>6.2 </a:t>
            </a:r>
            <a:r>
              <a:rPr lang="fr-FR" err="1">
                <a:cs typeface="Arial"/>
              </a:rPr>
              <a:t>Intimate</a:t>
            </a:r>
            <a:r>
              <a:rPr lang="fr-FR">
                <a:cs typeface="Arial"/>
              </a:rPr>
              <a:t> images</a:t>
            </a:r>
          </a:p>
          <a:p>
            <a:endParaRPr lang="fr-FR">
              <a:cs typeface="Arial"/>
            </a:endParaRPr>
          </a:p>
          <a:p>
            <a:endParaRPr lang="fr-FR">
              <a:cs typeface="Arial"/>
            </a:endParaRPr>
          </a:p>
          <a:p>
            <a:r>
              <a:rPr lang="en-CA">
                <a:ea typeface="+mn-lt"/>
                <a:cs typeface="+mn-lt"/>
              </a:rPr>
              <a:t>What is an intimate image?</a:t>
            </a:r>
            <a:endParaRPr lang="en-CA"/>
          </a:p>
        </p:txBody>
      </p:sp>
      <p:sp>
        <p:nvSpPr>
          <p:cNvPr id="5" name="Espace réservé du texte 4">
            <a:extLst>
              <a:ext uri="{FF2B5EF4-FFF2-40B4-BE49-F238E27FC236}">
                <a16:creationId xmlns:a16="http://schemas.microsoft.com/office/drawing/2014/main" id="{63C23D0D-4119-BFFD-FFBA-08C33B933D44}"/>
              </a:ext>
            </a:extLst>
          </p:cNvPr>
          <p:cNvSpPr>
            <a:spLocks noGrp="1"/>
          </p:cNvSpPr>
          <p:nvPr>
            <p:ph type="body" sz="quarter" idx="15"/>
          </p:nvPr>
        </p:nvSpPr>
        <p:spPr>
          <a:xfrm>
            <a:off x="536206" y="171861"/>
            <a:ext cx="5943600" cy="415925"/>
          </a:xfrm>
        </p:spPr>
        <p:txBody>
          <a:bodyPr/>
          <a:lstStyle/>
          <a:p>
            <a:pPr algn="ctr"/>
            <a:r>
              <a:rPr lang="en-CA" b="0">
                <a:ea typeface="+mn-lt"/>
                <a:cs typeface="+mn-lt"/>
              </a:rPr>
              <a:t>Forbidden </a:t>
            </a:r>
            <a:r>
              <a:rPr lang="en-US" b="0">
                <a:ea typeface="+mn-lt"/>
                <a:cs typeface="+mn-lt"/>
              </a:rPr>
              <a:t>on the Internet</a:t>
            </a:r>
            <a:endParaRPr lang="fr-FR"/>
          </a:p>
        </p:txBody>
      </p:sp>
      <p:pic>
        <p:nvPicPr>
          <p:cNvPr id="6" name="Image 6" descr="Une image contenant texte, cadre, capture d’écran&#10;&#10;Description générée automatiquement">
            <a:extLst>
              <a:ext uri="{FF2B5EF4-FFF2-40B4-BE49-F238E27FC236}">
                <a16:creationId xmlns:a16="http://schemas.microsoft.com/office/drawing/2014/main" id="{C53C7CD7-F8EF-40FD-20C9-9B1B0278796B}"/>
              </a:ext>
            </a:extLst>
          </p:cNvPr>
          <p:cNvPicPr>
            <a:picLocks noChangeAspect="1"/>
          </p:cNvPicPr>
          <p:nvPr/>
        </p:nvPicPr>
        <p:blipFill>
          <a:blip r:embed="rId3"/>
          <a:stretch>
            <a:fillRect/>
          </a:stretch>
        </p:blipFill>
        <p:spPr>
          <a:xfrm>
            <a:off x="6828346" y="3291516"/>
            <a:ext cx="2257425" cy="3257550"/>
          </a:xfrm>
          <a:prstGeom prst="rect">
            <a:avLst/>
          </a:prstGeom>
        </p:spPr>
      </p:pic>
      <p:pic>
        <p:nvPicPr>
          <p:cNvPr id="7" name="Image 7" descr="Une image contenant cadre&#10;&#10;Description générée automatiquement">
            <a:extLst>
              <a:ext uri="{FF2B5EF4-FFF2-40B4-BE49-F238E27FC236}">
                <a16:creationId xmlns:a16="http://schemas.microsoft.com/office/drawing/2014/main" id="{779F6B7C-A746-F54F-8C45-4436F76F97E6}"/>
              </a:ext>
            </a:extLst>
          </p:cNvPr>
          <p:cNvPicPr>
            <a:picLocks noChangeAspect="1"/>
          </p:cNvPicPr>
          <p:nvPr/>
        </p:nvPicPr>
        <p:blipFill>
          <a:blip r:embed="rId4"/>
          <a:stretch>
            <a:fillRect/>
          </a:stretch>
        </p:blipFill>
        <p:spPr>
          <a:xfrm>
            <a:off x="9415373" y="975863"/>
            <a:ext cx="2276475" cy="3371850"/>
          </a:xfrm>
          <a:prstGeom prst="rect">
            <a:avLst/>
          </a:prstGeom>
        </p:spPr>
      </p:pic>
      <p:sp>
        <p:nvSpPr>
          <p:cNvPr id="10" name="Titre 2">
            <a:extLst>
              <a:ext uri="{FF2B5EF4-FFF2-40B4-BE49-F238E27FC236}">
                <a16:creationId xmlns:a16="http://schemas.microsoft.com/office/drawing/2014/main" id="{C042EC7F-2828-DD67-46D1-20CACED8FE47}"/>
              </a:ext>
            </a:extLst>
          </p:cNvPr>
          <p:cNvSpPr txBox="1">
            <a:spLocks/>
          </p:cNvSpPr>
          <p:nvPr/>
        </p:nvSpPr>
        <p:spPr>
          <a:xfrm>
            <a:off x="453366" y="1074221"/>
            <a:ext cx="6662467" cy="88564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a:lstStyle>
          <a:p>
            <a:r>
              <a:rPr lang="fr-FR">
                <a:cs typeface="Arial"/>
              </a:rPr>
              <a:t>6. </a:t>
            </a:r>
            <a:r>
              <a:rPr lang="en-CA">
                <a:cs typeface="Arial"/>
              </a:rPr>
              <a:t>Sharing certain images</a:t>
            </a:r>
          </a:p>
        </p:txBody>
      </p:sp>
    </p:spTree>
    <p:extLst>
      <p:ext uri="{BB962C8B-B14F-4D97-AF65-F5344CB8AC3E}">
        <p14:creationId xmlns:p14="http://schemas.microsoft.com/office/powerpoint/2010/main" val="278776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DDD2837A-2222-C2AD-2BD1-E22B0714CE4D}"/>
              </a:ext>
            </a:extLst>
          </p:cNvPr>
          <p:cNvSpPr>
            <a:spLocks noGrp="1"/>
          </p:cNvSpPr>
          <p:nvPr>
            <p:ph type="body" sz="quarter" idx="14"/>
          </p:nvPr>
        </p:nvSpPr>
        <p:spPr>
          <a:xfrm>
            <a:off x="585043" y="1326744"/>
            <a:ext cx="6547449" cy="4776157"/>
          </a:xfrm>
        </p:spPr>
        <p:txBody>
          <a:bodyPr vert="horz" lIns="0" tIns="0" rIns="0" bIns="0" rtlCol="0" anchor="t">
            <a:noAutofit/>
          </a:bodyPr>
          <a:lstStyle/>
          <a:p>
            <a:pPr>
              <a:lnSpc>
                <a:spcPct val="100000"/>
              </a:lnSpc>
              <a:spcBef>
                <a:spcPts val="0"/>
              </a:spcBef>
            </a:pPr>
            <a:r>
              <a:rPr lang="en-CA" sz="3200">
                <a:cs typeface="Arial"/>
              </a:rPr>
              <a:t>Why is it serious to share intimate images over the Internet?</a:t>
            </a:r>
            <a:endParaRPr lang="en-CA">
              <a:cs typeface="Arial"/>
            </a:endParaRPr>
          </a:p>
          <a:p>
            <a:pPr>
              <a:lnSpc>
                <a:spcPct val="100000"/>
              </a:lnSpc>
              <a:spcBef>
                <a:spcPts val="0"/>
              </a:spcBef>
            </a:pPr>
            <a:endParaRPr lang="fr-CA" sz="3200">
              <a:cs typeface="Arial"/>
            </a:endParaRPr>
          </a:p>
          <a:p>
            <a:pPr>
              <a:lnSpc>
                <a:spcPct val="100000"/>
              </a:lnSpc>
              <a:spcBef>
                <a:spcPts val="0"/>
              </a:spcBef>
            </a:pPr>
            <a:r>
              <a:rPr lang="fr-FR" sz="3200">
                <a:ea typeface="+mn-lt"/>
                <a:cs typeface="+mn-lt"/>
              </a:rPr>
              <a:t>To </a:t>
            </a:r>
            <a:r>
              <a:rPr lang="fr-FR" sz="3200" err="1">
                <a:ea typeface="+mn-lt"/>
                <a:cs typeface="+mn-lt"/>
              </a:rPr>
              <a:t>share</a:t>
            </a:r>
            <a:r>
              <a:rPr lang="fr-FR" sz="3200">
                <a:ea typeface="+mn-lt"/>
                <a:cs typeface="+mn-lt"/>
              </a:rPr>
              <a:t> images, consent </a:t>
            </a:r>
            <a:r>
              <a:rPr lang="fr-FR" sz="3200" err="1">
                <a:ea typeface="+mn-lt"/>
                <a:cs typeface="+mn-lt"/>
              </a:rPr>
              <a:t>is</a:t>
            </a:r>
            <a:r>
              <a:rPr lang="fr-FR" sz="3200">
                <a:ea typeface="+mn-lt"/>
                <a:cs typeface="+mn-lt"/>
              </a:rPr>
              <a:t> important!</a:t>
            </a:r>
            <a:endParaRPr lang="fr-FR"/>
          </a:p>
          <a:p>
            <a:endParaRPr lang="fr-FR" sz="3200">
              <a:ea typeface="+mn-lt"/>
              <a:cs typeface="+mn-lt"/>
            </a:endParaRPr>
          </a:p>
          <a:p>
            <a:r>
              <a:rPr lang="fr-FR" sz="3200">
                <a:ea typeface="+mn-lt"/>
                <a:cs typeface="+mn-lt"/>
              </a:rPr>
              <a:t>Consent, </a:t>
            </a:r>
            <a:r>
              <a:rPr lang="fr-FR" sz="3200" err="1">
                <a:ea typeface="+mn-lt"/>
                <a:cs typeface="+mn-lt"/>
              </a:rPr>
              <a:t>what</a:t>
            </a:r>
            <a:r>
              <a:rPr lang="fr-FR" sz="3200">
                <a:ea typeface="+mn-lt"/>
                <a:cs typeface="+mn-lt"/>
              </a:rPr>
              <a:t> </a:t>
            </a:r>
            <a:r>
              <a:rPr lang="fr-FR" sz="3200" err="1">
                <a:ea typeface="+mn-lt"/>
                <a:cs typeface="+mn-lt"/>
              </a:rPr>
              <a:t>is</a:t>
            </a:r>
            <a:r>
              <a:rPr lang="fr-FR" sz="3200">
                <a:ea typeface="+mn-lt"/>
                <a:cs typeface="+mn-lt"/>
              </a:rPr>
              <a:t> </a:t>
            </a:r>
            <a:r>
              <a:rPr lang="fr-FR" sz="3200" err="1">
                <a:ea typeface="+mn-lt"/>
                <a:cs typeface="+mn-lt"/>
              </a:rPr>
              <a:t>it</a:t>
            </a:r>
            <a:r>
              <a:rPr lang="fr-FR" sz="3200">
                <a:ea typeface="+mn-lt"/>
                <a:cs typeface="+mn-lt"/>
              </a:rPr>
              <a:t>?</a:t>
            </a:r>
            <a:endParaRPr lang="fr-FR">
              <a:cs typeface="Arial"/>
            </a:endParaRPr>
          </a:p>
          <a:p>
            <a:pPr>
              <a:lnSpc>
                <a:spcPct val="100000"/>
              </a:lnSpc>
              <a:spcBef>
                <a:spcPts val="0"/>
              </a:spcBef>
            </a:pPr>
            <a:endParaRPr lang="fr-FR" sz="3200">
              <a:cs typeface="Arial"/>
            </a:endParaRPr>
          </a:p>
          <a:p>
            <a:endParaRPr lang="fr-FR">
              <a:cs typeface="Arial"/>
            </a:endParaRPr>
          </a:p>
        </p:txBody>
      </p:sp>
    </p:spTree>
    <p:extLst>
      <p:ext uri="{BB962C8B-B14F-4D97-AF65-F5344CB8AC3E}">
        <p14:creationId xmlns:p14="http://schemas.microsoft.com/office/powerpoint/2010/main" val="381888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AA64541-203D-7A8F-2280-578A9CC0AFC4}"/>
              </a:ext>
            </a:extLst>
          </p:cNvPr>
          <p:cNvSpPr>
            <a:spLocks noGrp="1"/>
          </p:cNvSpPr>
          <p:nvPr>
            <p:ph type="title"/>
          </p:nvPr>
        </p:nvSpPr>
        <p:spPr>
          <a:xfrm>
            <a:off x="6095255" y="1038620"/>
            <a:ext cx="5887812" cy="856892"/>
          </a:xfrm>
        </p:spPr>
        <p:txBody>
          <a:bodyPr/>
          <a:lstStyle/>
          <a:p>
            <a:pPr>
              <a:lnSpc>
                <a:spcPct val="100000"/>
              </a:lnSpc>
              <a:spcBef>
                <a:spcPts val="0"/>
              </a:spcBef>
            </a:pPr>
            <a:r>
              <a:rPr lang="fr-FR" sz="3200" dirty="0">
                <a:cs typeface="Arial"/>
              </a:rPr>
              <a:t>7. </a:t>
            </a:r>
            <a:r>
              <a:rPr lang="en-CA" sz="3200" dirty="0">
                <a:cs typeface="Arial"/>
              </a:rPr>
              <a:t>Sharing certain songs, videos or works of art</a:t>
            </a:r>
            <a:endParaRPr lang="fr-FR" dirty="0">
              <a:cs typeface="Arial"/>
            </a:endParaRPr>
          </a:p>
        </p:txBody>
      </p:sp>
      <p:sp>
        <p:nvSpPr>
          <p:cNvPr id="4" name="Espace réservé du texte 3">
            <a:extLst>
              <a:ext uri="{FF2B5EF4-FFF2-40B4-BE49-F238E27FC236}">
                <a16:creationId xmlns:a16="http://schemas.microsoft.com/office/drawing/2014/main" id="{32239C28-26DF-E8D0-BFCD-C51FD37CAC38}"/>
              </a:ext>
            </a:extLst>
          </p:cNvPr>
          <p:cNvSpPr>
            <a:spLocks noGrp="1"/>
          </p:cNvSpPr>
          <p:nvPr>
            <p:ph type="body" sz="quarter" idx="14"/>
          </p:nvPr>
        </p:nvSpPr>
        <p:spPr>
          <a:xfrm>
            <a:off x="7955408" y="4077610"/>
            <a:ext cx="3917890" cy="3293009"/>
          </a:xfrm>
        </p:spPr>
        <p:txBody>
          <a:bodyPr vert="horz" lIns="0" tIns="0" rIns="0" bIns="0" rtlCol="0" anchor="t">
            <a:noAutofit/>
          </a:bodyPr>
          <a:lstStyle/>
          <a:p>
            <a:r>
              <a:rPr lang="en-CA" sz="3200">
                <a:ea typeface="+mn-lt"/>
                <a:cs typeface="+mn-lt"/>
              </a:rPr>
              <a:t>Do you know what copyright is</a:t>
            </a:r>
            <a:r>
              <a:rPr lang="fr-CA" sz="3200">
                <a:ea typeface="+mn-lt"/>
                <a:cs typeface="+mn-lt"/>
              </a:rPr>
              <a:t>?</a:t>
            </a:r>
            <a:endParaRPr lang="fr-CA" sz="3200">
              <a:cs typeface="Arial"/>
            </a:endParaRPr>
          </a:p>
        </p:txBody>
      </p:sp>
      <p:sp>
        <p:nvSpPr>
          <p:cNvPr id="5" name="Espace réservé du texte 4">
            <a:extLst>
              <a:ext uri="{FF2B5EF4-FFF2-40B4-BE49-F238E27FC236}">
                <a16:creationId xmlns:a16="http://schemas.microsoft.com/office/drawing/2014/main" id="{4ADCDF43-B5CA-C079-2E53-F74F00E4D6AE}"/>
              </a:ext>
            </a:extLst>
          </p:cNvPr>
          <p:cNvSpPr>
            <a:spLocks noGrp="1"/>
          </p:cNvSpPr>
          <p:nvPr>
            <p:ph type="body" sz="quarter" idx="15"/>
          </p:nvPr>
        </p:nvSpPr>
        <p:spPr>
          <a:xfrm>
            <a:off x="5841709" y="171861"/>
            <a:ext cx="5887815" cy="372793"/>
          </a:xfrm>
        </p:spPr>
        <p:txBody>
          <a:bodyPr/>
          <a:lstStyle/>
          <a:p>
            <a:pPr algn="ctr"/>
            <a:r>
              <a:rPr lang="en-CA" b="0">
                <a:ea typeface="+mn-lt"/>
                <a:cs typeface="+mn-lt"/>
              </a:rPr>
              <a:t>Forbidden </a:t>
            </a:r>
            <a:r>
              <a:rPr lang="en-US" b="0">
                <a:ea typeface="+mn-lt"/>
                <a:cs typeface="+mn-lt"/>
              </a:rPr>
              <a:t>on the Internet</a:t>
            </a:r>
            <a:endParaRPr lang="fr-FR"/>
          </a:p>
        </p:txBody>
      </p:sp>
      <p:pic>
        <p:nvPicPr>
          <p:cNvPr id="6" name="Image 6">
            <a:extLst>
              <a:ext uri="{FF2B5EF4-FFF2-40B4-BE49-F238E27FC236}">
                <a16:creationId xmlns:a16="http://schemas.microsoft.com/office/drawing/2014/main" id="{63EEF1ED-E9AA-6F4D-2232-8FD38860227E}"/>
              </a:ext>
            </a:extLst>
          </p:cNvPr>
          <p:cNvPicPr>
            <a:picLocks noChangeAspect="1"/>
          </p:cNvPicPr>
          <p:nvPr/>
        </p:nvPicPr>
        <p:blipFill>
          <a:blip r:embed="rId3"/>
          <a:stretch>
            <a:fillRect/>
          </a:stretch>
        </p:blipFill>
        <p:spPr>
          <a:xfrm>
            <a:off x="267419" y="1467928"/>
            <a:ext cx="4928557" cy="4942934"/>
          </a:xfrm>
          <a:prstGeom prst="rect">
            <a:avLst/>
          </a:prstGeom>
        </p:spPr>
      </p:pic>
    </p:spTree>
    <p:extLst>
      <p:ext uri="{BB962C8B-B14F-4D97-AF65-F5344CB8AC3E}">
        <p14:creationId xmlns:p14="http://schemas.microsoft.com/office/powerpoint/2010/main" val="91716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2C7C0B-A9C5-CA80-6F22-59886ABAC14D}"/>
              </a:ext>
            </a:extLst>
          </p:cNvPr>
          <p:cNvSpPr>
            <a:spLocks noGrp="1"/>
          </p:cNvSpPr>
          <p:nvPr>
            <p:ph type="title"/>
          </p:nvPr>
        </p:nvSpPr>
        <p:spPr>
          <a:xfrm>
            <a:off x="398138" y="549790"/>
            <a:ext cx="5943600" cy="914400"/>
          </a:xfrm>
        </p:spPr>
        <p:txBody>
          <a:bodyPr/>
          <a:lstStyle/>
          <a:p>
            <a:r>
              <a:rPr lang="fr-FR">
                <a:cs typeface="Arial"/>
              </a:rPr>
              <a:t>Copyright</a:t>
            </a:r>
            <a:endParaRPr lang="fr-FR"/>
          </a:p>
        </p:txBody>
      </p:sp>
      <p:sp>
        <p:nvSpPr>
          <p:cNvPr id="4" name="Espace réservé du texte 3">
            <a:extLst>
              <a:ext uri="{FF2B5EF4-FFF2-40B4-BE49-F238E27FC236}">
                <a16:creationId xmlns:a16="http://schemas.microsoft.com/office/drawing/2014/main" id="{55199063-5BC9-132B-EF8F-417B5C252614}"/>
              </a:ext>
            </a:extLst>
          </p:cNvPr>
          <p:cNvSpPr>
            <a:spLocks noGrp="1"/>
          </p:cNvSpPr>
          <p:nvPr>
            <p:ph type="body" sz="quarter" idx="14"/>
          </p:nvPr>
        </p:nvSpPr>
        <p:spPr>
          <a:xfrm>
            <a:off x="271024" y="2012975"/>
            <a:ext cx="6851198" cy="4517366"/>
          </a:xfrm>
        </p:spPr>
        <p:txBody>
          <a:bodyPr vert="horz" lIns="0" tIns="0" rIns="0" bIns="0" rtlCol="0" anchor="t">
            <a:noAutofit/>
          </a:bodyPr>
          <a:lstStyle/>
          <a:p>
            <a:r>
              <a:rPr lang="en-CA">
                <a:cs typeface="Arial"/>
              </a:rPr>
              <a:t>Do you know what copyright is</a:t>
            </a:r>
            <a:r>
              <a:rPr lang="fr-CA">
                <a:cs typeface="Arial"/>
              </a:rPr>
              <a:t>?</a:t>
            </a:r>
            <a:endParaRPr lang="fr-CA"/>
          </a:p>
          <a:p>
            <a:endParaRPr lang="fr-CA">
              <a:ea typeface="+mn-lt"/>
              <a:cs typeface="+mn-lt"/>
            </a:endParaRPr>
          </a:p>
          <a:p>
            <a:r>
              <a:rPr lang="en-CA">
                <a:ea typeface="+mn-lt"/>
                <a:cs typeface="+mn-lt"/>
              </a:rPr>
              <a:t>Why do we need copyright?</a:t>
            </a:r>
            <a:endParaRPr lang="fr-CA"/>
          </a:p>
          <a:p>
            <a:endParaRPr lang="fr-FR">
              <a:cs typeface="Arial"/>
            </a:endParaRPr>
          </a:p>
          <a:p>
            <a:r>
              <a:rPr lang="en-CA">
                <a:cs typeface="Arial"/>
              </a:rPr>
              <a:t>What do some websites, such as YouTube, do to help artists protect their work? </a:t>
            </a:r>
            <a:endParaRPr lang="fr-CA"/>
          </a:p>
        </p:txBody>
      </p:sp>
    </p:spTree>
    <p:extLst>
      <p:ext uri="{BB962C8B-B14F-4D97-AF65-F5344CB8AC3E}">
        <p14:creationId xmlns:p14="http://schemas.microsoft.com/office/powerpoint/2010/main" val="184241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7C1FF52-53BE-0202-4940-4D5C54064C6F}"/>
              </a:ext>
            </a:extLst>
          </p:cNvPr>
          <p:cNvSpPr>
            <a:spLocks noGrp="1"/>
          </p:cNvSpPr>
          <p:nvPr>
            <p:ph type="body" idx="1"/>
          </p:nvPr>
        </p:nvSpPr>
        <p:spPr/>
        <p:txBody>
          <a:bodyPr/>
          <a:lstStyle/>
          <a:p>
            <a:r>
              <a:rPr lang="fr-FR">
                <a:cs typeface="Arial"/>
              </a:rPr>
              <a:t>The Internet and </a:t>
            </a:r>
            <a:r>
              <a:rPr lang="fr-FR" err="1">
                <a:cs typeface="Arial"/>
              </a:rPr>
              <a:t>personal</a:t>
            </a:r>
            <a:r>
              <a:rPr lang="fr-FR">
                <a:cs typeface="Arial"/>
              </a:rPr>
              <a:t> information </a:t>
            </a:r>
            <a:endParaRPr lang="fr-FR"/>
          </a:p>
        </p:txBody>
      </p:sp>
      <p:pic>
        <p:nvPicPr>
          <p:cNvPr id="4" name="Graphique 4" descr="Coffre-fort contour">
            <a:extLst>
              <a:ext uri="{FF2B5EF4-FFF2-40B4-BE49-F238E27FC236}">
                <a16:creationId xmlns:a16="http://schemas.microsoft.com/office/drawing/2014/main" id="{DFFE1705-95F9-D4BB-7D36-4EAD874EB9A4}"/>
              </a:ext>
            </a:extLst>
          </p:cNvPr>
          <p:cNvPicPr>
            <a:picLocks noGrp="1" noChangeAspect="1"/>
          </p:cNvPicPr>
          <p:nvPr>
            <p:ph type="pic" sz="quarter" idx="16"/>
          </p:nvPr>
        </p:nvPicPr>
        <p:blipFill rotWithShape="1">
          <a:blip r:embed="rId3">
            <a:extLst>
              <a:ext uri="{96DAC541-7B7A-43D3-8B79-37D633B846F1}">
                <asvg:svgBlip xmlns:asvg="http://schemas.microsoft.com/office/drawing/2016/SVG/main" r:embed="rId4"/>
              </a:ext>
            </a:extLst>
          </a:blip>
          <a:srcRect l="20" r="20"/>
          <a:stretch/>
        </p:blipFill>
        <p:spPr>
          <a:xfrm>
            <a:off x="7567494" y="2201178"/>
            <a:ext cx="2441851" cy="2441851"/>
          </a:xfrm>
        </p:spPr>
      </p:pic>
    </p:spTree>
    <p:extLst>
      <p:ext uri="{BB962C8B-B14F-4D97-AF65-F5344CB8AC3E}">
        <p14:creationId xmlns:p14="http://schemas.microsoft.com/office/powerpoint/2010/main" val="77671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EEFD32-4384-495B-28D8-895DB9C0612A}"/>
              </a:ext>
            </a:extLst>
          </p:cNvPr>
          <p:cNvSpPr>
            <a:spLocks noGrp="1"/>
          </p:cNvSpPr>
          <p:nvPr>
            <p:ph type="title"/>
          </p:nvPr>
        </p:nvSpPr>
        <p:spPr>
          <a:xfrm>
            <a:off x="398138" y="362885"/>
            <a:ext cx="7697637" cy="914400"/>
          </a:xfrm>
        </p:spPr>
        <p:txBody>
          <a:bodyPr/>
          <a:lstStyle/>
          <a:p>
            <a:r>
              <a:rPr lang="fr-FR" sz="3200">
                <a:cs typeface="Arial"/>
              </a:rPr>
              <a:t>The Internet and </a:t>
            </a:r>
            <a:r>
              <a:rPr lang="fr-FR" sz="3200" err="1">
                <a:cs typeface="Arial"/>
              </a:rPr>
              <a:t>personal</a:t>
            </a:r>
            <a:r>
              <a:rPr lang="fr-FR" sz="3200">
                <a:cs typeface="Arial"/>
              </a:rPr>
              <a:t> information</a:t>
            </a:r>
            <a:endParaRPr lang="fr-FR"/>
          </a:p>
        </p:txBody>
      </p:sp>
      <p:sp>
        <p:nvSpPr>
          <p:cNvPr id="4" name="Espace réservé du texte 3">
            <a:extLst>
              <a:ext uri="{FF2B5EF4-FFF2-40B4-BE49-F238E27FC236}">
                <a16:creationId xmlns:a16="http://schemas.microsoft.com/office/drawing/2014/main" id="{FC0CC3FF-894C-FE28-EA61-A7E806A7E364}"/>
              </a:ext>
            </a:extLst>
          </p:cNvPr>
          <p:cNvSpPr>
            <a:spLocks noGrp="1"/>
          </p:cNvSpPr>
          <p:nvPr>
            <p:ph type="body" sz="quarter" idx="14"/>
          </p:nvPr>
        </p:nvSpPr>
        <p:spPr>
          <a:xfrm>
            <a:off x="325110" y="1791153"/>
            <a:ext cx="6306457" cy="3812420"/>
          </a:xfrm>
        </p:spPr>
        <p:txBody>
          <a:bodyPr vert="horz" lIns="0" tIns="0" rIns="0" bIns="0" rtlCol="0" anchor="t">
            <a:noAutofit/>
          </a:bodyPr>
          <a:lstStyle/>
          <a:p>
            <a:r>
              <a:rPr lang="en-CA">
                <a:cs typeface="Arial"/>
              </a:rPr>
              <a:t>What is personal information?</a:t>
            </a:r>
            <a:endParaRPr lang="en-CA">
              <a:ea typeface="+mn-lt"/>
              <a:cs typeface="+mn-lt"/>
            </a:endParaRPr>
          </a:p>
          <a:p>
            <a:endParaRPr lang="fr-CA">
              <a:ea typeface="+mn-lt"/>
              <a:cs typeface="+mn-lt"/>
            </a:endParaRPr>
          </a:p>
          <a:p>
            <a:r>
              <a:rPr lang="en-CA">
                <a:cs typeface="Arial"/>
              </a:rPr>
              <a:t>Why should personal information be protected?</a:t>
            </a:r>
            <a:endParaRPr lang="fr-CA">
              <a:ea typeface="+mn-lt"/>
              <a:cs typeface="+mn-lt"/>
            </a:endParaRPr>
          </a:p>
          <a:p>
            <a:endParaRPr lang="fr-CA">
              <a:cs typeface="Arial"/>
            </a:endParaRPr>
          </a:p>
          <a:p>
            <a:r>
              <a:rPr lang="en-CA">
                <a:cs typeface="Arial"/>
              </a:rPr>
              <a:t>What is identity theft?</a:t>
            </a:r>
            <a:endParaRPr lang="en-CA">
              <a:ea typeface="+mn-lt"/>
              <a:cs typeface="+mn-lt"/>
            </a:endParaRPr>
          </a:p>
          <a:p>
            <a:endParaRPr lang="en-CA">
              <a:cs typeface="Arial"/>
            </a:endParaRPr>
          </a:p>
          <a:p>
            <a:r>
              <a:rPr lang="en-CA">
                <a:cs typeface="Arial"/>
              </a:rPr>
              <a:t>What could be the consequences?</a:t>
            </a:r>
            <a:endParaRPr lang="en-CA">
              <a:ea typeface="+mn-lt"/>
              <a:cs typeface="+mn-lt"/>
            </a:endParaRPr>
          </a:p>
          <a:p>
            <a:endParaRPr lang="fr-CA">
              <a:ea typeface="+mn-lt"/>
              <a:cs typeface="+mn-lt"/>
            </a:endParaRPr>
          </a:p>
          <a:p>
            <a:endParaRPr lang="fr-CA">
              <a:cs typeface="Arial"/>
            </a:endParaRPr>
          </a:p>
          <a:p>
            <a:endParaRPr lang="fr-FR">
              <a:cs typeface="Arial"/>
            </a:endParaRPr>
          </a:p>
        </p:txBody>
      </p:sp>
    </p:spTree>
    <p:extLst>
      <p:ext uri="{BB962C8B-B14F-4D97-AF65-F5344CB8AC3E}">
        <p14:creationId xmlns:p14="http://schemas.microsoft.com/office/powerpoint/2010/main" val="23230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2C52256-628D-CEAE-C913-454ED6B0E00D}"/>
              </a:ext>
            </a:extLst>
          </p:cNvPr>
          <p:cNvSpPr>
            <a:spLocks noGrp="1"/>
          </p:cNvSpPr>
          <p:nvPr>
            <p:ph type="title"/>
          </p:nvPr>
        </p:nvSpPr>
        <p:spPr>
          <a:xfrm>
            <a:off x="5175101" y="249691"/>
            <a:ext cx="6975246" cy="885646"/>
          </a:xfrm>
        </p:spPr>
        <p:txBody>
          <a:bodyPr/>
          <a:lstStyle/>
          <a:p>
            <a:r>
              <a:rPr lang="en-CA">
                <a:cs typeface="Arial"/>
              </a:rPr>
              <a:t>How to protect personal information?</a:t>
            </a:r>
            <a:endParaRPr lang="fr-FR" b="0">
              <a:ea typeface="+mj-lt"/>
              <a:cs typeface="+mj-lt"/>
            </a:endParaRPr>
          </a:p>
          <a:p>
            <a:endParaRPr lang="fr-FR">
              <a:cs typeface="Arial"/>
            </a:endParaRPr>
          </a:p>
        </p:txBody>
      </p:sp>
      <p:sp>
        <p:nvSpPr>
          <p:cNvPr id="4" name="Espace réservé du texte 3">
            <a:extLst>
              <a:ext uri="{FF2B5EF4-FFF2-40B4-BE49-F238E27FC236}">
                <a16:creationId xmlns:a16="http://schemas.microsoft.com/office/drawing/2014/main" id="{F8A7F693-A82C-1D29-418C-B6A9F49D3493}"/>
              </a:ext>
            </a:extLst>
          </p:cNvPr>
          <p:cNvSpPr>
            <a:spLocks noGrp="1"/>
          </p:cNvSpPr>
          <p:nvPr>
            <p:ph type="body" sz="quarter" idx="14"/>
          </p:nvPr>
        </p:nvSpPr>
        <p:spPr>
          <a:xfrm>
            <a:off x="6095252" y="2203761"/>
            <a:ext cx="5212080" cy="1383103"/>
          </a:xfrm>
        </p:spPr>
        <p:txBody>
          <a:bodyPr vert="horz" lIns="0" tIns="0" rIns="0" bIns="0" rtlCol="0" anchor="t">
            <a:noAutofit/>
          </a:bodyPr>
          <a:lstStyle/>
          <a:p>
            <a:pPr marL="457200" indent="-457200">
              <a:lnSpc>
                <a:spcPct val="100000"/>
              </a:lnSpc>
              <a:spcBef>
                <a:spcPts val="0"/>
              </a:spcBef>
              <a:buFont typeface="Arial,Sans-Serif"/>
              <a:buChar char="•"/>
            </a:pPr>
            <a:r>
              <a:rPr lang="en-CA">
                <a:cs typeface="Arial"/>
              </a:rPr>
              <a:t>Don’t share any personal information </a:t>
            </a:r>
            <a:r>
              <a:rPr lang="en-US">
                <a:cs typeface="Arial"/>
              </a:rPr>
              <a:t>online</a:t>
            </a:r>
            <a:endParaRPr lang="en-US">
              <a:ea typeface="+mn-lt"/>
              <a:cs typeface="+mn-lt"/>
            </a:endParaRPr>
          </a:p>
          <a:p>
            <a:pPr>
              <a:lnSpc>
                <a:spcPct val="100000"/>
              </a:lnSpc>
              <a:spcBef>
                <a:spcPts val="0"/>
              </a:spcBef>
            </a:pPr>
            <a:endParaRPr lang="fr-FR">
              <a:cs typeface="Arial" panose="020B0604020202020204"/>
            </a:endParaRPr>
          </a:p>
          <a:p>
            <a:pPr marL="457200" indent="-457200">
              <a:lnSpc>
                <a:spcPct val="100000"/>
              </a:lnSpc>
              <a:spcBef>
                <a:spcPts val="0"/>
              </a:spcBef>
              <a:buFont typeface="Arial,Sans-Serif"/>
              <a:buChar char="•"/>
            </a:pPr>
            <a:endParaRPr lang="fr-FR">
              <a:ea typeface="+mn-lt"/>
              <a:cs typeface="+mn-lt"/>
            </a:endParaRPr>
          </a:p>
        </p:txBody>
      </p:sp>
      <p:sp>
        <p:nvSpPr>
          <p:cNvPr id="6" name="ZoneTexte 5">
            <a:extLst>
              <a:ext uri="{FF2B5EF4-FFF2-40B4-BE49-F238E27FC236}">
                <a16:creationId xmlns:a16="http://schemas.microsoft.com/office/drawing/2014/main" id="{93A73BE0-2AE2-46A0-A726-6AB0A1D38F1C}"/>
              </a:ext>
            </a:extLst>
          </p:cNvPr>
          <p:cNvSpPr txBox="1"/>
          <p:nvPr/>
        </p:nvSpPr>
        <p:spPr>
          <a:xfrm>
            <a:off x="6765985" y="4120551"/>
            <a:ext cx="5371898"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fr-CA" sz="2800" dirty="0">
                <a:cs typeface="Arial"/>
              </a:rPr>
              <a:t> </a:t>
            </a:r>
            <a:r>
              <a:rPr lang="en-CA" sz="2800" dirty="0">
                <a:cs typeface="Arial"/>
              </a:rPr>
              <a:t>Create good passwords</a:t>
            </a:r>
            <a:endParaRPr lang="fr-FR" dirty="0"/>
          </a:p>
          <a:p>
            <a:pPr>
              <a:buChar char="•"/>
            </a:pPr>
            <a:endParaRPr lang="fr-FR" dirty="0">
              <a:cs typeface="Arial"/>
            </a:endParaRPr>
          </a:p>
        </p:txBody>
      </p:sp>
      <p:sp>
        <p:nvSpPr>
          <p:cNvPr id="7" name="ZoneTexte 6">
            <a:extLst>
              <a:ext uri="{FF2B5EF4-FFF2-40B4-BE49-F238E27FC236}">
                <a16:creationId xmlns:a16="http://schemas.microsoft.com/office/drawing/2014/main" id="{32B4ACC0-1F49-1FFD-39A6-86EC6F600674}"/>
              </a:ext>
            </a:extLst>
          </p:cNvPr>
          <p:cNvSpPr txBox="1"/>
          <p:nvPr/>
        </p:nvSpPr>
        <p:spPr>
          <a:xfrm>
            <a:off x="7868477" y="4924086"/>
            <a:ext cx="421480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dirty="0" err="1"/>
              <a:t>What</a:t>
            </a:r>
            <a:r>
              <a:rPr lang="fr-FR" sz="2000" dirty="0"/>
              <a:t> are the b</a:t>
            </a:r>
            <a:r>
              <a:rPr lang="en-CA" sz="2000" dirty="0" err="1"/>
              <a:t>asic</a:t>
            </a:r>
            <a:r>
              <a:rPr lang="en-CA" sz="2000" dirty="0"/>
              <a:t> features of a good password?</a:t>
            </a:r>
            <a:endParaRPr lang="fr-FR" sz="2000" dirty="0">
              <a:cs typeface="Arial"/>
            </a:endParaRPr>
          </a:p>
        </p:txBody>
      </p:sp>
      <p:pic>
        <p:nvPicPr>
          <p:cNvPr id="8" name="Image 8" descr="Une image contenant texte&#10;&#10;Description générée automatiquement">
            <a:extLst>
              <a:ext uri="{FF2B5EF4-FFF2-40B4-BE49-F238E27FC236}">
                <a16:creationId xmlns:a16="http://schemas.microsoft.com/office/drawing/2014/main" id="{56B21233-ABED-FF4A-8A2F-7C19D99697F9}"/>
              </a:ext>
            </a:extLst>
          </p:cNvPr>
          <p:cNvPicPr>
            <a:picLocks noChangeAspect="1"/>
          </p:cNvPicPr>
          <p:nvPr/>
        </p:nvPicPr>
        <p:blipFill>
          <a:blip r:embed="rId3"/>
          <a:stretch>
            <a:fillRect/>
          </a:stretch>
        </p:blipFill>
        <p:spPr>
          <a:xfrm>
            <a:off x="712854" y="695865"/>
            <a:ext cx="3563233" cy="5595667"/>
          </a:xfrm>
          <a:prstGeom prst="rect">
            <a:avLst/>
          </a:prstGeom>
        </p:spPr>
      </p:pic>
    </p:spTree>
    <p:extLst>
      <p:ext uri="{BB962C8B-B14F-4D97-AF65-F5344CB8AC3E}">
        <p14:creationId xmlns:p14="http://schemas.microsoft.com/office/powerpoint/2010/main" val="177211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ECFE9E9-8B39-05DE-6962-DC65CF09025E}"/>
              </a:ext>
            </a:extLst>
          </p:cNvPr>
          <p:cNvSpPr>
            <a:spLocks noGrp="1"/>
          </p:cNvSpPr>
          <p:nvPr>
            <p:ph type="body" idx="1"/>
          </p:nvPr>
        </p:nvSpPr>
        <p:spPr>
          <a:xfrm>
            <a:off x="569250" y="1251857"/>
            <a:ext cx="6515946" cy="4572000"/>
          </a:xfrm>
        </p:spPr>
        <p:txBody>
          <a:bodyPr/>
          <a:lstStyle/>
          <a:p>
            <a:r>
              <a:rPr lang="en-CA" b="0">
                <a:cs typeface="Arial"/>
              </a:rPr>
              <a:t>What can I do if I’m being targeted online?</a:t>
            </a:r>
            <a:endParaRPr lang="en-CA" b="0">
              <a:ea typeface="+mn-lt"/>
              <a:cs typeface="+mn-lt"/>
            </a:endParaRPr>
          </a:p>
          <a:p>
            <a:endParaRPr lang="fr-FR">
              <a:cs typeface="Arial"/>
            </a:endParaRPr>
          </a:p>
        </p:txBody>
      </p:sp>
      <p:pic>
        <p:nvPicPr>
          <p:cNvPr id="7" name="Graphique 7" descr="Point d’interrogation avec un remplissage uni">
            <a:extLst>
              <a:ext uri="{FF2B5EF4-FFF2-40B4-BE49-F238E27FC236}">
                <a16:creationId xmlns:a16="http://schemas.microsoft.com/office/drawing/2014/main" id="{83258FDC-318B-09BD-249A-F0514B6B1C42}"/>
              </a:ext>
            </a:extLst>
          </p:cNvPr>
          <p:cNvPicPr>
            <a:picLocks noGrp="1" noChangeAspect="1"/>
          </p:cNvPicPr>
          <p:nvPr>
            <p:ph type="pic" sz="quarter" idx="16"/>
          </p:nvPr>
        </p:nvPicPr>
        <p:blipFill rotWithShape="1">
          <a:blip r:embed="rId2">
            <a:extLst>
              <a:ext uri="{96DAC541-7B7A-43D3-8B79-37D633B846F1}">
                <asvg:svgBlip xmlns:asvg="http://schemas.microsoft.com/office/drawing/2016/SVG/main" r:embed="rId3"/>
              </a:ext>
            </a:extLst>
          </a:blip>
          <a:srcRect l="20" r="20"/>
          <a:stretch/>
        </p:blipFill>
        <p:spPr>
          <a:xfrm>
            <a:off x="7581870" y="2273064"/>
            <a:ext cx="2743776" cy="2743776"/>
          </a:xfrm>
        </p:spPr>
      </p:pic>
    </p:spTree>
    <p:extLst>
      <p:ext uri="{BB962C8B-B14F-4D97-AF65-F5344CB8AC3E}">
        <p14:creationId xmlns:p14="http://schemas.microsoft.com/office/powerpoint/2010/main" val="416090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938A0FC-1AD5-657F-844C-1A8BF0364997}"/>
              </a:ext>
            </a:extLst>
          </p:cNvPr>
          <p:cNvSpPr>
            <a:spLocks noGrp="1"/>
          </p:cNvSpPr>
          <p:nvPr>
            <p:ph type="title"/>
          </p:nvPr>
        </p:nvSpPr>
        <p:spPr>
          <a:xfrm>
            <a:off x="462722" y="1120320"/>
            <a:ext cx="7128933" cy="914400"/>
          </a:xfrm>
        </p:spPr>
        <p:txBody>
          <a:bodyPr/>
          <a:lstStyle/>
          <a:p>
            <a:r>
              <a:rPr lang="fr-FR" dirty="0">
                <a:cs typeface="Arial"/>
              </a:rPr>
              <a:t>1. </a:t>
            </a:r>
            <a:r>
              <a:rPr lang="en-CA" b="0" dirty="0">
                <a:solidFill>
                  <a:srgbClr val="000000"/>
                </a:solidFill>
                <a:cs typeface="Arial"/>
              </a:rPr>
              <a:t>Understanding the seriousness of the situation </a:t>
            </a:r>
            <a:endParaRPr lang="fr-FR" dirty="0"/>
          </a:p>
        </p:txBody>
      </p:sp>
      <p:sp>
        <p:nvSpPr>
          <p:cNvPr id="4" name="Espace réservé du texte 3">
            <a:extLst>
              <a:ext uri="{FF2B5EF4-FFF2-40B4-BE49-F238E27FC236}">
                <a16:creationId xmlns:a16="http://schemas.microsoft.com/office/drawing/2014/main" id="{9ECE39D6-014B-9D02-4FC5-D44FC805D47E}"/>
              </a:ext>
            </a:extLst>
          </p:cNvPr>
          <p:cNvSpPr>
            <a:spLocks noGrp="1"/>
          </p:cNvSpPr>
          <p:nvPr>
            <p:ph type="body" sz="quarter" idx="14"/>
          </p:nvPr>
        </p:nvSpPr>
        <p:spPr>
          <a:xfrm>
            <a:off x="225153" y="2726595"/>
            <a:ext cx="6188379" cy="3740989"/>
          </a:xfrm>
        </p:spPr>
        <p:txBody>
          <a:bodyPr vert="horz" lIns="0" tIns="0" rIns="0" bIns="0" rtlCol="0" anchor="t">
            <a:noAutofit/>
          </a:bodyPr>
          <a:lstStyle/>
          <a:p>
            <a:r>
              <a:rPr lang="en-US">
                <a:cs typeface="Arial"/>
              </a:rPr>
              <a:t>As we’ve seen, certain </a:t>
            </a:r>
            <a:r>
              <a:rPr lang="en-US" err="1">
                <a:cs typeface="Arial"/>
              </a:rPr>
              <a:t>behaviours</a:t>
            </a:r>
            <a:r>
              <a:rPr lang="en-US">
                <a:cs typeface="Arial"/>
              </a:rPr>
              <a:t> can have relatively serious consequences for ourselves and others</a:t>
            </a:r>
            <a:r>
              <a:rPr lang="en-CA">
                <a:cs typeface="Arial"/>
              </a:rPr>
              <a:t>.</a:t>
            </a:r>
            <a:endParaRPr lang="en-CA">
              <a:ea typeface="+mn-lt"/>
              <a:cs typeface="+mn-lt"/>
            </a:endParaRPr>
          </a:p>
          <a:p>
            <a:endParaRPr lang="fr-FR">
              <a:ea typeface="+mn-lt"/>
              <a:cs typeface="+mn-lt"/>
            </a:endParaRPr>
          </a:p>
          <a:p>
            <a:r>
              <a:rPr lang="en-US" sz="2400">
                <a:solidFill>
                  <a:srgbClr val="000000"/>
                </a:solidFill>
                <a:cs typeface="Arial"/>
              </a:rPr>
              <a:t>As the degree of severity of such </a:t>
            </a:r>
            <a:r>
              <a:rPr lang="en-US" sz="2400" err="1">
                <a:solidFill>
                  <a:srgbClr val="000000"/>
                </a:solidFill>
                <a:cs typeface="Arial"/>
              </a:rPr>
              <a:t>behaviours</a:t>
            </a:r>
            <a:r>
              <a:rPr lang="en-US" sz="2400">
                <a:solidFill>
                  <a:srgbClr val="000000"/>
                </a:solidFill>
                <a:cs typeface="Arial"/>
              </a:rPr>
              <a:t> can vary greatly</a:t>
            </a:r>
            <a:r>
              <a:rPr lang="en-CA" sz="2400">
                <a:solidFill>
                  <a:srgbClr val="000000"/>
                </a:solidFill>
                <a:cs typeface="Arial"/>
              </a:rPr>
              <a:t>, our response must be adapted to the situation</a:t>
            </a:r>
            <a:r>
              <a:rPr lang="fr-CA" sz="2400">
                <a:solidFill>
                  <a:srgbClr val="000000"/>
                </a:solidFill>
                <a:cs typeface="Arial"/>
              </a:rPr>
              <a:t>!</a:t>
            </a:r>
            <a:endParaRPr lang="fr-CA">
              <a:solidFill>
                <a:srgbClr val="000000"/>
              </a:solidFill>
            </a:endParaRPr>
          </a:p>
          <a:p>
            <a:endParaRPr lang="fr-FR">
              <a:cs typeface="Arial"/>
            </a:endParaRPr>
          </a:p>
        </p:txBody>
      </p:sp>
      <p:sp>
        <p:nvSpPr>
          <p:cNvPr id="5" name="Espace réservé du texte 4">
            <a:extLst>
              <a:ext uri="{FF2B5EF4-FFF2-40B4-BE49-F238E27FC236}">
                <a16:creationId xmlns:a16="http://schemas.microsoft.com/office/drawing/2014/main" id="{8CFED622-0447-19E6-DE97-DD4225DB9C31}"/>
              </a:ext>
            </a:extLst>
          </p:cNvPr>
          <p:cNvSpPr>
            <a:spLocks noGrp="1"/>
          </p:cNvSpPr>
          <p:nvPr>
            <p:ph type="body" sz="quarter" idx="15"/>
          </p:nvPr>
        </p:nvSpPr>
        <p:spPr>
          <a:xfrm>
            <a:off x="221730" y="244433"/>
            <a:ext cx="6536266" cy="415925"/>
          </a:xfrm>
        </p:spPr>
        <p:txBody>
          <a:bodyPr/>
          <a:lstStyle/>
          <a:p>
            <a:r>
              <a:rPr lang="fr-FR" err="1">
                <a:ea typeface="+mn-lt"/>
                <a:cs typeface="+mn-lt"/>
              </a:rPr>
              <a:t>What</a:t>
            </a:r>
            <a:r>
              <a:rPr lang="fr-FR">
                <a:ea typeface="+mn-lt"/>
                <a:cs typeface="+mn-lt"/>
              </a:rPr>
              <a:t> can I do if </a:t>
            </a:r>
            <a:r>
              <a:rPr lang="fr-FR" err="1">
                <a:ea typeface="+mn-lt"/>
                <a:cs typeface="+mn-lt"/>
              </a:rPr>
              <a:t>I'm</a:t>
            </a:r>
            <a:r>
              <a:rPr lang="fr-FR">
                <a:ea typeface="+mn-lt"/>
                <a:cs typeface="+mn-lt"/>
              </a:rPr>
              <a:t> </a:t>
            </a:r>
            <a:r>
              <a:rPr lang="fr-FR" err="1">
                <a:ea typeface="+mn-lt"/>
                <a:cs typeface="+mn-lt"/>
              </a:rPr>
              <a:t>being</a:t>
            </a:r>
            <a:r>
              <a:rPr lang="fr-FR">
                <a:ea typeface="+mn-lt"/>
                <a:cs typeface="+mn-lt"/>
              </a:rPr>
              <a:t> </a:t>
            </a:r>
            <a:r>
              <a:rPr lang="fr-FR" err="1">
                <a:ea typeface="+mn-lt"/>
                <a:cs typeface="+mn-lt"/>
              </a:rPr>
              <a:t>targeted</a:t>
            </a:r>
            <a:r>
              <a:rPr lang="fr-FR">
                <a:ea typeface="+mn-lt"/>
                <a:cs typeface="+mn-lt"/>
              </a:rPr>
              <a:t> online?</a:t>
            </a:r>
            <a:endParaRPr lang="fr-FR"/>
          </a:p>
        </p:txBody>
      </p:sp>
      <p:pic>
        <p:nvPicPr>
          <p:cNvPr id="6" name="Image 6">
            <a:extLst>
              <a:ext uri="{FF2B5EF4-FFF2-40B4-BE49-F238E27FC236}">
                <a16:creationId xmlns:a16="http://schemas.microsoft.com/office/drawing/2014/main" id="{B607C1B7-4FB9-CD5B-50D6-5076788AEB45}"/>
              </a:ext>
            </a:extLst>
          </p:cNvPr>
          <p:cNvPicPr>
            <a:picLocks noChangeAspect="1"/>
          </p:cNvPicPr>
          <p:nvPr/>
        </p:nvPicPr>
        <p:blipFill>
          <a:blip r:embed="rId3"/>
          <a:stretch>
            <a:fillRect/>
          </a:stretch>
        </p:blipFill>
        <p:spPr>
          <a:xfrm>
            <a:off x="7432106" y="1635604"/>
            <a:ext cx="4027637" cy="3989358"/>
          </a:xfrm>
          <a:prstGeom prst="rect">
            <a:avLst/>
          </a:prstGeom>
        </p:spPr>
      </p:pic>
    </p:spTree>
    <p:extLst>
      <p:ext uri="{BB962C8B-B14F-4D97-AF65-F5344CB8AC3E}">
        <p14:creationId xmlns:p14="http://schemas.microsoft.com/office/powerpoint/2010/main" val="106019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F6FBF65-D3C8-9341-B506-6DF8698F7792}"/>
              </a:ext>
            </a:extLst>
          </p:cNvPr>
          <p:cNvSpPr>
            <a:spLocks noGrp="1"/>
          </p:cNvSpPr>
          <p:nvPr>
            <p:ph type="body" idx="1"/>
          </p:nvPr>
        </p:nvSpPr>
        <p:spPr>
          <a:xfrm>
            <a:off x="1722177" y="1157377"/>
            <a:ext cx="5669280" cy="4572000"/>
          </a:xfrm>
        </p:spPr>
        <p:txBody>
          <a:bodyPr/>
          <a:lstStyle/>
          <a:p>
            <a:r>
              <a:rPr lang="fr-CA" sz="8000"/>
              <a:t>The </a:t>
            </a:r>
            <a:r>
              <a:rPr lang="fr-CA" sz="8000" err="1"/>
              <a:t>law</a:t>
            </a:r>
            <a:endParaRPr lang="fr-CA" sz="8000" err="1">
              <a:cs typeface="Arial"/>
            </a:endParaRPr>
          </a:p>
          <a:p>
            <a:pPr lvl="1"/>
            <a:endParaRPr lang="fr-CA">
              <a:cs typeface="Arial"/>
            </a:endParaRPr>
          </a:p>
        </p:txBody>
      </p:sp>
      <p:pic>
        <p:nvPicPr>
          <p:cNvPr id="3" name="Graphique 3" descr="Balance de la justice avec un remplissage uni">
            <a:extLst>
              <a:ext uri="{FF2B5EF4-FFF2-40B4-BE49-F238E27FC236}">
                <a16:creationId xmlns:a16="http://schemas.microsoft.com/office/drawing/2014/main" id="{D05C4F4B-F5A9-EA54-761E-2F45F39387D1}"/>
              </a:ext>
            </a:extLst>
          </p:cNvPr>
          <p:cNvPicPr>
            <a:picLocks noGrp="1" noChangeAspect="1"/>
          </p:cNvPicPr>
          <p:nvPr>
            <p:ph type="pic" sz="quarter" idx="16"/>
          </p:nvPr>
        </p:nvPicPr>
        <p:blipFill rotWithShape="1">
          <a:blip r:embed="rId2">
            <a:extLst>
              <a:ext uri="{96DAC541-7B7A-43D3-8B79-37D633B846F1}">
                <asvg:svgBlip xmlns:asvg="http://schemas.microsoft.com/office/drawing/2016/SVG/main" r:embed="rId3"/>
              </a:ext>
            </a:extLst>
          </a:blip>
          <a:srcRect l="20" r="20"/>
          <a:stretch/>
        </p:blipFill>
        <p:spPr>
          <a:xfrm>
            <a:off x="7222436" y="1971139"/>
            <a:ext cx="2715022" cy="2700644"/>
          </a:xfrm>
        </p:spPr>
      </p:pic>
    </p:spTree>
    <p:extLst>
      <p:ext uri="{BB962C8B-B14F-4D97-AF65-F5344CB8AC3E}">
        <p14:creationId xmlns:p14="http://schemas.microsoft.com/office/powerpoint/2010/main" val="303772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3E7110C-8048-92AB-7A20-C7EF9B360E78}"/>
              </a:ext>
            </a:extLst>
          </p:cNvPr>
          <p:cNvSpPr>
            <a:spLocks noGrp="1"/>
          </p:cNvSpPr>
          <p:nvPr>
            <p:ph type="title"/>
          </p:nvPr>
        </p:nvSpPr>
        <p:spPr>
          <a:xfrm>
            <a:off x="335864" y="888684"/>
            <a:ext cx="8248212" cy="856892"/>
          </a:xfrm>
        </p:spPr>
        <p:txBody>
          <a:bodyPr/>
          <a:lstStyle/>
          <a:p>
            <a:r>
              <a:rPr lang="fr-FR">
                <a:cs typeface="Arial"/>
              </a:rPr>
              <a:t>2. </a:t>
            </a:r>
            <a:r>
              <a:rPr lang="en-CA" b="0">
                <a:solidFill>
                  <a:srgbClr val="000000"/>
                </a:solidFill>
                <a:cs typeface="Arial"/>
              </a:rPr>
              <a:t>What specific actions can I take?</a:t>
            </a:r>
            <a:endParaRPr lang="en-CA" b="0">
              <a:solidFill>
                <a:srgbClr val="000000"/>
              </a:solidFill>
              <a:ea typeface="+mj-lt"/>
              <a:cs typeface="+mj-lt"/>
            </a:endParaRPr>
          </a:p>
          <a:p>
            <a:endParaRPr lang="fr-FR">
              <a:cs typeface="Arial"/>
            </a:endParaRPr>
          </a:p>
        </p:txBody>
      </p:sp>
      <p:sp>
        <p:nvSpPr>
          <p:cNvPr id="5" name="Espace réservé du texte 4">
            <a:extLst>
              <a:ext uri="{FF2B5EF4-FFF2-40B4-BE49-F238E27FC236}">
                <a16:creationId xmlns:a16="http://schemas.microsoft.com/office/drawing/2014/main" id="{2A0D0F10-936D-FA4F-34D8-7DE5CB68D1D8}"/>
              </a:ext>
            </a:extLst>
          </p:cNvPr>
          <p:cNvSpPr>
            <a:spLocks noGrp="1"/>
          </p:cNvSpPr>
          <p:nvPr>
            <p:ph type="body" sz="quarter" idx="15"/>
          </p:nvPr>
        </p:nvSpPr>
        <p:spPr>
          <a:xfrm>
            <a:off x="329931" y="195139"/>
            <a:ext cx="6304759" cy="401547"/>
          </a:xfrm>
        </p:spPr>
        <p:txBody>
          <a:bodyPr/>
          <a:lstStyle/>
          <a:p>
            <a:r>
              <a:rPr lang="fr-FR" err="1">
                <a:cs typeface="Arial"/>
              </a:rPr>
              <a:t>What</a:t>
            </a:r>
            <a:r>
              <a:rPr lang="fr-FR">
                <a:cs typeface="Arial"/>
              </a:rPr>
              <a:t> can I do if </a:t>
            </a:r>
            <a:r>
              <a:rPr lang="fr-FR" err="1">
                <a:cs typeface="Arial"/>
              </a:rPr>
              <a:t>I'm</a:t>
            </a:r>
            <a:r>
              <a:rPr lang="fr-FR">
                <a:cs typeface="Arial"/>
              </a:rPr>
              <a:t> </a:t>
            </a:r>
            <a:r>
              <a:rPr lang="fr-FR" err="1">
                <a:cs typeface="Arial"/>
              </a:rPr>
              <a:t>being</a:t>
            </a:r>
            <a:r>
              <a:rPr lang="fr-FR">
                <a:cs typeface="Arial"/>
              </a:rPr>
              <a:t> </a:t>
            </a:r>
            <a:r>
              <a:rPr lang="fr-FR" err="1">
                <a:cs typeface="Arial"/>
              </a:rPr>
              <a:t>targeted</a:t>
            </a:r>
            <a:r>
              <a:rPr lang="fr-FR">
                <a:cs typeface="Arial"/>
              </a:rPr>
              <a:t> online?</a:t>
            </a:r>
            <a:endParaRPr lang="fr-FR" b="0">
              <a:ea typeface="+mn-lt"/>
              <a:cs typeface="+mn-lt"/>
            </a:endParaRPr>
          </a:p>
        </p:txBody>
      </p:sp>
      <p:graphicFrame>
        <p:nvGraphicFramePr>
          <p:cNvPr id="8" name="Tableau 7">
            <a:extLst>
              <a:ext uri="{FF2B5EF4-FFF2-40B4-BE49-F238E27FC236}">
                <a16:creationId xmlns:a16="http://schemas.microsoft.com/office/drawing/2014/main" id="{6265DACF-D11C-8669-D029-A264663EABCE}"/>
              </a:ext>
            </a:extLst>
          </p:cNvPr>
          <p:cNvGraphicFramePr>
            <a:graphicFrameLocks noGrp="1"/>
          </p:cNvGraphicFramePr>
          <p:nvPr>
            <p:extLst>
              <p:ext uri="{D42A27DB-BD31-4B8C-83A1-F6EECF244321}">
                <p14:modId xmlns:p14="http://schemas.microsoft.com/office/powerpoint/2010/main" val="743584345"/>
              </p:ext>
            </p:extLst>
          </p:nvPr>
        </p:nvGraphicFramePr>
        <p:xfrm>
          <a:off x="172527" y="1825924"/>
          <a:ext cx="11280031" cy="4068848"/>
        </p:xfrm>
        <a:graphic>
          <a:graphicData uri="http://schemas.openxmlformats.org/drawingml/2006/table">
            <a:tbl>
              <a:tblPr firstRow="1" bandRow="1">
                <a:tableStyleId>{5C22544A-7EE6-4342-B048-85BDC9FD1C3A}</a:tableStyleId>
              </a:tblPr>
              <a:tblGrid>
                <a:gridCol w="1943093">
                  <a:extLst>
                    <a:ext uri="{9D8B030D-6E8A-4147-A177-3AD203B41FA5}">
                      <a16:colId xmlns:a16="http://schemas.microsoft.com/office/drawing/2014/main" val="3631081528"/>
                    </a:ext>
                  </a:extLst>
                </a:gridCol>
                <a:gridCol w="2447791">
                  <a:extLst>
                    <a:ext uri="{9D8B030D-6E8A-4147-A177-3AD203B41FA5}">
                      <a16:colId xmlns:a16="http://schemas.microsoft.com/office/drawing/2014/main" val="3377958142"/>
                    </a:ext>
                  </a:extLst>
                </a:gridCol>
                <a:gridCol w="2372087">
                  <a:extLst>
                    <a:ext uri="{9D8B030D-6E8A-4147-A177-3AD203B41FA5}">
                      <a16:colId xmlns:a16="http://schemas.microsoft.com/office/drawing/2014/main" val="1489833674"/>
                    </a:ext>
                  </a:extLst>
                </a:gridCol>
                <a:gridCol w="2258530">
                  <a:extLst>
                    <a:ext uri="{9D8B030D-6E8A-4147-A177-3AD203B41FA5}">
                      <a16:colId xmlns:a16="http://schemas.microsoft.com/office/drawing/2014/main" val="1353955642"/>
                    </a:ext>
                  </a:extLst>
                </a:gridCol>
                <a:gridCol w="2258530">
                  <a:extLst>
                    <a:ext uri="{9D8B030D-6E8A-4147-A177-3AD203B41FA5}">
                      <a16:colId xmlns:a16="http://schemas.microsoft.com/office/drawing/2014/main" val="605303170"/>
                    </a:ext>
                  </a:extLst>
                </a:gridCol>
              </a:tblGrid>
              <a:tr h="627256">
                <a:tc>
                  <a:txBody>
                    <a:bodyPr/>
                    <a:lstStyle/>
                    <a:p>
                      <a:pPr fontAlgn="auto"/>
                      <a:r>
                        <a:rPr lang="fr-FR" sz="1800" dirty="0">
                          <a:effectLst/>
                        </a:rPr>
                        <a:t>​</a:t>
                      </a:r>
                      <a:endParaRPr lang="fr-FR" sz="1800" b="1" dirty="0">
                        <a:solidFill>
                          <a:srgbClr val="FFFFFF"/>
                        </a:solidFill>
                        <a:effectLst/>
                        <a:latin typeface="Calibri" panose="020F0502020204030204" pitchFamily="34" charset="0"/>
                      </a:endParaRPr>
                    </a:p>
                  </a:txBody>
                  <a:tcPr/>
                </a:tc>
                <a:tc>
                  <a:txBody>
                    <a:bodyPr/>
                    <a:lstStyle/>
                    <a:p>
                      <a:pPr algn="ctr" fontAlgn="base"/>
                      <a:r>
                        <a:rPr lang="fr-FR" sz="1800" dirty="0">
                          <a:effectLst/>
                        </a:rPr>
                        <a:t>Block the </a:t>
                      </a:r>
                      <a:r>
                        <a:rPr lang="fr-FR" sz="1800" dirty="0" err="1">
                          <a:effectLst/>
                        </a:rPr>
                        <a:t>person</a:t>
                      </a:r>
                      <a:endParaRPr lang="fr-FR" sz="1800" b="1" dirty="0" err="1">
                        <a:solidFill>
                          <a:srgbClr val="FFFFFF"/>
                        </a:solidFill>
                        <a:effectLst/>
                      </a:endParaRPr>
                    </a:p>
                  </a:txBody>
                  <a:tcPr/>
                </a:tc>
                <a:tc>
                  <a:txBody>
                    <a:bodyPr/>
                    <a:lstStyle/>
                    <a:p>
                      <a:pPr lvl="0" algn="ctr">
                        <a:buNone/>
                      </a:pPr>
                      <a:r>
                        <a:rPr lang="fr-FR" sz="1800" dirty="0">
                          <a:effectLst/>
                        </a:rPr>
                        <a:t>Tell a parent</a:t>
                      </a:r>
                      <a:endParaRPr lang="fr-FR" dirty="0"/>
                    </a:p>
                  </a:txBody>
                  <a:tcPr/>
                </a:tc>
                <a:tc>
                  <a:txBody>
                    <a:bodyPr/>
                    <a:lstStyle/>
                    <a:p>
                      <a:pPr fontAlgn="base"/>
                      <a:r>
                        <a:rPr lang="fr-FR" sz="1400" dirty="0">
                          <a:effectLst/>
                        </a:rPr>
                        <a:t>Tell a </a:t>
                      </a:r>
                      <a:r>
                        <a:rPr lang="fr-FR" sz="1400" dirty="0" err="1">
                          <a:effectLst/>
                        </a:rPr>
                        <a:t>school</a:t>
                      </a:r>
                      <a:r>
                        <a:rPr lang="fr-FR" sz="1400" dirty="0">
                          <a:effectLst/>
                        </a:rPr>
                        <a:t> staff </a:t>
                      </a:r>
                      <a:r>
                        <a:rPr lang="fr-FR" sz="1400" dirty="0" err="1">
                          <a:effectLst/>
                        </a:rPr>
                        <a:t>member</a:t>
                      </a:r>
                    </a:p>
                  </a:txBody>
                  <a:tcPr/>
                </a:tc>
                <a:tc>
                  <a:txBody>
                    <a:bodyPr/>
                    <a:lstStyle/>
                    <a:p>
                      <a:pPr algn="ctr" fontAlgn="base"/>
                      <a:r>
                        <a:rPr lang="fr-FR" sz="1600" dirty="0">
                          <a:effectLst/>
                        </a:rPr>
                        <a:t>Report </a:t>
                      </a:r>
                      <a:r>
                        <a:rPr lang="fr-FR" sz="1600" dirty="0" err="1">
                          <a:effectLst/>
                        </a:rPr>
                        <a:t>it</a:t>
                      </a:r>
                      <a:r>
                        <a:rPr lang="fr-FR" sz="1600" dirty="0">
                          <a:effectLst/>
                        </a:rPr>
                        <a:t> to the police</a:t>
                      </a:r>
                    </a:p>
                  </a:txBody>
                  <a:tcPr/>
                </a:tc>
                <a:extLst>
                  <a:ext uri="{0D108BD9-81ED-4DB2-BD59-A6C34878D82A}">
                    <a16:rowId xmlns:a16="http://schemas.microsoft.com/office/drawing/2014/main" val="3050358210"/>
                  </a:ext>
                </a:extLst>
              </a:tr>
              <a:tr h="798050">
                <a:tc>
                  <a:txBody>
                    <a:bodyPr/>
                    <a:lstStyle/>
                    <a:p>
                      <a:pPr fontAlgn="base"/>
                      <a:r>
                        <a:rPr lang="fr-FR" sz="1800" dirty="0">
                          <a:effectLst/>
                        </a:rPr>
                        <a:t>Situation a)​</a:t>
                      </a:r>
                      <a:endParaRPr lang="fr-FR" dirty="0">
                        <a:effectLst/>
                      </a:endParaRPr>
                    </a:p>
                  </a:txBody>
                  <a:tcPr/>
                </a:tc>
                <a:tc>
                  <a:txBody>
                    <a:bodyPr/>
                    <a:lstStyle/>
                    <a:p>
                      <a:pPr fontAlgn="auto"/>
                      <a:r>
                        <a:rPr lang="fr-FR" sz="1800" dirty="0">
                          <a:effectLst/>
                        </a:rPr>
                        <a:t>​</a:t>
                      </a:r>
                      <a:endParaRPr lang="fr-FR" sz="1800" dirty="0">
                        <a:effectLst/>
                        <a:latin typeface="Calibri" panose="020F0502020204030204" pitchFamily="34" charset="0"/>
                      </a:endParaRPr>
                    </a:p>
                  </a:txBody>
                  <a:tcPr/>
                </a:tc>
                <a:tc>
                  <a:txBody>
                    <a:bodyPr/>
                    <a:lstStyle/>
                    <a:p>
                      <a:pPr fontAlgn="auto"/>
                      <a:r>
                        <a:rPr lang="fr-FR" sz="1800" dirty="0">
                          <a:effectLst/>
                        </a:rPr>
                        <a:t>​</a:t>
                      </a:r>
                      <a:endParaRPr lang="fr-FR" sz="1800" dirty="0">
                        <a:effectLst/>
                        <a:latin typeface="Calibri" panose="020F0502020204030204" pitchFamily="34" charset="0"/>
                      </a:endParaRPr>
                    </a:p>
                  </a:txBody>
                  <a:tcPr/>
                </a:tc>
                <a:tc>
                  <a:txBody>
                    <a:bodyPr/>
                    <a:lstStyle/>
                    <a:p>
                      <a:pPr fontAlgn="auto"/>
                      <a:r>
                        <a:rPr lang="fr-FR" sz="1800" dirty="0">
                          <a:effectLst/>
                        </a:rPr>
                        <a:t>​</a:t>
                      </a:r>
                      <a:endParaRPr lang="fr-FR" sz="1800" dirty="0">
                        <a:effectLst/>
                        <a:latin typeface="Calibri" panose="020F0502020204030204" pitchFamily="34" charset="0"/>
                      </a:endParaRPr>
                    </a:p>
                  </a:txBody>
                  <a:tcPr/>
                </a:tc>
                <a:tc>
                  <a:txBody>
                    <a:bodyPr/>
                    <a:lstStyle/>
                    <a:p>
                      <a:pPr fontAlgn="auto"/>
                      <a:r>
                        <a:rPr lang="fr-FR" sz="1800" dirty="0">
                          <a:effectLst/>
                        </a:rPr>
                        <a:t>​</a:t>
                      </a:r>
                      <a:endParaRPr lang="fr-FR" sz="1800" dirty="0">
                        <a:effectLst/>
                        <a:latin typeface="Calibri" panose="020F0502020204030204" pitchFamily="34" charset="0"/>
                      </a:endParaRPr>
                    </a:p>
                  </a:txBody>
                  <a:tcPr/>
                </a:tc>
                <a:extLst>
                  <a:ext uri="{0D108BD9-81ED-4DB2-BD59-A6C34878D82A}">
                    <a16:rowId xmlns:a16="http://schemas.microsoft.com/office/drawing/2014/main" val="1726800393"/>
                  </a:ext>
                </a:extLst>
              </a:tr>
              <a:tr h="847929">
                <a:tc>
                  <a:txBody>
                    <a:bodyPr/>
                    <a:lstStyle/>
                    <a:p>
                      <a:pPr fontAlgn="base"/>
                      <a:r>
                        <a:rPr lang="fr-FR" sz="1800" dirty="0">
                          <a:effectLst/>
                        </a:rPr>
                        <a:t>Situation b)​</a:t>
                      </a:r>
                      <a:endParaRPr lang="fr-FR" dirty="0">
                        <a:effectLst/>
                      </a:endParaRPr>
                    </a:p>
                  </a:txBody>
                  <a:tcPr/>
                </a:tc>
                <a:tc>
                  <a:txBody>
                    <a:bodyPr/>
                    <a:lstStyle/>
                    <a:p>
                      <a:pPr fontAlgn="auto"/>
                      <a:r>
                        <a:rPr lang="fr-FR" sz="1800" dirty="0">
                          <a:effectLst/>
                        </a:rPr>
                        <a:t>​</a:t>
                      </a:r>
                      <a:endParaRPr lang="fr-FR" sz="1800" dirty="0">
                        <a:effectLst/>
                        <a:latin typeface="Calibri" panose="020F0502020204030204" pitchFamily="34" charset="0"/>
                      </a:endParaRPr>
                    </a:p>
                  </a:txBody>
                  <a:tcPr/>
                </a:tc>
                <a:tc>
                  <a:txBody>
                    <a:bodyPr/>
                    <a:lstStyle/>
                    <a:p>
                      <a:pPr fontAlgn="auto"/>
                      <a:r>
                        <a:rPr lang="fr-FR" sz="1800" dirty="0">
                          <a:effectLst/>
                        </a:rPr>
                        <a:t>​</a:t>
                      </a:r>
                      <a:endParaRPr lang="fr-FR" sz="1800" dirty="0">
                        <a:effectLst/>
                        <a:latin typeface="Calibri" panose="020F0502020204030204" pitchFamily="34" charset="0"/>
                      </a:endParaRPr>
                    </a:p>
                  </a:txBody>
                  <a:tcPr/>
                </a:tc>
                <a:tc>
                  <a:txBody>
                    <a:bodyPr/>
                    <a:lstStyle/>
                    <a:p>
                      <a:pPr fontAlgn="auto"/>
                      <a:r>
                        <a:rPr lang="fr-FR" sz="1800" dirty="0">
                          <a:effectLst/>
                        </a:rPr>
                        <a:t>​</a:t>
                      </a:r>
                      <a:endParaRPr lang="fr-FR" sz="1800" dirty="0">
                        <a:effectLst/>
                        <a:latin typeface="Calibri" panose="020F0502020204030204" pitchFamily="34" charset="0"/>
                      </a:endParaRPr>
                    </a:p>
                  </a:txBody>
                  <a:tcPr/>
                </a:tc>
                <a:tc>
                  <a:txBody>
                    <a:bodyPr/>
                    <a:lstStyle/>
                    <a:p>
                      <a:pPr fontAlgn="auto"/>
                      <a:r>
                        <a:rPr lang="fr-FR" sz="1800" dirty="0">
                          <a:effectLst/>
                        </a:rPr>
                        <a:t>​</a:t>
                      </a:r>
                      <a:endParaRPr lang="fr-FR" sz="1800" dirty="0">
                        <a:effectLst/>
                        <a:latin typeface="Calibri" panose="020F0502020204030204" pitchFamily="34" charset="0"/>
                      </a:endParaRPr>
                    </a:p>
                  </a:txBody>
                  <a:tcPr/>
                </a:tc>
                <a:extLst>
                  <a:ext uri="{0D108BD9-81ED-4DB2-BD59-A6C34878D82A}">
                    <a16:rowId xmlns:a16="http://schemas.microsoft.com/office/drawing/2014/main" val="1432168278"/>
                  </a:ext>
                </a:extLst>
              </a:tr>
              <a:tr h="847929">
                <a:tc>
                  <a:txBody>
                    <a:bodyPr/>
                    <a:lstStyle/>
                    <a:p>
                      <a:pPr fontAlgn="base"/>
                      <a:r>
                        <a:rPr lang="fr-FR" sz="1800" dirty="0">
                          <a:effectLst/>
                        </a:rPr>
                        <a:t>Situation c)​</a:t>
                      </a:r>
                      <a:endParaRPr lang="fr-FR" dirty="0">
                        <a:effectLst/>
                      </a:endParaRPr>
                    </a:p>
                  </a:txBody>
                  <a:tcPr/>
                </a:tc>
                <a:tc>
                  <a:txBody>
                    <a:bodyPr/>
                    <a:lstStyle/>
                    <a:p>
                      <a:pPr fontAlgn="auto"/>
                      <a:r>
                        <a:rPr lang="fr-FR" sz="1800" dirty="0">
                          <a:effectLst/>
                        </a:rPr>
                        <a:t>​</a:t>
                      </a:r>
                      <a:endParaRPr lang="fr-FR" sz="1800" dirty="0">
                        <a:effectLst/>
                        <a:latin typeface="Calibri" panose="020F0502020204030204" pitchFamily="34" charset="0"/>
                      </a:endParaRPr>
                    </a:p>
                  </a:txBody>
                  <a:tcPr/>
                </a:tc>
                <a:tc>
                  <a:txBody>
                    <a:bodyPr/>
                    <a:lstStyle/>
                    <a:p>
                      <a:pPr fontAlgn="auto"/>
                      <a:r>
                        <a:rPr lang="fr-FR" sz="1800" dirty="0">
                          <a:effectLst/>
                        </a:rPr>
                        <a:t>​</a:t>
                      </a:r>
                      <a:endParaRPr lang="fr-FR" sz="1800" dirty="0">
                        <a:effectLst/>
                        <a:latin typeface="Calibri" panose="020F0502020204030204" pitchFamily="34" charset="0"/>
                      </a:endParaRPr>
                    </a:p>
                  </a:txBody>
                  <a:tcPr/>
                </a:tc>
                <a:tc>
                  <a:txBody>
                    <a:bodyPr/>
                    <a:lstStyle/>
                    <a:p>
                      <a:pPr fontAlgn="auto"/>
                      <a:r>
                        <a:rPr lang="fr-FR" sz="1800" dirty="0">
                          <a:effectLst/>
                        </a:rPr>
                        <a:t>​</a:t>
                      </a:r>
                      <a:endParaRPr lang="fr-FR" sz="1800" dirty="0">
                        <a:effectLst/>
                        <a:latin typeface="Calibri" panose="020F0502020204030204" pitchFamily="34" charset="0"/>
                      </a:endParaRPr>
                    </a:p>
                  </a:txBody>
                  <a:tcPr/>
                </a:tc>
                <a:tc>
                  <a:txBody>
                    <a:bodyPr/>
                    <a:lstStyle/>
                    <a:p>
                      <a:pPr fontAlgn="auto"/>
                      <a:r>
                        <a:rPr lang="fr-FR" sz="1800" dirty="0">
                          <a:effectLst/>
                        </a:rPr>
                        <a:t>​</a:t>
                      </a:r>
                      <a:endParaRPr lang="fr-FR" sz="1800" dirty="0">
                        <a:effectLst/>
                        <a:latin typeface="Calibri" panose="020F0502020204030204" pitchFamily="34" charset="0"/>
                      </a:endParaRPr>
                    </a:p>
                  </a:txBody>
                  <a:tcPr/>
                </a:tc>
                <a:extLst>
                  <a:ext uri="{0D108BD9-81ED-4DB2-BD59-A6C34878D82A}">
                    <a16:rowId xmlns:a16="http://schemas.microsoft.com/office/drawing/2014/main" val="3988319765"/>
                  </a:ext>
                </a:extLst>
              </a:tr>
              <a:tr h="947684">
                <a:tc>
                  <a:txBody>
                    <a:bodyPr/>
                    <a:lstStyle/>
                    <a:p>
                      <a:pPr fontAlgn="base"/>
                      <a:r>
                        <a:rPr lang="fr-FR" sz="1800" dirty="0" err="1">
                          <a:effectLst/>
                        </a:rPr>
                        <a:t>Another</a:t>
                      </a:r>
                      <a:r>
                        <a:rPr lang="fr-FR" sz="1800" dirty="0">
                          <a:effectLst/>
                        </a:rPr>
                        <a:t> situation ?​</a:t>
                      </a:r>
                      <a:endParaRPr lang="fr-FR" dirty="0">
                        <a:effectLst/>
                      </a:endParaRPr>
                    </a:p>
                  </a:txBody>
                  <a:tcPr/>
                </a:tc>
                <a:tc>
                  <a:txBody>
                    <a:bodyPr/>
                    <a:lstStyle/>
                    <a:p>
                      <a:pPr fontAlgn="auto"/>
                      <a:r>
                        <a:rPr lang="fr-FR" sz="1800" dirty="0">
                          <a:effectLst/>
                        </a:rPr>
                        <a:t>​</a:t>
                      </a:r>
                      <a:endParaRPr lang="fr-FR" sz="1800" dirty="0">
                        <a:effectLst/>
                        <a:latin typeface="Calibri" panose="020F0502020204030204" pitchFamily="34" charset="0"/>
                      </a:endParaRPr>
                    </a:p>
                  </a:txBody>
                  <a:tcPr/>
                </a:tc>
                <a:tc>
                  <a:txBody>
                    <a:bodyPr/>
                    <a:lstStyle/>
                    <a:p>
                      <a:pPr fontAlgn="auto"/>
                      <a:r>
                        <a:rPr lang="fr-FR" sz="1800" dirty="0">
                          <a:effectLst/>
                        </a:rPr>
                        <a:t>​</a:t>
                      </a:r>
                      <a:endParaRPr lang="fr-FR" sz="1800" dirty="0">
                        <a:effectLst/>
                        <a:latin typeface="Calibri" panose="020F0502020204030204" pitchFamily="34" charset="0"/>
                      </a:endParaRPr>
                    </a:p>
                  </a:txBody>
                  <a:tcPr/>
                </a:tc>
                <a:tc>
                  <a:txBody>
                    <a:bodyPr/>
                    <a:lstStyle/>
                    <a:p>
                      <a:pPr fontAlgn="auto"/>
                      <a:r>
                        <a:rPr lang="fr-FR" sz="1800" dirty="0">
                          <a:effectLst/>
                        </a:rPr>
                        <a:t>​</a:t>
                      </a:r>
                      <a:endParaRPr lang="fr-FR" sz="1800" dirty="0">
                        <a:effectLst/>
                        <a:latin typeface="Calibri" panose="020F0502020204030204" pitchFamily="34" charset="0"/>
                      </a:endParaRPr>
                    </a:p>
                  </a:txBody>
                  <a:tcPr/>
                </a:tc>
                <a:tc>
                  <a:txBody>
                    <a:bodyPr/>
                    <a:lstStyle/>
                    <a:p>
                      <a:pPr fontAlgn="auto"/>
                      <a:r>
                        <a:rPr lang="fr-FR" sz="1800" dirty="0">
                          <a:effectLst/>
                        </a:rPr>
                        <a:t>​</a:t>
                      </a:r>
                      <a:endParaRPr lang="fr-FR" sz="1800" dirty="0">
                        <a:effectLst/>
                        <a:latin typeface="Calibri" panose="020F0502020204030204" pitchFamily="34" charset="0"/>
                      </a:endParaRPr>
                    </a:p>
                  </a:txBody>
                  <a:tcPr/>
                </a:tc>
                <a:extLst>
                  <a:ext uri="{0D108BD9-81ED-4DB2-BD59-A6C34878D82A}">
                    <a16:rowId xmlns:a16="http://schemas.microsoft.com/office/drawing/2014/main" val="4108167641"/>
                  </a:ext>
                </a:extLst>
              </a:tr>
            </a:tbl>
          </a:graphicData>
        </a:graphic>
      </p:graphicFrame>
      <p:sp>
        <p:nvSpPr>
          <p:cNvPr id="9" name="ZoneTexte 8">
            <a:extLst>
              <a:ext uri="{FF2B5EF4-FFF2-40B4-BE49-F238E27FC236}">
                <a16:creationId xmlns:a16="http://schemas.microsoft.com/office/drawing/2014/main" id="{D6EE51F1-9565-08D7-8ABA-8CF0B9C7692B}"/>
              </a:ext>
            </a:extLst>
          </p:cNvPr>
          <p:cNvSpPr txBox="1"/>
          <p:nvPr/>
        </p:nvSpPr>
        <p:spPr>
          <a:xfrm>
            <a:off x="209910" y="6205268"/>
            <a:ext cx="4669868" cy="461665"/>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2400"/>
              <a:t>Can </a:t>
            </a:r>
            <a:r>
              <a:rPr lang="fr-FR" sz="2400" err="1"/>
              <a:t>you</a:t>
            </a:r>
            <a:r>
              <a:rPr lang="fr-FR" sz="2400"/>
              <a:t> </a:t>
            </a:r>
            <a:r>
              <a:rPr lang="fr-FR" sz="2400" err="1"/>
              <a:t>think</a:t>
            </a:r>
            <a:r>
              <a:rPr lang="fr-FR" sz="2400"/>
              <a:t> of </a:t>
            </a:r>
            <a:r>
              <a:rPr lang="fr-FR" sz="2400" err="1"/>
              <a:t>other</a:t>
            </a:r>
            <a:r>
              <a:rPr lang="fr-FR" sz="2400"/>
              <a:t> solutions?</a:t>
            </a:r>
            <a:endParaRPr lang="fr-FR"/>
          </a:p>
        </p:txBody>
      </p:sp>
    </p:spTree>
    <p:extLst>
      <p:ext uri="{BB962C8B-B14F-4D97-AF65-F5344CB8AC3E}">
        <p14:creationId xmlns:p14="http://schemas.microsoft.com/office/powerpoint/2010/main" val="219410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5CAB1A3-EB13-9F64-313D-4ABD66FE4D4D}"/>
              </a:ext>
            </a:extLst>
          </p:cNvPr>
          <p:cNvSpPr>
            <a:spLocks noGrp="1"/>
          </p:cNvSpPr>
          <p:nvPr>
            <p:ph type="body" idx="1"/>
          </p:nvPr>
        </p:nvSpPr>
        <p:spPr>
          <a:xfrm>
            <a:off x="500329" y="1184306"/>
            <a:ext cx="6618185" cy="4572000"/>
          </a:xfrm>
        </p:spPr>
        <p:txBody>
          <a:bodyPr/>
          <a:lstStyle/>
          <a:p>
            <a:r>
              <a:rPr lang="en-US" sz="5400" b="0">
                <a:solidFill>
                  <a:schemeClr val="accent6"/>
                </a:solidFill>
                <a:ea typeface="+mn-lt"/>
                <a:cs typeface="+mn-lt"/>
              </a:rPr>
              <a:t>Our Charter of Online Conduct</a:t>
            </a:r>
            <a:endParaRPr lang="fr-FR" sz="5400" b="0">
              <a:solidFill>
                <a:schemeClr val="accent6"/>
              </a:solidFill>
              <a:ea typeface="+mn-lt"/>
              <a:cs typeface="+mn-lt"/>
            </a:endParaRPr>
          </a:p>
          <a:p>
            <a:endParaRPr lang="fr-FR" sz="5400">
              <a:cs typeface="Arial"/>
            </a:endParaRPr>
          </a:p>
        </p:txBody>
      </p:sp>
      <p:pic>
        <p:nvPicPr>
          <p:cNvPr id="8" name="Graphique 8" descr="Presse-papiers badge contour">
            <a:extLst>
              <a:ext uri="{FF2B5EF4-FFF2-40B4-BE49-F238E27FC236}">
                <a16:creationId xmlns:a16="http://schemas.microsoft.com/office/drawing/2014/main" id="{78D7EACE-B39E-A7A9-34DB-44439AA0D9C9}"/>
              </a:ext>
            </a:extLst>
          </p:cNvPr>
          <p:cNvPicPr>
            <a:picLocks noGrp="1" noChangeAspect="1"/>
          </p:cNvPicPr>
          <p:nvPr>
            <p:ph type="pic" sz="quarter" idx="16"/>
          </p:nvPr>
        </p:nvPicPr>
        <p:blipFill rotWithShape="1">
          <a:blip r:embed="rId2">
            <a:extLst>
              <a:ext uri="{96DAC541-7B7A-43D3-8B79-37D633B846F1}">
                <asvg:svgBlip xmlns:asvg="http://schemas.microsoft.com/office/drawing/2016/SVG/main" r:embed="rId3"/>
              </a:ext>
            </a:extLst>
          </a:blip>
          <a:srcRect/>
          <a:stretch/>
        </p:blipFill>
        <p:spPr>
          <a:xfrm>
            <a:off x="7524362" y="1985519"/>
            <a:ext cx="2873171" cy="2873171"/>
          </a:xfrm>
        </p:spPr>
      </p:pic>
    </p:spTree>
    <p:extLst>
      <p:ext uri="{BB962C8B-B14F-4D97-AF65-F5344CB8AC3E}">
        <p14:creationId xmlns:p14="http://schemas.microsoft.com/office/powerpoint/2010/main" val="341922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938A91E-CB50-66AF-6BB5-DDA4CF0B6686}"/>
              </a:ext>
            </a:extLst>
          </p:cNvPr>
          <p:cNvSpPr>
            <a:spLocks noGrp="1"/>
          </p:cNvSpPr>
          <p:nvPr>
            <p:ph type="title"/>
          </p:nvPr>
        </p:nvSpPr>
        <p:spPr>
          <a:xfrm>
            <a:off x="326251" y="460559"/>
            <a:ext cx="8076469" cy="914400"/>
          </a:xfrm>
        </p:spPr>
        <p:txBody>
          <a:bodyPr/>
          <a:lstStyle/>
          <a:p>
            <a:r>
              <a:rPr lang="en-US" sz="4400" b="0">
                <a:solidFill>
                  <a:schemeClr val="accent1"/>
                </a:solidFill>
                <a:ea typeface="+mj-lt"/>
                <a:cs typeface="+mj-lt"/>
              </a:rPr>
              <a:t>Our Charter of Online Conduct</a:t>
            </a:r>
            <a:endParaRPr lang="fr-FR" sz="4400" b="0">
              <a:solidFill>
                <a:schemeClr val="accent1"/>
              </a:solidFill>
              <a:ea typeface="+mj-lt"/>
              <a:cs typeface="+mj-lt"/>
            </a:endParaRPr>
          </a:p>
          <a:p>
            <a:endParaRPr lang="fr-FR" sz="4400" b="0">
              <a:solidFill>
                <a:schemeClr val="accent1"/>
              </a:solidFill>
              <a:ea typeface="+mj-lt"/>
              <a:cs typeface="+mj-lt"/>
            </a:endParaRPr>
          </a:p>
          <a:p>
            <a:endParaRPr lang="fr-FR" sz="4400">
              <a:solidFill>
                <a:schemeClr val="accent1"/>
              </a:solidFill>
              <a:cs typeface="Arial"/>
            </a:endParaRPr>
          </a:p>
        </p:txBody>
      </p:sp>
      <p:sp>
        <p:nvSpPr>
          <p:cNvPr id="4" name="Espace réservé du texte 3">
            <a:extLst>
              <a:ext uri="{FF2B5EF4-FFF2-40B4-BE49-F238E27FC236}">
                <a16:creationId xmlns:a16="http://schemas.microsoft.com/office/drawing/2014/main" id="{1C9E60BB-9192-9013-8669-0AE7FFE7A2D6}"/>
              </a:ext>
            </a:extLst>
          </p:cNvPr>
          <p:cNvSpPr>
            <a:spLocks noGrp="1"/>
          </p:cNvSpPr>
          <p:nvPr>
            <p:ph type="body" sz="quarter" idx="14"/>
          </p:nvPr>
        </p:nvSpPr>
        <p:spPr>
          <a:xfrm>
            <a:off x="239987" y="2103120"/>
            <a:ext cx="6133381" cy="1239329"/>
          </a:xfrm>
        </p:spPr>
        <p:txBody>
          <a:bodyPr vert="horz" lIns="0" tIns="0" rIns="0" bIns="0" rtlCol="0" anchor="t">
            <a:noAutofit/>
          </a:bodyPr>
          <a:lstStyle/>
          <a:p>
            <a:r>
              <a:rPr lang="en-CA" sz="3200">
                <a:cs typeface="Arial"/>
              </a:rPr>
              <a:t>What is a charter</a:t>
            </a:r>
            <a:r>
              <a:rPr lang="fr-FR" sz="3200">
                <a:cs typeface="Arial"/>
              </a:rPr>
              <a:t>?</a:t>
            </a:r>
            <a:endParaRPr lang="fr-FR" sz="3200">
              <a:ea typeface="+mn-lt"/>
              <a:cs typeface="+mn-lt"/>
            </a:endParaRPr>
          </a:p>
          <a:p>
            <a:endParaRPr lang="fr-FR" sz="3200">
              <a:cs typeface="Arial"/>
            </a:endParaRPr>
          </a:p>
        </p:txBody>
      </p:sp>
      <p:sp>
        <p:nvSpPr>
          <p:cNvPr id="6" name="ZoneTexte 5">
            <a:extLst>
              <a:ext uri="{FF2B5EF4-FFF2-40B4-BE49-F238E27FC236}">
                <a16:creationId xmlns:a16="http://schemas.microsoft.com/office/drawing/2014/main" id="{F8388270-C1C4-3B0E-B269-2A8B4ABF639F}"/>
              </a:ext>
            </a:extLst>
          </p:cNvPr>
          <p:cNvSpPr txBox="1"/>
          <p:nvPr/>
        </p:nvSpPr>
        <p:spPr>
          <a:xfrm>
            <a:off x="353455" y="3849663"/>
            <a:ext cx="574519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400"/>
              <a:t>It’s a law that contains rules. </a:t>
            </a:r>
            <a:endParaRPr lang="en-CA" sz="2400">
              <a:ea typeface="+mn-lt"/>
              <a:cs typeface="+mn-lt"/>
            </a:endParaRPr>
          </a:p>
          <a:p>
            <a:endParaRPr lang="fr-CA" sz="2400">
              <a:ea typeface="+mn-lt"/>
              <a:cs typeface="+mn-lt"/>
            </a:endParaRPr>
          </a:p>
          <a:p>
            <a:r>
              <a:rPr lang="en-CA" sz="2400"/>
              <a:t>But it’s a special law, one that’s often more important than the others.</a:t>
            </a:r>
            <a:endParaRPr lang="en-CA"/>
          </a:p>
        </p:txBody>
      </p:sp>
      <p:pic>
        <p:nvPicPr>
          <p:cNvPr id="7" name="Image 7">
            <a:extLst>
              <a:ext uri="{FF2B5EF4-FFF2-40B4-BE49-F238E27FC236}">
                <a16:creationId xmlns:a16="http://schemas.microsoft.com/office/drawing/2014/main" id="{23E5C6DB-2EFF-D02A-B955-D9C36CF6B9FB}"/>
              </a:ext>
            </a:extLst>
          </p:cNvPr>
          <p:cNvPicPr>
            <a:picLocks noChangeAspect="1"/>
          </p:cNvPicPr>
          <p:nvPr/>
        </p:nvPicPr>
        <p:blipFill>
          <a:blip r:embed="rId3"/>
          <a:stretch>
            <a:fillRect/>
          </a:stretch>
        </p:blipFill>
        <p:spPr>
          <a:xfrm>
            <a:off x="7197306" y="1337094"/>
            <a:ext cx="4813540" cy="4011283"/>
          </a:xfrm>
          <a:prstGeom prst="rect">
            <a:avLst/>
          </a:prstGeom>
        </p:spPr>
      </p:pic>
    </p:spTree>
    <p:extLst>
      <p:ext uri="{BB962C8B-B14F-4D97-AF65-F5344CB8AC3E}">
        <p14:creationId xmlns:p14="http://schemas.microsoft.com/office/powerpoint/2010/main" val="254178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18B2DA9-F988-A580-E859-9C8C8536FD16}"/>
              </a:ext>
            </a:extLst>
          </p:cNvPr>
          <p:cNvSpPr>
            <a:spLocks noGrp="1"/>
          </p:cNvSpPr>
          <p:nvPr>
            <p:ph type="title"/>
          </p:nvPr>
        </p:nvSpPr>
        <p:spPr>
          <a:xfrm>
            <a:off x="268770" y="428609"/>
            <a:ext cx="11782531" cy="885646"/>
          </a:xfrm>
        </p:spPr>
        <p:txBody>
          <a:bodyPr/>
          <a:lstStyle/>
          <a:p>
            <a:pPr>
              <a:lnSpc>
                <a:spcPct val="100000"/>
              </a:lnSpc>
              <a:spcBef>
                <a:spcPts val="0"/>
              </a:spcBef>
            </a:pPr>
            <a:r>
              <a:rPr lang="en-CA" sz="3600" b="0" dirty="0">
                <a:cs typeface="Arial"/>
              </a:rPr>
              <a:t>An example of a charter</a:t>
            </a:r>
            <a:r>
              <a:rPr lang="en-US" sz="3600" b="0" dirty="0">
                <a:cs typeface="Arial"/>
              </a:rPr>
              <a:t>:</a:t>
            </a:r>
            <a:r>
              <a:rPr lang="en-CA" sz="3600" b="0" dirty="0">
                <a:cs typeface="Arial"/>
              </a:rPr>
              <a:t> </a:t>
            </a:r>
            <a:endParaRPr lang="en-US" sz="3600" b="0" dirty="0">
              <a:ea typeface="+mj-lt"/>
              <a:cs typeface="+mj-lt"/>
            </a:endParaRPr>
          </a:p>
          <a:p>
            <a:pPr>
              <a:lnSpc>
                <a:spcPct val="100000"/>
              </a:lnSpc>
              <a:spcBef>
                <a:spcPts val="0"/>
              </a:spcBef>
            </a:pPr>
            <a:r>
              <a:rPr lang="en-CA" sz="3600" b="0" dirty="0">
                <a:cs typeface="Arial"/>
              </a:rPr>
              <a:t>The Charter of Human Rights and Freedoms </a:t>
            </a:r>
            <a:endParaRPr lang="en-CA" dirty="0"/>
          </a:p>
        </p:txBody>
      </p:sp>
      <p:sp>
        <p:nvSpPr>
          <p:cNvPr id="4" name="Espace réservé du texte 3">
            <a:extLst>
              <a:ext uri="{FF2B5EF4-FFF2-40B4-BE49-F238E27FC236}">
                <a16:creationId xmlns:a16="http://schemas.microsoft.com/office/drawing/2014/main" id="{9481AE3C-D2CD-498E-5791-4A8C4F7CA52C}"/>
              </a:ext>
            </a:extLst>
          </p:cNvPr>
          <p:cNvSpPr>
            <a:spLocks noGrp="1"/>
          </p:cNvSpPr>
          <p:nvPr>
            <p:ph type="body" sz="quarter" idx="14"/>
          </p:nvPr>
        </p:nvSpPr>
        <p:spPr>
          <a:xfrm>
            <a:off x="413913" y="2115215"/>
            <a:ext cx="11279325" cy="4114800"/>
          </a:xfrm>
        </p:spPr>
        <p:txBody>
          <a:bodyPr vert="horz" lIns="0" tIns="0" rIns="0" bIns="0" rtlCol="0" anchor="t">
            <a:noAutofit/>
          </a:bodyPr>
          <a:lstStyle/>
          <a:p>
            <a:pPr>
              <a:lnSpc>
                <a:spcPct val="100000"/>
              </a:lnSpc>
              <a:spcBef>
                <a:spcPts val="0"/>
              </a:spcBef>
            </a:pPr>
            <a:r>
              <a:rPr lang="en-CA" dirty="0">
                <a:cs typeface="Arial"/>
              </a:rPr>
              <a:t>It says that all Quebecers, children and adults alike, have the right to:</a:t>
            </a:r>
            <a:endParaRPr lang="en-CA" dirty="0">
              <a:ea typeface="+mn-lt"/>
              <a:cs typeface="+mn-lt"/>
            </a:endParaRPr>
          </a:p>
          <a:p>
            <a:pPr>
              <a:lnSpc>
                <a:spcPct val="100000"/>
              </a:lnSpc>
              <a:spcBef>
                <a:spcPts val="0"/>
              </a:spcBef>
            </a:pPr>
            <a:endParaRPr lang="en-CA" dirty="0">
              <a:cs typeface="Arial"/>
            </a:endParaRPr>
          </a:p>
          <a:p>
            <a:pPr marL="285750" indent="-285750">
              <a:lnSpc>
                <a:spcPct val="100000"/>
              </a:lnSpc>
              <a:spcBef>
                <a:spcPts val="0"/>
              </a:spcBef>
              <a:buFont typeface="Arial,Sans-Serif"/>
              <a:buChar char="•"/>
            </a:pPr>
            <a:r>
              <a:rPr lang="en-CA" dirty="0">
                <a:cs typeface="Arial"/>
              </a:rPr>
              <a:t>Life</a:t>
            </a:r>
            <a:endParaRPr lang="en-US" dirty="0">
              <a:ea typeface="+mn-lt"/>
              <a:cs typeface="+mn-lt"/>
            </a:endParaRPr>
          </a:p>
          <a:p>
            <a:pPr marL="285750" indent="-285750">
              <a:lnSpc>
                <a:spcPct val="100000"/>
              </a:lnSpc>
              <a:spcBef>
                <a:spcPts val="0"/>
              </a:spcBef>
              <a:buFont typeface="Arial,Sans-Serif"/>
              <a:buChar char="•"/>
            </a:pPr>
            <a:r>
              <a:rPr lang="en-CA" dirty="0">
                <a:cs typeface="Arial"/>
              </a:rPr>
              <a:t>Freedom</a:t>
            </a:r>
            <a:endParaRPr lang="en-US" dirty="0">
              <a:ea typeface="+mn-lt"/>
              <a:cs typeface="+mn-lt"/>
            </a:endParaRPr>
          </a:p>
          <a:p>
            <a:pPr marL="285750" indent="-285750">
              <a:lnSpc>
                <a:spcPct val="100000"/>
              </a:lnSpc>
              <a:spcBef>
                <a:spcPts val="0"/>
              </a:spcBef>
              <a:buFont typeface="Arial,Sans-Serif"/>
              <a:buChar char="•"/>
            </a:pPr>
            <a:r>
              <a:rPr lang="en-CA" dirty="0">
                <a:cs typeface="Arial"/>
              </a:rPr>
              <a:t>Security</a:t>
            </a:r>
            <a:endParaRPr lang="en-US" dirty="0">
              <a:ea typeface="+mn-lt"/>
              <a:cs typeface="+mn-lt"/>
            </a:endParaRPr>
          </a:p>
          <a:p>
            <a:pPr marL="285750" indent="-285750">
              <a:lnSpc>
                <a:spcPct val="100000"/>
              </a:lnSpc>
              <a:spcBef>
                <a:spcPts val="0"/>
              </a:spcBef>
              <a:buFont typeface="Arial,Sans-Serif"/>
              <a:buChar char="•"/>
            </a:pPr>
            <a:r>
              <a:rPr lang="en-CA" dirty="0">
                <a:cs typeface="Arial"/>
              </a:rPr>
              <a:t>Personal integrity (physical and psychological well-being)</a:t>
            </a:r>
            <a:endParaRPr lang="en-CA" dirty="0">
              <a:ea typeface="+mn-lt"/>
              <a:cs typeface="+mn-lt"/>
            </a:endParaRPr>
          </a:p>
          <a:p>
            <a:endParaRPr lang="fr-CA" dirty="0">
              <a:cs typeface="Arial"/>
            </a:endParaRPr>
          </a:p>
        </p:txBody>
      </p:sp>
      <p:pic>
        <p:nvPicPr>
          <p:cNvPr id="9" name="Image 9" descr="Une image contenant texte&#10;&#10;Description générée automatiquement">
            <a:extLst>
              <a:ext uri="{FF2B5EF4-FFF2-40B4-BE49-F238E27FC236}">
                <a16:creationId xmlns:a16="http://schemas.microsoft.com/office/drawing/2014/main" id="{EBAB23F3-481E-C0B8-5821-C3DC4E4A56C6}"/>
              </a:ext>
            </a:extLst>
          </p:cNvPr>
          <p:cNvPicPr>
            <a:picLocks noChangeAspect="1"/>
          </p:cNvPicPr>
          <p:nvPr/>
        </p:nvPicPr>
        <p:blipFill>
          <a:blip r:embed="rId3"/>
          <a:stretch>
            <a:fillRect/>
          </a:stretch>
        </p:blipFill>
        <p:spPr>
          <a:xfrm>
            <a:off x="-5751" y="4997669"/>
            <a:ext cx="12162377" cy="1861448"/>
          </a:xfrm>
          <a:prstGeom prst="rect">
            <a:avLst/>
          </a:prstGeom>
        </p:spPr>
      </p:pic>
    </p:spTree>
    <p:extLst>
      <p:ext uri="{BB962C8B-B14F-4D97-AF65-F5344CB8AC3E}">
        <p14:creationId xmlns:p14="http://schemas.microsoft.com/office/powerpoint/2010/main" val="224723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BD5AD81-4946-7D79-BDD7-1CB77D82D343}"/>
              </a:ext>
            </a:extLst>
          </p:cNvPr>
          <p:cNvSpPr>
            <a:spLocks noGrp="1"/>
          </p:cNvSpPr>
          <p:nvPr>
            <p:ph type="body" idx="1"/>
          </p:nvPr>
        </p:nvSpPr>
        <p:spPr>
          <a:xfrm>
            <a:off x="169195" y="1106714"/>
            <a:ext cx="6346612" cy="4572000"/>
          </a:xfrm>
        </p:spPr>
        <p:txBody>
          <a:bodyPr/>
          <a:lstStyle/>
          <a:p>
            <a:r>
              <a:rPr lang="fr-FR" sz="6600" dirty="0">
                <a:cs typeface="Arial"/>
              </a:rPr>
              <a:t>Our Charter of Online </a:t>
            </a:r>
            <a:r>
              <a:rPr lang="fr-FR" sz="6600" dirty="0" err="1">
                <a:cs typeface="Arial"/>
              </a:rPr>
              <a:t>Conduct</a:t>
            </a:r>
            <a:endParaRPr lang="fr-FR" sz="6600" dirty="0">
              <a:cs typeface="Arial"/>
            </a:endParaRPr>
          </a:p>
          <a:p>
            <a:endParaRPr lang="fr-FR" dirty="0">
              <a:cs typeface="Arial"/>
            </a:endParaRPr>
          </a:p>
          <a:p>
            <a:r>
              <a:rPr lang="fr-CA" sz="3200" b="0" dirty="0">
                <a:cs typeface="Arial"/>
              </a:rPr>
              <a:t>Name of Charter?</a:t>
            </a:r>
            <a:endParaRPr lang="fr-FR" sz="3200" dirty="0">
              <a:cs typeface="Arial" panose="020B0604020202020204"/>
            </a:endParaRPr>
          </a:p>
        </p:txBody>
      </p:sp>
      <p:pic>
        <p:nvPicPr>
          <p:cNvPr id="13" name="Image 13">
            <a:extLst>
              <a:ext uri="{FF2B5EF4-FFF2-40B4-BE49-F238E27FC236}">
                <a16:creationId xmlns:a16="http://schemas.microsoft.com/office/drawing/2014/main" id="{AD4A526F-48FE-85F3-E5CB-71275D2046EF}"/>
              </a:ext>
            </a:extLst>
          </p:cNvPr>
          <p:cNvPicPr>
            <a:picLocks noGrp="1" noChangeAspect="1"/>
          </p:cNvPicPr>
          <p:nvPr>
            <p:ph type="pic" sz="quarter" idx="16"/>
          </p:nvPr>
        </p:nvPicPr>
        <p:blipFill rotWithShape="1">
          <a:blip r:embed="rId3"/>
          <a:srcRect l="17873" r="17873"/>
          <a:stretch/>
        </p:blipFill>
        <p:spPr>
          <a:xfrm>
            <a:off x="6516796" y="1502431"/>
            <a:ext cx="4008984" cy="3865800"/>
          </a:xfrm>
        </p:spPr>
      </p:pic>
    </p:spTree>
    <p:extLst>
      <p:ext uri="{BB962C8B-B14F-4D97-AF65-F5344CB8AC3E}">
        <p14:creationId xmlns:p14="http://schemas.microsoft.com/office/powerpoint/2010/main" val="42577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2A1260-872F-83E8-130E-678BA0D769DF}"/>
              </a:ext>
            </a:extLst>
          </p:cNvPr>
          <p:cNvSpPr>
            <a:spLocks noGrp="1"/>
          </p:cNvSpPr>
          <p:nvPr>
            <p:ph type="body" idx="1"/>
          </p:nvPr>
        </p:nvSpPr>
        <p:spPr>
          <a:xfrm>
            <a:off x="4827686" y="1143000"/>
            <a:ext cx="6416902" cy="5060830"/>
          </a:xfrm>
        </p:spPr>
        <p:txBody>
          <a:bodyPr/>
          <a:lstStyle/>
          <a:p>
            <a:r>
              <a:rPr lang="fr-FR" dirty="0">
                <a:cs typeface="Arial"/>
              </a:rPr>
              <a:t>...</a:t>
            </a:r>
          </a:p>
        </p:txBody>
      </p:sp>
      <p:pic>
        <p:nvPicPr>
          <p:cNvPr id="4" name="Graphique 4" descr="Badge 1 contour">
            <a:extLst>
              <a:ext uri="{FF2B5EF4-FFF2-40B4-BE49-F238E27FC236}">
                <a16:creationId xmlns:a16="http://schemas.microsoft.com/office/drawing/2014/main" id="{39CAD221-D696-EAD1-8B60-A6AEDF073C55}"/>
              </a:ext>
            </a:extLst>
          </p:cNvPr>
          <p:cNvPicPr>
            <a:picLocks noGrp="1" noChangeAspect="1"/>
          </p:cNvPicPr>
          <p:nvPr>
            <p:ph type="pic" sz="quarter" idx="16"/>
          </p:nvPr>
        </p:nvPicPr>
        <p:blipFill rotWithShape="1">
          <a:blip r:embed="rId3">
            <a:extLst>
              <a:ext uri="{96DAC541-7B7A-43D3-8B79-37D633B846F1}">
                <asvg:svgBlip xmlns:asvg="http://schemas.microsoft.com/office/drawing/2016/SVG/main" r:embed="rId4"/>
              </a:ext>
            </a:extLst>
          </a:blip>
          <a:srcRect l="20" r="20"/>
          <a:stretch/>
        </p:blipFill>
        <p:spPr>
          <a:xfrm>
            <a:off x="1241455" y="2359329"/>
            <a:ext cx="1895511" cy="1895511"/>
          </a:xfrm>
        </p:spPr>
      </p:pic>
      <p:sp>
        <p:nvSpPr>
          <p:cNvPr id="5" name="ZoneTexte 4">
            <a:extLst>
              <a:ext uri="{FF2B5EF4-FFF2-40B4-BE49-F238E27FC236}">
                <a16:creationId xmlns:a16="http://schemas.microsoft.com/office/drawing/2014/main" id="{399CFB77-0942-AB42-B71E-0088C240E6C1}"/>
              </a:ext>
            </a:extLst>
          </p:cNvPr>
          <p:cNvSpPr txBox="1"/>
          <p:nvPr/>
        </p:nvSpPr>
        <p:spPr>
          <a:xfrm>
            <a:off x="382438" y="382438"/>
            <a:ext cx="657839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accent1"/>
                </a:solidFill>
              </a:rPr>
              <a:t>Our Charter of Online Conduct</a:t>
            </a:r>
            <a:endParaRPr lang="fr-FR" sz="2400">
              <a:solidFill>
                <a:schemeClr val="accent1"/>
              </a:solidFill>
              <a:ea typeface="+mn-lt"/>
              <a:cs typeface="+mn-lt"/>
            </a:endParaRPr>
          </a:p>
          <a:p>
            <a:endParaRPr lang="fr-FR" sz="2400">
              <a:solidFill>
                <a:schemeClr val="accent1"/>
              </a:solidFill>
              <a:cs typeface="Arial"/>
            </a:endParaRPr>
          </a:p>
        </p:txBody>
      </p:sp>
    </p:spTree>
    <p:extLst>
      <p:ext uri="{BB962C8B-B14F-4D97-AF65-F5344CB8AC3E}">
        <p14:creationId xmlns:p14="http://schemas.microsoft.com/office/powerpoint/2010/main" val="300571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2A1260-872F-83E8-130E-678BA0D769DF}"/>
              </a:ext>
            </a:extLst>
          </p:cNvPr>
          <p:cNvSpPr>
            <a:spLocks noGrp="1"/>
          </p:cNvSpPr>
          <p:nvPr>
            <p:ph type="body" idx="1"/>
          </p:nvPr>
        </p:nvSpPr>
        <p:spPr>
          <a:xfrm>
            <a:off x="4827686" y="1143000"/>
            <a:ext cx="6416902" cy="5060830"/>
          </a:xfrm>
        </p:spPr>
        <p:txBody>
          <a:bodyPr/>
          <a:lstStyle/>
          <a:p>
            <a:r>
              <a:rPr lang="fr-FR">
                <a:cs typeface="Arial"/>
              </a:rPr>
              <a:t>...</a:t>
            </a:r>
          </a:p>
        </p:txBody>
      </p:sp>
      <p:sp>
        <p:nvSpPr>
          <p:cNvPr id="5" name="ZoneTexte 4">
            <a:extLst>
              <a:ext uri="{FF2B5EF4-FFF2-40B4-BE49-F238E27FC236}">
                <a16:creationId xmlns:a16="http://schemas.microsoft.com/office/drawing/2014/main" id="{399CFB77-0942-AB42-B71E-0088C240E6C1}"/>
              </a:ext>
            </a:extLst>
          </p:cNvPr>
          <p:cNvSpPr txBox="1"/>
          <p:nvPr/>
        </p:nvSpPr>
        <p:spPr>
          <a:xfrm>
            <a:off x="382438" y="382438"/>
            <a:ext cx="657839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accent1"/>
                </a:solidFill>
              </a:rPr>
              <a:t>Our Charter of Online Conduct</a:t>
            </a:r>
            <a:endParaRPr lang="fr-FR" sz="2400">
              <a:solidFill>
                <a:schemeClr val="accent1"/>
              </a:solidFill>
              <a:ea typeface="+mn-lt"/>
              <a:cs typeface="+mn-lt"/>
            </a:endParaRPr>
          </a:p>
          <a:p>
            <a:endParaRPr lang="fr-FR" sz="2400">
              <a:solidFill>
                <a:schemeClr val="accent1"/>
              </a:solidFill>
              <a:cs typeface="Arial"/>
            </a:endParaRPr>
          </a:p>
        </p:txBody>
      </p:sp>
      <p:pic>
        <p:nvPicPr>
          <p:cNvPr id="7" name="Graphique 7" descr="Badge contour">
            <a:extLst>
              <a:ext uri="{FF2B5EF4-FFF2-40B4-BE49-F238E27FC236}">
                <a16:creationId xmlns:a16="http://schemas.microsoft.com/office/drawing/2014/main" id="{91916714-E303-CC8B-740C-992EA764BD6A}"/>
              </a:ext>
            </a:extLst>
          </p:cNvPr>
          <p:cNvPicPr>
            <a:picLocks noGrp="1" noChangeAspect="1"/>
          </p:cNvPicPr>
          <p:nvPr>
            <p:ph type="pic" sz="quarter" idx="16"/>
          </p:nvPr>
        </p:nvPicPr>
        <p:blipFill rotWithShape="1">
          <a:blip r:embed="rId3">
            <a:extLst>
              <a:ext uri="{96DAC541-7B7A-43D3-8B79-37D633B846F1}">
                <asvg:svgBlip xmlns:asvg="http://schemas.microsoft.com/office/drawing/2016/SVG/main" r:embed="rId4"/>
              </a:ext>
            </a:extLst>
          </a:blip>
          <a:srcRect l="20" r="20"/>
          <a:stretch/>
        </p:blipFill>
        <p:spPr>
          <a:xfrm>
            <a:off x="1342098" y="2661253"/>
            <a:ext cx="1996153" cy="1996153"/>
          </a:xfrm>
        </p:spPr>
      </p:pic>
    </p:spTree>
    <p:extLst>
      <p:ext uri="{BB962C8B-B14F-4D97-AF65-F5344CB8AC3E}">
        <p14:creationId xmlns:p14="http://schemas.microsoft.com/office/powerpoint/2010/main" val="93904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2A1260-872F-83E8-130E-678BA0D769DF}"/>
              </a:ext>
            </a:extLst>
          </p:cNvPr>
          <p:cNvSpPr>
            <a:spLocks noGrp="1"/>
          </p:cNvSpPr>
          <p:nvPr>
            <p:ph type="body" idx="1"/>
          </p:nvPr>
        </p:nvSpPr>
        <p:spPr>
          <a:xfrm>
            <a:off x="4827686" y="1143000"/>
            <a:ext cx="6416902" cy="5060830"/>
          </a:xfrm>
        </p:spPr>
        <p:txBody>
          <a:bodyPr/>
          <a:lstStyle/>
          <a:p>
            <a:r>
              <a:rPr lang="fr-FR">
                <a:cs typeface="Arial"/>
              </a:rPr>
              <a:t>...</a:t>
            </a:r>
          </a:p>
        </p:txBody>
      </p:sp>
      <p:sp>
        <p:nvSpPr>
          <p:cNvPr id="5" name="ZoneTexte 4">
            <a:extLst>
              <a:ext uri="{FF2B5EF4-FFF2-40B4-BE49-F238E27FC236}">
                <a16:creationId xmlns:a16="http://schemas.microsoft.com/office/drawing/2014/main" id="{399CFB77-0942-AB42-B71E-0088C240E6C1}"/>
              </a:ext>
            </a:extLst>
          </p:cNvPr>
          <p:cNvSpPr txBox="1"/>
          <p:nvPr/>
        </p:nvSpPr>
        <p:spPr>
          <a:xfrm>
            <a:off x="382438" y="382438"/>
            <a:ext cx="657839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accent1"/>
                </a:solidFill>
              </a:rPr>
              <a:t>Our Charter of Online Conduct</a:t>
            </a:r>
            <a:endParaRPr lang="fr-FR" sz="2400">
              <a:solidFill>
                <a:schemeClr val="accent1"/>
              </a:solidFill>
              <a:ea typeface="+mn-lt"/>
              <a:cs typeface="+mn-lt"/>
            </a:endParaRPr>
          </a:p>
          <a:p>
            <a:endParaRPr lang="fr-FR" sz="2400">
              <a:solidFill>
                <a:schemeClr val="accent1"/>
              </a:solidFill>
              <a:cs typeface="Arial"/>
            </a:endParaRPr>
          </a:p>
        </p:txBody>
      </p:sp>
      <p:pic>
        <p:nvPicPr>
          <p:cNvPr id="7" name="Graphique 7" descr="Badge 3 contour">
            <a:extLst>
              <a:ext uri="{FF2B5EF4-FFF2-40B4-BE49-F238E27FC236}">
                <a16:creationId xmlns:a16="http://schemas.microsoft.com/office/drawing/2014/main" id="{A395BF19-DF87-992F-16AA-5F0DD51D6C12}"/>
              </a:ext>
            </a:extLst>
          </p:cNvPr>
          <p:cNvPicPr>
            <a:picLocks noGrp="1" noChangeAspect="1"/>
          </p:cNvPicPr>
          <p:nvPr>
            <p:ph type="pic" sz="quarter" idx="16"/>
          </p:nvPr>
        </p:nvPicPr>
        <p:blipFill rotWithShape="1">
          <a:blip r:embed="rId3">
            <a:extLst>
              <a:ext uri="{96DAC541-7B7A-43D3-8B79-37D633B846F1}">
                <asvg:svgBlip xmlns:asvg="http://schemas.microsoft.com/office/drawing/2016/SVG/main" r:embed="rId4"/>
              </a:ext>
            </a:extLst>
          </a:blip>
          <a:srcRect l="20" r="20"/>
          <a:stretch/>
        </p:blipFill>
        <p:spPr>
          <a:xfrm>
            <a:off x="1327721" y="2733139"/>
            <a:ext cx="1996152" cy="1981775"/>
          </a:xfrm>
        </p:spPr>
      </p:pic>
    </p:spTree>
    <p:extLst>
      <p:ext uri="{BB962C8B-B14F-4D97-AF65-F5344CB8AC3E}">
        <p14:creationId xmlns:p14="http://schemas.microsoft.com/office/powerpoint/2010/main" val="208048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2A1260-872F-83E8-130E-678BA0D769DF}"/>
              </a:ext>
            </a:extLst>
          </p:cNvPr>
          <p:cNvSpPr>
            <a:spLocks noGrp="1"/>
          </p:cNvSpPr>
          <p:nvPr>
            <p:ph type="body" idx="1"/>
          </p:nvPr>
        </p:nvSpPr>
        <p:spPr>
          <a:xfrm>
            <a:off x="4827686" y="1143000"/>
            <a:ext cx="6416902" cy="5060830"/>
          </a:xfrm>
        </p:spPr>
        <p:txBody>
          <a:bodyPr/>
          <a:lstStyle/>
          <a:p>
            <a:r>
              <a:rPr lang="fr-FR">
                <a:cs typeface="Arial"/>
              </a:rPr>
              <a:t>...</a:t>
            </a:r>
          </a:p>
        </p:txBody>
      </p:sp>
      <p:sp>
        <p:nvSpPr>
          <p:cNvPr id="5" name="ZoneTexte 4">
            <a:extLst>
              <a:ext uri="{FF2B5EF4-FFF2-40B4-BE49-F238E27FC236}">
                <a16:creationId xmlns:a16="http://schemas.microsoft.com/office/drawing/2014/main" id="{399CFB77-0942-AB42-B71E-0088C240E6C1}"/>
              </a:ext>
            </a:extLst>
          </p:cNvPr>
          <p:cNvSpPr txBox="1"/>
          <p:nvPr/>
        </p:nvSpPr>
        <p:spPr>
          <a:xfrm>
            <a:off x="382438" y="382438"/>
            <a:ext cx="657839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accent1"/>
                </a:solidFill>
              </a:rPr>
              <a:t>Our Charter of Online Conduct</a:t>
            </a:r>
            <a:endParaRPr lang="fr-FR" sz="2400">
              <a:solidFill>
                <a:schemeClr val="accent1"/>
              </a:solidFill>
              <a:ea typeface="+mn-lt"/>
              <a:cs typeface="+mn-lt"/>
            </a:endParaRPr>
          </a:p>
          <a:p>
            <a:endParaRPr lang="fr-FR" sz="2400">
              <a:solidFill>
                <a:schemeClr val="accent1"/>
              </a:solidFill>
              <a:cs typeface="Arial"/>
            </a:endParaRPr>
          </a:p>
        </p:txBody>
      </p:sp>
      <p:pic>
        <p:nvPicPr>
          <p:cNvPr id="7" name="Graphique 7" descr="Badge 4 contour">
            <a:extLst>
              <a:ext uri="{FF2B5EF4-FFF2-40B4-BE49-F238E27FC236}">
                <a16:creationId xmlns:a16="http://schemas.microsoft.com/office/drawing/2014/main" id="{F4C225E0-8260-1B5E-2B0D-ACFC7A19E245}"/>
              </a:ext>
            </a:extLst>
          </p:cNvPr>
          <p:cNvPicPr>
            <a:picLocks noGrp="1" noChangeAspect="1"/>
          </p:cNvPicPr>
          <p:nvPr>
            <p:ph type="pic" sz="quarter" idx="16"/>
          </p:nvPr>
        </p:nvPicPr>
        <p:blipFill rotWithShape="1">
          <a:blip r:embed="rId3">
            <a:extLst>
              <a:ext uri="{96DAC541-7B7A-43D3-8B79-37D633B846F1}">
                <asvg:svgBlip xmlns:asvg="http://schemas.microsoft.com/office/drawing/2016/SVG/main" r:embed="rId4"/>
              </a:ext>
            </a:extLst>
          </a:blip>
          <a:srcRect l="20" r="20"/>
          <a:stretch/>
        </p:blipFill>
        <p:spPr>
          <a:xfrm>
            <a:off x="1169567" y="2574987"/>
            <a:ext cx="2211815" cy="2211815"/>
          </a:xfrm>
        </p:spPr>
      </p:pic>
    </p:spTree>
    <p:extLst>
      <p:ext uri="{BB962C8B-B14F-4D97-AF65-F5344CB8AC3E}">
        <p14:creationId xmlns:p14="http://schemas.microsoft.com/office/powerpoint/2010/main" val="167394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2A1260-872F-83E8-130E-678BA0D769DF}"/>
              </a:ext>
            </a:extLst>
          </p:cNvPr>
          <p:cNvSpPr>
            <a:spLocks noGrp="1"/>
          </p:cNvSpPr>
          <p:nvPr>
            <p:ph type="body" idx="1"/>
          </p:nvPr>
        </p:nvSpPr>
        <p:spPr>
          <a:xfrm>
            <a:off x="4827686" y="1143000"/>
            <a:ext cx="6416902" cy="5060830"/>
          </a:xfrm>
        </p:spPr>
        <p:txBody>
          <a:bodyPr/>
          <a:lstStyle/>
          <a:p>
            <a:r>
              <a:rPr lang="fr-FR">
                <a:cs typeface="Arial"/>
              </a:rPr>
              <a:t>...</a:t>
            </a:r>
          </a:p>
        </p:txBody>
      </p:sp>
      <p:sp>
        <p:nvSpPr>
          <p:cNvPr id="5" name="ZoneTexte 4">
            <a:extLst>
              <a:ext uri="{FF2B5EF4-FFF2-40B4-BE49-F238E27FC236}">
                <a16:creationId xmlns:a16="http://schemas.microsoft.com/office/drawing/2014/main" id="{399CFB77-0942-AB42-B71E-0088C240E6C1}"/>
              </a:ext>
            </a:extLst>
          </p:cNvPr>
          <p:cNvSpPr txBox="1"/>
          <p:nvPr/>
        </p:nvSpPr>
        <p:spPr>
          <a:xfrm>
            <a:off x="382438" y="382438"/>
            <a:ext cx="657839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accent1"/>
                </a:solidFill>
              </a:rPr>
              <a:t>Our Charter of Online Conduct</a:t>
            </a:r>
            <a:endParaRPr lang="fr-FR" sz="2400">
              <a:solidFill>
                <a:schemeClr val="accent1"/>
              </a:solidFill>
              <a:ea typeface="+mn-lt"/>
              <a:cs typeface="+mn-lt"/>
            </a:endParaRPr>
          </a:p>
          <a:p>
            <a:endParaRPr lang="fr-FR" sz="2400">
              <a:solidFill>
                <a:schemeClr val="accent1"/>
              </a:solidFill>
              <a:cs typeface="Arial"/>
            </a:endParaRPr>
          </a:p>
        </p:txBody>
      </p:sp>
      <p:pic>
        <p:nvPicPr>
          <p:cNvPr id="7" name="Graphique 7" descr="Badge 5 contour">
            <a:extLst>
              <a:ext uri="{FF2B5EF4-FFF2-40B4-BE49-F238E27FC236}">
                <a16:creationId xmlns:a16="http://schemas.microsoft.com/office/drawing/2014/main" id="{3104AB2A-1A58-51FD-9F1B-0C86E93D5343}"/>
              </a:ext>
            </a:extLst>
          </p:cNvPr>
          <p:cNvPicPr>
            <a:picLocks noGrp="1" noChangeAspect="1"/>
          </p:cNvPicPr>
          <p:nvPr>
            <p:ph type="pic" sz="quarter" idx="16"/>
          </p:nvPr>
        </p:nvPicPr>
        <p:blipFill rotWithShape="1">
          <a:blip r:embed="rId3">
            <a:extLst>
              <a:ext uri="{96DAC541-7B7A-43D3-8B79-37D633B846F1}">
                <asvg:svgBlip xmlns:asvg="http://schemas.microsoft.com/office/drawing/2016/SVG/main" r:embed="rId4"/>
              </a:ext>
            </a:extLst>
          </a:blip>
          <a:srcRect l="20" r="20"/>
          <a:stretch/>
        </p:blipFill>
        <p:spPr>
          <a:xfrm>
            <a:off x="1413984" y="2646875"/>
            <a:ext cx="2039285" cy="2024908"/>
          </a:xfrm>
        </p:spPr>
      </p:pic>
    </p:spTree>
    <p:extLst>
      <p:ext uri="{BB962C8B-B14F-4D97-AF65-F5344CB8AC3E}">
        <p14:creationId xmlns:p14="http://schemas.microsoft.com/office/powerpoint/2010/main" val="345399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728367" y="644590"/>
            <a:ext cx="4360069" cy="700087"/>
          </a:xfrm>
        </p:spPr>
        <p:txBody>
          <a:bodyPr/>
          <a:lstStyle/>
          <a:p>
            <a:r>
              <a:rPr lang="fr-CA" sz="4400" err="1">
                <a:cs typeface="Arial"/>
              </a:rPr>
              <a:t>What</a:t>
            </a:r>
            <a:r>
              <a:rPr lang="fr-CA" sz="4400">
                <a:cs typeface="Arial"/>
              </a:rPr>
              <a:t> are </a:t>
            </a:r>
            <a:r>
              <a:rPr lang="fr-CA" sz="4400" err="1">
                <a:cs typeface="Arial"/>
              </a:rPr>
              <a:t>laws</a:t>
            </a:r>
            <a:r>
              <a:rPr lang="fr-CA" sz="4400">
                <a:cs typeface="Arial"/>
              </a:rPr>
              <a:t>?</a:t>
            </a:r>
          </a:p>
        </p:txBody>
      </p:sp>
      <p:sp>
        <p:nvSpPr>
          <p:cNvPr id="15" name="Espace réservé du texte 14">
            <a:extLst>
              <a:ext uri="{FF2B5EF4-FFF2-40B4-BE49-F238E27FC236}">
                <a16:creationId xmlns:a16="http://schemas.microsoft.com/office/drawing/2014/main" id="{6021B769-967B-5B46-84CF-6513A230AEA7}"/>
              </a:ext>
            </a:extLst>
          </p:cNvPr>
          <p:cNvSpPr>
            <a:spLocks noGrp="1"/>
          </p:cNvSpPr>
          <p:nvPr>
            <p:ph type="body" sz="quarter" idx="14"/>
          </p:nvPr>
        </p:nvSpPr>
        <p:spPr>
          <a:xfrm>
            <a:off x="728817" y="2821987"/>
            <a:ext cx="5486400" cy="3554084"/>
          </a:xfrm>
        </p:spPr>
        <p:txBody>
          <a:bodyPr vert="horz" lIns="0" tIns="0" rIns="0" bIns="0" rtlCol="0" anchor="t">
            <a:noAutofit/>
          </a:bodyPr>
          <a:lstStyle/>
          <a:p>
            <a:r>
              <a:rPr lang="en-US">
                <a:ea typeface="+mn-lt"/>
                <a:cs typeface="+mn-lt"/>
              </a:rPr>
              <a:t>Can you explain the difference between a law and a rule?</a:t>
            </a:r>
          </a:p>
        </p:txBody>
      </p:sp>
      <p:pic>
        <p:nvPicPr>
          <p:cNvPr id="2" name="Image 2">
            <a:extLst>
              <a:ext uri="{FF2B5EF4-FFF2-40B4-BE49-F238E27FC236}">
                <a16:creationId xmlns:a16="http://schemas.microsoft.com/office/drawing/2014/main" id="{1C7B4DA9-2F73-6A39-B7B7-62A24994FB5E}"/>
              </a:ext>
            </a:extLst>
          </p:cNvPr>
          <p:cNvPicPr>
            <a:picLocks noChangeAspect="1"/>
          </p:cNvPicPr>
          <p:nvPr/>
        </p:nvPicPr>
        <p:blipFill>
          <a:blip r:embed="rId3"/>
          <a:stretch>
            <a:fillRect/>
          </a:stretch>
        </p:blipFill>
        <p:spPr>
          <a:xfrm>
            <a:off x="7853751" y="580845"/>
            <a:ext cx="3414384" cy="5696309"/>
          </a:xfrm>
          <a:prstGeom prst="rect">
            <a:avLst/>
          </a:prstGeom>
        </p:spPr>
      </p:pic>
    </p:spTree>
    <p:extLst>
      <p:ext uri="{BB962C8B-B14F-4D97-AF65-F5344CB8AC3E}">
        <p14:creationId xmlns:p14="http://schemas.microsoft.com/office/powerpoint/2010/main" val="242138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2A1260-872F-83E8-130E-678BA0D769DF}"/>
              </a:ext>
            </a:extLst>
          </p:cNvPr>
          <p:cNvSpPr>
            <a:spLocks noGrp="1"/>
          </p:cNvSpPr>
          <p:nvPr>
            <p:ph type="body" idx="1"/>
          </p:nvPr>
        </p:nvSpPr>
        <p:spPr>
          <a:xfrm>
            <a:off x="4827686" y="1143000"/>
            <a:ext cx="6416902" cy="5060830"/>
          </a:xfrm>
        </p:spPr>
        <p:txBody>
          <a:bodyPr/>
          <a:lstStyle/>
          <a:p>
            <a:r>
              <a:rPr lang="fr-FR">
                <a:cs typeface="Arial"/>
              </a:rPr>
              <a:t>...</a:t>
            </a:r>
          </a:p>
        </p:txBody>
      </p:sp>
      <p:sp>
        <p:nvSpPr>
          <p:cNvPr id="5" name="ZoneTexte 4">
            <a:extLst>
              <a:ext uri="{FF2B5EF4-FFF2-40B4-BE49-F238E27FC236}">
                <a16:creationId xmlns:a16="http://schemas.microsoft.com/office/drawing/2014/main" id="{399CFB77-0942-AB42-B71E-0088C240E6C1}"/>
              </a:ext>
            </a:extLst>
          </p:cNvPr>
          <p:cNvSpPr txBox="1"/>
          <p:nvPr/>
        </p:nvSpPr>
        <p:spPr>
          <a:xfrm>
            <a:off x="382438" y="382438"/>
            <a:ext cx="657839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accent6"/>
                </a:solidFill>
              </a:rPr>
              <a:t>Our Charter of Online Conduct</a:t>
            </a:r>
            <a:endParaRPr lang="fr-FR" sz="2400">
              <a:solidFill>
                <a:schemeClr val="accent6"/>
              </a:solidFill>
              <a:ea typeface="+mn-lt"/>
              <a:cs typeface="+mn-lt"/>
            </a:endParaRPr>
          </a:p>
          <a:p>
            <a:endParaRPr lang="fr-FR" sz="2400">
              <a:solidFill>
                <a:schemeClr val="accent1"/>
              </a:solidFill>
              <a:cs typeface="Arial"/>
            </a:endParaRPr>
          </a:p>
        </p:txBody>
      </p:sp>
      <p:pic>
        <p:nvPicPr>
          <p:cNvPr id="6" name="Graphique 7" descr="Badge 6 contour">
            <a:extLst>
              <a:ext uri="{FF2B5EF4-FFF2-40B4-BE49-F238E27FC236}">
                <a16:creationId xmlns:a16="http://schemas.microsoft.com/office/drawing/2014/main" id="{23C10390-8C4C-7C24-730B-165814C9262B}"/>
              </a:ext>
            </a:extLst>
          </p:cNvPr>
          <p:cNvPicPr>
            <a:picLocks noGrp="1" noChangeAspect="1"/>
          </p:cNvPicPr>
          <p:nvPr>
            <p:ph type="pic" sz="quarter" idx="16"/>
          </p:nvPr>
        </p:nvPicPr>
        <p:blipFill rotWithShape="1">
          <a:blip r:embed="rId3">
            <a:extLst>
              <a:ext uri="{96DAC541-7B7A-43D3-8B79-37D633B846F1}">
                <asvg:svgBlip xmlns:asvg="http://schemas.microsoft.com/office/drawing/2016/SVG/main" r:embed="rId4"/>
              </a:ext>
            </a:extLst>
          </a:blip>
          <a:srcRect l="20" r="20"/>
          <a:stretch/>
        </p:blipFill>
        <p:spPr>
          <a:xfrm>
            <a:off x="1356474" y="2675629"/>
            <a:ext cx="2183059" cy="2183059"/>
          </a:xfrm>
        </p:spPr>
      </p:pic>
    </p:spTree>
    <p:extLst>
      <p:ext uri="{BB962C8B-B14F-4D97-AF65-F5344CB8AC3E}">
        <p14:creationId xmlns:p14="http://schemas.microsoft.com/office/powerpoint/2010/main" val="333581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62BBFFC-4055-331E-6DA1-D592E6F3A079}"/>
              </a:ext>
            </a:extLst>
          </p:cNvPr>
          <p:cNvSpPr>
            <a:spLocks noGrp="1"/>
          </p:cNvSpPr>
          <p:nvPr>
            <p:ph type="title"/>
          </p:nvPr>
        </p:nvSpPr>
        <p:spPr>
          <a:xfrm>
            <a:off x="886968" y="363806"/>
            <a:ext cx="10421938" cy="914400"/>
          </a:xfrm>
        </p:spPr>
        <p:txBody>
          <a:bodyPr/>
          <a:lstStyle/>
          <a:p>
            <a:r>
              <a:rPr lang="fr-FR" err="1">
                <a:cs typeface="Arial"/>
              </a:rPr>
              <a:t>Resources</a:t>
            </a:r>
            <a:endParaRPr lang="fr-FR" err="1"/>
          </a:p>
        </p:txBody>
      </p:sp>
      <p:sp>
        <p:nvSpPr>
          <p:cNvPr id="2" name="Espace réservé du texte 1">
            <a:extLst>
              <a:ext uri="{FF2B5EF4-FFF2-40B4-BE49-F238E27FC236}">
                <a16:creationId xmlns:a16="http://schemas.microsoft.com/office/drawing/2014/main" id="{A4353818-E577-D5DD-0A6F-DFBB80DDDF09}"/>
              </a:ext>
            </a:extLst>
          </p:cNvPr>
          <p:cNvSpPr>
            <a:spLocks noGrp="1"/>
          </p:cNvSpPr>
          <p:nvPr>
            <p:ph type="body" sz="quarter" idx="14"/>
          </p:nvPr>
        </p:nvSpPr>
        <p:spPr>
          <a:xfrm>
            <a:off x="886968" y="1712351"/>
            <a:ext cx="10424160" cy="3566160"/>
          </a:xfrm>
        </p:spPr>
        <p:txBody>
          <a:bodyPr vert="horz" lIns="0" tIns="0" rIns="0" bIns="0" rtlCol="0" anchor="t">
            <a:noAutofit/>
          </a:bodyPr>
          <a:lstStyle/>
          <a:p>
            <a:pPr marL="171450" indent="-171450">
              <a:lnSpc>
                <a:spcPct val="100000"/>
              </a:lnSpc>
              <a:spcBef>
                <a:spcPts val="0"/>
              </a:spcBef>
              <a:buFont typeface="Arial,Sans-Serif"/>
              <a:buChar char="•"/>
            </a:pPr>
            <a:r>
              <a:rPr lang="fr-CA" sz="2400" dirty="0">
                <a:cs typeface="Arial"/>
              </a:rPr>
              <a:t> </a:t>
            </a:r>
            <a:r>
              <a:rPr lang="fr-CA" sz="2400" dirty="0">
                <a:solidFill>
                  <a:schemeClr val="accent1"/>
                </a:solidFill>
                <a:cs typeface="Arial"/>
              </a:rPr>
              <a:t>Tel-jeune</a:t>
            </a:r>
            <a:r>
              <a:rPr lang="fr-CA" sz="2400" dirty="0">
                <a:cs typeface="Arial"/>
              </a:rPr>
              <a:t>: 1-800 263-2266</a:t>
            </a:r>
          </a:p>
          <a:p>
            <a:pPr marL="171450" indent="-171450">
              <a:lnSpc>
                <a:spcPct val="100000"/>
              </a:lnSpc>
              <a:spcBef>
                <a:spcPts val="0"/>
              </a:spcBef>
              <a:buFont typeface="Arial,Sans-Serif"/>
              <a:buChar char="•"/>
            </a:pPr>
            <a:endParaRPr lang="fr-CA" sz="2400" dirty="0">
              <a:cs typeface="Arial"/>
            </a:endParaRPr>
          </a:p>
          <a:p>
            <a:pPr marL="171450" indent="-171450">
              <a:lnSpc>
                <a:spcPct val="100000"/>
              </a:lnSpc>
              <a:spcBef>
                <a:spcPts val="0"/>
              </a:spcBef>
              <a:buFont typeface="Arial,Sans-Serif"/>
              <a:buChar char="•"/>
            </a:pPr>
            <a:r>
              <a:rPr lang="fr-CA" sz="2400" dirty="0">
                <a:cs typeface="Arial"/>
              </a:rPr>
              <a:t> </a:t>
            </a:r>
            <a:r>
              <a:rPr lang="fr-CA" sz="2400" dirty="0">
                <a:solidFill>
                  <a:schemeClr val="accent1"/>
                </a:solidFill>
              </a:rPr>
              <a:t>Kids</a:t>
            </a:r>
            <a:r>
              <a:rPr lang="fr-CA" sz="2400" dirty="0">
                <a:solidFill>
                  <a:schemeClr val="accent1"/>
                </a:solidFill>
                <a:ea typeface="+mn-lt"/>
                <a:cs typeface="+mn-lt"/>
              </a:rPr>
              <a:t> Help Phone</a:t>
            </a:r>
            <a:r>
              <a:rPr lang="fr-CA" sz="2400" dirty="0">
                <a:cs typeface="Arial"/>
              </a:rPr>
              <a:t> (phone call or </a:t>
            </a:r>
            <a:r>
              <a:rPr lang="fr-CA" sz="2400" dirty="0" err="1">
                <a:cs typeface="Arial"/>
              </a:rPr>
              <a:t>text</a:t>
            </a:r>
            <a:r>
              <a:rPr lang="fr-CA" sz="2400" dirty="0">
                <a:cs typeface="Arial"/>
              </a:rPr>
              <a:t> messages): 1-800 668-6868</a:t>
            </a:r>
          </a:p>
          <a:p>
            <a:pPr marL="171450" indent="-171450">
              <a:lnSpc>
                <a:spcPct val="100000"/>
              </a:lnSpc>
              <a:spcBef>
                <a:spcPts val="0"/>
              </a:spcBef>
              <a:buFont typeface="Arial,Sans-Serif"/>
              <a:buChar char="•"/>
            </a:pPr>
            <a:endParaRPr lang="fr-CA" sz="2400" dirty="0">
              <a:solidFill>
                <a:srgbClr val="FFFFFF"/>
              </a:solidFill>
              <a:cs typeface="Arial"/>
            </a:endParaRPr>
          </a:p>
          <a:p>
            <a:pPr marL="171450" indent="-171450">
              <a:lnSpc>
                <a:spcPct val="100000"/>
              </a:lnSpc>
              <a:spcBef>
                <a:spcPts val="0"/>
              </a:spcBef>
              <a:buFont typeface="Arial,Sans-Serif"/>
              <a:buChar char="•"/>
            </a:pPr>
            <a:r>
              <a:rPr lang="fr-CA" sz="2400" dirty="0">
                <a:solidFill>
                  <a:schemeClr val="accent1"/>
                </a:solidFill>
                <a:cs typeface="Arial"/>
              </a:rPr>
              <a:t> </a:t>
            </a:r>
            <a:r>
              <a:rPr lang="fr-CA" sz="2400" dirty="0">
                <a:solidFill>
                  <a:schemeClr val="accent1"/>
                </a:solidFill>
                <a:ea typeface="+mn-lt"/>
                <a:cs typeface="+mn-lt"/>
              </a:rPr>
              <a:t>cyberaide.ca/en/</a:t>
            </a:r>
            <a:r>
              <a:rPr lang="fr-CA" sz="2400" dirty="0">
                <a:solidFill>
                  <a:srgbClr val="FFFFFF"/>
                </a:solidFill>
                <a:cs typeface="Arial"/>
              </a:rPr>
              <a:t>:</a:t>
            </a:r>
            <a:r>
              <a:rPr lang="fr-CA" sz="2400" dirty="0">
                <a:cs typeface="Arial"/>
              </a:rPr>
              <a:t> </a:t>
            </a:r>
            <a:r>
              <a:rPr lang="fr-CA" sz="2400" dirty="0">
                <a:ea typeface="+mn-lt"/>
                <a:cs typeface="+mn-lt"/>
              </a:rPr>
              <a:t>This </a:t>
            </a:r>
            <a:r>
              <a:rPr lang="fr-CA" sz="2400" dirty="0" err="1">
                <a:ea typeface="+mn-lt"/>
                <a:cs typeface="+mn-lt"/>
              </a:rPr>
              <a:t>website</a:t>
            </a:r>
            <a:r>
              <a:rPr lang="fr-CA" sz="2400" dirty="0">
                <a:ea typeface="+mn-lt"/>
                <a:cs typeface="+mn-lt"/>
              </a:rPr>
              <a:t> </a:t>
            </a:r>
            <a:r>
              <a:rPr lang="fr-CA" sz="2400" dirty="0" err="1">
                <a:ea typeface="+mn-lt"/>
                <a:cs typeface="+mn-lt"/>
              </a:rPr>
              <a:t>allows</a:t>
            </a:r>
            <a:r>
              <a:rPr lang="fr-CA" sz="2400" dirty="0">
                <a:ea typeface="+mn-lt"/>
                <a:cs typeface="+mn-lt"/>
              </a:rPr>
              <a:t> </a:t>
            </a:r>
            <a:r>
              <a:rPr lang="fr-CA" sz="2400" dirty="0" err="1">
                <a:ea typeface="+mn-lt"/>
                <a:cs typeface="+mn-lt"/>
              </a:rPr>
              <a:t>you</a:t>
            </a:r>
            <a:r>
              <a:rPr lang="fr-CA" sz="2400" dirty="0">
                <a:ea typeface="+mn-lt"/>
                <a:cs typeface="+mn-lt"/>
              </a:rPr>
              <a:t> to report </a:t>
            </a:r>
            <a:r>
              <a:rPr lang="fr-CA" sz="2400" dirty="0" err="1">
                <a:ea typeface="+mn-lt"/>
                <a:cs typeface="+mn-lt"/>
              </a:rPr>
              <a:t>child</a:t>
            </a:r>
            <a:r>
              <a:rPr lang="fr-CA" sz="2400" dirty="0">
                <a:ea typeface="+mn-lt"/>
                <a:cs typeface="+mn-lt"/>
              </a:rPr>
              <a:t> </a:t>
            </a:r>
            <a:r>
              <a:rPr lang="fr-CA" sz="2400" dirty="0" err="1">
                <a:ea typeface="+mn-lt"/>
                <a:cs typeface="+mn-lt"/>
              </a:rPr>
              <a:t>pornography</a:t>
            </a:r>
            <a:r>
              <a:rPr lang="fr-CA" sz="2400" dirty="0">
                <a:ea typeface="+mn-lt"/>
                <a:cs typeface="+mn-lt"/>
              </a:rPr>
              <a:t> </a:t>
            </a:r>
            <a:r>
              <a:rPr lang="fr-CA" sz="2400" dirty="0" err="1">
                <a:ea typeface="+mn-lt"/>
                <a:cs typeface="+mn-lt"/>
              </a:rPr>
              <a:t>material</a:t>
            </a:r>
            <a:r>
              <a:rPr lang="fr-CA" sz="2400" dirty="0">
                <a:ea typeface="+mn-lt"/>
                <a:cs typeface="+mn-lt"/>
              </a:rPr>
              <a:t> on the web. This </a:t>
            </a:r>
            <a:r>
              <a:rPr lang="fr-CA" sz="2400" dirty="0" err="1">
                <a:ea typeface="+mn-lt"/>
                <a:cs typeface="+mn-lt"/>
              </a:rPr>
              <a:t>resource</a:t>
            </a:r>
            <a:r>
              <a:rPr lang="fr-CA" sz="2400" dirty="0">
                <a:ea typeface="+mn-lt"/>
                <a:cs typeface="+mn-lt"/>
              </a:rPr>
              <a:t> can </a:t>
            </a:r>
            <a:r>
              <a:rPr lang="fr-CA" sz="2400" dirty="0" err="1">
                <a:ea typeface="+mn-lt"/>
                <a:cs typeface="+mn-lt"/>
              </a:rPr>
              <a:t>also</a:t>
            </a:r>
            <a:r>
              <a:rPr lang="fr-CA" sz="2400" dirty="0">
                <a:ea typeface="+mn-lt"/>
                <a:cs typeface="+mn-lt"/>
              </a:rPr>
              <a:t> help </a:t>
            </a:r>
            <a:r>
              <a:rPr lang="fr-CA" sz="2400" dirty="0" err="1">
                <a:ea typeface="+mn-lt"/>
                <a:cs typeface="+mn-lt"/>
              </a:rPr>
              <a:t>young</a:t>
            </a:r>
            <a:r>
              <a:rPr lang="fr-CA" sz="2400" dirty="0">
                <a:ea typeface="+mn-lt"/>
                <a:cs typeface="+mn-lt"/>
              </a:rPr>
              <a:t> people and </a:t>
            </a:r>
            <a:r>
              <a:rPr lang="fr-CA" sz="2400" dirty="0" err="1">
                <a:ea typeface="+mn-lt"/>
                <a:cs typeface="+mn-lt"/>
              </a:rPr>
              <a:t>their</a:t>
            </a:r>
            <a:r>
              <a:rPr lang="fr-CA" sz="2400" dirty="0">
                <a:ea typeface="+mn-lt"/>
                <a:cs typeface="+mn-lt"/>
              </a:rPr>
              <a:t> parents in cases </a:t>
            </a:r>
            <a:r>
              <a:rPr lang="fr-CA" sz="2400" dirty="0" err="1">
                <a:ea typeface="+mn-lt"/>
                <a:cs typeface="+mn-lt"/>
              </a:rPr>
              <a:t>where</a:t>
            </a:r>
            <a:r>
              <a:rPr lang="fr-CA" sz="2400" dirty="0">
                <a:ea typeface="+mn-lt"/>
                <a:cs typeface="+mn-lt"/>
              </a:rPr>
              <a:t> an </a:t>
            </a:r>
            <a:r>
              <a:rPr lang="fr-CA" sz="2400" dirty="0" err="1">
                <a:ea typeface="+mn-lt"/>
                <a:cs typeface="+mn-lt"/>
              </a:rPr>
              <a:t>intimate</a:t>
            </a:r>
            <a:r>
              <a:rPr lang="fr-CA" sz="2400" dirty="0">
                <a:ea typeface="+mn-lt"/>
                <a:cs typeface="+mn-lt"/>
              </a:rPr>
              <a:t> image of </a:t>
            </a:r>
            <a:r>
              <a:rPr lang="fr-CA" sz="2400" dirty="0" err="1">
                <a:ea typeface="+mn-lt"/>
                <a:cs typeface="+mn-lt"/>
              </a:rPr>
              <a:t>them</a:t>
            </a:r>
            <a:r>
              <a:rPr lang="fr-CA" sz="2400" dirty="0">
                <a:ea typeface="+mn-lt"/>
                <a:cs typeface="+mn-lt"/>
              </a:rPr>
              <a:t> </a:t>
            </a:r>
            <a:r>
              <a:rPr lang="fr-CA" sz="2400" dirty="0" err="1">
                <a:ea typeface="+mn-lt"/>
                <a:cs typeface="+mn-lt"/>
              </a:rPr>
              <a:t>is</a:t>
            </a:r>
            <a:r>
              <a:rPr lang="fr-CA" sz="2400" dirty="0">
                <a:ea typeface="+mn-lt"/>
                <a:cs typeface="+mn-lt"/>
              </a:rPr>
              <a:t> </a:t>
            </a:r>
            <a:r>
              <a:rPr lang="fr-CA" sz="2400" dirty="0" err="1">
                <a:ea typeface="+mn-lt"/>
                <a:cs typeface="+mn-lt"/>
              </a:rPr>
              <a:t>circulating</a:t>
            </a:r>
            <a:r>
              <a:rPr lang="fr-CA" sz="2400" dirty="0">
                <a:ea typeface="+mn-lt"/>
                <a:cs typeface="+mn-lt"/>
              </a:rPr>
              <a:t> on the web.</a:t>
            </a:r>
          </a:p>
          <a:p>
            <a:pPr marL="171450" indent="-171450">
              <a:lnSpc>
                <a:spcPct val="100000"/>
              </a:lnSpc>
              <a:spcBef>
                <a:spcPts val="0"/>
              </a:spcBef>
              <a:buFont typeface="Arial,Sans-Serif"/>
              <a:buChar char="•"/>
            </a:pPr>
            <a:endParaRPr lang="fr-CA" sz="2400" dirty="0">
              <a:cs typeface="Arial"/>
            </a:endParaRPr>
          </a:p>
          <a:p>
            <a:pPr marL="171450" indent="-171450">
              <a:lnSpc>
                <a:spcPct val="100000"/>
              </a:lnSpc>
              <a:spcBef>
                <a:spcPts val="0"/>
              </a:spcBef>
              <a:buFont typeface="Arial,Sans-Serif"/>
              <a:buChar char="•"/>
            </a:pPr>
            <a:r>
              <a:rPr lang="fr-CA" sz="2400" dirty="0">
                <a:solidFill>
                  <a:schemeClr val="accent1"/>
                </a:solidFill>
                <a:cs typeface="Arial"/>
              </a:rPr>
              <a:t> </a:t>
            </a:r>
            <a:r>
              <a:rPr lang="fr-CA" sz="2400" dirty="0">
                <a:solidFill>
                  <a:schemeClr val="accent1"/>
                </a:solidFill>
                <a:ea typeface="+mn-lt"/>
                <a:cs typeface="+mn-lt"/>
              </a:rPr>
              <a:t>needhelpnow.ca</a:t>
            </a:r>
            <a:r>
              <a:rPr lang="fr-CA" sz="2400" dirty="0">
                <a:solidFill>
                  <a:srgbClr val="FFFFFF"/>
                </a:solidFill>
                <a:ea typeface="+mn-lt"/>
                <a:cs typeface="+mn-lt"/>
              </a:rPr>
              <a:t>:</a:t>
            </a:r>
            <a:r>
              <a:rPr lang="fr-CA" sz="2400" dirty="0">
                <a:cs typeface="Arial"/>
              </a:rPr>
              <a:t> This </a:t>
            </a:r>
            <a:r>
              <a:rPr lang="fr-CA" sz="2400" dirty="0" err="1">
                <a:cs typeface="Arial"/>
              </a:rPr>
              <a:t>website</a:t>
            </a:r>
            <a:r>
              <a:rPr lang="fr-CA" sz="2400" dirty="0">
                <a:cs typeface="Arial"/>
              </a:rPr>
              <a:t> </a:t>
            </a:r>
            <a:r>
              <a:rPr lang="fr-CA" sz="2400" dirty="0" err="1">
                <a:cs typeface="Arial"/>
              </a:rPr>
              <a:t>offers</a:t>
            </a:r>
            <a:r>
              <a:rPr lang="fr-CA" sz="2400" dirty="0">
                <a:cs typeface="Arial"/>
              </a:rPr>
              <a:t> help to </a:t>
            </a:r>
            <a:r>
              <a:rPr lang="fr-CA" sz="2400" dirty="0" err="1">
                <a:cs typeface="Arial"/>
              </a:rPr>
              <a:t>young</a:t>
            </a:r>
            <a:r>
              <a:rPr lang="fr-CA" sz="2400" dirty="0">
                <a:cs typeface="Arial"/>
              </a:rPr>
              <a:t> people </a:t>
            </a:r>
            <a:r>
              <a:rPr lang="fr-CA" sz="2400" dirty="0" err="1">
                <a:cs typeface="Arial"/>
              </a:rPr>
              <a:t>experiencing</a:t>
            </a:r>
            <a:r>
              <a:rPr lang="fr-CA" sz="2400" dirty="0">
                <a:cs typeface="Arial"/>
              </a:rPr>
              <a:t> cyber-</a:t>
            </a:r>
            <a:r>
              <a:rPr lang="fr-CA" sz="2400" dirty="0" err="1">
                <a:cs typeface="Arial"/>
              </a:rPr>
              <a:t>bullying</a:t>
            </a:r>
            <a:r>
              <a:rPr lang="fr-CA" sz="2400" dirty="0">
                <a:cs typeface="Arial"/>
              </a:rPr>
              <a:t> or </a:t>
            </a:r>
            <a:r>
              <a:rPr lang="fr-CA" sz="2400" dirty="0" err="1">
                <a:ea typeface="+mn-lt"/>
                <a:cs typeface="+mn-lt"/>
              </a:rPr>
              <a:t>extortion</a:t>
            </a:r>
            <a:r>
              <a:rPr lang="fr-CA" sz="2400" dirty="0">
                <a:cs typeface="Arial"/>
              </a:rPr>
              <a:t> online.</a:t>
            </a:r>
            <a:endParaRPr lang="fr-FR" sz="2400" dirty="0"/>
          </a:p>
        </p:txBody>
      </p:sp>
    </p:spTree>
    <p:extLst>
      <p:ext uri="{BB962C8B-B14F-4D97-AF65-F5344CB8AC3E}">
        <p14:creationId xmlns:p14="http://schemas.microsoft.com/office/powerpoint/2010/main" val="264382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593FEFEB-E339-3F7E-5A9D-40F4E4329484}"/>
              </a:ext>
            </a:extLst>
          </p:cNvPr>
          <p:cNvGrpSpPr/>
          <p:nvPr/>
        </p:nvGrpSpPr>
        <p:grpSpPr>
          <a:xfrm>
            <a:off x="415953" y="1245803"/>
            <a:ext cx="5810676" cy="3502410"/>
            <a:chOff x="4419601" y="2396066"/>
            <a:chExt cx="7992532" cy="4817533"/>
          </a:xfrm>
        </p:grpSpPr>
        <p:pic>
          <p:nvPicPr>
            <p:cNvPr id="32" name="Image 27">
              <a:extLst>
                <a:ext uri="{FF2B5EF4-FFF2-40B4-BE49-F238E27FC236}">
                  <a16:creationId xmlns:a16="http://schemas.microsoft.com/office/drawing/2014/main" id="{630C4B6B-D674-0CFF-8623-A46BE3A4ECE7}"/>
                </a:ext>
              </a:extLst>
            </p:cNvPr>
            <p:cNvPicPr>
              <a:picLocks noChangeAspect="1"/>
            </p:cNvPicPr>
            <p:nvPr/>
          </p:nvPicPr>
          <p:blipFill rotWithShape="1">
            <a:blip r:embed="rId3"/>
            <a:srcRect l="-26" t="2093" r="-383" b="-2963"/>
            <a:stretch/>
          </p:blipFill>
          <p:spPr>
            <a:xfrm>
              <a:off x="4419601" y="2396066"/>
              <a:ext cx="7992532" cy="4817533"/>
            </a:xfrm>
            <a:prstGeom prst="rect">
              <a:avLst/>
            </a:prstGeom>
          </p:spPr>
        </p:pic>
        <p:pic>
          <p:nvPicPr>
            <p:cNvPr id="33" name="Picture 32" descr="Graphical user interface, application&#10;&#10;Description automatically generated">
              <a:extLst>
                <a:ext uri="{FF2B5EF4-FFF2-40B4-BE49-F238E27FC236}">
                  <a16:creationId xmlns:a16="http://schemas.microsoft.com/office/drawing/2014/main" id="{23345725-B4A6-63D0-6ADE-F24A3B1780A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0810" b="6410"/>
            <a:stretch/>
          </p:blipFill>
          <p:spPr>
            <a:xfrm>
              <a:off x="5511028" y="2713443"/>
              <a:ext cx="5783505" cy="3628089"/>
            </a:xfrm>
            <a:prstGeom prst="rect">
              <a:avLst/>
            </a:prstGeom>
          </p:spPr>
        </p:pic>
      </p:grpSp>
      <p:grpSp>
        <p:nvGrpSpPr>
          <p:cNvPr id="2" name="Groupe 17">
            <a:extLst>
              <a:ext uri="{FF2B5EF4-FFF2-40B4-BE49-F238E27FC236}">
                <a16:creationId xmlns:a16="http://schemas.microsoft.com/office/drawing/2014/main" id="{FB55D7DC-3FA7-0F7E-62A7-5AEE6EB4C5FA}"/>
              </a:ext>
            </a:extLst>
          </p:cNvPr>
          <p:cNvGrpSpPr>
            <a:grpSpLocks noChangeAspect="1"/>
          </p:cNvGrpSpPr>
          <p:nvPr/>
        </p:nvGrpSpPr>
        <p:grpSpPr>
          <a:xfrm>
            <a:off x="3011649" y="4669730"/>
            <a:ext cx="630976" cy="630936"/>
            <a:chOff x="8915400" y="2747719"/>
            <a:chExt cx="1689500" cy="1689393"/>
          </a:xfrm>
        </p:grpSpPr>
        <p:sp>
          <p:nvSpPr>
            <p:cNvPr id="3" name="Oval 24">
              <a:hlinkClick r:id="rId5"/>
              <a:extLst>
                <a:ext uri="{FF2B5EF4-FFF2-40B4-BE49-F238E27FC236}">
                  <a16:creationId xmlns:a16="http://schemas.microsoft.com/office/drawing/2014/main" id="{EA15BA4A-5E69-6638-7D78-D8E9C2E2D310}"/>
                </a:ext>
              </a:extLst>
            </p:cNvPr>
            <p:cNvSpPr>
              <a:spLocks/>
            </p:cNvSpPr>
            <p:nvPr userDrawn="1"/>
          </p:nvSpPr>
          <p:spPr bwMode="auto">
            <a:xfrm>
              <a:off x="8915400" y="2747719"/>
              <a:ext cx="1689500" cy="1689393"/>
            </a:xfrm>
            <a:prstGeom prst="ellipse">
              <a:avLst/>
            </a:prstGeom>
            <a:solidFill>
              <a:srgbClr val="333F48"/>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4" name="Graphique 16">
              <a:extLst>
                <a:ext uri="{FF2B5EF4-FFF2-40B4-BE49-F238E27FC236}">
                  <a16:creationId xmlns:a16="http://schemas.microsoft.com/office/drawing/2014/main" id="{D2A8D8C4-0114-7C6A-821A-3E400FD55EF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421750" y="3254015"/>
              <a:ext cx="676800" cy="676800"/>
            </a:xfrm>
            <a:prstGeom prst="rect">
              <a:avLst/>
            </a:prstGeom>
          </p:spPr>
        </p:pic>
      </p:grpSp>
      <p:pic>
        <p:nvPicPr>
          <p:cNvPr id="5" name="Image 5">
            <a:extLst>
              <a:ext uri="{FF2B5EF4-FFF2-40B4-BE49-F238E27FC236}">
                <a16:creationId xmlns:a16="http://schemas.microsoft.com/office/drawing/2014/main" id="{305981C8-12BE-B0D0-1B92-56D5F95426D6}"/>
              </a:ext>
            </a:extLst>
          </p:cNvPr>
          <p:cNvPicPr>
            <a:picLocks noChangeAspect="1"/>
          </p:cNvPicPr>
          <p:nvPr/>
        </p:nvPicPr>
        <p:blipFill rotWithShape="1">
          <a:blip r:embed="rId8"/>
          <a:srcRect l="642" r="857"/>
          <a:stretch/>
        </p:blipFill>
        <p:spPr>
          <a:xfrm>
            <a:off x="6547661" y="1302558"/>
            <a:ext cx="1506886" cy="1280160"/>
          </a:xfrm>
          <a:prstGeom prst="rect">
            <a:avLst/>
          </a:prstGeom>
          <a:ln w="38100">
            <a:solidFill>
              <a:srgbClr val="333F48"/>
            </a:solidFill>
            <a:miter lim="800000"/>
          </a:ln>
        </p:spPr>
      </p:pic>
      <p:pic>
        <p:nvPicPr>
          <p:cNvPr id="6" name="Image 21">
            <a:extLst>
              <a:ext uri="{FF2B5EF4-FFF2-40B4-BE49-F238E27FC236}">
                <a16:creationId xmlns:a16="http://schemas.microsoft.com/office/drawing/2014/main" id="{555751F6-D5B1-CA6B-A012-9442473176C3}"/>
              </a:ext>
            </a:extLst>
          </p:cNvPr>
          <p:cNvPicPr>
            <a:picLocks noChangeAspect="1"/>
          </p:cNvPicPr>
          <p:nvPr/>
        </p:nvPicPr>
        <p:blipFill>
          <a:blip r:embed="rId9"/>
          <a:stretch>
            <a:fillRect/>
          </a:stretch>
        </p:blipFill>
        <p:spPr>
          <a:xfrm>
            <a:off x="6547661" y="2910624"/>
            <a:ext cx="1508760" cy="1159542"/>
          </a:xfrm>
          <a:prstGeom prst="rect">
            <a:avLst/>
          </a:prstGeom>
          <a:ln w="38100">
            <a:solidFill>
              <a:srgbClr val="333F48"/>
            </a:solidFill>
            <a:miter lim="800000"/>
          </a:ln>
        </p:spPr>
      </p:pic>
      <p:pic>
        <p:nvPicPr>
          <p:cNvPr id="7" name="Image 23">
            <a:extLst>
              <a:ext uri="{FF2B5EF4-FFF2-40B4-BE49-F238E27FC236}">
                <a16:creationId xmlns:a16="http://schemas.microsoft.com/office/drawing/2014/main" id="{F967E11E-DB99-EE10-AAC1-927D03D6435E}"/>
              </a:ext>
            </a:extLst>
          </p:cNvPr>
          <p:cNvPicPr>
            <a:picLocks noChangeAspect="1"/>
          </p:cNvPicPr>
          <p:nvPr/>
        </p:nvPicPr>
        <p:blipFill>
          <a:blip r:embed="rId10"/>
          <a:stretch>
            <a:fillRect/>
          </a:stretch>
        </p:blipFill>
        <p:spPr>
          <a:xfrm>
            <a:off x="6547661" y="4398071"/>
            <a:ext cx="1508760" cy="1443298"/>
          </a:xfrm>
          <a:prstGeom prst="rect">
            <a:avLst/>
          </a:prstGeom>
          <a:ln w="38100">
            <a:solidFill>
              <a:srgbClr val="333F48"/>
            </a:solidFill>
            <a:miter lim="800000"/>
          </a:ln>
        </p:spPr>
      </p:pic>
      <p:grpSp>
        <p:nvGrpSpPr>
          <p:cNvPr id="12" name="Groupe 13">
            <a:extLst>
              <a:ext uri="{FF2B5EF4-FFF2-40B4-BE49-F238E27FC236}">
                <a16:creationId xmlns:a16="http://schemas.microsoft.com/office/drawing/2014/main" id="{7D702F6D-6AB4-037E-926D-AA1739DBAE41}"/>
              </a:ext>
            </a:extLst>
          </p:cNvPr>
          <p:cNvGrpSpPr/>
          <p:nvPr/>
        </p:nvGrpSpPr>
        <p:grpSpPr>
          <a:xfrm>
            <a:off x="7767364" y="3173803"/>
            <a:ext cx="633224" cy="633184"/>
            <a:chOff x="539551" y="2747719"/>
            <a:chExt cx="1689499" cy="1689393"/>
          </a:xfrm>
        </p:grpSpPr>
        <p:sp>
          <p:nvSpPr>
            <p:cNvPr id="13" name="Oval 18">
              <a:hlinkClick r:id="rId11"/>
              <a:extLst>
                <a:ext uri="{FF2B5EF4-FFF2-40B4-BE49-F238E27FC236}">
                  <a16:creationId xmlns:a16="http://schemas.microsoft.com/office/drawing/2014/main" id="{1FB6DA87-F78E-9F84-D546-DEA386A26DA6}"/>
                </a:ext>
              </a:extLst>
            </p:cNvPr>
            <p:cNvSpPr>
              <a:spLocks/>
            </p:cNvSpPr>
            <p:nvPr userDrawn="1"/>
          </p:nvSpPr>
          <p:spPr bwMode="auto">
            <a:xfrm>
              <a:off x="539551" y="2747719"/>
              <a:ext cx="1689499" cy="1689393"/>
            </a:xfrm>
            <a:prstGeom prst="ellipse">
              <a:avLst/>
            </a:prstGeom>
            <a:solidFill>
              <a:srgbClr val="333F48"/>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4" name="AutoShape 19">
              <a:extLst>
                <a:ext uri="{FF2B5EF4-FFF2-40B4-BE49-F238E27FC236}">
                  <a16:creationId xmlns:a16="http://schemas.microsoft.com/office/drawing/2014/main" id="{79770AAF-526F-0C1E-68CC-0E5DE75EBDD6}"/>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5" name="Groupe 15">
            <a:extLst>
              <a:ext uri="{FF2B5EF4-FFF2-40B4-BE49-F238E27FC236}">
                <a16:creationId xmlns:a16="http://schemas.microsoft.com/office/drawing/2014/main" id="{E8E19A43-23B5-DD0C-77B8-95C124559AB8}"/>
              </a:ext>
            </a:extLst>
          </p:cNvPr>
          <p:cNvGrpSpPr/>
          <p:nvPr/>
        </p:nvGrpSpPr>
        <p:grpSpPr>
          <a:xfrm>
            <a:off x="7767364" y="1626046"/>
            <a:ext cx="633224" cy="633184"/>
            <a:chOff x="2675683" y="2747719"/>
            <a:chExt cx="1689500" cy="1689393"/>
          </a:xfrm>
        </p:grpSpPr>
        <p:sp>
          <p:nvSpPr>
            <p:cNvPr id="16" name="Oval 24">
              <a:hlinkClick r:id="rId12"/>
              <a:extLst>
                <a:ext uri="{FF2B5EF4-FFF2-40B4-BE49-F238E27FC236}">
                  <a16:creationId xmlns:a16="http://schemas.microsoft.com/office/drawing/2014/main" id="{60321606-C3A1-0DD0-E819-E4906B59C5D9}"/>
                </a:ext>
              </a:extLst>
            </p:cNvPr>
            <p:cNvSpPr>
              <a:spLocks/>
            </p:cNvSpPr>
            <p:nvPr userDrawn="1"/>
          </p:nvSpPr>
          <p:spPr bwMode="auto">
            <a:xfrm>
              <a:off x="2675683" y="2747719"/>
              <a:ext cx="1689500" cy="1689393"/>
            </a:xfrm>
            <a:prstGeom prst="ellipse">
              <a:avLst/>
            </a:prstGeom>
            <a:solidFill>
              <a:srgbClr val="333F48"/>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7" name="AutoShape 25">
              <a:extLst>
                <a:ext uri="{FF2B5EF4-FFF2-40B4-BE49-F238E27FC236}">
                  <a16:creationId xmlns:a16="http://schemas.microsoft.com/office/drawing/2014/main" id="{BC434F21-A96E-1AFC-20C4-C78DECED9101}"/>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grpSp>
        <p:nvGrpSpPr>
          <p:cNvPr id="18" name="Groupe 49">
            <a:extLst>
              <a:ext uri="{FF2B5EF4-FFF2-40B4-BE49-F238E27FC236}">
                <a16:creationId xmlns:a16="http://schemas.microsoft.com/office/drawing/2014/main" id="{734D9C46-C036-E90A-20A9-59245A4F06F3}"/>
              </a:ext>
            </a:extLst>
          </p:cNvPr>
          <p:cNvGrpSpPr/>
          <p:nvPr/>
        </p:nvGrpSpPr>
        <p:grpSpPr>
          <a:xfrm>
            <a:off x="7767364" y="4803128"/>
            <a:ext cx="633224" cy="633184"/>
            <a:chOff x="7305431" y="4396728"/>
            <a:chExt cx="633224" cy="633184"/>
          </a:xfrm>
        </p:grpSpPr>
        <p:sp>
          <p:nvSpPr>
            <p:cNvPr id="19" name="Oval 24">
              <a:hlinkClick r:id="rId13"/>
              <a:extLst>
                <a:ext uri="{FF2B5EF4-FFF2-40B4-BE49-F238E27FC236}">
                  <a16:creationId xmlns:a16="http://schemas.microsoft.com/office/drawing/2014/main" id="{2518984A-E4F0-AB17-F477-C3E1A19F1D93}"/>
                </a:ext>
              </a:extLst>
            </p:cNvPr>
            <p:cNvSpPr>
              <a:spLocks/>
            </p:cNvSpPr>
            <p:nvPr userDrawn="1"/>
          </p:nvSpPr>
          <p:spPr bwMode="auto">
            <a:xfrm>
              <a:off x="7305431" y="4396728"/>
              <a:ext cx="633224" cy="633184"/>
            </a:xfrm>
            <a:prstGeom prst="ellipse">
              <a:avLst/>
            </a:prstGeom>
            <a:solidFill>
              <a:srgbClr val="333F48"/>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20" name="AutoShape 4">
              <a:extLst>
                <a:ext uri="{FF2B5EF4-FFF2-40B4-BE49-F238E27FC236}">
                  <a16:creationId xmlns:a16="http://schemas.microsoft.com/office/drawing/2014/main" id="{145CCA70-7A3B-715B-50FA-76D55C9A1D54}"/>
                </a:ext>
              </a:extLst>
            </p:cNvPr>
            <p:cNvSpPr>
              <a:spLocks/>
            </p:cNvSpPr>
            <p:nvPr userDrawn="1"/>
          </p:nvSpPr>
          <p:spPr bwMode="auto">
            <a:xfrm>
              <a:off x="7534602" y="4546903"/>
              <a:ext cx="174883" cy="332835"/>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sp>
        <p:nvSpPr>
          <p:cNvPr id="27" name="Rectangle 26">
            <a:extLst>
              <a:ext uri="{FF2B5EF4-FFF2-40B4-BE49-F238E27FC236}">
                <a16:creationId xmlns:a16="http://schemas.microsoft.com/office/drawing/2014/main" id="{564F501F-3520-BAE4-4501-CFDFD7204B5C}"/>
              </a:ext>
            </a:extLst>
          </p:cNvPr>
          <p:cNvSpPr/>
          <p:nvPr/>
        </p:nvSpPr>
        <p:spPr>
          <a:xfrm>
            <a:off x="2307246" y="5391528"/>
            <a:ext cx="2039783" cy="338554"/>
          </a:xfrm>
          <a:prstGeom prst="rect">
            <a:avLst/>
          </a:prstGeom>
        </p:spPr>
        <p:txBody>
          <a:bodyPr wrap="square" lIns="91440" tIns="45720" rIns="91440" bIns="45720" anchor="t">
            <a:spAutoFit/>
          </a:bodyPr>
          <a:lstStyle/>
          <a:p>
            <a:pPr algn="ctr"/>
            <a:r>
              <a:rPr lang="fr-CA" sz="1600">
                <a:solidFill>
                  <a:schemeClr val="tx1">
                    <a:lumMod val="75000"/>
                    <a:lumOff val="25000"/>
                  </a:schemeClr>
                </a:solidFill>
                <a:latin typeface="Arial"/>
                <a:ea typeface="+mn-lt"/>
                <a:cs typeface="Arial"/>
                <a:hlinkClick r:id="rId14">
                  <a:extLst>
                    <a:ext uri="{A12FA001-AC4F-418D-AE19-62706E023703}">
                      <ahyp:hlinkClr xmlns:ahyp="http://schemas.microsoft.com/office/drawing/2018/hyperlinkcolor" val="tx"/>
                    </a:ext>
                  </a:extLst>
                </a:hlinkClick>
              </a:rPr>
              <a:t>educaloi.qc.ca/en</a:t>
            </a:r>
            <a:endParaRPr lang="fr-CA" sz="1600">
              <a:solidFill>
                <a:schemeClr val="tx1">
                  <a:lumMod val="75000"/>
                  <a:lumOff val="25000"/>
                </a:schemeClr>
              </a:solidFill>
              <a:latin typeface="Arial"/>
              <a:ea typeface="+mn-lt"/>
              <a:cs typeface="Arial"/>
            </a:endParaRPr>
          </a:p>
        </p:txBody>
      </p:sp>
      <p:sp>
        <p:nvSpPr>
          <p:cNvPr id="28" name="Rectangle 27">
            <a:extLst>
              <a:ext uri="{FF2B5EF4-FFF2-40B4-BE49-F238E27FC236}">
                <a16:creationId xmlns:a16="http://schemas.microsoft.com/office/drawing/2014/main" id="{98E5FB66-3BA6-BE04-B9DE-420ED68FD511}"/>
              </a:ext>
            </a:extLst>
          </p:cNvPr>
          <p:cNvSpPr/>
          <p:nvPr/>
        </p:nvSpPr>
        <p:spPr>
          <a:xfrm>
            <a:off x="8504846" y="3327399"/>
            <a:ext cx="2708649" cy="338554"/>
          </a:xfrm>
          <a:prstGeom prst="rect">
            <a:avLst/>
          </a:prstGeom>
        </p:spPr>
        <p:txBody>
          <a:bodyPr wrap="square" lIns="91440" tIns="45720" rIns="91440" bIns="45720" anchor="t">
            <a:spAutoFit/>
          </a:bodyPr>
          <a:lstStyle/>
          <a:p>
            <a:r>
              <a:rPr lang="fr-CA" sz="1600" u="sng">
                <a:solidFill>
                  <a:schemeClr val="tx1">
                    <a:lumMod val="75000"/>
                    <a:lumOff val="25000"/>
                  </a:schemeClr>
                </a:solidFill>
                <a:latin typeface="Arial"/>
                <a:ea typeface="+mn-lt"/>
                <a:cs typeface="Arial"/>
              </a:rPr>
              <a:t>YouTube/</a:t>
            </a:r>
            <a:r>
              <a:rPr lang="fr-CA" sz="1600" u="sng" err="1">
                <a:solidFill>
                  <a:schemeClr val="tx1">
                    <a:lumMod val="75000"/>
                    <a:lumOff val="25000"/>
                  </a:schemeClr>
                </a:solidFill>
                <a:latin typeface="Arial"/>
                <a:ea typeface="+mn-lt"/>
                <a:cs typeface="Arial"/>
              </a:rPr>
              <a:t>educaloi</a:t>
            </a:r>
            <a:endParaRPr lang="fr-CA" sz="1600" u="sng">
              <a:solidFill>
                <a:schemeClr val="tx1">
                  <a:lumMod val="75000"/>
                  <a:lumOff val="25000"/>
                </a:schemeClr>
              </a:solidFill>
              <a:latin typeface="Arial"/>
              <a:ea typeface="+mn-lt"/>
              <a:cs typeface="Arial"/>
            </a:endParaRPr>
          </a:p>
        </p:txBody>
      </p:sp>
      <p:sp>
        <p:nvSpPr>
          <p:cNvPr id="29" name="Rectangle 28">
            <a:extLst>
              <a:ext uri="{FF2B5EF4-FFF2-40B4-BE49-F238E27FC236}">
                <a16:creationId xmlns:a16="http://schemas.microsoft.com/office/drawing/2014/main" id="{2044B66D-A22F-000B-AECA-73895C6E23F9}"/>
              </a:ext>
            </a:extLst>
          </p:cNvPr>
          <p:cNvSpPr/>
          <p:nvPr/>
        </p:nvSpPr>
        <p:spPr>
          <a:xfrm>
            <a:off x="8504846" y="1772292"/>
            <a:ext cx="2708649" cy="338554"/>
          </a:xfrm>
          <a:prstGeom prst="rect">
            <a:avLst/>
          </a:prstGeom>
        </p:spPr>
        <p:txBody>
          <a:bodyPr wrap="square" lIns="91440" tIns="45720" rIns="91440" bIns="45720" anchor="t">
            <a:spAutoFit/>
          </a:bodyPr>
          <a:lstStyle/>
          <a:p>
            <a:r>
              <a:rPr lang="fr-CA" sz="1600" u="sng">
                <a:solidFill>
                  <a:schemeClr val="tx1">
                    <a:lumMod val="75000"/>
                    <a:lumOff val="25000"/>
                  </a:schemeClr>
                </a:solidFill>
                <a:latin typeface="Arial"/>
                <a:ea typeface="+mn-lt"/>
                <a:cs typeface="Arial"/>
              </a:rPr>
              <a:t>Instagram/</a:t>
            </a:r>
            <a:r>
              <a:rPr lang="fr-CA" sz="1600" u="sng" err="1">
                <a:solidFill>
                  <a:schemeClr val="tx1">
                    <a:lumMod val="75000"/>
                    <a:lumOff val="25000"/>
                  </a:schemeClr>
                </a:solidFill>
                <a:latin typeface="Arial"/>
                <a:ea typeface="+mn-lt"/>
                <a:cs typeface="Arial"/>
              </a:rPr>
              <a:t>educaloi_en</a:t>
            </a:r>
            <a:endParaRPr lang="fr-CA" sz="1600" u="sng">
              <a:solidFill>
                <a:schemeClr val="tx1">
                  <a:lumMod val="75000"/>
                  <a:lumOff val="25000"/>
                </a:schemeClr>
              </a:solidFill>
              <a:latin typeface="Arial"/>
              <a:ea typeface="+mn-lt"/>
              <a:cs typeface="Arial"/>
            </a:endParaRPr>
          </a:p>
        </p:txBody>
      </p:sp>
      <p:sp>
        <p:nvSpPr>
          <p:cNvPr id="30" name="Rectangle 29">
            <a:extLst>
              <a:ext uri="{FF2B5EF4-FFF2-40B4-BE49-F238E27FC236}">
                <a16:creationId xmlns:a16="http://schemas.microsoft.com/office/drawing/2014/main" id="{B4BFD311-5DB2-2A39-6E32-EC35C6DAF363}"/>
              </a:ext>
            </a:extLst>
          </p:cNvPr>
          <p:cNvSpPr/>
          <p:nvPr/>
        </p:nvSpPr>
        <p:spPr>
          <a:xfrm>
            <a:off x="8504846" y="4951412"/>
            <a:ext cx="2708649" cy="338554"/>
          </a:xfrm>
          <a:prstGeom prst="rect">
            <a:avLst/>
          </a:prstGeom>
        </p:spPr>
        <p:txBody>
          <a:bodyPr wrap="square" lIns="91440" tIns="45720" rIns="91440" bIns="45720" anchor="t">
            <a:spAutoFit/>
          </a:bodyPr>
          <a:lstStyle/>
          <a:p>
            <a:r>
              <a:rPr lang="fr-CA" sz="1600" u="sng">
                <a:solidFill>
                  <a:schemeClr val="tx1">
                    <a:lumMod val="75000"/>
                    <a:lumOff val="25000"/>
                  </a:schemeClr>
                </a:solidFill>
                <a:latin typeface="Arial"/>
                <a:ea typeface="+mn-lt"/>
                <a:cs typeface="Arial"/>
              </a:rPr>
              <a:t>Facebook/</a:t>
            </a:r>
            <a:r>
              <a:rPr lang="fr-CA" sz="1600" u="sng" err="1">
                <a:solidFill>
                  <a:schemeClr val="tx1">
                    <a:lumMod val="75000"/>
                    <a:lumOff val="25000"/>
                  </a:schemeClr>
                </a:solidFill>
                <a:latin typeface="Arial"/>
                <a:ea typeface="+mn-lt"/>
                <a:cs typeface="Arial"/>
              </a:rPr>
              <a:t>educaloi</a:t>
            </a:r>
            <a:endParaRPr lang="fr-CA" sz="1600" u="sng">
              <a:solidFill>
                <a:schemeClr val="tx1">
                  <a:lumMod val="75000"/>
                  <a:lumOff val="25000"/>
                </a:schemeClr>
              </a:solidFill>
              <a:latin typeface="Arial"/>
              <a:ea typeface="+mn-lt"/>
              <a:cs typeface="Arial"/>
            </a:endParaRPr>
          </a:p>
        </p:txBody>
      </p:sp>
      <p:pic>
        <p:nvPicPr>
          <p:cNvPr id="9" name="Picture 8">
            <a:extLst>
              <a:ext uri="{FF2B5EF4-FFF2-40B4-BE49-F238E27FC236}">
                <a16:creationId xmlns:a16="http://schemas.microsoft.com/office/drawing/2014/main" id="{4CB6099B-7289-01B9-A21F-0A88A3428188}"/>
              </a:ext>
            </a:extLst>
          </p:cNvPr>
          <p:cNvPicPr>
            <a:picLocks noChangeAspect="1"/>
          </p:cNvPicPr>
          <p:nvPr/>
        </p:nvPicPr>
        <p:blipFill>
          <a:blip r:embed="rId15"/>
          <a:stretch>
            <a:fillRect/>
          </a:stretch>
        </p:blipFill>
        <p:spPr>
          <a:xfrm>
            <a:off x="9646898" y="5730082"/>
            <a:ext cx="2332667" cy="734056"/>
          </a:xfrm>
          <a:prstGeom prst="rect">
            <a:avLst/>
          </a:prstGeom>
        </p:spPr>
      </p:pic>
    </p:spTree>
    <p:extLst>
      <p:ext uri="{BB962C8B-B14F-4D97-AF65-F5344CB8AC3E}">
        <p14:creationId xmlns:p14="http://schemas.microsoft.com/office/powerpoint/2010/main" val="149745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48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5879591" y="492281"/>
            <a:ext cx="5212080" cy="914400"/>
          </a:xfrm>
        </p:spPr>
        <p:txBody>
          <a:bodyPr/>
          <a:lstStyle/>
          <a:p>
            <a:r>
              <a:rPr lang="en-GB" sz="4800" b="0"/>
              <a:t>Do laws change</a:t>
            </a:r>
            <a:r>
              <a:rPr lang="fr-FR" sz="4800" b="0"/>
              <a:t>?</a:t>
            </a:r>
            <a:endParaRPr lang="fr-FR" sz="4400" b="0">
              <a:ea typeface="+mj-lt"/>
              <a:cs typeface="+mj-lt"/>
            </a:endParaRPr>
          </a:p>
          <a:p>
            <a:endParaRPr lang="fr-CA">
              <a:cs typeface="Arial"/>
            </a:endParaRPr>
          </a:p>
        </p:txBody>
      </p:sp>
      <p:sp>
        <p:nvSpPr>
          <p:cNvPr id="15" name="Espace réservé du texte 14">
            <a:extLst>
              <a:ext uri="{FF2B5EF4-FFF2-40B4-BE49-F238E27FC236}">
                <a16:creationId xmlns:a16="http://schemas.microsoft.com/office/drawing/2014/main" id="{FA36EEC9-3F2C-8242-887E-20759CDF92DD}"/>
              </a:ext>
            </a:extLst>
          </p:cNvPr>
          <p:cNvSpPr>
            <a:spLocks noGrp="1"/>
          </p:cNvSpPr>
          <p:nvPr>
            <p:ph type="body" sz="quarter" idx="14"/>
          </p:nvPr>
        </p:nvSpPr>
        <p:spPr>
          <a:xfrm>
            <a:off x="6803572" y="3929979"/>
            <a:ext cx="5212080" cy="905683"/>
          </a:xfrm>
        </p:spPr>
        <p:txBody>
          <a:bodyPr vert="horz" lIns="0" tIns="0" rIns="0" bIns="0" rtlCol="0" anchor="t">
            <a:noAutofit/>
          </a:bodyPr>
          <a:lstStyle/>
          <a:p>
            <a:r>
              <a:rPr lang="en-CA">
                <a:cs typeface="Arial"/>
              </a:rPr>
              <a:t>Do they keep changing</a:t>
            </a:r>
            <a:r>
              <a:rPr lang="fr-FR">
                <a:cs typeface="Arial"/>
              </a:rPr>
              <a:t>?</a:t>
            </a:r>
            <a:endParaRPr lang="fr-FR"/>
          </a:p>
          <a:p>
            <a:endParaRPr lang="fr-FR">
              <a:cs typeface="Arial"/>
            </a:endParaRPr>
          </a:p>
          <a:p>
            <a:endParaRPr lang="fr-CA">
              <a:cs typeface="Arial"/>
            </a:endParaRPr>
          </a:p>
        </p:txBody>
      </p:sp>
      <p:pic>
        <p:nvPicPr>
          <p:cNvPr id="3" name="Image 3">
            <a:extLst>
              <a:ext uri="{FF2B5EF4-FFF2-40B4-BE49-F238E27FC236}">
                <a16:creationId xmlns:a16="http://schemas.microsoft.com/office/drawing/2014/main" id="{E119DBEB-7E39-182A-D034-FAADA907D9A9}"/>
              </a:ext>
            </a:extLst>
          </p:cNvPr>
          <p:cNvPicPr>
            <a:picLocks noChangeAspect="1"/>
          </p:cNvPicPr>
          <p:nvPr/>
        </p:nvPicPr>
        <p:blipFill>
          <a:blip r:embed="rId3"/>
          <a:stretch>
            <a:fillRect/>
          </a:stretch>
        </p:blipFill>
        <p:spPr>
          <a:xfrm>
            <a:off x="-5752" y="1003443"/>
            <a:ext cx="4827916" cy="4851115"/>
          </a:xfrm>
          <a:prstGeom prst="rect">
            <a:avLst/>
          </a:prstGeom>
        </p:spPr>
      </p:pic>
    </p:spTree>
    <p:extLst>
      <p:ext uri="{BB962C8B-B14F-4D97-AF65-F5344CB8AC3E}">
        <p14:creationId xmlns:p14="http://schemas.microsoft.com/office/powerpoint/2010/main" val="363334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E8010C2-3CBF-360E-B76A-7E08C58B3AE7}"/>
              </a:ext>
            </a:extLst>
          </p:cNvPr>
          <p:cNvSpPr>
            <a:spLocks noGrp="1"/>
          </p:cNvSpPr>
          <p:nvPr>
            <p:ph type="title"/>
          </p:nvPr>
        </p:nvSpPr>
        <p:spPr>
          <a:xfrm>
            <a:off x="524111" y="822960"/>
            <a:ext cx="6306457" cy="890210"/>
          </a:xfrm>
        </p:spPr>
        <p:txBody>
          <a:bodyPr/>
          <a:lstStyle/>
          <a:p>
            <a:pPr>
              <a:lnSpc>
                <a:spcPct val="100000"/>
              </a:lnSpc>
              <a:spcBef>
                <a:spcPts val="0"/>
              </a:spcBef>
            </a:pPr>
            <a:r>
              <a:rPr lang="en-CA" b="0">
                <a:cs typeface="Arial"/>
              </a:rPr>
              <a:t>Is the law the same everywhere?</a:t>
            </a:r>
            <a:endParaRPr lang="en-US" b="0">
              <a:ea typeface="+mj-lt"/>
              <a:cs typeface="+mj-lt"/>
            </a:endParaRPr>
          </a:p>
          <a:p>
            <a:pPr>
              <a:lnSpc>
                <a:spcPct val="100000"/>
              </a:lnSpc>
              <a:spcBef>
                <a:spcPts val="0"/>
              </a:spcBef>
            </a:pPr>
            <a:endParaRPr lang="fr-FR" b="0">
              <a:ea typeface="+mj-lt"/>
              <a:cs typeface="+mj-lt"/>
            </a:endParaRPr>
          </a:p>
          <a:p>
            <a:endParaRPr lang="fr-FR">
              <a:cs typeface="Arial"/>
            </a:endParaRPr>
          </a:p>
        </p:txBody>
      </p:sp>
      <p:sp>
        <p:nvSpPr>
          <p:cNvPr id="4" name="Espace réservé du texte 3">
            <a:extLst>
              <a:ext uri="{FF2B5EF4-FFF2-40B4-BE49-F238E27FC236}">
                <a16:creationId xmlns:a16="http://schemas.microsoft.com/office/drawing/2014/main" id="{40AD2958-AC71-1D61-62BB-3DD554138C3A}"/>
              </a:ext>
            </a:extLst>
          </p:cNvPr>
          <p:cNvSpPr>
            <a:spLocks noGrp="1"/>
          </p:cNvSpPr>
          <p:nvPr>
            <p:ph type="body" sz="quarter" idx="14"/>
          </p:nvPr>
        </p:nvSpPr>
        <p:spPr>
          <a:xfrm>
            <a:off x="613798" y="2965761"/>
            <a:ext cx="5486400" cy="3424687"/>
          </a:xfrm>
        </p:spPr>
        <p:txBody>
          <a:bodyPr vert="horz" lIns="0" tIns="0" rIns="0" bIns="0" rtlCol="0" anchor="t">
            <a:noAutofit/>
          </a:bodyPr>
          <a:lstStyle/>
          <a:p>
            <a:r>
              <a:rPr lang="en-CA">
                <a:cs typeface="Arial"/>
              </a:rPr>
              <a:t>Does the law apply on the Internet</a:t>
            </a:r>
            <a:r>
              <a:rPr lang="fr-FR">
                <a:cs typeface="Arial"/>
              </a:rPr>
              <a:t>?</a:t>
            </a:r>
            <a:endParaRPr lang="fr-FR"/>
          </a:p>
          <a:p>
            <a:endParaRPr lang="fr-FR">
              <a:cs typeface="Arial"/>
            </a:endParaRPr>
          </a:p>
          <a:p>
            <a:r>
              <a:rPr lang="en-US">
                <a:cs typeface="Arial"/>
              </a:rPr>
              <a:t>Do you think it's harder or easier to "reprimand" someone who does something wrong on the Internet</a:t>
            </a:r>
            <a:r>
              <a:rPr lang="fr-CA">
                <a:cs typeface="Arial"/>
              </a:rPr>
              <a:t>? </a:t>
            </a:r>
            <a:endParaRPr lang="fr-FR"/>
          </a:p>
        </p:txBody>
      </p:sp>
      <p:pic>
        <p:nvPicPr>
          <p:cNvPr id="2" name="Image 8">
            <a:extLst>
              <a:ext uri="{FF2B5EF4-FFF2-40B4-BE49-F238E27FC236}">
                <a16:creationId xmlns:a16="http://schemas.microsoft.com/office/drawing/2014/main" id="{DC8DB902-BEFE-0552-8015-F3A38955F179}"/>
              </a:ext>
            </a:extLst>
          </p:cNvPr>
          <p:cNvPicPr>
            <a:picLocks noChangeAspect="1"/>
          </p:cNvPicPr>
          <p:nvPr/>
        </p:nvPicPr>
        <p:blipFill>
          <a:blip r:embed="rId3"/>
          <a:stretch>
            <a:fillRect/>
          </a:stretch>
        </p:blipFill>
        <p:spPr>
          <a:xfrm>
            <a:off x="8711332" y="1680803"/>
            <a:ext cx="2619375" cy="3381375"/>
          </a:xfrm>
          <a:prstGeom prst="rect">
            <a:avLst/>
          </a:prstGeom>
        </p:spPr>
      </p:pic>
      <p:pic>
        <p:nvPicPr>
          <p:cNvPr id="9" name="Image 9">
            <a:extLst>
              <a:ext uri="{FF2B5EF4-FFF2-40B4-BE49-F238E27FC236}">
                <a16:creationId xmlns:a16="http://schemas.microsoft.com/office/drawing/2014/main" id="{CB067EF7-A548-8CB5-0520-DAF0D6C8F999}"/>
              </a:ext>
            </a:extLst>
          </p:cNvPr>
          <p:cNvPicPr>
            <a:picLocks noChangeAspect="1"/>
          </p:cNvPicPr>
          <p:nvPr/>
        </p:nvPicPr>
        <p:blipFill>
          <a:blip r:embed="rId4"/>
          <a:stretch>
            <a:fillRect/>
          </a:stretch>
        </p:blipFill>
        <p:spPr>
          <a:xfrm>
            <a:off x="10705831" y="5059033"/>
            <a:ext cx="1362075" cy="1714500"/>
          </a:xfrm>
          <a:prstGeom prst="rect">
            <a:avLst/>
          </a:prstGeom>
        </p:spPr>
      </p:pic>
      <p:pic>
        <p:nvPicPr>
          <p:cNvPr id="10" name="Image 10">
            <a:extLst>
              <a:ext uri="{FF2B5EF4-FFF2-40B4-BE49-F238E27FC236}">
                <a16:creationId xmlns:a16="http://schemas.microsoft.com/office/drawing/2014/main" id="{FDF5D340-2D50-DA5D-403A-DFDE9909CA72}"/>
              </a:ext>
            </a:extLst>
          </p:cNvPr>
          <p:cNvPicPr>
            <a:picLocks noChangeAspect="1"/>
          </p:cNvPicPr>
          <p:nvPr/>
        </p:nvPicPr>
        <p:blipFill>
          <a:blip r:embed="rId4"/>
          <a:stretch>
            <a:fillRect/>
          </a:stretch>
        </p:blipFill>
        <p:spPr>
          <a:xfrm>
            <a:off x="7571567" y="429524"/>
            <a:ext cx="1362075" cy="1714500"/>
          </a:xfrm>
          <a:prstGeom prst="rect">
            <a:avLst/>
          </a:prstGeom>
        </p:spPr>
      </p:pic>
      <p:pic>
        <p:nvPicPr>
          <p:cNvPr id="11" name="Image 11">
            <a:extLst>
              <a:ext uri="{FF2B5EF4-FFF2-40B4-BE49-F238E27FC236}">
                <a16:creationId xmlns:a16="http://schemas.microsoft.com/office/drawing/2014/main" id="{84D31403-A712-B808-A1A3-681A0D19EF34}"/>
              </a:ext>
            </a:extLst>
          </p:cNvPr>
          <p:cNvPicPr>
            <a:picLocks noChangeAspect="1"/>
          </p:cNvPicPr>
          <p:nvPr/>
        </p:nvPicPr>
        <p:blipFill>
          <a:blip r:embed="rId4"/>
          <a:stretch>
            <a:fillRect/>
          </a:stretch>
        </p:blipFill>
        <p:spPr>
          <a:xfrm>
            <a:off x="6895831" y="4196392"/>
            <a:ext cx="1362075" cy="1714500"/>
          </a:xfrm>
          <a:prstGeom prst="rect">
            <a:avLst/>
          </a:prstGeom>
        </p:spPr>
      </p:pic>
    </p:spTree>
    <p:extLst>
      <p:ext uri="{BB962C8B-B14F-4D97-AF65-F5344CB8AC3E}">
        <p14:creationId xmlns:p14="http://schemas.microsoft.com/office/powerpoint/2010/main" val="408313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249736D-0356-9098-88D7-53833EFA1730}"/>
              </a:ext>
            </a:extLst>
          </p:cNvPr>
          <p:cNvSpPr>
            <a:spLocks noGrp="1"/>
          </p:cNvSpPr>
          <p:nvPr>
            <p:ph type="title"/>
          </p:nvPr>
        </p:nvSpPr>
        <p:spPr>
          <a:xfrm>
            <a:off x="5126492" y="484293"/>
            <a:ext cx="6965889" cy="914400"/>
          </a:xfrm>
        </p:spPr>
        <p:txBody>
          <a:bodyPr/>
          <a:lstStyle/>
          <a:p>
            <a:r>
              <a:rPr lang="en-CA">
                <a:cs typeface="Arial"/>
              </a:rPr>
              <a:t>What does “criminal” mean?</a:t>
            </a:r>
            <a:endParaRPr lang="en-CA">
              <a:ea typeface="+mj-lt"/>
              <a:cs typeface="+mj-lt"/>
            </a:endParaRPr>
          </a:p>
          <a:p>
            <a:endParaRPr lang="fr-FR">
              <a:cs typeface="Arial"/>
            </a:endParaRPr>
          </a:p>
        </p:txBody>
      </p:sp>
      <p:sp>
        <p:nvSpPr>
          <p:cNvPr id="4" name="Espace réservé du texte 3">
            <a:extLst>
              <a:ext uri="{FF2B5EF4-FFF2-40B4-BE49-F238E27FC236}">
                <a16:creationId xmlns:a16="http://schemas.microsoft.com/office/drawing/2014/main" id="{74149F42-8789-A134-98E7-8F1283F1A8FC}"/>
              </a:ext>
            </a:extLst>
          </p:cNvPr>
          <p:cNvSpPr>
            <a:spLocks noGrp="1"/>
          </p:cNvSpPr>
          <p:nvPr>
            <p:ph type="body" sz="quarter" idx="14"/>
          </p:nvPr>
        </p:nvSpPr>
        <p:spPr>
          <a:xfrm>
            <a:off x="6735158" y="3113414"/>
            <a:ext cx="5212080" cy="3165895"/>
          </a:xfrm>
        </p:spPr>
        <p:txBody>
          <a:bodyPr vert="horz" lIns="0" tIns="0" rIns="0" bIns="0" rtlCol="0" anchor="t">
            <a:noAutofit/>
          </a:bodyPr>
          <a:lstStyle/>
          <a:p>
            <a:r>
              <a:rPr lang="en-CA">
                <a:ea typeface="+mn-lt"/>
                <a:cs typeface="+mn-lt"/>
              </a:rPr>
              <a:t>Just because something is forbidden doesn’t mean it’s a criminal offence!</a:t>
            </a:r>
            <a:endParaRPr lang="en-CA"/>
          </a:p>
        </p:txBody>
      </p:sp>
      <p:pic>
        <p:nvPicPr>
          <p:cNvPr id="6" name="Image 6">
            <a:extLst>
              <a:ext uri="{FF2B5EF4-FFF2-40B4-BE49-F238E27FC236}">
                <a16:creationId xmlns:a16="http://schemas.microsoft.com/office/drawing/2014/main" id="{330B2C54-2096-7E39-AB39-F38181EA885C}"/>
              </a:ext>
            </a:extLst>
          </p:cNvPr>
          <p:cNvPicPr>
            <a:picLocks noChangeAspect="1"/>
          </p:cNvPicPr>
          <p:nvPr/>
        </p:nvPicPr>
        <p:blipFill>
          <a:blip r:embed="rId3"/>
          <a:stretch>
            <a:fillRect/>
          </a:stretch>
        </p:blipFill>
        <p:spPr>
          <a:xfrm>
            <a:off x="626853" y="1736881"/>
            <a:ext cx="4468483" cy="4462540"/>
          </a:xfrm>
          <a:prstGeom prst="rect">
            <a:avLst/>
          </a:prstGeom>
        </p:spPr>
      </p:pic>
    </p:spTree>
    <p:extLst>
      <p:ext uri="{BB962C8B-B14F-4D97-AF65-F5344CB8AC3E}">
        <p14:creationId xmlns:p14="http://schemas.microsoft.com/office/powerpoint/2010/main" val="392592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B0CA235-8480-436E-5C91-F55DCCADAE46}"/>
              </a:ext>
            </a:extLst>
          </p:cNvPr>
          <p:cNvSpPr>
            <a:spLocks noGrp="1"/>
          </p:cNvSpPr>
          <p:nvPr>
            <p:ph type="body" idx="1"/>
          </p:nvPr>
        </p:nvSpPr>
        <p:spPr>
          <a:xfrm>
            <a:off x="808871" y="1022048"/>
            <a:ext cx="5669280" cy="4572000"/>
          </a:xfrm>
        </p:spPr>
        <p:txBody>
          <a:bodyPr/>
          <a:lstStyle/>
          <a:p>
            <a:r>
              <a:rPr lang="fr-FR" sz="7200">
                <a:cs typeface="Arial"/>
              </a:rPr>
              <a:t>The Internet</a:t>
            </a:r>
          </a:p>
        </p:txBody>
      </p:sp>
      <p:pic>
        <p:nvPicPr>
          <p:cNvPr id="4" name="Graphique 4" descr="Sans fil avec un remplissage uni">
            <a:extLst>
              <a:ext uri="{FF2B5EF4-FFF2-40B4-BE49-F238E27FC236}">
                <a16:creationId xmlns:a16="http://schemas.microsoft.com/office/drawing/2014/main" id="{7FC7ACC7-7495-D207-9E00-AD0561F8BE5D}"/>
              </a:ext>
            </a:extLst>
          </p:cNvPr>
          <p:cNvPicPr>
            <a:picLocks noGrp="1" noChangeAspect="1"/>
          </p:cNvPicPr>
          <p:nvPr>
            <p:ph type="pic" sz="quarter" idx="16"/>
          </p:nvPr>
        </p:nvPicPr>
        <p:blipFill rotWithShape="1">
          <a:blip r:embed="rId3">
            <a:extLst>
              <a:ext uri="{96DAC541-7B7A-43D3-8B79-37D633B846F1}">
                <asvg:svgBlip xmlns:asvg="http://schemas.microsoft.com/office/drawing/2016/SVG/main" r:embed="rId4"/>
              </a:ext>
            </a:extLst>
          </a:blip>
          <a:srcRect l="20" r="20"/>
          <a:stretch/>
        </p:blipFill>
        <p:spPr>
          <a:xfrm>
            <a:off x="7136172" y="2028649"/>
            <a:ext cx="2786908" cy="2786908"/>
          </a:xfrm>
        </p:spPr>
      </p:pic>
    </p:spTree>
    <p:extLst>
      <p:ext uri="{BB962C8B-B14F-4D97-AF65-F5344CB8AC3E}">
        <p14:creationId xmlns:p14="http://schemas.microsoft.com/office/powerpoint/2010/main" val="338244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B367A2B-B029-D16A-C815-7855ADFE2B68}"/>
              </a:ext>
            </a:extLst>
          </p:cNvPr>
          <p:cNvSpPr>
            <a:spLocks noGrp="1"/>
          </p:cNvSpPr>
          <p:nvPr>
            <p:ph type="title"/>
          </p:nvPr>
        </p:nvSpPr>
        <p:spPr>
          <a:xfrm>
            <a:off x="5692686" y="420393"/>
            <a:ext cx="6419777" cy="856892"/>
          </a:xfrm>
        </p:spPr>
        <p:txBody>
          <a:bodyPr/>
          <a:lstStyle/>
          <a:p>
            <a:r>
              <a:rPr lang="en-CA" sz="4400" b="0">
                <a:cs typeface="Arial"/>
              </a:rPr>
              <a:t>The Internet: a brief history</a:t>
            </a:r>
            <a:endParaRPr lang="fr-FR"/>
          </a:p>
        </p:txBody>
      </p:sp>
      <p:sp>
        <p:nvSpPr>
          <p:cNvPr id="4" name="Espace réservé du texte 3">
            <a:extLst>
              <a:ext uri="{FF2B5EF4-FFF2-40B4-BE49-F238E27FC236}">
                <a16:creationId xmlns:a16="http://schemas.microsoft.com/office/drawing/2014/main" id="{3D3BA3D1-F602-A8DB-8326-2F880C3237B3}"/>
              </a:ext>
            </a:extLst>
          </p:cNvPr>
          <p:cNvSpPr>
            <a:spLocks noGrp="1"/>
          </p:cNvSpPr>
          <p:nvPr>
            <p:ph type="body" sz="quarter" idx="14"/>
          </p:nvPr>
        </p:nvSpPr>
        <p:spPr/>
        <p:txBody>
          <a:bodyPr vert="horz" lIns="0" tIns="0" rIns="0" bIns="0" rtlCol="0" anchor="t">
            <a:noAutofit/>
          </a:bodyPr>
          <a:lstStyle/>
          <a:p>
            <a:endParaRPr lang="fr-FR"/>
          </a:p>
          <a:p>
            <a:r>
              <a:rPr lang="en-CA">
                <a:cs typeface="Arial"/>
              </a:rPr>
              <a:t>How long has the Internet been around</a:t>
            </a:r>
            <a:r>
              <a:rPr lang="fr-CA">
                <a:cs typeface="Arial"/>
              </a:rPr>
              <a:t>?</a:t>
            </a:r>
            <a:endParaRPr lang="fr-CA"/>
          </a:p>
          <a:p>
            <a:endParaRPr lang="fr-FR">
              <a:cs typeface="Arial"/>
            </a:endParaRPr>
          </a:p>
          <a:p>
            <a:endParaRPr lang="fr-FR">
              <a:cs typeface="Arial"/>
            </a:endParaRPr>
          </a:p>
          <a:p>
            <a:r>
              <a:rPr lang="en-CA">
                <a:cs typeface="Arial"/>
              </a:rPr>
              <a:t>How long have social networks been around?</a:t>
            </a:r>
            <a:endParaRPr lang="en-CA"/>
          </a:p>
        </p:txBody>
      </p:sp>
      <p:pic>
        <p:nvPicPr>
          <p:cNvPr id="7" name="Image 7" descr="Une image contenant texte, graphiques vectoriels&#10;&#10;Description générée automatiquement">
            <a:extLst>
              <a:ext uri="{FF2B5EF4-FFF2-40B4-BE49-F238E27FC236}">
                <a16:creationId xmlns:a16="http://schemas.microsoft.com/office/drawing/2014/main" id="{4A8672F9-D124-DA4A-AF16-DB0B9EB593D8}"/>
              </a:ext>
            </a:extLst>
          </p:cNvPr>
          <p:cNvPicPr>
            <a:picLocks noChangeAspect="1"/>
          </p:cNvPicPr>
          <p:nvPr/>
        </p:nvPicPr>
        <p:blipFill>
          <a:blip r:embed="rId3"/>
          <a:stretch>
            <a:fillRect/>
          </a:stretch>
        </p:blipFill>
        <p:spPr>
          <a:xfrm>
            <a:off x="-5752" y="1059387"/>
            <a:ext cx="4871047" cy="4638582"/>
          </a:xfrm>
          <a:prstGeom prst="rect">
            <a:avLst/>
          </a:prstGeom>
        </p:spPr>
      </p:pic>
    </p:spTree>
    <p:extLst>
      <p:ext uri="{BB962C8B-B14F-4D97-AF65-F5344CB8AC3E}">
        <p14:creationId xmlns:p14="http://schemas.microsoft.com/office/powerpoint/2010/main" val="49702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éducaloi - Atelier 2021">
  <a:themeElements>
    <a:clrScheme name="éducaloi">
      <a:dk1>
        <a:srgbClr val="212121"/>
      </a:dk1>
      <a:lt1>
        <a:srgbClr val="FFFFFF"/>
      </a:lt1>
      <a:dk2>
        <a:srgbClr val="000000"/>
      </a:dk2>
      <a:lt2>
        <a:srgbClr val="EAEAEA"/>
      </a:lt2>
      <a:accent1>
        <a:srgbClr val="F6891F"/>
      </a:accent1>
      <a:accent2>
        <a:srgbClr val="333F48"/>
      </a:accent2>
      <a:accent3>
        <a:srgbClr val="C1C6C8"/>
      </a:accent3>
      <a:accent4>
        <a:srgbClr val="919191"/>
      </a:accent4>
      <a:accent5>
        <a:srgbClr val="C0C0C0"/>
      </a:accent5>
      <a:accent6>
        <a:srgbClr val="EAEAEA"/>
      </a:accent6>
      <a:hlink>
        <a:srgbClr val="212121"/>
      </a:hlink>
      <a:folHlink>
        <a:srgbClr val="7979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éducaloi - Atelier 2021 - Anglais">
  <a:themeElements>
    <a:clrScheme name="éducaloi">
      <a:dk1>
        <a:srgbClr val="212121"/>
      </a:dk1>
      <a:lt1>
        <a:srgbClr val="FFFFFF"/>
      </a:lt1>
      <a:dk2>
        <a:srgbClr val="000000"/>
      </a:dk2>
      <a:lt2>
        <a:srgbClr val="EAEAEA"/>
      </a:lt2>
      <a:accent1>
        <a:srgbClr val="F6891F"/>
      </a:accent1>
      <a:accent2>
        <a:srgbClr val="333F48"/>
      </a:accent2>
      <a:accent3>
        <a:srgbClr val="C1C6C8"/>
      </a:accent3>
      <a:accent4>
        <a:srgbClr val="919191"/>
      </a:accent4>
      <a:accent5>
        <a:srgbClr val="C0C0C0"/>
      </a:accent5>
      <a:accent6>
        <a:srgbClr val="EAEAEA"/>
      </a:accent6>
      <a:hlink>
        <a:srgbClr val="212121"/>
      </a:hlink>
      <a:folHlink>
        <a:srgbClr val="7979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85B9818581084FA07A511A975E73B0" ma:contentTypeVersion="22" ma:contentTypeDescription="Crée un document." ma:contentTypeScope="" ma:versionID="2a90a7d543790f5e7d35d8ca0a75cce7">
  <xsd:schema xmlns:xsd="http://www.w3.org/2001/XMLSchema" xmlns:xs="http://www.w3.org/2001/XMLSchema" xmlns:p="http://schemas.microsoft.com/office/2006/metadata/properties" xmlns:ns2="26cc9b95-bf92-4103-b8de-0e6845ac7fa9" xmlns:ns3="580a2e17-f139-49de-a9ea-8883fe6eb758" targetNamespace="http://schemas.microsoft.com/office/2006/metadata/properties" ma:root="true" ma:fieldsID="5072e1084472b07420617fcb0cc818bc" ns2:_="" ns3:_="">
    <xsd:import namespace="26cc9b95-bf92-4103-b8de-0e6845ac7fa9"/>
    <xsd:import namespace="580a2e17-f139-49de-a9ea-8883fe6eb758"/>
    <xsd:element name="properties">
      <xsd:complexType>
        <xsd:sequence>
          <xsd:element name="documentManagement">
            <xsd:complexType>
              <xsd:all>
                <xsd:element ref="ns2:Titre_x0020_anglais" minOccurs="0"/>
                <xsd:element ref="ns2:MiseAJour" minOccurs="0"/>
                <xsd:element ref="ns3:MediaServiceMetadata" minOccurs="0"/>
                <xsd:element ref="ns3:MediaServiceFastMetadata" minOccurs="0"/>
                <xsd:element ref="ns3:MediaServiceDateTaken" minOccurs="0"/>
                <xsd:element ref="ns3:MediaServiceGenerationTime" minOccurs="0"/>
                <xsd:element ref="ns3:MediaServiceEventHashCode" minOccurs="0"/>
                <xsd:element ref="ns3:MediaServiceOCR" minOccurs="0"/>
                <xsd:element ref="ns2:Notes1" minOccurs="0"/>
                <xsd:element ref="ns2:Type_x0020_d_x0027_activité"/>
                <xsd:element ref="ns2:EnLigneEN" minOccurs="0"/>
                <xsd:element ref="ns2:EnLigneFR" minOccurs="0"/>
                <xsd:element ref="ns3:MediaServiceAutoKeyPoints" minOccurs="0"/>
                <xsd:element ref="ns3:MediaServiceKeyPoints" minOccurs="0"/>
                <xsd:element ref="ns3:MediaServiceLocation" minOccurs="0"/>
                <xsd:element ref="ns3:lcf76f155ced4ddcb4097134ff3c332f" minOccurs="0"/>
                <xsd:element ref="ns2:TaxCatchAll" minOccurs="0"/>
                <xsd:element ref="ns3:Date" minOccurs="0"/>
                <xsd:element ref="ns3:MediaServiceObjectDetectorVersions" minOccurs="0"/>
                <xsd:element ref="ns2:Disciplines_x0020_scolaires" minOccurs="0"/>
                <xsd:element ref="ns2:Bilingue" minOccurs="0"/>
                <xsd:element ref="ns2:Niveau_x0020_suggéré"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cc9b95-bf92-4103-b8de-0e6845ac7fa9" elementFormDefault="qualified">
    <xsd:import namespace="http://schemas.microsoft.com/office/2006/documentManagement/types"/>
    <xsd:import namespace="http://schemas.microsoft.com/office/infopath/2007/PartnerControls"/>
    <xsd:element name="Titre_x0020_anglais" ma:index="8" nillable="true" ma:displayName="Nom anglais" ma:internalName="Titre_x0020_anglais">
      <xsd:simpleType>
        <xsd:restriction base="dms:Text">
          <xsd:maxLength value="255"/>
        </xsd:restriction>
      </xsd:simpleType>
    </xsd:element>
    <xsd:element name="MiseAJour" ma:index="9" nillable="true" ma:displayName="Mise à jour" ma:format="DateOnly" ma:internalName="MiseAJour">
      <xsd:simpleType>
        <xsd:restriction base="dms:DateTime"/>
      </xsd:simpleType>
    </xsd:element>
    <xsd:element name="Notes1" ma:index="16" nillable="true" ma:displayName="Notes / Commentaires" ma:internalName="Notes1">
      <xsd:simpleType>
        <xsd:restriction base="dms:Note">
          <xsd:maxLength value="255"/>
        </xsd:restriction>
      </xsd:simpleType>
    </xsd:element>
    <xsd:element name="Type_x0020_d_x0027_activité" ma:index="17" ma:displayName="Type d'activité" ma:format="Dropdown" ma:indexed="true" ma:internalName="Type_x0020_d_x0027_activit_x00e9_">
      <xsd:simpleType>
        <xsd:restriction base="dms:Choice">
          <xsd:enumeration value="Atelier en classe"/>
          <xsd:enumeration value="Trousse pédagogique"/>
          <xsd:enumeration value="Textes pour Éducation financière"/>
          <xsd:enumeration value="Jeux-questionnaires interactifs"/>
          <xsd:enumeration value="Guides pour l'éducation aux adultes"/>
          <xsd:enumeration value="Video"/>
          <xsd:enumeration value="Contenus imprimables / autres"/>
        </xsd:restriction>
      </xsd:simpleType>
    </xsd:element>
    <xsd:element name="EnLigneEN" ma:index="18" nillable="true" ma:displayName="En ligne (ANG)" ma:default="0" ma:internalName="EnLigneEN">
      <xsd:simpleType>
        <xsd:restriction base="dms:Boolean"/>
      </xsd:simpleType>
    </xsd:element>
    <xsd:element name="EnLigneFR" ma:index="19" nillable="true" ma:displayName="En ligne (FR)" ma:default="0" ma:internalName="EnLigneFR">
      <xsd:simpleType>
        <xsd:restriction base="dms:Boolean"/>
      </xsd:simpleType>
    </xsd:element>
    <xsd:element name="TaxCatchAll" ma:index="25" nillable="true" ma:displayName="Taxonomy Catch All Column" ma:hidden="true" ma:list="{c6c74e4d-993a-416b-b18b-696c2c352dd1}" ma:internalName="TaxCatchAll" ma:showField="CatchAllData" ma:web="26cc9b95-bf92-4103-b8de-0e6845ac7fa9">
      <xsd:complexType>
        <xsd:complexContent>
          <xsd:extension base="dms:MultiChoiceLookup">
            <xsd:sequence>
              <xsd:element name="Value" type="dms:Lookup" maxOccurs="unbounded" minOccurs="0" nillable="true"/>
            </xsd:sequence>
          </xsd:extension>
        </xsd:complexContent>
      </xsd:complexType>
    </xsd:element>
    <xsd:element name="Disciplines_x0020_scolaires" ma:index="28" nillable="true" ma:displayName="Disciplines scolaires" ma:description="Disciplines scolaires affichés sur Educationjuridique.ca" ma:format="Dropdown" ma:internalName="Disciplines_x0020_scolaires">
      <xsd:simpleType>
        <xsd:restriction base="dms:Choice">
          <xsd:enumeration value="Anglais, langue seconde"/>
          <xsd:enumeration value="Droit"/>
          <xsd:enumeration value="Éducation aux adultes"/>
          <xsd:enumeration value="Éducation financière"/>
          <xsd:enumeration value="English, language arts"/>
          <xsd:enumeration value="Entrepreneuriat"/>
          <xsd:enumeration value="Éthique et culture religieuse"/>
          <xsd:enumeration value="Exploration de la formation professionnelle"/>
          <xsd:enumeration value="Formation axée sur l'emploi"/>
          <xsd:enumeration value="Français"/>
          <xsd:enumeration value="Français, langue seconde"/>
          <xsd:enumeration value="Histoire et éducation à la citoyenneté"/>
          <xsd:enumeration value="Histoire du Québec et du Canada"/>
          <xsd:enumeration value="Monde contemporain"/>
          <xsd:enumeration value="Projet personnel d'orientation"/>
          <xsd:enumeration value="Univers social (primaire)"/>
        </xsd:restriction>
      </xsd:simpleType>
    </xsd:element>
    <xsd:element name="Bilingue" ma:index="29" nillable="true" ma:displayName="Bilingue" ma:default="non" ma:description="Contenu bilingue?" ma:format="Dropdown" ma:internalName="Bilingue">
      <xsd:simpleType>
        <xsd:restriction base="dms:Choice">
          <xsd:enumeration value="non"/>
          <xsd:enumeration value="oui"/>
        </xsd:restriction>
      </xsd:simpleType>
    </xsd:element>
    <xsd:element name="Niveau_x0020_suggéré" ma:index="30" nillable="true" ma:displayName="Niveau suggéré" ma:description="Métadonnée qui appraît sur la page de la ressource sur le site EJ.ca (pas comme public-cible)" ma:format="Dropdown" ma:internalName="Niveau_x0020_sugg_x00e9_r_x00e9_">
      <xsd:simpleType>
        <xsd:restriction base="dms:Choice">
          <xsd:enumeration value="Primaire - Premier cycle"/>
          <xsd:enumeration value="Primaire - Deuxième cycle"/>
          <xsd:enumeration value="Primaire - Troisième cycle"/>
          <xsd:enumeration value="Secondaire - Premier cycle"/>
          <xsd:enumeration value="1re secondaire"/>
          <xsd:enumeration value="2e secondaire"/>
          <xsd:enumeration value="Secondaire - Deuxième cycle"/>
          <xsd:enumeration value="3e secondaire"/>
          <xsd:enumeration value="4e secondaire"/>
          <xsd:enumeration value="5e secondaire"/>
          <xsd:enumeration value="16-25 ans"/>
          <xsd:enumeration value="Cégep"/>
          <xsd:enumeration value="Éducation aux adultes"/>
        </xsd:restriction>
      </xsd:simpleType>
    </xsd:element>
  </xsd:schema>
  <xsd:schema xmlns:xsd="http://www.w3.org/2001/XMLSchema" xmlns:xs="http://www.w3.org/2001/XMLSchema" xmlns:dms="http://schemas.microsoft.com/office/2006/documentManagement/types" xmlns:pc="http://schemas.microsoft.com/office/infopath/2007/PartnerControls" targetNamespace="580a2e17-f139-49de-a9ea-8883fe6eb7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Balises d’images" ma:readOnly="false" ma:fieldId="{5cf76f15-5ced-4ddc-b409-7134ff3c332f}" ma:taxonomyMulti="true" ma:sspId="299ed9a0-a2e4-4baf-bc0e-5da7c71c4752" ma:termSetId="09814cd3-568e-fe90-9814-8d621ff8fb84" ma:anchorId="fba54fb3-c3e1-fe81-a776-ca4b69148c4d" ma:open="true" ma:isKeyword="false">
      <xsd:complexType>
        <xsd:sequence>
          <xsd:element ref="pc:Terms" minOccurs="0" maxOccurs="1"/>
        </xsd:sequence>
      </xsd:complexType>
    </xsd:element>
    <xsd:element name="Date" ma:index="26" nillable="true" ma:displayName="Date" ma:format="DateTime" ma:internalName="Date">
      <xsd:simpleType>
        <xsd:restriction base="dms:DateTime"/>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80a2e17-f139-49de-a9ea-8883fe6eb758">
      <Terms xmlns="http://schemas.microsoft.com/office/infopath/2007/PartnerControls"/>
    </lcf76f155ced4ddcb4097134ff3c332f>
    <TaxCatchAll xmlns="26cc9b95-bf92-4103-b8de-0e6845ac7fa9" xsi:nil="true"/>
    <EnLigneEN xmlns="26cc9b95-bf92-4103-b8de-0e6845ac7fa9">true</EnLigneEN>
    <Type_x0020_d_x0027_activité xmlns="26cc9b95-bf92-4103-b8de-0e6845ac7fa9">Trousse pédagogique</Type_x0020_d_x0027_activité>
    <Titre_x0020_anglais xmlns="26cc9b95-bf92-4103-b8de-0e6845ac7fa9">Internet and the Law</Titre_x0020_anglais>
    <MiseAJour xmlns="26cc9b95-bf92-4103-b8de-0e6845ac7fa9" xsi:nil="true"/>
    <Notes1 xmlns="26cc9b95-bf92-4103-b8de-0e6845ac7fa9" xsi:nil="true"/>
    <EnLigneFR xmlns="26cc9b95-bf92-4103-b8de-0e6845ac7fa9">true</EnLigneFR>
    <Date xmlns="580a2e17-f139-49de-a9ea-8883fe6eb758" xsi:nil="true"/>
    <Bilingue xmlns="26cc9b95-bf92-4103-b8de-0e6845ac7fa9">non</Bilingue>
    <Disciplines_x0020_scolaires xmlns="26cc9b95-bf92-4103-b8de-0e6845ac7fa9" xsi:nil="true"/>
    <Niveau_x0020_suggéré xmlns="26cc9b95-bf92-4103-b8de-0e6845ac7fa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BBCBE4-03D3-4B16-AF19-575F2FE01992}">
  <ds:schemaRefs>
    <ds:schemaRef ds:uri="26cc9b95-bf92-4103-b8de-0e6845ac7fa9"/>
    <ds:schemaRef ds:uri="580a2e17-f139-49de-a9ea-8883fe6eb75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937B8FB-EB27-400B-9495-8EF1A31EAD1C}">
  <ds:schemaRefs>
    <ds:schemaRef ds:uri="http://schemas.microsoft.com/office/2006/metadata/properties"/>
    <ds:schemaRef ds:uri="http://schemas.microsoft.com/office/2006/documentManagement/types"/>
    <ds:schemaRef ds:uri="580a2e17-f139-49de-a9ea-8883fe6eb758"/>
    <ds:schemaRef ds:uri="http://purl.org/dc/dcmitype/"/>
    <ds:schemaRef ds:uri="http://www.w3.org/XML/1998/namespace"/>
    <ds:schemaRef ds:uri="http://purl.org/dc/elements/1.1/"/>
    <ds:schemaRef ds:uri="http://purl.org/dc/terms/"/>
    <ds:schemaRef ds:uri="http://schemas.microsoft.com/office/infopath/2007/PartnerControls"/>
    <ds:schemaRef ds:uri="http://schemas.openxmlformats.org/package/2006/metadata/core-properties"/>
    <ds:schemaRef ds:uri="26cc9b95-bf92-4103-b8de-0e6845ac7fa9"/>
  </ds:schemaRefs>
</ds:datastoreItem>
</file>

<file path=customXml/itemProps3.xml><?xml version="1.0" encoding="utf-8"?>
<ds:datastoreItem xmlns:ds="http://schemas.openxmlformats.org/officeDocument/2006/customXml" ds:itemID="{A7DB8ED9-BD7A-4829-916A-CD4153AAA2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7096</Words>
  <Application>Microsoft Office PowerPoint</Application>
  <PresentationFormat>Grand écran</PresentationFormat>
  <Paragraphs>663</Paragraphs>
  <Slides>43</Slides>
  <Notes>37</Notes>
  <HiddenSlides>0</HiddenSlides>
  <MMClips>0</MMClips>
  <ScaleCrop>false</ScaleCrop>
  <HeadingPairs>
    <vt:vector size="4" baseType="variant">
      <vt:variant>
        <vt:lpstr>Thème</vt:lpstr>
      </vt:variant>
      <vt:variant>
        <vt:i4>3</vt:i4>
      </vt:variant>
      <vt:variant>
        <vt:lpstr>Titres des diapositives</vt:lpstr>
      </vt:variant>
      <vt:variant>
        <vt:i4>43</vt:i4>
      </vt:variant>
    </vt:vector>
  </HeadingPairs>
  <TitlesOfParts>
    <vt:vector size="46" baseType="lpstr">
      <vt:lpstr>éducaloi - Atelier 2021</vt:lpstr>
      <vt:lpstr>Thème Office</vt:lpstr>
      <vt:lpstr>éducaloi - Atelier 2021 - Anglais</vt:lpstr>
      <vt:lpstr>The Internet and the law</vt:lpstr>
      <vt:lpstr>What we'll discuss:</vt:lpstr>
      <vt:lpstr>Présentation PowerPoint</vt:lpstr>
      <vt:lpstr>What are laws?</vt:lpstr>
      <vt:lpstr>Do laws change? </vt:lpstr>
      <vt:lpstr>Is the law the same everywhere?  </vt:lpstr>
      <vt:lpstr>What does “criminal” mean? </vt:lpstr>
      <vt:lpstr>Présentation PowerPoint</vt:lpstr>
      <vt:lpstr>The Internet: a brief history</vt:lpstr>
      <vt:lpstr>The Internet and social networks</vt:lpstr>
      <vt:lpstr>Are there any consequences for what I do online?  </vt:lpstr>
      <vt:lpstr>Présentation PowerPoint</vt:lpstr>
      <vt:lpstr>What sort of things are you not allowed to do on the Internet?</vt:lpstr>
      <vt:lpstr>1. Making threats </vt:lpstr>
      <vt:lpstr>2. Stalking</vt:lpstr>
      <vt:lpstr>3. Blackmail (or extortion)</vt:lpstr>
      <vt:lpstr>4. Defamation</vt:lpstr>
      <vt:lpstr>5. Hate speech</vt:lpstr>
      <vt:lpstr>6. Sharing certain images</vt:lpstr>
      <vt:lpstr>6.1 Everyone has the right to control their personal images and to the protection of their reputation </vt:lpstr>
      <vt:lpstr>Présentation PowerPoint</vt:lpstr>
      <vt:lpstr>Présentation PowerPoint</vt:lpstr>
      <vt:lpstr>7. Sharing certain songs, videos or works of art</vt:lpstr>
      <vt:lpstr>Copyright</vt:lpstr>
      <vt:lpstr>Présentation PowerPoint</vt:lpstr>
      <vt:lpstr>The Internet and personal information</vt:lpstr>
      <vt:lpstr>How to protect personal information? </vt:lpstr>
      <vt:lpstr>Présentation PowerPoint</vt:lpstr>
      <vt:lpstr>1. Understanding the seriousness of the situation </vt:lpstr>
      <vt:lpstr>2. What specific actions can I take? </vt:lpstr>
      <vt:lpstr>Présentation PowerPoint</vt:lpstr>
      <vt:lpstr>Our Charter of Online Conduct  </vt:lpstr>
      <vt:lpstr>An example of a charter:  The Charter of Human Rights and Freedoms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Resources</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Sophie Le Bigot</dc:creator>
  <cp:lastModifiedBy>Julianne Chu</cp:lastModifiedBy>
  <cp:revision>7</cp:revision>
  <dcterms:created xsi:type="dcterms:W3CDTF">2021-02-22T16:21:34Z</dcterms:created>
  <dcterms:modified xsi:type="dcterms:W3CDTF">2023-10-27T15:09:54Z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0x010100F085B9818581084FA07A511A975E73B0</vt:lpwstr>
  </property>
  <property fmtid="{D5CDD505-2E9C-101B-9397-08002B2CF9AE}" pid="3" name="_dlc_DocIdItemGuid">
    <vt:lpwstr>9c8053a3-2b55-4fc9-b045-9dd7a81a4676</vt:lpwstr>
  </property>
  <property fmtid="{D5CDD505-2E9C-101B-9397-08002B2CF9AE}" pid="4" name="MediaServiceImageTags">
    <vt:lpwstr/>
  </property>
  <property fmtid="{D5CDD505-2E9C-101B-9397-08002B2CF9AE}" pid="5" name="_docset_NoMedatataSyncRequired">
    <vt:lpwstr>False</vt:lpwstr>
  </property>
</Properties>
</file>