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261" r:id="rId5"/>
    <p:sldId id="266" r:id="rId6"/>
    <p:sldId id="275" r:id="rId7"/>
    <p:sldId id="269" r:id="rId8"/>
    <p:sldId id="270" r:id="rId9"/>
    <p:sldId id="334" r:id="rId10"/>
    <p:sldId id="338" r:id="rId11"/>
    <p:sldId id="335" r:id="rId12"/>
    <p:sldId id="336" r:id="rId13"/>
    <p:sldId id="337" r:id="rId14"/>
    <p:sldId id="339" r:id="rId15"/>
    <p:sldId id="340" r:id="rId16"/>
    <p:sldId id="369" r:id="rId17"/>
    <p:sldId id="344" r:id="rId18"/>
    <p:sldId id="343" r:id="rId19"/>
    <p:sldId id="342"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70" r:id="rId35"/>
    <p:sldId id="360" r:id="rId36"/>
    <p:sldId id="359" r:id="rId37"/>
    <p:sldId id="361" r:id="rId38"/>
    <p:sldId id="362" r:id="rId39"/>
    <p:sldId id="363" r:id="rId40"/>
    <p:sldId id="364" r:id="rId41"/>
    <p:sldId id="365" r:id="rId42"/>
    <p:sldId id="367" r:id="rId43"/>
    <p:sldId id="368" r:id="rId44"/>
    <p:sldId id="366" r:id="rId45"/>
    <p:sldId id="326" r:id="rId46"/>
    <p:sldId id="332" r:id="rId4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C5ACBC0-D77E-4C0A-B4E8-D05560D2988B}">
          <p14:sldIdLst>
            <p14:sldId id="261"/>
            <p14:sldId id="266"/>
          </p14:sldIdLst>
        </p14:section>
        <p14:section name="La loi" id="{258C5424-F1CA-4A69-B482-9E3C740060D0}">
          <p14:sldIdLst>
            <p14:sldId id="275"/>
            <p14:sldId id="269"/>
            <p14:sldId id="270"/>
            <p14:sldId id="334"/>
            <p14:sldId id="338"/>
          </p14:sldIdLst>
        </p14:section>
        <p14:section name="Internet" id="{F92DCC6B-8AB0-470B-932D-E8D45851E0B6}">
          <p14:sldIdLst>
            <p14:sldId id="335"/>
            <p14:sldId id="336"/>
            <p14:sldId id="337"/>
            <p14:sldId id="339"/>
          </p14:sldIdLst>
        </p14:section>
        <p14:section name="Qu'est-il interdit de faire sur Internet?" id="{4821D24E-486C-4E86-BE4F-A07139C8D4C8}">
          <p14:sldIdLst>
            <p14:sldId id="340"/>
            <p14:sldId id="369"/>
            <p14:sldId id="344"/>
            <p14:sldId id="343"/>
            <p14:sldId id="342"/>
            <p14:sldId id="345"/>
            <p14:sldId id="346"/>
            <p14:sldId id="347"/>
            <p14:sldId id="348"/>
            <p14:sldId id="349"/>
            <p14:sldId id="350"/>
            <p14:sldId id="351"/>
            <p14:sldId id="352"/>
          </p14:sldIdLst>
        </p14:section>
        <p14:section name="Mes données personnelles" id="{F5E58ADB-95B5-4302-B215-246CB4647B15}">
          <p14:sldIdLst>
            <p14:sldId id="353"/>
            <p14:sldId id="354"/>
            <p14:sldId id="355"/>
          </p14:sldIdLst>
        </p14:section>
        <p14:section name="Que faire si j'ai un problème" id="{86092175-211E-4307-B153-7897503A83FB}">
          <p14:sldIdLst>
            <p14:sldId id="356"/>
            <p14:sldId id="357"/>
            <p14:sldId id="358"/>
          </p14:sldIdLst>
        </p14:section>
        <p14:section name="Notre Charte du savoir-agir en ligne" id="{EA1C219A-6956-4DDF-B056-F0E4B5E1D95A}">
          <p14:sldIdLst>
            <p14:sldId id="370"/>
            <p14:sldId id="360"/>
            <p14:sldId id="359"/>
            <p14:sldId id="361"/>
            <p14:sldId id="362"/>
            <p14:sldId id="363"/>
            <p14:sldId id="364"/>
            <p14:sldId id="365"/>
            <p14:sldId id="367"/>
            <p14:sldId id="368"/>
            <p14:sldId id="366"/>
            <p14:sldId id="326"/>
            <p14:sldId id="33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9E431A-BDED-0C8C-955C-D7547D4B81C0}" name="Rebecca Schur (iel, they)" initials="RS" userId="S::rebecca.schur@educaloi.qc.ca::b0631657-2b5c-4d87-ae78-d388ee36552a" providerId="AD"/>
  <p188:author id="{657B9D4D-5976-FC7D-1EC7-EE1CE3297483}" name="Kim Bélanger-Baillargeon" initials="KB" userId="S::kim.belanger-baillargeon@educaloi.qc.ca::61e8c17a-4f44-4a20-848f-58a57c92f1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EDF689-98E4-438F-8C88-7421B4BF9F81}" v="194" dt="2025-11-05T19:09:07.1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835" autoAdjust="0"/>
  </p:normalViewPr>
  <p:slideViewPr>
    <p:cSldViewPr snapToGrid="0">
      <p:cViewPr varScale="1">
        <p:scale>
          <a:sx n="36" d="100"/>
          <a:sy n="36" d="100"/>
        </p:scale>
        <p:origin x="918" y="42"/>
      </p:cViewPr>
      <p:guideLst/>
    </p:cSldViewPr>
  </p:slideViewPr>
  <p:notesTextViewPr>
    <p:cViewPr>
      <p:scale>
        <a:sx n="1" d="1"/>
        <a:sy n="1" d="1"/>
      </p:scale>
      <p:origin x="0" y="-366"/>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Schur (iel, they)" userId="b0631657-2b5c-4d87-ae78-d388ee36552a" providerId="ADAL" clId="{8FB0E15D-C357-4560-8825-5BEB4059F907}"/>
    <pc:docChg chg="undo custSel modSld">
      <pc:chgData name="Rebecca Schur (iel, they)" userId="b0631657-2b5c-4d87-ae78-d388ee36552a" providerId="ADAL" clId="{8FB0E15D-C357-4560-8825-5BEB4059F907}" dt="2025-11-05T19:20:27.639" v="320" actId="20577"/>
      <pc:docMkLst>
        <pc:docMk/>
      </pc:docMkLst>
      <pc:sldChg chg="modNotesTx">
        <pc:chgData name="Rebecca Schur (iel, they)" userId="b0631657-2b5c-4d87-ae78-d388ee36552a" providerId="ADAL" clId="{8FB0E15D-C357-4560-8825-5BEB4059F907}" dt="2025-11-05T19:20:27.639" v="320" actId="20577"/>
        <pc:sldMkLst>
          <pc:docMk/>
          <pc:sldMk cId="2787768326" sldId="349"/>
        </pc:sldMkLst>
      </pc:sldChg>
    </pc:docChg>
  </pc:docChgLst>
  <pc:docChgLst>
    <pc:chgData name="Rebecca Schur (iel, they)" userId="S::rebecca.schur@educaloi.qc.ca::b0631657-2b5c-4d87-ae78-d388ee36552a" providerId="AD" clId="Web-{9B22E632-3FCD-B8B3-6ACD-9854C2651585}"/>
    <pc:docChg chg="modSld">
      <pc:chgData name="Rebecca Schur (iel, they)" userId="S::rebecca.schur@educaloi.qc.ca::b0631657-2b5c-4d87-ae78-d388ee36552a" providerId="AD" clId="Web-{9B22E632-3FCD-B8B3-6ACD-9854C2651585}" dt="2025-11-07T17:02:47.814" v="10"/>
      <pc:docMkLst>
        <pc:docMk/>
      </pc:docMkLst>
      <pc:sldChg chg="modNotes">
        <pc:chgData name="Rebecca Schur (iel, they)" userId="S::rebecca.schur@educaloi.qc.ca::b0631657-2b5c-4d87-ae78-d388ee36552a" providerId="AD" clId="Web-{9B22E632-3FCD-B8B3-6ACD-9854C2651585}" dt="2025-11-07T17:02:47.814" v="10"/>
        <pc:sldMkLst>
          <pc:docMk/>
          <pc:sldMk cId="2787768326"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BF500-0EF4-4B1E-8AA9-6198871B4F7E}" type="datetimeFigureOut">
              <a:t>11/7/2025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F431F-E352-435B-9E5A-AF3318DE287B}" type="slidenum">
              <a:t>‹#›</a:t>
            </a:fld>
            <a:endParaRPr lang="fr-FR"/>
          </a:p>
        </p:txBody>
      </p:sp>
    </p:spTree>
    <p:extLst>
      <p:ext uri="{BB962C8B-B14F-4D97-AF65-F5344CB8AC3E}">
        <p14:creationId xmlns:p14="http://schemas.microsoft.com/office/powerpoint/2010/main" val="4010145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ducaloi.qc.ca/capsules/le-harcelement-crimine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op.parl.ca/sites/PublicWebsite/default/fr_CA/ResearchPublications/201825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educaloi.qc.ca/capsules/partager-des-images-intimes-un-crim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aws-lois.justice.gc.ca/fra/lois/C-46"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justice.gc.ca/fra/jp-cj/jj-yj/outils-tools/hist-back.html" TargetMode="External"/><Relationship Id="rId4" Type="http://schemas.openxmlformats.org/officeDocument/2006/relationships/hyperlink" Target="https://educaloi.qc.ca/categories/justice-penale-adolescent"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educaloi.qc.ca/capsules/le-droit-dauteur-pour-la-protection-de-la-cre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riv.gc.ca/fr/a-propos-du-commissariat/ce-que-nous-faisons/campagnes-et-activites-de-sensibilisation/sensibilisation-des-enfants-a-la-vie-prive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rotegez-vous.ca/nouvelles/technologie/les-15-types-de-mots-de-passe-les-plus-repandus-sur-le-web"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priv.gc.ca/fr/a-propos-du-commissariat/ce-que-nous-faisons/campagnes-et-activites-de-sensibilisation/sensibilisation-des-enfants-a-la-vie-privee/"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yberaide.ca/"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aidezmoisvp.ca/"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legisquebec.gouv.qc.ca/fr/ShowDoc/cs/C-1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educaloi.qc.ca/capsules/les-lois-au-canada-et-au-quebec" TargetMode="External"/><Relationship Id="rId4" Type="http://schemas.openxmlformats.org/officeDocument/2006/relationships/hyperlink" Target="http://www.cdpdj.qc.ca/Publications/Charte_simplifiee.pdf"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openedition.org/rei/578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researchgate.net/profile/David_Fayon/publication/49136445_Facebook_Twitter_et_les_autres_integrer_les_reseaux_sociaux_dans_une_strategie_d'entreprise/links/5b72f5c0299bf14c6da210b9/Facebook-Twitter-et-les-autres-integrer-les-reseaux-sociaux-dans-une-strategie-dentreprise.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legal/term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support.google.com/accounts/answer/1350409" TargetMode="External"/><Relationship Id="rId5" Type="http://schemas.openxmlformats.org/officeDocument/2006/relationships/hyperlink" Target="https://www.tiktok.com/legal/terms-of-use?lang=fr" TargetMode="External"/><Relationship Id="rId4" Type="http://schemas.openxmlformats.org/officeDocument/2006/relationships/hyperlink" Target="https://www.facebook.com/help/instagram/478745558852511"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1</a:t>
            </a:fld>
            <a:endParaRPr lang="fr-CA"/>
          </a:p>
        </p:txBody>
      </p:sp>
    </p:spTree>
    <p:extLst>
      <p:ext uri="{BB962C8B-B14F-4D97-AF65-F5344CB8AC3E}">
        <p14:creationId xmlns:p14="http://schemas.microsoft.com/office/powerpoint/2010/main" val="35128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en-US"/>
          </a:p>
          <a:p>
            <a:r>
              <a:rPr lang="fr-CA" b="1"/>
              <a:t>Menaces</a:t>
            </a:r>
            <a:r>
              <a:rPr lang="en-US"/>
              <a:t> </a:t>
            </a:r>
          </a:p>
          <a:p>
            <a:r>
              <a:rPr lang="fr-CA"/>
              <a:t>Ce ne sont pas toutes les menaces qui peuvent constituer un crime. Personne ne va appeler la police si une ou un élève en menace une ou un autre de ne plus être son ami! </a:t>
            </a:r>
            <a:r>
              <a:rPr lang="en-US"/>
              <a:t> </a:t>
            </a:r>
          </a:p>
          <a:p>
            <a:endParaRPr lang="en-US"/>
          </a:p>
          <a:p>
            <a:r>
              <a:rPr lang="fr-CA" b="1"/>
              <a:t>C’est un crime de menacer de: </a:t>
            </a:r>
            <a:r>
              <a:rPr lang="en-US" b="1"/>
              <a:t> </a:t>
            </a:r>
            <a:endParaRPr lang="en-US"/>
          </a:p>
          <a:p>
            <a:pPr marL="171450" indent="-171450">
              <a:buFont typeface="Wingdings,Sans-Serif"/>
              <a:buChar char="q"/>
            </a:pPr>
            <a:r>
              <a:rPr lang="fr-CA"/>
              <a:t>Tuer ou blesser une personne ou son animal;</a:t>
            </a:r>
            <a:r>
              <a:rPr lang="en-US"/>
              <a:t> </a:t>
            </a:r>
          </a:p>
          <a:p>
            <a:pPr marL="171450" indent="-171450">
              <a:buFont typeface="Wingdings,Sans-Serif"/>
              <a:buChar char="q"/>
            </a:pPr>
            <a:r>
              <a:rPr lang="fr-CA"/>
              <a:t>Brûler, détruire ou endommager un objet.</a:t>
            </a:r>
            <a:r>
              <a:rPr lang="en-US"/>
              <a:t> </a:t>
            </a:r>
          </a:p>
          <a:p>
            <a:r>
              <a:rPr lang="fr-CA"/>
              <a:t>Pour qu’une menace soit criminelle, il faut avoir l’intention que les mots intimident ou soient pris au sérieux. Il n’est pas nécessaire de prouver que la menace allait être exécutée!</a:t>
            </a:r>
            <a:r>
              <a:rPr lang="en-US"/>
              <a:t> </a:t>
            </a:r>
          </a:p>
          <a:p>
            <a:endParaRPr lang="en-US"/>
          </a:p>
          <a:p>
            <a:r>
              <a:rPr lang="en-US" b="1" i="1"/>
              <a:t>Sources:</a:t>
            </a:r>
            <a:endParaRPr lang="en-US"/>
          </a:p>
          <a:p>
            <a:pPr marL="171450" indent="-171450">
              <a:buFont typeface="Arial"/>
              <a:buChar char="•"/>
            </a:pPr>
            <a:r>
              <a:rPr lang="en-US" i="1"/>
              <a:t>Code </a:t>
            </a:r>
            <a:r>
              <a:rPr lang="en-US" i="1" err="1"/>
              <a:t>criminel</a:t>
            </a:r>
            <a:r>
              <a:rPr lang="en-US"/>
              <a:t>, </a:t>
            </a:r>
            <a:r>
              <a:rPr lang="fr-CA" b="0" i="0">
                <a:solidFill>
                  <a:srgbClr val="212529"/>
                </a:solidFill>
                <a:effectLst/>
                <a:highlight>
                  <a:srgbClr val="FFFFFF"/>
                </a:highlight>
                <a:latin typeface="Open Sans" panose="020B0606030504020204" pitchFamily="34" charset="0"/>
              </a:rPr>
              <a:t>LRC 1985, c C-46,</a:t>
            </a:r>
            <a:r>
              <a:rPr lang="en-US"/>
              <a:t> art. 264.1</a:t>
            </a:r>
            <a:endParaRPr lang="en-US">
              <a:cs typeface="Calibri" panose="020F0502020204030204"/>
            </a:endParaRPr>
          </a:p>
          <a:p>
            <a:pPr marL="171450" indent="-171450">
              <a:buFont typeface="Arial"/>
              <a:buChar char="•"/>
            </a:pPr>
            <a:r>
              <a:rPr lang="en-CA" i="1"/>
              <a:t>R</a:t>
            </a:r>
            <a:r>
              <a:rPr lang="fr-CA" i="1"/>
              <a:t>. c. McRae</a:t>
            </a:r>
            <a:r>
              <a:rPr lang="fr-CA"/>
              <a:t>, 2013 CSC 68 aux para 17-18.</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14</a:t>
            </a:fld>
            <a:endParaRPr lang="fr-FR"/>
          </a:p>
        </p:txBody>
      </p:sp>
    </p:spTree>
    <p:extLst>
      <p:ext uri="{BB962C8B-B14F-4D97-AF65-F5344CB8AC3E}">
        <p14:creationId xmlns:p14="http://schemas.microsoft.com/office/powerpoint/2010/main" val="2911876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Le crime de harcèlement criminel existe, mais il possède une définition précise. Pour de plus amples informations sur les comportements associés au harcèlement criminel, consultez notre site web : </a:t>
            </a:r>
            <a:r>
              <a:rPr lang="fr-CA">
                <a:hlinkClick r:id="rId3"/>
              </a:rPr>
              <a:t>https://www.educaloi.qc.ca/capsules/le-harcelement-criminel</a:t>
            </a:r>
            <a:r>
              <a:rPr lang="fr-CA"/>
              <a:t>. Cette définition est un peu différente de ce qu’on entend généralement dans la société.</a:t>
            </a:r>
            <a:endParaRPr lang="en-US"/>
          </a:p>
          <a:p>
            <a:endParaRPr lang="fr-CA"/>
          </a:p>
          <a:p>
            <a:r>
              <a:rPr lang="fr-CA" b="1"/>
              <a:t>Harcèlement criminel</a:t>
            </a:r>
            <a:r>
              <a:rPr lang="en-US" b="1"/>
              <a:t> : </a:t>
            </a:r>
            <a:r>
              <a:rPr lang="en-US" b="1" err="1"/>
              <a:t>définition</a:t>
            </a:r>
            <a:r>
              <a:rPr lang="en-US" b="1"/>
              <a:t> </a:t>
            </a:r>
            <a:r>
              <a:rPr lang="en-US" b="1" err="1"/>
              <a:t>légale</a:t>
            </a:r>
            <a:endParaRPr lang="en-US"/>
          </a:p>
          <a:p>
            <a:r>
              <a:rPr lang="fr-CA"/>
              <a:t>Lorsqu’une personne se comporte de manière à faire craindre une personne pour sa sécurité ou celle d’un proche.</a:t>
            </a:r>
            <a:r>
              <a:rPr lang="en-US"/>
              <a:t> </a:t>
            </a:r>
            <a:endParaRPr lang="en-US">
              <a:cs typeface="Calibri"/>
            </a:endParaRPr>
          </a:p>
          <a:p>
            <a:r>
              <a:rPr lang="fr-CA"/>
              <a:t>Les comportements suivants peuvent être du harcèlement criminel:</a:t>
            </a:r>
            <a:r>
              <a:rPr lang="en-US"/>
              <a:t> </a:t>
            </a:r>
            <a:endParaRPr lang="en-US">
              <a:cs typeface="Calibri"/>
            </a:endParaRPr>
          </a:p>
          <a:p>
            <a:pPr marL="171450" indent="-171450">
              <a:buFont typeface="Arial,Sans-Serif"/>
              <a:buChar char="•"/>
            </a:pPr>
            <a:r>
              <a:rPr lang="fr-CA"/>
              <a:t>Suivre à plusieurs reprises la personne victime ou l’une de ses connaissances;</a:t>
            </a:r>
            <a:r>
              <a:rPr lang="en-US"/>
              <a:t> </a:t>
            </a:r>
            <a:endParaRPr lang="en-US">
              <a:cs typeface="Calibri"/>
            </a:endParaRPr>
          </a:p>
          <a:p>
            <a:pPr marL="171450" indent="-171450">
              <a:buFont typeface="Arial,Sans-Serif"/>
              <a:buChar char="•"/>
            </a:pPr>
            <a:r>
              <a:rPr lang="fr-CA"/>
              <a:t>Communiquer à plusieurs reprises avec la personne victime ou l’un de ses proches;</a:t>
            </a:r>
            <a:r>
              <a:rPr lang="en-US"/>
              <a:t> </a:t>
            </a:r>
            <a:endParaRPr lang="en-US">
              <a:cs typeface="Calibri"/>
            </a:endParaRPr>
          </a:p>
          <a:p>
            <a:pPr marL="171450" indent="-171450">
              <a:buFont typeface="Arial,Sans-Serif"/>
              <a:buChar char="•"/>
            </a:pPr>
            <a:r>
              <a:rPr lang="fr-CA"/>
              <a:t>Cerner ou surveiller la maison, le lieu de travail ou tout endroit où se trouve la personne victime ou l’un de ses proches;</a:t>
            </a:r>
            <a:r>
              <a:rPr lang="en-US"/>
              <a:t> </a:t>
            </a:r>
            <a:endParaRPr lang="en-US">
              <a:cs typeface="Calibri"/>
            </a:endParaRPr>
          </a:p>
          <a:p>
            <a:pPr marL="171450" indent="-171450">
              <a:buFont typeface="Arial,Sans-Serif"/>
              <a:buChar char="•"/>
            </a:pPr>
            <a:r>
              <a:rPr lang="fr-CA"/>
              <a:t>Se comporter d’une façon menaçante à l’égard de la personne victime ou de l’un de ses proches. </a:t>
            </a:r>
            <a:r>
              <a:rPr lang="en-US"/>
              <a:t> </a:t>
            </a:r>
            <a:endParaRPr lang="en-US">
              <a:cs typeface="Calibri"/>
            </a:endParaRPr>
          </a:p>
          <a:p>
            <a:r>
              <a:rPr lang="fr-CA"/>
              <a:t> </a:t>
            </a:r>
            <a:endParaRPr lang="en-US"/>
          </a:p>
          <a:p>
            <a:r>
              <a:rPr lang="fr-CA" b="1"/>
              <a:t>Information complémentaire </a:t>
            </a:r>
            <a:r>
              <a:rPr lang="fr-CA"/>
              <a:t> </a:t>
            </a:r>
            <a:endParaRPr lang="en-US"/>
          </a:p>
          <a:p>
            <a:r>
              <a:rPr lang="fr-CA"/>
              <a:t>N’hésitez pas à préciser qu’il n’est pas obligatoire que le harcèlement soit criminel pour que la personne victime en parle à une personne adulte (parents, personnel enseignant et intervenant de l’école). Si la personne victime a peur, il est possible de contacter la police.</a:t>
            </a:r>
            <a:endParaRPr lang="en-US"/>
          </a:p>
          <a:p>
            <a:endParaRPr lang="fr-CA"/>
          </a:p>
          <a:p>
            <a:r>
              <a:rPr lang="fr-CA" b="1" i="1"/>
              <a:t>Sources:</a:t>
            </a:r>
            <a:endParaRPr lang="en-US"/>
          </a:p>
          <a:p>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264, 264.1</a:t>
            </a:r>
            <a:endParaRPr lang="en-US">
              <a:cs typeface="Calibri" panose="020F0502020204030204"/>
            </a:endParaRPr>
          </a:p>
          <a:p>
            <a:pPr marL="171450" indent="-171450">
              <a:buFont typeface="Arial"/>
              <a:buChar char="•"/>
            </a:pPr>
            <a:r>
              <a:rPr lang="en-CA" i="1"/>
              <a:t>L</a:t>
            </a:r>
            <a:r>
              <a:rPr lang="fr-CA" i="1" err="1"/>
              <a:t>oi</a:t>
            </a:r>
            <a:r>
              <a:rPr lang="fr-CA" i="1"/>
              <a:t> sur l’instruction publique</a:t>
            </a:r>
            <a:r>
              <a:rPr lang="fr-CA"/>
              <a:t>, </a:t>
            </a:r>
            <a:r>
              <a:rPr lang="fr-CA" b="0" i="0">
                <a:solidFill>
                  <a:srgbClr val="212529"/>
                </a:solidFill>
                <a:effectLst/>
                <a:highlight>
                  <a:srgbClr val="FFFFFF"/>
                </a:highlight>
                <a:latin typeface="Open Sans" panose="020B0606030504020204" pitchFamily="34" charset="0"/>
              </a:rPr>
              <a:t>RLRQ c I-13.3, </a:t>
            </a:r>
            <a:r>
              <a:rPr lang="fr-CA"/>
              <a:t>art. 75.1</a:t>
            </a:r>
            <a:endParaRPr lang="en-US">
              <a:cs typeface="Calibri" panose="020F0502020204030204"/>
            </a:endParaRPr>
          </a:p>
          <a:p>
            <a:pPr marL="171450" indent="-171450">
              <a:buFont typeface="Arial"/>
              <a:buChar char="•"/>
            </a:pPr>
            <a:r>
              <a:rPr lang="fr-CA" i="1"/>
              <a:t>Loi sur l’enseignement privé</a:t>
            </a:r>
            <a:r>
              <a:rPr lang="fr-CA"/>
              <a:t>, </a:t>
            </a:r>
            <a:r>
              <a:rPr lang="fr-CA" b="0" i="0">
                <a:solidFill>
                  <a:srgbClr val="212529"/>
                </a:solidFill>
                <a:effectLst/>
                <a:highlight>
                  <a:srgbClr val="FFFFFF"/>
                </a:highlight>
                <a:latin typeface="Open Sans" panose="020B0606030504020204" pitchFamily="34" charset="0"/>
              </a:rPr>
              <a:t>RLRQ c E-9.1, </a:t>
            </a:r>
            <a:r>
              <a:rPr lang="fr-CA"/>
              <a:t>art. 63.1</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15</a:t>
            </a:fld>
            <a:endParaRPr lang="fr-FR"/>
          </a:p>
        </p:txBody>
      </p:sp>
    </p:spTree>
    <p:extLst>
      <p:ext uri="{BB962C8B-B14F-4D97-AF65-F5344CB8AC3E}">
        <p14:creationId xmlns:p14="http://schemas.microsoft.com/office/powerpoint/2010/main" val="191353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Le taxage et l’extorsion sont la même chose. L’extorsion est le terme juridique correct, mais la majorité des gens vont connaître cette action sous le nom de taxage. </a:t>
            </a:r>
            <a:r>
              <a:rPr lang="en-US" err="1"/>
              <a:t>C’est</a:t>
            </a:r>
            <a:r>
              <a:rPr lang="en-US"/>
              <a:t> un crime.</a:t>
            </a:r>
            <a:endParaRPr lang="en-US">
              <a:cs typeface="Calibri"/>
            </a:endParaRPr>
          </a:p>
          <a:p>
            <a:endParaRPr lang="en-US"/>
          </a:p>
          <a:p>
            <a:r>
              <a:rPr lang="fr-CA"/>
              <a:t>Il s’agit de forcer une personne à agir dans le but d’obtenir quelque chose, mais à l’aide de menaces, d’accusations ou de violence. Par exemple: « Donne-moi de l’argent sinon je te frappe »; « Envoie-moi d’autres photos intimes de toi sinon j’envoie celles que j’ai déjà à tes parents ».</a:t>
            </a:r>
            <a:r>
              <a:rPr lang="en-US"/>
              <a:t> </a:t>
            </a:r>
          </a:p>
          <a:p>
            <a:r>
              <a:rPr lang="fr-CA"/>
              <a:t> </a:t>
            </a:r>
            <a:endParaRPr lang="en-US"/>
          </a:p>
          <a:p>
            <a:r>
              <a:rPr lang="fr-CA" b="1" i="1"/>
              <a:t>Sources :</a:t>
            </a:r>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346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16</a:t>
            </a:fld>
            <a:endParaRPr lang="fr-FR"/>
          </a:p>
        </p:txBody>
      </p:sp>
    </p:spTree>
    <p:extLst>
      <p:ext uri="{BB962C8B-B14F-4D97-AF65-F5344CB8AC3E}">
        <p14:creationId xmlns:p14="http://schemas.microsoft.com/office/powerpoint/2010/main" val="3572344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FR">
              <a:cs typeface="Calibri" panose="020F0502020204030204"/>
            </a:endParaRPr>
          </a:p>
          <a:p>
            <a:r>
              <a:rPr lang="fr-FR" b="1"/>
              <a:t>Droit à la réputation</a:t>
            </a:r>
            <a:r>
              <a:rPr lang="fr-CA"/>
              <a:t> </a:t>
            </a:r>
            <a:endParaRPr lang="en-US"/>
          </a:p>
          <a:p>
            <a:r>
              <a:rPr lang="fr-CA"/>
              <a:t>Chacune et chacun a le droit de s’exprimer et de donner son opinion. Chacune et chacun a aussi le droit à sa réputation!</a:t>
            </a:r>
            <a:r>
              <a:rPr lang="en-US"/>
              <a:t> </a:t>
            </a:r>
          </a:p>
          <a:p>
            <a:r>
              <a:rPr lang="fr-CA"/>
              <a:t>Selon le contexte, le droit reconnait qu’il peut y avoir une atteinte à la réputation si :</a:t>
            </a:r>
            <a:r>
              <a:rPr lang="en-US"/>
              <a:t> </a:t>
            </a:r>
          </a:p>
          <a:p>
            <a:r>
              <a:rPr lang="fr-CA"/>
              <a:t>1. Une personne communique une information fausse, par méchanceté, avec l’intention de nous nuire;</a:t>
            </a:r>
            <a:r>
              <a:rPr lang="en-US"/>
              <a:t> </a:t>
            </a:r>
          </a:p>
          <a:p>
            <a:r>
              <a:rPr lang="fr-CA"/>
              <a:t>2. Une personne communique des informations désagréables qu’elle devrait savoir fausses; ou</a:t>
            </a:r>
            <a:r>
              <a:rPr lang="en-US"/>
              <a:t> </a:t>
            </a:r>
          </a:p>
          <a:p>
            <a:r>
              <a:rPr lang="fr-CA"/>
              <a:t>3. Une personne diffuse des informations vraies, dans le but de ridiculiser la personne, l’humilier, l’exposer à la haine ou au mépris.</a:t>
            </a:r>
            <a:r>
              <a:rPr lang="en-US"/>
              <a:t> </a:t>
            </a:r>
          </a:p>
          <a:p>
            <a:r>
              <a:rPr lang="fr-CA"/>
              <a:t> </a:t>
            </a:r>
            <a:endParaRPr lang="en-US"/>
          </a:p>
          <a:p>
            <a:r>
              <a:rPr lang="fr-CA" b="1"/>
              <a:t>La règle est la même, que ce soit en personne ou en ligne</a:t>
            </a:r>
            <a:r>
              <a:rPr lang="en-US"/>
              <a:t> </a:t>
            </a:r>
          </a:p>
          <a:p>
            <a:r>
              <a:rPr lang="fr-CA"/>
              <a:t>Le droit à la réputation existe aussi lorsqu’on est derrière son ordinateur!</a:t>
            </a:r>
            <a:r>
              <a:rPr lang="en-US"/>
              <a:t> </a:t>
            </a:r>
          </a:p>
          <a:p>
            <a:r>
              <a:rPr lang="fr-CA"/>
              <a:t>Un juge de la Cour supérieure du Québec a mentionné ceci : « Le Web peut rendre quelqu’un célèbre en quelques minutes (mais) il peut ternir et détruire une réputation en un seul clic ». Et un autre, de la Cour suprême cette fois : « Parce qu’il constitue un moyen d’expression si puissant, l’Internet peut s’avérer un véhicule extrêmement efficace pour exprimer des propos diffamatoires ».</a:t>
            </a:r>
            <a:r>
              <a:rPr lang="en-US"/>
              <a:t>  </a:t>
            </a:r>
            <a:r>
              <a:rPr lang="en-US" err="1"/>
              <a:t>Vous</a:t>
            </a:r>
            <a:r>
              <a:rPr lang="en-US"/>
              <a:t> </a:t>
            </a:r>
            <a:r>
              <a:rPr lang="en-US" err="1"/>
              <a:t>pouvez</a:t>
            </a:r>
            <a:r>
              <a:rPr lang="en-US"/>
              <a:t> demander aux </a:t>
            </a:r>
            <a:r>
              <a:rPr lang="en-US" err="1"/>
              <a:t>élèves</a:t>
            </a:r>
            <a:r>
              <a:rPr lang="en-US"/>
              <a:t> </a:t>
            </a:r>
            <a:r>
              <a:rPr lang="en-US" err="1"/>
              <a:t>ce</a:t>
            </a:r>
            <a:r>
              <a:rPr lang="en-US"/>
              <a:t> </a:t>
            </a:r>
            <a:r>
              <a:rPr lang="en-US" err="1"/>
              <a:t>qu’ils</a:t>
            </a:r>
            <a:r>
              <a:rPr lang="en-US"/>
              <a:t> </a:t>
            </a:r>
            <a:r>
              <a:rPr lang="en-US" err="1"/>
              <a:t>pensent</a:t>
            </a:r>
            <a:r>
              <a:rPr lang="en-US"/>
              <a:t> de </a:t>
            </a:r>
            <a:r>
              <a:rPr lang="en-US" err="1"/>
              <a:t>ces</a:t>
            </a:r>
            <a:r>
              <a:rPr lang="en-US"/>
              <a:t> affirmations.</a:t>
            </a:r>
          </a:p>
          <a:p>
            <a:r>
              <a:rPr lang="fr-CA"/>
              <a:t> </a:t>
            </a:r>
            <a:endParaRPr lang="en-US"/>
          </a:p>
          <a:p>
            <a:r>
              <a:rPr lang="fr-CA"/>
              <a:t>Il est possible d’atteindre le droit à la réputation avec des mots, des images, des vidéos. Par exemple, faire circuler une photo où une personne n’est pas à son avantage peut porter atteinte à son droit à la réputation.</a:t>
            </a:r>
            <a:r>
              <a:rPr lang="fr-FR"/>
              <a:t> </a:t>
            </a:r>
            <a:endParaRPr lang="en-US"/>
          </a:p>
          <a:p>
            <a:endParaRPr lang="fr-FR"/>
          </a:p>
          <a:p>
            <a:r>
              <a:rPr lang="fr-FR" b="1"/>
              <a:t>Une personne victime </a:t>
            </a:r>
            <a:r>
              <a:rPr lang="fr-FR"/>
              <a:t>pourrait demander à être dédommagée (recevoir de l’argent) si elle subit un dommage.</a:t>
            </a:r>
            <a:endParaRPr lang="en-US">
              <a:cs typeface="Calibri"/>
            </a:endParaRPr>
          </a:p>
          <a:p>
            <a:endParaRPr lang="fr-FR"/>
          </a:p>
          <a:p>
            <a:r>
              <a:rPr lang="fr-FR" b="1" i="1"/>
              <a:t>Sources:</a:t>
            </a:r>
            <a:endParaRPr lang="en-US"/>
          </a:p>
          <a:p>
            <a:r>
              <a:rPr lang="fr-FR" i="1"/>
              <a:t>Charte des droits et libertés de la personne</a:t>
            </a:r>
            <a:r>
              <a:rPr lang="fr-FR"/>
              <a:t>, </a:t>
            </a:r>
            <a:r>
              <a:rPr lang="fr-CA" b="0" i="0">
                <a:solidFill>
                  <a:srgbClr val="212529"/>
                </a:solidFill>
                <a:effectLst/>
                <a:highlight>
                  <a:srgbClr val="FFFFFF"/>
                </a:highlight>
                <a:latin typeface="Open Sans" panose="020B0606030504020204" pitchFamily="34" charset="0"/>
              </a:rPr>
              <a:t>RLRQ c C-12, </a:t>
            </a:r>
            <a:r>
              <a:rPr lang="fr-FR"/>
              <a:t>art. 3 et 4</a:t>
            </a:r>
            <a:endParaRPr lang="en-US"/>
          </a:p>
          <a:p>
            <a:r>
              <a:rPr lang="fr-FR" i="1"/>
              <a:t>Code civil du Québec</a:t>
            </a:r>
            <a:r>
              <a:rPr lang="fr-FR"/>
              <a:t>, art. 3, 35, 36, 1457</a:t>
            </a:r>
            <a:endParaRPr lang="en-US"/>
          </a:p>
          <a:p>
            <a:r>
              <a:rPr lang="fr-FR" i="1"/>
              <a:t>Prud’homme c. Prud’homme</a:t>
            </a:r>
            <a:r>
              <a:rPr lang="fr-FR"/>
              <a:t>, 2002 CSC 85 </a:t>
            </a:r>
            <a:endParaRPr lang="en-US"/>
          </a:p>
          <a:p>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17</a:t>
            </a:fld>
            <a:endParaRPr lang="fr-FR"/>
          </a:p>
        </p:txBody>
      </p:sp>
    </p:spTree>
    <p:extLst>
      <p:ext uri="{BB962C8B-B14F-4D97-AF65-F5344CB8AC3E}">
        <p14:creationId xmlns:p14="http://schemas.microsoft.com/office/powerpoint/2010/main" val="293274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NOTES AU PERSONNEL ENSEIGNANT</a:t>
            </a:r>
            <a:endParaRPr lang="en-US"/>
          </a:p>
          <a:p>
            <a:endParaRPr lang="fr-CA" b="1"/>
          </a:p>
          <a:p>
            <a:r>
              <a:rPr lang="fr-CA"/>
              <a:t>Les tribunaux se sont penchés plusieurs fois sur la question des limites de la liberté d'expression. Ceux-ci sont arrivés à la conclusion qu’il est possible de limiter la liberté d’expression lorsque les propos utilisés promeuvent la haine envers certains groupes identifiables de personnes.</a:t>
            </a:r>
          </a:p>
          <a:p>
            <a:r>
              <a:rPr lang="fr-CA"/>
              <a:t>Il peut s’agir d’un sujet plus sensible. Cependant, les élèves doivent comprendre que la liberté d’expression n’est pas absolue.</a:t>
            </a:r>
          </a:p>
          <a:p>
            <a:endParaRPr lang="fr-CA"/>
          </a:p>
          <a:p>
            <a:r>
              <a:rPr lang="fr-CA" b="1"/>
              <a:t>Attention! </a:t>
            </a:r>
            <a:r>
              <a:rPr lang="fr-CA"/>
              <a:t>Tenir un discours haineux (ou propagande haineuse), au sens de la loi n'a pas le sens que les élèves pourraient s'imaginer. Il ne s'agit pas seulement d'avoir de la haine pour une personne et de l'exprimer. Le discours haineux doit viser un groupe de personnes identifiables et doit être susceptible d'entrainer une ''violation de la paix‘’. </a:t>
            </a:r>
            <a:endParaRPr lang="fr-CA">
              <a:cs typeface="Calibri"/>
            </a:endParaRPr>
          </a:p>
          <a:p>
            <a:endParaRPr lang="fr-CA"/>
          </a:p>
          <a:p>
            <a:r>
              <a:rPr lang="fr-CA" b="1"/>
              <a:t>Groupe identifiable </a:t>
            </a:r>
            <a:r>
              <a:rPr lang="fr-CA"/>
              <a:t>: groupe qui se différencie des autres par la couleur de peau, la race, la religion, l’origine nationale ou ethnique, l’âge, le sexe, l’orientation sexuelle, l’identité ou l’expression de genre ou la déficience mentale ou physique.</a:t>
            </a:r>
            <a:endParaRPr lang="fr-CA">
              <a:cs typeface="Calibri" panose="020F0502020204030204"/>
            </a:endParaRPr>
          </a:p>
          <a:p>
            <a:pPr marL="171450" indent="-171450">
              <a:buFont typeface="Wingdings,Sans-Serif"/>
              <a:buChar char="q"/>
            </a:pPr>
            <a:endParaRPr lang="fr-CA"/>
          </a:p>
          <a:p>
            <a:r>
              <a:rPr lang="fr-CA"/>
              <a:t>Voici quelques exemples de discours haineux :</a:t>
            </a:r>
          </a:p>
          <a:p>
            <a:pPr marL="285750" indent="-285750">
              <a:buFont typeface="Arial,Sans-Serif"/>
              <a:buChar char="•"/>
            </a:pPr>
            <a:r>
              <a:rPr lang="fr-CA" b="1"/>
              <a:t>Mettre un problème sur la faute d'un groupe </a:t>
            </a:r>
            <a:r>
              <a:rPr lang="fr-CA"/>
              <a:t>ethnique ou religieux et proposer l'élimination des personnes de ce groupe pour régler le problème nommé.</a:t>
            </a:r>
            <a:endParaRPr lang="en-US"/>
          </a:p>
          <a:p>
            <a:pPr marL="285750" indent="-285750">
              <a:buFont typeface="Arial,Sans-Serif"/>
              <a:buChar char="•"/>
            </a:pPr>
            <a:r>
              <a:rPr lang="fr-CA" b="1"/>
              <a:t>Menacer</a:t>
            </a:r>
            <a:r>
              <a:rPr lang="fr-CA"/>
              <a:t> de blesser, tuer ou détruire la propriété de gens d'un groupe identifiable, simplement parce qu'ils font partie de ce groupe. </a:t>
            </a:r>
            <a:endParaRPr lang="en-US"/>
          </a:p>
          <a:p>
            <a:endParaRPr lang="fr-CA"/>
          </a:p>
          <a:p>
            <a:r>
              <a:rPr lang="fr-CA" b="1"/>
              <a:t>Question supplémentaire :</a:t>
            </a:r>
            <a:endParaRPr lang="fr-CA"/>
          </a:p>
          <a:p>
            <a:pPr marL="171450" indent="-171450">
              <a:buFont typeface="Wingdings,Sans-Serif"/>
              <a:buChar char="q"/>
            </a:pPr>
            <a:r>
              <a:rPr lang="fr-CA"/>
              <a:t>Es-tu d’accord avec le fait que la liberté d’expression doit avoir certaines limites? </a:t>
            </a:r>
          </a:p>
          <a:p>
            <a:pPr marL="171450" indent="-171450">
              <a:buFont typeface="Wingdings,Sans-Serif"/>
              <a:buChar char="q"/>
            </a:pPr>
            <a:r>
              <a:rPr lang="fr-CA"/>
              <a:t>Es-tu d’accord avec les limites posées par la loi actuellement?</a:t>
            </a:r>
          </a:p>
          <a:p>
            <a:pPr marL="171450" indent="-171450">
              <a:buFont typeface="Wingdings,Sans-Serif"/>
              <a:buChar char="q"/>
            </a:pPr>
            <a:r>
              <a:rPr lang="fr-CA"/>
              <a:t>Y aurait-il d’autres limites à la liberté d’expression qui devraient être mises en place selon toi?</a:t>
            </a:r>
            <a:endParaRPr lang="fr-CA">
              <a:cs typeface="Calibri"/>
            </a:endParaRPr>
          </a:p>
          <a:p>
            <a:endParaRPr lang="fr-CA"/>
          </a:p>
          <a:p>
            <a:r>
              <a:rPr lang="fr-CA" b="1" i="1"/>
              <a:t>Sources:</a:t>
            </a:r>
            <a:endParaRPr lang="fr-CA"/>
          </a:p>
          <a:p>
            <a:endParaRPr lang="fr-CA"/>
          </a:p>
          <a:p>
            <a:pPr marL="171450" indent="-171450">
              <a:buFont typeface="Arial"/>
              <a:buChar char="•"/>
            </a:pPr>
            <a:r>
              <a:rPr lang="fr-CA" i="1"/>
              <a:t>Code criminel,</a:t>
            </a:r>
            <a:r>
              <a:rPr lang="fr-CA"/>
              <a:t> </a:t>
            </a:r>
            <a:r>
              <a:rPr lang="fr-CA" b="0" i="0">
                <a:solidFill>
                  <a:srgbClr val="212529"/>
                </a:solidFill>
                <a:effectLst/>
                <a:highlight>
                  <a:srgbClr val="FFFFFF"/>
                </a:highlight>
                <a:latin typeface="Open Sans" panose="020B0606030504020204" pitchFamily="34" charset="0"/>
              </a:rPr>
              <a:t>LRC 1985, c C-46, </a:t>
            </a:r>
            <a:r>
              <a:rPr lang="fr-CA"/>
              <a:t>art. 319, 318(4)</a:t>
            </a:r>
            <a:endParaRPr lang="en-US">
              <a:cs typeface="Calibri" panose="020F0502020204030204"/>
            </a:endParaRPr>
          </a:p>
          <a:p>
            <a:pPr marL="171450" indent="-171450">
              <a:buFont typeface="Arial"/>
              <a:buChar char="•"/>
            </a:pPr>
            <a:r>
              <a:rPr lang="fr-CA" i="1"/>
              <a:t>R</a:t>
            </a:r>
            <a:r>
              <a:rPr lang="fr-CA"/>
              <a:t>. c. </a:t>
            </a:r>
            <a:r>
              <a:rPr lang="fr-CA" i="1"/>
              <a:t>Zundel</a:t>
            </a:r>
            <a:r>
              <a:rPr lang="fr-CA"/>
              <a:t>, [1992] 2 R.C.S. 731</a:t>
            </a:r>
            <a:endParaRPr lang="fr-CA">
              <a:cs typeface="Calibri" panose="020F0502020204030204"/>
            </a:endParaRPr>
          </a:p>
          <a:p>
            <a:pPr marL="171450" indent="-171450">
              <a:buFont typeface="Arial"/>
              <a:buChar char="•"/>
            </a:pPr>
            <a:r>
              <a:rPr lang="fr-CA">
                <a:hlinkClick r:id="rId3"/>
              </a:rPr>
              <a:t>Julian Walker, Discours haineux et liberté d’expression: balises légales au Canada, en ligne: https://lop.parl.ca/sites/PublicWebsite/default/fr_CA/ResearchPublications/201825E</a:t>
            </a:r>
            <a:endParaRPr lang="fr-CA">
              <a:cs typeface="Calibri" panose="020F0502020204030204"/>
            </a:endParaRPr>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18</a:t>
            </a:fld>
            <a:endParaRPr lang="fr-FR"/>
          </a:p>
        </p:txBody>
      </p:sp>
    </p:spTree>
    <p:extLst>
      <p:ext uri="{BB962C8B-B14F-4D97-AF65-F5344CB8AC3E}">
        <p14:creationId xmlns:p14="http://schemas.microsoft.com/office/powerpoint/2010/main" val="244297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1" err="1">
                <a:cs typeface="Calibri"/>
              </a:rPr>
              <a:t>Cliquez</a:t>
            </a:r>
            <a:r>
              <a:rPr lang="en-US" b="1">
                <a:cs typeface="Calibri"/>
              </a:rPr>
              <a:t> pour faire </a:t>
            </a:r>
            <a:r>
              <a:rPr lang="en-US" b="1" err="1">
                <a:cs typeface="Calibri"/>
              </a:rPr>
              <a:t>apparaître</a:t>
            </a:r>
            <a:r>
              <a:rPr lang="en-US" b="1">
                <a:cs typeface="Calibri"/>
              </a:rPr>
              <a:t> des indices</a:t>
            </a:r>
            <a:endParaRPr lang="en-US">
              <a:cs typeface="Calibri"/>
            </a:endParaRPr>
          </a:p>
          <a:p>
            <a:endParaRPr lang="en-US" b="1">
              <a:cs typeface="Calibri"/>
            </a:endParaRPr>
          </a:p>
          <a:p>
            <a:endParaRPr lang="fr-CA"/>
          </a:p>
          <a:p>
            <a:r>
              <a:rPr lang="fr-CA"/>
              <a:t>Éléments de réponse :</a:t>
            </a:r>
            <a:endParaRPr lang="en-US"/>
          </a:p>
          <a:p>
            <a:r>
              <a:rPr lang="fr-CA"/>
              <a:t>- Des photos gênantes (pour toutes sortes de raisons...)</a:t>
            </a:r>
            <a:endParaRPr lang="en-US"/>
          </a:p>
          <a:p>
            <a:r>
              <a:rPr lang="fr-CA"/>
              <a:t>- Des photos sur lesquelles on nous voit nue ou nu. </a:t>
            </a:r>
            <a:endParaRPr lang="en-US"/>
          </a:p>
        </p:txBody>
      </p:sp>
      <p:sp>
        <p:nvSpPr>
          <p:cNvPr id="4" name="Espace réservé du numéro de diapositive 3"/>
          <p:cNvSpPr>
            <a:spLocks noGrp="1"/>
          </p:cNvSpPr>
          <p:nvPr>
            <p:ph type="sldNum" sz="quarter" idx="5"/>
          </p:nvPr>
        </p:nvSpPr>
        <p:spPr/>
        <p:txBody>
          <a:bodyPr/>
          <a:lstStyle/>
          <a:p>
            <a:fld id="{12BF431F-E352-435B-9E5A-AF3318DE287B}" type="slidenum">
              <a:rPr lang="fr-FR"/>
              <a:t>19</a:t>
            </a:fld>
            <a:endParaRPr lang="fr-FR"/>
          </a:p>
        </p:txBody>
      </p:sp>
    </p:spTree>
    <p:extLst>
      <p:ext uri="{BB962C8B-B14F-4D97-AF65-F5344CB8AC3E}">
        <p14:creationId xmlns:p14="http://schemas.microsoft.com/office/powerpoint/2010/main" val="879338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Retour sur les informations vues à la diapositive 17 (diffamation).</a:t>
            </a:r>
            <a:endParaRPr lang="en-US"/>
          </a:p>
          <a:p>
            <a:r>
              <a:rPr lang="fr-CA"/>
              <a:t>Le droit à l’image fait partie du droit à la réputation et ce sont les mêmes règles qui s’appliquent.</a:t>
            </a:r>
            <a:endParaRPr lang="en-US"/>
          </a:p>
          <a:p>
            <a:endParaRPr lang="fr-CA"/>
          </a:p>
          <a:p>
            <a:r>
              <a:rPr lang="fr-FR" b="1" i="1"/>
              <a:t>Sources:</a:t>
            </a:r>
            <a:endParaRPr lang="en-US"/>
          </a:p>
          <a:p>
            <a:endParaRPr lang="fr-FR"/>
          </a:p>
          <a:p>
            <a:pPr marL="171450" indent="-171450">
              <a:buFont typeface="Arial"/>
              <a:buChar char="•"/>
            </a:pPr>
            <a:r>
              <a:rPr lang="fr-FR" i="1"/>
              <a:t>Charte des droits et libertés de la personne</a:t>
            </a:r>
            <a:r>
              <a:rPr lang="fr-FR"/>
              <a:t>, </a:t>
            </a:r>
            <a:r>
              <a:rPr lang="fr-CA" b="0" i="0">
                <a:solidFill>
                  <a:srgbClr val="212529"/>
                </a:solidFill>
                <a:effectLst/>
                <a:highlight>
                  <a:srgbClr val="FFFFFF"/>
                </a:highlight>
                <a:latin typeface="Open Sans" panose="020B0606030504020204" pitchFamily="34" charset="0"/>
              </a:rPr>
              <a:t>RLRQ c C-12, </a:t>
            </a:r>
            <a:r>
              <a:rPr lang="fr-FR"/>
              <a:t>art. 3 et 4</a:t>
            </a:r>
            <a:endParaRPr lang="en-US">
              <a:cs typeface="Calibri" panose="020F0502020204030204"/>
            </a:endParaRPr>
          </a:p>
          <a:p>
            <a:pPr marL="171450" indent="-171450">
              <a:buFont typeface="Arial"/>
              <a:buChar char="•"/>
            </a:pPr>
            <a:r>
              <a:rPr lang="fr-FR" i="1"/>
              <a:t>Code civil du Québec</a:t>
            </a:r>
            <a:r>
              <a:rPr lang="fr-FR"/>
              <a:t>, </a:t>
            </a:r>
            <a:r>
              <a:rPr lang="fr-CA" b="0" i="0">
                <a:solidFill>
                  <a:srgbClr val="212529"/>
                </a:solidFill>
                <a:effectLst/>
                <a:highlight>
                  <a:srgbClr val="FFFFFF"/>
                </a:highlight>
                <a:latin typeface="Open Sans" panose="020B0606030504020204" pitchFamily="34" charset="0"/>
              </a:rPr>
              <a:t>RLRQ c CCQ-1991, </a:t>
            </a:r>
            <a:r>
              <a:rPr lang="fr-FR"/>
              <a:t>art. 3, 35, 36.</a:t>
            </a:r>
            <a:endParaRPr lang="en-US">
              <a:cs typeface="Calibri" panose="020F0502020204030204"/>
            </a:endParaRPr>
          </a:p>
          <a:p>
            <a:pPr marL="171450" indent="-171450">
              <a:buFont typeface="Arial"/>
              <a:buChar char="•"/>
            </a:pPr>
            <a:r>
              <a:rPr lang="fr-FR" i="1"/>
              <a:t>Prud’homme c. Prud’homme</a:t>
            </a:r>
            <a:r>
              <a:rPr lang="fr-FR"/>
              <a:t>, 2002 CSC 85 au para 36.</a:t>
            </a:r>
            <a:endParaRPr lang="en-US">
              <a:cs typeface="Calibri" panose="020F0502020204030204"/>
            </a:endParaRPr>
          </a:p>
          <a:p>
            <a:pPr marL="171450" indent="-171450">
              <a:buFont typeface="Arial"/>
              <a:buChar char="•"/>
            </a:pPr>
            <a:r>
              <a:rPr lang="fr-CA" i="1"/>
              <a:t>Aubry c. Éditions Vice‑Versa</a:t>
            </a:r>
            <a:r>
              <a:rPr lang="fr-CA"/>
              <a:t>, [1998] 1 R.C.S. 591</a:t>
            </a:r>
            <a:endParaRPr lang="en-US">
              <a:cs typeface="Calibri" panose="020F0502020204030204"/>
            </a:endParaRPr>
          </a:p>
          <a:p>
            <a:pPr marL="171450" indent="-171450">
              <a:buFont typeface="Arial"/>
              <a:buChar char="•"/>
            </a:pPr>
            <a:r>
              <a:rPr lang="fr-CA" i="1"/>
              <a:t>Laforest c. Collins</a:t>
            </a:r>
            <a:r>
              <a:rPr lang="fr-CA"/>
              <a:t>, 2012 QCCS 3078 para 117</a:t>
            </a:r>
            <a:endParaRPr lang="en-US">
              <a:cs typeface="Calibri" panose="020F0502020204030204"/>
            </a:endParaRPr>
          </a:p>
          <a:p>
            <a:pPr marL="171450" indent="-171450">
              <a:buFont typeface="Arial"/>
              <a:buChar char="•"/>
            </a:pPr>
            <a:r>
              <a:rPr lang="fr-CA" i="1"/>
              <a:t>Crookes c. Newton</a:t>
            </a:r>
            <a:r>
              <a:rPr lang="fr-CA"/>
              <a:t>, 2011 CSC 47 para 37</a:t>
            </a:r>
            <a:endParaRPr lang="fr-FR">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20</a:t>
            </a:fld>
            <a:endParaRPr lang="fr-FR"/>
          </a:p>
        </p:txBody>
      </p:sp>
    </p:spTree>
    <p:extLst>
      <p:ext uri="{BB962C8B-B14F-4D97-AF65-F5344CB8AC3E}">
        <p14:creationId xmlns:p14="http://schemas.microsoft.com/office/powerpoint/2010/main" val="4246614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Il peut être difficile d’aborder ce sujet avec les élèves. Peut-être jugerez-vous qu’elles et ils sont trop jeunes pour avoir cette discussion. Nous recommandons cependant d’avoir cette discussion avec eux, car ce type de problème peut survenir au primaire. Les élèves savent que ça existe; même si la vaste majorité d’entre elles et eux affirment qu’ils ne le feraient pas. Il est important de leur faire réaliser, et ce avant l’âge de la responsabilité criminelle, des conséquences que le partage d’images intimes peut avoir. </a:t>
            </a:r>
            <a:endParaRPr lang="en-US" dirty="0"/>
          </a:p>
          <a:p>
            <a:endParaRPr lang="fr-CA" dirty="0"/>
          </a:p>
          <a:p>
            <a:r>
              <a:rPr lang="en-CA" dirty="0" err="1"/>
              <a:t>Posez</a:t>
            </a:r>
            <a:r>
              <a:rPr lang="en-CA" dirty="0"/>
              <a:t> la question </a:t>
            </a:r>
            <a:r>
              <a:rPr lang="fr-CA" dirty="0"/>
              <a:t>suivante</a:t>
            </a:r>
            <a:r>
              <a:rPr lang="en-CA" dirty="0"/>
              <a:t> aux </a:t>
            </a:r>
            <a:r>
              <a:rPr lang="en-CA" dirty="0" err="1"/>
              <a:t>élèves</a:t>
            </a:r>
            <a:r>
              <a:rPr lang="en-CA" dirty="0"/>
              <a:t> : </a:t>
            </a:r>
            <a:r>
              <a:rPr lang="fr-CA" b="1" dirty="0"/>
              <a:t>Une image intime: c’est quoi?</a:t>
            </a:r>
            <a:r>
              <a:rPr lang="fr-CA" dirty="0"/>
              <a:t> </a:t>
            </a:r>
            <a:r>
              <a:rPr lang="en-CA" dirty="0"/>
              <a:t>(</a:t>
            </a:r>
            <a:r>
              <a:rPr lang="fr-CA"/>
              <a:t>Les élèves appellent parfois ces images des « nudes »)</a:t>
            </a:r>
            <a:r>
              <a:rPr lang="en-US"/>
              <a:t> </a:t>
            </a:r>
          </a:p>
          <a:p>
            <a:endParaRPr lang="fr-CA" dirty="0"/>
          </a:p>
          <a:p>
            <a:r>
              <a:rPr lang="fr-CA"/>
              <a:t>Une image intime, ça peut être une photo ou une vidéo où on voit :</a:t>
            </a:r>
            <a:endParaRPr lang="en-US">
              <a:solidFill>
                <a:srgbClr val="444444"/>
              </a:solidFill>
            </a:endParaRPr>
          </a:p>
          <a:p>
            <a:pPr marL="171450" indent="-171450">
              <a:buFont typeface="Wingdings,Sans-Serif"/>
              <a:buChar char="q"/>
            </a:pPr>
            <a:r>
              <a:rPr lang="fr-CA"/>
              <a:t>une personne nue, </a:t>
            </a:r>
            <a:endParaRPr lang="en-US">
              <a:solidFill>
                <a:srgbClr val="444444"/>
              </a:solidFill>
            </a:endParaRPr>
          </a:p>
          <a:p>
            <a:pPr marL="171450" indent="-171450">
              <a:buFont typeface="Wingdings,Sans-Serif"/>
              <a:buChar char="q"/>
            </a:pPr>
            <a:r>
              <a:rPr lang="fr-CA"/>
              <a:t>les parties intimes de son corps, comme les parties génitales, les seins ou les fesses,</a:t>
            </a:r>
            <a:endParaRPr lang="en-US">
              <a:solidFill>
                <a:srgbClr val="444444"/>
              </a:solidFill>
            </a:endParaRPr>
          </a:p>
          <a:p>
            <a:pPr marL="171450" indent="-171450">
              <a:buFont typeface="Wingdings,Sans-Serif"/>
              <a:buChar char="q"/>
            </a:pPr>
            <a:r>
              <a:rPr lang="fr-CA"/>
              <a:t>une activité sexuelle explicite. L’activité sexuelle explicite, c’est plus qu’un baiser ou une caresse.</a:t>
            </a:r>
            <a:endParaRPr lang="en-US"/>
          </a:p>
          <a:p>
            <a:r>
              <a:rPr lang="fr-CA" dirty="0"/>
              <a:t> </a:t>
            </a:r>
            <a:endParaRPr lang="en-US" dirty="0"/>
          </a:p>
          <a:p>
            <a:r>
              <a:rPr lang="fr-CA" dirty="0"/>
              <a:t>Une image intime, c'est parfois quand une personne envoie une photo ou une vidéo d'elle-même. Ça peut aussi être quelqu’un d’autre qui l’a prise avec son consentement. D'autres fois, les images sont prises à l'insu de l'autre personne. Par exemple, dans les vestiaires après le cours d'éducation physique.</a:t>
            </a:r>
          </a:p>
          <a:p>
            <a:endParaRPr lang="fr-CA" dirty="0"/>
          </a:p>
          <a:p>
            <a:r>
              <a:rPr lang="fr-CA" dirty="0"/>
              <a:t>Dans tous les cas, la personne dans l’image s’attend à ce qu’elle reste privée. </a:t>
            </a:r>
            <a:r>
              <a:rPr lang="en-CA" dirty="0"/>
              <a:t> </a:t>
            </a:r>
            <a:endParaRPr lang="en-US" dirty="0"/>
          </a:p>
          <a:p>
            <a:r>
              <a:rPr lang="fr-CA" dirty="0"/>
              <a:t> </a:t>
            </a:r>
            <a:endParaRPr lang="en-US" dirty="0"/>
          </a:p>
          <a:p>
            <a:r>
              <a:rPr lang="fr-CA" b="1" dirty="0"/>
              <a:t>Question supplémentaire:</a:t>
            </a:r>
            <a:r>
              <a:rPr lang="en-US" dirty="0"/>
              <a:t> </a:t>
            </a:r>
            <a:endParaRPr lang="en-US" dirty="0">
              <a:cs typeface="Calibri"/>
            </a:endParaRPr>
          </a:p>
          <a:p>
            <a:pPr marL="171450" indent="-171450">
              <a:buFont typeface="Arial"/>
              <a:buChar char="•"/>
            </a:pPr>
            <a:r>
              <a:rPr lang="fr-CA" dirty="0"/>
              <a:t>Est-ce la même chose si une personne mineure se trouve sur une image intime vs si c’est une personne adulte qui se trouve sur l’image intime?</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fr-FR" dirty="0"/>
              <a:t>Non. Une image intime d'une personne mineure peut aussi être considérée comme de la pornographie juvénile dans certains cas.</a:t>
            </a:r>
            <a:endParaRPr lang="fr-CA" dirty="0">
              <a:cs typeface="Calibri" panose="020F0502020204030204"/>
            </a:endParaRPr>
          </a:p>
          <a:p>
            <a:pPr marL="628650" lvl="1" indent="-171450">
              <a:buFont typeface="Arial"/>
              <a:buChar char="•"/>
            </a:pPr>
            <a:endParaRPr lang="fr-FR" dirty="0"/>
          </a:p>
          <a:p>
            <a:r>
              <a:rPr lang="fr-CA" b="1"/>
              <a:t>Attention! </a:t>
            </a:r>
            <a:endParaRPr lang="fr-CA">
              <a:solidFill>
                <a:srgbClr val="444444"/>
              </a:solidFill>
            </a:endParaRPr>
          </a:p>
          <a:p>
            <a:r>
              <a:rPr lang="fr-CA"/>
              <a:t>Depuis le 10 octobre 2025,</a:t>
            </a:r>
            <a:r>
              <a:rPr lang="fr-CA" i="1"/>
              <a:t> le Code criminel</a:t>
            </a:r>
            <a:r>
              <a:rPr lang="fr-CA"/>
              <a:t> utilise le terme « matériel d’abus et d'exploitation pédosexuels » pour parler de « pornographie juvénile ». Pour l'instant, Éducaloi conserve le terme « pornographie juvénile » dans l’ensemble de ses contenus. </a:t>
            </a:r>
            <a:endParaRPr lang="fr-FR"/>
          </a:p>
          <a:p>
            <a:r>
              <a:rPr lang="fr-CA" dirty="0"/>
              <a:t> </a:t>
            </a:r>
          </a:p>
          <a:p>
            <a:r>
              <a:rPr lang="en-CA" b="1" i="1" dirty="0"/>
              <a:t>Sources:</a:t>
            </a:r>
            <a:endParaRPr lang="en-US" dirty="0"/>
          </a:p>
          <a:p>
            <a:pPr marL="171450" indent="-171450">
              <a:buFont typeface="Arial"/>
              <a:buChar char="•"/>
            </a:pPr>
            <a:r>
              <a:rPr lang="en-CA" i="1" dirty="0"/>
              <a:t>Code </a:t>
            </a:r>
            <a:r>
              <a:rPr lang="en-CA" i="1" dirty="0" err="1"/>
              <a:t>criminel</a:t>
            </a:r>
            <a:r>
              <a:rPr lang="en-CA" dirty="0"/>
              <a:t>, </a:t>
            </a:r>
            <a:r>
              <a:rPr lang="fr-CA" b="0" i="0" dirty="0">
                <a:solidFill>
                  <a:srgbClr val="212529"/>
                </a:solidFill>
                <a:effectLst/>
                <a:highlight>
                  <a:srgbClr val="FFFFFF"/>
                </a:highlight>
                <a:latin typeface="Open Sans"/>
                <a:ea typeface="Open Sans"/>
                <a:cs typeface="Open Sans"/>
              </a:rPr>
              <a:t>LRC 1985, c C-46,</a:t>
            </a:r>
            <a:r>
              <a:rPr lang="en-CA" dirty="0"/>
              <a:t> art. 1</a:t>
            </a:r>
            <a:r>
              <a:rPr lang="fr-CA" dirty="0"/>
              <a:t>63.1a)(i) et 163.1a)(ii): matériel d'abus et d'exploitation sexuelle d'enfants; 162.1(2)a): distribution d’images intimes</a:t>
            </a:r>
            <a:endParaRPr lang="en-US" dirty="0">
              <a:cs typeface="Calibri"/>
            </a:endParaRPr>
          </a:p>
          <a:p>
            <a:pPr marL="171450" indent="-171450">
              <a:buFont typeface="Arial"/>
              <a:buChar char="•"/>
            </a:pPr>
            <a:r>
              <a:rPr lang="en-CA" i="1" dirty="0"/>
              <a:t>L</a:t>
            </a:r>
            <a:r>
              <a:rPr lang="fr-CA" i="1" dirty="0"/>
              <a:t>SJPA – 1811</a:t>
            </a:r>
            <a:r>
              <a:rPr lang="fr-CA" dirty="0"/>
              <a:t>, 2018 QCCA 597 aux para 12 à 19.</a:t>
            </a:r>
            <a:endParaRPr lang="en-US" dirty="0">
              <a:cs typeface="Calibri" panose="020F0502020204030204"/>
            </a:endParaRPr>
          </a:p>
          <a:p>
            <a:pPr marL="171450" indent="-171450">
              <a:buFont typeface="Arial"/>
              <a:buChar char="•"/>
            </a:pPr>
            <a:r>
              <a:rPr lang="en-CA" i="1" dirty="0"/>
              <a:t>R c. S</a:t>
            </a:r>
            <a:r>
              <a:rPr lang="fr-CA" i="1" dirty="0"/>
              <a:t>harpe</a:t>
            </a:r>
            <a:r>
              <a:rPr lang="fr-CA" dirty="0"/>
              <a:t>, [2001] 1 RCS 45 aux para 49, 51, 53.</a:t>
            </a:r>
            <a:endParaRPr lang="en-CA" dirty="0">
              <a:cs typeface="Calibri" panose="020F0502020204030204"/>
            </a:endParaRPr>
          </a:p>
          <a:p>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21</a:t>
            </a:fld>
            <a:endParaRPr lang="fr-FR"/>
          </a:p>
        </p:txBody>
      </p:sp>
    </p:spTree>
    <p:extLst>
      <p:ext uri="{BB962C8B-B14F-4D97-AF65-F5344CB8AC3E}">
        <p14:creationId xmlns:p14="http://schemas.microsoft.com/office/powerpoint/2010/main" val="3346090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dirty="0"/>
          </a:p>
          <a:p>
            <a:r>
              <a:rPr lang="fr-CA" dirty="0"/>
              <a:t>Assurez-vous que les élèves comprennent bien le concept de </a:t>
            </a:r>
            <a:r>
              <a:rPr lang="fr-CA" b="1" dirty="0"/>
              <a:t>consentement</a:t>
            </a:r>
            <a:r>
              <a:rPr lang="fr-CA" dirty="0"/>
              <a:t> (et donc, le terme non-consensuel). Pour savoir si une personne consent à ce que l'on envoie une image intime d'elle ou de lui, il faut lui demander d'abord. Le consentement doit être « libre et éclairé »; c’est-à-dire que la personne ne doit pas accepter sous la menace ni parce qu'elle s'y sent obligée. </a:t>
            </a:r>
            <a:endParaRPr lang="en-US" dirty="0"/>
          </a:p>
          <a:p>
            <a:endParaRPr lang="fr-CA" dirty="0">
              <a:cs typeface="Calibri"/>
            </a:endParaRPr>
          </a:p>
          <a:p>
            <a:r>
              <a:rPr lang="fr-CA" dirty="0"/>
              <a:t>On entend souvent parler de la notion de consentement dans le contexte d'activités sexuelles (consentement sexuel). Cependant, le consentement est une notion juridique beaucoup plus large. Par exemple, le crime « Partage non-consensuel d'images intimes » fait référence au consentement par rapport au partage de l'image intime, et non la prise de celle-ci. On dit souvent que le consentement doit être « libre et éclairé » pour être valide. Voici une définition du consentement : « </a:t>
            </a:r>
            <a:r>
              <a:rPr lang="fr-CA" i="1" dirty="0"/>
              <a:t>Accord donné par une personne à une proposition. », </a:t>
            </a:r>
            <a:r>
              <a:rPr lang="fr-CA" dirty="0"/>
              <a:t>ainsi que du consentement libre et éclairé : « </a:t>
            </a:r>
            <a:r>
              <a:rPr lang="fr-CA" i="1" dirty="0"/>
              <a:t>Consentement donné sans contrainte et en toute connaissance de cause.</a:t>
            </a:r>
            <a:r>
              <a:rPr lang="fr-CA" dirty="0"/>
              <a:t>»</a:t>
            </a:r>
            <a:endParaRPr lang="fr-CA" dirty="0">
              <a:cs typeface="Calibri"/>
            </a:endParaRPr>
          </a:p>
          <a:p>
            <a:endParaRPr lang="fr-CA" dirty="0">
              <a:cs typeface="Calibri"/>
            </a:endParaRPr>
          </a:p>
          <a:p>
            <a:r>
              <a:rPr lang="fr-CA" dirty="0"/>
              <a:t>Article d’Éducaloi (incluant un court vidéo) sur le sujet : </a:t>
            </a:r>
            <a:r>
              <a:rPr lang="en-CA" dirty="0">
                <a:hlinkClick r:id="rId3"/>
              </a:rPr>
              <a:t>https://www.educaloi.qc.ca/capsules/partager-des-images-intimes-un-crime</a:t>
            </a:r>
            <a:endParaRPr lang="en-CA" dirty="0"/>
          </a:p>
          <a:p>
            <a:endParaRPr lang="en-CA" dirty="0"/>
          </a:p>
          <a:p>
            <a:r>
              <a:rPr lang="en-CA" dirty="0"/>
              <a:t>Une </a:t>
            </a:r>
            <a:r>
              <a:rPr lang="en-CA" dirty="0" err="1"/>
              <a:t>personne</a:t>
            </a:r>
            <a:r>
              <a:rPr lang="en-CA" dirty="0"/>
              <a:t> qui partage des images </a:t>
            </a:r>
            <a:r>
              <a:rPr lang="en-CA" dirty="0" err="1"/>
              <a:t>intimes</a:t>
            </a:r>
            <a:r>
              <a:rPr lang="en-CA" dirty="0"/>
              <a:t> </a:t>
            </a:r>
            <a:r>
              <a:rPr lang="en-CA" dirty="0" err="1"/>
              <a:t>d’une</a:t>
            </a:r>
            <a:r>
              <a:rPr lang="en-CA" dirty="0"/>
              <a:t> </a:t>
            </a:r>
            <a:r>
              <a:rPr lang="en-CA" dirty="0" err="1"/>
              <a:t>personne</a:t>
            </a:r>
            <a:r>
              <a:rPr lang="en-CA" dirty="0"/>
              <a:t> de </a:t>
            </a:r>
            <a:r>
              <a:rPr lang="en-CA" dirty="0" err="1"/>
              <a:t>moins</a:t>
            </a:r>
            <a:r>
              <a:rPr lang="en-CA" dirty="0"/>
              <a:t> de 18 </a:t>
            </a:r>
            <a:r>
              <a:rPr lang="en-CA" dirty="0" err="1"/>
              <a:t>ans</a:t>
            </a:r>
            <a:r>
              <a:rPr lang="en-CA" dirty="0"/>
              <a:t> </a:t>
            </a:r>
            <a:r>
              <a:rPr lang="en-CA" dirty="0" err="1"/>
              <a:t>pourrait</a:t>
            </a:r>
            <a:r>
              <a:rPr lang="en-CA" dirty="0"/>
              <a:t> </a:t>
            </a:r>
            <a:r>
              <a:rPr lang="en-CA" dirty="0" err="1"/>
              <a:t>être</a:t>
            </a:r>
            <a:r>
              <a:rPr lang="en-CA" dirty="0"/>
              <a:t> </a:t>
            </a:r>
            <a:r>
              <a:rPr lang="en-CA" dirty="0" err="1"/>
              <a:t>accusée</a:t>
            </a:r>
            <a:r>
              <a:rPr lang="en-CA" dirty="0"/>
              <a:t> de deux crimes : partage </a:t>
            </a:r>
            <a:r>
              <a:rPr lang="fr-CA" dirty="0"/>
              <a:t>non-consensuel</a:t>
            </a:r>
            <a:r>
              <a:rPr lang="en-CA" dirty="0"/>
              <a:t> </a:t>
            </a:r>
            <a:r>
              <a:rPr lang="en-CA" dirty="0" err="1"/>
              <a:t>d’images</a:t>
            </a:r>
            <a:r>
              <a:rPr lang="en-CA" dirty="0"/>
              <a:t> </a:t>
            </a:r>
            <a:r>
              <a:rPr lang="en-CA" dirty="0" err="1"/>
              <a:t>intimes</a:t>
            </a:r>
            <a:r>
              <a:rPr lang="en-CA" dirty="0"/>
              <a:t> et distribution de </a:t>
            </a:r>
            <a:r>
              <a:rPr lang="en-CA" dirty="0" err="1"/>
              <a:t>pornographie</a:t>
            </a:r>
            <a:r>
              <a:rPr lang="en-CA" dirty="0"/>
              <a:t> </a:t>
            </a:r>
            <a:r>
              <a:rPr lang="en-CA" dirty="0" err="1"/>
              <a:t>juvénile</a:t>
            </a:r>
            <a:r>
              <a:rPr lang="en-CA" dirty="0"/>
              <a:t> (</a:t>
            </a:r>
            <a:r>
              <a:rPr lang="en-CA" dirty="0" err="1"/>
              <a:t>si</a:t>
            </a:r>
            <a:r>
              <a:rPr lang="en-CA" dirty="0"/>
              <a:t> la </a:t>
            </a:r>
            <a:r>
              <a:rPr lang="en-CA" dirty="0" err="1"/>
              <a:t>personne</a:t>
            </a:r>
            <a:r>
              <a:rPr lang="en-CA" dirty="0"/>
              <a:t> sur </a:t>
            </a:r>
            <a:r>
              <a:rPr lang="en-CA" dirty="0" err="1"/>
              <a:t>l’image</a:t>
            </a:r>
            <a:r>
              <a:rPr lang="en-CA" dirty="0"/>
              <a:t> a </a:t>
            </a:r>
            <a:r>
              <a:rPr lang="en-CA" dirty="0" err="1"/>
              <a:t>moins</a:t>
            </a:r>
            <a:r>
              <a:rPr lang="en-CA" dirty="0"/>
              <a:t> de 18 </a:t>
            </a:r>
            <a:r>
              <a:rPr lang="en-CA" dirty="0" err="1"/>
              <a:t>ans</a:t>
            </a:r>
            <a:r>
              <a:rPr lang="en-CA" dirty="0"/>
              <a:t>).</a:t>
            </a:r>
            <a:endParaRPr lang="en-US" dirty="0"/>
          </a:p>
          <a:p>
            <a:endParaRPr lang="en-CA" dirty="0"/>
          </a:p>
          <a:p>
            <a:r>
              <a:rPr lang="en-CA" b="1" dirty="0" err="1"/>
              <a:t>Informations</a:t>
            </a:r>
            <a:r>
              <a:rPr lang="en-CA" b="1" dirty="0"/>
              <a:t> </a:t>
            </a:r>
            <a:r>
              <a:rPr lang="en-CA" b="1" dirty="0" err="1"/>
              <a:t>complémentaires</a:t>
            </a:r>
            <a:r>
              <a:rPr lang="en-CA" b="1" dirty="0"/>
              <a:t> pour le personnel </a:t>
            </a:r>
            <a:r>
              <a:rPr lang="en-CA" b="1" dirty="0" err="1"/>
              <a:t>enseignant</a:t>
            </a:r>
            <a:r>
              <a:rPr lang="en-CA" b="1" dirty="0"/>
              <a:t>:</a:t>
            </a:r>
            <a:br>
              <a:rPr lang="en-CA" b="1" dirty="0">
                <a:cs typeface="+mn-lt"/>
              </a:rPr>
            </a:br>
            <a:r>
              <a:rPr lang="en-CA" dirty="0" err="1"/>
              <a:t>L’élève</a:t>
            </a:r>
            <a:r>
              <a:rPr lang="en-CA" dirty="0"/>
              <a:t> qui </a:t>
            </a:r>
            <a:r>
              <a:rPr lang="en-CA" dirty="0" err="1"/>
              <a:t>prend</a:t>
            </a:r>
            <a:r>
              <a:rPr lang="en-CA" dirty="0"/>
              <a:t> </a:t>
            </a:r>
            <a:r>
              <a:rPr lang="en-CA" dirty="0" err="1"/>
              <a:t>une</a:t>
            </a:r>
            <a:r>
              <a:rPr lang="en-CA" dirty="0"/>
              <a:t> photo intime </a:t>
            </a:r>
            <a:r>
              <a:rPr lang="en-CA" dirty="0" err="1"/>
              <a:t>d'elle-même</a:t>
            </a:r>
            <a:r>
              <a:rPr lang="en-CA" dirty="0"/>
              <a:t> </a:t>
            </a:r>
            <a:r>
              <a:rPr lang="en-CA" dirty="0" err="1"/>
              <a:t>ou</a:t>
            </a:r>
            <a:r>
              <a:rPr lang="en-CA" dirty="0"/>
              <a:t> de lui-</a:t>
            </a:r>
            <a:r>
              <a:rPr lang="en-CA" dirty="0" err="1"/>
              <a:t>même</a:t>
            </a:r>
            <a:r>
              <a:rPr lang="en-CA" dirty="0"/>
              <a:t> et qui </a:t>
            </a:r>
            <a:r>
              <a:rPr lang="en-CA" dirty="0" err="1"/>
              <a:t>l’envoie</a:t>
            </a:r>
            <a:r>
              <a:rPr lang="en-CA" dirty="0"/>
              <a:t> à </a:t>
            </a:r>
            <a:r>
              <a:rPr lang="en-CA" dirty="0" err="1"/>
              <a:t>d’autres</a:t>
            </a:r>
            <a:r>
              <a:rPr lang="en-CA" dirty="0"/>
              <a:t> </a:t>
            </a:r>
            <a:r>
              <a:rPr lang="en-CA" dirty="0" err="1"/>
              <a:t>personnes</a:t>
            </a:r>
            <a:r>
              <a:rPr lang="en-CA" dirty="0"/>
              <a:t> ne sera </a:t>
            </a:r>
            <a:r>
              <a:rPr lang="en-CA" dirty="0" err="1"/>
              <a:t>généralement</a:t>
            </a:r>
            <a:r>
              <a:rPr lang="en-CA" dirty="0"/>
              <a:t> pas </a:t>
            </a:r>
            <a:r>
              <a:rPr lang="en-CA" dirty="0" err="1"/>
              <a:t>accusé</a:t>
            </a:r>
            <a:r>
              <a:rPr lang="en-CA" dirty="0"/>
              <a:t> de distribution de </a:t>
            </a:r>
            <a:r>
              <a:rPr lang="en-CA" dirty="0" err="1"/>
              <a:t>pornographie</a:t>
            </a:r>
            <a:r>
              <a:rPr lang="en-CA" dirty="0"/>
              <a:t> </a:t>
            </a:r>
            <a:r>
              <a:rPr lang="en-CA" dirty="0" err="1"/>
              <a:t>juvénile</a:t>
            </a:r>
            <a:r>
              <a:rPr lang="en-CA" dirty="0"/>
              <a:t>. Les </a:t>
            </a:r>
            <a:r>
              <a:rPr lang="en-CA" dirty="0" err="1"/>
              <a:t>policiers</a:t>
            </a:r>
            <a:r>
              <a:rPr lang="en-CA" dirty="0"/>
              <a:t> </a:t>
            </a:r>
            <a:r>
              <a:rPr lang="en-CA" dirty="0" err="1"/>
              <a:t>vont</a:t>
            </a:r>
            <a:r>
              <a:rPr lang="en-CA" dirty="0"/>
              <a:t> </a:t>
            </a:r>
            <a:r>
              <a:rPr lang="en-CA" dirty="0" err="1"/>
              <a:t>généralement</a:t>
            </a:r>
            <a:r>
              <a:rPr lang="en-CA" dirty="0"/>
              <a:t> la </a:t>
            </a:r>
            <a:r>
              <a:rPr lang="en-CA" dirty="0" err="1"/>
              <a:t>considérer</a:t>
            </a:r>
            <a:r>
              <a:rPr lang="en-CA" dirty="0"/>
              <a:t> </a:t>
            </a:r>
            <a:r>
              <a:rPr lang="en-CA" dirty="0" err="1"/>
              <a:t>comme</a:t>
            </a:r>
            <a:r>
              <a:rPr lang="en-CA" dirty="0"/>
              <a:t> </a:t>
            </a:r>
            <a:r>
              <a:rPr lang="en-CA" dirty="0" err="1"/>
              <a:t>une</a:t>
            </a:r>
            <a:r>
              <a:rPr lang="en-CA" dirty="0"/>
              <a:t> </a:t>
            </a:r>
            <a:r>
              <a:rPr lang="en-CA" dirty="0" err="1"/>
              <a:t>personne</a:t>
            </a:r>
            <a:r>
              <a:rPr lang="en-CA" dirty="0"/>
              <a:t> </a:t>
            </a:r>
            <a:r>
              <a:rPr lang="en-CA" dirty="0" err="1"/>
              <a:t>victime</a:t>
            </a:r>
            <a:r>
              <a:rPr lang="en-CA" dirty="0"/>
              <a:t>.</a:t>
            </a:r>
            <a:endParaRPr lang="en-US" dirty="0"/>
          </a:p>
          <a:p>
            <a:endParaRPr lang="en-CA" dirty="0">
              <a:ea typeface="Calibri"/>
              <a:cs typeface="Calibri"/>
            </a:endParaRPr>
          </a:p>
          <a:p>
            <a:r>
              <a:rPr lang="fr-CA" b="1" dirty="0"/>
              <a:t>Attention! </a:t>
            </a:r>
            <a:endParaRPr lang="en-CA" dirty="0">
              <a:ea typeface="Calibri"/>
              <a:cs typeface="Calibri"/>
            </a:endParaRPr>
          </a:p>
          <a:p>
            <a:r>
              <a:rPr lang="fr-CA" dirty="0"/>
              <a:t>Depuis le 10 octobre 2025,</a:t>
            </a:r>
            <a:r>
              <a:rPr lang="fr-CA" i="1" dirty="0"/>
              <a:t> le Code criminel</a:t>
            </a:r>
            <a:r>
              <a:rPr lang="fr-CA" dirty="0"/>
              <a:t> utilise le terme « matériel d’abus et d'exploitation </a:t>
            </a:r>
            <a:r>
              <a:rPr lang="fr-CA" dirty="0" err="1"/>
              <a:t>pédosexuels</a:t>
            </a:r>
            <a:r>
              <a:rPr lang="fr-CA" dirty="0"/>
              <a:t> » pour parler de « pornographie juvénile ». Pour l'instant, Éducaloi conserve le terme « pornographie juvénile » dans l’ensemble de ses contenus. </a:t>
            </a:r>
            <a:endParaRPr lang="en-CA" dirty="0"/>
          </a:p>
          <a:p>
            <a:endParaRPr lang="en-CA" dirty="0">
              <a:ea typeface="Calibri"/>
              <a:cs typeface="Calibri"/>
            </a:endParaRPr>
          </a:p>
          <a:p>
            <a:endParaRPr lang="en-CA" dirty="0"/>
          </a:p>
          <a:p>
            <a:r>
              <a:rPr lang="en-CA" b="1" i="1" dirty="0"/>
              <a:t>Sources:</a:t>
            </a:r>
            <a:endParaRPr lang="en-US" dirty="0"/>
          </a:p>
          <a:p>
            <a:pPr marL="171450" indent="-171450">
              <a:buFont typeface="Arial"/>
              <a:buChar char="•"/>
            </a:pPr>
            <a:r>
              <a:rPr lang="fr-CA" i="1" dirty="0"/>
              <a:t>Code criminel</a:t>
            </a:r>
            <a:r>
              <a:rPr lang="fr-CA" dirty="0"/>
              <a:t>, </a:t>
            </a:r>
            <a:r>
              <a:rPr lang="fr-CA" b="0" i="0" dirty="0">
                <a:solidFill>
                  <a:srgbClr val="212529"/>
                </a:solidFill>
                <a:effectLst/>
                <a:highlight>
                  <a:srgbClr val="FFFFFF"/>
                </a:highlight>
                <a:latin typeface="Open Sans" panose="020B0606030504020204" pitchFamily="34" charset="0"/>
              </a:rPr>
              <a:t>LRC 1985, c C-46, </a:t>
            </a:r>
            <a:r>
              <a:rPr lang="fr-CA" dirty="0"/>
              <a:t>art. 162,1, 163.1</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fr-CA" sz="1200" i="1" kern="1200" dirty="0">
                <a:solidFill>
                  <a:schemeClr val="tx1"/>
                </a:solidFill>
                <a:effectLst/>
                <a:latin typeface="+mn-lt"/>
                <a:ea typeface="+mn-ea"/>
                <a:cs typeface="+mn-cs"/>
              </a:rPr>
              <a:t>Loi modifiant le Code criminel et d’autres lois en conséquence (matériel d’abus et d’exploitation </a:t>
            </a:r>
            <a:r>
              <a:rPr lang="fr-CA" sz="1200" i="1" kern="1200" dirty="0" err="1">
                <a:solidFill>
                  <a:schemeClr val="tx1"/>
                </a:solidFill>
                <a:effectLst/>
                <a:latin typeface="+mn-lt"/>
                <a:ea typeface="+mn-ea"/>
                <a:cs typeface="+mn-cs"/>
              </a:rPr>
              <a:t>pédosexuels</a:t>
            </a:r>
            <a:r>
              <a:rPr lang="fr-CA" sz="1200" i="1" kern="1200" dirty="0">
                <a:solidFill>
                  <a:schemeClr val="tx1"/>
                </a:solidFill>
                <a:effectLst/>
                <a:latin typeface="+mn-lt"/>
                <a:ea typeface="+mn-ea"/>
                <a:cs typeface="+mn-cs"/>
              </a:rPr>
              <a:t>)</a:t>
            </a:r>
            <a:r>
              <a:rPr lang="fr-CA" sz="1200" kern="1200" dirty="0">
                <a:solidFill>
                  <a:schemeClr val="tx1"/>
                </a:solidFill>
                <a:effectLst/>
                <a:latin typeface="+mn-lt"/>
                <a:ea typeface="+mn-ea"/>
                <a:cs typeface="+mn-cs"/>
              </a:rPr>
              <a:t>, L.C., 2024, c 23</a:t>
            </a:r>
            <a:endParaRPr lang="en-US" dirty="0">
              <a:cs typeface="Calibri" panose="020F0502020204030204"/>
            </a:endParaRPr>
          </a:p>
          <a:p>
            <a:pPr marL="171450" indent="-171450">
              <a:buFont typeface="Arial"/>
              <a:buChar char="•"/>
            </a:pPr>
            <a:r>
              <a:rPr lang="fr-CA" dirty="0"/>
              <a:t>REID, H., </a:t>
            </a:r>
            <a:r>
              <a:rPr lang="fr-CA" i="1" dirty="0"/>
              <a:t>Dictionnaire de droit québécois et canadien</a:t>
            </a:r>
            <a:r>
              <a:rPr lang="fr-CA" dirty="0"/>
              <a:t>, « Consentement », p.135-136</a:t>
            </a:r>
            <a:endParaRPr lang="fr-CA" dirty="0">
              <a:cs typeface="Calibri"/>
            </a:endParaRPr>
          </a:p>
          <a:p>
            <a:endParaRPr lang="fr-CA" dirty="0">
              <a:cs typeface="Calibri"/>
            </a:endParaRP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22</a:t>
            </a:fld>
            <a:endParaRPr lang="fr-FR"/>
          </a:p>
        </p:txBody>
      </p:sp>
    </p:spTree>
    <p:extLst>
      <p:ext uri="{BB962C8B-B14F-4D97-AF65-F5344CB8AC3E}">
        <p14:creationId xmlns:p14="http://schemas.microsoft.com/office/powerpoint/2010/main" val="157812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personne qui possède un droit d’auteur sur une œuvre est la seule à pouvoir « utiliser l’œuvre ». Personne ne peut donc, par exemple, reproduire, publier, diffuser ou interpréter une partie importante d’une œuvre sans l’autorisation de celui qui possède les droits sur l’œuvre. </a:t>
            </a:r>
            <a:endParaRPr lang="en-US"/>
          </a:p>
          <a:p>
            <a:endParaRPr lang="fr-CA"/>
          </a:p>
          <a:p>
            <a:r>
              <a:rPr lang="fr-CA"/>
              <a:t>Pour en savoir plus et se préparer aux questions des élèves : </a:t>
            </a:r>
            <a:endParaRPr lang="en-US"/>
          </a:p>
          <a:p>
            <a:r>
              <a:rPr lang="fr-CA">
                <a:hlinkClick r:id="rId3"/>
              </a:rPr>
              <a:t>https://www.educaloi.qc.ca/capsules/le-droit-dauteur-pour-la-protection-de-la-creation</a:t>
            </a:r>
            <a:r>
              <a:rPr lang="fr-CA"/>
              <a:t> </a:t>
            </a:r>
          </a:p>
          <a:p>
            <a:endParaRPr lang="fr-CA"/>
          </a:p>
          <a:p>
            <a:r>
              <a:rPr lang="fr-CA" b="1" i="1"/>
              <a:t>Sources:</a:t>
            </a:r>
            <a:endParaRPr lang="fr-CA"/>
          </a:p>
          <a:p>
            <a:pPr marL="171450" indent="-171450">
              <a:buFont typeface="Arial"/>
              <a:buChar char="•"/>
            </a:pPr>
            <a:r>
              <a:rPr lang="fr-CA" i="1"/>
              <a:t>Loi sur le droit d'auteur</a:t>
            </a:r>
            <a:r>
              <a:rPr lang="fr-CA"/>
              <a:t>, </a:t>
            </a:r>
            <a:r>
              <a:rPr lang="fr-CA" b="0" i="0">
                <a:solidFill>
                  <a:srgbClr val="212529"/>
                </a:solidFill>
                <a:effectLst/>
                <a:highlight>
                  <a:srgbClr val="FFFFFF"/>
                </a:highlight>
                <a:latin typeface="Open Sans" panose="020B0606030504020204" pitchFamily="34" charset="0"/>
              </a:rPr>
              <a:t>LRC 1985, c C-42, </a:t>
            </a:r>
            <a:r>
              <a:rPr lang="fr-CA"/>
              <a:t>art. 3, 5 et 6</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23</a:t>
            </a:fld>
            <a:endParaRPr lang="fr-FR"/>
          </a:p>
        </p:txBody>
      </p:sp>
    </p:spTree>
    <p:extLst>
      <p:ext uri="{BB962C8B-B14F-4D97-AF65-F5344CB8AC3E}">
        <p14:creationId xmlns:p14="http://schemas.microsoft.com/office/powerpoint/2010/main" val="318484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p>
          <a:p>
            <a:endParaRPr lang="en-US" dirty="0"/>
          </a:p>
          <a:p>
            <a:r>
              <a:rPr lang="fr-CA" b="1" dirty="0"/>
              <a:t>Les élèves répondent à la question #1</a:t>
            </a:r>
            <a:endParaRPr lang="fr-CA" dirty="0"/>
          </a:p>
          <a:p>
            <a:r>
              <a:rPr lang="fr-CA" dirty="0"/>
              <a:t>Posez la question et laissez les élèves répondre. </a:t>
            </a:r>
            <a:endParaRPr lang="en-US" dirty="0"/>
          </a:p>
          <a:p>
            <a:r>
              <a:rPr lang="fr-CA" dirty="0"/>
              <a:t>Lorsqu’une réponse vous semble réfléchie ou revient plusieurs fois, vous pouvez l’inscrire dans le carré gris. </a:t>
            </a:r>
            <a:endParaRPr lang="en-US" dirty="0"/>
          </a:p>
          <a:p>
            <a:r>
              <a:rPr lang="fr-CA" dirty="0"/>
              <a:t>Vous pouvez faire apparaitre les 4 images-indices à droite si les élèves éprouvent des difficultés à trouver des éléments de réponses. </a:t>
            </a:r>
            <a:endParaRPr lang="en-US" dirty="0"/>
          </a:p>
          <a:p>
            <a:endParaRPr lang="fr-CA" b="1" dirty="0">
              <a:cs typeface="Calibri"/>
            </a:endParaRPr>
          </a:p>
          <a:p>
            <a:pPr marL="0" lvl="1"/>
            <a:r>
              <a:rPr lang="fr-CA" dirty="0">
                <a:cs typeface="Calibri"/>
              </a:rPr>
              <a:t>L'image représente </a:t>
            </a:r>
            <a:r>
              <a:rPr lang="fr-CA" b="1" dirty="0">
                <a:cs typeface="Calibri"/>
              </a:rPr>
              <a:t>Thémis</a:t>
            </a:r>
            <a:r>
              <a:rPr lang="fr-CA" dirty="0">
                <a:cs typeface="Calibri"/>
              </a:rPr>
              <a:t>, déesse de la justice. </a:t>
            </a:r>
            <a:r>
              <a:rPr lang="fr-CA" dirty="0"/>
              <a:t>La balance, à titre de symbole de la justice, signifie que la ou le juge doit peser chacun des arguments avant de prendre une décision. L’épée représente l’idée que la justice doit trancher, donc prendre une décision et parfois imposer une peine. Le bandeau que Thémis porte parfois sur les yeux signifie que la ou le juge doit appliquer une justice impartiale. Elle ou il ne doit pas favoriser une partie aux dépens de l’autre.</a:t>
            </a:r>
            <a:endParaRPr lang="en-US" dirty="0">
              <a:cs typeface="Calibri" panose="020F0502020204030204"/>
            </a:endParaRPr>
          </a:p>
          <a:p>
            <a:endParaRPr lang="fr-CA" dirty="0">
              <a:cs typeface="Calibri"/>
            </a:endParaRPr>
          </a:p>
          <a:p>
            <a:pPr marL="171450" indent="-171450">
              <a:buFont typeface="Wingdings,Sans-Serif"/>
              <a:buChar char="q"/>
            </a:pPr>
            <a:r>
              <a:rPr lang="fr-CA" b="1" dirty="0"/>
              <a:t>La loi, qu'est-ce que c'est?</a:t>
            </a:r>
            <a:r>
              <a:rPr lang="fr-CA" dirty="0"/>
              <a:t> </a:t>
            </a:r>
            <a:endParaRPr lang="en-US" dirty="0"/>
          </a:p>
          <a:p>
            <a:pPr marL="171450" indent="-171450">
              <a:buFont typeface="Arial,Sans-Serif"/>
              <a:buChar char="•"/>
            </a:pPr>
            <a:r>
              <a:rPr lang="fr-CA" dirty="0"/>
              <a:t> Règles qui encadrent les comportements dans la société : crimes, sur la route, contrats, mariages, divorces, etc.</a:t>
            </a:r>
            <a:endParaRPr lang="en-US" dirty="0"/>
          </a:p>
          <a:p>
            <a:pPr marL="171450" indent="-171450">
              <a:buFont typeface="Arial,Sans-Serif"/>
              <a:buChar char="•"/>
            </a:pPr>
            <a:r>
              <a:rPr lang="fr-CA" dirty="0"/>
              <a:t> Système de justice pour déterminer la culpabilité ou non d’une personne accusée. </a:t>
            </a:r>
            <a:endParaRPr lang="en-US" dirty="0"/>
          </a:p>
          <a:p>
            <a:pPr marL="171450" indent="-171450">
              <a:buFont typeface="Arial,Sans-Serif"/>
              <a:buChar char="•"/>
            </a:pPr>
            <a:r>
              <a:rPr lang="fr-CA" dirty="0"/>
              <a:t> Punitions pour celles et ceux qui ne respectent pas la loi.</a:t>
            </a:r>
            <a:endParaRPr lang="en-US" dirty="0"/>
          </a:p>
          <a:p>
            <a:pPr marL="171450" indent="-171450">
              <a:buFont typeface="Arial,Sans-Serif"/>
              <a:buChar char="•"/>
            </a:pPr>
            <a:r>
              <a:rPr lang="fr-CA" dirty="0"/>
              <a:t> Règles qui sont les mêmes pour toutes et tous.</a:t>
            </a:r>
            <a:endParaRPr lang="en-US" dirty="0"/>
          </a:p>
          <a:p>
            <a:endParaRPr lang="fr-CA" dirty="0"/>
          </a:p>
          <a:p>
            <a:r>
              <a:rPr lang="fr-CA" dirty="0"/>
              <a:t>On peut définir le droit, ou les lois, comme étant l’ensemble des règles de conduite que les membres de la société doivent suivre. Autrement dit, le droit nous informe de ce qui doit être fait, ne doit pas être fait, et de ce qui peut être fait. Que l’on soit citoyenne ou citoyen, ou bien première ou premier ministre, tout le monde doit obéir aux règles de droit!</a:t>
            </a:r>
            <a:endParaRPr lang="en-US" dirty="0"/>
          </a:p>
          <a:p>
            <a:endParaRPr lang="fr-CA" dirty="0"/>
          </a:p>
          <a:p>
            <a:pPr marL="171450" indent="-171450">
              <a:buFont typeface="Wingdings,Sans-Serif"/>
              <a:buChar char="§"/>
            </a:pPr>
            <a:r>
              <a:rPr lang="fr-CA" dirty="0"/>
              <a:t>La loi est écrite dans les divers codes de loi (code criminel, code civil, </a:t>
            </a:r>
            <a:r>
              <a:rPr lang="fr-CA" dirty="0" err="1"/>
              <a:t>etc</a:t>
            </a:r>
            <a:r>
              <a:rPr lang="fr-CA" dirty="0"/>
              <a:t>)</a:t>
            </a:r>
            <a:endParaRPr lang="en-US" dirty="0"/>
          </a:p>
          <a:p>
            <a:pPr marL="171450" indent="-171450">
              <a:buFont typeface="Wingdings,Sans-Serif"/>
              <a:buChar char="§"/>
            </a:pPr>
            <a:r>
              <a:rPr lang="fr-CA" dirty="0"/>
              <a:t>La loi n’est pas secrète, tous peuvent consulter les codes de loi en ligne. Par exemple, on peut trouver le code criminel en ligne sur le site du ministère de la justice : </a:t>
            </a:r>
            <a:r>
              <a:rPr lang="fr-CA" dirty="0">
                <a:hlinkClick r:id="rId3"/>
              </a:rPr>
              <a:t>https://laws-lois.justice.gc.ca/fra/lois/C-46</a:t>
            </a:r>
            <a:endParaRPr lang="en-US" dirty="0"/>
          </a:p>
          <a:p>
            <a:endParaRPr lang="fr-CA" dirty="0"/>
          </a:p>
          <a:p>
            <a:pPr marL="171450" indent="-171450">
              <a:buFont typeface="Wingdings,Sans-Serif"/>
              <a:buChar char="q"/>
            </a:pPr>
            <a:r>
              <a:rPr lang="fr-CA" b="1" dirty="0"/>
              <a:t>Pourrais-tu expliquer la différence entre la loi et les règles? </a:t>
            </a:r>
            <a:endParaRPr lang="en-US" dirty="0"/>
          </a:p>
          <a:p>
            <a:pPr marL="171450" indent="-171450">
              <a:buFont typeface="Arial,Sans-Serif"/>
              <a:buChar char="•"/>
            </a:pPr>
            <a:r>
              <a:rPr lang="fr-CA" dirty="0"/>
              <a:t>Les règles, à la maison ou à l'école, ne sont pas toujours les mêmes pour toutes et tous. Par exemple, dans la même famille, un enfant de 5 ans et un enfant de 11 ans peuvent avoir des heures de coucher différentes. À l'école, les élèves ont des devoirs, mais pas les personnes occupant les postes de concierges ou de surveillants. La loi, elle, s'applique à toutes et tous!</a:t>
            </a:r>
            <a:endParaRPr lang="en-US" dirty="0"/>
          </a:p>
          <a:p>
            <a:pPr marL="171450" indent="-171450">
              <a:buFont typeface="Arial,Sans-Serif"/>
              <a:buChar char="•"/>
            </a:pPr>
            <a:r>
              <a:rPr lang="fr-CA" dirty="0"/>
              <a:t>La loi est renforcée par les forces policières et les tribunaux. Par exemple, une personne qui commet un vol ou qui attaque une autre personne sera mise en état d'arrestation par la police, puis jugée devant un tribunal. Une ou un jeune qui ne fait pas ses devoirs ou qui ne se couche pas à l'heure demandée par ses parents ne se fera pas arrêter par la police, car c'est une règle qu'il enfreint, et non une loi.</a:t>
            </a:r>
            <a:endParaRPr lang="en-US" dirty="0"/>
          </a:p>
          <a:p>
            <a:endParaRPr lang="fr-CA" dirty="0"/>
          </a:p>
          <a:p>
            <a:pPr marL="171450" indent="-171450">
              <a:buFont typeface="Wingdings,Sans-Serif"/>
              <a:buChar char="q"/>
            </a:pPr>
            <a:r>
              <a:rPr lang="fr-CA" dirty="0"/>
              <a:t>Il peut être intéressant de mentionner tout de suite que l'âge de la responsabilité criminelle est de 12 ans. C'est-à-dire qu'à partir de 12 ans, les enfants sont considérés comme responsables criminellement de leurs actions. Ils peuvent donc être accusés des mêmes crimes et infractions qu’une personne adulte. </a:t>
            </a:r>
            <a:endParaRPr lang="en-US" dirty="0"/>
          </a:p>
          <a:p>
            <a:pPr marL="628650" lvl="1" indent="-171450">
              <a:buFont typeface="Arial,Sans-Serif"/>
              <a:buChar char="•"/>
            </a:pPr>
            <a:r>
              <a:rPr lang="fr-CA" dirty="0"/>
              <a:t>Par contre, c'est la </a:t>
            </a:r>
            <a:r>
              <a:rPr lang="fr-CA" i="1" dirty="0"/>
              <a:t>Loi sur le système de justice pénal pour adolescent </a:t>
            </a:r>
            <a:r>
              <a:rPr lang="fr-CA" dirty="0"/>
              <a:t>qui s’applique aux adolescentes et aux adolescents âgés de 12 à 17 ans. </a:t>
            </a:r>
            <a:endParaRPr lang="en-US" dirty="0"/>
          </a:p>
          <a:p>
            <a:pPr marL="628650" lvl="1" indent="-171450">
              <a:buFont typeface="Arial,Sans-Serif"/>
              <a:buChar char="•"/>
            </a:pPr>
            <a:r>
              <a:rPr lang="fr-CA" dirty="0"/>
              <a:t>Pour plus d'information, consultez le dossier </a:t>
            </a:r>
            <a:r>
              <a:rPr lang="fr-CA" i="1" dirty="0">
                <a:hlinkClick r:id="rId4"/>
              </a:rPr>
              <a:t>Justice pénale pour adolescents</a:t>
            </a:r>
            <a:r>
              <a:rPr lang="fr-CA" i="1" dirty="0"/>
              <a:t> </a:t>
            </a:r>
            <a:r>
              <a:rPr lang="fr-CA" dirty="0"/>
              <a:t>sur le site d'Éducaloi ou le </a:t>
            </a:r>
            <a:r>
              <a:rPr lang="fr-CA" dirty="0">
                <a:hlinkClick r:id="rId5"/>
              </a:rPr>
              <a:t>site web de Justice Canada</a:t>
            </a:r>
            <a:r>
              <a:rPr lang="fr-CA" dirty="0"/>
              <a:t>.</a:t>
            </a:r>
            <a:endParaRPr lang="en-US" dirty="0"/>
          </a:p>
          <a:p>
            <a:pPr lvl="1"/>
            <a:endParaRPr lang="fr-CA" dirty="0"/>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4</a:t>
            </a:fld>
            <a:endParaRPr lang="fr-FR"/>
          </a:p>
        </p:txBody>
      </p:sp>
    </p:spTree>
    <p:extLst>
      <p:ext uri="{BB962C8B-B14F-4D97-AF65-F5344CB8AC3E}">
        <p14:creationId xmlns:p14="http://schemas.microsoft.com/office/powerpoint/2010/main" val="2417309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b="1"/>
              <a:t>Les élèves font les exercices #4 et 5</a:t>
            </a:r>
            <a:endParaRPr lang="en-US"/>
          </a:p>
          <a:p>
            <a:endParaRPr lang="fr-CA"/>
          </a:p>
          <a:p>
            <a:r>
              <a:rPr lang="fr-CA"/>
              <a:t>Il n’est pas toujours facile de comprendre et respecter les droits d’auteurs…</a:t>
            </a:r>
          </a:p>
          <a:p>
            <a:r>
              <a:rPr lang="fr-CA"/>
              <a:t>Pour l'instant, à leur âge, il est surtout important que les élèves comprennent que les œuvres artistiques (écrites, visuelles, musicales, </a:t>
            </a:r>
            <a:r>
              <a:rPr lang="fr-CA" err="1"/>
              <a:t>etc</a:t>
            </a:r>
            <a:r>
              <a:rPr lang="fr-CA"/>
              <a:t>) ''appartiennent'' à une personne ou à un groupe de personnes. Si on veut utiliser ces œuvres, il faut demander la permission et dans certains cas, payer l'artiste ou la personne créatrice pour utiliser son œuvre. </a:t>
            </a:r>
          </a:p>
          <a:p>
            <a:endParaRPr lang="fr-CA">
              <a:cs typeface="Calibri"/>
            </a:endParaRPr>
          </a:p>
          <a:p>
            <a:r>
              <a:rPr lang="en-US"/>
              <a:t>Pour </a:t>
            </a:r>
            <a:r>
              <a:rPr lang="en-US" err="1"/>
              <a:t>en</a:t>
            </a:r>
            <a:r>
              <a:rPr lang="en-US"/>
              <a:t> savoir plus: </a:t>
            </a:r>
            <a:r>
              <a:rPr lang="en-US">
                <a:hlinkClick r:id="rId3"/>
              </a:rPr>
              <a:t>https://www.educaloi.qc.ca/capsules/le-droit-dauteur-pour-la-protection-de-la-creation</a:t>
            </a:r>
            <a:endParaRPr lang="en-US"/>
          </a:p>
          <a:p>
            <a:endParaRPr lang="en-US"/>
          </a:p>
          <a:p>
            <a:r>
              <a:rPr lang="en-US" b="1"/>
              <a:t>Sources :</a:t>
            </a:r>
            <a:endParaRPr lang="en-US"/>
          </a:p>
          <a:p>
            <a:pPr marL="171450" indent="-171450">
              <a:buFont typeface="Arial"/>
              <a:buChar char="•"/>
            </a:pPr>
            <a:r>
              <a:rPr lang="fr-CA" i="1"/>
              <a:t>Loi sur le droit d'auteur</a:t>
            </a:r>
            <a:r>
              <a:rPr lang="fr-CA"/>
              <a:t>, </a:t>
            </a:r>
            <a:r>
              <a:rPr lang="fr-CA" b="0" i="0">
                <a:solidFill>
                  <a:srgbClr val="212529"/>
                </a:solidFill>
                <a:effectLst/>
                <a:highlight>
                  <a:srgbClr val="FFFFFF"/>
                </a:highlight>
                <a:latin typeface="Open Sans" panose="020B0606030504020204" pitchFamily="34" charset="0"/>
              </a:rPr>
              <a:t>LRC 1985, c C-42, </a:t>
            </a:r>
            <a:r>
              <a:rPr lang="fr-CA"/>
              <a:t>art. 3, 5 et 6</a:t>
            </a:r>
            <a:endParaRPr lang="fr-CA">
              <a:cs typeface="Calibri" panose="020F0502020204030204"/>
            </a:endParaRPr>
          </a:p>
          <a:p>
            <a:pPr marL="171450" indent="-171450">
              <a:buFont typeface="Arial"/>
              <a:buChar char="•"/>
            </a:pPr>
            <a:r>
              <a:rPr lang="fr-CA" i="1"/>
              <a:t>Théberge</a:t>
            </a:r>
            <a:r>
              <a:rPr lang="fr-CA"/>
              <a:t> c. </a:t>
            </a:r>
            <a:r>
              <a:rPr lang="fr-CA" i="1"/>
              <a:t>Galerie d’Art du Petit Champlain </a:t>
            </a:r>
            <a:r>
              <a:rPr lang="fr-CA" i="1" err="1"/>
              <a:t>inc</a:t>
            </a:r>
            <a:r>
              <a:rPr lang="fr-CA" err="1"/>
              <a:t>.</a:t>
            </a:r>
            <a:r>
              <a:rPr lang="fr-CA"/>
              <a:t>, [2002] 2 R.C.S. 336, 2002 CSC 34, para 30-32</a:t>
            </a:r>
            <a:endParaRPr lang="fr-CA">
              <a:cs typeface="Calibri" panose="020F0502020204030204"/>
            </a:endParaRPr>
          </a:p>
          <a:p>
            <a:pPr marL="171450" indent="-171450">
              <a:buFont typeface="Arial"/>
              <a:buChar char="•"/>
            </a:pPr>
            <a:r>
              <a:rPr lang="fr-CA" i="1"/>
              <a:t>Cinar Corporation </a:t>
            </a:r>
            <a:r>
              <a:rPr lang="fr-CA"/>
              <a:t>c</a:t>
            </a:r>
            <a:r>
              <a:rPr lang="fr-CA" i="1"/>
              <a:t>. Robinson, </a:t>
            </a:r>
            <a:r>
              <a:rPr lang="fr-CA"/>
              <a:t>2013 CSC 73</a:t>
            </a:r>
            <a:endParaRPr lang="fr-CA">
              <a:cs typeface="Calibri" panose="020F0502020204030204"/>
            </a:endParaRPr>
          </a:p>
          <a:p>
            <a:endParaRPr lang="fr-CA"/>
          </a:p>
          <a:p>
            <a:endParaRPr lang="fr-CA">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24</a:t>
            </a:fld>
            <a:endParaRPr lang="fr-FR"/>
          </a:p>
        </p:txBody>
      </p:sp>
    </p:spTree>
    <p:extLst>
      <p:ext uri="{BB962C8B-B14F-4D97-AF65-F5344CB8AC3E}">
        <p14:creationId xmlns:p14="http://schemas.microsoft.com/office/powerpoint/2010/main" val="3698067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FR"/>
          </a:p>
          <a:p>
            <a:r>
              <a:rPr lang="fr-FR"/>
              <a:t>Les renseignements personnels comprennent toute information ou tout document servant à établir notre identité :</a:t>
            </a:r>
            <a:endParaRPr lang="en-US"/>
          </a:p>
          <a:p>
            <a:pPr marL="171450" indent="-171450">
              <a:buFont typeface="Wingdings,Sans-Serif"/>
              <a:buChar char="q"/>
            </a:pPr>
            <a:r>
              <a:rPr lang="fr-CA"/>
              <a:t>Noms</a:t>
            </a:r>
            <a:endParaRPr lang="en-US"/>
          </a:p>
          <a:p>
            <a:pPr marL="171450" indent="-171450">
              <a:buFont typeface="Wingdings,Sans-Serif"/>
              <a:buChar char="q"/>
            </a:pPr>
            <a:r>
              <a:rPr lang="fr-CA"/>
              <a:t>Adresse</a:t>
            </a:r>
            <a:endParaRPr lang="en-US"/>
          </a:p>
          <a:p>
            <a:pPr marL="171450" indent="-171450">
              <a:buFont typeface="Wingdings,Sans-Serif"/>
              <a:buChar char="q"/>
            </a:pPr>
            <a:r>
              <a:rPr lang="fr-CA"/>
              <a:t>Date de naissance </a:t>
            </a:r>
            <a:endParaRPr lang="en-US"/>
          </a:p>
          <a:p>
            <a:pPr marL="171450" indent="-171450">
              <a:buFont typeface="Wingdings,Sans-Serif"/>
              <a:buChar char="q"/>
            </a:pPr>
            <a:r>
              <a:rPr lang="fr-CA"/>
              <a:t>Numéro d’assurance sociale</a:t>
            </a:r>
            <a:endParaRPr lang="en-US"/>
          </a:p>
          <a:p>
            <a:pPr marL="171450" indent="-171450">
              <a:buFont typeface="Wingdings,Sans-Serif"/>
              <a:buChar char="q"/>
            </a:pPr>
            <a:r>
              <a:rPr lang="fr-CA"/>
              <a:t>Numéros de comptes bancaires</a:t>
            </a:r>
            <a:endParaRPr lang="en-US"/>
          </a:p>
          <a:p>
            <a:endParaRPr lang="fr-CA"/>
          </a:p>
          <a:p>
            <a:r>
              <a:rPr lang="en-CA" b="1"/>
              <a:t>Le vol </a:t>
            </a:r>
            <a:r>
              <a:rPr lang="en-CA" b="1" err="1"/>
              <a:t>d’identité</a:t>
            </a:r>
            <a:r>
              <a:rPr lang="en-CA" b="1"/>
              <a:t> :</a:t>
            </a:r>
            <a:endParaRPr lang="en-US"/>
          </a:p>
          <a:p>
            <a:r>
              <a:rPr lang="fr-FR"/>
              <a:t>Le vol d’identité est lorsqu’une personne utilise nos renseignements personnels à des fins criminelles. Par exemple :</a:t>
            </a:r>
            <a:endParaRPr lang="en-US"/>
          </a:p>
          <a:p>
            <a:pPr marL="171450" indent="-171450">
              <a:buFont typeface="Arial"/>
              <a:buChar char="•"/>
            </a:pPr>
            <a:r>
              <a:rPr lang="fr-FR"/>
              <a:t>Accéder à nos comptes bancaires (pour acheter des choses sur Internet par exemple). </a:t>
            </a:r>
            <a:endParaRPr lang="en-US">
              <a:cs typeface="Calibri" panose="020F0502020204030204"/>
            </a:endParaRPr>
          </a:p>
          <a:p>
            <a:pPr marL="171450" indent="-171450">
              <a:buFont typeface="Arial"/>
              <a:buChar char="•"/>
            </a:pPr>
            <a:r>
              <a:rPr lang="fr-FR"/>
              <a:t>Obtenir un passeport.</a:t>
            </a:r>
            <a:endParaRPr lang="en-CA">
              <a:cs typeface="Calibri" panose="020F0502020204030204"/>
            </a:endParaRPr>
          </a:p>
          <a:p>
            <a:pPr marL="171450" indent="-171450">
              <a:buFont typeface="Arial"/>
              <a:buChar char="•"/>
            </a:pPr>
            <a:r>
              <a:rPr lang="fr-FR"/>
              <a:t>Vendre nos informations à des gens mal intentionnés. </a:t>
            </a:r>
            <a:endParaRPr lang="fr-CA">
              <a:cs typeface="Calibri" panose="020F0502020204030204"/>
            </a:endParaRPr>
          </a:p>
          <a:p>
            <a:endParaRPr lang="fr-CA"/>
          </a:p>
          <a:p>
            <a:r>
              <a:rPr lang="fr-CA" b="1"/>
              <a:t>Questions supplémentaires :</a:t>
            </a:r>
            <a:endParaRPr lang="en-US"/>
          </a:p>
          <a:p>
            <a:pPr marL="171450" indent="-171450">
              <a:buFont typeface="Arial"/>
              <a:buChar char="•"/>
            </a:pPr>
            <a:r>
              <a:rPr lang="fr-CA"/>
              <a:t>Y a-t-il des informations que tu voudrais garder secrètes?</a:t>
            </a:r>
            <a:endParaRPr lang="fr-CA">
              <a:cs typeface="Calibri" panose="020F0502020204030204"/>
            </a:endParaRPr>
          </a:p>
          <a:p>
            <a:pPr marL="171450" indent="-171450">
              <a:buFont typeface="Arial"/>
              <a:buChar char="•"/>
            </a:pPr>
            <a:r>
              <a:rPr lang="fr-CA"/>
              <a:t>Est-il déjà arrivé que tes parents partagent une photo de toi et que cela t’ait gêné?</a:t>
            </a:r>
            <a:endParaRPr lang="fr-CA">
              <a:cs typeface="Calibri" panose="020F0502020204030204"/>
            </a:endParaRPr>
          </a:p>
          <a:p>
            <a:pPr marL="171450" indent="-171450">
              <a:buFont typeface="Arial"/>
              <a:buChar char="•"/>
            </a:pPr>
            <a:r>
              <a:rPr lang="fr-CA"/>
              <a:t>Y a-t-il des informations sur ta vie personnelle ou sur celle de tes parents que des voleurs pourraient utiliser pour mal agir?</a:t>
            </a:r>
            <a:endParaRPr lang="en-US">
              <a:cs typeface="Calibri" panose="020F0502020204030204"/>
            </a:endParaRPr>
          </a:p>
          <a:p>
            <a:pPr marL="171450" indent="-171450">
              <a:buFont typeface="Arial"/>
              <a:buChar char="•"/>
            </a:pPr>
            <a:r>
              <a:rPr lang="en-CA" err="1"/>
              <a:t>Aimerais-tu</a:t>
            </a:r>
            <a:r>
              <a:rPr lang="en-CA"/>
              <a:t> que </a:t>
            </a:r>
            <a:r>
              <a:rPr lang="en-CA" err="1"/>
              <a:t>n'importe</a:t>
            </a:r>
            <a:r>
              <a:rPr lang="en-CA"/>
              <a:t> qui </a:t>
            </a:r>
            <a:r>
              <a:rPr lang="en-CA" err="1"/>
              <a:t>puisse</a:t>
            </a:r>
            <a:r>
              <a:rPr lang="en-CA"/>
              <a:t> se connecter sur ton </a:t>
            </a:r>
            <a:r>
              <a:rPr lang="en-CA" err="1"/>
              <a:t>compte</a:t>
            </a:r>
            <a:r>
              <a:rPr lang="en-CA"/>
              <a:t> Facebook </a:t>
            </a:r>
            <a:r>
              <a:rPr lang="en-CA" err="1"/>
              <a:t>ou</a:t>
            </a:r>
            <a:r>
              <a:rPr lang="en-CA"/>
              <a:t> Instagram? </a:t>
            </a:r>
            <a:r>
              <a:rPr lang="en-CA" err="1"/>
              <a:t>Pourquoi</a:t>
            </a:r>
            <a:r>
              <a:rPr lang="en-CA"/>
              <a:t>?</a:t>
            </a:r>
            <a:endParaRPr lang="fr-CA">
              <a:cs typeface="Calibri"/>
            </a:endParaRPr>
          </a:p>
          <a:p>
            <a:pPr marL="171450" indent="-171450">
              <a:buFont typeface="Arial"/>
              <a:buChar char="•"/>
            </a:pPr>
            <a:endParaRPr lang="en-CA">
              <a:cs typeface="Calibri"/>
            </a:endParaRPr>
          </a:p>
          <a:p>
            <a:r>
              <a:rPr lang="en-CA" b="1" err="1"/>
              <a:t>Ressources</a:t>
            </a:r>
            <a:r>
              <a:rPr lang="en-CA" b="1"/>
              <a:t> </a:t>
            </a:r>
            <a:r>
              <a:rPr lang="en-CA" b="1" err="1"/>
              <a:t>supplémentaires</a:t>
            </a:r>
            <a:r>
              <a:rPr lang="en-CA" b="1"/>
              <a:t> :</a:t>
            </a:r>
            <a:endParaRPr lang="en-US"/>
          </a:p>
          <a:p>
            <a:pPr marL="171450" indent="-171450">
              <a:buFont typeface="Arial"/>
              <a:buChar char="•"/>
            </a:pPr>
            <a:r>
              <a:rPr lang="en-CA"/>
              <a:t>Le Commissariat à la protection de la vie </a:t>
            </a:r>
            <a:r>
              <a:rPr lang="en-CA" err="1"/>
              <a:t>privée</a:t>
            </a:r>
            <a:r>
              <a:rPr lang="en-CA"/>
              <a:t> du Canada </a:t>
            </a:r>
            <a:r>
              <a:rPr lang="en-CA" err="1"/>
              <a:t>offre</a:t>
            </a:r>
            <a:r>
              <a:rPr lang="en-CA"/>
              <a:t> </a:t>
            </a:r>
            <a:r>
              <a:rPr lang="en-CA" err="1"/>
              <a:t>plusieurs</a:t>
            </a:r>
            <a:r>
              <a:rPr lang="en-CA"/>
              <a:t> </a:t>
            </a:r>
            <a:r>
              <a:rPr lang="en-CA" err="1"/>
              <a:t>ressources</a:t>
            </a:r>
            <a:r>
              <a:rPr lang="en-CA"/>
              <a:t> pour </a:t>
            </a:r>
            <a:r>
              <a:rPr lang="en-CA" err="1"/>
              <a:t>parler</a:t>
            </a:r>
            <a:r>
              <a:rPr lang="en-CA"/>
              <a:t> de </a:t>
            </a:r>
            <a:r>
              <a:rPr lang="en-CA" err="1"/>
              <a:t>ce</a:t>
            </a:r>
            <a:r>
              <a:rPr lang="en-CA"/>
              <a:t> </a:t>
            </a:r>
            <a:r>
              <a:rPr lang="en-CA" err="1"/>
              <a:t>sujet</a:t>
            </a:r>
            <a:r>
              <a:rPr lang="en-CA"/>
              <a:t> avec les </a:t>
            </a:r>
            <a:r>
              <a:rPr lang="en-CA" err="1"/>
              <a:t>élèves</a:t>
            </a:r>
            <a:r>
              <a:rPr lang="en-CA"/>
              <a:t>:  </a:t>
            </a:r>
            <a:r>
              <a:rPr lang="en-CA">
                <a:hlinkClick r:id="rId3"/>
              </a:rPr>
              <a:t>https://www.priv.gc.ca/fr/a-propos-du-commissariat/ce-que-nous-faisons/campagnes-et-activites-de-sensibilisation/sensibilisation-des-enfants-a-la-vie-privee/</a:t>
            </a:r>
            <a:endParaRPr lang="en-CA">
              <a:cs typeface="Calibri"/>
            </a:endParaRPr>
          </a:p>
          <a:p>
            <a:pPr>
              <a:buFont typeface="Arial"/>
            </a:pPr>
            <a:endParaRPr lang="en-CA">
              <a:cs typeface="Calibri"/>
            </a:endParaRPr>
          </a:p>
          <a:p>
            <a:endParaRPr lang="fr-CA"/>
          </a:p>
          <a:p>
            <a:r>
              <a:rPr lang="fr-CA" b="1" i="1"/>
              <a:t>Sources :</a:t>
            </a:r>
            <a:endParaRPr lang="fr-CA"/>
          </a:p>
          <a:p>
            <a:pPr marL="171450" indent="-171450">
              <a:buFont typeface="Arial"/>
              <a:buChar char="•"/>
            </a:pPr>
            <a:r>
              <a:rPr lang="fr-CA" i="1"/>
              <a:t>Loi sur la protection des renseignements personnels dans le secteur privé</a:t>
            </a:r>
            <a:r>
              <a:rPr lang="fr-CA"/>
              <a:t>, </a:t>
            </a:r>
            <a:r>
              <a:rPr lang="fr-CA" b="0" i="0">
                <a:solidFill>
                  <a:srgbClr val="212529"/>
                </a:solidFill>
                <a:effectLst/>
                <a:highlight>
                  <a:srgbClr val="FFFFFF"/>
                </a:highlight>
                <a:latin typeface="Open Sans" panose="020B0606030504020204" pitchFamily="34" charset="0"/>
              </a:rPr>
              <a:t>LC 2000, c 5, </a:t>
            </a:r>
            <a:r>
              <a:rPr lang="fr-CA"/>
              <a:t>art. 2</a:t>
            </a:r>
            <a:endParaRPr lang="en-US">
              <a:cs typeface="Calibri"/>
            </a:endParaRPr>
          </a:p>
          <a:p>
            <a:pPr marL="171450" indent="-171450">
              <a:buFont typeface="Arial"/>
              <a:buChar char="•"/>
            </a:pPr>
            <a:r>
              <a:rPr lang="en-CA" i="1"/>
              <a:t>Code </a:t>
            </a:r>
            <a:r>
              <a:rPr lang="en-CA" i="1" err="1"/>
              <a:t>criminel</a:t>
            </a:r>
            <a:r>
              <a:rPr lang="en-CA" i="1"/>
              <a:t>, </a:t>
            </a:r>
            <a:r>
              <a:rPr lang="fr-CA" b="0" i="0">
                <a:solidFill>
                  <a:srgbClr val="212529"/>
                </a:solidFill>
                <a:effectLst/>
                <a:highlight>
                  <a:srgbClr val="FFFFFF"/>
                </a:highlight>
                <a:latin typeface="Open Sans" panose="020B0606030504020204" pitchFamily="34" charset="0"/>
              </a:rPr>
              <a:t>LRC 1985, c C-46, </a:t>
            </a:r>
            <a:r>
              <a:rPr lang="en-CA"/>
              <a:t>art. 56.1, 402.2(1)</a:t>
            </a:r>
            <a:endParaRPr lang="fr-CA">
              <a:cs typeface="Calibri"/>
            </a:endParaRPr>
          </a:p>
          <a:p>
            <a:pPr marL="171450" indent="-171450">
              <a:buFont typeface="Arial"/>
              <a:buChar char="•"/>
            </a:pPr>
            <a:endParaRPr lang="fr-CA">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26</a:t>
            </a:fld>
            <a:endParaRPr lang="fr-FR"/>
          </a:p>
        </p:txBody>
      </p:sp>
    </p:spTree>
    <p:extLst>
      <p:ext uri="{BB962C8B-B14F-4D97-AF65-F5344CB8AC3E}">
        <p14:creationId xmlns:p14="http://schemas.microsoft.com/office/powerpoint/2010/main" val="1815669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p>
          <a:p>
            <a:endParaRPr lang="en-US"/>
          </a:p>
          <a:p>
            <a:pPr marL="171450" indent="-171450">
              <a:buFont typeface="Wingdings,Sans-Serif"/>
              <a:buChar char="q"/>
            </a:pPr>
            <a:r>
              <a:rPr lang="en-CA"/>
              <a:t>Rappeler </a:t>
            </a:r>
            <a:r>
              <a:rPr lang="en-CA" err="1"/>
              <a:t>rapidement</a:t>
            </a:r>
            <a:r>
              <a:rPr lang="en-CA"/>
              <a:t> </a:t>
            </a:r>
            <a:r>
              <a:rPr lang="en-CA" err="1"/>
              <a:t>quelques</a:t>
            </a:r>
            <a:r>
              <a:rPr lang="en-CA"/>
              <a:t> </a:t>
            </a:r>
            <a:r>
              <a:rPr lang="en-CA" err="1"/>
              <a:t>exemples</a:t>
            </a:r>
            <a:r>
              <a:rPr lang="en-CA"/>
              <a:t> de données </a:t>
            </a:r>
            <a:r>
              <a:rPr lang="en-CA" err="1"/>
              <a:t>personnelles</a:t>
            </a:r>
            <a:r>
              <a:rPr lang="en-CA"/>
              <a:t>.</a:t>
            </a:r>
            <a:endParaRPr lang="en-US"/>
          </a:p>
          <a:p>
            <a:pPr marL="171450" indent="-171450">
              <a:buFont typeface="Wingdings,Sans-Serif"/>
              <a:buChar char="q"/>
            </a:pPr>
            <a:r>
              <a:rPr lang="en-CA" err="1"/>
              <a:t>Demandez</a:t>
            </a:r>
            <a:r>
              <a:rPr lang="en-CA"/>
              <a:t> aux </a:t>
            </a:r>
            <a:r>
              <a:rPr lang="en-CA" err="1"/>
              <a:t>élèves</a:t>
            </a:r>
            <a:r>
              <a:rPr lang="en-CA"/>
              <a:t> des </a:t>
            </a:r>
            <a:r>
              <a:rPr lang="en-CA" err="1"/>
              <a:t>exemples</a:t>
            </a:r>
            <a:r>
              <a:rPr lang="en-CA"/>
              <a:t> de situations </a:t>
            </a:r>
            <a:r>
              <a:rPr lang="en-CA" err="1"/>
              <a:t>où</a:t>
            </a:r>
            <a:r>
              <a:rPr lang="en-CA"/>
              <a:t> </a:t>
            </a:r>
            <a:r>
              <a:rPr lang="en-CA" err="1"/>
              <a:t>une</a:t>
            </a:r>
            <a:r>
              <a:rPr lang="en-CA"/>
              <a:t> </a:t>
            </a:r>
            <a:r>
              <a:rPr lang="en-CA" err="1"/>
              <a:t>personne</a:t>
            </a:r>
            <a:r>
              <a:rPr lang="en-CA"/>
              <a:t> </a:t>
            </a:r>
            <a:r>
              <a:rPr lang="en-CA" err="1"/>
              <a:t>peut</a:t>
            </a:r>
            <a:r>
              <a:rPr lang="en-CA"/>
              <a:t> </a:t>
            </a:r>
            <a:r>
              <a:rPr lang="en-CA" err="1"/>
              <a:t>divulguer</a:t>
            </a:r>
            <a:r>
              <a:rPr lang="en-CA"/>
              <a:t> des </a:t>
            </a:r>
            <a:r>
              <a:rPr lang="en-CA" err="1"/>
              <a:t>informations</a:t>
            </a:r>
            <a:r>
              <a:rPr lang="en-CA"/>
              <a:t> </a:t>
            </a:r>
            <a:r>
              <a:rPr lang="en-CA" err="1"/>
              <a:t>personnelles</a:t>
            </a:r>
            <a:r>
              <a:rPr lang="en-CA"/>
              <a:t> par </a:t>
            </a:r>
            <a:r>
              <a:rPr lang="en-CA" err="1"/>
              <a:t>mégarde</a:t>
            </a:r>
            <a:r>
              <a:rPr lang="en-CA"/>
              <a:t> :</a:t>
            </a:r>
            <a:endParaRPr lang="en-US"/>
          </a:p>
          <a:p>
            <a:pPr marL="628650" lvl="1" indent="-171450">
              <a:buFont typeface="Arial,Sans-Serif"/>
              <a:buChar char="•"/>
            </a:pPr>
            <a:r>
              <a:rPr lang="en-CA"/>
              <a:t>Sa date de naissance</a:t>
            </a:r>
            <a:endParaRPr lang="en-US">
              <a:cs typeface="Calibri" panose="020F0502020204030204"/>
            </a:endParaRPr>
          </a:p>
          <a:p>
            <a:pPr marL="628650" lvl="1" indent="-171450">
              <a:buFont typeface="Arial,Sans-Serif"/>
              <a:buChar char="•"/>
            </a:pPr>
            <a:r>
              <a:rPr lang="en-CA"/>
              <a:t>Son </a:t>
            </a:r>
            <a:r>
              <a:rPr lang="en-CA" err="1"/>
              <a:t>adresse</a:t>
            </a:r>
            <a:endParaRPr lang="en-CA">
              <a:cs typeface="Calibri" panose="020F0502020204030204"/>
            </a:endParaRPr>
          </a:p>
          <a:p>
            <a:pPr marL="628650" lvl="1" indent="-171450">
              <a:buFont typeface="Arial,Sans-Serif"/>
              <a:buChar char="•"/>
            </a:pPr>
            <a:r>
              <a:rPr lang="en-CA"/>
              <a:t>Les </a:t>
            </a:r>
            <a:r>
              <a:rPr lang="en-CA" err="1"/>
              <a:t>réponses</a:t>
            </a:r>
            <a:r>
              <a:rPr lang="en-CA"/>
              <a:t> à </a:t>
            </a:r>
            <a:r>
              <a:rPr lang="en-CA" err="1"/>
              <a:t>certaines</a:t>
            </a:r>
            <a:r>
              <a:rPr lang="en-CA"/>
              <a:t> questions de </a:t>
            </a:r>
            <a:r>
              <a:rPr lang="en-CA" err="1"/>
              <a:t>sécurité</a:t>
            </a:r>
            <a:r>
              <a:rPr lang="en-CA"/>
              <a:t> (nom de </a:t>
            </a:r>
            <a:r>
              <a:rPr lang="en-CA" err="1"/>
              <a:t>l'animal</a:t>
            </a:r>
            <a:r>
              <a:rPr lang="en-CA"/>
              <a:t> de compagnie, etc.)</a:t>
            </a:r>
            <a:endParaRPr lang="en-US">
              <a:cs typeface="Calibri" panose="020F0502020204030204"/>
            </a:endParaRPr>
          </a:p>
          <a:p>
            <a:endParaRPr lang="en-CA"/>
          </a:p>
          <a:p>
            <a:pPr marL="171450" indent="-171450">
              <a:buFont typeface="Wingdings,Sans-Serif"/>
              <a:buChar char="q"/>
            </a:pPr>
            <a:r>
              <a:rPr lang="en-CA"/>
              <a:t>Les </a:t>
            </a:r>
            <a:r>
              <a:rPr lang="en-CA" err="1"/>
              <a:t>caractéristiques</a:t>
            </a:r>
            <a:r>
              <a:rPr lang="en-CA"/>
              <a:t> d'un bon mot de passe :</a:t>
            </a:r>
            <a:endParaRPr lang="en-US"/>
          </a:p>
          <a:p>
            <a:pPr marL="628650" lvl="1" indent="-171450">
              <a:buFont typeface="Arial,Sans-Serif"/>
              <a:buChar char="•"/>
            </a:pPr>
            <a:r>
              <a:rPr lang="en-CA"/>
              <a:t>Un mot de passe qui </a:t>
            </a:r>
            <a:r>
              <a:rPr lang="en-CA" err="1"/>
              <a:t>n’est</a:t>
            </a:r>
            <a:r>
              <a:rPr lang="en-CA"/>
              <a:t> pas courant (</a:t>
            </a:r>
            <a:r>
              <a:rPr lang="en-CA" err="1"/>
              <a:t>voir</a:t>
            </a:r>
            <a:r>
              <a:rPr lang="en-CA"/>
              <a:t> article </a:t>
            </a:r>
            <a:r>
              <a:rPr lang="en-CA" err="1"/>
              <a:t>Protégez-vous</a:t>
            </a:r>
            <a:r>
              <a:rPr lang="en-CA"/>
              <a:t> : </a:t>
            </a:r>
            <a:r>
              <a:rPr lang="en-CA">
                <a:hlinkClick r:id="rId3"/>
              </a:rPr>
              <a:t>https://www.protegez-vous.ca/nouvelles/technologie/les-15-types-de-mots-de-passe-les-plus-repandus-sur-le-web</a:t>
            </a:r>
            <a:r>
              <a:rPr lang="en-CA"/>
              <a:t>)</a:t>
            </a:r>
            <a:endParaRPr lang="en-CA">
              <a:cs typeface="Calibri" panose="020F0502020204030204"/>
            </a:endParaRPr>
          </a:p>
          <a:p>
            <a:pPr marL="628650" lvl="1" indent="-171450">
              <a:buFont typeface="Arial,Sans-Serif"/>
              <a:buChar char="•"/>
            </a:pPr>
            <a:r>
              <a:rPr lang="en-CA"/>
              <a:t>Un mot de passe qui </a:t>
            </a:r>
            <a:r>
              <a:rPr lang="en-CA" err="1"/>
              <a:t>n'est</a:t>
            </a:r>
            <a:r>
              <a:rPr lang="en-CA"/>
              <a:t> pas </a:t>
            </a:r>
            <a:r>
              <a:rPr lang="en-CA" err="1"/>
              <a:t>votre</a:t>
            </a:r>
            <a:r>
              <a:rPr lang="en-CA"/>
              <a:t> date de naissance, </a:t>
            </a:r>
            <a:r>
              <a:rPr lang="en-CA" err="1"/>
              <a:t>adresse</a:t>
            </a:r>
            <a:r>
              <a:rPr lang="en-CA"/>
              <a:t> </a:t>
            </a:r>
            <a:r>
              <a:rPr lang="en-CA" err="1"/>
              <a:t>ou</a:t>
            </a:r>
            <a:r>
              <a:rPr lang="en-CA"/>
              <a:t> </a:t>
            </a:r>
            <a:r>
              <a:rPr lang="en-CA" err="1"/>
              <a:t>autres</a:t>
            </a:r>
            <a:r>
              <a:rPr lang="en-CA"/>
              <a:t> </a:t>
            </a:r>
            <a:r>
              <a:rPr lang="en-CA" err="1"/>
              <a:t>informations</a:t>
            </a:r>
            <a:r>
              <a:rPr lang="en-CA"/>
              <a:t> que </a:t>
            </a:r>
            <a:r>
              <a:rPr lang="en-CA" err="1"/>
              <a:t>quelqu'un</a:t>
            </a:r>
            <a:r>
              <a:rPr lang="en-CA"/>
              <a:t> qui </a:t>
            </a:r>
            <a:r>
              <a:rPr lang="en-CA" err="1"/>
              <a:t>vous</a:t>
            </a:r>
            <a:r>
              <a:rPr lang="en-CA"/>
              <a:t> </a:t>
            </a:r>
            <a:r>
              <a:rPr lang="en-CA" err="1"/>
              <a:t>connait</a:t>
            </a:r>
            <a:r>
              <a:rPr lang="en-CA"/>
              <a:t> </a:t>
            </a:r>
            <a:r>
              <a:rPr lang="en-CA" err="1"/>
              <a:t>pourrait</a:t>
            </a:r>
            <a:r>
              <a:rPr lang="en-CA"/>
              <a:t> savoir. </a:t>
            </a:r>
            <a:endParaRPr lang="en-US">
              <a:cs typeface="Calibri" panose="020F0502020204030204"/>
            </a:endParaRPr>
          </a:p>
          <a:p>
            <a:pPr marL="628650" lvl="1" indent="-171450">
              <a:buFont typeface="Arial,Sans-Serif"/>
              <a:buChar char="•"/>
            </a:pPr>
            <a:r>
              <a:rPr lang="en-CA"/>
              <a:t>Un bon mot de passe </a:t>
            </a:r>
            <a:r>
              <a:rPr lang="en-CA" err="1"/>
              <a:t>devrait</a:t>
            </a:r>
            <a:r>
              <a:rPr lang="en-CA"/>
              <a:t> </a:t>
            </a:r>
            <a:r>
              <a:rPr lang="en-CA" err="1"/>
              <a:t>contenir</a:t>
            </a:r>
            <a:r>
              <a:rPr lang="en-CA"/>
              <a:t> des majuscules et minuscules, chiffres et </a:t>
            </a:r>
            <a:r>
              <a:rPr lang="en-CA" err="1"/>
              <a:t>symboles</a:t>
            </a:r>
            <a:r>
              <a:rPr lang="en-CA"/>
              <a:t>.</a:t>
            </a:r>
            <a:endParaRPr lang="en-US">
              <a:cs typeface="Calibri" panose="020F0502020204030204"/>
            </a:endParaRPr>
          </a:p>
          <a:p>
            <a:endParaRPr lang="en-CA"/>
          </a:p>
          <a:p>
            <a:r>
              <a:rPr lang="en-CA" b="1"/>
              <a:t>QUESTION SUPPLÉMENTAIRE :</a:t>
            </a:r>
            <a:endParaRPr lang="en-CA"/>
          </a:p>
          <a:p>
            <a:pPr marL="628650" lvl="1" indent="-171450">
              <a:buFont typeface="Arial"/>
              <a:buChar char="•"/>
            </a:pPr>
            <a:r>
              <a:rPr lang="en-CA" err="1"/>
              <a:t>Quel</a:t>
            </a:r>
            <a:r>
              <a:rPr lang="en-CA"/>
              <a:t> </a:t>
            </a:r>
            <a:r>
              <a:rPr lang="en-CA" err="1"/>
              <a:t>pourrait</a:t>
            </a:r>
            <a:r>
              <a:rPr lang="en-CA"/>
              <a:t> </a:t>
            </a:r>
            <a:r>
              <a:rPr lang="en-CA" err="1"/>
              <a:t>être</a:t>
            </a:r>
            <a:r>
              <a:rPr lang="en-CA"/>
              <a:t> un bon </a:t>
            </a:r>
            <a:r>
              <a:rPr lang="en-CA" err="1"/>
              <a:t>truc</a:t>
            </a:r>
            <a:r>
              <a:rPr lang="en-CA"/>
              <a:t> pour ne pas </a:t>
            </a:r>
            <a:r>
              <a:rPr lang="en-CA" err="1"/>
              <a:t>oublier</a:t>
            </a:r>
            <a:r>
              <a:rPr lang="en-CA"/>
              <a:t> </a:t>
            </a:r>
            <a:r>
              <a:rPr lang="en-CA" err="1"/>
              <a:t>ses</a:t>
            </a:r>
            <a:r>
              <a:rPr lang="en-CA"/>
              <a:t> mots de passe?</a:t>
            </a:r>
            <a:endParaRPr lang="en-US">
              <a:cs typeface="Calibri" panose="020F0502020204030204"/>
            </a:endParaRPr>
          </a:p>
          <a:p>
            <a:endParaRPr lang="en-CA"/>
          </a:p>
          <a:p>
            <a:r>
              <a:rPr lang="en-CA" b="1" err="1"/>
              <a:t>Ressource</a:t>
            </a:r>
            <a:r>
              <a:rPr lang="en-CA" b="1"/>
              <a:t> </a:t>
            </a:r>
            <a:r>
              <a:rPr lang="en-CA" b="1" err="1"/>
              <a:t>supplémentaire</a:t>
            </a:r>
            <a:r>
              <a:rPr lang="en-CA" b="1"/>
              <a:t> :</a:t>
            </a:r>
            <a:endParaRPr lang="en-CA"/>
          </a:p>
          <a:p>
            <a:pPr marL="171450" indent="-171450">
              <a:buFont typeface="Arial"/>
              <a:buChar char="•"/>
            </a:pPr>
            <a:r>
              <a:rPr lang="en-CA"/>
              <a:t>Le Commissariat à la protection de la vie </a:t>
            </a:r>
            <a:r>
              <a:rPr lang="en-CA" err="1"/>
              <a:t>privée</a:t>
            </a:r>
            <a:r>
              <a:rPr lang="en-CA"/>
              <a:t> </a:t>
            </a:r>
            <a:r>
              <a:rPr lang="en-CA" err="1"/>
              <a:t>offre</a:t>
            </a:r>
            <a:r>
              <a:rPr lang="en-CA"/>
              <a:t> </a:t>
            </a:r>
            <a:r>
              <a:rPr lang="en-CA" err="1"/>
              <a:t>plusieurs</a:t>
            </a:r>
            <a:r>
              <a:rPr lang="en-CA"/>
              <a:t> </a:t>
            </a:r>
            <a:r>
              <a:rPr lang="en-CA" err="1"/>
              <a:t>activités</a:t>
            </a:r>
            <a:r>
              <a:rPr lang="en-CA"/>
              <a:t> </a:t>
            </a:r>
            <a:r>
              <a:rPr lang="en-CA" err="1"/>
              <a:t>intéressantes</a:t>
            </a:r>
            <a:r>
              <a:rPr lang="en-CA"/>
              <a:t> sur le </a:t>
            </a:r>
            <a:r>
              <a:rPr lang="en-CA" err="1"/>
              <a:t>sujet</a:t>
            </a:r>
            <a:r>
              <a:rPr lang="en-CA"/>
              <a:t> : </a:t>
            </a:r>
            <a:r>
              <a:rPr lang="en-CA">
                <a:hlinkClick r:id="rId4"/>
              </a:rPr>
              <a:t>https://www.priv.gc.ca/fr/a-propos-du-commissariat/ce-que-nous-faisons/campagnes-et-activites-de-sensibilisation/sensibilisation-des-enfants-a-la-vie-privee/</a:t>
            </a:r>
            <a:endParaRPr lang="en-CA">
              <a:cs typeface="Calibri" panose="020F0502020204030204"/>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27</a:t>
            </a:fld>
            <a:endParaRPr lang="fr-FR"/>
          </a:p>
        </p:txBody>
      </p:sp>
    </p:spTree>
    <p:extLst>
      <p:ext uri="{BB962C8B-B14F-4D97-AF65-F5344CB8AC3E}">
        <p14:creationId xmlns:p14="http://schemas.microsoft.com/office/powerpoint/2010/main" val="3043287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Rappeler aux élèves qu’elles et ils peuvent parler avec leurs parents ou avec une personne de l’école s’ils se questionnent sur une situation qu’ils ont vécue en ligne.</a:t>
            </a:r>
            <a:endParaRPr lang="en-US"/>
          </a:p>
          <a:p>
            <a:r>
              <a:rPr lang="fr-CA"/>
              <a:t>Si vous avez des ressources spécifiques à votre école, n’hésitez pas à en parler avec elles et eux.</a:t>
            </a:r>
            <a:endParaRPr lang="en-US"/>
          </a:p>
          <a:p>
            <a:endParaRPr lang="fr-CA"/>
          </a:p>
          <a:p>
            <a:r>
              <a:rPr lang="fr-CA" b="1"/>
              <a:t>Ressources pour les élèves </a:t>
            </a:r>
            <a:r>
              <a:rPr lang="fr-CA"/>
              <a:t>:</a:t>
            </a:r>
          </a:p>
          <a:p>
            <a:pPr marL="171450" indent="-171450">
              <a:buFont typeface="Arial"/>
              <a:buChar char="•"/>
            </a:pPr>
            <a:r>
              <a:rPr lang="fr-CA"/>
              <a:t>Tel-jeune : 1-800-263-2266</a:t>
            </a:r>
            <a:endParaRPr lang="en-US">
              <a:cs typeface="Calibri" panose="020F0502020204030204"/>
            </a:endParaRPr>
          </a:p>
          <a:p>
            <a:pPr marL="171450" indent="-171450">
              <a:buFont typeface="Arial"/>
              <a:buChar char="•"/>
            </a:pPr>
            <a:r>
              <a:rPr lang="fr-CA"/>
              <a:t>Jeunesse, j'écoute (par téléphone ou par texto) : 1-800 668-6868</a:t>
            </a:r>
            <a:endParaRPr lang="en-US">
              <a:cs typeface="Calibri" panose="020F0502020204030204"/>
            </a:endParaRPr>
          </a:p>
          <a:p>
            <a:pPr marL="171450" indent="-171450">
              <a:buFont typeface="Arial"/>
              <a:buChar char="•"/>
            </a:pPr>
            <a:r>
              <a:rPr lang="fr-CA">
                <a:hlinkClick r:id="rId3"/>
              </a:rPr>
              <a:t>cyberaide.ca</a:t>
            </a:r>
            <a:r>
              <a:rPr lang="fr-CA"/>
              <a:t> : Site permettant de signaler du matériel pédopornographique sur le web. Cette ressource peut également aider un jeune et ses parents dans les cas où une image intime de l'enfant mineur circule sur le web.</a:t>
            </a:r>
            <a:endParaRPr lang="en-US">
              <a:cs typeface="Calibri" panose="020F0502020204030204"/>
            </a:endParaRPr>
          </a:p>
          <a:p>
            <a:pPr marL="171450" indent="-171450">
              <a:buFont typeface="Arial"/>
              <a:buChar char="•"/>
            </a:pPr>
            <a:r>
              <a:rPr lang="fr-CA">
                <a:hlinkClick r:id="rId4"/>
              </a:rPr>
              <a:t>aidezmoisvp.ca</a:t>
            </a:r>
            <a:r>
              <a:rPr lang="fr-CA"/>
              <a:t> : Site offrant de l'aide aux jeunes qui vivent de la cyberintimidation ou de l'extorsion en ligne.</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29</a:t>
            </a:fld>
            <a:endParaRPr lang="fr-FR"/>
          </a:p>
        </p:txBody>
      </p:sp>
    </p:spTree>
    <p:extLst>
      <p:ext uri="{BB962C8B-B14F-4D97-AF65-F5344CB8AC3E}">
        <p14:creationId xmlns:p14="http://schemas.microsoft.com/office/powerpoint/2010/main" val="25620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pPr marL="171450" indent="-171450">
              <a:buFont typeface="Wingdings,Sans-Serif"/>
              <a:buChar char="q"/>
            </a:pPr>
            <a:r>
              <a:rPr lang="fr-CA" b="1"/>
              <a:t>Les élèves font l'exercice #6</a:t>
            </a:r>
            <a:endParaRPr lang="fr-CA"/>
          </a:p>
          <a:p>
            <a:r>
              <a:rPr lang="fr-CA"/>
              <a:t>Lorsque ceux-ci ont terminé les exercices, revenez en grand groupe et complétez le tableau suivant en animant une discussion autour de chacune des situations présentées dans la feuille d'exercices. Faites un X ou un crochet dans la ou les cases correspondant aux actions à prendre.</a:t>
            </a:r>
            <a:endParaRPr lang="fr-FR"/>
          </a:p>
        </p:txBody>
      </p:sp>
      <p:sp>
        <p:nvSpPr>
          <p:cNvPr id="4" name="Espace réservé du numéro de diapositive 3"/>
          <p:cNvSpPr>
            <a:spLocks noGrp="1"/>
          </p:cNvSpPr>
          <p:nvPr>
            <p:ph type="sldNum" sz="quarter" idx="5"/>
          </p:nvPr>
        </p:nvSpPr>
        <p:spPr/>
        <p:txBody>
          <a:bodyPr/>
          <a:lstStyle/>
          <a:p>
            <a:fld id="{12BF431F-E352-435B-9E5A-AF3318DE287B}" type="slidenum">
              <a:rPr lang="fr-FR"/>
              <a:t>30</a:t>
            </a:fld>
            <a:endParaRPr lang="fr-FR"/>
          </a:p>
        </p:txBody>
      </p:sp>
    </p:spTree>
    <p:extLst>
      <p:ext uri="{BB962C8B-B14F-4D97-AF65-F5344CB8AC3E}">
        <p14:creationId xmlns:p14="http://schemas.microsoft.com/office/powerpoint/2010/main" val="109654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2BF431F-E352-435B-9E5A-AF3318DE287B}" type="slidenum">
              <a:rPr lang="fr-CA" smtClean="0"/>
              <a:t>31</a:t>
            </a:fld>
            <a:endParaRPr lang="fr-CA"/>
          </a:p>
        </p:txBody>
      </p:sp>
    </p:spTree>
    <p:extLst>
      <p:ext uri="{BB962C8B-B14F-4D97-AF65-F5344CB8AC3E}">
        <p14:creationId xmlns:p14="http://schemas.microsoft.com/office/powerpoint/2010/main" val="35000590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en-CA"/>
          </a:p>
          <a:p>
            <a:r>
              <a:rPr lang="en-CA" err="1"/>
              <a:t>Voici</a:t>
            </a:r>
            <a:r>
              <a:rPr lang="en-CA"/>
              <a:t> un </a:t>
            </a:r>
            <a:r>
              <a:rPr lang="en-CA" err="1"/>
              <a:t>exemple</a:t>
            </a:r>
            <a:r>
              <a:rPr lang="en-CA"/>
              <a:t> </a:t>
            </a:r>
            <a:r>
              <a:rPr lang="en-CA" err="1"/>
              <a:t>intéressant</a:t>
            </a:r>
            <a:r>
              <a:rPr lang="en-CA"/>
              <a:t> pour </a:t>
            </a:r>
            <a:r>
              <a:rPr lang="en-CA" err="1"/>
              <a:t>expliquer</a:t>
            </a:r>
            <a:r>
              <a:rPr lang="en-CA"/>
              <a:t> </a:t>
            </a:r>
            <a:r>
              <a:rPr lang="en-CA" err="1"/>
              <a:t>ce</a:t>
            </a:r>
            <a:r>
              <a:rPr lang="en-CA"/>
              <a:t> concept difficile. </a:t>
            </a:r>
            <a:endParaRPr lang="en-US"/>
          </a:p>
          <a:p>
            <a:r>
              <a:rPr lang="fr-CA"/>
              <a:t>« Imaginons que tes parents aient écrit une Charte pour la maison. Dans cette Charte, il est écrit que tous les membres de la famille doivent se coucher à 21h.</a:t>
            </a:r>
            <a:endParaRPr lang="en-US"/>
          </a:p>
          <a:p>
            <a:r>
              <a:rPr lang="fr-CA"/>
              <a:t>Il serait donc interdit de créer des règles comme « tous doivent faire la vaisselle à 21h30 »… Les membres de la famille devraient alors désobéir aux consignes de la Charte! »</a:t>
            </a:r>
            <a:endParaRPr lang="en-US"/>
          </a:p>
          <a:p>
            <a:endParaRPr lang="fr-CA"/>
          </a:p>
          <a:p>
            <a:endParaRPr lang="fr-CA"/>
          </a:p>
          <a:p>
            <a:r>
              <a:rPr lang="fr-CA" b="1" i="1"/>
              <a:t>Sources:</a:t>
            </a:r>
            <a:endParaRPr lang="fr-CA"/>
          </a:p>
          <a:p>
            <a:pPr marL="171450" indent="-171450">
              <a:buFont typeface="Arial"/>
              <a:buChar char="•"/>
            </a:pPr>
            <a:r>
              <a:rPr lang="fr-CA" i="1"/>
              <a:t>Charte des droits et libertés de la personne, </a:t>
            </a:r>
            <a:r>
              <a:rPr lang="fr-CA" b="0" i="0">
                <a:solidFill>
                  <a:srgbClr val="212529"/>
                </a:solidFill>
                <a:effectLst/>
                <a:highlight>
                  <a:srgbClr val="FFFFFF"/>
                </a:highlight>
                <a:latin typeface="Open Sans" panose="020B0606030504020204" pitchFamily="34" charset="0"/>
              </a:rPr>
              <a:t>RLRQ c C-12. </a:t>
            </a:r>
            <a:endParaRPr lang="en-US" b="0" i="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a:t>Charte canadienne des droits et libertés:</a:t>
            </a:r>
            <a:r>
              <a:rPr lang="fr-CA" i="1"/>
              <a:t> </a:t>
            </a:r>
            <a:r>
              <a:rPr lang="fr-FR" b="0" i="1">
                <a:solidFill>
                  <a:srgbClr val="212529"/>
                </a:solidFill>
                <a:effectLst/>
                <a:highlight>
                  <a:srgbClr val="FFFFFF"/>
                </a:highlight>
                <a:latin typeface="Open Sans" panose="020B0606030504020204" pitchFamily="34" charset="0"/>
              </a:rPr>
              <a:t>Loi constitutionnelle de 1982, Annexe B de la Loi de 1982 sur le Canada (R-U), </a:t>
            </a:r>
            <a:r>
              <a:rPr lang="fr-FR" b="0" i="0">
                <a:solidFill>
                  <a:srgbClr val="212529"/>
                </a:solidFill>
                <a:effectLst/>
                <a:highlight>
                  <a:srgbClr val="FFFFFF"/>
                </a:highlight>
                <a:latin typeface="Open Sans" panose="020B0606030504020204" pitchFamily="34" charset="0"/>
              </a:rPr>
              <a:t>1982, c 11.</a:t>
            </a:r>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32</a:t>
            </a:fld>
            <a:endParaRPr lang="fr-FR"/>
          </a:p>
        </p:txBody>
      </p:sp>
    </p:spTree>
    <p:extLst>
      <p:ext uri="{BB962C8B-B14F-4D97-AF65-F5344CB8AC3E}">
        <p14:creationId xmlns:p14="http://schemas.microsoft.com/office/powerpoint/2010/main" val="31127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b="1"/>
              <a:t>Les élèves font l’exercice #7</a:t>
            </a:r>
            <a:endParaRPr lang="en-US"/>
          </a:p>
          <a:p>
            <a:endParaRPr lang="fr-CA"/>
          </a:p>
          <a:p>
            <a:r>
              <a:rPr lang="fr-CA"/>
              <a:t>Au Québec, nous avons deux Chartes qui protègent les droits et libertés des citoyennes et citoyens. Il y a la Charte canadienne des droits et libertés et la Charte des droits et libertés de la personne (qu’on appelle aussi Charte québécoise). Ces deux lois ont un statut spécial ce qui</a:t>
            </a:r>
            <a:r>
              <a:rPr lang="fr-CA" sz="1800">
                <a:effectLst/>
                <a:latin typeface="Calibri" panose="020F0502020204030204" pitchFamily="34" charset="0"/>
                <a:ea typeface="Calibri" panose="020F0502020204030204" pitchFamily="34" charset="0"/>
              </a:rPr>
              <a:t> les rend difficile à modifier</a:t>
            </a:r>
            <a:r>
              <a:rPr lang="fr-CA"/>
              <a:t> par la Chambre des communes ou par l’Assemblée nationale.</a:t>
            </a:r>
            <a:endParaRPr lang="fr-CA">
              <a:cs typeface="Calibri" panose="020F0502020204030204"/>
            </a:endParaRPr>
          </a:p>
          <a:p>
            <a:endParaRPr lang="fr-CA"/>
          </a:p>
          <a:p>
            <a:r>
              <a:rPr lang="fr-CA"/>
              <a:t>Charte des droits et libertés de la personne en ligne : </a:t>
            </a:r>
            <a:r>
              <a:rPr lang="en-CA">
                <a:hlinkClick r:id="rId3"/>
              </a:rPr>
              <a:t>http://legisquebec.gouv.qc.ca/fr/ShowDoc/cs/C-12</a:t>
            </a:r>
            <a:endParaRPr lang="fr-CA"/>
          </a:p>
          <a:p>
            <a:endParaRPr lang="fr-CA"/>
          </a:p>
          <a:p>
            <a:endParaRPr lang="fr-CA"/>
          </a:p>
          <a:p>
            <a:r>
              <a:rPr lang="fr-CA"/>
              <a:t>Nous vous suggérons de donner plus d’exemples de droits et libertés garantis par la charte. Ainsi, les élèves comprendront que la loi n’existe pas seulement pour leur interdire des choses. </a:t>
            </a:r>
            <a:endParaRPr lang="en-US">
              <a:cs typeface="Calibri" panose="020F0502020204030204"/>
            </a:endParaRPr>
          </a:p>
          <a:p>
            <a:pPr marL="628650" lvl="1" indent="-171450">
              <a:buFont typeface="Wingdings,Sans-Serif"/>
              <a:buChar char="q"/>
            </a:pPr>
            <a:r>
              <a:rPr lang="fr-CA"/>
              <a:t>Version simplifiée de la Charte des droits et libertés de la personne : </a:t>
            </a:r>
            <a:r>
              <a:rPr lang="en-CA">
                <a:hlinkClick r:id="rId4"/>
              </a:rPr>
              <a:t>http://www.cdpdj.qc.ca/Publications/Charte_simplifiee.pdf</a:t>
            </a:r>
            <a:endParaRPr lang="en-CA"/>
          </a:p>
          <a:p>
            <a:endParaRPr lang="en-CA"/>
          </a:p>
          <a:p>
            <a:r>
              <a:rPr lang="en-CA"/>
              <a:t>Article </a:t>
            </a:r>
            <a:r>
              <a:rPr lang="en-CA" err="1"/>
              <a:t>d’Éducaloi</a:t>
            </a:r>
            <a:r>
              <a:rPr lang="en-CA"/>
              <a:t> </a:t>
            </a:r>
            <a:r>
              <a:rPr lang="en-CA" err="1"/>
              <a:t>expliquant</a:t>
            </a:r>
            <a:r>
              <a:rPr lang="en-CA"/>
              <a:t> les </a:t>
            </a:r>
            <a:r>
              <a:rPr lang="en-CA" err="1"/>
              <a:t>chartes</a:t>
            </a:r>
            <a:r>
              <a:rPr lang="en-CA"/>
              <a:t> et les </a:t>
            </a:r>
            <a:r>
              <a:rPr lang="en-CA" err="1"/>
              <a:t>différents</a:t>
            </a:r>
            <a:r>
              <a:rPr lang="en-CA"/>
              <a:t> types de </a:t>
            </a:r>
            <a:r>
              <a:rPr lang="en-CA" err="1"/>
              <a:t>lois</a:t>
            </a:r>
            <a:r>
              <a:rPr lang="en-CA"/>
              <a:t> : </a:t>
            </a:r>
            <a:r>
              <a:rPr lang="en-CA">
                <a:hlinkClick r:id="rId5"/>
              </a:rPr>
              <a:t>https://www.educaloi.qc.ca/capsules/les-lois-au-canada-et-au-Quebec</a:t>
            </a:r>
            <a:endParaRPr lang="en-CA"/>
          </a:p>
          <a:p>
            <a:endParaRPr lang="en-CA"/>
          </a:p>
          <a:p>
            <a:r>
              <a:rPr lang="en-CA" b="1" i="1"/>
              <a:t>Sources:</a:t>
            </a:r>
            <a:endParaRPr lang="en-CA"/>
          </a:p>
          <a:p>
            <a:pPr marL="171450" indent="-171450">
              <a:buFont typeface="Arial"/>
              <a:buChar char="•"/>
            </a:pPr>
            <a:r>
              <a:rPr lang="en-CA" i="1" err="1"/>
              <a:t>Charte</a:t>
            </a:r>
            <a:r>
              <a:rPr lang="en-CA" i="1"/>
              <a:t> des droits et </a:t>
            </a:r>
            <a:r>
              <a:rPr lang="en-CA" i="1" err="1"/>
              <a:t>libertés</a:t>
            </a:r>
            <a:r>
              <a:rPr lang="en-CA" i="1"/>
              <a:t> de la </a:t>
            </a:r>
            <a:r>
              <a:rPr lang="en-CA" i="1" err="1"/>
              <a:t>personne</a:t>
            </a:r>
            <a:r>
              <a:rPr lang="en-CA" i="1"/>
              <a:t>, </a:t>
            </a:r>
            <a:r>
              <a:rPr lang="fr-CA" b="0" i="0">
                <a:solidFill>
                  <a:srgbClr val="212529"/>
                </a:solidFill>
                <a:effectLst/>
                <a:highlight>
                  <a:srgbClr val="FFFFFF"/>
                </a:highlight>
                <a:latin typeface="Open Sans" panose="020B0606030504020204" pitchFamily="34" charset="0"/>
              </a:rPr>
              <a:t>RLRQ c C-12.</a:t>
            </a:r>
            <a:endParaRPr lang="en-CA" b="0" i="0">
              <a:solidFill>
                <a:srgbClr val="212529"/>
              </a:solidFill>
              <a:effectLst/>
              <a:highlight>
                <a:srgbClr val="FFFFFF"/>
              </a:highlight>
              <a:latin typeface="Open Sans" panose="020B0606030504020204" pitchFamily="34" charset="0"/>
              <a:cs typeface="Calibri" panose="020F0502020204030204"/>
            </a:endParaRPr>
          </a:p>
          <a:p>
            <a:pPr marL="171450" indent="-171450">
              <a:buFont typeface="Arial"/>
              <a:buChar char="•"/>
            </a:pPr>
            <a:r>
              <a:rPr lang="fr-CA" i="0"/>
              <a:t>Charte canadienne des droits et libertés:</a:t>
            </a:r>
            <a:r>
              <a:rPr lang="fr-CA" i="1"/>
              <a:t> </a:t>
            </a:r>
            <a:r>
              <a:rPr lang="fr-FR" b="0" i="1">
                <a:solidFill>
                  <a:srgbClr val="212529"/>
                </a:solidFill>
                <a:effectLst/>
                <a:highlight>
                  <a:srgbClr val="FFFFFF"/>
                </a:highlight>
                <a:latin typeface="Open Sans" panose="020B0606030504020204" pitchFamily="34" charset="0"/>
              </a:rPr>
              <a:t>Loi constitutionnelle de 1982, Annexe B de la Loi de 1982 sur le Canada (R-U), </a:t>
            </a:r>
            <a:r>
              <a:rPr lang="fr-FR" b="0" i="0">
                <a:solidFill>
                  <a:srgbClr val="212529"/>
                </a:solidFill>
                <a:effectLst/>
                <a:highlight>
                  <a:srgbClr val="FFFFFF"/>
                </a:highlight>
                <a:latin typeface="Open Sans" panose="020B0606030504020204" pitchFamily="34" charset="0"/>
              </a:rPr>
              <a:t>1982, c 11.</a:t>
            </a:r>
            <a:endParaRPr lang="fr-CA"/>
          </a:p>
          <a:p>
            <a:endParaRPr lang="en-CA"/>
          </a:p>
          <a:p>
            <a:endParaRPr lang="fr-CA" b="1">
              <a:cs typeface="Calibri" panose="020F0502020204030204"/>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33</a:t>
            </a:fld>
            <a:endParaRPr lang="fr-FR"/>
          </a:p>
        </p:txBody>
      </p:sp>
    </p:spTree>
    <p:extLst>
      <p:ext uri="{BB962C8B-B14F-4D97-AF65-F5344CB8AC3E}">
        <p14:creationId xmlns:p14="http://schemas.microsoft.com/office/powerpoint/2010/main" val="35734892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rédiger une charte pour le savoir-agir en ligne.</a:t>
            </a:r>
          </a:p>
          <a:p>
            <a:r>
              <a:rPr lang="fr-CA"/>
              <a:t>Nous vous recommandons de revoir la charte avec les élèves après quelques semaines ou quelques mois. Surtout si vous avez fait l’exercice en début d’année scolaire. </a:t>
            </a:r>
          </a:p>
          <a:p>
            <a:endParaRPr lang="fr-CA"/>
          </a:p>
          <a:p>
            <a:endParaRPr lang="fr-CA"/>
          </a:p>
          <a:p>
            <a:pPr marL="171450" indent="-171450">
              <a:buFont typeface="Wingdings,Sans-Serif"/>
              <a:buChar char="q"/>
            </a:pPr>
            <a:r>
              <a:rPr lang="fr-CA"/>
              <a:t>Comment choisir les articles à inscrire dans la charte? Nous vous proposons le fonctionnement suivant :</a:t>
            </a:r>
            <a:endParaRPr lang="en-US"/>
          </a:p>
          <a:p>
            <a:pPr marL="171450" indent="-171450">
              <a:buFont typeface="Arial,Sans-Serif"/>
              <a:buChar char="•"/>
            </a:pPr>
            <a:r>
              <a:rPr lang="fr-CA"/>
              <a:t>Placez les élèves en équipes de 3 à 5 élèves. Laissez-les discuter et noter à l'écrit des propositions d'articles pour la charte pendant environ une </a:t>
            </a:r>
            <a:r>
              <a:rPr lang="fr-CA" err="1"/>
              <a:t>demie-période</a:t>
            </a:r>
            <a:r>
              <a:rPr lang="fr-CA"/>
              <a:t>. </a:t>
            </a:r>
            <a:endParaRPr lang="en-US"/>
          </a:p>
          <a:p>
            <a:pPr marL="171450" indent="-171450">
              <a:buFont typeface="Arial,Sans-Serif"/>
              <a:buChar char="•"/>
            </a:pPr>
            <a:r>
              <a:rPr lang="fr-CA"/>
              <a:t>Ensuite, demandez aux équipes de présenter leurs propositions. </a:t>
            </a:r>
            <a:endParaRPr lang="en-US"/>
          </a:p>
          <a:p>
            <a:pPr marL="171450" indent="-171450">
              <a:buFont typeface="Arial,Sans-Serif"/>
              <a:buChar char="•"/>
            </a:pPr>
            <a:r>
              <a:rPr lang="fr-CA"/>
              <a:t>Faites voter le reste de la classe sur les propositions présentées par chaque groupe. Les propositions ayant recueilli le plus de votes peuvent ainsi être acceptées et notées dans la charte. </a:t>
            </a:r>
            <a:endParaRPr lang="en-US"/>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34</a:t>
            </a:fld>
            <a:endParaRPr lang="fr-FR"/>
          </a:p>
        </p:txBody>
      </p:sp>
    </p:spTree>
    <p:extLst>
      <p:ext uri="{BB962C8B-B14F-4D97-AF65-F5344CB8AC3E}">
        <p14:creationId xmlns:p14="http://schemas.microsoft.com/office/powerpoint/2010/main" val="2835478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a:t>NOTES AU PERSONNEL ENSEIGNANT</a:t>
            </a:r>
            <a:endParaRPr lang="en-US"/>
          </a:p>
          <a:p>
            <a:endParaRPr lang="en-US"/>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35</a:t>
            </a:fld>
            <a:endParaRPr lang="fr-FR"/>
          </a:p>
        </p:txBody>
      </p:sp>
    </p:spTree>
    <p:extLst>
      <p:ext uri="{BB962C8B-B14F-4D97-AF65-F5344CB8AC3E}">
        <p14:creationId xmlns:p14="http://schemas.microsoft.com/office/powerpoint/2010/main" val="3781064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t>NOTES AU PERSONNEL ENSEIGNANT</a:t>
            </a:r>
            <a:endParaRPr lang="en-US" dirty="0"/>
          </a:p>
          <a:p>
            <a:endParaRPr lang="fr-CA" b="1" dirty="0"/>
          </a:p>
          <a:p>
            <a:r>
              <a:rPr lang="fr-CA" b="1" dirty="0">
                <a:cs typeface="Calibri"/>
              </a:rPr>
              <a:t>Cliquez pour faire apparaître l'image indice.</a:t>
            </a:r>
            <a:endParaRPr lang="fr-CA" b="1" dirty="0"/>
          </a:p>
          <a:p>
            <a:endParaRPr lang="fr-CA" dirty="0"/>
          </a:p>
          <a:p>
            <a:r>
              <a:rPr lang="fr-CA" dirty="0"/>
              <a:t>Animez une discussion sur les deux questions suivantes :</a:t>
            </a:r>
            <a:endParaRPr lang="fr-CA" dirty="0">
              <a:cs typeface="Calibri" panose="020F0502020204030204"/>
            </a:endParaRPr>
          </a:p>
          <a:p>
            <a:r>
              <a:rPr lang="fr-CA" b="1" dirty="0"/>
              <a:t>1. Les lois changent-elles à travers le temps?</a:t>
            </a:r>
            <a:endParaRPr lang="fr-CA" dirty="0"/>
          </a:p>
          <a:p>
            <a:r>
              <a:rPr lang="fr-CA" dirty="0"/>
              <a:t>Si les élèves éprouvent des difficultés à répondre, demandez-leur s’ils connaissent quelque chose qui était interdit autrefois, mais permis aujourd’hui, ou le contraire. </a:t>
            </a:r>
            <a:endParaRPr lang="en-US" dirty="0"/>
          </a:p>
          <a:p>
            <a:r>
              <a:rPr lang="fr-CA" dirty="0"/>
              <a:t>Quelques exemples d’actualité: cannabis, droit de vote des femmes, avortement, mariage des couples de même sexe, aide médicale à mourir, etc.</a:t>
            </a:r>
            <a:endParaRPr lang="en-US" dirty="0"/>
          </a:p>
          <a:p>
            <a:endParaRPr lang="fr-CA" dirty="0"/>
          </a:p>
          <a:p>
            <a:r>
              <a:rPr lang="fr-CA" b="1" dirty="0"/>
              <a:t>2. Les lois continueront-elles de changer?</a:t>
            </a:r>
            <a:endParaRPr lang="en-US" dirty="0"/>
          </a:p>
          <a:p>
            <a:r>
              <a:rPr lang="fr-CA" dirty="0"/>
              <a:t>À la suite des discussions autour de la première question de cette diapositive, les élèves devraient avoir compris que les lois évoluent et changent en même temps que la société. Elles doivent normalement refléter ses valeurs. Elle doit aussi s’adapter aux nouvelles réalités et aux nouvelles technologies qui se développent. Par exemple, lorsque l’on a su enregistrer de la musique, le droit a dû s’adapter en modifiant les notions de propriété intellectuelle.</a:t>
            </a:r>
            <a:endParaRPr lang="en-US" dirty="0"/>
          </a:p>
          <a:p>
            <a:r>
              <a:rPr lang="fr-CA" dirty="0"/>
              <a:t>Le droit a également dû s’adapter à l’apparition d’Internet et des réseaux sociaux. Ce sera le sujet principal de cette activité.</a:t>
            </a:r>
          </a:p>
          <a:p>
            <a:endParaRPr lang="en-US" dirty="0">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5</a:t>
            </a:fld>
            <a:endParaRPr lang="fr-FR"/>
          </a:p>
        </p:txBody>
      </p:sp>
    </p:spTree>
    <p:extLst>
      <p:ext uri="{BB962C8B-B14F-4D97-AF65-F5344CB8AC3E}">
        <p14:creationId xmlns:p14="http://schemas.microsoft.com/office/powerpoint/2010/main" val="2128964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36</a:t>
            </a:fld>
            <a:endParaRPr lang="fr-FR"/>
          </a:p>
        </p:txBody>
      </p:sp>
    </p:spTree>
    <p:extLst>
      <p:ext uri="{BB962C8B-B14F-4D97-AF65-F5344CB8AC3E}">
        <p14:creationId xmlns:p14="http://schemas.microsoft.com/office/powerpoint/2010/main" val="65757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37</a:t>
            </a:fld>
            <a:endParaRPr lang="fr-FR"/>
          </a:p>
        </p:txBody>
      </p:sp>
    </p:spTree>
    <p:extLst>
      <p:ext uri="{BB962C8B-B14F-4D97-AF65-F5344CB8AC3E}">
        <p14:creationId xmlns:p14="http://schemas.microsoft.com/office/powerpoint/2010/main" val="658540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38</a:t>
            </a:fld>
            <a:endParaRPr lang="fr-FR"/>
          </a:p>
        </p:txBody>
      </p:sp>
    </p:spTree>
    <p:extLst>
      <p:ext uri="{BB962C8B-B14F-4D97-AF65-F5344CB8AC3E}">
        <p14:creationId xmlns:p14="http://schemas.microsoft.com/office/powerpoint/2010/main" val="31216808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39</a:t>
            </a:fld>
            <a:endParaRPr lang="fr-FR"/>
          </a:p>
        </p:txBody>
      </p:sp>
    </p:spTree>
    <p:extLst>
      <p:ext uri="{BB962C8B-B14F-4D97-AF65-F5344CB8AC3E}">
        <p14:creationId xmlns:p14="http://schemas.microsoft.com/office/powerpoint/2010/main" val="40483916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Invitez les élèves à proposer des articles pour la charte. Invitez-les ensuite à donner leur avis sur les propositions faites par les autres. Lorsqu'une proposition d'article fait l'unanimité, inscrivez-la puis demandez aux élèves de faire de même dans leur document de travail.</a:t>
            </a:r>
          </a:p>
          <a:p>
            <a:endParaRPr lang="fr-CA"/>
          </a:p>
          <a:p>
            <a:r>
              <a:rPr lang="fr-CA"/>
              <a:t>Veuillez noter que le nombre d’articles est aléatoire. Votre charte peut être plus longue ou plus courte.</a:t>
            </a:r>
            <a:endParaRPr lang="en-US"/>
          </a:p>
          <a:p>
            <a:endParaRPr lang="fr-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40</a:t>
            </a:fld>
            <a:endParaRPr lang="fr-FR"/>
          </a:p>
        </p:txBody>
      </p:sp>
    </p:spTree>
    <p:extLst>
      <p:ext uri="{BB962C8B-B14F-4D97-AF65-F5344CB8AC3E}">
        <p14:creationId xmlns:p14="http://schemas.microsoft.com/office/powerpoint/2010/main" val="8157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L’élève doit continuer à réfléchir sur le fait que le droit est un concept relatif et est en évolution constante. </a:t>
            </a:r>
            <a:endParaRPr lang="en-US"/>
          </a:p>
          <a:p>
            <a:endParaRPr lang="fr-CA"/>
          </a:p>
          <a:p>
            <a:r>
              <a:rPr lang="fr-CA" b="1"/>
              <a:t>Première question</a:t>
            </a:r>
            <a:endParaRPr lang="fr-CA"/>
          </a:p>
          <a:p>
            <a:pPr marL="285750" indent="-285750">
              <a:buFont typeface="Wingdings,Sans-Serif"/>
              <a:buChar char="q"/>
            </a:pPr>
            <a:r>
              <a:rPr lang="fr-CA"/>
              <a:t>La loi diffère énormément par rapport à l'endroit où l'on est. </a:t>
            </a:r>
            <a:endParaRPr lang="en-US"/>
          </a:p>
          <a:p>
            <a:pPr marL="285750" indent="-285750">
              <a:buFont typeface="Wingdings,Sans-Serif"/>
              <a:buChar char="q"/>
            </a:pPr>
            <a:r>
              <a:rPr lang="fr-CA"/>
              <a:t>Pour répondre à la question, les élèves nommeront sûrement un de ces exemples : le droit de port d’armes aux États-Unis, la peine de mort dans certains pays, l’interdiction du mariage pour les personnes conjointes de même sexe et peut-être même l’âge pour boire de l’alcool ou pour voter dans d’autres pays (ou dans d’autres provinces!) Le droit peut effectivement changer selon l’endroit où on se trouve dans le monde.</a:t>
            </a:r>
          </a:p>
          <a:p>
            <a:pPr marL="285750" indent="-285750">
              <a:buFont typeface="Wingdings,Sans-Serif"/>
              <a:buChar char="q"/>
            </a:pPr>
            <a:r>
              <a:rPr lang="fr-FR"/>
              <a:t>À l’intérieur même du Canada, certaines lois sont pareilles partout (ex: Code criminel) alors que d'autres changent d'une province à l'autre (ex: l’âge pour boire de l’alcool ou les règles concernant certains contrats).</a:t>
            </a:r>
          </a:p>
          <a:p>
            <a:endParaRPr lang="fr-FR"/>
          </a:p>
          <a:p>
            <a:r>
              <a:rPr lang="fr-FR" b="1"/>
              <a:t>Deuxième question</a:t>
            </a:r>
            <a:endParaRPr lang="fr-FR"/>
          </a:p>
          <a:p>
            <a:r>
              <a:rPr lang="fr-FR"/>
              <a:t>Les lois s'appliquent également sur Internet, qui n'est pas réellement un lieu physique.</a:t>
            </a:r>
            <a:endParaRPr lang="en-US"/>
          </a:p>
          <a:p>
            <a:r>
              <a:rPr lang="fr-FR"/>
              <a:t>Questions supplémentaires:</a:t>
            </a:r>
            <a:endParaRPr lang="en-US"/>
          </a:p>
          <a:p>
            <a:pPr marL="285750" indent="-285750">
              <a:buFont typeface="Wingdings,Sans-Serif"/>
              <a:buChar char="q"/>
            </a:pPr>
            <a:r>
              <a:rPr lang="fr-CA"/>
              <a:t>Dirais-tu, en règle générale, que ce qu’il est interdit de faire dans la vie de tous les jours est également interdit sur Internet?</a:t>
            </a:r>
            <a:endParaRPr lang="fr-FR"/>
          </a:p>
          <a:p>
            <a:pPr marL="285750" indent="-285750">
              <a:buFont typeface="Wingdings,Sans-Serif"/>
              <a:buChar char="q"/>
            </a:pPr>
            <a:r>
              <a:rPr lang="fr-CA"/>
              <a:t>Peux-tu donner des exemples de ce qui est interdit dans la vie quotidienne, et aussi sur Internet?</a:t>
            </a:r>
          </a:p>
          <a:p>
            <a:pPr marL="285750" indent="-285750">
              <a:buFont typeface="Arial,Sans-Serif"/>
              <a:buChar char="•"/>
            </a:pPr>
            <a:endParaRPr lang="fr-CA"/>
          </a:p>
          <a:p>
            <a:r>
              <a:rPr lang="fr-FR" b="1"/>
              <a:t>QUESTION SUPPLÉMENTAIRE :</a:t>
            </a:r>
            <a:endParaRPr lang="fr-FR"/>
          </a:p>
          <a:p>
            <a:pPr marL="171450" indent="-171450">
              <a:buFont typeface="Wingdings,Sans-Serif"/>
              <a:buChar char="q"/>
            </a:pPr>
            <a:r>
              <a:rPr lang="fr-FR"/>
              <a:t>Crois-tu </a:t>
            </a:r>
            <a:r>
              <a:rPr lang="fr-CA"/>
              <a:t>qu'il soit plus difficile ou plus facile de « réprimander » une personne qui agit mal sur Internet? </a:t>
            </a:r>
            <a:endParaRPr lang="fr-FR"/>
          </a:p>
          <a:p>
            <a:endParaRPr lang="fr-FR"/>
          </a:p>
          <a:p>
            <a:r>
              <a:rPr lang="fr-FR" b="1"/>
              <a:t>Informations pour faire avancer les discussions :</a:t>
            </a:r>
            <a:endParaRPr lang="en-US"/>
          </a:p>
          <a:p>
            <a:r>
              <a:rPr lang="fr-CA"/>
              <a:t>Nos ordinateurs ont tous une ''signature'' que l'on appelle une Adresse IP. Celle-ci est composée de quatre nombres compris entre 0 et 255, séparés par des points. Exemple « 192.46.254.1 ». Ainsi, des spécialistes peuvent retrouver l'ordinateur d'où est parti un message, une photo ou un vidéo qui causerait des problèmes. </a:t>
            </a:r>
            <a:endParaRPr lang="en-US"/>
          </a:p>
          <a:p>
            <a:r>
              <a:rPr lang="fr-CA"/>
              <a:t>On peut également retrouver les gens ayant effectué un paiement en ligne grâce à leur numéro de carte de crédit. </a:t>
            </a:r>
            <a:endParaRPr lang="en-US"/>
          </a:p>
          <a:p>
            <a:endParaRPr lang="fr-FR"/>
          </a:p>
          <a:p>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6</a:t>
            </a:fld>
            <a:endParaRPr lang="fr-FR"/>
          </a:p>
        </p:txBody>
      </p:sp>
    </p:spTree>
    <p:extLst>
      <p:ext uri="{BB962C8B-B14F-4D97-AF65-F5344CB8AC3E}">
        <p14:creationId xmlns:p14="http://schemas.microsoft.com/office/powerpoint/2010/main" val="316139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p>
          <a:p>
            <a:endParaRPr lang="en-US"/>
          </a:p>
          <a:p>
            <a:r>
              <a:rPr lang="fr-CA"/>
              <a:t>La plupart des gestes mentionnés par les élèves sont interdits et encadrés par la loi. Par contre, ce ne sont pas tous des crimes.</a:t>
            </a:r>
            <a:endParaRPr lang="en-US"/>
          </a:p>
          <a:p>
            <a:endParaRPr lang="fr-CA"/>
          </a:p>
          <a:p>
            <a:r>
              <a:rPr lang="fr-CA"/>
              <a:t>Les crimes sont généralement des comportements qui vont à l’encontre des valeurs de la société. Les crimes peuvent être contre des personnes (meurtre, violence physique, agression sexuelle, terrorisme) ou contre des choses (vol, vandalisme, fraude, entrée par effraction). Les crimes peuvent aussi être d’autres comportements qu’on interdit dans la société: ex: trafic de drogue. Une personne qui commet un crime peut être accusée et être reconnue coupable de ce crime. Il y aura alors une conséquence qui est décidée par une ou un juge. La plupart des crimes se trouvent dans le Code criminel, une loi fédérale pour tout le Canada.</a:t>
            </a:r>
            <a:endParaRPr lang="en-US"/>
          </a:p>
          <a:p>
            <a:endParaRPr lang="fr-CA"/>
          </a:p>
          <a:p>
            <a:r>
              <a:rPr lang="fr-CA"/>
              <a:t>Dans d’autres situations, une personne peut recevoir une contravention si elle fait quelque chose d’interdit. Par exemple, rouler trop vite en voiture, être dans un parc lorsque le parc est fermé, fumer dans un endroit interdit, faire des graffitis, détruire des objets qui appartiennent à la ville (abribus, poubelles, installations dans un parc, etc.). On peut recevoir un ticket à partir de l’âge de 14 ans.</a:t>
            </a:r>
          </a:p>
          <a:p>
            <a:endParaRPr lang="fr-CA"/>
          </a:p>
          <a:p>
            <a:r>
              <a:rPr lang="fr-CA"/>
              <a:t>D’autres comportements sont aussi encadrés par la loi, mais ils n’ont pas les mêmes conséquences. Dans les autres cas, si on agit mal on pourrait devoir dédommager une personne qui a subi un dommage (lui payer un montant d’argent). Par exemple, dans les cas de droits d’auteur, de diffamation, de droit à l’image, de discrimination.</a:t>
            </a:r>
            <a:endParaRPr lang="en-US"/>
          </a:p>
          <a:p>
            <a:endParaRPr lang="fr-CA"/>
          </a:p>
          <a:p>
            <a:endParaRPr lang="fr-CA"/>
          </a:p>
          <a:p>
            <a:r>
              <a:rPr lang="fr-CA" b="1" i="1"/>
              <a:t>Sources:</a:t>
            </a:r>
            <a:endParaRPr lang="fr-CA"/>
          </a:p>
          <a:p>
            <a:pPr marL="171450" indent="-171450">
              <a:buFont typeface="Arial"/>
              <a:buChar char="•"/>
            </a:pPr>
            <a:r>
              <a:rPr lang="fr-CA" i="1"/>
              <a:t>Code de procédure pénale</a:t>
            </a:r>
            <a:r>
              <a:rPr lang="fr-CA"/>
              <a:t>, RLRQ c C-25.1, art 5 a </a:t>
            </a:r>
            <a:r>
              <a:rPr lang="fr-CA" err="1"/>
              <a:t>contario</a:t>
            </a:r>
            <a:r>
              <a:rPr lang="fr-CA"/>
              <a:t>, 144.</a:t>
            </a:r>
          </a:p>
          <a:p>
            <a:pPr marL="171450" indent="-171450">
              <a:buFont typeface="Arial"/>
              <a:buChar char="•"/>
            </a:pPr>
            <a:r>
              <a:rPr lang="fr-CA" i="1"/>
              <a:t>Code criminel,</a:t>
            </a:r>
            <a:r>
              <a:rPr lang="fr-CA"/>
              <a:t> LRC 1985, c C-46, art 21, 235 (meurtre), 265 (voies de fait), 271 (agression sexuelle), 83.01 (terrorisme), 322(vol), 430 (méfait), 380 (fraude), 348 (introduction par effraction).</a:t>
            </a:r>
          </a:p>
          <a:p>
            <a:pPr marL="171450" indent="-171450">
              <a:buFont typeface="Arial"/>
              <a:buChar char="•"/>
            </a:pPr>
            <a:r>
              <a:rPr lang="fr-CA" i="1"/>
              <a:t>Loi réglementant certaines drogues et autres substances</a:t>
            </a:r>
            <a:r>
              <a:rPr lang="fr-CA"/>
              <a:t>, LC 1996, c 19, art 5 (trafic de drogues).</a:t>
            </a:r>
          </a:p>
          <a:p>
            <a:pPr marL="171450" indent="-171450">
              <a:buFont typeface="Arial"/>
              <a:buChar char="•"/>
            </a:pPr>
            <a:r>
              <a:rPr lang="fr-CA" i="1"/>
              <a:t>Code de la sécurité routière</a:t>
            </a:r>
            <a:r>
              <a:rPr lang="fr-CA"/>
              <a:t>, RLRQ c C-24.2, art 329 al 3 (excès de vitesse).</a:t>
            </a:r>
          </a:p>
          <a:p>
            <a:pPr marL="171450" indent="-171450">
              <a:buFont typeface="Arial"/>
              <a:buChar char="•"/>
            </a:pPr>
            <a:r>
              <a:rPr lang="fr-CA"/>
              <a:t>Montréal, Règlement 1107, Règlement concernant les parcs et endroits publics (2015), art 3, 9.1.</a:t>
            </a:r>
          </a:p>
          <a:p>
            <a:pPr marL="171450" indent="-171450">
              <a:buFont typeface="Arial"/>
              <a:buChar char="•"/>
            </a:pPr>
            <a:r>
              <a:rPr lang="fr-CA" i="1"/>
              <a:t>Loi concernant la lutte contre le tabagisme</a:t>
            </a:r>
            <a:r>
              <a:rPr lang="fr-CA"/>
              <a:t>, RLRQ c L-6.2, art 2 (fumer dans un endroit interdit). </a:t>
            </a:r>
            <a:endParaRPr lang="fr-CA">
              <a:cs typeface="Calibri"/>
            </a:endParaRPr>
          </a:p>
          <a:p>
            <a:r>
              <a:rPr lang="fr-CA"/>
              <a:t>. 21</a:t>
            </a:r>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7</a:t>
            </a:fld>
            <a:endParaRPr lang="fr-FR"/>
          </a:p>
        </p:txBody>
      </p:sp>
    </p:spTree>
    <p:extLst>
      <p:ext uri="{BB962C8B-B14F-4D97-AF65-F5344CB8AC3E}">
        <p14:creationId xmlns:p14="http://schemas.microsoft.com/office/powerpoint/2010/main" val="7689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réponse à la </a:t>
            </a:r>
            <a:r>
              <a:rPr lang="fr-CA" b="1"/>
              <a:t>première question </a:t>
            </a:r>
            <a:r>
              <a:rPr lang="fr-CA"/>
              <a:t>est complexe. Plusieurs dates peuvent être intéressantes à mentionner : </a:t>
            </a:r>
            <a:endParaRPr lang="en-US"/>
          </a:p>
          <a:p>
            <a:r>
              <a:rPr lang="fr-CA"/>
              <a:t>1971 : Un premier réseau fermé est créé avec 23 ordinateurs. C’est aussi l’envoi du premier courriel.</a:t>
            </a:r>
            <a:endParaRPr lang="en-US"/>
          </a:p>
          <a:p>
            <a:r>
              <a:rPr lang="fr-CA"/>
              <a:t>1984 : Il faudra cependant attendre 13 ans avant d’avoir 1000 ordinateurs branchés à ce réseau fermé, soit en 1984. </a:t>
            </a:r>
          </a:p>
          <a:p>
            <a:r>
              <a:rPr lang="fr-CA" b="1"/>
              <a:t>1990 : Apparition du World Wide Web</a:t>
            </a:r>
            <a:r>
              <a:rPr lang="fr-CA"/>
              <a:t>, navigateurs web et pages web. C’est la version embryonnaire d’Internet tel qu’on le connait aujourd’hui.</a:t>
            </a:r>
            <a:endParaRPr lang="en-US"/>
          </a:p>
          <a:p>
            <a:r>
              <a:rPr lang="fr-CA"/>
              <a:t>Entre 1996 et 2000 : Explosion du nombre d’ordinateurs branchés à Internet. On passe de 30 millions d’ordinateurs à 368,5 millions en 4 ans!</a:t>
            </a:r>
            <a:endParaRPr lang="en-US"/>
          </a:p>
          <a:p>
            <a:endParaRPr lang="fr-CA"/>
          </a:p>
          <a:p>
            <a:r>
              <a:rPr lang="fr-CA"/>
              <a:t>La réponse à la </a:t>
            </a:r>
            <a:r>
              <a:rPr lang="fr-CA" b="1"/>
              <a:t>seconde question </a:t>
            </a:r>
            <a:r>
              <a:rPr lang="fr-CA"/>
              <a:t>est plus simple :</a:t>
            </a:r>
            <a:endParaRPr lang="en-US"/>
          </a:p>
          <a:p>
            <a:endParaRPr lang="fr-CA"/>
          </a:p>
          <a:p>
            <a:r>
              <a:rPr lang="fr-CA"/>
              <a:t>Premier réseau social de grande envergure : Facebook en 2004</a:t>
            </a:r>
            <a:endParaRPr lang="en-US"/>
          </a:p>
          <a:p>
            <a:r>
              <a:rPr lang="fr-CA"/>
              <a:t>Puis, Twitter en 2006, Instagram en 2010, Snapchat en 2011, </a:t>
            </a:r>
            <a:r>
              <a:rPr lang="fr-CA" err="1"/>
              <a:t>Tik</a:t>
            </a:r>
            <a:r>
              <a:rPr lang="fr-CA"/>
              <a:t> Tok en 2018 (après fusion avec musical.ly)</a:t>
            </a:r>
            <a:endParaRPr lang="en-US"/>
          </a:p>
          <a:p>
            <a:endParaRPr lang="fr-CA"/>
          </a:p>
          <a:p>
            <a:r>
              <a:rPr lang="fr-CA" b="1"/>
              <a:t>Questions supplémentaires pour les élèves:</a:t>
            </a:r>
            <a:endParaRPr lang="en-US"/>
          </a:p>
          <a:p>
            <a:r>
              <a:rPr lang="fr-CA"/>
              <a:t>Penses-tu que l’utilisation d’Internet a beaucoup changé dans les 20 dernières années? Qu’est-ce que les gens font plus qu’avant sur Internet? </a:t>
            </a:r>
            <a:endParaRPr lang="en-US"/>
          </a:p>
          <a:p>
            <a:r>
              <a:rPr lang="fr-CA"/>
              <a:t>Crois-tu qu’avoir accès à Internet est indispensable aujourd’hui? Quelles pourraient être les conséquences pour une personne qui n’a aucune façon d’accéder à Internet? </a:t>
            </a:r>
            <a:endParaRPr lang="en-US"/>
          </a:p>
          <a:p>
            <a:endParaRPr lang="fr-CA"/>
          </a:p>
          <a:p>
            <a:r>
              <a:rPr lang="fr-CA" b="1"/>
              <a:t>Sources:</a:t>
            </a:r>
            <a:endParaRPr lang="en-US"/>
          </a:p>
          <a:p>
            <a:pPr marL="171450" indent="-171450">
              <a:buFont typeface="Arial,Sans-Serif"/>
              <a:buChar char="•"/>
            </a:pPr>
            <a:endParaRPr lang="fr-CA"/>
          </a:p>
          <a:p>
            <a:pPr marL="171450" indent="-171450">
              <a:buFont typeface="Arial,Sans-Serif"/>
              <a:buChar char="•"/>
            </a:pPr>
            <a:r>
              <a:rPr lang="fr-CA">
                <a:hlinkClick r:id="rId3"/>
              </a:rPr>
              <a:t>Innovation disruptive et naissance d'un écosystème: voyage aux origines de l'Internet</a:t>
            </a:r>
            <a:endParaRPr lang="fr-CA"/>
          </a:p>
          <a:p>
            <a:pPr marL="171450" indent="-171450">
              <a:buFont typeface="Arial,Sans-Serif"/>
              <a:buChar char="•"/>
            </a:pPr>
            <a:r>
              <a:rPr lang="fr-CA">
                <a:hlinkClick r:id="rId4"/>
              </a:rPr>
              <a:t>Facebook, Twitter et les autres...</a:t>
            </a:r>
            <a:r>
              <a:rPr lang="fr-CA"/>
              <a:t> </a:t>
            </a:r>
            <a:endParaRPr lang="en-US"/>
          </a:p>
          <a:p>
            <a:endParaRPr lang="en-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9</a:t>
            </a:fld>
            <a:endParaRPr lang="fr-FR"/>
          </a:p>
        </p:txBody>
      </p:sp>
    </p:spTree>
    <p:extLst>
      <p:ext uri="{BB962C8B-B14F-4D97-AF65-F5344CB8AC3E}">
        <p14:creationId xmlns:p14="http://schemas.microsoft.com/office/powerpoint/2010/main" val="2093987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Il peut être intéressant de faire réfléchir les élèves sur la signification du mot </a:t>
            </a:r>
            <a:r>
              <a:rPr lang="fr-CA" i="1"/>
              <a:t>social; </a:t>
            </a:r>
            <a:r>
              <a:rPr lang="fr-CA"/>
              <a:t>que social signifie société. Les réseaux sociaux sont donc une partie d’Internet qui imite les rapports que l’on peut avoir avec les autres membres de la société. On peut parler, organiser des événements, partager des pensées ou des photos, lire et commenter l’actualité, etc.</a:t>
            </a:r>
            <a:endParaRPr lang="en-US"/>
          </a:p>
          <a:p>
            <a:endParaRPr lang="fr-CA"/>
          </a:p>
          <a:p>
            <a:r>
              <a:rPr lang="fr-CA" b="1"/>
              <a:t>Âge pour avoir un compte:</a:t>
            </a:r>
            <a:endParaRPr lang="en-US"/>
          </a:p>
          <a:p>
            <a:r>
              <a:rPr lang="fr-CA"/>
              <a:t>Dans les conditions d’utilisation de Facebook, Instagram, </a:t>
            </a:r>
            <a:r>
              <a:rPr lang="fr-CA" err="1"/>
              <a:t>TikTok</a:t>
            </a:r>
            <a:r>
              <a:rPr lang="fr-CA"/>
              <a:t>, YouTube ainsi que la plupart des réseaux sociaux, il est indiqué une personne doit être âgée de 13 ans pour avoir un compte à elle. </a:t>
            </a:r>
            <a:endParaRPr lang="en-US"/>
          </a:p>
          <a:p>
            <a:endParaRPr lang="fr-CA"/>
          </a:p>
          <a:p>
            <a:r>
              <a:rPr lang="en-CA" b="1" i="1"/>
              <a:t>Sources:</a:t>
            </a:r>
            <a:endParaRPr lang="en-US"/>
          </a:p>
          <a:p>
            <a:r>
              <a:rPr lang="en-CA">
                <a:hlinkClick r:id="rId3"/>
              </a:rPr>
              <a:t>Facebook: https://www.facebook.com/legal/terms</a:t>
            </a:r>
            <a:endParaRPr lang="en-CA"/>
          </a:p>
          <a:p>
            <a:r>
              <a:rPr lang="en-CA">
                <a:hlinkClick r:id="rId4"/>
              </a:rPr>
              <a:t>Instagram: https://www.facebook.com/help/instagram/478745558852511</a:t>
            </a:r>
            <a:endParaRPr lang="en-CA"/>
          </a:p>
          <a:p>
            <a:r>
              <a:rPr lang="fr-CA" err="1">
                <a:hlinkClick r:id="rId5"/>
              </a:rPr>
              <a:t>Tik</a:t>
            </a:r>
            <a:r>
              <a:rPr lang="fr-CA">
                <a:hlinkClick r:id="rId5"/>
              </a:rPr>
              <a:t> Tok: https://www.tiktok.com/legal/terms-of-use?lang=fr</a:t>
            </a:r>
            <a:endParaRPr lang="fr-CA"/>
          </a:p>
          <a:p>
            <a:r>
              <a:rPr lang="fr-CA">
                <a:hlinkClick r:id="rId6"/>
              </a:rPr>
              <a:t>YouTube: https://support.google.com/accounts/answer/1350409</a:t>
            </a:r>
            <a:endParaRPr lang="en-CA"/>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10</a:t>
            </a:fld>
            <a:endParaRPr lang="fr-FR"/>
          </a:p>
        </p:txBody>
      </p:sp>
    </p:spTree>
    <p:extLst>
      <p:ext uri="{BB962C8B-B14F-4D97-AF65-F5344CB8AC3E}">
        <p14:creationId xmlns:p14="http://schemas.microsoft.com/office/powerpoint/2010/main" val="155555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L’objectif de ces questions est d’amener les élèves à prendre une perspective plus altruiste. L’élève doit réaliser que ce n'est pas seulement elle ou lui qui aura des conséquences négatives en cas de mauvaises actions en ligne. Les gens à qui on s'adresse sur Internet sont de vraies personnes, que l'on peut blesser ou à qui l'on peut causer du tort, parfois sans réellement y réfléchir. </a:t>
            </a:r>
            <a:endParaRPr lang="en-US"/>
          </a:p>
          <a:p>
            <a:endParaRPr lang="fr-CA"/>
          </a:p>
          <a:p>
            <a:r>
              <a:rPr lang="fr-CA"/>
              <a:t>Certains comportements nommés plus loin dans cette activité sont des crimes alors que d'autres sont interdits par la loi, mais ne sont pas des crimes. Par exemple, probablement qu’un nombre élevé d’élèves ont dit avoir un compte Instagram, alors que l’âge prévu par les conditions d’utilisation est de 13 ans. La police viendra-t-elle les arrêter chez eux? Certainement pas! Il sera spécifié pour chacun des comportements vus plus loin si ceux-ci sont des crimes ou non. </a:t>
            </a:r>
          </a:p>
          <a:p>
            <a:endParaRPr lang="fr-CA"/>
          </a:p>
          <a:p>
            <a:r>
              <a:rPr lang="fr-CA"/>
              <a:t>Il peut également être intéressant de mentionner aux élèves que la </a:t>
            </a:r>
            <a:r>
              <a:rPr lang="fr-CA" b="1"/>
              <a:t>responsabilité criminelle existe dès l'âge de 12 ans</a:t>
            </a:r>
            <a:r>
              <a:rPr lang="fr-CA"/>
              <a:t>. Cela veut dire qu’à partir de l’âge de 12 ans, on peut être accusé d’un crime. </a:t>
            </a:r>
            <a:endParaRPr lang="en-US"/>
          </a:p>
          <a:p>
            <a:endParaRPr lang="fr-CA"/>
          </a:p>
          <a:p>
            <a:r>
              <a:rPr lang="fr-CA"/>
              <a:t>À savoir! Les adolescentes et les adolescents coupables d’un crime ne vont pas en prison avec les adultes et très peu d’adolescentes et d’adolescents vont en centre jeunesse (généralement c’est parce que le crime est grave ou que la personne adolescente en fait beaucoup). Une adolescente ou un adolescent peut quand même avoir des choses à faire s’il est coupable d’un crime: heures de travaux communautaires, conditions à respecter (ex: couvre-feu), rencontres avec des personnes intervenantes, etc. Pour en savoir plus sur le sujet, consultez notre site web: educaloi.qc.ca dans la section Crimes et infractions.</a:t>
            </a:r>
            <a:endParaRPr lang="en-US"/>
          </a:p>
          <a:p>
            <a:endParaRPr lang="fr-CA"/>
          </a:p>
          <a:p>
            <a:r>
              <a:rPr lang="fr-CA" b="1" i="1"/>
              <a:t>Sources: </a:t>
            </a:r>
            <a:endParaRPr lang="en-US"/>
          </a:p>
          <a:p>
            <a:pPr marL="171450" indent="-171450">
              <a:buFont typeface="Arial"/>
              <a:buChar char="•"/>
            </a:pPr>
            <a:r>
              <a:rPr lang="fr-CA" i="1"/>
              <a:t>Code criminel, </a:t>
            </a:r>
            <a:r>
              <a:rPr lang="fr-CA" b="0" i="0">
                <a:solidFill>
                  <a:srgbClr val="212529"/>
                </a:solidFill>
                <a:effectLst/>
                <a:highlight>
                  <a:srgbClr val="FFFFFF"/>
                </a:highlight>
                <a:latin typeface="Open Sans" panose="020B0606030504020204" pitchFamily="34" charset="0"/>
              </a:rPr>
              <a:t>LRC 1985, c C-46, </a:t>
            </a:r>
            <a:r>
              <a:rPr lang="fr-CA"/>
              <a:t>art. 13.</a:t>
            </a:r>
            <a:endParaRPr lang="en-US">
              <a:cs typeface="Calibri" panose="020F0502020204030204"/>
            </a:endParaRPr>
          </a:p>
          <a:p>
            <a:pPr marL="171450" indent="-171450">
              <a:buFont typeface="Arial"/>
              <a:buChar char="•"/>
            </a:pPr>
            <a:r>
              <a:rPr lang="fr-CA" i="1"/>
              <a:t>Loi sur le système de justice pénale pour les adolescents</a:t>
            </a:r>
            <a:r>
              <a:rPr lang="fr-CA"/>
              <a:t>, </a:t>
            </a:r>
            <a:r>
              <a:rPr lang="fr-CA" b="0" i="0">
                <a:solidFill>
                  <a:srgbClr val="212529"/>
                </a:solidFill>
                <a:effectLst/>
                <a:highlight>
                  <a:srgbClr val="FFFFFF"/>
                </a:highlight>
                <a:latin typeface="Open Sans" panose="020B0606030504020204" pitchFamily="34" charset="0"/>
              </a:rPr>
              <a:t>LC 2002, c 1, </a:t>
            </a:r>
            <a:r>
              <a:rPr lang="fr-CA"/>
              <a:t>art. 2(1), 3, 4 et 5.</a:t>
            </a:r>
            <a:endParaRPr lang="en-US">
              <a:cs typeface="Calibri" panose="020F0502020204030204"/>
            </a:endParaRPr>
          </a:p>
          <a:p>
            <a:endParaRPr lang="fr-CA"/>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t>11</a:t>
            </a:fld>
            <a:endParaRPr lang="fr-FR"/>
          </a:p>
        </p:txBody>
      </p:sp>
    </p:spTree>
    <p:extLst>
      <p:ext uri="{BB962C8B-B14F-4D97-AF65-F5344CB8AC3E}">
        <p14:creationId xmlns:p14="http://schemas.microsoft.com/office/powerpoint/2010/main" val="419710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a:t>NOTES AU PERSONNEL ENSEIGNANT</a:t>
            </a:r>
            <a:endParaRPr lang="en-US"/>
          </a:p>
          <a:p>
            <a:endParaRPr lang="fr-CA"/>
          </a:p>
          <a:p>
            <a:r>
              <a:rPr lang="fr-CA"/>
              <a:t>La cyberintimidation, c’est de l’intimidation, mais qui a lieu sur le Web, par texto, par courriel, etc. La plupart du temps, ce sont des gestes qui sont fréquents et qui cherchent à diminuer la personne victime.</a:t>
            </a:r>
            <a:endParaRPr lang="en-US"/>
          </a:p>
          <a:p>
            <a:endParaRPr lang="fr-CA"/>
          </a:p>
          <a:p>
            <a:r>
              <a:rPr lang="fr-CA" b="1"/>
              <a:t>L’intimidation va plus loin qu’une plaisanterie amicale ou qu'un conflit entre deux personnes.</a:t>
            </a:r>
            <a:r>
              <a:rPr lang="en-US" b="1"/>
              <a:t> </a:t>
            </a:r>
            <a:endParaRPr lang="fr-CA"/>
          </a:p>
          <a:p>
            <a:r>
              <a:rPr lang="fr-CA"/>
              <a:t>Voici quelques exemples d’intimidation:</a:t>
            </a:r>
            <a:r>
              <a:rPr lang="en-US"/>
              <a:t> </a:t>
            </a:r>
          </a:p>
          <a:p>
            <a:pPr marL="171450" indent="-171450">
              <a:buFont typeface="Wingdings,Sans-Serif"/>
              <a:buChar char="q"/>
            </a:pPr>
            <a:r>
              <a:rPr lang="fr-CA"/>
              <a:t>Insulter quelqu’un (« T’es nul! »; « T’es laid! »)</a:t>
            </a:r>
            <a:r>
              <a:rPr lang="en-US"/>
              <a:t> </a:t>
            </a:r>
          </a:p>
          <a:p>
            <a:pPr marL="171450" indent="-171450">
              <a:buFont typeface="Wingdings,Sans-Serif"/>
              <a:buChar char="q"/>
            </a:pPr>
            <a:r>
              <a:rPr lang="fr-CA"/>
              <a:t>Menacer quelqu’un ou extorquer quelqu'un (« On va lui faire peur! »; « Montre-moi tes seins sinon je mets ta photo embarrassante sur Internet »)</a:t>
            </a:r>
            <a:r>
              <a:rPr lang="en-US"/>
              <a:t> </a:t>
            </a:r>
          </a:p>
          <a:p>
            <a:pPr marL="171450" indent="-171450">
              <a:buFont typeface="Wingdings,Sans-Serif"/>
              <a:buChar char="q"/>
            </a:pPr>
            <a:r>
              <a:rPr lang="fr-CA"/>
              <a:t>Rabaisser une personne par des propos méchants.</a:t>
            </a:r>
            <a:endParaRPr lang="en-US"/>
          </a:p>
          <a:p>
            <a:pPr marL="171450" indent="-171450">
              <a:buFont typeface="Wingdings,Sans-Serif"/>
              <a:buChar char="q"/>
            </a:pPr>
            <a:r>
              <a:rPr lang="fr-CA"/>
              <a:t>Voler l'identité de quelqu'un d'autre; se faire passer pour quelqu'un d'autre. </a:t>
            </a:r>
            <a:endParaRPr lang="en-US"/>
          </a:p>
          <a:p>
            <a:r>
              <a:rPr lang="fr-CA"/>
              <a:t> </a:t>
            </a:r>
            <a:endParaRPr lang="en-US"/>
          </a:p>
          <a:p>
            <a:r>
              <a:rPr lang="fr-CA"/>
              <a:t>Des gestes peuvent être intimidants même s'ils ne sont pas faits directement devant la personne, comme des propos blessants qui lui sont rapportés par la suite. </a:t>
            </a:r>
            <a:endParaRPr lang="en-US"/>
          </a:p>
          <a:p>
            <a:endParaRPr lang="fr-CA"/>
          </a:p>
          <a:p>
            <a:r>
              <a:rPr lang="fr-CA"/>
              <a:t>Les gestes suivants seront expliqués dans les prochaines diapositives:</a:t>
            </a:r>
            <a:endParaRPr lang="en-US"/>
          </a:p>
          <a:p>
            <a:pPr marL="171450" indent="-171450">
              <a:buFont typeface="Arial,Sans-Serif"/>
              <a:buChar char="•"/>
            </a:pPr>
            <a:r>
              <a:rPr lang="fr-CA"/>
              <a:t>Menaces</a:t>
            </a:r>
            <a:endParaRPr lang="en-US"/>
          </a:p>
          <a:p>
            <a:pPr marL="171450" indent="-171450">
              <a:buFont typeface="Arial,Sans-Serif"/>
              <a:buChar char="•"/>
            </a:pPr>
            <a:r>
              <a:rPr lang="fr-CA"/>
              <a:t>Harcèlement</a:t>
            </a:r>
            <a:endParaRPr lang="en-US"/>
          </a:p>
          <a:p>
            <a:pPr marL="171450" indent="-171450">
              <a:buFont typeface="Arial,Sans-Serif"/>
              <a:buChar char="•"/>
            </a:pPr>
            <a:r>
              <a:rPr lang="fr-CA"/>
              <a:t>Taxage / extorsion</a:t>
            </a:r>
            <a:endParaRPr lang="en-US"/>
          </a:p>
          <a:p>
            <a:pPr marL="171450" indent="-171450">
              <a:buFont typeface="Arial,Sans-Serif"/>
              <a:buChar char="•"/>
            </a:pPr>
            <a:r>
              <a:rPr lang="fr-CA"/>
              <a:t>Diffamation</a:t>
            </a:r>
            <a:endParaRPr lang="en-US"/>
          </a:p>
          <a:p>
            <a:endParaRPr lang="en-US"/>
          </a:p>
          <a:p>
            <a:endParaRPr lang="en-US"/>
          </a:p>
          <a:p>
            <a:r>
              <a:rPr lang="en-US" b="1" i="1"/>
              <a:t>Sources:</a:t>
            </a:r>
            <a:endParaRPr lang="en-US"/>
          </a:p>
          <a:p>
            <a:endParaRPr lang="en-US"/>
          </a:p>
          <a:p>
            <a:r>
              <a:rPr lang="en-CA" i="1"/>
              <a:t>Code </a:t>
            </a:r>
            <a:r>
              <a:rPr lang="en-CA" i="1" err="1"/>
              <a:t>criminel</a:t>
            </a:r>
            <a:r>
              <a:rPr lang="en-CA"/>
              <a:t>, </a:t>
            </a:r>
            <a:r>
              <a:rPr lang="fr-CA" b="0" i="0">
                <a:solidFill>
                  <a:srgbClr val="212529"/>
                </a:solidFill>
                <a:effectLst/>
                <a:highlight>
                  <a:srgbClr val="FFFFFF"/>
                </a:highlight>
                <a:latin typeface="Open Sans" panose="020B0606030504020204" pitchFamily="34" charset="0"/>
              </a:rPr>
              <a:t>LRC 1985, c C-46, </a:t>
            </a:r>
            <a:r>
              <a:rPr lang="en-CA"/>
              <a:t>art. 1</a:t>
            </a:r>
            <a:r>
              <a:rPr lang="fr-CA"/>
              <a:t>63.1a)(i) et 163.1a)(ii): pornographie juvénile; 162.1(2)a): distribution d’images intimes, 264: harcèlement criminel, 298 et 299: diffamation</a:t>
            </a:r>
            <a:endParaRPr lang="en-US"/>
          </a:p>
          <a:p>
            <a:r>
              <a:rPr lang="fr-CA" i="1"/>
              <a:t>Code civil du Québec</a:t>
            </a:r>
            <a:r>
              <a:rPr lang="fr-CA"/>
              <a:t>, </a:t>
            </a:r>
            <a:r>
              <a:rPr lang="fr-CA" b="0" i="0">
                <a:solidFill>
                  <a:srgbClr val="212529"/>
                </a:solidFill>
                <a:effectLst/>
                <a:highlight>
                  <a:srgbClr val="FFFFFF"/>
                </a:highlight>
                <a:latin typeface="Open Sans" panose="020B0606030504020204" pitchFamily="34" charset="0"/>
              </a:rPr>
              <a:t>RLRQ c CCQ-1991, </a:t>
            </a:r>
            <a:r>
              <a:rPr lang="fr-CA"/>
              <a:t>art. 35 et 36.</a:t>
            </a:r>
            <a:endParaRPr lang="en-US"/>
          </a:p>
          <a:p>
            <a:r>
              <a:rPr lang="fr-CA" i="1"/>
              <a:t>Loi sur le droit d'auteur</a:t>
            </a:r>
            <a:r>
              <a:rPr lang="fr-CA"/>
              <a:t>, </a:t>
            </a:r>
            <a:r>
              <a:rPr lang="fr-CA" b="0" i="0">
                <a:solidFill>
                  <a:srgbClr val="212529"/>
                </a:solidFill>
                <a:effectLst/>
                <a:highlight>
                  <a:srgbClr val="FFFFFF"/>
                </a:highlight>
                <a:latin typeface="Open Sans" panose="020B0606030504020204" pitchFamily="34" charset="0"/>
              </a:rPr>
              <a:t> LRC 1985, c C-42, </a:t>
            </a:r>
            <a:r>
              <a:rPr lang="fr-CA"/>
              <a:t>art. 3, 5 et 6.</a:t>
            </a:r>
          </a:p>
          <a:p>
            <a:r>
              <a:rPr lang="en-CA" i="1"/>
              <a:t>L</a:t>
            </a:r>
            <a:r>
              <a:rPr lang="fr-CA" i="1" err="1"/>
              <a:t>oi</a:t>
            </a:r>
            <a:r>
              <a:rPr lang="fr-CA" i="1"/>
              <a:t> sur l’instruction publique</a:t>
            </a:r>
            <a:r>
              <a:rPr lang="fr-CA"/>
              <a:t>, </a:t>
            </a:r>
            <a:r>
              <a:rPr lang="fr-CA" b="0" i="0">
                <a:solidFill>
                  <a:srgbClr val="212529"/>
                </a:solidFill>
                <a:effectLst/>
                <a:highlight>
                  <a:srgbClr val="FFFFFF"/>
                </a:highlight>
                <a:latin typeface="Open Sans" panose="020B0606030504020204" pitchFamily="34" charset="0"/>
              </a:rPr>
              <a:t>RLRQ c I-13.3, </a:t>
            </a:r>
            <a:r>
              <a:rPr lang="fr-CA"/>
              <a:t>art. 13 al. 1(1.1°)</a:t>
            </a:r>
            <a:endParaRPr lang="en-US"/>
          </a:p>
          <a:p>
            <a:r>
              <a:rPr lang="fr-CA" i="1"/>
              <a:t>Loi sur l’enseignement privé</a:t>
            </a:r>
            <a:r>
              <a:rPr lang="fr-CA"/>
              <a:t>, </a:t>
            </a:r>
            <a:r>
              <a:rPr lang="fr-CA" b="0" i="0">
                <a:solidFill>
                  <a:srgbClr val="212529"/>
                </a:solidFill>
                <a:effectLst/>
                <a:highlight>
                  <a:srgbClr val="FFFFFF"/>
                </a:highlight>
                <a:latin typeface="Open Sans" panose="020B0606030504020204" pitchFamily="34" charset="0"/>
              </a:rPr>
              <a:t>RLRQ c E-9.1, </a:t>
            </a:r>
            <a:r>
              <a:rPr lang="fr-CA"/>
              <a:t>art. 9 al 2</a:t>
            </a:r>
            <a:endParaRPr lang="fr-FR"/>
          </a:p>
          <a:p>
            <a:endParaRPr lang="en-US">
              <a:cs typeface="Calibri"/>
            </a:endParaRPr>
          </a:p>
        </p:txBody>
      </p:sp>
      <p:sp>
        <p:nvSpPr>
          <p:cNvPr id="4" name="Espace réservé du numéro de diapositive 3"/>
          <p:cNvSpPr>
            <a:spLocks noGrp="1"/>
          </p:cNvSpPr>
          <p:nvPr>
            <p:ph type="sldNum" sz="quarter" idx="5"/>
          </p:nvPr>
        </p:nvSpPr>
        <p:spPr/>
        <p:txBody>
          <a:bodyPr/>
          <a:lstStyle/>
          <a:p>
            <a:fld id="{12BF431F-E352-435B-9E5A-AF3318DE287B}" type="slidenum">
              <a:rPr lang="fr-FR"/>
              <a:t>13</a:t>
            </a:fld>
            <a:endParaRPr lang="fr-FR"/>
          </a:p>
        </p:txBody>
      </p:sp>
    </p:spTree>
    <p:extLst>
      <p:ext uri="{BB962C8B-B14F-4D97-AF65-F5344CB8AC3E}">
        <p14:creationId xmlns:p14="http://schemas.microsoft.com/office/powerpoint/2010/main" val="10913265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sv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ww.facebook.com/educaloi/?ref=page_internal" TargetMode="External"/><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hyperlink" Target="https://www.youtube.com/c/educaloi/videos" TargetMode="External"/><Relationship Id="rId2" Type="http://schemas.openxmlformats.org/officeDocument/2006/relationships/hyperlink" Target="https://educaloi.qc.ca/" TargetMode="External"/><Relationship Id="rId1" Type="http://schemas.openxmlformats.org/officeDocument/2006/relationships/slideMaster" Target="../slideMasters/slideMaster1.xml"/><Relationship Id="rId6" Type="http://schemas.openxmlformats.org/officeDocument/2006/relationships/image" Target="../media/image28.png"/><Relationship Id="rId11" Type="http://schemas.openxmlformats.org/officeDocument/2006/relationships/hyperlink" Target="https://www.instagram.com/educaloi/?hl=fr-ca" TargetMode="External"/><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svg"/><Relationship Id="rId9" Type="http://schemas.openxmlformats.org/officeDocument/2006/relationships/image" Target="../media/image31.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youtube.com/c/educaloi/videos" TargetMode="External"/><Relationship Id="rId7" Type="http://schemas.openxmlformats.org/officeDocument/2006/relationships/hyperlink" Target="https://www.instagram.com/educaloi/?hl=fr-ca" TargetMode="External"/><Relationship Id="rId2" Type="http://schemas.openxmlformats.org/officeDocument/2006/relationships/hyperlink" Target="https://www.facebook.com/educaloi/?ref=page_internal" TargetMode="External"/><Relationship Id="rId1" Type="http://schemas.openxmlformats.org/officeDocument/2006/relationships/slideMaster" Target="../slideMasters/slideMaster1.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hyperlink" Target="https://educaloi.qc.ca/" TargetMode="External"/><Relationship Id="rId9" Type="http://schemas.openxmlformats.org/officeDocument/2006/relationships/hyperlink" Target="http://educationjuridique.c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0" name="Espace réservé pour une image  6">
            <a:extLst>
              <a:ext uri="{FF2B5EF4-FFF2-40B4-BE49-F238E27FC236}">
                <a16:creationId xmlns:a16="http://schemas.microsoft.com/office/drawing/2014/main" id="{8BB11DE4-7B1C-5745-875F-4B1CF8BB0E73}"/>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2" name="Titre 1">
            <a:extLst>
              <a:ext uri="{FF2B5EF4-FFF2-40B4-BE49-F238E27FC236}">
                <a16:creationId xmlns:a16="http://schemas.microsoft.com/office/drawing/2014/main" id="{364707A6-5057-B34A-B28C-0064B6651917}"/>
              </a:ext>
            </a:extLst>
          </p:cNvPr>
          <p:cNvSpPr>
            <a:spLocks noGrp="1"/>
          </p:cNvSpPr>
          <p:nvPr>
            <p:ph type="ctrTitle" hasCustomPrompt="1"/>
          </p:nvPr>
        </p:nvSpPr>
        <p:spPr>
          <a:xfrm>
            <a:off x="882650" y="2469790"/>
            <a:ext cx="5212080" cy="2377440"/>
          </a:xfrm>
        </p:spPr>
        <p:txBody>
          <a:bodyPr lIns="0" tIns="0" rIns="0" bIns="0" anchor="t"/>
          <a:lstStyle>
            <a:lvl1pPr algn="l">
              <a:defRPr sz="6000" b="1"/>
            </a:lvl1pPr>
          </a:lstStyle>
          <a:p>
            <a:r>
              <a:rPr lang="fr-CA"/>
              <a:t>Cliquez pour insérer le titre</a:t>
            </a:r>
          </a:p>
        </p:txBody>
      </p:sp>
      <p:sp>
        <p:nvSpPr>
          <p:cNvPr id="3" name="Sous-titre 2">
            <a:extLst>
              <a:ext uri="{FF2B5EF4-FFF2-40B4-BE49-F238E27FC236}">
                <a16:creationId xmlns:a16="http://schemas.microsoft.com/office/drawing/2014/main" id="{58C64A91-32F2-D14C-83A1-9E02AA1DFD21}"/>
              </a:ext>
            </a:extLst>
          </p:cNvPr>
          <p:cNvSpPr>
            <a:spLocks noGrp="1"/>
          </p:cNvSpPr>
          <p:nvPr>
            <p:ph type="subTitle" idx="1" hasCustomPrompt="1"/>
          </p:nvPr>
        </p:nvSpPr>
        <p:spPr>
          <a:xfrm>
            <a:off x="882650" y="5105328"/>
            <a:ext cx="5212080" cy="1188720"/>
          </a:xfrm>
        </p:spPr>
        <p:txBody>
          <a:bodyPr lIns="0" tIns="0" rIns="0" bIns="0">
            <a:noAutofit/>
          </a:bodyPr>
          <a:lstStyle>
            <a:lvl1pPr marL="0" indent="0" algn="l">
              <a:lnSpc>
                <a:spcPct val="100000"/>
              </a:lnSpc>
              <a:spcBef>
                <a:spcPts val="0"/>
              </a:spcBef>
              <a:buNone/>
              <a:tabLst/>
              <a:defRPr sz="2000" b="0">
                <a:solidFill>
                  <a:schemeClr val="tx1"/>
                </a:solidFill>
              </a:defRPr>
            </a:lvl1pPr>
            <a:lvl2pPr marL="0" indent="0" algn="l">
              <a:lnSpc>
                <a:spcPct val="100000"/>
              </a:lnSpc>
              <a:spcBef>
                <a:spcPts val="0"/>
              </a:spcBef>
              <a:buNone/>
              <a:tabLst/>
              <a:defRPr sz="2000" b="0">
                <a:solidFill>
                  <a:schemeClr val="tx1"/>
                </a:solidFill>
              </a:defRPr>
            </a:lvl2pPr>
            <a:lvl3pPr marL="0" indent="0" algn="l">
              <a:lnSpc>
                <a:spcPct val="100000"/>
              </a:lnSpc>
              <a:spcBef>
                <a:spcPts val="0"/>
              </a:spcBef>
              <a:buNone/>
              <a:tabLst/>
              <a:defRPr sz="2000" b="0">
                <a:solidFill>
                  <a:schemeClr val="tx1"/>
                </a:solidFill>
              </a:defRPr>
            </a:lvl3pPr>
            <a:lvl4pPr marL="0" indent="0" algn="l">
              <a:lnSpc>
                <a:spcPct val="100000"/>
              </a:lnSpc>
              <a:spcBef>
                <a:spcPts val="0"/>
              </a:spcBef>
              <a:buNone/>
              <a:tabLst/>
              <a:defRPr sz="2000" b="0">
                <a:solidFill>
                  <a:schemeClr val="tx1"/>
                </a:solidFill>
              </a:defRPr>
            </a:lvl4pPr>
            <a:lvl5pPr marL="0" indent="0" algn="l">
              <a:lnSpc>
                <a:spcPct val="100000"/>
              </a:lnSpc>
              <a:spcBef>
                <a:spcPts val="0"/>
              </a:spcBef>
              <a:buNone/>
              <a:tabLst/>
              <a:defRPr sz="2000" b="0">
                <a:solidFill>
                  <a:schemeClr val="tx1"/>
                </a:solidFill>
              </a:defRPr>
            </a:lvl5pPr>
            <a:lvl6pPr marL="0" indent="0" algn="l">
              <a:lnSpc>
                <a:spcPct val="100000"/>
              </a:lnSpc>
              <a:spcBef>
                <a:spcPts val="0"/>
              </a:spcBef>
              <a:buNone/>
              <a:tabLst/>
              <a:defRPr sz="2000" b="0">
                <a:solidFill>
                  <a:schemeClr val="tx1"/>
                </a:solidFill>
              </a:defRPr>
            </a:lvl6pPr>
            <a:lvl7pPr marL="0" indent="0" algn="l">
              <a:lnSpc>
                <a:spcPct val="100000"/>
              </a:lnSpc>
              <a:spcBef>
                <a:spcPts val="0"/>
              </a:spcBef>
              <a:buNone/>
              <a:tabLst/>
              <a:defRPr sz="2000" b="0">
                <a:solidFill>
                  <a:schemeClr val="tx1"/>
                </a:solidFill>
              </a:defRPr>
            </a:lvl7pPr>
            <a:lvl8pPr marL="0" indent="0" algn="l">
              <a:lnSpc>
                <a:spcPct val="100000"/>
              </a:lnSpc>
              <a:spcBef>
                <a:spcPts val="0"/>
              </a:spcBef>
              <a:buNone/>
              <a:tabLst/>
              <a:defRPr sz="2000" b="0">
                <a:solidFill>
                  <a:schemeClr val="tx1"/>
                </a:solidFill>
              </a:defRPr>
            </a:lvl8pPr>
            <a:lvl9pPr marL="0" indent="0" algn="l">
              <a:lnSpc>
                <a:spcPct val="100000"/>
              </a:lnSpc>
              <a:spcBef>
                <a:spcPts val="0"/>
              </a:spcBef>
              <a:buNone/>
              <a:tabLst/>
              <a:defRPr sz="2000" b="0">
                <a:solidFill>
                  <a:schemeClr val="tx1"/>
                </a:solidFill>
              </a:defRPr>
            </a:lvl9pPr>
          </a:lstStyle>
          <a:p>
            <a:pPr lvl="0"/>
            <a:r>
              <a:rPr lang="fr-CA"/>
              <a:t>Cliquez pour insérer le sous-titre ou la date</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13" name="Image 12">
            <a:extLst>
              <a:ext uri="{FF2B5EF4-FFF2-40B4-BE49-F238E27FC236}">
                <a16:creationId xmlns:a16="http://schemas.microsoft.com/office/drawing/2014/main" id="{8C123502-005E-8440-BFE0-D1A1E88F1163}"/>
              </a:ext>
            </a:extLst>
          </p:cNvPr>
          <p:cNvPicPr>
            <a:picLocks noChangeAspect="1"/>
          </p:cNvPicPr>
          <p:nvPr userDrawn="1"/>
        </p:nvPicPr>
        <p:blipFill>
          <a:blip r:embed="rId2"/>
          <a:stretch>
            <a:fillRect/>
          </a:stretch>
        </p:blipFill>
        <p:spPr>
          <a:xfrm>
            <a:off x="882649" y="904567"/>
            <a:ext cx="2685225" cy="648930"/>
          </a:xfrm>
          <a:prstGeom prst="rect">
            <a:avLst/>
          </a:prstGeom>
        </p:spPr>
      </p:pic>
    </p:spTree>
    <p:extLst>
      <p:ext uri="{BB962C8B-B14F-4D97-AF65-F5344CB8AC3E}">
        <p14:creationId xmlns:p14="http://schemas.microsoft.com/office/powerpoint/2010/main" val="209341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iz - question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1275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iz - réponse lettre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44095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iz - réponse mot / gris">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3">
              <a:alpha val="25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tx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07673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éparateur de section / anthracite">
    <p:bg>
      <p:bgPr>
        <a:solidFill>
          <a:schemeClr val="accent2"/>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bg1"/>
                </a:solidFill>
              </a:defRPr>
            </a:lvl2pPr>
            <a:lvl3pPr marL="0" indent="0">
              <a:buNone/>
              <a:defRPr sz="2400" b="0">
                <a:solidFill>
                  <a:schemeClr val="bg1"/>
                </a:solidFill>
              </a:defRPr>
            </a:lvl3pPr>
            <a:lvl4pPr marL="0" indent="0">
              <a:buNone/>
              <a:defRPr sz="2400" b="0">
                <a:solidFill>
                  <a:schemeClr val="bg1"/>
                </a:solidFill>
              </a:defRPr>
            </a:lvl4pPr>
            <a:lvl5pPr marL="0" indent="0">
              <a:buNone/>
              <a:defRPr sz="2400" b="0">
                <a:solidFill>
                  <a:schemeClr val="bg1"/>
                </a:solidFill>
              </a:defRPr>
            </a:lvl5pPr>
            <a:lvl6pPr marL="0" indent="0">
              <a:buNone/>
              <a:tabLst/>
              <a:defRPr sz="2400" b="0">
                <a:solidFill>
                  <a:schemeClr val="bg1"/>
                </a:solidFill>
              </a:defRPr>
            </a:lvl6pPr>
            <a:lvl7pPr marL="0" indent="0">
              <a:buNone/>
              <a:tabLst/>
              <a:defRPr sz="2400" b="0">
                <a:solidFill>
                  <a:schemeClr val="bg1"/>
                </a:solidFill>
              </a:defRPr>
            </a:lvl7pPr>
            <a:lvl8pPr marL="0" indent="0">
              <a:buNone/>
              <a:tabLst/>
              <a:defRPr sz="2400" b="0">
                <a:solidFill>
                  <a:schemeClr val="bg1"/>
                </a:solidFill>
              </a:defRPr>
            </a:lvl8pPr>
            <a:lvl9pPr marL="0" indent="0">
              <a:buNone/>
              <a:tabLst/>
              <a:defRPr sz="2400" b="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4" name="Graphique 3">
            <a:extLst>
              <a:ext uri="{FF2B5EF4-FFF2-40B4-BE49-F238E27FC236}">
                <a16:creationId xmlns:a16="http://schemas.microsoft.com/office/drawing/2014/main" id="{3773A9A5-1F9B-7641-872E-5DC27922428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5" name="Graphique 4">
            <a:extLst>
              <a:ext uri="{FF2B5EF4-FFF2-40B4-BE49-F238E27FC236}">
                <a16:creationId xmlns:a16="http://schemas.microsoft.com/office/drawing/2014/main" id="{1B4919AE-C47E-EE43-8CF7-A7E4B867C7C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451" t="10266"/>
          <a:stretch/>
        </p:blipFill>
        <p:spPr>
          <a:xfrm flipH="1">
            <a:off x="10151991" y="331304"/>
            <a:ext cx="2053261" cy="2345635"/>
          </a:xfrm>
          <a:prstGeom prst="rect">
            <a:avLst/>
          </a:prstGeom>
        </p:spPr>
      </p:pic>
      <p:pic>
        <p:nvPicPr>
          <p:cNvPr id="9" name="Graphique 8">
            <a:extLst>
              <a:ext uri="{FF2B5EF4-FFF2-40B4-BE49-F238E27FC236}">
                <a16:creationId xmlns:a16="http://schemas.microsoft.com/office/drawing/2014/main" id="{2768AE2C-F429-C541-93EB-5CC7D84891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9844120" y="4828172"/>
            <a:ext cx="2228610" cy="2228610"/>
          </a:xfrm>
          <a:prstGeom prst="rect">
            <a:avLst/>
          </a:prstGeom>
        </p:spPr>
      </p:pic>
    </p:spTree>
    <p:extLst>
      <p:ext uri="{BB962C8B-B14F-4D97-AF65-F5344CB8AC3E}">
        <p14:creationId xmlns:p14="http://schemas.microsoft.com/office/powerpoint/2010/main" val="1367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iz - question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7D2C9C14-1D2E-474A-8CD7-AB4EF3B43A15}"/>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525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 réponse lettre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cap="all" baseline="0">
                <a:solidFill>
                  <a:schemeClr val="bg1"/>
                </a:solidFill>
              </a:defRPr>
            </a:lvl1pPr>
            <a:lvl2pPr marL="0" indent="0" algn="ctr">
              <a:lnSpc>
                <a:spcPct val="100000"/>
              </a:lnSpc>
              <a:spcBef>
                <a:spcPts val="0"/>
              </a:spcBef>
              <a:buNone/>
              <a:tabLst/>
              <a:defRPr sz="13800" b="1" cap="all" baseline="0">
                <a:solidFill>
                  <a:schemeClr val="bg1"/>
                </a:solidFill>
              </a:defRPr>
            </a:lvl2pPr>
            <a:lvl3pPr marL="0" indent="0" algn="ctr">
              <a:lnSpc>
                <a:spcPct val="100000"/>
              </a:lnSpc>
              <a:spcBef>
                <a:spcPts val="0"/>
              </a:spcBef>
              <a:buNone/>
              <a:tabLst/>
              <a:defRPr sz="13800" b="1" cap="all" baseline="0">
                <a:solidFill>
                  <a:schemeClr val="bg1"/>
                </a:solidFill>
              </a:defRPr>
            </a:lvl3pPr>
            <a:lvl4pPr marL="0" indent="0" algn="ctr">
              <a:lnSpc>
                <a:spcPct val="100000"/>
              </a:lnSpc>
              <a:spcBef>
                <a:spcPts val="0"/>
              </a:spcBef>
              <a:buNone/>
              <a:tabLst/>
              <a:defRPr sz="13800" b="1" cap="all" baseline="0">
                <a:solidFill>
                  <a:schemeClr val="bg1"/>
                </a:solidFill>
              </a:defRPr>
            </a:lvl4pPr>
            <a:lvl5pPr marL="0" indent="0" algn="ctr">
              <a:lnSpc>
                <a:spcPct val="100000"/>
              </a:lnSpc>
              <a:spcBef>
                <a:spcPts val="0"/>
              </a:spcBef>
              <a:buFont typeface="Arial" panose="020B0604020202020204" pitchFamily="34" charset="0"/>
              <a:buNone/>
              <a:tabLst/>
              <a:defRPr sz="13800" b="1" cap="all" baseline="0">
                <a:solidFill>
                  <a:schemeClr val="bg1"/>
                </a:solidFill>
              </a:defRPr>
            </a:lvl5pPr>
            <a:lvl6pPr marL="0" indent="0" algn="ctr">
              <a:lnSpc>
                <a:spcPct val="100000"/>
              </a:lnSpc>
              <a:spcBef>
                <a:spcPts val="0"/>
              </a:spcBef>
              <a:buFont typeface="Arial" panose="020B0604020202020204" pitchFamily="34" charset="0"/>
              <a:buNone/>
              <a:tabLst/>
              <a:defRPr sz="13800" b="1" cap="all" baseline="0">
                <a:solidFill>
                  <a:schemeClr val="bg1"/>
                </a:solidFill>
              </a:defRPr>
            </a:lvl6pPr>
            <a:lvl7pPr marL="0" indent="0" algn="ctr">
              <a:lnSpc>
                <a:spcPct val="100000"/>
              </a:lnSpc>
              <a:spcBef>
                <a:spcPts val="0"/>
              </a:spcBef>
              <a:buFont typeface="Arial" panose="020B0604020202020204" pitchFamily="34" charset="0"/>
              <a:buNone/>
              <a:tabLst/>
              <a:defRPr sz="13800" b="1" cap="all" baseline="0">
                <a:solidFill>
                  <a:schemeClr val="bg1"/>
                </a:solidFill>
              </a:defRPr>
            </a:lvl7pPr>
            <a:lvl8pPr marL="0" indent="0" algn="ctr">
              <a:lnSpc>
                <a:spcPct val="100000"/>
              </a:lnSpc>
              <a:spcBef>
                <a:spcPts val="0"/>
              </a:spcBef>
              <a:buFont typeface="Arial" panose="020B0604020202020204" pitchFamily="34" charset="0"/>
              <a:buNone/>
              <a:tabLst/>
              <a:defRPr sz="13800" b="1" cap="all" baseline="0">
                <a:solidFill>
                  <a:schemeClr val="bg1"/>
                </a:solidFill>
              </a:defRPr>
            </a:lvl8pPr>
            <a:lvl9pPr marL="0" indent="0" algn="ctr">
              <a:lnSpc>
                <a:spcPct val="100000"/>
              </a:lnSpc>
              <a:spcBef>
                <a:spcPts val="0"/>
              </a:spcBef>
              <a:buFont typeface="Arial" panose="020B0604020202020204" pitchFamily="34" charset="0"/>
              <a:buNone/>
              <a:tabLst/>
              <a:defRPr sz="13800" b="1" cap="all" baseline="0">
                <a:solidFill>
                  <a:schemeClr val="bg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F67251FC-5D44-2B45-8825-2E3752AFEB9B}"/>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51365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iz - réponse mot / anthracit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bg1"/>
                </a:solidFill>
              </a:defRPr>
            </a:lvl1pPr>
            <a:lvl2pPr marL="0" indent="0" algn="ctr">
              <a:lnSpc>
                <a:spcPct val="100000"/>
              </a:lnSpc>
              <a:spcBef>
                <a:spcPts val="0"/>
              </a:spcBef>
              <a:buNone/>
              <a:tabLst/>
              <a:defRPr sz="5400" b="1" cap="all" baseline="0">
                <a:solidFill>
                  <a:schemeClr val="bg1"/>
                </a:solidFill>
              </a:defRPr>
            </a:lvl2pPr>
            <a:lvl3pPr marL="0" indent="0" algn="ctr">
              <a:lnSpc>
                <a:spcPct val="100000"/>
              </a:lnSpc>
              <a:spcBef>
                <a:spcPts val="0"/>
              </a:spcBef>
              <a:buNone/>
              <a:tabLst/>
              <a:defRPr sz="5400" b="1" cap="all" baseline="0">
                <a:solidFill>
                  <a:schemeClr val="bg1"/>
                </a:solidFill>
              </a:defRPr>
            </a:lvl3pPr>
            <a:lvl4pPr marL="0" indent="0" algn="ctr">
              <a:lnSpc>
                <a:spcPct val="100000"/>
              </a:lnSpc>
              <a:spcBef>
                <a:spcPts val="0"/>
              </a:spcBef>
              <a:buNone/>
              <a:tabLst/>
              <a:defRPr sz="5400" b="1" cap="all" baseline="0">
                <a:solidFill>
                  <a:schemeClr val="bg1"/>
                </a:solidFill>
              </a:defRPr>
            </a:lvl4pPr>
            <a:lvl5pPr marL="0" indent="0" algn="ctr">
              <a:lnSpc>
                <a:spcPct val="100000"/>
              </a:lnSpc>
              <a:spcBef>
                <a:spcPts val="0"/>
              </a:spcBef>
              <a:buFont typeface="Arial" panose="020B0604020202020204" pitchFamily="34" charset="0"/>
              <a:buNone/>
              <a:tabLst/>
              <a:defRPr sz="5400" b="1" cap="all" baseline="0">
                <a:solidFill>
                  <a:schemeClr val="bg1"/>
                </a:solidFill>
              </a:defRPr>
            </a:lvl5pPr>
            <a:lvl6pPr marL="0" indent="0" algn="ctr">
              <a:lnSpc>
                <a:spcPct val="100000"/>
              </a:lnSpc>
              <a:spcBef>
                <a:spcPts val="0"/>
              </a:spcBef>
              <a:buFont typeface="Arial" panose="020B0604020202020204" pitchFamily="34" charset="0"/>
              <a:buNone/>
              <a:tabLst/>
              <a:defRPr sz="5400" b="1" cap="all" baseline="0">
                <a:solidFill>
                  <a:schemeClr val="bg1"/>
                </a:solidFill>
              </a:defRPr>
            </a:lvl6pPr>
            <a:lvl7pPr marL="0" indent="0" algn="ctr">
              <a:lnSpc>
                <a:spcPct val="100000"/>
              </a:lnSpc>
              <a:spcBef>
                <a:spcPts val="0"/>
              </a:spcBef>
              <a:buFont typeface="Arial" panose="020B0604020202020204" pitchFamily="34" charset="0"/>
              <a:buNone/>
              <a:tabLst/>
              <a:defRPr sz="5400" b="1" cap="all" baseline="0">
                <a:solidFill>
                  <a:schemeClr val="bg1"/>
                </a:solidFill>
              </a:defRPr>
            </a:lvl7pPr>
            <a:lvl8pPr marL="0" indent="0" algn="ctr">
              <a:lnSpc>
                <a:spcPct val="100000"/>
              </a:lnSpc>
              <a:spcBef>
                <a:spcPts val="0"/>
              </a:spcBef>
              <a:buFont typeface="Arial" panose="020B0604020202020204" pitchFamily="34" charset="0"/>
              <a:buNone/>
              <a:tabLst/>
              <a:defRPr sz="5400" b="1" cap="all" baseline="0">
                <a:solidFill>
                  <a:schemeClr val="bg1"/>
                </a:solidFill>
              </a:defRPr>
            </a:lvl8pPr>
            <a:lvl9pPr marL="0" indent="0" algn="ctr">
              <a:lnSpc>
                <a:spcPct val="100000"/>
              </a:lnSpc>
              <a:spcBef>
                <a:spcPts val="0"/>
              </a:spcBef>
              <a:buFont typeface="Arial" panose="020B0604020202020204" pitchFamily="34" charset="0"/>
              <a:buNone/>
              <a:tabLst/>
              <a:defRPr sz="5400" b="1" cap="all" baseline="0">
                <a:solidFill>
                  <a:schemeClr val="bg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3" name="Espace réservé du texte 7">
            <a:extLst>
              <a:ext uri="{FF2B5EF4-FFF2-40B4-BE49-F238E27FC236}">
                <a16:creationId xmlns:a16="http://schemas.microsoft.com/office/drawing/2014/main" id="{1F966F6A-2654-544A-99CC-79734BEBD9B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23996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éparateur de section / orange">
    <p:bg>
      <p:bgPr>
        <a:solidFill>
          <a:schemeClr val="accent1"/>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bg1"/>
                </a:solidFill>
              </a:defRPr>
            </a:lvl1pPr>
            <a:lvl2pPr marL="0" indent="0">
              <a:buNone/>
              <a:defRPr sz="2400" b="1">
                <a:solidFill>
                  <a:schemeClr val="tx2"/>
                </a:solidFill>
              </a:defRPr>
            </a:lvl2pPr>
            <a:lvl3pPr marL="0" indent="0">
              <a:buNone/>
              <a:defRPr sz="2400" b="0">
                <a:solidFill>
                  <a:schemeClr val="tx2"/>
                </a:solidFill>
              </a:defRPr>
            </a:lvl3pPr>
            <a:lvl4pPr marL="0" indent="0">
              <a:buNone/>
              <a:defRPr sz="2400" b="0">
                <a:solidFill>
                  <a:schemeClr val="tx2"/>
                </a:solidFill>
              </a:defRPr>
            </a:lvl4pPr>
            <a:lvl5pPr marL="0" indent="0">
              <a:buNone/>
              <a:defRPr sz="2400" b="0">
                <a:solidFill>
                  <a:schemeClr val="tx2"/>
                </a:solidFill>
              </a:defRPr>
            </a:lvl5pPr>
            <a:lvl6pPr marL="0" indent="0">
              <a:buNone/>
              <a:tabLst/>
              <a:defRPr sz="2400" b="0">
                <a:solidFill>
                  <a:schemeClr val="tx2"/>
                </a:solidFill>
              </a:defRPr>
            </a:lvl6pPr>
            <a:lvl7pPr marL="0" indent="0">
              <a:buNone/>
              <a:tabLst/>
              <a:defRPr sz="2400" b="0">
                <a:solidFill>
                  <a:schemeClr val="tx2"/>
                </a:solidFill>
              </a:defRPr>
            </a:lvl7pPr>
            <a:lvl8pPr marL="0" indent="0">
              <a:buNone/>
              <a:tabLst/>
              <a:defRPr sz="2400" b="0">
                <a:solidFill>
                  <a:schemeClr val="tx2"/>
                </a:solidFill>
              </a:defRPr>
            </a:lvl8pPr>
            <a:lvl9pPr marL="0" indent="0">
              <a:buNone/>
              <a:tabLst/>
              <a:defRPr sz="2400" b="0">
                <a:solidFill>
                  <a:schemeClr val="tx2"/>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4" name="Graphique 3">
            <a:extLst>
              <a:ext uri="{FF2B5EF4-FFF2-40B4-BE49-F238E27FC236}">
                <a16:creationId xmlns:a16="http://schemas.microsoft.com/office/drawing/2014/main" id="{FBC07757-77C5-524C-B910-557C8E959EE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6200000" flipH="1" flipV="1">
            <a:off x="9848146" y="3511825"/>
            <a:ext cx="2912883" cy="1783237"/>
          </a:xfrm>
          <a:prstGeom prst="rect">
            <a:avLst/>
          </a:prstGeom>
        </p:spPr>
      </p:pic>
      <p:pic>
        <p:nvPicPr>
          <p:cNvPr id="6" name="Graphique 5">
            <a:extLst>
              <a:ext uri="{FF2B5EF4-FFF2-40B4-BE49-F238E27FC236}">
                <a16:creationId xmlns:a16="http://schemas.microsoft.com/office/drawing/2014/main" id="{A70DBE9A-782A-CA47-8C6B-15DF0D3C441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9" name="Graphique 8">
            <a:extLst>
              <a:ext uri="{FF2B5EF4-FFF2-40B4-BE49-F238E27FC236}">
                <a16:creationId xmlns:a16="http://schemas.microsoft.com/office/drawing/2014/main" id="{DE36D25E-AC8F-D64E-9495-A3A4FD87992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24114" t="13955" r="21853"/>
          <a:stretch/>
        </p:blipFill>
        <p:spPr>
          <a:xfrm>
            <a:off x="10588487" y="0"/>
            <a:ext cx="1603514" cy="2553528"/>
          </a:xfrm>
          <a:prstGeom prst="rect">
            <a:avLst/>
          </a:prstGeom>
        </p:spPr>
      </p:pic>
      <p:pic>
        <p:nvPicPr>
          <p:cNvPr id="10" name="Graphique 9">
            <a:extLst>
              <a:ext uri="{FF2B5EF4-FFF2-40B4-BE49-F238E27FC236}">
                <a16:creationId xmlns:a16="http://schemas.microsoft.com/office/drawing/2014/main" id="{ABB79D62-4DCF-1B4E-B374-A67D985758A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spTree>
    <p:extLst>
      <p:ext uri="{BB962C8B-B14F-4D97-AF65-F5344CB8AC3E}">
        <p14:creationId xmlns:p14="http://schemas.microsoft.com/office/powerpoint/2010/main" val="31785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iz - question / orang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5" name="Rectangle 8">
            <a:extLst>
              <a:ext uri="{FF2B5EF4-FFF2-40B4-BE49-F238E27FC236}">
                <a16:creationId xmlns:a16="http://schemas.microsoft.com/office/drawing/2014/main" id="{79AED1F1-7089-9D44-9117-8C6D35CEA946}"/>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grpSp>
        <p:nvGrpSpPr>
          <p:cNvPr id="2" name="Groupe 1">
            <a:extLst>
              <a:ext uri="{FF2B5EF4-FFF2-40B4-BE49-F238E27FC236}">
                <a16:creationId xmlns:a16="http://schemas.microsoft.com/office/drawing/2014/main" id="{418669CF-8A1F-9F48-B924-C241EACDD350}"/>
              </a:ext>
            </a:extLst>
          </p:cNvPr>
          <p:cNvGrpSpPr/>
          <p:nvPr userDrawn="1"/>
        </p:nvGrpSpPr>
        <p:grpSpPr>
          <a:xfrm>
            <a:off x="8640689" y="2800350"/>
            <a:ext cx="2286000" cy="2286000"/>
            <a:chOff x="8640689" y="2800350"/>
            <a:chExt cx="2286000" cy="2286000"/>
          </a:xfrm>
        </p:grpSpPr>
        <p:sp>
          <p:nvSpPr>
            <p:cNvPr id="6" name="Ellipse 5">
              <a:extLst>
                <a:ext uri="{FF2B5EF4-FFF2-40B4-BE49-F238E27FC236}">
                  <a16:creationId xmlns:a16="http://schemas.microsoft.com/office/drawing/2014/main" id="{E418B851-5B25-EA46-86B8-E4CD19A51D2A}"/>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9" name="Graphique 8">
              <a:extLst>
                <a:ext uri="{FF2B5EF4-FFF2-40B4-BE49-F238E27FC236}">
                  <a16:creationId xmlns:a16="http://schemas.microsoft.com/office/drawing/2014/main" id="{EED37363-B633-F040-ADBF-275A6B2C71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57383" y="3017044"/>
              <a:ext cx="1852613" cy="1852613"/>
            </a:xfrm>
            <a:prstGeom prst="rect">
              <a:avLst/>
            </a:prstGeom>
          </p:spPr>
        </p:pic>
      </p:grpSp>
      <p:sp>
        <p:nvSpPr>
          <p:cNvPr id="11" name="Espace réservé du texte 7">
            <a:extLst>
              <a:ext uri="{FF2B5EF4-FFF2-40B4-BE49-F238E27FC236}">
                <a16:creationId xmlns:a16="http://schemas.microsoft.com/office/drawing/2014/main" id="{FD54183E-6A40-2844-A85F-0190EFB88B05}"/>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2" name="Espace réservé du texte 7">
            <a:extLst>
              <a:ext uri="{FF2B5EF4-FFF2-40B4-BE49-F238E27FC236}">
                <a16:creationId xmlns:a16="http://schemas.microsoft.com/office/drawing/2014/main" id="{05F9F066-A229-1841-8330-31E3CF8FE9AD}"/>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82665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iz - réponse lettre / orange">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422FAE47-1892-8943-BEA1-E81D2268A2AB}"/>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0" name="Espace réservé du contenu 2">
            <a:extLst>
              <a:ext uri="{FF2B5EF4-FFF2-40B4-BE49-F238E27FC236}">
                <a16:creationId xmlns:a16="http://schemas.microsoft.com/office/drawing/2014/main" id="{FD76EB83-B508-2F47-8614-B981BBC860F3}"/>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13800" b="1">
                <a:solidFill>
                  <a:schemeClr val="accent1"/>
                </a:solidFill>
              </a:defRPr>
            </a:lvl1pPr>
            <a:lvl2pPr marL="0" indent="0" algn="ctr">
              <a:lnSpc>
                <a:spcPct val="100000"/>
              </a:lnSpc>
              <a:spcBef>
                <a:spcPts val="0"/>
              </a:spcBef>
              <a:buNone/>
              <a:tabLst/>
              <a:defRPr sz="13800" b="1">
                <a:solidFill>
                  <a:schemeClr val="accent1"/>
                </a:solidFill>
              </a:defRPr>
            </a:lvl2pPr>
            <a:lvl3pPr marL="0" indent="0" algn="ctr">
              <a:lnSpc>
                <a:spcPct val="100000"/>
              </a:lnSpc>
              <a:spcBef>
                <a:spcPts val="0"/>
              </a:spcBef>
              <a:buNone/>
              <a:tabLst/>
              <a:defRPr sz="13800" b="1">
                <a:solidFill>
                  <a:schemeClr val="accent1"/>
                </a:solidFill>
              </a:defRPr>
            </a:lvl3pPr>
            <a:lvl4pPr marL="0" indent="0" algn="ctr">
              <a:lnSpc>
                <a:spcPct val="100000"/>
              </a:lnSpc>
              <a:spcBef>
                <a:spcPts val="0"/>
              </a:spcBef>
              <a:buNone/>
              <a:tabLst/>
              <a:defRPr sz="13800" b="1">
                <a:solidFill>
                  <a:schemeClr val="accent1"/>
                </a:solidFill>
              </a:defRPr>
            </a:lvl4pPr>
            <a:lvl5pPr marL="0" indent="0" algn="ctr">
              <a:lnSpc>
                <a:spcPct val="100000"/>
              </a:lnSpc>
              <a:spcBef>
                <a:spcPts val="0"/>
              </a:spcBef>
              <a:buFont typeface="Arial" panose="020B0604020202020204" pitchFamily="34" charset="0"/>
              <a:buNone/>
              <a:tabLst/>
              <a:defRPr sz="13800" b="1">
                <a:solidFill>
                  <a:schemeClr val="accent1"/>
                </a:solidFill>
              </a:defRPr>
            </a:lvl5pPr>
            <a:lvl6pPr marL="0" indent="0" algn="ctr">
              <a:lnSpc>
                <a:spcPct val="100000"/>
              </a:lnSpc>
              <a:spcBef>
                <a:spcPts val="0"/>
              </a:spcBef>
              <a:buFont typeface="Arial" panose="020B0604020202020204" pitchFamily="34" charset="0"/>
              <a:buNone/>
              <a:tabLst/>
              <a:defRPr sz="13800" b="1">
                <a:solidFill>
                  <a:schemeClr val="accent1"/>
                </a:solidFill>
              </a:defRPr>
            </a:lvl6pPr>
            <a:lvl7pPr marL="0" indent="0" algn="ctr">
              <a:lnSpc>
                <a:spcPct val="100000"/>
              </a:lnSpc>
              <a:spcBef>
                <a:spcPts val="0"/>
              </a:spcBef>
              <a:buFont typeface="Arial" panose="020B0604020202020204" pitchFamily="34" charset="0"/>
              <a:buNone/>
              <a:tabLst/>
              <a:defRPr sz="13800" b="1">
                <a:solidFill>
                  <a:schemeClr val="accent1"/>
                </a:solidFill>
              </a:defRPr>
            </a:lvl7pPr>
            <a:lvl8pPr marL="0" indent="0" algn="ctr">
              <a:lnSpc>
                <a:spcPct val="100000"/>
              </a:lnSpc>
              <a:spcBef>
                <a:spcPts val="0"/>
              </a:spcBef>
              <a:buFont typeface="Arial" panose="020B0604020202020204" pitchFamily="34" charset="0"/>
              <a:buNone/>
              <a:tabLst/>
              <a:defRPr sz="13800" b="1">
                <a:solidFill>
                  <a:schemeClr val="accent1"/>
                </a:solidFill>
              </a:defRPr>
            </a:lvl8pPr>
            <a:lvl9pPr marL="0" indent="0" algn="ctr">
              <a:lnSpc>
                <a:spcPct val="100000"/>
              </a:lnSpc>
              <a:spcBef>
                <a:spcPts val="0"/>
              </a:spcBef>
              <a:buFont typeface="Arial" panose="020B0604020202020204" pitchFamily="34" charset="0"/>
              <a:buNone/>
              <a:tabLst/>
              <a:defRPr sz="13800" b="1">
                <a:solidFill>
                  <a:schemeClr val="accent1"/>
                </a:solidFill>
              </a:defRPr>
            </a:lvl9pPr>
          </a:lstStyle>
          <a:p>
            <a:pPr lvl="0"/>
            <a:r>
              <a:rPr lang="fr-CA"/>
              <a:t>#</a:t>
            </a:r>
          </a:p>
        </p:txBody>
      </p:sp>
      <p:sp>
        <p:nvSpPr>
          <p:cNvPr id="14" name="Espace réservé du texte 7">
            <a:extLst>
              <a:ext uri="{FF2B5EF4-FFF2-40B4-BE49-F238E27FC236}">
                <a16:creationId xmlns:a16="http://schemas.microsoft.com/office/drawing/2014/main" id="{6E7A4988-F649-3544-9BA1-103FF83B4984}"/>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9" name="Espace réservé du texte 7">
            <a:extLst>
              <a:ext uri="{FF2B5EF4-FFF2-40B4-BE49-F238E27FC236}">
                <a16:creationId xmlns:a16="http://schemas.microsoft.com/office/drawing/2014/main" id="{3D857F2C-2621-2942-BB12-8087BAB5C91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1376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3" name="Titre 2">
            <a:extLst>
              <a:ext uri="{FF2B5EF4-FFF2-40B4-BE49-F238E27FC236}">
                <a16:creationId xmlns:a16="http://schemas.microsoft.com/office/drawing/2014/main" id="{6F252C05-B1C9-664B-A45A-1EB08547D55B}"/>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254046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iz - réponse mot / orang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DD54FE87-F6BD-184C-AE34-D3CF8F33B340}"/>
              </a:ext>
            </a:extLst>
          </p:cNvPr>
          <p:cNvSpPr/>
          <p:nvPr userDrawn="1"/>
        </p:nvSpPr>
        <p:spPr>
          <a:xfrm flipH="1">
            <a:off x="6493564" y="0"/>
            <a:ext cx="5698435" cy="6858000"/>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9488" h="13732712">
                <a:moveTo>
                  <a:pt x="0" y="16712"/>
                </a:moveTo>
                <a:lnTo>
                  <a:pt x="9989355" y="0"/>
                </a:lnTo>
                <a:lnTo>
                  <a:pt x="16559488" y="13732712"/>
                </a:lnTo>
                <a:lnTo>
                  <a:pt x="0" y="13732712"/>
                </a:lnTo>
                <a:lnTo>
                  <a:pt x="0" y="16712"/>
                </a:lnTo>
                <a:close/>
              </a:path>
            </a:pathLst>
          </a:cu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14" name="Espace réservé du contenu 2">
            <a:extLst>
              <a:ext uri="{FF2B5EF4-FFF2-40B4-BE49-F238E27FC236}">
                <a16:creationId xmlns:a16="http://schemas.microsoft.com/office/drawing/2014/main" id="{20C74F3D-AD78-C648-A693-2FFD0CBA8809}"/>
              </a:ext>
            </a:extLst>
          </p:cNvPr>
          <p:cNvSpPr txBox="1">
            <a:spLocks/>
          </p:cNvSpPr>
          <p:nvPr userDrawn="1"/>
        </p:nvSpPr>
        <p:spPr>
          <a:xfrm>
            <a:off x="9059030" y="2307071"/>
            <a:ext cx="1449318" cy="50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2000" b="1">
                <a:solidFill>
                  <a:schemeClr val="bg1"/>
                </a:solidFill>
              </a:rPr>
              <a:t>Réponse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12" name="Ellipse 11">
            <a:extLst>
              <a:ext uri="{FF2B5EF4-FFF2-40B4-BE49-F238E27FC236}">
                <a16:creationId xmlns:a16="http://schemas.microsoft.com/office/drawing/2014/main" id="{38134A8B-0472-D045-B58E-2E62EBC1ACF9}"/>
              </a:ext>
            </a:extLst>
          </p:cNvPr>
          <p:cNvSpPr>
            <a:spLocks noChangeAspect="1"/>
          </p:cNvSpPr>
          <p:nvPr userDrawn="1"/>
        </p:nvSpPr>
        <p:spPr>
          <a:xfrm>
            <a:off x="8640689" y="2800350"/>
            <a:ext cx="2286000" cy="228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1" name="Espace réservé du texte 7">
            <a:extLst>
              <a:ext uri="{FF2B5EF4-FFF2-40B4-BE49-F238E27FC236}">
                <a16:creationId xmlns:a16="http://schemas.microsoft.com/office/drawing/2014/main" id="{705D8C90-01CD-464D-BA2C-9AC93E612E65}"/>
              </a:ext>
            </a:extLst>
          </p:cNvPr>
          <p:cNvSpPr>
            <a:spLocks noGrp="1" noChangeAspect="1"/>
          </p:cNvSpPr>
          <p:nvPr>
            <p:ph type="body" sz="quarter" idx="15" hasCustomPrompt="1"/>
          </p:nvPr>
        </p:nvSpPr>
        <p:spPr>
          <a:xfrm>
            <a:off x="8640689" y="2800350"/>
            <a:ext cx="2286000" cy="2286000"/>
          </a:xfrm>
        </p:spPr>
        <p:txBody>
          <a:bodyPr anchor="ctr"/>
          <a:lstStyle>
            <a:lvl1pPr marL="0" indent="0" algn="ctr">
              <a:lnSpc>
                <a:spcPct val="100000"/>
              </a:lnSpc>
              <a:spcBef>
                <a:spcPts val="0"/>
              </a:spcBef>
              <a:buFont typeface="Arial" panose="020B0604020202020204" pitchFamily="34" charset="0"/>
              <a:buNone/>
              <a:tabLst/>
              <a:defRPr sz="5400" b="1" cap="all" baseline="0">
                <a:solidFill>
                  <a:schemeClr val="accent1"/>
                </a:solidFill>
              </a:defRPr>
            </a:lvl1pPr>
            <a:lvl2pPr marL="0" indent="0" algn="ctr">
              <a:lnSpc>
                <a:spcPct val="100000"/>
              </a:lnSpc>
              <a:spcBef>
                <a:spcPts val="0"/>
              </a:spcBef>
              <a:buNone/>
              <a:tabLst/>
              <a:defRPr sz="5400" b="1" cap="all" baseline="0">
                <a:solidFill>
                  <a:schemeClr val="accent1"/>
                </a:solidFill>
              </a:defRPr>
            </a:lvl2pPr>
            <a:lvl3pPr marL="0" indent="0" algn="ctr">
              <a:lnSpc>
                <a:spcPct val="100000"/>
              </a:lnSpc>
              <a:spcBef>
                <a:spcPts val="0"/>
              </a:spcBef>
              <a:buNone/>
              <a:tabLst/>
              <a:defRPr sz="5400" b="1" cap="all" baseline="0">
                <a:solidFill>
                  <a:schemeClr val="accent1"/>
                </a:solidFill>
              </a:defRPr>
            </a:lvl3pPr>
            <a:lvl4pPr marL="0" indent="0" algn="ctr">
              <a:lnSpc>
                <a:spcPct val="100000"/>
              </a:lnSpc>
              <a:spcBef>
                <a:spcPts val="0"/>
              </a:spcBef>
              <a:buNone/>
              <a:tabLst/>
              <a:defRPr sz="5400" b="1" cap="all" baseline="0">
                <a:solidFill>
                  <a:schemeClr val="accent1"/>
                </a:solidFill>
              </a:defRPr>
            </a:lvl4pPr>
            <a:lvl5pPr marL="0" indent="0" algn="ctr">
              <a:lnSpc>
                <a:spcPct val="100000"/>
              </a:lnSpc>
              <a:spcBef>
                <a:spcPts val="0"/>
              </a:spcBef>
              <a:buFont typeface="Arial" panose="020B0604020202020204" pitchFamily="34" charset="0"/>
              <a:buNone/>
              <a:tabLst/>
              <a:defRPr sz="5400" b="1" cap="all" baseline="0">
                <a:solidFill>
                  <a:schemeClr val="accent1"/>
                </a:solidFill>
              </a:defRPr>
            </a:lvl5pPr>
            <a:lvl6pPr marL="0" indent="0" algn="ctr">
              <a:lnSpc>
                <a:spcPct val="100000"/>
              </a:lnSpc>
              <a:spcBef>
                <a:spcPts val="0"/>
              </a:spcBef>
              <a:buFont typeface="Arial" panose="020B0604020202020204" pitchFamily="34" charset="0"/>
              <a:buNone/>
              <a:tabLst/>
              <a:defRPr sz="5400" b="1" cap="all" baseline="0">
                <a:solidFill>
                  <a:schemeClr val="accent1"/>
                </a:solidFill>
              </a:defRPr>
            </a:lvl6pPr>
            <a:lvl7pPr marL="0" indent="0" algn="ctr">
              <a:lnSpc>
                <a:spcPct val="100000"/>
              </a:lnSpc>
              <a:spcBef>
                <a:spcPts val="0"/>
              </a:spcBef>
              <a:buFont typeface="Arial" panose="020B0604020202020204" pitchFamily="34" charset="0"/>
              <a:buNone/>
              <a:tabLst/>
              <a:defRPr sz="5400" b="1" cap="all" baseline="0">
                <a:solidFill>
                  <a:schemeClr val="accent1"/>
                </a:solidFill>
              </a:defRPr>
            </a:lvl7pPr>
            <a:lvl8pPr marL="0" indent="0" algn="ctr">
              <a:lnSpc>
                <a:spcPct val="100000"/>
              </a:lnSpc>
              <a:spcBef>
                <a:spcPts val="0"/>
              </a:spcBef>
              <a:buFont typeface="Arial" panose="020B0604020202020204" pitchFamily="34" charset="0"/>
              <a:buNone/>
              <a:tabLst/>
              <a:defRPr sz="5400" b="1" cap="all" baseline="0">
                <a:solidFill>
                  <a:schemeClr val="accent1"/>
                </a:solidFill>
              </a:defRPr>
            </a:lvl8pPr>
            <a:lvl9pPr marL="0" indent="0" algn="ctr">
              <a:lnSpc>
                <a:spcPct val="100000"/>
              </a:lnSpc>
              <a:spcBef>
                <a:spcPts val="0"/>
              </a:spcBef>
              <a:buFont typeface="Arial" panose="020B0604020202020204" pitchFamily="34" charset="0"/>
              <a:buNone/>
              <a:tabLst/>
              <a:defRPr sz="5400" b="1" cap="all" baseline="0">
                <a:solidFill>
                  <a:schemeClr val="accent1"/>
                </a:solidFill>
              </a:defRPr>
            </a:lvl9pPr>
          </a:lstStyle>
          <a:p>
            <a:pPr lvl="0"/>
            <a:r>
              <a:rPr lang="fr-CA"/>
              <a:t>mot</a:t>
            </a:r>
          </a:p>
        </p:txBody>
      </p:sp>
      <p:sp>
        <p:nvSpPr>
          <p:cNvPr id="9" name="Espace réservé du texte 7">
            <a:extLst>
              <a:ext uri="{FF2B5EF4-FFF2-40B4-BE49-F238E27FC236}">
                <a16:creationId xmlns:a16="http://schemas.microsoft.com/office/drawing/2014/main" id="{EF60DAA7-573E-574D-B359-854194939CE9}"/>
              </a:ext>
            </a:extLst>
          </p:cNvPr>
          <p:cNvSpPr>
            <a:spLocks noGrp="1"/>
          </p:cNvSpPr>
          <p:nvPr>
            <p:ph type="body" sz="quarter" idx="16"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10" name="Espace réservé du texte 7">
            <a:extLst>
              <a:ext uri="{FF2B5EF4-FFF2-40B4-BE49-F238E27FC236}">
                <a16:creationId xmlns:a16="http://schemas.microsoft.com/office/drawing/2014/main" id="{A95D3B80-EAB2-E94F-A60E-4363FCD9E2A8}"/>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729742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avais-tu que">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6962" y="-3176"/>
            <a:ext cx="6078950"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157" h="13739070">
                <a:moveTo>
                  <a:pt x="10561" y="10355"/>
                </a:moveTo>
                <a:lnTo>
                  <a:pt x="10402668" y="0"/>
                </a:lnTo>
                <a:lnTo>
                  <a:pt x="16594157" y="13739070"/>
                </a:lnTo>
                <a:lnTo>
                  <a:pt x="0" y="13739070"/>
                </a:lnTo>
                <a:cubicBezTo>
                  <a:pt x="2573" y="9160712"/>
                  <a:pt x="7988" y="4588713"/>
                  <a:pt x="10561" y="10355"/>
                </a:cubicBezTo>
                <a:close/>
              </a:path>
            </a:pathLst>
          </a:cu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92508"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2103120"/>
            <a:ext cx="5212080" cy="4114800"/>
          </a:xfrm>
        </p:spPr>
        <p:txBody>
          <a:bodyPr/>
          <a:lstStyle>
            <a:lvl1pPr>
              <a:defRPr sz="2400">
                <a:solidFill>
                  <a:schemeClr val="tx1"/>
                </a:solidFill>
              </a:defRPr>
            </a:lvl1pPr>
            <a:lvl2pPr>
              <a:defRPr sz="2400">
                <a:solidFill>
                  <a:schemeClr val="tx1"/>
                </a:solidFill>
              </a:defRPr>
            </a:lvl2pPr>
            <a:lvl3pPr>
              <a:defRPr sz="2000">
                <a:solidFill>
                  <a:schemeClr val="tx1"/>
                </a:solidFill>
              </a:defRPr>
            </a:lvl3pPr>
            <a:lvl4pPr>
              <a:defRPr sz="2000">
                <a:solidFill>
                  <a:schemeClr val="tx1"/>
                </a:solidFill>
              </a:defRPr>
            </a:lvl4pPr>
            <a:lvl5pPr>
              <a:defRPr sz="2400">
                <a:solidFill>
                  <a:schemeClr val="tx1"/>
                </a:solidFill>
              </a:defRPr>
            </a:lvl5pPr>
            <a:lvl6pPr>
              <a:defRPr sz="2400">
                <a:solidFill>
                  <a:schemeClr val="tx1"/>
                </a:solidFill>
              </a:defRPr>
            </a:lvl6pPr>
            <a:lvl7pPr>
              <a:defRPr sz="2400">
                <a:solidFill>
                  <a:schemeClr val="tx1"/>
                </a:solidFill>
              </a:defRPr>
            </a:lvl7pPr>
            <a:lvl8pPr>
              <a:defRPr sz="2400"/>
            </a:lvl8pPr>
            <a:lvl9pPr>
              <a:defRPr sz="32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092508"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3393485"/>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bg1"/>
                </a:solidFill>
              </a:rPr>
              <a:t>Savais-tu </a:t>
            </a:r>
            <a:br>
              <a:rPr lang="fr-CA" sz="6000" b="1">
                <a:solidFill>
                  <a:schemeClr val="bg1"/>
                </a:solidFill>
              </a:rPr>
            </a:br>
            <a:r>
              <a:rPr lang="fr-CA" sz="6000" b="1">
                <a:solidFill>
                  <a:schemeClr val="bg1"/>
                </a:solidFill>
              </a:rPr>
              <a:t>que…</a:t>
            </a:r>
          </a:p>
        </p:txBody>
      </p:sp>
      <p:grpSp>
        <p:nvGrpSpPr>
          <p:cNvPr id="22" name="Groupe 21">
            <a:extLst>
              <a:ext uri="{FF2B5EF4-FFF2-40B4-BE49-F238E27FC236}">
                <a16:creationId xmlns:a16="http://schemas.microsoft.com/office/drawing/2014/main" id="{5C8690AE-0572-364A-BC26-3AA4F97ECBF1}"/>
              </a:ext>
            </a:extLst>
          </p:cNvPr>
          <p:cNvGrpSpPr/>
          <p:nvPr userDrawn="1"/>
        </p:nvGrpSpPr>
        <p:grpSpPr>
          <a:xfrm>
            <a:off x="882650" y="1005911"/>
            <a:ext cx="1828800" cy="1828800"/>
            <a:chOff x="1502135" y="-168262"/>
            <a:chExt cx="1828800"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1502135" y="-168262"/>
              <a:ext cx="1828800" cy="1828800"/>
            </a:xfrm>
            <a:prstGeom prst="ellipse">
              <a:avLst/>
            </a:prstGeom>
            <a:solidFill>
              <a:srgbClr val="F68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grpSp>
          <p:nvGrpSpPr>
            <p:cNvPr id="19" name="Groupe 18">
              <a:extLst>
                <a:ext uri="{FF2B5EF4-FFF2-40B4-BE49-F238E27FC236}">
                  <a16:creationId xmlns:a16="http://schemas.microsoft.com/office/drawing/2014/main" id="{1340F2A1-7DB6-A047-8E68-FD22421DE4D4}"/>
                </a:ext>
              </a:extLst>
            </p:cNvPr>
            <p:cNvGrpSpPr/>
            <p:nvPr userDrawn="1"/>
          </p:nvGrpSpPr>
          <p:grpSpPr>
            <a:xfrm>
              <a:off x="2104879" y="207068"/>
              <a:ext cx="623318" cy="1078122"/>
              <a:chOff x="2124558" y="2121296"/>
              <a:chExt cx="260737" cy="450987"/>
            </a:xfrm>
          </p:grpSpPr>
          <p:sp>
            <p:nvSpPr>
              <p:cNvPr id="12" name="Graphique 14">
                <a:extLst>
                  <a:ext uri="{FF2B5EF4-FFF2-40B4-BE49-F238E27FC236}">
                    <a16:creationId xmlns:a16="http://schemas.microsoft.com/office/drawing/2014/main" id="{1680013A-09F4-6745-AB75-BC0D52C7F227}"/>
                  </a:ext>
                </a:extLst>
              </p:cNvPr>
              <p:cNvSpPr/>
              <p:nvPr userDrawn="1"/>
            </p:nvSpPr>
            <p:spPr>
              <a:xfrm>
                <a:off x="2237943" y="2514815"/>
                <a:ext cx="53418" cy="57468"/>
              </a:xfrm>
              <a:custGeom>
                <a:avLst/>
                <a:gdLst>
                  <a:gd name="connsiteX0" fmla="*/ 0 w 53418"/>
                  <a:gd name="connsiteY0" fmla="*/ 34220 h 57468"/>
                  <a:gd name="connsiteX1" fmla="*/ 0 w 53418"/>
                  <a:gd name="connsiteY1" fmla="*/ 22743 h 57468"/>
                  <a:gd name="connsiteX2" fmla="*/ 7268 w 53418"/>
                  <a:gd name="connsiteY2" fmla="*/ 6094 h 57468"/>
                  <a:gd name="connsiteX3" fmla="*/ 26641 w 53418"/>
                  <a:gd name="connsiteY3" fmla="*/ 0 h 57468"/>
                  <a:gd name="connsiteX4" fmla="*/ 46128 w 53418"/>
                  <a:gd name="connsiteY4" fmla="*/ 6266 h 57468"/>
                  <a:gd name="connsiteX5" fmla="*/ 53418 w 53418"/>
                  <a:gd name="connsiteY5" fmla="*/ 22743 h 57468"/>
                  <a:gd name="connsiteX6" fmla="*/ 53418 w 53418"/>
                  <a:gd name="connsiteY6" fmla="*/ 34220 h 57468"/>
                  <a:gd name="connsiteX7" fmla="*/ 46043 w 53418"/>
                  <a:gd name="connsiteY7" fmla="*/ 51145 h 57468"/>
                  <a:gd name="connsiteX8" fmla="*/ 26641 w 53418"/>
                  <a:gd name="connsiteY8" fmla="*/ 57468 h 57468"/>
                  <a:gd name="connsiteX9" fmla="*/ 7355 w 53418"/>
                  <a:gd name="connsiteY9" fmla="*/ 51318 h 57468"/>
                  <a:gd name="connsiteX10" fmla="*/ 0 w 53418"/>
                  <a:gd name="connsiteY10" fmla="*/ 34220 h 5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418" h="57468">
                    <a:moveTo>
                      <a:pt x="0" y="34220"/>
                    </a:moveTo>
                    <a:lnTo>
                      <a:pt x="0" y="22743"/>
                    </a:lnTo>
                    <a:cubicBezTo>
                      <a:pt x="0" y="14517"/>
                      <a:pt x="3111" y="9462"/>
                      <a:pt x="7268" y="6094"/>
                    </a:cubicBezTo>
                    <a:cubicBezTo>
                      <a:pt x="11890" y="2351"/>
                      <a:pt x="18845" y="-29"/>
                      <a:pt x="26641" y="0"/>
                    </a:cubicBezTo>
                    <a:cubicBezTo>
                      <a:pt x="34435" y="30"/>
                      <a:pt x="41447" y="2464"/>
                      <a:pt x="46128" y="6266"/>
                    </a:cubicBezTo>
                    <a:cubicBezTo>
                      <a:pt x="50361" y="9704"/>
                      <a:pt x="53418" y="14758"/>
                      <a:pt x="53418" y="22743"/>
                    </a:cubicBezTo>
                    <a:lnTo>
                      <a:pt x="53418" y="34220"/>
                    </a:lnTo>
                    <a:cubicBezTo>
                      <a:pt x="53418" y="42460"/>
                      <a:pt x="50289" y="47653"/>
                      <a:pt x="46043" y="51145"/>
                    </a:cubicBezTo>
                    <a:cubicBezTo>
                      <a:pt x="41361" y="54995"/>
                      <a:pt x="34381" y="57439"/>
                      <a:pt x="26641" y="57468"/>
                    </a:cubicBezTo>
                    <a:cubicBezTo>
                      <a:pt x="18900" y="57498"/>
                      <a:pt x="11977" y="55106"/>
                      <a:pt x="7355" y="51318"/>
                    </a:cubicBezTo>
                    <a:cubicBezTo>
                      <a:pt x="3181" y="47898"/>
                      <a:pt x="0" y="42699"/>
                      <a:pt x="0" y="34220"/>
                    </a:cubicBezTo>
                    <a:close/>
                  </a:path>
                </a:pathLst>
              </a:custGeom>
              <a:solidFill>
                <a:schemeClr val="bg1"/>
              </a:solidFill>
              <a:ln w="18479" cap="flat">
                <a:noFill/>
                <a:prstDash val="solid"/>
                <a:miter/>
              </a:ln>
            </p:spPr>
            <p:txBody>
              <a:bodyPr rtlCol="0" anchor="ctr"/>
              <a:lstStyle/>
              <a:p>
                <a:endParaRPr lang="fr-CA"/>
              </a:p>
            </p:txBody>
          </p:sp>
          <p:sp>
            <p:nvSpPr>
              <p:cNvPr id="16" name="Graphique 14">
                <a:extLst>
                  <a:ext uri="{FF2B5EF4-FFF2-40B4-BE49-F238E27FC236}">
                    <a16:creationId xmlns:a16="http://schemas.microsoft.com/office/drawing/2014/main" id="{1680013A-09F4-6745-AB75-BC0D52C7F227}"/>
                  </a:ext>
                </a:extLst>
              </p:cNvPr>
              <p:cNvSpPr/>
              <p:nvPr userDrawn="1"/>
            </p:nvSpPr>
            <p:spPr>
              <a:xfrm>
                <a:off x="2124565" y="2121289"/>
                <a:ext cx="260738" cy="319689"/>
              </a:xfrm>
              <a:custGeom>
                <a:avLst/>
                <a:gdLst>
                  <a:gd name="connsiteX0" fmla="*/ 130635 w 260738"/>
                  <a:gd name="connsiteY0" fmla="*/ 0 h 319689"/>
                  <a:gd name="connsiteX1" fmla="*/ 260056 w 260738"/>
                  <a:gd name="connsiteY1" fmla="*/ 109552 h 319689"/>
                  <a:gd name="connsiteX2" fmla="*/ 260071 w 260738"/>
                  <a:gd name="connsiteY2" fmla="*/ 109701 h 319689"/>
                  <a:gd name="connsiteX3" fmla="*/ 175851 w 260738"/>
                  <a:gd name="connsiteY3" fmla="*/ 242390 h 319689"/>
                  <a:gd name="connsiteX4" fmla="*/ 164095 w 260738"/>
                  <a:gd name="connsiteY4" fmla="*/ 247005 h 319689"/>
                  <a:gd name="connsiteX5" fmla="*/ 164095 w 260738"/>
                  <a:gd name="connsiteY5" fmla="*/ 295418 h 319689"/>
                  <a:gd name="connsiteX6" fmla="*/ 138381 w 260738"/>
                  <a:gd name="connsiteY6" fmla="*/ 319683 h 319689"/>
                  <a:gd name="connsiteX7" fmla="*/ 120647 w 260738"/>
                  <a:gd name="connsiteY7" fmla="*/ 313938 h 319689"/>
                  <a:gd name="connsiteX8" fmla="*/ 113378 w 260738"/>
                  <a:gd name="connsiteY8" fmla="*/ 295418 h 319689"/>
                  <a:gd name="connsiteX9" fmla="*/ 113378 w 260738"/>
                  <a:gd name="connsiteY9" fmla="*/ 236004 h 319689"/>
                  <a:gd name="connsiteX10" fmla="*/ 118133 w 260738"/>
                  <a:gd name="connsiteY10" fmla="*/ 218766 h 319689"/>
                  <a:gd name="connsiteX11" fmla="*/ 130798 w 260738"/>
                  <a:gd name="connsiteY11" fmla="*/ 210240 h 319689"/>
                  <a:gd name="connsiteX12" fmla="*/ 186528 w 260738"/>
                  <a:gd name="connsiteY12" fmla="*/ 179892 h 319689"/>
                  <a:gd name="connsiteX13" fmla="*/ 209925 w 260738"/>
                  <a:gd name="connsiteY13" fmla="*/ 120555 h 319689"/>
                  <a:gd name="connsiteX14" fmla="*/ 184423 w 260738"/>
                  <a:gd name="connsiteY14" fmla="*/ 68052 h 319689"/>
                  <a:gd name="connsiteX15" fmla="*/ 130635 w 260738"/>
                  <a:gd name="connsiteY15" fmla="*/ 48016 h 319689"/>
                  <a:gd name="connsiteX16" fmla="*/ 82572 w 260738"/>
                  <a:gd name="connsiteY16" fmla="*/ 57837 h 319689"/>
                  <a:gd name="connsiteX17" fmla="*/ 42817 w 260738"/>
                  <a:gd name="connsiteY17" fmla="*/ 95663 h 319689"/>
                  <a:gd name="connsiteX18" fmla="*/ 29191 w 260738"/>
                  <a:gd name="connsiteY18" fmla="*/ 104858 h 319689"/>
                  <a:gd name="connsiteX19" fmla="*/ 12755 w 260738"/>
                  <a:gd name="connsiteY19" fmla="*/ 100639 h 319689"/>
                  <a:gd name="connsiteX20" fmla="*/ 2284 w 260738"/>
                  <a:gd name="connsiteY20" fmla="*/ 69655 h 319689"/>
                  <a:gd name="connsiteX21" fmla="*/ 44370 w 260738"/>
                  <a:gd name="connsiteY21" fmla="*/ 22287 h 319689"/>
                  <a:gd name="connsiteX22" fmla="*/ 130635 w 260738"/>
                  <a:gd name="connsiteY22" fmla="*/ 0 h 31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0738" h="319689">
                    <a:moveTo>
                      <a:pt x="130635" y="0"/>
                    </a:moveTo>
                    <a:cubicBezTo>
                      <a:pt x="207453" y="0"/>
                      <a:pt x="254236" y="50765"/>
                      <a:pt x="260056" y="109552"/>
                    </a:cubicBezTo>
                    <a:lnTo>
                      <a:pt x="260071" y="109701"/>
                    </a:lnTo>
                    <a:cubicBezTo>
                      <a:pt x="265338" y="158862"/>
                      <a:pt x="239644" y="217350"/>
                      <a:pt x="175851" y="242390"/>
                    </a:cubicBezTo>
                    <a:lnTo>
                      <a:pt x="164095" y="247005"/>
                    </a:lnTo>
                    <a:lnTo>
                      <a:pt x="164095" y="295418"/>
                    </a:lnTo>
                    <a:cubicBezTo>
                      <a:pt x="164095" y="310440"/>
                      <a:pt x="153009" y="319402"/>
                      <a:pt x="138381" y="319683"/>
                    </a:cubicBezTo>
                    <a:cubicBezTo>
                      <a:pt x="131231" y="319820"/>
                      <a:pt x="124903" y="317599"/>
                      <a:pt x="120647" y="313938"/>
                    </a:cubicBezTo>
                    <a:cubicBezTo>
                      <a:pt x="116783" y="310613"/>
                      <a:pt x="113378" y="305075"/>
                      <a:pt x="113378" y="295418"/>
                    </a:cubicBezTo>
                    <a:lnTo>
                      <a:pt x="113378" y="236004"/>
                    </a:lnTo>
                    <a:cubicBezTo>
                      <a:pt x="113378" y="227273"/>
                      <a:pt x="115614" y="222084"/>
                      <a:pt x="118133" y="218766"/>
                    </a:cubicBezTo>
                    <a:cubicBezTo>
                      <a:pt x="120760" y="215303"/>
                      <a:pt x="124840" y="212391"/>
                      <a:pt x="130798" y="210240"/>
                    </a:cubicBezTo>
                    <a:cubicBezTo>
                      <a:pt x="152042" y="202698"/>
                      <a:pt x="172011" y="193876"/>
                      <a:pt x="186528" y="179892"/>
                    </a:cubicBezTo>
                    <a:cubicBezTo>
                      <a:pt x="202081" y="164910"/>
                      <a:pt x="209925" y="145519"/>
                      <a:pt x="209925" y="120555"/>
                    </a:cubicBezTo>
                    <a:cubicBezTo>
                      <a:pt x="209925" y="98876"/>
                      <a:pt x="199068" y="80528"/>
                      <a:pt x="184423" y="68052"/>
                    </a:cubicBezTo>
                    <a:cubicBezTo>
                      <a:pt x="169849" y="55638"/>
                      <a:pt x="150448" y="48016"/>
                      <a:pt x="130635" y="48016"/>
                    </a:cubicBezTo>
                    <a:cubicBezTo>
                      <a:pt x="114480" y="48016"/>
                      <a:pt x="98058" y="50256"/>
                      <a:pt x="82572" y="57837"/>
                    </a:cubicBezTo>
                    <a:cubicBezTo>
                      <a:pt x="66983" y="65468"/>
                      <a:pt x="53773" y="77804"/>
                      <a:pt x="42817" y="95663"/>
                    </a:cubicBezTo>
                    <a:cubicBezTo>
                      <a:pt x="38464" y="101996"/>
                      <a:pt x="33597" y="104274"/>
                      <a:pt x="29191" y="104858"/>
                    </a:cubicBezTo>
                    <a:cubicBezTo>
                      <a:pt x="24243" y="105516"/>
                      <a:pt x="18309" y="104189"/>
                      <a:pt x="12755" y="100639"/>
                    </a:cubicBezTo>
                    <a:cubicBezTo>
                      <a:pt x="1622" y="93525"/>
                      <a:pt x="-3231" y="81465"/>
                      <a:pt x="2284" y="69655"/>
                    </a:cubicBezTo>
                    <a:cubicBezTo>
                      <a:pt x="14146" y="51579"/>
                      <a:pt x="26058" y="34940"/>
                      <a:pt x="44370" y="22287"/>
                    </a:cubicBezTo>
                    <a:cubicBezTo>
                      <a:pt x="62609" y="9680"/>
                      <a:pt x="88812" y="0"/>
                      <a:pt x="130635" y="0"/>
                    </a:cubicBezTo>
                    <a:close/>
                  </a:path>
                </a:pathLst>
              </a:custGeom>
              <a:solidFill>
                <a:schemeClr val="bg1"/>
              </a:solidFill>
              <a:ln w="18479" cap="flat">
                <a:noFill/>
                <a:prstDash val="solid"/>
                <a:miter/>
              </a:ln>
            </p:spPr>
            <p:txBody>
              <a:bodyPr rtlCol="0" anchor="ctr"/>
              <a:lstStyle/>
              <a:p>
                <a:endParaRPr lang="fr-CA"/>
              </a:p>
            </p:txBody>
          </p:sp>
        </p:grpSp>
      </p:grpSp>
      <p:pic>
        <p:nvPicPr>
          <p:cNvPr id="5" name="Graphique 4">
            <a:extLst>
              <a:ext uri="{FF2B5EF4-FFF2-40B4-BE49-F238E27FC236}">
                <a16:creationId xmlns:a16="http://schemas.microsoft.com/office/drawing/2014/main" id="{4EE5D742-50E6-9C4A-BA4C-5CCFFAFD70E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636" t="35801" r="10402" b="21376"/>
          <a:stretch/>
        </p:blipFill>
        <p:spPr>
          <a:xfrm>
            <a:off x="-13253" y="5221357"/>
            <a:ext cx="2597427" cy="1636643"/>
          </a:xfrm>
          <a:prstGeom prst="rect">
            <a:avLst/>
          </a:prstGeom>
        </p:spPr>
      </p:pic>
    </p:spTree>
    <p:extLst>
      <p:ext uri="{BB962C8B-B14F-4D97-AF65-F5344CB8AC3E}">
        <p14:creationId xmlns:p14="http://schemas.microsoft.com/office/powerpoint/2010/main" val="422290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ur ou contre">
    <p:bg>
      <p:bgPr>
        <a:solidFill>
          <a:schemeClr val="accent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2616" y="-1179"/>
            <a:ext cx="6081565" cy="6862354"/>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74207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224 w 16575152"/>
              <a:gd name="connsiteY0" fmla="*/ 3997 h 13739070"/>
              <a:gd name="connsiteX1" fmla="*/ 10383663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 name="connsiteX0" fmla="*/ 19229 w 16594157"/>
              <a:gd name="connsiteY0" fmla="*/ 3997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9229 w 16594157"/>
              <a:gd name="connsiteY4" fmla="*/ 3997 h 13739070"/>
              <a:gd name="connsiteX0" fmla="*/ 10561 w 16594157"/>
              <a:gd name="connsiteY0" fmla="*/ 10355 h 13739070"/>
              <a:gd name="connsiteX1" fmla="*/ 10402668 w 16594157"/>
              <a:gd name="connsiteY1" fmla="*/ 0 h 13739070"/>
              <a:gd name="connsiteX2" fmla="*/ 16594157 w 16594157"/>
              <a:gd name="connsiteY2" fmla="*/ 13739070 h 13739070"/>
              <a:gd name="connsiteX3" fmla="*/ 0 w 16594157"/>
              <a:gd name="connsiteY3" fmla="*/ 13739070 h 13739070"/>
              <a:gd name="connsiteX4" fmla="*/ 10561 w 16594157"/>
              <a:gd name="connsiteY4" fmla="*/ 10355 h 13739070"/>
              <a:gd name="connsiteX0" fmla="*/ 365 w 16601295"/>
              <a:gd name="connsiteY0" fmla="*/ 0 h 13741431"/>
              <a:gd name="connsiteX1" fmla="*/ 10409806 w 16601295"/>
              <a:gd name="connsiteY1" fmla="*/ 2361 h 13741431"/>
              <a:gd name="connsiteX2" fmla="*/ 16601295 w 16601295"/>
              <a:gd name="connsiteY2" fmla="*/ 13741431 h 13741431"/>
              <a:gd name="connsiteX3" fmla="*/ 7138 w 16601295"/>
              <a:gd name="connsiteY3" fmla="*/ 13741431 h 13741431"/>
              <a:gd name="connsiteX4" fmla="*/ 365 w 16601295"/>
              <a:gd name="connsiteY4" fmla="*/ 0 h 1374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1295" h="13741431">
                <a:moveTo>
                  <a:pt x="365" y="0"/>
                </a:moveTo>
                <a:lnTo>
                  <a:pt x="10409806" y="2361"/>
                </a:lnTo>
                <a:lnTo>
                  <a:pt x="16601295" y="13741431"/>
                </a:lnTo>
                <a:lnTo>
                  <a:pt x="7138" y="13741431"/>
                </a:lnTo>
                <a:cubicBezTo>
                  <a:pt x="9711" y="9163073"/>
                  <a:pt x="-2208" y="4578358"/>
                  <a:pt x="365" y="0"/>
                </a:cubicBezTo>
                <a:close/>
              </a:path>
            </a:pathLst>
          </a:custGeom>
          <a:solidFill>
            <a:srgbClr val="EFF1F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092508" y="1663832"/>
            <a:ext cx="5212080" cy="4114800"/>
          </a:xfrm>
        </p:spPr>
        <p:txBody>
          <a:bodyPr anchor="t"/>
          <a:lstStyle>
            <a:lvl1pPr>
              <a:defRPr sz="4000" b="1">
                <a:solidFill>
                  <a:schemeClr val="accent1"/>
                </a:solidFill>
              </a:defRPr>
            </a:lvl1pPr>
            <a:lvl2pPr marL="0" indent="0">
              <a:buFont typeface="Arial" panose="020B0604020202020204" pitchFamily="34" charset="0"/>
              <a:buNone/>
              <a:defRPr sz="2400">
                <a:solidFill>
                  <a:schemeClr val="bg1"/>
                </a:solidFill>
              </a:defRPr>
            </a:lvl2pPr>
            <a:lvl3pPr marL="320040" indent="-320040">
              <a:buSzPct val="75000"/>
              <a:buFontTx/>
              <a:buBlip>
                <a:blip r:embed="rId2">
                  <a:extLst>
                    <a:ext uri="{96DAC541-7B7A-43D3-8B79-37D633B846F1}">
                      <asvg:svgBlip xmlns:asvg="http://schemas.microsoft.com/office/drawing/2016/SVG/main" r:embed="rId3"/>
                    </a:ext>
                  </a:extLst>
                </a:blip>
              </a:buBlip>
              <a:defRPr sz="2400">
                <a:solidFill>
                  <a:schemeClr val="bg1"/>
                </a:solidFill>
              </a:defRPr>
            </a:lvl3pPr>
            <a:lvl4pPr marL="685800" indent="-320040">
              <a:defRPr sz="2000">
                <a:solidFill>
                  <a:schemeClr val="bg1"/>
                </a:solidFill>
              </a:defRPr>
            </a:lvl4pPr>
            <a:lvl5pPr marL="1024128" indent="-347472">
              <a:buClrTx/>
              <a:buFont typeface="Police système"/>
              <a:buChar char="–"/>
              <a:defRPr sz="2000" b="0">
                <a:solidFill>
                  <a:schemeClr val="bg1"/>
                </a:solidFill>
              </a:defRPr>
            </a:lvl5pPr>
            <a:lvl6pPr marL="0" indent="0">
              <a:buNone/>
              <a:defRPr sz="2400" b="1">
                <a:solidFill>
                  <a:schemeClr val="bg1"/>
                </a:solidFill>
              </a:defRPr>
            </a:lvl6pPr>
            <a:lvl7pPr>
              <a:defRPr sz="2400">
                <a:solidFill>
                  <a:schemeClr val="bg1"/>
                </a:solidFill>
              </a:defRPr>
            </a:lvl7pPr>
            <a:lvl8pPr>
              <a:defRPr sz="2400">
                <a:solidFill>
                  <a:schemeClr val="bg1"/>
                </a:solidFill>
              </a:defRPr>
            </a:lvl8pPr>
            <a:lvl9pPr>
              <a:defRPr sz="2400">
                <a:solidFill>
                  <a:schemeClr val="bg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2" name="ZoneTexte 1">
            <a:extLst>
              <a:ext uri="{FF2B5EF4-FFF2-40B4-BE49-F238E27FC236}">
                <a16:creationId xmlns:a16="http://schemas.microsoft.com/office/drawing/2014/main" id="{B3F45794-60D9-5642-AF8F-713E9AC801C9}"/>
              </a:ext>
            </a:extLst>
          </p:cNvPr>
          <p:cNvSpPr txBox="1"/>
          <p:nvPr userDrawn="1"/>
        </p:nvSpPr>
        <p:spPr>
          <a:xfrm>
            <a:off x="859536" y="1432710"/>
            <a:ext cx="3674364" cy="1661993"/>
          </a:xfrm>
          <a:prstGeom prst="rect">
            <a:avLst/>
          </a:prstGeom>
          <a:noFill/>
        </p:spPr>
        <p:txBody>
          <a:bodyPr wrap="square" lIns="0" tIns="0" rIns="0" bIns="0" rtlCol="0" anchor="ctr">
            <a:spAutoFit/>
          </a:bodyPr>
          <a:lstStyle/>
          <a:p>
            <a:pPr algn="l">
              <a:lnSpc>
                <a:spcPct val="90000"/>
              </a:lnSpc>
            </a:pPr>
            <a:r>
              <a:rPr lang="fr-CA" sz="6000" b="1">
                <a:solidFill>
                  <a:schemeClr val="accent2"/>
                </a:solidFill>
              </a:rPr>
              <a:t>Pour ou contre ?</a:t>
            </a:r>
          </a:p>
        </p:txBody>
      </p:sp>
      <p:grpSp>
        <p:nvGrpSpPr>
          <p:cNvPr id="11" name="Groupe 10">
            <a:extLst>
              <a:ext uri="{FF2B5EF4-FFF2-40B4-BE49-F238E27FC236}">
                <a16:creationId xmlns:a16="http://schemas.microsoft.com/office/drawing/2014/main" id="{0912853A-FB42-214F-A06B-26674B1ADCB5}"/>
              </a:ext>
            </a:extLst>
          </p:cNvPr>
          <p:cNvGrpSpPr/>
          <p:nvPr userDrawn="1"/>
        </p:nvGrpSpPr>
        <p:grpSpPr>
          <a:xfrm>
            <a:off x="882650" y="3789384"/>
            <a:ext cx="3785971" cy="2015068"/>
            <a:chOff x="882650" y="3777391"/>
            <a:chExt cx="3436005" cy="1828800"/>
          </a:xfrm>
        </p:grpSpPr>
        <p:sp>
          <p:nvSpPr>
            <p:cNvPr id="21" name="Ellipse 20">
              <a:extLst>
                <a:ext uri="{FF2B5EF4-FFF2-40B4-BE49-F238E27FC236}">
                  <a16:creationId xmlns:a16="http://schemas.microsoft.com/office/drawing/2014/main" id="{9906F414-5953-7D44-871B-08FF034A7639}"/>
                </a:ext>
              </a:extLst>
            </p:cNvPr>
            <p:cNvSpPr>
              <a:spLocks noChangeAspect="1"/>
            </p:cNvSpPr>
            <p:nvPr userDrawn="1"/>
          </p:nvSpPr>
          <p:spPr>
            <a:xfrm>
              <a:off x="882650"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sp>
          <p:nvSpPr>
            <p:cNvPr id="15" name="Ellipse 14">
              <a:extLst>
                <a:ext uri="{FF2B5EF4-FFF2-40B4-BE49-F238E27FC236}">
                  <a16:creationId xmlns:a16="http://schemas.microsoft.com/office/drawing/2014/main" id="{17B5A25A-2CD5-6846-AFBE-E16E41C4740F}"/>
                </a:ext>
              </a:extLst>
            </p:cNvPr>
            <p:cNvSpPr>
              <a:spLocks noChangeAspect="1"/>
            </p:cNvSpPr>
            <p:nvPr userDrawn="1"/>
          </p:nvSpPr>
          <p:spPr>
            <a:xfrm>
              <a:off x="2489855" y="3777391"/>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sz="4800" b="1">
                <a:solidFill>
                  <a:srgbClr val="F6891F"/>
                </a:solidFill>
              </a:endParaRPr>
            </a:p>
          </p:txBody>
        </p:sp>
        <p:pic>
          <p:nvPicPr>
            <p:cNvPr id="7" name="Graphique 6">
              <a:extLst>
                <a:ext uri="{FF2B5EF4-FFF2-40B4-BE49-F238E27FC236}">
                  <a16:creationId xmlns:a16="http://schemas.microsoft.com/office/drawing/2014/main" id="{40601F9F-B18A-4B4A-8C91-FCB81BA0B8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50950" y="4145691"/>
              <a:ext cx="952500" cy="952500"/>
            </a:xfrm>
            <a:prstGeom prst="rect">
              <a:avLst/>
            </a:prstGeom>
          </p:spPr>
        </p:pic>
        <p:pic>
          <p:nvPicPr>
            <p:cNvPr id="24" name="Graphique 23">
              <a:extLst>
                <a:ext uri="{FF2B5EF4-FFF2-40B4-BE49-F238E27FC236}">
                  <a16:creationId xmlns:a16="http://schemas.microsoft.com/office/drawing/2014/main" id="{A63C412E-6BC5-9B44-A7E1-9899A23408C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flipH="1" flipV="1">
              <a:off x="3035955" y="4253641"/>
              <a:ext cx="952500" cy="952500"/>
            </a:xfrm>
            <a:prstGeom prst="rect">
              <a:avLst/>
            </a:prstGeom>
          </p:spPr>
        </p:pic>
      </p:grpSp>
      <p:pic>
        <p:nvPicPr>
          <p:cNvPr id="30" name="Graphique 29">
            <a:extLst>
              <a:ext uri="{FF2B5EF4-FFF2-40B4-BE49-F238E27FC236}">
                <a16:creationId xmlns:a16="http://schemas.microsoft.com/office/drawing/2014/main" id="{3F846632-9D28-EE45-871A-958520E9123D}"/>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18425" t="30488" r="11680" b="17017"/>
          <a:stretch/>
        </p:blipFill>
        <p:spPr>
          <a:xfrm flipH="1">
            <a:off x="9024729" y="4479235"/>
            <a:ext cx="3167271" cy="2378766"/>
          </a:xfrm>
          <a:prstGeom prst="rect">
            <a:avLst/>
          </a:prstGeom>
        </p:spPr>
      </p:pic>
    </p:spTree>
    <p:extLst>
      <p:ext uri="{BB962C8B-B14F-4D97-AF65-F5344CB8AC3E}">
        <p14:creationId xmlns:p14="http://schemas.microsoft.com/office/powerpoint/2010/main" val="253154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éparateur / Questions">
    <p:spTree>
      <p:nvGrpSpPr>
        <p:cNvPr id="1" name=""/>
        <p:cNvGrpSpPr/>
        <p:nvPr/>
      </p:nvGrpSpPr>
      <p:grpSpPr>
        <a:xfrm>
          <a:off x="0" y="0"/>
          <a:ext cx="0" cy="0"/>
          <a:chOff x="0" y="0"/>
          <a:chExt cx="0" cy="0"/>
        </a:xfrm>
      </p:grpSpPr>
      <p:sp>
        <p:nvSpPr>
          <p:cNvPr id="5" name="Espace réservé pour une image  6">
            <a:extLst>
              <a:ext uri="{FF2B5EF4-FFF2-40B4-BE49-F238E27FC236}">
                <a16:creationId xmlns:a16="http://schemas.microsoft.com/office/drawing/2014/main" id="{D3D1957E-2AC0-3343-B863-C817A7B52E1A}"/>
              </a:ext>
            </a:extLst>
          </p:cNvPr>
          <p:cNvSpPr>
            <a:spLocks noGrp="1"/>
          </p:cNvSpPr>
          <p:nvPr>
            <p:ph type="pic" sz="quarter" idx="13" hasCustomPrompt="1"/>
          </p:nvPr>
        </p:nvSpPr>
        <p:spPr>
          <a:xfrm>
            <a:off x="5771312" y="668595"/>
            <a:ext cx="5978236" cy="6189406"/>
          </a:xfrm>
        </p:spPr>
        <p:txBody>
          <a:bodyPr/>
          <a:lstStyle>
            <a:lvl1pPr>
              <a:defRPr sz="1600"/>
            </a:lvl1pPr>
          </a:lstStyle>
          <a:p>
            <a:r>
              <a:rPr lang="fr-CA"/>
              <a:t>Cliquez sur l’icône au centre de la boîte pour insérer une image</a:t>
            </a:r>
          </a:p>
        </p:txBody>
      </p:sp>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4705523"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2548247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ssources">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10424160" cy="356616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pic>
        <p:nvPicPr>
          <p:cNvPr id="5" name="Image 4">
            <a:extLst>
              <a:ext uri="{FF2B5EF4-FFF2-40B4-BE49-F238E27FC236}">
                <a16:creationId xmlns:a16="http://schemas.microsoft.com/office/drawing/2014/main" id="{D9F0B60A-057F-B747-B5B9-9085DE70F6DA}"/>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289434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rédits / remerciements">
    <p:bg>
      <p:bgPr>
        <a:solidFill>
          <a:schemeClr val="accent2"/>
        </a:solidFill>
        <a:effectLst/>
      </p:bgPr>
    </p:bg>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3077497" y="685800"/>
            <a:ext cx="5486400" cy="5486400"/>
          </a:xfrm>
        </p:spPr>
        <p:txBody>
          <a:bodyPr anchor="ctr"/>
          <a:lstStyle>
            <a:lvl1pPr>
              <a:spcBef>
                <a:spcPts val="600"/>
              </a:spcBef>
              <a:defRPr sz="2000">
                <a:solidFill>
                  <a:schemeClr val="bg1"/>
                </a:solidFill>
              </a:defRPr>
            </a:lvl1pPr>
            <a:lvl2pPr>
              <a:spcBef>
                <a:spcPts val="600"/>
              </a:spcBef>
              <a:defRPr sz="2000">
                <a:solidFill>
                  <a:schemeClr val="bg1"/>
                </a:solidFill>
              </a:defRPr>
            </a:lvl2pPr>
            <a:lvl3pPr>
              <a:spcBef>
                <a:spcPts val="600"/>
              </a:spcBef>
              <a:defRPr sz="1800">
                <a:solidFill>
                  <a:schemeClr val="bg1"/>
                </a:solidFill>
              </a:defRPr>
            </a:lvl3pPr>
            <a:lvl4pPr>
              <a:spcBef>
                <a:spcPts val="600"/>
              </a:spcBef>
              <a:defRPr sz="1800">
                <a:solidFill>
                  <a:schemeClr val="bg1"/>
                </a:solidFill>
              </a:defRPr>
            </a:lvl4pPr>
            <a:lvl5pPr>
              <a:spcBef>
                <a:spcPts val="600"/>
              </a:spcBef>
              <a:defRPr sz="2000">
                <a:solidFill>
                  <a:schemeClr val="bg1"/>
                </a:solidFill>
              </a:defRPr>
            </a:lvl5pPr>
            <a:lvl6pPr>
              <a:spcBef>
                <a:spcPts val="600"/>
              </a:spcBef>
              <a:defRPr sz="2000">
                <a:solidFill>
                  <a:schemeClr val="bg1"/>
                </a:solidFill>
              </a:defRPr>
            </a:lvl6pPr>
            <a:lvl7pPr>
              <a:spcBef>
                <a:spcPts val="600"/>
              </a:spcBef>
              <a:defRPr sz="2000">
                <a:solidFill>
                  <a:schemeClr val="bg1"/>
                </a:solidFill>
              </a:defRPr>
            </a:lvl7pPr>
            <a:lvl8pPr>
              <a:spcBef>
                <a:spcPts val="600"/>
              </a:spcBef>
              <a:defRPr sz="2000"/>
            </a:lvl8pPr>
            <a:lvl9pPr>
              <a:spcBef>
                <a:spcPts val="600"/>
              </a:spcBef>
              <a:defRPr sz="2800"/>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pour une image  6">
            <a:extLst>
              <a:ext uri="{FF2B5EF4-FFF2-40B4-BE49-F238E27FC236}">
                <a16:creationId xmlns:a16="http://schemas.microsoft.com/office/drawing/2014/main" id="{2598596F-BBE9-9F43-9B89-58B686EFD446}"/>
              </a:ext>
            </a:extLst>
          </p:cNvPr>
          <p:cNvSpPr>
            <a:spLocks noGrp="1"/>
          </p:cNvSpPr>
          <p:nvPr>
            <p:ph type="pic" sz="quarter" idx="13" hasCustomPrompt="1"/>
          </p:nvPr>
        </p:nvSpPr>
        <p:spPr>
          <a:xfrm>
            <a:off x="882650" y="68580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0" name="Espace réservé pour une image  6">
            <a:extLst>
              <a:ext uri="{FF2B5EF4-FFF2-40B4-BE49-F238E27FC236}">
                <a16:creationId xmlns:a16="http://schemas.microsoft.com/office/drawing/2014/main" id="{D6143308-FB11-424C-82AA-9DCC56FFE582}"/>
              </a:ext>
            </a:extLst>
          </p:cNvPr>
          <p:cNvSpPr>
            <a:spLocks noGrp="1"/>
          </p:cNvSpPr>
          <p:nvPr>
            <p:ph type="pic" sz="quarter" idx="15" hasCustomPrompt="1"/>
          </p:nvPr>
        </p:nvSpPr>
        <p:spPr>
          <a:xfrm>
            <a:off x="882650" y="2606040"/>
            <a:ext cx="1645920" cy="1645920"/>
          </a:xfrm>
        </p:spPr>
        <p:txBody>
          <a:bodyPr/>
          <a:lstStyle>
            <a:lvl1pPr>
              <a:defRPr sz="1600">
                <a:solidFill>
                  <a:schemeClr val="bg1"/>
                </a:solidFill>
              </a:defRPr>
            </a:lvl1pPr>
          </a:lstStyle>
          <a:p>
            <a:r>
              <a:rPr lang="fr-CA"/>
              <a:t>Cliquez sur l’icône au centre de la boîte pour insérer le logo</a:t>
            </a:r>
          </a:p>
        </p:txBody>
      </p:sp>
      <p:sp>
        <p:nvSpPr>
          <p:cNvPr id="11" name="Espace réservé pour une image  6">
            <a:extLst>
              <a:ext uri="{FF2B5EF4-FFF2-40B4-BE49-F238E27FC236}">
                <a16:creationId xmlns:a16="http://schemas.microsoft.com/office/drawing/2014/main" id="{B4841C60-64FE-E642-BCEA-4B735500564F}"/>
              </a:ext>
            </a:extLst>
          </p:cNvPr>
          <p:cNvSpPr>
            <a:spLocks noGrp="1"/>
          </p:cNvSpPr>
          <p:nvPr>
            <p:ph type="pic" sz="quarter" idx="16" hasCustomPrompt="1"/>
          </p:nvPr>
        </p:nvSpPr>
        <p:spPr>
          <a:xfrm>
            <a:off x="882650" y="4526280"/>
            <a:ext cx="1645920" cy="1645920"/>
          </a:xfrm>
        </p:spPr>
        <p:txBody>
          <a:bodyPr/>
          <a:lstStyle>
            <a:lvl1pPr>
              <a:defRPr sz="1600">
                <a:solidFill>
                  <a:schemeClr val="bg1"/>
                </a:solidFill>
              </a:defRPr>
            </a:lvl1pPr>
          </a:lstStyle>
          <a:p>
            <a:r>
              <a:rPr lang="fr-CA"/>
              <a:t>Cliquez sur l’icône au centre de la boîte pour insérer le logo</a:t>
            </a:r>
          </a:p>
        </p:txBody>
      </p:sp>
      <p:pic>
        <p:nvPicPr>
          <p:cNvPr id="6" name="Image 5">
            <a:extLst>
              <a:ext uri="{FF2B5EF4-FFF2-40B4-BE49-F238E27FC236}">
                <a16:creationId xmlns:a16="http://schemas.microsoft.com/office/drawing/2014/main" id="{D7E6D27C-A9CF-704B-A160-1A92A7684C6D}"/>
              </a:ext>
            </a:extLst>
          </p:cNvPr>
          <p:cNvPicPr>
            <a:picLocks noChangeAspect="1"/>
          </p:cNvPicPr>
          <p:nvPr userDrawn="1"/>
        </p:nvPicPr>
        <p:blipFill>
          <a:blip r:embed="rId2"/>
          <a:stretch>
            <a:fillRect/>
          </a:stretch>
        </p:blipFill>
        <p:spPr>
          <a:xfrm>
            <a:off x="9580631" y="5937409"/>
            <a:ext cx="1990400" cy="374904"/>
          </a:xfrm>
          <a:prstGeom prst="rect">
            <a:avLst/>
          </a:prstGeom>
        </p:spPr>
      </p:pic>
    </p:spTree>
    <p:extLst>
      <p:ext uri="{BB962C8B-B14F-4D97-AF65-F5344CB8AC3E}">
        <p14:creationId xmlns:p14="http://schemas.microsoft.com/office/powerpoint/2010/main" val="140225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et slogan / final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D7D25C4-F96C-1A41-B54B-77C17FCF0592}"/>
              </a:ext>
            </a:extLst>
          </p:cNvPr>
          <p:cNvPicPr>
            <a:picLocks noChangeAspect="1"/>
          </p:cNvPicPr>
          <p:nvPr userDrawn="1"/>
        </p:nvPicPr>
        <p:blipFill>
          <a:blip r:embed="rId2"/>
          <a:stretch>
            <a:fillRect/>
          </a:stretch>
        </p:blipFill>
        <p:spPr>
          <a:xfrm>
            <a:off x="1308410" y="2317750"/>
            <a:ext cx="9144000" cy="2222500"/>
          </a:xfrm>
          <a:prstGeom prst="rect">
            <a:avLst/>
          </a:prstGeom>
        </p:spPr>
      </p:pic>
    </p:spTree>
    <p:extLst>
      <p:ext uri="{BB962C8B-B14F-4D97-AF65-F5344CB8AC3E}">
        <p14:creationId xmlns:p14="http://schemas.microsoft.com/office/powerpoint/2010/main" val="370516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go et médias sociaux / visuels">
    <p:bg>
      <p:bgPr>
        <a:solidFill>
          <a:schemeClr val="accent3">
            <a:alpha val="25000"/>
          </a:schemeClr>
        </a:solidFill>
        <a:effectLst/>
      </p:bgPr>
    </p:bg>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E4A9FAEC-DFEB-7D48-933D-AD3922879059}"/>
              </a:ext>
            </a:extLst>
          </p:cNvPr>
          <p:cNvGrpSpPr>
            <a:grpSpLocks noChangeAspect="1"/>
          </p:cNvGrpSpPr>
          <p:nvPr userDrawn="1"/>
        </p:nvGrpSpPr>
        <p:grpSpPr>
          <a:xfrm>
            <a:off x="2904219" y="4703597"/>
            <a:ext cx="630976" cy="630936"/>
            <a:chOff x="8915400" y="2747719"/>
            <a:chExt cx="1689500" cy="1689393"/>
          </a:xfrm>
        </p:grpSpPr>
        <p:sp>
          <p:nvSpPr>
            <p:cNvPr id="15" name="Oval 24">
              <a:hlinkClick r:id="rId2"/>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21750" y="3254015"/>
              <a:ext cx="676800" cy="676800"/>
            </a:xfrm>
            <a:prstGeom prst="rect">
              <a:avLst/>
            </a:prstGeom>
          </p:spPr>
        </p:pic>
      </p:grpSp>
      <p:pic>
        <p:nvPicPr>
          <p:cNvPr id="20" name="Image 19">
            <a:hlinkClick r:id="rId2"/>
            <a:extLst>
              <a:ext uri="{FF2B5EF4-FFF2-40B4-BE49-F238E27FC236}">
                <a16:creationId xmlns:a16="http://schemas.microsoft.com/office/drawing/2014/main" id="{B77E822F-10CB-F044-8B47-4F2ABE2F8285}"/>
              </a:ext>
            </a:extLst>
          </p:cNvPr>
          <p:cNvPicPr>
            <a:picLocks noChangeAspect="1"/>
          </p:cNvPicPr>
          <p:nvPr userDrawn="1"/>
        </p:nvPicPr>
        <p:blipFill>
          <a:blip r:embed="rId5"/>
          <a:stretch>
            <a:fillRect/>
          </a:stretch>
        </p:blipFill>
        <p:spPr>
          <a:xfrm>
            <a:off x="9580632" y="5937409"/>
            <a:ext cx="1990399" cy="374904"/>
          </a:xfrm>
          <a:prstGeom prst="rect">
            <a:avLst/>
          </a:prstGeom>
        </p:spPr>
      </p:pic>
      <p:pic>
        <p:nvPicPr>
          <p:cNvPr id="6" name="Image 5">
            <a:extLst>
              <a:ext uri="{FF2B5EF4-FFF2-40B4-BE49-F238E27FC236}">
                <a16:creationId xmlns:a16="http://schemas.microsoft.com/office/drawing/2014/main" id="{F120806A-F03F-CB41-B2A3-41144938796B}"/>
              </a:ext>
            </a:extLst>
          </p:cNvPr>
          <p:cNvPicPr>
            <a:picLocks noChangeAspect="1"/>
          </p:cNvPicPr>
          <p:nvPr userDrawn="1"/>
        </p:nvPicPr>
        <p:blipFill rotWithShape="1">
          <a:blip r:embed="rId6"/>
          <a:srcRect l="642" r="857"/>
          <a:stretch/>
        </p:blipFill>
        <p:spPr>
          <a:xfrm>
            <a:off x="6417032" y="896158"/>
            <a:ext cx="1506886" cy="1280160"/>
          </a:xfrm>
          <a:prstGeom prst="rect">
            <a:avLst/>
          </a:prstGeom>
          <a:ln w="38100">
            <a:solidFill>
              <a:schemeClr val="accent2"/>
            </a:solidFill>
            <a:miter lim="800000"/>
          </a:ln>
        </p:spPr>
      </p:pic>
      <p:pic>
        <p:nvPicPr>
          <p:cNvPr id="22" name="Image 21">
            <a:extLst>
              <a:ext uri="{FF2B5EF4-FFF2-40B4-BE49-F238E27FC236}">
                <a16:creationId xmlns:a16="http://schemas.microsoft.com/office/drawing/2014/main" id="{931FF124-5BA3-A34F-A3A4-36DFF648DE67}"/>
              </a:ext>
            </a:extLst>
          </p:cNvPr>
          <p:cNvPicPr>
            <a:picLocks noChangeAspect="1"/>
          </p:cNvPicPr>
          <p:nvPr userDrawn="1"/>
        </p:nvPicPr>
        <p:blipFill>
          <a:blip r:embed="rId7"/>
          <a:stretch>
            <a:fillRect/>
          </a:stretch>
        </p:blipFill>
        <p:spPr>
          <a:xfrm>
            <a:off x="6417032" y="2504224"/>
            <a:ext cx="1508760" cy="1159542"/>
          </a:xfrm>
          <a:prstGeom prst="rect">
            <a:avLst/>
          </a:prstGeom>
          <a:ln w="38100">
            <a:solidFill>
              <a:schemeClr val="accent2"/>
            </a:solidFill>
            <a:miter lim="800000"/>
          </a:ln>
        </p:spPr>
      </p:pic>
      <p:pic>
        <p:nvPicPr>
          <p:cNvPr id="24" name="Image 23">
            <a:extLst>
              <a:ext uri="{FF2B5EF4-FFF2-40B4-BE49-F238E27FC236}">
                <a16:creationId xmlns:a16="http://schemas.microsoft.com/office/drawing/2014/main" id="{75F1DF49-12DA-F14D-9586-37C4AABA3B46}"/>
              </a:ext>
            </a:extLst>
          </p:cNvPr>
          <p:cNvPicPr>
            <a:picLocks noChangeAspect="1"/>
          </p:cNvPicPr>
          <p:nvPr userDrawn="1"/>
        </p:nvPicPr>
        <p:blipFill>
          <a:blip r:embed="rId8"/>
          <a:stretch>
            <a:fillRect/>
          </a:stretch>
        </p:blipFill>
        <p:spPr>
          <a:xfrm>
            <a:off x="6417032" y="3991671"/>
            <a:ext cx="1508760" cy="1443298"/>
          </a:xfrm>
          <a:prstGeom prst="rect">
            <a:avLst/>
          </a:prstGeom>
          <a:ln w="38100">
            <a:solidFill>
              <a:schemeClr val="accent2"/>
            </a:solidFill>
            <a:miter lim="800000"/>
          </a:ln>
        </p:spPr>
      </p:pic>
      <p:grpSp>
        <p:nvGrpSpPr>
          <p:cNvPr id="29" name="Groupe 28">
            <a:extLst>
              <a:ext uri="{FF2B5EF4-FFF2-40B4-BE49-F238E27FC236}">
                <a16:creationId xmlns:a16="http://schemas.microsoft.com/office/drawing/2014/main" id="{C2795DB5-B5E1-E948-89BA-A23D24BDC0D2}"/>
              </a:ext>
            </a:extLst>
          </p:cNvPr>
          <p:cNvGrpSpPr/>
          <p:nvPr userDrawn="1"/>
        </p:nvGrpSpPr>
        <p:grpSpPr>
          <a:xfrm>
            <a:off x="633876" y="1539205"/>
            <a:ext cx="5171662" cy="3102997"/>
            <a:chOff x="381000" y="10072"/>
            <a:chExt cx="8203095" cy="4921857"/>
          </a:xfrm>
        </p:grpSpPr>
        <p:pic>
          <p:nvPicPr>
            <p:cNvPr id="26" name="Image 25">
              <a:extLst>
                <a:ext uri="{FF2B5EF4-FFF2-40B4-BE49-F238E27FC236}">
                  <a16:creationId xmlns:a16="http://schemas.microsoft.com/office/drawing/2014/main" id="{B67C8D97-503E-3046-9B3B-AB778AF3BC31}"/>
                </a:ext>
              </a:extLst>
            </p:cNvPr>
            <p:cNvPicPr>
              <a:picLocks noChangeAspect="1"/>
            </p:cNvPicPr>
            <p:nvPr userDrawn="1"/>
          </p:nvPicPr>
          <p:blipFill rotWithShape="1">
            <a:blip r:embed="rId9"/>
            <a:srcRect r="5751" b="4251"/>
            <a:stretch/>
          </p:blipFill>
          <p:spPr>
            <a:xfrm>
              <a:off x="1500020" y="437322"/>
              <a:ext cx="5966255" cy="3760967"/>
            </a:xfrm>
            <a:prstGeom prst="rect">
              <a:avLst/>
            </a:prstGeom>
          </p:spPr>
        </p:pic>
        <p:pic>
          <p:nvPicPr>
            <p:cNvPr id="28" name="Image 27">
              <a:extLst>
                <a:ext uri="{FF2B5EF4-FFF2-40B4-BE49-F238E27FC236}">
                  <a16:creationId xmlns:a16="http://schemas.microsoft.com/office/drawing/2014/main" id="{075B647C-F0AF-3D45-94E2-C4370D0A0255}"/>
                </a:ext>
              </a:extLst>
            </p:cNvPr>
            <p:cNvPicPr>
              <a:picLocks noChangeAspect="1"/>
            </p:cNvPicPr>
            <p:nvPr userDrawn="1"/>
          </p:nvPicPr>
          <p:blipFill>
            <a:blip r:embed="rId10"/>
            <a:stretch>
              <a:fillRect/>
            </a:stretch>
          </p:blipFill>
          <p:spPr>
            <a:xfrm>
              <a:off x="381000" y="10072"/>
              <a:ext cx="8203095" cy="4921857"/>
            </a:xfrm>
            <a:prstGeom prst="rect">
              <a:avLst/>
            </a:prstGeom>
          </p:spPr>
        </p:pic>
      </p:grpSp>
      <p:sp>
        <p:nvSpPr>
          <p:cNvPr id="30" name="ZoneTexte 29">
            <a:extLst>
              <a:ext uri="{FF2B5EF4-FFF2-40B4-BE49-F238E27FC236}">
                <a16:creationId xmlns:a16="http://schemas.microsoft.com/office/drawing/2014/main" id="{162F5037-CBD6-1E45-B104-738EA7ED937E}"/>
              </a:ext>
            </a:extLst>
          </p:cNvPr>
          <p:cNvSpPr txBox="1"/>
          <p:nvPr userDrawn="1"/>
        </p:nvSpPr>
        <p:spPr>
          <a:xfrm>
            <a:off x="2793948" y="5419396"/>
            <a:ext cx="851515" cy="307777"/>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2">
                  <a:extLst>
                    <a:ext uri="{A12FA001-AC4F-418D-AE19-62706E023703}">
                      <ahyp:hlinkClr xmlns:ahyp="http://schemas.microsoft.com/office/drawing/2018/hyperlinkcolor" val="tx"/>
                    </a:ext>
                  </a:extLst>
                </a:hlinkClick>
              </a:rPr>
              <a:t>educaloi</a:t>
            </a:r>
            <a:endParaRPr lang="fr-CA" sz="1400" b="0" i="0" u="none" strike="noStrike" kern="1200">
              <a:solidFill>
                <a:schemeClr val="accent2"/>
              </a:solidFill>
              <a:effectLst/>
              <a:latin typeface="+mn-lt"/>
              <a:ea typeface="+mn-ea"/>
              <a:cs typeface="+mn-cs"/>
            </a:endParaRPr>
          </a:p>
        </p:txBody>
      </p:sp>
      <p:sp>
        <p:nvSpPr>
          <p:cNvPr id="34" name="ZoneTexte 33">
            <a:extLst>
              <a:ext uri="{FF2B5EF4-FFF2-40B4-BE49-F238E27FC236}">
                <a16:creationId xmlns:a16="http://schemas.microsoft.com/office/drawing/2014/main" id="{FAA35250-FC5E-724F-B677-AF693DA379CC}"/>
              </a:ext>
            </a:extLst>
          </p:cNvPr>
          <p:cNvSpPr txBox="1"/>
          <p:nvPr userDrawn="1"/>
        </p:nvSpPr>
        <p:spPr>
          <a:xfrm>
            <a:off x="8384373" y="1382350"/>
            <a:ext cx="1696298"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Instagram/</a:t>
            </a:r>
            <a:r>
              <a:rPr lang="fr-CA" sz="1400" b="0" i="0" u="sng" strike="noStrike" kern="1200" err="1">
                <a:solidFill>
                  <a:schemeClr val="accent2"/>
                </a:solidFill>
                <a:effectLst/>
                <a:latin typeface="+mn-lt"/>
                <a:ea typeface="+mn-ea"/>
                <a:cs typeface="+mn-cs"/>
                <a:hlinkClick r:id="rId11">
                  <a:extLst>
                    <a:ext uri="{A12FA001-AC4F-418D-AE19-62706E023703}">
                      <ahyp:hlinkClr xmlns:ahyp="http://schemas.microsoft.com/office/drawing/2018/hyperlinkcolor" val="tx"/>
                    </a:ext>
                  </a:extLst>
                </a:hlinkClick>
              </a:rPr>
              <a:t>educaloi</a:t>
            </a:r>
            <a:endParaRPr lang="fr-CA" sz="1400" b="0" i="0" u="sng" strike="noStrike" kern="1200">
              <a:solidFill>
                <a:schemeClr val="accent2"/>
              </a:solidFill>
              <a:effectLst/>
              <a:latin typeface="+mn-lt"/>
              <a:ea typeface="+mn-ea"/>
              <a:cs typeface="+mn-cs"/>
            </a:endParaRPr>
          </a:p>
        </p:txBody>
      </p:sp>
      <p:sp>
        <p:nvSpPr>
          <p:cNvPr id="39" name="ZoneTexte 38">
            <a:extLst>
              <a:ext uri="{FF2B5EF4-FFF2-40B4-BE49-F238E27FC236}">
                <a16:creationId xmlns:a16="http://schemas.microsoft.com/office/drawing/2014/main" id="{9F51B835-712A-A04A-A8DC-907BB47EEE29}"/>
              </a:ext>
            </a:extLst>
          </p:cNvPr>
          <p:cNvSpPr txBox="1"/>
          <p:nvPr userDrawn="1"/>
        </p:nvSpPr>
        <p:spPr>
          <a:xfrm>
            <a:off x="8384373" y="2930107"/>
            <a:ext cx="1594604"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2">
                  <a:extLst>
                    <a:ext uri="{A12FA001-AC4F-418D-AE19-62706E023703}">
                      <ahyp:hlinkClr xmlns:ahyp="http://schemas.microsoft.com/office/drawing/2018/hyperlinkcolor" val="tx"/>
                    </a:ext>
                  </a:extLst>
                </a:hlinkClick>
              </a:rPr>
              <a:t>YouTube/educaloi</a:t>
            </a:r>
            <a:endParaRPr lang="fr-CA" sz="1400" b="0" i="0" u="sng" strike="noStrike" kern="1200">
              <a:solidFill>
                <a:schemeClr val="accent2"/>
              </a:solidFill>
              <a:effectLst/>
              <a:latin typeface="+mn-lt"/>
              <a:ea typeface="+mn-ea"/>
              <a:cs typeface="+mn-cs"/>
            </a:endParaRPr>
          </a:p>
        </p:txBody>
      </p:sp>
      <p:sp>
        <p:nvSpPr>
          <p:cNvPr id="44" name="ZoneTexte 43">
            <a:extLst>
              <a:ext uri="{FF2B5EF4-FFF2-40B4-BE49-F238E27FC236}">
                <a16:creationId xmlns:a16="http://schemas.microsoft.com/office/drawing/2014/main" id="{257BE564-1AE0-D94B-AAEC-B10959F86202}"/>
              </a:ext>
            </a:extLst>
          </p:cNvPr>
          <p:cNvSpPr txBox="1"/>
          <p:nvPr userDrawn="1"/>
        </p:nvSpPr>
        <p:spPr>
          <a:xfrm>
            <a:off x="8384373" y="4559432"/>
            <a:ext cx="1686680" cy="307777"/>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400" b="0" i="0" u="sng" strike="noStrike" kern="1200">
                <a:solidFill>
                  <a:schemeClr val="accent2"/>
                </a:solidFill>
                <a:effectLst/>
                <a:latin typeface="+mn-lt"/>
                <a:ea typeface="+mn-ea"/>
                <a:cs typeface="+mn-cs"/>
                <a:hlinkClick r:id="rId13">
                  <a:extLst>
                    <a:ext uri="{A12FA001-AC4F-418D-AE19-62706E023703}">
                      <ahyp:hlinkClr xmlns:ahyp="http://schemas.microsoft.com/office/drawing/2018/hyperlinkcolor" val="tx"/>
                    </a:ext>
                  </a:extLst>
                </a:hlinkClick>
              </a:rPr>
              <a:t>Facebook/educaloi</a:t>
            </a:r>
            <a:endParaRPr lang="fr-CA" sz="1400" b="0" i="0" u="sng" strike="noStrike" kern="1200">
              <a:solidFill>
                <a:schemeClr val="accent2"/>
              </a:solidFill>
              <a:effectLst/>
              <a:latin typeface="+mn-lt"/>
              <a:ea typeface="+mn-ea"/>
              <a:cs typeface="+mn-cs"/>
            </a:endParaRPr>
          </a:p>
        </p:txBody>
      </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7636735" y="2767403"/>
            <a:ext cx="633224" cy="633184"/>
            <a:chOff x="539551" y="2747719"/>
            <a:chExt cx="1689499" cy="1689393"/>
          </a:xfrm>
        </p:grpSpPr>
        <p:sp>
          <p:nvSpPr>
            <p:cNvPr id="10" name="Oval 18">
              <a:hlinkClick r:id="rId12"/>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6" name="Groupe 15">
            <a:extLst>
              <a:ext uri="{FF2B5EF4-FFF2-40B4-BE49-F238E27FC236}">
                <a16:creationId xmlns:a16="http://schemas.microsoft.com/office/drawing/2014/main" id="{0F6EC20D-4572-744A-953B-4B1A1F589939}"/>
              </a:ext>
            </a:extLst>
          </p:cNvPr>
          <p:cNvGrpSpPr/>
          <p:nvPr userDrawn="1"/>
        </p:nvGrpSpPr>
        <p:grpSpPr>
          <a:xfrm>
            <a:off x="7636735" y="1219646"/>
            <a:ext cx="633224" cy="633184"/>
            <a:chOff x="2675683" y="2747719"/>
            <a:chExt cx="1689500" cy="1689393"/>
          </a:xfrm>
        </p:grpSpPr>
        <p:sp>
          <p:nvSpPr>
            <p:cNvPr id="12" name="Oval 24">
              <a:hlinkClick r:id="rId11"/>
              <a:extLst>
                <a:ext uri="{FF2B5EF4-FFF2-40B4-BE49-F238E27FC236}">
                  <a16:creationId xmlns:a16="http://schemas.microsoft.com/office/drawing/2014/main" id="{08FFAB00-EB69-DC47-996A-068C9ED9D410}"/>
                </a:ext>
              </a:extLst>
            </p:cNvPr>
            <p:cNvSpPr>
              <a:spLocks/>
            </p:cNvSpPr>
            <p:nvPr userDrawn="1"/>
          </p:nvSpPr>
          <p:spPr bwMode="auto">
            <a:xfrm>
              <a:off x="2675683" y="2747719"/>
              <a:ext cx="1689500" cy="1689393"/>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3" name="AutoShape 25">
              <a:extLst>
                <a:ext uri="{FF2B5EF4-FFF2-40B4-BE49-F238E27FC236}">
                  <a16:creationId xmlns:a16="http://schemas.microsoft.com/office/drawing/2014/main" id="{83670C71-089A-544B-9F10-1B54D77388C3}"/>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grpSp>
        <p:nvGrpSpPr>
          <p:cNvPr id="50" name="Groupe 49">
            <a:extLst>
              <a:ext uri="{FF2B5EF4-FFF2-40B4-BE49-F238E27FC236}">
                <a16:creationId xmlns:a16="http://schemas.microsoft.com/office/drawing/2014/main" id="{FED6897F-432C-4841-AA6B-8FA6AB93D0CE}"/>
              </a:ext>
            </a:extLst>
          </p:cNvPr>
          <p:cNvGrpSpPr/>
          <p:nvPr userDrawn="1"/>
        </p:nvGrpSpPr>
        <p:grpSpPr>
          <a:xfrm>
            <a:off x="7636735" y="4396728"/>
            <a:ext cx="633224" cy="633184"/>
            <a:chOff x="7305431" y="4396728"/>
            <a:chExt cx="633224" cy="633184"/>
          </a:xfrm>
        </p:grpSpPr>
        <p:sp>
          <p:nvSpPr>
            <p:cNvPr id="41" name="Oval 24">
              <a:hlinkClick r:id="rId13"/>
              <a:extLst>
                <a:ext uri="{FF2B5EF4-FFF2-40B4-BE49-F238E27FC236}">
                  <a16:creationId xmlns:a16="http://schemas.microsoft.com/office/drawing/2014/main" id="{ED7ACFDB-E89F-1F48-B702-3327D535CCFE}"/>
                </a:ext>
              </a:extLst>
            </p:cNvPr>
            <p:cNvSpPr>
              <a:spLocks/>
            </p:cNvSpPr>
            <p:nvPr userDrawn="1"/>
          </p:nvSpPr>
          <p:spPr bwMode="auto">
            <a:xfrm>
              <a:off x="7305431" y="4396728"/>
              <a:ext cx="633224" cy="633184"/>
            </a:xfrm>
            <a:prstGeom prst="ellipse">
              <a:avLst/>
            </a:prstGeom>
            <a:solidFill>
              <a:schemeClr val="accent2"/>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49" name="AutoShape 4">
              <a:extLst>
                <a:ext uri="{FF2B5EF4-FFF2-40B4-BE49-F238E27FC236}">
                  <a16:creationId xmlns:a16="http://schemas.microsoft.com/office/drawing/2014/main" id="{D1059C79-39D9-CE4C-997D-52B8A823940F}"/>
                </a:ext>
              </a:extLst>
            </p:cNvPr>
            <p:cNvSpPr>
              <a:spLocks/>
            </p:cNvSpPr>
            <p:nvPr userDrawn="1"/>
          </p:nvSpPr>
          <p:spPr bwMode="auto">
            <a:xfrm>
              <a:off x="7534602" y="4546903"/>
              <a:ext cx="174883" cy="332835"/>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spTree>
    <p:extLst>
      <p:ext uri="{BB962C8B-B14F-4D97-AF65-F5344CB8AC3E}">
        <p14:creationId xmlns:p14="http://schemas.microsoft.com/office/powerpoint/2010/main" val="314853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 et médias sociaux">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E77E0D27-9C11-C34D-994D-832E0380B416}"/>
              </a:ext>
            </a:extLst>
          </p:cNvPr>
          <p:cNvGrpSpPr/>
          <p:nvPr userDrawn="1"/>
        </p:nvGrpSpPr>
        <p:grpSpPr>
          <a:xfrm>
            <a:off x="8027504" y="4421281"/>
            <a:ext cx="778566" cy="778517"/>
            <a:chOff x="539551" y="595462"/>
            <a:chExt cx="1689499" cy="1689393"/>
          </a:xfrm>
        </p:grpSpPr>
        <p:sp>
          <p:nvSpPr>
            <p:cNvPr id="7" name="Oval 3">
              <a:hlinkClick r:id="rId2"/>
              <a:extLst>
                <a:ext uri="{FF2B5EF4-FFF2-40B4-BE49-F238E27FC236}">
                  <a16:creationId xmlns:a16="http://schemas.microsoft.com/office/drawing/2014/main" id="{5CD7F6F3-9495-1A44-8903-B0EA1EB02823}"/>
                </a:ext>
              </a:extLst>
            </p:cNvPr>
            <p:cNvSpPr>
              <a:spLocks/>
            </p:cNvSpPr>
            <p:nvPr userDrawn="1"/>
          </p:nvSpPr>
          <p:spPr bwMode="auto">
            <a:xfrm>
              <a:off x="539551" y="595462"/>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9" name="AutoShape 4">
              <a:extLst>
                <a:ext uri="{FF2B5EF4-FFF2-40B4-BE49-F238E27FC236}">
                  <a16:creationId xmlns:a16="http://schemas.microsoft.com/office/drawing/2014/main" id="{9FE60C1F-FC23-EE47-A4E4-52EAE7461A9E}"/>
                </a:ext>
              </a:extLst>
            </p:cNvPr>
            <p:cNvSpPr>
              <a:spLocks/>
            </p:cNvSpPr>
            <p:nvPr userDrawn="1"/>
          </p:nvSpPr>
          <p:spPr bwMode="auto">
            <a:xfrm>
              <a:off x="1195905" y="1082878"/>
              <a:ext cx="379499" cy="722256"/>
            </a:xfrm>
            <a:custGeom>
              <a:avLst/>
              <a:gdLst>
                <a:gd name="T0" fmla="*/ 10800 w 21600"/>
                <a:gd name="T1" fmla="+- 0 10802 5"/>
                <a:gd name="T2" fmla="*/ 10802 h 21595"/>
                <a:gd name="T3" fmla="*/ 10800 w 21600"/>
                <a:gd name="T4" fmla="+- 0 10802 5"/>
                <a:gd name="T5" fmla="*/ 10802 h 21595"/>
                <a:gd name="T6" fmla="*/ 10800 w 21600"/>
                <a:gd name="T7" fmla="+- 0 10802 5"/>
                <a:gd name="T8" fmla="*/ 10802 h 21595"/>
                <a:gd name="T9" fmla="*/ 10800 w 21600"/>
                <a:gd name="T10" fmla="+- 0 10802 5"/>
                <a:gd name="T11" fmla="*/ 10802 h 21595"/>
              </a:gdLst>
              <a:ahLst/>
              <a:cxnLst>
                <a:cxn ang="0">
                  <a:pos x="T0" y="T2"/>
                </a:cxn>
                <a:cxn ang="0">
                  <a:pos x="T3" y="T5"/>
                </a:cxn>
                <a:cxn ang="0">
                  <a:pos x="T6" y="T8"/>
                </a:cxn>
                <a:cxn ang="0">
                  <a:pos x="T9" y="T11"/>
                </a:cxn>
              </a:cxnLst>
              <a:rect l="0" t="0" r="r" b="b"/>
              <a:pathLst>
                <a:path w="21600" h="21595">
                  <a:moveTo>
                    <a:pt x="14325" y="0"/>
                  </a:moveTo>
                  <a:cubicBezTo>
                    <a:pt x="11947" y="-5"/>
                    <a:pt x="9683" y="535"/>
                    <a:pt x="8120" y="1477"/>
                  </a:cubicBezTo>
                  <a:cubicBezTo>
                    <a:pt x="6945" y="2186"/>
                    <a:pt x="6249" y="3081"/>
                    <a:pt x="6144" y="4019"/>
                  </a:cubicBezTo>
                  <a:lnTo>
                    <a:pt x="6123" y="7733"/>
                  </a:lnTo>
                  <a:lnTo>
                    <a:pt x="0" y="7733"/>
                  </a:lnTo>
                  <a:lnTo>
                    <a:pt x="0" y="11796"/>
                  </a:lnTo>
                  <a:lnTo>
                    <a:pt x="6103" y="11796"/>
                  </a:lnTo>
                  <a:lnTo>
                    <a:pt x="6052" y="21595"/>
                  </a:lnTo>
                  <a:lnTo>
                    <a:pt x="14509" y="21595"/>
                  </a:lnTo>
                  <a:lnTo>
                    <a:pt x="14509" y="11796"/>
                  </a:lnTo>
                  <a:lnTo>
                    <a:pt x="20469" y="11796"/>
                  </a:lnTo>
                  <a:lnTo>
                    <a:pt x="21447" y="7733"/>
                  </a:lnTo>
                  <a:lnTo>
                    <a:pt x="14509" y="7733"/>
                  </a:lnTo>
                  <a:lnTo>
                    <a:pt x="14509" y="4988"/>
                  </a:lnTo>
                  <a:cubicBezTo>
                    <a:pt x="14453" y="4560"/>
                    <a:pt x="14822" y="4150"/>
                    <a:pt x="15487" y="3901"/>
                  </a:cubicBezTo>
                  <a:cubicBezTo>
                    <a:pt x="15925" y="3738"/>
                    <a:pt x="16459" y="3660"/>
                    <a:pt x="16995" y="3682"/>
                  </a:cubicBezTo>
                  <a:lnTo>
                    <a:pt x="21600" y="3677"/>
                  </a:lnTo>
                  <a:lnTo>
                    <a:pt x="21590" y="0"/>
                  </a:lnTo>
                  <a:lnTo>
                    <a:pt x="14325" y="0"/>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latin typeface="Helvetica Light" charset="0"/>
                <a:cs typeface="Helvetica Light" charset="0"/>
                <a:sym typeface="Helvetica Light" charset="0"/>
              </a:endParaRPr>
            </a:p>
          </p:txBody>
        </p:sp>
      </p:grpSp>
      <p:grpSp>
        <p:nvGrpSpPr>
          <p:cNvPr id="14" name="Groupe 13">
            <a:extLst>
              <a:ext uri="{FF2B5EF4-FFF2-40B4-BE49-F238E27FC236}">
                <a16:creationId xmlns:a16="http://schemas.microsoft.com/office/drawing/2014/main" id="{4D48372F-8427-7D46-9C02-0C01144C0B57}"/>
              </a:ext>
            </a:extLst>
          </p:cNvPr>
          <p:cNvGrpSpPr/>
          <p:nvPr userDrawn="1"/>
        </p:nvGrpSpPr>
        <p:grpSpPr>
          <a:xfrm>
            <a:off x="6460015" y="4421281"/>
            <a:ext cx="778566" cy="778517"/>
            <a:chOff x="539551" y="2747719"/>
            <a:chExt cx="1689499" cy="1689393"/>
          </a:xfrm>
        </p:grpSpPr>
        <p:sp>
          <p:nvSpPr>
            <p:cNvPr id="10" name="Oval 18">
              <a:hlinkClick r:id="rId3"/>
              <a:extLst>
                <a:ext uri="{FF2B5EF4-FFF2-40B4-BE49-F238E27FC236}">
                  <a16:creationId xmlns:a16="http://schemas.microsoft.com/office/drawing/2014/main" id="{464EB328-49C2-0F4A-A81B-5F5F76C85384}"/>
                </a:ext>
              </a:extLst>
            </p:cNvPr>
            <p:cNvSpPr>
              <a:spLocks/>
            </p:cNvSpPr>
            <p:nvPr userDrawn="1"/>
          </p:nvSpPr>
          <p:spPr bwMode="auto">
            <a:xfrm>
              <a:off x="539551" y="2747719"/>
              <a:ext cx="1689499"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11" name="AutoShape 19">
              <a:extLst>
                <a:ext uri="{FF2B5EF4-FFF2-40B4-BE49-F238E27FC236}">
                  <a16:creationId xmlns:a16="http://schemas.microsoft.com/office/drawing/2014/main" id="{6D0483B1-CDD0-BE45-821D-0732AC9B2DE8}"/>
                </a:ext>
              </a:extLst>
            </p:cNvPr>
            <p:cNvSpPr>
              <a:spLocks/>
            </p:cNvSpPr>
            <p:nvPr userDrawn="1"/>
          </p:nvSpPr>
          <p:spPr bwMode="auto">
            <a:xfrm>
              <a:off x="1003650" y="3322308"/>
              <a:ext cx="749689" cy="5516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656" y="0"/>
                  </a:moveTo>
                  <a:cubicBezTo>
                    <a:pt x="7835" y="0"/>
                    <a:pt x="5327" y="1"/>
                    <a:pt x="2507" y="428"/>
                  </a:cubicBezTo>
                  <a:cubicBezTo>
                    <a:pt x="1973" y="522"/>
                    <a:pt x="1432" y="912"/>
                    <a:pt x="1021" y="1493"/>
                  </a:cubicBezTo>
                  <a:cubicBezTo>
                    <a:pt x="637" y="2037"/>
                    <a:pt x="379" y="2733"/>
                    <a:pt x="315" y="3413"/>
                  </a:cubicBezTo>
                  <a:cubicBezTo>
                    <a:pt x="1" y="5970"/>
                    <a:pt x="0" y="8096"/>
                    <a:pt x="0" y="10653"/>
                  </a:cubicBezTo>
                  <a:cubicBezTo>
                    <a:pt x="0" y="10683"/>
                    <a:pt x="0" y="10717"/>
                    <a:pt x="0" y="10751"/>
                  </a:cubicBezTo>
                  <a:cubicBezTo>
                    <a:pt x="0" y="10785"/>
                    <a:pt x="0" y="10818"/>
                    <a:pt x="0" y="10849"/>
                  </a:cubicBezTo>
                  <a:cubicBezTo>
                    <a:pt x="0" y="10883"/>
                    <a:pt x="0" y="10917"/>
                    <a:pt x="0" y="10947"/>
                  </a:cubicBezTo>
                  <a:cubicBezTo>
                    <a:pt x="0" y="13504"/>
                    <a:pt x="1" y="15630"/>
                    <a:pt x="315" y="18187"/>
                  </a:cubicBezTo>
                  <a:cubicBezTo>
                    <a:pt x="379" y="18867"/>
                    <a:pt x="637" y="19563"/>
                    <a:pt x="1021" y="20107"/>
                  </a:cubicBezTo>
                  <a:cubicBezTo>
                    <a:pt x="1432" y="20688"/>
                    <a:pt x="1973" y="21078"/>
                    <a:pt x="2507" y="21172"/>
                  </a:cubicBezTo>
                  <a:cubicBezTo>
                    <a:pt x="5327" y="21599"/>
                    <a:pt x="7835" y="21600"/>
                    <a:pt x="10656" y="21600"/>
                  </a:cubicBezTo>
                  <a:cubicBezTo>
                    <a:pt x="10695" y="21600"/>
                    <a:pt x="10738" y="21600"/>
                    <a:pt x="10779" y="21600"/>
                  </a:cubicBezTo>
                  <a:cubicBezTo>
                    <a:pt x="10793" y="21600"/>
                    <a:pt x="10807" y="21600"/>
                    <a:pt x="10821" y="21600"/>
                  </a:cubicBezTo>
                  <a:cubicBezTo>
                    <a:pt x="10862" y="21600"/>
                    <a:pt x="10905" y="21600"/>
                    <a:pt x="10944" y="21600"/>
                  </a:cubicBezTo>
                  <a:cubicBezTo>
                    <a:pt x="13765" y="21600"/>
                    <a:pt x="16273" y="21599"/>
                    <a:pt x="19093" y="21172"/>
                  </a:cubicBezTo>
                  <a:cubicBezTo>
                    <a:pt x="19627" y="21078"/>
                    <a:pt x="20168" y="20688"/>
                    <a:pt x="20579" y="20107"/>
                  </a:cubicBezTo>
                  <a:cubicBezTo>
                    <a:pt x="20963" y="19563"/>
                    <a:pt x="21221" y="18867"/>
                    <a:pt x="21285" y="18187"/>
                  </a:cubicBezTo>
                  <a:cubicBezTo>
                    <a:pt x="21599" y="15630"/>
                    <a:pt x="21600" y="13504"/>
                    <a:pt x="21600" y="10947"/>
                  </a:cubicBezTo>
                  <a:cubicBezTo>
                    <a:pt x="21600" y="10917"/>
                    <a:pt x="21600" y="10883"/>
                    <a:pt x="21600" y="10849"/>
                  </a:cubicBezTo>
                  <a:cubicBezTo>
                    <a:pt x="21600" y="10815"/>
                    <a:pt x="21600" y="10782"/>
                    <a:pt x="21600" y="10751"/>
                  </a:cubicBezTo>
                  <a:cubicBezTo>
                    <a:pt x="21600" y="10717"/>
                    <a:pt x="21600" y="10683"/>
                    <a:pt x="21600" y="10653"/>
                  </a:cubicBezTo>
                  <a:cubicBezTo>
                    <a:pt x="21600" y="8096"/>
                    <a:pt x="21599" y="5970"/>
                    <a:pt x="21285" y="3413"/>
                  </a:cubicBezTo>
                  <a:cubicBezTo>
                    <a:pt x="21221" y="2733"/>
                    <a:pt x="20963" y="2037"/>
                    <a:pt x="20579" y="1493"/>
                  </a:cubicBezTo>
                  <a:cubicBezTo>
                    <a:pt x="20168" y="912"/>
                    <a:pt x="19627" y="522"/>
                    <a:pt x="19093" y="428"/>
                  </a:cubicBezTo>
                  <a:cubicBezTo>
                    <a:pt x="16273" y="1"/>
                    <a:pt x="13765" y="0"/>
                    <a:pt x="10944" y="0"/>
                  </a:cubicBezTo>
                  <a:cubicBezTo>
                    <a:pt x="10905" y="0"/>
                    <a:pt x="10862" y="0"/>
                    <a:pt x="10821" y="0"/>
                  </a:cubicBezTo>
                  <a:cubicBezTo>
                    <a:pt x="10807" y="0"/>
                    <a:pt x="10793" y="0"/>
                    <a:pt x="10779" y="0"/>
                  </a:cubicBezTo>
                  <a:cubicBezTo>
                    <a:pt x="10738" y="0"/>
                    <a:pt x="10695" y="0"/>
                    <a:pt x="10656" y="0"/>
                  </a:cubicBezTo>
                  <a:close/>
                  <a:moveTo>
                    <a:pt x="8201" y="6153"/>
                  </a:moveTo>
                  <a:lnTo>
                    <a:pt x="14441" y="10394"/>
                  </a:lnTo>
                  <a:lnTo>
                    <a:pt x="8201" y="14634"/>
                  </a:lnTo>
                  <a:lnTo>
                    <a:pt x="8201" y="6153"/>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20" rIns="45720"/>
            <a:lstStyle/>
            <a:p>
              <a:pPr algn="l" defTabSz="457200"/>
              <a:endParaRPr lang="fr-CA" sz="2400" b="0">
                <a:latin typeface="Calibri" charset="0"/>
                <a:cs typeface="Calibri" charset="0"/>
                <a:sym typeface="Calibri" charset="0"/>
              </a:endParaRPr>
            </a:p>
          </p:txBody>
        </p:sp>
      </p:grpSp>
      <p:grpSp>
        <p:nvGrpSpPr>
          <p:cNvPr id="18" name="Groupe 17">
            <a:extLst>
              <a:ext uri="{FF2B5EF4-FFF2-40B4-BE49-F238E27FC236}">
                <a16:creationId xmlns:a16="http://schemas.microsoft.com/office/drawing/2014/main" id="{E4A9FAEC-DFEB-7D48-933D-AD3922879059}"/>
              </a:ext>
            </a:extLst>
          </p:cNvPr>
          <p:cNvGrpSpPr/>
          <p:nvPr userDrawn="1"/>
        </p:nvGrpSpPr>
        <p:grpSpPr>
          <a:xfrm>
            <a:off x="3325039" y="4421281"/>
            <a:ext cx="778566" cy="778517"/>
            <a:chOff x="8915400" y="2747719"/>
            <a:chExt cx="1689500" cy="1689393"/>
          </a:xfrm>
        </p:grpSpPr>
        <p:sp>
          <p:nvSpPr>
            <p:cNvPr id="15" name="Oval 24">
              <a:hlinkClick r:id="rId4"/>
              <a:extLst>
                <a:ext uri="{FF2B5EF4-FFF2-40B4-BE49-F238E27FC236}">
                  <a16:creationId xmlns:a16="http://schemas.microsoft.com/office/drawing/2014/main" id="{62A606C5-4F39-8D44-9797-B64C1498AA6A}"/>
                </a:ext>
              </a:extLst>
            </p:cNvPr>
            <p:cNvSpPr>
              <a:spLocks/>
            </p:cNvSpPr>
            <p:nvPr userDrawn="1"/>
          </p:nvSpPr>
          <p:spPr bwMode="auto">
            <a:xfrm>
              <a:off x="8915400"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pic>
          <p:nvPicPr>
            <p:cNvPr id="17" name="Graphique 16">
              <a:extLst>
                <a:ext uri="{FF2B5EF4-FFF2-40B4-BE49-F238E27FC236}">
                  <a16:creationId xmlns:a16="http://schemas.microsoft.com/office/drawing/2014/main" id="{E4CEA755-B11D-CF4B-8E46-6CCAF33E5D4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9421750" y="3254015"/>
              <a:ext cx="676800" cy="676800"/>
            </a:xfrm>
            <a:prstGeom prst="rect">
              <a:avLst/>
            </a:prstGeom>
          </p:spPr>
        </p:pic>
      </p:grpSp>
      <p:grpSp>
        <p:nvGrpSpPr>
          <p:cNvPr id="20" name="Groupe 19">
            <a:extLst>
              <a:ext uri="{FF2B5EF4-FFF2-40B4-BE49-F238E27FC236}">
                <a16:creationId xmlns:a16="http://schemas.microsoft.com/office/drawing/2014/main" id="{CCF2378C-2C04-8F4A-B1CE-C714C736C489}"/>
              </a:ext>
            </a:extLst>
          </p:cNvPr>
          <p:cNvGrpSpPr/>
          <p:nvPr userDrawn="1"/>
        </p:nvGrpSpPr>
        <p:grpSpPr>
          <a:xfrm>
            <a:off x="4892527" y="4421281"/>
            <a:ext cx="778566" cy="778517"/>
            <a:chOff x="2675683" y="2747719"/>
            <a:chExt cx="1689500" cy="1689393"/>
          </a:xfrm>
        </p:grpSpPr>
        <p:sp>
          <p:nvSpPr>
            <p:cNvPr id="21" name="Oval 24">
              <a:hlinkClick r:id="rId7"/>
              <a:extLst>
                <a:ext uri="{FF2B5EF4-FFF2-40B4-BE49-F238E27FC236}">
                  <a16:creationId xmlns:a16="http://schemas.microsoft.com/office/drawing/2014/main" id="{A9C9FCAC-74A2-3E4F-989E-CD693EBC085F}"/>
                </a:ext>
              </a:extLst>
            </p:cNvPr>
            <p:cNvSpPr>
              <a:spLocks/>
            </p:cNvSpPr>
            <p:nvPr userDrawn="1"/>
          </p:nvSpPr>
          <p:spPr bwMode="auto">
            <a:xfrm>
              <a:off x="2675683" y="2747719"/>
              <a:ext cx="1689500" cy="1689393"/>
            </a:xfrm>
            <a:prstGeom prst="ellipse">
              <a:avLst/>
            </a:prstGeom>
            <a:solidFill>
              <a:schemeClr val="accent1"/>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sp>
          <p:nvSpPr>
            <p:cNvPr id="22" name="AutoShape 25">
              <a:extLst>
                <a:ext uri="{FF2B5EF4-FFF2-40B4-BE49-F238E27FC236}">
                  <a16:creationId xmlns:a16="http://schemas.microsoft.com/office/drawing/2014/main" id="{C4B982B4-7082-BD4E-A3A4-F90E94BF91FB}"/>
                </a:ext>
              </a:extLst>
            </p:cNvPr>
            <p:cNvSpPr>
              <a:spLocks/>
            </p:cNvSpPr>
            <p:nvPr userDrawn="1"/>
          </p:nvSpPr>
          <p:spPr bwMode="auto">
            <a:xfrm>
              <a:off x="3186504" y="3258585"/>
              <a:ext cx="667883" cy="667662"/>
            </a:xfrm>
            <a:custGeom>
              <a:avLst/>
              <a:gdLst>
                <a:gd name="T0" fmla="+- 0 10799 1"/>
                <a:gd name="T1" fmla="*/ T0 w 21597"/>
                <a:gd name="T2" fmla="+- 0 10800 2"/>
                <a:gd name="T3" fmla="*/ 10800 h 21597"/>
                <a:gd name="T4" fmla="+- 0 10799 1"/>
                <a:gd name="T5" fmla="*/ T4 w 21597"/>
                <a:gd name="T6" fmla="+- 0 10800 2"/>
                <a:gd name="T7" fmla="*/ 10800 h 21597"/>
                <a:gd name="T8" fmla="+- 0 10799 1"/>
                <a:gd name="T9" fmla="*/ T8 w 21597"/>
                <a:gd name="T10" fmla="+- 0 10800 2"/>
                <a:gd name="T11" fmla="*/ 10800 h 21597"/>
                <a:gd name="T12" fmla="+- 0 10799 1"/>
                <a:gd name="T13" fmla="*/ T12 w 21597"/>
                <a:gd name="T14" fmla="+- 0 10800 2"/>
                <a:gd name="T15" fmla="*/ 10800 h 21597"/>
              </a:gdLst>
              <a:ahLst/>
              <a:cxnLst>
                <a:cxn ang="0">
                  <a:pos x="T1" y="T3"/>
                </a:cxn>
                <a:cxn ang="0">
                  <a:pos x="T5" y="T7"/>
                </a:cxn>
                <a:cxn ang="0">
                  <a:pos x="T9" y="T11"/>
                </a:cxn>
                <a:cxn ang="0">
                  <a:pos x="T13" y="T15"/>
                </a:cxn>
              </a:cxnLst>
              <a:rect l="0" t="0" r="r" b="b"/>
              <a:pathLst>
                <a:path w="21597" h="21597">
                  <a:moveTo>
                    <a:pt x="4955" y="0"/>
                  </a:moveTo>
                  <a:cubicBezTo>
                    <a:pt x="4242" y="0"/>
                    <a:pt x="3702" y="-2"/>
                    <a:pt x="3248" y="29"/>
                  </a:cubicBezTo>
                  <a:cubicBezTo>
                    <a:pt x="2794" y="59"/>
                    <a:pt x="2425" y="122"/>
                    <a:pt x="2044" y="243"/>
                  </a:cubicBezTo>
                  <a:cubicBezTo>
                    <a:pt x="1625" y="395"/>
                    <a:pt x="1251" y="636"/>
                    <a:pt x="944" y="943"/>
                  </a:cubicBezTo>
                  <a:cubicBezTo>
                    <a:pt x="637" y="1251"/>
                    <a:pt x="396" y="1624"/>
                    <a:pt x="244" y="2044"/>
                  </a:cubicBezTo>
                  <a:cubicBezTo>
                    <a:pt x="122" y="2427"/>
                    <a:pt x="60" y="2800"/>
                    <a:pt x="29" y="3254"/>
                  </a:cubicBezTo>
                  <a:cubicBezTo>
                    <a:pt x="-1" y="3707"/>
                    <a:pt x="0" y="4240"/>
                    <a:pt x="1" y="4950"/>
                  </a:cubicBezTo>
                  <a:lnTo>
                    <a:pt x="1" y="16623"/>
                  </a:lnTo>
                  <a:cubicBezTo>
                    <a:pt x="1" y="17344"/>
                    <a:pt x="-1" y="17886"/>
                    <a:pt x="29" y="18342"/>
                  </a:cubicBezTo>
                  <a:cubicBezTo>
                    <a:pt x="60" y="18799"/>
                    <a:pt x="122" y="19170"/>
                    <a:pt x="244" y="19553"/>
                  </a:cubicBezTo>
                  <a:cubicBezTo>
                    <a:pt x="396" y="19972"/>
                    <a:pt x="637" y="20345"/>
                    <a:pt x="944" y="20653"/>
                  </a:cubicBezTo>
                  <a:cubicBezTo>
                    <a:pt x="1251" y="20960"/>
                    <a:pt x="1625" y="21201"/>
                    <a:pt x="2044" y="21353"/>
                  </a:cubicBezTo>
                  <a:cubicBezTo>
                    <a:pt x="2427" y="21475"/>
                    <a:pt x="2799" y="21537"/>
                    <a:pt x="3254" y="21568"/>
                  </a:cubicBezTo>
                  <a:cubicBezTo>
                    <a:pt x="3708" y="21598"/>
                    <a:pt x="4246" y="21597"/>
                    <a:pt x="4955" y="21596"/>
                  </a:cubicBezTo>
                  <a:lnTo>
                    <a:pt x="16625" y="21596"/>
                  </a:lnTo>
                  <a:cubicBezTo>
                    <a:pt x="17346" y="21596"/>
                    <a:pt x="17884" y="21598"/>
                    <a:pt x="18339" y="21568"/>
                  </a:cubicBezTo>
                  <a:cubicBezTo>
                    <a:pt x="18793" y="21537"/>
                    <a:pt x="19166" y="21475"/>
                    <a:pt x="19548" y="21353"/>
                  </a:cubicBezTo>
                  <a:cubicBezTo>
                    <a:pt x="19967" y="21201"/>
                    <a:pt x="20345" y="20960"/>
                    <a:pt x="20654" y="20653"/>
                  </a:cubicBezTo>
                  <a:cubicBezTo>
                    <a:pt x="20963" y="20345"/>
                    <a:pt x="21202" y="19972"/>
                    <a:pt x="21354" y="19553"/>
                  </a:cubicBezTo>
                  <a:cubicBezTo>
                    <a:pt x="21476" y="19170"/>
                    <a:pt x="21538" y="18796"/>
                    <a:pt x="21569" y="18342"/>
                  </a:cubicBezTo>
                  <a:cubicBezTo>
                    <a:pt x="21599" y="17889"/>
                    <a:pt x="21598" y="17356"/>
                    <a:pt x="21597" y="16646"/>
                  </a:cubicBezTo>
                  <a:lnTo>
                    <a:pt x="21597" y="4973"/>
                  </a:lnTo>
                  <a:cubicBezTo>
                    <a:pt x="21598" y="4252"/>
                    <a:pt x="21599" y="3710"/>
                    <a:pt x="21569" y="3254"/>
                  </a:cubicBezTo>
                  <a:cubicBezTo>
                    <a:pt x="21538" y="2797"/>
                    <a:pt x="21476" y="2426"/>
                    <a:pt x="21354" y="2044"/>
                  </a:cubicBezTo>
                  <a:cubicBezTo>
                    <a:pt x="21202" y="1624"/>
                    <a:pt x="20963" y="1251"/>
                    <a:pt x="20654" y="943"/>
                  </a:cubicBezTo>
                  <a:cubicBezTo>
                    <a:pt x="20345" y="636"/>
                    <a:pt x="19967" y="395"/>
                    <a:pt x="19548" y="243"/>
                  </a:cubicBezTo>
                  <a:cubicBezTo>
                    <a:pt x="19166" y="121"/>
                    <a:pt x="18792" y="59"/>
                    <a:pt x="18339" y="29"/>
                  </a:cubicBezTo>
                  <a:cubicBezTo>
                    <a:pt x="17885" y="-2"/>
                    <a:pt x="17352" y="0"/>
                    <a:pt x="16643" y="0"/>
                  </a:cubicBezTo>
                  <a:lnTo>
                    <a:pt x="4973" y="0"/>
                  </a:lnTo>
                  <a:lnTo>
                    <a:pt x="4955" y="0"/>
                  </a:lnTo>
                  <a:close/>
                  <a:moveTo>
                    <a:pt x="16093" y="2704"/>
                  </a:moveTo>
                  <a:lnTo>
                    <a:pt x="18599" y="2704"/>
                  </a:lnTo>
                  <a:cubicBezTo>
                    <a:pt x="18766" y="2704"/>
                    <a:pt x="18851" y="2704"/>
                    <a:pt x="18941" y="2733"/>
                  </a:cubicBezTo>
                  <a:cubicBezTo>
                    <a:pt x="19039" y="2768"/>
                    <a:pt x="19113" y="2843"/>
                    <a:pt x="19149" y="2941"/>
                  </a:cubicBezTo>
                  <a:cubicBezTo>
                    <a:pt x="19177" y="3031"/>
                    <a:pt x="19178" y="3119"/>
                    <a:pt x="19178" y="3288"/>
                  </a:cubicBezTo>
                  <a:lnTo>
                    <a:pt x="19178" y="5790"/>
                  </a:lnTo>
                  <a:cubicBezTo>
                    <a:pt x="19178" y="5956"/>
                    <a:pt x="19177" y="6041"/>
                    <a:pt x="19149" y="6131"/>
                  </a:cubicBezTo>
                  <a:cubicBezTo>
                    <a:pt x="19113" y="6230"/>
                    <a:pt x="19039" y="6304"/>
                    <a:pt x="18941" y="6340"/>
                  </a:cubicBezTo>
                  <a:cubicBezTo>
                    <a:pt x="18851" y="6368"/>
                    <a:pt x="18763" y="6369"/>
                    <a:pt x="18593" y="6369"/>
                  </a:cubicBezTo>
                  <a:lnTo>
                    <a:pt x="16093" y="6369"/>
                  </a:lnTo>
                  <a:cubicBezTo>
                    <a:pt x="15926" y="6369"/>
                    <a:pt x="15841" y="6368"/>
                    <a:pt x="15751" y="6340"/>
                  </a:cubicBezTo>
                  <a:cubicBezTo>
                    <a:pt x="15653" y="6304"/>
                    <a:pt x="15573" y="6230"/>
                    <a:pt x="15537" y="6131"/>
                  </a:cubicBezTo>
                  <a:cubicBezTo>
                    <a:pt x="15508" y="6041"/>
                    <a:pt x="15514" y="5953"/>
                    <a:pt x="15514" y="5784"/>
                  </a:cubicBezTo>
                  <a:lnTo>
                    <a:pt x="15514" y="3283"/>
                  </a:lnTo>
                  <a:cubicBezTo>
                    <a:pt x="15514" y="3116"/>
                    <a:pt x="15508" y="3031"/>
                    <a:pt x="15537" y="2941"/>
                  </a:cubicBezTo>
                  <a:cubicBezTo>
                    <a:pt x="15573" y="2843"/>
                    <a:pt x="15653" y="2768"/>
                    <a:pt x="15751" y="2733"/>
                  </a:cubicBezTo>
                  <a:cubicBezTo>
                    <a:pt x="15841" y="2704"/>
                    <a:pt x="15923" y="2704"/>
                    <a:pt x="16093" y="2704"/>
                  </a:cubicBezTo>
                  <a:close/>
                  <a:moveTo>
                    <a:pt x="10796" y="6537"/>
                  </a:moveTo>
                  <a:cubicBezTo>
                    <a:pt x="11896" y="6537"/>
                    <a:pt x="13001" y="6953"/>
                    <a:pt x="13841" y="7793"/>
                  </a:cubicBezTo>
                  <a:cubicBezTo>
                    <a:pt x="15520" y="9473"/>
                    <a:pt x="15520" y="12199"/>
                    <a:pt x="13841" y="13878"/>
                  </a:cubicBezTo>
                  <a:cubicBezTo>
                    <a:pt x="12162" y="15558"/>
                    <a:pt x="9436" y="15558"/>
                    <a:pt x="7757" y="13878"/>
                  </a:cubicBezTo>
                  <a:cubicBezTo>
                    <a:pt x="6078" y="12199"/>
                    <a:pt x="6078" y="9473"/>
                    <a:pt x="7757" y="7793"/>
                  </a:cubicBezTo>
                  <a:cubicBezTo>
                    <a:pt x="8597" y="6953"/>
                    <a:pt x="9696" y="6537"/>
                    <a:pt x="10796" y="6537"/>
                  </a:cubicBezTo>
                  <a:close/>
                  <a:moveTo>
                    <a:pt x="2403" y="9565"/>
                  </a:moveTo>
                  <a:lnTo>
                    <a:pt x="4191" y="9565"/>
                  </a:lnTo>
                  <a:cubicBezTo>
                    <a:pt x="3785" y="11684"/>
                    <a:pt x="4397" y="13957"/>
                    <a:pt x="6038" y="15598"/>
                  </a:cubicBezTo>
                  <a:cubicBezTo>
                    <a:pt x="8667" y="18228"/>
                    <a:pt x="12931" y="18228"/>
                    <a:pt x="15560" y="15598"/>
                  </a:cubicBezTo>
                  <a:cubicBezTo>
                    <a:pt x="17201" y="13957"/>
                    <a:pt x="17813" y="11684"/>
                    <a:pt x="17407" y="9565"/>
                  </a:cubicBezTo>
                  <a:lnTo>
                    <a:pt x="19195" y="9565"/>
                  </a:lnTo>
                  <a:lnTo>
                    <a:pt x="19195" y="17567"/>
                  </a:lnTo>
                  <a:cubicBezTo>
                    <a:pt x="19195" y="17800"/>
                    <a:pt x="19194" y="17974"/>
                    <a:pt x="19184" y="18122"/>
                  </a:cubicBezTo>
                  <a:cubicBezTo>
                    <a:pt x="19173" y="18271"/>
                    <a:pt x="19154" y="18396"/>
                    <a:pt x="19114" y="18522"/>
                  </a:cubicBezTo>
                  <a:cubicBezTo>
                    <a:pt x="19064" y="18660"/>
                    <a:pt x="18986" y="18779"/>
                    <a:pt x="18883" y="18881"/>
                  </a:cubicBezTo>
                  <a:cubicBezTo>
                    <a:pt x="18780" y="18983"/>
                    <a:pt x="18655" y="19064"/>
                    <a:pt x="18518" y="19113"/>
                  </a:cubicBezTo>
                  <a:cubicBezTo>
                    <a:pt x="18392" y="19153"/>
                    <a:pt x="18268" y="19172"/>
                    <a:pt x="18119" y="19182"/>
                  </a:cubicBezTo>
                  <a:cubicBezTo>
                    <a:pt x="17969" y="19192"/>
                    <a:pt x="17794" y="19194"/>
                    <a:pt x="17557" y="19194"/>
                  </a:cubicBezTo>
                  <a:lnTo>
                    <a:pt x="4035" y="19194"/>
                  </a:lnTo>
                  <a:cubicBezTo>
                    <a:pt x="3801" y="19194"/>
                    <a:pt x="3628" y="19192"/>
                    <a:pt x="3479" y="19182"/>
                  </a:cubicBezTo>
                  <a:cubicBezTo>
                    <a:pt x="3331" y="19172"/>
                    <a:pt x="3206" y="19153"/>
                    <a:pt x="3080" y="19113"/>
                  </a:cubicBezTo>
                  <a:cubicBezTo>
                    <a:pt x="2943" y="19064"/>
                    <a:pt x="2818" y="18983"/>
                    <a:pt x="2715" y="18881"/>
                  </a:cubicBezTo>
                  <a:cubicBezTo>
                    <a:pt x="2612" y="18779"/>
                    <a:pt x="2534" y="18660"/>
                    <a:pt x="2484" y="18522"/>
                  </a:cubicBezTo>
                  <a:cubicBezTo>
                    <a:pt x="2444" y="18396"/>
                    <a:pt x="2425" y="18273"/>
                    <a:pt x="2414" y="18122"/>
                  </a:cubicBezTo>
                  <a:cubicBezTo>
                    <a:pt x="2404" y="17972"/>
                    <a:pt x="2403" y="17792"/>
                    <a:pt x="2403" y="17555"/>
                  </a:cubicBezTo>
                  <a:lnTo>
                    <a:pt x="2403" y="9565"/>
                  </a:lnTo>
                  <a:close/>
                </a:path>
              </a:pathLst>
            </a:custGeom>
            <a:solidFill>
              <a:srgbClr val="FFFFFF"/>
            </a:solidFill>
            <a:ln>
              <a:noFill/>
            </a:ln>
            <a:effectLst/>
            <a:extLst>
              <a:ext uri="{91240B29-F687-4f45-9708-019B960494DF}">
                <a14:hiddenLine xmlns=""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endParaRPr lang="fr-CA" sz="3200" b="0">
                <a:solidFill>
                  <a:srgbClr val="FFFFFF"/>
                </a:solidFill>
                <a:latin typeface="Helvetica Light" charset="0"/>
                <a:cs typeface="Helvetica Light" charset="0"/>
                <a:sym typeface="Helvetica Light" charset="0"/>
              </a:endParaRPr>
            </a:p>
          </p:txBody>
        </p:sp>
      </p:grpSp>
      <p:pic>
        <p:nvPicPr>
          <p:cNvPr id="23" name="Image 22">
            <a:extLst>
              <a:ext uri="{FF2B5EF4-FFF2-40B4-BE49-F238E27FC236}">
                <a16:creationId xmlns:a16="http://schemas.microsoft.com/office/drawing/2014/main" id="{BAD89500-2EC8-4743-84D1-917AB1E40597}"/>
              </a:ext>
            </a:extLst>
          </p:cNvPr>
          <p:cNvPicPr>
            <a:picLocks noChangeAspect="1"/>
          </p:cNvPicPr>
          <p:nvPr userDrawn="1"/>
        </p:nvPicPr>
        <p:blipFill rotWithShape="1">
          <a:blip r:embed="rId8"/>
          <a:srcRect r="49454"/>
          <a:stretch/>
        </p:blipFill>
        <p:spPr>
          <a:xfrm>
            <a:off x="2803717" y="422703"/>
            <a:ext cx="6584566" cy="4016775"/>
          </a:xfrm>
          <a:prstGeom prst="rect">
            <a:avLst/>
          </a:prstGeom>
        </p:spPr>
      </p:pic>
      <p:sp>
        <p:nvSpPr>
          <p:cNvPr id="24" name="Rectangle 23">
            <a:extLst>
              <a:ext uri="{FF2B5EF4-FFF2-40B4-BE49-F238E27FC236}">
                <a16:creationId xmlns:a16="http://schemas.microsoft.com/office/drawing/2014/main" id="{0EA3CC50-52A1-B040-8E6C-7601EFC69480}"/>
              </a:ext>
            </a:extLst>
          </p:cNvPr>
          <p:cNvSpPr/>
          <p:nvPr userDrawn="1"/>
        </p:nvSpPr>
        <p:spPr>
          <a:xfrm>
            <a:off x="129288" y="146079"/>
            <a:ext cx="6096000" cy="1200329"/>
          </a:xfrm>
          <a:prstGeom prst="rect">
            <a:avLst/>
          </a:prstGeom>
          <a:solidFill>
            <a:srgbClr val="FFFF00"/>
          </a:solidFill>
        </p:spPr>
        <p:txBody>
          <a:bodyPr>
            <a:spAutoFit/>
          </a:bodyPr>
          <a:lstStyle/>
          <a:p>
            <a:pPr algn="ctr">
              <a:buFont typeface="+mj-lt"/>
              <a:buNone/>
            </a:pPr>
            <a:r>
              <a:rPr lang="fr-CA" sz="1800" b="0" i="0" u="none" strike="noStrike">
                <a:solidFill>
                  <a:srgbClr val="000000"/>
                </a:solidFill>
                <a:effectLst/>
                <a:latin typeface="Calibri" panose="020F0502020204030204" pitchFamily="34" charset="0"/>
              </a:rPr>
              <a:t>Diapo avec logo et site web : Logo + </a:t>
            </a:r>
            <a:r>
              <a:rPr lang="fr-CA" sz="1800" b="0" i="0" u="sng" strike="noStrike">
                <a:solidFill>
                  <a:srgbClr val="0563C1"/>
                </a:solidFill>
                <a:effectLst/>
                <a:latin typeface="Calibri" panose="020F0502020204030204" pitchFamily="34" charset="0"/>
                <a:hlinkClick r:id="rId9"/>
              </a:rPr>
              <a:t>educationjuridique.ca</a:t>
            </a:r>
            <a:endParaRPr lang="fr-CA"/>
          </a:p>
          <a:p>
            <a:pPr algn="ctr"/>
            <a:r>
              <a:rPr lang="fr-CA"/>
              <a:t>https://</a:t>
            </a:r>
            <a:r>
              <a:rPr lang="fr-CA" err="1"/>
              <a:t>www.educationjuridique.ca</a:t>
            </a:r>
            <a:r>
              <a:rPr lang="fr-CA"/>
              <a:t>/</a:t>
            </a:r>
            <a:r>
              <a:rPr lang="fr-CA" err="1"/>
              <a:t>fr</a:t>
            </a:r>
            <a:r>
              <a:rPr lang="fr-CA"/>
              <a:t>/</a:t>
            </a:r>
            <a:br>
              <a:rPr lang="fr-CA"/>
            </a:br>
            <a:endParaRPr lang="fr-CA"/>
          </a:p>
          <a:p>
            <a:pPr algn="ctr"/>
            <a:r>
              <a:rPr lang="fr-CA" b="1">
                <a:solidFill>
                  <a:srgbClr val="FF0000"/>
                </a:solidFill>
              </a:rPr>
              <a:t>ATTENTE LOGO. MISE EN PAGE À FINALISER</a:t>
            </a:r>
          </a:p>
        </p:txBody>
      </p:sp>
    </p:spTree>
    <p:extLst>
      <p:ext uri="{BB962C8B-B14F-4D97-AF65-F5344CB8AC3E}">
        <p14:creationId xmlns:p14="http://schemas.microsoft.com/office/powerpoint/2010/main" val="183846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us">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5" name="Espace réservé du texte 7">
            <a:extLst>
              <a:ext uri="{FF2B5EF4-FFF2-40B4-BE49-F238E27FC236}">
                <a16:creationId xmlns:a16="http://schemas.microsoft.com/office/drawing/2014/main" id="{58269A95-E500-BF4A-B3EA-FB48D1C1CE77}"/>
              </a:ext>
            </a:extLst>
          </p:cNvPr>
          <p:cNvSpPr>
            <a:spLocks noGrp="1"/>
          </p:cNvSpPr>
          <p:nvPr>
            <p:ph type="body" sz="quarter" idx="15" hasCustomPrompt="1"/>
          </p:nvPr>
        </p:nvSpPr>
        <p:spPr>
          <a:xfrm>
            <a:off x="6462586" y="2103120"/>
            <a:ext cx="484632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4" name="Titre 3">
            <a:extLst>
              <a:ext uri="{FF2B5EF4-FFF2-40B4-BE49-F238E27FC236}">
                <a16:creationId xmlns:a16="http://schemas.microsoft.com/office/drawing/2014/main" id="{A4050ED8-5FE7-4545-9AB6-7B77B49AF030}"/>
              </a:ext>
            </a:extLst>
          </p:cNvPr>
          <p:cNvSpPr>
            <a:spLocks noGrp="1"/>
          </p:cNvSpPr>
          <p:nvPr>
            <p:ph type="title" hasCustomPrompt="1"/>
          </p:nvPr>
        </p:nvSpPr>
        <p:spPr/>
        <p:txBody>
          <a:bodyPr/>
          <a:lstStyle/>
          <a:p>
            <a:r>
              <a:rPr lang="fr-CA"/>
              <a:t>Cliquez pour insérer le titre</a:t>
            </a:r>
          </a:p>
        </p:txBody>
      </p:sp>
    </p:spTree>
    <p:extLst>
      <p:ext uri="{BB962C8B-B14F-4D97-AF65-F5344CB8AC3E}">
        <p14:creationId xmlns:p14="http://schemas.microsoft.com/office/powerpoint/2010/main" val="12974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6B28F2-3BFF-154C-BEEE-7F970760F7B5}"/>
              </a:ext>
            </a:extLst>
          </p:cNvPr>
          <p:cNvSpPr>
            <a:spLocks noGrp="1"/>
          </p:cNvSpPr>
          <p:nvPr>
            <p:ph type="title" hasCustomPrompt="1"/>
          </p:nvPr>
        </p:nvSpPr>
        <p:spPr/>
        <p:txBody>
          <a:bodyPr/>
          <a:lstStyle>
            <a:lvl1pPr>
              <a:defRPr>
                <a:solidFill>
                  <a:schemeClr val="accent1"/>
                </a:solidFill>
              </a:defRPr>
            </a:lvl1pPr>
          </a:lstStyle>
          <a:p>
            <a:r>
              <a:rPr lang="fr-CA"/>
              <a:t>Cliquez pour insérer le titre</a:t>
            </a: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6213764" y="1818409"/>
            <a:ext cx="5978236" cy="5039591"/>
          </a:xfrm>
        </p:spPr>
        <p:txBody>
          <a:bodyPr/>
          <a:lstStyle>
            <a:lvl1pPr>
              <a:defRPr sz="1600"/>
            </a:lvl1pPr>
          </a:lstStyle>
          <a:p>
            <a:r>
              <a:rPr lang="fr-CA"/>
              <a:t>Cliquez sur l’icône au centre de la boîte pour insérer une image</a:t>
            </a:r>
          </a:p>
        </p:txBody>
      </p:sp>
      <p:sp>
        <p:nvSpPr>
          <p:cNvPr id="8" name="Espace réservé du texte 7">
            <a:extLst>
              <a:ext uri="{FF2B5EF4-FFF2-40B4-BE49-F238E27FC236}">
                <a16:creationId xmlns:a16="http://schemas.microsoft.com/office/drawing/2014/main" id="{CBF79E40-2683-E740-91F9-4B83FF6834B2}"/>
              </a:ext>
            </a:extLst>
          </p:cNvPr>
          <p:cNvSpPr>
            <a:spLocks noGrp="1"/>
          </p:cNvSpPr>
          <p:nvPr>
            <p:ph type="body" sz="quarter" idx="14" hasCustomPrompt="1"/>
          </p:nvPr>
        </p:nvSpPr>
        <p:spPr>
          <a:xfrm>
            <a:off x="886968" y="2103120"/>
            <a:ext cx="5486400" cy="4114800"/>
          </a:xfrm>
        </p:spPr>
        <p:txBody>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421246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iz / scénario">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221682" y="548640"/>
            <a:ext cx="4023360" cy="630936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9436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158436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ésentation conférencier">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008276" y="1770812"/>
            <a:ext cx="5303520" cy="1596855"/>
          </a:xfrm>
        </p:spPr>
        <p:txBody>
          <a:bodyPr anchor="b"/>
          <a:lstStyle>
            <a:lvl1pPr algn="r">
              <a:defRPr sz="3600">
                <a:solidFill>
                  <a:schemeClr val="accent1"/>
                </a:solidFill>
              </a:defRPr>
            </a:lvl1pPr>
          </a:lstStyle>
          <a:p>
            <a:pPr lvl="0"/>
            <a:r>
              <a:rPr lang="fr-CA"/>
              <a:t>Cliquez pour insérer le nom</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7014116" y="4311843"/>
            <a:ext cx="4297680" cy="415925"/>
          </a:xfrm>
        </p:spPr>
        <p:txBody>
          <a:bodyPr anchor="b"/>
          <a:lstStyle>
            <a:lvl1pPr algn="r">
              <a:lnSpc>
                <a:spcPct val="100000"/>
              </a:lnSpc>
              <a:defRPr sz="2000" b="0">
                <a:solidFill>
                  <a:schemeClr val="accent2"/>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la date</a:t>
            </a:r>
          </a:p>
        </p:txBody>
      </p:sp>
      <p:pic>
        <p:nvPicPr>
          <p:cNvPr id="10" name="Image 9">
            <a:extLst>
              <a:ext uri="{FF2B5EF4-FFF2-40B4-BE49-F238E27FC236}">
                <a16:creationId xmlns:a16="http://schemas.microsoft.com/office/drawing/2014/main" id="{2E9D9EF9-561C-B04A-B032-1BD78C9D6DA6}"/>
              </a:ext>
            </a:extLst>
          </p:cNvPr>
          <p:cNvPicPr>
            <a:picLocks noChangeAspect="1"/>
          </p:cNvPicPr>
          <p:nvPr userDrawn="1"/>
        </p:nvPicPr>
        <p:blipFill>
          <a:blip r:embed="rId2"/>
          <a:stretch>
            <a:fillRect/>
          </a:stretch>
        </p:blipFill>
        <p:spPr>
          <a:xfrm>
            <a:off x="869325" y="1916475"/>
            <a:ext cx="4155289" cy="3025050"/>
          </a:xfrm>
          <a:prstGeom prst="rect">
            <a:avLst/>
          </a:prstGeom>
        </p:spPr>
      </p:pic>
    </p:spTree>
    <p:extLst>
      <p:ext uri="{BB962C8B-B14F-4D97-AF65-F5344CB8AC3E}">
        <p14:creationId xmlns:p14="http://schemas.microsoft.com/office/powerpoint/2010/main" val="113000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051" userDrawn="1">
          <p15:clr>
            <a:srgbClr val="FBAE40"/>
          </p15:clr>
        </p15:guide>
        <p15:guide id="2" orient="horz" pos="29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e en situation - gauche / gris">
    <p:bg>
      <p:bgPr>
        <a:solidFill>
          <a:schemeClr val="accent3">
            <a:alpha val="25000"/>
          </a:schemeClr>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7DA3DC5-BDBC-404C-8367-C00EB3D4C26D}"/>
              </a:ext>
            </a:extLst>
          </p:cNvPr>
          <p:cNvSpPr/>
          <p:nvPr userDrawn="1"/>
        </p:nvSpPr>
        <p:spPr>
          <a:xfrm flipH="1">
            <a:off x="5381736"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7550293"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886968" y="822960"/>
            <a:ext cx="594360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886968" y="2103120"/>
            <a:ext cx="548640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886968" y="353290"/>
            <a:ext cx="594360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8830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e en situation - droite / gris">
    <p:bg>
      <p:bgPr>
        <a:solidFill>
          <a:schemeClr val="accent3">
            <a:alpha val="25000"/>
          </a:schemeClr>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5B37150C-4EAD-8E42-BC7E-4793A12643F9}"/>
              </a:ext>
            </a:extLst>
          </p:cNvPr>
          <p:cNvSpPr/>
          <p:nvPr userDrawn="1"/>
        </p:nvSpPr>
        <p:spPr>
          <a:xfrm>
            <a:off x="0" y="-3176"/>
            <a:ext cx="6816705" cy="6861175"/>
          </a:xfrm>
          <a:custGeom>
            <a:avLst/>
            <a:gdLst>
              <a:gd name="connsiteX0" fmla="*/ 0 w 8154383"/>
              <a:gd name="connsiteY0" fmla="*/ 0 h 13716000"/>
              <a:gd name="connsiteX1" fmla="*/ 8154383 w 8154383"/>
              <a:gd name="connsiteY1" fmla="*/ 0 h 13716000"/>
              <a:gd name="connsiteX2" fmla="*/ 8154383 w 8154383"/>
              <a:gd name="connsiteY2" fmla="*/ 13716000 h 13716000"/>
              <a:gd name="connsiteX3" fmla="*/ 0 w 8154383"/>
              <a:gd name="connsiteY3" fmla="*/ 13716000 h 13716000"/>
              <a:gd name="connsiteX4" fmla="*/ 0 w 8154383"/>
              <a:gd name="connsiteY4" fmla="*/ 0 h 13716000"/>
              <a:gd name="connsiteX0" fmla="*/ 0 w 13585118"/>
              <a:gd name="connsiteY0" fmla="*/ 0 h 13716000"/>
              <a:gd name="connsiteX1" fmla="*/ 13585118 w 13585118"/>
              <a:gd name="connsiteY1" fmla="*/ 0 h 13716000"/>
              <a:gd name="connsiteX2" fmla="*/ 8154383 w 13585118"/>
              <a:gd name="connsiteY2" fmla="*/ 13716000 h 13716000"/>
              <a:gd name="connsiteX3" fmla="*/ 0 w 13585118"/>
              <a:gd name="connsiteY3" fmla="*/ 13716000 h 13716000"/>
              <a:gd name="connsiteX4" fmla="*/ 0 w 13585118"/>
              <a:gd name="connsiteY4" fmla="*/ 0 h 13716000"/>
              <a:gd name="connsiteX0" fmla="*/ 0 w 13585118"/>
              <a:gd name="connsiteY0" fmla="*/ 0 h 13732712"/>
              <a:gd name="connsiteX1" fmla="*/ 13585118 w 13585118"/>
              <a:gd name="connsiteY1" fmla="*/ 0 h 13732712"/>
              <a:gd name="connsiteX2" fmla="*/ 7619664 w 13585118"/>
              <a:gd name="connsiteY2" fmla="*/ 13732712 h 13732712"/>
              <a:gd name="connsiteX3" fmla="*/ 0 w 13585118"/>
              <a:gd name="connsiteY3" fmla="*/ 13716000 h 13732712"/>
              <a:gd name="connsiteX4" fmla="*/ 0 w 13585118"/>
              <a:gd name="connsiteY4" fmla="*/ 0 h 13732712"/>
              <a:gd name="connsiteX0" fmla="*/ 0 w 13585118"/>
              <a:gd name="connsiteY0" fmla="*/ 0 h 13716000"/>
              <a:gd name="connsiteX1" fmla="*/ 13585118 w 13585118"/>
              <a:gd name="connsiteY1" fmla="*/ 0 h 13716000"/>
              <a:gd name="connsiteX2" fmla="*/ 7836893 w 13585118"/>
              <a:gd name="connsiteY2" fmla="*/ 13716000 h 13716000"/>
              <a:gd name="connsiteX3" fmla="*/ 0 w 13585118"/>
              <a:gd name="connsiteY3" fmla="*/ 13716000 h 13716000"/>
              <a:gd name="connsiteX4" fmla="*/ 0 w 13585118"/>
              <a:gd name="connsiteY4" fmla="*/ 0 h 13716000"/>
              <a:gd name="connsiteX0" fmla="*/ 0 w 13802347"/>
              <a:gd name="connsiteY0" fmla="*/ 0 h 13716000"/>
              <a:gd name="connsiteX1" fmla="*/ 13802347 w 13802347"/>
              <a:gd name="connsiteY1" fmla="*/ 0 h 13716000"/>
              <a:gd name="connsiteX2" fmla="*/ 7836893 w 13802347"/>
              <a:gd name="connsiteY2" fmla="*/ 13716000 h 13716000"/>
              <a:gd name="connsiteX3" fmla="*/ 0 w 13802347"/>
              <a:gd name="connsiteY3" fmla="*/ 13716000 h 13716000"/>
              <a:gd name="connsiteX4" fmla="*/ 0 w 13802347"/>
              <a:gd name="connsiteY4" fmla="*/ 0 h 13716000"/>
              <a:gd name="connsiteX0" fmla="*/ 0 w 16609618"/>
              <a:gd name="connsiteY0" fmla="*/ 0 h 13716000"/>
              <a:gd name="connsiteX1" fmla="*/ 13802347 w 16609618"/>
              <a:gd name="connsiteY1" fmla="*/ 0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9925638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6609618"/>
              <a:gd name="connsiteY0" fmla="*/ 0 h 13716000"/>
              <a:gd name="connsiteX1" fmla="*/ 10660876 w 16609618"/>
              <a:gd name="connsiteY1" fmla="*/ 50135 h 13716000"/>
              <a:gd name="connsiteX2" fmla="*/ 16609618 w 16609618"/>
              <a:gd name="connsiteY2" fmla="*/ 13716000 h 13716000"/>
              <a:gd name="connsiteX3" fmla="*/ 0 w 16609618"/>
              <a:gd name="connsiteY3" fmla="*/ 13716000 h 13716000"/>
              <a:gd name="connsiteX4" fmla="*/ 0 w 16609618"/>
              <a:gd name="connsiteY4" fmla="*/ 0 h 13716000"/>
              <a:gd name="connsiteX0" fmla="*/ 0 w 15607020"/>
              <a:gd name="connsiteY0" fmla="*/ 0 h 13716000"/>
              <a:gd name="connsiteX1" fmla="*/ 10660876 w 15607020"/>
              <a:gd name="connsiteY1" fmla="*/ 50135 h 13716000"/>
              <a:gd name="connsiteX2" fmla="*/ 15607020 w 15607020"/>
              <a:gd name="connsiteY2" fmla="*/ 13716000 h 13716000"/>
              <a:gd name="connsiteX3" fmla="*/ 0 w 15607020"/>
              <a:gd name="connsiteY3" fmla="*/ 13716000 h 13716000"/>
              <a:gd name="connsiteX4" fmla="*/ 0 w 15607020"/>
              <a:gd name="connsiteY4" fmla="*/ 0 h 13716000"/>
              <a:gd name="connsiteX0" fmla="*/ 0 w 16559488"/>
              <a:gd name="connsiteY0" fmla="*/ 0 h 13716000"/>
              <a:gd name="connsiteX1" fmla="*/ 10660876 w 16559488"/>
              <a:gd name="connsiteY1" fmla="*/ 50135 h 13716000"/>
              <a:gd name="connsiteX2" fmla="*/ 16559488 w 16559488"/>
              <a:gd name="connsiteY2" fmla="*/ 13716000 h 13716000"/>
              <a:gd name="connsiteX3" fmla="*/ 0 w 16559488"/>
              <a:gd name="connsiteY3" fmla="*/ 13716000 h 13716000"/>
              <a:gd name="connsiteX4" fmla="*/ 0 w 16559488"/>
              <a:gd name="connsiteY4" fmla="*/ 0 h 13716000"/>
              <a:gd name="connsiteX0" fmla="*/ 0 w 16559488"/>
              <a:gd name="connsiteY0" fmla="*/ 16712 h 13732712"/>
              <a:gd name="connsiteX1" fmla="*/ 10610746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16712 h 13732712"/>
              <a:gd name="connsiteX1" fmla="*/ 9989355 w 16559488"/>
              <a:gd name="connsiteY1" fmla="*/ 0 h 13732712"/>
              <a:gd name="connsiteX2" fmla="*/ 16559488 w 16559488"/>
              <a:gd name="connsiteY2" fmla="*/ 13732712 h 13732712"/>
              <a:gd name="connsiteX3" fmla="*/ 0 w 16559488"/>
              <a:gd name="connsiteY3" fmla="*/ 13732712 h 13732712"/>
              <a:gd name="connsiteX4" fmla="*/ 0 w 16559488"/>
              <a:gd name="connsiteY4" fmla="*/ 16712 h 13732712"/>
              <a:gd name="connsiteX0" fmla="*/ 0 w 16559488"/>
              <a:gd name="connsiteY0" fmla="*/ 23070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0 w 16559488"/>
              <a:gd name="connsiteY4" fmla="*/ 23070 h 13739070"/>
              <a:gd name="connsiteX0" fmla="*/ 7720 w 16559488"/>
              <a:gd name="connsiteY0" fmla="*/ 3997 h 13739070"/>
              <a:gd name="connsiteX1" fmla="*/ 11039298 w 16559488"/>
              <a:gd name="connsiteY1" fmla="*/ 0 h 13739070"/>
              <a:gd name="connsiteX2" fmla="*/ 16559488 w 16559488"/>
              <a:gd name="connsiteY2" fmla="*/ 13739070 h 13739070"/>
              <a:gd name="connsiteX3" fmla="*/ 0 w 16559488"/>
              <a:gd name="connsiteY3" fmla="*/ 13739070 h 13739070"/>
              <a:gd name="connsiteX4" fmla="*/ 7720 w 16559488"/>
              <a:gd name="connsiteY4" fmla="*/ 3997 h 13739070"/>
              <a:gd name="connsiteX0" fmla="*/ 224 w 16575152"/>
              <a:gd name="connsiteY0" fmla="*/ 3997 h 13739070"/>
              <a:gd name="connsiteX1" fmla="*/ 11054962 w 16575152"/>
              <a:gd name="connsiteY1" fmla="*/ 0 h 13739070"/>
              <a:gd name="connsiteX2" fmla="*/ 16575152 w 16575152"/>
              <a:gd name="connsiteY2" fmla="*/ 13739070 h 13739070"/>
              <a:gd name="connsiteX3" fmla="*/ 15664 w 16575152"/>
              <a:gd name="connsiteY3" fmla="*/ 13739070 h 13739070"/>
              <a:gd name="connsiteX4" fmla="*/ 224 w 16575152"/>
              <a:gd name="connsiteY4" fmla="*/ 3997 h 13739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75152" h="13739070">
                <a:moveTo>
                  <a:pt x="224" y="3997"/>
                </a:moveTo>
                <a:lnTo>
                  <a:pt x="11054962" y="0"/>
                </a:lnTo>
                <a:lnTo>
                  <a:pt x="16575152" y="13739070"/>
                </a:lnTo>
                <a:lnTo>
                  <a:pt x="15664" y="13739070"/>
                </a:lnTo>
                <a:cubicBezTo>
                  <a:pt x="18237" y="9160712"/>
                  <a:pt x="-2349" y="4582355"/>
                  <a:pt x="224" y="3997"/>
                </a:cubicBezTo>
                <a:close/>
              </a:path>
            </a:pathLst>
          </a:cu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CA" sz="3200" b="0" i="0" u="none" strike="noStrike" cap="none" spc="0" normalizeH="0" baseline="0">
              <a:ln>
                <a:noFill/>
              </a:ln>
              <a:solidFill>
                <a:srgbClr val="FFFFFF"/>
              </a:solidFill>
              <a:effectLst/>
              <a:uFillTx/>
              <a:latin typeface="Helvetica Light"/>
              <a:ea typeface="Helvetica Light"/>
              <a:cs typeface="Helvetica Light"/>
              <a:sym typeface="Helvetica Light"/>
            </a:endParaRPr>
          </a:p>
        </p:txBody>
      </p:sp>
      <p:sp>
        <p:nvSpPr>
          <p:cNvPr id="7" name="Espace réservé pour une image  6">
            <a:extLst>
              <a:ext uri="{FF2B5EF4-FFF2-40B4-BE49-F238E27FC236}">
                <a16:creationId xmlns:a16="http://schemas.microsoft.com/office/drawing/2014/main" id="{523C204E-FA3D-7641-A2D8-EA7805252139}"/>
              </a:ext>
            </a:extLst>
          </p:cNvPr>
          <p:cNvSpPr>
            <a:spLocks noGrp="1"/>
          </p:cNvSpPr>
          <p:nvPr>
            <p:ph type="pic" sz="quarter" idx="13" hasCustomPrompt="1"/>
          </p:nvPr>
        </p:nvSpPr>
        <p:spPr>
          <a:xfrm>
            <a:off x="468609" y="857250"/>
            <a:ext cx="4023360" cy="6000750"/>
          </a:xfrm>
        </p:spPr>
        <p:txBody>
          <a:bodyPr/>
          <a:lstStyle>
            <a:lvl1pPr>
              <a:defRPr sz="1600"/>
            </a:lvl1pPr>
          </a:lstStyle>
          <a:p>
            <a:r>
              <a:rPr lang="fr-CA"/>
              <a:t>Cliquez sur l’icône au centre de la boîte pour insérer une image</a:t>
            </a:r>
          </a:p>
        </p:txBody>
      </p:sp>
      <p:sp>
        <p:nvSpPr>
          <p:cNvPr id="4" name="Titre 3">
            <a:extLst>
              <a:ext uri="{FF2B5EF4-FFF2-40B4-BE49-F238E27FC236}">
                <a16:creationId xmlns:a16="http://schemas.microsoft.com/office/drawing/2014/main" id="{85D6352A-AD94-1B46-A1F7-D92277A9F192}"/>
              </a:ext>
            </a:extLst>
          </p:cNvPr>
          <p:cNvSpPr>
            <a:spLocks noGrp="1"/>
          </p:cNvSpPr>
          <p:nvPr>
            <p:ph type="title" hasCustomPrompt="1"/>
          </p:nvPr>
        </p:nvSpPr>
        <p:spPr>
          <a:xfrm>
            <a:off x="6469063" y="822960"/>
            <a:ext cx="5212080" cy="914400"/>
          </a:xfrm>
        </p:spPr>
        <p:txBody>
          <a:bodyPr/>
          <a:lstStyle/>
          <a:p>
            <a:r>
              <a:rPr lang="fr-CA"/>
              <a:t>Cliquez pour insérer le titre</a:t>
            </a:r>
          </a:p>
        </p:txBody>
      </p:sp>
      <p:sp>
        <p:nvSpPr>
          <p:cNvPr id="8" name="Espace réservé du texte 7">
            <a:extLst>
              <a:ext uri="{FF2B5EF4-FFF2-40B4-BE49-F238E27FC236}">
                <a16:creationId xmlns:a16="http://schemas.microsoft.com/office/drawing/2014/main" id="{D2EA05C5-9AA1-CB4B-8B1A-35B8F96689EC}"/>
              </a:ext>
            </a:extLst>
          </p:cNvPr>
          <p:cNvSpPr>
            <a:spLocks noGrp="1"/>
          </p:cNvSpPr>
          <p:nvPr>
            <p:ph type="body" sz="quarter" idx="14" hasCustomPrompt="1"/>
          </p:nvPr>
        </p:nvSpPr>
        <p:spPr>
          <a:xfrm>
            <a:off x="6469063" y="2103120"/>
            <a:ext cx="5212080" cy="4114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9" name="Espace réservé du texte 7">
            <a:extLst>
              <a:ext uri="{FF2B5EF4-FFF2-40B4-BE49-F238E27FC236}">
                <a16:creationId xmlns:a16="http://schemas.microsoft.com/office/drawing/2014/main" id="{DF29D6CA-5A92-F543-B020-2812EE759C31}"/>
              </a:ext>
            </a:extLst>
          </p:cNvPr>
          <p:cNvSpPr>
            <a:spLocks noGrp="1"/>
          </p:cNvSpPr>
          <p:nvPr>
            <p:ph type="body" sz="quarter" idx="15" hasCustomPrompt="1"/>
          </p:nvPr>
        </p:nvSpPr>
        <p:spPr>
          <a:xfrm>
            <a:off x="6469063" y="353290"/>
            <a:ext cx="5212080" cy="415925"/>
          </a:xfrm>
        </p:spPr>
        <p:txBody>
          <a:bodyPr anchor="b"/>
          <a:lstStyle>
            <a:lvl1pPr>
              <a:lnSpc>
                <a:spcPct val="100000"/>
              </a:lnSpc>
              <a:defRPr sz="2400" b="1">
                <a:solidFill>
                  <a:schemeClr val="accent1"/>
                </a:solidFill>
              </a:defRPr>
            </a:lvl1pPr>
            <a:lvl2pPr marL="0" indent="0">
              <a:lnSpc>
                <a:spcPct val="100000"/>
              </a:lnSpc>
              <a:buFont typeface="+mj-lt"/>
              <a:buNone/>
              <a:tabLst/>
              <a:defRPr sz="2400" b="1">
                <a:solidFill>
                  <a:schemeClr val="accent1"/>
                </a:solidFill>
              </a:defRPr>
            </a:lvl2pPr>
            <a:lvl3pPr marL="0" indent="0">
              <a:lnSpc>
                <a:spcPct val="100000"/>
              </a:lnSpc>
              <a:buFont typeface="+mj-lt"/>
              <a:buNone/>
              <a:tabLst/>
              <a:defRPr sz="2400" b="1">
                <a:solidFill>
                  <a:schemeClr val="accent1"/>
                </a:solidFill>
              </a:defRPr>
            </a:lvl3pPr>
            <a:lvl4pPr marL="0" indent="0">
              <a:lnSpc>
                <a:spcPct val="100000"/>
              </a:lnSpc>
              <a:buFont typeface="+mj-lt"/>
              <a:buNone/>
              <a:tabLst/>
              <a:defRPr sz="2400" b="1">
                <a:solidFill>
                  <a:schemeClr val="accent1"/>
                </a:solidFill>
              </a:defRPr>
            </a:lvl4pPr>
            <a:lvl5pPr marL="0" indent="0">
              <a:lnSpc>
                <a:spcPct val="100000"/>
              </a:lnSpc>
              <a:buFont typeface="+mj-lt"/>
              <a:buNone/>
              <a:tabLst/>
              <a:defRPr sz="2400" b="1">
                <a:solidFill>
                  <a:schemeClr val="accent1"/>
                </a:solidFill>
              </a:defRPr>
            </a:lvl5pPr>
            <a:lvl6pPr marL="0" indent="0">
              <a:lnSpc>
                <a:spcPct val="100000"/>
              </a:lnSpc>
              <a:buFont typeface="+mj-lt"/>
              <a:buNone/>
              <a:tabLst/>
              <a:defRPr sz="2400" b="1">
                <a:solidFill>
                  <a:schemeClr val="accent1"/>
                </a:solidFill>
              </a:defRPr>
            </a:lvl6pPr>
            <a:lvl7pPr>
              <a:lnSpc>
                <a:spcPct val="100000"/>
              </a:lnSpc>
              <a:defRPr sz="2400" b="1">
                <a:solidFill>
                  <a:schemeClr val="accent1"/>
                </a:solidFill>
              </a:defRPr>
            </a:lvl7pPr>
            <a:lvl8pPr>
              <a:lnSpc>
                <a:spcPct val="100000"/>
              </a:lnSpc>
              <a:defRPr sz="2400" b="1">
                <a:solidFill>
                  <a:schemeClr val="accent1"/>
                </a:solidFill>
              </a:defRPr>
            </a:lvl8pPr>
            <a:lvl9pPr>
              <a:lnSpc>
                <a:spcPct val="100000"/>
              </a:lnSpc>
              <a:defRPr sz="2400" b="1">
                <a:solidFill>
                  <a:schemeClr val="accent1"/>
                </a:solidFill>
              </a:defRPr>
            </a:lvl9pPr>
          </a:lstStyle>
          <a:p>
            <a:pPr lvl="0"/>
            <a:r>
              <a:rPr lang="fr-CA"/>
              <a:t>Cliquez pour insérer le surtitre</a:t>
            </a:r>
          </a:p>
        </p:txBody>
      </p:sp>
    </p:spTree>
    <p:extLst>
      <p:ext uri="{BB962C8B-B14F-4D97-AF65-F5344CB8AC3E}">
        <p14:creationId xmlns:p14="http://schemas.microsoft.com/office/powerpoint/2010/main" val="4420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éparateur de section / gris">
    <p:bg>
      <p:bgPr>
        <a:solidFill>
          <a:schemeClr val="accent3">
            <a:alpha val="25000"/>
          </a:schemeClr>
        </a:solid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1AF5E7B-AC20-5646-BAAC-75D7FABE8CA0}"/>
              </a:ext>
            </a:extLst>
          </p:cNvPr>
          <p:cNvSpPr>
            <a:spLocks noGrp="1"/>
          </p:cNvSpPr>
          <p:nvPr>
            <p:ph type="body" idx="1" hasCustomPrompt="1"/>
          </p:nvPr>
        </p:nvSpPr>
        <p:spPr>
          <a:xfrm>
            <a:off x="859535" y="1143000"/>
            <a:ext cx="5669280" cy="4572000"/>
          </a:xfrm>
        </p:spPr>
        <p:txBody>
          <a:bodyPr anchor="ctr">
            <a:noAutofit/>
          </a:bodyPr>
          <a:lstStyle>
            <a:lvl1pPr marL="0" indent="0">
              <a:buNone/>
              <a:defRPr sz="6000" b="1">
                <a:solidFill>
                  <a:schemeClr val="accent1"/>
                </a:solidFill>
              </a:defRPr>
            </a:lvl1pPr>
            <a:lvl2pPr marL="0" indent="0">
              <a:buNone/>
              <a:defRPr sz="2400" b="1">
                <a:solidFill>
                  <a:schemeClr val="tx1"/>
                </a:solidFill>
              </a:defRPr>
            </a:lvl2pPr>
            <a:lvl3pPr marL="0" indent="0">
              <a:buNone/>
              <a:defRPr sz="2400" b="0">
                <a:solidFill>
                  <a:schemeClr val="tx1"/>
                </a:solidFill>
              </a:defRPr>
            </a:lvl3pPr>
            <a:lvl4pPr marL="0" indent="0">
              <a:buNone/>
              <a:defRPr sz="2400" b="0">
                <a:solidFill>
                  <a:schemeClr val="tx1"/>
                </a:solidFill>
              </a:defRPr>
            </a:lvl4pPr>
            <a:lvl5pPr marL="0" indent="0">
              <a:buNone/>
              <a:defRPr sz="2400" b="0">
                <a:solidFill>
                  <a:schemeClr val="tx1"/>
                </a:solidFill>
              </a:defRPr>
            </a:lvl5pPr>
            <a:lvl6pPr marL="0" indent="0">
              <a:buNone/>
              <a:tabLst/>
              <a:defRPr sz="2400" b="0">
                <a:solidFill>
                  <a:schemeClr val="tx1"/>
                </a:solidFill>
              </a:defRPr>
            </a:lvl6pPr>
            <a:lvl7pPr marL="0" indent="0">
              <a:buNone/>
              <a:tabLst/>
              <a:defRPr sz="2400" b="0">
                <a:solidFill>
                  <a:schemeClr val="tx1"/>
                </a:solidFill>
              </a:defRPr>
            </a:lvl7pPr>
            <a:lvl8pPr marL="0" indent="0">
              <a:buNone/>
              <a:tabLst/>
              <a:defRPr sz="2400" b="0">
                <a:solidFill>
                  <a:schemeClr val="tx1"/>
                </a:solidFill>
              </a:defRPr>
            </a:lvl8pPr>
            <a:lvl9pPr marL="0" indent="0">
              <a:buNone/>
              <a:tabLst/>
              <a:defRPr sz="2400" b="0">
                <a:solidFill>
                  <a:schemeClr val="tx1"/>
                </a:solidFill>
              </a:defRPr>
            </a:lvl9p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
        <p:nvSpPr>
          <p:cNvPr id="8" name="Picture Placeholder 21">
            <a:extLst>
              <a:ext uri="{FF2B5EF4-FFF2-40B4-BE49-F238E27FC236}">
                <a16:creationId xmlns:a16="http://schemas.microsoft.com/office/drawing/2014/main" id="{EA9B13A4-29EA-9A4B-9C30-85FE70160812}"/>
              </a:ext>
            </a:extLst>
          </p:cNvPr>
          <p:cNvSpPr>
            <a:spLocks noGrp="1" noChangeAspect="1"/>
          </p:cNvSpPr>
          <p:nvPr>
            <p:ph type="pic" sz="quarter" idx="16" hasCustomPrompt="1"/>
          </p:nvPr>
        </p:nvSpPr>
        <p:spPr>
          <a:xfrm>
            <a:off x="6976872" y="1416462"/>
            <a:ext cx="4023360" cy="402336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543778 w 9144000"/>
              <a:gd name="connsiteY2" fmla="*/ 2589389 h 5143500"/>
              <a:gd name="connsiteX3" fmla="*/ 0 w 9144000"/>
              <a:gd name="connsiteY3" fmla="*/ 5143500 h 5143500"/>
              <a:gd name="connsiteX4" fmla="*/ 0 w 9144000"/>
              <a:gd name="connsiteY4" fmla="*/ 0 h 5143500"/>
              <a:gd name="connsiteX0" fmla="*/ 0 w 9165413"/>
              <a:gd name="connsiteY0" fmla="*/ 0 h 5143500"/>
              <a:gd name="connsiteX1" fmla="*/ 9144000 w 9165413"/>
              <a:gd name="connsiteY1" fmla="*/ 0 h 5143500"/>
              <a:gd name="connsiteX2" fmla="*/ 9165413 w 9165413"/>
              <a:gd name="connsiteY2" fmla="*/ 5138416 h 5143500"/>
              <a:gd name="connsiteX3" fmla="*/ 0 w 9165413"/>
              <a:gd name="connsiteY3" fmla="*/ 5143500 h 5143500"/>
              <a:gd name="connsiteX4" fmla="*/ 0 w 9165413"/>
              <a:gd name="connsiteY4" fmla="*/ 0 h 5143500"/>
              <a:gd name="connsiteX0" fmla="*/ 0 w 9174229"/>
              <a:gd name="connsiteY0" fmla="*/ 2519064 h 5143500"/>
              <a:gd name="connsiteX1" fmla="*/ 9152816 w 9174229"/>
              <a:gd name="connsiteY1" fmla="*/ 0 h 5143500"/>
              <a:gd name="connsiteX2" fmla="*/ 9174229 w 9174229"/>
              <a:gd name="connsiteY2" fmla="*/ 5138416 h 5143500"/>
              <a:gd name="connsiteX3" fmla="*/ 8816 w 9174229"/>
              <a:gd name="connsiteY3" fmla="*/ 5143500 h 5143500"/>
              <a:gd name="connsiteX4" fmla="*/ 0 w 9174229"/>
              <a:gd name="connsiteY4" fmla="*/ 2519064 h 5143500"/>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74229"/>
              <a:gd name="connsiteY0" fmla="*/ 2504188 h 5128624"/>
              <a:gd name="connsiteX1" fmla="*/ 4374748 w 9174229"/>
              <a:gd name="connsiteY1" fmla="*/ 0 h 5128624"/>
              <a:gd name="connsiteX2" fmla="*/ 9174229 w 9174229"/>
              <a:gd name="connsiteY2" fmla="*/ 5123540 h 5128624"/>
              <a:gd name="connsiteX3" fmla="*/ 8816 w 9174229"/>
              <a:gd name="connsiteY3" fmla="*/ 5128624 h 5128624"/>
              <a:gd name="connsiteX4" fmla="*/ 0 w 9174229"/>
              <a:gd name="connsiteY4" fmla="*/ 2504188 h 5128624"/>
              <a:gd name="connsiteX0" fmla="*/ 0 w 9130151"/>
              <a:gd name="connsiteY0" fmla="*/ 2504188 h 5128624"/>
              <a:gd name="connsiteX1" fmla="*/ 4374748 w 9130151"/>
              <a:gd name="connsiteY1" fmla="*/ 0 h 5128624"/>
              <a:gd name="connsiteX2" fmla="*/ 9130151 w 9130151"/>
              <a:gd name="connsiteY2" fmla="*/ 2589599 h 5128624"/>
              <a:gd name="connsiteX3" fmla="*/ 8816 w 9130151"/>
              <a:gd name="connsiteY3" fmla="*/ 5128624 h 5128624"/>
              <a:gd name="connsiteX4" fmla="*/ 0 w 9130151"/>
              <a:gd name="connsiteY4" fmla="*/ 2504188 h 5128624"/>
              <a:gd name="connsiteX0" fmla="*/ 0 w 9130151"/>
              <a:gd name="connsiteY0" fmla="*/ 2504188 h 5103830"/>
              <a:gd name="connsiteX1" fmla="*/ 4374748 w 9130151"/>
              <a:gd name="connsiteY1" fmla="*/ 0 h 5103830"/>
              <a:gd name="connsiteX2" fmla="*/ 9130151 w 9130151"/>
              <a:gd name="connsiteY2" fmla="*/ 2589599 h 5103830"/>
              <a:gd name="connsiteX3" fmla="*/ 4707543 w 9130151"/>
              <a:gd name="connsiteY3" fmla="*/ 5103830 h 5103830"/>
              <a:gd name="connsiteX4" fmla="*/ 0 w 9130151"/>
              <a:gd name="connsiteY4" fmla="*/ 2504188 h 5103830"/>
              <a:gd name="connsiteX0" fmla="*/ 0 w 9130151"/>
              <a:gd name="connsiteY0" fmla="*/ 2112444 h 4712086"/>
              <a:gd name="connsiteX1" fmla="*/ 4559876 w 9130151"/>
              <a:gd name="connsiteY1" fmla="*/ 0 h 4712086"/>
              <a:gd name="connsiteX2" fmla="*/ 9130151 w 9130151"/>
              <a:gd name="connsiteY2" fmla="*/ 2197855 h 4712086"/>
              <a:gd name="connsiteX3" fmla="*/ 4707543 w 9130151"/>
              <a:gd name="connsiteY3" fmla="*/ 4712086 h 4712086"/>
              <a:gd name="connsiteX4" fmla="*/ 0 w 9130151"/>
              <a:gd name="connsiteY4" fmla="*/ 2112444 h 4712086"/>
              <a:gd name="connsiteX0" fmla="*/ 0 w 9086073"/>
              <a:gd name="connsiteY0" fmla="*/ 2112444 h 4712086"/>
              <a:gd name="connsiteX1" fmla="*/ 4559876 w 9086073"/>
              <a:gd name="connsiteY1" fmla="*/ 0 h 4712086"/>
              <a:gd name="connsiteX2" fmla="*/ 9086073 w 9086073"/>
              <a:gd name="connsiteY2" fmla="*/ 2173061 h 4712086"/>
              <a:gd name="connsiteX3" fmla="*/ 4707543 w 9086073"/>
              <a:gd name="connsiteY3" fmla="*/ 4712086 h 4712086"/>
              <a:gd name="connsiteX4" fmla="*/ 0 w 9086073"/>
              <a:gd name="connsiteY4" fmla="*/ 2112444 h 4712086"/>
              <a:gd name="connsiteX0" fmla="*/ 0 w 9059626"/>
              <a:gd name="connsiteY0" fmla="*/ 2166991 h 4712086"/>
              <a:gd name="connsiteX1" fmla="*/ 4533429 w 9059626"/>
              <a:gd name="connsiteY1" fmla="*/ 0 h 4712086"/>
              <a:gd name="connsiteX2" fmla="*/ 9059626 w 9059626"/>
              <a:gd name="connsiteY2" fmla="*/ 2173061 h 4712086"/>
              <a:gd name="connsiteX3" fmla="*/ 4681096 w 9059626"/>
              <a:gd name="connsiteY3" fmla="*/ 4712086 h 4712086"/>
              <a:gd name="connsiteX4" fmla="*/ 0 w 9059626"/>
              <a:gd name="connsiteY4" fmla="*/ 2166991 h 4712086"/>
              <a:gd name="connsiteX0" fmla="*/ 0 w 9059626"/>
              <a:gd name="connsiteY0" fmla="*/ 2166991 h 5143501"/>
              <a:gd name="connsiteX1" fmla="*/ 4533429 w 9059626"/>
              <a:gd name="connsiteY1" fmla="*/ 0 h 5143501"/>
              <a:gd name="connsiteX2" fmla="*/ 9059626 w 9059626"/>
              <a:gd name="connsiteY2" fmla="*/ 2173061 h 5143501"/>
              <a:gd name="connsiteX3" fmla="*/ 4540046 w 9059626"/>
              <a:gd name="connsiteY3" fmla="*/ 5143501 h 5143501"/>
              <a:gd name="connsiteX4" fmla="*/ 0 w 9059626"/>
              <a:gd name="connsiteY4" fmla="*/ 2166991 h 5143501"/>
              <a:gd name="connsiteX0" fmla="*/ 0 w 9112520"/>
              <a:gd name="connsiteY0" fmla="*/ 2166991 h 5143501"/>
              <a:gd name="connsiteX1" fmla="*/ 4533429 w 9112520"/>
              <a:gd name="connsiteY1" fmla="*/ 0 h 5143501"/>
              <a:gd name="connsiteX2" fmla="*/ 9112520 w 9112520"/>
              <a:gd name="connsiteY2" fmla="*/ 2619353 h 5143501"/>
              <a:gd name="connsiteX3" fmla="*/ 4540046 w 9112520"/>
              <a:gd name="connsiteY3" fmla="*/ 5143501 h 5143501"/>
              <a:gd name="connsiteX4" fmla="*/ 0 w 9112520"/>
              <a:gd name="connsiteY4" fmla="*/ 2166991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161 w 9156759"/>
              <a:gd name="connsiteY0" fmla="*/ 2628158 h 5143501"/>
              <a:gd name="connsiteX1" fmla="*/ 4577668 w 9156759"/>
              <a:gd name="connsiteY1" fmla="*/ 0 h 5143501"/>
              <a:gd name="connsiteX2" fmla="*/ 9156759 w 9156759"/>
              <a:gd name="connsiteY2" fmla="*/ 2619353 h 5143501"/>
              <a:gd name="connsiteX3" fmla="*/ 4584285 w 9156759"/>
              <a:gd name="connsiteY3" fmla="*/ 5143501 h 5143501"/>
              <a:gd name="connsiteX4" fmla="*/ 161 w 9156759"/>
              <a:gd name="connsiteY4" fmla="*/ 2628158 h 5143501"/>
              <a:gd name="connsiteX0" fmla="*/ 205 w 9156803"/>
              <a:gd name="connsiteY0" fmla="*/ 2628158 h 5143501"/>
              <a:gd name="connsiteX1" fmla="*/ 4577712 w 9156803"/>
              <a:gd name="connsiteY1" fmla="*/ 0 h 5143501"/>
              <a:gd name="connsiteX2" fmla="*/ 9156803 w 9156803"/>
              <a:gd name="connsiteY2" fmla="*/ 2619353 h 5143501"/>
              <a:gd name="connsiteX3" fmla="*/ 4584329 w 9156803"/>
              <a:gd name="connsiteY3" fmla="*/ 5143501 h 5143501"/>
              <a:gd name="connsiteX4" fmla="*/ 205 w 9156803"/>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598"/>
              <a:gd name="connsiteY0" fmla="*/ 2628158 h 5143501"/>
              <a:gd name="connsiteX1" fmla="*/ 4577507 w 9156598"/>
              <a:gd name="connsiteY1" fmla="*/ 0 h 5143501"/>
              <a:gd name="connsiteX2" fmla="*/ 9156598 w 9156598"/>
              <a:gd name="connsiteY2" fmla="*/ 2619353 h 5143501"/>
              <a:gd name="connsiteX3" fmla="*/ 4584124 w 9156598"/>
              <a:gd name="connsiteY3" fmla="*/ 5143501 h 5143501"/>
              <a:gd name="connsiteX4" fmla="*/ 0 w 9156598"/>
              <a:gd name="connsiteY4" fmla="*/ 2628158 h 5143501"/>
              <a:gd name="connsiteX0" fmla="*/ 0 w 9156720"/>
              <a:gd name="connsiteY0" fmla="*/ 2628158 h 5143501"/>
              <a:gd name="connsiteX1" fmla="*/ 4577507 w 9156720"/>
              <a:gd name="connsiteY1" fmla="*/ 0 h 5143501"/>
              <a:gd name="connsiteX2" fmla="*/ 9156598 w 9156720"/>
              <a:gd name="connsiteY2" fmla="*/ 2619353 h 5143501"/>
              <a:gd name="connsiteX3" fmla="*/ 4584124 w 9156720"/>
              <a:gd name="connsiteY3" fmla="*/ 5143501 h 5143501"/>
              <a:gd name="connsiteX4" fmla="*/ 0 w 9156720"/>
              <a:gd name="connsiteY4" fmla="*/ 2628158 h 5143501"/>
              <a:gd name="connsiteX0" fmla="*/ 0 w 9157531"/>
              <a:gd name="connsiteY0" fmla="*/ 2628158 h 5143501"/>
              <a:gd name="connsiteX1" fmla="*/ 4577507 w 9157531"/>
              <a:gd name="connsiteY1" fmla="*/ 0 h 5143501"/>
              <a:gd name="connsiteX2" fmla="*/ 9156598 w 9157531"/>
              <a:gd name="connsiteY2" fmla="*/ 2619353 h 5143501"/>
              <a:gd name="connsiteX3" fmla="*/ 4584124 w 9157531"/>
              <a:gd name="connsiteY3" fmla="*/ 5143501 h 5143501"/>
              <a:gd name="connsiteX4" fmla="*/ 0 w 9157531"/>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1"/>
              <a:gd name="connsiteX1" fmla="*/ 4577507 w 9157859"/>
              <a:gd name="connsiteY1" fmla="*/ 0 h 5143501"/>
              <a:gd name="connsiteX2" fmla="*/ 9156598 w 9157859"/>
              <a:gd name="connsiteY2" fmla="*/ 2619353 h 5143501"/>
              <a:gd name="connsiteX3" fmla="*/ 4584124 w 9157859"/>
              <a:gd name="connsiteY3" fmla="*/ 5143501 h 5143501"/>
              <a:gd name="connsiteX4" fmla="*/ 0 w 9157859"/>
              <a:gd name="connsiteY4" fmla="*/ 2628158 h 5143501"/>
              <a:gd name="connsiteX0" fmla="*/ 0 w 9157859"/>
              <a:gd name="connsiteY0" fmla="*/ 2628158 h 5143507"/>
              <a:gd name="connsiteX1" fmla="*/ 4577507 w 9157859"/>
              <a:gd name="connsiteY1" fmla="*/ 0 h 5143507"/>
              <a:gd name="connsiteX2" fmla="*/ 9156598 w 9157859"/>
              <a:gd name="connsiteY2" fmla="*/ 2619353 h 5143507"/>
              <a:gd name="connsiteX3" fmla="*/ 4584124 w 9157859"/>
              <a:gd name="connsiteY3" fmla="*/ 5143501 h 5143507"/>
              <a:gd name="connsiteX4" fmla="*/ 0 w 9157859"/>
              <a:gd name="connsiteY4" fmla="*/ 2628158 h 5143507"/>
              <a:gd name="connsiteX0" fmla="*/ 0 w 9156846"/>
              <a:gd name="connsiteY0" fmla="*/ 2628158 h 5143509"/>
              <a:gd name="connsiteX1" fmla="*/ 4577507 w 9156846"/>
              <a:gd name="connsiteY1" fmla="*/ 0 h 5143509"/>
              <a:gd name="connsiteX2" fmla="*/ 9156598 w 9156846"/>
              <a:gd name="connsiteY2" fmla="*/ 2619353 h 5143509"/>
              <a:gd name="connsiteX3" fmla="*/ 4584124 w 9156846"/>
              <a:gd name="connsiteY3" fmla="*/ 5143501 h 5143509"/>
              <a:gd name="connsiteX4" fmla="*/ 0 w 9156846"/>
              <a:gd name="connsiteY4" fmla="*/ 2628158 h 5143509"/>
              <a:gd name="connsiteX0" fmla="*/ 0 w 9156718"/>
              <a:gd name="connsiteY0" fmla="*/ 2628158 h 5143507"/>
              <a:gd name="connsiteX1" fmla="*/ 4577507 w 9156718"/>
              <a:gd name="connsiteY1" fmla="*/ 0 h 5143507"/>
              <a:gd name="connsiteX2" fmla="*/ 9156598 w 9156718"/>
              <a:gd name="connsiteY2" fmla="*/ 2619353 h 5143507"/>
              <a:gd name="connsiteX3" fmla="*/ 4584124 w 9156718"/>
              <a:gd name="connsiteY3" fmla="*/ 5143501 h 5143507"/>
              <a:gd name="connsiteX4" fmla="*/ 0 w 9156718"/>
              <a:gd name="connsiteY4" fmla="*/ 2628158 h 5143507"/>
              <a:gd name="connsiteX0" fmla="*/ 0 w 9156599"/>
              <a:gd name="connsiteY0" fmla="*/ 2628158 h 5143509"/>
              <a:gd name="connsiteX1" fmla="*/ 4577507 w 9156599"/>
              <a:gd name="connsiteY1" fmla="*/ 0 h 5143509"/>
              <a:gd name="connsiteX2" fmla="*/ 9156598 w 9156599"/>
              <a:gd name="connsiteY2" fmla="*/ 2619353 h 5143509"/>
              <a:gd name="connsiteX3" fmla="*/ 4584124 w 9156599"/>
              <a:gd name="connsiteY3" fmla="*/ 5143501 h 5143509"/>
              <a:gd name="connsiteX4" fmla="*/ 0 w 9156599"/>
              <a:gd name="connsiteY4" fmla="*/ 2628158 h 5143509"/>
              <a:gd name="connsiteX0" fmla="*/ 0 w 9156599"/>
              <a:gd name="connsiteY0" fmla="*/ 2628158 h 5143507"/>
              <a:gd name="connsiteX1" fmla="*/ 4577507 w 9156599"/>
              <a:gd name="connsiteY1" fmla="*/ 0 h 5143507"/>
              <a:gd name="connsiteX2" fmla="*/ 9156598 w 9156599"/>
              <a:gd name="connsiteY2" fmla="*/ 2619353 h 5143507"/>
              <a:gd name="connsiteX3" fmla="*/ 4584124 w 9156599"/>
              <a:gd name="connsiteY3" fmla="*/ 5143501 h 5143507"/>
              <a:gd name="connsiteX4" fmla="*/ 0 w 9156599"/>
              <a:gd name="connsiteY4" fmla="*/ 2628158 h 5143507"/>
              <a:gd name="connsiteX0" fmla="*/ 0 w 9156599"/>
              <a:gd name="connsiteY0" fmla="*/ 2628158 h 5143551"/>
              <a:gd name="connsiteX1" fmla="*/ 4577507 w 9156599"/>
              <a:gd name="connsiteY1" fmla="*/ 0 h 5143551"/>
              <a:gd name="connsiteX2" fmla="*/ 9156598 w 9156599"/>
              <a:gd name="connsiteY2" fmla="*/ 2619353 h 5143551"/>
              <a:gd name="connsiteX3" fmla="*/ 4584124 w 9156599"/>
              <a:gd name="connsiteY3" fmla="*/ 5143501 h 5143551"/>
              <a:gd name="connsiteX4" fmla="*/ 0 w 9156599"/>
              <a:gd name="connsiteY4" fmla="*/ 2628158 h 5143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599" h="5143551">
                <a:moveTo>
                  <a:pt x="0" y="2628158"/>
                </a:moveTo>
                <a:cubicBezTo>
                  <a:pt x="733" y="983493"/>
                  <a:pt x="2364053" y="13224"/>
                  <a:pt x="4577507" y="0"/>
                </a:cubicBezTo>
                <a:cubicBezTo>
                  <a:pt x="6897908" y="17911"/>
                  <a:pt x="9149460" y="1030517"/>
                  <a:pt x="9156598" y="2619353"/>
                </a:cubicBezTo>
                <a:cubicBezTo>
                  <a:pt x="9131096" y="4090503"/>
                  <a:pt x="6936952" y="5140154"/>
                  <a:pt x="4584124" y="5143501"/>
                </a:cubicBezTo>
                <a:cubicBezTo>
                  <a:pt x="2527144" y="5151354"/>
                  <a:pt x="82278" y="4217035"/>
                  <a:pt x="0" y="2628158"/>
                </a:cubicBezTo>
                <a:close/>
              </a:path>
            </a:pathLst>
          </a:custGeom>
          <a:solidFill>
            <a:schemeClr val="bg1"/>
          </a:solidFill>
        </p:spPr>
        <p:txBody>
          <a:bodyPr anchor="t"/>
          <a:lstStyle>
            <a:lvl1pPr marL="0" indent="0" algn="ctr">
              <a:buNone/>
              <a:defRPr sz="1600" b="0">
                <a:solidFill>
                  <a:schemeClr val="tx2"/>
                </a:solidFill>
                <a:latin typeface="Arial"/>
                <a:cs typeface="Arial"/>
              </a:defRPr>
            </a:lvl1pPr>
          </a:lstStyle>
          <a:p>
            <a:r>
              <a:rPr lang="fr-CA"/>
              <a:t>Cliquez sur l’icône au centre de la boîte pour insérer une image</a:t>
            </a:r>
          </a:p>
        </p:txBody>
      </p:sp>
      <p:pic>
        <p:nvPicPr>
          <p:cNvPr id="10" name="Graphique 9">
            <a:extLst>
              <a:ext uri="{FF2B5EF4-FFF2-40B4-BE49-F238E27FC236}">
                <a16:creationId xmlns:a16="http://schemas.microsoft.com/office/drawing/2014/main" id="{67A4AB51-C3E4-974E-B117-EF14437A203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flipV="1">
            <a:off x="8512069" y="-13252"/>
            <a:ext cx="2912883" cy="1783237"/>
          </a:xfrm>
          <a:prstGeom prst="rect">
            <a:avLst/>
          </a:prstGeom>
        </p:spPr>
      </p:pic>
      <p:pic>
        <p:nvPicPr>
          <p:cNvPr id="12" name="Graphique 11">
            <a:extLst>
              <a:ext uri="{FF2B5EF4-FFF2-40B4-BE49-F238E27FC236}">
                <a16:creationId xmlns:a16="http://schemas.microsoft.com/office/drawing/2014/main" id="{7126A08E-BDF2-3D48-8C44-2F487D1F0A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8781"/>
          <a:stretch/>
        </p:blipFill>
        <p:spPr>
          <a:xfrm rot="10800000" flipH="1">
            <a:off x="9279117" y="5088014"/>
            <a:ext cx="2912883" cy="1783237"/>
          </a:xfrm>
          <a:prstGeom prst="rect">
            <a:avLst/>
          </a:prstGeom>
        </p:spPr>
      </p:pic>
      <p:pic>
        <p:nvPicPr>
          <p:cNvPr id="15" name="Graphique 14">
            <a:extLst>
              <a:ext uri="{FF2B5EF4-FFF2-40B4-BE49-F238E27FC236}">
                <a16:creationId xmlns:a16="http://schemas.microsoft.com/office/drawing/2014/main" id="{D5F4E87C-732B-BA49-9B81-00C5CCAF92C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42580"/>
          <a:stretch/>
        </p:blipFill>
        <p:spPr>
          <a:xfrm>
            <a:off x="11132309" y="838142"/>
            <a:ext cx="1059691" cy="1845493"/>
          </a:xfrm>
          <a:prstGeom prst="rect">
            <a:avLst/>
          </a:prstGeom>
        </p:spPr>
      </p:pic>
    </p:spTree>
    <p:extLst>
      <p:ext uri="{BB962C8B-B14F-4D97-AF65-F5344CB8AC3E}">
        <p14:creationId xmlns:p14="http://schemas.microsoft.com/office/powerpoint/2010/main" val="198123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B32963F-7C1B-414E-90D2-739FFFB891CE}"/>
              </a:ext>
            </a:extLst>
          </p:cNvPr>
          <p:cNvSpPr>
            <a:spLocks noGrp="1"/>
          </p:cNvSpPr>
          <p:nvPr>
            <p:ph type="title"/>
          </p:nvPr>
        </p:nvSpPr>
        <p:spPr>
          <a:xfrm>
            <a:off x="886968" y="822960"/>
            <a:ext cx="10421938" cy="914400"/>
          </a:xfrm>
          <a:prstGeom prst="rect">
            <a:avLst/>
          </a:prstGeom>
        </p:spPr>
        <p:txBody>
          <a:bodyPr vert="horz" lIns="0" tIns="0" rIns="0" bIns="0" rtlCol="0" anchor="t">
            <a:noAutofit/>
          </a:bodyPr>
          <a:lstStyle/>
          <a:p>
            <a:r>
              <a:rPr lang="fr-CA"/>
              <a:t>Cliquez pour insérer le titre</a:t>
            </a:r>
          </a:p>
        </p:txBody>
      </p:sp>
      <p:sp>
        <p:nvSpPr>
          <p:cNvPr id="3" name="Espace réservé du texte 2">
            <a:extLst>
              <a:ext uri="{FF2B5EF4-FFF2-40B4-BE49-F238E27FC236}">
                <a16:creationId xmlns:a16="http://schemas.microsoft.com/office/drawing/2014/main" id="{AFFA6008-83F8-6C42-9235-0F4DAD63DCA3}"/>
              </a:ext>
            </a:extLst>
          </p:cNvPr>
          <p:cNvSpPr>
            <a:spLocks noGrp="1"/>
          </p:cNvSpPr>
          <p:nvPr>
            <p:ph type="body" idx="1"/>
          </p:nvPr>
        </p:nvSpPr>
        <p:spPr>
          <a:xfrm>
            <a:off x="886968" y="2103120"/>
            <a:ext cx="10421938" cy="4114800"/>
          </a:xfrm>
          <a:prstGeom prst="rect">
            <a:avLst/>
          </a:prstGeom>
        </p:spPr>
        <p:txBody>
          <a:bodyPr vert="horz" lIns="0" tIns="0" rIns="0" bIns="0" rtlCol="0">
            <a:noAutofit/>
          </a:bodyPr>
          <a:lstStyle/>
          <a:p>
            <a:pPr lvl="0"/>
            <a:r>
              <a:rPr lang="fr-CA"/>
              <a:t>Cliquez pour insérer le texte et utilisez l’indentation pour appliquer les niveaux de texte prédéfinis</a:t>
            </a:r>
          </a:p>
          <a:p>
            <a:pPr lvl="1"/>
            <a:r>
              <a:rPr lang="fr-CA"/>
              <a:t>Deuxième niveau</a:t>
            </a:r>
          </a:p>
          <a:p>
            <a:pPr lvl="2"/>
            <a:r>
              <a:rPr lang="fr-CA"/>
              <a:t>Troisième niveau</a:t>
            </a:r>
          </a:p>
          <a:p>
            <a:pPr lvl="3"/>
            <a:r>
              <a:rPr lang="fr-CA"/>
              <a:t>Quatrième niveau</a:t>
            </a:r>
          </a:p>
          <a:p>
            <a:pPr lvl="4"/>
            <a:r>
              <a:rPr lang="fr-CA"/>
              <a:t>Cinquième niveau</a:t>
            </a:r>
          </a:p>
          <a:p>
            <a:pPr lvl="5"/>
            <a:r>
              <a:rPr lang="fr-CA"/>
              <a:t>Sixième niveau</a:t>
            </a:r>
          </a:p>
          <a:p>
            <a:pPr lvl="6"/>
            <a:r>
              <a:rPr lang="fr-CA"/>
              <a:t>Septième niveau</a:t>
            </a:r>
          </a:p>
          <a:p>
            <a:pPr lvl="7"/>
            <a:r>
              <a:rPr lang="fr-CA"/>
              <a:t>Huitième niveau</a:t>
            </a:r>
          </a:p>
          <a:p>
            <a:pPr lvl="8"/>
            <a:r>
              <a:rPr lang="fr-CA"/>
              <a:t>Neuvième niveau</a:t>
            </a:r>
          </a:p>
        </p:txBody>
      </p:sp>
    </p:spTree>
    <p:extLst>
      <p:ext uri="{BB962C8B-B14F-4D97-AF65-F5344CB8AC3E}">
        <p14:creationId xmlns:p14="http://schemas.microsoft.com/office/powerpoint/2010/main" val="30251585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1" r:id="rId3"/>
    <p:sldLayoutId id="2147483650" r:id="rId4"/>
    <p:sldLayoutId id="2147483653" r:id="rId5"/>
    <p:sldLayoutId id="2147483673" r:id="rId6"/>
    <p:sldLayoutId id="2147483663" r:id="rId7"/>
    <p:sldLayoutId id="2147483664" r:id="rId8"/>
    <p:sldLayoutId id="2147483651" r:id="rId9"/>
    <p:sldLayoutId id="2147483654" r:id="rId10"/>
    <p:sldLayoutId id="2147483655" r:id="rId11"/>
    <p:sldLayoutId id="2147483656" r:id="rId12"/>
    <p:sldLayoutId id="2147483669" r:id="rId13"/>
    <p:sldLayoutId id="2147483670" r:id="rId14"/>
    <p:sldLayoutId id="2147483671" r:id="rId15"/>
    <p:sldLayoutId id="2147483672" r:id="rId16"/>
    <p:sldLayoutId id="2147483660" r:id="rId17"/>
    <p:sldLayoutId id="2147483657" r:id="rId18"/>
    <p:sldLayoutId id="2147483658" r:id="rId19"/>
    <p:sldLayoutId id="2147483659" r:id="rId20"/>
    <p:sldLayoutId id="2147483674" r:id="rId21"/>
    <p:sldLayoutId id="2147483681" r:id="rId22"/>
    <p:sldLayoutId id="2147483666" r:id="rId23"/>
    <p:sldLayoutId id="2147483665" r:id="rId24"/>
    <p:sldLayoutId id="2147483667" r:id="rId25"/>
    <p:sldLayoutId id="2147483676" r:id="rId26"/>
    <p:sldLayoutId id="2147483679" r:id="rId27"/>
    <p:sldLayoutId id="2147483680"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tabLst/>
        <a:defRPr sz="2800" kern="1200">
          <a:solidFill>
            <a:schemeClr val="tx1"/>
          </a:solidFill>
          <a:latin typeface="+mn-lt"/>
          <a:ea typeface="+mn-ea"/>
          <a:cs typeface="+mn-cs"/>
        </a:defRPr>
      </a:lvl1pPr>
      <a:lvl2pPr marL="320040" indent="-320040" algn="l" defTabSz="914400" rtl="0" eaLnBrk="1" latinLnBrk="0" hangingPunct="1">
        <a:lnSpc>
          <a:spcPct val="90000"/>
        </a:lnSpc>
        <a:spcBef>
          <a:spcPts val="1000"/>
        </a:spcBef>
        <a:buSzPct val="75000"/>
        <a:buFontTx/>
        <a:buBlip>
          <a:blip r:embed="rId30">
            <a:extLst>
              <a:ext uri="{96DAC541-7B7A-43D3-8B79-37D633B846F1}">
                <asvg:svgBlip xmlns:asvg="http://schemas.microsoft.com/office/drawing/2016/SVG/main" r:embed="rId31"/>
              </a:ext>
            </a:extLst>
          </a:blip>
        </a:buBlip>
        <a:tabLst/>
        <a:defRPr sz="2800" kern="1200">
          <a:solidFill>
            <a:schemeClr val="tx1"/>
          </a:solidFill>
          <a:latin typeface="+mn-lt"/>
          <a:ea typeface="+mn-ea"/>
          <a:cs typeface="+mn-cs"/>
        </a:defRPr>
      </a:lvl2pPr>
      <a:lvl3pPr marL="685800" indent="-32004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3pPr>
      <a:lvl4pPr marL="1028700" indent="-342900" algn="l" defTabSz="914400" rtl="0" eaLnBrk="1" latinLnBrk="0" hangingPunct="1">
        <a:lnSpc>
          <a:spcPct val="90000"/>
        </a:lnSpc>
        <a:spcBef>
          <a:spcPts val="1000"/>
        </a:spcBef>
        <a:buFont typeface="Police système"/>
        <a:buChar char="–"/>
        <a:tabLst/>
        <a:defRPr sz="2400" kern="1200">
          <a:solidFill>
            <a:schemeClr val="tx1"/>
          </a:solidFill>
          <a:latin typeface="+mn-lt"/>
          <a:ea typeface="+mn-ea"/>
          <a:cs typeface="+mn-cs"/>
        </a:defRPr>
      </a:lvl4pPr>
      <a:lvl5pPr marL="514350" indent="-514350" algn="l" defTabSz="914400" rtl="0" eaLnBrk="1" latinLnBrk="0" hangingPunct="1">
        <a:lnSpc>
          <a:spcPct val="90000"/>
        </a:lnSpc>
        <a:spcBef>
          <a:spcPts val="1000"/>
        </a:spcBef>
        <a:buClr>
          <a:schemeClr val="accent1"/>
        </a:buClr>
        <a:buFont typeface="+mj-lt"/>
        <a:buAutoNum type="arabicPeriod"/>
        <a:tabLst/>
        <a:defRPr sz="2800" kern="1200">
          <a:solidFill>
            <a:schemeClr val="tx1"/>
          </a:solidFill>
          <a:latin typeface="+mn-lt"/>
          <a:ea typeface="+mn-ea"/>
          <a:cs typeface="+mn-cs"/>
        </a:defRPr>
      </a:lvl5pPr>
      <a:lvl6pPr marL="514350" indent="-514350" algn="l" defTabSz="914400" rtl="0" eaLnBrk="1" latinLnBrk="0" hangingPunct="1">
        <a:lnSpc>
          <a:spcPct val="90000"/>
        </a:lnSpc>
        <a:spcBef>
          <a:spcPts val="1000"/>
        </a:spcBef>
        <a:buClr>
          <a:schemeClr val="accent1"/>
        </a:buClr>
        <a:buFont typeface="+mj-lt"/>
        <a:buAutoNum type="alphaUcPeriod"/>
        <a:tabLst/>
        <a:defRPr sz="2800" kern="1200">
          <a:solidFill>
            <a:schemeClr val="tx1"/>
          </a:solidFill>
          <a:latin typeface="+mn-lt"/>
          <a:ea typeface="+mn-ea"/>
          <a:cs typeface="+mn-cs"/>
        </a:defRPr>
      </a:lvl6pPr>
      <a:lvl7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tx1"/>
          </a:solidFill>
          <a:latin typeface="+mn-lt"/>
          <a:ea typeface="+mn-ea"/>
          <a:cs typeface="+mn-cs"/>
        </a:defRPr>
      </a:lvl7pPr>
      <a:lvl8pPr marL="0" indent="0" algn="l" defTabSz="914400" rtl="0" eaLnBrk="1" latinLnBrk="0" hangingPunct="1">
        <a:lnSpc>
          <a:spcPct val="90000"/>
        </a:lnSpc>
        <a:spcBef>
          <a:spcPts val="1000"/>
        </a:spcBef>
        <a:buFont typeface="Arial" panose="020B0604020202020204" pitchFamily="34" charset="0"/>
        <a:buNone/>
        <a:tabLst/>
        <a:defRPr sz="2800" b="1" kern="1200">
          <a:solidFill>
            <a:schemeClr val="accent1"/>
          </a:solidFill>
          <a:latin typeface="+mn-lt"/>
          <a:ea typeface="+mn-ea"/>
          <a:cs typeface="+mn-cs"/>
        </a:defRPr>
      </a:lvl8pPr>
      <a:lvl9pPr marL="0" indent="0" algn="l" defTabSz="914400" rtl="0" eaLnBrk="1" latinLnBrk="0" hangingPunct="1">
        <a:lnSpc>
          <a:spcPct val="90000"/>
        </a:lnSpc>
        <a:spcBef>
          <a:spcPts val="1000"/>
        </a:spcBef>
        <a:buFont typeface="Arial" panose="020B0604020202020204" pitchFamily="34" charset="0"/>
        <a:buNone/>
        <a:tabLst/>
        <a:defRPr sz="3600" b="1" kern="1200">
          <a:solidFill>
            <a:schemeClr val="accent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9" userDrawn="1">
          <p15:clr>
            <a:srgbClr val="F26B43"/>
          </p15:clr>
        </p15:guide>
        <p15:guide id="2" pos="556" userDrawn="1">
          <p15:clr>
            <a:srgbClr val="F26B43"/>
          </p15:clr>
        </p15:guide>
        <p15:guide id="3" pos="712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75.svg"/></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77.svg"/></Relationships>
</file>

<file path=ppt/slides/_rels/slide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79.svg"/></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81.svg"/></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83.sv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8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EB706226-4730-FA4D-ABEC-69D1B174C6AA}"/>
              </a:ext>
            </a:extLst>
          </p:cNvPr>
          <p:cNvSpPr>
            <a:spLocks noGrp="1"/>
          </p:cNvSpPr>
          <p:nvPr>
            <p:ph type="ctrTitle"/>
          </p:nvPr>
        </p:nvSpPr>
        <p:spPr>
          <a:xfrm>
            <a:off x="882650" y="2469790"/>
            <a:ext cx="5212080" cy="2377440"/>
          </a:xfrm>
        </p:spPr>
        <p:txBody>
          <a:bodyPr/>
          <a:lstStyle/>
          <a:p>
            <a:r>
              <a:rPr lang="fr-CA" sz="7200"/>
              <a:t>Internet </a:t>
            </a:r>
            <a:br>
              <a:rPr lang="fr-CA" sz="7200"/>
            </a:br>
            <a:r>
              <a:rPr lang="fr-CA" sz="7200"/>
              <a:t>et la loi</a:t>
            </a:r>
            <a:endParaRPr lang="fr-CA" sz="6600">
              <a:cs typeface="Arial"/>
            </a:endParaRPr>
          </a:p>
        </p:txBody>
      </p:sp>
      <p:pic>
        <p:nvPicPr>
          <p:cNvPr id="2" name="Image 4">
            <a:extLst>
              <a:ext uri="{FF2B5EF4-FFF2-40B4-BE49-F238E27FC236}">
                <a16:creationId xmlns:a16="http://schemas.microsoft.com/office/drawing/2014/main" id="{DBB50843-5047-F1E7-32AB-4FDE90F04209}"/>
              </a:ext>
            </a:extLst>
          </p:cNvPr>
          <p:cNvPicPr>
            <a:picLocks noChangeAspect="1"/>
          </p:cNvPicPr>
          <p:nvPr/>
        </p:nvPicPr>
        <p:blipFill>
          <a:blip r:embed="rId3"/>
          <a:stretch>
            <a:fillRect/>
          </a:stretch>
        </p:blipFill>
        <p:spPr>
          <a:xfrm>
            <a:off x="4580627" y="1577413"/>
            <a:ext cx="7617122" cy="5284685"/>
          </a:xfrm>
          <a:prstGeom prst="rect">
            <a:avLst/>
          </a:prstGeom>
        </p:spPr>
      </p:pic>
    </p:spTree>
    <p:extLst>
      <p:ext uri="{BB962C8B-B14F-4D97-AF65-F5344CB8AC3E}">
        <p14:creationId xmlns:p14="http://schemas.microsoft.com/office/powerpoint/2010/main" val="38762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722FADE-607A-E2F7-F444-CDA56DC6EA80}"/>
              </a:ext>
            </a:extLst>
          </p:cNvPr>
          <p:cNvSpPr>
            <a:spLocks noGrp="1"/>
          </p:cNvSpPr>
          <p:nvPr>
            <p:ph type="title"/>
          </p:nvPr>
        </p:nvSpPr>
        <p:spPr/>
        <p:txBody>
          <a:bodyPr/>
          <a:lstStyle/>
          <a:p>
            <a:r>
              <a:rPr lang="fr-FR">
                <a:cs typeface="Arial"/>
              </a:rPr>
              <a:t>Internet et les réseaux sociaux</a:t>
            </a:r>
            <a:endParaRPr lang="fr-FR"/>
          </a:p>
        </p:txBody>
      </p:sp>
      <p:sp>
        <p:nvSpPr>
          <p:cNvPr id="4" name="Espace réservé du texte 3">
            <a:extLst>
              <a:ext uri="{FF2B5EF4-FFF2-40B4-BE49-F238E27FC236}">
                <a16:creationId xmlns:a16="http://schemas.microsoft.com/office/drawing/2014/main" id="{089BD8FE-9B0A-CE14-78AF-D2D4D32003D4}"/>
              </a:ext>
            </a:extLst>
          </p:cNvPr>
          <p:cNvSpPr>
            <a:spLocks noGrp="1"/>
          </p:cNvSpPr>
          <p:nvPr>
            <p:ph type="body" sz="quarter" idx="14"/>
          </p:nvPr>
        </p:nvSpPr>
        <p:spPr/>
        <p:txBody>
          <a:bodyPr vert="horz" lIns="0" tIns="0" rIns="0" bIns="0" rtlCol="0" anchor="t">
            <a:noAutofit/>
          </a:bodyPr>
          <a:lstStyle/>
          <a:p>
            <a:endParaRPr lang="fr-FR">
              <a:cs typeface="Arial"/>
            </a:endParaRPr>
          </a:p>
          <a:p>
            <a:r>
              <a:rPr lang="fr-FR">
                <a:cs typeface="Arial"/>
              </a:rPr>
              <a:t>Qu'est-ce qu'un réseau social?</a:t>
            </a:r>
            <a:endParaRPr lang="fr-FR"/>
          </a:p>
          <a:p>
            <a:r>
              <a:rPr lang="fr-FR">
                <a:cs typeface="Arial"/>
              </a:rPr>
              <a:t>À quoi ça sert?</a:t>
            </a:r>
          </a:p>
          <a:p>
            <a:endParaRPr lang="fr-FR">
              <a:cs typeface="Arial"/>
            </a:endParaRPr>
          </a:p>
          <a:p>
            <a:r>
              <a:rPr lang="fr-FR">
                <a:cs typeface="Arial"/>
              </a:rPr>
              <a:t>As-tu des comptes sur les réseaux sociaux? Lesquels?</a:t>
            </a:r>
          </a:p>
          <a:p>
            <a:endParaRPr lang="fr-FR">
              <a:cs typeface="Arial"/>
            </a:endParaRPr>
          </a:p>
          <a:p>
            <a:r>
              <a:rPr lang="fr-FR" sz="2000">
                <a:cs typeface="Arial"/>
              </a:rPr>
              <a:t>Sais-tu à partir de quel âge il est permis d'avoir un compte sur la plupart des réseaux sociaux?</a:t>
            </a:r>
          </a:p>
        </p:txBody>
      </p:sp>
      <p:pic>
        <p:nvPicPr>
          <p:cNvPr id="5" name="Image 5">
            <a:extLst>
              <a:ext uri="{FF2B5EF4-FFF2-40B4-BE49-F238E27FC236}">
                <a16:creationId xmlns:a16="http://schemas.microsoft.com/office/drawing/2014/main" id="{21FBB499-864C-44E7-99A6-1A3F8FC0FAD5}"/>
              </a:ext>
            </a:extLst>
          </p:cNvPr>
          <p:cNvPicPr>
            <a:picLocks noChangeAspect="1"/>
          </p:cNvPicPr>
          <p:nvPr/>
        </p:nvPicPr>
        <p:blipFill>
          <a:blip r:embed="rId3"/>
          <a:stretch>
            <a:fillRect/>
          </a:stretch>
        </p:blipFill>
        <p:spPr>
          <a:xfrm>
            <a:off x="7748409" y="1880109"/>
            <a:ext cx="3754467" cy="3773517"/>
          </a:xfrm>
          <a:prstGeom prst="rect">
            <a:avLst/>
          </a:prstGeom>
        </p:spPr>
      </p:pic>
    </p:spTree>
    <p:extLst>
      <p:ext uri="{BB962C8B-B14F-4D97-AF65-F5344CB8AC3E}">
        <p14:creationId xmlns:p14="http://schemas.microsoft.com/office/powerpoint/2010/main" val="242454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AFB6F38-88A4-8707-FB08-FF42FC9D0868}"/>
              </a:ext>
            </a:extLst>
          </p:cNvPr>
          <p:cNvSpPr>
            <a:spLocks noGrp="1"/>
          </p:cNvSpPr>
          <p:nvPr>
            <p:ph type="title"/>
          </p:nvPr>
        </p:nvSpPr>
        <p:spPr>
          <a:xfrm>
            <a:off x="732497" y="564167"/>
            <a:ext cx="11466229" cy="856892"/>
          </a:xfrm>
        </p:spPr>
        <p:txBody>
          <a:bodyPr/>
          <a:lstStyle/>
          <a:p>
            <a:r>
              <a:rPr lang="fr-FR" sz="3600">
                <a:cs typeface="Arial"/>
              </a:rPr>
              <a:t>Mes actions en ligne peuvent-elles avoir des conséquences?</a:t>
            </a:r>
            <a:endParaRPr lang="fr-FR" sz="3600"/>
          </a:p>
        </p:txBody>
      </p:sp>
      <p:sp>
        <p:nvSpPr>
          <p:cNvPr id="4" name="Espace réservé du texte 3">
            <a:extLst>
              <a:ext uri="{FF2B5EF4-FFF2-40B4-BE49-F238E27FC236}">
                <a16:creationId xmlns:a16="http://schemas.microsoft.com/office/drawing/2014/main" id="{45FA9A26-1EA5-4903-F953-8AB9DB563FAB}"/>
              </a:ext>
            </a:extLst>
          </p:cNvPr>
          <p:cNvSpPr>
            <a:spLocks noGrp="1"/>
          </p:cNvSpPr>
          <p:nvPr>
            <p:ph type="body" sz="quarter" idx="14"/>
          </p:nvPr>
        </p:nvSpPr>
        <p:spPr>
          <a:xfrm>
            <a:off x="6986647" y="2951385"/>
            <a:ext cx="5212080" cy="1814423"/>
          </a:xfrm>
        </p:spPr>
        <p:txBody>
          <a:bodyPr vert="horz" lIns="0" tIns="0" rIns="0" bIns="0" rtlCol="0" anchor="t">
            <a:noAutofit/>
          </a:bodyPr>
          <a:lstStyle/>
          <a:p>
            <a:pPr marL="457200" indent="-457200">
              <a:buChar char="•"/>
            </a:pPr>
            <a:r>
              <a:rPr lang="fr-FR">
                <a:cs typeface="Arial" panose="020B0604020202020204"/>
              </a:rPr>
              <a:t>Sur les autres?</a:t>
            </a:r>
          </a:p>
          <a:p>
            <a:endParaRPr lang="fr-FR">
              <a:cs typeface="Arial" panose="020B0604020202020204"/>
            </a:endParaRPr>
          </a:p>
          <a:p>
            <a:pPr marL="457200" indent="-457200">
              <a:buChar char="•"/>
            </a:pPr>
            <a:r>
              <a:rPr lang="fr-FR">
                <a:cs typeface="Arial" panose="020B0604020202020204"/>
              </a:rPr>
              <a:t>Sur moi-même</a:t>
            </a:r>
          </a:p>
          <a:p>
            <a:endParaRPr lang="fr-FR">
              <a:cs typeface="Arial" panose="020B0604020202020204"/>
            </a:endParaRPr>
          </a:p>
          <a:p>
            <a:pPr marL="457200" indent="-457200">
              <a:buChar char="•"/>
            </a:pPr>
            <a:r>
              <a:rPr lang="fr-FR">
                <a:cs typeface="Arial" panose="020B0604020202020204"/>
              </a:rPr>
              <a:t>Conséquences légales?</a:t>
            </a:r>
          </a:p>
        </p:txBody>
      </p:sp>
      <p:pic>
        <p:nvPicPr>
          <p:cNvPr id="5" name="Image 5">
            <a:extLst>
              <a:ext uri="{FF2B5EF4-FFF2-40B4-BE49-F238E27FC236}">
                <a16:creationId xmlns:a16="http://schemas.microsoft.com/office/drawing/2014/main" id="{3EEB6005-5C65-5137-C92B-497C36DF74B8}"/>
              </a:ext>
            </a:extLst>
          </p:cNvPr>
          <p:cNvPicPr>
            <a:picLocks noChangeAspect="1"/>
          </p:cNvPicPr>
          <p:nvPr/>
        </p:nvPicPr>
        <p:blipFill>
          <a:blip r:embed="rId3"/>
          <a:stretch>
            <a:fillRect/>
          </a:stretch>
        </p:blipFill>
        <p:spPr>
          <a:xfrm>
            <a:off x="3351362" y="3271389"/>
            <a:ext cx="2211237" cy="3593261"/>
          </a:xfrm>
          <a:prstGeom prst="rect">
            <a:avLst/>
          </a:prstGeom>
        </p:spPr>
      </p:pic>
      <p:pic>
        <p:nvPicPr>
          <p:cNvPr id="6" name="Image 6">
            <a:extLst>
              <a:ext uri="{FF2B5EF4-FFF2-40B4-BE49-F238E27FC236}">
                <a16:creationId xmlns:a16="http://schemas.microsoft.com/office/drawing/2014/main" id="{F96945B3-56DC-990F-379B-AD8F4C5891C7}"/>
              </a:ext>
            </a:extLst>
          </p:cNvPr>
          <p:cNvPicPr>
            <a:picLocks noChangeAspect="1"/>
          </p:cNvPicPr>
          <p:nvPr/>
        </p:nvPicPr>
        <p:blipFill>
          <a:blip r:embed="rId4"/>
          <a:stretch>
            <a:fillRect/>
          </a:stretch>
        </p:blipFill>
        <p:spPr>
          <a:xfrm>
            <a:off x="310550" y="4132581"/>
            <a:ext cx="2743200" cy="2704760"/>
          </a:xfrm>
          <a:prstGeom prst="rect">
            <a:avLst/>
          </a:prstGeom>
        </p:spPr>
      </p:pic>
    </p:spTree>
    <p:extLst>
      <p:ext uri="{BB962C8B-B14F-4D97-AF65-F5344CB8AC3E}">
        <p14:creationId xmlns:p14="http://schemas.microsoft.com/office/powerpoint/2010/main" val="22891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9997D1-4948-15F1-6363-6D473F35AAB6}"/>
              </a:ext>
            </a:extLst>
          </p:cNvPr>
          <p:cNvSpPr>
            <a:spLocks noGrp="1"/>
          </p:cNvSpPr>
          <p:nvPr>
            <p:ph type="body" idx="1"/>
          </p:nvPr>
        </p:nvSpPr>
        <p:spPr/>
        <p:txBody>
          <a:bodyPr/>
          <a:lstStyle/>
          <a:p>
            <a:r>
              <a:rPr lang="fr-FR">
                <a:cs typeface="Arial"/>
              </a:rPr>
              <a:t>Qu'est-il interdit de faire sur Internet?</a:t>
            </a:r>
            <a:endParaRPr lang="fr-FR"/>
          </a:p>
        </p:txBody>
      </p:sp>
      <p:pic>
        <p:nvPicPr>
          <p:cNvPr id="4" name="Graphique 4" descr="Fermer avec un remplissage uni">
            <a:extLst>
              <a:ext uri="{FF2B5EF4-FFF2-40B4-BE49-F238E27FC236}">
                <a16:creationId xmlns:a16="http://schemas.microsoft.com/office/drawing/2014/main" id="{F1FD6877-F310-587F-A96A-C6653E827C29}"/>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438097" y="1712347"/>
            <a:ext cx="3088832" cy="3088832"/>
          </a:xfrm>
        </p:spPr>
      </p:pic>
    </p:spTree>
    <p:extLst>
      <p:ext uri="{BB962C8B-B14F-4D97-AF65-F5344CB8AC3E}">
        <p14:creationId xmlns:p14="http://schemas.microsoft.com/office/powerpoint/2010/main" val="2748503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A91C9-5DA6-488E-273A-D4CE9A4BBC87}"/>
              </a:ext>
            </a:extLst>
          </p:cNvPr>
          <p:cNvSpPr>
            <a:spLocks noGrp="1"/>
          </p:cNvSpPr>
          <p:nvPr>
            <p:ph type="title"/>
          </p:nvPr>
        </p:nvSpPr>
        <p:spPr>
          <a:xfrm>
            <a:off x="628176" y="406017"/>
            <a:ext cx="6461184" cy="885646"/>
          </a:xfrm>
        </p:spPr>
        <p:txBody>
          <a:bodyPr/>
          <a:lstStyle/>
          <a:p>
            <a:r>
              <a:rPr lang="fr-FR">
                <a:ea typeface="+mj-lt"/>
                <a:cs typeface="+mj-lt"/>
              </a:rPr>
              <a:t>Selon toi, qu'est-il interdit de faire sur Internet?</a:t>
            </a:r>
            <a:endParaRPr lang="fr-FR"/>
          </a:p>
        </p:txBody>
      </p:sp>
      <p:sp>
        <p:nvSpPr>
          <p:cNvPr id="4" name="Espace réservé du texte 3">
            <a:extLst>
              <a:ext uri="{FF2B5EF4-FFF2-40B4-BE49-F238E27FC236}">
                <a16:creationId xmlns:a16="http://schemas.microsoft.com/office/drawing/2014/main" id="{411FC5C6-648F-5164-2EB7-939BE133065E}"/>
              </a:ext>
            </a:extLst>
          </p:cNvPr>
          <p:cNvSpPr>
            <a:spLocks noGrp="1"/>
          </p:cNvSpPr>
          <p:nvPr>
            <p:ph type="body" sz="quarter" idx="14"/>
          </p:nvPr>
        </p:nvSpPr>
        <p:spPr>
          <a:xfrm>
            <a:off x="441271" y="2074365"/>
            <a:ext cx="6547449" cy="1354348"/>
          </a:xfrm>
        </p:spPr>
        <p:txBody>
          <a:bodyPr vert="horz" lIns="0" tIns="0" rIns="0" bIns="0" rtlCol="0" anchor="t">
            <a:noAutofit/>
          </a:bodyPr>
          <a:lstStyle/>
          <a:p>
            <a:r>
              <a:rPr lang="fr-FR">
                <a:ea typeface="+mn-lt"/>
                <a:cs typeface="+mn-lt"/>
              </a:rPr>
              <a:t>Peux-tu nommer des gestes liés à l'intimidation et à la cyberintimidation?</a:t>
            </a:r>
          </a:p>
        </p:txBody>
      </p:sp>
      <p:pic>
        <p:nvPicPr>
          <p:cNvPr id="5" name="Image 5">
            <a:extLst>
              <a:ext uri="{FF2B5EF4-FFF2-40B4-BE49-F238E27FC236}">
                <a16:creationId xmlns:a16="http://schemas.microsoft.com/office/drawing/2014/main" id="{7C0CDE81-FE7B-69F5-E390-0BD9B4739E5E}"/>
              </a:ext>
            </a:extLst>
          </p:cNvPr>
          <p:cNvPicPr>
            <a:picLocks noChangeAspect="1"/>
          </p:cNvPicPr>
          <p:nvPr/>
        </p:nvPicPr>
        <p:blipFill>
          <a:blip r:embed="rId3"/>
          <a:stretch>
            <a:fillRect/>
          </a:stretch>
        </p:blipFill>
        <p:spPr>
          <a:xfrm>
            <a:off x="628176" y="3221714"/>
            <a:ext cx="3763992" cy="3230269"/>
          </a:xfrm>
          <a:prstGeom prst="rect">
            <a:avLst/>
          </a:prstGeom>
        </p:spPr>
      </p:pic>
    </p:spTree>
    <p:extLst>
      <p:ext uri="{BB962C8B-B14F-4D97-AF65-F5344CB8AC3E}">
        <p14:creationId xmlns:p14="http://schemas.microsoft.com/office/powerpoint/2010/main" val="350072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6F9EF63-1E36-2CB3-238B-7861596A0518}"/>
              </a:ext>
            </a:extLst>
          </p:cNvPr>
          <p:cNvSpPr>
            <a:spLocks noGrp="1"/>
          </p:cNvSpPr>
          <p:nvPr>
            <p:ph type="title"/>
          </p:nvPr>
        </p:nvSpPr>
        <p:spPr>
          <a:xfrm>
            <a:off x="6339667" y="1096130"/>
            <a:ext cx="5212080" cy="914400"/>
          </a:xfrm>
        </p:spPr>
        <p:txBody>
          <a:bodyPr/>
          <a:lstStyle/>
          <a:p>
            <a:r>
              <a:rPr lang="fr-FR">
                <a:cs typeface="Arial"/>
              </a:rPr>
              <a:t>1. Les menaces</a:t>
            </a:r>
            <a:endParaRPr lang="fr-FR"/>
          </a:p>
        </p:txBody>
      </p:sp>
      <p:sp>
        <p:nvSpPr>
          <p:cNvPr id="4" name="Espace réservé du texte 3">
            <a:extLst>
              <a:ext uri="{FF2B5EF4-FFF2-40B4-BE49-F238E27FC236}">
                <a16:creationId xmlns:a16="http://schemas.microsoft.com/office/drawing/2014/main" id="{23D57326-D124-7C35-1E7D-DF76CF9F7CB5}"/>
              </a:ext>
            </a:extLst>
          </p:cNvPr>
          <p:cNvSpPr>
            <a:spLocks noGrp="1"/>
          </p:cNvSpPr>
          <p:nvPr>
            <p:ph type="body" sz="quarter" idx="14"/>
          </p:nvPr>
        </p:nvSpPr>
        <p:spPr>
          <a:xfrm>
            <a:off x="6267781" y="2476932"/>
            <a:ext cx="5787174" cy="4114800"/>
          </a:xfrm>
        </p:spPr>
        <p:txBody>
          <a:bodyPr vert="horz" lIns="0" tIns="0" rIns="0" bIns="0" rtlCol="0" anchor="t">
            <a:noAutofit/>
          </a:bodyPr>
          <a:lstStyle/>
          <a:p>
            <a:pPr>
              <a:lnSpc>
                <a:spcPct val="100000"/>
              </a:lnSpc>
              <a:spcBef>
                <a:spcPts val="0"/>
              </a:spcBef>
            </a:pPr>
            <a:r>
              <a:rPr lang="fr-FR">
                <a:ea typeface="+mn-lt"/>
                <a:cs typeface="+mn-lt"/>
              </a:rPr>
              <a:t>Menacer quelqu'un peut aussi se faire en ligne. </a:t>
            </a:r>
          </a:p>
          <a:p>
            <a:pPr>
              <a:lnSpc>
                <a:spcPct val="100000"/>
              </a:lnSpc>
              <a:spcBef>
                <a:spcPts val="0"/>
              </a:spcBef>
            </a:pPr>
            <a:endParaRPr lang="fr-FR">
              <a:ea typeface="+mn-lt"/>
              <a:cs typeface="+mn-lt"/>
            </a:endParaRPr>
          </a:p>
          <a:p>
            <a:pPr>
              <a:lnSpc>
                <a:spcPct val="100000"/>
              </a:lnSpc>
              <a:spcBef>
                <a:spcPts val="0"/>
              </a:spcBef>
            </a:pPr>
            <a:r>
              <a:rPr lang="fr-FR" sz="2400" b="1">
                <a:ea typeface="+mn-lt"/>
                <a:cs typeface="+mn-lt"/>
              </a:rPr>
              <a:t>C'est un crime de</a:t>
            </a:r>
            <a:r>
              <a:rPr lang="fr-FR" sz="2400">
                <a:ea typeface="+mn-lt"/>
                <a:cs typeface="+mn-lt"/>
              </a:rPr>
              <a:t> : </a:t>
            </a:r>
          </a:p>
          <a:p>
            <a:pPr marL="342900" indent="-342900">
              <a:lnSpc>
                <a:spcPct val="100000"/>
              </a:lnSpc>
              <a:spcBef>
                <a:spcPts val="0"/>
              </a:spcBef>
              <a:buChar char="•"/>
            </a:pPr>
            <a:r>
              <a:rPr lang="fr-FR" sz="2400">
                <a:ea typeface="+mn-lt"/>
                <a:cs typeface="+mn-lt"/>
              </a:rPr>
              <a:t>menacer de blesser quelqu'un ou son animal, </a:t>
            </a:r>
          </a:p>
          <a:p>
            <a:pPr marL="342900" indent="-342900">
              <a:lnSpc>
                <a:spcPct val="100000"/>
              </a:lnSpc>
              <a:spcBef>
                <a:spcPts val="0"/>
              </a:spcBef>
              <a:buChar char="•"/>
            </a:pPr>
            <a:r>
              <a:rPr lang="fr-FR" sz="2400">
                <a:ea typeface="+mn-lt"/>
                <a:cs typeface="+mn-lt"/>
              </a:rPr>
              <a:t>menacer de détruire des objets lui appartenant.</a:t>
            </a:r>
            <a:endParaRPr lang="fr-FR" sz="2400">
              <a:cs typeface="Arial"/>
            </a:endParaRPr>
          </a:p>
        </p:txBody>
      </p:sp>
      <p:sp>
        <p:nvSpPr>
          <p:cNvPr id="5" name="Espace réservé du texte 4">
            <a:extLst>
              <a:ext uri="{FF2B5EF4-FFF2-40B4-BE49-F238E27FC236}">
                <a16:creationId xmlns:a16="http://schemas.microsoft.com/office/drawing/2014/main" id="{98E3756D-6815-1C88-64CD-80135082F20B}"/>
              </a:ext>
            </a:extLst>
          </p:cNvPr>
          <p:cNvSpPr>
            <a:spLocks noGrp="1"/>
          </p:cNvSpPr>
          <p:nvPr>
            <p:ph type="body" sz="quarter" idx="15"/>
          </p:nvPr>
        </p:nvSpPr>
        <p:spPr>
          <a:xfrm>
            <a:off x="5448271" y="166385"/>
            <a:ext cx="6232872" cy="473433"/>
          </a:xfrm>
        </p:spPr>
        <p:txBody>
          <a:bodyPr/>
          <a:lstStyle/>
          <a:p>
            <a:r>
              <a:rPr lang="fr-FR">
                <a:cs typeface="Arial"/>
              </a:rPr>
              <a:t>Qu'est-il interdit de faire sur Internet?</a:t>
            </a:r>
            <a:endParaRPr lang="fr-FR"/>
          </a:p>
        </p:txBody>
      </p:sp>
      <p:pic>
        <p:nvPicPr>
          <p:cNvPr id="2" name="Image 6" descr="Une image contenant texte, graphiques vectoriels&#10;&#10;Description générée automatiquement">
            <a:extLst>
              <a:ext uri="{FF2B5EF4-FFF2-40B4-BE49-F238E27FC236}">
                <a16:creationId xmlns:a16="http://schemas.microsoft.com/office/drawing/2014/main" id="{DA94E11F-CC2E-4562-DBF5-C055483A10E7}"/>
              </a:ext>
            </a:extLst>
          </p:cNvPr>
          <p:cNvPicPr>
            <a:picLocks noChangeAspect="1"/>
          </p:cNvPicPr>
          <p:nvPr/>
        </p:nvPicPr>
        <p:blipFill>
          <a:blip r:embed="rId3"/>
          <a:stretch>
            <a:fillRect/>
          </a:stretch>
        </p:blipFill>
        <p:spPr>
          <a:xfrm>
            <a:off x="828136" y="1835792"/>
            <a:ext cx="4065916" cy="3315810"/>
          </a:xfrm>
          <a:prstGeom prst="rect">
            <a:avLst/>
          </a:prstGeom>
        </p:spPr>
      </p:pic>
    </p:spTree>
    <p:extLst>
      <p:ext uri="{BB962C8B-B14F-4D97-AF65-F5344CB8AC3E}">
        <p14:creationId xmlns:p14="http://schemas.microsoft.com/office/powerpoint/2010/main" val="228112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77424A-EF03-7821-3A7F-236E58E25560}"/>
              </a:ext>
            </a:extLst>
          </p:cNvPr>
          <p:cNvSpPr>
            <a:spLocks noGrp="1"/>
          </p:cNvSpPr>
          <p:nvPr>
            <p:ph type="title"/>
          </p:nvPr>
        </p:nvSpPr>
        <p:spPr>
          <a:xfrm>
            <a:off x="886968" y="1009866"/>
            <a:ext cx="5943600" cy="914400"/>
          </a:xfrm>
        </p:spPr>
        <p:txBody>
          <a:bodyPr/>
          <a:lstStyle/>
          <a:p>
            <a:r>
              <a:rPr lang="fr-FR">
                <a:cs typeface="Arial"/>
              </a:rPr>
              <a:t>2. Le harcèlement</a:t>
            </a:r>
            <a:endParaRPr lang="fr-FR"/>
          </a:p>
        </p:txBody>
      </p:sp>
      <p:sp>
        <p:nvSpPr>
          <p:cNvPr id="4" name="Espace réservé du texte 3">
            <a:extLst>
              <a:ext uri="{FF2B5EF4-FFF2-40B4-BE49-F238E27FC236}">
                <a16:creationId xmlns:a16="http://schemas.microsoft.com/office/drawing/2014/main" id="{1AF7ED13-A8D0-DE82-A2C1-E2484196CEB4}"/>
              </a:ext>
            </a:extLst>
          </p:cNvPr>
          <p:cNvSpPr>
            <a:spLocks noGrp="1"/>
          </p:cNvSpPr>
          <p:nvPr>
            <p:ph type="body" sz="quarter" idx="14"/>
          </p:nvPr>
        </p:nvSpPr>
        <p:spPr>
          <a:xfrm>
            <a:off x="470025" y="2175007"/>
            <a:ext cx="5486400" cy="4114800"/>
          </a:xfrm>
        </p:spPr>
        <p:txBody>
          <a:bodyPr vert="horz" lIns="0" tIns="0" rIns="0" bIns="0" rtlCol="0" anchor="t">
            <a:noAutofit/>
          </a:bodyPr>
          <a:lstStyle/>
          <a:p>
            <a:r>
              <a:rPr lang="fr-FR">
                <a:cs typeface="Arial"/>
              </a:rPr>
              <a:t>Harceler une personne, c'est agir de façon à lui faire craindre pour sa sécurité. </a:t>
            </a:r>
            <a:endParaRPr lang="fr-FR"/>
          </a:p>
          <a:p>
            <a:r>
              <a:rPr lang="fr-FR">
                <a:cs typeface="Arial"/>
              </a:rPr>
              <a:t>Par exemple, suivre une personne jusque chez elle après l'école ou lui envoyer des messages de façon répétitive.</a:t>
            </a:r>
            <a:endParaRPr lang="fr-FR"/>
          </a:p>
        </p:txBody>
      </p:sp>
      <p:sp>
        <p:nvSpPr>
          <p:cNvPr id="5" name="Espace réservé du texte 4">
            <a:extLst>
              <a:ext uri="{FF2B5EF4-FFF2-40B4-BE49-F238E27FC236}">
                <a16:creationId xmlns:a16="http://schemas.microsoft.com/office/drawing/2014/main" id="{54B5428A-323C-0B72-6754-D02891699ECE}"/>
              </a:ext>
            </a:extLst>
          </p:cNvPr>
          <p:cNvSpPr>
            <a:spLocks noGrp="1"/>
          </p:cNvSpPr>
          <p:nvPr>
            <p:ph type="body" sz="quarter" idx="15"/>
          </p:nvPr>
        </p:nvSpPr>
        <p:spPr/>
        <p:txBody>
          <a:bodyPr/>
          <a:lstStyle/>
          <a:p>
            <a:r>
              <a:rPr lang="fr-FR" b="1">
                <a:solidFill>
                  <a:srgbClr val="F6891F"/>
                </a:solidFill>
                <a:latin typeface="Arial"/>
              </a:rPr>
              <a:t>Qu'est-il interdit de faire sur Internet?</a:t>
            </a:r>
            <a:r>
              <a:rPr lang="fr-FR">
                <a:latin typeface="Arial"/>
                <a:ea typeface="Arial"/>
                <a:cs typeface="Arial"/>
              </a:rPr>
              <a:t>​</a:t>
            </a:r>
            <a:endParaRPr lang="fr-FR"/>
          </a:p>
        </p:txBody>
      </p:sp>
      <p:pic>
        <p:nvPicPr>
          <p:cNvPr id="7" name="Image 7">
            <a:extLst>
              <a:ext uri="{FF2B5EF4-FFF2-40B4-BE49-F238E27FC236}">
                <a16:creationId xmlns:a16="http://schemas.microsoft.com/office/drawing/2014/main" id="{B5C69ACD-57F4-AAE2-86B4-320E53E9CE95}"/>
              </a:ext>
            </a:extLst>
          </p:cNvPr>
          <p:cNvPicPr>
            <a:picLocks noChangeAspect="1"/>
          </p:cNvPicPr>
          <p:nvPr/>
        </p:nvPicPr>
        <p:blipFill>
          <a:blip r:embed="rId3"/>
          <a:stretch>
            <a:fillRect/>
          </a:stretch>
        </p:blipFill>
        <p:spPr>
          <a:xfrm>
            <a:off x="6823494" y="2795038"/>
            <a:ext cx="5388633" cy="3539546"/>
          </a:xfrm>
          <a:prstGeom prst="rect">
            <a:avLst/>
          </a:prstGeom>
        </p:spPr>
      </p:pic>
    </p:spTree>
    <p:extLst>
      <p:ext uri="{BB962C8B-B14F-4D97-AF65-F5344CB8AC3E}">
        <p14:creationId xmlns:p14="http://schemas.microsoft.com/office/powerpoint/2010/main" val="65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descr="Une image contenant texte&#10;&#10;Description générée automatiquement">
            <a:extLst>
              <a:ext uri="{FF2B5EF4-FFF2-40B4-BE49-F238E27FC236}">
                <a16:creationId xmlns:a16="http://schemas.microsoft.com/office/drawing/2014/main" id="{B347F85F-D815-C83A-34DE-8E07CB34F971}"/>
              </a:ext>
            </a:extLst>
          </p:cNvPr>
          <p:cNvPicPr>
            <a:picLocks noChangeAspect="1"/>
          </p:cNvPicPr>
          <p:nvPr/>
        </p:nvPicPr>
        <p:blipFill>
          <a:blip r:embed="rId3"/>
          <a:stretch>
            <a:fillRect/>
          </a:stretch>
        </p:blipFill>
        <p:spPr>
          <a:xfrm>
            <a:off x="2179609" y="3194498"/>
            <a:ext cx="3289538" cy="2999418"/>
          </a:xfrm>
          <a:prstGeom prst="rect">
            <a:avLst/>
          </a:prstGeom>
        </p:spPr>
      </p:pic>
      <p:sp>
        <p:nvSpPr>
          <p:cNvPr id="3" name="Titre 2">
            <a:extLst>
              <a:ext uri="{FF2B5EF4-FFF2-40B4-BE49-F238E27FC236}">
                <a16:creationId xmlns:a16="http://schemas.microsoft.com/office/drawing/2014/main" id="{423FA06A-09B0-4384-11F5-E7B6F90A5399}"/>
              </a:ext>
            </a:extLst>
          </p:cNvPr>
          <p:cNvSpPr>
            <a:spLocks noGrp="1"/>
          </p:cNvSpPr>
          <p:nvPr>
            <p:ph type="title"/>
          </p:nvPr>
        </p:nvSpPr>
        <p:spPr/>
        <p:txBody>
          <a:bodyPr/>
          <a:lstStyle/>
          <a:p>
            <a:r>
              <a:rPr lang="fr-FR">
                <a:cs typeface="Arial"/>
              </a:rPr>
              <a:t>3. L'extorsion </a:t>
            </a:r>
            <a:br>
              <a:rPr lang="fr-FR">
                <a:cs typeface="Arial"/>
              </a:rPr>
            </a:br>
            <a:r>
              <a:rPr lang="fr-FR" sz="3200">
                <a:cs typeface="Arial"/>
              </a:rPr>
              <a:t>     (ou taxage)</a:t>
            </a:r>
            <a:endParaRPr lang="fr-FR">
              <a:cs typeface="Arial"/>
            </a:endParaRPr>
          </a:p>
        </p:txBody>
      </p:sp>
      <p:sp>
        <p:nvSpPr>
          <p:cNvPr id="4" name="Espace réservé du texte 3">
            <a:extLst>
              <a:ext uri="{FF2B5EF4-FFF2-40B4-BE49-F238E27FC236}">
                <a16:creationId xmlns:a16="http://schemas.microsoft.com/office/drawing/2014/main" id="{5E5BD02A-B0B3-8145-9364-8F2A648B5FF5}"/>
              </a:ext>
            </a:extLst>
          </p:cNvPr>
          <p:cNvSpPr>
            <a:spLocks noGrp="1"/>
          </p:cNvSpPr>
          <p:nvPr>
            <p:ph type="body" sz="quarter" idx="14"/>
          </p:nvPr>
        </p:nvSpPr>
        <p:spPr>
          <a:xfrm>
            <a:off x="6727855" y="2074365"/>
            <a:ext cx="5212080" cy="4114800"/>
          </a:xfrm>
        </p:spPr>
        <p:txBody>
          <a:bodyPr vert="horz" lIns="0" tIns="0" rIns="0" bIns="0" rtlCol="0" anchor="t">
            <a:noAutofit/>
          </a:bodyPr>
          <a:lstStyle/>
          <a:p>
            <a:r>
              <a:rPr lang="fr-FR">
                <a:ea typeface="+mn-lt"/>
                <a:cs typeface="+mn-lt"/>
              </a:rPr>
              <a:t>Extorquer quelqu'un, c'est lui demander de nous donner quelque chose en utilisant la menace. </a:t>
            </a:r>
          </a:p>
          <a:p>
            <a:r>
              <a:rPr lang="fr-FR">
                <a:ea typeface="+mn-lt"/>
                <a:cs typeface="+mn-lt"/>
              </a:rPr>
              <a:t>Par exemple, menacer quelqu’un de partager une photo gênante de lui si elle ou il ne nous donne pas de l’argent serait de l’extorsion.</a:t>
            </a:r>
            <a:endParaRPr lang="fr-FR"/>
          </a:p>
        </p:txBody>
      </p:sp>
      <p:sp>
        <p:nvSpPr>
          <p:cNvPr id="5" name="Espace réservé du texte 4">
            <a:extLst>
              <a:ext uri="{FF2B5EF4-FFF2-40B4-BE49-F238E27FC236}">
                <a16:creationId xmlns:a16="http://schemas.microsoft.com/office/drawing/2014/main" id="{8E8FC0E6-61B9-EBED-F981-1AB7BC82238F}"/>
              </a:ext>
            </a:extLst>
          </p:cNvPr>
          <p:cNvSpPr>
            <a:spLocks noGrp="1"/>
          </p:cNvSpPr>
          <p:nvPr>
            <p:ph type="body" sz="quarter" idx="15"/>
          </p:nvPr>
        </p:nvSpPr>
        <p:spPr>
          <a:xfrm>
            <a:off x="5649554" y="137629"/>
            <a:ext cx="6146608" cy="53094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9B9F8AA-10BC-9465-8E1F-05D4F0952C9E}"/>
              </a:ext>
            </a:extLst>
          </p:cNvPr>
          <p:cNvPicPr>
            <a:picLocks noChangeAspect="1"/>
          </p:cNvPicPr>
          <p:nvPr/>
        </p:nvPicPr>
        <p:blipFill>
          <a:blip r:embed="rId4"/>
          <a:stretch>
            <a:fillRect/>
          </a:stretch>
        </p:blipFill>
        <p:spPr>
          <a:xfrm>
            <a:off x="-1706" y="1288212"/>
            <a:ext cx="2505075" cy="3505200"/>
          </a:xfrm>
          <a:prstGeom prst="rect">
            <a:avLst/>
          </a:prstGeom>
        </p:spPr>
      </p:pic>
    </p:spTree>
    <p:extLst>
      <p:ext uri="{BB962C8B-B14F-4D97-AF65-F5344CB8AC3E}">
        <p14:creationId xmlns:p14="http://schemas.microsoft.com/office/powerpoint/2010/main" val="225640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DF1ACCF-CFE5-9561-A306-0D8317B4D4BF}"/>
              </a:ext>
            </a:extLst>
          </p:cNvPr>
          <p:cNvSpPr>
            <a:spLocks noGrp="1"/>
          </p:cNvSpPr>
          <p:nvPr>
            <p:ph type="title"/>
          </p:nvPr>
        </p:nvSpPr>
        <p:spPr/>
        <p:txBody>
          <a:bodyPr/>
          <a:lstStyle/>
          <a:p>
            <a:r>
              <a:rPr lang="fr-FR">
                <a:cs typeface="Arial"/>
              </a:rPr>
              <a:t>4. La diffamation</a:t>
            </a:r>
            <a:endParaRPr lang="fr-FR"/>
          </a:p>
        </p:txBody>
      </p:sp>
      <p:sp>
        <p:nvSpPr>
          <p:cNvPr id="4" name="Espace réservé du texte 3">
            <a:extLst>
              <a:ext uri="{FF2B5EF4-FFF2-40B4-BE49-F238E27FC236}">
                <a16:creationId xmlns:a16="http://schemas.microsoft.com/office/drawing/2014/main" id="{D31DFD7F-9743-8591-9728-18FF1F03805B}"/>
              </a:ext>
            </a:extLst>
          </p:cNvPr>
          <p:cNvSpPr>
            <a:spLocks noGrp="1"/>
          </p:cNvSpPr>
          <p:nvPr>
            <p:ph type="body" sz="quarter" idx="14"/>
          </p:nvPr>
        </p:nvSpPr>
        <p:spPr>
          <a:xfrm>
            <a:off x="311874" y="2103120"/>
            <a:ext cx="5802702" cy="4114800"/>
          </a:xfrm>
        </p:spPr>
        <p:txBody>
          <a:bodyPr vert="horz" lIns="0" tIns="0" rIns="0" bIns="0" rtlCol="0" anchor="t">
            <a:noAutofit/>
          </a:bodyPr>
          <a:lstStyle/>
          <a:p>
            <a:r>
              <a:rPr lang="fr-FR">
                <a:cs typeface="Arial"/>
              </a:rPr>
              <a:t>Chacune et chacun a droit à sa réputation. </a:t>
            </a:r>
            <a:endParaRPr lang="fr-FR"/>
          </a:p>
          <a:p>
            <a:r>
              <a:rPr lang="fr-FR">
                <a:cs typeface="Arial"/>
              </a:rPr>
              <a:t>Faire de la diffamation, c'est nuire à la réputation d'une autre personne, par exemple en diffusant des fausses rumeurs sur elle. </a:t>
            </a:r>
            <a:endParaRPr lang="fr-FR"/>
          </a:p>
          <a:p>
            <a:r>
              <a:rPr lang="fr-FR">
                <a:cs typeface="Arial"/>
              </a:rPr>
              <a:t>La diffamation est interdite, mais n'est pas un crime.</a:t>
            </a:r>
          </a:p>
        </p:txBody>
      </p:sp>
      <p:sp>
        <p:nvSpPr>
          <p:cNvPr id="5" name="Espace réservé du texte 4">
            <a:extLst>
              <a:ext uri="{FF2B5EF4-FFF2-40B4-BE49-F238E27FC236}">
                <a16:creationId xmlns:a16="http://schemas.microsoft.com/office/drawing/2014/main" id="{C89918D3-AEB5-F8A4-5BFB-23F0EE1FDD3F}"/>
              </a:ext>
            </a:extLst>
          </p:cNvPr>
          <p:cNvSpPr>
            <a:spLocks noGrp="1"/>
          </p:cNvSpPr>
          <p:nvPr>
            <p:ph type="body" sz="quarter" idx="15"/>
          </p:nvPr>
        </p:nvSpPr>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B17CFE6B-4783-AE78-13D2-72130D183E24}"/>
              </a:ext>
            </a:extLst>
          </p:cNvPr>
          <p:cNvPicPr>
            <a:picLocks noChangeAspect="1"/>
          </p:cNvPicPr>
          <p:nvPr/>
        </p:nvPicPr>
        <p:blipFill>
          <a:blip r:embed="rId3"/>
          <a:stretch>
            <a:fillRect/>
          </a:stretch>
        </p:blipFill>
        <p:spPr>
          <a:xfrm>
            <a:off x="7571117" y="1749196"/>
            <a:ext cx="4123426" cy="3776551"/>
          </a:xfrm>
          <a:prstGeom prst="rect">
            <a:avLst/>
          </a:prstGeom>
        </p:spPr>
      </p:pic>
    </p:spTree>
    <p:extLst>
      <p:ext uri="{BB962C8B-B14F-4D97-AF65-F5344CB8AC3E}">
        <p14:creationId xmlns:p14="http://schemas.microsoft.com/office/powerpoint/2010/main" val="1994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FE580C7-EE7F-96A2-9672-163E162B7237}"/>
              </a:ext>
            </a:extLst>
          </p:cNvPr>
          <p:cNvSpPr>
            <a:spLocks noGrp="1"/>
          </p:cNvSpPr>
          <p:nvPr>
            <p:ph type="title"/>
          </p:nvPr>
        </p:nvSpPr>
        <p:spPr>
          <a:xfrm>
            <a:off x="5865214" y="837337"/>
            <a:ext cx="5815929" cy="885646"/>
          </a:xfrm>
        </p:spPr>
        <p:txBody>
          <a:bodyPr/>
          <a:lstStyle/>
          <a:p>
            <a:r>
              <a:rPr lang="fr-FR">
                <a:cs typeface="Arial"/>
              </a:rPr>
              <a:t>5. Le discours haineux</a:t>
            </a:r>
            <a:endParaRPr lang="fr-FR"/>
          </a:p>
        </p:txBody>
      </p:sp>
      <p:sp>
        <p:nvSpPr>
          <p:cNvPr id="4" name="Espace réservé du texte 3">
            <a:extLst>
              <a:ext uri="{FF2B5EF4-FFF2-40B4-BE49-F238E27FC236}">
                <a16:creationId xmlns:a16="http://schemas.microsoft.com/office/drawing/2014/main" id="{DEF4C8A5-04A9-BE92-518B-DC11C57D7071}"/>
              </a:ext>
            </a:extLst>
          </p:cNvPr>
          <p:cNvSpPr>
            <a:spLocks noGrp="1"/>
          </p:cNvSpPr>
          <p:nvPr>
            <p:ph type="body" sz="quarter" idx="14"/>
          </p:nvPr>
        </p:nvSpPr>
        <p:spPr>
          <a:xfrm>
            <a:off x="6325290" y="1916214"/>
            <a:ext cx="5585891" cy="4114800"/>
          </a:xfrm>
        </p:spPr>
        <p:txBody>
          <a:bodyPr vert="horz" lIns="0" tIns="0" rIns="0" bIns="0" rtlCol="0" anchor="t">
            <a:noAutofit/>
          </a:bodyPr>
          <a:lstStyle/>
          <a:p>
            <a:r>
              <a:rPr lang="fr-FR">
                <a:cs typeface="Arial"/>
              </a:rPr>
              <a:t>Il est interdit de menacer un groupe de personnes</a:t>
            </a:r>
            <a:r>
              <a:rPr lang="fr-FR">
                <a:solidFill>
                  <a:srgbClr val="FF0000"/>
                </a:solidFill>
                <a:cs typeface="Arial"/>
              </a:rPr>
              <a:t> </a:t>
            </a:r>
            <a:r>
              <a:rPr lang="fr-FR">
                <a:cs typeface="Arial"/>
              </a:rPr>
              <a:t>identifiables. </a:t>
            </a:r>
            <a:endParaRPr lang="fr-FR"/>
          </a:p>
          <a:p>
            <a:r>
              <a:rPr lang="fr-FR">
                <a:cs typeface="Arial"/>
              </a:rPr>
              <a:t>Par exemple, de s'en prendre à des gens à cause de </a:t>
            </a:r>
          </a:p>
          <a:p>
            <a:pPr marL="457200" indent="-457200">
              <a:buChar char="•"/>
            </a:pPr>
            <a:r>
              <a:rPr lang="fr-FR">
                <a:cs typeface="Arial"/>
              </a:rPr>
              <a:t>leur couleur de peau,</a:t>
            </a:r>
          </a:p>
          <a:p>
            <a:pPr marL="457200" indent="-457200">
              <a:buChar char="•"/>
            </a:pPr>
            <a:r>
              <a:rPr lang="fr-FR">
                <a:cs typeface="Arial"/>
              </a:rPr>
              <a:t>leur religion, </a:t>
            </a:r>
          </a:p>
          <a:p>
            <a:pPr marL="457200" indent="-457200">
              <a:buChar char="•"/>
            </a:pPr>
            <a:r>
              <a:rPr lang="fr-FR">
                <a:cs typeface="Arial"/>
              </a:rPr>
              <a:t>leur sexe, etc. </a:t>
            </a:r>
            <a:endParaRPr lang="fr-FR"/>
          </a:p>
        </p:txBody>
      </p:sp>
      <p:sp>
        <p:nvSpPr>
          <p:cNvPr id="5" name="Espace réservé du texte 4">
            <a:extLst>
              <a:ext uri="{FF2B5EF4-FFF2-40B4-BE49-F238E27FC236}">
                <a16:creationId xmlns:a16="http://schemas.microsoft.com/office/drawing/2014/main" id="{4D611987-8A95-4DA2-53CB-3D067D3D7EF7}"/>
              </a:ext>
            </a:extLst>
          </p:cNvPr>
          <p:cNvSpPr>
            <a:spLocks noGrp="1"/>
          </p:cNvSpPr>
          <p:nvPr>
            <p:ph type="body" sz="quarter" idx="15"/>
          </p:nvPr>
        </p:nvSpPr>
        <p:spPr>
          <a:xfrm>
            <a:off x="5635177" y="281403"/>
            <a:ext cx="6276004" cy="459057"/>
          </a:xfrm>
        </p:spPr>
        <p:txBody>
          <a:bodyPr/>
          <a:lstStyle/>
          <a:p>
            <a:r>
              <a:rPr lang="fr-FR">
                <a:ea typeface="+mn-lt"/>
                <a:cs typeface="+mn-lt"/>
              </a:rPr>
              <a:t>Qu'est-il interdit de faire sur Internet?</a:t>
            </a:r>
            <a:endParaRPr lang="fr-FR" b="0">
              <a:ea typeface="+mn-lt"/>
              <a:cs typeface="+mn-lt"/>
            </a:endParaRPr>
          </a:p>
        </p:txBody>
      </p:sp>
      <p:sp>
        <p:nvSpPr>
          <p:cNvPr id="8" name="ZoneTexte 7">
            <a:extLst>
              <a:ext uri="{FF2B5EF4-FFF2-40B4-BE49-F238E27FC236}">
                <a16:creationId xmlns:a16="http://schemas.microsoft.com/office/drawing/2014/main" id="{B39E9326-2E7D-D5CE-EF3C-4E47D7CF6136}"/>
              </a:ext>
            </a:extLst>
          </p:cNvPr>
          <p:cNvSpPr txBox="1"/>
          <p:nvPr/>
        </p:nvSpPr>
        <p:spPr>
          <a:xfrm>
            <a:off x="4753155" y="6119003"/>
            <a:ext cx="680186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nommer d'autres groupes identifiables? </a:t>
            </a:r>
            <a:endParaRPr lang="fr-FR" sz="2400">
              <a:cs typeface="Arial"/>
            </a:endParaRPr>
          </a:p>
        </p:txBody>
      </p:sp>
      <p:pic>
        <p:nvPicPr>
          <p:cNvPr id="2" name="Image 6">
            <a:extLst>
              <a:ext uri="{FF2B5EF4-FFF2-40B4-BE49-F238E27FC236}">
                <a16:creationId xmlns:a16="http://schemas.microsoft.com/office/drawing/2014/main" id="{C1A72BC5-D50F-87B8-2B45-1FDEBB6BFC32}"/>
              </a:ext>
            </a:extLst>
          </p:cNvPr>
          <p:cNvPicPr>
            <a:picLocks noChangeAspect="1"/>
          </p:cNvPicPr>
          <p:nvPr/>
        </p:nvPicPr>
        <p:blipFill>
          <a:blip r:embed="rId3"/>
          <a:stretch>
            <a:fillRect/>
          </a:stretch>
        </p:blipFill>
        <p:spPr>
          <a:xfrm>
            <a:off x="195695" y="1852671"/>
            <a:ext cx="4786745" cy="3412429"/>
          </a:xfrm>
          <a:prstGeom prst="rect">
            <a:avLst/>
          </a:prstGeom>
        </p:spPr>
      </p:pic>
    </p:spTree>
    <p:extLst>
      <p:ext uri="{BB962C8B-B14F-4D97-AF65-F5344CB8AC3E}">
        <p14:creationId xmlns:p14="http://schemas.microsoft.com/office/powerpoint/2010/main" val="31034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2A9375C-1E42-1FBC-1E10-797CEB320A7F}"/>
              </a:ext>
            </a:extLst>
          </p:cNvPr>
          <p:cNvSpPr>
            <a:spLocks noGrp="1"/>
          </p:cNvSpPr>
          <p:nvPr>
            <p:ph type="title"/>
          </p:nvPr>
        </p:nvSpPr>
        <p:spPr>
          <a:xfrm>
            <a:off x="441271" y="1110507"/>
            <a:ext cx="6662467" cy="885646"/>
          </a:xfrm>
        </p:spPr>
        <p:txBody>
          <a:bodyPr/>
          <a:lstStyle/>
          <a:p>
            <a:r>
              <a:rPr lang="fr-FR">
                <a:cs typeface="Arial"/>
              </a:rPr>
              <a:t>6. Le partage de certaines images</a:t>
            </a:r>
            <a:endParaRPr lang="fr-FR"/>
          </a:p>
        </p:txBody>
      </p:sp>
      <p:sp>
        <p:nvSpPr>
          <p:cNvPr id="4" name="Espace réservé du texte 3">
            <a:extLst>
              <a:ext uri="{FF2B5EF4-FFF2-40B4-BE49-F238E27FC236}">
                <a16:creationId xmlns:a16="http://schemas.microsoft.com/office/drawing/2014/main" id="{63932EF5-B921-ABFD-6045-DE63D9F1EE89}"/>
              </a:ext>
            </a:extLst>
          </p:cNvPr>
          <p:cNvSpPr>
            <a:spLocks noGrp="1"/>
          </p:cNvSpPr>
          <p:nvPr>
            <p:ph type="body" sz="quarter" idx="14"/>
          </p:nvPr>
        </p:nvSpPr>
        <p:spPr>
          <a:xfrm>
            <a:off x="311874" y="3713383"/>
            <a:ext cx="5486400" cy="2849594"/>
          </a:xfrm>
        </p:spPr>
        <p:txBody>
          <a:bodyPr vert="horz" lIns="0" tIns="0" rIns="0" bIns="0" rtlCol="0" anchor="t">
            <a:noAutofit/>
          </a:bodyPr>
          <a:lstStyle/>
          <a:p>
            <a:r>
              <a:rPr lang="fr-CA">
                <a:cs typeface="Arial"/>
              </a:rPr>
              <a:t>Peux-tu nommer des types d’images de toi que tu n’aimerais pas voir diffusées sur Internet?</a:t>
            </a:r>
            <a:endParaRPr lang="fr-FR"/>
          </a:p>
        </p:txBody>
      </p:sp>
      <p:sp>
        <p:nvSpPr>
          <p:cNvPr id="5" name="Espace réservé du texte 4">
            <a:extLst>
              <a:ext uri="{FF2B5EF4-FFF2-40B4-BE49-F238E27FC236}">
                <a16:creationId xmlns:a16="http://schemas.microsoft.com/office/drawing/2014/main" id="{1B2923E5-697D-D41C-27DD-566731352E97}"/>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jouet, poupée, clipart&#10;&#10;Description générée automatiquement">
            <a:extLst>
              <a:ext uri="{FF2B5EF4-FFF2-40B4-BE49-F238E27FC236}">
                <a16:creationId xmlns:a16="http://schemas.microsoft.com/office/drawing/2014/main" id="{0580C62F-D989-A734-F5D5-B20C3E265EF5}"/>
              </a:ext>
            </a:extLst>
          </p:cNvPr>
          <p:cNvPicPr>
            <a:picLocks noChangeAspect="1"/>
          </p:cNvPicPr>
          <p:nvPr/>
        </p:nvPicPr>
        <p:blipFill>
          <a:blip r:embed="rId3"/>
          <a:stretch>
            <a:fillRect/>
          </a:stretch>
        </p:blipFill>
        <p:spPr>
          <a:xfrm>
            <a:off x="7441721" y="3882073"/>
            <a:ext cx="3088256" cy="2300006"/>
          </a:xfrm>
          <a:prstGeom prst="rect">
            <a:avLst/>
          </a:prstGeom>
        </p:spPr>
      </p:pic>
      <p:pic>
        <p:nvPicPr>
          <p:cNvPr id="7" name="Image 7" descr="Une image contenant texte, cadre&#10;&#10;Description générée automatiquement">
            <a:extLst>
              <a:ext uri="{FF2B5EF4-FFF2-40B4-BE49-F238E27FC236}">
                <a16:creationId xmlns:a16="http://schemas.microsoft.com/office/drawing/2014/main" id="{8790A236-EB8C-152B-654A-F3F51DF0308E}"/>
              </a:ext>
            </a:extLst>
          </p:cNvPr>
          <p:cNvPicPr>
            <a:picLocks noChangeAspect="1"/>
          </p:cNvPicPr>
          <p:nvPr/>
        </p:nvPicPr>
        <p:blipFill>
          <a:blip r:embed="rId4"/>
          <a:stretch>
            <a:fillRect/>
          </a:stretch>
        </p:blipFill>
        <p:spPr>
          <a:xfrm>
            <a:off x="9106259" y="456123"/>
            <a:ext cx="2088311" cy="3099039"/>
          </a:xfrm>
          <a:prstGeom prst="rect">
            <a:avLst/>
          </a:prstGeom>
        </p:spPr>
      </p:pic>
    </p:spTree>
    <p:extLst>
      <p:ext uri="{BB962C8B-B14F-4D97-AF65-F5344CB8AC3E}">
        <p14:creationId xmlns:p14="http://schemas.microsoft.com/office/powerpoint/2010/main" val="290909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E4C8C5E-B19D-204E-9453-97003A9D478D}"/>
              </a:ext>
            </a:extLst>
          </p:cNvPr>
          <p:cNvSpPr>
            <a:spLocks noGrp="1"/>
          </p:cNvSpPr>
          <p:nvPr>
            <p:ph type="body" sz="quarter" idx="14"/>
          </p:nvPr>
        </p:nvSpPr>
        <p:spPr>
          <a:xfrm>
            <a:off x="886968" y="1815573"/>
            <a:ext cx="10424160" cy="4114800"/>
          </a:xfrm>
        </p:spPr>
        <p:txBody>
          <a:bodyPr vert="horz" lIns="0" tIns="0" rIns="0" bIns="0" rtlCol="0" anchor="t">
            <a:noAutofit/>
          </a:bodyPr>
          <a:lstStyle/>
          <a:p>
            <a:endParaRPr lang="fr-CA">
              <a:solidFill>
                <a:srgbClr val="212121"/>
              </a:solidFill>
              <a:cs typeface="Arial"/>
            </a:endParaRPr>
          </a:p>
          <a:p>
            <a:pPr marL="571500" lvl="8" indent="-571500">
              <a:buChar char="•"/>
            </a:pPr>
            <a:r>
              <a:rPr lang="fr-CA"/>
              <a:t>La loi?</a:t>
            </a:r>
            <a:endParaRPr lang="fr-CA">
              <a:cs typeface="Arial" panose="020B0604020202020204"/>
            </a:endParaRPr>
          </a:p>
          <a:p>
            <a:pPr marL="571500" lvl="8" indent="-571500">
              <a:buChar char="•"/>
            </a:pPr>
            <a:r>
              <a:rPr lang="fr-CA">
                <a:cs typeface="Arial" panose="020B0604020202020204"/>
              </a:rPr>
              <a:t>Internet?</a:t>
            </a:r>
          </a:p>
          <a:p>
            <a:pPr marL="571500" lvl="8" indent="-571500">
              <a:buChar char="•"/>
            </a:pPr>
            <a:r>
              <a:rPr lang="fr-CA">
                <a:cs typeface="Arial" panose="020B0604020202020204"/>
              </a:rPr>
              <a:t>Qu'est-il interdit de faire en ligne?</a:t>
            </a:r>
          </a:p>
          <a:p>
            <a:pPr marL="571500" lvl="8" indent="-571500">
              <a:buChar char="•"/>
            </a:pPr>
            <a:r>
              <a:rPr lang="fr-CA">
                <a:cs typeface="Arial" panose="020B0604020202020204"/>
              </a:rPr>
              <a:t>Internet et mes données personnelles</a:t>
            </a:r>
          </a:p>
          <a:p>
            <a:pPr marL="571500" lvl="8" indent="-571500">
              <a:buChar char="•"/>
            </a:pPr>
            <a:r>
              <a:rPr lang="fr-CA">
                <a:cs typeface="Arial" panose="020B0604020202020204"/>
              </a:rPr>
              <a:t>Que faire si j'ai des problèmes en ligne?</a:t>
            </a:r>
          </a:p>
          <a:p>
            <a:pPr marL="571500" lvl="8" indent="-571500">
              <a:buChar char="•"/>
            </a:pPr>
            <a:r>
              <a:rPr lang="fr-CA">
                <a:cs typeface="Arial" panose="020B0604020202020204"/>
              </a:rPr>
              <a:t>Notre charte</a:t>
            </a:r>
          </a:p>
        </p:txBody>
      </p:sp>
      <p:sp>
        <p:nvSpPr>
          <p:cNvPr id="4" name="Titre 3">
            <a:extLst>
              <a:ext uri="{FF2B5EF4-FFF2-40B4-BE49-F238E27FC236}">
                <a16:creationId xmlns:a16="http://schemas.microsoft.com/office/drawing/2014/main" id="{3A788EAF-4D37-AF40-AE32-C0110FEB5D52}"/>
              </a:ext>
            </a:extLst>
          </p:cNvPr>
          <p:cNvSpPr>
            <a:spLocks noGrp="1"/>
          </p:cNvSpPr>
          <p:nvPr>
            <p:ph type="title"/>
          </p:nvPr>
        </p:nvSpPr>
        <p:spPr>
          <a:xfrm>
            <a:off x="886968" y="822960"/>
            <a:ext cx="10421938" cy="914400"/>
          </a:xfrm>
        </p:spPr>
        <p:txBody>
          <a:bodyPr/>
          <a:lstStyle/>
          <a:p>
            <a:r>
              <a:rPr lang="fr-CA">
                <a:cs typeface="Arial"/>
              </a:rPr>
              <a:t>Ce que nous allons voir :</a:t>
            </a:r>
          </a:p>
        </p:txBody>
      </p:sp>
    </p:spTree>
    <p:extLst>
      <p:ext uri="{BB962C8B-B14F-4D97-AF65-F5344CB8AC3E}">
        <p14:creationId xmlns:p14="http://schemas.microsoft.com/office/powerpoint/2010/main" val="369760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62E49A0-41D2-E992-0DE3-37AD3D08F52E}"/>
              </a:ext>
            </a:extLst>
          </p:cNvPr>
          <p:cNvSpPr>
            <a:spLocks noGrp="1"/>
          </p:cNvSpPr>
          <p:nvPr>
            <p:ph type="title"/>
          </p:nvPr>
        </p:nvSpPr>
        <p:spPr>
          <a:xfrm>
            <a:off x="5822082" y="3511526"/>
            <a:ext cx="7066758" cy="914400"/>
          </a:xfrm>
        </p:spPr>
        <p:txBody>
          <a:bodyPr/>
          <a:lstStyle/>
          <a:p>
            <a:r>
              <a:rPr lang="fr-FR" sz="2800" b="0">
                <a:cs typeface="Arial"/>
              </a:rPr>
              <a:t>6.1 Le droit à l'image et à la réputation</a:t>
            </a:r>
            <a:endParaRPr lang="fr-FR" sz="2800">
              <a:cs typeface="Arial" panose="020B0604020202020204"/>
            </a:endParaRPr>
          </a:p>
        </p:txBody>
      </p:sp>
      <p:sp>
        <p:nvSpPr>
          <p:cNvPr id="5" name="Espace réservé du texte 4">
            <a:extLst>
              <a:ext uri="{FF2B5EF4-FFF2-40B4-BE49-F238E27FC236}">
                <a16:creationId xmlns:a16="http://schemas.microsoft.com/office/drawing/2014/main" id="{D0239210-4348-E09C-7EE4-3A123719B215}"/>
              </a:ext>
            </a:extLst>
          </p:cNvPr>
          <p:cNvSpPr>
            <a:spLocks noGrp="1"/>
          </p:cNvSpPr>
          <p:nvPr>
            <p:ph type="body" sz="quarter" idx="15"/>
          </p:nvPr>
        </p:nvSpPr>
        <p:spPr>
          <a:xfrm>
            <a:off x="5822082" y="353290"/>
            <a:ext cx="5859061" cy="459057"/>
          </a:xfrm>
        </p:spPr>
        <p:txBody>
          <a:bodyPr/>
          <a:lstStyle/>
          <a:p>
            <a:r>
              <a:rPr lang="fr-FR">
                <a:cs typeface="Arial"/>
              </a:rPr>
              <a:t>Qu'est-il interdit de faire sur Internet?</a:t>
            </a:r>
            <a:endParaRPr lang="fr-FR"/>
          </a:p>
        </p:txBody>
      </p:sp>
      <p:sp>
        <p:nvSpPr>
          <p:cNvPr id="7" name="Titre 2">
            <a:extLst>
              <a:ext uri="{FF2B5EF4-FFF2-40B4-BE49-F238E27FC236}">
                <a16:creationId xmlns:a16="http://schemas.microsoft.com/office/drawing/2014/main" id="{DEC285F5-DF7C-CBF9-D6CF-7BA57588B16A}"/>
              </a:ext>
            </a:extLst>
          </p:cNvPr>
          <p:cNvSpPr txBox="1">
            <a:spLocks/>
          </p:cNvSpPr>
          <p:nvPr/>
        </p:nvSpPr>
        <p:spPr>
          <a:xfrm>
            <a:off x="5732138" y="1469940"/>
            <a:ext cx="6662467" cy="885646"/>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a:lstStyle>
          <a:p>
            <a:r>
              <a:rPr lang="fr-FR">
                <a:cs typeface="Arial"/>
              </a:rPr>
              <a:t>6. Le partage de certaines images</a:t>
            </a:r>
            <a:endParaRPr lang="fr-FR"/>
          </a:p>
        </p:txBody>
      </p:sp>
      <p:pic>
        <p:nvPicPr>
          <p:cNvPr id="8" name="Image 8" descr="Une image contenant texte, jouet, poupée, chambre à coucher&#10;&#10;Description générée automatiquement">
            <a:extLst>
              <a:ext uri="{FF2B5EF4-FFF2-40B4-BE49-F238E27FC236}">
                <a16:creationId xmlns:a16="http://schemas.microsoft.com/office/drawing/2014/main" id="{58949D4B-5474-62C4-4A09-ABA4D6FCA200}"/>
              </a:ext>
            </a:extLst>
          </p:cNvPr>
          <p:cNvPicPr>
            <a:picLocks noChangeAspect="1"/>
          </p:cNvPicPr>
          <p:nvPr/>
        </p:nvPicPr>
        <p:blipFill>
          <a:blip r:embed="rId3"/>
          <a:stretch>
            <a:fillRect/>
          </a:stretch>
        </p:blipFill>
        <p:spPr>
          <a:xfrm>
            <a:off x="655608" y="2257344"/>
            <a:ext cx="4065916" cy="3047800"/>
          </a:xfrm>
          <a:prstGeom prst="rect">
            <a:avLst/>
          </a:prstGeom>
        </p:spPr>
      </p:pic>
    </p:spTree>
    <p:extLst>
      <p:ext uri="{BB962C8B-B14F-4D97-AF65-F5344CB8AC3E}">
        <p14:creationId xmlns:p14="http://schemas.microsoft.com/office/powerpoint/2010/main" val="14755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CABA316-CC2A-85B3-D0CB-CE34A452C7A4}"/>
              </a:ext>
            </a:extLst>
          </p:cNvPr>
          <p:cNvSpPr>
            <a:spLocks noGrp="1"/>
          </p:cNvSpPr>
          <p:nvPr>
            <p:ph type="title"/>
          </p:nvPr>
        </p:nvSpPr>
        <p:spPr>
          <a:xfrm>
            <a:off x="498780" y="1239903"/>
            <a:ext cx="6547449" cy="856892"/>
          </a:xfrm>
        </p:spPr>
        <p:txBody>
          <a:bodyPr/>
          <a:lstStyle/>
          <a:p>
            <a:r>
              <a:rPr lang="fr-FR">
                <a:ea typeface="+mj-lt"/>
                <a:cs typeface="+mj-lt"/>
              </a:rPr>
              <a:t>6. Le partage de certaines images</a:t>
            </a:r>
            <a:endParaRPr lang="fr-FR"/>
          </a:p>
        </p:txBody>
      </p:sp>
      <p:sp>
        <p:nvSpPr>
          <p:cNvPr id="4" name="Espace réservé du texte 3">
            <a:extLst>
              <a:ext uri="{FF2B5EF4-FFF2-40B4-BE49-F238E27FC236}">
                <a16:creationId xmlns:a16="http://schemas.microsoft.com/office/drawing/2014/main" id="{339C0A34-920D-33B6-A243-F4BD9C16AFB4}"/>
              </a:ext>
            </a:extLst>
          </p:cNvPr>
          <p:cNvSpPr>
            <a:spLocks noGrp="1"/>
          </p:cNvSpPr>
          <p:nvPr>
            <p:ph type="body" sz="quarter" idx="14"/>
          </p:nvPr>
        </p:nvSpPr>
        <p:spPr>
          <a:xfrm>
            <a:off x="700062" y="3411459"/>
            <a:ext cx="5745193" cy="678612"/>
          </a:xfrm>
        </p:spPr>
        <p:txBody>
          <a:bodyPr vert="horz" lIns="0" tIns="0" rIns="0" bIns="0" rtlCol="0" anchor="t">
            <a:noAutofit/>
          </a:bodyPr>
          <a:lstStyle/>
          <a:p>
            <a:r>
              <a:rPr lang="fr-FR" dirty="0">
                <a:cs typeface="Arial"/>
              </a:rPr>
              <a:t>6.2 Les images intimes</a:t>
            </a:r>
          </a:p>
          <a:p>
            <a:endParaRPr lang="fr-FR" dirty="0">
              <a:cs typeface="Arial"/>
            </a:endParaRPr>
          </a:p>
          <a:p>
            <a:endParaRPr lang="fr-FR" dirty="0">
              <a:cs typeface="Arial"/>
            </a:endParaRPr>
          </a:p>
          <a:p>
            <a:r>
              <a:rPr lang="fr-CA" dirty="0">
                <a:ea typeface="+mn-lt"/>
                <a:cs typeface="+mn-lt"/>
              </a:rPr>
              <a:t>Une image intime: c’est quoi?</a:t>
            </a:r>
            <a:endParaRPr lang="fr-FR" dirty="0"/>
          </a:p>
        </p:txBody>
      </p:sp>
      <p:sp>
        <p:nvSpPr>
          <p:cNvPr id="5" name="Espace réservé du texte 4">
            <a:extLst>
              <a:ext uri="{FF2B5EF4-FFF2-40B4-BE49-F238E27FC236}">
                <a16:creationId xmlns:a16="http://schemas.microsoft.com/office/drawing/2014/main" id="{63C23D0D-4119-BFFD-FFBA-08C33B933D44}"/>
              </a:ext>
            </a:extLst>
          </p:cNvPr>
          <p:cNvSpPr>
            <a:spLocks noGrp="1"/>
          </p:cNvSpPr>
          <p:nvPr>
            <p:ph type="body" sz="quarter" idx="15"/>
          </p:nvPr>
        </p:nvSpPr>
        <p:spPr/>
        <p:txBody>
          <a:bodyPr/>
          <a:lstStyle/>
          <a:p>
            <a:r>
              <a:rPr lang="fr-FR">
                <a:cs typeface="Arial"/>
              </a:rPr>
              <a:t>Qu'est-il interdit de faire sur Internet?</a:t>
            </a:r>
            <a:endParaRPr lang="fr-FR"/>
          </a:p>
        </p:txBody>
      </p:sp>
      <p:pic>
        <p:nvPicPr>
          <p:cNvPr id="6" name="Image 6" descr="Une image contenant texte, cadre, capture d’écran&#10;&#10;Description générée automatiquement">
            <a:extLst>
              <a:ext uri="{FF2B5EF4-FFF2-40B4-BE49-F238E27FC236}">
                <a16:creationId xmlns:a16="http://schemas.microsoft.com/office/drawing/2014/main" id="{C53C7CD7-F8EF-40FD-20C9-9B1B0278796B}"/>
              </a:ext>
            </a:extLst>
          </p:cNvPr>
          <p:cNvPicPr>
            <a:picLocks noChangeAspect="1"/>
          </p:cNvPicPr>
          <p:nvPr/>
        </p:nvPicPr>
        <p:blipFill>
          <a:blip r:embed="rId3"/>
          <a:stretch>
            <a:fillRect/>
          </a:stretch>
        </p:blipFill>
        <p:spPr>
          <a:xfrm>
            <a:off x="6828346" y="3291516"/>
            <a:ext cx="2257425" cy="3257550"/>
          </a:xfrm>
          <a:prstGeom prst="rect">
            <a:avLst/>
          </a:prstGeom>
        </p:spPr>
      </p:pic>
      <p:pic>
        <p:nvPicPr>
          <p:cNvPr id="7" name="Image 7" descr="Une image contenant cadre&#10;&#10;Description générée automatiquement">
            <a:extLst>
              <a:ext uri="{FF2B5EF4-FFF2-40B4-BE49-F238E27FC236}">
                <a16:creationId xmlns:a16="http://schemas.microsoft.com/office/drawing/2014/main" id="{779F6B7C-A746-F54F-8C45-4436F76F97E6}"/>
              </a:ext>
            </a:extLst>
          </p:cNvPr>
          <p:cNvPicPr>
            <a:picLocks noChangeAspect="1"/>
          </p:cNvPicPr>
          <p:nvPr/>
        </p:nvPicPr>
        <p:blipFill>
          <a:blip r:embed="rId4"/>
          <a:stretch>
            <a:fillRect/>
          </a:stretch>
        </p:blipFill>
        <p:spPr>
          <a:xfrm>
            <a:off x="9415373" y="975863"/>
            <a:ext cx="2276475" cy="3371850"/>
          </a:xfrm>
          <a:prstGeom prst="rect">
            <a:avLst/>
          </a:prstGeom>
        </p:spPr>
      </p:pic>
    </p:spTree>
    <p:extLst>
      <p:ext uri="{BB962C8B-B14F-4D97-AF65-F5344CB8AC3E}">
        <p14:creationId xmlns:p14="http://schemas.microsoft.com/office/powerpoint/2010/main" val="27877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DD2837A-2222-C2AD-2BD1-E22B0714CE4D}"/>
              </a:ext>
            </a:extLst>
          </p:cNvPr>
          <p:cNvSpPr>
            <a:spLocks noGrp="1"/>
          </p:cNvSpPr>
          <p:nvPr>
            <p:ph type="body" sz="quarter" idx="14"/>
          </p:nvPr>
        </p:nvSpPr>
        <p:spPr>
          <a:xfrm>
            <a:off x="585043" y="1326744"/>
            <a:ext cx="6547449" cy="4776157"/>
          </a:xfrm>
        </p:spPr>
        <p:txBody>
          <a:bodyPr vert="horz" lIns="0" tIns="0" rIns="0" bIns="0" rtlCol="0" anchor="t">
            <a:noAutofit/>
          </a:bodyPr>
          <a:lstStyle/>
          <a:p>
            <a:pPr>
              <a:lnSpc>
                <a:spcPct val="100000"/>
              </a:lnSpc>
              <a:spcBef>
                <a:spcPts val="0"/>
              </a:spcBef>
            </a:pPr>
            <a:r>
              <a:rPr lang="fr-CA" sz="3200">
                <a:cs typeface="Arial"/>
              </a:rPr>
              <a:t>Les images intimes, pourquoi est-ce grave d’en partager en ligne?</a:t>
            </a:r>
            <a:endParaRPr lang="fr-CA" sz="3200">
              <a:ea typeface="+mn-lt"/>
              <a:cs typeface="+mn-lt"/>
            </a:endParaRPr>
          </a:p>
          <a:p>
            <a:pPr>
              <a:lnSpc>
                <a:spcPct val="100000"/>
              </a:lnSpc>
              <a:spcBef>
                <a:spcPts val="0"/>
              </a:spcBef>
            </a:pPr>
            <a:endParaRPr lang="fr-CA" sz="3200">
              <a:cs typeface="Arial"/>
            </a:endParaRPr>
          </a:p>
          <a:p>
            <a:pPr>
              <a:lnSpc>
                <a:spcPct val="100000"/>
              </a:lnSpc>
              <a:spcBef>
                <a:spcPts val="0"/>
              </a:spcBef>
            </a:pPr>
            <a:r>
              <a:rPr lang="fr-FR" sz="3200">
                <a:ea typeface="+mn-lt"/>
                <a:cs typeface="+mn-lt"/>
              </a:rPr>
              <a:t>Pour partager des images, le </a:t>
            </a:r>
            <a:r>
              <a:rPr lang="fr-FR" sz="3200" b="1">
                <a:ea typeface="+mn-lt"/>
                <a:cs typeface="+mn-lt"/>
              </a:rPr>
              <a:t>consentement</a:t>
            </a:r>
            <a:r>
              <a:rPr lang="fr-FR" sz="3200">
                <a:ea typeface="+mn-lt"/>
                <a:cs typeface="+mn-lt"/>
              </a:rPr>
              <a:t>, c'est important!</a:t>
            </a:r>
            <a:endParaRPr lang="fr-CA"/>
          </a:p>
          <a:p>
            <a:pPr>
              <a:lnSpc>
                <a:spcPct val="100000"/>
              </a:lnSpc>
              <a:spcBef>
                <a:spcPts val="0"/>
              </a:spcBef>
            </a:pPr>
            <a:endParaRPr lang="fr-FR" sz="3200">
              <a:cs typeface="Arial"/>
            </a:endParaRPr>
          </a:p>
          <a:p>
            <a:r>
              <a:rPr lang="fr-FR" sz="3200">
                <a:ea typeface="+mn-lt"/>
                <a:cs typeface="+mn-lt"/>
              </a:rPr>
              <a:t>Le consentement (ou consentir), qu'est-ce que c'est? </a:t>
            </a:r>
          </a:p>
          <a:p>
            <a:pPr>
              <a:lnSpc>
                <a:spcPct val="100000"/>
              </a:lnSpc>
              <a:spcBef>
                <a:spcPts val="0"/>
              </a:spcBef>
            </a:pPr>
            <a:endParaRPr lang="fr-FR" sz="3200">
              <a:cs typeface="Arial"/>
            </a:endParaRPr>
          </a:p>
          <a:p>
            <a:endParaRPr lang="fr-FR">
              <a:cs typeface="Arial"/>
            </a:endParaRPr>
          </a:p>
        </p:txBody>
      </p:sp>
    </p:spTree>
    <p:extLst>
      <p:ext uri="{BB962C8B-B14F-4D97-AF65-F5344CB8AC3E}">
        <p14:creationId xmlns:p14="http://schemas.microsoft.com/office/powerpoint/2010/main" val="381888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AA64541-203D-7A8F-2280-578A9CC0AFC4}"/>
              </a:ext>
            </a:extLst>
          </p:cNvPr>
          <p:cNvSpPr>
            <a:spLocks noGrp="1"/>
          </p:cNvSpPr>
          <p:nvPr>
            <p:ph type="title"/>
          </p:nvPr>
        </p:nvSpPr>
        <p:spPr>
          <a:xfrm>
            <a:off x="6095255" y="1038620"/>
            <a:ext cx="5887812" cy="856892"/>
          </a:xfrm>
        </p:spPr>
        <p:txBody>
          <a:bodyPr/>
          <a:lstStyle/>
          <a:p>
            <a:r>
              <a:rPr lang="fr-FR" sz="3200">
                <a:cs typeface="Arial"/>
              </a:rPr>
              <a:t>7. Le partage de certaines chansons, vidéos ou œuvres d'art </a:t>
            </a:r>
            <a:endParaRPr lang="fr-FR" sz="3200"/>
          </a:p>
        </p:txBody>
      </p:sp>
      <p:sp>
        <p:nvSpPr>
          <p:cNvPr id="4" name="Espace réservé du texte 3">
            <a:extLst>
              <a:ext uri="{FF2B5EF4-FFF2-40B4-BE49-F238E27FC236}">
                <a16:creationId xmlns:a16="http://schemas.microsoft.com/office/drawing/2014/main" id="{32239C28-26DF-E8D0-BFCD-C51FD37CAC38}"/>
              </a:ext>
            </a:extLst>
          </p:cNvPr>
          <p:cNvSpPr>
            <a:spLocks noGrp="1"/>
          </p:cNvSpPr>
          <p:nvPr>
            <p:ph type="body" sz="quarter" idx="14"/>
          </p:nvPr>
        </p:nvSpPr>
        <p:spPr>
          <a:xfrm>
            <a:off x="6612837" y="3569610"/>
            <a:ext cx="5212080" cy="3280914"/>
          </a:xfrm>
        </p:spPr>
        <p:txBody>
          <a:bodyPr vert="horz" lIns="0" tIns="0" rIns="0" bIns="0" rtlCol="0" anchor="t">
            <a:noAutofit/>
          </a:bodyPr>
          <a:lstStyle/>
          <a:p>
            <a:r>
              <a:rPr lang="fr-CA" sz="3200">
                <a:cs typeface="Arial"/>
              </a:rPr>
              <a:t>Sais-tu ce que sont les droits d’auteur?</a:t>
            </a:r>
            <a:endParaRPr lang="fr-FR" sz="3200"/>
          </a:p>
        </p:txBody>
      </p:sp>
      <p:sp>
        <p:nvSpPr>
          <p:cNvPr id="5" name="Espace réservé du texte 4">
            <a:extLst>
              <a:ext uri="{FF2B5EF4-FFF2-40B4-BE49-F238E27FC236}">
                <a16:creationId xmlns:a16="http://schemas.microsoft.com/office/drawing/2014/main" id="{4ADCDF43-B5CA-C079-2E53-F74F00E4D6AE}"/>
              </a:ext>
            </a:extLst>
          </p:cNvPr>
          <p:cNvSpPr>
            <a:spLocks noGrp="1"/>
          </p:cNvSpPr>
          <p:nvPr>
            <p:ph type="body" sz="quarter" idx="15"/>
          </p:nvPr>
        </p:nvSpPr>
        <p:spPr>
          <a:xfrm>
            <a:off x="5793328" y="353290"/>
            <a:ext cx="5887815" cy="372793"/>
          </a:xfrm>
        </p:spPr>
        <p:txBody>
          <a:bodyPr/>
          <a:lstStyle/>
          <a:p>
            <a:r>
              <a:rPr lang="fr-FR">
                <a:ea typeface="+mn-lt"/>
                <a:cs typeface="+mn-lt"/>
              </a:rPr>
              <a:t>Qu'est-il interdit de faire sur Internet?</a:t>
            </a:r>
            <a:endParaRPr lang="fr-FR" b="0">
              <a:ea typeface="+mn-lt"/>
              <a:cs typeface="+mn-lt"/>
            </a:endParaRPr>
          </a:p>
        </p:txBody>
      </p:sp>
      <p:pic>
        <p:nvPicPr>
          <p:cNvPr id="6" name="Image 6">
            <a:extLst>
              <a:ext uri="{FF2B5EF4-FFF2-40B4-BE49-F238E27FC236}">
                <a16:creationId xmlns:a16="http://schemas.microsoft.com/office/drawing/2014/main" id="{63EEF1ED-E9AA-6F4D-2232-8FD38860227E}"/>
              </a:ext>
            </a:extLst>
          </p:cNvPr>
          <p:cNvPicPr>
            <a:picLocks noChangeAspect="1"/>
          </p:cNvPicPr>
          <p:nvPr/>
        </p:nvPicPr>
        <p:blipFill>
          <a:blip r:embed="rId3"/>
          <a:stretch>
            <a:fillRect/>
          </a:stretch>
        </p:blipFill>
        <p:spPr>
          <a:xfrm>
            <a:off x="267419" y="1467928"/>
            <a:ext cx="4928557" cy="4942934"/>
          </a:xfrm>
          <a:prstGeom prst="rect">
            <a:avLst/>
          </a:prstGeom>
        </p:spPr>
      </p:pic>
    </p:spTree>
    <p:extLst>
      <p:ext uri="{BB962C8B-B14F-4D97-AF65-F5344CB8AC3E}">
        <p14:creationId xmlns:p14="http://schemas.microsoft.com/office/powerpoint/2010/main" val="91716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2C7C0B-A9C5-CA80-6F22-59886ABAC14D}"/>
              </a:ext>
            </a:extLst>
          </p:cNvPr>
          <p:cNvSpPr>
            <a:spLocks noGrp="1"/>
          </p:cNvSpPr>
          <p:nvPr>
            <p:ph type="title"/>
          </p:nvPr>
        </p:nvSpPr>
        <p:spPr>
          <a:xfrm>
            <a:off x="398138" y="549790"/>
            <a:ext cx="5943600" cy="914400"/>
          </a:xfrm>
        </p:spPr>
        <p:txBody>
          <a:bodyPr/>
          <a:lstStyle/>
          <a:p>
            <a:r>
              <a:rPr lang="fr-FR">
                <a:cs typeface="Arial"/>
              </a:rPr>
              <a:t>Le droit d'auteur</a:t>
            </a:r>
            <a:endParaRPr lang="fr-FR"/>
          </a:p>
        </p:txBody>
      </p:sp>
      <p:sp>
        <p:nvSpPr>
          <p:cNvPr id="4" name="Espace réservé du texte 3">
            <a:extLst>
              <a:ext uri="{FF2B5EF4-FFF2-40B4-BE49-F238E27FC236}">
                <a16:creationId xmlns:a16="http://schemas.microsoft.com/office/drawing/2014/main" id="{55199063-5BC9-132B-EF8F-417B5C252614}"/>
              </a:ext>
            </a:extLst>
          </p:cNvPr>
          <p:cNvSpPr>
            <a:spLocks noGrp="1"/>
          </p:cNvSpPr>
          <p:nvPr>
            <p:ph type="body" sz="quarter" idx="14"/>
          </p:nvPr>
        </p:nvSpPr>
        <p:spPr>
          <a:xfrm>
            <a:off x="283119" y="1916213"/>
            <a:ext cx="6403675" cy="4517366"/>
          </a:xfrm>
        </p:spPr>
        <p:txBody>
          <a:bodyPr vert="horz" lIns="0" tIns="0" rIns="0" bIns="0" rtlCol="0" anchor="t">
            <a:noAutofit/>
          </a:bodyPr>
          <a:lstStyle/>
          <a:p>
            <a:r>
              <a:rPr lang="fr-FR">
                <a:cs typeface="Arial"/>
              </a:rPr>
              <a:t>Pourquoi ça existe?</a:t>
            </a:r>
          </a:p>
          <a:p>
            <a:endParaRPr lang="fr-FR">
              <a:cs typeface="Arial"/>
            </a:endParaRPr>
          </a:p>
          <a:p>
            <a:r>
              <a:rPr lang="fr-CA">
                <a:cs typeface="Arial"/>
              </a:rPr>
              <a:t>Que font certains sites Web, comme YouTube, pour aider les artistes à protéger leurs œuvres? </a:t>
            </a:r>
          </a:p>
          <a:p>
            <a:endParaRPr lang="fr-CA">
              <a:cs typeface="Arial"/>
            </a:endParaRPr>
          </a:p>
          <a:p>
            <a:r>
              <a:rPr lang="en-US">
                <a:ea typeface="+mn-lt"/>
                <a:cs typeface="+mn-lt"/>
              </a:rPr>
              <a:t>Les </a:t>
            </a:r>
            <a:r>
              <a:rPr lang="en-US" err="1">
                <a:ea typeface="+mn-lt"/>
                <a:cs typeface="+mn-lt"/>
              </a:rPr>
              <a:t>lois</a:t>
            </a:r>
            <a:r>
              <a:rPr lang="en-US">
                <a:ea typeface="+mn-lt"/>
                <a:cs typeface="+mn-lt"/>
              </a:rPr>
              <a:t> </a:t>
            </a:r>
            <a:r>
              <a:rPr lang="en-US" err="1">
                <a:ea typeface="+mn-lt"/>
                <a:cs typeface="+mn-lt"/>
              </a:rPr>
              <a:t>entourant</a:t>
            </a:r>
            <a:r>
              <a:rPr lang="en-US">
                <a:ea typeface="+mn-lt"/>
                <a:cs typeface="+mn-lt"/>
              </a:rPr>
              <a:t> les droits </a:t>
            </a:r>
            <a:r>
              <a:rPr lang="en-US" err="1">
                <a:ea typeface="+mn-lt"/>
                <a:cs typeface="+mn-lt"/>
              </a:rPr>
              <a:t>d'auteur</a:t>
            </a:r>
            <a:r>
              <a:rPr lang="en-US">
                <a:ea typeface="+mn-lt"/>
                <a:cs typeface="+mn-lt"/>
              </a:rPr>
              <a:t> </a:t>
            </a:r>
            <a:r>
              <a:rPr lang="en-US" err="1">
                <a:ea typeface="+mn-lt"/>
                <a:cs typeface="+mn-lt"/>
              </a:rPr>
              <a:t>devraient</a:t>
            </a:r>
            <a:r>
              <a:rPr lang="en-US">
                <a:ea typeface="+mn-lt"/>
                <a:cs typeface="+mn-lt"/>
              </a:rPr>
              <a:t> </a:t>
            </a:r>
            <a:r>
              <a:rPr lang="en-US" err="1">
                <a:ea typeface="+mn-lt"/>
                <a:cs typeface="+mn-lt"/>
              </a:rPr>
              <a:t>être</a:t>
            </a:r>
            <a:r>
              <a:rPr lang="en-US">
                <a:ea typeface="+mn-lt"/>
                <a:cs typeface="+mn-lt"/>
              </a:rPr>
              <a:t> </a:t>
            </a:r>
            <a:r>
              <a:rPr lang="en-US" err="1">
                <a:ea typeface="+mn-lt"/>
                <a:cs typeface="+mn-lt"/>
              </a:rPr>
              <a:t>différentes</a:t>
            </a:r>
            <a:r>
              <a:rPr lang="en-US">
                <a:ea typeface="+mn-lt"/>
                <a:cs typeface="+mn-lt"/>
              </a:rPr>
              <a:t> </a:t>
            </a:r>
            <a:r>
              <a:rPr lang="en-US" err="1">
                <a:ea typeface="+mn-lt"/>
                <a:cs typeface="+mn-lt"/>
              </a:rPr>
              <a:t>lorsque</a:t>
            </a:r>
            <a:r>
              <a:rPr lang="en-US">
                <a:ea typeface="+mn-lt"/>
                <a:cs typeface="+mn-lt"/>
              </a:rPr>
              <a:t> </a:t>
            </a:r>
            <a:r>
              <a:rPr lang="en-US" err="1">
                <a:ea typeface="+mn-lt"/>
                <a:cs typeface="+mn-lt"/>
              </a:rPr>
              <a:t>l'on</a:t>
            </a:r>
            <a:r>
              <a:rPr lang="en-US">
                <a:ea typeface="+mn-lt"/>
                <a:cs typeface="+mn-lt"/>
              </a:rPr>
              <a:t> </a:t>
            </a:r>
            <a:r>
              <a:rPr lang="en-US" err="1">
                <a:ea typeface="+mn-lt"/>
                <a:cs typeface="+mn-lt"/>
              </a:rPr>
              <a:t>utilise</a:t>
            </a:r>
            <a:r>
              <a:rPr lang="en-US">
                <a:ea typeface="+mn-lt"/>
                <a:cs typeface="+mn-lt"/>
              </a:rPr>
              <a:t> </a:t>
            </a:r>
            <a:r>
              <a:rPr lang="en-US" err="1">
                <a:ea typeface="+mn-lt"/>
                <a:cs typeface="+mn-lt"/>
              </a:rPr>
              <a:t>l'oeuvre</a:t>
            </a:r>
            <a:r>
              <a:rPr lang="en-US">
                <a:ea typeface="+mn-lt"/>
                <a:cs typeface="+mn-lt"/>
              </a:rPr>
              <a:t> </a:t>
            </a:r>
            <a:r>
              <a:rPr lang="en-US" err="1">
                <a:ea typeface="+mn-lt"/>
                <a:cs typeface="+mn-lt"/>
              </a:rPr>
              <a:t>d’une</a:t>
            </a:r>
            <a:r>
              <a:rPr lang="en-US">
                <a:ea typeface="+mn-lt"/>
                <a:cs typeface="+mn-lt"/>
              </a:rPr>
              <a:t> </a:t>
            </a:r>
            <a:r>
              <a:rPr lang="en-US" err="1">
                <a:ea typeface="+mn-lt"/>
                <a:cs typeface="+mn-lt"/>
              </a:rPr>
              <a:t>ou</a:t>
            </a:r>
            <a:r>
              <a:rPr lang="en-US">
                <a:ea typeface="+mn-lt"/>
                <a:cs typeface="+mn-lt"/>
              </a:rPr>
              <a:t> d’un artiste sur Internet vs à la </a:t>
            </a:r>
            <a:r>
              <a:rPr lang="en-US" err="1">
                <a:ea typeface="+mn-lt"/>
                <a:cs typeface="+mn-lt"/>
              </a:rPr>
              <a:t>télévision</a:t>
            </a:r>
            <a:r>
              <a:rPr lang="en-US">
                <a:ea typeface="+mn-lt"/>
                <a:cs typeface="+mn-lt"/>
              </a:rPr>
              <a:t>.</a:t>
            </a:r>
            <a:endParaRPr lang="fr-CA"/>
          </a:p>
        </p:txBody>
      </p:sp>
    </p:spTree>
    <p:extLst>
      <p:ext uri="{BB962C8B-B14F-4D97-AF65-F5344CB8AC3E}">
        <p14:creationId xmlns:p14="http://schemas.microsoft.com/office/powerpoint/2010/main" val="1842418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7C1FF52-53BE-0202-4940-4D5C54064C6F}"/>
              </a:ext>
            </a:extLst>
          </p:cNvPr>
          <p:cNvSpPr>
            <a:spLocks noGrp="1"/>
          </p:cNvSpPr>
          <p:nvPr>
            <p:ph type="body" idx="1"/>
          </p:nvPr>
        </p:nvSpPr>
        <p:spPr/>
        <p:txBody>
          <a:bodyPr/>
          <a:lstStyle/>
          <a:p>
            <a:r>
              <a:rPr lang="fr-FR">
                <a:cs typeface="Arial"/>
              </a:rPr>
              <a:t>Internet et mes données personnelles </a:t>
            </a:r>
            <a:endParaRPr lang="fr-FR"/>
          </a:p>
        </p:txBody>
      </p:sp>
      <p:pic>
        <p:nvPicPr>
          <p:cNvPr id="4" name="Graphique 4" descr="Coffre-fort contour">
            <a:extLst>
              <a:ext uri="{FF2B5EF4-FFF2-40B4-BE49-F238E27FC236}">
                <a16:creationId xmlns:a16="http://schemas.microsoft.com/office/drawing/2014/main" id="{DFFE1705-95F9-D4BB-7D36-4EAD874EB9A4}"/>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67494" y="2201178"/>
            <a:ext cx="2441851" cy="2441851"/>
          </a:xfrm>
        </p:spPr>
      </p:pic>
    </p:spTree>
    <p:extLst>
      <p:ext uri="{BB962C8B-B14F-4D97-AF65-F5344CB8AC3E}">
        <p14:creationId xmlns:p14="http://schemas.microsoft.com/office/powerpoint/2010/main" val="7767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EEFD32-4384-495B-28D8-895DB9C0612A}"/>
              </a:ext>
            </a:extLst>
          </p:cNvPr>
          <p:cNvSpPr>
            <a:spLocks noGrp="1"/>
          </p:cNvSpPr>
          <p:nvPr>
            <p:ph type="title"/>
          </p:nvPr>
        </p:nvSpPr>
        <p:spPr>
          <a:xfrm>
            <a:off x="398138" y="362885"/>
            <a:ext cx="7697637" cy="914400"/>
          </a:xfrm>
        </p:spPr>
        <p:txBody>
          <a:bodyPr/>
          <a:lstStyle/>
          <a:p>
            <a:r>
              <a:rPr lang="fr-FR" sz="3200">
                <a:cs typeface="Arial"/>
              </a:rPr>
              <a:t>Internet et mes données personnelles </a:t>
            </a:r>
            <a:endParaRPr lang="fr-FR" sz="3600">
              <a:cs typeface="Arial" panose="020B0604020202020204"/>
            </a:endParaRPr>
          </a:p>
        </p:txBody>
      </p:sp>
      <p:sp>
        <p:nvSpPr>
          <p:cNvPr id="4" name="Espace réservé du texte 3">
            <a:extLst>
              <a:ext uri="{FF2B5EF4-FFF2-40B4-BE49-F238E27FC236}">
                <a16:creationId xmlns:a16="http://schemas.microsoft.com/office/drawing/2014/main" id="{FC0CC3FF-894C-FE28-EA61-A7E806A7E364}"/>
              </a:ext>
            </a:extLst>
          </p:cNvPr>
          <p:cNvSpPr>
            <a:spLocks noGrp="1"/>
          </p:cNvSpPr>
          <p:nvPr>
            <p:ph type="body" sz="quarter" idx="14"/>
          </p:nvPr>
        </p:nvSpPr>
        <p:spPr>
          <a:xfrm>
            <a:off x="700062" y="1585535"/>
            <a:ext cx="5943600" cy="4114800"/>
          </a:xfrm>
        </p:spPr>
        <p:txBody>
          <a:bodyPr vert="horz" lIns="0" tIns="0" rIns="0" bIns="0" rtlCol="0" anchor="t">
            <a:noAutofit/>
          </a:bodyPr>
          <a:lstStyle/>
          <a:p>
            <a:r>
              <a:rPr lang="fr-CA">
                <a:cs typeface="Arial"/>
              </a:rPr>
              <a:t>Les données personnelles, qu’est-ce que c’est?</a:t>
            </a:r>
            <a:endParaRPr lang="fr-FR">
              <a:ea typeface="+mn-lt"/>
              <a:cs typeface="+mn-lt"/>
            </a:endParaRPr>
          </a:p>
          <a:p>
            <a:endParaRPr lang="fr-CA">
              <a:cs typeface="Arial"/>
            </a:endParaRPr>
          </a:p>
          <a:p>
            <a:r>
              <a:rPr lang="fr-CA">
                <a:cs typeface="Arial"/>
              </a:rPr>
              <a:t>Le vol d’identité, qu’est-ce que c’est?</a:t>
            </a:r>
            <a:endParaRPr lang="fr-FR">
              <a:ea typeface="+mn-lt"/>
              <a:cs typeface="+mn-lt"/>
            </a:endParaRPr>
          </a:p>
          <a:p>
            <a:endParaRPr lang="fr-CA">
              <a:cs typeface="Arial"/>
            </a:endParaRPr>
          </a:p>
          <a:p>
            <a:r>
              <a:rPr lang="fr-CA">
                <a:cs typeface="Arial"/>
              </a:rPr>
              <a:t>Quelles pourraient en être les conséquences?</a:t>
            </a:r>
            <a:endParaRPr lang="fr-CA">
              <a:ea typeface="+mn-lt"/>
              <a:cs typeface="+mn-lt"/>
            </a:endParaRPr>
          </a:p>
          <a:p>
            <a:endParaRPr lang="fr-CA">
              <a:cs typeface="Arial"/>
            </a:endParaRPr>
          </a:p>
          <a:p>
            <a:endParaRPr lang="fr-FR">
              <a:cs typeface="Arial"/>
            </a:endParaRPr>
          </a:p>
        </p:txBody>
      </p:sp>
    </p:spTree>
    <p:extLst>
      <p:ext uri="{BB962C8B-B14F-4D97-AF65-F5344CB8AC3E}">
        <p14:creationId xmlns:p14="http://schemas.microsoft.com/office/powerpoint/2010/main" val="23230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C2C52256-628D-CEAE-C913-454ED6B0E00D}"/>
              </a:ext>
            </a:extLst>
          </p:cNvPr>
          <p:cNvSpPr>
            <a:spLocks noGrp="1"/>
          </p:cNvSpPr>
          <p:nvPr>
            <p:ph type="title"/>
          </p:nvPr>
        </p:nvSpPr>
        <p:spPr>
          <a:xfrm>
            <a:off x="5937101" y="564167"/>
            <a:ext cx="6261627" cy="885646"/>
          </a:xfrm>
        </p:spPr>
        <p:txBody>
          <a:bodyPr/>
          <a:lstStyle/>
          <a:p>
            <a:r>
              <a:rPr lang="fr-FR">
                <a:cs typeface="Arial"/>
              </a:rPr>
              <a:t>Comment protéger ses données personnelles?</a:t>
            </a:r>
            <a:endParaRPr lang="fr-FR"/>
          </a:p>
        </p:txBody>
      </p:sp>
      <p:sp>
        <p:nvSpPr>
          <p:cNvPr id="4" name="Espace réservé du texte 3">
            <a:extLst>
              <a:ext uri="{FF2B5EF4-FFF2-40B4-BE49-F238E27FC236}">
                <a16:creationId xmlns:a16="http://schemas.microsoft.com/office/drawing/2014/main" id="{F8A7F693-A82C-1D29-418C-B6A9F49D3493}"/>
              </a:ext>
            </a:extLst>
          </p:cNvPr>
          <p:cNvSpPr>
            <a:spLocks noGrp="1"/>
          </p:cNvSpPr>
          <p:nvPr>
            <p:ph type="body" sz="quarter" idx="14"/>
          </p:nvPr>
        </p:nvSpPr>
        <p:spPr>
          <a:xfrm>
            <a:off x="6095252" y="2203761"/>
            <a:ext cx="5212080" cy="1383103"/>
          </a:xfrm>
        </p:spPr>
        <p:txBody>
          <a:bodyPr vert="horz" lIns="0" tIns="0" rIns="0" bIns="0" rtlCol="0" anchor="t">
            <a:noAutofit/>
          </a:bodyPr>
          <a:lstStyle/>
          <a:p>
            <a:pPr marL="457200" indent="-457200">
              <a:lnSpc>
                <a:spcPct val="100000"/>
              </a:lnSpc>
              <a:spcBef>
                <a:spcPts val="0"/>
              </a:spcBef>
              <a:buFont typeface="Arial,Sans-Serif"/>
              <a:buChar char="•"/>
            </a:pPr>
            <a:r>
              <a:rPr lang="fr-CA">
                <a:cs typeface="Arial"/>
              </a:rPr>
              <a:t>Ne pas partager ses informations personnelles sur Internet</a:t>
            </a:r>
            <a:endParaRPr lang="en-US">
              <a:ea typeface="+mn-lt"/>
              <a:cs typeface="+mn-lt"/>
            </a:endParaRPr>
          </a:p>
          <a:p>
            <a:pPr>
              <a:lnSpc>
                <a:spcPct val="100000"/>
              </a:lnSpc>
              <a:spcBef>
                <a:spcPts val="0"/>
              </a:spcBef>
            </a:pPr>
            <a:endParaRPr lang="fr-FR">
              <a:cs typeface="Arial" panose="020B0604020202020204"/>
            </a:endParaRPr>
          </a:p>
          <a:p>
            <a:pPr marL="457200" indent="-457200">
              <a:lnSpc>
                <a:spcPct val="100000"/>
              </a:lnSpc>
              <a:spcBef>
                <a:spcPts val="0"/>
              </a:spcBef>
              <a:buFont typeface="Arial,Sans-Serif"/>
              <a:buChar char="•"/>
            </a:pPr>
            <a:endParaRPr lang="fr-FR">
              <a:ea typeface="+mn-lt"/>
              <a:cs typeface="+mn-lt"/>
            </a:endParaRPr>
          </a:p>
        </p:txBody>
      </p:sp>
      <p:sp>
        <p:nvSpPr>
          <p:cNvPr id="6" name="ZoneTexte 5">
            <a:extLst>
              <a:ext uri="{FF2B5EF4-FFF2-40B4-BE49-F238E27FC236}">
                <a16:creationId xmlns:a16="http://schemas.microsoft.com/office/drawing/2014/main" id="{93A73BE0-2AE2-46A0-A726-6AB0A1D38F1C}"/>
              </a:ext>
            </a:extLst>
          </p:cNvPr>
          <p:cNvSpPr txBox="1"/>
          <p:nvPr/>
        </p:nvSpPr>
        <p:spPr>
          <a:xfrm>
            <a:off x="6765985" y="4120551"/>
            <a:ext cx="537189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fr-CA" sz="2800">
                <a:cs typeface="Arial"/>
              </a:rPr>
              <a:t> Avoir de bons mots de passe</a:t>
            </a:r>
            <a:r>
              <a:rPr lang="fr-FR" sz="2800">
                <a:cs typeface="Arial"/>
              </a:rPr>
              <a:t>​</a:t>
            </a:r>
          </a:p>
          <a:p>
            <a:pPr>
              <a:buChar char="•"/>
            </a:pPr>
            <a:endParaRPr lang="fr-FR">
              <a:cs typeface="Arial"/>
            </a:endParaRPr>
          </a:p>
        </p:txBody>
      </p:sp>
      <p:sp>
        <p:nvSpPr>
          <p:cNvPr id="7" name="ZoneTexte 6">
            <a:extLst>
              <a:ext uri="{FF2B5EF4-FFF2-40B4-BE49-F238E27FC236}">
                <a16:creationId xmlns:a16="http://schemas.microsoft.com/office/drawing/2014/main" id="{32B4ACC0-1F49-1FFD-39A6-86EC6F600674}"/>
              </a:ext>
            </a:extLst>
          </p:cNvPr>
          <p:cNvSpPr txBox="1"/>
          <p:nvPr/>
        </p:nvSpPr>
        <p:spPr>
          <a:xfrm>
            <a:off x="7082287" y="5601419"/>
            <a:ext cx="421480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000"/>
              <a:t>Quelles sont les caractéristiques d'un bon mot de passe?</a:t>
            </a:r>
            <a:endParaRPr lang="fr-FR" sz="2000">
              <a:cs typeface="Arial"/>
            </a:endParaRPr>
          </a:p>
        </p:txBody>
      </p:sp>
      <p:pic>
        <p:nvPicPr>
          <p:cNvPr id="8" name="Image 8" descr="Une image contenant texte&#10;&#10;Description générée automatiquement">
            <a:extLst>
              <a:ext uri="{FF2B5EF4-FFF2-40B4-BE49-F238E27FC236}">
                <a16:creationId xmlns:a16="http://schemas.microsoft.com/office/drawing/2014/main" id="{56B21233-ABED-FF4A-8A2F-7C19D99697F9}"/>
              </a:ext>
            </a:extLst>
          </p:cNvPr>
          <p:cNvPicPr>
            <a:picLocks noChangeAspect="1"/>
          </p:cNvPicPr>
          <p:nvPr/>
        </p:nvPicPr>
        <p:blipFill>
          <a:blip r:embed="rId3"/>
          <a:stretch>
            <a:fillRect/>
          </a:stretch>
        </p:blipFill>
        <p:spPr>
          <a:xfrm>
            <a:off x="712854" y="695865"/>
            <a:ext cx="3563233" cy="5595667"/>
          </a:xfrm>
          <a:prstGeom prst="rect">
            <a:avLst/>
          </a:prstGeom>
        </p:spPr>
      </p:pic>
    </p:spTree>
    <p:extLst>
      <p:ext uri="{BB962C8B-B14F-4D97-AF65-F5344CB8AC3E}">
        <p14:creationId xmlns:p14="http://schemas.microsoft.com/office/powerpoint/2010/main" val="177211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ECFE9E9-8B39-05DE-6962-DC65CF09025E}"/>
              </a:ext>
            </a:extLst>
          </p:cNvPr>
          <p:cNvSpPr>
            <a:spLocks noGrp="1"/>
          </p:cNvSpPr>
          <p:nvPr>
            <p:ph type="body" idx="1"/>
          </p:nvPr>
        </p:nvSpPr>
        <p:spPr/>
        <p:txBody>
          <a:bodyPr/>
          <a:lstStyle/>
          <a:p>
            <a:r>
              <a:rPr lang="fr-FR">
                <a:cs typeface="Arial"/>
              </a:rPr>
              <a:t>Que faire si j'ai des problèmes en ligne?</a:t>
            </a:r>
            <a:endParaRPr lang="fr-FR"/>
          </a:p>
        </p:txBody>
      </p:sp>
      <p:pic>
        <p:nvPicPr>
          <p:cNvPr id="7" name="Graphique 7" descr="Point d’interrogation avec un remplissage uni">
            <a:extLst>
              <a:ext uri="{FF2B5EF4-FFF2-40B4-BE49-F238E27FC236}">
                <a16:creationId xmlns:a16="http://schemas.microsoft.com/office/drawing/2014/main" id="{83258FDC-318B-09BD-249A-F0514B6B1C42}"/>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581870" y="2273064"/>
            <a:ext cx="2743776" cy="2743776"/>
          </a:xfrm>
        </p:spPr>
      </p:pic>
    </p:spTree>
    <p:extLst>
      <p:ext uri="{BB962C8B-B14F-4D97-AF65-F5344CB8AC3E}">
        <p14:creationId xmlns:p14="http://schemas.microsoft.com/office/powerpoint/2010/main" val="416090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938A0FC-1AD5-657F-844C-1A8BF0364997}"/>
              </a:ext>
            </a:extLst>
          </p:cNvPr>
          <p:cNvSpPr>
            <a:spLocks noGrp="1"/>
          </p:cNvSpPr>
          <p:nvPr>
            <p:ph type="title"/>
          </p:nvPr>
        </p:nvSpPr>
        <p:spPr>
          <a:xfrm>
            <a:off x="728817" y="1096130"/>
            <a:ext cx="5943600" cy="914400"/>
          </a:xfrm>
        </p:spPr>
        <p:txBody>
          <a:bodyPr/>
          <a:lstStyle/>
          <a:p>
            <a:r>
              <a:rPr lang="fr-FR">
                <a:cs typeface="Arial"/>
              </a:rPr>
              <a:t>1. Bien comprendre la gravité de la situation</a:t>
            </a:r>
            <a:endParaRPr lang="fr-FR"/>
          </a:p>
        </p:txBody>
      </p:sp>
      <p:sp>
        <p:nvSpPr>
          <p:cNvPr id="4" name="Espace réservé du texte 3">
            <a:extLst>
              <a:ext uri="{FF2B5EF4-FFF2-40B4-BE49-F238E27FC236}">
                <a16:creationId xmlns:a16="http://schemas.microsoft.com/office/drawing/2014/main" id="{9ECE39D6-014B-9D02-4FC5-D44FC805D47E}"/>
              </a:ext>
            </a:extLst>
          </p:cNvPr>
          <p:cNvSpPr>
            <a:spLocks noGrp="1"/>
          </p:cNvSpPr>
          <p:nvPr>
            <p:ph type="body" sz="quarter" idx="14"/>
          </p:nvPr>
        </p:nvSpPr>
        <p:spPr>
          <a:xfrm>
            <a:off x="527534" y="2678214"/>
            <a:ext cx="5946475" cy="3740989"/>
          </a:xfrm>
        </p:spPr>
        <p:txBody>
          <a:bodyPr vert="horz" lIns="0" tIns="0" rIns="0" bIns="0" rtlCol="0" anchor="t">
            <a:noAutofit/>
          </a:bodyPr>
          <a:lstStyle/>
          <a:p>
            <a:r>
              <a:rPr lang="fr-FR">
                <a:cs typeface="Arial"/>
              </a:rPr>
              <a:t>Plusieurs comportements peuvent avoir des conséquences plus ou moins graves sur nous-même et sur les autres.</a:t>
            </a:r>
            <a:endParaRPr lang="fr-FR">
              <a:ea typeface="+mn-lt"/>
              <a:cs typeface="+mn-lt"/>
            </a:endParaRPr>
          </a:p>
          <a:p>
            <a:endParaRPr lang="fr-FR" sz="2400">
              <a:cs typeface="Arial"/>
            </a:endParaRPr>
          </a:p>
          <a:p>
            <a:r>
              <a:rPr lang="fr-FR" sz="2400">
                <a:cs typeface="Arial"/>
              </a:rPr>
              <a:t>Comme le niveau de gravité de ces comportements change beaucoup, notre réaction face à ceux-ci doit s'y adapter!</a:t>
            </a:r>
            <a:endParaRPr lang="fr-FR" sz="2400"/>
          </a:p>
          <a:p>
            <a:endParaRPr lang="fr-FR">
              <a:cs typeface="Arial"/>
            </a:endParaRPr>
          </a:p>
        </p:txBody>
      </p:sp>
      <p:sp>
        <p:nvSpPr>
          <p:cNvPr id="5" name="Espace réservé du texte 4">
            <a:extLst>
              <a:ext uri="{FF2B5EF4-FFF2-40B4-BE49-F238E27FC236}">
                <a16:creationId xmlns:a16="http://schemas.microsoft.com/office/drawing/2014/main" id="{8CFED622-0447-19E6-DE97-DD4225DB9C31}"/>
              </a:ext>
            </a:extLst>
          </p:cNvPr>
          <p:cNvSpPr>
            <a:spLocks noGrp="1"/>
          </p:cNvSpPr>
          <p:nvPr>
            <p:ph type="body" sz="quarter" idx="15"/>
          </p:nvPr>
        </p:nvSpPr>
        <p:spPr/>
        <p:txBody>
          <a:bodyPr/>
          <a:lstStyle/>
          <a:p>
            <a:r>
              <a:rPr lang="fr-FR">
                <a:ea typeface="+mn-lt"/>
                <a:cs typeface="+mn-lt"/>
              </a:rPr>
              <a:t>Que faire si j'ai des problèmes en ligne?</a:t>
            </a:r>
            <a:endParaRPr lang="fr-FR"/>
          </a:p>
        </p:txBody>
      </p:sp>
      <p:pic>
        <p:nvPicPr>
          <p:cNvPr id="6" name="Image 6">
            <a:extLst>
              <a:ext uri="{FF2B5EF4-FFF2-40B4-BE49-F238E27FC236}">
                <a16:creationId xmlns:a16="http://schemas.microsoft.com/office/drawing/2014/main" id="{B607C1B7-4FB9-CD5B-50D6-5076788AEB45}"/>
              </a:ext>
            </a:extLst>
          </p:cNvPr>
          <p:cNvPicPr>
            <a:picLocks noChangeAspect="1"/>
          </p:cNvPicPr>
          <p:nvPr/>
        </p:nvPicPr>
        <p:blipFill>
          <a:blip r:embed="rId3"/>
          <a:stretch>
            <a:fillRect/>
          </a:stretch>
        </p:blipFill>
        <p:spPr>
          <a:xfrm>
            <a:off x="7432106" y="1635604"/>
            <a:ext cx="4027637" cy="3989358"/>
          </a:xfrm>
          <a:prstGeom prst="rect">
            <a:avLst/>
          </a:prstGeom>
        </p:spPr>
      </p:pic>
    </p:spTree>
    <p:extLst>
      <p:ext uri="{BB962C8B-B14F-4D97-AF65-F5344CB8AC3E}">
        <p14:creationId xmlns:p14="http://schemas.microsoft.com/office/powerpoint/2010/main" val="106019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F6FBF65-D3C8-9341-B506-6DF8698F7792}"/>
              </a:ext>
            </a:extLst>
          </p:cNvPr>
          <p:cNvSpPr>
            <a:spLocks noGrp="1"/>
          </p:cNvSpPr>
          <p:nvPr>
            <p:ph type="body" idx="1"/>
          </p:nvPr>
        </p:nvSpPr>
        <p:spPr>
          <a:xfrm>
            <a:off x="1722177" y="1157377"/>
            <a:ext cx="5669280" cy="4572000"/>
          </a:xfrm>
        </p:spPr>
        <p:txBody>
          <a:bodyPr/>
          <a:lstStyle/>
          <a:p>
            <a:r>
              <a:rPr lang="fr-CA" sz="8000"/>
              <a:t>La loi</a:t>
            </a:r>
            <a:endParaRPr lang="fr-CA" sz="8000">
              <a:cs typeface="Arial"/>
            </a:endParaRPr>
          </a:p>
          <a:p>
            <a:pPr lvl="1"/>
            <a:endParaRPr lang="fr-CA">
              <a:cs typeface="Arial"/>
            </a:endParaRPr>
          </a:p>
        </p:txBody>
      </p:sp>
      <p:pic>
        <p:nvPicPr>
          <p:cNvPr id="3" name="Graphique 3" descr="Balance de la justice avec un remplissage uni">
            <a:extLst>
              <a:ext uri="{FF2B5EF4-FFF2-40B4-BE49-F238E27FC236}">
                <a16:creationId xmlns:a16="http://schemas.microsoft.com/office/drawing/2014/main" id="{D05C4F4B-F5A9-EA54-761E-2F45F39387D1}"/>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222436" y="1971139"/>
            <a:ext cx="2715022" cy="2700644"/>
          </a:xfrm>
        </p:spPr>
      </p:pic>
    </p:spTree>
    <p:extLst>
      <p:ext uri="{BB962C8B-B14F-4D97-AF65-F5344CB8AC3E}">
        <p14:creationId xmlns:p14="http://schemas.microsoft.com/office/powerpoint/2010/main" val="303772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3E7110C-8048-92AB-7A20-C7EF9B360E78}"/>
              </a:ext>
            </a:extLst>
          </p:cNvPr>
          <p:cNvSpPr>
            <a:spLocks noGrp="1"/>
          </p:cNvSpPr>
          <p:nvPr>
            <p:ph type="title"/>
          </p:nvPr>
        </p:nvSpPr>
        <p:spPr>
          <a:xfrm>
            <a:off x="214912" y="779827"/>
            <a:ext cx="6204117" cy="856892"/>
          </a:xfrm>
        </p:spPr>
        <p:txBody>
          <a:bodyPr/>
          <a:lstStyle/>
          <a:p>
            <a:r>
              <a:rPr lang="fr-FR">
                <a:cs typeface="Arial"/>
              </a:rPr>
              <a:t>2. Quelle action prendre?</a:t>
            </a:r>
            <a:endParaRPr lang="fr-FR"/>
          </a:p>
        </p:txBody>
      </p:sp>
      <p:sp>
        <p:nvSpPr>
          <p:cNvPr id="5" name="Espace réservé du texte 4">
            <a:extLst>
              <a:ext uri="{FF2B5EF4-FFF2-40B4-BE49-F238E27FC236}">
                <a16:creationId xmlns:a16="http://schemas.microsoft.com/office/drawing/2014/main" id="{2A0D0F10-936D-FA4F-34D8-7DE5CB68D1D8}"/>
              </a:ext>
            </a:extLst>
          </p:cNvPr>
          <p:cNvSpPr>
            <a:spLocks noGrp="1"/>
          </p:cNvSpPr>
          <p:nvPr>
            <p:ph type="body" sz="quarter" idx="15"/>
          </p:nvPr>
        </p:nvSpPr>
        <p:spPr>
          <a:xfrm>
            <a:off x="329931" y="195139"/>
            <a:ext cx="6304759" cy="401547"/>
          </a:xfrm>
        </p:spPr>
        <p:txBody>
          <a:bodyPr/>
          <a:lstStyle/>
          <a:p>
            <a:r>
              <a:rPr lang="fr-FR">
                <a:cs typeface="Arial"/>
              </a:rPr>
              <a:t>Que faire si j'ai des problèmes en ligne?</a:t>
            </a:r>
            <a:endParaRPr lang="fr-FR" b="0">
              <a:ea typeface="+mn-lt"/>
              <a:cs typeface="+mn-lt"/>
            </a:endParaRPr>
          </a:p>
        </p:txBody>
      </p:sp>
      <p:graphicFrame>
        <p:nvGraphicFramePr>
          <p:cNvPr id="8" name="Tableau 7">
            <a:extLst>
              <a:ext uri="{FF2B5EF4-FFF2-40B4-BE49-F238E27FC236}">
                <a16:creationId xmlns:a16="http://schemas.microsoft.com/office/drawing/2014/main" id="{6265DACF-D11C-8669-D029-A264663EABCE}"/>
              </a:ext>
            </a:extLst>
          </p:cNvPr>
          <p:cNvGraphicFramePr>
            <a:graphicFrameLocks noGrp="1"/>
          </p:cNvGraphicFramePr>
          <p:nvPr>
            <p:extLst>
              <p:ext uri="{D42A27DB-BD31-4B8C-83A1-F6EECF244321}">
                <p14:modId xmlns:p14="http://schemas.microsoft.com/office/powerpoint/2010/main" val="1623746620"/>
              </p:ext>
            </p:extLst>
          </p:nvPr>
        </p:nvGraphicFramePr>
        <p:xfrm>
          <a:off x="172527" y="1825924"/>
          <a:ext cx="11280031" cy="4068848"/>
        </p:xfrm>
        <a:graphic>
          <a:graphicData uri="http://schemas.openxmlformats.org/drawingml/2006/table">
            <a:tbl>
              <a:tblPr firstRow="1" bandRow="1">
                <a:tableStyleId>{5C22544A-7EE6-4342-B048-85BDC9FD1C3A}</a:tableStyleId>
              </a:tblPr>
              <a:tblGrid>
                <a:gridCol w="1943093">
                  <a:extLst>
                    <a:ext uri="{9D8B030D-6E8A-4147-A177-3AD203B41FA5}">
                      <a16:colId xmlns:a16="http://schemas.microsoft.com/office/drawing/2014/main" val="3631081528"/>
                    </a:ext>
                  </a:extLst>
                </a:gridCol>
                <a:gridCol w="2447791">
                  <a:extLst>
                    <a:ext uri="{9D8B030D-6E8A-4147-A177-3AD203B41FA5}">
                      <a16:colId xmlns:a16="http://schemas.microsoft.com/office/drawing/2014/main" val="3377958142"/>
                    </a:ext>
                  </a:extLst>
                </a:gridCol>
                <a:gridCol w="2372087">
                  <a:extLst>
                    <a:ext uri="{9D8B030D-6E8A-4147-A177-3AD203B41FA5}">
                      <a16:colId xmlns:a16="http://schemas.microsoft.com/office/drawing/2014/main" val="1489833674"/>
                    </a:ext>
                  </a:extLst>
                </a:gridCol>
                <a:gridCol w="2258530">
                  <a:extLst>
                    <a:ext uri="{9D8B030D-6E8A-4147-A177-3AD203B41FA5}">
                      <a16:colId xmlns:a16="http://schemas.microsoft.com/office/drawing/2014/main" val="1353955642"/>
                    </a:ext>
                  </a:extLst>
                </a:gridCol>
                <a:gridCol w="2258530">
                  <a:extLst>
                    <a:ext uri="{9D8B030D-6E8A-4147-A177-3AD203B41FA5}">
                      <a16:colId xmlns:a16="http://schemas.microsoft.com/office/drawing/2014/main" val="605303170"/>
                    </a:ext>
                  </a:extLst>
                </a:gridCol>
              </a:tblGrid>
              <a:tr h="627256">
                <a:tc>
                  <a:txBody>
                    <a:bodyPr/>
                    <a:lstStyle/>
                    <a:p>
                      <a:pPr fontAlgn="auto"/>
                      <a:r>
                        <a:rPr lang="fr-FR" sz="1800">
                          <a:effectLst/>
                        </a:rPr>
                        <a:t>​</a:t>
                      </a:r>
                      <a:endParaRPr lang="fr-FR" sz="1800" b="1">
                        <a:solidFill>
                          <a:srgbClr val="FFFFFF"/>
                        </a:solidFill>
                        <a:effectLst/>
                        <a:latin typeface="Calibri" panose="020F0502020204030204" pitchFamily="34" charset="0"/>
                      </a:endParaRPr>
                    </a:p>
                  </a:txBody>
                  <a:tcPr/>
                </a:tc>
                <a:tc>
                  <a:txBody>
                    <a:bodyPr/>
                    <a:lstStyle/>
                    <a:p>
                      <a:pPr algn="ctr" fontAlgn="base"/>
                      <a:r>
                        <a:rPr lang="fr-FR" sz="1800">
                          <a:effectLst/>
                        </a:rPr>
                        <a:t>Bloquer l'autre​</a:t>
                      </a:r>
                      <a:endParaRPr lang="fr-FR" sz="1800" b="1">
                        <a:solidFill>
                          <a:srgbClr val="FFFFFF"/>
                        </a:solidFill>
                        <a:effectLst/>
                      </a:endParaRPr>
                    </a:p>
                  </a:txBody>
                  <a:tcPr/>
                </a:tc>
                <a:tc>
                  <a:txBody>
                    <a:bodyPr/>
                    <a:lstStyle/>
                    <a:p>
                      <a:pPr algn="ctr" fontAlgn="base"/>
                      <a:r>
                        <a:rPr lang="fr-FR" sz="1800">
                          <a:effectLst/>
                        </a:rPr>
                        <a:t>Aviser un parent​</a:t>
                      </a:r>
                      <a:endParaRPr lang="fr-FR" sz="1800" b="1">
                        <a:solidFill>
                          <a:srgbClr val="FFFFFF"/>
                        </a:solidFill>
                        <a:effectLst/>
                      </a:endParaRPr>
                    </a:p>
                  </a:txBody>
                  <a:tcPr/>
                </a:tc>
                <a:tc>
                  <a:txBody>
                    <a:bodyPr/>
                    <a:lstStyle/>
                    <a:p>
                      <a:pPr fontAlgn="base"/>
                      <a:r>
                        <a:rPr lang="fr-FR" sz="1400">
                          <a:effectLst/>
                        </a:rPr>
                        <a:t>Aviser un membre du personnel de l'école​</a:t>
                      </a:r>
                      <a:endParaRPr lang="fr-FR" sz="1400" b="1">
                        <a:solidFill>
                          <a:srgbClr val="FFFFFF"/>
                        </a:solidFill>
                        <a:effectLst/>
                      </a:endParaRPr>
                    </a:p>
                  </a:txBody>
                  <a:tcPr/>
                </a:tc>
                <a:tc>
                  <a:txBody>
                    <a:bodyPr/>
                    <a:lstStyle/>
                    <a:p>
                      <a:pPr algn="ctr" fontAlgn="base"/>
                      <a:r>
                        <a:rPr lang="fr-FR" sz="1600">
                          <a:effectLst/>
                        </a:rPr>
                        <a:t>Porter plainte à la police​</a:t>
                      </a:r>
                      <a:endParaRPr lang="fr-FR" sz="1600" b="1">
                        <a:solidFill>
                          <a:srgbClr val="FFFFFF"/>
                        </a:solidFill>
                        <a:effectLst/>
                      </a:endParaRPr>
                    </a:p>
                  </a:txBody>
                  <a:tcPr/>
                </a:tc>
                <a:extLst>
                  <a:ext uri="{0D108BD9-81ED-4DB2-BD59-A6C34878D82A}">
                    <a16:rowId xmlns:a16="http://schemas.microsoft.com/office/drawing/2014/main" val="3050358210"/>
                  </a:ext>
                </a:extLst>
              </a:tr>
              <a:tr h="798050">
                <a:tc>
                  <a:txBody>
                    <a:bodyPr/>
                    <a:lstStyle/>
                    <a:p>
                      <a:pPr fontAlgn="base"/>
                      <a:r>
                        <a:rPr lang="fr-FR" sz="1800">
                          <a:effectLst/>
                        </a:rPr>
                        <a:t>Situation a)​</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726800393"/>
                  </a:ext>
                </a:extLst>
              </a:tr>
              <a:tr h="847929">
                <a:tc>
                  <a:txBody>
                    <a:bodyPr/>
                    <a:lstStyle/>
                    <a:p>
                      <a:pPr fontAlgn="base"/>
                      <a:r>
                        <a:rPr lang="fr-FR" sz="1800">
                          <a:effectLst/>
                        </a:rPr>
                        <a:t>Situation b)​</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1432168278"/>
                  </a:ext>
                </a:extLst>
              </a:tr>
              <a:tr h="847929">
                <a:tc>
                  <a:txBody>
                    <a:bodyPr/>
                    <a:lstStyle/>
                    <a:p>
                      <a:pPr fontAlgn="base"/>
                      <a:r>
                        <a:rPr lang="fr-FR" sz="1800">
                          <a:effectLst/>
                        </a:rPr>
                        <a:t>Situation c)​</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3988319765"/>
                  </a:ext>
                </a:extLst>
              </a:tr>
              <a:tr h="947684">
                <a:tc>
                  <a:txBody>
                    <a:bodyPr/>
                    <a:lstStyle/>
                    <a:p>
                      <a:pPr fontAlgn="base"/>
                      <a:r>
                        <a:rPr lang="fr-FR" sz="1800">
                          <a:effectLst/>
                        </a:rPr>
                        <a:t>Autre situation ?​</a:t>
                      </a:r>
                      <a:endParaRPr lang="fr-FR">
                        <a:effectLst/>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tc>
                  <a:txBody>
                    <a:bodyPr/>
                    <a:lstStyle/>
                    <a:p>
                      <a:pPr fontAlgn="auto"/>
                      <a:r>
                        <a:rPr lang="fr-FR" sz="1800">
                          <a:effectLst/>
                        </a:rPr>
                        <a:t>​</a:t>
                      </a:r>
                      <a:endParaRPr lang="fr-FR" sz="1800">
                        <a:effectLst/>
                        <a:latin typeface="Calibri" panose="020F0502020204030204" pitchFamily="34" charset="0"/>
                      </a:endParaRPr>
                    </a:p>
                  </a:txBody>
                  <a:tcPr/>
                </a:tc>
                <a:extLst>
                  <a:ext uri="{0D108BD9-81ED-4DB2-BD59-A6C34878D82A}">
                    <a16:rowId xmlns:a16="http://schemas.microsoft.com/office/drawing/2014/main" val="4108167641"/>
                  </a:ext>
                </a:extLst>
              </a:tr>
            </a:tbl>
          </a:graphicData>
        </a:graphic>
      </p:graphicFrame>
      <p:sp>
        <p:nvSpPr>
          <p:cNvPr id="9" name="ZoneTexte 8">
            <a:extLst>
              <a:ext uri="{FF2B5EF4-FFF2-40B4-BE49-F238E27FC236}">
                <a16:creationId xmlns:a16="http://schemas.microsoft.com/office/drawing/2014/main" id="{D6EE51F1-9565-08D7-8ABA-8CF0B9C7692B}"/>
              </a:ext>
            </a:extLst>
          </p:cNvPr>
          <p:cNvSpPr txBox="1"/>
          <p:nvPr/>
        </p:nvSpPr>
        <p:spPr>
          <a:xfrm>
            <a:off x="209910" y="6205268"/>
            <a:ext cx="6545382" cy="461665"/>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2400"/>
              <a:t>Peux-tu penser à d'autres solutions possibles?</a:t>
            </a:r>
            <a:endParaRPr lang="fr-FR"/>
          </a:p>
        </p:txBody>
      </p:sp>
    </p:spTree>
    <p:extLst>
      <p:ext uri="{BB962C8B-B14F-4D97-AF65-F5344CB8AC3E}">
        <p14:creationId xmlns:p14="http://schemas.microsoft.com/office/powerpoint/2010/main" val="219410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CAB1A3-EB13-9F64-313D-4ABD66FE4D4D}"/>
              </a:ext>
            </a:extLst>
          </p:cNvPr>
          <p:cNvSpPr>
            <a:spLocks noGrp="1"/>
          </p:cNvSpPr>
          <p:nvPr>
            <p:ph type="body" idx="1"/>
          </p:nvPr>
        </p:nvSpPr>
        <p:spPr>
          <a:xfrm>
            <a:off x="730139" y="869830"/>
            <a:ext cx="6618185" cy="4572000"/>
          </a:xfrm>
        </p:spPr>
        <p:txBody>
          <a:bodyPr/>
          <a:lstStyle/>
          <a:p>
            <a:r>
              <a:rPr lang="fr-FR" sz="5400">
                <a:cs typeface="Arial"/>
              </a:rPr>
              <a:t>Notre Charte du savoir-agir en ligne</a:t>
            </a:r>
            <a:endParaRPr lang="fr-FR" sz="5400"/>
          </a:p>
        </p:txBody>
      </p:sp>
      <p:pic>
        <p:nvPicPr>
          <p:cNvPr id="8" name="Graphique 8" descr="Presse-papiers badge contour">
            <a:extLst>
              <a:ext uri="{FF2B5EF4-FFF2-40B4-BE49-F238E27FC236}">
                <a16:creationId xmlns:a16="http://schemas.microsoft.com/office/drawing/2014/main" id="{78D7EACE-B39E-A7A9-34DB-44439AA0D9C9}"/>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a:stretch/>
        </p:blipFill>
        <p:spPr>
          <a:xfrm>
            <a:off x="7524362" y="1985519"/>
            <a:ext cx="2873171" cy="2873171"/>
          </a:xfrm>
        </p:spPr>
      </p:pic>
    </p:spTree>
    <p:extLst>
      <p:ext uri="{BB962C8B-B14F-4D97-AF65-F5344CB8AC3E}">
        <p14:creationId xmlns:p14="http://schemas.microsoft.com/office/powerpoint/2010/main" val="341922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938A91E-CB50-66AF-6BB5-DDA4CF0B6686}"/>
              </a:ext>
            </a:extLst>
          </p:cNvPr>
          <p:cNvSpPr>
            <a:spLocks noGrp="1"/>
          </p:cNvSpPr>
          <p:nvPr>
            <p:ph type="title"/>
          </p:nvPr>
        </p:nvSpPr>
        <p:spPr>
          <a:xfrm>
            <a:off x="326251" y="521035"/>
            <a:ext cx="7036279" cy="914400"/>
          </a:xfrm>
        </p:spPr>
        <p:txBody>
          <a:bodyPr/>
          <a:lstStyle/>
          <a:p>
            <a:r>
              <a:rPr lang="fr-FR" sz="4400" b="0">
                <a:solidFill>
                  <a:schemeClr val="accent1"/>
                </a:solidFill>
                <a:ea typeface="+mj-lt"/>
                <a:cs typeface="+mj-lt"/>
              </a:rPr>
              <a:t>Notre charte du savoir-agir en ligne</a:t>
            </a:r>
          </a:p>
          <a:p>
            <a:endParaRPr lang="fr-FR" sz="4400">
              <a:solidFill>
                <a:schemeClr val="accent1"/>
              </a:solidFill>
              <a:cs typeface="Arial"/>
            </a:endParaRPr>
          </a:p>
        </p:txBody>
      </p:sp>
      <p:sp>
        <p:nvSpPr>
          <p:cNvPr id="4" name="Espace réservé du texte 3">
            <a:extLst>
              <a:ext uri="{FF2B5EF4-FFF2-40B4-BE49-F238E27FC236}">
                <a16:creationId xmlns:a16="http://schemas.microsoft.com/office/drawing/2014/main" id="{1C9E60BB-9192-9013-8669-0AE7FFE7A2D6}"/>
              </a:ext>
            </a:extLst>
          </p:cNvPr>
          <p:cNvSpPr>
            <a:spLocks noGrp="1"/>
          </p:cNvSpPr>
          <p:nvPr>
            <p:ph type="body" sz="quarter" idx="14"/>
          </p:nvPr>
        </p:nvSpPr>
        <p:spPr>
          <a:xfrm>
            <a:off x="239987" y="2103120"/>
            <a:ext cx="6133381" cy="1239329"/>
          </a:xfrm>
        </p:spPr>
        <p:txBody>
          <a:bodyPr vert="horz" lIns="0" tIns="0" rIns="0" bIns="0" rtlCol="0" anchor="t">
            <a:noAutofit/>
          </a:bodyPr>
          <a:lstStyle/>
          <a:p>
            <a:r>
              <a:rPr lang="fr-FR" sz="3200">
                <a:cs typeface="Arial"/>
              </a:rPr>
              <a:t>Une charte, qu'est-ce que c'est?</a:t>
            </a:r>
          </a:p>
        </p:txBody>
      </p:sp>
      <p:sp>
        <p:nvSpPr>
          <p:cNvPr id="6" name="ZoneTexte 5">
            <a:extLst>
              <a:ext uri="{FF2B5EF4-FFF2-40B4-BE49-F238E27FC236}">
                <a16:creationId xmlns:a16="http://schemas.microsoft.com/office/drawing/2014/main" id="{F8388270-C1C4-3B0E-B269-2A8B4ABF639F}"/>
              </a:ext>
            </a:extLst>
          </p:cNvPr>
          <p:cNvSpPr txBox="1"/>
          <p:nvPr/>
        </p:nvSpPr>
        <p:spPr>
          <a:xfrm>
            <a:off x="123645" y="3861758"/>
            <a:ext cx="574519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2400"/>
              <a:t>Une charte c’est une loi dans laquelle on écrit des règles. </a:t>
            </a:r>
            <a:endParaRPr lang="en-US" sz="2400">
              <a:ea typeface="+mn-lt"/>
              <a:cs typeface="+mn-lt"/>
            </a:endParaRPr>
          </a:p>
          <a:p>
            <a:endParaRPr lang="fr-CA" sz="2400">
              <a:ea typeface="+mn-lt"/>
              <a:cs typeface="+mn-lt"/>
            </a:endParaRPr>
          </a:p>
          <a:p>
            <a:r>
              <a:rPr lang="fr-CA" sz="2400"/>
              <a:t>Mais c’est une loi spéciale, une loi souvent plus importante que les autres.</a:t>
            </a:r>
            <a:endParaRPr lang="fr-FR"/>
          </a:p>
        </p:txBody>
      </p:sp>
      <p:pic>
        <p:nvPicPr>
          <p:cNvPr id="7" name="Image 7">
            <a:extLst>
              <a:ext uri="{FF2B5EF4-FFF2-40B4-BE49-F238E27FC236}">
                <a16:creationId xmlns:a16="http://schemas.microsoft.com/office/drawing/2014/main" id="{23E5C6DB-2EFF-D02A-B955-D9C36CF6B9FB}"/>
              </a:ext>
            </a:extLst>
          </p:cNvPr>
          <p:cNvPicPr>
            <a:picLocks noChangeAspect="1"/>
          </p:cNvPicPr>
          <p:nvPr/>
        </p:nvPicPr>
        <p:blipFill>
          <a:blip r:embed="rId3"/>
          <a:stretch>
            <a:fillRect/>
          </a:stretch>
        </p:blipFill>
        <p:spPr>
          <a:xfrm>
            <a:off x="7197306" y="1337094"/>
            <a:ext cx="4813540" cy="4011283"/>
          </a:xfrm>
          <a:prstGeom prst="rect">
            <a:avLst/>
          </a:prstGeom>
        </p:spPr>
      </p:pic>
    </p:spTree>
    <p:extLst>
      <p:ext uri="{BB962C8B-B14F-4D97-AF65-F5344CB8AC3E}">
        <p14:creationId xmlns:p14="http://schemas.microsoft.com/office/powerpoint/2010/main" val="254178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8B2DA9-F988-A580-E859-9C8C8536FD16}"/>
              </a:ext>
            </a:extLst>
          </p:cNvPr>
          <p:cNvSpPr>
            <a:spLocks noGrp="1"/>
          </p:cNvSpPr>
          <p:nvPr>
            <p:ph type="title"/>
          </p:nvPr>
        </p:nvSpPr>
        <p:spPr>
          <a:xfrm>
            <a:off x="401818" y="319752"/>
            <a:ext cx="11782531" cy="885646"/>
          </a:xfrm>
        </p:spPr>
        <p:txBody>
          <a:bodyPr/>
          <a:lstStyle/>
          <a:p>
            <a:r>
              <a:rPr lang="fr-FR">
                <a:cs typeface="Arial"/>
              </a:rPr>
              <a:t>Un exemple de Charte :</a:t>
            </a:r>
            <a:br>
              <a:rPr lang="fr-FR">
                <a:cs typeface="Arial"/>
              </a:rPr>
            </a:br>
            <a:r>
              <a:rPr lang="fr-FR" sz="3600" b="0">
                <a:cs typeface="Arial"/>
              </a:rPr>
              <a:t>La Charte des droits et libertés de la personne </a:t>
            </a:r>
            <a:endParaRPr lang="fr-FR" sz="3600"/>
          </a:p>
        </p:txBody>
      </p:sp>
      <p:sp>
        <p:nvSpPr>
          <p:cNvPr id="4" name="Espace réservé du texte 3">
            <a:extLst>
              <a:ext uri="{FF2B5EF4-FFF2-40B4-BE49-F238E27FC236}">
                <a16:creationId xmlns:a16="http://schemas.microsoft.com/office/drawing/2014/main" id="{9481AE3C-D2CD-498E-5791-4A8C4F7CA52C}"/>
              </a:ext>
            </a:extLst>
          </p:cNvPr>
          <p:cNvSpPr>
            <a:spLocks noGrp="1"/>
          </p:cNvSpPr>
          <p:nvPr>
            <p:ph type="body" sz="quarter" idx="14"/>
          </p:nvPr>
        </p:nvSpPr>
        <p:spPr>
          <a:xfrm>
            <a:off x="401818" y="2103120"/>
            <a:ext cx="11279325" cy="4114800"/>
          </a:xfrm>
        </p:spPr>
        <p:txBody>
          <a:bodyPr vert="horz" lIns="0" tIns="0" rIns="0" bIns="0" rtlCol="0" anchor="t">
            <a:noAutofit/>
          </a:bodyPr>
          <a:lstStyle/>
          <a:p>
            <a:r>
              <a:rPr lang="fr-CA">
                <a:cs typeface="Arial"/>
              </a:rPr>
              <a:t>Elle dit que tous les québécois et les québécoises, enfants comme adultes ont droit à :</a:t>
            </a:r>
          </a:p>
          <a:p>
            <a:pPr marL="457200" indent="-457200">
              <a:buChar char="•"/>
            </a:pPr>
            <a:r>
              <a:rPr lang="fr-CA">
                <a:cs typeface="Arial"/>
              </a:rPr>
              <a:t>La vie,</a:t>
            </a:r>
          </a:p>
          <a:p>
            <a:pPr marL="457200" indent="-457200">
              <a:buChar char="•"/>
            </a:pPr>
            <a:r>
              <a:rPr lang="fr-CA">
                <a:cs typeface="Arial"/>
              </a:rPr>
              <a:t>La liberté</a:t>
            </a:r>
          </a:p>
          <a:p>
            <a:pPr marL="457200" indent="-457200">
              <a:buChar char="•"/>
            </a:pPr>
            <a:r>
              <a:rPr lang="fr-CA">
                <a:cs typeface="Arial"/>
              </a:rPr>
              <a:t>La sécurité</a:t>
            </a:r>
          </a:p>
          <a:p>
            <a:pPr marL="457200" indent="-457200">
              <a:buChar char="•"/>
            </a:pPr>
            <a:r>
              <a:rPr lang="fr-CA">
                <a:cs typeface="Arial"/>
              </a:rPr>
              <a:t>L’intégrité (garder sa santé physique et psychologique)</a:t>
            </a:r>
          </a:p>
        </p:txBody>
      </p:sp>
      <p:pic>
        <p:nvPicPr>
          <p:cNvPr id="9" name="Image 9" descr="Une image contenant texte&#10;&#10;Description générée automatiquement">
            <a:extLst>
              <a:ext uri="{FF2B5EF4-FFF2-40B4-BE49-F238E27FC236}">
                <a16:creationId xmlns:a16="http://schemas.microsoft.com/office/drawing/2014/main" id="{EBAB23F3-481E-C0B8-5821-C3DC4E4A56C6}"/>
              </a:ext>
            </a:extLst>
          </p:cNvPr>
          <p:cNvPicPr>
            <a:picLocks noChangeAspect="1"/>
          </p:cNvPicPr>
          <p:nvPr/>
        </p:nvPicPr>
        <p:blipFill>
          <a:blip r:embed="rId3"/>
          <a:stretch>
            <a:fillRect/>
          </a:stretch>
        </p:blipFill>
        <p:spPr>
          <a:xfrm>
            <a:off x="-5751" y="5002204"/>
            <a:ext cx="12217878" cy="1856913"/>
          </a:xfrm>
          <a:prstGeom prst="rect">
            <a:avLst/>
          </a:prstGeom>
        </p:spPr>
      </p:pic>
    </p:spTree>
    <p:extLst>
      <p:ext uri="{BB962C8B-B14F-4D97-AF65-F5344CB8AC3E}">
        <p14:creationId xmlns:p14="http://schemas.microsoft.com/office/powerpoint/2010/main" val="224723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D5AD81-4946-7D79-BDD7-1CB77D82D343}"/>
              </a:ext>
            </a:extLst>
          </p:cNvPr>
          <p:cNvSpPr>
            <a:spLocks noGrp="1"/>
          </p:cNvSpPr>
          <p:nvPr>
            <p:ph type="body" idx="1"/>
          </p:nvPr>
        </p:nvSpPr>
        <p:spPr>
          <a:xfrm>
            <a:off x="701384" y="1143000"/>
            <a:ext cx="5669280" cy="4572000"/>
          </a:xfrm>
        </p:spPr>
        <p:txBody>
          <a:bodyPr/>
          <a:lstStyle/>
          <a:p>
            <a:r>
              <a:rPr lang="fr-FR" sz="6600">
                <a:cs typeface="Arial"/>
              </a:rPr>
              <a:t>Notre charte</a:t>
            </a:r>
          </a:p>
          <a:p>
            <a:endParaRPr lang="fr-FR">
              <a:cs typeface="Arial"/>
            </a:endParaRPr>
          </a:p>
          <a:p>
            <a:r>
              <a:rPr lang="fr-CA" sz="3200" b="0">
                <a:cs typeface="Arial"/>
              </a:rPr>
              <a:t>Nom de la Charte?</a:t>
            </a:r>
            <a:endParaRPr lang="fr-FR" sz="3200">
              <a:cs typeface="Arial" panose="020B0604020202020204"/>
            </a:endParaRPr>
          </a:p>
        </p:txBody>
      </p:sp>
      <p:pic>
        <p:nvPicPr>
          <p:cNvPr id="13" name="Image 13">
            <a:extLst>
              <a:ext uri="{FF2B5EF4-FFF2-40B4-BE49-F238E27FC236}">
                <a16:creationId xmlns:a16="http://schemas.microsoft.com/office/drawing/2014/main" id="{AD4A526F-48FE-85F3-E5CB-71275D2046EF}"/>
              </a:ext>
            </a:extLst>
          </p:cNvPr>
          <p:cNvPicPr>
            <a:picLocks noGrp="1" noChangeAspect="1"/>
          </p:cNvPicPr>
          <p:nvPr>
            <p:ph type="pic" sz="quarter" idx="16"/>
          </p:nvPr>
        </p:nvPicPr>
        <p:blipFill rotWithShape="1">
          <a:blip r:embed="rId3"/>
          <a:srcRect l="17873" r="17873"/>
          <a:stretch/>
        </p:blipFill>
        <p:spPr>
          <a:xfrm>
            <a:off x="6516796" y="1502431"/>
            <a:ext cx="4008984" cy="3865800"/>
          </a:xfrm>
        </p:spPr>
      </p:pic>
    </p:spTree>
    <p:extLst>
      <p:ext uri="{BB962C8B-B14F-4D97-AF65-F5344CB8AC3E}">
        <p14:creationId xmlns:p14="http://schemas.microsoft.com/office/powerpoint/2010/main" val="42577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pic>
        <p:nvPicPr>
          <p:cNvPr id="4" name="Graphique 4" descr="Badge 1 contour">
            <a:extLst>
              <a:ext uri="{FF2B5EF4-FFF2-40B4-BE49-F238E27FC236}">
                <a16:creationId xmlns:a16="http://schemas.microsoft.com/office/drawing/2014/main" id="{39CAD221-D696-EAD1-8B60-A6AEDF073C5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241455" y="2359329"/>
            <a:ext cx="1895511" cy="1895511"/>
          </a:xfrm>
        </p:spPr>
      </p:pic>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spTree>
    <p:extLst>
      <p:ext uri="{BB962C8B-B14F-4D97-AF65-F5344CB8AC3E}">
        <p14:creationId xmlns:p14="http://schemas.microsoft.com/office/powerpoint/2010/main" val="300571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contour">
            <a:extLst>
              <a:ext uri="{FF2B5EF4-FFF2-40B4-BE49-F238E27FC236}">
                <a16:creationId xmlns:a16="http://schemas.microsoft.com/office/drawing/2014/main" id="{91916714-E303-CC8B-740C-992EA764BD6A}"/>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42098" y="2661253"/>
            <a:ext cx="1996153" cy="1996153"/>
          </a:xfrm>
        </p:spPr>
      </p:pic>
    </p:spTree>
    <p:extLst>
      <p:ext uri="{BB962C8B-B14F-4D97-AF65-F5344CB8AC3E}">
        <p14:creationId xmlns:p14="http://schemas.microsoft.com/office/powerpoint/2010/main" val="93904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3 contour">
            <a:extLst>
              <a:ext uri="{FF2B5EF4-FFF2-40B4-BE49-F238E27FC236}">
                <a16:creationId xmlns:a16="http://schemas.microsoft.com/office/drawing/2014/main" id="{A395BF19-DF87-992F-16AA-5F0DD51D6C12}"/>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27721" y="2733139"/>
            <a:ext cx="1996152" cy="1981775"/>
          </a:xfrm>
        </p:spPr>
      </p:pic>
    </p:spTree>
    <p:extLst>
      <p:ext uri="{BB962C8B-B14F-4D97-AF65-F5344CB8AC3E}">
        <p14:creationId xmlns:p14="http://schemas.microsoft.com/office/powerpoint/2010/main" val="208048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4 contour">
            <a:extLst>
              <a:ext uri="{FF2B5EF4-FFF2-40B4-BE49-F238E27FC236}">
                <a16:creationId xmlns:a16="http://schemas.microsoft.com/office/drawing/2014/main" id="{F4C225E0-8260-1B5E-2B0D-ACFC7A19E245}"/>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169567" y="2574987"/>
            <a:ext cx="2211815" cy="2211815"/>
          </a:xfrm>
        </p:spPr>
      </p:pic>
    </p:spTree>
    <p:extLst>
      <p:ext uri="{BB962C8B-B14F-4D97-AF65-F5344CB8AC3E}">
        <p14:creationId xmlns:p14="http://schemas.microsoft.com/office/powerpoint/2010/main" val="167394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7" name="Graphique 7" descr="Badge 5 contour">
            <a:extLst>
              <a:ext uri="{FF2B5EF4-FFF2-40B4-BE49-F238E27FC236}">
                <a16:creationId xmlns:a16="http://schemas.microsoft.com/office/drawing/2014/main" id="{3104AB2A-1A58-51FD-9F1B-0C86E93D5343}"/>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413984" y="2646875"/>
            <a:ext cx="2039285" cy="2024908"/>
          </a:xfrm>
        </p:spPr>
      </p:pic>
    </p:spTree>
    <p:extLst>
      <p:ext uri="{BB962C8B-B14F-4D97-AF65-F5344CB8AC3E}">
        <p14:creationId xmlns:p14="http://schemas.microsoft.com/office/powerpoint/2010/main" val="345399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656930" y="477903"/>
            <a:ext cx="5943600" cy="914400"/>
          </a:xfrm>
        </p:spPr>
        <p:txBody>
          <a:bodyPr/>
          <a:lstStyle/>
          <a:p>
            <a:r>
              <a:rPr lang="fr-CA" dirty="0"/>
              <a:t>La loi, qu'est-ce que c'est?</a:t>
            </a:r>
            <a:endParaRPr lang="fr-CA" dirty="0">
              <a:cs typeface="Arial"/>
            </a:endParaRPr>
          </a:p>
        </p:txBody>
      </p:sp>
      <p:sp>
        <p:nvSpPr>
          <p:cNvPr id="15" name="Espace réservé du texte 14">
            <a:extLst>
              <a:ext uri="{FF2B5EF4-FFF2-40B4-BE49-F238E27FC236}">
                <a16:creationId xmlns:a16="http://schemas.microsoft.com/office/drawing/2014/main" id="{6021B769-967B-5B46-84CF-6513A230AEA7}"/>
              </a:ext>
            </a:extLst>
          </p:cNvPr>
          <p:cNvSpPr>
            <a:spLocks noGrp="1"/>
          </p:cNvSpPr>
          <p:nvPr>
            <p:ph type="body" sz="quarter" idx="14"/>
          </p:nvPr>
        </p:nvSpPr>
        <p:spPr>
          <a:xfrm>
            <a:off x="728817" y="2821987"/>
            <a:ext cx="5486400" cy="3554084"/>
          </a:xfrm>
        </p:spPr>
        <p:txBody>
          <a:bodyPr vert="horz" lIns="0" tIns="0" rIns="0" bIns="0" rtlCol="0" anchor="t">
            <a:noAutofit/>
          </a:bodyPr>
          <a:lstStyle/>
          <a:p>
            <a:r>
              <a:rPr lang="fr-FR">
                <a:ea typeface="+mn-lt"/>
                <a:cs typeface="+mn-lt"/>
              </a:rPr>
              <a:t>Pourrais-tu expliquer la différence entre une loi et une règle?</a:t>
            </a:r>
            <a:endParaRPr lang="fr-FR"/>
          </a:p>
        </p:txBody>
      </p:sp>
      <p:pic>
        <p:nvPicPr>
          <p:cNvPr id="2" name="Image 2">
            <a:extLst>
              <a:ext uri="{FF2B5EF4-FFF2-40B4-BE49-F238E27FC236}">
                <a16:creationId xmlns:a16="http://schemas.microsoft.com/office/drawing/2014/main" id="{1C7B4DA9-2F73-6A39-B7B7-62A24994FB5E}"/>
              </a:ext>
            </a:extLst>
          </p:cNvPr>
          <p:cNvPicPr>
            <a:picLocks noChangeAspect="1"/>
          </p:cNvPicPr>
          <p:nvPr/>
        </p:nvPicPr>
        <p:blipFill>
          <a:blip r:embed="rId3"/>
          <a:stretch>
            <a:fillRect/>
          </a:stretch>
        </p:blipFill>
        <p:spPr>
          <a:xfrm>
            <a:off x="7853751" y="580845"/>
            <a:ext cx="3414384" cy="5696309"/>
          </a:xfrm>
          <a:prstGeom prst="rect">
            <a:avLst/>
          </a:prstGeom>
        </p:spPr>
      </p:pic>
    </p:spTree>
    <p:extLst>
      <p:ext uri="{BB962C8B-B14F-4D97-AF65-F5344CB8AC3E}">
        <p14:creationId xmlns:p14="http://schemas.microsoft.com/office/powerpoint/2010/main" val="24213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32A1260-872F-83E8-130E-678BA0D769DF}"/>
              </a:ext>
            </a:extLst>
          </p:cNvPr>
          <p:cNvSpPr>
            <a:spLocks noGrp="1"/>
          </p:cNvSpPr>
          <p:nvPr>
            <p:ph type="body" idx="1"/>
          </p:nvPr>
        </p:nvSpPr>
        <p:spPr>
          <a:xfrm>
            <a:off x="4827686" y="1143000"/>
            <a:ext cx="6416902" cy="5060830"/>
          </a:xfrm>
        </p:spPr>
        <p:txBody>
          <a:bodyPr/>
          <a:lstStyle/>
          <a:p>
            <a:r>
              <a:rPr lang="fr-FR">
                <a:cs typeface="Arial"/>
              </a:rPr>
              <a:t>...</a:t>
            </a:r>
          </a:p>
        </p:txBody>
      </p:sp>
      <p:sp>
        <p:nvSpPr>
          <p:cNvPr id="5" name="ZoneTexte 4">
            <a:extLst>
              <a:ext uri="{FF2B5EF4-FFF2-40B4-BE49-F238E27FC236}">
                <a16:creationId xmlns:a16="http://schemas.microsoft.com/office/drawing/2014/main" id="{399CFB77-0942-AB42-B71E-0088C240E6C1}"/>
              </a:ext>
            </a:extLst>
          </p:cNvPr>
          <p:cNvSpPr txBox="1"/>
          <p:nvPr/>
        </p:nvSpPr>
        <p:spPr>
          <a:xfrm>
            <a:off x="382438" y="382438"/>
            <a:ext cx="65783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a:solidFill>
                  <a:schemeClr val="accent1"/>
                </a:solidFill>
              </a:rPr>
              <a:t>Notre charte du savoir-agir en ligne</a:t>
            </a:r>
            <a:endParaRPr lang="fr-FR">
              <a:solidFill>
                <a:schemeClr val="accent1"/>
              </a:solidFill>
            </a:endParaRPr>
          </a:p>
        </p:txBody>
      </p:sp>
      <p:pic>
        <p:nvPicPr>
          <p:cNvPr id="6" name="Graphique 7" descr="Badge 6 contour">
            <a:extLst>
              <a:ext uri="{FF2B5EF4-FFF2-40B4-BE49-F238E27FC236}">
                <a16:creationId xmlns:a16="http://schemas.microsoft.com/office/drawing/2014/main" id="{23C10390-8C4C-7C24-730B-165814C9262B}"/>
              </a:ext>
            </a:extLst>
          </p:cNvPr>
          <p:cNvPicPr>
            <a:picLocks noGrp="1" noChangeAspect="1"/>
          </p:cNvPicPr>
          <p:nvPr>
            <p:ph type="pic" sz="quarter" idx="16"/>
          </p:nvPr>
        </p:nvPicPr>
        <p:blipFill rotWithShape="1">
          <a:blip r:embed="rId3">
            <a:extLst>
              <a:ext uri="{96DAC541-7B7A-43D3-8B79-37D633B846F1}">
                <asvg:svgBlip xmlns:asvg="http://schemas.microsoft.com/office/drawing/2016/SVG/main" r:embed="rId4"/>
              </a:ext>
            </a:extLst>
          </a:blip>
          <a:srcRect l="20" r="20"/>
          <a:stretch/>
        </p:blipFill>
        <p:spPr>
          <a:xfrm>
            <a:off x="1356474" y="2675629"/>
            <a:ext cx="2183059" cy="2183059"/>
          </a:xfrm>
        </p:spPr>
      </p:pic>
    </p:spTree>
    <p:extLst>
      <p:ext uri="{BB962C8B-B14F-4D97-AF65-F5344CB8AC3E}">
        <p14:creationId xmlns:p14="http://schemas.microsoft.com/office/powerpoint/2010/main" val="33358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C53E8B0-EF67-7449-BB29-BC42135DAD5C}"/>
              </a:ext>
            </a:extLst>
          </p:cNvPr>
          <p:cNvSpPr>
            <a:spLocks noGrp="1"/>
          </p:cNvSpPr>
          <p:nvPr>
            <p:ph type="title"/>
          </p:nvPr>
        </p:nvSpPr>
        <p:spPr>
          <a:xfrm>
            <a:off x="426893" y="420394"/>
            <a:ext cx="10421938" cy="914400"/>
          </a:xfrm>
        </p:spPr>
        <p:txBody>
          <a:bodyPr/>
          <a:lstStyle/>
          <a:p>
            <a:r>
              <a:rPr lang="fr-CA"/>
              <a:t>Ressources</a:t>
            </a:r>
          </a:p>
        </p:txBody>
      </p:sp>
      <p:sp>
        <p:nvSpPr>
          <p:cNvPr id="7" name="Espace réservé du texte 6">
            <a:extLst>
              <a:ext uri="{FF2B5EF4-FFF2-40B4-BE49-F238E27FC236}">
                <a16:creationId xmlns:a16="http://schemas.microsoft.com/office/drawing/2014/main" id="{EC0B2E84-BAC8-A24E-BD74-31FBFD0C74AE}"/>
              </a:ext>
            </a:extLst>
          </p:cNvPr>
          <p:cNvSpPr>
            <a:spLocks noGrp="1"/>
          </p:cNvSpPr>
          <p:nvPr>
            <p:ph type="body" sz="quarter" idx="14"/>
          </p:nvPr>
        </p:nvSpPr>
        <p:spPr>
          <a:xfrm>
            <a:off x="656930" y="1456139"/>
            <a:ext cx="10884235" cy="3566160"/>
          </a:xfrm>
        </p:spPr>
        <p:txBody>
          <a:bodyPr vert="horz" lIns="0" tIns="0" rIns="0" bIns="0" rtlCol="0" anchor="t">
            <a:noAutofit/>
          </a:bodyPr>
          <a:lstStyle/>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Tel-jeunes</a:t>
            </a:r>
            <a:r>
              <a:rPr lang="fr-CA">
                <a:ea typeface="+mn-lt"/>
                <a:cs typeface="+mn-lt"/>
              </a:rPr>
              <a:t> : 1-800-263-2266, ou par clavardage sur teljeunes.com</a:t>
            </a:r>
            <a:endParaRPr lang="en-US">
              <a:ea typeface="+mn-lt"/>
              <a:cs typeface="+mn-lt"/>
            </a:endParaRPr>
          </a:p>
          <a:p>
            <a:pPr marL="171450" indent="-171450">
              <a:lnSpc>
                <a:spcPct val="100000"/>
              </a:lnSpc>
              <a:spcBef>
                <a:spcPts val="0"/>
              </a:spcBef>
              <a:buFont typeface="Arial,Sans-Serif"/>
              <a:buChar char="•"/>
            </a:pPr>
            <a:endParaRPr lang="fr-CA">
              <a:ea typeface="+mn-lt"/>
              <a:cs typeface="+mn-lt"/>
            </a:endParaRPr>
          </a:p>
          <a:p>
            <a:pPr marL="171450" indent="-171450">
              <a:lnSpc>
                <a:spcPct val="100000"/>
              </a:lnSpc>
              <a:spcBef>
                <a:spcPts val="0"/>
              </a:spcBef>
              <a:buFont typeface="Arial,Sans-Serif"/>
              <a:buChar char="•"/>
            </a:pPr>
            <a:r>
              <a:rPr lang="fr-CA">
                <a:ea typeface="+mn-lt"/>
                <a:cs typeface="+mn-lt"/>
              </a:rPr>
              <a:t> </a:t>
            </a:r>
            <a:r>
              <a:rPr lang="fr-CA">
                <a:solidFill>
                  <a:schemeClr val="accent1"/>
                </a:solidFill>
                <a:ea typeface="+mn-lt"/>
                <a:cs typeface="+mn-lt"/>
              </a:rPr>
              <a:t>Jeunesse, j'écoute</a:t>
            </a:r>
            <a:r>
              <a:rPr lang="fr-CA">
                <a:ea typeface="+mn-lt"/>
                <a:cs typeface="+mn-lt"/>
              </a:rPr>
              <a:t> (par téléphone ou par texto) : 1-800 668-6868</a:t>
            </a:r>
            <a:endParaRPr lang="en-US">
              <a:ea typeface="+mn-lt"/>
              <a:cs typeface="+mn-lt"/>
            </a:endParaRPr>
          </a:p>
          <a:p>
            <a:pPr marL="171450" indent="-171450">
              <a:lnSpc>
                <a:spcPct val="100000"/>
              </a:lnSpc>
              <a:spcBef>
                <a:spcPts val="0"/>
              </a:spcBef>
              <a:buFont typeface="Arial,Sans-Serif"/>
              <a:buChar char="•"/>
            </a:pPr>
            <a:endParaRPr lang="fr-CA">
              <a:solidFill>
                <a:srgbClr val="FFFFFF"/>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cyberaide.ca </a:t>
            </a:r>
            <a:r>
              <a:rPr lang="fr-CA">
                <a:ea typeface="+mn-lt"/>
                <a:cs typeface="+mn-lt"/>
              </a:rPr>
              <a:t>: Site permettant de signaler du matériel pédopornographique sur le web. Cette ressource peut également aider les jeunes et leurs parents dans les cas où une image intime d’une personne mineure circule sur le web.</a:t>
            </a:r>
            <a:endParaRPr lang="en-US">
              <a:ea typeface="+mn-lt"/>
              <a:cs typeface="+mn-lt"/>
            </a:endParaRPr>
          </a:p>
          <a:p>
            <a:pPr marL="171450" indent="-171450">
              <a:lnSpc>
                <a:spcPct val="100000"/>
              </a:lnSpc>
              <a:spcBef>
                <a:spcPts val="0"/>
              </a:spcBef>
              <a:buFont typeface="Arial,Sans-Serif"/>
              <a:buChar char="•"/>
            </a:pPr>
            <a:endParaRPr lang="fr-CA">
              <a:solidFill>
                <a:schemeClr val="accent1"/>
              </a:solidFill>
              <a:ea typeface="+mn-lt"/>
              <a:cs typeface="+mn-lt"/>
            </a:endParaRPr>
          </a:p>
          <a:p>
            <a:pPr marL="171450" indent="-171450">
              <a:lnSpc>
                <a:spcPct val="100000"/>
              </a:lnSpc>
              <a:spcBef>
                <a:spcPts val="0"/>
              </a:spcBef>
              <a:buFont typeface="Arial,Sans-Serif"/>
              <a:buChar char="•"/>
            </a:pPr>
            <a:r>
              <a:rPr lang="fr-CA">
                <a:solidFill>
                  <a:schemeClr val="accent1"/>
                </a:solidFill>
                <a:ea typeface="+mn-lt"/>
                <a:cs typeface="+mn-lt"/>
              </a:rPr>
              <a:t> aidezmoisvp.ca</a:t>
            </a:r>
            <a:r>
              <a:rPr lang="fr-CA">
                <a:ea typeface="+mn-lt"/>
                <a:cs typeface="+mn-lt"/>
              </a:rPr>
              <a:t> : Site offrant de l'aide aux jeunes qui vivent de la cyberintimidation ou de l'extorsion en ligne.</a:t>
            </a:r>
            <a:endParaRPr lang="en-US">
              <a:ea typeface="+mn-lt"/>
              <a:cs typeface="+mn-lt"/>
            </a:endParaRPr>
          </a:p>
          <a:p>
            <a:pPr>
              <a:lnSpc>
                <a:spcPct val="100000"/>
              </a:lnSpc>
              <a:spcBef>
                <a:spcPts val="0"/>
              </a:spcBef>
            </a:pPr>
            <a:endParaRPr lang="en-US">
              <a:ea typeface="+mn-lt"/>
              <a:cs typeface="+mn-lt"/>
            </a:endParaRPr>
          </a:p>
          <a:p>
            <a:endParaRPr lang="fr-CA">
              <a:cs typeface="Arial"/>
            </a:endParaRPr>
          </a:p>
        </p:txBody>
      </p:sp>
    </p:spTree>
    <p:extLst>
      <p:ext uri="{BB962C8B-B14F-4D97-AF65-F5344CB8AC3E}">
        <p14:creationId xmlns:p14="http://schemas.microsoft.com/office/powerpoint/2010/main" val="378662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93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9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C5DFB938-2839-5A45-A454-BF0CD6F632AC}"/>
              </a:ext>
            </a:extLst>
          </p:cNvPr>
          <p:cNvSpPr>
            <a:spLocks noGrp="1"/>
          </p:cNvSpPr>
          <p:nvPr>
            <p:ph type="title"/>
          </p:nvPr>
        </p:nvSpPr>
        <p:spPr>
          <a:xfrm>
            <a:off x="5879591" y="492281"/>
            <a:ext cx="5212080" cy="914400"/>
          </a:xfrm>
        </p:spPr>
        <p:txBody>
          <a:bodyPr/>
          <a:lstStyle/>
          <a:p>
            <a:r>
              <a:rPr lang="fr-CA"/>
              <a:t>Les lois changent-elles avec le temps?</a:t>
            </a:r>
            <a:endParaRPr lang="fr-CA">
              <a:cs typeface="Arial"/>
            </a:endParaRPr>
          </a:p>
        </p:txBody>
      </p:sp>
      <p:sp>
        <p:nvSpPr>
          <p:cNvPr id="15" name="Espace réservé du texte 14">
            <a:extLst>
              <a:ext uri="{FF2B5EF4-FFF2-40B4-BE49-F238E27FC236}">
                <a16:creationId xmlns:a16="http://schemas.microsoft.com/office/drawing/2014/main" id="{FA36EEC9-3F2C-8242-887E-20759CDF92DD}"/>
              </a:ext>
            </a:extLst>
          </p:cNvPr>
          <p:cNvSpPr>
            <a:spLocks noGrp="1"/>
          </p:cNvSpPr>
          <p:nvPr>
            <p:ph type="body" sz="quarter" idx="14"/>
          </p:nvPr>
        </p:nvSpPr>
        <p:spPr>
          <a:xfrm>
            <a:off x="6469063" y="2965761"/>
            <a:ext cx="5212080" cy="3252159"/>
          </a:xfrm>
        </p:spPr>
        <p:txBody>
          <a:bodyPr vert="horz" lIns="0" tIns="0" rIns="0" bIns="0" rtlCol="0" anchor="t">
            <a:noAutofit/>
          </a:bodyPr>
          <a:lstStyle/>
          <a:p>
            <a:endParaRPr lang="fr-FR">
              <a:cs typeface="Arial"/>
            </a:endParaRPr>
          </a:p>
          <a:p>
            <a:r>
              <a:rPr lang="fr-CA">
                <a:ea typeface="+mn-lt"/>
                <a:cs typeface="+mn-lt"/>
              </a:rPr>
              <a:t>Les lois continueront-elles de changer?</a:t>
            </a:r>
            <a:endParaRPr lang="fr-FR"/>
          </a:p>
        </p:txBody>
      </p:sp>
      <p:pic>
        <p:nvPicPr>
          <p:cNvPr id="3" name="Image 3">
            <a:extLst>
              <a:ext uri="{FF2B5EF4-FFF2-40B4-BE49-F238E27FC236}">
                <a16:creationId xmlns:a16="http://schemas.microsoft.com/office/drawing/2014/main" id="{E119DBEB-7E39-182A-D034-FAADA907D9A9}"/>
              </a:ext>
            </a:extLst>
          </p:cNvPr>
          <p:cNvPicPr>
            <a:picLocks noChangeAspect="1"/>
          </p:cNvPicPr>
          <p:nvPr/>
        </p:nvPicPr>
        <p:blipFill>
          <a:blip r:embed="rId3"/>
          <a:stretch>
            <a:fillRect/>
          </a:stretch>
        </p:blipFill>
        <p:spPr>
          <a:xfrm>
            <a:off x="-5752" y="1003443"/>
            <a:ext cx="4827916" cy="4851115"/>
          </a:xfrm>
          <a:prstGeom prst="rect">
            <a:avLst/>
          </a:prstGeom>
        </p:spPr>
      </p:pic>
    </p:spTree>
    <p:extLst>
      <p:ext uri="{BB962C8B-B14F-4D97-AF65-F5344CB8AC3E}">
        <p14:creationId xmlns:p14="http://schemas.microsoft.com/office/powerpoint/2010/main" val="3633348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8E8010C2-3CBF-360E-B76A-7E08C58B3AE7}"/>
              </a:ext>
            </a:extLst>
          </p:cNvPr>
          <p:cNvSpPr>
            <a:spLocks noGrp="1"/>
          </p:cNvSpPr>
          <p:nvPr>
            <p:ph type="title"/>
          </p:nvPr>
        </p:nvSpPr>
        <p:spPr/>
        <p:txBody>
          <a:bodyPr/>
          <a:lstStyle/>
          <a:p>
            <a:r>
              <a:rPr lang="fr-FR">
                <a:cs typeface="Arial"/>
              </a:rPr>
              <a:t>Les lois sont-elles les mêmes partout?</a:t>
            </a:r>
            <a:endParaRPr lang="fr-FR"/>
          </a:p>
        </p:txBody>
      </p:sp>
      <p:sp>
        <p:nvSpPr>
          <p:cNvPr id="4" name="Espace réservé du texte 3">
            <a:extLst>
              <a:ext uri="{FF2B5EF4-FFF2-40B4-BE49-F238E27FC236}">
                <a16:creationId xmlns:a16="http://schemas.microsoft.com/office/drawing/2014/main" id="{40AD2958-AC71-1D61-62BB-3DD554138C3A}"/>
              </a:ext>
            </a:extLst>
          </p:cNvPr>
          <p:cNvSpPr>
            <a:spLocks noGrp="1"/>
          </p:cNvSpPr>
          <p:nvPr>
            <p:ph type="body" sz="quarter" idx="14"/>
          </p:nvPr>
        </p:nvSpPr>
        <p:spPr>
          <a:xfrm>
            <a:off x="613798" y="2965761"/>
            <a:ext cx="5486400" cy="3424687"/>
          </a:xfrm>
        </p:spPr>
        <p:txBody>
          <a:bodyPr vert="horz" lIns="0" tIns="0" rIns="0" bIns="0" rtlCol="0" anchor="t">
            <a:noAutofit/>
          </a:bodyPr>
          <a:lstStyle/>
          <a:p>
            <a:r>
              <a:rPr lang="fr-FR">
                <a:cs typeface="Arial"/>
              </a:rPr>
              <a:t>Les lois s'appliquent-elles sur Internet?</a:t>
            </a:r>
          </a:p>
          <a:p>
            <a:endParaRPr lang="fr-FR">
              <a:cs typeface="Arial"/>
            </a:endParaRPr>
          </a:p>
          <a:p>
            <a:r>
              <a:rPr lang="fr-FR">
                <a:cs typeface="Arial"/>
              </a:rPr>
              <a:t>Crois-tu </a:t>
            </a:r>
            <a:r>
              <a:rPr lang="fr-CA">
                <a:cs typeface="Arial"/>
              </a:rPr>
              <a:t>qu'il soit plus difficile ou plus facile de « réprimander » une personne qui agit mal sur internet? </a:t>
            </a:r>
            <a:endParaRPr lang="fr-FR"/>
          </a:p>
        </p:txBody>
      </p:sp>
      <p:pic>
        <p:nvPicPr>
          <p:cNvPr id="2" name="Image 8">
            <a:extLst>
              <a:ext uri="{FF2B5EF4-FFF2-40B4-BE49-F238E27FC236}">
                <a16:creationId xmlns:a16="http://schemas.microsoft.com/office/drawing/2014/main" id="{DC8DB902-BEFE-0552-8015-F3A38955F179}"/>
              </a:ext>
            </a:extLst>
          </p:cNvPr>
          <p:cNvPicPr>
            <a:picLocks noChangeAspect="1"/>
          </p:cNvPicPr>
          <p:nvPr/>
        </p:nvPicPr>
        <p:blipFill>
          <a:blip r:embed="rId3"/>
          <a:stretch>
            <a:fillRect/>
          </a:stretch>
        </p:blipFill>
        <p:spPr>
          <a:xfrm>
            <a:off x="8711332" y="1680803"/>
            <a:ext cx="2619375" cy="3381375"/>
          </a:xfrm>
          <a:prstGeom prst="rect">
            <a:avLst/>
          </a:prstGeom>
        </p:spPr>
      </p:pic>
      <p:pic>
        <p:nvPicPr>
          <p:cNvPr id="9" name="Image 9">
            <a:extLst>
              <a:ext uri="{FF2B5EF4-FFF2-40B4-BE49-F238E27FC236}">
                <a16:creationId xmlns:a16="http://schemas.microsoft.com/office/drawing/2014/main" id="{CB067EF7-A548-8CB5-0520-DAF0D6C8F999}"/>
              </a:ext>
            </a:extLst>
          </p:cNvPr>
          <p:cNvPicPr>
            <a:picLocks noChangeAspect="1"/>
          </p:cNvPicPr>
          <p:nvPr/>
        </p:nvPicPr>
        <p:blipFill>
          <a:blip r:embed="rId4"/>
          <a:stretch>
            <a:fillRect/>
          </a:stretch>
        </p:blipFill>
        <p:spPr>
          <a:xfrm>
            <a:off x="10705831" y="5059033"/>
            <a:ext cx="1362075" cy="1714500"/>
          </a:xfrm>
          <a:prstGeom prst="rect">
            <a:avLst/>
          </a:prstGeom>
        </p:spPr>
      </p:pic>
      <p:pic>
        <p:nvPicPr>
          <p:cNvPr id="10" name="Image 10">
            <a:extLst>
              <a:ext uri="{FF2B5EF4-FFF2-40B4-BE49-F238E27FC236}">
                <a16:creationId xmlns:a16="http://schemas.microsoft.com/office/drawing/2014/main" id="{FDF5D340-2D50-DA5D-403A-DFDE9909CA72}"/>
              </a:ext>
            </a:extLst>
          </p:cNvPr>
          <p:cNvPicPr>
            <a:picLocks noChangeAspect="1"/>
          </p:cNvPicPr>
          <p:nvPr/>
        </p:nvPicPr>
        <p:blipFill>
          <a:blip r:embed="rId4"/>
          <a:stretch>
            <a:fillRect/>
          </a:stretch>
        </p:blipFill>
        <p:spPr>
          <a:xfrm>
            <a:off x="7571567" y="429524"/>
            <a:ext cx="1362075" cy="1714500"/>
          </a:xfrm>
          <a:prstGeom prst="rect">
            <a:avLst/>
          </a:prstGeom>
        </p:spPr>
      </p:pic>
      <p:pic>
        <p:nvPicPr>
          <p:cNvPr id="11" name="Image 11">
            <a:extLst>
              <a:ext uri="{FF2B5EF4-FFF2-40B4-BE49-F238E27FC236}">
                <a16:creationId xmlns:a16="http://schemas.microsoft.com/office/drawing/2014/main" id="{84D31403-A712-B808-A1A3-681A0D19EF34}"/>
              </a:ext>
            </a:extLst>
          </p:cNvPr>
          <p:cNvPicPr>
            <a:picLocks noChangeAspect="1"/>
          </p:cNvPicPr>
          <p:nvPr/>
        </p:nvPicPr>
        <p:blipFill>
          <a:blip r:embed="rId4"/>
          <a:stretch>
            <a:fillRect/>
          </a:stretch>
        </p:blipFill>
        <p:spPr>
          <a:xfrm>
            <a:off x="6895831" y="4196392"/>
            <a:ext cx="1362075" cy="1714500"/>
          </a:xfrm>
          <a:prstGeom prst="rect">
            <a:avLst/>
          </a:prstGeom>
        </p:spPr>
      </p:pic>
    </p:spTree>
    <p:extLst>
      <p:ext uri="{BB962C8B-B14F-4D97-AF65-F5344CB8AC3E}">
        <p14:creationId xmlns:p14="http://schemas.microsoft.com/office/powerpoint/2010/main" val="408313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249736D-0356-9098-88D7-53833EFA1730}"/>
              </a:ext>
            </a:extLst>
          </p:cNvPr>
          <p:cNvSpPr>
            <a:spLocks noGrp="1"/>
          </p:cNvSpPr>
          <p:nvPr>
            <p:ph type="title"/>
          </p:nvPr>
        </p:nvSpPr>
        <p:spPr/>
        <p:txBody>
          <a:bodyPr/>
          <a:lstStyle/>
          <a:p>
            <a:r>
              <a:rPr lang="fr-FR">
                <a:cs typeface="Arial"/>
              </a:rPr>
              <a:t>Criminel, qu'est-ce que ça veut dire?</a:t>
            </a:r>
            <a:endParaRPr lang="fr-FR"/>
          </a:p>
        </p:txBody>
      </p:sp>
      <p:sp>
        <p:nvSpPr>
          <p:cNvPr id="4" name="Espace réservé du texte 3">
            <a:extLst>
              <a:ext uri="{FF2B5EF4-FFF2-40B4-BE49-F238E27FC236}">
                <a16:creationId xmlns:a16="http://schemas.microsoft.com/office/drawing/2014/main" id="{74149F42-8789-A134-98E7-8F1283F1A8FC}"/>
              </a:ext>
            </a:extLst>
          </p:cNvPr>
          <p:cNvSpPr>
            <a:spLocks noGrp="1"/>
          </p:cNvSpPr>
          <p:nvPr>
            <p:ph type="body" sz="quarter" idx="14"/>
          </p:nvPr>
        </p:nvSpPr>
        <p:spPr>
          <a:xfrm>
            <a:off x="6469063" y="3210176"/>
            <a:ext cx="5212080" cy="3165895"/>
          </a:xfrm>
        </p:spPr>
        <p:txBody>
          <a:bodyPr vert="horz" lIns="0" tIns="0" rIns="0" bIns="0" rtlCol="0" anchor="t">
            <a:noAutofit/>
          </a:bodyPr>
          <a:lstStyle/>
          <a:p>
            <a:r>
              <a:rPr lang="fr-FR">
                <a:ea typeface="+mn-lt"/>
                <a:cs typeface="+mn-lt"/>
              </a:rPr>
              <a:t>Ce n’est pas parce que c’est interdit que c’est criminel!</a:t>
            </a:r>
          </a:p>
        </p:txBody>
      </p:sp>
      <p:pic>
        <p:nvPicPr>
          <p:cNvPr id="6" name="Image 6">
            <a:extLst>
              <a:ext uri="{FF2B5EF4-FFF2-40B4-BE49-F238E27FC236}">
                <a16:creationId xmlns:a16="http://schemas.microsoft.com/office/drawing/2014/main" id="{330B2C54-2096-7E39-AB39-F38181EA885C}"/>
              </a:ext>
            </a:extLst>
          </p:cNvPr>
          <p:cNvPicPr>
            <a:picLocks noChangeAspect="1"/>
          </p:cNvPicPr>
          <p:nvPr/>
        </p:nvPicPr>
        <p:blipFill>
          <a:blip r:embed="rId3"/>
          <a:stretch>
            <a:fillRect/>
          </a:stretch>
        </p:blipFill>
        <p:spPr>
          <a:xfrm>
            <a:off x="626853" y="1736881"/>
            <a:ext cx="4468483" cy="4462540"/>
          </a:xfrm>
          <a:prstGeom prst="rect">
            <a:avLst/>
          </a:prstGeom>
        </p:spPr>
      </p:pic>
    </p:spTree>
    <p:extLst>
      <p:ext uri="{BB962C8B-B14F-4D97-AF65-F5344CB8AC3E}">
        <p14:creationId xmlns:p14="http://schemas.microsoft.com/office/powerpoint/2010/main" val="392592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B0CA235-8480-436E-5C91-F55DCCADAE46}"/>
              </a:ext>
            </a:extLst>
          </p:cNvPr>
          <p:cNvSpPr>
            <a:spLocks noGrp="1"/>
          </p:cNvSpPr>
          <p:nvPr>
            <p:ph type="body" idx="1"/>
          </p:nvPr>
        </p:nvSpPr>
        <p:spPr>
          <a:xfrm>
            <a:off x="1607157" y="1143000"/>
            <a:ext cx="5669280" cy="4572000"/>
          </a:xfrm>
        </p:spPr>
        <p:txBody>
          <a:bodyPr/>
          <a:lstStyle/>
          <a:p>
            <a:r>
              <a:rPr lang="fr-FR" sz="7200">
                <a:cs typeface="Arial"/>
              </a:rPr>
              <a:t>Internet</a:t>
            </a:r>
          </a:p>
        </p:txBody>
      </p:sp>
      <p:pic>
        <p:nvPicPr>
          <p:cNvPr id="4" name="Graphique 4" descr="Sans fil avec un remplissage uni">
            <a:extLst>
              <a:ext uri="{FF2B5EF4-FFF2-40B4-BE49-F238E27FC236}">
                <a16:creationId xmlns:a16="http://schemas.microsoft.com/office/drawing/2014/main" id="{7FC7ACC7-7495-D207-9E00-AD0561F8BE5D}"/>
              </a:ext>
            </a:extLst>
          </p:cNvPr>
          <p:cNvPicPr>
            <a:picLocks noGrp="1" noChangeAspect="1"/>
          </p:cNvPicPr>
          <p:nvPr>
            <p:ph type="pic" sz="quarter" idx="16"/>
          </p:nvPr>
        </p:nvPicPr>
        <p:blipFill rotWithShape="1">
          <a:blip r:embed="rId2">
            <a:extLst>
              <a:ext uri="{96DAC541-7B7A-43D3-8B79-37D633B846F1}">
                <asvg:svgBlip xmlns:asvg="http://schemas.microsoft.com/office/drawing/2016/SVG/main" r:embed="rId3"/>
              </a:ext>
            </a:extLst>
          </a:blip>
          <a:srcRect l="20" r="20"/>
          <a:stretch/>
        </p:blipFill>
        <p:spPr>
          <a:xfrm>
            <a:off x="7136172" y="2028649"/>
            <a:ext cx="2786908" cy="2786908"/>
          </a:xfrm>
        </p:spPr>
      </p:pic>
    </p:spTree>
    <p:extLst>
      <p:ext uri="{BB962C8B-B14F-4D97-AF65-F5344CB8AC3E}">
        <p14:creationId xmlns:p14="http://schemas.microsoft.com/office/powerpoint/2010/main" val="338244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B367A2B-B029-D16A-C815-7855ADFE2B68}"/>
              </a:ext>
            </a:extLst>
          </p:cNvPr>
          <p:cNvSpPr>
            <a:spLocks noGrp="1"/>
          </p:cNvSpPr>
          <p:nvPr>
            <p:ph type="title"/>
          </p:nvPr>
        </p:nvSpPr>
        <p:spPr>
          <a:xfrm>
            <a:off x="5692686" y="420393"/>
            <a:ext cx="6419777" cy="856892"/>
          </a:xfrm>
        </p:spPr>
        <p:txBody>
          <a:bodyPr/>
          <a:lstStyle/>
          <a:p>
            <a:r>
              <a:rPr lang="fr-FR" sz="4400">
                <a:cs typeface="Arial"/>
              </a:rPr>
              <a:t>Internet : </a:t>
            </a:r>
            <a:br>
              <a:rPr lang="fr-FR" sz="4400">
                <a:cs typeface="Arial"/>
              </a:rPr>
            </a:br>
            <a:r>
              <a:rPr lang="fr-FR" sz="4400">
                <a:cs typeface="Arial"/>
              </a:rPr>
              <a:t>Petit historique </a:t>
            </a:r>
            <a:endParaRPr lang="fr-FR" sz="4400"/>
          </a:p>
        </p:txBody>
      </p:sp>
      <p:sp>
        <p:nvSpPr>
          <p:cNvPr id="4" name="Espace réservé du texte 3">
            <a:extLst>
              <a:ext uri="{FF2B5EF4-FFF2-40B4-BE49-F238E27FC236}">
                <a16:creationId xmlns:a16="http://schemas.microsoft.com/office/drawing/2014/main" id="{3D3BA3D1-F602-A8DB-8326-2F880C3237B3}"/>
              </a:ext>
            </a:extLst>
          </p:cNvPr>
          <p:cNvSpPr>
            <a:spLocks noGrp="1"/>
          </p:cNvSpPr>
          <p:nvPr>
            <p:ph type="body" sz="quarter" idx="14"/>
          </p:nvPr>
        </p:nvSpPr>
        <p:spPr/>
        <p:txBody>
          <a:bodyPr vert="horz" lIns="0" tIns="0" rIns="0" bIns="0" rtlCol="0" anchor="t">
            <a:noAutofit/>
          </a:bodyPr>
          <a:lstStyle/>
          <a:p>
            <a:endParaRPr lang="fr-FR"/>
          </a:p>
          <a:p>
            <a:r>
              <a:rPr lang="fr-FR">
                <a:cs typeface="Arial"/>
              </a:rPr>
              <a:t>Internet, ça existe depuis combien de temps?</a:t>
            </a:r>
          </a:p>
          <a:p>
            <a:endParaRPr lang="fr-FR">
              <a:cs typeface="Arial"/>
            </a:endParaRPr>
          </a:p>
          <a:p>
            <a:endParaRPr lang="fr-FR">
              <a:cs typeface="Arial"/>
            </a:endParaRPr>
          </a:p>
          <a:p>
            <a:r>
              <a:rPr lang="fr-FR">
                <a:cs typeface="Arial"/>
              </a:rPr>
              <a:t>Les réseaux sociaux, ça existe depuis combien de temps?</a:t>
            </a:r>
          </a:p>
        </p:txBody>
      </p:sp>
      <p:pic>
        <p:nvPicPr>
          <p:cNvPr id="7" name="Image 7" descr="Une image contenant texte, graphiques vectoriels&#10;&#10;Description générée automatiquement">
            <a:extLst>
              <a:ext uri="{FF2B5EF4-FFF2-40B4-BE49-F238E27FC236}">
                <a16:creationId xmlns:a16="http://schemas.microsoft.com/office/drawing/2014/main" id="{4A8672F9-D124-DA4A-AF16-DB0B9EB593D8}"/>
              </a:ext>
            </a:extLst>
          </p:cNvPr>
          <p:cNvPicPr>
            <a:picLocks noChangeAspect="1"/>
          </p:cNvPicPr>
          <p:nvPr/>
        </p:nvPicPr>
        <p:blipFill>
          <a:blip r:embed="rId3"/>
          <a:stretch>
            <a:fillRect/>
          </a:stretch>
        </p:blipFill>
        <p:spPr>
          <a:xfrm>
            <a:off x="-5752" y="1059387"/>
            <a:ext cx="4871047" cy="4638582"/>
          </a:xfrm>
          <a:prstGeom prst="rect">
            <a:avLst/>
          </a:prstGeom>
        </p:spPr>
      </p:pic>
    </p:spTree>
    <p:extLst>
      <p:ext uri="{BB962C8B-B14F-4D97-AF65-F5344CB8AC3E}">
        <p14:creationId xmlns:p14="http://schemas.microsoft.com/office/powerpoint/2010/main" val="49702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éducaloi - Atelier 2021">
  <a:themeElements>
    <a:clrScheme name="éducaloi">
      <a:dk1>
        <a:srgbClr val="212121"/>
      </a:dk1>
      <a:lt1>
        <a:srgbClr val="FFFFFF"/>
      </a:lt1>
      <a:dk2>
        <a:srgbClr val="000000"/>
      </a:dk2>
      <a:lt2>
        <a:srgbClr val="EAEAEA"/>
      </a:lt2>
      <a:accent1>
        <a:srgbClr val="F6891F"/>
      </a:accent1>
      <a:accent2>
        <a:srgbClr val="333F48"/>
      </a:accent2>
      <a:accent3>
        <a:srgbClr val="C1C6C8"/>
      </a:accent3>
      <a:accent4>
        <a:srgbClr val="919191"/>
      </a:accent4>
      <a:accent5>
        <a:srgbClr val="C0C0C0"/>
      </a:accent5>
      <a:accent6>
        <a:srgbClr val="EAEAEA"/>
      </a:accent6>
      <a:hlink>
        <a:srgbClr val="212121"/>
      </a:hlink>
      <a:folHlink>
        <a:srgbClr val="7979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accent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2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9a9c1d-6107-471a-83e8-1a40088b2974" xsi:nil="true"/>
    <MiseAJour xmlns="7c4c9101-ca6c-4953-bf15-5ed2fb777a67" xsi:nil="true"/>
    <Notes1 xmlns="7c4c9101-ca6c-4953-bf15-5ed2fb777a67">Alerte mineure = Malogrosz c. R., 2025 QCCA 667 (définition image intime)</Notes1>
    <EnLigneFR xmlns="7c4c9101-ca6c-4953-bf15-5ed2fb777a67">true</EnLigneFR>
    <Date_Alerte xmlns="319a9c1d-6107-471a-83e8-1a40088b2974">2025-10-29T04:00:00+00:00</Date_Alerte>
    <EnVeille xmlns="7c4c9101-ca6c-4953-bf15-5ed2fb777a67">true</EnVeille>
    <Classement xmlns="319a9c1d-6107-471a-83e8-1a40088b2974" xsi:nil="true"/>
    <nb_x0020_pages xmlns="7c4c9101-ca6c-4953-bf15-5ed2fb777a67" xsi:nil="true"/>
    <DocumentSetDescription xmlns="http://schemas.microsoft.com/sharepoint/v3" xsi:nil="true"/>
    <EnLigneEnFrSur xmlns="7c4c9101-ca6c-4953-bf15-5ed2fb777a67" xsi:nil="true"/>
    <_Statut xmlns="319a9c1d-6107-471a-83e8-1a40088b2974">
      <Value>En travail</Value>
      <Value>Alerte Mineure</Value>
    </_Statut>
    <Descriptif xmlns="7c4c9101-ca6c-4953-bf15-5ed2fb777a67" xsi:nil="true"/>
    <Publications_x0020_liées xmlns="7c4c9101-ca6c-4953-bf15-5ed2fb777a67">
      <Value>Faire un choix</Value>
    </Publications_x0020_liées>
    <_Lien xmlns="319a9c1d-6107-471a-83e8-1a40088b2974">
      <Url xsi:nil="true"/>
      <Description xsi:nil="true"/>
    </_Lien>
    <Disponible xmlns="7c4c9101-ca6c-4953-bf15-5ed2fb777a67">true</Disponible>
    <À_x0020_lire_x0020_aussi xmlns="7c4c9101-ca6c-4953-bf15-5ed2fb777a67" xsi:nil="true"/>
    <Intervenants xmlns="7c4c9101-ca6c-4953-bf15-5ed2fb777a67">false</Intervenants>
    <Langue_x0020_de_x0020_la_x0020_présentation xmlns="7c4c9101-ca6c-4953-bf15-5ed2fb777a67">Français</Langue_x0020_de_x0020_la_x0020_présentation>
    <i907d86ec4584f6cb358ae81bbc1ea6b xmlns="319a9c1d-6107-471a-83e8-1a40088b2974">
      <Terms xmlns="http://schemas.microsoft.com/office/infopath/2007/PartnerControls"/>
    </i907d86ec4584f6cb358ae81bbc1ea6b>
    <Language xmlns="http://schemas.microsoft.com/sharepoint/v3">Anglais</Language>
    <M_x00e9_dium_x002f_Format xmlns="319a9c1d-6107-471a-83e8-1a40088b2974" xsi:nil="true"/>
    <MediaServiceKeyPoints xmlns="319a9c1d-6107-471a-83e8-1a40088b2974" xsi:nil="true"/>
    <MediaServiceOCR xmlns="319a9c1d-6107-471a-83e8-1a40088b2974" xsi:nil="true"/>
    <_Enstock xmlns="319a9c1d-6107-471a-83e8-1a40088b2974">false</_Enstock>
    <MediaServiceDateTaken xmlns="319a9c1d-6107-471a-83e8-1a40088b2974" xsi:nil="true"/>
    <MediaServiceAutoKeyPoints xmlns="319a9c1d-6107-471a-83e8-1a40088b2974" xsi:nil="true"/>
    <MediaServiceObjectDetectorVersions xmlns="319a9c1d-6107-471a-83e8-1a40088b2974" xsi:nil="true"/>
    <MediaServiceSearchProperties xmlns="319a9c1d-6107-471a-83e8-1a40088b2974" xsi:nil="true"/>
    <langue xmlns="319a9c1d-6107-471a-83e8-1a40088b2974" xsi:nil="true"/>
    <Date_x0020_de_x0020_validation_x0020_juridique_x0020_compl_x00e8_te xmlns="319a9c1d-6107-471a-83e8-1a40088b2974" xsi:nil="true"/>
    <Date_x0020_de_x0020_validation_x0020_CCD_x002f_p_x00e9_dago_x002f_graphique xmlns="319a9c1d-6107-471a-83e8-1a40088b2974" xsi:nil="true"/>
    <Choix xmlns="319a9c1d-6107-471a-83e8-1a40088b2974" xsi:nil="true"/>
    <Test xmlns="319a9c1d-6107-471a-83e8-1a40088b297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de support - Dépliant - Français" ma:contentTypeID="0x010100F8C85325C32CB44099F01647384237E200598D4831C20A144EA8BC6458CCE06FFA" ma:contentTypeVersion="43" ma:contentTypeDescription="" ma:contentTypeScope="" ma:versionID="bd4a410c4b98ba73994e1dfd43c78214">
  <xsd:schema xmlns:xsd="http://www.w3.org/2001/XMLSchema" xmlns:xs="http://www.w3.org/2001/XMLSchema" xmlns:p="http://schemas.microsoft.com/office/2006/metadata/properties" xmlns:ns1="http://schemas.microsoft.com/sharepoint/v3" xmlns:ns2="7c4c9101-ca6c-4953-bf15-5ed2fb777a67" xmlns:ns3="319a9c1d-6107-471a-83e8-1a40088b2974" targetNamespace="http://schemas.microsoft.com/office/2006/metadata/properties" ma:root="true" ma:fieldsID="3fa7a1bbf05894190352f11d5b5b555d" ns1:_="" ns2:_="" ns3:_="">
    <xsd:import namespace="http://schemas.microsoft.com/sharepoint/v3"/>
    <xsd:import namespace="7c4c9101-ca6c-4953-bf15-5ed2fb777a67"/>
    <xsd:import namespace="319a9c1d-6107-471a-83e8-1a40088b2974"/>
    <xsd:element name="properties">
      <xsd:complexType>
        <xsd:sequence>
          <xsd:element name="documentManagement">
            <xsd:complexType>
              <xsd:all>
                <xsd:element ref="ns2:Langue_x0020_de_x0020_la_x0020_présentation" minOccurs="0"/>
                <xsd:element ref="ns3:_Statut" minOccurs="0"/>
                <xsd:element ref="ns2:MiseAJour" minOccurs="0"/>
                <xsd:element ref="ns2:Notes1" minOccurs="0"/>
                <xsd:element ref="ns2:nb_x0020_pages" minOccurs="0"/>
                <xsd:element ref="ns2:Descriptif" minOccurs="0"/>
                <xsd:element ref="ns2:À_x0020_lire_x0020_aussi" minOccurs="0"/>
                <xsd:element ref="ns2:Publications_x0020_liées" minOccurs="0"/>
                <xsd:element ref="ns3:_Enstock" minOccurs="0"/>
                <xsd:element ref="ns2:EnVeille" minOccurs="0"/>
                <xsd:element ref="ns1:DocumentSetDescription" minOccurs="0"/>
                <xsd:element ref="ns3:MediaServiceDateTaken" minOccurs="0"/>
                <xsd:element ref="ns3:MediaServiceOCR" minOccurs="0"/>
                <xsd:element ref="ns3:MediaServiceAutoKeyPoints" minOccurs="0"/>
                <xsd:element ref="ns3:MediaServiceKeyPoints" minOccurs="0"/>
                <xsd:element ref="ns2:Intervenants" minOccurs="0"/>
                <xsd:element ref="ns2:Disponible" minOccurs="0"/>
                <xsd:element ref="ns3:MediaServiceObjectDetectorVersions" minOccurs="0"/>
                <xsd:element ref="ns3:MediaServiceSearchProperties" minOccurs="0"/>
                <xsd:element ref="ns3:lcf76f155ced4ddcb4097134ff3c332f" minOccurs="0"/>
                <xsd:element ref="ns2:EnLigneFR" minOccurs="0"/>
                <xsd:element ref="ns3:_Lien" minOccurs="0"/>
                <xsd:element ref="ns2:EnLigneEnFrSur" minOccurs="0"/>
                <xsd:element ref="ns3:i907d86ec4584f6cb358ae81bbc1ea6b" minOccurs="0"/>
                <xsd:element ref="ns3:Classement" minOccurs="0"/>
                <xsd:element ref="ns3:Date_Alerte" minOccurs="0"/>
                <xsd:element ref="ns1:Language" minOccurs="0"/>
                <xsd:element ref="ns3:M_x00e9_dium_x002f_Format" minOccurs="0"/>
                <xsd:element ref="ns3:langue" minOccurs="0"/>
                <xsd:element ref="ns3:Date_x0020_de_x0020_validation_x0020_juridique_x0020_compl_x00e8_te" minOccurs="0"/>
                <xsd:element ref="ns3:Date_x0020_de_x0020_validation_x0020_CCD_x002f_p_x00e9_dago_x002f_graphique" minOccurs="0"/>
                <xsd:element ref="ns3:Choix" minOccurs="0"/>
                <xsd:element ref="ns3: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3" nillable="true" ma:displayName="Description" ma:description="Description de l’ensemble de documents" ma:hidden="true" ma:internalName="DocumentSetDescription" ma:readOnly="false">
      <xsd:simpleType>
        <xsd:restriction base="dms:Note"/>
      </xsd:simpleType>
    </xsd:element>
    <xsd:element name="Language" ma:index="34" nillable="true" ma:displayName="Z_OLD_Langue(old)" ma:default="Anglais" ma:format="Dropdown" ma:hidden="true" ma:indexed="true" ma:internalName="Language" ma:readOnly="false">
      <xsd:simpleType>
        <xsd:union memberTypes="dms:Text">
          <xsd:simpleType>
            <xsd:restriction base="dms:Choice">
              <xsd:enumeration value="Arabe (Arabie saoudite)"/>
              <xsd:enumeration value="Bulgare (Bulgarie)"/>
              <xsd:enumeration value="Chinois (Hong Kong R.A.S.)"/>
              <xsd:enumeration value="Chinois (Chine)"/>
              <xsd:enumeration value="Chinois (Taïwan)"/>
              <xsd:enumeration value="Croate (Croatie)"/>
              <xsd:enumeration value="Tchèque (République tchèque)"/>
              <xsd:enumeration value="Danois (Danemark)"/>
              <xsd:enumeration value="Néerlandais (Pays-Bas)"/>
              <xsd:enumeration value="Anglais"/>
              <xsd:enumeration value="Estonien (Estonie)"/>
              <xsd:enumeration value="Finnois (Finlande)"/>
              <xsd:enumeration value="Français (France)"/>
              <xsd:enumeration value="Allemand (Allemagne)"/>
              <xsd:enumeration value="Grec (Grèce)"/>
              <xsd:enumeration value="Hébreu (Israël)"/>
              <xsd:enumeration value="Hindi (Inde)"/>
              <xsd:enumeration value="Hongrois (Hongrie)"/>
              <xsd:enumeration value="Indonésien (Indonésie)"/>
              <xsd:enumeration value="Italien (Italie)"/>
              <xsd:enumeration value="Japonais (Japon)"/>
              <xsd:enumeration value="Coréen (Corée)"/>
              <xsd:enumeration value="Letton (Lettonie)"/>
              <xsd:enumeration value="Lituanien (Lituanie)"/>
              <xsd:enumeration value="Malais (Malaisie)"/>
              <xsd:enumeration value="Norvégien (Bokmal) (Norvège)"/>
              <xsd:enumeration value="Polonais (Pologne)"/>
              <xsd:enumeration value="Portugais (Brésil)"/>
              <xsd:enumeration value="Portugais (Portugal)"/>
              <xsd:enumeration value="Roumain (Roumanie)"/>
              <xsd:enumeration value="Russe (Russie)"/>
              <xsd:enumeration value="Serbe (Latin, Serbie)"/>
              <xsd:enumeration value="Slovaque (Slovaquie)"/>
              <xsd:enumeration value="Slovène (Slovénie)"/>
              <xsd:enumeration value="Espagnol (Espagne)"/>
              <xsd:enumeration value="Suédois (Suède)"/>
              <xsd:enumeration value="Thaï (Thaïlande)"/>
              <xsd:enumeration value="Turc (Turquie)"/>
              <xsd:enumeration value="Ukrainien (Ukraine)"/>
              <xsd:enumeration value="Ourdou (République islamique du Pakistan)"/>
              <xsd:enumeration value="Vietnamien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c4c9101-ca6c-4953-bf15-5ed2fb777a67" elementFormDefault="qualified">
    <xsd:import namespace="http://schemas.microsoft.com/office/2006/documentManagement/types"/>
    <xsd:import namespace="http://schemas.microsoft.com/office/infopath/2007/PartnerControls"/>
    <xsd:element name="Langue_x0020_de_x0020_la_x0020_présentation" ma:index="1" nillable="true" ma:displayName="Langue" ma:format="Dropdown" ma:internalName="Langue_x0020_de_x0020_la_x0020_pr_x00e9_sentation" ma:readOnly="false">
      <xsd:simpleType>
        <xsd:restriction base="dms:Choice">
          <xsd:enumeration value="Français et Anglais"/>
          <xsd:enumeration value="Anglais"/>
          <xsd:enumeration value="Français"/>
          <xsd:enumeration value="Autre"/>
        </xsd:restriction>
      </xsd:simpleType>
    </xsd:element>
    <xsd:element name="MiseAJour" ma:index="3" nillable="true" ma:displayName="Date de mise à jour" ma:description="Date de la dernière mise à jour complète" ma:format="DateOnly" ma:internalName="MiseAJour" ma:readOnly="false">
      <xsd:simpleType>
        <xsd:restriction base="dms:DateTime"/>
      </xsd:simpleType>
    </xsd:element>
    <xsd:element name="Notes1" ma:index="5" nillable="true" ma:displayName="Notes / Commentaires" ma:format="Dropdown" ma:internalName="Notes1" ma:readOnly="false">
      <xsd:simpleType>
        <xsd:restriction base="dms:Note">
          <xsd:maxLength value="255"/>
        </xsd:restriction>
      </xsd:simpleType>
    </xsd:element>
    <xsd:element name="nb_x0020_pages" ma:index="6" nillable="true" ma:displayName="Nb pages" ma:decimals="0" ma:internalName="nb_x0020_pages" ma:readOnly="false" ma:percentage="FALSE">
      <xsd:simpleType>
        <xsd:restriction base="dms:Number"/>
      </xsd:simpleType>
    </xsd:element>
    <xsd:element name="Descriptif" ma:index="7" nillable="true" ma:displayName="Descriptif" ma:description="Texte apparaissant dans la vignette sur Educaloi.qc.ca/publications" ma:internalName="Descriptif" ma:readOnly="false">
      <xsd:simpleType>
        <xsd:restriction base="dms:Note">
          <xsd:maxLength value="255"/>
        </xsd:restriction>
      </xsd:simpleType>
    </xsd:element>
    <xsd:element name="À_x0020_lire_x0020_aussi" ma:index="8" nillable="true" ma:displayName="À lire aussi" ma:default="-" ma:description="Module noeuds connexes dans Wordpress" ma:internalName="_x00c0__x0020_lire_x0020_aussi" ma:readOnly="false">
      <xsd:complexType>
        <xsd:complexContent>
          <xsd:extension base="dms:MultiChoiceFillIn">
            <xsd:sequence>
              <xsd:element name="Value" maxOccurs="unbounded" minOccurs="0" nillable="true">
                <xsd:simpleType>
                  <xsd:union memberTypes="dms:Text">
                    <xsd:simpleType>
                      <xsd:restriction base="dms:Choice">
                        <xsd:enumeration value="-"/>
                        <xsd:enumeration value="Accès à l'information"/>
                        <xsd:enumeration value="Accident automobile"/>
                        <xsd:enumeration value="Accidents au travail"/>
                        <xsd:enumeration value="Achat d'un véhicule"/>
                        <xsd:enumeration value="Actions collectives"/>
                        <xsd:enumeration value="Adoption et procréation assistée"/>
                        <xsd:enumeration value="Aide et ressources pour les victimes"/>
                        <xsd:enumeration value="Aide juridique"/>
                        <xsd:enumeration value="Aide sociale"/>
                        <xsd:enumeration value="Assurances"/>
                        <xsd:enumeration value="Avortement"/>
                        <xsd:enumeration value="Cartes de crédit"/>
                        <xsd:enumeration value="Casier judiciaire"/>
                        <xsd:enumeration value="Choisir une propriété"/>
                        <xsd:enumeration value="Conciliation travail-famille"/>
                        <xsd:enumeration value="Congés et vacances"/>
                        <xsd:enumeration value="Conjoints de fait"/>
                        <xsd:enumeration value="Consentement aux soins"/>
                        <xsd:enumeration value="Consentement sexuel"/>
                        <xsd:enumeration value="Contrats de service"/>
                        <xsd:enumeration value="Contrats de télécommunication"/>
                        <xsd:enumeration value="Contraventions"/>
                        <xsd:enumeration value="Cour des petites créances"/>
                        <xsd:enumeration value="Crimes et infractions – autres"/>
                        <xsd:enumeration value="Décès d'un proche"/>
                        <xsd:enumeration value="Demander l'assurance-emploi"/>
                        <xsd:enumeration value="Démarrer une entreprise"/>
                        <xsd:enumeration value="Déterminer la garde des enfants"/>
                        <xsd:enumeration value="Devenir propriétaire"/>
                        <xsd:enumeration value="Divorce - les premiers moments"/>
                        <xsd:enumeration value="Divorce - les procédures à la cour"/>
                        <xsd:enumeration value="Divorce - partage des biens"/>
                        <xsd:enumeration value="Divorce - pension alimentaire pour l'ex-époux"/>
                        <xsd:enumeration value="Documents officiels"/>
                        <xsd:enumeration value="Dossier criminel d'adolescent"/>
                        <xsd:enumeration value="Dossier médical"/>
                        <xsd:enumeration value="Droits des ados"/>
                        <xsd:enumeration value="Droits et responsabilités au travail"/>
                        <xsd:enumeration value="Droits et responsabilités des parents"/>
                        <xsd:enumeration value="Droits linguistiques"/>
                        <xsd:enumeration value="École et travail"/>
                        <xsd:enumeration value="Égalité et diversité"/>
                        <xsd:enumeration value="Être grand-parent"/>
                        <xsd:enumeration value="Exercer la garde des enfants"/>
                        <xsd:enumeration value="Financer l'achat d'une propriété"/>
                        <xsd:enumeration value="Fiches carrière"/>
                        <xsd:enumeration value="Fonctionnement du procès"/>
                        <xsd:enumeration value="Garanties et réparations"/>
                        <xsd:enumeration value="Garde des enfants - situations particulières"/>
                        <xsd:enumeration value="Gérer une succession - Particularités autochtones"/>
                        <xsd:enumeration value="Habiter un logement"/>
                        <xsd:enumeration value="Harcèlement au travail"/>
                        <xsd:enumeration value="Hébergement des aînés"/>
                        <xsd:enumeration value="Horaire de travail"/>
                        <xsd:enumeration value="Infractions avec violence"/>
                        <xsd:enumeration value="Infractions liées aux drogues"/>
                        <xsd:enumeration value="Infractions sexuelles"/>
                        <xsd:enumeration value="Infractions sur la route"/>
                        <xsd:enumeration value="Interaction avec la police"/>
                        <xsd:enumeration value="Intimidation et les ados"/>
                        <xsd:enumeration value="Justice pénale pour adolescent - rôle des parents"/>
                        <xsd:enumeration value="Le Curateur public"/>
                        <xsd:enumeration value="Les professionnels de l'immobilier"/>
                        <xsd:enumeration value="Lien de filiation"/>
                        <xsd:enumeration value="Liquidation de la succession"/>
                        <xsd:enumeration value="Location d’un bien"/>
                        <xsd:enumeration value="Lois sur le travail"/>
                        <xsd:enumeration value="Loisirs et abonnements"/>
                        <xsd:enumeration value="Louer un logement"/>
                        <xsd:enumeration value="Mariage"/>
                        <xsd:enumeration value="Médiation familiale"/>
                        <xsd:enumeration value="Mise en demeure"/>
                        <xsd:enumeration value="Modifier une pension alimentaire pour enfants"/>
                        <xsd:enumeration value="Notions juridiques de base"/>
                        <xsd:enumeration value="Obtenir une pension alimentaire pour enfant"/>
                        <xsd:enumeration value="Règles spécifiques aux organismes de bienfaisance enregistrés"/>
                        <xsd:enumeration value="Organismes publics"/>
                        <xsd:enumeration value="Exploiter un organisme sans but lucratif (OSBL)"/>
                        <xsd:enumeration value="Parents et éducation"/>
                        <xsd:enumeration value="Parents séparés"/>
                        <xsd:enumeration value="Payer la pension alimentaire pour enfant"/>
                        <xsd:enumeration value="Pension alimentaire pour enfants - situations particulières"/>
                        <xsd:enumeration value="Perdre son emploi"/>
                        <xsd:enumeration value="Protéger un proche: particularités autochtones"/>
                        <xsd:enumeration value="Protéger un proche"/>
                        <xsd:enumeration value="Plainte et dénonciation"/>
                        <xsd:enumeration value="Plaintes et recours contre le gouvernement"/>
                        <xsd:enumeration value="Plaintes et recours en santé"/>
                        <xsd:enumeration value="Plaintes et recours"/>
                        <xsd:enumeration value="Planifier sa succession - particularités autochtones"/>
                        <xsd:enumeration value="Planifier sa succession"/>
                        <xsd:enumeration value="Favoriser son autonomie"/>
                        <xsd:enumeration value="Préarrangements funéraires"/>
                        <xsd:enumeration value="Prêts et financement"/>
                        <xsd:enumeration value="Procès criminel"/>
                        <xsd:enumeration value="Processus criminel: particularités autochtones"/>
                        <xsd:enumeration value="Professionnels de la santé"/>
                        <xsd:enumeration value="Professionnels du droit"/>
                        <xsd:enumeration value="Protection des enfants"/>
                        <xsd:enumeration value="Protection du consommateur - règles particulières"/>
                        <xsd:enumeration value="Quand un ado commet un crime"/>
                        <xsd:enumeration value="Quitter son emploi"/>
                        <xsd:enumeration value="Quitter un logement"/>
                        <xsd:enumeration value="Tribunal administratif du logement"/>
                        <xsd:enumeration value="Régime public de santé"/>
                        <xsd:enumeration value="Régimes matrimoniaux"/>
                        <xsd:enumeration value="Régler un conflit"/>
                        <xsd:enumeration value="Relations avec les voisins"/>
                        <xsd:enumeration value="Rénovations et construction"/>
                        <xsd:enumeration value="Réparations et garanties sur un véhicule"/>
                        <xsd:enumeration value="Responsabilité civile et contrats"/>
                        <xsd:enumeration value="Salaire"/>
                        <xsd:enumeration value="Santé et sexualité des ados"/>
                        <xsd:enumeration value="Santé mentale"/>
                        <xsd:enumeration value="Séparation des conjoints de fait - argent et maison"/>
                        <xsd:enumeration value="Séparation des conjoints de fait - les premiers moments"/>
                        <xsd:enumeration value="Séparation des conjoints de fait - procédures à la cour"/>
                        <xsd:enumeration value="Soins de fin de vie"/>
                        <xsd:enumeration value="Surendettement et faillite"/>
                        <xsd:enumeration value="Testament"/>
                        <xsd:enumeration value="Travailleurs autonomes"/>
                        <xsd:enumeration value="Tribunal des droits de la personne"/>
                        <xsd:enumeration value="Tribunal pour adolescents"/>
                        <xsd:enumeration value="Tribunaux au Québec"/>
                        <xsd:enumeration value="Types d'entreprise"/>
                        <xsd:enumeration value="Types d'organismes"/>
                        <xsd:enumeration value="Vices cachés et garanties"/>
                        <xsd:enumeration value="Vie privée et renseignements personnels"/>
                        <xsd:enumeration value="Vol, fraude et vandalisme"/>
                        <xsd:enumeration value="Avoir une entreprise"/>
                        <xsd:enumeration value="Reprendre une entreprise"/>
                      </xsd:restriction>
                    </xsd:simpleType>
                  </xsd:union>
                </xsd:simpleType>
              </xsd:element>
            </xsd:sequence>
          </xsd:extension>
        </xsd:complexContent>
      </xsd:complexType>
    </xsd:element>
    <xsd:element name="Publications_x0020_liées" ma:index="9" nillable="true" ma:displayName="Publications liées" ma:default="Faire un choix" ma:internalName="Publications_x0020_li_x00e9_es" ma:readOnly="false">
      <xsd:complexType>
        <xsd:complexContent>
          <xsd:extension base="dms:MultiChoice">
            <xsd:sequence>
              <xsd:element name="Value" maxOccurs="unbounded" minOccurs="0" nillable="true">
                <xsd:simpleType>
                  <xsd:restriction base="dms:Choice">
                    <xsd:enumeration value="Faire un choix"/>
                    <xsd:enumeration value="Balado - Planifier l'avenir, épisode 1 : La procuration"/>
                    <xsd:enumeration value="Balado - Planifier l'avenir, épisode 2 : Le mandat de protection"/>
                    <xsd:enumeration value="Balado - Planifier l'avenir, épisode 3 : Faire votre testament"/>
                    <xsd:enumeration value="Balado - Planifier l'avenir, épisode 4 : Utiliser le mandat de protection d’un proche : l’homologation"/>
                    <xsd:enumeration value="Balado - Planifier l'avenir, épisode 5 : Décès d’un proche : vérifier s’il existe un testament"/>
                    <xsd:enumeration value="Balado - Planifier l'avenir, épisode 6 : Être liquidateur d'une succession"/>
                    <xsd:enumeration value="Balado - #Apres - Épisode 1 - Plainte à la police et trousse médico-légale"/>
                    <xsd:enumeration value="Balado - #Apres - Épisode 2 - Médiation"/>
                    <xsd:enumeration value="Balado - #Apres - Épisode 3 - Procès criminel - de la plainte à la peine"/>
                    <xsd:enumeration value="Balado - Au coeur d'un procès - Épisode 1 | La préparation d’un procès"/>
                    <xsd:enumeration value="Balado - Au coeur d'un procès - Épisode 2 | Le procès"/>
                    <xsd:enumeration value="Guide - Accompagner les victimes d'agressions à caractère sexuel en situation de vulnérabilité"/>
                    <xsd:enumeration value="Guide - Accompanying Sexual Assault Victims in Vulnerable Situations"/>
                    <xsd:enumeration value="Guide - Aîné Investisseurs - Protect Your Money - From Financial Fraud and Abuse"/>
                    <xsd:enumeration value="Guide - Aîné Investisseurs - Protect Your Money - Remedies and Useful Ressources"/>
                    <xsd:enumeration value="Guide - Aîné Investisseurs - Protéger vos investissements - Contre la fraude et les abus financiers"/>
                    <xsd:enumeration value="Guide - Aîné Investisseurs - Protéger vos investissements - Recours et ressources utiles"/>
                    <xsd:enumeration value="Guide - Applying for a Divorce"/>
                    <xsd:enumeration value="Guide - Caregivers"/>
                    <xsd:enumeration value="Guide - Changing a Judgment (Common-Law Couples)"/>
                    <xsd:enumeration value="Guide - Processus judiciaire criminel et droits des accusés autochtones"/>
                    <xsd:enumeration value="Guide - Criminal Legal Process and the Rights of Indigenous People Accused of a Crime"/>
                    <xsd:enumeration value="Guide - Dealing With a Death and Settling an Estate"/>
                    <xsd:enumeration value="Guide - Décès et succession - Comment gérer le décès"/>
                    <xsd:enumeration value="Guide - Droits et responsabilités des jeunes mères - Manuel d'animation"/>
                    <xsd:enumeration value="Guide - Droits et responsabilités des jeunes mères - Guide d'information"/>
                    <xsd:enumeration value="Guide - Faire une demande en divorce"/>
                    <xsd:enumeration value="Guide - Faire votre testament"/>
                    <xsd:enumeration value="Guide - Femmes judiciarisées - Guide d'animation"/>
                    <xsd:enumeration value="Guide - Femmes judiciarisées - Guide d'information juridique"/>
                    <xsd:enumeration value="Guide - Animation Guide Community Workers - Wills and Estates for people living in a community"/>
                    <xsd:enumeration value="Guide - Guide intervenant (Présentation) - Testament et successions - Quand on réside dans une communauté"/>
                    <xsd:enumeration value="Guide - Health Care Decisions"/>
                    <xsd:enumeration value="Guide - Homologation - Using a Protection Mandate"/>
                    <xsd:enumeration value="Guide - Homologation - Utiliser le mandat de protection"/>
                    <xsd:enumeration value="Guide - Housing for Seniors"/>
                    <xsd:enumeration value="Guide - Info Sheet 1 - Finding reliable legal information"/>
                    <xsd:enumeration value="Guide - Info Sheet 2 - Free and low-cost legal services"/>
                    <xsd:enumeration value="Guide - Info Sheet 3 - Legal information vs Legal advice"/>
                    <xsd:enumeration value="Guide - Info Sheet 4 - Legal Responsibilites of Staff and Volunteers"/>
                    <xsd:enumeration value="Guide - Intervenir auprès des familles"/>
                    <xsd:enumeration value="Guide - Intervenir auprès des personnes LGBTQ+ victimes de violences sexuelles"/>
                    <xsd:enumeration value="Guide - Itinérance - Criminal Records"/>
                    <xsd:enumeration value="Guide - Itinérance - Démarches administratives"/>
                    <xsd:enumeration value="Guide - Itinérance - Health care"/>
                    <xsd:enumeration value="Guide - Itinérance - Identity Documents and Banking"/>
                    <xsd:enumeration value="Guide - Itinérance - Le casier judiciaire"/>
                    <xsd:enumeration value="Guide - Itinérance - Les principaux statuts des personnes immigrantes"/>
                    <xsd:enumeration value="Guide - Itinérance - Les soins de santé"/>
                    <xsd:enumeration value="Guide - Itinérance - Main Types of Immigrant Status"/>
                    <xsd:enumeration value="Guide - Le contrat de procuration - Confier la gestion de vos affaires"/>
                    <xsd:enumeration value="Guide - Le mandat de protection - Pour nommer une personne"/>
                    <xsd:enumeration value="Guide - Les adolescents et la justice pénale - Guide pour les participants (LSJPA)"/>
                    <xsd:enumeration value="Guide - L'hébergement des aînés"/>
                    <xsd:enumeration value="Guide - Making Changes to a Divorce Judgment"/>
                    <xsd:enumeration value="Guide - Medical Decisions - What is consent"/>
                    <xsd:enumeration value="Guide - Modifier un jugement de divorce"/>
                    <xsd:enumeration value="Guide - Modifier un jugement sur la garde et la pension alimentaire des enfants"/>
                    <xsd:enumeration value="Guide - Powers of Attorney"/>
                    <xsd:enumeration value="Guide - Prévoir ses soins de santé"/>
                    <xsd:enumeration value="Guide - Proches aidants"/>
                    <xsd:enumeration value="Guide - Protection Mandates - Naming Someone to Act fo You"/>
                    <xsd:enumeration value="Guide - Wills"/>
                    <xsd:enumeration value="Guide - Women and the Criminal Justice System"/>
                    <xsd:enumeration value="Depliant - Consumer Warranties - Protection Against Defects"/>
                    <xsd:enumeration value="Dépliant - Cartographie: Prévoir ses soins de santé"/>
                    <xsd:enumeration value="Dépliant - Cartography: Plan Your Heatlh Care"/>
                    <xsd:enumeration value="Depliant - Was Your Teenager Stopped by the Police?"/>
                    <xsd:enumeration value="Depliant - Votre adolescent a des démêlés avec la Justice"/>
                    <xsd:enumeration value="Depliant - Advance Medical Directives - Expressing Wishes Ahead of Time"/>
                    <xsd:enumeration value="Depliant - Powers of Attorney and Protection Mandates - Differences Between Them"/>
                    <xsd:enumeration value="Depliant - Estate Executors - Role and Responsibilities"/>
                    <xsd:enumeration value="Depliant - Wills - Common Questions"/>
                    <xsd:enumeration value="Depliant - Planning Ahead - 10 Steps to Peace of Mind"/>
                    <xsd:enumeration value="Depliant - Organ Donation - Making Your Wishes Known"/>
                    <xsd:enumeration value="Depliant - Making a Will When You Live in an Indigenous Community"/>
                    <xsd:enumeration value="Depliant - When a Loved One Dies in an Indigenous Community - First Steps"/>
                    <xsd:enumeration value="Depliant - Décès d'un proche dans une communauté autochtone - Les premières tâches à accomplir"/>
                    <xsd:enumeration value="Depliant - Logement au Québec - Quels sont vos droits"/>
                    <xsd:enumeration value="Depliant - Faire son testament - Quand on vit dans une communauté autochtone"/>
                    <xsd:enumeration value="Depliant - Complaints About Health or Social Services - Where to Turn"/>
                    <xsd:enumeration value="Depliant - Social Media - Our Legal Responsibilities"/>
                    <xsd:enumeration value="Depliant - Intimidation et la loi des pistes pour intervenir"/>
                    <xsd:enumeration value="Depliant - Charitable Donations - Giving Wisely"/>
                    <xsd:enumeration value="Depliant - Volunteers and Non-profits in Quebec - Responsibilites and Best Practices"/>
                    <xsd:enumeration value="Depliant - Autorité parentale - Les droits et les obligations des parents envers leurs enfants"/>
                    <xsd:enumeration value="Depliant - Parental Authority - Rights and Duties of Parents Toward Children"/>
                    <xsd:enumeration value="Depliant - Trees and Fences"/>
                    <xsd:enumeration value="Depliant - Language Rights in Court in Quebec"/>
                    <xsd:enumeration value="Depliant - Health and Social Services in English - What The Law Says"/>
                    <xsd:enumeration value="Depliant - Médiation familiale - Une autre solution que le tribunal"/>
                    <xsd:enumeration value="Depliant - Garde des enfants lors de la rupture - Les droits et devoirs des parents"/>
                    <xsd:enumeration value="Depliant - Pension alimentaire pour enfants - Continuer de subvenir aux besoin des enfants après une séparation"/>
                    <xsd:enumeration value="Depliant - Separation of Common-Law Couples - Different Rules Than Married Couples"/>
                    <xsd:enumeration value="Depliant - Child Custody When Parents Break Up - Rights and Duties of Parents"/>
                    <xsd:enumeration value="Depliant - Child Support - Providing for Children When Parents Separate"/>
                    <xsd:enumeration value="Depliant - Hébergement d’une personne en perte d’autonomie : qui décide?"/>
                    <xsd:enumeration value="Depliant - Procuration - Comment vous protéger"/>
                    <xsd:enumeration value="Depliant - Powers of Attorney - Protecting Youself"/>
                    <xsd:enumeration value="Depliant - Therapies de conversion"/>
                    <xsd:enumeration value="Depliant - Conversion Therapy"/>
                    <xsd:enumeration value="Vidéo - Aide juridique, Volet contributif"/>
                    <xsd:enumeration value="Video - Accès au dossier médical"/>
                    <xsd:enumeration value="Video - Accusés autochtones - demander un rapport Gladue"/>
                    <xsd:enumeration value="Video - Accusés autochtones - intéragir avec les policiers"/>
                    <xsd:enumeration value="Video - Accusés autochtones - le droit de garder le silence"/>
                    <xsd:enumeration value="Video - Accusés autochtones - plaider coupable"/>
                    <xsd:enumeration value="Video - Agression sexuelle - y a-t-il un délai pour porter plainte"/>
                    <xsd:enumeration value="Video - Annuler un achat en ligne"/>
                    <xsd:enumeration value="Video - Being Called for Jury Duty"/>
                    <xsd:enumeration value="Video - Cancelling Online Purchase"/>
                    <xsd:enumeration value="Video - Cannabis - Possession"/>
                    <xsd:enumeration value="Video - Cannabis - Related Crimes"/>
                    <xsd:enumeration value="Video - Cannabis - When you can consume"/>
                    <xsd:enumeration value="Video - Child Support at Age 18"/>
                    <xsd:enumeration value="Video - Class Actions"/>
                    <xsd:enumeration value="Video - Conduire au Québec - Les accidents"/>
                    <xsd:enumeration value="Video - Confidentialité des procès-verbaux des organismes sans but lucratif"/>
                    <xsd:enumeration value="Video - Conflit - le tribunal ne peut plus être le premier réflexe"/>
                    <xsd:enumeration value="Video - Consent to Treatment"/>
                    <xsd:enumeration value="Video - Consentement aux soins"/>
                    <xsd:enumeration value="Video - Consentement sexuel - et si je change d'avis"/>
                    <xsd:enumeration value="Video - Contracts by Email"/>
                    <xsd:enumeration value="Video - Demander le divorce"/>
                    <xsd:enumeration value="Video - Différence entre un procès criminel ou pénal et un procès civil"/>
                    <xsd:enumeration value="Video - Differences Between Civil Trials and Criminal or Penal Trials"/>
                    <xsd:enumeration value="Video - Directors of Charities and Conflicts of Interest"/>
                    <xsd:enumeration value="Video - Discrimination in Housing"/>
                    <xsd:enumeration value="Video - Dois-tu répondre aux questions des policiers"/>
                    <xsd:enumeration value="Video - Driving in Quebec - Accidents"/>
                    <xsd:enumeration value="Video - Droits LGBTQ"/>
                    <xsd:enumeration value="Video - Ending a Contract With a Daycare"/>
                    <xsd:enumeration value="Video - Être convoqué comme Juré"/>
                    <xsd:enumeration value="Video - Evidence in Small Claims Court"/>
                    <xsd:enumeration value="Video - Family Patrimony"/>
                    <xsd:enumeration value="Video - Faut-il une blessure pour qu'il y ait un crime"/>
                    <xsd:enumeration value="Video - Filling for Divorce"/>
                    <xsd:enumeration value="Video - Financial Support for an Ex Spouse"/>
                    <xsd:enumeration value="Video - Freedom of Expression and the Internet"/>
                    <xsd:enumeration value="Video - Heating in Rental Housing"/>
                    <xsd:enumeration value="Video - Incapacity and The Public Curator"/>
                    <xsd:enumeration value="Video - Interception par les policiers - le droit à l'avocat"/>
                    <xsd:enumeration value="Video - Introduction to registered Charities"/>
                    <xsd:enumeration value="Video - Job Interviews"/>
                    <xsd:enumeration value="Video - La jurisprudence"/>
                    <xsd:enumeration value="Video - La pension alimentaire à 18 ans"/>
                    <xsd:enumeration value="Video - La pension alimentaire pour l'ex-époux"/>
                    <xsd:enumeration value="Video - Language Rights in the Court"/>
                    <xsd:enumeration value="Video - Legal Aid, services requiring a contribution"/>
                    <xsd:enumeration value="Video - Le chauffage et le logement"/>
                    <xsd:enumeration value="Video - Le fardeau de preuve en droit"/>
                    <xsd:enumeration value="Video - Le patrimoine familiale"/>
                    <xsd:enumeration value="Video - Le rôle du jury dans un procès"/>
                    <xsd:enumeration value="Video - Le secret professionnel"/>
                    <xsd:enumeration value="Video - Les actions collectives"/>
                    <xsd:enumeration value="Video - Les arbres et les relations entre voisins"/>
                    <xsd:enumeration value="Video - Les conflits d'intérêts des administrateurs d'organismes de bienfaisance"/>
                    <xsd:enumeration value="Video - Les contrats faits par courriel"/>
                    <xsd:enumeration value="Video - Les crimes à caractère sexuel (webinaire)"/>
                    <xsd:enumeration value="Video - Les droits des conjoints de fait"/>
                    <xsd:enumeration value="Video - Les droits linguistiques devant les tribunaux"/>
                    <xsd:enumeration value="Video - Les entrevues d'embauche"/>
                    <xsd:enumeration value="Video - Les injonctions"/>
                    <xsd:enumeration value="Video - Les libérations conditionnelles"/>
                    <xsd:enumeration value="Video - Les organismes de bienfaisance"/>
                    <xsd:enumeration value="Video - LGBTQ+ Rights"/>
                    <xsd:enumeration value="Video - Liberté d'expression et Internet"/>
                    <xsd:enumeration value="Video - L'importance de respecter tes conditions"/>
                    <xsd:enumeration value="Video - L'inaptitude et la Curateur public"/>
                    <xsd:enumeration value="Video - Logement - la discrimination est interdite"/>
                    <xsd:enumeration value="Video - Losing Child Custody"/>
                    <xsd:enumeration value="Video - Magasinage - La garantie légale"/>
                    <xsd:enumeration value="Video - Magasinage - Remboursement et échange"/>
                    <xsd:enumeration value="Video - Médiation aux petites créances"/>
                    <xsd:enumeration value="Video - Mediation in Small Claims Court"/>
                    <xsd:enumeration value="Video - Medical records - Who Can Have Access"/>
                    <xsd:enumeration value="Video - Mettre fin à son contrat de garderie"/>
                    <xsd:enumeration value="Video - No money to Pay a Fine"/>
                    <xsd:enumeration value="Video - Organismes de bienfaisance enregistrés - activités commerciales"/>
                    <xsd:enumeration value="Video - Organismes de bienfaisance enregistrés - activités politiques"/>
                    <xsd:enumeration value="Video - Partager les photos intimes d'une personne sans son accord"/>
                    <xsd:enumeration value="Video - Partager une image intime - à qui la faute"/>
                    <xsd:enumeration value="Video - Pas l'argent pour payer une amende"/>
                    <xsd:enumeration value="Video - Perdre la garde des enfants"/>
                    <xsd:enumeration value="Video - Preuves aux petites créances"/>
                    <xsd:enumeration value="Video - Procès criminel - qui prend en charge les procédures"/>
                    <xsd:enumeration value="Video - Protect Your Money From Financial Fraud and Abuse"/>
                    <xsd:enumeration value="Video - Protecting Yourself - Powers of Attorney"/>
                    <xsd:enumeration value="Video - Qui aura la garde des enfants"/>
                    <xsd:enumeration value="Video - Registered Charities - Rules on Business Activities"/>
                    <xsd:enumeration value="Video - Registered Charities - Rules on Political Activities"/>
                    <xsd:enumeration value="Video - Se protéger - la procuration"/>
                    <xsd:enumeration value="Video - Shopping - Returns and Exchanges"/>
                    <xsd:enumeration value="Video - Shopping - The Automatic Warranty"/>
                    <xsd:enumeration value="Video - Système de justice - qui peut t'aider"/>
                    <xsd:enumeration value="Video - The Confidentiality of Minutes of Non-Profit Organization"/>
                    <xsd:enumeration value="Video - The Jury's Role in a Court Trial"/>
                    <xsd:enumeration value="Video - The Legal Burden of Proof"/>
                    <xsd:enumeration value="Video - The Rights of Common Law Couples"/>
                    <xsd:enumeration value="Video - Tools for Planning Ahead - Power of Attorney"/>
                    <xsd:enumeration value="Video - Tools for Planning Ahead - Protection Mandates"/>
                    <xsd:enumeration value="Video - Tools for Planning Ahead - Wills"/>
                    <xsd:enumeration value="Video - Travail - Refuser les heures supplémentaires"/>
                    <xsd:enumeration value="Video - Travel - Four Tips for Smooth Sailing"/>
                    <xsd:enumeration value="Video - Trees and Neighbourly Relations"/>
                    <xsd:enumeration value="Video - Un crime est-il possible entre ados"/>
                    <xsd:enumeration value="Video - Un proche peut-il vous frauder"/>
                    <xsd:enumeration value="Video - Victims of Violence - Ending an Apartment Lease"/>
                    <xsd:enumeration value="Video - Violence conjugale ou sexuelle - mettre fin à son bail"/>
                    <xsd:enumeration value="Video - Votre ex à la maison - même sans votre accord"/>
                    <xsd:enumeration value="Video - Votre logement - Aucun depot"/>
                    <xsd:enumeration value="Video - Voyage - 4 trucs pour partir l'esprit tranquille"/>
                    <xsd:enumeration value="Video - What is Jurisprudence"/>
                    <xsd:enumeration value="Video - Who Gets Child Custody"/>
                    <xsd:enumeration value="Video - Work - Refusing Overtime"/>
                    <xsd:enumeration value="Video - Your Apartment - No Deposit"/>
                    <xsd:enumeration value="Video - Intervenir auprès des personnes LGBTQ+ victimes de violences sexuelles : Définir le consentement"/>
                    <xsd:enumeration value="Video - Intervenir auprès des personnes LGBTQ+ victimes de violences sexuelles : Recours si les droits ne sont pas respectés"/>
                    <xsd:enumeration value="Video - Intervenir auprès des personnes LGBTQ+ victimes de violences sexuelles : Démarches après une agression sexuelle"/>
                    <xsd:enumeration value="Apprentissage en ligne - Formation en ligne : Intervenir auprès des victimes de violence conjugale"/>
                    <xsd:enumeration value="Apprentissage en ligne - Formation en ligne : Intervenir auprès des personnes immigrantes victimes d’agression sexuelle"/>
                    <xsd:enumeration value="Apprentissage en ligne - Comprendre les infractions à caractère sexuel et le processus judiciaire"/>
                    <xsd:enumeration value="Infographie - Shopping Online - 6 Tips to Reduce Your Risks"/>
                    <xsd:enumeration value="Infographie - Achats en ligne - 6 précautions à prendre"/>
                    <xsd:enumeration value="Infographie - Bullying and Youth"/>
                    <xsd:enumeration value="Infographie - Intimidation chez les jeunes"/>
                    <xsd:enumeration value="Infographie - Children Testifying Before the Youth Division - Who Does What in the Courtroom"/>
                    <xsd:enumeration value="Infographie - Children Testifying Before the Youth Division- How to Tell Your Story"/>
                    <xsd:enumeration value="Infographie - Children Testifying Before the Youth Division- Why Do You Have to Tell Your Story?"/>
                    <xsd:enumeration value="Infographie - Temoignage enfant TDLJ - Comment tu dois raconter ton histoire"/>
                    <xsd:enumeration value="Infographie - Temoignage enfant TDLJ - Pourquoi du dois raconter ton histoire"/>
                    <xsd:enumeration value="Infographie - Temoignage enfant TDLJ - Qui fait quoi dans la salle"/>
                    <xsd:enumeration value="Infographie - Map Access to Health and Social Services in English"/>
                    <xsd:enumeration value="Infographie - Divorce - Main Steps in the Court Process"/>
                    <xsd:enumeration value="Infographie - Separation of Common-Law Couples - The Court Process"/>
                    <xsd:enumeration value="Infographie - Divorce - les principales étapes du processus à la cour"/>
                    <xsd:enumeration value="Infographie - Séparation des conjoints de fait - processus à la cour"/>
                    <xsd:enumeration value="Infographie - Devenir propriétaire en 7 étapes"/>
                    <xsd:enumeration value="Infographie - 7 Steps to Ownership"/>
                    <xsd:enumeration value="Infographie - Therapies de conversion"/>
                    <xsd:enumeration value="Infographie - Conversion therapy"/>
                  </xsd:restriction>
                </xsd:simpleType>
              </xsd:element>
            </xsd:sequence>
          </xsd:extension>
        </xsd:complexContent>
      </xsd:complexType>
    </xsd:element>
    <xsd:element name="EnVeille" ma:index="11" nillable="true" ma:displayName="À veiller" ma:default="0" ma:format="Dropdown" ma:indexed="true" ma:internalName="EnVeille" ma:readOnly="false">
      <xsd:simpleType>
        <xsd:restriction base="dms:Boolean"/>
      </xsd:simpleType>
    </xsd:element>
    <xsd:element name="Intervenants" ma:index="21" nillable="true" ma:displayName="Z_OLD_Intervenants" ma:default="0" ma:description="Pour le filtre intervenants de la section Publications sur Wordpress" ma:hidden="true" ma:internalName="Intervenants" ma:readOnly="false">
      <xsd:simpleType>
        <xsd:restriction base="dms:Boolean"/>
      </xsd:simpleType>
    </xsd:element>
    <xsd:element name="Disponible" ma:index="22" nillable="true" ma:displayName="Z_OLD_Disponible à la commande en ligne" ma:default="1" ma:hidden="true" ma:internalName="Disponible" ma:readOnly="false">
      <xsd:simpleType>
        <xsd:restriction base="dms:Boolean"/>
      </xsd:simpleType>
    </xsd:element>
    <xsd:element name="EnLigneFR" ma:index="28" nillable="true" ma:displayName="Z_OLD_En ligne" ma:default="0" ma:hidden="true" ma:internalName="EnLigneFR" ma:readOnly="false">
      <xsd:simpleType>
        <xsd:restriction base="dms:Boolean"/>
      </xsd:simpleType>
    </xsd:element>
    <xsd:element name="EnLigneEnFrSur" ma:index="30" nillable="true" ma:displayName="En ligne sur site tiers" ma:format="Dropdown" ma:hidden="true" ma:internalName="EnLigneEnFrSur" ma:readOnly="false">
      <xsd:complexType>
        <xsd:complexContent>
          <xsd:extension base="dms:MultiChoiceFillIn">
            <xsd:sequence>
              <xsd:element name="Value" maxOccurs="unbounded" minOccurs="0" nillable="true">
                <xsd:simpleType>
                  <xsd:union memberTypes="dms:Text">
                    <xsd:simpleType>
                      <xsd:restriction base="dms:Choice">
                        <xsd:enumeration value="educaloi.qc.ca"/>
                        <xsd:enumeration value="educaloi.qc.ca; Youtube"/>
                        <xsd:enumeration value="EPuzzle https://educaloi.qc.ca/en/publications/legal-information-versus-legal-advice/"/>
                        <xsd:enumeration value="SITE DU MJQ"/>
                        <xsd:enumeration value="YouTube"/>
                      </xsd:restriction>
                    </xsd:simpleType>
                  </xsd:un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19a9c1d-6107-471a-83e8-1a40088b2974" elementFormDefault="qualified">
    <xsd:import namespace="http://schemas.microsoft.com/office/2006/documentManagement/types"/>
    <xsd:import namespace="http://schemas.microsoft.com/office/infopath/2007/PartnerControls"/>
    <xsd:element name="_Statut" ma:index="2" nillable="true" ma:displayName="Statut" ma:format="Dropdown" ma:internalName="_Statut" ma:readOnly="false">
      <xsd:complexType>
        <xsd:complexContent>
          <xsd:extension base="dms:MultiChoice">
            <xsd:sequence>
              <xsd:element name="Value" maxOccurs="unbounded" minOccurs="0" nillable="true">
                <xsd:simpleType>
                  <xsd:restriction base="dms:Choice">
                    <xsd:enumeration value="En travail"/>
                    <xsd:enumeration value="Imprimé"/>
                    <xsd:enumeration value="Préalerte"/>
                    <xsd:enumeration value="Alerte Majeure"/>
                    <xsd:enumeration value="Alerte Mineure"/>
                    <xsd:enumeration value="Hors ligne"/>
                    <xsd:enumeration value="En ligne"/>
                  </xsd:restriction>
                </xsd:simpleType>
              </xsd:element>
            </xsd:sequence>
          </xsd:extension>
        </xsd:complexContent>
      </xsd:complexType>
    </xsd:element>
    <xsd:element name="_Enstock" ma:index="10" nillable="true" ma:displayName="En stock" ma:default="0" ma:format="Dropdown" ma:internalName="_Enstock" ma:readOnly="false">
      <xsd:simpleType>
        <xsd:restriction base="dms:Boolean"/>
      </xsd:simpleType>
    </xsd:element>
    <xsd:element name="MediaServiceDateTaken" ma:index="15" nillable="true" ma:displayName="MediaServiceDateTaken" ma:description="" ma:hidden="true" ma:internalName="MediaServiceDateTaken" ma:readOnly="false">
      <xsd:simpleType>
        <xsd:restriction base="dms:Text"/>
      </xsd:simpleType>
    </xsd:element>
    <xsd:element name="MediaServiceOCR" ma:index="16" nillable="true" ma:displayName="Extracted Text" ma:hidden="true" ma:internalName="MediaServiceOCR" ma:readOnly="false">
      <xsd:simpleType>
        <xsd:restriction base="dms:Note"/>
      </xsd:simpleType>
    </xsd:element>
    <xsd:element name="MediaServiceAutoKeyPoints" ma:index="17" nillable="true" ma:displayName="MediaServiceAutoKeyPoints" ma:hidden="true" ma:internalName="MediaServiceAutoKeyPoints" ma:readOnly="false">
      <xsd:simpleType>
        <xsd:restriction base="dms:Note"/>
      </xsd:simpleType>
    </xsd:element>
    <xsd:element name="MediaServiceKeyPoints" ma:index="18" nillable="true" ma:displayName="KeyPoints" ma:hidden="true" ma:internalName="MediaServiceKeyPoints" ma:readOnly="false">
      <xsd:simpleType>
        <xsd:restriction base="dms:Note"/>
      </xsd:simpleType>
    </xsd:element>
    <xsd:element name="MediaServiceObjectDetectorVersions" ma:index="25" nillable="true" ma:displayName="MediaServiceObjectDetectorVersions" ma:hidden="true" ma:indexed="true" ma:internalName="MediaServiceObjectDetectorVersions" ma:readOnly="false">
      <xsd:simpleType>
        <xsd:restriction base="dms:Text"/>
      </xsd:simpleType>
    </xsd:element>
    <xsd:element name="MediaServiceSearchProperties" ma:index="26" nillable="true" ma:displayName="MediaServiceSearchProperties" ma:hidden="true" ma:internalName="MediaServiceSearchProperties" ma:readOnly="false">
      <xsd:simpleType>
        <xsd:restriction base="dms:Note"/>
      </xsd:simpleType>
    </xsd:element>
    <xsd:element name="lcf76f155ced4ddcb4097134ff3c332f" ma:index="27" nillable="true" ma:displayName="Balises d’images_0" ma:hidden="true" ma:internalName="lcf76f155ced4ddcb4097134ff3c332f" ma:readOnly="false">
      <xsd:simpleType>
        <xsd:restriction base="dms:Note"/>
      </xsd:simpleType>
    </xsd:element>
    <xsd:element name="_Lien" ma:index="29" nillable="true" ma:displayName="Lien(s) vers le contenu (URL)" ma:description="Hyperliens vers des plateformes d'Éducaloi ou celles de tiers" ma:format="Hyperlink" ma:hidden="true" ma:internalName="_Lie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907d86ec4584f6cb358ae81bbc1ea6b" ma:index="31" nillable="true" ma:taxonomy="true" ma:internalName="i907d86ec4584f6cb358ae81bbc1ea6b" ma:taxonomyFieldName="_Categorisation" ma:displayName="Categorisation" ma:indexed="true" ma:readOnly="false" ma:default="" ma:fieldId="{2907d86e-c458-4f6c-b358-ae81bbc1ea6b}" ma:sspId="299ed9a0-a2e4-4baf-bc0e-5da7c71c4752" ma:termSetId="18288f0d-28f3-4df4-8ee2-9185959cd787" ma:anchorId="00000000-0000-0000-0000-000000000000" ma:open="false" ma:isKeyword="false">
      <xsd:complexType>
        <xsd:sequence>
          <xsd:element ref="pc:Terms" minOccurs="0" maxOccurs="1"/>
        </xsd:sequence>
      </xsd:complexType>
    </xsd:element>
    <xsd:element name="Classement" ma:index="32" nillable="true" ma:displayName="Classement" ma:format="Dropdown" ma:hidden="true" ma:indexed="true" ma:internalName="Classement" ma:readOnly="false">
      <xsd:simpleType>
        <xsd:union memberTypes="dms:Text">
          <xsd:simpleType>
            <xsd:restriction base="dms:Choice">
              <xsd:enumeration value="Actualités"/>
              <xsd:enumeration value="Balados"/>
              <xsd:enumeration value="Depliants"/>
              <xsd:enumeration value="Education_juridique"/>
              <xsd:enumeration value="Dossiers Web"/>
              <xsd:enumeration value="Expertise"/>
              <xsd:enumeration value="Guide"/>
              <xsd:enumeration value="LLVD"/>
              <xsd:enumeration value="Partenariats"/>
              <xsd:enumeration value="Presentations"/>
              <xsd:enumeration value="Infographies"/>
              <xsd:enumeration value="Videos"/>
            </xsd:restriction>
          </xsd:simpleType>
        </xsd:union>
      </xsd:simpleType>
    </xsd:element>
    <xsd:element name="Date_Alerte" ma:index="33" nillable="true" ma:displayName="Date Alerte" ma:format="DateOnly" ma:hidden="true" ma:internalName="Date_Alerte" ma:readOnly="false">
      <xsd:simpleType>
        <xsd:restriction base="dms:DateTime"/>
      </xsd:simpleType>
    </xsd:element>
    <xsd:element name="M_x00e9_dium_x002f_Format" ma:index="35" nillable="true" ma:displayName="Médium / Format" ma:format="Dropdown" ma:hidden="true" ma:internalName="M_x00e9_dium_x002f_Format" ma:readOnly="false">
      <xsd:simpleType>
        <xsd:restriction base="dms:Choice">
          <xsd:enumeration value="Adobe"/>
          <xsd:enumeration value="Genially"/>
          <xsd:enumeration value="Miro"/>
          <xsd:enumeration value="Mentimeter"/>
        </xsd:restriction>
      </xsd:simpleType>
    </xsd:element>
    <xsd:element name="langue" ma:index="37" nillable="true" ma:displayName="langue" ma:format="Dropdown" ma:internalName="langue">
      <xsd:simpleType>
        <xsd:restriction base="dms:Choice">
          <xsd:enumeration value="francais"/>
          <xsd:enumeration value="anglais"/>
          <xsd:enumeration value="Français &amp; anglais"/>
        </xsd:restriction>
      </xsd:simpleType>
    </xsd:element>
    <xsd:element name="Date_x0020_de_x0020_validation_x0020_juridique_x0020_compl_x00e8_te" ma:index="38" nillable="true" ma:displayName="Date de validation juridique complète" ma:format="DateOnly" ma:internalName="Date_x0020_de_x0020_validation_x0020_juridique_x0020_compl_x00e8_te">
      <xsd:simpleType>
        <xsd:restriction base="dms:DateTime"/>
      </xsd:simpleType>
    </xsd:element>
    <xsd:element name="Date_x0020_de_x0020_validation_x0020_CCD_x002f_p_x00e9_dago_x002f_graphique" ma:index="39" nillable="true" ma:displayName="Date de validation CCD/pédago/graphique" ma:format="DateOnly" ma:internalName="Date_x0020_de_x0020_validation_x0020_CCD_x002f_p_x00e9_dago_x002f_graphique">
      <xsd:simpleType>
        <xsd:restriction base="dms:DateTime"/>
      </xsd:simpleType>
    </xsd:element>
    <xsd:element name="Choix" ma:index="40" nillable="true" ma:displayName="Choix" ma:format="Dropdown" ma:internalName="Choix">
      <xsd:simpleType>
        <xsd:union memberTypes="dms:Text">
          <xsd:simpleType>
            <xsd:restriction base="dms:Choice">
              <xsd:enumeration value="Choix 1"/>
              <xsd:enumeration value="Choix 2"/>
              <xsd:enumeration value="Choix 3"/>
            </xsd:restriction>
          </xsd:simpleType>
        </xsd:union>
      </xsd:simpleType>
    </xsd:element>
    <xsd:element name="Test" ma:index="41" nillable="true" ma:displayName="Test" ma:format="Dropdown" ma:internalName="Test">
      <xsd:simpleType>
        <xsd:restriction base="dms:Choice">
          <xsd:enumeration value="Banane"/>
          <xsd:enumeration value="Jambon"/>
          <xsd:enumeration value="Rutabag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Type de contenu"/>
        <xsd:element ref="dc:title" minOccurs="0" maxOccurs="1" ma:index="23"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7B8FB-EB27-400B-9495-8EF1A31EAD1C}">
  <ds:schemaRefs>
    <ds:schemaRef ds:uri="http://schemas.microsoft.com/office/2006/documentManagement/types"/>
    <ds:schemaRef ds:uri="http://schemas.microsoft.com/office/2006/metadata/properties"/>
    <ds:schemaRef ds:uri="7c4c9101-ca6c-4953-bf15-5ed2fb777a67"/>
    <ds:schemaRef ds:uri="319a9c1d-6107-471a-83e8-1a40088b2974"/>
    <ds:schemaRef ds:uri="http://schemas.openxmlformats.org/package/2006/metadata/core-properties"/>
    <ds:schemaRef ds:uri="http://purl.org/dc/elements/1.1/"/>
    <ds:schemaRef ds:uri="http://schemas.microsoft.com/sharepoint/v3"/>
    <ds:schemaRef ds:uri="http://purl.org/dc/dcmitype/"/>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A7DB8ED9-BD7A-4829-916A-CD4153AAA2B2}">
  <ds:schemaRefs>
    <ds:schemaRef ds:uri="http://schemas.microsoft.com/sharepoint/v3/contenttype/forms"/>
  </ds:schemaRefs>
</ds:datastoreItem>
</file>

<file path=customXml/itemProps3.xml><?xml version="1.0" encoding="utf-8"?>
<ds:datastoreItem xmlns:ds="http://schemas.openxmlformats.org/officeDocument/2006/customXml" ds:itemID="{4E255322-0130-4BDA-A327-A003226AA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c4c9101-ca6c-4953-bf15-5ed2fb777a67"/>
    <ds:schemaRef ds:uri="319a9c1d-6107-471a-83e8-1a40088b2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7722</Words>
  <Application>Microsoft Office PowerPoint</Application>
  <PresentationFormat>Widescreen</PresentationFormat>
  <Paragraphs>667</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éducaloi - Atelier 2021</vt:lpstr>
      <vt:lpstr>Internet  et la loi</vt:lpstr>
      <vt:lpstr>Ce que nous allons voir :</vt:lpstr>
      <vt:lpstr>PowerPoint Presentation</vt:lpstr>
      <vt:lpstr>La loi, qu'est-ce que c'est?</vt:lpstr>
      <vt:lpstr>Les lois changent-elles avec le temps?</vt:lpstr>
      <vt:lpstr>Les lois sont-elles les mêmes partout?</vt:lpstr>
      <vt:lpstr>Criminel, qu'est-ce que ça veut dire?</vt:lpstr>
      <vt:lpstr>PowerPoint Presentation</vt:lpstr>
      <vt:lpstr>Internet :  Petit historique </vt:lpstr>
      <vt:lpstr>Internet et les réseaux sociaux</vt:lpstr>
      <vt:lpstr>Mes actions en ligne peuvent-elles avoir des conséquences?</vt:lpstr>
      <vt:lpstr>PowerPoint Presentation</vt:lpstr>
      <vt:lpstr>Selon toi, qu'est-il interdit de faire sur Internet?</vt:lpstr>
      <vt:lpstr>1. Les menaces</vt:lpstr>
      <vt:lpstr>2. Le harcèlement</vt:lpstr>
      <vt:lpstr>3. L'extorsion       (ou taxage)</vt:lpstr>
      <vt:lpstr>4. La diffamation</vt:lpstr>
      <vt:lpstr>5. Le discours haineux</vt:lpstr>
      <vt:lpstr>6. Le partage de certaines images</vt:lpstr>
      <vt:lpstr>6.1 Le droit à l'image et à la réputation</vt:lpstr>
      <vt:lpstr>6. Le partage de certaines images</vt:lpstr>
      <vt:lpstr>PowerPoint Presentation</vt:lpstr>
      <vt:lpstr>7. Le partage de certaines chansons, vidéos ou œuvres d'art </vt:lpstr>
      <vt:lpstr>Le droit d'auteur</vt:lpstr>
      <vt:lpstr>PowerPoint Presentation</vt:lpstr>
      <vt:lpstr>Internet et mes données personnelles </vt:lpstr>
      <vt:lpstr>Comment protéger ses données personnelles?</vt:lpstr>
      <vt:lpstr>PowerPoint Presentation</vt:lpstr>
      <vt:lpstr>1. Bien comprendre la gravité de la situation</vt:lpstr>
      <vt:lpstr>2. Quelle action prendre?</vt:lpstr>
      <vt:lpstr>PowerPoint Presentation</vt:lpstr>
      <vt:lpstr>Notre charte du savoir-agir en ligne </vt:lpstr>
      <vt:lpstr>Un exemple de Charte : La Charte des droits et libertés de la personne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Le Bigot</dc:creator>
  <cp:lastModifiedBy>Rebecca Schur (iel, they)</cp:lastModifiedBy>
  <cp:revision>5</cp:revision>
  <dcterms:created xsi:type="dcterms:W3CDTF">2021-02-22T16:21:34Z</dcterms:created>
  <dcterms:modified xsi:type="dcterms:W3CDTF">2025-11-07T17:02:51Z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0x010100F8C85325C32CB44099F01647384237E200598D4831C20A144EA8BC6458CCE06FFA</vt:lpwstr>
  </property>
  <property fmtid="{D5CDD505-2E9C-101B-9397-08002B2CF9AE}" pid="3" name="_dlc_DocIdItemGuid">
    <vt:lpwstr>81cf6932-c1ee-47bb-bf2c-0124293aa3de</vt:lpwstr>
  </property>
  <property fmtid="{D5CDD505-2E9C-101B-9397-08002B2CF9AE}" pid="4" name="MediaServiceImageTags">
    <vt:lpwstr/>
  </property>
  <property fmtid="{D5CDD505-2E9C-101B-9397-08002B2CF9AE}" pid="5" name="EnVeille">
    <vt:bool>true</vt:bool>
  </property>
  <property fmtid="{D5CDD505-2E9C-101B-9397-08002B2CF9AE}" pid="6" name="_docset_NoMedatataSyncRequired">
    <vt:lpwstr>False</vt:lpwstr>
  </property>
  <property fmtid="{D5CDD505-2E9C-101B-9397-08002B2CF9AE}" pid="7" name="Titre anglais">
    <vt:lpwstr>Internet and the Law</vt:lpwstr>
  </property>
  <property fmtid="{D5CDD505-2E9C-101B-9397-08002B2CF9AE}" pid="8" name="TaxKeyword">
    <vt:lpwstr/>
  </property>
  <property fmtid="{D5CDD505-2E9C-101B-9397-08002B2CF9AE}" pid="9" name="TaxKeywordTaxHTField">
    <vt:lpwstr/>
  </property>
  <property fmtid="{D5CDD505-2E9C-101B-9397-08002B2CF9AE}" pid="10" name="_Categorisation">
    <vt:lpwstr/>
  </property>
  <property fmtid="{D5CDD505-2E9C-101B-9397-08002B2CF9AE}" pid="11" name="TaxCatchAll">
    <vt:lpwstr/>
  </property>
  <property fmtid="{D5CDD505-2E9C-101B-9397-08002B2CF9AE}" pid="12" name="Bilingue">
    <vt:lpwstr>non</vt:lpwstr>
  </property>
</Properties>
</file>