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61" r:id="rId5"/>
    <p:sldId id="272" r:id="rId6"/>
    <p:sldId id="315" r:id="rId7"/>
    <p:sldId id="372" r:id="rId8"/>
    <p:sldId id="263" r:id="rId9"/>
    <p:sldId id="270" r:id="rId10"/>
    <p:sldId id="355" r:id="rId11"/>
    <p:sldId id="359" r:id="rId12"/>
    <p:sldId id="360" r:id="rId13"/>
    <p:sldId id="373" r:id="rId14"/>
    <p:sldId id="357" r:id="rId15"/>
    <p:sldId id="363" r:id="rId16"/>
    <p:sldId id="364" r:id="rId17"/>
    <p:sldId id="365" r:id="rId18"/>
    <p:sldId id="366" r:id="rId19"/>
    <p:sldId id="374" r:id="rId20"/>
    <p:sldId id="361" r:id="rId21"/>
    <p:sldId id="368" r:id="rId22"/>
    <p:sldId id="370" r:id="rId23"/>
    <p:sldId id="371" r:id="rId24"/>
    <p:sldId id="369" r:id="rId25"/>
    <p:sldId id="331" r:id="rId26"/>
    <p:sldId id="34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23F5081-D811-4404-91D5-BC9A6D391395}">
          <p14:sldIdLst>
            <p14:sldId id="261"/>
            <p14:sldId id="272"/>
            <p14:sldId id="315"/>
          </p14:sldIdLst>
        </p14:section>
        <p14:section name="Mes responsabilités" id="{0E9338EF-78C2-4A0A-B25E-72E012ABB199}">
          <p14:sldIdLst>
            <p14:sldId id="372"/>
            <p14:sldId id="263"/>
            <p14:sldId id="270"/>
            <p14:sldId id="355"/>
            <p14:sldId id="359"/>
            <p14:sldId id="360"/>
          </p14:sldIdLst>
        </p14:section>
        <p14:section name="Mes libertés" id="{CCFF906C-DEB5-4BCB-A65C-F42B3B8DB5A5}">
          <p14:sldIdLst>
            <p14:sldId id="373"/>
            <p14:sldId id="357"/>
            <p14:sldId id="363"/>
            <p14:sldId id="364"/>
            <p14:sldId id="365"/>
            <p14:sldId id="366"/>
            <p14:sldId id="374"/>
          </p14:sldIdLst>
        </p14:section>
        <p14:section name="Protections" id="{5508CFF7-4961-4BCA-B356-79B47FD12BEE}">
          <p14:sldIdLst>
            <p14:sldId id="361"/>
            <p14:sldId id="368"/>
            <p14:sldId id="370"/>
            <p14:sldId id="371"/>
            <p14:sldId id="369"/>
            <p14:sldId id="331"/>
            <p14:sldId id="3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F70337-ACB0-276E-7C14-7CA70EFBCF17}" name="Lylia Benabid" initials="LB" userId="S::lylia.benabid@educaloi.qc.ca::840a1a5d-21f1-4939-b605-44dace6ec1d6" providerId="AD"/>
  <p188:author id="{D6AD4248-0ED8-836A-4DB0-480D67A55B05}" name="Nihal Selim" initials="NS" userId="S::nihal.selim@educaloi.qc.ca::5ebe341c-5dd7-4c31-8797-5d5454b6c11a" providerId="AD"/>
  <p188:author id="{657B9D4D-5976-FC7D-1EC7-EE1CE3297483}" name="Kim Bélanger-Baillargeon" initials="KB" userId="S::kim.belanger-baillargeon@educaloi.qc.ca::61e8c17a-4f44-4a20-848f-58a57c92f1ad" providerId="AD"/>
  <p188:author id="{45A3B8CE-7367-537E-131C-FEADAFDB86D5}" name="Michaël Poutré" initials="MP" userId="S::michael@educaloi.qc.ca::df7313bf-e7b2-4a83-bfc8-1ed70365be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nslator's Note" initials="kc" lastIdx="1" clrIdx="0">
    <p:extLst>
      <p:ext uri="{19B8F6BF-5375-455C-9EA6-DF929625EA0E}">
        <p15:presenceInfo xmlns:p15="http://schemas.microsoft.com/office/powerpoint/2012/main" userId="Translator's No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9C2EC-BF02-4B21-870F-005B1BA7566A}" v="6" dt="2022-08-09T19:46:16.856"/>
    <p1510:client id="{DF6C302D-8D71-44F6-A32A-58250899153E}" v="6" dt="2022-08-09T19:44:46.3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0"/>
    <p:restoredTop sz="95211" autoAdjust="0"/>
  </p:normalViewPr>
  <p:slideViewPr>
    <p:cSldViewPr snapToGrid="0">
      <p:cViewPr varScale="1">
        <p:scale>
          <a:sx n="85" d="100"/>
          <a:sy n="85" d="100"/>
        </p:scale>
        <p:origin x="295" y="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29T11:13:30.578" idx="1">
    <p:pos x="7906" y="3897"/>
    <p:text>I moved "copyright infringement" to the end of the list to avoid having the example about the singer appear to be an example of discrimination.</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94962A8-AB16-0548-9308-5B14FF13DB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D2536926-FFD8-9846-9BD6-A5CD028AB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614BFB-3A7E-794B-A563-F40BFC9A3E53}" type="datetimeFigureOut">
              <a:rPr lang="fr-CA" smtClean="0"/>
              <a:t>2023-01-30</a:t>
            </a:fld>
            <a:endParaRPr lang="fr-CA"/>
          </a:p>
        </p:txBody>
      </p:sp>
      <p:sp>
        <p:nvSpPr>
          <p:cNvPr id="4" name="Espace réservé du pied de page 3">
            <a:extLst>
              <a:ext uri="{FF2B5EF4-FFF2-40B4-BE49-F238E27FC236}">
                <a16:creationId xmlns:a16="http://schemas.microsoft.com/office/drawing/2014/main" id="{73657343-073C-7E4F-B6F5-CE01CA4342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F362B5C3-E8DB-A142-886B-2D72DCACEB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AA471-BAE5-1445-A09A-EAAA37DD3523}" type="slidenum">
              <a:rPr lang="fr-CA" smtClean="0"/>
              <a:t>‹#›</a:t>
            </a:fld>
            <a:endParaRPr lang="fr-CA"/>
          </a:p>
        </p:txBody>
      </p:sp>
    </p:spTree>
    <p:extLst>
      <p:ext uri="{BB962C8B-B14F-4D97-AF65-F5344CB8AC3E}">
        <p14:creationId xmlns:p14="http://schemas.microsoft.com/office/powerpoint/2010/main" val="2755855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AEFE7-DFD9-4236-8297-21257DBA0BB6}" type="datetimeFigureOut">
              <a:rPr lang="fr-CA" smtClean="0"/>
              <a:t>2023-01-30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799D8-CF1A-4970-BB24-D57ECCEF09D1}" type="slidenum">
              <a:rPr lang="fr-CA" smtClean="0"/>
              <a:t>‹#›</a:t>
            </a:fld>
            <a:endParaRPr lang="fr-CA"/>
          </a:p>
        </p:txBody>
      </p:sp>
    </p:spTree>
    <p:extLst>
      <p:ext uri="{BB962C8B-B14F-4D97-AF65-F5344CB8AC3E}">
        <p14:creationId xmlns:p14="http://schemas.microsoft.com/office/powerpoint/2010/main" val="342247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loi.qc.ca/capsules/role-directeur-protection-de-la-jeuness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legisquebec.gouv.qc.ca/fr/document/lc/P-34.1" TargetMode="External"/><Relationship Id="rId4" Type="http://schemas.openxmlformats.org/officeDocument/2006/relationships/hyperlink" Target="https://educaloi.qc.ca/capsules/comment-faire-signalement-dpj/"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ducaloi.qc.ca/capsules/aide-juridique-pour-les-enfants-et-les-adolescent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csj.qc.ca/commission-des-services-juridiques/aide-juridique/les-mineurs-sont-ils-admissibles/f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s-lois.justice.gc.ca/fra/lois/C-4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ducaloi.qc.ca/capsules/les-lois-au-canada-et-au-quebec/"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pdj.qc.ca/fr/vos-droits/droits/enfants-et-jeun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eaties.un.org/doc/Treaties/1990/09/19900902%2003-14%20AM/Ch_IV_11p.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ducaloi.qc.ca/capsules/interpelle-par-des-policiers-vous-avez-des-droits/" TargetMode="External"/><Relationship Id="rId3" Type="http://schemas.openxmlformats.org/officeDocument/2006/relationships/hyperlink" Target="http://www.amendes.qc.ca/" TargetMode="External"/><Relationship Id="rId7" Type="http://schemas.openxmlformats.org/officeDocument/2006/relationships/hyperlink" Target="https://educaloi.qc.ca/capsules/recevoir-un-ticket-avant-18-a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eontologie-policiere.gouv.qc.ca/fileadmin/contenu/publications/depliant_public.pdf" TargetMode="External"/><Relationship Id="rId5" Type="http://schemas.openxmlformats.org/officeDocument/2006/relationships/hyperlink" Target="https://deontologie-policiere.gouv.qc.ca/" TargetMode="External"/><Relationship Id="rId4" Type="http://schemas.openxmlformats.org/officeDocument/2006/relationships/hyperlink" Target="https://www.amendes.qc.ca/RPVVirtuel/Page_accueil_bia.asp" TargetMode="External"/><Relationship Id="rId9" Type="http://schemas.openxmlformats.org/officeDocument/2006/relationships/hyperlink" Target="https://educaloi.qc.ca/capsules/la-deontologie-policier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Arial" panose="020B0604020202020204" pitchFamily="34" charset="0"/>
              </a:rPr>
              <a:t>TEACHER’S NOTES</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This section below each slide contains useful information for teachers.</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If you wish, you can print this information to use when presenting the content.</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a:t>
            </a:fld>
            <a:endParaRPr lang="en-ca"/>
          </a:p>
        </p:txBody>
      </p:sp>
    </p:spTree>
    <p:extLst>
      <p:ext uri="{BB962C8B-B14F-4D97-AF65-F5344CB8AC3E}">
        <p14:creationId xmlns:p14="http://schemas.microsoft.com/office/powerpoint/2010/main" val="46005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b="1" i="0" u="none" baseline="0" dirty="0"/>
              <a:t>TEACHER’S NOTES</a:t>
            </a:r>
            <a:r>
              <a:rPr lang="en-ca" b="0" i="0" u="none" baseline="0" dirty="0"/>
              <a:t> </a:t>
            </a:r>
          </a:p>
          <a:p>
            <a:pPr algn="l" rtl="0"/>
            <a:r>
              <a:rPr lang="en-ca" b="0" i="0" u="none" baseline="0" dirty="0"/>
              <a:t> </a:t>
            </a:r>
            <a:endParaRPr lang="en-ca" dirty="0">
              <a:cs typeface="Arial"/>
            </a:endParaRPr>
          </a:p>
          <a:p>
            <a:pPr algn="l" rtl="0"/>
            <a:r>
              <a:rPr lang="en-ca" b="0" i="0" u="none" baseline="0" dirty="0"/>
              <a:t>Have students work as a team or individually to think about whether the young person in the example (Student Notebook) had the legal right to do what they did. They are not likely to know what the law says about these situations yet, but having them think about it in advance can engage them more deeply and lead to better learning. </a:t>
            </a:r>
            <a:endParaRPr lang="en-ca" dirty="0"/>
          </a:p>
          <a:p>
            <a:endParaRPr lang="en-ca" dirty="0"/>
          </a:p>
          <a:p>
            <a:endParaRPr lang="en-ca" dirty="0">
              <a:latin typeface="Calibri"/>
              <a:cs typeface="Calibri"/>
            </a:endParaRPr>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10</a:t>
            </a:fld>
            <a:endParaRPr lang="en-ca"/>
          </a:p>
        </p:txBody>
      </p:sp>
    </p:spTree>
    <p:extLst>
      <p:ext uri="{BB962C8B-B14F-4D97-AF65-F5344CB8AC3E}">
        <p14:creationId xmlns:p14="http://schemas.microsoft.com/office/powerpoint/2010/main" val="91485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Growing up doesn’t just come with responsibilities! The older we get, the more society trusts us.</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This trust allows young people to make more decisions for themselves, without their parents necessarily having to agree or even be aware of these choices.</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a:t>
            </a:r>
            <a:r>
              <a:rPr lang="en-ca" sz="1800" b="0" i="0" u="none" strike="noStrike" baseline="0" dirty="0">
                <a:solidFill>
                  <a:srgbClr val="000000"/>
                </a:solidFill>
                <a:effectLst/>
                <a:latin typeface="Calibri" panose="020F0502020204030204" pitchFamily="34" charset="0"/>
              </a:rPr>
              <a:t> LRC 1985, c. C-46, arts 150.1(2) (</a:t>
            </a:r>
            <a:r>
              <a:rPr lang="en-ca" sz="1800" b="0" i="0" u="none" strike="noStrike" baseline="0" dirty="0" err="1">
                <a:solidFill>
                  <a:srgbClr val="000000"/>
                </a:solidFill>
                <a:effectLst/>
                <a:latin typeface="Calibri" panose="020F0502020204030204" pitchFamily="34" charset="0"/>
              </a:rPr>
              <a:t>consentement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sexuel</a:t>
            </a:r>
            <a:r>
              <a:rPr lang="en-ca" sz="1800" b="0" i="0" u="none" strike="noStrike" baseline="0" dirty="0">
                <a:solidFill>
                  <a:srgbClr val="000000"/>
                </a:solidFill>
                <a:effectLst/>
                <a:latin typeface="Calibri" panose="020F0502020204030204" pitchFamily="34" charset="0"/>
              </a:rPr>
              <a:t> avec </a:t>
            </a:r>
            <a:r>
              <a:rPr lang="en-ca" sz="1800" b="0" i="0" u="none" strike="noStrike" baseline="0" dirty="0" err="1">
                <a:solidFill>
                  <a:srgbClr val="000000"/>
                </a:solidFill>
                <a:effectLst/>
                <a:latin typeface="Calibri" panose="020F0502020204030204" pitchFamily="34" charset="0"/>
              </a:rPr>
              <a:t>d’autres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ados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arts 14 al. 2, 16 al. 2, 17 (</a:t>
            </a:r>
            <a:r>
              <a:rPr lang="en-ca" sz="1800" b="0" i="0" u="none" strike="noStrike" baseline="0" dirty="0" err="1">
                <a:solidFill>
                  <a:srgbClr val="000000"/>
                </a:solidFill>
                <a:effectLst/>
                <a:latin typeface="Calibri" panose="020F0502020204030204" pitchFamily="34" charset="0"/>
              </a:rPr>
              <a:t>consentement</a:t>
            </a:r>
            <a:r>
              <a:rPr lang="en-ca" sz="1800" b="0" i="0" u="none" strike="noStrike" baseline="0" dirty="0">
                <a:solidFill>
                  <a:srgbClr val="000000"/>
                </a:solidFill>
                <a:effectLst/>
                <a:latin typeface="Calibri" panose="020F0502020204030204" pitchFamily="34" charset="0"/>
              </a:rPr>
              <a:t> aux </a:t>
            </a:r>
            <a:r>
              <a:rPr lang="en-ca" sz="1800" b="0" i="0" u="none" strike="noStrike" baseline="0" dirty="0" err="1">
                <a:solidFill>
                  <a:srgbClr val="000000"/>
                </a:solidFill>
                <a:effectLst/>
                <a:latin typeface="Calibri" panose="020F0502020204030204" pitchFamily="34" charset="0"/>
              </a:rPr>
              <a:t>soins</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 67 al. 2 (</a:t>
            </a:r>
            <a:r>
              <a:rPr lang="en-ca" sz="1800" b="0" i="0" u="none" strike="noStrike" baseline="0" dirty="0" err="1">
                <a:solidFill>
                  <a:srgbClr val="000000"/>
                </a:solidFill>
                <a:effectLst/>
                <a:latin typeface="Calibri" panose="020F0502020204030204" pitchFamily="34" charset="0"/>
              </a:rPr>
              <a:t>conduite</a:t>
            </a:r>
            <a:r>
              <a:rPr lang="en-ca" sz="1800" b="0" i="0" u="none" strike="noStrike" baseline="0" dirty="0">
                <a:solidFill>
                  <a:srgbClr val="000000"/>
                </a:solidFill>
                <a:effectLst/>
                <a:latin typeface="Calibri" panose="020F0502020204030204" pitchFamily="34" charset="0"/>
              </a:rPr>
              <a:t> automobile)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 153 al. 1 (</a:t>
            </a:r>
            <a:r>
              <a:rPr lang="en-ca" sz="1800" b="0" i="0" u="none" strike="noStrike" baseline="0" dirty="0" err="1">
                <a:solidFill>
                  <a:srgbClr val="000000"/>
                </a:solidFill>
                <a:effectLst/>
                <a:latin typeface="Calibri" panose="020F0502020204030204" pitchFamily="34" charset="0"/>
              </a:rPr>
              <a:t>majorité</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11</a:t>
            </a:fld>
            <a:endParaRPr lang="en-ca"/>
          </a:p>
        </p:txBody>
      </p:sp>
    </p:spTree>
    <p:extLst>
      <p:ext uri="{BB962C8B-B14F-4D97-AF65-F5344CB8AC3E}">
        <p14:creationId xmlns:p14="http://schemas.microsoft.com/office/powerpoint/2010/main" val="104839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Sexual consent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Arial" panose="020B0604020202020204" pitchFamily="34" charset="0"/>
              </a:rPr>
              <a:t>The rules for sexual consent are set out in the Criminal Code.</a:t>
            </a:r>
          </a:p>
          <a:p>
            <a:pPr algn="l" rtl="0" fontAlgn="base">
              <a:buFont typeface="Arial" panose="020B0604020202020204" pitchFamily="34" charset="0"/>
              <a:buNone/>
            </a:pPr>
            <a:r>
              <a:rPr lang="en-ca" sz="1800" b="0" i="0" u="none" strike="noStrike" baseline="0" dirty="0">
                <a:solidFill>
                  <a:srgbClr val="000000"/>
                </a:solidFill>
                <a:effectLst/>
                <a:latin typeface="Arial" panose="020B0604020202020204" pitchFamily="34" charset="0"/>
              </a:rPr>
              <a:t>Definition of sexual consent:</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Consenting to sexual activity means voluntarily agreeing to take part in it.</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Consent must be voluntary, meaning it must be a free and informed choice. If the choice is not free and informed, the consent is not valid. Consent is never valid if the person feels forced or threatened into agreeing.</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Consent must also be conscious. For example, consent is never valid if the person is unconscious, asleep, or severely intoxicated by alcohol or drugs.</a:t>
            </a: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IMPORTANT:</a:t>
            </a:r>
            <a:r>
              <a:rPr lang="en-ca" sz="1800" b="0" i="0" u="none" strike="noStrike" baseline="0" dirty="0">
                <a:solidFill>
                  <a:srgbClr val="000000"/>
                </a:solidFill>
                <a:effectLst/>
                <a:latin typeface="Arial" panose="020B0604020202020204" pitchFamily="34" charset="0"/>
              </a:rPr>
              <a:t> The Criminal Code uses the expression “sexual touching”. This can include many things, including kissing. This means that consent is required for a wide range of sexual activities, not just intercourse!</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Specific rules prohibit sexual touching between people who aren’t the same age:</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endParaRPr lang="en-ca" sz="1800" b="1" i="0" u="none" strike="noStrike" baseline="0" dirty="0">
              <a:solidFill>
                <a:srgbClr val="000000"/>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Under 12 years old: </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The law prohibits any sexual touching. Consent is not possible.</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12-13 years old:</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Sexual touching is permitted if the age difference between the partners is less than 2 years.</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This means that a 12-year-old may engage in sexual activity with someone age 12 to age 14-less-a-day. Similarly, a 13-year-old may engage in sexual activity with a person who is </a:t>
            </a:r>
            <a:r>
              <a:rPr lang="en-ca" sz="1800" b="0" i="0" u="sng" strike="noStrike" baseline="0" dirty="0">
                <a:solidFill>
                  <a:srgbClr val="000000"/>
                </a:solidFill>
                <a:effectLst/>
                <a:latin typeface="Arial" panose="020B0604020202020204" pitchFamily="34" charset="0"/>
              </a:rPr>
              <a:t>under</a:t>
            </a:r>
            <a:r>
              <a:rPr lang="en-ca" sz="1800" b="0" i="0" u="none" strike="noStrike" baseline="0" dirty="0">
                <a:solidFill>
                  <a:srgbClr val="000000"/>
                </a:solidFill>
                <a:effectLst/>
                <a:latin typeface="Arial" panose="020B0604020202020204" pitchFamily="34" charset="0"/>
              </a:rPr>
              <a:t> age 15.</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14-15 years old:</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Sexual touching is permitted if the age difference between the partners is </a:t>
            </a:r>
            <a:r>
              <a:rPr lang="en-ca" sz="1800" b="0" i="0" u="sng" strike="noStrike" baseline="0" dirty="0">
                <a:solidFill>
                  <a:srgbClr val="000000"/>
                </a:solidFill>
                <a:effectLst/>
                <a:latin typeface="Arial" panose="020B0604020202020204" pitchFamily="34" charset="0"/>
              </a:rPr>
              <a:t>less than</a:t>
            </a:r>
            <a:r>
              <a:rPr lang="en-ca" sz="1800" b="0" i="0" u="none" strike="noStrike" baseline="0" dirty="0">
                <a:solidFill>
                  <a:srgbClr val="000000"/>
                </a:solidFill>
                <a:effectLst/>
                <a:latin typeface="Arial" panose="020B0604020202020204" pitchFamily="34" charset="0"/>
              </a:rPr>
              <a:t> 5 years.</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For example, a 14-year-old may engage in sexual activity with someone who is 19-less-a-day, but no older.</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16 years old:</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The minimum age to give full and valid consent. Before age 16, the partners must consider whether one of the above rules applies to their situation.</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Note: Until 2008, the age of full sexual consent was 14.</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effectLst/>
                <a:latin typeface="Arial" panose="020B0604020202020204" pitchFamily="34" charset="0"/>
              </a:rPr>
              <a:t>IN ADDITION, until age 18:</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Consent is not valid if the teenager is in a position of vulnerability toward their partner (even if they follow the rules for age difference).</a:t>
            </a:r>
          </a:p>
          <a:p>
            <a:pPr algn="l" rtl="0" fontAlgn="base">
              <a:buFont typeface="Arial" panose="020B0604020202020204" pitchFamily="34" charset="0"/>
              <a:buChar char="•"/>
            </a:pPr>
            <a:r>
              <a:rPr lang="en-ca" sz="1800" b="1" i="0" u="none" baseline="0" dirty="0">
                <a:solidFill>
                  <a:srgbClr val="000000"/>
                </a:solidFill>
                <a:latin typeface="Arial"/>
                <a:cs typeface="Arial"/>
              </a:rPr>
              <a:t> </a:t>
            </a:r>
            <a:r>
              <a:rPr lang="en-ca" sz="1800" b="0" i="0" u="none" baseline="0" dirty="0"/>
              <a:t>Consent is not valid if the </a:t>
            </a:r>
            <a:r>
              <a:rPr lang="en-ca" sz="1800" b="1" i="0" u="none" baseline="0" dirty="0">
                <a:solidFill>
                  <a:srgbClr val="000000"/>
                </a:solidFill>
                <a:latin typeface="Arial"/>
                <a:cs typeface="Arial"/>
              </a:rPr>
              <a:t>older</a:t>
            </a:r>
            <a:r>
              <a:rPr lang="en-ca" sz="1800" b="1" i="0" u="none" strike="noStrike" baseline="0" dirty="0">
                <a:solidFill>
                  <a:srgbClr val="000000"/>
                </a:solidFill>
                <a:effectLst/>
                <a:latin typeface="Arial"/>
                <a:cs typeface="Arial"/>
              </a:rPr>
              <a:t> partner has authority over the younger partner:</a:t>
            </a:r>
            <a:r>
              <a:rPr lang="en-ca" sz="1800" b="0" i="0" u="none" strike="noStrike" baseline="0" dirty="0">
                <a:solidFill>
                  <a:srgbClr val="000000"/>
                </a:solidFill>
                <a:effectLst/>
                <a:latin typeface="Arial"/>
                <a:cs typeface="Arial"/>
              </a:rPr>
              <a:t> this generally means having a degree of power over the teenager. Teachers and coaches are generally considered to be in a position of authority.</a:t>
            </a:r>
          </a:p>
          <a:p>
            <a:pPr algn="l" rtl="0" fontAlgn="base">
              <a:buFont typeface="Arial" panose="020B0604020202020204" pitchFamily="34" charset="0"/>
              <a:buChar char="•"/>
            </a:pPr>
            <a:r>
              <a:rPr lang="en-ca" sz="1800" b="1" i="0" u="none" strike="noStrike" baseline="0" dirty="0">
                <a:solidFill>
                  <a:srgbClr val="000000"/>
                </a:solidFill>
                <a:effectLst/>
                <a:latin typeface="Arial" panose="020B0604020202020204" pitchFamily="34" charset="0"/>
              </a:rPr>
              <a:t> </a:t>
            </a:r>
            <a:r>
              <a:rPr lang="en-ca" sz="1800" b="0" i="0" u="none" strike="noStrike" baseline="0" dirty="0">
                <a:solidFill>
                  <a:srgbClr val="000000"/>
                </a:solidFill>
                <a:effectLst/>
                <a:latin typeface="Arial" panose="020B0604020202020204" pitchFamily="34" charset="0"/>
              </a:rPr>
              <a:t>Consent is not valid if the </a:t>
            </a:r>
            <a:r>
              <a:rPr lang="en-ca" sz="1800" b="1" i="0" u="none" strike="noStrike" baseline="0" dirty="0">
                <a:solidFill>
                  <a:srgbClr val="000000"/>
                </a:solidFill>
                <a:effectLst/>
                <a:latin typeface="Arial" panose="020B0604020202020204" pitchFamily="34" charset="0"/>
              </a:rPr>
              <a:t>teenager is in a relationship of trust, dependency or exploitation with the older partner.</a:t>
            </a:r>
            <a:endParaRPr lang="en-ca" sz="1800" b="0" i="0" u="none" baseline="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baseline="0" dirty="0">
                <a:solidFill>
                  <a:srgbClr val="000000"/>
                </a:solidFill>
                <a:latin typeface="Arial"/>
                <a:cs typeface="Arial"/>
              </a:rPr>
              <a:t> </a:t>
            </a:r>
            <a:r>
              <a:rPr lang="en-ca" sz="1800" b="0" i="0" u="none" strike="noStrike" baseline="0" dirty="0">
                <a:solidFill>
                  <a:srgbClr val="000000"/>
                </a:solidFill>
                <a:effectLst/>
                <a:latin typeface="Arial"/>
                <a:cs typeface="Arial"/>
              </a:rPr>
              <a:t>Dependency generally means that the teenager depends on the other person, for example for care or support, or that the other person has a certain amount of power over the teenager, who is in an inferior position.</a:t>
            </a:r>
            <a:r>
              <a:rPr lang="en-ca" sz="1800" b="0" i="0" u="none" baseline="0" dirty="0">
                <a:solidFill>
                  <a:srgbClr val="444444"/>
                </a:solidFill>
                <a:effectLst/>
                <a:latin typeface="Arial"/>
                <a:cs typeface="Arial"/>
              </a:rPr>
              <a:t>​</a:t>
            </a:r>
            <a:endParaRPr lang="en-ca" sz="1800" b="0" i="0" dirty="0">
              <a:solidFill>
                <a:srgbClr val="444444"/>
              </a:solidFill>
              <a:effectLst/>
              <a:latin typeface="Arial" panose="020B0604020202020204" pitchFamily="34" charset="0"/>
              <a:cs typeface="Arial"/>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Trust generally means that the older partner uses their position to make the teenager feel protected. There is therefore a relationship of influence or persuasion, so the teenager is in a position of vulnerability or weakness.</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Exploitation generally means that the older partner takes advantage of the teenager’s vulnerability. It involves a notion of control over the teen.</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Relationships of trust, dependency, or exploitation are assessed on a case-by-case basis.</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Parents’ role</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Parents have a legal duty to care for and supervise their children. As such, they have a say in who their children date. They may prohibit their child from seeing a lover if they believe this to be in the child’s best interest.</a:t>
            </a:r>
            <a:r>
              <a:rPr lang="en-ca" sz="1800" b="0" i="0" u="none" baseline="0" dirty="0">
                <a:solidFill>
                  <a:srgbClr val="444444"/>
                </a:solidFill>
                <a:effectLst/>
                <a:latin typeface="Arial" panose="020B0604020202020204" pitchFamily="34" charset="0"/>
              </a:rPr>
              <a:t>​</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Arial" panose="020B0604020202020204" pitchFamily="34" charset="0"/>
              </a:rPr>
              <a:t>SOURCES</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Arial" panose="020B0604020202020204" pitchFamily="34" charset="0"/>
              </a:rPr>
              <a:t> Code </a:t>
            </a:r>
            <a:r>
              <a:rPr lang="en-ca" sz="1800" b="0" i="1" u="none" strike="noStrike" baseline="0" dirty="0" err="1">
                <a:solidFill>
                  <a:srgbClr val="000000"/>
                </a:solidFill>
                <a:effectLst/>
                <a:latin typeface="Arial" panose="020B0604020202020204" pitchFamily="34" charset="0"/>
              </a:rPr>
              <a:t>criminel</a:t>
            </a:r>
            <a:r>
              <a:rPr lang="en-ca" sz="1800" b="0" i="0" u="none" strike="noStrike" baseline="0" dirty="0">
                <a:solidFill>
                  <a:srgbClr val="000000"/>
                </a:solidFill>
                <a:effectLst/>
                <a:latin typeface="Arial" panose="020B0604020202020204" pitchFamily="34" charset="0"/>
              </a:rPr>
              <a:t>, LRC 1985, c C-46, art 150.1 (2) et (2.1), 151, 153, 273.1</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1" u="none" strike="noStrike" baseline="0" dirty="0">
                <a:solidFill>
                  <a:srgbClr val="000000"/>
                </a:solidFill>
                <a:effectLst/>
                <a:latin typeface="Arial" panose="020B0604020202020204" pitchFamily="34" charset="0"/>
              </a:rPr>
              <a:t> R.</a:t>
            </a:r>
            <a:r>
              <a:rPr lang="en-ca" sz="1800" b="0" i="0" u="none" strike="noStrike" baseline="0" dirty="0">
                <a:solidFill>
                  <a:srgbClr val="000000"/>
                </a:solidFill>
                <a:effectLst/>
                <a:latin typeface="Arial" panose="020B0604020202020204" pitchFamily="34" charset="0"/>
              </a:rPr>
              <a:t> c. </a:t>
            </a:r>
            <a:r>
              <a:rPr lang="en-ca" sz="1800" b="0" i="1" u="none" strike="noStrike" baseline="0" dirty="0" err="1">
                <a:solidFill>
                  <a:srgbClr val="000000"/>
                </a:solidFill>
                <a:effectLst/>
                <a:latin typeface="Arial" panose="020B0604020202020204" pitchFamily="34" charset="0"/>
              </a:rPr>
              <a:t>Audet</a:t>
            </a:r>
            <a:r>
              <a:rPr lang="en-ca" sz="1800" b="0" i="1" u="none" strike="noStrike" baseline="0" dirty="0">
                <a:solidFill>
                  <a:srgbClr val="000000"/>
                </a:solidFill>
                <a:effectLst/>
                <a:latin typeface="Arial" panose="020B0604020202020204" pitchFamily="34" charset="0"/>
              </a:rPr>
              <a:t>,</a:t>
            </a:r>
            <a:r>
              <a:rPr lang="en-ca" sz="1800" b="0" i="0" u="none" strike="noStrike" baseline="0" dirty="0">
                <a:solidFill>
                  <a:srgbClr val="000000"/>
                </a:solidFill>
                <a:effectLst/>
                <a:latin typeface="Arial" panose="020B0604020202020204" pitchFamily="34" charset="0"/>
              </a:rPr>
              <a:t> [1996] 2 RCS 171</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1" u="none" strike="noStrike" baseline="0" dirty="0">
                <a:solidFill>
                  <a:srgbClr val="000000"/>
                </a:solidFill>
                <a:effectLst/>
                <a:latin typeface="Arial" panose="020B0604020202020204" pitchFamily="34" charset="0"/>
              </a:rPr>
              <a:t> R.</a:t>
            </a:r>
            <a:r>
              <a:rPr lang="en-ca" sz="1800" b="0" i="0" u="none" strike="noStrike" baseline="0" dirty="0">
                <a:solidFill>
                  <a:srgbClr val="000000"/>
                </a:solidFill>
                <a:effectLst/>
                <a:latin typeface="Arial" panose="020B0604020202020204" pitchFamily="34" charset="0"/>
              </a:rPr>
              <a:t> c. </a:t>
            </a:r>
            <a:r>
              <a:rPr lang="en-ca" sz="1800" b="0" i="1" u="none" strike="noStrike" baseline="0" dirty="0">
                <a:solidFill>
                  <a:srgbClr val="000000"/>
                </a:solidFill>
                <a:effectLst/>
                <a:latin typeface="Arial" panose="020B0604020202020204" pitchFamily="34" charset="0"/>
              </a:rPr>
              <a:t>L. (D.B.)</a:t>
            </a:r>
            <a:r>
              <a:rPr lang="en-ca" sz="1800" b="0" i="0" u="none" strike="noStrike" baseline="0" dirty="0">
                <a:solidFill>
                  <a:srgbClr val="000000"/>
                </a:solidFill>
                <a:effectLst/>
                <a:latin typeface="Arial" panose="020B0604020202020204" pitchFamily="34" charset="0"/>
              </a:rPr>
              <a:t> (1995), 43 CR (4th) 25 (CA ONT)</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1" u="none" strike="noStrike" baseline="0" dirty="0">
                <a:solidFill>
                  <a:srgbClr val="000000"/>
                </a:solidFill>
                <a:effectLst/>
                <a:latin typeface="Arial" panose="020B0604020202020204" pitchFamily="34" charset="0"/>
              </a:rPr>
              <a:t> R.</a:t>
            </a:r>
            <a:r>
              <a:rPr lang="en-ca" sz="1800" b="0" i="0" u="none" strike="noStrike" baseline="0" dirty="0">
                <a:solidFill>
                  <a:srgbClr val="000000"/>
                </a:solidFill>
                <a:effectLst/>
                <a:latin typeface="Arial" panose="020B0604020202020204" pitchFamily="34" charset="0"/>
              </a:rPr>
              <a:t> c. </a:t>
            </a:r>
            <a:r>
              <a:rPr lang="en-ca" sz="1800" b="0" i="1" u="none" strike="noStrike" baseline="0" dirty="0">
                <a:solidFill>
                  <a:srgbClr val="000000"/>
                </a:solidFill>
                <a:effectLst/>
                <a:latin typeface="Arial" panose="020B0604020202020204" pitchFamily="34" charset="0"/>
              </a:rPr>
              <a:t>Léon,</a:t>
            </a:r>
            <a:r>
              <a:rPr lang="en-ca" sz="1800" b="0" i="0" u="none" strike="noStrike" baseline="0" dirty="0">
                <a:solidFill>
                  <a:srgbClr val="000000"/>
                </a:solidFill>
                <a:effectLst/>
                <a:latin typeface="Arial" panose="020B0604020202020204" pitchFamily="34" charset="0"/>
              </a:rPr>
              <a:t> [1992] RL 478 (QC CA), 1992 CanLII 3818.</a:t>
            </a:r>
            <a:r>
              <a:rPr lang="en-ca" sz="1800" b="0" i="0" u="none" baseline="0" dirty="0">
                <a:solidFill>
                  <a:srgbClr val="444444"/>
                </a:solidFill>
                <a:effectLst/>
                <a:latin typeface="Arial" panose="020B0604020202020204" pitchFamily="34" charset="0"/>
              </a:rPr>
              <a:t>​</a:t>
            </a: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12</a:t>
            </a:fld>
            <a:endParaRPr lang="en-ca"/>
          </a:p>
        </p:txBody>
      </p:sp>
    </p:spTree>
    <p:extLst>
      <p:ext uri="{BB962C8B-B14F-4D97-AF65-F5344CB8AC3E}">
        <p14:creationId xmlns:p14="http://schemas.microsoft.com/office/powerpoint/2010/main" val="828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Generally, the minimum age to refuse or consent to medical care is 14 years old.</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Before this age, children may not make their own medical decisions, and their parents decide whether to accept or refuse care for the child.</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Parents must make this decision in the child’s best interests only: not on the basis of their own beliefs. If possible, they should also consider the child’s wishes.</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Starting at age 14, teenagers can generally consent to medical care on their own. This includes things like abortion, hospitalization, medication, blood tests, reconstructive surgery for burns, etc.</a:t>
            </a:r>
          </a:p>
          <a:p>
            <a:pPr algn="l" rtl="0" fontAlgn="base"/>
            <a:r>
              <a:rPr lang="en-ca" sz="1800" b="0" i="0" u="none" strike="noStrike" baseline="0" dirty="0">
                <a:solidFill>
                  <a:srgbClr val="000000"/>
                </a:solidFill>
                <a:effectLst/>
                <a:latin typeface="Arial" panose="020B0604020202020204" pitchFamily="34" charset="0"/>
              </a:rPr>
              <a:t>“Medical care” refers to anything related to a person’s health. Here are some examples:</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medical exams</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blood samples</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medical treatment and intervention</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endParaRPr lang="en-ca" sz="1800"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Arial" panose="020B0604020202020204" pitchFamily="34" charset="0"/>
              </a:rPr>
              <a:t>Medical care can be for the body or the mind. Seeing a psychologist, for example, is considered medical care.</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ca" sz="1800" b="1" i="0" u="none" strike="noStrike" baseline="0" dirty="0">
                <a:solidFill>
                  <a:srgbClr val="000000"/>
                </a:solidFill>
                <a:effectLst/>
                <a:latin typeface="Arial" panose="020B0604020202020204" pitchFamily="34" charset="0"/>
              </a:rPr>
              <a:t>Notes:</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If a minor has to stay in a health care facility for more than 12 hours, their parents must be notified.</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If a minor over age 14 refuses to receive medical care that is required by the state of their health, only the court can authorize medical practitioners to treat the child against his or her will.</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A teenager’s parents can give consent to medical care in an emergency if the child’s life is in danger.</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sng" baseline="0" dirty="0">
                <a:solidFill>
                  <a:srgbClr val="000000"/>
                </a:solidFill>
                <a:effectLst/>
                <a:latin typeface="Arial" panose="020B0604020202020204" pitchFamily="34" charset="0"/>
              </a:rPr>
              <a:t>Care that is not required by a person’s state of health</a:t>
            </a:r>
            <a:r>
              <a:rPr lang="en-ca" sz="1800" b="0" i="0" u="none" baseline="0" dirty="0">
                <a:solidFill>
                  <a:srgbClr val="000000"/>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 </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Teenagers age 14 and over may also refuse or consent to medical care that is not required by the state of their health. However, if this care poses a serious risk to the teenager’s health AND could cause serious and permanent effects, the parents’ consent is also required. For example: Maxime wants cosmetic surgery to change the shape of his nose. Maxime needs his parents’ consent, because this is not required by his state of health, it poses a serious risk to his health, and it could cause serious and permanent effects.</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Contrary to popular belief, the law does not specifically state that people must be 18 or older to get a tattoo or piercing, but tattoo businesses are allowed to refuse services to minors. (educaloi.qc.ca/</a:t>
            </a:r>
            <a:r>
              <a:rPr lang="en-ca" sz="1800" b="0" i="0" u="none" strike="noStrike" baseline="0" dirty="0" err="1">
                <a:solidFill>
                  <a:srgbClr val="000000"/>
                </a:solidFill>
                <a:effectLst/>
                <a:latin typeface="Arial" panose="020B0604020202020204" pitchFamily="34" charset="0"/>
              </a:rPr>
              <a:t>en</a:t>
            </a:r>
            <a:r>
              <a:rPr lang="en-ca" sz="1800" b="0" i="0" u="none" strike="noStrike" baseline="0" dirty="0">
                <a:solidFill>
                  <a:srgbClr val="000000"/>
                </a:solidFill>
                <a:effectLst/>
                <a:latin typeface="Arial" panose="020B0604020202020204" pitchFamily="34" charset="0"/>
              </a:rPr>
              <a:t>/capsules/piercing-and-tattoos)</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Since 2013, minors can no longer use tanning beds because of the health risks involved.</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Arial" panose="020B0604020202020204" pitchFamily="34" charset="0"/>
              </a:rPr>
              <a:t>SOURCES</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t>
            </a:r>
            <a:r>
              <a:rPr lang="en-ca" sz="1800" b="0" i="0" u="none" strike="noStrike" baseline="0" dirty="0">
                <a:solidFill>
                  <a:srgbClr val="000000"/>
                </a:solidFill>
                <a:effectLst/>
                <a:latin typeface="Arial" panose="020B0604020202020204" pitchFamily="34" charset="0"/>
              </a:rPr>
              <a:t>art. 12 al. 1, 14, 16-18 (</a:t>
            </a:r>
            <a:r>
              <a:rPr lang="en-ca" sz="1800" b="0" i="0" u="none" strike="noStrike" baseline="0" dirty="0" err="1">
                <a:solidFill>
                  <a:srgbClr val="000000"/>
                </a:solidFill>
                <a:effectLst/>
                <a:latin typeface="Arial" panose="020B0604020202020204" pitchFamily="34" charset="0"/>
              </a:rPr>
              <a:t>consentement</a:t>
            </a:r>
            <a:r>
              <a:rPr lang="en-ca" sz="1800" b="0" i="0" u="none" strike="noStrike" baseline="0" dirty="0">
                <a:solidFill>
                  <a:srgbClr val="000000"/>
                </a:solidFill>
                <a:effectLst/>
                <a:latin typeface="Arial" panose="020B0604020202020204" pitchFamily="34" charset="0"/>
              </a:rPr>
              <a:t> aux </a:t>
            </a:r>
            <a:r>
              <a:rPr lang="en-ca" sz="1800" b="0" i="0" u="none" strike="noStrike" baseline="0" dirty="0" err="1">
                <a:solidFill>
                  <a:srgbClr val="000000"/>
                </a:solidFill>
                <a:effectLst/>
                <a:latin typeface="Arial" panose="020B0604020202020204" pitchFamily="34" charset="0"/>
              </a:rPr>
              <a:t>soins</a:t>
            </a:r>
            <a:r>
              <a:rPr lang="en-ca" sz="1800" b="0" i="0" u="none" strike="noStrike" baseline="0" dirty="0">
                <a:solidFill>
                  <a:srgbClr val="000000"/>
                </a:solidFill>
                <a:effectLst/>
                <a:latin typeface="Arial" panose="020B0604020202020204" pitchFamily="34" charset="0"/>
              </a:rPr>
              <a:t>) </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a:t>
            </a:r>
            <a:r>
              <a:rPr lang="en-ca" sz="1800" b="0" i="0" u="none" strike="noStrike" baseline="0" dirty="0">
                <a:solidFill>
                  <a:srgbClr val="000000"/>
                </a:solidFill>
                <a:effectLst/>
                <a:latin typeface="Arial" panose="020B0604020202020204" pitchFamily="34" charset="0"/>
              </a:rPr>
              <a:t> art. 33 (</a:t>
            </a:r>
            <a:r>
              <a:rPr lang="en-ca" sz="1800" b="0" i="0" u="none" strike="noStrike" baseline="0" dirty="0" err="1">
                <a:solidFill>
                  <a:srgbClr val="000000"/>
                </a:solidFill>
                <a:effectLst/>
                <a:latin typeface="Arial" panose="020B0604020202020204" pitchFamily="34" charset="0"/>
              </a:rPr>
              <a:t>intérêt</a:t>
            </a:r>
            <a:r>
              <a:rPr lang="en-ca" sz="1800" b="0" i="0" u="none" strike="noStrike" baseline="0" dirty="0">
                <a:solidFill>
                  <a:srgbClr val="000000"/>
                </a:solidFill>
                <a:effectLst/>
                <a:latin typeface="Arial" panose="020B0604020202020204" pitchFamily="34" charset="0"/>
              </a:rPr>
              <a:t> de </a:t>
            </a:r>
            <a:r>
              <a:rPr lang="en-ca" sz="1800" b="0" i="0" u="none" strike="noStrike" baseline="0" dirty="0" err="1">
                <a:solidFill>
                  <a:srgbClr val="000000"/>
                </a:solidFill>
                <a:effectLst/>
                <a:latin typeface="Arial" panose="020B0604020202020204" pitchFamily="34" charset="0"/>
              </a:rPr>
              <a:t>l’enfant</a:t>
            </a:r>
            <a:r>
              <a:rPr lang="en-ca" sz="1800" b="0" i="0" u="none" strike="noStrike" baseline="0" dirty="0">
                <a:solidFill>
                  <a:srgbClr val="000000"/>
                </a:solidFill>
                <a:effectLst/>
                <a:latin typeface="Arial" panose="020B0604020202020204" pitchFamily="34" charset="0"/>
              </a:rPr>
              <a:t>)</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Robert P. </a:t>
            </a:r>
            <a:r>
              <a:rPr lang="en-ca" sz="1800" b="0" i="0" u="none" strike="noStrike" baseline="0" dirty="0" err="1">
                <a:solidFill>
                  <a:srgbClr val="000000"/>
                </a:solidFill>
                <a:effectLst/>
                <a:latin typeface="Arial" panose="020B0604020202020204" pitchFamily="34" charset="0"/>
              </a:rPr>
              <a:t>Kouri</a:t>
            </a:r>
            <a:r>
              <a:rPr lang="en-ca" sz="1800" b="0" i="0" u="none" strike="noStrike" baseline="0" dirty="0">
                <a:solidFill>
                  <a:srgbClr val="000000"/>
                </a:solidFill>
                <a:effectLst/>
                <a:latin typeface="Arial" panose="020B0604020202020204" pitchFamily="34" charset="0"/>
              </a:rPr>
              <a:t> et Suzanne Philips-</a:t>
            </a:r>
            <a:r>
              <a:rPr lang="en-ca" sz="1800" b="0" i="0" u="none" strike="noStrike" baseline="0" dirty="0" err="1">
                <a:solidFill>
                  <a:srgbClr val="000000"/>
                </a:solidFill>
                <a:effectLst/>
                <a:latin typeface="Arial" panose="020B0604020202020204" pitchFamily="34" charset="0"/>
              </a:rPr>
              <a:t>Nootens</a:t>
            </a:r>
            <a:r>
              <a:rPr lang="en-ca" sz="1800" b="0" i="0" u="none" strike="noStrike" baseline="0" dirty="0">
                <a:solidFill>
                  <a:srgbClr val="000000"/>
                </a:solidFill>
                <a:effectLst/>
                <a:latin typeface="Arial" panose="020B0604020202020204" pitchFamily="34" charset="0"/>
              </a:rPr>
              <a:t>, </a:t>
            </a:r>
            <a:r>
              <a:rPr lang="en-ca" sz="1800" b="0" i="0" u="none" strike="noStrike" baseline="0" dirty="0" err="1">
                <a:solidFill>
                  <a:srgbClr val="000000"/>
                </a:solidFill>
                <a:effectLst/>
                <a:latin typeface="Arial" panose="020B0604020202020204" pitchFamily="34" charset="0"/>
              </a:rPr>
              <a:t>L’intégrité</a:t>
            </a:r>
            <a:r>
              <a:rPr lang="en-ca" sz="1800" b="0" i="0" u="none" strike="noStrike" baseline="0" dirty="0">
                <a:solidFill>
                  <a:srgbClr val="000000"/>
                </a:solidFill>
                <a:effectLst/>
                <a:latin typeface="Arial" panose="020B0604020202020204" pitchFamily="34" charset="0"/>
              </a:rPr>
              <a:t> de la </a:t>
            </a:r>
            <a:r>
              <a:rPr lang="en-ca" sz="1800" b="0" i="0" u="none" strike="noStrike" baseline="0" dirty="0" err="1">
                <a:solidFill>
                  <a:srgbClr val="000000"/>
                </a:solidFill>
                <a:effectLst/>
                <a:latin typeface="Arial" panose="020B0604020202020204" pitchFamily="34" charset="0"/>
              </a:rPr>
              <a:t>personne</a:t>
            </a:r>
            <a:r>
              <a:rPr lang="en-ca" sz="1800" b="0" i="0" u="none" strike="noStrike" baseline="0" dirty="0">
                <a:solidFill>
                  <a:srgbClr val="000000"/>
                </a:solidFill>
                <a:effectLst/>
                <a:latin typeface="Arial" panose="020B0604020202020204" pitchFamily="34" charset="0"/>
              </a:rPr>
              <a:t> et le </a:t>
            </a:r>
            <a:r>
              <a:rPr lang="en-ca" sz="1800" b="0" i="0" u="none" strike="noStrike" baseline="0" dirty="0" err="1">
                <a:solidFill>
                  <a:srgbClr val="000000"/>
                </a:solidFill>
                <a:effectLst/>
                <a:latin typeface="Arial" panose="020B0604020202020204" pitchFamily="34" charset="0"/>
              </a:rPr>
              <a:t>consentement</a:t>
            </a:r>
            <a:r>
              <a:rPr lang="en-ca" sz="1800" b="0" i="0" u="none" strike="noStrike" baseline="0" dirty="0">
                <a:solidFill>
                  <a:srgbClr val="000000"/>
                </a:solidFill>
                <a:effectLst/>
                <a:latin typeface="Arial" panose="020B0604020202020204" pitchFamily="34" charset="0"/>
              </a:rPr>
              <a:t> aux </a:t>
            </a:r>
            <a:r>
              <a:rPr lang="en-ca" sz="1800" b="0" i="0" u="none" strike="noStrike" baseline="0" dirty="0" err="1">
                <a:solidFill>
                  <a:srgbClr val="000000"/>
                </a:solidFill>
                <a:effectLst/>
                <a:latin typeface="Arial" panose="020B0604020202020204" pitchFamily="34" charset="0"/>
              </a:rPr>
              <a:t>soins</a:t>
            </a:r>
            <a:r>
              <a:rPr lang="en-ca" sz="1800" b="0" i="0" u="none" strike="noStrike" baseline="0" dirty="0">
                <a:solidFill>
                  <a:srgbClr val="000000"/>
                </a:solidFill>
                <a:effectLst/>
                <a:latin typeface="Arial" panose="020B0604020202020204" pitchFamily="34" charset="0"/>
              </a:rPr>
              <a:t>, 3e </a:t>
            </a:r>
            <a:r>
              <a:rPr lang="en-ca" sz="1800" b="0" i="0" u="none" strike="noStrike" baseline="0" dirty="0" err="1">
                <a:solidFill>
                  <a:srgbClr val="000000"/>
                </a:solidFill>
                <a:effectLst/>
                <a:latin typeface="Arial" panose="020B0604020202020204" pitchFamily="34" charset="0"/>
              </a:rPr>
              <a:t>éd</a:t>
            </a:r>
            <a:r>
              <a:rPr lang="en-ca" sz="1800" b="0" i="0" u="none" strike="noStrike" baseline="0" dirty="0">
                <a:solidFill>
                  <a:srgbClr val="000000"/>
                </a:solidFill>
                <a:effectLst/>
                <a:latin typeface="Arial" panose="020B0604020202020204" pitchFamily="34" charset="0"/>
              </a:rPr>
              <a:t>, </a:t>
            </a:r>
            <a:r>
              <a:rPr lang="en-ca" sz="1800" b="0" i="0" u="none" strike="noStrike" baseline="0" dirty="0" err="1">
                <a:solidFill>
                  <a:srgbClr val="000000"/>
                </a:solidFill>
                <a:effectLst/>
                <a:latin typeface="Arial" panose="020B0604020202020204" pitchFamily="34" charset="0"/>
              </a:rPr>
              <a:t>Cowansville</a:t>
            </a:r>
            <a:r>
              <a:rPr lang="en-ca" sz="1800" b="0" i="0" u="none" strike="noStrike" baseline="0" dirty="0">
                <a:solidFill>
                  <a:srgbClr val="000000"/>
                </a:solidFill>
                <a:effectLst/>
                <a:latin typeface="Arial" panose="020B0604020202020204" pitchFamily="34" charset="0"/>
              </a:rPr>
              <a:t>, Éditions Yvon </a:t>
            </a:r>
            <a:r>
              <a:rPr lang="en-ca" sz="1800" b="0" i="0" u="none" strike="noStrike" baseline="0" dirty="0" err="1">
                <a:solidFill>
                  <a:srgbClr val="000000"/>
                </a:solidFill>
                <a:effectLst/>
                <a:latin typeface="Arial" panose="020B0604020202020204" pitchFamily="34" charset="0"/>
              </a:rPr>
              <a:t>Blais</a:t>
            </a:r>
            <a:r>
              <a:rPr lang="en-ca" sz="1800" b="0" i="0" u="none" strike="noStrike" baseline="0" dirty="0">
                <a:solidFill>
                  <a:srgbClr val="000000"/>
                </a:solidFill>
                <a:effectLst/>
                <a:latin typeface="Arial" panose="020B0604020202020204" pitchFamily="34" charset="0"/>
              </a:rPr>
              <a:t>, 2012, aux pages 424 et ss (</a:t>
            </a:r>
            <a:r>
              <a:rPr lang="en-ca" sz="1800" b="0" i="0" u="none" strike="noStrike" baseline="0" dirty="0" err="1">
                <a:solidFill>
                  <a:srgbClr val="000000"/>
                </a:solidFill>
                <a:effectLst/>
                <a:latin typeface="Arial" panose="020B0604020202020204" pitchFamily="34" charset="0"/>
              </a:rPr>
              <a:t>soins</a:t>
            </a:r>
            <a:r>
              <a:rPr lang="en-ca" sz="1800" b="0" i="0" u="none" strike="noStrike" baseline="0" dirty="0">
                <a:solidFill>
                  <a:srgbClr val="000000"/>
                </a:solidFill>
                <a:effectLst/>
                <a:latin typeface="Arial" panose="020B0604020202020204" pitchFamily="34" charset="0"/>
              </a:rPr>
              <a:t> </a:t>
            </a:r>
            <a:r>
              <a:rPr lang="en-ca" sz="1800" b="0" i="0" u="none" strike="noStrike" baseline="0" dirty="0" err="1">
                <a:solidFill>
                  <a:srgbClr val="000000"/>
                </a:solidFill>
                <a:effectLst/>
                <a:latin typeface="Arial" panose="020B0604020202020204" pitchFamily="34" charset="0"/>
              </a:rPr>
              <a:t>requis</a:t>
            </a:r>
            <a:r>
              <a:rPr lang="en-ca" sz="1800" b="0" i="0" u="none" strike="noStrike" baseline="0" dirty="0">
                <a:solidFill>
                  <a:srgbClr val="000000"/>
                </a:solidFill>
                <a:effectLst/>
                <a:latin typeface="Arial" panose="020B0604020202020204" pitchFamily="34" charset="0"/>
              </a:rPr>
              <a:t> par </a:t>
            </a:r>
            <a:r>
              <a:rPr lang="en-ca" sz="1800" b="0" i="0" u="none" strike="noStrike" baseline="0" dirty="0" err="1">
                <a:solidFill>
                  <a:srgbClr val="000000"/>
                </a:solidFill>
                <a:effectLst/>
                <a:latin typeface="Arial" panose="020B0604020202020204" pitchFamily="34" charset="0"/>
              </a:rPr>
              <a:t>l’état</a:t>
            </a:r>
            <a:r>
              <a:rPr lang="en-ca" sz="1800" b="0" i="0" u="none" strike="noStrike" baseline="0" dirty="0">
                <a:solidFill>
                  <a:srgbClr val="000000"/>
                </a:solidFill>
                <a:effectLst/>
                <a:latin typeface="Arial" panose="020B0604020202020204" pitchFamily="34" charset="0"/>
              </a:rPr>
              <a:t> de </a:t>
            </a:r>
            <a:r>
              <a:rPr lang="en-ca" sz="1800" b="0" i="0" u="none" strike="noStrike" baseline="0" dirty="0" err="1">
                <a:solidFill>
                  <a:srgbClr val="000000"/>
                </a:solidFill>
                <a:effectLst/>
                <a:latin typeface="Arial" panose="020B0604020202020204" pitchFamily="34" charset="0"/>
              </a:rPr>
              <a:t>santé</a:t>
            </a:r>
            <a:r>
              <a:rPr lang="en-ca" sz="1800" b="0" i="0" u="none" strike="noStrike" baseline="0" dirty="0">
                <a:solidFill>
                  <a:srgbClr val="000000"/>
                </a:solidFill>
                <a:effectLst/>
                <a:latin typeface="Arial" panose="020B0604020202020204" pitchFamily="34" charset="0"/>
              </a:rPr>
              <a:t>), 493 et ss. (</a:t>
            </a:r>
            <a:r>
              <a:rPr lang="en-ca" sz="1800" b="0" i="0" u="none" strike="noStrike" baseline="0" dirty="0" err="1">
                <a:solidFill>
                  <a:srgbClr val="000000"/>
                </a:solidFill>
                <a:effectLst/>
                <a:latin typeface="Arial" panose="020B0604020202020204" pitchFamily="34" charset="0"/>
              </a:rPr>
              <a:t>soins</a:t>
            </a:r>
            <a:r>
              <a:rPr lang="en-ca" sz="1800" b="0" i="0" u="none" strike="noStrike" baseline="0" dirty="0">
                <a:solidFill>
                  <a:srgbClr val="000000"/>
                </a:solidFill>
                <a:effectLst/>
                <a:latin typeface="Arial" panose="020B0604020202020204" pitchFamily="34" charset="0"/>
              </a:rPr>
              <a:t> non </a:t>
            </a:r>
            <a:r>
              <a:rPr lang="en-ca" sz="1800" b="0" i="0" u="none" strike="noStrike" baseline="0" dirty="0" err="1">
                <a:solidFill>
                  <a:srgbClr val="000000"/>
                </a:solidFill>
                <a:effectLst/>
                <a:latin typeface="Arial" panose="020B0604020202020204" pitchFamily="34" charset="0"/>
              </a:rPr>
              <a:t>requis</a:t>
            </a:r>
            <a:r>
              <a:rPr lang="en-ca" sz="1800" b="0" i="0" u="none" strike="noStrike" baseline="0" dirty="0">
                <a:solidFill>
                  <a:srgbClr val="000000"/>
                </a:solidFill>
                <a:effectLst/>
                <a:latin typeface="Arial" panose="020B0604020202020204" pitchFamily="34" charset="0"/>
              </a:rPr>
              <a:t> par </a:t>
            </a:r>
            <a:r>
              <a:rPr lang="en-ca" sz="1800" b="0" i="0" u="none" strike="noStrike" baseline="0" dirty="0" err="1">
                <a:solidFill>
                  <a:srgbClr val="000000"/>
                </a:solidFill>
                <a:effectLst/>
                <a:latin typeface="Arial" panose="020B0604020202020204" pitchFamily="34" charset="0"/>
              </a:rPr>
              <a:t>l’état</a:t>
            </a:r>
            <a:r>
              <a:rPr lang="en-ca" sz="1800" b="0" i="0" u="none" strike="noStrike" baseline="0" dirty="0">
                <a:solidFill>
                  <a:srgbClr val="000000"/>
                </a:solidFill>
                <a:effectLst/>
                <a:latin typeface="Arial" panose="020B0604020202020204" pitchFamily="34" charset="0"/>
              </a:rPr>
              <a:t> de </a:t>
            </a:r>
            <a:r>
              <a:rPr lang="en-ca" sz="1800" b="0" i="0" u="none" strike="noStrike" baseline="0" dirty="0" err="1">
                <a:solidFill>
                  <a:srgbClr val="000000"/>
                </a:solidFill>
                <a:effectLst/>
                <a:latin typeface="Arial" panose="020B0604020202020204" pitchFamily="34" charset="0"/>
              </a:rPr>
              <a:t>santé</a:t>
            </a:r>
            <a:r>
              <a:rPr lang="en-ca" sz="1800" b="0" i="0" u="none" strike="noStrike" baseline="0" dirty="0">
                <a:solidFill>
                  <a:srgbClr val="000000"/>
                </a:solidFill>
                <a:effectLst/>
                <a:latin typeface="Arial" panose="020B0604020202020204" pitchFamily="34" charset="0"/>
              </a:rPr>
              <a:t>). </a:t>
            </a:r>
            <a:r>
              <a:rPr lang="en-ca" sz="1800" b="0" i="0" u="none" baseline="0" dirty="0">
                <a:solidFill>
                  <a:srgbClr val="444444"/>
                </a:solidFill>
                <a:effectLst/>
                <a:latin typeface="Arial" panose="020B0604020202020204" pitchFamily="34" charset="0"/>
              </a:rPr>
              <a:t>​</a:t>
            </a: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13</a:t>
            </a:fld>
            <a:endParaRPr lang="en-ca"/>
          </a:p>
        </p:txBody>
      </p:sp>
    </p:spTree>
    <p:extLst>
      <p:ext uri="{BB962C8B-B14F-4D97-AF65-F5344CB8AC3E}">
        <p14:creationId xmlns:p14="http://schemas.microsoft.com/office/powerpoint/2010/main" val="316083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Students will likely name familiar traffic safety rules like speed limits, traffic lights and stop signs. Take this opportunity to explain that the Highway Safety Code does not only cover people driving vehicles. It also covers:</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cyclists and pedestrians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obligations related to maintenance, tire changes, registration, etc.</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the conditions for getting a licence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When a new driver first gets their driver’s licence, they are given a two-year probationary licence. This means that they must follow special rules, including:</a:t>
            </a:r>
          </a:p>
          <a:p>
            <a:pPr algn="l" rtl="0" fontAlgn="base"/>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zero tolerance for alcohol</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only four demerit points before they lose their licence</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 : </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 67 al. 2 (</a:t>
            </a:r>
            <a:r>
              <a:rPr lang="en-ca" sz="1800" b="0" i="0" u="none" strike="noStrike" baseline="0" dirty="0" err="1">
                <a:solidFill>
                  <a:srgbClr val="000000"/>
                </a:solidFill>
                <a:effectLst/>
                <a:latin typeface="Calibri" panose="020F0502020204030204" pitchFamily="34" charset="0"/>
              </a:rPr>
              <a:t>conduite</a:t>
            </a:r>
            <a:r>
              <a:rPr lang="en-ca" sz="1800" b="0" i="0" u="none" strike="noStrike" baseline="0" dirty="0">
                <a:solidFill>
                  <a:srgbClr val="000000"/>
                </a:solidFill>
                <a:effectLst/>
                <a:latin typeface="Calibri" panose="020F0502020204030204" pitchFamily="34" charset="0"/>
              </a:rPr>
              <a:t> automobile – 16 </a:t>
            </a:r>
            <a:r>
              <a:rPr lang="en-ca" sz="1800" b="0" i="0" u="none" strike="noStrike" baseline="0" dirty="0" err="1">
                <a:solidFill>
                  <a:srgbClr val="000000"/>
                </a:solidFill>
                <a:effectLst/>
                <a:latin typeface="Calibri" panose="020F0502020204030204" pitchFamily="34" charset="0"/>
              </a:rPr>
              <a:t>ans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 1 al. 1 (le Code de la </a:t>
            </a:r>
            <a:r>
              <a:rPr lang="en-ca" sz="1800" b="0" i="0" u="none" strike="noStrike" baseline="0" dirty="0" err="1">
                <a:solidFill>
                  <a:srgbClr val="000000"/>
                </a:solidFill>
                <a:effectLst/>
                <a:latin typeface="Calibri" panose="020F0502020204030204" pitchFamily="34" charset="0"/>
              </a:rPr>
              <a:t>sécurité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s’applique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aussi</a:t>
            </a:r>
            <a:r>
              <a:rPr lang="en-ca" sz="1800" b="0" i="0" u="none" strike="noStrike" baseline="0" dirty="0">
                <a:solidFill>
                  <a:srgbClr val="000000"/>
                </a:solidFill>
                <a:effectLst/>
                <a:latin typeface="Calibri" panose="020F0502020204030204" pitchFamily="34" charset="0"/>
              </a:rPr>
              <a:t> aux </a:t>
            </a:r>
            <a:r>
              <a:rPr lang="en-ca" sz="1800" b="0" i="0" u="none" strike="noStrike" baseline="0" dirty="0" err="1">
                <a:solidFill>
                  <a:srgbClr val="000000"/>
                </a:solidFill>
                <a:effectLst/>
                <a:latin typeface="Calibri" panose="020F0502020204030204" pitchFamily="34" charset="0"/>
              </a:rPr>
              <a:t>cyclistes</a:t>
            </a:r>
            <a:r>
              <a:rPr lang="en-ca" sz="1800" b="0" i="0" u="none" strike="noStrike" baseline="0" dirty="0">
                <a:solidFill>
                  <a:srgbClr val="000000"/>
                </a:solidFill>
                <a:effectLst/>
                <a:latin typeface="Calibri" panose="020F0502020204030204" pitchFamily="34" charset="0"/>
              </a:rPr>
              <a:t> et aux </a:t>
            </a:r>
            <a:r>
              <a:rPr lang="en-ca" sz="1800" b="0" i="0" u="none" strike="noStrike" baseline="0" dirty="0" err="1">
                <a:solidFill>
                  <a:srgbClr val="000000"/>
                </a:solidFill>
                <a:effectLst/>
                <a:latin typeface="Calibri" panose="020F0502020204030204" pitchFamily="34" charset="0"/>
              </a:rPr>
              <a:t>piétons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arts 6-60 (</a:t>
            </a:r>
            <a:r>
              <a:rPr lang="en-ca" sz="1800" b="0" i="0" u="none" strike="noStrike" baseline="0" dirty="0" err="1">
                <a:solidFill>
                  <a:srgbClr val="000000"/>
                </a:solidFill>
                <a:effectLst/>
                <a:latin typeface="Calibri" panose="020F0502020204030204" pitchFamily="34" charset="0"/>
              </a:rPr>
              <a:t>immatriculation</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arts 270 (</a:t>
            </a:r>
            <a:r>
              <a:rPr lang="en-ca" sz="1800" b="0" i="0" u="none" strike="noStrike" baseline="0" dirty="0" err="1">
                <a:solidFill>
                  <a:srgbClr val="000000"/>
                </a:solidFill>
                <a:effectLst/>
                <a:latin typeface="Calibri" panose="020F0502020204030204" pitchFamily="34" charset="0"/>
              </a:rPr>
              <a:t>pneus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doivent</a:t>
            </a:r>
            <a:r>
              <a:rPr lang="en-ca" sz="1800" b="0" i="0" u="none" strike="noStrike" baseline="0" dirty="0">
                <a:solidFill>
                  <a:srgbClr val="000000"/>
                </a:solidFill>
                <a:effectLst/>
                <a:latin typeface="Calibri" panose="020F0502020204030204" pitchFamily="34" charset="0"/>
              </a:rPr>
              <a:t> respecter </a:t>
            </a:r>
            <a:r>
              <a:rPr lang="en-ca" sz="1800" b="0" i="0" u="none" strike="noStrike" baseline="0" dirty="0" err="1">
                <a:solidFill>
                  <a:srgbClr val="000000"/>
                </a:solidFill>
                <a:effectLst/>
                <a:latin typeface="Calibri" panose="020F0502020204030204" pitchFamily="34" charset="0"/>
              </a:rPr>
              <a:t>normes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établies</a:t>
            </a:r>
            <a:r>
              <a:rPr lang="en-ca" sz="1800" b="0" i="0" u="none" strike="noStrike" baseline="0" dirty="0">
                <a:solidFill>
                  <a:srgbClr val="000000"/>
                </a:solidFill>
                <a:effectLst/>
                <a:latin typeface="Calibri" panose="020F0502020204030204" pitchFamily="34" charset="0"/>
              </a:rPr>
              <a:t> par </a:t>
            </a:r>
            <a:r>
              <a:rPr lang="en-ca" sz="1800" b="0" i="0" u="none" strike="noStrike" baseline="0" dirty="0" err="1">
                <a:solidFill>
                  <a:srgbClr val="000000"/>
                </a:solidFill>
                <a:effectLst/>
                <a:latin typeface="Calibri" panose="020F0502020204030204" pitchFamily="34" charset="0"/>
              </a:rPr>
              <a:t>règlement</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arts 65-83.1 (conditions pour </a:t>
            </a:r>
            <a:r>
              <a:rPr lang="en-ca" sz="1800" b="0" i="0" u="none" strike="noStrike" baseline="0" dirty="0" err="1">
                <a:solidFill>
                  <a:srgbClr val="000000"/>
                </a:solidFill>
                <a:effectLst/>
                <a:latin typeface="Calibri" panose="020F0502020204030204" pitchFamily="34" charset="0"/>
              </a:rPr>
              <a:t>obtenir</a:t>
            </a:r>
            <a:r>
              <a:rPr lang="en-ca" sz="1800" b="0" i="0" u="none" strike="noStrike" baseline="0" dirty="0">
                <a:solidFill>
                  <a:srgbClr val="000000"/>
                </a:solidFill>
                <a:effectLst/>
                <a:latin typeface="Calibri" panose="020F0502020204030204" pitchFamily="34" charset="0"/>
              </a:rPr>
              <a:t> son </a:t>
            </a:r>
            <a:r>
              <a:rPr lang="en-ca" sz="1800" b="0" i="0" u="none" strike="noStrike" baseline="0" dirty="0" err="1">
                <a:solidFill>
                  <a:srgbClr val="000000"/>
                </a:solidFill>
                <a:effectLst/>
                <a:latin typeface="Calibri" panose="020F0502020204030204" pitchFamily="34" charset="0"/>
              </a:rPr>
              <a:t>permis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14</a:t>
            </a:fld>
            <a:endParaRPr lang="en-ca"/>
          </a:p>
        </p:txBody>
      </p:sp>
    </p:spTree>
    <p:extLst>
      <p:ext uri="{BB962C8B-B14F-4D97-AF65-F5344CB8AC3E}">
        <p14:creationId xmlns:p14="http://schemas.microsoft.com/office/powerpoint/2010/main" val="74481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Here are some possible answers: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buying alcohol, cigarettes and lottery tickets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making their own financial decisions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baseline="0" dirty="0">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 voting, running for election</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civil du Québec</a:t>
            </a:r>
            <a:r>
              <a:rPr lang="en-ca" sz="1800" b="0" i="0" u="none" strike="noStrike" baseline="0" dirty="0">
                <a:solidFill>
                  <a:srgbClr val="000000"/>
                </a:solidFill>
                <a:effectLst/>
                <a:latin typeface="Calibri" panose="020F0502020204030204" pitchFamily="34" charset="0"/>
              </a:rPr>
              <a:t>, RLRQ c CCQ-1991, art 153 (</a:t>
            </a:r>
            <a:r>
              <a:rPr lang="en-ca" sz="1800" b="0" i="0" u="none" strike="noStrike" baseline="0" dirty="0" err="1">
                <a:solidFill>
                  <a:srgbClr val="000000"/>
                </a:solidFill>
                <a:effectLst/>
                <a:latin typeface="Calibri" panose="020F0502020204030204" pitchFamily="34" charset="0"/>
              </a:rPr>
              <a:t>majorité</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les infractions </a:t>
            </a:r>
            <a:r>
              <a:rPr lang="en-ca" sz="1800" b="0" i="1" u="none" strike="noStrike" baseline="0" dirty="0" err="1">
                <a:solidFill>
                  <a:srgbClr val="000000"/>
                </a:solidFill>
                <a:effectLst/>
                <a:latin typeface="Calibri" panose="020F0502020204030204" pitchFamily="34" charset="0"/>
              </a:rPr>
              <a:t>en</a:t>
            </a:r>
            <a:r>
              <a:rPr lang="en-ca" sz="1800" b="0" i="1" u="none" strike="noStrike" baseline="0" dirty="0">
                <a:solidFill>
                  <a:srgbClr val="000000"/>
                </a:solidFill>
                <a:effectLst/>
                <a:latin typeface="Calibri" panose="020F0502020204030204" pitchFamily="34" charset="0"/>
              </a:rPr>
              <a:t> matière de </a:t>
            </a:r>
            <a:r>
              <a:rPr lang="en-ca" sz="1800" b="0" i="1" u="none" strike="noStrike" baseline="0" dirty="0" err="1">
                <a:solidFill>
                  <a:srgbClr val="000000"/>
                </a:solidFill>
                <a:effectLst/>
                <a:latin typeface="Calibri" panose="020F0502020204030204" pitchFamily="34" charset="0"/>
              </a:rPr>
              <a:t>boissons</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alcooliques</a:t>
            </a:r>
            <a:r>
              <a:rPr lang="en-ca" sz="1800" b="0" i="0" u="none" strike="noStrike" baseline="0" dirty="0">
                <a:solidFill>
                  <a:srgbClr val="000000"/>
                </a:solidFill>
                <a:effectLst/>
                <a:latin typeface="Calibri" panose="020F0502020204030204" pitchFamily="34" charset="0"/>
              </a:rPr>
              <a:t>, RLRQ c I-81, art. 103.9 al. 1(2) </a:t>
            </a:r>
            <a:r>
              <a:rPr lang="en-ca" sz="1800" b="0" i="1" u="none" strike="noStrike" baseline="0" dirty="0">
                <a:solidFill>
                  <a:srgbClr val="000000"/>
                </a:solidFill>
                <a:effectLst/>
                <a:latin typeface="Calibri" panose="020F0502020204030204" pitchFamily="34" charset="0"/>
              </a:rPr>
              <a:t>a </a:t>
            </a:r>
            <a:r>
              <a:rPr lang="en-ca" sz="1800" b="0" i="1" u="none" strike="noStrike" baseline="0" dirty="0" err="1">
                <a:solidFill>
                  <a:srgbClr val="000000"/>
                </a:solidFill>
                <a:effectLst/>
                <a:latin typeface="Calibri" panose="020F0502020204030204" pitchFamily="34" charset="0"/>
              </a:rPr>
              <a:t>contrario</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a:t>
            </a:r>
            <a:r>
              <a:rPr lang="en-ca" sz="1800" b="0" i="0" u="none" strike="noStrike" baseline="0" dirty="0" err="1">
                <a:solidFill>
                  <a:srgbClr val="000000"/>
                </a:solidFill>
                <a:effectLst/>
                <a:latin typeface="Calibri" panose="020F0502020204030204" pitchFamily="34" charset="0"/>
              </a:rPr>
              <a:t>possibilité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d’acheter</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l’alcool</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concernant</a:t>
            </a:r>
            <a:r>
              <a:rPr lang="en-ca" sz="1800" b="0" i="1" u="none" strike="noStrike" baseline="0" dirty="0">
                <a:solidFill>
                  <a:srgbClr val="000000"/>
                </a:solidFill>
                <a:effectLst/>
                <a:latin typeface="Calibri" panose="020F0502020204030204" pitchFamily="34" charset="0"/>
              </a:rPr>
              <a:t> la </a:t>
            </a:r>
            <a:r>
              <a:rPr lang="en-ca" sz="1800" b="0" i="1" u="none" strike="noStrike" baseline="0" dirty="0" err="1">
                <a:solidFill>
                  <a:srgbClr val="000000"/>
                </a:solidFill>
                <a:effectLst/>
                <a:latin typeface="Calibri" panose="020F0502020204030204" pitchFamily="34" charset="0"/>
              </a:rPr>
              <a:t>lutte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contre</a:t>
            </a:r>
            <a:r>
              <a:rPr lang="en-ca" sz="1800" b="0" i="1" u="none" strike="noStrike" baseline="0" dirty="0">
                <a:solidFill>
                  <a:srgbClr val="000000"/>
                </a:solidFill>
                <a:effectLst/>
                <a:latin typeface="Calibri" panose="020F0502020204030204" pitchFamily="34" charset="0"/>
              </a:rPr>
              <a:t> le </a:t>
            </a:r>
            <a:r>
              <a:rPr lang="en-ca" sz="1800" b="0" i="1" u="none" strike="noStrike" baseline="0" dirty="0" err="1">
                <a:solidFill>
                  <a:srgbClr val="000000"/>
                </a:solidFill>
                <a:effectLst/>
                <a:latin typeface="Calibri" panose="020F0502020204030204" pitchFamily="34" charset="0"/>
              </a:rPr>
              <a:t>tabagisme</a:t>
            </a:r>
            <a:r>
              <a:rPr lang="en-ca" sz="1800" b="0" i="0" u="none" strike="noStrike" baseline="0" dirty="0">
                <a:solidFill>
                  <a:srgbClr val="000000"/>
                </a:solidFill>
                <a:effectLst/>
                <a:latin typeface="Calibri" panose="020F0502020204030204" pitchFamily="34" charset="0"/>
              </a:rPr>
              <a:t>, RLRQ c L-62, art. 13.2 al. 1 </a:t>
            </a:r>
            <a:r>
              <a:rPr lang="en-ca" sz="1800" b="0" i="1" u="none" strike="noStrike" baseline="0" dirty="0">
                <a:solidFill>
                  <a:srgbClr val="000000"/>
                </a:solidFill>
                <a:effectLst/>
                <a:latin typeface="Calibri" panose="020F0502020204030204" pitchFamily="34" charset="0"/>
              </a:rPr>
              <a:t>a </a:t>
            </a:r>
            <a:r>
              <a:rPr lang="en-ca" sz="1800" b="0" i="1" u="none" strike="noStrike" baseline="0" dirty="0" err="1">
                <a:solidFill>
                  <a:srgbClr val="000000"/>
                </a:solidFill>
                <a:effectLst/>
                <a:latin typeface="Calibri" panose="020F0502020204030204" pitchFamily="34" charset="0"/>
              </a:rPr>
              <a:t>contrario</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possibilité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d’acheter</a:t>
            </a:r>
            <a:r>
              <a:rPr lang="en-ca" sz="1800" b="0" i="0" u="none" strike="noStrike" baseline="0" dirty="0">
                <a:solidFill>
                  <a:srgbClr val="000000"/>
                </a:solidFill>
                <a:effectLst/>
                <a:latin typeface="Calibri" panose="020F0502020204030204" pitchFamily="34" charset="0"/>
              </a:rPr>
              <a:t> des cigarettes)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la Société des </a:t>
            </a:r>
            <a:r>
              <a:rPr lang="en-ca" sz="1800" b="0" i="1" u="none" strike="noStrike" baseline="0" dirty="0" err="1">
                <a:solidFill>
                  <a:srgbClr val="000000"/>
                </a:solidFill>
                <a:effectLst/>
                <a:latin typeface="Calibri" panose="020F0502020204030204" pitchFamily="34" charset="0"/>
              </a:rPr>
              <a:t>loteries</a:t>
            </a:r>
            <a:r>
              <a:rPr lang="en-ca" sz="1800" b="0" i="1" u="none" strike="noStrike" baseline="0" dirty="0">
                <a:solidFill>
                  <a:srgbClr val="000000"/>
                </a:solidFill>
                <a:effectLst/>
                <a:latin typeface="Calibri" panose="020F0502020204030204" pitchFamily="34" charset="0"/>
              </a:rPr>
              <a:t> du Québec</a:t>
            </a:r>
            <a:r>
              <a:rPr lang="en-ca" sz="1800" b="0" i="0" u="none" strike="noStrike" baseline="0" dirty="0">
                <a:solidFill>
                  <a:srgbClr val="000000"/>
                </a:solidFill>
                <a:effectLst/>
                <a:latin typeface="Calibri" panose="020F0502020204030204" pitchFamily="34" charset="0"/>
              </a:rPr>
              <a:t>, RLRQ c S-131, art. 25.1 </a:t>
            </a:r>
            <a:r>
              <a:rPr lang="en-ca" sz="1800" b="0" i="1" u="none" strike="noStrike" baseline="0" dirty="0">
                <a:solidFill>
                  <a:srgbClr val="000000"/>
                </a:solidFill>
                <a:effectLst/>
                <a:latin typeface="Calibri" panose="020F0502020204030204" pitchFamily="34" charset="0"/>
              </a:rPr>
              <a:t>a </a:t>
            </a:r>
            <a:r>
              <a:rPr lang="en-ca" sz="1800" b="0" i="1" u="none" strike="noStrike" baseline="0" dirty="0" err="1">
                <a:solidFill>
                  <a:srgbClr val="000000"/>
                </a:solidFill>
                <a:effectLst/>
                <a:latin typeface="Calibri" panose="020F0502020204030204" pitchFamily="34" charset="0"/>
              </a:rPr>
              <a:t>contrario</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possibilité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d’acheter</a:t>
            </a:r>
            <a:r>
              <a:rPr lang="en-ca" sz="1800" b="0" i="0" u="none" strike="noStrike" baseline="0" dirty="0">
                <a:solidFill>
                  <a:srgbClr val="000000"/>
                </a:solidFill>
                <a:effectLst/>
                <a:latin typeface="Calibri" panose="020F0502020204030204" pitchFamily="34" charset="0"/>
              </a:rPr>
              <a:t> des billets de </a:t>
            </a:r>
            <a:r>
              <a:rPr lang="en-ca" sz="1800" b="0" i="0" u="none" strike="noStrike" baseline="0" dirty="0" err="1">
                <a:solidFill>
                  <a:srgbClr val="000000"/>
                </a:solidFill>
                <a:effectLst/>
                <a:latin typeface="Calibri" panose="020F0502020204030204" pitchFamily="34" charset="0"/>
              </a:rPr>
              <a:t>loterie</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électorale</a:t>
            </a:r>
            <a:r>
              <a:rPr lang="en-ca" sz="1800" b="0" i="0" u="none" strike="noStrike" baseline="0" dirty="0">
                <a:solidFill>
                  <a:srgbClr val="000000"/>
                </a:solidFill>
                <a:effectLst/>
                <a:latin typeface="Calibri" panose="020F0502020204030204" pitchFamily="34" charset="0"/>
              </a:rPr>
              <a:t>, RLRQ c E-33, art. 1 al. 1(1) (droit de vote au Québec) ;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électorale</a:t>
            </a:r>
            <a:r>
              <a:rPr lang="en-ca" sz="1800" b="0" i="1" u="none" strike="noStrike" baseline="0" dirty="0">
                <a:solidFill>
                  <a:srgbClr val="000000"/>
                </a:solidFill>
                <a:effectLst/>
                <a:latin typeface="Calibri" panose="020F0502020204030204" pitchFamily="34" charset="0"/>
              </a:rPr>
              <a:t> du Canada</a:t>
            </a:r>
            <a:r>
              <a:rPr lang="en-ca" sz="1800" b="0" i="0" u="none" strike="noStrike" baseline="0" dirty="0">
                <a:solidFill>
                  <a:srgbClr val="000000"/>
                </a:solidFill>
                <a:effectLst/>
                <a:latin typeface="Calibri" panose="020F0502020204030204" pitchFamily="34" charset="0"/>
              </a:rPr>
              <a:t>, LC 2000 c 9, art. 3 (droit de vote au </a:t>
            </a:r>
            <a:r>
              <a:rPr lang="en-ca" sz="1800" b="0" i="0" u="none" strike="noStrike" baseline="0" dirty="0" err="1">
                <a:solidFill>
                  <a:srgbClr val="000000"/>
                </a:solidFill>
                <a:effectLst/>
                <a:latin typeface="Calibri" panose="020F0502020204030204" pitchFamily="34" charset="0"/>
              </a:rPr>
              <a:t>fédéral</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15</a:t>
            </a:fld>
            <a:endParaRPr lang="en-ca"/>
          </a:p>
        </p:txBody>
      </p:sp>
    </p:spTree>
    <p:extLst>
      <p:ext uri="{BB962C8B-B14F-4D97-AF65-F5344CB8AC3E}">
        <p14:creationId xmlns:p14="http://schemas.microsoft.com/office/powerpoint/2010/main" val="84479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b="1" i="0" u="none" baseline="0" dirty="0"/>
              <a:t>TEACHER’S NOTES</a:t>
            </a:r>
            <a:r>
              <a:rPr lang="en-ca" b="0" i="0" u="none" baseline="0" dirty="0"/>
              <a:t> </a:t>
            </a:r>
          </a:p>
          <a:p>
            <a:pPr algn="l" rtl="0"/>
            <a:r>
              <a:rPr lang="en-ca" b="0" i="0" u="none" baseline="0" dirty="0"/>
              <a:t> </a:t>
            </a:r>
          </a:p>
          <a:p>
            <a:pPr algn="l" rtl="0"/>
            <a:r>
              <a:rPr lang="en-ca" b="0" i="0" u="none" baseline="0" dirty="0"/>
              <a:t>We have looked at parental responsibility, but this responsibility goes hand in hand with children’s rights. </a:t>
            </a:r>
          </a:p>
          <a:p>
            <a:pPr algn="l" rtl="0"/>
            <a:r>
              <a:rPr lang="en-ca" b="0" i="0" u="none" baseline="0" dirty="0"/>
              <a:t> </a:t>
            </a:r>
          </a:p>
          <a:p>
            <a:pPr algn="l" rtl="0"/>
            <a:r>
              <a:rPr lang="en-ca" b="0" i="0" u="none" baseline="0" dirty="0"/>
              <a:t>Children know that society treats them differently from adults. They tend to be aware of all the things adults may do that children may not. But they are not always aware that society also gives them protections that adults don’t have! </a:t>
            </a:r>
          </a:p>
          <a:p>
            <a:endParaRPr lang="en-ca" dirty="0"/>
          </a:p>
          <a:p>
            <a:pPr algn="l" rtl="0"/>
            <a:r>
              <a:rPr lang="en-ca" b="0" i="0" u="none" baseline="0" dirty="0"/>
              <a:t> </a:t>
            </a:r>
          </a:p>
          <a:p>
            <a:pPr algn="l" rtl="0"/>
            <a:r>
              <a:rPr lang="en-ca" b="0" i="0" u="none" baseline="0" dirty="0"/>
              <a:t>Have students work as a team or individually to think about whether the law would protect the teenager in the example (Student Notebook). They are not likely to know what the law says about these situations yet, but having them think about it in advance can engage them more deeply and lead to better learning.  </a:t>
            </a:r>
            <a:endParaRPr lang="en-ca" dirty="0">
              <a:cs typeface="Arial"/>
            </a:endParaRPr>
          </a:p>
          <a:p>
            <a:pPr algn="l" rtl="0"/>
            <a:r>
              <a:rPr lang="en-ca" b="0" i="0" u="none" baseline="0" dirty="0"/>
              <a:t> </a:t>
            </a:r>
          </a:p>
          <a:p>
            <a:endParaRPr lang="en-ca" dirty="0"/>
          </a:p>
          <a:p>
            <a:endParaRPr lang="en-ca" dirty="0">
              <a:latin typeface="Calibri"/>
              <a:cs typeface="Calibri"/>
            </a:endParaRPr>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16</a:t>
            </a:fld>
            <a:endParaRPr lang="en-ca"/>
          </a:p>
        </p:txBody>
      </p:sp>
    </p:spTree>
    <p:extLst>
      <p:ext uri="{BB962C8B-B14F-4D97-AF65-F5344CB8AC3E}">
        <p14:creationId xmlns:p14="http://schemas.microsoft.com/office/powerpoint/2010/main" val="348907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The DYP must be contacted if a child’s basic needs are not being met or if a child is not safe.</a:t>
            </a:r>
          </a:p>
          <a:p>
            <a:pPr algn="l" rtl="0" fontAlgn="base"/>
            <a:r>
              <a:rPr lang="en-ca" sz="1800" b="0" i="0" u="none" strike="noStrike" baseline="0" dirty="0">
                <a:solidFill>
                  <a:srgbClr val="000000"/>
                </a:solidFill>
                <a:effectLst/>
                <a:latin typeface="Calibri" panose="020F0502020204030204" pitchFamily="34" charset="0"/>
              </a:rPr>
              <a:t>Here are some examples: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Children who are being neglected:</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their basic needs of food, clothing, hygiene, and housing are not being met</a:t>
            </a:r>
            <a:endParaRPr lang="en-ca"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they are not receiving the medical care they require for their physical or mental health</a:t>
            </a:r>
          </a:p>
          <a:p>
            <a:pPr lvl="1"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they are not receiving appropriate education</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Children who are experiencing physical or sexual abuse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Children who are experiencing psychological abuse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Every adult who works with children or teenagers has a </a:t>
            </a:r>
            <a:r>
              <a:rPr lang="en-ca" sz="1800" b="1" i="0" u="none" strike="noStrike" baseline="0" dirty="0">
                <a:solidFill>
                  <a:srgbClr val="000000"/>
                </a:solidFill>
                <a:effectLst/>
                <a:latin typeface="Calibri" panose="020F0502020204030204" pitchFamily="34" charset="0"/>
              </a:rPr>
              <a:t>legal duty to inform the DYP</a:t>
            </a:r>
            <a:r>
              <a:rPr lang="en-ca" sz="1800" b="0" i="0" u="none" strike="noStrike" baseline="0" dirty="0">
                <a:solidFill>
                  <a:srgbClr val="000000"/>
                </a:solidFill>
                <a:effectLst/>
                <a:latin typeface="Calibri" panose="020F0502020204030204" pitchFamily="34" charset="0"/>
              </a:rPr>
              <a:t> of any situation that they have sufficient reason to believe is harmful to a child’s development. This includes all the examples listed above. Other adults are not required to report these situations to the DYP, but may do so if they wish.</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MORE INFORMATION</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For more information about situations in which the DYP can intervene: </a:t>
            </a:r>
            <a:r>
              <a:rPr lang="en-ca" sz="1800" b="0" i="0" u="none" baseline="0" dirty="0">
                <a:hlinkClick r:id="rId3"/>
              </a:rPr>
              <a:t>The Role of the Director of Youth Protection (DYP) | Éducaloi (educaloi.qc.ca)</a:t>
            </a:r>
            <a:r>
              <a:rPr lang="en-ca" sz="1800" b="0" i="0" u="none" strike="noStrike" baseline="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How to report a situation to the DYP: </a:t>
            </a:r>
            <a:r>
              <a:rPr lang="en-ca" sz="1800" b="0" i="0" u="none" baseline="0" dirty="0">
                <a:hlinkClick r:id="rId4"/>
              </a:rPr>
              <a:t>How to report a situation to the DYP | Éducaloi (educaloi.qc.ca)</a:t>
            </a:r>
            <a:r>
              <a:rPr lang="en-ca" sz="1800" b="0" i="0" u="none" baseline="0" dirty="0"/>
              <a:t> </a:t>
            </a:r>
            <a:endParaRPr lang="en-ca" sz="18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The Youth Protection Act, like all Canadian and Quebec laws, is available online: </a:t>
            </a:r>
            <a:r>
              <a:rPr lang="en-ca" sz="1800" b="0" i="0" u="none" baseline="0" dirty="0">
                <a:hlinkClick r:id="rId5"/>
              </a:rPr>
              <a:t>P-34.1 - Youth Protection Act (gouv.qc.ca)</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None/>
            </a:pPr>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la protection de la jeunesse</a:t>
            </a:r>
            <a:r>
              <a:rPr lang="en-ca" sz="1800" b="0" i="0" u="none" strike="noStrike" baseline="0" dirty="0">
                <a:solidFill>
                  <a:srgbClr val="000000"/>
                </a:solidFill>
                <a:effectLst/>
                <a:latin typeface="Calibri" panose="020F0502020204030204" pitchFamily="34" charset="0"/>
              </a:rPr>
              <a:t>, RLRQ c P-341, arts 2, 38, 39.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17</a:t>
            </a:fld>
            <a:endParaRPr lang="en-ca"/>
          </a:p>
        </p:txBody>
      </p:sp>
    </p:spTree>
    <p:extLst>
      <p:ext uri="{BB962C8B-B14F-4D97-AF65-F5344CB8AC3E}">
        <p14:creationId xmlns:p14="http://schemas.microsoft.com/office/powerpoint/2010/main" val="1171074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Because legal aid is based on a person’s income, children and teenagers who don’t have a job (and therefore no income) generally qualify for a free legal aid lawyer.</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What do we mean by children whose best interests are contrary to those of their parents?</a:t>
            </a: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Here are some examples: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children who want to have their say in a custody dispute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people under age 14 who want to be vaccinated, but their parents refuse: minors may ask the court for authorization to be vaccinated without their parents’ consent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young people who bear the last name of a parent with whom they don’t have a relationship with may ask the courts for permission to change their last name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u="none" strike="noStrike" baseline="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These situations are fairly exceptional and judges must always make their decision in the best interests of the child.</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More information:</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Our articles on legal aid for children and teens: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563C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educaloi.qc.ca/</a:t>
            </a:r>
            <a:r>
              <a:rPr lang="en-ca" sz="1800" b="0" i="0" u="none" strike="noStrike" baseline="0" dirty="0" err="1">
                <a:solidFill>
                  <a:srgbClr val="0563C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en</a:t>
            </a:r>
            <a:r>
              <a:rPr lang="en-ca" sz="1800" b="0" i="0" u="none" strike="noStrike" baseline="0" dirty="0">
                <a:solidFill>
                  <a:srgbClr val="0563C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/capsules/legal-aid-for-children-and-teens</a:t>
            </a:r>
            <a:r>
              <a:rPr lang="en-ca" sz="1800" b="0" i="0" u="none" strike="noStrike" baseline="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 </a:t>
            </a:r>
            <a:r>
              <a:rPr lang="en-ca" sz="1800" b="0" i="0" u="none" strike="noStrike" baseline="0" dirty="0">
                <a:solidFill>
                  <a:schemeClr val="tx1"/>
                </a:solidFill>
                <a:effectLst/>
                <a:latin typeface="Calibri" panose="020F0502020204030204" pitchFamily="34" charset="0"/>
              </a:rPr>
              <a:t>  </a:t>
            </a:r>
            <a:r>
              <a:rPr lang="en-ca" sz="1800" b="0" i="0" u="none" baseline="0" dirty="0">
                <a:solidFill>
                  <a:schemeClr val="tx1"/>
                </a:solidFill>
                <a:effectLst/>
                <a:latin typeface="Calibri" panose="020F0502020204030204" pitchFamily="34" charset="0"/>
              </a:rPr>
              <a:t>​</a:t>
            </a:r>
            <a:endParaRPr lang="en-ca" b="0" i="0" u="none" dirty="0">
              <a:solidFill>
                <a:schemeClr val="tx1"/>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The Commission des services </a:t>
            </a:r>
            <a:r>
              <a:rPr lang="en-ca" sz="1800" b="0" i="0" u="none" strike="noStrike" baseline="0" dirty="0" err="1">
                <a:solidFill>
                  <a:srgbClr val="000000"/>
                </a:solidFill>
                <a:effectLst/>
                <a:latin typeface="Calibri" panose="020F0502020204030204" pitchFamily="34" charset="0"/>
              </a:rPr>
              <a:t>juridiques</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sng" strike="noStrike" baseline="0"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https://www.csj.qc.ca/commission-des-services-juridiques/aide-juridique/les-mineurs-sont-ils-admissibles/en</a:t>
            </a:r>
            <a:r>
              <a:rPr lang="en-ca" sz="1800" b="0" i="0" u="none" baseline="0" dirty="0">
                <a:solidFill>
                  <a:schemeClr val="tx1"/>
                </a:solidFill>
                <a:effectLst/>
                <a:latin typeface="Calibri" panose="020F0502020204030204" pitchFamily="34" charset="0"/>
              </a:rPr>
              <a:t>​</a:t>
            </a:r>
            <a:endParaRPr lang="en-ca" b="0" i="0" dirty="0">
              <a:solidFill>
                <a:schemeClr val="tx1"/>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Charte</a:t>
            </a:r>
            <a:r>
              <a:rPr lang="en-ca" sz="1800" b="0" i="1" u="none" strike="noStrike" baseline="0" dirty="0">
                <a:solidFill>
                  <a:srgbClr val="000000"/>
                </a:solidFill>
                <a:effectLst/>
                <a:latin typeface="Calibri" panose="020F0502020204030204" pitchFamily="34" charset="0"/>
              </a:rPr>
              <a:t> des droits et </a:t>
            </a:r>
            <a:r>
              <a:rPr lang="en-ca" sz="1800" b="0" i="1" u="none" strike="noStrike" baseline="0" dirty="0" err="1">
                <a:solidFill>
                  <a:srgbClr val="000000"/>
                </a:solidFill>
                <a:effectLst/>
                <a:latin typeface="Calibri" panose="020F0502020204030204" pitchFamily="34" charset="0"/>
              </a:rPr>
              <a:t>libertés</a:t>
            </a:r>
            <a:r>
              <a:rPr lang="en-ca" sz="1800" b="0" i="1" u="none" strike="noStrike" baseline="0" dirty="0">
                <a:solidFill>
                  <a:srgbClr val="000000"/>
                </a:solidFill>
                <a:effectLst/>
                <a:latin typeface="Calibri" panose="020F0502020204030204" pitchFamily="34" charset="0"/>
              </a:rPr>
              <a:t> de la </a:t>
            </a:r>
            <a:r>
              <a:rPr lang="en-ca" sz="1800" b="0" i="1" u="none" strike="noStrike" baseline="0" dirty="0" err="1">
                <a:solidFill>
                  <a:srgbClr val="000000"/>
                </a:solidFill>
                <a:effectLst/>
                <a:latin typeface="Calibri" panose="020F0502020204030204" pitchFamily="34" charset="0"/>
              </a:rPr>
              <a:t>personne</a:t>
            </a:r>
            <a:r>
              <a:rPr lang="en-ca" sz="1800" b="0" i="0" u="none" strike="noStrike" baseline="0" dirty="0">
                <a:solidFill>
                  <a:srgbClr val="000000"/>
                </a:solidFill>
                <a:effectLst/>
                <a:latin typeface="Calibri" panose="020F0502020204030204" pitchFamily="34" charset="0"/>
              </a:rPr>
              <a:t>, RLRQ c C-12, art. 34 (</a:t>
            </a:r>
            <a:r>
              <a:rPr lang="en-ca" sz="1800" b="0" i="0" u="none" strike="noStrike" baseline="0" dirty="0" err="1">
                <a:solidFill>
                  <a:srgbClr val="000000"/>
                </a:solidFill>
                <a:effectLst/>
                <a:latin typeface="Calibri" panose="020F0502020204030204" pitchFamily="34" charset="0"/>
              </a:rPr>
              <a:t>toute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personne</a:t>
            </a:r>
            <a:r>
              <a:rPr lang="en-ca" sz="1800" b="0" i="0" u="none" strike="noStrike" baseline="0" dirty="0">
                <a:solidFill>
                  <a:srgbClr val="000000"/>
                </a:solidFill>
                <a:effectLst/>
                <a:latin typeface="Calibri" panose="020F0502020204030204" pitchFamily="34" charset="0"/>
              </a:rPr>
              <a:t> a droit à un avocat)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Droit de la </a:t>
            </a:r>
            <a:r>
              <a:rPr lang="en-ca" sz="1800" b="0" i="1" u="none" strike="noStrike" baseline="0" dirty="0" err="1">
                <a:solidFill>
                  <a:srgbClr val="000000"/>
                </a:solidFill>
                <a:effectLst/>
                <a:latin typeface="Calibri" panose="020F0502020204030204" pitchFamily="34" charset="0"/>
              </a:rPr>
              <a:t>famille</a:t>
            </a:r>
            <a:r>
              <a:rPr lang="en-ca" sz="1800" b="0" i="1" u="none" strike="noStrike" baseline="0" dirty="0">
                <a:solidFill>
                  <a:srgbClr val="000000"/>
                </a:solidFill>
                <a:effectLst/>
                <a:latin typeface="Calibri" panose="020F0502020204030204" pitchFamily="34" charset="0"/>
              </a:rPr>
              <a:t> – 2224</a:t>
            </a:r>
            <a:r>
              <a:rPr lang="en-ca" sz="1800" b="0" i="0" u="none" strike="noStrike" baseline="0" dirty="0">
                <a:solidFill>
                  <a:srgbClr val="000000"/>
                </a:solidFill>
                <a:effectLst/>
                <a:latin typeface="Calibri" panose="020F0502020204030204" pitchFamily="34" charset="0"/>
              </a:rPr>
              <a:t> [1995] R.D.F. 396, au para. 399 (les enfants </a:t>
            </a:r>
            <a:r>
              <a:rPr lang="en-ca" sz="1800" b="0" i="0" u="none" strike="noStrike" baseline="0" dirty="0" err="1">
                <a:solidFill>
                  <a:srgbClr val="000000"/>
                </a:solidFill>
                <a:effectLst/>
                <a:latin typeface="Calibri" panose="020F0502020204030204" pitchFamily="34" charset="0"/>
              </a:rPr>
              <a:t>peuvent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confier</a:t>
            </a:r>
            <a:r>
              <a:rPr lang="en-ca" sz="1800" b="0" i="0" u="none" strike="noStrike" baseline="0" dirty="0">
                <a:solidFill>
                  <a:srgbClr val="000000"/>
                </a:solidFill>
                <a:effectLst/>
                <a:latin typeface="Calibri" panose="020F0502020204030204" pitchFamily="34" charset="0"/>
              </a:rPr>
              <a:t> un </a:t>
            </a:r>
            <a:r>
              <a:rPr lang="en-ca" sz="1800" b="0" i="0" u="none" strike="noStrike" baseline="0" dirty="0" err="1">
                <a:solidFill>
                  <a:srgbClr val="000000"/>
                </a:solidFill>
                <a:effectLst/>
                <a:latin typeface="Calibri" panose="020F0502020204030204" pitchFamily="34" charset="0"/>
              </a:rPr>
              <a:t>mandat</a:t>
            </a:r>
            <a:r>
              <a:rPr lang="en-ca" sz="1800" b="0" i="0" u="none" strike="noStrike" baseline="0" dirty="0">
                <a:solidFill>
                  <a:srgbClr val="000000"/>
                </a:solidFill>
                <a:effectLst/>
                <a:latin typeface="Calibri" panose="020F0502020204030204" pitchFamily="34" charset="0"/>
              </a:rPr>
              <a:t> à un avocat)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M.F </a:t>
            </a:r>
            <a:r>
              <a:rPr lang="en-ca" sz="1800" b="0" i="0" u="none" strike="noStrike" baseline="0" dirty="0">
                <a:solidFill>
                  <a:srgbClr val="000000"/>
                </a:solidFill>
                <a:effectLst/>
                <a:latin typeface="Calibri" panose="020F0502020204030204" pitchFamily="34" charset="0"/>
              </a:rPr>
              <a:t>c. </a:t>
            </a:r>
            <a:r>
              <a:rPr lang="en-ca" sz="1800" b="0" i="1" u="none" strike="noStrike" baseline="0" dirty="0">
                <a:solidFill>
                  <a:srgbClr val="000000"/>
                </a:solidFill>
                <a:effectLst/>
                <a:latin typeface="Calibri" panose="020F0502020204030204" pitchFamily="34" charset="0"/>
              </a:rPr>
              <a:t>J.L</a:t>
            </a:r>
            <a:r>
              <a:rPr lang="en-ca" sz="1800" b="0" i="0" u="none" strike="noStrike" baseline="0" dirty="0">
                <a:solidFill>
                  <a:srgbClr val="000000"/>
                </a:solidFill>
                <a:effectLst/>
                <a:latin typeface="Calibri" panose="020F0502020204030204" pitchFamily="34" charset="0"/>
              </a:rPr>
              <a:t>, 2002 CanLII 36783 (QCCA), au para. 29 (</a:t>
            </a:r>
            <a:r>
              <a:rPr lang="en-ca" sz="1800" b="0" i="0" u="none" strike="noStrike" baseline="0" dirty="0" err="1">
                <a:solidFill>
                  <a:srgbClr val="000000"/>
                </a:solidFill>
                <a:effectLst/>
                <a:latin typeface="Calibri" panose="020F0502020204030204" pitchFamily="34" charset="0"/>
              </a:rPr>
              <a:t>cas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où</a:t>
            </a:r>
            <a:r>
              <a:rPr lang="en-ca" sz="1800" b="0" i="0" u="none" strike="noStrike" baseline="0" dirty="0">
                <a:solidFill>
                  <a:srgbClr val="000000"/>
                </a:solidFill>
                <a:effectLst/>
                <a:latin typeface="Calibri" panose="020F0502020204030204" pitchFamily="34" charset="0"/>
              </a:rPr>
              <a:t> un enfant </a:t>
            </a:r>
            <a:r>
              <a:rPr lang="en-ca" sz="1800" b="0" i="0" u="none" strike="noStrike" baseline="0" dirty="0" err="1">
                <a:solidFill>
                  <a:srgbClr val="000000"/>
                </a:solidFill>
                <a:effectLst/>
                <a:latin typeface="Calibri" panose="020F0502020204030204" pitchFamily="34" charset="0"/>
              </a:rPr>
              <a:t>peut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être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représenté</a:t>
            </a:r>
            <a:r>
              <a:rPr lang="en-ca" sz="1800" b="0" i="0" u="none" strike="noStrike" baseline="0" dirty="0">
                <a:solidFill>
                  <a:srgbClr val="000000"/>
                </a:solidFill>
                <a:effectLst/>
                <a:latin typeface="Calibri" panose="020F0502020204030204" pitchFamily="34" charset="0"/>
              </a:rPr>
              <a:t> par avocat)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a:t>
            </a:r>
            <a:r>
              <a:rPr lang="en-ca" sz="1800" b="0" i="1" u="none" strike="noStrike" baseline="0" dirty="0" err="1">
                <a:solidFill>
                  <a:srgbClr val="000000"/>
                </a:solidFill>
                <a:effectLst/>
                <a:latin typeface="Calibri" panose="020F0502020204030204" pitchFamily="34" charset="0"/>
              </a:rPr>
              <a:t>procédure</a:t>
            </a:r>
            <a:r>
              <a:rPr lang="en-ca" sz="1800" b="0" i="1" u="none" strike="noStrike" baseline="0" dirty="0">
                <a:solidFill>
                  <a:srgbClr val="000000"/>
                </a:solidFill>
                <a:effectLst/>
                <a:latin typeface="Calibri" panose="020F0502020204030204" pitchFamily="34" charset="0"/>
              </a:rPr>
              <a:t> civile</a:t>
            </a:r>
            <a:r>
              <a:rPr lang="en-ca" sz="1800" b="0" i="0" u="none" strike="noStrike" baseline="0" dirty="0">
                <a:solidFill>
                  <a:srgbClr val="000000"/>
                </a:solidFill>
                <a:effectLst/>
                <a:latin typeface="Calibri" panose="020F0502020204030204" pitchFamily="34" charset="0"/>
              </a:rPr>
              <a:t>, RLRQ c C-25.01, art. 90 (le tribunal </a:t>
            </a:r>
            <a:r>
              <a:rPr lang="en-ca" sz="1800" b="0" i="0" u="none" strike="noStrike" baseline="0" dirty="0" err="1">
                <a:solidFill>
                  <a:srgbClr val="000000"/>
                </a:solidFill>
                <a:effectLst/>
                <a:latin typeface="Calibri" panose="020F0502020204030204" pitchFamily="34" charset="0"/>
              </a:rPr>
              <a:t>peut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ordonner</a:t>
            </a:r>
            <a:r>
              <a:rPr lang="en-ca" sz="1800" b="0" i="0" u="none" strike="noStrike" baseline="0" dirty="0">
                <a:solidFill>
                  <a:srgbClr val="000000"/>
                </a:solidFill>
                <a:effectLst/>
                <a:latin typeface="Calibri" panose="020F0502020204030204" pitchFamily="34" charset="0"/>
              </a:rPr>
              <a:t> la </a:t>
            </a:r>
            <a:r>
              <a:rPr lang="en-ca" sz="1800" b="0" i="0" u="none" strike="noStrike" baseline="0" dirty="0" err="1">
                <a:solidFill>
                  <a:srgbClr val="000000"/>
                </a:solidFill>
                <a:effectLst/>
                <a:latin typeface="Calibri" panose="020F0502020204030204" pitchFamily="34" charset="0"/>
              </a:rPr>
              <a:t>représentation</a:t>
            </a:r>
            <a:r>
              <a:rPr lang="en-ca" sz="1800" b="0" i="0" u="none" strike="noStrike" baseline="0" dirty="0">
                <a:solidFill>
                  <a:srgbClr val="000000"/>
                </a:solidFill>
                <a:effectLst/>
                <a:latin typeface="Calibri" panose="020F0502020204030204" pitchFamily="34" charset="0"/>
              </a:rPr>
              <a:t> du </a:t>
            </a:r>
            <a:r>
              <a:rPr lang="en-ca" sz="1800" b="0" i="0" u="none" strike="noStrike" baseline="0" dirty="0" err="1">
                <a:solidFill>
                  <a:srgbClr val="000000"/>
                </a:solidFill>
                <a:effectLst/>
                <a:latin typeface="Calibri" panose="020F0502020204030204" pitchFamily="34" charset="0"/>
              </a:rPr>
              <a:t>mineur</a:t>
            </a:r>
            <a:r>
              <a:rPr lang="en-ca" sz="1800" b="0" i="0" u="none" strike="noStrike" baseline="0" dirty="0">
                <a:solidFill>
                  <a:srgbClr val="000000"/>
                </a:solidFill>
                <a:effectLst/>
                <a:latin typeface="Calibri" panose="020F0502020204030204" pitchFamily="34" charset="0"/>
              </a:rPr>
              <a:t> par un avocat pour </a:t>
            </a:r>
            <a:r>
              <a:rPr lang="en-ca" sz="1800" b="0" i="0" u="none" strike="noStrike" baseline="0" dirty="0" err="1">
                <a:solidFill>
                  <a:srgbClr val="000000"/>
                </a:solidFill>
                <a:effectLst/>
                <a:latin typeface="Calibri" panose="020F0502020204030204" pitchFamily="34" charset="0"/>
              </a:rPr>
              <a:t>protéger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intérêts</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 159 (</a:t>
            </a:r>
            <a:r>
              <a:rPr lang="en-ca" sz="1800" b="0" i="0" u="none" strike="noStrike" baseline="0" dirty="0" err="1">
                <a:solidFill>
                  <a:srgbClr val="000000"/>
                </a:solidFill>
                <a:effectLst/>
                <a:latin typeface="Calibri" panose="020F0502020204030204" pitchFamily="34" charset="0"/>
              </a:rPr>
              <a:t>possibilité</a:t>
            </a:r>
            <a:r>
              <a:rPr lang="en-ca" sz="1800" b="0" i="0" u="none" strike="noStrike" baseline="0" dirty="0">
                <a:solidFill>
                  <a:srgbClr val="000000"/>
                </a:solidFill>
                <a:effectLst/>
                <a:latin typeface="Calibri" panose="020F0502020204030204" pitchFamily="34" charset="0"/>
              </a:rPr>
              <a:t> pour le </a:t>
            </a:r>
            <a:r>
              <a:rPr lang="en-ca" sz="1800" b="0" i="0" u="none" strike="noStrike" baseline="0" dirty="0" err="1">
                <a:solidFill>
                  <a:srgbClr val="000000"/>
                </a:solidFill>
                <a:effectLst/>
                <a:latin typeface="Calibri" panose="020F0502020204030204" pitchFamily="34" charset="0"/>
              </a:rPr>
              <a:t>mineur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d’intenter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seul</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une</a:t>
            </a:r>
            <a:r>
              <a:rPr lang="en-ca" sz="1800" b="0" i="0" u="none" strike="noStrike" baseline="0" dirty="0">
                <a:solidFill>
                  <a:srgbClr val="000000"/>
                </a:solidFill>
                <a:effectLst/>
                <a:latin typeface="Calibri" panose="020F0502020204030204" pitchFamily="34" charset="0"/>
              </a:rPr>
              <a:t> action relative à </a:t>
            </a:r>
            <a:r>
              <a:rPr lang="en-ca" sz="1800" b="0" i="0" u="none" strike="noStrike" baseline="0" dirty="0" err="1">
                <a:solidFill>
                  <a:srgbClr val="000000"/>
                </a:solidFill>
                <a:effectLst/>
                <a:latin typeface="Calibri" panose="020F0502020204030204" pitchFamily="34" charset="0"/>
              </a:rPr>
              <a:t>l’exercice</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l’autorité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parentale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Droit de la </a:t>
            </a:r>
            <a:r>
              <a:rPr lang="en-ca" sz="1800" b="0" i="1" u="none" strike="noStrike" baseline="0" dirty="0" err="1">
                <a:solidFill>
                  <a:srgbClr val="000000"/>
                </a:solidFill>
                <a:effectLst/>
                <a:latin typeface="Calibri" panose="020F0502020204030204" pitchFamily="34" charset="0"/>
              </a:rPr>
              <a:t>famille</a:t>
            </a:r>
            <a:r>
              <a:rPr lang="en-ca" sz="1800" b="0" i="1" u="none" strike="noStrike" baseline="0" dirty="0">
                <a:solidFill>
                  <a:srgbClr val="000000"/>
                </a:solidFill>
                <a:effectLst/>
                <a:latin typeface="Calibri" panose="020F0502020204030204" pitchFamily="34" charset="0"/>
              </a:rPr>
              <a:t> - 061113</a:t>
            </a:r>
            <a:r>
              <a:rPr lang="en-ca" sz="1800" b="0" i="0" u="none" strike="noStrike" baseline="0" dirty="0">
                <a:solidFill>
                  <a:srgbClr val="000000"/>
                </a:solidFill>
                <a:effectLst/>
                <a:latin typeface="Calibri" panose="020F0502020204030204" pitchFamily="34" charset="0"/>
              </a:rPr>
              <a:t>, 2006 QCCS 7658 au para. 43 (</a:t>
            </a:r>
            <a:r>
              <a:rPr lang="en-ca" sz="1800" b="0" i="0" u="none" strike="noStrike" baseline="0" dirty="0" err="1">
                <a:solidFill>
                  <a:srgbClr val="000000"/>
                </a:solidFill>
                <a:effectLst/>
                <a:latin typeface="Calibri" panose="020F0502020204030204" pitchFamily="34" charset="0"/>
              </a:rPr>
              <a:t>l’autorisation</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prévue</a:t>
            </a:r>
            <a:r>
              <a:rPr lang="en-ca" sz="1800" b="0" i="0" u="none" strike="noStrike" baseline="0" dirty="0">
                <a:solidFill>
                  <a:srgbClr val="000000"/>
                </a:solidFill>
                <a:effectLst/>
                <a:latin typeface="Calibri" panose="020F0502020204030204" pitchFamily="34" charset="0"/>
              </a:rPr>
              <a:t> à </a:t>
            </a:r>
            <a:r>
              <a:rPr lang="en-ca" sz="1800" b="0" i="0" u="none" strike="noStrike" baseline="0" dirty="0" err="1">
                <a:solidFill>
                  <a:srgbClr val="000000"/>
                </a:solidFill>
                <a:effectLst/>
                <a:latin typeface="Calibri" panose="020F0502020204030204" pitchFamily="34" charset="0"/>
              </a:rPr>
              <a:t>l’art</a:t>
            </a:r>
            <a:r>
              <a:rPr lang="en-ca" sz="1800" b="0" i="0" u="none" strike="noStrike" baseline="0" dirty="0">
                <a:solidFill>
                  <a:srgbClr val="000000"/>
                </a:solidFill>
                <a:effectLst/>
                <a:latin typeface="Calibri" panose="020F0502020204030204" pitchFamily="34" charset="0"/>
              </a:rPr>
              <a:t>. 159 </a:t>
            </a:r>
            <a:r>
              <a:rPr lang="en-ca" sz="1800" b="0" i="0" u="none" strike="noStrike" baseline="0" dirty="0" err="1">
                <a:solidFill>
                  <a:srgbClr val="000000"/>
                </a:solidFill>
                <a:effectLst/>
                <a:latin typeface="Calibri" panose="020F0502020204030204" pitchFamily="34" charset="0"/>
              </a:rPr>
              <a:t>C.c.Q</a:t>
            </a:r>
            <a:r>
              <a:rPr lang="en-ca" sz="1800" b="0" i="0" u="none" strike="noStrike" baseline="0" dirty="0">
                <a:solidFill>
                  <a:srgbClr val="000000"/>
                </a:solidFill>
                <a:effectLst/>
                <a:latin typeface="Calibri" panose="020F0502020204030204" pitchFamily="34" charset="0"/>
              </a:rPr>
              <a:t>. doit </a:t>
            </a:r>
            <a:r>
              <a:rPr lang="en-ca" sz="1800" b="0" i="0" u="none" strike="noStrike" baseline="0" dirty="0" err="1">
                <a:solidFill>
                  <a:srgbClr val="000000"/>
                </a:solidFill>
                <a:effectLst/>
                <a:latin typeface="Calibri" panose="020F0502020204030204" pitchFamily="34" charset="0"/>
              </a:rPr>
              <a:t>uniquement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être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accordée</a:t>
            </a:r>
            <a:r>
              <a:rPr lang="en-ca" sz="1800" b="0" i="0" u="none" strike="noStrike" baseline="0" dirty="0">
                <a:solidFill>
                  <a:srgbClr val="000000"/>
                </a:solidFill>
                <a:effectLst/>
                <a:latin typeface="Calibri" panose="020F0502020204030204" pitchFamily="34" charset="0"/>
              </a:rPr>
              <a:t> pour des motifs </a:t>
            </a:r>
            <a:r>
              <a:rPr lang="en-ca" sz="1800" b="0" i="0" u="none" strike="noStrike" baseline="0" dirty="0" err="1">
                <a:solidFill>
                  <a:srgbClr val="000000"/>
                </a:solidFill>
                <a:effectLst/>
                <a:latin typeface="Calibri" panose="020F0502020204030204" pitchFamily="34" charset="0"/>
              </a:rPr>
              <a:t>sérieux</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K.D. c. M.B.</a:t>
            </a:r>
            <a:r>
              <a:rPr lang="en-ca" sz="1800" b="0" i="0" u="none" strike="noStrike" baseline="0" dirty="0">
                <a:solidFill>
                  <a:srgbClr val="000000"/>
                </a:solidFill>
                <a:effectLst/>
                <a:latin typeface="Calibri" panose="020F0502020204030204" pitchFamily="34" charset="0"/>
              </a:rPr>
              <a:t> (C.S., 2003-02-12), SOQUIJ AZ-50163654, J.E. 2003-548, [2003] R.D.F. 291 au para. 46 (dans le cadre d’un </a:t>
            </a:r>
            <a:r>
              <a:rPr lang="en-ca" sz="1800" b="0" i="0" u="none" strike="noStrike" baseline="0" dirty="0" err="1">
                <a:solidFill>
                  <a:srgbClr val="000000"/>
                </a:solidFill>
                <a:effectLst/>
                <a:latin typeface="Calibri" panose="020F0502020204030204" pitchFamily="34" charset="0"/>
              </a:rPr>
              <a:t>recours</a:t>
            </a:r>
            <a:r>
              <a:rPr lang="en-ca" sz="1800" b="0" i="0" u="none" strike="noStrike" baseline="0" dirty="0">
                <a:solidFill>
                  <a:srgbClr val="000000"/>
                </a:solidFill>
                <a:effectLst/>
                <a:latin typeface="Calibri" panose="020F0502020204030204" pitchFamily="34" charset="0"/>
              </a:rPr>
              <a:t> sur le </a:t>
            </a:r>
            <a:r>
              <a:rPr lang="en-ca" sz="1800" b="0" i="0" u="none" strike="noStrike" baseline="0" dirty="0" err="1">
                <a:solidFill>
                  <a:srgbClr val="000000"/>
                </a:solidFill>
                <a:effectLst/>
                <a:latin typeface="Calibri" panose="020F0502020204030204" pitchFamily="34" charset="0"/>
              </a:rPr>
              <a:t>fondement</a:t>
            </a:r>
            <a:r>
              <a:rPr lang="en-ca" sz="1800" b="0" i="0" u="none" strike="noStrike" baseline="0" dirty="0">
                <a:solidFill>
                  <a:srgbClr val="000000"/>
                </a:solidFill>
                <a:effectLst/>
                <a:latin typeface="Calibri" panose="020F0502020204030204" pitchFamily="34" charset="0"/>
              </a:rPr>
              <a:t> de 159 </a:t>
            </a:r>
            <a:r>
              <a:rPr lang="en-ca" sz="1800" b="0" i="0" u="none" strike="noStrike" baseline="0" dirty="0" err="1">
                <a:solidFill>
                  <a:srgbClr val="000000"/>
                </a:solidFill>
                <a:effectLst/>
                <a:latin typeface="Calibri" panose="020F0502020204030204" pitchFamily="34" charset="0"/>
              </a:rPr>
              <a:t>C.c.Q</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c’est</a:t>
            </a:r>
            <a:r>
              <a:rPr lang="en-ca" sz="1800" b="0" i="0" u="none" strike="noStrike" baseline="0" dirty="0">
                <a:solidFill>
                  <a:srgbClr val="000000"/>
                </a:solidFill>
                <a:effectLst/>
                <a:latin typeface="Calibri" panose="020F0502020204030204" pitchFamily="34" charset="0"/>
              </a:rPr>
              <a:t> à </a:t>
            </a:r>
            <a:r>
              <a:rPr lang="en-ca" sz="1800" b="0" i="0" u="none" strike="noStrike" baseline="0" dirty="0" err="1">
                <a:solidFill>
                  <a:srgbClr val="000000"/>
                </a:solidFill>
                <a:effectLst/>
                <a:latin typeface="Calibri" panose="020F0502020204030204" pitchFamily="34" charset="0"/>
              </a:rPr>
              <a:t>l’enfant</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démontrer</a:t>
            </a:r>
            <a:r>
              <a:rPr lang="en-ca" sz="1800" b="0" i="0" u="none" strike="noStrike" baseline="0" dirty="0">
                <a:solidFill>
                  <a:srgbClr val="000000"/>
                </a:solidFill>
                <a:effectLst/>
                <a:latin typeface="Calibri" panose="020F0502020204030204" pitchFamily="34" charset="0"/>
              </a:rPr>
              <a:t> que </a:t>
            </a:r>
            <a:r>
              <a:rPr lang="en-ca" sz="1800" b="0" i="0" u="none" strike="noStrike" baseline="0" dirty="0" err="1">
                <a:solidFill>
                  <a:srgbClr val="000000"/>
                </a:solidFill>
                <a:effectLst/>
                <a:latin typeface="Calibri" panose="020F0502020204030204" pitchFamily="34" charset="0"/>
              </a:rPr>
              <a:t>ses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intérêts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sont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opposés</a:t>
            </a:r>
            <a:r>
              <a:rPr lang="en-ca" sz="1800" b="0" i="0" u="none" strike="noStrike" baseline="0" dirty="0">
                <a:solidFill>
                  <a:srgbClr val="000000"/>
                </a:solidFill>
                <a:effectLst/>
                <a:latin typeface="Calibri" panose="020F0502020204030204" pitchFamily="34" charset="0"/>
              </a:rPr>
              <a:t> à </a:t>
            </a:r>
            <a:r>
              <a:rPr lang="en-ca" sz="1800" b="0" i="0" u="none" strike="noStrike" baseline="0" dirty="0" err="1">
                <a:solidFill>
                  <a:srgbClr val="000000"/>
                </a:solidFill>
                <a:effectLst/>
                <a:latin typeface="Calibri" panose="020F0502020204030204" pitchFamily="34" charset="0"/>
              </a:rPr>
              <a:t>ceux</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ses</a:t>
            </a:r>
            <a:r>
              <a:rPr lang="en-ca" sz="1800" b="0" i="0" u="none" strike="noStrike" baseline="0" dirty="0">
                <a:solidFill>
                  <a:srgbClr val="000000"/>
                </a:solidFill>
                <a:effectLst/>
                <a:latin typeface="Calibri" panose="020F0502020204030204" pitchFamily="34" charset="0"/>
              </a:rPr>
              <a:t> parents)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Droit de la </a:t>
            </a:r>
            <a:r>
              <a:rPr lang="en-ca" sz="1800" b="0" i="1" u="none" strike="noStrike" baseline="0" dirty="0" err="1">
                <a:solidFill>
                  <a:srgbClr val="000000"/>
                </a:solidFill>
                <a:effectLst/>
                <a:latin typeface="Calibri" panose="020F0502020204030204" pitchFamily="34" charset="0"/>
              </a:rPr>
              <a:t>famille</a:t>
            </a:r>
            <a:r>
              <a:rPr lang="en-ca" sz="1800" b="0" i="1" u="none" strike="noStrike" baseline="0" dirty="0">
                <a:solidFill>
                  <a:srgbClr val="000000"/>
                </a:solidFill>
                <a:effectLst/>
                <a:latin typeface="Calibri" panose="020F0502020204030204" pitchFamily="34" charset="0"/>
              </a:rPr>
              <a:t> — 09746</a:t>
            </a:r>
            <a:r>
              <a:rPr lang="en-ca" sz="1800" b="0" i="0" u="none" strike="noStrike" baseline="0" dirty="0">
                <a:solidFill>
                  <a:srgbClr val="000000"/>
                </a:solidFill>
                <a:effectLst/>
                <a:latin typeface="Calibri" panose="020F0502020204030204" pitchFamily="34" charset="0"/>
              </a:rPr>
              <a:t>, 2009 QCCA 623 ; </a:t>
            </a:r>
            <a:r>
              <a:rPr lang="en-ca" sz="1800" b="0" i="1" u="none" strike="noStrike" baseline="0" dirty="0">
                <a:solidFill>
                  <a:srgbClr val="000000"/>
                </a:solidFill>
                <a:effectLst/>
                <a:latin typeface="Calibri" panose="020F0502020204030204" pitchFamily="34" charset="0"/>
              </a:rPr>
              <a:t>Droit de la </a:t>
            </a:r>
            <a:r>
              <a:rPr lang="en-ca" sz="1800" b="0" i="1" u="none" strike="noStrike" baseline="0" dirty="0" err="1">
                <a:solidFill>
                  <a:srgbClr val="000000"/>
                </a:solidFill>
                <a:effectLst/>
                <a:latin typeface="Calibri" panose="020F0502020204030204" pitchFamily="34" charset="0"/>
              </a:rPr>
              <a:t>famille</a:t>
            </a:r>
            <a:r>
              <a:rPr lang="en-ca" sz="1800" b="0" i="1" u="none" strike="noStrike" baseline="0" dirty="0">
                <a:solidFill>
                  <a:srgbClr val="000000"/>
                </a:solidFill>
                <a:effectLst/>
                <a:latin typeface="Calibri" panose="020F0502020204030204" pitchFamily="34" charset="0"/>
              </a:rPr>
              <a:t> - 091926</a:t>
            </a:r>
            <a:r>
              <a:rPr lang="en-ca" sz="1800" b="0" i="0" u="none" strike="noStrike" baseline="0" dirty="0">
                <a:solidFill>
                  <a:srgbClr val="000000"/>
                </a:solidFill>
                <a:effectLst/>
                <a:latin typeface="Calibri" panose="020F0502020204030204" pitchFamily="34" charset="0"/>
              </a:rPr>
              <a:t>, 2009 QCCS 3441</a:t>
            </a:r>
            <a:r>
              <a:rPr lang="en-ca" sz="1800" b="1" i="0"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a:t>
            </a:r>
            <a:r>
              <a:rPr lang="en-ca" sz="1800" b="0" i="0" u="none" strike="noStrike" baseline="0" dirty="0" err="1">
                <a:solidFill>
                  <a:srgbClr val="000000"/>
                </a:solidFill>
                <a:effectLst/>
                <a:latin typeface="Calibri" panose="020F0502020204030204" pitchFamily="34" charset="0"/>
              </a:rPr>
              <a:t>exemples</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cas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où</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l’enfant</a:t>
            </a:r>
            <a:r>
              <a:rPr lang="en-ca" sz="1800" b="0" i="0" u="none" strike="noStrike" baseline="0" dirty="0">
                <a:solidFill>
                  <a:srgbClr val="000000"/>
                </a:solidFill>
                <a:effectLst/>
                <a:latin typeface="Calibri" panose="020F0502020204030204" pitchFamily="34" charset="0"/>
              </a:rPr>
              <a:t> a </a:t>
            </a:r>
            <a:r>
              <a:rPr lang="en-ca" sz="1800" b="0" i="0" u="none" strike="noStrike" baseline="0" dirty="0" err="1">
                <a:solidFill>
                  <a:srgbClr val="000000"/>
                </a:solidFill>
                <a:effectLst/>
                <a:latin typeface="Calibri" panose="020F0502020204030204" pitchFamily="34" charset="0"/>
              </a:rPr>
              <a:t>été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autorisé</a:t>
            </a:r>
            <a:r>
              <a:rPr lang="en-ca" sz="1800" b="0" i="0" u="none" strike="noStrike" baseline="0" dirty="0">
                <a:solidFill>
                  <a:srgbClr val="000000"/>
                </a:solidFill>
                <a:effectLst/>
                <a:latin typeface="Calibri" panose="020F0502020204030204" pitchFamily="34" charset="0"/>
              </a:rPr>
              <a:t> à </a:t>
            </a:r>
            <a:r>
              <a:rPr lang="en-ca" sz="1800" b="0" i="0" u="none" strike="noStrike" baseline="0" dirty="0" err="1">
                <a:solidFill>
                  <a:srgbClr val="000000"/>
                </a:solidFill>
                <a:effectLst/>
                <a:latin typeface="Calibri" panose="020F0502020204030204" pitchFamily="34" charset="0"/>
              </a:rPr>
              <a:t>agir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seul</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 33 (</a:t>
            </a:r>
            <a:r>
              <a:rPr lang="en-ca" sz="1800" b="0" i="0" u="none" strike="noStrike" baseline="0" dirty="0" err="1">
                <a:solidFill>
                  <a:srgbClr val="000000"/>
                </a:solidFill>
                <a:effectLst/>
                <a:latin typeface="Calibri" panose="020F0502020204030204" pitchFamily="34" charset="0"/>
              </a:rPr>
              <a:t>intérêt</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l’enfant</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Règlement</a:t>
            </a:r>
            <a:r>
              <a:rPr lang="en-ca" sz="1800" b="0" i="1" u="none" strike="noStrike" baseline="0" dirty="0">
                <a:solidFill>
                  <a:srgbClr val="000000"/>
                </a:solidFill>
                <a:effectLst/>
                <a:latin typeface="Calibri" panose="020F0502020204030204" pitchFamily="34" charset="0"/>
              </a:rPr>
              <a:t> sur </a:t>
            </a:r>
            <a:r>
              <a:rPr lang="en-ca" sz="1800" b="0" i="1" u="none" strike="noStrike" baseline="0" dirty="0" err="1">
                <a:solidFill>
                  <a:srgbClr val="000000"/>
                </a:solidFill>
                <a:effectLst/>
                <a:latin typeface="Calibri" panose="020F0502020204030204" pitchFamily="34" charset="0"/>
              </a:rPr>
              <a:t>l’aide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juridique</a:t>
            </a:r>
            <a:r>
              <a:rPr lang="en-ca" sz="1800" b="0" i="0" u="none" strike="noStrike" baseline="0" dirty="0">
                <a:solidFill>
                  <a:srgbClr val="000000"/>
                </a:solidFill>
                <a:effectLst/>
                <a:latin typeface="Calibri" panose="020F0502020204030204" pitchFamily="34" charset="0"/>
              </a:rPr>
              <a:t>, c. A-14, r. 2, art. 6.1, 7, 39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J. Sébastien VAILLANCOURT, </a:t>
            </a:r>
            <a:r>
              <a:rPr lang="en-ca" sz="1800" b="0" i="1" u="none" strike="noStrike" baseline="0" dirty="0">
                <a:solidFill>
                  <a:srgbClr val="000000"/>
                </a:solidFill>
                <a:effectLst/>
                <a:latin typeface="Calibri" panose="020F0502020204030204" pitchFamily="34" charset="0"/>
              </a:rPr>
              <a:t>Le </a:t>
            </a:r>
            <a:r>
              <a:rPr lang="en-ca" sz="1800" b="0" i="1" u="none" strike="noStrike" baseline="0" dirty="0" err="1">
                <a:solidFill>
                  <a:srgbClr val="000000"/>
                </a:solidFill>
                <a:effectLst/>
                <a:latin typeface="Calibri" panose="020F0502020204030204" pitchFamily="34" charset="0"/>
              </a:rPr>
              <a:t>rôle</a:t>
            </a:r>
            <a:r>
              <a:rPr lang="en-ca" sz="1800" b="0" i="1" u="none" strike="noStrike" baseline="0" dirty="0">
                <a:solidFill>
                  <a:srgbClr val="000000"/>
                </a:solidFill>
                <a:effectLst/>
                <a:latin typeface="Calibri" panose="020F0502020204030204" pitchFamily="34" charset="0"/>
              </a:rPr>
              <a:t> et </a:t>
            </a:r>
            <a:r>
              <a:rPr lang="en-ca" sz="1800" b="0" i="1" u="none" strike="noStrike" baseline="0" dirty="0" err="1">
                <a:solidFill>
                  <a:srgbClr val="000000"/>
                </a:solidFill>
                <a:effectLst/>
                <a:latin typeface="Calibri" panose="020F0502020204030204" pitchFamily="34" charset="0"/>
              </a:rPr>
              <a:t>l’utilité</a:t>
            </a:r>
            <a:r>
              <a:rPr lang="en-ca" sz="1800" b="0" i="1" u="none" strike="noStrike" baseline="0" dirty="0">
                <a:solidFill>
                  <a:srgbClr val="000000"/>
                </a:solidFill>
                <a:effectLst/>
                <a:latin typeface="Calibri" panose="020F0502020204030204" pitchFamily="34" charset="0"/>
              </a:rPr>
              <a:t> du procureur à </a:t>
            </a:r>
            <a:r>
              <a:rPr lang="en-ca" sz="1800" b="0" i="1" u="none" strike="noStrike" baseline="0" dirty="0" err="1">
                <a:solidFill>
                  <a:srgbClr val="000000"/>
                </a:solidFill>
                <a:effectLst/>
                <a:latin typeface="Calibri" panose="020F0502020204030204" pitchFamily="34" charset="0"/>
              </a:rPr>
              <a:t>l’enfant</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devant</a:t>
            </a:r>
            <a:r>
              <a:rPr lang="en-ca" sz="1800" b="0" i="1" u="none" strike="noStrike" baseline="0" dirty="0">
                <a:solidFill>
                  <a:srgbClr val="000000"/>
                </a:solidFill>
                <a:effectLst/>
                <a:latin typeface="Calibri" panose="020F0502020204030204" pitchFamily="34" charset="0"/>
              </a:rPr>
              <a:t> la </a:t>
            </a:r>
            <a:r>
              <a:rPr lang="en-ca" sz="1800" b="0" i="1" u="none" strike="noStrike" baseline="0" dirty="0" err="1">
                <a:solidFill>
                  <a:srgbClr val="000000"/>
                </a:solidFill>
                <a:effectLst/>
                <a:latin typeface="Calibri" panose="020F0502020204030204" pitchFamily="34" charset="0"/>
              </a:rPr>
              <a:t>Cour</a:t>
            </a:r>
            <a:r>
              <a:rPr lang="en-ca" sz="1800" b="0" i="1" u="none" strike="noStrike" baseline="0" dirty="0">
                <a:solidFill>
                  <a:srgbClr val="000000"/>
                </a:solidFill>
                <a:effectLst/>
                <a:latin typeface="Calibri" panose="020F0502020204030204" pitchFamily="34" charset="0"/>
              </a:rPr>
              <a:t> supérieure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Congrès</a:t>
            </a:r>
            <a:r>
              <a:rPr lang="en-ca" sz="1800" b="0" i="0" u="none" strike="noStrike" baseline="0" dirty="0">
                <a:solidFill>
                  <a:srgbClr val="000000"/>
                </a:solidFill>
                <a:effectLst/>
                <a:latin typeface="Calibri" panose="020F0502020204030204" pitchFamily="34" charset="0"/>
              </a:rPr>
              <a:t> du Barreau, </a:t>
            </a:r>
            <a:r>
              <a:rPr lang="en-ca" sz="1800" b="0" i="0" u="none" strike="noStrike" baseline="0" dirty="0" err="1">
                <a:solidFill>
                  <a:srgbClr val="000000"/>
                </a:solidFill>
                <a:effectLst/>
                <a:latin typeface="Calibri" panose="020F0502020204030204" pitchFamily="34" charset="0"/>
              </a:rPr>
              <a:t>juin</a:t>
            </a:r>
            <a:r>
              <a:rPr lang="en-ca" sz="1800" b="0" i="0" u="none" strike="noStrike" baseline="0" dirty="0">
                <a:solidFill>
                  <a:srgbClr val="000000"/>
                </a:solidFill>
                <a:effectLst/>
                <a:latin typeface="Calibri" panose="020F0502020204030204" pitchFamily="34" charset="0"/>
              </a:rPr>
              <a:t> 2010 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18</a:t>
            </a:fld>
            <a:endParaRPr lang="en-ca"/>
          </a:p>
        </p:txBody>
      </p:sp>
    </p:spTree>
    <p:extLst>
      <p:ext uri="{BB962C8B-B14F-4D97-AF65-F5344CB8AC3E}">
        <p14:creationId xmlns:p14="http://schemas.microsoft.com/office/powerpoint/2010/main" val="251476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Here are more details about teachers’ obligations under the Education Act.</a:t>
            </a:r>
          </a:p>
          <a:p>
            <a:pPr algn="l" rtl="0" fontAlgn="base">
              <a:buFont typeface="Arial" panose="020B0604020202020204" pitchFamily="34" charset="0"/>
              <a:buNone/>
            </a:pPr>
            <a:r>
              <a:rPr lang="en-ca" sz="1800" b="1" i="0" u="none" strike="noStrike" baseline="0" dirty="0">
                <a:solidFill>
                  <a:srgbClr val="000000"/>
                </a:solidFill>
                <a:effectLst/>
                <a:latin typeface="Calibri" panose="020F0502020204030204" pitchFamily="34" charset="0"/>
              </a:rPr>
              <a:t>Teachers have a legal duty to</a:t>
            </a:r>
            <a:r>
              <a:rPr lang="en-ca" sz="1800" b="0" i="0" u="none" strike="noStrike" baseline="0" dirty="0">
                <a:solidFill>
                  <a:srgbClr val="000000"/>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contribute to the intellectual and overall personal development of each student entrusted to their care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take part in instilling a desire to learn into each student entrusted to their care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take the appropriate means to foster respect for human rights in their students</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act in a just and impartial manner in their dealings with students</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take the necessary measures to promote the quality of written and spoken language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take the appropriate measures to attain and maintain a high level of professionalism</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collaborate in the training of future teachers and in the mentoring of newly qualified teachers</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comply with the educational project of the school</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The law requires every school to adopt an anti-bullying and anti-violence plan.</a:t>
            </a: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This plan must include:</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prevention measures to put an end to all forms of bullying and violence</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procedures for reporting bullying or violence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measures to protect the confidentiality of any report, complaint, other information related to bullying or violence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support measures for victims and witnesses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A document explaining the anti-bullying and anti-violence plan must be distributed to all parents.</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RESOURCES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Our article on bullying and violence at school: https://educaloi.qc.ca/en/capsules/bullying-and-violence-in-quebec-schools/</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a:t>
            </a:r>
            <a:r>
              <a:rPr lang="en-ca" sz="1800" b="0" i="1" u="none" strike="noStrike" baseline="0" dirty="0" err="1">
                <a:solidFill>
                  <a:srgbClr val="000000"/>
                </a:solidFill>
                <a:effectLst/>
                <a:latin typeface="Calibri" panose="020F0502020204030204" pitchFamily="34" charset="0"/>
              </a:rPr>
              <a:t>l’instruction</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publique</a:t>
            </a:r>
            <a:r>
              <a:rPr lang="en-ca" sz="1800" b="0" i="0" u="none" strike="noStrike" baseline="0" dirty="0">
                <a:solidFill>
                  <a:srgbClr val="000000"/>
                </a:solidFill>
                <a:effectLst/>
                <a:latin typeface="Calibri" panose="020F0502020204030204" pitchFamily="34" charset="0"/>
              </a:rPr>
              <a:t>, RLRQ c I-133, art. 14 (obligation de </a:t>
            </a:r>
            <a:r>
              <a:rPr lang="en-ca" sz="1800" b="0" i="0" u="none" strike="noStrike" baseline="0" dirty="0" err="1">
                <a:solidFill>
                  <a:srgbClr val="000000"/>
                </a:solidFill>
                <a:effectLst/>
                <a:latin typeface="Calibri" panose="020F0502020204030204" pitchFamily="34" charset="0"/>
              </a:rPr>
              <a:t>fréquentation</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scolaire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a:t>
            </a:r>
            <a:r>
              <a:rPr lang="en-ca" sz="1800" b="0" i="1" u="none" strike="noStrike" baseline="0" dirty="0" err="1">
                <a:solidFill>
                  <a:srgbClr val="000000"/>
                </a:solidFill>
                <a:effectLst/>
                <a:latin typeface="Calibri" panose="020F0502020204030204" pitchFamily="34" charset="0"/>
              </a:rPr>
              <a:t>l’instruction</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publique</a:t>
            </a:r>
            <a:r>
              <a:rPr lang="en-ca" sz="1800" b="0" i="0" u="none" strike="noStrike" baseline="0" dirty="0">
                <a:solidFill>
                  <a:srgbClr val="000000"/>
                </a:solidFill>
                <a:effectLst/>
                <a:latin typeface="Calibri" panose="020F0502020204030204" pitchFamily="34" charset="0"/>
              </a:rPr>
              <a:t>, RLRQ c I-133, art. 22 (obligations de </a:t>
            </a:r>
            <a:r>
              <a:rPr lang="en-ca" sz="1800" b="0" i="0" u="none" strike="noStrike" baseline="0" dirty="0" err="1">
                <a:solidFill>
                  <a:srgbClr val="000000"/>
                </a:solidFill>
                <a:effectLst/>
                <a:latin typeface="Calibri" panose="020F0502020204030204" pitchFamily="34" charset="0"/>
              </a:rPr>
              <a:t>l’enseignant</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a:t>
            </a:r>
            <a:r>
              <a:rPr lang="en-ca" sz="1800" b="0" i="1" u="none" strike="noStrike" baseline="0" dirty="0" err="1">
                <a:solidFill>
                  <a:srgbClr val="000000"/>
                </a:solidFill>
                <a:effectLst/>
                <a:latin typeface="Calibri" panose="020F0502020204030204" pitchFamily="34" charset="0"/>
              </a:rPr>
              <a:t>l’instruction</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publique</a:t>
            </a:r>
            <a:r>
              <a:rPr lang="en-ca" sz="1800" b="0" i="0" u="none" strike="noStrike" baseline="0" dirty="0">
                <a:solidFill>
                  <a:srgbClr val="000000"/>
                </a:solidFill>
                <a:effectLst/>
                <a:latin typeface="Calibri" panose="020F0502020204030204" pitchFamily="34" charset="0"/>
              </a:rPr>
              <a:t>, RLRQ c I-133, art. 75.1 (plan de </a:t>
            </a:r>
            <a:r>
              <a:rPr lang="en-ca" sz="1800" b="0" i="0" u="none" strike="noStrike" baseline="0" dirty="0" err="1">
                <a:solidFill>
                  <a:srgbClr val="000000"/>
                </a:solidFill>
                <a:effectLst/>
                <a:latin typeface="Calibri" panose="020F0502020204030204" pitchFamily="34" charset="0"/>
              </a:rPr>
              <a:t>lutte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contre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l’intimidation</a:t>
            </a:r>
            <a:r>
              <a:rPr lang="en-ca" sz="1800" b="0" i="0" u="none" strike="noStrike" baseline="0" dirty="0">
                <a:solidFill>
                  <a:srgbClr val="000000"/>
                </a:solidFill>
                <a:effectLst/>
                <a:latin typeface="Calibri" panose="020F0502020204030204" pitchFamily="34" charset="0"/>
              </a:rPr>
              <a:t> et la violence)</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19</a:t>
            </a:fld>
            <a:endParaRPr lang="en-ca"/>
          </a:p>
        </p:txBody>
      </p:sp>
    </p:spTree>
    <p:extLst>
      <p:ext uri="{BB962C8B-B14F-4D97-AF65-F5344CB8AC3E}">
        <p14:creationId xmlns:p14="http://schemas.microsoft.com/office/powerpoint/2010/main" val="297187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Arial" panose="020B0604020202020204" pitchFamily="34" charset="0"/>
              </a:rPr>
              <a:t>TEACHER’S NOTES</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ca" sz="1800" b="0" i="0" u="none" strike="noStrike" baseline="0" dirty="0">
                <a:solidFill>
                  <a:srgbClr val="000000"/>
                </a:solidFill>
                <a:effectLst/>
                <a:latin typeface="Arial" panose="020B0604020202020204" pitchFamily="34" charset="0"/>
              </a:rPr>
              <a:t>Ask students these questions and let them answer.</a:t>
            </a:r>
            <a:r>
              <a:rPr lang="en-ca" sz="1800" b="0" i="0" u="none" baseline="0" dirty="0">
                <a:solidFill>
                  <a:srgbClr val="444444"/>
                </a:solidFill>
                <a:effectLst/>
                <a:latin typeface="Arial" panose="020B0604020202020204" pitchFamily="34" charset="0"/>
              </a:rPr>
              <a:t>​ </a:t>
            </a:r>
            <a:r>
              <a:rPr lang="en-ca" sz="1800" b="0" i="0" u="none" strike="noStrike" baseline="0" dirty="0">
                <a:solidFill>
                  <a:srgbClr val="000000"/>
                </a:solidFill>
                <a:effectLst/>
                <a:latin typeface="Arial" panose="020B0604020202020204" pitchFamily="34" charset="0"/>
              </a:rPr>
              <a:t>Write the more thoughtful or frequent answers on the board.</a:t>
            </a:r>
            <a:endParaRPr lang="en-ca" sz="1800" b="0" i="0" dirty="0">
              <a:solidFill>
                <a:srgbClr val="444444"/>
              </a:solidFill>
              <a:effectLst/>
              <a:latin typeface="Calibri" panose="020F0502020204030204" pitchFamily="34" charset="0"/>
            </a:endParaRPr>
          </a:p>
          <a:p>
            <a:pPr algn="l" rtl="0" fontAlgn="base"/>
            <a:endParaRPr lang="en-ca" sz="1800" b="0" i="0" dirty="0">
              <a:solidFill>
                <a:srgbClr val="444444"/>
              </a:solidFill>
              <a:effectLst/>
              <a:latin typeface="Arial" panose="020B0604020202020204" pitchFamily="34" charset="0"/>
            </a:endParaRPr>
          </a:p>
          <a:p>
            <a:pPr algn="l" rtl="0" fontAlgn="base"/>
            <a:r>
              <a:rPr lang="en-ca" sz="1800" b="1" i="0" u="none" baseline="0" dirty="0">
                <a:solidFill>
                  <a:srgbClr val="444444"/>
                </a:solidFill>
                <a:effectLst/>
                <a:latin typeface="Arial" panose="020B0604020202020204" pitchFamily="34" charset="0"/>
              </a:rPr>
              <a:t>Click to reveal hints.</a:t>
            </a:r>
          </a:p>
          <a:p>
            <a:pPr algn="l" rtl="0" fontAlgn="base"/>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Arial" panose="020B0604020202020204" pitchFamily="34" charset="0"/>
              </a:rPr>
              <a:t>What is the law?</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The law can be defined as the set of rules that govern how the members of a society must behave. In other words, the law tells us all what we have to do, what we can’t do, and what we may do. From regular citizens to the prime minister, everyone must obey the rules of law! The law includes:</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rules for behaviour and relationships in society: crime, traffic, contracts, marriage, divorce, etc.</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a justice system for determining whether an accused person is guilty or not guilty</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penalties for people who break the law</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These rules are written down in a number of documents, including codes, charters, laws and regulations (the Criminal Code, the Civil Code, etc.).</a:t>
            </a:r>
            <a:r>
              <a:rPr lang="en-ca" sz="1800" b="0" i="0" u="none" baseline="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There are no secret laws: they are all available online for anyone to see. For example, the Criminal Code can be found on the Justice Canada website at </a:t>
            </a:r>
            <a:r>
              <a:rPr lang="en-ca" sz="1800" b="0" i="0" u="sng" strike="noStrike" baseline="0" dirty="0">
                <a:solidFill>
                  <a:srgbClr val="0563C1"/>
                </a:solidFill>
                <a:effectLst/>
                <a:latin typeface="Arial" panose="020B0604020202020204" pitchFamily="34" charset="0"/>
                <a:hlinkClick r:id="rId3"/>
              </a:rPr>
              <a:t>laws-lois.justice.gc.ca/</a:t>
            </a:r>
            <a:r>
              <a:rPr lang="en-ca" sz="1800" b="0" i="0" u="sng" strike="noStrike" baseline="0" dirty="0" err="1">
                <a:solidFill>
                  <a:srgbClr val="0563C1"/>
                </a:solidFill>
                <a:effectLst/>
                <a:latin typeface="Arial" panose="020B0604020202020204" pitchFamily="34" charset="0"/>
                <a:hlinkClick r:id="rId3"/>
              </a:rPr>
              <a:t>eng</a:t>
            </a:r>
            <a:r>
              <a:rPr lang="en-ca" sz="1800" b="0" i="0" u="sng" strike="noStrike" baseline="0" dirty="0">
                <a:solidFill>
                  <a:srgbClr val="0563C1"/>
                </a:solidFill>
                <a:effectLst/>
                <a:latin typeface="Arial" panose="020B0604020202020204" pitchFamily="34" charset="0"/>
                <a:hlinkClick r:id="rId3"/>
              </a:rPr>
              <a:t>/acts/c-46/</a:t>
            </a:r>
            <a:r>
              <a:rPr lang="en-ca" sz="1800" b="0" i="0" u="none" baseline="0" dirty="0">
                <a:solidFill>
                  <a:srgbClr val="444444"/>
                </a:solidFill>
                <a:effectLst/>
                <a:latin typeface="Arial" panose="020B0604020202020204" pitchFamily="34" charset="0"/>
              </a:rPr>
              <a:t>​</a:t>
            </a: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Arial" panose="020B0604020202020204" pitchFamily="34" charset="0"/>
              </a:rPr>
              <a:t>What is the difference between a rule and a law? </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 Rules, whether at home or at school, are not necessarily the same for everyone. For example, a 5-year-old and an 11-year-old in the same family might have different rules for bedtime. At school, students have to do homework, but janitors and monitors don’t. Unlike rules, the law applies to everyone!</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Arial" panose="020B0604020202020204" pitchFamily="34" charset="0"/>
              </a:rPr>
              <a:t>• The law is enforced by the police and the courts. For example, a person who steals or attacks another person will be arrested by the police and then tried in court. If a student doesn’t do her homework or a child doesn’t go to bed on time, they will not be arrested by the police! This is because they broke a rule, not a law.</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Arial" panose="020B0604020202020204" pitchFamily="34" charset="0"/>
              </a:rPr>
              <a:t>RESOURCES</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sng" baseline="0" dirty="0">
                <a:solidFill>
                  <a:srgbClr val="000000"/>
                </a:solidFill>
                <a:effectLst/>
                <a:latin typeface="Arial" panose="020B0604020202020204" pitchFamily="34" charset="0"/>
              </a:rPr>
              <a:t>Éducaloi articles on this topic</a:t>
            </a:r>
            <a:r>
              <a:rPr lang="en-ca" sz="1800" b="0" i="0" u="none" baseline="0" dirty="0">
                <a:solidFill>
                  <a:srgbClr val="000000"/>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 Quebec and Canadian laws: </a:t>
            </a:r>
            <a:r>
              <a:rPr lang="en-ca" sz="1800" b="0" i="0" u="sng" strike="noStrike" baseline="0" dirty="0">
                <a:solidFill>
                  <a:srgbClr val="0563C1"/>
                </a:solidFill>
                <a:effectLst/>
                <a:latin typeface="Calibri" panose="020F0502020204030204" pitchFamily="34" charset="0"/>
                <a:hlinkClick r:id="rId4"/>
              </a:rPr>
              <a:t>Laws of Quebec and Canada | Éducaloi (educaloi.qc.ca</a:t>
            </a:r>
            <a:r>
              <a:rPr lang="en-ca" sz="1800" b="0" i="0" u="none" strike="noStrike" baseline="0" dirty="0">
                <a:solidFill>
                  <a:srgbClr val="0563C1"/>
                </a:solidFill>
                <a:effectLst/>
                <a:latin typeface="Calibri" panose="020F0502020204030204" pitchFamily="34" charset="0"/>
                <a:hlinkClick r:id="rId4"/>
              </a:rPr>
              <a:t>)</a:t>
            </a:r>
            <a:r>
              <a:rPr lang="en-ca" sz="1800" b="0" i="0" u="none" strike="noStrike" baseline="0" dirty="0">
                <a:solidFill>
                  <a:srgbClr val="000000"/>
                </a:solidFill>
                <a:effectLst/>
                <a:latin typeface="Calibri" panose="020F0502020204030204" pitchFamily="34" charset="0"/>
              </a:rPr>
              <a:t> (definition of the law, different kinds of law)</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Arial" panose="020B0604020202020204" pitchFamily="34" charset="0"/>
              </a:rPr>
              <a:t> </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2</a:t>
            </a:fld>
            <a:endParaRPr lang="en-ca"/>
          </a:p>
        </p:txBody>
      </p:sp>
    </p:spTree>
    <p:extLst>
      <p:ext uri="{BB962C8B-B14F-4D97-AF65-F5344CB8AC3E}">
        <p14:creationId xmlns:p14="http://schemas.microsoft.com/office/powerpoint/2010/main" val="2285456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a:cs typeface="Calibri"/>
              </a:rPr>
              <a:t>The Commission des droits de la </a:t>
            </a:r>
            <a:r>
              <a:rPr lang="en-ca" sz="1800" b="0" i="0" u="none" strike="noStrike" baseline="0" dirty="0" err="1">
                <a:solidFill>
                  <a:srgbClr val="000000"/>
                </a:solidFill>
                <a:effectLst/>
                <a:latin typeface="Calibri"/>
                <a:cs typeface="Calibri"/>
              </a:rPr>
              <a:t>personne</a:t>
            </a:r>
            <a:r>
              <a:rPr lang="en-ca" sz="1800" b="0" i="0" u="none" strike="noStrike" baseline="0" dirty="0">
                <a:solidFill>
                  <a:srgbClr val="000000"/>
                </a:solidFill>
                <a:effectLst/>
                <a:latin typeface="Calibri"/>
                <a:cs typeface="Calibri"/>
              </a:rPr>
              <a:t> et de la jeunesse website explains young peoples’ rights according to the </a:t>
            </a:r>
            <a:r>
              <a:rPr lang="en-ca" sz="1800" b="0" i="1" u="none" baseline="0" dirty="0">
                <a:solidFill>
                  <a:srgbClr val="000000"/>
                </a:solidFill>
                <a:latin typeface="Calibri"/>
                <a:cs typeface="Calibri"/>
              </a:rPr>
              <a:t>Quebec</a:t>
            </a:r>
            <a:r>
              <a:rPr lang="en-ca" sz="1800" b="0" i="1" u="none" strike="noStrike" baseline="0" dirty="0">
                <a:solidFill>
                  <a:srgbClr val="000000"/>
                </a:solidFill>
                <a:effectLst/>
                <a:latin typeface="Calibri"/>
                <a:cs typeface="Calibri"/>
              </a:rPr>
              <a:t> Charter of Human Rights and Freedoms</a:t>
            </a:r>
            <a:r>
              <a:rPr lang="en-ca" sz="1800" b="0" i="0" u="none" strike="noStrike" baseline="0" dirty="0">
                <a:solidFill>
                  <a:srgbClr val="000000"/>
                </a:solidFill>
                <a:effectLst/>
                <a:latin typeface="Calibri"/>
                <a:cs typeface="Calibri"/>
              </a:rPr>
              <a:t>, the Direction de la protection de la jeunesse, and the international </a:t>
            </a:r>
            <a:r>
              <a:rPr lang="en-ca" sz="1800" b="0" i="1" u="none" strike="noStrike" baseline="0" dirty="0">
                <a:solidFill>
                  <a:srgbClr val="000000"/>
                </a:solidFill>
                <a:effectLst/>
                <a:latin typeface="Calibri"/>
                <a:cs typeface="Calibri"/>
              </a:rPr>
              <a:t>Convention on the Rights of the Child</a:t>
            </a:r>
            <a:r>
              <a:rPr lang="en-ca" sz="1800" b="0" i="0" u="none" strike="noStrike" baseline="0" dirty="0">
                <a:solidFill>
                  <a:srgbClr val="000000"/>
                </a:solidFill>
                <a:effectLst/>
                <a:latin typeface="Calibri"/>
                <a:cs typeface="Calibri"/>
              </a:rPr>
              <a:t>: </a:t>
            </a:r>
            <a:r>
              <a:rPr lang="en-ca" sz="1800" b="0" i="0" u="sng" strike="noStrike" baseline="0" dirty="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https://cdpdj.qc.ca/en/your-rights/rights/young-people</a:t>
            </a:r>
            <a:r>
              <a:rPr lang="en-ca" sz="1800" b="0" i="0" u="none" strike="noStrike" baseline="0" dirty="0">
                <a:solidFill>
                  <a:schemeClr val="tx1"/>
                </a:solidFill>
                <a:effectLst/>
                <a:latin typeface="Calibri"/>
                <a:cs typeface="Calibri"/>
              </a:rPr>
              <a:t> </a:t>
            </a:r>
            <a:r>
              <a:rPr lang="en-ca" sz="1800" b="0" i="0" u="none" baseline="0" dirty="0">
                <a:solidFill>
                  <a:schemeClr val="tx1"/>
                </a:solidFill>
                <a:effectLst/>
                <a:latin typeface="Calibri"/>
                <a:cs typeface="Calibri"/>
              </a:rPr>
              <a:t>​</a:t>
            </a:r>
            <a:endParaRPr lang="en-ca" b="0" i="0" dirty="0">
              <a:solidFill>
                <a:schemeClr val="tx1"/>
              </a:solidFill>
              <a:effectLst/>
              <a:latin typeface="Calibri"/>
              <a:cs typeface="Calibri"/>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Charte</a:t>
            </a:r>
            <a:r>
              <a:rPr lang="en-ca" sz="1800" b="0" i="1" u="none" strike="noStrike" baseline="0" dirty="0">
                <a:solidFill>
                  <a:srgbClr val="000000"/>
                </a:solidFill>
                <a:effectLst/>
                <a:latin typeface="Calibri" panose="020F0502020204030204" pitchFamily="34" charset="0"/>
              </a:rPr>
              <a:t> des droits et </a:t>
            </a:r>
            <a:r>
              <a:rPr lang="en-ca" sz="1800" b="0" i="1" u="none" strike="noStrike" baseline="0" dirty="0" err="1">
                <a:solidFill>
                  <a:srgbClr val="000000"/>
                </a:solidFill>
                <a:effectLst/>
                <a:latin typeface="Calibri" panose="020F0502020204030204" pitchFamily="34" charset="0"/>
              </a:rPr>
              <a:t>libertés</a:t>
            </a:r>
            <a:r>
              <a:rPr lang="en-ca" sz="1800" b="0" i="1" u="none" strike="noStrike" baseline="0" dirty="0">
                <a:solidFill>
                  <a:srgbClr val="000000"/>
                </a:solidFill>
                <a:effectLst/>
                <a:latin typeface="Calibri" panose="020F0502020204030204" pitchFamily="34" charset="0"/>
              </a:rPr>
              <a:t> de la </a:t>
            </a:r>
            <a:r>
              <a:rPr lang="en-ca" sz="1800" b="0" i="1" u="none" strike="noStrike" baseline="0" dirty="0" err="1">
                <a:solidFill>
                  <a:srgbClr val="000000"/>
                </a:solidFill>
                <a:effectLst/>
                <a:latin typeface="Calibri" panose="020F0502020204030204" pitchFamily="34" charset="0"/>
              </a:rPr>
              <a:t>personne</a:t>
            </a:r>
            <a:r>
              <a:rPr lang="en-ca" sz="1800" b="0" i="0" u="none" strike="noStrike" baseline="0" dirty="0">
                <a:solidFill>
                  <a:srgbClr val="000000"/>
                </a:solidFill>
                <a:effectLst/>
                <a:latin typeface="Calibri" panose="020F0502020204030204" pitchFamily="34" charset="0"/>
              </a:rPr>
              <a:t>, RLRQ c C-12, arts 1, 3, 10, 40</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20</a:t>
            </a:fld>
            <a:endParaRPr lang="en-ca"/>
          </a:p>
        </p:txBody>
      </p:sp>
    </p:spTree>
    <p:extLst>
      <p:ext uri="{BB962C8B-B14F-4D97-AF65-F5344CB8AC3E}">
        <p14:creationId xmlns:p14="http://schemas.microsoft.com/office/powerpoint/2010/main" val="91810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The UN Convention on the Rights of the Child</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was adopted on November 20, 1989. World Children’s Day is celebrated annually on November 20 to commemorate the Convention.</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Of the 193 UN members, the United States is the only country that has not ratified the Convention. This is because the Convention prohibits life sentences for minors, a penalty that is still permitted in some parts of the United States.</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What does the</a:t>
            </a:r>
            <a:r>
              <a:rPr lang="en-ca" sz="1800" b="1" i="0" u="none" strike="noStrike" baseline="0" dirty="0">
                <a:solidFill>
                  <a:srgbClr val="000000"/>
                </a:solidFill>
                <a:effectLst/>
                <a:latin typeface="Calibri" panose="020F0502020204030204" pitchFamily="34" charset="0"/>
              </a:rPr>
              <a:t> best interests of the child</a:t>
            </a:r>
            <a:r>
              <a:rPr lang="en-ca" sz="1800" b="0" i="0" u="none" strike="noStrike" baseline="0" dirty="0">
                <a:solidFill>
                  <a:srgbClr val="000000"/>
                </a:solidFill>
                <a:effectLst/>
                <a:latin typeface="Calibri" panose="020F0502020204030204" pitchFamily="34" charset="0"/>
              </a:rPr>
              <a:t> mean in court decisions?</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making custody decisions based on the best situation for the child, not the adults in the child’s life</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taking children’s views into account in all decisions that concern them</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The full Convention is available here: </a:t>
            </a:r>
            <a:r>
              <a:rPr lang="en-ca" sz="1800" b="0" i="0" u="sng" strike="noStrike" baseline="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https://www.ohchr.org/sites/default/files/crc.pdf</a:t>
            </a:r>
            <a:r>
              <a:rPr lang="en-ca" sz="1800" b="0" i="0" u="none" strike="noStrike" baseline="0" dirty="0">
                <a:solidFill>
                  <a:schemeClr val="tx1"/>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Convention relative aux droits de </a:t>
            </a:r>
            <a:r>
              <a:rPr lang="en-ca" sz="1800" b="0" i="1" u="none" strike="noStrike" baseline="0" dirty="0" err="1">
                <a:solidFill>
                  <a:srgbClr val="000000"/>
                </a:solidFill>
                <a:effectLst/>
                <a:latin typeface="Calibri" panose="020F0502020204030204" pitchFamily="34" charset="0"/>
              </a:rPr>
              <a:t>l’enfant</a:t>
            </a:r>
            <a:r>
              <a:rPr lang="en-ca" sz="1800" b="0" i="0" u="none" strike="noStrike" baseline="0" dirty="0">
                <a:solidFill>
                  <a:srgbClr val="000000"/>
                </a:solidFill>
                <a:effectLst/>
                <a:latin typeface="Calibri" panose="020F0502020204030204" pitchFamily="34" charset="0"/>
              </a:rPr>
              <a:t>, 20 </a:t>
            </a:r>
            <a:r>
              <a:rPr lang="en-ca" sz="1800" b="0" i="0" u="none" strike="noStrike" baseline="0" dirty="0" err="1">
                <a:solidFill>
                  <a:srgbClr val="000000"/>
                </a:solidFill>
                <a:effectLst/>
                <a:latin typeface="Calibri" panose="020F0502020204030204" pitchFamily="34" charset="0"/>
              </a:rPr>
              <a:t>novembre</a:t>
            </a:r>
            <a:r>
              <a:rPr lang="en-ca" sz="1800" b="0" i="0" u="none" strike="noStrike" baseline="0" dirty="0">
                <a:solidFill>
                  <a:srgbClr val="000000"/>
                </a:solidFill>
                <a:effectLst/>
                <a:latin typeface="Calibri" panose="020F0502020204030204" pitchFamily="34" charset="0"/>
              </a:rPr>
              <a:t> 1989, arts 3 et 12.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21</a:t>
            </a:fld>
            <a:endParaRPr lang="en-ca"/>
          </a:p>
        </p:txBody>
      </p:sp>
    </p:spTree>
    <p:extLst>
      <p:ext uri="{BB962C8B-B14F-4D97-AF65-F5344CB8AC3E}">
        <p14:creationId xmlns:p14="http://schemas.microsoft.com/office/powerpoint/2010/main" val="262083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Most of the laws your students will mention are likely crimes (murder, theft, etc.), but not all prohibited behaviour is crime.</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Generally, crime refers to behaviour that goes against society’s values. There are crimes against the person (murder, physical violence, sexual assault), crimes against property (theft, vandalism, fraud, break and enter), and crimes against society (drug trafficking). When someone commits a crime, they can be charged and convicted. This means that </a:t>
            </a:r>
            <a:r>
              <a:rPr lang="en-ca" sz="1800" b="1" i="0" u="none" strike="noStrike" baseline="0" dirty="0">
                <a:solidFill>
                  <a:srgbClr val="000000"/>
                </a:solidFill>
                <a:effectLst/>
                <a:latin typeface="Calibri" panose="020F0502020204030204" pitchFamily="34" charset="0"/>
              </a:rPr>
              <a:t>a judge decides what the consequence will be</a:t>
            </a:r>
            <a:r>
              <a:rPr lang="en-ca" sz="1800" b="0" i="0" u="none" strike="noStrike" baseline="0" dirty="0">
                <a:solidFill>
                  <a:srgbClr val="000000"/>
                </a:solidFill>
                <a:effectLst/>
                <a:latin typeface="Calibri" panose="020F0502020204030204" pitchFamily="34" charset="0"/>
              </a:rPr>
              <a:t>. Most crimes are listed in the Criminal Code, a federal law that applies throughout Canada.</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Sometimes, people do things that are against the law, but that are not a crime. In some of these situations, they may be</a:t>
            </a:r>
            <a:r>
              <a:rPr lang="en-ca" sz="1800" b="1" i="0" u="none" strike="noStrike" baseline="0" dirty="0">
                <a:solidFill>
                  <a:srgbClr val="000000"/>
                </a:solidFill>
                <a:effectLst/>
                <a:latin typeface="Calibri" panose="020F0502020204030204" pitchFamily="34" charset="0"/>
              </a:rPr>
              <a:t> ticketed</a:t>
            </a:r>
            <a:r>
              <a:rPr lang="en-ca" sz="1800" b="0" i="0" u="none" strike="noStrike" baseline="0" dirty="0">
                <a:solidFill>
                  <a:srgbClr val="000000"/>
                </a:solidFill>
                <a:effectLst/>
                <a:latin typeface="Calibri" panose="020F0502020204030204" pitchFamily="34" charset="0"/>
              </a:rPr>
              <a:t>. Some examples include driving too fast, being in a park after it has closed at night, smoking in a non-smoking area, jaywalking, etc.</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Other things that are against the law can have different consequences. Sometimes, a person who harms someone else has to </a:t>
            </a:r>
            <a:r>
              <a:rPr lang="en-ca" sz="1800" b="1" i="0" u="none" strike="noStrike" baseline="0" dirty="0">
                <a:solidFill>
                  <a:srgbClr val="000000"/>
                </a:solidFill>
                <a:effectLst/>
                <a:latin typeface="Calibri" panose="020F0502020204030204" pitchFamily="34" charset="0"/>
              </a:rPr>
              <a:t>give them money to compensate </a:t>
            </a:r>
            <a:r>
              <a:rPr lang="en-ca" sz="1800" b="0" i="0" u="none" strike="noStrike" baseline="0" dirty="0">
                <a:solidFill>
                  <a:srgbClr val="000000"/>
                </a:solidFill>
                <a:effectLst/>
                <a:latin typeface="Calibri" panose="020F0502020204030204" pitchFamily="34" charset="0"/>
              </a:rPr>
              <a:t>for what they did. Some examples of this include defamation, violation of image rights, discrimination, and copyright infringement. For example, if a singer copies part of another musician’s song, the musician can take them to court for part of the money they earned with the copied song.</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RESOURCES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sng" baseline="0" dirty="0">
                <a:solidFill>
                  <a:srgbClr val="000000"/>
                </a:solidFill>
                <a:effectLst/>
                <a:latin typeface="Arial" panose="020B0604020202020204" pitchFamily="34" charset="0"/>
              </a:rPr>
              <a:t>Éducaloi articles on this topic</a:t>
            </a:r>
            <a:r>
              <a:rPr lang="en-ca" sz="1800" b="0" i="0" u="none" baseline="0" dirty="0">
                <a:solidFill>
                  <a:srgbClr val="000000"/>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Understanding Criminal Law: educaloi.qc.ca/</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/capsules/understanding-criminal-law </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Understanding Civil Law: educaloi.qc.ca/</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/capsules/understanding-civil-law</a:t>
            </a:r>
          </a:p>
          <a:p>
            <a:pPr algn="l" rtl="0" fontAlgn="base">
              <a:buFont typeface="Arial" panose="020B0604020202020204" pitchFamily="34" charset="0"/>
              <a:buChar char="•"/>
            </a:pPr>
            <a:endParaRPr lang="en-ca"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sng" baseline="0" dirty="0">
                <a:solidFill>
                  <a:srgbClr val="000000"/>
                </a:solidFill>
                <a:effectLst/>
                <a:latin typeface="Calibri" panose="020F0502020204030204" pitchFamily="34" charset="0"/>
              </a:rPr>
              <a:t>Infractions </a:t>
            </a:r>
            <a:r>
              <a:rPr lang="en-ca" sz="1800" b="0" i="0" u="sng" baseline="0" dirty="0" err="1">
                <a:solidFill>
                  <a:srgbClr val="000000"/>
                </a:solidFill>
                <a:effectLst/>
                <a:latin typeface="Calibri" panose="020F0502020204030204" pitchFamily="34" charset="0"/>
              </a:rPr>
              <a:t>prévues</a:t>
            </a:r>
            <a:r>
              <a:rPr lang="en-ca" sz="1800" b="0" i="0" u="sng" baseline="0" dirty="0">
                <a:solidFill>
                  <a:srgbClr val="000000"/>
                </a:solidFill>
                <a:effectLst/>
                <a:latin typeface="Calibri" panose="020F0502020204030204" pitchFamily="34" charset="0"/>
              </a:rPr>
              <a:t> au Code </a:t>
            </a:r>
            <a:r>
              <a:rPr lang="en-ca" sz="1800" b="0" i="0" u="sng" baseline="0" dirty="0" err="1">
                <a:solidFill>
                  <a:srgbClr val="000000"/>
                </a:solidFill>
                <a:effectLst/>
                <a:latin typeface="Calibri" panose="020F0502020204030204" pitchFamily="34" charset="0"/>
              </a:rPr>
              <a:t>criminel</a:t>
            </a:r>
            <a:r>
              <a:rPr lang="en-ca" sz="1800" b="0" i="0" u="sng" baseline="0" dirty="0">
                <a:solidFill>
                  <a:srgbClr val="000000"/>
                </a:solidFill>
                <a:effectLst/>
                <a:latin typeface="Calibri" panose="020F0502020204030204" pitchFamily="34" charset="0"/>
              </a:rPr>
              <a:t> et dans </a:t>
            </a:r>
            <a:r>
              <a:rPr lang="en-ca" sz="1800" b="0" i="0" u="sng" baseline="0" dirty="0" err="1">
                <a:solidFill>
                  <a:srgbClr val="000000"/>
                </a:solidFill>
                <a:effectLst/>
                <a:latin typeface="Calibri" panose="020F0502020204030204" pitchFamily="34" charset="0"/>
              </a:rPr>
              <a:t>d’autres</a:t>
            </a:r>
            <a:r>
              <a:rPr lang="en-ca" sz="1800" b="0" i="0" u="sng" baseline="0" dirty="0">
                <a:solidFill>
                  <a:srgbClr val="000000"/>
                </a:solidFill>
                <a:effectLst/>
                <a:latin typeface="Calibri" panose="020F0502020204030204" pitchFamily="34" charset="0"/>
              </a:rPr>
              <a:t> </a:t>
            </a:r>
            <a:r>
              <a:rPr lang="en-ca" sz="1800" b="0" i="0" u="sng" baseline="0" dirty="0" err="1">
                <a:solidFill>
                  <a:srgbClr val="000000"/>
                </a:solidFill>
                <a:effectLst/>
                <a:latin typeface="Calibri" panose="020F0502020204030204" pitchFamily="34" charset="0"/>
              </a:rPr>
              <a:t>lois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 21 (modes de participation à </a:t>
            </a:r>
            <a:r>
              <a:rPr lang="en-ca" sz="1800" b="0" i="0" u="none" strike="noStrike" baseline="0" dirty="0" err="1">
                <a:solidFill>
                  <a:srgbClr val="000000"/>
                </a:solidFill>
                <a:effectLst/>
                <a:latin typeface="Calibri" panose="020F0502020204030204" pitchFamily="34" charset="0"/>
              </a:rPr>
              <a:t>une</a:t>
            </a:r>
            <a:r>
              <a:rPr lang="en-ca" sz="1800" b="0" i="0" u="none" strike="noStrike" baseline="0" dirty="0">
                <a:solidFill>
                  <a:srgbClr val="000000"/>
                </a:solidFill>
                <a:effectLst/>
                <a:latin typeface="Calibri" panose="020F0502020204030204" pitchFamily="34" charset="0"/>
              </a:rPr>
              <a:t> infraction)</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 264 (</a:t>
            </a:r>
            <a:r>
              <a:rPr lang="en-ca" sz="1800" b="0" i="0" u="none" strike="noStrike" baseline="0" dirty="0" err="1">
                <a:solidFill>
                  <a:srgbClr val="000000"/>
                </a:solidFill>
                <a:effectLst/>
                <a:latin typeface="Calibri" panose="020F0502020204030204" pitchFamily="34" charset="0"/>
              </a:rPr>
              <a:t>harcèlement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criminel</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 222 (homicide)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arts 264.1, 265 (</a:t>
            </a:r>
            <a:r>
              <a:rPr lang="en-ca" sz="1800" b="0" i="0" u="none" strike="noStrike" baseline="0" dirty="0" err="1">
                <a:solidFill>
                  <a:srgbClr val="000000"/>
                </a:solidFill>
                <a:effectLst/>
                <a:latin typeface="Calibri" panose="020F0502020204030204" pitchFamily="34" charset="0"/>
              </a:rPr>
              <a:t>voies</a:t>
            </a:r>
            <a:r>
              <a:rPr lang="en-ca" sz="1800" b="0" i="0" u="none" strike="noStrike" baseline="0" dirty="0">
                <a:solidFill>
                  <a:srgbClr val="000000"/>
                </a:solidFill>
                <a:effectLst/>
                <a:latin typeface="Calibri" panose="020F0502020204030204" pitchFamily="34" charset="0"/>
              </a:rPr>
              <a:t> de fait)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arts 83.01 et </a:t>
            </a:r>
            <a:r>
              <a:rPr lang="en-ca" sz="1800" b="0" i="0" u="none" strike="noStrike" baseline="0" dirty="0" err="1">
                <a:solidFill>
                  <a:srgbClr val="000000"/>
                </a:solidFill>
                <a:effectLst/>
                <a:latin typeface="Calibri" panose="020F0502020204030204" pitchFamily="34" charset="0"/>
              </a:rPr>
              <a:t>suivants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terrorisme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arts 318, 319 (crime de </a:t>
            </a:r>
            <a:r>
              <a:rPr lang="en-ca" sz="1800" b="0" i="0" u="none" strike="noStrike" baseline="0" dirty="0" err="1">
                <a:solidFill>
                  <a:srgbClr val="000000"/>
                </a:solidFill>
                <a:effectLst/>
                <a:latin typeface="Calibri" panose="020F0502020204030204" pitchFamily="34" charset="0"/>
              </a:rPr>
              <a:t>propagande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haineuse</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 322 (vol)</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 380 (</a:t>
            </a:r>
            <a:r>
              <a:rPr lang="en-ca" sz="1800" b="0" i="0" u="none" strike="noStrike" baseline="0" dirty="0" err="1">
                <a:solidFill>
                  <a:srgbClr val="000000"/>
                </a:solidFill>
                <a:effectLst/>
                <a:latin typeface="Calibri" panose="020F0502020204030204" pitchFamily="34" charset="0"/>
              </a:rPr>
              <a:t>fraude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LRC 1985, c C-46, art. 348 (introduction par effraction)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réglementant</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certaines</a:t>
            </a:r>
            <a:r>
              <a:rPr lang="en-ca" sz="1800" b="0" i="1" u="none" strike="noStrike" baseline="0" dirty="0">
                <a:solidFill>
                  <a:srgbClr val="000000"/>
                </a:solidFill>
                <a:effectLst/>
                <a:latin typeface="Calibri" panose="020F0502020204030204" pitchFamily="34" charset="0"/>
              </a:rPr>
              <a:t> drogues et </a:t>
            </a:r>
            <a:r>
              <a:rPr lang="en-ca" sz="1800" b="0" i="1" u="none" strike="noStrike" baseline="0" dirty="0" err="1">
                <a:solidFill>
                  <a:srgbClr val="000000"/>
                </a:solidFill>
                <a:effectLst/>
                <a:latin typeface="Calibri" panose="020F0502020204030204" pitchFamily="34" charset="0"/>
              </a:rPr>
              <a:t>autres</a:t>
            </a:r>
            <a:r>
              <a:rPr lang="en-ca" sz="1800" b="0" i="1" u="none" strike="noStrike" baseline="0" dirty="0">
                <a:solidFill>
                  <a:srgbClr val="000000"/>
                </a:solidFill>
                <a:effectLst/>
                <a:latin typeface="Calibri" panose="020F0502020204030204" pitchFamily="34" charset="0"/>
              </a:rPr>
              <a:t> substances</a:t>
            </a:r>
            <a:r>
              <a:rPr lang="en-ca" sz="1800" b="0" i="0" u="none" strike="noStrike" baseline="0" dirty="0">
                <a:solidFill>
                  <a:srgbClr val="000000"/>
                </a:solidFill>
                <a:effectLst/>
                <a:latin typeface="Calibri" panose="020F0502020204030204" pitchFamily="34" charset="0"/>
              </a:rPr>
              <a:t>, LC 1996, c 19, art. 5 (</a:t>
            </a:r>
            <a:r>
              <a:rPr lang="en-ca" sz="1800" b="0" i="0" u="none" strike="noStrike" baseline="0" dirty="0" err="1">
                <a:solidFill>
                  <a:srgbClr val="000000"/>
                </a:solidFill>
                <a:effectLst/>
                <a:latin typeface="Calibri" panose="020F0502020204030204" pitchFamily="34" charset="0"/>
              </a:rPr>
              <a:t>trafic</a:t>
            </a:r>
            <a:r>
              <a:rPr lang="en-ca" sz="1800" b="0" i="0" u="none" strike="noStrike" baseline="0" dirty="0">
                <a:solidFill>
                  <a:srgbClr val="000000"/>
                </a:solidFill>
                <a:effectLst/>
                <a:latin typeface="Calibri" panose="020F0502020204030204" pitchFamily="34" charset="0"/>
              </a:rPr>
              <a:t> de drogues)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sng" baseline="0" dirty="0" err="1">
                <a:solidFill>
                  <a:srgbClr val="000000"/>
                </a:solidFill>
                <a:effectLst/>
                <a:latin typeface="Calibri" panose="020F0502020204030204" pitchFamily="34" charset="0"/>
              </a:rPr>
              <a:t>Exemples</a:t>
            </a:r>
            <a:r>
              <a:rPr lang="en-ca" sz="1800" b="0" i="0" u="sng" baseline="0" dirty="0">
                <a:solidFill>
                  <a:srgbClr val="000000"/>
                </a:solidFill>
                <a:effectLst/>
                <a:latin typeface="Calibri" panose="020F0502020204030204" pitchFamily="34" charset="0"/>
              </a:rPr>
              <a:t> de contraventions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Règlement</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concernant</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l’ordre</a:t>
            </a:r>
            <a:r>
              <a:rPr lang="en-ca" sz="1800" b="0" i="1" u="none" strike="noStrike" baseline="0" dirty="0">
                <a:solidFill>
                  <a:srgbClr val="000000"/>
                </a:solidFill>
                <a:effectLst/>
                <a:latin typeface="Calibri" panose="020F0502020204030204" pitchFamily="34" charset="0"/>
              </a:rPr>
              <a:t>,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ainsi</a:t>
            </a:r>
            <a:r>
              <a:rPr lang="en-ca" sz="1800" b="0" i="1" u="none" strike="noStrike" baseline="0" dirty="0">
                <a:solidFill>
                  <a:srgbClr val="000000"/>
                </a:solidFill>
                <a:effectLst/>
                <a:latin typeface="Calibri" panose="020F0502020204030204" pitchFamily="34" charset="0"/>
              </a:rPr>
              <a:t> que les </a:t>
            </a:r>
            <a:r>
              <a:rPr lang="en-ca" sz="1800" b="0" i="1" u="none" strike="noStrike" baseline="0" dirty="0" err="1">
                <a:solidFill>
                  <a:srgbClr val="000000"/>
                </a:solidFill>
                <a:effectLst/>
                <a:latin typeface="Calibri" panose="020F0502020204030204" pitchFamily="34" charset="0"/>
              </a:rPr>
              <a:t>heures</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d’ouverture</a:t>
            </a:r>
            <a:r>
              <a:rPr lang="en-ca" sz="1800" b="0" i="1" u="none" strike="noStrike" baseline="0" dirty="0">
                <a:solidFill>
                  <a:srgbClr val="000000"/>
                </a:solidFill>
                <a:effectLst/>
                <a:latin typeface="Calibri" panose="020F0502020204030204" pitchFamily="34" charset="0"/>
              </a:rPr>
              <a:t> et de fermeture des parcs </a:t>
            </a:r>
            <a:r>
              <a:rPr lang="en-ca" sz="1800" b="0" i="1" u="none" strike="noStrike" baseline="0" dirty="0" err="1">
                <a:solidFill>
                  <a:srgbClr val="000000"/>
                </a:solidFill>
                <a:effectLst/>
                <a:latin typeface="Calibri" panose="020F0502020204030204" pitchFamily="34" charset="0"/>
              </a:rPr>
              <a:t>municipaux</a:t>
            </a:r>
            <a:r>
              <a:rPr lang="en-ca" sz="1800" b="0" i="1" u="none" strike="noStrike" baseline="0" dirty="0">
                <a:solidFill>
                  <a:srgbClr val="000000"/>
                </a:solidFill>
                <a:effectLst/>
                <a:latin typeface="Calibri" panose="020F0502020204030204" pitchFamily="34" charset="0"/>
              </a:rPr>
              <a:t> de la </a:t>
            </a:r>
            <a:r>
              <a:rPr lang="en-ca" sz="1800" b="0" i="1" u="none" strike="noStrike" baseline="0" dirty="0" err="1">
                <a:solidFill>
                  <a:srgbClr val="000000"/>
                </a:solidFill>
                <a:effectLst/>
                <a:latin typeface="Calibri" panose="020F0502020204030204" pitchFamily="34" charset="0"/>
              </a:rPr>
              <a:t>ville</a:t>
            </a:r>
            <a:r>
              <a:rPr lang="en-ca" sz="1800" b="0" i="1" u="none" strike="noStrike" baseline="0" dirty="0">
                <a:solidFill>
                  <a:srgbClr val="000000"/>
                </a:solidFill>
                <a:effectLst/>
                <a:latin typeface="Calibri" panose="020F0502020204030204" pitchFamily="34" charset="0"/>
              </a:rPr>
              <a:t> de Laval</a:t>
            </a:r>
            <a:r>
              <a:rPr lang="en-ca" sz="1800" b="0" i="0" u="none" strike="noStrike" baseline="0" dirty="0">
                <a:solidFill>
                  <a:srgbClr val="000000"/>
                </a:solidFill>
                <a:effectLst/>
                <a:latin typeface="Calibri" panose="020F0502020204030204" pitchFamily="34" charset="0"/>
              </a:rPr>
              <a:t>, L‑4510, art. 6.20 (se </a:t>
            </a:r>
            <a:r>
              <a:rPr lang="en-ca" sz="1800" b="0" i="0" u="none" strike="noStrike" baseline="0" dirty="0" err="1">
                <a:solidFill>
                  <a:srgbClr val="000000"/>
                </a:solidFill>
                <a:effectLst/>
                <a:latin typeface="Calibri" panose="020F0502020204030204" pitchFamily="34" charset="0"/>
              </a:rPr>
              <a:t>trouver</a:t>
            </a:r>
            <a:r>
              <a:rPr lang="en-ca" sz="1800" b="0" i="0" u="none" strike="noStrike" baseline="0" dirty="0">
                <a:solidFill>
                  <a:srgbClr val="000000"/>
                </a:solidFill>
                <a:effectLst/>
                <a:latin typeface="Calibri" panose="020F0502020204030204" pitchFamily="34" charset="0"/>
              </a:rPr>
              <a:t> dans un parc </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 dehors des </a:t>
            </a:r>
            <a:r>
              <a:rPr lang="en-ca" sz="1800" b="0" i="0" u="none" strike="noStrike" baseline="0" dirty="0" err="1">
                <a:solidFill>
                  <a:srgbClr val="000000"/>
                </a:solidFill>
                <a:effectLst/>
                <a:latin typeface="Calibri" panose="020F0502020204030204" pitchFamily="34" charset="0"/>
              </a:rPr>
              <a:t>heures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d’ouverture</a:t>
            </a:r>
            <a:r>
              <a:rPr lang="en-ca" sz="1800" b="0" i="0" u="none" strike="noStrike" baseline="0" dirty="0">
                <a:solidFill>
                  <a:srgbClr val="000000"/>
                </a:solidFill>
                <a:effectLst/>
                <a:latin typeface="Calibri" panose="020F0502020204030204" pitchFamily="34" charset="0"/>
              </a:rPr>
              <a:t> au public)</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arts 328, 516 (</a:t>
            </a:r>
            <a:r>
              <a:rPr lang="en-ca" sz="1800" b="0" i="0" u="none" strike="noStrike" baseline="0" dirty="0" err="1">
                <a:solidFill>
                  <a:srgbClr val="000000"/>
                </a:solidFill>
                <a:effectLst/>
                <a:latin typeface="Calibri" panose="020F0502020204030204" pitchFamily="34" charset="0"/>
              </a:rPr>
              <a:t>excès</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vitesse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concernant</a:t>
            </a:r>
            <a:r>
              <a:rPr lang="en-ca" sz="1800" b="0" i="1" u="none" strike="noStrike" baseline="0" dirty="0">
                <a:solidFill>
                  <a:srgbClr val="000000"/>
                </a:solidFill>
                <a:effectLst/>
                <a:latin typeface="Calibri" panose="020F0502020204030204" pitchFamily="34" charset="0"/>
              </a:rPr>
              <a:t> la </a:t>
            </a:r>
            <a:r>
              <a:rPr lang="en-ca" sz="1800" b="0" i="1" u="none" strike="noStrike" baseline="0" dirty="0" err="1">
                <a:solidFill>
                  <a:srgbClr val="000000"/>
                </a:solidFill>
                <a:effectLst/>
                <a:latin typeface="Calibri" panose="020F0502020204030204" pitchFamily="34" charset="0"/>
              </a:rPr>
              <a:t>lutte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contre</a:t>
            </a:r>
            <a:r>
              <a:rPr lang="en-ca" sz="1800" b="0" i="1" u="none" strike="noStrike" baseline="0" dirty="0">
                <a:solidFill>
                  <a:srgbClr val="000000"/>
                </a:solidFill>
                <a:effectLst/>
                <a:latin typeface="Calibri" panose="020F0502020204030204" pitchFamily="34" charset="0"/>
              </a:rPr>
              <a:t> le </a:t>
            </a:r>
            <a:r>
              <a:rPr lang="en-ca" sz="1800" b="0" i="1" u="none" strike="noStrike" baseline="0" dirty="0" err="1">
                <a:solidFill>
                  <a:srgbClr val="000000"/>
                </a:solidFill>
                <a:effectLst/>
                <a:latin typeface="Calibri" panose="020F0502020204030204" pitchFamily="34" charset="0"/>
              </a:rPr>
              <a:t>tabagisme</a:t>
            </a:r>
            <a:r>
              <a:rPr lang="en-ca" sz="1800" b="0" i="0" u="none" strike="noStrike" baseline="0" dirty="0">
                <a:solidFill>
                  <a:srgbClr val="000000"/>
                </a:solidFill>
                <a:effectLst/>
                <a:latin typeface="Calibri" panose="020F0502020204030204" pitchFamily="34" charset="0"/>
              </a:rPr>
              <a:t>, RLRQ c L-62, arts 2, 2.1, 2.2 (interdiction de </a:t>
            </a:r>
            <a:r>
              <a:rPr lang="en-ca" sz="1800" b="0" i="0" u="none" strike="noStrike" baseline="0" dirty="0" err="1">
                <a:solidFill>
                  <a:srgbClr val="000000"/>
                </a:solidFill>
                <a:effectLst/>
                <a:latin typeface="Calibri" panose="020F0502020204030204" pitchFamily="34" charset="0"/>
              </a:rPr>
              <a:t>l’usage</a:t>
            </a:r>
            <a:r>
              <a:rPr lang="en-ca" sz="1800" b="0" i="0" u="none" strike="noStrike" baseline="0" dirty="0">
                <a:solidFill>
                  <a:srgbClr val="000000"/>
                </a:solidFill>
                <a:effectLst/>
                <a:latin typeface="Calibri" panose="020F0502020204030204" pitchFamily="34" charset="0"/>
              </a:rPr>
              <a:t> du </a:t>
            </a:r>
            <a:r>
              <a:rPr lang="en-ca" sz="1800" b="0" i="0" u="none" strike="noStrike" baseline="0" dirty="0" err="1">
                <a:solidFill>
                  <a:srgbClr val="000000"/>
                </a:solidFill>
                <a:effectLst/>
                <a:latin typeface="Calibri" panose="020F0502020204030204" pitchFamily="34" charset="0"/>
              </a:rPr>
              <a:t>tabac</a:t>
            </a:r>
            <a:r>
              <a:rPr lang="en-ca" sz="1800" b="0" i="0" u="none" strike="noStrike" baseline="0" dirty="0">
                <a:solidFill>
                  <a:srgbClr val="000000"/>
                </a:solidFill>
                <a:effectLst/>
                <a:latin typeface="Calibri" panose="020F0502020204030204" pitchFamily="34" charset="0"/>
              </a:rPr>
              <a:t> dans </a:t>
            </a:r>
            <a:r>
              <a:rPr lang="en-ca" sz="1800" b="0" i="0" u="none" strike="noStrike" baseline="0" dirty="0" err="1">
                <a:solidFill>
                  <a:srgbClr val="000000"/>
                </a:solidFill>
                <a:effectLst/>
                <a:latin typeface="Calibri" panose="020F0502020204030204" pitchFamily="34" charset="0"/>
              </a:rPr>
              <a:t>certains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lieux</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ca" sz="1800" b="0" i="0" dirty="0">
              <a:solidFill>
                <a:srgbClr val="444444"/>
              </a:solidFill>
              <a:effectLst/>
              <a:latin typeface="Arial" panose="020B0604020202020204" pitchFamily="34" charset="0"/>
            </a:endParaRPr>
          </a:p>
          <a:p>
            <a:pPr algn="l" rtl="0" fontAlgn="base"/>
            <a:r>
              <a:rPr lang="en-ca" sz="1800" b="0" i="0" u="sng" baseline="0" dirty="0" err="1">
                <a:solidFill>
                  <a:srgbClr val="000000"/>
                </a:solidFill>
                <a:effectLst/>
                <a:latin typeface="Calibri" panose="020F0502020204030204" pitchFamily="34" charset="0"/>
              </a:rPr>
              <a:t>Possibilité</a:t>
            </a:r>
            <a:r>
              <a:rPr lang="en-ca" sz="1800" b="0" i="0" u="sng" baseline="0" dirty="0">
                <a:solidFill>
                  <a:srgbClr val="000000"/>
                </a:solidFill>
                <a:effectLst/>
                <a:latin typeface="Calibri" panose="020F0502020204030204" pitchFamily="34" charset="0"/>
              </a:rPr>
              <a:t> de </a:t>
            </a:r>
            <a:r>
              <a:rPr lang="en-ca" sz="1800" b="0" i="0" u="sng" baseline="0" dirty="0" err="1">
                <a:solidFill>
                  <a:srgbClr val="000000"/>
                </a:solidFill>
                <a:effectLst/>
                <a:latin typeface="Calibri" panose="020F0502020204030204" pitchFamily="34" charset="0"/>
              </a:rPr>
              <a:t>recevoir</a:t>
            </a:r>
            <a:r>
              <a:rPr lang="en-ca" sz="1800" b="0" i="0" u="sng" baseline="0" dirty="0">
                <a:solidFill>
                  <a:srgbClr val="000000"/>
                </a:solidFill>
                <a:effectLst/>
                <a:latin typeface="Calibri" panose="020F0502020204030204" pitchFamily="34" charset="0"/>
              </a:rPr>
              <a:t> un </a:t>
            </a:r>
            <a:r>
              <a:rPr lang="en-ca" sz="1800" b="0" i="0" u="sng" baseline="0" dirty="0" err="1">
                <a:solidFill>
                  <a:srgbClr val="000000"/>
                </a:solidFill>
                <a:effectLst/>
                <a:latin typeface="Calibri" panose="020F0502020204030204" pitchFamily="34" charset="0"/>
              </a:rPr>
              <a:t>constat</a:t>
            </a:r>
            <a:r>
              <a:rPr lang="en-ca" sz="1800" b="0" i="0" u="sng" baseline="0" dirty="0">
                <a:solidFill>
                  <a:srgbClr val="000000"/>
                </a:solidFill>
                <a:effectLst/>
                <a:latin typeface="Calibri" panose="020F0502020204030204" pitchFamily="34" charset="0"/>
              </a:rPr>
              <a:t> </a:t>
            </a:r>
            <a:r>
              <a:rPr lang="en-ca" sz="1800" b="0" i="0" u="sng" baseline="0" dirty="0" err="1">
                <a:solidFill>
                  <a:srgbClr val="000000"/>
                </a:solidFill>
                <a:effectLst/>
                <a:latin typeface="Calibri" panose="020F0502020204030204" pitchFamily="34" charset="0"/>
              </a:rPr>
              <a:t>d’infraction</a:t>
            </a:r>
            <a:r>
              <a:rPr lang="en-ca" sz="1800" b="0" i="0" u="sng" baseline="0" dirty="0">
                <a:solidFill>
                  <a:srgbClr val="000000"/>
                </a:solidFill>
                <a:effectLst/>
                <a:latin typeface="Calibri" panose="020F0502020204030204" pitchFamily="34" charset="0"/>
              </a:rPr>
              <a:t> à </a:t>
            </a:r>
            <a:r>
              <a:rPr lang="en-ca" sz="1800" b="0" i="0" u="sng" baseline="0" dirty="0" err="1">
                <a:solidFill>
                  <a:srgbClr val="000000"/>
                </a:solidFill>
                <a:effectLst/>
                <a:latin typeface="Calibri" panose="020F0502020204030204" pitchFamily="34" charset="0"/>
              </a:rPr>
              <a:t>partir</a:t>
            </a:r>
            <a:r>
              <a:rPr lang="en-ca" sz="1800" b="0" i="0" u="sng" baseline="0" dirty="0">
                <a:solidFill>
                  <a:srgbClr val="000000"/>
                </a:solidFill>
                <a:effectLst/>
                <a:latin typeface="Calibri" panose="020F0502020204030204" pitchFamily="34" charset="0"/>
              </a:rPr>
              <a:t> de 14 </a:t>
            </a:r>
            <a:r>
              <a:rPr lang="en-ca" sz="1800" b="0" i="0" u="sng" baseline="0" dirty="0" err="1">
                <a:solidFill>
                  <a:srgbClr val="000000"/>
                </a:solidFill>
                <a:effectLst/>
                <a:latin typeface="Calibri" panose="020F0502020204030204" pitchFamily="34" charset="0"/>
              </a:rPr>
              <a:t>ans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de </a:t>
            </a:r>
            <a:r>
              <a:rPr lang="en-ca" sz="1800" b="0" i="1" u="none" strike="noStrike" baseline="0" dirty="0" err="1">
                <a:solidFill>
                  <a:srgbClr val="000000"/>
                </a:solidFill>
                <a:effectLst/>
                <a:latin typeface="Calibri" panose="020F0502020204030204" pitchFamily="34" charset="0"/>
              </a:rPr>
              <a:t>procédure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pénale</a:t>
            </a:r>
            <a:r>
              <a:rPr lang="en-ca" sz="1800" b="0" i="0" u="none" strike="noStrike" baseline="0" dirty="0">
                <a:solidFill>
                  <a:srgbClr val="000000"/>
                </a:solidFill>
                <a:effectLst/>
                <a:latin typeface="Calibri" panose="020F0502020204030204" pitchFamily="34" charset="0"/>
              </a:rPr>
              <a:t>, RLRQ c C-251, arts 5, 144.</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sng" baseline="0" dirty="0" err="1">
                <a:solidFill>
                  <a:srgbClr val="000000"/>
                </a:solidFill>
                <a:effectLst/>
                <a:latin typeface="Arial" panose="020B0604020202020204" pitchFamily="34" charset="0"/>
              </a:rPr>
              <a:t>Responsabilité</a:t>
            </a:r>
            <a:r>
              <a:rPr lang="en-ca" sz="1800" b="0" i="0" u="sng" baseline="0" dirty="0">
                <a:solidFill>
                  <a:srgbClr val="000000"/>
                </a:solidFill>
                <a:effectLst/>
                <a:latin typeface="Arial" panose="020B0604020202020204" pitchFamily="34" charset="0"/>
              </a:rPr>
              <a:t> civile</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Code civil du Québec</a:t>
            </a:r>
            <a:r>
              <a:rPr lang="en-ca" sz="1800" b="0" i="0" u="none" strike="noStrike" baseline="0" dirty="0">
                <a:solidFill>
                  <a:srgbClr val="000000"/>
                </a:solidFill>
                <a:effectLst/>
                <a:latin typeface="Calibri" panose="020F0502020204030204" pitchFamily="34" charset="0"/>
              </a:rPr>
              <a:t>, RLRQ c CCQ-1991, art. 1457 (</a:t>
            </a:r>
            <a:r>
              <a:rPr lang="en-ca" sz="1800" b="0" i="0" u="none" strike="noStrike" baseline="0" dirty="0" err="1">
                <a:solidFill>
                  <a:srgbClr val="000000"/>
                </a:solidFill>
                <a:effectLst/>
                <a:latin typeface="Calibri" panose="020F0502020204030204" pitchFamily="34" charset="0"/>
              </a:rPr>
              <a:t>principe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général</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 droit </a:t>
            </a:r>
            <a:r>
              <a:rPr lang="en-ca" sz="1800" b="0" i="1" u="none" strike="noStrike" baseline="0" dirty="0" err="1">
                <a:solidFill>
                  <a:srgbClr val="000000"/>
                </a:solidFill>
                <a:effectLst/>
                <a:latin typeface="Calibri" panose="020F0502020204030204" pitchFamily="34" charset="0"/>
              </a:rPr>
              <a:t>d’auteur</a:t>
            </a:r>
            <a:r>
              <a:rPr lang="en-ca" sz="1800" b="0" i="0" u="none" strike="noStrike" baseline="0" dirty="0">
                <a:solidFill>
                  <a:srgbClr val="000000"/>
                </a:solidFill>
                <a:effectLst/>
                <a:latin typeface="Calibri" panose="020F0502020204030204" pitchFamily="34" charset="0"/>
              </a:rPr>
              <a:t>, LRC 1985, c C-42 (droit </a:t>
            </a:r>
            <a:r>
              <a:rPr lang="en-ca" sz="1800" b="0" i="0" u="none" strike="noStrike" baseline="0" dirty="0" err="1">
                <a:solidFill>
                  <a:srgbClr val="000000"/>
                </a:solidFill>
                <a:effectLst/>
                <a:latin typeface="Calibri" panose="020F0502020204030204" pitchFamily="34" charset="0"/>
              </a:rPr>
              <a:t>d’auteur</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Aubry</a:t>
            </a:r>
            <a:r>
              <a:rPr lang="en-ca" sz="1800" b="0" i="1" u="none" strike="noStrike" baseline="0" dirty="0">
                <a:solidFill>
                  <a:srgbClr val="000000"/>
                </a:solidFill>
                <a:effectLst/>
                <a:latin typeface="Calibri" panose="020F0502020204030204" pitchFamily="34" charset="0"/>
              </a:rPr>
              <a:t> c. Éditions Vice-Versa</a:t>
            </a:r>
            <a:r>
              <a:rPr lang="en-ca" sz="1800" b="0" i="0" u="none" strike="noStrike" baseline="0" dirty="0">
                <a:solidFill>
                  <a:srgbClr val="000000"/>
                </a:solidFill>
                <a:effectLst/>
                <a:latin typeface="Calibri" panose="020F0502020204030204" pitchFamily="34" charset="0"/>
              </a:rPr>
              <a:t>,</a:t>
            </a:r>
            <a:r>
              <a:rPr lang="en-ca" sz="1800" b="0" i="1"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[1998] 1 RCS 591 (droit à </a:t>
            </a:r>
            <a:r>
              <a:rPr lang="en-ca" sz="1800" b="0" i="0" u="none" strike="noStrike" baseline="0" dirty="0" err="1">
                <a:solidFill>
                  <a:srgbClr val="000000"/>
                </a:solidFill>
                <a:effectLst/>
                <a:latin typeface="Calibri" panose="020F0502020204030204" pitchFamily="34" charset="0"/>
              </a:rPr>
              <a:t>l’image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err="1">
                <a:solidFill>
                  <a:srgbClr val="000000"/>
                </a:solidFill>
                <a:effectLst/>
                <a:latin typeface="Calibri" panose="020F0502020204030204" pitchFamily="34" charset="0"/>
              </a:rPr>
              <a:t>Prud’homme</a:t>
            </a:r>
            <a:r>
              <a:rPr lang="en-ca" sz="1800" b="0" i="1" u="none" strike="noStrike" baseline="0" dirty="0">
                <a:solidFill>
                  <a:srgbClr val="000000"/>
                </a:solidFill>
                <a:effectLst/>
                <a:latin typeface="Calibri" panose="020F0502020204030204" pitchFamily="34" charset="0"/>
              </a:rPr>
              <a:t> c. </a:t>
            </a:r>
            <a:r>
              <a:rPr lang="en-ca" sz="1800" b="0" i="1" u="none" strike="noStrike" baseline="0" dirty="0" err="1">
                <a:solidFill>
                  <a:srgbClr val="000000"/>
                </a:solidFill>
                <a:effectLst/>
                <a:latin typeface="Calibri" panose="020F0502020204030204" pitchFamily="34" charset="0"/>
              </a:rPr>
              <a:t>Prud’homme</a:t>
            </a:r>
            <a:r>
              <a:rPr lang="en-ca" sz="1800" b="0" i="1" u="none" strike="noStrike" baseline="0" dirty="0">
                <a:solidFill>
                  <a:srgbClr val="000000"/>
                </a:solidFill>
                <a:effectLst/>
                <a:latin typeface="Calibri" panose="020F0502020204030204" pitchFamily="34" charset="0"/>
              </a:rPr>
              <a:t>,</a:t>
            </a:r>
            <a:r>
              <a:rPr lang="en-ca" sz="1800" b="0" i="0" u="none" strike="noStrike" baseline="0" dirty="0">
                <a:solidFill>
                  <a:srgbClr val="000000"/>
                </a:solidFill>
                <a:effectLst/>
                <a:latin typeface="Calibri" panose="020F0502020204030204" pitchFamily="34" charset="0"/>
              </a:rPr>
              <a:t> 2002 CSC 85 (</a:t>
            </a:r>
            <a:r>
              <a:rPr lang="en-ca" sz="1800" b="0" i="0" u="none" strike="noStrike" baseline="0" dirty="0" err="1">
                <a:solidFill>
                  <a:srgbClr val="000000"/>
                </a:solidFill>
                <a:effectLst/>
                <a:latin typeface="Calibri" panose="020F0502020204030204" pitchFamily="34" charset="0"/>
              </a:rPr>
              <a:t>diffamation</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3</a:t>
            </a:fld>
            <a:endParaRPr lang="en-ca"/>
          </a:p>
        </p:txBody>
      </p:sp>
    </p:spTree>
    <p:extLst>
      <p:ext uri="{BB962C8B-B14F-4D97-AF65-F5344CB8AC3E}">
        <p14:creationId xmlns:p14="http://schemas.microsoft.com/office/powerpoint/2010/main" val="303529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b="1" i="0" u="none" baseline="0" dirty="0"/>
              <a:t>TEACHER’S NOTES</a:t>
            </a:r>
            <a:r>
              <a:rPr lang="en-ca" b="0" i="0" u="none" baseline="0" dirty="0"/>
              <a:t> </a:t>
            </a:r>
          </a:p>
          <a:p>
            <a:pPr algn="l" rtl="0"/>
            <a:r>
              <a:rPr lang="en-ca" b="0" i="0" u="none" baseline="0" dirty="0"/>
              <a:t> </a:t>
            </a:r>
            <a:endParaRPr lang="en-ca" dirty="0">
              <a:cs typeface="Arial"/>
            </a:endParaRPr>
          </a:p>
          <a:p>
            <a:pPr algn="l" rtl="0"/>
            <a:r>
              <a:rPr lang="en-ca" b="0" i="0" u="none" baseline="0" dirty="0"/>
              <a:t>Have students work as a team or individually to think about the consequences that the young person may face in each example (Student Notebook). They are not likely to know what the law says about these situations yet, but having them think about it in advance can engage them more deeply and lead to better learning.  </a:t>
            </a:r>
            <a:endParaRPr lang="en-ca" dirty="0">
              <a:cs typeface="Arial"/>
            </a:endParaRPr>
          </a:p>
          <a:p>
            <a:endParaRPr lang="en-ca" dirty="0"/>
          </a:p>
          <a:p>
            <a:endParaRPr lang="en-ca" dirty="0">
              <a:latin typeface="Calibri"/>
              <a:cs typeface="Calibri"/>
            </a:endParaRPr>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4</a:t>
            </a:fld>
            <a:endParaRPr lang="en-ca"/>
          </a:p>
        </p:txBody>
      </p:sp>
    </p:spTree>
    <p:extLst>
      <p:ext uri="{BB962C8B-B14F-4D97-AF65-F5344CB8AC3E}">
        <p14:creationId xmlns:p14="http://schemas.microsoft.com/office/powerpoint/2010/main" val="147695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The following slides go into detail about these four types of responsibility.</a:t>
            </a:r>
          </a:p>
          <a:p>
            <a:pPr algn="l" rtl="0" fontAlgn="base"/>
            <a:endParaRPr lang="en-ca" b="0" i="0" dirty="0">
              <a:solidFill>
                <a:srgbClr val="444444"/>
              </a:solidFill>
              <a:effectLst/>
              <a:latin typeface="Arial" panose="020B0604020202020204" pitchFamily="34" charset="0"/>
            </a:endParaRPr>
          </a:p>
          <a:p>
            <a:pPr algn="l" rtl="0" fontAlgn="base"/>
            <a:r>
              <a:rPr lang="en-ca" sz="1800" b="0" i="0" u="none" strike="noStrike" baseline="0" dirty="0">
                <a:solidFill>
                  <a:srgbClr val="000000"/>
                </a:solidFill>
                <a:effectLst/>
                <a:latin typeface="Calibri" panose="020F0502020204030204" pitchFamily="34" charset="0"/>
              </a:rPr>
              <a:t>Then, some examples featuring young people are provided (Student and Teacher’s Guides). Have students try to determine the consequences that these young people may face for their actions.</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Boyer c Hydro-Québec</a:t>
            </a:r>
            <a:r>
              <a:rPr lang="en-ca" sz="1800" b="0" i="0" u="none" strike="noStrike" baseline="0" dirty="0">
                <a:solidFill>
                  <a:srgbClr val="000000"/>
                </a:solidFill>
                <a:effectLst/>
                <a:latin typeface="Calibri" panose="020F0502020204030204" pitchFamily="34" charset="0"/>
              </a:rPr>
              <a:t>, (1985) RL 129 (QCCS) ; Baudouin, Jean-Louis. </a:t>
            </a:r>
            <a:r>
              <a:rPr lang="en-ca" sz="1800" b="0" i="1" u="none" strike="noStrike" baseline="0" dirty="0">
                <a:solidFill>
                  <a:srgbClr val="000000"/>
                </a:solidFill>
                <a:effectLst/>
                <a:latin typeface="Calibri" panose="020F0502020204030204" pitchFamily="34" charset="0"/>
              </a:rPr>
              <a:t>La </a:t>
            </a:r>
            <a:r>
              <a:rPr lang="en-ca" sz="1800" b="0" i="1" u="none" strike="noStrike" baseline="0" dirty="0" err="1">
                <a:solidFill>
                  <a:srgbClr val="000000"/>
                </a:solidFill>
                <a:effectLst/>
                <a:latin typeface="Calibri" panose="020F0502020204030204" pitchFamily="34" charset="0"/>
              </a:rPr>
              <a:t>responsabilité</a:t>
            </a:r>
            <a:r>
              <a:rPr lang="en-ca" sz="1800" b="0" i="1" u="none" strike="noStrike" baseline="0" dirty="0">
                <a:solidFill>
                  <a:srgbClr val="000000"/>
                </a:solidFill>
                <a:effectLst/>
                <a:latin typeface="Calibri" panose="020F0502020204030204" pitchFamily="34" charset="0"/>
              </a:rPr>
              <a:t> civile</a:t>
            </a:r>
            <a:r>
              <a:rPr lang="en-ca" sz="1800" b="0" i="0" u="none" strike="noStrike" baseline="0" dirty="0">
                <a:solidFill>
                  <a:srgbClr val="000000"/>
                </a:solidFill>
                <a:effectLst/>
                <a:latin typeface="Calibri" panose="020F0502020204030204" pitchFamily="34" charset="0"/>
              </a:rPr>
              <a:t>, 8e </a:t>
            </a:r>
            <a:r>
              <a:rPr lang="en-ca" sz="1800" b="0" i="0" u="none" strike="noStrike" baseline="0" dirty="0" err="1">
                <a:solidFill>
                  <a:srgbClr val="000000"/>
                </a:solidFill>
                <a:effectLst/>
                <a:latin typeface="Calibri" panose="020F0502020204030204" pitchFamily="34" charset="0"/>
              </a:rPr>
              <a:t>éd</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Cowansville</a:t>
            </a:r>
            <a:r>
              <a:rPr lang="en-ca" sz="1800" b="0" i="0" u="none" strike="noStrike" baseline="0" dirty="0">
                <a:solidFill>
                  <a:srgbClr val="000000"/>
                </a:solidFill>
                <a:effectLst/>
                <a:latin typeface="Calibri" panose="020F0502020204030204" pitchFamily="34" charset="0"/>
              </a:rPr>
              <a:t>, Québec, Éditions Yvon </a:t>
            </a:r>
            <a:r>
              <a:rPr lang="en-ca" sz="1800" b="0" i="0" u="none" strike="noStrike" baseline="0" dirty="0" err="1">
                <a:solidFill>
                  <a:srgbClr val="000000"/>
                </a:solidFill>
                <a:effectLst/>
                <a:latin typeface="Calibri" panose="020F0502020204030204" pitchFamily="34" charset="0"/>
              </a:rPr>
              <a:t>Blais</a:t>
            </a:r>
            <a:r>
              <a:rPr lang="en-ca" sz="1800" b="0" i="0" u="none" strike="noStrike" baseline="0" dirty="0">
                <a:solidFill>
                  <a:srgbClr val="000000"/>
                </a:solidFill>
                <a:effectLst/>
                <a:latin typeface="Calibri" panose="020F0502020204030204" pitchFamily="34" charset="0"/>
              </a:rPr>
              <a:t>, 2014</a:t>
            </a:r>
            <a:r>
              <a:rPr lang="en-ca" sz="1800" b="0" i="0" u="none" strike="noStrike" baseline="0" dirty="0">
                <a:solidFill>
                  <a:srgbClr val="363636"/>
                </a:solidFill>
                <a:effectLst/>
                <a:latin typeface="Roboto" panose="02000000000000000000" pitchFamily="2" charset="0"/>
              </a:rPr>
              <a:t>, par. 1-111, p. 9 </a:t>
            </a:r>
            <a:r>
              <a:rPr lang="en-ca" sz="1800" b="0" i="0" u="none" strike="noStrike" baseline="0" dirty="0">
                <a:solidFill>
                  <a:srgbClr val="000000"/>
                </a:solidFill>
                <a:effectLst/>
                <a:latin typeface="Calibri" panose="020F0502020204030204" pitchFamily="34" charset="0"/>
              </a:rPr>
              <a:t>(</a:t>
            </a:r>
            <a:r>
              <a:rPr lang="en-ca" sz="1800" b="0" i="0" u="none" strike="noStrike" baseline="0" dirty="0" err="1">
                <a:solidFill>
                  <a:srgbClr val="000000"/>
                </a:solidFill>
                <a:effectLst/>
                <a:latin typeface="Calibri" panose="020F0502020204030204" pitchFamily="34" charset="0"/>
              </a:rPr>
              <a:t>responsabilité</a:t>
            </a:r>
            <a:r>
              <a:rPr lang="en-ca" sz="1800" b="0" i="0" u="none" strike="noStrike" baseline="0" dirty="0">
                <a:solidFill>
                  <a:srgbClr val="000000"/>
                </a:solidFill>
                <a:effectLst/>
                <a:latin typeface="Calibri" panose="020F0502020204030204" pitchFamily="34" charset="0"/>
              </a:rPr>
              <a:t> civile – 7 </a:t>
            </a:r>
            <a:r>
              <a:rPr lang="en-ca" sz="1800" b="0" i="0" u="none" strike="noStrike" baseline="0" dirty="0" err="1">
                <a:solidFill>
                  <a:srgbClr val="000000"/>
                </a:solidFill>
                <a:effectLst/>
                <a:latin typeface="Calibri" panose="020F0502020204030204" pitchFamily="34" charset="0"/>
              </a:rPr>
              <a:t>ans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a:t>
            </a:r>
            <a:r>
              <a:rPr lang="en-ca" sz="1800" b="0" i="1" u="none" strike="noStrike" baseline="0" dirty="0" err="1">
                <a:solidFill>
                  <a:srgbClr val="000000"/>
                </a:solidFill>
                <a:effectLst/>
                <a:latin typeface="Calibri" panose="020F0502020204030204" pitchFamily="34" charset="0"/>
              </a:rPr>
              <a:t>criminel</a:t>
            </a:r>
            <a:r>
              <a:rPr lang="en-ca" sz="1800" b="0" i="0" u="none" strike="noStrike" baseline="0" dirty="0">
                <a:solidFill>
                  <a:srgbClr val="000000"/>
                </a:solidFill>
                <a:effectLst/>
                <a:latin typeface="Calibri" panose="020F0502020204030204" pitchFamily="34" charset="0"/>
              </a:rPr>
              <a:t>, LRC, (1985) </a:t>
            </a:r>
            <a:r>
              <a:rPr lang="en-ca" sz="1800" b="0" i="0" u="none" strike="noStrike" baseline="0" dirty="0" err="1">
                <a:solidFill>
                  <a:srgbClr val="000000"/>
                </a:solidFill>
                <a:effectLst/>
                <a:latin typeface="Calibri" panose="020F0502020204030204" pitchFamily="34" charset="0"/>
              </a:rPr>
              <a:t>ch</a:t>
            </a:r>
            <a:r>
              <a:rPr lang="en-ca" sz="1800" b="0" i="0" u="none" strike="noStrike" baseline="0" dirty="0">
                <a:solidFill>
                  <a:srgbClr val="000000"/>
                </a:solidFill>
                <a:effectLst/>
                <a:latin typeface="Calibri" panose="020F0502020204030204" pitchFamily="34" charset="0"/>
              </a:rPr>
              <a:t> C-46, art 13 ;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 </a:t>
            </a:r>
            <a:r>
              <a:rPr lang="en-ca" sz="1800" b="0" i="1" u="none" strike="noStrike" baseline="0" dirty="0" err="1">
                <a:solidFill>
                  <a:srgbClr val="000000"/>
                </a:solidFill>
                <a:effectLst/>
                <a:latin typeface="Calibri" panose="020F0502020204030204" pitchFamily="34" charset="0"/>
              </a:rPr>
              <a:t>système</a:t>
            </a:r>
            <a:r>
              <a:rPr lang="en-ca" sz="1800" b="0" i="1" u="none" strike="noStrike" baseline="0" dirty="0">
                <a:solidFill>
                  <a:srgbClr val="000000"/>
                </a:solidFill>
                <a:effectLst/>
                <a:latin typeface="Calibri" panose="020F0502020204030204" pitchFamily="34" charset="0"/>
              </a:rPr>
              <a:t> de justice </a:t>
            </a:r>
            <a:r>
              <a:rPr lang="en-ca" sz="1800" b="0" i="1" u="none" strike="noStrike" baseline="0" dirty="0" err="1">
                <a:solidFill>
                  <a:srgbClr val="000000"/>
                </a:solidFill>
                <a:effectLst/>
                <a:latin typeface="Calibri" panose="020F0502020204030204" pitchFamily="34" charset="0"/>
              </a:rPr>
              <a:t>pénale</a:t>
            </a:r>
            <a:r>
              <a:rPr lang="en-ca" sz="1800" b="0" i="1" u="none" strike="noStrike" baseline="0" dirty="0">
                <a:solidFill>
                  <a:srgbClr val="000000"/>
                </a:solidFill>
                <a:effectLst/>
                <a:latin typeface="Calibri" panose="020F0502020204030204" pitchFamily="34" charset="0"/>
              </a:rPr>
              <a:t> pour les adolescents</a:t>
            </a:r>
            <a:r>
              <a:rPr lang="en-ca" sz="1800" b="0" i="0" u="none" strike="noStrike" baseline="0" dirty="0">
                <a:solidFill>
                  <a:srgbClr val="000000"/>
                </a:solidFill>
                <a:effectLst/>
                <a:latin typeface="Calibri" panose="020F0502020204030204" pitchFamily="34" charset="0"/>
              </a:rPr>
              <a:t>, LC 2002, art 2(1) (</a:t>
            </a:r>
            <a:r>
              <a:rPr lang="en-ca" sz="1800" b="0" i="0" u="none" strike="noStrike" baseline="0" dirty="0" err="1">
                <a:solidFill>
                  <a:srgbClr val="000000"/>
                </a:solidFill>
                <a:effectLst/>
                <a:latin typeface="Calibri" panose="020F0502020204030204" pitchFamily="34" charset="0"/>
              </a:rPr>
              <a:t>responsabilité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criminelle</a:t>
            </a:r>
            <a:r>
              <a:rPr lang="en-ca" sz="1800" b="0" i="0" u="none" strike="noStrike" baseline="0" dirty="0">
                <a:solidFill>
                  <a:srgbClr val="000000"/>
                </a:solidFill>
                <a:effectLst/>
                <a:latin typeface="Calibri" panose="020F0502020204030204" pitchFamily="34" charset="0"/>
              </a:rPr>
              <a:t> – 12 </a:t>
            </a:r>
            <a:r>
              <a:rPr lang="en-ca" sz="1800" b="0" i="0" u="none" strike="noStrike" baseline="0" dirty="0" err="1">
                <a:solidFill>
                  <a:srgbClr val="000000"/>
                </a:solidFill>
                <a:effectLst/>
                <a:latin typeface="Calibri" panose="020F0502020204030204" pitchFamily="34" charset="0"/>
              </a:rPr>
              <a:t>ans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a:t>
            </a:r>
            <a:r>
              <a:rPr lang="en-ca" sz="1800" b="0" i="1" u="none" strike="noStrike" baseline="0" dirty="0" err="1">
                <a:solidFill>
                  <a:srgbClr val="000000"/>
                </a:solidFill>
                <a:effectLst/>
                <a:latin typeface="Calibri" panose="020F0502020204030204" pitchFamily="34" charset="0"/>
              </a:rPr>
              <a:t>procédure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pénale</a:t>
            </a:r>
            <a:r>
              <a:rPr lang="en-ca" sz="1800" b="0" i="0" u="none" strike="noStrike" baseline="0" dirty="0">
                <a:solidFill>
                  <a:srgbClr val="000000"/>
                </a:solidFill>
                <a:effectLst/>
                <a:latin typeface="Calibri" panose="020F0502020204030204" pitchFamily="34" charset="0"/>
              </a:rPr>
              <a:t>, RLRQ c C-251, art 5 (</a:t>
            </a:r>
            <a:r>
              <a:rPr lang="en-ca" sz="1800" b="0" i="0" u="none" strike="noStrike" baseline="0" dirty="0" err="1">
                <a:solidFill>
                  <a:srgbClr val="000000"/>
                </a:solidFill>
                <a:effectLst/>
                <a:latin typeface="Calibri" panose="020F0502020204030204" pitchFamily="34" charset="0"/>
              </a:rPr>
              <a:t>possibilité</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recevoir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une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amende</a:t>
            </a:r>
            <a:r>
              <a:rPr lang="en-ca" sz="1800" b="0" i="0" u="none" strike="noStrike" baseline="0" dirty="0">
                <a:solidFill>
                  <a:srgbClr val="000000"/>
                </a:solidFill>
                <a:effectLst/>
                <a:latin typeface="Calibri" panose="020F0502020204030204" pitchFamily="34" charset="0"/>
              </a:rPr>
              <a:t> – 14 </a:t>
            </a:r>
            <a:r>
              <a:rPr lang="en-ca" sz="1800" b="0" i="0" u="none" strike="noStrike" baseline="0" dirty="0" err="1">
                <a:solidFill>
                  <a:srgbClr val="000000"/>
                </a:solidFill>
                <a:effectLst/>
                <a:latin typeface="Calibri" panose="020F0502020204030204" pitchFamily="34" charset="0"/>
              </a:rPr>
              <a:t>ans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 153 al. 1 (</a:t>
            </a:r>
            <a:r>
              <a:rPr lang="en-ca" sz="1800" b="0" i="0" u="none" strike="noStrike" baseline="0" dirty="0" err="1">
                <a:solidFill>
                  <a:srgbClr val="000000"/>
                </a:solidFill>
                <a:effectLst/>
                <a:latin typeface="Calibri" panose="020F0502020204030204" pitchFamily="34" charset="0"/>
              </a:rPr>
              <a:t>majorité</a:t>
            </a:r>
            <a:r>
              <a:rPr lang="en-ca" sz="1800" b="0" i="0" u="none" strike="noStrike" baseline="0" dirty="0">
                <a:solidFill>
                  <a:srgbClr val="000000"/>
                </a:solidFill>
                <a:effectLst/>
                <a:latin typeface="Calibri" panose="020F0502020204030204" pitchFamily="34" charset="0"/>
              </a:rPr>
              <a:t> – 18 </a:t>
            </a:r>
            <a:r>
              <a:rPr lang="en-ca" sz="1800" b="0" i="0" u="none" strike="noStrike" baseline="0" dirty="0" err="1">
                <a:solidFill>
                  <a:srgbClr val="000000"/>
                </a:solidFill>
                <a:effectLst/>
                <a:latin typeface="Calibri" panose="020F0502020204030204" pitchFamily="34" charset="0"/>
              </a:rPr>
              <a:t>ans</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5</a:t>
            </a:fld>
            <a:endParaRPr lang="en-ca"/>
          </a:p>
        </p:txBody>
      </p:sp>
    </p:spTree>
    <p:extLst>
      <p:ext uri="{BB962C8B-B14F-4D97-AF65-F5344CB8AC3E}">
        <p14:creationId xmlns:p14="http://schemas.microsoft.com/office/powerpoint/2010/main" val="415137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Vocabulary:</a:t>
            </a:r>
            <a:r>
              <a:rPr lang="en-ca" sz="1800" b="0" i="0" u="none" strike="noStrike" baseline="0" dirty="0">
                <a:solidFill>
                  <a:srgbClr val="000000"/>
                </a:solidFill>
                <a:effectLst/>
                <a:latin typeface="Calibri" panose="020F0502020204030204" pitchFamily="34" charset="0"/>
              </a:rPr>
              <a:t> Taken to court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Children’s civil liability</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a:cs typeface="Calibri"/>
              </a:rPr>
              <a:t>•</a:t>
            </a:r>
            <a:r>
              <a:rPr lang="en-ca" sz="1800" b="0" i="0" u="none" baseline="0" dirty="0">
                <a:solidFill>
                  <a:srgbClr val="000000"/>
                </a:solidFill>
                <a:latin typeface="Calibri"/>
                <a:cs typeface="Calibri"/>
              </a:rPr>
              <a:t> </a:t>
            </a:r>
            <a:r>
              <a:rPr lang="en-ca" sz="1800" b="0" i="0" u="none" strike="noStrike" baseline="0" dirty="0">
                <a:solidFill>
                  <a:srgbClr val="000000"/>
                </a:solidFill>
                <a:effectLst/>
                <a:latin typeface="Calibri"/>
                <a:cs typeface="Calibri"/>
              </a:rPr>
              <a:t>Civil liability means being held responsible if you damage something.</a:t>
            </a:r>
            <a:r>
              <a:rPr lang="en-ca" sz="1800" b="0" i="0" u="none" baseline="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u="none" strike="noStrike" baseline="0" dirty="0">
                <a:solidFill>
                  <a:srgbClr val="000000"/>
                </a:solidFill>
                <a:effectLst/>
                <a:latin typeface="Calibri"/>
                <a:cs typeface="Calibri"/>
              </a:rPr>
              <a:t>•</a:t>
            </a:r>
            <a:r>
              <a:rPr lang="en-ca" sz="1800" b="0" i="0" u="none" baseline="0" dirty="0">
                <a:solidFill>
                  <a:srgbClr val="000000"/>
                </a:solidFill>
                <a:latin typeface="Calibri"/>
                <a:cs typeface="Calibri"/>
              </a:rPr>
              <a:t> </a:t>
            </a:r>
            <a:r>
              <a:rPr lang="en-ca" sz="1800" b="0" i="0" u="none" strike="noStrike" baseline="0" dirty="0">
                <a:solidFill>
                  <a:srgbClr val="000000"/>
                </a:solidFill>
                <a:effectLst/>
                <a:latin typeface="Calibri"/>
                <a:cs typeface="Calibri"/>
              </a:rPr>
              <a:t>Sometimes, people do things that are not a crime, but that engage their civil liability. This means that we have to take responsibility when we are at fault for certain things, and that we have to make things right when we cause harm or damage.</a:t>
            </a:r>
            <a:endParaRPr lang="en-ca" b="0" i="0" dirty="0">
              <a:solidFill>
                <a:srgbClr val="444444"/>
              </a:solidFill>
              <a:effectLst/>
              <a:latin typeface="Calibri"/>
              <a:cs typeface="Calibri"/>
            </a:endParaRPr>
          </a:p>
          <a:p>
            <a:pPr algn="l" rtl="0" fontAlgn="base"/>
            <a:r>
              <a:rPr lang="en-ca" sz="1800" b="0" i="0" u="none" strike="noStrike" baseline="0" dirty="0">
                <a:solidFill>
                  <a:srgbClr val="000000"/>
                </a:solidFill>
                <a:effectLst/>
                <a:latin typeface="Calibri"/>
                <a:cs typeface="Calibri"/>
              </a:rPr>
              <a:t>•</a:t>
            </a:r>
            <a:r>
              <a:rPr lang="en-ca" sz="1800" b="0" i="0" u="none" baseline="0" dirty="0">
                <a:solidFill>
                  <a:srgbClr val="000000"/>
                </a:solidFill>
                <a:latin typeface="Calibri"/>
                <a:cs typeface="Calibri"/>
              </a:rPr>
              <a:t> </a:t>
            </a:r>
            <a:r>
              <a:rPr lang="en-ca" sz="1800" b="0" i="0" u="none" strike="noStrike" baseline="0" dirty="0">
                <a:solidFill>
                  <a:srgbClr val="000000"/>
                </a:solidFill>
                <a:effectLst/>
                <a:latin typeface="Calibri"/>
                <a:cs typeface="Calibri"/>
              </a:rPr>
              <a:t>The law says that we have a duty not to harm others. That’s why if we cause harm, we have to make it right.</a:t>
            </a:r>
            <a:endParaRPr lang="en-ca" b="0" i="0" dirty="0">
              <a:solidFill>
                <a:srgbClr val="444444"/>
              </a:solidFill>
              <a:effectLst/>
              <a:latin typeface="Calibri"/>
              <a:cs typeface="Calibri"/>
            </a:endParaRPr>
          </a:p>
          <a:p>
            <a:pPr algn="l" rtl="0" fontAlgn="base">
              <a:buFont typeface="Arial" panose="020B0604020202020204" pitchFamily="34" charset="0"/>
              <a:buChar char="•"/>
            </a:pPr>
            <a:r>
              <a:rPr lang="en-ca" sz="1800" b="0" i="0" u="sng" baseline="0" dirty="0">
                <a:solidFill>
                  <a:srgbClr val="000000"/>
                </a:solidFill>
                <a:effectLst/>
                <a:latin typeface="Calibri"/>
                <a:cs typeface="Calibri"/>
              </a:rPr>
              <a:t>Important! </a:t>
            </a:r>
            <a:r>
              <a:rPr lang="en-ca" sz="1800" b="0" i="0" u="none" strike="noStrike" baseline="0" dirty="0">
                <a:solidFill>
                  <a:srgbClr val="000000"/>
                </a:solidFill>
                <a:effectLst/>
                <a:latin typeface="Calibri"/>
                <a:cs typeface="Calibri"/>
              </a:rPr>
              <a:t>Genuine accidents don’t count!</a:t>
            </a: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effectLst/>
                <a:latin typeface="Calibri" panose="020F0502020204030204" pitchFamily="34" charset="0"/>
              </a:rPr>
              <a:t>• We are only liable (and obliged to fix or compensate the damage we cause to another person) if we are </a:t>
            </a:r>
            <a:r>
              <a:rPr lang="en-ca" sz="1800" b="0" i="1" u="none" baseline="0" dirty="0">
                <a:effectLst/>
                <a:latin typeface="Calibri" panose="020F0502020204030204" pitchFamily="34" charset="0"/>
              </a:rPr>
              <a:t>at fault</a:t>
            </a:r>
            <a:r>
              <a:rPr lang="en-ca" sz="1800" b="0" i="0" u="none" baseline="0" dirty="0">
                <a:effectLst/>
                <a:latin typeface="Calibri" panose="020F0502020204030204" pitchFamily="34" charset="0"/>
              </a:rPr>
              <a:t>. </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So, in cases of children’s civil liability, the first step is to determine if the child was aware of what they were doing and aware of the impact and potential consequences of their behaviour (able to reason and tell the difference between right and wrong).</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The law does not say at what age a child has these abilities, but the courts have ruled that at around age 7, a child can be held civilly liable for their actions.</a:t>
            </a: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To determine whether a child can reason and tell the difference between right and wrong, the judge observes their intellectual development, understanding, behaviour, etc.</a:t>
            </a:r>
            <a:r>
              <a:rPr lang="en-ca" sz="1800" b="0" i="0" u="none" strike="noStrike" baseline="0" dirty="0">
                <a:solidFill>
                  <a:srgbClr val="444444"/>
                </a:solidFill>
                <a:effectLst/>
                <a:latin typeface="Arial" panose="020B0604020202020204" pitchFamily="34" charset="0"/>
              </a:rPr>
              <a:t> </a:t>
            </a:r>
            <a:r>
              <a:rPr lang="en-ca" sz="1800" b="0" i="0" u="none" strike="noStrike" baseline="0" dirty="0">
                <a:solidFill>
                  <a:srgbClr val="000000"/>
                </a:solidFill>
                <a:effectLst/>
                <a:latin typeface="Calibri" panose="020F0502020204030204" pitchFamily="34" charset="0"/>
              </a:rPr>
              <a:t>If the judge believes that the child is able to reason and tell the difference between right and wrong, he or she will compare what the child did to what a prudent and diligent child of the same age would have done in that situation. If what the child did is different from this standard, they are often considered to be at fault.</a:t>
            </a:r>
          </a:p>
          <a:p>
            <a:pPr algn="l" rtl="0" fontAlgn="base"/>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a:cs typeface="Calibri"/>
              </a:rPr>
              <a:t>• Civil liability only occurs when harm or damage is caused. This can be physical (e.g., bodily injury), moral (e.g., psychological impacts), and material (e.g., breakage, lost wages).</a:t>
            </a:r>
          </a:p>
          <a:p>
            <a:pPr algn="l" rtl="0" fontAlgn="base"/>
            <a:endParaRPr lang="en-ca" b="0" i="0" dirty="0">
              <a:solidFill>
                <a:srgbClr val="444444"/>
              </a:solidFill>
              <a:effectLst/>
              <a:latin typeface="Calibri"/>
              <a:cs typeface="Calibri"/>
            </a:endParaRPr>
          </a:p>
          <a:p>
            <a:pPr algn="l" rtl="0" fontAlgn="base"/>
            <a:r>
              <a:rPr lang="en-ca" sz="1800" b="0" i="0" u="none" strike="noStrike" baseline="0" dirty="0">
                <a:solidFill>
                  <a:srgbClr val="000000"/>
                </a:solidFill>
                <a:effectLst/>
                <a:latin typeface="Calibri" panose="020F0502020204030204" pitchFamily="34" charset="0"/>
              </a:rPr>
              <a:t>• There must also be a connection between the fault and the harm.</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RESOURCES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Our article on parents’ legal responsibility for their children’s actions: </a:t>
            </a:r>
            <a:r>
              <a:rPr lang="en-ca" sz="1800" b="0" i="0" u="none" strike="noStrike" baseline="0" dirty="0">
                <a:solidFill>
                  <a:srgbClr val="000000"/>
                </a:solidFill>
                <a:effectLst/>
                <a:latin typeface="Calibri" panose="020F0502020204030204" pitchFamily="34" charset="0"/>
              </a:rPr>
              <a:t>educaloi.qc.ca/</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/capsules/legal-responsibility-of-parents</a:t>
            </a: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 </a:t>
            </a:r>
            <a:r>
              <a:rPr lang="en-ca" sz="1800" b="0" i="1" u="none" strike="noStrike" baseline="0" dirty="0">
                <a:solidFill>
                  <a:srgbClr val="000000"/>
                </a:solidFill>
                <a:effectLst/>
                <a:latin typeface="Calibri" panose="020F0502020204030204" pitchFamily="34" charset="0"/>
              </a:rPr>
              <a:t>Code civil du Québec</a:t>
            </a:r>
            <a:r>
              <a:rPr lang="en-ca" sz="1800" b="0" i="0" u="none" strike="noStrike" baseline="0" dirty="0">
                <a:solidFill>
                  <a:srgbClr val="000000"/>
                </a:solidFill>
                <a:effectLst/>
                <a:latin typeface="Calibri" panose="020F0502020204030204" pitchFamily="34" charset="0"/>
              </a:rPr>
              <a:t>, RLRQ c CCQ-1991, art 1457 (</a:t>
            </a:r>
            <a:r>
              <a:rPr lang="en-ca" sz="1800" b="0" i="0" u="none" strike="noStrike" baseline="0" dirty="0" err="1">
                <a:solidFill>
                  <a:srgbClr val="000000"/>
                </a:solidFill>
                <a:effectLst/>
                <a:latin typeface="Calibri" panose="020F0502020204030204" pitchFamily="34" charset="0"/>
              </a:rPr>
              <a:t>principe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général</a:t>
            </a:r>
            <a:r>
              <a:rPr lang="en-ca" sz="1800" b="0" i="0" u="none" strike="noStrike" baseline="0" dirty="0">
                <a:solidFill>
                  <a:srgbClr val="000000"/>
                </a:solidFill>
                <a:effectLst/>
                <a:latin typeface="Calibri" panose="020F0502020204030204" pitchFamily="34" charset="0"/>
              </a:rPr>
              <a:t> de la </a:t>
            </a:r>
            <a:r>
              <a:rPr lang="en-ca" sz="1800" b="0" i="0" u="none" strike="noStrike" baseline="0" dirty="0" err="1">
                <a:solidFill>
                  <a:srgbClr val="000000"/>
                </a:solidFill>
                <a:effectLst/>
                <a:latin typeface="Calibri" panose="020F0502020204030204" pitchFamily="34" charset="0"/>
              </a:rPr>
              <a:t>responsabilité</a:t>
            </a:r>
            <a:r>
              <a:rPr lang="en-ca" sz="1800" b="0" i="0" u="none" strike="noStrike" baseline="0" dirty="0">
                <a:solidFill>
                  <a:srgbClr val="000000"/>
                </a:solidFill>
                <a:effectLst/>
                <a:latin typeface="Calibri" panose="020F0502020204030204" pitchFamily="34" charset="0"/>
              </a:rPr>
              <a:t> civile et </a:t>
            </a:r>
            <a:r>
              <a:rPr lang="en-ca" sz="1800" b="0" i="0" u="none" strike="noStrike" baseline="0" dirty="0" err="1">
                <a:solidFill>
                  <a:srgbClr val="000000"/>
                </a:solidFill>
                <a:effectLst/>
                <a:latin typeface="Calibri" panose="020F0502020204030204" pitchFamily="34" charset="0"/>
              </a:rPr>
              <a:t>nécessité</a:t>
            </a:r>
            <a:r>
              <a:rPr lang="en-ca" sz="1800" b="0" i="0" u="none" strike="noStrike" baseline="0" dirty="0">
                <a:solidFill>
                  <a:srgbClr val="000000"/>
                </a:solidFill>
                <a:effectLst/>
                <a:latin typeface="Calibri" panose="020F0502020204030204" pitchFamily="34" charset="0"/>
              </a:rPr>
              <a:t> d’être </a:t>
            </a:r>
            <a:r>
              <a:rPr lang="en-ca" sz="1800" b="0" i="0" u="none" strike="noStrike" baseline="0" dirty="0" err="1">
                <a:solidFill>
                  <a:srgbClr val="000000"/>
                </a:solidFill>
                <a:effectLst/>
                <a:latin typeface="Calibri" panose="020F0502020204030204" pitchFamily="34" charset="0"/>
              </a:rPr>
              <a:t>doué</a:t>
            </a:r>
            <a:r>
              <a:rPr lang="en-ca" sz="1800" b="0" i="0" u="none" strike="noStrike" baseline="0" dirty="0">
                <a:solidFill>
                  <a:srgbClr val="000000"/>
                </a:solidFill>
                <a:effectLst/>
                <a:latin typeface="Calibri" panose="020F0502020204030204" pitchFamily="34" charset="0"/>
              </a:rPr>
              <a:t> de raison) </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baseline="0" dirty="0">
                <a:solidFill>
                  <a:srgbClr val="000000"/>
                </a:solidFill>
                <a:latin typeface="Calibri"/>
                <a:cs typeface="Calibri"/>
              </a:rPr>
              <a:t> </a:t>
            </a:r>
            <a:r>
              <a:rPr lang="en-ca" sz="1800" b="0" i="1" u="none" strike="noStrike" baseline="0" dirty="0">
                <a:solidFill>
                  <a:srgbClr val="000000"/>
                </a:solidFill>
                <a:effectLst/>
                <a:latin typeface="Calibri"/>
                <a:cs typeface="Calibri"/>
              </a:rPr>
              <a:t>Boyer c Hydro-Québec</a:t>
            </a:r>
            <a:r>
              <a:rPr lang="en-ca" sz="1800" b="0" i="0" u="none" strike="noStrike" baseline="0" dirty="0">
                <a:solidFill>
                  <a:srgbClr val="000000"/>
                </a:solidFill>
                <a:effectLst/>
                <a:latin typeface="Calibri"/>
                <a:cs typeface="Calibri"/>
              </a:rPr>
              <a:t>, (1985) RL 129 (QCCS) ; Baudouin, Jean-Louis. </a:t>
            </a:r>
            <a:r>
              <a:rPr lang="en-ca" sz="1800" b="0" i="1" u="none" strike="noStrike" baseline="0" dirty="0">
                <a:solidFill>
                  <a:srgbClr val="000000"/>
                </a:solidFill>
                <a:effectLst/>
                <a:latin typeface="Calibri"/>
                <a:cs typeface="Calibri"/>
              </a:rPr>
              <a:t>La </a:t>
            </a:r>
            <a:r>
              <a:rPr lang="en-ca" sz="1800" b="0" i="1" u="none" strike="noStrike" baseline="0" dirty="0" err="1">
                <a:solidFill>
                  <a:srgbClr val="000000"/>
                </a:solidFill>
                <a:effectLst/>
                <a:latin typeface="Calibri"/>
                <a:cs typeface="Calibri"/>
              </a:rPr>
              <a:t>responsabilité</a:t>
            </a:r>
            <a:r>
              <a:rPr lang="en-ca" sz="1800" b="0" i="1" u="none" strike="noStrike" baseline="0" dirty="0">
                <a:solidFill>
                  <a:srgbClr val="000000"/>
                </a:solidFill>
                <a:effectLst/>
                <a:latin typeface="Calibri"/>
                <a:cs typeface="Calibri"/>
              </a:rPr>
              <a:t> civile</a:t>
            </a:r>
            <a:r>
              <a:rPr lang="en-ca" sz="1800" b="0" i="0" u="none" strike="noStrike" baseline="0" dirty="0">
                <a:solidFill>
                  <a:srgbClr val="000000"/>
                </a:solidFill>
                <a:effectLst/>
                <a:latin typeface="Calibri"/>
                <a:cs typeface="Calibri"/>
              </a:rPr>
              <a:t>, 8e </a:t>
            </a:r>
            <a:r>
              <a:rPr lang="en-ca" sz="1800" b="0" i="0" u="none" strike="noStrike" baseline="0" dirty="0" err="1">
                <a:solidFill>
                  <a:srgbClr val="000000"/>
                </a:solidFill>
                <a:effectLst/>
                <a:latin typeface="Calibri"/>
                <a:cs typeface="Calibri"/>
              </a:rPr>
              <a:t>éd</a:t>
            </a:r>
            <a:r>
              <a:rPr lang="en-ca" sz="1800" b="0" i="0" u="none" strike="noStrike" baseline="0" dirty="0">
                <a:solidFill>
                  <a:srgbClr val="000000"/>
                </a:solidFill>
                <a:effectLst/>
                <a:latin typeface="Calibri"/>
                <a:cs typeface="Calibri"/>
              </a:rPr>
              <a:t>., </a:t>
            </a:r>
            <a:r>
              <a:rPr lang="en-ca" sz="1800" b="0" i="0" u="none" strike="noStrike" baseline="0" dirty="0" err="1">
                <a:solidFill>
                  <a:srgbClr val="000000"/>
                </a:solidFill>
                <a:effectLst/>
                <a:latin typeface="Calibri"/>
                <a:cs typeface="Calibri"/>
              </a:rPr>
              <a:t>Cowansville</a:t>
            </a:r>
            <a:r>
              <a:rPr lang="en-ca" sz="1800" b="0" i="0" u="none" strike="noStrike" baseline="0" dirty="0">
                <a:solidFill>
                  <a:srgbClr val="000000"/>
                </a:solidFill>
                <a:effectLst/>
                <a:latin typeface="Calibri"/>
                <a:cs typeface="Calibri"/>
              </a:rPr>
              <a:t>, Québec, Éditions Yvon </a:t>
            </a:r>
            <a:r>
              <a:rPr lang="en-ca" sz="1800" b="0" i="0" u="none" strike="noStrike" baseline="0" dirty="0" err="1">
                <a:solidFill>
                  <a:srgbClr val="000000"/>
                </a:solidFill>
                <a:effectLst/>
                <a:latin typeface="Calibri"/>
                <a:cs typeface="Calibri"/>
              </a:rPr>
              <a:t>Blais</a:t>
            </a:r>
            <a:r>
              <a:rPr lang="en-ca" sz="1800" b="0" i="0" u="none" strike="noStrike" baseline="0" dirty="0">
                <a:solidFill>
                  <a:srgbClr val="000000"/>
                </a:solidFill>
                <a:effectLst/>
                <a:latin typeface="Calibri"/>
                <a:cs typeface="Calibri"/>
              </a:rPr>
              <a:t>, 2014</a:t>
            </a:r>
            <a:r>
              <a:rPr lang="en-ca" sz="1800" b="0" i="0" u="none" strike="noStrike" baseline="0" dirty="0">
                <a:solidFill>
                  <a:srgbClr val="363636"/>
                </a:solidFill>
                <a:effectLst/>
                <a:latin typeface="Roboto"/>
                <a:ea typeface="Roboto"/>
              </a:rPr>
              <a:t>, par. 1-111 </a:t>
            </a:r>
            <a:r>
              <a:rPr lang="en-ca" sz="1800" b="0" i="0" u="none" strike="noStrike" baseline="0" dirty="0">
                <a:solidFill>
                  <a:srgbClr val="000000"/>
                </a:solidFill>
                <a:effectLst/>
                <a:latin typeface="Calibri"/>
                <a:cs typeface="Calibri"/>
              </a:rPr>
              <a:t>(</a:t>
            </a:r>
            <a:r>
              <a:rPr lang="en-ca" sz="1800" b="0" i="0" u="none" strike="noStrike" baseline="0" dirty="0" err="1">
                <a:solidFill>
                  <a:srgbClr val="000000"/>
                </a:solidFill>
                <a:effectLst/>
                <a:latin typeface="Calibri"/>
                <a:cs typeface="Calibri"/>
              </a:rPr>
              <a:t>responsabilité</a:t>
            </a:r>
            <a:r>
              <a:rPr lang="en-ca" sz="1800" b="0" i="0" u="none" strike="noStrike" baseline="0" dirty="0">
                <a:solidFill>
                  <a:srgbClr val="000000"/>
                </a:solidFill>
                <a:effectLst/>
                <a:latin typeface="Calibri"/>
                <a:cs typeface="Calibri"/>
              </a:rPr>
              <a:t> civile – 7 </a:t>
            </a:r>
            <a:r>
              <a:rPr lang="en-ca" sz="1800" b="0" i="0" u="none" strike="noStrike" baseline="0" dirty="0" err="1">
                <a:solidFill>
                  <a:srgbClr val="000000"/>
                </a:solidFill>
                <a:effectLst/>
                <a:latin typeface="Calibri"/>
                <a:cs typeface="Calibri"/>
              </a:rPr>
              <a:t>ans</a:t>
            </a:r>
            <a:r>
              <a:rPr lang="en-ca" sz="1800" b="0" i="0" u="none" strike="noStrike" baseline="0" dirty="0">
                <a:solidFill>
                  <a:srgbClr val="000000"/>
                </a:solidFill>
                <a:effectLst/>
                <a:latin typeface="Calibri"/>
                <a:cs typeface="Calibri"/>
              </a:rPr>
              <a:t>) </a:t>
            </a:r>
            <a:r>
              <a:rPr lang="en-ca" sz="1800" b="0" i="0" u="none" baseline="0" dirty="0">
                <a:solidFill>
                  <a:srgbClr val="444444"/>
                </a:solidFill>
                <a:effectLst/>
                <a:latin typeface="Calibri"/>
                <a:cs typeface="Calibri"/>
              </a:rPr>
              <a:t>​</a:t>
            </a:r>
          </a:p>
          <a:p>
            <a:pPr algn="l" rtl="0" fontAlgn="base"/>
            <a:r>
              <a:rPr lang="en-ca" sz="1800" b="0" i="0" u="none" strike="noStrike" baseline="0" dirty="0">
                <a:solidFill>
                  <a:srgbClr val="000000"/>
                </a:solidFill>
                <a:effectLst/>
                <a:latin typeface="Calibri"/>
                <a:cs typeface="Calibri"/>
              </a:rPr>
              <a:t>• Jean-Louis Baudouin, </a:t>
            </a:r>
            <a:r>
              <a:rPr lang="en-ca" sz="1800" b="0" i="1" u="none" strike="noStrike" baseline="0" dirty="0">
                <a:solidFill>
                  <a:srgbClr val="000000"/>
                </a:solidFill>
                <a:effectLst/>
                <a:latin typeface="Calibri"/>
                <a:cs typeface="Calibri"/>
              </a:rPr>
              <a:t>La </a:t>
            </a:r>
            <a:r>
              <a:rPr lang="en-ca" sz="1800" b="0" i="1" u="none" strike="noStrike" baseline="0" dirty="0" err="1">
                <a:solidFill>
                  <a:srgbClr val="000000"/>
                </a:solidFill>
                <a:effectLst/>
                <a:latin typeface="Calibri"/>
                <a:cs typeface="Calibri"/>
              </a:rPr>
              <a:t>responsabilité</a:t>
            </a:r>
            <a:r>
              <a:rPr lang="en-ca" sz="1800" b="0" i="1" u="none" strike="noStrike" baseline="0" dirty="0">
                <a:solidFill>
                  <a:srgbClr val="000000"/>
                </a:solidFill>
                <a:effectLst/>
                <a:latin typeface="Calibri"/>
                <a:cs typeface="Calibri"/>
              </a:rPr>
              <a:t> civile</a:t>
            </a:r>
            <a:r>
              <a:rPr lang="en-ca" sz="1800" b="0" i="0" u="none" strike="noStrike" baseline="0" dirty="0">
                <a:solidFill>
                  <a:srgbClr val="000000"/>
                </a:solidFill>
                <a:effectLst/>
                <a:latin typeface="Calibri"/>
                <a:cs typeface="Calibri"/>
              </a:rPr>
              <a:t>, 8e </a:t>
            </a:r>
            <a:r>
              <a:rPr lang="en-ca" sz="1800" b="0" i="0" u="none" strike="noStrike" baseline="0" dirty="0" err="1">
                <a:solidFill>
                  <a:srgbClr val="000000"/>
                </a:solidFill>
                <a:effectLst/>
                <a:latin typeface="Calibri"/>
                <a:cs typeface="Calibri"/>
              </a:rPr>
              <a:t>éd</a:t>
            </a:r>
            <a:r>
              <a:rPr lang="en-ca" sz="1800" b="0" i="0" u="none" strike="noStrike" baseline="0" dirty="0">
                <a:solidFill>
                  <a:srgbClr val="000000"/>
                </a:solidFill>
                <a:effectLst/>
                <a:latin typeface="Calibri"/>
                <a:cs typeface="Calibri"/>
              </a:rPr>
              <a:t>., </a:t>
            </a:r>
            <a:r>
              <a:rPr lang="en-ca" sz="1800" b="0" i="0" u="none" strike="noStrike" baseline="0" dirty="0" err="1">
                <a:solidFill>
                  <a:srgbClr val="000000"/>
                </a:solidFill>
                <a:effectLst/>
                <a:latin typeface="Calibri"/>
                <a:cs typeface="Calibri"/>
              </a:rPr>
              <a:t>Cowansville</a:t>
            </a:r>
            <a:r>
              <a:rPr lang="en-ca" sz="1800" b="0" i="0" u="none" strike="noStrike" baseline="0" dirty="0">
                <a:solidFill>
                  <a:srgbClr val="000000"/>
                </a:solidFill>
                <a:effectLst/>
                <a:latin typeface="Calibri"/>
                <a:cs typeface="Calibri"/>
              </a:rPr>
              <a:t>, Éditions Yvon </a:t>
            </a:r>
            <a:r>
              <a:rPr lang="en-ca" sz="1800" b="0" i="0" u="none" strike="noStrike" baseline="0" dirty="0" err="1">
                <a:solidFill>
                  <a:srgbClr val="000000"/>
                </a:solidFill>
                <a:effectLst/>
                <a:latin typeface="Calibri"/>
                <a:cs typeface="Calibri"/>
              </a:rPr>
              <a:t>Blais</a:t>
            </a:r>
            <a:r>
              <a:rPr lang="en-ca" sz="1800" b="0" i="0" u="none" strike="noStrike" baseline="0" dirty="0">
                <a:solidFill>
                  <a:srgbClr val="000000"/>
                </a:solidFill>
                <a:effectLst/>
                <a:latin typeface="Calibri"/>
                <a:cs typeface="Calibri"/>
              </a:rPr>
              <a:t>, 2014 au para 1‑102, 104-106, 111, 164, 166, 331, 437</a:t>
            </a:r>
            <a:r>
              <a:rPr lang="en-ca" sz="1800" b="0" i="0" u="none" baseline="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u="none" strike="noStrike" baseline="0" dirty="0">
                <a:solidFill>
                  <a:srgbClr val="000000"/>
                </a:solidFill>
                <a:effectLst/>
                <a:latin typeface="Calibri" panose="020F0502020204030204" pitchFamily="34" charset="0"/>
              </a:rPr>
              <a:t>• </a:t>
            </a:r>
            <a:r>
              <a:rPr lang="en-ca" sz="1800" b="0" i="1" u="none" strike="noStrike" baseline="0" dirty="0">
                <a:solidFill>
                  <a:srgbClr val="000000"/>
                </a:solidFill>
                <a:effectLst/>
                <a:latin typeface="Calibri" panose="020F0502020204030204" pitchFamily="34" charset="0"/>
              </a:rPr>
              <a:t>Ginn </a:t>
            </a:r>
            <a:r>
              <a:rPr lang="en-ca" sz="1800" b="0" i="0" u="none" strike="noStrike" baseline="0" dirty="0">
                <a:solidFill>
                  <a:srgbClr val="000000"/>
                </a:solidFill>
                <a:effectLst/>
                <a:latin typeface="Calibri" panose="020F0502020204030204" pitchFamily="34" charset="0"/>
              </a:rPr>
              <a:t>c. </a:t>
            </a:r>
            <a:r>
              <a:rPr lang="en-ca" sz="1800" b="0" i="1" u="none" strike="noStrike" baseline="0" dirty="0">
                <a:solidFill>
                  <a:srgbClr val="000000"/>
                </a:solidFill>
                <a:effectLst/>
                <a:latin typeface="Calibri" panose="020F0502020204030204" pitchFamily="34" charset="0"/>
              </a:rPr>
              <a:t>Sisson</a:t>
            </a:r>
            <a:r>
              <a:rPr lang="en-ca" sz="1800" b="0" i="0" u="none" strike="noStrike" baseline="0" dirty="0">
                <a:solidFill>
                  <a:srgbClr val="000000"/>
                </a:solidFill>
                <a:effectLst/>
                <a:latin typeface="Calibri" panose="020F0502020204030204" pitchFamily="34" charset="0"/>
              </a:rPr>
              <a:t>, [1969] C.S. 585 (un enfant </a:t>
            </a:r>
            <a:r>
              <a:rPr lang="en-ca" sz="1800" b="0" i="0" u="none" strike="noStrike" baseline="0" dirty="0" err="1">
                <a:solidFill>
                  <a:srgbClr val="000000"/>
                </a:solidFill>
                <a:effectLst/>
                <a:latin typeface="Calibri" panose="020F0502020204030204" pitchFamily="34" charset="0"/>
              </a:rPr>
              <a:t>âgé</a:t>
            </a:r>
            <a:r>
              <a:rPr lang="en-ca" sz="1800" b="0" i="0" u="none" strike="noStrike" baseline="0" dirty="0">
                <a:solidFill>
                  <a:srgbClr val="000000"/>
                </a:solidFill>
                <a:effectLst/>
                <a:latin typeface="Calibri" panose="020F0502020204030204" pitchFamily="34" charset="0"/>
              </a:rPr>
              <a:t> de 6 </a:t>
            </a:r>
            <a:r>
              <a:rPr lang="en-ca" sz="1800" b="0" i="0" u="none" strike="noStrike" baseline="0" dirty="0" err="1">
                <a:solidFill>
                  <a:srgbClr val="000000"/>
                </a:solidFill>
                <a:effectLst/>
                <a:latin typeface="Calibri" panose="020F0502020204030204" pitchFamily="34" charset="0"/>
              </a:rPr>
              <a:t>ans</a:t>
            </a:r>
            <a:r>
              <a:rPr lang="en-ca" sz="1800" b="0" i="0" u="none" strike="noStrike" baseline="0" dirty="0">
                <a:solidFill>
                  <a:srgbClr val="000000"/>
                </a:solidFill>
                <a:effectLst/>
                <a:latin typeface="Calibri" panose="020F0502020204030204" pitchFamily="34" charset="0"/>
              </a:rPr>
              <a:t> et 9 </a:t>
            </a:r>
            <a:r>
              <a:rPr lang="en-ca" sz="1800" b="0" i="0" u="none" strike="noStrike" baseline="0" dirty="0" err="1">
                <a:solidFill>
                  <a:srgbClr val="000000"/>
                </a:solidFill>
                <a:effectLst/>
                <a:latin typeface="Calibri" panose="020F0502020204030204" pitchFamily="34" charset="0"/>
              </a:rPr>
              <a:t>mois</a:t>
            </a:r>
            <a:r>
              <a:rPr lang="en-ca" sz="1800" b="0" i="0" u="none" strike="noStrike" baseline="0" dirty="0">
                <a:solidFill>
                  <a:srgbClr val="000000"/>
                </a:solidFill>
                <a:effectLst/>
                <a:latin typeface="Calibri" panose="020F0502020204030204" pitchFamily="34" charset="0"/>
              </a:rPr>
              <a:t> a </a:t>
            </a:r>
            <a:r>
              <a:rPr lang="en-ca" sz="1800" b="0" i="0" u="none" strike="noStrike" baseline="0" dirty="0" err="1">
                <a:solidFill>
                  <a:srgbClr val="000000"/>
                </a:solidFill>
                <a:effectLst/>
                <a:latin typeface="Calibri" panose="020F0502020204030204" pitchFamily="34" charset="0"/>
              </a:rPr>
              <a:t>été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considéré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comme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étant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doué</a:t>
            </a:r>
            <a:r>
              <a:rPr lang="en-ca" sz="1800" b="0" i="0" u="none" strike="noStrike" baseline="0" dirty="0">
                <a:solidFill>
                  <a:srgbClr val="000000"/>
                </a:solidFill>
                <a:effectLst/>
                <a:latin typeface="Calibri" panose="020F0502020204030204" pitchFamily="34" charset="0"/>
              </a:rPr>
              <a:t> de raison)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6</a:t>
            </a:fld>
            <a:endParaRPr lang="en-ca"/>
          </a:p>
        </p:txBody>
      </p:sp>
    </p:spTree>
    <p:extLst>
      <p:ext uri="{BB962C8B-B14F-4D97-AF65-F5344CB8AC3E}">
        <p14:creationId xmlns:p14="http://schemas.microsoft.com/office/powerpoint/2010/main" val="38124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1" i="0" u="none" strike="noStrike" baseline="0" dirty="0">
                <a:solidFill>
                  <a:srgbClr val="000000"/>
                </a:solidFill>
                <a:effectLst/>
                <a:latin typeface="Calibri" panose="020F0502020204030204" pitchFamily="34" charset="0"/>
              </a:rPr>
              <a:t> Starting at age 12</a:t>
            </a:r>
            <a:r>
              <a:rPr lang="en-ca" sz="1800" b="0" i="0" u="none" strike="noStrike" baseline="0" dirty="0">
                <a:solidFill>
                  <a:srgbClr val="000000"/>
                </a:solidFill>
                <a:effectLst/>
                <a:latin typeface="Calibri" panose="020F0502020204030204" pitchFamily="34" charset="0"/>
              </a:rPr>
              <a:t>, people are responsible for the crimes they commit. This means that police can stop a minor age 12 or older for committing a criminal offence (e.g., theft, assault, possession or trafficking of drugs).</a:t>
            </a:r>
            <a:endParaRPr lang="en-ca" sz="1800"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However, the justice system does not treat teenagers the same as adults! Because of their age, teenagers are often considered to be less mature and more vulnerable than adults (the presumption of “diminished moral blameworthiness”). It is also acknowledged that teenagers tend to challenge authority and may be inclined toward delinquency, but that this behaviour usually goes away as they come of age.</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So, teenagers are responsible for their actions, but not quite in the same way as adults. </a:t>
            </a:r>
            <a:r>
              <a:rPr lang="en-ca" sz="1800" b="1" i="0" u="none" strike="noStrike" baseline="0" dirty="0">
                <a:solidFill>
                  <a:srgbClr val="000000"/>
                </a:solidFill>
                <a:effectLst/>
                <a:latin typeface="Calibri" panose="020F0502020204030204" pitchFamily="34" charset="0"/>
              </a:rPr>
              <a:t>The law promotes the rehabilitation and reintegration </a:t>
            </a:r>
            <a:r>
              <a:rPr lang="en-ca" sz="1800" b="0" i="0" u="none" strike="noStrike" baseline="0" dirty="0">
                <a:solidFill>
                  <a:srgbClr val="000000"/>
                </a:solidFill>
                <a:effectLst/>
                <a:latin typeface="Calibri" panose="020F0502020204030204" pitchFamily="34" charset="0"/>
              </a:rPr>
              <a:t>of</a:t>
            </a:r>
            <a:r>
              <a:rPr lang="en-ca" sz="1800" b="1" i="0"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young people who commit a crime, including through </a:t>
            </a:r>
            <a:r>
              <a:rPr lang="en-ca" sz="1800" b="1" i="0" u="none" strike="noStrike" baseline="0" dirty="0">
                <a:solidFill>
                  <a:srgbClr val="000000"/>
                </a:solidFill>
                <a:effectLst/>
                <a:latin typeface="Calibri" panose="020F0502020204030204" pitchFamily="34" charset="0"/>
              </a:rPr>
              <a:t>extrajudicial sanctions </a:t>
            </a:r>
            <a:r>
              <a:rPr lang="en-ca" sz="1800" b="0" i="0" u="none" strike="noStrike" baseline="0" dirty="0">
                <a:solidFill>
                  <a:srgbClr val="000000"/>
                </a:solidFill>
                <a:effectLst/>
                <a:latin typeface="Calibri" panose="020F0502020204030204" pitchFamily="34" charset="0"/>
              </a:rPr>
              <a:t>(e.g., community service)</a:t>
            </a:r>
            <a:r>
              <a:rPr lang="en-ca" sz="1800" b="1" i="0"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and protection of their identity.</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Teenagers have the following rights</a:t>
            </a:r>
            <a:r>
              <a:rPr lang="en-ca" sz="1800" b="1" i="0" u="none" strike="noStrike" baseline="0" dirty="0">
                <a:solidFill>
                  <a:srgbClr val="000000"/>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when they are stopped by police in connection with a crime: the right to remain silent, the right to a lawyer, the right to be accompanied by their parents during police questioning. When teenagers get in trouble with the law, the police will notify their parents as soon as possible.</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The Teacher’s Notes section of the following slides, which cover tickets and fines, include more information on minors’ rights during police interventions.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More information:</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baseline="0" dirty="0">
                <a:solidFill>
                  <a:srgbClr val="000000"/>
                </a:solidFill>
                <a:effectLst/>
                <a:latin typeface="Calibri" panose="020F0502020204030204" pitchFamily="34" charset="0"/>
              </a:rPr>
              <a:t>Our web guide to the youth criminal justice system: </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https://educaloi.qc.ca/en/web-guide/teens-trouble-law/</a:t>
            </a:r>
          </a:p>
          <a:p>
            <a:pPr algn="l" rtl="0" fontAlgn="base"/>
            <a:endParaRPr lang="en-ca" sz="1800" b="0" i="0" u="none" strike="noStrike" dirty="0">
              <a:solidFill>
                <a:srgbClr val="444444"/>
              </a:solidFill>
              <a:effectLst/>
              <a:latin typeface="Calibri" panose="020F0502020204030204" pitchFamily="34" charset="0"/>
            </a:endParaRPr>
          </a:p>
          <a:p>
            <a:pPr algn="l" rtl="0" fontAlgn="base"/>
            <a:endParaRPr lang="en-ca" sz="1800" b="1" i="0" u="none" strike="noStrike" dirty="0">
              <a:solidFill>
                <a:srgbClr val="000000"/>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 </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a:t>
            </a:r>
            <a:r>
              <a:rPr lang="en-ca" sz="1800" b="0" i="0" u="none" strike="noStrike" baseline="0" dirty="0">
                <a:solidFill>
                  <a:srgbClr val="000000"/>
                </a:solidFill>
                <a:effectLst/>
                <a:latin typeface="Calibri" panose="020F0502020204030204" pitchFamily="34" charset="0"/>
              </a:rPr>
              <a:t> LRC 1985, c. C-46, art. 13 (</a:t>
            </a:r>
            <a:r>
              <a:rPr lang="en-ca" sz="1800" b="0" i="0" u="none" strike="noStrike" baseline="0" dirty="0" err="1">
                <a:solidFill>
                  <a:srgbClr val="000000"/>
                </a:solidFill>
                <a:effectLst/>
                <a:latin typeface="Calibri" panose="020F0502020204030204" pitchFamily="34" charset="0"/>
              </a:rPr>
              <a:t>responsabilité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criminelle</a:t>
            </a:r>
            <a:r>
              <a:rPr lang="en-ca" sz="1800" b="0" i="0" u="none" strike="noStrike" baseline="0" dirty="0">
                <a:solidFill>
                  <a:srgbClr val="000000"/>
                </a:solidFill>
                <a:effectLst/>
                <a:latin typeface="Calibri" panose="020F0502020204030204" pitchFamily="34" charset="0"/>
              </a:rPr>
              <a:t> – 12 </a:t>
            </a:r>
            <a:r>
              <a:rPr lang="en-ca" sz="1800" b="0" i="0" u="none" strike="noStrike" baseline="0" dirty="0" err="1">
                <a:solidFill>
                  <a:srgbClr val="000000"/>
                </a:solidFill>
                <a:effectLst/>
                <a:latin typeface="Calibri" panose="020F0502020204030204" pitchFamily="34" charset="0"/>
              </a:rPr>
              <a:t>ans</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 </a:t>
            </a:r>
            <a:r>
              <a:rPr lang="en-ca" sz="1800" b="0" i="1" u="none" strike="noStrike" baseline="0" dirty="0" err="1">
                <a:solidFill>
                  <a:srgbClr val="000000"/>
                </a:solidFill>
                <a:effectLst/>
                <a:latin typeface="Calibri" panose="020F0502020204030204" pitchFamily="34" charset="0"/>
              </a:rPr>
              <a:t>système</a:t>
            </a:r>
            <a:r>
              <a:rPr lang="en-ca" sz="1800" b="0" i="1" u="none" strike="noStrike" baseline="0" dirty="0">
                <a:solidFill>
                  <a:srgbClr val="000000"/>
                </a:solidFill>
                <a:effectLst/>
                <a:latin typeface="Calibri" panose="020F0502020204030204" pitchFamily="34" charset="0"/>
              </a:rPr>
              <a:t> de justice </a:t>
            </a:r>
            <a:r>
              <a:rPr lang="en-ca" sz="1800" b="0" i="1" u="none" strike="noStrike" baseline="0" dirty="0" err="1">
                <a:solidFill>
                  <a:srgbClr val="000000"/>
                </a:solidFill>
                <a:effectLst/>
                <a:latin typeface="Calibri" panose="020F0502020204030204" pitchFamily="34" charset="0"/>
              </a:rPr>
              <a:t>pénale</a:t>
            </a:r>
            <a:r>
              <a:rPr lang="en-ca" sz="1800" b="0" i="1" u="none" strike="noStrike" baseline="0" dirty="0">
                <a:solidFill>
                  <a:srgbClr val="000000"/>
                </a:solidFill>
                <a:effectLst/>
                <a:latin typeface="Calibri" panose="020F0502020204030204" pitchFamily="34" charset="0"/>
              </a:rPr>
              <a:t> pour les adolescents</a:t>
            </a:r>
            <a:r>
              <a:rPr lang="en-ca" sz="1800" b="0" i="0" u="none" strike="noStrike" baseline="0" dirty="0">
                <a:solidFill>
                  <a:srgbClr val="000000"/>
                </a:solidFill>
                <a:effectLst/>
                <a:latin typeface="Calibri" panose="020F0502020204030204" pitchFamily="34" charset="0"/>
              </a:rPr>
              <a:t>, L.C. 2002, c. 1, art. 2 (1) (definition du mot « adolescent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a:t>
            </a:r>
            <a:r>
              <a:rPr lang="en-ca" sz="1800" b="0" i="1" u="none" strike="noStrike" baseline="0" dirty="0" err="1">
                <a:solidFill>
                  <a:srgbClr val="000000"/>
                </a:solidFill>
                <a:effectLst/>
                <a:latin typeface="Calibri" panose="020F0502020204030204" pitchFamily="34" charset="0"/>
              </a:rPr>
              <a:t>criminel</a:t>
            </a:r>
            <a:r>
              <a:rPr lang="en-ca" sz="1800" b="0" i="1" u="none" strike="noStrike" baseline="0" dirty="0">
                <a:solidFill>
                  <a:srgbClr val="000000"/>
                </a:solidFill>
                <a:effectLst/>
                <a:latin typeface="Calibri" panose="020F0502020204030204" pitchFamily="34" charset="0"/>
              </a:rPr>
              <a:t>,</a:t>
            </a:r>
            <a:r>
              <a:rPr lang="en-ca" sz="1800" b="0" i="0" u="none" strike="noStrike" baseline="0" dirty="0">
                <a:solidFill>
                  <a:srgbClr val="000000"/>
                </a:solidFill>
                <a:effectLst/>
                <a:latin typeface="Calibri" panose="020F0502020204030204" pitchFamily="34" charset="0"/>
              </a:rPr>
              <a:t> LRC 1985, c. C-46, art. 495 (arrestation sans </a:t>
            </a:r>
            <a:r>
              <a:rPr lang="en-ca" sz="1800" b="0" i="0" u="none" strike="noStrike" baseline="0" dirty="0" err="1">
                <a:solidFill>
                  <a:srgbClr val="000000"/>
                </a:solidFill>
                <a:effectLst/>
                <a:latin typeface="Calibri" panose="020F0502020204030204" pitchFamily="34" charset="0"/>
              </a:rPr>
              <a:t>mandat</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 </a:t>
            </a:r>
            <a:r>
              <a:rPr lang="en-ca" sz="1800" b="0" i="1" u="none" strike="noStrike" baseline="0" dirty="0" err="1">
                <a:solidFill>
                  <a:srgbClr val="000000"/>
                </a:solidFill>
                <a:effectLst/>
                <a:latin typeface="Calibri" panose="020F0502020204030204" pitchFamily="34" charset="0"/>
              </a:rPr>
              <a:t>système</a:t>
            </a:r>
            <a:r>
              <a:rPr lang="en-ca" sz="1800" b="0" i="1" u="none" strike="noStrike" baseline="0" dirty="0">
                <a:solidFill>
                  <a:srgbClr val="000000"/>
                </a:solidFill>
                <a:effectLst/>
                <a:latin typeface="Calibri" panose="020F0502020204030204" pitchFamily="34" charset="0"/>
              </a:rPr>
              <a:t> de justice </a:t>
            </a:r>
            <a:r>
              <a:rPr lang="en-ca" sz="1800" b="0" i="1" u="none" strike="noStrike" baseline="0" dirty="0" err="1">
                <a:solidFill>
                  <a:srgbClr val="000000"/>
                </a:solidFill>
                <a:effectLst/>
                <a:latin typeface="Calibri" panose="020F0502020204030204" pitchFamily="34" charset="0"/>
              </a:rPr>
              <a:t>pénale</a:t>
            </a:r>
            <a:r>
              <a:rPr lang="en-ca" sz="1800" b="0" i="1" u="none" strike="noStrike" baseline="0" dirty="0">
                <a:solidFill>
                  <a:srgbClr val="000000"/>
                </a:solidFill>
                <a:effectLst/>
                <a:latin typeface="Calibri" panose="020F0502020204030204" pitchFamily="34" charset="0"/>
              </a:rPr>
              <a:t> pour les adolescents</a:t>
            </a:r>
            <a:r>
              <a:rPr lang="en-ca" sz="1800" b="0" i="0" u="none" strike="noStrike" baseline="0" dirty="0">
                <a:solidFill>
                  <a:srgbClr val="000000"/>
                </a:solidFill>
                <a:effectLst/>
                <a:latin typeface="Calibri" panose="020F0502020204030204" pitchFamily="34" charset="0"/>
              </a:rPr>
              <a:t>, L.C. 2002, c. 1, art. 3 (</a:t>
            </a:r>
            <a:r>
              <a:rPr lang="en-ca" sz="1800" b="0" i="0" u="none" strike="noStrike" baseline="0" dirty="0" err="1">
                <a:solidFill>
                  <a:srgbClr val="000000"/>
                </a:solidFill>
                <a:effectLst/>
                <a:latin typeface="Calibri" panose="020F0502020204030204" pitchFamily="34" charset="0"/>
              </a:rPr>
              <a:t>principes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applicables</a:t>
            </a:r>
            <a:r>
              <a:rPr lang="en-ca" sz="1800" b="0" i="0" u="none" strike="noStrike" baseline="0" dirty="0">
                <a:solidFill>
                  <a:srgbClr val="000000"/>
                </a:solidFill>
                <a:effectLst/>
                <a:latin typeface="Calibri" panose="020F0502020204030204" pitchFamily="34" charset="0"/>
              </a:rPr>
              <a:t> aux adolescents </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 matière </a:t>
            </a:r>
            <a:r>
              <a:rPr lang="en-ca" sz="1800" b="0" i="0" u="none" strike="noStrike" baseline="0" dirty="0" err="1">
                <a:solidFill>
                  <a:srgbClr val="000000"/>
                </a:solidFill>
                <a:effectLst/>
                <a:latin typeface="Calibri" panose="020F0502020204030204" pitchFamily="34" charset="0"/>
              </a:rPr>
              <a:t>pénale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 </a:t>
            </a:r>
            <a:r>
              <a:rPr lang="en-ca" sz="1800" b="0" i="1" u="none" strike="noStrike" baseline="0" dirty="0" err="1">
                <a:solidFill>
                  <a:srgbClr val="000000"/>
                </a:solidFill>
                <a:effectLst/>
                <a:latin typeface="Calibri" panose="020F0502020204030204" pitchFamily="34" charset="0"/>
              </a:rPr>
              <a:t>système</a:t>
            </a:r>
            <a:r>
              <a:rPr lang="en-ca" sz="1800" b="0" i="1" u="none" strike="noStrike" baseline="0" dirty="0">
                <a:solidFill>
                  <a:srgbClr val="000000"/>
                </a:solidFill>
                <a:effectLst/>
                <a:latin typeface="Calibri" panose="020F0502020204030204" pitchFamily="34" charset="0"/>
              </a:rPr>
              <a:t> de justice </a:t>
            </a:r>
            <a:r>
              <a:rPr lang="en-ca" sz="1800" b="0" i="1" u="none" strike="noStrike" baseline="0" dirty="0" err="1">
                <a:solidFill>
                  <a:srgbClr val="000000"/>
                </a:solidFill>
                <a:effectLst/>
                <a:latin typeface="Calibri" panose="020F0502020204030204" pitchFamily="34" charset="0"/>
              </a:rPr>
              <a:t>pénale</a:t>
            </a:r>
            <a:r>
              <a:rPr lang="en-ca" sz="1800" b="0" i="1" u="none" strike="noStrike" baseline="0" dirty="0">
                <a:solidFill>
                  <a:srgbClr val="000000"/>
                </a:solidFill>
                <a:effectLst/>
                <a:latin typeface="Calibri" panose="020F0502020204030204" pitchFamily="34" charset="0"/>
              </a:rPr>
              <a:t> pour les adolescents</a:t>
            </a:r>
            <a:r>
              <a:rPr lang="en-ca" sz="1800" b="0" i="0" u="none" strike="noStrike" baseline="0" dirty="0">
                <a:solidFill>
                  <a:srgbClr val="000000"/>
                </a:solidFill>
                <a:effectLst/>
                <a:latin typeface="Calibri" panose="020F0502020204030204" pitchFamily="34" charset="0"/>
              </a:rPr>
              <a:t>, L.C. 2002, c. 1, art. 146(2)d) (</a:t>
            </a:r>
            <a:r>
              <a:rPr lang="en-ca" sz="1800" b="0" i="0" u="none" strike="noStrike" baseline="0" dirty="0" err="1">
                <a:solidFill>
                  <a:srgbClr val="000000"/>
                </a:solidFill>
                <a:effectLst/>
                <a:latin typeface="Calibri" panose="020F0502020204030204" pitchFamily="34" charset="0"/>
              </a:rPr>
              <a:t>admissibilité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preuve</a:t>
            </a:r>
            <a:r>
              <a:rPr lang="en-ca" sz="1800" b="0" i="0" u="none" strike="noStrike" baseline="0" dirty="0">
                <a:solidFill>
                  <a:srgbClr val="000000"/>
                </a:solidFill>
                <a:effectLst/>
                <a:latin typeface="Calibri" panose="020F0502020204030204" pitchFamily="34" charset="0"/>
              </a:rPr>
              <a:t> des </a:t>
            </a:r>
            <a:r>
              <a:rPr lang="en-ca" sz="1800" b="0" i="0" u="none" strike="noStrike" baseline="0" dirty="0" err="1">
                <a:solidFill>
                  <a:srgbClr val="000000"/>
                </a:solidFill>
                <a:effectLst/>
                <a:latin typeface="Calibri" panose="020F0502020204030204" pitchFamily="34" charset="0"/>
              </a:rPr>
              <a:t>déclarations</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l’adolescent</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 </a:t>
            </a:r>
            <a:r>
              <a:rPr lang="en-ca" sz="1800" b="0" i="1" u="none" strike="noStrike" baseline="0" dirty="0" err="1">
                <a:solidFill>
                  <a:srgbClr val="000000"/>
                </a:solidFill>
                <a:effectLst/>
                <a:latin typeface="Calibri" panose="020F0502020204030204" pitchFamily="34" charset="0"/>
              </a:rPr>
              <a:t>système</a:t>
            </a:r>
            <a:r>
              <a:rPr lang="en-ca" sz="1800" b="0" i="1" u="none" strike="noStrike" baseline="0" dirty="0">
                <a:solidFill>
                  <a:srgbClr val="000000"/>
                </a:solidFill>
                <a:effectLst/>
                <a:latin typeface="Calibri" panose="020F0502020204030204" pitchFamily="34" charset="0"/>
              </a:rPr>
              <a:t> de justice </a:t>
            </a:r>
            <a:r>
              <a:rPr lang="en-ca" sz="1800" b="0" i="1" u="none" strike="noStrike" baseline="0" dirty="0" err="1">
                <a:solidFill>
                  <a:srgbClr val="000000"/>
                </a:solidFill>
                <a:effectLst/>
                <a:latin typeface="Calibri" panose="020F0502020204030204" pitchFamily="34" charset="0"/>
              </a:rPr>
              <a:t>pénale</a:t>
            </a:r>
            <a:r>
              <a:rPr lang="en-ca" sz="1800" b="0" i="1" u="none" strike="noStrike" baseline="0" dirty="0">
                <a:solidFill>
                  <a:srgbClr val="000000"/>
                </a:solidFill>
                <a:effectLst/>
                <a:latin typeface="Calibri" panose="020F0502020204030204" pitchFamily="34" charset="0"/>
              </a:rPr>
              <a:t> pour les adolescents</a:t>
            </a:r>
            <a:r>
              <a:rPr lang="en-ca" sz="1800" b="0" i="0" u="none" strike="noStrike" baseline="0" dirty="0">
                <a:solidFill>
                  <a:srgbClr val="000000"/>
                </a:solidFill>
                <a:effectLst/>
                <a:latin typeface="Calibri" panose="020F0502020204030204" pitchFamily="34" charset="0"/>
              </a:rPr>
              <a:t>, L.C. 2002, c. 1, 64 (</a:t>
            </a:r>
            <a:r>
              <a:rPr lang="en-ca" sz="1800" b="0" i="0" u="none" strike="noStrike" baseline="0" dirty="0" err="1">
                <a:solidFill>
                  <a:srgbClr val="000000"/>
                </a:solidFill>
                <a:effectLst/>
                <a:latin typeface="Calibri" panose="020F0502020204030204" pitchFamily="34" charset="0"/>
              </a:rPr>
              <a:t>assujettissement</a:t>
            </a:r>
            <a:r>
              <a:rPr lang="en-ca" sz="1800" b="0" i="0" u="none" strike="noStrike" baseline="0" dirty="0">
                <a:solidFill>
                  <a:srgbClr val="000000"/>
                </a:solidFill>
                <a:effectLst/>
                <a:latin typeface="Calibri" panose="020F0502020204030204" pitchFamily="34" charset="0"/>
              </a:rPr>
              <a:t> d’un adolescent aux </a:t>
            </a:r>
            <a:r>
              <a:rPr lang="en-ca" sz="1800" b="0" i="0" u="none" strike="noStrike" baseline="0" dirty="0" err="1">
                <a:solidFill>
                  <a:srgbClr val="000000"/>
                </a:solidFill>
                <a:effectLst/>
                <a:latin typeface="Calibri" panose="020F0502020204030204" pitchFamily="34" charset="0"/>
              </a:rPr>
              <a:t>peines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applicables</a:t>
            </a:r>
            <a:r>
              <a:rPr lang="en-ca" sz="1800" b="0" i="0" u="none" strike="noStrike" baseline="0" dirty="0">
                <a:solidFill>
                  <a:srgbClr val="000000"/>
                </a:solidFill>
                <a:effectLst/>
                <a:latin typeface="Calibri" panose="020F0502020204030204" pitchFamily="34" charset="0"/>
              </a:rPr>
              <a:t> aux </a:t>
            </a:r>
            <a:r>
              <a:rPr lang="en-ca" sz="1800" b="0" i="0" u="none" strike="noStrike" baseline="0" dirty="0" err="1">
                <a:solidFill>
                  <a:srgbClr val="000000"/>
                </a:solidFill>
                <a:effectLst/>
                <a:latin typeface="Calibri" panose="020F0502020204030204" pitchFamily="34" charset="0"/>
              </a:rPr>
              <a:t>adultes</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Charte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canadienne</a:t>
            </a:r>
            <a:r>
              <a:rPr lang="en-ca" sz="1800" b="0" i="0" u="none" strike="noStrike" baseline="0" dirty="0">
                <a:solidFill>
                  <a:srgbClr val="000000"/>
                </a:solidFill>
                <a:effectLst/>
                <a:latin typeface="Calibri" panose="020F0502020204030204" pitchFamily="34" charset="0"/>
              </a:rPr>
              <a:t> des droits et </a:t>
            </a:r>
            <a:r>
              <a:rPr lang="en-ca" sz="1800" b="0" i="0" u="none" strike="noStrike" baseline="0" dirty="0" err="1">
                <a:solidFill>
                  <a:srgbClr val="000000"/>
                </a:solidFill>
                <a:effectLst/>
                <a:latin typeface="Calibri" panose="020F0502020204030204" pitchFamily="34" charset="0"/>
              </a:rPr>
              <a:t>libertés</a:t>
            </a:r>
            <a:r>
              <a:rPr lang="en-ca" sz="1800" b="0" i="0" u="none" strike="noStrike" baseline="0" dirty="0">
                <a:solidFill>
                  <a:srgbClr val="000000"/>
                </a:solidFill>
                <a:effectLst/>
                <a:latin typeface="Calibri" panose="020F0502020204030204" pitchFamily="34" charset="0"/>
              </a:rPr>
              <a:t>, art. 7, 10b) (</a:t>
            </a:r>
            <a:r>
              <a:rPr lang="en-ca" sz="1800" b="0" i="0" u="none" strike="noStrike" baseline="0" dirty="0" err="1">
                <a:solidFill>
                  <a:srgbClr val="000000"/>
                </a:solidFill>
                <a:effectLst/>
                <a:latin typeface="Calibri" panose="020F0502020204030204" pitchFamily="34" charset="0"/>
              </a:rPr>
              <a:t>garanties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juridiques</a:t>
            </a:r>
            <a:r>
              <a:rPr lang="en-ca" sz="1800" b="0" i="0" u="none" strike="noStrike" baseline="0" dirty="0">
                <a:solidFill>
                  <a:srgbClr val="000000"/>
                </a:solidFill>
                <a:effectLst/>
                <a:latin typeface="Calibri" panose="020F0502020204030204" pitchFamily="34" charset="0"/>
              </a:rPr>
              <a:t>: droit au silence, droit à un avocat)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a:t>
            </a:r>
            <a:r>
              <a:rPr lang="en-ca" sz="1800" b="0" i="1" u="none" strike="noStrike" baseline="0" dirty="0" err="1">
                <a:solidFill>
                  <a:srgbClr val="000000"/>
                </a:solidFill>
                <a:effectLst/>
                <a:latin typeface="Calibri" panose="020F0502020204030204" pitchFamily="34" charset="0"/>
              </a:rPr>
              <a:t>criminel</a:t>
            </a:r>
            <a:r>
              <a:rPr lang="en-ca" sz="1800" b="0" i="0" u="none" strike="noStrike" baseline="0" dirty="0">
                <a:solidFill>
                  <a:srgbClr val="000000"/>
                </a:solidFill>
                <a:effectLst/>
                <a:latin typeface="Calibri" panose="020F0502020204030204" pitchFamily="34" charset="0"/>
              </a:rPr>
              <a:t>, LRC 1985, c. C-46, art. </a:t>
            </a:r>
            <a:r>
              <a:rPr lang="en-ca" sz="1800" b="0" i="0" u="none" strike="sngStrike" baseline="0" dirty="0">
                <a:solidFill>
                  <a:srgbClr val="000000"/>
                </a:solidFill>
                <a:effectLst/>
                <a:latin typeface="Calibri" panose="020F0502020204030204" pitchFamily="34" charset="0"/>
              </a:rPr>
              <a:t>129,</a:t>
            </a:r>
            <a:r>
              <a:rPr lang="en-ca" sz="1800" b="0" i="0" u="none" strike="noStrike" baseline="0" dirty="0">
                <a:solidFill>
                  <a:srgbClr val="000000"/>
                </a:solidFill>
                <a:effectLst/>
                <a:latin typeface="Calibri" panose="020F0502020204030204" pitchFamily="34" charset="0"/>
              </a:rPr>
              <a:t> 495 et 497 (arrestation sans </a:t>
            </a:r>
            <a:r>
              <a:rPr lang="en-ca" sz="1800" b="0" i="0" u="none" strike="noStrike" baseline="0" dirty="0" err="1">
                <a:solidFill>
                  <a:srgbClr val="000000"/>
                </a:solidFill>
                <a:effectLst/>
                <a:latin typeface="Calibri" panose="020F0502020204030204" pitchFamily="34" charset="0"/>
              </a:rPr>
              <a:t>mandat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délivrance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d’une</a:t>
            </a:r>
            <a:r>
              <a:rPr lang="en-ca" sz="1800" b="0" i="0" u="none" strike="noStrike" baseline="0" dirty="0">
                <a:solidFill>
                  <a:srgbClr val="000000"/>
                </a:solidFill>
                <a:effectLst/>
                <a:latin typeface="Calibri" panose="020F0502020204030204" pitchFamily="34" charset="0"/>
              </a:rPr>
              <a:t> citation à </a:t>
            </a:r>
            <a:r>
              <a:rPr lang="en-ca" sz="1800" b="0" i="0" u="none" strike="noStrike" baseline="0" dirty="0" err="1">
                <a:solidFill>
                  <a:srgbClr val="000000"/>
                </a:solidFill>
                <a:effectLst/>
                <a:latin typeface="Calibri" panose="020F0502020204030204" pitchFamily="34" charset="0"/>
              </a:rPr>
              <a:t>comparaitre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R. </a:t>
            </a:r>
            <a:r>
              <a:rPr lang="en-ca" sz="1800" b="0" i="0" u="none" strike="noStrike" baseline="0" dirty="0">
                <a:solidFill>
                  <a:srgbClr val="000000"/>
                </a:solidFill>
                <a:effectLst/>
                <a:latin typeface="Calibri" panose="020F0502020204030204" pitchFamily="34" charset="0"/>
              </a:rPr>
              <a:t>c. </a:t>
            </a:r>
            <a:r>
              <a:rPr lang="en-ca" sz="1800" b="0" i="1" u="none" strike="noStrike" baseline="0" dirty="0">
                <a:solidFill>
                  <a:srgbClr val="000000"/>
                </a:solidFill>
                <a:effectLst/>
                <a:latin typeface="Calibri" panose="020F0502020204030204" pitchFamily="34" charset="0"/>
              </a:rPr>
              <a:t>Mann, </a:t>
            </a:r>
            <a:r>
              <a:rPr lang="en-ca" sz="1800" b="0" i="0" u="none" strike="noStrike" baseline="0" dirty="0">
                <a:solidFill>
                  <a:srgbClr val="000000"/>
                </a:solidFill>
                <a:effectLst/>
                <a:latin typeface="Calibri" panose="020F0502020204030204" pitchFamily="34" charset="0"/>
              </a:rPr>
              <a:t>2004 CSC 52, au para. 19 (definition du </a:t>
            </a:r>
            <a:r>
              <a:rPr lang="en-ca" sz="1800" b="0" i="0" u="none" strike="noStrike" baseline="0" dirty="0" err="1">
                <a:solidFill>
                  <a:srgbClr val="000000"/>
                </a:solidFill>
                <a:effectLst/>
                <a:latin typeface="Calibri" panose="020F0502020204030204" pitchFamily="34" charset="0"/>
              </a:rPr>
              <a:t>terme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détention</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 droit </a:t>
            </a:r>
            <a:r>
              <a:rPr lang="en-ca" sz="1800" b="0" i="0" u="none" strike="noStrike" baseline="0" dirty="0" err="1">
                <a:solidFill>
                  <a:srgbClr val="000000"/>
                </a:solidFill>
                <a:effectLst/>
                <a:latin typeface="Calibri" panose="020F0502020204030204" pitchFamily="34" charset="0"/>
              </a:rPr>
              <a:t>criminel</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la justice </a:t>
            </a:r>
            <a:r>
              <a:rPr lang="en-ca" sz="1800" b="0" i="1" u="none" strike="noStrike" baseline="0" dirty="0" err="1">
                <a:solidFill>
                  <a:srgbClr val="000000"/>
                </a:solidFill>
                <a:effectLst/>
                <a:latin typeface="Calibri" panose="020F0502020204030204" pitchFamily="34" charset="0"/>
              </a:rPr>
              <a:t>pénale</a:t>
            </a:r>
            <a:r>
              <a:rPr lang="en-ca" sz="1800" b="0" i="1" u="none" strike="noStrike" baseline="0" dirty="0">
                <a:solidFill>
                  <a:srgbClr val="000000"/>
                </a:solidFill>
                <a:effectLst/>
                <a:latin typeface="Calibri" panose="020F0502020204030204" pitchFamily="34" charset="0"/>
              </a:rPr>
              <a:t> pour adolescents, </a:t>
            </a:r>
            <a:r>
              <a:rPr lang="en-ca" sz="1800" b="0" i="0" u="none" strike="noStrike" baseline="0" dirty="0">
                <a:solidFill>
                  <a:srgbClr val="000000"/>
                </a:solidFill>
                <a:effectLst/>
                <a:latin typeface="Calibri" panose="020F0502020204030204" pitchFamily="34" charset="0"/>
              </a:rPr>
              <a:t>L.C. 2002, c. 1, art. 25 par. 1 à 5 (droit à un avocat)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la justice </a:t>
            </a:r>
            <a:r>
              <a:rPr lang="en-ca" sz="1800" b="0" i="1" u="none" strike="noStrike" baseline="0" dirty="0" err="1">
                <a:solidFill>
                  <a:srgbClr val="000000"/>
                </a:solidFill>
                <a:effectLst/>
                <a:latin typeface="Calibri" panose="020F0502020204030204" pitchFamily="34" charset="0"/>
              </a:rPr>
              <a:t>pénale</a:t>
            </a:r>
            <a:r>
              <a:rPr lang="en-ca" sz="1800" b="0" i="1" u="none" strike="noStrike" baseline="0" dirty="0">
                <a:solidFill>
                  <a:srgbClr val="000000"/>
                </a:solidFill>
                <a:effectLst/>
                <a:latin typeface="Calibri" panose="020F0502020204030204" pitchFamily="34" charset="0"/>
              </a:rPr>
              <a:t> pour adolescents, </a:t>
            </a:r>
            <a:r>
              <a:rPr lang="en-ca" sz="1800" b="0" i="0" u="none" strike="noStrike" baseline="0" dirty="0">
                <a:solidFill>
                  <a:srgbClr val="000000"/>
                </a:solidFill>
                <a:effectLst/>
                <a:latin typeface="Calibri" panose="020F0502020204030204" pitchFamily="34" charset="0"/>
              </a:rPr>
              <a:t>L.C. 2002, c. 1, art. 6, 10 (</a:t>
            </a:r>
            <a:r>
              <a:rPr lang="en-ca" sz="1800" b="0" i="0" u="none" strike="noStrike" baseline="0" dirty="0" err="1">
                <a:solidFill>
                  <a:srgbClr val="000000"/>
                </a:solidFill>
                <a:effectLst/>
                <a:latin typeface="Calibri" panose="020F0502020204030204" pitchFamily="34" charset="0"/>
              </a:rPr>
              <a:t>avertissements</a:t>
            </a:r>
            <a:r>
              <a:rPr lang="en-ca" sz="1800" b="0" i="0" u="none" strike="noStrike" baseline="0" dirty="0">
                <a:solidFill>
                  <a:srgbClr val="000000"/>
                </a:solidFill>
                <a:effectLst/>
                <a:latin typeface="Calibri" panose="020F0502020204030204" pitchFamily="34" charset="0"/>
              </a:rPr>
              <a:t> et sanctions </a:t>
            </a:r>
            <a:r>
              <a:rPr lang="en-ca" sz="1800" b="0" i="0" u="none" strike="noStrike" baseline="0" dirty="0" err="1">
                <a:solidFill>
                  <a:srgbClr val="000000"/>
                </a:solidFill>
                <a:effectLst/>
                <a:latin typeface="Calibri" panose="020F0502020204030204" pitchFamily="34" charset="0"/>
              </a:rPr>
              <a:t>extrajudiciaires</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sur le </a:t>
            </a:r>
            <a:r>
              <a:rPr lang="en-ca" sz="1800" b="0" i="1" u="none" strike="noStrike" baseline="0" dirty="0" err="1">
                <a:solidFill>
                  <a:srgbClr val="000000"/>
                </a:solidFill>
                <a:effectLst/>
                <a:latin typeface="Calibri" panose="020F0502020204030204" pitchFamily="34" charset="0"/>
              </a:rPr>
              <a:t>directeur</a:t>
            </a:r>
            <a:r>
              <a:rPr lang="en-ca" sz="1800" b="0" i="1" u="none" strike="noStrike" baseline="0" dirty="0">
                <a:solidFill>
                  <a:srgbClr val="000000"/>
                </a:solidFill>
                <a:effectLst/>
                <a:latin typeface="Calibri" panose="020F0502020204030204" pitchFamily="34" charset="0"/>
              </a:rPr>
              <a:t> des </a:t>
            </a:r>
            <a:r>
              <a:rPr lang="en-ca" sz="1800" b="0" i="1" u="none" strike="noStrike" baseline="0" dirty="0" err="1">
                <a:solidFill>
                  <a:srgbClr val="000000"/>
                </a:solidFill>
                <a:effectLst/>
                <a:latin typeface="Calibri" panose="020F0502020204030204" pitchFamily="34" charset="0"/>
              </a:rPr>
              <a:t>poursuites</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criminelles</a:t>
            </a:r>
            <a:r>
              <a:rPr lang="en-ca" sz="1800" b="0" i="1" u="none" strike="noStrike" baseline="0" dirty="0">
                <a:solidFill>
                  <a:srgbClr val="000000"/>
                </a:solidFill>
                <a:effectLst/>
                <a:latin typeface="Calibri" panose="020F0502020204030204" pitchFamily="34" charset="0"/>
              </a:rPr>
              <a:t> et </a:t>
            </a:r>
            <a:r>
              <a:rPr lang="en-ca" sz="1800" b="0" i="1" u="none" strike="noStrike" baseline="0" dirty="0" err="1">
                <a:solidFill>
                  <a:srgbClr val="000000"/>
                </a:solidFill>
                <a:effectLst/>
                <a:latin typeface="Calibri" panose="020F0502020204030204" pitchFamily="34" charset="0"/>
              </a:rPr>
              <a:t>pénales</a:t>
            </a:r>
            <a:r>
              <a:rPr lang="en-ca" sz="1800" b="0" i="0" u="none" strike="noStrike" baseline="0" dirty="0">
                <a:solidFill>
                  <a:srgbClr val="000000"/>
                </a:solidFill>
                <a:effectLst/>
                <a:latin typeface="Calibri" panose="020F0502020204030204" pitchFamily="34" charset="0"/>
              </a:rPr>
              <a:t>, LRQ, art 25, al 1 et 2 (nomination et </a:t>
            </a:r>
            <a:r>
              <a:rPr lang="en-ca" sz="1800" b="0" i="0" u="none" strike="noStrike" baseline="0" dirty="0" err="1">
                <a:solidFill>
                  <a:srgbClr val="000000"/>
                </a:solidFill>
                <a:effectLst/>
                <a:latin typeface="Calibri" panose="020F0502020204030204" pitchFamily="34" charset="0"/>
              </a:rPr>
              <a:t>rôle</a:t>
            </a:r>
            <a:r>
              <a:rPr lang="en-ca" sz="1800" b="0" i="0" u="none" strike="noStrike" baseline="0" dirty="0">
                <a:solidFill>
                  <a:srgbClr val="000000"/>
                </a:solidFill>
                <a:effectLst/>
                <a:latin typeface="Calibri" panose="020F0502020204030204" pitchFamily="34" charset="0"/>
              </a:rPr>
              <a:t> du DPCP)</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Programme de sanctions </a:t>
            </a:r>
            <a:r>
              <a:rPr lang="en-ca" sz="1800" b="0" i="0" u="none" strike="noStrike" baseline="0" dirty="0" err="1">
                <a:solidFill>
                  <a:srgbClr val="000000"/>
                </a:solidFill>
                <a:effectLst/>
                <a:latin typeface="Calibri" panose="020F0502020204030204" pitchFamily="34" charset="0"/>
              </a:rPr>
              <a:t>extrajudiciaires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autorisé</a:t>
            </a:r>
            <a:r>
              <a:rPr lang="en-ca" sz="1800" b="0" i="0" u="none" strike="noStrike" baseline="0" dirty="0">
                <a:solidFill>
                  <a:srgbClr val="000000"/>
                </a:solidFill>
                <a:effectLst/>
                <a:latin typeface="Calibri" panose="020F0502020204030204" pitchFamily="34" charset="0"/>
              </a:rPr>
              <a:t> par le </a:t>
            </a:r>
            <a:r>
              <a:rPr lang="en-ca" sz="1800" b="0" i="0" u="none" strike="noStrike" baseline="0" dirty="0" err="1">
                <a:solidFill>
                  <a:srgbClr val="000000"/>
                </a:solidFill>
                <a:effectLst/>
                <a:latin typeface="Calibri" panose="020F0502020204030204" pitchFamily="34" charset="0"/>
              </a:rPr>
              <a:t>ministre</a:t>
            </a:r>
            <a:r>
              <a:rPr lang="en-ca" sz="1800" b="0" i="0" u="none" strike="noStrike" baseline="0" dirty="0">
                <a:solidFill>
                  <a:srgbClr val="000000"/>
                </a:solidFill>
                <a:effectLst/>
                <a:latin typeface="Calibri" panose="020F0502020204030204" pitchFamily="34" charset="0"/>
              </a:rPr>
              <a:t> de la Justice et le </a:t>
            </a:r>
            <a:r>
              <a:rPr lang="en-ca" sz="1800" b="0" i="0" u="none" strike="noStrike" baseline="0" dirty="0" err="1">
                <a:solidFill>
                  <a:srgbClr val="000000"/>
                </a:solidFill>
                <a:effectLst/>
                <a:latin typeface="Calibri" panose="020F0502020204030204" pitchFamily="34" charset="0"/>
              </a:rPr>
              <a:t>ministre</a:t>
            </a:r>
            <a:r>
              <a:rPr lang="en-ca" sz="1800" b="0" i="0" u="none" strike="noStrike" baseline="0" dirty="0">
                <a:solidFill>
                  <a:srgbClr val="000000"/>
                </a:solidFill>
                <a:effectLst/>
                <a:latin typeface="Calibri" panose="020F0502020204030204" pitchFamily="34" charset="0"/>
              </a:rPr>
              <a:t> de la </a:t>
            </a:r>
            <a:r>
              <a:rPr lang="en-ca" sz="1800" b="0" i="0" u="none" strike="noStrike" baseline="0" dirty="0" err="1">
                <a:solidFill>
                  <a:srgbClr val="000000"/>
                </a:solidFill>
                <a:effectLst/>
                <a:latin typeface="Calibri" panose="020F0502020204030204" pitchFamily="34" charset="0"/>
              </a:rPr>
              <a:t>Santé</a:t>
            </a:r>
            <a:r>
              <a:rPr lang="en-ca" sz="1800" b="0" i="0" u="none" strike="noStrike" baseline="0" dirty="0">
                <a:solidFill>
                  <a:srgbClr val="000000"/>
                </a:solidFill>
                <a:effectLst/>
                <a:latin typeface="Calibri" panose="020F0502020204030204" pitchFamily="34" charset="0"/>
              </a:rPr>
              <a:t> et des Services </a:t>
            </a:r>
            <a:r>
              <a:rPr lang="en-ca" sz="1800" b="0" i="0" u="none" strike="noStrike" baseline="0" dirty="0" err="1">
                <a:solidFill>
                  <a:srgbClr val="000000"/>
                </a:solidFill>
                <a:effectLst/>
                <a:latin typeface="Calibri" panose="020F0502020204030204" pitchFamily="34" charset="0"/>
              </a:rPr>
              <a:t>sociaux</a:t>
            </a:r>
            <a:r>
              <a:rPr lang="en-ca" sz="1800" b="0" i="0" u="none" strike="noStrike" baseline="0" dirty="0">
                <a:solidFill>
                  <a:srgbClr val="000000"/>
                </a:solidFill>
                <a:effectLst/>
                <a:latin typeface="Calibri" panose="020F0502020204030204" pitchFamily="34" charset="0"/>
              </a:rPr>
              <a:t>, 2016</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a:t>
            </a:r>
            <a:r>
              <a:rPr lang="en-ca" sz="1800" b="0" i="1" u="none" strike="noStrike" baseline="0" dirty="0" err="1">
                <a:solidFill>
                  <a:srgbClr val="000000"/>
                </a:solidFill>
                <a:effectLst/>
                <a:latin typeface="Calibri" panose="020F0502020204030204" pitchFamily="34" charset="0"/>
              </a:rPr>
              <a:t>criminel</a:t>
            </a:r>
            <a:r>
              <a:rPr lang="en-ca" sz="1800" b="0" i="0" u="none" strike="noStrike" baseline="0" dirty="0">
                <a:solidFill>
                  <a:srgbClr val="000000"/>
                </a:solidFill>
                <a:effectLst/>
                <a:latin typeface="Calibri" panose="020F0502020204030204" pitchFamily="34" charset="0"/>
              </a:rPr>
              <a:t>, LRC (1985), </a:t>
            </a:r>
            <a:r>
              <a:rPr lang="en-ca" sz="1800" b="0" i="0" u="none" strike="noStrike" baseline="0" dirty="0" err="1">
                <a:solidFill>
                  <a:srgbClr val="000000"/>
                </a:solidFill>
                <a:effectLst/>
                <a:latin typeface="Calibri" panose="020F0502020204030204" pitchFamily="34" charset="0"/>
              </a:rPr>
              <a:t>ch.</a:t>
            </a:r>
            <a:r>
              <a:rPr lang="en-ca" sz="1800" b="0" i="0" u="none" strike="noStrike" baseline="0" dirty="0">
                <a:solidFill>
                  <a:srgbClr val="000000"/>
                </a:solidFill>
                <a:effectLst/>
                <a:latin typeface="Calibri" panose="020F0502020204030204" pitchFamily="34" charset="0"/>
              </a:rPr>
              <a:t> C-46, art. 145 (3) (omission de se conformer à </a:t>
            </a:r>
            <a:r>
              <a:rPr lang="en-ca" sz="1800" b="0" i="0" u="none" strike="noStrike" baseline="0" dirty="0" err="1">
                <a:solidFill>
                  <a:srgbClr val="000000"/>
                </a:solidFill>
                <a:effectLst/>
                <a:latin typeface="Calibri" panose="020F0502020204030204" pitchFamily="34" charset="0"/>
              </a:rPr>
              <a:t>une</a:t>
            </a:r>
            <a:r>
              <a:rPr lang="en-ca" sz="1800" b="0" i="0" u="none" strike="noStrike" baseline="0" dirty="0">
                <a:solidFill>
                  <a:srgbClr val="000000"/>
                </a:solidFill>
                <a:effectLst/>
                <a:latin typeface="Calibri" panose="020F0502020204030204" pitchFamily="34" charset="0"/>
              </a:rPr>
              <a:t> citation à </a:t>
            </a:r>
            <a:r>
              <a:rPr lang="en-ca" sz="1800" b="0" i="0" u="none" strike="noStrike" baseline="0" dirty="0" err="1">
                <a:solidFill>
                  <a:srgbClr val="000000"/>
                </a:solidFill>
                <a:effectLst/>
                <a:latin typeface="Calibri" panose="020F0502020204030204" pitchFamily="34" charset="0"/>
              </a:rPr>
              <a:t>comparaitre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a:t>
            </a:r>
            <a:r>
              <a:rPr lang="en-ca" sz="1800" b="0" i="1" u="none" strike="noStrike" baseline="0" dirty="0" err="1">
                <a:solidFill>
                  <a:srgbClr val="000000"/>
                </a:solidFill>
                <a:effectLst/>
                <a:latin typeface="Calibri" panose="020F0502020204030204" pitchFamily="34" charset="0"/>
              </a:rPr>
              <a:t>criminel</a:t>
            </a:r>
            <a:r>
              <a:rPr lang="en-ca" sz="1800" b="0" i="0" u="none" strike="noStrike" baseline="0" dirty="0">
                <a:solidFill>
                  <a:srgbClr val="000000"/>
                </a:solidFill>
                <a:effectLst/>
                <a:latin typeface="Calibri" panose="020F0502020204030204" pitchFamily="34" charset="0"/>
              </a:rPr>
              <a:t>, LRC (1985), </a:t>
            </a:r>
            <a:r>
              <a:rPr lang="en-ca" sz="1800" b="0" i="0" u="none" strike="noStrike" baseline="0" dirty="0" err="1">
                <a:solidFill>
                  <a:srgbClr val="000000"/>
                </a:solidFill>
                <a:effectLst/>
                <a:latin typeface="Calibri" panose="020F0502020204030204" pitchFamily="34" charset="0"/>
              </a:rPr>
              <a:t>ch.</a:t>
            </a:r>
            <a:r>
              <a:rPr lang="en-ca" sz="1800" b="0" i="0" u="none" strike="noStrike" baseline="0" dirty="0">
                <a:solidFill>
                  <a:srgbClr val="000000"/>
                </a:solidFill>
                <a:effectLst/>
                <a:latin typeface="Calibri" panose="020F0502020204030204" pitchFamily="34" charset="0"/>
              </a:rPr>
              <a:t> C-46, art. 503 (</a:t>
            </a:r>
            <a:r>
              <a:rPr lang="en-ca" sz="1800" b="0" i="0" u="none" strike="noStrike" baseline="0" dirty="0" err="1">
                <a:solidFill>
                  <a:srgbClr val="000000"/>
                </a:solidFill>
                <a:effectLst/>
                <a:latin typeface="Calibri" panose="020F0502020204030204" pitchFamily="34" charset="0"/>
              </a:rPr>
              <a:t>comparution</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7</a:t>
            </a:fld>
            <a:endParaRPr lang="en-ca"/>
          </a:p>
        </p:txBody>
      </p:sp>
    </p:spTree>
    <p:extLst>
      <p:ext uri="{BB962C8B-B14F-4D97-AF65-F5344CB8AC3E}">
        <p14:creationId xmlns:p14="http://schemas.microsoft.com/office/powerpoint/2010/main" val="336980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ca" sz="1800" b="1" i="0" u="none" strike="noStrike" baseline="0" dirty="0">
                <a:solidFill>
                  <a:srgbClr val="000000"/>
                </a:solidFill>
                <a:effectLst/>
                <a:latin typeface="Calibri" panose="020F0502020204030204" pitchFamily="34" charset="0"/>
              </a:rPr>
              <a:t>TEACHER’S NOTES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Generally, the police give out tickets for infractions that are not crimes. Infractions are not criminal offences so, if you get a ticket, you won’t get a criminal record.</a:t>
            </a:r>
            <a:endParaRPr lang="en-ca" sz="1800" b="0" i="0" dirty="0">
              <a:solidFill>
                <a:srgbClr val="444444"/>
              </a:solidFill>
              <a:effectLst/>
              <a:latin typeface="Arial" panose="020B0604020202020204" pitchFamily="34" charset="0"/>
              <a:cs typeface="Arial"/>
            </a:endParaRPr>
          </a:p>
          <a:p>
            <a:pPr algn="l" rtl="0" fontAlgn="base"/>
            <a:r>
              <a:rPr lang="en-ca" sz="1800" b="0" i="0" u="none" strike="noStrike" baseline="0" dirty="0">
                <a:solidFill>
                  <a:srgbClr val="000000"/>
                </a:solidFill>
                <a:effectLst/>
                <a:latin typeface="Arial" panose="020B0604020202020204" pitchFamily="34" charset="0"/>
              </a:rPr>
              <a:t>Some examples of infractions include: violations of the Highway Safety Code (e.g., jaywalking), violations of municipal by-laws, smoking in non-smoking areas, etc.</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The teenager’s parents will also receive a copy of the ticket. When ticketing a young person, the police will ask them to identify themself. This means they must give their name, address, and sometimes their date of birth.</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Teenagers who cannot pay their ticket can contact the </a:t>
            </a:r>
            <a:r>
              <a:rPr lang="en-ca" sz="1800" b="0" i="0" u="sng" strike="noStrike" baseline="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Bureau des infractions et </a:t>
            </a:r>
            <a:r>
              <a:rPr lang="en-ca" sz="1800" b="0" i="0" u="sng" strike="noStrike" baseline="0" dirty="0" err="1">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amendes</a:t>
            </a:r>
            <a:r>
              <a:rPr lang="en-ca" sz="1800" b="0" i="0" u="none" strike="noStrike" baseline="0" dirty="0">
                <a:solidFill>
                  <a:schemeClr val="tx1"/>
                </a:solidFill>
                <a:effectLst/>
                <a:latin typeface="Calibri" panose="020F0502020204030204" pitchFamily="34" charset="0"/>
              </a:rPr>
              <a:t> (</a:t>
            </a:r>
            <a:r>
              <a:rPr lang="en-ca" sz="1800" b="0" i="0" u="none" baseline="0" dirty="0">
                <a:hlinkClick r:id="rId4"/>
              </a:rPr>
              <a:t>the Quebec offences and fines bureau</a:t>
            </a:r>
            <a:r>
              <a:rPr lang="en-ca" sz="1800" b="0" i="0" u="none" strike="noStrike" baseline="0" dirty="0">
                <a:solidFill>
                  <a:schemeClr val="tx1"/>
                </a:solidFill>
                <a:effectLst/>
                <a:latin typeface="Calibri" panose="020F0502020204030204" pitchFamily="34" charset="0"/>
              </a:rPr>
              <a:t>). </a:t>
            </a:r>
            <a:r>
              <a:rPr lang="en-ca" sz="1800" b="0" i="0" u="none" strike="noStrike" baseline="0" dirty="0">
                <a:solidFill>
                  <a:srgbClr val="000000"/>
                </a:solidFill>
                <a:effectLst/>
                <a:latin typeface="Calibri" panose="020F0502020204030204" pitchFamily="34" charset="0"/>
              </a:rPr>
              <a:t>They may be able to do community service instead of paying the fine.</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Our rights and obligations if the police stop us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u="none" baseline="0" dirty="0"/>
              <a:t>•</a:t>
            </a:r>
            <a:r>
              <a:rPr lang="en-ca" b="0" i="0" u="none" strike="noStrike" baseline="0" dirty="0">
                <a:effectLst/>
              </a:rPr>
              <a:t> </a:t>
            </a:r>
            <a:r>
              <a:rPr lang="en-ca" sz="1800" b="0" i="0" u="none" strike="noStrike" baseline="0" dirty="0">
                <a:effectLst/>
                <a:latin typeface="Calibri" panose="020F0502020204030204" pitchFamily="34" charset="0"/>
                <a:cs typeface="Calibri" panose="020F0502020204030204" pitchFamily="34" charset="0"/>
              </a:rPr>
              <a:t>Regardless of your age, if the police stop you because </a:t>
            </a:r>
            <a:r>
              <a:rPr lang="en-ca" sz="1800" b="0" i="0" u="none" baseline="0" dirty="0">
                <a:latin typeface="Calibri" panose="020F0502020204030204" pitchFamily="34" charset="0"/>
                <a:cs typeface="Calibri" panose="020F0502020204030204" pitchFamily="34" charset="0"/>
              </a:rPr>
              <a:t>you </a:t>
            </a:r>
            <a:r>
              <a:rPr lang="en-ca" sz="1800" b="0" i="0" u="none" strike="noStrike" baseline="0" dirty="0">
                <a:effectLst/>
                <a:latin typeface="Calibri" panose="020F0502020204030204" pitchFamily="34" charset="0"/>
                <a:cs typeface="Calibri" panose="020F0502020204030204" pitchFamily="34" charset="0"/>
              </a:rPr>
              <a:t>broke the law or are</a:t>
            </a:r>
            <a:r>
              <a:rPr lang="en-ca" sz="1800" b="0" i="0" u="none" baseline="0" dirty="0">
                <a:latin typeface="Calibri" panose="020F0502020204030204" pitchFamily="34" charset="0"/>
                <a:cs typeface="Calibri" panose="020F0502020204030204" pitchFamily="34" charset="0"/>
              </a:rPr>
              <a:t> suspected of having</a:t>
            </a:r>
            <a:r>
              <a:rPr lang="en-ca" sz="1800" b="0" i="0" u="none" strike="noStrike" baseline="0" dirty="0">
                <a:effectLst/>
                <a:latin typeface="Calibri" panose="020F0502020204030204" pitchFamily="34" charset="0"/>
                <a:cs typeface="Calibri" panose="020F0502020204030204" pitchFamily="34" charset="0"/>
              </a:rPr>
              <a:t> done so, you must give them your name and address. The police can arrest you and take you to the police station if you refuse to identify yourself </a:t>
            </a:r>
            <a:r>
              <a:rPr lang="en-ca" sz="1800" b="0" i="0" u="none" baseline="0" dirty="0">
                <a:latin typeface="Calibri" panose="020F0502020204030204" pitchFamily="34" charset="0"/>
                <a:cs typeface="Calibri" panose="020F0502020204030204" pitchFamily="34" charset="0"/>
              </a:rPr>
              <a:t>or </a:t>
            </a:r>
            <a:r>
              <a:rPr lang="en-ca" sz="1800" b="0" i="0" u="none" strike="noStrike" baseline="0" dirty="0">
                <a:effectLst/>
                <a:latin typeface="Calibri" panose="020F0502020204030204" pitchFamily="34" charset="0"/>
                <a:cs typeface="Calibri" panose="020F0502020204030204" pitchFamily="34" charset="0"/>
              </a:rPr>
              <a:t>if you provide a false identity when you were required to identify yourself. If the </a:t>
            </a:r>
            <a:r>
              <a:rPr lang="en-ca" sz="1800" b="0" i="0" u="none" baseline="0" dirty="0">
                <a:latin typeface="Calibri" panose="020F0502020204030204" pitchFamily="34" charset="0"/>
                <a:cs typeface="Calibri" panose="020F0502020204030204" pitchFamily="34" charset="0"/>
              </a:rPr>
              <a:t>police</a:t>
            </a:r>
            <a:r>
              <a:rPr lang="en-ca" sz="1800" b="0" i="0" u="none" strike="noStrike" baseline="0" dirty="0">
                <a:effectLst/>
                <a:latin typeface="Calibri" panose="020F0502020204030204" pitchFamily="34" charset="0"/>
                <a:cs typeface="Calibri" panose="020F0502020204030204" pitchFamily="34" charset="0"/>
              </a:rPr>
              <a:t> question you without charging you with an </a:t>
            </a:r>
            <a:r>
              <a:rPr lang="en-ca" sz="1800" b="0" i="0" u="none" baseline="0" dirty="0">
                <a:latin typeface="Calibri" panose="020F0502020204030204" pitchFamily="34" charset="0"/>
                <a:cs typeface="Calibri" panose="020F0502020204030204" pitchFamily="34" charset="0"/>
              </a:rPr>
              <a:t>offence, however</a:t>
            </a:r>
            <a:r>
              <a:rPr lang="en-ca" sz="1800" b="0" i="0" u="none" strike="noStrike" baseline="0" dirty="0">
                <a:effectLst/>
                <a:latin typeface="Calibri" panose="020F0502020204030204" pitchFamily="34" charset="0"/>
                <a:cs typeface="Calibri" panose="020F0502020204030204" pitchFamily="34" charset="0"/>
              </a:rPr>
              <a:t>, you do not have to answer any questions other than giving your identity.</a:t>
            </a:r>
            <a:r>
              <a:rPr lang="en-ca" sz="1800" b="0" i="0" u="none" baseline="0" dirty="0">
                <a:latin typeface="Calibri" panose="020F0502020204030204" pitchFamily="34" charset="0"/>
                <a:cs typeface="Calibri" panose="020F0502020204030204" pitchFamily="34" charset="0"/>
              </a:rPr>
              <a:t> </a:t>
            </a:r>
            <a:endParaRPr lang="en-ca" sz="1800" dirty="0">
              <a:solidFill>
                <a:srgbClr val="444444"/>
              </a:solidFill>
              <a:latin typeface="Calibri" panose="020F0502020204030204" pitchFamily="34" charset="0"/>
              <a:cs typeface="Calibri" panose="020F0502020204030204" pitchFamily="34" charset="0"/>
            </a:endParaRPr>
          </a:p>
          <a:p>
            <a:pPr algn="l" rtl="0">
              <a:buFont typeface="Arial" panose="020B0604020202020204" pitchFamily="34" charset="0"/>
              <a:buChar char="•"/>
            </a:pPr>
            <a:endParaRPr lang="en-ca" sz="1800" b="0" i="0" dirty="0">
              <a:solidFill>
                <a:srgbClr val="444444"/>
              </a:solidFill>
              <a:effectLst/>
              <a:latin typeface="Calibri"/>
              <a:cs typeface="Calibri"/>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The rule about identifying ourselves works both ways: if you ask a police officer to identify themself, they must give you their name and badge number. If you don’t think the police respected your rights or if you think they discriminated against you, you can </a:t>
            </a:r>
            <a:r>
              <a:rPr lang="en-ca" sz="1800" b="0" i="0" u="none" strike="noStrike" baseline="0" dirty="0">
                <a:solidFill>
                  <a:srgbClr val="0563C1"/>
                </a:solidFill>
                <a:effectLst/>
                <a:latin typeface="Calibri" panose="020F0502020204030204" pitchFamily="34" charset="0"/>
                <a:hlinkClick r:id="rId5"/>
              </a:rPr>
              <a:t>file a complaint</a:t>
            </a:r>
            <a:r>
              <a:rPr lang="en-ca" sz="1800" b="0" i="0" u="none" strike="noStrike" baseline="0" dirty="0">
                <a:solidFill>
                  <a:srgbClr val="0563C1"/>
                </a:solidFill>
                <a:effectLst/>
                <a:latin typeface="Calibri" panose="020F0502020204030204" pitchFamily="34" charset="0"/>
              </a:rPr>
              <a:t> (</a:t>
            </a:r>
            <a:r>
              <a:rPr lang="en-ca" sz="1800" b="0" i="0" u="none" baseline="0" dirty="0">
                <a:hlinkClick r:id="rId6"/>
              </a:rPr>
              <a:t>depliant_public.pdf (gouv.qc.ca)</a:t>
            </a:r>
            <a:r>
              <a:rPr lang="en-ca" sz="1800" b="0" i="0" u="sng" strike="noStrike" baseline="0" dirty="0">
                <a:solidFill>
                  <a:srgbClr val="0563C1"/>
                </a:solidFill>
                <a:effectLst/>
                <a:latin typeface="Calibri" panose="020F0502020204030204" pitchFamily="34" charset="0"/>
              </a:rPr>
              <a:t>)</a:t>
            </a:r>
            <a:r>
              <a:rPr lang="en-ca" sz="1800" b="0" i="0" u="none" strike="noStrike" baseline="0" dirty="0">
                <a:solidFill>
                  <a:srgbClr val="000000"/>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Note: The police can’t search you or search your bags for no reason. They can only search you in specific situations, for example, if they believe someone’s security is threatened, or if you explicitly give them permission to do so.</a:t>
            </a:r>
            <a:r>
              <a:rPr lang="en-ca" sz="1800" b="0" i="0" u="none" baseline="0" dirty="0">
                <a:solidFill>
                  <a:srgbClr val="444444"/>
                </a:solidFill>
                <a:effectLst/>
                <a:latin typeface="Calibri" panose="020F0502020204030204" pitchFamily="34" charset="0"/>
              </a:rPr>
              <a:t> </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Arial" panose="020B0604020202020204" pitchFamily="34" charset="0"/>
              </a:rPr>
              <a:t>RESOURCES</a:t>
            </a:r>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Arial" panose="020B0604020202020204" pitchFamily="34" charset="0"/>
              </a:rPr>
              <a:t>For more information about receiving a ticket when you are under 18: </a:t>
            </a:r>
            <a:r>
              <a:rPr lang="en-ca" sz="1800" b="0" i="0" u="none" baseline="0" dirty="0">
                <a:hlinkClick r:id="rId7"/>
              </a:rPr>
              <a:t>Teenagers: Tickets and Fines | Éducaloi (educaloi.qc.ca)</a:t>
            </a:r>
            <a:r>
              <a:rPr lang="en-ca" sz="1800" b="0" i="0" u="none" strike="noStrike" baseline="0" dirty="0">
                <a:solidFill>
                  <a:srgbClr val="000000"/>
                </a:solidFill>
                <a:effectLst/>
                <a:latin typeface="Arial" panose="020B0604020202020204" pitchFamily="34" charset="0"/>
              </a:rPr>
              <a:t>.</a:t>
            </a:r>
            <a:endParaRPr lang="en-ca" sz="1800" b="0" i="0" u="none" strike="noStrike" dirty="0">
              <a:solidFill>
                <a:srgbClr val="000000"/>
              </a:solidFill>
              <a:effectLst/>
              <a:latin typeface="Arial" panose="020B0604020202020204" pitchFamily="34" charset="0"/>
              <a:cs typeface="Arial"/>
            </a:endParaRPr>
          </a:p>
          <a:p>
            <a:pPr algn="l" rtl="0" fontAlgn="base">
              <a:buFont typeface="Arial" panose="020B0604020202020204" pitchFamily="34" charset="0"/>
              <a:buChar char="•"/>
            </a:pPr>
            <a:endParaRPr lang="en-ca"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None/>
            </a:pP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baseline="0" dirty="0">
                <a:solidFill>
                  <a:srgbClr val="000000"/>
                </a:solidFill>
                <a:effectLst/>
                <a:latin typeface="Calibri" panose="020F0502020204030204" pitchFamily="34" charset="0"/>
              </a:rPr>
              <a:t>For more information about your rights when you are stopped by a police officer: </a:t>
            </a:r>
            <a:r>
              <a:rPr lang="en-ca" sz="1800" b="0" i="0" u="none" baseline="0" dirty="0">
                <a:hlinkClick r:id="rId8"/>
              </a:rPr>
              <a:t>Stopped by the Police? You Have Rights! | Éducaloi (educaloi.qc.ca)</a:t>
            </a:r>
            <a:endParaRPr lang="en-ca"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endParaRPr lang="en-ca" sz="1800" b="0" i="0" u="none" strike="noStrike" baseline="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For more information about police ethics: </a:t>
            </a:r>
            <a:r>
              <a:rPr lang="en-ca" sz="1800" b="0" i="0" u="none" baseline="0" dirty="0">
                <a:hlinkClick r:id="rId9"/>
              </a:rPr>
              <a:t>Police Ethics | Éducaloi (educaloi.qc.ca)</a:t>
            </a:r>
            <a:br>
              <a:rPr lang="en-ca" sz="1800" b="0" i="0" u="none" strike="noStrike" dirty="0">
                <a:solidFill>
                  <a:srgbClr val="000000"/>
                </a:solidFill>
                <a:effectLst/>
                <a:latin typeface="Calibri" panose="020F0502020204030204" pitchFamily="34" charset="0"/>
              </a:rPr>
            </a:b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 :</a:t>
            </a:r>
            <a:endParaRPr lang="en-ca" b="0" i="0" dirty="0">
              <a:solidFill>
                <a:srgbClr val="444444"/>
              </a:solidFill>
              <a:effectLst/>
              <a:latin typeface="Calibri" panose="020F0502020204030204" pitchFamily="34" charset="0"/>
            </a:endParaRPr>
          </a:p>
          <a:p>
            <a:pPr algn="l" rtl="0" fontAlgn="base"/>
            <a:endParaRPr lang="en-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a:t>
            </a:r>
            <a:r>
              <a:rPr lang="en-ca" sz="1800" b="0" i="1" u="none" strike="noStrike" baseline="0" dirty="0" err="1">
                <a:solidFill>
                  <a:srgbClr val="000000"/>
                </a:solidFill>
                <a:effectLst/>
                <a:latin typeface="Calibri" panose="020F0502020204030204" pitchFamily="34" charset="0"/>
              </a:rPr>
              <a:t>procédure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pénale</a:t>
            </a:r>
            <a:r>
              <a:rPr lang="en-ca" sz="1800" b="0" i="0" u="none" strike="noStrike" baseline="0" dirty="0">
                <a:solidFill>
                  <a:srgbClr val="000000"/>
                </a:solidFill>
                <a:effectLst/>
                <a:latin typeface="Calibri" panose="020F0502020204030204" pitchFamily="34" charset="0"/>
              </a:rPr>
              <a:t>, RLRQ c C-251, art. 144 (</a:t>
            </a:r>
            <a:r>
              <a:rPr lang="en-ca" sz="1800" b="0" i="0" u="none" strike="noStrike" baseline="0" dirty="0" err="1">
                <a:solidFill>
                  <a:srgbClr val="000000"/>
                </a:solidFill>
                <a:effectLst/>
                <a:latin typeface="Calibri" panose="020F0502020204030204" pitchFamily="34" charset="0"/>
              </a:rPr>
              <a:t>constat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d’infraction</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la </a:t>
            </a:r>
            <a:r>
              <a:rPr lang="en-ca" sz="1800" b="0" i="1" u="none" strike="noStrike" baseline="0" dirty="0" err="1">
                <a:solidFill>
                  <a:srgbClr val="000000"/>
                </a:solidFill>
                <a:effectLst/>
                <a:latin typeface="Calibri" panose="020F0502020204030204" pitchFamily="34" charset="0"/>
              </a:rPr>
              <a:t>sécurité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routière</a:t>
            </a:r>
            <a:r>
              <a:rPr lang="en-ca" sz="1800" b="0" i="0" u="none" strike="noStrike" baseline="0" dirty="0">
                <a:solidFill>
                  <a:srgbClr val="000000"/>
                </a:solidFill>
                <a:effectLst/>
                <a:latin typeface="Calibri" panose="020F0502020204030204" pitchFamily="34" charset="0"/>
              </a:rPr>
              <a:t>, RLRQ c C-242, arts 444, 505 (infraction – traverser à un feu rouge)</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Loi</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concernant</a:t>
            </a:r>
            <a:r>
              <a:rPr lang="en-ca" sz="1800" b="0" i="1" u="none" strike="noStrike" baseline="0" dirty="0">
                <a:solidFill>
                  <a:srgbClr val="000000"/>
                </a:solidFill>
                <a:effectLst/>
                <a:latin typeface="Calibri" panose="020F0502020204030204" pitchFamily="34" charset="0"/>
              </a:rPr>
              <a:t> la </a:t>
            </a:r>
            <a:r>
              <a:rPr lang="en-ca" sz="1800" b="0" i="1" u="none" strike="noStrike" baseline="0" dirty="0" err="1">
                <a:solidFill>
                  <a:srgbClr val="000000"/>
                </a:solidFill>
                <a:effectLst/>
                <a:latin typeface="Calibri" panose="020F0502020204030204" pitchFamily="34" charset="0"/>
              </a:rPr>
              <a:t>lutte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contre</a:t>
            </a:r>
            <a:r>
              <a:rPr lang="en-ca" sz="1800" b="0" i="1" u="none" strike="noStrike" baseline="0" dirty="0">
                <a:solidFill>
                  <a:srgbClr val="000000"/>
                </a:solidFill>
                <a:effectLst/>
                <a:latin typeface="Calibri" panose="020F0502020204030204" pitchFamily="34" charset="0"/>
              </a:rPr>
              <a:t> le </a:t>
            </a:r>
            <a:r>
              <a:rPr lang="en-ca" sz="1800" b="0" i="1" u="none" strike="noStrike" baseline="0" dirty="0" err="1">
                <a:solidFill>
                  <a:srgbClr val="000000"/>
                </a:solidFill>
                <a:effectLst/>
                <a:latin typeface="Calibri" panose="020F0502020204030204" pitchFamily="34" charset="0"/>
              </a:rPr>
              <a:t>tabagisme</a:t>
            </a:r>
            <a:r>
              <a:rPr lang="en-ca" sz="1800" b="0" i="0" u="none" strike="noStrike" baseline="0" dirty="0">
                <a:solidFill>
                  <a:srgbClr val="000000"/>
                </a:solidFill>
                <a:effectLst/>
                <a:latin typeface="Calibri" panose="020F0502020204030204" pitchFamily="34" charset="0"/>
              </a:rPr>
              <a:t>, RLRQ c L-62, arts 2, 2.1, 2.2 (interdiction de </a:t>
            </a:r>
            <a:r>
              <a:rPr lang="en-ca" sz="1800" b="0" i="0" u="none" strike="noStrike" baseline="0" dirty="0" err="1">
                <a:solidFill>
                  <a:srgbClr val="000000"/>
                </a:solidFill>
                <a:effectLst/>
                <a:latin typeface="Calibri" panose="020F0502020204030204" pitchFamily="34" charset="0"/>
              </a:rPr>
              <a:t>l’usage</a:t>
            </a:r>
            <a:r>
              <a:rPr lang="en-ca" sz="1800" b="0" i="0" u="none" strike="noStrike" baseline="0" dirty="0">
                <a:solidFill>
                  <a:srgbClr val="000000"/>
                </a:solidFill>
                <a:effectLst/>
                <a:latin typeface="Calibri" panose="020F0502020204030204" pitchFamily="34" charset="0"/>
              </a:rPr>
              <a:t> du </a:t>
            </a:r>
            <a:r>
              <a:rPr lang="en-ca" sz="1800" b="0" i="0" u="none" strike="noStrike" baseline="0" dirty="0" err="1">
                <a:solidFill>
                  <a:srgbClr val="000000"/>
                </a:solidFill>
                <a:effectLst/>
                <a:latin typeface="Calibri" panose="020F0502020204030204" pitchFamily="34" charset="0"/>
              </a:rPr>
              <a:t>tabac</a:t>
            </a:r>
            <a:r>
              <a:rPr lang="en-ca" sz="1800" b="0" i="0" u="none" strike="noStrike" baseline="0" dirty="0">
                <a:solidFill>
                  <a:srgbClr val="000000"/>
                </a:solidFill>
                <a:effectLst/>
                <a:latin typeface="Calibri" panose="020F0502020204030204" pitchFamily="34" charset="0"/>
              </a:rPr>
              <a:t> dans </a:t>
            </a:r>
            <a:r>
              <a:rPr lang="en-ca" sz="1800" b="0" i="0" u="none" strike="noStrike" baseline="0" dirty="0" err="1">
                <a:solidFill>
                  <a:srgbClr val="000000"/>
                </a:solidFill>
                <a:effectLst/>
                <a:latin typeface="Calibri" panose="020F0502020204030204" pitchFamily="34" charset="0"/>
              </a:rPr>
              <a:t>certains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lieux</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a:t>
            </a:r>
            <a:r>
              <a:rPr lang="en-ca" sz="1800" b="0" i="1" u="none" strike="noStrike" baseline="0" dirty="0" err="1">
                <a:solidFill>
                  <a:srgbClr val="000000"/>
                </a:solidFill>
                <a:effectLst/>
                <a:latin typeface="Calibri" panose="020F0502020204030204" pitchFamily="34" charset="0"/>
              </a:rPr>
              <a:t>procédure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pénale</a:t>
            </a:r>
            <a:r>
              <a:rPr lang="en-ca" sz="1800" b="0" i="0" u="none" strike="noStrike" baseline="0" dirty="0">
                <a:solidFill>
                  <a:srgbClr val="000000"/>
                </a:solidFill>
                <a:effectLst/>
                <a:latin typeface="Calibri" panose="020F0502020204030204" pitchFamily="34" charset="0"/>
              </a:rPr>
              <a:t>, RLRQ c C-251, art. 159 (parents </a:t>
            </a:r>
            <a:r>
              <a:rPr lang="en-ca" sz="1800" b="0" i="0" u="none" strike="noStrike" baseline="0" dirty="0" err="1">
                <a:solidFill>
                  <a:srgbClr val="000000"/>
                </a:solidFill>
                <a:effectLst/>
                <a:latin typeface="Calibri" panose="020F0502020204030204" pitchFamily="34" charset="0"/>
              </a:rPr>
              <a:t>reçoivent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une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copie</a:t>
            </a:r>
            <a:r>
              <a:rPr lang="en-ca" sz="1800" b="0" i="0" u="none" strike="noStrike" baseline="0" dirty="0">
                <a:solidFill>
                  <a:srgbClr val="000000"/>
                </a:solidFill>
                <a:effectLst/>
                <a:latin typeface="Calibri" panose="020F0502020204030204" pitchFamily="34" charset="0"/>
              </a:rPr>
              <a:t> du </a:t>
            </a:r>
            <a:r>
              <a:rPr lang="en-ca" sz="1800" b="0" i="0" u="none" strike="noStrike" baseline="0" dirty="0" err="1">
                <a:solidFill>
                  <a:srgbClr val="000000"/>
                </a:solidFill>
                <a:effectLst/>
                <a:latin typeface="Calibri" panose="020F0502020204030204" pitchFamily="34" charset="0"/>
              </a:rPr>
              <a:t>constat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d’infraction</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a:t>
            </a:r>
            <a:r>
              <a:rPr lang="en-ca" sz="1800" b="0" i="1" u="none" strike="noStrike" baseline="0" dirty="0" err="1">
                <a:solidFill>
                  <a:srgbClr val="000000"/>
                </a:solidFill>
                <a:effectLst/>
                <a:latin typeface="Calibri" panose="020F0502020204030204" pitchFamily="34" charset="0"/>
              </a:rPr>
              <a:t>procédure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pénale</a:t>
            </a:r>
            <a:r>
              <a:rPr lang="en-ca" sz="1800" b="0" i="0" u="none" strike="noStrike" baseline="0" dirty="0">
                <a:solidFill>
                  <a:srgbClr val="000000"/>
                </a:solidFill>
                <a:effectLst/>
                <a:latin typeface="Calibri" panose="020F0502020204030204" pitchFamily="34" charset="0"/>
              </a:rPr>
              <a:t>, RLRQ c C-251, art. 72 al. 1 (obligation de donner nom et </a:t>
            </a:r>
            <a:r>
              <a:rPr lang="en-ca" sz="1800" b="0" i="0" u="none" strike="noStrike" baseline="0" dirty="0" err="1">
                <a:solidFill>
                  <a:srgbClr val="000000"/>
                </a:solidFill>
                <a:effectLst/>
                <a:latin typeface="Calibri" panose="020F0502020204030204" pitchFamily="34" charset="0"/>
              </a:rPr>
              <a:t>adresse</a:t>
            </a:r>
            <a:r>
              <a:rPr lang="en-ca" sz="1800" b="0" i="0" u="none" strike="noStrike" baseline="0" dirty="0">
                <a:solidFill>
                  <a:srgbClr val="000000"/>
                </a:solidFill>
                <a:effectLst/>
                <a:latin typeface="Calibri" panose="020F0502020204030204" pitchFamily="34" charset="0"/>
              </a:rPr>
              <a:t> à un </a:t>
            </a:r>
            <a:r>
              <a:rPr lang="en-ca" sz="1800" b="0" i="0" u="none" strike="noStrike" baseline="0" dirty="0" err="1">
                <a:solidFill>
                  <a:srgbClr val="000000"/>
                </a:solidFill>
                <a:effectLst/>
                <a:latin typeface="Calibri" panose="020F0502020204030204" pitchFamily="34" charset="0"/>
              </a:rPr>
              <a:t>policier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cas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d’infraction</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ou</a:t>
            </a:r>
            <a:r>
              <a:rPr lang="en-ca" sz="1800" b="0" i="0" u="none" strike="noStrike" baseline="0" dirty="0">
                <a:solidFill>
                  <a:srgbClr val="000000"/>
                </a:solidFill>
                <a:effectLst/>
                <a:latin typeface="Calibri" panose="020F0502020204030204" pitchFamily="34" charset="0"/>
              </a:rPr>
              <a:t> de soupçon </a:t>
            </a:r>
            <a:r>
              <a:rPr lang="en-ca" sz="1800" b="0" i="0" u="none" strike="noStrike" baseline="0" dirty="0" err="1">
                <a:solidFill>
                  <a:srgbClr val="000000"/>
                </a:solidFill>
                <a:effectLst/>
                <a:latin typeface="Calibri" panose="020F0502020204030204" pitchFamily="34" charset="0"/>
              </a:rPr>
              <a:t>d’avoir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commis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une</a:t>
            </a:r>
            <a:r>
              <a:rPr lang="en-ca" sz="1800" b="0" i="0" u="none" strike="noStrike" baseline="0" dirty="0">
                <a:solidFill>
                  <a:srgbClr val="000000"/>
                </a:solidFill>
                <a:effectLst/>
                <a:latin typeface="Calibri" panose="020F0502020204030204" pitchFamily="34" charset="0"/>
              </a:rPr>
              <a:t> infraction)</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R c Grant</a:t>
            </a:r>
            <a:r>
              <a:rPr lang="en-ca" sz="1800" b="0" i="0" u="none" strike="noStrike" baseline="0" dirty="0">
                <a:solidFill>
                  <a:srgbClr val="000000"/>
                </a:solidFill>
                <a:effectLst/>
                <a:latin typeface="Calibri" panose="020F0502020204030204" pitchFamily="34" charset="0"/>
              </a:rPr>
              <a:t>, 2009 CSC 32 aux paras 37</a:t>
            </a:r>
            <a:r>
              <a:rPr lang="en-ca" sz="1800" b="0" i="0" u="none" strike="noStrike" baseline="0" dirty="0">
                <a:solidFill>
                  <a:srgbClr val="000000"/>
                </a:solidFill>
                <a:effectLst/>
                <a:latin typeface="Cambria Math" panose="02040503050406030204" pitchFamily="18" charset="0"/>
              </a:rPr>
              <a:t>‑</a:t>
            </a:r>
            <a:r>
              <a:rPr lang="en-ca" sz="1800" b="0" i="0" u="none" strike="noStrike" baseline="0" dirty="0">
                <a:solidFill>
                  <a:srgbClr val="000000"/>
                </a:solidFill>
                <a:effectLst/>
                <a:latin typeface="Calibri" panose="020F0502020204030204" pitchFamily="34" charset="0"/>
              </a:rPr>
              <a:t>38 (pas </a:t>
            </a:r>
            <a:r>
              <a:rPr lang="en-ca" sz="1800" b="0" i="0" u="none" strike="noStrike" baseline="0" dirty="0" err="1">
                <a:solidFill>
                  <a:srgbClr val="000000"/>
                </a:solidFill>
                <a:effectLst/>
                <a:latin typeface="Calibri" panose="020F0502020204030204" pitchFamily="34" charset="0"/>
              </a:rPr>
              <a:t>d’obligation</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répondre</a:t>
            </a:r>
            <a:r>
              <a:rPr lang="en-ca" sz="1800" b="0" i="0" u="none" strike="noStrike" baseline="0" dirty="0">
                <a:solidFill>
                  <a:srgbClr val="000000"/>
                </a:solidFill>
                <a:effectLst/>
                <a:latin typeface="Calibri" panose="020F0502020204030204" pitchFamily="34" charset="0"/>
              </a:rPr>
              <a:t> aux questions des </a:t>
            </a:r>
            <a:r>
              <a:rPr lang="en-ca" sz="1800" b="0" i="0" u="none" strike="noStrike" baseline="0" dirty="0" err="1">
                <a:solidFill>
                  <a:srgbClr val="000000"/>
                </a:solidFill>
                <a:effectLst/>
                <a:latin typeface="Calibri" panose="020F0502020204030204" pitchFamily="34" charset="0"/>
              </a:rPr>
              <a:t>policiers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cas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d’interception</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de </a:t>
            </a:r>
            <a:r>
              <a:rPr lang="en-ca" sz="1800" b="0" i="1" u="none" strike="noStrike" baseline="0" dirty="0" err="1">
                <a:solidFill>
                  <a:srgbClr val="000000"/>
                </a:solidFill>
                <a:effectLst/>
                <a:latin typeface="Calibri" panose="020F0502020204030204" pitchFamily="34" charset="0"/>
              </a:rPr>
              <a:t>déontologie</a:t>
            </a:r>
            <a:r>
              <a:rPr lang="en-ca" sz="1800" b="0" i="1" u="none" strike="noStrike" baseline="0" dirty="0">
                <a:solidFill>
                  <a:srgbClr val="000000"/>
                </a:solidFill>
                <a:effectLst/>
                <a:latin typeface="Calibri" panose="020F0502020204030204" pitchFamily="34" charset="0"/>
              </a:rPr>
              <a:t> des </a:t>
            </a:r>
            <a:r>
              <a:rPr lang="en-ca" sz="1800" b="0" i="1" u="none" strike="noStrike" baseline="0" dirty="0" err="1">
                <a:solidFill>
                  <a:srgbClr val="000000"/>
                </a:solidFill>
                <a:effectLst/>
                <a:latin typeface="Calibri" panose="020F0502020204030204" pitchFamily="34" charset="0"/>
              </a:rPr>
              <a:t>policiers</a:t>
            </a:r>
            <a:r>
              <a:rPr lang="en-ca" sz="1800" b="0" i="1" u="none" strike="noStrike" baseline="0" dirty="0">
                <a:solidFill>
                  <a:srgbClr val="000000"/>
                </a:solidFill>
                <a:effectLst/>
                <a:latin typeface="Calibri" panose="020F0502020204030204" pitchFamily="34" charset="0"/>
              </a:rPr>
              <a:t> du Québec</a:t>
            </a:r>
            <a:r>
              <a:rPr lang="en-ca" sz="1800" b="0" i="0" u="none" strike="noStrike" baseline="0" dirty="0">
                <a:solidFill>
                  <a:srgbClr val="000000"/>
                </a:solidFill>
                <a:effectLst/>
                <a:latin typeface="Calibri" panose="020F0502020204030204" pitchFamily="34" charset="0"/>
              </a:rPr>
              <a:t>, RLRQ, c P-131, r 1, art. 5 al. 2 (2) (obligation du </a:t>
            </a:r>
            <a:r>
              <a:rPr lang="en-ca" sz="1800" b="0" i="0" u="none" strike="noStrike" baseline="0" dirty="0" err="1">
                <a:solidFill>
                  <a:srgbClr val="000000"/>
                </a:solidFill>
                <a:effectLst/>
                <a:latin typeface="Calibri" panose="020F0502020204030204" pitchFamily="34" charset="0"/>
              </a:rPr>
              <a:t>policier</a:t>
            </a:r>
            <a:r>
              <a:rPr lang="en-ca" sz="1800" b="0" i="0" u="none" strike="noStrike" baseline="0" dirty="0">
                <a:solidFill>
                  <a:srgbClr val="000000"/>
                </a:solidFill>
                <a:effectLst/>
                <a:latin typeface="Calibri" panose="020F0502020204030204" pitchFamily="34" charset="0"/>
              </a:rPr>
              <a:t> de </a:t>
            </a:r>
            <a:r>
              <a:rPr lang="en-ca" sz="1800" b="0" i="0" u="none" strike="noStrike" baseline="0" dirty="0" err="1">
                <a:solidFill>
                  <a:srgbClr val="000000"/>
                </a:solidFill>
                <a:effectLst/>
                <a:latin typeface="Calibri" panose="020F0502020204030204" pitchFamily="34" charset="0"/>
              </a:rPr>
              <a:t>s’identifier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quand</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une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personne</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lui</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en</a:t>
            </a:r>
            <a:r>
              <a:rPr lang="en-ca" sz="1800" b="0" i="0" u="none" strike="noStrike" baseline="0" dirty="0">
                <a:solidFill>
                  <a:srgbClr val="000000"/>
                </a:solidFill>
                <a:effectLst/>
                <a:latin typeface="Calibri" panose="020F0502020204030204" pitchFamily="34" charset="0"/>
              </a:rPr>
              <a:t> fait la </a:t>
            </a:r>
            <a:r>
              <a:rPr lang="en-ca" sz="1800" b="0" i="0" u="none" strike="noStrike" baseline="0" dirty="0" err="1">
                <a:solidFill>
                  <a:srgbClr val="000000"/>
                </a:solidFill>
                <a:effectLst/>
                <a:latin typeface="Calibri" panose="020F0502020204030204" pitchFamily="34" charset="0"/>
              </a:rPr>
              <a:t>demande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R c Mann</a:t>
            </a:r>
            <a:r>
              <a:rPr lang="en-ca" sz="1800" b="0" i="0" u="none" strike="noStrike" baseline="0" dirty="0">
                <a:solidFill>
                  <a:srgbClr val="000000"/>
                </a:solidFill>
                <a:effectLst/>
                <a:latin typeface="Calibri" panose="020F0502020204030204" pitchFamily="34" charset="0"/>
              </a:rPr>
              <a:t>, [2004] 3 RCS 59 au para. 40 ; Pierre Béliveau, </a:t>
            </a:r>
            <a:r>
              <a:rPr lang="en-ca" sz="1800" b="0" i="1" u="none" strike="noStrike" baseline="0" dirty="0" err="1">
                <a:solidFill>
                  <a:srgbClr val="000000"/>
                </a:solidFill>
                <a:effectLst/>
                <a:latin typeface="Calibri" panose="020F0502020204030204" pitchFamily="34" charset="0"/>
              </a:rPr>
              <a:t>Traité</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général</a:t>
            </a:r>
            <a:r>
              <a:rPr lang="en-ca" sz="1800" b="0" i="1" u="none" strike="noStrike" baseline="0" dirty="0">
                <a:solidFill>
                  <a:srgbClr val="000000"/>
                </a:solidFill>
                <a:effectLst/>
                <a:latin typeface="Calibri" panose="020F0502020204030204" pitchFamily="34" charset="0"/>
              </a:rPr>
              <a:t> de </a:t>
            </a:r>
            <a:r>
              <a:rPr lang="en-ca" sz="1800" b="0" i="1" u="none" strike="noStrike" baseline="0" dirty="0" err="1">
                <a:solidFill>
                  <a:srgbClr val="000000"/>
                </a:solidFill>
                <a:effectLst/>
                <a:latin typeface="Calibri" panose="020F0502020204030204" pitchFamily="34" charset="0"/>
              </a:rPr>
              <a:t>preuve</a:t>
            </a:r>
            <a:r>
              <a:rPr lang="en-ca" sz="1800" b="0" i="1" u="none" strike="noStrike" baseline="0" dirty="0">
                <a:solidFill>
                  <a:srgbClr val="000000"/>
                </a:solidFill>
                <a:effectLst/>
                <a:latin typeface="Calibri" panose="020F0502020204030204" pitchFamily="34" charset="0"/>
              </a:rPr>
              <a:t> et de </a:t>
            </a:r>
            <a:r>
              <a:rPr lang="en-ca" sz="1800" b="0" i="1" u="none" strike="noStrike" baseline="0" dirty="0" err="1">
                <a:solidFill>
                  <a:srgbClr val="000000"/>
                </a:solidFill>
                <a:effectLst/>
                <a:latin typeface="Calibri" panose="020F0502020204030204" pitchFamily="34" charset="0"/>
              </a:rPr>
              <a:t>procédure</a:t>
            </a:r>
            <a:r>
              <a:rPr lang="en-ca" sz="1800" b="0" i="1" u="none" strike="noStrike" baseline="0" dirty="0">
                <a:solidFill>
                  <a:srgbClr val="000000"/>
                </a:solidFill>
                <a:effectLst/>
                <a:latin typeface="Calibri" panose="020F0502020204030204" pitchFamily="34" charset="0"/>
              </a:rPr>
              <a:t> </a:t>
            </a:r>
            <a:r>
              <a:rPr lang="en-ca" sz="1800" b="0" i="1" u="none" strike="noStrike" baseline="0" dirty="0" err="1">
                <a:solidFill>
                  <a:srgbClr val="000000"/>
                </a:solidFill>
                <a:effectLst/>
                <a:latin typeface="Calibri" panose="020F0502020204030204" pitchFamily="34" charset="0"/>
              </a:rPr>
              <a:t>pénales</a:t>
            </a:r>
            <a:r>
              <a:rPr lang="en-ca" sz="1800" b="0" i="0" u="none" strike="noStrike" baseline="0" dirty="0">
                <a:solidFill>
                  <a:srgbClr val="000000"/>
                </a:solidFill>
                <a:effectLst/>
                <a:latin typeface="Calibri" panose="020F0502020204030204" pitchFamily="34" charset="0"/>
              </a:rPr>
              <a:t>, 22e </a:t>
            </a:r>
            <a:r>
              <a:rPr lang="en-ca" sz="1800" b="0" i="0" u="none" strike="noStrike" baseline="0" dirty="0" err="1">
                <a:solidFill>
                  <a:srgbClr val="000000"/>
                </a:solidFill>
                <a:effectLst/>
                <a:latin typeface="Calibri" panose="020F0502020204030204" pitchFamily="34" charset="0"/>
              </a:rPr>
              <a:t>édition</a:t>
            </a:r>
            <a:r>
              <a:rPr lang="en-ca" sz="1800" b="0" i="0" u="none" strike="noStrike" baseline="0" dirty="0">
                <a:solidFill>
                  <a:srgbClr val="000000"/>
                </a:solidFill>
                <a:effectLst/>
                <a:latin typeface="Calibri" panose="020F0502020204030204" pitchFamily="34" charset="0"/>
              </a:rPr>
              <a:t>, 2015, Montréal, Les Éditions </a:t>
            </a:r>
            <a:r>
              <a:rPr lang="en-ca" sz="1800" b="0" i="0" u="none" strike="noStrike" baseline="0" dirty="0" err="1">
                <a:solidFill>
                  <a:srgbClr val="000000"/>
                </a:solidFill>
                <a:effectLst/>
                <a:latin typeface="Calibri" panose="020F0502020204030204" pitchFamily="34" charset="0"/>
              </a:rPr>
              <a:t>Thémis</a:t>
            </a:r>
            <a:r>
              <a:rPr lang="en-ca" sz="1800" b="0" i="0" u="none" strike="noStrike" baseline="0" dirty="0">
                <a:solidFill>
                  <a:srgbClr val="000000"/>
                </a:solidFill>
                <a:effectLst/>
                <a:latin typeface="Calibri" panose="020F0502020204030204" pitchFamily="34" charset="0"/>
              </a:rPr>
              <a:t> ; Montréal, 2015 aux paras 946, 949, 955. (</a:t>
            </a:r>
            <a:r>
              <a:rPr lang="en-ca" sz="1800" b="0" i="0" u="none" strike="noStrike" baseline="0" dirty="0" err="1">
                <a:solidFill>
                  <a:srgbClr val="000000"/>
                </a:solidFill>
                <a:effectLst/>
                <a:latin typeface="Calibri" panose="020F0502020204030204" pitchFamily="34" charset="0"/>
              </a:rPr>
              <a:t>fouille</a:t>
            </a:r>
            <a:r>
              <a:rPr lang="en-ca" sz="1800" b="0" i="0" u="none" strike="noStrike" baseline="0" dirty="0">
                <a:solidFill>
                  <a:srgbClr val="000000"/>
                </a:solidFill>
                <a:effectLst/>
                <a:latin typeface="Calibri" panose="020F0502020204030204" pitchFamily="34" charset="0"/>
              </a:rPr>
              <a:t>)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8</a:t>
            </a:fld>
            <a:endParaRPr lang="en-ca"/>
          </a:p>
        </p:txBody>
      </p:sp>
    </p:spTree>
    <p:extLst>
      <p:ext uri="{BB962C8B-B14F-4D97-AF65-F5344CB8AC3E}">
        <p14:creationId xmlns:p14="http://schemas.microsoft.com/office/powerpoint/2010/main" val="291666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800" b="1" i="0" u="none" baseline="0" dirty="0">
                <a:solidFill>
                  <a:srgbClr val="000000"/>
                </a:solidFill>
                <a:effectLst/>
                <a:latin typeface="Calibri" panose="020F0502020204030204" pitchFamily="34" charset="0"/>
              </a:rPr>
              <a:t>TEACHER’S NOTES</a:t>
            </a:r>
          </a:p>
          <a:p>
            <a:endParaRPr lang="en-ca" b="1"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Most adult responsibilities begin when a person moves out of their parents’ home. This is when they become responsible for meeting their own needs: paying rent, providing for themselves and the people who depend on them (children, parents with loss of autonomy, etc.).</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ca" sz="1800" b="0" i="0" u="none" strike="noStrike" baseline="0" dirty="0">
                <a:solidFill>
                  <a:srgbClr val="000000"/>
                </a:solidFill>
                <a:effectLst/>
                <a:latin typeface="Calibri" panose="020F0502020204030204" pitchFamily="34" charset="0"/>
              </a:rPr>
              <a:t>Being a parent: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0" u="none" strike="noStrike" baseline="0" dirty="0">
                <a:solidFill>
                  <a:srgbClr val="000000"/>
                </a:solidFill>
                <a:effectLst/>
                <a:latin typeface="Calibri" panose="020F0502020204030204" pitchFamily="34" charset="0"/>
              </a:rPr>
              <a:t> People with parental authority (usually the parents themselves) have a legal duty to supervise, protect, educate, feed, care for, and ensure the safety and health of their children. We will look at children’s rights later on.</a:t>
            </a:r>
            <a:endParaRPr lang="en-ca" sz="1800"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1" i="0" u="none" strike="noStrike" baseline="0" dirty="0">
                <a:solidFill>
                  <a:srgbClr val="000000"/>
                </a:solidFill>
                <a:effectLst/>
                <a:latin typeface="Calibri" panose="020F0502020204030204" pitchFamily="34" charset="0"/>
              </a:rPr>
              <a:t>SOURCES</a:t>
            </a:r>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r>
              <a:rPr lang="en-ca" sz="1800" b="0" i="0" u="none" baseline="0" dirty="0">
                <a:solidFill>
                  <a:srgbClr val="444444"/>
                </a:solidFill>
                <a:effectLst/>
                <a:latin typeface="Calibri" panose="020F0502020204030204" pitchFamily="34" charset="0"/>
              </a:rPr>
              <a:t>​</a:t>
            </a:r>
            <a:endParaRPr lang="en-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 153 al. 2 (</a:t>
            </a:r>
            <a:r>
              <a:rPr lang="en-ca" sz="1800" b="0" i="0" u="none" strike="noStrike" baseline="0" dirty="0" err="1">
                <a:solidFill>
                  <a:srgbClr val="000000"/>
                </a:solidFill>
                <a:effectLst/>
                <a:latin typeface="Calibri" panose="020F0502020204030204" pitchFamily="34" charset="0"/>
              </a:rPr>
              <a:t>majorité</a:t>
            </a:r>
            <a:r>
              <a:rPr lang="en-ca" sz="1800" b="0" i="0" u="none" strike="noStrike" baseline="0" dirty="0">
                <a:solidFill>
                  <a:srgbClr val="000000"/>
                </a:solidFill>
                <a:effectLst/>
                <a:latin typeface="Calibri" panose="020F0502020204030204" pitchFamily="34" charset="0"/>
              </a:rPr>
              <a:t> – </a:t>
            </a:r>
            <a:r>
              <a:rPr lang="en-ca" sz="1800" b="0" i="0" u="none" strike="noStrike" baseline="0" dirty="0" err="1">
                <a:solidFill>
                  <a:srgbClr val="000000"/>
                </a:solidFill>
                <a:effectLst/>
                <a:latin typeface="Calibri" panose="020F0502020204030204" pitchFamily="34" charset="0"/>
              </a:rPr>
              <a:t>capacité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d’exercer</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pleinement</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tous</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ses</a:t>
            </a:r>
            <a:r>
              <a:rPr lang="en-ca" sz="1800" b="0" i="0" u="none" strike="noStrike" baseline="0" dirty="0">
                <a:solidFill>
                  <a:srgbClr val="000000"/>
                </a:solidFill>
                <a:effectLst/>
                <a:latin typeface="Calibri" panose="020F0502020204030204" pitchFamily="34" charset="0"/>
              </a:rPr>
              <a:t> droits civils) </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 598 (</a:t>
            </a:r>
            <a:r>
              <a:rPr lang="en-ca" sz="1800" b="0" i="0" u="none" strike="noStrike" baseline="0" dirty="0" err="1">
                <a:solidFill>
                  <a:srgbClr val="000000"/>
                </a:solidFill>
                <a:effectLst/>
                <a:latin typeface="Calibri" panose="020F0502020204030204" pitchFamily="34" charset="0"/>
              </a:rPr>
              <a:t>autorité</a:t>
            </a:r>
            <a:r>
              <a:rPr lang="en-ca" sz="1800" b="0" i="0" u="none" strike="noStrike" baseline="0" dirty="0">
                <a:solidFill>
                  <a:srgbClr val="000000"/>
                </a:solidFill>
                <a:effectLst/>
                <a:latin typeface="Calibri" panose="020F0502020204030204" pitchFamily="34" charset="0"/>
              </a:rPr>
              <a:t> </a:t>
            </a:r>
            <a:r>
              <a:rPr lang="en-ca" sz="1800" b="0" i="0" u="none" strike="noStrike" baseline="0" dirty="0" err="1">
                <a:solidFill>
                  <a:srgbClr val="000000"/>
                </a:solidFill>
                <a:effectLst/>
                <a:latin typeface="Calibri" panose="020F0502020204030204" pitchFamily="34" charset="0"/>
              </a:rPr>
              <a:t>parentale</a:t>
            </a:r>
            <a:r>
              <a:rPr lang="en-ca" sz="1800" b="0" i="0" u="none" strike="noStrike" baseline="0" dirty="0">
                <a:solidFill>
                  <a:srgbClr val="000000"/>
                </a:solidFill>
                <a:effectLst/>
                <a:latin typeface="Calibri" panose="020F0502020204030204" pitchFamily="34" charset="0"/>
              </a:rPr>
              <a: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ca" sz="1800" b="0" i="1" u="none" strike="noStrike" baseline="0" dirty="0">
                <a:solidFill>
                  <a:srgbClr val="000000"/>
                </a:solidFill>
                <a:effectLst/>
                <a:latin typeface="Calibri" panose="020F0502020204030204" pitchFamily="34" charset="0"/>
              </a:rPr>
              <a:t> Code civil du Québec</a:t>
            </a:r>
            <a:r>
              <a:rPr lang="en-ca" sz="1800" b="0" i="0" u="none" strike="noStrike" baseline="0" dirty="0">
                <a:solidFill>
                  <a:srgbClr val="000000"/>
                </a:solidFill>
                <a:effectLst/>
                <a:latin typeface="Calibri" panose="020F0502020204030204" pitchFamily="34" charset="0"/>
              </a:rPr>
              <a:t>, RLRQ c CCQ-1991, art. 599 (obligations des parents vis-à-vis de </a:t>
            </a:r>
            <a:r>
              <a:rPr lang="en-ca" sz="1800" b="0" i="0" u="none" strike="noStrike" baseline="0" dirty="0" err="1">
                <a:solidFill>
                  <a:srgbClr val="000000"/>
                </a:solidFill>
                <a:effectLst/>
                <a:latin typeface="Calibri" panose="020F0502020204030204" pitchFamily="34" charset="0"/>
              </a:rPr>
              <a:t>leur</a:t>
            </a:r>
            <a:r>
              <a:rPr lang="en-ca" sz="1800" b="0" i="0" u="none" strike="noStrike" baseline="0" dirty="0">
                <a:solidFill>
                  <a:srgbClr val="000000"/>
                </a:solidFill>
                <a:effectLst/>
                <a:latin typeface="Calibri" panose="020F0502020204030204" pitchFamily="34" charset="0"/>
              </a:rPr>
              <a:t> enfant)</a:t>
            </a:r>
            <a:r>
              <a:rPr lang="en-ca" sz="1800" b="0" i="0" u="none" baseline="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pPr algn="l" rtl="0"/>
            <a:fld id="{F6C799D8-CF1A-4970-BB24-D57ECCEF09D1}" type="slidenum">
              <a:rPr/>
              <a:t>9</a:t>
            </a:fld>
            <a:endParaRPr lang="en-ca"/>
          </a:p>
        </p:txBody>
      </p:sp>
    </p:spTree>
    <p:extLst>
      <p:ext uri="{BB962C8B-B14F-4D97-AF65-F5344CB8AC3E}">
        <p14:creationId xmlns:p14="http://schemas.microsoft.com/office/powerpoint/2010/main" val="336001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www.instagram.com/educaloi/?hl=fr-ca" TargetMode="External"/><Relationship Id="rId3" Type="http://schemas.openxmlformats.org/officeDocument/2006/relationships/hyperlink" Target="https://www.facebook.com/educaloi/?ref=page_internal" TargetMode="External"/><Relationship Id="rId7" Type="http://schemas.openxmlformats.org/officeDocument/2006/relationships/image" Target="../media/image26.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hyperlink" Target="https://educaloi.qc.ca/" TargetMode="External"/><Relationship Id="rId4" Type="http://schemas.openxmlformats.org/officeDocument/2006/relationships/hyperlink" Target="https://www.youtube.com/c/educaloi/videos" TargetMode="External"/><Relationship Id="rId9" Type="http://schemas.openxmlformats.org/officeDocument/2006/relationships/image" Target="../media/image27.jpe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hyperlink" Target="https://www.instagram.com/educaloi/?hl=fr-ca"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3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hyperlink" Target="https://www.instagram.com/educaloi/?hl=fr-ca"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227143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éparateur de section visuels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195719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éparateur de section visuels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
        <p:nvSpPr>
          <p:cNvPr id="4" name="Espace réservé du contenu 3">
            <a:extLst>
              <a:ext uri="{FF2B5EF4-FFF2-40B4-BE49-F238E27FC236}">
                <a16:creationId xmlns:a16="http://schemas.microsoft.com/office/drawing/2014/main" id="{9EE3594B-961B-0D42-8254-9F51E34C4193}"/>
              </a:ext>
            </a:extLst>
          </p:cNvPr>
          <p:cNvSpPr>
            <a:spLocks noGrp="1"/>
          </p:cNvSpPr>
          <p:nvPr>
            <p:ph sz="quarter" idx="15"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143167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éparateur de section visuels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a:xfrm>
            <a:off x="886968" y="822960"/>
            <a:ext cx="10421938" cy="914400"/>
          </a:xfrm>
        </p:spPr>
        <p:txBody>
          <a:bodyPr/>
          <a:lstStyle/>
          <a:p>
            <a:r>
              <a:rPr lang="fr-CA"/>
              <a:t>Cliquez pour insérer le titre</a:t>
            </a:r>
          </a:p>
        </p:txBody>
      </p:sp>
      <p:sp>
        <p:nvSpPr>
          <p:cNvPr id="6" name="Espace réservé du contenu 3">
            <a:extLst>
              <a:ext uri="{FF2B5EF4-FFF2-40B4-BE49-F238E27FC236}">
                <a16:creationId xmlns:a16="http://schemas.microsoft.com/office/drawing/2014/main" id="{7E291F59-C5CC-0A4A-BFE3-2DE71C6C588C}"/>
              </a:ext>
            </a:extLst>
          </p:cNvPr>
          <p:cNvSpPr>
            <a:spLocks noGrp="1"/>
          </p:cNvSpPr>
          <p:nvPr>
            <p:ph sz="quarter" idx="16"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7" name="Espace réservé du contenu 3">
            <a:extLst>
              <a:ext uri="{FF2B5EF4-FFF2-40B4-BE49-F238E27FC236}">
                <a16:creationId xmlns:a16="http://schemas.microsoft.com/office/drawing/2014/main" id="{949FF223-6198-4D49-AC94-4E61593391F2}"/>
              </a:ext>
            </a:extLst>
          </p:cNvPr>
          <p:cNvSpPr>
            <a:spLocks noGrp="1"/>
          </p:cNvSpPr>
          <p:nvPr>
            <p:ph sz="quarter" idx="17"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52400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B9E43FE-16B4-7E40-91FD-5643726F7AFA}"/>
              </a:ext>
            </a:extLst>
          </p:cNvPr>
          <p:cNvPicPr>
            <a:picLocks noChangeAspect="1"/>
          </p:cNvPicPr>
          <p:nvPr userDrawn="1"/>
        </p:nvPicPr>
        <p:blipFill>
          <a:blip r:embed="rId2">
            <a:alphaModFix/>
          </a:blip>
          <a:stretch>
            <a:fillRect/>
          </a:stretch>
        </p:blipFill>
        <p:spPr>
          <a:xfrm>
            <a:off x="2936890" y="1576301"/>
            <a:ext cx="6309586" cy="1524816"/>
          </a:xfrm>
          <a:prstGeom prst="rect">
            <a:avLst/>
          </a:prstGeom>
        </p:spPr>
      </p:pic>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3"/>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4"/>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5"/>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8"/>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5" name="Image 24">
            <a:extLst>
              <a:ext uri="{FF2B5EF4-FFF2-40B4-BE49-F238E27FC236}">
                <a16:creationId xmlns:a16="http://schemas.microsoft.com/office/drawing/2014/main" id="{93D3DCC9-FD93-2F4C-A4AF-4D66644A606F}"/>
              </a:ext>
            </a:extLst>
          </p:cNvPr>
          <p:cNvPicPr>
            <a:picLocks noChangeAspect="1"/>
          </p:cNvPicPr>
          <p:nvPr userDrawn="1"/>
        </p:nvPicPr>
        <p:blipFill rotWithShape="1">
          <a:blip r:embed="rId9"/>
          <a:srcRect t="75064" r="3108"/>
          <a:stretch/>
        </p:blipFill>
        <p:spPr>
          <a:xfrm>
            <a:off x="2949039" y="2956034"/>
            <a:ext cx="6293923" cy="396842"/>
          </a:xfrm>
          <a:prstGeom prst="rect">
            <a:avLst/>
          </a:prstGeom>
        </p:spPr>
      </p:pic>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Logo et médias sociaux / visuels / Gri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277751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 Gri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visuel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a:xfrm>
            <a:off x="4480560" y="822960"/>
            <a:ext cx="6820479" cy="914400"/>
          </a:xfrm>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0" y="822960"/>
            <a:ext cx="4023360" cy="6035040"/>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4480560" y="2103120"/>
            <a:ext cx="6824028"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093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6" name="Image 5">
            <a:extLst>
              <a:ext uri="{FF2B5EF4-FFF2-40B4-BE49-F238E27FC236}">
                <a16:creationId xmlns:a16="http://schemas.microsoft.com/office/drawing/2014/main" id="{03ACBE21-375A-AA4B-871B-2C2AB5F7F572}"/>
              </a:ext>
            </a:extLst>
          </p:cNvPr>
          <p:cNvPicPr>
            <a:picLocks noChangeAspect="1"/>
          </p:cNvPicPr>
          <p:nvPr userDrawn="1"/>
        </p:nvPicPr>
        <p:blipFill>
          <a:blip r:embed="rId2"/>
          <a:stretch>
            <a:fillRect/>
          </a:stretch>
        </p:blipFill>
        <p:spPr>
          <a:xfrm>
            <a:off x="956441" y="2215775"/>
            <a:ext cx="3977640" cy="2479887"/>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86" r:id="rId5"/>
    <p:sldLayoutId id="2147483653" r:id="rId6"/>
    <p:sldLayoutId id="2147483673" r:id="rId7"/>
    <p:sldLayoutId id="2147483663" r:id="rId8"/>
    <p:sldLayoutId id="2147483664" r:id="rId9"/>
    <p:sldLayoutId id="2147483682" r:id="rId10"/>
    <p:sldLayoutId id="2147483651" r:id="rId11"/>
    <p:sldLayoutId id="2147483654" r:id="rId12"/>
    <p:sldLayoutId id="2147483655" r:id="rId13"/>
    <p:sldLayoutId id="2147483656" r:id="rId14"/>
    <p:sldLayoutId id="2147483683" r:id="rId15"/>
    <p:sldLayoutId id="2147483669" r:id="rId16"/>
    <p:sldLayoutId id="2147483670" r:id="rId17"/>
    <p:sldLayoutId id="2147483671" r:id="rId18"/>
    <p:sldLayoutId id="2147483672" r:id="rId19"/>
    <p:sldLayoutId id="2147483684" r:id="rId20"/>
    <p:sldLayoutId id="2147483660" r:id="rId21"/>
    <p:sldLayoutId id="2147483657" r:id="rId22"/>
    <p:sldLayoutId id="2147483658" r:id="rId23"/>
    <p:sldLayoutId id="2147483659" r:id="rId24"/>
    <p:sldLayoutId id="2147483674" r:id="rId25"/>
    <p:sldLayoutId id="2147483681" r:id="rId26"/>
    <p:sldLayoutId id="2147483666" r:id="rId27"/>
    <p:sldLayoutId id="2147483665" r:id="rId28"/>
    <p:sldLayoutId id="2147483667" r:id="rId29"/>
    <p:sldLayoutId id="2147483676" r:id="rId30"/>
    <p:sldLayoutId id="2147483680" r:id="rId31"/>
    <p:sldLayoutId id="2147483685" r:id="rId32"/>
    <p:sldLayoutId id="214748367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5">
            <a:extLst>
              <a:ext uri="{96DAC541-7B7A-43D3-8B79-37D633B846F1}">
                <asvg:svgBlip xmlns:asvg="http://schemas.microsoft.com/office/drawing/2016/SVG/main" r:embed="rId36"/>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292715" y="2476260"/>
            <a:ext cx="5212080" cy="2024719"/>
          </a:xfrm>
        </p:spPr>
        <p:txBody>
          <a:bodyPr/>
          <a:lstStyle/>
          <a:p>
            <a:pPr algn="ctr" rtl="0"/>
            <a:r>
              <a:rPr lang="en-ca" sz="7200" b="1" i="0" u="none" strike="noStrike" baseline="0" dirty="0">
                <a:solidFill>
                  <a:schemeClr val="accent1"/>
                </a:solidFill>
                <a:effectLst/>
                <a:latin typeface="Calibri Light" panose="020F0302020204030204" pitchFamily="34" charset="0"/>
              </a:rPr>
              <a:t>Are You Old Enough?</a:t>
            </a:r>
            <a:r>
              <a:rPr lang="en-ca" sz="7200" b="1" i="0" u="none" baseline="0" dirty="0">
                <a:solidFill>
                  <a:schemeClr val="accent1"/>
                </a:solidFill>
                <a:effectLst/>
                <a:latin typeface="Calibri Light" panose="020F0302020204030204" pitchFamily="34" charset="0"/>
              </a:rPr>
              <a:t>​</a:t>
            </a:r>
            <a:endParaRPr lang="en-ca" sz="7200" dirty="0">
              <a:solidFill>
                <a:schemeClr val="accent1"/>
              </a:solidFill>
            </a:endParaRP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744105" y="4984898"/>
            <a:ext cx="5212080" cy="1012055"/>
          </a:xfrm>
        </p:spPr>
        <p:txBody>
          <a:bodyPr vert="horz" lIns="0" tIns="0" rIns="0" bIns="0" rtlCol="0" anchor="t">
            <a:noAutofit/>
          </a:bodyPr>
          <a:lstStyle/>
          <a:p>
            <a:pPr algn="l" rtl="0"/>
            <a:r>
              <a:rPr lang="en-ca" b="0" i="0" u="none" baseline="0" dirty="0">
                <a:solidFill>
                  <a:schemeClr val="accent1"/>
                </a:solidFill>
                <a:cs typeface="Arial"/>
              </a:rPr>
              <a:t>The law:</a:t>
            </a:r>
            <a:endParaRPr lang="en-ca" dirty="0">
              <a:solidFill>
                <a:schemeClr val="accent1"/>
              </a:solidFill>
            </a:endParaRPr>
          </a:p>
          <a:p>
            <a:pPr algn="l" rtl="0"/>
            <a:r>
              <a:rPr lang="en-ca" b="0" i="0" u="none" baseline="0" dirty="0"/>
              <a:t>What are your rights?</a:t>
            </a:r>
            <a:endParaRPr lang="en-ca" dirty="0">
              <a:cs typeface="Arial" panose="020B0604020202020204"/>
            </a:endParaRPr>
          </a:p>
          <a:p>
            <a:pPr algn="l" rtl="0"/>
            <a:r>
              <a:rPr lang="en-ca" b="0" i="0" u="none" baseline="0" dirty="0"/>
              <a:t>What are your responsibilities?</a:t>
            </a:r>
            <a:endParaRPr lang="en-ca" dirty="0">
              <a:cs typeface="Arial" panose="020B0604020202020204"/>
            </a:endParaRPr>
          </a:p>
        </p:txBody>
      </p:sp>
      <p:pic>
        <p:nvPicPr>
          <p:cNvPr id="1026" name="Picture 2">
            <a:extLst>
              <a:ext uri="{FF2B5EF4-FFF2-40B4-BE49-F238E27FC236}">
                <a16:creationId xmlns:a16="http://schemas.microsoft.com/office/drawing/2014/main" id="{48EF9EC7-5AEB-17EF-10E1-F9F95B91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723" y="1411572"/>
            <a:ext cx="6242299" cy="450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678B1E-93C7-3378-BF3B-96B97EE7882B}"/>
              </a:ext>
            </a:extLst>
          </p:cNvPr>
          <p:cNvSpPr>
            <a:spLocks noGrp="1"/>
          </p:cNvSpPr>
          <p:nvPr>
            <p:ph type="body" idx="1"/>
          </p:nvPr>
        </p:nvSpPr>
        <p:spPr>
          <a:xfrm>
            <a:off x="394586" y="342254"/>
            <a:ext cx="5126840" cy="1033221"/>
          </a:xfrm>
        </p:spPr>
        <p:txBody>
          <a:bodyPr/>
          <a:lstStyle/>
          <a:p>
            <a:pPr algn="l" rtl="0"/>
            <a:r>
              <a:rPr lang="en-ca" b="1" i="0" u="none" baseline="0">
                <a:cs typeface="Arial"/>
              </a:rPr>
              <a:t>My Freedoms</a:t>
            </a:r>
            <a:endParaRPr lang="en-ca"/>
          </a:p>
        </p:txBody>
      </p:sp>
      <p:pic>
        <p:nvPicPr>
          <p:cNvPr id="4" name="Image 4">
            <a:extLst>
              <a:ext uri="{FF2B5EF4-FFF2-40B4-BE49-F238E27FC236}">
                <a16:creationId xmlns:a16="http://schemas.microsoft.com/office/drawing/2014/main" id="{B2A03767-5C41-DDB4-6FF5-59741FCAA614}"/>
              </a:ext>
            </a:extLst>
          </p:cNvPr>
          <p:cNvPicPr>
            <a:picLocks noGrp="1" noChangeAspect="1"/>
          </p:cNvPicPr>
          <p:nvPr>
            <p:ph type="pic" sz="quarter" idx="16"/>
          </p:nvPr>
        </p:nvPicPr>
        <p:blipFill rotWithShape="1">
          <a:blip r:embed="rId3"/>
          <a:srcRect l="7438" r="7438"/>
          <a:stretch/>
        </p:blipFill>
        <p:spPr>
          <a:xfrm>
            <a:off x="7390160" y="1676295"/>
            <a:ext cx="3790886" cy="3542438"/>
          </a:xfrm>
        </p:spPr>
      </p:pic>
      <p:sp>
        <p:nvSpPr>
          <p:cNvPr id="6" name="ZoneTexte 5">
            <a:extLst>
              <a:ext uri="{FF2B5EF4-FFF2-40B4-BE49-F238E27FC236}">
                <a16:creationId xmlns:a16="http://schemas.microsoft.com/office/drawing/2014/main" id="{547FF603-585B-B069-B5BC-6EF6F04655EF}"/>
              </a:ext>
            </a:extLst>
          </p:cNvPr>
          <p:cNvSpPr txBox="1"/>
          <p:nvPr/>
        </p:nvSpPr>
        <p:spPr>
          <a:xfrm>
            <a:off x="563633" y="2671168"/>
            <a:ext cx="56731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ca" sz="2800" b="0" i="0" u="none" baseline="0">
                <a:cs typeface="Arial"/>
              </a:rPr>
              <a:t>Example #6</a:t>
            </a:r>
          </a:p>
          <a:p>
            <a:endParaRPr lang="en-ca" sz="2800">
              <a:cs typeface="Arial"/>
            </a:endParaRPr>
          </a:p>
          <a:p>
            <a:pPr algn="l" rtl="0"/>
            <a:r>
              <a:rPr lang="en-ca" sz="2800" b="0" i="0" u="none" baseline="0">
                <a:cs typeface="Arial"/>
              </a:rPr>
              <a:t>Can Mira date Kevin?</a:t>
            </a:r>
          </a:p>
          <a:p>
            <a:endParaRPr lang="en-ca" sz="2400">
              <a:cs typeface="Arial"/>
            </a:endParaRPr>
          </a:p>
        </p:txBody>
      </p:sp>
    </p:spTree>
    <p:extLst>
      <p:ext uri="{BB962C8B-B14F-4D97-AF65-F5344CB8AC3E}">
        <p14:creationId xmlns:p14="http://schemas.microsoft.com/office/powerpoint/2010/main" val="261563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93844" y="182880"/>
            <a:ext cx="10421938" cy="1181858"/>
          </a:xfrm>
        </p:spPr>
        <p:txBody>
          <a:bodyPr/>
          <a:lstStyle/>
          <a:p>
            <a:pPr algn="l" rtl="0"/>
            <a:r>
              <a:rPr lang="en-ca" b="0" i="0" u="none" strike="noStrike" baseline="0" dirty="0">
                <a:solidFill>
                  <a:srgbClr val="000000"/>
                </a:solidFill>
                <a:effectLst/>
                <a:latin typeface="Calibri Light" panose="020F0302020204030204" pitchFamily="34" charset="0"/>
              </a:rPr>
              <a:t>The older we get, the more </a:t>
            </a:r>
            <a:r>
              <a:rPr lang="en-ca" b="1" i="0" u="sng" baseline="0" dirty="0">
                <a:solidFill>
                  <a:srgbClr val="000000"/>
                </a:solidFill>
                <a:effectLst/>
                <a:latin typeface="Calibri Light" panose="020F0302020204030204" pitchFamily="34" charset="0"/>
              </a:rPr>
              <a:t>freedoms </a:t>
            </a:r>
            <a:r>
              <a:rPr lang="en-ca" b="0" i="0" u="none" strike="noStrike" baseline="0" dirty="0">
                <a:solidFill>
                  <a:srgbClr val="000000"/>
                </a:solidFill>
                <a:effectLst/>
                <a:latin typeface="Calibri Light" panose="020F0302020204030204" pitchFamily="34" charset="0"/>
              </a:rPr>
              <a:t>society gives us...</a:t>
            </a:r>
            <a:endParaRPr lang="en-ca" dirty="0"/>
          </a:p>
        </p:txBody>
      </p:sp>
      <p:sp>
        <p:nvSpPr>
          <p:cNvPr id="12" name="ZoneTexte 11">
            <a:extLst>
              <a:ext uri="{FF2B5EF4-FFF2-40B4-BE49-F238E27FC236}">
                <a16:creationId xmlns:a16="http://schemas.microsoft.com/office/drawing/2014/main" id="{8E5BC788-825C-DA56-CC57-DCBD8D0F5563}"/>
              </a:ext>
            </a:extLst>
          </p:cNvPr>
          <p:cNvSpPr txBox="1"/>
          <p:nvPr/>
        </p:nvSpPr>
        <p:spPr>
          <a:xfrm>
            <a:off x="1186852" y="5454732"/>
            <a:ext cx="1936133" cy="400110"/>
          </a:xfrm>
          <a:prstGeom prst="rect">
            <a:avLst/>
          </a:prstGeom>
          <a:noFill/>
        </p:spPr>
        <p:txBody>
          <a:bodyPr wrap="square">
            <a:spAutoFit/>
          </a:bodyPr>
          <a:lstStyle/>
          <a:p>
            <a:pPr algn="ctr" rtl="0"/>
            <a:r>
              <a:rPr lang="en-ca" sz="2000" b="1" i="0" u="none" strike="noStrike" baseline="0" dirty="0">
                <a:solidFill>
                  <a:srgbClr val="ED7D31"/>
                </a:solidFill>
                <a:effectLst/>
                <a:latin typeface="Calibri" panose="020F0502020204030204" pitchFamily="34" charset="0"/>
              </a:rPr>
              <a:t>12 years old</a:t>
            </a:r>
            <a:r>
              <a:rPr lang="en-ca" sz="2000" b="0" i="0" u="none" baseline="0" dirty="0">
                <a:solidFill>
                  <a:srgbClr val="000000"/>
                </a:solidFill>
                <a:effectLst/>
                <a:latin typeface="Calibri" panose="020F0502020204030204" pitchFamily="34" charset="0"/>
              </a:rPr>
              <a:t>​</a:t>
            </a:r>
            <a:endParaRPr lang="en-ca" sz="2000" dirty="0"/>
          </a:p>
        </p:txBody>
      </p:sp>
      <p:sp>
        <p:nvSpPr>
          <p:cNvPr id="13" name="ZoneTexte 12">
            <a:extLst>
              <a:ext uri="{FF2B5EF4-FFF2-40B4-BE49-F238E27FC236}">
                <a16:creationId xmlns:a16="http://schemas.microsoft.com/office/drawing/2014/main" id="{318D8273-C4A2-10FE-CFC9-72F4167192FC}"/>
              </a:ext>
            </a:extLst>
          </p:cNvPr>
          <p:cNvSpPr txBox="1"/>
          <p:nvPr/>
        </p:nvSpPr>
        <p:spPr>
          <a:xfrm>
            <a:off x="3790765" y="5460225"/>
            <a:ext cx="1835679" cy="400110"/>
          </a:xfrm>
          <a:prstGeom prst="rect">
            <a:avLst/>
          </a:prstGeom>
          <a:noFill/>
        </p:spPr>
        <p:txBody>
          <a:bodyPr wrap="square">
            <a:spAutoFit/>
          </a:bodyPr>
          <a:lstStyle/>
          <a:p>
            <a:pPr algn="ctr" rtl="0"/>
            <a:r>
              <a:rPr lang="en-ca" sz="2000" b="1" i="0" u="none" strike="noStrike" baseline="0" dirty="0">
                <a:solidFill>
                  <a:srgbClr val="ED7D31"/>
                </a:solidFill>
                <a:effectLst/>
                <a:latin typeface="Calibri" panose="020F0502020204030204" pitchFamily="34" charset="0"/>
              </a:rPr>
              <a:t>14 years old</a:t>
            </a:r>
            <a:r>
              <a:rPr lang="en-ca" sz="2000" b="0" i="0" u="none" baseline="0" dirty="0">
                <a:solidFill>
                  <a:srgbClr val="000000"/>
                </a:solidFill>
                <a:effectLst/>
                <a:latin typeface="Calibri" panose="020F0502020204030204" pitchFamily="34" charset="0"/>
              </a:rPr>
              <a:t>​</a:t>
            </a:r>
            <a:endParaRPr lang="en-ca" sz="2000" dirty="0"/>
          </a:p>
        </p:txBody>
      </p:sp>
      <p:sp>
        <p:nvSpPr>
          <p:cNvPr id="14" name="ZoneTexte 13">
            <a:extLst>
              <a:ext uri="{FF2B5EF4-FFF2-40B4-BE49-F238E27FC236}">
                <a16:creationId xmlns:a16="http://schemas.microsoft.com/office/drawing/2014/main" id="{018E3FCE-6F52-8A9E-3EC3-409B948E23F5}"/>
              </a:ext>
            </a:extLst>
          </p:cNvPr>
          <p:cNvSpPr txBox="1"/>
          <p:nvPr/>
        </p:nvSpPr>
        <p:spPr>
          <a:xfrm>
            <a:off x="6096000" y="5460224"/>
            <a:ext cx="1936133" cy="400110"/>
          </a:xfrm>
          <a:prstGeom prst="rect">
            <a:avLst/>
          </a:prstGeom>
          <a:noFill/>
        </p:spPr>
        <p:txBody>
          <a:bodyPr wrap="square">
            <a:spAutoFit/>
          </a:bodyPr>
          <a:lstStyle/>
          <a:p>
            <a:pPr algn="ctr" rtl="0"/>
            <a:r>
              <a:rPr lang="en-ca" sz="2000" b="1" i="0" u="none" strike="noStrike" baseline="0" dirty="0">
                <a:solidFill>
                  <a:srgbClr val="ED7D31"/>
                </a:solidFill>
                <a:effectLst/>
                <a:latin typeface="Calibri" panose="020F0502020204030204" pitchFamily="34" charset="0"/>
              </a:rPr>
              <a:t>16 years old</a:t>
            </a:r>
            <a:r>
              <a:rPr lang="en-ca" sz="2000" b="0" i="0" u="none" baseline="0" dirty="0">
                <a:solidFill>
                  <a:srgbClr val="000000"/>
                </a:solidFill>
                <a:effectLst/>
                <a:latin typeface="Calibri" panose="020F0502020204030204" pitchFamily="34" charset="0"/>
              </a:rPr>
              <a:t>​</a:t>
            </a:r>
            <a:endParaRPr lang="en-ca" sz="2000" dirty="0"/>
          </a:p>
        </p:txBody>
      </p:sp>
      <p:sp>
        <p:nvSpPr>
          <p:cNvPr id="15" name="ZoneTexte 14">
            <a:extLst>
              <a:ext uri="{FF2B5EF4-FFF2-40B4-BE49-F238E27FC236}">
                <a16:creationId xmlns:a16="http://schemas.microsoft.com/office/drawing/2014/main" id="{9BFA2B84-3DC6-46A4-94FA-A1DB1DD43A9F}"/>
              </a:ext>
            </a:extLst>
          </p:cNvPr>
          <p:cNvSpPr txBox="1"/>
          <p:nvPr/>
        </p:nvSpPr>
        <p:spPr>
          <a:xfrm>
            <a:off x="9183229" y="5584053"/>
            <a:ext cx="1606379" cy="400110"/>
          </a:xfrm>
          <a:prstGeom prst="rect">
            <a:avLst/>
          </a:prstGeom>
          <a:noFill/>
        </p:spPr>
        <p:txBody>
          <a:bodyPr wrap="square">
            <a:spAutoFit/>
          </a:bodyPr>
          <a:lstStyle/>
          <a:p>
            <a:pPr algn="l" rtl="0"/>
            <a:r>
              <a:rPr lang="en-ca" sz="2000" b="1" i="0" u="none" strike="noStrike" baseline="0" dirty="0">
                <a:solidFill>
                  <a:srgbClr val="ED7D31"/>
                </a:solidFill>
                <a:effectLst/>
                <a:latin typeface="Calibri" panose="020F0502020204030204" pitchFamily="34" charset="0"/>
              </a:rPr>
              <a:t>18 years old</a:t>
            </a:r>
            <a:r>
              <a:rPr lang="en-ca" sz="2000" b="0" i="0" u="none" baseline="0" dirty="0">
                <a:solidFill>
                  <a:srgbClr val="000000"/>
                </a:solidFill>
                <a:effectLst/>
                <a:latin typeface="Calibri" panose="020F0502020204030204" pitchFamily="34" charset="0"/>
              </a:rPr>
              <a:t>​</a:t>
            </a:r>
            <a:endParaRPr lang="en-ca" sz="2000" dirty="0"/>
          </a:p>
        </p:txBody>
      </p:sp>
      <p:sp>
        <p:nvSpPr>
          <p:cNvPr id="17" name="ZoneTexte 16">
            <a:extLst>
              <a:ext uri="{FF2B5EF4-FFF2-40B4-BE49-F238E27FC236}">
                <a16:creationId xmlns:a16="http://schemas.microsoft.com/office/drawing/2014/main" id="{6D087AB0-D276-4180-6463-0E922C3C11B1}"/>
              </a:ext>
            </a:extLst>
          </p:cNvPr>
          <p:cNvSpPr txBox="1"/>
          <p:nvPr/>
        </p:nvSpPr>
        <p:spPr>
          <a:xfrm>
            <a:off x="992145" y="5860335"/>
            <a:ext cx="2411112" cy="646331"/>
          </a:xfrm>
          <a:prstGeom prst="rect">
            <a:avLst/>
          </a:prstGeom>
          <a:noFill/>
        </p:spPr>
        <p:txBody>
          <a:bodyPr wrap="square">
            <a:spAutoFit/>
          </a:bodyPr>
          <a:lstStyle/>
          <a:p>
            <a:pPr algn="ctr" rtl="0"/>
            <a:r>
              <a:rPr lang="en-ca" b="0" i="0" u="none" strike="noStrike" baseline="0" dirty="0">
                <a:solidFill>
                  <a:srgbClr val="000000"/>
                </a:solidFill>
                <a:effectLst/>
                <a:latin typeface="Calibri" panose="020F0502020204030204" pitchFamily="34" charset="0"/>
              </a:rPr>
              <a:t>Sexual consent with other teens</a:t>
            </a:r>
            <a:endParaRPr lang="en-ca" dirty="0"/>
          </a:p>
        </p:txBody>
      </p:sp>
      <p:sp>
        <p:nvSpPr>
          <p:cNvPr id="19" name="ZoneTexte 18">
            <a:extLst>
              <a:ext uri="{FF2B5EF4-FFF2-40B4-BE49-F238E27FC236}">
                <a16:creationId xmlns:a16="http://schemas.microsoft.com/office/drawing/2014/main" id="{4D3C3A29-CA2B-5934-9554-54CF8789B800}"/>
              </a:ext>
            </a:extLst>
          </p:cNvPr>
          <p:cNvSpPr txBox="1"/>
          <p:nvPr/>
        </p:nvSpPr>
        <p:spPr>
          <a:xfrm>
            <a:off x="4020065" y="5854842"/>
            <a:ext cx="1606379" cy="646331"/>
          </a:xfrm>
          <a:prstGeom prst="rect">
            <a:avLst/>
          </a:prstGeom>
          <a:noFill/>
        </p:spPr>
        <p:txBody>
          <a:bodyPr wrap="square">
            <a:spAutoFit/>
          </a:bodyPr>
          <a:lstStyle/>
          <a:p>
            <a:pPr algn="ctr" rtl="0"/>
            <a:r>
              <a:rPr lang="en-ca" b="0" i="0" u="none" strike="noStrike" baseline="0" dirty="0">
                <a:solidFill>
                  <a:srgbClr val="000000"/>
                </a:solidFill>
                <a:effectLst/>
                <a:latin typeface="Calibri" panose="020F0502020204030204" pitchFamily="34" charset="0"/>
              </a:rPr>
              <a:t>Consent to medical care</a:t>
            </a:r>
            <a:endParaRPr lang="en-ca" dirty="0"/>
          </a:p>
        </p:txBody>
      </p:sp>
      <p:sp>
        <p:nvSpPr>
          <p:cNvPr id="21" name="ZoneTexte 20">
            <a:extLst>
              <a:ext uri="{FF2B5EF4-FFF2-40B4-BE49-F238E27FC236}">
                <a16:creationId xmlns:a16="http://schemas.microsoft.com/office/drawing/2014/main" id="{F34CC0BA-93E7-68E8-71A5-94D8DB46C628}"/>
              </a:ext>
            </a:extLst>
          </p:cNvPr>
          <p:cNvSpPr txBox="1"/>
          <p:nvPr/>
        </p:nvSpPr>
        <p:spPr>
          <a:xfrm>
            <a:off x="6486268" y="5854842"/>
            <a:ext cx="1346887" cy="646331"/>
          </a:xfrm>
          <a:prstGeom prst="rect">
            <a:avLst/>
          </a:prstGeom>
          <a:noFill/>
        </p:spPr>
        <p:txBody>
          <a:bodyPr wrap="square">
            <a:spAutoFit/>
          </a:bodyPr>
          <a:lstStyle/>
          <a:p>
            <a:pPr algn="ctr" rtl="0"/>
            <a:r>
              <a:rPr lang="en-ca" b="0" i="0" u="none" strike="noStrike" baseline="0" dirty="0">
                <a:solidFill>
                  <a:srgbClr val="000000"/>
                </a:solidFill>
                <a:effectLst/>
                <a:latin typeface="Calibri" panose="020F0502020204030204" pitchFamily="34" charset="0"/>
              </a:rPr>
              <a:t>Driving a </a:t>
            </a:r>
          </a:p>
          <a:p>
            <a:pPr algn="ctr" rtl="0"/>
            <a:r>
              <a:rPr lang="en-ca" b="0" i="0" u="none" strike="noStrike" baseline="0" dirty="0">
                <a:solidFill>
                  <a:srgbClr val="000000"/>
                </a:solidFill>
                <a:effectLst/>
                <a:latin typeface="Calibri" panose="020F0502020204030204" pitchFamily="34" charset="0"/>
              </a:rPr>
              <a:t>vehicle</a:t>
            </a:r>
            <a:endParaRPr lang="en-ca" dirty="0"/>
          </a:p>
        </p:txBody>
      </p:sp>
      <p:sp>
        <p:nvSpPr>
          <p:cNvPr id="23" name="ZoneTexte 22">
            <a:extLst>
              <a:ext uri="{FF2B5EF4-FFF2-40B4-BE49-F238E27FC236}">
                <a16:creationId xmlns:a16="http://schemas.microsoft.com/office/drawing/2014/main" id="{1A764093-C5FC-C9C0-1CE3-91267DF01CDA}"/>
              </a:ext>
            </a:extLst>
          </p:cNvPr>
          <p:cNvSpPr txBox="1"/>
          <p:nvPr/>
        </p:nvSpPr>
        <p:spPr>
          <a:xfrm>
            <a:off x="9183229" y="5893372"/>
            <a:ext cx="1196546" cy="646331"/>
          </a:xfrm>
          <a:prstGeom prst="rect">
            <a:avLst/>
          </a:prstGeom>
          <a:noFill/>
        </p:spPr>
        <p:txBody>
          <a:bodyPr wrap="square">
            <a:spAutoFit/>
          </a:bodyPr>
          <a:lstStyle/>
          <a:p>
            <a:pPr algn="ctr" rtl="0"/>
            <a:r>
              <a:rPr lang="en-ca" b="0" i="0" u="none" strike="noStrike" baseline="0" dirty="0">
                <a:solidFill>
                  <a:srgbClr val="000000"/>
                </a:solidFill>
                <a:effectLst/>
                <a:latin typeface="Calibri" panose="020F0502020204030204" pitchFamily="34" charset="0"/>
              </a:rPr>
              <a:t>Age of majority</a:t>
            </a:r>
            <a:r>
              <a:rPr lang="en-ca" b="0" i="0" u="none" baseline="0" dirty="0">
                <a:solidFill>
                  <a:srgbClr val="000000"/>
                </a:solidFill>
                <a:effectLst/>
                <a:latin typeface="Calibri" panose="020F0502020204030204" pitchFamily="34" charset="0"/>
              </a:rPr>
              <a:t>​</a:t>
            </a:r>
            <a:endParaRPr lang="en-ca" dirty="0"/>
          </a:p>
        </p:txBody>
      </p:sp>
      <p:pic>
        <p:nvPicPr>
          <p:cNvPr id="3" name="Image 2">
            <a:extLst>
              <a:ext uri="{FF2B5EF4-FFF2-40B4-BE49-F238E27FC236}">
                <a16:creationId xmlns:a16="http://schemas.microsoft.com/office/drawing/2014/main" id="{7A6ED121-1A97-452E-9A8E-4856B1A0C5ED}"/>
              </a:ext>
            </a:extLst>
          </p:cNvPr>
          <p:cNvPicPr>
            <a:picLocks noChangeAspect="1"/>
          </p:cNvPicPr>
          <p:nvPr/>
        </p:nvPicPr>
        <p:blipFill>
          <a:blip r:embed="rId3"/>
          <a:stretch>
            <a:fillRect/>
          </a:stretch>
        </p:blipFill>
        <p:spPr>
          <a:xfrm>
            <a:off x="3961519" y="1442793"/>
            <a:ext cx="1677242" cy="3660581"/>
          </a:xfrm>
          <a:prstGeom prst="rect">
            <a:avLst/>
          </a:prstGeom>
        </p:spPr>
      </p:pic>
      <p:pic>
        <p:nvPicPr>
          <p:cNvPr id="18" name="Image 17">
            <a:extLst>
              <a:ext uri="{FF2B5EF4-FFF2-40B4-BE49-F238E27FC236}">
                <a16:creationId xmlns:a16="http://schemas.microsoft.com/office/drawing/2014/main" id="{025FAD45-5ADB-4260-9152-43C18DEBD206}"/>
              </a:ext>
            </a:extLst>
          </p:cNvPr>
          <p:cNvPicPr>
            <a:picLocks noChangeAspect="1"/>
          </p:cNvPicPr>
          <p:nvPr/>
        </p:nvPicPr>
        <p:blipFill>
          <a:blip r:embed="rId4"/>
          <a:stretch>
            <a:fillRect/>
          </a:stretch>
        </p:blipFill>
        <p:spPr>
          <a:xfrm>
            <a:off x="1572939" y="1955472"/>
            <a:ext cx="1346098" cy="3314129"/>
          </a:xfrm>
          <a:prstGeom prst="rect">
            <a:avLst/>
          </a:prstGeom>
        </p:spPr>
      </p:pic>
      <p:pic>
        <p:nvPicPr>
          <p:cNvPr id="5" name="Image 4">
            <a:extLst>
              <a:ext uri="{FF2B5EF4-FFF2-40B4-BE49-F238E27FC236}">
                <a16:creationId xmlns:a16="http://schemas.microsoft.com/office/drawing/2014/main" id="{E6F311F1-08B4-B051-EC27-9040C043272C}"/>
              </a:ext>
            </a:extLst>
          </p:cNvPr>
          <p:cNvPicPr>
            <a:picLocks noChangeAspect="1"/>
          </p:cNvPicPr>
          <p:nvPr/>
        </p:nvPicPr>
        <p:blipFill>
          <a:blip r:embed="rId5"/>
          <a:stretch>
            <a:fillRect/>
          </a:stretch>
        </p:blipFill>
        <p:spPr>
          <a:xfrm>
            <a:off x="6377628" y="1098472"/>
            <a:ext cx="1372875" cy="3982428"/>
          </a:xfrm>
          <a:prstGeom prst="rect">
            <a:avLst/>
          </a:prstGeom>
        </p:spPr>
      </p:pic>
      <p:pic>
        <p:nvPicPr>
          <p:cNvPr id="8" name="Image 7">
            <a:extLst>
              <a:ext uri="{FF2B5EF4-FFF2-40B4-BE49-F238E27FC236}">
                <a16:creationId xmlns:a16="http://schemas.microsoft.com/office/drawing/2014/main" id="{DA4C775D-EAAB-82AB-EC6F-00BA10F87BE3}"/>
              </a:ext>
            </a:extLst>
          </p:cNvPr>
          <p:cNvPicPr>
            <a:picLocks noChangeAspect="1"/>
          </p:cNvPicPr>
          <p:nvPr/>
        </p:nvPicPr>
        <p:blipFill>
          <a:blip r:embed="rId6"/>
          <a:stretch>
            <a:fillRect/>
          </a:stretch>
        </p:blipFill>
        <p:spPr>
          <a:xfrm>
            <a:off x="8971950" y="873837"/>
            <a:ext cx="1407825" cy="4260803"/>
          </a:xfrm>
          <a:prstGeom prst="rect">
            <a:avLst/>
          </a:prstGeom>
        </p:spPr>
      </p:pic>
    </p:spTree>
    <p:extLst>
      <p:ext uri="{BB962C8B-B14F-4D97-AF65-F5344CB8AC3E}">
        <p14:creationId xmlns:p14="http://schemas.microsoft.com/office/powerpoint/2010/main" val="117936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37069" y="1085849"/>
            <a:ext cx="4621427" cy="1340828"/>
          </a:xfrm>
        </p:spPr>
        <p:txBody>
          <a:bodyPr/>
          <a:lstStyle/>
          <a:p>
            <a:pPr algn="ctr" rtl="0"/>
            <a:r>
              <a:rPr lang="en-ca" b="1" i="0" u="none" baseline="0" dirty="0"/>
              <a:t>12 years old</a:t>
            </a:r>
            <a:br>
              <a:rPr lang="en-ca" dirty="0"/>
            </a:br>
            <a:r>
              <a:rPr lang="en-ca" sz="2400" b="1" i="0" u="none" baseline="0" dirty="0"/>
              <a:t>Sexual consent with other teens</a:t>
            </a:r>
            <a:endParaRPr lang="en-ca" dirty="0"/>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1085222" y="0"/>
            <a:ext cx="2456822" cy="954593"/>
          </a:xfrm>
        </p:spPr>
        <p:txBody>
          <a:bodyPr/>
          <a:lstStyle/>
          <a:p>
            <a:pPr algn="ctr" rtl="0"/>
            <a:r>
              <a:rPr lang="en-ca" b="1" i="0" u="none" baseline="0" dirty="0"/>
              <a:t>My Freedoms</a:t>
            </a:r>
          </a:p>
        </p:txBody>
      </p:sp>
      <p:sp>
        <p:nvSpPr>
          <p:cNvPr id="19" name="ZoneTexte 18">
            <a:extLst>
              <a:ext uri="{FF2B5EF4-FFF2-40B4-BE49-F238E27FC236}">
                <a16:creationId xmlns:a16="http://schemas.microsoft.com/office/drawing/2014/main" id="{92DD3869-D259-EA8F-01B2-63E9898BCEAD}"/>
              </a:ext>
            </a:extLst>
          </p:cNvPr>
          <p:cNvSpPr txBox="1"/>
          <p:nvPr/>
        </p:nvSpPr>
        <p:spPr>
          <a:xfrm>
            <a:off x="6316364" y="5325946"/>
            <a:ext cx="6098058" cy="1077218"/>
          </a:xfrm>
          <a:prstGeom prst="rect">
            <a:avLst/>
          </a:prstGeom>
          <a:noFill/>
        </p:spPr>
        <p:txBody>
          <a:bodyPr wrap="square">
            <a:spAutoFit/>
          </a:bodyPr>
          <a:lstStyle/>
          <a:p>
            <a:pPr algn="l" rtl="0" fontAlgn="base"/>
            <a:r>
              <a:rPr lang="en-ca" sz="1600" b="1" i="0" u="none" strike="noStrike" baseline="0" dirty="0">
                <a:solidFill>
                  <a:srgbClr val="000000"/>
                </a:solidFill>
                <a:effectLst/>
                <a:latin typeface="Calibri" panose="020F0502020204030204" pitchFamily="34" charset="0"/>
              </a:rPr>
              <a:t>If you are under age 18, your consent is not valid if:</a:t>
            </a:r>
            <a:r>
              <a:rPr lang="en-ca" sz="1600" b="0" i="0" u="none" baseline="0" dirty="0">
                <a:solidFill>
                  <a:srgbClr val="000000"/>
                </a:solidFill>
                <a:effectLst/>
                <a:latin typeface="Calibri" panose="020F0502020204030204" pitchFamily="34" charset="0"/>
              </a:rPr>
              <a:t>​</a:t>
            </a:r>
            <a:endParaRPr lang="en-ca" sz="16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ca" sz="1600" b="0" i="0" u="none" strike="noStrike" baseline="0" dirty="0">
                <a:solidFill>
                  <a:srgbClr val="000000"/>
                </a:solidFill>
                <a:effectLst/>
                <a:latin typeface="Calibri" panose="020F0502020204030204" pitchFamily="34" charset="0"/>
              </a:rPr>
              <a:t>the older partner is in a position of authority or trust</a:t>
            </a:r>
            <a:r>
              <a:rPr lang="en-ca" sz="1600" b="0" i="0" u="none" baseline="0" dirty="0">
                <a:solidFill>
                  <a:srgbClr val="000000"/>
                </a:solidFill>
                <a:effectLst/>
                <a:latin typeface="Calibri" panose="020F0502020204030204" pitchFamily="34" charset="0"/>
              </a:rPr>
              <a:t>​</a:t>
            </a:r>
            <a:endParaRPr lang="en-ca" sz="16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ca" sz="1600" b="0" i="0" u="none" strike="noStrike" baseline="0" dirty="0">
                <a:solidFill>
                  <a:srgbClr val="000000"/>
                </a:solidFill>
                <a:effectLst/>
                <a:latin typeface="Calibri" panose="020F0502020204030204" pitchFamily="34" charset="0"/>
              </a:rPr>
              <a:t>you are in a relationship of dependency or exploitation with the older partner.</a:t>
            </a:r>
            <a:endParaRPr lang="en-ca" sz="1600" b="0" i="0" dirty="0">
              <a:solidFill>
                <a:srgbClr val="000000"/>
              </a:solidFill>
              <a:effectLst/>
              <a:latin typeface="Arial" panose="020B0604020202020204" pitchFamily="34" charset="0"/>
            </a:endParaRPr>
          </a:p>
        </p:txBody>
      </p:sp>
      <p:pic>
        <p:nvPicPr>
          <p:cNvPr id="11271" name="Picture 7">
            <a:extLst>
              <a:ext uri="{FF2B5EF4-FFF2-40B4-BE49-F238E27FC236}">
                <a16:creationId xmlns:a16="http://schemas.microsoft.com/office/drawing/2014/main" id="{F9486F44-AAD4-D999-3702-E5225803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762" y="1466367"/>
            <a:ext cx="9239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2D81BA15-DA02-5E62-754C-2A4BCA19D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3981" y="1487689"/>
            <a:ext cx="9239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a16="http://schemas.microsoft.com/office/drawing/2014/main" id="{2ED8D715-30B3-B171-C801-6C8CBB63C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036" y="3356026"/>
            <a:ext cx="9334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09BA685E-6927-0436-45F5-A2939F7E9F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3813" y="3356026"/>
            <a:ext cx="933450" cy="1200150"/>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35EC4FB3-7C53-E4A8-6DF9-C22C478F468C}"/>
              </a:ext>
            </a:extLst>
          </p:cNvPr>
          <p:cNvSpPr txBox="1"/>
          <p:nvPr/>
        </p:nvSpPr>
        <p:spPr>
          <a:xfrm>
            <a:off x="3049030" y="3219620"/>
            <a:ext cx="6098058" cy="369332"/>
          </a:xfrm>
          <a:prstGeom prst="rect">
            <a:avLst/>
          </a:prstGeom>
          <a:noFill/>
        </p:spPr>
        <p:txBody>
          <a:bodyPr wrap="square">
            <a:spAutoFit/>
          </a:bodyPr>
          <a:lstStyle/>
          <a:p>
            <a:pPr algn="l" rtl="0"/>
            <a:r>
              <a:rPr lang="en-ca" b="0" i="0" u="none" baseline="0">
                <a:solidFill>
                  <a:srgbClr val="000000"/>
                </a:solidFill>
                <a:effectLst/>
                <a:latin typeface="Times New Roman" panose="02020603050405020304" pitchFamily="18" charset="0"/>
              </a:rPr>
              <a:t> </a:t>
            </a:r>
            <a:endParaRPr lang="en-ca"/>
          </a:p>
        </p:txBody>
      </p:sp>
      <p:cxnSp>
        <p:nvCxnSpPr>
          <p:cNvPr id="10" name="Connecteur droit avec flèche 9">
            <a:extLst>
              <a:ext uri="{FF2B5EF4-FFF2-40B4-BE49-F238E27FC236}">
                <a16:creationId xmlns:a16="http://schemas.microsoft.com/office/drawing/2014/main" id="{E9032D7C-4A7C-A230-6EFD-9F72B13D11B4}"/>
              </a:ext>
            </a:extLst>
          </p:cNvPr>
          <p:cNvCxnSpPr/>
          <p:nvPr/>
        </p:nvCxnSpPr>
        <p:spPr>
          <a:xfrm>
            <a:off x="8337487" y="2286000"/>
            <a:ext cx="113448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142280B7-1ADF-DE10-05C5-F1532C25C70F}"/>
              </a:ext>
            </a:extLst>
          </p:cNvPr>
          <p:cNvCxnSpPr/>
          <p:nvPr/>
        </p:nvCxnSpPr>
        <p:spPr>
          <a:xfrm>
            <a:off x="8337486" y="3844989"/>
            <a:ext cx="113448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AC85AFC7-7475-CD49-A623-296FFC3B964D}"/>
              </a:ext>
            </a:extLst>
          </p:cNvPr>
          <p:cNvSpPr txBox="1"/>
          <p:nvPr/>
        </p:nvSpPr>
        <p:spPr>
          <a:xfrm>
            <a:off x="7299217" y="1193391"/>
            <a:ext cx="1086131" cy="369332"/>
          </a:xfrm>
          <a:prstGeom prst="rect">
            <a:avLst/>
          </a:prstGeom>
          <a:noFill/>
        </p:spPr>
        <p:txBody>
          <a:bodyPr wrap="square">
            <a:spAutoFit/>
          </a:bodyPr>
          <a:lstStyle/>
          <a:p>
            <a:pPr algn="l" rtl="0"/>
            <a:r>
              <a:rPr lang="en-ca" b="1" i="0" u="none" baseline="0" dirty="0">
                <a:solidFill>
                  <a:srgbClr val="000000"/>
                </a:solidFill>
                <a:effectLst/>
                <a:latin typeface="Calibri" panose="020F0502020204030204" pitchFamily="34" charset="0"/>
              </a:rPr>
              <a:t>If you are</a:t>
            </a:r>
            <a:endParaRPr lang="en-ca" b="1" dirty="0"/>
          </a:p>
        </p:txBody>
      </p:sp>
      <p:sp>
        <p:nvSpPr>
          <p:cNvPr id="33" name="ZoneTexte 32">
            <a:extLst>
              <a:ext uri="{FF2B5EF4-FFF2-40B4-BE49-F238E27FC236}">
                <a16:creationId xmlns:a16="http://schemas.microsoft.com/office/drawing/2014/main" id="{0AE28DF7-561E-415C-7B82-2C28C686E907}"/>
              </a:ext>
            </a:extLst>
          </p:cNvPr>
          <p:cNvSpPr txBox="1"/>
          <p:nvPr/>
        </p:nvSpPr>
        <p:spPr>
          <a:xfrm>
            <a:off x="8892791" y="1205482"/>
            <a:ext cx="2798466" cy="369332"/>
          </a:xfrm>
          <a:prstGeom prst="rect">
            <a:avLst/>
          </a:prstGeom>
          <a:noFill/>
        </p:spPr>
        <p:txBody>
          <a:bodyPr wrap="square">
            <a:spAutoFit/>
          </a:bodyPr>
          <a:lstStyle/>
          <a:p>
            <a:pPr algn="l" rtl="0"/>
            <a:r>
              <a:rPr lang="en-ca" b="1" i="0" u="none" baseline="0" dirty="0">
                <a:solidFill>
                  <a:srgbClr val="000000"/>
                </a:solidFill>
                <a:effectLst/>
                <a:latin typeface="Calibri" panose="020F0502020204030204" pitchFamily="34" charset="0"/>
              </a:rPr>
              <a:t>Maximum age difference</a:t>
            </a:r>
            <a:endParaRPr lang="en-ca" b="1" dirty="0"/>
          </a:p>
        </p:txBody>
      </p:sp>
      <p:sp>
        <p:nvSpPr>
          <p:cNvPr id="35" name="ZoneTexte 34">
            <a:extLst>
              <a:ext uri="{FF2B5EF4-FFF2-40B4-BE49-F238E27FC236}">
                <a16:creationId xmlns:a16="http://schemas.microsoft.com/office/drawing/2014/main" id="{D2748D36-F6A7-78C6-3A40-4BFCE660202C}"/>
              </a:ext>
            </a:extLst>
          </p:cNvPr>
          <p:cNvSpPr txBox="1"/>
          <p:nvPr/>
        </p:nvSpPr>
        <p:spPr>
          <a:xfrm>
            <a:off x="7107487" y="2735179"/>
            <a:ext cx="1868191" cy="369332"/>
          </a:xfrm>
          <a:prstGeom prst="rect">
            <a:avLst/>
          </a:prstGeom>
          <a:noFill/>
        </p:spPr>
        <p:txBody>
          <a:bodyPr wrap="square">
            <a:spAutoFit/>
          </a:bodyPr>
          <a:lstStyle/>
          <a:p>
            <a:pPr algn="l" rtl="0"/>
            <a:r>
              <a:rPr lang="en-ca" b="0" i="0" u="none" baseline="0" dirty="0">
                <a:solidFill>
                  <a:srgbClr val="000000"/>
                </a:solidFill>
                <a:effectLst/>
                <a:latin typeface="Calibri" panose="020F0502020204030204" pitchFamily="34" charset="0"/>
              </a:rPr>
              <a:t>12-13 years old</a:t>
            </a:r>
            <a:endParaRPr lang="en-ca" dirty="0"/>
          </a:p>
        </p:txBody>
      </p:sp>
      <p:sp>
        <p:nvSpPr>
          <p:cNvPr id="37" name="ZoneTexte 36">
            <a:extLst>
              <a:ext uri="{FF2B5EF4-FFF2-40B4-BE49-F238E27FC236}">
                <a16:creationId xmlns:a16="http://schemas.microsoft.com/office/drawing/2014/main" id="{2D7B1DF5-CCA1-6096-72A4-48DB3B9E75F4}"/>
              </a:ext>
            </a:extLst>
          </p:cNvPr>
          <p:cNvSpPr txBox="1"/>
          <p:nvPr/>
        </p:nvSpPr>
        <p:spPr>
          <a:xfrm>
            <a:off x="9471967" y="2687839"/>
            <a:ext cx="1343282" cy="646331"/>
          </a:xfrm>
          <a:prstGeom prst="rect">
            <a:avLst/>
          </a:prstGeom>
          <a:noFill/>
        </p:spPr>
        <p:txBody>
          <a:bodyPr wrap="square">
            <a:spAutoFit/>
          </a:bodyPr>
          <a:lstStyle/>
          <a:p>
            <a:pPr algn="l" rtl="0"/>
            <a:r>
              <a:rPr lang="en-ca" b="0" i="0" u="none" baseline="0" dirty="0">
                <a:solidFill>
                  <a:srgbClr val="000000"/>
                </a:solidFill>
                <a:effectLst/>
                <a:latin typeface="Calibri" panose="020F0502020204030204" pitchFamily="34" charset="0"/>
              </a:rPr>
              <a:t>less than 2 years</a:t>
            </a:r>
            <a:endParaRPr lang="en-ca" dirty="0"/>
          </a:p>
        </p:txBody>
      </p:sp>
      <p:sp>
        <p:nvSpPr>
          <p:cNvPr id="39" name="ZoneTexte 38">
            <a:extLst>
              <a:ext uri="{FF2B5EF4-FFF2-40B4-BE49-F238E27FC236}">
                <a16:creationId xmlns:a16="http://schemas.microsoft.com/office/drawing/2014/main" id="{905B7F25-7F23-7485-C5E9-DCCA31CA7830}"/>
              </a:ext>
            </a:extLst>
          </p:cNvPr>
          <p:cNvSpPr txBox="1"/>
          <p:nvPr/>
        </p:nvSpPr>
        <p:spPr>
          <a:xfrm>
            <a:off x="7144378" y="4556176"/>
            <a:ext cx="1609466" cy="369332"/>
          </a:xfrm>
          <a:prstGeom prst="rect">
            <a:avLst/>
          </a:prstGeom>
          <a:noFill/>
        </p:spPr>
        <p:txBody>
          <a:bodyPr wrap="square">
            <a:spAutoFit/>
          </a:bodyPr>
          <a:lstStyle/>
          <a:p>
            <a:pPr algn="l" rtl="0"/>
            <a:r>
              <a:rPr lang="en-ca" b="0" i="0" u="none" baseline="0" dirty="0">
                <a:solidFill>
                  <a:srgbClr val="000000"/>
                </a:solidFill>
                <a:effectLst/>
                <a:latin typeface="Calibri" panose="020F0502020204030204" pitchFamily="34" charset="0"/>
              </a:rPr>
              <a:t>14-15 years old</a:t>
            </a:r>
            <a:endParaRPr lang="en-ca" dirty="0"/>
          </a:p>
        </p:txBody>
      </p:sp>
      <p:sp>
        <p:nvSpPr>
          <p:cNvPr id="41" name="ZoneTexte 40">
            <a:extLst>
              <a:ext uri="{FF2B5EF4-FFF2-40B4-BE49-F238E27FC236}">
                <a16:creationId xmlns:a16="http://schemas.microsoft.com/office/drawing/2014/main" id="{BD48638D-27CA-F22D-9A5B-B5810261FAD0}"/>
              </a:ext>
            </a:extLst>
          </p:cNvPr>
          <p:cNvSpPr txBox="1"/>
          <p:nvPr/>
        </p:nvSpPr>
        <p:spPr>
          <a:xfrm>
            <a:off x="9613813" y="4577498"/>
            <a:ext cx="1514736" cy="646331"/>
          </a:xfrm>
          <a:prstGeom prst="rect">
            <a:avLst/>
          </a:prstGeom>
          <a:noFill/>
        </p:spPr>
        <p:txBody>
          <a:bodyPr wrap="square">
            <a:spAutoFit/>
          </a:bodyPr>
          <a:lstStyle/>
          <a:p>
            <a:pPr algn="l" rtl="0"/>
            <a:r>
              <a:rPr lang="en-ca" b="0" i="0" u="none" baseline="0" dirty="0">
                <a:solidFill>
                  <a:srgbClr val="000000"/>
                </a:solidFill>
                <a:effectLst/>
                <a:latin typeface="Calibri" panose="020F0502020204030204" pitchFamily="34" charset="0"/>
              </a:rPr>
              <a:t>less than 5 years</a:t>
            </a:r>
            <a:endParaRPr lang="en-ca" dirty="0"/>
          </a:p>
        </p:txBody>
      </p:sp>
      <p:pic>
        <p:nvPicPr>
          <p:cNvPr id="20" name="Image 19">
            <a:extLst>
              <a:ext uri="{FF2B5EF4-FFF2-40B4-BE49-F238E27FC236}">
                <a16:creationId xmlns:a16="http://schemas.microsoft.com/office/drawing/2014/main" id="{89E4EFDB-7755-E529-8FF3-A745A38804A1}"/>
              </a:ext>
            </a:extLst>
          </p:cNvPr>
          <p:cNvPicPr>
            <a:picLocks noChangeAspect="1"/>
          </p:cNvPicPr>
          <p:nvPr/>
        </p:nvPicPr>
        <p:blipFill>
          <a:blip r:embed="rId7"/>
          <a:stretch>
            <a:fillRect/>
          </a:stretch>
        </p:blipFill>
        <p:spPr>
          <a:xfrm>
            <a:off x="1540922" y="2381459"/>
            <a:ext cx="1730919" cy="4261566"/>
          </a:xfrm>
          <a:prstGeom prst="rect">
            <a:avLst/>
          </a:prstGeom>
        </p:spPr>
      </p:pic>
    </p:spTree>
    <p:extLst>
      <p:ext uri="{BB962C8B-B14F-4D97-AF65-F5344CB8AC3E}">
        <p14:creationId xmlns:p14="http://schemas.microsoft.com/office/powerpoint/2010/main" val="263999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7451124" y="667206"/>
            <a:ext cx="4559644" cy="914400"/>
          </a:xfrm>
        </p:spPr>
        <p:txBody>
          <a:bodyPr/>
          <a:lstStyle/>
          <a:p>
            <a:pPr algn="ctr" rtl="0"/>
            <a:r>
              <a:rPr lang="en-ca" b="1" i="0" u="none" baseline="0"/>
              <a:t>14 years old</a:t>
            </a:r>
            <a:br>
              <a:rPr lang="en-ca"/>
            </a:br>
            <a:r>
              <a:rPr lang="en-ca" sz="2800" b="1" i="0" u="none" baseline="0"/>
              <a:t>Consent to medical care</a:t>
            </a:r>
            <a:endParaRPr lang="en-ca"/>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582510" y="115416"/>
            <a:ext cx="3104264" cy="415925"/>
          </a:xfrm>
        </p:spPr>
        <p:txBody>
          <a:bodyPr/>
          <a:lstStyle/>
          <a:p>
            <a:pPr algn="l" rtl="0"/>
            <a:r>
              <a:rPr lang="en-ca" b="1" i="0" u="none" baseline="0"/>
              <a:t>My Responsibilities</a:t>
            </a:r>
          </a:p>
        </p:txBody>
      </p:sp>
      <p:sp>
        <p:nvSpPr>
          <p:cNvPr id="8" name="ZoneTexte 7">
            <a:extLst>
              <a:ext uri="{FF2B5EF4-FFF2-40B4-BE49-F238E27FC236}">
                <a16:creationId xmlns:a16="http://schemas.microsoft.com/office/drawing/2014/main" id="{3AF6E4C7-FD18-47C7-D801-8641904F3ACA}"/>
              </a:ext>
            </a:extLst>
          </p:cNvPr>
          <p:cNvSpPr txBox="1"/>
          <p:nvPr/>
        </p:nvSpPr>
        <p:spPr>
          <a:xfrm>
            <a:off x="902214" y="1717471"/>
            <a:ext cx="5394753" cy="3108543"/>
          </a:xfrm>
          <a:prstGeom prst="rect">
            <a:avLst/>
          </a:prstGeom>
          <a:noFill/>
        </p:spPr>
        <p:txBody>
          <a:bodyPr wrap="square">
            <a:spAutoFit/>
          </a:bodyPr>
          <a:lstStyle/>
          <a:p>
            <a:pPr algn="l" rtl="0" fontAlgn="base"/>
            <a:r>
              <a:rPr lang="en-ca" sz="2800" b="0" i="0" u="none" strike="noStrike" baseline="0" dirty="0">
                <a:solidFill>
                  <a:srgbClr val="000000"/>
                </a:solidFill>
                <a:effectLst/>
                <a:latin typeface="Calibri" panose="020F0502020204030204" pitchFamily="34" charset="0"/>
              </a:rPr>
              <a:t>Starting at age 14, people can refuse or consent to their own medical care. </a:t>
            </a:r>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strike="noStrike" baseline="0" dirty="0">
                <a:solidFill>
                  <a:srgbClr val="000000"/>
                </a:solidFill>
                <a:effectLst/>
                <a:latin typeface="Calibri" panose="020F0502020204030204" pitchFamily="34" charset="0"/>
              </a:rPr>
              <a:t>What are some examples of medical care?</a:t>
            </a:r>
            <a:endParaRPr lang="en-ca" sz="2800" b="0" i="0" dirty="0">
              <a:solidFill>
                <a:srgbClr val="000000"/>
              </a:solidFill>
              <a:effectLst/>
              <a:latin typeface="Segoe UI" panose="020B0502040204020203" pitchFamily="34" charset="0"/>
            </a:endParaRPr>
          </a:p>
          <a:p>
            <a:pPr algn="l" rtl="0" fontAlgn="base"/>
            <a:endParaRPr lang="en-ca" sz="2800" b="0" i="0" dirty="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1A00B8E6-F60E-7C3C-98BF-EA5396D277F0}"/>
              </a:ext>
            </a:extLst>
          </p:cNvPr>
          <p:cNvPicPr>
            <a:picLocks noChangeAspect="1"/>
          </p:cNvPicPr>
          <p:nvPr/>
        </p:nvPicPr>
        <p:blipFill>
          <a:blip r:embed="rId3"/>
          <a:stretch>
            <a:fillRect/>
          </a:stretch>
        </p:blipFill>
        <p:spPr>
          <a:xfrm>
            <a:off x="8773775" y="1717471"/>
            <a:ext cx="2248317" cy="4906953"/>
          </a:xfrm>
          <a:prstGeom prst="rect">
            <a:avLst/>
          </a:prstGeom>
        </p:spPr>
      </p:pic>
    </p:spTree>
    <p:extLst>
      <p:ext uri="{BB962C8B-B14F-4D97-AF65-F5344CB8AC3E}">
        <p14:creationId xmlns:p14="http://schemas.microsoft.com/office/powerpoint/2010/main" val="396579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08535" y="611673"/>
            <a:ext cx="5212080" cy="914400"/>
          </a:xfrm>
        </p:spPr>
        <p:txBody>
          <a:bodyPr/>
          <a:lstStyle/>
          <a:p>
            <a:pPr algn="ctr" rtl="0"/>
            <a:r>
              <a:rPr lang="en-ca" b="1" i="0" u="none" baseline="0"/>
              <a:t>16 years old </a:t>
            </a:r>
            <a:br>
              <a:rPr lang="en-ca"/>
            </a:br>
            <a:r>
              <a:rPr lang="en-ca" sz="3200" b="1" i="0" u="none" baseline="0"/>
              <a:t>Driving a vehicle</a:t>
            </a:r>
            <a:endParaRPr lang="en-ca"/>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740912" y="768591"/>
            <a:ext cx="5212080" cy="4648536"/>
          </a:xfrm>
        </p:spPr>
        <p:txBody>
          <a:bodyPr/>
          <a:lstStyle/>
          <a:p>
            <a:pPr algn="l" rtl="0" fontAlgn="base"/>
            <a:r>
              <a:rPr lang="en-ca" b="0" i="0" u="none" strike="noStrike" baseline="0" dirty="0">
                <a:solidFill>
                  <a:srgbClr val="000000"/>
                </a:solidFill>
                <a:effectLst/>
                <a:latin typeface="Calibri" panose="020F0502020204030204" pitchFamily="34" charset="0"/>
              </a:rPr>
              <a:t>Starting at age 16, you can get a </a:t>
            </a:r>
            <a:r>
              <a:rPr lang="en-ca" b="1" i="0" u="none" strike="noStrike" baseline="0" dirty="0">
                <a:solidFill>
                  <a:srgbClr val="000000"/>
                </a:solidFill>
                <a:effectLst/>
                <a:latin typeface="Calibri" panose="020F0502020204030204" pitchFamily="34" charset="0"/>
              </a:rPr>
              <a:t>driver’s license.</a:t>
            </a:r>
            <a:r>
              <a:rPr lang="en-ca" b="0" i="0" u="none" strike="noStrike" baseline="0" dirty="0">
                <a:solidFill>
                  <a:srgbClr val="000000"/>
                </a:solidFill>
                <a:effectLst/>
                <a:latin typeface="Calibri" panose="020F0502020204030204" pitchFamily="34" charset="0"/>
              </a:rPr>
              <a:t> Like all other drivers, teenagers must follow the rules of the Highway Safety Code!</a:t>
            </a:r>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Segoe UI" panose="020B0502040204020203" pitchFamily="34" charset="0"/>
            </a:endParaRPr>
          </a:p>
          <a:p>
            <a:pPr algn="l" rtl="0" fontAlgn="base"/>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Segoe UI" panose="020B0502040204020203" pitchFamily="34" charset="0"/>
            </a:endParaRPr>
          </a:p>
          <a:p>
            <a:pPr algn="l" rtl="0" fontAlgn="base"/>
            <a:r>
              <a:rPr lang="en-ca" b="0" i="0" u="none" strike="noStrike" baseline="0" dirty="0">
                <a:solidFill>
                  <a:srgbClr val="000000"/>
                </a:solidFill>
                <a:effectLst/>
                <a:latin typeface="Calibri" panose="020F0502020204030204" pitchFamily="34" charset="0"/>
              </a:rPr>
              <a:t>Do you know any rules from this Code?</a:t>
            </a:r>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Segoe UI" panose="020B0502040204020203" pitchFamily="34" charset="0"/>
            </a:endParaRPr>
          </a:p>
          <a:p>
            <a:pPr algn="l" rtl="0" fontAlgn="base"/>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Segoe UI" panose="020B0502040204020203" pitchFamily="34" charset="0"/>
            </a:endParaRPr>
          </a:p>
          <a:p>
            <a:pPr algn="l" rtl="0" fontAlgn="base"/>
            <a:r>
              <a:rPr lang="en-ca" b="0" i="0" u="none" strike="noStrike" baseline="0" dirty="0">
                <a:solidFill>
                  <a:srgbClr val="000000"/>
                </a:solidFill>
                <a:effectLst/>
                <a:latin typeface="Calibri" panose="020F0502020204030204" pitchFamily="34" charset="0"/>
              </a:rPr>
              <a:t>What happens if a driver breaks these rules too many times?</a:t>
            </a:r>
            <a:endParaRPr lang="en-ca" b="0" i="0" dirty="0">
              <a:solidFill>
                <a:srgbClr val="000000"/>
              </a:solidFill>
              <a:effectLst/>
              <a:latin typeface="Segoe UI" panose="020B0502040204020203" pitchFamily="34" charset="0"/>
            </a:endParaRPr>
          </a:p>
          <a:p>
            <a:endParaRPr lang="en-ca" dirty="0"/>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303041" y="18364"/>
            <a:ext cx="4188928" cy="415925"/>
          </a:xfrm>
        </p:spPr>
        <p:txBody>
          <a:bodyPr/>
          <a:lstStyle/>
          <a:p>
            <a:pPr algn="ctr" rtl="0"/>
            <a:r>
              <a:rPr lang="en-ca" b="1" i="0" u="none" baseline="0"/>
              <a:t>My Freedoms</a:t>
            </a:r>
          </a:p>
        </p:txBody>
      </p:sp>
      <p:pic>
        <p:nvPicPr>
          <p:cNvPr id="3" name="Image 2">
            <a:extLst>
              <a:ext uri="{FF2B5EF4-FFF2-40B4-BE49-F238E27FC236}">
                <a16:creationId xmlns:a16="http://schemas.microsoft.com/office/drawing/2014/main" id="{86314FA9-A14F-8C6B-BC3A-B096207E9843}"/>
              </a:ext>
            </a:extLst>
          </p:cNvPr>
          <p:cNvPicPr>
            <a:picLocks noChangeAspect="1"/>
          </p:cNvPicPr>
          <p:nvPr/>
        </p:nvPicPr>
        <p:blipFill>
          <a:blip r:embed="rId3"/>
          <a:stretch>
            <a:fillRect/>
          </a:stretch>
        </p:blipFill>
        <p:spPr>
          <a:xfrm>
            <a:off x="1721372" y="1917290"/>
            <a:ext cx="1696896" cy="4922346"/>
          </a:xfrm>
          <a:prstGeom prst="rect">
            <a:avLst/>
          </a:prstGeom>
        </p:spPr>
      </p:pic>
    </p:spTree>
    <p:extLst>
      <p:ext uri="{BB962C8B-B14F-4D97-AF65-F5344CB8AC3E}">
        <p14:creationId xmlns:p14="http://schemas.microsoft.com/office/powerpoint/2010/main" val="10208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8674953" y="667206"/>
            <a:ext cx="2548210" cy="2761794"/>
          </a:xfrm>
        </p:spPr>
        <p:txBody>
          <a:bodyPr/>
          <a:lstStyle/>
          <a:p>
            <a:pPr algn="ctr" rtl="0"/>
            <a:r>
              <a:rPr lang="en-ca" b="1" i="0" u="none" baseline="0" dirty="0"/>
              <a:t>18 years old</a:t>
            </a:r>
            <a:br>
              <a:rPr lang="en-ca" b="1" i="0" u="none" baseline="0" dirty="0"/>
            </a:br>
            <a:br>
              <a:rPr lang="en-ca" dirty="0"/>
            </a:br>
            <a:r>
              <a:rPr lang="en-ca" sz="3200" b="1" i="0" u="none" baseline="0" dirty="0"/>
              <a:t>Age of majority</a:t>
            </a:r>
            <a:endParaRPr lang="en-ca" dirty="0"/>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582510" y="115416"/>
            <a:ext cx="3104264" cy="415925"/>
          </a:xfrm>
        </p:spPr>
        <p:txBody>
          <a:bodyPr/>
          <a:lstStyle/>
          <a:p>
            <a:pPr algn="l" rtl="0"/>
            <a:r>
              <a:rPr lang="en-ca" b="1" i="0" u="none" baseline="0"/>
              <a:t>My Responsibilities</a:t>
            </a:r>
          </a:p>
        </p:txBody>
      </p:sp>
      <p:sp>
        <p:nvSpPr>
          <p:cNvPr id="8" name="ZoneTexte 7">
            <a:extLst>
              <a:ext uri="{FF2B5EF4-FFF2-40B4-BE49-F238E27FC236}">
                <a16:creationId xmlns:a16="http://schemas.microsoft.com/office/drawing/2014/main" id="{3AF6E4C7-FD18-47C7-D801-8641904F3ACA}"/>
              </a:ext>
            </a:extLst>
          </p:cNvPr>
          <p:cNvSpPr txBox="1"/>
          <p:nvPr/>
        </p:nvSpPr>
        <p:spPr>
          <a:xfrm>
            <a:off x="910878" y="912742"/>
            <a:ext cx="5394753" cy="4401205"/>
          </a:xfrm>
          <a:prstGeom prst="rect">
            <a:avLst/>
          </a:prstGeom>
          <a:noFill/>
        </p:spPr>
        <p:txBody>
          <a:bodyPr wrap="square">
            <a:spAutoFit/>
          </a:bodyPr>
          <a:lstStyle/>
          <a:p>
            <a:pPr algn="l" rtl="0" fontAlgn="base"/>
            <a:r>
              <a:rPr lang="en-ca" sz="2800" b="0" i="0" u="none" strike="noStrike" baseline="0" dirty="0">
                <a:solidFill>
                  <a:srgbClr val="000000"/>
                </a:solidFill>
                <a:effectLst/>
                <a:latin typeface="Calibri" panose="020F0502020204030204" pitchFamily="34" charset="0"/>
              </a:rPr>
              <a:t>When you turn 18, you become an adult in the eyes of the law.</a:t>
            </a:r>
          </a:p>
          <a:p>
            <a:pPr algn="l" rtl="0" fontAlgn="base"/>
            <a:endParaRPr lang="en-CA" sz="2800" dirty="0">
              <a:solidFill>
                <a:srgbClr val="000000"/>
              </a:solidFill>
              <a:latin typeface="Calibri" panose="020F0502020204030204" pitchFamily="34" charset="0"/>
            </a:endParaRPr>
          </a:p>
          <a:p>
            <a:pPr algn="l" rtl="0" fontAlgn="base"/>
            <a:r>
              <a:rPr lang="en-ca" sz="2800" b="0" i="0" u="none" strike="noStrike" baseline="0" dirty="0">
                <a:solidFill>
                  <a:srgbClr val="000000"/>
                </a:solidFill>
                <a:effectLst/>
                <a:latin typeface="Calibri" panose="020F0502020204030204" pitchFamily="34" charset="0"/>
              </a:rPr>
              <a:t>This means that you have all the freedoms that adults have. </a:t>
            </a:r>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strike="noStrike" baseline="0" dirty="0">
                <a:solidFill>
                  <a:srgbClr val="000000"/>
                </a:solidFill>
                <a:effectLst/>
                <a:latin typeface="Calibri" panose="020F0502020204030204" pitchFamily="34" charset="0"/>
              </a:rPr>
              <a:t>What freedoms do 18-year-olds have that 17-year-olds don’t? </a:t>
            </a:r>
            <a:endParaRPr lang="en-ca" sz="2800" b="0" i="0" dirty="0">
              <a:solidFill>
                <a:srgbClr val="000000"/>
              </a:solidFill>
              <a:effectLst/>
              <a:latin typeface="Segoe UI" panose="020B0502040204020203" pitchFamily="34" charset="0"/>
            </a:endParaRPr>
          </a:p>
          <a:p>
            <a:pPr algn="l" rtl="0" fontAlgn="base"/>
            <a:endParaRPr lang="en-ca" sz="2800" b="0" i="0" dirty="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40C9D1D3-1EE0-5BE2-9C37-AA74D97C62D6}"/>
              </a:ext>
            </a:extLst>
          </p:cNvPr>
          <p:cNvPicPr>
            <a:picLocks noChangeAspect="1"/>
          </p:cNvPicPr>
          <p:nvPr/>
        </p:nvPicPr>
        <p:blipFill>
          <a:blip r:embed="rId3"/>
          <a:stretch>
            <a:fillRect/>
          </a:stretch>
        </p:blipFill>
        <p:spPr>
          <a:xfrm>
            <a:off x="7278346" y="1581606"/>
            <a:ext cx="1616330" cy="4891848"/>
          </a:xfrm>
          <a:prstGeom prst="rect">
            <a:avLst/>
          </a:prstGeom>
        </p:spPr>
      </p:pic>
    </p:spTree>
    <p:extLst>
      <p:ext uri="{BB962C8B-B14F-4D97-AF65-F5344CB8AC3E}">
        <p14:creationId xmlns:p14="http://schemas.microsoft.com/office/powerpoint/2010/main" val="386911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627D0D-70F6-A8B6-038E-6C4502337D70}"/>
              </a:ext>
            </a:extLst>
          </p:cNvPr>
          <p:cNvSpPr>
            <a:spLocks noGrp="1"/>
          </p:cNvSpPr>
          <p:nvPr>
            <p:ph type="body" idx="1"/>
          </p:nvPr>
        </p:nvSpPr>
        <p:spPr>
          <a:xfrm>
            <a:off x="394586" y="303508"/>
            <a:ext cx="6030907" cy="929899"/>
          </a:xfrm>
        </p:spPr>
        <p:txBody>
          <a:bodyPr/>
          <a:lstStyle/>
          <a:p>
            <a:pPr algn="l" rtl="0"/>
            <a:r>
              <a:rPr lang="en-ca" b="1" i="0" u="none" baseline="0">
                <a:cs typeface="Arial"/>
              </a:rPr>
              <a:t>My Protections</a:t>
            </a:r>
            <a:endParaRPr lang="en-ca"/>
          </a:p>
        </p:txBody>
      </p:sp>
      <p:sp>
        <p:nvSpPr>
          <p:cNvPr id="6" name="ZoneTexte 5">
            <a:extLst>
              <a:ext uri="{FF2B5EF4-FFF2-40B4-BE49-F238E27FC236}">
                <a16:creationId xmlns:a16="http://schemas.microsoft.com/office/drawing/2014/main" id="{31077DCB-924F-DA66-414C-7C6711AF61A6}"/>
              </a:ext>
            </a:extLst>
          </p:cNvPr>
          <p:cNvSpPr txBox="1"/>
          <p:nvPr/>
        </p:nvSpPr>
        <p:spPr>
          <a:xfrm>
            <a:off x="468383" y="2567259"/>
            <a:ext cx="5673121"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ca" sz="2800" b="0" i="0" u="none" baseline="0" dirty="0">
                <a:cs typeface="Arial"/>
              </a:rPr>
              <a:t>Example #11</a:t>
            </a:r>
          </a:p>
          <a:p>
            <a:endParaRPr lang="en-ca" sz="2800" dirty="0">
              <a:cs typeface="Arial"/>
            </a:endParaRPr>
          </a:p>
          <a:p>
            <a:pPr algn="l" rtl="0"/>
            <a:r>
              <a:rPr lang="en-ca" sz="2800" b="0" i="0" u="none" baseline="0" dirty="0">
                <a:cs typeface="Arial"/>
              </a:rPr>
              <a:t>What will the judge decide in Julie’s parents’ custody case?</a:t>
            </a:r>
          </a:p>
          <a:p>
            <a:endParaRPr lang="en-ca" sz="2400" dirty="0">
              <a:cs typeface="Arial"/>
            </a:endParaRPr>
          </a:p>
        </p:txBody>
      </p:sp>
      <p:pic>
        <p:nvPicPr>
          <p:cNvPr id="10" name="Image 10">
            <a:extLst>
              <a:ext uri="{FF2B5EF4-FFF2-40B4-BE49-F238E27FC236}">
                <a16:creationId xmlns:a16="http://schemas.microsoft.com/office/drawing/2014/main" id="{529D3D04-CEFF-6CFD-166C-87E7DCF87771}"/>
              </a:ext>
            </a:extLst>
          </p:cNvPr>
          <p:cNvPicPr>
            <a:picLocks noGrp="1" noChangeAspect="1"/>
          </p:cNvPicPr>
          <p:nvPr>
            <p:ph type="pic" sz="quarter" idx="16"/>
          </p:nvPr>
        </p:nvPicPr>
        <p:blipFill rotWithShape="1">
          <a:blip r:embed="rId3"/>
          <a:srcRect l="1395" r="1395"/>
          <a:stretch/>
        </p:blipFill>
        <p:spPr>
          <a:xfrm>
            <a:off x="7235664" y="1471829"/>
            <a:ext cx="3764568" cy="3912625"/>
          </a:xfrm>
        </p:spPr>
      </p:pic>
    </p:spTree>
    <p:extLst>
      <p:ext uri="{BB962C8B-B14F-4D97-AF65-F5344CB8AC3E}">
        <p14:creationId xmlns:p14="http://schemas.microsoft.com/office/powerpoint/2010/main" val="25491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15294" y="200180"/>
            <a:ext cx="6897788" cy="914400"/>
          </a:xfrm>
        </p:spPr>
        <p:txBody>
          <a:bodyPr/>
          <a:lstStyle/>
          <a:p>
            <a:pPr algn="l" rtl="0"/>
            <a:r>
              <a:rPr lang="en-ca" b="0" i="0" u="none" baseline="0">
                <a:solidFill>
                  <a:srgbClr val="000000"/>
                </a:solidFill>
                <a:effectLst/>
                <a:latin typeface="Calibri Light" panose="020F0302020204030204" pitchFamily="34" charset="0"/>
              </a:rPr>
              <a:t>Youth protection (DYP)</a:t>
            </a:r>
            <a:endParaRPr lang="en-ca"/>
          </a:p>
        </p:txBody>
      </p:sp>
      <p:sp>
        <p:nvSpPr>
          <p:cNvPr id="4" name="Espace réservé du contenu 3">
            <a:extLst>
              <a:ext uri="{FF2B5EF4-FFF2-40B4-BE49-F238E27FC236}">
                <a16:creationId xmlns:a16="http://schemas.microsoft.com/office/drawing/2014/main" id="{A07703CB-BA2D-0B4B-8E3D-1123D99A35FC}"/>
              </a:ext>
            </a:extLst>
          </p:cNvPr>
          <p:cNvSpPr>
            <a:spLocks noGrp="1"/>
          </p:cNvSpPr>
          <p:nvPr>
            <p:ph sz="quarter" idx="17"/>
          </p:nvPr>
        </p:nvSpPr>
        <p:spPr>
          <a:xfrm>
            <a:off x="215294" y="1628620"/>
            <a:ext cx="6185533" cy="4603738"/>
          </a:xfrm>
        </p:spPr>
        <p:txBody>
          <a:bodyPr vert="horz" lIns="0" tIns="0" rIns="0" bIns="0" rtlCol="0" anchor="t">
            <a:noAutofit/>
          </a:bodyPr>
          <a:lstStyle/>
          <a:p>
            <a:pPr algn="l" rtl="0" fontAlgn="base"/>
            <a:r>
              <a:rPr lang="en-ca" b="0" i="0" u="none" strike="noStrike" baseline="0" dirty="0">
                <a:solidFill>
                  <a:srgbClr val="000000"/>
                </a:solidFill>
                <a:effectLst/>
                <a:latin typeface="Calibri"/>
                <a:cs typeface="Calibri"/>
              </a:rPr>
              <a:t>The Youth Protection Act protects minors (</a:t>
            </a:r>
            <a:r>
              <a:rPr lang="en-ca" b="0" i="0" u="none" baseline="0" dirty="0">
                <a:solidFill>
                  <a:srgbClr val="000000"/>
                </a:solidFill>
                <a:latin typeface="Calibri"/>
                <a:cs typeface="Calibri"/>
              </a:rPr>
              <a:t>people under age 18</a:t>
            </a:r>
            <a:r>
              <a:rPr lang="en-ca" b="0" i="0" u="none" strike="noStrike" baseline="0" dirty="0">
                <a:solidFill>
                  <a:srgbClr val="000000"/>
                </a:solidFill>
                <a:effectLst/>
                <a:latin typeface="Calibri"/>
                <a:cs typeface="Calibri"/>
              </a:rPr>
              <a:t>).</a:t>
            </a:r>
            <a:r>
              <a:rPr lang="en-ca" b="0" i="0" u="none" baseline="0" dirty="0">
                <a:solidFill>
                  <a:srgbClr val="000000"/>
                </a:solidFill>
                <a:effectLst/>
                <a:latin typeface="Calibri"/>
                <a:cs typeface="Calibri"/>
              </a:rPr>
              <a:t>​</a:t>
            </a:r>
          </a:p>
          <a:p>
            <a:pPr algn="l" rtl="0" fontAlgn="base"/>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Segoe UI" panose="020B0502040204020203" pitchFamily="34" charset="0"/>
            </a:endParaRPr>
          </a:p>
          <a:p>
            <a:pPr algn="l" rtl="0" fontAlgn="base"/>
            <a:r>
              <a:rPr lang="en-ca" b="0" i="0" u="none" baseline="0" dirty="0">
                <a:solidFill>
                  <a:srgbClr val="000000"/>
                </a:solidFill>
                <a:latin typeface="Calibri" panose="020F0502020204030204" pitchFamily="34" charset="0"/>
              </a:rPr>
              <a:t>It </a:t>
            </a:r>
            <a:r>
              <a:rPr lang="en-ca" b="0" i="0" u="none" strike="noStrike" baseline="0" dirty="0">
                <a:solidFill>
                  <a:srgbClr val="000000"/>
                </a:solidFill>
                <a:effectLst/>
                <a:latin typeface="Calibri" panose="020F0502020204030204" pitchFamily="34" charset="0"/>
              </a:rPr>
              <a:t>allows the DYP to intervene if a minor is not safe, or if their development is in danger.</a:t>
            </a:r>
            <a:endParaRPr lang="en-ca" b="0" i="0" dirty="0">
              <a:solidFill>
                <a:srgbClr val="000000"/>
              </a:solidFill>
              <a:effectLst/>
              <a:latin typeface="Segoe UI" panose="020B0502040204020203" pitchFamily="34" charset="0"/>
            </a:endParaRPr>
          </a:p>
          <a:p>
            <a:pPr algn="l" rtl="0" fontAlgn="base"/>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Segoe UI" panose="020B0502040204020203" pitchFamily="34" charset="0"/>
            </a:endParaRPr>
          </a:p>
          <a:p>
            <a:pPr algn="l" rtl="0" fontAlgn="base"/>
            <a:r>
              <a:rPr lang="en-ca" b="0" i="0" u="none" strike="noStrike" baseline="0" dirty="0">
                <a:solidFill>
                  <a:srgbClr val="000000"/>
                </a:solidFill>
                <a:effectLst/>
                <a:latin typeface="Calibri" panose="020F0502020204030204" pitchFamily="34" charset="0"/>
              </a:rPr>
              <a:t>What are some situations where the DYP could be contacted? </a:t>
            </a:r>
            <a:endParaRPr lang="en-ca" b="0" i="0" dirty="0">
              <a:solidFill>
                <a:srgbClr val="000000"/>
              </a:solidFill>
              <a:effectLst/>
              <a:latin typeface="Segoe UI" panose="020B0502040204020203" pitchFamily="34" charset="0"/>
            </a:endParaRPr>
          </a:p>
          <a:p>
            <a:endParaRPr lang="en-ca" dirty="0"/>
          </a:p>
        </p:txBody>
      </p:sp>
      <p:pic>
        <p:nvPicPr>
          <p:cNvPr id="16386" name="Picture 2">
            <a:extLst>
              <a:ext uri="{FF2B5EF4-FFF2-40B4-BE49-F238E27FC236}">
                <a16:creationId xmlns:a16="http://schemas.microsoft.com/office/drawing/2014/main" id="{540AC06F-78FF-1BB9-45A9-73E1BA8FA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264" y="114364"/>
            <a:ext cx="37623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3A7C31E-AB9E-518B-2DEA-6A7CEB0623FE}"/>
              </a:ext>
            </a:extLst>
          </p:cNvPr>
          <p:cNvPicPr>
            <a:picLocks noChangeAspect="1"/>
          </p:cNvPicPr>
          <p:nvPr/>
        </p:nvPicPr>
        <p:blipFill>
          <a:blip r:embed="rId4"/>
          <a:stretch>
            <a:fillRect/>
          </a:stretch>
        </p:blipFill>
        <p:spPr>
          <a:xfrm>
            <a:off x="6983321" y="3467164"/>
            <a:ext cx="4894551" cy="3314636"/>
          </a:xfrm>
          <a:prstGeom prst="rect">
            <a:avLst/>
          </a:prstGeom>
        </p:spPr>
      </p:pic>
    </p:spTree>
    <p:extLst>
      <p:ext uri="{BB962C8B-B14F-4D97-AF65-F5344CB8AC3E}">
        <p14:creationId xmlns:p14="http://schemas.microsoft.com/office/powerpoint/2010/main" val="8471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738687" y="473170"/>
            <a:ext cx="10421938" cy="635138"/>
          </a:xfrm>
        </p:spPr>
        <p:txBody>
          <a:bodyPr/>
          <a:lstStyle/>
          <a:p>
            <a:pPr algn="ctr" rtl="0"/>
            <a:r>
              <a:rPr lang="en-ca" b="0" i="0" u="none" baseline="0">
                <a:solidFill>
                  <a:srgbClr val="000000"/>
                </a:solidFill>
                <a:effectLst/>
                <a:latin typeface="Calibri Light" panose="020F0302020204030204" pitchFamily="34" charset="0"/>
              </a:rPr>
              <a:t>Lawyers</a:t>
            </a:r>
            <a:endParaRPr lang="en-ca"/>
          </a:p>
        </p:txBody>
      </p:sp>
      <p:sp>
        <p:nvSpPr>
          <p:cNvPr id="6" name="ZoneTexte 5">
            <a:extLst>
              <a:ext uri="{FF2B5EF4-FFF2-40B4-BE49-F238E27FC236}">
                <a16:creationId xmlns:a16="http://schemas.microsoft.com/office/drawing/2014/main" id="{8C578F19-7B6C-A4D5-4B57-82F92BD3D1EF}"/>
              </a:ext>
            </a:extLst>
          </p:cNvPr>
          <p:cNvSpPr txBox="1"/>
          <p:nvPr/>
        </p:nvSpPr>
        <p:spPr>
          <a:xfrm>
            <a:off x="5801501" y="1866021"/>
            <a:ext cx="6098058" cy="2123658"/>
          </a:xfrm>
          <a:prstGeom prst="rect">
            <a:avLst/>
          </a:prstGeom>
          <a:noFill/>
        </p:spPr>
        <p:txBody>
          <a:bodyPr wrap="square">
            <a:spAutoFit/>
          </a:bodyPr>
          <a:lstStyle/>
          <a:p>
            <a:pPr algn="l" rtl="0" fontAlgn="base"/>
            <a:r>
              <a:rPr lang="en-ca" sz="2800" b="0" i="0" u="none" strike="noStrike" baseline="0" dirty="0">
                <a:solidFill>
                  <a:srgbClr val="000000"/>
                </a:solidFill>
                <a:effectLst/>
                <a:latin typeface="Calibri" panose="020F0502020204030204" pitchFamily="34" charset="0"/>
              </a:rPr>
              <a:t>The law is a complicated subject, even for adults!</a:t>
            </a:r>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strike="noStrike" baseline="0" dirty="0">
                <a:solidFill>
                  <a:srgbClr val="000000"/>
                </a:solidFill>
                <a:effectLst/>
                <a:latin typeface="Calibri" panose="020F0502020204030204" pitchFamily="34" charset="0"/>
              </a:rPr>
              <a:t>That’s why it is usually free for a child or teenager to be represented by a lawyer.</a:t>
            </a:r>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000" b="0" i="0" u="none" baseline="0" dirty="0">
                <a:solidFill>
                  <a:srgbClr val="000000"/>
                </a:solidFill>
                <a:effectLst/>
                <a:latin typeface="Calibri" panose="020F0502020204030204" pitchFamily="34" charset="0"/>
              </a:rPr>
              <a:t>​</a:t>
            </a:r>
            <a:endParaRPr lang="en-ca" sz="2000" b="0" i="0" dirty="0">
              <a:solidFill>
                <a:srgbClr val="000000"/>
              </a:solidFill>
              <a:effectLst/>
              <a:latin typeface="Segoe UI" panose="020B0502040204020203" pitchFamily="34" charset="0"/>
            </a:endParaRPr>
          </a:p>
        </p:txBody>
      </p:sp>
      <p:sp>
        <p:nvSpPr>
          <p:cNvPr id="8" name="ZoneTexte 7">
            <a:extLst>
              <a:ext uri="{FF2B5EF4-FFF2-40B4-BE49-F238E27FC236}">
                <a16:creationId xmlns:a16="http://schemas.microsoft.com/office/drawing/2014/main" id="{645F1CD5-152A-3CAC-CE45-E7395C52178F}"/>
              </a:ext>
            </a:extLst>
          </p:cNvPr>
          <p:cNvSpPr txBox="1"/>
          <p:nvPr/>
        </p:nvSpPr>
        <p:spPr>
          <a:xfrm>
            <a:off x="5801501" y="4203073"/>
            <a:ext cx="5134229" cy="1938992"/>
          </a:xfrm>
          <a:prstGeom prst="rect">
            <a:avLst/>
          </a:prstGeom>
          <a:noFill/>
        </p:spPr>
        <p:txBody>
          <a:bodyPr wrap="square">
            <a:spAutoFit/>
          </a:bodyPr>
          <a:lstStyle/>
          <a:p>
            <a:pPr algn="l" rtl="0" fontAlgn="base"/>
            <a:r>
              <a:rPr lang="en-ca" sz="2400" b="0" i="0" u="none" strike="noStrike" baseline="0" dirty="0">
                <a:solidFill>
                  <a:srgbClr val="000000"/>
                </a:solidFill>
                <a:effectLst/>
                <a:latin typeface="Calibri" panose="020F0502020204030204" pitchFamily="34" charset="0"/>
              </a:rPr>
              <a:t>For example:</a:t>
            </a:r>
            <a:r>
              <a:rPr lang="en-ca" sz="2400" b="0" i="0" u="none" baseline="0" dirty="0">
                <a:solidFill>
                  <a:srgbClr val="000000"/>
                </a:solidFill>
                <a:effectLst/>
                <a:latin typeface="Calibri" panose="020F0502020204030204" pitchFamily="34" charset="0"/>
              </a:rPr>
              <a:t>​</a:t>
            </a:r>
            <a:r>
              <a:rPr lang="en-ca" sz="2400" b="0" i="0" u="none" strike="noStrike" baseline="0" dirty="0">
                <a:solidFill>
                  <a:srgbClr val="000000"/>
                </a:solidFill>
                <a:effectLst/>
                <a:latin typeface="Calibri" panose="020F0502020204030204" pitchFamily="34" charset="0"/>
              </a:rPr>
              <a:t>​</a:t>
            </a:r>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sz="2400" b="0" i="0" u="none" strike="noStrike" baseline="0" dirty="0">
                <a:solidFill>
                  <a:srgbClr val="000000"/>
                </a:solidFill>
                <a:effectLst/>
                <a:latin typeface="Calibri" panose="020F0502020204030204" pitchFamily="34" charset="0"/>
              </a:rPr>
              <a:t> teenagers accused of a crime</a:t>
            </a:r>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sz="2400" b="0" i="0" u="none" strike="noStrike" baseline="0" dirty="0">
                <a:solidFill>
                  <a:srgbClr val="000000"/>
                </a:solidFill>
                <a:effectLst/>
                <a:latin typeface="Calibri" panose="020F0502020204030204" pitchFamily="34" charset="0"/>
              </a:rPr>
              <a:t> children or teenagers whose best interests are contrary to those of their parents</a:t>
            </a:r>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Arial" panose="020B0604020202020204" pitchFamily="34" charset="0"/>
            </a:endParaRPr>
          </a:p>
        </p:txBody>
      </p:sp>
      <p:pic>
        <p:nvPicPr>
          <p:cNvPr id="17410" name="Picture 2">
            <a:extLst>
              <a:ext uri="{FF2B5EF4-FFF2-40B4-BE49-F238E27FC236}">
                <a16:creationId xmlns:a16="http://schemas.microsoft.com/office/drawing/2014/main" id="{4CBA4A28-38CE-38CF-0446-4BF190C0A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3" y="2216394"/>
            <a:ext cx="4487819" cy="304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8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073217" y="368643"/>
            <a:ext cx="6712437" cy="914400"/>
          </a:xfrm>
        </p:spPr>
        <p:txBody>
          <a:bodyPr/>
          <a:lstStyle/>
          <a:p>
            <a:pPr algn="l" rtl="0"/>
            <a:r>
              <a:rPr lang="en-ca" b="0" i="0" u="none" baseline="0">
                <a:solidFill>
                  <a:srgbClr val="000000"/>
                </a:solidFill>
                <a:effectLst/>
                <a:latin typeface="Calibri Light" panose="020F0302020204030204" pitchFamily="34" charset="0"/>
              </a:rPr>
              <a:t>The Education Act</a:t>
            </a:r>
            <a:endParaRPr lang="en-ca"/>
          </a:p>
        </p:txBody>
      </p:sp>
      <p:sp>
        <p:nvSpPr>
          <p:cNvPr id="3" name="Espace réservé du contenu 2">
            <a:extLst>
              <a:ext uri="{FF2B5EF4-FFF2-40B4-BE49-F238E27FC236}">
                <a16:creationId xmlns:a16="http://schemas.microsoft.com/office/drawing/2014/main" id="{C8B17DA2-D8EF-2542-88A3-8CC0FADC0EA3}"/>
              </a:ext>
            </a:extLst>
          </p:cNvPr>
          <p:cNvSpPr>
            <a:spLocks noGrp="1"/>
          </p:cNvSpPr>
          <p:nvPr>
            <p:ph sz="quarter" idx="16"/>
          </p:nvPr>
        </p:nvSpPr>
        <p:spPr>
          <a:xfrm>
            <a:off x="812827" y="1707704"/>
            <a:ext cx="6848362" cy="4114800"/>
          </a:xfrm>
        </p:spPr>
        <p:txBody>
          <a:bodyPr vert="horz" lIns="0" tIns="0" rIns="0" bIns="0" rtlCol="0" anchor="t">
            <a:noAutofit/>
          </a:bodyPr>
          <a:lstStyle/>
          <a:p>
            <a:pPr algn="l" rtl="0" fontAlgn="base"/>
            <a:r>
              <a:rPr lang="en-ca" b="0" i="0" u="none" strike="noStrike" baseline="0" dirty="0">
                <a:solidFill>
                  <a:srgbClr val="000000"/>
                </a:solidFill>
                <a:effectLst/>
                <a:latin typeface="Calibri"/>
                <a:cs typeface="Calibri"/>
              </a:rPr>
              <a:t>In Quebec, all children </a:t>
            </a:r>
            <a:r>
              <a:rPr lang="en-ca" b="1" i="0" u="none" strike="noStrike" baseline="0" dirty="0">
                <a:solidFill>
                  <a:srgbClr val="000000"/>
                </a:solidFill>
                <a:effectLst/>
                <a:latin typeface="Calibri"/>
                <a:cs typeface="Calibri"/>
              </a:rPr>
              <a:t>between the ages of 6 and 16 </a:t>
            </a:r>
            <a:r>
              <a:rPr lang="en-ca" b="0" i="0" u="none" strike="noStrike" baseline="0" dirty="0">
                <a:solidFill>
                  <a:srgbClr val="000000"/>
                </a:solidFill>
                <a:effectLst/>
                <a:latin typeface="Calibri"/>
                <a:cs typeface="Calibri"/>
              </a:rPr>
              <a:t>must attend school.</a:t>
            </a:r>
            <a:r>
              <a:rPr lang="en-ca" b="1" i="0" u="none" strike="noStrike" baseline="0" dirty="0">
                <a:solidFill>
                  <a:srgbClr val="000000"/>
                </a:solidFill>
                <a:effectLst/>
                <a:latin typeface="Calibri"/>
                <a:cs typeface="Calibri"/>
              </a:rPr>
              <a:t> </a:t>
            </a:r>
            <a:r>
              <a:rPr lang="en-ca" b="0" i="0" u="none" baseline="0" dirty="0">
                <a:solidFill>
                  <a:srgbClr val="000000"/>
                </a:solidFill>
                <a:latin typeface="Calibri"/>
                <a:cs typeface="Calibri"/>
              </a:rPr>
              <a:t>Public</a:t>
            </a:r>
            <a:r>
              <a:rPr lang="en-ca" b="0" i="0" u="none" strike="noStrike" baseline="0" dirty="0">
                <a:solidFill>
                  <a:srgbClr val="000000"/>
                </a:solidFill>
                <a:effectLst/>
                <a:latin typeface="Calibri"/>
                <a:cs typeface="Calibri"/>
              </a:rPr>
              <a:t> school must be free (other than school supplies).</a:t>
            </a:r>
            <a:r>
              <a:rPr lang="en-ca" b="0" i="0" u="none" baseline="0" dirty="0">
                <a:solidFill>
                  <a:srgbClr val="000000"/>
                </a:solidFill>
                <a:effectLst/>
                <a:latin typeface="Calibri"/>
                <a:cs typeface="Calibri"/>
              </a:rPr>
              <a:t>​</a:t>
            </a:r>
          </a:p>
          <a:p>
            <a:pPr algn="l" rtl="0" fontAlgn="base"/>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r>
              <a:rPr lang="en-ca" b="0" i="0" u="none" strike="noStrike" baseline="0" dirty="0">
                <a:solidFill>
                  <a:srgbClr val="000000"/>
                </a:solidFill>
                <a:effectLst/>
                <a:latin typeface="Calibri" panose="020F0502020204030204" pitchFamily="34" charset="0"/>
              </a:rPr>
              <a:t>School staff must:</a:t>
            </a:r>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baseline="0" dirty="0">
                <a:solidFill>
                  <a:srgbClr val="000000"/>
                </a:solidFill>
                <a:effectLst/>
                <a:latin typeface="Calibri" panose="020F0502020204030204" pitchFamily="34" charset="0"/>
              </a:rPr>
              <a:t> educate students according to the curriculum</a:t>
            </a:r>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baseline="0" dirty="0">
                <a:solidFill>
                  <a:srgbClr val="000000"/>
                </a:solidFill>
                <a:effectLst/>
                <a:latin typeface="Calibri" panose="020F0502020204030204" pitchFamily="34" charset="0"/>
              </a:rPr>
              <a:t> treat all students fairly</a:t>
            </a:r>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baseline="0" dirty="0">
                <a:solidFill>
                  <a:srgbClr val="000000"/>
                </a:solidFill>
                <a:effectLst/>
                <a:latin typeface="Calibri" panose="020F0502020204030204" pitchFamily="34" charset="0"/>
              </a:rPr>
              <a:t> protect students from violence</a:t>
            </a:r>
            <a:r>
              <a:rPr lang="en-ca" b="0" i="0" u="none" baseline="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endParaRPr lang="en-ca" dirty="0"/>
          </a:p>
        </p:txBody>
      </p:sp>
      <p:pic>
        <p:nvPicPr>
          <p:cNvPr id="18435" name="Picture 3">
            <a:extLst>
              <a:ext uri="{FF2B5EF4-FFF2-40B4-BE49-F238E27FC236}">
                <a16:creationId xmlns:a16="http://schemas.microsoft.com/office/drawing/2014/main" id="{347E206B-BA89-820F-47BD-BF4C4819F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898" y="3306668"/>
            <a:ext cx="222885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070CF196-26F3-EA48-E029-4A0BA3376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9228" y="367558"/>
            <a:ext cx="1742189" cy="268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5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A64966-6713-0F47-AD43-9F6E8BCCC8B2}"/>
              </a:ext>
            </a:extLst>
          </p:cNvPr>
          <p:cNvSpPr>
            <a:spLocks noGrp="1"/>
          </p:cNvSpPr>
          <p:nvPr>
            <p:ph type="title"/>
          </p:nvPr>
        </p:nvSpPr>
        <p:spPr>
          <a:xfrm>
            <a:off x="593992" y="533255"/>
            <a:ext cx="6792025" cy="628280"/>
          </a:xfrm>
        </p:spPr>
        <p:txBody>
          <a:bodyPr/>
          <a:lstStyle/>
          <a:p>
            <a:pPr algn="l" rtl="0"/>
            <a:r>
              <a:rPr lang="en-ca" b="1" i="0" u="none" baseline="0"/>
              <a:t>What is the law?</a:t>
            </a:r>
          </a:p>
        </p:txBody>
      </p:sp>
      <p:sp>
        <p:nvSpPr>
          <p:cNvPr id="6" name="ZoneTexte 5">
            <a:extLst>
              <a:ext uri="{FF2B5EF4-FFF2-40B4-BE49-F238E27FC236}">
                <a16:creationId xmlns:a16="http://schemas.microsoft.com/office/drawing/2014/main" id="{786C0FC7-C9DC-3797-078D-FBCBF76CAAB8}"/>
              </a:ext>
            </a:extLst>
          </p:cNvPr>
          <p:cNvSpPr txBox="1"/>
          <p:nvPr/>
        </p:nvSpPr>
        <p:spPr>
          <a:xfrm>
            <a:off x="8153498" y="5310630"/>
            <a:ext cx="3446831" cy="923330"/>
          </a:xfrm>
          <a:prstGeom prst="rect">
            <a:avLst/>
          </a:prstGeom>
          <a:noFill/>
        </p:spPr>
        <p:txBody>
          <a:bodyPr wrap="square" lIns="91440" tIns="45720" rIns="91440" bIns="45720" anchor="t">
            <a:spAutoFit/>
          </a:bodyPr>
          <a:lstStyle/>
          <a:p>
            <a:pPr algn="l" rtl="0" fontAlgn="base"/>
            <a:r>
              <a:rPr lang="en-ca" b="1" i="0" u="none" strike="noStrike" baseline="0" dirty="0">
                <a:solidFill>
                  <a:srgbClr val="000000"/>
                </a:solidFill>
                <a:effectLst/>
                <a:latin typeface="Calibri"/>
                <a:ea typeface="Calibri"/>
                <a:cs typeface="Calibri"/>
              </a:rPr>
              <a:t>Give one example of a rule and </a:t>
            </a:r>
            <a:r>
              <a:rPr lang="en-ca" b="1" dirty="0">
                <a:solidFill>
                  <a:srgbClr val="000000"/>
                </a:solidFill>
                <a:latin typeface="Calibri"/>
                <a:ea typeface="Calibri"/>
                <a:cs typeface="Calibri"/>
              </a:rPr>
              <a:t>one</a:t>
            </a:r>
            <a:r>
              <a:rPr lang="en-ca" b="1" i="0" u="none" strike="noStrike" baseline="0" dirty="0">
                <a:solidFill>
                  <a:srgbClr val="000000"/>
                </a:solidFill>
                <a:effectLst/>
                <a:latin typeface="Calibri"/>
                <a:ea typeface="Calibri"/>
                <a:cs typeface="Calibri"/>
              </a:rPr>
              <a:t> example of a law.</a:t>
            </a:r>
            <a:endParaRPr lang="en-ca" b="1" i="0" dirty="0">
              <a:solidFill>
                <a:srgbClr val="000000"/>
              </a:solidFill>
              <a:effectLst/>
              <a:latin typeface="Calibri"/>
              <a:ea typeface="Calibri"/>
              <a:cs typeface="Calibri"/>
            </a:endParaRPr>
          </a:p>
          <a:p>
            <a:endParaRPr lang="en-ca" dirty="0"/>
          </a:p>
        </p:txBody>
      </p:sp>
      <p:pic>
        <p:nvPicPr>
          <p:cNvPr id="9" name="Image 8">
            <a:extLst>
              <a:ext uri="{FF2B5EF4-FFF2-40B4-BE49-F238E27FC236}">
                <a16:creationId xmlns:a16="http://schemas.microsoft.com/office/drawing/2014/main" id="{E4647C6C-B4F6-5DA7-4CF2-E23AF3C16C26}"/>
              </a:ext>
            </a:extLst>
          </p:cNvPr>
          <p:cNvPicPr>
            <a:picLocks noChangeAspect="1"/>
          </p:cNvPicPr>
          <p:nvPr/>
        </p:nvPicPr>
        <p:blipFill>
          <a:blip r:embed="rId3"/>
          <a:stretch>
            <a:fillRect/>
          </a:stretch>
        </p:blipFill>
        <p:spPr>
          <a:xfrm>
            <a:off x="3572329" y="1668233"/>
            <a:ext cx="3019425" cy="1104900"/>
          </a:xfrm>
          <a:prstGeom prst="rect">
            <a:avLst/>
          </a:prstGeom>
        </p:spPr>
      </p:pic>
      <p:pic>
        <p:nvPicPr>
          <p:cNvPr id="17" name="Image 16">
            <a:extLst>
              <a:ext uri="{FF2B5EF4-FFF2-40B4-BE49-F238E27FC236}">
                <a16:creationId xmlns:a16="http://schemas.microsoft.com/office/drawing/2014/main" id="{06737F26-9F4E-9F7F-8511-B8F07628DC86}"/>
              </a:ext>
            </a:extLst>
          </p:cNvPr>
          <p:cNvPicPr>
            <a:picLocks noChangeAspect="1"/>
          </p:cNvPicPr>
          <p:nvPr/>
        </p:nvPicPr>
        <p:blipFill>
          <a:blip r:embed="rId4"/>
          <a:stretch>
            <a:fillRect/>
          </a:stretch>
        </p:blipFill>
        <p:spPr>
          <a:xfrm>
            <a:off x="3621220" y="3529209"/>
            <a:ext cx="3162300" cy="2295525"/>
          </a:xfrm>
          <a:prstGeom prst="rect">
            <a:avLst/>
          </a:prstGeom>
        </p:spPr>
      </p:pic>
      <p:sp>
        <p:nvSpPr>
          <p:cNvPr id="19" name="ZoneTexte 18">
            <a:extLst>
              <a:ext uri="{FF2B5EF4-FFF2-40B4-BE49-F238E27FC236}">
                <a16:creationId xmlns:a16="http://schemas.microsoft.com/office/drawing/2014/main" id="{5BA2B152-97A9-A995-49D9-693239325F14}"/>
              </a:ext>
            </a:extLst>
          </p:cNvPr>
          <p:cNvSpPr txBox="1"/>
          <p:nvPr/>
        </p:nvSpPr>
        <p:spPr>
          <a:xfrm>
            <a:off x="8153498" y="1897518"/>
            <a:ext cx="3818770" cy="646331"/>
          </a:xfrm>
          <a:prstGeom prst="rect">
            <a:avLst/>
          </a:prstGeom>
          <a:noFill/>
        </p:spPr>
        <p:txBody>
          <a:bodyPr wrap="square" lIns="91440" tIns="45720" rIns="91440" bIns="45720" anchor="t">
            <a:spAutoFit/>
          </a:bodyPr>
          <a:lstStyle/>
          <a:p>
            <a:pPr algn="l" rtl="0" fontAlgn="base"/>
            <a:r>
              <a:rPr lang="en-ca" sz="1800" b="1" i="0" u="none" strike="noStrike" baseline="0" dirty="0">
                <a:solidFill>
                  <a:srgbClr val="000000"/>
                </a:solidFill>
                <a:effectLst/>
                <a:latin typeface="Calibri"/>
                <a:ea typeface="Calibri"/>
                <a:cs typeface="Calibri"/>
              </a:rPr>
              <a:t>What is the difference between a rule and a law?</a:t>
            </a:r>
            <a:r>
              <a:rPr lang="en-ca" sz="1800" b="1" i="0" u="none" baseline="0" dirty="0">
                <a:solidFill>
                  <a:srgbClr val="000000"/>
                </a:solidFill>
                <a:effectLst/>
                <a:latin typeface="Calibri"/>
                <a:ea typeface="Calibri"/>
                <a:cs typeface="Calibri"/>
              </a:rPr>
              <a:t>​</a:t>
            </a:r>
            <a:endParaRPr lang="en-ca" sz="1800" i="0" dirty="0">
              <a:solidFill>
                <a:srgbClr val="000000"/>
              </a:solidFill>
              <a:effectLst/>
              <a:latin typeface="Segoe UI" panose="020B0502040204020203" pitchFamily="34" charset="0"/>
              <a:ea typeface="Calibri"/>
              <a:cs typeface="Segoe UI" panose="020B0502040204020203" pitchFamily="34" charset="0"/>
            </a:endParaRPr>
          </a:p>
        </p:txBody>
      </p:sp>
      <p:pic>
        <p:nvPicPr>
          <p:cNvPr id="3" name="Image 2">
            <a:extLst>
              <a:ext uri="{FF2B5EF4-FFF2-40B4-BE49-F238E27FC236}">
                <a16:creationId xmlns:a16="http://schemas.microsoft.com/office/drawing/2014/main" id="{362F5ED4-5B8B-C96B-250E-916DC2A4A1BF}"/>
              </a:ext>
            </a:extLst>
          </p:cNvPr>
          <p:cNvPicPr>
            <a:picLocks noChangeAspect="1"/>
          </p:cNvPicPr>
          <p:nvPr/>
        </p:nvPicPr>
        <p:blipFill>
          <a:blip r:embed="rId5"/>
          <a:stretch>
            <a:fillRect/>
          </a:stretch>
        </p:blipFill>
        <p:spPr>
          <a:xfrm>
            <a:off x="460055" y="1668233"/>
            <a:ext cx="2321064" cy="2486485"/>
          </a:xfrm>
          <a:prstGeom prst="rect">
            <a:avLst/>
          </a:prstGeom>
        </p:spPr>
      </p:pic>
      <p:pic>
        <p:nvPicPr>
          <p:cNvPr id="7" name="Image 6">
            <a:extLst>
              <a:ext uri="{FF2B5EF4-FFF2-40B4-BE49-F238E27FC236}">
                <a16:creationId xmlns:a16="http://schemas.microsoft.com/office/drawing/2014/main" id="{AF17BE61-27FE-E848-4081-276AB5448983}"/>
              </a:ext>
            </a:extLst>
          </p:cNvPr>
          <p:cNvPicPr>
            <a:picLocks noChangeAspect="1"/>
          </p:cNvPicPr>
          <p:nvPr/>
        </p:nvPicPr>
        <p:blipFill>
          <a:blip r:embed="rId6"/>
          <a:stretch>
            <a:fillRect/>
          </a:stretch>
        </p:blipFill>
        <p:spPr>
          <a:xfrm>
            <a:off x="460055" y="4475747"/>
            <a:ext cx="3161165" cy="2052398"/>
          </a:xfrm>
          <a:prstGeom prst="rect">
            <a:avLst/>
          </a:prstGeom>
        </p:spPr>
      </p:pic>
    </p:spTree>
    <p:extLst>
      <p:ext uri="{BB962C8B-B14F-4D97-AF65-F5344CB8AC3E}">
        <p14:creationId xmlns:p14="http://schemas.microsoft.com/office/powerpoint/2010/main" val="223616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564444" y="182880"/>
            <a:ext cx="11109111" cy="914400"/>
          </a:xfrm>
        </p:spPr>
        <p:txBody>
          <a:bodyPr/>
          <a:lstStyle/>
          <a:p>
            <a:pPr algn="l" rtl="0"/>
            <a:r>
              <a:rPr lang="en-ca" b="0" i="0" u="none" strike="noStrike" baseline="0" dirty="0">
                <a:solidFill>
                  <a:srgbClr val="000000"/>
                </a:solidFill>
                <a:effectLst/>
                <a:latin typeface="Calibri Light" panose="020F0302020204030204" pitchFamily="34" charset="0"/>
              </a:rPr>
              <a:t>The Quebec Charter of Human Rights and Freedoms</a:t>
            </a:r>
            <a:r>
              <a:rPr lang="en-ca" b="0" i="0" u="none" baseline="0" dirty="0">
                <a:solidFill>
                  <a:srgbClr val="000000"/>
                </a:solidFill>
                <a:effectLst/>
                <a:latin typeface="Calibri Light" panose="020F0302020204030204" pitchFamily="34" charset="0"/>
              </a:rPr>
              <a:t>​</a:t>
            </a:r>
            <a:endParaRPr lang="en-ca" dirty="0"/>
          </a:p>
        </p:txBody>
      </p:sp>
      <p:sp>
        <p:nvSpPr>
          <p:cNvPr id="6" name="ZoneTexte 5">
            <a:extLst>
              <a:ext uri="{FF2B5EF4-FFF2-40B4-BE49-F238E27FC236}">
                <a16:creationId xmlns:a16="http://schemas.microsoft.com/office/drawing/2014/main" id="{A2561918-BE50-4B24-1BDD-90F404F89290}"/>
              </a:ext>
            </a:extLst>
          </p:cNvPr>
          <p:cNvSpPr txBox="1"/>
          <p:nvPr/>
        </p:nvSpPr>
        <p:spPr>
          <a:xfrm>
            <a:off x="657243" y="2315825"/>
            <a:ext cx="7249832" cy="2923877"/>
          </a:xfrm>
          <a:prstGeom prst="rect">
            <a:avLst/>
          </a:prstGeom>
          <a:noFill/>
        </p:spPr>
        <p:txBody>
          <a:bodyPr wrap="square" lIns="91440" tIns="45720" rIns="91440" bIns="45720" anchor="t">
            <a:spAutoFit/>
          </a:bodyPr>
          <a:lstStyle/>
          <a:p>
            <a:pPr algn="l" rtl="0" fontAlgn="base"/>
            <a:r>
              <a:rPr lang="en-ca" sz="2800" b="0" i="0" u="none" strike="noStrike" baseline="0" dirty="0">
                <a:solidFill>
                  <a:srgbClr val="000000"/>
                </a:solidFill>
                <a:effectLst/>
                <a:latin typeface="Calibri"/>
                <a:cs typeface="Calibri"/>
              </a:rPr>
              <a:t>The Charter protects everyone </a:t>
            </a:r>
            <a:r>
              <a:rPr lang="en-ca" sz="2800" b="0" i="0" u="none" baseline="0" dirty="0">
                <a:solidFill>
                  <a:srgbClr val="000000"/>
                </a:solidFill>
                <a:latin typeface="Calibri"/>
                <a:cs typeface="Calibri"/>
              </a:rPr>
              <a:t>in Quebec</a:t>
            </a:r>
            <a:r>
              <a:rPr lang="en-ca" sz="2800" b="0" i="0" u="none" strike="noStrike" baseline="0" dirty="0">
                <a:solidFill>
                  <a:srgbClr val="000000"/>
                </a:solidFill>
                <a:effectLst/>
                <a:latin typeface="Calibri"/>
                <a:cs typeface="Calibri"/>
              </a:rPr>
              <a:t>, which means both children and adults!</a:t>
            </a:r>
          </a:p>
          <a:p>
            <a:pPr algn="l" rtl="0" fontAlgn="base"/>
            <a:endParaRPr lang="en-ca" sz="2800" b="0" i="0" u="none" strike="noStrike" baseline="0" dirty="0">
              <a:solidFill>
                <a:srgbClr val="000000"/>
              </a:solidFill>
              <a:effectLst/>
              <a:latin typeface="Calibri"/>
              <a:cs typeface="Calibri"/>
            </a:endParaRPr>
          </a:p>
          <a:p>
            <a:pPr algn="l" rtl="0" fontAlgn="base"/>
            <a:r>
              <a:rPr lang="en-ca" sz="2800" b="0" i="0" u="none" strike="noStrike" baseline="0" dirty="0">
                <a:solidFill>
                  <a:srgbClr val="000000"/>
                </a:solidFill>
                <a:effectLst/>
                <a:latin typeface="Calibri"/>
                <a:cs typeface="Calibri"/>
              </a:rPr>
              <a:t>It guarantees:</a:t>
            </a:r>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ca" sz="2400" b="0" i="0" u="none" baseline="0" dirty="0">
                <a:solidFill>
                  <a:srgbClr val="000000"/>
                </a:solidFill>
                <a:latin typeface="Calibri"/>
                <a:cs typeface="Calibri"/>
              </a:rPr>
              <a:t> </a:t>
            </a:r>
            <a:r>
              <a:rPr lang="en-ca" sz="2400" b="0" i="0" u="none" strike="noStrike" baseline="0" dirty="0">
                <a:solidFill>
                  <a:srgbClr val="000000"/>
                </a:solidFill>
                <a:effectLst/>
                <a:latin typeface="Calibri"/>
                <a:cs typeface="Calibri"/>
              </a:rPr>
              <a:t>your right to life and personal security </a:t>
            </a:r>
          </a:p>
          <a:p>
            <a:pPr algn="l" rtl="0" fontAlgn="base">
              <a:buFont typeface="Arial" panose="020B0604020202020204" pitchFamily="34" charset="0"/>
              <a:buChar char="•"/>
            </a:pPr>
            <a:r>
              <a:rPr lang="en-ca" sz="2400" b="0" i="0" u="none" baseline="0" dirty="0">
                <a:solidFill>
                  <a:srgbClr val="000000"/>
                </a:solidFill>
                <a:latin typeface="Calibri"/>
                <a:cs typeface="Calibri"/>
              </a:rPr>
              <a:t> </a:t>
            </a:r>
            <a:r>
              <a:rPr lang="en-ca" sz="2400" b="0" i="0" u="none" strike="noStrike" baseline="0" dirty="0">
                <a:solidFill>
                  <a:srgbClr val="000000"/>
                </a:solidFill>
                <a:effectLst/>
                <a:latin typeface="Calibri"/>
                <a:cs typeface="Calibri"/>
              </a:rPr>
              <a:t>your right to freedom of expression</a:t>
            </a:r>
            <a:r>
              <a:rPr lang="en-ca" sz="2400" b="0" i="0" u="none" baseline="0" dirty="0">
                <a:solidFill>
                  <a:srgbClr val="000000"/>
                </a:solidFill>
                <a:effectLst/>
                <a:latin typeface="Calibri"/>
                <a:cs typeface="Calibri"/>
              </a:rPr>
              <a:t>​</a:t>
            </a:r>
          </a:p>
          <a:p>
            <a:pPr algn="l" rtl="0" fontAlgn="base">
              <a:buFont typeface="Arial" panose="020B0604020202020204" pitchFamily="34" charset="0"/>
              <a:buChar char="•"/>
            </a:pPr>
            <a:r>
              <a:rPr lang="en-ca" sz="2400" b="0" i="0" u="none" baseline="0" dirty="0">
                <a:solidFill>
                  <a:srgbClr val="000000"/>
                </a:solidFill>
                <a:latin typeface="Calibri"/>
                <a:cs typeface="Calibri"/>
              </a:rPr>
              <a:t> </a:t>
            </a:r>
            <a:r>
              <a:rPr lang="en-ca" sz="2400" b="0" i="0" u="none" strike="noStrike" baseline="0" dirty="0">
                <a:solidFill>
                  <a:srgbClr val="000000"/>
                </a:solidFill>
                <a:effectLst/>
                <a:latin typeface="Calibri"/>
                <a:cs typeface="Calibri"/>
              </a:rPr>
              <a:t>your right to protection against discrimination</a:t>
            </a:r>
            <a:endParaRPr lang="en-ca" sz="2400" b="0" i="0" dirty="0">
              <a:solidFill>
                <a:srgbClr val="000000"/>
              </a:solidFill>
              <a:effectLst/>
              <a:latin typeface="Calibri"/>
              <a:cs typeface="Calibri"/>
            </a:endParaRPr>
          </a:p>
        </p:txBody>
      </p:sp>
      <p:pic>
        <p:nvPicPr>
          <p:cNvPr id="19458" name="Picture 2">
            <a:extLst>
              <a:ext uri="{FF2B5EF4-FFF2-40B4-BE49-F238E27FC236}">
                <a16:creationId xmlns:a16="http://schemas.microsoft.com/office/drawing/2014/main" id="{82179A54-44F0-8CBB-3DEC-21122D44C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075" y="4182764"/>
            <a:ext cx="3882480" cy="243675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31C3470C-FBD0-54AF-8758-E5AD5DB60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877" y="1097280"/>
            <a:ext cx="2849535" cy="243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5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1106311" y="182880"/>
            <a:ext cx="9945511" cy="914400"/>
          </a:xfrm>
        </p:spPr>
        <p:txBody>
          <a:bodyPr/>
          <a:lstStyle/>
          <a:p>
            <a:pPr algn="l" rtl="0"/>
            <a:r>
              <a:rPr lang="en-ca" b="0" i="0" u="none" baseline="0" dirty="0">
                <a:solidFill>
                  <a:srgbClr val="000000"/>
                </a:solidFill>
                <a:effectLst/>
                <a:latin typeface="Calibri Light" panose="020F0302020204030204" pitchFamily="34" charset="0"/>
              </a:rPr>
              <a:t>The Convention on the Rights of the Child</a:t>
            </a:r>
            <a:endParaRPr lang="en-ca" dirty="0"/>
          </a:p>
        </p:txBody>
      </p:sp>
      <p:sp>
        <p:nvSpPr>
          <p:cNvPr id="3" name="Espace réservé du contenu 2">
            <a:extLst>
              <a:ext uri="{FF2B5EF4-FFF2-40B4-BE49-F238E27FC236}">
                <a16:creationId xmlns:a16="http://schemas.microsoft.com/office/drawing/2014/main" id="{C8B17DA2-D8EF-2542-88A3-8CC0FADC0EA3}"/>
              </a:ext>
            </a:extLst>
          </p:cNvPr>
          <p:cNvSpPr>
            <a:spLocks noGrp="1"/>
          </p:cNvSpPr>
          <p:nvPr>
            <p:ph sz="quarter" idx="16"/>
          </p:nvPr>
        </p:nvSpPr>
        <p:spPr>
          <a:xfrm>
            <a:off x="181026" y="3746673"/>
            <a:ext cx="11755602" cy="2721860"/>
          </a:xfrm>
        </p:spPr>
        <p:txBody>
          <a:bodyPr/>
          <a:lstStyle/>
          <a:p>
            <a:pPr algn="l" rtl="0" fontAlgn="base"/>
            <a:r>
              <a:rPr lang="en-ca" sz="2400" b="0" i="0" u="none" strike="noStrike" baseline="0" dirty="0">
                <a:solidFill>
                  <a:srgbClr val="000000"/>
                </a:solidFill>
                <a:effectLst/>
                <a:latin typeface="Calibri" panose="020F0502020204030204" pitchFamily="34" charset="0"/>
              </a:rPr>
              <a:t>This convention has been signed by almost every country in the world, including Canada.</a:t>
            </a:r>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Segoe UI" panose="020B0502040204020203" pitchFamily="34" charset="0"/>
            </a:endParaRPr>
          </a:p>
          <a:p>
            <a:pPr algn="l" rtl="0" fontAlgn="base"/>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Segoe UI" panose="020B0502040204020203" pitchFamily="34" charset="0"/>
            </a:endParaRPr>
          </a:p>
          <a:p>
            <a:pPr algn="l" rtl="0" fontAlgn="base"/>
            <a:r>
              <a:rPr lang="en-ca" sz="2400" b="0" i="0" u="none" strike="noStrike" baseline="0" dirty="0">
                <a:solidFill>
                  <a:srgbClr val="000000"/>
                </a:solidFill>
                <a:effectLst/>
                <a:latin typeface="Calibri" panose="020F0502020204030204" pitchFamily="34" charset="0"/>
              </a:rPr>
              <a:t>It is not a law. It is a </a:t>
            </a:r>
            <a:r>
              <a:rPr lang="en-ca" sz="2400" b="1" i="0" u="none" strike="noStrike" baseline="0" dirty="0">
                <a:solidFill>
                  <a:srgbClr val="000000"/>
                </a:solidFill>
                <a:effectLst/>
                <a:latin typeface="Calibri" panose="020F0502020204030204" pitchFamily="34" charset="0"/>
              </a:rPr>
              <a:t>statement of principles</a:t>
            </a:r>
            <a:r>
              <a:rPr lang="en-ca" sz="2400" b="0" i="0" u="none" strike="noStrike" baseline="0" dirty="0">
                <a:solidFill>
                  <a:srgbClr val="000000"/>
                </a:solidFill>
                <a:effectLst/>
                <a:latin typeface="Calibri" panose="020F0502020204030204" pitchFamily="34" charset="0"/>
              </a:rPr>
              <a:t>, meaning a promise that all these countries have made. They have all promised to act in the “best interests of the child”.</a:t>
            </a:r>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Segoe UI" panose="020B0502040204020203" pitchFamily="34" charset="0"/>
            </a:endParaRPr>
          </a:p>
          <a:p>
            <a:pPr algn="l" rtl="0" fontAlgn="base"/>
            <a:endParaRPr lang="en-ca" sz="2400" b="0" i="0" dirty="0">
              <a:solidFill>
                <a:srgbClr val="000000"/>
              </a:solidFill>
              <a:effectLst/>
              <a:latin typeface="Segoe UI" panose="020B0502040204020203" pitchFamily="34" charset="0"/>
            </a:endParaRPr>
          </a:p>
          <a:p>
            <a:pPr algn="l" rtl="0" fontAlgn="base"/>
            <a:r>
              <a:rPr lang="en-ca" sz="2400" b="0" i="0" u="none" strike="noStrike" baseline="0" dirty="0">
                <a:solidFill>
                  <a:srgbClr val="000000"/>
                </a:solidFill>
                <a:effectLst/>
                <a:latin typeface="Calibri" panose="020F0502020204030204" pitchFamily="34" charset="0"/>
              </a:rPr>
              <a:t>What do you think this means?</a:t>
            </a:r>
            <a:endParaRPr lang="en-ca" sz="2400" b="0" i="0" dirty="0">
              <a:solidFill>
                <a:srgbClr val="000000"/>
              </a:solidFill>
              <a:effectLst/>
              <a:latin typeface="Segoe UI" panose="020B0502040204020203" pitchFamily="34" charset="0"/>
            </a:endParaRPr>
          </a:p>
          <a:p>
            <a:endParaRPr lang="en-ca" dirty="0"/>
          </a:p>
        </p:txBody>
      </p:sp>
      <p:pic>
        <p:nvPicPr>
          <p:cNvPr id="20482" name="Picture 2">
            <a:extLst>
              <a:ext uri="{FF2B5EF4-FFF2-40B4-BE49-F238E27FC236}">
                <a16:creationId xmlns:a16="http://schemas.microsoft.com/office/drawing/2014/main" id="{A275EB14-B2BE-CB51-CC79-3836CC247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371"/>
            <a:ext cx="7490913" cy="198832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5D258839-4325-02A8-FF3B-5D4FCFC56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315" y="1522254"/>
            <a:ext cx="4447685" cy="176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6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1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2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A64966-6713-0F47-AD43-9F6E8BCCC8B2}"/>
              </a:ext>
            </a:extLst>
          </p:cNvPr>
          <p:cNvSpPr>
            <a:spLocks noGrp="1"/>
          </p:cNvSpPr>
          <p:nvPr>
            <p:ph type="title"/>
          </p:nvPr>
        </p:nvSpPr>
        <p:spPr>
          <a:xfrm>
            <a:off x="627475" y="279263"/>
            <a:ext cx="7058427" cy="914400"/>
          </a:xfrm>
        </p:spPr>
        <p:txBody>
          <a:bodyPr/>
          <a:lstStyle/>
          <a:p>
            <a:pPr algn="l" rtl="0"/>
            <a:r>
              <a:rPr lang="en-ca" b="1" i="0" u="none" baseline="0"/>
              <a:t>Crime...</a:t>
            </a:r>
            <a:br>
              <a:rPr lang="en-ca"/>
            </a:br>
            <a:r>
              <a:rPr lang="en-ca" b="1" i="0" u="none" baseline="0"/>
              <a:t>What does this mean?</a:t>
            </a:r>
          </a:p>
        </p:txBody>
      </p:sp>
      <p:pic>
        <p:nvPicPr>
          <p:cNvPr id="2050" name="Picture 2">
            <a:extLst>
              <a:ext uri="{FF2B5EF4-FFF2-40B4-BE49-F238E27FC236}">
                <a16:creationId xmlns:a16="http://schemas.microsoft.com/office/drawing/2014/main" id="{4E1CAD17-5C65-6965-DC9C-8F27569F1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20" y="2165982"/>
            <a:ext cx="4450364" cy="441275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102BEB5-96C0-0E27-FE36-91F3B488228E}"/>
              </a:ext>
            </a:extLst>
          </p:cNvPr>
          <p:cNvSpPr txBox="1"/>
          <p:nvPr/>
        </p:nvSpPr>
        <p:spPr>
          <a:xfrm>
            <a:off x="627475" y="1585027"/>
            <a:ext cx="6098058" cy="400110"/>
          </a:xfrm>
          <a:prstGeom prst="rect">
            <a:avLst/>
          </a:prstGeom>
          <a:noFill/>
        </p:spPr>
        <p:txBody>
          <a:bodyPr wrap="square">
            <a:spAutoFit/>
          </a:bodyPr>
          <a:lstStyle/>
          <a:p>
            <a:pPr algn="l" rtl="0"/>
            <a:r>
              <a:rPr lang="en-ca" sz="2000" b="0" i="0" u="none" strike="noStrike" baseline="0" dirty="0">
                <a:solidFill>
                  <a:srgbClr val="000000"/>
                </a:solidFill>
                <a:effectLst/>
                <a:latin typeface="Calibri" panose="020F0502020204030204" pitchFamily="34" charset="0"/>
              </a:rPr>
              <a:t>Just because something is not allowed doesn’t mean it’s a crime.</a:t>
            </a:r>
            <a:r>
              <a:rPr lang="en-ca" sz="2000" b="0" i="0" u="none" baseline="0" dirty="0">
                <a:solidFill>
                  <a:srgbClr val="000000"/>
                </a:solidFill>
                <a:effectLst/>
                <a:latin typeface="Calibri" panose="020F0502020204030204" pitchFamily="34" charset="0"/>
              </a:rPr>
              <a:t>​</a:t>
            </a:r>
            <a:endParaRPr lang="en-ca" sz="2000" dirty="0"/>
          </a:p>
        </p:txBody>
      </p:sp>
    </p:spTree>
    <p:extLst>
      <p:ext uri="{BB962C8B-B14F-4D97-AF65-F5344CB8AC3E}">
        <p14:creationId xmlns:p14="http://schemas.microsoft.com/office/powerpoint/2010/main" val="35446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78018D-BC4A-FBE1-5B32-037B14FB0109}"/>
              </a:ext>
            </a:extLst>
          </p:cNvPr>
          <p:cNvSpPr>
            <a:spLocks noGrp="1"/>
          </p:cNvSpPr>
          <p:nvPr>
            <p:ph type="body" idx="1"/>
          </p:nvPr>
        </p:nvSpPr>
        <p:spPr>
          <a:xfrm>
            <a:off x="495853" y="441614"/>
            <a:ext cx="5669280" cy="926523"/>
          </a:xfrm>
        </p:spPr>
        <p:txBody>
          <a:bodyPr/>
          <a:lstStyle/>
          <a:p>
            <a:pPr algn="l" rtl="0"/>
            <a:r>
              <a:rPr lang="en-ca" sz="4400" b="1" i="0" u="none" baseline="0">
                <a:ea typeface="+mn-lt"/>
                <a:cs typeface="+mn-lt"/>
              </a:rPr>
              <a:t>My Responsibilities</a:t>
            </a:r>
            <a:endParaRPr lang="en-ca" sz="4400"/>
          </a:p>
        </p:txBody>
      </p:sp>
      <p:pic>
        <p:nvPicPr>
          <p:cNvPr id="7" name="Image 7">
            <a:extLst>
              <a:ext uri="{FF2B5EF4-FFF2-40B4-BE49-F238E27FC236}">
                <a16:creationId xmlns:a16="http://schemas.microsoft.com/office/drawing/2014/main" id="{300D178F-3447-79C9-4332-AF50943152AE}"/>
              </a:ext>
            </a:extLst>
          </p:cNvPr>
          <p:cNvPicPr>
            <a:picLocks noGrp="1" noChangeAspect="1"/>
          </p:cNvPicPr>
          <p:nvPr>
            <p:ph type="pic" sz="quarter" idx="16"/>
          </p:nvPr>
        </p:nvPicPr>
        <p:blipFill rotWithShape="1">
          <a:blip r:embed="rId3"/>
          <a:srcRect t="816" b="816"/>
          <a:stretch/>
        </p:blipFill>
        <p:spPr>
          <a:xfrm>
            <a:off x="7010470" y="1416462"/>
            <a:ext cx="3956164" cy="4023360"/>
          </a:xfrm>
        </p:spPr>
      </p:pic>
      <p:sp>
        <p:nvSpPr>
          <p:cNvPr id="4" name="ZoneTexte 3">
            <a:extLst>
              <a:ext uri="{FF2B5EF4-FFF2-40B4-BE49-F238E27FC236}">
                <a16:creationId xmlns:a16="http://schemas.microsoft.com/office/drawing/2014/main" id="{7B8C98E7-8245-B6A3-FE06-C01F8AB53783}"/>
              </a:ext>
            </a:extLst>
          </p:cNvPr>
          <p:cNvSpPr txBox="1"/>
          <p:nvPr/>
        </p:nvSpPr>
        <p:spPr>
          <a:xfrm>
            <a:off x="749877" y="2429741"/>
            <a:ext cx="5673121"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ca" sz="2800" b="0" i="0" u="none" baseline="0">
                <a:cs typeface="Arial"/>
              </a:rPr>
              <a:t>Example #1</a:t>
            </a:r>
          </a:p>
          <a:p>
            <a:endParaRPr lang="en-ca" sz="2800">
              <a:cs typeface="Arial"/>
            </a:endParaRPr>
          </a:p>
          <a:p>
            <a:pPr algn="l" rtl="0"/>
            <a:r>
              <a:rPr lang="en-ca" sz="2800" b="0" i="0" u="none" baseline="0">
                <a:cs typeface="Arial"/>
              </a:rPr>
              <a:t>Who pays to replace the window?</a:t>
            </a:r>
          </a:p>
          <a:p>
            <a:endParaRPr lang="en-ca" sz="2400">
              <a:cs typeface="Arial"/>
            </a:endParaRPr>
          </a:p>
        </p:txBody>
      </p:sp>
    </p:spTree>
    <p:extLst>
      <p:ext uri="{BB962C8B-B14F-4D97-AF65-F5344CB8AC3E}">
        <p14:creationId xmlns:p14="http://schemas.microsoft.com/office/powerpoint/2010/main" val="78243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355627" y="279263"/>
            <a:ext cx="7935757" cy="914400"/>
          </a:xfrm>
        </p:spPr>
        <p:txBody>
          <a:bodyPr/>
          <a:lstStyle/>
          <a:p>
            <a:pPr algn="l" rtl="0"/>
            <a:r>
              <a:rPr lang="en-ca" b="0" i="0" u="none" strike="noStrike" baseline="0">
                <a:solidFill>
                  <a:srgbClr val="000000"/>
                </a:solidFill>
                <a:effectLst/>
                <a:latin typeface="Calibri Light" panose="020F0302020204030204" pitchFamily="34" charset="0"/>
              </a:rPr>
              <a:t>The older we get, the more </a:t>
            </a:r>
            <a:r>
              <a:rPr lang="en-ca" b="1" i="0" u="sng" baseline="0">
                <a:solidFill>
                  <a:srgbClr val="000000"/>
                </a:solidFill>
                <a:effectLst/>
                <a:latin typeface="Calibri Light" panose="020F0302020204030204" pitchFamily="34" charset="0"/>
              </a:rPr>
              <a:t>responsibility</a:t>
            </a:r>
            <a:r>
              <a:rPr lang="en-ca" b="0" i="0" u="none" strike="noStrike" baseline="0">
                <a:solidFill>
                  <a:srgbClr val="000000"/>
                </a:solidFill>
                <a:effectLst/>
                <a:latin typeface="Calibri Light" panose="020F0302020204030204" pitchFamily="34" charset="0"/>
              </a:rPr>
              <a:t> society gives us...</a:t>
            </a:r>
            <a:endParaRPr lang="en-ca"/>
          </a:p>
        </p:txBody>
      </p:sp>
      <p:sp>
        <p:nvSpPr>
          <p:cNvPr id="9" name="ZoneTexte 8">
            <a:extLst>
              <a:ext uri="{FF2B5EF4-FFF2-40B4-BE49-F238E27FC236}">
                <a16:creationId xmlns:a16="http://schemas.microsoft.com/office/drawing/2014/main" id="{2D6B9FFA-5C74-BA6D-2C5D-3CF56FD3E902}"/>
              </a:ext>
            </a:extLst>
          </p:cNvPr>
          <p:cNvSpPr txBox="1"/>
          <p:nvPr/>
        </p:nvSpPr>
        <p:spPr>
          <a:xfrm>
            <a:off x="1130172" y="5343798"/>
            <a:ext cx="1809671" cy="1077218"/>
          </a:xfrm>
          <a:prstGeom prst="rect">
            <a:avLst/>
          </a:prstGeom>
          <a:noFill/>
        </p:spPr>
        <p:txBody>
          <a:bodyPr wrap="square" rtlCol="0">
            <a:spAutoFit/>
          </a:bodyPr>
          <a:lstStyle/>
          <a:p>
            <a:pPr algn="ctr" rtl="0"/>
            <a:r>
              <a:rPr lang="en-ca" sz="2400" b="0" i="0" u="none" baseline="0" dirty="0">
                <a:solidFill>
                  <a:schemeClr val="accent1"/>
                </a:solidFill>
              </a:rPr>
              <a:t>Around 7 years old</a:t>
            </a:r>
          </a:p>
          <a:p>
            <a:pPr algn="ctr" rtl="0"/>
            <a:r>
              <a:rPr lang="en-ca" sz="1600" b="0" i="0" u="none" baseline="0" dirty="0"/>
              <a:t>Civil liability</a:t>
            </a:r>
            <a:endParaRPr lang="en-ca" sz="1400" dirty="0"/>
          </a:p>
        </p:txBody>
      </p:sp>
      <p:sp>
        <p:nvSpPr>
          <p:cNvPr id="18" name="ZoneTexte 17">
            <a:extLst>
              <a:ext uri="{FF2B5EF4-FFF2-40B4-BE49-F238E27FC236}">
                <a16:creationId xmlns:a16="http://schemas.microsoft.com/office/drawing/2014/main" id="{262BB604-2364-5ED1-21D2-00E261CF8882}"/>
              </a:ext>
            </a:extLst>
          </p:cNvPr>
          <p:cNvSpPr txBox="1"/>
          <p:nvPr/>
        </p:nvSpPr>
        <p:spPr>
          <a:xfrm>
            <a:off x="3823028" y="5343798"/>
            <a:ext cx="1699523" cy="1015663"/>
          </a:xfrm>
          <a:prstGeom prst="rect">
            <a:avLst/>
          </a:prstGeom>
          <a:noFill/>
        </p:spPr>
        <p:txBody>
          <a:bodyPr wrap="square" rtlCol="0">
            <a:spAutoFit/>
          </a:bodyPr>
          <a:lstStyle/>
          <a:p>
            <a:pPr algn="ctr" rtl="0"/>
            <a:r>
              <a:rPr lang="en-ca" sz="2800" b="0" i="0" u="none" baseline="0">
                <a:solidFill>
                  <a:schemeClr val="accent1"/>
                </a:solidFill>
              </a:rPr>
              <a:t>12 years old</a:t>
            </a:r>
          </a:p>
          <a:p>
            <a:pPr algn="ctr" rtl="0"/>
            <a:r>
              <a:rPr lang="en-ca" sz="1600" b="0" i="0" u="none" baseline="0"/>
              <a:t>Criminal liability</a:t>
            </a:r>
          </a:p>
        </p:txBody>
      </p:sp>
      <p:sp>
        <p:nvSpPr>
          <p:cNvPr id="19" name="ZoneTexte 18">
            <a:extLst>
              <a:ext uri="{FF2B5EF4-FFF2-40B4-BE49-F238E27FC236}">
                <a16:creationId xmlns:a16="http://schemas.microsoft.com/office/drawing/2014/main" id="{6C0E617C-7CB0-4FBD-DA98-0D0F7BBB4C20}"/>
              </a:ext>
            </a:extLst>
          </p:cNvPr>
          <p:cNvSpPr txBox="1"/>
          <p:nvPr/>
        </p:nvSpPr>
        <p:spPr>
          <a:xfrm>
            <a:off x="6587231" y="5337542"/>
            <a:ext cx="1935332" cy="1200329"/>
          </a:xfrm>
          <a:prstGeom prst="rect">
            <a:avLst/>
          </a:prstGeom>
          <a:noFill/>
        </p:spPr>
        <p:txBody>
          <a:bodyPr wrap="square" rtlCol="0">
            <a:spAutoFit/>
          </a:bodyPr>
          <a:lstStyle/>
          <a:p>
            <a:pPr algn="ctr" rtl="0"/>
            <a:r>
              <a:rPr lang="en-ca" sz="2800" b="0" i="0" u="none" baseline="0" dirty="0">
                <a:solidFill>
                  <a:schemeClr val="accent1"/>
                </a:solidFill>
              </a:rPr>
              <a:t>14 years old</a:t>
            </a:r>
          </a:p>
          <a:p>
            <a:pPr algn="ctr" rtl="0"/>
            <a:r>
              <a:rPr lang="en-ca" sz="1600" b="0" i="0" u="none" baseline="0" dirty="0"/>
              <a:t>Tickets and fines</a:t>
            </a:r>
          </a:p>
        </p:txBody>
      </p:sp>
      <p:sp>
        <p:nvSpPr>
          <p:cNvPr id="20" name="ZoneTexte 19">
            <a:extLst>
              <a:ext uri="{FF2B5EF4-FFF2-40B4-BE49-F238E27FC236}">
                <a16:creationId xmlns:a16="http://schemas.microsoft.com/office/drawing/2014/main" id="{E152B243-CF01-BA8F-2503-7AD56186271D}"/>
              </a:ext>
            </a:extLst>
          </p:cNvPr>
          <p:cNvSpPr txBox="1"/>
          <p:nvPr/>
        </p:nvSpPr>
        <p:spPr>
          <a:xfrm>
            <a:off x="9280085" y="5436129"/>
            <a:ext cx="1693282" cy="1200329"/>
          </a:xfrm>
          <a:prstGeom prst="rect">
            <a:avLst/>
          </a:prstGeom>
          <a:noFill/>
        </p:spPr>
        <p:txBody>
          <a:bodyPr wrap="square" rtlCol="0">
            <a:spAutoFit/>
          </a:bodyPr>
          <a:lstStyle/>
          <a:p>
            <a:pPr algn="ctr" rtl="0"/>
            <a:r>
              <a:rPr lang="en-ca" sz="2800" b="0" i="0" u="none" baseline="0" dirty="0">
                <a:solidFill>
                  <a:schemeClr val="accent1"/>
                </a:solidFill>
              </a:rPr>
              <a:t>18 years old</a:t>
            </a:r>
          </a:p>
          <a:p>
            <a:pPr algn="ctr" rtl="0"/>
            <a:r>
              <a:rPr lang="en-ca" sz="1600" b="0" i="0" u="none" baseline="0" dirty="0"/>
              <a:t>Age of majority</a:t>
            </a:r>
          </a:p>
        </p:txBody>
      </p:sp>
      <p:pic>
        <p:nvPicPr>
          <p:cNvPr id="3" name="Image 2">
            <a:extLst>
              <a:ext uri="{FF2B5EF4-FFF2-40B4-BE49-F238E27FC236}">
                <a16:creationId xmlns:a16="http://schemas.microsoft.com/office/drawing/2014/main" id="{C940B7DC-445A-8F5B-2283-07667998A6FD}"/>
              </a:ext>
            </a:extLst>
          </p:cNvPr>
          <p:cNvPicPr>
            <a:picLocks noChangeAspect="1"/>
          </p:cNvPicPr>
          <p:nvPr/>
        </p:nvPicPr>
        <p:blipFill>
          <a:blip r:embed="rId3"/>
          <a:stretch>
            <a:fillRect/>
          </a:stretch>
        </p:blipFill>
        <p:spPr>
          <a:xfrm>
            <a:off x="1369935" y="2557711"/>
            <a:ext cx="1569909" cy="2689362"/>
          </a:xfrm>
          <a:prstGeom prst="rect">
            <a:avLst/>
          </a:prstGeom>
        </p:spPr>
      </p:pic>
      <p:pic>
        <p:nvPicPr>
          <p:cNvPr id="5" name="Image 4">
            <a:extLst>
              <a:ext uri="{FF2B5EF4-FFF2-40B4-BE49-F238E27FC236}">
                <a16:creationId xmlns:a16="http://schemas.microsoft.com/office/drawing/2014/main" id="{58343EC1-F479-41DF-4BEE-B98AAB6395D3}"/>
              </a:ext>
            </a:extLst>
          </p:cNvPr>
          <p:cNvPicPr>
            <a:picLocks noChangeAspect="1"/>
          </p:cNvPicPr>
          <p:nvPr/>
        </p:nvPicPr>
        <p:blipFill>
          <a:blip r:embed="rId4"/>
          <a:stretch>
            <a:fillRect/>
          </a:stretch>
        </p:blipFill>
        <p:spPr>
          <a:xfrm>
            <a:off x="4128927" y="1906408"/>
            <a:ext cx="1393623" cy="3431134"/>
          </a:xfrm>
          <a:prstGeom prst="rect">
            <a:avLst/>
          </a:prstGeom>
        </p:spPr>
      </p:pic>
      <p:pic>
        <p:nvPicPr>
          <p:cNvPr id="8" name="Image 7">
            <a:extLst>
              <a:ext uri="{FF2B5EF4-FFF2-40B4-BE49-F238E27FC236}">
                <a16:creationId xmlns:a16="http://schemas.microsoft.com/office/drawing/2014/main" id="{F5EF4A5B-33D1-6799-39E5-C79358E9BDAE}"/>
              </a:ext>
            </a:extLst>
          </p:cNvPr>
          <p:cNvPicPr>
            <a:picLocks noChangeAspect="1"/>
          </p:cNvPicPr>
          <p:nvPr/>
        </p:nvPicPr>
        <p:blipFill>
          <a:blip r:embed="rId5"/>
          <a:stretch>
            <a:fillRect/>
          </a:stretch>
        </p:blipFill>
        <p:spPr>
          <a:xfrm>
            <a:off x="6669452" y="1494503"/>
            <a:ext cx="1699523" cy="3709209"/>
          </a:xfrm>
          <a:prstGeom prst="rect">
            <a:avLst/>
          </a:prstGeom>
        </p:spPr>
      </p:pic>
      <p:pic>
        <p:nvPicPr>
          <p:cNvPr id="11" name="Image 10">
            <a:extLst>
              <a:ext uri="{FF2B5EF4-FFF2-40B4-BE49-F238E27FC236}">
                <a16:creationId xmlns:a16="http://schemas.microsoft.com/office/drawing/2014/main" id="{86093DD1-4E33-0215-6021-C4BF3D385D40}"/>
              </a:ext>
            </a:extLst>
          </p:cNvPr>
          <p:cNvPicPr>
            <a:picLocks noChangeAspect="1"/>
          </p:cNvPicPr>
          <p:nvPr/>
        </p:nvPicPr>
        <p:blipFill>
          <a:blip r:embed="rId6"/>
          <a:stretch>
            <a:fillRect/>
          </a:stretch>
        </p:blipFill>
        <p:spPr>
          <a:xfrm>
            <a:off x="9566247" y="1248357"/>
            <a:ext cx="1321227" cy="3998716"/>
          </a:xfrm>
          <a:prstGeom prst="rect">
            <a:avLst/>
          </a:prstGeom>
        </p:spPr>
      </p:pic>
    </p:spTree>
    <p:extLst>
      <p:ext uri="{BB962C8B-B14F-4D97-AF65-F5344CB8AC3E}">
        <p14:creationId xmlns:p14="http://schemas.microsoft.com/office/powerpoint/2010/main" val="28263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105334" y="672277"/>
            <a:ext cx="4503737" cy="914400"/>
          </a:xfrm>
        </p:spPr>
        <p:txBody>
          <a:bodyPr/>
          <a:lstStyle/>
          <a:p>
            <a:pPr algn="ctr" rtl="0"/>
            <a:r>
              <a:rPr lang="en-ca" b="1" i="0" u="none" baseline="0" dirty="0"/>
              <a:t>Around 7 years old</a:t>
            </a:r>
            <a:br>
              <a:rPr lang="en-ca" dirty="0"/>
            </a:br>
            <a:r>
              <a:rPr lang="en-ca" sz="3200" b="1" i="0" u="none" baseline="0" dirty="0"/>
              <a:t>Civil liability</a:t>
            </a:r>
            <a:endParaRPr lang="en-ca" dirty="0"/>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611961" y="87240"/>
            <a:ext cx="5212080" cy="415925"/>
          </a:xfrm>
        </p:spPr>
        <p:txBody>
          <a:bodyPr/>
          <a:lstStyle/>
          <a:p>
            <a:pPr algn="l" rtl="0"/>
            <a:r>
              <a:rPr lang="en-ca" b="1" i="0" u="none" baseline="0"/>
              <a:t>My Responsibilities</a:t>
            </a:r>
          </a:p>
        </p:txBody>
      </p:sp>
      <p:sp>
        <p:nvSpPr>
          <p:cNvPr id="8" name="ZoneTexte 7">
            <a:extLst>
              <a:ext uri="{FF2B5EF4-FFF2-40B4-BE49-F238E27FC236}">
                <a16:creationId xmlns:a16="http://schemas.microsoft.com/office/drawing/2014/main" id="{C64E6D1F-A27C-5557-32CD-3DB346D2AF4B}"/>
              </a:ext>
            </a:extLst>
          </p:cNvPr>
          <p:cNvSpPr txBox="1"/>
          <p:nvPr/>
        </p:nvSpPr>
        <p:spPr>
          <a:xfrm>
            <a:off x="6756056" y="1672410"/>
            <a:ext cx="5168214" cy="3046988"/>
          </a:xfrm>
          <a:prstGeom prst="rect">
            <a:avLst/>
          </a:prstGeom>
          <a:noFill/>
        </p:spPr>
        <p:txBody>
          <a:bodyPr wrap="square">
            <a:spAutoFit/>
          </a:bodyPr>
          <a:lstStyle/>
          <a:p>
            <a:pPr algn="l" rtl="0" fontAlgn="base"/>
            <a:r>
              <a:rPr lang="en-ca" sz="2400" b="0" i="0" u="none" strike="noStrike" baseline="0" dirty="0">
                <a:solidFill>
                  <a:srgbClr val="000000"/>
                </a:solidFill>
                <a:effectLst/>
                <a:latin typeface="Calibri" panose="020F0502020204030204" pitchFamily="34" charset="0"/>
              </a:rPr>
              <a:t>Starting around 7 years old, children can be held responsible for damage they cause.</a:t>
            </a:r>
            <a:r>
              <a:rPr lang="en-ca" sz="2400" b="0" i="0" u="none" baseline="0" dirty="0">
                <a:solidFill>
                  <a:srgbClr val="000000"/>
                </a:solidFill>
                <a:effectLst/>
                <a:latin typeface="Calibri" panose="020F0502020204030204" pitchFamily="34" charset="0"/>
              </a:rPr>
              <a:t>​</a:t>
            </a:r>
          </a:p>
          <a:p>
            <a:pPr algn="l" rtl="0" fontAlgn="base"/>
            <a:endParaRPr lang="en-ca" sz="2400" b="0" i="0" dirty="0">
              <a:solidFill>
                <a:srgbClr val="000000"/>
              </a:solidFill>
              <a:effectLst/>
              <a:latin typeface="Segoe UI" panose="020B0502040204020203" pitchFamily="34" charset="0"/>
            </a:endParaRPr>
          </a:p>
          <a:p>
            <a:pPr algn="l" rtl="0" fontAlgn="base"/>
            <a:r>
              <a:rPr lang="en-ca" sz="2400" b="0" i="0" u="none" strike="noStrike" baseline="0" dirty="0">
                <a:solidFill>
                  <a:srgbClr val="000000"/>
                </a:solidFill>
                <a:effectLst/>
                <a:latin typeface="Calibri" panose="020F0502020204030204" pitchFamily="34" charset="0"/>
              </a:rPr>
              <a:t>For example, they can be </a:t>
            </a:r>
            <a:r>
              <a:rPr lang="en-ca" sz="2400" b="0" i="0" u="none" strike="noStrike" baseline="0" dirty="0">
                <a:solidFill>
                  <a:srgbClr val="FF0000"/>
                </a:solidFill>
                <a:effectLst/>
                <a:latin typeface="Calibri" panose="020F0502020204030204" pitchFamily="34" charset="0"/>
              </a:rPr>
              <a:t>taken to court</a:t>
            </a:r>
            <a:r>
              <a:rPr lang="en-ca" sz="2400" b="0" i="0" u="none" strike="noStrike" baseline="0" dirty="0">
                <a:solidFill>
                  <a:srgbClr val="000000"/>
                </a:solidFill>
                <a:effectLst/>
                <a:latin typeface="Calibri" panose="020F0502020204030204" pitchFamily="34" charset="0"/>
              </a:rPr>
              <a:t> if they destroy or damage things that don’t belong to them.</a:t>
            </a:r>
            <a:endParaRPr lang="en-ca" sz="2400" b="0" i="0" dirty="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F00886B6-2164-6E51-3612-078321FD0480}"/>
              </a:ext>
            </a:extLst>
          </p:cNvPr>
          <p:cNvPicPr>
            <a:picLocks noChangeAspect="1"/>
          </p:cNvPicPr>
          <p:nvPr/>
        </p:nvPicPr>
        <p:blipFill>
          <a:blip r:embed="rId3"/>
          <a:stretch>
            <a:fillRect/>
          </a:stretch>
        </p:blipFill>
        <p:spPr>
          <a:xfrm>
            <a:off x="1169324" y="2556387"/>
            <a:ext cx="2048677" cy="3509524"/>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6701481" y="724284"/>
            <a:ext cx="5943600" cy="1166660"/>
          </a:xfrm>
        </p:spPr>
        <p:txBody>
          <a:bodyPr/>
          <a:lstStyle/>
          <a:p>
            <a:pPr algn="ctr" rtl="0"/>
            <a:r>
              <a:rPr lang="en-ca" b="1" i="0" u="none" baseline="0" dirty="0"/>
              <a:t>12 years old </a:t>
            </a:r>
            <a:br>
              <a:rPr lang="en-ca" dirty="0"/>
            </a:br>
            <a:r>
              <a:rPr lang="en-ca" sz="3200" b="1" i="0" u="none" baseline="0" dirty="0"/>
              <a:t>Criminal liability</a:t>
            </a:r>
            <a:endParaRPr lang="en-ca" dirty="0"/>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060725" y="99725"/>
            <a:ext cx="3579340" cy="400179"/>
          </a:xfrm>
        </p:spPr>
        <p:txBody>
          <a:bodyPr/>
          <a:lstStyle/>
          <a:p>
            <a:pPr algn="l" rtl="0"/>
            <a:r>
              <a:rPr lang="en-ca" b="1" i="0" u="none" baseline="0" dirty="0"/>
              <a:t>    My Responsibilities</a:t>
            </a:r>
          </a:p>
        </p:txBody>
      </p:sp>
      <p:sp>
        <p:nvSpPr>
          <p:cNvPr id="8" name="ZoneTexte 7">
            <a:extLst>
              <a:ext uri="{FF2B5EF4-FFF2-40B4-BE49-F238E27FC236}">
                <a16:creationId xmlns:a16="http://schemas.microsoft.com/office/drawing/2014/main" id="{515AE79E-24BD-6CAE-8086-3277C069FC86}"/>
              </a:ext>
            </a:extLst>
          </p:cNvPr>
          <p:cNvSpPr txBox="1"/>
          <p:nvPr/>
        </p:nvSpPr>
        <p:spPr>
          <a:xfrm>
            <a:off x="509715" y="1725185"/>
            <a:ext cx="5730447" cy="2677656"/>
          </a:xfrm>
          <a:prstGeom prst="rect">
            <a:avLst/>
          </a:prstGeom>
          <a:noFill/>
        </p:spPr>
        <p:txBody>
          <a:bodyPr wrap="square" lIns="91440" tIns="45720" rIns="91440" bIns="45720" anchor="t">
            <a:spAutoFit/>
          </a:bodyPr>
          <a:lstStyle/>
          <a:p>
            <a:pPr algn="l" rtl="0" fontAlgn="base"/>
            <a:r>
              <a:rPr lang="en-ca" sz="2800" b="0" i="0" u="none" strike="noStrike" baseline="0" dirty="0">
                <a:solidFill>
                  <a:srgbClr val="000000"/>
                </a:solidFill>
                <a:effectLst/>
                <a:latin typeface="Calibri" panose="020F0502020204030204" pitchFamily="34" charset="0"/>
              </a:rPr>
              <a:t>Starting at age 12, you can be charged with a crime.</a:t>
            </a:r>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r>
              <a:rPr lang="en-ca" sz="2800" b="0" i="0" u="none" strike="noStrike" baseline="0" dirty="0">
                <a:solidFill>
                  <a:srgbClr val="000000"/>
                </a:solidFill>
                <a:effectLst/>
                <a:latin typeface="Calibri"/>
                <a:cs typeface="Calibri"/>
              </a:rPr>
              <a:t>Teenagers don’t usually go to jail with adults, even if they are </a:t>
            </a:r>
            <a:r>
              <a:rPr lang="en-ca" sz="2800" b="0" i="0" u="none" baseline="0" dirty="0">
                <a:solidFill>
                  <a:srgbClr val="000000"/>
                </a:solidFill>
                <a:latin typeface="Calibri"/>
                <a:cs typeface="Calibri"/>
              </a:rPr>
              <a:t>convicted</a:t>
            </a:r>
            <a:r>
              <a:rPr lang="en-ca" sz="2800" b="0" i="0" u="none" strike="noStrike" baseline="0" dirty="0">
                <a:solidFill>
                  <a:srgbClr val="000000"/>
                </a:solidFill>
                <a:effectLst/>
                <a:latin typeface="Calibri"/>
                <a:cs typeface="Calibri"/>
              </a:rPr>
              <a:t> of a serious crime.</a:t>
            </a:r>
            <a:endParaRPr lang="en-ca" sz="2800" b="0" i="0" dirty="0">
              <a:solidFill>
                <a:srgbClr val="000000"/>
              </a:solidFill>
              <a:effectLst/>
              <a:latin typeface="Calibri"/>
              <a:cs typeface="Calibri"/>
            </a:endParaRPr>
          </a:p>
        </p:txBody>
      </p:sp>
      <p:pic>
        <p:nvPicPr>
          <p:cNvPr id="3" name="Image 2">
            <a:extLst>
              <a:ext uri="{FF2B5EF4-FFF2-40B4-BE49-F238E27FC236}">
                <a16:creationId xmlns:a16="http://schemas.microsoft.com/office/drawing/2014/main" id="{87F01B7C-9986-69A7-C433-EEA1B015C099}"/>
              </a:ext>
            </a:extLst>
          </p:cNvPr>
          <p:cNvPicPr>
            <a:picLocks noChangeAspect="1"/>
          </p:cNvPicPr>
          <p:nvPr/>
        </p:nvPicPr>
        <p:blipFill>
          <a:blip r:embed="rId3"/>
          <a:stretch>
            <a:fillRect/>
          </a:stretch>
        </p:blipFill>
        <p:spPr>
          <a:xfrm>
            <a:off x="8908026" y="2133107"/>
            <a:ext cx="1878603" cy="4625168"/>
          </a:xfrm>
          <a:prstGeom prst="rect">
            <a:avLst/>
          </a:prstGeom>
        </p:spPr>
      </p:pic>
    </p:spTree>
    <p:extLst>
      <p:ext uri="{BB962C8B-B14F-4D97-AF65-F5344CB8AC3E}">
        <p14:creationId xmlns:p14="http://schemas.microsoft.com/office/powerpoint/2010/main" val="286147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117690" y="612825"/>
            <a:ext cx="4503737" cy="914400"/>
          </a:xfrm>
        </p:spPr>
        <p:txBody>
          <a:bodyPr/>
          <a:lstStyle/>
          <a:p>
            <a:pPr algn="ctr" rtl="0"/>
            <a:r>
              <a:rPr lang="en-ca" b="1" i="0" u="none" baseline="0"/>
              <a:t>14 years old</a:t>
            </a:r>
            <a:br>
              <a:rPr lang="en-ca"/>
            </a:br>
            <a:r>
              <a:rPr lang="en-ca" sz="3200" b="1" i="0" u="none" baseline="0"/>
              <a:t>Tickets and fines</a:t>
            </a:r>
            <a:endParaRPr lang="en-ca"/>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877630" y="69128"/>
            <a:ext cx="2983856" cy="415925"/>
          </a:xfrm>
        </p:spPr>
        <p:txBody>
          <a:bodyPr/>
          <a:lstStyle/>
          <a:p>
            <a:pPr algn="l" rtl="0"/>
            <a:r>
              <a:rPr lang="en-ca" b="1" i="0" u="none" baseline="0"/>
              <a:t>My Responsibilities</a:t>
            </a:r>
          </a:p>
        </p:txBody>
      </p:sp>
      <p:sp>
        <p:nvSpPr>
          <p:cNvPr id="8" name="ZoneTexte 7">
            <a:extLst>
              <a:ext uri="{FF2B5EF4-FFF2-40B4-BE49-F238E27FC236}">
                <a16:creationId xmlns:a16="http://schemas.microsoft.com/office/drawing/2014/main" id="{F806DB67-3414-C101-8D2E-93CED56977B7}"/>
              </a:ext>
            </a:extLst>
          </p:cNvPr>
          <p:cNvSpPr txBox="1"/>
          <p:nvPr/>
        </p:nvSpPr>
        <p:spPr>
          <a:xfrm>
            <a:off x="6657203" y="2195857"/>
            <a:ext cx="4995218" cy="2677656"/>
          </a:xfrm>
          <a:prstGeom prst="rect">
            <a:avLst/>
          </a:prstGeom>
          <a:noFill/>
        </p:spPr>
        <p:txBody>
          <a:bodyPr wrap="square">
            <a:spAutoFit/>
          </a:bodyPr>
          <a:lstStyle/>
          <a:p>
            <a:pPr algn="l" rtl="0" fontAlgn="base"/>
            <a:r>
              <a:rPr lang="en-ca" sz="2400" b="0" i="0" u="none" strike="noStrike" baseline="0" dirty="0">
                <a:solidFill>
                  <a:srgbClr val="000000"/>
                </a:solidFill>
                <a:effectLst/>
                <a:latin typeface="Calibri" panose="020F0502020204030204" pitchFamily="34" charset="0"/>
              </a:rPr>
              <a:t>Once you turn 14, you can be ticketed or fined.</a:t>
            </a:r>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Segoe UI" panose="020B0502040204020203" pitchFamily="34" charset="0"/>
            </a:endParaRPr>
          </a:p>
          <a:p>
            <a:pPr algn="l" rtl="0" fontAlgn="base"/>
            <a:r>
              <a:rPr lang="en-ca" sz="2400" b="0" i="0" u="none" baseline="0" dirty="0">
                <a:solidFill>
                  <a:srgbClr val="000000"/>
                </a:solidFill>
                <a:effectLst/>
                <a:latin typeface="Calibri" panose="020F0502020204030204" pitchFamily="34" charset="0"/>
              </a:rPr>
              <a:t>​</a:t>
            </a:r>
            <a:endParaRPr lang="en-ca" sz="2400" b="0" i="0" dirty="0">
              <a:solidFill>
                <a:srgbClr val="000000"/>
              </a:solidFill>
              <a:effectLst/>
              <a:latin typeface="Segoe UI" panose="020B0502040204020203" pitchFamily="34" charset="0"/>
            </a:endParaRPr>
          </a:p>
          <a:p>
            <a:pPr algn="l" rtl="0" fontAlgn="base"/>
            <a:r>
              <a:rPr lang="en-ca" sz="2400" b="0" i="0" u="none" strike="noStrike" baseline="0" dirty="0">
                <a:solidFill>
                  <a:srgbClr val="000000"/>
                </a:solidFill>
                <a:effectLst/>
                <a:latin typeface="Calibri" panose="020F0502020204030204" pitchFamily="34" charset="0"/>
              </a:rPr>
              <a:t>For example, the police can ticket you for littering, being in a park after hours, etc.</a:t>
            </a:r>
            <a:endParaRPr lang="en-ca" sz="2400" b="0" i="0" dirty="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43FE3410-997C-09B3-43DE-90D61F8C99E6}"/>
              </a:ext>
            </a:extLst>
          </p:cNvPr>
          <p:cNvPicPr>
            <a:picLocks noChangeAspect="1"/>
          </p:cNvPicPr>
          <p:nvPr/>
        </p:nvPicPr>
        <p:blipFill>
          <a:blip r:embed="rId3"/>
          <a:stretch>
            <a:fillRect/>
          </a:stretch>
        </p:blipFill>
        <p:spPr>
          <a:xfrm>
            <a:off x="1371663" y="1946787"/>
            <a:ext cx="2050095" cy="4474334"/>
          </a:xfrm>
          <a:prstGeom prst="rect">
            <a:avLst/>
          </a:prstGeom>
        </p:spPr>
      </p:pic>
    </p:spTree>
    <p:extLst>
      <p:ext uri="{BB962C8B-B14F-4D97-AF65-F5344CB8AC3E}">
        <p14:creationId xmlns:p14="http://schemas.microsoft.com/office/powerpoint/2010/main" val="31162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8674953" y="667205"/>
            <a:ext cx="2548210" cy="3061415"/>
          </a:xfrm>
        </p:spPr>
        <p:txBody>
          <a:bodyPr/>
          <a:lstStyle/>
          <a:p>
            <a:pPr algn="ctr" rtl="0"/>
            <a:br>
              <a:rPr lang="en-ca" b="1" i="0" u="none" baseline="0" dirty="0"/>
            </a:br>
            <a:r>
              <a:rPr lang="en-ca" b="1" i="0" u="none" baseline="0" dirty="0"/>
              <a:t>18 years old</a:t>
            </a:r>
            <a:br>
              <a:rPr lang="en-ca" b="1" i="0" u="none" baseline="0" dirty="0"/>
            </a:br>
            <a:br>
              <a:rPr lang="en-ca" dirty="0"/>
            </a:br>
            <a:r>
              <a:rPr lang="en-ca" sz="3200" b="1" i="0" u="none" baseline="0" dirty="0"/>
              <a:t>Age of majority</a:t>
            </a:r>
            <a:endParaRPr lang="en-ca" dirty="0"/>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582510" y="115416"/>
            <a:ext cx="3104264" cy="415925"/>
          </a:xfrm>
        </p:spPr>
        <p:txBody>
          <a:bodyPr/>
          <a:lstStyle/>
          <a:p>
            <a:pPr algn="l" rtl="0"/>
            <a:r>
              <a:rPr lang="en-ca" b="1" i="0" u="none" baseline="0"/>
              <a:t>My Responsibilities</a:t>
            </a:r>
          </a:p>
        </p:txBody>
      </p:sp>
      <p:sp>
        <p:nvSpPr>
          <p:cNvPr id="8" name="ZoneTexte 7">
            <a:extLst>
              <a:ext uri="{FF2B5EF4-FFF2-40B4-BE49-F238E27FC236}">
                <a16:creationId xmlns:a16="http://schemas.microsoft.com/office/drawing/2014/main" id="{3AF6E4C7-FD18-47C7-D801-8641904F3ACA}"/>
              </a:ext>
            </a:extLst>
          </p:cNvPr>
          <p:cNvSpPr txBox="1"/>
          <p:nvPr/>
        </p:nvSpPr>
        <p:spPr>
          <a:xfrm>
            <a:off x="701247" y="2053352"/>
            <a:ext cx="5394753" cy="2246769"/>
          </a:xfrm>
          <a:prstGeom prst="rect">
            <a:avLst/>
          </a:prstGeom>
          <a:noFill/>
        </p:spPr>
        <p:txBody>
          <a:bodyPr wrap="square">
            <a:spAutoFit/>
          </a:bodyPr>
          <a:lstStyle/>
          <a:p>
            <a:pPr algn="l" rtl="0" fontAlgn="base"/>
            <a:r>
              <a:rPr lang="en-ca" sz="2800" b="0" i="0" u="none" strike="noStrike" baseline="0" dirty="0">
                <a:solidFill>
                  <a:srgbClr val="000000"/>
                </a:solidFill>
                <a:effectLst/>
                <a:latin typeface="Calibri" panose="020F0502020204030204" pitchFamily="34" charset="0"/>
              </a:rPr>
              <a:t>When you turn 18, you become an adult in the eyes of the law. This means that you have all the responsibilities that adults have.</a:t>
            </a:r>
            <a:r>
              <a:rPr lang="en-ca" sz="2800" b="0" i="0" u="none" baseline="0" dirty="0">
                <a:solidFill>
                  <a:srgbClr val="000000"/>
                </a:solidFill>
                <a:effectLst/>
                <a:latin typeface="Calibri" panose="020F0502020204030204" pitchFamily="34" charset="0"/>
              </a:rPr>
              <a:t>​</a:t>
            </a:r>
            <a:endParaRPr lang="en-ca" sz="2800" b="0" i="0" dirty="0">
              <a:solidFill>
                <a:srgbClr val="000000"/>
              </a:solidFill>
              <a:effectLst/>
              <a:latin typeface="Segoe UI" panose="020B0502040204020203" pitchFamily="34" charset="0"/>
            </a:endParaRPr>
          </a:p>
          <a:p>
            <a:pPr algn="l" rtl="0" fontAlgn="base"/>
            <a:endParaRPr lang="en-ca" sz="2800" b="0" i="0" dirty="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77C8042E-06B4-CEA2-1E32-3984B2CF9832}"/>
              </a:ext>
            </a:extLst>
          </p:cNvPr>
          <p:cNvPicPr>
            <a:picLocks noChangeAspect="1"/>
          </p:cNvPicPr>
          <p:nvPr/>
        </p:nvPicPr>
        <p:blipFill>
          <a:blip r:embed="rId3"/>
          <a:stretch>
            <a:fillRect/>
          </a:stretch>
        </p:blipFill>
        <p:spPr>
          <a:xfrm>
            <a:off x="6895235" y="1878915"/>
            <a:ext cx="1498918" cy="4536499"/>
          </a:xfrm>
          <a:prstGeom prst="rect">
            <a:avLst/>
          </a:prstGeom>
        </p:spPr>
      </p:pic>
    </p:spTree>
    <p:extLst>
      <p:ext uri="{BB962C8B-B14F-4D97-AF65-F5344CB8AC3E}">
        <p14:creationId xmlns:p14="http://schemas.microsoft.com/office/powerpoint/2010/main" val="15277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22" ma:contentTypeDescription="Crée un document." ma:contentTypeScope="" ma:versionID="2a90a7d543790f5e7d35d8ca0a75cce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5072e1084472b07420617fcb0cc818bc"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element ref="ns3:MediaServiceObjectDetectorVersions" minOccurs="0"/>
                <xsd:element ref="ns2:Disciplines_x0020_scolaires" minOccurs="0"/>
                <xsd:element ref="ns2:Bilingue" minOccurs="0"/>
                <xsd:element ref="ns2:Niveau_x0020_suggéré"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format="Dropdown" ma:indexed="true" ma:internalName="Type_x0020_d_x0027_activit_x00e9_">
      <xsd:simpleType>
        <xsd:restriction base="dms:Choice">
          <xsd:enumeration value="Atelier en classe"/>
          <xsd:enumeration value="Trousse pédagogique"/>
          <xsd:enumeration value="Textes pour Éducation financière"/>
          <xsd:enumeration value="Jeux-questionnaires interactifs"/>
          <xsd:enumeration value="Guides pour l'éducation aux adultes"/>
          <xsd:enumeration value="Video"/>
          <xsd:enumeration value="Contenus imprimables / autres"/>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element name="Disciplines_x0020_scolaires" ma:index="28" nillable="true" ma:displayName="Disciplines scolaires" ma:description="Disciplines scolaires affichés sur Educationjuridique.ca" ma:format="Dropdown" ma:internalName="Disciplines_x0020_scolaires">
      <xsd:simpleType>
        <xsd:restriction base="dms:Choice">
          <xsd:enumeration value="Anglais, langue seconde"/>
          <xsd:enumeration value="Droit"/>
          <xsd:enumeration value="Éducation aux adultes"/>
          <xsd:enumeration value="Éducation financière"/>
          <xsd:enumeration value="English, language arts"/>
          <xsd:enumeration value="Entrepreneuriat"/>
          <xsd:enumeration value="Éthique et culture religieuse"/>
          <xsd:enumeration value="Exploration de la formation professionnelle"/>
          <xsd:enumeration value="Formation axée sur l'emploi"/>
          <xsd:enumeration value="Français"/>
          <xsd:enumeration value="Français, langue seconde"/>
          <xsd:enumeration value="Histoire et éducation à la citoyenneté"/>
          <xsd:enumeration value="Histoire du Québec et du Canada"/>
          <xsd:enumeration value="Monde contemporain"/>
          <xsd:enumeration value="Projet personnel d'orientation"/>
          <xsd:enumeration value="Univers social (primaire)"/>
        </xsd:restriction>
      </xsd:simpleType>
    </xsd:element>
    <xsd:element name="Bilingue" ma:index="29" nillable="true" ma:displayName="Bilingue" ma:default="non" ma:description="Contenu bilingue?" ma:format="Dropdown" ma:internalName="Bilingue">
      <xsd:simpleType>
        <xsd:restriction base="dms:Choice">
          <xsd:enumeration value="non"/>
          <xsd:enumeration value="oui"/>
        </xsd:restriction>
      </xsd:simpleType>
    </xsd:element>
    <xsd:element name="Niveau_x0020_suggéré" ma:index="30" nillable="true" ma:displayName="Niveau suggéré" ma:description="Métadonnée qui appraît sur la page de la ressource sur le site EJ.ca (pas comme public-cible)" ma:format="Dropdown" ma:internalName="Niveau_x0020_sugg_x00e9_r_x00e9_">
      <xsd:simpleType>
        <xsd:restriction base="dms:Choice">
          <xsd:enumeration value="Primaire - Premier cycle"/>
          <xsd:enumeration value="Primaire - Deuxième cycle"/>
          <xsd:enumeration value="Primaire - Troisième cycle"/>
          <xsd:enumeration value="Secondaire - Premier cycle"/>
          <xsd:enumeration value="1re secondaire"/>
          <xsd:enumeration value="2e secondaire"/>
          <xsd:enumeration value="Secondaire - Deuxième cycle"/>
          <xsd:enumeration value="3e secondaire"/>
          <xsd:enumeration value="4e secondaire"/>
          <xsd:enumeration value="5e secondaire"/>
          <xsd:enumeration value="16-25 ans"/>
          <xsd:enumeration value="Cégep"/>
          <xsd:enumeration value="Éducation aux adultes"/>
        </xsd:restriction>
      </xsd:simple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6cc9b95-bf92-4103-b8de-0e6845ac7fa9" xsi:nil="true"/>
    <lcf76f155ced4ddcb4097134ff3c332f xmlns="580a2e17-f139-49de-a9ea-8883fe6eb758">
      <Terms xmlns="http://schemas.microsoft.com/office/infopath/2007/PartnerControls"/>
    </lcf76f155ced4ddcb4097134ff3c332f>
    <EnLigneEN xmlns="26cc9b95-bf92-4103-b8de-0e6845ac7fa9">true</EnLigneEN>
    <Type_x0020_d_x0027_activité xmlns="26cc9b95-bf92-4103-b8de-0e6845ac7fa9">Trousse pédagogique</Type_x0020_d_x0027_activité>
    <Titre_x0020_anglais xmlns="26cc9b95-bf92-4103-b8de-0e6845ac7fa9">Are you old enough?</Titre_x0020_anglais>
    <MiseAJour xmlns="26cc9b95-bf92-4103-b8de-0e6845ac7fa9">2022-08-09T04:00:00+00:00</MiseAJour>
    <Notes1 xmlns="26cc9b95-bf92-4103-b8de-0e6845ac7fa9" xsi:nil="true"/>
    <EnLigneFR xmlns="26cc9b95-bf92-4103-b8de-0e6845ac7fa9">true</EnLigneFR>
    <Date xmlns="580a2e17-f139-49de-a9ea-8883fe6eb758" xsi:nil="true"/>
    <Bilingue xmlns="26cc9b95-bf92-4103-b8de-0e6845ac7fa9">non</Bilingue>
    <Disciplines_x0020_scolaires xmlns="26cc9b95-bf92-4103-b8de-0e6845ac7fa9" xsi:nil="true"/>
    <Niveau_x0020_suggéré xmlns="26cc9b95-bf92-4103-b8de-0e6845ac7fa9" xsi:nil="true"/>
  </documentManagement>
</p:properties>
</file>

<file path=customXml/itemProps1.xml><?xml version="1.0" encoding="utf-8"?>
<ds:datastoreItem xmlns:ds="http://schemas.openxmlformats.org/officeDocument/2006/customXml" ds:itemID="{7CD90B93-9FC9-4801-B18B-422DE607BB60}">
  <ds:schemaRefs>
    <ds:schemaRef ds:uri="http://schemas.microsoft.com/sharepoint/v3/contenttype/forms"/>
  </ds:schemaRefs>
</ds:datastoreItem>
</file>

<file path=customXml/itemProps2.xml><?xml version="1.0" encoding="utf-8"?>
<ds:datastoreItem xmlns:ds="http://schemas.openxmlformats.org/officeDocument/2006/customXml" ds:itemID="{9186F0D2-4ADD-4937-B5D0-94671D16D89A}"/>
</file>

<file path=customXml/itemProps3.xml><?xml version="1.0" encoding="utf-8"?>
<ds:datastoreItem xmlns:ds="http://schemas.openxmlformats.org/officeDocument/2006/customXml" ds:itemID="{CDCC5A95-6AA8-4BED-9482-7FA8D6AE371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6cc9b95-bf92-4103-b8de-0e6845ac7fa9"/>
    <ds:schemaRef ds:uri="580a2e17-f139-49de-a9ea-8883fe6eb75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230</TotalTime>
  <Words>7971</Words>
  <Application>Microsoft Office PowerPoint</Application>
  <PresentationFormat>Widescreen</PresentationFormat>
  <Paragraphs>611</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Cambria Math</vt:lpstr>
      <vt:lpstr>Helvetica Light</vt:lpstr>
      <vt:lpstr>Police système</vt:lpstr>
      <vt:lpstr>Roboto</vt:lpstr>
      <vt:lpstr>Segoe UI</vt:lpstr>
      <vt:lpstr>Times New Roman</vt:lpstr>
      <vt:lpstr>éducaloi - Atelier 2021</vt:lpstr>
      <vt:lpstr>Are You Old Enough?​</vt:lpstr>
      <vt:lpstr>What is the law?</vt:lpstr>
      <vt:lpstr>Crime... What does this mean?</vt:lpstr>
      <vt:lpstr>PowerPoint Presentation</vt:lpstr>
      <vt:lpstr>The older we get, the more responsibility society gives us...</vt:lpstr>
      <vt:lpstr>Around 7 years old Civil liability</vt:lpstr>
      <vt:lpstr>12 years old  Criminal liability</vt:lpstr>
      <vt:lpstr>14 years old Tickets and fines</vt:lpstr>
      <vt:lpstr> 18 years old  Age of majority</vt:lpstr>
      <vt:lpstr>PowerPoint Presentation</vt:lpstr>
      <vt:lpstr>The older we get, the more freedoms society gives us...</vt:lpstr>
      <vt:lpstr>12 years old Sexual consent with other teens</vt:lpstr>
      <vt:lpstr>14 years old Consent to medical care</vt:lpstr>
      <vt:lpstr>16 years old  Driving a vehicle</vt:lpstr>
      <vt:lpstr>18 years old  Age of majority</vt:lpstr>
      <vt:lpstr>PowerPoint Presentation</vt:lpstr>
      <vt:lpstr>Youth protection (DYP)</vt:lpstr>
      <vt:lpstr>Lawyers</vt:lpstr>
      <vt:lpstr>The Education Act</vt:lpstr>
      <vt:lpstr>The Quebec Charter of Human Rights and Freedoms​</vt:lpstr>
      <vt:lpstr>The Convention on the Rights of the Child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Translator's Note</cp:lastModifiedBy>
  <cp:revision>73</cp:revision>
  <dcterms:created xsi:type="dcterms:W3CDTF">2021-02-22T16:21:34Z</dcterms:created>
  <dcterms:modified xsi:type="dcterms:W3CDTF">2023-01-30T13:33:36Z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5a09399e-20a9-49c4-8bba-82b0d4721f35</vt:lpwstr>
  </property>
  <property fmtid="{D5CDD505-2E9C-101B-9397-08002B2CF9AE}" pid="4" name="Order">
    <vt:r8>203843100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y fmtid="{D5CDD505-2E9C-101B-9397-08002B2CF9AE}" pid="11" name="_docset_NoMedatataSyncRequired">
    <vt:lpwstr>False</vt:lpwstr>
  </property>
</Properties>
</file>