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56" r:id="rId5"/>
    <p:sldId id="257" r:id="rId6"/>
    <p:sldId id="261" r:id="rId7"/>
    <p:sldId id="273" r:id="rId8"/>
    <p:sldId id="268" r:id="rId9"/>
    <p:sldId id="260" r:id="rId10"/>
    <p:sldId id="264" r:id="rId11"/>
    <p:sldId id="270" r:id="rId12"/>
    <p:sldId id="279" r:id="rId13"/>
    <p:sldId id="274" r:id="rId14"/>
    <p:sldId id="275" r:id="rId15"/>
    <p:sldId id="278" r:id="rId16"/>
    <p:sldId id="276" r:id="rId17"/>
    <p:sldId id="263" r:id="rId18"/>
    <p:sldId id="277" r:id="rId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AD4248-0ED8-836A-4DB0-480D67A55B05}" name="Nihal Selim" initials="NS" userId="S::nihal.selim@educaloi.qc.ca::5ebe341c-5dd7-4c31-8797-5d5454b6c11a" providerId="AD"/>
  <p188:author id="{FBB2CFB5-13EC-FC14-2A94-DB18D308ED67}" name="Isabelle Bourgeois" initials="IB" userId="S::isabelle.bourgeois@educaloi.qc.ca::62da3eca-ed7d-481c-ba2a-c4938ec016c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75F62-46BC-467F-B139-F02B29887D82}" type="datetimeFigureOut">
              <a:rPr lang="fr-CA" smtClean="0"/>
              <a:t>2026-01-23</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A964A5-F659-4CE6-8211-A0E2A008B8AC}" type="slidenum">
              <a:rPr lang="fr-CA" smtClean="0"/>
              <a:t>‹n°›</a:t>
            </a:fld>
            <a:endParaRPr lang="fr-CA"/>
          </a:p>
        </p:txBody>
      </p:sp>
    </p:spTree>
    <p:extLst>
      <p:ext uri="{BB962C8B-B14F-4D97-AF65-F5344CB8AC3E}">
        <p14:creationId xmlns:p14="http://schemas.microsoft.com/office/powerpoint/2010/main" val="1328600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info-justice.ca/services/info-separatio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projet@rebatir.ca"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mailto:sos@sosviolenceconjugale.ca"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resourceconnect.com/sosvc/chat"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quebec.ca/famille-et-soutien-aux-personnes/violences/violence-conjugale/definition-de-la-violence-conjugale"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sosviolenceconjugale.ca/fr/articles/demasquer-la-violence-conjugale" TargetMode="External"/><Relationship Id="rId4" Type="http://schemas.openxmlformats.org/officeDocument/2006/relationships/hyperlink" Target="https://www.quebec.ca/famille-et-soutien-aux-personnes/violences/violences#c61953"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a:t>
            </a:fld>
            <a:endParaRPr lang="fr-CA"/>
          </a:p>
        </p:txBody>
      </p:sp>
    </p:spTree>
    <p:extLst>
      <p:ext uri="{BB962C8B-B14F-4D97-AF65-F5344CB8AC3E}">
        <p14:creationId xmlns:p14="http://schemas.microsoft.com/office/powerpoint/2010/main" val="1114170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a:solidFill>
                  <a:srgbClr val="000000"/>
                </a:solidFill>
                <a:effectLst/>
                <a:highlight>
                  <a:srgbClr val="F5F5F5"/>
                </a:highlight>
                <a:latin typeface="Calibri" panose="020F0502020204030204" pitchFamily="34" charset="0"/>
                <a:cs typeface="Calibri" panose="020F0502020204030204" pitchFamily="34" charset="0"/>
              </a:rPr>
              <a:t>1 minute</a:t>
            </a:r>
            <a:r>
              <a:rPr lang="fr-CA" sz="1200" b="0" i="0">
                <a:solidFill>
                  <a:srgbClr val="444444"/>
                </a:solidFill>
                <a:effectLst/>
                <a:highlight>
                  <a:srgbClr val="F5F5F5"/>
                </a:highlight>
                <a:latin typeface="Calibri" panose="020F0502020204030204" pitchFamily="34" charset="0"/>
                <a:cs typeface="Calibri" panose="020F0502020204030204" pitchFamily="34" charset="0"/>
              </a:rPr>
              <a:t>​</a:t>
            </a:r>
          </a:p>
          <a:p>
            <a:pPr algn="l" rtl="0" fontAlgn="base"/>
            <a:r>
              <a:rPr lang="fr-CA" sz="1200" b="1" i="0" u="sng">
                <a:solidFill>
                  <a:srgbClr val="000000"/>
                </a:solidFill>
                <a:effectLst/>
                <a:highlight>
                  <a:srgbClr val="F5F5F5"/>
                </a:highlight>
                <a:latin typeface="Calibri" panose="020F0502020204030204" pitchFamily="34" charset="0"/>
                <a:cs typeface="Calibri" panose="020F0502020204030204" pitchFamily="34" charset="0"/>
              </a:rPr>
              <a:t>Instructions</a:t>
            </a:r>
            <a:r>
              <a:rPr lang="fr-CA" sz="1200" b="0" i="0">
                <a:solidFill>
                  <a:srgbClr val="444444"/>
                </a:solidFill>
                <a:effectLst/>
                <a:highlight>
                  <a:srgbClr val="F5F5F5"/>
                </a:highlight>
                <a:latin typeface="Calibri" panose="020F0502020204030204" pitchFamily="34" charset="0"/>
                <a:cs typeface="Calibri" panose="020F0502020204030204" pitchFamily="34" charset="0"/>
              </a:rPr>
              <a:t>​</a:t>
            </a:r>
          </a:p>
          <a:p>
            <a:pPr marL="285750" indent="-285750">
              <a:buFont typeface="Arial,Sans-Serif" panose="020B0604020202020204" pitchFamily="34" charset="0"/>
              <a:buChar char="•"/>
            </a:pPr>
            <a:r>
              <a:rPr lang="fr-CA" b="0" i="0" u="none" strike="noStrike">
                <a:solidFill>
                  <a:srgbClr val="000000"/>
                </a:solidFill>
                <a:effectLst/>
                <a:highlight>
                  <a:srgbClr val="F5F5F5"/>
                </a:highlight>
              </a:rPr>
              <a:t>Expliquez que cette ressource juridique est à la disposition des participantes si elles rencontrent des enjeux juridiques liés </a:t>
            </a:r>
            <a:r>
              <a:rPr lang="fr-CA">
                <a:solidFill>
                  <a:srgbClr val="000000"/>
                </a:solidFill>
                <a:highlight>
                  <a:srgbClr val="F5F5F5"/>
                </a:highlight>
              </a:rPr>
              <a:t>au logement en contexte </a:t>
            </a:r>
            <a:r>
              <a:rPr lang="fr-CA" b="0" i="0" u="none" strike="noStrike">
                <a:solidFill>
                  <a:srgbClr val="000000"/>
                </a:solidFill>
                <a:effectLst/>
                <a:highlight>
                  <a:srgbClr val="F5F5F5"/>
                </a:highlight>
              </a:rPr>
              <a:t>de </a:t>
            </a:r>
            <a:r>
              <a:rPr lang="fr-CA">
                <a:solidFill>
                  <a:srgbClr val="000000"/>
                </a:solidFill>
                <a:highlight>
                  <a:srgbClr val="F5F5F5"/>
                </a:highlight>
              </a:rPr>
              <a:t>séparation</a:t>
            </a:r>
            <a:r>
              <a:rPr lang="fr-CA" b="0" i="0" u="none" strike="noStrike">
                <a:solidFill>
                  <a:srgbClr val="000000"/>
                </a:solidFill>
                <a:effectLst/>
                <a:highlight>
                  <a:srgbClr val="F5F5F5"/>
                </a:highlight>
              </a:rPr>
              <a:t>: le service «</a:t>
            </a:r>
            <a:r>
              <a:rPr lang="fr-CA">
                <a:solidFill>
                  <a:srgbClr val="000000"/>
                </a:solidFill>
                <a:highlight>
                  <a:srgbClr val="F5F5F5"/>
                </a:highlight>
              </a:rPr>
              <a:t> </a:t>
            </a:r>
            <a:r>
              <a:rPr lang="fr-CA" b="0" i="0" u="none" strike="noStrike">
                <a:solidFill>
                  <a:srgbClr val="000000"/>
                </a:solidFill>
                <a:effectLst/>
                <a:highlight>
                  <a:srgbClr val="F5F5F5"/>
                </a:highlight>
              </a:rPr>
              <a:t>Info-séparation</a:t>
            </a:r>
            <a:r>
              <a:rPr lang="fr-CA">
                <a:solidFill>
                  <a:srgbClr val="000000"/>
                </a:solidFill>
                <a:highlight>
                  <a:srgbClr val="F5F5F5"/>
                </a:highlight>
              </a:rPr>
              <a:t> </a:t>
            </a:r>
            <a:r>
              <a:rPr lang="fr-CA" b="0" i="0" u="none" strike="noStrike">
                <a:solidFill>
                  <a:srgbClr val="000000"/>
                </a:solidFill>
                <a:effectLst/>
                <a:highlight>
                  <a:srgbClr val="F5F5F5"/>
                </a:highlight>
              </a:rPr>
              <a:t>» des Centres Info Justice</a:t>
            </a:r>
            <a:r>
              <a:rPr lang="fr-CA">
                <a:solidFill>
                  <a:srgbClr val="000000"/>
                </a:solidFill>
                <a:highlight>
                  <a:srgbClr val="F5F5F5"/>
                </a:highlight>
              </a:rPr>
              <a:t> </a:t>
            </a:r>
            <a:r>
              <a:rPr lang="fr-CA" b="0" i="0" u="none" strike="noStrike">
                <a:solidFill>
                  <a:srgbClr val="000000"/>
                </a:solidFill>
                <a:effectLst/>
                <a:highlight>
                  <a:srgbClr val="F5F5F5"/>
                </a:highlight>
              </a:rPr>
              <a:t>offre des consultations juridiques gratuites avec des juristes pour poser des questions juridiques en lien avec une séparation. </a:t>
            </a:r>
            <a:r>
              <a:rPr lang="fr-CA">
                <a:solidFill>
                  <a:srgbClr val="444444"/>
                </a:solidFill>
                <a:highlight>
                  <a:srgbClr val="F5F5F5"/>
                </a:highlight>
              </a:rPr>
              <a:t> Certains Centres Info Justice peuvent offrir de l’aide pour calculer la pension alimentaire pour enfants ainsi qu’un soutien psychologique.</a:t>
            </a:r>
            <a:endParaRPr lang="en-US">
              <a:solidFill>
                <a:srgbClr val="444444"/>
              </a:solidFill>
              <a:highlight>
                <a:srgbClr val="F5F5F5"/>
              </a:highlight>
            </a:endParaRPr>
          </a:p>
          <a:p>
            <a:pPr marL="285750" indent="-285750" algn="l">
              <a:buFont typeface="Arial" panose="020B0604020202020204" pitchFamily="34" charset="0"/>
              <a:buChar char="•"/>
            </a:pPr>
            <a:endParaRPr lang="fr-CA" sz="1200" b="0" i="0" dirty="0">
              <a:solidFill>
                <a:srgbClr val="444444"/>
              </a:solidFill>
              <a:effectLst/>
              <a:highlight>
                <a:srgbClr val="F5F5F5"/>
              </a:highlight>
              <a:latin typeface="Calibri" panose="020F0502020204030204" pitchFamily="34" charset="0"/>
              <a:ea typeface="Calibri"/>
              <a:cs typeface="Calibri" panose="020F0502020204030204" pitchFamily="34" charset="0"/>
            </a:endParaRPr>
          </a:p>
          <a:p>
            <a:pPr algn="l" rtl="0" fontAlgn="base"/>
            <a:r>
              <a:rPr lang="fr-CA" sz="1200" b="0" i="0">
                <a:solidFill>
                  <a:srgbClr val="444444"/>
                </a:solidFill>
                <a:effectLst/>
                <a:highlight>
                  <a:srgbClr val="F5F5F5"/>
                </a:highlight>
                <a:latin typeface="Calibri" panose="020F0502020204030204" pitchFamily="34" charset="0"/>
                <a:cs typeface="Calibri" panose="020F0502020204030204" pitchFamily="34" charset="0"/>
              </a:rPr>
              <a:t>​</a:t>
            </a:r>
          </a:p>
          <a:p>
            <a:pPr marL="285750" indent="-2857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panose="020F0502020204030204" pitchFamily="34" charset="0"/>
                <a:cs typeface="Calibri" panose="020F0502020204030204" pitchFamily="34" charset="0"/>
              </a:rPr>
              <a:t>Pour les joindre : </a:t>
            </a:r>
            <a:r>
              <a:rPr lang="fr-CA">
                <a:highlight>
                  <a:srgbClr val="F5F5F5"/>
                </a:highlight>
                <a:hlinkClick r:id="rId3"/>
              </a:rPr>
              <a:t>Info Séparation - Info Justice</a:t>
            </a:r>
            <a:endParaRPr lang="fr-CA" sz="120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10</a:t>
            </a:fld>
            <a:endParaRPr lang="fr-CA"/>
          </a:p>
        </p:txBody>
      </p:sp>
    </p:spTree>
    <p:extLst>
      <p:ext uri="{BB962C8B-B14F-4D97-AF65-F5344CB8AC3E}">
        <p14:creationId xmlns:p14="http://schemas.microsoft.com/office/powerpoint/2010/main" val="844305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a:solidFill>
                  <a:srgbClr val="000000"/>
                </a:solidFill>
                <a:effectLst/>
                <a:highlight>
                  <a:srgbClr val="F5F5F5"/>
                </a:highlight>
                <a:latin typeface="Calibri"/>
                <a:cs typeface="Calibri"/>
              </a:rPr>
              <a:t>1 minute</a:t>
            </a:r>
            <a:r>
              <a:rPr lang="en-US" b="0" i="0">
                <a:solidFill>
                  <a:srgbClr val="444444"/>
                </a:solidFill>
                <a:effectLst/>
                <a:highlight>
                  <a:srgbClr val="F5F5F5"/>
                </a:highlight>
                <a:latin typeface="Calibri"/>
                <a:cs typeface="Calibri"/>
              </a:rPr>
              <a:t>​</a:t>
            </a:r>
          </a:p>
          <a:p>
            <a:pPr algn="l" rtl="0" fontAlgn="base"/>
            <a:r>
              <a:rPr lang="fr-CA" b="1" i="0" u="sng">
                <a:solidFill>
                  <a:srgbClr val="000000"/>
                </a:solidFill>
                <a:effectLst/>
                <a:highlight>
                  <a:srgbClr val="F5F5F5"/>
                </a:highlight>
                <a:latin typeface="Calibri"/>
                <a:cs typeface="Calibri"/>
              </a:rPr>
              <a:t>Instructions</a:t>
            </a:r>
            <a:r>
              <a:rPr lang="fr-CA" b="0" i="0">
                <a:solidFill>
                  <a:srgbClr val="444444"/>
                </a:solidFill>
                <a:effectLst/>
                <a:highlight>
                  <a:srgbClr val="F5F5F5"/>
                </a:highlight>
                <a:latin typeface="Calibri"/>
                <a:cs typeface="Calibri"/>
              </a:rPr>
              <a:t>​</a:t>
            </a:r>
          </a:p>
          <a:p>
            <a:endParaRPr lang="fr-CA">
              <a:solidFill>
                <a:srgbClr val="444444"/>
              </a:solidFill>
              <a:highlight>
                <a:srgbClr val="F5F5F5"/>
              </a:highlight>
              <a:latin typeface="Calibri"/>
              <a:cs typeface="Calibri"/>
            </a:endParaRPr>
          </a:p>
          <a:p>
            <a:pPr marL="171450" indent="-1714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a:cs typeface="Calibri"/>
              </a:rPr>
              <a:t>Expliquez que cette ressource juridique est à la disposition des participantes si elles rencontrent des enjeux juridiques liés à la vie de couple : </a:t>
            </a:r>
            <a:r>
              <a:rPr lang="fr-CA">
                <a:solidFill>
                  <a:srgbClr val="000000"/>
                </a:solidFill>
                <a:highlight>
                  <a:srgbClr val="F5F5F5"/>
                </a:highlight>
                <a:latin typeface="Calibri"/>
                <a:cs typeface="Calibri"/>
              </a:rPr>
              <a:t>le</a:t>
            </a:r>
            <a:r>
              <a:rPr lang="fr-CA" sz="1200" b="0" i="0" u="none" strike="noStrike">
                <a:solidFill>
                  <a:srgbClr val="000000"/>
                </a:solidFill>
                <a:effectLst/>
                <a:highlight>
                  <a:srgbClr val="F5F5F5"/>
                </a:highlight>
                <a:latin typeface="Calibri"/>
                <a:cs typeface="Calibri"/>
              </a:rPr>
              <a:t> service Rebâtir de la Commission des services juridiques offre 4 heures de consultations juridiques gratuites aux personnes qui vivent de la violence conjugale ou sexuelles dans tous les domaines du droit. </a:t>
            </a:r>
            <a:r>
              <a:rPr lang="fr-CA" sz="1200" b="0" i="0">
                <a:solidFill>
                  <a:srgbClr val="444444"/>
                </a:solidFill>
                <a:effectLst/>
                <a:highlight>
                  <a:srgbClr val="F5F5F5"/>
                </a:highlight>
                <a:latin typeface="Calibri"/>
                <a:cs typeface="Calibri"/>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Calibri" panose="020F0502020204030204" pitchFamily="34" charset="0"/>
              <a:cs typeface="Calibri" panose="020F0502020204030204" pitchFamily="34" charset="0"/>
            </a:endParaRPr>
          </a:p>
          <a:p>
            <a:pPr marL="171450" indent="-1714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a:cs typeface="Calibri"/>
              </a:rPr>
              <a:t>Pour les joindre: appeler au 1-833-REBÂTIR (1-833-732-2847) ou écrire à </a:t>
            </a:r>
            <a:r>
              <a:rPr lang="fr-CA" sz="1200" b="0" i="0" u="sng" strike="noStrike">
                <a:solidFill>
                  <a:srgbClr val="212121"/>
                </a:solidFill>
                <a:effectLst/>
                <a:highlight>
                  <a:srgbClr val="F5F5F5"/>
                </a:highlight>
                <a:latin typeface="Calibri"/>
                <a:cs typeface="Calibri"/>
                <a:hlinkClick r:id="rId3"/>
              </a:rPr>
              <a:t>projet@rebatir.ca</a:t>
            </a:r>
            <a:r>
              <a:rPr lang="fr-CA" sz="1200" b="0" i="0" u="none" strike="noStrike">
                <a:solidFill>
                  <a:srgbClr val="000000"/>
                </a:solidFill>
                <a:effectLst/>
                <a:highlight>
                  <a:srgbClr val="F5F5F5"/>
                </a:highlight>
                <a:latin typeface="Calibri"/>
                <a:cs typeface="Calibri"/>
              </a:rPr>
              <a:t> </a:t>
            </a:r>
            <a:endParaRPr lang="fr-CA" sz="1200" b="0" i="0">
              <a:solidFill>
                <a:srgbClr val="444444"/>
              </a:solidFill>
              <a:effectLst/>
              <a:highlight>
                <a:srgbClr val="F5F5F5"/>
              </a:highlight>
              <a:latin typeface="Calibri"/>
              <a:cs typeface="Calibri"/>
            </a:endParaRPr>
          </a:p>
          <a:p>
            <a:endParaRPr lang="fr-CA">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11</a:t>
            </a:fld>
            <a:endParaRPr lang="fr-CA"/>
          </a:p>
        </p:txBody>
      </p:sp>
    </p:spTree>
    <p:extLst>
      <p:ext uri="{BB962C8B-B14F-4D97-AF65-F5344CB8AC3E}">
        <p14:creationId xmlns:p14="http://schemas.microsoft.com/office/powerpoint/2010/main" val="3101477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a:solidFill>
                  <a:srgbClr val="000000"/>
                </a:solidFill>
                <a:effectLst/>
                <a:highlight>
                  <a:srgbClr val="F5F5F5"/>
                </a:highlight>
                <a:latin typeface="Calibri"/>
                <a:cs typeface="Calibri"/>
              </a:rPr>
              <a:t>1 minute</a:t>
            </a:r>
            <a:r>
              <a:rPr lang="en-US" b="0" i="0">
                <a:solidFill>
                  <a:srgbClr val="444444"/>
                </a:solidFill>
                <a:effectLst/>
                <a:highlight>
                  <a:srgbClr val="F5F5F5"/>
                </a:highlight>
                <a:latin typeface="Calibri"/>
                <a:cs typeface="Calibri"/>
              </a:rPr>
              <a:t>​</a:t>
            </a:r>
          </a:p>
          <a:p>
            <a:pPr algn="l" rtl="0" fontAlgn="base"/>
            <a:r>
              <a:rPr lang="fr-CA" b="1" i="0" u="sng">
                <a:solidFill>
                  <a:srgbClr val="000000"/>
                </a:solidFill>
                <a:effectLst/>
                <a:highlight>
                  <a:srgbClr val="F5F5F5"/>
                </a:highlight>
                <a:latin typeface="Calibri"/>
                <a:cs typeface="Calibri"/>
              </a:rPr>
              <a:t>Instructions</a:t>
            </a:r>
            <a:r>
              <a:rPr lang="fr-CA" b="0" i="0">
                <a:solidFill>
                  <a:srgbClr val="444444"/>
                </a:solidFill>
                <a:effectLst/>
                <a:highlight>
                  <a:srgbClr val="F5F5F5"/>
                </a:highlight>
                <a:latin typeface="Calibri"/>
                <a:cs typeface="Calibri"/>
              </a:rPr>
              <a:t>​</a:t>
            </a:r>
          </a:p>
          <a:p>
            <a:endParaRPr lang="fr-CA">
              <a:solidFill>
                <a:srgbClr val="444444"/>
              </a:solidFill>
              <a:highlight>
                <a:srgbClr val="F5F5F5"/>
              </a:highlight>
              <a:latin typeface="Calibri"/>
              <a:cs typeface="Calibri"/>
            </a:endParaRPr>
          </a:p>
          <a:p>
            <a:pPr marL="171450" indent="-171450" fontAlgn="base">
              <a:buFont typeface="Arial" panose="020B0604020202020204" pitchFamily="34" charset="0"/>
              <a:buChar char="•"/>
            </a:pPr>
            <a:r>
              <a:rPr lang="fr-CA">
                <a:solidFill>
                  <a:srgbClr val="000000"/>
                </a:solidFill>
                <a:highlight>
                  <a:srgbClr val="F5F5F5"/>
                </a:highlight>
                <a:latin typeface="Calibri"/>
                <a:cs typeface="Calibri"/>
              </a:rPr>
              <a:t>Expliquez que cet organisme offre notamment des services d'information, de soutien et de référence aux personnes qui vivent de la violence conjugale. Leurs services sont anonymes et confidentiels.</a:t>
            </a:r>
            <a:endParaRPr lang="fr-CA" sz="1200" b="0" i="0">
              <a:solidFill>
                <a:srgbClr val="444444"/>
              </a:solidFill>
              <a:effectLst/>
              <a:highlight>
                <a:srgbClr val="F5F5F5"/>
              </a:highlight>
              <a:latin typeface="Calibri"/>
              <a:cs typeface="Calibri"/>
            </a:endParaRPr>
          </a:p>
          <a:p>
            <a:pPr algn="l" rtl="0" fontAlgn="base">
              <a:buFont typeface="Arial" panose="020B0604020202020204" pitchFamily="34" charset="0"/>
              <a:buChar char="•"/>
            </a:pPr>
            <a:endParaRPr lang="fr-CA" sz="1200" b="0" i="0">
              <a:solidFill>
                <a:srgbClr val="444444"/>
              </a:solidFill>
              <a:effectLst/>
              <a:highlight>
                <a:srgbClr val="F5F5F5"/>
              </a:highlight>
              <a:latin typeface="Calibri" panose="020F0502020204030204" pitchFamily="34" charset="0"/>
              <a:cs typeface="Calibri" panose="020F0502020204030204" pitchFamily="34" charset="0"/>
            </a:endParaRPr>
          </a:p>
          <a:p>
            <a:pPr marL="171450" indent="-1714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a:cs typeface="Calibri"/>
              </a:rPr>
              <a:t>Pour les joindre: </a:t>
            </a:r>
            <a:endParaRPr lang="fr-CA" sz="1200" b="0" i="0">
              <a:solidFill>
                <a:srgbClr val="000000"/>
              </a:solidFill>
              <a:effectLst/>
              <a:highlight>
                <a:srgbClr val="F5F5F5"/>
              </a:highlight>
              <a:latin typeface="Calibri"/>
              <a:cs typeface="Calibri"/>
            </a:endParaRPr>
          </a:p>
          <a:p>
            <a:pPr marL="628650" lvl="1" indent="-171450">
              <a:buFont typeface="Courier New" panose="020B0604020202020204" pitchFamily="34" charset="0"/>
              <a:buChar char="o"/>
            </a:pPr>
            <a:r>
              <a:rPr lang="fr-CA">
                <a:highlight>
                  <a:srgbClr val="F5F5F5"/>
                </a:highlight>
                <a:latin typeface="Calibri"/>
                <a:cs typeface="Calibri"/>
              </a:rPr>
              <a:t>Par téléphone: 1 800 363-9010 (24/7)</a:t>
            </a:r>
            <a:endParaRPr lang="fr-CA">
              <a:highlight>
                <a:srgbClr val="F5F5F5"/>
              </a:highlight>
              <a:latin typeface="Calibri" panose="020F0502020204030204" pitchFamily="34" charset="0"/>
              <a:cs typeface="Calibri" panose="020F0502020204030204" pitchFamily="34" charset="0"/>
            </a:endParaRPr>
          </a:p>
          <a:p>
            <a:pPr marL="628650" lvl="1" indent="-171450">
              <a:buFont typeface="Courier New" panose="020B0604020202020204" pitchFamily="34" charset="0"/>
              <a:buChar char="o"/>
            </a:pPr>
            <a:r>
              <a:rPr lang="fr-CA">
                <a:highlight>
                  <a:srgbClr val="F5F5F5"/>
                </a:highlight>
                <a:latin typeface="Calibri"/>
                <a:cs typeface="Calibri"/>
              </a:rPr>
              <a:t>Par courriel: </a:t>
            </a:r>
            <a:r>
              <a:rPr lang="fr-CA">
                <a:highlight>
                  <a:srgbClr val="F5F5F5"/>
                </a:highlight>
                <a:latin typeface="Calibri"/>
                <a:cs typeface="Calibri"/>
                <a:hlinkClick r:id="rId3"/>
              </a:rPr>
              <a:t>sos@sosviolenceconjugale.ca</a:t>
            </a:r>
            <a:endParaRPr lang="fr-CA">
              <a:highlight>
                <a:srgbClr val="F5F5F5"/>
              </a:highlight>
              <a:latin typeface="Calibri" panose="020F0502020204030204" pitchFamily="34" charset="0"/>
              <a:cs typeface="Calibri" panose="020F0502020204030204" pitchFamily="34" charset="0"/>
            </a:endParaRPr>
          </a:p>
          <a:p>
            <a:pPr marL="628650" lvl="1" indent="-171450">
              <a:buFont typeface="Courier New" panose="020B0604020202020204" pitchFamily="34" charset="0"/>
              <a:buChar char="o"/>
            </a:pPr>
            <a:r>
              <a:rPr lang="fr-CA">
                <a:highlight>
                  <a:srgbClr val="F5F5F5"/>
                </a:highlight>
                <a:latin typeface="Calibri"/>
                <a:cs typeface="Calibri"/>
              </a:rPr>
              <a:t>L'organisme offre aussi un service de clavardage: </a:t>
            </a:r>
            <a:r>
              <a:rPr lang="fr-CA">
                <a:highlight>
                  <a:srgbClr val="F5F5F5"/>
                </a:highlight>
                <a:hlinkClick r:id="rId4"/>
              </a:rPr>
              <a:t>SOS violence conjugale: Webchat</a:t>
            </a:r>
            <a:endParaRPr lang="fr-CA">
              <a:highlight>
                <a:srgbClr val="F5F5F5"/>
              </a:highlight>
              <a:latin typeface="Calibri" panose="020F0502020204030204" pitchFamily="34" charset="0"/>
              <a:cs typeface="Calibri" panose="020F0502020204030204" pitchFamily="34" charset="0"/>
            </a:endParaRPr>
          </a:p>
          <a:p>
            <a:endParaRPr lang="fr-CA">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12</a:t>
            </a:fld>
            <a:endParaRPr lang="fr-CA"/>
          </a:p>
        </p:txBody>
      </p:sp>
    </p:spTree>
    <p:extLst>
      <p:ext uri="{BB962C8B-B14F-4D97-AF65-F5344CB8AC3E}">
        <p14:creationId xmlns:p14="http://schemas.microsoft.com/office/powerpoint/2010/main" val="648733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a:solidFill>
                  <a:srgbClr val="000000"/>
                </a:solidFill>
                <a:effectLst/>
                <a:highlight>
                  <a:srgbClr val="F5F5F5"/>
                </a:highlight>
                <a:latin typeface="Calibri" panose="020F0502020204030204" pitchFamily="34" charset="0"/>
              </a:rPr>
              <a:t>3 minutes</a:t>
            </a:r>
            <a:r>
              <a:rPr lang="en-US" b="0" i="0">
                <a:solidFill>
                  <a:srgbClr val="444444"/>
                </a:solidFill>
                <a:effectLst/>
                <a:highlight>
                  <a:srgbClr val="F5F5F5"/>
                </a:highlight>
                <a:latin typeface="Calibri" panose="020F0502020204030204" pitchFamily="34" charset="0"/>
              </a:rPr>
              <a:t>​</a:t>
            </a:r>
          </a:p>
          <a:p>
            <a:pPr algn="l" rtl="0" fontAlgn="base"/>
            <a:r>
              <a:rPr lang="fr-CA" b="1" i="0" u="sng">
                <a:solidFill>
                  <a:srgbClr val="000000"/>
                </a:solidFill>
                <a:effectLst/>
                <a:highlight>
                  <a:srgbClr val="F5F5F5"/>
                </a:highlight>
                <a:latin typeface="Calibri" panose="020F0502020204030204" pitchFamily="34" charset="0"/>
              </a:rPr>
              <a:t>Instructions pour la personne animatrice</a:t>
            </a:r>
            <a:r>
              <a:rPr lang="fr-CA" b="0" i="0" u="sng">
                <a:solidFill>
                  <a:srgbClr val="444444"/>
                </a:solidFill>
                <a:effectLst/>
                <a:highlight>
                  <a:srgbClr val="F5F5F5"/>
                </a:highlight>
                <a:latin typeface="Calibri" panose="020F0502020204030204" pitchFamily="34" charset="0"/>
              </a:rPr>
              <a:t>​</a:t>
            </a:r>
          </a:p>
          <a:p>
            <a:pPr algn="l" rtl="0" fontAlgn="base"/>
            <a:r>
              <a:rPr lang="fr-CA" b="0" i="0">
                <a:solidFill>
                  <a:srgbClr val="444444"/>
                </a:solidFill>
                <a:effectLst/>
                <a:highlight>
                  <a:srgbClr val="F5F5F5"/>
                </a:highlight>
                <a:latin typeface="Calibri" panose="020F0502020204030204" pitchFamily="34" charset="0"/>
              </a:rPr>
              <a:t>​</a:t>
            </a:r>
          </a:p>
          <a:p>
            <a:pPr marL="171450" indent="-1714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panose="020F0502020204030204" pitchFamily="34" charset="0"/>
              </a:rPr>
              <a:t>Rappelez l’histoire partagée au début de l’activité. </a:t>
            </a:r>
            <a:r>
              <a:rPr lang="en-US" sz="1200" b="0" i="0">
                <a:solidFill>
                  <a:srgbClr val="444444"/>
                </a:solidFill>
                <a:effectLst/>
                <a:highlight>
                  <a:srgbClr val="F5F5F5"/>
                </a:highlight>
                <a:latin typeface="Calibri" panose="020F0502020204030204" pitchFamily="34" charset="0"/>
              </a:rPr>
              <a:t>​</a:t>
            </a:r>
            <a:endParaRPr lang="en-US" sz="1200" b="0" i="0">
              <a:solidFill>
                <a:srgbClr val="444444"/>
              </a:solidFill>
              <a:effectLst/>
              <a:highlight>
                <a:srgbClr val="F5F5F5"/>
              </a:highlight>
              <a:latin typeface="Arial" panose="020B0604020202020204" pitchFamily="34" charset="0"/>
            </a:endParaRPr>
          </a:p>
          <a:p>
            <a:pPr marL="171450" indent="-1714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panose="020F0502020204030204" pitchFamily="34" charset="0"/>
              </a:rPr>
              <a:t>Demandez aux participantes de répondre à la question suivante : </a:t>
            </a:r>
            <a:r>
              <a:rPr lang="fr-CA" sz="1200" b="0" i="0">
                <a:solidFill>
                  <a:srgbClr val="444444"/>
                </a:solidFill>
                <a:effectLst/>
                <a:highlight>
                  <a:srgbClr val="F5F5F5"/>
                </a:highlight>
                <a:latin typeface="Calibri" panose="020F0502020204030204" pitchFamily="34" charset="0"/>
              </a:rPr>
              <a:t>​</a:t>
            </a:r>
            <a:endParaRPr lang="fr-CA" sz="1200" b="0" i="0">
              <a:solidFill>
                <a:srgbClr val="444444"/>
              </a:solidFill>
              <a:effectLst/>
              <a:highlight>
                <a:srgbClr val="F5F5F5"/>
              </a:highlight>
              <a:latin typeface="Arial" panose="020B0604020202020204" pitchFamily="34" charset="0"/>
            </a:endParaRPr>
          </a:p>
          <a:p>
            <a:pPr marL="628650" lvl="1" indent="-1714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a:cs typeface="Calibri"/>
              </a:rPr>
              <a:t>À la lumière de toutes les informations et ressources que nous vous avons données, qu’est-ce que </a:t>
            </a:r>
            <a:r>
              <a:rPr lang="fr-CA" sz="1200" b="0" i="0" u="none" strike="noStrike" err="1">
                <a:solidFill>
                  <a:srgbClr val="000000"/>
                </a:solidFill>
                <a:effectLst/>
                <a:highlight>
                  <a:srgbClr val="F5F5F5"/>
                </a:highlight>
                <a:latin typeface="Calibri"/>
                <a:cs typeface="Calibri"/>
              </a:rPr>
              <a:t>Marmarha</a:t>
            </a:r>
            <a:r>
              <a:rPr lang="fr-CA" sz="1200" b="0" i="0" u="none" strike="noStrike">
                <a:solidFill>
                  <a:srgbClr val="000000"/>
                </a:solidFill>
                <a:effectLst/>
                <a:highlight>
                  <a:srgbClr val="F5F5F5"/>
                </a:highlight>
                <a:latin typeface="Calibri"/>
                <a:cs typeface="Calibri"/>
              </a:rPr>
              <a:t> </a:t>
            </a:r>
            <a:r>
              <a:rPr lang="fr-CA">
                <a:solidFill>
                  <a:srgbClr val="000000"/>
                </a:solidFill>
                <a:highlight>
                  <a:srgbClr val="F5F5F5"/>
                </a:highlight>
                <a:latin typeface="Calibri"/>
                <a:cs typeface="Calibri"/>
              </a:rPr>
              <a:t>pourrait</a:t>
            </a:r>
            <a:r>
              <a:rPr lang="fr-CA" sz="1200" b="0" i="0" u="none" strike="noStrike">
                <a:solidFill>
                  <a:srgbClr val="000000"/>
                </a:solidFill>
                <a:effectLst/>
                <a:highlight>
                  <a:srgbClr val="F5F5F5"/>
                </a:highlight>
                <a:latin typeface="Calibri"/>
                <a:cs typeface="Calibri"/>
              </a:rPr>
              <a:t> faire?</a:t>
            </a:r>
            <a:r>
              <a:rPr lang="fr-CA" sz="1200" b="0" i="0">
                <a:solidFill>
                  <a:srgbClr val="444444"/>
                </a:solidFill>
                <a:effectLst/>
                <a:highlight>
                  <a:srgbClr val="F5F5F5"/>
                </a:highlight>
                <a:latin typeface="Calibri"/>
                <a:cs typeface="Calibri"/>
              </a:rPr>
              <a:t>​</a:t>
            </a:r>
          </a:p>
          <a:p>
            <a:pPr marL="171450" indent="-171450" fontAlgn="base">
              <a:buFont typeface="Arial" panose="020B0604020202020204" pitchFamily="34" charset="0"/>
              <a:buChar char="•"/>
            </a:pPr>
            <a:r>
              <a:rPr lang="fr-CA" sz="1200" b="0" i="0" u="none" strike="noStrike">
                <a:solidFill>
                  <a:srgbClr val="000000"/>
                </a:solidFill>
                <a:effectLst/>
                <a:highlight>
                  <a:srgbClr val="F5F5F5"/>
                </a:highlight>
                <a:latin typeface="Calibri"/>
                <a:cs typeface="Calibri"/>
              </a:rPr>
              <a:t>Complétez en partageant quelques pistes d’action.</a:t>
            </a:r>
            <a:r>
              <a:rPr lang="fr-CA">
                <a:solidFill>
                  <a:srgbClr val="000000"/>
                </a:solidFill>
                <a:highlight>
                  <a:srgbClr val="F5F5F5"/>
                </a:highlight>
                <a:latin typeface="Calibri"/>
                <a:cs typeface="Calibri"/>
              </a:rPr>
              <a:t> Cliquez pour faire apparaitre ces pistes à l'écran.</a:t>
            </a:r>
            <a:r>
              <a:rPr lang="fr-CA" sz="1200" b="0" i="0" u="none" strike="noStrike">
                <a:solidFill>
                  <a:srgbClr val="000000"/>
                </a:solidFill>
                <a:effectLst/>
                <a:highlight>
                  <a:srgbClr val="F5F5F5"/>
                </a:highlight>
                <a:latin typeface="Calibri"/>
                <a:cs typeface="Calibri"/>
              </a:rPr>
              <a:t> </a:t>
            </a:r>
            <a:r>
              <a:rPr lang="fr-CA" sz="1200" b="0" i="0">
                <a:solidFill>
                  <a:srgbClr val="444444"/>
                </a:solidFill>
                <a:effectLst/>
                <a:highlight>
                  <a:srgbClr val="F5F5F5"/>
                </a:highlight>
                <a:latin typeface="Calibri"/>
                <a:cs typeface="Calibri"/>
              </a:rPr>
              <a:t>​</a:t>
            </a:r>
          </a:p>
          <a:p>
            <a:pPr marL="171450" indent="-1714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panose="020F0502020204030204" pitchFamily="34" charset="0"/>
              </a:rPr>
              <a:t>Concluez en mentionnant les 3 messages clés suivants : </a:t>
            </a:r>
            <a:r>
              <a:rPr lang="fr-CA" sz="1200" b="0" i="0">
                <a:solidFill>
                  <a:srgbClr val="444444"/>
                </a:solidFill>
                <a:effectLst/>
                <a:highlight>
                  <a:srgbClr val="F5F5F5"/>
                </a:highlight>
                <a:latin typeface="Calibri" panose="020F0502020204030204" pitchFamily="34" charset="0"/>
              </a:rPr>
              <a:t>​</a:t>
            </a:r>
            <a:endParaRPr lang="fr-CA" sz="1200" b="0" i="0">
              <a:solidFill>
                <a:srgbClr val="444444"/>
              </a:solidFill>
              <a:effectLst/>
              <a:highlight>
                <a:srgbClr val="F5F5F5"/>
              </a:highlight>
              <a:latin typeface="Arial" panose="020B0604020202020204" pitchFamily="34" charset="0"/>
            </a:endParaRPr>
          </a:p>
          <a:p>
            <a:pPr marL="628650" lvl="1" indent="-1714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panose="020F0502020204030204" pitchFamily="34" charset="0"/>
              </a:rPr>
              <a:t>Les personnes mariées et non mariées ont des droits et obligations dans le couple. En particulier, elles doivent se respecter.</a:t>
            </a:r>
            <a:r>
              <a:rPr lang="fr-CA" sz="1200" b="0" i="0">
                <a:solidFill>
                  <a:srgbClr val="444444"/>
                </a:solidFill>
                <a:effectLst/>
                <a:highlight>
                  <a:srgbClr val="F5F5F5"/>
                </a:highlight>
                <a:latin typeface="Calibri" panose="020F0502020204030204" pitchFamily="34" charset="0"/>
              </a:rPr>
              <a:t>​</a:t>
            </a:r>
            <a:endParaRPr lang="fr-CA" sz="1200" b="0" i="0">
              <a:solidFill>
                <a:srgbClr val="444444"/>
              </a:solidFill>
              <a:effectLst/>
              <a:highlight>
                <a:srgbClr val="F5F5F5"/>
              </a:highlight>
              <a:latin typeface="Arial" panose="020B0604020202020204" pitchFamily="34" charset="0"/>
            </a:endParaRPr>
          </a:p>
          <a:p>
            <a:pPr marL="628650" lvl="1" indent="-171450" fontAlgn="base">
              <a:buFont typeface="Arial" panose="020B0604020202020204" pitchFamily="34" charset="0"/>
              <a:buChar char="•"/>
            </a:pPr>
            <a:r>
              <a:rPr lang="fr-CA" sz="1200" b="0" i="0" u="none" strike="noStrike">
                <a:solidFill>
                  <a:srgbClr val="000000"/>
                </a:solidFill>
                <a:effectLst/>
                <a:highlight>
                  <a:srgbClr val="F5F5F5"/>
                </a:highlight>
                <a:latin typeface="Calibri"/>
                <a:ea typeface="Calibri"/>
                <a:cs typeface="Calibri"/>
              </a:rPr>
              <a:t>Dans certains cas, une personne peut vivre de la violence de la part de son conjoint ou sa conjointe. </a:t>
            </a:r>
            <a:r>
              <a:rPr lang="en-US" sz="1200" b="0" i="0">
                <a:solidFill>
                  <a:srgbClr val="444444"/>
                </a:solidFill>
                <a:effectLst/>
                <a:highlight>
                  <a:srgbClr val="F5F5F5"/>
                </a:highlight>
                <a:latin typeface="Calibri"/>
                <a:ea typeface="Calibri"/>
                <a:cs typeface="Calibri"/>
              </a:rPr>
              <a:t>​</a:t>
            </a:r>
            <a:endParaRPr lang="fr-CA">
              <a:solidFill>
                <a:srgbClr val="000000"/>
              </a:solidFill>
              <a:latin typeface="Aptos"/>
              <a:cs typeface="Calibri"/>
            </a:endParaRPr>
          </a:p>
          <a:p>
            <a:pPr marL="628650" lvl="1" indent="-171450" algn="l">
              <a:buFont typeface="Arial" panose="020B0604020202020204" pitchFamily="34" charset="0"/>
              <a:buChar char="•"/>
            </a:pPr>
            <a:r>
              <a:rPr lang="fr-CA">
                <a:solidFill>
                  <a:srgbClr val="000000"/>
                </a:solidFill>
                <a:highlight>
                  <a:srgbClr val="F5F5F5"/>
                </a:highlight>
                <a:latin typeface="Calibri"/>
                <a:cs typeface="Calibri"/>
              </a:rPr>
              <a:t>La violence conjugale n'est pas forcément physique. Elle peut aussi être physique</a:t>
            </a:r>
            <a:r>
              <a:rPr lang="fr-CA" b="0" i="0" u="none" strike="noStrike">
                <a:solidFill>
                  <a:srgbClr val="000000"/>
                </a:solidFill>
                <a:effectLst/>
                <a:highlight>
                  <a:srgbClr val="F5F5F5"/>
                </a:highlight>
                <a:latin typeface="Calibri"/>
                <a:cs typeface="Calibri"/>
              </a:rPr>
              <a:t>, </a:t>
            </a:r>
            <a:r>
              <a:rPr lang="fr-CA">
                <a:solidFill>
                  <a:srgbClr val="000000"/>
                </a:solidFill>
                <a:highlight>
                  <a:srgbClr val="F5F5F5"/>
                </a:highlight>
                <a:latin typeface="Calibri"/>
                <a:cs typeface="Calibri"/>
              </a:rPr>
              <a:t>psychologique ou sexuelle, entre autres. </a:t>
            </a:r>
            <a:r>
              <a:rPr lang="fr-CA">
                <a:solidFill>
                  <a:srgbClr val="000000"/>
                </a:solidFill>
                <a:highlight>
                  <a:srgbClr val="F5F5F5"/>
                </a:highlight>
              </a:rPr>
              <a:t>Il n’y a aucune hiérarchie, toutes ces formes de violences sont inacceptables. Les personnes qui vivent de la violence ne sont jamais responsables de ses conséquences.</a:t>
            </a:r>
            <a:endParaRPr lang="fr-CA"/>
          </a:p>
          <a:p>
            <a:pPr algn="l" rtl="0" fontAlgn="base"/>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13</a:t>
            </a:fld>
            <a:endParaRPr lang="fr-CA"/>
          </a:p>
        </p:txBody>
      </p:sp>
    </p:spTree>
    <p:extLst>
      <p:ext uri="{BB962C8B-B14F-4D97-AF65-F5344CB8AC3E}">
        <p14:creationId xmlns:p14="http://schemas.microsoft.com/office/powerpoint/2010/main" val="3546792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base"/>
            <a:r>
              <a:rPr lang="fr-CA" b="1">
                <a:solidFill>
                  <a:srgbClr val="000000"/>
                </a:solidFill>
                <a:highlight>
                  <a:srgbClr val="F5F5F5"/>
                </a:highlight>
                <a:latin typeface="Calibri"/>
                <a:ea typeface="Calibri"/>
                <a:cs typeface="Calibri"/>
              </a:rPr>
              <a:t>1 minute</a:t>
            </a:r>
            <a:r>
              <a:rPr lang="en-US">
                <a:solidFill>
                  <a:srgbClr val="444444"/>
                </a:solidFill>
                <a:highlight>
                  <a:srgbClr val="F5F5F5"/>
                </a:highlight>
                <a:latin typeface="Calibri"/>
                <a:ea typeface="Calibri"/>
                <a:cs typeface="Calibri"/>
              </a:rPr>
              <a:t>​</a:t>
            </a:r>
            <a:endParaRPr lang="fr-FR"/>
          </a:p>
          <a:p>
            <a:r>
              <a:rPr lang="fr-CA" b="1" u="sng">
                <a:solidFill>
                  <a:srgbClr val="000000"/>
                </a:solidFill>
                <a:highlight>
                  <a:srgbClr val="F5F5F5"/>
                </a:highlight>
                <a:latin typeface="Calibri"/>
                <a:ea typeface="Calibri"/>
                <a:cs typeface="Calibri"/>
              </a:rPr>
              <a:t>Instructions</a:t>
            </a:r>
            <a:r>
              <a:rPr lang="fr-CA" u="sng">
                <a:solidFill>
                  <a:srgbClr val="444444"/>
                </a:solidFill>
                <a:highlight>
                  <a:srgbClr val="F5F5F5"/>
                </a:highlight>
                <a:latin typeface="Calibri"/>
                <a:ea typeface="Calibri"/>
                <a:cs typeface="Calibri"/>
              </a:rPr>
              <a:t>​</a:t>
            </a:r>
            <a:endParaRPr lang="en-US"/>
          </a:p>
          <a:p>
            <a:pPr marL="171450" indent="-171450">
              <a:buFont typeface="Arial" panose="020B0604020202020204" pitchFamily="34" charset="0"/>
              <a:buChar char="•"/>
            </a:pPr>
            <a:r>
              <a:rPr lang="fr-CA">
                <a:solidFill>
                  <a:srgbClr val="000000"/>
                </a:solidFill>
                <a:highlight>
                  <a:srgbClr val="F5F5F5"/>
                </a:highlight>
                <a:latin typeface="Calibri"/>
                <a:ea typeface="Calibri"/>
                <a:cs typeface="Calibri"/>
              </a:rPr>
              <a:t>Répondez aux questions. </a:t>
            </a:r>
            <a:endParaRPr lang="fr-CA">
              <a:solidFill>
                <a:srgbClr val="444444"/>
              </a:solidFill>
              <a:highlight>
                <a:srgbClr val="F5F5F5"/>
              </a:highlight>
              <a:latin typeface="Calibri"/>
              <a:ea typeface="Calibri"/>
              <a:cs typeface="Calibri"/>
            </a:endParaRPr>
          </a:p>
          <a:p>
            <a:pPr marL="171450" indent="-171450">
              <a:buFont typeface="Arial" panose="020B0604020202020204" pitchFamily="34" charset="0"/>
              <a:buChar char="•"/>
            </a:pPr>
            <a:r>
              <a:rPr lang="fr-CA">
                <a:solidFill>
                  <a:srgbClr val="000000"/>
                </a:solidFill>
                <a:highlight>
                  <a:srgbClr val="F5F5F5"/>
                </a:highlight>
                <a:latin typeface="Calibri"/>
                <a:ea typeface="Calibri"/>
                <a:cs typeface="Calibri"/>
              </a:rPr>
              <a:t>Si le temps le permet, posez les questions suivantes et notez les réponses : </a:t>
            </a:r>
          </a:p>
          <a:p>
            <a:pPr lvl="1" indent="-171450">
              <a:buFont typeface="Courier New" panose="020B0604020202020204" pitchFamily="34" charset="0"/>
              <a:buChar char="o"/>
            </a:pPr>
            <a:r>
              <a:rPr lang="fr-FR">
                <a:solidFill>
                  <a:srgbClr val="000000"/>
                </a:solidFill>
                <a:highlight>
                  <a:srgbClr val="F5F5F5"/>
                </a:highlight>
                <a:latin typeface="Calibri"/>
                <a:ea typeface="Calibri"/>
                <a:cs typeface="Calibri"/>
              </a:rPr>
              <a:t>Avez-vous apprécié l’activité? Pourquoi? </a:t>
            </a:r>
            <a:endParaRPr lang="fr-CA">
              <a:solidFill>
                <a:srgbClr val="000000"/>
              </a:solidFill>
              <a:highlight>
                <a:srgbClr val="F5F5F5"/>
              </a:highlight>
              <a:latin typeface="Calibri"/>
              <a:ea typeface="Calibri"/>
              <a:cs typeface="Calibri"/>
            </a:endParaRPr>
          </a:p>
          <a:p>
            <a:pPr lvl="1" indent="-171450">
              <a:buFont typeface="Courier New" panose="020B0604020202020204" pitchFamily="34" charset="0"/>
              <a:buChar char="o"/>
            </a:pPr>
            <a:r>
              <a:rPr lang="fr-FR">
                <a:solidFill>
                  <a:srgbClr val="000000"/>
                </a:solidFill>
                <a:highlight>
                  <a:srgbClr val="F5F5F5"/>
                </a:highlight>
                <a:latin typeface="Calibri"/>
                <a:ea typeface="Calibri"/>
                <a:cs typeface="Calibri"/>
              </a:rPr>
              <a:t>Qu’avez-vous appris de nouveau? </a:t>
            </a:r>
            <a:endParaRPr lang="fr-CA">
              <a:solidFill>
                <a:srgbClr val="000000"/>
              </a:solidFill>
              <a:highlight>
                <a:srgbClr val="F5F5F5"/>
              </a:highlight>
              <a:latin typeface="Calibri"/>
              <a:ea typeface="Calibri"/>
              <a:cs typeface="Calibri"/>
            </a:endParaRPr>
          </a:p>
          <a:p>
            <a:pPr lvl="1" indent="-171450">
              <a:buFont typeface="Courier New" panose="020B0604020202020204" pitchFamily="34" charset="0"/>
              <a:buChar char="o"/>
            </a:pPr>
            <a:r>
              <a:rPr lang="fr-FR">
                <a:solidFill>
                  <a:srgbClr val="000000"/>
                </a:solidFill>
                <a:highlight>
                  <a:srgbClr val="F5F5F5"/>
                </a:highlight>
                <a:latin typeface="Calibri"/>
                <a:ea typeface="Calibri"/>
                <a:cs typeface="Calibri"/>
              </a:rPr>
              <a:t>Les informations partagées dans cette activité sont-elles utiles pour vous? Dans quelle situation les utiliserez-vous?</a:t>
            </a:r>
            <a:endParaRPr lang="fr-CA">
              <a:solidFill>
                <a:srgbClr val="000000"/>
              </a:solidFill>
              <a:highlight>
                <a:srgbClr val="F5F5F5"/>
              </a:highlight>
              <a:latin typeface="Calibri"/>
              <a:ea typeface="Calibri"/>
              <a:cs typeface="Calibri"/>
            </a:endParaRPr>
          </a:p>
          <a:p>
            <a:pPr marL="171450" indent="-171450">
              <a:buFont typeface="Arial" panose="020B0604020202020204" pitchFamily="34" charset="0"/>
              <a:buChar char="•"/>
            </a:pPr>
            <a:r>
              <a:rPr lang="fr-CA">
                <a:solidFill>
                  <a:srgbClr val="000000"/>
                </a:solidFill>
                <a:highlight>
                  <a:srgbClr val="F5F5F5"/>
                </a:highlight>
                <a:latin typeface="Calibri"/>
                <a:ea typeface="Calibri"/>
                <a:cs typeface="Calibri"/>
              </a:rPr>
              <a:t>N'hésitez pas à remercier les personnes présentes d'avoir participé aux activités, posé des questions et partagé leurs points de vue.</a:t>
            </a:r>
            <a:endParaRPr lang="en-US"/>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14</a:t>
            </a:fld>
            <a:endParaRPr lang="fr-CA"/>
          </a:p>
        </p:txBody>
      </p:sp>
    </p:spTree>
    <p:extLst>
      <p:ext uri="{BB962C8B-B14F-4D97-AF65-F5344CB8AC3E}">
        <p14:creationId xmlns:p14="http://schemas.microsoft.com/office/powerpoint/2010/main" val="545083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15</a:t>
            </a:fld>
            <a:endParaRPr lang="fr-CA"/>
          </a:p>
        </p:txBody>
      </p:sp>
    </p:spTree>
    <p:extLst>
      <p:ext uri="{BB962C8B-B14F-4D97-AF65-F5344CB8AC3E}">
        <p14:creationId xmlns:p14="http://schemas.microsoft.com/office/powerpoint/2010/main" val="3038305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highlight>
                  <a:srgbClr val="F5F5F5"/>
                </a:highlight>
              </a:rPr>
              <a:t>Instructions pour la personne animatrice</a:t>
            </a:r>
            <a:r>
              <a:rPr lang="fr-CA">
                <a:highlight>
                  <a:srgbClr val="F5F5F5"/>
                </a:highlight>
              </a:rPr>
              <a:t> </a:t>
            </a:r>
            <a:endParaRPr lang="fr-FR"/>
          </a:p>
          <a:p>
            <a:endParaRPr lang="fr-CA">
              <a:highlight>
                <a:srgbClr val="F5F5F5"/>
              </a:highlight>
              <a:latin typeface="Calibri"/>
              <a:cs typeface="Calibri"/>
            </a:endParaRPr>
          </a:p>
          <a:p>
            <a:pPr algn="l"/>
            <a:r>
              <a:rPr lang="fr-CA" sz="1200" b="0" i="0" u="none" strike="noStrike">
                <a:solidFill>
                  <a:schemeClr val="tx1"/>
                </a:solidFill>
                <a:effectLst/>
                <a:highlight>
                  <a:srgbClr val="F5F5F5"/>
                </a:highlight>
                <a:latin typeface="Calibri"/>
                <a:cs typeface="Calibri"/>
              </a:rPr>
              <a:t>Pour se préparer à animer cette activité : </a:t>
            </a:r>
            <a:r>
              <a:rPr lang="en-US" sz="1200" b="0" i="0">
                <a:solidFill>
                  <a:schemeClr val="tx1"/>
                </a:solidFill>
                <a:effectLst/>
                <a:highlight>
                  <a:srgbClr val="F5F5F5"/>
                </a:highlight>
                <a:latin typeface="Calibri"/>
                <a:cs typeface="Calibri"/>
              </a:rPr>
              <a:t>​</a:t>
            </a:r>
            <a:endParaRPr lang="en-US"/>
          </a:p>
          <a:p>
            <a:pPr algn="l" rtl="0" fontAlgn="base"/>
            <a:r>
              <a:rPr lang="fr-CA" sz="1200" b="0" i="0">
                <a:solidFill>
                  <a:schemeClr val="tx1"/>
                </a:solidFill>
                <a:effectLst/>
                <a:highlight>
                  <a:srgbClr val="F5F5F5"/>
                </a:highlight>
                <a:latin typeface="Calibri"/>
                <a:cs typeface="Calibri"/>
              </a:rPr>
              <a:t>​</a:t>
            </a:r>
          </a:p>
          <a:p>
            <a:pPr marL="285750" indent="-285750" fontAlgn="base">
              <a:buFont typeface="Arial" panose="020B0604020202020204" pitchFamily="34" charset="0"/>
              <a:buChar char="•"/>
            </a:pPr>
            <a:r>
              <a:rPr lang="fr-CA" sz="1200" b="0" i="0" u="none" strike="noStrike">
                <a:solidFill>
                  <a:schemeClr val="tx1"/>
                </a:solidFill>
                <a:effectLst/>
                <a:highlight>
                  <a:srgbClr val="F5F5F5"/>
                </a:highlight>
                <a:latin typeface="Calibri"/>
                <a:cs typeface="Calibri"/>
              </a:rPr>
              <a:t>Lisez </a:t>
            </a:r>
            <a:r>
              <a:rPr lang="fr-CA">
                <a:highlight>
                  <a:srgbClr val="F5F5F5"/>
                </a:highlight>
                <a:latin typeface="Calibri"/>
                <a:cs typeface="Calibri"/>
              </a:rPr>
              <a:t>le manuel</a:t>
            </a:r>
            <a:r>
              <a:rPr lang="fr-CA" sz="1200" b="0" i="0" u="none" strike="noStrike">
                <a:solidFill>
                  <a:schemeClr val="tx1"/>
                </a:solidFill>
                <a:effectLst/>
                <a:highlight>
                  <a:srgbClr val="F5F5F5"/>
                </a:highlight>
                <a:latin typeface="Calibri"/>
                <a:cs typeface="Calibri"/>
              </a:rPr>
              <a:t> d’animation</a:t>
            </a:r>
            <a:r>
              <a:rPr lang="en-US" sz="1200" b="0" i="0">
                <a:solidFill>
                  <a:schemeClr val="tx1"/>
                </a:solidFill>
                <a:effectLst/>
                <a:highlight>
                  <a:srgbClr val="F5F5F5"/>
                </a:highlight>
                <a:latin typeface="Calibri"/>
                <a:cs typeface="Calibri"/>
              </a:rPr>
              <a:t>​</a:t>
            </a:r>
          </a:p>
          <a:p>
            <a:pPr marL="285750" indent="-285750" algn="l" rtl="0" fontAlgn="base">
              <a:buFont typeface="Arial" panose="020B0604020202020204" pitchFamily="34" charset="0"/>
              <a:buChar char="•"/>
            </a:pPr>
            <a:r>
              <a:rPr lang="fr-CA" sz="1200" b="0" i="0" u="none" strike="noStrike">
                <a:solidFill>
                  <a:schemeClr val="tx1"/>
                </a:solidFill>
                <a:effectLst/>
                <a:highlight>
                  <a:srgbClr val="F5F5F5"/>
                </a:highlight>
                <a:latin typeface="Calibri"/>
                <a:cs typeface="Calibri"/>
              </a:rPr>
              <a:t>Visionnez les vidéos </a:t>
            </a:r>
            <a:r>
              <a:rPr lang="en-US" sz="1200" b="0" i="0">
                <a:solidFill>
                  <a:schemeClr val="tx1"/>
                </a:solidFill>
                <a:effectLst/>
                <a:highlight>
                  <a:srgbClr val="F5F5F5"/>
                </a:highlight>
                <a:latin typeface="Calibri"/>
                <a:cs typeface="Calibri"/>
              </a:rPr>
              <a:t>​</a:t>
            </a:r>
          </a:p>
          <a:p>
            <a:pPr marL="285750" indent="-285750" algn="l" rtl="0" fontAlgn="base">
              <a:buFont typeface="Arial" panose="020B0604020202020204" pitchFamily="34" charset="0"/>
              <a:buChar char="•"/>
            </a:pPr>
            <a:r>
              <a:rPr lang="fr-CA" sz="1200" b="0" i="0" u="none" strike="noStrike">
                <a:solidFill>
                  <a:schemeClr val="tx1"/>
                </a:solidFill>
                <a:effectLst/>
                <a:highlight>
                  <a:srgbClr val="F5F5F5"/>
                </a:highlight>
                <a:latin typeface="Calibri"/>
                <a:cs typeface="Calibri"/>
              </a:rPr>
              <a:t>Familiarisez-vous avec les notes </a:t>
            </a:r>
            <a:r>
              <a:rPr lang="fr-CA">
                <a:highlight>
                  <a:srgbClr val="F5F5F5"/>
                </a:highlight>
                <a:latin typeface="Calibri"/>
                <a:cs typeface="Calibri"/>
              </a:rPr>
              <a:t>sous</a:t>
            </a:r>
            <a:r>
              <a:rPr lang="fr-CA" sz="1200" b="0" i="0" u="none" strike="noStrike">
                <a:solidFill>
                  <a:schemeClr val="tx1"/>
                </a:solidFill>
                <a:effectLst/>
                <a:highlight>
                  <a:srgbClr val="F5F5F5"/>
                </a:highlight>
                <a:latin typeface="Calibri"/>
                <a:cs typeface="Calibri"/>
              </a:rPr>
              <a:t> les diapositives</a:t>
            </a:r>
            <a:r>
              <a:rPr lang="en-US" sz="1200" b="0" i="0">
                <a:solidFill>
                  <a:schemeClr val="tx1"/>
                </a:solidFill>
                <a:effectLst/>
                <a:highlight>
                  <a:srgbClr val="F5F5F5"/>
                </a:highlight>
                <a:latin typeface="Calibri"/>
                <a:cs typeface="Calibri"/>
              </a:rPr>
              <a:t>​</a:t>
            </a:r>
          </a:p>
          <a:p>
            <a:pPr marL="1200150" lvl="2" indent="-285750" fontAlgn="base">
              <a:buFont typeface="Wingdings" panose="020B0604020202020204" pitchFamily="34" charset="0"/>
              <a:buChar char="§"/>
            </a:pPr>
            <a:r>
              <a:rPr lang="fr-CA">
                <a:highlight>
                  <a:srgbClr val="F5F5F5"/>
                </a:highlight>
                <a:latin typeface="Calibri"/>
                <a:cs typeface="Calibri"/>
              </a:rPr>
              <a:t>Lisez les</a:t>
            </a:r>
            <a:r>
              <a:rPr lang="fr-CA" sz="1200" b="0" i="0" u="none" strike="noStrike">
                <a:solidFill>
                  <a:schemeClr val="tx1"/>
                </a:solidFill>
                <a:effectLst/>
                <a:highlight>
                  <a:srgbClr val="F5F5F5"/>
                </a:highlight>
                <a:latin typeface="Calibri"/>
                <a:cs typeface="Calibri"/>
              </a:rPr>
              <a:t> </a:t>
            </a:r>
            <a:r>
              <a:rPr lang="fr-CA" sz="1200" b="1" i="0" u="none" strike="noStrike">
                <a:solidFill>
                  <a:schemeClr val="tx1"/>
                </a:solidFill>
                <a:effectLst/>
                <a:highlight>
                  <a:srgbClr val="F5F5F5"/>
                </a:highlight>
                <a:latin typeface="Calibri"/>
                <a:cs typeface="Calibri"/>
              </a:rPr>
              <a:t>instructions</a:t>
            </a:r>
            <a:r>
              <a:rPr lang="fr-CA" sz="1200" b="0" i="0" u="none" strike="noStrike">
                <a:solidFill>
                  <a:schemeClr val="tx1"/>
                </a:solidFill>
                <a:effectLst/>
                <a:highlight>
                  <a:srgbClr val="F5F5F5"/>
                </a:highlight>
                <a:latin typeface="Calibri"/>
                <a:cs typeface="Calibri"/>
              </a:rPr>
              <a:t> pour l’animation.</a:t>
            </a:r>
            <a:r>
              <a:rPr lang="en-US" sz="1200" b="0" i="0">
                <a:solidFill>
                  <a:schemeClr val="tx1"/>
                </a:solidFill>
                <a:effectLst/>
                <a:highlight>
                  <a:srgbClr val="F5F5F5"/>
                </a:highlight>
                <a:latin typeface="Calibri"/>
                <a:cs typeface="Calibri"/>
              </a:rPr>
              <a:t>​</a:t>
            </a:r>
          </a:p>
          <a:p>
            <a:pPr marL="1200150" lvl="2" indent="-285750" fontAlgn="base">
              <a:buFont typeface="Wingdings" panose="020B0604020202020204" pitchFamily="34" charset="0"/>
              <a:buChar char="§"/>
            </a:pPr>
            <a:r>
              <a:rPr lang="fr-CA">
                <a:highlight>
                  <a:srgbClr val="F5F5F5"/>
                </a:highlight>
                <a:latin typeface="Calibri"/>
                <a:cs typeface="Calibri"/>
              </a:rPr>
              <a:t>Lisez les</a:t>
            </a:r>
            <a:r>
              <a:rPr lang="fr-CA" sz="1200" b="0" i="0" u="none" strike="noStrike">
                <a:solidFill>
                  <a:schemeClr val="tx1"/>
                </a:solidFill>
                <a:effectLst/>
                <a:highlight>
                  <a:srgbClr val="F5F5F5"/>
                </a:highlight>
                <a:latin typeface="Calibri"/>
                <a:cs typeface="Calibri"/>
              </a:rPr>
              <a:t> </a:t>
            </a:r>
            <a:r>
              <a:rPr lang="fr-CA" sz="1200" b="1" i="0" u="none" strike="noStrike">
                <a:solidFill>
                  <a:schemeClr val="tx1"/>
                </a:solidFill>
                <a:effectLst/>
                <a:highlight>
                  <a:srgbClr val="F5F5F5"/>
                </a:highlight>
                <a:latin typeface="Calibri"/>
                <a:cs typeface="Calibri"/>
              </a:rPr>
              <a:t>informations juridiques </a:t>
            </a:r>
            <a:r>
              <a:rPr lang="fr-CA" sz="1200" b="0" i="0" u="none" strike="noStrike">
                <a:solidFill>
                  <a:schemeClr val="tx1"/>
                </a:solidFill>
                <a:effectLst/>
                <a:highlight>
                  <a:srgbClr val="F5F5F5"/>
                </a:highlight>
                <a:latin typeface="Calibri"/>
                <a:cs typeface="Calibri"/>
              </a:rPr>
              <a:t>que vous allez partager avec les participantes. </a:t>
            </a:r>
            <a:r>
              <a:rPr lang="en-US" sz="1200" b="0" i="0">
                <a:solidFill>
                  <a:schemeClr val="tx1"/>
                </a:solidFill>
                <a:effectLst/>
                <a:highlight>
                  <a:srgbClr val="F5F5F5"/>
                </a:highlight>
                <a:latin typeface="Calibri"/>
                <a:cs typeface="Calibri"/>
              </a:rPr>
              <a:t>​</a:t>
            </a:r>
          </a:p>
          <a:p>
            <a:pPr marL="1200150" lvl="2" indent="-285750" fontAlgn="base">
              <a:buFont typeface="Wingdings" panose="020B0604020202020204" pitchFamily="34" charset="0"/>
              <a:buChar char="§"/>
            </a:pPr>
            <a:r>
              <a:rPr lang="fr-CA">
                <a:highlight>
                  <a:srgbClr val="F5F5F5"/>
                </a:highlight>
                <a:latin typeface="Calibri"/>
                <a:cs typeface="Calibri"/>
              </a:rPr>
              <a:t>Lisez les </a:t>
            </a:r>
            <a:r>
              <a:rPr lang="fr-CA" b="1">
                <a:highlight>
                  <a:srgbClr val="F5F5F5"/>
                </a:highlight>
                <a:latin typeface="Calibri"/>
                <a:cs typeface="Calibri"/>
              </a:rPr>
              <a:t>notes</a:t>
            </a:r>
            <a:r>
              <a:rPr lang="fr-CA" sz="1200" b="1" i="0" u="none" strike="noStrike">
                <a:solidFill>
                  <a:schemeClr val="tx1"/>
                </a:solidFill>
                <a:effectLst/>
                <a:highlight>
                  <a:srgbClr val="F5F5F5"/>
                </a:highlight>
                <a:latin typeface="Calibri"/>
                <a:cs typeface="Calibri"/>
              </a:rPr>
              <a:t> complémentaires </a:t>
            </a:r>
            <a:r>
              <a:rPr lang="fr-CA" sz="1200" b="0" i="0" u="none" strike="noStrike">
                <a:solidFill>
                  <a:schemeClr val="tx1"/>
                </a:solidFill>
                <a:effectLst/>
                <a:highlight>
                  <a:srgbClr val="F5F5F5"/>
                </a:highlight>
                <a:latin typeface="Calibri"/>
                <a:cs typeface="Calibri"/>
              </a:rPr>
              <a:t>pour approfondir votre compréhension de la thématique. </a:t>
            </a:r>
            <a:r>
              <a:rPr lang="en-US" sz="1200" b="0" i="0">
                <a:solidFill>
                  <a:schemeClr val="tx1"/>
                </a:solidFill>
                <a:effectLst/>
                <a:highlight>
                  <a:srgbClr val="F5F5F5"/>
                </a:highlight>
                <a:latin typeface="Calibri"/>
                <a:cs typeface="Calibri"/>
              </a:rPr>
              <a:t>​</a:t>
            </a:r>
          </a:p>
          <a:p>
            <a:pPr marL="285750" indent="-285750" fontAlgn="base">
              <a:buFont typeface="Arial" panose="020B0604020202020204" pitchFamily="34" charset="0"/>
              <a:buChar char="•"/>
            </a:pPr>
            <a:r>
              <a:rPr lang="fr-CA" sz="1200" b="0" i="0">
                <a:solidFill>
                  <a:srgbClr val="444444"/>
                </a:solidFill>
                <a:effectLst/>
                <a:highlight>
                  <a:srgbClr val="F5F5F5"/>
                </a:highlight>
                <a:latin typeface="Calibri"/>
                <a:cs typeface="Calibri"/>
              </a:rPr>
              <a:t>​</a:t>
            </a:r>
            <a:r>
              <a:rPr lang="fr-CA">
                <a:solidFill>
                  <a:srgbClr val="444444"/>
                </a:solidFill>
                <a:highlight>
                  <a:srgbClr val="F5F5F5"/>
                </a:highlight>
                <a:latin typeface="Calibri"/>
                <a:cs typeface="Calibri"/>
              </a:rPr>
              <a:t>Si le temps le permet, lisez les notes sous les diapositives des autres ateliers. Toutes les thématiques sont liées. Vos explications durant l'atelier pourraient faire émerger des questions sur des sujets abordés dans d'autres ateliers. </a:t>
            </a:r>
            <a:endParaRPr lang="fr-CA" sz="1200" b="0" i="0">
              <a:solidFill>
                <a:srgbClr val="444444"/>
              </a:solidFill>
              <a:effectLst/>
              <a:highlight>
                <a:srgbClr val="F5F5F5"/>
              </a:highlight>
              <a:latin typeface="Calibri"/>
              <a:cs typeface="Calibri"/>
            </a:endParaRPr>
          </a:p>
          <a:p>
            <a:pPr>
              <a:buFont typeface="Arial" panose="020B0604020202020204" pitchFamily="34" charset="0"/>
            </a:pPr>
            <a:endParaRPr lang="fr-CA">
              <a:solidFill>
                <a:srgbClr val="444444"/>
              </a:solidFill>
              <a:highlight>
                <a:srgbClr val="F5F5F5"/>
              </a:highlight>
              <a:latin typeface="Calibri"/>
              <a:cs typeface="Calibri"/>
            </a:endParaRPr>
          </a:p>
          <a:p>
            <a:pPr algn="l" rtl="0" fontAlgn="base"/>
            <a:r>
              <a:rPr lang="fr-CA" sz="1200" b="0" i="0" u="none" strike="noStrike">
                <a:solidFill>
                  <a:srgbClr val="000000"/>
                </a:solidFill>
                <a:effectLst/>
                <a:highlight>
                  <a:srgbClr val="F5F5F5"/>
                </a:highlight>
                <a:latin typeface="Calibri"/>
                <a:cs typeface="Calibri"/>
              </a:rPr>
              <a:t>N’oubliez pas de : </a:t>
            </a:r>
            <a:r>
              <a:rPr lang="en-US" sz="1200" b="0" i="0">
                <a:solidFill>
                  <a:srgbClr val="444444"/>
                </a:solidFill>
                <a:effectLst/>
                <a:highlight>
                  <a:srgbClr val="F5F5F5"/>
                </a:highlight>
                <a:latin typeface="Calibri"/>
                <a:cs typeface="Calibri"/>
              </a:rPr>
              <a:t>​</a:t>
            </a:r>
          </a:p>
          <a:p>
            <a:pPr marL="285750" indent="-2857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a:cs typeface="Calibri"/>
              </a:rPr>
              <a:t>Mobiliser une personne interprète, au besoin.</a:t>
            </a:r>
            <a:r>
              <a:rPr lang="en-US" sz="1200" b="0" i="0">
                <a:solidFill>
                  <a:srgbClr val="444444"/>
                </a:solidFill>
                <a:effectLst/>
                <a:highlight>
                  <a:srgbClr val="F5F5F5"/>
                </a:highlight>
                <a:latin typeface="Calibri"/>
                <a:cs typeface="Calibri"/>
              </a:rPr>
              <a:t>​</a:t>
            </a:r>
          </a:p>
          <a:p>
            <a:pPr marL="285750" indent="-2857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a:cs typeface="Calibri"/>
              </a:rPr>
              <a:t>Ajouter aux diapositives les ressources juridiques de votre quartier.</a:t>
            </a:r>
            <a:r>
              <a:rPr lang="en-US" sz="1200" b="0" i="0">
                <a:solidFill>
                  <a:srgbClr val="444444"/>
                </a:solidFill>
                <a:effectLst/>
                <a:highlight>
                  <a:srgbClr val="F5F5F5"/>
                </a:highlight>
                <a:latin typeface="Calibri"/>
                <a:cs typeface="Calibri"/>
              </a:rPr>
              <a:t>​</a:t>
            </a:r>
          </a:p>
          <a:p>
            <a:pPr marL="285750" indent="-2857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a:cs typeface="Calibri"/>
              </a:rPr>
              <a:t>Combiner cette activité à d’autres activités psychosociales, au besoin.</a:t>
            </a:r>
            <a:r>
              <a:rPr lang="en-US" sz="1200" b="0" i="0">
                <a:solidFill>
                  <a:srgbClr val="444444"/>
                </a:solidFill>
                <a:effectLst/>
                <a:highlight>
                  <a:srgbClr val="F5F5F5"/>
                </a:highlight>
                <a:latin typeface="Calibri"/>
                <a:cs typeface="Calibri"/>
              </a:rPr>
              <a:t>​</a:t>
            </a:r>
          </a:p>
          <a:p>
            <a:pPr marL="285750" indent="-2857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a:cs typeface="Calibri"/>
              </a:rPr>
              <a:t>Prendre le temps d’intervenir si des situations délicates surviennent durant l’activité. </a:t>
            </a:r>
            <a:r>
              <a:rPr lang="en-US" sz="1200" b="0" i="0">
                <a:solidFill>
                  <a:srgbClr val="444444"/>
                </a:solidFill>
                <a:effectLst/>
                <a:highlight>
                  <a:srgbClr val="F5F5F5"/>
                </a:highlight>
                <a:latin typeface="Calibri"/>
                <a:cs typeface="Calibri"/>
              </a:rPr>
              <a:t>​</a:t>
            </a:r>
          </a:p>
          <a:p>
            <a:pPr algn="l" rtl="0" fontAlgn="base"/>
            <a:r>
              <a:rPr lang="fr-CA" sz="1200" b="0" i="0">
                <a:solidFill>
                  <a:srgbClr val="444444"/>
                </a:solidFill>
                <a:effectLst/>
                <a:highlight>
                  <a:srgbClr val="F5F5F5"/>
                </a:highlight>
                <a:latin typeface="Calibri"/>
                <a:cs typeface="Calibri"/>
              </a:rPr>
              <a:t>​</a:t>
            </a:r>
          </a:p>
          <a:p>
            <a:pPr algn="l" rtl="0" fontAlgn="base"/>
            <a:r>
              <a:rPr lang="fr-CA" sz="1200" b="0" i="0" u="none" strike="noStrike">
                <a:solidFill>
                  <a:srgbClr val="000000"/>
                </a:solidFill>
                <a:effectLst/>
                <a:highlight>
                  <a:srgbClr val="F5F5F5"/>
                </a:highlight>
                <a:latin typeface="Calibri"/>
                <a:cs typeface="Calibri"/>
              </a:rPr>
              <a:t>Cet atelier aborde des questions de séparation et de violence. Les personnes qui participent à cet atelier ont chacune leur propre expérience. Certaines pourraient être à l'aise avec l'éventualité d'une séparation, et d'autres pourraient s'y opposer catégoriquement. Le ton adopté lors de l’animation doit tenir compte de cette réalité.</a:t>
            </a:r>
            <a:r>
              <a:rPr lang="fr-CA" sz="1200" b="0" i="0">
                <a:solidFill>
                  <a:srgbClr val="444444"/>
                </a:solidFill>
                <a:effectLst/>
                <a:highlight>
                  <a:srgbClr val="F5F5F5"/>
                </a:highlight>
                <a:latin typeface="Calibri"/>
                <a:cs typeface="Calibri"/>
              </a:rPr>
              <a:t>​</a:t>
            </a:r>
          </a:p>
          <a:p>
            <a:pPr algn="l" rtl="0" fontAlgn="base"/>
            <a:r>
              <a:rPr lang="fr-CA" sz="1200" b="0" i="0">
                <a:solidFill>
                  <a:srgbClr val="444444"/>
                </a:solidFill>
                <a:effectLst/>
                <a:highlight>
                  <a:srgbClr val="F5F5F5"/>
                </a:highlight>
                <a:latin typeface="Calibri"/>
                <a:cs typeface="Calibri"/>
              </a:rPr>
              <a:t>​</a:t>
            </a:r>
          </a:p>
          <a:p>
            <a:pPr fontAlgn="base"/>
            <a:r>
              <a:rPr lang="fr-CA" sz="1200" b="0" i="0" u="none" strike="noStrike">
                <a:solidFill>
                  <a:srgbClr val="000000"/>
                </a:solidFill>
                <a:effectLst/>
                <a:highlight>
                  <a:srgbClr val="F5F5F5"/>
                </a:highlight>
                <a:latin typeface="Calibri"/>
                <a:ea typeface="Calibri"/>
                <a:cs typeface="Calibri"/>
              </a:rPr>
              <a:t>L’information juridique contenue dans cette activité est valide en date </a:t>
            </a:r>
            <a:r>
              <a:rPr lang="fr-CA">
                <a:solidFill>
                  <a:srgbClr val="000000"/>
                </a:solidFill>
                <a:highlight>
                  <a:srgbClr val="F5F5F5"/>
                </a:highlight>
                <a:latin typeface="Calibri"/>
                <a:ea typeface="Calibri"/>
                <a:cs typeface="Calibri"/>
              </a:rPr>
              <a:t>du 30 juin 2025</a:t>
            </a:r>
            <a:r>
              <a:rPr lang="fr-CA" sz="1200" b="0" i="0" u="none" strike="noStrike">
                <a:solidFill>
                  <a:srgbClr val="000000"/>
                </a:solidFill>
                <a:effectLst/>
                <a:highlight>
                  <a:srgbClr val="F5F5F5"/>
                </a:highlight>
                <a:latin typeface="Calibri"/>
                <a:ea typeface="Calibri"/>
                <a:cs typeface="Calibri"/>
              </a:rPr>
              <a:t>. </a:t>
            </a:r>
            <a:r>
              <a:rPr lang="en-US" sz="1200" b="0" i="0">
                <a:solidFill>
                  <a:srgbClr val="444444"/>
                </a:solidFill>
                <a:effectLst/>
                <a:highlight>
                  <a:srgbClr val="F5F5F5"/>
                </a:highlight>
                <a:latin typeface="Calibri"/>
                <a:ea typeface="Calibri"/>
                <a:cs typeface="Calibri"/>
              </a:rPr>
              <a:t>​</a:t>
            </a:r>
          </a:p>
          <a:p>
            <a:pPr algn="l" rtl="0" fontAlgn="base"/>
            <a:r>
              <a:rPr lang="fr-CA" sz="1200" b="0" i="0" u="none" strike="noStrike">
                <a:solidFill>
                  <a:srgbClr val="000000"/>
                </a:solidFill>
                <a:effectLst/>
                <a:highlight>
                  <a:srgbClr val="F5F5F5"/>
                </a:highlight>
                <a:latin typeface="Calibri" panose="020F0502020204030204" pitchFamily="34" charset="0"/>
                <a:cs typeface="Calibri" panose="020F0502020204030204" pitchFamily="34" charset="0"/>
              </a:rPr>
              <a:t>L’information contenue dans cette activité s’applique uniquement au Québec et ne doit pas être considérée comme un avis juridique.</a:t>
            </a:r>
            <a:endParaRPr lang="fr-CA" sz="1200" b="0" i="0">
              <a:solidFill>
                <a:srgbClr val="444444"/>
              </a:solidFill>
              <a:effectLst/>
              <a:highlight>
                <a:srgbClr val="F5F5F5"/>
              </a:highlight>
              <a:latin typeface="Calibri" panose="020F0502020204030204" pitchFamily="34" charset="0"/>
              <a:cs typeface="Calibri" panose="020F0502020204030204" pitchFamily="34" charset="0"/>
            </a:endParaRPr>
          </a:p>
          <a:p>
            <a:endParaRPr lang="fr-CA" sz="120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2</a:t>
            </a:fld>
            <a:endParaRPr lang="fr-CA"/>
          </a:p>
        </p:txBody>
      </p:sp>
    </p:spTree>
    <p:extLst>
      <p:ext uri="{BB962C8B-B14F-4D97-AF65-F5344CB8AC3E}">
        <p14:creationId xmlns:p14="http://schemas.microsoft.com/office/powerpoint/2010/main" val="906496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a:solidFill>
                  <a:srgbClr val="000000"/>
                </a:solidFill>
                <a:effectLst/>
                <a:highlight>
                  <a:srgbClr val="F5F5F5"/>
                </a:highlight>
                <a:latin typeface="Calibri"/>
                <a:cs typeface="Calibri"/>
              </a:rPr>
              <a:t>3 minutes</a:t>
            </a:r>
            <a:r>
              <a:rPr lang="en-US" sz="1200" b="0" i="0">
                <a:solidFill>
                  <a:srgbClr val="444444"/>
                </a:solidFill>
                <a:effectLst/>
                <a:highlight>
                  <a:srgbClr val="F5F5F5"/>
                </a:highlight>
                <a:latin typeface="Calibri"/>
                <a:cs typeface="Calibri"/>
              </a:rPr>
              <a:t>​</a:t>
            </a:r>
          </a:p>
          <a:p>
            <a:pPr algn="l" rtl="0" fontAlgn="base"/>
            <a:r>
              <a:rPr lang="fr-CA" sz="1200" b="1" i="0">
                <a:solidFill>
                  <a:srgbClr val="000000"/>
                </a:solidFill>
                <a:effectLst/>
                <a:highlight>
                  <a:srgbClr val="F5F5F5"/>
                </a:highlight>
                <a:latin typeface="Calibri"/>
                <a:cs typeface="Calibri"/>
              </a:rPr>
              <a:t>Instructions pour la personne animatrice</a:t>
            </a:r>
            <a:r>
              <a:rPr lang="fr-CA" sz="1200" b="0" i="0">
                <a:solidFill>
                  <a:srgbClr val="444444"/>
                </a:solidFill>
                <a:effectLst/>
                <a:highlight>
                  <a:srgbClr val="F5F5F5"/>
                </a:highlight>
                <a:latin typeface="Calibri"/>
                <a:cs typeface="Calibri"/>
              </a:rPr>
              <a:t>​</a:t>
            </a:r>
          </a:p>
          <a:p>
            <a:pPr algn="l" rtl="0" fontAlgn="base"/>
            <a:r>
              <a:rPr lang="fr-CA" sz="1200" b="0" i="0">
                <a:solidFill>
                  <a:srgbClr val="444444"/>
                </a:solidFill>
                <a:effectLst/>
                <a:highlight>
                  <a:srgbClr val="F5F5F5"/>
                </a:highlight>
                <a:latin typeface="Calibri"/>
                <a:cs typeface="Calibri"/>
              </a:rPr>
              <a:t>​</a:t>
            </a:r>
          </a:p>
          <a:p>
            <a:pPr marL="285750" indent="-285750" fontAlgn="base">
              <a:buFont typeface="Arial" panose="020B0604020202020204" pitchFamily="34" charset="0"/>
              <a:buChar char="•"/>
            </a:pPr>
            <a:r>
              <a:rPr lang="fr-CA">
                <a:solidFill>
                  <a:srgbClr val="000000"/>
                </a:solidFill>
                <a:highlight>
                  <a:srgbClr val="F5F5F5"/>
                </a:highlight>
                <a:latin typeface="Calibri"/>
                <a:cs typeface="Calibri"/>
              </a:rPr>
              <a:t>Avant de commencer l'activité, mentionnez que vous êtes dans un espace sécuritaire où les personnes participantes peuvent s'exprimer librement et sans jugement. Les échanges durant l'atelier sont confidentiels. </a:t>
            </a:r>
          </a:p>
          <a:p>
            <a:pPr marL="285750" indent="-285750" algn="l">
              <a:buFont typeface="Arial" panose="020B0604020202020204" pitchFamily="34" charset="0"/>
              <a:buChar char="•"/>
            </a:pPr>
            <a:r>
              <a:rPr lang="fr-CA" sz="1200" b="0" i="0" u="none" strike="noStrike">
                <a:solidFill>
                  <a:srgbClr val="000000"/>
                </a:solidFill>
                <a:effectLst/>
                <a:highlight>
                  <a:srgbClr val="F5F5F5"/>
                </a:highlight>
                <a:latin typeface="Calibri"/>
                <a:cs typeface="Calibri"/>
              </a:rPr>
              <a:t>Animez une discussion à partir des questions suivantes : </a:t>
            </a:r>
            <a:r>
              <a:rPr lang="en-US" sz="1200" b="0" i="0">
                <a:solidFill>
                  <a:srgbClr val="444444"/>
                </a:solidFill>
                <a:effectLst/>
                <a:highlight>
                  <a:srgbClr val="F5F5F5"/>
                </a:highlight>
                <a:latin typeface="Calibri"/>
                <a:cs typeface="Calibri"/>
              </a:rPr>
              <a:t>​</a:t>
            </a:r>
            <a:endParaRPr lang="en-US">
              <a:latin typeface="Calibri"/>
              <a:cs typeface="Calibri"/>
            </a:endParaRPr>
          </a:p>
          <a:p>
            <a:pPr marL="628650" lvl="1" indent="-2857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a:cs typeface="Calibri"/>
              </a:rPr>
              <a:t>Qu’est-ce qui se passe dans cette situation?</a:t>
            </a:r>
            <a:r>
              <a:rPr lang="fr-CA" sz="1200" b="0" i="0">
                <a:solidFill>
                  <a:srgbClr val="444444"/>
                </a:solidFill>
                <a:effectLst/>
                <a:highlight>
                  <a:srgbClr val="F5F5F5"/>
                </a:highlight>
                <a:latin typeface="Calibri"/>
                <a:cs typeface="Calibri"/>
              </a:rPr>
              <a:t>​</a:t>
            </a:r>
          </a:p>
          <a:p>
            <a:pPr marL="742950" lvl="1" indent="-2857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a:cs typeface="Calibri"/>
              </a:rPr>
              <a:t>Qu’est-ce que cette image nous dit sur le couple?</a:t>
            </a:r>
            <a:r>
              <a:rPr lang="fr-CA" sz="1200" b="0" i="0">
                <a:solidFill>
                  <a:srgbClr val="444444"/>
                </a:solidFill>
                <a:effectLst/>
                <a:highlight>
                  <a:srgbClr val="F5F5F5"/>
                </a:highlight>
                <a:latin typeface="Calibri"/>
                <a:cs typeface="Calibri"/>
              </a:rPr>
              <a:t>​</a:t>
            </a:r>
          </a:p>
          <a:p>
            <a:pPr marL="742950" lvl="1" indent="-2857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a:cs typeface="Calibri"/>
              </a:rPr>
              <a:t>Qu’est-ce que l’image nous dirait de plus si on savait que la femme souhaite quitter son mari?</a:t>
            </a:r>
            <a:r>
              <a:rPr lang="fr-CA" sz="1200" b="0" i="0">
                <a:solidFill>
                  <a:srgbClr val="444444"/>
                </a:solidFill>
                <a:effectLst/>
                <a:highlight>
                  <a:srgbClr val="F5F5F5"/>
                </a:highlight>
                <a:latin typeface="Calibri"/>
                <a:cs typeface="Calibri"/>
              </a:rPr>
              <a:t>​</a:t>
            </a:r>
          </a:p>
          <a:p>
            <a:pPr marL="742950" lvl="1" indent="-2857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a:cs typeface="Calibri"/>
              </a:rPr>
              <a:t>Qu’est-ce que l’image nous dirait de plus si on savait que la femme a un statut d’immigration précaire?</a:t>
            </a:r>
            <a:r>
              <a:rPr lang="fr-CA" sz="1200" b="0" i="0">
                <a:solidFill>
                  <a:srgbClr val="444444"/>
                </a:solidFill>
                <a:effectLst/>
                <a:highlight>
                  <a:srgbClr val="F5F5F5"/>
                </a:highlight>
                <a:latin typeface="Calibri"/>
                <a:cs typeface="Calibri"/>
              </a:rPr>
              <a:t>​</a:t>
            </a:r>
          </a:p>
          <a:p>
            <a:pPr algn="l" rtl="0" fontAlgn="base">
              <a:buFont typeface="Arial" panose="020B0604020202020204" pitchFamily="34" charset="0"/>
              <a:buNone/>
            </a:pPr>
            <a:r>
              <a:rPr lang="fr-CA" sz="1200" b="0" i="0">
                <a:solidFill>
                  <a:srgbClr val="444444"/>
                </a:solidFill>
                <a:effectLst/>
                <a:highlight>
                  <a:srgbClr val="F5F5F5"/>
                </a:highlight>
                <a:latin typeface="Calibri"/>
                <a:cs typeface="Calibri"/>
              </a:rPr>
              <a:t>​</a:t>
            </a:r>
          </a:p>
          <a:p>
            <a:pPr marL="285750" indent="-2857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a:cs typeface="Calibri"/>
              </a:rPr>
              <a:t>Résumez en répétant les mots clés qui ont été nommés par les participantes et qui sont liés à la thématique de cette activité. </a:t>
            </a:r>
            <a:endParaRPr lang="fr-CA" sz="1200" b="0" i="0">
              <a:solidFill>
                <a:srgbClr val="444444"/>
              </a:solidFill>
              <a:effectLst/>
              <a:highlight>
                <a:srgbClr val="F5F5F5"/>
              </a:highlight>
              <a:latin typeface="Calibri"/>
              <a:cs typeface="Calibri"/>
            </a:endParaRPr>
          </a:p>
          <a:p>
            <a:endParaRPr lang="fr-CA" sz="120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3</a:t>
            </a:fld>
            <a:endParaRPr lang="fr-CA"/>
          </a:p>
        </p:txBody>
      </p:sp>
    </p:spTree>
    <p:extLst>
      <p:ext uri="{BB962C8B-B14F-4D97-AF65-F5344CB8AC3E}">
        <p14:creationId xmlns:p14="http://schemas.microsoft.com/office/powerpoint/2010/main" val="4038391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a:solidFill>
                  <a:srgbClr val="000000"/>
                </a:solidFill>
                <a:effectLst/>
                <a:highlight>
                  <a:srgbClr val="F5F5F5"/>
                </a:highlight>
                <a:latin typeface="Calibri" panose="020F0502020204030204" pitchFamily="34" charset="0"/>
                <a:cs typeface="Calibri" panose="020F0502020204030204" pitchFamily="34" charset="0"/>
              </a:rPr>
              <a:t>5 minutes</a:t>
            </a:r>
            <a:r>
              <a:rPr lang="en-US" sz="1200" b="0" i="0">
                <a:solidFill>
                  <a:srgbClr val="444444"/>
                </a:solidFill>
                <a:effectLst/>
                <a:highlight>
                  <a:srgbClr val="F5F5F5"/>
                </a:highlight>
                <a:latin typeface="Calibri" panose="020F0502020204030204" pitchFamily="34" charset="0"/>
                <a:cs typeface="Calibri" panose="020F0502020204030204" pitchFamily="34" charset="0"/>
              </a:rPr>
              <a:t>​</a:t>
            </a:r>
          </a:p>
          <a:p>
            <a:pPr algn="l" rtl="0" fontAlgn="base"/>
            <a:r>
              <a:rPr lang="fr-CA" sz="1200" b="1" i="0">
                <a:solidFill>
                  <a:srgbClr val="000000"/>
                </a:solidFill>
                <a:effectLst/>
                <a:highlight>
                  <a:srgbClr val="F5F5F5"/>
                </a:highlight>
                <a:latin typeface="Calibri" panose="020F0502020204030204" pitchFamily="34" charset="0"/>
                <a:cs typeface="Calibri" panose="020F0502020204030204" pitchFamily="34" charset="0"/>
              </a:rPr>
              <a:t>Instructions pour la personne animatrice</a:t>
            </a:r>
            <a:r>
              <a:rPr lang="fr-CA" sz="1200" b="0" i="0">
                <a:solidFill>
                  <a:srgbClr val="444444"/>
                </a:solidFill>
                <a:effectLst/>
                <a:highlight>
                  <a:srgbClr val="F5F5F5"/>
                </a:highlight>
                <a:latin typeface="Calibri" panose="020F0502020204030204" pitchFamily="34" charset="0"/>
                <a:cs typeface="Calibri" panose="020F0502020204030204" pitchFamily="34" charset="0"/>
              </a:rPr>
              <a:t>​</a:t>
            </a:r>
          </a:p>
          <a:p>
            <a:pPr algn="l" rtl="0" fontAlgn="base"/>
            <a:r>
              <a:rPr lang="fr-CA" sz="1200" b="0" i="0">
                <a:solidFill>
                  <a:srgbClr val="444444"/>
                </a:solidFill>
                <a:effectLst/>
                <a:highlight>
                  <a:srgbClr val="F5F5F5"/>
                </a:highlight>
                <a:latin typeface="Calibri" panose="020F0502020204030204" pitchFamily="34" charset="0"/>
                <a:cs typeface="Calibri" panose="020F0502020204030204" pitchFamily="34" charset="0"/>
              </a:rPr>
              <a:t>​</a:t>
            </a:r>
          </a:p>
          <a:p>
            <a:pPr marL="285750" indent="-2857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panose="020F0502020204030204" pitchFamily="34" charset="0"/>
                <a:cs typeface="Calibri" panose="020F0502020204030204" pitchFamily="34" charset="0"/>
              </a:rPr>
              <a:t>Lisez à voix haute l’histoire suivante : </a:t>
            </a:r>
            <a:r>
              <a:rPr lang="en-US" sz="1200" b="0" i="0">
                <a:solidFill>
                  <a:srgbClr val="444444"/>
                </a:solidFill>
                <a:effectLst/>
                <a:highlight>
                  <a:srgbClr val="F5F5F5"/>
                </a:highlight>
                <a:latin typeface="Calibri" panose="020F0502020204030204" pitchFamily="34" charset="0"/>
                <a:cs typeface="Calibri" panose="020F0502020204030204" pitchFamily="34" charset="0"/>
              </a:rPr>
              <a:t>​</a:t>
            </a:r>
          </a:p>
          <a:p>
            <a:pPr algn="l" rtl="0" fontAlgn="base"/>
            <a:r>
              <a:rPr lang="fr-CA" sz="1200" b="0" i="0">
                <a:solidFill>
                  <a:srgbClr val="444444"/>
                </a:solidFill>
                <a:effectLst/>
                <a:highlight>
                  <a:srgbClr val="F5F5F5"/>
                </a:highlight>
                <a:latin typeface="Calibri" panose="020F0502020204030204" pitchFamily="34" charset="0"/>
                <a:cs typeface="Calibri" panose="020F0502020204030204" pitchFamily="34" charset="0"/>
              </a:rPr>
              <a:t>​</a:t>
            </a:r>
          </a:p>
          <a:p>
            <a:pPr marL="285750" indent="-285750" algn="l" rtl="0" fontAlgn="base">
              <a:buFont typeface="Arial" panose="020B0604020202020204" pitchFamily="34" charset="0"/>
              <a:buChar char="•"/>
            </a:pPr>
            <a:r>
              <a:rPr lang="fr-CA" sz="1200" b="0" i="0" u="none" strike="noStrike" err="1">
                <a:solidFill>
                  <a:srgbClr val="000000"/>
                </a:solidFill>
                <a:effectLst/>
                <a:highlight>
                  <a:srgbClr val="F5F5F5"/>
                </a:highlight>
                <a:latin typeface="Calibri" panose="020F0502020204030204" pitchFamily="34" charset="0"/>
                <a:cs typeface="Calibri" panose="020F0502020204030204" pitchFamily="34" charset="0"/>
              </a:rPr>
              <a:t>Marmarha</a:t>
            </a:r>
            <a:r>
              <a:rPr lang="fr-CA" sz="1200" b="0" i="0" u="none" strike="noStrike">
                <a:solidFill>
                  <a:srgbClr val="000000"/>
                </a:solidFill>
                <a:effectLst/>
                <a:highlight>
                  <a:srgbClr val="F5F5F5"/>
                </a:highlight>
                <a:latin typeface="Calibri" panose="020F0502020204030204" pitchFamily="34" charset="0"/>
                <a:cs typeface="Calibri" panose="020F0502020204030204" pitchFamily="34" charset="0"/>
              </a:rPr>
              <a:t> est très fatiguée. Elle a passé la journée à l'hôpital avec sa mère et est arrivée à la maison pour s'occuper des enfants, de la cuisine et du ménage. Elle a l'impression qu'elle s'occupe de tout. Assise sur le fauteuil après avoir couché ses enfants, son mari arrive et lui dit qu'elle n'est rien qu'une paresseuse, qu'elle n'a pas encore fini de laver la vaisselle. Il prend brusquement son cellulaire, lui dit que ca lui appartient car c'est lui qui paie les factures et se met à regarder ses textos et courriels. Elle n'aime pas cela. </a:t>
            </a:r>
            <a:r>
              <a:rPr lang="fr-CA" sz="1200" b="0" i="0">
                <a:solidFill>
                  <a:srgbClr val="444444"/>
                </a:solidFill>
                <a:effectLst/>
                <a:highlight>
                  <a:srgbClr val="F5F5F5"/>
                </a:highlight>
                <a:latin typeface="Calibri" panose="020F0502020204030204" pitchFamily="34" charset="0"/>
                <a:cs typeface="Calibri" panose="020F0502020204030204" pitchFamily="34" charset="0"/>
              </a:rPr>
              <a:t>​</a:t>
            </a:r>
          </a:p>
          <a:p>
            <a:pPr algn="l" rtl="0" fontAlgn="base"/>
            <a:r>
              <a:rPr lang="fr-CA" sz="1200" b="0" i="0">
                <a:solidFill>
                  <a:srgbClr val="444444"/>
                </a:solidFill>
                <a:effectLst/>
                <a:highlight>
                  <a:srgbClr val="F5F5F5"/>
                </a:highlight>
                <a:latin typeface="Calibri" panose="020F0502020204030204" pitchFamily="34" charset="0"/>
                <a:cs typeface="Calibri" panose="020F0502020204030204" pitchFamily="34" charset="0"/>
              </a:rPr>
              <a:t>​</a:t>
            </a:r>
          </a:p>
          <a:p>
            <a:pPr marL="285750" indent="-2857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panose="020F0502020204030204" pitchFamily="34" charset="0"/>
                <a:cs typeface="Calibri" panose="020F0502020204030204" pitchFamily="34" charset="0"/>
              </a:rPr>
              <a:t>Animez une discussion à l’aide des questions suivantes : </a:t>
            </a:r>
            <a:r>
              <a:rPr lang="fr-CA" sz="1200" b="0" i="0">
                <a:solidFill>
                  <a:srgbClr val="444444"/>
                </a:solidFill>
                <a:effectLst/>
                <a:highlight>
                  <a:srgbClr val="F5F5F5"/>
                </a:highlight>
                <a:latin typeface="Calibri" panose="020F0502020204030204" pitchFamily="34" charset="0"/>
                <a:cs typeface="Calibri" panose="020F0502020204030204" pitchFamily="34" charset="0"/>
              </a:rPr>
              <a:t>​</a:t>
            </a:r>
          </a:p>
          <a:p>
            <a:pPr marL="742950" lvl="1" indent="-2857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panose="020F0502020204030204" pitchFamily="34" charset="0"/>
                <a:cs typeface="Calibri" panose="020F0502020204030204" pitchFamily="34" charset="0"/>
              </a:rPr>
              <a:t>Avez-vous déjà vécu une situation similaire?</a:t>
            </a:r>
            <a:r>
              <a:rPr lang="fr-CA" sz="1200" b="0" i="0">
                <a:solidFill>
                  <a:srgbClr val="444444"/>
                </a:solidFill>
                <a:effectLst/>
                <a:highlight>
                  <a:srgbClr val="F5F5F5"/>
                </a:highlight>
                <a:latin typeface="Calibri" panose="020F0502020204030204" pitchFamily="34" charset="0"/>
                <a:cs typeface="Calibri" panose="020F0502020204030204" pitchFamily="34" charset="0"/>
              </a:rPr>
              <a:t>​</a:t>
            </a:r>
          </a:p>
          <a:p>
            <a:pPr marL="742950" lvl="1" indent="-2857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panose="020F0502020204030204" pitchFamily="34" charset="0"/>
                <a:cs typeface="Calibri" panose="020F0502020204030204" pitchFamily="34" charset="0"/>
              </a:rPr>
              <a:t>Quels sont les principaux enjeux dans cette situation?</a:t>
            </a:r>
            <a:r>
              <a:rPr lang="fr-CA" sz="1200" b="0" i="0">
                <a:solidFill>
                  <a:srgbClr val="444444"/>
                </a:solidFill>
                <a:effectLst/>
                <a:highlight>
                  <a:srgbClr val="F5F5F5"/>
                </a:highlight>
                <a:latin typeface="Calibri" panose="020F0502020204030204" pitchFamily="34" charset="0"/>
                <a:cs typeface="Calibri" panose="020F0502020204030204" pitchFamily="34" charset="0"/>
              </a:rPr>
              <a:t>​</a:t>
            </a:r>
          </a:p>
          <a:p>
            <a:pPr marL="742950" lvl="1" indent="-2857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panose="020F0502020204030204" pitchFamily="34" charset="0"/>
                <a:cs typeface="Calibri" panose="020F0502020204030204" pitchFamily="34" charset="0"/>
              </a:rPr>
              <a:t>Quels sont les droits et responsabilités liés à ces enjeux?</a:t>
            </a:r>
            <a:r>
              <a:rPr lang="fr-CA" sz="1200" b="0" i="0">
                <a:solidFill>
                  <a:srgbClr val="444444"/>
                </a:solidFill>
                <a:effectLst/>
                <a:highlight>
                  <a:srgbClr val="F5F5F5"/>
                </a:highlight>
                <a:latin typeface="Calibri" panose="020F0502020204030204" pitchFamily="34" charset="0"/>
                <a:cs typeface="Calibri" panose="020F0502020204030204" pitchFamily="34" charset="0"/>
              </a:rPr>
              <a:t>​</a:t>
            </a:r>
          </a:p>
          <a:p>
            <a:pPr marL="742950" lvl="1" indent="-2857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panose="020F0502020204030204" pitchFamily="34" charset="0"/>
                <a:cs typeface="Calibri" panose="020F0502020204030204" pitchFamily="34" charset="0"/>
              </a:rPr>
              <a:t>Que devrait faire </a:t>
            </a:r>
            <a:r>
              <a:rPr lang="fr-CA" sz="1200" b="0" i="0" u="none" strike="noStrike" err="1">
                <a:solidFill>
                  <a:srgbClr val="000000"/>
                </a:solidFill>
                <a:effectLst/>
                <a:highlight>
                  <a:srgbClr val="F5F5F5"/>
                </a:highlight>
                <a:latin typeface="Calibri" panose="020F0502020204030204" pitchFamily="34" charset="0"/>
                <a:cs typeface="Calibri" panose="020F0502020204030204" pitchFamily="34" charset="0"/>
              </a:rPr>
              <a:t>Marmarha</a:t>
            </a:r>
            <a:r>
              <a:rPr lang="fr-CA" sz="1200" b="0" i="0" u="none" strike="noStrike">
                <a:solidFill>
                  <a:srgbClr val="000000"/>
                </a:solidFill>
                <a:effectLst/>
                <a:highlight>
                  <a:srgbClr val="F5F5F5"/>
                </a:highlight>
                <a:latin typeface="Calibri" panose="020F0502020204030204" pitchFamily="34" charset="0"/>
                <a:cs typeface="Calibri" panose="020F0502020204030204" pitchFamily="34" charset="0"/>
              </a:rPr>
              <a:t> pour résoudre le problème? </a:t>
            </a:r>
            <a:r>
              <a:rPr lang="fr-CA" sz="1200" b="0" i="0">
                <a:solidFill>
                  <a:srgbClr val="444444"/>
                </a:solidFill>
                <a:effectLst/>
                <a:highlight>
                  <a:srgbClr val="F5F5F5"/>
                </a:highlight>
                <a:latin typeface="Calibri" panose="020F0502020204030204" pitchFamily="34" charset="0"/>
                <a:cs typeface="Calibri" panose="020F0502020204030204" pitchFamily="34" charset="0"/>
              </a:rPr>
              <a:t>​</a:t>
            </a:r>
          </a:p>
          <a:p>
            <a:pPr algn="l" rtl="0" fontAlgn="base">
              <a:buFont typeface="Arial" panose="020B0604020202020204" pitchFamily="34" charset="0"/>
              <a:buNone/>
            </a:pPr>
            <a:r>
              <a:rPr lang="fr-CA" sz="1200" b="0" i="0">
                <a:solidFill>
                  <a:srgbClr val="444444"/>
                </a:solidFill>
                <a:effectLst/>
                <a:highlight>
                  <a:srgbClr val="F5F5F5"/>
                </a:highlight>
                <a:latin typeface="Calibri" panose="020F0502020204030204" pitchFamily="34" charset="0"/>
                <a:cs typeface="Calibri" panose="020F0502020204030204" pitchFamily="34" charset="0"/>
              </a:rPr>
              <a:t>​</a:t>
            </a:r>
          </a:p>
          <a:p>
            <a:pPr marL="285750" indent="-285750" fontAlgn="base">
              <a:buFont typeface="Arial" panose="020B0604020202020204" pitchFamily="34" charset="0"/>
              <a:buChar char="•"/>
            </a:pPr>
            <a:r>
              <a:rPr lang="fr-CA" sz="1200" b="0" i="0" u="none" strike="noStrike">
                <a:solidFill>
                  <a:srgbClr val="000000"/>
                </a:solidFill>
                <a:effectLst/>
                <a:highlight>
                  <a:srgbClr val="F5F5F5"/>
                </a:highlight>
                <a:latin typeface="Calibri"/>
                <a:cs typeface="Calibri"/>
              </a:rPr>
              <a:t>Mentionnez que</a:t>
            </a:r>
            <a:r>
              <a:rPr lang="fr-CA">
                <a:solidFill>
                  <a:srgbClr val="000000"/>
                </a:solidFill>
                <a:highlight>
                  <a:srgbClr val="F5F5F5"/>
                </a:highlight>
                <a:latin typeface="Calibri"/>
                <a:cs typeface="Calibri"/>
              </a:rPr>
              <a:t> </a:t>
            </a:r>
            <a:r>
              <a:rPr lang="fr-CA" b="0" i="0" u="none" strike="noStrike">
                <a:solidFill>
                  <a:srgbClr val="000000"/>
                </a:solidFill>
                <a:effectLst/>
                <a:highlight>
                  <a:srgbClr val="F5F5F5"/>
                </a:highlight>
              </a:rPr>
              <a:t>vous </a:t>
            </a:r>
            <a:r>
              <a:rPr lang="fr-CA">
                <a:solidFill>
                  <a:srgbClr val="000000"/>
                </a:solidFill>
                <a:highlight>
                  <a:srgbClr val="F5F5F5"/>
                </a:highlight>
              </a:rPr>
              <a:t>partagerez</a:t>
            </a:r>
            <a:r>
              <a:rPr lang="fr-CA">
                <a:solidFill>
                  <a:srgbClr val="000000"/>
                </a:solidFill>
                <a:highlight>
                  <a:srgbClr val="F5F5F5"/>
                </a:highlight>
                <a:latin typeface="Calibri"/>
                <a:cs typeface="Calibri"/>
              </a:rPr>
              <a:t> </a:t>
            </a:r>
            <a:r>
              <a:rPr lang="fr-CA" sz="1200" b="0" i="0" u="none" strike="noStrike">
                <a:solidFill>
                  <a:srgbClr val="000000"/>
                </a:solidFill>
                <a:effectLst/>
                <a:highlight>
                  <a:srgbClr val="F5F5F5"/>
                </a:highlight>
                <a:latin typeface="Calibri"/>
                <a:cs typeface="Calibri"/>
              </a:rPr>
              <a:t>des informations juridiques pour mieux comprendre les enjeux, droits et responsabilités de cette histoire et y </a:t>
            </a:r>
            <a:r>
              <a:rPr lang="fr-CA">
                <a:solidFill>
                  <a:srgbClr val="000000"/>
                </a:solidFill>
                <a:highlight>
                  <a:srgbClr val="F5F5F5"/>
                </a:highlight>
                <a:latin typeface="Calibri"/>
                <a:cs typeface="Calibri"/>
              </a:rPr>
              <a:t>reviendrez</a:t>
            </a:r>
            <a:r>
              <a:rPr lang="fr-CA" sz="1200" b="0" i="0" u="none" strike="noStrike">
                <a:solidFill>
                  <a:srgbClr val="000000"/>
                </a:solidFill>
                <a:effectLst/>
                <a:highlight>
                  <a:srgbClr val="F5F5F5"/>
                </a:highlight>
                <a:latin typeface="Calibri"/>
                <a:cs typeface="Calibri"/>
              </a:rPr>
              <a:t> à la fin de l’activité. </a:t>
            </a:r>
            <a:r>
              <a:rPr lang="fr-CA" sz="1200" b="0" i="0">
                <a:solidFill>
                  <a:srgbClr val="444444"/>
                </a:solidFill>
                <a:effectLst/>
                <a:highlight>
                  <a:srgbClr val="F5F5F5"/>
                </a:highlight>
                <a:latin typeface="Calibri"/>
                <a:cs typeface="Calibri"/>
              </a:rPr>
              <a:t>​</a:t>
            </a:r>
            <a:r>
              <a:rPr lang="fr-CA">
                <a:solidFill>
                  <a:srgbClr val="444444"/>
                </a:solidFill>
                <a:highlight>
                  <a:srgbClr val="F5F5F5"/>
                </a:highlight>
                <a:latin typeface="Calibri"/>
                <a:cs typeface="Calibri"/>
              </a:rPr>
              <a:t>Précisez que vous </a:t>
            </a:r>
            <a:r>
              <a:rPr lang="fr-CA">
                <a:solidFill>
                  <a:srgbClr val="444444"/>
                </a:solidFill>
                <a:highlight>
                  <a:srgbClr val="F5F5F5"/>
                </a:highlight>
              </a:rPr>
              <a:t>vous aborderez les règles de base de la loi, tout en sachant que le système de justice peut être perçu différemment selon les personnes, notamment à cause d’expériences difficiles ou d’obstacles liés à la langue ou la culture. Rappelez aux participantes que l’objectif de l’atelier est de les informer sur leurs droits, afin qu’elles puissent prendre des décisions éclairées et se protéger dans leurs démarches.</a:t>
            </a:r>
            <a:br>
              <a:rPr lang="fr-CA">
                <a:highlight>
                  <a:srgbClr val="F5F5F5"/>
                </a:highlight>
                <a:cs typeface="+mn-lt"/>
              </a:rPr>
            </a:br>
            <a:endParaRPr lang="fr-CA" sz="1200" b="0" i="0">
              <a:effectLst/>
              <a:highlight>
                <a:srgbClr val="F5F5F5"/>
              </a:highlight>
              <a:latin typeface="Calibri"/>
              <a:cs typeface="Calibri"/>
            </a:endParaRPr>
          </a:p>
          <a:p>
            <a:pPr marL="285750" indent="-2857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panose="020F0502020204030204" pitchFamily="34" charset="0"/>
                <a:cs typeface="Calibri" panose="020F0502020204030204" pitchFamily="34" charset="0"/>
              </a:rPr>
              <a:t>Expliquez ensuite l’objectif de cette activité : Connaître les droits et obligations dans un couple et reconnaitre les signes de violence conjugale.</a:t>
            </a:r>
            <a:r>
              <a:rPr lang="fr-CA" sz="1200" b="0" i="0">
                <a:solidFill>
                  <a:srgbClr val="444444"/>
                </a:solidFill>
                <a:effectLst/>
                <a:highlight>
                  <a:srgbClr val="F5F5F5"/>
                </a:highlight>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fr-CA">
              <a:solidFill>
                <a:srgbClr val="444444"/>
              </a:solidFill>
              <a:highlight>
                <a:srgbClr val="F5F5F5"/>
              </a:highlight>
              <a:latin typeface="Calibri"/>
              <a:ea typeface="Calibri"/>
              <a:cs typeface="Calibri"/>
            </a:endParaRPr>
          </a:p>
          <a:p>
            <a:pPr marL="285750" indent="-2857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panose="020F0502020204030204" pitchFamily="34" charset="0"/>
                <a:cs typeface="Calibri" panose="020F0502020204030204" pitchFamily="34" charset="0"/>
              </a:rPr>
              <a:t>Nommez les principaux éléments qui seront discutés : les droits et obligations dans un couple et les différentes formes de violences.</a:t>
            </a:r>
            <a:endParaRPr lang="fr-CA" sz="1200" b="0" i="0">
              <a:solidFill>
                <a:srgbClr val="444444"/>
              </a:solidFill>
              <a:effectLst/>
              <a:highlight>
                <a:srgbClr val="F5F5F5"/>
              </a:highlight>
              <a:latin typeface="Calibri" panose="020F0502020204030204" pitchFamily="34" charset="0"/>
              <a:cs typeface="Calibri" panose="020F0502020204030204" pitchFamily="34" charset="0"/>
            </a:endParaRPr>
          </a:p>
          <a:p>
            <a:endParaRPr lang="fr-CA" sz="120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4</a:t>
            </a:fld>
            <a:endParaRPr lang="fr-CA"/>
          </a:p>
        </p:txBody>
      </p:sp>
    </p:spTree>
    <p:extLst>
      <p:ext uri="{BB962C8B-B14F-4D97-AF65-F5344CB8AC3E}">
        <p14:creationId xmlns:p14="http://schemas.microsoft.com/office/powerpoint/2010/main" val="606699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latin typeface="Calibri" panose="020F0502020204030204" pitchFamily="34" charset="0"/>
                <a:cs typeface="Calibri" panose="020F0502020204030204" pitchFamily="34" charset="0"/>
              </a:rPr>
              <a:t>7 minutes​</a:t>
            </a:r>
          </a:p>
          <a:p>
            <a:endParaRPr lang="fr-CA">
              <a:latin typeface="Calibri" panose="020F0502020204030204" pitchFamily="34" charset="0"/>
              <a:cs typeface="Calibri" panose="020F0502020204030204" pitchFamily="34" charset="0"/>
            </a:endParaRPr>
          </a:p>
          <a:p>
            <a:r>
              <a:rPr lang="fr-CA" b="1" u="sng">
                <a:solidFill>
                  <a:schemeClr val="accent2"/>
                </a:solidFill>
                <a:latin typeface="Calibri" panose="020F0502020204030204" pitchFamily="34" charset="0"/>
                <a:cs typeface="Calibri" panose="020F0502020204030204" pitchFamily="34" charset="0"/>
              </a:rPr>
              <a:t>Instructions pour la personne animatrice</a:t>
            </a:r>
            <a:r>
              <a:rPr lang="fr-CA">
                <a:latin typeface="Calibri" panose="020F0502020204030204" pitchFamily="34" charset="0"/>
                <a:cs typeface="Calibri" panose="020F0502020204030204" pitchFamily="34" charset="0"/>
              </a:rPr>
              <a:t>​</a:t>
            </a:r>
          </a:p>
          <a:p>
            <a:endParaRPr lang="fr-CA">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fr-CA">
                <a:latin typeface="Calibri" panose="020F0502020204030204" pitchFamily="34" charset="0"/>
                <a:cs typeface="Calibri" panose="020F0502020204030204" pitchFamily="34" charset="0"/>
              </a:rPr>
              <a:t>Expliquez les informations ci-dessous en faisant le lien avec l'histoire.​</a:t>
            </a:r>
          </a:p>
          <a:p>
            <a:endParaRPr lang="fr-CA">
              <a:latin typeface="Calibri" panose="020F0502020204030204" pitchFamily="34" charset="0"/>
              <a:cs typeface="Calibri" panose="020F0502020204030204" pitchFamily="34" charset="0"/>
            </a:endParaRPr>
          </a:p>
          <a:p>
            <a:r>
              <a:rPr lang="fr-CA" b="1" u="sng">
                <a:latin typeface="Calibri" panose="020F0502020204030204" pitchFamily="34" charset="0"/>
                <a:cs typeface="Calibri" panose="020F0502020204030204" pitchFamily="34" charset="0"/>
              </a:rPr>
              <a:t>Informations à transmettre​</a:t>
            </a:r>
          </a:p>
          <a:p>
            <a:endParaRPr lang="fr-CA">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fr-CA">
                <a:latin typeface="Calibri" panose="020F0502020204030204" pitchFamily="34" charset="0"/>
                <a:cs typeface="Calibri" panose="020F0502020204030204" pitchFamily="34" charset="0"/>
              </a:rPr>
              <a:t>Au Québec, les époux ont des droits et obligations dans le couple. Les deux époux ont les mêmes droits et les mêmes obligations (par exemple, la loi ne fait pas de distinction entre les maris et les femmes).​</a:t>
            </a:r>
          </a:p>
          <a:p>
            <a:endParaRPr lang="fr-CA">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fr-CA">
                <a:latin typeface="Calibri" panose="020F0502020204030204" pitchFamily="34" charset="0"/>
                <a:cs typeface="Calibri" panose="020F0502020204030204" pitchFamily="34" charset="0"/>
              </a:rPr>
              <a:t>Cela implique plusieurs choses : ​</a:t>
            </a:r>
          </a:p>
          <a:p>
            <a:pPr marL="628650" lvl="1" indent="-171450">
              <a:buFont typeface="Arial" panose="020B0604020202020204" pitchFamily="34" charset="0"/>
              <a:buChar char="•"/>
            </a:pPr>
            <a:r>
              <a:rPr lang="fr-CA">
                <a:latin typeface="Calibri" panose="020F0502020204030204" pitchFamily="34" charset="0"/>
                <a:cs typeface="Calibri" panose="020F0502020204030204" pitchFamily="34" charset="0"/>
              </a:rPr>
              <a:t>Les époux doivent se respecter.​</a:t>
            </a:r>
          </a:p>
          <a:p>
            <a:pPr marL="628650" lvl="1" indent="-171450">
              <a:buFont typeface="Arial" panose="020B0604020202020204" pitchFamily="34" charset="0"/>
              <a:buChar char="•"/>
            </a:pPr>
            <a:r>
              <a:rPr lang="fr-CA">
                <a:latin typeface="Calibri" panose="020F0502020204030204" pitchFamily="34" charset="0"/>
                <a:cs typeface="Calibri" panose="020F0502020204030204" pitchFamily="34" charset="0"/>
              </a:rPr>
              <a:t>Les époux doivent se soutenir et s’entraider. Par exemple, chacun doit s’occuper de l’autre s’il ou elle est malade.​</a:t>
            </a:r>
          </a:p>
          <a:p>
            <a:pPr marL="628650" lvl="1" indent="-171450">
              <a:buFont typeface="Arial" panose="020B0604020202020204" pitchFamily="34" charset="0"/>
              <a:buChar char="•"/>
            </a:pPr>
            <a:r>
              <a:rPr lang="fr-CA">
                <a:latin typeface="Calibri" panose="020F0502020204030204" pitchFamily="34" charset="0"/>
                <a:cs typeface="Calibri" panose="020F0502020204030204" pitchFamily="34" charset="0"/>
              </a:rPr>
              <a:t>Les époux dirigent la famille ensemble et prennent les décisions qui concernent la famille ensemble. Par exemple, les époux qui ont des enfants doivent prendre les décisions concernant leur santé, leur éducation et leur religion ensemble.​</a:t>
            </a:r>
          </a:p>
          <a:p>
            <a:pPr marL="628650" lvl="1" indent="-171450">
              <a:buFont typeface="Arial" panose="020B0604020202020204" pitchFamily="34" charset="0"/>
              <a:buChar char="•"/>
            </a:pPr>
            <a:r>
              <a:rPr lang="fr-CA">
                <a:latin typeface="Calibri" panose="020F0502020204030204" pitchFamily="34" charset="0"/>
                <a:cs typeface="Calibri" panose="020F0502020204030204" pitchFamily="34" charset="0"/>
              </a:rPr>
              <a:t>Les époux s’occupent des enfants ensemble.​</a:t>
            </a:r>
          </a:p>
          <a:p>
            <a:pPr marL="628650" lvl="1" indent="-171450">
              <a:buFont typeface="Arial" panose="020B0604020202020204" pitchFamily="34" charset="0"/>
              <a:buChar char="•"/>
            </a:pPr>
            <a:r>
              <a:rPr lang="fr-CA">
                <a:latin typeface="Calibri" panose="020F0502020204030204" pitchFamily="34" charset="0"/>
                <a:cs typeface="Calibri" panose="020F0502020204030204" pitchFamily="34" charset="0"/>
              </a:rPr>
              <a:t>Chaque époux contribue aux tâches et dépenses familiales selon ses capacités. Cette contribution peut prendre différentes formes : par exemple, l’un peut contribuer par son salaire, et l’autre, par les travaux à la maison.​</a:t>
            </a:r>
          </a:p>
          <a:p>
            <a:endParaRPr lang="fr-CA">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fr-CA">
                <a:latin typeface="Calibri"/>
                <a:ea typeface="Calibri"/>
                <a:cs typeface="Calibri"/>
              </a:rPr>
              <a:t>Les couples non mariés ont les mêmes droits et obligations en ce qui concerne les enfants. Par exemple, les parents non mariés doivent prendre les décisions concernant les enfants ensemble. ​</a:t>
            </a:r>
          </a:p>
          <a:p>
            <a:endParaRPr lang="fr-CA">
              <a:latin typeface="Calibri"/>
              <a:ea typeface="Calibri"/>
              <a:cs typeface="Calibri"/>
            </a:endParaRPr>
          </a:p>
          <a:p>
            <a:r>
              <a:rPr lang="fr-CA" b="1" u="sng">
                <a:latin typeface="Calibri"/>
                <a:ea typeface="Calibri"/>
                <a:cs typeface="Calibri"/>
              </a:rPr>
              <a:t>Notes complémentaires pour la personne animatrice​</a:t>
            </a:r>
            <a:endParaRPr lang="fr-CA"/>
          </a:p>
          <a:p>
            <a:endParaRPr lang="fr-CA">
              <a:latin typeface="Calibri" panose="020F0502020204030204" pitchFamily="34" charset="0"/>
              <a:cs typeface="Calibri" panose="020F0502020204030204" pitchFamily="34" charset="0"/>
            </a:endParaRPr>
          </a:p>
          <a:p>
            <a:r>
              <a:rPr lang="fr-CA">
                <a:latin typeface="Calibri" panose="020F0502020204030204" pitchFamily="34" charset="0"/>
                <a:cs typeface="Calibri" panose="020F0502020204030204" pitchFamily="34" charset="0"/>
              </a:rPr>
              <a:t>​Certaines obligations mentionnées dans cette diapositive existent seulement dans la loi pour les personnes mariées. Par exemple, les obligations de respect, de secours et d'assistance sont seulement explicitement reconnues dans la loi pour les personnes mariées (articles 392 et 394 du Code civil du Québec). ​</a:t>
            </a:r>
          </a:p>
          <a:p>
            <a:endParaRPr lang="fr-CA">
              <a:latin typeface="Calibri" panose="020F0502020204030204" pitchFamily="34" charset="0"/>
              <a:cs typeface="Calibri" panose="020F0502020204030204" pitchFamily="34" charset="0"/>
            </a:endParaRPr>
          </a:p>
          <a:p>
            <a:r>
              <a:rPr lang="fr-CA">
                <a:latin typeface="Calibri" panose="020F0502020204030204" pitchFamily="34" charset="0"/>
                <a:cs typeface="Calibri" panose="020F0502020204030204" pitchFamily="34" charset="0"/>
              </a:rPr>
              <a:t>​Cela dit, d'autres obligations existent tant pour les couples mariés que pour les couples non mariés. C'est notamment le cas en ce qui concerne l'obligation de prendre les décisions concernant les enfants ensemble (article 600 du Code civil du Québec). ​</a:t>
            </a:r>
          </a:p>
          <a:p>
            <a:endParaRPr lang="fr-CA">
              <a:latin typeface="Calibri" panose="020F0502020204030204" pitchFamily="34" charset="0"/>
              <a:cs typeface="Calibri" panose="020F0502020204030204" pitchFamily="34" charset="0"/>
            </a:endParaRPr>
          </a:p>
          <a:p>
            <a:r>
              <a:rPr lang="fr-CA">
                <a:latin typeface="Calibri"/>
                <a:ea typeface="Calibri"/>
                <a:cs typeface="Calibri"/>
              </a:rPr>
              <a:t>​Par ailleurs, même si l'obligation de respect n'est pas expressément énoncée dans la loi pour les couples non mariés, l'absence de respect dans un couple peut mener à une situation de violence. L'obligation de respecter sa conjointe ou son conjoint pourrait également être déduite du droit de vivre en sécurité et du droit à la protection de son intégrité (article 1 de la Charte des droits et libertés de la personne). ​</a:t>
            </a:r>
          </a:p>
          <a:p>
            <a:endParaRPr lang="fr-CA" b="1" u="sng">
              <a:latin typeface="Calibri" panose="020F0502020204030204" pitchFamily="34" charset="0"/>
              <a:cs typeface="Calibri" panose="020F0502020204030204" pitchFamily="34" charset="0"/>
            </a:endParaRPr>
          </a:p>
          <a:p>
            <a:r>
              <a:rPr lang="fr-CA" b="1" u="sng">
                <a:latin typeface="Calibri" panose="020F0502020204030204" pitchFamily="34" charset="0"/>
                <a:cs typeface="Calibri" panose="020F0502020204030204" pitchFamily="34" charset="0"/>
              </a:rPr>
              <a:t>​Sources​</a:t>
            </a:r>
            <a:r>
              <a:rPr lang="fr-CA">
                <a:latin typeface="Calibri" panose="020F0502020204030204" pitchFamily="34" charset="0"/>
                <a:cs typeface="Calibri" panose="020F0502020204030204" pitchFamily="34" charset="0"/>
              </a:rPr>
              <a:t>​</a:t>
            </a:r>
          </a:p>
          <a:p>
            <a:endParaRPr lang="fr-CA">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fr-CA">
                <a:latin typeface="Calibri" panose="020F0502020204030204" pitchFamily="34" charset="0"/>
                <a:cs typeface="Calibri" panose="020F0502020204030204" pitchFamily="34" charset="0"/>
              </a:rPr>
              <a:t>Code civil du Québec, RLRQ, c C-1991, art 392 (devoirs des époux: respect, secours, assistance) ​</a:t>
            </a:r>
          </a:p>
          <a:p>
            <a:pPr marL="171450" indent="-171450">
              <a:buFont typeface="Arial" panose="020B0604020202020204" pitchFamily="34" charset="0"/>
              <a:buChar char="•"/>
            </a:pPr>
            <a:r>
              <a:rPr lang="fr-CA">
                <a:latin typeface="Calibri" panose="020F0502020204030204" pitchFamily="34" charset="0"/>
                <a:cs typeface="Calibri" panose="020F0502020204030204" pitchFamily="34" charset="0"/>
              </a:rPr>
              <a:t>N. M. c. J.-C. F., 2004 CanLII 43019 (QC CS) aux paras 23, 24,  25 (illustration des devoirs de secours et d'assistance: prendre soin de son époux ou son épouse qui est malade) ​</a:t>
            </a:r>
          </a:p>
          <a:p>
            <a:pPr marL="171450" indent="-171450">
              <a:buFont typeface="Arial" panose="020B0604020202020204" pitchFamily="34" charset="0"/>
              <a:buChar char="•"/>
            </a:pPr>
            <a:r>
              <a:rPr lang="fr-CA">
                <a:latin typeface="Calibri" panose="020F0502020204030204" pitchFamily="34" charset="0"/>
                <a:cs typeface="Calibri" panose="020F0502020204030204" pitchFamily="34" charset="0"/>
              </a:rPr>
              <a:t>Code civil du Québec, RLRQ, c C-1991, art 599, 600, 394 (devoir de diriger la famille ensemble et de prendre les décisions concernant les enfants ensemble + s'occuper des enfants ensemble) ​</a:t>
            </a:r>
          </a:p>
          <a:p>
            <a:pPr marL="171450" indent="-171450">
              <a:buFont typeface="Arial" panose="020B0604020202020204" pitchFamily="34" charset="0"/>
              <a:buChar char="•"/>
            </a:pPr>
            <a:r>
              <a:rPr lang="fr-CA">
                <a:latin typeface="Calibri" panose="020F0502020204030204" pitchFamily="34" charset="0"/>
                <a:cs typeface="Calibri" panose="020F0502020204030204" pitchFamily="34" charset="0"/>
              </a:rPr>
              <a:t>Droit de la famille - 192767, 2019 QCCS 5769 au para 69 (illustration du devoir de diriger la famille ensemble et de prendre les décisions concernant les enfants ensemble: décisions concernant leur santé, leur éducation et leur religion) ​</a:t>
            </a:r>
          </a:p>
          <a:p>
            <a:pPr marL="171450" indent="-171450">
              <a:buFont typeface="Arial" panose="020B0604020202020204" pitchFamily="34" charset="0"/>
              <a:buChar char="•"/>
            </a:pPr>
            <a:r>
              <a:rPr lang="fr-CA">
                <a:latin typeface="Calibri" panose="020F0502020204030204" pitchFamily="34" charset="0"/>
                <a:cs typeface="Calibri" panose="020F0502020204030204" pitchFamily="34" charset="0"/>
              </a:rPr>
              <a:t>Code civil du Québec, RLRQ, c C-1991, art 396 (devoir de contribuer aux tâches familiales et aux dépenses familiales selon ses capacités/la contribution peut prendre différentes formes, pas forcément financière) </a:t>
            </a:r>
          </a:p>
          <a:p>
            <a:pPr marL="171450" indent="-171450">
              <a:buFont typeface="Arial" panose="020B0604020202020204" pitchFamily="34" charset="0"/>
              <a:buChar char="•"/>
            </a:pPr>
            <a:r>
              <a:rPr lang="fr-CA"/>
              <a:t>Charte des droits et libertés de la personne, RLRQ c C-12, art 1 al 1 (droit de vivre en sécurité et du droit à la protection de son intégrité)</a:t>
            </a:r>
            <a:endParaRPr lang="fr-CA">
              <a:latin typeface="Calibri" panose="020F0502020204030204" pitchFamily="34" charset="0"/>
              <a:ea typeface="Calibri"/>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5</a:t>
            </a:fld>
            <a:endParaRPr lang="fr-CA"/>
          </a:p>
        </p:txBody>
      </p:sp>
    </p:spTree>
    <p:extLst>
      <p:ext uri="{BB962C8B-B14F-4D97-AF65-F5344CB8AC3E}">
        <p14:creationId xmlns:p14="http://schemas.microsoft.com/office/powerpoint/2010/main" val="1108336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a:solidFill>
                  <a:srgbClr val="000000"/>
                </a:solidFill>
                <a:effectLst/>
                <a:highlight>
                  <a:srgbClr val="F5F5F5"/>
                </a:highlight>
                <a:latin typeface="Calibri" panose="020F0502020204030204" pitchFamily="34" charset="0"/>
                <a:cs typeface="Calibri" panose="020F0502020204030204" pitchFamily="34" charset="0"/>
              </a:rPr>
              <a:t>5 minutes</a:t>
            </a:r>
            <a:r>
              <a:rPr lang="en-US" sz="1200" b="0" i="0">
                <a:solidFill>
                  <a:srgbClr val="444444"/>
                </a:solidFill>
                <a:effectLst/>
                <a:highlight>
                  <a:srgbClr val="F5F5F5"/>
                </a:highlight>
                <a:latin typeface="Calibri" panose="020F0502020204030204" pitchFamily="34" charset="0"/>
                <a:cs typeface="Calibri" panose="020F0502020204030204" pitchFamily="34" charset="0"/>
              </a:rPr>
              <a:t>​</a:t>
            </a:r>
          </a:p>
          <a:p>
            <a:pPr algn="l" rtl="0" fontAlgn="base"/>
            <a:r>
              <a:rPr lang="fr-CA" sz="1200" b="0" i="0">
                <a:solidFill>
                  <a:srgbClr val="444444"/>
                </a:solidFill>
                <a:effectLst/>
                <a:highlight>
                  <a:srgbClr val="F5F5F5"/>
                </a:highlight>
                <a:latin typeface="Calibri" panose="020F0502020204030204" pitchFamily="34" charset="0"/>
                <a:cs typeface="Calibri" panose="020F0502020204030204" pitchFamily="34" charset="0"/>
              </a:rPr>
              <a:t>​</a:t>
            </a:r>
          </a:p>
          <a:p>
            <a:pPr algn="l" rtl="0" fontAlgn="base"/>
            <a:r>
              <a:rPr lang="fr-CA" sz="1200" b="1" i="0" u="sng">
                <a:solidFill>
                  <a:srgbClr val="000000"/>
                </a:solidFill>
                <a:effectLst/>
                <a:highlight>
                  <a:srgbClr val="F5F5F5"/>
                </a:highlight>
                <a:latin typeface="Calibri" panose="020F0502020204030204" pitchFamily="34" charset="0"/>
                <a:cs typeface="Calibri" panose="020F0502020204030204" pitchFamily="34" charset="0"/>
              </a:rPr>
              <a:t>Instructions</a:t>
            </a:r>
            <a:r>
              <a:rPr lang="fr-CA" sz="1200" b="0" i="0" u="sng">
                <a:solidFill>
                  <a:srgbClr val="444444"/>
                </a:solidFill>
                <a:effectLst/>
                <a:highlight>
                  <a:srgbClr val="F5F5F5"/>
                </a:highlight>
                <a:latin typeface="Calibri" panose="020F0502020204030204" pitchFamily="34" charset="0"/>
                <a:cs typeface="Calibri" panose="020F0502020204030204" pitchFamily="34" charset="0"/>
              </a:rPr>
              <a:t>​</a:t>
            </a:r>
          </a:p>
          <a:p>
            <a:pPr algn="l" rtl="0" fontAlgn="base"/>
            <a:r>
              <a:rPr lang="fr-CA" sz="1200" b="0" i="0">
                <a:solidFill>
                  <a:srgbClr val="444444"/>
                </a:solidFill>
                <a:effectLst/>
                <a:highlight>
                  <a:srgbClr val="F5F5F5"/>
                </a:highlight>
                <a:latin typeface="Calibri" panose="020F0502020204030204" pitchFamily="34" charset="0"/>
                <a:cs typeface="Calibri" panose="020F0502020204030204" pitchFamily="34" charset="0"/>
              </a:rPr>
              <a:t>​</a:t>
            </a:r>
          </a:p>
          <a:p>
            <a:pPr marL="285750" indent="-2857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panose="020F0502020204030204" pitchFamily="34" charset="0"/>
                <a:cs typeface="Calibri" panose="020F0502020204030204" pitchFamily="34" charset="0"/>
              </a:rPr>
              <a:t>Expliquez les informations ci-dessous en faisant le lien avec l'histoire.</a:t>
            </a:r>
            <a:r>
              <a:rPr lang="en-US" sz="1200" b="0" i="0">
                <a:solidFill>
                  <a:srgbClr val="444444"/>
                </a:solidFill>
                <a:effectLst/>
                <a:highlight>
                  <a:srgbClr val="F5F5F5"/>
                </a:highlight>
                <a:latin typeface="Calibri" panose="020F0502020204030204" pitchFamily="34" charset="0"/>
                <a:cs typeface="Calibri" panose="020F0502020204030204" pitchFamily="34" charset="0"/>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Calibri" panose="020F0502020204030204" pitchFamily="34" charset="0"/>
              <a:cs typeface="Calibri" panose="020F0502020204030204" pitchFamily="34" charset="0"/>
            </a:endParaRPr>
          </a:p>
          <a:p>
            <a:pPr algn="l" rtl="0" fontAlgn="base"/>
            <a:r>
              <a:rPr lang="fr-CA" sz="1200" b="1" i="0" u="sng">
                <a:solidFill>
                  <a:srgbClr val="000000"/>
                </a:solidFill>
                <a:effectLst/>
                <a:highlight>
                  <a:srgbClr val="F5F5F5"/>
                </a:highlight>
                <a:latin typeface="Calibri" panose="020F0502020204030204" pitchFamily="34" charset="0"/>
                <a:cs typeface="Calibri" panose="020F0502020204030204" pitchFamily="34" charset="0"/>
              </a:rPr>
              <a:t>Informations à transmettre</a:t>
            </a:r>
            <a:r>
              <a:rPr lang="fr-CA" sz="1200" b="0" i="0" u="sng">
                <a:solidFill>
                  <a:srgbClr val="444444"/>
                </a:solidFill>
                <a:effectLst/>
                <a:highlight>
                  <a:srgbClr val="F5F5F5"/>
                </a:highlight>
                <a:latin typeface="Calibri" panose="020F0502020204030204" pitchFamily="34" charset="0"/>
                <a:cs typeface="Calibri" panose="020F0502020204030204" pitchFamily="34" charset="0"/>
              </a:rPr>
              <a:t>​</a:t>
            </a:r>
          </a:p>
          <a:p>
            <a:pPr algn="l" rtl="0" fontAlgn="base"/>
            <a:r>
              <a:rPr lang="fr-CA" sz="1200" b="0" i="0">
                <a:solidFill>
                  <a:srgbClr val="444444"/>
                </a:solidFill>
                <a:effectLst/>
                <a:highlight>
                  <a:srgbClr val="F5F5F5"/>
                </a:highlight>
                <a:latin typeface="Calibri" panose="020F0502020204030204" pitchFamily="34" charset="0"/>
                <a:cs typeface="Calibri" panose="020F0502020204030204" pitchFamily="34" charset="0"/>
              </a:rPr>
              <a:t>​</a:t>
            </a:r>
          </a:p>
          <a:p>
            <a:pPr marL="285750" indent="-2857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panose="020F0502020204030204" pitchFamily="34" charset="0"/>
                <a:cs typeface="Calibri" panose="020F0502020204030204" pitchFamily="34" charset="0"/>
              </a:rPr>
              <a:t>Quand une personne ne respecte pas sa conjointe ou son conjoint, il peut y avoir une situation de violence conjugale (peu importe que le couple soit marié ou non).  </a:t>
            </a:r>
            <a:r>
              <a:rPr lang="fr-CA" sz="1200" b="0" i="0">
                <a:solidFill>
                  <a:srgbClr val="444444"/>
                </a:solidFill>
                <a:effectLst/>
                <a:highlight>
                  <a:srgbClr val="F5F5F5"/>
                </a:highlight>
                <a:latin typeface="Calibri" panose="020F0502020204030204" pitchFamily="34" charset="0"/>
                <a:cs typeface="Calibri" panose="020F0502020204030204" pitchFamily="34" charset="0"/>
              </a:rPr>
              <a:t>​</a:t>
            </a:r>
          </a:p>
          <a:p>
            <a:pPr marL="285750" indent="-285750" algn="l" rtl="0" fontAlgn="base">
              <a:buFont typeface="Arial" panose="020B0604020202020204" pitchFamily="34" charset="0"/>
              <a:buChar char="•"/>
            </a:pPr>
            <a:endParaRPr lang="fr-CA" sz="1200" b="0" i="0">
              <a:solidFill>
                <a:srgbClr val="444444"/>
              </a:solidFill>
              <a:effectLst/>
              <a:highlight>
                <a:srgbClr val="F5F5F5"/>
              </a:highlight>
              <a:latin typeface="Calibri" panose="020F0502020204030204" pitchFamily="34" charset="0"/>
              <a:cs typeface="Calibri" panose="020F0502020204030204" pitchFamily="34" charset="0"/>
            </a:endParaRPr>
          </a:p>
          <a:p>
            <a:pPr marL="285750" indent="-285750" algn="just" rtl="0" fontAlgn="base">
              <a:buFont typeface="Arial" panose="020B0604020202020204" pitchFamily="34" charset="0"/>
              <a:buChar char="•"/>
            </a:pPr>
            <a:r>
              <a:rPr lang="fr-CA" sz="1200" b="0" i="0" u="none" strike="noStrike">
                <a:solidFill>
                  <a:srgbClr val="000000"/>
                </a:solidFill>
                <a:effectLst/>
                <a:highlight>
                  <a:srgbClr val="F5F5F5"/>
                </a:highlight>
                <a:latin typeface="Calibri" panose="020F0502020204030204" pitchFamily="34" charset="0"/>
                <a:cs typeface="Calibri" panose="020F0502020204030204" pitchFamily="34" charset="0"/>
              </a:rPr>
              <a:t>La violence conjugale va plus loin que les tensions dans un couple. Dans une situation de violence, il y a un </a:t>
            </a:r>
            <a:r>
              <a:rPr lang="fr-CA" sz="1200" b="1" i="0" u="none" strike="noStrike">
                <a:solidFill>
                  <a:srgbClr val="000000"/>
                </a:solidFill>
                <a:effectLst/>
                <a:highlight>
                  <a:srgbClr val="F5F5F5"/>
                </a:highlight>
                <a:latin typeface="Calibri" panose="020F0502020204030204" pitchFamily="34" charset="0"/>
                <a:cs typeface="Calibri" panose="020F0502020204030204" pitchFamily="34" charset="0"/>
              </a:rPr>
              <a:t>déséquilibre de pouvoir </a:t>
            </a:r>
            <a:r>
              <a:rPr lang="fr-CA" sz="1200" b="0" i="0" u="none" strike="noStrike">
                <a:solidFill>
                  <a:srgbClr val="000000"/>
                </a:solidFill>
                <a:effectLst/>
                <a:highlight>
                  <a:srgbClr val="F5F5F5"/>
                </a:highlight>
                <a:latin typeface="Calibri" panose="020F0502020204030204" pitchFamily="34" charset="0"/>
                <a:cs typeface="Calibri" panose="020F0502020204030204" pitchFamily="34" charset="0"/>
              </a:rPr>
              <a:t>entre les membres du couple (la personne qui agit de manière violente prend le contrôle de sa conjointe ou son conjoint).</a:t>
            </a:r>
            <a:r>
              <a:rPr lang="en-US" sz="1200" b="0" i="0">
                <a:solidFill>
                  <a:srgbClr val="444444"/>
                </a:solidFill>
                <a:effectLst/>
                <a:highlight>
                  <a:srgbClr val="F5F5F5"/>
                </a:highlight>
                <a:latin typeface="Calibri" panose="020F0502020204030204" pitchFamily="34" charset="0"/>
                <a:cs typeface="Calibri" panose="020F0502020204030204" pitchFamily="34" charset="0"/>
              </a:rPr>
              <a:t>​</a:t>
            </a:r>
          </a:p>
          <a:p>
            <a:pPr algn="just" rtl="0" fontAlgn="base">
              <a:buFont typeface="Arial" panose="020B0604020202020204" pitchFamily="34" charset="0"/>
              <a:buChar char="•"/>
            </a:pPr>
            <a:endParaRPr lang="fr-CA" sz="1200" b="0" i="0">
              <a:solidFill>
                <a:srgbClr val="444444"/>
              </a:solidFill>
              <a:effectLst/>
              <a:highlight>
                <a:srgbClr val="F5F5F5"/>
              </a:highlight>
              <a:latin typeface="Calibri" panose="020F0502020204030204" pitchFamily="34" charset="0"/>
              <a:cs typeface="Calibri" panose="020F0502020204030204" pitchFamily="34" charset="0"/>
            </a:endParaRPr>
          </a:p>
          <a:p>
            <a:pPr marL="285750" indent="-285750" algn="just" rtl="0" fontAlgn="base">
              <a:buFont typeface="Arial" panose="020B0604020202020204" pitchFamily="34" charset="0"/>
              <a:buChar char="•"/>
            </a:pPr>
            <a:r>
              <a:rPr lang="fr-CA" sz="1200" b="0" i="0" u="none" strike="noStrike">
                <a:solidFill>
                  <a:srgbClr val="000000"/>
                </a:solidFill>
                <a:effectLst/>
                <a:highlight>
                  <a:srgbClr val="F5F5F5"/>
                </a:highlight>
                <a:latin typeface="Calibri" panose="020F0502020204030204" pitchFamily="34" charset="0"/>
                <a:cs typeface="Calibri" panose="020F0502020204030204" pitchFamily="34" charset="0"/>
              </a:rPr>
              <a:t>La violence conjugale peut prendre différentes formes. Elle n’est pas forcément physique. </a:t>
            </a:r>
            <a:r>
              <a:rPr lang="fr-CA" sz="1200" b="0" i="0">
                <a:solidFill>
                  <a:srgbClr val="444444"/>
                </a:solidFill>
                <a:effectLst/>
                <a:highlight>
                  <a:srgbClr val="F5F5F5"/>
                </a:highlight>
                <a:latin typeface="Calibri" panose="020F0502020204030204" pitchFamily="34" charset="0"/>
                <a:cs typeface="Calibri" panose="020F0502020204030204" pitchFamily="34" charset="0"/>
              </a:rPr>
              <a:t>​</a:t>
            </a:r>
          </a:p>
          <a:p>
            <a:pPr algn="just" rtl="0" fontAlgn="base"/>
            <a:r>
              <a:rPr lang="fr-CA" sz="1200" b="0" i="0" u="none" strike="noStrike">
                <a:solidFill>
                  <a:srgbClr val="000000"/>
                </a:solidFill>
                <a:effectLst/>
                <a:highlight>
                  <a:srgbClr val="F5F5F5"/>
                </a:highlight>
                <a:latin typeface="Calibri" panose="020F0502020204030204" pitchFamily="34" charset="0"/>
                <a:cs typeface="Calibri" panose="020F0502020204030204" pitchFamily="34" charset="0"/>
              </a:rPr>
              <a:t> </a:t>
            </a:r>
            <a:r>
              <a:rPr lang="fr-CA" sz="1200" b="0" i="0">
                <a:solidFill>
                  <a:srgbClr val="444444"/>
                </a:solidFill>
                <a:effectLst/>
                <a:highlight>
                  <a:srgbClr val="F5F5F5"/>
                </a:highlight>
                <a:latin typeface="Calibri" panose="020F0502020204030204" pitchFamily="34" charset="0"/>
                <a:cs typeface="Calibri" panose="020F0502020204030204" pitchFamily="34" charset="0"/>
              </a:rPr>
              <a:t>​</a:t>
            </a:r>
          </a:p>
          <a:p>
            <a:pPr algn="just" rtl="0" fontAlgn="base"/>
            <a:r>
              <a:rPr lang="fr-CA" sz="1200" b="0" i="0" u="none" strike="noStrike">
                <a:solidFill>
                  <a:srgbClr val="000000"/>
                </a:solidFill>
                <a:effectLst/>
                <a:highlight>
                  <a:srgbClr val="F5F5F5"/>
                </a:highlight>
                <a:latin typeface="Calibri" panose="020F0502020204030204" pitchFamily="34" charset="0"/>
                <a:cs typeface="Calibri" panose="020F0502020204030204" pitchFamily="34" charset="0"/>
              </a:rPr>
              <a:t>Quelques exemples : </a:t>
            </a:r>
            <a:r>
              <a:rPr lang="fr-CA" sz="1200" b="0" i="0">
                <a:solidFill>
                  <a:srgbClr val="444444"/>
                </a:solidFill>
                <a:effectLst/>
                <a:highlight>
                  <a:srgbClr val="F5F5F5"/>
                </a:highlight>
                <a:latin typeface="Calibri" panose="020F0502020204030204" pitchFamily="34" charset="0"/>
                <a:cs typeface="Calibri" panose="020F0502020204030204" pitchFamily="34" charset="0"/>
              </a:rPr>
              <a:t>​</a:t>
            </a:r>
          </a:p>
          <a:p>
            <a:pPr marL="742950" lvl="1" indent="-285750" fontAlgn="base">
              <a:buFont typeface="Arial" panose="020B0604020202020204" pitchFamily="34" charset="0"/>
              <a:buChar char="•"/>
            </a:pPr>
            <a:r>
              <a:rPr lang="fr-CA" sz="1200" b="1" i="0" u="none" strike="noStrike">
                <a:solidFill>
                  <a:srgbClr val="000000"/>
                </a:solidFill>
                <a:effectLst/>
                <a:highlight>
                  <a:srgbClr val="F5F5F5"/>
                </a:highlight>
                <a:latin typeface="Calibri" panose="020F0502020204030204" pitchFamily="34" charset="0"/>
                <a:cs typeface="Calibri" panose="020F0502020204030204" pitchFamily="34" charset="0"/>
              </a:rPr>
              <a:t>Violence psychologique</a:t>
            </a:r>
            <a:r>
              <a:rPr lang="fr-CA" sz="1200" b="0" i="0" u="none" strike="noStrike">
                <a:solidFill>
                  <a:srgbClr val="000000"/>
                </a:solidFill>
                <a:effectLst/>
                <a:highlight>
                  <a:srgbClr val="F5F5F5"/>
                </a:highlight>
                <a:latin typeface="Calibri" panose="020F0502020204030204" pitchFamily="34" charset="0"/>
                <a:cs typeface="Calibri" panose="020F0502020204030204" pitchFamily="34" charset="0"/>
              </a:rPr>
              <a:t> : isoler sa conjointe ou son conjoint de son entourage, </a:t>
            </a:r>
            <a:r>
              <a:rPr lang="fr-CA" sz="1200">
                <a:solidFill>
                  <a:srgbClr val="000000"/>
                </a:solidFill>
                <a:highlight>
                  <a:srgbClr val="F5F5F5"/>
                </a:highlight>
                <a:latin typeface="Calibri" panose="020F0502020204030204" pitchFamily="34" charset="0"/>
                <a:cs typeface="Calibri" panose="020F0502020204030204" pitchFamily="34" charset="0"/>
              </a:rPr>
              <a:t>bouder pendant des jours, faire semblant de ne pas voir sa conjointe ou son conjoint,</a:t>
            </a:r>
            <a:endParaRPr lang="fr-CA" sz="1200">
              <a:solidFill>
                <a:srgbClr val="444444"/>
              </a:solidFill>
              <a:highlight>
                <a:srgbClr val="F5F5F5"/>
              </a:highlight>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fr-CA" sz="1200" b="1">
                <a:solidFill>
                  <a:srgbClr val="000000"/>
                </a:solidFill>
                <a:highlight>
                  <a:srgbClr val="F5F5F5"/>
                </a:highlight>
                <a:latin typeface="Calibri" panose="020F0502020204030204" pitchFamily="34" charset="0"/>
                <a:cs typeface="Calibri" panose="020F0502020204030204" pitchFamily="34" charset="0"/>
              </a:rPr>
              <a:t>Violence verbale</a:t>
            </a:r>
            <a:r>
              <a:rPr lang="fr-CA" sz="1200">
                <a:solidFill>
                  <a:srgbClr val="000000"/>
                </a:solidFill>
                <a:highlight>
                  <a:srgbClr val="F5F5F5"/>
                </a:highlight>
                <a:latin typeface="Calibri" panose="020F0502020204030204" pitchFamily="34" charset="0"/>
                <a:cs typeface="Calibri" panose="020F0502020204030204" pitchFamily="34" charset="0"/>
              </a:rPr>
              <a:t> : critiquer</a:t>
            </a:r>
            <a:r>
              <a:rPr lang="fr-CA" sz="1200" b="0" i="0" u="none" strike="noStrike">
                <a:solidFill>
                  <a:srgbClr val="000000"/>
                </a:solidFill>
                <a:effectLst/>
                <a:highlight>
                  <a:srgbClr val="F5F5F5"/>
                </a:highlight>
                <a:latin typeface="Calibri" panose="020F0502020204030204" pitchFamily="34" charset="0"/>
                <a:cs typeface="Calibri" panose="020F0502020204030204" pitchFamily="34" charset="0"/>
              </a:rPr>
              <a:t> </a:t>
            </a:r>
            <a:r>
              <a:rPr lang="fr-CA" sz="1200">
                <a:solidFill>
                  <a:srgbClr val="000000"/>
                </a:solidFill>
                <a:highlight>
                  <a:srgbClr val="F5F5F5"/>
                </a:highlight>
                <a:latin typeface="Calibri" panose="020F0502020204030204" pitchFamily="34" charset="0"/>
                <a:cs typeface="Calibri" panose="020F0502020204030204" pitchFamily="34" charset="0"/>
              </a:rPr>
              <a:t>ou </a:t>
            </a:r>
            <a:r>
              <a:rPr lang="fr-CA" sz="1200" b="0" i="0" u="none" strike="noStrike">
                <a:solidFill>
                  <a:srgbClr val="000000"/>
                </a:solidFill>
                <a:effectLst/>
                <a:highlight>
                  <a:srgbClr val="F5F5F5"/>
                </a:highlight>
                <a:latin typeface="Calibri" panose="020F0502020204030204" pitchFamily="34" charset="0"/>
                <a:cs typeface="Calibri" panose="020F0502020204030204" pitchFamily="34" charset="0"/>
              </a:rPr>
              <a:t>rabaisser régulièrement</a:t>
            </a:r>
            <a:r>
              <a:rPr lang="fr-CA" sz="1200">
                <a:solidFill>
                  <a:srgbClr val="000000"/>
                </a:solidFill>
                <a:highlight>
                  <a:srgbClr val="F5F5F5"/>
                </a:highlight>
                <a:latin typeface="Calibri" panose="020F0502020204030204" pitchFamily="34" charset="0"/>
                <a:cs typeface="Calibri" panose="020F0502020204030204" pitchFamily="34" charset="0"/>
              </a:rPr>
              <a:t> sa conjointe ou son conjoint</a:t>
            </a:r>
            <a:r>
              <a:rPr lang="fr-CA" sz="1200" b="0" i="0" u="none" strike="noStrike">
                <a:solidFill>
                  <a:srgbClr val="000000"/>
                </a:solidFill>
                <a:effectLst/>
                <a:highlight>
                  <a:srgbClr val="F5F5F5"/>
                </a:highlight>
                <a:latin typeface="Calibri" panose="020F0502020204030204" pitchFamily="34" charset="0"/>
                <a:cs typeface="Calibri" panose="020F0502020204030204" pitchFamily="34" charset="0"/>
              </a:rPr>
              <a:t>, l’insulter, </a:t>
            </a:r>
            <a:r>
              <a:rPr lang="fr-CA" sz="1200">
                <a:solidFill>
                  <a:srgbClr val="000000"/>
                </a:solidFill>
                <a:highlight>
                  <a:srgbClr val="F5F5F5"/>
                </a:highlight>
                <a:latin typeface="Calibri" panose="020F0502020204030204" pitchFamily="34" charset="0"/>
                <a:cs typeface="Calibri" panose="020F0502020204030204" pitchFamily="34" charset="0"/>
              </a:rPr>
              <a:t>hurler, etc</a:t>
            </a:r>
            <a:r>
              <a:rPr lang="fr-CA" sz="1200" b="0" i="0" u="none" strike="noStrike">
                <a:solidFill>
                  <a:srgbClr val="000000"/>
                </a:solidFill>
                <a:effectLst/>
                <a:highlight>
                  <a:srgbClr val="F5F5F5"/>
                </a:highlight>
                <a:latin typeface="Calibri" panose="020F0502020204030204" pitchFamily="34" charset="0"/>
                <a:cs typeface="Calibri" panose="020F0502020204030204" pitchFamily="34" charset="0"/>
              </a:rPr>
              <a:t>.</a:t>
            </a:r>
            <a:r>
              <a:rPr lang="fr-CA" sz="1200" b="0" i="0">
                <a:solidFill>
                  <a:srgbClr val="444444"/>
                </a:solidFill>
                <a:effectLst/>
                <a:highlight>
                  <a:srgbClr val="F5F5F5"/>
                </a:highlight>
                <a:latin typeface="Calibri" panose="020F0502020204030204" pitchFamily="34" charset="0"/>
                <a:cs typeface="Calibri" panose="020F0502020204030204" pitchFamily="34" charset="0"/>
              </a:rPr>
              <a:t>​</a:t>
            </a:r>
          </a:p>
          <a:p>
            <a:pPr marL="742950" lvl="1" indent="-285750" algn="l" rtl="0" fontAlgn="base">
              <a:buFont typeface="Arial" panose="020B0604020202020204" pitchFamily="34" charset="0"/>
              <a:buChar char="•"/>
            </a:pPr>
            <a:r>
              <a:rPr lang="fr-CA" sz="1200" b="1" i="0" u="none" strike="noStrike">
                <a:solidFill>
                  <a:srgbClr val="000000"/>
                </a:solidFill>
                <a:effectLst/>
                <a:highlight>
                  <a:srgbClr val="F5F5F5"/>
                </a:highlight>
                <a:latin typeface="Calibri" panose="020F0502020204030204" pitchFamily="34" charset="0"/>
                <a:cs typeface="Calibri" panose="020F0502020204030204" pitchFamily="34" charset="0"/>
              </a:rPr>
              <a:t>Violence économique</a:t>
            </a:r>
            <a:r>
              <a:rPr lang="fr-CA" sz="1200" b="0" i="0" u="none" strike="noStrike">
                <a:solidFill>
                  <a:srgbClr val="000000"/>
                </a:solidFill>
                <a:effectLst/>
                <a:highlight>
                  <a:srgbClr val="F5F5F5"/>
                </a:highlight>
                <a:latin typeface="Calibri" panose="020F0502020204030204" pitchFamily="34" charset="0"/>
                <a:cs typeface="Calibri" panose="020F0502020204030204" pitchFamily="34" charset="0"/>
              </a:rPr>
              <a:t> : contrôler les dépenses de sa conjointe ou son conjoint, la priver de ses cartes d’identité ou ses cartes de crédit, l’obliger à être dépendante financièrement/l’empêcher de travailler ou d’étudier, etc.</a:t>
            </a:r>
            <a:r>
              <a:rPr lang="fr-CA" sz="1200" b="0" i="0">
                <a:solidFill>
                  <a:srgbClr val="444444"/>
                </a:solidFill>
                <a:effectLst/>
                <a:highlight>
                  <a:srgbClr val="F5F5F5"/>
                </a:highlight>
                <a:latin typeface="Calibri" panose="020F0502020204030204" pitchFamily="34" charset="0"/>
                <a:cs typeface="Calibri" panose="020F0502020204030204" pitchFamily="34" charset="0"/>
              </a:rPr>
              <a:t>​</a:t>
            </a:r>
          </a:p>
          <a:p>
            <a:pPr marL="742950" lvl="1" indent="-285750" fontAlgn="base">
              <a:buFont typeface="Arial" panose="020B0604020202020204" pitchFamily="34" charset="0"/>
              <a:buChar char="•"/>
            </a:pPr>
            <a:r>
              <a:rPr lang="fr-CA" sz="1200" b="1" i="0" u="none" strike="noStrike">
                <a:solidFill>
                  <a:srgbClr val="000000"/>
                </a:solidFill>
                <a:effectLst/>
                <a:highlight>
                  <a:srgbClr val="F5F5F5"/>
                </a:highlight>
                <a:latin typeface="Calibri"/>
                <a:ea typeface="Calibri"/>
                <a:cs typeface="Calibri"/>
              </a:rPr>
              <a:t>Violence sexuelle</a:t>
            </a:r>
            <a:r>
              <a:rPr lang="fr-CA" sz="1200" b="0" i="0" u="none" strike="noStrike">
                <a:solidFill>
                  <a:srgbClr val="000000"/>
                </a:solidFill>
                <a:effectLst/>
                <a:highlight>
                  <a:srgbClr val="F5F5F5"/>
                </a:highlight>
                <a:latin typeface="Calibri"/>
                <a:ea typeface="Calibri"/>
                <a:cs typeface="Calibri"/>
              </a:rPr>
              <a:t> : obliger sa conjointe ou son conjoint à avoir des relations sexuelles alors qu’elle </a:t>
            </a:r>
            <a:r>
              <a:rPr lang="fr-CA">
                <a:solidFill>
                  <a:srgbClr val="000000"/>
                </a:solidFill>
                <a:highlight>
                  <a:srgbClr val="F5F5F5"/>
                </a:highlight>
                <a:latin typeface="Calibri"/>
                <a:ea typeface="Calibri"/>
                <a:cs typeface="Calibri"/>
              </a:rPr>
              <a:t>ou il n’en</a:t>
            </a:r>
            <a:r>
              <a:rPr lang="fr-CA" sz="1200" b="0" i="0" u="none" strike="noStrike">
                <a:solidFill>
                  <a:srgbClr val="000000"/>
                </a:solidFill>
                <a:effectLst/>
                <a:highlight>
                  <a:srgbClr val="F5F5F5"/>
                </a:highlight>
                <a:latin typeface="Calibri"/>
                <a:ea typeface="Calibri"/>
                <a:cs typeface="Calibri"/>
              </a:rPr>
              <a:t> veut pas, etc.</a:t>
            </a:r>
            <a:r>
              <a:rPr lang="fr-CA" sz="1200" b="0" i="0">
                <a:solidFill>
                  <a:srgbClr val="444444"/>
                </a:solidFill>
                <a:effectLst/>
                <a:highlight>
                  <a:srgbClr val="F5F5F5"/>
                </a:highlight>
                <a:latin typeface="Calibri"/>
                <a:ea typeface="Calibri"/>
                <a:cs typeface="Calibri"/>
              </a:rPr>
              <a:t>​</a:t>
            </a:r>
          </a:p>
          <a:p>
            <a:pPr marL="742950" lvl="1" indent="-285750" algn="l" rtl="0" fontAlgn="base">
              <a:buFont typeface="Arial" panose="020B0604020202020204" pitchFamily="34" charset="0"/>
              <a:buChar char="•"/>
            </a:pPr>
            <a:r>
              <a:rPr lang="fr-CA" sz="1200" b="1" i="0" u="none" strike="noStrike">
                <a:solidFill>
                  <a:srgbClr val="000000"/>
                </a:solidFill>
                <a:effectLst/>
                <a:highlight>
                  <a:srgbClr val="F5F5F5"/>
                </a:highlight>
                <a:latin typeface="Calibri" panose="020F0502020204030204" pitchFamily="34" charset="0"/>
                <a:cs typeface="Calibri" panose="020F0502020204030204" pitchFamily="34" charset="0"/>
              </a:rPr>
              <a:t>Violence physique </a:t>
            </a:r>
            <a:r>
              <a:rPr lang="fr-CA" sz="1200" b="0" i="0" u="none" strike="noStrike">
                <a:solidFill>
                  <a:srgbClr val="000000"/>
                </a:solidFill>
                <a:effectLst/>
                <a:highlight>
                  <a:srgbClr val="F5F5F5"/>
                </a:highlight>
                <a:latin typeface="Calibri" panose="020F0502020204030204" pitchFamily="34" charset="0"/>
                <a:cs typeface="Calibri" panose="020F0502020204030204" pitchFamily="34" charset="0"/>
              </a:rPr>
              <a:t>: bousculer sa conjointe ou son conjoint, l’empêcher de dormir, restreindre sa mobilité (ex. si la personne est en situation de handicap), frapper un mur, etc.</a:t>
            </a:r>
            <a:r>
              <a:rPr lang="fr-CA" sz="1200" b="0" i="0">
                <a:solidFill>
                  <a:srgbClr val="444444"/>
                </a:solidFill>
                <a:effectLst/>
                <a:highlight>
                  <a:srgbClr val="F5F5F5"/>
                </a:highlight>
                <a:latin typeface="Calibri" panose="020F0502020204030204" pitchFamily="34" charset="0"/>
                <a:cs typeface="Calibri" panose="020F0502020204030204" pitchFamily="34" charset="0"/>
              </a:rPr>
              <a:t>​</a:t>
            </a:r>
          </a:p>
          <a:p>
            <a:pPr algn="just" rtl="0" fontAlgn="base">
              <a:buFont typeface="Arial" panose="020B0604020202020204" pitchFamily="34" charset="0"/>
              <a:buChar char="•"/>
            </a:pPr>
            <a:endParaRPr lang="fr-CA" sz="1200" b="0" i="0">
              <a:solidFill>
                <a:srgbClr val="444444"/>
              </a:solidFill>
              <a:effectLst/>
              <a:highlight>
                <a:srgbClr val="F5F5F5"/>
              </a:highlight>
              <a:latin typeface="Calibri" panose="020F0502020204030204" pitchFamily="34" charset="0"/>
              <a:cs typeface="Calibri" panose="020F0502020204030204" pitchFamily="34" charset="0"/>
            </a:endParaRPr>
          </a:p>
          <a:p>
            <a:pPr marL="285750" indent="-285750">
              <a:buFont typeface="Arial,Sans-Serif"/>
              <a:buChar char="•"/>
            </a:pPr>
            <a:endParaRPr lang="fr-CA" sz="1200" b="0" i="0">
              <a:solidFill>
                <a:srgbClr val="444444"/>
              </a:solidFill>
              <a:effectLst/>
              <a:highlight>
                <a:srgbClr val="F5F5F5"/>
              </a:highlight>
              <a:latin typeface="Calibri" panose="020F0502020204030204" pitchFamily="34" charset="0"/>
              <a:cs typeface="Calibri" panose="020F0502020204030204" pitchFamily="34" charset="0"/>
            </a:endParaRPr>
          </a:p>
          <a:p>
            <a:r>
              <a:rPr lang="fr-CA" sz="1200" b="1" u="sng">
                <a:solidFill>
                  <a:srgbClr val="444444"/>
                </a:solidFill>
                <a:highlight>
                  <a:srgbClr val="F5F5F5"/>
                </a:highlight>
                <a:latin typeface="Calibri" panose="020F0502020204030204" pitchFamily="34" charset="0"/>
                <a:cs typeface="Calibri" panose="020F0502020204030204" pitchFamily="34" charset="0"/>
              </a:rPr>
              <a:t>Notes complémentaires pour la personne animatrice </a:t>
            </a:r>
            <a:endParaRPr lang="fr-CA" sz="1200" u="sng">
              <a:solidFill>
                <a:srgbClr val="444444"/>
              </a:solidFill>
              <a:highlight>
                <a:srgbClr val="F5F5F5"/>
              </a:highlight>
              <a:latin typeface="Calibri" panose="020F0502020204030204" pitchFamily="34" charset="0"/>
              <a:cs typeface="Calibri" panose="020F0502020204030204" pitchFamily="34" charset="0"/>
            </a:endParaRPr>
          </a:p>
          <a:p>
            <a:r>
              <a:rPr lang="fr-CA" sz="1200">
                <a:solidFill>
                  <a:srgbClr val="444444"/>
                </a:solidFill>
                <a:highlight>
                  <a:srgbClr val="F5F5F5"/>
                </a:highlight>
                <a:latin typeface="Calibri" panose="020F0502020204030204" pitchFamily="34" charset="0"/>
                <a:cs typeface="Calibri" panose="020F0502020204030204" pitchFamily="34" charset="0"/>
              </a:rPr>
              <a:t> </a:t>
            </a:r>
            <a:endParaRPr lang="en-US" sz="1200">
              <a:solidFill>
                <a:srgbClr val="444444"/>
              </a:solidFill>
              <a:highlight>
                <a:srgbClr val="F5F5F5"/>
              </a:highlight>
              <a:latin typeface="Calibri" panose="020F0502020204030204" pitchFamily="34" charset="0"/>
              <a:cs typeface="Calibri" panose="020F0502020204030204" pitchFamily="34" charset="0"/>
            </a:endParaRPr>
          </a:p>
          <a:p>
            <a:pPr marL="285750" indent="-285750">
              <a:buFont typeface="Arial,Sans-Serif"/>
              <a:buChar char="•"/>
            </a:pPr>
            <a:r>
              <a:rPr lang="fr-CA" sz="1200">
                <a:solidFill>
                  <a:srgbClr val="444444"/>
                </a:solidFill>
                <a:highlight>
                  <a:srgbClr val="F5F5F5"/>
                </a:highlight>
                <a:latin typeface="Calibri"/>
                <a:cs typeface="Calibri"/>
              </a:rPr>
              <a:t>La liste des formes de violences ci-dessus n'est pas exhaustive. D'autres formes de violence peuvent se manifester dans un couple, dont les violences technologiques, les violences judiciaires et le contrôle coercitif. </a:t>
            </a:r>
          </a:p>
          <a:p>
            <a:pPr marL="285750" indent="-285750">
              <a:buFont typeface="Arial,Sans-Serif"/>
              <a:buChar char="•"/>
            </a:pPr>
            <a:r>
              <a:rPr lang="fr-CA">
                <a:solidFill>
                  <a:srgbClr val="444444"/>
                </a:solidFill>
                <a:highlight>
                  <a:srgbClr val="F5F5F5"/>
                </a:highlight>
                <a:latin typeface="Calibri"/>
                <a:cs typeface="Calibri"/>
              </a:rPr>
              <a:t>Si des discussions concernant la séparation ou le divorce émergent, mentionnez qu'une personne peut décider de se séparer ou de divorcer même si elle n'a pas vécu de violence. </a:t>
            </a:r>
            <a:endParaRPr lang="fr-CA" sz="1200">
              <a:solidFill>
                <a:srgbClr val="444444"/>
              </a:solidFill>
              <a:highlight>
                <a:srgbClr val="F5F5F5"/>
              </a:highlight>
              <a:latin typeface="Calibri" panose="020F0502020204030204" pitchFamily="34" charset="0"/>
              <a:cs typeface="Calibri" panose="020F0502020204030204" pitchFamily="34" charset="0"/>
            </a:endParaRPr>
          </a:p>
          <a:p>
            <a:pPr algn="just"/>
            <a:endParaRPr lang="fr-CA" sz="1200">
              <a:solidFill>
                <a:srgbClr val="444444"/>
              </a:solidFill>
              <a:highlight>
                <a:srgbClr val="F5F5F5"/>
              </a:highlight>
              <a:latin typeface="Calibri" panose="020F0502020204030204" pitchFamily="34" charset="0"/>
              <a:cs typeface="Calibri" panose="020F0502020204030204" pitchFamily="34" charset="0"/>
            </a:endParaRPr>
          </a:p>
          <a:p>
            <a:pPr algn="just"/>
            <a:endParaRPr lang="fr-CA">
              <a:solidFill>
                <a:srgbClr val="444444"/>
              </a:solidFill>
              <a:highlight>
                <a:srgbClr val="F5F5F5"/>
              </a:highlight>
              <a:latin typeface="Calibri" panose="020F0502020204030204" pitchFamily="34" charset="0"/>
              <a:cs typeface="Calibri" panose="020F0502020204030204" pitchFamily="34" charset="0"/>
            </a:endParaRPr>
          </a:p>
          <a:p>
            <a:pPr algn="l" rtl="0" fontAlgn="base"/>
            <a:r>
              <a:rPr lang="fr-CA" sz="1200" b="1" i="0" u="sng">
                <a:solidFill>
                  <a:srgbClr val="000000"/>
                </a:solidFill>
                <a:effectLst/>
                <a:highlight>
                  <a:srgbClr val="F5F5F5"/>
                </a:highlight>
                <a:latin typeface="Calibri" panose="020F0502020204030204" pitchFamily="34" charset="0"/>
                <a:cs typeface="Calibri" panose="020F0502020204030204" pitchFamily="34" charset="0"/>
              </a:rPr>
              <a:t>Sources</a:t>
            </a:r>
            <a:r>
              <a:rPr lang="en-US" sz="1200" b="0" i="0" u="sng">
                <a:solidFill>
                  <a:srgbClr val="444444"/>
                </a:solidFill>
                <a:effectLst/>
                <a:highlight>
                  <a:srgbClr val="F5F5F5"/>
                </a:highlight>
                <a:latin typeface="Calibri" panose="020F0502020204030204" pitchFamily="34" charset="0"/>
                <a:cs typeface="Calibri" panose="020F0502020204030204" pitchFamily="34" charset="0"/>
              </a:rPr>
              <a:t>​</a:t>
            </a:r>
          </a:p>
          <a:p>
            <a:pPr algn="l" rtl="0" fontAlgn="base"/>
            <a:r>
              <a:rPr lang="fr-CA" sz="1200" b="0" i="0">
                <a:solidFill>
                  <a:srgbClr val="444444"/>
                </a:solidFill>
                <a:effectLst/>
                <a:highlight>
                  <a:srgbClr val="F5F5F5"/>
                </a:highlight>
                <a:latin typeface="Calibri" panose="020F0502020204030204" pitchFamily="34" charset="0"/>
                <a:cs typeface="Calibri" panose="020F0502020204030204" pitchFamily="34" charset="0"/>
              </a:rPr>
              <a:t>​</a:t>
            </a:r>
          </a:p>
          <a:p>
            <a:pPr marL="285750" indent="-285750" algn="l" rtl="0" fontAlgn="base">
              <a:buFont typeface="Arial" panose="020B0604020202020204" pitchFamily="34" charset="0"/>
              <a:buChar char="•"/>
            </a:pPr>
            <a:r>
              <a:rPr lang="fr-CA" sz="1200" b="0" i="1" u="none" strike="noStrike">
                <a:solidFill>
                  <a:srgbClr val="000000"/>
                </a:solidFill>
                <a:effectLst/>
                <a:highlight>
                  <a:srgbClr val="F5F5F5"/>
                </a:highlight>
                <a:latin typeface="Calibri" panose="020F0502020204030204" pitchFamily="34" charset="0"/>
                <a:cs typeface="Calibri" panose="020F0502020204030204" pitchFamily="34" charset="0"/>
              </a:rPr>
              <a:t>Droit de la famille — 163161</a:t>
            </a:r>
            <a:r>
              <a:rPr lang="fr-CA" sz="1200" b="0" i="0" u="none" strike="noStrike">
                <a:solidFill>
                  <a:srgbClr val="000000"/>
                </a:solidFill>
                <a:effectLst/>
                <a:highlight>
                  <a:srgbClr val="F5F5F5"/>
                </a:highlight>
                <a:latin typeface="Calibri" panose="020F0502020204030204" pitchFamily="34" charset="0"/>
                <a:cs typeface="Calibri" panose="020F0502020204030204" pitchFamily="34" charset="0"/>
              </a:rPr>
              <a:t>, 2016 QCCS 6368 aux paras 31, 34 (manque de respect = possiblement de la violence)</a:t>
            </a:r>
            <a:r>
              <a:rPr lang="fr-CA" sz="1200" b="0" i="0">
                <a:solidFill>
                  <a:srgbClr val="444444"/>
                </a:solidFill>
                <a:effectLst/>
                <a:highlight>
                  <a:srgbClr val="F5F5F5"/>
                </a:highlight>
                <a:latin typeface="Calibri" panose="020F0502020204030204" pitchFamily="34" charset="0"/>
                <a:cs typeface="Calibri" panose="020F0502020204030204" pitchFamily="34" charset="0"/>
              </a:rPr>
              <a:t>​</a:t>
            </a:r>
          </a:p>
          <a:p>
            <a:pPr marL="285750" indent="-285750" algn="l" rtl="0" fontAlgn="base">
              <a:buFont typeface="Arial" panose="020B0604020202020204" pitchFamily="34" charset="0"/>
              <a:buChar char="•"/>
            </a:pPr>
            <a:r>
              <a:rPr lang="fr-CA" sz="1200" b="0" i="0" u="sng" strike="noStrike">
                <a:solidFill>
                  <a:srgbClr val="212121"/>
                </a:solidFill>
                <a:effectLst/>
                <a:highlight>
                  <a:srgbClr val="F5F5F5"/>
                </a:highlight>
                <a:latin typeface="Calibri" panose="020F0502020204030204" pitchFamily="34" charset="0"/>
                <a:cs typeface="Calibri" panose="020F0502020204030204" pitchFamily="34" charset="0"/>
                <a:hlinkClick r:id="rId3"/>
              </a:rPr>
              <a:t>Définition de la violence conjugale | Gouvernement du Québec (quebec.ca)</a:t>
            </a:r>
            <a:r>
              <a:rPr lang="fr-CA" sz="1200" b="0" i="0" u="none" strike="noStrike">
                <a:solidFill>
                  <a:srgbClr val="000000"/>
                </a:solidFill>
                <a:effectLst/>
                <a:highlight>
                  <a:srgbClr val="F5F5F5"/>
                </a:highlight>
                <a:latin typeface="Calibri" panose="020F0502020204030204" pitchFamily="34" charset="0"/>
                <a:cs typeface="Calibri" panose="020F0502020204030204" pitchFamily="34" charset="0"/>
              </a:rPr>
              <a:t> (violence conjugale va plus loin qu'une tension de couple/se caractérise par un déséquilibre de pouvoir)</a:t>
            </a:r>
            <a:r>
              <a:rPr lang="en-US" sz="1200" b="0" i="0">
                <a:solidFill>
                  <a:srgbClr val="444444"/>
                </a:solidFill>
                <a:effectLst/>
                <a:highlight>
                  <a:srgbClr val="F5F5F5"/>
                </a:highlight>
                <a:latin typeface="Calibri" panose="020F0502020204030204" pitchFamily="34" charset="0"/>
                <a:cs typeface="Calibri" panose="020F0502020204030204" pitchFamily="34" charset="0"/>
              </a:rPr>
              <a:t>​</a:t>
            </a:r>
          </a:p>
          <a:p>
            <a:pPr marL="285750" indent="-285750" algn="l" rtl="0" fontAlgn="base">
              <a:buFont typeface="Arial" panose="020B0604020202020204" pitchFamily="34" charset="0"/>
              <a:buChar char="•"/>
            </a:pPr>
            <a:r>
              <a:rPr lang="fr-CA" sz="1200" b="0" i="0" u="sng" strike="noStrike">
                <a:solidFill>
                  <a:srgbClr val="212121"/>
                </a:solidFill>
                <a:effectLst/>
                <a:highlight>
                  <a:srgbClr val="F5F5F5"/>
                </a:highlight>
                <a:latin typeface="Calibri" panose="020F0502020204030204" pitchFamily="34" charset="0"/>
                <a:cs typeface="Calibri" panose="020F0502020204030204" pitchFamily="34" charset="0"/>
                <a:hlinkClick r:id="rId4"/>
              </a:rPr>
              <a:t>Formes de violences | Gouvernement du Québec (quebec.ca)</a:t>
            </a:r>
            <a:r>
              <a:rPr lang="fr-CA" sz="1200" b="0" i="0" u="none" strike="noStrike">
                <a:solidFill>
                  <a:srgbClr val="000000"/>
                </a:solidFill>
                <a:effectLst/>
                <a:highlight>
                  <a:srgbClr val="F5F5F5"/>
                </a:highlight>
                <a:latin typeface="Calibri" panose="020F0502020204030204" pitchFamily="34" charset="0"/>
                <a:cs typeface="Calibri" panose="020F0502020204030204" pitchFamily="34" charset="0"/>
              </a:rPr>
              <a:t> (formes de violence et exemples) </a:t>
            </a:r>
            <a:endParaRPr lang="fr-CA" sz="1200" b="0" i="0">
              <a:solidFill>
                <a:srgbClr val="444444"/>
              </a:solidFill>
              <a:effectLst/>
              <a:highlight>
                <a:srgbClr val="F5F5F5"/>
              </a:highligh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CA" sz="1200">
                <a:highlight>
                  <a:srgbClr val="F5F5F5"/>
                </a:highlight>
                <a:latin typeface="Calibri" panose="020F0502020204030204" pitchFamily="34" charset="0"/>
                <a:cs typeface="Calibri" panose="020F0502020204030204" pitchFamily="34" charset="0"/>
                <a:hlinkClick r:id="rId5"/>
              </a:rPr>
              <a:t>Démasquer la violence conjugale — SOS violence conjugale</a:t>
            </a:r>
            <a:endParaRPr lang="fr-CA" sz="1200">
              <a:highlight>
                <a:srgbClr val="F5F5F5"/>
              </a:highlight>
              <a:latin typeface="Calibri" panose="020F0502020204030204" pitchFamily="34" charset="0"/>
              <a:cs typeface="Calibri" panose="020F0502020204030204" pitchFamily="34" charset="0"/>
            </a:endParaRPr>
          </a:p>
          <a:p>
            <a:endParaRPr lang="fr-CA" sz="120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6</a:t>
            </a:fld>
            <a:endParaRPr lang="fr-CA"/>
          </a:p>
        </p:txBody>
      </p:sp>
    </p:spTree>
    <p:extLst>
      <p:ext uri="{BB962C8B-B14F-4D97-AF65-F5344CB8AC3E}">
        <p14:creationId xmlns:p14="http://schemas.microsoft.com/office/powerpoint/2010/main" val="536262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a:solidFill>
                  <a:srgbClr val="000000"/>
                </a:solidFill>
                <a:effectLst/>
                <a:highlight>
                  <a:srgbClr val="F5F5F5"/>
                </a:highlight>
                <a:latin typeface="Calibri"/>
                <a:cs typeface="Calibri"/>
              </a:rPr>
              <a:t>2 minutes</a:t>
            </a:r>
            <a:r>
              <a:rPr lang="fr-CA" sz="1200" b="0" i="0">
                <a:solidFill>
                  <a:srgbClr val="444444"/>
                </a:solidFill>
                <a:effectLst/>
                <a:highlight>
                  <a:srgbClr val="F5F5F5"/>
                </a:highlight>
                <a:latin typeface="Calibri"/>
                <a:cs typeface="Calibri"/>
              </a:rPr>
              <a:t>​</a:t>
            </a:r>
          </a:p>
          <a:p>
            <a:pPr algn="l" rtl="0" fontAlgn="base"/>
            <a:r>
              <a:rPr lang="fr-CA" sz="1200" b="0" i="0" u="sng">
                <a:solidFill>
                  <a:srgbClr val="444444"/>
                </a:solidFill>
                <a:effectLst/>
                <a:highlight>
                  <a:srgbClr val="F5F5F5"/>
                </a:highlight>
                <a:latin typeface="Calibri"/>
                <a:cs typeface="Calibri"/>
              </a:rPr>
              <a:t>​</a:t>
            </a:r>
          </a:p>
          <a:p>
            <a:pPr algn="l" rtl="0" fontAlgn="base"/>
            <a:r>
              <a:rPr lang="fr-CA" sz="1200" b="1" i="0" u="sng">
                <a:solidFill>
                  <a:srgbClr val="000000"/>
                </a:solidFill>
                <a:effectLst/>
                <a:highlight>
                  <a:srgbClr val="F5F5F5"/>
                </a:highlight>
                <a:latin typeface="Calibri"/>
                <a:cs typeface="Calibri"/>
              </a:rPr>
              <a:t>Instructions</a:t>
            </a:r>
            <a:r>
              <a:rPr lang="fr-CA" sz="1200" b="0" i="0" u="sng">
                <a:solidFill>
                  <a:srgbClr val="444444"/>
                </a:solidFill>
                <a:effectLst/>
                <a:highlight>
                  <a:srgbClr val="F5F5F5"/>
                </a:highlight>
                <a:latin typeface="Calibri"/>
                <a:cs typeface="Calibri"/>
              </a:rPr>
              <a:t>​</a:t>
            </a:r>
          </a:p>
          <a:p>
            <a:pPr algn="l" rtl="0" fontAlgn="base"/>
            <a:r>
              <a:rPr lang="fr-CA" sz="1200" b="0" i="0">
                <a:solidFill>
                  <a:srgbClr val="444444"/>
                </a:solidFill>
                <a:effectLst/>
                <a:highlight>
                  <a:srgbClr val="F5F5F5"/>
                </a:highlight>
                <a:latin typeface="Calibri"/>
                <a:cs typeface="Calibri"/>
              </a:rPr>
              <a:t>​</a:t>
            </a:r>
          </a:p>
          <a:p>
            <a:pPr marL="285750" indent="-285750" fontAlgn="base">
              <a:buFont typeface="Arial" panose="020B0604020202020204" pitchFamily="34" charset="0"/>
              <a:buChar char="•"/>
            </a:pPr>
            <a:r>
              <a:rPr lang="fr-CA" sz="1200" b="0" i="0" u="none" strike="noStrike">
                <a:solidFill>
                  <a:srgbClr val="000000"/>
                </a:solidFill>
                <a:effectLst/>
                <a:highlight>
                  <a:srgbClr val="F5F5F5"/>
                </a:highlight>
                <a:latin typeface="Calibri"/>
                <a:cs typeface="Calibri"/>
              </a:rPr>
              <a:t>Dans les diapositives qui suivent, vous trouverez des ressources que vous pouvez présenter aux personnes participantes. </a:t>
            </a:r>
            <a:r>
              <a:rPr lang="fr-CA" sz="1200">
                <a:solidFill>
                  <a:srgbClr val="000000"/>
                </a:solidFill>
                <a:highlight>
                  <a:srgbClr val="F5F5F5"/>
                </a:highlight>
                <a:latin typeface="Calibri"/>
                <a:cs typeface="Calibri"/>
              </a:rPr>
              <a:t>Vous pouvez</a:t>
            </a:r>
            <a:r>
              <a:rPr lang="fr-CA" sz="1200" b="0" i="0" u="none" strike="noStrike">
                <a:solidFill>
                  <a:srgbClr val="000000"/>
                </a:solidFill>
                <a:effectLst/>
                <a:highlight>
                  <a:srgbClr val="F5F5F5"/>
                </a:highlight>
                <a:latin typeface="Calibri"/>
                <a:cs typeface="Calibri"/>
              </a:rPr>
              <a:t> adapter l'atelier en ajoutant des diapositives qui réfèrent vers d'autres ressources pertinentes pour les personnes participantes. </a:t>
            </a:r>
            <a:endParaRPr lang="en-US" sz="1200" b="0" i="0">
              <a:solidFill>
                <a:srgbClr val="444444"/>
              </a:solidFill>
              <a:effectLst/>
              <a:highlight>
                <a:srgbClr val="F5F5F5"/>
              </a:highlight>
              <a:latin typeface="Calibri"/>
              <a:ea typeface="Calibri"/>
              <a:cs typeface="Calibri"/>
            </a:endParaRPr>
          </a:p>
          <a:p>
            <a:pPr marL="285750" indent="-285750">
              <a:buFont typeface="Arial" panose="020B0604020202020204" pitchFamily="34" charset="0"/>
              <a:buChar char="•"/>
            </a:pPr>
            <a:r>
              <a:rPr lang="fr-CA">
                <a:solidFill>
                  <a:srgbClr val="000000"/>
                </a:solidFill>
                <a:highlight>
                  <a:srgbClr val="F5F5F5"/>
                </a:highlight>
                <a:latin typeface="Calibri"/>
                <a:ea typeface="Calibri"/>
                <a:cs typeface="Calibri"/>
              </a:rPr>
              <a:t>N'hésitez pas à imprimer les diapositives avec les ressources.</a:t>
            </a:r>
          </a:p>
          <a:p>
            <a:pPr marL="285750" indent="-285750" fontAlgn="base">
              <a:buFont typeface="Arial" panose="020B0604020202020204" pitchFamily="34" charset="0"/>
              <a:buChar char="•"/>
            </a:pPr>
            <a:r>
              <a:rPr lang="fr-CA" sz="1200">
                <a:solidFill>
                  <a:srgbClr val="000000"/>
                </a:solidFill>
                <a:highlight>
                  <a:srgbClr val="F5F5F5"/>
                </a:highlight>
                <a:latin typeface="Calibri"/>
                <a:cs typeface="Calibri"/>
              </a:rPr>
              <a:t>N'hésitez pas </a:t>
            </a:r>
            <a:r>
              <a:rPr lang="fr-CA">
                <a:solidFill>
                  <a:srgbClr val="000000"/>
                </a:solidFill>
                <a:highlight>
                  <a:srgbClr val="F5F5F5"/>
                </a:highlight>
                <a:latin typeface="Calibri"/>
                <a:cs typeface="Calibri"/>
              </a:rPr>
              <a:t>à proposer d'aider</a:t>
            </a:r>
            <a:r>
              <a:rPr lang="fr-CA" sz="1200" b="0" i="0" u="none" strike="noStrike">
                <a:solidFill>
                  <a:srgbClr val="000000"/>
                </a:solidFill>
                <a:effectLst/>
                <a:highlight>
                  <a:srgbClr val="F5F5F5"/>
                </a:highlight>
                <a:latin typeface="Calibri"/>
                <a:cs typeface="Calibri"/>
              </a:rPr>
              <a:t> les personnes participantes à contacter l'une des ressources mentionnées</a:t>
            </a:r>
            <a:r>
              <a:rPr lang="fr-CA" sz="1200">
                <a:solidFill>
                  <a:srgbClr val="000000"/>
                </a:solidFill>
                <a:highlight>
                  <a:srgbClr val="F5F5F5"/>
                </a:highlight>
                <a:latin typeface="Calibri"/>
                <a:cs typeface="Calibri"/>
              </a:rPr>
              <a:t>, voire </a:t>
            </a:r>
            <a:r>
              <a:rPr lang="fr-CA">
                <a:solidFill>
                  <a:srgbClr val="000000"/>
                </a:solidFill>
                <a:highlight>
                  <a:srgbClr val="F5F5F5"/>
                </a:highlight>
                <a:latin typeface="Calibri"/>
                <a:cs typeface="Calibri"/>
              </a:rPr>
              <a:t>de </a:t>
            </a:r>
            <a:r>
              <a:rPr lang="fr-CA" sz="1200">
                <a:solidFill>
                  <a:srgbClr val="000000"/>
                </a:solidFill>
                <a:highlight>
                  <a:srgbClr val="F5F5F5"/>
                </a:highlight>
                <a:latin typeface="Calibri"/>
                <a:cs typeface="Calibri"/>
              </a:rPr>
              <a:t>les accompagner vers ces ressources.</a:t>
            </a:r>
            <a:r>
              <a:rPr lang="fr-CA">
                <a:solidFill>
                  <a:srgbClr val="000000"/>
                </a:solidFill>
                <a:highlight>
                  <a:srgbClr val="F5F5F5"/>
                </a:highlight>
                <a:latin typeface="Calibri"/>
                <a:cs typeface="Calibri"/>
              </a:rPr>
              <a:t> Vous pouvez aussi naviguer sur les sites avec elles.</a:t>
            </a:r>
            <a:endParaRPr lang="en-US" sz="1200" b="0" i="0">
              <a:solidFill>
                <a:srgbClr val="444444"/>
              </a:solidFill>
              <a:effectLst/>
              <a:highlight>
                <a:srgbClr val="F5F5F5"/>
              </a:highlight>
              <a:latin typeface="Calibri"/>
              <a:cs typeface="Calibri"/>
            </a:endParaRPr>
          </a:p>
          <a:p>
            <a:pPr marL="285750" indent="-285750">
              <a:buFont typeface="Arial" panose="020B0604020202020204" pitchFamily="34" charset="0"/>
              <a:buChar char="•"/>
            </a:pPr>
            <a:r>
              <a:rPr lang="fr-CA">
                <a:highlight>
                  <a:srgbClr val="F5F5F5"/>
                </a:highlight>
                <a:latin typeface="Calibri"/>
                <a:cs typeface="Calibri"/>
              </a:rPr>
              <a:t>Mentionnez qu'une personne peut consulter ces ressources même si elles n'a pas l'intention de quitter son conjoint, ou si elle n'est pas sûre. Elle peut consulter ces ressources simplement pour s'informer. </a:t>
            </a:r>
            <a:endParaRPr lang="fr-CA" sz="1200">
              <a:highlight>
                <a:srgbClr val="F5F5F5"/>
              </a:highlight>
              <a:latin typeface="Calibri" panose="020F0502020204030204" pitchFamily="34" charset="0"/>
              <a:cs typeface="Calibri" panose="020F0502020204030204" pitchFamily="34" charset="0"/>
            </a:endParaRPr>
          </a:p>
          <a:p>
            <a:endParaRPr lang="fr-CA">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7</a:t>
            </a:fld>
            <a:endParaRPr lang="fr-CA"/>
          </a:p>
        </p:txBody>
      </p:sp>
    </p:spTree>
    <p:extLst>
      <p:ext uri="{BB962C8B-B14F-4D97-AF65-F5344CB8AC3E}">
        <p14:creationId xmlns:p14="http://schemas.microsoft.com/office/powerpoint/2010/main" val="1479330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a:solidFill>
                  <a:srgbClr val="000000"/>
                </a:solidFill>
                <a:effectLst/>
                <a:highlight>
                  <a:srgbClr val="F5F5F5"/>
                </a:highlight>
                <a:latin typeface="Calibri" panose="020F0502020204030204" pitchFamily="34" charset="0"/>
              </a:rPr>
              <a:t>1 minute</a:t>
            </a:r>
            <a:r>
              <a:rPr lang="fr-CA" b="0" i="0">
                <a:solidFill>
                  <a:srgbClr val="444444"/>
                </a:solidFill>
                <a:effectLst/>
                <a:highlight>
                  <a:srgbClr val="F5F5F5"/>
                </a:highlight>
                <a:latin typeface="Calibri" panose="020F0502020204030204" pitchFamily="34" charset="0"/>
              </a:rPr>
              <a:t>​</a:t>
            </a:r>
          </a:p>
          <a:p>
            <a:pPr algn="l" rtl="0" fontAlgn="base"/>
            <a:r>
              <a:rPr lang="fr-CA" b="1" i="0" u="sng">
                <a:solidFill>
                  <a:srgbClr val="000000"/>
                </a:solidFill>
                <a:effectLst/>
                <a:highlight>
                  <a:srgbClr val="F5F5F5"/>
                </a:highlight>
                <a:latin typeface="Calibri" panose="020F0502020204030204" pitchFamily="34" charset="0"/>
              </a:rPr>
              <a:t>Instructions</a:t>
            </a:r>
            <a:r>
              <a:rPr lang="fr-CA" b="0" i="0" u="sng">
                <a:solidFill>
                  <a:srgbClr val="444444"/>
                </a:solidFill>
                <a:effectLst/>
                <a:highlight>
                  <a:srgbClr val="F5F5F5"/>
                </a:highlight>
                <a:latin typeface="Calibri" panose="020F0502020204030204" pitchFamily="34" charset="0"/>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panose="020F0502020204030204" pitchFamily="34" charset="0"/>
              </a:rPr>
              <a:t>Vous pouvez adapter cette diapositive si vous souhaitez en ajouter à celles qui se trouvent dans les diapositives suivantes. </a:t>
            </a:r>
            <a:endParaRPr lang="en-US" sz="1200" b="0" i="0">
              <a:solidFill>
                <a:srgbClr val="444444"/>
              </a:solidFill>
              <a:effectLst/>
              <a:highlight>
                <a:srgbClr val="F5F5F5"/>
              </a:highlight>
              <a:latin typeface="Arial" panose="020B0604020202020204" pitchFamily="34" charset="0"/>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8</a:t>
            </a:fld>
            <a:endParaRPr lang="fr-CA"/>
          </a:p>
        </p:txBody>
      </p:sp>
    </p:spTree>
    <p:extLst>
      <p:ext uri="{BB962C8B-B14F-4D97-AF65-F5344CB8AC3E}">
        <p14:creationId xmlns:p14="http://schemas.microsoft.com/office/powerpoint/2010/main" val="646068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a:solidFill>
                  <a:srgbClr val="000000"/>
                </a:solidFill>
                <a:effectLst/>
                <a:highlight>
                  <a:srgbClr val="F5F5F5"/>
                </a:highlight>
                <a:latin typeface="Calibri"/>
                <a:ea typeface="Calibri"/>
                <a:cs typeface="Calibri"/>
              </a:rPr>
              <a:t>1 minute</a:t>
            </a:r>
            <a:r>
              <a:rPr lang="fr-CA" b="0" i="0">
                <a:solidFill>
                  <a:srgbClr val="444444"/>
                </a:solidFill>
                <a:effectLst/>
                <a:highlight>
                  <a:srgbClr val="F5F5F5"/>
                </a:highlight>
                <a:latin typeface="Calibri"/>
                <a:ea typeface="Calibri"/>
                <a:cs typeface="Calibri"/>
              </a:rPr>
              <a:t>​</a:t>
            </a:r>
          </a:p>
          <a:p>
            <a:pPr algn="l" rtl="0" fontAlgn="base"/>
            <a:r>
              <a:rPr lang="fr-CA" b="1" i="0" u="sng">
                <a:solidFill>
                  <a:srgbClr val="000000"/>
                </a:solidFill>
                <a:effectLst/>
                <a:highlight>
                  <a:srgbClr val="F5F5F5"/>
                </a:highlight>
                <a:latin typeface="Calibri"/>
                <a:ea typeface="Calibri"/>
                <a:cs typeface="Calibri"/>
              </a:rPr>
              <a:t>Instructions</a:t>
            </a:r>
            <a:r>
              <a:rPr lang="fr-CA" b="0" i="0" u="sng">
                <a:solidFill>
                  <a:srgbClr val="444444"/>
                </a:solidFill>
                <a:effectLst/>
                <a:highlight>
                  <a:srgbClr val="F5F5F5"/>
                </a:highlight>
                <a:latin typeface="Calibri"/>
                <a:ea typeface="Calibri"/>
                <a:cs typeface="Calibri"/>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fr-CA">
                <a:solidFill>
                  <a:srgbClr val="000000"/>
                </a:solidFill>
                <a:highlight>
                  <a:srgbClr val="F5F5F5"/>
                </a:highlight>
                <a:latin typeface="Calibri"/>
                <a:ea typeface="Calibri"/>
                <a:cs typeface="Calibri"/>
              </a:rPr>
              <a:t>Expliquez qu'Éducaloi est un organisme d'information juridique dont la mission est de vulgariser le droit au Québec. Éducaloi est surtout connu pour son site web qui touche à plusieurs sujets juridiques, dont la famille et le couple, la séparation et le divorce, le logement, le travail et plus. La majorité des contenus d'Éducaloi sont disponibles en français et en anglais. </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9</a:t>
            </a:fld>
            <a:endParaRPr lang="fr-CA"/>
          </a:p>
        </p:txBody>
      </p:sp>
    </p:spTree>
    <p:extLst>
      <p:ext uri="{BB962C8B-B14F-4D97-AF65-F5344CB8AC3E}">
        <p14:creationId xmlns:p14="http://schemas.microsoft.com/office/powerpoint/2010/main" val="3864479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facebook.com/educaloi/?ref=page_internal" TargetMode="External"/><Relationship Id="rId3" Type="http://schemas.openxmlformats.org/officeDocument/2006/relationships/image" Target="../media/image11.png"/><Relationship Id="rId7" Type="http://schemas.openxmlformats.org/officeDocument/2006/relationships/image" Target="../media/image14.svg"/><Relationship Id="rId12" Type="http://schemas.openxmlformats.org/officeDocument/2006/relationships/hyperlink" Target="https://www.instagram.com/educaloi/?hl=fr-ca" TargetMode="External"/><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hyperlink" Target="https://www.youtube.com/c/educaloi/videos" TargetMode="External"/><Relationship Id="rId5" Type="http://schemas.openxmlformats.org/officeDocument/2006/relationships/hyperlink" Target="https://educaloi.qc.ca/" TargetMode="External"/><Relationship Id="rId1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hyperlink" Target="https://educaloi.qc.ca/en/"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13">
            <a:extLst>
              <a:ext uri="{FF2B5EF4-FFF2-40B4-BE49-F238E27FC236}">
                <a16:creationId xmlns:a16="http://schemas.microsoft.com/office/drawing/2014/main" id="{FF4AE20D-E092-A0A8-8EF1-844988D2D1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16" t="9271" r="3772" b="32316"/>
          <a:stretch/>
        </p:blipFill>
        <p:spPr>
          <a:xfrm>
            <a:off x="0" y="-128336"/>
            <a:ext cx="12192000" cy="4895546"/>
          </a:xfrm>
          <a:prstGeom prst="rect">
            <a:avLst/>
          </a:prstGeom>
        </p:spPr>
      </p:pic>
      <p:sp>
        <p:nvSpPr>
          <p:cNvPr id="2" name="Titre 1">
            <a:extLst>
              <a:ext uri="{FF2B5EF4-FFF2-40B4-BE49-F238E27FC236}">
                <a16:creationId xmlns:a16="http://schemas.microsoft.com/office/drawing/2014/main" id="{14268358-8787-DF04-9D5E-2C47C84BBC9A}"/>
              </a:ext>
            </a:extLst>
          </p:cNvPr>
          <p:cNvSpPr>
            <a:spLocks noGrp="1"/>
          </p:cNvSpPr>
          <p:nvPr>
            <p:ph type="ctrTitle"/>
          </p:nvPr>
        </p:nvSpPr>
        <p:spPr>
          <a:xfrm>
            <a:off x="733246" y="1122363"/>
            <a:ext cx="7806906" cy="2387600"/>
          </a:xfrm>
        </p:spPr>
        <p:txBody>
          <a:bodyPr anchor="b"/>
          <a:lstStyle>
            <a:lvl1pPr algn="l">
              <a:defRPr sz="6000">
                <a:solidFill>
                  <a:schemeClr val="bg1"/>
                </a:solidFill>
              </a:defRPr>
            </a:lvl1pPr>
          </a:lstStyle>
          <a:p>
            <a:r>
              <a:rPr lang="fr-FR"/>
              <a:t>Modifiez le style du titre</a:t>
            </a:r>
            <a:endParaRPr lang="fr-CA"/>
          </a:p>
        </p:txBody>
      </p:sp>
      <p:sp>
        <p:nvSpPr>
          <p:cNvPr id="4" name="Espace réservé de la date 3">
            <a:extLst>
              <a:ext uri="{FF2B5EF4-FFF2-40B4-BE49-F238E27FC236}">
                <a16:creationId xmlns:a16="http://schemas.microsoft.com/office/drawing/2014/main" id="{3B0C5AA0-E852-578A-8D1F-6CEED1F0A8F3}"/>
              </a:ext>
            </a:extLst>
          </p:cNvPr>
          <p:cNvSpPr>
            <a:spLocks noGrp="1"/>
          </p:cNvSpPr>
          <p:nvPr>
            <p:ph type="dt" sz="half" idx="10"/>
          </p:nvPr>
        </p:nvSpPr>
        <p:spPr>
          <a:xfrm>
            <a:off x="838200" y="6356350"/>
            <a:ext cx="2743200" cy="365125"/>
          </a:xfrm>
          <a:prstGeom prst="rect">
            <a:avLst/>
          </a:prstGeom>
        </p:spPr>
        <p:txBody>
          <a:bodyPr/>
          <a:lstStyle/>
          <a:p>
            <a:fld id="{A3CD4133-95F7-48D7-9EF0-9862A6E18954}" type="datetimeFigureOut">
              <a:rPr lang="fr-CA" smtClean="0"/>
              <a:t>2026-01-23</a:t>
            </a:fld>
            <a:endParaRPr lang="fr-CA"/>
          </a:p>
        </p:txBody>
      </p:sp>
      <p:sp>
        <p:nvSpPr>
          <p:cNvPr id="5" name="Espace réservé du pied de page 4">
            <a:extLst>
              <a:ext uri="{FF2B5EF4-FFF2-40B4-BE49-F238E27FC236}">
                <a16:creationId xmlns:a16="http://schemas.microsoft.com/office/drawing/2014/main" id="{02A35981-8A85-8AC7-A1C7-54AC56C82C7F}"/>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id="{B45A0092-D95E-40D9-83DF-99846FF244DF}"/>
              </a:ext>
            </a:extLst>
          </p:cNvPr>
          <p:cNvSpPr>
            <a:spLocks noGrp="1"/>
          </p:cNvSpPr>
          <p:nvPr>
            <p:ph type="sldNum" sz="quarter" idx="12"/>
          </p:nvPr>
        </p:nvSpPr>
        <p:spPr>
          <a:xfrm>
            <a:off x="8610600" y="6356350"/>
            <a:ext cx="2743200" cy="365125"/>
          </a:xfrm>
          <a:prstGeom prst="rect">
            <a:avLst/>
          </a:prstGeom>
        </p:spPr>
        <p:txBody>
          <a:bodyPr/>
          <a:lstStyle/>
          <a:p>
            <a:fld id="{115A90E2-16E0-4520-91C8-BAA7D6C279B5}" type="slidenum">
              <a:rPr lang="fr-CA" smtClean="0"/>
              <a:t>‹n°›</a:t>
            </a:fld>
            <a:endParaRPr lang="fr-CA"/>
          </a:p>
        </p:txBody>
      </p:sp>
      <p:sp>
        <p:nvSpPr>
          <p:cNvPr id="7" name="Rectangle 6">
            <a:extLst>
              <a:ext uri="{FF2B5EF4-FFF2-40B4-BE49-F238E27FC236}">
                <a16:creationId xmlns:a16="http://schemas.microsoft.com/office/drawing/2014/main" id="{DE7B2A1B-2889-0D82-FF83-4F3AB99B1E67}"/>
              </a:ext>
            </a:extLst>
          </p:cNvPr>
          <p:cNvSpPr/>
          <p:nvPr userDrawn="1"/>
        </p:nvSpPr>
        <p:spPr>
          <a:xfrm>
            <a:off x="0" y="4726112"/>
            <a:ext cx="12192000" cy="2262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Sous-titre 2">
            <a:extLst>
              <a:ext uri="{FF2B5EF4-FFF2-40B4-BE49-F238E27FC236}">
                <a16:creationId xmlns:a16="http://schemas.microsoft.com/office/drawing/2014/main" id="{786A9653-0CF7-405B-9EE1-5F63ED582BED}"/>
              </a:ext>
            </a:extLst>
          </p:cNvPr>
          <p:cNvSpPr>
            <a:spLocks noGrp="1"/>
          </p:cNvSpPr>
          <p:nvPr>
            <p:ph type="subTitle" idx="1"/>
          </p:nvPr>
        </p:nvSpPr>
        <p:spPr>
          <a:xfrm>
            <a:off x="733246" y="4907756"/>
            <a:ext cx="558991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pic>
        <p:nvPicPr>
          <p:cNvPr id="15" name="Image 14" descr="Une image contenant Police, Graphique, logo, symbole&#10;&#10;Description générée automatiquement">
            <a:extLst>
              <a:ext uri="{FF2B5EF4-FFF2-40B4-BE49-F238E27FC236}">
                <a16:creationId xmlns:a16="http://schemas.microsoft.com/office/drawing/2014/main" id="{210534FF-39A5-D602-21C0-17F1FB83E7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67164" y="5889572"/>
            <a:ext cx="3551506" cy="673946"/>
          </a:xfrm>
          <a:prstGeom prst="rect">
            <a:avLst/>
          </a:prstGeom>
        </p:spPr>
      </p:pic>
    </p:spTree>
    <p:extLst>
      <p:ext uri="{BB962C8B-B14F-4D97-AF65-F5344CB8AC3E}">
        <p14:creationId xmlns:p14="http://schemas.microsoft.com/office/powerpoint/2010/main" val="4279856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accent3"/>
        </a:solidFill>
        <a:effectLst/>
      </p:bgPr>
    </p:bg>
    <p:spTree>
      <p:nvGrpSpPr>
        <p:cNvPr id="1" name=""/>
        <p:cNvGrpSpPr/>
        <p:nvPr/>
      </p:nvGrpSpPr>
      <p:grpSpPr>
        <a:xfrm>
          <a:off x="0" y="0"/>
          <a:ext cx="0" cy="0"/>
          <a:chOff x="0" y="0"/>
          <a:chExt cx="0" cy="0"/>
        </a:xfrm>
      </p:grpSpPr>
      <p:pic>
        <p:nvPicPr>
          <p:cNvPr id="4" name="Picture 19" descr="Background pattern&#10;&#10;Description automatically generated">
            <a:extLst>
              <a:ext uri="{FF2B5EF4-FFF2-40B4-BE49-F238E27FC236}">
                <a16:creationId xmlns:a16="http://schemas.microsoft.com/office/drawing/2014/main" id="{664730B6-B2F1-0703-0A30-3290CA2ED4B4}"/>
              </a:ext>
            </a:extLst>
          </p:cNvPr>
          <p:cNvPicPr>
            <a:picLocks noChangeAspect="1"/>
          </p:cNvPicPr>
          <p:nvPr userDrawn="1"/>
        </p:nvPicPr>
        <p:blipFill rotWithShape="1">
          <a:blip r:embed="rId2">
            <a:grayscl/>
            <a:alphaModFix amt="35000"/>
            <a:extLst>
              <a:ext uri="{28A0092B-C50C-407E-A947-70E740481C1C}">
                <a14:useLocalDpi xmlns:a14="http://schemas.microsoft.com/office/drawing/2010/main" val="0"/>
              </a:ext>
            </a:extLst>
          </a:blip>
          <a:srcRect l="11366" t="3545" r="2419" b="34438"/>
          <a:stretch/>
        </p:blipFill>
        <p:spPr>
          <a:xfrm>
            <a:off x="0" y="-1"/>
            <a:ext cx="12192000" cy="6770979"/>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48108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7" name="Image 6" descr="Une image contenant motif, conception, Symétrie, cercle&#10;&#10;Description générée automatiquement">
            <a:extLst>
              <a:ext uri="{FF2B5EF4-FFF2-40B4-BE49-F238E27FC236}">
                <a16:creationId xmlns:a16="http://schemas.microsoft.com/office/drawing/2014/main" id="{A7F3B36C-82EC-93F3-8431-8D9DFD1DBC1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
        <p:nvSpPr>
          <p:cNvPr id="2" name="Titre 1">
            <a:extLst>
              <a:ext uri="{FF2B5EF4-FFF2-40B4-BE49-F238E27FC236}">
                <a16:creationId xmlns:a16="http://schemas.microsoft.com/office/drawing/2014/main" id="{FA84991B-9EBD-DAED-C108-783F09094D5C}"/>
              </a:ext>
            </a:extLst>
          </p:cNvPr>
          <p:cNvSpPr>
            <a:spLocks noGrp="1"/>
          </p:cNvSpPr>
          <p:nvPr>
            <p:ph type="title"/>
          </p:nvPr>
        </p:nvSpPr>
        <p:spPr>
          <a:xfrm>
            <a:off x="839788" y="365125"/>
            <a:ext cx="10515600" cy="1325563"/>
          </a:xfrm>
        </p:spPr>
        <p:txBody>
          <a:bodyPr/>
          <a:lstStyle>
            <a:lvl1pPr>
              <a:defRPr>
                <a:solidFill>
                  <a:schemeClr val="accent1"/>
                </a:solidFill>
              </a:defRPr>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3E5E80BC-A930-D3A1-2303-2D8D6C3A3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A7D903F-A352-4171-BD36-83E517353DF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232C3633-AEF2-02DB-572C-4AA6FE3A7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BD108C0-04C9-1007-54E9-75957CB3EA8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grpSp>
        <p:nvGrpSpPr>
          <p:cNvPr id="11" name="Groupe 9">
            <a:extLst>
              <a:ext uri="{FF2B5EF4-FFF2-40B4-BE49-F238E27FC236}">
                <a16:creationId xmlns:a16="http://schemas.microsoft.com/office/drawing/2014/main" id="{03033E5A-A25C-5101-78E1-E8B64ECFFB59}"/>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12" name="Rectangle 11">
              <a:extLst>
                <a:ext uri="{FF2B5EF4-FFF2-40B4-BE49-F238E27FC236}">
                  <a16:creationId xmlns:a16="http://schemas.microsoft.com/office/drawing/2014/main" id="{DE33AA58-3CAC-9214-E20B-17779163A6B5}"/>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3" name="Image 5">
              <a:extLst>
                <a:ext uri="{FF2B5EF4-FFF2-40B4-BE49-F238E27FC236}">
                  <a16:creationId xmlns:a16="http://schemas.microsoft.com/office/drawing/2014/main" id="{056832D5-8ABD-54AF-EA00-9C8DE1379901}"/>
                </a:ext>
              </a:extLst>
            </p:cNvPr>
            <p:cNvPicPr>
              <a:picLocks noChangeAspect="1"/>
            </p:cNvPicPr>
            <p:nvPr/>
          </p:nvPicPr>
          <p:blipFill>
            <a:blip r:embed="rId3"/>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2648816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599" y="1323474"/>
            <a:ext cx="11232763" cy="865544"/>
          </a:xfrm>
        </p:spPr>
        <p:txBody>
          <a:bodyPr/>
          <a:lstStyle>
            <a:lvl1pPr>
              <a:defRPr>
                <a:solidFill>
                  <a:schemeClr val="accent1"/>
                </a:solidFill>
              </a:defRPr>
            </a:lvl1pPr>
          </a:lstStyle>
          <a:p>
            <a:r>
              <a:rPr lang="fr-FR"/>
              <a:t>Modifiez le style du titre</a:t>
            </a:r>
            <a:endParaRPr lang="fr-CA"/>
          </a:p>
        </p:txBody>
      </p:sp>
      <p:sp>
        <p:nvSpPr>
          <p:cNvPr id="7" name="Espace réservé du contenu 2">
            <a:extLst>
              <a:ext uri="{FF2B5EF4-FFF2-40B4-BE49-F238E27FC236}">
                <a16:creationId xmlns:a16="http://schemas.microsoft.com/office/drawing/2014/main" id="{1B018064-8571-36C2-CFD6-4B0FF03F32E7}"/>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3" name="Picture 13">
            <a:extLst>
              <a:ext uri="{FF2B5EF4-FFF2-40B4-BE49-F238E27FC236}">
                <a16:creationId xmlns:a16="http://schemas.microsoft.com/office/drawing/2014/main" id="{123C9219-306C-B7B1-57BB-3850D0074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3785946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_3">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4C0EA56B-7832-2912-D433-6BA227A837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466" y="549327"/>
            <a:ext cx="11232897" cy="1325563"/>
          </a:xfrm>
        </p:spPr>
        <p:txBody>
          <a:bodyPr anchor="b"/>
          <a:lstStyle>
            <a:lvl1pPr>
              <a:defRPr>
                <a:solidFill>
                  <a:schemeClr val="bg1"/>
                </a:solidFill>
              </a:defRPr>
            </a:lvl1pPr>
          </a:lstStyle>
          <a:p>
            <a:r>
              <a:rPr lang="fr-FR"/>
              <a:t>Modifiez le style du titre</a:t>
            </a:r>
            <a:endParaRPr lang="fr-CA"/>
          </a:p>
        </p:txBody>
      </p:sp>
      <p:grpSp>
        <p:nvGrpSpPr>
          <p:cNvPr id="4" name="Groupe 9">
            <a:extLst>
              <a:ext uri="{FF2B5EF4-FFF2-40B4-BE49-F238E27FC236}">
                <a16:creationId xmlns:a16="http://schemas.microsoft.com/office/drawing/2014/main" id="{FC538D49-A55C-432B-37A1-FBF2F542249D}"/>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5" name="Rectangle 4">
              <a:extLst>
                <a:ext uri="{FF2B5EF4-FFF2-40B4-BE49-F238E27FC236}">
                  <a16:creationId xmlns:a16="http://schemas.microsoft.com/office/drawing/2014/main" id="{7DB067FC-368A-ADFE-5403-B04C0D0ED1AC}"/>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5">
              <a:extLst>
                <a:ext uri="{FF2B5EF4-FFF2-40B4-BE49-F238E27FC236}">
                  <a16:creationId xmlns:a16="http://schemas.microsoft.com/office/drawing/2014/main" id="{2E6CC879-4823-152F-17DF-1975E60CA16D}"/>
                </a:ext>
              </a:extLst>
            </p:cNvPr>
            <p:cNvPicPr>
              <a:picLocks noChangeAspect="1"/>
            </p:cNvPicPr>
            <p:nvPr/>
          </p:nvPicPr>
          <p:blipFill>
            <a:blip r:embed="rId3"/>
            <a:stretch>
              <a:fillRect/>
            </a:stretch>
          </p:blipFill>
          <p:spPr>
            <a:xfrm>
              <a:off x="9957844" y="6290315"/>
              <a:ext cx="1833096" cy="509600"/>
            </a:xfrm>
            <a:prstGeom prst="rect">
              <a:avLst/>
            </a:prstGeom>
            <a:grpFill/>
          </p:spPr>
        </p:pic>
      </p:grpSp>
      <p:sp>
        <p:nvSpPr>
          <p:cNvPr id="11" name="Espace réservé du contenu 2">
            <a:extLst>
              <a:ext uri="{FF2B5EF4-FFF2-40B4-BE49-F238E27FC236}">
                <a16:creationId xmlns:a16="http://schemas.microsoft.com/office/drawing/2014/main" id="{44B7FDBD-DBAF-3EA0-C1DD-AD3FC25DB2B2}"/>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3735583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grpSp>
        <p:nvGrpSpPr>
          <p:cNvPr id="5" name="Groupe 9">
            <a:extLst>
              <a:ext uri="{FF2B5EF4-FFF2-40B4-BE49-F238E27FC236}">
                <a16:creationId xmlns:a16="http://schemas.microsoft.com/office/drawing/2014/main" id="{33208C2E-B8E6-D146-AEBC-3BE23F36A50B}"/>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6" name="Rectangle 5">
              <a:extLst>
                <a:ext uri="{FF2B5EF4-FFF2-40B4-BE49-F238E27FC236}">
                  <a16:creationId xmlns:a16="http://schemas.microsoft.com/office/drawing/2014/main" id="{8A148585-A276-1EDE-8B51-18BC527E0B0F}"/>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5">
              <a:extLst>
                <a:ext uri="{FF2B5EF4-FFF2-40B4-BE49-F238E27FC236}">
                  <a16:creationId xmlns:a16="http://schemas.microsoft.com/office/drawing/2014/main" id="{59EAA03F-A5F2-5D1B-0913-2DE8E20FA081}"/>
                </a:ext>
              </a:extLst>
            </p:cNvPr>
            <p:cNvPicPr>
              <a:picLocks noChangeAspect="1"/>
            </p:cNvPicPr>
            <p:nvPr/>
          </p:nvPicPr>
          <p:blipFill>
            <a:blip r:embed="rId2"/>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3100289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712883-DB84-062B-B115-A2DA747C20D6}"/>
              </a:ext>
            </a:extLst>
          </p:cNvPr>
          <p:cNvSpPr>
            <a:spLocks noGrp="1"/>
          </p:cNvSpPr>
          <p:nvPr>
            <p:ph type="title"/>
          </p:nvPr>
        </p:nvSpPr>
        <p:spPr>
          <a:xfrm>
            <a:off x="839788" y="661737"/>
            <a:ext cx="3932237" cy="1985209"/>
          </a:xfrm>
        </p:spPr>
        <p:txBody>
          <a:bodyPr anchor="b">
            <a:normAutofit/>
          </a:bodyPr>
          <a:lstStyle>
            <a:lvl1pPr>
              <a:defRPr sz="4000">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99E5B265-4900-CB60-3DF7-B1DD87401DC5}"/>
              </a:ext>
            </a:extLst>
          </p:cNvPr>
          <p:cNvSpPr>
            <a:spLocks noGrp="1"/>
          </p:cNvSpPr>
          <p:nvPr>
            <p:ph idx="1"/>
          </p:nvPr>
        </p:nvSpPr>
        <p:spPr>
          <a:xfrm>
            <a:off x="5183188" y="661737"/>
            <a:ext cx="6172200" cy="51993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4953DAE2-B543-D4FC-B0A4-C871E47A8131}"/>
              </a:ext>
            </a:extLst>
          </p:cNvPr>
          <p:cNvSpPr>
            <a:spLocks noGrp="1"/>
          </p:cNvSpPr>
          <p:nvPr>
            <p:ph type="body" sz="half" idx="2"/>
          </p:nvPr>
        </p:nvSpPr>
        <p:spPr>
          <a:xfrm>
            <a:off x="839788" y="2815388"/>
            <a:ext cx="3932237" cy="30535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grpSp>
        <p:nvGrpSpPr>
          <p:cNvPr id="8" name="Groupe 9">
            <a:extLst>
              <a:ext uri="{FF2B5EF4-FFF2-40B4-BE49-F238E27FC236}">
                <a16:creationId xmlns:a16="http://schemas.microsoft.com/office/drawing/2014/main" id="{A4DB4544-1375-FDA1-E144-1E1F73677A38}"/>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A67A29BB-352A-F74C-A439-7EB608678E1E}"/>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5">
              <a:extLst>
                <a:ext uri="{FF2B5EF4-FFF2-40B4-BE49-F238E27FC236}">
                  <a16:creationId xmlns:a16="http://schemas.microsoft.com/office/drawing/2014/main" id="{46D1E15D-82D8-2D9C-98B0-251E7FF2986C}"/>
                </a:ext>
              </a:extLst>
            </p:cNvPr>
            <p:cNvPicPr>
              <a:picLocks noChangeAspect="1"/>
            </p:cNvPicPr>
            <p:nvPr/>
          </p:nvPicPr>
          <p:blipFill>
            <a:blip r:embed="rId2"/>
            <a:stretch>
              <a:fillRect/>
            </a:stretch>
          </p:blipFill>
          <p:spPr>
            <a:xfrm>
              <a:off x="9957844" y="6290315"/>
              <a:ext cx="1833096" cy="509600"/>
            </a:xfrm>
            <a:prstGeom prst="rect">
              <a:avLst/>
            </a:prstGeom>
            <a:grpFill/>
          </p:spPr>
        </p:pic>
      </p:grpSp>
      <p:pic>
        <p:nvPicPr>
          <p:cNvPr id="5" name="Image 4" descr="Une image contenant motif, conception, Symétrie, cercle&#10;&#10;Description générée automatiquement">
            <a:extLst>
              <a:ext uri="{FF2B5EF4-FFF2-40B4-BE49-F238E27FC236}">
                <a16:creationId xmlns:a16="http://schemas.microsoft.com/office/drawing/2014/main" id="{FFF5F553-A745-A1AD-4DE6-FEB323DF9B75}"/>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Tree>
    <p:extLst>
      <p:ext uri="{BB962C8B-B14F-4D97-AF65-F5344CB8AC3E}">
        <p14:creationId xmlns:p14="http://schemas.microsoft.com/office/powerpoint/2010/main" val="3255062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ducaloi_reseaux sociaux">
    <p:spTree>
      <p:nvGrpSpPr>
        <p:cNvPr id="1" name=""/>
        <p:cNvGrpSpPr/>
        <p:nvPr/>
      </p:nvGrpSpPr>
      <p:grpSpPr>
        <a:xfrm>
          <a:off x="0" y="0"/>
          <a:ext cx="0" cy="0"/>
          <a:chOff x="0" y="0"/>
          <a:chExt cx="0" cy="0"/>
        </a:xfrm>
      </p:grpSpPr>
      <p:pic>
        <p:nvPicPr>
          <p:cNvPr id="28" name="Image 27" descr="Une image contenant Police, Graphique, logo, graphisme&#10;&#10;Description générée automatiquement">
            <a:extLst>
              <a:ext uri="{FF2B5EF4-FFF2-40B4-BE49-F238E27FC236}">
                <a16:creationId xmlns:a16="http://schemas.microsoft.com/office/drawing/2014/main" id="{72F422A0-9BA7-EDE5-006D-4A33414216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2680" y="5915861"/>
            <a:ext cx="1008711" cy="629729"/>
          </a:xfrm>
          <a:prstGeom prst="rect">
            <a:avLst/>
          </a:prstGeom>
        </p:spPr>
      </p:pic>
      <p:grpSp>
        <p:nvGrpSpPr>
          <p:cNvPr id="4" name="Group 30">
            <a:extLst>
              <a:ext uri="{FF2B5EF4-FFF2-40B4-BE49-F238E27FC236}">
                <a16:creationId xmlns:a16="http://schemas.microsoft.com/office/drawing/2014/main" id="{C50FDE65-1077-5242-E7B1-13AA0A7B9B9E}"/>
              </a:ext>
            </a:extLst>
          </p:cNvPr>
          <p:cNvGrpSpPr/>
          <p:nvPr userDrawn="1"/>
        </p:nvGrpSpPr>
        <p:grpSpPr>
          <a:xfrm>
            <a:off x="285324" y="1474403"/>
            <a:ext cx="5810676" cy="3502410"/>
            <a:chOff x="4419601" y="2396066"/>
            <a:chExt cx="7992532" cy="4817533"/>
          </a:xfrm>
        </p:grpSpPr>
        <p:pic>
          <p:nvPicPr>
            <p:cNvPr id="5" name="Image 27">
              <a:extLst>
                <a:ext uri="{FF2B5EF4-FFF2-40B4-BE49-F238E27FC236}">
                  <a16:creationId xmlns:a16="http://schemas.microsoft.com/office/drawing/2014/main" id="{9967820A-8013-7E44-9AD6-FC493A7764A2}"/>
                </a:ext>
              </a:extLst>
            </p:cNvPr>
            <p:cNvPicPr>
              <a:picLocks noChangeAspect="1"/>
            </p:cNvPicPr>
            <p:nvPr/>
          </p:nvPicPr>
          <p:blipFill rotWithShape="1">
            <a:blip r:embed="rId3"/>
            <a:srcRect l="-26" t="2093" r="-383" b="-2963"/>
            <a:stretch/>
          </p:blipFill>
          <p:spPr>
            <a:xfrm>
              <a:off x="4419601" y="2396066"/>
              <a:ext cx="7992532" cy="4817533"/>
            </a:xfrm>
            <a:prstGeom prst="rect">
              <a:avLst/>
            </a:prstGeom>
          </p:spPr>
        </p:pic>
        <p:pic>
          <p:nvPicPr>
            <p:cNvPr id="6" name="Picture 32" descr="Graphical user interface, application&#10;&#10;Description automatically generated">
              <a:extLst>
                <a:ext uri="{FF2B5EF4-FFF2-40B4-BE49-F238E27FC236}">
                  <a16:creationId xmlns:a16="http://schemas.microsoft.com/office/drawing/2014/main" id="{99C0C2DB-F8CC-6978-3E50-551225BA98AF}"/>
                </a:ext>
              </a:extLst>
            </p:cNvPr>
            <p:cNvPicPr>
              <a:picLocks noChangeAspect="1"/>
            </p:cNvPicPr>
            <p:nvPr/>
          </p:nvPicPr>
          <p:blipFill rotWithShape="1">
            <a:blip r:embed="rId4">
              <a:extLst>
                <a:ext uri="{28A0092B-C50C-407E-A947-70E740481C1C}">
                  <a14:useLocalDpi xmlns:a14="http://schemas.microsoft.com/office/drawing/2010/main" val="0"/>
                </a:ext>
              </a:extLst>
            </a:blip>
            <a:srcRect r="10810" b="6410"/>
            <a:stretch/>
          </p:blipFill>
          <p:spPr>
            <a:xfrm>
              <a:off x="5511028" y="2713443"/>
              <a:ext cx="5783505" cy="3628089"/>
            </a:xfrm>
            <a:prstGeom prst="rect">
              <a:avLst/>
            </a:prstGeom>
          </p:spPr>
        </p:pic>
      </p:grpSp>
      <p:grpSp>
        <p:nvGrpSpPr>
          <p:cNvPr id="7" name="Groupe 17">
            <a:extLst>
              <a:ext uri="{FF2B5EF4-FFF2-40B4-BE49-F238E27FC236}">
                <a16:creationId xmlns:a16="http://schemas.microsoft.com/office/drawing/2014/main" id="{03020146-95CB-80DD-BA8C-34164305C658}"/>
              </a:ext>
            </a:extLst>
          </p:cNvPr>
          <p:cNvGrpSpPr>
            <a:grpSpLocks noChangeAspect="1"/>
          </p:cNvGrpSpPr>
          <p:nvPr userDrawn="1"/>
        </p:nvGrpSpPr>
        <p:grpSpPr>
          <a:xfrm>
            <a:off x="2881020" y="4898330"/>
            <a:ext cx="630976" cy="630936"/>
            <a:chOff x="8915400" y="2747719"/>
            <a:chExt cx="1689500" cy="1689393"/>
          </a:xfrm>
        </p:grpSpPr>
        <p:sp>
          <p:nvSpPr>
            <p:cNvPr id="8" name="Oval 24">
              <a:hlinkClick r:id="rId5"/>
              <a:extLst>
                <a:ext uri="{FF2B5EF4-FFF2-40B4-BE49-F238E27FC236}">
                  <a16:creationId xmlns:a16="http://schemas.microsoft.com/office/drawing/2014/main" id="{638BF88E-FED5-F53A-B10D-8C26F7CA8157}"/>
                </a:ext>
              </a:extLst>
            </p:cNvPr>
            <p:cNvSpPr>
              <a:spLocks/>
            </p:cNvSpPr>
            <p:nvPr userDrawn="1"/>
          </p:nvSpPr>
          <p:spPr bwMode="auto">
            <a:xfrm>
              <a:off x="8915400"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9" name="Graphique 16">
              <a:extLst>
                <a:ext uri="{FF2B5EF4-FFF2-40B4-BE49-F238E27FC236}">
                  <a16:creationId xmlns:a16="http://schemas.microsoft.com/office/drawing/2014/main" id="{64AA9B73-C036-B61F-15A2-431C58169E4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pic>
        <p:nvPicPr>
          <p:cNvPr id="10" name="Image 5">
            <a:extLst>
              <a:ext uri="{FF2B5EF4-FFF2-40B4-BE49-F238E27FC236}">
                <a16:creationId xmlns:a16="http://schemas.microsoft.com/office/drawing/2014/main" id="{D7B2A707-4B1B-59A0-1136-4D0A974ECC76}"/>
              </a:ext>
            </a:extLst>
          </p:cNvPr>
          <p:cNvPicPr>
            <a:picLocks noChangeAspect="1"/>
          </p:cNvPicPr>
          <p:nvPr userDrawn="1"/>
        </p:nvPicPr>
        <p:blipFill rotWithShape="1">
          <a:blip r:embed="rId8"/>
          <a:srcRect l="642" r="857"/>
          <a:stretch/>
        </p:blipFill>
        <p:spPr>
          <a:xfrm>
            <a:off x="6417032" y="1531158"/>
            <a:ext cx="1506886" cy="1280160"/>
          </a:xfrm>
          <a:prstGeom prst="rect">
            <a:avLst/>
          </a:prstGeom>
          <a:ln w="38100">
            <a:solidFill>
              <a:srgbClr val="333F48"/>
            </a:solidFill>
            <a:miter lim="800000"/>
          </a:ln>
        </p:spPr>
      </p:pic>
      <p:pic>
        <p:nvPicPr>
          <p:cNvPr id="11" name="Image 21">
            <a:extLst>
              <a:ext uri="{FF2B5EF4-FFF2-40B4-BE49-F238E27FC236}">
                <a16:creationId xmlns:a16="http://schemas.microsoft.com/office/drawing/2014/main" id="{C9490D14-F70D-9C52-503A-DC037DCDD60B}"/>
              </a:ext>
            </a:extLst>
          </p:cNvPr>
          <p:cNvPicPr>
            <a:picLocks noChangeAspect="1"/>
          </p:cNvPicPr>
          <p:nvPr userDrawn="1"/>
        </p:nvPicPr>
        <p:blipFill>
          <a:blip r:embed="rId9"/>
          <a:stretch>
            <a:fillRect/>
          </a:stretch>
        </p:blipFill>
        <p:spPr>
          <a:xfrm>
            <a:off x="6417032" y="3139224"/>
            <a:ext cx="1508760" cy="1159542"/>
          </a:xfrm>
          <a:prstGeom prst="rect">
            <a:avLst/>
          </a:prstGeom>
          <a:ln w="38100">
            <a:solidFill>
              <a:srgbClr val="333F48"/>
            </a:solidFill>
            <a:miter lim="800000"/>
          </a:ln>
        </p:spPr>
      </p:pic>
      <p:pic>
        <p:nvPicPr>
          <p:cNvPr id="12" name="Image 23">
            <a:extLst>
              <a:ext uri="{FF2B5EF4-FFF2-40B4-BE49-F238E27FC236}">
                <a16:creationId xmlns:a16="http://schemas.microsoft.com/office/drawing/2014/main" id="{473DAE30-D840-A1A6-4143-DFFE8AF256B7}"/>
              </a:ext>
            </a:extLst>
          </p:cNvPr>
          <p:cNvPicPr>
            <a:picLocks noChangeAspect="1"/>
          </p:cNvPicPr>
          <p:nvPr userDrawn="1"/>
        </p:nvPicPr>
        <p:blipFill>
          <a:blip r:embed="rId10"/>
          <a:stretch>
            <a:fillRect/>
          </a:stretch>
        </p:blipFill>
        <p:spPr>
          <a:xfrm>
            <a:off x="6417032" y="4626671"/>
            <a:ext cx="1508760" cy="1443298"/>
          </a:xfrm>
          <a:prstGeom prst="rect">
            <a:avLst/>
          </a:prstGeom>
          <a:ln w="38100">
            <a:solidFill>
              <a:srgbClr val="333F48"/>
            </a:solidFill>
            <a:miter lim="800000"/>
          </a:ln>
        </p:spPr>
      </p:pic>
      <p:grpSp>
        <p:nvGrpSpPr>
          <p:cNvPr id="13" name="Groupe 13">
            <a:extLst>
              <a:ext uri="{FF2B5EF4-FFF2-40B4-BE49-F238E27FC236}">
                <a16:creationId xmlns:a16="http://schemas.microsoft.com/office/drawing/2014/main" id="{76EEB412-7B52-E3C7-B9CC-F71BBC22A166}"/>
              </a:ext>
            </a:extLst>
          </p:cNvPr>
          <p:cNvGrpSpPr/>
          <p:nvPr userDrawn="1"/>
        </p:nvGrpSpPr>
        <p:grpSpPr>
          <a:xfrm>
            <a:off x="7636735" y="3402403"/>
            <a:ext cx="633224" cy="633184"/>
            <a:chOff x="539551" y="2747719"/>
            <a:chExt cx="1689499" cy="1689393"/>
          </a:xfrm>
        </p:grpSpPr>
        <p:sp>
          <p:nvSpPr>
            <p:cNvPr id="14" name="Oval 18">
              <a:hlinkClick r:id="rId11"/>
              <a:extLst>
                <a:ext uri="{FF2B5EF4-FFF2-40B4-BE49-F238E27FC236}">
                  <a16:creationId xmlns:a16="http://schemas.microsoft.com/office/drawing/2014/main" id="{3B8C6BA3-B753-C6E1-C755-6E0A4EFA3726}"/>
                </a:ext>
              </a:extLst>
            </p:cNvPr>
            <p:cNvSpPr>
              <a:spLocks/>
            </p:cNvSpPr>
            <p:nvPr userDrawn="1"/>
          </p:nvSpPr>
          <p:spPr bwMode="auto">
            <a:xfrm>
              <a:off x="539551" y="2747719"/>
              <a:ext cx="1689499"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5" name="AutoShape 19">
              <a:extLst>
                <a:ext uri="{FF2B5EF4-FFF2-40B4-BE49-F238E27FC236}">
                  <a16:creationId xmlns:a16="http://schemas.microsoft.com/office/drawing/2014/main" id="{44726357-5FBC-BB20-C28B-03EE36BADD7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8734E242-53E7-98E4-183D-AFD902DE5F60}"/>
              </a:ext>
            </a:extLst>
          </p:cNvPr>
          <p:cNvGrpSpPr/>
          <p:nvPr userDrawn="1"/>
        </p:nvGrpSpPr>
        <p:grpSpPr>
          <a:xfrm>
            <a:off x="7636735" y="1854646"/>
            <a:ext cx="633224" cy="633184"/>
            <a:chOff x="2675683" y="2747719"/>
            <a:chExt cx="1689500" cy="1689393"/>
          </a:xfrm>
        </p:grpSpPr>
        <p:sp>
          <p:nvSpPr>
            <p:cNvPr id="17" name="Oval 24">
              <a:hlinkClick r:id="rId12"/>
              <a:extLst>
                <a:ext uri="{FF2B5EF4-FFF2-40B4-BE49-F238E27FC236}">
                  <a16:creationId xmlns:a16="http://schemas.microsoft.com/office/drawing/2014/main" id="{F64C223B-AAEC-A5A3-6078-5A36F93D650F}"/>
                </a:ext>
              </a:extLst>
            </p:cNvPr>
            <p:cNvSpPr>
              <a:spLocks/>
            </p:cNvSpPr>
            <p:nvPr userDrawn="1"/>
          </p:nvSpPr>
          <p:spPr bwMode="auto">
            <a:xfrm>
              <a:off x="2675683"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8" name="AutoShape 25">
              <a:extLst>
                <a:ext uri="{FF2B5EF4-FFF2-40B4-BE49-F238E27FC236}">
                  <a16:creationId xmlns:a16="http://schemas.microsoft.com/office/drawing/2014/main" id="{FFF61030-DA99-5052-A530-C85697218289}"/>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19" name="Groupe 49">
            <a:extLst>
              <a:ext uri="{FF2B5EF4-FFF2-40B4-BE49-F238E27FC236}">
                <a16:creationId xmlns:a16="http://schemas.microsoft.com/office/drawing/2014/main" id="{F4821425-3856-1490-A3F0-DD47054B0275}"/>
              </a:ext>
            </a:extLst>
          </p:cNvPr>
          <p:cNvGrpSpPr/>
          <p:nvPr userDrawn="1"/>
        </p:nvGrpSpPr>
        <p:grpSpPr>
          <a:xfrm>
            <a:off x="7636735" y="5031728"/>
            <a:ext cx="633224" cy="633184"/>
            <a:chOff x="7305431" y="4396728"/>
            <a:chExt cx="633224" cy="633184"/>
          </a:xfrm>
        </p:grpSpPr>
        <p:sp>
          <p:nvSpPr>
            <p:cNvPr id="20" name="Oval 24">
              <a:hlinkClick r:id="rId13"/>
              <a:extLst>
                <a:ext uri="{FF2B5EF4-FFF2-40B4-BE49-F238E27FC236}">
                  <a16:creationId xmlns:a16="http://schemas.microsoft.com/office/drawing/2014/main" id="{B4330074-9DE3-DF54-89BA-2C6B1D3BC392}"/>
                </a:ext>
              </a:extLst>
            </p:cNvPr>
            <p:cNvSpPr>
              <a:spLocks/>
            </p:cNvSpPr>
            <p:nvPr userDrawn="1"/>
          </p:nvSpPr>
          <p:spPr bwMode="auto">
            <a:xfrm>
              <a:off x="7305431" y="4396728"/>
              <a:ext cx="633224" cy="633184"/>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1" name="AutoShape 4">
              <a:extLst>
                <a:ext uri="{FF2B5EF4-FFF2-40B4-BE49-F238E27FC236}">
                  <a16:creationId xmlns:a16="http://schemas.microsoft.com/office/drawing/2014/main" id="{C1F3FE24-3C51-CCE0-EAF3-1948DB89323A}"/>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
        <p:nvSpPr>
          <p:cNvPr id="23" name="Rectangle 22">
            <a:extLst>
              <a:ext uri="{FF2B5EF4-FFF2-40B4-BE49-F238E27FC236}">
                <a16:creationId xmlns:a16="http://schemas.microsoft.com/office/drawing/2014/main" id="{7846A12A-6D5C-8A0F-5CCE-58D8A4FC315E}"/>
              </a:ext>
            </a:extLst>
          </p:cNvPr>
          <p:cNvSpPr/>
          <p:nvPr userDrawn="1"/>
        </p:nvSpPr>
        <p:spPr>
          <a:xfrm>
            <a:off x="2176617" y="5620128"/>
            <a:ext cx="2039783" cy="338554"/>
          </a:xfrm>
          <a:prstGeom prst="rect">
            <a:avLst/>
          </a:prstGeom>
        </p:spPr>
        <p:txBody>
          <a:bodyPr wrap="square" lIns="91440" tIns="45720" rIns="91440" bIns="45720" anchor="t">
            <a:spAutoFit/>
          </a:bodyPr>
          <a:lstStyle/>
          <a:p>
            <a:pPr algn="ctr"/>
            <a:r>
              <a:rPr lang="fr-CA" sz="1600">
                <a:solidFill>
                  <a:schemeClr val="accent1"/>
                </a:solidFill>
                <a:latin typeface="Arial"/>
                <a:ea typeface="+mn-lt"/>
                <a:cs typeface="Arial"/>
                <a:hlinkClick r:id="rId14">
                  <a:extLst>
                    <a:ext uri="{A12FA001-AC4F-418D-AE19-62706E023703}">
                      <ahyp:hlinkClr xmlns:ahyp="http://schemas.microsoft.com/office/drawing/2018/hyperlinkcolor" val="tx"/>
                    </a:ext>
                  </a:extLst>
                </a:hlinkClick>
              </a:rPr>
              <a:t>educaloi.qc.ca/en</a:t>
            </a:r>
            <a:endParaRPr lang="fr-CA" sz="1600">
              <a:solidFill>
                <a:schemeClr val="accent1"/>
              </a:solidFill>
              <a:latin typeface="Arial"/>
              <a:ea typeface="+mn-lt"/>
              <a:cs typeface="Arial"/>
            </a:endParaRPr>
          </a:p>
        </p:txBody>
      </p:sp>
      <p:sp>
        <p:nvSpPr>
          <p:cNvPr id="24" name="Rectangle 23">
            <a:extLst>
              <a:ext uri="{FF2B5EF4-FFF2-40B4-BE49-F238E27FC236}">
                <a16:creationId xmlns:a16="http://schemas.microsoft.com/office/drawing/2014/main" id="{22859D47-0BAA-7473-A8B1-3D840578CFDC}"/>
              </a:ext>
            </a:extLst>
          </p:cNvPr>
          <p:cNvSpPr/>
          <p:nvPr userDrawn="1"/>
        </p:nvSpPr>
        <p:spPr>
          <a:xfrm>
            <a:off x="8374217" y="3555999"/>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YouTube/</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sp>
        <p:nvSpPr>
          <p:cNvPr id="25" name="Rectangle 24">
            <a:extLst>
              <a:ext uri="{FF2B5EF4-FFF2-40B4-BE49-F238E27FC236}">
                <a16:creationId xmlns:a16="http://schemas.microsoft.com/office/drawing/2014/main" id="{80A30FA2-30A0-AE98-4C42-8D5B02C90D1C}"/>
              </a:ext>
            </a:extLst>
          </p:cNvPr>
          <p:cNvSpPr/>
          <p:nvPr userDrawn="1"/>
        </p:nvSpPr>
        <p:spPr>
          <a:xfrm>
            <a:off x="8374217" y="200089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Instagram/</a:t>
            </a:r>
            <a:r>
              <a:rPr lang="fr-CA" sz="1600" err="1">
                <a:solidFill>
                  <a:schemeClr val="accent1"/>
                </a:solidFill>
                <a:latin typeface="Arial"/>
                <a:ea typeface="+mn-lt"/>
                <a:cs typeface="Arial"/>
              </a:rPr>
              <a:t>educaloi_en</a:t>
            </a:r>
            <a:endParaRPr lang="fr-CA" sz="1600">
              <a:solidFill>
                <a:schemeClr val="accent1"/>
              </a:solidFill>
              <a:latin typeface="Arial"/>
              <a:ea typeface="+mn-lt"/>
              <a:cs typeface="Arial"/>
            </a:endParaRPr>
          </a:p>
        </p:txBody>
      </p:sp>
      <p:sp>
        <p:nvSpPr>
          <p:cNvPr id="26" name="Rectangle 25">
            <a:extLst>
              <a:ext uri="{FF2B5EF4-FFF2-40B4-BE49-F238E27FC236}">
                <a16:creationId xmlns:a16="http://schemas.microsoft.com/office/drawing/2014/main" id="{D71A6281-08B7-5EAB-D403-7A8B644D9FE4}"/>
              </a:ext>
            </a:extLst>
          </p:cNvPr>
          <p:cNvSpPr/>
          <p:nvPr userDrawn="1"/>
        </p:nvSpPr>
        <p:spPr>
          <a:xfrm>
            <a:off x="8374217" y="518001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Facebook/</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pic>
        <p:nvPicPr>
          <p:cNvPr id="2" name="Picture 13">
            <a:extLst>
              <a:ext uri="{FF2B5EF4-FFF2-40B4-BE49-F238E27FC236}">
                <a16:creationId xmlns:a16="http://schemas.microsoft.com/office/drawing/2014/main" id="{E3DD75DE-59B6-8F9F-D980-3ED54AC2004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4082421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enair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415CED-1D34-272C-BEFE-6EC6E53AA0AE}"/>
              </a:ext>
            </a:extLst>
          </p:cNvPr>
          <p:cNvSpPr/>
          <p:nvPr userDrawn="1"/>
        </p:nvSpPr>
        <p:spPr>
          <a:xfrm>
            <a:off x="1243934" y="5130424"/>
            <a:ext cx="9946731" cy="861774"/>
          </a:xfrm>
          <a:prstGeom prst="rect">
            <a:avLst/>
          </a:prstGeom>
        </p:spPr>
        <p:txBody>
          <a:bodyPr wrap="square" lIns="91440" tIns="45720" rIns="91440" bIns="45720" anchor="t">
            <a:spAutoFit/>
          </a:bodyPr>
          <a:lstStyle/>
          <a:p>
            <a:pPr>
              <a:spcAft>
                <a:spcPts val="1200"/>
              </a:spcAft>
            </a:pPr>
            <a:endParaRPr lang="fr-CA" sz="2800">
              <a:solidFill>
                <a:srgbClr val="333F48"/>
              </a:solidFill>
              <a:latin typeface="Arial"/>
              <a:ea typeface="+mn-lt"/>
              <a:cs typeface="Arial"/>
            </a:endParaRPr>
          </a:p>
          <a:p>
            <a:pPr>
              <a:spcAft>
                <a:spcPts val="1200"/>
              </a:spcAft>
            </a:pPr>
            <a:r>
              <a:rPr lang="en-CA" sz="1200" b="0" i="0" u="none" strike="noStrike">
                <a:solidFill>
                  <a:srgbClr val="333F48"/>
                </a:solidFill>
                <a:effectLst/>
                <a:latin typeface="Arial"/>
                <a:cs typeface="Arial"/>
              </a:rPr>
              <a:t>© </a:t>
            </a:r>
            <a:r>
              <a:rPr lang="en-US" sz="1200" b="0" i="0" u="none" strike="noStrike">
                <a:solidFill>
                  <a:srgbClr val="333F48"/>
                </a:solidFill>
                <a:effectLst/>
                <a:latin typeface="Arial"/>
                <a:cs typeface="Arial"/>
              </a:rPr>
              <a:t>​</a:t>
            </a:r>
            <a:r>
              <a:rPr lang="en-US" sz="1200" b="0" i="0" u="none" strike="noStrike" err="1">
                <a:solidFill>
                  <a:srgbClr val="333F48"/>
                </a:solidFill>
                <a:effectLst/>
                <a:latin typeface="Arial"/>
                <a:cs typeface="Arial"/>
              </a:rPr>
              <a:t>Éducaloi</a:t>
            </a:r>
            <a:r>
              <a:rPr lang="en-US" sz="1200" b="0" i="0" u="none" strike="noStrike">
                <a:solidFill>
                  <a:srgbClr val="333F48"/>
                </a:solidFill>
                <a:effectLst/>
                <a:latin typeface="Arial"/>
                <a:cs typeface="Arial"/>
              </a:rPr>
              <a:t> </a:t>
            </a:r>
            <a:r>
              <a:rPr lang="en-US" sz="1200">
                <a:solidFill>
                  <a:srgbClr val="333F48"/>
                </a:solidFill>
                <a:latin typeface="Arial"/>
                <a:cs typeface="Arial"/>
              </a:rPr>
              <a:t>2023</a:t>
            </a:r>
            <a:endParaRPr lang="fr-CA" sz="1200">
              <a:solidFill>
                <a:srgbClr val="333F48"/>
              </a:solidFill>
              <a:latin typeface="Arial"/>
              <a:ea typeface="+mn-lt"/>
              <a:cs typeface="Arial"/>
            </a:endParaRPr>
          </a:p>
        </p:txBody>
      </p:sp>
      <p:sp>
        <p:nvSpPr>
          <p:cNvPr id="5" name="Rectangle 4">
            <a:extLst>
              <a:ext uri="{FF2B5EF4-FFF2-40B4-BE49-F238E27FC236}">
                <a16:creationId xmlns:a16="http://schemas.microsoft.com/office/drawing/2014/main" id="{03430FED-0448-6706-6B53-0282DE0DC538}"/>
              </a:ext>
            </a:extLst>
          </p:cNvPr>
          <p:cNvSpPr/>
          <p:nvPr userDrawn="1"/>
        </p:nvSpPr>
        <p:spPr>
          <a:xfrm>
            <a:off x="1246843" y="2437304"/>
            <a:ext cx="9516104" cy="707886"/>
          </a:xfrm>
          <a:prstGeom prst="rect">
            <a:avLst/>
          </a:prstGeom>
        </p:spPr>
        <p:txBody>
          <a:bodyPr wrap="square" lIns="91440" tIns="45720" rIns="91440" bIns="45720" anchor="t">
            <a:spAutoFit/>
          </a:bodyPr>
          <a:lstStyle/>
          <a:p>
            <a:endParaRPr lang="fr-FR" sz="4000" b="1">
              <a:solidFill>
                <a:srgbClr val="333F48"/>
              </a:solidFill>
              <a:latin typeface="Arial" panose="020B0604020202020204" pitchFamily="34" charset="0"/>
              <a:ea typeface="+mn-lt"/>
              <a:cs typeface="Arial" panose="020B0604020202020204" pitchFamily="34" charset="0"/>
            </a:endParaRPr>
          </a:p>
        </p:txBody>
      </p:sp>
      <p:grpSp>
        <p:nvGrpSpPr>
          <p:cNvPr id="6" name="Groupe 9">
            <a:extLst>
              <a:ext uri="{FF2B5EF4-FFF2-40B4-BE49-F238E27FC236}">
                <a16:creationId xmlns:a16="http://schemas.microsoft.com/office/drawing/2014/main" id="{A4AE456D-E2D3-6E67-2C6D-DD853C71C694}"/>
              </a:ext>
            </a:extLst>
          </p:cNvPr>
          <p:cNvGrpSpPr>
            <a:grpSpLocks noChangeAspect="1"/>
          </p:cNvGrpSpPr>
          <p:nvPr userDrawn="1"/>
        </p:nvGrpSpPr>
        <p:grpSpPr>
          <a:xfrm>
            <a:off x="-1" y="6174000"/>
            <a:ext cx="12192001" cy="684000"/>
            <a:chOff x="0" y="6217979"/>
            <a:chExt cx="12192000" cy="639862"/>
          </a:xfrm>
          <a:solidFill>
            <a:schemeClr val="accent1"/>
          </a:solidFill>
        </p:grpSpPr>
        <p:sp>
          <p:nvSpPr>
            <p:cNvPr id="7" name="Rectangle 6">
              <a:extLst>
                <a:ext uri="{FF2B5EF4-FFF2-40B4-BE49-F238E27FC236}">
                  <a16:creationId xmlns:a16="http://schemas.microsoft.com/office/drawing/2014/main" id="{4BDB53CA-4EC0-01E0-2B07-3C2B5F8A5FEF}"/>
                </a:ext>
              </a:extLst>
            </p:cNvPr>
            <p:cNvSpPr/>
            <p:nvPr/>
          </p:nvSpPr>
          <p:spPr>
            <a:xfrm>
              <a:off x="0" y="6217979"/>
              <a:ext cx="121920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Image 5">
              <a:extLst>
                <a:ext uri="{FF2B5EF4-FFF2-40B4-BE49-F238E27FC236}">
                  <a16:creationId xmlns:a16="http://schemas.microsoft.com/office/drawing/2014/main" id="{270FD6F5-7B85-D95C-81F6-D5F19010FE79}"/>
                </a:ext>
              </a:extLst>
            </p:cNvPr>
            <p:cNvPicPr>
              <a:picLocks noChangeAspect="1"/>
            </p:cNvPicPr>
            <p:nvPr/>
          </p:nvPicPr>
          <p:blipFill>
            <a:blip r:embed="rId2"/>
            <a:stretch>
              <a:fillRect/>
            </a:stretch>
          </p:blipFill>
          <p:spPr>
            <a:xfrm>
              <a:off x="5179452" y="6283109"/>
              <a:ext cx="1833096" cy="509601"/>
            </a:xfrm>
            <a:prstGeom prst="rect">
              <a:avLst/>
            </a:prstGeom>
            <a:grpFill/>
          </p:spPr>
        </p:pic>
      </p:grpSp>
      <p:sp>
        <p:nvSpPr>
          <p:cNvPr id="9" name="ZoneTexte 1">
            <a:extLst>
              <a:ext uri="{FF2B5EF4-FFF2-40B4-BE49-F238E27FC236}">
                <a16:creationId xmlns:a16="http://schemas.microsoft.com/office/drawing/2014/main" id="{57EA964D-A20A-A59C-3FB7-07493B72533F}"/>
              </a:ext>
            </a:extLst>
          </p:cNvPr>
          <p:cNvSpPr txBox="1"/>
          <p:nvPr userDrawn="1"/>
        </p:nvSpPr>
        <p:spPr>
          <a:xfrm>
            <a:off x="1801537" y="2548216"/>
            <a:ext cx="8581291" cy="830997"/>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2400">
                <a:solidFill>
                  <a:srgbClr val="333F48"/>
                </a:solidFill>
                <a:latin typeface="Arial"/>
                <a:ea typeface="+mn-lt"/>
                <a:cs typeface="Arial"/>
              </a:rPr>
              <a:t>Our services for </a:t>
            </a:r>
            <a:r>
              <a:rPr lang="fr-CA" sz="2400" err="1">
                <a:solidFill>
                  <a:srgbClr val="333F48"/>
                </a:solidFill>
                <a:latin typeface="Arial"/>
                <a:ea typeface="+mn-lt"/>
                <a:cs typeface="Arial"/>
              </a:rPr>
              <a:t>Quebec’s</a:t>
            </a:r>
            <a:r>
              <a:rPr lang="fr-CA" sz="2400">
                <a:solidFill>
                  <a:srgbClr val="333F48"/>
                </a:solidFill>
                <a:latin typeface="Arial"/>
                <a:ea typeface="+mn-lt"/>
                <a:cs typeface="Arial"/>
              </a:rPr>
              <a:t> English-</a:t>
            </a:r>
            <a:r>
              <a:rPr lang="fr-CA" sz="2400" err="1">
                <a:solidFill>
                  <a:srgbClr val="333F48"/>
                </a:solidFill>
                <a:latin typeface="Arial"/>
                <a:ea typeface="+mn-lt"/>
                <a:cs typeface="Arial"/>
              </a:rPr>
              <a:t>speaking</a:t>
            </a:r>
            <a:r>
              <a:rPr lang="fr-CA" sz="2400">
                <a:solidFill>
                  <a:srgbClr val="333F48"/>
                </a:solidFill>
                <a:latin typeface="Arial"/>
                <a:ea typeface="+mn-lt"/>
                <a:cs typeface="Arial"/>
              </a:rPr>
              <a:t> </a:t>
            </a:r>
            <a:r>
              <a:rPr lang="fr-CA" sz="2400" err="1">
                <a:solidFill>
                  <a:srgbClr val="333F48"/>
                </a:solidFill>
                <a:latin typeface="Arial"/>
                <a:ea typeface="+mn-lt"/>
                <a:cs typeface="Arial"/>
              </a:rPr>
              <a:t>communities</a:t>
            </a:r>
            <a:r>
              <a:rPr lang="fr-CA" sz="2400">
                <a:solidFill>
                  <a:srgbClr val="333F48"/>
                </a:solidFill>
                <a:latin typeface="Arial"/>
                <a:ea typeface="+mn-lt"/>
                <a:cs typeface="Arial"/>
              </a:rPr>
              <a:t> </a:t>
            </a:r>
          </a:p>
          <a:p>
            <a:pPr algn="ctr"/>
            <a:r>
              <a:rPr lang="fr-CA" sz="2400">
                <a:solidFill>
                  <a:srgbClr val="333F48"/>
                </a:solidFill>
                <a:latin typeface="Arial"/>
                <a:ea typeface="+mn-lt"/>
                <a:cs typeface="Arial"/>
              </a:rPr>
              <a:t>are made possible </a:t>
            </a:r>
            <a:r>
              <a:rPr lang="fr-CA" sz="2400" err="1">
                <a:solidFill>
                  <a:srgbClr val="333F48"/>
                </a:solidFill>
                <a:latin typeface="Arial"/>
                <a:ea typeface="+mn-lt"/>
                <a:cs typeface="Arial"/>
              </a:rPr>
              <a:t>thanks</a:t>
            </a:r>
            <a:r>
              <a:rPr lang="fr-CA" sz="2400">
                <a:solidFill>
                  <a:srgbClr val="333F48"/>
                </a:solidFill>
                <a:latin typeface="Arial"/>
                <a:ea typeface="+mn-lt"/>
                <a:cs typeface="Arial"/>
              </a:rPr>
              <a:t> to </a:t>
            </a:r>
            <a:endParaRPr lang="en-US" sz="2400"/>
          </a:p>
        </p:txBody>
      </p:sp>
      <p:pic>
        <p:nvPicPr>
          <p:cNvPr id="10" name="Image 9" descr="Une image contenant texte&#10;&#10;Description générée automatiquement">
            <a:extLst>
              <a:ext uri="{FF2B5EF4-FFF2-40B4-BE49-F238E27FC236}">
                <a16:creationId xmlns:a16="http://schemas.microsoft.com/office/drawing/2014/main" id="{1D221E31-AA64-9CEA-836B-C3D18F219591}"/>
              </a:ext>
            </a:extLst>
          </p:cNvPr>
          <p:cNvPicPr>
            <a:picLocks noChangeAspect="1"/>
          </p:cNvPicPr>
          <p:nvPr userDrawn="1"/>
        </p:nvPicPr>
        <p:blipFill>
          <a:blip r:embed="rId3"/>
          <a:stretch>
            <a:fillRect/>
          </a:stretch>
        </p:blipFill>
        <p:spPr>
          <a:xfrm>
            <a:off x="3067492" y="3691775"/>
            <a:ext cx="3026735" cy="1299704"/>
          </a:xfrm>
          <a:prstGeom prst="rect">
            <a:avLst/>
          </a:prstGeom>
        </p:spPr>
      </p:pic>
      <p:pic>
        <p:nvPicPr>
          <p:cNvPr id="11" name="Image 10">
            <a:extLst>
              <a:ext uri="{FF2B5EF4-FFF2-40B4-BE49-F238E27FC236}">
                <a16:creationId xmlns:a16="http://schemas.microsoft.com/office/drawing/2014/main" id="{2DC332C2-0B82-C6B3-5609-ABD3E1425605}"/>
              </a:ext>
            </a:extLst>
          </p:cNvPr>
          <p:cNvPicPr>
            <a:picLocks noChangeAspect="1"/>
          </p:cNvPicPr>
          <p:nvPr userDrawn="1"/>
        </p:nvPicPr>
        <p:blipFill>
          <a:blip r:embed="rId4"/>
          <a:stretch>
            <a:fillRect/>
          </a:stretch>
        </p:blipFill>
        <p:spPr>
          <a:xfrm>
            <a:off x="6381306" y="4078982"/>
            <a:ext cx="3584943" cy="941733"/>
          </a:xfrm>
          <a:prstGeom prst="rect">
            <a:avLst/>
          </a:prstGeom>
        </p:spPr>
      </p:pic>
      <p:pic>
        <p:nvPicPr>
          <p:cNvPr id="2" name="Picture 13">
            <a:extLst>
              <a:ext uri="{FF2B5EF4-FFF2-40B4-BE49-F238E27FC236}">
                <a16:creationId xmlns:a16="http://schemas.microsoft.com/office/drawing/2014/main" id="{C318EE6E-668F-CAD4-A139-FAC83EB3002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453" t="7555" r="4635" b="66509"/>
          <a:stretch/>
        </p:blipFill>
        <p:spPr>
          <a:xfrm>
            <a:off x="3585" y="-24465"/>
            <a:ext cx="12192000" cy="2173704"/>
          </a:xfrm>
          <a:prstGeom prst="rect">
            <a:avLst/>
          </a:prstGeom>
        </p:spPr>
      </p:pic>
    </p:spTree>
    <p:extLst>
      <p:ext uri="{BB962C8B-B14F-4D97-AF65-F5344CB8AC3E}">
        <p14:creationId xmlns:p14="http://schemas.microsoft.com/office/powerpoint/2010/main" val="3970805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1528011" y="365125"/>
            <a:ext cx="9825789"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1528011" y="1825625"/>
            <a:ext cx="982578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4" name="Picture 13">
            <a:extLst>
              <a:ext uri="{FF2B5EF4-FFF2-40B4-BE49-F238E27FC236}">
                <a16:creationId xmlns:a16="http://schemas.microsoft.com/office/drawing/2014/main" id="{3ADF9300-8B42-0AA6-3F5E-E87824B564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04390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2432650" y="365125"/>
            <a:ext cx="8921150"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2432650" y="1825625"/>
            <a:ext cx="8921150"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7" name="Picture 43" descr="Background pattern&#10;&#10;Description automatically generated">
            <a:extLst>
              <a:ext uri="{FF2B5EF4-FFF2-40B4-BE49-F238E27FC236}">
                <a16:creationId xmlns:a16="http://schemas.microsoft.com/office/drawing/2014/main" id="{8F58E42E-8F32-1375-6DBF-29FA5AE058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601" t="9356" r="5244" b="9538"/>
          <a:stretch/>
        </p:blipFill>
        <p:spPr>
          <a:xfrm>
            <a:off x="0" y="0"/>
            <a:ext cx="1972639" cy="6858000"/>
          </a:xfrm>
          <a:prstGeom prst="rect">
            <a:avLst/>
          </a:prstGeom>
        </p:spPr>
      </p:pic>
      <p:pic>
        <p:nvPicPr>
          <p:cNvPr id="4" name="Picture 13">
            <a:extLst>
              <a:ext uri="{FF2B5EF4-FFF2-40B4-BE49-F238E27FC236}">
                <a16:creationId xmlns:a16="http://schemas.microsoft.com/office/drawing/2014/main" id="{51ABD13D-9136-31A2-CCAF-2D1CB096CFE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424558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9DF1776A-B268-6AB5-0EBE-E3F200FD9F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18" name="Espace réservé pour une image  17">
            <a:extLst>
              <a:ext uri="{FF2B5EF4-FFF2-40B4-BE49-F238E27FC236}">
                <a16:creationId xmlns:a16="http://schemas.microsoft.com/office/drawing/2014/main" id="{35EDECBC-90C7-DC95-F8D0-7D0731E33795}"/>
              </a:ext>
            </a:extLst>
          </p:cNvPr>
          <p:cNvSpPr>
            <a:spLocks noGrp="1"/>
          </p:cNvSpPr>
          <p:nvPr>
            <p:ph type="pic" sz="quarter" idx="14"/>
          </p:nvPr>
        </p:nvSpPr>
        <p:spPr>
          <a:xfrm>
            <a:off x="0" y="2045368"/>
            <a:ext cx="12192000" cy="4812632"/>
          </a:xfrm>
        </p:spPr>
        <p:txBody>
          <a:bodyPr/>
          <a:lstStyle>
            <a:lvl1pPr marL="0" indent="0">
              <a:buNone/>
              <a:defRPr>
                <a:solidFill>
                  <a:schemeClr val="bg1"/>
                </a:solidFill>
              </a:defRPr>
            </a:lvl1pPr>
          </a:lstStyle>
          <a:p>
            <a:r>
              <a:rPr lang="fr-FR"/>
              <a:t>Cliquez sur l'icône pour ajouter une image</a:t>
            </a:r>
            <a:endParaRPr lang="fr-CA"/>
          </a:p>
        </p:txBody>
      </p:sp>
      <p:sp>
        <p:nvSpPr>
          <p:cNvPr id="2" name="Titre 1">
            <a:extLst>
              <a:ext uri="{FF2B5EF4-FFF2-40B4-BE49-F238E27FC236}">
                <a16:creationId xmlns:a16="http://schemas.microsoft.com/office/drawing/2014/main" id="{1F272EEC-D761-6683-B0BB-8BDDE356461E}"/>
              </a:ext>
            </a:extLst>
          </p:cNvPr>
          <p:cNvSpPr>
            <a:spLocks noGrp="1"/>
          </p:cNvSpPr>
          <p:nvPr>
            <p:ph type="title"/>
          </p:nvPr>
        </p:nvSpPr>
        <p:spPr>
          <a:xfrm>
            <a:off x="3767760" y="972738"/>
            <a:ext cx="8248749" cy="1133475"/>
          </a:xfrm>
        </p:spPr>
        <p:txBody>
          <a:bodyPr anchor="b">
            <a:normAutofit/>
          </a:bodyPr>
          <a:lstStyle>
            <a:lvl1pPr>
              <a:defRPr sz="5400">
                <a:solidFill>
                  <a:schemeClr val="bg1"/>
                </a:solidFill>
              </a:defRPr>
            </a:lvl1pPr>
          </a:lstStyle>
          <a:p>
            <a:r>
              <a:rPr lang="fr-FR"/>
              <a:t>Modifiez le style du titre</a:t>
            </a:r>
            <a:endParaRPr lang="fr-CA"/>
          </a:p>
        </p:txBody>
      </p:sp>
      <p:pic>
        <p:nvPicPr>
          <p:cNvPr id="8" name="Graphic 7">
            <a:extLst>
              <a:ext uri="{FF2B5EF4-FFF2-40B4-BE49-F238E27FC236}">
                <a16:creationId xmlns:a16="http://schemas.microsoft.com/office/drawing/2014/main" id="{977BF1D7-F4E5-3ABB-132C-FD36E7311BF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838" t="24556" r="30456" b="20361"/>
          <a:stretch/>
        </p:blipFill>
        <p:spPr>
          <a:xfrm>
            <a:off x="300448" y="522514"/>
            <a:ext cx="3347239" cy="3336199"/>
          </a:xfrm>
          <a:prstGeom prst="rect">
            <a:avLst/>
          </a:prstGeom>
        </p:spPr>
      </p:pic>
      <p:sp>
        <p:nvSpPr>
          <p:cNvPr id="12" name="Espace réservé du texte 11">
            <a:extLst>
              <a:ext uri="{FF2B5EF4-FFF2-40B4-BE49-F238E27FC236}">
                <a16:creationId xmlns:a16="http://schemas.microsoft.com/office/drawing/2014/main" id="{4EBF3470-72DA-B24E-D0C8-4C3EAECFCBB7}"/>
              </a:ext>
            </a:extLst>
          </p:cNvPr>
          <p:cNvSpPr>
            <a:spLocks noGrp="1"/>
          </p:cNvSpPr>
          <p:nvPr userDrawn="1">
            <p:ph type="body" sz="quarter" idx="13" hasCustomPrompt="1"/>
          </p:nvPr>
        </p:nvSpPr>
        <p:spPr>
          <a:xfrm>
            <a:off x="300038" y="942540"/>
            <a:ext cx="3348037" cy="2551112"/>
          </a:xfrm>
        </p:spPr>
        <p:txBody>
          <a:bodyPr anchor="ctr">
            <a:normAutofit/>
          </a:bodyPr>
          <a:lstStyle>
            <a:lvl1pPr marL="0" indent="0" algn="ctr">
              <a:buNone/>
              <a:defRPr sz="15400" b="1">
                <a:solidFill>
                  <a:schemeClr val="bg1"/>
                </a:solidFill>
              </a:defRPr>
            </a:lvl1pPr>
          </a:lstStyle>
          <a:p>
            <a:pPr lvl="0"/>
            <a:r>
              <a:rPr lang="fr-CA"/>
              <a:t>1</a:t>
            </a:r>
          </a:p>
        </p:txBody>
      </p:sp>
    </p:spTree>
    <p:extLst>
      <p:ext uri="{BB962C8B-B14F-4D97-AF65-F5344CB8AC3E}">
        <p14:creationId xmlns:p14="http://schemas.microsoft.com/office/powerpoint/2010/main" val="1870373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2">
    <p:spTree>
      <p:nvGrpSpPr>
        <p:cNvPr id="1" name=""/>
        <p:cNvGrpSpPr/>
        <p:nvPr/>
      </p:nvGrpSpPr>
      <p:grpSpPr>
        <a:xfrm>
          <a:off x="0" y="0"/>
          <a:ext cx="0" cy="0"/>
          <a:chOff x="0" y="0"/>
          <a:chExt cx="0" cy="0"/>
        </a:xfrm>
      </p:grpSpPr>
      <p:pic>
        <p:nvPicPr>
          <p:cNvPr id="8" name="Image 7" descr="Une image contenant capture d’écran, orange, jaune, conception&#10;&#10;Description générée automatiquement">
            <a:extLst>
              <a:ext uri="{FF2B5EF4-FFF2-40B4-BE49-F238E27FC236}">
                <a16:creationId xmlns:a16="http://schemas.microsoft.com/office/drawing/2014/main" id="{A2EAB39D-04C5-9EE6-6F1C-682B8000DF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9" t="2638" b="2368"/>
          <a:stretch/>
        </p:blipFill>
        <p:spPr>
          <a:xfrm>
            <a:off x="0" y="7535"/>
            <a:ext cx="12192000" cy="6921971"/>
          </a:xfrm>
          <a:prstGeom prst="rect">
            <a:avLst/>
          </a:prstGeom>
        </p:spPr>
      </p:pic>
      <p:sp>
        <p:nvSpPr>
          <p:cNvPr id="7" name="Forme libre : forme 6">
            <a:extLst>
              <a:ext uri="{FF2B5EF4-FFF2-40B4-BE49-F238E27FC236}">
                <a16:creationId xmlns:a16="http://schemas.microsoft.com/office/drawing/2014/main" id="{E811AB08-E433-5B70-AD83-C0EF380E1EFD}"/>
              </a:ext>
            </a:extLst>
          </p:cNvPr>
          <p:cNvSpPr/>
          <p:nvPr userDrawn="1"/>
        </p:nvSpPr>
        <p:spPr>
          <a:xfrm>
            <a:off x="0" y="-63971"/>
            <a:ext cx="3818709" cy="6921971"/>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fr-CA"/>
          </a:p>
        </p:txBody>
      </p:sp>
      <p:sp>
        <p:nvSpPr>
          <p:cNvPr id="9" name="Espace réservé du texte 8">
            <a:extLst>
              <a:ext uri="{FF2B5EF4-FFF2-40B4-BE49-F238E27FC236}">
                <a16:creationId xmlns:a16="http://schemas.microsoft.com/office/drawing/2014/main" id="{78B44B75-4FC8-31CA-C146-B1863B6AF9B4}"/>
              </a:ext>
            </a:extLst>
          </p:cNvPr>
          <p:cNvSpPr>
            <a:spLocks noGrp="1"/>
          </p:cNvSpPr>
          <p:nvPr>
            <p:ph type="body" sz="quarter" idx="13"/>
          </p:nvPr>
        </p:nvSpPr>
        <p:spPr>
          <a:xfrm>
            <a:off x="4208463" y="2147888"/>
            <a:ext cx="7243762" cy="2673350"/>
          </a:xfrm>
        </p:spPr>
        <p:txBody>
          <a:bodyPr>
            <a:normAutofit/>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modifier les styles du texte du masque</a:t>
            </a:r>
          </a:p>
        </p:txBody>
      </p:sp>
    </p:spTree>
    <p:extLst>
      <p:ext uri="{BB962C8B-B14F-4D97-AF65-F5344CB8AC3E}">
        <p14:creationId xmlns:p14="http://schemas.microsoft.com/office/powerpoint/2010/main" val="2521806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_1">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7E04987-878B-554D-F226-8B3CB1096C80}"/>
              </a:ext>
            </a:extLst>
          </p:cNvPr>
          <p:cNvSpPr>
            <a:spLocks noGrp="1"/>
          </p:cNvSpPr>
          <p:nvPr>
            <p:ph type="title"/>
          </p:nvPr>
        </p:nvSpPr>
        <p:spPr>
          <a:xfrm>
            <a:off x="1418928" y="365125"/>
            <a:ext cx="9934872" cy="1325563"/>
          </a:xfrm>
        </p:spPr>
        <p:txBody>
          <a:bodyPr/>
          <a:lstStyle>
            <a:lvl1pPr>
              <a:defRPr>
                <a:solidFill>
                  <a:schemeClr val="accent1"/>
                </a:solidFill>
              </a:defRPr>
            </a:lvl1pPr>
          </a:lstStyle>
          <a:p>
            <a:r>
              <a:rPr lang="fr-FR"/>
              <a:t>Modifiez le style du titre</a:t>
            </a:r>
            <a:endParaRPr lang="fr-CA"/>
          </a:p>
        </p:txBody>
      </p:sp>
      <p:sp>
        <p:nvSpPr>
          <p:cNvPr id="5" name="Espace réservé du contenu 2">
            <a:extLst>
              <a:ext uri="{FF2B5EF4-FFF2-40B4-BE49-F238E27FC236}">
                <a16:creationId xmlns:a16="http://schemas.microsoft.com/office/drawing/2014/main" id="{E1D6BB22-8BC6-7611-DACA-3EDD978736F0}"/>
              </a:ext>
            </a:extLst>
          </p:cNvPr>
          <p:cNvSpPr>
            <a:spLocks noGrp="1"/>
          </p:cNvSpPr>
          <p:nvPr>
            <p:ph sz="half" idx="1"/>
          </p:nvPr>
        </p:nvSpPr>
        <p:spPr>
          <a:xfrm>
            <a:off x="1435770" y="1830388"/>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contenu 3">
            <a:extLst>
              <a:ext uri="{FF2B5EF4-FFF2-40B4-BE49-F238E27FC236}">
                <a16:creationId xmlns:a16="http://schemas.microsoft.com/office/drawing/2014/main" id="{A3EE2E16-C2A9-B23F-7FF6-4F3DC0FB1E1B}"/>
              </a:ext>
            </a:extLst>
          </p:cNvPr>
          <p:cNvSpPr>
            <a:spLocks noGrp="1"/>
          </p:cNvSpPr>
          <p:nvPr>
            <p:ph sz="half" idx="2"/>
          </p:nvPr>
        </p:nvSpPr>
        <p:spPr>
          <a:xfrm>
            <a:off x="6589297" y="1825625"/>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2" name="Picture 13">
            <a:extLst>
              <a:ext uri="{FF2B5EF4-FFF2-40B4-BE49-F238E27FC236}">
                <a16:creationId xmlns:a16="http://schemas.microsoft.com/office/drawing/2014/main" id="{7DA6CFA4-2506-DFA7-F330-43EB0D88A6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92156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8CB629-EF0D-03C8-EAD9-2E2864ED40D0}"/>
              </a:ext>
            </a:extLst>
          </p:cNvPr>
          <p:cNvSpPr>
            <a:spLocks noGrp="1"/>
          </p:cNvSpPr>
          <p:nvPr>
            <p:ph type="title"/>
          </p:nvPr>
        </p:nvSpPr>
        <p:spPr>
          <a:xfrm>
            <a:off x="2322094" y="365125"/>
            <a:ext cx="9031705"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BEA45F0E-4A32-D119-435E-E939923B2F89}"/>
              </a:ext>
            </a:extLst>
          </p:cNvPr>
          <p:cNvSpPr>
            <a:spLocks noGrp="1"/>
          </p:cNvSpPr>
          <p:nvPr>
            <p:ph sz="half" idx="1"/>
          </p:nvPr>
        </p:nvSpPr>
        <p:spPr>
          <a:xfrm>
            <a:off x="2322093"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25F2A9D6-CB25-5757-0FB5-832B9CDCFEE4}"/>
              </a:ext>
            </a:extLst>
          </p:cNvPr>
          <p:cNvSpPr>
            <a:spLocks noGrp="1"/>
          </p:cNvSpPr>
          <p:nvPr>
            <p:ph sz="half" idx="2"/>
          </p:nvPr>
        </p:nvSpPr>
        <p:spPr>
          <a:xfrm>
            <a:off x="7022431"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5" name="Picture 13">
            <a:extLst>
              <a:ext uri="{FF2B5EF4-FFF2-40B4-BE49-F238E27FC236}">
                <a16:creationId xmlns:a16="http://schemas.microsoft.com/office/drawing/2014/main" id="{55135780-7FC0-919B-DE96-BF4A5D275D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2478324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rcle_un contenu">
    <p:spTree>
      <p:nvGrpSpPr>
        <p:cNvPr id="1" name=""/>
        <p:cNvGrpSpPr/>
        <p:nvPr/>
      </p:nvGrpSpPr>
      <p:grpSpPr>
        <a:xfrm>
          <a:off x="0" y="0"/>
          <a:ext cx="0" cy="0"/>
          <a:chOff x="0" y="0"/>
          <a:chExt cx="0" cy="0"/>
        </a:xfrm>
      </p:grpSpPr>
      <p:grpSp>
        <p:nvGrpSpPr>
          <p:cNvPr id="8" name="Groupe 9">
            <a:extLst>
              <a:ext uri="{FF2B5EF4-FFF2-40B4-BE49-F238E27FC236}">
                <a16:creationId xmlns:a16="http://schemas.microsoft.com/office/drawing/2014/main" id="{F3B61B89-997A-BE9A-2877-F96AB31856DF}"/>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BB737468-56E4-C5AF-D4CC-6ED79F2F5E21}"/>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5">
              <a:extLst>
                <a:ext uri="{FF2B5EF4-FFF2-40B4-BE49-F238E27FC236}">
                  <a16:creationId xmlns:a16="http://schemas.microsoft.com/office/drawing/2014/main" id="{DC3849D5-EBB2-154F-8DA2-7EEBFFF983C2}"/>
                </a:ext>
              </a:extLst>
            </p:cNvPr>
            <p:cNvPicPr>
              <a:picLocks noChangeAspect="1"/>
            </p:cNvPicPr>
            <p:nvPr/>
          </p:nvPicPr>
          <p:blipFill>
            <a:blip r:embed="rId2"/>
            <a:stretch>
              <a:fillRect/>
            </a:stretch>
          </p:blipFill>
          <p:spPr>
            <a:xfrm>
              <a:off x="9957844" y="6290315"/>
              <a:ext cx="1833096" cy="509600"/>
            </a:xfrm>
            <a:prstGeom prst="rect">
              <a:avLst/>
            </a:prstGeom>
            <a:grpFill/>
          </p:spPr>
        </p:pic>
      </p:grpSp>
      <p:sp>
        <p:nvSpPr>
          <p:cNvPr id="2" name="Titre 1">
            <a:extLst>
              <a:ext uri="{FF2B5EF4-FFF2-40B4-BE49-F238E27FC236}">
                <a16:creationId xmlns:a16="http://schemas.microsoft.com/office/drawing/2014/main" id="{B5614711-C102-2AA1-0081-3D747FB6E820}"/>
              </a:ext>
            </a:extLst>
          </p:cNvPr>
          <p:cNvSpPr>
            <a:spLocks noGrp="1"/>
          </p:cNvSpPr>
          <p:nvPr>
            <p:ph type="title"/>
          </p:nvPr>
        </p:nvSpPr>
        <p:spPr>
          <a:xfrm>
            <a:off x="3694544" y="365125"/>
            <a:ext cx="8109529" cy="1325563"/>
          </a:xfrm>
        </p:spPr>
        <p:txBody>
          <a:bodyPr/>
          <a:lstStyle>
            <a:lvl1pPr>
              <a:defRPr>
                <a:solidFill>
                  <a:schemeClr val="accent1"/>
                </a:solidFill>
              </a:defRPr>
            </a:lvl1pPr>
          </a:lstStyle>
          <a:p>
            <a:r>
              <a:rPr lang="fr-FR"/>
              <a:t>Modifiez le style du titre</a:t>
            </a:r>
            <a:endParaRPr lang="fr-CA"/>
          </a:p>
        </p:txBody>
      </p:sp>
      <p:sp>
        <p:nvSpPr>
          <p:cNvPr id="7" name="Espace réservé du contenu 2">
            <a:extLst>
              <a:ext uri="{FF2B5EF4-FFF2-40B4-BE49-F238E27FC236}">
                <a16:creationId xmlns:a16="http://schemas.microsoft.com/office/drawing/2014/main" id="{913E732A-3D0F-06B1-3216-8E356FB87C39}"/>
              </a:ext>
            </a:extLst>
          </p:cNvPr>
          <p:cNvSpPr>
            <a:spLocks noGrp="1"/>
          </p:cNvSpPr>
          <p:nvPr>
            <p:ph sz="half" idx="1"/>
          </p:nvPr>
        </p:nvSpPr>
        <p:spPr>
          <a:xfrm>
            <a:off x="4292599" y="2028825"/>
            <a:ext cx="7511473"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2" name="Forme libre : forme 11">
            <a:extLst>
              <a:ext uri="{FF2B5EF4-FFF2-40B4-BE49-F238E27FC236}">
                <a16:creationId xmlns:a16="http://schemas.microsoft.com/office/drawing/2014/main" id="{1419EE4C-C520-6CAA-BA14-B6FCDBBC17C4}"/>
              </a:ext>
            </a:extLst>
          </p:cNvPr>
          <p:cNvSpPr/>
          <p:nvPr userDrawn="1"/>
        </p:nvSpPr>
        <p:spPr>
          <a:xfrm>
            <a:off x="0" y="0"/>
            <a:ext cx="3818709" cy="6867235"/>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solidFill>
            <a:schemeClr val="accent2"/>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Tree>
    <p:extLst>
      <p:ext uri="{BB962C8B-B14F-4D97-AF65-F5344CB8AC3E}">
        <p14:creationId xmlns:p14="http://schemas.microsoft.com/office/powerpoint/2010/main" val="2704355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chemeClr val="accent1"/>
        </a:solidFill>
        <a:effectLst/>
      </p:bgPr>
    </p:bg>
    <p:spTree>
      <p:nvGrpSpPr>
        <p:cNvPr id="1" name=""/>
        <p:cNvGrpSpPr/>
        <p:nvPr/>
      </p:nvGrpSpPr>
      <p:grpSpPr>
        <a:xfrm>
          <a:off x="0" y="0"/>
          <a:ext cx="0" cy="0"/>
          <a:chOff x="0" y="0"/>
          <a:chExt cx="0" cy="0"/>
        </a:xfrm>
      </p:grpSpPr>
      <p:pic>
        <p:nvPicPr>
          <p:cNvPr id="10" name="Image 9" descr="Une image contenant motif, conception, Symétrie, cercle&#10;&#10;Description générée automatiquement">
            <a:extLst>
              <a:ext uri="{FF2B5EF4-FFF2-40B4-BE49-F238E27FC236}">
                <a16:creationId xmlns:a16="http://schemas.microsoft.com/office/drawing/2014/main" id="{8D4DBD74-EC8C-91EB-96EC-40556C809015}"/>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7942" b="33100"/>
          <a:stretch/>
        </p:blipFill>
        <p:spPr>
          <a:xfrm>
            <a:off x="-16042" y="80210"/>
            <a:ext cx="12272210" cy="6690768"/>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79109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CCAD9F8-AC00-F3E1-737B-BD623AD71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A0A0DBA0-7AAE-FD27-6661-524E03F50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869653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51" r:id="rId4"/>
    <p:sldLayoutId id="2147483663" r:id="rId5"/>
    <p:sldLayoutId id="2147483667" r:id="rId6"/>
    <p:sldLayoutId id="2147483652" r:id="rId7"/>
    <p:sldLayoutId id="2147483662" r:id="rId8"/>
    <p:sldLayoutId id="2147483670" r:id="rId9"/>
    <p:sldLayoutId id="2147483669" r:id="rId10"/>
    <p:sldLayoutId id="2147483661" r:id="rId11"/>
    <p:sldLayoutId id="2147483654" r:id="rId12"/>
    <p:sldLayoutId id="2147483660" r:id="rId13"/>
    <p:sldLayoutId id="2147483655" r:id="rId14"/>
    <p:sldLayoutId id="2147483656" r:id="rId15"/>
    <p:sldLayoutId id="2147483664" r:id="rId16"/>
    <p:sldLayoutId id="2147483668" r:id="rId17"/>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hyperlink" Target="https://info-justice.ca/services/info-separation/" TargetMode="External"/><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3.png"/><Relationship Id="rId11" Type="http://schemas.openxmlformats.org/officeDocument/2006/relationships/image" Target="../media/image33.jpeg"/><Relationship Id="rId5" Type="http://schemas.openxmlformats.org/officeDocument/2006/relationships/image" Target="../media/image11.png"/><Relationship Id="rId10" Type="http://schemas.openxmlformats.org/officeDocument/2006/relationships/image" Target="../media/image30.svg"/><Relationship Id="rId4" Type="http://schemas.openxmlformats.org/officeDocument/2006/relationships/image" Target="../media/image26.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12"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rebatir.ca/" TargetMode="External"/><Relationship Id="rId5" Type="http://schemas.openxmlformats.org/officeDocument/2006/relationships/image" Target="../media/image23.png"/><Relationship Id="rId10" Type="http://schemas.openxmlformats.org/officeDocument/2006/relationships/hyperlink" Target="https://www.tal.gouv.qc.ca/" TargetMode="External"/><Relationship Id="rId4" Type="http://schemas.openxmlformats.org/officeDocument/2006/relationships/image" Target="../media/image11.png"/><Relationship Id="rId9" Type="http://schemas.openxmlformats.org/officeDocument/2006/relationships/image" Target="../media/image30.sv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12"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sosviolenceconjugale.ca/fr" TargetMode="External"/><Relationship Id="rId5" Type="http://schemas.openxmlformats.org/officeDocument/2006/relationships/image" Target="../media/image23.png"/><Relationship Id="rId10" Type="http://schemas.openxmlformats.org/officeDocument/2006/relationships/hyperlink" Target="https://www.tal.gouv.qc.ca/" TargetMode="External"/><Relationship Id="rId4" Type="http://schemas.openxmlformats.org/officeDocument/2006/relationships/image" Target="../media/image11.png"/><Relationship Id="rId9" Type="http://schemas.openxmlformats.org/officeDocument/2006/relationships/image" Target="../media/image30.sv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5.sv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hyperlink" Target="https://www.tal.gouv.qc.ca/"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hyperlink" Target="https://educaloi.qc.ca/" TargetMode="External"/><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BD971B-2C72-F1DB-8C22-B12CAC11AF0F}"/>
              </a:ext>
            </a:extLst>
          </p:cNvPr>
          <p:cNvSpPr>
            <a:spLocks noGrp="1"/>
          </p:cNvSpPr>
          <p:nvPr>
            <p:ph type="ctrTitle"/>
          </p:nvPr>
        </p:nvSpPr>
        <p:spPr/>
        <p:txBody>
          <a:bodyPr>
            <a:normAutofit/>
          </a:bodyPr>
          <a:lstStyle/>
          <a:p>
            <a:r>
              <a:rPr lang="fr-CA"/>
              <a:t>Ma vie de couple</a:t>
            </a:r>
            <a:br>
              <a:rPr lang="fr-CA"/>
            </a:br>
            <a:endParaRPr lang="fr-CA" sz="2000">
              <a:cs typeface="Arial"/>
            </a:endParaRPr>
          </a:p>
        </p:txBody>
      </p:sp>
      <p:pic>
        <p:nvPicPr>
          <p:cNvPr id="5" name="Image 4" descr="Une image contenant Visage humain, habits, gâteau d’anniversaire, table&#10;&#10;Description générée automatiquement">
            <a:extLst>
              <a:ext uri="{FF2B5EF4-FFF2-40B4-BE49-F238E27FC236}">
                <a16:creationId xmlns:a16="http://schemas.microsoft.com/office/drawing/2014/main" id="{BD2160DB-FEA3-F1B8-342C-32A5AC625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0982" y="746010"/>
            <a:ext cx="3990444" cy="3990444"/>
          </a:xfrm>
          <a:prstGeom prst="rect">
            <a:avLst/>
          </a:prstGeom>
        </p:spPr>
      </p:pic>
      <p:sp>
        <p:nvSpPr>
          <p:cNvPr id="6" name="Sous-titre 5">
            <a:extLst>
              <a:ext uri="{FF2B5EF4-FFF2-40B4-BE49-F238E27FC236}">
                <a16:creationId xmlns:a16="http://schemas.microsoft.com/office/drawing/2014/main" id="{C11E50A8-F9EE-9F28-431D-25254DA1108F}"/>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20492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a:effectLst/>
                <a:latin typeface="Arial" panose="020B0604020202020204" pitchFamily="34" charset="0"/>
              </a:rPr>
              <a:t>Trouver de l'aide</a:t>
            </a:r>
            <a:br>
              <a:rPr lang="fr-FR"/>
            </a:br>
            <a:r>
              <a:rPr lang="fr-FR"/>
              <a:t>Centres Info Justice</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fontScale="92500"/>
          </a:bodyPr>
          <a:lstStyle/>
          <a:p>
            <a:r>
              <a:rPr lang="fr-FR" sz="4000" b="1">
                <a:solidFill>
                  <a:schemeClr val="accent2"/>
                </a:solidFill>
              </a:rPr>
              <a:t>Service « Info-séparation »</a:t>
            </a:r>
          </a:p>
          <a:p>
            <a:r>
              <a:rPr lang="fr-FR" sz="4000">
                <a:solidFill>
                  <a:schemeClr val="accent2"/>
                </a:solidFill>
              </a:rPr>
              <a:t>Information juridique gratuite</a:t>
            </a:r>
          </a:p>
          <a:p>
            <a:endParaRPr lang="fr-FR" sz="4000">
              <a:solidFill>
                <a:schemeClr val="accent2"/>
              </a:solidFill>
              <a:cs typeface="Arial"/>
            </a:endParaRPr>
          </a:p>
          <a:p>
            <a:r>
              <a:rPr lang="fr-CA" sz="2000">
                <a:hlinkClick r:id="rId3"/>
              </a:rPr>
              <a:t>Info Séparation - Info Justice</a:t>
            </a:r>
            <a:br>
              <a:rPr lang="fr-FR" sz="2000">
                <a:highlight>
                  <a:srgbClr val="FFFF00"/>
                </a:highlight>
                <a:cs typeface="Arial"/>
              </a:rPr>
            </a:br>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 name="AutoShape 6">
            <a:extLst>
              <a:ext uri="{FF2B5EF4-FFF2-40B4-BE49-F238E27FC236}">
                <a16:creationId xmlns:a16="http://schemas.microsoft.com/office/drawing/2014/main" id="{E348A94B-109B-0848-B950-97973A1EF3DA}"/>
              </a:ext>
            </a:extLst>
          </p:cNvPr>
          <p:cNvSpPr>
            <a:spLocks noChangeAspect="1" noChangeArrowheads="1"/>
          </p:cNvSpPr>
          <p:nvPr/>
        </p:nvSpPr>
        <p:spPr bwMode="auto">
          <a:xfrm>
            <a:off x="9348716" y="494380"/>
            <a:ext cx="1462054" cy="14620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54303" y="5525527"/>
            <a:ext cx="914400" cy="914400"/>
          </a:xfrm>
          <a:prstGeom prst="rect">
            <a:avLst/>
          </a:prstGeom>
        </p:spPr>
      </p:pic>
      <p:pic>
        <p:nvPicPr>
          <p:cNvPr id="14" name="Image 13" descr="Une image contenant texte, habits, capture d’écran, Visage humain&#10;&#10;Le contenu généré par l’IA peut être incorrect.">
            <a:extLst>
              <a:ext uri="{FF2B5EF4-FFF2-40B4-BE49-F238E27FC236}">
                <a16:creationId xmlns:a16="http://schemas.microsoft.com/office/drawing/2014/main" id="{4BC3862C-3564-AECA-02FA-FA1615F29E9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88136" y="2338571"/>
            <a:ext cx="4852466" cy="3114988"/>
          </a:xfrm>
          <a:prstGeom prst="rect">
            <a:avLst/>
          </a:prstGeom>
        </p:spPr>
      </p:pic>
    </p:spTree>
    <p:extLst>
      <p:ext uri="{BB962C8B-B14F-4D97-AF65-F5344CB8AC3E}">
        <p14:creationId xmlns:p14="http://schemas.microsoft.com/office/powerpoint/2010/main" val="314796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a:effectLst/>
                <a:latin typeface="Arial" panose="020B0604020202020204" pitchFamily="34" charset="0"/>
              </a:rPr>
              <a:t>Trouver de l'aide</a:t>
            </a:r>
            <a:br>
              <a:rPr lang="fr-FR"/>
            </a:br>
            <a:r>
              <a:rPr lang="fr-FR" err="1"/>
              <a:t>ReBâtir</a:t>
            </a:r>
            <a:endParaRPr lang="fr-F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4113665" cy="3753584"/>
          </a:xfrm>
        </p:spPr>
        <p:txBody>
          <a:bodyPr vert="horz" lIns="91440" tIns="45720" rIns="91440" bIns="45720" rtlCol="0" anchor="t">
            <a:normAutofit/>
          </a:bodyPr>
          <a:lstStyle/>
          <a:p>
            <a:r>
              <a:rPr lang="fr-FR" sz="2800">
                <a:solidFill>
                  <a:schemeClr val="accent2"/>
                </a:solidFill>
              </a:rPr>
              <a:t>4 heures de consultation juridique gratuite</a:t>
            </a: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10514" y="5608218"/>
            <a:ext cx="914400" cy="914400"/>
          </a:xfrm>
          <a:prstGeom prst="rect">
            <a:avLst/>
          </a:prstGeom>
        </p:spPr>
      </p:pic>
      <p:sp>
        <p:nvSpPr>
          <p:cNvPr id="9" name="Espace réservé du texte 3">
            <a:hlinkClick r:id="rId10"/>
            <a:extLst>
              <a:ext uri="{FF2B5EF4-FFF2-40B4-BE49-F238E27FC236}">
                <a16:creationId xmlns:a16="http://schemas.microsoft.com/office/drawing/2014/main" id="{DFC00939-A5AF-2F45-8497-DF6071357F40}"/>
              </a:ext>
            </a:extLst>
          </p:cNvPr>
          <p:cNvSpPr txBox="1">
            <a:spLocks/>
          </p:cNvSpPr>
          <p:nvPr/>
        </p:nvSpPr>
        <p:spPr>
          <a:xfrm>
            <a:off x="1073799" y="5090279"/>
            <a:ext cx="3291840" cy="41592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a:solidFill>
                  <a:schemeClr val="accent2"/>
                </a:solidFill>
                <a:hlinkClick r:id="rId11">
                  <a:extLst>
                    <a:ext uri="{A12FA001-AC4F-418D-AE19-62706E023703}">
                      <ahyp:hlinkClr xmlns:ahyp="http://schemas.microsoft.com/office/drawing/2018/hyperlinkcolor" val="tx"/>
                    </a:ext>
                  </a:extLst>
                </a:hlinkClick>
              </a:rPr>
              <a:t>Rebâtir.ca</a:t>
            </a:r>
            <a:endParaRPr lang="fr-CA">
              <a:solidFill>
                <a:schemeClr val="accent2"/>
              </a:solidFill>
            </a:endParaRPr>
          </a:p>
        </p:txBody>
      </p:sp>
      <p:pic>
        <p:nvPicPr>
          <p:cNvPr id="6146" name="Picture 2">
            <a:extLst>
              <a:ext uri="{FF2B5EF4-FFF2-40B4-BE49-F238E27FC236}">
                <a16:creationId xmlns:a16="http://schemas.microsoft.com/office/drawing/2014/main" id="{78DCA688-1FDA-3755-776B-BEF1F69A119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94333" y="2669312"/>
            <a:ext cx="4800264" cy="2420967"/>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C92BD923-89A4-2DE5-3E0A-D142DAD85859}"/>
              </a:ext>
            </a:extLst>
          </p:cNvPr>
          <p:cNvSpPr txBox="1"/>
          <p:nvPr/>
        </p:nvSpPr>
        <p:spPr>
          <a:xfrm>
            <a:off x="837122" y="3172364"/>
            <a:ext cx="39623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CA" sz="2800">
                <a:solidFill>
                  <a:schemeClr val="accent2"/>
                </a:solidFill>
                <a:latin typeface="Arial"/>
                <a:ea typeface="Calibri"/>
                <a:cs typeface="Calibri"/>
              </a:rPr>
              <a:t>1-833-732-2847</a:t>
            </a:r>
            <a:endParaRPr lang="fr-FR" sz="2800">
              <a:solidFill>
                <a:schemeClr val="accent2"/>
              </a:solidFill>
              <a:latin typeface="Arial"/>
              <a:cs typeface="Arial"/>
            </a:endParaRPr>
          </a:p>
        </p:txBody>
      </p:sp>
    </p:spTree>
    <p:extLst>
      <p:ext uri="{BB962C8B-B14F-4D97-AF65-F5344CB8AC3E}">
        <p14:creationId xmlns:p14="http://schemas.microsoft.com/office/powerpoint/2010/main" val="314539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a:effectLst/>
                <a:latin typeface="Arial"/>
                <a:cs typeface="Arial"/>
              </a:rPr>
              <a:t>Trouver de l'aide</a:t>
            </a:r>
            <a:br>
              <a:rPr lang="fr-FR"/>
            </a:br>
            <a:r>
              <a:rPr lang="fr-FR"/>
              <a:t>SOS violence conjugale</a:t>
            </a:r>
            <a:endParaRPr lang="fr-FR">
              <a:cs typeface="Arial"/>
            </a:endParaRP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4113665" cy="3753584"/>
          </a:xfrm>
        </p:spPr>
        <p:txBody>
          <a:bodyPr vert="horz" lIns="91440" tIns="45720" rIns="91440" bIns="45720" rtlCol="0" anchor="t">
            <a:normAutofit/>
          </a:bodyPr>
          <a:lstStyle/>
          <a:p>
            <a:r>
              <a:rPr lang="fr-FR" sz="2800">
                <a:solidFill>
                  <a:schemeClr val="accent2"/>
                </a:solidFill>
              </a:rPr>
              <a:t>Services pour les personnes victimes de violence conjugale</a:t>
            </a:r>
            <a:endParaRPr lang="fr-FR" sz="2800" err="1">
              <a:solidFill>
                <a:schemeClr val="accent2"/>
              </a:solidFill>
              <a:cs typeface="Arial"/>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10514" y="5608218"/>
            <a:ext cx="914400" cy="914400"/>
          </a:xfrm>
          <a:prstGeom prst="rect">
            <a:avLst/>
          </a:prstGeom>
        </p:spPr>
      </p:pic>
      <p:sp>
        <p:nvSpPr>
          <p:cNvPr id="9" name="Espace réservé du texte 3">
            <a:hlinkClick r:id="rId10"/>
            <a:extLst>
              <a:ext uri="{FF2B5EF4-FFF2-40B4-BE49-F238E27FC236}">
                <a16:creationId xmlns:a16="http://schemas.microsoft.com/office/drawing/2014/main" id="{DFC00939-A5AF-2F45-8497-DF6071357F40}"/>
              </a:ext>
            </a:extLst>
          </p:cNvPr>
          <p:cNvSpPr txBox="1">
            <a:spLocks/>
          </p:cNvSpPr>
          <p:nvPr/>
        </p:nvSpPr>
        <p:spPr>
          <a:xfrm>
            <a:off x="1073799" y="5090279"/>
            <a:ext cx="3291840" cy="41592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a:solidFill>
                  <a:schemeClr val="accent2"/>
                </a:solidFill>
                <a:hlinkClick r:id="rId11">
                  <a:extLst>
                    <a:ext uri="{A12FA001-AC4F-418D-AE19-62706E023703}">
                      <ahyp:hlinkClr xmlns:ahyp="http://schemas.microsoft.com/office/drawing/2018/hyperlinkcolor" val="tx"/>
                    </a:ext>
                  </a:extLst>
                </a:hlinkClick>
              </a:rPr>
              <a:t>Sosviolenceconjugale.ca/fr</a:t>
            </a:r>
            <a:endParaRPr lang="fr-FR">
              <a:solidFill>
                <a:schemeClr val="accent2"/>
              </a:solidFill>
              <a:cs typeface="Arial"/>
            </a:endParaRPr>
          </a:p>
        </p:txBody>
      </p:sp>
      <p:pic>
        <p:nvPicPr>
          <p:cNvPr id="13" name="Image 12" descr="Une image contenant texte, capture d’écran, Police, Système d’exploitation&#10;&#10;Description générée automatiquement">
            <a:extLst>
              <a:ext uri="{FF2B5EF4-FFF2-40B4-BE49-F238E27FC236}">
                <a16:creationId xmlns:a16="http://schemas.microsoft.com/office/drawing/2014/main" id="{3E522559-AB31-8F72-D433-F6073E5B7EF0}"/>
              </a:ext>
            </a:extLst>
          </p:cNvPr>
          <p:cNvPicPr>
            <a:picLocks noChangeAspect="1"/>
          </p:cNvPicPr>
          <p:nvPr/>
        </p:nvPicPr>
        <p:blipFill>
          <a:blip r:embed="rId12"/>
          <a:srcRect l="13523" r="15889" b="648"/>
          <a:stretch/>
        </p:blipFill>
        <p:spPr>
          <a:xfrm>
            <a:off x="5695950" y="2379032"/>
            <a:ext cx="4807867" cy="3143987"/>
          </a:xfrm>
          <a:prstGeom prst="rect">
            <a:avLst/>
          </a:prstGeom>
        </p:spPr>
      </p:pic>
      <p:sp>
        <p:nvSpPr>
          <p:cNvPr id="16" name="ZoneTexte 15">
            <a:extLst>
              <a:ext uri="{FF2B5EF4-FFF2-40B4-BE49-F238E27FC236}">
                <a16:creationId xmlns:a16="http://schemas.microsoft.com/office/drawing/2014/main" id="{A70404AF-7803-9C23-808A-10759C1D59C7}"/>
              </a:ext>
            </a:extLst>
          </p:cNvPr>
          <p:cNvSpPr txBox="1"/>
          <p:nvPr/>
        </p:nvSpPr>
        <p:spPr>
          <a:xfrm>
            <a:off x="923386" y="3661194"/>
            <a:ext cx="39623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CA" sz="2800">
                <a:solidFill>
                  <a:schemeClr val="accent2"/>
                </a:solidFill>
                <a:latin typeface="Arial"/>
                <a:ea typeface="Calibri"/>
                <a:cs typeface="Calibri"/>
              </a:rPr>
              <a:t>1-800-363-9010</a:t>
            </a:r>
            <a:endParaRPr lang="fr-FR" sz="2800">
              <a:solidFill>
                <a:schemeClr val="accent2"/>
              </a:solidFill>
              <a:latin typeface="Arial"/>
              <a:cs typeface="Arial"/>
            </a:endParaRPr>
          </a:p>
        </p:txBody>
      </p:sp>
    </p:spTree>
    <p:extLst>
      <p:ext uri="{BB962C8B-B14F-4D97-AF65-F5344CB8AC3E}">
        <p14:creationId xmlns:p14="http://schemas.microsoft.com/office/powerpoint/2010/main" val="231568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a:latin typeface="Arial"/>
                <a:cs typeface="Arial"/>
              </a:rPr>
              <a:t>Prendre action</a:t>
            </a:r>
            <a:br>
              <a:rPr lang="fr-CA" sz="1800" b="1" i="0" u="none" strike="noStrike">
                <a:effectLst/>
                <a:latin typeface="Arial" panose="020B0604020202020204" pitchFamily="34" charset="0"/>
              </a:rPr>
            </a:br>
            <a:r>
              <a:rPr lang="fr-CA" sz="4000">
                <a:solidFill>
                  <a:schemeClr val="accent2"/>
                </a:solidFill>
                <a:latin typeface="Arial"/>
                <a:cs typeface="Arial"/>
              </a:rPr>
              <a:t>Qu’est-ce que </a:t>
            </a:r>
            <a:r>
              <a:rPr lang="fr-CA" sz="4000" err="1">
                <a:solidFill>
                  <a:schemeClr val="accent2"/>
                </a:solidFill>
                <a:latin typeface="Arial"/>
                <a:cs typeface="Arial"/>
              </a:rPr>
              <a:t>Marmarha</a:t>
            </a:r>
            <a:r>
              <a:rPr lang="fr-CA" sz="4000">
                <a:solidFill>
                  <a:schemeClr val="accent2"/>
                </a:solidFill>
                <a:latin typeface="Arial"/>
                <a:cs typeface="Arial"/>
              </a:rPr>
              <a:t> pourrait faire?</a:t>
            </a:r>
            <a:endParaRPr lang="fr-CA">
              <a:solidFill>
                <a:schemeClr val="accent2"/>
              </a:solidFill>
              <a:latin typeface="Arial"/>
              <a:cs typeface="Arial"/>
            </a:endParaRP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p:txBody>
          <a:bodyPr vert="horz" lIns="91440" tIns="45720" rIns="91440" bIns="45720" rtlCol="0" anchor="t">
            <a:normAutofit/>
          </a:bodyPr>
          <a:lstStyle/>
          <a:p>
            <a:pPr marL="0" indent="0" algn="l" rtl="0" fontAlgn="base">
              <a:buNone/>
            </a:pPr>
            <a:endParaRPr lang="fr-CA" b="0" i="0">
              <a:solidFill>
                <a:srgbClr val="212121"/>
              </a:solidFill>
              <a:effectLst/>
              <a:latin typeface="Arial" panose="020B0604020202020204" pitchFamily="34" charset="0"/>
              <a:cs typeface="Arial"/>
            </a:endParaRPr>
          </a:p>
          <a:p>
            <a:pPr fontAlgn="base"/>
            <a:r>
              <a:rPr lang="fr-CA" sz="2800" b="1" i="0" u="none" strike="noStrike">
                <a:solidFill>
                  <a:srgbClr val="212121"/>
                </a:solidFill>
                <a:effectLst/>
                <a:latin typeface="Arial"/>
                <a:cs typeface="Arial"/>
              </a:rPr>
              <a:t>Choisir un organisme à contacter</a:t>
            </a:r>
            <a:r>
              <a:rPr lang="fr-CA" b="1">
                <a:solidFill>
                  <a:srgbClr val="212121"/>
                </a:solidFill>
                <a:latin typeface="Arial"/>
                <a:cs typeface="Arial"/>
              </a:rPr>
              <a:t> pour explorer des options</a:t>
            </a:r>
            <a:endParaRPr lang="en-US" b="0" i="0">
              <a:solidFill>
                <a:srgbClr val="212121"/>
              </a:solidFill>
              <a:effectLst/>
              <a:latin typeface="Arial" panose="020B0604020202020204" pitchFamily="34" charset="0"/>
            </a:endParaRPr>
          </a:p>
          <a:p>
            <a:pPr marL="0" indent="0">
              <a:buNone/>
            </a:pPr>
            <a:endParaRPr lang="fr-CA" b="1">
              <a:solidFill>
                <a:srgbClr val="212121"/>
              </a:solidFill>
              <a:cs typeface="Arial"/>
            </a:endParaRPr>
          </a:p>
          <a:p>
            <a:r>
              <a:rPr lang="fr-CA" b="1">
                <a:solidFill>
                  <a:srgbClr val="212121"/>
                </a:solidFill>
                <a:cs typeface="Arial"/>
              </a:rPr>
              <a:t>Faire une copie des documents importants</a:t>
            </a:r>
            <a:r>
              <a:rPr lang="fr-CA">
                <a:solidFill>
                  <a:srgbClr val="212121"/>
                </a:solidFill>
                <a:cs typeface="Arial"/>
              </a:rPr>
              <a:t> </a:t>
            </a:r>
            <a:endParaRPr lang="fr-CA" b="1">
              <a:solidFill>
                <a:srgbClr val="212121"/>
              </a:solidFill>
              <a:cs typeface="Arial"/>
            </a:endParaRPr>
          </a:p>
          <a:p>
            <a:endParaRPr lang="fr-CA">
              <a:cs typeface="Arial"/>
            </a:endParaRPr>
          </a:p>
        </p:txBody>
      </p:sp>
      <p:pic>
        <p:nvPicPr>
          <p:cNvPr id="5" name="Espace réservé du contenu 9" descr="Une image contenant dessin humoristique, clipart, illustration, Dessin animé&#10;&#10;Description générée automatiquement">
            <a:extLst>
              <a:ext uri="{FF2B5EF4-FFF2-40B4-BE49-F238E27FC236}">
                <a16:creationId xmlns:a16="http://schemas.microsoft.com/office/drawing/2014/main" id="{646621C1-11E7-12B9-52CD-4188F019B0F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484312" y="1830388"/>
            <a:ext cx="4667250" cy="4667250"/>
          </a:xfrm>
        </p:spPr>
      </p:pic>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9" name="Image 8" descr="Une image contenant cercle, conception&#10;&#10;Description générée automatiquement">
            <a:extLst>
              <a:ext uri="{FF2B5EF4-FFF2-40B4-BE49-F238E27FC236}">
                <a16:creationId xmlns:a16="http://schemas.microsoft.com/office/drawing/2014/main" id="{F4BAD8E5-07FB-1694-5D75-161763364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7010" y="5646600"/>
            <a:ext cx="933580" cy="981212"/>
          </a:xfrm>
          <a:prstGeom prst="rect">
            <a:avLst/>
          </a:prstGeom>
        </p:spPr>
      </p:pic>
    </p:spTree>
    <p:extLst>
      <p:ext uri="{BB962C8B-B14F-4D97-AF65-F5344CB8AC3E}">
        <p14:creationId xmlns:p14="http://schemas.microsoft.com/office/powerpoint/2010/main" val="1767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55A3B0-F52C-79E9-AE16-8FE2DC355203}"/>
              </a:ext>
            </a:extLst>
          </p:cNvPr>
          <p:cNvSpPr>
            <a:spLocks noGrp="1"/>
          </p:cNvSpPr>
          <p:nvPr>
            <p:ph type="title"/>
          </p:nvPr>
        </p:nvSpPr>
        <p:spPr>
          <a:xfrm>
            <a:off x="3935176" y="2766218"/>
            <a:ext cx="8109529" cy="1325563"/>
          </a:xfrm>
        </p:spPr>
        <p:txBody>
          <a:bodyPr>
            <a:normAutofit/>
          </a:bodyPr>
          <a:lstStyle/>
          <a:p>
            <a:r>
              <a:rPr lang="fr-FR" sz="6000"/>
              <a:t>Des questions?</a:t>
            </a:r>
          </a:p>
        </p:txBody>
      </p:sp>
    </p:spTree>
    <p:extLst>
      <p:ext uri="{BB962C8B-B14F-4D97-AF65-F5344CB8AC3E}">
        <p14:creationId xmlns:p14="http://schemas.microsoft.com/office/powerpoint/2010/main" val="128419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B204DA-9E3A-0FED-C397-3219F05D0CF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90338BD-4DB7-21FC-BC4B-B3607E3CD24D}"/>
              </a:ext>
            </a:extLst>
          </p:cNvPr>
          <p:cNvSpPr>
            <a:spLocks noGrp="1"/>
          </p:cNvSpPr>
          <p:nvPr>
            <p:ph idx="1"/>
          </p:nvPr>
        </p:nvSpPr>
        <p:spPr>
          <a:xfrm>
            <a:off x="1737093" y="2417592"/>
            <a:ext cx="8992669" cy="3955500"/>
          </a:xfrm>
        </p:spPr>
        <p:txBody>
          <a:bodyPr vert="horz" lIns="91440" tIns="45720" rIns="91440" bIns="45720" rtlCol="0" anchor="t">
            <a:normAutofit/>
          </a:bodyPr>
          <a:lstStyle/>
          <a:p>
            <a:pPr marL="0" indent="0" algn="ctr">
              <a:buNone/>
            </a:pPr>
            <a:r>
              <a:rPr lang="fr-FR" sz="2400">
                <a:cs typeface="Arial"/>
              </a:rPr>
              <a:t>Éducaloi remercie la Maison Bleue et Femmes du monde à Côte-des-Neiges pour leur précieuse collaboration.</a:t>
            </a:r>
          </a:p>
          <a:p>
            <a:pPr marL="0" indent="0" algn="ctr">
              <a:buNone/>
            </a:pPr>
            <a:endParaRPr lang="fr-FR" sz="2400">
              <a:cs typeface="Arial"/>
            </a:endParaRPr>
          </a:p>
          <a:p>
            <a:pPr marL="0" indent="0" algn="ctr">
              <a:buNone/>
            </a:pPr>
            <a:endParaRPr lang="fr-FR" sz="2400">
              <a:cs typeface="Arial"/>
            </a:endParaRPr>
          </a:p>
          <a:p>
            <a:pPr marL="0" indent="0" algn="ctr">
              <a:buNone/>
            </a:pPr>
            <a:endParaRPr lang="fr-FR" sz="2400">
              <a:cs typeface="Arial"/>
            </a:endParaRPr>
          </a:p>
          <a:p>
            <a:pPr marL="0" indent="0" algn="ctr">
              <a:buNone/>
            </a:pPr>
            <a:r>
              <a:rPr lang="fr-FR" sz="2400">
                <a:cs typeface="Arial"/>
              </a:rPr>
              <a:t>Cet atelier a été réalisé avec le soutien de</a:t>
            </a:r>
          </a:p>
          <a:p>
            <a:pPr marL="0" indent="0" algn="ctr">
              <a:buNone/>
            </a:pPr>
            <a:endParaRPr lang="fr-FR" sz="2400">
              <a:cs typeface="Arial"/>
            </a:endParaRPr>
          </a:p>
        </p:txBody>
      </p:sp>
      <p:pic>
        <p:nvPicPr>
          <p:cNvPr id="4" name="Image 3" descr="Une image contenant texte, Police, Graphique, graphisme&#10;&#10;Description générée automatiquement">
            <a:extLst>
              <a:ext uri="{FF2B5EF4-FFF2-40B4-BE49-F238E27FC236}">
                <a16:creationId xmlns:a16="http://schemas.microsoft.com/office/drawing/2014/main" id="{EFEB8311-3C1B-D0E2-4AEE-185330E83046}"/>
              </a:ext>
            </a:extLst>
          </p:cNvPr>
          <p:cNvPicPr>
            <a:picLocks noChangeAspect="1"/>
          </p:cNvPicPr>
          <p:nvPr/>
        </p:nvPicPr>
        <p:blipFill>
          <a:blip r:embed="rId3"/>
          <a:stretch>
            <a:fillRect/>
          </a:stretch>
        </p:blipFill>
        <p:spPr>
          <a:xfrm>
            <a:off x="5361543" y="5235918"/>
            <a:ext cx="1468916" cy="728646"/>
          </a:xfrm>
          <a:prstGeom prst="rect">
            <a:avLst/>
          </a:prstGeom>
        </p:spPr>
      </p:pic>
    </p:spTree>
    <p:extLst>
      <p:ext uri="{BB962C8B-B14F-4D97-AF65-F5344CB8AC3E}">
        <p14:creationId xmlns:p14="http://schemas.microsoft.com/office/powerpoint/2010/main" val="4185815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Visage humain, habits, gâteau d’anniversaire, table&#10;&#10;Description générée automatiquement">
            <a:extLst>
              <a:ext uri="{FF2B5EF4-FFF2-40B4-BE49-F238E27FC236}">
                <a16:creationId xmlns:a16="http://schemas.microsoft.com/office/drawing/2014/main" id="{F2EDA4CA-8020-BA58-BEB8-50B95EA971B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05100" y="-127000"/>
            <a:ext cx="6985000" cy="6985000"/>
          </a:xfrm>
        </p:spPr>
      </p:pic>
    </p:spTree>
    <p:extLst>
      <p:ext uri="{BB962C8B-B14F-4D97-AF65-F5344CB8AC3E}">
        <p14:creationId xmlns:p14="http://schemas.microsoft.com/office/powerpoint/2010/main" val="272563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514E21-4339-3A09-CDE5-9BDD2BAB410C}"/>
              </a:ext>
            </a:extLst>
          </p:cNvPr>
          <p:cNvSpPr>
            <a:spLocks noGrp="1"/>
          </p:cNvSpPr>
          <p:nvPr>
            <p:ph type="title"/>
          </p:nvPr>
        </p:nvSpPr>
        <p:spPr/>
        <p:txBody>
          <a:bodyPr/>
          <a:lstStyle/>
          <a:p>
            <a:r>
              <a:rPr lang="fr-CA" sz="1800" b="1" i="0" u="none" strike="noStrike">
                <a:effectLst/>
                <a:latin typeface="Arial" panose="020B0604020202020204" pitchFamily="34" charset="0"/>
              </a:rPr>
              <a:t>Observer la situation</a:t>
            </a:r>
            <a:br>
              <a:rPr lang="fr-CA" sz="1800" b="1" i="0" u="none" strike="noStrike">
                <a:solidFill>
                  <a:srgbClr val="00A9CE"/>
                </a:solidFill>
                <a:effectLst/>
                <a:latin typeface="Arial" panose="020B0604020202020204" pitchFamily="34" charset="0"/>
              </a:rPr>
            </a:br>
            <a:r>
              <a:rPr lang="fr-CA" sz="4000" b="1" i="0" u="none" strike="noStrike">
                <a:solidFill>
                  <a:srgbClr val="333F48"/>
                </a:solidFill>
                <a:effectLst/>
                <a:latin typeface="Arial" panose="020B0604020202020204" pitchFamily="34" charset="0"/>
              </a:rPr>
              <a:t>Que voyez-vous ici?</a:t>
            </a:r>
            <a:endParaRPr lang="fr-FR" sz="4000"/>
          </a:p>
        </p:txBody>
      </p:sp>
      <p:pic>
        <p:nvPicPr>
          <p:cNvPr id="10" name="Espace réservé du contenu 9" descr="Une image contenant dessin humoristique, clipart, illustration, Dessin animé&#10;&#10;Description générée automatiquement">
            <a:extLst>
              <a:ext uri="{FF2B5EF4-FFF2-40B4-BE49-F238E27FC236}">
                <a16:creationId xmlns:a16="http://schemas.microsoft.com/office/drawing/2014/main" id="{2EBEA831-2123-413F-6CD4-E6BC00BC07D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637618" y="1576112"/>
            <a:ext cx="4916763" cy="4916763"/>
          </a:xfrm>
        </p:spPr>
      </p:pic>
    </p:spTree>
    <p:extLst>
      <p:ext uri="{BB962C8B-B14F-4D97-AF65-F5344CB8AC3E}">
        <p14:creationId xmlns:p14="http://schemas.microsoft.com/office/powerpoint/2010/main" val="78811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b="1" i="0" u="none" strike="noStrike">
                <a:effectLst/>
                <a:latin typeface="Arial" panose="020B0604020202020204" pitchFamily="34" charset="0"/>
              </a:rPr>
              <a:t>Comprendre les enjeux juridiques</a:t>
            </a:r>
            <a:br>
              <a:rPr lang="fr-CA" sz="1800" b="1" i="0" u="none" strike="noStrike">
                <a:effectLst/>
                <a:latin typeface="Arial" panose="020B0604020202020204" pitchFamily="34" charset="0"/>
              </a:rPr>
            </a:br>
            <a:r>
              <a:rPr lang="fr-CA" sz="4000" b="1" i="0" u="none" strike="noStrike">
                <a:solidFill>
                  <a:schemeClr val="accent2"/>
                </a:solidFill>
                <a:effectLst/>
                <a:latin typeface="Arial" panose="020B0604020202020204" pitchFamily="34" charset="0"/>
              </a:rPr>
              <a:t>L’histoire de </a:t>
            </a:r>
            <a:r>
              <a:rPr lang="fr-CA" sz="4000" b="1" i="0" u="none" strike="noStrike" err="1">
                <a:solidFill>
                  <a:schemeClr val="accent2"/>
                </a:solidFill>
                <a:effectLst/>
                <a:latin typeface="Arial" panose="020B0604020202020204" pitchFamily="34" charset="0"/>
              </a:rPr>
              <a:t>Marmarha</a:t>
            </a:r>
            <a:endParaRPr lang="fr-CA"/>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p:txBody>
          <a:bodyPr/>
          <a:lstStyle/>
          <a:p>
            <a:pPr algn="l" rtl="0" fontAlgn="base">
              <a:buFont typeface="Arial" panose="020B0604020202020204" pitchFamily="34" charset="0"/>
              <a:buChar char="•"/>
            </a:pPr>
            <a:r>
              <a:rPr lang="fr-CA" b="1" i="0" u="none" strike="noStrike">
                <a:solidFill>
                  <a:srgbClr val="212121"/>
                </a:solidFill>
                <a:effectLst/>
                <a:latin typeface="Arial" panose="020B0604020202020204" pitchFamily="34" charset="0"/>
              </a:rPr>
              <a:t>"Je m'occupe de tout."</a:t>
            </a:r>
            <a:r>
              <a:rPr lang="fr-FR" b="0" i="0">
                <a:solidFill>
                  <a:srgbClr val="212121"/>
                </a:solidFill>
                <a:effectLst/>
                <a:latin typeface="Arial" panose="020B0604020202020204" pitchFamily="34" charset="0"/>
              </a:rPr>
              <a:t>​</a:t>
            </a:r>
          </a:p>
          <a:p>
            <a:pPr algn="l" rtl="0" fontAlgn="base">
              <a:buFont typeface="Arial" panose="020B0604020202020204" pitchFamily="34" charset="0"/>
              <a:buChar char="•"/>
            </a:pPr>
            <a:r>
              <a:rPr lang="fr-CA" b="1" i="0" u="none" strike="noStrike">
                <a:solidFill>
                  <a:srgbClr val="212121"/>
                </a:solidFill>
                <a:effectLst/>
                <a:latin typeface="Arial" panose="020B0604020202020204" pitchFamily="34" charset="0"/>
              </a:rPr>
              <a:t>"Je suis paresseuse."</a:t>
            </a:r>
            <a:r>
              <a:rPr lang="fr-CA" b="0" i="0">
                <a:solidFill>
                  <a:srgbClr val="212121"/>
                </a:solidFill>
                <a:effectLst/>
                <a:latin typeface="Arial" panose="020B0604020202020204" pitchFamily="34" charset="0"/>
              </a:rPr>
              <a:t>​</a:t>
            </a:r>
          </a:p>
          <a:p>
            <a:pPr algn="l" rtl="0" fontAlgn="base">
              <a:buFont typeface="Arial" panose="020B0604020202020204" pitchFamily="34" charset="0"/>
              <a:buChar char="•"/>
            </a:pPr>
            <a:r>
              <a:rPr lang="fr-CA" b="1" i="0" u="none" strike="noStrike">
                <a:solidFill>
                  <a:srgbClr val="212121"/>
                </a:solidFill>
                <a:effectLst/>
                <a:latin typeface="Arial" panose="020B0604020202020204" pitchFamily="34" charset="0"/>
              </a:rPr>
              <a:t>"Mon cellulaire n'est pas à moi."</a:t>
            </a:r>
            <a:r>
              <a:rPr lang="en-US" b="0" i="0">
                <a:solidFill>
                  <a:srgbClr val="212121"/>
                </a:solidFill>
                <a:effectLst/>
                <a:latin typeface="Arial" panose="020B0604020202020204" pitchFamily="34" charset="0"/>
              </a:rPr>
              <a:t>​</a:t>
            </a:r>
          </a:p>
          <a:p>
            <a:pPr algn="l" rtl="0" fontAlgn="base">
              <a:buFont typeface="Arial" panose="020B0604020202020204" pitchFamily="34" charset="0"/>
              <a:buChar char="•"/>
            </a:pPr>
            <a:r>
              <a:rPr lang="fr-CA" b="1" i="0" u="none" strike="noStrike">
                <a:solidFill>
                  <a:srgbClr val="212121"/>
                </a:solidFill>
                <a:effectLst/>
                <a:latin typeface="Arial" panose="020B0604020202020204" pitchFamily="34" charset="0"/>
              </a:rPr>
              <a:t>"Je n'ai pas de vie privée."</a:t>
            </a:r>
            <a:endParaRPr lang="en-US" b="0" i="0">
              <a:solidFill>
                <a:srgbClr val="212121"/>
              </a:solidFill>
              <a:effectLst/>
              <a:latin typeface="Arial" panose="020B0604020202020204" pitchFamily="34" charset="0"/>
            </a:endParaRPr>
          </a:p>
          <a:p>
            <a:endParaRPr lang="fr-CA"/>
          </a:p>
        </p:txBody>
      </p:sp>
      <p:pic>
        <p:nvPicPr>
          <p:cNvPr id="5" name="Espace réservé du contenu 9" descr="Une image contenant dessin humoristique, clipart, illustration, Dessin animé&#10;&#10;Description générée automatiquement">
            <a:extLst>
              <a:ext uri="{FF2B5EF4-FFF2-40B4-BE49-F238E27FC236}">
                <a16:creationId xmlns:a16="http://schemas.microsoft.com/office/drawing/2014/main" id="{646621C1-11E7-12B9-52CD-4188F019B0F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484312" y="1830388"/>
            <a:ext cx="4667250" cy="4667250"/>
          </a:xfrm>
        </p:spPr>
      </p:pic>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3" name="Image 12" descr="Une image contenant clipart, Graphique, conception&#10;&#10;Description générée automatiquement">
            <a:extLst>
              <a:ext uri="{FF2B5EF4-FFF2-40B4-BE49-F238E27FC236}">
                <a16:creationId xmlns:a16="http://schemas.microsoft.com/office/drawing/2014/main" id="{10E9810A-BD67-0C32-2F74-A8672A8ED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1392" y="5568821"/>
            <a:ext cx="981212" cy="924054"/>
          </a:xfrm>
          <a:prstGeom prst="rect">
            <a:avLst/>
          </a:prstGeom>
        </p:spPr>
      </p:pic>
    </p:spTree>
    <p:extLst>
      <p:ext uri="{BB962C8B-B14F-4D97-AF65-F5344CB8AC3E}">
        <p14:creationId xmlns:p14="http://schemas.microsoft.com/office/powerpoint/2010/main" val="256202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lstStyle/>
          <a:p>
            <a:r>
              <a:rPr lang="fr-FR"/>
              <a:t>Vie de couple marié au Québec :</a:t>
            </a:r>
            <a:br>
              <a:rPr lang="fr-FR"/>
            </a:br>
            <a:r>
              <a:rPr lang="fr-FR"/>
              <a:t>quelques obligations</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a:lstStyle/>
          <a:p>
            <a:pPr algn="l" rtl="0" fontAlgn="base">
              <a:buFont typeface="Arial" panose="020B0604020202020204" pitchFamily="34" charset="0"/>
              <a:buChar char="•"/>
            </a:pPr>
            <a:r>
              <a:rPr lang="fr-CA" sz="2400" b="0" i="0" u="none" strike="noStrike">
                <a:solidFill>
                  <a:srgbClr val="212121"/>
                </a:solidFill>
                <a:effectLst/>
                <a:latin typeface="Arial" panose="020B0604020202020204" pitchFamily="34" charset="0"/>
              </a:rPr>
              <a:t>Se respecter </a:t>
            </a:r>
            <a:r>
              <a:rPr lang="en-US" sz="2400" b="0" i="0">
                <a:solidFill>
                  <a:srgbClr val="212121"/>
                </a:solidFill>
                <a:effectLst/>
                <a:latin typeface="Arial" panose="020B0604020202020204" pitchFamily="34" charset="0"/>
              </a:rPr>
              <a:t>​</a:t>
            </a:r>
          </a:p>
          <a:p>
            <a:pPr algn="l" rtl="0" fontAlgn="base">
              <a:buFont typeface="Arial" panose="020B0604020202020204" pitchFamily="34" charset="0"/>
              <a:buChar char="•"/>
            </a:pPr>
            <a:r>
              <a:rPr lang="fr-CA" sz="2400" b="0" i="0" u="none" strike="noStrike">
                <a:solidFill>
                  <a:srgbClr val="212121"/>
                </a:solidFill>
                <a:effectLst/>
                <a:latin typeface="Arial" panose="020B0604020202020204" pitchFamily="34" charset="0"/>
              </a:rPr>
              <a:t>Se soutenir + s'entraider </a:t>
            </a:r>
            <a:r>
              <a:rPr lang="en-US" sz="2400" b="0" i="0">
                <a:solidFill>
                  <a:srgbClr val="212121"/>
                </a:solidFill>
                <a:effectLst/>
                <a:latin typeface="Arial" panose="020B0604020202020204" pitchFamily="34" charset="0"/>
              </a:rPr>
              <a:t>​</a:t>
            </a:r>
          </a:p>
          <a:p>
            <a:pPr algn="l" rtl="0" fontAlgn="base">
              <a:buFont typeface="Arial" panose="020B0604020202020204" pitchFamily="34" charset="0"/>
              <a:buChar char="•"/>
            </a:pPr>
            <a:r>
              <a:rPr lang="fr-CA" sz="2400" b="0" i="0" u="none" strike="noStrike">
                <a:solidFill>
                  <a:srgbClr val="212121"/>
                </a:solidFill>
                <a:effectLst/>
                <a:latin typeface="Arial" panose="020B0604020202020204" pitchFamily="34" charset="0"/>
              </a:rPr>
              <a:t>Prendre les décisions familiales ensemble</a:t>
            </a:r>
            <a:r>
              <a:rPr lang="en-US" sz="2400" b="0" i="0">
                <a:solidFill>
                  <a:srgbClr val="212121"/>
                </a:solidFill>
                <a:effectLst/>
                <a:latin typeface="Arial" panose="020B0604020202020204" pitchFamily="34" charset="0"/>
              </a:rPr>
              <a:t>​</a:t>
            </a:r>
          </a:p>
          <a:p>
            <a:pPr algn="l" rtl="0" fontAlgn="base">
              <a:buFont typeface="Arial" panose="020B0604020202020204" pitchFamily="34" charset="0"/>
              <a:buChar char="•"/>
            </a:pPr>
            <a:r>
              <a:rPr lang="fr-CA" sz="2400" b="0" i="0" u="none" strike="noStrike">
                <a:solidFill>
                  <a:srgbClr val="212121"/>
                </a:solidFill>
                <a:effectLst/>
                <a:latin typeface="Arial" panose="020B0604020202020204" pitchFamily="34" charset="0"/>
              </a:rPr>
              <a:t>S'occuper des enfants ensemble </a:t>
            </a:r>
            <a:r>
              <a:rPr lang="en-US" sz="2400" b="0" i="0">
                <a:solidFill>
                  <a:srgbClr val="212121"/>
                </a:solidFill>
                <a:effectLst/>
                <a:latin typeface="Arial" panose="020B0604020202020204" pitchFamily="34" charset="0"/>
              </a:rPr>
              <a:t>​</a:t>
            </a:r>
          </a:p>
          <a:p>
            <a:pPr algn="l" rtl="0" fontAlgn="base">
              <a:buFont typeface="Arial" panose="020B0604020202020204" pitchFamily="34" charset="0"/>
              <a:buChar char="•"/>
            </a:pPr>
            <a:r>
              <a:rPr lang="fr-CA" sz="2400" b="0" i="0" u="none" strike="noStrike">
                <a:solidFill>
                  <a:srgbClr val="212121"/>
                </a:solidFill>
                <a:effectLst/>
                <a:latin typeface="Arial" panose="020B0604020202020204" pitchFamily="34" charset="0"/>
              </a:rPr>
              <a:t>Contribuer aux tâches et dépenses familiales selon ses capacités</a:t>
            </a:r>
            <a:endParaRPr lang="fr-CA" sz="2400" b="0" i="0">
              <a:solidFill>
                <a:srgbClr val="212121"/>
              </a:solidFill>
              <a:effectLst/>
              <a:latin typeface="Arial" panose="020B0604020202020204" pitchFamily="34" charset="0"/>
            </a:endParaRPr>
          </a:p>
          <a:p>
            <a:endParaRPr lang="fr-F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05440" y="5621405"/>
            <a:ext cx="590982" cy="590982"/>
          </a:xfrm>
          <a:prstGeom prst="rect">
            <a:avLst/>
          </a:prstGeom>
        </p:spPr>
      </p:pic>
    </p:spTree>
    <p:extLst>
      <p:ext uri="{BB962C8B-B14F-4D97-AF65-F5344CB8AC3E}">
        <p14:creationId xmlns:p14="http://schemas.microsoft.com/office/powerpoint/2010/main" val="225864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F87432-7D3F-3438-1DC9-0A38416555F4}"/>
              </a:ext>
            </a:extLst>
          </p:cNvPr>
          <p:cNvSpPr>
            <a:spLocks noGrp="1"/>
          </p:cNvSpPr>
          <p:nvPr>
            <p:ph type="title"/>
          </p:nvPr>
        </p:nvSpPr>
        <p:spPr/>
        <p:txBody>
          <a:bodyPr/>
          <a:lstStyle/>
          <a:p>
            <a:r>
              <a:rPr lang="fr-FR"/>
              <a:t>Sans respect dans le couple, il peut y avoir de la violence</a:t>
            </a:r>
          </a:p>
        </p:txBody>
      </p:sp>
      <p:sp>
        <p:nvSpPr>
          <p:cNvPr id="7" name="AutoShape 10" descr="Tête avec engrenages avec un remplissage uni">
            <a:extLst>
              <a:ext uri="{FF2B5EF4-FFF2-40B4-BE49-F238E27FC236}">
                <a16:creationId xmlns:a16="http://schemas.microsoft.com/office/drawing/2014/main" id="{4771845D-4509-E8EE-DBB4-1A8D133FDBF0}"/>
              </a:ext>
            </a:extLst>
          </p:cNvPr>
          <p:cNvSpPr>
            <a:spLocks noChangeAspect="1" noChangeArrowheads="1"/>
          </p:cNvSpPr>
          <p:nvPr/>
        </p:nvSpPr>
        <p:spPr bwMode="auto">
          <a:xfrm>
            <a:off x="7079512" y="4548120"/>
            <a:ext cx="923260" cy="9232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 name="Espace réservé du contenu 7">
            <a:extLst>
              <a:ext uri="{FF2B5EF4-FFF2-40B4-BE49-F238E27FC236}">
                <a16:creationId xmlns:a16="http://schemas.microsoft.com/office/drawing/2014/main" id="{A2003D45-7B60-72F0-5103-542C6549EDCF}"/>
              </a:ext>
            </a:extLst>
          </p:cNvPr>
          <p:cNvSpPr>
            <a:spLocks noGrp="1"/>
          </p:cNvSpPr>
          <p:nvPr>
            <p:ph idx="1"/>
          </p:nvPr>
        </p:nvSpPr>
        <p:spPr/>
        <p:txBody>
          <a:bodyPr/>
          <a:lstStyle/>
          <a:p>
            <a:pPr algn="l" rtl="0" fontAlgn="base">
              <a:buFont typeface="Arial" panose="020B0604020202020204" pitchFamily="34" charset="0"/>
              <a:buChar char="•"/>
            </a:pPr>
            <a:endParaRPr lang="fr-CA" sz="2800" b="0" i="0" u="none" strike="noStrike">
              <a:solidFill>
                <a:srgbClr val="212121"/>
              </a:solidFill>
              <a:effectLst/>
              <a:latin typeface="Arial" panose="020B0604020202020204" pitchFamily="34" charset="0"/>
            </a:endParaRPr>
          </a:p>
          <a:p>
            <a:pPr algn="l" rtl="0" fontAlgn="base">
              <a:buFont typeface="Arial" panose="020B0604020202020204" pitchFamily="34" charset="0"/>
              <a:buChar char="•"/>
            </a:pPr>
            <a:r>
              <a:rPr lang="fr-CA" sz="2800" b="0" i="0" u="none" strike="noStrike">
                <a:solidFill>
                  <a:srgbClr val="212121"/>
                </a:solidFill>
                <a:effectLst/>
                <a:latin typeface="Arial" panose="020B0604020202020204" pitchFamily="34" charset="0"/>
              </a:rPr>
              <a:t>La violence conjugale va plus loin que les tensions de couple</a:t>
            </a:r>
            <a:r>
              <a:rPr lang="en-US" sz="2800" b="0" i="0">
                <a:solidFill>
                  <a:srgbClr val="212121"/>
                </a:solidFill>
                <a:effectLst/>
                <a:latin typeface="Arial" panose="020B0604020202020204" pitchFamily="34" charset="0"/>
              </a:rPr>
              <a:t>​</a:t>
            </a:r>
            <a:endParaRPr lang="en-US" b="0" i="0">
              <a:solidFill>
                <a:srgbClr val="212121"/>
              </a:solidFill>
              <a:effectLst/>
              <a:latin typeface="Arial" panose="020B0604020202020204" pitchFamily="34" charset="0"/>
            </a:endParaRPr>
          </a:p>
          <a:p>
            <a:pPr algn="l" rtl="0" fontAlgn="base">
              <a:buFont typeface="Arial" panose="020B0604020202020204" pitchFamily="34" charset="0"/>
              <a:buChar char="•"/>
            </a:pPr>
            <a:r>
              <a:rPr lang="fr-CA" sz="2800" b="0" i="0" u="none" strike="noStrike">
                <a:solidFill>
                  <a:srgbClr val="212121"/>
                </a:solidFill>
                <a:effectLst/>
                <a:latin typeface="Arial" panose="020B0604020202020204" pitchFamily="34" charset="0"/>
              </a:rPr>
              <a:t>Déséquilibre de pouvoir</a:t>
            </a:r>
            <a:r>
              <a:rPr lang="en-US" sz="2800" b="0" i="0">
                <a:solidFill>
                  <a:srgbClr val="212121"/>
                </a:solidFill>
                <a:effectLst/>
                <a:latin typeface="Arial" panose="020B0604020202020204" pitchFamily="34" charset="0"/>
              </a:rPr>
              <a:t>​</a:t>
            </a:r>
            <a:endParaRPr lang="en-US" b="0" i="0">
              <a:solidFill>
                <a:srgbClr val="212121"/>
              </a:solidFill>
              <a:effectLst/>
              <a:latin typeface="Arial" panose="020B0604020202020204" pitchFamily="34" charset="0"/>
            </a:endParaRPr>
          </a:p>
          <a:p>
            <a:pPr algn="l" rtl="0" fontAlgn="base">
              <a:buFont typeface="Arial" panose="020B0604020202020204" pitchFamily="34" charset="0"/>
              <a:buChar char="•"/>
            </a:pPr>
            <a:r>
              <a:rPr lang="fr-CA" sz="2800" b="0" i="0" u="none" strike="noStrike">
                <a:solidFill>
                  <a:srgbClr val="212121"/>
                </a:solidFill>
                <a:effectLst/>
                <a:latin typeface="Arial" panose="020B0604020202020204" pitchFamily="34" charset="0"/>
              </a:rPr>
              <a:t>Pas forcément physique </a:t>
            </a:r>
            <a:endParaRPr lang="en-US" b="0" i="0">
              <a:solidFill>
                <a:srgbClr val="212121"/>
              </a:solidFill>
              <a:effectLst/>
              <a:latin typeface="Arial" panose="020B0604020202020204" pitchFamily="34" charset="0"/>
            </a:endParaRPr>
          </a:p>
          <a:p>
            <a:endParaRPr lang="fr-CA"/>
          </a:p>
        </p:txBody>
      </p:sp>
    </p:spTree>
    <p:extLst>
      <p:ext uri="{BB962C8B-B14F-4D97-AF65-F5344CB8AC3E}">
        <p14:creationId xmlns:p14="http://schemas.microsoft.com/office/powerpoint/2010/main" val="292268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6E8CB86-01D2-E2F4-A73A-317F2A713321}"/>
              </a:ext>
            </a:extLst>
          </p:cNvPr>
          <p:cNvSpPr>
            <a:spLocks noGrp="1"/>
          </p:cNvSpPr>
          <p:nvPr>
            <p:ph type="body" sz="quarter" idx="10"/>
          </p:nvPr>
        </p:nvSpPr>
        <p:spPr/>
        <p:txBody>
          <a:bodyPr/>
          <a:lstStyle/>
          <a:p>
            <a:pPr algn="ctr"/>
            <a:r>
              <a:rPr lang="fr-FR" b="1">
                <a:solidFill>
                  <a:schemeClr val="accent2"/>
                </a:solidFill>
              </a:rPr>
              <a:t>Où trouver de l’aide?</a:t>
            </a:r>
          </a:p>
        </p:txBody>
      </p:sp>
    </p:spTree>
    <p:extLst>
      <p:ext uri="{BB962C8B-B14F-4D97-AF65-F5344CB8AC3E}">
        <p14:creationId xmlns:p14="http://schemas.microsoft.com/office/powerpoint/2010/main" val="19444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a:effectLst/>
                <a:latin typeface="Arial" panose="020B0604020202020204" pitchFamily="34" charset="0"/>
              </a:rPr>
              <a:t>Trouver de l'aide</a:t>
            </a:r>
            <a:br>
              <a:rPr lang="fr-FR"/>
            </a:br>
            <a:r>
              <a:rPr lang="fr-FR">
                <a:highlight>
                  <a:srgbClr val="FFFF00"/>
                </a:highlight>
              </a:rPr>
              <a:t>(Nom de l’organisme)</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a:normAutofit lnSpcReduction="10000"/>
          </a:bodyPr>
          <a:lstStyle/>
          <a:p>
            <a:r>
              <a:rPr lang="fr-FR" sz="2000">
                <a:solidFill>
                  <a:schemeClr val="accent2"/>
                </a:solidFill>
                <a:highlight>
                  <a:srgbClr val="FFFF00"/>
                </a:highlight>
              </a:rPr>
              <a:t>(Description rapide de leur service)</a:t>
            </a: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r>
              <a:rPr lang="fr-FR" sz="2000">
                <a:solidFill>
                  <a:schemeClr val="accent2"/>
                </a:solidFill>
                <a:highlight>
                  <a:srgbClr val="FFFF00"/>
                </a:highlight>
              </a:rPr>
              <a:t>(Lien vers leur site web)</a:t>
            </a: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sp>
        <p:nvSpPr>
          <p:cNvPr id="9" name="Espace réservé du texte 3">
            <a:hlinkClick r:id="rId5"/>
            <a:extLst>
              <a:ext uri="{FF2B5EF4-FFF2-40B4-BE49-F238E27FC236}">
                <a16:creationId xmlns:a16="http://schemas.microsoft.com/office/drawing/2014/main" id="{D40A4EB7-09BB-6ABC-34FA-668D112D2C82}"/>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a:solidFill>
                  <a:srgbClr val="333F48"/>
                </a:solidFill>
                <a:highlight>
                  <a:srgbClr val="FFFF00"/>
                </a:highlight>
                <a:cs typeface="Arial"/>
              </a:rPr>
              <a:t>(Capture d'écran du site web de l'organisme)</a:t>
            </a:r>
            <a:endParaRPr lang="fr-FR">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Tree>
    <p:extLst>
      <p:ext uri="{BB962C8B-B14F-4D97-AF65-F5344CB8AC3E}">
        <p14:creationId xmlns:p14="http://schemas.microsoft.com/office/powerpoint/2010/main" val="104602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a:effectLst/>
                <a:latin typeface="Arial"/>
                <a:cs typeface="Arial"/>
              </a:rPr>
              <a:t>Trouver de l'aide</a:t>
            </a:r>
            <a:br>
              <a:rPr lang="fr-FR"/>
            </a:br>
            <a:r>
              <a:rPr lang="fr-FR"/>
              <a:t>Éducaloi</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fontScale="85000" lnSpcReduction="20000"/>
          </a:bodyPr>
          <a:lstStyle/>
          <a:p>
            <a:r>
              <a:rPr lang="fr-FR" sz="2000">
                <a:solidFill>
                  <a:schemeClr val="accent2"/>
                </a:solidFill>
              </a:rPr>
              <a:t>Information juridique gratuite en ligne, notamment sur:</a:t>
            </a:r>
            <a:endParaRPr lang="fr-FR" sz="2000">
              <a:solidFill>
                <a:schemeClr val="accent2"/>
              </a:solidFill>
              <a:cs typeface="Arial"/>
            </a:endParaRPr>
          </a:p>
          <a:p>
            <a:pPr marL="342900" indent="-342900">
              <a:buChar char="•"/>
            </a:pPr>
            <a:r>
              <a:rPr lang="fr-FR" sz="2000">
                <a:solidFill>
                  <a:schemeClr val="accent2"/>
                </a:solidFill>
                <a:cs typeface="Arial"/>
              </a:rPr>
              <a:t>La famille, le couple, la séparation et le divorce</a:t>
            </a:r>
          </a:p>
          <a:p>
            <a:pPr marL="342900" indent="-342900">
              <a:buChar char="•"/>
            </a:pPr>
            <a:r>
              <a:rPr lang="fr-FR" sz="2000">
                <a:solidFill>
                  <a:schemeClr val="accent2"/>
                </a:solidFill>
                <a:cs typeface="Arial"/>
              </a:rPr>
              <a:t>Le logement</a:t>
            </a:r>
          </a:p>
          <a:p>
            <a:pPr marL="342900" indent="-342900">
              <a:buChar char="•"/>
            </a:pPr>
            <a:r>
              <a:rPr lang="fr-FR" sz="2000">
                <a:solidFill>
                  <a:schemeClr val="accent2"/>
                </a:solidFill>
                <a:cs typeface="Arial"/>
              </a:rPr>
              <a:t>Le travail</a:t>
            </a: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cs typeface="Arial"/>
            </a:endParaRPr>
          </a:p>
          <a:p>
            <a:endParaRPr lang="fr-FR" sz="2000">
              <a:cs typeface="Arial"/>
            </a:endParaRPr>
          </a:p>
          <a:p>
            <a:r>
              <a:rPr lang="fr-FR" sz="2000">
                <a:solidFill>
                  <a:schemeClr val="accent2"/>
                </a:solidFill>
                <a:ea typeface="+mn-lt"/>
                <a:cs typeface="+mn-lt"/>
                <a:hlinkClick r:id="rId3">
                  <a:extLst>
                    <a:ext uri="{A12FA001-AC4F-418D-AE19-62706E023703}">
                      <ahyp:hlinkClr xmlns:ahyp="http://schemas.microsoft.com/office/drawing/2018/hyperlinkcolor" val="tx"/>
                    </a:ext>
                  </a:extLst>
                </a:hlinkClick>
              </a:rPr>
              <a:t>Éducaloi - La loi expliquée en un seul endroit</a:t>
            </a:r>
            <a:endParaRPr lang="fr-FR">
              <a:solidFill>
                <a:schemeClr val="accent2"/>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58409" y="5729889"/>
            <a:ext cx="505676" cy="505676"/>
          </a:xfrm>
          <a:prstGeom prst="rect">
            <a:avLst/>
          </a:prstGeom>
        </p:spPr>
      </p:pic>
      <p:pic>
        <p:nvPicPr>
          <p:cNvPr id="12" name="Graphique 11" descr="Curseur avec un remplissage uni">
            <a:extLst>
              <a:ext uri="{FF2B5EF4-FFF2-40B4-BE49-F238E27FC236}">
                <a16:creationId xmlns:a16="http://schemas.microsoft.com/office/drawing/2014/main" id="{0A96CB1F-1C85-51D5-6D98-16E0937B24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14001" y="5410508"/>
            <a:ext cx="914400" cy="914400"/>
          </a:xfrm>
          <a:prstGeom prst="rect">
            <a:avLst/>
          </a:prstGeom>
        </p:spPr>
      </p:pic>
      <p:grpSp>
        <p:nvGrpSpPr>
          <p:cNvPr id="13" name="Group 16">
            <a:extLst>
              <a:ext uri="{FF2B5EF4-FFF2-40B4-BE49-F238E27FC236}">
                <a16:creationId xmlns:a16="http://schemas.microsoft.com/office/drawing/2014/main" id="{F44709E9-6B37-93C1-C866-81C7C7971593}"/>
              </a:ext>
            </a:extLst>
          </p:cNvPr>
          <p:cNvGrpSpPr/>
          <p:nvPr/>
        </p:nvGrpSpPr>
        <p:grpSpPr>
          <a:xfrm>
            <a:off x="4963717" y="1651736"/>
            <a:ext cx="6899675" cy="3754278"/>
            <a:chOff x="348585" y="2384981"/>
            <a:chExt cx="7138693" cy="3826504"/>
          </a:xfrm>
        </p:grpSpPr>
        <p:pic>
          <p:nvPicPr>
            <p:cNvPr id="14" name="Picture 13" descr="A white computer with a blank screen&#10;&#10;Description automatically generated">
              <a:extLst>
                <a:ext uri="{FF2B5EF4-FFF2-40B4-BE49-F238E27FC236}">
                  <a16:creationId xmlns:a16="http://schemas.microsoft.com/office/drawing/2014/main" id="{2F2CB927-BB19-04D0-8C8A-176092B6D8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585" y="2384981"/>
              <a:ext cx="7138693" cy="3826504"/>
            </a:xfrm>
            <a:prstGeom prst="rect">
              <a:avLst/>
            </a:prstGeom>
          </p:spPr>
        </p:pic>
        <p:pic>
          <p:nvPicPr>
            <p:cNvPr id="15" name="Image 14">
              <a:extLst>
                <a:ext uri="{FF2B5EF4-FFF2-40B4-BE49-F238E27FC236}">
                  <a16:creationId xmlns:a16="http://schemas.microsoft.com/office/drawing/2014/main" id="{BBDA9E50-FAC4-4D47-AE66-026124FAB5E3}"/>
                </a:ext>
              </a:extLst>
            </p:cNvPr>
            <p:cNvPicPr>
              <a:picLocks noChangeAspect="1"/>
            </p:cNvPicPr>
            <p:nvPr/>
          </p:nvPicPr>
          <p:blipFill rotWithShape="1">
            <a:blip r:embed="rId10"/>
            <a:srcRect b="4704"/>
            <a:stretch/>
          </p:blipFill>
          <p:spPr>
            <a:xfrm>
              <a:off x="1181911" y="2607285"/>
              <a:ext cx="5236727" cy="2864868"/>
            </a:xfrm>
            <a:prstGeom prst="rect">
              <a:avLst/>
            </a:prstGeom>
          </p:spPr>
        </p:pic>
      </p:grpSp>
    </p:spTree>
    <p:extLst>
      <p:ext uri="{BB962C8B-B14F-4D97-AF65-F5344CB8AC3E}">
        <p14:creationId xmlns:p14="http://schemas.microsoft.com/office/powerpoint/2010/main" val="381728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ème Office">
  <a:themeElements>
    <a:clrScheme name="Éducation juridique">
      <a:dk1>
        <a:sysClr val="windowText" lastClr="000000"/>
      </a:dk1>
      <a:lt1>
        <a:sysClr val="window" lastClr="FFFFFF"/>
      </a:lt1>
      <a:dk2>
        <a:srgbClr val="000000"/>
      </a:dk2>
      <a:lt2>
        <a:srgbClr val="E7E6E6"/>
      </a:lt2>
      <a:accent1>
        <a:srgbClr val="F6891F"/>
      </a:accent1>
      <a:accent2>
        <a:srgbClr val="333F48"/>
      </a:accent2>
      <a:accent3>
        <a:srgbClr val="C1C6C8"/>
      </a:accent3>
      <a:accent4>
        <a:srgbClr val="00A9CE"/>
      </a:accent4>
      <a:accent5>
        <a:srgbClr val="D1D9DE"/>
      </a:accent5>
      <a:accent6>
        <a:srgbClr val="F2F3F4"/>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barit_ateliers_education juridique.potx" id="{3A2C94E1-6A6D-4A7C-BB17-155A3F40D1D6}" vid="{E717FB27-4517-4013-AC06-F303D879323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9CD263CC683F48BC8AE0DBBAC34D4E" ma:contentTypeVersion="141" ma:contentTypeDescription="Crée un document." ma:contentTypeScope="" ma:versionID="787521d22f4e9a83522cbeb9c7e030b5">
  <xsd:schema xmlns:xsd="http://www.w3.org/2001/XMLSchema" xmlns:xs="http://www.w3.org/2001/XMLSchema" xmlns:p="http://schemas.microsoft.com/office/2006/metadata/properties" xmlns:ns1="http://schemas.microsoft.com/sharepoint/v3" xmlns:ns2="7c4c9101-ca6c-4953-bf15-5ed2fb777a67" xmlns:ns3="319a9c1d-6107-471a-83e8-1a40088b2974" targetNamespace="http://schemas.microsoft.com/office/2006/metadata/properties" ma:root="true" ma:fieldsID="2f0ac3e10252e0997e64492ac767f6b2" ns1:_="" ns2:_="" ns3:_="">
    <xsd:import namespace="http://schemas.microsoft.com/sharepoint/v3"/>
    <xsd:import namespace="7c4c9101-ca6c-4953-bf15-5ed2fb777a67"/>
    <xsd:import namespace="319a9c1d-6107-471a-83e8-1a40088b2974"/>
    <xsd:element name="properties">
      <xsd:complexType>
        <xsd:sequence>
          <xsd:element name="documentManagement">
            <xsd:complexType>
              <xsd:all>
                <xsd:element ref="ns2:Titre_x0020_anglais" minOccurs="0"/>
                <xsd:element ref="ns2:Langue_x0020_de_x0020_la_x0020_présentation" minOccurs="0"/>
                <xsd:element ref="ns3:_Statut" minOccurs="0"/>
                <xsd:element ref="ns2:Notes1" minOccurs="0"/>
                <xsd:element ref="ns2:PublicCible" minOccurs="0"/>
                <xsd:element ref="ns2:EnVeille" minOccurs="0"/>
                <xsd:element ref="ns2:Descriptif" minOccurs="0"/>
                <xsd:element ref="ns2:MiseAJour" minOccurs="0"/>
                <xsd:element ref="ns2:Champ_x0020_d_x0027_expertise12" minOccurs="0"/>
                <xsd:element ref="ns2:À_x0020_lire_x0020_aussi" minOccurs="0"/>
                <xsd:element ref="ns2:Publications_x0020_liées" minOccurs="0"/>
                <xsd:element ref="ns2:Poids" minOccurs="0"/>
                <xsd:element ref="ns3:_Enstock" minOccurs="0"/>
                <xsd:element ref="ns2:Date_x0020_d_x0027_impression" minOccurs="0"/>
                <xsd:element ref="ns2:EnLigneEnFrSur" minOccurs="0"/>
                <xsd:element ref="ns2:DateDePublication" minOccurs="0"/>
                <xsd:element ref="ns2:Graphiste" minOccurs="0"/>
                <xsd:element ref="ns3:M_x00e9_dium_x002f_Format" minOccurs="0"/>
                <xsd:element ref="ns2:nb_x0020_pages" minOccurs="0"/>
                <xsd:element ref="ns2:Partenariat" minOccurs="0"/>
                <xsd:element ref="ns2:Durée_x0020__x0028_minutes_x0029_" minOccurs="0"/>
                <xsd:element ref="ns2:Année_x0020_de_x0020_développement" minOccurs="0"/>
                <xsd:element ref="ns2:Coordo_x0020_responsable" minOccurs="0"/>
                <xsd:element ref="ns2:Thème_Vidéo" minOccurs="0"/>
                <xsd:element ref="ns3:lcf76f155ced4ddcb4097134ff3c332f" minOccurs="0"/>
                <xsd:element ref="ns3:MediaServiceObjectDetectorVersions" minOccurs="0"/>
                <xsd:element ref="ns3:MediaServiceSearchProperties" minOccurs="0"/>
                <xsd:element ref="ns2:TaxCatchAll" minOccurs="0"/>
                <xsd:element ref="ns2:Categorie" minOccurs="0"/>
                <xsd:element ref="ns3:Client_x00e8_les" minOccurs="0"/>
                <xsd:element ref="ns2:SharedWithUsers" minOccurs="0"/>
                <xsd:element ref="ns2:Dernière_x0020_animation" minOccurs="0"/>
                <xsd:element ref="ns2:SharedWithDetails" minOccurs="0"/>
                <xsd:element ref="ns1:DocumentSetDescription" minOccurs="0"/>
                <xsd:element ref="ns2:Derniers_animateurs" minOccurs="0"/>
                <xsd:element ref="ns3:MediaLengthInSeconds" minOccurs="0"/>
                <xsd:element ref="ns1:PublishingStartDate" minOccurs="0"/>
                <xsd:element ref="ns1:PublishingExpirationDate" minOccurs="0"/>
                <xsd:element ref="ns2:EnLigneFR" minOccurs="0"/>
                <xsd:element ref="ns2:Intervenants" minOccurs="0"/>
                <xsd:element ref="ns3:MediaServiceKeyPoints" minOccurs="0"/>
                <xsd:element ref="ns3:MediaServiceFastMetadata" minOccurs="0"/>
                <xsd:element ref="ns2:Refonte_migré" minOccurs="0"/>
                <xsd:element ref="ns2:Publications" minOccurs="0"/>
                <xsd:element ref="ns2:Type_x0020_d_x0027_activité" minOccurs="0"/>
                <xsd:element ref="ns2:EnLigneEN" minOccurs="0"/>
                <xsd:element ref="ns3:MediaServiceLocation" minOccurs="0"/>
                <xsd:element ref="ns3:Date" minOccurs="0"/>
                <xsd:element ref="ns2:Disciplines_x0020_scolaires" minOccurs="0"/>
                <xsd:element ref="ns2:Niveau_x0020_suggéré" minOccurs="0"/>
                <xsd:element ref="ns3:MediaServiceDateTaken" minOccurs="0"/>
                <xsd:element ref="ns3:MediaServiceAutoKeyPoints" minOccurs="0"/>
                <xsd:element ref="ns3:MediaServiceGenerationTime" minOccurs="0"/>
                <xsd:element ref="ns3:_Lien" minOccurs="0"/>
                <xsd:element ref="ns2:Sujets" minOccurs="0"/>
                <xsd:element ref="ns3:MediaServiceOCR" minOccurs="0"/>
                <xsd:element ref="ns3:i907d86ec4584f6cb358ae81bbc1ea6b" minOccurs="0"/>
                <xsd:element ref="ns3:Classement" minOccurs="0"/>
                <xsd:element ref="ns3:Date_Alerte" minOccurs="0"/>
                <xsd:element ref="ns3:MediaServiceEventHashCode" minOccurs="0"/>
                <xsd:element ref="ns3:MediaServiceMetadata" minOccurs="0"/>
                <xsd:element ref="ns3:langue" minOccurs="0"/>
                <xsd:element ref="ns3:Date_x0020_de_x0020_validation_x0020_juridique_x0020_compl_x00e8_te" minOccurs="0"/>
                <xsd:element ref="ns3:Date_x0020_de_x0020_validation_x0020_CCD_x002f_p_x00e9_dago_x002f_graphique" minOccurs="0"/>
                <xsd:element ref="ns3:MediaServiceBillingMetadata" minOccurs="0"/>
                <xsd:element ref="ns1:Language" minOccurs="0"/>
                <xsd:element ref="ns2:Disponible" minOccurs="0"/>
                <xsd:element ref="ns2:EnLigneEnANGSu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38" nillable="true" ma:displayName="Description" ma:description="Description de l’ensemble de documents" ma:hidden="true" ma:internalName="DocumentSetDescription" ma:readOnly="false">
      <xsd:simpleType>
        <xsd:restriction base="dms:Note"/>
      </xsd:simpleType>
    </xsd:element>
    <xsd:element name="PublishingStartDate" ma:index="41" nillable="true" ma:displayName="Date de début de planification" ma:description="La colonne de site Date de début de planification est créée par la fonctionnalité de publication. Elle permet de spécifier les date et heure auxquelles cette page apparaîtra la première fois aux visiteurs du site." ma:hidden="true" ma:internalName="PublishingStartDate" ma:readOnly="false">
      <xsd:simpleType>
        <xsd:restriction base="dms:Unknown"/>
      </xsd:simpleType>
    </xsd:element>
    <xsd:element name="PublishingExpirationDate" ma:index="42" nillable="true" ma:displayName="Date de fin de planification" ma:description="La colonne de site Date de fin de planification est créée par la fonctionnalité de publication. Elle permet de spécifier les date et heure auxquelles cette page n'apparaîtra plus aux visiteurs du site." ma:hidden="true" ma:internalName="PublishingExpirationDate" ma:readOnly="false">
      <xsd:simpleType>
        <xsd:restriction base="dms:Unknown"/>
      </xsd:simpleType>
    </xsd:element>
    <xsd:element name="Language" ma:index="75" nillable="true" ma:displayName="Z_OLD_Langue(old)" ma:default="Anglais" ma:format="Dropdown" ma:hidden="true" ma:indexed="true" ma:internalName="Language">
      <xsd:simpleType>
        <xsd:union memberTypes="dms:Text">
          <xsd:simpleType>
            <xsd:restriction base="dms:Choice">
              <xsd:enumeration value="Arabe (Arabie saoudite)"/>
              <xsd:enumeration value="Bulgare (Bulgarie)"/>
              <xsd:enumeration value="Chinois (Hong Kong R.A.S.)"/>
              <xsd:enumeration value="Chinois (Chine)"/>
              <xsd:enumeration value="Chinois (Taïwan)"/>
              <xsd:enumeration value="Croate (Croatie)"/>
              <xsd:enumeration value="Tchèque (République tchèque)"/>
              <xsd:enumeration value="Danois (Danemark)"/>
              <xsd:enumeration value="Néerlandais (Pays-Bas)"/>
              <xsd:enumeration value="Anglais"/>
              <xsd:enumeration value="Estonien (Estonie)"/>
              <xsd:enumeration value="Finnois (Finlande)"/>
              <xsd:enumeration value="Français (France)"/>
              <xsd:enumeration value="Allemand (Allemagne)"/>
              <xsd:enumeration value="Grec (Grèce)"/>
              <xsd:enumeration value="Hébreu (Israël)"/>
              <xsd:enumeration value="Hindi (Inde)"/>
              <xsd:enumeration value="Hongrois (Hongrie)"/>
              <xsd:enumeration value="Indonésien (Indonésie)"/>
              <xsd:enumeration value="Italien (Italie)"/>
              <xsd:enumeration value="Japonais (Japon)"/>
              <xsd:enumeration value="Coréen (Corée)"/>
              <xsd:enumeration value="Letton (Lettonie)"/>
              <xsd:enumeration value="Lituanien (Lituanie)"/>
              <xsd:enumeration value="Malais (Malaisie)"/>
              <xsd:enumeration value="Norvégien (Bokmal) (Norvège)"/>
              <xsd:enumeration value="Polonais (Pologne)"/>
              <xsd:enumeration value="Portugais (Brésil)"/>
              <xsd:enumeration value="Portugais (Portugal)"/>
              <xsd:enumeration value="Roumain (Roumanie)"/>
              <xsd:enumeration value="Russe (Russie)"/>
              <xsd:enumeration value="Serbe (Latin, Serbie)"/>
              <xsd:enumeration value="Slovaque (Slovaquie)"/>
              <xsd:enumeration value="Slovène (Slovénie)"/>
              <xsd:enumeration value="Espagnol (Espagne)"/>
              <xsd:enumeration value="Suédois (Suède)"/>
              <xsd:enumeration value="Thaï (Thaïlande)"/>
              <xsd:enumeration value="Turc (Turquie)"/>
              <xsd:enumeration value="Ukrainien (Ukraine)"/>
              <xsd:enumeration value="Ourdou (République islamique du Pakistan)"/>
              <xsd:enumeration value="Vietnamien (Vietnam)"/>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7c4c9101-ca6c-4953-bf15-5ed2fb777a67" elementFormDefault="qualified">
    <xsd:import namespace="http://schemas.microsoft.com/office/2006/documentManagement/types"/>
    <xsd:import namespace="http://schemas.microsoft.com/office/infopath/2007/PartnerControls"/>
    <xsd:element name="Titre_x0020_anglais" ma:index="2" nillable="true" ma:displayName="Titre anglais" ma:description="Titre du contenu en ANG" ma:internalName="Titre_x0020_anglais" ma:readOnly="false">
      <xsd:simpleType>
        <xsd:restriction base="dms:Text">
          <xsd:maxLength value="255"/>
        </xsd:restriction>
      </xsd:simpleType>
    </xsd:element>
    <xsd:element name="Langue_x0020_de_x0020_la_x0020_présentation" ma:index="3" nillable="true" ma:displayName="Langues" ma:format="Dropdown" ma:internalName="Langue_x0020_de_x0020_la_x0020_pr_x00e9_sentation">
      <xsd:simpleType>
        <xsd:restriction base="dms:Choice">
          <xsd:enumeration value="Français et Anglais"/>
          <xsd:enumeration value="Anglais"/>
          <xsd:enumeration value="Français"/>
          <xsd:enumeration value="Autre"/>
        </xsd:restriction>
      </xsd:simpleType>
    </xsd:element>
    <xsd:element name="Notes1" ma:index="5" nillable="true" ma:displayName="Notes / Commentaires" ma:format="Dropdown" ma:internalName="Notes1">
      <xsd:simpleType>
        <xsd:restriction base="dms:Note">
          <xsd:maxLength value="255"/>
        </xsd:restriction>
      </xsd:simpleType>
    </xsd:element>
    <xsd:element name="PublicCible" ma:index="7" nillable="true" ma:displayName="Public cible" ma:format="Dropdown" ma:internalName="PublicCible">
      <xsd:complexType>
        <xsd:complexContent>
          <xsd:extension base="dms:MultiChoice">
            <xsd:sequence>
              <xsd:element name="Value" maxOccurs="unbounded" minOccurs="0" nillable="true">
                <xsd:simpleType>
                  <xsd:restriction base="dms:Choice">
                    <xsd:enumeration value="Primaire"/>
                    <xsd:enumeration value="Secondaire - Premier cycle"/>
                    <xsd:enumeration value="Secondaire - Deuxième cycle"/>
                    <xsd:enumeration value="Adulte"/>
                    <xsd:enumeration value="Intervenants"/>
                    <xsd:enumeration value="Milieu juridique"/>
                    <xsd:enumeration value="Secondaire"/>
                  </xsd:restriction>
                </xsd:simpleType>
              </xsd:element>
            </xsd:sequence>
          </xsd:extension>
        </xsd:complexContent>
      </xsd:complexType>
    </xsd:element>
    <xsd:element name="EnVeille" ma:index="8" nillable="true" ma:displayName="À veiller" ma:default="0" ma:format="Dropdown" ma:indexed="true" ma:internalName="EnVeille" ma:readOnly="false">
      <xsd:simpleType>
        <xsd:restriction base="dms:Boolean"/>
      </xsd:simpleType>
    </xsd:element>
    <xsd:element name="Descriptif" ma:index="9" nillable="true" ma:displayName="Descriptif" ma:description="Texte apparaissant dans la vignette sur Educaloi.qc.ca/publications" ma:hidden="true" ma:internalName="Descriptif" ma:readOnly="false">
      <xsd:simpleType>
        <xsd:restriction base="dms:Note"/>
      </xsd:simpleType>
    </xsd:element>
    <xsd:element name="MiseAJour" ma:index="10" nillable="true" ma:displayName="Date de mise à jour" ma:description="Date de la dernière mise à jour complète" ma:format="DateOnly" ma:hidden="true" ma:internalName="MiseAJour" ma:readOnly="false">
      <xsd:simpleType>
        <xsd:restriction base="dms:DateTime"/>
      </xsd:simpleType>
    </xsd:element>
    <xsd:element name="Champ_x0020_d_x0027_expertise12" ma:index="11" nillable="true" ma:displayName="Champ d'expertise" ma:format="Dropdown" ma:hidden="true" ma:internalName="Champ_x0020_d_x0027_expertise12" ma:readOnly="false">
      <xsd:simpleType>
        <xsd:restriction base="dms:Choice">
          <xsd:enumeration value="Communication Claire du Droit"/>
          <xsd:enumeration value="Information/Éducation Juridique"/>
          <xsd:enumeration value="Autre"/>
        </xsd:restriction>
      </xsd:simpleType>
    </xsd:element>
    <xsd:element name="À_x0020_lire_x0020_aussi" ma:index="12" nillable="true" ma:displayName="À lire aussi" ma:default="-" ma:description="Module noeuds connexes dans Wordpress" ma:hidden="true" ma:internalName="_x00c0__x0020_lire_x0020_aussi" ma:readOnly="false">
      <xsd:complexType>
        <xsd:complexContent>
          <xsd:extension base="dms:MultiChoiceFillIn">
            <xsd:sequence>
              <xsd:element name="Value" maxOccurs="unbounded" minOccurs="0" nillable="true">
                <xsd:simpleType>
                  <xsd:union memberTypes="dms:Text">
                    <xsd:simpleType>
                      <xsd:restriction base="dms:Choice">
                        <xsd:enumeration value="-"/>
                        <xsd:enumeration value="Accès à l'information"/>
                        <xsd:enumeration value="Accident automobile"/>
                        <xsd:enumeration value="Accidents au travail"/>
                        <xsd:enumeration value="Achat d'un véhicule"/>
                        <xsd:enumeration value="Actions collectives"/>
                        <xsd:enumeration value="Adoption et procréation assistée"/>
                        <xsd:enumeration value="Aide et ressources pour les victimes"/>
                        <xsd:enumeration value="Aide juridique"/>
                        <xsd:enumeration value="Aide sociale"/>
                        <xsd:enumeration value="Assurances"/>
                        <xsd:enumeration value="Avortement"/>
                        <xsd:enumeration value="Cartes de crédit"/>
                        <xsd:enumeration value="Casier judiciaire"/>
                        <xsd:enumeration value="Choisir une propriété"/>
                        <xsd:enumeration value="Conciliation travail-famille"/>
                        <xsd:enumeration value="Congés et vacances"/>
                        <xsd:enumeration value="Conjoints de fait"/>
                        <xsd:enumeration value="Consentement aux soins"/>
                        <xsd:enumeration value="Consentement sexuel"/>
                        <xsd:enumeration value="Contrats de service"/>
                        <xsd:enumeration value="Contrats de télécommunication"/>
                        <xsd:enumeration value="Contraventions"/>
                        <xsd:enumeration value="Cour des petites créances"/>
                        <xsd:enumeration value="Crimes et infractions – autres"/>
                        <xsd:enumeration value="Décès d'un proche"/>
                        <xsd:enumeration value="Demander l'assurance-emploi"/>
                        <xsd:enumeration value="Démarrer une entreprise"/>
                        <xsd:enumeration value="Déterminer la garde des enfants"/>
                        <xsd:enumeration value="Devenir propriétaire"/>
                        <xsd:enumeration value="Divorce - les premiers moments"/>
                        <xsd:enumeration value="Divorce - les procédures à la cour"/>
                        <xsd:enumeration value="Divorce - partage des biens"/>
                        <xsd:enumeration value="Divorce - pension alimentaire pour l'ex-époux"/>
                        <xsd:enumeration value="Documents officiels"/>
                        <xsd:enumeration value="Dossier criminel d'adolescent"/>
                        <xsd:enumeration value="Dossier médical"/>
                        <xsd:enumeration value="Droits des ados"/>
                        <xsd:enumeration value="Droits et responsabilités au travail"/>
                        <xsd:enumeration value="Droits et responsabilités des parents"/>
                        <xsd:enumeration value="Droits linguistiques"/>
                        <xsd:enumeration value="École et travail"/>
                        <xsd:enumeration value="Égalité et diversité"/>
                        <xsd:enumeration value="Être grand-parent"/>
                        <xsd:enumeration value="Exercer la garde des enfants"/>
                        <xsd:enumeration value="Financer l'achat d'une propriété"/>
                        <xsd:enumeration value="Fiches carrière"/>
                        <xsd:enumeration value="Fonctionnement du procès"/>
                        <xsd:enumeration value="Garanties et réparations"/>
                        <xsd:enumeration value="Garde des enfants - situations particulières"/>
                        <xsd:enumeration value="Gérer une succession - Particularités autochtones"/>
                        <xsd:enumeration value="Habiter un logement"/>
                        <xsd:enumeration value="Harcèlement au travail"/>
                        <xsd:enumeration value="Hébergement des aînés"/>
                        <xsd:enumeration value="Horaire de travail"/>
                        <xsd:enumeration value="Infractions avec violence"/>
                        <xsd:enumeration value="Infractions liées aux drogues"/>
                        <xsd:enumeration value="Infractions sexuelles"/>
                        <xsd:enumeration value="Infractions sur la route"/>
                        <xsd:enumeration value="Interaction avec la police"/>
                        <xsd:enumeration value="Intimidation et les ados"/>
                        <xsd:enumeration value="Justice pénale pour adolescent - rôle des parents"/>
                        <xsd:enumeration value="Le Curateur public"/>
                        <xsd:enumeration value="Les professionnels de l'immobilier"/>
                        <xsd:enumeration value="Lien de filiation"/>
                        <xsd:enumeration value="Liquidation de la succession"/>
                        <xsd:enumeration value="Location d’un bien"/>
                        <xsd:enumeration value="Lois sur le travail"/>
                        <xsd:enumeration value="Loisirs et abonnements"/>
                        <xsd:enumeration value="Louer un logement"/>
                        <xsd:enumeration value="Mariage"/>
                        <xsd:enumeration value="Médiation familiale"/>
                        <xsd:enumeration value="Mise en demeure"/>
                        <xsd:enumeration value="Modifier une pension alimentaire pour enfants"/>
                        <xsd:enumeration value="Notions juridiques de base"/>
                        <xsd:enumeration value="Obtenir une pension alimentaire pour enfant"/>
                        <xsd:enumeration value="Règles spécifiques aux organismes de bienfaisance enregistrés"/>
                        <xsd:enumeration value="Organismes publics"/>
                        <xsd:enumeration value="Exploiter un organisme sans but lucratif (OSBL)"/>
                        <xsd:enumeration value="Parents et éducation"/>
                        <xsd:enumeration value="Parents séparés"/>
                        <xsd:enumeration value="Payer la pension alimentaire pour enfant"/>
                        <xsd:enumeration value="Pension alimentaire pour enfants - situations particulières"/>
                        <xsd:enumeration value="Perdre son emploi"/>
                        <xsd:enumeration value="Protéger un proche: particularités autochtones"/>
                        <xsd:enumeration value="Protéger un proche"/>
                        <xsd:enumeration value="Plainte et dénonciation"/>
                        <xsd:enumeration value="Plaintes et recours contre le gouvernement"/>
                        <xsd:enumeration value="Plaintes et recours en santé"/>
                        <xsd:enumeration value="Plaintes et recours"/>
                        <xsd:enumeration value="Planifier sa succession - particularités autochtones"/>
                        <xsd:enumeration value="Planifier sa succession"/>
                        <xsd:enumeration value="Favoriser son autonomie"/>
                        <xsd:enumeration value="Préarrangements funéraires"/>
                        <xsd:enumeration value="Prêts et financement"/>
                        <xsd:enumeration value="Procès criminel"/>
                        <xsd:enumeration value="Processus criminel: particularités autochtones"/>
                        <xsd:enumeration value="Professionnels de la santé"/>
                        <xsd:enumeration value="Professionnels du droit"/>
                        <xsd:enumeration value="Protection des enfants"/>
                        <xsd:enumeration value="Protection du consommateur - règles particulières"/>
                        <xsd:enumeration value="Quand un ado commet un crime"/>
                        <xsd:enumeration value="Quitter son emploi"/>
                        <xsd:enumeration value="Quitter un logement"/>
                        <xsd:enumeration value="Tribunal administratif du logement"/>
                        <xsd:enumeration value="Régime public de santé"/>
                        <xsd:enumeration value="Régimes matrimoniaux"/>
                        <xsd:enumeration value="Régler un conflit"/>
                        <xsd:enumeration value="Relations avec les voisins"/>
                        <xsd:enumeration value="Rénovations et construction"/>
                        <xsd:enumeration value="Réparations et garanties sur un véhicule"/>
                        <xsd:enumeration value="Responsabilité civile et contrats"/>
                        <xsd:enumeration value="Salaire"/>
                        <xsd:enumeration value="Santé et sexualité des ados"/>
                        <xsd:enumeration value="Santé mentale"/>
                        <xsd:enumeration value="Séparation des conjoints de fait - argent et maison"/>
                        <xsd:enumeration value="Séparation des conjoints de fait - les premiers moments"/>
                        <xsd:enumeration value="Séparation des conjoints de fait - procédures à la cour"/>
                        <xsd:enumeration value="Soins de fin de vie"/>
                        <xsd:enumeration value="Surendettement et faillite"/>
                        <xsd:enumeration value="Testament"/>
                        <xsd:enumeration value="Travailleurs autonomes"/>
                        <xsd:enumeration value="Tribunal des droits de la personne"/>
                        <xsd:enumeration value="Tribunal pour adolescents"/>
                        <xsd:enumeration value="Tribunaux au Québec"/>
                        <xsd:enumeration value="Types d'entreprise"/>
                        <xsd:enumeration value="Types d'organismes"/>
                        <xsd:enumeration value="Vices cachés et garanties"/>
                        <xsd:enumeration value="Vie privée et renseignements personnels"/>
                        <xsd:enumeration value="Vol, fraude et vandalisme"/>
                        <xsd:enumeration value="Avoir une entreprise"/>
                        <xsd:enumeration value="Reprendre une entreprise"/>
                      </xsd:restriction>
                    </xsd:simpleType>
                  </xsd:union>
                </xsd:simpleType>
              </xsd:element>
            </xsd:sequence>
          </xsd:extension>
        </xsd:complexContent>
      </xsd:complexType>
    </xsd:element>
    <xsd:element name="Publications_x0020_liées" ma:index="13" nillable="true" ma:displayName="Publications liées" ma:default="Faire un choix" ma:hidden="true" ma:internalName="Publications_x0020_li_x00e9_es" ma:readOnly="false">
      <xsd:complexType>
        <xsd:complexContent>
          <xsd:extension base="dms:MultiChoice">
            <xsd:sequence>
              <xsd:element name="Value" maxOccurs="unbounded" minOccurs="0" nillable="true">
                <xsd:simpleType>
                  <xsd:restriction base="dms:Choice">
                    <xsd:enumeration value="Faire un choix"/>
                    <xsd:enumeration value="Balado - Planifier l'avenir, épisode 1 : La procuration"/>
                    <xsd:enumeration value="Balado - Planifier l'avenir, épisode 2 : Le mandat de protection"/>
                    <xsd:enumeration value="Balado - Planifier l'avenir, épisode 3 : Faire votre testament"/>
                    <xsd:enumeration value="Balado - Planifier l'avenir, épisode 4 : Utiliser le mandat de protection d’un proche : l’homologation"/>
                    <xsd:enumeration value="Balado - Planifier l'avenir, épisode 5 : Décès d’un proche : vérifier s’il existe un testament"/>
                    <xsd:enumeration value="Balado - Planifier l'avenir, épisode 6 : Être liquidateur d'une succession"/>
                    <xsd:enumeration value="Balado - #Apres - Épisode 1 - Plainte à la police et trousse médico-légale"/>
                    <xsd:enumeration value="Balado - #Apres - Épisode 2 - Médiation"/>
                    <xsd:enumeration value="Balado - #Apres - Épisode 3 - Procès criminel - de la plainte à la peine"/>
                    <xsd:enumeration value="Balado - Au coeur d'un procès - Épisode 1 | La préparation d’un procès"/>
                    <xsd:enumeration value="Balado - Au coeur d'un procès - Épisode 2 | Le procès"/>
                    <xsd:enumeration value="Guide - Accompagner les victimes d'agressions à caractère sexuel en situation de vulnérabilité"/>
                    <xsd:enumeration value="Guide - Accompanying Sexual Assault Victims in Vulnerable Situations"/>
                    <xsd:enumeration value="Guide - Aîné Investisseurs - Protect Your Money - From Financial Fraud and Abuse"/>
                    <xsd:enumeration value="Guide - Aîné Investisseurs - Protect Your Money - Remedies and Useful Ressources"/>
                    <xsd:enumeration value="Guide - Aîné Investisseurs - Protéger vos investissements - Contre la fraude et les abus financiers"/>
                    <xsd:enumeration value="Guide - Aîné Investisseurs - Protéger vos investissements - Recours et ressources utiles"/>
                    <xsd:enumeration value="Guide - Applying for a Divorce"/>
                    <xsd:enumeration value="Guide - Caregivers"/>
                    <xsd:enumeration value="Guide - Changing a Judgment (Common-Law Couples)"/>
                    <xsd:enumeration value="Guide - Processus judiciaire criminel et droits des accusés autochtones"/>
                    <xsd:enumeration value="Guide - Criminal Legal Process and the Rights of Indigenous People Accused of a Crime"/>
                    <xsd:enumeration value="Guide - Dealing With a Death and Settling an Estate"/>
                    <xsd:enumeration value="Guide - Décès et succession - Comment gérer le décès"/>
                    <xsd:enumeration value="Guide - Droits et responsabilités des jeunes mères - Manuel d'animation"/>
                    <xsd:enumeration value="Guide - Droits et responsabilités des jeunes mères - Guide d'information"/>
                    <xsd:enumeration value="Guide - Faire une demande en divorce"/>
                    <xsd:enumeration value="Guide - Faire votre testament"/>
                    <xsd:enumeration value="Guide - Femmes judiciarisées - Guide d'animation"/>
                    <xsd:enumeration value="Guide - Femmes judiciarisées - Guide d'information juridique"/>
                    <xsd:enumeration value="Guide - Animation Guide Community Workers - Wills and Estates for people living in a community"/>
                    <xsd:enumeration value="Guide - Guide intervenant (Présentation) - Testament et successions - Quand on réside dans une communauté"/>
                    <xsd:enumeration value="Guide - Health Care Decisions"/>
                    <xsd:enumeration value="Guide - Homologation - Using a Protection Mandate"/>
                    <xsd:enumeration value="Guide - Homologation - Utiliser le mandat de protection"/>
                    <xsd:enumeration value="Guide - Housing for Seniors"/>
                    <xsd:enumeration value="Guide - Info Sheet 1 - Finding reliable legal information"/>
                    <xsd:enumeration value="Guide - Info Sheet 2 - Free and low-cost legal services"/>
                    <xsd:enumeration value="Guide - Info Sheet 3 - Legal information vs Legal advice"/>
                    <xsd:enumeration value="Guide - Info Sheet 4 - Legal Responsibilites of Staff and Volunteers"/>
                    <xsd:enumeration value="Guide - Intervenir auprès des familles"/>
                    <xsd:enumeration value="Guide - Intervenir auprès des personnes LGBTQ+ victimes de violences sexuelles"/>
                    <xsd:enumeration value="Guide - Itinérance - Criminal Records"/>
                    <xsd:enumeration value="Guide - Itinérance - Démarches administratives"/>
                    <xsd:enumeration value="Guide - Itinérance - Health care"/>
                    <xsd:enumeration value="Guide - Itinérance - Identity Documents and Banking"/>
                    <xsd:enumeration value="Guide - Itinérance - Le casier judiciaire"/>
                    <xsd:enumeration value="Guide - Itinérance - Les principaux statuts des personnes immigrantes"/>
                    <xsd:enumeration value="Guide - Itinérance - Les soins de santé"/>
                    <xsd:enumeration value="Guide - Itinérance - Main Types of Immigrant Status"/>
                    <xsd:enumeration value="Guide - Le contrat de procuration - Confier la gestion de vos affaires"/>
                    <xsd:enumeration value="Guide - Le mandat de protection - Pour nommer une personne"/>
                    <xsd:enumeration value="Guide - Les adolescents et la justice pénale - Guide pour les participants (LSJPA)"/>
                    <xsd:enumeration value="Guide - L'hébergement des aînés"/>
                    <xsd:enumeration value="Guide - Making Changes to a Divorce Judgment"/>
                    <xsd:enumeration value="Guide - Medical Decisions - What is consent"/>
                    <xsd:enumeration value="Guide - Modifier un jugement de divorce"/>
                    <xsd:enumeration value="Guide - Modifier un jugement sur la garde et la pension alimentaire des enfants"/>
                    <xsd:enumeration value="Guide - Powers of Attorney"/>
                    <xsd:enumeration value="Guide - Prévoir ses soins de santé"/>
                    <xsd:enumeration value="Guide - Proches aidants"/>
                    <xsd:enumeration value="Guide - Protection Mandates - Naming Someone to Act fo You"/>
                    <xsd:enumeration value="Guide - Wills"/>
                    <xsd:enumeration value="Guide - Women and the Criminal Justice System"/>
                    <xsd:enumeration value="Depliant - Consumer Warranties - Protection Against Defects"/>
                    <xsd:enumeration value="Dépliant - Cartographie: Prévoir ses soins de santé"/>
                    <xsd:enumeration value="Dépliant - Cartography: Plan Your Heatlh Care"/>
                    <xsd:enumeration value="Depliant - Was Your Teenager Stopped by the Police?"/>
                    <xsd:enumeration value="Depliant - Votre adolescent a des démêlés avec la Justice"/>
                    <xsd:enumeration value="Depliant - Advance Medical Directives - Expressing Wishes Ahead of Time"/>
                    <xsd:enumeration value="Depliant - Powers of Attorney and Protection Mandates - Differences Between Them"/>
                    <xsd:enumeration value="Depliant - Estate Executors - Role and Responsibilities"/>
                    <xsd:enumeration value="Depliant - Wills - Common Questions"/>
                    <xsd:enumeration value="Depliant - Planning Ahead - 10 Steps to Peace of Mind"/>
                    <xsd:enumeration value="Depliant - Organ Donation - Making Your Wishes Known"/>
                    <xsd:enumeration value="Depliant - Making a Will When You Live in an Indigenous Community"/>
                    <xsd:enumeration value="Depliant - When a Loved One Dies in an Indigenous Community - First Steps"/>
                    <xsd:enumeration value="Depliant - Décès d'un proche dans une communauté autochtone - Les premières tâches à accomplir"/>
                    <xsd:enumeration value="Depliant - Logement au Québec - Quels sont vos droits"/>
                    <xsd:enumeration value="Depliant - Faire son testament - Quand on vit dans une communauté autochtone"/>
                    <xsd:enumeration value="Depliant - Complaints About Health or Social Services - Where to Turn"/>
                    <xsd:enumeration value="Depliant - Social Media - Our Legal Responsibilities"/>
                    <xsd:enumeration value="Depliant - Intimidation et la loi des pistes pour intervenir"/>
                    <xsd:enumeration value="Depliant - Charitable Donations - Giving Wisely"/>
                    <xsd:enumeration value="Depliant - Volunteers and Non-profits in Quebec - Responsibilites and Best Practices"/>
                    <xsd:enumeration value="Depliant - Autorité parentale - Les droits et les obligations des parents envers leurs enfants"/>
                    <xsd:enumeration value="Depliant - Parental Authority - Rights and Duties of Parents Toward Children"/>
                    <xsd:enumeration value="Depliant - Trees and Fences"/>
                    <xsd:enumeration value="Depliant - Language Rights in Court in Quebec"/>
                    <xsd:enumeration value="Depliant - Health and Social Services in English - What The Law Says"/>
                    <xsd:enumeration value="Depliant - Médiation familiale - Une autre solution que le tribunal"/>
                    <xsd:enumeration value="Depliant - Garde des enfants lors de la rupture - Les droits et devoirs des parents"/>
                    <xsd:enumeration value="Depliant - Pension alimentaire pour enfants - Continuer de subvenir aux besoin des enfants après une séparation"/>
                    <xsd:enumeration value="Depliant - Separation of Common-Law Couples - Different Rules Than Married Couples"/>
                    <xsd:enumeration value="Depliant - Child Custody When Parents Break Up - Rights and Duties of Parents"/>
                    <xsd:enumeration value="Depliant - Child Support - Providing for Children When Parents Separate"/>
                    <xsd:enumeration value="Depliant - Hébergement d’une personne en perte d’autonomie : qui décide?"/>
                    <xsd:enumeration value="Depliant - Procuration - Comment vous protéger"/>
                    <xsd:enumeration value="Depliant - Powers of Attorney - Protecting Youself"/>
                    <xsd:enumeration value="Depliant - Therapies de conversion"/>
                    <xsd:enumeration value="Depliant - Conversion Therapy"/>
                    <xsd:enumeration value="Vidéo - Aide juridique, Volet contributif"/>
                    <xsd:enumeration value="Video - Accès au dossier médical"/>
                    <xsd:enumeration value="Video - Accusés autochtones - demander un rapport Gladue"/>
                    <xsd:enumeration value="Video - Accusés autochtones - intéragir avec les policiers"/>
                    <xsd:enumeration value="Video - Accusés autochtones - le droit de garder le silence"/>
                    <xsd:enumeration value="Video - Accusés autochtones - plaider coupable"/>
                    <xsd:enumeration value="Video - Agression sexuelle - y a-t-il un délai pour porter plainte"/>
                    <xsd:enumeration value="Video - Annuler un achat en ligne"/>
                    <xsd:enumeration value="Video - Being Called for Jury Duty"/>
                    <xsd:enumeration value="Video - Cancelling Online Purchase"/>
                    <xsd:enumeration value="Video - Cannabis - Possession"/>
                    <xsd:enumeration value="Video - Cannabis - Related Crimes"/>
                    <xsd:enumeration value="Video - Cannabis - When you can consume"/>
                    <xsd:enumeration value="Video - Child Support at Age 18"/>
                    <xsd:enumeration value="Video - Class Actions"/>
                    <xsd:enumeration value="Video - Conduire au Québec - Les accidents"/>
                    <xsd:enumeration value="Video - Confidentialité des procès-verbaux des organismes sans but lucratif"/>
                    <xsd:enumeration value="Video - Conflit - le tribunal ne peut plus être le premier réflexe"/>
                    <xsd:enumeration value="Video - Consent to Treatment"/>
                    <xsd:enumeration value="Video - Consentement aux soins"/>
                    <xsd:enumeration value="Video - Consentement sexuel - et si je change d'avis"/>
                    <xsd:enumeration value="Video - Contracts by Email"/>
                    <xsd:enumeration value="Video - Demander le divorce"/>
                    <xsd:enumeration value="Video - Différence entre un procès criminel ou pénal et un procès civil"/>
                    <xsd:enumeration value="Video - Differences Between Civil Trials and Criminal or Penal Trials"/>
                    <xsd:enumeration value="Video - Directors of Charities and Conflicts of Interest"/>
                    <xsd:enumeration value="Video - Discrimination in Housing"/>
                    <xsd:enumeration value="Video - Dois-tu répondre aux questions des policiers"/>
                    <xsd:enumeration value="Video - Driving in Quebec - Accidents"/>
                    <xsd:enumeration value="Video - Droits LGBTQ"/>
                    <xsd:enumeration value="Video - Ending a Contract With a Daycare"/>
                    <xsd:enumeration value="Video - Être convoqué comme Juré"/>
                    <xsd:enumeration value="Video - Evidence in Small Claims Court"/>
                    <xsd:enumeration value="Video - Family Patrimony"/>
                    <xsd:enumeration value="Video - Faut-il une blessure pour qu'il y ait un crime"/>
                    <xsd:enumeration value="Video - Filling for Divorce"/>
                    <xsd:enumeration value="Video - Financial Support for an Ex Spouse"/>
                    <xsd:enumeration value="Video - Freedom of Expression and the Internet"/>
                    <xsd:enumeration value="Video - Heating in Rental Housing"/>
                    <xsd:enumeration value="Video - Incapacity and The Public Curator"/>
                    <xsd:enumeration value="Video - Interception par les policiers - le droit à l'avocat"/>
                    <xsd:enumeration value="Video - Introduction to registered Charities"/>
                    <xsd:enumeration value="Video - Job Interviews"/>
                    <xsd:enumeration value="Video - La jurisprudence"/>
                    <xsd:enumeration value="Video - La pension alimentaire à 18 ans"/>
                    <xsd:enumeration value="Video - La pension alimentaire pour l'ex-époux"/>
                    <xsd:enumeration value="Video - Language Rights in the Court"/>
                    <xsd:enumeration value="Video - Legal Aid, services requiring a contribution"/>
                    <xsd:enumeration value="Video - Le chauffage et le logement"/>
                    <xsd:enumeration value="Video - Le fardeau de preuve en droit"/>
                    <xsd:enumeration value="Video - Le patrimoine familiale"/>
                    <xsd:enumeration value="Video - Le rôle du jury dans un procès"/>
                    <xsd:enumeration value="Video - Le secret professionnel"/>
                    <xsd:enumeration value="Video - Les actions collectives"/>
                    <xsd:enumeration value="Video - Les arbres et les relations entre voisins"/>
                    <xsd:enumeration value="Video - Les conflits d'intérêts des administrateurs d'organismes de bienfaisance"/>
                    <xsd:enumeration value="Video - Les contrats faits par courriel"/>
                    <xsd:enumeration value="Video - Les crimes à caractère sexuel (webinaire)"/>
                    <xsd:enumeration value="Video - Les droits des conjoints de fait"/>
                    <xsd:enumeration value="Video - Les droits linguistiques devant les tribunaux"/>
                    <xsd:enumeration value="Video - Les entrevues d'embauche"/>
                    <xsd:enumeration value="Video - Les injonctions"/>
                    <xsd:enumeration value="Video - Les libérations conditionnelles"/>
                    <xsd:enumeration value="Video - Les organismes de bienfaisance"/>
                    <xsd:enumeration value="Video - LGBTQ+ Rights"/>
                    <xsd:enumeration value="Video - Liberté d'expression et Internet"/>
                    <xsd:enumeration value="Video - L'importance de respecter tes conditions"/>
                    <xsd:enumeration value="Video - L'inaptitude et la Curateur public"/>
                    <xsd:enumeration value="Video - Logement - la discrimination est interdite"/>
                    <xsd:enumeration value="Video - Losing Child Custody"/>
                    <xsd:enumeration value="Video - Magasinage - La garantie légale"/>
                    <xsd:enumeration value="Video - Magasinage - Remboursement et échange"/>
                    <xsd:enumeration value="Video - Médiation aux petites créances"/>
                    <xsd:enumeration value="Video - Mediation in Small Claims Court"/>
                    <xsd:enumeration value="Video - Medical records - Who Can Have Access"/>
                    <xsd:enumeration value="Video - Mettre fin à son contrat de garderie"/>
                    <xsd:enumeration value="Video - No money to Pay a Fine"/>
                    <xsd:enumeration value="Video - Organismes de bienfaisance enregistrés - activités commerciales"/>
                    <xsd:enumeration value="Video - Organismes de bienfaisance enregistrés - activités politiques"/>
                    <xsd:enumeration value="Video - Partager les photos intimes d'une personne sans son accord"/>
                    <xsd:enumeration value="Video - Partager une image intime - à qui la faute"/>
                    <xsd:enumeration value="Video - Pas l'argent pour payer une amende"/>
                    <xsd:enumeration value="Video - Perdre la garde des enfants"/>
                    <xsd:enumeration value="Video - Preuves aux petites créances"/>
                    <xsd:enumeration value="Video - Procès criminel - qui prend en charge les procédures"/>
                    <xsd:enumeration value="Video - Protect Your Money From Financial Fraud and Abuse"/>
                    <xsd:enumeration value="Video - Protecting Yourself - Powers of Attorney"/>
                    <xsd:enumeration value="Video - Qui aura la garde des enfants"/>
                    <xsd:enumeration value="Video - Registered Charities - Rules on Business Activities"/>
                    <xsd:enumeration value="Video - Registered Charities - Rules on Political Activities"/>
                    <xsd:enumeration value="Video - Se protéger - la procuration"/>
                    <xsd:enumeration value="Video - Shopping - Returns and Exchanges"/>
                    <xsd:enumeration value="Video - Shopping - The Automatic Warranty"/>
                    <xsd:enumeration value="Video - Système de justice - qui peut t'aider"/>
                    <xsd:enumeration value="Video - The Confidentiality of Minutes of Non-Profit Organization"/>
                    <xsd:enumeration value="Video - The Jury's Role in a Court Trial"/>
                    <xsd:enumeration value="Video - The Legal Burden of Proof"/>
                    <xsd:enumeration value="Video - The Rights of Common Law Couples"/>
                    <xsd:enumeration value="Video - Tools for Planning Ahead - Power of Attorney"/>
                    <xsd:enumeration value="Video - Tools for Planning Ahead - Protection Mandates"/>
                    <xsd:enumeration value="Video - Tools for Planning Ahead - Wills"/>
                    <xsd:enumeration value="Video - Travail - Refuser les heures supplémentaires"/>
                    <xsd:enumeration value="Video - Travel - Four Tips for Smooth Sailing"/>
                    <xsd:enumeration value="Video - Trees and Neighbourly Relations"/>
                    <xsd:enumeration value="Video - Un crime est-il possible entre ados"/>
                    <xsd:enumeration value="Video - Un proche peut-il vous frauder"/>
                    <xsd:enumeration value="Video - Victims of Violence - Ending an Apartment Lease"/>
                    <xsd:enumeration value="Video - Violence conjugale ou sexuelle - mettre fin à son bail"/>
                    <xsd:enumeration value="Video - Votre ex à la maison - même sans votre accord"/>
                    <xsd:enumeration value="Video - Votre logement - Aucun depot"/>
                    <xsd:enumeration value="Video - Voyage - 4 trucs pour partir l'esprit tranquille"/>
                    <xsd:enumeration value="Video - What is Jurisprudence"/>
                    <xsd:enumeration value="Video - Who Gets Child Custody"/>
                    <xsd:enumeration value="Video - Work - Refusing Overtime"/>
                    <xsd:enumeration value="Video - Your Apartment - No Deposit"/>
                    <xsd:enumeration value="Video - Intervenir auprès des personnes LGBTQ+ victimes de violences sexuelles : Définir le consentement"/>
                    <xsd:enumeration value="Video - Intervenir auprès des personnes LGBTQ+ victimes de violences sexuelles : Recours si les droits ne sont pas respectés"/>
                    <xsd:enumeration value="Video - Intervenir auprès des personnes LGBTQ+ victimes de violences sexuelles : Démarches après une agression sexuelle"/>
                    <xsd:enumeration value="Apprentissage en ligne - Formation en ligne : Intervenir auprès des victimes de violence conjugale"/>
                    <xsd:enumeration value="Apprentissage en ligne - Formation en ligne : Intervenir auprès des personnes immigrantes victimes d’agression sexuelle"/>
                    <xsd:enumeration value="Apprentissage en ligne - Comprendre les infractions à caractère sexuel et le processus judiciaire"/>
                    <xsd:enumeration value="Infographie - Shopping Online - 6 Tips to Reduce Your Risks"/>
                    <xsd:enumeration value="Infographie - Achats en ligne - 6 précautions à prendre"/>
                    <xsd:enumeration value="Infographie - Bullying and Youth"/>
                    <xsd:enumeration value="Infographie - Intimidation chez les jeunes"/>
                    <xsd:enumeration value="Infographie - Children Testifying Before the Youth Division - Who Does What in the Courtroom"/>
                    <xsd:enumeration value="Infographie - Children Testifying Before the Youth Division- How to Tell Your Story"/>
                    <xsd:enumeration value="Infographie - Children Testifying Before the Youth Division- Why Do You Have to Tell Your Story?"/>
                    <xsd:enumeration value="Infographie - Temoignage enfant TDLJ - Comment tu dois raconter ton histoire"/>
                    <xsd:enumeration value="Infographie - Temoignage enfant TDLJ - Pourquoi du dois raconter ton histoire"/>
                    <xsd:enumeration value="Infographie - Temoignage enfant TDLJ - Qui fait quoi dans la salle"/>
                    <xsd:enumeration value="Infographie - Map Access to Health and Social Services in English"/>
                    <xsd:enumeration value="Infographie - Divorce - Main Steps in the Court Process"/>
                    <xsd:enumeration value="Infographie - Separation of Common-Law Couples - The Court Process"/>
                    <xsd:enumeration value="Infographie - Divorce - les principales étapes du processus à la cour"/>
                    <xsd:enumeration value="Infographie - Séparation des conjoints de fait - processus à la cour"/>
                    <xsd:enumeration value="Infographie - Devenir propriétaire en 7 étapes"/>
                    <xsd:enumeration value="Infographie - 7 Steps to Ownership"/>
                    <xsd:enumeration value="Infographie - Therapies de conversion"/>
                    <xsd:enumeration value="Infographie - Conversion therapy"/>
                  </xsd:restriction>
                </xsd:simpleType>
              </xsd:element>
            </xsd:sequence>
          </xsd:extension>
        </xsd:complexContent>
      </xsd:complexType>
    </xsd:element>
    <xsd:element name="Poids" ma:index="14" nillable="true" ma:displayName="Poids" ma:decimals="0" ma:hidden="true" ma:internalName="Poids" ma:readOnly="false">
      <xsd:simpleType>
        <xsd:restriction base="dms:Number">
          <xsd:maxInclusive value="15"/>
          <xsd:minInclusive value="0"/>
        </xsd:restriction>
      </xsd:simpleType>
    </xsd:element>
    <xsd:element name="Date_x0020_d_x0027_impression" ma:index="16" nillable="true" ma:displayName="Date de la dernière impression" ma:format="DateOnly" ma:hidden="true" ma:internalName="Date_x0020_d_x0027_impression" ma:readOnly="false">
      <xsd:simpleType>
        <xsd:restriction base="dms:DateTime"/>
      </xsd:simpleType>
    </xsd:element>
    <xsd:element name="EnLigneEnFrSur" ma:index="17" nillable="true" ma:displayName="En ligne sur site tiers" ma:format="Dropdown" ma:hidden="true" ma:internalName="EnLigneEnFrSur">
      <xsd:complexType>
        <xsd:complexContent>
          <xsd:extension base="dms:MultiChoiceFillIn">
            <xsd:sequence>
              <xsd:element name="Value" maxOccurs="unbounded" minOccurs="0" nillable="true">
                <xsd:simpleType>
                  <xsd:union memberTypes="dms:Text">
                    <xsd:simpleType>
                      <xsd:restriction base="dms:Choice">
                        <xsd:enumeration value="educaloi.qc.ca"/>
                        <xsd:enumeration value="SITE DU MJQ"/>
                        <xsd:enumeration value="YouTube"/>
                      </xsd:restriction>
                    </xsd:simpleType>
                  </xsd:union>
                </xsd:simpleType>
              </xsd:element>
            </xsd:sequence>
          </xsd:extension>
        </xsd:complexContent>
      </xsd:complexType>
    </xsd:element>
    <xsd:element name="DateDePublication" ma:index="18" nillable="true" ma:displayName="Date de publication" ma:format="DateOnly" ma:hidden="true" ma:indexed="true" ma:internalName="DateDePublication" ma:readOnly="false">
      <xsd:simpleType>
        <xsd:restriction base="dms:DateTime"/>
      </xsd:simpleType>
    </xsd:element>
    <xsd:element name="Graphiste" ma:index="19" nillable="true" ma:displayName="Collaborateur / fournisseur externe" ma:format="Dropdown" ma:hidden="true" ma:internalName="Graphiste" ma:readOnly="false">
      <xsd:simpleType>
        <xsd:restriction base="dms:Choice">
          <xsd:enumeration value="5600K"/>
          <xsd:enumeration value="Alexandre Haslin/SDR"/>
          <xsd:enumeration value="Aline Gauthier"/>
          <xsd:enumeration value="Andrea-Nicolas Cloutier"/>
          <xsd:enumeration value="Collège Rosemont"/>
          <xsd:enumeration value="Gabrielle Godbout"/>
          <xsd:enumeration value="Guy Hamelin"/>
          <xsd:enumeration value="L'enDroit (AC Paquin)"/>
          <xsd:enumeration value="Laurent Lebeau"/>
          <xsd:enumeration value="Mireille Fiset"/>
          <xsd:enumeration value="Panache"/>
          <xsd:enumeration value="Samuel Poliquin"/>
          <xsd:enumeration value="Wapikoni Mobile"/>
          <xsd:enumeration value="Éducaloi"/>
          <xsd:enumeration value="Ginette"/>
          <xsd:enumeration value="Renaud"/>
          <xsd:enumeration value="Éducaloi (interne)"/>
        </xsd:restriction>
      </xsd:simpleType>
    </xsd:element>
    <xsd:element name="nb_x0020_pages" ma:index="21" nillable="true" ma:displayName="Nb pages" ma:decimals="0" ma:hidden="true" ma:internalName="nb_x0020_pages" ma:readOnly="false" ma:percentage="FALSE">
      <xsd:simpleType>
        <xsd:restriction base="dms:Number"/>
      </xsd:simpleType>
    </xsd:element>
    <xsd:element name="Partenariat" ma:index="22" nillable="true" ma:displayName="Partenariat" ma:format="Dropdown" ma:hidden="true" ma:internalName="Partenariat" ma:readOnly="false">
      <xsd:simpleType>
        <xsd:restriction base="dms:Choice">
          <xsd:enumeration value="CCD - Éducaloi"/>
          <xsd:enumeration value="Bureau d'aide aux victimes d'actes criminels"/>
          <xsd:enumeration value="Dans Vos Poches"/>
          <xsd:enumeration value="Élections Québec"/>
          <xsd:enumeration value="Financière Sun Life"/>
          <xsd:enumeration value="Protégez-vous"/>
          <xsd:enumeration value="RQAP"/>
          <xsd:enumeration value="Ville de Montréal"/>
          <xsd:enumeration value="Autres"/>
        </xsd:restriction>
      </xsd:simpleType>
    </xsd:element>
    <xsd:element name="Durée_x0020__x0028_minutes_x0029_" ma:index="23" nillable="true" ma:displayName="Durée en minutes" ma:format="Dropdown" ma:hidden="true" ma:internalName="Dur_x00e9_e_x0020__x0028_minutes_x0029_" ma:readOnly="false" ma:percentage="FALSE">
      <xsd:simpleType>
        <xsd:restriction base="dms:Number"/>
      </xsd:simpleType>
    </xsd:element>
    <xsd:element name="Année_x0020_de_x0020_développement" ma:index="24" nillable="true" ma:displayName="Année de développement" ma:default="Choisir" ma:format="Dropdown" ma:hidden="true" ma:internalName="Ann_x00e9_e_x0020_de_x0020_d_x00e9_veloppement">
      <xsd:simpleType>
        <xsd:restriction base="dms:Text">
          <xsd:maxLength value="255"/>
        </xsd:restriction>
      </xsd:simpleType>
    </xsd:element>
    <xsd:element name="Coordo_x0020_responsable" ma:index="25" nillable="true" ma:displayName="Coordo responsable" ma:default="" ma:hidden="true" ma:list="UserInfo" ma:SharePointGroup="0" ma:internalName="Coordo_x0020_responsable"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hème_Vidéo" ma:index="26" nillable="true" ma:displayName="Titre de la série" ma:default="(À définir)" ma:description="Quelle est la thématique de la vidéo? Ex: quiz, Educaloi.TV, etc." ma:format="Dropdown" ma:hidden="true" ma:indexed="true" ma:internalName="Th_x00e8_me_Vid_x00e9_o">
      <xsd:simpleType>
        <xsd:restriction base="dms:Choice">
          <xsd:enumeration value="(À définir)"/>
          <xsd:enumeration value="Educaloi.TV"/>
          <xsd:enumeration value="TV Jeunesse - jeu questionnaire"/>
          <xsd:enumeration value="Familles"/>
          <xsd:enumeration value="Vrai ou Faux"/>
          <xsd:enumeration value="LSJPA Autochtones"/>
          <xsd:enumeration value="Getting Started in Quebec"/>
          <xsd:enumeration value="FAVAC"/>
          <xsd:enumeration value="CN - Autochtones"/>
          <xsd:enumeration value="Capsules - Droit criminel"/>
          <xsd:enumeration value="Webinaires"/>
          <xsd:enumeration value="CHSSN"/>
          <xsd:enumeration value="Intervenir LGBTQ+ Violences Sexuelles"/>
          <xsd:enumeration value="Planifier l'avenir"/>
          <xsd:enumeration value="#Après"/>
          <xsd:enumeration value="Au coeur d'un procès"/>
          <xsd:enumeration value="#C'est quoi l'affaire"/>
          <xsd:enumeration value="Choisir mon testament"/>
          <xsd:enumeration value="Violences dans une relation intime LGBTQ+"/>
        </xsd:restriction>
      </xsd:simpleType>
    </xsd:element>
    <xsd:element name="TaxCatchAll" ma:index="32" nillable="true" ma:displayName="Taxonomy Catch All Column" ma:hidden="true" ma:list="{cc76b3d9-fc3b-4c5d-afcf-44cc642b1146}" ma:internalName="TaxCatchAll" ma:readOnly="false" ma:showField="CatchAllData" ma:web="7c4c9101-ca6c-4953-bf15-5ed2fb777a67">
      <xsd:complexType>
        <xsd:complexContent>
          <xsd:extension base="dms:MultiChoiceLookup">
            <xsd:sequence>
              <xsd:element name="Value" type="dms:Lookup" maxOccurs="unbounded" minOccurs="0" nillable="true"/>
            </xsd:sequence>
          </xsd:extension>
        </xsd:complexContent>
      </xsd:complexType>
    </xsd:element>
    <xsd:element name="Categorie" ma:index="33" nillable="true" ma:displayName="Z_OLD_Categorie" ma:format="Dropdown" ma:hidden="true" ma:list="86ababbb-d499-4b91-9d52-7485cd8b0809" ma:internalName="Categorie" ma:readOnly="false" ma:showField="Title">
      <xsd:simpleType>
        <xsd:restriction base="dms:Lookup"/>
      </xsd:simpleType>
    </xsd:element>
    <xsd:element name="SharedWithUsers" ma:index="35" nillable="true" ma:displayName="Partagé avec"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rnière_x0020_animation" ma:index="36" nillable="true" ma:displayName="Z_OLD_Dernière animation" ma:format="DateOnly" ma:hidden="true" ma:internalName="Derni_x00e8_re_x0020_animation" ma:readOnly="false">
      <xsd:simpleType>
        <xsd:restriction base="dms:DateTime"/>
      </xsd:simpleType>
    </xsd:element>
    <xsd:element name="SharedWithDetails" ma:index="37" nillable="true" ma:displayName="Partagé avec détails" ma:hidden="true" ma:internalName="SharedWithDetails" ma:readOnly="true">
      <xsd:simpleType>
        <xsd:restriction base="dms:Note"/>
      </xsd:simpleType>
    </xsd:element>
    <xsd:element name="Derniers_animateurs" ma:index="39" nillable="true" ma:displayName="Z_OLD_Derniers_animateurs" ma:description="Choisir le ou les derniers animateurs de cette présentation." ma:hidden="true" ma:list="UserInfo" ma:SharePointGroup="0" ma:internalName="Derniers_animateurs"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nLigneFR" ma:index="43" nillable="true" ma:displayName="Z_OLD_En ligne" ma:default="0" ma:hidden="true" ma:internalName="EnLigneFR" ma:readOnly="false">
      <xsd:simpleType>
        <xsd:restriction base="dms:Boolean"/>
      </xsd:simpleType>
    </xsd:element>
    <xsd:element name="Intervenants" ma:index="44" nillable="true" ma:displayName="Z_OLD_Intervenants" ma:default="0" ma:description="Pour le filtre intervenants de la section Publications sur Wordpress" ma:hidden="true" ma:internalName="Intervenants" ma:readOnly="false">
      <xsd:simpleType>
        <xsd:restriction base="dms:Boolean"/>
      </xsd:simpleType>
    </xsd:element>
    <xsd:element name="Refonte_migré" ma:index="47" nillable="true" ma:displayName="Refonte_migré" ma:default="0" ma:hidden="true" ma:internalName="Refonte_migr_x00e9_" ma:readOnly="false">
      <xsd:simpleType>
        <xsd:restriction base="dms:Boolean"/>
      </xsd:simpleType>
    </xsd:element>
    <xsd:element name="Publications" ma:index="48" nillable="true" ma:displayName="Z_OLD_Publications" ma:default="0" ma:description="Indique si le contenu est présent dans la section Publications du site d'Éducaloi.qc.ca" ma:hidden="true" ma:indexed="true" ma:internalName="Publications" ma:readOnly="false">
      <xsd:simpleType>
        <xsd:restriction base="dms:Boolean"/>
      </xsd:simpleType>
    </xsd:element>
    <xsd:element name="Type_x0020_d_x0027_activité" ma:index="49" nillable="true" ma:displayName="Type d'activité" ma:format="Dropdown" ma:hidden="true" ma:indexed="true" ma:internalName="Type_x0020_d_x0027_activit_x00e9_">
      <xsd:simpleType>
        <xsd:restriction base="dms:Choice">
          <xsd:enumeration value="Apprentissage en ligne"/>
          <xsd:enumeration value="Atelier OBNL/Biblio"/>
          <xsd:enumeration value="Atelier en classe"/>
          <xsd:enumeration value="Trousse pédagogique"/>
          <xsd:enumeration value="Textes pour Éducation financière"/>
          <xsd:enumeration value="Jeux-questionnaires interactifs"/>
          <xsd:enumeration value="Guides pour l'éducation aux adultes"/>
          <xsd:enumeration value="Video"/>
          <xsd:enumeration value="Contenus imprimables / autres"/>
          <xsd:enumeration value="Atelier pour organisme communautaire"/>
        </xsd:restriction>
      </xsd:simpleType>
    </xsd:element>
    <xsd:element name="EnLigneEN" ma:index="50" nillable="true" ma:displayName="Z_OLD_En ligne (ANG)" ma:default="0" ma:hidden="true" ma:internalName="EnLigneEN" ma:readOnly="false">
      <xsd:simpleType>
        <xsd:restriction base="dms:Boolean"/>
      </xsd:simpleType>
    </xsd:element>
    <xsd:element name="Disciplines_x0020_scolaires" ma:index="53" nillable="true" ma:displayName="Z_OLD_Disciplines scolaires" ma:description="Disciplines scolaires affichés sur Educationjuridique.ca" ma:format="Dropdown" ma:hidden="true" ma:internalName="Disciplines_x0020_scolaires" ma:readOnly="false">
      <xsd:simpleType>
        <xsd:restriction base="dms:Choice">
          <xsd:enumeration value="Anglais, langue seconde"/>
          <xsd:enumeration value="Droit"/>
          <xsd:enumeration value="Éducation aux adultes"/>
          <xsd:enumeration value="Éducation financière"/>
          <xsd:enumeration value="English, language arts"/>
          <xsd:enumeration value="Entrepreneuriat"/>
          <xsd:enumeration value="Éthique et culture religieuse"/>
          <xsd:enumeration value="Exploration de la formation professionnelle"/>
          <xsd:enumeration value="Formation axée sur l'emploi"/>
          <xsd:enumeration value="Français"/>
          <xsd:enumeration value="Français, langue seconde"/>
          <xsd:enumeration value="Histoire et éducation à la citoyenneté"/>
          <xsd:enumeration value="Histoire du Québec et du Canada"/>
          <xsd:enumeration value="Monde contemporain"/>
          <xsd:enumeration value="Projet personnel d'orientation"/>
          <xsd:enumeration value="Univers social (primaire)"/>
        </xsd:restriction>
      </xsd:simpleType>
    </xsd:element>
    <xsd:element name="Niveau_x0020_suggéré" ma:index="54" nillable="true" ma:displayName="Z_OLD_Niveau suggéré" ma:description="Métadonnée qui appraît sur la page de la ressource sur le site EJ.ca (pas comme public-cible)" ma:format="Dropdown" ma:hidden="true" ma:internalName="Niveau_x0020_sugg_x00e9_r_x00e9_" ma:readOnly="false">
      <xsd:simpleType>
        <xsd:restriction base="dms:Choice">
          <xsd:enumeration value="Primaire - Premier cycle"/>
          <xsd:enumeration value="Primaire - Deuxième cycle"/>
          <xsd:enumeration value="Primaire - Troisième cycle"/>
          <xsd:enumeration value="Secondaire - Premier cycle"/>
          <xsd:enumeration value="1re secondaire"/>
          <xsd:enumeration value="2e secondaire"/>
          <xsd:enumeration value="Secondaire - Deuxième cycle"/>
          <xsd:enumeration value="3e secondaire"/>
          <xsd:enumeration value="4e secondaire"/>
          <xsd:enumeration value="5e secondaire"/>
          <xsd:enumeration value="16-25 ans"/>
          <xsd:enumeration value="Cégep"/>
          <xsd:enumeration value="Éducation aux adultes"/>
        </xsd:restriction>
      </xsd:simpleType>
    </xsd:element>
    <xsd:element name="Sujets" ma:index="61" nillable="true" ma:displayName="Sujet (Dépliant)" ma:format="Dropdown" ma:hidden="true" ma:internalName="Sujets" ma:readOnly="false">
      <xsd:simpleType>
        <xsd:restriction base="dms:Choice">
          <xsd:enumeration value="Ainés"/>
          <xsd:enumeration value="Autochtones"/>
          <xsd:enumeration value="Consommation"/>
          <xsd:enumeration value="Crimes et contravention"/>
          <xsd:enumeration value="Décès et testament"/>
          <xsd:enumeration value="Entreprises et organismes"/>
          <xsd:enumeration value="Familles et couples"/>
          <xsd:enumeration value="Habitation"/>
          <xsd:enumeration value="Séparation et divorce"/>
        </xsd:restriction>
      </xsd:simpleType>
    </xsd:element>
    <xsd:element name="Disponible" ma:index="76" nillable="true" ma:displayName="Z_OLD_Disponible à la commande en ligne" ma:default="1" ma:hidden="true" ma:internalName="Disponible">
      <xsd:simpleType>
        <xsd:restriction base="dms:Boolean"/>
      </xsd:simpleType>
    </xsd:element>
    <xsd:element name="EnLigneEnANGSur" ma:index="77" nillable="true" ma:displayName="Z_OLD_En ligne en ANG sur" ma:hidden="true" ma:internalName="EnLigneEnANGSur">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19a9c1d-6107-471a-83e8-1a40088b2974" elementFormDefault="qualified">
    <xsd:import namespace="http://schemas.microsoft.com/office/2006/documentManagement/types"/>
    <xsd:import namespace="http://schemas.microsoft.com/office/infopath/2007/PartnerControls"/>
    <xsd:element name="_Statut" ma:index="4" nillable="true" ma:displayName="Statut" ma:format="Dropdown" ma:internalName="_Statut">
      <xsd:complexType>
        <xsd:complexContent>
          <xsd:extension base="dms:MultiChoice">
            <xsd:sequence>
              <xsd:element name="Value" maxOccurs="unbounded" minOccurs="0" nillable="true">
                <xsd:simpleType>
                  <xsd:restriction base="dms:Choice">
                    <xsd:enumeration value="En travail"/>
                    <xsd:enumeration value="Imprimé"/>
                    <xsd:enumeration value="Préalerte"/>
                    <xsd:enumeration value="Alerte Majeure"/>
                    <xsd:enumeration value="Alerte Mineure"/>
                    <xsd:enumeration value="Hors ligne"/>
                    <xsd:enumeration value="En ligne"/>
                  </xsd:restriction>
                </xsd:simpleType>
              </xsd:element>
            </xsd:sequence>
          </xsd:extension>
        </xsd:complexContent>
      </xsd:complexType>
    </xsd:element>
    <xsd:element name="_Enstock" ma:index="15" nillable="true" ma:displayName="En stock" ma:default="0" ma:format="Dropdown" ma:hidden="true" ma:internalName="_Enstock" ma:readOnly="false">
      <xsd:simpleType>
        <xsd:restriction base="dms:Boolean"/>
      </xsd:simpleType>
    </xsd:element>
    <xsd:element name="M_x00e9_dium_x002f_Format" ma:index="20" nillable="true" ma:displayName="Médium / Format" ma:format="Dropdown" ma:hidden="true" ma:internalName="M_x00e9_dium_x002f_Format" ma:readOnly="false">
      <xsd:simpleType>
        <xsd:restriction base="dms:Choice">
          <xsd:enumeration value="Adobe"/>
          <xsd:enumeration value="Genially"/>
          <xsd:enumeration value="Miro"/>
          <xsd:enumeration value="Mentimeter"/>
        </xsd:restriction>
      </xsd:simpleType>
    </xsd:element>
    <xsd:element name="lcf76f155ced4ddcb4097134ff3c332f" ma:index="28"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hidden="true" ma:indexed="true" ma:internalName="MediaServiceObjectDetectorVersions" ma:readOnly="false">
      <xsd:simpleType>
        <xsd:restriction base="dms:Text"/>
      </xsd:simpleType>
    </xsd:element>
    <xsd:element name="MediaServiceSearchProperties" ma:index="30" nillable="true" ma:displayName="MediaServiceSearchProperties" ma:hidden="true" ma:internalName="MediaServiceSearchProperties" ma:readOnly="false">
      <xsd:simpleType>
        <xsd:restriction base="dms:Note"/>
      </xsd:simpleType>
    </xsd:element>
    <xsd:element name="Client_x00e8_les" ma:index="34" nillable="true" ma:displayName="Z_OLD_Clientèles" ma:format="Dropdown" ma:hidden="true" ma:internalName="Client_x00e8_les" ma:readOnly="false">
      <xsd:simpleType>
        <xsd:restriction base="dms:Note"/>
      </xsd:simpleType>
    </xsd:element>
    <xsd:element name="MediaLengthInSeconds" ma:index="40" nillable="true" ma:displayName="Length (seconds)" ma:hidden="true" ma:internalName="MediaLengthInSeconds" ma:readOnly="true">
      <xsd:simpleType>
        <xsd:restriction base="dms:Unknown"/>
      </xsd:simpleType>
    </xsd:element>
    <xsd:element name="MediaServiceKeyPoints" ma:index="45" nillable="true" ma:displayName="KeyPoints" ma:hidden="true" ma:internalName="MediaServiceKeyPoints" ma:readOnly="true">
      <xsd:simpleType>
        <xsd:restriction base="dms:Note"/>
      </xsd:simpleType>
    </xsd:element>
    <xsd:element name="MediaServiceFastMetadata" ma:index="46" nillable="true" ma:displayName="MediaServiceFastMetadata" ma:hidden="true" ma:internalName="MediaServiceFastMetadata" ma:readOnly="true">
      <xsd:simpleType>
        <xsd:restriction base="dms:Note"/>
      </xsd:simpleType>
    </xsd:element>
    <xsd:element name="MediaServiceLocation" ma:index="51" nillable="true" ma:displayName="Location" ma:hidden="true" ma:internalName="MediaServiceLocation" ma:readOnly="false">
      <xsd:simpleType>
        <xsd:restriction base="dms:Text"/>
      </xsd:simpleType>
    </xsd:element>
    <xsd:element name="Date" ma:index="52" nillable="true" ma:displayName="Z_OLD_Date" ma:format="DateTime" ma:hidden="true" ma:internalName="Date" ma:readOnly="false">
      <xsd:simpleType>
        <xsd:restriction base="dms:DateTime"/>
      </xsd:simpleType>
    </xsd:element>
    <xsd:element name="MediaServiceDateTaken" ma:index="56" nillable="true" ma:displayName="MediaServiceDateTaken" ma:description="" ma:hidden="true" ma:internalName="MediaServiceDateTaken" ma:readOnly="true">
      <xsd:simpleType>
        <xsd:restriction base="dms:Text"/>
      </xsd:simpleType>
    </xsd:element>
    <xsd:element name="MediaServiceAutoKeyPoints" ma:index="58" nillable="true" ma:displayName="MediaServiceAutoKeyPoints" ma:hidden="true" ma:internalName="MediaServiceAutoKeyPoints" ma:readOnly="false">
      <xsd:simpleType>
        <xsd:restriction base="dms:Note"/>
      </xsd:simpleType>
    </xsd:element>
    <xsd:element name="MediaServiceGenerationTime" ma:index="59" nillable="true" ma:displayName="MediaServiceGenerationTime" ma:hidden="true" ma:internalName="MediaServiceGenerationTime" ma:readOnly="true">
      <xsd:simpleType>
        <xsd:restriction base="dms:Text"/>
      </xsd:simpleType>
    </xsd:element>
    <xsd:element name="_Lien" ma:index="60" nillable="true" ma:displayName="Lien(s) vers le contenu (URL)" ma:description="Hyperliens vers des plateformes d'Éducaloi ou celles de tiers" ma:format="Hyperlink" ma:hidden="true" ma:internalName="_Lien"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CR" ma:index="62" nillable="true" ma:displayName="Extracted Text" ma:hidden="true" ma:internalName="MediaServiceOCR" ma:readOnly="true">
      <xsd:simpleType>
        <xsd:restriction base="dms:Note"/>
      </xsd:simpleType>
    </xsd:element>
    <xsd:element name="i907d86ec4584f6cb358ae81bbc1ea6b" ma:index="63" nillable="true" ma:taxonomy="true" ma:internalName="i907d86ec4584f6cb358ae81bbc1ea6b" ma:taxonomyFieldName="_Categorisation" ma:displayName="Categorisation" ma:indexed="true" ma:readOnly="false" ma:default="" ma:fieldId="{2907d86e-c458-4f6c-b358-ae81bbc1ea6b}" ma:sspId="299ed9a0-a2e4-4baf-bc0e-5da7c71c4752" ma:termSetId="18288f0d-28f3-4df4-8ee2-9185959cd787" ma:anchorId="00000000-0000-0000-0000-000000000000" ma:open="false" ma:isKeyword="false">
      <xsd:complexType>
        <xsd:sequence>
          <xsd:element ref="pc:Terms" minOccurs="0" maxOccurs="1"/>
        </xsd:sequence>
      </xsd:complexType>
    </xsd:element>
    <xsd:element name="Classement" ma:index="64" nillable="true" ma:displayName="Classement" ma:format="Dropdown" ma:hidden="true" ma:indexed="true" ma:internalName="Classement">
      <xsd:simpleType>
        <xsd:union memberTypes="dms:Text">
          <xsd:simpleType>
            <xsd:restriction base="dms:Choice">
              <xsd:enumeration value="Actualités"/>
              <xsd:enumeration value="Balados"/>
              <xsd:enumeration value="Depliants"/>
              <xsd:enumeration value="Education_juridique"/>
              <xsd:enumeration value="Dossiers Web"/>
              <xsd:enumeration value="Expertise"/>
              <xsd:enumeration value="Guide"/>
              <xsd:enumeration value="LLVD"/>
              <xsd:enumeration value="Partenariats"/>
              <xsd:enumeration value="Presentations"/>
              <xsd:enumeration value="Infographies"/>
              <xsd:enumeration value="Videos"/>
            </xsd:restriction>
          </xsd:simpleType>
        </xsd:union>
      </xsd:simpleType>
    </xsd:element>
    <xsd:element name="Date_Alerte" ma:index="65" nillable="true" ma:displayName="Date Alerte" ma:format="DateOnly" ma:hidden="true" ma:internalName="Date_Alerte" ma:readOnly="false">
      <xsd:simpleType>
        <xsd:restriction base="dms:DateTime"/>
      </xsd:simpleType>
    </xsd:element>
    <xsd:element name="MediaServiceEventHashCode" ma:index="66" nillable="true" ma:displayName="MediaServiceEventHashCode" ma:hidden="true" ma:internalName="MediaServiceEventHashCode" ma:readOnly="true">
      <xsd:simpleType>
        <xsd:restriction base="dms:Text"/>
      </xsd:simpleType>
    </xsd:element>
    <xsd:element name="MediaServiceMetadata" ma:index="70" nillable="true" ma:displayName="MediaServiceMetadata" ma:hidden="true" ma:internalName="MediaServiceMetadata" ma:readOnly="true">
      <xsd:simpleType>
        <xsd:restriction base="dms:Note"/>
      </xsd:simpleType>
    </xsd:element>
    <xsd:element name="langue" ma:index="71" nillable="true" ma:displayName="langue" ma:format="Dropdown" ma:internalName="langue">
      <xsd:simpleType>
        <xsd:restriction base="dms:Choice">
          <xsd:enumeration value="francais"/>
          <xsd:enumeration value="anglais"/>
          <xsd:enumeration value="Français &amp; anglais"/>
        </xsd:restriction>
      </xsd:simpleType>
    </xsd:element>
    <xsd:element name="Date_x0020_de_x0020_validation_x0020_juridique_x0020_compl_x00e8_te" ma:index="72" nillable="true" ma:displayName="Date de validation juridique complète" ma:format="DateOnly" ma:internalName="Date_x0020_de_x0020_validation_x0020_juridique_x0020_compl_x00e8_te">
      <xsd:simpleType>
        <xsd:restriction base="dms:DateTime"/>
      </xsd:simpleType>
    </xsd:element>
    <xsd:element name="Date_x0020_de_x0020_validation_x0020_CCD_x002f_p_x00e9_dago_x002f_graphique" ma:index="73" nillable="true" ma:displayName="Date de validation CCD/pédago/graphique" ma:format="DateOnly" ma:internalName="Date_x0020_de_x0020_validation_x0020_CCD_x002f_p_x00e9_dago_x002f_graphique">
      <xsd:simpleType>
        <xsd:restriction base="dms:DateTime"/>
      </xsd:simpleType>
    </xsd:element>
    <xsd:element name="MediaServiceBillingMetadata" ma:index="74"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Type de contenu"/>
        <xsd:element ref="dc:title" minOccurs="0" maxOccurs="1" ma:index="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19a9c1d-6107-471a-83e8-1a40088b2974">
      <Terms xmlns="http://schemas.microsoft.com/office/infopath/2007/PartnerControls"/>
    </lcf76f155ced4ddcb4097134ff3c332f>
    <Date_Alerte xmlns="319a9c1d-6107-471a-83e8-1a40088b2974" xsi:nil="true"/>
    <Language xmlns="http://schemas.microsoft.com/sharepoint/v3" xsi:nil="true"/>
    <_Enstock xmlns="319a9c1d-6107-471a-83e8-1a40088b2974">false</_Enstock>
    <EnVeille xmlns="7c4c9101-ca6c-4953-bf15-5ed2fb777a67">true</EnVeille>
    <Classement xmlns="319a9c1d-6107-471a-83e8-1a40088b2974" xsi:nil="true"/>
    <nb_x0020_pages xmlns="7c4c9101-ca6c-4953-bf15-5ed2fb777a67" xsi:nil="true"/>
    <DocumentSetDescription xmlns="http://schemas.microsoft.com/sharepoint/v3" xsi:nil="true"/>
    <MiseAJour xmlns="7c4c9101-ca6c-4953-bf15-5ed2fb777a67" xsi:nil="true"/>
    <_Statut xmlns="319a9c1d-6107-471a-83e8-1a40088b2974">
      <Value>En ligne</Value>
    </_Statut>
    <Descriptif xmlns="7c4c9101-ca6c-4953-bf15-5ed2fb777a67" xsi:nil="true"/>
    <M_x00e9_dium_x002f_Format xmlns="319a9c1d-6107-471a-83e8-1a40088b2974" xsi:nil="true"/>
    <Date_x0020_de_x0020_validation_x0020_juridique_x0020_compl_x00e8_te xmlns="319a9c1d-6107-471a-83e8-1a40088b2974">2025-06-30T04:00:00+00:00</Date_x0020_de_x0020_validation_x0020_juridique_x0020_compl_x00e8_te>
    <Publications_x0020_liées xmlns="7c4c9101-ca6c-4953-bf15-5ed2fb777a67">
      <Value>Faire un choix</Value>
    </Publications_x0020_liées>
    <_Lien xmlns="319a9c1d-6107-471a-83e8-1a40088b2974">
      <Url xsi:nil="true"/>
      <Description xsi:nil="true"/>
    </_Lien>
    <Notes1 xmlns="7c4c9101-ca6c-4953-bf15-5ed2fb777a67">Ensemble d'outils bonifiés ou créés lors du projet FEJ
**2025-10 ATTENTION il s'agit en fait d'une trousse clé en main, et non d'un atelier. On devra déterminer s'il doit être déplacé ailleurs dans le catalogue.</Notes1>
    <Disponible xmlns="7c4c9101-ca6c-4953-bf15-5ed2fb777a67">true</Disponible>
    <À_x0020_lire_x0020_aussi xmlns="7c4c9101-ca6c-4953-bf15-5ed2fb777a67">
      <Value>-</Value>
    </À_x0020_lire_x0020_aussi>
    <Date_x0020_de_x0020_validation_x0020_CCD_x002f_p_x00e9_dago_x002f_graphique xmlns="319a9c1d-6107-471a-83e8-1a40088b2974">2025-06-30T04:00:00+00:00</Date_x0020_de_x0020_validation_x0020_CCD_x002f_p_x00e9_dago_x002f_graphique>
    <Langue_x0020_de_x0020_la_x0020_présentation xmlns="7c4c9101-ca6c-4953-bf15-5ed2fb777a67">Français</Langue_x0020_de_x0020_la_x0020_présentation>
    <Intervenants xmlns="7c4c9101-ca6c-4953-bf15-5ed2fb777a67">false</Intervenants>
    <i907d86ec4584f6cb358ae81bbc1ea6b xmlns="319a9c1d-6107-471a-83e8-1a40088b2974">
      <Terms xmlns="http://schemas.microsoft.com/office/infopath/2007/PartnerControls">
        <TermInfo xmlns="http://schemas.microsoft.com/office/infopath/2007/PartnerControls">
          <TermName xmlns="http://schemas.microsoft.com/office/infopath/2007/PartnerControls">educationjuridique.ca</TermName>
          <TermId xmlns="http://schemas.microsoft.com/office/infopath/2007/PartnerControls">dce57c6f-75f4-486f-9f86-2ea9ad4459b8</TermId>
        </TermInfo>
      </Terms>
    </i907d86ec4584f6cb358ae81bbc1ea6b>
    <langue xmlns="319a9c1d-6107-471a-83e8-1a40088b2974" xsi:nil="true"/>
    <Date_x0020_d_x0027_impression xmlns="7c4c9101-ca6c-4953-bf15-5ed2fb777a67" xsi:nil="true"/>
    <Refonte_migré xmlns="7c4c9101-ca6c-4953-bf15-5ed2fb777a67">false</Refonte_migré>
    <Publications xmlns="7c4c9101-ca6c-4953-bf15-5ed2fb777a67">false</Publications>
    <PublicCible xmlns="7c4c9101-ca6c-4953-bf15-5ed2fb777a67" xsi:nil="true"/>
    <MediaLengthInSeconds xmlns="319a9c1d-6107-471a-83e8-1a40088b2974" xsi:nil="true"/>
    <Titre_x0020_anglais xmlns="7c4c9101-ca6c-4953-bf15-5ed2fb777a67">To Walk Away and Rebuild - Separating or Divorcing in the Context of Immigration</Titre_x0020_anglais>
    <EnLigneFR xmlns="7c4c9101-ca6c-4953-bf15-5ed2fb777a67">false</EnLigneFR>
    <Année_x0020_de_x0020_développement xmlns="7c4c9101-ca6c-4953-bf15-5ed2fb777a67" xsi:nil="true"/>
    <EnLigneEN xmlns="7c4c9101-ca6c-4953-bf15-5ed2fb777a67">false</EnLigneEN>
    <Categorie xmlns="7c4c9101-ca6c-4953-bf15-5ed2fb777a67" xsi:nil="true"/>
    <SharedWithUsers xmlns="7c4c9101-ca6c-4953-bf15-5ed2fb777a67">
      <UserInfo>
        <DisplayName/>
        <AccountId xsi:nil="true"/>
        <AccountType/>
      </UserInfo>
    </SharedWithUsers>
    <EnLigneEnANGSur xmlns="7c4c9101-ca6c-4953-bf15-5ed2fb777a67" xsi:nil="true"/>
    <TaxCatchAll xmlns="7c4c9101-ca6c-4953-bf15-5ed2fb777a67">
      <Value>4754</Value>
    </TaxCatchAll>
    <Sujets xmlns="7c4c9101-ca6c-4953-bf15-5ed2fb777a67" xsi:nil="true"/>
    <Client_x00e8_les xmlns="319a9c1d-6107-471a-83e8-1a40088b2974" xsi:nil="true"/>
    <Durée_x0020__x0028_minutes_x0029_ xmlns="7c4c9101-ca6c-4953-bf15-5ed2fb777a67" xsi:nil="true"/>
    <Champ_x0020_d_x0027_expertise12 xmlns="7c4c9101-ca6c-4953-bf15-5ed2fb777a67" xsi:nil="true"/>
    <PublishingExpirationDate xmlns="http://schemas.microsoft.com/sharepoint/v3" xsi:nil="true"/>
    <Type_x0020_d_x0027_activité xmlns="7c4c9101-ca6c-4953-bf15-5ed2fb777a67" xsi:nil="true"/>
    <Dernière_x0020_animation xmlns="7c4c9101-ca6c-4953-bf15-5ed2fb777a67" xsi:nil="true"/>
    <DateDePublication xmlns="7c4c9101-ca6c-4953-bf15-5ed2fb777a67" xsi:nil="true"/>
    <EnLigneEnFrSur xmlns="7c4c9101-ca6c-4953-bf15-5ed2fb777a67" xsi:nil="true"/>
    <Coordo_x0020_responsable xmlns="7c4c9101-ca6c-4953-bf15-5ed2fb777a67">
      <UserInfo>
        <DisplayName/>
        <AccountId xsi:nil="true"/>
        <AccountType/>
      </UserInfo>
    </Coordo_x0020_responsable>
    <Niveau_x0020_suggéré xmlns="7c4c9101-ca6c-4953-bf15-5ed2fb777a67" xsi:nil="true"/>
    <Derniers_animateurs xmlns="7c4c9101-ca6c-4953-bf15-5ed2fb777a67">
      <UserInfo>
        <DisplayName/>
        <AccountId xsi:nil="true"/>
        <AccountType/>
      </UserInfo>
    </Derniers_animateurs>
    <PublishingStartDate xmlns="http://schemas.microsoft.com/sharepoint/v3" xsi:nil="true"/>
    <Date xmlns="319a9c1d-6107-471a-83e8-1a40088b2974" xsi:nil="true"/>
    <Partenariat xmlns="7c4c9101-ca6c-4953-bf15-5ed2fb777a67" xsi:nil="true"/>
    <Disciplines_x0020_scolaires xmlns="7c4c9101-ca6c-4953-bf15-5ed2fb777a67" xsi:nil="true"/>
    <Poids xmlns="7c4c9101-ca6c-4953-bf15-5ed2fb777a67" xsi:nil="true"/>
    <Graphiste xmlns="7c4c9101-ca6c-4953-bf15-5ed2fb777a67" xsi:nil="true"/>
    <Thème_Vidéo xmlns="7c4c9101-ca6c-4953-bf15-5ed2fb777a67" xsi:nil="true"/>
    <MediaServiceAutoKeyPoints xmlns="319a9c1d-6107-471a-83e8-1a40088b2974" xsi:nil="true"/>
    <MediaServiceObjectDetectorVersions xmlns="319a9c1d-6107-471a-83e8-1a40088b2974" xsi:nil="true"/>
    <MediaServiceLocation xmlns="319a9c1d-6107-471a-83e8-1a40088b2974" xsi:nil="true"/>
    <MediaServiceSearchProperties xmlns="319a9c1d-6107-471a-83e8-1a40088b297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0323ED-931D-4888-BE78-4AB19BED23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c4c9101-ca6c-4953-bf15-5ed2fb777a67"/>
    <ds:schemaRef ds:uri="319a9c1d-6107-471a-83e8-1a40088b29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AE8C6C2-DDA4-4AE5-86FD-885A7AFED248}">
  <ds:schemaRefs>
    <ds:schemaRef ds:uri="319a9c1d-6107-471a-83e8-1a40088b2974"/>
    <ds:schemaRef ds:uri="7c4c9101-ca6c-4953-bf15-5ed2fb777a6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2C02BB2-70FE-4D99-A954-3A0CD7CF1E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Gabarit_ateliers_education juridique_pour_les_adultes</Template>
  <Application>Microsoft Office PowerPoint</Application>
  <PresentationFormat>Grand écran</PresentationFormat>
  <Slides>15</Slides>
  <Notes>15</Notes>
  <HiddenSlides>1</HiddenSlides>
  <ScaleCrop>false</ScaleCrop>
  <HeadingPairs>
    <vt:vector size="4" baseType="variant">
      <vt:variant>
        <vt:lpstr>Thème</vt:lpstr>
      </vt:variant>
      <vt:variant>
        <vt:i4>1</vt:i4>
      </vt:variant>
      <vt:variant>
        <vt:lpstr>Titres des diapositives</vt:lpstr>
      </vt:variant>
      <vt:variant>
        <vt:i4>15</vt:i4>
      </vt:variant>
    </vt:vector>
  </HeadingPairs>
  <TitlesOfParts>
    <vt:vector size="16" baseType="lpstr">
      <vt:lpstr>Thème Office</vt:lpstr>
      <vt:lpstr>Ma vie de couple </vt:lpstr>
      <vt:lpstr>Présentation PowerPoint</vt:lpstr>
      <vt:lpstr>Observer la situation Que voyez-vous ici?</vt:lpstr>
      <vt:lpstr>Comprendre les enjeux juridiques L’histoire de Marmarha</vt:lpstr>
      <vt:lpstr>Vie de couple marié au Québec : quelques obligations</vt:lpstr>
      <vt:lpstr>Sans respect dans le couple, il peut y avoir de la violence</vt:lpstr>
      <vt:lpstr>Présentation PowerPoint</vt:lpstr>
      <vt:lpstr>Trouver de l'aide (Nom de l’organisme)</vt:lpstr>
      <vt:lpstr>Trouver de l'aide Éducaloi</vt:lpstr>
      <vt:lpstr>Trouver de l'aide Centres Info Justice</vt:lpstr>
      <vt:lpstr>Trouver de l'aide ReBâtir</vt:lpstr>
      <vt:lpstr>Trouver de l'aide SOS violence conjugale</vt:lpstr>
      <vt:lpstr>Prendre action Qu’est-ce que Marmarha pourrait faire?</vt:lpstr>
      <vt:lpstr>Des questions?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Anne-Marie Lavoie</dc:creator>
  <cp:revision>5</cp:revision>
  <dcterms:created xsi:type="dcterms:W3CDTF">2024-06-10T18:08:19Z</dcterms:created>
  <dcterms:modified xsi:type="dcterms:W3CDTF">2026-01-23T17:53:04Z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0x010100EF9CD263CC683F48BC8AE0DBBAC34D4E</vt:lpwstr>
  </property>
  <property fmtid="{D5CDD505-2E9C-101B-9397-08002B2CF9AE}" pid="3" name="MediaServiceImageTags">
    <vt:lpwstr/>
  </property>
  <property fmtid="{D5CDD505-2E9C-101B-9397-08002B2CF9AE}" pid="4" name="Order">
    <vt:r8>204157900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dlc_DocIdItemGuid">
    <vt:lpwstr>497b8371-5936-4d5d-af3f-96f1efcbd64d</vt:lpwstr>
  </property>
  <property fmtid="{D5CDD505-2E9C-101B-9397-08002B2CF9AE}" pid="12" name="_dlc_DocId">
    <vt:lpwstr>EDUC-1465940978-597</vt:lpwstr>
  </property>
  <property fmtid="{D5CDD505-2E9C-101B-9397-08002B2CF9AE}" pid="13" name="Titre anglais">
    <vt:lpwstr>To walk away and rebuild</vt:lpwstr>
  </property>
  <property fmtid="{D5CDD505-2E9C-101B-9397-08002B2CF9AE}" pid="14" name="TaxCatchAll">
    <vt:lpwstr>4754;#educationjuridique.ca|dce57c6f-75f4-486f-9f86-2ea9ad4459b8</vt:lpwstr>
  </property>
  <property fmtid="{D5CDD505-2E9C-101B-9397-08002B2CF9AE}" pid="15" name="_Categorisation">
    <vt:lpwstr>4754;#educationjuridique.ca|dce57c6f-75f4-486f-9f86-2ea9ad4459b8</vt:lpwstr>
  </property>
  <property fmtid="{D5CDD505-2E9C-101B-9397-08002B2CF9AE}" pid="16" name="_dlc_DocIdUrl">
    <vt:lpwstr>https://educaloi.sharepoint.com/projets/_layouts/15/DocIdRedir.aspx?ID=EDUC-1465940978-597, EDUC-1465940978-597</vt:lpwstr>
  </property>
  <property fmtid="{D5CDD505-2E9C-101B-9397-08002B2CF9AE}" pid="17" name="Refonte_migré">
    <vt:bool>false</vt:bool>
  </property>
  <property fmtid="{D5CDD505-2E9C-101B-9397-08002B2CF9AE}" pid="18" name="Publications">
    <vt:bool>false</vt:bool>
  </property>
  <property fmtid="{D5CDD505-2E9C-101B-9397-08002B2CF9AE}" pid="19" name="PublicCible">
    <vt:lpwstr/>
  </property>
  <property fmtid="{D5CDD505-2E9C-101B-9397-08002B2CF9AE}" pid="20" name="EnLigneFR">
    <vt:bool>false</vt:bool>
  </property>
  <property fmtid="{D5CDD505-2E9C-101B-9397-08002B2CF9AE}" pid="21" name="Disciplines scolaires">
    <vt:lpwstr/>
  </property>
  <property fmtid="{D5CDD505-2E9C-101B-9397-08002B2CF9AE}" pid="22" name="SujetGuide">
    <vt:lpwstr/>
  </property>
  <property fmtid="{D5CDD505-2E9C-101B-9397-08002B2CF9AE}" pid="23" name="Graphiste">
    <vt:lpwstr/>
  </property>
  <property fmtid="{D5CDD505-2E9C-101B-9397-08002B2CF9AE}" pid="24" name="Sujet">
    <vt:lpwstr/>
  </property>
  <property fmtid="{D5CDD505-2E9C-101B-9397-08002B2CF9AE}" pid="25" name="Thème_Vidéo">
    <vt:lpwstr/>
  </property>
  <property fmtid="{D5CDD505-2E9C-101B-9397-08002B2CF9AE}" pid="26" name="Cat_texte">
    <vt:lpwstr/>
  </property>
  <property fmtid="{D5CDD505-2E9C-101B-9397-08002B2CF9AE}" pid="27" name="WP">
    <vt:bool>false</vt:bool>
  </property>
  <property fmtid="{D5CDD505-2E9C-101B-9397-08002B2CF9AE}" pid="28" name="Type de contenu">
    <vt:lpwstr/>
  </property>
  <property fmtid="{D5CDD505-2E9C-101B-9397-08002B2CF9AE}" pid="29" name="Commentaire d'impression">
    <vt:lpwstr/>
  </property>
  <property fmtid="{D5CDD505-2E9C-101B-9397-08002B2CF9AE}" pid="30" name="Année de développement">
    <vt:lpwstr/>
  </property>
  <property fmtid="{D5CDD505-2E9C-101B-9397-08002B2CF9AE}" pid="31" name="EnLigneEN">
    <vt:bool>false</vt:bool>
  </property>
  <property fmtid="{D5CDD505-2E9C-101B-9397-08002B2CF9AE}" pid="32" name="Categorie">
    <vt:lpwstr/>
  </property>
  <property fmtid="{D5CDD505-2E9C-101B-9397-08002B2CF9AE}" pid="33" name="SharedWithUsers">
    <vt:lpwstr/>
  </property>
  <property fmtid="{D5CDD505-2E9C-101B-9397-08002B2CF9AE}" pid="34" name="EnLigneEnANGSur">
    <vt:lpwstr/>
  </property>
  <property fmtid="{D5CDD505-2E9C-101B-9397-08002B2CF9AE}" pid="35" name="Sujets">
    <vt:lpwstr/>
  </property>
  <property fmtid="{D5CDD505-2E9C-101B-9397-08002B2CF9AE}" pid="36" name="Clientèles">
    <vt:lpwstr/>
  </property>
  <property fmtid="{D5CDD505-2E9C-101B-9397-08002B2CF9AE}" pid="37" name="Champ d'expertise12">
    <vt:lpwstr/>
  </property>
  <property fmtid="{D5CDD505-2E9C-101B-9397-08002B2CF9AE}" pid="38" name="Publié">
    <vt:bool>false</vt:bool>
  </property>
  <property fmtid="{D5CDD505-2E9C-101B-9397-08002B2CF9AE}" pid="39" name="Type d'activité">
    <vt:lpwstr/>
  </property>
  <property fmtid="{D5CDD505-2E9C-101B-9397-08002B2CF9AE}" pid="40" name="Noeud">
    <vt:lpwstr/>
  </property>
  <property fmtid="{D5CDD505-2E9C-101B-9397-08002B2CF9AE}" pid="41" name="Facebook">
    <vt:bool>false</vt:bool>
  </property>
  <property fmtid="{D5CDD505-2E9C-101B-9397-08002B2CF9AE}" pid="42" name="EnLigneEnFrSur">
    <vt:lpwstr/>
  </property>
  <property fmtid="{D5CDD505-2E9C-101B-9397-08002B2CF9AE}" pid="43" name="Catégories Publications">
    <vt:lpwstr/>
  </property>
  <property fmtid="{D5CDD505-2E9C-101B-9397-08002B2CF9AE}" pid="44" name="Statut">
    <vt:lpwstr/>
  </property>
  <property fmtid="{D5CDD505-2E9C-101B-9397-08002B2CF9AE}" pid="45" name="YouTube">
    <vt:bool>false</vt:bool>
  </property>
  <property fmtid="{D5CDD505-2E9C-101B-9397-08002B2CF9AE}" pid="46" name="Coordo responsable">
    <vt:lpwstr/>
  </property>
  <property fmtid="{D5CDD505-2E9C-101B-9397-08002B2CF9AE}" pid="47" name="Niveau suggéré">
    <vt:lpwstr/>
  </property>
  <property fmtid="{D5CDD505-2E9C-101B-9397-08002B2CF9AE}" pid="48" name="Derniers_animateurs">
    <vt:lpwstr/>
  </property>
  <property fmtid="{D5CDD505-2E9C-101B-9397-08002B2CF9AE}" pid="49" name="Partenariat">
    <vt:lpwstr/>
  </property>
  <property fmtid="{D5CDD505-2E9C-101B-9397-08002B2CF9AE}" pid="50" name="_docset_NoMedatataSyncRequired">
    <vt:lpwstr>True</vt:lpwstr>
  </property>
</Properties>
</file>