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257" r:id="rId6"/>
    <p:sldId id="261" r:id="rId7"/>
    <p:sldId id="273" r:id="rId8"/>
    <p:sldId id="268" r:id="rId9"/>
    <p:sldId id="260" r:id="rId10"/>
    <p:sldId id="264" r:id="rId11"/>
    <p:sldId id="270" r:id="rId12"/>
    <p:sldId id="279" r:id="rId13"/>
    <p:sldId id="274" r:id="rId14"/>
    <p:sldId id="275" r:id="rId15"/>
    <p:sldId id="278" r:id="rId16"/>
    <p:sldId id="276" r:id="rId17"/>
    <p:sldId id="263" r:id="rId18"/>
    <p:sldId id="277"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AD4248-0ED8-836A-4DB0-480D67A55B05}" name="Nihal Selim" initials="NS" userId="S::nihal.selim@educaloi.qc.ca::5ebe341c-5dd7-4c31-8797-5d5454b6c11a" providerId="AD"/>
  <p188:author id="{FBB2CFB5-13EC-FC14-2A94-DB18D308ED67}" name="Isabelle Bourgeois" initials="IB" userId="S::isabelle.bourgeois@educaloi.qc.ca::62da3eca-ed7d-481c-ba2a-c4938ec016c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75F62-46BC-467F-B139-F02B29887D82}" type="datetimeFigureOut">
              <a:rPr lang="fr-CA" smtClean="0"/>
              <a:t>2026-01-23</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A964A5-F659-4CE6-8211-A0E2A008B8AC}" type="slidenum">
              <a:rPr lang="fr-CA" smtClean="0"/>
              <a:t>‹n°›</a:t>
            </a:fld>
            <a:endParaRPr lang="fr-CA"/>
          </a:p>
        </p:txBody>
      </p:sp>
    </p:spTree>
    <p:extLst>
      <p:ext uri="{BB962C8B-B14F-4D97-AF65-F5344CB8AC3E}">
        <p14:creationId xmlns:p14="http://schemas.microsoft.com/office/powerpoint/2010/main" val="1328600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quebec.ca/famille-et-soutien-aux-personnes/violences/violence-conjugale/definition-de-la-violence-conjugale"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sosviolenceconjugale.ca/fr/articles/demasquer-la-violence-conjugale" TargetMode="External"/><Relationship Id="rId4" Type="http://schemas.openxmlformats.org/officeDocument/2006/relationships/hyperlink" Target="https://www.quebec.ca/famille-et-soutien-aux-personnes/violences/violences#c61953"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nfo-justice.ca/services/info-separation/"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mailto:projet@rebatir.ca"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mailto:sos@sosviolenceconjugale.ca"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resourceconnect.com/sosvc/chat"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a:t>
            </a:fld>
            <a:endParaRPr lang="fr-CA"/>
          </a:p>
        </p:txBody>
      </p:sp>
    </p:spTree>
    <p:extLst>
      <p:ext uri="{BB962C8B-B14F-4D97-AF65-F5344CB8AC3E}">
        <p14:creationId xmlns:p14="http://schemas.microsoft.com/office/powerpoint/2010/main" val="1114170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highlight>
                  <a:srgbClr val="F5F5F5"/>
                </a:highlight>
              </a:rPr>
              <a:t>Instructions pour la personne animatrice</a:t>
            </a:r>
            <a:r>
              <a:rPr lang="fr-CA">
                <a:highlight>
                  <a:srgbClr val="F5F5F5"/>
                </a:highlight>
              </a:rPr>
              <a:t> </a:t>
            </a:r>
            <a:endParaRPr lang="fr-FR"/>
          </a:p>
          <a:p>
            <a:endParaRPr lang="fr-CA">
              <a:highlight>
                <a:srgbClr val="F5F5F5"/>
              </a:highlight>
              <a:latin typeface="Calibri"/>
              <a:cs typeface="Calibri"/>
            </a:endParaRPr>
          </a:p>
          <a:p>
            <a:pPr algn="l"/>
            <a:r>
              <a:rPr lang="fr-CA" sz="1200" b="0" i="0" u="none" strike="noStrike">
                <a:solidFill>
                  <a:schemeClr val="tx1"/>
                </a:solidFill>
                <a:effectLst/>
                <a:highlight>
                  <a:srgbClr val="F5F5F5"/>
                </a:highlight>
                <a:latin typeface="Calibri"/>
                <a:cs typeface="Calibri"/>
              </a:rPr>
              <a:t>Pour se préparer à animer cette activité : </a:t>
            </a:r>
            <a:r>
              <a:rPr lang="en-US" sz="1200" b="0" i="0">
                <a:solidFill>
                  <a:schemeClr val="tx1"/>
                </a:solidFill>
                <a:effectLst/>
                <a:highlight>
                  <a:srgbClr val="F5F5F5"/>
                </a:highlight>
                <a:latin typeface="Calibri"/>
                <a:cs typeface="Calibri"/>
              </a:rPr>
              <a:t>​</a:t>
            </a:r>
            <a:endParaRPr lang="en-US"/>
          </a:p>
          <a:p>
            <a:pPr algn="l" rtl="0" fontAlgn="base"/>
            <a:r>
              <a:rPr lang="fr-CA" sz="1200" b="0" i="0">
                <a:solidFill>
                  <a:schemeClr val="tx1"/>
                </a:solidFill>
                <a:effectLst/>
                <a:highlight>
                  <a:srgbClr val="F5F5F5"/>
                </a:highlight>
                <a:latin typeface="Calibri"/>
                <a:cs typeface="Calibri"/>
              </a:rPr>
              <a:t>​</a:t>
            </a:r>
          </a:p>
          <a:p>
            <a:pPr marL="285750" indent="-285750" fontAlgn="base">
              <a:buFont typeface="Arial" panose="020B0604020202020204" pitchFamily="34" charset="0"/>
              <a:buChar char="•"/>
            </a:pPr>
            <a:r>
              <a:rPr lang="fr-CA" sz="1200" b="0" i="0" u="none" strike="noStrike">
                <a:solidFill>
                  <a:schemeClr val="tx1"/>
                </a:solidFill>
                <a:effectLst/>
                <a:highlight>
                  <a:srgbClr val="F5F5F5"/>
                </a:highlight>
                <a:latin typeface="Calibri"/>
                <a:cs typeface="Calibri"/>
              </a:rPr>
              <a:t>Lisez </a:t>
            </a:r>
            <a:r>
              <a:rPr lang="fr-CA">
                <a:highlight>
                  <a:srgbClr val="F5F5F5"/>
                </a:highlight>
                <a:latin typeface="Calibri"/>
                <a:cs typeface="Calibri"/>
              </a:rPr>
              <a:t>le manuel</a:t>
            </a:r>
            <a:r>
              <a:rPr lang="fr-CA" sz="1200" b="0" i="0" u="none" strike="noStrike">
                <a:solidFill>
                  <a:schemeClr val="tx1"/>
                </a:solidFill>
                <a:effectLst/>
                <a:highlight>
                  <a:srgbClr val="F5F5F5"/>
                </a:highlight>
                <a:latin typeface="Calibri"/>
                <a:cs typeface="Calibri"/>
              </a:rPr>
              <a:t> d’animation</a:t>
            </a:r>
            <a:r>
              <a:rPr lang="en-US" sz="1200" b="0" i="0">
                <a:solidFill>
                  <a:schemeClr val="tx1"/>
                </a:solidFill>
                <a:effectLst/>
                <a:highlight>
                  <a:srgbClr val="F5F5F5"/>
                </a:highlight>
                <a:latin typeface="Calibri"/>
                <a:cs typeface="Calibri"/>
              </a:rPr>
              <a:t>​</a:t>
            </a:r>
          </a:p>
          <a:p>
            <a:pPr marL="285750" indent="-285750" algn="l" rtl="0" fontAlgn="base">
              <a:buFont typeface="Arial" panose="020B0604020202020204" pitchFamily="34" charset="0"/>
              <a:buChar char="•"/>
            </a:pPr>
            <a:r>
              <a:rPr lang="fr-CA" sz="1200" b="0" i="0" u="none" strike="noStrike">
                <a:solidFill>
                  <a:schemeClr val="tx1"/>
                </a:solidFill>
                <a:effectLst/>
                <a:highlight>
                  <a:srgbClr val="F5F5F5"/>
                </a:highlight>
                <a:latin typeface="Calibri"/>
                <a:cs typeface="Calibri"/>
              </a:rPr>
              <a:t>Visionnez les vidéos </a:t>
            </a:r>
            <a:r>
              <a:rPr lang="en-US" sz="1200" b="0" i="0">
                <a:solidFill>
                  <a:schemeClr val="tx1"/>
                </a:solidFill>
                <a:effectLst/>
                <a:highlight>
                  <a:srgbClr val="F5F5F5"/>
                </a:highlight>
                <a:latin typeface="Calibri"/>
                <a:cs typeface="Calibri"/>
              </a:rPr>
              <a:t>​</a:t>
            </a:r>
          </a:p>
          <a:p>
            <a:pPr marL="285750" indent="-285750" algn="l" rtl="0" fontAlgn="base">
              <a:buFont typeface="Arial" panose="020B0604020202020204" pitchFamily="34" charset="0"/>
              <a:buChar char="•"/>
            </a:pPr>
            <a:r>
              <a:rPr lang="fr-CA" sz="1200" b="0" i="0" u="none" strike="noStrike">
                <a:solidFill>
                  <a:schemeClr val="tx1"/>
                </a:solidFill>
                <a:effectLst/>
                <a:highlight>
                  <a:srgbClr val="F5F5F5"/>
                </a:highlight>
                <a:latin typeface="Calibri"/>
                <a:cs typeface="Calibri"/>
              </a:rPr>
              <a:t>Familiarisez-vous avec les notes </a:t>
            </a:r>
            <a:r>
              <a:rPr lang="fr-CA">
                <a:highlight>
                  <a:srgbClr val="F5F5F5"/>
                </a:highlight>
                <a:latin typeface="Calibri"/>
                <a:cs typeface="Calibri"/>
              </a:rPr>
              <a:t>sous</a:t>
            </a:r>
            <a:r>
              <a:rPr lang="fr-CA" sz="1200" b="0" i="0" u="none" strike="noStrike">
                <a:solidFill>
                  <a:schemeClr val="tx1"/>
                </a:solidFill>
                <a:effectLst/>
                <a:highlight>
                  <a:srgbClr val="F5F5F5"/>
                </a:highlight>
                <a:latin typeface="Calibri"/>
                <a:cs typeface="Calibri"/>
              </a:rPr>
              <a:t> les diapositives</a:t>
            </a:r>
            <a:r>
              <a:rPr lang="en-US" sz="1200" b="0" i="0">
                <a:solidFill>
                  <a:schemeClr val="tx1"/>
                </a:solidFill>
                <a:effectLst/>
                <a:highlight>
                  <a:srgbClr val="F5F5F5"/>
                </a:highlight>
                <a:latin typeface="Calibri"/>
                <a:cs typeface="Calibri"/>
              </a:rPr>
              <a:t>​</a:t>
            </a:r>
          </a:p>
          <a:p>
            <a:pPr marL="1200150" lvl="2" indent="-285750" fontAlgn="base">
              <a:buFont typeface="Wingdings" panose="020B0604020202020204" pitchFamily="34" charset="0"/>
              <a:buChar char="§"/>
            </a:pPr>
            <a:r>
              <a:rPr lang="fr-CA">
                <a:highlight>
                  <a:srgbClr val="F5F5F5"/>
                </a:highlight>
                <a:latin typeface="Calibri"/>
                <a:cs typeface="Calibri"/>
              </a:rPr>
              <a:t>Lisez les</a:t>
            </a:r>
            <a:r>
              <a:rPr lang="fr-CA" sz="1200" b="0" i="0" u="none" strike="noStrike">
                <a:solidFill>
                  <a:schemeClr val="tx1"/>
                </a:solidFill>
                <a:effectLst/>
                <a:highlight>
                  <a:srgbClr val="F5F5F5"/>
                </a:highlight>
                <a:latin typeface="Calibri"/>
                <a:cs typeface="Calibri"/>
              </a:rPr>
              <a:t> </a:t>
            </a:r>
            <a:r>
              <a:rPr lang="fr-CA" sz="1200" b="1" i="0" u="none" strike="noStrike">
                <a:solidFill>
                  <a:schemeClr val="tx1"/>
                </a:solidFill>
                <a:effectLst/>
                <a:highlight>
                  <a:srgbClr val="F5F5F5"/>
                </a:highlight>
                <a:latin typeface="Calibri"/>
                <a:cs typeface="Calibri"/>
              </a:rPr>
              <a:t>instructions</a:t>
            </a:r>
            <a:r>
              <a:rPr lang="fr-CA" sz="1200" b="0" i="0" u="none" strike="noStrike">
                <a:solidFill>
                  <a:schemeClr val="tx1"/>
                </a:solidFill>
                <a:effectLst/>
                <a:highlight>
                  <a:srgbClr val="F5F5F5"/>
                </a:highlight>
                <a:latin typeface="Calibri"/>
                <a:cs typeface="Calibri"/>
              </a:rPr>
              <a:t> pour l’animation.</a:t>
            </a:r>
            <a:r>
              <a:rPr lang="en-US" sz="1200" b="0" i="0">
                <a:solidFill>
                  <a:schemeClr val="tx1"/>
                </a:solidFill>
                <a:effectLst/>
                <a:highlight>
                  <a:srgbClr val="F5F5F5"/>
                </a:highlight>
                <a:latin typeface="Calibri"/>
                <a:cs typeface="Calibri"/>
              </a:rPr>
              <a:t>​</a:t>
            </a:r>
          </a:p>
          <a:p>
            <a:pPr marL="1200150" lvl="2" indent="-285750" fontAlgn="base">
              <a:buFont typeface="Wingdings" panose="020B0604020202020204" pitchFamily="34" charset="0"/>
              <a:buChar char="§"/>
            </a:pPr>
            <a:r>
              <a:rPr lang="fr-CA">
                <a:highlight>
                  <a:srgbClr val="F5F5F5"/>
                </a:highlight>
                <a:latin typeface="Calibri"/>
                <a:cs typeface="Calibri"/>
              </a:rPr>
              <a:t>Lisez les</a:t>
            </a:r>
            <a:r>
              <a:rPr lang="fr-CA" sz="1200" b="0" i="0" u="none" strike="noStrike">
                <a:solidFill>
                  <a:schemeClr val="tx1"/>
                </a:solidFill>
                <a:effectLst/>
                <a:highlight>
                  <a:srgbClr val="F5F5F5"/>
                </a:highlight>
                <a:latin typeface="Calibri"/>
                <a:cs typeface="Calibri"/>
              </a:rPr>
              <a:t> </a:t>
            </a:r>
            <a:r>
              <a:rPr lang="fr-CA" sz="1200" b="1" i="0" u="none" strike="noStrike">
                <a:solidFill>
                  <a:schemeClr val="tx1"/>
                </a:solidFill>
                <a:effectLst/>
                <a:highlight>
                  <a:srgbClr val="F5F5F5"/>
                </a:highlight>
                <a:latin typeface="Calibri"/>
                <a:cs typeface="Calibri"/>
              </a:rPr>
              <a:t>informations juridiques </a:t>
            </a:r>
            <a:r>
              <a:rPr lang="fr-CA" sz="1200" b="0" i="0" u="none" strike="noStrike">
                <a:solidFill>
                  <a:schemeClr val="tx1"/>
                </a:solidFill>
                <a:effectLst/>
                <a:highlight>
                  <a:srgbClr val="F5F5F5"/>
                </a:highlight>
                <a:latin typeface="Calibri"/>
                <a:cs typeface="Calibri"/>
              </a:rPr>
              <a:t>que vous allez partager avec les participantes. </a:t>
            </a:r>
            <a:r>
              <a:rPr lang="en-US" sz="1200" b="0" i="0">
                <a:solidFill>
                  <a:schemeClr val="tx1"/>
                </a:solidFill>
                <a:effectLst/>
                <a:highlight>
                  <a:srgbClr val="F5F5F5"/>
                </a:highlight>
                <a:latin typeface="Calibri"/>
                <a:cs typeface="Calibri"/>
              </a:rPr>
              <a:t>​</a:t>
            </a:r>
          </a:p>
          <a:p>
            <a:pPr marL="1200150" lvl="2" indent="-285750" fontAlgn="base">
              <a:buFont typeface="Wingdings" panose="020B0604020202020204" pitchFamily="34" charset="0"/>
              <a:buChar char="§"/>
            </a:pPr>
            <a:r>
              <a:rPr lang="fr-CA">
                <a:highlight>
                  <a:srgbClr val="F5F5F5"/>
                </a:highlight>
                <a:latin typeface="Calibri"/>
                <a:cs typeface="Calibri"/>
              </a:rPr>
              <a:t>Lisez les </a:t>
            </a:r>
            <a:r>
              <a:rPr lang="fr-CA" b="1">
                <a:highlight>
                  <a:srgbClr val="F5F5F5"/>
                </a:highlight>
                <a:latin typeface="Calibri"/>
                <a:cs typeface="Calibri"/>
              </a:rPr>
              <a:t>notes</a:t>
            </a:r>
            <a:r>
              <a:rPr lang="fr-CA" sz="1200" b="1" i="0" u="none" strike="noStrike">
                <a:solidFill>
                  <a:schemeClr val="tx1"/>
                </a:solidFill>
                <a:effectLst/>
                <a:highlight>
                  <a:srgbClr val="F5F5F5"/>
                </a:highlight>
                <a:latin typeface="Calibri"/>
                <a:cs typeface="Calibri"/>
              </a:rPr>
              <a:t> complémentaires </a:t>
            </a:r>
            <a:r>
              <a:rPr lang="fr-CA" sz="1200" b="0" i="0" u="none" strike="noStrike">
                <a:solidFill>
                  <a:schemeClr val="tx1"/>
                </a:solidFill>
                <a:effectLst/>
                <a:highlight>
                  <a:srgbClr val="F5F5F5"/>
                </a:highlight>
                <a:latin typeface="Calibri"/>
                <a:cs typeface="Calibri"/>
              </a:rPr>
              <a:t>pour approfondir votre compréhension de la thématique. </a:t>
            </a:r>
            <a:r>
              <a:rPr lang="en-US" sz="1200" b="0" i="0">
                <a:solidFill>
                  <a:schemeClr val="tx1"/>
                </a:solidFill>
                <a:effectLst/>
                <a:highlight>
                  <a:srgbClr val="F5F5F5"/>
                </a:highlight>
                <a:latin typeface="Calibri"/>
                <a:cs typeface="Calibri"/>
              </a:rPr>
              <a:t>​</a:t>
            </a:r>
          </a:p>
          <a:p>
            <a:pPr marL="285750" indent="-285750" fontAlgn="base">
              <a:buFont typeface="Arial" panose="020B0604020202020204" pitchFamily="34" charset="0"/>
              <a:buChar char="•"/>
            </a:pPr>
            <a:r>
              <a:rPr lang="fr-CA" sz="1200" b="0" i="0">
                <a:solidFill>
                  <a:srgbClr val="444444"/>
                </a:solidFill>
                <a:effectLst/>
                <a:highlight>
                  <a:srgbClr val="F5F5F5"/>
                </a:highlight>
                <a:latin typeface="Calibri"/>
                <a:cs typeface="Calibri"/>
              </a:rPr>
              <a:t>​</a:t>
            </a:r>
            <a:r>
              <a:rPr lang="fr-CA">
                <a:solidFill>
                  <a:srgbClr val="444444"/>
                </a:solidFill>
                <a:highlight>
                  <a:srgbClr val="F5F5F5"/>
                </a:highlight>
                <a:latin typeface="Calibri"/>
                <a:cs typeface="Calibri"/>
              </a:rPr>
              <a:t>Si le temps le permet, lisez les notes sous les diapositives des autres ateliers. Toutes les thématiques sont liées. Vos explications durant l'atelier pourraient faire émerger des questions sur des sujets abordés dans d'autres ateliers. </a:t>
            </a:r>
            <a:endParaRPr lang="fr-CA" sz="1200" b="0" i="0">
              <a:solidFill>
                <a:srgbClr val="444444"/>
              </a:solidFill>
              <a:effectLst/>
              <a:highlight>
                <a:srgbClr val="F5F5F5"/>
              </a:highlight>
              <a:latin typeface="Calibri"/>
              <a:cs typeface="Calibri"/>
            </a:endParaRPr>
          </a:p>
          <a:p>
            <a:pPr>
              <a:buFont typeface="Arial" panose="020B0604020202020204" pitchFamily="34" charset="0"/>
            </a:pPr>
            <a:endParaRPr lang="fr-CA">
              <a:solidFill>
                <a:srgbClr val="444444"/>
              </a:solidFill>
              <a:highlight>
                <a:srgbClr val="F5F5F5"/>
              </a:highlight>
              <a:latin typeface="Calibri"/>
              <a:cs typeface="Calibri"/>
            </a:endParaRPr>
          </a:p>
          <a:p>
            <a:pPr algn="l" rtl="0" fontAlgn="base"/>
            <a:r>
              <a:rPr lang="fr-CA" sz="1200" b="0" i="0" u="none" strike="noStrike">
                <a:solidFill>
                  <a:srgbClr val="000000"/>
                </a:solidFill>
                <a:effectLst/>
                <a:highlight>
                  <a:srgbClr val="F5F5F5"/>
                </a:highlight>
                <a:latin typeface="Calibri"/>
                <a:cs typeface="Calibri"/>
              </a:rPr>
              <a:t>N’oubliez pas de : </a:t>
            </a:r>
            <a:r>
              <a:rPr lang="en-US" sz="1200" b="0" i="0">
                <a:solidFill>
                  <a:srgbClr val="444444"/>
                </a:solidFill>
                <a:effectLst/>
                <a:highlight>
                  <a:srgbClr val="F5F5F5"/>
                </a:highlight>
                <a:latin typeface="Calibri"/>
                <a:cs typeface="Calibri"/>
              </a:rPr>
              <a:t>​</a:t>
            </a:r>
          </a:p>
          <a:p>
            <a:pPr marL="285750"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Mobiliser une personne interprète, au besoin.</a:t>
            </a:r>
            <a:r>
              <a:rPr lang="en-US" sz="1200" b="0" i="0">
                <a:solidFill>
                  <a:srgbClr val="444444"/>
                </a:solidFill>
                <a:effectLst/>
                <a:highlight>
                  <a:srgbClr val="F5F5F5"/>
                </a:highlight>
                <a:latin typeface="Calibri"/>
                <a:cs typeface="Calibri"/>
              </a:rPr>
              <a:t>​</a:t>
            </a:r>
          </a:p>
          <a:p>
            <a:pPr marL="285750"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Ajouter aux diapositives les ressources juridiques de votre quartier.</a:t>
            </a:r>
            <a:r>
              <a:rPr lang="en-US" sz="1200" b="0" i="0">
                <a:solidFill>
                  <a:srgbClr val="444444"/>
                </a:solidFill>
                <a:effectLst/>
                <a:highlight>
                  <a:srgbClr val="F5F5F5"/>
                </a:highlight>
                <a:latin typeface="Calibri"/>
                <a:cs typeface="Calibri"/>
              </a:rPr>
              <a:t>​</a:t>
            </a:r>
          </a:p>
          <a:p>
            <a:pPr marL="285750"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Combiner cette activité à d’autres activités psychosociales, au besoin.</a:t>
            </a:r>
            <a:r>
              <a:rPr lang="en-US" sz="1200" b="0" i="0">
                <a:solidFill>
                  <a:srgbClr val="444444"/>
                </a:solidFill>
                <a:effectLst/>
                <a:highlight>
                  <a:srgbClr val="F5F5F5"/>
                </a:highlight>
                <a:latin typeface="Calibri"/>
                <a:cs typeface="Calibri"/>
              </a:rPr>
              <a:t>​</a:t>
            </a:r>
          </a:p>
          <a:p>
            <a:pPr marL="285750"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Prendre le temps d’intervenir si des situations délicates surviennent durant l’activité. </a:t>
            </a:r>
            <a:r>
              <a:rPr lang="en-US" sz="1200" b="0" i="0">
                <a:solidFill>
                  <a:srgbClr val="444444"/>
                </a:solidFill>
                <a:effectLst/>
                <a:highlight>
                  <a:srgbClr val="F5F5F5"/>
                </a:highlight>
                <a:latin typeface="Calibri"/>
                <a:cs typeface="Calibri"/>
              </a:rPr>
              <a:t>​</a:t>
            </a:r>
          </a:p>
          <a:p>
            <a:pPr algn="l" rtl="0" fontAlgn="base"/>
            <a:r>
              <a:rPr lang="fr-CA" sz="1200" b="0" i="0">
                <a:solidFill>
                  <a:srgbClr val="444444"/>
                </a:solidFill>
                <a:effectLst/>
                <a:highlight>
                  <a:srgbClr val="F5F5F5"/>
                </a:highlight>
                <a:latin typeface="Calibri"/>
                <a:cs typeface="Calibri"/>
              </a:rPr>
              <a:t>​</a:t>
            </a:r>
          </a:p>
          <a:p>
            <a:pPr algn="l" rtl="0" fontAlgn="base"/>
            <a:r>
              <a:rPr lang="fr-CA" sz="1200" b="0" i="0" u="none" strike="noStrike">
                <a:solidFill>
                  <a:srgbClr val="000000"/>
                </a:solidFill>
                <a:effectLst/>
                <a:highlight>
                  <a:srgbClr val="F5F5F5"/>
                </a:highlight>
                <a:latin typeface="Calibri"/>
                <a:cs typeface="Calibri"/>
              </a:rPr>
              <a:t>Cet atelier aborde des questions de séparation et de violence. Les personnes qui participent à cet atelier ont chacune leur propre expérience. Certaines pourraient être à l'aise avec l'éventualité d'une séparation, et d'autres pourraient s'y opposer catégoriquement. Le ton adopté lors de l’animation doit tenir compte de cette réalité.</a:t>
            </a:r>
            <a:r>
              <a:rPr lang="fr-CA" sz="1200" b="0" i="0">
                <a:solidFill>
                  <a:srgbClr val="444444"/>
                </a:solidFill>
                <a:effectLst/>
                <a:highlight>
                  <a:srgbClr val="F5F5F5"/>
                </a:highlight>
                <a:latin typeface="Calibri"/>
                <a:cs typeface="Calibri"/>
              </a:rPr>
              <a:t>​</a:t>
            </a:r>
          </a:p>
          <a:p>
            <a:pPr algn="l" rtl="0" fontAlgn="base"/>
            <a:r>
              <a:rPr lang="fr-CA" sz="1200" b="0" i="0">
                <a:solidFill>
                  <a:srgbClr val="444444"/>
                </a:solidFill>
                <a:effectLst/>
                <a:highlight>
                  <a:srgbClr val="F5F5F5"/>
                </a:highlight>
                <a:latin typeface="Calibri"/>
                <a:cs typeface="Calibri"/>
              </a:rPr>
              <a:t>​</a:t>
            </a:r>
          </a:p>
          <a:p>
            <a:pPr fontAlgn="base"/>
            <a:r>
              <a:rPr lang="fr-CA" sz="1200" b="0" i="0" u="none" strike="noStrike">
                <a:solidFill>
                  <a:srgbClr val="000000"/>
                </a:solidFill>
                <a:effectLst/>
                <a:highlight>
                  <a:srgbClr val="F5F5F5"/>
                </a:highlight>
                <a:latin typeface="Calibri"/>
                <a:ea typeface="Calibri"/>
                <a:cs typeface="Calibri"/>
              </a:rPr>
              <a:t>L’information juridique contenue dans cette activité est valide en date </a:t>
            </a:r>
            <a:r>
              <a:rPr lang="fr-CA">
                <a:solidFill>
                  <a:srgbClr val="000000"/>
                </a:solidFill>
                <a:highlight>
                  <a:srgbClr val="F5F5F5"/>
                </a:highlight>
                <a:latin typeface="Calibri"/>
                <a:ea typeface="Calibri"/>
                <a:cs typeface="Calibri"/>
              </a:rPr>
              <a:t>du 30 juin 2025</a:t>
            </a:r>
            <a:r>
              <a:rPr lang="fr-CA" sz="1200" b="0" i="0" u="none" strike="noStrike">
                <a:solidFill>
                  <a:srgbClr val="000000"/>
                </a:solidFill>
                <a:effectLst/>
                <a:highlight>
                  <a:srgbClr val="F5F5F5"/>
                </a:highlight>
                <a:latin typeface="Calibri"/>
                <a:ea typeface="Calibri"/>
                <a:cs typeface="Calibri"/>
              </a:rPr>
              <a:t>. </a:t>
            </a:r>
            <a:r>
              <a:rPr lang="en-US" sz="1200" b="0" i="0">
                <a:solidFill>
                  <a:srgbClr val="444444"/>
                </a:solidFill>
                <a:effectLst/>
                <a:highlight>
                  <a:srgbClr val="F5F5F5"/>
                </a:highlight>
                <a:latin typeface="Calibri"/>
                <a:ea typeface="Calibri"/>
                <a:cs typeface="Calibri"/>
              </a:rPr>
              <a:t>​</a:t>
            </a:r>
          </a:p>
          <a:p>
            <a:pPr algn="l" rtl="0" fontAlgn="base"/>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L’information contenue dans cette activité s’applique uniquement au Québec et ne doit pas être considérée comme un avis juridique.</a:t>
            </a:r>
            <a:endParaRPr lang="fr-CA" sz="1200" b="0" i="0">
              <a:solidFill>
                <a:srgbClr val="444444"/>
              </a:solidFill>
              <a:effectLst/>
              <a:highlight>
                <a:srgbClr val="F5F5F5"/>
              </a:highlight>
              <a:latin typeface="Calibri" panose="020F0502020204030204" pitchFamily="34" charset="0"/>
              <a:cs typeface="Calibri" panose="020F0502020204030204" pitchFamily="34" charset="0"/>
            </a:endParaRPr>
          </a:p>
          <a:p>
            <a:endParaRPr lang="fr-CA" sz="1200">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2</a:t>
            </a:fld>
            <a:endParaRPr lang="fr-CA"/>
          </a:p>
        </p:txBody>
      </p:sp>
    </p:spTree>
    <p:extLst>
      <p:ext uri="{BB962C8B-B14F-4D97-AF65-F5344CB8AC3E}">
        <p14:creationId xmlns:p14="http://schemas.microsoft.com/office/powerpoint/2010/main" val="906496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sz="1200" b="1" i="0" u="none" strike="noStrike">
                <a:solidFill>
                  <a:srgbClr val="000000"/>
                </a:solidFill>
                <a:effectLst/>
                <a:highlight>
                  <a:srgbClr val="F5F5F5"/>
                </a:highlight>
                <a:latin typeface="Calibri"/>
                <a:cs typeface="Calibri"/>
              </a:rPr>
              <a:t>3 minutes</a:t>
            </a:r>
            <a:r>
              <a:rPr lang="en-US" sz="1200" b="0" i="0">
                <a:solidFill>
                  <a:srgbClr val="444444"/>
                </a:solidFill>
                <a:effectLst/>
                <a:highlight>
                  <a:srgbClr val="F5F5F5"/>
                </a:highlight>
                <a:latin typeface="Calibri"/>
                <a:cs typeface="Calibri"/>
              </a:rPr>
              <a:t>​</a:t>
            </a:r>
          </a:p>
          <a:p>
            <a:pPr algn="l" rtl="0" fontAlgn="base"/>
            <a:r>
              <a:rPr lang="fr-CA" sz="1200" b="1" i="0">
                <a:solidFill>
                  <a:srgbClr val="000000"/>
                </a:solidFill>
                <a:effectLst/>
                <a:highlight>
                  <a:srgbClr val="F5F5F5"/>
                </a:highlight>
                <a:latin typeface="Calibri"/>
                <a:cs typeface="Calibri"/>
              </a:rPr>
              <a:t>Instructions pour la personne animatrice</a:t>
            </a:r>
            <a:r>
              <a:rPr lang="fr-CA" sz="1200" b="0" i="0">
                <a:solidFill>
                  <a:srgbClr val="444444"/>
                </a:solidFill>
                <a:effectLst/>
                <a:highlight>
                  <a:srgbClr val="F5F5F5"/>
                </a:highlight>
                <a:latin typeface="Calibri"/>
                <a:cs typeface="Calibri"/>
              </a:rPr>
              <a:t>​</a:t>
            </a:r>
          </a:p>
          <a:p>
            <a:pPr algn="l" rtl="0" fontAlgn="base"/>
            <a:r>
              <a:rPr lang="fr-CA" sz="1200" b="0" i="0">
                <a:solidFill>
                  <a:srgbClr val="444444"/>
                </a:solidFill>
                <a:effectLst/>
                <a:highlight>
                  <a:srgbClr val="F5F5F5"/>
                </a:highlight>
                <a:latin typeface="Calibri"/>
                <a:cs typeface="Calibri"/>
              </a:rPr>
              <a:t>​</a:t>
            </a:r>
          </a:p>
          <a:p>
            <a:pPr marL="285750" indent="-285750" fontAlgn="base">
              <a:buFont typeface="Arial" panose="020B0604020202020204" pitchFamily="34" charset="0"/>
              <a:buChar char="•"/>
            </a:pPr>
            <a:r>
              <a:rPr lang="fr-CA">
                <a:solidFill>
                  <a:srgbClr val="000000"/>
                </a:solidFill>
                <a:highlight>
                  <a:srgbClr val="F5F5F5"/>
                </a:highlight>
                <a:latin typeface="Calibri"/>
                <a:cs typeface="Calibri"/>
              </a:rPr>
              <a:t>Avant de commencer l'activité, mentionnez que vous êtes dans un espace sécuritaire où les personnes participantes peuvent s'exprimer librement et sans jugement. Les échanges durant l'atelier sont confidentiels. </a:t>
            </a:r>
          </a:p>
          <a:p>
            <a:pPr marL="285750" indent="-285750" algn="l">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Animez une discussion à partir des questions suivantes : </a:t>
            </a:r>
            <a:r>
              <a:rPr lang="en-US" sz="1200" b="0" i="0">
                <a:solidFill>
                  <a:srgbClr val="444444"/>
                </a:solidFill>
                <a:effectLst/>
                <a:highlight>
                  <a:srgbClr val="F5F5F5"/>
                </a:highlight>
                <a:latin typeface="Calibri"/>
                <a:cs typeface="Calibri"/>
              </a:rPr>
              <a:t>​</a:t>
            </a:r>
            <a:endParaRPr lang="en-US">
              <a:latin typeface="Calibri"/>
              <a:cs typeface="Calibri"/>
            </a:endParaRPr>
          </a:p>
          <a:p>
            <a:pPr marL="628650" lvl="1"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Qu’est-ce qui se passe dans cette situation?</a:t>
            </a:r>
            <a:r>
              <a:rPr lang="fr-CA" sz="1200" b="0" i="0">
                <a:solidFill>
                  <a:srgbClr val="444444"/>
                </a:solidFill>
                <a:effectLst/>
                <a:highlight>
                  <a:srgbClr val="F5F5F5"/>
                </a:highlight>
                <a:latin typeface="Calibri"/>
                <a:cs typeface="Calibri"/>
              </a:rPr>
              <a:t>​</a:t>
            </a:r>
          </a:p>
          <a:p>
            <a:pPr marL="742950" lvl="1"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Qu’est-ce que cette image nous dit sur le couple?</a:t>
            </a:r>
            <a:r>
              <a:rPr lang="fr-CA" sz="1200" b="0" i="0">
                <a:solidFill>
                  <a:srgbClr val="444444"/>
                </a:solidFill>
                <a:effectLst/>
                <a:highlight>
                  <a:srgbClr val="F5F5F5"/>
                </a:highlight>
                <a:latin typeface="Calibri"/>
                <a:cs typeface="Calibri"/>
              </a:rPr>
              <a:t>​</a:t>
            </a:r>
          </a:p>
          <a:p>
            <a:pPr marL="742950" lvl="1"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Qu’est-ce que l’image nous dirait de plus si on savait que la femme souhaite quitter son mari?</a:t>
            </a:r>
            <a:r>
              <a:rPr lang="fr-CA" sz="1200" b="0" i="0">
                <a:solidFill>
                  <a:srgbClr val="444444"/>
                </a:solidFill>
                <a:effectLst/>
                <a:highlight>
                  <a:srgbClr val="F5F5F5"/>
                </a:highlight>
                <a:latin typeface="Calibri"/>
                <a:cs typeface="Calibri"/>
              </a:rPr>
              <a:t>​</a:t>
            </a:r>
          </a:p>
          <a:p>
            <a:pPr marL="742950" lvl="1"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Qu’est-ce que l’image nous dirait de plus si on savait que la femme a un statut d’immigration précaire?</a:t>
            </a:r>
            <a:r>
              <a:rPr lang="fr-CA" sz="1200" b="0" i="0">
                <a:solidFill>
                  <a:srgbClr val="444444"/>
                </a:solidFill>
                <a:effectLst/>
                <a:highlight>
                  <a:srgbClr val="F5F5F5"/>
                </a:highlight>
                <a:latin typeface="Calibri"/>
                <a:cs typeface="Calibri"/>
              </a:rPr>
              <a:t>​</a:t>
            </a:r>
          </a:p>
          <a:p>
            <a:pPr algn="l" rtl="0" fontAlgn="base">
              <a:buFont typeface="Arial" panose="020B0604020202020204" pitchFamily="34" charset="0"/>
              <a:buNone/>
            </a:pPr>
            <a:r>
              <a:rPr lang="fr-CA" sz="1200" b="0" i="0">
                <a:solidFill>
                  <a:srgbClr val="444444"/>
                </a:solidFill>
                <a:effectLst/>
                <a:highlight>
                  <a:srgbClr val="F5F5F5"/>
                </a:highlight>
                <a:latin typeface="Calibri"/>
                <a:cs typeface="Calibri"/>
              </a:rPr>
              <a:t>​</a:t>
            </a:r>
          </a:p>
          <a:p>
            <a:pPr marL="285750"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Résumez en répétant les mots clés qui ont été nommés par les participantes et qui sont liés à la thématique de cette activité. </a:t>
            </a:r>
            <a:endParaRPr lang="fr-CA" sz="1200" b="0" i="0">
              <a:solidFill>
                <a:srgbClr val="444444"/>
              </a:solidFill>
              <a:effectLst/>
              <a:highlight>
                <a:srgbClr val="F5F5F5"/>
              </a:highlight>
              <a:latin typeface="Calibri"/>
              <a:cs typeface="Calibri"/>
            </a:endParaRPr>
          </a:p>
          <a:p>
            <a:endParaRPr lang="fr-CA" sz="1200">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3</a:t>
            </a:fld>
            <a:endParaRPr lang="fr-CA"/>
          </a:p>
        </p:txBody>
      </p:sp>
    </p:spTree>
    <p:extLst>
      <p:ext uri="{BB962C8B-B14F-4D97-AF65-F5344CB8AC3E}">
        <p14:creationId xmlns:p14="http://schemas.microsoft.com/office/powerpoint/2010/main" val="4038391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sz="1200" b="1" i="0" u="none" strike="noStrike">
                <a:solidFill>
                  <a:srgbClr val="000000"/>
                </a:solidFill>
                <a:effectLst/>
                <a:highlight>
                  <a:srgbClr val="F5F5F5"/>
                </a:highlight>
                <a:latin typeface="Calibri" panose="020F0502020204030204" pitchFamily="34" charset="0"/>
                <a:cs typeface="Calibri" panose="020F0502020204030204" pitchFamily="34" charset="0"/>
              </a:rPr>
              <a:t>5 minutes</a:t>
            </a:r>
            <a:r>
              <a:rPr lang="en-US" sz="1200" b="0" i="0">
                <a:solidFill>
                  <a:srgbClr val="444444"/>
                </a:solidFill>
                <a:effectLst/>
                <a:highlight>
                  <a:srgbClr val="F5F5F5"/>
                </a:highlight>
                <a:latin typeface="Calibri" panose="020F0502020204030204" pitchFamily="34" charset="0"/>
                <a:cs typeface="Calibri" panose="020F0502020204030204" pitchFamily="34" charset="0"/>
              </a:rPr>
              <a:t>​</a:t>
            </a:r>
          </a:p>
          <a:p>
            <a:pPr algn="l" rtl="0" fontAlgn="base"/>
            <a:r>
              <a:rPr lang="fr-CA" sz="1200" b="1" i="0">
                <a:solidFill>
                  <a:srgbClr val="000000"/>
                </a:solidFill>
                <a:effectLst/>
                <a:highlight>
                  <a:srgbClr val="F5F5F5"/>
                </a:highlight>
                <a:latin typeface="Calibri" panose="020F0502020204030204" pitchFamily="34" charset="0"/>
                <a:cs typeface="Calibri" panose="020F0502020204030204" pitchFamily="34" charset="0"/>
              </a:rPr>
              <a:t>Instructions pour la personne animatrice</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algn="l" rtl="0" fontAlgn="base"/>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Lisez à voix haute l’histoire suivante : </a:t>
            </a:r>
            <a:r>
              <a:rPr lang="en-US" sz="1200" b="0" i="0">
                <a:solidFill>
                  <a:srgbClr val="444444"/>
                </a:solidFill>
                <a:effectLst/>
                <a:highlight>
                  <a:srgbClr val="F5F5F5"/>
                </a:highlight>
                <a:latin typeface="Calibri" panose="020F0502020204030204" pitchFamily="34" charset="0"/>
                <a:cs typeface="Calibri" panose="020F0502020204030204" pitchFamily="34" charset="0"/>
              </a:rPr>
              <a:t>​</a:t>
            </a:r>
          </a:p>
          <a:p>
            <a:pPr algn="l" rtl="0" fontAlgn="base"/>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algn="l" rtl="0" fontAlgn="base">
              <a:buFont typeface="Arial" panose="020B0604020202020204" pitchFamily="34" charset="0"/>
              <a:buChar char="•"/>
            </a:pPr>
            <a:r>
              <a:rPr lang="fr-CA" sz="1200" b="0" i="0" u="none" strike="noStrike" err="1">
                <a:solidFill>
                  <a:srgbClr val="000000"/>
                </a:solidFill>
                <a:effectLst/>
                <a:highlight>
                  <a:srgbClr val="F5F5F5"/>
                </a:highlight>
                <a:latin typeface="Calibri" panose="020F0502020204030204" pitchFamily="34" charset="0"/>
                <a:cs typeface="Calibri" panose="020F0502020204030204" pitchFamily="34" charset="0"/>
              </a:rPr>
              <a:t>Marmarha</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 est très fatiguée. Elle a passé la journée à l'hôpital avec sa mère et est arrivée à la maison pour s'occuper des enfants, de la cuisine et du ménage. Elle a l'impression qu'elle s'occupe de tout. Assise sur le fauteuil après avoir couché ses enfants, son mari arrive et lui dit qu'elle n'est rien qu'une paresseuse, qu'elle n'a pas encore fini de laver la vaisselle. Il prend brusquement son cellulaire, lui dit que ca lui appartient car c'est lui qui paie les factures et se met à regarder ses textos et courriels. Elle n'aime pas cela. </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algn="l" rtl="0" fontAlgn="base"/>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Animez une discussion à l’aide des questions suivantes : </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742950" lvl="1"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Avez-vous déjà vécu une situation similaire?</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742950" lvl="1"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Quels sont les principaux enjeux dans cette situation?</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742950" lvl="1"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Quels sont les droits et responsabilités liés à ces enjeux?</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742950" lvl="1"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Que devrait faire </a:t>
            </a:r>
            <a:r>
              <a:rPr lang="fr-CA" sz="1200" b="0" i="0" u="none" strike="noStrike" err="1">
                <a:solidFill>
                  <a:srgbClr val="000000"/>
                </a:solidFill>
                <a:effectLst/>
                <a:highlight>
                  <a:srgbClr val="F5F5F5"/>
                </a:highlight>
                <a:latin typeface="Calibri" panose="020F0502020204030204" pitchFamily="34" charset="0"/>
                <a:cs typeface="Calibri" panose="020F0502020204030204" pitchFamily="34" charset="0"/>
              </a:rPr>
              <a:t>Marmarha</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 pour résoudre le problème? </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algn="l" rtl="0" fontAlgn="base">
              <a:buFont typeface="Arial" panose="020B0604020202020204" pitchFamily="34" charset="0"/>
              <a:buNone/>
            </a:pP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Mentionnez que</a:t>
            </a:r>
            <a:r>
              <a:rPr lang="fr-CA">
                <a:solidFill>
                  <a:srgbClr val="000000"/>
                </a:solidFill>
                <a:highlight>
                  <a:srgbClr val="F5F5F5"/>
                </a:highlight>
                <a:latin typeface="Calibri"/>
                <a:cs typeface="Calibri"/>
              </a:rPr>
              <a:t> </a:t>
            </a:r>
            <a:r>
              <a:rPr lang="fr-CA" b="0" i="0" u="none" strike="noStrike">
                <a:solidFill>
                  <a:srgbClr val="000000"/>
                </a:solidFill>
                <a:effectLst/>
                <a:highlight>
                  <a:srgbClr val="F5F5F5"/>
                </a:highlight>
              </a:rPr>
              <a:t>vous </a:t>
            </a:r>
            <a:r>
              <a:rPr lang="fr-CA">
                <a:solidFill>
                  <a:srgbClr val="000000"/>
                </a:solidFill>
                <a:highlight>
                  <a:srgbClr val="F5F5F5"/>
                </a:highlight>
              </a:rPr>
              <a:t>partagerez</a:t>
            </a:r>
            <a:r>
              <a:rPr lang="fr-CA">
                <a:solidFill>
                  <a:srgbClr val="000000"/>
                </a:solidFill>
                <a:highlight>
                  <a:srgbClr val="F5F5F5"/>
                </a:highlight>
                <a:latin typeface="Calibri"/>
                <a:cs typeface="Calibri"/>
              </a:rPr>
              <a:t> </a:t>
            </a:r>
            <a:r>
              <a:rPr lang="fr-CA" sz="1200" b="0" i="0" u="none" strike="noStrike">
                <a:solidFill>
                  <a:srgbClr val="000000"/>
                </a:solidFill>
                <a:effectLst/>
                <a:highlight>
                  <a:srgbClr val="F5F5F5"/>
                </a:highlight>
                <a:latin typeface="Calibri"/>
                <a:cs typeface="Calibri"/>
              </a:rPr>
              <a:t>des informations juridiques pour mieux comprendre les enjeux, droits et responsabilités de cette histoire et y </a:t>
            </a:r>
            <a:r>
              <a:rPr lang="fr-CA">
                <a:solidFill>
                  <a:srgbClr val="000000"/>
                </a:solidFill>
                <a:highlight>
                  <a:srgbClr val="F5F5F5"/>
                </a:highlight>
                <a:latin typeface="Calibri"/>
                <a:cs typeface="Calibri"/>
              </a:rPr>
              <a:t>reviendrez</a:t>
            </a:r>
            <a:r>
              <a:rPr lang="fr-CA" sz="1200" b="0" i="0" u="none" strike="noStrike">
                <a:solidFill>
                  <a:srgbClr val="000000"/>
                </a:solidFill>
                <a:effectLst/>
                <a:highlight>
                  <a:srgbClr val="F5F5F5"/>
                </a:highlight>
                <a:latin typeface="Calibri"/>
                <a:cs typeface="Calibri"/>
              </a:rPr>
              <a:t> à la fin de l’activité. </a:t>
            </a:r>
            <a:r>
              <a:rPr lang="fr-CA" sz="1200" b="0" i="0">
                <a:solidFill>
                  <a:srgbClr val="444444"/>
                </a:solidFill>
                <a:effectLst/>
                <a:highlight>
                  <a:srgbClr val="F5F5F5"/>
                </a:highlight>
                <a:latin typeface="Calibri"/>
                <a:cs typeface="Calibri"/>
              </a:rPr>
              <a:t>​</a:t>
            </a:r>
            <a:r>
              <a:rPr lang="fr-CA">
                <a:solidFill>
                  <a:srgbClr val="444444"/>
                </a:solidFill>
                <a:highlight>
                  <a:srgbClr val="F5F5F5"/>
                </a:highlight>
                <a:latin typeface="Calibri"/>
                <a:cs typeface="Calibri"/>
              </a:rPr>
              <a:t>Précisez que vous </a:t>
            </a:r>
            <a:r>
              <a:rPr lang="fr-CA">
                <a:solidFill>
                  <a:srgbClr val="444444"/>
                </a:solidFill>
                <a:highlight>
                  <a:srgbClr val="F5F5F5"/>
                </a:highlight>
              </a:rPr>
              <a:t>vous aborderez les règles de base de la loi, tout en sachant que le système de justice peut être perçu différemment selon les personnes, notamment à cause d’expériences difficiles ou d’obstacles liés à la langue ou la culture. Rappelez aux participantes que l’objectif de l’atelier est de les informer sur leurs droits, afin qu’elles puissent prendre des décisions éclairées et se protéger dans leurs démarches.</a:t>
            </a:r>
            <a:br>
              <a:rPr lang="fr-CA">
                <a:highlight>
                  <a:srgbClr val="F5F5F5"/>
                </a:highlight>
                <a:cs typeface="+mn-lt"/>
              </a:rPr>
            </a:br>
            <a:endParaRPr lang="fr-CA" sz="1200" b="0" i="0">
              <a:effectLst/>
              <a:highlight>
                <a:srgbClr val="F5F5F5"/>
              </a:highlight>
              <a:latin typeface="Calibri"/>
              <a:cs typeface="Calibri"/>
            </a:endParaRPr>
          </a:p>
          <a:p>
            <a:pPr marL="285750"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Expliquez ensuite l’objectif de cette activité : Connaître les droits et obligations dans un couple et reconnaitre les signes de violence conjugale.</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endParaRPr lang="fr-CA">
              <a:solidFill>
                <a:srgbClr val="444444"/>
              </a:solidFill>
              <a:highlight>
                <a:srgbClr val="F5F5F5"/>
              </a:highlight>
              <a:latin typeface="Calibri"/>
              <a:ea typeface="Calibri"/>
              <a:cs typeface="Calibri"/>
            </a:endParaRPr>
          </a:p>
          <a:p>
            <a:pPr marL="285750"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Nommez les principaux éléments qui seront discutés : les droits et obligations dans un couple et les différentes formes de violences.</a:t>
            </a:r>
            <a:endParaRPr lang="fr-CA" sz="1200" b="0" i="0">
              <a:solidFill>
                <a:srgbClr val="444444"/>
              </a:solidFill>
              <a:effectLst/>
              <a:highlight>
                <a:srgbClr val="F5F5F5"/>
              </a:highlight>
              <a:latin typeface="Calibri" panose="020F0502020204030204" pitchFamily="34" charset="0"/>
              <a:cs typeface="Calibri" panose="020F0502020204030204" pitchFamily="34" charset="0"/>
            </a:endParaRPr>
          </a:p>
          <a:p>
            <a:endParaRPr lang="fr-CA" sz="1200">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4</a:t>
            </a:fld>
            <a:endParaRPr lang="fr-CA"/>
          </a:p>
        </p:txBody>
      </p:sp>
    </p:spTree>
    <p:extLst>
      <p:ext uri="{BB962C8B-B14F-4D97-AF65-F5344CB8AC3E}">
        <p14:creationId xmlns:p14="http://schemas.microsoft.com/office/powerpoint/2010/main" val="606699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latin typeface="Calibri" panose="020F0502020204030204" pitchFamily="34" charset="0"/>
                <a:cs typeface="Calibri" panose="020F0502020204030204" pitchFamily="34" charset="0"/>
              </a:rPr>
              <a:t>7 minutes​</a:t>
            </a:r>
          </a:p>
          <a:p>
            <a:endParaRPr lang="fr-CA">
              <a:latin typeface="Calibri" panose="020F0502020204030204" pitchFamily="34" charset="0"/>
              <a:cs typeface="Calibri" panose="020F0502020204030204" pitchFamily="34" charset="0"/>
            </a:endParaRPr>
          </a:p>
          <a:p>
            <a:r>
              <a:rPr lang="fr-CA" b="1" u="sng">
                <a:solidFill>
                  <a:schemeClr val="accent2"/>
                </a:solidFill>
                <a:latin typeface="Calibri" panose="020F0502020204030204" pitchFamily="34" charset="0"/>
                <a:cs typeface="Calibri" panose="020F0502020204030204" pitchFamily="34" charset="0"/>
              </a:rPr>
              <a:t>Instructions pour la personne animatrice</a:t>
            </a:r>
            <a:r>
              <a:rPr lang="fr-CA">
                <a:latin typeface="Calibri" panose="020F0502020204030204" pitchFamily="34" charset="0"/>
                <a:cs typeface="Calibri" panose="020F0502020204030204" pitchFamily="34" charset="0"/>
              </a:rPr>
              <a:t>​</a:t>
            </a:r>
          </a:p>
          <a:p>
            <a:endParaRPr lang="fr-CA">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CA">
                <a:latin typeface="Calibri" panose="020F0502020204030204" pitchFamily="34" charset="0"/>
                <a:cs typeface="Calibri" panose="020F0502020204030204" pitchFamily="34" charset="0"/>
              </a:rPr>
              <a:t>Expliquez les informations ci-dessous en faisant le lien avec l'histoire.​</a:t>
            </a:r>
          </a:p>
          <a:p>
            <a:endParaRPr lang="fr-CA">
              <a:latin typeface="Calibri" panose="020F0502020204030204" pitchFamily="34" charset="0"/>
              <a:cs typeface="Calibri" panose="020F0502020204030204" pitchFamily="34" charset="0"/>
            </a:endParaRPr>
          </a:p>
          <a:p>
            <a:r>
              <a:rPr lang="fr-CA" b="1" u="sng">
                <a:latin typeface="Calibri" panose="020F0502020204030204" pitchFamily="34" charset="0"/>
                <a:cs typeface="Calibri" panose="020F0502020204030204" pitchFamily="34" charset="0"/>
              </a:rPr>
              <a:t>Informations à transmettre​</a:t>
            </a:r>
          </a:p>
          <a:p>
            <a:endParaRPr lang="fr-CA">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CA">
                <a:latin typeface="Calibri" panose="020F0502020204030204" pitchFamily="34" charset="0"/>
                <a:cs typeface="Calibri" panose="020F0502020204030204" pitchFamily="34" charset="0"/>
              </a:rPr>
              <a:t>Au Québec, les époux ont des droits et obligations dans le couple. Les deux époux ont les mêmes droits et les mêmes obligations (par exemple, la loi ne fait pas de distinction entre les maris et les femmes).​</a:t>
            </a:r>
          </a:p>
          <a:p>
            <a:endParaRPr lang="fr-CA">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CA">
                <a:latin typeface="Calibri" panose="020F0502020204030204" pitchFamily="34" charset="0"/>
                <a:cs typeface="Calibri" panose="020F0502020204030204" pitchFamily="34" charset="0"/>
              </a:rPr>
              <a:t>Cela implique plusieurs choses : ​</a:t>
            </a:r>
          </a:p>
          <a:p>
            <a:pPr marL="628650" lvl="1" indent="-171450">
              <a:buFont typeface="Arial" panose="020B0604020202020204" pitchFamily="34" charset="0"/>
              <a:buChar char="•"/>
            </a:pPr>
            <a:r>
              <a:rPr lang="fr-CA">
                <a:latin typeface="Calibri" panose="020F0502020204030204" pitchFamily="34" charset="0"/>
                <a:cs typeface="Calibri" panose="020F0502020204030204" pitchFamily="34" charset="0"/>
              </a:rPr>
              <a:t>Les époux doivent se respecter.​</a:t>
            </a:r>
          </a:p>
          <a:p>
            <a:pPr marL="628650" lvl="1" indent="-171450">
              <a:buFont typeface="Arial" panose="020B0604020202020204" pitchFamily="34" charset="0"/>
              <a:buChar char="•"/>
            </a:pPr>
            <a:r>
              <a:rPr lang="fr-CA">
                <a:latin typeface="Calibri" panose="020F0502020204030204" pitchFamily="34" charset="0"/>
                <a:cs typeface="Calibri" panose="020F0502020204030204" pitchFamily="34" charset="0"/>
              </a:rPr>
              <a:t>Les époux doivent se soutenir et s’entraider. Par exemple, chacun doit s’occuper de l’autre s’il ou elle est malade.​</a:t>
            </a:r>
          </a:p>
          <a:p>
            <a:pPr marL="628650" lvl="1" indent="-171450">
              <a:buFont typeface="Arial" panose="020B0604020202020204" pitchFamily="34" charset="0"/>
              <a:buChar char="•"/>
            </a:pPr>
            <a:r>
              <a:rPr lang="fr-CA">
                <a:latin typeface="Calibri" panose="020F0502020204030204" pitchFamily="34" charset="0"/>
                <a:cs typeface="Calibri" panose="020F0502020204030204" pitchFamily="34" charset="0"/>
              </a:rPr>
              <a:t>Les époux dirigent la famille ensemble et prennent les décisions qui concernent la famille ensemble. Par exemple, les époux qui ont des enfants doivent prendre les décisions concernant leur santé, leur éducation et leur religion ensemble.​</a:t>
            </a:r>
          </a:p>
          <a:p>
            <a:pPr marL="628650" lvl="1" indent="-171450">
              <a:buFont typeface="Arial" panose="020B0604020202020204" pitchFamily="34" charset="0"/>
              <a:buChar char="•"/>
            </a:pPr>
            <a:r>
              <a:rPr lang="fr-CA">
                <a:latin typeface="Calibri" panose="020F0502020204030204" pitchFamily="34" charset="0"/>
                <a:cs typeface="Calibri" panose="020F0502020204030204" pitchFamily="34" charset="0"/>
              </a:rPr>
              <a:t>Les époux s’occupent des enfants ensemble.​</a:t>
            </a:r>
          </a:p>
          <a:p>
            <a:pPr marL="628650" lvl="1" indent="-171450">
              <a:buFont typeface="Arial" panose="020B0604020202020204" pitchFamily="34" charset="0"/>
              <a:buChar char="•"/>
            </a:pPr>
            <a:r>
              <a:rPr lang="fr-CA">
                <a:latin typeface="Calibri" panose="020F0502020204030204" pitchFamily="34" charset="0"/>
                <a:cs typeface="Calibri" panose="020F0502020204030204" pitchFamily="34" charset="0"/>
              </a:rPr>
              <a:t>Chaque époux contribue aux tâches et dépenses familiales selon ses capacités. Cette contribution peut prendre différentes formes : par exemple, l’un peut contribuer par son salaire, et l’autre, par les travaux à la maison.​</a:t>
            </a:r>
          </a:p>
          <a:p>
            <a:endParaRPr lang="fr-CA">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CA">
                <a:latin typeface="Calibri"/>
                <a:ea typeface="Calibri"/>
                <a:cs typeface="Calibri"/>
              </a:rPr>
              <a:t>Les couples non mariés ont les mêmes droits et obligations en ce qui concerne les enfants. Par exemple, les parents non mariés doivent prendre les décisions concernant les enfants ensemble. ​</a:t>
            </a:r>
          </a:p>
          <a:p>
            <a:endParaRPr lang="fr-CA">
              <a:latin typeface="Calibri"/>
              <a:ea typeface="Calibri"/>
              <a:cs typeface="Calibri"/>
            </a:endParaRPr>
          </a:p>
          <a:p>
            <a:r>
              <a:rPr lang="fr-CA" b="1" u="sng">
                <a:latin typeface="Calibri"/>
                <a:ea typeface="Calibri"/>
                <a:cs typeface="Calibri"/>
              </a:rPr>
              <a:t>Notes complémentaires pour la personne animatrice​</a:t>
            </a:r>
            <a:endParaRPr lang="fr-CA"/>
          </a:p>
          <a:p>
            <a:endParaRPr lang="fr-CA">
              <a:latin typeface="Calibri" panose="020F0502020204030204" pitchFamily="34" charset="0"/>
              <a:cs typeface="Calibri" panose="020F0502020204030204" pitchFamily="34" charset="0"/>
            </a:endParaRPr>
          </a:p>
          <a:p>
            <a:r>
              <a:rPr lang="fr-CA">
                <a:latin typeface="Calibri" panose="020F0502020204030204" pitchFamily="34" charset="0"/>
                <a:cs typeface="Calibri" panose="020F0502020204030204" pitchFamily="34" charset="0"/>
              </a:rPr>
              <a:t>​Certaines obligations mentionnées dans cette diapositive existent seulement dans la loi pour les personnes mariées. Par exemple, les obligations de respect, de secours et d'assistance sont seulement explicitement reconnues dans la loi pour les personnes mariées (articles 392 et 394 du Code civil du Québec). ​</a:t>
            </a:r>
          </a:p>
          <a:p>
            <a:endParaRPr lang="fr-CA">
              <a:latin typeface="Calibri" panose="020F0502020204030204" pitchFamily="34" charset="0"/>
              <a:cs typeface="Calibri" panose="020F0502020204030204" pitchFamily="34" charset="0"/>
            </a:endParaRPr>
          </a:p>
          <a:p>
            <a:r>
              <a:rPr lang="fr-CA">
                <a:latin typeface="Calibri" panose="020F0502020204030204" pitchFamily="34" charset="0"/>
                <a:cs typeface="Calibri" panose="020F0502020204030204" pitchFamily="34" charset="0"/>
              </a:rPr>
              <a:t>​Cela dit, d'autres obligations existent tant pour les couples mariés que pour les couples non mariés. C'est notamment le cas en ce qui concerne l'obligation de prendre les décisions concernant les enfants ensemble (article 600 du Code civil du Québec). ​</a:t>
            </a:r>
          </a:p>
          <a:p>
            <a:endParaRPr lang="fr-CA">
              <a:latin typeface="Calibri" panose="020F0502020204030204" pitchFamily="34" charset="0"/>
              <a:cs typeface="Calibri" panose="020F0502020204030204" pitchFamily="34" charset="0"/>
            </a:endParaRPr>
          </a:p>
          <a:p>
            <a:r>
              <a:rPr lang="fr-CA">
                <a:latin typeface="Calibri"/>
                <a:ea typeface="Calibri"/>
                <a:cs typeface="Calibri"/>
              </a:rPr>
              <a:t>​Par ailleurs, même si l'obligation de respect n'est pas expressément énoncée dans la loi pour les couples non mariés, l'absence de respect dans un couple peut mener à une situation de violence. L'obligation de respecter sa conjointe ou son conjoint pourrait également être déduite du droit de vivre en sécurité et du droit à la protection de son intégrité (article 1 de la Charte des droits et libertés de la personne). ​</a:t>
            </a:r>
          </a:p>
          <a:p>
            <a:endParaRPr lang="fr-CA" b="1" u="sng">
              <a:latin typeface="Calibri" panose="020F0502020204030204" pitchFamily="34" charset="0"/>
              <a:cs typeface="Calibri" panose="020F0502020204030204" pitchFamily="34" charset="0"/>
            </a:endParaRPr>
          </a:p>
          <a:p>
            <a:r>
              <a:rPr lang="fr-CA" b="1" u="sng">
                <a:latin typeface="Calibri" panose="020F0502020204030204" pitchFamily="34" charset="0"/>
                <a:cs typeface="Calibri" panose="020F0502020204030204" pitchFamily="34" charset="0"/>
              </a:rPr>
              <a:t>​Sources​</a:t>
            </a:r>
            <a:r>
              <a:rPr lang="fr-CA">
                <a:latin typeface="Calibri" panose="020F0502020204030204" pitchFamily="34" charset="0"/>
                <a:cs typeface="Calibri" panose="020F0502020204030204" pitchFamily="34" charset="0"/>
              </a:rPr>
              <a:t>​</a:t>
            </a:r>
          </a:p>
          <a:p>
            <a:endParaRPr lang="fr-CA">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fr-CA">
                <a:latin typeface="Calibri" panose="020F0502020204030204" pitchFamily="34" charset="0"/>
                <a:cs typeface="Calibri" panose="020F0502020204030204" pitchFamily="34" charset="0"/>
              </a:rPr>
              <a:t>Code civil du Québec, RLRQ, c C-1991, art 392 (devoirs des époux: respect, secours, assistance) ​</a:t>
            </a:r>
          </a:p>
          <a:p>
            <a:pPr marL="171450" indent="-171450">
              <a:buFont typeface="Arial" panose="020B0604020202020204" pitchFamily="34" charset="0"/>
              <a:buChar char="•"/>
            </a:pPr>
            <a:r>
              <a:rPr lang="fr-CA">
                <a:latin typeface="Calibri" panose="020F0502020204030204" pitchFamily="34" charset="0"/>
                <a:cs typeface="Calibri" panose="020F0502020204030204" pitchFamily="34" charset="0"/>
              </a:rPr>
              <a:t>N. M. c. J.-C. F., 2004 CanLII 43019 (QC CS) aux paras 23, 24,  25 (illustration des devoirs de secours et d'assistance: prendre soin de son époux ou son épouse qui est malade) ​</a:t>
            </a:r>
          </a:p>
          <a:p>
            <a:pPr marL="171450" indent="-171450">
              <a:buFont typeface="Arial" panose="020B0604020202020204" pitchFamily="34" charset="0"/>
              <a:buChar char="•"/>
            </a:pPr>
            <a:r>
              <a:rPr lang="fr-CA">
                <a:latin typeface="Calibri" panose="020F0502020204030204" pitchFamily="34" charset="0"/>
                <a:cs typeface="Calibri" panose="020F0502020204030204" pitchFamily="34" charset="0"/>
              </a:rPr>
              <a:t>Code civil du Québec, RLRQ, c C-1991, art 599, 600, 394 (devoir de diriger la famille ensemble et de prendre les décisions concernant les enfants ensemble + s'occuper des enfants ensemble) ​</a:t>
            </a:r>
          </a:p>
          <a:p>
            <a:pPr marL="171450" indent="-171450">
              <a:buFont typeface="Arial" panose="020B0604020202020204" pitchFamily="34" charset="0"/>
              <a:buChar char="•"/>
            </a:pPr>
            <a:r>
              <a:rPr lang="fr-CA">
                <a:latin typeface="Calibri" panose="020F0502020204030204" pitchFamily="34" charset="0"/>
                <a:cs typeface="Calibri" panose="020F0502020204030204" pitchFamily="34" charset="0"/>
              </a:rPr>
              <a:t>Droit de la famille - 192767, 2019 QCCS 5769 au para 69 (illustration du devoir de diriger la famille ensemble et de prendre les décisions concernant les enfants ensemble: décisions concernant leur santé, leur éducation et leur religion) ​</a:t>
            </a:r>
          </a:p>
          <a:p>
            <a:pPr marL="171450" indent="-171450">
              <a:buFont typeface="Arial" panose="020B0604020202020204" pitchFamily="34" charset="0"/>
              <a:buChar char="•"/>
            </a:pPr>
            <a:r>
              <a:rPr lang="fr-CA">
                <a:latin typeface="Calibri" panose="020F0502020204030204" pitchFamily="34" charset="0"/>
                <a:cs typeface="Calibri" panose="020F0502020204030204" pitchFamily="34" charset="0"/>
              </a:rPr>
              <a:t>Code civil du Québec, RLRQ, c C-1991, art 396 (devoir de contribuer aux tâches familiales et aux dépenses familiales selon ses capacités/la contribution peut prendre différentes formes, pas forcément financière) </a:t>
            </a:r>
          </a:p>
          <a:p>
            <a:pPr marL="171450" indent="-171450">
              <a:buFont typeface="Arial" panose="020B0604020202020204" pitchFamily="34" charset="0"/>
              <a:buChar char="•"/>
            </a:pPr>
            <a:r>
              <a:rPr lang="fr-CA"/>
              <a:t>Charte des droits et libertés de la personne, RLRQ c C-12, art 1 al 1 (droit de vivre en sécurité et du droit à la protection de son intégrité)</a:t>
            </a:r>
            <a:endParaRPr lang="fr-CA">
              <a:latin typeface="Calibri" panose="020F0502020204030204" pitchFamily="34" charset="0"/>
              <a:ea typeface="Calibri"/>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5</a:t>
            </a:fld>
            <a:endParaRPr lang="fr-CA"/>
          </a:p>
        </p:txBody>
      </p:sp>
    </p:spTree>
    <p:extLst>
      <p:ext uri="{BB962C8B-B14F-4D97-AF65-F5344CB8AC3E}">
        <p14:creationId xmlns:p14="http://schemas.microsoft.com/office/powerpoint/2010/main" val="1108336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sz="1200" b="1" i="0" u="none" strike="noStrike">
                <a:solidFill>
                  <a:srgbClr val="000000"/>
                </a:solidFill>
                <a:effectLst/>
                <a:highlight>
                  <a:srgbClr val="F5F5F5"/>
                </a:highlight>
                <a:latin typeface="Calibri" panose="020F0502020204030204" pitchFamily="34" charset="0"/>
                <a:cs typeface="Calibri" panose="020F0502020204030204" pitchFamily="34" charset="0"/>
              </a:rPr>
              <a:t>5 minutes</a:t>
            </a:r>
            <a:r>
              <a:rPr lang="en-US" sz="1200" b="0" i="0">
                <a:solidFill>
                  <a:srgbClr val="444444"/>
                </a:solidFill>
                <a:effectLst/>
                <a:highlight>
                  <a:srgbClr val="F5F5F5"/>
                </a:highlight>
                <a:latin typeface="Calibri" panose="020F0502020204030204" pitchFamily="34" charset="0"/>
                <a:cs typeface="Calibri" panose="020F0502020204030204" pitchFamily="34" charset="0"/>
              </a:rPr>
              <a:t>​</a:t>
            </a:r>
          </a:p>
          <a:p>
            <a:pPr algn="l" rtl="0" fontAlgn="base"/>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algn="l" rtl="0" fontAlgn="base"/>
            <a:r>
              <a:rPr lang="fr-CA" sz="1200" b="1" i="0" u="sng">
                <a:solidFill>
                  <a:srgbClr val="000000"/>
                </a:solidFill>
                <a:effectLst/>
                <a:highlight>
                  <a:srgbClr val="F5F5F5"/>
                </a:highlight>
                <a:latin typeface="Calibri" panose="020F0502020204030204" pitchFamily="34" charset="0"/>
                <a:cs typeface="Calibri" panose="020F0502020204030204" pitchFamily="34" charset="0"/>
              </a:rPr>
              <a:t>Instructions</a:t>
            </a:r>
            <a:r>
              <a:rPr lang="fr-CA" sz="1200" b="0" i="0" u="sng">
                <a:solidFill>
                  <a:srgbClr val="444444"/>
                </a:solidFill>
                <a:effectLst/>
                <a:highlight>
                  <a:srgbClr val="F5F5F5"/>
                </a:highlight>
                <a:latin typeface="Calibri" panose="020F0502020204030204" pitchFamily="34" charset="0"/>
                <a:cs typeface="Calibri" panose="020F0502020204030204" pitchFamily="34" charset="0"/>
              </a:rPr>
              <a:t>​</a:t>
            </a:r>
          </a:p>
          <a:p>
            <a:pPr algn="l" rtl="0" fontAlgn="base"/>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Expliquez les informations ci-dessous en faisant le lien avec l'histoire.</a:t>
            </a:r>
            <a:r>
              <a:rPr lang="en-US" sz="1200" b="0" i="0">
                <a:solidFill>
                  <a:srgbClr val="444444"/>
                </a:solidFill>
                <a:effectLst/>
                <a:highlight>
                  <a:srgbClr val="F5F5F5"/>
                </a:highlight>
                <a:latin typeface="Calibri" panose="020F0502020204030204" pitchFamily="34" charset="0"/>
                <a:cs typeface="Calibri" panose="020F0502020204030204" pitchFamily="34" charset="0"/>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Calibri" panose="020F0502020204030204" pitchFamily="34" charset="0"/>
              <a:cs typeface="Calibri" panose="020F0502020204030204" pitchFamily="34" charset="0"/>
            </a:endParaRPr>
          </a:p>
          <a:p>
            <a:pPr algn="l" rtl="0" fontAlgn="base"/>
            <a:r>
              <a:rPr lang="fr-CA" sz="1200" b="1" i="0" u="sng">
                <a:solidFill>
                  <a:srgbClr val="000000"/>
                </a:solidFill>
                <a:effectLst/>
                <a:highlight>
                  <a:srgbClr val="F5F5F5"/>
                </a:highlight>
                <a:latin typeface="Calibri" panose="020F0502020204030204" pitchFamily="34" charset="0"/>
                <a:cs typeface="Calibri" panose="020F0502020204030204" pitchFamily="34" charset="0"/>
              </a:rPr>
              <a:t>Informations à transmettre</a:t>
            </a:r>
            <a:r>
              <a:rPr lang="fr-CA" sz="1200" b="0" i="0" u="sng">
                <a:solidFill>
                  <a:srgbClr val="444444"/>
                </a:solidFill>
                <a:effectLst/>
                <a:highlight>
                  <a:srgbClr val="F5F5F5"/>
                </a:highlight>
                <a:latin typeface="Calibri" panose="020F0502020204030204" pitchFamily="34" charset="0"/>
                <a:cs typeface="Calibri" panose="020F0502020204030204" pitchFamily="34" charset="0"/>
              </a:rPr>
              <a:t>​</a:t>
            </a:r>
          </a:p>
          <a:p>
            <a:pPr algn="l" rtl="0" fontAlgn="base"/>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Quand une personne ne respecte pas sa conjointe ou son conjoint, il peut y avoir une situation de violence conjugale (peu importe que le couple soit marié ou non).  </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algn="l" rtl="0" fontAlgn="base">
              <a:buFont typeface="Arial" panose="020B0604020202020204" pitchFamily="34" charset="0"/>
              <a:buChar char="•"/>
            </a:pPr>
            <a:endParaRPr lang="fr-CA" sz="1200" b="0" i="0">
              <a:solidFill>
                <a:srgbClr val="444444"/>
              </a:solidFill>
              <a:effectLst/>
              <a:highlight>
                <a:srgbClr val="F5F5F5"/>
              </a:highlight>
              <a:latin typeface="Calibri" panose="020F0502020204030204" pitchFamily="34" charset="0"/>
              <a:cs typeface="Calibri" panose="020F0502020204030204" pitchFamily="34" charset="0"/>
            </a:endParaRPr>
          </a:p>
          <a:p>
            <a:pPr marL="285750" indent="-285750" algn="just"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La violence conjugale va plus loin que les tensions dans un couple. Dans une situation de violence, il y a un </a:t>
            </a:r>
            <a:r>
              <a:rPr lang="fr-CA" sz="1200" b="1" i="0" u="none" strike="noStrike">
                <a:solidFill>
                  <a:srgbClr val="000000"/>
                </a:solidFill>
                <a:effectLst/>
                <a:highlight>
                  <a:srgbClr val="F5F5F5"/>
                </a:highlight>
                <a:latin typeface="Calibri" panose="020F0502020204030204" pitchFamily="34" charset="0"/>
                <a:cs typeface="Calibri" panose="020F0502020204030204" pitchFamily="34" charset="0"/>
              </a:rPr>
              <a:t>déséquilibre de pouvoir </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entre les membres du couple (la personne qui agit de manière violente prend le contrôle de sa conjointe ou son conjoint).</a:t>
            </a:r>
            <a:r>
              <a:rPr lang="en-US" sz="1200" b="0" i="0">
                <a:solidFill>
                  <a:srgbClr val="444444"/>
                </a:solidFill>
                <a:effectLst/>
                <a:highlight>
                  <a:srgbClr val="F5F5F5"/>
                </a:highlight>
                <a:latin typeface="Calibri" panose="020F0502020204030204" pitchFamily="34" charset="0"/>
                <a:cs typeface="Calibri" panose="020F0502020204030204" pitchFamily="34" charset="0"/>
              </a:rPr>
              <a:t>​</a:t>
            </a:r>
          </a:p>
          <a:p>
            <a:pPr algn="just" rtl="0" fontAlgn="base">
              <a:buFont typeface="Arial" panose="020B0604020202020204" pitchFamily="34" charset="0"/>
              <a:buChar char="•"/>
            </a:pPr>
            <a:endParaRPr lang="fr-CA" sz="1200" b="0" i="0">
              <a:solidFill>
                <a:srgbClr val="444444"/>
              </a:solidFill>
              <a:effectLst/>
              <a:highlight>
                <a:srgbClr val="F5F5F5"/>
              </a:highlight>
              <a:latin typeface="Calibri" panose="020F0502020204030204" pitchFamily="34" charset="0"/>
              <a:cs typeface="Calibri" panose="020F0502020204030204" pitchFamily="34" charset="0"/>
            </a:endParaRPr>
          </a:p>
          <a:p>
            <a:pPr marL="285750" indent="-285750" algn="just"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La violence conjugale peut prendre différentes formes. Elle n’est pas forcément physique. </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algn="just" rtl="0" fontAlgn="base"/>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 </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algn="just" rtl="0" fontAlgn="base"/>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Quelques exemples : </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742950" lvl="1" indent="-285750" fontAlgn="base">
              <a:buFont typeface="Arial" panose="020B0604020202020204" pitchFamily="34" charset="0"/>
              <a:buChar char="•"/>
            </a:pPr>
            <a:r>
              <a:rPr lang="fr-CA" sz="1200" b="1" i="0" u="none" strike="noStrike">
                <a:solidFill>
                  <a:srgbClr val="000000"/>
                </a:solidFill>
                <a:effectLst/>
                <a:highlight>
                  <a:srgbClr val="F5F5F5"/>
                </a:highlight>
                <a:latin typeface="Calibri" panose="020F0502020204030204" pitchFamily="34" charset="0"/>
                <a:cs typeface="Calibri" panose="020F0502020204030204" pitchFamily="34" charset="0"/>
              </a:rPr>
              <a:t>Violence psychologique</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 : isoler sa conjointe ou son conjoint de son entourage, </a:t>
            </a:r>
            <a:r>
              <a:rPr lang="fr-CA" sz="1200">
                <a:solidFill>
                  <a:srgbClr val="000000"/>
                </a:solidFill>
                <a:highlight>
                  <a:srgbClr val="F5F5F5"/>
                </a:highlight>
                <a:latin typeface="Calibri" panose="020F0502020204030204" pitchFamily="34" charset="0"/>
                <a:cs typeface="Calibri" panose="020F0502020204030204" pitchFamily="34" charset="0"/>
              </a:rPr>
              <a:t>bouder pendant des jours, faire semblant de ne pas voir sa conjointe ou son conjoint,</a:t>
            </a:r>
            <a:endParaRPr lang="fr-CA" sz="1200">
              <a:solidFill>
                <a:srgbClr val="444444"/>
              </a:solidFill>
              <a:highlight>
                <a:srgbClr val="F5F5F5"/>
              </a:highlight>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fr-CA" sz="1200" b="1">
                <a:solidFill>
                  <a:srgbClr val="000000"/>
                </a:solidFill>
                <a:highlight>
                  <a:srgbClr val="F5F5F5"/>
                </a:highlight>
                <a:latin typeface="Calibri" panose="020F0502020204030204" pitchFamily="34" charset="0"/>
                <a:cs typeface="Calibri" panose="020F0502020204030204" pitchFamily="34" charset="0"/>
              </a:rPr>
              <a:t>Violence verbale</a:t>
            </a:r>
            <a:r>
              <a:rPr lang="fr-CA" sz="1200">
                <a:solidFill>
                  <a:srgbClr val="000000"/>
                </a:solidFill>
                <a:highlight>
                  <a:srgbClr val="F5F5F5"/>
                </a:highlight>
                <a:latin typeface="Calibri" panose="020F0502020204030204" pitchFamily="34" charset="0"/>
                <a:cs typeface="Calibri" panose="020F0502020204030204" pitchFamily="34" charset="0"/>
              </a:rPr>
              <a:t> : critiquer</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 </a:t>
            </a:r>
            <a:r>
              <a:rPr lang="fr-CA" sz="1200">
                <a:solidFill>
                  <a:srgbClr val="000000"/>
                </a:solidFill>
                <a:highlight>
                  <a:srgbClr val="F5F5F5"/>
                </a:highlight>
                <a:latin typeface="Calibri" panose="020F0502020204030204" pitchFamily="34" charset="0"/>
                <a:cs typeface="Calibri" panose="020F0502020204030204" pitchFamily="34" charset="0"/>
              </a:rPr>
              <a:t>ou </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rabaisser régulièrement</a:t>
            </a:r>
            <a:r>
              <a:rPr lang="fr-CA" sz="1200">
                <a:solidFill>
                  <a:srgbClr val="000000"/>
                </a:solidFill>
                <a:highlight>
                  <a:srgbClr val="F5F5F5"/>
                </a:highlight>
                <a:latin typeface="Calibri" panose="020F0502020204030204" pitchFamily="34" charset="0"/>
                <a:cs typeface="Calibri" panose="020F0502020204030204" pitchFamily="34" charset="0"/>
              </a:rPr>
              <a:t> sa conjointe ou son conjoint</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 l’insulter, </a:t>
            </a:r>
            <a:r>
              <a:rPr lang="fr-CA" sz="1200">
                <a:solidFill>
                  <a:srgbClr val="000000"/>
                </a:solidFill>
                <a:highlight>
                  <a:srgbClr val="F5F5F5"/>
                </a:highlight>
                <a:latin typeface="Calibri" panose="020F0502020204030204" pitchFamily="34" charset="0"/>
                <a:cs typeface="Calibri" panose="020F0502020204030204" pitchFamily="34" charset="0"/>
              </a:rPr>
              <a:t>hurler, etc</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742950" lvl="1" indent="-285750" algn="l" rtl="0" fontAlgn="base">
              <a:buFont typeface="Arial" panose="020B0604020202020204" pitchFamily="34" charset="0"/>
              <a:buChar char="•"/>
            </a:pPr>
            <a:r>
              <a:rPr lang="fr-CA" sz="1200" b="1" i="0" u="none" strike="noStrike">
                <a:solidFill>
                  <a:srgbClr val="000000"/>
                </a:solidFill>
                <a:effectLst/>
                <a:highlight>
                  <a:srgbClr val="F5F5F5"/>
                </a:highlight>
                <a:latin typeface="Calibri" panose="020F0502020204030204" pitchFamily="34" charset="0"/>
                <a:cs typeface="Calibri" panose="020F0502020204030204" pitchFamily="34" charset="0"/>
              </a:rPr>
              <a:t>Violence économique</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 : contrôler les dépenses de sa conjointe ou son conjoint, la priver de ses cartes d’identité ou ses cartes de crédit, l’obliger à être dépendante financièrement/l’empêcher de travailler ou d’étudier, etc.</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742950" lvl="1" indent="-285750" fontAlgn="base">
              <a:buFont typeface="Arial" panose="020B0604020202020204" pitchFamily="34" charset="0"/>
              <a:buChar char="•"/>
            </a:pPr>
            <a:r>
              <a:rPr lang="fr-CA" sz="1200" b="1" i="0" u="none" strike="noStrike">
                <a:solidFill>
                  <a:srgbClr val="000000"/>
                </a:solidFill>
                <a:effectLst/>
                <a:highlight>
                  <a:srgbClr val="F5F5F5"/>
                </a:highlight>
                <a:latin typeface="Calibri"/>
                <a:ea typeface="Calibri"/>
                <a:cs typeface="Calibri"/>
              </a:rPr>
              <a:t>Violence sexuelle</a:t>
            </a:r>
            <a:r>
              <a:rPr lang="fr-CA" sz="1200" b="0" i="0" u="none" strike="noStrike">
                <a:solidFill>
                  <a:srgbClr val="000000"/>
                </a:solidFill>
                <a:effectLst/>
                <a:highlight>
                  <a:srgbClr val="F5F5F5"/>
                </a:highlight>
                <a:latin typeface="Calibri"/>
                <a:ea typeface="Calibri"/>
                <a:cs typeface="Calibri"/>
              </a:rPr>
              <a:t> : obliger sa conjointe ou son conjoint à avoir des relations sexuelles alors qu’elle </a:t>
            </a:r>
            <a:r>
              <a:rPr lang="fr-CA">
                <a:solidFill>
                  <a:srgbClr val="000000"/>
                </a:solidFill>
                <a:highlight>
                  <a:srgbClr val="F5F5F5"/>
                </a:highlight>
                <a:latin typeface="Calibri"/>
                <a:ea typeface="Calibri"/>
                <a:cs typeface="Calibri"/>
              </a:rPr>
              <a:t>ou il n’en</a:t>
            </a:r>
            <a:r>
              <a:rPr lang="fr-CA" sz="1200" b="0" i="0" u="none" strike="noStrike">
                <a:solidFill>
                  <a:srgbClr val="000000"/>
                </a:solidFill>
                <a:effectLst/>
                <a:highlight>
                  <a:srgbClr val="F5F5F5"/>
                </a:highlight>
                <a:latin typeface="Calibri"/>
                <a:ea typeface="Calibri"/>
                <a:cs typeface="Calibri"/>
              </a:rPr>
              <a:t> veut pas, etc.</a:t>
            </a:r>
            <a:r>
              <a:rPr lang="fr-CA" sz="1200" b="0" i="0">
                <a:solidFill>
                  <a:srgbClr val="444444"/>
                </a:solidFill>
                <a:effectLst/>
                <a:highlight>
                  <a:srgbClr val="F5F5F5"/>
                </a:highlight>
                <a:latin typeface="Calibri"/>
                <a:ea typeface="Calibri"/>
                <a:cs typeface="Calibri"/>
              </a:rPr>
              <a:t>​</a:t>
            </a:r>
          </a:p>
          <a:p>
            <a:pPr marL="742950" lvl="1" indent="-285750" algn="l" rtl="0" fontAlgn="base">
              <a:buFont typeface="Arial" panose="020B0604020202020204" pitchFamily="34" charset="0"/>
              <a:buChar char="•"/>
            </a:pPr>
            <a:r>
              <a:rPr lang="fr-CA" sz="1200" b="1" i="0" u="none" strike="noStrike">
                <a:solidFill>
                  <a:srgbClr val="000000"/>
                </a:solidFill>
                <a:effectLst/>
                <a:highlight>
                  <a:srgbClr val="F5F5F5"/>
                </a:highlight>
                <a:latin typeface="Calibri" panose="020F0502020204030204" pitchFamily="34" charset="0"/>
                <a:cs typeface="Calibri" panose="020F0502020204030204" pitchFamily="34" charset="0"/>
              </a:rPr>
              <a:t>Violence physique </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 bousculer sa conjointe ou son conjoint, l’empêcher de dormir, restreindre sa mobilité (ex. si la personne est en situation de handicap), frapper un mur, etc.</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algn="just" rtl="0" fontAlgn="base">
              <a:buFont typeface="Arial" panose="020B0604020202020204" pitchFamily="34" charset="0"/>
              <a:buChar char="•"/>
            </a:pPr>
            <a:endParaRPr lang="fr-CA" sz="1200" b="0" i="0">
              <a:solidFill>
                <a:srgbClr val="444444"/>
              </a:solidFill>
              <a:effectLst/>
              <a:highlight>
                <a:srgbClr val="F5F5F5"/>
              </a:highlight>
              <a:latin typeface="Calibri" panose="020F0502020204030204" pitchFamily="34" charset="0"/>
              <a:cs typeface="Calibri" panose="020F0502020204030204" pitchFamily="34" charset="0"/>
            </a:endParaRPr>
          </a:p>
          <a:p>
            <a:pPr marL="285750" indent="-285750">
              <a:buFont typeface="Arial,Sans-Serif"/>
              <a:buChar char="•"/>
            </a:pPr>
            <a:endParaRPr lang="fr-CA" sz="1200" b="0" i="0">
              <a:solidFill>
                <a:srgbClr val="444444"/>
              </a:solidFill>
              <a:effectLst/>
              <a:highlight>
                <a:srgbClr val="F5F5F5"/>
              </a:highlight>
              <a:latin typeface="Calibri" panose="020F0502020204030204" pitchFamily="34" charset="0"/>
              <a:cs typeface="Calibri" panose="020F0502020204030204" pitchFamily="34" charset="0"/>
            </a:endParaRPr>
          </a:p>
          <a:p>
            <a:r>
              <a:rPr lang="fr-CA" sz="1200" b="1" u="sng">
                <a:solidFill>
                  <a:srgbClr val="444444"/>
                </a:solidFill>
                <a:highlight>
                  <a:srgbClr val="F5F5F5"/>
                </a:highlight>
                <a:latin typeface="Calibri" panose="020F0502020204030204" pitchFamily="34" charset="0"/>
                <a:cs typeface="Calibri" panose="020F0502020204030204" pitchFamily="34" charset="0"/>
              </a:rPr>
              <a:t>Notes complémentaires pour la personne animatrice </a:t>
            </a:r>
            <a:endParaRPr lang="fr-CA" sz="1200" u="sng">
              <a:solidFill>
                <a:srgbClr val="444444"/>
              </a:solidFill>
              <a:highlight>
                <a:srgbClr val="F5F5F5"/>
              </a:highlight>
              <a:latin typeface="Calibri" panose="020F0502020204030204" pitchFamily="34" charset="0"/>
              <a:cs typeface="Calibri" panose="020F0502020204030204" pitchFamily="34" charset="0"/>
            </a:endParaRPr>
          </a:p>
          <a:p>
            <a:r>
              <a:rPr lang="fr-CA" sz="1200">
                <a:solidFill>
                  <a:srgbClr val="444444"/>
                </a:solidFill>
                <a:highlight>
                  <a:srgbClr val="F5F5F5"/>
                </a:highlight>
                <a:latin typeface="Calibri" panose="020F0502020204030204" pitchFamily="34" charset="0"/>
                <a:cs typeface="Calibri" panose="020F0502020204030204" pitchFamily="34" charset="0"/>
              </a:rPr>
              <a:t> </a:t>
            </a:r>
            <a:endParaRPr lang="en-US" sz="1200">
              <a:solidFill>
                <a:srgbClr val="444444"/>
              </a:solidFill>
              <a:highlight>
                <a:srgbClr val="F5F5F5"/>
              </a:highlight>
              <a:latin typeface="Calibri" panose="020F0502020204030204" pitchFamily="34" charset="0"/>
              <a:cs typeface="Calibri" panose="020F0502020204030204" pitchFamily="34" charset="0"/>
            </a:endParaRPr>
          </a:p>
          <a:p>
            <a:pPr marL="285750" indent="-285750">
              <a:buFont typeface="Arial,Sans-Serif"/>
              <a:buChar char="•"/>
            </a:pPr>
            <a:r>
              <a:rPr lang="fr-CA" sz="1200">
                <a:solidFill>
                  <a:srgbClr val="444444"/>
                </a:solidFill>
                <a:highlight>
                  <a:srgbClr val="F5F5F5"/>
                </a:highlight>
                <a:latin typeface="Calibri"/>
                <a:cs typeface="Calibri"/>
              </a:rPr>
              <a:t>La liste des formes de violences ci-dessus n'est pas exhaustive. D'autres formes de violence peuvent se manifester dans un couple, dont les violences technologiques, les violences judiciaires et le contrôle coercitif. </a:t>
            </a:r>
          </a:p>
          <a:p>
            <a:pPr marL="285750" indent="-285750">
              <a:buFont typeface="Arial,Sans-Serif"/>
              <a:buChar char="•"/>
            </a:pPr>
            <a:r>
              <a:rPr lang="fr-CA">
                <a:solidFill>
                  <a:srgbClr val="444444"/>
                </a:solidFill>
                <a:highlight>
                  <a:srgbClr val="F5F5F5"/>
                </a:highlight>
                <a:latin typeface="Calibri"/>
                <a:cs typeface="Calibri"/>
              </a:rPr>
              <a:t>Si des discussions concernant la séparation ou le divorce émergent, mentionnez qu'une personne peut décider de se séparer ou de divorcer même si elle n'a pas vécu de violence. </a:t>
            </a:r>
            <a:endParaRPr lang="fr-CA" sz="1200">
              <a:solidFill>
                <a:srgbClr val="444444"/>
              </a:solidFill>
              <a:highlight>
                <a:srgbClr val="F5F5F5"/>
              </a:highlight>
              <a:latin typeface="Calibri" panose="020F0502020204030204" pitchFamily="34" charset="0"/>
              <a:cs typeface="Calibri" panose="020F0502020204030204" pitchFamily="34" charset="0"/>
            </a:endParaRPr>
          </a:p>
          <a:p>
            <a:pPr algn="just"/>
            <a:endParaRPr lang="fr-CA" sz="1200">
              <a:solidFill>
                <a:srgbClr val="444444"/>
              </a:solidFill>
              <a:highlight>
                <a:srgbClr val="F5F5F5"/>
              </a:highlight>
              <a:latin typeface="Calibri" panose="020F0502020204030204" pitchFamily="34" charset="0"/>
              <a:cs typeface="Calibri" panose="020F0502020204030204" pitchFamily="34" charset="0"/>
            </a:endParaRPr>
          </a:p>
          <a:p>
            <a:pPr algn="just"/>
            <a:endParaRPr lang="fr-CA">
              <a:solidFill>
                <a:srgbClr val="444444"/>
              </a:solidFill>
              <a:highlight>
                <a:srgbClr val="F5F5F5"/>
              </a:highlight>
              <a:latin typeface="Calibri" panose="020F0502020204030204" pitchFamily="34" charset="0"/>
              <a:cs typeface="Calibri" panose="020F0502020204030204" pitchFamily="34" charset="0"/>
            </a:endParaRPr>
          </a:p>
          <a:p>
            <a:pPr algn="l" rtl="0" fontAlgn="base"/>
            <a:r>
              <a:rPr lang="fr-CA" sz="1200" b="1" i="0" u="sng">
                <a:solidFill>
                  <a:srgbClr val="000000"/>
                </a:solidFill>
                <a:effectLst/>
                <a:highlight>
                  <a:srgbClr val="F5F5F5"/>
                </a:highlight>
                <a:latin typeface="Calibri" panose="020F0502020204030204" pitchFamily="34" charset="0"/>
                <a:cs typeface="Calibri" panose="020F0502020204030204" pitchFamily="34" charset="0"/>
              </a:rPr>
              <a:t>Sources</a:t>
            </a:r>
            <a:r>
              <a:rPr lang="en-US" sz="1200" b="0" i="0" u="sng">
                <a:solidFill>
                  <a:srgbClr val="444444"/>
                </a:solidFill>
                <a:effectLst/>
                <a:highlight>
                  <a:srgbClr val="F5F5F5"/>
                </a:highlight>
                <a:latin typeface="Calibri" panose="020F0502020204030204" pitchFamily="34" charset="0"/>
                <a:cs typeface="Calibri" panose="020F0502020204030204" pitchFamily="34" charset="0"/>
              </a:rPr>
              <a:t>​</a:t>
            </a:r>
          </a:p>
          <a:p>
            <a:pPr algn="l" rtl="0" fontAlgn="base"/>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algn="l" rtl="0" fontAlgn="base">
              <a:buFont typeface="Arial" panose="020B0604020202020204" pitchFamily="34" charset="0"/>
              <a:buChar char="•"/>
            </a:pPr>
            <a:r>
              <a:rPr lang="fr-CA" sz="1200" b="0" i="1" u="none" strike="noStrike">
                <a:solidFill>
                  <a:srgbClr val="000000"/>
                </a:solidFill>
                <a:effectLst/>
                <a:highlight>
                  <a:srgbClr val="F5F5F5"/>
                </a:highlight>
                <a:latin typeface="Calibri" panose="020F0502020204030204" pitchFamily="34" charset="0"/>
                <a:cs typeface="Calibri" panose="020F0502020204030204" pitchFamily="34" charset="0"/>
              </a:rPr>
              <a:t>Droit de la famille — 163161</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 2016 QCCS 6368 aux paras 31, 34 (manque de respect = possiblement de la violence)</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algn="l" rtl="0" fontAlgn="base">
              <a:buFont typeface="Arial" panose="020B0604020202020204" pitchFamily="34" charset="0"/>
              <a:buChar char="•"/>
            </a:pPr>
            <a:r>
              <a:rPr lang="fr-CA" sz="1200" b="0" i="0" u="sng" strike="noStrike">
                <a:solidFill>
                  <a:srgbClr val="212121"/>
                </a:solidFill>
                <a:effectLst/>
                <a:highlight>
                  <a:srgbClr val="F5F5F5"/>
                </a:highlight>
                <a:latin typeface="Calibri" panose="020F0502020204030204" pitchFamily="34" charset="0"/>
                <a:cs typeface="Calibri" panose="020F0502020204030204" pitchFamily="34" charset="0"/>
                <a:hlinkClick r:id="rId3"/>
              </a:rPr>
              <a:t>Définition de la violence conjugale | Gouvernement du Québec (quebec.ca)</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 (violence conjugale va plus loin qu'une tension de couple/se caractérise par un déséquilibre de pouvoir)</a:t>
            </a:r>
            <a:r>
              <a:rPr lang="en-US"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algn="l" rtl="0" fontAlgn="base">
              <a:buFont typeface="Arial" panose="020B0604020202020204" pitchFamily="34" charset="0"/>
              <a:buChar char="•"/>
            </a:pPr>
            <a:r>
              <a:rPr lang="fr-CA" sz="1200" b="0" i="0" u="sng" strike="noStrike">
                <a:solidFill>
                  <a:srgbClr val="212121"/>
                </a:solidFill>
                <a:effectLst/>
                <a:highlight>
                  <a:srgbClr val="F5F5F5"/>
                </a:highlight>
                <a:latin typeface="Calibri" panose="020F0502020204030204" pitchFamily="34" charset="0"/>
                <a:cs typeface="Calibri" panose="020F0502020204030204" pitchFamily="34" charset="0"/>
                <a:hlinkClick r:id="rId4"/>
              </a:rPr>
              <a:t>Formes de violences | Gouvernement du Québec (quebec.ca)</a:t>
            </a: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 (formes de violence et exemples) </a:t>
            </a:r>
            <a:endParaRPr lang="fr-CA" sz="1200" b="0" i="0">
              <a:solidFill>
                <a:srgbClr val="444444"/>
              </a:solidFill>
              <a:effectLst/>
              <a:highlight>
                <a:srgbClr val="F5F5F5"/>
              </a:highligh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CA" sz="1200">
                <a:highlight>
                  <a:srgbClr val="F5F5F5"/>
                </a:highlight>
                <a:latin typeface="Calibri" panose="020F0502020204030204" pitchFamily="34" charset="0"/>
                <a:cs typeface="Calibri" panose="020F0502020204030204" pitchFamily="34" charset="0"/>
                <a:hlinkClick r:id="rId5"/>
              </a:rPr>
              <a:t>Démasquer la violence conjugale — SOS violence conjugale</a:t>
            </a:r>
            <a:endParaRPr lang="fr-CA" sz="1200">
              <a:highlight>
                <a:srgbClr val="F5F5F5"/>
              </a:highlight>
              <a:latin typeface="Calibri" panose="020F0502020204030204" pitchFamily="34" charset="0"/>
              <a:cs typeface="Calibri" panose="020F0502020204030204" pitchFamily="34" charset="0"/>
            </a:endParaRPr>
          </a:p>
          <a:p>
            <a:endParaRPr lang="fr-CA" sz="1200">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6</a:t>
            </a:fld>
            <a:endParaRPr lang="fr-CA"/>
          </a:p>
        </p:txBody>
      </p:sp>
    </p:spTree>
    <p:extLst>
      <p:ext uri="{BB962C8B-B14F-4D97-AF65-F5344CB8AC3E}">
        <p14:creationId xmlns:p14="http://schemas.microsoft.com/office/powerpoint/2010/main" val="536262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sz="1200" b="1" i="0" u="none" strike="noStrike">
                <a:solidFill>
                  <a:srgbClr val="000000"/>
                </a:solidFill>
                <a:effectLst/>
                <a:highlight>
                  <a:srgbClr val="F5F5F5"/>
                </a:highlight>
                <a:latin typeface="Calibri"/>
                <a:cs typeface="Calibri"/>
              </a:rPr>
              <a:t>2 minutes</a:t>
            </a:r>
            <a:r>
              <a:rPr lang="fr-CA" sz="1200" b="0" i="0">
                <a:solidFill>
                  <a:srgbClr val="444444"/>
                </a:solidFill>
                <a:effectLst/>
                <a:highlight>
                  <a:srgbClr val="F5F5F5"/>
                </a:highlight>
                <a:latin typeface="Calibri"/>
                <a:cs typeface="Calibri"/>
              </a:rPr>
              <a:t>​</a:t>
            </a:r>
          </a:p>
          <a:p>
            <a:pPr algn="l" rtl="0" fontAlgn="base"/>
            <a:r>
              <a:rPr lang="fr-CA" sz="1200" b="0" i="0" u="sng">
                <a:solidFill>
                  <a:srgbClr val="444444"/>
                </a:solidFill>
                <a:effectLst/>
                <a:highlight>
                  <a:srgbClr val="F5F5F5"/>
                </a:highlight>
                <a:latin typeface="Calibri"/>
                <a:cs typeface="Calibri"/>
              </a:rPr>
              <a:t>​</a:t>
            </a:r>
          </a:p>
          <a:p>
            <a:pPr algn="l" rtl="0" fontAlgn="base"/>
            <a:r>
              <a:rPr lang="fr-CA" sz="1200" b="1" i="0" u="sng">
                <a:solidFill>
                  <a:srgbClr val="000000"/>
                </a:solidFill>
                <a:effectLst/>
                <a:highlight>
                  <a:srgbClr val="F5F5F5"/>
                </a:highlight>
                <a:latin typeface="Calibri"/>
                <a:cs typeface="Calibri"/>
              </a:rPr>
              <a:t>Instructions</a:t>
            </a:r>
            <a:r>
              <a:rPr lang="fr-CA" sz="1200" b="0" i="0" u="sng">
                <a:solidFill>
                  <a:srgbClr val="444444"/>
                </a:solidFill>
                <a:effectLst/>
                <a:highlight>
                  <a:srgbClr val="F5F5F5"/>
                </a:highlight>
                <a:latin typeface="Calibri"/>
                <a:cs typeface="Calibri"/>
              </a:rPr>
              <a:t>​</a:t>
            </a:r>
          </a:p>
          <a:p>
            <a:pPr algn="l" rtl="0" fontAlgn="base"/>
            <a:r>
              <a:rPr lang="fr-CA" sz="1200" b="0" i="0">
                <a:solidFill>
                  <a:srgbClr val="444444"/>
                </a:solidFill>
                <a:effectLst/>
                <a:highlight>
                  <a:srgbClr val="F5F5F5"/>
                </a:highlight>
                <a:latin typeface="Calibri"/>
                <a:cs typeface="Calibri"/>
              </a:rPr>
              <a:t>​</a:t>
            </a:r>
          </a:p>
          <a:p>
            <a:pPr marL="285750" indent="-28575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Dans les diapositives qui suivent, vous trouverez des ressources que vous pouvez présenter aux personnes participantes. </a:t>
            </a:r>
            <a:r>
              <a:rPr lang="fr-CA" sz="1200">
                <a:solidFill>
                  <a:srgbClr val="000000"/>
                </a:solidFill>
                <a:highlight>
                  <a:srgbClr val="F5F5F5"/>
                </a:highlight>
                <a:latin typeface="Calibri"/>
                <a:cs typeface="Calibri"/>
              </a:rPr>
              <a:t>Vous pouvez</a:t>
            </a:r>
            <a:r>
              <a:rPr lang="fr-CA" sz="1200" b="0" i="0" u="none" strike="noStrike">
                <a:solidFill>
                  <a:srgbClr val="000000"/>
                </a:solidFill>
                <a:effectLst/>
                <a:highlight>
                  <a:srgbClr val="F5F5F5"/>
                </a:highlight>
                <a:latin typeface="Calibri"/>
                <a:cs typeface="Calibri"/>
              </a:rPr>
              <a:t> adapter l'atelier en ajoutant des diapositives qui réfèrent vers d'autres ressources pertinentes pour les personnes participantes. </a:t>
            </a:r>
            <a:endParaRPr lang="en-US" sz="1200" b="0" i="0">
              <a:solidFill>
                <a:srgbClr val="444444"/>
              </a:solidFill>
              <a:effectLst/>
              <a:highlight>
                <a:srgbClr val="F5F5F5"/>
              </a:highlight>
              <a:latin typeface="Calibri"/>
              <a:ea typeface="Calibri"/>
              <a:cs typeface="Calibri"/>
            </a:endParaRPr>
          </a:p>
          <a:p>
            <a:pPr marL="285750" indent="-285750">
              <a:buFont typeface="Arial" panose="020B0604020202020204" pitchFamily="34" charset="0"/>
              <a:buChar char="•"/>
            </a:pPr>
            <a:r>
              <a:rPr lang="fr-CA">
                <a:solidFill>
                  <a:srgbClr val="000000"/>
                </a:solidFill>
                <a:highlight>
                  <a:srgbClr val="F5F5F5"/>
                </a:highlight>
                <a:latin typeface="Calibri"/>
                <a:ea typeface="Calibri"/>
                <a:cs typeface="Calibri"/>
              </a:rPr>
              <a:t>N'hésitez pas à imprimer les diapositives avec les ressources.</a:t>
            </a:r>
          </a:p>
          <a:p>
            <a:pPr marL="285750" indent="-285750" fontAlgn="base">
              <a:buFont typeface="Arial" panose="020B0604020202020204" pitchFamily="34" charset="0"/>
              <a:buChar char="•"/>
            </a:pPr>
            <a:r>
              <a:rPr lang="fr-CA" sz="1200">
                <a:solidFill>
                  <a:srgbClr val="000000"/>
                </a:solidFill>
                <a:highlight>
                  <a:srgbClr val="F5F5F5"/>
                </a:highlight>
                <a:latin typeface="Calibri"/>
                <a:cs typeface="Calibri"/>
              </a:rPr>
              <a:t>N'hésitez pas </a:t>
            </a:r>
            <a:r>
              <a:rPr lang="fr-CA">
                <a:solidFill>
                  <a:srgbClr val="000000"/>
                </a:solidFill>
                <a:highlight>
                  <a:srgbClr val="F5F5F5"/>
                </a:highlight>
                <a:latin typeface="Calibri"/>
                <a:cs typeface="Calibri"/>
              </a:rPr>
              <a:t>à proposer d'aider</a:t>
            </a:r>
            <a:r>
              <a:rPr lang="fr-CA" sz="1200" b="0" i="0" u="none" strike="noStrike">
                <a:solidFill>
                  <a:srgbClr val="000000"/>
                </a:solidFill>
                <a:effectLst/>
                <a:highlight>
                  <a:srgbClr val="F5F5F5"/>
                </a:highlight>
                <a:latin typeface="Calibri"/>
                <a:cs typeface="Calibri"/>
              </a:rPr>
              <a:t> les personnes participantes à contacter l'une des ressources mentionnées</a:t>
            </a:r>
            <a:r>
              <a:rPr lang="fr-CA" sz="1200">
                <a:solidFill>
                  <a:srgbClr val="000000"/>
                </a:solidFill>
                <a:highlight>
                  <a:srgbClr val="F5F5F5"/>
                </a:highlight>
                <a:latin typeface="Calibri"/>
                <a:cs typeface="Calibri"/>
              </a:rPr>
              <a:t>, voire </a:t>
            </a:r>
            <a:r>
              <a:rPr lang="fr-CA">
                <a:solidFill>
                  <a:srgbClr val="000000"/>
                </a:solidFill>
                <a:highlight>
                  <a:srgbClr val="F5F5F5"/>
                </a:highlight>
                <a:latin typeface="Calibri"/>
                <a:cs typeface="Calibri"/>
              </a:rPr>
              <a:t>de </a:t>
            </a:r>
            <a:r>
              <a:rPr lang="fr-CA" sz="1200">
                <a:solidFill>
                  <a:srgbClr val="000000"/>
                </a:solidFill>
                <a:highlight>
                  <a:srgbClr val="F5F5F5"/>
                </a:highlight>
                <a:latin typeface="Calibri"/>
                <a:cs typeface="Calibri"/>
              </a:rPr>
              <a:t>les accompagner vers ces ressources.</a:t>
            </a:r>
            <a:r>
              <a:rPr lang="fr-CA">
                <a:solidFill>
                  <a:srgbClr val="000000"/>
                </a:solidFill>
                <a:highlight>
                  <a:srgbClr val="F5F5F5"/>
                </a:highlight>
                <a:latin typeface="Calibri"/>
                <a:cs typeface="Calibri"/>
              </a:rPr>
              <a:t> Vous pouvez aussi naviguer sur les sites avec elles.</a:t>
            </a:r>
            <a:endParaRPr lang="en-US" sz="1200" b="0" i="0">
              <a:solidFill>
                <a:srgbClr val="444444"/>
              </a:solidFill>
              <a:effectLst/>
              <a:highlight>
                <a:srgbClr val="F5F5F5"/>
              </a:highlight>
              <a:latin typeface="Calibri"/>
              <a:cs typeface="Calibri"/>
            </a:endParaRPr>
          </a:p>
          <a:p>
            <a:pPr marL="285750" indent="-285750">
              <a:buFont typeface="Arial" panose="020B0604020202020204" pitchFamily="34" charset="0"/>
              <a:buChar char="•"/>
            </a:pPr>
            <a:r>
              <a:rPr lang="fr-CA">
                <a:highlight>
                  <a:srgbClr val="F5F5F5"/>
                </a:highlight>
                <a:latin typeface="Calibri"/>
                <a:cs typeface="Calibri"/>
              </a:rPr>
              <a:t>Mentionnez qu'une personne peut consulter ces ressources même si elles n'a pas l'intention de quitter son conjoint, ou si elle n'est pas sûre. Elle peut consulter ces ressources simplement pour s'informer. </a:t>
            </a:r>
            <a:endParaRPr lang="fr-CA" sz="1200">
              <a:highlight>
                <a:srgbClr val="F5F5F5"/>
              </a:highlight>
              <a:latin typeface="Calibri" panose="020F0502020204030204" pitchFamily="34" charset="0"/>
              <a:cs typeface="Calibri" panose="020F0502020204030204" pitchFamily="34" charset="0"/>
            </a:endParaRPr>
          </a:p>
          <a:p>
            <a:endParaRPr lang="fr-CA">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7</a:t>
            </a:fld>
            <a:endParaRPr lang="fr-CA"/>
          </a:p>
        </p:txBody>
      </p:sp>
    </p:spTree>
    <p:extLst>
      <p:ext uri="{BB962C8B-B14F-4D97-AF65-F5344CB8AC3E}">
        <p14:creationId xmlns:p14="http://schemas.microsoft.com/office/powerpoint/2010/main" val="1479330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1 minute</a:t>
            </a:r>
            <a:r>
              <a:rPr lang="fr-CA" b="0" i="0">
                <a:solidFill>
                  <a:srgbClr val="444444"/>
                </a:solidFill>
                <a:effectLst/>
                <a:highlight>
                  <a:srgbClr val="F5F5F5"/>
                </a:highlight>
                <a:latin typeface="Calibri" panose="020F0502020204030204" pitchFamily="34" charset="0"/>
              </a:rPr>
              <a:t>​</a:t>
            </a:r>
          </a:p>
          <a:p>
            <a:pPr algn="l" rtl="0" fontAlgn="base"/>
            <a:r>
              <a:rPr lang="fr-CA" b="1" i="0" u="sng">
                <a:solidFill>
                  <a:srgbClr val="000000"/>
                </a:solidFill>
                <a:effectLst/>
                <a:highlight>
                  <a:srgbClr val="F5F5F5"/>
                </a:highlight>
                <a:latin typeface="Calibri" panose="020F0502020204030204" pitchFamily="34" charset="0"/>
              </a:rPr>
              <a:t>Instructions</a:t>
            </a:r>
            <a:r>
              <a:rPr lang="fr-CA" b="0" i="0" u="sng">
                <a:solidFill>
                  <a:srgbClr val="444444"/>
                </a:solidFill>
                <a:effectLst/>
                <a:highlight>
                  <a:srgbClr val="F5F5F5"/>
                </a:highlight>
                <a:latin typeface="Calibri" panose="020F0502020204030204" pitchFamily="34" charset="0"/>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rPr>
              <a:t>Vous pouvez adapter cette diapositive si vous souhaitez en ajouter à celles qui se trouvent dans les diapositives suivantes. </a:t>
            </a:r>
            <a:endParaRPr lang="en-US" sz="1200" b="0" i="0">
              <a:solidFill>
                <a:srgbClr val="444444"/>
              </a:solidFill>
              <a:effectLst/>
              <a:highlight>
                <a:srgbClr val="F5F5F5"/>
              </a:highlight>
              <a:latin typeface="Arial" panose="020B0604020202020204" pitchFamily="34" charset="0"/>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8</a:t>
            </a:fld>
            <a:endParaRPr lang="fr-CA"/>
          </a:p>
        </p:txBody>
      </p:sp>
    </p:spTree>
    <p:extLst>
      <p:ext uri="{BB962C8B-B14F-4D97-AF65-F5344CB8AC3E}">
        <p14:creationId xmlns:p14="http://schemas.microsoft.com/office/powerpoint/2010/main" val="646068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a:ea typeface="Calibri"/>
                <a:cs typeface="Calibri"/>
              </a:rPr>
              <a:t>1 minute</a:t>
            </a:r>
            <a:r>
              <a:rPr lang="fr-CA" b="0" i="0">
                <a:solidFill>
                  <a:srgbClr val="444444"/>
                </a:solidFill>
                <a:effectLst/>
                <a:highlight>
                  <a:srgbClr val="F5F5F5"/>
                </a:highlight>
                <a:latin typeface="Calibri"/>
                <a:ea typeface="Calibri"/>
                <a:cs typeface="Calibri"/>
              </a:rPr>
              <a:t>​</a:t>
            </a:r>
          </a:p>
          <a:p>
            <a:pPr algn="l" rtl="0" fontAlgn="base"/>
            <a:r>
              <a:rPr lang="fr-CA" b="1" i="0" u="sng">
                <a:solidFill>
                  <a:srgbClr val="000000"/>
                </a:solidFill>
                <a:effectLst/>
                <a:highlight>
                  <a:srgbClr val="F5F5F5"/>
                </a:highlight>
                <a:latin typeface="Calibri"/>
                <a:ea typeface="Calibri"/>
                <a:cs typeface="Calibri"/>
              </a:rPr>
              <a:t>Instructions</a:t>
            </a:r>
            <a:r>
              <a:rPr lang="fr-CA" b="0" i="0" u="sng">
                <a:solidFill>
                  <a:srgbClr val="444444"/>
                </a:solidFill>
                <a:effectLst/>
                <a:highlight>
                  <a:srgbClr val="F5F5F5"/>
                </a:highlight>
                <a:latin typeface="Calibri"/>
                <a:ea typeface="Calibri"/>
                <a:cs typeface="Calibri"/>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fontAlgn="base">
              <a:buFont typeface="Arial" panose="020B0604020202020204" pitchFamily="34" charset="0"/>
              <a:buChar char="•"/>
            </a:pPr>
            <a:r>
              <a:rPr lang="fr-CA">
                <a:solidFill>
                  <a:srgbClr val="000000"/>
                </a:solidFill>
                <a:highlight>
                  <a:srgbClr val="F5F5F5"/>
                </a:highlight>
                <a:latin typeface="Calibri"/>
                <a:ea typeface="Calibri"/>
                <a:cs typeface="Calibri"/>
              </a:rPr>
              <a:t>Expliquez qu'Éducaloi est un organisme d'information juridique dont la mission est de vulgariser le droit au Québec. Éducaloi est surtout connu pour son site web qui touche à plusieurs sujets juridiques, dont la famille et le couple, la séparation et le divorce, le logement, le travail et plus. La majorité des contenus d'Éducaloi sont disponibles en français et en anglais. </a:t>
            </a: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9</a:t>
            </a:fld>
            <a:endParaRPr lang="fr-CA"/>
          </a:p>
        </p:txBody>
      </p:sp>
    </p:spTree>
    <p:extLst>
      <p:ext uri="{BB962C8B-B14F-4D97-AF65-F5344CB8AC3E}">
        <p14:creationId xmlns:p14="http://schemas.microsoft.com/office/powerpoint/2010/main" val="3864479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sz="1200" b="1" i="0" u="none" strike="noStrike">
                <a:solidFill>
                  <a:srgbClr val="000000"/>
                </a:solidFill>
                <a:effectLst/>
                <a:highlight>
                  <a:srgbClr val="F5F5F5"/>
                </a:highlight>
                <a:latin typeface="Calibri" panose="020F0502020204030204" pitchFamily="34" charset="0"/>
                <a:cs typeface="Calibri" panose="020F0502020204030204" pitchFamily="34" charset="0"/>
              </a:rPr>
              <a:t>1 minute</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algn="l" rtl="0" fontAlgn="base"/>
            <a:r>
              <a:rPr lang="fr-CA" sz="1200" b="1" i="0" u="sng">
                <a:solidFill>
                  <a:srgbClr val="000000"/>
                </a:solidFill>
                <a:effectLst/>
                <a:highlight>
                  <a:srgbClr val="F5F5F5"/>
                </a:highlight>
                <a:latin typeface="Calibri" panose="020F0502020204030204" pitchFamily="34" charset="0"/>
                <a:cs typeface="Calibri" panose="020F0502020204030204" pitchFamily="34" charset="0"/>
              </a:rPr>
              <a:t>Instructions</a:t>
            </a:r>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a:buFont typeface="Arial,Sans-Serif" panose="020B0604020202020204" pitchFamily="34" charset="0"/>
              <a:buChar char="•"/>
            </a:pPr>
            <a:r>
              <a:rPr lang="fr-CA" b="0" i="0" u="none" strike="noStrike">
                <a:solidFill>
                  <a:srgbClr val="000000"/>
                </a:solidFill>
                <a:effectLst/>
                <a:highlight>
                  <a:srgbClr val="F5F5F5"/>
                </a:highlight>
              </a:rPr>
              <a:t>Expliquez que cette ressource juridique est à la disposition des participantes si elles rencontrent des enjeux juridiques liés </a:t>
            </a:r>
            <a:r>
              <a:rPr lang="fr-CA">
                <a:solidFill>
                  <a:srgbClr val="000000"/>
                </a:solidFill>
                <a:highlight>
                  <a:srgbClr val="F5F5F5"/>
                </a:highlight>
              </a:rPr>
              <a:t>au logement en contexte </a:t>
            </a:r>
            <a:r>
              <a:rPr lang="fr-CA" b="0" i="0" u="none" strike="noStrike">
                <a:solidFill>
                  <a:srgbClr val="000000"/>
                </a:solidFill>
                <a:effectLst/>
                <a:highlight>
                  <a:srgbClr val="F5F5F5"/>
                </a:highlight>
              </a:rPr>
              <a:t>de </a:t>
            </a:r>
            <a:r>
              <a:rPr lang="fr-CA">
                <a:solidFill>
                  <a:srgbClr val="000000"/>
                </a:solidFill>
                <a:highlight>
                  <a:srgbClr val="F5F5F5"/>
                </a:highlight>
              </a:rPr>
              <a:t>séparation</a:t>
            </a:r>
            <a:r>
              <a:rPr lang="fr-CA" b="0" i="0" u="none" strike="noStrike">
                <a:solidFill>
                  <a:srgbClr val="000000"/>
                </a:solidFill>
                <a:effectLst/>
                <a:highlight>
                  <a:srgbClr val="F5F5F5"/>
                </a:highlight>
              </a:rPr>
              <a:t>: le service «</a:t>
            </a:r>
            <a:r>
              <a:rPr lang="fr-CA">
                <a:solidFill>
                  <a:srgbClr val="000000"/>
                </a:solidFill>
                <a:highlight>
                  <a:srgbClr val="F5F5F5"/>
                </a:highlight>
              </a:rPr>
              <a:t> </a:t>
            </a:r>
            <a:r>
              <a:rPr lang="fr-CA" b="0" i="0" u="none" strike="noStrike">
                <a:solidFill>
                  <a:srgbClr val="000000"/>
                </a:solidFill>
                <a:effectLst/>
                <a:highlight>
                  <a:srgbClr val="F5F5F5"/>
                </a:highlight>
              </a:rPr>
              <a:t>Info-séparation</a:t>
            </a:r>
            <a:r>
              <a:rPr lang="fr-CA">
                <a:solidFill>
                  <a:srgbClr val="000000"/>
                </a:solidFill>
                <a:highlight>
                  <a:srgbClr val="F5F5F5"/>
                </a:highlight>
              </a:rPr>
              <a:t> </a:t>
            </a:r>
            <a:r>
              <a:rPr lang="fr-CA" b="0" i="0" u="none" strike="noStrike">
                <a:solidFill>
                  <a:srgbClr val="000000"/>
                </a:solidFill>
                <a:effectLst/>
                <a:highlight>
                  <a:srgbClr val="F5F5F5"/>
                </a:highlight>
              </a:rPr>
              <a:t>» des Centres Info Justice</a:t>
            </a:r>
            <a:r>
              <a:rPr lang="fr-CA">
                <a:solidFill>
                  <a:srgbClr val="000000"/>
                </a:solidFill>
                <a:highlight>
                  <a:srgbClr val="F5F5F5"/>
                </a:highlight>
              </a:rPr>
              <a:t> </a:t>
            </a:r>
            <a:r>
              <a:rPr lang="fr-CA" b="0" i="0" u="none" strike="noStrike">
                <a:solidFill>
                  <a:srgbClr val="000000"/>
                </a:solidFill>
                <a:effectLst/>
                <a:highlight>
                  <a:srgbClr val="F5F5F5"/>
                </a:highlight>
              </a:rPr>
              <a:t>offre des consultations juridiques gratuites avec des juristes pour poser des questions juridiques en lien avec une séparation. </a:t>
            </a:r>
            <a:r>
              <a:rPr lang="fr-CA">
                <a:solidFill>
                  <a:srgbClr val="444444"/>
                </a:solidFill>
                <a:highlight>
                  <a:srgbClr val="F5F5F5"/>
                </a:highlight>
              </a:rPr>
              <a:t> Certains Centres Info Justice peuvent offrir de l’aide pour calculer la pension alimentaire pour enfants ainsi qu’un soutien psychologique.</a:t>
            </a:r>
            <a:endParaRPr lang="en-US">
              <a:solidFill>
                <a:srgbClr val="444444"/>
              </a:solidFill>
              <a:highlight>
                <a:srgbClr val="F5F5F5"/>
              </a:highlight>
            </a:endParaRPr>
          </a:p>
          <a:p>
            <a:pPr marL="285750" indent="-285750" algn="l">
              <a:buFont typeface="Arial" panose="020B0604020202020204" pitchFamily="34" charset="0"/>
              <a:buChar char="•"/>
            </a:pPr>
            <a:endParaRPr lang="fr-CA" sz="1200" b="0" i="0" dirty="0">
              <a:solidFill>
                <a:srgbClr val="444444"/>
              </a:solidFill>
              <a:effectLst/>
              <a:highlight>
                <a:srgbClr val="F5F5F5"/>
              </a:highlight>
              <a:latin typeface="Calibri" panose="020F0502020204030204" pitchFamily="34" charset="0"/>
              <a:ea typeface="Calibri"/>
              <a:cs typeface="Calibri" panose="020F0502020204030204" pitchFamily="34" charset="0"/>
            </a:endParaRPr>
          </a:p>
          <a:p>
            <a:pPr algn="l" rtl="0" fontAlgn="base"/>
            <a:r>
              <a:rPr lang="fr-CA" sz="1200" b="0" i="0">
                <a:solidFill>
                  <a:srgbClr val="444444"/>
                </a:solidFill>
                <a:effectLst/>
                <a:highlight>
                  <a:srgbClr val="F5F5F5"/>
                </a:highlight>
                <a:latin typeface="Calibri" panose="020F0502020204030204" pitchFamily="34" charset="0"/>
                <a:cs typeface="Calibri" panose="020F0502020204030204" pitchFamily="34" charset="0"/>
              </a:rPr>
              <a:t>​</a:t>
            </a:r>
          </a:p>
          <a:p>
            <a:pPr marL="285750" indent="-2857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cs typeface="Calibri" panose="020F0502020204030204" pitchFamily="34" charset="0"/>
              </a:rPr>
              <a:t>Pour les joindre : </a:t>
            </a:r>
            <a:r>
              <a:rPr lang="fr-CA">
                <a:highlight>
                  <a:srgbClr val="F5F5F5"/>
                </a:highlight>
                <a:hlinkClick r:id="rId3"/>
              </a:rPr>
              <a:t>Info Séparation - Info Justice</a:t>
            </a:r>
            <a:endParaRPr lang="fr-CA" sz="1200">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10</a:t>
            </a:fld>
            <a:endParaRPr lang="fr-CA"/>
          </a:p>
        </p:txBody>
      </p:sp>
    </p:spTree>
    <p:extLst>
      <p:ext uri="{BB962C8B-B14F-4D97-AF65-F5344CB8AC3E}">
        <p14:creationId xmlns:p14="http://schemas.microsoft.com/office/powerpoint/2010/main" val="844305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a:cs typeface="Calibri"/>
              </a:rPr>
              <a:t>1 minute</a:t>
            </a:r>
            <a:r>
              <a:rPr lang="en-US" b="0" i="0">
                <a:solidFill>
                  <a:srgbClr val="444444"/>
                </a:solidFill>
                <a:effectLst/>
                <a:highlight>
                  <a:srgbClr val="F5F5F5"/>
                </a:highlight>
                <a:latin typeface="Calibri"/>
                <a:cs typeface="Calibri"/>
              </a:rPr>
              <a:t>​</a:t>
            </a:r>
          </a:p>
          <a:p>
            <a:pPr algn="l" rtl="0" fontAlgn="base"/>
            <a:r>
              <a:rPr lang="fr-CA" b="1" i="0" u="sng">
                <a:solidFill>
                  <a:srgbClr val="000000"/>
                </a:solidFill>
                <a:effectLst/>
                <a:highlight>
                  <a:srgbClr val="F5F5F5"/>
                </a:highlight>
                <a:latin typeface="Calibri"/>
                <a:cs typeface="Calibri"/>
              </a:rPr>
              <a:t>Instructions</a:t>
            </a:r>
            <a:r>
              <a:rPr lang="fr-CA" b="0" i="0">
                <a:solidFill>
                  <a:srgbClr val="444444"/>
                </a:solidFill>
                <a:effectLst/>
                <a:highlight>
                  <a:srgbClr val="F5F5F5"/>
                </a:highlight>
                <a:latin typeface="Calibri"/>
                <a:cs typeface="Calibri"/>
              </a:rPr>
              <a:t>​</a:t>
            </a:r>
          </a:p>
          <a:p>
            <a:endParaRPr lang="fr-CA">
              <a:solidFill>
                <a:srgbClr val="444444"/>
              </a:solidFill>
              <a:highlight>
                <a:srgbClr val="F5F5F5"/>
              </a:highlight>
              <a:latin typeface="Calibri"/>
              <a:cs typeface="Calibri"/>
            </a:endParaRP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Expliquez que cette ressource juridique est à la disposition des participantes si elles rencontrent des enjeux juridiques liés à la vie de couple : </a:t>
            </a:r>
            <a:r>
              <a:rPr lang="fr-CA">
                <a:solidFill>
                  <a:srgbClr val="000000"/>
                </a:solidFill>
                <a:highlight>
                  <a:srgbClr val="F5F5F5"/>
                </a:highlight>
                <a:latin typeface="Calibri"/>
                <a:cs typeface="Calibri"/>
              </a:rPr>
              <a:t>le</a:t>
            </a:r>
            <a:r>
              <a:rPr lang="fr-CA" sz="1200" b="0" i="0" u="none" strike="noStrike">
                <a:solidFill>
                  <a:srgbClr val="000000"/>
                </a:solidFill>
                <a:effectLst/>
                <a:highlight>
                  <a:srgbClr val="F5F5F5"/>
                </a:highlight>
                <a:latin typeface="Calibri"/>
                <a:cs typeface="Calibri"/>
              </a:rPr>
              <a:t> service Rebâtir de la Commission des services juridiques offre 4 heures de consultations juridiques gratuites aux personnes qui vivent de la violence conjugale ou sexuelles dans tous les domaines du droit. </a:t>
            </a:r>
            <a:r>
              <a:rPr lang="fr-CA" sz="1200" b="0" i="0">
                <a:solidFill>
                  <a:srgbClr val="444444"/>
                </a:solidFill>
                <a:effectLst/>
                <a:highlight>
                  <a:srgbClr val="F5F5F5"/>
                </a:highlight>
                <a:latin typeface="Calibri"/>
                <a:cs typeface="Calibri"/>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Calibri" panose="020F0502020204030204" pitchFamily="34" charset="0"/>
              <a:cs typeface="Calibri" panose="020F0502020204030204" pitchFamily="34" charset="0"/>
            </a:endParaRP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Pour les joindre: appeler au 1-833-REBÂTIR (1-833-732-2847) ou écrire à </a:t>
            </a:r>
            <a:r>
              <a:rPr lang="fr-CA" sz="1200" b="0" i="0" u="sng" strike="noStrike">
                <a:solidFill>
                  <a:srgbClr val="212121"/>
                </a:solidFill>
                <a:effectLst/>
                <a:highlight>
                  <a:srgbClr val="F5F5F5"/>
                </a:highlight>
                <a:latin typeface="Calibri"/>
                <a:cs typeface="Calibri"/>
                <a:hlinkClick r:id="rId3"/>
              </a:rPr>
              <a:t>projet@rebatir.ca</a:t>
            </a:r>
            <a:r>
              <a:rPr lang="fr-CA" sz="1200" b="0" i="0" u="none" strike="noStrike">
                <a:solidFill>
                  <a:srgbClr val="000000"/>
                </a:solidFill>
                <a:effectLst/>
                <a:highlight>
                  <a:srgbClr val="F5F5F5"/>
                </a:highlight>
                <a:latin typeface="Calibri"/>
                <a:cs typeface="Calibri"/>
              </a:rPr>
              <a:t> </a:t>
            </a:r>
            <a:endParaRPr lang="fr-CA" sz="1200" b="0" i="0">
              <a:solidFill>
                <a:srgbClr val="444444"/>
              </a:solidFill>
              <a:effectLst/>
              <a:highlight>
                <a:srgbClr val="F5F5F5"/>
              </a:highlight>
              <a:latin typeface="Calibri"/>
              <a:cs typeface="Calibri"/>
            </a:endParaRPr>
          </a:p>
          <a:p>
            <a:endParaRPr lang="fr-CA">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11</a:t>
            </a:fld>
            <a:endParaRPr lang="fr-CA"/>
          </a:p>
        </p:txBody>
      </p:sp>
    </p:spTree>
    <p:extLst>
      <p:ext uri="{BB962C8B-B14F-4D97-AF65-F5344CB8AC3E}">
        <p14:creationId xmlns:p14="http://schemas.microsoft.com/office/powerpoint/2010/main" val="3101477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a:cs typeface="Calibri"/>
              </a:rPr>
              <a:t>1 minute</a:t>
            </a:r>
            <a:r>
              <a:rPr lang="en-US" b="0" i="0">
                <a:solidFill>
                  <a:srgbClr val="444444"/>
                </a:solidFill>
                <a:effectLst/>
                <a:highlight>
                  <a:srgbClr val="F5F5F5"/>
                </a:highlight>
                <a:latin typeface="Calibri"/>
                <a:cs typeface="Calibri"/>
              </a:rPr>
              <a:t>​</a:t>
            </a:r>
          </a:p>
          <a:p>
            <a:pPr algn="l" rtl="0" fontAlgn="base"/>
            <a:r>
              <a:rPr lang="fr-CA" b="1" i="0" u="sng">
                <a:solidFill>
                  <a:srgbClr val="000000"/>
                </a:solidFill>
                <a:effectLst/>
                <a:highlight>
                  <a:srgbClr val="F5F5F5"/>
                </a:highlight>
                <a:latin typeface="Calibri"/>
                <a:cs typeface="Calibri"/>
              </a:rPr>
              <a:t>Instructions</a:t>
            </a:r>
            <a:r>
              <a:rPr lang="fr-CA" b="0" i="0">
                <a:solidFill>
                  <a:srgbClr val="444444"/>
                </a:solidFill>
                <a:effectLst/>
                <a:highlight>
                  <a:srgbClr val="F5F5F5"/>
                </a:highlight>
                <a:latin typeface="Calibri"/>
                <a:cs typeface="Calibri"/>
              </a:rPr>
              <a:t>​</a:t>
            </a:r>
          </a:p>
          <a:p>
            <a:endParaRPr lang="fr-CA">
              <a:solidFill>
                <a:srgbClr val="444444"/>
              </a:solidFill>
              <a:highlight>
                <a:srgbClr val="F5F5F5"/>
              </a:highlight>
              <a:latin typeface="Calibri"/>
              <a:cs typeface="Calibri"/>
            </a:endParaRPr>
          </a:p>
          <a:p>
            <a:pPr marL="171450" indent="-171450" fontAlgn="base">
              <a:buFont typeface="Arial" panose="020B0604020202020204" pitchFamily="34" charset="0"/>
              <a:buChar char="•"/>
            </a:pPr>
            <a:r>
              <a:rPr lang="fr-CA">
                <a:solidFill>
                  <a:srgbClr val="000000"/>
                </a:solidFill>
                <a:highlight>
                  <a:srgbClr val="F5F5F5"/>
                </a:highlight>
                <a:latin typeface="Calibri"/>
                <a:cs typeface="Calibri"/>
              </a:rPr>
              <a:t>Expliquez que cet organisme offre notamment des services d'information, de soutien et de référence aux personnes qui vivent de la violence conjugale. Leurs services sont anonymes et confidentiels.</a:t>
            </a:r>
            <a:endParaRPr lang="fr-CA" sz="1200" b="0" i="0">
              <a:solidFill>
                <a:srgbClr val="444444"/>
              </a:solidFill>
              <a:effectLst/>
              <a:highlight>
                <a:srgbClr val="F5F5F5"/>
              </a:highlight>
              <a:latin typeface="Calibri"/>
              <a:cs typeface="Calibri"/>
            </a:endParaRPr>
          </a:p>
          <a:p>
            <a:pPr algn="l" rtl="0" fontAlgn="base">
              <a:buFont typeface="Arial" panose="020B0604020202020204" pitchFamily="34" charset="0"/>
              <a:buChar char="•"/>
            </a:pPr>
            <a:endParaRPr lang="fr-CA" sz="1200" b="0" i="0">
              <a:solidFill>
                <a:srgbClr val="444444"/>
              </a:solidFill>
              <a:effectLst/>
              <a:highlight>
                <a:srgbClr val="F5F5F5"/>
              </a:highlight>
              <a:latin typeface="Calibri" panose="020F0502020204030204" pitchFamily="34" charset="0"/>
              <a:cs typeface="Calibri" panose="020F0502020204030204" pitchFamily="34" charset="0"/>
            </a:endParaRP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Pour les joindre: </a:t>
            </a:r>
            <a:endParaRPr lang="fr-CA" sz="1200" b="0" i="0">
              <a:solidFill>
                <a:srgbClr val="000000"/>
              </a:solidFill>
              <a:effectLst/>
              <a:highlight>
                <a:srgbClr val="F5F5F5"/>
              </a:highlight>
              <a:latin typeface="Calibri"/>
              <a:cs typeface="Calibri"/>
            </a:endParaRPr>
          </a:p>
          <a:p>
            <a:pPr marL="628650" lvl="1" indent="-171450">
              <a:buFont typeface="Courier New" panose="020B0604020202020204" pitchFamily="34" charset="0"/>
              <a:buChar char="o"/>
            </a:pPr>
            <a:r>
              <a:rPr lang="fr-CA">
                <a:highlight>
                  <a:srgbClr val="F5F5F5"/>
                </a:highlight>
                <a:latin typeface="Calibri"/>
                <a:cs typeface="Calibri"/>
              </a:rPr>
              <a:t>Par téléphone: 1 800 363-9010 (24/7)</a:t>
            </a:r>
            <a:endParaRPr lang="fr-CA">
              <a:highlight>
                <a:srgbClr val="F5F5F5"/>
              </a:highlight>
              <a:latin typeface="Calibri" panose="020F0502020204030204" pitchFamily="34" charset="0"/>
              <a:cs typeface="Calibri" panose="020F0502020204030204" pitchFamily="34" charset="0"/>
            </a:endParaRPr>
          </a:p>
          <a:p>
            <a:pPr marL="628650" lvl="1" indent="-171450">
              <a:buFont typeface="Courier New" panose="020B0604020202020204" pitchFamily="34" charset="0"/>
              <a:buChar char="o"/>
            </a:pPr>
            <a:r>
              <a:rPr lang="fr-CA">
                <a:highlight>
                  <a:srgbClr val="F5F5F5"/>
                </a:highlight>
                <a:latin typeface="Calibri"/>
                <a:cs typeface="Calibri"/>
              </a:rPr>
              <a:t>Par courriel: </a:t>
            </a:r>
            <a:r>
              <a:rPr lang="fr-CA">
                <a:highlight>
                  <a:srgbClr val="F5F5F5"/>
                </a:highlight>
                <a:latin typeface="Calibri"/>
                <a:cs typeface="Calibri"/>
                <a:hlinkClick r:id="rId3"/>
              </a:rPr>
              <a:t>sos@sosviolenceconjugale.ca</a:t>
            </a:r>
            <a:endParaRPr lang="fr-CA">
              <a:highlight>
                <a:srgbClr val="F5F5F5"/>
              </a:highlight>
              <a:latin typeface="Calibri" panose="020F0502020204030204" pitchFamily="34" charset="0"/>
              <a:cs typeface="Calibri" panose="020F0502020204030204" pitchFamily="34" charset="0"/>
            </a:endParaRPr>
          </a:p>
          <a:p>
            <a:pPr marL="628650" lvl="1" indent="-171450">
              <a:buFont typeface="Courier New" panose="020B0604020202020204" pitchFamily="34" charset="0"/>
              <a:buChar char="o"/>
            </a:pPr>
            <a:r>
              <a:rPr lang="fr-CA">
                <a:highlight>
                  <a:srgbClr val="F5F5F5"/>
                </a:highlight>
                <a:latin typeface="Calibri"/>
                <a:cs typeface="Calibri"/>
              </a:rPr>
              <a:t>L'organisme offre aussi un service de clavardage: </a:t>
            </a:r>
            <a:r>
              <a:rPr lang="fr-CA">
                <a:highlight>
                  <a:srgbClr val="F5F5F5"/>
                </a:highlight>
                <a:hlinkClick r:id="rId4"/>
              </a:rPr>
              <a:t>SOS violence conjugale: Webchat</a:t>
            </a:r>
            <a:endParaRPr lang="fr-CA">
              <a:highlight>
                <a:srgbClr val="F5F5F5"/>
              </a:highlight>
              <a:latin typeface="Calibri" panose="020F0502020204030204" pitchFamily="34" charset="0"/>
              <a:cs typeface="Calibri" panose="020F0502020204030204" pitchFamily="34" charset="0"/>
            </a:endParaRPr>
          </a:p>
          <a:p>
            <a:endParaRPr lang="fr-CA">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12</a:t>
            </a:fld>
            <a:endParaRPr lang="fr-CA"/>
          </a:p>
        </p:txBody>
      </p:sp>
    </p:spTree>
    <p:extLst>
      <p:ext uri="{BB962C8B-B14F-4D97-AF65-F5344CB8AC3E}">
        <p14:creationId xmlns:p14="http://schemas.microsoft.com/office/powerpoint/2010/main" val="648733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3 minutes</a:t>
            </a:r>
            <a:r>
              <a:rPr lang="en-US" b="0" i="0">
                <a:solidFill>
                  <a:srgbClr val="444444"/>
                </a:solidFill>
                <a:effectLst/>
                <a:highlight>
                  <a:srgbClr val="F5F5F5"/>
                </a:highlight>
                <a:latin typeface="Calibri" panose="020F0502020204030204" pitchFamily="34" charset="0"/>
              </a:rPr>
              <a:t>​</a:t>
            </a:r>
          </a:p>
          <a:p>
            <a:pPr algn="l" rtl="0" fontAlgn="base"/>
            <a:r>
              <a:rPr lang="fr-CA" b="1" i="0" u="sng">
                <a:solidFill>
                  <a:srgbClr val="000000"/>
                </a:solidFill>
                <a:effectLst/>
                <a:highlight>
                  <a:srgbClr val="F5F5F5"/>
                </a:highlight>
                <a:latin typeface="Calibri" panose="020F0502020204030204" pitchFamily="34" charset="0"/>
              </a:rPr>
              <a:t>Instructions pour la personne animatrice</a:t>
            </a:r>
            <a:r>
              <a:rPr lang="fr-CA" b="0" i="0" u="sng">
                <a:solidFill>
                  <a:srgbClr val="444444"/>
                </a:solidFill>
                <a:effectLst/>
                <a:highlight>
                  <a:srgbClr val="F5F5F5"/>
                </a:highlight>
                <a:latin typeface="Calibri" panose="020F0502020204030204" pitchFamily="34" charset="0"/>
              </a:rPr>
              <a:t>​</a:t>
            </a:r>
          </a:p>
          <a:p>
            <a:pPr algn="l" rtl="0" fontAlgn="base"/>
            <a:r>
              <a:rPr lang="fr-CA" b="0" i="0">
                <a:solidFill>
                  <a:srgbClr val="444444"/>
                </a:solidFill>
                <a:effectLst/>
                <a:highlight>
                  <a:srgbClr val="F5F5F5"/>
                </a:highlight>
                <a:latin typeface="Calibri" panose="020F0502020204030204" pitchFamily="34" charset="0"/>
              </a:rPr>
              <a:t>​</a:t>
            </a: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rPr>
              <a:t>Rappelez l’histoire partagée au début de l’activité. </a:t>
            </a:r>
            <a:r>
              <a:rPr lang="en-US" sz="1200" b="0" i="0">
                <a:solidFill>
                  <a:srgbClr val="444444"/>
                </a:solidFill>
                <a:effectLst/>
                <a:highlight>
                  <a:srgbClr val="F5F5F5"/>
                </a:highlight>
                <a:latin typeface="Calibri" panose="020F0502020204030204" pitchFamily="34" charset="0"/>
              </a:rPr>
              <a:t>​</a:t>
            </a:r>
            <a:endParaRPr lang="en-US" sz="1200" b="0" i="0">
              <a:solidFill>
                <a:srgbClr val="444444"/>
              </a:solidFill>
              <a:effectLst/>
              <a:highlight>
                <a:srgbClr val="F5F5F5"/>
              </a:highlight>
              <a:latin typeface="Arial" panose="020B0604020202020204" pitchFamily="34" charset="0"/>
            </a:endParaRP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rPr>
              <a:t>Demandez aux participantes de répondre à la question suivante : </a:t>
            </a:r>
            <a:r>
              <a:rPr lang="fr-CA" sz="1200" b="0" i="0">
                <a:solidFill>
                  <a:srgbClr val="444444"/>
                </a:solidFill>
                <a:effectLst/>
                <a:highlight>
                  <a:srgbClr val="F5F5F5"/>
                </a:highlight>
                <a:latin typeface="Calibri" panose="020F0502020204030204" pitchFamily="34" charset="0"/>
              </a:rPr>
              <a:t>​</a:t>
            </a:r>
            <a:endParaRPr lang="fr-CA" sz="1200" b="0" i="0">
              <a:solidFill>
                <a:srgbClr val="444444"/>
              </a:solidFill>
              <a:effectLst/>
              <a:highlight>
                <a:srgbClr val="F5F5F5"/>
              </a:highlight>
              <a:latin typeface="Arial" panose="020B0604020202020204" pitchFamily="34" charset="0"/>
            </a:endParaRPr>
          </a:p>
          <a:p>
            <a:pPr marL="628650" lvl="1"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À la lumière de toutes les informations et ressources que nous vous avons données, qu’est-ce que </a:t>
            </a:r>
            <a:r>
              <a:rPr lang="fr-CA" sz="1200" b="0" i="0" u="none" strike="noStrike" err="1">
                <a:solidFill>
                  <a:srgbClr val="000000"/>
                </a:solidFill>
                <a:effectLst/>
                <a:highlight>
                  <a:srgbClr val="F5F5F5"/>
                </a:highlight>
                <a:latin typeface="Calibri"/>
                <a:cs typeface="Calibri"/>
              </a:rPr>
              <a:t>Marmarha</a:t>
            </a:r>
            <a:r>
              <a:rPr lang="fr-CA" sz="1200" b="0" i="0" u="none" strike="noStrike">
                <a:solidFill>
                  <a:srgbClr val="000000"/>
                </a:solidFill>
                <a:effectLst/>
                <a:highlight>
                  <a:srgbClr val="F5F5F5"/>
                </a:highlight>
                <a:latin typeface="Calibri"/>
                <a:cs typeface="Calibri"/>
              </a:rPr>
              <a:t> </a:t>
            </a:r>
            <a:r>
              <a:rPr lang="fr-CA">
                <a:solidFill>
                  <a:srgbClr val="000000"/>
                </a:solidFill>
                <a:highlight>
                  <a:srgbClr val="F5F5F5"/>
                </a:highlight>
                <a:latin typeface="Calibri"/>
                <a:cs typeface="Calibri"/>
              </a:rPr>
              <a:t>pourrait</a:t>
            </a:r>
            <a:r>
              <a:rPr lang="fr-CA" sz="1200" b="0" i="0" u="none" strike="noStrike">
                <a:solidFill>
                  <a:srgbClr val="000000"/>
                </a:solidFill>
                <a:effectLst/>
                <a:highlight>
                  <a:srgbClr val="F5F5F5"/>
                </a:highlight>
                <a:latin typeface="Calibri"/>
                <a:cs typeface="Calibri"/>
              </a:rPr>
              <a:t> faire?</a:t>
            </a:r>
            <a:r>
              <a:rPr lang="fr-CA" sz="1200" b="0" i="0">
                <a:solidFill>
                  <a:srgbClr val="444444"/>
                </a:solidFill>
                <a:effectLst/>
                <a:highlight>
                  <a:srgbClr val="F5F5F5"/>
                </a:highlight>
                <a:latin typeface="Calibri"/>
                <a:cs typeface="Calibri"/>
              </a:rPr>
              <a:t>​</a:t>
            </a:r>
          </a:p>
          <a:p>
            <a:pPr marL="171450" indent="-17145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Complétez en partageant quelques pistes d’action.</a:t>
            </a:r>
            <a:r>
              <a:rPr lang="fr-CA">
                <a:solidFill>
                  <a:srgbClr val="000000"/>
                </a:solidFill>
                <a:highlight>
                  <a:srgbClr val="F5F5F5"/>
                </a:highlight>
                <a:latin typeface="Calibri"/>
                <a:cs typeface="Calibri"/>
              </a:rPr>
              <a:t> Cliquez pour faire apparaitre ces pistes à l'écran.</a:t>
            </a:r>
            <a:r>
              <a:rPr lang="fr-CA" sz="1200" b="0" i="0" u="none" strike="noStrike">
                <a:solidFill>
                  <a:srgbClr val="000000"/>
                </a:solidFill>
                <a:effectLst/>
                <a:highlight>
                  <a:srgbClr val="F5F5F5"/>
                </a:highlight>
                <a:latin typeface="Calibri"/>
                <a:cs typeface="Calibri"/>
              </a:rPr>
              <a:t> </a:t>
            </a:r>
            <a:r>
              <a:rPr lang="fr-CA" sz="1200" b="0" i="0">
                <a:solidFill>
                  <a:srgbClr val="444444"/>
                </a:solidFill>
                <a:effectLst/>
                <a:highlight>
                  <a:srgbClr val="F5F5F5"/>
                </a:highlight>
                <a:latin typeface="Calibri"/>
                <a:cs typeface="Calibri"/>
              </a:rPr>
              <a:t>​</a:t>
            </a: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rPr>
              <a:t>Concluez en mentionnant les 3 messages clés suivants : </a:t>
            </a:r>
            <a:r>
              <a:rPr lang="fr-CA" sz="1200" b="0" i="0">
                <a:solidFill>
                  <a:srgbClr val="444444"/>
                </a:solidFill>
                <a:effectLst/>
                <a:highlight>
                  <a:srgbClr val="F5F5F5"/>
                </a:highlight>
                <a:latin typeface="Calibri" panose="020F0502020204030204" pitchFamily="34" charset="0"/>
              </a:rPr>
              <a:t>​</a:t>
            </a:r>
            <a:endParaRPr lang="fr-CA" sz="1200" b="0" i="0">
              <a:solidFill>
                <a:srgbClr val="444444"/>
              </a:solidFill>
              <a:effectLst/>
              <a:highlight>
                <a:srgbClr val="F5F5F5"/>
              </a:highlight>
              <a:latin typeface="Arial" panose="020B0604020202020204" pitchFamily="34" charset="0"/>
            </a:endParaRPr>
          </a:p>
          <a:p>
            <a:pPr marL="628650" lvl="1"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rPr>
              <a:t>Les personnes mariées et non mariées ont des droits et obligations dans le couple. En particulier, elles doivent se respecter.</a:t>
            </a:r>
            <a:r>
              <a:rPr lang="fr-CA" sz="1200" b="0" i="0">
                <a:solidFill>
                  <a:srgbClr val="444444"/>
                </a:solidFill>
                <a:effectLst/>
                <a:highlight>
                  <a:srgbClr val="F5F5F5"/>
                </a:highlight>
                <a:latin typeface="Calibri" panose="020F0502020204030204" pitchFamily="34" charset="0"/>
              </a:rPr>
              <a:t>​</a:t>
            </a:r>
            <a:endParaRPr lang="fr-CA" sz="1200" b="0" i="0">
              <a:solidFill>
                <a:srgbClr val="444444"/>
              </a:solidFill>
              <a:effectLst/>
              <a:highlight>
                <a:srgbClr val="F5F5F5"/>
              </a:highlight>
              <a:latin typeface="Arial" panose="020B0604020202020204" pitchFamily="34" charset="0"/>
            </a:endParaRPr>
          </a:p>
          <a:p>
            <a:pPr marL="628650" lvl="1" indent="-171450" fontAlgn="base">
              <a:buFont typeface="Arial" panose="020B0604020202020204" pitchFamily="34" charset="0"/>
              <a:buChar char="•"/>
            </a:pPr>
            <a:r>
              <a:rPr lang="fr-CA" sz="1200" b="0" i="0" u="none" strike="noStrike">
                <a:solidFill>
                  <a:srgbClr val="000000"/>
                </a:solidFill>
                <a:effectLst/>
                <a:highlight>
                  <a:srgbClr val="F5F5F5"/>
                </a:highlight>
                <a:latin typeface="Calibri"/>
                <a:ea typeface="Calibri"/>
                <a:cs typeface="Calibri"/>
              </a:rPr>
              <a:t>Dans certains cas, une personne peut vivre de la violence de la part de son conjoint ou sa conjointe. </a:t>
            </a:r>
            <a:r>
              <a:rPr lang="en-US" sz="1200" b="0" i="0">
                <a:solidFill>
                  <a:srgbClr val="444444"/>
                </a:solidFill>
                <a:effectLst/>
                <a:highlight>
                  <a:srgbClr val="F5F5F5"/>
                </a:highlight>
                <a:latin typeface="Calibri"/>
                <a:ea typeface="Calibri"/>
                <a:cs typeface="Calibri"/>
              </a:rPr>
              <a:t>​</a:t>
            </a:r>
            <a:endParaRPr lang="fr-CA">
              <a:solidFill>
                <a:srgbClr val="000000"/>
              </a:solidFill>
              <a:latin typeface="Aptos"/>
              <a:cs typeface="Calibri"/>
            </a:endParaRPr>
          </a:p>
          <a:p>
            <a:pPr marL="628650" lvl="1" indent="-171450" algn="l">
              <a:buFont typeface="Arial" panose="020B0604020202020204" pitchFamily="34" charset="0"/>
              <a:buChar char="•"/>
            </a:pPr>
            <a:r>
              <a:rPr lang="fr-CA">
                <a:solidFill>
                  <a:srgbClr val="000000"/>
                </a:solidFill>
                <a:highlight>
                  <a:srgbClr val="F5F5F5"/>
                </a:highlight>
                <a:latin typeface="Calibri"/>
                <a:cs typeface="Calibri"/>
              </a:rPr>
              <a:t>La violence conjugale n'est pas forcément physique. Elle peut aussi être physique</a:t>
            </a:r>
            <a:r>
              <a:rPr lang="fr-CA" b="0" i="0" u="none" strike="noStrike">
                <a:solidFill>
                  <a:srgbClr val="000000"/>
                </a:solidFill>
                <a:effectLst/>
                <a:highlight>
                  <a:srgbClr val="F5F5F5"/>
                </a:highlight>
                <a:latin typeface="Calibri"/>
                <a:cs typeface="Calibri"/>
              </a:rPr>
              <a:t>, </a:t>
            </a:r>
            <a:r>
              <a:rPr lang="fr-CA">
                <a:solidFill>
                  <a:srgbClr val="000000"/>
                </a:solidFill>
                <a:highlight>
                  <a:srgbClr val="F5F5F5"/>
                </a:highlight>
                <a:latin typeface="Calibri"/>
                <a:cs typeface="Calibri"/>
              </a:rPr>
              <a:t>psychologique ou sexuelle, entre autres. </a:t>
            </a:r>
            <a:r>
              <a:rPr lang="fr-CA">
                <a:solidFill>
                  <a:srgbClr val="000000"/>
                </a:solidFill>
                <a:highlight>
                  <a:srgbClr val="F5F5F5"/>
                </a:highlight>
              </a:rPr>
              <a:t>Il n’y a aucune hiérarchie, toutes ces formes de violences sont inacceptables. Les personnes qui vivent de la violence ne sont jamais responsables de ses conséquences.</a:t>
            </a:r>
            <a:endParaRPr lang="fr-CA"/>
          </a:p>
          <a:p>
            <a:pPr algn="l" rtl="0" fontAlgn="base"/>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13</a:t>
            </a:fld>
            <a:endParaRPr lang="fr-CA"/>
          </a:p>
        </p:txBody>
      </p:sp>
    </p:spTree>
    <p:extLst>
      <p:ext uri="{BB962C8B-B14F-4D97-AF65-F5344CB8AC3E}">
        <p14:creationId xmlns:p14="http://schemas.microsoft.com/office/powerpoint/2010/main" val="3546792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base"/>
            <a:r>
              <a:rPr lang="fr-CA" b="1">
                <a:solidFill>
                  <a:srgbClr val="000000"/>
                </a:solidFill>
                <a:highlight>
                  <a:srgbClr val="F5F5F5"/>
                </a:highlight>
                <a:latin typeface="Calibri"/>
                <a:ea typeface="Calibri"/>
                <a:cs typeface="Calibri"/>
              </a:rPr>
              <a:t>1 minute</a:t>
            </a:r>
            <a:r>
              <a:rPr lang="en-US">
                <a:solidFill>
                  <a:srgbClr val="444444"/>
                </a:solidFill>
                <a:highlight>
                  <a:srgbClr val="F5F5F5"/>
                </a:highlight>
                <a:latin typeface="Calibri"/>
                <a:ea typeface="Calibri"/>
                <a:cs typeface="Calibri"/>
              </a:rPr>
              <a:t>​</a:t>
            </a:r>
            <a:endParaRPr lang="fr-FR"/>
          </a:p>
          <a:p>
            <a:r>
              <a:rPr lang="fr-CA" b="1" u="sng">
                <a:solidFill>
                  <a:srgbClr val="000000"/>
                </a:solidFill>
                <a:highlight>
                  <a:srgbClr val="F5F5F5"/>
                </a:highlight>
                <a:latin typeface="Calibri"/>
                <a:ea typeface="Calibri"/>
                <a:cs typeface="Calibri"/>
              </a:rPr>
              <a:t>Instructions</a:t>
            </a:r>
            <a:r>
              <a:rPr lang="fr-CA" u="sng">
                <a:solidFill>
                  <a:srgbClr val="444444"/>
                </a:solidFill>
                <a:highlight>
                  <a:srgbClr val="F5F5F5"/>
                </a:highlight>
                <a:latin typeface="Calibri"/>
                <a:ea typeface="Calibri"/>
                <a:cs typeface="Calibri"/>
              </a:rPr>
              <a:t>​</a:t>
            </a:r>
            <a:endParaRPr lang="en-US"/>
          </a:p>
          <a:p>
            <a:pPr marL="171450" indent="-171450">
              <a:buFont typeface="Arial" panose="020B0604020202020204" pitchFamily="34" charset="0"/>
              <a:buChar char="•"/>
            </a:pPr>
            <a:r>
              <a:rPr lang="fr-CA">
                <a:solidFill>
                  <a:srgbClr val="000000"/>
                </a:solidFill>
                <a:highlight>
                  <a:srgbClr val="F5F5F5"/>
                </a:highlight>
                <a:latin typeface="Calibri"/>
                <a:ea typeface="Calibri"/>
                <a:cs typeface="Calibri"/>
              </a:rPr>
              <a:t>Répondez aux questions. </a:t>
            </a:r>
            <a:endParaRPr lang="fr-CA">
              <a:solidFill>
                <a:srgbClr val="444444"/>
              </a:solidFill>
              <a:highlight>
                <a:srgbClr val="F5F5F5"/>
              </a:highlight>
              <a:latin typeface="Calibri"/>
              <a:ea typeface="Calibri"/>
              <a:cs typeface="Calibri"/>
            </a:endParaRPr>
          </a:p>
          <a:p>
            <a:pPr marL="171450" indent="-171450">
              <a:buFont typeface="Arial" panose="020B0604020202020204" pitchFamily="34" charset="0"/>
              <a:buChar char="•"/>
            </a:pPr>
            <a:r>
              <a:rPr lang="fr-CA">
                <a:solidFill>
                  <a:srgbClr val="000000"/>
                </a:solidFill>
                <a:highlight>
                  <a:srgbClr val="F5F5F5"/>
                </a:highlight>
                <a:latin typeface="Calibri"/>
                <a:ea typeface="Calibri"/>
                <a:cs typeface="Calibri"/>
              </a:rPr>
              <a:t>Si le temps le permet, posez les questions suivantes et notez les réponses : </a:t>
            </a:r>
          </a:p>
          <a:p>
            <a:pPr lvl="1" indent="-171450">
              <a:buFont typeface="Courier New" panose="020B0604020202020204" pitchFamily="34" charset="0"/>
              <a:buChar char="o"/>
            </a:pPr>
            <a:r>
              <a:rPr lang="fr-FR">
                <a:solidFill>
                  <a:srgbClr val="000000"/>
                </a:solidFill>
                <a:highlight>
                  <a:srgbClr val="F5F5F5"/>
                </a:highlight>
                <a:latin typeface="Calibri"/>
                <a:ea typeface="Calibri"/>
                <a:cs typeface="Calibri"/>
              </a:rPr>
              <a:t>Avez-vous apprécié l’activité? Pourquoi? </a:t>
            </a:r>
            <a:endParaRPr lang="fr-CA">
              <a:solidFill>
                <a:srgbClr val="000000"/>
              </a:solidFill>
              <a:highlight>
                <a:srgbClr val="F5F5F5"/>
              </a:highlight>
              <a:latin typeface="Calibri"/>
              <a:ea typeface="Calibri"/>
              <a:cs typeface="Calibri"/>
            </a:endParaRPr>
          </a:p>
          <a:p>
            <a:pPr lvl="1" indent="-171450">
              <a:buFont typeface="Courier New" panose="020B0604020202020204" pitchFamily="34" charset="0"/>
              <a:buChar char="o"/>
            </a:pPr>
            <a:r>
              <a:rPr lang="fr-FR">
                <a:solidFill>
                  <a:srgbClr val="000000"/>
                </a:solidFill>
                <a:highlight>
                  <a:srgbClr val="F5F5F5"/>
                </a:highlight>
                <a:latin typeface="Calibri"/>
                <a:ea typeface="Calibri"/>
                <a:cs typeface="Calibri"/>
              </a:rPr>
              <a:t>Qu’avez-vous appris de nouveau? </a:t>
            </a:r>
            <a:endParaRPr lang="fr-CA">
              <a:solidFill>
                <a:srgbClr val="000000"/>
              </a:solidFill>
              <a:highlight>
                <a:srgbClr val="F5F5F5"/>
              </a:highlight>
              <a:latin typeface="Calibri"/>
              <a:ea typeface="Calibri"/>
              <a:cs typeface="Calibri"/>
            </a:endParaRPr>
          </a:p>
          <a:p>
            <a:pPr lvl="1" indent="-171450">
              <a:buFont typeface="Courier New" panose="020B0604020202020204" pitchFamily="34" charset="0"/>
              <a:buChar char="o"/>
            </a:pPr>
            <a:r>
              <a:rPr lang="fr-FR">
                <a:solidFill>
                  <a:srgbClr val="000000"/>
                </a:solidFill>
                <a:highlight>
                  <a:srgbClr val="F5F5F5"/>
                </a:highlight>
                <a:latin typeface="Calibri"/>
                <a:ea typeface="Calibri"/>
                <a:cs typeface="Calibri"/>
              </a:rPr>
              <a:t>Les informations partagées dans cette activité sont-elles utiles pour vous? Dans quelle situation les utiliserez-vous?</a:t>
            </a:r>
            <a:endParaRPr lang="fr-CA">
              <a:solidFill>
                <a:srgbClr val="000000"/>
              </a:solidFill>
              <a:highlight>
                <a:srgbClr val="F5F5F5"/>
              </a:highlight>
              <a:latin typeface="Calibri"/>
              <a:ea typeface="Calibri"/>
              <a:cs typeface="Calibri"/>
            </a:endParaRPr>
          </a:p>
          <a:p>
            <a:pPr marL="171450" indent="-171450">
              <a:buFont typeface="Arial" panose="020B0604020202020204" pitchFamily="34" charset="0"/>
              <a:buChar char="•"/>
            </a:pPr>
            <a:r>
              <a:rPr lang="fr-CA">
                <a:solidFill>
                  <a:srgbClr val="000000"/>
                </a:solidFill>
                <a:highlight>
                  <a:srgbClr val="F5F5F5"/>
                </a:highlight>
                <a:latin typeface="Calibri"/>
                <a:ea typeface="Calibri"/>
                <a:cs typeface="Calibri"/>
              </a:rPr>
              <a:t>N'hésitez pas à remercier les personnes présentes d'avoir participé aux activités, posé des questions et partagé leurs points de vue.</a:t>
            </a:r>
            <a:endParaRPr lang="en-US"/>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14</a:t>
            </a:fld>
            <a:endParaRPr lang="fr-CA"/>
          </a:p>
        </p:txBody>
      </p:sp>
    </p:spTree>
    <p:extLst>
      <p:ext uri="{BB962C8B-B14F-4D97-AF65-F5344CB8AC3E}">
        <p14:creationId xmlns:p14="http://schemas.microsoft.com/office/powerpoint/2010/main" val="545083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15</a:t>
            </a:fld>
            <a:endParaRPr lang="fr-CA"/>
          </a:p>
        </p:txBody>
      </p:sp>
    </p:spTree>
    <p:extLst>
      <p:ext uri="{BB962C8B-B14F-4D97-AF65-F5344CB8AC3E}">
        <p14:creationId xmlns:p14="http://schemas.microsoft.com/office/powerpoint/2010/main" val="30383052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hyperlink" Target="https://www.facebook.com/educaloi/?ref=page_internal" TargetMode="External"/><Relationship Id="rId3" Type="http://schemas.openxmlformats.org/officeDocument/2006/relationships/image" Target="../media/image11.png"/><Relationship Id="rId7" Type="http://schemas.openxmlformats.org/officeDocument/2006/relationships/image" Target="../media/image14.svg"/><Relationship Id="rId12" Type="http://schemas.openxmlformats.org/officeDocument/2006/relationships/hyperlink" Target="https://www.instagram.com/educaloi/?hl=fr-ca" TargetMode="External"/><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3.png"/><Relationship Id="rId11" Type="http://schemas.openxmlformats.org/officeDocument/2006/relationships/hyperlink" Target="https://www.youtube.com/c/educaloi/videos" TargetMode="External"/><Relationship Id="rId5" Type="http://schemas.openxmlformats.org/officeDocument/2006/relationships/hyperlink" Target="https://educaloi.qc.ca/" TargetMode="External"/><Relationship Id="rId15" Type="http://schemas.openxmlformats.org/officeDocument/2006/relationships/image" Target="../media/image1.pn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png"/><Relationship Id="rId14" Type="http://schemas.openxmlformats.org/officeDocument/2006/relationships/hyperlink" Target="https://educaloi.qc.ca/en/" TargetMode="Externa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13">
            <a:extLst>
              <a:ext uri="{FF2B5EF4-FFF2-40B4-BE49-F238E27FC236}">
                <a16:creationId xmlns:a16="http://schemas.microsoft.com/office/drawing/2014/main" id="{FF4AE20D-E092-A0A8-8EF1-844988D2D19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316" t="9271" r="3772" b="32316"/>
          <a:stretch/>
        </p:blipFill>
        <p:spPr>
          <a:xfrm>
            <a:off x="0" y="-128336"/>
            <a:ext cx="12192000" cy="4895546"/>
          </a:xfrm>
          <a:prstGeom prst="rect">
            <a:avLst/>
          </a:prstGeom>
        </p:spPr>
      </p:pic>
      <p:sp>
        <p:nvSpPr>
          <p:cNvPr id="2" name="Titre 1">
            <a:extLst>
              <a:ext uri="{FF2B5EF4-FFF2-40B4-BE49-F238E27FC236}">
                <a16:creationId xmlns:a16="http://schemas.microsoft.com/office/drawing/2014/main" id="{14268358-8787-DF04-9D5E-2C47C84BBC9A}"/>
              </a:ext>
            </a:extLst>
          </p:cNvPr>
          <p:cNvSpPr>
            <a:spLocks noGrp="1"/>
          </p:cNvSpPr>
          <p:nvPr>
            <p:ph type="ctrTitle"/>
          </p:nvPr>
        </p:nvSpPr>
        <p:spPr>
          <a:xfrm>
            <a:off x="733246" y="1122363"/>
            <a:ext cx="7806906" cy="2387600"/>
          </a:xfrm>
        </p:spPr>
        <p:txBody>
          <a:bodyPr anchor="b"/>
          <a:lstStyle>
            <a:lvl1pPr algn="l">
              <a:defRPr sz="6000">
                <a:solidFill>
                  <a:schemeClr val="bg1"/>
                </a:solidFill>
              </a:defRPr>
            </a:lvl1pPr>
          </a:lstStyle>
          <a:p>
            <a:r>
              <a:rPr lang="fr-FR"/>
              <a:t>Modifiez le style du titre</a:t>
            </a:r>
            <a:endParaRPr lang="fr-CA"/>
          </a:p>
        </p:txBody>
      </p:sp>
      <p:sp>
        <p:nvSpPr>
          <p:cNvPr id="4" name="Espace réservé de la date 3">
            <a:extLst>
              <a:ext uri="{FF2B5EF4-FFF2-40B4-BE49-F238E27FC236}">
                <a16:creationId xmlns:a16="http://schemas.microsoft.com/office/drawing/2014/main" id="{3B0C5AA0-E852-578A-8D1F-6CEED1F0A8F3}"/>
              </a:ext>
            </a:extLst>
          </p:cNvPr>
          <p:cNvSpPr>
            <a:spLocks noGrp="1"/>
          </p:cNvSpPr>
          <p:nvPr>
            <p:ph type="dt" sz="half" idx="10"/>
          </p:nvPr>
        </p:nvSpPr>
        <p:spPr>
          <a:xfrm>
            <a:off x="838200" y="6356350"/>
            <a:ext cx="2743200" cy="365125"/>
          </a:xfrm>
          <a:prstGeom prst="rect">
            <a:avLst/>
          </a:prstGeom>
        </p:spPr>
        <p:txBody>
          <a:bodyPr/>
          <a:lstStyle/>
          <a:p>
            <a:fld id="{A3CD4133-95F7-48D7-9EF0-9862A6E18954}" type="datetimeFigureOut">
              <a:rPr lang="fr-CA" smtClean="0"/>
              <a:t>2026-01-23</a:t>
            </a:fld>
            <a:endParaRPr lang="fr-CA"/>
          </a:p>
        </p:txBody>
      </p:sp>
      <p:sp>
        <p:nvSpPr>
          <p:cNvPr id="5" name="Espace réservé du pied de page 4">
            <a:extLst>
              <a:ext uri="{FF2B5EF4-FFF2-40B4-BE49-F238E27FC236}">
                <a16:creationId xmlns:a16="http://schemas.microsoft.com/office/drawing/2014/main" id="{02A35981-8A85-8AC7-A1C7-54AC56C82C7F}"/>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6" name="Espace réservé du numéro de diapositive 5">
            <a:extLst>
              <a:ext uri="{FF2B5EF4-FFF2-40B4-BE49-F238E27FC236}">
                <a16:creationId xmlns:a16="http://schemas.microsoft.com/office/drawing/2014/main" id="{B45A0092-D95E-40D9-83DF-99846FF244DF}"/>
              </a:ext>
            </a:extLst>
          </p:cNvPr>
          <p:cNvSpPr>
            <a:spLocks noGrp="1"/>
          </p:cNvSpPr>
          <p:nvPr>
            <p:ph type="sldNum" sz="quarter" idx="12"/>
          </p:nvPr>
        </p:nvSpPr>
        <p:spPr>
          <a:xfrm>
            <a:off x="8610600" y="6356350"/>
            <a:ext cx="2743200" cy="365125"/>
          </a:xfrm>
          <a:prstGeom prst="rect">
            <a:avLst/>
          </a:prstGeom>
        </p:spPr>
        <p:txBody>
          <a:bodyPr/>
          <a:lstStyle/>
          <a:p>
            <a:fld id="{115A90E2-16E0-4520-91C8-BAA7D6C279B5}" type="slidenum">
              <a:rPr lang="fr-CA" smtClean="0"/>
              <a:t>‹n°›</a:t>
            </a:fld>
            <a:endParaRPr lang="fr-CA"/>
          </a:p>
        </p:txBody>
      </p:sp>
      <p:sp>
        <p:nvSpPr>
          <p:cNvPr id="7" name="Rectangle 6">
            <a:extLst>
              <a:ext uri="{FF2B5EF4-FFF2-40B4-BE49-F238E27FC236}">
                <a16:creationId xmlns:a16="http://schemas.microsoft.com/office/drawing/2014/main" id="{DE7B2A1B-2889-0D82-FF83-4F3AB99B1E67}"/>
              </a:ext>
            </a:extLst>
          </p:cNvPr>
          <p:cNvSpPr/>
          <p:nvPr userDrawn="1"/>
        </p:nvSpPr>
        <p:spPr>
          <a:xfrm>
            <a:off x="0" y="4726112"/>
            <a:ext cx="12192000" cy="2262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Sous-titre 2">
            <a:extLst>
              <a:ext uri="{FF2B5EF4-FFF2-40B4-BE49-F238E27FC236}">
                <a16:creationId xmlns:a16="http://schemas.microsoft.com/office/drawing/2014/main" id="{786A9653-0CF7-405B-9EE1-5F63ED582BED}"/>
              </a:ext>
            </a:extLst>
          </p:cNvPr>
          <p:cNvSpPr>
            <a:spLocks noGrp="1"/>
          </p:cNvSpPr>
          <p:nvPr>
            <p:ph type="subTitle" idx="1"/>
          </p:nvPr>
        </p:nvSpPr>
        <p:spPr>
          <a:xfrm>
            <a:off x="733246" y="4907756"/>
            <a:ext cx="55899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pic>
        <p:nvPicPr>
          <p:cNvPr id="15" name="Image 14" descr="Une image contenant Police, Graphique, logo, symbole&#10;&#10;Description générée automatiquement">
            <a:extLst>
              <a:ext uri="{FF2B5EF4-FFF2-40B4-BE49-F238E27FC236}">
                <a16:creationId xmlns:a16="http://schemas.microsoft.com/office/drawing/2014/main" id="{210534FF-39A5-D602-21C0-17F1FB83E7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67164" y="5889572"/>
            <a:ext cx="3551506" cy="673946"/>
          </a:xfrm>
          <a:prstGeom prst="rect">
            <a:avLst/>
          </a:prstGeom>
        </p:spPr>
      </p:pic>
    </p:spTree>
    <p:extLst>
      <p:ext uri="{BB962C8B-B14F-4D97-AF65-F5344CB8AC3E}">
        <p14:creationId xmlns:p14="http://schemas.microsoft.com/office/powerpoint/2010/main" val="4279856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9AD7D-A3FC-062C-7454-0A70589190A8}"/>
              </a:ext>
            </a:extLst>
          </p:cNvPr>
          <p:cNvSpPr>
            <a:spLocks noGrp="1"/>
          </p:cNvSpPr>
          <p:nvPr>
            <p:ph type="title"/>
          </p:nvPr>
        </p:nvSpPr>
        <p:spPr>
          <a:xfrm>
            <a:off x="1528011" y="365125"/>
            <a:ext cx="9825789"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63F7D7A-C14E-9B37-2CC7-4B1879396B0D}"/>
              </a:ext>
            </a:extLst>
          </p:cNvPr>
          <p:cNvSpPr>
            <a:spLocks noGrp="1"/>
          </p:cNvSpPr>
          <p:nvPr>
            <p:ph idx="1"/>
          </p:nvPr>
        </p:nvSpPr>
        <p:spPr>
          <a:xfrm>
            <a:off x="1528011" y="1825625"/>
            <a:ext cx="982578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4" name="Picture 13">
            <a:extLst>
              <a:ext uri="{FF2B5EF4-FFF2-40B4-BE49-F238E27FC236}">
                <a16:creationId xmlns:a16="http://schemas.microsoft.com/office/drawing/2014/main" id="{3ADF9300-8B42-0AA6-3F5E-E87824B5643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8252" t="9271" r="5389" b="10337"/>
          <a:stretch/>
        </p:blipFill>
        <p:spPr>
          <a:xfrm>
            <a:off x="12031" y="0"/>
            <a:ext cx="963386" cy="6858000"/>
          </a:xfrm>
          <a:prstGeom prst="rect">
            <a:avLst/>
          </a:prstGeom>
        </p:spPr>
      </p:pic>
    </p:spTree>
    <p:extLst>
      <p:ext uri="{BB962C8B-B14F-4D97-AF65-F5344CB8AC3E}">
        <p14:creationId xmlns:p14="http://schemas.microsoft.com/office/powerpoint/2010/main" val="304390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_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9AD7D-A3FC-062C-7454-0A70589190A8}"/>
              </a:ext>
            </a:extLst>
          </p:cNvPr>
          <p:cNvSpPr>
            <a:spLocks noGrp="1"/>
          </p:cNvSpPr>
          <p:nvPr>
            <p:ph type="title"/>
          </p:nvPr>
        </p:nvSpPr>
        <p:spPr>
          <a:xfrm>
            <a:off x="2432650" y="365125"/>
            <a:ext cx="8921150"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63F7D7A-C14E-9B37-2CC7-4B1879396B0D}"/>
              </a:ext>
            </a:extLst>
          </p:cNvPr>
          <p:cNvSpPr>
            <a:spLocks noGrp="1"/>
          </p:cNvSpPr>
          <p:nvPr>
            <p:ph idx="1"/>
          </p:nvPr>
        </p:nvSpPr>
        <p:spPr>
          <a:xfrm>
            <a:off x="2432650" y="1825625"/>
            <a:ext cx="8921150"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7" name="Picture 43" descr="Background pattern&#10;&#10;Description automatically generated">
            <a:extLst>
              <a:ext uri="{FF2B5EF4-FFF2-40B4-BE49-F238E27FC236}">
                <a16:creationId xmlns:a16="http://schemas.microsoft.com/office/drawing/2014/main" id="{8F58E42E-8F32-1375-6DBF-29FA5AE058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601" t="9356" r="5244" b="9538"/>
          <a:stretch/>
        </p:blipFill>
        <p:spPr>
          <a:xfrm>
            <a:off x="0" y="0"/>
            <a:ext cx="1972639" cy="6858000"/>
          </a:xfrm>
          <a:prstGeom prst="rect">
            <a:avLst/>
          </a:prstGeom>
        </p:spPr>
      </p:pic>
      <p:pic>
        <p:nvPicPr>
          <p:cNvPr id="4" name="Picture 13">
            <a:extLst>
              <a:ext uri="{FF2B5EF4-FFF2-40B4-BE49-F238E27FC236}">
                <a16:creationId xmlns:a16="http://schemas.microsoft.com/office/drawing/2014/main" id="{51ABD13D-9136-31A2-CCAF-2D1CB096CF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591" t="9271" r="5389" b="10337"/>
          <a:stretch/>
        </p:blipFill>
        <p:spPr>
          <a:xfrm>
            <a:off x="-22934" y="0"/>
            <a:ext cx="1972639" cy="6858000"/>
          </a:xfrm>
          <a:prstGeom prst="rect">
            <a:avLst/>
          </a:prstGeom>
        </p:spPr>
      </p:pic>
    </p:spTree>
    <p:extLst>
      <p:ext uri="{BB962C8B-B14F-4D97-AF65-F5344CB8AC3E}">
        <p14:creationId xmlns:p14="http://schemas.microsoft.com/office/powerpoint/2010/main" val="424558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pic>
        <p:nvPicPr>
          <p:cNvPr id="3" name="Picture 13">
            <a:extLst>
              <a:ext uri="{FF2B5EF4-FFF2-40B4-BE49-F238E27FC236}">
                <a16:creationId xmlns:a16="http://schemas.microsoft.com/office/drawing/2014/main" id="{9DF1776A-B268-6AB5-0EBE-E3F200FD9FB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66509"/>
          <a:stretch/>
        </p:blipFill>
        <p:spPr>
          <a:xfrm>
            <a:off x="0" y="-19363"/>
            <a:ext cx="12192000" cy="2173704"/>
          </a:xfrm>
          <a:prstGeom prst="rect">
            <a:avLst/>
          </a:prstGeom>
        </p:spPr>
      </p:pic>
      <p:sp>
        <p:nvSpPr>
          <p:cNvPr id="18" name="Espace réservé pour une image  17">
            <a:extLst>
              <a:ext uri="{FF2B5EF4-FFF2-40B4-BE49-F238E27FC236}">
                <a16:creationId xmlns:a16="http://schemas.microsoft.com/office/drawing/2014/main" id="{35EDECBC-90C7-DC95-F8D0-7D0731E33795}"/>
              </a:ext>
            </a:extLst>
          </p:cNvPr>
          <p:cNvSpPr>
            <a:spLocks noGrp="1"/>
          </p:cNvSpPr>
          <p:nvPr>
            <p:ph type="pic" sz="quarter" idx="14"/>
          </p:nvPr>
        </p:nvSpPr>
        <p:spPr>
          <a:xfrm>
            <a:off x="0" y="2045368"/>
            <a:ext cx="12192000" cy="4812632"/>
          </a:xfrm>
        </p:spPr>
        <p:txBody>
          <a:bodyPr/>
          <a:lstStyle>
            <a:lvl1pPr marL="0" indent="0">
              <a:buNone/>
              <a:defRPr>
                <a:solidFill>
                  <a:schemeClr val="bg1"/>
                </a:solidFill>
              </a:defRPr>
            </a:lvl1pPr>
          </a:lstStyle>
          <a:p>
            <a:r>
              <a:rPr lang="fr-FR"/>
              <a:t>Cliquez sur l'icône pour ajouter une image</a:t>
            </a:r>
            <a:endParaRPr lang="fr-CA"/>
          </a:p>
        </p:txBody>
      </p:sp>
      <p:sp>
        <p:nvSpPr>
          <p:cNvPr id="2" name="Titre 1">
            <a:extLst>
              <a:ext uri="{FF2B5EF4-FFF2-40B4-BE49-F238E27FC236}">
                <a16:creationId xmlns:a16="http://schemas.microsoft.com/office/drawing/2014/main" id="{1F272EEC-D761-6683-B0BB-8BDDE356461E}"/>
              </a:ext>
            </a:extLst>
          </p:cNvPr>
          <p:cNvSpPr>
            <a:spLocks noGrp="1"/>
          </p:cNvSpPr>
          <p:nvPr>
            <p:ph type="title"/>
          </p:nvPr>
        </p:nvSpPr>
        <p:spPr>
          <a:xfrm>
            <a:off x="3767760" y="972738"/>
            <a:ext cx="8248749" cy="1133475"/>
          </a:xfrm>
        </p:spPr>
        <p:txBody>
          <a:bodyPr anchor="b">
            <a:normAutofit/>
          </a:bodyPr>
          <a:lstStyle>
            <a:lvl1pPr>
              <a:defRPr sz="5400">
                <a:solidFill>
                  <a:schemeClr val="bg1"/>
                </a:solidFill>
              </a:defRPr>
            </a:lvl1pPr>
          </a:lstStyle>
          <a:p>
            <a:r>
              <a:rPr lang="fr-FR"/>
              <a:t>Modifiez le style du titre</a:t>
            </a:r>
            <a:endParaRPr lang="fr-CA"/>
          </a:p>
        </p:txBody>
      </p:sp>
      <p:pic>
        <p:nvPicPr>
          <p:cNvPr id="8" name="Graphic 7">
            <a:extLst>
              <a:ext uri="{FF2B5EF4-FFF2-40B4-BE49-F238E27FC236}">
                <a16:creationId xmlns:a16="http://schemas.microsoft.com/office/drawing/2014/main" id="{977BF1D7-F4E5-3ABB-132C-FD36E7311BF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26838" t="24556" r="30456" b="20361"/>
          <a:stretch/>
        </p:blipFill>
        <p:spPr>
          <a:xfrm>
            <a:off x="300448" y="522514"/>
            <a:ext cx="3347239" cy="3336199"/>
          </a:xfrm>
          <a:prstGeom prst="rect">
            <a:avLst/>
          </a:prstGeom>
        </p:spPr>
      </p:pic>
      <p:sp>
        <p:nvSpPr>
          <p:cNvPr id="12" name="Espace réservé du texte 11">
            <a:extLst>
              <a:ext uri="{FF2B5EF4-FFF2-40B4-BE49-F238E27FC236}">
                <a16:creationId xmlns:a16="http://schemas.microsoft.com/office/drawing/2014/main" id="{4EBF3470-72DA-B24E-D0C8-4C3EAECFCBB7}"/>
              </a:ext>
            </a:extLst>
          </p:cNvPr>
          <p:cNvSpPr>
            <a:spLocks noGrp="1"/>
          </p:cNvSpPr>
          <p:nvPr userDrawn="1">
            <p:ph type="body" sz="quarter" idx="13" hasCustomPrompt="1"/>
          </p:nvPr>
        </p:nvSpPr>
        <p:spPr>
          <a:xfrm>
            <a:off x="300038" y="942540"/>
            <a:ext cx="3348037" cy="2551112"/>
          </a:xfrm>
        </p:spPr>
        <p:txBody>
          <a:bodyPr anchor="ctr">
            <a:normAutofit/>
          </a:bodyPr>
          <a:lstStyle>
            <a:lvl1pPr marL="0" indent="0" algn="ctr">
              <a:buNone/>
              <a:defRPr sz="15400" b="1">
                <a:solidFill>
                  <a:schemeClr val="bg1"/>
                </a:solidFill>
              </a:defRPr>
            </a:lvl1pPr>
          </a:lstStyle>
          <a:p>
            <a:pPr lvl="0"/>
            <a:r>
              <a:rPr lang="fr-CA"/>
              <a:t>1</a:t>
            </a:r>
          </a:p>
        </p:txBody>
      </p:sp>
    </p:spTree>
    <p:extLst>
      <p:ext uri="{BB962C8B-B14F-4D97-AF65-F5344CB8AC3E}">
        <p14:creationId xmlns:p14="http://schemas.microsoft.com/office/powerpoint/2010/main" val="1870373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de section 2">
    <p:spTree>
      <p:nvGrpSpPr>
        <p:cNvPr id="1" name=""/>
        <p:cNvGrpSpPr/>
        <p:nvPr/>
      </p:nvGrpSpPr>
      <p:grpSpPr>
        <a:xfrm>
          <a:off x="0" y="0"/>
          <a:ext cx="0" cy="0"/>
          <a:chOff x="0" y="0"/>
          <a:chExt cx="0" cy="0"/>
        </a:xfrm>
      </p:grpSpPr>
      <p:pic>
        <p:nvPicPr>
          <p:cNvPr id="8" name="Image 7" descr="Une image contenant capture d’écran, orange, jaune, conception&#10;&#10;Description générée automatiquement">
            <a:extLst>
              <a:ext uri="{FF2B5EF4-FFF2-40B4-BE49-F238E27FC236}">
                <a16:creationId xmlns:a16="http://schemas.microsoft.com/office/drawing/2014/main" id="{A2EAB39D-04C5-9EE6-6F1C-682B8000DF3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69" t="2638" b="2368"/>
          <a:stretch/>
        </p:blipFill>
        <p:spPr>
          <a:xfrm>
            <a:off x="0" y="7535"/>
            <a:ext cx="12192000" cy="6921971"/>
          </a:xfrm>
          <a:prstGeom prst="rect">
            <a:avLst/>
          </a:prstGeom>
        </p:spPr>
      </p:pic>
      <p:sp>
        <p:nvSpPr>
          <p:cNvPr id="7" name="Forme libre : forme 6">
            <a:extLst>
              <a:ext uri="{FF2B5EF4-FFF2-40B4-BE49-F238E27FC236}">
                <a16:creationId xmlns:a16="http://schemas.microsoft.com/office/drawing/2014/main" id="{E811AB08-E433-5B70-AD83-C0EF380E1EFD}"/>
              </a:ext>
            </a:extLst>
          </p:cNvPr>
          <p:cNvSpPr/>
          <p:nvPr userDrawn="1"/>
        </p:nvSpPr>
        <p:spPr>
          <a:xfrm>
            <a:off x="0" y="-63971"/>
            <a:ext cx="3818709" cy="6921971"/>
          </a:xfrm>
          <a:custGeom>
            <a:avLst/>
            <a:gdLst>
              <a:gd name="connsiteX0" fmla="*/ 0 w 3818709"/>
              <a:gd name="connsiteY0" fmla="*/ 0 h 6867235"/>
              <a:gd name="connsiteX1" fmla="*/ 2400888 w 3818709"/>
              <a:gd name="connsiteY1" fmla="*/ 0 h 6867235"/>
              <a:gd name="connsiteX2" fmla="*/ 2524238 w 3818709"/>
              <a:gd name="connsiteY2" fmla="*/ 117604 h 6867235"/>
              <a:gd name="connsiteX3" fmla="*/ 3818709 w 3818709"/>
              <a:gd name="connsiteY3" fmla="*/ 3242733 h 6867235"/>
              <a:gd name="connsiteX4" fmla="*/ 2043426 w 3818709"/>
              <a:gd name="connsiteY4" fmla="*/ 6784315 h 6867235"/>
              <a:gd name="connsiteX5" fmla="*/ 1926821 w 3818709"/>
              <a:gd name="connsiteY5" fmla="*/ 6867235 h 6867235"/>
              <a:gd name="connsiteX6" fmla="*/ 0 w 3818709"/>
              <a:gd name="connsiteY6" fmla="*/ 6867235 h 686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8709" h="6867235">
                <a:moveTo>
                  <a:pt x="0" y="0"/>
                </a:moveTo>
                <a:lnTo>
                  <a:pt x="2400888" y="0"/>
                </a:lnTo>
                <a:lnTo>
                  <a:pt x="2524238" y="117604"/>
                </a:lnTo>
                <a:cubicBezTo>
                  <a:pt x="3324029" y="917394"/>
                  <a:pt x="3818709" y="2022294"/>
                  <a:pt x="3818709" y="3242733"/>
                </a:cubicBezTo>
                <a:cubicBezTo>
                  <a:pt x="3818709" y="4692005"/>
                  <a:pt x="3121132" y="5978348"/>
                  <a:pt x="2043426" y="6784315"/>
                </a:cubicBezTo>
                <a:lnTo>
                  <a:pt x="1926821" y="6867235"/>
                </a:lnTo>
                <a:lnTo>
                  <a:pt x="0" y="6867235"/>
                </a:lnTo>
                <a:close/>
              </a:path>
            </a:pathLst>
          </a:custGeom>
          <a:ln>
            <a:solidFill>
              <a:schemeClr val="bg1"/>
            </a:solidFill>
          </a:ln>
        </p:spPr>
        <p:style>
          <a:lnRef idx="2">
            <a:schemeClr val="accent6"/>
          </a:lnRef>
          <a:fillRef idx="1">
            <a:schemeClr val="lt1"/>
          </a:fillRef>
          <a:effectRef idx="0">
            <a:schemeClr val="accent6"/>
          </a:effectRef>
          <a:fontRef idx="minor">
            <a:schemeClr val="dk1"/>
          </a:fontRef>
        </p:style>
        <p:txBody>
          <a:bodyPr wrap="square" rtlCol="0" anchor="ctr">
            <a:noAutofit/>
          </a:bodyPr>
          <a:lstStyle/>
          <a:p>
            <a:pPr algn="ctr"/>
            <a:endParaRPr lang="fr-CA"/>
          </a:p>
        </p:txBody>
      </p:sp>
      <p:sp>
        <p:nvSpPr>
          <p:cNvPr id="9" name="Espace réservé du texte 8">
            <a:extLst>
              <a:ext uri="{FF2B5EF4-FFF2-40B4-BE49-F238E27FC236}">
                <a16:creationId xmlns:a16="http://schemas.microsoft.com/office/drawing/2014/main" id="{78B44B75-4FC8-31CA-C146-B1863B6AF9B4}"/>
              </a:ext>
            </a:extLst>
          </p:cNvPr>
          <p:cNvSpPr>
            <a:spLocks noGrp="1"/>
          </p:cNvSpPr>
          <p:nvPr>
            <p:ph type="body" sz="quarter" idx="13"/>
          </p:nvPr>
        </p:nvSpPr>
        <p:spPr>
          <a:xfrm>
            <a:off x="4208463" y="2147888"/>
            <a:ext cx="7243762" cy="2673350"/>
          </a:xfrm>
        </p:spPr>
        <p:txBody>
          <a:bodyPr>
            <a:normAutofit/>
          </a:bodyPr>
          <a:lstStyle>
            <a:lvl1pPr marL="0" indent="0">
              <a:buNone/>
              <a:defRPr sz="36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Cliquez pour modifier les styles du texte du masque</a:t>
            </a:r>
          </a:p>
        </p:txBody>
      </p:sp>
    </p:spTree>
    <p:extLst>
      <p:ext uri="{BB962C8B-B14F-4D97-AF65-F5344CB8AC3E}">
        <p14:creationId xmlns:p14="http://schemas.microsoft.com/office/powerpoint/2010/main" val="2521806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ux contenus_1">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E04987-878B-554D-F226-8B3CB1096C80}"/>
              </a:ext>
            </a:extLst>
          </p:cNvPr>
          <p:cNvSpPr>
            <a:spLocks noGrp="1"/>
          </p:cNvSpPr>
          <p:nvPr>
            <p:ph type="title"/>
          </p:nvPr>
        </p:nvSpPr>
        <p:spPr>
          <a:xfrm>
            <a:off x="1418928" y="365125"/>
            <a:ext cx="9934872" cy="1325563"/>
          </a:xfrm>
        </p:spPr>
        <p:txBody>
          <a:bodyPr/>
          <a:lstStyle>
            <a:lvl1pPr>
              <a:defRPr>
                <a:solidFill>
                  <a:schemeClr val="accent1"/>
                </a:solidFill>
              </a:defRPr>
            </a:lvl1pPr>
          </a:lstStyle>
          <a:p>
            <a:r>
              <a:rPr lang="fr-FR"/>
              <a:t>Modifiez le style du titre</a:t>
            </a:r>
            <a:endParaRPr lang="fr-CA"/>
          </a:p>
        </p:txBody>
      </p:sp>
      <p:sp>
        <p:nvSpPr>
          <p:cNvPr id="5" name="Espace réservé du contenu 2">
            <a:extLst>
              <a:ext uri="{FF2B5EF4-FFF2-40B4-BE49-F238E27FC236}">
                <a16:creationId xmlns:a16="http://schemas.microsoft.com/office/drawing/2014/main" id="{E1D6BB22-8BC6-7611-DACA-3EDD978736F0}"/>
              </a:ext>
            </a:extLst>
          </p:cNvPr>
          <p:cNvSpPr>
            <a:spLocks noGrp="1"/>
          </p:cNvSpPr>
          <p:nvPr>
            <p:ph sz="half" idx="1"/>
          </p:nvPr>
        </p:nvSpPr>
        <p:spPr>
          <a:xfrm>
            <a:off x="1435770" y="1830388"/>
            <a:ext cx="4764504"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contenu 3">
            <a:extLst>
              <a:ext uri="{FF2B5EF4-FFF2-40B4-BE49-F238E27FC236}">
                <a16:creationId xmlns:a16="http://schemas.microsoft.com/office/drawing/2014/main" id="{A3EE2E16-C2A9-B23F-7FF6-4F3DC0FB1E1B}"/>
              </a:ext>
            </a:extLst>
          </p:cNvPr>
          <p:cNvSpPr>
            <a:spLocks noGrp="1"/>
          </p:cNvSpPr>
          <p:nvPr>
            <p:ph sz="half" idx="2"/>
          </p:nvPr>
        </p:nvSpPr>
        <p:spPr>
          <a:xfrm>
            <a:off x="6589297" y="1825625"/>
            <a:ext cx="4764504"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2" name="Picture 13">
            <a:extLst>
              <a:ext uri="{FF2B5EF4-FFF2-40B4-BE49-F238E27FC236}">
                <a16:creationId xmlns:a16="http://schemas.microsoft.com/office/drawing/2014/main" id="{7DA6CFA4-2506-DFA7-F330-43EB0D88A69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8252" t="9271" r="5389" b="10337"/>
          <a:stretch/>
        </p:blipFill>
        <p:spPr>
          <a:xfrm>
            <a:off x="12031" y="0"/>
            <a:ext cx="963386" cy="6858000"/>
          </a:xfrm>
          <a:prstGeom prst="rect">
            <a:avLst/>
          </a:prstGeom>
        </p:spPr>
      </p:pic>
    </p:spTree>
    <p:extLst>
      <p:ext uri="{BB962C8B-B14F-4D97-AF65-F5344CB8AC3E}">
        <p14:creationId xmlns:p14="http://schemas.microsoft.com/office/powerpoint/2010/main" val="392156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_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8CB629-EF0D-03C8-EAD9-2E2864ED40D0}"/>
              </a:ext>
            </a:extLst>
          </p:cNvPr>
          <p:cNvSpPr>
            <a:spLocks noGrp="1"/>
          </p:cNvSpPr>
          <p:nvPr>
            <p:ph type="title"/>
          </p:nvPr>
        </p:nvSpPr>
        <p:spPr>
          <a:xfrm>
            <a:off x="2322094" y="365125"/>
            <a:ext cx="9031705"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BEA45F0E-4A32-D119-435E-E939923B2F89}"/>
              </a:ext>
            </a:extLst>
          </p:cNvPr>
          <p:cNvSpPr>
            <a:spLocks noGrp="1"/>
          </p:cNvSpPr>
          <p:nvPr>
            <p:ph sz="half" idx="1"/>
          </p:nvPr>
        </p:nvSpPr>
        <p:spPr>
          <a:xfrm>
            <a:off x="2322093" y="1825625"/>
            <a:ext cx="433136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25F2A9D6-CB25-5757-0FB5-832B9CDCFEE4}"/>
              </a:ext>
            </a:extLst>
          </p:cNvPr>
          <p:cNvSpPr>
            <a:spLocks noGrp="1"/>
          </p:cNvSpPr>
          <p:nvPr>
            <p:ph sz="half" idx="2"/>
          </p:nvPr>
        </p:nvSpPr>
        <p:spPr>
          <a:xfrm>
            <a:off x="7022431" y="1825625"/>
            <a:ext cx="433136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5" name="Picture 13">
            <a:extLst>
              <a:ext uri="{FF2B5EF4-FFF2-40B4-BE49-F238E27FC236}">
                <a16:creationId xmlns:a16="http://schemas.microsoft.com/office/drawing/2014/main" id="{55135780-7FC0-919B-DE96-BF4A5D275D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591" t="9271" r="5389" b="10337"/>
          <a:stretch/>
        </p:blipFill>
        <p:spPr>
          <a:xfrm>
            <a:off x="-22934" y="0"/>
            <a:ext cx="1972639" cy="6858000"/>
          </a:xfrm>
          <a:prstGeom prst="rect">
            <a:avLst/>
          </a:prstGeom>
        </p:spPr>
      </p:pic>
    </p:spTree>
    <p:extLst>
      <p:ext uri="{BB962C8B-B14F-4D97-AF65-F5344CB8AC3E}">
        <p14:creationId xmlns:p14="http://schemas.microsoft.com/office/powerpoint/2010/main" val="2478324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ercle_un contenu">
    <p:spTree>
      <p:nvGrpSpPr>
        <p:cNvPr id="1" name=""/>
        <p:cNvGrpSpPr/>
        <p:nvPr/>
      </p:nvGrpSpPr>
      <p:grpSpPr>
        <a:xfrm>
          <a:off x="0" y="0"/>
          <a:ext cx="0" cy="0"/>
          <a:chOff x="0" y="0"/>
          <a:chExt cx="0" cy="0"/>
        </a:xfrm>
      </p:grpSpPr>
      <p:grpSp>
        <p:nvGrpSpPr>
          <p:cNvPr id="8" name="Groupe 9">
            <a:extLst>
              <a:ext uri="{FF2B5EF4-FFF2-40B4-BE49-F238E27FC236}">
                <a16:creationId xmlns:a16="http://schemas.microsoft.com/office/drawing/2014/main" id="{F3B61B89-997A-BE9A-2877-F96AB31856DF}"/>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9" name="Rectangle 8">
              <a:extLst>
                <a:ext uri="{FF2B5EF4-FFF2-40B4-BE49-F238E27FC236}">
                  <a16:creationId xmlns:a16="http://schemas.microsoft.com/office/drawing/2014/main" id="{BB737468-56E4-C5AF-D4CC-6ED79F2F5E21}"/>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Image 5">
              <a:extLst>
                <a:ext uri="{FF2B5EF4-FFF2-40B4-BE49-F238E27FC236}">
                  <a16:creationId xmlns:a16="http://schemas.microsoft.com/office/drawing/2014/main" id="{DC3849D5-EBB2-154F-8DA2-7EEBFFF983C2}"/>
                </a:ext>
              </a:extLst>
            </p:cNvPr>
            <p:cNvPicPr>
              <a:picLocks noChangeAspect="1"/>
            </p:cNvPicPr>
            <p:nvPr/>
          </p:nvPicPr>
          <p:blipFill>
            <a:blip r:embed="rId2"/>
            <a:stretch>
              <a:fillRect/>
            </a:stretch>
          </p:blipFill>
          <p:spPr>
            <a:xfrm>
              <a:off x="9957844" y="6290315"/>
              <a:ext cx="1833096" cy="509600"/>
            </a:xfrm>
            <a:prstGeom prst="rect">
              <a:avLst/>
            </a:prstGeom>
            <a:grpFill/>
          </p:spPr>
        </p:pic>
      </p:grpSp>
      <p:sp>
        <p:nvSpPr>
          <p:cNvPr id="2" name="Titre 1">
            <a:extLst>
              <a:ext uri="{FF2B5EF4-FFF2-40B4-BE49-F238E27FC236}">
                <a16:creationId xmlns:a16="http://schemas.microsoft.com/office/drawing/2014/main" id="{B5614711-C102-2AA1-0081-3D747FB6E820}"/>
              </a:ext>
            </a:extLst>
          </p:cNvPr>
          <p:cNvSpPr>
            <a:spLocks noGrp="1"/>
          </p:cNvSpPr>
          <p:nvPr>
            <p:ph type="title"/>
          </p:nvPr>
        </p:nvSpPr>
        <p:spPr>
          <a:xfrm>
            <a:off x="3694544" y="365125"/>
            <a:ext cx="8109529" cy="1325563"/>
          </a:xfrm>
        </p:spPr>
        <p:txBody>
          <a:bodyPr/>
          <a:lstStyle>
            <a:lvl1pPr>
              <a:defRPr>
                <a:solidFill>
                  <a:schemeClr val="accent1"/>
                </a:solidFill>
              </a:defRPr>
            </a:lvl1pPr>
          </a:lstStyle>
          <a:p>
            <a:r>
              <a:rPr lang="fr-FR"/>
              <a:t>Modifiez le style du titre</a:t>
            </a:r>
            <a:endParaRPr lang="fr-CA"/>
          </a:p>
        </p:txBody>
      </p:sp>
      <p:sp>
        <p:nvSpPr>
          <p:cNvPr id="7" name="Espace réservé du contenu 2">
            <a:extLst>
              <a:ext uri="{FF2B5EF4-FFF2-40B4-BE49-F238E27FC236}">
                <a16:creationId xmlns:a16="http://schemas.microsoft.com/office/drawing/2014/main" id="{913E732A-3D0F-06B1-3216-8E356FB87C39}"/>
              </a:ext>
            </a:extLst>
          </p:cNvPr>
          <p:cNvSpPr>
            <a:spLocks noGrp="1"/>
          </p:cNvSpPr>
          <p:nvPr>
            <p:ph sz="half" idx="1"/>
          </p:nvPr>
        </p:nvSpPr>
        <p:spPr>
          <a:xfrm>
            <a:off x="4292599" y="2028825"/>
            <a:ext cx="7511473"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12" name="Forme libre : forme 11">
            <a:extLst>
              <a:ext uri="{FF2B5EF4-FFF2-40B4-BE49-F238E27FC236}">
                <a16:creationId xmlns:a16="http://schemas.microsoft.com/office/drawing/2014/main" id="{1419EE4C-C520-6CAA-BA14-B6FCDBBC17C4}"/>
              </a:ext>
            </a:extLst>
          </p:cNvPr>
          <p:cNvSpPr/>
          <p:nvPr userDrawn="1"/>
        </p:nvSpPr>
        <p:spPr>
          <a:xfrm>
            <a:off x="0" y="0"/>
            <a:ext cx="3818709" cy="6867235"/>
          </a:xfrm>
          <a:custGeom>
            <a:avLst/>
            <a:gdLst>
              <a:gd name="connsiteX0" fmla="*/ 0 w 3818709"/>
              <a:gd name="connsiteY0" fmla="*/ 0 h 6867235"/>
              <a:gd name="connsiteX1" fmla="*/ 2400888 w 3818709"/>
              <a:gd name="connsiteY1" fmla="*/ 0 h 6867235"/>
              <a:gd name="connsiteX2" fmla="*/ 2524238 w 3818709"/>
              <a:gd name="connsiteY2" fmla="*/ 117604 h 6867235"/>
              <a:gd name="connsiteX3" fmla="*/ 3818709 w 3818709"/>
              <a:gd name="connsiteY3" fmla="*/ 3242733 h 6867235"/>
              <a:gd name="connsiteX4" fmla="*/ 2043426 w 3818709"/>
              <a:gd name="connsiteY4" fmla="*/ 6784315 h 6867235"/>
              <a:gd name="connsiteX5" fmla="*/ 1926821 w 3818709"/>
              <a:gd name="connsiteY5" fmla="*/ 6867235 h 6867235"/>
              <a:gd name="connsiteX6" fmla="*/ 0 w 3818709"/>
              <a:gd name="connsiteY6" fmla="*/ 6867235 h 686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8709" h="6867235">
                <a:moveTo>
                  <a:pt x="0" y="0"/>
                </a:moveTo>
                <a:lnTo>
                  <a:pt x="2400888" y="0"/>
                </a:lnTo>
                <a:lnTo>
                  <a:pt x="2524238" y="117604"/>
                </a:lnTo>
                <a:cubicBezTo>
                  <a:pt x="3324029" y="917394"/>
                  <a:pt x="3818709" y="2022294"/>
                  <a:pt x="3818709" y="3242733"/>
                </a:cubicBezTo>
                <a:cubicBezTo>
                  <a:pt x="3818709" y="4692005"/>
                  <a:pt x="3121132" y="5978348"/>
                  <a:pt x="2043426" y="6784315"/>
                </a:cubicBezTo>
                <a:lnTo>
                  <a:pt x="1926821" y="6867235"/>
                </a:lnTo>
                <a:lnTo>
                  <a:pt x="0" y="6867235"/>
                </a:lnTo>
                <a:close/>
              </a:path>
            </a:pathLst>
          </a:custGeom>
          <a:solidFill>
            <a:schemeClr val="accent2"/>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Tree>
    <p:extLst>
      <p:ext uri="{BB962C8B-B14F-4D97-AF65-F5344CB8AC3E}">
        <p14:creationId xmlns:p14="http://schemas.microsoft.com/office/powerpoint/2010/main" val="2704355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solidFill>
          <a:schemeClr val="accent1"/>
        </a:solidFill>
        <a:effectLst/>
      </p:bgPr>
    </p:bg>
    <p:spTree>
      <p:nvGrpSpPr>
        <p:cNvPr id="1" name=""/>
        <p:cNvGrpSpPr/>
        <p:nvPr/>
      </p:nvGrpSpPr>
      <p:grpSpPr>
        <a:xfrm>
          <a:off x="0" y="0"/>
          <a:ext cx="0" cy="0"/>
          <a:chOff x="0" y="0"/>
          <a:chExt cx="0" cy="0"/>
        </a:xfrm>
      </p:grpSpPr>
      <p:pic>
        <p:nvPicPr>
          <p:cNvPr id="10" name="Image 9" descr="Une image contenant motif, conception, Symétrie, cercle&#10;&#10;Description générée automatiquement">
            <a:extLst>
              <a:ext uri="{FF2B5EF4-FFF2-40B4-BE49-F238E27FC236}">
                <a16:creationId xmlns:a16="http://schemas.microsoft.com/office/drawing/2014/main" id="{8D4DBD74-EC8C-91EB-96EC-40556C809015}"/>
              </a:ext>
            </a:extLst>
          </p:cNvPr>
          <p:cNvPicPr>
            <a:picLocks noChangeAspect="1"/>
          </p:cNvPicPr>
          <p:nvPr userDrawn="1"/>
        </p:nvPicPr>
        <p:blipFill rotWithShape="1">
          <a:blip r:embed="rId2">
            <a:alphaModFix amt="30000"/>
            <a:extLst>
              <a:ext uri="{28A0092B-C50C-407E-A947-70E740481C1C}">
                <a14:useLocalDpi xmlns:a14="http://schemas.microsoft.com/office/drawing/2010/main" val="0"/>
              </a:ext>
            </a:extLst>
          </a:blip>
          <a:srcRect r="7942" b="33100"/>
          <a:stretch/>
        </p:blipFill>
        <p:spPr>
          <a:xfrm>
            <a:off x="-16042" y="80210"/>
            <a:ext cx="12272210" cy="6690768"/>
          </a:xfrm>
          <a:prstGeom prst="rect">
            <a:avLst/>
          </a:prstGeom>
        </p:spPr>
      </p:pic>
      <p:sp>
        <p:nvSpPr>
          <p:cNvPr id="3" name="Bulle narrative : ronde 2">
            <a:extLst>
              <a:ext uri="{FF2B5EF4-FFF2-40B4-BE49-F238E27FC236}">
                <a16:creationId xmlns:a16="http://schemas.microsoft.com/office/drawing/2014/main" id="{33533F8A-1D78-EA78-D0BF-B34194F734E5}"/>
              </a:ext>
            </a:extLst>
          </p:cNvPr>
          <p:cNvSpPr/>
          <p:nvPr userDrawn="1"/>
        </p:nvSpPr>
        <p:spPr>
          <a:xfrm>
            <a:off x="1866899" y="704850"/>
            <a:ext cx="8458201" cy="5188781"/>
          </a:xfrm>
          <a:prstGeom prst="wedgeEllipseCallout">
            <a:avLst>
              <a:gd name="adj1" fmla="val -48356"/>
              <a:gd name="adj2" fmla="val 5684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Espace réservé du texte 5">
            <a:extLst>
              <a:ext uri="{FF2B5EF4-FFF2-40B4-BE49-F238E27FC236}">
                <a16:creationId xmlns:a16="http://schemas.microsoft.com/office/drawing/2014/main" id="{C9442EE2-1A1C-FF07-F1E2-9BB9BE5BA83D}"/>
              </a:ext>
            </a:extLst>
          </p:cNvPr>
          <p:cNvSpPr>
            <a:spLocks noGrp="1"/>
          </p:cNvSpPr>
          <p:nvPr>
            <p:ph type="body" sz="quarter" idx="10"/>
          </p:nvPr>
        </p:nvSpPr>
        <p:spPr>
          <a:xfrm>
            <a:off x="3095624" y="1675750"/>
            <a:ext cx="6000750" cy="3419475"/>
          </a:xfrm>
        </p:spPr>
        <p:txBody>
          <a:bodyPr anchor="ctr">
            <a:normAutofit/>
          </a:bodyPr>
          <a:lstStyle>
            <a:lvl1pPr marL="0" indent="0">
              <a:buNone/>
              <a:defRPr sz="3200"/>
            </a:lvl1pPr>
            <a:lvl2pPr marL="457200" indent="0">
              <a:buNone/>
              <a:defRPr/>
            </a:lvl2pPr>
            <a:lvl3pPr marL="914400" indent="0">
              <a:buNone/>
              <a:defRPr/>
            </a:lvl3pPr>
            <a:lvl4pPr marL="1371600" indent="0">
              <a:buNone/>
              <a:defRPr/>
            </a:lvl4pPr>
            <a:lvl5pPr marL="1828800" indent="0">
              <a:buNone/>
              <a:defRPr/>
            </a:lvl5pPr>
          </a:lstStyle>
          <a:p>
            <a:pPr lvl="0"/>
            <a:r>
              <a:rPr lang="fr-FR"/>
              <a:t>Cliquez pour modifier les styles du texte du masque</a:t>
            </a:r>
          </a:p>
        </p:txBody>
      </p:sp>
    </p:spTree>
    <p:extLst>
      <p:ext uri="{BB962C8B-B14F-4D97-AF65-F5344CB8AC3E}">
        <p14:creationId xmlns:p14="http://schemas.microsoft.com/office/powerpoint/2010/main" val="27910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accent3"/>
        </a:solidFill>
        <a:effectLst/>
      </p:bgPr>
    </p:bg>
    <p:spTree>
      <p:nvGrpSpPr>
        <p:cNvPr id="1" name=""/>
        <p:cNvGrpSpPr/>
        <p:nvPr/>
      </p:nvGrpSpPr>
      <p:grpSpPr>
        <a:xfrm>
          <a:off x="0" y="0"/>
          <a:ext cx="0" cy="0"/>
          <a:chOff x="0" y="0"/>
          <a:chExt cx="0" cy="0"/>
        </a:xfrm>
      </p:grpSpPr>
      <p:pic>
        <p:nvPicPr>
          <p:cNvPr id="4" name="Picture 19" descr="Background pattern&#10;&#10;Description automatically generated">
            <a:extLst>
              <a:ext uri="{FF2B5EF4-FFF2-40B4-BE49-F238E27FC236}">
                <a16:creationId xmlns:a16="http://schemas.microsoft.com/office/drawing/2014/main" id="{664730B6-B2F1-0703-0A30-3290CA2ED4B4}"/>
              </a:ext>
            </a:extLst>
          </p:cNvPr>
          <p:cNvPicPr>
            <a:picLocks noChangeAspect="1"/>
          </p:cNvPicPr>
          <p:nvPr userDrawn="1"/>
        </p:nvPicPr>
        <p:blipFill rotWithShape="1">
          <a:blip r:embed="rId2">
            <a:grayscl/>
            <a:alphaModFix amt="35000"/>
            <a:extLst>
              <a:ext uri="{28A0092B-C50C-407E-A947-70E740481C1C}">
                <a14:useLocalDpi xmlns:a14="http://schemas.microsoft.com/office/drawing/2010/main" val="0"/>
              </a:ext>
            </a:extLst>
          </a:blip>
          <a:srcRect l="11366" t="3545" r="2419" b="34438"/>
          <a:stretch/>
        </p:blipFill>
        <p:spPr>
          <a:xfrm>
            <a:off x="0" y="-1"/>
            <a:ext cx="12192000" cy="6770979"/>
          </a:xfrm>
          <a:prstGeom prst="rect">
            <a:avLst/>
          </a:prstGeom>
        </p:spPr>
      </p:pic>
      <p:sp>
        <p:nvSpPr>
          <p:cNvPr id="3" name="Bulle narrative : ronde 2">
            <a:extLst>
              <a:ext uri="{FF2B5EF4-FFF2-40B4-BE49-F238E27FC236}">
                <a16:creationId xmlns:a16="http://schemas.microsoft.com/office/drawing/2014/main" id="{33533F8A-1D78-EA78-D0BF-B34194F734E5}"/>
              </a:ext>
            </a:extLst>
          </p:cNvPr>
          <p:cNvSpPr/>
          <p:nvPr userDrawn="1"/>
        </p:nvSpPr>
        <p:spPr>
          <a:xfrm>
            <a:off x="1866899" y="704850"/>
            <a:ext cx="8458201" cy="5188781"/>
          </a:xfrm>
          <a:prstGeom prst="wedgeEllipseCallout">
            <a:avLst>
              <a:gd name="adj1" fmla="val -48356"/>
              <a:gd name="adj2" fmla="val 5684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Espace réservé du texte 5">
            <a:extLst>
              <a:ext uri="{FF2B5EF4-FFF2-40B4-BE49-F238E27FC236}">
                <a16:creationId xmlns:a16="http://schemas.microsoft.com/office/drawing/2014/main" id="{C9442EE2-1A1C-FF07-F1E2-9BB9BE5BA83D}"/>
              </a:ext>
            </a:extLst>
          </p:cNvPr>
          <p:cNvSpPr>
            <a:spLocks noGrp="1"/>
          </p:cNvSpPr>
          <p:nvPr>
            <p:ph type="body" sz="quarter" idx="10"/>
          </p:nvPr>
        </p:nvSpPr>
        <p:spPr>
          <a:xfrm>
            <a:off x="3095624" y="1675750"/>
            <a:ext cx="6000750" cy="3419475"/>
          </a:xfrm>
        </p:spPr>
        <p:txBody>
          <a:bodyPr anchor="ctr">
            <a:normAutofit/>
          </a:bodyPr>
          <a:lstStyle>
            <a:lvl1pPr marL="0" indent="0">
              <a:buNone/>
              <a:defRPr sz="3200"/>
            </a:lvl1pPr>
            <a:lvl2pPr marL="457200" indent="0">
              <a:buNone/>
              <a:defRPr/>
            </a:lvl2pPr>
            <a:lvl3pPr marL="914400" indent="0">
              <a:buNone/>
              <a:defRPr/>
            </a:lvl3pPr>
            <a:lvl4pPr marL="1371600" indent="0">
              <a:buNone/>
              <a:defRPr/>
            </a:lvl4pPr>
            <a:lvl5pPr marL="1828800" indent="0">
              <a:buNone/>
              <a:defRPr/>
            </a:lvl5pPr>
          </a:lstStyle>
          <a:p>
            <a:pPr lvl="0"/>
            <a:r>
              <a:rPr lang="fr-FR"/>
              <a:t>Cliquez pour modifier les styles du texte du masque</a:t>
            </a:r>
          </a:p>
        </p:txBody>
      </p:sp>
    </p:spTree>
    <p:extLst>
      <p:ext uri="{BB962C8B-B14F-4D97-AF65-F5344CB8AC3E}">
        <p14:creationId xmlns:p14="http://schemas.microsoft.com/office/powerpoint/2010/main" val="248108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7" name="Image 6" descr="Une image contenant motif, conception, Symétrie, cercle&#10;&#10;Description générée automatiquement">
            <a:extLst>
              <a:ext uri="{FF2B5EF4-FFF2-40B4-BE49-F238E27FC236}">
                <a16:creationId xmlns:a16="http://schemas.microsoft.com/office/drawing/2014/main" id="{A7F3B36C-82EC-93F3-8431-8D9DFD1DBC16}"/>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r="7942" b="33100"/>
          <a:stretch/>
        </p:blipFill>
        <p:spPr>
          <a:xfrm>
            <a:off x="0" y="23332"/>
            <a:ext cx="12272210" cy="6690768"/>
          </a:xfrm>
          <a:prstGeom prst="rect">
            <a:avLst/>
          </a:prstGeom>
        </p:spPr>
      </p:pic>
      <p:sp>
        <p:nvSpPr>
          <p:cNvPr id="2" name="Titre 1">
            <a:extLst>
              <a:ext uri="{FF2B5EF4-FFF2-40B4-BE49-F238E27FC236}">
                <a16:creationId xmlns:a16="http://schemas.microsoft.com/office/drawing/2014/main" id="{FA84991B-9EBD-DAED-C108-783F09094D5C}"/>
              </a:ext>
            </a:extLst>
          </p:cNvPr>
          <p:cNvSpPr>
            <a:spLocks noGrp="1"/>
          </p:cNvSpPr>
          <p:nvPr>
            <p:ph type="title"/>
          </p:nvPr>
        </p:nvSpPr>
        <p:spPr>
          <a:xfrm>
            <a:off x="839788" y="365125"/>
            <a:ext cx="10515600" cy="1325563"/>
          </a:xfrm>
        </p:spPr>
        <p:txBody>
          <a:bodyPr/>
          <a:lstStyle>
            <a:lvl1pPr>
              <a:defRPr>
                <a:solidFill>
                  <a:schemeClr val="accent1"/>
                </a:solidFill>
              </a:defRPr>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3E5E80BC-A930-D3A1-2303-2D8D6C3A39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A7D903F-A352-4171-BD36-83E517353DF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232C3633-AEF2-02DB-572C-4AA6FE3A7C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BD108C0-04C9-1007-54E9-75957CB3EA8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grpSp>
        <p:nvGrpSpPr>
          <p:cNvPr id="11" name="Groupe 9">
            <a:extLst>
              <a:ext uri="{FF2B5EF4-FFF2-40B4-BE49-F238E27FC236}">
                <a16:creationId xmlns:a16="http://schemas.microsoft.com/office/drawing/2014/main" id="{03033E5A-A25C-5101-78E1-E8B64ECFFB59}"/>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12" name="Rectangle 11">
              <a:extLst>
                <a:ext uri="{FF2B5EF4-FFF2-40B4-BE49-F238E27FC236}">
                  <a16:creationId xmlns:a16="http://schemas.microsoft.com/office/drawing/2014/main" id="{DE33AA58-3CAC-9214-E20B-17779163A6B5}"/>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3" name="Image 5">
              <a:extLst>
                <a:ext uri="{FF2B5EF4-FFF2-40B4-BE49-F238E27FC236}">
                  <a16:creationId xmlns:a16="http://schemas.microsoft.com/office/drawing/2014/main" id="{056832D5-8ABD-54AF-EA00-9C8DE1379901}"/>
                </a:ext>
              </a:extLst>
            </p:cNvPr>
            <p:cNvPicPr>
              <a:picLocks noChangeAspect="1"/>
            </p:cNvPicPr>
            <p:nvPr/>
          </p:nvPicPr>
          <p:blipFill>
            <a:blip r:embed="rId3"/>
            <a:stretch>
              <a:fillRect/>
            </a:stretch>
          </p:blipFill>
          <p:spPr>
            <a:xfrm>
              <a:off x="9957844" y="6290315"/>
              <a:ext cx="1833096" cy="509600"/>
            </a:xfrm>
            <a:prstGeom prst="rect">
              <a:avLst/>
            </a:prstGeom>
            <a:grpFill/>
          </p:spPr>
        </p:pic>
      </p:grpSp>
    </p:spTree>
    <p:extLst>
      <p:ext uri="{BB962C8B-B14F-4D97-AF65-F5344CB8AC3E}">
        <p14:creationId xmlns:p14="http://schemas.microsoft.com/office/powerpoint/2010/main" val="2648816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026445-ACFC-A72F-1723-BEF8474F44AD}"/>
              </a:ext>
            </a:extLst>
          </p:cNvPr>
          <p:cNvSpPr>
            <a:spLocks noGrp="1"/>
          </p:cNvSpPr>
          <p:nvPr>
            <p:ph type="title"/>
          </p:nvPr>
        </p:nvSpPr>
        <p:spPr>
          <a:xfrm>
            <a:off x="543599" y="1323474"/>
            <a:ext cx="11232763" cy="865544"/>
          </a:xfrm>
        </p:spPr>
        <p:txBody>
          <a:bodyPr/>
          <a:lstStyle>
            <a:lvl1pPr>
              <a:defRPr>
                <a:solidFill>
                  <a:schemeClr val="accent1"/>
                </a:solidFill>
              </a:defRPr>
            </a:lvl1pPr>
          </a:lstStyle>
          <a:p>
            <a:r>
              <a:rPr lang="fr-FR"/>
              <a:t>Modifiez le style du titre</a:t>
            </a:r>
            <a:endParaRPr lang="fr-CA"/>
          </a:p>
        </p:txBody>
      </p:sp>
      <p:sp>
        <p:nvSpPr>
          <p:cNvPr id="7" name="Espace réservé du contenu 2">
            <a:extLst>
              <a:ext uri="{FF2B5EF4-FFF2-40B4-BE49-F238E27FC236}">
                <a16:creationId xmlns:a16="http://schemas.microsoft.com/office/drawing/2014/main" id="{1B018064-8571-36C2-CFD6-4B0FF03F32E7}"/>
              </a:ext>
            </a:extLst>
          </p:cNvPr>
          <p:cNvSpPr>
            <a:spLocks noGrp="1"/>
          </p:cNvSpPr>
          <p:nvPr>
            <p:ph idx="1"/>
          </p:nvPr>
        </p:nvSpPr>
        <p:spPr>
          <a:xfrm>
            <a:off x="543600" y="2417592"/>
            <a:ext cx="11232764" cy="3955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3" name="Picture 13">
            <a:extLst>
              <a:ext uri="{FF2B5EF4-FFF2-40B4-BE49-F238E27FC236}">
                <a16:creationId xmlns:a16="http://schemas.microsoft.com/office/drawing/2014/main" id="{123C9219-306C-B7B1-57BB-3850D00747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77750"/>
          <a:stretch/>
        </p:blipFill>
        <p:spPr>
          <a:xfrm>
            <a:off x="0" y="0"/>
            <a:ext cx="12192000" cy="1231636"/>
          </a:xfrm>
          <a:prstGeom prst="rect">
            <a:avLst/>
          </a:prstGeom>
        </p:spPr>
      </p:pic>
    </p:spTree>
    <p:extLst>
      <p:ext uri="{BB962C8B-B14F-4D97-AF65-F5344CB8AC3E}">
        <p14:creationId xmlns:p14="http://schemas.microsoft.com/office/powerpoint/2010/main" val="3785946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_3">
    <p:spTree>
      <p:nvGrpSpPr>
        <p:cNvPr id="1" name=""/>
        <p:cNvGrpSpPr/>
        <p:nvPr/>
      </p:nvGrpSpPr>
      <p:grpSpPr>
        <a:xfrm>
          <a:off x="0" y="0"/>
          <a:ext cx="0" cy="0"/>
          <a:chOff x="0" y="0"/>
          <a:chExt cx="0" cy="0"/>
        </a:xfrm>
      </p:grpSpPr>
      <p:pic>
        <p:nvPicPr>
          <p:cNvPr id="6" name="Picture 13">
            <a:extLst>
              <a:ext uri="{FF2B5EF4-FFF2-40B4-BE49-F238E27FC236}">
                <a16:creationId xmlns:a16="http://schemas.microsoft.com/office/drawing/2014/main" id="{4C0EA56B-7832-2912-D433-6BA227A837F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66509"/>
          <a:stretch/>
        </p:blipFill>
        <p:spPr>
          <a:xfrm>
            <a:off x="0" y="-19363"/>
            <a:ext cx="12192000" cy="2173704"/>
          </a:xfrm>
          <a:prstGeom prst="rect">
            <a:avLst/>
          </a:prstGeom>
        </p:spPr>
      </p:pic>
      <p:sp>
        <p:nvSpPr>
          <p:cNvPr id="2" name="Titre 1">
            <a:extLst>
              <a:ext uri="{FF2B5EF4-FFF2-40B4-BE49-F238E27FC236}">
                <a16:creationId xmlns:a16="http://schemas.microsoft.com/office/drawing/2014/main" id="{0D026445-ACFC-A72F-1723-BEF8474F44AD}"/>
              </a:ext>
            </a:extLst>
          </p:cNvPr>
          <p:cNvSpPr>
            <a:spLocks noGrp="1"/>
          </p:cNvSpPr>
          <p:nvPr>
            <p:ph type="title"/>
          </p:nvPr>
        </p:nvSpPr>
        <p:spPr>
          <a:xfrm>
            <a:off x="543466" y="549327"/>
            <a:ext cx="11232897" cy="1325563"/>
          </a:xfrm>
        </p:spPr>
        <p:txBody>
          <a:bodyPr anchor="b"/>
          <a:lstStyle>
            <a:lvl1pPr>
              <a:defRPr>
                <a:solidFill>
                  <a:schemeClr val="bg1"/>
                </a:solidFill>
              </a:defRPr>
            </a:lvl1pPr>
          </a:lstStyle>
          <a:p>
            <a:r>
              <a:rPr lang="fr-FR"/>
              <a:t>Modifiez le style du titre</a:t>
            </a:r>
            <a:endParaRPr lang="fr-CA"/>
          </a:p>
        </p:txBody>
      </p:sp>
      <p:grpSp>
        <p:nvGrpSpPr>
          <p:cNvPr id="4" name="Groupe 9">
            <a:extLst>
              <a:ext uri="{FF2B5EF4-FFF2-40B4-BE49-F238E27FC236}">
                <a16:creationId xmlns:a16="http://schemas.microsoft.com/office/drawing/2014/main" id="{FC538D49-A55C-432B-37A1-FBF2F542249D}"/>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5" name="Rectangle 4">
              <a:extLst>
                <a:ext uri="{FF2B5EF4-FFF2-40B4-BE49-F238E27FC236}">
                  <a16:creationId xmlns:a16="http://schemas.microsoft.com/office/drawing/2014/main" id="{7DB067FC-368A-ADFE-5403-B04C0D0ED1AC}"/>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5">
              <a:extLst>
                <a:ext uri="{FF2B5EF4-FFF2-40B4-BE49-F238E27FC236}">
                  <a16:creationId xmlns:a16="http://schemas.microsoft.com/office/drawing/2014/main" id="{2E6CC879-4823-152F-17DF-1975E60CA16D}"/>
                </a:ext>
              </a:extLst>
            </p:cNvPr>
            <p:cNvPicPr>
              <a:picLocks noChangeAspect="1"/>
            </p:cNvPicPr>
            <p:nvPr/>
          </p:nvPicPr>
          <p:blipFill>
            <a:blip r:embed="rId3"/>
            <a:stretch>
              <a:fillRect/>
            </a:stretch>
          </p:blipFill>
          <p:spPr>
            <a:xfrm>
              <a:off x="9957844" y="6290315"/>
              <a:ext cx="1833096" cy="509600"/>
            </a:xfrm>
            <a:prstGeom prst="rect">
              <a:avLst/>
            </a:prstGeom>
            <a:grpFill/>
          </p:spPr>
        </p:pic>
      </p:grpSp>
      <p:sp>
        <p:nvSpPr>
          <p:cNvPr id="11" name="Espace réservé du contenu 2">
            <a:extLst>
              <a:ext uri="{FF2B5EF4-FFF2-40B4-BE49-F238E27FC236}">
                <a16:creationId xmlns:a16="http://schemas.microsoft.com/office/drawing/2014/main" id="{44B7FDBD-DBAF-3EA0-C1DD-AD3FC25DB2B2}"/>
              </a:ext>
            </a:extLst>
          </p:cNvPr>
          <p:cNvSpPr>
            <a:spLocks noGrp="1"/>
          </p:cNvSpPr>
          <p:nvPr>
            <p:ph idx="1"/>
          </p:nvPr>
        </p:nvSpPr>
        <p:spPr>
          <a:xfrm>
            <a:off x="543600" y="2417592"/>
            <a:ext cx="11232764" cy="3955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3735583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grpSp>
        <p:nvGrpSpPr>
          <p:cNvPr id="5" name="Groupe 9">
            <a:extLst>
              <a:ext uri="{FF2B5EF4-FFF2-40B4-BE49-F238E27FC236}">
                <a16:creationId xmlns:a16="http://schemas.microsoft.com/office/drawing/2014/main" id="{33208C2E-B8E6-D146-AEBC-3BE23F36A50B}"/>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6" name="Rectangle 5">
              <a:extLst>
                <a:ext uri="{FF2B5EF4-FFF2-40B4-BE49-F238E27FC236}">
                  <a16:creationId xmlns:a16="http://schemas.microsoft.com/office/drawing/2014/main" id="{8A148585-A276-1EDE-8B51-18BC527E0B0F}"/>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5">
              <a:extLst>
                <a:ext uri="{FF2B5EF4-FFF2-40B4-BE49-F238E27FC236}">
                  <a16:creationId xmlns:a16="http://schemas.microsoft.com/office/drawing/2014/main" id="{59EAA03F-A5F2-5D1B-0913-2DE8E20FA081}"/>
                </a:ext>
              </a:extLst>
            </p:cNvPr>
            <p:cNvPicPr>
              <a:picLocks noChangeAspect="1"/>
            </p:cNvPicPr>
            <p:nvPr/>
          </p:nvPicPr>
          <p:blipFill>
            <a:blip r:embed="rId2"/>
            <a:stretch>
              <a:fillRect/>
            </a:stretch>
          </p:blipFill>
          <p:spPr>
            <a:xfrm>
              <a:off x="9957844" y="6290315"/>
              <a:ext cx="1833096" cy="509600"/>
            </a:xfrm>
            <a:prstGeom prst="rect">
              <a:avLst/>
            </a:prstGeom>
            <a:grpFill/>
          </p:spPr>
        </p:pic>
      </p:grpSp>
    </p:spTree>
    <p:extLst>
      <p:ext uri="{BB962C8B-B14F-4D97-AF65-F5344CB8AC3E}">
        <p14:creationId xmlns:p14="http://schemas.microsoft.com/office/powerpoint/2010/main" val="3100289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712883-DB84-062B-B115-A2DA747C20D6}"/>
              </a:ext>
            </a:extLst>
          </p:cNvPr>
          <p:cNvSpPr>
            <a:spLocks noGrp="1"/>
          </p:cNvSpPr>
          <p:nvPr>
            <p:ph type="title"/>
          </p:nvPr>
        </p:nvSpPr>
        <p:spPr>
          <a:xfrm>
            <a:off x="839788" y="661737"/>
            <a:ext cx="3932237" cy="1985209"/>
          </a:xfrm>
        </p:spPr>
        <p:txBody>
          <a:bodyPr anchor="b">
            <a:normAutofit/>
          </a:bodyPr>
          <a:lstStyle>
            <a:lvl1pPr>
              <a:defRPr sz="4000">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99E5B265-4900-CB60-3DF7-B1DD87401DC5}"/>
              </a:ext>
            </a:extLst>
          </p:cNvPr>
          <p:cNvSpPr>
            <a:spLocks noGrp="1"/>
          </p:cNvSpPr>
          <p:nvPr>
            <p:ph idx="1"/>
          </p:nvPr>
        </p:nvSpPr>
        <p:spPr>
          <a:xfrm>
            <a:off x="5183188" y="661737"/>
            <a:ext cx="6172200" cy="51993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4953DAE2-B543-D4FC-B0A4-C871E47A8131}"/>
              </a:ext>
            </a:extLst>
          </p:cNvPr>
          <p:cNvSpPr>
            <a:spLocks noGrp="1"/>
          </p:cNvSpPr>
          <p:nvPr>
            <p:ph type="body" sz="half" idx="2"/>
          </p:nvPr>
        </p:nvSpPr>
        <p:spPr>
          <a:xfrm>
            <a:off x="839788" y="2815388"/>
            <a:ext cx="3932237" cy="305359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grpSp>
        <p:nvGrpSpPr>
          <p:cNvPr id="8" name="Groupe 9">
            <a:extLst>
              <a:ext uri="{FF2B5EF4-FFF2-40B4-BE49-F238E27FC236}">
                <a16:creationId xmlns:a16="http://schemas.microsoft.com/office/drawing/2014/main" id="{A4DB4544-1375-FDA1-E144-1E1F73677A38}"/>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9" name="Rectangle 8">
              <a:extLst>
                <a:ext uri="{FF2B5EF4-FFF2-40B4-BE49-F238E27FC236}">
                  <a16:creationId xmlns:a16="http://schemas.microsoft.com/office/drawing/2014/main" id="{A67A29BB-352A-F74C-A439-7EB608678E1E}"/>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Image 5">
              <a:extLst>
                <a:ext uri="{FF2B5EF4-FFF2-40B4-BE49-F238E27FC236}">
                  <a16:creationId xmlns:a16="http://schemas.microsoft.com/office/drawing/2014/main" id="{46D1E15D-82D8-2D9C-98B0-251E7FF2986C}"/>
                </a:ext>
              </a:extLst>
            </p:cNvPr>
            <p:cNvPicPr>
              <a:picLocks noChangeAspect="1"/>
            </p:cNvPicPr>
            <p:nvPr/>
          </p:nvPicPr>
          <p:blipFill>
            <a:blip r:embed="rId2"/>
            <a:stretch>
              <a:fillRect/>
            </a:stretch>
          </p:blipFill>
          <p:spPr>
            <a:xfrm>
              <a:off x="9957844" y="6290315"/>
              <a:ext cx="1833096" cy="509600"/>
            </a:xfrm>
            <a:prstGeom prst="rect">
              <a:avLst/>
            </a:prstGeom>
            <a:grpFill/>
          </p:spPr>
        </p:pic>
      </p:grpSp>
      <p:pic>
        <p:nvPicPr>
          <p:cNvPr id="5" name="Image 4" descr="Une image contenant motif, conception, Symétrie, cercle&#10;&#10;Description générée automatiquement">
            <a:extLst>
              <a:ext uri="{FF2B5EF4-FFF2-40B4-BE49-F238E27FC236}">
                <a16:creationId xmlns:a16="http://schemas.microsoft.com/office/drawing/2014/main" id="{FFF5F553-A745-A1AD-4DE6-FEB323DF9B75}"/>
              </a:ext>
            </a:extLst>
          </p:cNvPr>
          <p:cNvPicPr>
            <a:picLocks noChangeAspect="1"/>
          </p:cNvPicPr>
          <p:nvPr userDrawn="1"/>
        </p:nvPicPr>
        <p:blipFill rotWithShape="1">
          <a:blip r:embed="rId3">
            <a:alphaModFix amt="10000"/>
            <a:extLst>
              <a:ext uri="{28A0092B-C50C-407E-A947-70E740481C1C}">
                <a14:useLocalDpi xmlns:a14="http://schemas.microsoft.com/office/drawing/2010/main" val="0"/>
              </a:ext>
            </a:extLst>
          </a:blip>
          <a:srcRect r="7942" b="33100"/>
          <a:stretch/>
        </p:blipFill>
        <p:spPr>
          <a:xfrm>
            <a:off x="0" y="23332"/>
            <a:ext cx="12272210" cy="6690768"/>
          </a:xfrm>
          <a:prstGeom prst="rect">
            <a:avLst/>
          </a:prstGeom>
        </p:spPr>
      </p:pic>
    </p:spTree>
    <p:extLst>
      <p:ext uri="{BB962C8B-B14F-4D97-AF65-F5344CB8AC3E}">
        <p14:creationId xmlns:p14="http://schemas.microsoft.com/office/powerpoint/2010/main" val="32550628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ducaloi_reseaux sociaux">
    <p:spTree>
      <p:nvGrpSpPr>
        <p:cNvPr id="1" name=""/>
        <p:cNvGrpSpPr/>
        <p:nvPr/>
      </p:nvGrpSpPr>
      <p:grpSpPr>
        <a:xfrm>
          <a:off x="0" y="0"/>
          <a:ext cx="0" cy="0"/>
          <a:chOff x="0" y="0"/>
          <a:chExt cx="0" cy="0"/>
        </a:xfrm>
      </p:grpSpPr>
      <p:pic>
        <p:nvPicPr>
          <p:cNvPr id="28" name="Image 27" descr="Une image contenant Police, Graphique, logo, graphisme&#10;&#10;Description générée automatiquement">
            <a:extLst>
              <a:ext uri="{FF2B5EF4-FFF2-40B4-BE49-F238E27FC236}">
                <a16:creationId xmlns:a16="http://schemas.microsoft.com/office/drawing/2014/main" id="{72F422A0-9BA7-EDE5-006D-4A33414216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2680" y="5915861"/>
            <a:ext cx="1008711" cy="629729"/>
          </a:xfrm>
          <a:prstGeom prst="rect">
            <a:avLst/>
          </a:prstGeom>
        </p:spPr>
      </p:pic>
      <p:grpSp>
        <p:nvGrpSpPr>
          <p:cNvPr id="4" name="Group 30">
            <a:extLst>
              <a:ext uri="{FF2B5EF4-FFF2-40B4-BE49-F238E27FC236}">
                <a16:creationId xmlns:a16="http://schemas.microsoft.com/office/drawing/2014/main" id="{C50FDE65-1077-5242-E7B1-13AA0A7B9B9E}"/>
              </a:ext>
            </a:extLst>
          </p:cNvPr>
          <p:cNvGrpSpPr/>
          <p:nvPr userDrawn="1"/>
        </p:nvGrpSpPr>
        <p:grpSpPr>
          <a:xfrm>
            <a:off x="285324" y="1474403"/>
            <a:ext cx="5810676" cy="3502410"/>
            <a:chOff x="4419601" y="2396066"/>
            <a:chExt cx="7992532" cy="4817533"/>
          </a:xfrm>
        </p:grpSpPr>
        <p:pic>
          <p:nvPicPr>
            <p:cNvPr id="5" name="Image 27">
              <a:extLst>
                <a:ext uri="{FF2B5EF4-FFF2-40B4-BE49-F238E27FC236}">
                  <a16:creationId xmlns:a16="http://schemas.microsoft.com/office/drawing/2014/main" id="{9967820A-8013-7E44-9AD6-FC493A7764A2}"/>
                </a:ext>
              </a:extLst>
            </p:cNvPr>
            <p:cNvPicPr>
              <a:picLocks noChangeAspect="1"/>
            </p:cNvPicPr>
            <p:nvPr/>
          </p:nvPicPr>
          <p:blipFill rotWithShape="1">
            <a:blip r:embed="rId3"/>
            <a:srcRect l="-26" t="2093" r="-383" b="-2963"/>
            <a:stretch/>
          </p:blipFill>
          <p:spPr>
            <a:xfrm>
              <a:off x="4419601" y="2396066"/>
              <a:ext cx="7992532" cy="4817533"/>
            </a:xfrm>
            <a:prstGeom prst="rect">
              <a:avLst/>
            </a:prstGeom>
          </p:spPr>
        </p:pic>
        <p:pic>
          <p:nvPicPr>
            <p:cNvPr id="6" name="Picture 32" descr="Graphical user interface, application&#10;&#10;Description automatically generated">
              <a:extLst>
                <a:ext uri="{FF2B5EF4-FFF2-40B4-BE49-F238E27FC236}">
                  <a16:creationId xmlns:a16="http://schemas.microsoft.com/office/drawing/2014/main" id="{99C0C2DB-F8CC-6978-3E50-551225BA98AF}"/>
                </a:ext>
              </a:extLst>
            </p:cNvPr>
            <p:cNvPicPr>
              <a:picLocks noChangeAspect="1"/>
            </p:cNvPicPr>
            <p:nvPr/>
          </p:nvPicPr>
          <p:blipFill rotWithShape="1">
            <a:blip r:embed="rId4">
              <a:extLst>
                <a:ext uri="{28A0092B-C50C-407E-A947-70E740481C1C}">
                  <a14:useLocalDpi xmlns:a14="http://schemas.microsoft.com/office/drawing/2010/main" val="0"/>
                </a:ext>
              </a:extLst>
            </a:blip>
            <a:srcRect r="10810" b="6410"/>
            <a:stretch/>
          </p:blipFill>
          <p:spPr>
            <a:xfrm>
              <a:off x="5511028" y="2713443"/>
              <a:ext cx="5783505" cy="3628089"/>
            </a:xfrm>
            <a:prstGeom prst="rect">
              <a:avLst/>
            </a:prstGeom>
          </p:spPr>
        </p:pic>
      </p:grpSp>
      <p:grpSp>
        <p:nvGrpSpPr>
          <p:cNvPr id="7" name="Groupe 17">
            <a:extLst>
              <a:ext uri="{FF2B5EF4-FFF2-40B4-BE49-F238E27FC236}">
                <a16:creationId xmlns:a16="http://schemas.microsoft.com/office/drawing/2014/main" id="{03020146-95CB-80DD-BA8C-34164305C658}"/>
              </a:ext>
            </a:extLst>
          </p:cNvPr>
          <p:cNvGrpSpPr>
            <a:grpSpLocks noChangeAspect="1"/>
          </p:cNvGrpSpPr>
          <p:nvPr userDrawn="1"/>
        </p:nvGrpSpPr>
        <p:grpSpPr>
          <a:xfrm>
            <a:off x="2881020" y="4898330"/>
            <a:ext cx="630976" cy="630936"/>
            <a:chOff x="8915400" y="2747719"/>
            <a:chExt cx="1689500" cy="1689393"/>
          </a:xfrm>
        </p:grpSpPr>
        <p:sp>
          <p:nvSpPr>
            <p:cNvPr id="8" name="Oval 24">
              <a:hlinkClick r:id="rId5"/>
              <a:extLst>
                <a:ext uri="{FF2B5EF4-FFF2-40B4-BE49-F238E27FC236}">
                  <a16:creationId xmlns:a16="http://schemas.microsoft.com/office/drawing/2014/main" id="{638BF88E-FED5-F53A-B10D-8C26F7CA8157}"/>
                </a:ext>
              </a:extLst>
            </p:cNvPr>
            <p:cNvSpPr>
              <a:spLocks/>
            </p:cNvSpPr>
            <p:nvPr userDrawn="1"/>
          </p:nvSpPr>
          <p:spPr bwMode="auto">
            <a:xfrm>
              <a:off x="8915400" y="2747719"/>
              <a:ext cx="1689500"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9" name="Graphique 16">
              <a:extLst>
                <a:ext uri="{FF2B5EF4-FFF2-40B4-BE49-F238E27FC236}">
                  <a16:creationId xmlns:a16="http://schemas.microsoft.com/office/drawing/2014/main" id="{64AA9B73-C036-B61F-15A2-431C58169E4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421750" y="3254015"/>
              <a:ext cx="676800" cy="676800"/>
            </a:xfrm>
            <a:prstGeom prst="rect">
              <a:avLst/>
            </a:prstGeom>
          </p:spPr>
        </p:pic>
      </p:grpSp>
      <p:pic>
        <p:nvPicPr>
          <p:cNvPr id="10" name="Image 5">
            <a:extLst>
              <a:ext uri="{FF2B5EF4-FFF2-40B4-BE49-F238E27FC236}">
                <a16:creationId xmlns:a16="http://schemas.microsoft.com/office/drawing/2014/main" id="{D7B2A707-4B1B-59A0-1136-4D0A974ECC76}"/>
              </a:ext>
            </a:extLst>
          </p:cNvPr>
          <p:cNvPicPr>
            <a:picLocks noChangeAspect="1"/>
          </p:cNvPicPr>
          <p:nvPr userDrawn="1"/>
        </p:nvPicPr>
        <p:blipFill rotWithShape="1">
          <a:blip r:embed="rId8"/>
          <a:srcRect l="642" r="857"/>
          <a:stretch/>
        </p:blipFill>
        <p:spPr>
          <a:xfrm>
            <a:off x="6417032" y="1531158"/>
            <a:ext cx="1506886" cy="1280160"/>
          </a:xfrm>
          <a:prstGeom prst="rect">
            <a:avLst/>
          </a:prstGeom>
          <a:ln w="38100">
            <a:solidFill>
              <a:srgbClr val="333F48"/>
            </a:solidFill>
            <a:miter lim="800000"/>
          </a:ln>
        </p:spPr>
      </p:pic>
      <p:pic>
        <p:nvPicPr>
          <p:cNvPr id="11" name="Image 21">
            <a:extLst>
              <a:ext uri="{FF2B5EF4-FFF2-40B4-BE49-F238E27FC236}">
                <a16:creationId xmlns:a16="http://schemas.microsoft.com/office/drawing/2014/main" id="{C9490D14-F70D-9C52-503A-DC037DCDD60B}"/>
              </a:ext>
            </a:extLst>
          </p:cNvPr>
          <p:cNvPicPr>
            <a:picLocks noChangeAspect="1"/>
          </p:cNvPicPr>
          <p:nvPr userDrawn="1"/>
        </p:nvPicPr>
        <p:blipFill>
          <a:blip r:embed="rId9"/>
          <a:stretch>
            <a:fillRect/>
          </a:stretch>
        </p:blipFill>
        <p:spPr>
          <a:xfrm>
            <a:off x="6417032" y="3139224"/>
            <a:ext cx="1508760" cy="1159542"/>
          </a:xfrm>
          <a:prstGeom prst="rect">
            <a:avLst/>
          </a:prstGeom>
          <a:ln w="38100">
            <a:solidFill>
              <a:srgbClr val="333F48"/>
            </a:solidFill>
            <a:miter lim="800000"/>
          </a:ln>
        </p:spPr>
      </p:pic>
      <p:pic>
        <p:nvPicPr>
          <p:cNvPr id="12" name="Image 23">
            <a:extLst>
              <a:ext uri="{FF2B5EF4-FFF2-40B4-BE49-F238E27FC236}">
                <a16:creationId xmlns:a16="http://schemas.microsoft.com/office/drawing/2014/main" id="{473DAE30-D840-A1A6-4143-DFFE8AF256B7}"/>
              </a:ext>
            </a:extLst>
          </p:cNvPr>
          <p:cNvPicPr>
            <a:picLocks noChangeAspect="1"/>
          </p:cNvPicPr>
          <p:nvPr userDrawn="1"/>
        </p:nvPicPr>
        <p:blipFill>
          <a:blip r:embed="rId10"/>
          <a:stretch>
            <a:fillRect/>
          </a:stretch>
        </p:blipFill>
        <p:spPr>
          <a:xfrm>
            <a:off x="6417032" y="4626671"/>
            <a:ext cx="1508760" cy="1443298"/>
          </a:xfrm>
          <a:prstGeom prst="rect">
            <a:avLst/>
          </a:prstGeom>
          <a:ln w="38100">
            <a:solidFill>
              <a:srgbClr val="333F48"/>
            </a:solidFill>
            <a:miter lim="800000"/>
          </a:ln>
        </p:spPr>
      </p:pic>
      <p:grpSp>
        <p:nvGrpSpPr>
          <p:cNvPr id="13" name="Groupe 13">
            <a:extLst>
              <a:ext uri="{FF2B5EF4-FFF2-40B4-BE49-F238E27FC236}">
                <a16:creationId xmlns:a16="http://schemas.microsoft.com/office/drawing/2014/main" id="{76EEB412-7B52-E3C7-B9CC-F71BBC22A166}"/>
              </a:ext>
            </a:extLst>
          </p:cNvPr>
          <p:cNvGrpSpPr/>
          <p:nvPr userDrawn="1"/>
        </p:nvGrpSpPr>
        <p:grpSpPr>
          <a:xfrm>
            <a:off x="7636735" y="3402403"/>
            <a:ext cx="633224" cy="633184"/>
            <a:chOff x="539551" y="2747719"/>
            <a:chExt cx="1689499" cy="1689393"/>
          </a:xfrm>
        </p:grpSpPr>
        <p:sp>
          <p:nvSpPr>
            <p:cNvPr id="14" name="Oval 18">
              <a:hlinkClick r:id="rId11"/>
              <a:extLst>
                <a:ext uri="{FF2B5EF4-FFF2-40B4-BE49-F238E27FC236}">
                  <a16:creationId xmlns:a16="http://schemas.microsoft.com/office/drawing/2014/main" id="{3B8C6BA3-B753-C6E1-C755-6E0A4EFA3726}"/>
                </a:ext>
              </a:extLst>
            </p:cNvPr>
            <p:cNvSpPr>
              <a:spLocks/>
            </p:cNvSpPr>
            <p:nvPr userDrawn="1"/>
          </p:nvSpPr>
          <p:spPr bwMode="auto">
            <a:xfrm>
              <a:off x="539551" y="2747719"/>
              <a:ext cx="1689499"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5" name="AutoShape 19">
              <a:extLst>
                <a:ext uri="{FF2B5EF4-FFF2-40B4-BE49-F238E27FC236}">
                  <a16:creationId xmlns:a16="http://schemas.microsoft.com/office/drawing/2014/main" id="{44726357-5FBC-BB20-C28B-03EE36BADD7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8734E242-53E7-98E4-183D-AFD902DE5F60}"/>
              </a:ext>
            </a:extLst>
          </p:cNvPr>
          <p:cNvGrpSpPr/>
          <p:nvPr userDrawn="1"/>
        </p:nvGrpSpPr>
        <p:grpSpPr>
          <a:xfrm>
            <a:off x="7636735" y="1854646"/>
            <a:ext cx="633224" cy="633184"/>
            <a:chOff x="2675683" y="2747719"/>
            <a:chExt cx="1689500" cy="1689393"/>
          </a:xfrm>
        </p:grpSpPr>
        <p:sp>
          <p:nvSpPr>
            <p:cNvPr id="17" name="Oval 24">
              <a:hlinkClick r:id="rId12"/>
              <a:extLst>
                <a:ext uri="{FF2B5EF4-FFF2-40B4-BE49-F238E27FC236}">
                  <a16:creationId xmlns:a16="http://schemas.microsoft.com/office/drawing/2014/main" id="{F64C223B-AAEC-A5A3-6078-5A36F93D650F}"/>
                </a:ext>
              </a:extLst>
            </p:cNvPr>
            <p:cNvSpPr>
              <a:spLocks/>
            </p:cNvSpPr>
            <p:nvPr userDrawn="1"/>
          </p:nvSpPr>
          <p:spPr bwMode="auto">
            <a:xfrm>
              <a:off x="2675683" y="2747719"/>
              <a:ext cx="1689500"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8" name="AutoShape 25">
              <a:extLst>
                <a:ext uri="{FF2B5EF4-FFF2-40B4-BE49-F238E27FC236}">
                  <a16:creationId xmlns:a16="http://schemas.microsoft.com/office/drawing/2014/main" id="{FFF61030-DA99-5052-A530-C85697218289}"/>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19" name="Groupe 49">
            <a:extLst>
              <a:ext uri="{FF2B5EF4-FFF2-40B4-BE49-F238E27FC236}">
                <a16:creationId xmlns:a16="http://schemas.microsoft.com/office/drawing/2014/main" id="{F4821425-3856-1490-A3F0-DD47054B0275}"/>
              </a:ext>
            </a:extLst>
          </p:cNvPr>
          <p:cNvGrpSpPr/>
          <p:nvPr userDrawn="1"/>
        </p:nvGrpSpPr>
        <p:grpSpPr>
          <a:xfrm>
            <a:off x="7636735" y="5031728"/>
            <a:ext cx="633224" cy="633184"/>
            <a:chOff x="7305431" y="4396728"/>
            <a:chExt cx="633224" cy="633184"/>
          </a:xfrm>
        </p:grpSpPr>
        <p:sp>
          <p:nvSpPr>
            <p:cNvPr id="20" name="Oval 24">
              <a:hlinkClick r:id="rId13"/>
              <a:extLst>
                <a:ext uri="{FF2B5EF4-FFF2-40B4-BE49-F238E27FC236}">
                  <a16:creationId xmlns:a16="http://schemas.microsoft.com/office/drawing/2014/main" id="{B4330074-9DE3-DF54-89BA-2C6B1D3BC392}"/>
                </a:ext>
              </a:extLst>
            </p:cNvPr>
            <p:cNvSpPr>
              <a:spLocks/>
            </p:cNvSpPr>
            <p:nvPr userDrawn="1"/>
          </p:nvSpPr>
          <p:spPr bwMode="auto">
            <a:xfrm>
              <a:off x="7305431" y="4396728"/>
              <a:ext cx="633224" cy="633184"/>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21" name="AutoShape 4">
              <a:extLst>
                <a:ext uri="{FF2B5EF4-FFF2-40B4-BE49-F238E27FC236}">
                  <a16:creationId xmlns:a16="http://schemas.microsoft.com/office/drawing/2014/main" id="{C1F3FE24-3C51-CCE0-EAF3-1948DB89323A}"/>
                </a:ext>
              </a:extLst>
            </p:cNvPr>
            <p:cNvSpPr>
              <a:spLocks/>
            </p:cNvSpPr>
            <p:nvPr userDrawn="1"/>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sp>
        <p:nvSpPr>
          <p:cNvPr id="23" name="Rectangle 22">
            <a:extLst>
              <a:ext uri="{FF2B5EF4-FFF2-40B4-BE49-F238E27FC236}">
                <a16:creationId xmlns:a16="http://schemas.microsoft.com/office/drawing/2014/main" id="{7846A12A-6D5C-8A0F-5CCE-58D8A4FC315E}"/>
              </a:ext>
            </a:extLst>
          </p:cNvPr>
          <p:cNvSpPr/>
          <p:nvPr userDrawn="1"/>
        </p:nvSpPr>
        <p:spPr>
          <a:xfrm>
            <a:off x="2176617" y="5620128"/>
            <a:ext cx="2039783" cy="338554"/>
          </a:xfrm>
          <a:prstGeom prst="rect">
            <a:avLst/>
          </a:prstGeom>
        </p:spPr>
        <p:txBody>
          <a:bodyPr wrap="square" lIns="91440" tIns="45720" rIns="91440" bIns="45720" anchor="t">
            <a:spAutoFit/>
          </a:bodyPr>
          <a:lstStyle/>
          <a:p>
            <a:pPr algn="ctr"/>
            <a:r>
              <a:rPr lang="fr-CA" sz="1600">
                <a:solidFill>
                  <a:schemeClr val="accent1"/>
                </a:solidFill>
                <a:latin typeface="Arial"/>
                <a:ea typeface="+mn-lt"/>
                <a:cs typeface="Arial"/>
                <a:hlinkClick r:id="rId14">
                  <a:extLst>
                    <a:ext uri="{A12FA001-AC4F-418D-AE19-62706E023703}">
                      <ahyp:hlinkClr xmlns:ahyp="http://schemas.microsoft.com/office/drawing/2018/hyperlinkcolor" val="tx"/>
                    </a:ext>
                  </a:extLst>
                </a:hlinkClick>
              </a:rPr>
              <a:t>educaloi.qc.ca/en</a:t>
            </a:r>
            <a:endParaRPr lang="fr-CA" sz="1600">
              <a:solidFill>
                <a:schemeClr val="accent1"/>
              </a:solidFill>
              <a:latin typeface="Arial"/>
              <a:ea typeface="+mn-lt"/>
              <a:cs typeface="Arial"/>
            </a:endParaRPr>
          </a:p>
        </p:txBody>
      </p:sp>
      <p:sp>
        <p:nvSpPr>
          <p:cNvPr id="24" name="Rectangle 23">
            <a:extLst>
              <a:ext uri="{FF2B5EF4-FFF2-40B4-BE49-F238E27FC236}">
                <a16:creationId xmlns:a16="http://schemas.microsoft.com/office/drawing/2014/main" id="{22859D47-0BAA-7473-A8B1-3D840578CFDC}"/>
              </a:ext>
            </a:extLst>
          </p:cNvPr>
          <p:cNvSpPr/>
          <p:nvPr userDrawn="1"/>
        </p:nvSpPr>
        <p:spPr>
          <a:xfrm>
            <a:off x="8374217" y="3555999"/>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YouTube/</a:t>
            </a:r>
            <a:r>
              <a:rPr lang="fr-CA" sz="1600" err="1">
                <a:solidFill>
                  <a:schemeClr val="accent1"/>
                </a:solidFill>
                <a:latin typeface="Arial"/>
                <a:ea typeface="+mn-lt"/>
                <a:cs typeface="Arial"/>
              </a:rPr>
              <a:t>educaloi</a:t>
            </a:r>
            <a:endParaRPr lang="fr-CA" sz="1600">
              <a:solidFill>
                <a:schemeClr val="accent1"/>
              </a:solidFill>
              <a:latin typeface="Arial"/>
              <a:ea typeface="+mn-lt"/>
              <a:cs typeface="Arial"/>
            </a:endParaRPr>
          </a:p>
        </p:txBody>
      </p:sp>
      <p:sp>
        <p:nvSpPr>
          <p:cNvPr id="25" name="Rectangle 24">
            <a:extLst>
              <a:ext uri="{FF2B5EF4-FFF2-40B4-BE49-F238E27FC236}">
                <a16:creationId xmlns:a16="http://schemas.microsoft.com/office/drawing/2014/main" id="{80A30FA2-30A0-AE98-4C42-8D5B02C90D1C}"/>
              </a:ext>
            </a:extLst>
          </p:cNvPr>
          <p:cNvSpPr/>
          <p:nvPr userDrawn="1"/>
        </p:nvSpPr>
        <p:spPr>
          <a:xfrm>
            <a:off x="8374217" y="2000892"/>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Instagram/</a:t>
            </a:r>
            <a:r>
              <a:rPr lang="fr-CA" sz="1600" err="1">
                <a:solidFill>
                  <a:schemeClr val="accent1"/>
                </a:solidFill>
                <a:latin typeface="Arial"/>
                <a:ea typeface="+mn-lt"/>
                <a:cs typeface="Arial"/>
              </a:rPr>
              <a:t>educaloi_en</a:t>
            </a:r>
            <a:endParaRPr lang="fr-CA" sz="1600">
              <a:solidFill>
                <a:schemeClr val="accent1"/>
              </a:solidFill>
              <a:latin typeface="Arial"/>
              <a:ea typeface="+mn-lt"/>
              <a:cs typeface="Arial"/>
            </a:endParaRPr>
          </a:p>
        </p:txBody>
      </p:sp>
      <p:sp>
        <p:nvSpPr>
          <p:cNvPr id="26" name="Rectangle 25">
            <a:extLst>
              <a:ext uri="{FF2B5EF4-FFF2-40B4-BE49-F238E27FC236}">
                <a16:creationId xmlns:a16="http://schemas.microsoft.com/office/drawing/2014/main" id="{D71A6281-08B7-5EAB-D403-7A8B644D9FE4}"/>
              </a:ext>
            </a:extLst>
          </p:cNvPr>
          <p:cNvSpPr/>
          <p:nvPr userDrawn="1"/>
        </p:nvSpPr>
        <p:spPr>
          <a:xfrm>
            <a:off x="8374217" y="5180012"/>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Facebook/</a:t>
            </a:r>
            <a:r>
              <a:rPr lang="fr-CA" sz="1600" err="1">
                <a:solidFill>
                  <a:schemeClr val="accent1"/>
                </a:solidFill>
                <a:latin typeface="Arial"/>
                <a:ea typeface="+mn-lt"/>
                <a:cs typeface="Arial"/>
              </a:rPr>
              <a:t>educaloi</a:t>
            </a:r>
            <a:endParaRPr lang="fr-CA" sz="1600">
              <a:solidFill>
                <a:schemeClr val="accent1"/>
              </a:solidFill>
              <a:latin typeface="Arial"/>
              <a:ea typeface="+mn-lt"/>
              <a:cs typeface="Arial"/>
            </a:endParaRPr>
          </a:p>
        </p:txBody>
      </p:sp>
      <p:pic>
        <p:nvPicPr>
          <p:cNvPr id="2" name="Picture 13">
            <a:extLst>
              <a:ext uri="{FF2B5EF4-FFF2-40B4-BE49-F238E27FC236}">
                <a16:creationId xmlns:a16="http://schemas.microsoft.com/office/drawing/2014/main" id="{E3DD75DE-59B6-8F9F-D980-3ED54AC20045}"/>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13453" t="7555" r="4635" b="77750"/>
          <a:stretch/>
        </p:blipFill>
        <p:spPr>
          <a:xfrm>
            <a:off x="0" y="0"/>
            <a:ext cx="12192000" cy="1231636"/>
          </a:xfrm>
          <a:prstGeom prst="rect">
            <a:avLst/>
          </a:prstGeom>
        </p:spPr>
      </p:pic>
    </p:spTree>
    <p:extLst>
      <p:ext uri="{BB962C8B-B14F-4D97-AF65-F5344CB8AC3E}">
        <p14:creationId xmlns:p14="http://schemas.microsoft.com/office/powerpoint/2010/main" val="40824213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rtenair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415CED-1D34-272C-BEFE-6EC6E53AA0AE}"/>
              </a:ext>
            </a:extLst>
          </p:cNvPr>
          <p:cNvSpPr/>
          <p:nvPr userDrawn="1"/>
        </p:nvSpPr>
        <p:spPr>
          <a:xfrm>
            <a:off x="1243934" y="5130424"/>
            <a:ext cx="9946731" cy="861774"/>
          </a:xfrm>
          <a:prstGeom prst="rect">
            <a:avLst/>
          </a:prstGeom>
        </p:spPr>
        <p:txBody>
          <a:bodyPr wrap="square" lIns="91440" tIns="45720" rIns="91440" bIns="45720" anchor="t">
            <a:spAutoFit/>
          </a:bodyPr>
          <a:lstStyle/>
          <a:p>
            <a:pPr>
              <a:spcAft>
                <a:spcPts val="1200"/>
              </a:spcAft>
            </a:pPr>
            <a:endParaRPr lang="fr-CA" sz="2800">
              <a:solidFill>
                <a:srgbClr val="333F48"/>
              </a:solidFill>
              <a:latin typeface="Arial"/>
              <a:ea typeface="+mn-lt"/>
              <a:cs typeface="Arial"/>
            </a:endParaRPr>
          </a:p>
          <a:p>
            <a:pPr>
              <a:spcAft>
                <a:spcPts val="1200"/>
              </a:spcAft>
            </a:pPr>
            <a:r>
              <a:rPr lang="en-CA" sz="1200" b="0" i="0" u="none" strike="noStrike">
                <a:solidFill>
                  <a:srgbClr val="333F48"/>
                </a:solidFill>
                <a:effectLst/>
                <a:latin typeface="Arial"/>
                <a:cs typeface="Arial"/>
              </a:rPr>
              <a:t>© </a:t>
            </a:r>
            <a:r>
              <a:rPr lang="en-US" sz="1200" b="0" i="0" u="none" strike="noStrike">
                <a:solidFill>
                  <a:srgbClr val="333F48"/>
                </a:solidFill>
                <a:effectLst/>
                <a:latin typeface="Arial"/>
                <a:cs typeface="Arial"/>
              </a:rPr>
              <a:t>​</a:t>
            </a:r>
            <a:r>
              <a:rPr lang="en-US" sz="1200" b="0" i="0" u="none" strike="noStrike" err="1">
                <a:solidFill>
                  <a:srgbClr val="333F48"/>
                </a:solidFill>
                <a:effectLst/>
                <a:latin typeface="Arial"/>
                <a:cs typeface="Arial"/>
              </a:rPr>
              <a:t>Éducaloi</a:t>
            </a:r>
            <a:r>
              <a:rPr lang="en-US" sz="1200" b="0" i="0" u="none" strike="noStrike">
                <a:solidFill>
                  <a:srgbClr val="333F48"/>
                </a:solidFill>
                <a:effectLst/>
                <a:latin typeface="Arial"/>
                <a:cs typeface="Arial"/>
              </a:rPr>
              <a:t> </a:t>
            </a:r>
            <a:r>
              <a:rPr lang="en-US" sz="1200">
                <a:solidFill>
                  <a:srgbClr val="333F48"/>
                </a:solidFill>
                <a:latin typeface="Arial"/>
                <a:cs typeface="Arial"/>
              </a:rPr>
              <a:t>2023</a:t>
            </a:r>
            <a:endParaRPr lang="fr-CA" sz="1200">
              <a:solidFill>
                <a:srgbClr val="333F48"/>
              </a:solidFill>
              <a:latin typeface="Arial"/>
              <a:ea typeface="+mn-lt"/>
              <a:cs typeface="Arial"/>
            </a:endParaRPr>
          </a:p>
        </p:txBody>
      </p:sp>
      <p:sp>
        <p:nvSpPr>
          <p:cNvPr id="5" name="Rectangle 4">
            <a:extLst>
              <a:ext uri="{FF2B5EF4-FFF2-40B4-BE49-F238E27FC236}">
                <a16:creationId xmlns:a16="http://schemas.microsoft.com/office/drawing/2014/main" id="{03430FED-0448-6706-6B53-0282DE0DC538}"/>
              </a:ext>
            </a:extLst>
          </p:cNvPr>
          <p:cNvSpPr/>
          <p:nvPr userDrawn="1"/>
        </p:nvSpPr>
        <p:spPr>
          <a:xfrm>
            <a:off x="1246843" y="2437304"/>
            <a:ext cx="9516104" cy="707886"/>
          </a:xfrm>
          <a:prstGeom prst="rect">
            <a:avLst/>
          </a:prstGeom>
        </p:spPr>
        <p:txBody>
          <a:bodyPr wrap="square" lIns="91440" tIns="45720" rIns="91440" bIns="45720" anchor="t">
            <a:spAutoFit/>
          </a:bodyPr>
          <a:lstStyle/>
          <a:p>
            <a:endParaRPr lang="fr-FR" sz="4000" b="1">
              <a:solidFill>
                <a:srgbClr val="333F48"/>
              </a:solidFill>
              <a:latin typeface="Arial" panose="020B0604020202020204" pitchFamily="34" charset="0"/>
              <a:ea typeface="+mn-lt"/>
              <a:cs typeface="Arial" panose="020B0604020202020204" pitchFamily="34" charset="0"/>
            </a:endParaRPr>
          </a:p>
        </p:txBody>
      </p:sp>
      <p:grpSp>
        <p:nvGrpSpPr>
          <p:cNvPr id="6" name="Groupe 9">
            <a:extLst>
              <a:ext uri="{FF2B5EF4-FFF2-40B4-BE49-F238E27FC236}">
                <a16:creationId xmlns:a16="http://schemas.microsoft.com/office/drawing/2014/main" id="{A4AE456D-E2D3-6E67-2C6D-DD853C71C694}"/>
              </a:ext>
            </a:extLst>
          </p:cNvPr>
          <p:cNvGrpSpPr>
            <a:grpSpLocks noChangeAspect="1"/>
          </p:cNvGrpSpPr>
          <p:nvPr userDrawn="1"/>
        </p:nvGrpSpPr>
        <p:grpSpPr>
          <a:xfrm>
            <a:off x="-1" y="6174000"/>
            <a:ext cx="12192001" cy="684000"/>
            <a:chOff x="0" y="6217979"/>
            <a:chExt cx="12192000" cy="639862"/>
          </a:xfrm>
          <a:solidFill>
            <a:schemeClr val="accent1"/>
          </a:solidFill>
        </p:grpSpPr>
        <p:sp>
          <p:nvSpPr>
            <p:cNvPr id="7" name="Rectangle 6">
              <a:extLst>
                <a:ext uri="{FF2B5EF4-FFF2-40B4-BE49-F238E27FC236}">
                  <a16:creationId xmlns:a16="http://schemas.microsoft.com/office/drawing/2014/main" id="{4BDB53CA-4EC0-01E0-2B07-3C2B5F8A5FEF}"/>
                </a:ext>
              </a:extLst>
            </p:cNvPr>
            <p:cNvSpPr/>
            <p:nvPr/>
          </p:nvSpPr>
          <p:spPr>
            <a:xfrm>
              <a:off x="0" y="6217979"/>
              <a:ext cx="121920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8" name="Image 5">
              <a:extLst>
                <a:ext uri="{FF2B5EF4-FFF2-40B4-BE49-F238E27FC236}">
                  <a16:creationId xmlns:a16="http://schemas.microsoft.com/office/drawing/2014/main" id="{270FD6F5-7B85-D95C-81F6-D5F19010FE79}"/>
                </a:ext>
              </a:extLst>
            </p:cNvPr>
            <p:cNvPicPr>
              <a:picLocks noChangeAspect="1"/>
            </p:cNvPicPr>
            <p:nvPr/>
          </p:nvPicPr>
          <p:blipFill>
            <a:blip r:embed="rId2"/>
            <a:stretch>
              <a:fillRect/>
            </a:stretch>
          </p:blipFill>
          <p:spPr>
            <a:xfrm>
              <a:off x="5179452" y="6283109"/>
              <a:ext cx="1833096" cy="509601"/>
            </a:xfrm>
            <a:prstGeom prst="rect">
              <a:avLst/>
            </a:prstGeom>
            <a:grpFill/>
          </p:spPr>
        </p:pic>
      </p:grpSp>
      <p:sp>
        <p:nvSpPr>
          <p:cNvPr id="9" name="ZoneTexte 1">
            <a:extLst>
              <a:ext uri="{FF2B5EF4-FFF2-40B4-BE49-F238E27FC236}">
                <a16:creationId xmlns:a16="http://schemas.microsoft.com/office/drawing/2014/main" id="{57EA964D-A20A-A59C-3FB7-07493B72533F}"/>
              </a:ext>
            </a:extLst>
          </p:cNvPr>
          <p:cNvSpPr txBox="1"/>
          <p:nvPr userDrawn="1"/>
        </p:nvSpPr>
        <p:spPr>
          <a:xfrm>
            <a:off x="1801537" y="2548216"/>
            <a:ext cx="8581291" cy="830997"/>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2400">
                <a:solidFill>
                  <a:srgbClr val="333F48"/>
                </a:solidFill>
                <a:latin typeface="Arial"/>
                <a:ea typeface="+mn-lt"/>
                <a:cs typeface="Arial"/>
              </a:rPr>
              <a:t>Our services for </a:t>
            </a:r>
            <a:r>
              <a:rPr lang="fr-CA" sz="2400" err="1">
                <a:solidFill>
                  <a:srgbClr val="333F48"/>
                </a:solidFill>
                <a:latin typeface="Arial"/>
                <a:ea typeface="+mn-lt"/>
                <a:cs typeface="Arial"/>
              </a:rPr>
              <a:t>Quebec’s</a:t>
            </a:r>
            <a:r>
              <a:rPr lang="fr-CA" sz="2400">
                <a:solidFill>
                  <a:srgbClr val="333F48"/>
                </a:solidFill>
                <a:latin typeface="Arial"/>
                <a:ea typeface="+mn-lt"/>
                <a:cs typeface="Arial"/>
              </a:rPr>
              <a:t> English-</a:t>
            </a:r>
            <a:r>
              <a:rPr lang="fr-CA" sz="2400" err="1">
                <a:solidFill>
                  <a:srgbClr val="333F48"/>
                </a:solidFill>
                <a:latin typeface="Arial"/>
                <a:ea typeface="+mn-lt"/>
                <a:cs typeface="Arial"/>
              </a:rPr>
              <a:t>speaking</a:t>
            </a:r>
            <a:r>
              <a:rPr lang="fr-CA" sz="2400">
                <a:solidFill>
                  <a:srgbClr val="333F48"/>
                </a:solidFill>
                <a:latin typeface="Arial"/>
                <a:ea typeface="+mn-lt"/>
                <a:cs typeface="Arial"/>
              </a:rPr>
              <a:t> </a:t>
            </a:r>
            <a:r>
              <a:rPr lang="fr-CA" sz="2400" err="1">
                <a:solidFill>
                  <a:srgbClr val="333F48"/>
                </a:solidFill>
                <a:latin typeface="Arial"/>
                <a:ea typeface="+mn-lt"/>
                <a:cs typeface="Arial"/>
              </a:rPr>
              <a:t>communities</a:t>
            </a:r>
            <a:r>
              <a:rPr lang="fr-CA" sz="2400">
                <a:solidFill>
                  <a:srgbClr val="333F48"/>
                </a:solidFill>
                <a:latin typeface="Arial"/>
                <a:ea typeface="+mn-lt"/>
                <a:cs typeface="Arial"/>
              </a:rPr>
              <a:t> </a:t>
            </a:r>
          </a:p>
          <a:p>
            <a:pPr algn="ctr"/>
            <a:r>
              <a:rPr lang="fr-CA" sz="2400">
                <a:solidFill>
                  <a:srgbClr val="333F48"/>
                </a:solidFill>
                <a:latin typeface="Arial"/>
                <a:ea typeface="+mn-lt"/>
                <a:cs typeface="Arial"/>
              </a:rPr>
              <a:t>are made possible </a:t>
            </a:r>
            <a:r>
              <a:rPr lang="fr-CA" sz="2400" err="1">
                <a:solidFill>
                  <a:srgbClr val="333F48"/>
                </a:solidFill>
                <a:latin typeface="Arial"/>
                <a:ea typeface="+mn-lt"/>
                <a:cs typeface="Arial"/>
              </a:rPr>
              <a:t>thanks</a:t>
            </a:r>
            <a:r>
              <a:rPr lang="fr-CA" sz="2400">
                <a:solidFill>
                  <a:srgbClr val="333F48"/>
                </a:solidFill>
                <a:latin typeface="Arial"/>
                <a:ea typeface="+mn-lt"/>
                <a:cs typeface="Arial"/>
              </a:rPr>
              <a:t> to </a:t>
            </a:r>
            <a:endParaRPr lang="en-US" sz="2400"/>
          </a:p>
        </p:txBody>
      </p:sp>
      <p:pic>
        <p:nvPicPr>
          <p:cNvPr id="10" name="Image 9" descr="Une image contenant texte&#10;&#10;Description générée automatiquement">
            <a:extLst>
              <a:ext uri="{FF2B5EF4-FFF2-40B4-BE49-F238E27FC236}">
                <a16:creationId xmlns:a16="http://schemas.microsoft.com/office/drawing/2014/main" id="{1D221E31-AA64-9CEA-836B-C3D18F219591}"/>
              </a:ext>
            </a:extLst>
          </p:cNvPr>
          <p:cNvPicPr>
            <a:picLocks noChangeAspect="1"/>
          </p:cNvPicPr>
          <p:nvPr userDrawn="1"/>
        </p:nvPicPr>
        <p:blipFill>
          <a:blip r:embed="rId3"/>
          <a:stretch>
            <a:fillRect/>
          </a:stretch>
        </p:blipFill>
        <p:spPr>
          <a:xfrm>
            <a:off x="3067492" y="3691775"/>
            <a:ext cx="3026735" cy="1299704"/>
          </a:xfrm>
          <a:prstGeom prst="rect">
            <a:avLst/>
          </a:prstGeom>
        </p:spPr>
      </p:pic>
      <p:pic>
        <p:nvPicPr>
          <p:cNvPr id="11" name="Image 10">
            <a:extLst>
              <a:ext uri="{FF2B5EF4-FFF2-40B4-BE49-F238E27FC236}">
                <a16:creationId xmlns:a16="http://schemas.microsoft.com/office/drawing/2014/main" id="{2DC332C2-0B82-C6B3-5609-ABD3E1425605}"/>
              </a:ext>
            </a:extLst>
          </p:cNvPr>
          <p:cNvPicPr>
            <a:picLocks noChangeAspect="1"/>
          </p:cNvPicPr>
          <p:nvPr userDrawn="1"/>
        </p:nvPicPr>
        <p:blipFill>
          <a:blip r:embed="rId4"/>
          <a:stretch>
            <a:fillRect/>
          </a:stretch>
        </p:blipFill>
        <p:spPr>
          <a:xfrm>
            <a:off x="6381306" y="4078982"/>
            <a:ext cx="3584943" cy="941733"/>
          </a:xfrm>
          <a:prstGeom prst="rect">
            <a:avLst/>
          </a:prstGeom>
        </p:spPr>
      </p:pic>
      <p:pic>
        <p:nvPicPr>
          <p:cNvPr id="2" name="Picture 13">
            <a:extLst>
              <a:ext uri="{FF2B5EF4-FFF2-40B4-BE49-F238E27FC236}">
                <a16:creationId xmlns:a16="http://schemas.microsoft.com/office/drawing/2014/main" id="{C318EE6E-668F-CAD4-A139-FAC83EB3002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3453" t="7555" r="4635" b="66509"/>
          <a:stretch/>
        </p:blipFill>
        <p:spPr>
          <a:xfrm>
            <a:off x="3585" y="-24465"/>
            <a:ext cx="12192000" cy="2173704"/>
          </a:xfrm>
          <a:prstGeom prst="rect">
            <a:avLst/>
          </a:prstGeom>
        </p:spPr>
      </p:pic>
    </p:spTree>
    <p:extLst>
      <p:ext uri="{BB962C8B-B14F-4D97-AF65-F5344CB8AC3E}">
        <p14:creationId xmlns:p14="http://schemas.microsoft.com/office/powerpoint/2010/main" val="3970805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CCAD9F8-AC00-F3E1-737B-BD623AD712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A0A0DBA0-7AAE-FD27-6661-524E03F509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28696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51" r:id="rId4"/>
    <p:sldLayoutId id="2147483663" r:id="rId5"/>
    <p:sldLayoutId id="2147483667" r:id="rId6"/>
    <p:sldLayoutId id="2147483652" r:id="rId7"/>
    <p:sldLayoutId id="2147483662" r:id="rId8"/>
    <p:sldLayoutId id="2147483670" r:id="rId9"/>
    <p:sldLayoutId id="2147483669" r:id="rId10"/>
    <p:sldLayoutId id="2147483661" r:id="rId11"/>
    <p:sldLayoutId id="2147483654" r:id="rId12"/>
    <p:sldLayoutId id="2147483660" r:id="rId13"/>
    <p:sldLayoutId id="2147483655" r:id="rId14"/>
    <p:sldLayoutId id="2147483656" r:id="rId15"/>
    <p:sldLayoutId id="2147483664" r:id="rId16"/>
    <p:sldLayoutId id="2147483668" r:id="rId17"/>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5.sv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6.pn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3.png"/><Relationship Id="rId5" Type="http://schemas.openxmlformats.org/officeDocument/2006/relationships/hyperlink" Target="https://www.tal.gouv.qc.ca/" TargetMode="Externa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hyperlink" Target="https://educaloi.qc.ca/" TargetMode="External"/><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3.png"/><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hyperlink" Target="https://info-justice.ca/services/info-separation/" TargetMode="External"/><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23.png"/><Relationship Id="rId11" Type="http://schemas.openxmlformats.org/officeDocument/2006/relationships/image" Target="../media/image33.jpeg"/><Relationship Id="rId5" Type="http://schemas.openxmlformats.org/officeDocument/2006/relationships/image" Target="../media/image11.png"/><Relationship Id="rId10" Type="http://schemas.openxmlformats.org/officeDocument/2006/relationships/image" Target="../media/image30.svg"/><Relationship Id="rId4" Type="http://schemas.openxmlformats.org/officeDocument/2006/relationships/image" Target="../media/image26.png"/><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png"/><Relationship Id="rId7" Type="http://schemas.openxmlformats.org/officeDocument/2006/relationships/image" Target="../media/image28.svg"/><Relationship Id="rId12"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27.png"/><Relationship Id="rId11" Type="http://schemas.openxmlformats.org/officeDocument/2006/relationships/hyperlink" Target="https://rebatir.ca/" TargetMode="External"/><Relationship Id="rId5" Type="http://schemas.openxmlformats.org/officeDocument/2006/relationships/image" Target="../media/image23.png"/><Relationship Id="rId10" Type="http://schemas.openxmlformats.org/officeDocument/2006/relationships/hyperlink" Target="https://www.tal.gouv.qc.ca/" TargetMode="External"/><Relationship Id="rId4" Type="http://schemas.openxmlformats.org/officeDocument/2006/relationships/image" Target="../media/image11.png"/><Relationship Id="rId9" Type="http://schemas.openxmlformats.org/officeDocument/2006/relationships/image" Target="../media/image30.sv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png"/><Relationship Id="rId7" Type="http://schemas.openxmlformats.org/officeDocument/2006/relationships/image" Target="../media/image28.svg"/><Relationship Id="rId12"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27.png"/><Relationship Id="rId11" Type="http://schemas.openxmlformats.org/officeDocument/2006/relationships/hyperlink" Target="https://sosviolenceconjugale.ca/fr" TargetMode="External"/><Relationship Id="rId5" Type="http://schemas.openxmlformats.org/officeDocument/2006/relationships/image" Target="../media/image23.png"/><Relationship Id="rId10" Type="http://schemas.openxmlformats.org/officeDocument/2006/relationships/hyperlink" Target="https://www.tal.gouv.qc.ca/" TargetMode="External"/><Relationship Id="rId4" Type="http://schemas.openxmlformats.org/officeDocument/2006/relationships/image" Target="../media/image11.png"/><Relationship Id="rId9" Type="http://schemas.openxmlformats.org/officeDocument/2006/relationships/image" Target="../media/image30.sv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BD971B-2C72-F1DB-8C22-B12CAC11AF0F}"/>
              </a:ext>
            </a:extLst>
          </p:cNvPr>
          <p:cNvSpPr>
            <a:spLocks noGrp="1"/>
          </p:cNvSpPr>
          <p:nvPr>
            <p:ph type="ctrTitle"/>
          </p:nvPr>
        </p:nvSpPr>
        <p:spPr/>
        <p:txBody>
          <a:bodyPr>
            <a:normAutofit/>
          </a:bodyPr>
          <a:lstStyle/>
          <a:p>
            <a:r>
              <a:rPr lang="fr-CA"/>
              <a:t>Ma vie de couple</a:t>
            </a:r>
            <a:br>
              <a:rPr lang="fr-CA"/>
            </a:br>
            <a:endParaRPr lang="fr-CA" sz="2000">
              <a:cs typeface="Arial"/>
            </a:endParaRPr>
          </a:p>
        </p:txBody>
      </p:sp>
      <p:pic>
        <p:nvPicPr>
          <p:cNvPr id="5" name="Image 4" descr="Une image contenant Visage humain, habits, gâteau d’anniversaire, table&#10;&#10;Description générée automatiquement">
            <a:extLst>
              <a:ext uri="{FF2B5EF4-FFF2-40B4-BE49-F238E27FC236}">
                <a16:creationId xmlns:a16="http://schemas.microsoft.com/office/drawing/2014/main" id="{BD2160DB-FEA3-F1B8-342C-32A5AC6253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82" y="746010"/>
            <a:ext cx="3990444" cy="3990444"/>
          </a:xfrm>
          <a:prstGeom prst="rect">
            <a:avLst/>
          </a:prstGeom>
        </p:spPr>
      </p:pic>
      <p:sp>
        <p:nvSpPr>
          <p:cNvPr id="6" name="Sous-titre 5">
            <a:extLst>
              <a:ext uri="{FF2B5EF4-FFF2-40B4-BE49-F238E27FC236}">
                <a16:creationId xmlns:a16="http://schemas.microsoft.com/office/drawing/2014/main" id="{C11E50A8-F9EE-9F28-431D-25254DA1108F}"/>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049219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Visage humain, habits, gâteau d’anniversaire, table&#10;&#10;Description générée automatiquement">
            <a:extLst>
              <a:ext uri="{FF2B5EF4-FFF2-40B4-BE49-F238E27FC236}">
                <a16:creationId xmlns:a16="http://schemas.microsoft.com/office/drawing/2014/main" id="{F2EDA4CA-8020-BA58-BEB8-50B95EA971B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05100" y="-127000"/>
            <a:ext cx="6985000" cy="6985000"/>
          </a:xfrm>
        </p:spPr>
      </p:pic>
    </p:spTree>
    <p:extLst>
      <p:ext uri="{BB962C8B-B14F-4D97-AF65-F5344CB8AC3E}">
        <p14:creationId xmlns:p14="http://schemas.microsoft.com/office/powerpoint/2010/main" val="272563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B514E21-4339-3A09-CDE5-9BDD2BAB410C}"/>
              </a:ext>
            </a:extLst>
          </p:cNvPr>
          <p:cNvSpPr>
            <a:spLocks noGrp="1"/>
          </p:cNvSpPr>
          <p:nvPr>
            <p:ph type="title"/>
          </p:nvPr>
        </p:nvSpPr>
        <p:spPr/>
        <p:txBody>
          <a:bodyPr/>
          <a:lstStyle/>
          <a:p>
            <a:r>
              <a:rPr lang="fr-CA" sz="1800" b="1" i="0" u="none" strike="noStrike">
                <a:effectLst/>
                <a:latin typeface="Arial" panose="020B0604020202020204" pitchFamily="34" charset="0"/>
              </a:rPr>
              <a:t>Observer la situation</a:t>
            </a:r>
            <a:br>
              <a:rPr lang="fr-CA" sz="1800" b="1" i="0" u="none" strike="noStrike">
                <a:solidFill>
                  <a:srgbClr val="00A9CE"/>
                </a:solidFill>
                <a:effectLst/>
                <a:latin typeface="Arial" panose="020B0604020202020204" pitchFamily="34" charset="0"/>
              </a:rPr>
            </a:br>
            <a:r>
              <a:rPr lang="fr-CA" sz="4000" b="1" i="0" u="none" strike="noStrike">
                <a:solidFill>
                  <a:srgbClr val="333F48"/>
                </a:solidFill>
                <a:effectLst/>
                <a:latin typeface="Arial" panose="020B0604020202020204" pitchFamily="34" charset="0"/>
              </a:rPr>
              <a:t>Que voyez-vous ici?</a:t>
            </a:r>
            <a:endParaRPr lang="fr-FR" sz="4000"/>
          </a:p>
        </p:txBody>
      </p:sp>
      <p:pic>
        <p:nvPicPr>
          <p:cNvPr id="10" name="Espace réservé du contenu 9" descr="Une image contenant dessin humoristique, clipart, illustration, Dessin animé&#10;&#10;Description générée automatiquement">
            <a:extLst>
              <a:ext uri="{FF2B5EF4-FFF2-40B4-BE49-F238E27FC236}">
                <a16:creationId xmlns:a16="http://schemas.microsoft.com/office/drawing/2014/main" id="{2EBEA831-2123-413F-6CD4-E6BC00BC07D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637618" y="1576112"/>
            <a:ext cx="4916763" cy="4916763"/>
          </a:xfrm>
        </p:spPr>
      </p:pic>
    </p:spTree>
    <p:extLst>
      <p:ext uri="{BB962C8B-B14F-4D97-AF65-F5344CB8AC3E}">
        <p14:creationId xmlns:p14="http://schemas.microsoft.com/office/powerpoint/2010/main" val="788116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E739C1-403D-1C98-CE13-2CD78AF72842}"/>
              </a:ext>
            </a:extLst>
          </p:cNvPr>
          <p:cNvSpPr>
            <a:spLocks noGrp="1"/>
          </p:cNvSpPr>
          <p:nvPr>
            <p:ph type="title"/>
          </p:nvPr>
        </p:nvSpPr>
        <p:spPr/>
        <p:txBody>
          <a:bodyPr>
            <a:normAutofit/>
          </a:bodyPr>
          <a:lstStyle/>
          <a:p>
            <a:r>
              <a:rPr lang="fr-CA" sz="1800" b="1" i="0" u="none" strike="noStrike">
                <a:effectLst/>
                <a:latin typeface="Arial" panose="020B0604020202020204" pitchFamily="34" charset="0"/>
              </a:rPr>
              <a:t>Comprendre les enjeux juridiques</a:t>
            </a:r>
            <a:br>
              <a:rPr lang="fr-CA" sz="1800" b="1" i="0" u="none" strike="noStrike">
                <a:effectLst/>
                <a:latin typeface="Arial" panose="020B0604020202020204" pitchFamily="34" charset="0"/>
              </a:rPr>
            </a:br>
            <a:r>
              <a:rPr lang="fr-CA" sz="4000" b="1" i="0" u="none" strike="noStrike">
                <a:solidFill>
                  <a:schemeClr val="accent2"/>
                </a:solidFill>
                <a:effectLst/>
                <a:latin typeface="Arial" panose="020B0604020202020204" pitchFamily="34" charset="0"/>
              </a:rPr>
              <a:t>L’histoire de </a:t>
            </a:r>
            <a:r>
              <a:rPr lang="fr-CA" sz="4000" b="1" i="0" u="none" strike="noStrike" err="1">
                <a:solidFill>
                  <a:schemeClr val="accent2"/>
                </a:solidFill>
                <a:effectLst/>
                <a:latin typeface="Arial" panose="020B0604020202020204" pitchFamily="34" charset="0"/>
              </a:rPr>
              <a:t>Marmarha</a:t>
            </a:r>
            <a:endParaRPr lang="fr-CA"/>
          </a:p>
        </p:txBody>
      </p:sp>
      <p:sp>
        <p:nvSpPr>
          <p:cNvPr id="4" name="Espace réservé du contenu 3">
            <a:extLst>
              <a:ext uri="{FF2B5EF4-FFF2-40B4-BE49-F238E27FC236}">
                <a16:creationId xmlns:a16="http://schemas.microsoft.com/office/drawing/2014/main" id="{58C44320-6FD9-CC92-7A20-1AD20861F3FE}"/>
              </a:ext>
            </a:extLst>
          </p:cNvPr>
          <p:cNvSpPr>
            <a:spLocks noGrp="1"/>
          </p:cNvSpPr>
          <p:nvPr>
            <p:ph sz="half" idx="2"/>
          </p:nvPr>
        </p:nvSpPr>
        <p:spPr/>
        <p:txBody>
          <a:bodyPr/>
          <a:lstStyle/>
          <a:p>
            <a:pPr algn="l" rtl="0" fontAlgn="base">
              <a:buFont typeface="Arial" panose="020B0604020202020204" pitchFamily="34" charset="0"/>
              <a:buChar char="•"/>
            </a:pPr>
            <a:r>
              <a:rPr lang="fr-CA" b="1" i="0" u="none" strike="noStrike">
                <a:solidFill>
                  <a:srgbClr val="212121"/>
                </a:solidFill>
                <a:effectLst/>
                <a:latin typeface="Arial" panose="020B0604020202020204" pitchFamily="34" charset="0"/>
              </a:rPr>
              <a:t>"Je m'occupe de tout."</a:t>
            </a:r>
            <a:r>
              <a:rPr lang="fr-FR" b="0" i="0">
                <a:solidFill>
                  <a:srgbClr val="212121"/>
                </a:solidFill>
                <a:effectLst/>
                <a:latin typeface="Arial" panose="020B0604020202020204" pitchFamily="34" charset="0"/>
              </a:rPr>
              <a:t>​</a:t>
            </a:r>
          </a:p>
          <a:p>
            <a:pPr algn="l" rtl="0" fontAlgn="base">
              <a:buFont typeface="Arial" panose="020B0604020202020204" pitchFamily="34" charset="0"/>
              <a:buChar char="•"/>
            </a:pPr>
            <a:r>
              <a:rPr lang="fr-CA" b="1" i="0" u="none" strike="noStrike">
                <a:solidFill>
                  <a:srgbClr val="212121"/>
                </a:solidFill>
                <a:effectLst/>
                <a:latin typeface="Arial" panose="020B0604020202020204" pitchFamily="34" charset="0"/>
              </a:rPr>
              <a:t>"Je suis paresseuse."</a:t>
            </a:r>
            <a:r>
              <a:rPr lang="fr-CA" b="0" i="0">
                <a:solidFill>
                  <a:srgbClr val="212121"/>
                </a:solidFill>
                <a:effectLst/>
                <a:latin typeface="Arial" panose="020B0604020202020204" pitchFamily="34" charset="0"/>
              </a:rPr>
              <a:t>​</a:t>
            </a:r>
          </a:p>
          <a:p>
            <a:pPr algn="l" rtl="0" fontAlgn="base">
              <a:buFont typeface="Arial" panose="020B0604020202020204" pitchFamily="34" charset="0"/>
              <a:buChar char="•"/>
            </a:pPr>
            <a:r>
              <a:rPr lang="fr-CA" b="1" i="0" u="none" strike="noStrike">
                <a:solidFill>
                  <a:srgbClr val="212121"/>
                </a:solidFill>
                <a:effectLst/>
                <a:latin typeface="Arial" panose="020B0604020202020204" pitchFamily="34" charset="0"/>
              </a:rPr>
              <a:t>"Mon cellulaire n'est pas à moi."</a:t>
            </a:r>
            <a:r>
              <a:rPr lang="en-US" b="0" i="0">
                <a:solidFill>
                  <a:srgbClr val="212121"/>
                </a:solidFill>
                <a:effectLst/>
                <a:latin typeface="Arial" panose="020B0604020202020204" pitchFamily="34" charset="0"/>
              </a:rPr>
              <a:t>​</a:t>
            </a:r>
          </a:p>
          <a:p>
            <a:pPr algn="l" rtl="0" fontAlgn="base">
              <a:buFont typeface="Arial" panose="020B0604020202020204" pitchFamily="34" charset="0"/>
              <a:buChar char="•"/>
            </a:pPr>
            <a:r>
              <a:rPr lang="fr-CA" b="1" i="0" u="none" strike="noStrike">
                <a:solidFill>
                  <a:srgbClr val="212121"/>
                </a:solidFill>
                <a:effectLst/>
                <a:latin typeface="Arial" panose="020B0604020202020204" pitchFamily="34" charset="0"/>
              </a:rPr>
              <a:t>"Je n'ai pas de vie privée."</a:t>
            </a:r>
            <a:endParaRPr lang="en-US" b="0" i="0">
              <a:solidFill>
                <a:srgbClr val="212121"/>
              </a:solidFill>
              <a:effectLst/>
              <a:latin typeface="Arial" panose="020B0604020202020204" pitchFamily="34" charset="0"/>
            </a:endParaRPr>
          </a:p>
          <a:p>
            <a:endParaRPr lang="fr-CA"/>
          </a:p>
        </p:txBody>
      </p:sp>
      <p:pic>
        <p:nvPicPr>
          <p:cNvPr id="5" name="Espace réservé du contenu 9" descr="Une image contenant dessin humoristique, clipart, illustration, Dessin animé&#10;&#10;Description générée automatiquement">
            <a:extLst>
              <a:ext uri="{FF2B5EF4-FFF2-40B4-BE49-F238E27FC236}">
                <a16:creationId xmlns:a16="http://schemas.microsoft.com/office/drawing/2014/main" id="{646621C1-11E7-12B9-52CD-4188F019B0F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484312" y="1830388"/>
            <a:ext cx="4667250" cy="4667250"/>
          </a:xfrm>
        </p:spPr>
      </p:pic>
      <p:sp>
        <p:nvSpPr>
          <p:cNvPr id="6" name="AutoShape 2" descr="Tête avec engrenages avec un remplissage uni">
            <a:extLst>
              <a:ext uri="{FF2B5EF4-FFF2-40B4-BE49-F238E27FC236}">
                <a16:creationId xmlns:a16="http://schemas.microsoft.com/office/drawing/2014/main" id="{528A4477-6D60-BE54-22CC-BC3844DE622B}"/>
              </a:ext>
            </a:extLst>
          </p:cNvPr>
          <p:cNvSpPr>
            <a:spLocks noChangeAspect="1" noChangeArrowheads="1"/>
          </p:cNvSpPr>
          <p:nvPr/>
        </p:nvSpPr>
        <p:spPr bwMode="auto">
          <a:xfrm>
            <a:off x="9352277" y="4472785"/>
            <a:ext cx="78577" cy="785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 name="AutoShape 9" descr="Tête avec engrenages avec un remplissage uni">
            <a:extLst>
              <a:ext uri="{FF2B5EF4-FFF2-40B4-BE49-F238E27FC236}">
                <a16:creationId xmlns:a16="http://schemas.microsoft.com/office/drawing/2014/main" id="{05D50952-1990-F2A1-3128-FE85163D2F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3" name="Image 12" descr="Une image contenant clipart, Graphique, conception&#10;&#10;Description générée automatiquement">
            <a:extLst>
              <a:ext uri="{FF2B5EF4-FFF2-40B4-BE49-F238E27FC236}">
                <a16:creationId xmlns:a16="http://schemas.microsoft.com/office/drawing/2014/main" id="{10E9810A-BD67-0C32-2F74-A8672A8EDC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1392" y="5568821"/>
            <a:ext cx="981212" cy="924054"/>
          </a:xfrm>
          <a:prstGeom prst="rect">
            <a:avLst/>
          </a:prstGeom>
        </p:spPr>
      </p:pic>
    </p:spTree>
    <p:extLst>
      <p:ext uri="{BB962C8B-B14F-4D97-AF65-F5344CB8AC3E}">
        <p14:creationId xmlns:p14="http://schemas.microsoft.com/office/powerpoint/2010/main" val="2562021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87A08-DE0A-3C22-D512-1325EE58DCAB}"/>
              </a:ext>
            </a:extLst>
          </p:cNvPr>
          <p:cNvSpPr>
            <a:spLocks noGrp="1"/>
          </p:cNvSpPr>
          <p:nvPr>
            <p:ph type="title"/>
          </p:nvPr>
        </p:nvSpPr>
        <p:spPr/>
        <p:txBody>
          <a:bodyPr/>
          <a:lstStyle/>
          <a:p>
            <a:r>
              <a:rPr lang="fr-FR"/>
              <a:t>Vie de couple marié au Québec :</a:t>
            </a:r>
            <a:br>
              <a:rPr lang="fr-FR"/>
            </a:br>
            <a:r>
              <a:rPr lang="fr-FR"/>
              <a:t>quelques obligations</a:t>
            </a:r>
          </a:p>
        </p:txBody>
      </p:sp>
      <p:sp>
        <p:nvSpPr>
          <p:cNvPr id="3" name="Espace réservé du contenu 2">
            <a:extLst>
              <a:ext uri="{FF2B5EF4-FFF2-40B4-BE49-F238E27FC236}">
                <a16:creationId xmlns:a16="http://schemas.microsoft.com/office/drawing/2014/main" id="{3B28B986-B56D-E700-4184-02404A001CA2}"/>
              </a:ext>
            </a:extLst>
          </p:cNvPr>
          <p:cNvSpPr>
            <a:spLocks noGrp="1"/>
          </p:cNvSpPr>
          <p:nvPr>
            <p:ph idx="1"/>
          </p:nvPr>
        </p:nvSpPr>
        <p:spPr/>
        <p:txBody>
          <a:bodyPr/>
          <a:lstStyle/>
          <a:p>
            <a:pPr algn="l" rtl="0" fontAlgn="base">
              <a:buFont typeface="Arial" panose="020B0604020202020204" pitchFamily="34" charset="0"/>
              <a:buChar char="•"/>
            </a:pPr>
            <a:r>
              <a:rPr lang="fr-CA" sz="2400" b="0" i="0" u="none" strike="noStrike">
                <a:solidFill>
                  <a:srgbClr val="212121"/>
                </a:solidFill>
                <a:effectLst/>
                <a:latin typeface="Arial" panose="020B0604020202020204" pitchFamily="34" charset="0"/>
              </a:rPr>
              <a:t>Se respecter </a:t>
            </a:r>
            <a:r>
              <a:rPr lang="en-US" sz="2400" b="0" i="0">
                <a:solidFill>
                  <a:srgbClr val="212121"/>
                </a:solidFill>
                <a:effectLst/>
                <a:latin typeface="Arial" panose="020B0604020202020204" pitchFamily="34" charset="0"/>
              </a:rPr>
              <a:t>​</a:t>
            </a:r>
          </a:p>
          <a:p>
            <a:pPr algn="l" rtl="0" fontAlgn="base">
              <a:buFont typeface="Arial" panose="020B0604020202020204" pitchFamily="34" charset="0"/>
              <a:buChar char="•"/>
            </a:pPr>
            <a:r>
              <a:rPr lang="fr-CA" sz="2400" b="0" i="0" u="none" strike="noStrike">
                <a:solidFill>
                  <a:srgbClr val="212121"/>
                </a:solidFill>
                <a:effectLst/>
                <a:latin typeface="Arial" panose="020B0604020202020204" pitchFamily="34" charset="0"/>
              </a:rPr>
              <a:t>Se soutenir + s'entraider </a:t>
            </a:r>
            <a:r>
              <a:rPr lang="en-US" sz="2400" b="0" i="0">
                <a:solidFill>
                  <a:srgbClr val="212121"/>
                </a:solidFill>
                <a:effectLst/>
                <a:latin typeface="Arial" panose="020B0604020202020204" pitchFamily="34" charset="0"/>
              </a:rPr>
              <a:t>​</a:t>
            </a:r>
          </a:p>
          <a:p>
            <a:pPr algn="l" rtl="0" fontAlgn="base">
              <a:buFont typeface="Arial" panose="020B0604020202020204" pitchFamily="34" charset="0"/>
              <a:buChar char="•"/>
            </a:pPr>
            <a:r>
              <a:rPr lang="fr-CA" sz="2400" b="0" i="0" u="none" strike="noStrike">
                <a:solidFill>
                  <a:srgbClr val="212121"/>
                </a:solidFill>
                <a:effectLst/>
                <a:latin typeface="Arial" panose="020B0604020202020204" pitchFamily="34" charset="0"/>
              </a:rPr>
              <a:t>Prendre les décisions familiales ensemble</a:t>
            </a:r>
            <a:r>
              <a:rPr lang="en-US" sz="2400" b="0" i="0">
                <a:solidFill>
                  <a:srgbClr val="212121"/>
                </a:solidFill>
                <a:effectLst/>
                <a:latin typeface="Arial" panose="020B0604020202020204" pitchFamily="34" charset="0"/>
              </a:rPr>
              <a:t>​</a:t>
            </a:r>
          </a:p>
          <a:p>
            <a:pPr algn="l" rtl="0" fontAlgn="base">
              <a:buFont typeface="Arial" panose="020B0604020202020204" pitchFamily="34" charset="0"/>
              <a:buChar char="•"/>
            </a:pPr>
            <a:r>
              <a:rPr lang="fr-CA" sz="2400" b="0" i="0" u="none" strike="noStrike">
                <a:solidFill>
                  <a:srgbClr val="212121"/>
                </a:solidFill>
                <a:effectLst/>
                <a:latin typeface="Arial" panose="020B0604020202020204" pitchFamily="34" charset="0"/>
              </a:rPr>
              <a:t>S'occuper des enfants ensemble </a:t>
            </a:r>
            <a:r>
              <a:rPr lang="en-US" sz="2400" b="0" i="0">
                <a:solidFill>
                  <a:srgbClr val="212121"/>
                </a:solidFill>
                <a:effectLst/>
                <a:latin typeface="Arial" panose="020B0604020202020204" pitchFamily="34" charset="0"/>
              </a:rPr>
              <a:t>​</a:t>
            </a:r>
          </a:p>
          <a:p>
            <a:pPr algn="l" rtl="0" fontAlgn="base">
              <a:buFont typeface="Arial" panose="020B0604020202020204" pitchFamily="34" charset="0"/>
              <a:buChar char="•"/>
            </a:pPr>
            <a:r>
              <a:rPr lang="fr-CA" sz="2400" b="0" i="0" u="none" strike="noStrike">
                <a:solidFill>
                  <a:srgbClr val="212121"/>
                </a:solidFill>
                <a:effectLst/>
                <a:latin typeface="Arial" panose="020B0604020202020204" pitchFamily="34" charset="0"/>
              </a:rPr>
              <a:t>Contribuer aux tâches et dépenses familiales selon ses capacités</a:t>
            </a:r>
            <a:endParaRPr lang="fr-CA" sz="2400" b="0" i="0">
              <a:solidFill>
                <a:srgbClr val="212121"/>
              </a:solidFill>
              <a:effectLst/>
              <a:latin typeface="Arial" panose="020B0604020202020204" pitchFamily="34" charset="0"/>
            </a:endParaRPr>
          </a:p>
          <a:p>
            <a:endParaRPr lang="fr-FR"/>
          </a:p>
        </p:txBody>
      </p:sp>
      <p:pic>
        <p:nvPicPr>
          <p:cNvPr id="3074" name="Picture 2">
            <a:extLst>
              <a:ext uri="{FF2B5EF4-FFF2-40B4-BE49-F238E27FC236}">
                <a16:creationId xmlns:a16="http://schemas.microsoft.com/office/drawing/2014/main" id="{1ECB5EAC-AE3F-9299-1B25-B2390D4B9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1556" y="5525120"/>
            <a:ext cx="783553" cy="78355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707045F1-1A73-3E68-F967-3792C6844CD3}"/>
              </a:ext>
            </a:extLst>
          </p:cNvPr>
          <p:cNvSpPr/>
          <p:nvPr/>
        </p:nvSpPr>
        <p:spPr>
          <a:xfrm>
            <a:off x="11225500" y="5621405"/>
            <a:ext cx="550863" cy="590982"/>
          </a:xfrm>
          <a:prstGeom prst="ellipse">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 name="Graphique 12" descr="Livres avec un remplissage uni">
            <a:extLst>
              <a:ext uri="{FF2B5EF4-FFF2-40B4-BE49-F238E27FC236}">
                <a16:creationId xmlns:a16="http://schemas.microsoft.com/office/drawing/2014/main" id="{4A0C5603-AB44-951A-A598-A277CDB82A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05440" y="5621405"/>
            <a:ext cx="590982" cy="590982"/>
          </a:xfrm>
          <a:prstGeom prst="rect">
            <a:avLst/>
          </a:prstGeom>
        </p:spPr>
      </p:pic>
    </p:spTree>
    <p:extLst>
      <p:ext uri="{BB962C8B-B14F-4D97-AF65-F5344CB8AC3E}">
        <p14:creationId xmlns:p14="http://schemas.microsoft.com/office/powerpoint/2010/main" val="225864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F87432-7D3F-3438-1DC9-0A38416555F4}"/>
              </a:ext>
            </a:extLst>
          </p:cNvPr>
          <p:cNvSpPr>
            <a:spLocks noGrp="1"/>
          </p:cNvSpPr>
          <p:nvPr>
            <p:ph type="title"/>
          </p:nvPr>
        </p:nvSpPr>
        <p:spPr/>
        <p:txBody>
          <a:bodyPr/>
          <a:lstStyle/>
          <a:p>
            <a:r>
              <a:rPr lang="fr-FR"/>
              <a:t>Sans respect dans le couple, il peut y avoir de la violence</a:t>
            </a:r>
          </a:p>
        </p:txBody>
      </p:sp>
      <p:sp>
        <p:nvSpPr>
          <p:cNvPr id="7" name="AutoShape 10" descr="Tête avec engrenages avec un remplissage uni">
            <a:extLst>
              <a:ext uri="{FF2B5EF4-FFF2-40B4-BE49-F238E27FC236}">
                <a16:creationId xmlns:a16="http://schemas.microsoft.com/office/drawing/2014/main" id="{4771845D-4509-E8EE-DBB4-1A8D133FDBF0}"/>
              </a:ext>
            </a:extLst>
          </p:cNvPr>
          <p:cNvSpPr>
            <a:spLocks noChangeAspect="1" noChangeArrowheads="1"/>
          </p:cNvSpPr>
          <p:nvPr/>
        </p:nvSpPr>
        <p:spPr bwMode="auto">
          <a:xfrm>
            <a:off x="7079512" y="4548120"/>
            <a:ext cx="923260" cy="9232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8" name="Espace réservé du contenu 7">
            <a:extLst>
              <a:ext uri="{FF2B5EF4-FFF2-40B4-BE49-F238E27FC236}">
                <a16:creationId xmlns:a16="http://schemas.microsoft.com/office/drawing/2014/main" id="{A2003D45-7B60-72F0-5103-542C6549EDCF}"/>
              </a:ext>
            </a:extLst>
          </p:cNvPr>
          <p:cNvSpPr>
            <a:spLocks noGrp="1"/>
          </p:cNvSpPr>
          <p:nvPr>
            <p:ph idx="1"/>
          </p:nvPr>
        </p:nvSpPr>
        <p:spPr/>
        <p:txBody>
          <a:bodyPr/>
          <a:lstStyle/>
          <a:p>
            <a:pPr algn="l" rtl="0" fontAlgn="base">
              <a:buFont typeface="Arial" panose="020B0604020202020204" pitchFamily="34" charset="0"/>
              <a:buChar char="•"/>
            </a:pPr>
            <a:endParaRPr lang="fr-CA" sz="2800" b="0" i="0" u="none" strike="noStrike">
              <a:solidFill>
                <a:srgbClr val="212121"/>
              </a:solidFill>
              <a:effectLst/>
              <a:latin typeface="Arial" panose="020B0604020202020204" pitchFamily="34" charset="0"/>
            </a:endParaRPr>
          </a:p>
          <a:p>
            <a:pPr algn="l" rtl="0" fontAlgn="base">
              <a:buFont typeface="Arial" panose="020B0604020202020204" pitchFamily="34" charset="0"/>
              <a:buChar char="•"/>
            </a:pPr>
            <a:r>
              <a:rPr lang="fr-CA" sz="2800" b="0" i="0" u="none" strike="noStrike">
                <a:solidFill>
                  <a:srgbClr val="212121"/>
                </a:solidFill>
                <a:effectLst/>
                <a:latin typeface="Arial" panose="020B0604020202020204" pitchFamily="34" charset="0"/>
              </a:rPr>
              <a:t>La violence conjugale va plus loin que les tensions de couple</a:t>
            </a:r>
            <a:r>
              <a:rPr lang="en-US" sz="2800" b="0" i="0">
                <a:solidFill>
                  <a:srgbClr val="212121"/>
                </a:solidFill>
                <a:effectLst/>
                <a:latin typeface="Arial" panose="020B0604020202020204" pitchFamily="34" charset="0"/>
              </a:rPr>
              <a:t>​</a:t>
            </a:r>
            <a:endParaRPr lang="en-US" b="0" i="0">
              <a:solidFill>
                <a:srgbClr val="212121"/>
              </a:solidFill>
              <a:effectLst/>
              <a:latin typeface="Arial" panose="020B0604020202020204" pitchFamily="34" charset="0"/>
            </a:endParaRPr>
          </a:p>
          <a:p>
            <a:pPr algn="l" rtl="0" fontAlgn="base">
              <a:buFont typeface="Arial" panose="020B0604020202020204" pitchFamily="34" charset="0"/>
              <a:buChar char="•"/>
            </a:pPr>
            <a:r>
              <a:rPr lang="fr-CA" sz="2800" b="0" i="0" u="none" strike="noStrike">
                <a:solidFill>
                  <a:srgbClr val="212121"/>
                </a:solidFill>
                <a:effectLst/>
                <a:latin typeface="Arial" panose="020B0604020202020204" pitchFamily="34" charset="0"/>
              </a:rPr>
              <a:t>Déséquilibre de pouvoir</a:t>
            </a:r>
            <a:r>
              <a:rPr lang="en-US" sz="2800" b="0" i="0">
                <a:solidFill>
                  <a:srgbClr val="212121"/>
                </a:solidFill>
                <a:effectLst/>
                <a:latin typeface="Arial" panose="020B0604020202020204" pitchFamily="34" charset="0"/>
              </a:rPr>
              <a:t>​</a:t>
            </a:r>
            <a:endParaRPr lang="en-US" b="0" i="0">
              <a:solidFill>
                <a:srgbClr val="212121"/>
              </a:solidFill>
              <a:effectLst/>
              <a:latin typeface="Arial" panose="020B0604020202020204" pitchFamily="34" charset="0"/>
            </a:endParaRPr>
          </a:p>
          <a:p>
            <a:pPr algn="l" rtl="0" fontAlgn="base">
              <a:buFont typeface="Arial" panose="020B0604020202020204" pitchFamily="34" charset="0"/>
              <a:buChar char="•"/>
            </a:pPr>
            <a:r>
              <a:rPr lang="fr-CA" sz="2800" b="0" i="0" u="none" strike="noStrike">
                <a:solidFill>
                  <a:srgbClr val="212121"/>
                </a:solidFill>
                <a:effectLst/>
                <a:latin typeface="Arial" panose="020B0604020202020204" pitchFamily="34" charset="0"/>
              </a:rPr>
              <a:t>Pas forcément physique </a:t>
            </a:r>
            <a:endParaRPr lang="en-US" b="0" i="0">
              <a:solidFill>
                <a:srgbClr val="212121"/>
              </a:solidFill>
              <a:effectLst/>
              <a:latin typeface="Arial" panose="020B0604020202020204" pitchFamily="34" charset="0"/>
            </a:endParaRPr>
          </a:p>
          <a:p>
            <a:endParaRPr lang="fr-CA"/>
          </a:p>
        </p:txBody>
      </p:sp>
    </p:spTree>
    <p:extLst>
      <p:ext uri="{BB962C8B-B14F-4D97-AF65-F5344CB8AC3E}">
        <p14:creationId xmlns:p14="http://schemas.microsoft.com/office/powerpoint/2010/main" val="2922681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6E8CB86-01D2-E2F4-A73A-317F2A713321}"/>
              </a:ext>
            </a:extLst>
          </p:cNvPr>
          <p:cNvSpPr>
            <a:spLocks noGrp="1"/>
          </p:cNvSpPr>
          <p:nvPr>
            <p:ph type="body" sz="quarter" idx="10"/>
          </p:nvPr>
        </p:nvSpPr>
        <p:spPr/>
        <p:txBody>
          <a:bodyPr/>
          <a:lstStyle/>
          <a:p>
            <a:pPr algn="ctr"/>
            <a:r>
              <a:rPr lang="fr-FR" b="1">
                <a:solidFill>
                  <a:schemeClr val="accent2"/>
                </a:solidFill>
              </a:rPr>
              <a:t>Où trouver de l’aide?</a:t>
            </a:r>
          </a:p>
        </p:txBody>
      </p:sp>
    </p:spTree>
    <p:extLst>
      <p:ext uri="{BB962C8B-B14F-4D97-AF65-F5344CB8AC3E}">
        <p14:creationId xmlns:p14="http://schemas.microsoft.com/office/powerpoint/2010/main" val="194442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panose="020B0604020202020204" pitchFamily="34" charset="0"/>
              </a:rPr>
              <a:t>Trouver de l'aide</a:t>
            </a:r>
            <a:br>
              <a:rPr lang="fr-FR"/>
            </a:br>
            <a:r>
              <a:rPr lang="fr-FR">
                <a:highlight>
                  <a:srgbClr val="FFFF00"/>
                </a:highlight>
              </a:rPr>
              <a:t>(Nom de l’organisme)</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a:normAutofit lnSpcReduction="10000"/>
          </a:bodyPr>
          <a:lstStyle/>
          <a:p>
            <a:r>
              <a:rPr lang="fr-FR" sz="2000">
                <a:solidFill>
                  <a:schemeClr val="accent2"/>
                </a:solidFill>
                <a:highlight>
                  <a:srgbClr val="FFFF00"/>
                </a:highlight>
              </a:rPr>
              <a:t>(Description rapide de leur service)</a:t>
            </a: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r>
              <a:rPr lang="fr-FR" sz="2000">
                <a:solidFill>
                  <a:schemeClr val="accent2"/>
                </a:solidFill>
                <a:highlight>
                  <a:srgbClr val="FFFF00"/>
                </a:highlight>
              </a:rPr>
              <a:t>(Lien vers leur site web)</a:t>
            </a: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3">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4"/>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57821" y="2440704"/>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sp>
        <p:nvSpPr>
          <p:cNvPr id="9" name="Espace réservé du texte 3">
            <a:hlinkClick r:id="rId5"/>
            <a:extLst>
              <a:ext uri="{FF2B5EF4-FFF2-40B4-BE49-F238E27FC236}">
                <a16:creationId xmlns:a16="http://schemas.microsoft.com/office/drawing/2014/main" id="{D40A4EB7-09BB-6ABC-34FA-668D112D2C82}"/>
              </a:ext>
            </a:extLst>
          </p:cNvPr>
          <p:cNvSpPr txBox="1">
            <a:spLocks/>
          </p:cNvSpPr>
          <p:nvPr/>
        </p:nvSpPr>
        <p:spPr>
          <a:xfrm>
            <a:off x="5771814" y="3429000"/>
            <a:ext cx="5362179" cy="760980"/>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rgbClr val="333F48"/>
                </a:solidFill>
                <a:highlight>
                  <a:srgbClr val="FFFF00"/>
                </a:highlight>
                <a:cs typeface="Arial"/>
              </a:rPr>
              <a:t>(Capture d'écran du site web de l'organisme)</a:t>
            </a:r>
            <a:endParaRPr lang="fr-FR">
              <a:solidFill>
                <a:srgbClr val="333F48"/>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358409" y="5729889"/>
            <a:ext cx="505676" cy="505676"/>
          </a:xfrm>
          <a:prstGeom prst="rect">
            <a:avLst/>
          </a:prstGeom>
        </p:spPr>
      </p:pic>
    </p:spTree>
    <p:extLst>
      <p:ext uri="{BB962C8B-B14F-4D97-AF65-F5344CB8AC3E}">
        <p14:creationId xmlns:p14="http://schemas.microsoft.com/office/powerpoint/2010/main" val="1046026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a:cs typeface="Arial"/>
              </a:rPr>
              <a:t>Trouver de l'aide</a:t>
            </a:r>
            <a:br>
              <a:rPr lang="fr-FR"/>
            </a:br>
            <a:r>
              <a:rPr lang="fr-FR"/>
              <a:t>Éducaloi</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vert="horz" lIns="91440" tIns="45720" rIns="91440" bIns="45720" rtlCol="0" anchor="t">
            <a:normAutofit fontScale="85000" lnSpcReduction="20000"/>
          </a:bodyPr>
          <a:lstStyle/>
          <a:p>
            <a:r>
              <a:rPr lang="fr-FR" sz="2000">
                <a:solidFill>
                  <a:schemeClr val="accent2"/>
                </a:solidFill>
              </a:rPr>
              <a:t>Information juridique gratuite en ligne, notamment sur:</a:t>
            </a:r>
            <a:endParaRPr lang="fr-FR" sz="2000">
              <a:solidFill>
                <a:schemeClr val="accent2"/>
              </a:solidFill>
              <a:cs typeface="Arial"/>
            </a:endParaRPr>
          </a:p>
          <a:p>
            <a:pPr marL="342900" indent="-342900">
              <a:buChar char="•"/>
            </a:pPr>
            <a:r>
              <a:rPr lang="fr-FR" sz="2000">
                <a:solidFill>
                  <a:schemeClr val="accent2"/>
                </a:solidFill>
                <a:cs typeface="Arial"/>
              </a:rPr>
              <a:t>La famille, le couple, la séparation et le divorce</a:t>
            </a:r>
          </a:p>
          <a:p>
            <a:pPr marL="342900" indent="-342900">
              <a:buChar char="•"/>
            </a:pPr>
            <a:r>
              <a:rPr lang="fr-FR" sz="2000">
                <a:solidFill>
                  <a:schemeClr val="accent2"/>
                </a:solidFill>
                <a:cs typeface="Arial"/>
              </a:rPr>
              <a:t>Le logement</a:t>
            </a:r>
          </a:p>
          <a:p>
            <a:pPr marL="342900" indent="-342900">
              <a:buChar char="•"/>
            </a:pPr>
            <a:r>
              <a:rPr lang="fr-FR" sz="2000">
                <a:solidFill>
                  <a:schemeClr val="accent2"/>
                </a:solidFill>
                <a:cs typeface="Arial"/>
              </a:rPr>
              <a:t>Le travail</a:t>
            </a: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cs typeface="Arial"/>
            </a:endParaRPr>
          </a:p>
          <a:p>
            <a:endParaRPr lang="fr-FR" sz="2000">
              <a:cs typeface="Arial"/>
            </a:endParaRPr>
          </a:p>
          <a:p>
            <a:r>
              <a:rPr lang="fr-FR" sz="2000">
                <a:solidFill>
                  <a:schemeClr val="accent2"/>
                </a:solidFill>
                <a:ea typeface="+mn-lt"/>
                <a:cs typeface="+mn-lt"/>
                <a:hlinkClick r:id="rId3">
                  <a:extLst>
                    <a:ext uri="{A12FA001-AC4F-418D-AE19-62706E023703}">
                      <ahyp:hlinkClr xmlns:ahyp="http://schemas.microsoft.com/office/drawing/2018/hyperlinkcolor" val="tx"/>
                    </a:ext>
                  </a:extLst>
                </a:hlinkClick>
              </a:rPr>
              <a:t>Éducaloi - La loi expliquée en un seul endroit</a:t>
            </a:r>
            <a:endParaRPr lang="fr-FR">
              <a:solidFill>
                <a:schemeClr val="accent2"/>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58409" y="5729889"/>
            <a:ext cx="505676" cy="505676"/>
          </a:xfrm>
          <a:prstGeom prst="rect">
            <a:avLst/>
          </a:prstGeom>
        </p:spPr>
      </p:pic>
      <p:pic>
        <p:nvPicPr>
          <p:cNvPr id="12" name="Graphique 11" descr="Curseur avec un remplissage uni">
            <a:extLst>
              <a:ext uri="{FF2B5EF4-FFF2-40B4-BE49-F238E27FC236}">
                <a16:creationId xmlns:a16="http://schemas.microsoft.com/office/drawing/2014/main" id="{0A96CB1F-1C85-51D5-6D98-16E0937B24E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14001" y="5410508"/>
            <a:ext cx="914400" cy="914400"/>
          </a:xfrm>
          <a:prstGeom prst="rect">
            <a:avLst/>
          </a:prstGeom>
        </p:spPr>
      </p:pic>
      <p:grpSp>
        <p:nvGrpSpPr>
          <p:cNvPr id="13" name="Group 16">
            <a:extLst>
              <a:ext uri="{FF2B5EF4-FFF2-40B4-BE49-F238E27FC236}">
                <a16:creationId xmlns:a16="http://schemas.microsoft.com/office/drawing/2014/main" id="{F44709E9-6B37-93C1-C866-81C7C7971593}"/>
              </a:ext>
            </a:extLst>
          </p:cNvPr>
          <p:cNvGrpSpPr/>
          <p:nvPr/>
        </p:nvGrpSpPr>
        <p:grpSpPr>
          <a:xfrm>
            <a:off x="4963717" y="1651736"/>
            <a:ext cx="6899675" cy="3754278"/>
            <a:chOff x="348585" y="2384981"/>
            <a:chExt cx="7138693" cy="3826504"/>
          </a:xfrm>
        </p:grpSpPr>
        <p:pic>
          <p:nvPicPr>
            <p:cNvPr id="14" name="Picture 13" descr="A white computer with a blank screen&#10;&#10;Description automatically generated">
              <a:extLst>
                <a:ext uri="{FF2B5EF4-FFF2-40B4-BE49-F238E27FC236}">
                  <a16:creationId xmlns:a16="http://schemas.microsoft.com/office/drawing/2014/main" id="{2F2CB927-BB19-04D0-8C8A-176092B6D8C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8585" y="2384981"/>
              <a:ext cx="7138693" cy="3826504"/>
            </a:xfrm>
            <a:prstGeom prst="rect">
              <a:avLst/>
            </a:prstGeom>
          </p:spPr>
        </p:pic>
        <p:pic>
          <p:nvPicPr>
            <p:cNvPr id="15" name="Image 14">
              <a:extLst>
                <a:ext uri="{FF2B5EF4-FFF2-40B4-BE49-F238E27FC236}">
                  <a16:creationId xmlns:a16="http://schemas.microsoft.com/office/drawing/2014/main" id="{BBDA9E50-FAC4-4D47-AE66-026124FAB5E3}"/>
                </a:ext>
              </a:extLst>
            </p:cNvPr>
            <p:cNvPicPr>
              <a:picLocks noChangeAspect="1"/>
            </p:cNvPicPr>
            <p:nvPr/>
          </p:nvPicPr>
          <p:blipFill rotWithShape="1">
            <a:blip r:embed="rId10"/>
            <a:srcRect b="4704"/>
            <a:stretch/>
          </p:blipFill>
          <p:spPr>
            <a:xfrm>
              <a:off x="1181911" y="2607285"/>
              <a:ext cx="5236727" cy="2864868"/>
            </a:xfrm>
            <a:prstGeom prst="rect">
              <a:avLst/>
            </a:prstGeom>
          </p:spPr>
        </p:pic>
      </p:grpSp>
    </p:spTree>
    <p:extLst>
      <p:ext uri="{BB962C8B-B14F-4D97-AF65-F5344CB8AC3E}">
        <p14:creationId xmlns:p14="http://schemas.microsoft.com/office/powerpoint/2010/main" val="3817288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panose="020B0604020202020204" pitchFamily="34" charset="0"/>
              </a:rPr>
              <a:t>Trouver de l'aide</a:t>
            </a:r>
            <a:br>
              <a:rPr lang="fr-FR"/>
            </a:br>
            <a:r>
              <a:rPr lang="fr-FR"/>
              <a:t>Centres Info Justice</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vert="horz" lIns="91440" tIns="45720" rIns="91440" bIns="45720" rtlCol="0" anchor="t">
            <a:normAutofit fontScale="92500"/>
          </a:bodyPr>
          <a:lstStyle/>
          <a:p>
            <a:r>
              <a:rPr lang="fr-FR" sz="4000" b="1">
                <a:solidFill>
                  <a:schemeClr val="accent2"/>
                </a:solidFill>
              </a:rPr>
              <a:t>Service « Info-séparation »</a:t>
            </a:r>
          </a:p>
          <a:p>
            <a:r>
              <a:rPr lang="fr-FR" sz="4000">
                <a:solidFill>
                  <a:schemeClr val="accent2"/>
                </a:solidFill>
              </a:rPr>
              <a:t>Information juridique gratuite</a:t>
            </a:r>
          </a:p>
          <a:p>
            <a:endParaRPr lang="fr-FR" sz="4000">
              <a:solidFill>
                <a:schemeClr val="accent2"/>
              </a:solidFill>
              <a:cs typeface="Arial"/>
            </a:endParaRPr>
          </a:p>
          <a:p>
            <a:r>
              <a:rPr lang="fr-CA" sz="2000">
                <a:hlinkClick r:id="rId3"/>
              </a:rPr>
              <a:t>Info Séparation - Info Justice</a:t>
            </a:r>
            <a:br>
              <a:rPr lang="fr-FR" sz="2000">
                <a:highlight>
                  <a:srgbClr val="FFFF00"/>
                </a:highlight>
                <a:cs typeface="Arial"/>
              </a:rPr>
            </a:br>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4">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5"/>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 name="AutoShape 6">
            <a:extLst>
              <a:ext uri="{FF2B5EF4-FFF2-40B4-BE49-F238E27FC236}">
                <a16:creationId xmlns:a16="http://schemas.microsoft.com/office/drawing/2014/main" id="{E348A94B-109B-0848-B950-97973A1EF3DA}"/>
              </a:ext>
            </a:extLst>
          </p:cNvPr>
          <p:cNvSpPr>
            <a:spLocks noChangeAspect="1" noChangeArrowheads="1"/>
          </p:cNvSpPr>
          <p:nvPr/>
        </p:nvSpPr>
        <p:spPr bwMode="auto">
          <a:xfrm>
            <a:off x="9348716" y="494380"/>
            <a:ext cx="1462054" cy="146205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454303" y="5525527"/>
            <a:ext cx="914400" cy="914400"/>
          </a:xfrm>
          <a:prstGeom prst="rect">
            <a:avLst/>
          </a:prstGeom>
        </p:spPr>
      </p:pic>
      <p:pic>
        <p:nvPicPr>
          <p:cNvPr id="14" name="Image 13" descr="Une image contenant texte, habits, capture d’écran, Visage humain&#10;&#10;Le contenu généré par l’IA peut être incorrect.">
            <a:extLst>
              <a:ext uri="{FF2B5EF4-FFF2-40B4-BE49-F238E27FC236}">
                <a16:creationId xmlns:a16="http://schemas.microsoft.com/office/drawing/2014/main" id="{4BC3862C-3564-AECA-02FA-FA1615F29E9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88136" y="2338571"/>
            <a:ext cx="4852466" cy="3114988"/>
          </a:xfrm>
          <a:prstGeom prst="rect">
            <a:avLst/>
          </a:prstGeom>
        </p:spPr>
      </p:pic>
    </p:spTree>
    <p:extLst>
      <p:ext uri="{BB962C8B-B14F-4D97-AF65-F5344CB8AC3E}">
        <p14:creationId xmlns:p14="http://schemas.microsoft.com/office/powerpoint/2010/main" val="3147967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panose="020B0604020202020204" pitchFamily="34" charset="0"/>
              </a:rPr>
              <a:t>Trouver de l'aide</a:t>
            </a:r>
            <a:br>
              <a:rPr lang="fr-FR"/>
            </a:br>
            <a:r>
              <a:rPr lang="fr-FR" err="1"/>
              <a:t>ReBâtir</a:t>
            </a:r>
            <a:endParaRPr lang="fr-F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4113665" cy="3753584"/>
          </a:xfrm>
        </p:spPr>
        <p:txBody>
          <a:bodyPr vert="horz" lIns="91440" tIns="45720" rIns="91440" bIns="45720" rtlCol="0" anchor="t">
            <a:normAutofit/>
          </a:bodyPr>
          <a:lstStyle/>
          <a:p>
            <a:r>
              <a:rPr lang="fr-FR" sz="2800">
                <a:solidFill>
                  <a:schemeClr val="accent2"/>
                </a:solidFill>
              </a:rPr>
              <a:t>4 heures de consultation juridique gratuite</a:t>
            </a: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3">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4"/>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10514" y="5608218"/>
            <a:ext cx="914400" cy="914400"/>
          </a:xfrm>
          <a:prstGeom prst="rect">
            <a:avLst/>
          </a:prstGeom>
        </p:spPr>
      </p:pic>
      <p:sp>
        <p:nvSpPr>
          <p:cNvPr id="9" name="Espace réservé du texte 3">
            <a:hlinkClick r:id="rId10"/>
            <a:extLst>
              <a:ext uri="{FF2B5EF4-FFF2-40B4-BE49-F238E27FC236}">
                <a16:creationId xmlns:a16="http://schemas.microsoft.com/office/drawing/2014/main" id="{DFC00939-A5AF-2F45-8497-DF6071357F40}"/>
              </a:ext>
            </a:extLst>
          </p:cNvPr>
          <p:cNvSpPr txBox="1">
            <a:spLocks/>
          </p:cNvSpPr>
          <p:nvPr/>
        </p:nvSpPr>
        <p:spPr>
          <a:xfrm>
            <a:off x="1073799" y="5090279"/>
            <a:ext cx="3291840" cy="415925"/>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chemeClr val="accent2"/>
                </a:solidFill>
                <a:hlinkClick r:id="rId11">
                  <a:extLst>
                    <a:ext uri="{A12FA001-AC4F-418D-AE19-62706E023703}">
                      <ahyp:hlinkClr xmlns:ahyp="http://schemas.microsoft.com/office/drawing/2018/hyperlinkcolor" val="tx"/>
                    </a:ext>
                  </a:extLst>
                </a:hlinkClick>
              </a:rPr>
              <a:t>Rebâtir.ca</a:t>
            </a:r>
            <a:endParaRPr lang="fr-CA">
              <a:solidFill>
                <a:schemeClr val="accent2"/>
              </a:solidFill>
            </a:endParaRPr>
          </a:p>
        </p:txBody>
      </p:sp>
      <p:pic>
        <p:nvPicPr>
          <p:cNvPr id="6146" name="Picture 2">
            <a:extLst>
              <a:ext uri="{FF2B5EF4-FFF2-40B4-BE49-F238E27FC236}">
                <a16:creationId xmlns:a16="http://schemas.microsoft.com/office/drawing/2014/main" id="{78DCA688-1FDA-3755-776B-BEF1F69A119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94333" y="2669312"/>
            <a:ext cx="4800264" cy="2420967"/>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C92BD923-89A4-2DE5-3E0A-D142DAD85859}"/>
              </a:ext>
            </a:extLst>
          </p:cNvPr>
          <p:cNvSpPr txBox="1"/>
          <p:nvPr/>
        </p:nvSpPr>
        <p:spPr>
          <a:xfrm>
            <a:off x="837122" y="3172364"/>
            <a:ext cx="39623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CA" sz="2800">
                <a:solidFill>
                  <a:schemeClr val="accent2"/>
                </a:solidFill>
                <a:latin typeface="Arial"/>
                <a:ea typeface="Calibri"/>
                <a:cs typeface="Calibri"/>
              </a:rPr>
              <a:t>1-833-732-2847</a:t>
            </a:r>
            <a:endParaRPr lang="fr-FR" sz="2800">
              <a:solidFill>
                <a:schemeClr val="accent2"/>
              </a:solidFill>
              <a:latin typeface="Arial"/>
              <a:cs typeface="Arial"/>
            </a:endParaRPr>
          </a:p>
        </p:txBody>
      </p:sp>
    </p:spTree>
    <p:extLst>
      <p:ext uri="{BB962C8B-B14F-4D97-AF65-F5344CB8AC3E}">
        <p14:creationId xmlns:p14="http://schemas.microsoft.com/office/powerpoint/2010/main" val="3145390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a:cs typeface="Arial"/>
              </a:rPr>
              <a:t>Trouver de l'aide</a:t>
            </a:r>
            <a:br>
              <a:rPr lang="fr-FR"/>
            </a:br>
            <a:r>
              <a:rPr lang="fr-FR"/>
              <a:t>SOS violence conjugale</a:t>
            </a:r>
            <a:endParaRPr lang="fr-FR">
              <a:cs typeface="Arial"/>
            </a:endParaRP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4113665" cy="3753584"/>
          </a:xfrm>
        </p:spPr>
        <p:txBody>
          <a:bodyPr vert="horz" lIns="91440" tIns="45720" rIns="91440" bIns="45720" rtlCol="0" anchor="t">
            <a:normAutofit/>
          </a:bodyPr>
          <a:lstStyle/>
          <a:p>
            <a:r>
              <a:rPr lang="fr-FR" sz="2800">
                <a:solidFill>
                  <a:schemeClr val="accent2"/>
                </a:solidFill>
              </a:rPr>
              <a:t>Services pour les personnes victimes de violence conjugale</a:t>
            </a:r>
            <a:endParaRPr lang="fr-FR" sz="2800" err="1">
              <a:solidFill>
                <a:schemeClr val="accent2"/>
              </a:solidFill>
              <a:cs typeface="Arial"/>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3">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4"/>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10514" y="5608218"/>
            <a:ext cx="914400" cy="914400"/>
          </a:xfrm>
          <a:prstGeom prst="rect">
            <a:avLst/>
          </a:prstGeom>
        </p:spPr>
      </p:pic>
      <p:sp>
        <p:nvSpPr>
          <p:cNvPr id="9" name="Espace réservé du texte 3">
            <a:hlinkClick r:id="rId10"/>
            <a:extLst>
              <a:ext uri="{FF2B5EF4-FFF2-40B4-BE49-F238E27FC236}">
                <a16:creationId xmlns:a16="http://schemas.microsoft.com/office/drawing/2014/main" id="{DFC00939-A5AF-2F45-8497-DF6071357F40}"/>
              </a:ext>
            </a:extLst>
          </p:cNvPr>
          <p:cNvSpPr txBox="1">
            <a:spLocks/>
          </p:cNvSpPr>
          <p:nvPr/>
        </p:nvSpPr>
        <p:spPr>
          <a:xfrm>
            <a:off x="1073799" y="5090279"/>
            <a:ext cx="3291840" cy="415925"/>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chemeClr val="accent2"/>
                </a:solidFill>
                <a:hlinkClick r:id="rId11">
                  <a:extLst>
                    <a:ext uri="{A12FA001-AC4F-418D-AE19-62706E023703}">
                      <ahyp:hlinkClr xmlns:ahyp="http://schemas.microsoft.com/office/drawing/2018/hyperlinkcolor" val="tx"/>
                    </a:ext>
                  </a:extLst>
                </a:hlinkClick>
              </a:rPr>
              <a:t>Sosviolenceconjugale.ca/fr</a:t>
            </a:r>
            <a:endParaRPr lang="fr-FR">
              <a:solidFill>
                <a:schemeClr val="accent2"/>
              </a:solidFill>
              <a:cs typeface="Arial"/>
            </a:endParaRPr>
          </a:p>
        </p:txBody>
      </p:sp>
      <p:pic>
        <p:nvPicPr>
          <p:cNvPr id="13" name="Image 12" descr="Une image contenant texte, capture d’écran, Police, Système d’exploitation&#10;&#10;Description générée automatiquement">
            <a:extLst>
              <a:ext uri="{FF2B5EF4-FFF2-40B4-BE49-F238E27FC236}">
                <a16:creationId xmlns:a16="http://schemas.microsoft.com/office/drawing/2014/main" id="{3E522559-AB31-8F72-D433-F6073E5B7EF0}"/>
              </a:ext>
            </a:extLst>
          </p:cNvPr>
          <p:cNvPicPr>
            <a:picLocks noChangeAspect="1"/>
          </p:cNvPicPr>
          <p:nvPr/>
        </p:nvPicPr>
        <p:blipFill>
          <a:blip r:embed="rId12"/>
          <a:srcRect l="13523" r="15889" b="648"/>
          <a:stretch/>
        </p:blipFill>
        <p:spPr>
          <a:xfrm>
            <a:off x="5695950" y="2379032"/>
            <a:ext cx="4807867" cy="3143987"/>
          </a:xfrm>
          <a:prstGeom prst="rect">
            <a:avLst/>
          </a:prstGeom>
        </p:spPr>
      </p:pic>
      <p:sp>
        <p:nvSpPr>
          <p:cNvPr id="16" name="ZoneTexte 15">
            <a:extLst>
              <a:ext uri="{FF2B5EF4-FFF2-40B4-BE49-F238E27FC236}">
                <a16:creationId xmlns:a16="http://schemas.microsoft.com/office/drawing/2014/main" id="{A70404AF-7803-9C23-808A-10759C1D59C7}"/>
              </a:ext>
            </a:extLst>
          </p:cNvPr>
          <p:cNvSpPr txBox="1"/>
          <p:nvPr/>
        </p:nvSpPr>
        <p:spPr>
          <a:xfrm>
            <a:off x="923386" y="3661194"/>
            <a:ext cx="39623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CA" sz="2800">
                <a:solidFill>
                  <a:schemeClr val="accent2"/>
                </a:solidFill>
                <a:latin typeface="Arial"/>
                <a:ea typeface="Calibri"/>
                <a:cs typeface="Calibri"/>
              </a:rPr>
              <a:t>1-800-363-9010</a:t>
            </a:r>
            <a:endParaRPr lang="fr-FR" sz="2800">
              <a:solidFill>
                <a:schemeClr val="accent2"/>
              </a:solidFill>
              <a:latin typeface="Arial"/>
              <a:cs typeface="Arial"/>
            </a:endParaRPr>
          </a:p>
        </p:txBody>
      </p:sp>
    </p:spTree>
    <p:extLst>
      <p:ext uri="{BB962C8B-B14F-4D97-AF65-F5344CB8AC3E}">
        <p14:creationId xmlns:p14="http://schemas.microsoft.com/office/powerpoint/2010/main" val="231568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E739C1-403D-1C98-CE13-2CD78AF72842}"/>
              </a:ext>
            </a:extLst>
          </p:cNvPr>
          <p:cNvSpPr>
            <a:spLocks noGrp="1"/>
          </p:cNvSpPr>
          <p:nvPr>
            <p:ph type="title"/>
          </p:nvPr>
        </p:nvSpPr>
        <p:spPr/>
        <p:txBody>
          <a:bodyPr>
            <a:normAutofit/>
          </a:bodyPr>
          <a:lstStyle/>
          <a:p>
            <a:r>
              <a:rPr lang="fr-CA" sz="1800">
                <a:latin typeface="Arial"/>
                <a:cs typeface="Arial"/>
              </a:rPr>
              <a:t>Prendre action</a:t>
            </a:r>
            <a:br>
              <a:rPr lang="fr-CA" sz="1800" b="1" i="0" u="none" strike="noStrike">
                <a:effectLst/>
                <a:latin typeface="Arial" panose="020B0604020202020204" pitchFamily="34" charset="0"/>
              </a:rPr>
            </a:br>
            <a:r>
              <a:rPr lang="fr-CA" sz="4000">
                <a:solidFill>
                  <a:schemeClr val="accent2"/>
                </a:solidFill>
                <a:latin typeface="Arial"/>
                <a:cs typeface="Arial"/>
              </a:rPr>
              <a:t>Qu’est-ce que </a:t>
            </a:r>
            <a:r>
              <a:rPr lang="fr-CA" sz="4000" err="1">
                <a:solidFill>
                  <a:schemeClr val="accent2"/>
                </a:solidFill>
                <a:latin typeface="Arial"/>
                <a:cs typeface="Arial"/>
              </a:rPr>
              <a:t>Marmarha</a:t>
            </a:r>
            <a:r>
              <a:rPr lang="fr-CA" sz="4000">
                <a:solidFill>
                  <a:schemeClr val="accent2"/>
                </a:solidFill>
                <a:latin typeface="Arial"/>
                <a:cs typeface="Arial"/>
              </a:rPr>
              <a:t> pourrait faire?</a:t>
            </a:r>
            <a:endParaRPr lang="fr-CA">
              <a:solidFill>
                <a:schemeClr val="accent2"/>
              </a:solidFill>
              <a:latin typeface="Arial"/>
              <a:cs typeface="Arial"/>
            </a:endParaRPr>
          </a:p>
        </p:txBody>
      </p:sp>
      <p:sp>
        <p:nvSpPr>
          <p:cNvPr id="4" name="Espace réservé du contenu 3">
            <a:extLst>
              <a:ext uri="{FF2B5EF4-FFF2-40B4-BE49-F238E27FC236}">
                <a16:creationId xmlns:a16="http://schemas.microsoft.com/office/drawing/2014/main" id="{58C44320-6FD9-CC92-7A20-1AD20861F3FE}"/>
              </a:ext>
            </a:extLst>
          </p:cNvPr>
          <p:cNvSpPr>
            <a:spLocks noGrp="1"/>
          </p:cNvSpPr>
          <p:nvPr>
            <p:ph sz="half" idx="2"/>
          </p:nvPr>
        </p:nvSpPr>
        <p:spPr/>
        <p:txBody>
          <a:bodyPr vert="horz" lIns="91440" tIns="45720" rIns="91440" bIns="45720" rtlCol="0" anchor="t">
            <a:normAutofit/>
          </a:bodyPr>
          <a:lstStyle/>
          <a:p>
            <a:pPr marL="0" indent="0" algn="l" rtl="0" fontAlgn="base">
              <a:buNone/>
            </a:pPr>
            <a:endParaRPr lang="fr-CA" b="0" i="0">
              <a:solidFill>
                <a:srgbClr val="212121"/>
              </a:solidFill>
              <a:effectLst/>
              <a:latin typeface="Arial" panose="020B0604020202020204" pitchFamily="34" charset="0"/>
              <a:cs typeface="Arial"/>
            </a:endParaRPr>
          </a:p>
          <a:p>
            <a:pPr fontAlgn="base"/>
            <a:r>
              <a:rPr lang="fr-CA" sz="2800" b="1" i="0" u="none" strike="noStrike">
                <a:solidFill>
                  <a:srgbClr val="212121"/>
                </a:solidFill>
                <a:effectLst/>
                <a:latin typeface="Arial"/>
                <a:cs typeface="Arial"/>
              </a:rPr>
              <a:t>Choisir un organisme à contacter</a:t>
            </a:r>
            <a:r>
              <a:rPr lang="fr-CA" b="1">
                <a:solidFill>
                  <a:srgbClr val="212121"/>
                </a:solidFill>
                <a:latin typeface="Arial"/>
                <a:cs typeface="Arial"/>
              </a:rPr>
              <a:t> pour explorer des options</a:t>
            </a:r>
            <a:endParaRPr lang="en-US" b="0" i="0">
              <a:solidFill>
                <a:srgbClr val="212121"/>
              </a:solidFill>
              <a:effectLst/>
              <a:latin typeface="Arial" panose="020B0604020202020204" pitchFamily="34" charset="0"/>
            </a:endParaRPr>
          </a:p>
          <a:p>
            <a:pPr marL="0" indent="0">
              <a:buNone/>
            </a:pPr>
            <a:endParaRPr lang="fr-CA" b="1">
              <a:solidFill>
                <a:srgbClr val="212121"/>
              </a:solidFill>
              <a:cs typeface="Arial"/>
            </a:endParaRPr>
          </a:p>
          <a:p>
            <a:r>
              <a:rPr lang="fr-CA" b="1">
                <a:solidFill>
                  <a:srgbClr val="212121"/>
                </a:solidFill>
                <a:cs typeface="Arial"/>
              </a:rPr>
              <a:t>Faire une copie des documents importants</a:t>
            </a:r>
            <a:r>
              <a:rPr lang="fr-CA">
                <a:solidFill>
                  <a:srgbClr val="212121"/>
                </a:solidFill>
                <a:cs typeface="Arial"/>
              </a:rPr>
              <a:t> </a:t>
            </a:r>
            <a:endParaRPr lang="fr-CA" b="1">
              <a:solidFill>
                <a:srgbClr val="212121"/>
              </a:solidFill>
              <a:cs typeface="Arial"/>
            </a:endParaRPr>
          </a:p>
          <a:p>
            <a:endParaRPr lang="fr-CA">
              <a:cs typeface="Arial"/>
            </a:endParaRPr>
          </a:p>
        </p:txBody>
      </p:sp>
      <p:pic>
        <p:nvPicPr>
          <p:cNvPr id="5" name="Espace réservé du contenu 9" descr="Une image contenant dessin humoristique, clipart, illustration, Dessin animé&#10;&#10;Description générée automatiquement">
            <a:extLst>
              <a:ext uri="{FF2B5EF4-FFF2-40B4-BE49-F238E27FC236}">
                <a16:creationId xmlns:a16="http://schemas.microsoft.com/office/drawing/2014/main" id="{646621C1-11E7-12B9-52CD-4188F019B0F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484312" y="1830388"/>
            <a:ext cx="4667250" cy="4667250"/>
          </a:xfrm>
        </p:spPr>
      </p:pic>
      <p:sp>
        <p:nvSpPr>
          <p:cNvPr id="6" name="AutoShape 2" descr="Tête avec engrenages avec un remplissage uni">
            <a:extLst>
              <a:ext uri="{FF2B5EF4-FFF2-40B4-BE49-F238E27FC236}">
                <a16:creationId xmlns:a16="http://schemas.microsoft.com/office/drawing/2014/main" id="{528A4477-6D60-BE54-22CC-BC3844DE622B}"/>
              </a:ext>
            </a:extLst>
          </p:cNvPr>
          <p:cNvSpPr>
            <a:spLocks noChangeAspect="1" noChangeArrowheads="1"/>
          </p:cNvSpPr>
          <p:nvPr/>
        </p:nvSpPr>
        <p:spPr bwMode="auto">
          <a:xfrm>
            <a:off x="9352277" y="4472785"/>
            <a:ext cx="78577" cy="785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 name="AutoShape 9" descr="Tête avec engrenages avec un remplissage uni">
            <a:extLst>
              <a:ext uri="{FF2B5EF4-FFF2-40B4-BE49-F238E27FC236}">
                <a16:creationId xmlns:a16="http://schemas.microsoft.com/office/drawing/2014/main" id="{05D50952-1990-F2A1-3128-FE85163D2F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9" name="Image 8" descr="Une image contenant cercle, conception&#10;&#10;Description générée automatiquement">
            <a:extLst>
              <a:ext uri="{FF2B5EF4-FFF2-40B4-BE49-F238E27FC236}">
                <a16:creationId xmlns:a16="http://schemas.microsoft.com/office/drawing/2014/main" id="{F4BAD8E5-07FB-1694-5D75-1617633646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7010" y="5646600"/>
            <a:ext cx="933580" cy="981212"/>
          </a:xfrm>
          <a:prstGeom prst="rect">
            <a:avLst/>
          </a:prstGeom>
        </p:spPr>
      </p:pic>
    </p:spTree>
    <p:extLst>
      <p:ext uri="{BB962C8B-B14F-4D97-AF65-F5344CB8AC3E}">
        <p14:creationId xmlns:p14="http://schemas.microsoft.com/office/powerpoint/2010/main" val="1767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55A3B0-F52C-79E9-AE16-8FE2DC355203}"/>
              </a:ext>
            </a:extLst>
          </p:cNvPr>
          <p:cNvSpPr>
            <a:spLocks noGrp="1"/>
          </p:cNvSpPr>
          <p:nvPr>
            <p:ph type="title"/>
          </p:nvPr>
        </p:nvSpPr>
        <p:spPr>
          <a:xfrm>
            <a:off x="3935176" y="2766218"/>
            <a:ext cx="8109529" cy="1325563"/>
          </a:xfrm>
        </p:spPr>
        <p:txBody>
          <a:bodyPr>
            <a:normAutofit/>
          </a:bodyPr>
          <a:lstStyle/>
          <a:p>
            <a:r>
              <a:rPr lang="fr-FR" sz="6000"/>
              <a:t>Des questions?</a:t>
            </a:r>
          </a:p>
        </p:txBody>
      </p:sp>
    </p:spTree>
    <p:extLst>
      <p:ext uri="{BB962C8B-B14F-4D97-AF65-F5344CB8AC3E}">
        <p14:creationId xmlns:p14="http://schemas.microsoft.com/office/powerpoint/2010/main" val="1284194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B204DA-9E3A-0FED-C397-3219F05D0CF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90338BD-4DB7-21FC-BC4B-B3607E3CD24D}"/>
              </a:ext>
            </a:extLst>
          </p:cNvPr>
          <p:cNvSpPr>
            <a:spLocks noGrp="1"/>
          </p:cNvSpPr>
          <p:nvPr>
            <p:ph idx="1"/>
          </p:nvPr>
        </p:nvSpPr>
        <p:spPr>
          <a:xfrm>
            <a:off x="1737093" y="2417592"/>
            <a:ext cx="8992669" cy="3955500"/>
          </a:xfrm>
        </p:spPr>
        <p:txBody>
          <a:bodyPr vert="horz" lIns="91440" tIns="45720" rIns="91440" bIns="45720" rtlCol="0" anchor="t">
            <a:normAutofit/>
          </a:bodyPr>
          <a:lstStyle/>
          <a:p>
            <a:pPr marL="0" indent="0" algn="ctr">
              <a:buNone/>
            </a:pPr>
            <a:r>
              <a:rPr lang="fr-FR" sz="2400">
                <a:cs typeface="Arial"/>
              </a:rPr>
              <a:t>Éducaloi remercie la Maison Bleue et Femmes du monde à Côte-des-Neiges pour leur précieuse collaboration.</a:t>
            </a:r>
          </a:p>
          <a:p>
            <a:pPr marL="0" indent="0" algn="ctr">
              <a:buNone/>
            </a:pPr>
            <a:endParaRPr lang="fr-FR" sz="2400">
              <a:cs typeface="Arial"/>
            </a:endParaRPr>
          </a:p>
          <a:p>
            <a:pPr marL="0" indent="0" algn="ctr">
              <a:buNone/>
            </a:pPr>
            <a:endParaRPr lang="fr-FR" sz="2400">
              <a:cs typeface="Arial"/>
            </a:endParaRPr>
          </a:p>
          <a:p>
            <a:pPr marL="0" indent="0" algn="ctr">
              <a:buNone/>
            </a:pPr>
            <a:endParaRPr lang="fr-FR" sz="2400">
              <a:cs typeface="Arial"/>
            </a:endParaRPr>
          </a:p>
          <a:p>
            <a:pPr marL="0" indent="0" algn="ctr">
              <a:buNone/>
            </a:pPr>
            <a:r>
              <a:rPr lang="fr-FR" sz="2400">
                <a:cs typeface="Arial"/>
              </a:rPr>
              <a:t>Cet atelier a été réalisé avec le soutien de</a:t>
            </a:r>
          </a:p>
          <a:p>
            <a:pPr marL="0" indent="0" algn="ctr">
              <a:buNone/>
            </a:pPr>
            <a:endParaRPr lang="fr-FR" sz="2400">
              <a:cs typeface="Arial"/>
            </a:endParaRPr>
          </a:p>
        </p:txBody>
      </p:sp>
      <p:pic>
        <p:nvPicPr>
          <p:cNvPr id="4" name="Image 3" descr="Une image contenant texte, Police, Graphique, graphisme&#10;&#10;Description générée automatiquement">
            <a:extLst>
              <a:ext uri="{FF2B5EF4-FFF2-40B4-BE49-F238E27FC236}">
                <a16:creationId xmlns:a16="http://schemas.microsoft.com/office/drawing/2014/main" id="{EFEB8311-3C1B-D0E2-4AEE-185330E83046}"/>
              </a:ext>
            </a:extLst>
          </p:cNvPr>
          <p:cNvPicPr>
            <a:picLocks noChangeAspect="1"/>
          </p:cNvPicPr>
          <p:nvPr/>
        </p:nvPicPr>
        <p:blipFill>
          <a:blip r:embed="rId3"/>
          <a:stretch>
            <a:fillRect/>
          </a:stretch>
        </p:blipFill>
        <p:spPr>
          <a:xfrm>
            <a:off x="5361543" y="5235918"/>
            <a:ext cx="1468916" cy="728646"/>
          </a:xfrm>
          <a:prstGeom prst="rect">
            <a:avLst/>
          </a:prstGeom>
        </p:spPr>
      </p:pic>
    </p:spTree>
    <p:extLst>
      <p:ext uri="{BB962C8B-B14F-4D97-AF65-F5344CB8AC3E}">
        <p14:creationId xmlns:p14="http://schemas.microsoft.com/office/powerpoint/2010/main" val="4185815877"/>
      </p:ext>
    </p:extLst>
  </p:cSld>
  <p:clrMapOvr>
    <a:masterClrMapping/>
  </p:clrMapOvr>
</p:sld>
</file>

<file path=ppt/theme/theme1.xml><?xml version="1.0" encoding="utf-8"?>
<a:theme xmlns:a="http://schemas.openxmlformats.org/drawingml/2006/main" name="Thème Office">
  <a:themeElements>
    <a:clrScheme name="Éducation juridique">
      <a:dk1>
        <a:sysClr val="windowText" lastClr="000000"/>
      </a:dk1>
      <a:lt1>
        <a:sysClr val="window" lastClr="FFFFFF"/>
      </a:lt1>
      <a:dk2>
        <a:srgbClr val="000000"/>
      </a:dk2>
      <a:lt2>
        <a:srgbClr val="E7E6E6"/>
      </a:lt2>
      <a:accent1>
        <a:srgbClr val="F6891F"/>
      </a:accent1>
      <a:accent2>
        <a:srgbClr val="333F48"/>
      </a:accent2>
      <a:accent3>
        <a:srgbClr val="C1C6C8"/>
      </a:accent3>
      <a:accent4>
        <a:srgbClr val="00A9CE"/>
      </a:accent4>
      <a:accent5>
        <a:srgbClr val="D1D9DE"/>
      </a:accent5>
      <a:accent6>
        <a:srgbClr val="F2F3F4"/>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barit_ateliers_education juridique.potx" id="{3A2C94E1-6A6D-4A7C-BB17-155A3F40D1D6}" vid="{E717FB27-4517-4013-AC06-F303D879323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9CD263CC683F48BC8AE0DBBAC34D4E" ma:contentTypeVersion="162" ma:contentTypeDescription="Crée un document." ma:contentTypeScope="" ma:versionID="73723a5903e9fcfae8c12963c7dfe2bf">
  <xsd:schema xmlns:xsd="http://www.w3.org/2001/XMLSchema" xmlns:xs="http://www.w3.org/2001/XMLSchema" xmlns:p="http://schemas.microsoft.com/office/2006/metadata/properties" xmlns:ns1="http://schemas.microsoft.com/sharepoint/v3" xmlns:ns2="7c4c9101-ca6c-4953-bf15-5ed2fb777a67" xmlns:ns3="319a9c1d-6107-471a-83e8-1a40088b2974" targetNamespace="http://schemas.microsoft.com/office/2006/metadata/properties" ma:root="true" ma:fieldsID="0b207326597568d6159eb5171dc0b3eb" ns1:_="" ns2:_="" ns3:_="">
    <xsd:import namespace="http://schemas.microsoft.com/sharepoint/v3"/>
    <xsd:import namespace="7c4c9101-ca6c-4953-bf15-5ed2fb777a67"/>
    <xsd:import namespace="319a9c1d-6107-471a-83e8-1a40088b2974"/>
    <xsd:element name="properties">
      <xsd:complexType>
        <xsd:sequence>
          <xsd:element name="documentManagement">
            <xsd:complexType>
              <xsd:all>
                <xsd:element ref="ns2:Titre_x0020_anglais" minOccurs="0"/>
                <xsd:element ref="ns2:Langue_x0020_de_x0020_la_x0020_présentation" minOccurs="0"/>
                <xsd:element ref="ns3:_Statut" minOccurs="0"/>
                <xsd:element ref="ns2:Notes1" minOccurs="0"/>
                <xsd:element ref="ns2:PublicCible" minOccurs="0"/>
                <xsd:element ref="ns2:EnVeille" minOccurs="0"/>
                <xsd:element ref="ns2:MiseAJour" minOccurs="0"/>
                <xsd:element ref="ns2:Type_x0020_de_x0020_contenu" minOccurs="0"/>
                <xsd:element ref="ns3:Type_x0020_Test" minOccurs="0"/>
                <xsd:element ref="ns3:Anim_x00e9__x0020_par" minOccurs="0"/>
                <xsd:element ref="ns3:Cat_x00e9_gorie_x0020_de" minOccurs="0"/>
                <xsd:element ref="ns3:Type_x0020_de_x0020_public" minOccurs="0"/>
                <xsd:element ref="ns3:Verbatim_x003f_" minOccurs="0"/>
                <xsd:element ref="ns2:NumeroLLVD" minOccurs="0"/>
                <xsd:element ref="ns3:Date_x0020_de_x0020_validation_x0020_juridique_x0020_compl_x00e8_te" minOccurs="0"/>
                <xsd:element ref="ns3:lcf76f155ced4ddcb4097134ff3c332f" minOccurs="0"/>
                <xsd:element ref="ns3:MediaServiceObjectDetectorVersions" minOccurs="0"/>
                <xsd:element ref="ns3:MediaServiceSearchProperties" minOccurs="0"/>
                <xsd:element ref="ns2:TaxCatchAll" minOccurs="0"/>
                <xsd:element ref="ns2:SharedWithUsers" minOccurs="0"/>
                <xsd:element ref="ns2:SharedWithDetails" minOccurs="0"/>
                <xsd:element ref="ns1:DocumentSetDescription" minOccurs="0"/>
                <xsd:element ref="ns3:MediaLengthInSeconds" minOccurs="0"/>
                <xsd:element ref="ns1:PublishingStartDate" minOccurs="0"/>
                <xsd:element ref="ns1:PublishingExpirationDate" minOccurs="0"/>
                <xsd:element ref="ns3:MediaServiceKeyPoints" minOccurs="0"/>
                <xsd:element ref="ns3:MediaServiceFastMetadata" minOccurs="0"/>
                <xsd:element ref="ns3:MediaServiceLocation" minOccurs="0"/>
                <xsd:element ref="ns3:MediaServiceDateTaken" minOccurs="0"/>
                <xsd:element ref="ns3:MediaServiceAutoKeyPoints" minOccurs="0"/>
                <xsd:element ref="ns3:MediaServiceGenerationTime" minOccurs="0"/>
                <xsd:element ref="ns3:_Lien" minOccurs="0"/>
                <xsd:element ref="ns3:MediaServiceOCR" minOccurs="0"/>
                <xsd:element ref="ns3:i907d86ec4584f6cb358ae81bbc1ea6b" minOccurs="0"/>
                <xsd:element ref="ns3:Classement" minOccurs="0"/>
                <xsd:element ref="ns3:Date_Alerte" minOccurs="0"/>
                <xsd:element ref="ns3:MediaServiceEventHashCode" minOccurs="0"/>
                <xsd:element ref="ns3:MediaServiceMetadata" minOccurs="0"/>
                <xsd:element ref="ns2:Thème_Vidéo" minOccurs="0"/>
                <xsd:element ref="ns3:Date_x0020_de_x0020_validation_x0020_CCD_x002f_p_x00e9_dago_x002f_graphique" minOccurs="0"/>
                <xsd:element ref="ns3:MediaServiceBillingMetadata" minOccurs="0"/>
                <xsd:element ref="ns2:Poids" minOccurs="0"/>
                <xsd:element ref="ns2:Date_x0020_d_x0027_impression" minOccurs="0"/>
                <xsd:element ref="ns2:DateDePublication" minOccurs="0"/>
                <xsd:element ref="ns2:nb_x0020_pages" minOccurs="0"/>
                <xsd:element ref="ns2:Partenariat" minOccurs="0"/>
                <xsd:element ref="ns2:Durée_x0020__x0028_minutes_x0029_" minOccurs="0"/>
                <xsd:element ref="ns2:Année_x0020_de_x0020_développement" minOccurs="0"/>
                <xsd:element ref="ns3:c01619f680564398b04b11e07e4c0290" minOccurs="0"/>
                <xsd:element ref="ns3:h7b0f6842a2c4d96a5959abc37dc668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ocumentSetDescription" ma:index="25" nillable="true" ma:displayName="Description" ma:description="Description de l’ensemble de documents" ma:hidden="true" ma:internalName="DocumentSetDescription" ma:readOnly="false">
      <xsd:simpleType>
        <xsd:restriction base="dms:Note"/>
      </xsd:simpleType>
    </xsd:element>
    <xsd:element name="PublishingStartDate" ma:index="27"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hidden="true" ma:internalName="PublishingStartDate" ma:readOnly="false">
      <xsd:simpleType>
        <xsd:restriction base="dms:Unknown"/>
      </xsd:simpleType>
    </xsd:element>
    <xsd:element name="PublishingExpirationDate" ma:index="28" nillable="true" ma:displayName="Date de fin de planification" ma:description="La colonne de site Date de fin de planification est créée par la fonctionnalité de publication. Elle permet de spécifier les date et heure auxquelles cette page n'apparaîtra plus aux visiteurs du site." ma:hidden="true" ma:internalName="PublishingExpirationDate"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c4c9101-ca6c-4953-bf15-5ed2fb777a67" elementFormDefault="qualified">
    <xsd:import namespace="http://schemas.microsoft.com/office/2006/documentManagement/types"/>
    <xsd:import namespace="http://schemas.microsoft.com/office/infopath/2007/PartnerControls"/>
    <xsd:element name="Titre_x0020_anglais" ma:index="1" nillable="true" ma:displayName="Titre anglais" ma:description="Titre du contenu en ANG" ma:internalName="Titre_x0020_anglais" ma:readOnly="false">
      <xsd:simpleType>
        <xsd:restriction base="dms:Text">
          <xsd:maxLength value="255"/>
        </xsd:restriction>
      </xsd:simpleType>
    </xsd:element>
    <xsd:element name="Langue_x0020_de_x0020_la_x0020_présentation" ma:index="2" nillable="true" ma:displayName="Langues" ma:format="Dropdown" ma:internalName="Langue_x0020_de_x0020_la_x0020_pr_x00e9_sentation" ma:readOnly="false">
      <xsd:simpleType>
        <xsd:restriction base="dms:Choice">
          <xsd:enumeration value="Français et Anglais"/>
          <xsd:enumeration value="Anglais"/>
          <xsd:enumeration value="Français"/>
          <xsd:enumeration value="Autre"/>
        </xsd:restriction>
      </xsd:simpleType>
    </xsd:element>
    <xsd:element name="Notes1" ma:index="4" nillable="true" ma:displayName="Notes / Commentaires" ma:format="Dropdown" ma:internalName="Notes1" ma:readOnly="false">
      <xsd:simpleType>
        <xsd:restriction base="dms:Note">
          <xsd:maxLength value="255"/>
        </xsd:restriction>
      </xsd:simpleType>
    </xsd:element>
    <xsd:element name="PublicCible" ma:index="6" nillable="true" ma:displayName="Public cible" ma:internalName="PublicCible" ma:readOnly="false">
      <xsd:simpleType>
        <xsd:restriction base="dms:Text">
          <xsd:maxLength value="255"/>
        </xsd:restriction>
      </xsd:simpleType>
    </xsd:element>
    <xsd:element name="EnVeille" ma:index="7" nillable="true" ma:displayName="À veiller" ma:default="0" ma:description="Ne pas mettre le dossier à veiller" ma:format="Dropdown" ma:indexed="true" ma:internalName="EnVeille" ma:readOnly="false">
      <xsd:simpleType>
        <xsd:restriction base="dms:Boolean"/>
      </xsd:simpleType>
    </xsd:element>
    <xsd:element name="MiseAJour" ma:index="8" nillable="true" ma:displayName="Date de mise à jour" ma:description="Date de la dernière mise à jour complète" ma:format="DateOnly" ma:indexed="true" ma:internalName="MiseAJour" ma:readOnly="false">
      <xsd:simpleType>
        <xsd:restriction base="dms:DateTime"/>
      </xsd:simpleType>
    </xsd:element>
    <xsd:element name="Type_x0020_de_x0020_contenu" ma:index="9" nillable="true" ma:displayName="Type de publication" ma:format="Dropdown" ma:internalName="Type_x0020_de_x0020_contenu" ma:readOnly="false">
      <xsd:complexType>
        <xsd:complexContent>
          <xsd:extension base="dms:MultiChoice">
            <xsd:sequence>
              <xsd:element name="Value" maxOccurs="unbounded" minOccurs="0" nillable="true">
                <xsd:simpleType>
                  <xsd:restriction base="dms:Choice">
                    <xsd:enumeration value="Guide"/>
                    <xsd:enumeration value="Dépliant"/>
                    <xsd:enumeration value="Infographie"/>
                    <xsd:enumeration value="Affiche"/>
                    <xsd:enumeration value="Bande dessiné"/>
                    <xsd:enumeration value="Jeu-questionnaire"/>
                    <xsd:enumeration value="Outil interactif"/>
                    <xsd:enumeration value="Atelier/Formation"/>
                    <xsd:enumeration value="Vidéo"/>
                    <xsd:enumeration value="Autre"/>
                  </xsd:restriction>
                </xsd:simpleType>
              </xsd:element>
            </xsd:sequence>
          </xsd:extension>
        </xsd:complexContent>
      </xsd:complexType>
    </xsd:element>
    <xsd:element name="NumeroLLVD" ma:index="15" nillable="true" ma:displayName="#" ma:description="Numéro d'identification unique" ma:indexed="true" ma:internalName="NumeroLLVD" ma:readOnly="false" ma:percentage="FALSE">
      <xsd:simpleType>
        <xsd:restriction base="dms:Number">
          <xsd:maxInclusive value="10000"/>
          <xsd:minInclusive value="1"/>
        </xsd:restriction>
      </xsd:simpleType>
    </xsd:element>
    <xsd:element name="TaxCatchAll" ma:index="22" nillable="true" ma:displayName="Taxonomy Catch All Column" ma:hidden="true" ma:list="{cc76b3d9-fc3b-4c5d-afcf-44cc642b1146}" ma:internalName="TaxCatchAll" ma:readOnly="false" ma:showField="CatchAllData" ma:web="7c4c9101-ca6c-4953-bf15-5ed2fb777a67">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Partagé avec"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hidden="true" ma:internalName="SharedWithDetails" ma:readOnly="true">
      <xsd:simpleType>
        <xsd:restriction base="dms:Note"/>
      </xsd:simpleType>
    </xsd:element>
    <xsd:element name="Thème_Vidéo" ma:index="47" nillable="true" ma:displayName="Titre de la série" ma:description="Quelle est la thématique de la vidéo? Ex: quiz, Educaloi.TV, etc." ma:format="Dropdown" ma:hidden="true" ma:indexed="true" ma:internalName="Th_x00e8_me_Vid_x00e9_o">
      <xsd:simpleType>
        <xsd:restriction base="dms:Choice">
          <xsd:enumeration value="(À définir)"/>
          <xsd:enumeration value="Educaloi.TV"/>
          <xsd:enumeration value="TV Jeunesse - jeu questionnaire"/>
          <xsd:enumeration value="Familles"/>
          <xsd:enumeration value="Vrai ou Faux"/>
          <xsd:enumeration value="LSJPA Autochtones"/>
          <xsd:enumeration value="Getting Started in Quebec"/>
          <xsd:enumeration value="FAVAC"/>
          <xsd:enumeration value="CN - Autochtones"/>
          <xsd:enumeration value="Capsules - Droit criminel"/>
          <xsd:enumeration value="Webinaires"/>
          <xsd:enumeration value="CHSSN"/>
          <xsd:enumeration value="Intervenir LGBTQ+ Violences Sexuelles"/>
          <xsd:enumeration value="Planifier l'avenir"/>
          <xsd:enumeration value="#Après"/>
          <xsd:enumeration value="Au coeur d'un procès"/>
          <xsd:enumeration value="#C'est quoi l'affaire"/>
          <xsd:enumeration value="Choisir mon testament"/>
          <xsd:enumeration value="Violences dans une relation intime LGBTQ+"/>
          <xsd:enumeration value="Ça dépend François"/>
        </xsd:restriction>
      </xsd:simpleType>
    </xsd:element>
    <xsd:element name="Poids" ma:index="51" nillable="true" ma:displayName="Poids" ma:decimals="0" ma:hidden="true" ma:internalName="Poids" ma:readOnly="false">
      <xsd:simpleType>
        <xsd:restriction base="dms:Number">
          <xsd:maxInclusive value="15"/>
          <xsd:minInclusive value="0"/>
        </xsd:restriction>
      </xsd:simpleType>
    </xsd:element>
    <xsd:element name="Date_x0020_d_x0027_impression" ma:index="52" nillable="true" ma:displayName="Date de la dernière impression" ma:format="DateOnly" ma:hidden="true" ma:internalName="Date_x0020_d_x0027_impression" ma:readOnly="false">
      <xsd:simpleType>
        <xsd:restriction base="dms:DateTime"/>
      </xsd:simpleType>
    </xsd:element>
    <xsd:element name="DateDePublication" ma:index="53" nillable="true" ma:displayName="Date de publication" ma:format="DateOnly" ma:hidden="true" ma:indexed="true" ma:internalName="DateDePublication" ma:readOnly="false">
      <xsd:simpleType>
        <xsd:restriction base="dms:DateTime"/>
      </xsd:simpleType>
    </xsd:element>
    <xsd:element name="nb_x0020_pages" ma:index="54" nillable="true" ma:displayName="Nb pages" ma:decimals="0" ma:hidden="true" ma:internalName="nb_x0020_pages" ma:readOnly="false" ma:percentage="FALSE">
      <xsd:simpleType>
        <xsd:restriction base="dms:Number"/>
      </xsd:simpleType>
    </xsd:element>
    <xsd:element name="Partenariat" ma:index="55" nillable="true" ma:displayName="Partenariat" ma:hidden="true" ma:internalName="Partenariat" ma:readOnly="false">
      <xsd:simpleType>
        <xsd:restriction base="dms:Text">
          <xsd:maxLength value="255"/>
        </xsd:restriction>
      </xsd:simpleType>
    </xsd:element>
    <xsd:element name="Durée_x0020__x0028_minutes_x0029_" ma:index="56" nillable="true" ma:displayName="Durée en minutes" ma:format="Dropdown" ma:hidden="true" ma:internalName="Dur_x00e9_e_x0020__x0028_minutes_x0029_" ma:readOnly="false" ma:percentage="FALSE">
      <xsd:simpleType>
        <xsd:restriction base="dms:Number"/>
      </xsd:simpleType>
    </xsd:element>
    <xsd:element name="Année_x0020_de_x0020_développement" ma:index="57" nillable="true" ma:displayName="Année de développement" ma:format="Dropdown" ma:hidden="true" ma:internalName="Ann_x00e9_e_x0020_de_x0020_d_x00e9_veloppement"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9a9c1d-6107-471a-83e8-1a40088b2974" elementFormDefault="qualified">
    <xsd:import namespace="http://schemas.microsoft.com/office/2006/documentManagement/types"/>
    <xsd:import namespace="http://schemas.microsoft.com/office/infopath/2007/PartnerControls"/>
    <xsd:element name="_Statut" ma:index="3" nillable="true" ma:displayName="Statut" ma:format="Dropdown" ma:internalName="_Statut">
      <xsd:complexType>
        <xsd:complexContent>
          <xsd:extension base="dms:MultiChoice">
            <xsd:sequence>
              <xsd:element name="Value" maxOccurs="unbounded" minOccurs="0" nillable="true">
                <xsd:simpleType>
                  <xsd:restriction base="dms:Choice">
                    <xsd:enumeration value="En ligne"/>
                    <xsd:enumeration value="Hors ligne"/>
                    <xsd:enumeration value="En travail"/>
                    <xsd:enumeration value="Préalerte"/>
                    <xsd:enumeration value="Alerte Majeure"/>
                    <xsd:enumeration value="Alerte Mineure"/>
                    <xsd:enumeration value="Imprimé"/>
                    <xsd:enumeration value="Actif et hors ligne"/>
                    <xsd:enumeration value="À évaluer"/>
                  </xsd:restriction>
                </xsd:simpleType>
              </xsd:element>
            </xsd:sequence>
          </xsd:extension>
        </xsd:complexContent>
      </xsd:complexType>
    </xsd:element>
    <xsd:element name="Type_x0020_Test" ma:index="10" nillable="true" ma:displayName="Type d'activité" ma:format="Dropdown" ma:internalName="Type_x0020_Test" ma:readOnly="false">
      <xsd:simpleType>
        <xsd:restriction base="dms:Choice">
          <xsd:enumeration value="Apprentissage en ligne"/>
          <xsd:enumeration value="Atelier OBNL/Biblio"/>
          <xsd:enumeration value="Trousse OBNL/Biblio"/>
          <xsd:enumeration value="Atelier en classe"/>
          <xsd:enumeration value="Trousse pédagogique"/>
          <xsd:enumeration value="Textes et questionnaires pour éducation financière"/>
          <xsd:enumeration value="Jeux-questionnaires interactifs"/>
          <xsd:enumeration value="Guides pour l'éducation aux adultes"/>
          <xsd:enumeration value="Vidéo"/>
          <xsd:enumeration value="Atelier CCD/Pédagogique"/>
          <xsd:enumeration value="Autre"/>
          <xsd:enumeration value="Infographie"/>
          <xsd:enumeration value="Guide (fiche pratique)"/>
          <xsd:enumeration value="Règlement généraux"/>
          <xsd:enumeration value="N/A"/>
        </xsd:restriction>
      </xsd:simpleType>
    </xsd:element>
    <xsd:element name="Anim_x00e9__x0020_par" ma:index="11" nillable="true" ma:displayName="Animateur/utilisateur" ma:format="Dropdown" ma:internalName="Anim_x00e9__x0020_par" ma:readOnly="false">
      <xsd:complexType>
        <xsd:complexContent>
          <xsd:extension base="dms:MultiChoice">
            <xsd:sequence>
              <xsd:element name="Value" maxOccurs="unbounded" minOccurs="0" nillable="true">
                <xsd:simpleType>
                  <xsd:restriction base="dms:Choice">
                    <xsd:enumeration value="Grand public"/>
                    <xsd:enumeration value="Éducaloi"/>
                    <xsd:enumeration value="Bénévole"/>
                    <xsd:enumeration value="Professeur"/>
                    <xsd:enumeration value="Public OBNL/Bibliothèque"/>
                    <xsd:enumeration value="Élève"/>
                  </xsd:restriction>
                </xsd:simpleType>
              </xsd:element>
            </xsd:sequence>
          </xsd:extension>
        </xsd:complexContent>
      </xsd:complexType>
    </xsd:element>
    <xsd:element name="Cat_x00e9_gorie_x0020_de" ma:index="12" nillable="true" ma:displayName="Catégorie de public" ma:format="Dropdown" ma:internalName="Cat_x00e9_gorie_x0020_de" ma:readOnly="false">
      <xsd:simpleType>
        <xsd:restriction base="dms:Choice">
          <xsd:enumeration value="Grand public"/>
          <xsd:enumeration value="Public ayant des réalités spécifiques"/>
          <xsd:enumeration value="Monde juridique"/>
          <xsd:enumeration value="Relais"/>
          <xsd:enumeration value="Professionnel(les)"/>
          <xsd:enumeration value="Éducation"/>
          <xsd:enumeration value="International"/>
        </xsd:restriction>
      </xsd:simpleType>
    </xsd:element>
    <xsd:element name="Type_x0020_de_x0020_public" ma:index="13" nillable="true" ma:displayName="Type de public" ma:format="Dropdown" ma:internalName="Type_x0020_de_x0020_public" ma:readOnly="false">
      <xsd:complexType>
        <xsd:complexContent>
          <xsd:extension base="dms:MultiChoice">
            <xsd:sequence>
              <xsd:element name="Value" maxOccurs="unbounded" minOccurs="0" nillable="true">
                <xsd:simpleType>
                  <xsd:restriction base="dms:Choice">
                    <xsd:enumeration value="Grand public"/>
                    <xsd:enumeration value="Corpo"/>
                    <xsd:enumeration value="Personnes Aînées"/>
                    <xsd:enumeration value="Jeunesse"/>
                    <xsd:enumeration value="Couple"/>
                    <xsd:enumeration value="Femmes"/>
                    <xsd:enumeration value="Locataires"/>
                    <xsd:enumeration value="Propriétaire"/>
                    <xsd:enumeration value="Personnes proche-aidantes"/>
                    <xsd:enumeration value="Parents"/>
                    <xsd:enumeration value="Personnes se représentant seul€"/>
                    <xsd:enumeration value="Personnes d'expression anglaise"/>
                    <xsd:enumeration value="Personnes consommant"/>
                    <xsd:enumeration value="Autochtones"/>
                    <xsd:enumeration value="Communautés LGBTQ+"/>
                    <xsd:enumeration value="Personnes avec des enjeux de littératie"/>
                    <xsd:enumeration value="Personnes en situation de handicap"/>
                    <xsd:enumeration value="Personnes ayant des enjeux de (Santé mentale)"/>
                    <xsd:enumeration value="Personnes nouvellement arrivées"/>
                    <xsd:enumeration value="Personnes judiciarisées"/>
                    <xsd:enumeration value="Personnes victime Viol. Sex."/>
                    <xsd:enumeration value="Personnes victimes Viol. Conjugale"/>
                    <xsd:enumeration value="Personnes victime actes criminels"/>
                    <xsd:enumeration value="Personnes en prison"/>
                    <xsd:enumeration value="Juristes"/>
                    <xsd:enumeration value="OBNL justice"/>
                    <xsd:enumeration value="Juges"/>
                    <xsd:enumeration value="Avocat(e)s"/>
                    <xsd:enumeration value="Employé(e)s d'Éducaloi"/>
                    <xsd:enumeration value="Notaires"/>
                    <xsd:enumeration value="Org. Communautaires"/>
                    <xsd:enumeration value="OBNL"/>
                    <xsd:enumeration value="Médias / journalistes"/>
                    <xsd:enumeration value="Artistes"/>
                    <xsd:enumeration value="Milieux de travail (responsables RH)"/>
                    <xsd:enumeration value="Entrepreunariat"/>
                    <xsd:enumeration value="Éducation primaire"/>
                    <xsd:enumeration value="Éducation secondaire"/>
                    <xsd:enumeration value="Enseignement supérieur"/>
                    <xsd:enumeration value="Éducation aux adultes"/>
                    <xsd:enumeration value="Office de la protection du citoyen (Haïti)"/>
                    <xsd:enumeration value="Population du Mali"/>
                    <xsd:enumeration value="Juristes haïtiens"/>
                  </xsd:restriction>
                </xsd:simpleType>
              </xsd:element>
            </xsd:sequence>
          </xsd:extension>
        </xsd:complexContent>
      </xsd:complexType>
    </xsd:element>
    <xsd:element name="Verbatim_x003f_" ma:index="14" nillable="true" ma:displayName="Verbatim?" ma:format="Dropdown" ma:internalName="Verbatim_x003f_" ma:readOnly="false">
      <xsd:simpleType>
        <xsd:restriction base="dms:Choice">
          <xsd:enumeration value="Non"/>
          <xsd:enumeration value="Oui"/>
          <xsd:enumeration value="Oui - autre fichier"/>
        </xsd:restriction>
      </xsd:simpleType>
    </xsd:element>
    <xsd:element name="Date_x0020_de_x0020_validation_x0020_juridique_x0020_compl_x00e8_te" ma:index="16" nillable="true" ma:displayName="Date de validation juridique complète" ma:format="DateOnly" ma:internalName="Date_x0020_de_x0020_validation_x0020_juridique_x0020_compl_x00e8_te" ma:readOnly="false">
      <xsd:simpleType>
        <xsd:restriction base="dms:DateTime"/>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299ed9a0-a2e4-4baf-bc0e-5da7c71c47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hidden="true" ma:indexed="true" ma:internalName="MediaServiceObjectDetectorVersions" ma:readOnly="false">
      <xsd:simpleType>
        <xsd:restriction base="dms:Text"/>
      </xsd:simpleType>
    </xsd:element>
    <xsd:element name="MediaServiceSearchProperties" ma:index="20" nillable="true" ma:displayName="MediaServiceSearchProperties" ma:hidden="true" ma:internalName="MediaServiceSearchProperties" ma:readOnly="false">
      <xsd:simpleType>
        <xsd:restriction base="dms:Note"/>
      </xsd:simpleType>
    </xsd:element>
    <xsd:element name="MediaLengthInSeconds" ma:index="26" nillable="true" ma:displayName="Length (seconds)" ma:hidden="true" ma:internalName="MediaLengthInSeconds" ma:readOnly="true">
      <xsd:simpleType>
        <xsd:restriction base="dms:Unknown"/>
      </xsd:simpleType>
    </xsd:element>
    <xsd:element name="MediaServiceKeyPoints" ma:index="29" nillable="true" ma:displayName="KeyPoints" ma:hidden="true" ma:internalName="MediaServiceKeyPoints"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Location" ma:index="31" nillable="true" ma:displayName="Location" ma:hidden="true" ma:internalName="MediaServiceLocation" ma:readOnly="false">
      <xsd:simpleType>
        <xsd:restriction base="dms:Text"/>
      </xsd:simpleType>
    </xsd:element>
    <xsd:element name="MediaServiceDateTaken" ma:index="33" nillable="true" ma:displayName="MediaServiceDateTaken" ma:description="" ma:hidden="true" ma:internalName="MediaServiceDateTaken" ma:readOnly="true">
      <xsd:simpleType>
        <xsd:restriction base="dms:Text"/>
      </xsd:simpleType>
    </xsd:element>
    <xsd:element name="MediaServiceAutoKeyPoints" ma:index="35" nillable="true" ma:displayName="MediaServiceAutoKeyPoints" ma:hidden="true" ma:internalName="MediaServiceAutoKeyPoints" ma:readOnly="false">
      <xsd:simpleType>
        <xsd:restriction base="dms:Note"/>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_Lien" ma:index="37" nillable="true" ma:displayName="Lien(s) vers le contenu (URL)" ma:description="Hyperliens vers des plateformes d'Éducaloi ou celles de tiers" ma:format="Hyperlink" ma:hidden="true" ma:internalName="_Lien"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CR" ma:index="38" nillable="true" ma:displayName="Extracted Text" ma:hidden="true" ma:internalName="MediaServiceOCR" ma:readOnly="true">
      <xsd:simpleType>
        <xsd:restriction base="dms:Note"/>
      </xsd:simpleType>
    </xsd:element>
    <xsd:element name="i907d86ec4584f6cb358ae81bbc1ea6b" ma:index="39" nillable="true" ma:taxonomy="true" ma:internalName="i907d86ec4584f6cb358ae81bbc1ea6b" ma:taxonomyFieldName="_Categorisation" ma:displayName="Categorisation" ma:indexed="true" ma:readOnly="false" ma:default="" ma:fieldId="{2907d86e-c458-4f6c-b358-ae81bbc1ea6b}" ma:sspId="299ed9a0-a2e4-4baf-bc0e-5da7c71c4752" ma:termSetId="18288f0d-28f3-4df4-8ee2-9185959cd787" ma:anchorId="00000000-0000-0000-0000-000000000000" ma:open="false" ma:isKeyword="false">
      <xsd:complexType>
        <xsd:sequence>
          <xsd:element ref="pc:Terms" minOccurs="0" maxOccurs="1"/>
        </xsd:sequence>
      </xsd:complexType>
    </xsd:element>
    <xsd:element name="Classement" ma:index="40" nillable="true" ma:displayName="Classement" ma:format="Dropdown" ma:hidden="true" ma:indexed="true" ma:internalName="Classement" ma:readOnly="false">
      <xsd:simpleType>
        <xsd:restriction base="dms:Choice">
          <xsd:enumeration value="Actualités"/>
          <xsd:enumeration value="balados"/>
          <xsd:enumeration value="Depliants"/>
          <xsd:enumeration value="Education_juridique"/>
          <xsd:enumeration value="Dossiers Web"/>
          <xsd:enumeration value="Expertise"/>
          <xsd:enumeration value="Guide"/>
          <xsd:enumeration value="LLVD"/>
          <xsd:enumeration value="Partenariats"/>
          <xsd:enumeration value="Ateliers_et_presentations"/>
          <xsd:enumeration value="Infographies"/>
          <xsd:enumeration value="Videos"/>
        </xsd:restriction>
      </xsd:simpleType>
    </xsd:element>
    <xsd:element name="Date_Alerte" ma:index="41" nillable="true" ma:displayName="Date Alerte" ma:format="DateOnly" ma:hidden="true" ma:indexed="true" ma:internalName="Date_Alerte">
      <xsd:simpleType>
        <xsd:restriction base="dms:DateTime"/>
      </xsd:simpleType>
    </xsd:element>
    <xsd:element name="MediaServiceEventHashCode" ma:index="42" nillable="true" ma:displayName="MediaServiceEventHashCode" ma:hidden="true" ma:internalName="MediaServiceEventHashCode" ma:readOnly="true">
      <xsd:simpleType>
        <xsd:restriction base="dms:Text"/>
      </xsd:simpleType>
    </xsd:element>
    <xsd:element name="MediaServiceMetadata" ma:index="46" nillable="true" ma:displayName="MediaServiceMetadata" ma:hidden="true" ma:internalName="MediaServiceMetadata" ma:readOnly="true">
      <xsd:simpleType>
        <xsd:restriction base="dms:Note"/>
      </xsd:simpleType>
    </xsd:element>
    <xsd:element name="Date_x0020_de_x0020_validation_x0020_CCD_x002f_p_x00e9_dago_x002f_graphique" ma:index="48" nillable="true" ma:displayName="Date de validation CCD/pédago/graphique" ma:format="DateOnly" ma:hidden="true" ma:internalName="Date_x0020_de_x0020_validation_x0020_CCD_x002f_p_x00e9_dago_x002f_graphique" ma:readOnly="false">
      <xsd:simpleType>
        <xsd:restriction base="dms:DateTime"/>
      </xsd:simpleType>
    </xsd:element>
    <xsd:element name="MediaServiceBillingMetadata" ma:index="49" nillable="true" ma:displayName="MediaServiceBillingMetadata" ma:hidden="true" ma:internalName="MediaServiceBillingMetadata" ma:readOnly="true">
      <xsd:simpleType>
        <xsd:restriction base="dms:Note"/>
      </xsd:simpleType>
    </xsd:element>
    <xsd:element name="c01619f680564398b04b11e07e4c0290" ma:index="59" nillable="true" ma:taxonomy="true" ma:internalName="c01619f680564398b04b11e07e4c0290" ma:taxonomyFieldName="Cat_x00e9_gorie" ma:displayName="Catégorie" ma:default="" ma:fieldId="{c01619f6-8056-4398-b04b-11e07e4c0290}" ma:sspId="299ed9a0-a2e4-4baf-bc0e-5da7c71c4752" ma:termSetId="18288f0d-28f3-4df4-8ee2-9185959cd787" ma:anchorId="00000000-0000-0000-0000-000000000000" ma:open="false" ma:isKeyword="false">
      <xsd:complexType>
        <xsd:sequence>
          <xsd:element ref="pc:Terms" minOccurs="0" maxOccurs="1"/>
        </xsd:sequence>
      </xsd:complexType>
    </xsd:element>
    <xsd:element name="h7b0f6842a2c4d96a5959abc37dc6680" ma:index="61" nillable="true" ma:taxonomy="true" ma:internalName="h7b0f6842a2c4d96a5959abc37dc6680" ma:taxonomyFieldName="Section" ma:displayName="Section" ma:default="" ma:fieldId="{17b0f684-2a2c-4d96-a595-9abc37dc6680}" ma:sspId="299ed9a0-a2e4-4baf-bc0e-5da7c71c4752" ma:termSetId="18288f0d-28f3-4df4-8ee2-9185959cd78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Type de contenu"/>
        <xsd:element ref="dc:title" minOccurs="0" maxOccurs="1"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19a9c1d-6107-471a-83e8-1a40088b2974">
      <Terms xmlns="http://schemas.microsoft.com/office/infopath/2007/PartnerControls"/>
    </lcf76f155ced4ddcb4097134ff3c332f>
    <Date_Alerte xmlns="319a9c1d-6107-471a-83e8-1a40088b2974" xsi:nil="true"/>
    <EnVeille xmlns="7c4c9101-ca6c-4953-bf15-5ed2fb777a67">true</EnVeille>
    <Classement xmlns="319a9c1d-6107-471a-83e8-1a40088b2974">Ateliers_et_presentations</Classement>
    <nb_x0020_pages xmlns="7c4c9101-ca6c-4953-bf15-5ed2fb777a67" xsi:nil="true"/>
    <DocumentSetDescription xmlns="http://schemas.microsoft.com/sharepoint/v3" xsi:nil="true"/>
    <MiseAJour xmlns="7c4c9101-ca6c-4953-bf15-5ed2fb777a67" xsi:nil="true"/>
    <_Statut xmlns="319a9c1d-6107-471a-83e8-1a40088b2974">
      <Value>En ligne</Value>
    </_Statut>
    <Date_x0020_de_x0020_validation_x0020_juridique_x0020_compl_x00e8_te xmlns="319a9c1d-6107-471a-83e8-1a40088b2974">2025-06-30T04:00:00+00:00</Date_x0020_de_x0020_validation_x0020_juridique_x0020_compl_x00e8_te>
    <_Lien xmlns="319a9c1d-6107-471a-83e8-1a40088b2974">
      <Url>https://www.educationjuridique.ca/fr/intervenant/trousses-obnl/partir-et-se-reconstruire-se-separer-ou-divorcer-en-contexte-dimmigration/</Url>
      <Description>https://www.educationjuridique.ca/fr/intervenant/trousses-obnl/partir-et-se-reconstruire-se-separer-ou-divorcer-en-contexte-dimmigration/</Description>
    </_Lien>
    <Notes1 xmlns="7c4c9101-ca6c-4953-bf15-5ed2fb777a67">Ensemble d'outils bonifiés ou créés lors du projet FEJ
**2025-10 ATTENTION il s'agit en fait d'une trousse clé en main, et non d'un atelier. On devra déterminer s'il doit être déplacé ailleurs dans le catalogue.</Notes1>
    <Date_x0020_de_x0020_validation_x0020_CCD_x002f_p_x00e9_dago_x002f_graphique xmlns="319a9c1d-6107-471a-83e8-1a40088b2974">2025-06-30T04:00:00+00:00</Date_x0020_de_x0020_validation_x0020_CCD_x002f_p_x00e9_dago_x002f_graphique>
    <Langue_x0020_de_x0020_la_x0020_présentation xmlns="7c4c9101-ca6c-4953-bf15-5ed2fb777a67">Français</Langue_x0020_de_x0020_la_x0020_présentation>
    <i907d86ec4584f6cb358ae81bbc1ea6b xmlns="319a9c1d-6107-471a-83e8-1a40088b2974">
      <Terms xmlns="http://schemas.microsoft.com/office/infopath/2007/PartnerControls"/>
    </i907d86ec4584f6cb358ae81bbc1ea6b>
    <Date_x0020_d_x0027_impression xmlns="7c4c9101-ca6c-4953-bf15-5ed2fb777a67" xsi:nil="true"/>
    <PublicCible xmlns="7c4c9101-ca6c-4953-bf15-5ed2fb777a67" xsi:nil="true"/>
    <MediaLengthInSeconds xmlns="319a9c1d-6107-471a-83e8-1a40088b2974" xsi:nil="true"/>
    <Titre_x0020_anglais xmlns="7c4c9101-ca6c-4953-bf15-5ed2fb777a67">To Walk Away and Rebuild - Separating or Divorcing in the Context of Immigration</Titre_x0020_anglais>
    <Année_x0020_de_x0020_développement xmlns="7c4c9101-ca6c-4953-bf15-5ed2fb777a67" xsi:nil="true"/>
    <SharedWithUsers xmlns="7c4c9101-ca6c-4953-bf15-5ed2fb777a67">
      <UserInfo>
        <DisplayName/>
        <AccountId xsi:nil="true"/>
        <AccountType/>
      </UserInfo>
    </SharedWithUsers>
    <TaxCatchAll xmlns="7c4c9101-ca6c-4953-bf15-5ed2fb777a67" xsi:nil="true"/>
    <Durée_x0020__x0028_minutes_x0029_ xmlns="7c4c9101-ca6c-4953-bf15-5ed2fb777a67">45</Durée_x0020__x0028_minutes_x0029_>
    <PublishingExpirationDate xmlns="http://schemas.microsoft.com/sharepoint/v3" xsi:nil="true"/>
    <DateDePublication xmlns="7c4c9101-ca6c-4953-bf15-5ed2fb777a67" xsi:nil="true"/>
    <PublishingStartDate xmlns="http://schemas.microsoft.com/sharepoint/v3" xsi:nil="true"/>
    <Partenariat xmlns="7c4c9101-ca6c-4953-bf15-5ed2fb777a67" xsi:nil="true"/>
    <Poids xmlns="7c4c9101-ca6c-4953-bf15-5ed2fb777a67" xsi:nil="true"/>
    <Thème_Vidéo xmlns="7c4c9101-ca6c-4953-bf15-5ed2fb777a67" xsi:nil="true"/>
    <MediaServiceAutoKeyPoints xmlns="319a9c1d-6107-471a-83e8-1a40088b2974" xsi:nil="true"/>
    <MediaServiceObjectDetectorVersions xmlns="319a9c1d-6107-471a-83e8-1a40088b2974" xsi:nil="true"/>
    <MediaServiceLocation xmlns="319a9c1d-6107-471a-83e8-1a40088b2974" xsi:nil="true"/>
    <MediaServiceSearchProperties xmlns="319a9c1d-6107-471a-83e8-1a40088b2974" xsi:nil="true"/>
    <Type_x0020_de_x0020_contenu xmlns="7c4c9101-ca6c-4953-bf15-5ed2fb777a67" xsi:nil="true"/>
    <Anim_x00e9__x0020_par xmlns="319a9c1d-6107-471a-83e8-1a40088b2974">
      <Value>Public OBNL/Bibliothèque</Value>
    </Anim_x00e9__x0020_par>
    <Type_x0020_Test xmlns="319a9c1d-6107-471a-83e8-1a40088b2974">Trousse OBNL/Biblio</Type_x0020_Test>
    <Cat_x00e9_gorie_x0020_de xmlns="319a9c1d-6107-471a-83e8-1a40088b2974" xsi:nil="true"/>
    <Verbatim_x003f_ xmlns="319a9c1d-6107-471a-83e8-1a40088b2974" xsi:nil="true"/>
    <Type_x0020_de_x0020_public xmlns="319a9c1d-6107-471a-83e8-1a40088b2974" xsi:nil="true"/>
    <NumeroLLVD xmlns="7c4c9101-ca6c-4953-bf15-5ed2fb777a67" xsi:nil="true"/>
    <h7b0f6842a2c4d96a5959abc37dc6680 xmlns="319a9c1d-6107-471a-83e8-1a40088b2974">
      <Terms xmlns="http://schemas.microsoft.com/office/infopath/2007/PartnerControls"/>
    </h7b0f6842a2c4d96a5959abc37dc6680>
    <c01619f680564398b04b11e07e4c0290 xmlns="319a9c1d-6107-471a-83e8-1a40088b2974">
      <Terms xmlns="http://schemas.microsoft.com/office/infopath/2007/PartnerControls"/>
    </c01619f680564398b04b11e07e4c0290>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C5CFC5-6B16-4ED4-A01C-C71C779F2A45}"/>
</file>

<file path=customXml/itemProps2.xml><?xml version="1.0" encoding="utf-8"?>
<ds:datastoreItem xmlns:ds="http://schemas.openxmlformats.org/officeDocument/2006/customXml" ds:itemID="{CAE8C6C2-DDA4-4AE5-86FD-885A7AFED248}">
  <ds:schemaRefs>
    <ds:schemaRef ds:uri="319a9c1d-6107-471a-83e8-1a40088b2974"/>
    <ds:schemaRef ds:uri="7c4c9101-ca6c-4953-bf15-5ed2fb777a6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2C02BB2-70FE-4D99-A954-3A0CD7CF1E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Gabarit_ateliers_education juridique_pour_les_adultes</Template>
  <Application>Microsoft Office PowerPoint</Application>
  <PresentationFormat>Grand écran</PresentationFormat>
  <Slides>15</Slides>
  <Notes>15</Notes>
  <HiddenSlides>1</HiddenSlides>
  <ScaleCrop>false</ScaleCrop>
  <HeadingPairs>
    <vt:vector size="4" baseType="variant">
      <vt:variant>
        <vt:lpstr>Thème</vt:lpstr>
      </vt:variant>
      <vt:variant>
        <vt:i4>1</vt:i4>
      </vt:variant>
      <vt:variant>
        <vt:lpstr>Titres des diapositives</vt:lpstr>
      </vt:variant>
      <vt:variant>
        <vt:i4>15</vt:i4>
      </vt:variant>
    </vt:vector>
  </HeadingPairs>
  <TitlesOfParts>
    <vt:vector size="16" baseType="lpstr">
      <vt:lpstr>Thème Office</vt:lpstr>
      <vt:lpstr>Ma vie de couple </vt:lpstr>
      <vt:lpstr>Présentation PowerPoint</vt:lpstr>
      <vt:lpstr>Observer la situation Que voyez-vous ici?</vt:lpstr>
      <vt:lpstr>Comprendre les enjeux juridiques L’histoire de Marmarha</vt:lpstr>
      <vt:lpstr>Vie de couple marié au Québec : quelques obligations</vt:lpstr>
      <vt:lpstr>Sans respect dans le couple, il peut y avoir de la violence</vt:lpstr>
      <vt:lpstr>Présentation PowerPoint</vt:lpstr>
      <vt:lpstr>Trouver de l'aide (Nom de l’organisme)</vt:lpstr>
      <vt:lpstr>Trouver de l'aide Éducaloi</vt:lpstr>
      <vt:lpstr>Trouver de l'aide Centres Info Justice</vt:lpstr>
      <vt:lpstr>Trouver de l'aide ReBâtir</vt:lpstr>
      <vt:lpstr>Trouver de l'aide SOS violence conjugale</vt:lpstr>
      <vt:lpstr>Prendre action Qu’est-ce que Marmarha pourrait faire?</vt:lpstr>
      <vt:lpstr>Des questions?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Anne-Marie Lavoie</dc:creator>
  <cp:revision>4</cp:revision>
  <dcterms:created xsi:type="dcterms:W3CDTF">2024-06-10T18:08:19Z</dcterms:created>
  <dcterms:modified xsi:type="dcterms:W3CDTF">2026-01-23T17:53:01Z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0x010100EF9CD263CC683F48BC8AE0DBBAC34D4E</vt:lpwstr>
  </property>
  <property fmtid="{D5CDD505-2E9C-101B-9397-08002B2CF9AE}" pid="3" name="MediaServiceImageTags">
    <vt:lpwstr/>
  </property>
  <property fmtid="{D5CDD505-2E9C-101B-9397-08002B2CF9AE}" pid="4" name="Order">
    <vt:r8>204157900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dlc_DocIdItemGuid">
    <vt:lpwstr>497b8371-5936-4d5d-af3f-96f1efcbd64d</vt:lpwstr>
  </property>
  <property fmtid="{D5CDD505-2E9C-101B-9397-08002B2CF9AE}" pid="12" name="_dlc_DocId">
    <vt:lpwstr>EDUC-1465940978-597</vt:lpwstr>
  </property>
  <property fmtid="{D5CDD505-2E9C-101B-9397-08002B2CF9AE}" pid="13" name="Titre anglais">
    <vt:lpwstr>To walk away and rebuild</vt:lpwstr>
  </property>
  <property fmtid="{D5CDD505-2E9C-101B-9397-08002B2CF9AE}" pid="14" name="TaxCatchAll">
    <vt:lpwstr>4754;#educationjuridique.ca|dce57c6f-75f4-486f-9f86-2ea9ad4459b8</vt:lpwstr>
  </property>
  <property fmtid="{D5CDD505-2E9C-101B-9397-08002B2CF9AE}" pid="15" name="_Categorisation">
    <vt:lpwstr/>
  </property>
  <property fmtid="{D5CDD505-2E9C-101B-9397-08002B2CF9AE}" pid="16" name="_dlc_DocIdUrl">
    <vt:lpwstr>https://educaloi.sharepoint.com/projets/_layouts/15/DocIdRedir.aspx?ID=EDUC-1465940978-597, EDUC-1465940978-597</vt:lpwstr>
  </property>
  <property fmtid="{D5CDD505-2E9C-101B-9397-08002B2CF9AE}" pid="17" name="Refonte_migré">
    <vt:bool>false</vt:bool>
  </property>
  <property fmtid="{D5CDD505-2E9C-101B-9397-08002B2CF9AE}" pid="18" name="Publications">
    <vt:bool>false</vt:bool>
  </property>
  <property fmtid="{D5CDD505-2E9C-101B-9397-08002B2CF9AE}" pid="19" name="PublicCible">
    <vt:lpwstr/>
  </property>
  <property fmtid="{D5CDD505-2E9C-101B-9397-08002B2CF9AE}" pid="20" name="EnLigneFR">
    <vt:bool>false</vt:bool>
  </property>
  <property fmtid="{D5CDD505-2E9C-101B-9397-08002B2CF9AE}" pid="21" name="Disciplines scolaires">
    <vt:lpwstr/>
  </property>
  <property fmtid="{D5CDD505-2E9C-101B-9397-08002B2CF9AE}" pid="22" name="SujetGuide">
    <vt:lpwstr/>
  </property>
  <property fmtid="{D5CDD505-2E9C-101B-9397-08002B2CF9AE}" pid="23" name="Graphiste">
    <vt:lpwstr/>
  </property>
  <property fmtid="{D5CDD505-2E9C-101B-9397-08002B2CF9AE}" pid="24" name="Sujet">
    <vt:lpwstr/>
  </property>
  <property fmtid="{D5CDD505-2E9C-101B-9397-08002B2CF9AE}" pid="25" name="Thème_Vidéo">
    <vt:lpwstr/>
  </property>
  <property fmtid="{D5CDD505-2E9C-101B-9397-08002B2CF9AE}" pid="26" name="Cat_texte">
    <vt:lpwstr/>
  </property>
  <property fmtid="{D5CDD505-2E9C-101B-9397-08002B2CF9AE}" pid="27" name="WP">
    <vt:bool>false</vt:bool>
  </property>
  <property fmtid="{D5CDD505-2E9C-101B-9397-08002B2CF9AE}" pid="28" name="Type de contenu">
    <vt:lpwstr/>
  </property>
  <property fmtid="{D5CDD505-2E9C-101B-9397-08002B2CF9AE}" pid="29" name="Commentaire d'impression">
    <vt:lpwstr/>
  </property>
  <property fmtid="{D5CDD505-2E9C-101B-9397-08002B2CF9AE}" pid="30" name="Année de développement">
    <vt:lpwstr/>
  </property>
  <property fmtid="{D5CDD505-2E9C-101B-9397-08002B2CF9AE}" pid="31" name="EnLigneEN">
    <vt:bool>false</vt:bool>
  </property>
  <property fmtid="{D5CDD505-2E9C-101B-9397-08002B2CF9AE}" pid="32" name="Categorie">
    <vt:lpwstr/>
  </property>
  <property fmtid="{D5CDD505-2E9C-101B-9397-08002B2CF9AE}" pid="33" name="SharedWithUsers">
    <vt:lpwstr/>
  </property>
  <property fmtid="{D5CDD505-2E9C-101B-9397-08002B2CF9AE}" pid="34" name="EnLigneEnANGSur">
    <vt:lpwstr/>
  </property>
  <property fmtid="{D5CDD505-2E9C-101B-9397-08002B2CF9AE}" pid="35" name="Sujets">
    <vt:lpwstr/>
  </property>
  <property fmtid="{D5CDD505-2E9C-101B-9397-08002B2CF9AE}" pid="36" name="Clientèles">
    <vt:lpwstr/>
  </property>
  <property fmtid="{D5CDD505-2E9C-101B-9397-08002B2CF9AE}" pid="37" name="Champ d'expertise12">
    <vt:lpwstr/>
  </property>
  <property fmtid="{D5CDD505-2E9C-101B-9397-08002B2CF9AE}" pid="38" name="Publié">
    <vt:bool>false</vt:bool>
  </property>
  <property fmtid="{D5CDD505-2E9C-101B-9397-08002B2CF9AE}" pid="39" name="Type d'activité">
    <vt:lpwstr/>
  </property>
  <property fmtid="{D5CDD505-2E9C-101B-9397-08002B2CF9AE}" pid="40" name="Noeud">
    <vt:lpwstr/>
  </property>
  <property fmtid="{D5CDD505-2E9C-101B-9397-08002B2CF9AE}" pid="41" name="Facebook">
    <vt:bool>false</vt:bool>
  </property>
  <property fmtid="{D5CDD505-2E9C-101B-9397-08002B2CF9AE}" pid="42" name="EnLigneEnFrSur">
    <vt:lpwstr/>
  </property>
  <property fmtid="{D5CDD505-2E9C-101B-9397-08002B2CF9AE}" pid="43" name="Catégories Publications">
    <vt:lpwstr/>
  </property>
  <property fmtid="{D5CDD505-2E9C-101B-9397-08002B2CF9AE}" pid="44" name="Statut">
    <vt:lpwstr/>
  </property>
  <property fmtid="{D5CDD505-2E9C-101B-9397-08002B2CF9AE}" pid="45" name="YouTube">
    <vt:bool>false</vt:bool>
  </property>
  <property fmtid="{D5CDD505-2E9C-101B-9397-08002B2CF9AE}" pid="46" name="Coordo responsable">
    <vt:lpwstr/>
  </property>
  <property fmtid="{D5CDD505-2E9C-101B-9397-08002B2CF9AE}" pid="47" name="Niveau suggéré">
    <vt:lpwstr/>
  </property>
  <property fmtid="{D5CDD505-2E9C-101B-9397-08002B2CF9AE}" pid="48" name="Derniers_animateurs">
    <vt:lpwstr/>
  </property>
  <property fmtid="{D5CDD505-2E9C-101B-9397-08002B2CF9AE}" pid="49" name="Partenariat">
    <vt:lpwstr/>
  </property>
  <property fmtid="{D5CDD505-2E9C-101B-9397-08002B2CF9AE}" pid="50" name="_docset_NoMedatataSyncRequired">
    <vt:lpwstr>False</vt:lpwstr>
  </property>
  <property fmtid="{D5CDD505-2E9C-101B-9397-08002B2CF9AE}" pid="53" name="Disponible">
    <vt:bool>true</vt:bool>
  </property>
  <property fmtid="{D5CDD505-2E9C-101B-9397-08002B2CF9AE}" pid="55" name="À lire aussi">
    <vt:lpwstr>;#-;#</vt:lpwstr>
  </property>
  <property fmtid="{D5CDD505-2E9C-101B-9397-08002B2CF9AE}" pid="59" name="Publications liées">
    <vt:lpwstr>;#Faire un choix;#</vt:lpwstr>
  </property>
  <property fmtid="{D5CDD505-2E9C-101B-9397-08002B2CF9AE}" pid="60" name="Intervenants">
    <vt:bool>false</vt:bool>
  </property>
  <property fmtid="{D5CDD505-2E9C-101B-9397-08002B2CF9AE}" pid="64" name="_Enstock">
    <vt:bool>false</vt:bool>
  </property>
</Properties>
</file>