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0"/>
  </p:notesMasterIdLst>
  <p:sldIdLst>
    <p:sldId id="256" r:id="rId5"/>
    <p:sldId id="261" r:id="rId6"/>
    <p:sldId id="273" r:id="rId7"/>
    <p:sldId id="268" r:id="rId8"/>
    <p:sldId id="277" r:id="rId9"/>
    <p:sldId id="278" r:id="rId10"/>
    <p:sldId id="264" r:id="rId11"/>
    <p:sldId id="270" r:id="rId12"/>
    <p:sldId id="281" r:id="rId13"/>
    <p:sldId id="274" r:id="rId14"/>
    <p:sldId id="275" r:id="rId15"/>
    <p:sldId id="279" r:id="rId16"/>
    <p:sldId id="276" r:id="rId17"/>
    <p:sldId id="263" r:id="rId18"/>
    <p:sldId id="280" r:id="rId1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FBB2CFB5-13EC-FC14-2A94-DB18D308ED67}" name="Isabelle Bourgeois" initials="IB" userId="S::isabelle.bourgeois@educaloi.qc.ca::62da3eca-ed7d-481c-ba2a-c4938ec016c9"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075F62-46BC-467F-B139-F02B29887D82}" type="datetimeFigureOut">
              <a:rPr lang="fr-CA" smtClean="0"/>
              <a:t>2026-01-23</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A964A5-F659-4CE6-8211-A0E2A008B8AC}" type="slidenum">
              <a:rPr lang="fr-CA" smtClean="0"/>
              <a:t>‹n°›</a:t>
            </a:fld>
            <a:endParaRPr lang="fr-CA"/>
          </a:p>
        </p:txBody>
      </p:sp>
    </p:spTree>
    <p:extLst>
      <p:ext uri="{BB962C8B-B14F-4D97-AF65-F5344CB8AC3E}">
        <p14:creationId xmlns:p14="http://schemas.microsoft.com/office/powerpoint/2010/main" val="1328600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mailto:projet@rebatir.ca"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justiceprobono.ca/porte-33/"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mediationquebec.ca/fr/repertoire/recherche_avancee"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voyage.gc.ca/voyager/enfant/lettre-de-consentement"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3"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11" TargetMode="External"/><Relationship Id="rId18"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16" TargetMode="External"/><Relationship Id="rId26"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23" TargetMode="External"/><Relationship Id="rId39"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11" TargetMode="External"/><Relationship Id="rId21"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19" TargetMode="External"/><Relationship Id="rId34"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6" TargetMode="External"/><Relationship Id="rId42"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14" TargetMode="External"/><Relationship Id="rId47"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19" TargetMode="External"/><Relationship Id="rId50"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22" TargetMode="External"/><Relationship Id="rId7"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5" TargetMode="External"/><Relationship Id="rId2" Type="http://schemas.openxmlformats.org/officeDocument/2006/relationships/slide" Target="../slides/slide5.xml"/><Relationship Id="rId16"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14" TargetMode="External"/><Relationship Id="rId29"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1" TargetMode="External"/><Relationship Id="rId11"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9" TargetMode="External"/><Relationship Id="rId24"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22" TargetMode="External"/><Relationship Id="rId32"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4" TargetMode="External"/><Relationship Id="rId37"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9" TargetMode="External"/><Relationship Id="rId40"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12" TargetMode="External"/><Relationship Id="rId45"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17" TargetMode="External"/><Relationship Id="rId5"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3" TargetMode="External"/><Relationship Id="rId15"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13" TargetMode="External"/><Relationship Id="rId23"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21" TargetMode="External"/><Relationship Id="rId28" Type="http://schemas.openxmlformats.org/officeDocument/2006/relationships/hyperlink" Target="https://educaloi.qc.ca/capsules/mediation-familiale-6-etapes/" TargetMode="External"/><Relationship Id="rId36"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8" TargetMode="External"/><Relationship Id="rId49"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21" TargetMode="External"/><Relationship Id="rId10"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8" TargetMode="External"/><Relationship Id="rId19"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17" TargetMode="External"/><Relationship Id="rId31"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3" TargetMode="External"/><Relationship Id="rId44"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16" TargetMode="External"/><Relationship Id="rId4"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2" TargetMode="External"/><Relationship Id="rId9"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7" TargetMode="External"/><Relationship Id="rId14"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12" TargetMode="External"/><Relationship Id="rId22"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20" TargetMode="External"/><Relationship Id="rId27" Type="http://schemas.openxmlformats.org/officeDocument/2006/relationships/hyperlink" Target="https://mediationquebec.ca/fr/repertoire/recherche_avancee" TargetMode="External"/><Relationship Id="rId30"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2" TargetMode="External"/><Relationship Id="rId35"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7" TargetMode="External"/><Relationship Id="rId43"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15" TargetMode="External"/><Relationship Id="rId48"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20" TargetMode="External"/><Relationship Id="rId8"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6" TargetMode="External"/><Relationship Id="rId51" Type="http://schemas.openxmlformats.org/officeDocument/2006/relationships/hyperlink" Target="https://sosviolenceconjugale.ca/fr/articles/13-questions-sur-le-droit-familial-en-contexte-de-violence-conjugale" TargetMode="External"/><Relationship Id="rId3"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1" TargetMode="External"/><Relationship Id="rId12"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10" TargetMode="External"/><Relationship Id="rId17"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15" TargetMode="External"/><Relationship Id="rId25"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23" TargetMode="External"/><Relationship Id="rId33"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5" TargetMode="External"/><Relationship Id="rId38"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10" TargetMode="External"/><Relationship Id="rId46"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18" TargetMode="External"/><Relationship Id="rId20"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18" TargetMode="External"/><Relationship Id="rId41"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13" TargetMode="External"/><Relationship Id="rId1" Type="http://schemas.openxmlformats.org/officeDocument/2006/relationships/notesMaster" Target="../notesMasters/notesMaster1.xml"/><Relationship Id="rId6"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4"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1" TargetMode="External"/><Relationship Id="rId4" Type="http://schemas.openxmlformats.org/officeDocument/2006/relationships/hyperlink" Target="https://www.quebec.ca/famille-et-soutien-aux-personnes/separation-divorce/enfants-responsabilite/obligation-alimentaire/outil-calcul-pension-alimentaire-enfants"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t>Instructions pour la personne animatrice</a:t>
            </a:r>
            <a:r>
              <a:rPr lang="fr-CA"/>
              <a:t> </a:t>
            </a:r>
            <a:endParaRPr lang="fr-FR"/>
          </a:p>
          <a:p>
            <a:endParaRPr lang="fr-CA"/>
          </a:p>
          <a:p>
            <a:r>
              <a:rPr lang="fr-CA"/>
              <a:t>Pour se préparer à animer cette activité : </a:t>
            </a:r>
            <a:endParaRPr lang="en-US"/>
          </a:p>
          <a:p>
            <a:endParaRPr lang="fr-CA"/>
          </a:p>
          <a:p>
            <a:pPr marL="285750" indent="-285750">
              <a:buFont typeface="Arial,Sans-Serif"/>
              <a:buChar char="•"/>
            </a:pPr>
            <a:r>
              <a:rPr lang="fr-CA"/>
              <a:t>Lisez le manuel d’animation</a:t>
            </a:r>
            <a:r>
              <a:rPr lang="en-US"/>
              <a:t> </a:t>
            </a:r>
          </a:p>
          <a:p>
            <a:pPr marL="285750" indent="-285750">
              <a:buFont typeface="Arial,Sans-Serif"/>
              <a:buChar char="•"/>
            </a:pPr>
            <a:r>
              <a:rPr lang="fr-CA"/>
              <a:t>Visionnez les vidéos </a:t>
            </a:r>
            <a:r>
              <a:rPr lang="en-US"/>
              <a:t> </a:t>
            </a:r>
          </a:p>
          <a:p>
            <a:pPr marL="285750" indent="-285750">
              <a:buFont typeface="Arial,Sans-Serif"/>
              <a:buChar char="•"/>
            </a:pPr>
            <a:r>
              <a:rPr lang="fr-CA"/>
              <a:t>Familiarisez-vous avec les notes sous les diapositives</a:t>
            </a:r>
            <a:r>
              <a:rPr lang="en-US"/>
              <a:t> </a:t>
            </a:r>
          </a:p>
          <a:p>
            <a:pPr marL="1200150" lvl="2" indent="-285750">
              <a:buFont typeface="Wingdings,Sans-Serif"/>
              <a:buChar char="§"/>
            </a:pPr>
            <a:r>
              <a:rPr lang="fr-CA"/>
              <a:t>Lisez les </a:t>
            </a:r>
            <a:r>
              <a:rPr lang="fr-CA" b="1"/>
              <a:t>instructions</a:t>
            </a:r>
            <a:r>
              <a:rPr lang="fr-CA"/>
              <a:t> pour l’animation.</a:t>
            </a:r>
            <a:r>
              <a:rPr lang="en-US"/>
              <a:t> </a:t>
            </a:r>
          </a:p>
          <a:p>
            <a:pPr marL="1200150" lvl="2" indent="-285750">
              <a:buFont typeface="Wingdings,Sans-Serif"/>
              <a:buChar char="§"/>
            </a:pPr>
            <a:r>
              <a:rPr lang="fr-CA"/>
              <a:t>Lisez les </a:t>
            </a:r>
            <a:r>
              <a:rPr lang="fr-CA" b="1"/>
              <a:t>informations juridiques </a:t>
            </a:r>
            <a:r>
              <a:rPr lang="fr-CA"/>
              <a:t>que vous allez partager avec les participantes. </a:t>
            </a:r>
            <a:r>
              <a:rPr lang="en-US"/>
              <a:t> </a:t>
            </a:r>
          </a:p>
          <a:p>
            <a:pPr marL="1200150" lvl="2" indent="-285750">
              <a:buFont typeface="Wingdings,Sans-Serif"/>
              <a:buChar char="§"/>
            </a:pPr>
            <a:r>
              <a:rPr lang="fr-CA"/>
              <a:t>Lisez les </a:t>
            </a:r>
            <a:r>
              <a:rPr lang="fr-CA" b="1"/>
              <a:t>notes complémentaires </a:t>
            </a:r>
            <a:r>
              <a:rPr lang="fr-CA"/>
              <a:t>pour approfondir votre compréhension de la thématique. </a:t>
            </a:r>
            <a:r>
              <a:rPr lang="en-US"/>
              <a:t> </a:t>
            </a:r>
          </a:p>
          <a:p>
            <a:pPr marL="285750" indent="-285750">
              <a:buFont typeface="Arial,Sans-Serif"/>
              <a:buChar char="•"/>
            </a:pPr>
            <a:r>
              <a:rPr lang="fr-CA"/>
              <a:t>Si le temps le permet, lisez les notes sous les diapositives des autres ateliers. Toutes les thématiques sont liées. Vos explications durant l'atelier pourraient faire émerger des questions sur des sujets abordés dans d'autres ateliers. </a:t>
            </a:r>
            <a:endParaRPr lang="en-US"/>
          </a:p>
          <a:p>
            <a:pPr marL="171450" indent="-171450">
              <a:buFont typeface="Arial,Sans-Serif"/>
              <a:buChar char="•"/>
            </a:pPr>
            <a:endParaRPr lang="fr-CA"/>
          </a:p>
          <a:p>
            <a:r>
              <a:rPr lang="fr-CA"/>
              <a:t>N’oubliez pas de : </a:t>
            </a:r>
            <a:endParaRPr lang="en-US"/>
          </a:p>
          <a:p>
            <a:pPr marL="171450" indent="-171450">
              <a:buFont typeface="Arial,Sans-Serif"/>
              <a:buChar char="•"/>
            </a:pPr>
            <a:r>
              <a:rPr lang="fr-CA"/>
              <a:t>Mobiliser une personne interprète, au besoin.</a:t>
            </a:r>
            <a:endParaRPr lang="en-US"/>
          </a:p>
          <a:p>
            <a:pPr marL="171450" indent="-171450">
              <a:buFont typeface="Arial,Sans-Serif"/>
              <a:buChar char="•"/>
            </a:pPr>
            <a:r>
              <a:rPr lang="fr-CA"/>
              <a:t>Ajouter aux diapositives les ressources juridiques de votre quartier.</a:t>
            </a:r>
            <a:endParaRPr lang="en-US"/>
          </a:p>
          <a:p>
            <a:pPr marL="171450" indent="-171450">
              <a:buFont typeface="Arial,Sans-Serif"/>
              <a:buChar char="•"/>
            </a:pPr>
            <a:r>
              <a:rPr lang="fr-CA"/>
              <a:t>Combiner cette activité à d’autres activités psychosociales, au besoin.</a:t>
            </a:r>
            <a:endParaRPr lang="en-US"/>
          </a:p>
          <a:p>
            <a:pPr marL="171450" indent="-171450">
              <a:buFont typeface="Arial,Sans-Serif"/>
              <a:buChar char="•"/>
            </a:pPr>
            <a:r>
              <a:rPr lang="fr-CA"/>
              <a:t>Prendre le temps d’intervenir si des situations délicates surviennent durant l’activité. </a:t>
            </a:r>
          </a:p>
          <a:p>
            <a:endParaRPr lang="fr-CA"/>
          </a:p>
          <a:p>
            <a:r>
              <a:rPr lang="fr-CA"/>
              <a:t>L’information juridique contenue dans cette activité est valide en date du 30 juin 2025. </a:t>
            </a:r>
            <a:endParaRPr lang="en-US"/>
          </a:p>
          <a:p>
            <a:r>
              <a:rPr lang="fr-CA"/>
              <a:t>L’information contenue dans cette activité s’applique uniquement au Québec et ne doit pas être considérée comme un avis juridique.</a:t>
            </a: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a:t>
            </a:fld>
            <a:endParaRPr lang="fr-CA"/>
          </a:p>
        </p:txBody>
      </p:sp>
    </p:spTree>
    <p:extLst>
      <p:ext uri="{BB962C8B-B14F-4D97-AF65-F5344CB8AC3E}">
        <p14:creationId xmlns:p14="http://schemas.microsoft.com/office/powerpoint/2010/main" val="1114170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sz="1200" b="1" i="0" u="none" strike="noStrike">
                <a:solidFill>
                  <a:srgbClr val="000000"/>
                </a:solidFill>
                <a:effectLst/>
                <a:highlight>
                  <a:srgbClr val="F5F5F5"/>
                </a:highlight>
                <a:latin typeface="Calibri"/>
                <a:ea typeface="Calibri"/>
                <a:cs typeface="Calibri"/>
              </a:rPr>
              <a:t>1 minute</a:t>
            </a:r>
            <a:r>
              <a:rPr lang="fr-CA" sz="1200" b="0" i="0">
                <a:solidFill>
                  <a:srgbClr val="444444"/>
                </a:solidFill>
                <a:effectLst/>
                <a:highlight>
                  <a:srgbClr val="F5F5F5"/>
                </a:highlight>
                <a:latin typeface="Calibri"/>
                <a:ea typeface="Calibri"/>
                <a:cs typeface="Calibri"/>
              </a:rPr>
              <a:t>​</a:t>
            </a:r>
          </a:p>
          <a:p>
            <a:endParaRPr lang="fr-CA">
              <a:solidFill>
                <a:srgbClr val="444444"/>
              </a:solidFill>
              <a:highlight>
                <a:srgbClr val="F5F5F5"/>
              </a:highlight>
              <a:latin typeface="Calibri"/>
              <a:ea typeface="Calibri"/>
              <a:cs typeface="Calibri"/>
            </a:endParaRPr>
          </a:p>
          <a:p>
            <a:pPr algn="l" rtl="0" fontAlgn="base"/>
            <a:r>
              <a:rPr lang="fr-CA" sz="1200" b="1" i="0" u="sng">
                <a:solidFill>
                  <a:srgbClr val="000000"/>
                </a:solidFill>
                <a:effectLst/>
                <a:highlight>
                  <a:srgbClr val="F5F5F5"/>
                </a:highlight>
                <a:latin typeface="Calibri"/>
                <a:ea typeface="Calibri"/>
                <a:cs typeface="Calibri"/>
              </a:rPr>
              <a:t>Instructions</a:t>
            </a:r>
            <a:r>
              <a:rPr lang="fr-CA" sz="1200" b="0" i="0">
                <a:solidFill>
                  <a:srgbClr val="444444"/>
                </a:solidFill>
                <a:effectLst/>
                <a:highlight>
                  <a:srgbClr val="F5F5F5"/>
                </a:highlight>
                <a:latin typeface="Calibri"/>
                <a:ea typeface="Calibri"/>
                <a:cs typeface="Calibri"/>
              </a:rPr>
              <a:t>​</a:t>
            </a:r>
          </a:p>
          <a:p>
            <a:endParaRPr lang="fr-CA">
              <a:solidFill>
                <a:srgbClr val="444444"/>
              </a:solidFill>
              <a:highlight>
                <a:srgbClr val="F5F5F5"/>
              </a:highlight>
              <a:latin typeface="Calibri"/>
              <a:ea typeface="Calibri"/>
              <a:cs typeface="Calibri"/>
            </a:endParaRPr>
          </a:p>
          <a:p>
            <a:pPr marL="285750" indent="-285750">
              <a:buFont typeface="Arial,Sans-Serif" panose="020B0604020202020204" pitchFamily="34" charset="0"/>
              <a:buChar char="•"/>
            </a:pPr>
            <a:r>
              <a:rPr lang="fr-CA" b="0" i="0" u="none" strike="noStrike">
                <a:solidFill>
                  <a:srgbClr val="000000"/>
                </a:solidFill>
                <a:effectLst/>
                <a:highlight>
                  <a:srgbClr val="F5F5F5"/>
                </a:highlight>
              </a:rPr>
              <a:t>Expliquez que cette ressource juridique est à la disposition des participantes si elles rencontrent des enjeux juridiques liés </a:t>
            </a:r>
            <a:r>
              <a:rPr lang="fr-CA">
                <a:solidFill>
                  <a:srgbClr val="000000"/>
                </a:solidFill>
                <a:highlight>
                  <a:srgbClr val="F5F5F5"/>
                </a:highlight>
              </a:rPr>
              <a:t>au logement en contexte </a:t>
            </a:r>
            <a:r>
              <a:rPr lang="fr-CA" b="0" i="0" u="none" strike="noStrike">
                <a:solidFill>
                  <a:srgbClr val="000000"/>
                </a:solidFill>
                <a:effectLst/>
                <a:highlight>
                  <a:srgbClr val="F5F5F5"/>
                </a:highlight>
              </a:rPr>
              <a:t>de </a:t>
            </a:r>
            <a:r>
              <a:rPr lang="fr-CA">
                <a:solidFill>
                  <a:srgbClr val="000000"/>
                </a:solidFill>
                <a:highlight>
                  <a:srgbClr val="F5F5F5"/>
                </a:highlight>
              </a:rPr>
              <a:t>séparation</a:t>
            </a:r>
            <a:r>
              <a:rPr lang="fr-CA" b="0" i="0" u="none" strike="noStrike">
                <a:solidFill>
                  <a:srgbClr val="000000"/>
                </a:solidFill>
                <a:effectLst/>
                <a:highlight>
                  <a:srgbClr val="F5F5F5"/>
                </a:highlight>
              </a:rPr>
              <a:t>: le service « Info-séparation</a:t>
            </a:r>
            <a:r>
              <a:rPr lang="fr-CA">
                <a:solidFill>
                  <a:srgbClr val="000000"/>
                </a:solidFill>
                <a:highlight>
                  <a:srgbClr val="F5F5F5"/>
                </a:highlight>
              </a:rPr>
              <a:t> </a:t>
            </a:r>
            <a:r>
              <a:rPr lang="fr-CA" b="0" i="0" u="none" strike="noStrike">
                <a:solidFill>
                  <a:srgbClr val="000000"/>
                </a:solidFill>
                <a:effectLst/>
                <a:highlight>
                  <a:srgbClr val="F5F5F5"/>
                </a:highlight>
              </a:rPr>
              <a:t>» des Centres Info Justice</a:t>
            </a:r>
            <a:r>
              <a:rPr lang="fr-CA">
                <a:solidFill>
                  <a:srgbClr val="000000"/>
                </a:solidFill>
                <a:highlight>
                  <a:srgbClr val="F5F5F5"/>
                </a:highlight>
              </a:rPr>
              <a:t> </a:t>
            </a:r>
            <a:r>
              <a:rPr lang="fr-CA" b="0" i="0" u="none" strike="noStrike">
                <a:solidFill>
                  <a:srgbClr val="000000"/>
                </a:solidFill>
                <a:effectLst/>
                <a:highlight>
                  <a:srgbClr val="F5F5F5"/>
                </a:highlight>
              </a:rPr>
              <a:t>offre des consultations juridiques gratuites avec des juristes pour poser des questions juridiques en lien avec une séparation. </a:t>
            </a:r>
            <a:r>
              <a:rPr lang="fr-CA">
                <a:solidFill>
                  <a:srgbClr val="444444"/>
                </a:solidFill>
                <a:highlight>
                  <a:srgbClr val="F5F5F5"/>
                </a:highlight>
              </a:rPr>
              <a:t> Certains Centres Info Justice peuvent offrir de l’aide pour calculer la pension alimentaire pour enfants ainsi qu’un soutien psychologique.</a:t>
            </a:r>
            <a:endParaRPr lang="en-US">
              <a:solidFill>
                <a:srgbClr val="444444"/>
              </a:solidFill>
              <a:highlight>
                <a:srgbClr val="F5F5F5"/>
              </a:highlight>
            </a:endParaRPr>
          </a:p>
          <a:p>
            <a:pPr marL="285750" indent="-285750" algn="l">
              <a:buFont typeface="Arial" panose="020B0604020202020204" pitchFamily="34" charset="0"/>
              <a:buChar char="•"/>
            </a:pPr>
            <a:endParaRPr lang="fr-CA" sz="1200" b="0" i="0" dirty="0">
              <a:solidFill>
                <a:srgbClr val="444444"/>
              </a:solidFill>
              <a:effectLst/>
              <a:highlight>
                <a:srgbClr val="F5F5F5"/>
              </a:highlight>
              <a:latin typeface="Calibri"/>
              <a:ea typeface="Calibri"/>
              <a:cs typeface="Calibri"/>
            </a:endParaRPr>
          </a:p>
          <a:p>
            <a:pPr algn="l" rtl="0" fontAlgn="base"/>
            <a:r>
              <a:rPr lang="fr-CA" sz="1200" b="0" i="0">
                <a:solidFill>
                  <a:srgbClr val="444444"/>
                </a:solidFill>
                <a:effectLst/>
                <a:highlight>
                  <a:srgbClr val="F5F5F5"/>
                </a:highlight>
                <a:latin typeface="Calibri"/>
                <a:ea typeface="Calibri"/>
                <a:cs typeface="Calibri"/>
              </a:rPr>
              <a:t>​</a:t>
            </a:r>
          </a:p>
          <a:p>
            <a:pPr marL="285750" indent="-285750" algn="l" rtl="0" fontAlgn="base">
              <a:buFont typeface="Arial" panose="020B0604020202020204" pitchFamily="34" charset="0"/>
              <a:buChar char="•"/>
            </a:pPr>
            <a:r>
              <a:rPr lang="fr-CA" sz="1200" b="0" i="0" u="none" strike="noStrike">
                <a:solidFill>
                  <a:srgbClr val="000000"/>
                </a:solidFill>
                <a:effectLst/>
                <a:highlight>
                  <a:srgbClr val="F5F5F5"/>
                </a:highlight>
                <a:latin typeface="Calibri"/>
                <a:ea typeface="Calibri"/>
                <a:cs typeface="Calibri"/>
              </a:rPr>
              <a:t>Pour les joindre: https://info-justice.ca/</a:t>
            </a:r>
            <a:endParaRPr lang="fr-CA" sz="1200">
              <a:latin typeface="Calibri" panose="020F0502020204030204" pitchFamily="34" charset="0"/>
              <a:cs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10</a:t>
            </a:fld>
            <a:endParaRPr lang="fr-CA"/>
          </a:p>
        </p:txBody>
      </p:sp>
    </p:spTree>
    <p:extLst>
      <p:ext uri="{BB962C8B-B14F-4D97-AF65-F5344CB8AC3E}">
        <p14:creationId xmlns:p14="http://schemas.microsoft.com/office/powerpoint/2010/main" val="844305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a:solidFill>
                  <a:srgbClr val="000000"/>
                </a:solidFill>
                <a:effectLst/>
                <a:highlight>
                  <a:srgbClr val="F5F5F5"/>
                </a:highlight>
                <a:latin typeface="Calibri"/>
                <a:ea typeface="Calibri"/>
                <a:cs typeface="Calibri"/>
              </a:rPr>
              <a:t>1 minute</a:t>
            </a:r>
            <a:r>
              <a:rPr lang="en-US" b="0" i="0">
                <a:solidFill>
                  <a:srgbClr val="444444"/>
                </a:solidFill>
                <a:effectLst/>
                <a:highlight>
                  <a:srgbClr val="F5F5F5"/>
                </a:highlight>
                <a:latin typeface="Calibri"/>
                <a:ea typeface="Calibri"/>
                <a:cs typeface="Calibri"/>
              </a:rPr>
              <a:t>​</a:t>
            </a:r>
          </a:p>
          <a:p>
            <a:pPr algn="l" rtl="0" fontAlgn="base"/>
            <a:r>
              <a:rPr lang="fr-CA" b="1" i="0" u="sng">
                <a:solidFill>
                  <a:srgbClr val="000000"/>
                </a:solidFill>
                <a:effectLst/>
                <a:highlight>
                  <a:srgbClr val="F5F5F5"/>
                </a:highlight>
                <a:latin typeface="Calibri"/>
                <a:ea typeface="Calibri"/>
                <a:cs typeface="Calibri"/>
              </a:rPr>
              <a:t>Instructions</a:t>
            </a:r>
            <a:r>
              <a:rPr lang="fr-CA" b="0" i="0">
                <a:solidFill>
                  <a:srgbClr val="444444"/>
                </a:solidFill>
                <a:effectLst/>
                <a:highlight>
                  <a:srgbClr val="F5F5F5"/>
                </a:highlight>
                <a:latin typeface="Calibri"/>
                <a:ea typeface="Calibri"/>
                <a:cs typeface="Calibri"/>
              </a:rPr>
              <a:t>​</a:t>
            </a:r>
          </a:p>
          <a:p>
            <a:endParaRPr lang="fr-CA">
              <a:solidFill>
                <a:srgbClr val="444444"/>
              </a:solidFill>
              <a:highlight>
                <a:srgbClr val="F5F5F5"/>
              </a:highlight>
              <a:latin typeface="Calibri"/>
              <a:cs typeface="Calibri"/>
            </a:endParaRPr>
          </a:p>
          <a:p>
            <a:pPr marL="171450" indent="-171450" fontAlgn="base">
              <a:buFont typeface="Arial" panose="020B0604020202020204" pitchFamily="34" charset="0"/>
              <a:buChar char="•"/>
            </a:pPr>
            <a:r>
              <a:rPr lang="fr-CA" sz="1200" b="0" i="0" u="none" strike="noStrike">
                <a:solidFill>
                  <a:srgbClr val="000000"/>
                </a:solidFill>
                <a:effectLst/>
                <a:highlight>
                  <a:srgbClr val="F5F5F5"/>
                </a:highlight>
                <a:latin typeface="Calibri"/>
                <a:cs typeface="Calibri"/>
              </a:rPr>
              <a:t>Expliquez que cette ressource juridique est à la disposition des participantes si elles rencontrent des enjeux juridiques liés </a:t>
            </a:r>
            <a:r>
              <a:rPr lang="fr-CA">
                <a:solidFill>
                  <a:srgbClr val="000000"/>
                </a:solidFill>
                <a:highlight>
                  <a:srgbClr val="F5F5F5"/>
                </a:highlight>
                <a:latin typeface="Calibri"/>
                <a:cs typeface="Calibri"/>
              </a:rPr>
              <a:t>aux enfants</a:t>
            </a:r>
            <a:r>
              <a:rPr lang="fr-CA" sz="1200" b="0" i="0" u="none" strike="noStrike">
                <a:solidFill>
                  <a:srgbClr val="000000"/>
                </a:solidFill>
                <a:effectLst/>
                <a:highlight>
                  <a:srgbClr val="F5F5F5"/>
                </a:highlight>
                <a:latin typeface="Calibri"/>
                <a:cs typeface="Calibri"/>
              </a:rPr>
              <a:t> : </a:t>
            </a:r>
            <a:r>
              <a:rPr lang="fr-CA">
                <a:solidFill>
                  <a:srgbClr val="000000"/>
                </a:solidFill>
                <a:highlight>
                  <a:srgbClr val="F5F5F5"/>
                </a:highlight>
                <a:latin typeface="Calibri"/>
                <a:cs typeface="Calibri"/>
              </a:rPr>
              <a:t>le</a:t>
            </a:r>
            <a:r>
              <a:rPr lang="fr-CA" sz="1200" b="0" i="0" u="none" strike="noStrike">
                <a:solidFill>
                  <a:srgbClr val="000000"/>
                </a:solidFill>
                <a:effectLst/>
                <a:highlight>
                  <a:srgbClr val="F5F5F5"/>
                </a:highlight>
                <a:latin typeface="Calibri"/>
                <a:cs typeface="Calibri"/>
              </a:rPr>
              <a:t> service Rebâtir de la Commission des services juridiques offre 4 heures de consultations juridiques gratuites aux personnes qui vivent de la violence conjugale ou sexuelles dans tous les domaines du droit. </a:t>
            </a:r>
            <a:r>
              <a:rPr lang="fr-CA" sz="1200" b="0" i="0">
                <a:solidFill>
                  <a:srgbClr val="444444"/>
                </a:solidFill>
                <a:effectLst/>
                <a:highlight>
                  <a:srgbClr val="F5F5F5"/>
                </a:highlight>
                <a:latin typeface="Calibri"/>
                <a:cs typeface="Calibri"/>
              </a:rPr>
              <a:t>​</a:t>
            </a:r>
            <a:endParaRPr lang="fr-CA" sz="1200" b="0" i="0">
              <a:solidFill>
                <a:srgbClr val="444444"/>
              </a:solidFill>
              <a:effectLst/>
              <a:highlight>
                <a:srgbClr val="F5F5F5"/>
              </a:highlight>
              <a:latin typeface="Calibri"/>
              <a:ea typeface="Calibri"/>
              <a:cs typeface="Calibri"/>
            </a:endParaRPr>
          </a:p>
          <a:p>
            <a:pPr algn="l" rtl="0" fontAlgn="base">
              <a:buFont typeface="Arial" panose="020B0604020202020204" pitchFamily="34" charset="0"/>
              <a:buChar char="•"/>
            </a:pPr>
            <a:endParaRPr lang="fr-CA" sz="1200" b="0" i="0">
              <a:solidFill>
                <a:srgbClr val="444444"/>
              </a:solidFill>
              <a:effectLst/>
              <a:highlight>
                <a:srgbClr val="F5F5F5"/>
              </a:highlight>
              <a:latin typeface="Arial" panose="020B0604020202020204" pitchFamily="34" charset="0"/>
            </a:endParaRPr>
          </a:p>
          <a:p>
            <a:pPr marL="171450" indent="-171450" algn="l" rtl="0" fontAlgn="base">
              <a:buFont typeface="Arial" panose="020B0604020202020204" pitchFamily="34" charset="0"/>
              <a:buChar char="•"/>
            </a:pPr>
            <a:r>
              <a:rPr lang="fr-CA" sz="1200" b="0" i="0" u="none" strike="noStrike">
                <a:solidFill>
                  <a:srgbClr val="000000"/>
                </a:solidFill>
                <a:effectLst/>
                <a:highlight>
                  <a:srgbClr val="F5F5F5"/>
                </a:highlight>
                <a:latin typeface="Calibri"/>
                <a:ea typeface="Calibri"/>
                <a:cs typeface="Calibri"/>
              </a:rPr>
              <a:t>Pour les joindre: appeler au 1-833-REBÂTIR (1-833-732-2847) ou écrire à </a:t>
            </a:r>
            <a:r>
              <a:rPr lang="fr-CA" sz="1200" b="0" i="0" u="sng" strike="noStrike">
                <a:solidFill>
                  <a:srgbClr val="212121"/>
                </a:solidFill>
                <a:effectLst/>
                <a:highlight>
                  <a:srgbClr val="F5F5F5"/>
                </a:highlight>
                <a:latin typeface="Calibri"/>
                <a:ea typeface="Calibri"/>
                <a:cs typeface="Calibri"/>
                <a:hlinkClick r:id="rId3"/>
              </a:rPr>
              <a:t>projet@rebatir.ca</a:t>
            </a:r>
            <a:r>
              <a:rPr lang="fr-CA" sz="1200" b="0" i="0" u="none" strike="noStrike">
                <a:solidFill>
                  <a:srgbClr val="000000"/>
                </a:solidFill>
                <a:effectLst/>
                <a:highlight>
                  <a:srgbClr val="F5F5F5"/>
                </a:highlight>
                <a:latin typeface="Calibri"/>
                <a:ea typeface="Calibri"/>
                <a:cs typeface="Calibri"/>
              </a:rPr>
              <a:t> </a:t>
            </a:r>
            <a:endParaRPr lang="fr-CA" sz="1200" b="0" i="0">
              <a:solidFill>
                <a:srgbClr val="444444"/>
              </a:solidFill>
              <a:effectLst/>
              <a:highlight>
                <a:srgbClr val="F5F5F5"/>
              </a:highlight>
              <a:latin typeface="Calibri"/>
              <a:ea typeface="Calibri"/>
              <a:cs typeface="Calibri"/>
            </a:endParaRPr>
          </a:p>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11</a:t>
            </a:fld>
            <a:endParaRPr lang="fr-CA"/>
          </a:p>
        </p:txBody>
      </p:sp>
    </p:spTree>
    <p:extLst>
      <p:ext uri="{BB962C8B-B14F-4D97-AF65-F5344CB8AC3E}">
        <p14:creationId xmlns:p14="http://schemas.microsoft.com/office/powerpoint/2010/main" val="31014778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t>2 minutes</a:t>
            </a:r>
            <a:endParaRPr lang="fr-FR"/>
          </a:p>
          <a:p>
            <a:r>
              <a:rPr lang="fr-CA" b="1" u="sng"/>
              <a:t>Instructions</a:t>
            </a:r>
            <a:endParaRPr lang="fr-CA"/>
          </a:p>
          <a:p>
            <a:pPr marL="171450" indent="-171450">
              <a:buFont typeface="Arial,Sans-Serif"/>
              <a:buChar char="•"/>
            </a:pPr>
            <a:r>
              <a:rPr lang="fr-CA"/>
              <a:t>Présentez les ressources ci-dessous. </a:t>
            </a:r>
          </a:p>
          <a:p>
            <a:pPr marL="171450" indent="-171450">
              <a:buFont typeface="Arial,Sans-Serif"/>
              <a:buChar char="•"/>
            </a:pPr>
            <a:endParaRPr lang="fr-CA"/>
          </a:p>
          <a:p>
            <a:r>
              <a:rPr lang="fr-CA" b="1" u="sng"/>
              <a:t>Informations à transmettre</a:t>
            </a:r>
            <a:endParaRPr lang="fr-CA"/>
          </a:p>
          <a:p>
            <a:endParaRPr lang="fr-CA"/>
          </a:p>
          <a:p>
            <a:r>
              <a:rPr lang="fr-CA">
                <a:hlinkClick r:id="rId3"/>
              </a:rPr>
              <a:t>Justice Pro Bono – Programme « Porte 33 » </a:t>
            </a:r>
            <a:r>
              <a:rPr lang="fr-CA"/>
              <a:t>: Service de rencontres individuelles, confidentielles et gratuites avec des juristes bénévoles et des personnes intervenantes psychosociales pour outiller les parents qui se séparent</a:t>
            </a:r>
          </a:p>
          <a:p>
            <a:r>
              <a:rPr lang="fr-CA"/>
              <a:t> </a:t>
            </a:r>
          </a:p>
          <a:p>
            <a:r>
              <a:rPr lang="fr-CA">
                <a:hlinkClick r:id="rId4"/>
              </a:rPr>
              <a:t>Association des médiateurs familiaux du Québec – Répertoire des médiateurs familiaux au Québec</a:t>
            </a:r>
            <a:r>
              <a:rPr lang="fr-CA"/>
              <a:t> </a:t>
            </a:r>
          </a:p>
          <a:p>
            <a:endParaRPr lang="fr-CA"/>
          </a:p>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12</a:t>
            </a:fld>
            <a:endParaRPr lang="fr-CA"/>
          </a:p>
        </p:txBody>
      </p:sp>
    </p:spTree>
    <p:extLst>
      <p:ext uri="{BB962C8B-B14F-4D97-AF65-F5344CB8AC3E}">
        <p14:creationId xmlns:p14="http://schemas.microsoft.com/office/powerpoint/2010/main" val="10446423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solidFill>
                  <a:srgbClr val="444444"/>
                </a:solidFill>
                <a:highlight>
                  <a:srgbClr val="F5F5F5"/>
                </a:highlight>
              </a:rPr>
              <a:t>3 minutes</a:t>
            </a:r>
            <a:endParaRPr lang="en-US">
              <a:solidFill>
                <a:srgbClr val="444444"/>
              </a:solidFill>
              <a:highlight>
                <a:srgbClr val="F5F5F5"/>
              </a:highlight>
            </a:endParaRPr>
          </a:p>
          <a:p>
            <a:r>
              <a:rPr lang="fr-CA" b="1" u="sng">
                <a:solidFill>
                  <a:srgbClr val="444444"/>
                </a:solidFill>
                <a:highlight>
                  <a:srgbClr val="F5F5F5"/>
                </a:highlight>
              </a:rPr>
              <a:t>Instructions</a:t>
            </a:r>
            <a:endParaRPr lang="fr-CA">
              <a:solidFill>
                <a:srgbClr val="444444"/>
              </a:solidFill>
              <a:highlight>
                <a:srgbClr val="F5F5F5"/>
              </a:highlight>
            </a:endParaRPr>
          </a:p>
          <a:p>
            <a:pPr marL="171450" indent="-171450">
              <a:buFont typeface="Arial,Sans-Serif"/>
              <a:buChar char="•"/>
            </a:pPr>
            <a:r>
              <a:rPr lang="fr-CA">
                <a:solidFill>
                  <a:srgbClr val="444444"/>
                </a:solidFill>
                <a:highlight>
                  <a:srgbClr val="F5F5F5"/>
                </a:highlight>
              </a:rPr>
              <a:t>Rappelez l’histoire partagée au début de l’activité. </a:t>
            </a:r>
            <a:endParaRPr lang="en-US">
              <a:solidFill>
                <a:srgbClr val="444444"/>
              </a:solidFill>
              <a:highlight>
                <a:srgbClr val="F5F5F5"/>
              </a:highlight>
            </a:endParaRPr>
          </a:p>
          <a:p>
            <a:pPr marL="171450" indent="-171450">
              <a:buFont typeface="Arial,Sans-Serif"/>
              <a:buChar char="•"/>
            </a:pPr>
            <a:r>
              <a:rPr lang="fr-CA">
                <a:solidFill>
                  <a:srgbClr val="444444"/>
                </a:solidFill>
                <a:highlight>
                  <a:srgbClr val="F5F5F5"/>
                </a:highlight>
              </a:rPr>
              <a:t>Demandez aux participantes de répondre à la question suivante : </a:t>
            </a:r>
          </a:p>
          <a:p>
            <a:pPr marL="628650" lvl="1" indent="-171450">
              <a:buFont typeface="Arial,Sans-Serif"/>
              <a:buChar char="•"/>
            </a:pPr>
            <a:r>
              <a:rPr lang="fr-CA">
                <a:solidFill>
                  <a:srgbClr val="444444"/>
                </a:solidFill>
                <a:highlight>
                  <a:srgbClr val="F5F5F5"/>
                </a:highlight>
              </a:rPr>
              <a:t>À la lumière de toutes les informations et ressources que nous vous avons données, qu’est-ce que Giulia pourrait faire?</a:t>
            </a:r>
          </a:p>
          <a:p>
            <a:pPr marL="171450" indent="-171450">
              <a:buFont typeface="Arial,Sans-Serif"/>
              <a:buChar char="•"/>
            </a:pPr>
            <a:r>
              <a:rPr lang="fr-CA">
                <a:solidFill>
                  <a:srgbClr val="444444"/>
                </a:solidFill>
                <a:highlight>
                  <a:srgbClr val="F5F5F5"/>
                </a:highlight>
              </a:rPr>
              <a:t>Complétez en partageant quelques pistes d’action. Cliquez pour faire apparaitre ces pistes à l'écran.  </a:t>
            </a:r>
          </a:p>
          <a:p>
            <a:pPr marL="171450" indent="-171450">
              <a:buFont typeface="Arial,Sans-Serif"/>
              <a:buChar char="•"/>
            </a:pPr>
            <a:r>
              <a:rPr lang="fr-CA">
                <a:solidFill>
                  <a:srgbClr val="444444"/>
                </a:solidFill>
                <a:highlight>
                  <a:srgbClr val="F5F5F5"/>
                </a:highlight>
              </a:rPr>
              <a:t>Concluez en mentionnant les 3 messages clés suivants : </a:t>
            </a:r>
          </a:p>
          <a:p>
            <a:pPr marL="628650" lvl="1" indent="-171450">
              <a:buFont typeface="Arial,Sans-Serif"/>
              <a:buChar char="•"/>
            </a:pPr>
            <a:r>
              <a:rPr lang="fr-CA">
                <a:solidFill>
                  <a:srgbClr val="444444"/>
                </a:solidFill>
                <a:highlight>
                  <a:srgbClr val="F5F5F5"/>
                </a:highlight>
              </a:rPr>
              <a:t>Les parents doivent prendre les décisions importantes concernant les enfants ensemble, même après une séparation, et même si l'un d'eux passe plus de temps avec les enfants.</a:t>
            </a:r>
          </a:p>
          <a:p>
            <a:pPr marL="628650" lvl="1" indent="-171450">
              <a:buFont typeface="Arial,Sans-Serif"/>
              <a:buChar char="•"/>
            </a:pPr>
            <a:r>
              <a:rPr lang="fr-CA">
                <a:solidFill>
                  <a:srgbClr val="444444"/>
                </a:solidFill>
                <a:highlight>
                  <a:srgbClr val="F5F5F5"/>
                </a:highlight>
              </a:rPr>
              <a:t>Les deux parents peuvent avoir la garde des enfants. La décision doit être prise selon le meilleur intérêt des enfants. La médiation ou le tribunal peuvent aider à prendre une décision.</a:t>
            </a:r>
            <a:endParaRPr lang="en-US">
              <a:solidFill>
                <a:srgbClr val="444444"/>
              </a:solidFill>
              <a:highlight>
                <a:srgbClr val="F5F5F5"/>
              </a:highlight>
            </a:endParaRPr>
          </a:p>
          <a:p>
            <a:pPr marL="628650" lvl="1" indent="-171450">
              <a:buFont typeface="Arial,Sans-Serif"/>
              <a:buChar char="•"/>
            </a:pPr>
            <a:r>
              <a:rPr lang="fr-CA">
                <a:solidFill>
                  <a:srgbClr val="444444"/>
                </a:solidFill>
                <a:highlight>
                  <a:srgbClr val="F5F5F5"/>
                </a:highlight>
              </a:rPr>
              <a:t>Les deux parents doivent contribuer aux besoins de leurs enfants selon leurs moyens. Après une séparation, un parent pourrait devoir payer une pension alimentaire à l'autre pour couvrir les besoins des enfants.</a:t>
            </a:r>
            <a:endParaRPr lang="en-US"/>
          </a:p>
          <a:p>
            <a:pPr algn="l" rtl="0" fontAlgn="base"/>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13</a:t>
            </a:fld>
            <a:endParaRPr lang="fr-CA"/>
          </a:p>
        </p:txBody>
      </p:sp>
    </p:spTree>
    <p:extLst>
      <p:ext uri="{BB962C8B-B14F-4D97-AF65-F5344CB8AC3E}">
        <p14:creationId xmlns:p14="http://schemas.microsoft.com/office/powerpoint/2010/main" val="35467925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a:solidFill>
                  <a:srgbClr val="000000"/>
                </a:solidFill>
                <a:effectLst/>
                <a:highlight>
                  <a:srgbClr val="F5F5F5"/>
                </a:highlight>
                <a:latin typeface="Calibri"/>
                <a:ea typeface="Calibri"/>
                <a:cs typeface="Calibri"/>
              </a:rPr>
              <a:t>1 minute</a:t>
            </a:r>
            <a:r>
              <a:rPr lang="en-US" b="0" i="0">
                <a:solidFill>
                  <a:srgbClr val="444444"/>
                </a:solidFill>
                <a:effectLst/>
                <a:highlight>
                  <a:srgbClr val="F5F5F5"/>
                </a:highlight>
                <a:latin typeface="Calibri"/>
                <a:ea typeface="Calibri"/>
                <a:cs typeface="Calibri"/>
              </a:rPr>
              <a:t>​</a:t>
            </a:r>
          </a:p>
          <a:p>
            <a:pPr algn="l" rtl="0" fontAlgn="base"/>
            <a:r>
              <a:rPr lang="fr-CA" b="1" i="0" u="sng">
                <a:solidFill>
                  <a:srgbClr val="000000"/>
                </a:solidFill>
                <a:effectLst/>
                <a:highlight>
                  <a:srgbClr val="F5F5F5"/>
                </a:highlight>
                <a:latin typeface="Calibri"/>
                <a:ea typeface="Calibri"/>
                <a:cs typeface="Calibri"/>
              </a:rPr>
              <a:t>Instructions</a:t>
            </a:r>
            <a:r>
              <a:rPr lang="fr-CA" b="0" i="0" u="sng">
                <a:solidFill>
                  <a:srgbClr val="444444"/>
                </a:solidFill>
                <a:effectLst/>
                <a:highlight>
                  <a:srgbClr val="F5F5F5"/>
                </a:highlight>
                <a:latin typeface="Calibri"/>
                <a:ea typeface="Calibri"/>
                <a:cs typeface="Calibri"/>
              </a:rPr>
              <a:t>​</a:t>
            </a:r>
          </a:p>
          <a:p>
            <a:pPr marL="171450" indent="-171450" algn="l" rtl="0" fontAlgn="base">
              <a:buFont typeface="Arial" panose="020B0604020202020204" pitchFamily="34" charset="0"/>
              <a:buChar char="•"/>
            </a:pPr>
            <a:r>
              <a:rPr lang="fr-CA" sz="1200" b="0" i="0" u="none" strike="noStrike">
                <a:solidFill>
                  <a:srgbClr val="000000"/>
                </a:solidFill>
                <a:effectLst/>
                <a:highlight>
                  <a:srgbClr val="F5F5F5"/>
                </a:highlight>
                <a:latin typeface="Calibri"/>
                <a:ea typeface="Calibri"/>
                <a:cs typeface="Calibri"/>
              </a:rPr>
              <a:t>Répondez aux questions. </a:t>
            </a:r>
            <a:endParaRPr lang="fr-CA" sz="1200" b="0" i="0">
              <a:solidFill>
                <a:srgbClr val="444444"/>
              </a:solidFill>
              <a:effectLst/>
              <a:highlight>
                <a:srgbClr val="F5F5F5"/>
              </a:highlight>
              <a:latin typeface="Calibri"/>
              <a:ea typeface="Calibri"/>
              <a:cs typeface="Calibri"/>
            </a:endParaRPr>
          </a:p>
          <a:p>
            <a:pPr marL="171450" indent="-171450">
              <a:buFont typeface="Arial" panose="020B0604020202020204" pitchFamily="34" charset="0"/>
              <a:buChar char="•"/>
            </a:pPr>
            <a:r>
              <a:rPr lang="fr-CA">
                <a:highlight>
                  <a:srgbClr val="F5F5F5"/>
                </a:highlight>
              </a:rPr>
              <a:t>Si le temps le permet, posez les questions suivantes et notez les réponses : </a:t>
            </a:r>
          </a:p>
          <a:p>
            <a:pPr marL="742950" lvl="1" indent="-171450">
              <a:buFont typeface="Courier New,monospace" panose="020B0604020202020204" pitchFamily="34" charset="0"/>
              <a:buChar char="o"/>
            </a:pPr>
            <a:r>
              <a:rPr lang="fr-FR">
                <a:highlight>
                  <a:srgbClr val="F5F5F5"/>
                </a:highlight>
              </a:rPr>
              <a:t>Avez-vous apprécié l’activité? Pourquoi? </a:t>
            </a:r>
            <a:endParaRPr lang="fr-CA">
              <a:highlight>
                <a:srgbClr val="F5F5F5"/>
              </a:highlight>
            </a:endParaRPr>
          </a:p>
          <a:p>
            <a:pPr marL="742950" lvl="1" indent="-171450">
              <a:buFont typeface="Courier New,monospace" panose="020B0604020202020204" pitchFamily="34" charset="0"/>
              <a:buChar char="o"/>
            </a:pPr>
            <a:r>
              <a:rPr lang="fr-FR">
                <a:highlight>
                  <a:srgbClr val="F5F5F5"/>
                </a:highlight>
              </a:rPr>
              <a:t>Qu’avez-vous appris de nouveau? </a:t>
            </a:r>
            <a:endParaRPr lang="fr-CA">
              <a:highlight>
                <a:srgbClr val="F5F5F5"/>
              </a:highlight>
            </a:endParaRPr>
          </a:p>
          <a:p>
            <a:pPr marL="742950" lvl="1" indent="-171450">
              <a:buFont typeface="Courier New,monospace" panose="020B0604020202020204" pitchFamily="34" charset="0"/>
              <a:buChar char="o"/>
            </a:pPr>
            <a:r>
              <a:rPr lang="fr-FR">
                <a:highlight>
                  <a:srgbClr val="F5F5F5"/>
                </a:highlight>
              </a:rPr>
              <a:t>Les informations partagées dans cette activité sont-elles utiles pour vous? Dans quelle situation les utiliserez-vous?</a:t>
            </a:r>
            <a:endParaRPr lang="fr-CA"/>
          </a:p>
          <a:p>
            <a:pPr marL="285750" indent="-285750">
              <a:buFont typeface="Arial"/>
              <a:buChar char="•"/>
            </a:pPr>
            <a:r>
              <a:rPr lang="fr-CA"/>
              <a:t>N'hésitez pas à remercier les personnes présentes d'avoir participé aux activités, posé des questions et partagé leurs points de vue.</a:t>
            </a: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14</a:t>
            </a:fld>
            <a:endParaRPr lang="fr-CA"/>
          </a:p>
        </p:txBody>
      </p:sp>
    </p:spTree>
    <p:extLst>
      <p:ext uri="{BB962C8B-B14F-4D97-AF65-F5344CB8AC3E}">
        <p14:creationId xmlns:p14="http://schemas.microsoft.com/office/powerpoint/2010/main" val="5450838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15</a:t>
            </a:fld>
            <a:endParaRPr lang="fr-CA"/>
          </a:p>
        </p:txBody>
      </p:sp>
    </p:spTree>
    <p:extLst>
      <p:ext uri="{BB962C8B-B14F-4D97-AF65-F5344CB8AC3E}">
        <p14:creationId xmlns:p14="http://schemas.microsoft.com/office/powerpoint/2010/main" val="3281590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sz="1200" b="1" i="0" u="none" strike="noStrike">
                <a:solidFill>
                  <a:srgbClr val="000000"/>
                </a:solidFill>
                <a:effectLst/>
                <a:highlight>
                  <a:srgbClr val="F5F5F5"/>
                </a:highlight>
                <a:latin typeface="Calibri"/>
                <a:ea typeface="Calibri"/>
                <a:cs typeface="Calibri"/>
              </a:rPr>
              <a:t>3 minutes</a:t>
            </a:r>
            <a:r>
              <a:rPr lang="en-US" sz="1200" b="0" i="0">
                <a:solidFill>
                  <a:srgbClr val="444444"/>
                </a:solidFill>
                <a:effectLst/>
                <a:highlight>
                  <a:srgbClr val="F5F5F5"/>
                </a:highlight>
                <a:latin typeface="Calibri"/>
                <a:ea typeface="Calibri"/>
                <a:cs typeface="Calibri"/>
              </a:rPr>
              <a:t>​</a:t>
            </a:r>
          </a:p>
          <a:p>
            <a:pPr algn="l" rtl="0" fontAlgn="base"/>
            <a:r>
              <a:rPr lang="fr-CA" sz="1200" b="1" i="0">
                <a:solidFill>
                  <a:srgbClr val="000000"/>
                </a:solidFill>
                <a:effectLst/>
                <a:highlight>
                  <a:srgbClr val="F5F5F5"/>
                </a:highlight>
                <a:latin typeface="Calibri"/>
                <a:ea typeface="Calibri"/>
                <a:cs typeface="Calibri"/>
              </a:rPr>
              <a:t>Instructions pour la personne animatrice</a:t>
            </a:r>
            <a:r>
              <a:rPr lang="fr-CA" sz="1200" b="0" i="0">
                <a:solidFill>
                  <a:srgbClr val="444444"/>
                </a:solidFill>
                <a:effectLst/>
                <a:highlight>
                  <a:srgbClr val="F5F5F5"/>
                </a:highlight>
                <a:latin typeface="Calibri"/>
                <a:ea typeface="Calibri"/>
                <a:cs typeface="Calibri"/>
              </a:rPr>
              <a:t>​</a:t>
            </a:r>
          </a:p>
          <a:p>
            <a:pPr algn="l" rtl="0" fontAlgn="base"/>
            <a:r>
              <a:rPr lang="fr-CA" sz="1200" b="0" i="0">
                <a:solidFill>
                  <a:srgbClr val="444444"/>
                </a:solidFill>
                <a:effectLst/>
                <a:highlight>
                  <a:srgbClr val="F5F5F5"/>
                </a:highlight>
                <a:latin typeface="Calibri"/>
                <a:ea typeface="Calibri"/>
                <a:cs typeface="Calibri"/>
              </a:rPr>
              <a:t>​</a:t>
            </a:r>
          </a:p>
          <a:p>
            <a:pPr marL="285750" indent="-285750" fontAlgn="base">
              <a:buFont typeface="Arial" panose="020B0604020202020204" pitchFamily="34" charset="0"/>
              <a:buChar char="•"/>
            </a:pPr>
            <a:r>
              <a:rPr lang="fr-CA">
                <a:solidFill>
                  <a:srgbClr val="000000"/>
                </a:solidFill>
                <a:highlight>
                  <a:srgbClr val="F5F5F5"/>
                </a:highlight>
              </a:rPr>
              <a:t>Avant de commencer l'activité, mentionnez que vous êtes dans un espace sécuritaire où les personnes participantes peuvent s'exprimer librement et sans jugement. Les échanges durant l'atelier sont confidentiels. </a:t>
            </a:r>
            <a:endParaRPr lang="fr-CA">
              <a:solidFill>
                <a:srgbClr val="000000"/>
              </a:solidFill>
              <a:highlight>
                <a:srgbClr val="F5F5F5"/>
              </a:highlight>
              <a:latin typeface="Calibri"/>
              <a:cs typeface="Calibri"/>
            </a:endParaRPr>
          </a:p>
          <a:p>
            <a:pPr marL="285750" indent="-285750" algn="l">
              <a:buFont typeface="Arial" panose="020B0604020202020204" pitchFamily="34" charset="0"/>
              <a:buChar char="•"/>
            </a:pPr>
            <a:r>
              <a:rPr lang="fr-CA" sz="1200" b="0" i="0" u="none" strike="noStrike">
                <a:solidFill>
                  <a:srgbClr val="000000"/>
                </a:solidFill>
                <a:effectLst/>
                <a:highlight>
                  <a:srgbClr val="F5F5F5"/>
                </a:highlight>
                <a:latin typeface="Calibri"/>
                <a:cs typeface="Calibri"/>
              </a:rPr>
              <a:t>Animez une discussion à partir des questions suivantes : </a:t>
            </a:r>
            <a:r>
              <a:rPr lang="en-US" sz="1200" b="0" i="0">
                <a:solidFill>
                  <a:srgbClr val="444444"/>
                </a:solidFill>
                <a:effectLst/>
                <a:highlight>
                  <a:srgbClr val="F5F5F5"/>
                </a:highlight>
                <a:latin typeface="Calibri"/>
                <a:cs typeface="Calibri"/>
              </a:rPr>
              <a:t>​</a:t>
            </a:r>
            <a:endParaRPr lang="en-US">
              <a:latin typeface="Calibri"/>
              <a:cs typeface="Calibri"/>
            </a:endParaRPr>
          </a:p>
          <a:p>
            <a:pPr marL="628650" lvl="1" indent="-285750" fontAlgn="base">
              <a:buFont typeface="Arial" panose="020B0604020202020204" pitchFamily="34" charset="0"/>
              <a:buChar char="•"/>
            </a:pPr>
            <a:r>
              <a:rPr lang="fr-CA" sz="1200" b="0" i="0" u="none" strike="noStrike">
                <a:solidFill>
                  <a:srgbClr val="000000"/>
                </a:solidFill>
                <a:effectLst/>
                <a:highlight>
                  <a:srgbClr val="F5F5F5"/>
                </a:highlight>
                <a:latin typeface="Calibri"/>
                <a:ea typeface="Calibri"/>
                <a:cs typeface="Calibri"/>
              </a:rPr>
              <a:t>Qu’est-ce qui se passe dans cette situation?</a:t>
            </a:r>
            <a:r>
              <a:rPr lang="fr-CA" sz="1200" b="0" i="0">
                <a:solidFill>
                  <a:srgbClr val="444444"/>
                </a:solidFill>
                <a:effectLst/>
                <a:highlight>
                  <a:srgbClr val="F5F5F5"/>
                </a:highlight>
                <a:latin typeface="Calibri"/>
                <a:ea typeface="Calibri"/>
                <a:cs typeface="Calibri"/>
              </a:rPr>
              <a:t>​</a:t>
            </a:r>
            <a:endParaRPr lang="fr-CA">
              <a:solidFill>
                <a:srgbClr val="444444"/>
              </a:solidFill>
              <a:highlight>
                <a:srgbClr val="F5F5F5"/>
              </a:highlight>
              <a:latin typeface="Calibri"/>
              <a:ea typeface="Calibri"/>
              <a:cs typeface="Calibri"/>
            </a:endParaRPr>
          </a:p>
          <a:p>
            <a:pPr marL="628650" lvl="1" indent="-285750">
              <a:buFont typeface="Arial" panose="020B0604020202020204" pitchFamily="34" charset="0"/>
              <a:buChar char="•"/>
            </a:pPr>
            <a:r>
              <a:rPr lang="fr-CA" sz="1200" b="0" i="0" u="none" strike="noStrike">
                <a:solidFill>
                  <a:srgbClr val="000000"/>
                </a:solidFill>
                <a:effectLst/>
                <a:highlight>
                  <a:srgbClr val="F5F5F5"/>
                </a:highlight>
                <a:latin typeface="Calibri"/>
                <a:ea typeface="Calibri"/>
                <a:cs typeface="Calibri"/>
              </a:rPr>
              <a:t>Qu’est-ce que cette image nous dit sur le couple?</a:t>
            </a:r>
            <a:r>
              <a:rPr lang="fr-CA" sz="1200" b="0" i="0">
                <a:solidFill>
                  <a:srgbClr val="444444"/>
                </a:solidFill>
                <a:effectLst/>
                <a:highlight>
                  <a:srgbClr val="F5F5F5"/>
                </a:highlight>
                <a:latin typeface="Calibri"/>
                <a:ea typeface="Calibri"/>
                <a:cs typeface="Calibri"/>
              </a:rPr>
              <a:t>​</a:t>
            </a:r>
            <a:endParaRPr lang="fr-CA">
              <a:solidFill>
                <a:srgbClr val="444444"/>
              </a:solidFill>
              <a:highlight>
                <a:srgbClr val="F5F5F5"/>
              </a:highlight>
              <a:latin typeface="Calibri"/>
              <a:ea typeface="Calibri"/>
              <a:cs typeface="Calibri"/>
            </a:endParaRPr>
          </a:p>
          <a:p>
            <a:pPr marL="628650" lvl="1" indent="-285750">
              <a:buFont typeface="Arial" panose="020B0604020202020204" pitchFamily="34" charset="0"/>
              <a:buChar char="•"/>
            </a:pPr>
            <a:r>
              <a:rPr lang="fr-CA" sz="1200" b="0" i="0" u="none" strike="noStrike">
                <a:solidFill>
                  <a:srgbClr val="000000"/>
                </a:solidFill>
                <a:effectLst/>
                <a:highlight>
                  <a:srgbClr val="F5F5F5"/>
                </a:highlight>
                <a:latin typeface="Calibri"/>
                <a:ea typeface="Calibri"/>
                <a:cs typeface="Calibri"/>
              </a:rPr>
              <a:t>Qu’est-ce que l’image nous dirait de plus si on savait que la femme souhaite quitter son mari?</a:t>
            </a:r>
            <a:r>
              <a:rPr lang="fr-CA" sz="1200" b="0" i="0">
                <a:solidFill>
                  <a:srgbClr val="444444"/>
                </a:solidFill>
                <a:effectLst/>
                <a:highlight>
                  <a:srgbClr val="F5F5F5"/>
                </a:highlight>
                <a:latin typeface="Calibri"/>
                <a:ea typeface="Calibri"/>
                <a:cs typeface="Calibri"/>
              </a:rPr>
              <a:t>​</a:t>
            </a:r>
            <a:endParaRPr lang="fr-CA">
              <a:solidFill>
                <a:srgbClr val="000000"/>
              </a:solidFill>
              <a:latin typeface="Calibri"/>
              <a:ea typeface="Calibri"/>
              <a:cs typeface="Calibri"/>
            </a:endParaRPr>
          </a:p>
          <a:p>
            <a:pPr marL="628650" lvl="1" indent="-285750" algn="l">
              <a:buFont typeface="Arial" panose="020B0604020202020204" pitchFamily="34" charset="0"/>
              <a:buChar char="•"/>
            </a:pPr>
            <a:r>
              <a:rPr lang="fr-CA" sz="1200" b="0" i="0" u="none" strike="noStrike">
                <a:solidFill>
                  <a:srgbClr val="000000"/>
                </a:solidFill>
                <a:effectLst/>
                <a:highlight>
                  <a:srgbClr val="F5F5F5"/>
                </a:highlight>
                <a:latin typeface="Calibri"/>
                <a:ea typeface="Calibri"/>
                <a:cs typeface="Calibri"/>
              </a:rPr>
              <a:t>Qu’est-ce que l’image nous dirait de plus si on savait que la femme a un statut d’immigration précaire?</a:t>
            </a:r>
            <a:r>
              <a:rPr lang="fr-CA" sz="1200" b="0" i="0">
                <a:solidFill>
                  <a:srgbClr val="444444"/>
                </a:solidFill>
                <a:effectLst/>
                <a:highlight>
                  <a:srgbClr val="F5F5F5"/>
                </a:highlight>
                <a:latin typeface="Calibri"/>
                <a:ea typeface="Calibri"/>
                <a:cs typeface="Calibri"/>
              </a:rPr>
              <a:t>​</a:t>
            </a:r>
            <a:endParaRPr lang="fr-CA" sz="1200" b="0" i="0">
              <a:solidFill>
                <a:srgbClr val="000000"/>
              </a:solidFill>
              <a:effectLst/>
              <a:latin typeface="Calibri"/>
              <a:ea typeface="Calibri"/>
              <a:cs typeface="Calibri"/>
            </a:endParaRPr>
          </a:p>
          <a:p>
            <a:pPr algn="l" rtl="0" fontAlgn="base">
              <a:buFont typeface="Arial" panose="020B0604020202020204" pitchFamily="34" charset="0"/>
              <a:buNone/>
            </a:pPr>
            <a:r>
              <a:rPr lang="fr-CA" sz="1200" b="0" i="0">
                <a:solidFill>
                  <a:srgbClr val="444444"/>
                </a:solidFill>
                <a:effectLst/>
                <a:highlight>
                  <a:srgbClr val="F5F5F5"/>
                </a:highlight>
                <a:latin typeface="Calibri"/>
                <a:ea typeface="Calibri"/>
                <a:cs typeface="Calibri"/>
              </a:rPr>
              <a:t>​</a:t>
            </a:r>
          </a:p>
          <a:p>
            <a:pPr marL="285750" indent="-285750" algn="l" rtl="0" fontAlgn="base">
              <a:buFont typeface="Arial" panose="020B0604020202020204" pitchFamily="34" charset="0"/>
              <a:buChar char="•"/>
            </a:pPr>
            <a:r>
              <a:rPr lang="fr-CA" sz="1200" b="0" i="0" u="none" strike="noStrike">
                <a:solidFill>
                  <a:srgbClr val="000000"/>
                </a:solidFill>
                <a:effectLst/>
                <a:highlight>
                  <a:srgbClr val="F5F5F5"/>
                </a:highlight>
                <a:latin typeface="Calibri"/>
                <a:ea typeface="Calibri"/>
                <a:cs typeface="Calibri"/>
              </a:rPr>
              <a:t>Résumez en répétant les mots clés qui ont été nommés par les participantes et qui sont liés à la thématique de cette activité. </a:t>
            </a:r>
            <a:endParaRPr lang="fr-CA" sz="1200" b="0" i="0">
              <a:solidFill>
                <a:srgbClr val="444444"/>
              </a:solidFill>
              <a:effectLst/>
              <a:highlight>
                <a:srgbClr val="F5F5F5"/>
              </a:highlight>
              <a:latin typeface="Calibri"/>
              <a:ea typeface="Calibri"/>
              <a:cs typeface="Calibri"/>
            </a:endParaRPr>
          </a:p>
          <a:p>
            <a:endParaRPr lang="fr-CA" sz="1200">
              <a:latin typeface="Calibri" panose="020F0502020204030204" pitchFamily="34" charset="0"/>
              <a:cs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2</a:t>
            </a:fld>
            <a:endParaRPr lang="fr-CA"/>
          </a:p>
        </p:txBody>
      </p:sp>
    </p:spTree>
    <p:extLst>
      <p:ext uri="{BB962C8B-B14F-4D97-AF65-F5344CB8AC3E}">
        <p14:creationId xmlns:p14="http://schemas.microsoft.com/office/powerpoint/2010/main" val="4038391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t>5 minutes</a:t>
            </a:r>
            <a:endParaRPr lang="en-US"/>
          </a:p>
          <a:p>
            <a:endParaRPr lang="fr-CA"/>
          </a:p>
          <a:p>
            <a:r>
              <a:rPr lang="fr-CA" b="1" u="sng"/>
              <a:t>Instructions pour la personne animatrice</a:t>
            </a:r>
            <a:endParaRPr lang="fr-CA"/>
          </a:p>
          <a:p>
            <a:endParaRPr lang="fr-CA"/>
          </a:p>
          <a:p>
            <a:pPr marL="171450" indent="-171450">
              <a:buFont typeface="Arial,Sans-Serif"/>
              <a:buChar char="•"/>
            </a:pPr>
            <a:r>
              <a:rPr lang="fr-CA"/>
              <a:t>Lisez à voix haute l’histoire suivante : </a:t>
            </a:r>
          </a:p>
          <a:p>
            <a:endParaRPr lang="fr-CA"/>
          </a:p>
          <a:p>
            <a:pPr marL="171450" indent="-171450">
              <a:buFont typeface="Arial,Sans-Serif"/>
              <a:buChar char="•"/>
            </a:pPr>
            <a:r>
              <a:rPr lang="fr-CA"/>
              <a:t>L'ex-conjoint de Giulia est parti de leur appartement depuis leur décision de se séparer il y a 8 mois. Depuis ce moment,  Giulia s'occupe à temps plein de leurs 2 enfants et son ex-conjoint Jamie l'aide rarement à payer les dépenses pour les nourrir, les loger et les habiller. D'un coup, Jamie l'appelle et lui dit qu'il veut aller faire une visite aux États-Unis avec les enfants pendant deux semaines. Giulia est étonnée, car son ex n'a pas vu les enfants depuis deux mois. En plus, ils sont en plein milieu de l'année scolaire. Ce serait plus utile s'il prenait l'argent de ce voyage pour payer les dépenses quotidiennes des enfants. </a:t>
            </a:r>
          </a:p>
          <a:p>
            <a:endParaRPr lang="fr-CA"/>
          </a:p>
          <a:p>
            <a:pPr marL="171450" indent="-171450">
              <a:buFont typeface="Arial,Sans-Serif"/>
              <a:buChar char="•"/>
            </a:pPr>
            <a:r>
              <a:rPr lang="fr-CA"/>
              <a:t>Animez une discussion à l’aide des questions suivantes : </a:t>
            </a:r>
          </a:p>
          <a:p>
            <a:pPr marL="628650" lvl="1" indent="-171450">
              <a:buFont typeface="Arial,Sans-Serif"/>
              <a:buChar char="•"/>
            </a:pPr>
            <a:r>
              <a:rPr lang="fr-CA"/>
              <a:t>Avez-vous déjà vécu une situation similaire?</a:t>
            </a:r>
          </a:p>
          <a:p>
            <a:pPr marL="628650" lvl="1" indent="-171450">
              <a:buFont typeface="Arial,Sans-Serif"/>
              <a:buChar char="•"/>
            </a:pPr>
            <a:r>
              <a:rPr lang="fr-CA"/>
              <a:t>Quels sont les principaux enjeux dans cette situation?</a:t>
            </a:r>
          </a:p>
          <a:p>
            <a:pPr marL="628650" lvl="1" indent="-171450">
              <a:buFont typeface="Arial,Sans-Serif"/>
              <a:buChar char="•"/>
            </a:pPr>
            <a:r>
              <a:rPr lang="fr-CA"/>
              <a:t>Quels sont les droits et responsabilités liés à ces enjeux</a:t>
            </a:r>
          </a:p>
          <a:p>
            <a:pPr marL="628650" lvl="1" indent="-171450">
              <a:buFont typeface="Arial,Sans-Serif"/>
              <a:buChar char="•"/>
            </a:pPr>
            <a:r>
              <a:rPr lang="fr-CA"/>
              <a:t>Que devrait faire Giulia pour résoudre le problème? </a:t>
            </a:r>
          </a:p>
          <a:p>
            <a:pPr marL="628650" lvl="1" indent="-171450">
              <a:buFont typeface="Arial,Sans-Serif"/>
              <a:buChar char="•"/>
            </a:pPr>
            <a:endParaRPr lang="fr-CA"/>
          </a:p>
          <a:p>
            <a:pPr marL="171450" indent="-171450">
              <a:buFont typeface="Arial,Sans-Serif"/>
              <a:buChar char="•"/>
            </a:pPr>
            <a:r>
              <a:rPr lang="fr-CA"/>
              <a:t>Mentionnez que vous partagerez des informations juridiques pour mieux comprendre les enjeux, droits et responsabilités de cette histoire et y reviendrons à la fin de l’activité. Précisez que vous vous aborderez les règles de base de la loi, tout en sachant que le système de justice peut être perçu différemment selon les personnes, notamment à cause d’expériences difficiles ou d’obstacles liés à la langue ou la culture. Rappelez aux participantes que l’objectif de l’atelier est de les informer sur leurs droits, afin qu’elles puissent prendre des décisions éclairées et se protéger dans leurs démarches.</a:t>
            </a:r>
          </a:p>
          <a:p>
            <a:pPr marL="0" indent="0">
              <a:buFont typeface="Arial,Sans-Serif"/>
              <a:buNone/>
            </a:pPr>
            <a:endParaRPr lang="fr-CA"/>
          </a:p>
          <a:p>
            <a:pPr marL="171450" indent="-171450">
              <a:buFont typeface="Arial,Sans-Serif"/>
              <a:buChar char="•"/>
            </a:pPr>
            <a:r>
              <a:rPr lang="fr-CA"/>
              <a:t>Expliquez ensuite les objectifs de cette activité : </a:t>
            </a:r>
          </a:p>
          <a:p>
            <a:pPr marL="628650" lvl="1" indent="-171450">
              <a:buFont typeface="Arial,Sans-Serif"/>
              <a:buChar char="•"/>
            </a:pPr>
            <a:r>
              <a:rPr lang="fr-CA"/>
              <a:t>Comprendre les droits et obligations des parents, </a:t>
            </a:r>
            <a:endParaRPr lang="en-US"/>
          </a:p>
          <a:p>
            <a:pPr marL="628650" lvl="1" indent="-171450">
              <a:buFont typeface="Arial,Sans-Serif"/>
              <a:buChar char="•"/>
            </a:pPr>
            <a:r>
              <a:rPr lang="fr-CA"/>
              <a:t>Comprendre les conséquences d'une séparation sur la garde des enfants,</a:t>
            </a:r>
            <a:endParaRPr lang="en-US"/>
          </a:p>
          <a:p>
            <a:pPr marL="628650" lvl="1" indent="-171450">
              <a:buFont typeface="Arial,Sans-Serif"/>
              <a:buChar char="•"/>
            </a:pPr>
            <a:r>
              <a:rPr lang="fr-CA"/>
              <a:t>Comprendre comment la pension alimentaire fonctionne. </a:t>
            </a:r>
            <a:endParaRPr lang="en-US"/>
          </a:p>
          <a:p>
            <a:pPr marL="628650" lvl="1" indent="-171450">
              <a:buFont typeface="Arial,Sans-Serif"/>
              <a:buChar char="•"/>
            </a:pPr>
            <a:endParaRPr lang="fr-CA"/>
          </a:p>
          <a:p>
            <a:pPr marL="171450" indent="-171450">
              <a:buFont typeface="Arial,Sans-Serif"/>
              <a:buChar char="•"/>
            </a:pPr>
            <a:r>
              <a:rPr lang="fr-CA"/>
              <a:t>Nommez les principaux éléments qui seront discutés : l'autorité parentale, la garde des enfants (ou "temps parental"), la pension alimentaire.</a:t>
            </a:r>
          </a:p>
          <a:p>
            <a:endParaRPr lang="fr-CA"/>
          </a:p>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3</a:t>
            </a:fld>
            <a:endParaRPr lang="fr-CA"/>
          </a:p>
        </p:txBody>
      </p:sp>
    </p:spTree>
    <p:extLst>
      <p:ext uri="{BB962C8B-B14F-4D97-AF65-F5344CB8AC3E}">
        <p14:creationId xmlns:p14="http://schemas.microsoft.com/office/powerpoint/2010/main" val="606699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t>2 minutes</a:t>
            </a:r>
            <a:endParaRPr lang="en-US"/>
          </a:p>
          <a:p>
            <a:endParaRPr lang="fr-CA"/>
          </a:p>
          <a:p>
            <a:r>
              <a:rPr lang="fr-CA" b="1" u="sng"/>
              <a:t>Instructions pour la personne animatrice</a:t>
            </a:r>
            <a:endParaRPr lang="fr-CA"/>
          </a:p>
          <a:p>
            <a:endParaRPr lang="fr-CA"/>
          </a:p>
          <a:p>
            <a:pPr marL="285750" indent="-285750">
              <a:buFont typeface="Arial,Sans-Serif"/>
              <a:buChar char="•"/>
            </a:pPr>
            <a:r>
              <a:rPr lang="fr-CA"/>
              <a:t>Expliquez les informations ci-dessous en faisant le lien avec l'histoire.</a:t>
            </a:r>
            <a:endParaRPr lang="en-US"/>
          </a:p>
          <a:p>
            <a:endParaRPr lang="fr-CA"/>
          </a:p>
          <a:p>
            <a:r>
              <a:rPr lang="fr-CA" b="1" u="sng"/>
              <a:t>Informations à transmettre</a:t>
            </a:r>
            <a:endParaRPr lang="fr-CA"/>
          </a:p>
          <a:p>
            <a:endParaRPr lang="fr-CA"/>
          </a:p>
          <a:p>
            <a:pPr marL="171450" indent="-171450" algn="just">
              <a:buFont typeface="Arial,Sans-Serif"/>
              <a:buChar char="•"/>
            </a:pPr>
            <a:r>
              <a:rPr lang="fr-CA"/>
              <a:t>Les parents d’un enfant doivent prendre les décisions importantes concernant leurs enfants ensemble. C’est le cas </a:t>
            </a:r>
            <a:r>
              <a:rPr lang="fr-CA" b="1"/>
              <a:t>même si les parents sont séparés</a:t>
            </a:r>
            <a:r>
              <a:rPr lang="fr-CA"/>
              <a:t>, et même si </a:t>
            </a:r>
            <a:r>
              <a:rPr lang="fr-CA" b="1"/>
              <a:t>l’un des parents passe plus de temps </a:t>
            </a:r>
            <a:r>
              <a:rPr lang="fr-CA"/>
              <a:t>avec les enfants. C’est ce qu’on appelle « l’autorité parentale ». Elle s’arrête quand l’enfant a 18 ans.</a:t>
            </a:r>
          </a:p>
          <a:p>
            <a:pPr algn="just"/>
            <a:endParaRPr lang="fr-CA"/>
          </a:p>
          <a:p>
            <a:pPr marL="171450" indent="-171450" algn="just">
              <a:buFont typeface="Arial,Sans-Serif"/>
              <a:buChar char="•"/>
            </a:pPr>
            <a:r>
              <a:rPr lang="fr-CA"/>
              <a:t>Par exemple, les parents doivent prendre les décisions suivantes ensemble :</a:t>
            </a:r>
          </a:p>
          <a:p>
            <a:pPr marL="628650" lvl="1" indent="-171450" algn="just">
              <a:buFont typeface="Arial,Sans-Serif"/>
              <a:buChar char="•"/>
            </a:pPr>
            <a:r>
              <a:rPr lang="fr-CA"/>
              <a:t>Décisions concernant les traitements médicaux des enfants, </a:t>
            </a:r>
          </a:p>
          <a:p>
            <a:pPr marL="628650" lvl="1" indent="-171450" algn="just">
              <a:buFont typeface="Arial,Sans-Serif"/>
              <a:buChar char="•"/>
            </a:pPr>
            <a:r>
              <a:rPr lang="fr-CA"/>
              <a:t>Décisions concernant l’école des enfants,</a:t>
            </a:r>
          </a:p>
          <a:p>
            <a:pPr marL="628650" lvl="1" indent="-171450" algn="just">
              <a:buFont typeface="Arial,Sans-Serif"/>
              <a:buChar char="•"/>
            </a:pPr>
            <a:r>
              <a:rPr lang="fr-CA"/>
              <a:t>Décisions concernant les activités et les loisirs, </a:t>
            </a:r>
            <a:endParaRPr lang="en-US"/>
          </a:p>
          <a:p>
            <a:pPr marL="628650" lvl="1" indent="-171450" algn="just">
              <a:buFont typeface="Arial,Sans-Serif"/>
              <a:buChar char="•"/>
            </a:pPr>
            <a:r>
              <a:rPr lang="fr-CA"/>
              <a:t>Décisions concernant les voyages. </a:t>
            </a:r>
          </a:p>
          <a:p>
            <a:pPr marL="628650" lvl="1" indent="-171450" algn="just">
              <a:buFont typeface="Arial,Sans-Serif"/>
              <a:buChar char="•"/>
            </a:pPr>
            <a:endParaRPr lang="fr-CA"/>
          </a:p>
          <a:p>
            <a:pPr marL="171450" indent="-171450" algn="just">
              <a:buFont typeface="Arial,Sans-Serif"/>
              <a:buChar char="•"/>
            </a:pPr>
            <a:r>
              <a:rPr lang="fr-CA"/>
              <a:t>Dans le cas de Giulia, même si elle a les enfants la majorité du temps, elle doit quand même consulter Jamie pour les décisions importantes. </a:t>
            </a:r>
          </a:p>
          <a:p>
            <a:pPr algn="just"/>
            <a:endParaRPr lang="fr-CA"/>
          </a:p>
          <a:p>
            <a:pPr marL="171450" indent="-171450" algn="just">
              <a:buFont typeface="Arial,Sans-Serif"/>
              <a:buChar char="•"/>
            </a:pPr>
            <a:r>
              <a:rPr lang="fr-CA"/>
              <a:t>Concernant les </a:t>
            </a:r>
            <a:r>
              <a:rPr lang="fr-CA" b="1"/>
              <a:t>voyages</a:t>
            </a:r>
            <a:r>
              <a:rPr lang="fr-CA"/>
              <a:t> : un parent doit donc avoir </a:t>
            </a:r>
            <a:r>
              <a:rPr lang="fr-CA" b="1"/>
              <a:t>l’accord de l’autre parent</a:t>
            </a:r>
            <a:r>
              <a:rPr lang="fr-CA"/>
              <a:t> pour partir à l'étranger avec les enfants. Jamie est donc obligé d'avoir l'accord de Giulia pour partir aux États-Unis avec les enfants. </a:t>
            </a:r>
          </a:p>
          <a:p>
            <a:pPr algn="just"/>
            <a:endParaRPr lang="en-US"/>
          </a:p>
          <a:p>
            <a:pPr algn="just"/>
            <a:endParaRPr lang="fr-CA"/>
          </a:p>
          <a:p>
            <a:r>
              <a:rPr lang="fr-CA" b="1" u="sng"/>
              <a:t>Notes complémentaires pour la personne animatrice</a:t>
            </a:r>
            <a:endParaRPr lang="fr-CA"/>
          </a:p>
          <a:p>
            <a:endParaRPr lang="fr-CA"/>
          </a:p>
          <a:p>
            <a:pPr marL="285750" indent="-285750">
              <a:buFont typeface="Arial,Sans-Serif"/>
              <a:buChar char="•"/>
            </a:pPr>
            <a:r>
              <a:rPr lang="fr-CA"/>
              <a:t>Les autorités frontalières exigent parfois une autorisation de voyage signée par le parent qui ne voyage pas. Il y a un modèle d’autorisation de voyage sur le </a:t>
            </a:r>
            <a:r>
              <a:rPr lang="fr-CA">
                <a:hlinkClick r:id="rId3"/>
              </a:rPr>
              <a:t>site du gouvernement</a:t>
            </a:r>
            <a:r>
              <a:rPr lang="fr-CA"/>
              <a:t>. </a:t>
            </a:r>
          </a:p>
          <a:p>
            <a:pPr algn="just"/>
            <a:r>
              <a:rPr lang="fr-CA"/>
              <a:t> </a:t>
            </a:r>
          </a:p>
          <a:p>
            <a:pPr marL="285750" indent="-285750">
              <a:buFont typeface="Arial,Sans-Serif"/>
              <a:buChar char="•"/>
            </a:pPr>
            <a:r>
              <a:rPr lang="fr-CA"/>
              <a:t>Si un parent refuse de donner son accord, l’autre parent peut demander à un tribunal d’autoriser le voyage. Les tribunaux autorisent les voyages quand ils sont dans le meilleur intérêt de l’enfant. Ils tiennent notamment compte des raisons du voyage et de la sécurité de la destination.</a:t>
            </a:r>
          </a:p>
          <a:p>
            <a:endParaRPr lang="fr-CA"/>
          </a:p>
          <a:p>
            <a:r>
              <a:rPr lang="fr-CA" b="1" u="sng"/>
              <a:t>Sources</a:t>
            </a:r>
            <a:endParaRPr lang="fr-CA"/>
          </a:p>
          <a:p>
            <a:endParaRPr lang="fr-CA"/>
          </a:p>
          <a:p>
            <a:pPr marL="285750" indent="-285750" algn="just">
              <a:buFont typeface="Arial,Sans-Serif"/>
              <a:buChar char="•"/>
            </a:pPr>
            <a:r>
              <a:rPr lang="fr-CA" i="1"/>
              <a:t>Code civil du Québec</a:t>
            </a:r>
            <a:r>
              <a:rPr lang="fr-CA"/>
              <a:t>, RLRQ, c C-1991, art 600 al 1 (Les parents doivent prendre les décisions concernant les enfants ensemble)</a:t>
            </a:r>
            <a:endParaRPr lang="en-US"/>
          </a:p>
          <a:p>
            <a:pPr marL="285750" indent="-285750" algn="just">
              <a:buFont typeface="Arial,Sans-Serif"/>
              <a:buChar char="•"/>
            </a:pPr>
            <a:r>
              <a:rPr lang="fr-CA" i="1"/>
              <a:t>Code civil du Québec</a:t>
            </a:r>
            <a:r>
              <a:rPr lang="fr-CA"/>
              <a:t>, RLRQ, c C-1991, art 605 (Obligation de prendre décisions ensemble même en cas de séparation et même si un parent passe plus de temps avec l'enfant que l'autre)</a:t>
            </a:r>
            <a:endParaRPr lang="en-US"/>
          </a:p>
          <a:p>
            <a:pPr marL="285750" indent="-285750" algn="just">
              <a:buFont typeface="Arial,Sans-Serif"/>
              <a:buChar char="•"/>
            </a:pPr>
            <a:r>
              <a:rPr lang="fr-CA" i="1"/>
              <a:t>Droit de la famille — 09746</a:t>
            </a:r>
            <a:r>
              <a:rPr lang="fr-CA"/>
              <a:t>, 2009 QCCA 623 au para 4 (illustration : obligation de prendre décisions ensemble même si un parent passe plus de temps avec l'enfant que l'autre)</a:t>
            </a:r>
            <a:endParaRPr lang="en-US"/>
          </a:p>
          <a:p>
            <a:pPr marL="285750" indent="-285750" algn="just">
              <a:buFont typeface="Arial,Sans-Serif"/>
              <a:buChar char="•"/>
            </a:pPr>
            <a:r>
              <a:rPr lang="fr-CA" i="1"/>
              <a:t>Code civil du Québec</a:t>
            </a:r>
            <a:r>
              <a:rPr lang="fr-CA"/>
              <a:t>, RLRQ, c C-1991, art 600 al 1 (source du terme "autorité parentale")</a:t>
            </a:r>
            <a:endParaRPr lang="en-US"/>
          </a:p>
          <a:p>
            <a:pPr marL="285750" indent="-285750" algn="just">
              <a:buFont typeface="Arial,Sans-Serif"/>
              <a:buChar char="•"/>
            </a:pPr>
            <a:r>
              <a:rPr lang="fr-CA" i="1"/>
              <a:t>Code civil du Québec</a:t>
            </a:r>
            <a:r>
              <a:rPr lang="fr-CA"/>
              <a:t>, RLRQ, c C-1991, art 598 (L'autorité parentale s'arrête quand l'enfant atteint l'âge de 18 ans)</a:t>
            </a:r>
            <a:endParaRPr lang="en-US"/>
          </a:p>
          <a:p>
            <a:pPr marL="285750" indent="-285750" algn="just">
              <a:buFont typeface="Arial,Sans-Serif"/>
              <a:buChar char="•"/>
            </a:pPr>
            <a:r>
              <a:rPr lang="fr-CA" i="1"/>
              <a:t>Droit de la famille — 09746</a:t>
            </a:r>
            <a:r>
              <a:rPr lang="fr-CA"/>
              <a:t>, 2009 QCCA 623 aux paras 45, 46 (exemples de décisions que les parents doivent prendre ensemble)</a:t>
            </a:r>
            <a:endParaRPr lang="en-US"/>
          </a:p>
          <a:p>
            <a:pPr marL="285750" indent="-285750" algn="just">
              <a:buFont typeface="Arial,Sans-Serif"/>
              <a:buChar char="•"/>
            </a:pPr>
            <a:r>
              <a:rPr lang="fr-CA" i="1"/>
              <a:t>Code civil du Québec</a:t>
            </a:r>
            <a:r>
              <a:rPr lang="fr-CA"/>
              <a:t>, RLRQ, c C-1991, art 605 ; </a:t>
            </a:r>
            <a:r>
              <a:rPr lang="fr-CA" i="1"/>
              <a:t>Droit de la famille — 113962</a:t>
            </a:r>
            <a:r>
              <a:rPr lang="fr-CA"/>
              <a:t>, 2011 QCCA 2318 au para 9 et </a:t>
            </a:r>
            <a:r>
              <a:rPr lang="fr-CA" i="1"/>
              <a:t>Droit de la famille — 14194,</a:t>
            </a:r>
            <a:r>
              <a:rPr lang="fr-CA"/>
              <a:t> 2014 QCCS 430 au para 37 (un parent doit avoir l'accord de l'autre parent pour voyager)</a:t>
            </a:r>
          </a:p>
          <a:p>
            <a:pPr marL="285750" indent="-285750">
              <a:buFont typeface="Arial,Sans-Serif"/>
              <a:buChar char="•"/>
            </a:pPr>
            <a:r>
              <a:rPr lang="fr-CA" i="1"/>
              <a:t>Droit de la famille — 14194,</a:t>
            </a:r>
            <a:r>
              <a:rPr lang="fr-CA"/>
              <a:t> 2014 QCCS 430 au para. 37 ; </a:t>
            </a:r>
            <a:r>
              <a:rPr lang="fr-CA">
                <a:hlinkClick r:id="rId3"/>
              </a:rPr>
              <a:t>Lettre de consentement recommandée pour les enfants voyageant à l’étranger - Voyage.gc.ca</a:t>
            </a:r>
            <a:r>
              <a:rPr lang="fr-CA"/>
              <a:t> (exigence des autorités frontalières d'avoir une autorisation de voyage signée par le parent qui ne voyage pas)</a:t>
            </a:r>
          </a:p>
          <a:p>
            <a:pPr marL="285750" indent="-285750">
              <a:buFont typeface="Arial,Sans-Serif"/>
              <a:buChar char="•"/>
            </a:pPr>
            <a:r>
              <a:rPr lang="fr-CA">
                <a:hlinkClick r:id="rId3"/>
              </a:rPr>
              <a:t>Lettre de consentement recommandée pour les enfants voyageant à l’étranger - Voyage.gc.ca</a:t>
            </a:r>
            <a:r>
              <a:rPr lang="fr-CA"/>
              <a:t> (modèle de lettre d'autorisation de voyage)</a:t>
            </a:r>
          </a:p>
          <a:p>
            <a:pPr marL="285750" indent="-285750">
              <a:buFont typeface="Arial,Sans-Serif"/>
              <a:buChar char="•"/>
            </a:pPr>
            <a:r>
              <a:rPr lang="fr-CA" i="1"/>
              <a:t>Code civil du Québec</a:t>
            </a:r>
            <a:r>
              <a:rPr lang="fr-CA"/>
              <a:t>, RLRQ c CCQ-1991, art. 604. ; Voir, par exemple, </a:t>
            </a:r>
            <a:r>
              <a:rPr lang="fr-CA" i="1"/>
              <a:t>Droit de la famille — 09567</a:t>
            </a:r>
            <a:r>
              <a:rPr lang="fr-CA"/>
              <a:t>, 2009 QCCS 1113 aux paras 27 et 38 (possibilité de demander à un tribunal d'autoriser un voyage)</a:t>
            </a:r>
            <a:endParaRPr lang="en-US"/>
          </a:p>
          <a:p>
            <a:pPr marL="285750" indent="-285750">
              <a:buFont typeface="Arial,Sans-Serif"/>
              <a:buChar char="•"/>
            </a:pPr>
            <a:r>
              <a:rPr lang="fr-CA" i="1"/>
              <a:t>Code civil du Québec</a:t>
            </a:r>
            <a:r>
              <a:rPr lang="fr-CA"/>
              <a:t>, RLRQ c CCQ-1991, art 33 ; voir, par exemple, </a:t>
            </a:r>
            <a:r>
              <a:rPr lang="fr-CA" i="1"/>
              <a:t>Droit de la famille — 191479</a:t>
            </a:r>
            <a:r>
              <a:rPr lang="fr-CA"/>
              <a:t>, 2019 QCCS 3247 aux paras 3 et 8 ; </a:t>
            </a:r>
            <a:r>
              <a:rPr lang="fr-CA" i="1"/>
              <a:t>Droit de la famille — 162902</a:t>
            </a:r>
            <a:r>
              <a:rPr lang="fr-CA"/>
              <a:t>, 2016 QCCS aux paras 17 à 19. ; Pour les critères dont le tribunal tient compte, voir </a:t>
            </a:r>
            <a:r>
              <a:rPr lang="fr-CA" i="1"/>
              <a:t>Droit de la famille — 191479</a:t>
            </a:r>
            <a:r>
              <a:rPr lang="fr-CA"/>
              <a:t>, 2019 QCCS 3247 au para. 9 (voyage doit être dans le meilleur intérêt de l'enfant)</a:t>
            </a:r>
            <a:endParaRPr lang="en-US"/>
          </a:p>
          <a:p>
            <a:pPr marL="285750" indent="-285750">
              <a:buFont typeface="Arial,Sans-Serif"/>
              <a:buChar char="•"/>
            </a:pPr>
            <a:r>
              <a:rPr lang="fr-CA" i="1"/>
              <a:t>Droit de la famille — 191479</a:t>
            </a:r>
            <a:r>
              <a:rPr lang="fr-CA"/>
              <a:t>, 2019 QCCS 3247 aux paras 9, 46 et 47 (les tribunaux tiennent compte des raisons du voyage et de la sécurité de la destination)</a:t>
            </a: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4</a:t>
            </a:fld>
            <a:endParaRPr lang="fr-CA"/>
          </a:p>
        </p:txBody>
      </p:sp>
    </p:spTree>
    <p:extLst>
      <p:ext uri="{BB962C8B-B14F-4D97-AF65-F5344CB8AC3E}">
        <p14:creationId xmlns:p14="http://schemas.microsoft.com/office/powerpoint/2010/main" val="1108336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t>7 minutes</a:t>
            </a:r>
            <a:endParaRPr lang="en-US"/>
          </a:p>
          <a:p>
            <a:endParaRPr lang="fr-CA"/>
          </a:p>
          <a:p>
            <a:r>
              <a:rPr lang="fr-CA" b="1" u="sng"/>
              <a:t>Instructions</a:t>
            </a:r>
            <a:endParaRPr lang="fr-CA"/>
          </a:p>
          <a:p>
            <a:endParaRPr lang="fr-CA"/>
          </a:p>
          <a:p>
            <a:pPr marL="285750" indent="-285750">
              <a:buFont typeface="Arial,Sans-Serif"/>
              <a:buChar char="•"/>
            </a:pPr>
            <a:r>
              <a:rPr lang="fr-CA"/>
              <a:t>Expliquez les informations ci-dessous en faisant le lien avec l'histoire.</a:t>
            </a:r>
            <a:endParaRPr lang="en-US"/>
          </a:p>
          <a:p>
            <a:pPr marL="171450" indent="-171450">
              <a:buFont typeface="Arial,Sans-Serif"/>
              <a:buChar char="•"/>
            </a:pPr>
            <a:endParaRPr lang="fr-CA"/>
          </a:p>
          <a:p>
            <a:r>
              <a:rPr lang="fr-CA" b="1" u="sng"/>
              <a:t>Informations à transmettre</a:t>
            </a:r>
            <a:endParaRPr lang="fr-CA"/>
          </a:p>
          <a:p>
            <a:endParaRPr lang="fr-CA"/>
          </a:p>
          <a:p>
            <a:r>
              <a:rPr lang="fr-CA" b="1"/>
              <a:t>Terminologie : « garde » et « temps parental » </a:t>
            </a:r>
            <a:endParaRPr lang="fr-CA"/>
          </a:p>
          <a:p>
            <a:r>
              <a:rPr lang="fr-CA"/>
              <a:t> </a:t>
            </a:r>
          </a:p>
          <a:p>
            <a:pPr marL="285750" indent="-285750">
              <a:buFont typeface="Arial,Sans-Serif"/>
              <a:buChar char="•"/>
            </a:pPr>
            <a:r>
              <a:rPr lang="fr-CA"/>
              <a:t>Après une séparation, le temps passé par chaque parent avec les enfants s’appelle la « </a:t>
            </a:r>
            <a:r>
              <a:rPr lang="fr-CA" b="1"/>
              <a:t>garde</a:t>
            </a:r>
            <a:r>
              <a:rPr lang="fr-CA"/>
              <a:t> » </a:t>
            </a:r>
            <a:r>
              <a:rPr lang="fr-CA">
                <a:hlinkClick r:id="rId3"/>
              </a:rPr>
              <a:t>[1]</a:t>
            </a:r>
            <a:r>
              <a:rPr lang="fr-CA"/>
              <a:t>. Quand les parents sont mariés, on parle aussi parfois de « </a:t>
            </a:r>
            <a:r>
              <a:rPr lang="fr-CA" b="1"/>
              <a:t>temps parental</a:t>
            </a:r>
            <a:r>
              <a:rPr lang="fr-CA"/>
              <a:t> » </a:t>
            </a:r>
            <a:r>
              <a:rPr lang="fr-CA">
                <a:hlinkClick r:id="rId4"/>
              </a:rPr>
              <a:t>[2]</a:t>
            </a:r>
            <a:r>
              <a:rPr lang="fr-CA"/>
              <a:t>.</a:t>
            </a:r>
          </a:p>
          <a:p>
            <a:r>
              <a:rPr lang="fr-CA"/>
              <a:t> </a:t>
            </a:r>
          </a:p>
          <a:p>
            <a:r>
              <a:rPr lang="fr-CA" b="1"/>
              <a:t>Qui peut avoir la garde? </a:t>
            </a:r>
            <a:endParaRPr lang="fr-CA"/>
          </a:p>
          <a:p>
            <a:endParaRPr lang="fr-CA"/>
          </a:p>
          <a:p>
            <a:pPr marL="285750" indent="-285750">
              <a:buFont typeface="Arial,Sans-Serif"/>
              <a:buChar char="•"/>
            </a:pPr>
            <a:r>
              <a:rPr lang="fr-CA"/>
              <a:t>Les </a:t>
            </a:r>
            <a:r>
              <a:rPr lang="fr-CA" b="1"/>
              <a:t>deux parents</a:t>
            </a:r>
            <a:r>
              <a:rPr lang="fr-CA"/>
              <a:t> ont le droit d’avoir la garde des enfants </a:t>
            </a:r>
            <a:r>
              <a:rPr lang="fr-CA">
                <a:hlinkClick r:id="rId5"/>
              </a:rPr>
              <a:t>[3]</a:t>
            </a:r>
            <a:r>
              <a:rPr lang="fr-CA"/>
              <a:t>. </a:t>
            </a:r>
            <a:br>
              <a:rPr lang="fr-CA">
                <a:cs typeface="+mn-lt"/>
              </a:rPr>
            </a:br>
            <a:endParaRPr lang="en-US"/>
          </a:p>
          <a:p>
            <a:pPr marL="742950" lvl="1" indent="-285750">
              <a:buFont typeface="Arial,Sans-Serif"/>
              <a:buChar char="•"/>
            </a:pPr>
            <a:r>
              <a:rPr lang="fr-CA"/>
              <a:t>Selon les circonstances, les enfants passeront parfois la moitié du temps avec l’un et la moitié du temps avec l’autre </a:t>
            </a:r>
            <a:r>
              <a:rPr lang="fr-CA">
                <a:hlinkClick r:id="rId6"/>
              </a:rPr>
              <a:t>[4]</a:t>
            </a:r>
            <a:r>
              <a:rPr lang="fr-CA"/>
              <a:t> (c’est ce qu’on appelle « la garde partagée </a:t>
            </a:r>
            <a:r>
              <a:rPr lang="fr-CA">
                <a:hlinkClick r:id="rId7"/>
              </a:rPr>
              <a:t>[5]</a:t>
            </a:r>
            <a:r>
              <a:rPr lang="fr-CA"/>
              <a:t> »). </a:t>
            </a:r>
            <a:endParaRPr lang="en-US"/>
          </a:p>
          <a:p>
            <a:pPr marL="742950" lvl="1" indent="-285750">
              <a:buFont typeface="Arial,Sans-Serif"/>
              <a:buChar char="•"/>
            </a:pPr>
            <a:r>
              <a:rPr lang="fr-CA"/>
              <a:t>Dans d’autres cas, un parent pourrait avoir les enfants la majorité du temps, ou tout le temps </a:t>
            </a:r>
            <a:r>
              <a:rPr lang="fr-CA">
                <a:hlinkClick r:id="rId8"/>
              </a:rPr>
              <a:t>[6]</a:t>
            </a:r>
            <a:r>
              <a:rPr lang="fr-CA"/>
              <a:t> (c’est ce qu’on appelle « la garde exclusive </a:t>
            </a:r>
            <a:r>
              <a:rPr lang="fr-CA">
                <a:hlinkClick r:id="rId9"/>
              </a:rPr>
              <a:t>[7]</a:t>
            </a:r>
            <a:r>
              <a:rPr lang="fr-CA"/>
              <a:t> »). </a:t>
            </a:r>
          </a:p>
          <a:p>
            <a:endParaRPr lang="fr-CA"/>
          </a:p>
          <a:p>
            <a:r>
              <a:rPr lang="fr-CA" b="1"/>
              <a:t>Se mettre d'accord sur la garde (seuls ou en médiation)</a:t>
            </a:r>
            <a:endParaRPr lang="fr-CA"/>
          </a:p>
          <a:p>
            <a:endParaRPr lang="fr-CA"/>
          </a:p>
          <a:p>
            <a:pPr marL="285750" indent="-285750">
              <a:buFont typeface="Arial,Sans-Serif"/>
              <a:buChar char="•"/>
            </a:pPr>
            <a:r>
              <a:rPr lang="fr-CA"/>
              <a:t>Les parents peuvent se mettre d’accord sur la garde </a:t>
            </a:r>
            <a:r>
              <a:rPr lang="fr-CA" b="1"/>
              <a:t>ensemble </a:t>
            </a:r>
            <a:r>
              <a:rPr lang="fr-CA">
                <a:hlinkClick r:id="rId10"/>
              </a:rPr>
              <a:t>[8]</a:t>
            </a:r>
            <a:r>
              <a:rPr lang="fr-CA"/>
              <a:t>. Les parents peuvent aussi demander à un tribunal de </a:t>
            </a:r>
            <a:r>
              <a:rPr lang="fr-CA" b="1"/>
              <a:t>rendre cet accord officiel</a:t>
            </a:r>
            <a:r>
              <a:rPr lang="fr-CA"/>
              <a:t> </a:t>
            </a:r>
            <a:r>
              <a:rPr lang="fr-CA">
                <a:hlinkClick r:id="rId11"/>
              </a:rPr>
              <a:t>[9]</a:t>
            </a:r>
            <a:r>
              <a:rPr lang="fr-CA"/>
              <a:t> (« homologuer </a:t>
            </a:r>
            <a:r>
              <a:rPr lang="fr-CA">
                <a:hlinkClick r:id="rId12"/>
              </a:rPr>
              <a:t>[10]</a:t>
            </a:r>
            <a:r>
              <a:rPr lang="fr-CA"/>
              <a:t> » leur accord). </a:t>
            </a:r>
            <a:endParaRPr lang="en-US"/>
          </a:p>
          <a:p>
            <a:endParaRPr lang="fr-CA"/>
          </a:p>
          <a:p>
            <a:pPr marL="285750" indent="-285750">
              <a:buFont typeface="Arial,Sans-Serif"/>
              <a:buChar char="•"/>
            </a:pPr>
            <a:r>
              <a:rPr lang="fr-CA"/>
              <a:t>Les parents qui n’arrivent pas à se mettre d’accord sur la manière de répartir la garde des enfants peuvent</a:t>
            </a:r>
            <a:r>
              <a:rPr lang="fr-CA" b="1"/>
              <a:t> avoir de l’aide pour arriver à un accord</a:t>
            </a:r>
            <a:r>
              <a:rPr lang="fr-CA"/>
              <a:t>. Par exemple, les parents peuvent demander l’aide d’une personne qui s’appelle une « médiatrice » ou un « médiateur » familial, si cela est approprié dans leur situation </a:t>
            </a:r>
            <a:r>
              <a:rPr lang="fr-CA">
                <a:hlinkClick r:id="rId13"/>
              </a:rPr>
              <a:t>[11]</a:t>
            </a:r>
            <a:r>
              <a:rPr lang="fr-CA"/>
              <a:t>. </a:t>
            </a:r>
          </a:p>
          <a:p>
            <a:pPr marL="742950" lvl="1" indent="-285750">
              <a:buFont typeface="Arial,Sans-Serif"/>
              <a:buChar char="•"/>
            </a:pPr>
            <a:r>
              <a:rPr lang="fr-CA"/>
              <a:t>Cette personne va essayer de les aider à trouver une solution </a:t>
            </a:r>
            <a:r>
              <a:rPr lang="fr-CA">
                <a:hlinkClick r:id="rId14"/>
              </a:rPr>
              <a:t>[12]</a:t>
            </a:r>
            <a:r>
              <a:rPr lang="fr-CA"/>
              <a:t>. </a:t>
            </a:r>
            <a:endParaRPr lang="en-US"/>
          </a:p>
          <a:p>
            <a:pPr marL="742950" lvl="1" indent="-285750">
              <a:buFont typeface="Arial,Sans-Serif"/>
              <a:buChar char="•"/>
            </a:pPr>
            <a:r>
              <a:rPr lang="fr-CA"/>
              <a:t>Les parents ont généralement droit à des heures gratuites de médiation </a:t>
            </a:r>
            <a:r>
              <a:rPr lang="fr-CA">
                <a:hlinkClick r:id="rId15"/>
              </a:rPr>
              <a:t>[13]</a:t>
            </a:r>
            <a:r>
              <a:rPr lang="fr-CA"/>
              <a:t>.</a:t>
            </a:r>
            <a:endParaRPr lang="en-US"/>
          </a:p>
          <a:p>
            <a:pPr marL="742950" lvl="1" indent="-285750">
              <a:buFont typeface="Arial,Sans-Serif"/>
              <a:buChar char="•"/>
            </a:pPr>
            <a:r>
              <a:rPr lang="fr-CA"/>
              <a:t>Ils peuvent aussi choisir une médiatrice ou un médiateur qui parle leur langue maternelle. Par exemple, il y a notamment des médiatrices et médiateurs qui parlent l’espagnol, l’arabe et l’italien.</a:t>
            </a:r>
            <a:endParaRPr lang="en-US"/>
          </a:p>
          <a:p>
            <a:endParaRPr lang="fr-CA"/>
          </a:p>
          <a:p>
            <a:r>
              <a:rPr lang="fr-CA" b="1"/>
              <a:t>Demander à un tribunal de prendre une décision sur la garde </a:t>
            </a:r>
            <a:endParaRPr lang="en-US"/>
          </a:p>
          <a:p>
            <a:pPr lvl="1"/>
            <a:r>
              <a:rPr lang="fr-CA"/>
              <a:t> </a:t>
            </a:r>
          </a:p>
          <a:p>
            <a:pPr marL="285750" indent="-285750">
              <a:buFont typeface="Arial,Sans-Serif"/>
              <a:buChar char="•"/>
            </a:pPr>
            <a:r>
              <a:rPr lang="fr-CA"/>
              <a:t>Si les parents n’arrivent pas à se mettre d’accord sur la garde, l’un des parents peut aussi </a:t>
            </a:r>
            <a:r>
              <a:rPr lang="fr-CA" b="1"/>
              <a:t>demander à un tribunal de prendre la décision </a:t>
            </a:r>
            <a:r>
              <a:rPr lang="fr-CA"/>
              <a:t>pour eux</a:t>
            </a:r>
            <a:r>
              <a:rPr lang="fr-CA">
                <a:hlinkClick r:id="rId16"/>
              </a:rPr>
              <a:t>[14]</a:t>
            </a:r>
            <a:r>
              <a:rPr lang="fr-CA"/>
              <a:t>. Le tribunal va prendre la décision qui est dans le </a:t>
            </a:r>
            <a:r>
              <a:rPr lang="fr-CA" b="1"/>
              <a:t>meilleur intérêt des enfants</a:t>
            </a:r>
            <a:r>
              <a:rPr lang="fr-CA">
                <a:hlinkClick r:id="rId16"/>
              </a:rPr>
              <a:t>[15]</a:t>
            </a:r>
            <a:r>
              <a:rPr lang="fr-CA"/>
              <a:t>. </a:t>
            </a:r>
          </a:p>
          <a:p>
            <a:endParaRPr lang="fr-CA"/>
          </a:p>
          <a:p>
            <a:pPr marL="285750" indent="-285750">
              <a:buFont typeface="Arial,Sans-Serif"/>
              <a:buChar char="•"/>
            </a:pPr>
            <a:r>
              <a:rPr lang="fr-CA"/>
              <a:t>Pour décider ce qui est dans le meilleur intérêt des enfants, le tribunal va regarder plusieurs éléments. Par exemple :</a:t>
            </a:r>
          </a:p>
          <a:p>
            <a:pPr marL="742950" lvl="1" indent="-285750">
              <a:buFont typeface="Arial,Sans-Serif"/>
              <a:buChar char="•"/>
            </a:pPr>
            <a:r>
              <a:rPr lang="fr-CA"/>
              <a:t>L’âge des enfants </a:t>
            </a:r>
            <a:r>
              <a:rPr lang="fr-CA">
                <a:hlinkClick r:id="rId17"/>
              </a:rPr>
              <a:t>[16]</a:t>
            </a:r>
            <a:r>
              <a:rPr lang="fr-CA"/>
              <a:t>,</a:t>
            </a:r>
          </a:p>
          <a:p>
            <a:pPr marL="742950" lvl="1" indent="-285750">
              <a:buFont typeface="Arial,Sans-Serif"/>
              <a:buChar char="•"/>
            </a:pPr>
            <a:r>
              <a:rPr lang="fr-CA"/>
              <a:t>Leurs besoins </a:t>
            </a:r>
            <a:r>
              <a:rPr lang="fr-CA">
                <a:hlinkClick r:id="rId18"/>
              </a:rPr>
              <a:t>[17]</a:t>
            </a:r>
            <a:r>
              <a:rPr lang="fr-CA"/>
              <a:t>,</a:t>
            </a:r>
          </a:p>
          <a:p>
            <a:pPr marL="742950" lvl="1" indent="-285750">
              <a:buFont typeface="Arial,Sans-Serif"/>
              <a:buChar char="•"/>
            </a:pPr>
            <a:r>
              <a:rPr lang="fr-CA"/>
              <a:t>Leur relation avec chaque parent </a:t>
            </a:r>
            <a:r>
              <a:rPr lang="fr-CA">
                <a:hlinkClick r:id="rId19"/>
              </a:rPr>
              <a:t>[18]</a:t>
            </a:r>
            <a:r>
              <a:rPr lang="fr-CA"/>
              <a:t>, </a:t>
            </a:r>
          </a:p>
          <a:p>
            <a:pPr marL="742950" lvl="1" indent="-285750">
              <a:buFont typeface="Arial,Sans-Serif"/>
              <a:buChar char="•"/>
            </a:pPr>
            <a:r>
              <a:rPr lang="fr-CA"/>
              <a:t>La stabilité de leur quotidien </a:t>
            </a:r>
            <a:r>
              <a:rPr lang="fr-CA">
                <a:hlinkClick r:id="rId20"/>
              </a:rPr>
              <a:t>[19]</a:t>
            </a:r>
            <a:r>
              <a:rPr lang="fr-CA"/>
              <a:t>,</a:t>
            </a:r>
          </a:p>
          <a:p>
            <a:pPr marL="742950" lvl="1" indent="-285750">
              <a:buFont typeface="Arial,Sans-Serif"/>
              <a:buChar char="•"/>
            </a:pPr>
            <a:r>
              <a:rPr lang="fr-CA"/>
              <a:t>Les capacités parentales de chaque parent </a:t>
            </a:r>
            <a:r>
              <a:rPr lang="fr-CA">
                <a:hlinkClick r:id="rId21"/>
              </a:rPr>
              <a:t>[20]</a:t>
            </a:r>
            <a:r>
              <a:rPr lang="fr-CA"/>
              <a:t>.</a:t>
            </a:r>
          </a:p>
          <a:p>
            <a:pPr marL="742950" lvl="1" indent="-285750">
              <a:buFont typeface="Arial,Sans-Serif"/>
              <a:buChar char="•"/>
            </a:pPr>
            <a:endParaRPr lang="fr-CA"/>
          </a:p>
          <a:p>
            <a:pPr marL="285750" indent="-285750">
              <a:buFont typeface="Arial,Sans-Serif"/>
              <a:buChar char="•"/>
            </a:pPr>
            <a:r>
              <a:rPr lang="fr-CA"/>
              <a:t>Certains facteurs n’ont pas d’impact sur la décision du tribunal. Par exemple, les mères n’ont pas « plus de chances » d’obtenir la garde </a:t>
            </a:r>
            <a:r>
              <a:rPr lang="fr-CA">
                <a:hlinkClick r:id="rId22"/>
              </a:rPr>
              <a:t>[21]</a:t>
            </a:r>
            <a:r>
              <a:rPr lang="fr-CA"/>
              <a:t>. De même, le fait qu’un parent ait trompé l’autre </a:t>
            </a:r>
            <a:r>
              <a:rPr lang="fr-CA">
                <a:hlinkClick r:id="rId23"/>
              </a:rPr>
              <a:t>[22]</a:t>
            </a:r>
            <a:r>
              <a:rPr lang="fr-CA"/>
              <a:t> ou qu'il soit désormais en couple avec une autre personne n’a généralement </a:t>
            </a:r>
            <a:r>
              <a:rPr lang="fr-CA">
                <a:hlinkClick r:id="rId24"/>
              </a:rPr>
              <a:t>[23]</a:t>
            </a:r>
            <a:r>
              <a:rPr lang="fr-CA"/>
              <a:t> pas d’impact sur la garde </a:t>
            </a:r>
            <a:r>
              <a:rPr lang="fr-CA">
                <a:hlinkClick r:id="rId25"/>
              </a:rPr>
              <a:t>[24]</a:t>
            </a:r>
            <a:r>
              <a:rPr lang="fr-CA"/>
              <a:t>. </a:t>
            </a:r>
            <a:endParaRPr lang="en-US"/>
          </a:p>
          <a:p>
            <a:pPr marL="285750" indent="-285750">
              <a:buFont typeface="Arial,Sans-Serif"/>
              <a:buChar char="•"/>
            </a:pPr>
            <a:endParaRPr lang="fr-CA"/>
          </a:p>
          <a:p>
            <a:r>
              <a:rPr lang="fr-CA" b="1"/>
              <a:t>Comment ça marcherait dans le cas de Giulia? </a:t>
            </a:r>
            <a:endParaRPr lang="en-US"/>
          </a:p>
          <a:p>
            <a:endParaRPr lang="fr-CA"/>
          </a:p>
          <a:p>
            <a:pPr marL="285750" indent="-285750">
              <a:buFont typeface="Arial,Sans-Serif"/>
              <a:buChar char="•"/>
            </a:pPr>
            <a:r>
              <a:rPr lang="fr"/>
              <a:t>Dans le cas de Giulia, elle pourrait établir un plan de garde plus formel avec son ex, par exemple en signant une entente qui détaille la manière dont le temps sera réparti avec les enfants. Cette entente peut aussi préciser la manière dont le temps avec les enfants sera réparti pendant des vacances (par exemple, pendant les vacances estivales ou le temps des Fêtes). Giulia et son ex peuvent ensuite demander à un tribunal de rendre cette entente officielle (l'homologuer). </a:t>
            </a:r>
            <a:endParaRPr lang="fr-CA"/>
          </a:p>
          <a:p>
            <a:endParaRPr lang="fr"/>
          </a:p>
          <a:p>
            <a:pPr marL="285750" indent="-285750">
              <a:buFont typeface="Arial,Sans-Serif"/>
              <a:buChar char="•"/>
            </a:pPr>
            <a:r>
              <a:rPr lang="fr"/>
              <a:t>Giulia peut aussi aller devant le tribunal seule pour demander la garde des enfants.</a:t>
            </a:r>
            <a:endParaRPr lang="en-US"/>
          </a:p>
          <a:p>
            <a:pPr marL="285750" indent="-285750">
              <a:buFont typeface="Arial,Sans-Serif"/>
              <a:buChar char="•"/>
            </a:pPr>
            <a:endParaRPr lang="fr-CA"/>
          </a:p>
          <a:p>
            <a:r>
              <a:rPr lang="fr-CA" b="1" u="sng"/>
              <a:t>Notes complémentaires pour la personne animatrice</a:t>
            </a:r>
            <a:endParaRPr lang="fr-CA"/>
          </a:p>
          <a:p>
            <a:endParaRPr lang="fr-CA"/>
          </a:p>
          <a:p>
            <a:r>
              <a:rPr lang="fr-CA" b="1"/>
              <a:t>Concernant la médiation et les ententes hors du tribunal</a:t>
            </a:r>
            <a:endParaRPr lang="fr-CA"/>
          </a:p>
          <a:p>
            <a:endParaRPr lang="fr-CA"/>
          </a:p>
          <a:p>
            <a:pPr marL="285750" indent="-285750">
              <a:buFont typeface="Arial,Sans-Serif"/>
              <a:buChar char="•"/>
            </a:pPr>
            <a:r>
              <a:rPr lang="fr-CA"/>
              <a:t>Il est généralement déconseillé d'avoir recours à la médiation en contexte de violence</a:t>
            </a:r>
            <a:r>
              <a:rPr lang="fr-CA">
                <a:hlinkClick r:id="rId26"/>
              </a:rPr>
              <a:t>[25]</a:t>
            </a:r>
            <a:r>
              <a:rPr lang="fr-CA"/>
              <a:t>. Cela dit, certaines personnes médiatrices sont spécialisées en médiation dans un contexte de violence conjugale. Pour les trouver, la personne peut aller sur le </a:t>
            </a:r>
            <a:r>
              <a:rPr lang="fr-CA">
                <a:hlinkClick r:id="rId27"/>
              </a:rPr>
              <a:t>Répertoire de l’association des médiateurs familiaux du Québec</a:t>
            </a:r>
            <a:r>
              <a:rPr lang="fr-CA"/>
              <a:t>, trouver le champ « Critères spécifiques » et choisir « Violence conjugale ».  </a:t>
            </a:r>
          </a:p>
          <a:p>
            <a:pPr marL="285750" indent="-285750">
              <a:buFont typeface="Arial,Sans-Serif"/>
              <a:buChar char="•"/>
            </a:pPr>
            <a:endParaRPr lang="fr-CA"/>
          </a:p>
          <a:p>
            <a:pPr marL="285750" indent="-285750">
              <a:buFont typeface="Arial,Sans-Serif"/>
              <a:buChar char="•"/>
            </a:pPr>
            <a:r>
              <a:rPr lang="fr-CA"/>
              <a:t>Si les parents font homologuer une entente sur la garde, ils doivent faire la demande à la Cour supérieure </a:t>
            </a:r>
            <a:r>
              <a:rPr lang="fr-CA">
                <a:hlinkClick r:id="rId3"/>
              </a:rPr>
              <a:t>[26]</a:t>
            </a:r>
            <a:r>
              <a:rPr lang="fr-CA"/>
              <a:t>. Si le tribunal homologue l’entente, elle aura la même valeur qu’un jugement et les deux parents seront obligés de la respecter </a:t>
            </a:r>
            <a:r>
              <a:rPr lang="fr-CA">
                <a:hlinkClick r:id="rId4"/>
              </a:rPr>
              <a:t>[27]</a:t>
            </a:r>
            <a:r>
              <a:rPr lang="fr-CA"/>
              <a:t>. </a:t>
            </a:r>
          </a:p>
          <a:p>
            <a:endParaRPr lang="fr-CA"/>
          </a:p>
          <a:p>
            <a:pPr marL="285750" indent="-285750">
              <a:buFont typeface="Arial,Sans-Serif"/>
              <a:buChar char="•"/>
            </a:pPr>
            <a:r>
              <a:rPr lang="en-US"/>
              <a:t>Pour plus </a:t>
            </a:r>
            <a:r>
              <a:rPr lang="en-US" err="1"/>
              <a:t>d'informations</a:t>
            </a:r>
            <a:r>
              <a:rPr lang="en-US"/>
              <a:t> sur la </a:t>
            </a:r>
            <a:r>
              <a:rPr lang="en-US" err="1"/>
              <a:t>médiation</a:t>
            </a:r>
            <a:r>
              <a:rPr lang="en-US"/>
              <a:t> </a:t>
            </a:r>
            <a:r>
              <a:rPr lang="en-US" err="1"/>
              <a:t>familiale</a:t>
            </a:r>
            <a:r>
              <a:rPr lang="en-US"/>
              <a:t>, </a:t>
            </a:r>
            <a:r>
              <a:rPr lang="en-US" err="1"/>
              <a:t>vous</a:t>
            </a:r>
            <a:r>
              <a:rPr lang="en-US"/>
              <a:t> </a:t>
            </a:r>
            <a:r>
              <a:rPr lang="en-US" err="1"/>
              <a:t>pouvez</a:t>
            </a:r>
            <a:r>
              <a:rPr lang="en-US"/>
              <a:t> consulter </a:t>
            </a:r>
            <a:r>
              <a:rPr lang="en-US" err="1"/>
              <a:t>cet</a:t>
            </a:r>
            <a:r>
              <a:rPr lang="en-US"/>
              <a:t> article </a:t>
            </a:r>
            <a:r>
              <a:rPr lang="en-US" err="1"/>
              <a:t>d'Éducaloi</a:t>
            </a:r>
            <a:r>
              <a:rPr lang="en-US"/>
              <a:t> : </a:t>
            </a:r>
            <a:r>
              <a:rPr lang="en-US">
                <a:hlinkClick r:id="rId28"/>
              </a:rPr>
              <a:t>La médiation familiale en six étapes | Éducaloi (educaloi.qc.ca)</a:t>
            </a:r>
            <a:r>
              <a:rPr lang="en-US"/>
              <a:t> </a:t>
            </a:r>
            <a:endParaRPr lang="fr-CA"/>
          </a:p>
          <a:p>
            <a:pPr marL="285750" indent="-285750">
              <a:buFont typeface="Arial,Sans-Serif"/>
              <a:buChar char="•"/>
            </a:pPr>
            <a:endParaRPr lang="fr-CA"/>
          </a:p>
          <a:p>
            <a:r>
              <a:rPr lang="fr-CA" b="1"/>
              <a:t>Concernant les recours au tribunal</a:t>
            </a:r>
            <a:endParaRPr lang="en-US"/>
          </a:p>
          <a:p>
            <a:pPr marL="285750" indent="-285750">
              <a:buFont typeface="Arial,Sans-Serif"/>
              <a:buChar char="•"/>
            </a:pPr>
            <a:endParaRPr lang="fr-CA"/>
          </a:p>
          <a:p>
            <a:pPr marL="285750" indent="-285750">
              <a:buFont typeface="Arial,Sans-Serif"/>
              <a:buChar char="•"/>
            </a:pPr>
            <a:r>
              <a:rPr lang="fr-CA"/>
              <a:t>Dans certains cas, le seul choix d’un parent sera de passer par le tribunal. Par exemple, ça pourrait être le cas dans certaines situations de violence. Pendant l’animation, vous pouvez souligner que ce n’est pas toujours réaliste de réussir à s’entendre avec l’autre personne.</a:t>
            </a:r>
          </a:p>
          <a:p>
            <a:pPr marL="285750" indent="-285750">
              <a:buFont typeface="Arial,Sans-Serif"/>
              <a:buChar char="•"/>
            </a:pPr>
            <a:endParaRPr lang="fr-CA"/>
          </a:p>
          <a:p>
            <a:pPr marL="285750" indent="-285750">
              <a:buFont typeface="Arial,Sans-Serif"/>
              <a:buChar char="•"/>
            </a:pPr>
            <a:r>
              <a:rPr lang="fr-CA"/>
              <a:t>S’il y a de la violence, le tribunal doit en tenir compte au moment de prendre sa décision. Cela dit, le fait qu’un parent ait un comportement violent envers l’autre ne veut pas forcément dire qu’il ou elle aura moins de temps avec les enfants. La </a:t>
            </a:r>
            <a:r>
              <a:rPr lang="fr"/>
              <a:t>décision finale du tribunal dépend de ce qui est dans le meilleur intérêt des enfants dans les circonstances </a:t>
            </a:r>
            <a:r>
              <a:rPr lang="fr">
                <a:hlinkClick r:id="rId5"/>
              </a:rPr>
              <a:t>[28]</a:t>
            </a:r>
            <a:r>
              <a:rPr lang="fr"/>
              <a:t>.</a:t>
            </a:r>
            <a:endParaRPr lang="fr-CA"/>
          </a:p>
          <a:p>
            <a:endParaRPr lang="en-US"/>
          </a:p>
          <a:p>
            <a:r>
              <a:rPr lang="fr-CA" b="1" u="sng"/>
              <a:t>Sources</a:t>
            </a:r>
            <a:endParaRPr lang="fr-CA"/>
          </a:p>
          <a:p>
            <a:endParaRPr lang="fr-CA"/>
          </a:p>
          <a:p>
            <a:r>
              <a:rPr lang="fr-CA">
                <a:hlinkClick r:id="rId29"/>
              </a:rPr>
              <a:t>[1]</a:t>
            </a:r>
            <a:r>
              <a:rPr lang="fr-CA"/>
              <a:t> </a:t>
            </a:r>
            <a:r>
              <a:rPr lang="fr-CA" i="1"/>
              <a:t>Code civil du Québec</a:t>
            </a:r>
            <a:r>
              <a:rPr lang="fr-CA"/>
              <a:t>, RLRQ, c C-1991, art 599</a:t>
            </a:r>
            <a:endParaRPr lang="en-US"/>
          </a:p>
          <a:p>
            <a:r>
              <a:rPr lang="fr-CA">
                <a:hlinkClick r:id="rId30"/>
              </a:rPr>
              <a:t>[2]</a:t>
            </a:r>
            <a:r>
              <a:rPr lang="fr-CA"/>
              <a:t> </a:t>
            </a:r>
            <a:r>
              <a:rPr lang="fr-CA" i="1"/>
              <a:t>Loi sur le divorce</a:t>
            </a:r>
            <a:r>
              <a:rPr lang="fr-CA"/>
              <a:t>, LRC (1985), art 2 (1) « temps parental ».</a:t>
            </a:r>
            <a:endParaRPr lang="en-US"/>
          </a:p>
          <a:p>
            <a:r>
              <a:rPr lang="fr-CA">
                <a:hlinkClick r:id="rId31"/>
              </a:rPr>
              <a:t>[3]</a:t>
            </a:r>
            <a:r>
              <a:rPr lang="fr-CA"/>
              <a:t> </a:t>
            </a:r>
            <a:r>
              <a:rPr lang="fr-CA" i="1"/>
              <a:t>Code civil du Québec</a:t>
            </a:r>
            <a:r>
              <a:rPr lang="fr-CA"/>
              <a:t>, RLRQ, c C-1991, art 599 al 1. </a:t>
            </a:r>
            <a:endParaRPr lang="en-US"/>
          </a:p>
          <a:p>
            <a:r>
              <a:rPr lang="fr-CA">
                <a:hlinkClick r:id="rId32"/>
              </a:rPr>
              <a:t>[4]</a:t>
            </a:r>
            <a:r>
              <a:rPr lang="fr-CA"/>
              <a:t> </a:t>
            </a:r>
            <a:r>
              <a:rPr lang="fr-CA" i="1"/>
              <a:t>Règlement sur la fixation des pensions alimentaires pour enfants</a:t>
            </a:r>
            <a:r>
              <a:rPr lang="fr-CA"/>
              <a:t>, RLRQ c C-25.01, r 0.4, art 6 al 1.</a:t>
            </a:r>
            <a:endParaRPr lang="en-US"/>
          </a:p>
          <a:p>
            <a:r>
              <a:rPr lang="fr-CA">
                <a:hlinkClick r:id="rId33"/>
              </a:rPr>
              <a:t>[5]</a:t>
            </a:r>
            <a:r>
              <a:rPr lang="fr-CA"/>
              <a:t> </a:t>
            </a:r>
            <a:r>
              <a:rPr lang="fr-CA" i="1"/>
              <a:t>Règlement sur la fixation des pensions alimentaires pour enfants</a:t>
            </a:r>
            <a:r>
              <a:rPr lang="fr-CA"/>
              <a:t>, RLRQ c C-25.01, r 0.4, art 6 al 1.</a:t>
            </a:r>
            <a:endParaRPr lang="en-US"/>
          </a:p>
          <a:p>
            <a:r>
              <a:rPr lang="fr-CA">
                <a:hlinkClick r:id="rId34"/>
              </a:rPr>
              <a:t>[6]</a:t>
            </a:r>
            <a:r>
              <a:rPr lang="fr-CA"/>
              <a:t> </a:t>
            </a:r>
            <a:r>
              <a:rPr lang="fr-CA" i="1"/>
              <a:t>Règlement sur la fixation des pensions alimentaires pour enfants</a:t>
            </a:r>
            <a:r>
              <a:rPr lang="fr-CA"/>
              <a:t>, RLRQ c C-25.01, r 0.4, art 4 al 1.</a:t>
            </a:r>
            <a:endParaRPr lang="en-US"/>
          </a:p>
          <a:p>
            <a:r>
              <a:rPr lang="fr-CA">
                <a:hlinkClick r:id="rId35"/>
              </a:rPr>
              <a:t>[7]</a:t>
            </a:r>
            <a:r>
              <a:rPr lang="fr-CA"/>
              <a:t> </a:t>
            </a:r>
            <a:r>
              <a:rPr lang="fr-CA" i="1"/>
              <a:t>Règlement sur la fixation des pensions alimentaires pour enfants</a:t>
            </a:r>
            <a:r>
              <a:rPr lang="fr-CA"/>
              <a:t>, RLRQ c C-25.01, r 0.4, art 4 al 1.</a:t>
            </a:r>
            <a:endParaRPr lang="en-US"/>
          </a:p>
          <a:p>
            <a:r>
              <a:rPr lang="fr-CA">
                <a:hlinkClick r:id="rId36"/>
              </a:rPr>
              <a:t>[8]</a:t>
            </a:r>
            <a:r>
              <a:rPr lang="fr-CA"/>
              <a:t> </a:t>
            </a:r>
            <a:r>
              <a:rPr lang="fr-CA" i="1"/>
              <a:t>Code de procédure civile</a:t>
            </a:r>
            <a:r>
              <a:rPr lang="fr-CA"/>
              <a:t>, RLRQ, c C-25, art 72 al 2.</a:t>
            </a:r>
            <a:endParaRPr lang="en-US"/>
          </a:p>
          <a:p>
            <a:r>
              <a:rPr lang="fr-CA">
                <a:hlinkClick r:id="rId37"/>
              </a:rPr>
              <a:t>[9]</a:t>
            </a:r>
            <a:r>
              <a:rPr lang="fr-CA"/>
              <a:t> </a:t>
            </a:r>
            <a:r>
              <a:rPr lang="fr-CA" i="1"/>
              <a:t>Code de procédure civile</a:t>
            </a:r>
            <a:r>
              <a:rPr lang="fr-CA"/>
              <a:t>, RLRQ, c C-25, art 72 al 2.</a:t>
            </a:r>
            <a:endParaRPr lang="en-US"/>
          </a:p>
          <a:p>
            <a:r>
              <a:rPr lang="fr-CA">
                <a:hlinkClick r:id="rId38"/>
              </a:rPr>
              <a:t>[10]</a:t>
            </a:r>
            <a:r>
              <a:rPr lang="fr-CA"/>
              <a:t> </a:t>
            </a:r>
            <a:r>
              <a:rPr lang="fr-CA" i="1"/>
              <a:t>Code de procédure civile</a:t>
            </a:r>
            <a:r>
              <a:rPr lang="fr-CA"/>
              <a:t>, RLRQ, c C-25, art 72 al 2.</a:t>
            </a:r>
            <a:endParaRPr lang="en-US"/>
          </a:p>
          <a:p>
            <a:r>
              <a:rPr lang="fr-CA">
                <a:hlinkClick r:id="rId39"/>
              </a:rPr>
              <a:t>[11]</a:t>
            </a:r>
            <a:r>
              <a:rPr lang="fr-CA"/>
              <a:t> </a:t>
            </a:r>
            <a:r>
              <a:rPr lang="fr-CA" i="1"/>
              <a:t>Code de procédure civile</a:t>
            </a:r>
            <a:r>
              <a:rPr lang="fr-CA"/>
              <a:t>, RLRQ, c C-25, arts 605 al 2, 616.</a:t>
            </a:r>
            <a:endParaRPr lang="en-US"/>
          </a:p>
          <a:p>
            <a:r>
              <a:rPr lang="fr-CA">
                <a:hlinkClick r:id="rId40"/>
              </a:rPr>
              <a:t>[12]</a:t>
            </a:r>
            <a:r>
              <a:rPr lang="fr-CA"/>
              <a:t> </a:t>
            </a:r>
            <a:r>
              <a:rPr lang="fr-CA" i="1"/>
              <a:t>Code de procédure civile</a:t>
            </a:r>
            <a:r>
              <a:rPr lang="fr-CA"/>
              <a:t>, RLRQ, c C-25, art 605 al 2, 616.</a:t>
            </a:r>
            <a:endParaRPr lang="en-US"/>
          </a:p>
          <a:p>
            <a:r>
              <a:rPr lang="fr-CA">
                <a:hlinkClick r:id="rId41"/>
              </a:rPr>
              <a:t>[13]</a:t>
            </a:r>
            <a:r>
              <a:rPr lang="fr-CA"/>
              <a:t> </a:t>
            </a:r>
            <a:r>
              <a:rPr lang="fr-CA" i="1"/>
              <a:t>Code de procédure civile</a:t>
            </a:r>
            <a:r>
              <a:rPr lang="fr-CA"/>
              <a:t>, RLRQ, c C-25, art 619 ; </a:t>
            </a:r>
            <a:r>
              <a:rPr lang="fr-CA" i="1"/>
              <a:t>Règlement sur la médiation familiale</a:t>
            </a:r>
            <a:r>
              <a:rPr lang="fr-CA"/>
              <a:t>, c. C-25-01, r. 0.7, art.10.1.</a:t>
            </a:r>
            <a:endParaRPr lang="en-US"/>
          </a:p>
          <a:p>
            <a:r>
              <a:rPr lang="fr-CA">
                <a:hlinkClick r:id="rId42"/>
              </a:rPr>
              <a:t>[14]</a:t>
            </a:r>
            <a:r>
              <a:rPr lang="fr-CA"/>
              <a:t> </a:t>
            </a:r>
            <a:r>
              <a:rPr lang="fr-CA" i="1"/>
              <a:t>Code de procédure civile</a:t>
            </a:r>
            <a:r>
              <a:rPr lang="fr-CA"/>
              <a:t>, RLRQ, c C-25, arts 409, 411.</a:t>
            </a:r>
          </a:p>
          <a:p>
            <a:r>
              <a:rPr lang="fr-CA">
                <a:hlinkClick r:id="rId42"/>
              </a:rPr>
              <a:t>[15]</a:t>
            </a:r>
            <a:r>
              <a:rPr lang="fr-CA"/>
              <a:t> </a:t>
            </a:r>
            <a:r>
              <a:rPr lang="fr-CA" i="1"/>
              <a:t>Code civil du Québec</a:t>
            </a:r>
            <a:r>
              <a:rPr lang="fr-CA"/>
              <a:t>, RLRQ, c C-1991, art 33.</a:t>
            </a:r>
            <a:endParaRPr lang="en-US"/>
          </a:p>
          <a:p>
            <a:r>
              <a:rPr lang="fr-CA">
                <a:hlinkClick r:id="rId43"/>
              </a:rPr>
              <a:t>[16]</a:t>
            </a:r>
            <a:r>
              <a:rPr lang="fr-CA"/>
              <a:t> </a:t>
            </a:r>
            <a:r>
              <a:rPr lang="fr-CA" i="1"/>
              <a:t>Code civil du Québec</a:t>
            </a:r>
            <a:r>
              <a:rPr lang="fr-CA"/>
              <a:t>, RLRQ, c C-1991, art 33 al 2.</a:t>
            </a:r>
            <a:endParaRPr lang="en-US"/>
          </a:p>
          <a:p>
            <a:r>
              <a:rPr lang="fr-CA">
                <a:hlinkClick r:id="rId44"/>
              </a:rPr>
              <a:t>[17]</a:t>
            </a:r>
            <a:r>
              <a:rPr lang="fr-CA"/>
              <a:t> </a:t>
            </a:r>
            <a:r>
              <a:rPr lang="fr-CA" i="1"/>
              <a:t>Code civil du Québec</a:t>
            </a:r>
            <a:r>
              <a:rPr lang="fr-CA"/>
              <a:t>, RLRQ, c C-1991, art 33 al 2.</a:t>
            </a:r>
            <a:endParaRPr lang="en-US"/>
          </a:p>
          <a:p>
            <a:r>
              <a:rPr lang="fr-CA">
                <a:hlinkClick r:id="rId45"/>
              </a:rPr>
              <a:t>[18]</a:t>
            </a:r>
            <a:r>
              <a:rPr lang="fr-CA"/>
              <a:t> </a:t>
            </a:r>
            <a:r>
              <a:rPr lang="fr-CA" i="1"/>
              <a:t>Droit de la famille — 172050</a:t>
            </a:r>
            <a:r>
              <a:rPr lang="fr-CA"/>
              <a:t>, 2017 QCCA 1325, au para 60.</a:t>
            </a:r>
            <a:endParaRPr lang="en-US"/>
          </a:p>
          <a:p>
            <a:r>
              <a:rPr lang="fr-CA">
                <a:hlinkClick r:id="rId46"/>
              </a:rPr>
              <a:t>[19]</a:t>
            </a:r>
            <a:r>
              <a:rPr lang="fr-CA"/>
              <a:t> </a:t>
            </a:r>
            <a:r>
              <a:rPr lang="fr-CA" i="1"/>
              <a:t>Droit de la famille — 172050</a:t>
            </a:r>
            <a:r>
              <a:rPr lang="fr-CA"/>
              <a:t>, 2017 QCCA 1325, au para 60.</a:t>
            </a:r>
            <a:endParaRPr lang="en-US"/>
          </a:p>
          <a:p>
            <a:r>
              <a:rPr lang="fr-CA">
                <a:hlinkClick r:id="rId47"/>
              </a:rPr>
              <a:t>[20]</a:t>
            </a:r>
            <a:r>
              <a:rPr lang="fr-CA"/>
              <a:t> </a:t>
            </a:r>
            <a:r>
              <a:rPr lang="fr-CA" i="1"/>
              <a:t>Droit de la famille — 172050</a:t>
            </a:r>
            <a:r>
              <a:rPr lang="fr-CA"/>
              <a:t>, 2017 QCCA 1325, au para 60.</a:t>
            </a:r>
            <a:endParaRPr lang="en-US"/>
          </a:p>
          <a:p>
            <a:r>
              <a:rPr lang="fr-CA">
                <a:hlinkClick r:id="rId48"/>
              </a:rPr>
              <a:t>[21]</a:t>
            </a:r>
            <a:r>
              <a:rPr lang="fr-CA"/>
              <a:t> </a:t>
            </a:r>
            <a:r>
              <a:rPr lang="fr-CA" i="1"/>
              <a:t>Droit de la famille — 091541</a:t>
            </a:r>
            <a:r>
              <a:rPr lang="fr-CA"/>
              <a:t>, 2009 QCCA 1268, aux paras 28, 44.</a:t>
            </a:r>
            <a:endParaRPr lang="en-US"/>
          </a:p>
          <a:p>
            <a:r>
              <a:rPr lang="fr-CA">
                <a:hlinkClick r:id="rId49"/>
              </a:rPr>
              <a:t>[22]</a:t>
            </a:r>
            <a:r>
              <a:rPr lang="fr-CA"/>
              <a:t> </a:t>
            </a:r>
            <a:r>
              <a:rPr lang="fr-CA" i="1"/>
              <a:t>Loi sur le divorce</a:t>
            </a:r>
            <a:r>
              <a:rPr lang="fr-CA"/>
              <a:t>, LRC (1985), art 16 (5) (pour les couples mariés)</a:t>
            </a:r>
            <a:endParaRPr lang="en-US"/>
          </a:p>
          <a:p>
            <a:r>
              <a:rPr lang="fr-CA">
                <a:hlinkClick r:id="rId50"/>
              </a:rPr>
              <a:t>[23]</a:t>
            </a:r>
            <a:r>
              <a:rPr lang="fr-CA"/>
              <a:t> À moins que ces éléments nuisent aux enfants ou pourraient leur nuire. </a:t>
            </a:r>
            <a:endParaRPr lang="en-US"/>
          </a:p>
          <a:p>
            <a:r>
              <a:rPr lang="fr-CA">
                <a:hlinkClick r:id="rId26"/>
              </a:rPr>
              <a:t>[24]</a:t>
            </a:r>
            <a:r>
              <a:rPr lang="fr-CA"/>
              <a:t> </a:t>
            </a:r>
            <a:r>
              <a:rPr lang="fr-CA" i="1"/>
              <a:t>SG c JL</a:t>
            </a:r>
            <a:r>
              <a:rPr lang="fr-CA"/>
              <a:t>, 2006 QCCS 211 (cas connexe : remariage d’un parent).</a:t>
            </a:r>
          </a:p>
          <a:p>
            <a:r>
              <a:rPr lang="fr-CA">
                <a:hlinkClick r:id="rId26"/>
              </a:rPr>
              <a:t>[25]</a:t>
            </a:r>
            <a:r>
              <a:rPr lang="fr-CA"/>
              <a:t> Par exemple : </a:t>
            </a:r>
            <a:r>
              <a:rPr lang="fr-CA">
                <a:hlinkClick r:id="rId51"/>
              </a:rPr>
              <a:t>13 questions sur le droit familial en contexte de violence conjugale — SOS violence conjugale</a:t>
            </a:r>
          </a:p>
          <a:p>
            <a:r>
              <a:rPr lang="fr-CA">
                <a:hlinkClick r:id="rId29"/>
              </a:rPr>
              <a:t>[26]</a:t>
            </a:r>
            <a:r>
              <a:rPr lang="fr-CA"/>
              <a:t> </a:t>
            </a:r>
            <a:r>
              <a:rPr lang="fr-CA" i="1"/>
              <a:t>Code de procédure civile</a:t>
            </a:r>
            <a:r>
              <a:rPr lang="fr-CA"/>
              <a:t>, RLRQ, c C-25, art 33 al 1.</a:t>
            </a:r>
          </a:p>
          <a:p>
            <a:r>
              <a:rPr lang="fr-CA">
                <a:hlinkClick r:id="rId30"/>
              </a:rPr>
              <a:t>[27]</a:t>
            </a:r>
            <a:r>
              <a:rPr lang="fr-CA"/>
              <a:t> </a:t>
            </a:r>
            <a:r>
              <a:rPr lang="fr-CA" i="1"/>
              <a:t>Code de procédure civile</a:t>
            </a:r>
            <a:r>
              <a:rPr lang="fr-CA"/>
              <a:t>, RLRQ, c C-25, art 72 al 3.</a:t>
            </a:r>
          </a:p>
          <a:p>
            <a:r>
              <a:rPr lang="fr-CA">
                <a:hlinkClick r:id="rId31"/>
              </a:rPr>
              <a:t>[28]</a:t>
            </a:r>
            <a:r>
              <a:rPr lang="fr-CA"/>
              <a:t> </a:t>
            </a:r>
            <a:r>
              <a:rPr lang="fr-CA" i="1"/>
              <a:t>Code civil du Québec</a:t>
            </a:r>
            <a:r>
              <a:rPr lang="fr-CA"/>
              <a:t>, RLRQ, c C-1991, art 33.</a:t>
            </a: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5</a:t>
            </a:fld>
            <a:endParaRPr lang="fr-CA"/>
          </a:p>
        </p:txBody>
      </p:sp>
    </p:spTree>
    <p:extLst>
      <p:ext uri="{BB962C8B-B14F-4D97-AF65-F5344CB8AC3E}">
        <p14:creationId xmlns:p14="http://schemas.microsoft.com/office/powerpoint/2010/main" val="1720217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a:p>
            <a:r>
              <a:rPr lang="fr-CA" b="1"/>
              <a:t>5 minutes</a:t>
            </a:r>
            <a:endParaRPr lang="fr-CA"/>
          </a:p>
          <a:p>
            <a:r>
              <a:rPr lang="fr-CA" b="1" u="sng"/>
              <a:t>Instructions</a:t>
            </a:r>
            <a:endParaRPr lang="fr-CA"/>
          </a:p>
          <a:p>
            <a:endParaRPr lang="fr-CA" b="1" u="sng"/>
          </a:p>
          <a:p>
            <a:r>
              <a:rPr lang="fr-CA"/>
              <a:t>•Expliquez les informations ci-dessous en faisant le lien avec l'histoire.</a:t>
            </a:r>
          </a:p>
          <a:p>
            <a:endParaRPr lang="fr-CA"/>
          </a:p>
          <a:p>
            <a:r>
              <a:rPr lang="fr-CA" b="1" u="sng"/>
              <a:t>Informations à transmettre</a:t>
            </a:r>
            <a:endParaRPr lang="fr-CA"/>
          </a:p>
          <a:p>
            <a:pPr algn="just"/>
            <a:endParaRPr lang="fr-CA"/>
          </a:p>
          <a:p>
            <a:pPr marL="171450" indent="-171450" algn="just">
              <a:buFont typeface="Arial"/>
              <a:buChar char="•"/>
            </a:pPr>
            <a:r>
              <a:rPr lang="fr-CA"/>
              <a:t>Les parents doivent contribuer aux besoins de leurs enfants. Ils doivent notamment les </a:t>
            </a:r>
            <a:r>
              <a:rPr lang="fr-CA" b="1"/>
              <a:t>nourrir et les soutenir financièrement</a:t>
            </a:r>
            <a:r>
              <a:rPr lang="fr-CA"/>
              <a:t> </a:t>
            </a:r>
            <a:r>
              <a:rPr lang="fr-CA">
                <a:hlinkClick r:id="rId3"/>
              </a:rPr>
              <a:t>[1]</a:t>
            </a:r>
            <a:r>
              <a:rPr lang="fr-CA"/>
              <a:t>. </a:t>
            </a:r>
          </a:p>
          <a:p>
            <a:pPr algn="just"/>
            <a:endParaRPr lang="fr-CA"/>
          </a:p>
          <a:p>
            <a:pPr marL="171450" indent="-171450" algn="just">
              <a:buFont typeface="Arial"/>
              <a:buChar char="•"/>
            </a:pPr>
            <a:r>
              <a:rPr lang="fr-CA"/>
              <a:t>Si les parents se séparent, l’un des parents peut devoir une </a:t>
            </a:r>
            <a:r>
              <a:rPr lang="fr-CA" b="1"/>
              <a:t>somme d’argent</a:t>
            </a:r>
            <a:r>
              <a:rPr lang="fr-CA"/>
              <a:t> à l’autre pour couvrir les dépenses de base des enfants (nourriture, soins, vêtements, activités, etc.) </a:t>
            </a:r>
            <a:r>
              <a:rPr lang="fr-CA">
                <a:hlinkClick r:id="rId3"/>
              </a:rPr>
              <a:t>[2]</a:t>
            </a:r>
            <a:r>
              <a:rPr lang="fr-CA"/>
              <a:t>. Cette somme s’appelle « la </a:t>
            </a:r>
            <a:r>
              <a:rPr lang="fr-CA" b="1"/>
              <a:t>pension alimentaire</a:t>
            </a:r>
            <a:r>
              <a:rPr lang="fr-CA"/>
              <a:t> » </a:t>
            </a:r>
            <a:r>
              <a:rPr lang="fr-CA">
                <a:hlinkClick r:id="rId3"/>
              </a:rPr>
              <a:t>[3]</a:t>
            </a:r>
            <a:r>
              <a:rPr lang="fr-CA"/>
              <a:t>. Giulia pourrait donc demander à Jamie de payer une pension alimentaire pour leurs enfants. Jamie est censé contribuer financièrement aux besoins des enfants. </a:t>
            </a:r>
          </a:p>
          <a:p>
            <a:pPr algn="just"/>
            <a:endParaRPr lang="fr-CA"/>
          </a:p>
          <a:p>
            <a:pPr marL="171450" indent="-171450" algn="just">
              <a:buFont typeface="Arial"/>
              <a:buChar char="•"/>
            </a:pPr>
            <a:r>
              <a:rPr lang="fr-CA"/>
              <a:t>La pension alimentaire est calculée en fonction des </a:t>
            </a:r>
            <a:r>
              <a:rPr lang="fr-CA" b="1"/>
              <a:t>moyens de chaque parent</a:t>
            </a:r>
            <a:r>
              <a:rPr lang="fr-CA"/>
              <a:t>, du </a:t>
            </a:r>
            <a:r>
              <a:rPr lang="fr-CA" b="1"/>
              <a:t>nombre d'enfants concernés</a:t>
            </a:r>
            <a:r>
              <a:rPr lang="fr-CA"/>
              <a:t>, des </a:t>
            </a:r>
            <a:r>
              <a:rPr lang="fr-CA" b="1"/>
              <a:t>besoins des enfants </a:t>
            </a:r>
            <a:r>
              <a:rPr lang="fr-CA"/>
              <a:t>et du </a:t>
            </a:r>
            <a:r>
              <a:rPr lang="fr-CA" b="1"/>
              <a:t>temps de garde </a:t>
            </a:r>
            <a:r>
              <a:rPr lang="fr-CA"/>
              <a:t>de chaque parent</a:t>
            </a:r>
            <a:r>
              <a:rPr lang="fr-CA">
                <a:hlinkClick r:id="rId3"/>
              </a:rPr>
              <a:t>[4]</a:t>
            </a:r>
            <a:r>
              <a:rPr lang="fr-CA"/>
              <a:t>. La loi prévoit une formule de calcul précise</a:t>
            </a:r>
            <a:r>
              <a:rPr lang="fr-CA">
                <a:hlinkClick r:id="rId3"/>
              </a:rPr>
              <a:t>[5]</a:t>
            </a:r>
            <a:r>
              <a:rPr lang="fr-CA"/>
              <a:t>. Par exemple, si la mère est sans emploi et le père a un revenu stable et élevé, il pourrait devoir lui payer une pension alimentaire pour les enfants. </a:t>
            </a:r>
          </a:p>
          <a:p>
            <a:pPr algn="just"/>
            <a:endParaRPr lang="fr-CA"/>
          </a:p>
          <a:p>
            <a:pPr marL="171450" indent="-171450" algn="just">
              <a:buFont typeface="Arial"/>
              <a:buChar char="•"/>
            </a:pPr>
            <a:r>
              <a:rPr lang="fr-CA"/>
              <a:t>Les parents peuvent </a:t>
            </a:r>
            <a:r>
              <a:rPr lang="fr-CA" b="1"/>
              <a:t>s’entendre sur la pension alimentaire </a:t>
            </a:r>
            <a:r>
              <a:rPr lang="fr-CA">
                <a:hlinkClick r:id="rId3"/>
              </a:rPr>
              <a:t>[6]</a:t>
            </a:r>
            <a:r>
              <a:rPr lang="fr-CA"/>
              <a:t> (seuls ou avec une médiatrice ou un médiateur). Giulia pourrait donc inviter Jamie à aller en médiation pour décider de la pension alimentaire ensemble s'ils n'arrivent pas à se mettre d'accord sur un montant. </a:t>
            </a:r>
          </a:p>
          <a:p>
            <a:pPr algn="just"/>
            <a:endParaRPr lang="fr-CA"/>
          </a:p>
          <a:p>
            <a:pPr marL="171450" indent="-171450" algn="just">
              <a:buFont typeface="Arial"/>
              <a:buChar char="•"/>
            </a:pPr>
            <a:r>
              <a:rPr lang="fr-CA"/>
              <a:t>L’un des parents peut aussi aller </a:t>
            </a:r>
            <a:r>
              <a:rPr lang="fr-CA" b="1"/>
              <a:t>devant un tribunal </a:t>
            </a:r>
            <a:r>
              <a:rPr lang="fr-CA"/>
              <a:t>pour lui </a:t>
            </a:r>
            <a:r>
              <a:rPr lang="fr-CA" b="1"/>
              <a:t>demander d’établir la pension</a:t>
            </a:r>
            <a:r>
              <a:rPr lang="fr-CA"/>
              <a:t> </a:t>
            </a:r>
            <a:r>
              <a:rPr lang="fr-CA" b="1"/>
              <a:t>alimentaire </a:t>
            </a:r>
            <a:r>
              <a:rPr lang="fr-CA">
                <a:hlinkClick r:id="rId3"/>
              </a:rPr>
              <a:t>[7]</a:t>
            </a:r>
            <a:r>
              <a:rPr lang="fr-CA"/>
              <a:t>, ou </a:t>
            </a:r>
            <a:r>
              <a:rPr lang="fr-CA" b="1"/>
              <a:t>d’officialiser son entente</a:t>
            </a:r>
            <a:r>
              <a:rPr lang="fr-CA"/>
              <a:t> avec l’autre parent </a:t>
            </a:r>
            <a:r>
              <a:rPr lang="fr-CA">
                <a:hlinkClick r:id="rId3"/>
              </a:rPr>
              <a:t>[8]</a:t>
            </a:r>
            <a:r>
              <a:rPr lang="fr-CA"/>
              <a:t>. Dans ces deux cas, la pension alimentaire sera généralement prélevée par Revenu Québec chaque mois sur le salaire du parent qui paie la pension alimentaire </a:t>
            </a:r>
            <a:r>
              <a:rPr lang="fr-CA">
                <a:hlinkClick r:id="rId3"/>
              </a:rPr>
              <a:t>[9]</a:t>
            </a:r>
            <a:r>
              <a:rPr lang="fr-CA"/>
              <a:t>. Revenu Québec va ensuite verser l'argent à l’autre parent </a:t>
            </a:r>
            <a:r>
              <a:rPr lang="fr-CA">
                <a:hlinkClick r:id="rId3"/>
              </a:rPr>
              <a:t>[10]</a:t>
            </a:r>
            <a:r>
              <a:rPr lang="fr-CA"/>
              <a:t> (en général deux fois par mois </a:t>
            </a:r>
            <a:r>
              <a:rPr lang="fr-CA">
                <a:hlinkClick r:id="rId3"/>
              </a:rPr>
              <a:t>[11]</a:t>
            </a:r>
            <a:r>
              <a:rPr lang="fr-CA"/>
              <a:t>). Autrement dit, le parent qui reçoit la pension alimentaire n’aura pas besoin de contacter l’autre parent chaque mois pour réclamer de l’argent.</a:t>
            </a:r>
          </a:p>
          <a:p>
            <a:endParaRPr lang="fr-CA"/>
          </a:p>
          <a:p>
            <a:r>
              <a:rPr lang="fr-CA" b="1" u="sng"/>
              <a:t>Notes complémentaires pour la personne animatrice</a:t>
            </a:r>
            <a:endParaRPr lang="fr-CA"/>
          </a:p>
          <a:p>
            <a:pPr algn="just"/>
            <a:endParaRPr lang="fr-CA"/>
          </a:p>
          <a:p>
            <a:pPr marL="171450" indent="-171450" algn="just">
              <a:buFont typeface="Arial"/>
              <a:buChar char="•"/>
            </a:pPr>
            <a:r>
              <a:rPr lang="fr-CA"/>
              <a:t>L’</a:t>
            </a:r>
            <a:r>
              <a:rPr lang="fr-CA">
                <a:hlinkClick r:id="rId4"/>
              </a:rPr>
              <a:t>Outil de calcul de la pension alimentaire pour enfants</a:t>
            </a:r>
            <a:r>
              <a:rPr lang="fr-CA"/>
              <a:t> sur le site du gouvernement permet de faire une simulation pour calculer les pensions alimentaires. Un parent peut l’utiliser pour avoir une idée du montant qu’il ou elle pourrait recevoir en pension alimentaire pour les enfants s’il ou elle va au tribunal après une séparation. Par contre, ce montant n’est pas final. Un tribunal pourrait donc fixer un montant différent selon les circonstances. </a:t>
            </a:r>
          </a:p>
          <a:p>
            <a:pPr algn="just"/>
            <a:endParaRPr lang="fr-CA"/>
          </a:p>
          <a:p>
            <a:pPr marL="171450" indent="-171450" algn="just">
              <a:buFont typeface="Arial"/>
              <a:buChar char="•"/>
            </a:pPr>
            <a:r>
              <a:rPr lang="fr-CA"/>
              <a:t>Dans certains cas, une personne peut demander à son ex de lui verser une pension alimentaire pour elle-même si le couple était marié avant la séparation</a:t>
            </a:r>
            <a:r>
              <a:rPr lang="fr-CA">
                <a:hlinkClick r:id="rId5"/>
              </a:rPr>
              <a:t>[12]</a:t>
            </a:r>
            <a:r>
              <a:rPr lang="fr-CA"/>
              <a:t>. Pour plus d'informations, vous pouvez consulter l'atelier « Mon argent » . </a:t>
            </a:r>
            <a:endParaRPr lang="en-US"/>
          </a:p>
          <a:p>
            <a:pPr algn="just"/>
            <a:endParaRPr lang="fr-CA"/>
          </a:p>
          <a:p>
            <a:r>
              <a:rPr lang="fr-CA" b="1" u="sng"/>
              <a:t>Sources</a:t>
            </a:r>
            <a:endParaRPr lang="fr-CA"/>
          </a:p>
          <a:p>
            <a:pPr algn="just"/>
            <a:r>
              <a:rPr lang="fr-CA">
                <a:hlinkClick r:id="rId3"/>
              </a:rPr>
              <a:t>[1]</a:t>
            </a:r>
            <a:r>
              <a:rPr lang="fr-CA"/>
              <a:t> </a:t>
            </a:r>
            <a:r>
              <a:rPr lang="fr-CA" i="1"/>
              <a:t>Code civil du Québec</a:t>
            </a:r>
            <a:r>
              <a:rPr lang="fr-CA"/>
              <a:t>, RLRQ, c C-1991, art 585.</a:t>
            </a:r>
          </a:p>
          <a:p>
            <a:pPr algn="just"/>
            <a:r>
              <a:rPr lang="fr-CA">
                <a:hlinkClick r:id="rId3"/>
              </a:rPr>
              <a:t>[2]</a:t>
            </a:r>
            <a:r>
              <a:rPr lang="fr-CA"/>
              <a:t> </a:t>
            </a:r>
            <a:r>
              <a:rPr lang="fr-CA" i="1"/>
              <a:t>Code civil du Québec</a:t>
            </a:r>
            <a:r>
              <a:rPr lang="fr-CA"/>
              <a:t>, RLRQ, c C-1991, arts 585, 587.2.</a:t>
            </a:r>
          </a:p>
          <a:p>
            <a:pPr algn="just"/>
            <a:r>
              <a:rPr lang="fr-CA">
                <a:hlinkClick r:id="rId3"/>
              </a:rPr>
              <a:t>[3]</a:t>
            </a:r>
            <a:r>
              <a:rPr lang="fr-CA"/>
              <a:t> </a:t>
            </a:r>
            <a:r>
              <a:rPr lang="fr-CA" i="1"/>
              <a:t>Code civil du Québec</a:t>
            </a:r>
            <a:r>
              <a:rPr lang="fr-CA"/>
              <a:t>, RLRQ, c C-1991, arts 589.</a:t>
            </a:r>
          </a:p>
          <a:p>
            <a:pPr algn="just"/>
            <a:r>
              <a:rPr lang="fr-CA">
                <a:hlinkClick r:id="rId3"/>
              </a:rPr>
              <a:t>[4]</a:t>
            </a:r>
            <a:r>
              <a:rPr lang="fr-CA"/>
              <a:t> </a:t>
            </a:r>
            <a:r>
              <a:rPr lang="fr-CA" i="1"/>
              <a:t>Code civil du Québec</a:t>
            </a:r>
            <a:r>
              <a:rPr lang="fr-CA"/>
              <a:t>, RLRQ, c C-1991, art 587 ; </a:t>
            </a:r>
            <a:r>
              <a:rPr lang="fr-CA" i="1"/>
              <a:t>Règlement sur la fixation des pensions alimentaires pour enfants</a:t>
            </a:r>
            <a:r>
              <a:rPr lang="fr-CA"/>
              <a:t>, RLRQ c C-25.01, r 0.4, art 3.</a:t>
            </a:r>
          </a:p>
          <a:p>
            <a:pPr algn="just"/>
            <a:r>
              <a:rPr lang="fr-CA">
                <a:hlinkClick r:id="rId3"/>
              </a:rPr>
              <a:t>[5]</a:t>
            </a:r>
            <a:r>
              <a:rPr lang="fr-CA"/>
              <a:t> </a:t>
            </a:r>
            <a:r>
              <a:rPr lang="fr-CA" i="1"/>
              <a:t>Règlement sur la fixation des pensions alimentaires pour enfants</a:t>
            </a:r>
            <a:r>
              <a:rPr lang="fr-CA"/>
              <a:t>, RLRQ c C-25.01, r 0.4, art 3, Annexe I.</a:t>
            </a:r>
          </a:p>
          <a:p>
            <a:pPr algn="just"/>
            <a:r>
              <a:rPr lang="fr-CA">
                <a:hlinkClick r:id="rId3"/>
              </a:rPr>
              <a:t>[6]</a:t>
            </a:r>
            <a:r>
              <a:rPr lang="fr-CA"/>
              <a:t> </a:t>
            </a:r>
            <a:r>
              <a:rPr lang="fr-CA" i="1"/>
              <a:t>Code de procédure civile</a:t>
            </a:r>
            <a:r>
              <a:rPr lang="fr-CA"/>
              <a:t>, RLRQ, c C-25, art 72 al 2.</a:t>
            </a:r>
          </a:p>
          <a:p>
            <a:pPr algn="just"/>
            <a:r>
              <a:rPr lang="fr-CA">
                <a:hlinkClick r:id="rId3"/>
              </a:rPr>
              <a:t>[7]</a:t>
            </a:r>
            <a:r>
              <a:rPr lang="fr-CA"/>
              <a:t> </a:t>
            </a:r>
            <a:r>
              <a:rPr lang="fr-CA" i="1"/>
              <a:t>Code de procédure civile</a:t>
            </a:r>
            <a:r>
              <a:rPr lang="fr-CA"/>
              <a:t>, RLRQ, c C-25, arts 409, 411.</a:t>
            </a:r>
          </a:p>
          <a:p>
            <a:pPr algn="just"/>
            <a:r>
              <a:rPr lang="fr-CA">
                <a:hlinkClick r:id="rId3"/>
              </a:rPr>
              <a:t>[8]</a:t>
            </a:r>
            <a:r>
              <a:rPr lang="fr-CA"/>
              <a:t> </a:t>
            </a:r>
            <a:r>
              <a:rPr lang="fr-CA" i="1"/>
              <a:t>Code de procédure civile</a:t>
            </a:r>
            <a:r>
              <a:rPr lang="fr-CA"/>
              <a:t>, RLRQ, c C-25, art 72 al 2.</a:t>
            </a:r>
          </a:p>
          <a:p>
            <a:pPr algn="just"/>
            <a:r>
              <a:rPr lang="fr-CA">
                <a:hlinkClick r:id="rId3"/>
              </a:rPr>
              <a:t>[9]</a:t>
            </a:r>
            <a:r>
              <a:rPr lang="fr-CA"/>
              <a:t> </a:t>
            </a:r>
            <a:r>
              <a:rPr lang="fr-CA" i="1"/>
              <a:t>Loi facilitant le paiement des pensions alimentaires</a:t>
            </a:r>
            <a:r>
              <a:rPr lang="fr-CA"/>
              <a:t>, RLRQ, c P-2.2, arts 6, 7, 8, 11.</a:t>
            </a:r>
          </a:p>
          <a:p>
            <a:pPr algn="just"/>
            <a:r>
              <a:rPr lang="fr-CA">
                <a:hlinkClick r:id="rId3"/>
              </a:rPr>
              <a:t>[10]</a:t>
            </a:r>
            <a:r>
              <a:rPr lang="fr-CA"/>
              <a:t> </a:t>
            </a:r>
            <a:r>
              <a:rPr lang="fr-CA" i="1"/>
              <a:t>Loi facilitant le paiement des pensions alimentaires</a:t>
            </a:r>
            <a:r>
              <a:rPr lang="fr-CA"/>
              <a:t>, RLRQ, c P-2.2, art 36 al 1.</a:t>
            </a:r>
          </a:p>
          <a:p>
            <a:r>
              <a:rPr lang="fr-CA">
                <a:hlinkClick r:id="rId3"/>
              </a:rPr>
              <a:t>[11]</a:t>
            </a:r>
            <a:r>
              <a:rPr lang="fr-CA"/>
              <a:t> </a:t>
            </a:r>
            <a:r>
              <a:rPr lang="fr-CA" i="1"/>
              <a:t>Loi facilitant le paiement des pensions alimentaires</a:t>
            </a:r>
            <a:r>
              <a:rPr lang="fr-CA"/>
              <a:t>, RLRQ, c P-2.2, art 36 al 1.</a:t>
            </a:r>
            <a:endParaRPr lang="en-US"/>
          </a:p>
          <a:p>
            <a:r>
              <a:rPr lang="fr-CA">
                <a:hlinkClick r:id="rId5"/>
              </a:rPr>
              <a:t>[12]</a:t>
            </a:r>
            <a:r>
              <a:rPr lang="fr-CA"/>
              <a:t> </a:t>
            </a:r>
            <a:r>
              <a:rPr lang="fr-CA" i="1"/>
              <a:t>Loi sur le divorce</a:t>
            </a:r>
            <a:r>
              <a:rPr lang="fr-CA"/>
              <a:t>, LRC (1985), art 15.2 (1) et (2).</a:t>
            </a: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6</a:t>
            </a:fld>
            <a:endParaRPr lang="fr-CA"/>
          </a:p>
        </p:txBody>
      </p:sp>
    </p:spTree>
    <p:extLst>
      <p:ext uri="{BB962C8B-B14F-4D97-AF65-F5344CB8AC3E}">
        <p14:creationId xmlns:p14="http://schemas.microsoft.com/office/powerpoint/2010/main" val="1193996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i="0" u="none" strike="noStrike">
                <a:solidFill>
                  <a:srgbClr val="444444"/>
                </a:solidFill>
                <a:effectLst/>
                <a:highlight>
                  <a:srgbClr val="F5F5F5"/>
                </a:highlight>
              </a:rPr>
              <a:t>2 minutes</a:t>
            </a:r>
            <a:r>
              <a:rPr lang="fr-CA">
                <a:solidFill>
                  <a:srgbClr val="444444"/>
                </a:solidFill>
                <a:highlight>
                  <a:srgbClr val="F5F5F5"/>
                </a:highlight>
              </a:rPr>
              <a:t> </a:t>
            </a:r>
            <a:endParaRPr lang="en-US" b="0" i="0">
              <a:solidFill>
                <a:srgbClr val="444444"/>
              </a:solidFill>
              <a:effectLst/>
              <a:highlight>
                <a:srgbClr val="F5F5F5"/>
              </a:highlight>
            </a:endParaRPr>
          </a:p>
          <a:p>
            <a:endParaRPr lang="fr-CA" b="0" i="0" u="sng">
              <a:solidFill>
                <a:srgbClr val="444444"/>
              </a:solidFill>
              <a:effectLst/>
              <a:highlight>
                <a:srgbClr val="F5F5F5"/>
              </a:highlight>
            </a:endParaRPr>
          </a:p>
          <a:p>
            <a:r>
              <a:rPr lang="fr-CA" b="1" i="0" u="sng">
                <a:solidFill>
                  <a:srgbClr val="444444"/>
                </a:solidFill>
                <a:effectLst/>
                <a:highlight>
                  <a:srgbClr val="F5F5F5"/>
                </a:highlight>
              </a:rPr>
              <a:t>Instructions</a:t>
            </a:r>
            <a:r>
              <a:rPr lang="fr-CA" u="sng">
                <a:solidFill>
                  <a:srgbClr val="444444"/>
                </a:solidFill>
                <a:highlight>
                  <a:srgbClr val="F5F5F5"/>
                </a:highlight>
              </a:rPr>
              <a:t> </a:t>
            </a:r>
            <a:endParaRPr lang="en-US" b="0" i="0">
              <a:solidFill>
                <a:srgbClr val="444444"/>
              </a:solidFill>
              <a:effectLst/>
              <a:highlight>
                <a:srgbClr val="F5F5F5"/>
              </a:highlight>
            </a:endParaRPr>
          </a:p>
          <a:p>
            <a:r>
              <a:rPr lang="fr-CA">
                <a:solidFill>
                  <a:srgbClr val="444444"/>
                </a:solidFill>
                <a:highlight>
                  <a:srgbClr val="F5F5F5"/>
                </a:highlight>
              </a:rPr>
              <a:t> </a:t>
            </a:r>
            <a:endParaRPr lang="en-US" b="0" i="0">
              <a:solidFill>
                <a:srgbClr val="444444"/>
              </a:solidFill>
              <a:effectLst/>
              <a:highlight>
                <a:srgbClr val="F5F5F5"/>
              </a:highlight>
            </a:endParaRPr>
          </a:p>
          <a:p>
            <a:pPr marL="285750" indent="-285750">
              <a:buFont typeface="Arial,Sans-Serif"/>
              <a:buChar char="•"/>
            </a:pPr>
            <a:r>
              <a:rPr lang="fr-CA" b="0" i="0" u="none" strike="noStrike">
                <a:solidFill>
                  <a:srgbClr val="444444"/>
                </a:solidFill>
                <a:effectLst/>
                <a:highlight>
                  <a:srgbClr val="F5F5F5"/>
                </a:highlight>
              </a:rPr>
              <a:t>Dans les diapositives qui suivent, vous trouverez des ressources que vous pouvez présenter aux personnes participantes. </a:t>
            </a:r>
            <a:r>
              <a:rPr lang="fr-CA">
                <a:solidFill>
                  <a:srgbClr val="444444"/>
                </a:solidFill>
                <a:highlight>
                  <a:srgbClr val="F5F5F5"/>
                </a:highlight>
              </a:rPr>
              <a:t>Vous pouvez </a:t>
            </a:r>
            <a:r>
              <a:rPr lang="fr-CA" b="0" i="0" u="none" strike="noStrike">
                <a:solidFill>
                  <a:srgbClr val="444444"/>
                </a:solidFill>
                <a:effectLst/>
                <a:highlight>
                  <a:srgbClr val="F5F5F5"/>
                </a:highlight>
              </a:rPr>
              <a:t>adapter l'atelier en ajoutant des diapositives qui réfèrent vers d'autres ressources pertinentes pour les personnes participantes. N'hésitez pas à naviguer sur les sites avec elles. </a:t>
            </a:r>
            <a:r>
              <a:rPr lang="en-US">
                <a:solidFill>
                  <a:srgbClr val="444444"/>
                </a:solidFill>
                <a:highlight>
                  <a:srgbClr val="F5F5F5"/>
                </a:highlight>
              </a:rPr>
              <a:t> </a:t>
            </a:r>
            <a:endParaRPr lang="en-US" b="0" i="0">
              <a:solidFill>
                <a:srgbClr val="444444"/>
              </a:solidFill>
              <a:effectLst/>
              <a:highlight>
                <a:srgbClr val="F5F5F5"/>
              </a:highlight>
            </a:endParaRPr>
          </a:p>
          <a:p>
            <a:pPr marL="285750" indent="-285750">
              <a:buFont typeface="Arial,Sans-Serif"/>
              <a:buChar char="•"/>
            </a:pPr>
            <a:r>
              <a:rPr lang="fr-CA">
                <a:solidFill>
                  <a:srgbClr val="444444"/>
                </a:solidFill>
                <a:highlight>
                  <a:srgbClr val="F5F5F5"/>
                </a:highlight>
              </a:rPr>
              <a:t>N'hésitez pas à mentionner que </a:t>
            </a:r>
            <a:r>
              <a:rPr lang="fr-CA" b="0" i="0" u="none" strike="noStrike">
                <a:solidFill>
                  <a:srgbClr val="444444"/>
                </a:solidFill>
                <a:effectLst/>
                <a:highlight>
                  <a:srgbClr val="F5F5F5"/>
                </a:highlight>
              </a:rPr>
              <a:t>vous pouvez aider les personnes participantes à contacter l'une des ressources mentionnées, </a:t>
            </a:r>
            <a:r>
              <a:rPr lang="fr-CA">
                <a:solidFill>
                  <a:srgbClr val="444444"/>
                </a:solidFill>
                <a:highlight>
                  <a:srgbClr val="F5F5F5"/>
                </a:highlight>
              </a:rPr>
              <a:t>voire les accompagner vers ces ressources</a:t>
            </a:r>
            <a:r>
              <a:rPr lang="fr-CA" b="0" i="0" u="none" strike="noStrike">
                <a:solidFill>
                  <a:srgbClr val="444444"/>
                </a:solidFill>
                <a:effectLst/>
                <a:highlight>
                  <a:srgbClr val="F5F5F5"/>
                </a:highlight>
              </a:rPr>
              <a:t>.</a:t>
            </a:r>
            <a:endParaRPr lang="en-US">
              <a:solidFill>
                <a:srgbClr val="444444"/>
              </a:solidFill>
              <a:highlight>
                <a:srgbClr val="F5F5F5"/>
              </a:highlight>
            </a:endParaRPr>
          </a:p>
          <a:p>
            <a:pPr marL="285750" indent="-285750">
              <a:buFont typeface="Arial,Sans-Serif"/>
              <a:buChar char="•"/>
            </a:pPr>
            <a:r>
              <a:rPr lang="fr-CA">
                <a:solidFill>
                  <a:srgbClr val="444444"/>
                </a:solidFill>
                <a:highlight>
                  <a:srgbClr val="F5F5F5"/>
                </a:highlight>
              </a:rPr>
              <a:t>Mentionnez qu'une personne peut consulter ces ressources même si elles n'a pas l'intention de quitter son conjoint, ou si elle n'est pas sûre. Elle peut consulter ces ressources simplement pour s'informer. </a:t>
            </a:r>
          </a:p>
          <a:p>
            <a:pPr algn="l"/>
            <a:endParaRPr lang="fr-CA" b="0" i="0">
              <a:solidFill>
                <a:srgbClr val="444444"/>
              </a:solidFill>
              <a:effectLst/>
              <a:highlight>
                <a:srgbClr val="F5F5F5"/>
              </a:highlight>
              <a:cs typeface="Calibri"/>
            </a:endParaRPr>
          </a:p>
          <a:p>
            <a:endParaRPr lang="fr-CA">
              <a:solidFill>
                <a:srgbClr val="444444"/>
              </a:solidFill>
              <a:highlight>
                <a:srgbClr val="F5F5F5"/>
              </a:highlight>
              <a:latin typeface="Calibri"/>
              <a:ea typeface="Calibri"/>
              <a:cs typeface="Calibri"/>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7</a:t>
            </a:fld>
            <a:endParaRPr lang="fr-CA"/>
          </a:p>
        </p:txBody>
      </p:sp>
    </p:spTree>
    <p:extLst>
      <p:ext uri="{BB962C8B-B14F-4D97-AF65-F5344CB8AC3E}">
        <p14:creationId xmlns:p14="http://schemas.microsoft.com/office/powerpoint/2010/main" val="1479330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a:solidFill>
                  <a:srgbClr val="000000"/>
                </a:solidFill>
                <a:effectLst/>
                <a:highlight>
                  <a:srgbClr val="F5F5F5"/>
                </a:highlight>
                <a:latin typeface="Calibri" panose="020F0502020204030204" pitchFamily="34" charset="0"/>
              </a:rPr>
              <a:t>1 minute</a:t>
            </a:r>
            <a:r>
              <a:rPr lang="fr-CA" b="0" i="0">
                <a:solidFill>
                  <a:srgbClr val="444444"/>
                </a:solidFill>
                <a:effectLst/>
                <a:highlight>
                  <a:srgbClr val="F5F5F5"/>
                </a:highlight>
                <a:latin typeface="Calibri" panose="020F0502020204030204" pitchFamily="34" charset="0"/>
              </a:rPr>
              <a:t>​</a:t>
            </a:r>
          </a:p>
          <a:p>
            <a:pPr algn="l" rtl="0" fontAlgn="base"/>
            <a:r>
              <a:rPr lang="fr-CA" b="1" i="0" u="sng">
                <a:solidFill>
                  <a:srgbClr val="000000"/>
                </a:solidFill>
                <a:effectLst/>
                <a:highlight>
                  <a:srgbClr val="F5F5F5"/>
                </a:highlight>
                <a:latin typeface="Calibri" panose="020F0502020204030204" pitchFamily="34" charset="0"/>
              </a:rPr>
              <a:t>Instructions</a:t>
            </a:r>
            <a:r>
              <a:rPr lang="fr-CA" b="0" i="0" u="sng">
                <a:solidFill>
                  <a:srgbClr val="444444"/>
                </a:solidFill>
                <a:effectLst/>
                <a:highlight>
                  <a:srgbClr val="F5F5F5"/>
                </a:highlight>
                <a:latin typeface="Calibri" panose="020F0502020204030204" pitchFamily="34" charset="0"/>
              </a:rPr>
              <a:t>​</a:t>
            </a:r>
          </a:p>
          <a:p>
            <a:pPr algn="l" rtl="0" fontAlgn="base">
              <a:buFont typeface="Arial" panose="020B0604020202020204" pitchFamily="34" charset="0"/>
              <a:buChar char="•"/>
            </a:pPr>
            <a:endParaRPr lang="fr-CA" sz="1200" b="0" i="0">
              <a:solidFill>
                <a:srgbClr val="444444"/>
              </a:solidFill>
              <a:effectLst/>
              <a:highlight>
                <a:srgbClr val="F5F5F5"/>
              </a:highlight>
              <a:latin typeface="Arial" panose="020B0604020202020204" pitchFamily="34" charset="0"/>
            </a:endParaRPr>
          </a:p>
          <a:p>
            <a:pPr marL="171450" indent="-171450" algn="l" rtl="0" fontAlgn="base">
              <a:buFont typeface="Arial" panose="020B0604020202020204" pitchFamily="34" charset="0"/>
              <a:buChar char="•"/>
            </a:pPr>
            <a:r>
              <a:rPr lang="fr-CA" sz="1200" b="0" i="0" u="none" strike="noStrike">
                <a:solidFill>
                  <a:srgbClr val="000000"/>
                </a:solidFill>
                <a:effectLst/>
                <a:highlight>
                  <a:srgbClr val="F5F5F5"/>
                </a:highlight>
                <a:latin typeface="Calibri" panose="020F0502020204030204" pitchFamily="34" charset="0"/>
              </a:rPr>
              <a:t>Vous pouvez adapter cette diapositive si vous souhaitez en ajouter à celles qui se trouvent dans les diapositives suivantes. </a:t>
            </a:r>
            <a:endParaRPr lang="en-US" sz="1200" b="0" i="0">
              <a:solidFill>
                <a:srgbClr val="444444"/>
              </a:solidFill>
              <a:effectLst/>
              <a:highlight>
                <a:srgbClr val="F5F5F5"/>
              </a:highlight>
              <a:latin typeface="Arial" panose="020B0604020202020204" pitchFamily="34" charset="0"/>
            </a:endParaRPr>
          </a:p>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8</a:t>
            </a:fld>
            <a:endParaRPr lang="fr-CA"/>
          </a:p>
        </p:txBody>
      </p:sp>
    </p:spTree>
    <p:extLst>
      <p:ext uri="{BB962C8B-B14F-4D97-AF65-F5344CB8AC3E}">
        <p14:creationId xmlns:p14="http://schemas.microsoft.com/office/powerpoint/2010/main" val="646068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a:solidFill>
                  <a:srgbClr val="000000"/>
                </a:solidFill>
                <a:effectLst/>
                <a:highlight>
                  <a:srgbClr val="F5F5F5"/>
                </a:highlight>
                <a:latin typeface="Calibri"/>
                <a:ea typeface="Calibri"/>
                <a:cs typeface="Calibri"/>
              </a:rPr>
              <a:t>1 minute</a:t>
            </a:r>
            <a:r>
              <a:rPr lang="fr-CA" b="0" i="0">
                <a:solidFill>
                  <a:srgbClr val="444444"/>
                </a:solidFill>
                <a:effectLst/>
                <a:highlight>
                  <a:srgbClr val="F5F5F5"/>
                </a:highlight>
                <a:latin typeface="Calibri"/>
                <a:ea typeface="Calibri"/>
                <a:cs typeface="Calibri"/>
              </a:rPr>
              <a:t>​</a:t>
            </a:r>
          </a:p>
          <a:p>
            <a:endParaRPr lang="fr-CA">
              <a:solidFill>
                <a:srgbClr val="444444"/>
              </a:solidFill>
              <a:highlight>
                <a:srgbClr val="F5F5F5"/>
              </a:highlight>
              <a:latin typeface="Calibri"/>
              <a:ea typeface="Calibri"/>
              <a:cs typeface="Calibri"/>
            </a:endParaRPr>
          </a:p>
          <a:p>
            <a:pPr algn="l" rtl="0" fontAlgn="base"/>
            <a:r>
              <a:rPr lang="fr-CA" b="1" i="0" u="sng">
                <a:solidFill>
                  <a:srgbClr val="000000"/>
                </a:solidFill>
                <a:effectLst/>
                <a:highlight>
                  <a:srgbClr val="F5F5F5"/>
                </a:highlight>
                <a:latin typeface="Calibri" panose="020F0502020204030204" pitchFamily="34" charset="0"/>
              </a:rPr>
              <a:t>Instructions</a:t>
            </a:r>
            <a:r>
              <a:rPr lang="fr-CA" b="0" i="0" u="sng">
                <a:solidFill>
                  <a:srgbClr val="444444"/>
                </a:solidFill>
                <a:effectLst/>
                <a:highlight>
                  <a:srgbClr val="F5F5F5"/>
                </a:highlight>
                <a:latin typeface="Calibri" panose="020F0502020204030204" pitchFamily="34" charset="0"/>
              </a:rPr>
              <a:t>​</a:t>
            </a:r>
          </a:p>
          <a:p>
            <a:pPr algn="l" rtl="0" fontAlgn="base">
              <a:buFont typeface="Arial" panose="020B0604020202020204" pitchFamily="34" charset="0"/>
              <a:buChar char="•"/>
            </a:pPr>
            <a:endParaRPr lang="fr-CA" sz="1200" b="0" i="0">
              <a:solidFill>
                <a:srgbClr val="444444"/>
              </a:solidFill>
              <a:effectLst/>
              <a:highlight>
                <a:srgbClr val="F5F5F5"/>
              </a:highlight>
              <a:latin typeface="Arial" panose="020B0604020202020204" pitchFamily="34" charset="0"/>
            </a:endParaRPr>
          </a:p>
          <a:p>
            <a:pPr marL="171450" indent="-171450" fontAlgn="base">
              <a:buFont typeface="Arial" panose="020B0604020202020204" pitchFamily="34" charset="0"/>
              <a:buChar char="•"/>
            </a:pPr>
            <a:r>
              <a:rPr lang="fr-CA">
                <a:solidFill>
                  <a:srgbClr val="000000"/>
                </a:solidFill>
                <a:highlight>
                  <a:srgbClr val="F5F5F5"/>
                </a:highlight>
              </a:rPr>
              <a:t>Expliquez qu'Éducaloi est un organisme d'information juridique dont la mission est de vulgariser le droit au Québec. Éducaloi est surtout connu pour son site web </a:t>
            </a:r>
            <a:r>
              <a:rPr lang="fr-CA" b="0" i="0" u="none" strike="noStrike">
                <a:solidFill>
                  <a:srgbClr val="000000"/>
                </a:solidFill>
                <a:effectLst/>
                <a:highlight>
                  <a:srgbClr val="F5F5F5"/>
                </a:highlight>
              </a:rPr>
              <a:t>qui </a:t>
            </a:r>
            <a:r>
              <a:rPr lang="fr-CA">
                <a:solidFill>
                  <a:srgbClr val="000000"/>
                </a:solidFill>
                <a:highlight>
                  <a:srgbClr val="F5F5F5"/>
                </a:highlight>
              </a:rPr>
              <a:t>touche à plusieurs sujets juridiques, dont la famille et le couple, la séparation et le divorce, le logement, le travail et plus. La majorité des contenus d'Éducaloi sont disponibles en français et en anglais</a:t>
            </a:r>
            <a:r>
              <a:rPr lang="fr-CA" b="0" i="0" u="none" strike="noStrike">
                <a:solidFill>
                  <a:srgbClr val="000000"/>
                </a:solidFill>
                <a:effectLst/>
                <a:highlight>
                  <a:srgbClr val="F5F5F5"/>
                </a:highlight>
              </a:rPr>
              <a:t>.</a:t>
            </a:r>
            <a:r>
              <a:rPr lang="fr-CA">
                <a:solidFill>
                  <a:srgbClr val="000000"/>
                </a:solidFill>
                <a:highlight>
                  <a:srgbClr val="F5F5F5"/>
                </a:highlight>
              </a:rPr>
              <a:t> </a:t>
            </a:r>
            <a:endParaRPr lang="en-US">
              <a:solidFill>
                <a:srgbClr val="444444"/>
              </a:solidFill>
              <a:highlight>
                <a:srgbClr val="F5F5F5"/>
              </a:highlight>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9</a:t>
            </a:fld>
            <a:endParaRPr lang="fr-CA"/>
          </a:p>
        </p:txBody>
      </p:sp>
    </p:spTree>
    <p:extLst>
      <p:ext uri="{BB962C8B-B14F-4D97-AF65-F5344CB8AC3E}">
        <p14:creationId xmlns:p14="http://schemas.microsoft.com/office/powerpoint/2010/main" val="38644793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hyperlink" Target="https://www.facebook.com/educaloi/?ref=page_internal" TargetMode="External"/><Relationship Id="rId3" Type="http://schemas.openxmlformats.org/officeDocument/2006/relationships/image" Target="../media/image11.png"/><Relationship Id="rId7" Type="http://schemas.openxmlformats.org/officeDocument/2006/relationships/image" Target="../media/image14.svg"/><Relationship Id="rId12" Type="http://schemas.openxmlformats.org/officeDocument/2006/relationships/hyperlink" Target="https://www.instagram.com/educaloi/?hl=fr-ca" TargetMode="External"/><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3.png"/><Relationship Id="rId11" Type="http://schemas.openxmlformats.org/officeDocument/2006/relationships/hyperlink" Target="https://www.youtube.com/c/educaloi/videos" TargetMode="External"/><Relationship Id="rId5" Type="http://schemas.openxmlformats.org/officeDocument/2006/relationships/hyperlink" Target="https://educaloi.qc.ca/" TargetMode="External"/><Relationship Id="rId15" Type="http://schemas.openxmlformats.org/officeDocument/2006/relationships/image" Target="../media/image1.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 Id="rId14" Type="http://schemas.openxmlformats.org/officeDocument/2006/relationships/hyperlink" Target="https://educaloi.qc.ca/en/"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9.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8" name="Picture 13">
            <a:extLst>
              <a:ext uri="{FF2B5EF4-FFF2-40B4-BE49-F238E27FC236}">
                <a16:creationId xmlns:a16="http://schemas.microsoft.com/office/drawing/2014/main" id="{FF4AE20D-E092-A0A8-8EF1-844988D2D19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316" t="9271" r="3772" b="32316"/>
          <a:stretch/>
        </p:blipFill>
        <p:spPr>
          <a:xfrm>
            <a:off x="0" y="-128336"/>
            <a:ext cx="12192000" cy="4895546"/>
          </a:xfrm>
          <a:prstGeom prst="rect">
            <a:avLst/>
          </a:prstGeom>
        </p:spPr>
      </p:pic>
      <p:sp>
        <p:nvSpPr>
          <p:cNvPr id="2" name="Titre 1">
            <a:extLst>
              <a:ext uri="{FF2B5EF4-FFF2-40B4-BE49-F238E27FC236}">
                <a16:creationId xmlns:a16="http://schemas.microsoft.com/office/drawing/2014/main" id="{14268358-8787-DF04-9D5E-2C47C84BBC9A}"/>
              </a:ext>
            </a:extLst>
          </p:cNvPr>
          <p:cNvSpPr>
            <a:spLocks noGrp="1"/>
          </p:cNvSpPr>
          <p:nvPr>
            <p:ph type="ctrTitle"/>
          </p:nvPr>
        </p:nvSpPr>
        <p:spPr>
          <a:xfrm>
            <a:off x="733246" y="1122363"/>
            <a:ext cx="7806906" cy="2387600"/>
          </a:xfrm>
        </p:spPr>
        <p:txBody>
          <a:bodyPr anchor="b"/>
          <a:lstStyle>
            <a:lvl1pPr algn="l">
              <a:defRPr sz="6000">
                <a:solidFill>
                  <a:schemeClr val="bg1"/>
                </a:solidFill>
              </a:defRPr>
            </a:lvl1pPr>
          </a:lstStyle>
          <a:p>
            <a:r>
              <a:rPr lang="fr-FR"/>
              <a:t>Modifiez le style du titre</a:t>
            </a:r>
            <a:endParaRPr lang="fr-CA"/>
          </a:p>
        </p:txBody>
      </p:sp>
      <p:sp>
        <p:nvSpPr>
          <p:cNvPr id="4" name="Espace réservé de la date 3">
            <a:extLst>
              <a:ext uri="{FF2B5EF4-FFF2-40B4-BE49-F238E27FC236}">
                <a16:creationId xmlns:a16="http://schemas.microsoft.com/office/drawing/2014/main" id="{3B0C5AA0-E852-578A-8D1F-6CEED1F0A8F3}"/>
              </a:ext>
            </a:extLst>
          </p:cNvPr>
          <p:cNvSpPr>
            <a:spLocks noGrp="1"/>
          </p:cNvSpPr>
          <p:nvPr>
            <p:ph type="dt" sz="half" idx="10"/>
          </p:nvPr>
        </p:nvSpPr>
        <p:spPr>
          <a:xfrm>
            <a:off x="838200" y="6356350"/>
            <a:ext cx="2743200" cy="365125"/>
          </a:xfrm>
          <a:prstGeom prst="rect">
            <a:avLst/>
          </a:prstGeom>
        </p:spPr>
        <p:txBody>
          <a:bodyPr/>
          <a:lstStyle/>
          <a:p>
            <a:fld id="{A3CD4133-95F7-48D7-9EF0-9862A6E18954}" type="datetimeFigureOut">
              <a:rPr lang="fr-CA" smtClean="0"/>
              <a:t>2026-01-23</a:t>
            </a:fld>
            <a:endParaRPr lang="fr-CA"/>
          </a:p>
        </p:txBody>
      </p:sp>
      <p:sp>
        <p:nvSpPr>
          <p:cNvPr id="5" name="Espace réservé du pied de page 4">
            <a:extLst>
              <a:ext uri="{FF2B5EF4-FFF2-40B4-BE49-F238E27FC236}">
                <a16:creationId xmlns:a16="http://schemas.microsoft.com/office/drawing/2014/main" id="{02A35981-8A85-8AC7-A1C7-54AC56C82C7F}"/>
              </a:ext>
            </a:extLst>
          </p:cNvPr>
          <p:cNvSpPr>
            <a:spLocks noGrp="1"/>
          </p:cNvSpPr>
          <p:nvPr>
            <p:ph type="ftr" sz="quarter" idx="11"/>
          </p:nvPr>
        </p:nvSpPr>
        <p:spPr>
          <a:xfrm>
            <a:off x="4038600" y="6356350"/>
            <a:ext cx="4114800" cy="365125"/>
          </a:xfrm>
          <a:prstGeom prst="rect">
            <a:avLst/>
          </a:prstGeom>
        </p:spPr>
        <p:txBody>
          <a:bodyPr/>
          <a:lstStyle/>
          <a:p>
            <a:endParaRPr lang="fr-CA"/>
          </a:p>
        </p:txBody>
      </p:sp>
      <p:sp>
        <p:nvSpPr>
          <p:cNvPr id="6" name="Espace réservé du numéro de diapositive 5">
            <a:extLst>
              <a:ext uri="{FF2B5EF4-FFF2-40B4-BE49-F238E27FC236}">
                <a16:creationId xmlns:a16="http://schemas.microsoft.com/office/drawing/2014/main" id="{B45A0092-D95E-40D9-83DF-99846FF244DF}"/>
              </a:ext>
            </a:extLst>
          </p:cNvPr>
          <p:cNvSpPr>
            <a:spLocks noGrp="1"/>
          </p:cNvSpPr>
          <p:nvPr>
            <p:ph type="sldNum" sz="quarter" idx="12"/>
          </p:nvPr>
        </p:nvSpPr>
        <p:spPr>
          <a:xfrm>
            <a:off x="8610600" y="6356350"/>
            <a:ext cx="2743200" cy="365125"/>
          </a:xfrm>
          <a:prstGeom prst="rect">
            <a:avLst/>
          </a:prstGeom>
        </p:spPr>
        <p:txBody>
          <a:bodyPr/>
          <a:lstStyle/>
          <a:p>
            <a:fld id="{115A90E2-16E0-4520-91C8-BAA7D6C279B5}" type="slidenum">
              <a:rPr lang="fr-CA" smtClean="0"/>
              <a:t>‹n°›</a:t>
            </a:fld>
            <a:endParaRPr lang="fr-CA"/>
          </a:p>
        </p:txBody>
      </p:sp>
      <p:sp>
        <p:nvSpPr>
          <p:cNvPr id="7" name="Rectangle 6">
            <a:extLst>
              <a:ext uri="{FF2B5EF4-FFF2-40B4-BE49-F238E27FC236}">
                <a16:creationId xmlns:a16="http://schemas.microsoft.com/office/drawing/2014/main" id="{DE7B2A1B-2889-0D82-FF83-4F3AB99B1E67}"/>
              </a:ext>
            </a:extLst>
          </p:cNvPr>
          <p:cNvSpPr/>
          <p:nvPr userDrawn="1"/>
        </p:nvSpPr>
        <p:spPr>
          <a:xfrm>
            <a:off x="0" y="4726112"/>
            <a:ext cx="12192000" cy="2262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 name="Sous-titre 2">
            <a:extLst>
              <a:ext uri="{FF2B5EF4-FFF2-40B4-BE49-F238E27FC236}">
                <a16:creationId xmlns:a16="http://schemas.microsoft.com/office/drawing/2014/main" id="{786A9653-0CF7-405B-9EE1-5F63ED582BED}"/>
              </a:ext>
            </a:extLst>
          </p:cNvPr>
          <p:cNvSpPr>
            <a:spLocks noGrp="1"/>
          </p:cNvSpPr>
          <p:nvPr>
            <p:ph type="subTitle" idx="1"/>
          </p:nvPr>
        </p:nvSpPr>
        <p:spPr>
          <a:xfrm>
            <a:off x="733246" y="4907756"/>
            <a:ext cx="5589916"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pic>
        <p:nvPicPr>
          <p:cNvPr id="15" name="Image 14" descr="Une image contenant Police, Graphique, logo, symbole&#10;&#10;Description générée automatiquement">
            <a:extLst>
              <a:ext uri="{FF2B5EF4-FFF2-40B4-BE49-F238E27FC236}">
                <a16:creationId xmlns:a16="http://schemas.microsoft.com/office/drawing/2014/main" id="{210534FF-39A5-D602-21C0-17F1FB83E71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67164" y="5889572"/>
            <a:ext cx="3551506" cy="673946"/>
          </a:xfrm>
          <a:prstGeom prst="rect">
            <a:avLst/>
          </a:prstGeom>
        </p:spPr>
      </p:pic>
    </p:spTree>
    <p:extLst>
      <p:ext uri="{BB962C8B-B14F-4D97-AF65-F5344CB8AC3E}">
        <p14:creationId xmlns:p14="http://schemas.microsoft.com/office/powerpoint/2010/main" val="4279856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solidFill>
          <a:schemeClr val="accent3"/>
        </a:solidFill>
        <a:effectLst/>
      </p:bgPr>
    </p:bg>
    <p:spTree>
      <p:nvGrpSpPr>
        <p:cNvPr id="1" name=""/>
        <p:cNvGrpSpPr/>
        <p:nvPr/>
      </p:nvGrpSpPr>
      <p:grpSpPr>
        <a:xfrm>
          <a:off x="0" y="0"/>
          <a:ext cx="0" cy="0"/>
          <a:chOff x="0" y="0"/>
          <a:chExt cx="0" cy="0"/>
        </a:xfrm>
      </p:grpSpPr>
      <p:pic>
        <p:nvPicPr>
          <p:cNvPr id="4" name="Picture 19" descr="Background pattern&#10;&#10;Description automatically generated">
            <a:extLst>
              <a:ext uri="{FF2B5EF4-FFF2-40B4-BE49-F238E27FC236}">
                <a16:creationId xmlns:a16="http://schemas.microsoft.com/office/drawing/2014/main" id="{664730B6-B2F1-0703-0A30-3290CA2ED4B4}"/>
              </a:ext>
            </a:extLst>
          </p:cNvPr>
          <p:cNvPicPr>
            <a:picLocks noChangeAspect="1"/>
          </p:cNvPicPr>
          <p:nvPr userDrawn="1"/>
        </p:nvPicPr>
        <p:blipFill rotWithShape="1">
          <a:blip r:embed="rId2">
            <a:grayscl/>
            <a:alphaModFix amt="35000"/>
            <a:extLst>
              <a:ext uri="{28A0092B-C50C-407E-A947-70E740481C1C}">
                <a14:useLocalDpi xmlns:a14="http://schemas.microsoft.com/office/drawing/2010/main" val="0"/>
              </a:ext>
            </a:extLst>
          </a:blip>
          <a:srcRect l="11366" t="3545" r="2419" b="34438"/>
          <a:stretch/>
        </p:blipFill>
        <p:spPr>
          <a:xfrm>
            <a:off x="0" y="-1"/>
            <a:ext cx="12192000" cy="6770979"/>
          </a:xfrm>
          <a:prstGeom prst="rect">
            <a:avLst/>
          </a:prstGeom>
        </p:spPr>
      </p:pic>
      <p:sp>
        <p:nvSpPr>
          <p:cNvPr id="3" name="Bulle narrative : ronde 2">
            <a:extLst>
              <a:ext uri="{FF2B5EF4-FFF2-40B4-BE49-F238E27FC236}">
                <a16:creationId xmlns:a16="http://schemas.microsoft.com/office/drawing/2014/main" id="{33533F8A-1D78-EA78-D0BF-B34194F734E5}"/>
              </a:ext>
            </a:extLst>
          </p:cNvPr>
          <p:cNvSpPr/>
          <p:nvPr userDrawn="1"/>
        </p:nvSpPr>
        <p:spPr>
          <a:xfrm>
            <a:off x="1866899" y="704850"/>
            <a:ext cx="8458201" cy="5188781"/>
          </a:xfrm>
          <a:prstGeom prst="wedgeEllipseCallout">
            <a:avLst>
              <a:gd name="adj1" fmla="val -48356"/>
              <a:gd name="adj2" fmla="val 5684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Espace réservé du texte 5">
            <a:extLst>
              <a:ext uri="{FF2B5EF4-FFF2-40B4-BE49-F238E27FC236}">
                <a16:creationId xmlns:a16="http://schemas.microsoft.com/office/drawing/2014/main" id="{C9442EE2-1A1C-FF07-F1E2-9BB9BE5BA83D}"/>
              </a:ext>
            </a:extLst>
          </p:cNvPr>
          <p:cNvSpPr>
            <a:spLocks noGrp="1"/>
          </p:cNvSpPr>
          <p:nvPr>
            <p:ph type="body" sz="quarter" idx="10"/>
          </p:nvPr>
        </p:nvSpPr>
        <p:spPr>
          <a:xfrm>
            <a:off x="3095624" y="1675750"/>
            <a:ext cx="6000750" cy="3419475"/>
          </a:xfrm>
        </p:spPr>
        <p:txBody>
          <a:bodyPr anchor="ctr">
            <a:normAutofit/>
          </a:bodyPr>
          <a:lstStyle>
            <a:lvl1pPr marL="0" indent="0">
              <a:buNone/>
              <a:defRPr sz="3200"/>
            </a:lvl1pPr>
            <a:lvl2pPr marL="457200" indent="0">
              <a:buNone/>
              <a:defRPr/>
            </a:lvl2pPr>
            <a:lvl3pPr marL="914400" indent="0">
              <a:buNone/>
              <a:defRPr/>
            </a:lvl3pPr>
            <a:lvl4pPr marL="1371600" indent="0">
              <a:buNone/>
              <a:defRPr/>
            </a:lvl4pPr>
            <a:lvl5pPr marL="1828800" indent="0">
              <a:buNone/>
              <a:defRPr/>
            </a:lvl5pPr>
          </a:lstStyle>
          <a:p>
            <a:pPr lvl="0"/>
            <a:r>
              <a:rPr lang="fr-FR"/>
              <a:t>Cliquez pour modifier les styles du texte du masque</a:t>
            </a:r>
          </a:p>
        </p:txBody>
      </p:sp>
    </p:spTree>
    <p:extLst>
      <p:ext uri="{BB962C8B-B14F-4D97-AF65-F5344CB8AC3E}">
        <p14:creationId xmlns:p14="http://schemas.microsoft.com/office/powerpoint/2010/main" val="248108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7" name="Image 6" descr="Une image contenant motif, conception, Symétrie, cercle&#10;&#10;Description générée automatiquement">
            <a:extLst>
              <a:ext uri="{FF2B5EF4-FFF2-40B4-BE49-F238E27FC236}">
                <a16:creationId xmlns:a16="http://schemas.microsoft.com/office/drawing/2014/main" id="{A7F3B36C-82EC-93F3-8431-8D9DFD1DBC16}"/>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r="7942" b="33100"/>
          <a:stretch/>
        </p:blipFill>
        <p:spPr>
          <a:xfrm>
            <a:off x="0" y="23332"/>
            <a:ext cx="12272210" cy="6690768"/>
          </a:xfrm>
          <a:prstGeom prst="rect">
            <a:avLst/>
          </a:prstGeom>
        </p:spPr>
      </p:pic>
      <p:sp>
        <p:nvSpPr>
          <p:cNvPr id="2" name="Titre 1">
            <a:extLst>
              <a:ext uri="{FF2B5EF4-FFF2-40B4-BE49-F238E27FC236}">
                <a16:creationId xmlns:a16="http://schemas.microsoft.com/office/drawing/2014/main" id="{FA84991B-9EBD-DAED-C108-783F09094D5C}"/>
              </a:ext>
            </a:extLst>
          </p:cNvPr>
          <p:cNvSpPr>
            <a:spLocks noGrp="1"/>
          </p:cNvSpPr>
          <p:nvPr>
            <p:ph type="title"/>
          </p:nvPr>
        </p:nvSpPr>
        <p:spPr>
          <a:xfrm>
            <a:off x="839788" y="365125"/>
            <a:ext cx="10515600" cy="1325563"/>
          </a:xfrm>
        </p:spPr>
        <p:txBody>
          <a:bodyPr/>
          <a:lstStyle>
            <a:lvl1pPr>
              <a:defRPr>
                <a:solidFill>
                  <a:schemeClr val="accent1"/>
                </a:solidFill>
              </a:defRPr>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3E5E80BC-A930-D3A1-2303-2D8D6C3A39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CA7D903F-A352-4171-BD36-83E517353DFF}"/>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232C3633-AEF2-02DB-572C-4AA6FE3A7C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1BD108C0-04C9-1007-54E9-75957CB3EA8D}"/>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grpSp>
        <p:nvGrpSpPr>
          <p:cNvPr id="11" name="Groupe 9">
            <a:extLst>
              <a:ext uri="{FF2B5EF4-FFF2-40B4-BE49-F238E27FC236}">
                <a16:creationId xmlns:a16="http://schemas.microsoft.com/office/drawing/2014/main" id="{03033E5A-A25C-5101-78E1-E8B64ECFFB59}"/>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12" name="Rectangle 11">
              <a:extLst>
                <a:ext uri="{FF2B5EF4-FFF2-40B4-BE49-F238E27FC236}">
                  <a16:creationId xmlns:a16="http://schemas.microsoft.com/office/drawing/2014/main" id="{DE33AA58-3CAC-9214-E20B-17779163A6B5}"/>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3" name="Image 5">
              <a:extLst>
                <a:ext uri="{FF2B5EF4-FFF2-40B4-BE49-F238E27FC236}">
                  <a16:creationId xmlns:a16="http://schemas.microsoft.com/office/drawing/2014/main" id="{056832D5-8ABD-54AF-EA00-9C8DE1379901}"/>
                </a:ext>
              </a:extLst>
            </p:cNvPr>
            <p:cNvPicPr>
              <a:picLocks noChangeAspect="1"/>
            </p:cNvPicPr>
            <p:nvPr/>
          </p:nvPicPr>
          <p:blipFill>
            <a:blip r:embed="rId3"/>
            <a:stretch>
              <a:fillRect/>
            </a:stretch>
          </p:blipFill>
          <p:spPr>
            <a:xfrm>
              <a:off x="9957844" y="6290315"/>
              <a:ext cx="1833096" cy="509600"/>
            </a:xfrm>
            <a:prstGeom prst="rect">
              <a:avLst/>
            </a:prstGeom>
            <a:grpFill/>
          </p:spPr>
        </p:pic>
      </p:grpSp>
    </p:spTree>
    <p:extLst>
      <p:ext uri="{BB962C8B-B14F-4D97-AF65-F5344CB8AC3E}">
        <p14:creationId xmlns:p14="http://schemas.microsoft.com/office/powerpoint/2010/main" val="264881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re et contenu 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026445-ACFC-A72F-1723-BEF8474F44AD}"/>
              </a:ext>
            </a:extLst>
          </p:cNvPr>
          <p:cNvSpPr>
            <a:spLocks noGrp="1"/>
          </p:cNvSpPr>
          <p:nvPr>
            <p:ph type="title"/>
          </p:nvPr>
        </p:nvSpPr>
        <p:spPr>
          <a:xfrm>
            <a:off x="543599" y="1323474"/>
            <a:ext cx="11232763" cy="865544"/>
          </a:xfrm>
        </p:spPr>
        <p:txBody>
          <a:bodyPr/>
          <a:lstStyle>
            <a:lvl1pPr>
              <a:defRPr>
                <a:solidFill>
                  <a:schemeClr val="accent1"/>
                </a:solidFill>
              </a:defRPr>
            </a:lvl1pPr>
          </a:lstStyle>
          <a:p>
            <a:r>
              <a:rPr lang="fr-FR"/>
              <a:t>Modifiez le style du titre</a:t>
            </a:r>
            <a:endParaRPr lang="fr-CA"/>
          </a:p>
        </p:txBody>
      </p:sp>
      <p:sp>
        <p:nvSpPr>
          <p:cNvPr id="7" name="Espace réservé du contenu 2">
            <a:extLst>
              <a:ext uri="{FF2B5EF4-FFF2-40B4-BE49-F238E27FC236}">
                <a16:creationId xmlns:a16="http://schemas.microsoft.com/office/drawing/2014/main" id="{1B018064-8571-36C2-CFD6-4B0FF03F32E7}"/>
              </a:ext>
            </a:extLst>
          </p:cNvPr>
          <p:cNvSpPr>
            <a:spLocks noGrp="1"/>
          </p:cNvSpPr>
          <p:nvPr>
            <p:ph idx="1"/>
          </p:nvPr>
        </p:nvSpPr>
        <p:spPr>
          <a:xfrm>
            <a:off x="543600" y="2417592"/>
            <a:ext cx="11232764" cy="39555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pic>
        <p:nvPicPr>
          <p:cNvPr id="3" name="Picture 13">
            <a:extLst>
              <a:ext uri="{FF2B5EF4-FFF2-40B4-BE49-F238E27FC236}">
                <a16:creationId xmlns:a16="http://schemas.microsoft.com/office/drawing/2014/main" id="{123C9219-306C-B7B1-57BB-3850D00747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53" t="7555" r="4635" b="77750"/>
          <a:stretch/>
        </p:blipFill>
        <p:spPr>
          <a:xfrm>
            <a:off x="0" y="0"/>
            <a:ext cx="12192000" cy="1231636"/>
          </a:xfrm>
          <a:prstGeom prst="rect">
            <a:avLst/>
          </a:prstGeom>
        </p:spPr>
      </p:pic>
    </p:spTree>
    <p:extLst>
      <p:ext uri="{BB962C8B-B14F-4D97-AF65-F5344CB8AC3E}">
        <p14:creationId xmlns:p14="http://schemas.microsoft.com/office/powerpoint/2010/main" val="378594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re et contenu_3">
    <p:spTree>
      <p:nvGrpSpPr>
        <p:cNvPr id="1" name=""/>
        <p:cNvGrpSpPr/>
        <p:nvPr/>
      </p:nvGrpSpPr>
      <p:grpSpPr>
        <a:xfrm>
          <a:off x="0" y="0"/>
          <a:ext cx="0" cy="0"/>
          <a:chOff x="0" y="0"/>
          <a:chExt cx="0" cy="0"/>
        </a:xfrm>
      </p:grpSpPr>
      <p:pic>
        <p:nvPicPr>
          <p:cNvPr id="6" name="Picture 13">
            <a:extLst>
              <a:ext uri="{FF2B5EF4-FFF2-40B4-BE49-F238E27FC236}">
                <a16:creationId xmlns:a16="http://schemas.microsoft.com/office/drawing/2014/main" id="{4C0EA56B-7832-2912-D433-6BA227A837F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53" t="7555" r="4635" b="66509"/>
          <a:stretch/>
        </p:blipFill>
        <p:spPr>
          <a:xfrm>
            <a:off x="0" y="-19363"/>
            <a:ext cx="12192000" cy="2173704"/>
          </a:xfrm>
          <a:prstGeom prst="rect">
            <a:avLst/>
          </a:prstGeom>
        </p:spPr>
      </p:pic>
      <p:sp>
        <p:nvSpPr>
          <p:cNvPr id="2" name="Titre 1">
            <a:extLst>
              <a:ext uri="{FF2B5EF4-FFF2-40B4-BE49-F238E27FC236}">
                <a16:creationId xmlns:a16="http://schemas.microsoft.com/office/drawing/2014/main" id="{0D026445-ACFC-A72F-1723-BEF8474F44AD}"/>
              </a:ext>
            </a:extLst>
          </p:cNvPr>
          <p:cNvSpPr>
            <a:spLocks noGrp="1"/>
          </p:cNvSpPr>
          <p:nvPr>
            <p:ph type="title"/>
          </p:nvPr>
        </p:nvSpPr>
        <p:spPr>
          <a:xfrm>
            <a:off x="543466" y="549327"/>
            <a:ext cx="11232897" cy="1325563"/>
          </a:xfrm>
        </p:spPr>
        <p:txBody>
          <a:bodyPr anchor="b"/>
          <a:lstStyle>
            <a:lvl1pPr>
              <a:defRPr>
                <a:solidFill>
                  <a:schemeClr val="bg1"/>
                </a:solidFill>
              </a:defRPr>
            </a:lvl1pPr>
          </a:lstStyle>
          <a:p>
            <a:r>
              <a:rPr lang="fr-FR"/>
              <a:t>Modifiez le style du titre</a:t>
            </a:r>
            <a:endParaRPr lang="fr-CA"/>
          </a:p>
        </p:txBody>
      </p:sp>
      <p:grpSp>
        <p:nvGrpSpPr>
          <p:cNvPr id="4" name="Groupe 9">
            <a:extLst>
              <a:ext uri="{FF2B5EF4-FFF2-40B4-BE49-F238E27FC236}">
                <a16:creationId xmlns:a16="http://schemas.microsoft.com/office/drawing/2014/main" id="{FC538D49-A55C-432B-37A1-FBF2F542249D}"/>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5" name="Rectangle 4">
              <a:extLst>
                <a:ext uri="{FF2B5EF4-FFF2-40B4-BE49-F238E27FC236}">
                  <a16:creationId xmlns:a16="http://schemas.microsoft.com/office/drawing/2014/main" id="{7DB067FC-368A-ADFE-5403-B04C0D0ED1AC}"/>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7" name="Image 5">
              <a:extLst>
                <a:ext uri="{FF2B5EF4-FFF2-40B4-BE49-F238E27FC236}">
                  <a16:creationId xmlns:a16="http://schemas.microsoft.com/office/drawing/2014/main" id="{2E6CC879-4823-152F-17DF-1975E60CA16D}"/>
                </a:ext>
              </a:extLst>
            </p:cNvPr>
            <p:cNvPicPr>
              <a:picLocks noChangeAspect="1"/>
            </p:cNvPicPr>
            <p:nvPr/>
          </p:nvPicPr>
          <p:blipFill>
            <a:blip r:embed="rId3"/>
            <a:stretch>
              <a:fillRect/>
            </a:stretch>
          </p:blipFill>
          <p:spPr>
            <a:xfrm>
              <a:off x="9957844" y="6290315"/>
              <a:ext cx="1833096" cy="509600"/>
            </a:xfrm>
            <a:prstGeom prst="rect">
              <a:avLst/>
            </a:prstGeom>
            <a:grpFill/>
          </p:spPr>
        </p:pic>
      </p:grpSp>
      <p:sp>
        <p:nvSpPr>
          <p:cNvPr id="11" name="Espace réservé du contenu 2">
            <a:extLst>
              <a:ext uri="{FF2B5EF4-FFF2-40B4-BE49-F238E27FC236}">
                <a16:creationId xmlns:a16="http://schemas.microsoft.com/office/drawing/2014/main" id="{44B7FDBD-DBAF-3EA0-C1DD-AD3FC25DB2B2}"/>
              </a:ext>
            </a:extLst>
          </p:cNvPr>
          <p:cNvSpPr>
            <a:spLocks noGrp="1"/>
          </p:cNvSpPr>
          <p:nvPr>
            <p:ph idx="1"/>
          </p:nvPr>
        </p:nvSpPr>
        <p:spPr>
          <a:xfrm>
            <a:off x="543600" y="2417592"/>
            <a:ext cx="11232764" cy="39555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Tree>
    <p:extLst>
      <p:ext uri="{BB962C8B-B14F-4D97-AF65-F5344CB8AC3E}">
        <p14:creationId xmlns:p14="http://schemas.microsoft.com/office/powerpoint/2010/main" val="3735583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grpSp>
        <p:nvGrpSpPr>
          <p:cNvPr id="5" name="Groupe 9">
            <a:extLst>
              <a:ext uri="{FF2B5EF4-FFF2-40B4-BE49-F238E27FC236}">
                <a16:creationId xmlns:a16="http://schemas.microsoft.com/office/drawing/2014/main" id="{33208C2E-B8E6-D146-AEBC-3BE23F36A50B}"/>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6" name="Rectangle 5">
              <a:extLst>
                <a:ext uri="{FF2B5EF4-FFF2-40B4-BE49-F238E27FC236}">
                  <a16:creationId xmlns:a16="http://schemas.microsoft.com/office/drawing/2014/main" id="{8A148585-A276-1EDE-8B51-18BC527E0B0F}"/>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7" name="Image 5">
              <a:extLst>
                <a:ext uri="{FF2B5EF4-FFF2-40B4-BE49-F238E27FC236}">
                  <a16:creationId xmlns:a16="http://schemas.microsoft.com/office/drawing/2014/main" id="{59EAA03F-A5F2-5D1B-0913-2DE8E20FA081}"/>
                </a:ext>
              </a:extLst>
            </p:cNvPr>
            <p:cNvPicPr>
              <a:picLocks noChangeAspect="1"/>
            </p:cNvPicPr>
            <p:nvPr/>
          </p:nvPicPr>
          <p:blipFill>
            <a:blip r:embed="rId2"/>
            <a:stretch>
              <a:fillRect/>
            </a:stretch>
          </p:blipFill>
          <p:spPr>
            <a:xfrm>
              <a:off x="9957844" y="6290315"/>
              <a:ext cx="1833096" cy="509600"/>
            </a:xfrm>
            <a:prstGeom prst="rect">
              <a:avLst/>
            </a:prstGeom>
            <a:grpFill/>
          </p:spPr>
        </p:pic>
      </p:grpSp>
    </p:spTree>
    <p:extLst>
      <p:ext uri="{BB962C8B-B14F-4D97-AF65-F5344CB8AC3E}">
        <p14:creationId xmlns:p14="http://schemas.microsoft.com/office/powerpoint/2010/main" val="3100289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712883-DB84-062B-B115-A2DA747C20D6}"/>
              </a:ext>
            </a:extLst>
          </p:cNvPr>
          <p:cNvSpPr>
            <a:spLocks noGrp="1"/>
          </p:cNvSpPr>
          <p:nvPr>
            <p:ph type="title"/>
          </p:nvPr>
        </p:nvSpPr>
        <p:spPr>
          <a:xfrm>
            <a:off x="839788" y="661737"/>
            <a:ext cx="3932237" cy="1985209"/>
          </a:xfrm>
        </p:spPr>
        <p:txBody>
          <a:bodyPr anchor="b">
            <a:normAutofit/>
          </a:bodyPr>
          <a:lstStyle>
            <a:lvl1pPr>
              <a:defRPr sz="4000">
                <a:solidFill>
                  <a:schemeClr val="accent1"/>
                </a:solidFill>
              </a:defRPr>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99E5B265-4900-CB60-3DF7-B1DD87401DC5}"/>
              </a:ext>
            </a:extLst>
          </p:cNvPr>
          <p:cNvSpPr>
            <a:spLocks noGrp="1"/>
          </p:cNvSpPr>
          <p:nvPr>
            <p:ph idx="1"/>
          </p:nvPr>
        </p:nvSpPr>
        <p:spPr>
          <a:xfrm>
            <a:off x="5183188" y="661737"/>
            <a:ext cx="6172200" cy="51993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id="{4953DAE2-B543-D4FC-B0A4-C871E47A8131}"/>
              </a:ext>
            </a:extLst>
          </p:cNvPr>
          <p:cNvSpPr>
            <a:spLocks noGrp="1"/>
          </p:cNvSpPr>
          <p:nvPr>
            <p:ph type="body" sz="half" idx="2"/>
          </p:nvPr>
        </p:nvSpPr>
        <p:spPr>
          <a:xfrm>
            <a:off x="839788" y="2815388"/>
            <a:ext cx="3932237" cy="305359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grpSp>
        <p:nvGrpSpPr>
          <p:cNvPr id="8" name="Groupe 9">
            <a:extLst>
              <a:ext uri="{FF2B5EF4-FFF2-40B4-BE49-F238E27FC236}">
                <a16:creationId xmlns:a16="http://schemas.microsoft.com/office/drawing/2014/main" id="{A4DB4544-1375-FDA1-E144-1E1F73677A38}"/>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9" name="Rectangle 8">
              <a:extLst>
                <a:ext uri="{FF2B5EF4-FFF2-40B4-BE49-F238E27FC236}">
                  <a16:creationId xmlns:a16="http://schemas.microsoft.com/office/drawing/2014/main" id="{A67A29BB-352A-F74C-A439-7EB608678E1E}"/>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Image 5">
              <a:extLst>
                <a:ext uri="{FF2B5EF4-FFF2-40B4-BE49-F238E27FC236}">
                  <a16:creationId xmlns:a16="http://schemas.microsoft.com/office/drawing/2014/main" id="{46D1E15D-82D8-2D9C-98B0-251E7FF2986C}"/>
                </a:ext>
              </a:extLst>
            </p:cNvPr>
            <p:cNvPicPr>
              <a:picLocks noChangeAspect="1"/>
            </p:cNvPicPr>
            <p:nvPr/>
          </p:nvPicPr>
          <p:blipFill>
            <a:blip r:embed="rId2"/>
            <a:stretch>
              <a:fillRect/>
            </a:stretch>
          </p:blipFill>
          <p:spPr>
            <a:xfrm>
              <a:off x="9957844" y="6290315"/>
              <a:ext cx="1833096" cy="509600"/>
            </a:xfrm>
            <a:prstGeom prst="rect">
              <a:avLst/>
            </a:prstGeom>
            <a:grpFill/>
          </p:spPr>
        </p:pic>
      </p:grpSp>
      <p:pic>
        <p:nvPicPr>
          <p:cNvPr id="5" name="Image 4" descr="Une image contenant motif, conception, Symétrie, cercle&#10;&#10;Description générée automatiquement">
            <a:extLst>
              <a:ext uri="{FF2B5EF4-FFF2-40B4-BE49-F238E27FC236}">
                <a16:creationId xmlns:a16="http://schemas.microsoft.com/office/drawing/2014/main" id="{FFF5F553-A745-A1AD-4DE6-FEB323DF9B75}"/>
              </a:ext>
            </a:extLst>
          </p:cNvPr>
          <p:cNvPicPr>
            <a:picLocks noChangeAspect="1"/>
          </p:cNvPicPr>
          <p:nvPr userDrawn="1"/>
        </p:nvPicPr>
        <p:blipFill rotWithShape="1">
          <a:blip r:embed="rId3">
            <a:alphaModFix amt="10000"/>
            <a:extLst>
              <a:ext uri="{28A0092B-C50C-407E-A947-70E740481C1C}">
                <a14:useLocalDpi xmlns:a14="http://schemas.microsoft.com/office/drawing/2010/main" val="0"/>
              </a:ext>
            </a:extLst>
          </a:blip>
          <a:srcRect r="7942" b="33100"/>
          <a:stretch/>
        </p:blipFill>
        <p:spPr>
          <a:xfrm>
            <a:off x="0" y="23332"/>
            <a:ext cx="12272210" cy="6690768"/>
          </a:xfrm>
          <a:prstGeom prst="rect">
            <a:avLst/>
          </a:prstGeom>
        </p:spPr>
      </p:pic>
    </p:spTree>
    <p:extLst>
      <p:ext uri="{BB962C8B-B14F-4D97-AF65-F5344CB8AC3E}">
        <p14:creationId xmlns:p14="http://schemas.microsoft.com/office/powerpoint/2010/main" val="3255062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ducaloi_reseaux sociaux">
    <p:spTree>
      <p:nvGrpSpPr>
        <p:cNvPr id="1" name=""/>
        <p:cNvGrpSpPr/>
        <p:nvPr/>
      </p:nvGrpSpPr>
      <p:grpSpPr>
        <a:xfrm>
          <a:off x="0" y="0"/>
          <a:ext cx="0" cy="0"/>
          <a:chOff x="0" y="0"/>
          <a:chExt cx="0" cy="0"/>
        </a:xfrm>
      </p:grpSpPr>
      <p:pic>
        <p:nvPicPr>
          <p:cNvPr id="28" name="Image 27" descr="Une image contenant Police, Graphique, logo, graphisme&#10;&#10;Description générée automatiquement">
            <a:extLst>
              <a:ext uri="{FF2B5EF4-FFF2-40B4-BE49-F238E27FC236}">
                <a16:creationId xmlns:a16="http://schemas.microsoft.com/office/drawing/2014/main" id="{72F422A0-9BA7-EDE5-006D-4A33414216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2680" y="5915861"/>
            <a:ext cx="1008711" cy="629729"/>
          </a:xfrm>
          <a:prstGeom prst="rect">
            <a:avLst/>
          </a:prstGeom>
        </p:spPr>
      </p:pic>
      <p:grpSp>
        <p:nvGrpSpPr>
          <p:cNvPr id="4" name="Group 30">
            <a:extLst>
              <a:ext uri="{FF2B5EF4-FFF2-40B4-BE49-F238E27FC236}">
                <a16:creationId xmlns:a16="http://schemas.microsoft.com/office/drawing/2014/main" id="{C50FDE65-1077-5242-E7B1-13AA0A7B9B9E}"/>
              </a:ext>
            </a:extLst>
          </p:cNvPr>
          <p:cNvGrpSpPr/>
          <p:nvPr userDrawn="1"/>
        </p:nvGrpSpPr>
        <p:grpSpPr>
          <a:xfrm>
            <a:off x="285324" y="1474403"/>
            <a:ext cx="5810676" cy="3502410"/>
            <a:chOff x="4419601" y="2396066"/>
            <a:chExt cx="7992532" cy="4817533"/>
          </a:xfrm>
        </p:grpSpPr>
        <p:pic>
          <p:nvPicPr>
            <p:cNvPr id="5" name="Image 27">
              <a:extLst>
                <a:ext uri="{FF2B5EF4-FFF2-40B4-BE49-F238E27FC236}">
                  <a16:creationId xmlns:a16="http://schemas.microsoft.com/office/drawing/2014/main" id="{9967820A-8013-7E44-9AD6-FC493A7764A2}"/>
                </a:ext>
              </a:extLst>
            </p:cNvPr>
            <p:cNvPicPr>
              <a:picLocks noChangeAspect="1"/>
            </p:cNvPicPr>
            <p:nvPr/>
          </p:nvPicPr>
          <p:blipFill rotWithShape="1">
            <a:blip r:embed="rId3"/>
            <a:srcRect l="-26" t="2093" r="-383" b="-2963"/>
            <a:stretch/>
          </p:blipFill>
          <p:spPr>
            <a:xfrm>
              <a:off x="4419601" y="2396066"/>
              <a:ext cx="7992532" cy="4817533"/>
            </a:xfrm>
            <a:prstGeom prst="rect">
              <a:avLst/>
            </a:prstGeom>
          </p:spPr>
        </p:pic>
        <p:pic>
          <p:nvPicPr>
            <p:cNvPr id="6" name="Picture 32" descr="Graphical user interface, application&#10;&#10;Description automatically generated">
              <a:extLst>
                <a:ext uri="{FF2B5EF4-FFF2-40B4-BE49-F238E27FC236}">
                  <a16:creationId xmlns:a16="http://schemas.microsoft.com/office/drawing/2014/main" id="{99C0C2DB-F8CC-6978-3E50-551225BA98AF}"/>
                </a:ext>
              </a:extLst>
            </p:cNvPr>
            <p:cNvPicPr>
              <a:picLocks noChangeAspect="1"/>
            </p:cNvPicPr>
            <p:nvPr/>
          </p:nvPicPr>
          <p:blipFill rotWithShape="1">
            <a:blip r:embed="rId4">
              <a:extLst>
                <a:ext uri="{28A0092B-C50C-407E-A947-70E740481C1C}">
                  <a14:useLocalDpi xmlns:a14="http://schemas.microsoft.com/office/drawing/2010/main" val="0"/>
                </a:ext>
              </a:extLst>
            </a:blip>
            <a:srcRect r="10810" b="6410"/>
            <a:stretch/>
          </p:blipFill>
          <p:spPr>
            <a:xfrm>
              <a:off x="5511028" y="2713443"/>
              <a:ext cx="5783505" cy="3628089"/>
            </a:xfrm>
            <a:prstGeom prst="rect">
              <a:avLst/>
            </a:prstGeom>
          </p:spPr>
        </p:pic>
      </p:grpSp>
      <p:grpSp>
        <p:nvGrpSpPr>
          <p:cNvPr id="7" name="Groupe 17">
            <a:extLst>
              <a:ext uri="{FF2B5EF4-FFF2-40B4-BE49-F238E27FC236}">
                <a16:creationId xmlns:a16="http://schemas.microsoft.com/office/drawing/2014/main" id="{03020146-95CB-80DD-BA8C-34164305C658}"/>
              </a:ext>
            </a:extLst>
          </p:cNvPr>
          <p:cNvGrpSpPr>
            <a:grpSpLocks noChangeAspect="1"/>
          </p:cNvGrpSpPr>
          <p:nvPr userDrawn="1"/>
        </p:nvGrpSpPr>
        <p:grpSpPr>
          <a:xfrm>
            <a:off x="2881020" y="4898330"/>
            <a:ext cx="630976" cy="630936"/>
            <a:chOff x="8915400" y="2747719"/>
            <a:chExt cx="1689500" cy="1689393"/>
          </a:xfrm>
        </p:grpSpPr>
        <p:sp>
          <p:nvSpPr>
            <p:cNvPr id="8" name="Oval 24">
              <a:hlinkClick r:id="rId5"/>
              <a:extLst>
                <a:ext uri="{FF2B5EF4-FFF2-40B4-BE49-F238E27FC236}">
                  <a16:creationId xmlns:a16="http://schemas.microsoft.com/office/drawing/2014/main" id="{638BF88E-FED5-F53A-B10D-8C26F7CA8157}"/>
                </a:ext>
              </a:extLst>
            </p:cNvPr>
            <p:cNvSpPr>
              <a:spLocks/>
            </p:cNvSpPr>
            <p:nvPr userDrawn="1"/>
          </p:nvSpPr>
          <p:spPr bwMode="auto">
            <a:xfrm>
              <a:off x="8915400" y="2747719"/>
              <a:ext cx="1689500" cy="1689393"/>
            </a:xfrm>
            <a:prstGeom prst="ellipse">
              <a:avLst/>
            </a:prstGeom>
            <a:solidFill>
              <a:srgbClr val="333F48"/>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9" name="Graphique 16">
              <a:extLst>
                <a:ext uri="{FF2B5EF4-FFF2-40B4-BE49-F238E27FC236}">
                  <a16:creationId xmlns:a16="http://schemas.microsoft.com/office/drawing/2014/main" id="{64AA9B73-C036-B61F-15A2-431C58169E4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421750" y="3254015"/>
              <a:ext cx="676800" cy="676800"/>
            </a:xfrm>
            <a:prstGeom prst="rect">
              <a:avLst/>
            </a:prstGeom>
          </p:spPr>
        </p:pic>
      </p:grpSp>
      <p:pic>
        <p:nvPicPr>
          <p:cNvPr id="10" name="Image 5">
            <a:extLst>
              <a:ext uri="{FF2B5EF4-FFF2-40B4-BE49-F238E27FC236}">
                <a16:creationId xmlns:a16="http://schemas.microsoft.com/office/drawing/2014/main" id="{D7B2A707-4B1B-59A0-1136-4D0A974ECC76}"/>
              </a:ext>
            </a:extLst>
          </p:cNvPr>
          <p:cNvPicPr>
            <a:picLocks noChangeAspect="1"/>
          </p:cNvPicPr>
          <p:nvPr userDrawn="1"/>
        </p:nvPicPr>
        <p:blipFill rotWithShape="1">
          <a:blip r:embed="rId8"/>
          <a:srcRect l="642" r="857"/>
          <a:stretch/>
        </p:blipFill>
        <p:spPr>
          <a:xfrm>
            <a:off x="6417032" y="1531158"/>
            <a:ext cx="1506886" cy="1280160"/>
          </a:xfrm>
          <a:prstGeom prst="rect">
            <a:avLst/>
          </a:prstGeom>
          <a:ln w="38100">
            <a:solidFill>
              <a:srgbClr val="333F48"/>
            </a:solidFill>
            <a:miter lim="800000"/>
          </a:ln>
        </p:spPr>
      </p:pic>
      <p:pic>
        <p:nvPicPr>
          <p:cNvPr id="11" name="Image 21">
            <a:extLst>
              <a:ext uri="{FF2B5EF4-FFF2-40B4-BE49-F238E27FC236}">
                <a16:creationId xmlns:a16="http://schemas.microsoft.com/office/drawing/2014/main" id="{C9490D14-F70D-9C52-503A-DC037DCDD60B}"/>
              </a:ext>
            </a:extLst>
          </p:cNvPr>
          <p:cNvPicPr>
            <a:picLocks noChangeAspect="1"/>
          </p:cNvPicPr>
          <p:nvPr userDrawn="1"/>
        </p:nvPicPr>
        <p:blipFill>
          <a:blip r:embed="rId9"/>
          <a:stretch>
            <a:fillRect/>
          </a:stretch>
        </p:blipFill>
        <p:spPr>
          <a:xfrm>
            <a:off x="6417032" y="3139224"/>
            <a:ext cx="1508760" cy="1159542"/>
          </a:xfrm>
          <a:prstGeom prst="rect">
            <a:avLst/>
          </a:prstGeom>
          <a:ln w="38100">
            <a:solidFill>
              <a:srgbClr val="333F48"/>
            </a:solidFill>
            <a:miter lim="800000"/>
          </a:ln>
        </p:spPr>
      </p:pic>
      <p:pic>
        <p:nvPicPr>
          <p:cNvPr id="12" name="Image 23">
            <a:extLst>
              <a:ext uri="{FF2B5EF4-FFF2-40B4-BE49-F238E27FC236}">
                <a16:creationId xmlns:a16="http://schemas.microsoft.com/office/drawing/2014/main" id="{473DAE30-D840-A1A6-4143-DFFE8AF256B7}"/>
              </a:ext>
            </a:extLst>
          </p:cNvPr>
          <p:cNvPicPr>
            <a:picLocks noChangeAspect="1"/>
          </p:cNvPicPr>
          <p:nvPr userDrawn="1"/>
        </p:nvPicPr>
        <p:blipFill>
          <a:blip r:embed="rId10"/>
          <a:stretch>
            <a:fillRect/>
          </a:stretch>
        </p:blipFill>
        <p:spPr>
          <a:xfrm>
            <a:off x="6417032" y="4626671"/>
            <a:ext cx="1508760" cy="1443298"/>
          </a:xfrm>
          <a:prstGeom prst="rect">
            <a:avLst/>
          </a:prstGeom>
          <a:ln w="38100">
            <a:solidFill>
              <a:srgbClr val="333F48"/>
            </a:solidFill>
            <a:miter lim="800000"/>
          </a:ln>
        </p:spPr>
      </p:pic>
      <p:grpSp>
        <p:nvGrpSpPr>
          <p:cNvPr id="13" name="Groupe 13">
            <a:extLst>
              <a:ext uri="{FF2B5EF4-FFF2-40B4-BE49-F238E27FC236}">
                <a16:creationId xmlns:a16="http://schemas.microsoft.com/office/drawing/2014/main" id="{76EEB412-7B52-E3C7-B9CC-F71BBC22A166}"/>
              </a:ext>
            </a:extLst>
          </p:cNvPr>
          <p:cNvGrpSpPr/>
          <p:nvPr userDrawn="1"/>
        </p:nvGrpSpPr>
        <p:grpSpPr>
          <a:xfrm>
            <a:off x="7636735" y="3402403"/>
            <a:ext cx="633224" cy="633184"/>
            <a:chOff x="539551" y="2747719"/>
            <a:chExt cx="1689499" cy="1689393"/>
          </a:xfrm>
        </p:grpSpPr>
        <p:sp>
          <p:nvSpPr>
            <p:cNvPr id="14" name="Oval 18">
              <a:hlinkClick r:id="rId11"/>
              <a:extLst>
                <a:ext uri="{FF2B5EF4-FFF2-40B4-BE49-F238E27FC236}">
                  <a16:creationId xmlns:a16="http://schemas.microsoft.com/office/drawing/2014/main" id="{3B8C6BA3-B753-C6E1-C755-6E0A4EFA3726}"/>
                </a:ext>
              </a:extLst>
            </p:cNvPr>
            <p:cNvSpPr>
              <a:spLocks/>
            </p:cNvSpPr>
            <p:nvPr userDrawn="1"/>
          </p:nvSpPr>
          <p:spPr bwMode="auto">
            <a:xfrm>
              <a:off x="539551" y="2747719"/>
              <a:ext cx="1689499" cy="1689393"/>
            </a:xfrm>
            <a:prstGeom prst="ellipse">
              <a:avLst/>
            </a:prstGeom>
            <a:solidFill>
              <a:srgbClr val="333F48"/>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5" name="AutoShape 19">
              <a:extLst>
                <a:ext uri="{FF2B5EF4-FFF2-40B4-BE49-F238E27FC236}">
                  <a16:creationId xmlns:a16="http://schemas.microsoft.com/office/drawing/2014/main" id="{44726357-5FBC-BB20-C28B-03EE36BADD7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6" name="Groupe 15">
            <a:extLst>
              <a:ext uri="{FF2B5EF4-FFF2-40B4-BE49-F238E27FC236}">
                <a16:creationId xmlns:a16="http://schemas.microsoft.com/office/drawing/2014/main" id="{8734E242-53E7-98E4-183D-AFD902DE5F60}"/>
              </a:ext>
            </a:extLst>
          </p:cNvPr>
          <p:cNvGrpSpPr/>
          <p:nvPr userDrawn="1"/>
        </p:nvGrpSpPr>
        <p:grpSpPr>
          <a:xfrm>
            <a:off x="7636735" y="1854646"/>
            <a:ext cx="633224" cy="633184"/>
            <a:chOff x="2675683" y="2747719"/>
            <a:chExt cx="1689500" cy="1689393"/>
          </a:xfrm>
        </p:grpSpPr>
        <p:sp>
          <p:nvSpPr>
            <p:cNvPr id="17" name="Oval 24">
              <a:hlinkClick r:id="rId12"/>
              <a:extLst>
                <a:ext uri="{FF2B5EF4-FFF2-40B4-BE49-F238E27FC236}">
                  <a16:creationId xmlns:a16="http://schemas.microsoft.com/office/drawing/2014/main" id="{F64C223B-AAEC-A5A3-6078-5A36F93D650F}"/>
                </a:ext>
              </a:extLst>
            </p:cNvPr>
            <p:cNvSpPr>
              <a:spLocks/>
            </p:cNvSpPr>
            <p:nvPr userDrawn="1"/>
          </p:nvSpPr>
          <p:spPr bwMode="auto">
            <a:xfrm>
              <a:off x="2675683" y="2747719"/>
              <a:ext cx="1689500" cy="1689393"/>
            </a:xfrm>
            <a:prstGeom prst="ellipse">
              <a:avLst/>
            </a:prstGeom>
            <a:solidFill>
              <a:srgbClr val="333F48"/>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8" name="AutoShape 25">
              <a:extLst>
                <a:ext uri="{FF2B5EF4-FFF2-40B4-BE49-F238E27FC236}">
                  <a16:creationId xmlns:a16="http://schemas.microsoft.com/office/drawing/2014/main" id="{FFF61030-DA99-5052-A530-C85697218289}"/>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grpSp>
        <p:nvGrpSpPr>
          <p:cNvPr id="19" name="Groupe 49">
            <a:extLst>
              <a:ext uri="{FF2B5EF4-FFF2-40B4-BE49-F238E27FC236}">
                <a16:creationId xmlns:a16="http://schemas.microsoft.com/office/drawing/2014/main" id="{F4821425-3856-1490-A3F0-DD47054B0275}"/>
              </a:ext>
            </a:extLst>
          </p:cNvPr>
          <p:cNvGrpSpPr/>
          <p:nvPr userDrawn="1"/>
        </p:nvGrpSpPr>
        <p:grpSpPr>
          <a:xfrm>
            <a:off x="7636735" y="5031728"/>
            <a:ext cx="633224" cy="633184"/>
            <a:chOff x="7305431" y="4396728"/>
            <a:chExt cx="633224" cy="633184"/>
          </a:xfrm>
        </p:grpSpPr>
        <p:sp>
          <p:nvSpPr>
            <p:cNvPr id="20" name="Oval 24">
              <a:hlinkClick r:id="rId13"/>
              <a:extLst>
                <a:ext uri="{FF2B5EF4-FFF2-40B4-BE49-F238E27FC236}">
                  <a16:creationId xmlns:a16="http://schemas.microsoft.com/office/drawing/2014/main" id="{B4330074-9DE3-DF54-89BA-2C6B1D3BC392}"/>
                </a:ext>
              </a:extLst>
            </p:cNvPr>
            <p:cNvSpPr>
              <a:spLocks/>
            </p:cNvSpPr>
            <p:nvPr userDrawn="1"/>
          </p:nvSpPr>
          <p:spPr bwMode="auto">
            <a:xfrm>
              <a:off x="7305431" y="4396728"/>
              <a:ext cx="633224" cy="633184"/>
            </a:xfrm>
            <a:prstGeom prst="ellipse">
              <a:avLst/>
            </a:prstGeom>
            <a:solidFill>
              <a:srgbClr val="333F48"/>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21" name="AutoShape 4">
              <a:extLst>
                <a:ext uri="{FF2B5EF4-FFF2-40B4-BE49-F238E27FC236}">
                  <a16:creationId xmlns:a16="http://schemas.microsoft.com/office/drawing/2014/main" id="{C1F3FE24-3C51-CCE0-EAF3-1948DB89323A}"/>
                </a:ext>
              </a:extLst>
            </p:cNvPr>
            <p:cNvSpPr>
              <a:spLocks/>
            </p:cNvSpPr>
            <p:nvPr userDrawn="1"/>
          </p:nvSpPr>
          <p:spPr bwMode="auto">
            <a:xfrm>
              <a:off x="7534602" y="4546903"/>
              <a:ext cx="174883" cy="332835"/>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sp>
        <p:nvSpPr>
          <p:cNvPr id="23" name="Rectangle 22">
            <a:extLst>
              <a:ext uri="{FF2B5EF4-FFF2-40B4-BE49-F238E27FC236}">
                <a16:creationId xmlns:a16="http://schemas.microsoft.com/office/drawing/2014/main" id="{7846A12A-6D5C-8A0F-5CCE-58D8A4FC315E}"/>
              </a:ext>
            </a:extLst>
          </p:cNvPr>
          <p:cNvSpPr/>
          <p:nvPr userDrawn="1"/>
        </p:nvSpPr>
        <p:spPr>
          <a:xfrm>
            <a:off x="2176617" y="5620128"/>
            <a:ext cx="2039783" cy="338554"/>
          </a:xfrm>
          <a:prstGeom prst="rect">
            <a:avLst/>
          </a:prstGeom>
        </p:spPr>
        <p:txBody>
          <a:bodyPr wrap="square" lIns="91440" tIns="45720" rIns="91440" bIns="45720" anchor="t">
            <a:spAutoFit/>
          </a:bodyPr>
          <a:lstStyle/>
          <a:p>
            <a:pPr algn="ctr"/>
            <a:r>
              <a:rPr lang="fr-CA" sz="1600">
                <a:solidFill>
                  <a:schemeClr val="accent1"/>
                </a:solidFill>
                <a:latin typeface="Arial"/>
                <a:ea typeface="+mn-lt"/>
                <a:cs typeface="Arial"/>
                <a:hlinkClick r:id="rId14">
                  <a:extLst>
                    <a:ext uri="{A12FA001-AC4F-418D-AE19-62706E023703}">
                      <ahyp:hlinkClr xmlns:ahyp="http://schemas.microsoft.com/office/drawing/2018/hyperlinkcolor" val="tx"/>
                    </a:ext>
                  </a:extLst>
                </a:hlinkClick>
              </a:rPr>
              <a:t>educaloi.qc.ca/en</a:t>
            </a:r>
            <a:endParaRPr lang="fr-CA" sz="1600">
              <a:solidFill>
                <a:schemeClr val="accent1"/>
              </a:solidFill>
              <a:latin typeface="Arial"/>
              <a:ea typeface="+mn-lt"/>
              <a:cs typeface="Arial"/>
            </a:endParaRPr>
          </a:p>
        </p:txBody>
      </p:sp>
      <p:sp>
        <p:nvSpPr>
          <p:cNvPr id="24" name="Rectangle 23">
            <a:extLst>
              <a:ext uri="{FF2B5EF4-FFF2-40B4-BE49-F238E27FC236}">
                <a16:creationId xmlns:a16="http://schemas.microsoft.com/office/drawing/2014/main" id="{22859D47-0BAA-7473-A8B1-3D840578CFDC}"/>
              </a:ext>
            </a:extLst>
          </p:cNvPr>
          <p:cNvSpPr/>
          <p:nvPr userDrawn="1"/>
        </p:nvSpPr>
        <p:spPr>
          <a:xfrm>
            <a:off x="8374217" y="3555999"/>
            <a:ext cx="2708649" cy="338554"/>
          </a:xfrm>
          <a:prstGeom prst="rect">
            <a:avLst/>
          </a:prstGeom>
        </p:spPr>
        <p:txBody>
          <a:bodyPr wrap="square" lIns="91440" tIns="45720" rIns="91440" bIns="45720" anchor="t">
            <a:spAutoFit/>
          </a:bodyPr>
          <a:lstStyle/>
          <a:p>
            <a:r>
              <a:rPr lang="fr-CA" sz="1600">
                <a:solidFill>
                  <a:schemeClr val="accent1"/>
                </a:solidFill>
                <a:latin typeface="Arial"/>
                <a:ea typeface="+mn-lt"/>
                <a:cs typeface="Arial"/>
              </a:rPr>
              <a:t>YouTube/</a:t>
            </a:r>
            <a:r>
              <a:rPr lang="fr-CA" sz="1600" err="1">
                <a:solidFill>
                  <a:schemeClr val="accent1"/>
                </a:solidFill>
                <a:latin typeface="Arial"/>
                <a:ea typeface="+mn-lt"/>
                <a:cs typeface="Arial"/>
              </a:rPr>
              <a:t>educaloi</a:t>
            </a:r>
            <a:endParaRPr lang="fr-CA" sz="1600">
              <a:solidFill>
                <a:schemeClr val="accent1"/>
              </a:solidFill>
              <a:latin typeface="Arial"/>
              <a:ea typeface="+mn-lt"/>
              <a:cs typeface="Arial"/>
            </a:endParaRPr>
          </a:p>
        </p:txBody>
      </p:sp>
      <p:sp>
        <p:nvSpPr>
          <p:cNvPr id="25" name="Rectangle 24">
            <a:extLst>
              <a:ext uri="{FF2B5EF4-FFF2-40B4-BE49-F238E27FC236}">
                <a16:creationId xmlns:a16="http://schemas.microsoft.com/office/drawing/2014/main" id="{80A30FA2-30A0-AE98-4C42-8D5B02C90D1C}"/>
              </a:ext>
            </a:extLst>
          </p:cNvPr>
          <p:cNvSpPr/>
          <p:nvPr userDrawn="1"/>
        </p:nvSpPr>
        <p:spPr>
          <a:xfrm>
            <a:off x="8374217" y="2000892"/>
            <a:ext cx="2708649" cy="338554"/>
          </a:xfrm>
          <a:prstGeom prst="rect">
            <a:avLst/>
          </a:prstGeom>
        </p:spPr>
        <p:txBody>
          <a:bodyPr wrap="square" lIns="91440" tIns="45720" rIns="91440" bIns="45720" anchor="t">
            <a:spAutoFit/>
          </a:bodyPr>
          <a:lstStyle/>
          <a:p>
            <a:r>
              <a:rPr lang="fr-CA" sz="1600">
                <a:solidFill>
                  <a:schemeClr val="accent1"/>
                </a:solidFill>
                <a:latin typeface="Arial"/>
                <a:ea typeface="+mn-lt"/>
                <a:cs typeface="Arial"/>
              </a:rPr>
              <a:t>Instagram/</a:t>
            </a:r>
            <a:r>
              <a:rPr lang="fr-CA" sz="1600" err="1">
                <a:solidFill>
                  <a:schemeClr val="accent1"/>
                </a:solidFill>
                <a:latin typeface="Arial"/>
                <a:ea typeface="+mn-lt"/>
                <a:cs typeface="Arial"/>
              </a:rPr>
              <a:t>educaloi_en</a:t>
            </a:r>
            <a:endParaRPr lang="fr-CA" sz="1600">
              <a:solidFill>
                <a:schemeClr val="accent1"/>
              </a:solidFill>
              <a:latin typeface="Arial"/>
              <a:ea typeface="+mn-lt"/>
              <a:cs typeface="Arial"/>
            </a:endParaRPr>
          </a:p>
        </p:txBody>
      </p:sp>
      <p:sp>
        <p:nvSpPr>
          <p:cNvPr id="26" name="Rectangle 25">
            <a:extLst>
              <a:ext uri="{FF2B5EF4-FFF2-40B4-BE49-F238E27FC236}">
                <a16:creationId xmlns:a16="http://schemas.microsoft.com/office/drawing/2014/main" id="{D71A6281-08B7-5EAB-D403-7A8B644D9FE4}"/>
              </a:ext>
            </a:extLst>
          </p:cNvPr>
          <p:cNvSpPr/>
          <p:nvPr userDrawn="1"/>
        </p:nvSpPr>
        <p:spPr>
          <a:xfrm>
            <a:off x="8374217" y="5180012"/>
            <a:ext cx="2708649" cy="338554"/>
          </a:xfrm>
          <a:prstGeom prst="rect">
            <a:avLst/>
          </a:prstGeom>
        </p:spPr>
        <p:txBody>
          <a:bodyPr wrap="square" lIns="91440" tIns="45720" rIns="91440" bIns="45720" anchor="t">
            <a:spAutoFit/>
          </a:bodyPr>
          <a:lstStyle/>
          <a:p>
            <a:r>
              <a:rPr lang="fr-CA" sz="1600">
                <a:solidFill>
                  <a:schemeClr val="accent1"/>
                </a:solidFill>
                <a:latin typeface="Arial"/>
                <a:ea typeface="+mn-lt"/>
                <a:cs typeface="Arial"/>
              </a:rPr>
              <a:t>Facebook/</a:t>
            </a:r>
            <a:r>
              <a:rPr lang="fr-CA" sz="1600" err="1">
                <a:solidFill>
                  <a:schemeClr val="accent1"/>
                </a:solidFill>
                <a:latin typeface="Arial"/>
                <a:ea typeface="+mn-lt"/>
                <a:cs typeface="Arial"/>
              </a:rPr>
              <a:t>educaloi</a:t>
            </a:r>
            <a:endParaRPr lang="fr-CA" sz="1600">
              <a:solidFill>
                <a:schemeClr val="accent1"/>
              </a:solidFill>
              <a:latin typeface="Arial"/>
              <a:ea typeface="+mn-lt"/>
              <a:cs typeface="Arial"/>
            </a:endParaRPr>
          </a:p>
        </p:txBody>
      </p:sp>
      <p:pic>
        <p:nvPicPr>
          <p:cNvPr id="2" name="Picture 13">
            <a:extLst>
              <a:ext uri="{FF2B5EF4-FFF2-40B4-BE49-F238E27FC236}">
                <a16:creationId xmlns:a16="http://schemas.microsoft.com/office/drawing/2014/main" id="{E3DD75DE-59B6-8F9F-D980-3ED54AC20045}"/>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13453" t="7555" r="4635" b="77750"/>
          <a:stretch/>
        </p:blipFill>
        <p:spPr>
          <a:xfrm>
            <a:off x="0" y="0"/>
            <a:ext cx="12192000" cy="1231636"/>
          </a:xfrm>
          <a:prstGeom prst="rect">
            <a:avLst/>
          </a:prstGeom>
        </p:spPr>
      </p:pic>
    </p:spTree>
    <p:extLst>
      <p:ext uri="{BB962C8B-B14F-4D97-AF65-F5344CB8AC3E}">
        <p14:creationId xmlns:p14="http://schemas.microsoft.com/office/powerpoint/2010/main" val="4082421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artenair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3415CED-1D34-272C-BEFE-6EC6E53AA0AE}"/>
              </a:ext>
            </a:extLst>
          </p:cNvPr>
          <p:cNvSpPr/>
          <p:nvPr userDrawn="1"/>
        </p:nvSpPr>
        <p:spPr>
          <a:xfrm>
            <a:off x="1243934" y="5130424"/>
            <a:ext cx="9946731" cy="861774"/>
          </a:xfrm>
          <a:prstGeom prst="rect">
            <a:avLst/>
          </a:prstGeom>
        </p:spPr>
        <p:txBody>
          <a:bodyPr wrap="square" lIns="91440" tIns="45720" rIns="91440" bIns="45720" anchor="t">
            <a:spAutoFit/>
          </a:bodyPr>
          <a:lstStyle/>
          <a:p>
            <a:pPr>
              <a:spcAft>
                <a:spcPts val="1200"/>
              </a:spcAft>
            </a:pPr>
            <a:endParaRPr lang="fr-CA" sz="2800">
              <a:solidFill>
                <a:srgbClr val="333F48"/>
              </a:solidFill>
              <a:latin typeface="Arial"/>
              <a:ea typeface="+mn-lt"/>
              <a:cs typeface="Arial"/>
            </a:endParaRPr>
          </a:p>
          <a:p>
            <a:pPr>
              <a:spcAft>
                <a:spcPts val="1200"/>
              </a:spcAft>
            </a:pPr>
            <a:r>
              <a:rPr lang="en-CA" sz="1200" b="0" i="0" u="none" strike="noStrike">
                <a:solidFill>
                  <a:srgbClr val="333F48"/>
                </a:solidFill>
                <a:effectLst/>
                <a:latin typeface="Arial"/>
                <a:cs typeface="Arial"/>
              </a:rPr>
              <a:t>© </a:t>
            </a:r>
            <a:r>
              <a:rPr lang="en-US" sz="1200" b="0" i="0" u="none" strike="noStrike">
                <a:solidFill>
                  <a:srgbClr val="333F48"/>
                </a:solidFill>
                <a:effectLst/>
                <a:latin typeface="Arial"/>
                <a:cs typeface="Arial"/>
              </a:rPr>
              <a:t>​</a:t>
            </a:r>
            <a:r>
              <a:rPr lang="en-US" sz="1200" b="0" i="0" u="none" strike="noStrike" err="1">
                <a:solidFill>
                  <a:srgbClr val="333F48"/>
                </a:solidFill>
                <a:effectLst/>
                <a:latin typeface="Arial"/>
                <a:cs typeface="Arial"/>
              </a:rPr>
              <a:t>Éducaloi</a:t>
            </a:r>
            <a:r>
              <a:rPr lang="en-US" sz="1200" b="0" i="0" u="none" strike="noStrike">
                <a:solidFill>
                  <a:srgbClr val="333F48"/>
                </a:solidFill>
                <a:effectLst/>
                <a:latin typeface="Arial"/>
                <a:cs typeface="Arial"/>
              </a:rPr>
              <a:t> </a:t>
            </a:r>
            <a:r>
              <a:rPr lang="en-US" sz="1200">
                <a:solidFill>
                  <a:srgbClr val="333F48"/>
                </a:solidFill>
                <a:latin typeface="Arial"/>
                <a:cs typeface="Arial"/>
              </a:rPr>
              <a:t>2023</a:t>
            </a:r>
            <a:endParaRPr lang="fr-CA" sz="1200">
              <a:solidFill>
                <a:srgbClr val="333F48"/>
              </a:solidFill>
              <a:latin typeface="Arial"/>
              <a:ea typeface="+mn-lt"/>
              <a:cs typeface="Arial"/>
            </a:endParaRPr>
          </a:p>
        </p:txBody>
      </p:sp>
      <p:sp>
        <p:nvSpPr>
          <p:cNvPr id="5" name="Rectangle 4">
            <a:extLst>
              <a:ext uri="{FF2B5EF4-FFF2-40B4-BE49-F238E27FC236}">
                <a16:creationId xmlns:a16="http://schemas.microsoft.com/office/drawing/2014/main" id="{03430FED-0448-6706-6B53-0282DE0DC538}"/>
              </a:ext>
            </a:extLst>
          </p:cNvPr>
          <p:cNvSpPr/>
          <p:nvPr userDrawn="1"/>
        </p:nvSpPr>
        <p:spPr>
          <a:xfrm>
            <a:off x="1246843" y="2437304"/>
            <a:ext cx="9516104" cy="707886"/>
          </a:xfrm>
          <a:prstGeom prst="rect">
            <a:avLst/>
          </a:prstGeom>
        </p:spPr>
        <p:txBody>
          <a:bodyPr wrap="square" lIns="91440" tIns="45720" rIns="91440" bIns="45720" anchor="t">
            <a:spAutoFit/>
          </a:bodyPr>
          <a:lstStyle/>
          <a:p>
            <a:endParaRPr lang="fr-FR" sz="4000" b="1">
              <a:solidFill>
                <a:srgbClr val="333F48"/>
              </a:solidFill>
              <a:latin typeface="Arial" panose="020B0604020202020204" pitchFamily="34" charset="0"/>
              <a:ea typeface="+mn-lt"/>
              <a:cs typeface="Arial" panose="020B0604020202020204" pitchFamily="34" charset="0"/>
            </a:endParaRPr>
          </a:p>
        </p:txBody>
      </p:sp>
      <p:grpSp>
        <p:nvGrpSpPr>
          <p:cNvPr id="6" name="Groupe 9">
            <a:extLst>
              <a:ext uri="{FF2B5EF4-FFF2-40B4-BE49-F238E27FC236}">
                <a16:creationId xmlns:a16="http://schemas.microsoft.com/office/drawing/2014/main" id="{A4AE456D-E2D3-6E67-2C6D-DD853C71C694}"/>
              </a:ext>
            </a:extLst>
          </p:cNvPr>
          <p:cNvGrpSpPr>
            <a:grpSpLocks noChangeAspect="1"/>
          </p:cNvGrpSpPr>
          <p:nvPr userDrawn="1"/>
        </p:nvGrpSpPr>
        <p:grpSpPr>
          <a:xfrm>
            <a:off x="-1" y="6174000"/>
            <a:ext cx="12192001" cy="684000"/>
            <a:chOff x="0" y="6217979"/>
            <a:chExt cx="12192000" cy="639862"/>
          </a:xfrm>
          <a:solidFill>
            <a:schemeClr val="accent1"/>
          </a:solidFill>
        </p:grpSpPr>
        <p:sp>
          <p:nvSpPr>
            <p:cNvPr id="7" name="Rectangle 6">
              <a:extLst>
                <a:ext uri="{FF2B5EF4-FFF2-40B4-BE49-F238E27FC236}">
                  <a16:creationId xmlns:a16="http://schemas.microsoft.com/office/drawing/2014/main" id="{4BDB53CA-4EC0-01E0-2B07-3C2B5F8A5FEF}"/>
                </a:ext>
              </a:extLst>
            </p:cNvPr>
            <p:cNvSpPr/>
            <p:nvPr/>
          </p:nvSpPr>
          <p:spPr>
            <a:xfrm>
              <a:off x="0" y="6217979"/>
              <a:ext cx="121920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8" name="Image 5">
              <a:extLst>
                <a:ext uri="{FF2B5EF4-FFF2-40B4-BE49-F238E27FC236}">
                  <a16:creationId xmlns:a16="http://schemas.microsoft.com/office/drawing/2014/main" id="{270FD6F5-7B85-D95C-81F6-D5F19010FE79}"/>
                </a:ext>
              </a:extLst>
            </p:cNvPr>
            <p:cNvPicPr>
              <a:picLocks noChangeAspect="1"/>
            </p:cNvPicPr>
            <p:nvPr/>
          </p:nvPicPr>
          <p:blipFill>
            <a:blip r:embed="rId2"/>
            <a:stretch>
              <a:fillRect/>
            </a:stretch>
          </p:blipFill>
          <p:spPr>
            <a:xfrm>
              <a:off x="5179452" y="6283109"/>
              <a:ext cx="1833096" cy="509601"/>
            </a:xfrm>
            <a:prstGeom prst="rect">
              <a:avLst/>
            </a:prstGeom>
            <a:grpFill/>
          </p:spPr>
        </p:pic>
      </p:grpSp>
      <p:sp>
        <p:nvSpPr>
          <p:cNvPr id="9" name="ZoneTexte 1">
            <a:extLst>
              <a:ext uri="{FF2B5EF4-FFF2-40B4-BE49-F238E27FC236}">
                <a16:creationId xmlns:a16="http://schemas.microsoft.com/office/drawing/2014/main" id="{57EA964D-A20A-A59C-3FB7-07493B72533F}"/>
              </a:ext>
            </a:extLst>
          </p:cNvPr>
          <p:cNvSpPr txBox="1"/>
          <p:nvPr userDrawn="1"/>
        </p:nvSpPr>
        <p:spPr>
          <a:xfrm>
            <a:off x="1801537" y="2548216"/>
            <a:ext cx="8581291" cy="830997"/>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CA" sz="2400">
                <a:solidFill>
                  <a:srgbClr val="333F48"/>
                </a:solidFill>
                <a:latin typeface="Arial"/>
                <a:ea typeface="+mn-lt"/>
                <a:cs typeface="Arial"/>
              </a:rPr>
              <a:t>Our services for </a:t>
            </a:r>
            <a:r>
              <a:rPr lang="fr-CA" sz="2400" err="1">
                <a:solidFill>
                  <a:srgbClr val="333F48"/>
                </a:solidFill>
                <a:latin typeface="Arial"/>
                <a:ea typeface="+mn-lt"/>
                <a:cs typeface="Arial"/>
              </a:rPr>
              <a:t>Quebec’s</a:t>
            </a:r>
            <a:r>
              <a:rPr lang="fr-CA" sz="2400">
                <a:solidFill>
                  <a:srgbClr val="333F48"/>
                </a:solidFill>
                <a:latin typeface="Arial"/>
                <a:ea typeface="+mn-lt"/>
                <a:cs typeface="Arial"/>
              </a:rPr>
              <a:t> English-</a:t>
            </a:r>
            <a:r>
              <a:rPr lang="fr-CA" sz="2400" err="1">
                <a:solidFill>
                  <a:srgbClr val="333F48"/>
                </a:solidFill>
                <a:latin typeface="Arial"/>
                <a:ea typeface="+mn-lt"/>
                <a:cs typeface="Arial"/>
              </a:rPr>
              <a:t>speaking</a:t>
            </a:r>
            <a:r>
              <a:rPr lang="fr-CA" sz="2400">
                <a:solidFill>
                  <a:srgbClr val="333F48"/>
                </a:solidFill>
                <a:latin typeface="Arial"/>
                <a:ea typeface="+mn-lt"/>
                <a:cs typeface="Arial"/>
              </a:rPr>
              <a:t> </a:t>
            </a:r>
            <a:r>
              <a:rPr lang="fr-CA" sz="2400" err="1">
                <a:solidFill>
                  <a:srgbClr val="333F48"/>
                </a:solidFill>
                <a:latin typeface="Arial"/>
                <a:ea typeface="+mn-lt"/>
                <a:cs typeface="Arial"/>
              </a:rPr>
              <a:t>communities</a:t>
            </a:r>
            <a:r>
              <a:rPr lang="fr-CA" sz="2400">
                <a:solidFill>
                  <a:srgbClr val="333F48"/>
                </a:solidFill>
                <a:latin typeface="Arial"/>
                <a:ea typeface="+mn-lt"/>
                <a:cs typeface="Arial"/>
              </a:rPr>
              <a:t> </a:t>
            </a:r>
          </a:p>
          <a:p>
            <a:pPr algn="ctr"/>
            <a:r>
              <a:rPr lang="fr-CA" sz="2400">
                <a:solidFill>
                  <a:srgbClr val="333F48"/>
                </a:solidFill>
                <a:latin typeface="Arial"/>
                <a:ea typeface="+mn-lt"/>
                <a:cs typeface="Arial"/>
              </a:rPr>
              <a:t>are made possible </a:t>
            </a:r>
            <a:r>
              <a:rPr lang="fr-CA" sz="2400" err="1">
                <a:solidFill>
                  <a:srgbClr val="333F48"/>
                </a:solidFill>
                <a:latin typeface="Arial"/>
                <a:ea typeface="+mn-lt"/>
                <a:cs typeface="Arial"/>
              </a:rPr>
              <a:t>thanks</a:t>
            </a:r>
            <a:r>
              <a:rPr lang="fr-CA" sz="2400">
                <a:solidFill>
                  <a:srgbClr val="333F48"/>
                </a:solidFill>
                <a:latin typeface="Arial"/>
                <a:ea typeface="+mn-lt"/>
                <a:cs typeface="Arial"/>
              </a:rPr>
              <a:t> to </a:t>
            </a:r>
            <a:endParaRPr lang="en-US" sz="2400"/>
          </a:p>
        </p:txBody>
      </p:sp>
      <p:pic>
        <p:nvPicPr>
          <p:cNvPr id="10" name="Image 9" descr="Une image contenant texte&#10;&#10;Description générée automatiquement">
            <a:extLst>
              <a:ext uri="{FF2B5EF4-FFF2-40B4-BE49-F238E27FC236}">
                <a16:creationId xmlns:a16="http://schemas.microsoft.com/office/drawing/2014/main" id="{1D221E31-AA64-9CEA-836B-C3D18F219591}"/>
              </a:ext>
            </a:extLst>
          </p:cNvPr>
          <p:cNvPicPr>
            <a:picLocks noChangeAspect="1"/>
          </p:cNvPicPr>
          <p:nvPr userDrawn="1"/>
        </p:nvPicPr>
        <p:blipFill>
          <a:blip r:embed="rId3"/>
          <a:stretch>
            <a:fillRect/>
          </a:stretch>
        </p:blipFill>
        <p:spPr>
          <a:xfrm>
            <a:off x="3067492" y="3691775"/>
            <a:ext cx="3026735" cy="1299704"/>
          </a:xfrm>
          <a:prstGeom prst="rect">
            <a:avLst/>
          </a:prstGeom>
        </p:spPr>
      </p:pic>
      <p:pic>
        <p:nvPicPr>
          <p:cNvPr id="11" name="Image 10">
            <a:extLst>
              <a:ext uri="{FF2B5EF4-FFF2-40B4-BE49-F238E27FC236}">
                <a16:creationId xmlns:a16="http://schemas.microsoft.com/office/drawing/2014/main" id="{2DC332C2-0B82-C6B3-5609-ABD3E1425605}"/>
              </a:ext>
            </a:extLst>
          </p:cNvPr>
          <p:cNvPicPr>
            <a:picLocks noChangeAspect="1"/>
          </p:cNvPicPr>
          <p:nvPr userDrawn="1"/>
        </p:nvPicPr>
        <p:blipFill>
          <a:blip r:embed="rId4"/>
          <a:stretch>
            <a:fillRect/>
          </a:stretch>
        </p:blipFill>
        <p:spPr>
          <a:xfrm>
            <a:off x="6381306" y="4078982"/>
            <a:ext cx="3584943" cy="941733"/>
          </a:xfrm>
          <a:prstGeom prst="rect">
            <a:avLst/>
          </a:prstGeom>
        </p:spPr>
      </p:pic>
      <p:pic>
        <p:nvPicPr>
          <p:cNvPr id="2" name="Picture 13">
            <a:extLst>
              <a:ext uri="{FF2B5EF4-FFF2-40B4-BE49-F238E27FC236}">
                <a16:creationId xmlns:a16="http://schemas.microsoft.com/office/drawing/2014/main" id="{C318EE6E-668F-CAD4-A139-FAC83EB30027}"/>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13453" t="7555" r="4635" b="66509"/>
          <a:stretch/>
        </p:blipFill>
        <p:spPr>
          <a:xfrm>
            <a:off x="3585" y="-24465"/>
            <a:ext cx="12192000" cy="2173704"/>
          </a:xfrm>
          <a:prstGeom prst="rect">
            <a:avLst/>
          </a:prstGeom>
        </p:spPr>
      </p:pic>
    </p:spTree>
    <p:extLst>
      <p:ext uri="{BB962C8B-B14F-4D97-AF65-F5344CB8AC3E}">
        <p14:creationId xmlns:p14="http://schemas.microsoft.com/office/powerpoint/2010/main" val="3970805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A9AD7D-A3FC-062C-7454-0A70589190A8}"/>
              </a:ext>
            </a:extLst>
          </p:cNvPr>
          <p:cNvSpPr>
            <a:spLocks noGrp="1"/>
          </p:cNvSpPr>
          <p:nvPr>
            <p:ph type="title"/>
          </p:nvPr>
        </p:nvSpPr>
        <p:spPr>
          <a:xfrm>
            <a:off x="1528011" y="365125"/>
            <a:ext cx="9825789" cy="1325563"/>
          </a:xfrm>
        </p:spPr>
        <p:txBody>
          <a:bodyPr/>
          <a:lstStyle>
            <a:lvl1pPr>
              <a:defRPr>
                <a:solidFill>
                  <a:schemeClr val="accent1"/>
                </a:solidFill>
              </a:defRPr>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F63F7D7A-C14E-9B37-2CC7-4B1879396B0D}"/>
              </a:ext>
            </a:extLst>
          </p:cNvPr>
          <p:cNvSpPr>
            <a:spLocks noGrp="1"/>
          </p:cNvSpPr>
          <p:nvPr>
            <p:ph idx="1"/>
          </p:nvPr>
        </p:nvSpPr>
        <p:spPr>
          <a:xfrm>
            <a:off x="1528011" y="1825625"/>
            <a:ext cx="9825789"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pic>
        <p:nvPicPr>
          <p:cNvPr id="4" name="Picture 13">
            <a:extLst>
              <a:ext uri="{FF2B5EF4-FFF2-40B4-BE49-F238E27FC236}">
                <a16:creationId xmlns:a16="http://schemas.microsoft.com/office/drawing/2014/main" id="{3ADF9300-8B42-0AA6-3F5E-E87824B564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8252" t="9271" r="5389" b="10337"/>
          <a:stretch/>
        </p:blipFill>
        <p:spPr>
          <a:xfrm>
            <a:off x="12031" y="0"/>
            <a:ext cx="963386" cy="6858000"/>
          </a:xfrm>
          <a:prstGeom prst="rect">
            <a:avLst/>
          </a:prstGeom>
        </p:spPr>
      </p:pic>
    </p:spTree>
    <p:extLst>
      <p:ext uri="{BB962C8B-B14F-4D97-AF65-F5344CB8AC3E}">
        <p14:creationId xmlns:p14="http://schemas.microsoft.com/office/powerpoint/2010/main" val="304390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_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A9AD7D-A3FC-062C-7454-0A70589190A8}"/>
              </a:ext>
            </a:extLst>
          </p:cNvPr>
          <p:cNvSpPr>
            <a:spLocks noGrp="1"/>
          </p:cNvSpPr>
          <p:nvPr>
            <p:ph type="title"/>
          </p:nvPr>
        </p:nvSpPr>
        <p:spPr>
          <a:xfrm>
            <a:off x="2432650" y="365125"/>
            <a:ext cx="8921150" cy="1325563"/>
          </a:xfrm>
        </p:spPr>
        <p:txBody>
          <a:bodyPr/>
          <a:lstStyle>
            <a:lvl1pPr>
              <a:defRPr>
                <a:solidFill>
                  <a:schemeClr val="accent1"/>
                </a:solidFill>
              </a:defRPr>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F63F7D7A-C14E-9B37-2CC7-4B1879396B0D}"/>
              </a:ext>
            </a:extLst>
          </p:cNvPr>
          <p:cNvSpPr>
            <a:spLocks noGrp="1"/>
          </p:cNvSpPr>
          <p:nvPr>
            <p:ph idx="1"/>
          </p:nvPr>
        </p:nvSpPr>
        <p:spPr>
          <a:xfrm>
            <a:off x="2432650" y="1825625"/>
            <a:ext cx="8921150"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pic>
        <p:nvPicPr>
          <p:cNvPr id="7" name="Picture 43" descr="Background pattern&#10;&#10;Description automatically generated">
            <a:extLst>
              <a:ext uri="{FF2B5EF4-FFF2-40B4-BE49-F238E27FC236}">
                <a16:creationId xmlns:a16="http://schemas.microsoft.com/office/drawing/2014/main" id="{8F58E42E-8F32-1375-6DBF-29FA5AE058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1601" t="9356" r="5244" b="9538"/>
          <a:stretch/>
        </p:blipFill>
        <p:spPr>
          <a:xfrm>
            <a:off x="0" y="0"/>
            <a:ext cx="1972639" cy="6858000"/>
          </a:xfrm>
          <a:prstGeom prst="rect">
            <a:avLst/>
          </a:prstGeom>
        </p:spPr>
      </p:pic>
      <p:pic>
        <p:nvPicPr>
          <p:cNvPr id="4" name="Picture 13">
            <a:extLst>
              <a:ext uri="{FF2B5EF4-FFF2-40B4-BE49-F238E27FC236}">
                <a16:creationId xmlns:a16="http://schemas.microsoft.com/office/drawing/2014/main" id="{51ABD13D-9136-31A2-CCAF-2D1CB096CFE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1591" t="9271" r="5389" b="10337"/>
          <a:stretch/>
        </p:blipFill>
        <p:spPr>
          <a:xfrm>
            <a:off x="-22934" y="0"/>
            <a:ext cx="1972639" cy="6858000"/>
          </a:xfrm>
          <a:prstGeom prst="rect">
            <a:avLst/>
          </a:prstGeom>
        </p:spPr>
      </p:pic>
    </p:spTree>
    <p:extLst>
      <p:ext uri="{BB962C8B-B14F-4D97-AF65-F5344CB8AC3E}">
        <p14:creationId xmlns:p14="http://schemas.microsoft.com/office/powerpoint/2010/main" val="424558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pic>
        <p:nvPicPr>
          <p:cNvPr id="3" name="Picture 13">
            <a:extLst>
              <a:ext uri="{FF2B5EF4-FFF2-40B4-BE49-F238E27FC236}">
                <a16:creationId xmlns:a16="http://schemas.microsoft.com/office/drawing/2014/main" id="{9DF1776A-B268-6AB5-0EBE-E3F200FD9F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53" t="7555" r="4635" b="66509"/>
          <a:stretch/>
        </p:blipFill>
        <p:spPr>
          <a:xfrm>
            <a:off x="0" y="-19363"/>
            <a:ext cx="12192000" cy="2173704"/>
          </a:xfrm>
          <a:prstGeom prst="rect">
            <a:avLst/>
          </a:prstGeom>
        </p:spPr>
      </p:pic>
      <p:sp>
        <p:nvSpPr>
          <p:cNvPr id="18" name="Espace réservé pour une image  17">
            <a:extLst>
              <a:ext uri="{FF2B5EF4-FFF2-40B4-BE49-F238E27FC236}">
                <a16:creationId xmlns:a16="http://schemas.microsoft.com/office/drawing/2014/main" id="{35EDECBC-90C7-DC95-F8D0-7D0731E33795}"/>
              </a:ext>
            </a:extLst>
          </p:cNvPr>
          <p:cNvSpPr>
            <a:spLocks noGrp="1"/>
          </p:cNvSpPr>
          <p:nvPr>
            <p:ph type="pic" sz="quarter" idx="14"/>
          </p:nvPr>
        </p:nvSpPr>
        <p:spPr>
          <a:xfrm>
            <a:off x="0" y="2045368"/>
            <a:ext cx="12192000" cy="4812632"/>
          </a:xfrm>
        </p:spPr>
        <p:txBody>
          <a:bodyPr/>
          <a:lstStyle>
            <a:lvl1pPr marL="0" indent="0">
              <a:buNone/>
              <a:defRPr>
                <a:solidFill>
                  <a:schemeClr val="bg1"/>
                </a:solidFill>
              </a:defRPr>
            </a:lvl1pPr>
          </a:lstStyle>
          <a:p>
            <a:r>
              <a:rPr lang="fr-FR"/>
              <a:t>Cliquez sur l'icône pour ajouter une image</a:t>
            </a:r>
            <a:endParaRPr lang="fr-CA"/>
          </a:p>
        </p:txBody>
      </p:sp>
      <p:sp>
        <p:nvSpPr>
          <p:cNvPr id="2" name="Titre 1">
            <a:extLst>
              <a:ext uri="{FF2B5EF4-FFF2-40B4-BE49-F238E27FC236}">
                <a16:creationId xmlns:a16="http://schemas.microsoft.com/office/drawing/2014/main" id="{1F272EEC-D761-6683-B0BB-8BDDE356461E}"/>
              </a:ext>
            </a:extLst>
          </p:cNvPr>
          <p:cNvSpPr>
            <a:spLocks noGrp="1"/>
          </p:cNvSpPr>
          <p:nvPr>
            <p:ph type="title"/>
          </p:nvPr>
        </p:nvSpPr>
        <p:spPr>
          <a:xfrm>
            <a:off x="3767760" y="972738"/>
            <a:ext cx="8248749" cy="1133475"/>
          </a:xfrm>
        </p:spPr>
        <p:txBody>
          <a:bodyPr anchor="b">
            <a:normAutofit/>
          </a:bodyPr>
          <a:lstStyle>
            <a:lvl1pPr>
              <a:defRPr sz="5400">
                <a:solidFill>
                  <a:schemeClr val="bg1"/>
                </a:solidFill>
              </a:defRPr>
            </a:lvl1pPr>
          </a:lstStyle>
          <a:p>
            <a:r>
              <a:rPr lang="fr-FR"/>
              <a:t>Modifiez le style du titre</a:t>
            </a:r>
            <a:endParaRPr lang="fr-CA"/>
          </a:p>
        </p:txBody>
      </p:sp>
      <p:pic>
        <p:nvPicPr>
          <p:cNvPr id="8" name="Graphic 7">
            <a:extLst>
              <a:ext uri="{FF2B5EF4-FFF2-40B4-BE49-F238E27FC236}">
                <a16:creationId xmlns:a16="http://schemas.microsoft.com/office/drawing/2014/main" id="{977BF1D7-F4E5-3ABB-132C-FD36E7311BF3}"/>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26838" t="24556" r="30456" b="20361"/>
          <a:stretch/>
        </p:blipFill>
        <p:spPr>
          <a:xfrm>
            <a:off x="300448" y="522514"/>
            <a:ext cx="3347239" cy="3336199"/>
          </a:xfrm>
          <a:prstGeom prst="rect">
            <a:avLst/>
          </a:prstGeom>
        </p:spPr>
      </p:pic>
      <p:sp>
        <p:nvSpPr>
          <p:cNvPr id="12" name="Espace réservé du texte 11">
            <a:extLst>
              <a:ext uri="{FF2B5EF4-FFF2-40B4-BE49-F238E27FC236}">
                <a16:creationId xmlns:a16="http://schemas.microsoft.com/office/drawing/2014/main" id="{4EBF3470-72DA-B24E-D0C8-4C3EAECFCBB7}"/>
              </a:ext>
            </a:extLst>
          </p:cNvPr>
          <p:cNvSpPr>
            <a:spLocks noGrp="1"/>
          </p:cNvSpPr>
          <p:nvPr userDrawn="1">
            <p:ph type="body" sz="quarter" idx="13" hasCustomPrompt="1"/>
          </p:nvPr>
        </p:nvSpPr>
        <p:spPr>
          <a:xfrm>
            <a:off x="300038" y="942540"/>
            <a:ext cx="3348037" cy="2551112"/>
          </a:xfrm>
        </p:spPr>
        <p:txBody>
          <a:bodyPr anchor="ctr">
            <a:normAutofit/>
          </a:bodyPr>
          <a:lstStyle>
            <a:lvl1pPr marL="0" indent="0" algn="ctr">
              <a:buNone/>
              <a:defRPr sz="15400" b="1">
                <a:solidFill>
                  <a:schemeClr val="bg1"/>
                </a:solidFill>
              </a:defRPr>
            </a:lvl1pPr>
          </a:lstStyle>
          <a:p>
            <a:pPr lvl="0"/>
            <a:r>
              <a:rPr lang="fr-CA"/>
              <a:t>1</a:t>
            </a:r>
          </a:p>
        </p:txBody>
      </p:sp>
    </p:spTree>
    <p:extLst>
      <p:ext uri="{BB962C8B-B14F-4D97-AF65-F5344CB8AC3E}">
        <p14:creationId xmlns:p14="http://schemas.microsoft.com/office/powerpoint/2010/main" val="1870373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de section 2">
    <p:spTree>
      <p:nvGrpSpPr>
        <p:cNvPr id="1" name=""/>
        <p:cNvGrpSpPr/>
        <p:nvPr/>
      </p:nvGrpSpPr>
      <p:grpSpPr>
        <a:xfrm>
          <a:off x="0" y="0"/>
          <a:ext cx="0" cy="0"/>
          <a:chOff x="0" y="0"/>
          <a:chExt cx="0" cy="0"/>
        </a:xfrm>
      </p:grpSpPr>
      <p:pic>
        <p:nvPicPr>
          <p:cNvPr id="8" name="Image 7" descr="Une image contenant capture d’écran, orange, jaune, conception&#10;&#10;Description générée automatiquement">
            <a:extLst>
              <a:ext uri="{FF2B5EF4-FFF2-40B4-BE49-F238E27FC236}">
                <a16:creationId xmlns:a16="http://schemas.microsoft.com/office/drawing/2014/main" id="{A2EAB39D-04C5-9EE6-6F1C-682B8000DF3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69" t="2638" b="2368"/>
          <a:stretch/>
        </p:blipFill>
        <p:spPr>
          <a:xfrm>
            <a:off x="0" y="7535"/>
            <a:ext cx="12192000" cy="6921971"/>
          </a:xfrm>
          <a:prstGeom prst="rect">
            <a:avLst/>
          </a:prstGeom>
        </p:spPr>
      </p:pic>
      <p:sp>
        <p:nvSpPr>
          <p:cNvPr id="7" name="Forme libre : forme 6">
            <a:extLst>
              <a:ext uri="{FF2B5EF4-FFF2-40B4-BE49-F238E27FC236}">
                <a16:creationId xmlns:a16="http://schemas.microsoft.com/office/drawing/2014/main" id="{E811AB08-E433-5B70-AD83-C0EF380E1EFD}"/>
              </a:ext>
            </a:extLst>
          </p:cNvPr>
          <p:cNvSpPr/>
          <p:nvPr userDrawn="1"/>
        </p:nvSpPr>
        <p:spPr>
          <a:xfrm>
            <a:off x="0" y="-63971"/>
            <a:ext cx="3818709" cy="6921971"/>
          </a:xfrm>
          <a:custGeom>
            <a:avLst/>
            <a:gdLst>
              <a:gd name="connsiteX0" fmla="*/ 0 w 3818709"/>
              <a:gd name="connsiteY0" fmla="*/ 0 h 6867235"/>
              <a:gd name="connsiteX1" fmla="*/ 2400888 w 3818709"/>
              <a:gd name="connsiteY1" fmla="*/ 0 h 6867235"/>
              <a:gd name="connsiteX2" fmla="*/ 2524238 w 3818709"/>
              <a:gd name="connsiteY2" fmla="*/ 117604 h 6867235"/>
              <a:gd name="connsiteX3" fmla="*/ 3818709 w 3818709"/>
              <a:gd name="connsiteY3" fmla="*/ 3242733 h 6867235"/>
              <a:gd name="connsiteX4" fmla="*/ 2043426 w 3818709"/>
              <a:gd name="connsiteY4" fmla="*/ 6784315 h 6867235"/>
              <a:gd name="connsiteX5" fmla="*/ 1926821 w 3818709"/>
              <a:gd name="connsiteY5" fmla="*/ 6867235 h 6867235"/>
              <a:gd name="connsiteX6" fmla="*/ 0 w 3818709"/>
              <a:gd name="connsiteY6" fmla="*/ 6867235 h 686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8709" h="6867235">
                <a:moveTo>
                  <a:pt x="0" y="0"/>
                </a:moveTo>
                <a:lnTo>
                  <a:pt x="2400888" y="0"/>
                </a:lnTo>
                <a:lnTo>
                  <a:pt x="2524238" y="117604"/>
                </a:lnTo>
                <a:cubicBezTo>
                  <a:pt x="3324029" y="917394"/>
                  <a:pt x="3818709" y="2022294"/>
                  <a:pt x="3818709" y="3242733"/>
                </a:cubicBezTo>
                <a:cubicBezTo>
                  <a:pt x="3818709" y="4692005"/>
                  <a:pt x="3121132" y="5978348"/>
                  <a:pt x="2043426" y="6784315"/>
                </a:cubicBezTo>
                <a:lnTo>
                  <a:pt x="1926821" y="6867235"/>
                </a:lnTo>
                <a:lnTo>
                  <a:pt x="0" y="6867235"/>
                </a:lnTo>
                <a:close/>
              </a:path>
            </a:pathLst>
          </a:custGeom>
          <a:ln>
            <a:solidFill>
              <a:schemeClr val="bg1"/>
            </a:solidFill>
          </a:ln>
        </p:spPr>
        <p:style>
          <a:lnRef idx="2">
            <a:schemeClr val="accent6"/>
          </a:lnRef>
          <a:fillRef idx="1">
            <a:schemeClr val="lt1"/>
          </a:fillRef>
          <a:effectRef idx="0">
            <a:schemeClr val="accent6"/>
          </a:effectRef>
          <a:fontRef idx="minor">
            <a:schemeClr val="dk1"/>
          </a:fontRef>
        </p:style>
        <p:txBody>
          <a:bodyPr wrap="square" rtlCol="0" anchor="ctr">
            <a:noAutofit/>
          </a:bodyPr>
          <a:lstStyle/>
          <a:p>
            <a:pPr algn="ctr"/>
            <a:endParaRPr lang="fr-CA"/>
          </a:p>
        </p:txBody>
      </p:sp>
      <p:sp>
        <p:nvSpPr>
          <p:cNvPr id="9" name="Espace réservé du texte 8">
            <a:extLst>
              <a:ext uri="{FF2B5EF4-FFF2-40B4-BE49-F238E27FC236}">
                <a16:creationId xmlns:a16="http://schemas.microsoft.com/office/drawing/2014/main" id="{78B44B75-4FC8-31CA-C146-B1863B6AF9B4}"/>
              </a:ext>
            </a:extLst>
          </p:cNvPr>
          <p:cNvSpPr>
            <a:spLocks noGrp="1"/>
          </p:cNvSpPr>
          <p:nvPr>
            <p:ph type="body" sz="quarter" idx="13"/>
          </p:nvPr>
        </p:nvSpPr>
        <p:spPr>
          <a:xfrm>
            <a:off x="4208463" y="2147888"/>
            <a:ext cx="7243762" cy="2673350"/>
          </a:xfrm>
        </p:spPr>
        <p:txBody>
          <a:bodyPr>
            <a:normAutofit/>
          </a:bodyPr>
          <a:lstStyle>
            <a:lvl1pPr marL="0" indent="0">
              <a:buNone/>
              <a:defRPr sz="36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fr-FR"/>
              <a:t>Cliquez pour modifier les styles du texte du masque</a:t>
            </a:r>
          </a:p>
        </p:txBody>
      </p:sp>
    </p:spTree>
    <p:extLst>
      <p:ext uri="{BB962C8B-B14F-4D97-AF65-F5344CB8AC3E}">
        <p14:creationId xmlns:p14="http://schemas.microsoft.com/office/powerpoint/2010/main" val="2521806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ux contenus_1">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D7E04987-878B-554D-F226-8B3CB1096C80}"/>
              </a:ext>
            </a:extLst>
          </p:cNvPr>
          <p:cNvSpPr>
            <a:spLocks noGrp="1"/>
          </p:cNvSpPr>
          <p:nvPr>
            <p:ph type="title"/>
          </p:nvPr>
        </p:nvSpPr>
        <p:spPr>
          <a:xfrm>
            <a:off x="1418928" y="365125"/>
            <a:ext cx="9934872" cy="1325563"/>
          </a:xfrm>
        </p:spPr>
        <p:txBody>
          <a:bodyPr/>
          <a:lstStyle>
            <a:lvl1pPr>
              <a:defRPr>
                <a:solidFill>
                  <a:schemeClr val="accent1"/>
                </a:solidFill>
              </a:defRPr>
            </a:lvl1pPr>
          </a:lstStyle>
          <a:p>
            <a:r>
              <a:rPr lang="fr-FR"/>
              <a:t>Modifiez le style du titre</a:t>
            </a:r>
            <a:endParaRPr lang="fr-CA"/>
          </a:p>
        </p:txBody>
      </p:sp>
      <p:sp>
        <p:nvSpPr>
          <p:cNvPr id="5" name="Espace réservé du contenu 2">
            <a:extLst>
              <a:ext uri="{FF2B5EF4-FFF2-40B4-BE49-F238E27FC236}">
                <a16:creationId xmlns:a16="http://schemas.microsoft.com/office/drawing/2014/main" id="{E1D6BB22-8BC6-7611-DACA-3EDD978736F0}"/>
              </a:ext>
            </a:extLst>
          </p:cNvPr>
          <p:cNvSpPr>
            <a:spLocks noGrp="1"/>
          </p:cNvSpPr>
          <p:nvPr>
            <p:ph sz="half" idx="1"/>
          </p:nvPr>
        </p:nvSpPr>
        <p:spPr>
          <a:xfrm>
            <a:off x="1435770" y="1830388"/>
            <a:ext cx="4764504"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contenu 3">
            <a:extLst>
              <a:ext uri="{FF2B5EF4-FFF2-40B4-BE49-F238E27FC236}">
                <a16:creationId xmlns:a16="http://schemas.microsoft.com/office/drawing/2014/main" id="{A3EE2E16-C2A9-B23F-7FF6-4F3DC0FB1E1B}"/>
              </a:ext>
            </a:extLst>
          </p:cNvPr>
          <p:cNvSpPr>
            <a:spLocks noGrp="1"/>
          </p:cNvSpPr>
          <p:nvPr>
            <p:ph sz="half" idx="2"/>
          </p:nvPr>
        </p:nvSpPr>
        <p:spPr>
          <a:xfrm>
            <a:off x="6589297" y="1825625"/>
            <a:ext cx="4764504"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pic>
        <p:nvPicPr>
          <p:cNvPr id="2" name="Picture 13">
            <a:extLst>
              <a:ext uri="{FF2B5EF4-FFF2-40B4-BE49-F238E27FC236}">
                <a16:creationId xmlns:a16="http://schemas.microsoft.com/office/drawing/2014/main" id="{7DA6CFA4-2506-DFA7-F330-43EB0D88A69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8252" t="9271" r="5389" b="10337"/>
          <a:stretch/>
        </p:blipFill>
        <p:spPr>
          <a:xfrm>
            <a:off x="12031" y="0"/>
            <a:ext cx="963386" cy="6858000"/>
          </a:xfrm>
          <a:prstGeom prst="rect">
            <a:avLst/>
          </a:prstGeom>
        </p:spPr>
      </p:pic>
    </p:spTree>
    <p:extLst>
      <p:ext uri="{BB962C8B-B14F-4D97-AF65-F5344CB8AC3E}">
        <p14:creationId xmlns:p14="http://schemas.microsoft.com/office/powerpoint/2010/main" val="392156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eux contenus_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8CB629-EF0D-03C8-EAD9-2E2864ED40D0}"/>
              </a:ext>
            </a:extLst>
          </p:cNvPr>
          <p:cNvSpPr>
            <a:spLocks noGrp="1"/>
          </p:cNvSpPr>
          <p:nvPr>
            <p:ph type="title"/>
          </p:nvPr>
        </p:nvSpPr>
        <p:spPr>
          <a:xfrm>
            <a:off x="2322094" y="365125"/>
            <a:ext cx="9031705" cy="1325563"/>
          </a:xfrm>
        </p:spPr>
        <p:txBody>
          <a:bodyPr/>
          <a:lstStyle>
            <a:lvl1pPr>
              <a:defRPr>
                <a:solidFill>
                  <a:schemeClr val="accent1"/>
                </a:solidFill>
              </a:defRPr>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BEA45F0E-4A32-D119-435E-E939923B2F89}"/>
              </a:ext>
            </a:extLst>
          </p:cNvPr>
          <p:cNvSpPr>
            <a:spLocks noGrp="1"/>
          </p:cNvSpPr>
          <p:nvPr>
            <p:ph sz="half" idx="1"/>
          </p:nvPr>
        </p:nvSpPr>
        <p:spPr>
          <a:xfrm>
            <a:off x="2322093" y="1825625"/>
            <a:ext cx="4331369"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25F2A9D6-CB25-5757-0FB5-832B9CDCFEE4}"/>
              </a:ext>
            </a:extLst>
          </p:cNvPr>
          <p:cNvSpPr>
            <a:spLocks noGrp="1"/>
          </p:cNvSpPr>
          <p:nvPr>
            <p:ph sz="half" idx="2"/>
          </p:nvPr>
        </p:nvSpPr>
        <p:spPr>
          <a:xfrm>
            <a:off x="7022431" y="1825625"/>
            <a:ext cx="4331369"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pic>
        <p:nvPicPr>
          <p:cNvPr id="5" name="Picture 13">
            <a:extLst>
              <a:ext uri="{FF2B5EF4-FFF2-40B4-BE49-F238E27FC236}">
                <a16:creationId xmlns:a16="http://schemas.microsoft.com/office/drawing/2014/main" id="{55135780-7FC0-919B-DE96-BF4A5D275D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1591" t="9271" r="5389" b="10337"/>
          <a:stretch/>
        </p:blipFill>
        <p:spPr>
          <a:xfrm>
            <a:off x="-22934" y="0"/>
            <a:ext cx="1972639" cy="6858000"/>
          </a:xfrm>
          <a:prstGeom prst="rect">
            <a:avLst/>
          </a:prstGeom>
        </p:spPr>
      </p:pic>
    </p:spTree>
    <p:extLst>
      <p:ext uri="{BB962C8B-B14F-4D97-AF65-F5344CB8AC3E}">
        <p14:creationId xmlns:p14="http://schemas.microsoft.com/office/powerpoint/2010/main" val="2478324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ercle_un contenu">
    <p:spTree>
      <p:nvGrpSpPr>
        <p:cNvPr id="1" name=""/>
        <p:cNvGrpSpPr/>
        <p:nvPr/>
      </p:nvGrpSpPr>
      <p:grpSpPr>
        <a:xfrm>
          <a:off x="0" y="0"/>
          <a:ext cx="0" cy="0"/>
          <a:chOff x="0" y="0"/>
          <a:chExt cx="0" cy="0"/>
        </a:xfrm>
      </p:grpSpPr>
      <p:grpSp>
        <p:nvGrpSpPr>
          <p:cNvPr id="8" name="Groupe 9">
            <a:extLst>
              <a:ext uri="{FF2B5EF4-FFF2-40B4-BE49-F238E27FC236}">
                <a16:creationId xmlns:a16="http://schemas.microsoft.com/office/drawing/2014/main" id="{F3B61B89-997A-BE9A-2877-F96AB31856DF}"/>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9" name="Rectangle 8">
              <a:extLst>
                <a:ext uri="{FF2B5EF4-FFF2-40B4-BE49-F238E27FC236}">
                  <a16:creationId xmlns:a16="http://schemas.microsoft.com/office/drawing/2014/main" id="{BB737468-56E4-C5AF-D4CC-6ED79F2F5E21}"/>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Image 5">
              <a:extLst>
                <a:ext uri="{FF2B5EF4-FFF2-40B4-BE49-F238E27FC236}">
                  <a16:creationId xmlns:a16="http://schemas.microsoft.com/office/drawing/2014/main" id="{DC3849D5-EBB2-154F-8DA2-7EEBFFF983C2}"/>
                </a:ext>
              </a:extLst>
            </p:cNvPr>
            <p:cNvPicPr>
              <a:picLocks noChangeAspect="1"/>
            </p:cNvPicPr>
            <p:nvPr/>
          </p:nvPicPr>
          <p:blipFill>
            <a:blip r:embed="rId2"/>
            <a:stretch>
              <a:fillRect/>
            </a:stretch>
          </p:blipFill>
          <p:spPr>
            <a:xfrm>
              <a:off x="9957844" y="6290315"/>
              <a:ext cx="1833096" cy="509600"/>
            </a:xfrm>
            <a:prstGeom prst="rect">
              <a:avLst/>
            </a:prstGeom>
            <a:grpFill/>
          </p:spPr>
        </p:pic>
      </p:grpSp>
      <p:sp>
        <p:nvSpPr>
          <p:cNvPr id="2" name="Titre 1">
            <a:extLst>
              <a:ext uri="{FF2B5EF4-FFF2-40B4-BE49-F238E27FC236}">
                <a16:creationId xmlns:a16="http://schemas.microsoft.com/office/drawing/2014/main" id="{B5614711-C102-2AA1-0081-3D747FB6E820}"/>
              </a:ext>
            </a:extLst>
          </p:cNvPr>
          <p:cNvSpPr>
            <a:spLocks noGrp="1"/>
          </p:cNvSpPr>
          <p:nvPr>
            <p:ph type="title"/>
          </p:nvPr>
        </p:nvSpPr>
        <p:spPr>
          <a:xfrm>
            <a:off x="3694544" y="365125"/>
            <a:ext cx="8109529" cy="1325563"/>
          </a:xfrm>
        </p:spPr>
        <p:txBody>
          <a:bodyPr/>
          <a:lstStyle>
            <a:lvl1pPr>
              <a:defRPr>
                <a:solidFill>
                  <a:schemeClr val="accent1"/>
                </a:solidFill>
              </a:defRPr>
            </a:lvl1pPr>
          </a:lstStyle>
          <a:p>
            <a:r>
              <a:rPr lang="fr-FR"/>
              <a:t>Modifiez le style du titre</a:t>
            </a:r>
            <a:endParaRPr lang="fr-CA"/>
          </a:p>
        </p:txBody>
      </p:sp>
      <p:sp>
        <p:nvSpPr>
          <p:cNvPr id="7" name="Espace réservé du contenu 2">
            <a:extLst>
              <a:ext uri="{FF2B5EF4-FFF2-40B4-BE49-F238E27FC236}">
                <a16:creationId xmlns:a16="http://schemas.microsoft.com/office/drawing/2014/main" id="{913E732A-3D0F-06B1-3216-8E356FB87C39}"/>
              </a:ext>
            </a:extLst>
          </p:cNvPr>
          <p:cNvSpPr>
            <a:spLocks noGrp="1"/>
          </p:cNvSpPr>
          <p:nvPr>
            <p:ph sz="half" idx="1"/>
          </p:nvPr>
        </p:nvSpPr>
        <p:spPr>
          <a:xfrm>
            <a:off x="4292599" y="2028825"/>
            <a:ext cx="7511473"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12" name="Forme libre : forme 11">
            <a:extLst>
              <a:ext uri="{FF2B5EF4-FFF2-40B4-BE49-F238E27FC236}">
                <a16:creationId xmlns:a16="http://schemas.microsoft.com/office/drawing/2014/main" id="{1419EE4C-C520-6CAA-BA14-B6FCDBBC17C4}"/>
              </a:ext>
            </a:extLst>
          </p:cNvPr>
          <p:cNvSpPr/>
          <p:nvPr userDrawn="1"/>
        </p:nvSpPr>
        <p:spPr>
          <a:xfrm>
            <a:off x="0" y="0"/>
            <a:ext cx="3818709" cy="6867235"/>
          </a:xfrm>
          <a:custGeom>
            <a:avLst/>
            <a:gdLst>
              <a:gd name="connsiteX0" fmla="*/ 0 w 3818709"/>
              <a:gd name="connsiteY0" fmla="*/ 0 h 6867235"/>
              <a:gd name="connsiteX1" fmla="*/ 2400888 w 3818709"/>
              <a:gd name="connsiteY1" fmla="*/ 0 h 6867235"/>
              <a:gd name="connsiteX2" fmla="*/ 2524238 w 3818709"/>
              <a:gd name="connsiteY2" fmla="*/ 117604 h 6867235"/>
              <a:gd name="connsiteX3" fmla="*/ 3818709 w 3818709"/>
              <a:gd name="connsiteY3" fmla="*/ 3242733 h 6867235"/>
              <a:gd name="connsiteX4" fmla="*/ 2043426 w 3818709"/>
              <a:gd name="connsiteY4" fmla="*/ 6784315 h 6867235"/>
              <a:gd name="connsiteX5" fmla="*/ 1926821 w 3818709"/>
              <a:gd name="connsiteY5" fmla="*/ 6867235 h 6867235"/>
              <a:gd name="connsiteX6" fmla="*/ 0 w 3818709"/>
              <a:gd name="connsiteY6" fmla="*/ 6867235 h 686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8709" h="6867235">
                <a:moveTo>
                  <a:pt x="0" y="0"/>
                </a:moveTo>
                <a:lnTo>
                  <a:pt x="2400888" y="0"/>
                </a:lnTo>
                <a:lnTo>
                  <a:pt x="2524238" y="117604"/>
                </a:lnTo>
                <a:cubicBezTo>
                  <a:pt x="3324029" y="917394"/>
                  <a:pt x="3818709" y="2022294"/>
                  <a:pt x="3818709" y="3242733"/>
                </a:cubicBezTo>
                <a:cubicBezTo>
                  <a:pt x="3818709" y="4692005"/>
                  <a:pt x="3121132" y="5978348"/>
                  <a:pt x="2043426" y="6784315"/>
                </a:cubicBezTo>
                <a:lnTo>
                  <a:pt x="1926821" y="6867235"/>
                </a:lnTo>
                <a:lnTo>
                  <a:pt x="0" y="6867235"/>
                </a:lnTo>
                <a:close/>
              </a:path>
            </a:pathLst>
          </a:custGeom>
          <a:solidFill>
            <a:schemeClr val="accent2"/>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CA"/>
          </a:p>
        </p:txBody>
      </p:sp>
    </p:spTree>
    <p:extLst>
      <p:ext uri="{BB962C8B-B14F-4D97-AF65-F5344CB8AC3E}">
        <p14:creationId xmlns:p14="http://schemas.microsoft.com/office/powerpoint/2010/main" val="2704355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Disposition personnalisée">
    <p:bg>
      <p:bgPr>
        <a:solidFill>
          <a:schemeClr val="accent1"/>
        </a:solidFill>
        <a:effectLst/>
      </p:bgPr>
    </p:bg>
    <p:spTree>
      <p:nvGrpSpPr>
        <p:cNvPr id="1" name=""/>
        <p:cNvGrpSpPr/>
        <p:nvPr/>
      </p:nvGrpSpPr>
      <p:grpSpPr>
        <a:xfrm>
          <a:off x="0" y="0"/>
          <a:ext cx="0" cy="0"/>
          <a:chOff x="0" y="0"/>
          <a:chExt cx="0" cy="0"/>
        </a:xfrm>
      </p:grpSpPr>
      <p:pic>
        <p:nvPicPr>
          <p:cNvPr id="10" name="Image 9" descr="Une image contenant motif, conception, Symétrie, cercle&#10;&#10;Description générée automatiquement">
            <a:extLst>
              <a:ext uri="{FF2B5EF4-FFF2-40B4-BE49-F238E27FC236}">
                <a16:creationId xmlns:a16="http://schemas.microsoft.com/office/drawing/2014/main" id="{8D4DBD74-EC8C-91EB-96EC-40556C809015}"/>
              </a:ext>
            </a:extLst>
          </p:cNvPr>
          <p:cNvPicPr>
            <a:picLocks noChangeAspect="1"/>
          </p:cNvPicPr>
          <p:nvPr userDrawn="1"/>
        </p:nvPicPr>
        <p:blipFill rotWithShape="1">
          <a:blip r:embed="rId2">
            <a:alphaModFix amt="30000"/>
            <a:extLst>
              <a:ext uri="{28A0092B-C50C-407E-A947-70E740481C1C}">
                <a14:useLocalDpi xmlns:a14="http://schemas.microsoft.com/office/drawing/2010/main" val="0"/>
              </a:ext>
            </a:extLst>
          </a:blip>
          <a:srcRect r="7942" b="33100"/>
          <a:stretch/>
        </p:blipFill>
        <p:spPr>
          <a:xfrm>
            <a:off x="-16042" y="80210"/>
            <a:ext cx="12272210" cy="6690768"/>
          </a:xfrm>
          <a:prstGeom prst="rect">
            <a:avLst/>
          </a:prstGeom>
        </p:spPr>
      </p:pic>
      <p:sp>
        <p:nvSpPr>
          <p:cNvPr id="3" name="Bulle narrative : ronde 2">
            <a:extLst>
              <a:ext uri="{FF2B5EF4-FFF2-40B4-BE49-F238E27FC236}">
                <a16:creationId xmlns:a16="http://schemas.microsoft.com/office/drawing/2014/main" id="{33533F8A-1D78-EA78-D0BF-B34194F734E5}"/>
              </a:ext>
            </a:extLst>
          </p:cNvPr>
          <p:cNvSpPr/>
          <p:nvPr userDrawn="1"/>
        </p:nvSpPr>
        <p:spPr>
          <a:xfrm>
            <a:off x="1866899" y="704850"/>
            <a:ext cx="8458201" cy="5188781"/>
          </a:xfrm>
          <a:prstGeom prst="wedgeEllipseCallout">
            <a:avLst>
              <a:gd name="adj1" fmla="val -48356"/>
              <a:gd name="adj2" fmla="val 5684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Espace réservé du texte 5">
            <a:extLst>
              <a:ext uri="{FF2B5EF4-FFF2-40B4-BE49-F238E27FC236}">
                <a16:creationId xmlns:a16="http://schemas.microsoft.com/office/drawing/2014/main" id="{C9442EE2-1A1C-FF07-F1E2-9BB9BE5BA83D}"/>
              </a:ext>
            </a:extLst>
          </p:cNvPr>
          <p:cNvSpPr>
            <a:spLocks noGrp="1"/>
          </p:cNvSpPr>
          <p:nvPr>
            <p:ph type="body" sz="quarter" idx="10"/>
          </p:nvPr>
        </p:nvSpPr>
        <p:spPr>
          <a:xfrm>
            <a:off x="3095624" y="1675750"/>
            <a:ext cx="6000750" cy="3419475"/>
          </a:xfrm>
        </p:spPr>
        <p:txBody>
          <a:bodyPr anchor="ctr">
            <a:normAutofit/>
          </a:bodyPr>
          <a:lstStyle>
            <a:lvl1pPr marL="0" indent="0">
              <a:buNone/>
              <a:defRPr sz="3200"/>
            </a:lvl1pPr>
            <a:lvl2pPr marL="457200" indent="0">
              <a:buNone/>
              <a:defRPr/>
            </a:lvl2pPr>
            <a:lvl3pPr marL="914400" indent="0">
              <a:buNone/>
              <a:defRPr/>
            </a:lvl3pPr>
            <a:lvl4pPr marL="1371600" indent="0">
              <a:buNone/>
              <a:defRPr/>
            </a:lvl4pPr>
            <a:lvl5pPr marL="1828800" indent="0">
              <a:buNone/>
              <a:defRPr/>
            </a:lvl5pPr>
          </a:lstStyle>
          <a:p>
            <a:pPr lvl="0"/>
            <a:r>
              <a:rPr lang="fr-FR"/>
              <a:t>Cliquez pour modifier les styles du texte du masque</a:t>
            </a:r>
          </a:p>
        </p:txBody>
      </p:sp>
    </p:spTree>
    <p:extLst>
      <p:ext uri="{BB962C8B-B14F-4D97-AF65-F5344CB8AC3E}">
        <p14:creationId xmlns:p14="http://schemas.microsoft.com/office/powerpoint/2010/main" val="279109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3CCAD9F8-AC00-F3E1-737B-BD623AD71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A0A0DBA0-7AAE-FD27-6661-524E03F509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Tree>
    <p:extLst>
      <p:ext uri="{BB962C8B-B14F-4D97-AF65-F5344CB8AC3E}">
        <p14:creationId xmlns:p14="http://schemas.microsoft.com/office/powerpoint/2010/main" val="28696532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6" r:id="rId3"/>
    <p:sldLayoutId id="2147483651" r:id="rId4"/>
    <p:sldLayoutId id="2147483663" r:id="rId5"/>
    <p:sldLayoutId id="2147483667" r:id="rId6"/>
    <p:sldLayoutId id="2147483652" r:id="rId7"/>
    <p:sldLayoutId id="2147483662" r:id="rId8"/>
    <p:sldLayoutId id="2147483670" r:id="rId9"/>
    <p:sldLayoutId id="2147483669" r:id="rId10"/>
    <p:sldLayoutId id="2147483661" r:id="rId11"/>
    <p:sldLayoutId id="2147483654" r:id="rId12"/>
    <p:sldLayoutId id="2147483660" r:id="rId13"/>
    <p:sldLayoutId id="2147483655" r:id="rId14"/>
    <p:sldLayoutId id="2147483656" r:id="rId15"/>
    <p:sldLayoutId id="2147483664" r:id="rId16"/>
    <p:sldLayoutId id="2147483668"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hyperlink" Target="https://info-justice.ca/services/info-separation/" TargetMode="External"/><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23.png"/><Relationship Id="rId11" Type="http://schemas.openxmlformats.org/officeDocument/2006/relationships/image" Target="../media/image33.jpeg"/><Relationship Id="rId5" Type="http://schemas.openxmlformats.org/officeDocument/2006/relationships/image" Target="../media/image11.png"/><Relationship Id="rId10" Type="http://schemas.openxmlformats.org/officeDocument/2006/relationships/image" Target="../media/image30.svg"/><Relationship Id="rId4" Type="http://schemas.openxmlformats.org/officeDocument/2006/relationships/image" Target="../media/image26.pn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8.svg"/><Relationship Id="rId12"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27.png"/><Relationship Id="rId11" Type="http://schemas.openxmlformats.org/officeDocument/2006/relationships/hyperlink" Target="https://rebatir.ca/" TargetMode="External"/><Relationship Id="rId5" Type="http://schemas.openxmlformats.org/officeDocument/2006/relationships/image" Target="../media/image23.png"/><Relationship Id="rId10" Type="http://schemas.openxmlformats.org/officeDocument/2006/relationships/hyperlink" Target="https://www.tal.gouv.qc.ca/" TargetMode="External"/><Relationship Id="rId4" Type="http://schemas.openxmlformats.org/officeDocument/2006/relationships/image" Target="../media/image11.png"/><Relationship Id="rId9" Type="http://schemas.openxmlformats.org/officeDocument/2006/relationships/image" Target="../media/image30.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25.sv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25.sv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25.sv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6.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23.png"/><Relationship Id="rId5" Type="http://schemas.openxmlformats.org/officeDocument/2006/relationships/hyperlink" Target="https://www.tal.gouv.qc.ca/" TargetMode="Externa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hyperlink" Target="https://educaloi.qc.ca/" TargetMode="External"/><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3.pn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BD971B-2C72-F1DB-8C22-B12CAC11AF0F}"/>
              </a:ext>
            </a:extLst>
          </p:cNvPr>
          <p:cNvSpPr>
            <a:spLocks noGrp="1"/>
          </p:cNvSpPr>
          <p:nvPr>
            <p:ph type="ctrTitle"/>
          </p:nvPr>
        </p:nvSpPr>
        <p:spPr/>
        <p:txBody>
          <a:bodyPr>
            <a:normAutofit/>
          </a:bodyPr>
          <a:lstStyle/>
          <a:p>
            <a:r>
              <a:rPr lang="fr-CA"/>
              <a:t>Mes enfants</a:t>
            </a:r>
            <a:br>
              <a:rPr lang="fr-CA"/>
            </a:br>
            <a:r>
              <a:rPr lang="fr-CA" sz="2000"/>
              <a:t>Mon couple</a:t>
            </a:r>
          </a:p>
        </p:txBody>
      </p:sp>
      <p:pic>
        <p:nvPicPr>
          <p:cNvPr id="4" name="Image 3" descr="Une image contenant habits, dessin humoristique, clipart, illustration&#10;&#10;Description générée automatiquement">
            <a:extLst>
              <a:ext uri="{FF2B5EF4-FFF2-40B4-BE49-F238E27FC236}">
                <a16:creationId xmlns:a16="http://schemas.microsoft.com/office/drawing/2014/main" id="{DD9C95E0-71D7-5905-2BFD-6922FEBD6DD9}"/>
              </a:ext>
            </a:extLst>
          </p:cNvPr>
          <p:cNvPicPr>
            <a:picLocks noChangeAspect="1"/>
          </p:cNvPicPr>
          <p:nvPr/>
        </p:nvPicPr>
        <p:blipFill>
          <a:blip r:embed="rId3"/>
          <a:stretch>
            <a:fillRect/>
          </a:stretch>
        </p:blipFill>
        <p:spPr>
          <a:xfrm>
            <a:off x="7086600" y="609600"/>
            <a:ext cx="4114800" cy="4114800"/>
          </a:xfrm>
          <a:prstGeom prst="rect">
            <a:avLst/>
          </a:prstGeom>
        </p:spPr>
      </p:pic>
      <p:sp>
        <p:nvSpPr>
          <p:cNvPr id="6" name="Sous-titre 5">
            <a:extLst>
              <a:ext uri="{FF2B5EF4-FFF2-40B4-BE49-F238E27FC236}">
                <a16:creationId xmlns:a16="http://schemas.microsoft.com/office/drawing/2014/main" id="{74D27527-ED9E-7EF9-FB08-805BC6BE24D0}"/>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2049219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CA" sz="2000" b="1" i="0" u="none" strike="noStrike">
                <a:effectLst/>
                <a:latin typeface="Arial" panose="020B0604020202020204" pitchFamily="34" charset="0"/>
              </a:rPr>
              <a:t>Trouver de l'aide</a:t>
            </a:r>
            <a:br>
              <a:rPr lang="fr-FR"/>
            </a:br>
            <a:r>
              <a:rPr lang="fr-FR"/>
              <a:t>Centres Info Justice</a:t>
            </a: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p:spPr>
        <p:txBody>
          <a:bodyPr>
            <a:normAutofit lnSpcReduction="10000"/>
          </a:bodyPr>
          <a:lstStyle/>
          <a:p>
            <a:r>
              <a:rPr lang="fr-FR" sz="4000" b="1">
                <a:solidFill>
                  <a:schemeClr val="accent2"/>
                </a:solidFill>
              </a:rPr>
              <a:t>Service « Info-séparation »</a:t>
            </a:r>
          </a:p>
          <a:p>
            <a:r>
              <a:rPr lang="fr-FR" sz="4000">
                <a:solidFill>
                  <a:schemeClr val="accent2"/>
                </a:solidFill>
              </a:rPr>
              <a:t>Information juridique gratuite</a:t>
            </a:r>
          </a:p>
          <a:p>
            <a:endParaRPr lang="fr-FR" sz="4000">
              <a:solidFill>
                <a:schemeClr val="accent2"/>
              </a:solidFill>
            </a:endParaRPr>
          </a:p>
          <a:p>
            <a:r>
              <a:rPr lang="fr-CA" sz="2000">
                <a:hlinkClick r:id="rId3"/>
              </a:rPr>
              <a:t>Info Séparation - Info Justice</a:t>
            </a:r>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4">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5"/>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94333" y="2379772"/>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58409" y="5729889"/>
            <a:ext cx="505676" cy="505676"/>
          </a:xfrm>
          <a:prstGeom prst="rect">
            <a:avLst/>
          </a:prstGeom>
        </p:spPr>
      </p:pic>
      <p:sp>
        <p:nvSpPr>
          <p:cNvPr id="3" name="AutoShape 2">
            <a:extLst>
              <a:ext uri="{FF2B5EF4-FFF2-40B4-BE49-F238E27FC236}">
                <a16:creationId xmlns:a16="http://schemas.microsoft.com/office/drawing/2014/main" id="{0F5DF2B0-9A4F-A02B-80DF-79F1B3746FC9}"/>
              </a:ext>
            </a:extLst>
          </p:cNvPr>
          <p:cNvSpPr>
            <a:spLocks noChangeAspect="1" noChangeArrowheads="1"/>
          </p:cNvSpPr>
          <p:nvPr/>
        </p:nvSpPr>
        <p:spPr bwMode="auto">
          <a:xfrm>
            <a:off x="5487420" y="3276600"/>
            <a:ext cx="760980" cy="7609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2" name="AutoShape 4">
            <a:extLst>
              <a:ext uri="{FF2B5EF4-FFF2-40B4-BE49-F238E27FC236}">
                <a16:creationId xmlns:a16="http://schemas.microsoft.com/office/drawing/2014/main" id="{5608BFED-CC85-9949-347F-229B785B3C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3" name="AutoShape 6">
            <a:extLst>
              <a:ext uri="{FF2B5EF4-FFF2-40B4-BE49-F238E27FC236}">
                <a16:creationId xmlns:a16="http://schemas.microsoft.com/office/drawing/2014/main" id="{E348A94B-109B-0848-B950-97973A1EF3DA}"/>
              </a:ext>
            </a:extLst>
          </p:cNvPr>
          <p:cNvSpPr>
            <a:spLocks noChangeAspect="1" noChangeArrowheads="1"/>
          </p:cNvSpPr>
          <p:nvPr/>
        </p:nvSpPr>
        <p:spPr bwMode="auto">
          <a:xfrm>
            <a:off x="9348716" y="494380"/>
            <a:ext cx="1462054" cy="146205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5" name="Graphique 14" descr="Curseur avec un remplissage uni">
            <a:extLst>
              <a:ext uri="{FF2B5EF4-FFF2-40B4-BE49-F238E27FC236}">
                <a16:creationId xmlns:a16="http://schemas.microsoft.com/office/drawing/2014/main" id="{104CFDFD-9779-B774-7549-2046B040F11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454303" y="5525527"/>
            <a:ext cx="914400" cy="914400"/>
          </a:xfrm>
          <a:prstGeom prst="rect">
            <a:avLst/>
          </a:prstGeom>
        </p:spPr>
      </p:pic>
      <p:pic>
        <p:nvPicPr>
          <p:cNvPr id="14" name="Image 13" descr="Une image contenant texte, habits, capture d’écran, Visage humain">
            <a:extLst>
              <a:ext uri="{FF2B5EF4-FFF2-40B4-BE49-F238E27FC236}">
                <a16:creationId xmlns:a16="http://schemas.microsoft.com/office/drawing/2014/main" id="{1BFC5F69-3751-E78A-42E8-2115F30116B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88135" y="2361575"/>
            <a:ext cx="4842973" cy="3091983"/>
          </a:xfrm>
          <a:prstGeom prst="rect">
            <a:avLst/>
          </a:prstGeom>
        </p:spPr>
      </p:pic>
    </p:spTree>
    <p:extLst>
      <p:ext uri="{BB962C8B-B14F-4D97-AF65-F5344CB8AC3E}">
        <p14:creationId xmlns:p14="http://schemas.microsoft.com/office/powerpoint/2010/main" val="3147967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CA" sz="2000" b="1" i="0" u="none" strike="noStrike">
                <a:effectLst/>
                <a:latin typeface="Arial" panose="020B0604020202020204" pitchFamily="34" charset="0"/>
              </a:rPr>
              <a:t>Trouver de l'aide</a:t>
            </a:r>
            <a:br>
              <a:rPr lang="fr-FR"/>
            </a:br>
            <a:r>
              <a:rPr lang="fr-FR" err="1"/>
              <a:t>ReBâtir</a:t>
            </a:r>
            <a:endParaRPr lang="fr-F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4189412" cy="3753584"/>
          </a:xfrm>
        </p:spPr>
        <p:txBody>
          <a:bodyPr vert="horz" lIns="91440" tIns="45720" rIns="91440" bIns="45720" rtlCol="0" anchor="t">
            <a:normAutofit/>
          </a:bodyPr>
          <a:lstStyle/>
          <a:p>
            <a:r>
              <a:rPr lang="fr-FR" sz="2800">
                <a:solidFill>
                  <a:schemeClr val="accent2"/>
                </a:solidFill>
              </a:rPr>
              <a:t>4 heures de consultation juridique gratuite</a:t>
            </a:r>
            <a:endParaRPr lang="fr-FR">
              <a:solidFill>
                <a:schemeClr val="accent2"/>
              </a:solidFill>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3">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4"/>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94333" y="2379772"/>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58409" y="5729889"/>
            <a:ext cx="505676" cy="505676"/>
          </a:xfrm>
          <a:prstGeom prst="rect">
            <a:avLst/>
          </a:prstGeom>
        </p:spPr>
      </p:pic>
      <p:sp>
        <p:nvSpPr>
          <p:cNvPr id="3" name="AutoShape 2">
            <a:extLst>
              <a:ext uri="{FF2B5EF4-FFF2-40B4-BE49-F238E27FC236}">
                <a16:creationId xmlns:a16="http://schemas.microsoft.com/office/drawing/2014/main" id="{0F5DF2B0-9A4F-A02B-80DF-79F1B3746FC9}"/>
              </a:ext>
            </a:extLst>
          </p:cNvPr>
          <p:cNvSpPr>
            <a:spLocks noChangeAspect="1" noChangeArrowheads="1"/>
          </p:cNvSpPr>
          <p:nvPr/>
        </p:nvSpPr>
        <p:spPr bwMode="auto">
          <a:xfrm>
            <a:off x="5487420" y="3276600"/>
            <a:ext cx="760980" cy="7609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2" name="AutoShape 4">
            <a:extLst>
              <a:ext uri="{FF2B5EF4-FFF2-40B4-BE49-F238E27FC236}">
                <a16:creationId xmlns:a16="http://schemas.microsoft.com/office/drawing/2014/main" id="{5608BFED-CC85-9949-347F-229B785B3C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5" name="Graphique 14" descr="Curseur avec un remplissage uni">
            <a:extLst>
              <a:ext uri="{FF2B5EF4-FFF2-40B4-BE49-F238E27FC236}">
                <a16:creationId xmlns:a16="http://schemas.microsoft.com/office/drawing/2014/main" id="{104CFDFD-9779-B774-7549-2046B040F11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010514" y="5608218"/>
            <a:ext cx="914400" cy="914400"/>
          </a:xfrm>
          <a:prstGeom prst="rect">
            <a:avLst/>
          </a:prstGeom>
        </p:spPr>
      </p:pic>
      <p:sp>
        <p:nvSpPr>
          <p:cNvPr id="9" name="Espace réservé du texte 3">
            <a:hlinkClick r:id="rId10"/>
            <a:extLst>
              <a:ext uri="{FF2B5EF4-FFF2-40B4-BE49-F238E27FC236}">
                <a16:creationId xmlns:a16="http://schemas.microsoft.com/office/drawing/2014/main" id="{DFC00939-A5AF-2F45-8497-DF6071357F40}"/>
              </a:ext>
            </a:extLst>
          </p:cNvPr>
          <p:cNvSpPr txBox="1">
            <a:spLocks/>
          </p:cNvSpPr>
          <p:nvPr/>
        </p:nvSpPr>
        <p:spPr>
          <a:xfrm>
            <a:off x="1073799" y="5090279"/>
            <a:ext cx="3291840" cy="415925"/>
          </a:xfrm>
          <a:prstGeom prst="rect">
            <a:avLst/>
          </a:prstGeom>
        </p:spPr>
        <p:txBody>
          <a:bodyPr vert="horz" lIns="0" tIns="0" rIns="0" bIns="0" rtlCol="0" anchor="b">
            <a:noAutofit/>
          </a:bodyPr>
          <a:lstStyle>
            <a:defPPr>
              <a:defRPr lang="fr-FR"/>
            </a:defPPr>
            <a:lvl1pPr marL="0" algn="l" defTabSz="914400" rtl="0" eaLnBrk="1" latinLnBrk="0" hangingPunct="1">
              <a:defRPr sz="1800" kern="1200">
                <a:solidFill>
                  <a:srgbClr val="212121"/>
                </a:solidFill>
                <a:latin typeface="Arial" panose="020B0604020202020204"/>
              </a:defRPr>
            </a:lvl1pPr>
            <a:lvl2pPr marL="457200" algn="l" defTabSz="914400" rtl="0" eaLnBrk="1" latinLnBrk="0" hangingPunct="1">
              <a:defRPr sz="1800" kern="1200">
                <a:solidFill>
                  <a:srgbClr val="212121"/>
                </a:solidFill>
                <a:latin typeface="Arial" panose="020B0604020202020204"/>
              </a:defRPr>
            </a:lvl2pPr>
            <a:lvl3pPr marL="914400" algn="l" defTabSz="914400" rtl="0" eaLnBrk="1" latinLnBrk="0" hangingPunct="1">
              <a:defRPr sz="1800" kern="1200">
                <a:solidFill>
                  <a:srgbClr val="212121"/>
                </a:solidFill>
                <a:latin typeface="Arial" panose="020B0604020202020204"/>
              </a:defRPr>
            </a:lvl3pPr>
            <a:lvl4pPr marL="1371600" algn="l" defTabSz="914400" rtl="0" eaLnBrk="1" latinLnBrk="0" hangingPunct="1">
              <a:defRPr sz="1800" kern="1200">
                <a:solidFill>
                  <a:srgbClr val="212121"/>
                </a:solidFill>
                <a:latin typeface="Arial" panose="020B0604020202020204"/>
              </a:defRPr>
            </a:lvl4pPr>
            <a:lvl5pPr marL="1828800" algn="l" defTabSz="914400" rtl="0" eaLnBrk="1" latinLnBrk="0" hangingPunct="1">
              <a:defRPr sz="1800" kern="1200">
                <a:solidFill>
                  <a:srgbClr val="212121"/>
                </a:solidFill>
                <a:latin typeface="Arial" panose="020B0604020202020204"/>
              </a:defRPr>
            </a:lvl5pPr>
            <a:lvl6pPr marL="2286000" algn="l" defTabSz="914400" rtl="0" eaLnBrk="1" latinLnBrk="0" hangingPunct="1">
              <a:defRPr sz="1800" kern="1200">
                <a:solidFill>
                  <a:srgbClr val="212121"/>
                </a:solidFill>
                <a:latin typeface="Arial" panose="020B0604020202020204"/>
              </a:defRPr>
            </a:lvl6pPr>
            <a:lvl7pPr marL="2743200" algn="l" defTabSz="914400" rtl="0" eaLnBrk="1" latinLnBrk="0" hangingPunct="1">
              <a:defRPr sz="1800" kern="1200">
                <a:solidFill>
                  <a:srgbClr val="212121"/>
                </a:solidFill>
                <a:latin typeface="Arial" panose="020B0604020202020204"/>
              </a:defRPr>
            </a:lvl7pPr>
            <a:lvl8pPr marL="3200400" algn="l" defTabSz="914400" rtl="0" eaLnBrk="1" latinLnBrk="0" hangingPunct="1">
              <a:defRPr sz="1800" kern="1200">
                <a:solidFill>
                  <a:srgbClr val="212121"/>
                </a:solidFill>
                <a:latin typeface="Arial" panose="020B0604020202020204"/>
              </a:defRPr>
            </a:lvl8pPr>
            <a:lvl9pPr marL="3657600" algn="l" defTabSz="914400" rtl="0" eaLnBrk="1" latinLnBrk="0" hangingPunct="1">
              <a:defRPr sz="1800" kern="1200">
                <a:solidFill>
                  <a:srgbClr val="212121"/>
                </a:solidFill>
                <a:latin typeface="Arial" panose="020B0604020202020204"/>
              </a:defRPr>
            </a:lvl9pPr>
          </a:lstStyle>
          <a:p>
            <a:r>
              <a:rPr lang="fr-CA">
                <a:solidFill>
                  <a:schemeClr val="accent2"/>
                </a:solidFill>
                <a:hlinkClick r:id="rId11">
                  <a:extLst>
                    <a:ext uri="{A12FA001-AC4F-418D-AE19-62706E023703}">
                      <ahyp:hlinkClr xmlns:ahyp="http://schemas.microsoft.com/office/drawing/2018/hyperlinkcolor" val="tx"/>
                    </a:ext>
                  </a:extLst>
                </a:hlinkClick>
              </a:rPr>
              <a:t>Rebâtir.ca</a:t>
            </a:r>
            <a:endParaRPr lang="fr-CA">
              <a:solidFill>
                <a:schemeClr val="accent2"/>
              </a:solidFill>
            </a:endParaRPr>
          </a:p>
        </p:txBody>
      </p:sp>
      <p:pic>
        <p:nvPicPr>
          <p:cNvPr id="6146" name="Picture 2">
            <a:extLst>
              <a:ext uri="{FF2B5EF4-FFF2-40B4-BE49-F238E27FC236}">
                <a16:creationId xmlns:a16="http://schemas.microsoft.com/office/drawing/2014/main" id="{78DCA688-1FDA-3755-776B-BEF1F69A119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94333" y="2669312"/>
            <a:ext cx="4800264" cy="2420967"/>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12">
            <a:extLst>
              <a:ext uri="{FF2B5EF4-FFF2-40B4-BE49-F238E27FC236}">
                <a16:creationId xmlns:a16="http://schemas.microsoft.com/office/drawing/2014/main" id="{C92BD923-89A4-2DE5-3E0A-D142DAD85859}"/>
              </a:ext>
            </a:extLst>
          </p:cNvPr>
          <p:cNvSpPr txBox="1"/>
          <p:nvPr/>
        </p:nvSpPr>
        <p:spPr>
          <a:xfrm>
            <a:off x="837122" y="3172364"/>
            <a:ext cx="3962399"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r-CA" sz="2800">
                <a:solidFill>
                  <a:schemeClr val="accent2"/>
                </a:solidFill>
                <a:latin typeface="Arial"/>
                <a:ea typeface="Calibri"/>
                <a:cs typeface="Calibri"/>
              </a:rPr>
              <a:t>1-833-732-2847</a:t>
            </a:r>
            <a:endParaRPr lang="fr-FR" sz="2800">
              <a:solidFill>
                <a:schemeClr val="accent2"/>
              </a:solidFill>
              <a:latin typeface="Arial"/>
              <a:cs typeface="Arial"/>
            </a:endParaRPr>
          </a:p>
        </p:txBody>
      </p:sp>
    </p:spTree>
    <p:extLst>
      <p:ext uri="{BB962C8B-B14F-4D97-AF65-F5344CB8AC3E}">
        <p14:creationId xmlns:p14="http://schemas.microsoft.com/office/powerpoint/2010/main" val="3145390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2932B2-778B-E564-A069-D21DA32A6D4F}"/>
              </a:ext>
            </a:extLst>
          </p:cNvPr>
          <p:cNvSpPr>
            <a:spLocks noGrp="1"/>
          </p:cNvSpPr>
          <p:nvPr>
            <p:ph type="title"/>
          </p:nvPr>
        </p:nvSpPr>
        <p:spPr/>
        <p:txBody>
          <a:bodyPr/>
          <a:lstStyle/>
          <a:p>
            <a:r>
              <a:rPr lang="fr-FR">
                <a:cs typeface="Arial"/>
              </a:rPr>
              <a:t>D'autres ressources</a:t>
            </a:r>
            <a:endParaRPr lang="fr-FR"/>
          </a:p>
        </p:txBody>
      </p:sp>
      <p:sp>
        <p:nvSpPr>
          <p:cNvPr id="3" name="Espace réservé du contenu 2">
            <a:extLst>
              <a:ext uri="{FF2B5EF4-FFF2-40B4-BE49-F238E27FC236}">
                <a16:creationId xmlns:a16="http://schemas.microsoft.com/office/drawing/2014/main" id="{2736D7D5-1126-A213-EBC9-FBE7AF17CC6D}"/>
              </a:ext>
            </a:extLst>
          </p:cNvPr>
          <p:cNvSpPr>
            <a:spLocks noGrp="1"/>
          </p:cNvSpPr>
          <p:nvPr>
            <p:ph idx="1"/>
          </p:nvPr>
        </p:nvSpPr>
        <p:spPr/>
        <p:txBody>
          <a:bodyPr vert="horz" lIns="91440" tIns="45720" rIns="91440" bIns="45720" rtlCol="0" anchor="t">
            <a:normAutofit/>
          </a:bodyPr>
          <a:lstStyle/>
          <a:p>
            <a:endParaRPr lang="fr-FR"/>
          </a:p>
          <a:p>
            <a:pPr marL="404495" lvl="2" indent="-404495">
              <a:lnSpc>
                <a:spcPct val="100000"/>
              </a:lnSpc>
            </a:pPr>
            <a:r>
              <a:rPr lang="fr-CA" sz="2400">
                <a:solidFill>
                  <a:srgbClr val="212121"/>
                </a:solidFill>
                <a:cs typeface="Arial"/>
              </a:rPr>
              <a:t>Justice Pro Bono – Programme "Porte 33"</a:t>
            </a:r>
            <a:endParaRPr lang="en-US" sz="2400">
              <a:solidFill>
                <a:srgbClr val="212121"/>
              </a:solidFill>
              <a:cs typeface="Arial"/>
            </a:endParaRPr>
          </a:p>
          <a:p>
            <a:pPr marL="404495" lvl="2" indent="-404495">
              <a:lnSpc>
                <a:spcPct val="100000"/>
              </a:lnSpc>
            </a:pPr>
            <a:r>
              <a:rPr lang="fr-CA" sz="2400">
                <a:solidFill>
                  <a:srgbClr val="212121"/>
                </a:solidFill>
                <a:cs typeface="Arial"/>
              </a:rPr>
              <a:t>Répertoire des médiateurs familiaux du Québec</a:t>
            </a:r>
            <a:endParaRPr lang="en-US" sz="2400">
              <a:solidFill>
                <a:srgbClr val="212121"/>
              </a:solidFill>
              <a:cs typeface="Arial"/>
            </a:endParaRPr>
          </a:p>
          <a:p>
            <a:pPr marL="404495" lvl="2" indent="-404495">
              <a:lnSpc>
                <a:spcPct val="100000"/>
              </a:lnSpc>
            </a:pPr>
            <a:endParaRPr lang="fr-CA" sz="2400">
              <a:solidFill>
                <a:srgbClr val="212121"/>
              </a:solidFill>
              <a:cs typeface="Arial"/>
            </a:endParaRPr>
          </a:p>
        </p:txBody>
      </p:sp>
    </p:spTree>
    <p:extLst>
      <p:ext uri="{BB962C8B-B14F-4D97-AF65-F5344CB8AC3E}">
        <p14:creationId xmlns:p14="http://schemas.microsoft.com/office/powerpoint/2010/main" val="2120576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E739C1-403D-1C98-CE13-2CD78AF72842}"/>
              </a:ext>
            </a:extLst>
          </p:cNvPr>
          <p:cNvSpPr>
            <a:spLocks noGrp="1"/>
          </p:cNvSpPr>
          <p:nvPr>
            <p:ph type="title"/>
          </p:nvPr>
        </p:nvSpPr>
        <p:spPr/>
        <p:txBody>
          <a:bodyPr>
            <a:normAutofit/>
          </a:bodyPr>
          <a:lstStyle/>
          <a:p>
            <a:r>
              <a:rPr lang="fr-CA" sz="1800">
                <a:latin typeface="Arial"/>
                <a:cs typeface="Arial"/>
              </a:rPr>
              <a:t>Prendre action</a:t>
            </a:r>
            <a:br>
              <a:rPr lang="fr-CA" sz="1800" b="1" i="0" u="none" strike="noStrike">
                <a:effectLst/>
                <a:latin typeface="Arial" panose="020B0604020202020204" pitchFamily="34" charset="0"/>
              </a:rPr>
            </a:br>
            <a:r>
              <a:rPr lang="fr-CA" sz="4000">
                <a:solidFill>
                  <a:schemeClr val="accent2"/>
                </a:solidFill>
                <a:latin typeface="Arial"/>
                <a:cs typeface="Arial"/>
              </a:rPr>
              <a:t>Qu’est-ce que Giulia pourrait faire?</a:t>
            </a:r>
            <a:endParaRPr lang="fr-CA">
              <a:solidFill>
                <a:schemeClr val="accent2"/>
              </a:solidFill>
              <a:latin typeface="Arial"/>
              <a:cs typeface="Arial"/>
            </a:endParaRPr>
          </a:p>
        </p:txBody>
      </p:sp>
      <p:sp>
        <p:nvSpPr>
          <p:cNvPr id="4" name="Espace réservé du contenu 3">
            <a:extLst>
              <a:ext uri="{FF2B5EF4-FFF2-40B4-BE49-F238E27FC236}">
                <a16:creationId xmlns:a16="http://schemas.microsoft.com/office/drawing/2014/main" id="{58C44320-6FD9-CC92-7A20-1AD20861F3FE}"/>
              </a:ext>
            </a:extLst>
          </p:cNvPr>
          <p:cNvSpPr>
            <a:spLocks noGrp="1"/>
          </p:cNvSpPr>
          <p:nvPr>
            <p:ph sz="half" idx="2"/>
          </p:nvPr>
        </p:nvSpPr>
        <p:spPr/>
        <p:txBody>
          <a:bodyPr vert="horz" lIns="91440" tIns="45720" rIns="91440" bIns="45720" rtlCol="0" anchor="t">
            <a:normAutofit/>
          </a:bodyPr>
          <a:lstStyle/>
          <a:p>
            <a:pPr lvl="1" fontAlgn="base">
              <a:lnSpc>
                <a:spcPct val="100000"/>
              </a:lnSpc>
            </a:pPr>
            <a:r>
              <a:rPr lang="fr-CA" b="1">
                <a:solidFill>
                  <a:srgbClr val="212121"/>
                </a:solidFill>
                <a:latin typeface="Arial"/>
                <a:cs typeface="Arial"/>
              </a:rPr>
              <a:t>Trouver de l'aide pour faire le calcul de la pension alimentaire</a:t>
            </a:r>
            <a:endParaRPr lang="en-US">
              <a:solidFill>
                <a:srgbClr val="212121"/>
              </a:solidFill>
              <a:latin typeface="Arial"/>
              <a:cs typeface="Arial"/>
            </a:endParaRPr>
          </a:p>
          <a:p>
            <a:pPr lvl="1">
              <a:lnSpc>
                <a:spcPct val="100000"/>
              </a:lnSpc>
            </a:pPr>
            <a:endParaRPr lang="fr-CA">
              <a:solidFill>
                <a:srgbClr val="212121"/>
              </a:solidFill>
              <a:latin typeface="Arial" panose="020B0604020202020204" pitchFamily="34" charset="0"/>
              <a:cs typeface="Arial"/>
            </a:endParaRPr>
          </a:p>
          <a:p>
            <a:pPr lvl="1">
              <a:lnSpc>
                <a:spcPct val="100000"/>
              </a:lnSpc>
            </a:pPr>
            <a:r>
              <a:rPr lang="fr-CA" b="1">
                <a:solidFill>
                  <a:srgbClr val="212121"/>
                </a:solidFill>
                <a:latin typeface="Arial"/>
                <a:cs typeface="Arial"/>
              </a:rPr>
              <a:t>Télécharger un modèle d'autorisation de voyage</a:t>
            </a:r>
            <a:endParaRPr lang="en-US">
              <a:solidFill>
                <a:srgbClr val="212121"/>
              </a:solidFill>
              <a:latin typeface="Arial"/>
              <a:cs typeface="Arial"/>
            </a:endParaRPr>
          </a:p>
          <a:p>
            <a:pPr lvl="1">
              <a:lnSpc>
                <a:spcPct val="100000"/>
              </a:lnSpc>
            </a:pPr>
            <a:endParaRPr lang="fr-CA">
              <a:solidFill>
                <a:srgbClr val="212121"/>
              </a:solidFill>
              <a:latin typeface="Arial" panose="020B0604020202020204" pitchFamily="34" charset="0"/>
              <a:cs typeface="Arial"/>
            </a:endParaRPr>
          </a:p>
          <a:p>
            <a:pPr lvl="1">
              <a:lnSpc>
                <a:spcPct val="100000"/>
              </a:lnSpc>
            </a:pPr>
            <a:r>
              <a:rPr lang="fr-CA" b="1">
                <a:solidFill>
                  <a:srgbClr val="212121"/>
                </a:solidFill>
                <a:latin typeface="Arial"/>
                <a:cs typeface="Arial"/>
              </a:rPr>
              <a:t>Demander à un organisme de la renseigner sur ses recours</a:t>
            </a:r>
          </a:p>
          <a:p>
            <a:pPr marL="457200" lvl="1" indent="0">
              <a:lnSpc>
                <a:spcPct val="100000"/>
              </a:lnSpc>
              <a:buNone/>
            </a:pPr>
            <a:endParaRPr lang="fr-CA" b="1">
              <a:solidFill>
                <a:srgbClr val="212121"/>
              </a:solidFill>
              <a:cs typeface="Arial"/>
            </a:endParaRPr>
          </a:p>
          <a:p>
            <a:pPr lvl="1">
              <a:lnSpc>
                <a:spcPct val="100000"/>
              </a:lnSpc>
            </a:pPr>
            <a:endParaRPr lang="fr-CA" b="1">
              <a:solidFill>
                <a:srgbClr val="212121"/>
              </a:solidFill>
              <a:cs typeface="Arial"/>
            </a:endParaRPr>
          </a:p>
          <a:p>
            <a:endParaRPr lang="fr-CA">
              <a:cs typeface="Arial"/>
            </a:endParaRPr>
          </a:p>
        </p:txBody>
      </p:sp>
      <p:sp>
        <p:nvSpPr>
          <p:cNvPr id="6" name="AutoShape 2" descr="Tête avec engrenages avec un remplissage uni">
            <a:extLst>
              <a:ext uri="{FF2B5EF4-FFF2-40B4-BE49-F238E27FC236}">
                <a16:creationId xmlns:a16="http://schemas.microsoft.com/office/drawing/2014/main" id="{528A4477-6D60-BE54-22CC-BC3844DE622B}"/>
              </a:ext>
            </a:extLst>
          </p:cNvPr>
          <p:cNvSpPr>
            <a:spLocks noChangeAspect="1" noChangeArrowheads="1"/>
          </p:cNvSpPr>
          <p:nvPr/>
        </p:nvSpPr>
        <p:spPr bwMode="auto">
          <a:xfrm>
            <a:off x="9352277" y="4472785"/>
            <a:ext cx="78577" cy="785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0" name="AutoShape 9" descr="Tête avec engrenages avec un remplissage uni">
            <a:extLst>
              <a:ext uri="{FF2B5EF4-FFF2-40B4-BE49-F238E27FC236}">
                <a16:creationId xmlns:a16="http://schemas.microsoft.com/office/drawing/2014/main" id="{05D50952-1990-F2A1-3128-FE85163D2F6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9" name="Image 8" descr="Une image contenant cercle, conception&#10;&#10;Description générée automatiquement">
            <a:extLst>
              <a:ext uri="{FF2B5EF4-FFF2-40B4-BE49-F238E27FC236}">
                <a16:creationId xmlns:a16="http://schemas.microsoft.com/office/drawing/2014/main" id="{F4BAD8E5-07FB-1694-5D75-1617633646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7010" y="5646600"/>
            <a:ext cx="933580" cy="981212"/>
          </a:xfrm>
          <a:prstGeom prst="rect">
            <a:avLst/>
          </a:prstGeom>
        </p:spPr>
      </p:pic>
      <p:pic>
        <p:nvPicPr>
          <p:cNvPr id="8" name="Espace réservé du contenu 7" descr="Une image contenant habits, dessin humoristique, Visage humain, illustration&#10;&#10;Description générée automatiquement">
            <a:extLst>
              <a:ext uri="{FF2B5EF4-FFF2-40B4-BE49-F238E27FC236}">
                <a16:creationId xmlns:a16="http://schemas.microsoft.com/office/drawing/2014/main" id="{B91347C9-29A0-B1BD-D162-D53BF1A15776}"/>
              </a:ext>
            </a:extLst>
          </p:cNvPr>
          <p:cNvPicPr>
            <a:picLocks noGrp="1" noChangeAspect="1"/>
          </p:cNvPicPr>
          <p:nvPr>
            <p:ph sz="half" idx="1"/>
          </p:nvPr>
        </p:nvPicPr>
        <p:blipFill>
          <a:blip r:embed="rId4"/>
          <a:stretch>
            <a:fillRect/>
          </a:stretch>
        </p:blipFill>
        <p:spPr>
          <a:xfrm>
            <a:off x="1588094" y="1862198"/>
            <a:ext cx="4330460" cy="4301706"/>
          </a:xfrm>
        </p:spPr>
      </p:pic>
    </p:spTree>
    <p:extLst>
      <p:ext uri="{BB962C8B-B14F-4D97-AF65-F5344CB8AC3E}">
        <p14:creationId xmlns:p14="http://schemas.microsoft.com/office/powerpoint/2010/main" val="17678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55A3B0-F52C-79E9-AE16-8FE2DC355203}"/>
              </a:ext>
            </a:extLst>
          </p:cNvPr>
          <p:cNvSpPr>
            <a:spLocks noGrp="1"/>
          </p:cNvSpPr>
          <p:nvPr>
            <p:ph type="title"/>
          </p:nvPr>
        </p:nvSpPr>
        <p:spPr>
          <a:xfrm>
            <a:off x="3935176" y="2766218"/>
            <a:ext cx="8109529" cy="1325563"/>
          </a:xfrm>
        </p:spPr>
        <p:txBody>
          <a:bodyPr>
            <a:normAutofit/>
          </a:bodyPr>
          <a:lstStyle/>
          <a:p>
            <a:r>
              <a:rPr lang="fr-FR" sz="6000"/>
              <a:t>Des questions?</a:t>
            </a:r>
          </a:p>
        </p:txBody>
      </p:sp>
    </p:spTree>
    <p:extLst>
      <p:ext uri="{BB962C8B-B14F-4D97-AF65-F5344CB8AC3E}">
        <p14:creationId xmlns:p14="http://schemas.microsoft.com/office/powerpoint/2010/main" val="1284194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890338BD-4DB7-21FC-BC4B-B3607E3CD24D}"/>
              </a:ext>
            </a:extLst>
          </p:cNvPr>
          <p:cNvSpPr>
            <a:spLocks noGrp="1"/>
          </p:cNvSpPr>
          <p:nvPr/>
        </p:nvSpPr>
        <p:spPr>
          <a:xfrm>
            <a:off x="1737093" y="2417592"/>
            <a:ext cx="8992669" cy="395550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2400">
                <a:cs typeface="Arial"/>
              </a:rPr>
              <a:t>Éducaloi remercie la Maison Bleue et Femmes du monde à Côte-des-Neiges pour leur précieuse collaboration.</a:t>
            </a:r>
          </a:p>
          <a:p>
            <a:pPr marL="0" indent="0" algn="ctr">
              <a:buNone/>
            </a:pPr>
            <a:endParaRPr lang="fr-FR" sz="2400">
              <a:cs typeface="Arial"/>
            </a:endParaRPr>
          </a:p>
          <a:p>
            <a:pPr marL="0" indent="0" algn="ctr">
              <a:buNone/>
            </a:pPr>
            <a:endParaRPr lang="fr-FR" sz="2400">
              <a:cs typeface="Arial"/>
            </a:endParaRPr>
          </a:p>
          <a:p>
            <a:pPr marL="0" indent="0" algn="ctr">
              <a:buNone/>
            </a:pPr>
            <a:endParaRPr lang="fr-FR" sz="2400">
              <a:cs typeface="Arial"/>
            </a:endParaRPr>
          </a:p>
          <a:p>
            <a:pPr marL="0" indent="0" algn="ctr">
              <a:buNone/>
            </a:pPr>
            <a:r>
              <a:rPr lang="fr-FR" sz="2400">
                <a:cs typeface="Arial"/>
              </a:rPr>
              <a:t>Cet atelier a été réalisé avec le soutien de</a:t>
            </a:r>
          </a:p>
          <a:p>
            <a:pPr marL="0" indent="0" algn="ctr">
              <a:buNone/>
            </a:pPr>
            <a:endParaRPr lang="fr-FR" sz="2400">
              <a:cs typeface="Arial"/>
            </a:endParaRPr>
          </a:p>
        </p:txBody>
      </p:sp>
      <p:pic>
        <p:nvPicPr>
          <p:cNvPr id="5" name="Image 4" descr="Une image contenant texte, Police, Graphique, graphisme&#10;&#10;Description générée automatiquement">
            <a:extLst>
              <a:ext uri="{FF2B5EF4-FFF2-40B4-BE49-F238E27FC236}">
                <a16:creationId xmlns:a16="http://schemas.microsoft.com/office/drawing/2014/main" id="{EFEB8311-3C1B-D0E2-4AEE-185330E83046}"/>
              </a:ext>
            </a:extLst>
          </p:cNvPr>
          <p:cNvPicPr>
            <a:picLocks noChangeAspect="1"/>
          </p:cNvPicPr>
          <p:nvPr/>
        </p:nvPicPr>
        <p:blipFill>
          <a:blip r:embed="rId3"/>
          <a:stretch>
            <a:fillRect/>
          </a:stretch>
        </p:blipFill>
        <p:spPr>
          <a:xfrm>
            <a:off x="5361543" y="5235918"/>
            <a:ext cx="1468916" cy="728646"/>
          </a:xfrm>
          <a:prstGeom prst="rect">
            <a:avLst/>
          </a:prstGeom>
        </p:spPr>
      </p:pic>
    </p:spTree>
    <p:extLst>
      <p:ext uri="{BB962C8B-B14F-4D97-AF65-F5344CB8AC3E}">
        <p14:creationId xmlns:p14="http://schemas.microsoft.com/office/powerpoint/2010/main" val="683735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B514E21-4339-3A09-CDE5-9BDD2BAB410C}"/>
              </a:ext>
            </a:extLst>
          </p:cNvPr>
          <p:cNvSpPr>
            <a:spLocks noGrp="1"/>
          </p:cNvSpPr>
          <p:nvPr>
            <p:ph type="title"/>
          </p:nvPr>
        </p:nvSpPr>
        <p:spPr/>
        <p:txBody>
          <a:bodyPr/>
          <a:lstStyle/>
          <a:p>
            <a:r>
              <a:rPr lang="fr-CA" sz="1800" b="1" i="0" u="none" strike="noStrike">
                <a:effectLst/>
                <a:latin typeface="Arial" panose="020B0604020202020204" pitchFamily="34" charset="0"/>
              </a:rPr>
              <a:t>Observer la situation</a:t>
            </a:r>
            <a:br>
              <a:rPr lang="fr-CA" sz="1800" b="1" i="0" u="none" strike="noStrike">
                <a:solidFill>
                  <a:srgbClr val="00A9CE"/>
                </a:solidFill>
                <a:effectLst/>
                <a:latin typeface="Arial" panose="020B0604020202020204" pitchFamily="34" charset="0"/>
              </a:rPr>
            </a:br>
            <a:r>
              <a:rPr lang="fr-CA" sz="4000" b="1" i="0" u="none" strike="noStrike">
                <a:solidFill>
                  <a:srgbClr val="333F48"/>
                </a:solidFill>
                <a:effectLst/>
                <a:latin typeface="Arial" panose="020B0604020202020204" pitchFamily="34" charset="0"/>
              </a:rPr>
              <a:t>Que voyez-vous ici?</a:t>
            </a:r>
            <a:endParaRPr lang="fr-FR" sz="4000"/>
          </a:p>
        </p:txBody>
      </p:sp>
      <p:pic>
        <p:nvPicPr>
          <p:cNvPr id="5" name="Espace réservé du contenu 4" descr="Une image contenant habits, dessin humoristique, Visage humain, illustration&#10;&#10;Description générée automatiquement">
            <a:extLst>
              <a:ext uri="{FF2B5EF4-FFF2-40B4-BE49-F238E27FC236}">
                <a16:creationId xmlns:a16="http://schemas.microsoft.com/office/drawing/2014/main" id="{50934DEE-0226-3416-11BD-96BAAE2EECAA}"/>
              </a:ext>
            </a:extLst>
          </p:cNvPr>
          <p:cNvPicPr>
            <a:picLocks noGrp="1" noChangeAspect="1"/>
          </p:cNvPicPr>
          <p:nvPr>
            <p:ph sz="half" idx="2"/>
          </p:nvPr>
        </p:nvPicPr>
        <p:blipFill>
          <a:blip r:embed="rId3"/>
          <a:stretch>
            <a:fillRect/>
          </a:stretch>
        </p:blipFill>
        <p:spPr>
          <a:xfrm>
            <a:off x="3966791" y="1713661"/>
            <a:ext cx="4848045" cy="4919932"/>
          </a:xfrm>
        </p:spPr>
      </p:pic>
    </p:spTree>
    <p:extLst>
      <p:ext uri="{BB962C8B-B14F-4D97-AF65-F5344CB8AC3E}">
        <p14:creationId xmlns:p14="http://schemas.microsoft.com/office/powerpoint/2010/main" val="788116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E739C1-403D-1C98-CE13-2CD78AF72842}"/>
              </a:ext>
            </a:extLst>
          </p:cNvPr>
          <p:cNvSpPr>
            <a:spLocks noGrp="1"/>
          </p:cNvSpPr>
          <p:nvPr>
            <p:ph type="title"/>
          </p:nvPr>
        </p:nvSpPr>
        <p:spPr/>
        <p:txBody>
          <a:bodyPr>
            <a:normAutofit/>
          </a:bodyPr>
          <a:lstStyle/>
          <a:p>
            <a:r>
              <a:rPr lang="fr-CA" sz="1800" b="1" i="0" u="none" strike="noStrike">
                <a:effectLst/>
                <a:latin typeface="Arial"/>
                <a:cs typeface="Arial"/>
              </a:rPr>
              <a:t>Comprendre les enjeux juridiques</a:t>
            </a:r>
            <a:br>
              <a:rPr lang="fr-CA" sz="1800" b="1" i="0" u="none" strike="noStrike">
                <a:effectLst/>
                <a:latin typeface="Arial" panose="020B0604020202020204" pitchFamily="34" charset="0"/>
              </a:rPr>
            </a:br>
            <a:r>
              <a:rPr lang="fr-CA" sz="4000" b="1" i="0" u="none" strike="noStrike">
                <a:solidFill>
                  <a:schemeClr val="accent2"/>
                </a:solidFill>
                <a:effectLst/>
                <a:latin typeface="Arial"/>
                <a:cs typeface="Arial"/>
              </a:rPr>
              <a:t>L’histoire de </a:t>
            </a:r>
            <a:r>
              <a:rPr lang="fr-CA" sz="4000">
                <a:solidFill>
                  <a:schemeClr val="accent2"/>
                </a:solidFill>
                <a:latin typeface="Arial"/>
                <a:cs typeface="Arial"/>
              </a:rPr>
              <a:t>Giulia</a:t>
            </a:r>
          </a:p>
        </p:txBody>
      </p:sp>
      <p:sp>
        <p:nvSpPr>
          <p:cNvPr id="4" name="Espace réservé du contenu 3">
            <a:extLst>
              <a:ext uri="{FF2B5EF4-FFF2-40B4-BE49-F238E27FC236}">
                <a16:creationId xmlns:a16="http://schemas.microsoft.com/office/drawing/2014/main" id="{58C44320-6FD9-CC92-7A20-1AD20861F3FE}"/>
              </a:ext>
            </a:extLst>
          </p:cNvPr>
          <p:cNvSpPr>
            <a:spLocks noGrp="1"/>
          </p:cNvSpPr>
          <p:nvPr>
            <p:ph sz="half" idx="2"/>
          </p:nvPr>
        </p:nvSpPr>
        <p:spPr>
          <a:xfrm>
            <a:off x="6096000" y="1584265"/>
            <a:ext cx="5257801" cy="4908610"/>
          </a:xfrm>
        </p:spPr>
        <p:txBody>
          <a:bodyPr vert="horz" lIns="91440" tIns="45720" rIns="91440" bIns="45720" rtlCol="0" anchor="t">
            <a:normAutofit/>
          </a:bodyPr>
          <a:lstStyle/>
          <a:p>
            <a:pPr fontAlgn="base">
              <a:lnSpc>
                <a:spcPct val="100000"/>
              </a:lnSpc>
            </a:pPr>
            <a:r>
              <a:rPr lang="fr-CA" b="1">
                <a:solidFill>
                  <a:srgbClr val="212121"/>
                </a:solidFill>
                <a:latin typeface="Arial"/>
                <a:cs typeface="Arial"/>
              </a:rPr>
              <a:t>"J'ai les enfants à temps plein."</a:t>
            </a:r>
            <a:endParaRPr lang="fr-CA">
              <a:solidFill>
                <a:srgbClr val="212121"/>
              </a:solidFill>
              <a:latin typeface="Arial"/>
              <a:cs typeface="Arial"/>
            </a:endParaRPr>
          </a:p>
          <a:p>
            <a:pPr>
              <a:lnSpc>
                <a:spcPct val="100000"/>
              </a:lnSpc>
            </a:pPr>
            <a:r>
              <a:rPr lang="fr-CA" b="1">
                <a:solidFill>
                  <a:srgbClr val="212121"/>
                </a:solidFill>
                <a:latin typeface="Arial"/>
                <a:cs typeface="Arial"/>
              </a:rPr>
              <a:t>"J'ai des difficultés à tout payer."</a:t>
            </a:r>
            <a:endParaRPr lang="fr-CA">
              <a:solidFill>
                <a:srgbClr val="212121"/>
              </a:solidFill>
              <a:latin typeface="Arial"/>
              <a:cs typeface="Arial"/>
            </a:endParaRPr>
          </a:p>
          <a:p>
            <a:pPr>
              <a:lnSpc>
                <a:spcPct val="100000"/>
              </a:lnSpc>
            </a:pPr>
            <a:r>
              <a:rPr lang="fr-CA" b="1">
                <a:solidFill>
                  <a:srgbClr val="212121"/>
                </a:solidFill>
                <a:latin typeface="Arial"/>
                <a:cs typeface="Arial"/>
              </a:rPr>
              <a:t>"Ce voyage me dérange."</a:t>
            </a:r>
            <a:endParaRPr lang="fr-CA">
              <a:solidFill>
                <a:srgbClr val="212121"/>
              </a:solidFill>
              <a:latin typeface="Arial"/>
              <a:cs typeface="Arial"/>
            </a:endParaRPr>
          </a:p>
          <a:p>
            <a:pPr>
              <a:lnSpc>
                <a:spcPct val="100000"/>
              </a:lnSpc>
            </a:pPr>
            <a:r>
              <a:rPr lang="fr-CA" b="1">
                <a:solidFill>
                  <a:srgbClr val="212121"/>
                </a:solidFill>
                <a:latin typeface="Arial"/>
                <a:cs typeface="Arial"/>
              </a:rPr>
              <a:t>"Je veux prendre les décisions seule."</a:t>
            </a:r>
            <a:endParaRPr lang="fr-FR">
              <a:latin typeface="Arial"/>
            </a:endParaRPr>
          </a:p>
          <a:p>
            <a:endParaRPr lang="fr-CA"/>
          </a:p>
        </p:txBody>
      </p:sp>
      <p:sp>
        <p:nvSpPr>
          <p:cNvPr id="6" name="AutoShape 2" descr="Tête avec engrenages avec un remplissage uni">
            <a:extLst>
              <a:ext uri="{FF2B5EF4-FFF2-40B4-BE49-F238E27FC236}">
                <a16:creationId xmlns:a16="http://schemas.microsoft.com/office/drawing/2014/main" id="{528A4477-6D60-BE54-22CC-BC3844DE622B}"/>
              </a:ext>
            </a:extLst>
          </p:cNvPr>
          <p:cNvSpPr>
            <a:spLocks noChangeAspect="1" noChangeArrowheads="1"/>
          </p:cNvSpPr>
          <p:nvPr/>
        </p:nvSpPr>
        <p:spPr bwMode="auto">
          <a:xfrm>
            <a:off x="9352277" y="4472785"/>
            <a:ext cx="78577" cy="785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0" name="AutoShape 9" descr="Tête avec engrenages avec un remplissage uni">
            <a:extLst>
              <a:ext uri="{FF2B5EF4-FFF2-40B4-BE49-F238E27FC236}">
                <a16:creationId xmlns:a16="http://schemas.microsoft.com/office/drawing/2014/main" id="{05D50952-1990-F2A1-3128-FE85163D2F6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3" name="Image 12" descr="Une image contenant clipart, Graphique, conception&#10;&#10;Description générée automatiquement">
            <a:extLst>
              <a:ext uri="{FF2B5EF4-FFF2-40B4-BE49-F238E27FC236}">
                <a16:creationId xmlns:a16="http://schemas.microsoft.com/office/drawing/2014/main" id="{10E9810A-BD67-0C32-2F74-A8672A8EDC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1392" y="5568821"/>
            <a:ext cx="981212" cy="924054"/>
          </a:xfrm>
          <a:prstGeom prst="rect">
            <a:avLst/>
          </a:prstGeom>
        </p:spPr>
      </p:pic>
      <p:pic>
        <p:nvPicPr>
          <p:cNvPr id="9" name="Espace réservé du contenu 4" descr="Une image contenant habits, dessin humoristique, Visage humain, illustration&#10;&#10;Description générée automatiquement">
            <a:extLst>
              <a:ext uri="{FF2B5EF4-FFF2-40B4-BE49-F238E27FC236}">
                <a16:creationId xmlns:a16="http://schemas.microsoft.com/office/drawing/2014/main" id="{C716C797-6EC1-2590-BC41-CE999C1C2653}"/>
              </a:ext>
            </a:extLst>
          </p:cNvPr>
          <p:cNvPicPr>
            <a:picLocks noChangeAspect="1"/>
          </p:cNvPicPr>
          <p:nvPr/>
        </p:nvPicPr>
        <p:blipFill>
          <a:blip r:embed="rId4"/>
          <a:stretch>
            <a:fillRect/>
          </a:stretch>
        </p:blipFill>
        <p:spPr>
          <a:xfrm>
            <a:off x="1537017" y="1584265"/>
            <a:ext cx="4359999" cy="4424649"/>
          </a:xfrm>
          <a:prstGeom prst="rect">
            <a:avLst/>
          </a:prstGeom>
        </p:spPr>
      </p:pic>
    </p:spTree>
    <p:extLst>
      <p:ext uri="{BB962C8B-B14F-4D97-AF65-F5344CB8AC3E}">
        <p14:creationId xmlns:p14="http://schemas.microsoft.com/office/powerpoint/2010/main" val="2562021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87A08-DE0A-3C22-D512-1325EE58DCAB}"/>
              </a:ext>
            </a:extLst>
          </p:cNvPr>
          <p:cNvSpPr>
            <a:spLocks noGrp="1"/>
          </p:cNvSpPr>
          <p:nvPr>
            <p:ph type="title"/>
          </p:nvPr>
        </p:nvSpPr>
        <p:spPr/>
        <p:txBody>
          <a:bodyPr/>
          <a:lstStyle/>
          <a:p>
            <a:r>
              <a:rPr lang="fr-FR">
                <a:cs typeface="Arial"/>
              </a:rPr>
              <a:t>Prendre les décisions concernant les enfants ensemble</a:t>
            </a:r>
          </a:p>
        </p:txBody>
      </p:sp>
      <p:sp>
        <p:nvSpPr>
          <p:cNvPr id="3" name="Espace réservé du contenu 2">
            <a:extLst>
              <a:ext uri="{FF2B5EF4-FFF2-40B4-BE49-F238E27FC236}">
                <a16:creationId xmlns:a16="http://schemas.microsoft.com/office/drawing/2014/main" id="{3B28B986-B56D-E700-4184-02404A001CA2}"/>
              </a:ext>
            </a:extLst>
          </p:cNvPr>
          <p:cNvSpPr>
            <a:spLocks noGrp="1"/>
          </p:cNvSpPr>
          <p:nvPr>
            <p:ph idx="1"/>
          </p:nvPr>
        </p:nvSpPr>
        <p:spPr/>
        <p:txBody>
          <a:bodyPr vert="horz" lIns="91440" tIns="45720" rIns="91440" bIns="45720" rtlCol="0" anchor="t">
            <a:normAutofit/>
          </a:bodyPr>
          <a:lstStyle/>
          <a:p>
            <a:pPr marL="404495" lvl="2" indent="-404495" fontAlgn="base">
              <a:lnSpc>
                <a:spcPct val="100000"/>
              </a:lnSpc>
            </a:pPr>
            <a:r>
              <a:rPr lang="fr-CA" sz="2400">
                <a:solidFill>
                  <a:schemeClr val="accent2"/>
                </a:solidFill>
                <a:latin typeface="Arial"/>
                <a:cs typeface="Arial"/>
              </a:rPr>
              <a:t>Les deux parents doivent prendre les décisions importantes ensemble</a:t>
            </a:r>
            <a:endParaRPr lang="en-US" sz="2400">
              <a:solidFill>
                <a:schemeClr val="accent2"/>
              </a:solidFill>
              <a:latin typeface="Arial"/>
              <a:cs typeface="Arial"/>
            </a:endParaRPr>
          </a:p>
          <a:p>
            <a:pPr marL="404495" lvl="2" indent="-404495">
              <a:lnSpc>
                <a:spcPct val="100000"/>
              </a:lnSpc>
            </a:pPr>
            <a:r>
              <a:rPr lang="fr-CA" sz="2400">
                <a:solidFill>
                  <a:schemeClr val="accent2"/>
                </a:solidFill>
                <a:latin typeface="Arial"/>
                <a:cs typeface="Arial"/>
              </a:rPr>
              <a:t>École, traitements médicaux, activités, voyages, etc.</a:t>
            </a:r>
            <a:endParaRPr lang="en-US">
              <a:solidFill>
                <a:schemeClr val="accent2"/>
              </a:solidFill>
              <a:latin typeface="Arial"/>
            </a:endParaRPr>
          </a:p>
          <a:p>
            <a:endParaRPr lang="fr-FR"/>
          </a:p>
        </p:txBody>
      </p:sp>
      <p:pic>
        <p:nvPicPr>
          <p:cNvPr id="3074" name="Picture 2">
            <a:extLst>
              <a:ext uri="{FF2B5EF4-FFF2-40B4-BE49-F238E27FC236}">
                <a16:creationId xmlns:a16="http://schemas.microsoft.com/office/drawing/2014/main" id="{1ECB5EAC-AE3F-9299-1B25-B2390D4B95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81556" y="5525120"/>
            <a:ext cx="783553" cy="783553"/>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707045F1-1A73-3E68-F967-3792C6844CD3}"/>
              </a:ext>
            </a:extLst>
          </p:cNvPr>
          <p:cNvSpPr/>
          <p:nvPr/>
        </p:nvSpPr>
        <p:spPr>
          <a:xfrm>
            <a:off x="11225500" y="5621405"/>
            <a:ext cx="550863" cy="590982"/>
          </a:xfrm>
          <a:prstGeom prst="ellipse">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 name="Graphique 12" descr="Livres avec un remplissage uni">
            <a:extLst>
              <a:ext uri="{FF2B5EF4-FFF2-40B4-BE49-F238E27FC236}">
                <a16:creationId xmlns:a16="http://schemas.microsoft.com/office/drawing/2014/main" id="{4A0C5603-AB44-951A-A598-A277CDB82A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05440" y="5621405"/>
            <a:ext cx="590982" cy="590982"/>
          </a:xfrm>
          <a:prstGeom prst="rect">
            <a:avLst/>
          </a:prstGeom>
        </p:spPr>
      </p:pic>
    </p:spTree>
    <p:extLst>
      <p:ext uri="{BB962C8B-B14F-4D97-AF65-F5344CB8AC3E}">
        <p14:creationId xmlns:p14="http://schemas.microsoft.com/office/powerpoint/2010/main" val="2258642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87A08-DE0A-3C22-D512-1325EE58DCAB}"/>
              </a:ext>
            </a:extLst>
          </p:cNvPr>
          <p:cNvSpPr>
            <a:spLocks noGrp="1"/>
          </p:cNvSpPr>
          <p:nvPr>
            <p:ph type="title"/>
          </p:nvPr>
        </p:nvSpPr>
        <p:spPr/>
        <p:txBody>
          <a:bodyPr>
            <a:normAutofit fontScale="90000"/>
          </a:bodyPr>
          <a:lstStyle/>
          <a:p>
            <a:r>
              <a:rPr lang="fr-FR" sz="4000">
                <a:cs typeface="Arial"/>
              </a:rPr>
              <a:t>Temps avec les enfants après une séparation : </a:t>
            </a:r>
            <a:br>
              <a:rPr lang="fr-FR" sz="4000">
                <a:cs typeface="Arial"/>
              </a:rPr>
            </a:br>
            <a:r>
              <a:rPr lang="fr-FR" sz="4000">
                <a:cs typeface="Arial"/>
              </a:rPr>
              <a:t>comment ça marche?</a:t>
            </a:r>
          </a:p>
        </p:txBody>
      </p:sp>
      <p:sp>
        <p:nvSpPr>
          <p:cNvPr id="3" name="Espace réservé du contenu 2">
            <a:extLst>
              <a:ext uri="{FF2B5EF4-FFF2-40B4-BE49-F238E27FC236}">
                <a16:creationId xmlns:a16="http://schemas.microsoft.com/office/drawing/2014/main" id="{3B28B986-B56D-E700-4184-02404A001CA2}"/>
              </a:ext>
            </a:extLst>
          </p:cNvPr>
          <p:cNvSpPr>
            <a:spLocks noGrp="1"/>
          </p:cNvSpPr>
          <p:nvPr>
            <p:ph idx="1"/>
          </p:nvPr>
        </p:nvSpPr>
        <p:spPr/>
        <p:txBody>
          <a:bodyPr vert="horz" lIns="91440" tIns="45720" rIns="91440" bIns="45720" rtlCol="0" anchor="t">
            <a:normAutofit/>
          </a:bodyPr>
          <a:lstStyle/>
          <a:p>
            <a:pPr marL="404495" lvl="2" indent="-404495" fontAlgn="base">
              <a:lnSpc>
                <a:spcPct val="100000"/>
              </a:lnSpc>
              <a:spcBef>
                <a:spcPts val="1000"/>
              </a:spcBef>
            </a:pPr>
            <a:r>
              <a:rPr lang="fr-CA" sz="2400">
                <a:solidFill>
                  <a:srgbClr val="212121"/>
                </a:solidFill>
                <a:latin typeface="Arial"/>
                <a:cs typeface="Arial"/>
              </a:rPr>
              <a:t>Les deux parents peuvent avoir la garde</a:t>
            </a:r>
            <a:endParaRPr lang="en-US" sz="2400">
              <a:solidFill>
                <a:srgbClr val="212121"/>
              </a:solidFill>
              <a:latin typeface="Arial"/>
              <a:cs typeface="Arial"/>
            </a:endParaRPr>
          </a:p>
          <a:p>
            <a:pPr marL="404495" lvl="2" indent="-404495">
              <a:lnSpc>
                <a:spcPct val="100000"/>
              </a:lnSpc>
              <a:spcBef>
                <a:spcPts val="1000"/>
              </a:spcBef>
            </a:pPr>
            <a:r>
              <a:rPr lang="fr-CA" sz="2400">
                <a:solidFill>
                  <a:srgbClr val="212121"/>
                </a:solidFill>
                <a:latin typeface="Arial"/>
                <a:cs typeface="Arial"/>
              </a:rPr>
              <a:t>Se mettre d'accord ensemble ou aller devant un tribunal</a:t>
            </a:r>
            <a:endParaRPr lang="fr-CA"/>
          </a:p>
          <a:p>
            <a:endParaRPr lang="fr-FR"/>
          </a:p>
        </p:txBody>
      </p:sp>
      <p:pic>
        <p:nvPicPr>
          <p:cNvPr id="3074" name="Picture 2">
            <a:extLst>
              <a:ext uri="{FF2B5EF4-FFF2-40B4-BE49-F238E27FC236}">
                <a16:creationId xmlns:a16="http://schemas.microsoft.com/office/drawing/2014/main" id="{1ECB5EAC-AE3F-9299-1B25-B2390D4B95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81556" y="5525120"/>
            <a:ext cx="783553" cy="783553"/>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707045F1-1A73-3E68-F967-3792C6844CD3}"/>
              </a:ext>
            </a:extLst>
          </p:cNvPr>
          <p:cNvSpPr/>
          <p:nvPr/>
        </p:nvSpPr>
        <p:spPr>
          <a:xfrm>
            <a:off x="11225500" y="5621405"/>
            <a:ext cx="550863" cy="590982"/>
          </a:xfrm>
          <a:prstGeom prst="ellipse">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 name="Graphique 12" descr="Livres avec un remplissage uni">
            <a:extLst>
              <a:ext uri="{FF2B5EF4-FFF2-40B4-BE49-F238E27FC236}">
                <a16:creationId xmlns:a16="http://schemas.microsoft.com/office/drawing/2014/main" id="{4A0C5603-AB44-951A-A598-A277CDB82A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05440" y="5621405"/>
            <a:ext cx="590982" cy="590982"/>
          </a:xfrm>
          <a:prstGeom prst="rect">
            <a:avLst/>
          </a:prstGeom>
        </p:spPr>
      </p:pic>
    </p:spTree>
    <p:extLst>
      <p:ext uri="{BB962C8B-B14F-4D97-AF65-F5344CB8AC3E}">
        <p14:creationId xmlns:p14="http://schemas.microsoft.com/office/powerpoint/2010/main" val="412656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87A08-DE0A-3C22-D512-1325EE58DCAB}"/>
              </a:ext>
            </a:extLst>
          </p:cNvPr>
          <p:cNvSpPr>
            <a:spLocks noGrp="1"/>
          </p:cNvSpPr>
          <p:nvPr>
            <p:ph type="title"/>
          </p:nvPr>
        </p:nvSpPr>
        <p:spPr/>
        <p:txBody>
          <a:bodyPr>
            <a:normAutofit/>
          </a:bodyPr>
          <a:lstStyle/>
          <a:p>
            <a:r>
              <a:rPr lang="fr-FR" sz="4000">
                <a:cs typeface="Arial"/>
              </a:rPr>
              <a:t>Payer les dépenses pour les enfants : </a:t>
            </a:r>
            <a:br>
              <a:rPr lang="fr-FR" sz="4000">
                <a:cs typeface="Arial"/>
              </a:rPr>
            </a:br>
            <a:r>
              <a:rPr lang="fr-FR" sz="4000">
                <a:cs typeface="Arial"/>
              </a:rPr>
              <a:t>La pension alimentaire</a:t>
            </a:r>
          </a:p>
        </p:txBody>
      </p:sp>
      <p:sp>
        <p:nvSpPr>
          <p:cNvPr id="3" name="Espace réservé du contenu 2">
            <a:extLst>
              <a:ext uri="{FF2B5EF4-FFF2-40B4-BE49-F238E27FC236}">
                <a16:creationId xmlns:a16="http://schemas.microsoft.com/office/drawing/2014/main" id="{3B28B986-B56D-E700-4184-02404A001CA2}"/>
              </a:ext>
            </a:extLst>
          </p:cNvPr>
          <p:cNvSpPr>
            <a:spLocks noGrp="1"/>
          </p:cNvSpPr>
          <p:nvPr>
            <p:ph idx="1"/>
          </p:nvPr>
        </p:nvSpPr>
        <p:spPr/>
        <p:txBody>
          <a:bodyPr vert="horz" lIns="91440" tIns="45720" rIns="91440" bIns="45720" rtlCol="0" anchor="t">
            <a:normAutofit/>
          </a:bodyPr>
          <a:lstStyle/>
          <a:p>
            <a:pPr marL="1143000" fontAlgn="base">
              <a:spcBef>
                <a:spcPts val="1000"/>
              </a:spcBef>
            </a:pPr>
            <a:endParaRPr lang="fr-CA" sz="2400">
              <a:solidFill>
                <a:srgbClr val="212121"/>
              </a:solidFill>
              <a:cs typeface="Arial"/>
            </a:endParaRPr>
          </a:p>
          <a:p>
            <a:pPr marL="404495" lvl="2" indent="-404495">
              <a:lnSpc>
                <a:spcPct val="100000"/>
              </a:lnSpc>
            </a:pPr>
            <a:r>
              <a:rPr lang="fr-CA" sz="2400">
                <a:solidFill>
                  <a:srgbClr val="212121"/>
                </a:solidFill>
                <a:cs typeface="Arial"/>
              </a:rPr>
              <a:t>Demander une somme d'argent à l'autre parent</a:t>
            </a:r>
          </a:p>
          <a:p>
            <a:pPr marL="404495" lvl="2" indent="-404495">
              <a:lnSpc>
                <a:spcPct val="100000"/>
              </a:lnSpc>
            </a:pPr>
            <a:r>
              <a:rPr lang="fr-CA" sz="2400">
                <a:solidFill>
                  <a:srgbClr val="212121"/>
                </a:solidFill>
                <a:cs typeface="Arial"/>
              </a:rPr>
              <a:t>Calculée selon revenus, nombre d'enfants, besoins des enfants et temps de garde</a:t>
            </a:r>
            <a:endParaRPr lang="en-US" sz="2400">
              <a:solidFill>
                <a:srgbClr val="212121"/>
              </a:solidFill>
              <a:cs typeface="Arial"/>
            </a:endParaRPr>
          </a:p>
          <a:p>
            <a:pPr marL="404495" lvl="2" indent="-404495">
              <a:lnSpc>
                <a:spcPct val="100000"/>
              </a:lnSpc>
            </a:pPr>
            <a:r>
              <a:rPr lang="fr-CA" sz="2400">
                <a:solidFill>
                  <a:srgbClr val="212121"/>
                </a:solidFill>
                <a:cs typeface="Arial"/>
              </a:rPr>
              <a:t>Généralement prélevée chaque mois automatiquement</a:t>
            </a:r>
            <a:endParaRPr lang="fr-FR"/>
          </a:p>
          <a:p>
            <a:endParaRPr lang="fr-FR"/>
          </a:p>
        </p:txBody>
      </p:sp>
      <p:pic>
        <p:nvPicPr>
          <p:cNvPr id="3074" name="Picture 2">
            <a:extLst>
              <a:ext uri="{FF2B5EF4-FFF2-40B4-BE49-F238E27FC236}">
                <a16:creationId xmlns:a16="http://schemas.microsoft.com/office/drawing/2014/main" id="{1ECB5EAC-AE3F-9299-1B25-B2390D4B95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81556" y="5525120"/>
            <a:ext cx="783553" cy="783553"/>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707045F1-1A73-3E68-F967-3792C6844CD3}"/>
              </a:ext>
            </a:extLst>
          </p:cNvPr>
          <p:cNvSpPr/>
          <p:nvPr/>
        </p:nvSpPr>
        <p:spPr>
          <a:xfrm>
            <a:off x="11225500" y="5621405"/>
            <a:ext cx="550863" cy="590982"/>
          </a:xfrm>
          <a:prstGeom prst="ellipse">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 name="Graphique 12" descr="Livres avec un remplissage uni">
            <a:extLst>
              <a:ext uri="{FF2B5EF4-FFF2-40B4-BE49-F238E27FC236}">
                <a16:creationId xmlns:a16="http://schemas.microsoft.com/office/drawing/2014/main" id="{4A0C5603-AB44-951A-A598-A277CDB82A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05440" y="5621405"/>
            <a:ext cx="590982" cy="590982"/>
          </a:xfrm>
          <a:prstGeom prst="rect">
            <a:avLst/>
          </a:prstGeom>
        </p:spPr>
      </p:pic>
    </p:spTree>
    <p:extLst>
      <p:ext uri="{BB962C8B-B14F-4D97-AF65-F5344CB8AC3E}">
        <p14:creationId xmlns:p14="http://schemas.microsoft.com/office/powerpoint/2010/main" val="2219041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6E8CB86-01D2-E2F4-A73A-317F2A713321}"/>
              </a:ext>
            </a:extLst>
          </p:cNvPr>
          <p:cNvSpPr>
            <a:spLocks noGrp="1"/>
          </p:cNvSpPr>
          <p:nvPr>
            <p:ph type="body" sz="quarter" idx="10"/>
          </p:nvPr>
        </p:nvSpPr>
        <p:spPr/>
        <p:txBody>
          <a:bodyPr/>
          <a:lstStyle/>
          <a:p>
            <a:pPr algn="ctr"/>
            <a:r>
              <a:rPr lang="fr-FR" b="1">
                <a:solidFill>
                  <a:schemeClr val="accent2"/>
                </a:solidFill>
              </a:rPr>
              <a:t>Où trouver de l’aide?</a:t>
            </a:r>
          </a:p>
        </p:txBody>
      </p:sp>
    </p:spTree>
    <p:extLst>
      <p:ext uri="{BB962C8B-B14F-4D97-AF65-F5344CB8AC3E}">
        <p14:creationId xmlns:p14="http://schemas.microsoft.com/office/powerpoint/2010/main" val="194442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CA" sz="2000" b="1" i="0" u="none" strike="noStrike">
                <a:effectLst/>
                <a:latin typeface="Arial" panose="020B0604020202020204" pitchFamily="34" charset="0"/>
              </a:rPr>
              <a:t>Trouver de l'aide</a:t>
            </a:r>
            <a:br>
              <a:rPr lang="fr-FR"/>
            </a:br>
            <a:r>
              <a:rPr lang="fr-FR">
                <a:highlight>
                  <a:srgbClr val="FFFF00"/>
                </a:highlight>
              </a:rPr>
              <a:t>(Nom de l’organisme)</a:t>
            </a: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p:spPr>
        <p:txBody>
          <a:bodyPr>
            <a:normAutofit lnSpcReduction="10000"/>
          </a:bodyPr>
          <a:lstStyle/>
          <a:p>
            <a:r>
              <a:rPr lang="fr-FR" sz="2000">
                <a:solidFill>
                  <a:schemeClr val="accent2"/>
                </a:solidFill>
                <a:highlight>
                  <a:srgbClr val="FFFF00"/>
                </a:highlight>
              </a:rPr>
              <a:t>(Description rapide de leur service)</a:t>
            </a: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r>
              <a:rPr lang="fr-FR" sz="2000">
                <a:solidFill>
                  <a:schemeClr val="accent2"/>
                </a:solidFill>
                <a:highlight>
                  <a:srgbClr val="FFFF00"/>
                </a:highlight>
              </a:rPr>
              <a:t>(Lien vers leur site web)</a:t>
            </a: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3">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4"/>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57821" y="2440704"/>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sp>
        <p:nvSpPr>
          <p:cNvPr id="9" name="Espace réservé du texte 3">
            <a:hlinkClick r:id="rId5"/>
            <a:extLst>
              <a:ext uri="{FF2B5EF4-FFF2-40B4-BE49-F238E27FC236}">
                <a16:creationId xmlns:a16="http://schemas.microsoft.com/office/drawing/2014/main" id="{D40A4EB7-09BB-6ABC-34FA-668D112D2C82}"/>
              </a:ext>
            </a:extLst>
          </p:cNvPr>
          <p:cNvSpPr txBox="1">
            <a:spLocks/>
          </p:cNvSpPr>
          <p:nvPr/>
        </p:nvSpPr>
        <p:spPr>
          <a:xfrm>
            <a:off x="5771814" y="3429000"/>
            <a:ext cx="5362179" cy="760980"/>
          </a:xfrm>
          <a:prstGeom prst="rect">
            <a:avLst/>
          </a:prstGeom>
        </p:spPr>
        <p:txBody>
          <a:bodyPr vert="horz" lIns="0" tIns="0" rIns="0" bIns="0" rtlCol="0" anchor="b">
            <a:noAutofit/>
          </a:bodyPr>
          <a:lstStyle>
            <a:defPPr>
              <a:defRPr lang="fr-FR"/>
            </a:defPPr>
            <a:lvl1pPr marL="0" algn="l" defTabSz="914400" rtl="0" eaLnBrk="1" latinLnBrk="0" hangingPunct="1">
              <a:defRPr sz="1800" kern="1200">
                <a:solidFill>
                  <a:srgbClr val="212121"/>
                </a:solidFill>
                <a:latin typeface="Arial" panose="020B0604020202020204"/>
              </a:defRPr>
            </a:lvl1pPr>
            <a:lvl2pPr marL="457200" algn="l" defTabSz="914400" rtl="0" eaLnBrk="1" latinLnBrk="0" hangingPunct="1">
              <a:defRPr sz="1800" kern="1200">
                <a:solidFill>
                  <a:srgbClr val="212121"/>
                </a:solidFill>
                <a:latin typeface="Arial" panose="020B0604020202020204"/>
              </a:defRPr>
            </a:lvl2pPr>
            <a:lvl3pPr marL="914400" algn="l" defTabSz="914400" rtl="0" eaLnBrk="1" latinLnBrk="0" hangingPunct="1">
              <a:defRPr sz="1800" kern="1200">
                <a:solidFill>
                  <a:srgbClr val="212121"/>
                </a:solidFill>
                <a:latin typeface="Arial" panose="020B0604020202020204"/>
              </a:defRPr>
            </a:lvl3pPr>
            <a:lvl4pPr marL="1371600" algn="l" defTabSz="914400" rtl="0" eaLnBrk="1" latinLnBrk="0" hangingPunct="1">
              <a:defRPr sz="1800" kern="1200">
                <a:solidFill>
                  <a:srgbClr val="212121"/>
                </a:solidFill>
                <a:latin typeface="Arial" panose="020B0604020202020204"/>
              </a:defRPr>
            </a:lvl4pPr>
            <a:lvl5pPr marL="1828800" algn="l" defTabSz="914400" rtl="0" eaLnBrk="1" latinLnBrk="0" hangingPunct="1">
              <a:defRPr sz="1800" kern="1200">
                <a:solidFill>
                  <a:srgbClr val="212121"/>
                </a:solidFill>
                <a:latin typeface="Arial" panose="020B0604020202020204"/>
              </a:defRPr>
            </a:lvl5pPr>
            <a:lvl6pPr marL="2286000" algn="l" defTabSz="914400" rtl="0" eaLnBrk="1" latinLnBrk="0" hangingPunct="1">
              <a:defRPr sz="1800" kern="1200">
                <a:solidFill>
                  <a:srgbClr val="212121"/>
                </a:solidFill>
                <a:latin typeface="Arial" panose="020B0604020202020204"/>
              </a:defRPr>
            </a:lvl6pPr>
            <a:lvl7pPr marL="2743200" algn="l" defTabSz="914400" rtl="0" eaLnBrk="1" latinLnBrk="0" hangingPunct="1">
              <a:defRPr sz="1800" kern="1200">
                <a:solidFill>
                  <a:srgbClr val="212121"/>
                </a:solidFill>
                <a:latin typeface="Arial" panose="020B0604020202020204"/>
              </a:defRPr>
            </a:lvl7pPr>
            <a:lvl8pPr marL="3200400" algn="l" defTabSz="914400" rtl="0" eaLnBrk="1" latinLnBrk="0" hangingPunct="1">
              <a:defRPr sz="1800" kern="1200">
                <a:solidFill>
                  <a:srgbClr val="212121"/>
                </a:solidFill>
                <a:latin typeface="Arial" panose="020B0604020202020204"/>
              </a:defRPr>
            </a:lvl8pPr>
            <a:lvl9pPr marL="3657600" algn="l" defTabSz="914400" rtl="0" eaLnBrk="1" latinLnBrk="0" hangingPunct="1">
              <a:defRPr sz="1800" kern="1200">
                <a:solidFill>
                  <a:srgbClr val="212121"/>
                </a:solidFill>
                <a:latin typeface="Arial" panose="020B0604020202020204"/>
              </a:defRPr>
            </a:lvl9pPr>
          </a:lstStyle>
          <a:p>
            <a:r>
              <a:rPr lang="fr-CA">
                <a:solidFill>
                  <a:srgbClr val="333F48"/>
                </a:solidFill>
                <a:highlight>
                  <a:srgbClr val="FFFF00"/>
                </a:highlight>
                <a:cs typeface="Arial"/>
              </a:rPr>
              <a:t>(Capture d'écran du site web de l'organisme)</a:t>
            </a:r>
            <a:endParaRPr lang="fr-FR">
              <a:solidFill>
                <a:srgbClr val="333F48"/>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58409" y="5729889"/>
            <a:ext cx="505676" cy="505676"/>
          </a:xfrm>
          <a:prstGeom prst="rect">
            <a:avLst/>
          </a:prstGeom>
        </p:spPr>
      </p:pic>
    </p:spTree>
    <p:extLst>
      <p:ext uri="{BB962C8B-B14F-4D97-AF65-F5344CB8AC3E}">
        <p14:creationId xmlns:p14="http://schemas.microsoft.com/office/powerpoint/2010/main" val="1046026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CA" sz="2000" b="1" i="0" u="none" strike="noStrike">
                <a:effectLst/>
                <a:latin typeface="Arial"/>
                <a:cs typeface="Arial"/>
              </a:rPr>
              <a:t>Trouver de l'aide</a:t>
            </a:r>
            <a:br>
              <a:rPr lang="fr-FR"/>
            </a:br>
            <a:r>
              <a:rPr lang="fr-FR"/>
              <a:t>Éducaloi</a:t>
            </a: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p:spPr>
        <p:txBody>
          <a:bodyPr vert="horz" lIns="91440" tIns="45720" rIns="91440" bIns="45720" rtlCol="0" anchor="t">
            <a:normAutofit fontScale="85000" lnSpcReduction="20000"/>
          </a:bodyPr>
          <a:lstStyle/>
          <a:p>
            <a:r>
              <a:rPr lang="fr-FR" sz="2000">
                <a:solidFill>
                  <a:schemeClr val="accent2"/>
                </a:solidFill>
              </a:rPr>
              <a:t>Information juridique gratuite en ligne, notamment sur:</a:t>
            </a:r>
            <a:endParaRPr lang="fr-FR" sz="2000">
              <a:solidFill>
                <a:schemeClr val="accent2"/>
              </a:solidFill>
              <a:cs typeface="Arial"/>
            </a:endParaRPr>
          </a:p>
          <a:p>
            <a:pPr marL="342900" indent="-342900">
              <a:buChar char="•"/>
            </a:pPr>
            <a:r>
              <a:rPr lang="fr-FR" sz="2000">
                <a:solidFill>
                  <a:schemeClr val="accent2"/>
                </a:solidFill>
                <a:cs typeface="Arial"/>
              </a:rPr>
              <a:t>La famille, le couple, la séparation et le divorce</a:t>
            </a:r>
          </a:p>
          <a:p>
            <a:pPr marL="342900" indent="-342900">
              <a:buChar char="•"/>
            </a:pPr>
            <a:r>
              <a:rPr lang="fr-FR" sz="2000">
                <a:solidFill>
                  <a:schemeClr val="accent2"/>
                </a:solidFill>
                <a:cs typeface="Arial"/>
              </a:rPr>
              <a:t>Le logement</a:t>
            </a:r>
          </a:p>
          <a:p>
            <a:pPr marL="342900" indent="-342900">
              <a:buChar char="•"/>
            </a:pPr>
            <a:r>
              <a:rPr lang="fr-FR" sz="2000">
                <a:solidFill>
                  <a:schemeClr val="accent2"/>
                </a:solidFill>
                <a:cs typeface="Arial"/>
              </a:rPr>
              <a:t>Le travail</a:t>
            </a: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cs typeface="Arial"/>
            </a:endParaRPr>
          </a:p>
          <a:p>
            <a:endParaRPr lang="fr-FR" sz="2000">
              <a:cs typeface="Arial"/>
            </a:endParaRPr>
          </a:p>
          <a:p>
            <a:r>
              <a:rPr lang="fr-FR" sz="2000">
                <a:solidFill>
                  <a:schemeClr val="accent2"/>
                </a:solidFill>
                <a:ea typeface="+mn-lt"/>
                <a:cs typeface="+mn-lt"/>
                <a:hlinkClick r:id="rId3">
                  <a:extLst>
                    <a:ext uri="{A12FA001-AC4F-418D-AE19-62706E023703}">
                      <ahyp:hlinkClr xmlns:ahyp="http://schemas.microsoft.com/office/drawing/2018/hyperlinkcolor" val="tx"/>
                    </a:ext>
                  </a:extLst>
                </a:hlinkClick>
              </a:rPr>
              <a:t>Éducaloi - La loi expliquée en un seul endroit</a:t>
            </a:r>
            <a:endParaRPr lang="fr-FR">
              <a:solidFill>
                <a:schemeClr val="accent2"/>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58409" y="5729889"/>
            <a:ext cx="505676" cy="505676"/>
          </a:xfrm>
          <a:prstGeom prst="rect">
            <a:avLst/>
          </a:prstGeom>
        </p:spPr>
      </p:pic>
      <p:pic>
        <p:nvPicPr>
          <p:cNvPr id="12" name="Graphique 11" descr="Curseur avec un remplissage uni">
            <a:extLst>
              <a:ext uri="{FF2B5EF4-FFF2-40B4-BE49-F238E27FC236}">
                <a16:creationId xmlns:a16="http://schemas.microsoft.com/office/drawing/2014/main" id="{0A96CB1F-1C85-51D5-6D98-16E0937B24E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614001" y="5410508"/>
            <a:ext cx="914400" cy="914400"/>
          </a:xfrm>
          <a:prstGeom prst="rect">
            <a:avLst/>
          </a:prstGeom>
        </p:spPr>
      </p:pic>
      <p:grpSp>
        <p:nvGrpSpPr>
          <p:cNvPr id="13" name="Group 16">
            <a:extLst>
              <a:ext uri="{FF2B5EF4-FFF2-40B4-BE49-F238E27FC236}">
                <a16:creationId xmlns:a16="http://schemas.microsoft.com/office/drawing/2014/main" id="{F44709E9-6B37-93C1-C866-81C7C7971593}"/>
              </a:ext>
            </a:extLst>
          </p:cNvPr>
          <p:cNvGrpSpPr/>
          <p:nvPr/>
        </p:nvGrpSpPr>
        <p:grpSpPr>
          <a:xfrm>
            <a:off x="4963717" y="1651736"/>
            <a:ext cx="6899675" cy="3754278"/>
            <a:chOff x="348585" y="2384981"/>
            <a:chExt cx="7138693" cy="3826504"/>
          </a:xfrm>
        </p:grpSpPr>
        <p:pic>
          <p:nvPicPr>
            <p:cNvPr id="14" name="Picture 13" descr="A white computer with a blank screen&#10;&#10;Description automatically generated">
              <a:extLst>
                <a:ext uri="{FF2B5EF4-FFF2-40B4-BE49-F238E27FC236}">
                  <a16:creationId xmlns:a16="http://schemas.microsoft.com/office/drawing/2014/main" id="{2F2CB927-BB19-04D0-8C8A-176092B6D8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8585" y="2384981"/>
              <a:ext cx="7138693" cy="3826504"/>
            </a:xfrm>
            <a:prstGeom prst="rect">
              <a:avLst/>
            </a:prstGeom>
          </p:spPr>
        </p:pic>
        <p:pic>
          <p:nvPicPr>
            <p:cNvPr id="15" name="Image 14">
              <a:extLst>
                <a:ext uri="{FF2B5EF4-FFF2-40B4-BE49-F238E27FC236}">
                  <a16:creationId xmlns:a16="http://schemas.microsoft.com/office/drawing/2014/main" id="{BBDA9E50-FAC4-4D47-AE66-026124FAB5E3}"/>
                </a:ext>
              </a:extLst>
            </p:cNvPr>
            <p:cNvPicPr>
              <a:picLocks noChangeAspect="1"/>
            </p:cNvPicPr>
            <p:nvPr/>
          </p:nvPicPr>
          <p:blipFill rotWithShape="1">
            <a:blip r:embed="rId10"/>
            <a:srcRect b="4704"/>
            <a:stretch/>
          </p:blipFill>
          <p:spPr>
            <a:xfrm>
              <a:off x="1181911" y="2607285"/>
              <a:ext cx="5236727" cy="2864868"/>
            </a:xfrm>
            <a:prstGeom prst="rect">
              <a:avLst/>
            </a:prstGeom>
          </p:spPr>
        </p:pic>
      </p:grpSp>
    </p:spTree>
    <p:extLst>
      <p:ext uri="{BB962C8B-B14F-4D97-AF65-F5344CB8AC3E}">
        <p14:creationId xmlns:p14="http://schemas.microsoft.com/office/powerpoint/2010/main" val="3817288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hème Office">
  <a:themeElements>
    <a:clrScheme name="Éducation juridique">
      <a:dk1>
        <a:sysClr val="windowText" lastClr="000000"/>
      </a:dk1>
      <a:lt1>
        <a:sysClr val="window" lastClr="FFFFFF"/>
      </a:lt1>
      <a:dk2>
        <a:srgbClr val="000000"/>
      </a:dk2>
      <a:lt2>
        <a:srgbClr val="E7E6E6"/>
      </a:lt2>
      <a:accent1>
        <a:srgbClr val="F6891F"/>
      </a:accent1>
      <a:accent2>
        <a:srgbClr val="333F48"/>
      </a:accent2>
      <a:accent3>
        <a:srgbClr val="C1C6C8"/>
      </a:accent3>
      <a:accent4>
        <a:srgbClr val="00A9CE"/>
      </a:accent4>
      <a:accent5>
        <a:srgbClr val="D1D9DE"/>
      </a:accent5>
      <a:accent6>
        <a:srgbClr val="F2F3F4"/>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abarit_ateliers_education juridique.potx" id="{3A2C94E1-6A6D-4A7C-BB17-155A3F40D1D6}" vid="{E717FB27-4517-4013-AC06-F303D8793230}"/>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F9CD263CC683F48BC8AE0DBBAC34D4E" ma:contentTypeVersion="141" ma:contentTypeDescription="Crée un document." ma:contentTypeScope="" ma:versionID="787521d22f4e9a83522cbeb9c7e030b5">
  <xsd:schema xmlns:xsd="http://www.w3.org/2001/XMLSchema" xmlns:xs="http://www.w3.org/2001/XMLSchema" xmlns:p="http://schemas.microsoft.com/office/2006/metadata/properties" xmlns:ns1="http://schemas.microsoft.com/sharepoint/v3" xmlns:ns2="7c4c9101-ca6c-4953-bf15-5ed2fb777a67" xmlns:ns3="319a9c1d-6107-471a-83e8-1a40088b2974" targetNamespace="http://schemas.microsoft.com/office/2006/metadata/properties" ma:root="true" ma:fieldsID="2f0ac3e10252e0997e64492ac767f6b2" ns1:_="" ns2:_="" ns3:_="">
    <xsd:import namespace="http://schemas.microsoft.com/sharepoint/v3"/>
    <xsd:import namespace="7c4c9101-ca6c-4953-bf15-5ed2fb777a67"/>
    <xsd:import namespace="319a9c1d-6107-471a-83e8-1a40088b2974"/>
    <xsd:element name="properties">
      <xsd:complexType>
        <xsd:sequence>
          <xsd:element name="documentManagement">
            <xsd:complexType>
              <xsd:all>
                <xsd:element ref="ns2:Titre_x0020_anglais" minOccurs="0"/>
                <xsd:element ref="ns2:Langue_x0020_de_x0020_la_x0020_présentation" minOccurs="0"/>
                <xsd:element ref="ns3:_Statut" minOccurs="0"/>
                <xsd:element ref="ns2:Notes1" minOccurs="0"/>
                <xsd:element ref="ns2:PublicCible" minOccurs="0"/>
                <xsd:element ref="ns2:EnVeille" minOccurs="0"/>
                <xsd:element ref="ns2:Descriptif" minOccurs="0"/>
                <xsd:element ref="ns2:MiseAJour" minOccurs="0"/>
                <xsd:element ref="ns2:Champ_x0020_d_x0027_expertise12" minOccurs="0"/>
                <xsd:element ref="ns2:À_x0020_lire_x0020_aussi" minOccurs="0"/>
                <xsd:element ref="ns2:Publications_x0020_liées" minOccurs="0"/>
                <xsd:element ref="ns2:Poids" minOccurs="0"/>
                <xsd:element ref="ns3:_Enstock" minOccurs="0"/>
                <xsd:element ref="ns2:Date_x0020_d_x0027_impression" minOccurs="0"/>
                <xsd:element ref="ns2:EnLigneEnFrSur" minOccurs="0"/>
                <xsd:element ref="ns2:DateDePublication" minOccurs="0"/>
                <xsd:element ref="ns2:Graphiste" minOccurs="0"/>
                <xsd:element ref="ns3:M_x00e9_dium_x002f_Format" minOccurs="0"/>
                <xsd:element ref="ns2:nb_x0020_pages" minOccurs="0"/>
                <xsd:element ref="ns2:Partenariat" minOccurs="0"/>
                <xsd:element ref="ns2:Durée_x0020__x0028_minutes_x0029_" minOccurs="0"/>
                <xsd:element ref="ns2:Année_x0020_de_x0020_développement" minOccurs="0"/>
                <xsd:element ref="ns2:Coordo_x0020_responsable" minOccurs="0"/>
                <xsd:element ref="ns2:Thème_Vidéo" minOccurs="0"/>
                <xsd:element ref="ns3:lcf76f155ced4ddcb4097134ff3c332f" minOccurs="0"/>
                <xsd:element ref="ns3:MediaServiceObjectDetectorVersions" minOccurs="0"/>
                <xsd:element ref="ns3:MediaServiceSearchProperties" minOccurs="0"/>
                <xsd:element ref="ns2:TaxCatchAll" minOccurs="0"/>
                <xsd:element ref="ns2:Categorie" minOccurs="0"/>
                <xsd:element ref="ns3:Client_x00e8_les" minOccurs="0"/>
                <xsd:element ref="ns2:SharedWithUsers" minOccurs="0"/>
                <xsd:element ref="ns2:Dernière_x0020_animation" minOccurs="0"/>
                <xsd:element ref="ns2:SharedWithDetails" minOccurs="0"/>
                <xsd:element ref="ns1:DocumentSetDescription" minOccurs="0"/>
                <xsd:element ref="ns2:Derniers_animateurs" minOccurs="0"/>
                <xsd:element ref="ns3:MediaLengthInSeconds" minOccurs="0"/>
                <xsd:element ref="ns1:PublishingStartDate" minOccurs="0"/>
                <xsd:element ref="ns1:PublishingExpirationDate" minOccurs="0"/>
                <xsd:element ref="ns2:EnLigneFR" minOccurs="0"/>
                <xsd:element ref="ns2:Intervenants" minOccurs="0"/>
                <xsd:element ref="ns3:MediaServiceKeyPoints" minOccurs="0"/>
                <xsd:element ref="ns3:MediaServiceFastMetadata" minOccurs="0"/>
                <xsd:element ref="ns2:Refonte_migré" minOccurs="0"/>
                <xsd:element ref="ns2:Publications" minOccurs="0"/>
                <xsd:element ref="ns2:Type_x0020_d_x0027_activité" minOccurs="0"/>
                <xsd:element ref="ns2:EnLigneEN" minOccurs="0"/>
                <xsd:element ref="ns3:MediaServiceLocation" minOccurs="0"/>
                <xsd:element ref="ns3:Date" minOccurs="0"/>
                <xsd:element ref="ns2:Disciplines_x0020_scolaires" minOccurs="0"/>
                <xsd:element ref="ns2:Niveau_x0020_suggéré" minOccurs="0"/>
                <xsd:element ref="ns3:MediaServiceDateTaken" minOccurs="0"/>
                <xsd:element ref="ns3:MediaServiceAutoKeyPoints" minOccurs="0"/>
                <xsd:element ref="ns3:MediaServiceGenerationTime" minOccurs="0"/>
                <xsd:element ref="ns3:_Lien" minOccurs="0"/>
                <xsd:element ref="ns2:Sujets" minOccurs="0"/>
                <xsd:element ref="ns3:MediaServiceOCR" minOccurs="0"/>
                <xsd:element ref="ns3:i907d86ec4584f6cb358ae81bbc1ea6b" minOccurs="0"/>
                <xsd:element ref="ns3:Classement" minOccurs="0"/>
                <xsd:element ref="ns3:Date_Alerte" minOccurs="0"/>
                <xsd:element ref="ns3:MediaServiceEventHashCode" minOccurs="0"/>
                <xsd:element ref="ns3:MediaServiceMetadata" minOccurs="0"/>
                <xsd:element ref="ns3:langue" minOccurs="0"/>
                <xsd:element ref="ns3:Date_x0020_de_x0020_validation_x0020_juridique_x0020_compl_x00e8_te" minOccurs="0"/>
                <xsd:element ref="ns3:Date_x0020_de_x0020_validation_x0020_CCD_x002f_p_x00e9_dago_x002f_graphique" minOccurs="0"/>
                <xsd:element ref="ns3:MediaServiceBillingMetadata" minOccurs="0"/>
                <xsd:element ref="ns1:Language" minOccurs="0"/>
                <xsd:element ref="ns2:Disponible" minOccurs="0"/>
                <xsd:element ref="ns2:EnLigneEnANGSu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ocumentSetDescription" ma:index="38" nillable="true" ma:displayName="Description" ma:description="Description de l’ensemble de documents" ma:hidden="true" ma:internalName="DocumentSetDescription" ma:readOnly="false">
      <xsd:simpleType>
        <xsd:restriction base="dms:Note"/>
      </xsd:simpleType>
    </xsd:element>
    <xsd:element name="PublishingStartDate" ma:index="41" nillable="true" ma:displayName="Date de début de planification" ma:description="La colonne de site Date de début de planification est créée par la fonctionnalité de publication. Elle permet de spécifier les date et heure auxquelles cette page apparaîtra la première fois aux visiteurs du site." ma:hidden="true" ma:internalName="PublishingStartDate" ma:readOnly="false">
      <xsd:simpleType>
        <xsd:restriction base="dms:Unknown"/>
      </xsd:simpleType>
    </xsd:element>
    <xsd:element name="PublishingExpirationDate" ma:index="42" nillable="true" ma:displayName="Date de fin de planification" ma:description="La colonne de site Date de fin de planification est créée par la fonctionnalité de publication. Elle permet de spécifier les date et heure auxquelles cette page n'apparaîtra plus aux visiteurs du site." ma:hidden="true" ma:internalName="PublishingExpirationDate" ma:readOnly="false">
      <xsd:simpleType>
        <xsd:restriction base="dms:Unknown"/>
      </xsd:simpleType>
    </xsd:element>
    <xsd:element name="Language" ma:index="75" nillable="true" ma:displayName="Z_OLD_Langue(old)" ma:default="Anglais" ma:format="Dropdown" ma:hidden="true" ma:indexed="true" ma:internalName="Language">
      <xsd:simpleType>
        <xsd:union memberTypes="dms:Text">
          <xsd:simpleType>
            <xsd:restriction base="dms:Choice">
              <xsd:enumeration value="Arabe (Arabie saoudite)"/>
              <xsd:enumeration value="Bulgare (Bulgarie)"/>
              <xsd:enumeration value="Chinois (Hong Kong R.A.S.)"/>
              <xsd:enumeration value="Chinois (Chine)"/>
              <xsd:enumeration value="Chinois (Taïwan)"/>
              <xsd:enumeration value="Croate (Croatie)"/>
              <xsd:enumeration value="Tchèque (République tchèque)"/>
              <xsd:enumeration value="Danois (Danemark)"/>
              <xsd:enumeration value="Néerlandais (Pays-Bas)"/>
              <xsd:enumeration value="Anglais"/>
              <xsd:enumeration value="Estonien (Estonie)"/>
              <xsd:enumeration value="Finnois (Finlande)"/>
              <xsd:enumeration value="Français (France)"/>
              <xsd:enumeration value="Allemand (Allemagne)"/>
              <xsd:enumeration value="Grec (Grèce)"/>
              <xsd:enumeration value="Hébreu (Israël)"/>
              <xsd:enumeration value="Hindi (Inde)"/>
              <xsd:enumeration value="Hongrois (Hongrie)"/>
              <xsd:enumeration value="Indonésien (Indonésie)"/>
              <xsd:enumeration value="Italien (Italie)"/>
              <xsd:enumeration value="Japonais (Japon)"/>
              <xsd:enumeration value="Coréen (Corée)"/>
              <xsd:enumeration value="Letton (Lettonie)"/>
              <xsd:enumeration value="Lituanien (Lituanie)"/>
              <xsd:enumeration value="Malais (Malaisie)"/>
              <xsd:enumeration value="Norvégien (Bokmal) (Norvège)"/>
              <xsd:enumeration value="Polonais (Pologne)"/>
              <xsd:enumeration value="Portugais (Brésil)"/>
              <xsd:enumeration value="Portugais (Portugal)"/>
              <xsd:enumeration value="Roumain (Roumanie)"/>
              <xsd:enumeration value="Russe (Russie)"/>
              <xsd:enumeration value="Serbe (Latin, Serbie)"/>
              <xsd:enumeration value="Slovaque (Slovaquie)"/>
              <xsd:enumeration value="Slovène (Slovénie)"/>
              <xsd:enumeration value="Espagnol (Espagne)"/>
              <xsd:enumeration value="Suédois (Suède)"/>
              <xsd:enumeration value="Thaï (Thaïlande)"/>
              <xsd:enumeration value="Turc (Turquie)"/>
              <xsd:enumeration value="Ukrainien (Ukraine)"/>
              <xsd:enumeration value="Ourdou (République islamique du Pakistan)"/>
              <xsd:enumeration value="Vietnamien (Vietnam)"/>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7c4c9101-ca6c-4953-bf15-5ed2fb777a67" elementFormDefault="qualified">
    <xsd:import namespace="http://schemas.microsoft.com/office/2006/documentManagement/types"/>
    <xsd:import namespace="http://schemas.microsoft.com/office/infopath/2007/PartnerControls"/>
    <xsd:element name="Titre_x0020_anglais" ma:index="2" nillable="true" ma:displayName="Titre anglais" ma:description="Titre du contenu en ANG" ma:internalName="Titre_x0020_anglais" ma:readOnly="false">
      <xsd:simpleType>
        <xsd:restriction base="dms:Text">
          <xsd:maxLength value="255"/>
        </xsd:restriction>
      </xsd:simpleType>
    </xsd:element>
    <xsd:element name="Langue_x0020_de_x0020_la_x0020_présentation" ma:index="3" nillable="true" ma:displayName="Langues" ma:format="Dropdown" ma:internalName="Langue_x0020_de_x0020_la_x0020_pr_x00e9_sentation">
      <xsd:simpleType>
        <xsd:restriction base="dms:Choice">
          <xsd:enumeration value="Français et Anglais"/>
          <xsd:enumeration value="Anglais"/>
          <xsd:enumeration value="Français"/>
          <xsd:enumeration value="Autre"/>
        </xsd:restriction>
      </xsd:simpleType>
    </xsd:element>
    <xsd:element name="Notes1" ma:index="5" nillable="true" ma:displayName="Notes / Commentaires" ma:format="Dropdown" ma:internalName="Notes1">
      <xsd:simpleType>
        <xsd:restriction base="dms:Note">
          <xsd:maxLength value="255"/>
        </xsd:restriction>
      </xsd:simpleType>
    </xsd:element>
    <xsd:element name="PublicCible" ma:index="7" nillable="true" ma:displayName="Public cible" ma:format="Dropdown" ma:internalName="PublicCible">
      <xsd:complexType>
        <xsd:complexContent>
          <xsd:extension base="dms:MultiChoice">
            <xsd:sequence>
              <xsd:element name="Value" maxOccurs="unbounded" minOccurs="0" nillable="true">
                <xsd:simpleType>
                  <xsd:restriction base="dms:Choice">
                    <xsd:enumeration value="Primaire"/>
                    <xsd:enumeration value="Secondaire - Premier cycle"/>
                    <xsd:enumeration value="Secondaire - Deuxième cycle"/>
                    <xsd:enumeration value="Adulte"/>
                    <xsd:enumeration value="Intervenants"/>
                    <xsd:enumeration value="Milieu juridique"/>
                    <xsd:enumeration value="Secondaire"/>
                  </xsd:restriction>
                </xsd:simpleType>
              </xsd:element>
            </xsd:sequence>
          </xsd:extension>
        </xsd:complexContent>
      </xsd:complexType>
    </xsd:element>
    <xsd:element name="EnVeille" ma:index="8" nillable="true" ma:displayName="À veiller" ma:default="0" ma:format="Dropdown" ma:indexed="true" ma:internalName="EnVeille" ma:readOnly="false">
      <xsd:simpleType>
        <xsd:restriction base="dms:Boolean"/>
      </xsd:simpleType>
    </xsd:element>
    <xsd:element name="Descriptif" ma:index="9" nillable="true" ma:displayName="Descriptif" ma:description="Texte apparaissant dans la vignette sur Educaloi.qc.ca/publications" ma:hidden="true" ma:internalName="Descriptif" ma:readOnly="false">
      <xsd:simpleType>
        <xsd:restriction base="dms:Note"/>
      </xsd:simpleType>
    </xsd:element>
    <xsd:element name="MiseAJour" ma:index="10" nillable="true" ma:displayName="Date de mise à jour" ma:description="Date de la dernière mise à jour complète" ma:format="DateOnly" ma:hidden="true" ma:internalName="MiseAJour" ma:readOnly="false">
      <xsd:simpleType>
        <xsd:restriction base="dms:DateTime"/>
      </xsd:simpleType>
    </xsd:element>
    <xsd:element name="Champ_x0020_d_x0027_expertise12" ma:index="11" nillable="true" ma:displayName="Champ d'expertise" ma:format="Dropdown" ma:hidden="true" ma:internalName="Champ_x0020_d_x0027_expertise12" ma:readOnly="false">
      <xsd:simpleType>
        <xsd:restriction base="dms:Choice">
          <xsd:enumeration value="Communication Claire du Droit"/>
          <xsd:enumeration value="Information/Éducation Juridique"/>
          <xsd:enumeration value="Autre"/>
        </xsd:restriction>
      </xsd:simpleType>
    </xsd:element>
    <xsd:element name="À_x0020_lire_x0020_aussi" ma:index="12" nillable="true" ma:displayName="À lire aussi" ma:default="-" ma:description="Module noeuds connexes dans Wordpress" ma:hidden="true" ma:internalName="_x00c0__x0020_lire_x0020_aussi" ma:readOnly="false">
      <xsd:complexType>
        <xsd:complexContent>
          <xsd:extension base="dms:MultiChoiceFillIn">
            <xsd:sequence>
              <xsd:element name="Value" maxOccurs="unbounded" minOccurs="0" nillable="true">
                <xsd:simpleType>
                  <xsd:union memberTypes="dms:Text">
                    <xsd:simpleType>
                      <xsd:restriction base="dms:Choice">
                        <xsd:enumeration value="-"/>
                        <xsd:enumeration value="Accès à l'information"/>
                        <xsd:enumeration value="Accident automobile"/>
                        <xsd:enumeration value="Accidents au travail"/>
                        <xsd:enumeration value="Achat d'un véhicule"/>
                        <xsd:enumeration value="Actions collectives"/>
                        <xsd:enumeration value="Adoption et procréation assistée"/>
                        <xsd:enumeration value="Aide et ressources pour les victimes"/>
                        <xsd:enumeration value="Aide juridique"/>
                        <xsd:enumeration value="Aide sociale"/>
                        <xsd:enumeration value="Assurances"/>
                        <xsd:enumeration value="Avortement"/>
                        <xsd:enumeration value="Cartes de crédit"/>
                        <xsd:enumeration value="Casier judiciaire"/>
                        <xsd:enumeration value="Choisir une propriété"/>
                        <xsd:enumeration value="Conciliation travail-famille"/>
                        <xsd:enumeration value="Congés et vacances"/>
                        <xsd:enumeration value="Conjoints de fait"/>
                        <xsd:enumeration value="Consentement aux soins"/>
                        <xsd:enumeration value="Consentement sexuel"/>
                        <xsd:enumeration value="Contrats de service"/>
                        <xsd:enumeration value="Contrats de télécommunication"/>
                        <xsd:enumeration value="Contraventions"/>
                        <xsd:enumeration value="Cour des petites créances"/>
                        <xsd:enumeration value="Crimes et infractions – autres"/>
                        <xsd:enumeration value="Décès d'un proche"/>
                        <xsd:enumeration value="Demander l'assurance-emploi"/>
                        <xsd:enumeration value="Démarrer une entreprise"/>
                        <xsd:enumeration value="Déterminer la garde des enfants"/>
                        <xsd:enumeration value="Devenir propriétaire"/>
                        <xsd:enumeration value="Divorce - les premiers moments"/>
                        <xsd:enumeration value="Divorce - les procédures à la cour"/>
                        <xsd:enumeration value="Divorce - partage des biens"/>
                        <xsd:enumeration value="Divorce - pension alimentaire pour l'ex-époux"/>
                        <xsd:enumeration value="Documents officiels"/>
                        <xsd:enumeration value="Dossier criminel d'adolescent"/>
                        <xsd:enumeration value="Dossier médical"/>
                        <xsd:enumeration value="Droits des ados"/>
                        <xsd:enumeration value="Droits et responsabilités au travail"/>
                        <xsd:enumeration value="Droits et responsabilités des parents"/>
                        <xsd:enumeration value="Droits linguistiques"/>
                        <xsd:enumeration value="École et travail"/>
                        <xsd:enumeration value="Égalité et diversité"/>
                        <xsd:enumeration value="Être grand-parent"/>
                        <xsd:enumeration value="Exercer la garde des enfants"/>
                        <xsd:enumeration value="Financer l'achat d'une propriété"/>
                        <xsd:enumeration value="Fiches carrière"/>
                        <xsd:enumeration value="Fonctionnement du procès"/>
                        <xsd:enumeration value="Garanties et réparations"/>
                        <xsd:enumeration value="Garde des enfants - situations particulières"/>
                        <xsd:enumeration value="Gérer une succession - Particularités autochtones"/>
                        <xsd:enumeration value="Habiter un logement"/>
                        <xsd:enumeration value="Harcèlement au travail"/>
                        <xsd:enumeration value="Hébergement des aînés"/>
                        <xsd:enumeration value="Horaire de travail"/>
                        <xsd:enumeration value="Infractions avec violence"/>
                        <xsd:enumeration value="Infractions liées aux drogues"/>
                        <xsd:enumeration value="Infractions sexuelles"/>
                        <xsd:enumeration value="Infractions sur la route"/>
                        <xsd:enumeration value="Interaction avec la police"/>
                        <xsd:enumeration value="Intimidation et les ados"/>
                        <xsd:enumeration value="Justice pénale pour adolescent - rôle des parents"/>
                        <xsd:enumeration value="Le Curateur public"/>
                        <xsd:enumeration value="Les professionnels de l'immobilier"/>
                        <xsd:enumeration value="Lien de filiation"/>
                        <xsd:enumeration value="Liquidation de la succession"/>
                        <xsd:enumeration value="Location d’un bien"/>
                        <xsd:enumeration value="Lois sur le travail"/>
                        <xsd:enumeration value="Loisirs et abonnements"/>
                        <xsd:enumeration value="Louer un logement"/>
                        <xsd:enumeration value="Mariage"/>
                        <xsd:enumeration value="Médiation familiale"/>
                        <xsd:enumeration value="Mise en demeure"/>
                        <xsd:enumeration value="Modifier une pension alimentaire pour enfants"/>
                        <xsd:enumeration value="Notions juridiques de base"/>
                        <xsd:enumeration value="Obtenir une pension alimentaire pour enfant"/>
                        <xsd:enumeration value="Règles spécifiques aux organismes de bienfaisance enregistrés"/>
                        <xsd:enumeration value="Organismes publics"/>
                        <xsd:enumeration value="Exploiter un organisme sans but lucratif (OSBL)"/>
                        <xsd:enumeration value="Parents et éducation"/>
                        <xsd:enumeration value="Parents séparés"/>
                        <xsd:enumeration value="Payer la pension alimentaire pour enfant"/>
                        <xsd:enumeration value="Pension alimentaire pour enfants - situations particulières"/>
                        <xsd:enumeration value="Perdre son emploi"/>
                        <xsd:enumeration value="Protéger un proche: particularités autochtones"/>
                        <xsd:enumeration value="Protéger un proche"/>
                        <xsd:enumeration value="Plainte et dénonciation"/>
                        <xsd:enumeration value="Plaintes et recours contre le gouvernement"/>
                        <xsd:enumeration value="Plaintes et recours en santé"/>
                        <xsd:enumeration value="Plaintes et recours"/>
                        <xsd:enumeration value="Planifier sa succession - particularités autochtones"/>
                        <xsd:enumeration value="Planifier sa succession"/>
                        <xsd:enumeration value="Favoriser son autonomie"/>
                        <xsd:enumeration value="Préarrangements funéraires"/>
                        <xsd:enumeration value="Prêts et financement"/>
                        <xsd:enumeration value="Procès criminel"/>
                        <xsd:enumeration value="Processus criminel: particularités autochtones"/>
                        <xsd:enumeration value="Professionnels de la santé"/>
                        <xsd:enumeration value="Professionnels du droit"/>
                        <xsd:enumeration value="Protection des enfants"/>
                        <xsd:enumeration value="Protection du consommateur - règles particulières"/>
                        <xsd:enumeration value="Quand un ado commet un crime"/>
                        <xsd:enumeration value="Quitter son emploi"/>
                        <xsd:enumeration value="Quitter un logement"/>
                        <xsd:enumeration value="Tribunal administratif du logement"/>
                        <xsd:enumeration value="Régime public de santé"/>
                        <xsd:enumeration value="Régimes matrimoniaux"/>
                        <xsd:enumeration value="Régler un conflit"/>
                        <xsd:enumeration value="Relations avec les voisins"/>
                        <xsd:enumeration value="Rénovations et construction"/>
                        <xsd:enumeration value="Réparations et garanties sur un véhicule"/>
                        <xsd:enumeration value="Responsabilité civile et contrats"/>
                        <xsd:enumeration value="Salaire"/>
                        <xsd:enumeration value="Santé et sexualité des ados"/>
                        <xsd:enumeration value="Santé mentale"/>
                        <xsd:enumeration value="Séparation des conjoints de fait - argent et maison"/>
                        <xsd:enumeration value="Séparation des conjoints de fait - les premiers moments"/>
                        <xsd:enumeration value="Séparation des conjoints de fait - procédures à la cour"/>
                        <xsd:enumeration value="Soins de fin de vie"/>
                        <xsd:enumeration value="Surendettement et faillite"/>
                        <xsd:enumeration value="Testament"/>
                        <xsd:enumeration value="Travailleurs autonomes"/>
                        <xsd:enumeration value="Tribunal des droits de la personne"/>
                        <xsd:enumeration value="Tribunal pour adolescents"/>
                        <xsd:enumeration value="Tribunaux au Québec"/>
                        <xsd:enumeration value="Types d'entreprise"/>
                        <xsd:enumeration value="Types d'organismes"/>
                        <xsd:enumeration value="Vices cachés et garanties"/>
                        <xsd:enumeration value="Vie privée et renseignements personnels"/>
                        <xsd:enumeration value="Vol, fraude et vandalisme"/>
                        <xsd:enumeration value="Avoir une entreprise"/>
                        <xsd:enumeration value="Reprendre une entreprise"/>
                      </xsd:restriction>
                    </xsd:simpleType>
                  </xsd:union>
                </xsd:simpleType>
              </xsd:element>
            </xsd:sequence>
          </xsd:extension>
        </xsd:complexContent>
      </xsd:complexType>
    </xsd:element>
    <xsd:element name="Publications_x0020_liées" ma:index="13" nillable="true" ma:displayName="Publications liées" ma:default="Faire un choix" ma:hidden="true" ma:internalName="Publications_x0020_li_x00e9_es" ma:readOnly="false">
      <xsd:complexType>
        <xsd:complexContent>
          <xsd:extension base="dms:MultiChoice">
            <xsd:sequence>
              <xsd:element name="Value" maxOccurs="unbounded" minOccurs="0" nillable="true">
                <xsd:simpleType>
                  <xsd:restriction base="dms:Choice">
                    <xsd:enumeration value="Faire un choix"/>
                    <xsd:enumeration value="Balado - Planifier l'avenir, épisode 1 : La procuration"/>
                    <xsd:enumeration value="Balado - Planifier l'avenir, épisode 2 : Le mandat de protection"/>
                    <xsd:enumeration value="Balado - Planifier l'avenir, épisode 3 : Faire votre testament"/>
                    <xsd:enumeration value="Balado - Planifier l'avenir, épisode 4 : Utiliser le mandat de protection d’un proche : l’homologation"/>
                    <xsd:enumeration value="Balado - Planifier l'avenir, épisode 5 : Décès d’un proche : vérifier s’il existe un testament"/>
                    <xsd:enumeration value="Balado - Planifier l'avenir, épisode 6 : Être liquidateur d'une succession"/>
                    <xsd:enumeration value="Balado - #Apres - Épisode 1 - Plainte à la police et trousse médico-légale"/>
                    <xsd:enumeration value="Balado - #Apres - Épisode 2 - Médiation"/>
                    <xsd:enumeration value="Balado - #Apres - Épisode 3 - Procès criminel - de la plainte à la peine"/>
                    <xsd:enumeration value="Balado - Au coeur d'un procès - Épisode 1 | La préparation d’un procès"/>
                    <xsd:enumeration value="Balado - Au coeur d'un procès - Épisode 2 | Le procès"/>
                    <xsd:enumeration value="Guide - Accompagner les victimes d'agressions à caractère sexuel en situation de vulnérabilité"/>
                    <xsd:enumeration value="Guide - Accompanying Sexual Assault Victims in Vulnerable Situations"/>
                    <xsd:enumeration value="Guide - Aîné Investisseurs - Protect Your Money - From Financial Fraud and Abuse"/>
                    <xsd:enumeration value="Guide - Aîné Investisseurs - Protect Your Money - Remedies and Useful Ressources"/>
                    <xsd:enumeration value="Guide - Aîné Investisseurs - Protéger vos investissements - Contre la fraude et les abus financiers"/>
                    <xsd:enumeration value="Guide - Aîné Investisseurs - Protéger vos investissements - Recours et ressources utiles"/>
                    <xsd:enumeration value="Guide - Applying for a Divorce"/>
                    <xsd:enumeration value="Guide - Caregivers"/>
                    <xsd:enumeration value="Guide - Changing a Judgment (Common-Law Couples)"/>
                    <xsd:enumeration value="Guide - Processus judiciaire criminel et droits des accusés autochtones"/>
                    <xsd:enumeration value="Guide - Criminal Legal Process and the Rights of Indigenous People Accused of a Crime"/>
                    <xsd:enumeration value="Guide - Dealing With a Death and Settling an Estate"/>
                    <xsd:enumeration value="Guide - Décès et succession - Comment gérer le décès"/>
                    <xsd:enumeration value="Guide - Droits et responsabilités des jeunes mères - Manuel d'animation"/>
                    <xsd:enumeration value="Guide - Droits et responsabilités des jeunes mères - Guide d'information"/>
                    <xsd:enumeration value="Guide - Faire une demande en divorce"/>
                    <xsd:enumeration value="Guide - Faire votre testament"/>
                    <xsd:enumeration value="Guide - Femmes judiciarisées - Guide d'animation"/>
                    <xsd:enumeration value="Guide - Femmes judiciarisées - Guide d'information juridique"/>
                    <xsd:enumeration value="Guide - Animation Guide Community Workers - Wills and Estates for people living in a community"/>
                    <xsd:enumeration value="Guide - Guide intervenant (Présentation) - Testament et successions - Quand on réside dans une communauté"/>
                    <xsd:enumeration value="Guide - Health Care Decisions"/>
                    <xsd:enumeration value="Guide - Homologation - Using a Protection Mandate"/>
                    <xsd:enumeration value="Guide - Homologation - Utiliser le mandat de protection"/>
                    <xsd:enumeration value="Guide - Housing for Seniors"/>
                    <xsd:enumeration value="Guide - Info Sheet 1 - Finding reliable legal information"/>
                    <xsd:enumeration value="Guide - Info Sheet 2 - Free and low-cost legal services"/>
                    <xsd:enumeration value="Guide - Info Sheet 3 - Legal information vs Legal advice"/>
                    <xsd:enumeration value="Guide - Info Sheet 4 - Legal Responsibilites of Staff and Volunteers"/>
                    <xsd:enumeration value="Guide - Intervenir auprès des familles"/>
                    <xsd:enumeration value="Guide - Intervenir auprès des personnes LGBTQ+ victimes de violences sexuelles"/>
                    <xsd:enumeration value="Guide - Itinérance - Criminal Records"/>
                    <xsd:enumeration value="Guide - Itinérance - Démarches administratives"/>
                    <xsd:enumeration value="Guide - Itinérance - Health care"/>
                    <xsd:enumeration value="Guide - Itinérance - Identity Documents and Banking"/>
                    <xsd:enumeration value="Guide - Itinérance - Le casier judiciaire"/>
                    <xsd:enumeration value="Guide - Itinérance - Les principaux statuts des personnes immigrantes"/>
                    <xsd:enumeration value="Guide - Itinérance - Les soins de santé"/>
                    <xsd:enumeration value="Guide - Itinérance - Main Types of Immigrant Status"/>
                    <xsd:enumeration value="Guide - Le contrat de procuration - Confier la gestion de vos affaires"/>
                    <xsd:enumeration value="Guide - Le mandat de protection - Pour nommer une personne"/>
                    <xsd:enumeration value="Guide - Les adolescents et la justice pénale - Guide pour les participants (LSJPA)"/>
                    <xsd:enumeration value="Guide - L'hébergement des aînés"/>
                    <xsd:enumeration value="Guide - Making Changes to a Divorce Judgment"/>
                    <xsd:enumeration value="Guide - Medical Decisions - What is consent"/>
                    <xsd:enumeration value="Guide - Modifier un jugement de divorce"/>
                    <xsd:enumeration value="Guide - Modifier un jugement sur la garde et la pension alimentaire des enfants"/>
                    <xsd:enumeration value="Guide - Powers of Attorney"/>
                    <xsd:enumeration value="Guide - Prévoir ses soins de santé"/>
                    <xsd:enumeration value="Guide - Proches aidants"/>
                    <xsd:enumeration value="Guide - Protection Mandates - Naming Someone to Act fo You"/>
                    <xsd:enumeration value="Guide - Wills"/>
                    <xsd:enumeration value="Guide - Women and the Criminal Justice System"/>
                    <xsd:enumeration value="Depliant - Consumer Warranties - Protection Against Defects"/>
                    <xsd:enumeration value="Dépliant - Cartographie: Prévoir ses soins de santé"/>
                    <xsd:enumeration value="Dépliant - Cartography: Plan Your Heatlh Care"/>
                    <xsd:enumeration value="Depliant - Was Your Teenager Stopped by the Police?"/>
                    <xsd:enumeration value="Depliant - Votre adolescent a des démêlés avec la Justice"/>
                    <xsd:enumeration value="Depliant - Advance Medical Directives - Expressing Wishes Ahead of Time"/>
                    <xsd:enumeration value="Depliant - Powers of Attorney and Protection Mandates - Differences Between Them"/>
                    <xsd:enumeration value="Depliant - Estate Executors - Role and Responsibilities"/>
                    <xsd:enumeration value="Depliant - Wills - Common Questions"/>
                    <xsd:enumeration value="Depliant - Planning Ahead - 10 Steps to Peace of Mind"/>
                    <xsd:enumeration value="Depliant - Organ Donation - Making Your Wishes Known"/>
                    <xsd:enumeration value="Depliant - Making a Will When You Live in an Indigenous Community"/>
                    <xsd:enumeration value="Depliant - When a Loved One Dies in an Indigenous Community - First Steps"/>
                    <xsd:enumeration value="Depliant - Décès d'un proche dans une communauté autochtone - Les premières tâches à accomplir"/>
                    <xsd:enumeration value="Depliant - Logement au Québec - Quels sont vos droits"/>
                    <xsd:enumeration value="Depliant - Faire son testament - Quand on vit dans une communauté autochtone"/>
                    <xsd:enumeration value="Depliant - Complaints About Health or Social Services - Where to Turn"/>
                    <xsd:enumeration value="Depliant - Social Media - Our Legal Responsibilities"/>
                    <xsd:enumeration value="Depliant - Intimidation et la loi des pistes pour intervenir"/>
                    <xsd:enumeration value="Depliant - Charitable Donations - Giving Wisely"/>
                    <xsd:enumeration value="Depliant - Volunteers and Non-profits in Quebec - Responsibilites and Best Practices"/>
                    <xsd:enumeration value="Depliant - Autorité parentale - Les droits et les obligations des parents envers leurs enfants"/>
                    <xsd:enumeration value="Depliant - Parental Authority - Rights and Duties of Parents Toward Children"/>
                    <xsd:enumeration value="Depliant - Trees and Fences"/>
                    <xsd:enumeration value="Depliant - Language Rights in Court in Quebec"/>
                    <xsd:enumeration value="Depliant - Health and Social Services in English - What The Law Says"/>
                    <xsd:enumeration value="Depliant - Médiation familiale - Une autre solution que le tribunal"/>
                    <xsd:enumeration value="Depliant - Garde des enfants lors de la rupture - Les droits et devoirs des parents"/>
                    <xsd:enumeration value="Depliant - Pension alimentaire pour enfants - Continuer de subvenir aux besoin des enfants après une séparation"/>
                    <xsd:enumeration value="Depliant - Separation of Common-Law Couples - Different Rules Than Married Couples"/>
                    <xsd:enumeration value="Depliant - Child Custody When Parents Break Up - Rights and Duties of Parents"/>
                    <xsd:enumeration value="Depliant - Child Support - Providing for Children When Parents Separate"/>
                    <xsd:enumeration value="Depliant - Hébergement d’une personne en perte d’autonomie : qui décide?"/>
                    <xsd:enumeration value="Depliant - Procuration - Comment vous protéger"/>
                    <xsd:enumeration value="Depliant - Powers of Attorney - Protecting Youself"/>
                    <xsd:enumeration value="Depliant - Therapies de conversion"/>
                    <xsd:enumeration value="Depliant - Conversion Therapy"/>
                    <xsd:enumeration value="Vidéo - Aide juridique, Volet contributif"/>
                    <xsd:enumeration value="Video - Accès au dossier médical"/>
                    <xsd:enumeration value="Video - Accusés autochtones - demander un rapport Gladue"/>
                    <xsd:enumeration value="Video - Accusés autochtones - intéragir avec les policiers"/>
                    <xsd:enumeration value="Video - Accusés autochtones - le droit de garder le silence"/>
                    <xsd:enumeration value="Video - Accusés autochtones - plaider coupable"/>
                    <xsd:enumeration value="Video - Agression sexuelle - y a-t-il un délai pour porter plainte"/>
                    <xsd:enumeration value="Video - Annuler un achat en ligne"/>
                    <xsd:enumeration value="Video - Being Called for Jury Duty"/>
                    <xsd:enumeration value="Video - Cancelling Online Purchase"/>
                    <xsd:enumeration value="Video - Cannabis - Possession"/>
                    <xsd:enumeration value="Video - Cannabis - Related Crimes"/>
                    <xsd:enumeration value="Video - Cannabis - When you can consume"/>
                    <xsd:enumeration value="Video - Child Support at Age 18"/>
                    <xsd:enumeration value="Video - Class Actions"/>
                    <xsd:enumeration value="Video - Conduire au Québec - Les accidents"/>
                    <xsd:enumeration value="Video - Confidentialité des procès-verbaux des organismes sans but lucratif"/>
                    <xsd:enumeration value="Video - Conflit - le tribunal ne peut plus être le premier réflexe"/>
                    <xsd:enumeration value="Video - Consent to Treatment"/>
                    <xsd:enumeration value="Video - Consentement aux soins"/>
                    <xsd:enumeration value="Video - Consentement sexuel - et si je change d'avis"/>
                    <xsd:enumeration value="Video - Contracts by Email"/>
                    <xsd:enumeration value="Video - Demander le divorce"/>
                    <xsd:enumeration value="Video - Différence entre un procès criminel ou pénal et un procès civil"/>
                    <xsd:enumeration value="Video - Differences Between Civil Trials and Criminal or Penal Trials"/>
                    <xsd:enumeration value="Video - Directors of Charities and Conflicts of Interest"/>
                    <xsd:enumeration value="Video - Discrimination in Housing"/>
                    <xsd:enumeration value="Video - Dois-tu répondre aux questions des policiers"/>
                    <xsd:enumeration value="Video - Driving in Quebec - Accidents"/>
                    <xsd:enumeration value="Video - Droits LGBTQ"/>
                    <xsd:enumeration value="Video - Ending a Contract With a Daycare"/>
                    <xsd:enumeration value="Video - Être convoqué comme Juré"/>
                    <xsd:enumeration value="Video - Evidence in Small Claims Court"/>
                    <xsd:enumeration value="Video - Family Patrimony"/>
                    <xsd:enumeration value="Video - Faut-il une blessure pour qu'il y ait un crime"/>
                    <xsd:enumeration value="Video - Filling for Divorce"/>
                    <xsd:enumeration value="Video - Financial Support for an Ex Spouse"/>
                    <xsd:enumeration value="Video - Freedom of Expression and the Internet"/>
                    <xsd:enumeration value="Video - Heating in Rental Housing"/>
                    <xsd:enumeration value="Video - Incapacity and The Public Curator"/>
                    <xsd:enumeration value="Video - Interception par les policiers - le droit à l'avocat"/>
                    <xsd:enumeration value="Video - Introduction to registered Charities"/>
                    <xsd:enumeration value="Video - Job Interviews"/>
                    <xsd:enumeration value="Video - La jurisprudence"/>
                    <xsd:enumeration value="Video - La pension alimentaire à 18 ans"/>
                    <xsd:enumeration value="Video - La pension alimentaire pour l'ex-époux"/>
                    <xsd:enumeration value="Video - Language Rights in the Court"/>
                    <xsd:enumeration value="Video - Legal Aid, services requiring a contribution"/>
                    <xsd:enumeration value="Video - Le chauffage et le logement"/>
                    <xsd:enumeration value="Video - Le fardeau de preuve en droit"/>
                    <xsd:enumeration value="Video - Le patrimoine familiale"/>
                    <xsd:enumeration value="Video - Le rôle du jury dans un procès"/>
                    <xsd:enumeration value="Video - Le secret professionnel"/>
                    <xsd:enumeration value="Video - Les actions collectives"/>
                    <xsd:enumeration value="Video - Les arbres et les relations entre voisins"/>
                    <xsd:enumeration value="Video - Les conflits d'intérêts des administrateurs d'organismes de bienfaisance"/>
                    <xsd:enumeration value="Video - Les contrats faits par courriel"/>
                    <xsd:enumeration value="Video - Les crimes à caractère sexuel (webinaire)"/>
                    <xsd:enumeration value="Video - Les droits des conjoints de fait"/>
                    <xsd:enumeration value="Video - Les droits linguistiques devant les tribunaux"/>
                    <xsd:enumeration value="Video - Les entrevues d'embauche"/>
                    <xsd:enumeration value="Video - Les injonctions"/>
                    <xsd:enumeration value="Video - Les libérations conditionnelles"/>
                    <xsd:enumeration value="Video - Les organismes de bienfaisance"/>
                    <xsd:enumeration value="Video - LGBTQ+ Rights"/>
                    <xsd:enumeration value="Video - Liberté d'expression et Internet"/>
                    <xsd:enumeration value="Video - L'importance de respecter tes conditions"/>
                    <xsd:enumeration value="Video - L'inaptitude et la Curateur public"/>
                    <xsd:enumeration value="Video - Logement - la discrimination est interdite"/>
                    <xsd:enumeration value="Video - Losing Child Custody"/>
                    <xsd:enumeration value="Video - Magasinage - La garantie légale"/>
                    <xsd:enumeration value="Video - Magasinage - Remboursement et échange"/>
                    <xsd:enumeration value="Video - Médiation aux petites créances"/>
                    <xsd:enumeration value="Video - Mediation in Small Claims Court"/>
                    <xsd:enumeration value="Video - Medical records - Who Can Have Access"/>
                    <xsd:enumeration value="Video - Mettre fin à son contrat de garderie"/>
                    <xsd:enumeration value="Video - No money to Pay a Fine"/>
                    <xsd:enumeration value="Video - Organismes de bienfaisance enregistrés - activités commerciales"/>
                    <xsd:enumeration value="Video - Organismes de bienfaisance enregistrés - activités politiques"/>
                    <xsd:enumeration value="Video - Partager les photos intimes d'une personne sans son accord"/>
                    <xsd:enumeration value="Video - Partager une image intime - à qui la faute"/>
                    <xsd:enumeration value="Video - Pas l'argent pour payer une amende"/>
                    <xsd:enumeration value="Video - Perdre la garde des enfants"/>
                    <xsd:enumeration value="Video - Preuves aux petites créances"/>
                    <xsd:enumeration value="Video - Procès criminel - qui prend en charge les procédures"/>
                    <xsd:enumeration value="Video - Protect Your Money From Financial Fraud and Abuse"/>
                    <xsd:enumeration value="Video - Protecting Yourself - Powers of Attorney"/>
                    <xsd:enumeration value="Video - Qui aura la garde des enfants"/>
                    <xsd:enumeration value="Video - Registered Charities - Rules on Business Activities"/>
                    <xsd:enumeration value="Video - Registered Charities - Rules on Political Activities"/>
                    <xsd:enumeration value="Video - Se protéger - la procuration"/>
                    <xsd:enumeration value="Video - Shopping - Returns and Exchanges"/>
                    <xsd:enumeration value="Video - Shopping - The Automatic Warranty"/>
                    <xsd:enumeration value="Video - Système de justice - qui peut t'aider"/>
                    <xsd:enumeration value="Video - The Confidentiality of Minutes of Non-Profit Organization"/>
                    <xsd:enumeration value="Video - The Jury's Role in a Court Trial"/>
                    <xsd:enumeration value="Video - The Legal Burden of Proof"/>
                    <xsd:enumeration value="Video - The Rights of Common Law Couples"/>
                    <xsd:enumeration value="Video - Tools for Planning Ahead - Power of Attorney"/>
                    <xsd:enumeration value="Video - Tools for Planning Ahead - Protection Mandates"/>
                    <xsd:enumeration value="Video - Tools for Planning Ahead - Wills"/>
                    <xsd:enumeration value="Video - Travail - Refuser les heures supplémentaires"/>
                    <xsd:enumeration value="Video - Travel - Four Tips for Smooth Sailing"/>
                    <xsd:enumeration value="Video - Trees and Neighbourly Relations"/>
                    <xsd:enumeration value="Video - Un crime est-il possible entre ados"/>
                    <xsd:enumeration value="Video - Un proche peut-il vous frauder"/>
                    <xsd:enumeration value="Video - Victims of Violence - Ending an Apartment Lease"/>
                    <xsd:enumeration value="Video - Violence conjugale ou sexuelle - mettre fin à son bail"/>
                    <xsd:enumeration value="Video - Votre ex à la maison - même sans votre accord"/>
                    <xsd:enumeration value="Video - Votre logement - Aucun depot"/>
                    <xsd:enumeration value="Video - Voyage - 4 trucs pour partir l'esprit tranquille"/>
                    <xsd:enumeration value="Video - What is Jurisprudence"/>
                    <xsd:enumeration value="Video - Who Gets Child Custody"/>
                    <xsd:enumeration value="Video - Work - Refusing Overtime"/>
                    <xsd:enumeration value="Video - Your Apartment - No Deposit"/>
                    <xsd:enumeration value="Video - Intervenir auprès des personnes LGBTQ+ victimes de violences sexuelles : Définir le consentement"/>
                    <xsd:enumeration value="Video - Intervenir auprès des personnes LGBTQ+ victimes de violences sexuelles : Recours si les droits ne sont pas respectés"/>
                    <xsd:enumeration value="Video - Intervenir auprès des personnes LGBTQ+ victimes de violences sexuelles : Démarches après une agression sexuelle"/>
                    <xsd:enumeration value="Apprentissage en ligne - Formation en ligne : Intervenir auprès des victimes de violence conjugale"/>
                    <xsd:enumeration value="Apprentissage en ligne - Formation en ligne : Intervenir auprès des personnes immigrantes victimes d’agression sexuelle"/>
                    <xsd:enumeration value="Apprentissage en ligne - Comprendre les infractions à caractère sexuel et le processus judiciaire"/>
                    <xsd:enumeration value="Infographie - Shopping Online - 6 Tips to Reduce Your Risks"/>
                    <xsd:enumeration value="Infographie - Achats en ligne - 6 précautions à prendre"/>
                    <xsd:enumeration value="Infographie - Bullying and Youth"/>
                    <xsd:enumeration value="Infographie - Intimidation chez les jeunes"/>
                    <xsd:enumeration value="Infographie - Children Testifying Before the Youth Division - Who Does What in the Courtroom"/>
                    <xsd:enumeration value="Infographie - Children Testifying Before the Youth Division- How to Tell Your Story"/>
                    <xsd:enumeration value="Infographie - Children Testifying Before the Youth Division- Why Do You Have to Tell Your Story?"/>
                    <xsd:enumeration value="Infographie - Temoignage enfant TDLJ - Comment tu dois raconter ton histoire"/>
                    <xsd:enumeration value="Infographie - Temoignage enfant TDLJ - Pourquoi du dois raconter ton histoire"/>
                    <xsd:enumeration value="Infographie - Temoignage enfant TDLJ - Qui fait quoi dans la salle"/>
                    <xsd:enumeration value="Infographie - Map Access to Health and Social Services in English"/>
                    <xsd:enumeration value="Infographie - Divorce - Main Steps in the Court Process"/>
                    <xsd:enumeration value="Infographie - Separation of Common-Law Couples - The Court Process"/>
                    <xsd:enumeration value="Infographie - Divorce - les principales étapes du processus à la cour"/>
                    <xsd:enumeration value="Infographie - Séparation des conjoints de fait - processus à la cour"/>
                    <xsd:enumeration value="Infographie - Devenir propriétaire en 7 étapes"/>
                    <xsd:enumeration value="Infographie - 7 Steps to Ownership"/>
                    <xsd:enumeration value="Infographie - Therapies de conversion"/>
                    <xsd:enumeration value="Infographie - Conversion therapy"/>
                  </xsd:restriction>
                </xsd:simpleType>
              </xsd:element>
            </xsd:sequence>
          </xsd:extension>
        </xsd:complexContent>
      </xsd:complexType>
    </xsd:element>
    <xsd:element name="Poids" ma:index="14" nillable="true" ma:displayName="Poids" ma:decimals="0" ma:hidden="true" ma:internalName="Poids" ma:readOnly="false">
      <xsd:simpleType>
        <xsd:restriction base="dms:Number">
          <xsd:maxInclusive value="15"/>
          <xsd:minInclusive value="0"/>
        </xsd:restriction>
      </xsd:simpleType>
    </xsd:element>
    <xsd:element name="Date_x0020_d_x0027_impression" ma:index="16" nillable="true" ma:displayName="Date de la dernière impression" ma:format="DateOnly" ma:hidden="true" ma:internalName="Date_x0020_d_x0027_impression" ma:readOnly="false">
      <xsd:simpleType>
        <xsd:restriction base="dms:DateTime"/>
      </xsd:simpleType>
    </xsd:element>
    <xsd:element name="EnLigneEnFrSur" ma:index="17" nillable="true" ma:displayName="En ligne sur site tiers" ma:format="Dropdown" ma:hidden="true" ma:internalName="EnLigneEnFrSur">
      <xsd:complexType>
        <xsd:complexContent>
          <xsd:extension base="dms:MultiChoiceFillIn">
            <xsd:sequence>
              <xsd:element name="Value" maxOccurs="unbounded" minOccurs="0" nillable="true">
                <xsd:simpleType>
                  <xsd:union memberTypes="dms:Text">
                    <xsd:simpleType>
                      <xsd:restriction base="dms:Choice">
                        <xsd:enumeration value="educaloi.qc.ca"/>
                        <xsd:enumeration value="SITE DU MJQ"/>
                        <xsd:enumeration value="YouTube"/>
                      </xsd:restriction>
                    </xsd:simpleType>
                  </xsd:union>
                </xsd:simpleType>
              </xsd:element>
            </xsd:sequence>
          </xsd:extension>
        </xsd:complexContent>
      </xsd:complexType>
    </xsd:element>
    <xsd:element name="DateDePublication" ma:index="18" nillable="true" ma:displayName="Date de publication" ma:format="DateOnly" ma:hidden="true" ma:indexed="true" ma:internalName="DateDePublication" ma:readOnly="false">
      <xsd:simpleType>
        <xsd:restriction base="dms:DateTime"/>
      </xsd:simpleType>
    </xsd:element>
    <xsd:element name="Graphiste" ma:index="19" nillable="true" ma:displayName="Collaborateur / fournisseur externe" ma:format="Dropdown" ma:hidden="true" ma:internalName="Graphiste" ma:readOnly="false">
      <xsd:simpleType>
        <xsd:restriction base="dms:Choice">
          <xsd:enumeration value="5600K"/>
          <xsd:enumeration value="Alexandre Haslin/SDR"/>
          <xsd:enumeration value="Aline Gauthier"/>
          <xsd:enumeration value="Andrea-Nicolas Cloutier"/>
          <xsd:enumeration value="Collège Rosemont"/>
          <xsd:enumeration value="Gabrielle Godbout"/>
          <xsd:enumeration value="Guy Hamelin"/>
          <xsd:enumeration value="L'enDroit (AC Paquin)"/>
          <xsd:enumeration value="Laurent Lebeau"/>
          <xsd:enumeration value="Mireille Fiset"/>
          <xsd:enumeration value="Panache"/>
          <xsd:enumeration value="Samuel Poliquin"/>
          <xsd:enumeration value="Wapikoni Mobile"/>
          <xsd:enumeration value="Éducaloi"/>
          <xsd:enumeration value="Ginette"/>
          <xsd:enumeration value="Renaud"/>
          <xsd:enumeration value="Éducaloi (interne)"/>
        </xsd:restriction>
      </xsd:simpleType>
    </xsd:element>
    <xsd:element name="nb_x0020_pages" ma:index="21" nillable="true" ma:displayName="Nb pages" ma:decimals="0" ma:hidden="true" ma:internalName="nb_x0020_pages" ma:readOnly="false" ma:percentage="FALSE">
      <xsd:simpleType>
        <xsd:restriction base="dms:Number"/>
      </xsd:simpleType>
    </xsd:element>
    <xsd:element name="Partenariat" ma:index="22" nillable="true" ma:displayName="Partenariat" ma:format="Dropdown" ma:hidden="true" ma:internalName="Partenariat" ma:readOnly="false">
      <xsd:simpleType>
        <xsd:restriction base="dms:Choice">
          <xsd:enumeration value="CCD - Éducaloi"/>
          <xsd:enumeration value="Bureau d'aide aux victimes d'actes criminels"/>
          <xsd:enumeration value="Dans Vos Poches"/>
          <xsd:enumeration value="Élections Québec"/>
          <xsd:enumeration value="Financière Sun Life"/>
          <xsd:enumeration value="Protégez-vous"/>
          <xsd:enumeration value="RQAP"/>
          <xsd:enumeration value="Ville de Montréal"/>
          <xsd:enumeration value="Autres"/>
        </xsd:restriction>
      </xsd:simpleType>
    </xsd:element>
    <xsd:element name="Durée_x0020__x0028_minutes_x0029_" ma:index="23" nillable="true" ma:displayName="Durée en minutes" ma:format="Dropdown" ma:hidden="true" ma:internalName="Dur_x00e9_e_x0020__x0028_minutes_x0029_" ma:readOnly="false" ma:percentage="FALSE">
      <xsd:simpleType>
        <xsd:restriction base="dms:Number"/>
      </xsd:simpleType>
    </xsd:element>
    <xsd:element name="Année_x0020_de_x0020_développement" ma:index="24" nillable="true" ma:displayName="Année de développement" ma:default="Choisir" ma:format="Dropdown" ma:hidden="true" ma:internalName="Ann_x00e9_e_x0020_de_x0020_d_x00e9_veloppement">
      <xsd:simpleType>
        <xsd:restriction base="dms:Text">
          <xsd:maxLength value="255"/>
        </xsd:restriction>
      </xsd:simpleType>
    </xsd:element>
    <xsd:element name="Coordo_x0020_responsable" ma:index="25" nillable="true" ma:displayName="Coordo responsable" ma:default="" ma:hidden="true" ma:list="UserInfo" ma:SharePointGroup="0" ma:internalName="Coordo_x0020_responsable"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hème_Vidéo" ma:index="26" nillable="true" ma:displayName="Titre de la série" ma:default="(À définir)" ma:description="Quelle est la thématique de la vidéo? Ex: quiz, Educaloi.TV, etc." ma:format="Dropdown" ma:hidden="true" ma:indexed="true" ma:internalName="Th_x00e8_me_Vid_x00e9_o">
      <xsd:simpleType>
        <xsd:restriction base="dms:Choice">
          <xsd:enumeration value="(À définir)"/>
          <xsd:enumeration value="Educaloi.TV"/>
          <xsd:enumeration value="TV Jeunesse - jeu questionnaire"/>
          <xsd:enumeration value="Familles"/>
          <xsd:enumeration value="Vrai ou Faux"/>
          <xsd:enumeration value="LSJPA Autochtones"/>
          <xsd:enumeration value="Getting Started in Quebec"/>
          <xsd:enumeration value="FAVAC"/>
          <xsd:enumeration value="CN - Autochtones"/>
          <xsd:enumeration value="Capsules - Droit criminel"/>
          <xsd:enumeration value="Webinaires"/>
          <xsd:enumeration value="CHSSN"/>
          <xsd:enumeration value="Intervenir LGBTQ+ Violences Sexuelles"/>
          <xsd:enumeration value="Planifier l'avenir"/>
          <xsd:enumeration value="#Après"/>
          <xsd:enumeration value="Au coeur d'un procès"/>
          <xsd:enumeration value="#C'est quoi l'affaire"/>
          <xsd:enumeration value="Choisir mon testament"/>
          <xsd:enumeration value="Violences dans une relation intime LGBTQ+"/>
        </xsd:restriction>
      </xsd:simpleType>
    </xsd:element>
    <xsd:element name="TaxCatchAll" ma:index="32" nillable="true" ma:displayName="Taxonomy Catch All Column" ma:hidden="true" ma:list="{cc76b3d9-fc3b-4c5d-afcf-44cc642b1146}" ma:internalName="TaxCatchAll" ma:readOnly="false" ma:showField="CatchAllData" ma:web="7c4c9101-ca6c-4953-bf15-5ed2fb777a67">
      <xsd:complexType>
        <xsd:complexContent>
          <xsd:extension base="dms:MultiChoiceLookup">
            <xsd:sequence>
              <xsd:element name="Value" type="dms:Lookup" maxOccurs="unbounded" minOccurs="0" nillable="true"/>
            </xsd:sequence>
          </xsd:extension>
        </xsd:complexContent>
      </xsd:complexType>
    </xsd:element>
    <xsd:element name="Categorie" ma:index="33" nillable="true" ma:displayName="Z_OLD_Categorie" ma:format="Dropdown" ma:hidden="true" ma:list="86ababbb-d499-4b91-9d52-7485cd8b0809" ma:internalName="Categorie" ma:readOnly="false" ma:showField="Title">
      <xsd:simpleType>
        <xsd:restriction base="dms:Lookup"/>
      </xsd:simpleType>
    </xsd:element>
    <xsd:element name="SharedWithUsers" ma:index="35" nillable="true" ma:displayName="Partagé avec"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rnière_x0020_animation" ma:index="36" nillable="true" ma:displayName="Z_OLD_Dernière animation" ma:format="DateOnly" ma:hidden="true" ma:internalName="Derni_x00e8_re_x0020_animation" ma:readOnly="false">
      <xsd:simpleType>
        <xsd:restriction base="dms:DateTime"/>
      </xsd:simpleType>
    </xsd:element>
    <xsd:element name="SharedWithDetails" ma:index="37" nillable="true" ma:displayName="Partagé avec détails" ma:hidden="true" ma:internalName="SharedWithDetails" ma:readOnly="true">
      <xsd:simpleType>
        <xsd:restriction base="dms:Note"/>
      </xsd:simpleType>
    </xsd:element>
    <xsd:element name="Derniers_animateurs" ma:index="39" nillable="true" ma:displayName="Z_OLD_Derniers_animateurs" ma:description="Choisir le ou les derniers animateurs de cette présentation." ma:hidden="true" ma:list="UserInfo" ma:SharePointGroup="0" ma:internalName="Derniers_animateurs"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nLigneFR" ma:index="43" nillable="true" ma:displayName="Z_OLD_En ligne" ma:default="0" ma:hidden="true" ma:internalName="EnLigneFR" ma:readOnly="false">
      <xsd:simpleType>
        <xsd:restriction base="dms:Boolean"/>
      </xsd:simpleType>
    </xsd:element>
    <xsd:element name="Intervenants" ma:index="44" nillable="true" ma:displayName="Z_OLD_Intervenants" ma:default="0" ma:description="Pour le filtre intervenants de la section Publications sur Wordpress" ma:hidden="true" ma:internalName="Intervenants" ma:readOnly="false">
      <xsd:simpleType>
        <xsd:restriction base="dms:Boolean"/>
      </xsd:simpleType>
    </xsd:element>
    <xsd:element name="Refonte_migré" ma:index="47" nillable="true" ma:displayName="Refonte_migré" ma:default="0" ma:hidden="true" ma:internalName="Refonte_migr_x00e9_" ma:readOnly="false">
      <xsd:simpleType>
        <xsd:restriction base="dms:Boolean"/>
      </xsd:simpleType>
    </xsd:element>
    <xsd:element name="Publications" ma:index="48" nillable="true" ma:displayName="Z_OLD_Publications" ma:default="0" ma:description="Indique si le contenu est présent dans la section Publications du site d'Éducaloi.qc.ca" ma:hidden="true" ma:indexed="true" ma:internalName="Publications" ma:readOnly="false">
      <xsd:simpleType>
        <xsd:restriction base="dms:Boolean"/>
      </xsd:simpleType>
    </xsd:element>
    <xsd:element name="Type_x0020_d_x0027_activité" ma:index="49" nillable="true" ma:displayName="Type d'activité" ma:format="Dropdown" ma:hidden="true" ma:indexed="true" ma:internalName="Type_x0020_d_x0027_activit_x00e9_">
      <xsd:simpleType>
        <xsd:restriction base="dms:Choice">
          <xsd:enumeration value="Apprentissage en ligne"/>
          <xsd:enumeration value="Atelier OBNL/Biblio"/>
          <xsd:enumeration value="Atelier en classe"/>
          <xsd:enumeration value="Trousse pédagogique"/>
          <xsd:enumeration value="Textes pour Éducation financière"/>
          <xsd:enumeration value="Jeux-questionnaires interactifs"/>
          <xsd:enumeration value="Guides pour l'éducation aux adultes"/>
          <xsd:enumeration value="Video"/>
          <xsd:enumeration value="Contenus imprimables / autres"/>
          <xsd:enumeration value="Atelier pour organisme communautaire"/>
        </xsd:restriction>
      </xsd:simpleType>
    </xsd:element>
    <xsd:element name="EnLigneEN" ma:index="50" nillable="true" ma:displayName="Z_OLD_En ligne (ANG)" ma:default="0" ma:hidden="true" ma:internalName="EnLigneEN" ma:readOnly="false">
      <xsd:simpleType>
        <xsd:restriction base="dms:Boolean"/>
      </xsd:simpleType>
    </xsd:element>
    <xsd:element name="Disciplines_x0020_scolaires" ma:index="53" nillable="true" ma:displayName="Z_OLD_Disciplines scolaires" ma:description="Disciplines scolaires affichés sur Educationjuridique.ca" ma:format="Dropdown" ma:hidden="true" ma:internalName="Disciplines_x0020_scolaires" ma:readOnly="false">
      <xsd:simpleType>
        <xsd:restriction base="dms:Choice">
          <xsd:enumeration value="Anglais, langue seconde"/>
          <xsd:enumeration value="Droit"/>
          <xsd:enumeration value="Éducation aux adultes"/>
          <xsd:enumeration value="Éducation financière"/>
          <xsd:enumeration value="English, language arts"/>
          <xsd:enumeration value="Entrepreneuriat"/>
          <xsd:enumeration value="Éthique et culture religieuse"/>
          <xsd:enumeration value="Exploration de la formation professionnelle"/>
          <xsd:enumeration value="Formation axée sur l'emploi"/>
          <xsd:enumeration value="Français"/>
          <xsd:enumeration value="Français, langue seconde"/>
          <xsd:enumeration value="Histoire et éducation à la citoyenneté"/>
          <xsd:enumeration value="Histoire du Québec et du Canada"/>
          <xsd:enumeration value="Monde contemporain"/>
          <xsd:enumeration value="Projet personnel d'orientation"/>
          <xsd:enumeration value="Univers social (primaire)"/>
        </xsd:restriction>
      </xsd:simpleType>
    </xsd:element>
    <xsd:element name="Niveau_x0020_suggéré" ma:index="54" nillable="true" ma:displayName="Z_OLD_Niveau suggéré" ma:description="Métadonnée qui appraît sur la page de la ressource sur le site EJ.ca (pas comme public-cible)" ma:format="Dropdown" ma:hidden="true" ma:internalName="Niveau_x0020_sugg_x00e9_r_x00e9_" ma:readOnly="false">
      <xsd:simpleType>
        <xsd:restriction base="dms:Choice">
          <xsd:enumeration value="Primaire - Premier cycle"/>
          <xsd:enumeration value="Primaire - Deuxième cycle"/>
          <xsd:enumeration value="Primaire - Troisième cycle"/>
          <xsd:enumeration value="Secondaire - Premier cycle"/>
          <xsd:enumeration value="1re secondaire"/>
          <xsd:enumeration value="2e secondaire"/>
          <xsd:enumeration value="Secondaire - Deuxième cycle"/>
          <xsd:enumeration value="3e secondaire"/>
          <xsd:enumeration value="4e secondaire"/>
          <xsd:enumeration value="5e secondaire"/>
          <xsd:enumeration value="16-25 ans"/>
          <xsd:enumeration value="Cégep"/>
          <xsd:enumeration value="Éducation aux adultes"/>
        </xsd:restriction>
      </xsd:simpleType>
    </xsd:element>
    <xsd:element name="Sujets" ma:index="61" nillable="true" ma:displayName="Sujet (Dépliant)" ma:format="Dropdown" ma:hidden="true" ma:internalName="Sujets" ma:readOnly="false">
      <xsd:simpleType>
        <xsd:restriction base="dms:Choice">
          <xsd:enumeration value="Ainés"/>
          <xsd:enumeration value="Autochtones"/>
          <xsd:enumeration value="Consommation"/>
          <xsd:enumeration value="Crimes et contravention"/>
          <xsd:enumeration value="Décès et testament"/>
          <xsd:enumeration value="Entreprises et organismes"/>
          <xsd:enumeration value="Familles et couples"/>
          <xsd:enumeration value="Habitation"/>
          <xsd:enumeration value="Séparation et divorce"/>
        </xsd:restriction>
      </xsd:simpleType>
    </xsd:element>
    <xsd:element name="Disponible" ma:index="76" nillable="true" ma:displayName="Z_OLD_Disponible à la commande en ligne" ma:default="1" ma:hidden="true" ma:internalName="Disponible">
      <xsd:simpleType>
        <xsd:restriction base="dms:Boolean"/>
      </xsd:simpleType>
    </xsd:element>
    <xsd:element name="EnLigneEnANGSur" ma:index="77" nillable="true" ma:displayName="Z_OLD_En ligne en ANG sur" ma:hidden="true" ma:internalName="EnLigneEnANGSur">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19a9c1d-6107-471a-83e8-1a40088b2974" elementFormDefault="qualified">
    <xsd:import namespace="http://schemas.microsoft.com/office/2006/documentManagement/types"/>
    <xsd:import namespace="http://schemas.microsoft.com/office/infopath/2007/PartnerControls"/>
    <xsd:element name="_Statut" ma:index="4" nillable="true" ma:displayName="Statut" ma:format="Dropdown" ma:internalName="_Statut">
      <xsd:complexType>
        <xsd:complexContent>
          <xsd:extension base="dms:MultiChoice">
            <xsd:sequence>
              <xsd:element name="Value" maxOccurs="unbounded" minOccurs="0" nillable="true">
                <xsd:simpleType>
                  <xsd:restriction base="dms:Choice">
                    <xsd:enumeration value="En travail"/>
                    <xsd:enumeration value="Imprimé"/>
                    <xsd:enumeration value="Préalerte"/>
                    <xsd:enumeration value="Alerte Majeure"/>
                    <xsd:enumeration value="Alerte Mineure"/>
                    <xsd:enumeration value="Hors ligne"/>
                    <xsd:enumeration value="En ligne"/>
                  </xsd:restriction>
                </xsd:simpleType>
              </xsd:element>
            </xsd:sequence>
          </xsd:extension>
        </xsd:complexContent>
      </xsd:complexType>
    </xsd:element>
    <xsd:element name="_Enstock" ma:index="15" nillable="true" ma:displayName="En stock" ma:default="0" ma:format="Dropdown" ma:hidden="true" ma:internalName="_Enstock" ma:readOnly="false">
      <xsd:simpleType>
        <xsd:restriction base="dms:Boolean"/>
      </xsd:simpleType>
    </xsd:element>
    <xsd:element name="M_x00e9_dium_x002f_Format" ma:index="20" nillable="true" ma:displayName="Médium / Format" ma:format="Dropdown" ma:hidden="true" ma:internalName="M_x00e9_dium_x002f_Format" ma:readOnly="false">
      <xsd:simpleType>
        <xsd:restriction base="dms:Choice">
          <xsd:enumeration value="Adobe"/>
          <xsd:enumeration value="Genially"/>
          <xsd:enumeration value="Miro"/>
          <xsd:enumeration value="Mentimeter"/>
        </xsd:restriction>
      </xsd:simpleType>
    </xsd:element>
    <xsd:element name="lcf76f155ced4ddcb4097134ff3c332f" ma:index="28" nillable="true" ma:taxonomy="true" ma:internalName="lcf76f155ced4ddcb4097134ff3c332f" ma:taxonomyFieldName="MediaServiceImageTags" ma:displayName="Balises d’images" ma:readOnly="false" ma:fieldId="{5cf76f15-5ced-4ddc-b409-7134ff3c332f}" ma:taxonomyMulti="true" ma:sspId="299ed9a0-a2e4-4baf-bc0e-5da7c71c475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9" nillable="true" ma:displayName="MediaServiceObjectDetectorVersions" ma:hidden="true" ma:indexed="true" ma:internalName="MediaServiceObjectDetectorVersions" ma:readOnly="false">
      <xsd:simpleType>
        <xsd:restriction base="dms:Text"/>
      </xsd:simpleType>
    </xsd:element>
    <xsd:element name="MediaServiceSearchProperties" ma:index="30" nillable="true" ma:displayName="MediaServiceSearchProperties" ma:hidden="true" ma:internalName="MediaServiceSearchProperties" ma:readOnly="false">
      <xsd:simpleType>
        <xsd:restriction base="dms:Note"/>
      </xsd:simpleType>
    </xsd:element>
    <xsd:element name="Client_x00e8_les" ma:index="34" nillable="true" ma:displayName="Z_OLD_Clientèles" ma:format="Dropdown" ma:hidden="true" ma:internalName="Client_x00e8_les" ma:readOnly="false">
      <xsd:simpleType>
        <xsd:restriction base="dms:Note"/>
      </xsd:simpleType>
    </xsd:element>
    <xsd:element name="MediaLengthInSeconds" ma:index="40" nillable="true" ma:displayName="Length (seconds)" ma:hidden="true" ma:internalName="MediaLengthInSeconds" ma:readOnly="true">
      <xsd:simpleType>
        <xsd:restriction base="dms:Unknown"/>
      </xsd:simpleType>
    </xsd:element>
    <xsd:element name="MediaServiceKeyPoints" ma:index="45" nillable="true" ma:displayName="KeyPoints" ma:hidden="true" ma:internalName="MediaServiceKeyPoints" ma:readOnly="true">
      <xsd:simpleType>
        <xsd:restriction base="dms:Note"/>
      </xsd:simpleType>
    </xsd:element>
    <xsd:element name="MediaServiceFastMetadata" ma:index="46" nillable="true" ma:displayName="MediaServiceFastMetadata" ma:hidden="true" ma:internalName="MediaServiceFastMetadata" ma:readOnly="true">
      <xsd:simpleType>
        <xsd:restriction base="dms:Note"/>
      </xsd:simpleType>
    </xsd:element>
    <xsd:element name="MediaServiceLocation" ma:index="51" nillable="true" ma:displayName="Location" ma:hidden="true" ma:internalName="MediaServiceLocation" ma:readOnly="false">
      <xsd:simpleType>
        <xsd:restriction base="dms:Text"/>
      </xsd:simpleType>
    </xsd:element>
    <xsd:element name="Date" ma:index="52" nillable="true" ma:displayName="Z_OLD_Date" ma:format="DateTime" ma:hidden="true" ma:internalName="Date" ma:readOnly="false">
      <xsd:simpleType>
        <xsd:restriction base="dms:DateTime"/>
      </xsd:simpleType>
    </xsd:element>
    <xsd:element name="MediaServiceDateTaken" ma:index="56" nillable="true" ma:displayName="MediaServiceDateTaken" ma:description="" ma:hidden="true" ma:internalName="MediaServiceDateTaken" ma:readOnly="true">
      <xsd:simpleType>
        <xsd:restriction base="dms:Text"/>
      </xsd:simpleType>
    </xsd:element>
    <xsd:element name="MediaServiceAutoKeyPoints" ma:index="58" nillable="true" ma:displayName="MediaServiceAutoKeyPoints" ma:hidden="true" ma:internalName="MediaServiceAutoKeyPoints" ma:readOnly="false">
      <xsd:simpleType>
        <xsd:restriction base="dms:Note"/>
      </xsd:simpleType>
    </xsd:element>
    <xsd:element name="MediaServiceGenerationTime" ma:index="59" nillable="true" ma:displayName="MediaServiceGenerationTime" ma:hidden="true" ma:internalName="MediaServiceGenerationTime" ma:readOnly="true">
      <xsd:simpleType>
        <xsd:restriction base="dms:Text"/>
      </xsd:simpleType>
    </xsd:element>
    <xsd:element name="_Lien" ma:index="60" nillable="true" ma:displayName="Lien(s) vers le contenu (URL)" ma:description="Hyperliens vers des plateformes d'Éducaloi ou celles de tiers" ma:format="Hyperlink" ma:hidden="true" ma:internalName="_Lien"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OCR" ma:index="62" nillable="true" ma:displayName="Extracted Text" ma:hidden="true" ma:internalName="MediaServiceOCR" ma:readOnly="true">
      <xsd:simpleType>
        <xsd:restriction base="dms:Note"/>
      </xsd:simpleType>
    </xsd:element>
    <xsd:element name="i907d86ec4584f6cb358ae81bbc1ea6b" ma:index="63" nillable="true" ma:taxonomy="true" ma:internalName="i907d86ec4584f6cb358ae81bbc1ea6b" ma:taxonomyFieldName="_Categorisation" ma:displayName="Categorisation" ma:indexed="true" ma:readOnly="false" ma:default="" ma:fieldId="{2907d86e-c458-4f6c-b358-ae81bbc1ea6b}" ma:sspId="299ed9a0-a2e4-4baf-bc0e-5da7c71c4752" ma:termSetId="18288f0d-28f3-4df4-8ee2-9185959cd787" ma:anchorId="00000000-0000-0000-0000-000000000000" ma:open="false" ma:isKeyword="false">
      <xsd:complexType>
        <xsd:sequence>
          <xsd:element ref="pc:Terms" minOccurs="0" maxOccurs="1"/>
        </xsd:sequence>
      </xsd:complexType>
    </xsd:element>
    <xsd:element name="Classement" ma:index="64" nillable="true" ma:displayName="Classement" ma:format="Dropdown" ma:hidden="true" ma:indexed="true" ma:internalName="Classement">
      <xsd:simpleType>
        <xsd:union memberTypes="dms:Text">
          <xsd:simpleType>
            <xsd:restriction base="dms:Choice">
              <xsd:enumeration value="Actualités"/>
              <xsd:enumeration value="Balados"/>
              <xsd:enumeration value="Depliants"/>
              <xsd:enumeration value="Education_juridique"/>
              <xsd:enumeration value="Dossiers Web"/>
              <xsd:enumeration value="Expertise"/>
              <xsd:enumeration value="Guide"/>
              <xsd:enumeration value="LLVD"/>
              <xsd:enumeration value="Partenariats"/>
              <xsd:enumeration value="Presentations"/>
              <xsd:enumeration value="Infographies"/>
              <xsd:enumeration value="Videos"/>
            </xsd:restriction>
          </xsd:simpleType>
        </xsd:union>
      </xsd:simpleType>
    </xsd:element>
    <xsd:element name="Date_Alerte" ma:index="65" nillable="true" ma:displayName="Date Alerte" ma:format="DateOnly" ma:hidden="true" ma:internalName="Date_Alerte" ma:readOnly="false">
      <xsd:simpleType>
        <xsd:restriction base="dms:DateTime"/>
      </xsd:simpleType>
    </xsd:element>
    <xsd:element name="MediaServiceEventHashCode" ma:index="66" nillable="true" ma:displayName="MediaServiceEventHashCode" ma:hidden="true" ma:internalName="MediaServiceEventHashCode" ma:readOnly="true">
      <xsd:simpleType>
        <xsd:restriction base="dms:Text"/>
      </xsd:simpleType>
    </xsd:element>
    <xsd:element name="MediaServiceMetadata" ma:index="70" nillable="true" ma:displayName="MediaServiceMetadata" ma:hidden="true" ma:internalName="MediaServiceMetadata" ma:readOnly="true">
      <xsd:simpleType>
        <xsd:restriction base="dms:Note"/>
      </xsd:simpleType>
    </xsd:element>
    <xsd:element name="langue" ma:index="71" nillable="true" ma:displayName="langue" ma:format="Dropdown" ma:internalName="langue">
      <xsd:simpleType>
        <xsd:restriction base="dms:Choice">
          <xsd:enumeration value="francais"/>
          <xsd:enumeration value="anglais"/>
          <xsd:enumeration value="Français &amp; anglais"/>
        </xsd:restriction>
      </xsd:simpleType>
    </xsd:element>
    <xsd:element name="Date_x0020_de_x0020_validation_x0020_juridique_x0020_compl_x00e8_te" ma:index="72" nillable="true" ma:displayName="Date de validation juridique complète" ma:format="DateOnly" ma:internalName="Date_x0020_de_x0020_validation_x0020_juridique_x0020_compl_x00e8_te">
      <xsd:simpleType>
        <xsd:restriction base="dms:DateTime"/>
      </xsd:simpleType>
    </xsd:element>
    <xsd:element name="Date_x0020_de_x0020_validation_x0020_CCD_x002f_p_x00e9_dago_x002f_graphique" ma:index="73" nillable="true" ma:displayName="Date de validation CCD/pédago/graphique" ma:format="DateOnly" ma:internalName="Date_x0020_de_x0020_validation_x0020_CCD_x002f_p_x00e9_dago_x002f_graphique">
      <xsd:simpleType>
        <xsd:restriction base="dms:DateTime"/>
      </xsd:simpleType>
    </xsd:element>
    <xsd:element name="MediaServiceBillingMetadata" ma:index="74"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Type de contenu"/>
        <xsd:element ref="dc:title" minOccurs="0" maxOccurs="1" ma:index="1"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19a9c1d-6107-471a-83e8-1a40088b2974">
      <Terms xmlns="http://schemas.microsoft.com/office/infopath/2007/PartnerControls"/>
    </lcf76f155ced4ddcb4097134ff3c332f>
    <Date_Alerte xmlns="319a9c1d-6107-471a-83e8-1a40088b2974" xsi:nil="true"/>
    <Language xmlns="http://schemas.microsoft.com/sharepoint/v3" xsi:nil="true"/>
    <_Enstock xmlns="319a9c1d-6107-471a-83e8-1a40088b2974">false</_Enstock>
    <EnVeille xmlns="7c4c9101-ca6c-4953-bf15-5ed2fb777a67">true</EnVeille>
    <Classement xmlns="319a9c1d-6107-471a-83e8-1a40088b2974" xsi:nil="true"/>
    <nb_x0020_pages xmlns="7c4c9101-ca6c-4953-bf15-5ed2fb777a67" xsi:nil="true"/>
    <DocumentSetDescription xmlns="http://schemas.microsoft.com/sharepoint/v3" xsi:nil="true"/>
    <MiseAJour xmlns="7c4c9101-ca6c-4953-bf15-5ed2fb777a67" xsi:nil="true"/>
    <_Statut xmlns="319a9c1d-6107-471a-83e8-1a40088b2974">
      <Value>En ligne</Value>
    </_Statut>
    <Descriptif xmlns="7c4c9101-ca6c-4953-bf15-5ed2fb777a67" xsi:nil="true"/>
    <M_x00e9_dium_x002f_Format xmlns="319a9c1d-6107-471a-83e8-1a40088b2974" xsi:nil="true"/>
    <Date_x0020_de_x0020_validation_x0020_juridique_x0020_compl_x00e8_te xmlns="319a9c1d-6107-471a-83e8-1a40088b2974">2025-06-30T04:00:00+00:00</Date_x0020_de_x0020_validation_x0020_juridique_x0020_compl_x00e8_te>
    <Publications_x0020_liées xmlns="7c4c9101-ca6c-4953-bf15-5ed2fb777a67">
      <Value>Faire un choix</Value>
    </Publications_x0020_liées>
    <_Lien xmlns="319a9c1d-6107-471a-83e8-1a40088b2974">
      <Url xsi:nil="true"/>
      <Description xsi:nil="true"/>
    </_Lien>
    <Notes1 xmlns="7c4c9101-ca6c-4953-bf15-5ed2fb777a67">Ensemble d'outils bonifiés ou créés lors du projet FEJ
**2025-10 ATTENTION il s'agit en fait d'une trousse clé en main, et non d'un atelier. On devra déterminer s'il doit être déplacé ailleurs dans le catalogue.</Notes1>
    <Disponible xmlns="7c4c9101-ca6c-4953-bf15-5ed2fb777a67">true</Disponible>
    <À_x0020_lire_x0020_aussi xmlns="7c4c9101-ca6c-4953-bf15-5ed2fb777a67">
      <Value>-</Value>
    </À_x0020_lire_x0020_aussi>
    <Date_x0020_de_x0020_validation_x0020_CCD_x002f_p_x00e9_dago_x002f_graphique xmlns="319a9c1d-6107-471a-83e8-1a40088b2974">2025-06-30T04:00:00+00:00</Date_x0020_de_x0020_validation_x0020_CCD_x002f_p_x00e9_dago_x002f_graphique>
    <Langue_x0020_de_x0020_la_x0020_présentation xmlns="7c4c9101-ca6c-4953-bf15-5ed2fb777a67">Français</Langue_x0020_de_x0020_la_x0020_présentation>
    <Intervenants xmlns="7c4c9101-ca6c-4953-bf15-5ed2fb777a67">false</Intervenants>
    <i907d86ec4584f6cb358ae81bbc1ea6b xmlns="319a9c1d-6107-471a-83e8-1a40088b2974">
      <Terms xmlns="http://schemas.microsoft.com/office/infopath/2007/PartnerControls">
        <TermInfo xmlns="http://schemas.microsoft.com/office/infopath/2007/PartnerControls">
          <TermName xmlns="http://schemas.microsoft.com/office/infopath/2007/PartnerControls">educationjuridique.ca</TermName>
          <TermId xmlns="http://schemas.microsoft.com/office/infopath/2007/PartnerControls">dce57c6f-75f4-486f-9f86-2ea9ad4459b8</TermId>
        </TermInfo>
      </Terms>
    </i907d86ec4584f6cb358ae81bbc1ea6b>
    <langue xmlns="319a9c1d-6107-471a-83e8-1a40088b2974" xsi:nil="true"/>
    <Date_x0020_d_x0027_impression xmlns="7c4c9101-ca6c-4953-bf15-5ed2fb777a67" xsi:nil="true"/>
    <Refonte_migré xmlns="7c4c9101-ca6c-4953-bf15-5ed2fb777a67">false</Refonte_migré>
    <Publications xmlns="7c4c9101-ca6c-4953-bf15-5ed2fb777a67">false</Publications>
    <PublicCible xmlns="7c4c9101-ca6c-4953-bf15-5ed2fb777a67" xsi:nil="true"/>
    <MediaLengthInSeconds xmlns="319a9c1d-6107-471a-83e8-1a40088b2974" xsi:nil="true"/>
    <Titre_x0020_anglais xmlns="7c4c9101-ca6c-4953-bf15-5ed2fb777a67">To Walk Away and Rebuild - Separating or Divorcing in the Context of Immigration</Titre_x0020_anglais>
    <EnLigneFR xmlns="7c4c9101-ca6c-4953-bf15-5ed2fb777a67">false</EnLigneFR>
    <Année_x0020_de_x0020_développement xmlns="7c4c9101-ca6c-4953-bf15-5ed2fb777a67" xsi:nil="true"/>
    <EnLigneEN xmlns="7c4c9101-ca6c-4953-bf15-5ed2fb777a67">false</EnLigneEN>
    <Categorie xmlns="7c4c9101-ca6c-4953-bf15-5ed2fb777a67" xsi:nil="true"/>
    <SharedWithUsers xmlns="7c4c9101-ca6c-4953-bf15-5ed2fb777a67">
      <UserInfo>
        <DisplayName/>
        <AccountId xsi:nil="true"/>
        <AccountType/>
      </UserInfo>
    </SharedWithUsers>
    <EnLigneEnANGSur xmlns="7c4c9101-ca6c-4953-bf15-5ed2fb777a67" xsi:nil="true"/>
    <TaxCatchAll xmlns="7c4c9101-ca6c-4953-bf15-5ed2fb777a67">
      <Value>4754</Value>
    </TaxCatchAll>
    <Sujets xmlns="7c4c9101-ca6c-4953-bf15-5ed2fb777a67" xsi:nil="true"/>
    <Client_x00e8_les xmlns="319a9c1d-6107-471a-83e8-1a40088b2974" xsi:nil="true"/>
    <Durée_x0020__x0028_minutes_x0029_ xmlns="7c4c9101-ca6c-4953-bf15-5ed2fb777a67" xsi:nil="true"/>
    <Champ_x0020_d_x0027_expertise12 xmlns="7c4c9101-ca6c-4953-bf15-5ed2fb777a67" xsi:nil="true"/>
    <PublishingExpirationDate xmlns="http://schemas.microsoft.com/sharepoint/v3" xsi:nil="true"/>
    <Type_x0020_d_x0027_activité xmlns="7c4c9101-ca6c-4953-bf15-5ed2fb777a67" xsi:nil="true"/>
    <Dernière_x0020_animation xmlns="7c4c9101-ca6c-4953-bf15-5ed2fb777a67" xsi:nil="true"/>
    <DateDePublication xmlns="7c4c9101-ca6c-4953-bf15-5ed2fb777a67" xsi:nil="true"/>
    <EnLigneEnFrSur xmlns="7c4c9101-ca6c-4953-bf15-5ed2fb777a67" xsi:nil="true"/>
    <Coordo_x0020_responsable xmlns="7c4c9101-ca6c-4953-bf15-5ed2fb777a67">
      <UserInfo>
        <DisplayName/>
        <AccountId xsi:nil="true"/>
        <AccountType/>
      </UserInfo>
    </Coordo_x0020_responsable>
    <Niveau_x0020_suggéré xmlns="7c4c9101-ca6c-4953-bf15-5ed2fb777a67" xsi:nil="true"/>
    <Derniers_animateurs xmlns="7c4c9101-ca6c-4953-bf15-5ed2fb777a67">
      <UserInfo>
        <DisplayName/>
        <AccountId xsi:nil="true"/>
        <AccountType/>
      </UserInfo>
    </Derniers_animateurs>
    <PublishingStartDate xmlns="http://schemas.microsoft.com/sharepoint/v3" xsi:nil="true"/>
    <Date xmlns="319a9c1d-6107-471a-83e8-1a40088b2974" xsi:nil="true"/>
    <Partenariat xmlns="7c4c9101-ca6c-4953-bf15-5ed2fb777a67" xsi:nil="true"/>
    <Disciplines_x0020_scolaires xmlns="7c4c9101-ca6c-4953-bf15-5ed2fb777a67" xsi:nil="true"/>
    <Poids xmlns="7c4c9101-ca6c-4953-bf15-5ed2fb777a67" xsi:nil="true"/>
    <Graphiste xmlns="7c4c9101-ca6c-4953-bf15-5ed2fb777a67" xsi:nil="true"/>
    <Thème_Vidéo xmlns="7c4c9101-ca6c-4953-bf15-5ed2fb777a67" xsi:nil="true"/>
    <MediaServiceAutoKeyPoints xmlns="319a9c1d-6107-471a-83e8-1a40088b2974" xsi:nil="true"/>
    <MediaServiceObjectDetectorVersions xmlns="319a9c1d-6107-471a-83e8-1a40088b2974" xsi:nil="true"/>
    <MediaServiceLocation xmlns="319a9c1d-6107-471a-83e8-1a40088b2974" xsi:nil="true"/>
    <MediaServiceSearchProperties xmlns="319a9c1d-6107-471a-83e8-1a40088b2974" xsi:nil="true"/>
  </documentManagement>
</p:properties>
</file>

<file path=customXml/itemProps1.xml><?xml version="1.0" encoding="utf-8"?>
<ds:datastoreItem xmlns:ds="http://schemas.openxmlformats.org/officeDocument/2006/customXml" ds:itemID="{C2C02BB2-70FE-4D99-A954-3A0CD7CF1EB8}">
  <ds:schemaRefs>
    <ds:schemaRef ds:uri="http://schemas.microsoft.com/sharepoint/v3/contenttype/forms"/>
  </ds:schemaRefs>
</ds:datastoreItem>
</file>

<file path=customXml/itemProps2.xml><?xml version="1.0" encoding="utf-8"?>
<ds:datastoreItem xmlns:ds="http://schemas.openxmlformats.org/officeDocument/2006/customXml" ds:itemID="{4749875F-710C-45AF-B7AD-E535E52827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c4c9101-ca6c-4953-bf15-5ed2fb777a67"/>
    <ds:schemaRef ds:uri="319a9c1d-6107-471a-83e8-1a40088b29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AE8C6C2-DDA4-4AE5-86FD-885A7AFED248}">
  <ds:schemaRefs>
    <ds:schemaRef ds:uri="319a9c1d-6107-471a-83e8-1a40088b2974"/>
    <ds:schemaRef ds:uri="7c4c9101-ca6c-4953-bf15-5ed2fb777a6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Gabarit_ateliers_education juridique_pour_les_adultes</Template>
  <Application>Microsoft Office PowerPoint</Application>
  <PresentationFormat>Grand écran</PresentationFormat>
  <Slides>15</Slides>
  <Notes>15</Notes>
  <HiddenSlides>1</HiddenSlides>
  <ScaleCrop>false</ScaleCrop>
  <HeadingPairs>
    <vt:vector size="4" baseType="variant">
      <vt:variant>
        <vt:lpstr>Thème</vt:lpstr>
      </vt:variant>
      <vt:variant>
        <vt:i4>1</vt:i4>
      </vt:variant>
      <vt:variant>
        <vt:lpstr>Titres des diapositives</vt:lpstr>
      </vt:variant>
      <vt:variant>
        <vt:i4>15</vt:i4>
      </vt:variant>
    </vt:vector>
  </HeadingPairs>
  <TitlesOfParts>
    <vt:vector size="16" baseType="lpstr">
      <vt:lpstr>Thème Office</vt:lpstr>
      <vt:lpstr>Mes enfants Mon couple</vt:lpstr>
      <vt:lpstr>Observer la situation Que voyez-vous ici?</vt:lpstr>
      <vt:lpstr>Comprendre les enjeux juridiques L’histoire de Giulia</vt:lpstr>
      <vt:lpstr>Prendre les décisions concernant les enfants ensemble</vt:lpstr>
      <vt:lpstr>Temps avec les enfants après une séparation :  comment ça marche?</vt:lpstr>
      <vt:lpstr>Payer les dépenses pour les enfants :  La pension alimentaire</vt:lpstr>
      <vt:lpstr>Présentation PowerPoint</vt:lpstr>
      <vt:lpstr>Trouver de l'aide (Nom de l’organisme)</vt:lpstr>
      <vt:lpstr>Trouver de l'aide Éducaloi</vt:lpstr>
      <vt:lpstr>Trouver de l'aide Centres Info Justice</vt:lpstr>
      <vt:lpstr>Trouver de l'aide ReBâtir</vt:lpstr>
      <vt:lpstr>D'autres ressources</vt:lpstr>
      <vt:lpstr>Prendre action Qu’est-ce que Giulia pourrait faire?</vt:lpstr>
      <vt:lpstr>Des questions?</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Anne-Marie Lavoie</dc:creator>
  <cp:revision>3</cp:revision>
  <dcterms:created xsi:type="dcterms:W3CDTF">2024-06-10T18:08:19Z</dcterms:created>
  <dcterms:modified xsi:type="dcterms:W3CDTF">2026-01-23T17:55:20Z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0x010100EF9CD263CC683F48BC8AE0DBBAC34D4E</vt:lpwstr>
  </property>
  <property fmtid="{D5CDD505-2E9C-101B-9397-08002B2CF9AE}" pid="3" name="MediaServiceImageTags">
    <vt:lpwstr/>
  </property>
  <property fmtid="{D5CDD505-2E9C-101B-9397-08002B2CF9AE}" pid="4" name="Order">
    <vt:r8>204157900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_dlc_DocIdItemGuid">
    <vt:lpwstr>9789577c-f333-4ebb-afdb-83a6d39521ad</vt:lpwstr>
  </property>
  <property fmtid="{D5CDD505-2E9C-101B-9397-08002B2CF9AE}" pid="12" name="_dlc_DocId">
    <vt:lpwstr>EDUC-1465940978-592</vt:lpwstr>
  </property>
  <property fmtid="{D5CDD505-2E9C-101B-9397-08002B2CF9AE}" pid="13" name="Titre anglais">
    <vt:lpwstr>To walk away and rebuild</vt:lpwstr>
  </property>
  <property fmtid="{D5CDD505-2E9C-101B-9397-08002B2CF9AE}" pid="14" name="TaxCatchAll">
    <vt:lpwstr>4754;#educationjuridique.ca|dce57c6f-75f4-486f-9f86-2ea9ad4459b8</vt:lpwstr>
  </property>
  <property fmtid="{D5CDD505-2E9C-101B-9397-08002B2CF9AE}" pid="15" name="_Categorisation">
    <vt:lpwstr>4754;#educationjuridique.ca|dce57c6f-75f4-486f-9f86-2ea9ad4459b8</vt:lpwstr>
  </property>
  <property fmtid="{D5CDD505-2E9C-101B-9397-08002B2CF9AE}" pid="16" name="_dlc_DocIdUrl">
    <vt:lpwstr>https://educaloi.sharepoint.com/projets/_layouts/15/DocIdRedir.aspx?ID=EDUC-1465940978-592, EDUC-1465940978-592</vt:lpwstr>
  </property>
  <property fmtid="{D5CDD505-2E9C-101B-9397-08002B2CF9AE}" pid="17" name="Refonte_migré">
    <vt:bool>false</vt:bool>
  </property>
  <property fmtid="{D5CDD505-2E9C-101B-9397-08002B2CF9AE}" pid="18" name="Publications">
    <vt:bool>false</vt:bool>
  </property>
  <property fmtid="{D5CDD505-2E9C-101B-9397-08002B2CF9AE}" pid="19" name="PublicCible">
    <vt:lpwstr/>
  </property>
  <property fmtid="{D5CDD505-2E9C-101B-9397-08002B2CF9AE}" pid="20" name="EnLigneFR">
    <vt:bool>false</vt:bool>
  </property>
  <property fmtid="{D5CDD505-2E9C-101B-9397-08002B2CF9AE}" pid="21" name="Disciplines scolaires">
    <vt:lpwstr/>
  </property>
  <property fmtid="{D5CDD505-2E9C-101B-9397-08002B2CF9AE}" pid="22" name="SujetGuide">
    <vt:lpwstr/>
  </property>
  <property fmtid="{D5CDD505-2E9C-101B-9397-08002B2CF9AE}" pid="23" name="Graphiste">
    <vt:lpwstr/>
  </property>
  <property fmtid="{D5CDD505-2E9C-101B-9397-08002B2CF9AE}" pid="24" name="Sujet">
    <vt:lpwstr/>
  </property>
  <property fmtid="{D5CDD505-2E9C-101B-9397-08002B2CF9AE}" pid="25" name="Thème_Vidéo">
    <vt:lpwstr/>
  </property>
  <property fmtid="{D5CDD505-2E9C-101B-9397-08002B2CF9AE}" pid="26" name="WP">
    <vt:bool>false</vt:bool>
  </property>
  <property fmtid="{D5CDD505-2E9C-101B-9397-08002B2CF9AE}" pid="27" name="Cat_texte">
    <vt:lpwstr/>
  </property>
  <property fmtid="{D5CDD505-2E9C-101B-9397-08002B2CF9AE}" pid="28" name="Type de contenu">
    <vt:lpwstr/>
  </property>
  <property fmtid="{D5CDD505-2E9C-101B-9397-08002B2CF9AE}" pid="29" name="Commentaire d'impression">
    <vt:lpwstr/>
  </property>
  <property fmtid="{D5CDD505-2E9C-101B-9397-08002B2CF9AE}" pid="30" name="Année de développement">
    <vt:lpwstr/>
  </property>
  <property fmtid="{D5CDD505-2E9C-101B-9397-08002B2CF9AE}" pid="31" name="EnLigneEN">
    <vt:bool>false</vt:bool>
  </property>
  <property fmtid="{D5CDD505-2E9C-101B-9397-08002B2CF9AE}" pid="32" name="Categorie">
    <vt:lpwstr/>
  </property>
  <property fmtid="{D5CDD505-2E9C-101B-9397-08002B2CF9AE}" pid="33" name="SharedWithUsers">
    <vt:lpwstr/>
  </property>
  <property fmtid="{D5CDD505-2E9C-101B-9397-08002B2CF9AE}" pid="34" name="EnLigneEnANGSur">
    <vt:lpwstr/>
  </property>
  <property fmtid="{D5CDD505-2E9C-101B-9397-08002B2CF9AE}" pid="35" name="Sujets">
    <vt:lpwstr/>
  </property>
  <property fmtid="{D5CDD505-2E9C-101B-9397-08002B2CF9AE}" pid="36" name="Clientèles">
    <vt:lpwstr/>
  </property>
  <property fmtid="{D5CDD505-2E9C-101B-9397-08002B2CF9AE}" pid="37" name="Champ d'expertise12">
    <vt:lpwstr/>
  </property>
  <property fmtid="{D5CDD505-2E9C-101B-9397-08002B2CF9AE}" pid="38" name="Publié">
    <vt:bool>false</vt:bool>
  </property>
  <property fmtid="{D5CDD505-2E9C-101B-9397-08002B2CF9AE}" pid="39" name="Type d'activité">
    <vt:lpwstr/>
  </property>
  <property fmtid="{D5CDD505-2E9C-101B-9397-08002B2CF9AE}" pid="40" name="Noeud">
    <vt:lpwstr/>
  </property>
  <property fmtid="{D5CDD505-2E9C-101B-9397-08002B2CF9AE}" pid="41" name="Facebook">
    <vt:bool>false</vt:bool>
  </property>
  <property fmtid="{D5CDD505-2E9C-101B-9397-08002B2CF9AE}" pid="42" name="EnLigneEnFrSur">
    <vt:lpwstr/>
  </property>
  <property fmtid="{D5CDD505-2E9C-101B-9397-08002B2CF9AE}" pid="43" name="Catégories Publications">
    <vt:lpwstr/>
  </property>
  <property fmtid="{D5CDD505-2E9C-101B-9397-08002B2CF9AE}" pid="44" name="Statut">
    <vt:lpwstr/>
  </property>
  <property fmtid="{D5CDD505-2E9C-101B-9397-08002B2CF9AE}" pid="45" name="YouTube">
    <vt:bool>false</vt:bool>
  </property>
  <property fmtid="{D5CDD505-2E9C-101B-9397-08002B2CF9AE}" pid="46" name="Coordo responsable">
    <vt:lpwstr/>
  </property>
  <property fmtid="{D5CDD505-2E9C-101B-9397-08002B2CF9AE}" pid="47" name="Niveau suggéré">
    <vt:lpwstr/>
  </property>
  <property fmtid="{D5CDD505-2E9C-101B-9397-08002B2CF9AE}" pid="48" name="Derniers_animateurs">
    <vt:lpwstr/>
  </property>
  <property fmtid="{D5CDD505-2E9C-101B-9397-08002B2CF9AE}" pid="49" name="Partenariat">
    <vt:lpwstr/>
  </property>
  <property fmtid="{D5CDD505-2E9C-101B-9397-08002B2CF9AE}" pid="50" name="_SharedFileIndex">
    <vt:lpwstr/>
  </property>
  <property fmtid="{D5CDD505-2E9C-101B-9397-08002B2CF9AE}" pid="51" name="_SourceUrl">
    <vt:lpwstr/>
  </property>
  <property fmtid="{D5CDD505-2E9C-101B-9397-08002B2CF9AE}" pid="52" name="_docset_NoMedatataSyncRequired">
    <vt:lpwstr>True</vt:lpwstr>
  </property>
</Properties>
</file>