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4_10DC04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1" r:id="rId6"/>
    <p:sldId id="273" r:id="rId7"/>
    <p:sldId id="268" r:id="rId8"/>
    <p:sldId id="277" r:id="rId9"/>
    <p:sldId id="278" r:id="rId10"/>
    <p:sldId id="264" r:id="rId11"/>
    <p:sldId id="270" r:id="rId12"/>
    <p:sldId id="281" r:id="rId13"/>
    <p:sldId id="274" r:id="rId14"/>
    <p:sldId id="275" r:id="rId15"/>
    <p:sldId id="279" r:id="rId16"/>
    <p:sldId id="276" r:id="rId17"/>
    <p:sldId id="263" r:id="rId18"/>
    <p:sldId id="280"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3F9B2-E727-1412-4C1B-9566BF32FDFE}" name="Émilie Dubois" initials="ÉD" userId="S::emilie.dubois@educaloi.qc.ca::a6694501-0387-4b27-82d2-2f3273e27914" providerId="AD"/>
  <p188:author id="{FBB2CFB5-13EC-FC14-2A94-DB18D308ED67}" name="Isabelle Bourgeois" initials="IB" userId="S::isabelle.bourgeois@educaloi.qc.ca::62da3eca-ed7d-481c-ba2a-c4938ec016c9" providerId="AD"/>
  <p188:author id="{6AAD35EF-956B-7991-3F3F-54EC1E504445}" name="Gaëlle Feruzi" initials="" userId="S::gaelle.feruzi@educaloi.qc.ca::62419bfa-e71e-4e1b-8396-924b332b3f9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51859-DD5F-760B-28AE-8C90190C099B}" v="8" dt="2026-02-18T20:05:23.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43154" autoAdjust="0"/>
  </p:normalViewPr>
  <p:slideViewPr>
    <p:cSldViewPr snapToGrid="0">
      <p:cViewPr varScale="1">
        <p:scale>
          <a:sx n="31" d="100"/>
          <a:sy n="31" d="100"/>
        </p:scale>
        <p:origin x="3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ëlle Feruzi" userId="S::gaelle.feruzi@educaloi.qc.ca::62419bfa-e71e-4e1b-8396-924b332b3f96" providerId="AD" clId="Web-{12328C98-3BC0-A948-A07B-5F2A78274D87}"/>
    <pc:docChg chg="modSld">
      <pc:chgData name="Gaëlle Feruzi" userId="S::gaelle.feruzi@educaloi.qc.ca::62419bfa-e71e-4e1b-8396-924b332b3f96" providerId="AD" clId="Web-{12328C98-3BC0-A948-A07B-5F2A78274D87}" dt="2026-02-04T15:45:51.476" v="0"/>
      <pc:docMkLst>
        <pc:docMk/>
      </pc:docMkLst>
      <pc:sldChg chg="modNotes">
        <pc:chgData name="Gaëlle Feruzi" userId="S::gaelle.feruzi@educaloi.qc.ca::62419bfa-e71e-4e1b-8396-924b332b3f96" providerId="AD" clId="Web-{12328C98-3BC0-A948-A07B-5F2A78274D87}" dt="2026-02-04T15:45:51.476" v="0"/>
        <pc:sldMkLst>
          <pc:docMk/>
          <pc:sldMk cId="2120576460" sldId="279"/>
        </pc:sldMkLst>
      </pc:sldChg>
    </pc:docChg>
  </pc:docChgLst>
  <pc:docChgLst>
    <pc:chgData name="Nihal Selim" userId="S::nihal.selim@educaloi.qc.ca::5ebe341c-5dd7-4c31-8797-5d5454b6c11a" providerId="AD" clId="Web-{64151859-DD5F-760B-28AE-8C90190C099B}"/>
    <pc:docChg chg="modSld">
      <pc:chgData name="Nihal Selim" userId="S::nihal.selim@educaloi.qc.ca::5ebe341c-5dd7-4c31-8797-5d5454b6c11a" providerId="AD" clId="Web-{64151859-DD5F-760B-28AE-8C90190C099B}" dt="2026-02-18T20:09:34.604" v="18"/>
      <pc:docMkLst>
        <pc:docMk/>
      </pc:docMkLst>
      <pc:sldChg chg="modSp modNotes">
        <pc:chgData name="Nihal Selim" userId="S::nihal.selim@educaloi.qc.ca::5ebe341c-5dd7-4c31-8797-5d5454b6c11a" providerId="AD" clId="Web-{64151859-DD5F-760B-28AE-8C90190C099B}" dt="2026-02-18T20:09:34.604" v="18"/>
        <pc:sldMkLst>
          <pc:docMk/>
          <pc:sldMk cId="412656306" sldId="277"/>
        </pc:sldMkLst>
        <pc:spChg chg="mod">
          <ac:chgData name="Nihal Selim" userId="S::nihal.selim@educaloi.qc.ca::5ebe341c-5dd7-4c31-8797-5d5454b6c11a" providerId="AD" clId="Web-{64151859-DD5F-760B-28AE-8C90190C099B}" dt="2026-02-18T20:05:12.166" v="6" actId="20577"/>
          <ac:spMkLst>
            <pc:docMk/>
            <pc:sldMk cId="412656306" sldId="277"/>
            <ac:spMk id="2" creationId="{31287A08-DE0A-3C22-D512-1325EE58DCAB}"/>
          </ac:spMkLst>
        </pc:spChg>
      </pc:sldChg>
    </pc:docChg>
  </pc:docChgLst>
  <pc:docChgLst>
    <pc:chgData name="Gaëlle Feruzi" userId="S::gaelle.feruzi@educaloi.qc.ca::62419bfa-e71e-4e1b-8396-924b332b3f96" providerId="AD" clId="Web-{593235F6-8B7D-431E-DE7F-471A50958080}"/>
    <pc:docChg chg="modSld">
      <pc:chgData name="Gaëlle Feruzi" userId="S::gaelle.feruzi@educaloi.qc.ca::62419bfa-e71e-4e1b-8396-924b332b3f96" providerId="AD" clId="Web-{593235F6-8B7D-431E-DE7F-471A50958080}" dt="2026-02-13T14:51:24.535" v="248"/>
      <pc:docMkLst>
        <pc:docMk/>
      </pc:docMkLst>
      <pc:sldChg chg="modNotes">
        <pc:chgData name="Gaëlle Feruzi" userId="S::gaelle.feruzi@educaloi.qc.ca::62419bfa-e71e-4e1b-8396-924b332b3f96" providerId="AD" clId="Web-{593235F6-8B7D-431E-DE7F-471A50958080}" dt="2026-02-12T21:15:33.291" v="153"/>
        <pc:sldMkLst>
          <pc:docMk/>
          <pc:sldMk cId="2258642045" sldId="268"/>
        </pc:sldMkLst>
      </pc:sldChg>
      <pc:sldChg chg="modNotes">
        <pc:chgData name="Gaëlle Feruzi" userId="S::gaelle.feruzi@educaloi.qc.ca::62419bfa-e71e-4e1b-8396-924b332b3f96" providerId="AD" clId="Web-{593235F6-8B7D-431E-DE7F-471A50958080}" dt="2026-02-13T14:40:04.496" v="172"/>
        <pc:sldMkLst>
          <pc:docMk/>
          <pc:sldMk cId="412656306" sldId="277"/>
        </pc:sldMkLst>
      </pc:sldChg>
      <pc:sldChg chg="modNotes">
        <pc:chgData name="Gaëlle Feruzi" userId="S::gaelle.feruzi@educaloi.qc.ca::62419bfa-e71e-4e1b-8396-924b332b3f96" providerId="AD" clId="Web-{593235F6-8B7D-431E-DE7F-471A50958080}" dt="2026-02-13T14:51:24.535" v="248"/>
        <pc:sldMkLst>
          <pc:docMk/>
          <pc:sldMk cId="2219041496" sldId="278"/>
        </pc:sldMkLst>
      </pc:sldChg>
    </pc:docChg>
  </pc:docChgLst>
  <pc:docChgLst>
    <pc:chgData name="Gaëlle Feruzi" userId="62419bfa-e71e-4e1b-8396-924b332b3f96" providerId="ADAL" clId="{34561811-6E26-4BA4-B9D6-9F8553181D0F}"/>
    <pc:docChg chg="undo redo custSel addSld delSld modSld">
      <pc:chgData name="Gaëlle Feruzi" userId="62419bfa-e71e-4e1b-8396-924b332b3f96" providerId="ADAL" clId="{34561811-6E26-4BA4-B9D6-9F8553181D0F}" dt="2026-02-04T15:35:02.479" v="3450" actId="113"/>
      <pc:docMkLst>
        <pc:docMk/>
      </pc:docMkLst>
      <pc:sldChg chg="modSp mod modNotesTx">
        <pc:chgData name="Gaëlle Feruzi" userId="62419bfa-e71e-4e1b-8396-924b332b3f96" providerId="ADAL" clId="{34561811-6E26-4BA4-B9D6-9F8553181D0F}" dt="2026-02-02T16:42:00.709" v="3174" actId="20577"/>
        <pc:sldMkLst>
          <pc:docMk/>
          <pc:sldMk cId="1284194586" sldId="263"/>
        </pc:sldMkLst>
        <pc:spChg chg="mod">
          <ac:chgData name="Gaëlle Feruzi" userId="62419bfa-e71e-4e1b-8396-924b332b3f96" providerId="ADAL" clId="{34561811-6E26-4BA4-B9D6-9F8553181D0F}" dt="2026-02-02T16:41:16.609" v="3163" actId="20577"/>
          <ac:spMkLst>
            <pc:docMk/>
            <pc:sldMk cId="1284194586" sldId="263"/>
            <ac:spMk id="2" creationId="{2B55A3B0-F52C-79E9-AE16-8FE2DC355203}"/>
          </ac:spMkLst>
        </pc:spChg>
      </pc:sldChg>
      <pc:sldChg chg="modSp mod modNotesTx">
        <pc:chgData name="Gaëlle Feruzi" userId="62419bfa-e71e-4e1b-8396-924b332b3f96" providerId="ADAL" clId="{34561811-6E26-4BA4-B9D6-9F8553181D0F}" dt="2026-02-02T18:28:49.816" v="3435" actId="20577"/>
        <pc:sldMkLst>
          <pc:docMk/>
          <pc:sldMk cId="194442244" sldId="264"/>
        </pc:sldMkLst>
        <pc:spChg chg="mod">
          <ac:chgData name="Gaëlle Feruzi" userId="62419bfa-e71e-4e1b-8396-924b332b3f96" providerId="ADAL" clId="{34561811-6E26-4BA4-B9D6-9F8553181D0F}" dt="2026-02-02T14:38:33.853" v="361" actId="20577"/>
          <ac:spMkLst>
            <pc:docMk/>
            <pc:sldMk cId="194442244" sldId="264"/>
            <ac:spMk id="3" creationId="{06E8CB86-01D2-E2F4-A73A-317F2A713321}"/>
          </ac:spMkLst>
        </pc:spChg>
      </pc:sldChg>
      <pc:sldChg chg="modSp mod">
        <pc:chgData name="Gaëlle Feruzi" userId="62419bfa-e71e-4e1b-8396-924b332b3f96" providerId="ADAL" clId="{34561811-6E26-4BA4-B9D6-9F8553181D0F}" dt="2026-02-02T14:47:32.424" v="1217" actId="20577"/>
        <pc:sldMkLst>
          <pc:docMk/>
          <pc:sldMk cId="1046026074" sldId="270"/>
        </pc:sldMkLst>
        <pc:spChg chg="mod">
          <ac:chgData name="Gaëlle Feruzi" userId="62419bfa-e71e-4e1b-8396-924b332b3f96" providerId="ADAL" clId="{34561811-6E26-4BA4-B9D6-9F8553181D0F}" dt="2026-02-02T14:46:41.905" v="1067" actId="20577"/>
          <ac:spMkLst>
            <pc:docMk/>
            <pc:sldMk cId="1046026074" sldId="270"/>
            <ac:spMk id="2" creationId="{D60169F9-DB6E-F048-179F-D40EB2C95A96}"/>
          </ac:spMkLst>
        </pc:spChg>
        <pc:spChg chg="mod">
          <ac:chgData name="Gaëlle Feruzi" userId="62419bfa-e71e-4e1b-8396-924b332b3f96" providerId="ADAL" clId="{34561811-6E26-4BA4-B9D6-9F8553181D0F}" dt="2026-02-02T14:47:32.424" v="1217" actId="20577"/>
          <ac:spMkLst>
            <pc:docMk/>
            <pc:sldMk cId="1046026074" sldId="270"/>
            <ac:spMk id="4" creationId="{3F0D7A1A-5954-C4F2-A92B-20225AE4FDE0}"/>
          </ac:spMkLst>
        </pc:spChg>
        <pc:spChg chg="mod">
          <ac:chgData name="Gaëlle Feruzi" userId="62419bfa-e71e-4e1b-8396-924b332b3f96" providerId="ADAL" clId="{34561811-6E26-4BA4-B9D6-9F8553181D0F}" dt="2026-02-02T14:47:21.255" v="1177" actId="20577"/>
          <ac:spMkLst>
            <pc:docMk/>
            <pc:sldMk cId="1046026074" sldId="270"/>
            <ac:spMk id="9" creationId="{D40A4EB7-09BB-6ABC-34FA-668D112D2C82}"/>
          </ac:spMkLst>
        </pc:spChg>
      </pc:sldChg>
      <pc:sldChg chg="modSp mod modNotesTx">
        <pc:chgData name="Gaëlle Feruzi" userId="62419bfa-e71e-4e1b-8396-924b332b3f96" providerId="ADAL" clId="{34561811-6E26-4BA4-B9D6-9F8553181D0F}" dt="2026-02-02T16:53:43.905" v="3419" actId="20577"/>
        <pc:sldMkLst>
          <pc:docMk/>
          <pc:sldMk cId="3147967890" sldId="274"/>
        </pc:sldMkLst>
        <pc:spChg chg="mod">
          <ac:chgData name="Gaëlle Feruzi" userId="62419bfa-e71e-4e1b-8396-924b332b3f96" providerId="ADAL" clId="{34561811-6E26-4BA4-B9D6-9F8553181D0F}" dt="2026-02-02T14:58:25.798" v="1437" actId="20577"/>
          <ac:spMkLst>
            <pc:docMk/>
            <pc:sldMk cId="3147967890" sldId="274"/>
            <ac:spMk id="2" creationId="{D60169F9-DB6E-F048-179F-D40EB2C95A96}"/>
          </ac:spMkLst>
        </pc:spChg>
        <pc:spChg chg="mod">
          <ac:chgData name="Gaëlle Feruzi" userId="62419bfa-e71e-4e1b-8396-924b332b3f96" providerId="ADAL" clId="{34561811-6E26-4BA4-B9D6-9F8553181D0F}" dt="2026-02-02T16:52:23.797" v="3387"/>
          <ac:spMkLst>
            <pc:docMk/>
            <pc:sldMk cId="3147967890" sldId="274"/>
            <ac:spMk id="4" creationId="{3F0D7A1A-5954-C4F2-A92B-20225AE4FDE0}"/>
          </ac:spMkLst>
        </pc:spChg>
      </pc:sldChg>
      <pc:sldChg chg="addSp delSp modSp mod modNotesTx">
        <pc:chgData name="Gaëlle Feruzi" userId="62419bfa-e71e-4e1b-8396-924b332b3f96" providerId="ADAL" clId="{34561811-6E26-4BA4-B9D6-9F8553181D0F}" dt="2026-02-02T15:19:24.772" v="1626" actId="20577"/>
        <pc:sldMkLst>
          <pc:docMk/>
          <pc:sldMk cId="3145390396" sldId="275"/>
        </pc:sldMkLst>
        <pc:spChg chg="mod">
          <ac:chgData name="Gaëlle Feruzi" userId="62419bfa-e71e-4e1b-8396-924b332b3f96" providerId="ADAL" clId="{34561811-6E26-4BA4-B9D6-9F8553181D0F}" dt="2026-02-02T15:16:39.225" v="1549" actId="20577"/>
          <ac:spMkLst>
            <pc:docMk/>
            <pc:sldMk cId="3145390396" sldId="275"/>
            <ac:spMk id="2" creationId="{D60169F9-DB6E-F048-179F-D40EB2C95A96}"/>
          </ac:spMkLst>
        </pc:spChg>
        <pc:spChg chg="mod">
          <ac:chgData name="Gaëlle Feruzi" userId="62419bfa-e71e-4e1b-8396-924b332b3f96" providerId="ADAL" clId="{34561811-6E26-4BA4-B9D6-9F8553181D0F}" dt="2026-02-02T15:17:44.076" v="1588" actId="20577"/>
          <ac:spMkLst>
            <pc:docMk/>
            <pc:sldMk cId="3145390396" sldId="275"/>
            <ac:spMk id="4" creationId="{3F0D7A1A-5954-C4F2-A92B-20225AE4FDE0}"/>
          </ac:spMkLst>
        </pc:spChg>
        <pc:picChg chg="add mod">
          <ac:chgData name="Gaëlle Feruzi" userId="62419bfa-e71e-4e1b-8396-924b332b3f96" providerId="ADAL" clId="{34561811-6E26-4BA4-B9D6-9F8553181D0F}" dt="2026-02-02T15:17:33.340" v="1556" actId="14100"/>
          <ac:picMkLst>
            <pc:docMk/>
            <pc:sldMk cId="3145390396" sldId="275"/>
            <ac:picMk id="2050" creationId="{0710D4CA-899E-8DDB-3E5E-CEBC20A800BC}"/>
          </ac:picMkLst>
        </pc:picChg>
      </pc:sldChg>
      <pc:sldChg chg="modSp mod modAnim modNotesTx">
        <pc:chgData name="Gaëlle Feruzi" userId="62419bfa-e71e-4e1b-8396-924b332b3f96" providerId="ADAL" clId="{34561811-6E26-4BA4-B9D6-9F8553181D0F}" dt="2026-02-04T15:35:02.479" v="3450" actId="113"/>
        <pc:sldMkLst>
          <pc:docMk/>
          <pc:sldMk cId="17678412" sldId="276"/>
        </pc:sldMkLst>
        <pc:spChg chg="mod">
          <ac:chgData name="Gaëlle Feruzi" userId="62419bfa-e71e-4e1b-8396-924b332b3f96" providerId="ADAL" clId="{34561811-6E26-4BA4-B9D6-9F8553181D0F}" dt="2026-02-02T18:36:36.394" v="3441" actId="20577"/>
          <ac:spMkLst>
            <pc:docMk/>
            <pc:sldMk cId="17678412" sldId="276"/>
            <ac:spMk id="2" creationId="{E7E739C1-403D-1C98-CE13-2CD78AF72842}"/>
          </ac:spMkLst>
        </pc:spChg>
        <pc:spChg chg="mod">
          <ac:chgData name="Gaëlle Feruzi" userId="62419bfa-e71e-4e1b-8396-924b332b3f96" providerId="ADAL" clId="{34561811-6E26-4BA4-B9D6-9F8553181D0F}" dt="2026-02-04T15:35:02.479" v="3450" actId="113"/>
          <ac:spMkLst>
            <pc:docMk/>
            <pc:sldMk cId="17678412" sldId="276"/>
            <ac:spMk id="4" creationId="{58C44320-6FD9-CC92-7A20-1AD20861F3FE}"/>
          </ac:spMkLst>
        </pc:spChg>
      </pc:sldChg>
      <pc:sldChg chg="modSp mod">
        <pc:chgData name="Gaëlle Feruzi" userId="62419bfa-e71e-4e1b-8396-924b332b3f96" providerId="ADAL" clId="{34561811-6E26-4BA4-B9D6-9F8553181D0F}" dt="2026-02-02T14:37:36.898" v="340" actId="20577"/>
        <pc:sldMkLst>
          <pc:docMk/>
          <pc:sldMk cId="2219041496" sldId="278"/>
        </pc:sldMkLst>
        <pc:spChg chg="mod">
          <ac:chgData name="Gaëlle Feruzi" userId="62419bfa-e71e-4e1b-8396-924b332b3f96" providerId="ADAL" clId="{34561811-6E26-4BA4-B9D6-9F8553181D0F}" dt="2026-02-02T14:37:36.898" v="340" actId="20577"/>
          <ac:spMkLst>
            <pc:docMk/>
            <pc:sldMk cId="2219041496" sldId="278"/>
            <ac:spMk id="3" creationId="{3B28B986-B56D-E700-4184-02404A001CA2}"/>
          </ac:spMkLst>
        </pc:spChg>
      </pc:sldChg>
      <pc:sldChg chg="modSp mod modNotesTx">
        <pc:chgData name="Gaëlle Feruzi" userId="62419bfa-e71e-4e1b-8396-924b332b3f96" providerId="ADAL" clId="{34561811-6E26-4BA4-B9D6-9F8553181D0F}" dt="2026-02-02T18:33:27.659" v="3436" actId="20577"/>
        <pc:sldMkLst>
          <pc:docMk/>
          <pc:sldMk cId="2120576460" sldId="279"/>
        </pc:sldMkLst>
        <pc:spChg chg="mod">
          <ac:chgData name="Gaëlle Feruzi" userId="62419bfa-e71e-4e1b-8396-924b332b3f96" providerId="ADAL" clId="{34561811-6E26-4BA4-B9D6-9F8553181D0F}" dt="2026-02-02T15:19:49.455" v="1641" actId="20577"/>
          <ac:spMkLst>
            <pc:docMk/>
            <pc:sldMk cId="2120576460" sldId="279"/>
            <ac:spMk id="2" creationId="{5D2932B2-778B-E564-A069-D21DA32A6D4F}"/>
          </ac:spMkLst>
        </pc:spChg>
        <pc:spChg chg="mod">
          <ac:chgData name="Gaëlle Feruzi" userId="62419bfa-e71e-4e1b-8396-924b332b3f96" providerId="ADAL" clId="{34561811-6E26-4BA4-B9D6-9F8553181D0F}" dt="2026-02-02T15:20:34.646" v="1675" actId="20577"/>
          <ac:spMkLst>
            <pc:docMk/>
            <pc:sldMk cId="2120576460" sldId="279"/>
            <ac:spMk id="3" creationId="{2736D7D5-1126-A213-EBC9-FBE7AF17CC6D}"/>
          </ac:spMkLst>
        </pc:spChg>
      </pc:sldChg>
      <pc:sldChg chg="modSp mod">
        <pc:chgData name="Gaëlle Feruzi" userId="62419bfa-e71e-4e1b-8396-924b332b3f96" providerId="ADAL" clId="{34561811-6E26-4BA4-B9D6-9F8553181D0F}" dt="2026-02-02T16:43:03.895" v="3180" actId="20577"/>
        <pc:sldMkLst>
          <pc:docMk/>
          <pc:sldMk cId="683735860" sldId="280"/>
        </pc:sldMkLst>
        <pc:spChg chg="mod">
          <ac:chgData name="Gaëlle Feruzi" userId="62419bfa-e71e-4e1b-8396-924b332b3f96" providerId="ADAL" clId="{34561811-6E26-4BA4-B9D6-9F8553181D0F}" dt="2026-02-02T16:43:03.895" v="3180" actId="20577"/>
          <ac:spMkLst>
            <pc:docMk/>
            <pc:sldMk cId="683735860" sldId="280"/>
            <ac:spMk id="4" creationId="{890338BD-4DB7-21FC-BC4B-B3607E3CD24D}"/>
          </ac:spMkLst>
        </pc:spChg>
      </pc:sldChg>
      <pc:sldChg chg="addSp delSp modSp mod modNotesTx">
        <pc:chgData name="Gaëlle Feruzi" userId="62419bfa-e71e-4e1b-8396-924b332b3f96" providerId="ADAL" clId="{34561811-6E26-4BA4-B9D6-9F8553181D0F}" dt="2026-02-02T15:17:12.413" v="1552" actId="14100"/>
        <pc:sldMkLst>
          <pc:docMk/>
          <pc:sldMk cId="3817288758" sldId="281"/>
        </pc:sldMkLst>
        <pc:spChg chg="mod">
          <ac:chgData name="Gaëlle Feruzi" userId="62419bfa-e71e-4e1b-8396-924b332b3f96" providerId="ADAL" clId="{34561811-6E26-4BA4-B9D6-9F8553181D0F}" dt="2026-02-02T14:48:36.656" v="1256" actId="20577"/>
          <ac:spMkLst>
            <pc:docMk/>
            <pc:sldMk cId="3817288758" sldId="281"/>
            <ac:spMk id="2" creationId="{D60169F9-DB6E-F048-179F-D40EB2C95A96}"/>
          </ac:spMkLst>
        </pc:spChg>
        <pc:spChg chg="add del mod">
          <ac:chgData name="Gaëlle Feruzi" userId="62419bfa-e71e-4e1b-8396-924b332b3f96" providerId="ADAL" clId="{34561811-6E26-4BA4-B9D6-9F8553181D0F}" dt="2026-02-02T14:53:18.114" v="1415" actId="20577"/>
          <ac:spMkLst>
            <pc:docMk/>
            <pc:sldMk cId="3817288758" sldId="281"/>
            <ac:spMk id="4" creationId="{3F0D7A1A-5954-C4F2-A92B-20225AE4FDE0}"/>
          </ac:spMkLst>
        </pc:spChg>
        <pc:picChg chg="add mod">
          <ac:chgData name="Gaëlle Feruzi" userId="62419bfa-e71e-4e1b-8396-924b332b3f96" providerId="ADAL" clId="{34561811-6E26-4BA4-B9D6-9F8553181D0F}" dt="2026-02-02T15:17:12.413" v="1552" actId="14100"/>
          <ac:picMkLst>
            <pc:docMk/>
            <pc:sldMk cId="3817288758" sldId="281"/>
            <ac:picMk id="1026" creationId="{1DB8FD27-5332-0D4B-EA7C-65C29E369DBB}"/>
          </ac:picMkLst>
        </pc:picChg>
      </pc:sldChg>
    </pc:docChg>
  </pc:docChgLst>
  <pc:docChgLst>
    <pc:chgData name="Émilie Dubois" userId="S::emilie.dubois@educaloi.qc.ca::a6694501-0387-4b27-82d2-2f3273e27914" providerId="AD" clId="Web-{9E533EF5-5222-7C77-2E83-F4A58C146A95}"/>
    <pc:docChg chg="mod">
      <pc:chgData name="Émilie Dubois" userId="S::emilie.dubois@educaloi.qc.ca::a6694501-0387-4b27-82d2-2f3273e27914" providerId="AD" clId="Web-{9E533EF5-5222-7C77-2E83-F4A58C146A95}" dt="2026-02-06T21:09:51.067" v="1"/>
      <pc:docMkLst>
        <pc:docMk/>
      </pc:docMkLst>
    </pc:docChg>
  </pc:docChgLst>
  <pc:docChgLst>
    <pc:chgData name="Gaëlle Feruzi" userId="S::gaelle.feruzi@educaloi.qc.ca::62419bfa-e71e-4e1b-8396-924b332b3f96" providerId="AD" clId="Web-{C789449E-34C2-BC62-6D38-9C9DA83DD7AB}"/>
    <pc:docChg chg="addSld delSld modSld">
      <pc:chgData name="Gaëlle Feruzi" userId="S::gaelle.feruzi@educaloi.qc.ca::62419bfa-e71e-4e1b-8396-924b332b3f96" providerId="AD" clId="Web-{C789449E-34C2-BC62-6D38-9C9DA83DD7AB}" dt="2026-02-12T14:22:45.521" v="4"/>
      <pc:docMkLst>
        <pc:docMk/>
      </pc:docMkLst>
      <pc:sldChg chg="modSp">
        <pc:chgData name="Gaëlle Feruzi" userId="S::gaelle.feruzi@educaloi.qc.ca::62419bfa-e71e-4e1b-8396-924b332b3f96" providerId="AD" clId="Web-{C789449E-34C2-BC62-6D38-9C9DA83DD7AB}" dt="2026-02-12T14:09:50.587" v="2" actId="20577"/>
        <pc:sldMkLst>
          <pc:docMk/>
          <pc:sldMk cId="3817288758" sldId="281"/>
        </pc:sldMkLst>
        <pc:spChg chg="mod">
          <ac:chgData name="Gaëlle Feruzi" userId="S::gaelle.feruzi@educaloi.qc.ca::62419bfa-e71e-4e1b-8396-924b332b3f96" providerId="AD" clId="Web-{C789449E-34C2-BC62-6D38-9C9DA83DD7AB}" dt="2026-02-12T14:09:50.587" v="2" actId="20577"/>
          <ac:spMkLst>
            <pc:docMk/>
            <pc:sldMk cId="3817288758" sldId="281"/>
            <ac:spMk id="2" creationId="{D60169F9-DB6E-F048-179F-D40EB2C95A96}"/>
          </ac:spMkLst>
        </pc:spChg>
      </pc:sldChg>
    </pc:docChg>
  </pc:docChgLst>
</pc:chgInfo>
</file>

<file path=ppt/comments/modernComment_114_10DC04C.xml><?xml version="1.0" encoding="utf-8"?>
<p188:cmLst xmlns:a="http://schemas.openxmlformats.org/drawingml/2006/main" xmlns:r="http://schemas.openxmlformats.org/officeDocument/2006/relationships" xmlns:p188="http://schemas.microsoft.com/office/powerpoint/2018/8/main">
  <p188:cm id="{E420B0FF-83BE-46E7-8817-BB6BC9B0F7AE}" authorId="{AEB3F9B2-E727-1412-4C1B-9566BF32FDFE}" created="2026-02-06T21:09:51.067" startDate="2026-02-06T21:09:51.067" dueDate="2026-02-06T21:09:51.067" assignedTo="{6AAD35EF-956B-7991-3F3F-54EC1E504445}" title="coucou @Gaëlle Feruzi! alors, je pense que le terme &quot;consent letter for travelling&quot; est correcte. Le gct du Canada utilise le même terme. Mais je trouve quand même que ce n'est pas clair... Le terme complet utilisé par le gvt canadien est &quot;consent …">
    <ac:txMkLst xmlns:ac="http://schemas.microsoft.com/office/drawing/2013/main/command">
      <pc:docMk xmlns:pc="http://schemas.microsoft.com/office/powerpoint/2013/main/command"/>
      <pc:sldMk xmlns:pc="http://schemas.microsoft.com/office/powerpoint/2013/main/command" cId="17678412" sldId="276"/>
      <ac:spMk id="4" creationId="{58C44320-6FD9-CC92-7A20-1AD20861F3FE}"/>
      <ac:txMk cp="95" len="5">
        <ac:context len="154" hash="748813254"/>
      </ac:txMk>
    </ac:txMkLst>
    <p188:pos x="4658264" y="2012830"/>
    <p188:txBody>
      <a:bodyPr/>
      <a:lstStyle/>
      <a:p>
        <a:r>
          <a:rPr lang="fr-CA"/>
          <a:t>coucou [@Gaëlle Feruzi]! alors, je pense que le terme "consent letter for travelling" est correcte. Le gct du Canada utilise le même terme.
Mais je trouve quand même que ce n'est pas clair...
Le terme complet utilisé par le gvt canadien est "consent letter for children travelling outside of Canada" 
Je ne suis pas certaine du terme model ici non plus.
Je propose la formulation suivante : 
Download and fill out a "Consent letter for children travelling outside of Canada". 
Je ne sais pas ce que en penses [@Nihal Selim] </a:t>
        </a:r>
      </a:p>
    </p188:txBody>
    <p188:extLst>
      <p:ext xmlns:p="http://schemas.openxmlformats.org/presentationml/2006/main" uri="{5BB2D875-25FF-4072-B9AC-8F64D62656EB}">
        <p228:taskDetails xmlns:p228="http://schemas.microsoft.com/office/powerpoint/2022/08/main">
          <p228:history>
            <p228:event time="2026-02-06T21:09:51.067" id="{662AE419-21E6-4717-A34D-EAC1975CABE3}">
              <p228:atrbtn authorId="{AEB3F9B2-E727-1412-4C1B-9566BF32FDFE}"/>
              <p228:anchr>
                <p228:comment id="{E420B0FF-83BE-46E7-8817-BB6BC9B0F7AE}"/>
              </p228:anchr>
              <p228:add/>
            </p228:event>
            <p228:event time="2026-02-06T21:09:51.067" id="{4C9920A4-0D40-4154-B437-B98C55324CA1}">
              <p228:atrbtn authorId="{AEB3F9B2-E727-1412-4C1B-9566BF32FDFE}"/>
              <p228:anchr>
                <p228:comment id="{E420B0FF-83BE-46E7-8817-BB6BC9B0F7AE}"/>
              </p228:anchr>
              <p228:asgn authorId="{6AAD35EF-956B-7991-3F3F-54EC1E504445}"/>
            </p228:event>
            <p228:event time="2026-02-06T21:09:51.067" id="{2FB11970-497C-42AB-9A19-D4FA64EBD636}">
              <p228:atrbtn authorId="{AEB3F9B2-E727-1412-4C1B-9566BF32FDFE}"/>
              <p228:anchr>
                <p228:comment id="{E420B0FF-83BE-46E7-8817-BB6BC9B0F7AE}"/>
              </p228:anchr>
              <p228:title val="coucou @Gaëlle Feruzi! alors, je pense que le terme &quot;consent letter for travelling&quot; est correcte. Le gct du Canada utilise le même terme. Mais je trouve quand même que ce n'est pas clair... Le terme complet utilisé par le gvt canadien est &quot;consent …"/>
            </p228:event>
            <p228:event time="2026-02-06T21:09:51.067" id="{C759FE88-DC0C-43F7-B9FB-2C5FECD58849}">
              <p228:atrbtn authorId="{AEB3F9B2-E727-1412-4C1B-9566BF32FDFE}"/>
              <p228:anchr>
                <p228:comment id="{E420B0FF-83BE-46E7-8817-BB6BC9B0F7AE}"/>
              </p228:anchr>
              <p228:date stDt="2026-02-06T21:09:51.067" endDt="2026-02-06T21:09:51.067"/>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en/family-law-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avel.gc.ca/travelling/children/consent-letter?_ga=2.116035586.565133666.1746025162-593999944.174602516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voyage.gc.ca/voyager/enfant/lettre-de-consentement"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1" TargetMode="External"/><Relationship Id="rId1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6" TargetMode="External"/><Relationship Id="rId2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2" TargetMode="External"/><Relationship Id="rId2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9" TargetMode="External"/><Relationship Id="rId3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7" TargetMode="External"/><Relationship Id="rId4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5" TargetMode="External"/><Relationship Id="rId4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0" TargetMode="External"/><Relationship Id="rId50" Type="http://schemas.openxmlformats.org/officeDocument/2006/relationships/hyperlink" Target="https://sosviolenceconjugale.ca/fr/articles/13-questions-sur-le-droit-familial-en-contexte-de-violence-conjugale"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4" TargetMode="External"/><Relationship Id="rId2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 TargetMode="External"/><Relationship Id="rId1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9" TargetMode="External"/><Relationship Id="rId2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2" TargetMode="External"/><Relationship Id="rId3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5" TargetMode="External"/><Relationship Id="rId3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0" TargetMode="External"/><Relationship Id="rId4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3" TargetMode="External"/><Relationship Id="rId4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8" TargetMode="External"/><Relationship Id="rId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3" TargetMode="External"/><Relationship Id="rId1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3" TargetMode="External"/><Relationship Id="rId2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1" TargetMode="External"/><Relationship Id="rId2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 TargetMode="External"/><Relationship Id="rId3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9" TargetMode="External"/><Relationship Id="rId4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2"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8" TargetMode="External"/><Relationship Id="rId1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7" TargetMode="External"/><Relationship Id="rId3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4" TargetMode="External"/><Relationship Id="rId4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7" TargetMode="External"/><Relationship Id="rId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 TargetMode="External"/><Relationship Id="rId9"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2" TargetMode="External"/><Relationship Id="rId2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0" TargetMode="External"/><Relationship Id="rId27" Type="http://schemas.openxmlformats.org/officeDocument/2006/relationships/hyperlink" Target="https://educaloi.qc.ca/en/capsules/family-mediation/" TargetMode="External"/><Relationship Id="rId3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3" TargetMode="External"/><Relationship Id="rId3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8" TargetMode="External"/><Relationship Id="rId4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6" TargetMode="External"/><Relationship Id="rId4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1" TargetMode="External"/><Relationship Id="rId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6" TargetMode="External"/><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 TargetMode="External"/><Relationship Id="rId12"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5" TargetMode="External"/><Relationship Id="rId25"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23" TargetMode="External"/><Relationship Id="rId3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6" TargetMode="External"/><Relationship Id="rId3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1" TargetMode="External"/><Relationship Id="rId4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9" TargetMode="External"/><Relationship Id="rId2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18" TargetMode="External"/><Relationship Id="rId41"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1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4" Type="http://schemas.openxmlformats.org/officeDocument/2006/relationships/hyperlink" Target="https://www.quebec.ca/en/family-and-support-for-individuals/separation-divorce/children-responsibility/child-support/child-support-payments-calculation-too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dirty="0"/>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dirty="0" err="1">
                <a:solidFill>
                  <a:srgbClr val="000000"/>
                </a:solidFill>
                <a:effectLst/>
                <a:highlight>
                  <a:srgbClr val="F5F5F5"/>
                </a:highlight>
                <a:latin typeface="Calibri"/>
                <a:ea typeface="Calibri"/>
                <a:cs typeface="Calibri"/>
              </a:rPr>
              <a:t>Explain</a:t>
            </a:r>
            <a:r>
              <a:rPr lang="fr-CA" sz="1200" b="0" i="0" u="none" strike="noStrike" dirty="0">
                <a:solidFill>
                  <a:srgbClr val="000000"/>
                </a:solidFill>
                <a:effectLst/>
                <a:highlight>
                  <a:srgbClr val="F5F5F5"/>
                </a:highlight>
                <a:latin typeface="Calibri"/>
                <a:ea typeface="Calibri"/>
                <a:cs typeface="Calibri"/>
              </a:rPr>
              <a:t> </a:t>
            </a:r>
            <a:r>
              <a:rPr lang="en-CA" sz="1200" b="0" i="0" u="none" strike="noStrike" kern="1200" dirty="0">
                <a:solidFill>
                  <a:schemeClr val="tx1"/>
                </a:solidFill>
                <a:effectLst/>
                <a:highlight>
                  <a:srgbClr val="F5F5F5"/>
                </a:highlight>
                <a:latin typeface="+mn-lt"/>
                <a:ea typeface="+mn-ea"/>
                <a:cs typeface="+mn-cs"/>
              </a:rPr>
              <a:t>that this resource is available to participants if they encounter legal issues related to their life as a couple. The "Info-Separation" service of the Info Justice community centers offers free legal consultations with lawyers or notaries to ask legal questions related to separation.</a:t>
            </a:r>
            <a:endParaRPr lang="fr-CA" sz="1200" b="0" i="0" dirty="0">
              <a:solidFill>
                <a:srgbClr val="444444"/>
              </a:solidFill>
              <a:effectLst/>
              <a:highlight>
                <a:srgbClr val="F5F5F5"/>
              </a:highlight>
              <a:latin typeface="Calibri"/>
              <a:ea typeface="Calibri"/>
              <a:cs typeface="Calibri"/>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a:t>
            </a:r>
            <a:r>
              <a:rPr lang="fr-CA" dirty="0"/>
              <a:t>https://info-justice.ca/en/services/separation-info/</a:t>
            </a:r>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a:t>
            </a:r>
            <a:r>
              <a:rPr lang="en-CA" sz="1200" b="0" i="0" u="none" strike="noStrike" kern="1200" dirty="0">
                <a:solidFill>
                  <a:schemeClr val="tx1"/>
                </a:solidFill>
                <a:effectLst/>
                <a:highlight>
                  <a:srgbClr val="F5F5F5"/>
                </a:highlight>
                <a:latin typeface="+mn-lt"/>
                <a:ea typeface="+mn-ea"/>
                <a:cs typeface="+mn-cs"/>
              </a:rPr>
              <a:t>plain that this resource is available to participants if they encounter legal issues related to their life as a couple. </a:t>
            </a:r>
            <a:r>
              <a:rPr lang="en-CA" sz="1200" b="0" i="0" u="none" strike="noStrike" kern="1200" dirty="0" err="1">
                <a:solidFill>
                  <a:schemeClr val="tx1"/>
                </a:solidFill>
                <a:effectLst/>
                <a:highlight>
                  <a:srgbClr val="F5F5F5"/>
                </a:highlight>
                <a:latin typeface="+mn-lt"/>
                <a:ea typeface="+mn-ea"/>
                <a:cs typeface="+mn-cs"/>
              </a:rPr>
              <a:t>Rebâtir</a:t>
            </a:r>
            <a:r>
              <a:rPr lang="en-CA" sz="1200" b="0" i="0" u="none" strike="noStrike" kern="1200" dirty="0">
                <a:solidFill>
                  <a:schemeClr val="tx1"/>
                </a:solidFill>
                <a:effectLst/>
                <a:highlight>
                  <a:srgbClr val="F5F5F5"/>
                </a:highlight>
                <a:latin typeface="+mn-lt"/>
                <a:ea typeface="+mn-ea"/>
                <a:cs typeface="+mn-cs"/>
              </a:rPr>
              <a:t> is the name of a legal consultation service provided by the Commission des services </a:t>
            </a:r>
            <a:r>
              <a:rPr lang="en-CA" sz="1200" b="0" i="0" u="none" strike="noStrike" kern="1200" dirty="0" err="1">
                <a:solidFill>
                  <a:schemeClr val="tx1"/>
                </a:solidFill>
                <a:effectLst/>
                <a:highlight>
                  <a:srgbClr val="F5F5F5"/>
                </a:highlight>
                <a:latin typeface="+mn-lt"/>
                <a:ea typeface="+mn-ea"/>
                <a:cs typeface="+mn-cs"/>
              </a:rPr>
              <a:t>juridiques</a:t>
            </a:r>
            <a:r>
              <a:rPr lang="en-CA" sz="1200" b="0" i="0" u="none" strike="noStrike" kern="1200" dirty="0">
                <a:solidFill>
                  <a:schemeClr val="tx1"/>
                </a:solidFill>
                <a:effectLst/>
                <a:highlight>
                  <a:srgbClr val="F5F5F5"/>
                </a:highlight>
                <a:latin typeface="+mn-lt"/>
                <a:ea typeface="+mn-ea"/>
                <a:cs typeface="+mn-cs"/>
              </a:rPr>
              <a:t> (legal aid). It offers 4 hours of free legal consultation to people who experience domestic or sexual violence in all areas of law.</a:t>
            </a:r>
            <a:endParaRPr lang="fr-CA" sz="1200" b="0" i="0" dirty="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 Call 1-833-REBÂTIR (1-833-732-2847) or </a:t>
            </a:r>
            <a:r>
              <a:rPr lang="fr-CA" sz="1200" b="0" i="0" u="none" strike="noStrike" dirty="0" err="1">
                <a:solidFill>
                  <a:srgbClr val="000000"/>
                </a:solidFill>
                <a:effectLst/>
                <a:highlight>
                  <a:srgbClr val="F5F5F5"/>
                </a:highlight>
                <a:latin typeface="Calibri"/>
                <a:ea typeface="Calibri"/>
                <a:cs typeface="Calibri"/>
              </a:rPr>
              <a:t>write</a:t>
            </a:r>
            <a:r>
              <a:rPr lang="fr-CA" sz="1200" b="0" i="0" u="none" strike="noStrike" dirty="0">
                <a:solidFill>
                  <a:srgbClr val="000000"/>
                </a:solidFill>
                <a:effectLst/>
                <a:highlight>
                  <a:srgbClr val="F5F5F5"/>
                </a:highlight>
                <a:latin typeface="Calibri"/>
                <a:ea typeface="Calibri"/>
                <a:cs typeface="Calibri"/>
              </a:rPr>
              <a:t> to </a:t>
            </a:r>
            <a:r>
              <a:rPr lang="fr-CA" sz="1200" b="0" i="0" u="sng" strike="noStrike" dirty="0">
                <a:solidFill>
                  <a:srgbClr val="212121"/>
                </a:solidFill>
                <a:effectLst/>
                <a:highlight>
                  <a:srgbClr val="F5F5F5"/>
                </a:highlight>
                <a:latin typeface="Calibri"/>
                <a:ea typeface="Calibri"/>
                <a:cs typeface="Calibri"/>
                <a:hlinkClick r:id="rId3"/>
              </a:rPr>
              <a:t>projet@rebatir.ca</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endParaRPr lang="fr-CA" dirty="0"/>
          </a:p>
          <a:p>
            <a:pPr marL="171450" indent="-171450">
              <a:buFont typeface="Arial,Sans-Serif"/>
              <a:buChar char="•"/>
            </a:pPr>
            <a:r>
              <a:rPr lang="fr-CA" dirty="0" err="1"/>
              <a:t>Present</a:t>
            </a:r>
            <a:r>
              <a:rPr lang="fr-CA" dirty="0"/>
              <a:t> the </a:t>
            </a:r>
            <a:r>
              <a:rPr lang="fr-CA" dirty="0" err="1"/>
              <a:t>resources</a:t>
            </a:r>
            <a:r>
              <a:rPr lang="fr-CA" dirty="0"/>
              <a:t> </a:t>
            </a:r>
            <a:r>
              <a:rPr lang="fr-CA" dirty="0" err="1"/>
              <a:t>mentioned</a:t>
            </a:r>
            <a:r>
              <a:rPr lang="fr-CA" dirty="0"/>
              <a:t> </a:t>
            </a:r>
            <a:r>
              <a:rPr lang="fr-CA" dirty="0" err="1"/>
              <a:t>above</a:t>
            </a:r>
            <a:r>
              <a:rPr lang="fr-CA" dirty="0"/>
              <a:t>. </a:t>
            </a:r>
          </a:p>
          <a:p>
            <a:pPr marL="171450" indent="-171450">
              <a:buFont typeface="Arial,Sans-Serif"/>
              <a:buChar char="•"/>
            </a:pPr>
            <a:endParaRPr lang="fr-CA" dirty="0"/>
          </a:p>
          <a:p>
            <a:r>
              <a:rPr lang="fr-CA" b="1" u="sng" dirty="0"/>
              <a:t>Informations to </a:t>
            </a:r>
            <a:r>
              <a:rPr lang="fr-CA" b="1" u="sng" dirty="0" err="1"/>
              <a:t>share</a:t>
            </a:r>
            <a:endParaRPr lang="fr-CA" dirty="0"/>
          </a:p>
          <a:p>
            <a:r>
              <a:rPr lang="en-US" dirty="0">
                <a:hlinkClick r:id="rId3"/>
              </a:rPr>
              <a:t>Family Law – Porte 33 | Justice Pro Bono</a:t>
            </a:r>
            <a:r>
              <a:rPr lang="en-US" dirty="0"/>
              <a:t> </a:t>
            </a:r>
            <a:r>
              <a:rPr lang="fr-CA" dirty="0"/>
              <a:t>: Free and </a:t>
            </a:r>
            <a:r>
              <a:rPr lang="fr-CA" dirty="0" err="1"/>
              <a:t>confidential</a:t>
            </a:r>
            <a:r>
              <a:rPr lang="fr-CA" dirty="0"/>
              <a:t> one-on-one meetings </a:t>
            </a:r>
            <a:r>
              <a:rPr lang="fr-CA" dirty="0" err="1"/>
              <a:t>with</a:t>
            </a:r>
            <a:r>
              <a:rPr lang="fr-CA" dirty="0"/>
              <a:t> </a:t>
            </a:r>
            <a:r>
              <a:rPr lang="fr-CA" dirty="0" err="1"/>
              <a:t>volunteer</a:t>
            </a:r>
            <a:r>
              <a:rPr lang="fr-CA" dirty="0"/>
              <a:t> </a:t>
            </a:r>
            <a:r>
              <a:rPr lang="fr-CA" dirty="0" err="1"/>
              <a:t>lawyer</a:t>
            </a:r>
            <a:r>
              <a:rPr lang="fr-CA" dirty="0"/>
              <a:t> or </a:t>
            </a:r>
            <a:r>
              <a:rPr lang="fr-CA" dirty="0" err="1"/>
              <a:t>notary</a:t>
            </a:r>
            <a:r>
              <a:rPr lang="fr-CA" dirty="0"/>
              <a:t> and psychosocial </a:t>
            </a:r>
            <a:r>
              <a:rPr lang="fr-CA" dirty="0" err="1"/>
              <a:t>counsellor</a:t>
            </a:r>
            <a:r>
              <a:rPr lang="fr-CA" dirty="0"/>
              <a:t> to </a:t>
            </a:r>
            <a:r>
              <a:rPr lang="fr-CA" dirty="0" err="1"/>
              <a:t>provide</a:t>
            </a:r>
            <a:r>
              <a:rPr lang="fr-CA" dirty="0"/>
              <a:t> parents </a:t>
            </a:r>
            <a:r>
              <a:rPr lang="fr-CA" dirty="0" err="1"/>
              <a:t>with</a:t>
            </a:r>
            <a:r>
              <a:rPr lang="fr-CA" dirty="0"/>
              <a:t> </a:t>
            </a:r>
            <a:r>
              <a:rPr lang="fr-CA" dirty="0" err="1"/>
              <a:t>valuable</a:t>
            </a:r>
            <a:r>
              <a:rPr lang="fr-CA" dirty="0"/>
              <a:t> information.</a:t>
            </a:r>
          </a:p>
          <a:p>
            <a:r>
              <a:rPr lang="fr-CA" dirty="0"/>
              <a:t> </a:t>
            </a:r>
          </a:p>
          <a:p>
            <a:r>
              <a:rPr lang="fr-CA" dirty="0">
                <a:hlinkClick r:id="rId4"/>
              </a:rPr>
              <a:t>Association des médiateurs familiaux du Québec – Répertoire des médiateurs familiaux au Québec</a:t>
            </a:r>
            <a:r>
              <a:rPr lang="fr-CA" dirty="0"/>
              <a:t>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Remind</a:t>
            </a:r>
            <a:r>
              <a:rPr lang="fr-CA" dirty="0">
                <a:solidFill>
                  <a:srgbClr val="444444"/>
                </a:solidFill>
                <a:highlight>
                  <a:srgbClr val="F5F5F5"/>
                </a:highlight>
              </a:rPr>
              <a:t> the participants about the scenario </a:t>
            </a:r>
            <a:r>
              <a:rPr lang="fr-CA" dirty="0" err="1">
                <a:solidFill>
                  <a:srgbClr val="444444"/>
                </a:solidFill>
                <a:highlight>
                  <a:srgbClr val="F5F5F5"/>
                </a:highlight>
              </a:rPr>
              <a:t>shared</a:t>
            </a:r>
            <a:r>
              <a:rPr lang="fr-CA" dirty="0">
                <a:solidFill>
                  <a:srgbClr val="444444"/>
                </a:solidFill>
                <a:highlight>
                  <a:srgbClr val="F5F5F5"/>
                </a:highlight>
              </a:rPr>
              <a:t> at the </a:t>
            </a:r>
            <a:r>
              <a:rPr lang="fr-CA" dirty="0" err="1">
                <a:solidFill>
                  <a:srgbClr val="444444"/>
                </a:solidFill>
                <a:highlight>
                  <a:srgbClr val="F5F5F5"/>
                </a:highlight>
              </a:rPr>
              <a:t>beginning</a:t>
            </a:r>
            <a:r>
              <a:rPr lang="fr-CA" dirty="0">
                <a:solidFill>
                  <a:srgbClr val="444444"/>
                </a:solidFill>
                <a:highlight>
                  <a:srgbClr val="F5F5F5"/>
                </a:highlight>
              </a:rPr>
              <a:t> of the workshop.</a:t>
            </a:r>
          </a:p>
          <a:p>
            <a:pPr marL="171450" indent="-171450">
              <a:buFont typeface="Arial,Sans-Serif"/>
              <a:buChar char="•"/>
            </a:pPr>
            <a:r>
              <a:rPr lang="fr-CA" dirty="0" err="1">
                <a:solidFill>
                  <a:srgbClr val="444444"/>
                </a:solidFill>
                <a:highlight>
                  <a:srgbClr val="F5F5F5"/>
                </a:highlight>
              </a:rPr>
              <a:t>Ask</a:t>
            </a:r>
            <a:r>
              <a:rPr lang="fr-CA" dirty="0">
                <a:solidFill>
                  <a:srgbClr val="444444"/>
                </a:solidFill>
                <a:highlight>
                  <a:srgbClr val="F5F5F5"/>
                </a:highlight>
              </a:rPr>
              <a:t> the participants to </a:t>
            </a:r>
            <a:r>
              <a:rPr lang="fr-CA" dirty="0" err="1">
                <a:solidFill>
                  <a:srgbClr val="444444"/>
                </a:solidFill>
                <a:highlight>
                  <a:srgbClr val="F5F5F5"/>
                </a:highlight>
              </a:rPr>
              <a:t>answer</a:t>
            </a:r>
            <a:r>
              <a:rPr lang="fr-CA" dirty="0">
                <a:solidFill>
                  <a:srgbClr val="444444"/>
                </a:solidFill>
                <a:highlight>
                  <a:srgbClr val="F5F5F5"/>
                </a:highlight>
              </a:rPr>
              <a:t> the </a:t>
            </a:r>
            <a:r>
              <a:rPr lang="fr-CA" dirty="0" err="1">
                <a:solidFill>
                  <a:srgbClr val="444444"/>
                </a:solidFill>
                <a:highlight>
                  <a:srgbClr val="F5F5F5"/>
                </a:highlight>
              </a:rPr>
              <a:t>following</a:t>
            </a:r>
            <a:r>
              <a:rPr lang="fr-CA" dirty="0">
                <a:solidFill>
                  <a:srgbClr val="444444"/>
                </a:solidFill>
                <a:highlight>
                  <a:srgbClr val="F5F5F5"/>
                </a:highlight>
              </a:rPr>
              <a:t> question :</a:t>
            </a:r>
          </a:p>
          <a:p>
            <a:pPr marL="628650" lvl="1" indent="-171450">
              <a:buFont typeface="Arial,Sans-Serif"/>
              <a:buChar char="•"/>
            </a:pPr>
            <a:r>
              <a:rPr lang="en-CA" dirty="0">
                <a:solidFill>
                  <a:srgbClr val="444444"/>
                </a:solidFill>
                <a:highlight>
                  <a:srgbClr val="F5F5F5"/>
                </a:highlight>
              </a:rPr>
              <a:t>In light of all the information and resources we have given you, </a:t>
            </a:r>
            <a:r>
              <a:rPr lang="fr-CA" dirty="0" err="1">
                <a:solidFill>
                  <a:srgbClr val="444444"/>
                </a:solidFill>
                <a:highlight>
                  <a:srgbClr val="F5F5F5"/>
                </a:highlight>
              </a:rPr>
              <a:t>what</a:t>
            </a:r>
            <a:r>
              <a:rPr lang="fr-CA" dirty="0">
                <a:solidFill>
                  <a:srgbClr val="444444"/>
                </a:solidFill>
                <a:highlight>
                  <a:srgbClr val="F5F5F5"/>
                </a:highlight>
              </a:rPr>
              <a:t> </a:t>
            </a:r>
            <a:r>
              <a:rPr lang="fr-CA" dirty="0" err="1">
                <a:solidFill>
                  <a:srgbClr val="444444"/>
                </a:solidFill>
                <a:highlight>
                  <a:srgbClr val="F5F5F5"/>
                </a:highlight>
              </a:rPr>
              <a:t>could</a:t>
            </a:r>
            <a:r>
              <a:rPr lang="fr-CA" dirty="0">
                <a:solidFill>
                  <a:srgbClr val="444444"/>
                </a:solidFill>
                <a:highlight>
                  <a:srgbClr val="F5F5F5"/>
                </a:highlight>
              </a:rPr>
              <a:t> </a:t>
            </a:r>
            <a:r>
              <a:rPr lang="fr-CA" dirty="0" err="1">
                <a:solidFill>
                  <a:srgbClr val="444444"/>
                </a:solidFill>
                <a:highlight>
                  <a:srgbClr val="F5F5F5"/>
                </a:highlight>
              </a:rPr>
              <a:t>Guilia</a:t>
            </a:r>
            <a:r>
              <a:rPr lang="fr-CA" dirty="0">
                <a:solidFill>
                  <a:srgbClr val="444444"/>
                </a:solidFill>
                <a:highlight>
                  <a:srgbClr val="F5F5F5"/>
                </a:highlight>
              </a:rPr>
              <a:t> do?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Conclude</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a:t>
            </a:r>
            <a:r>
              <a:rPr lang="fr-CA" dirty="0" err="1">
                <a:solidFill>
                  <a:srgbClr val="444444"/>
                </a:solidFill>
                <a:highlight>
                  <a:srgbClr val="F5F5F5"/>
                </a:highlight>
              </a:rPr>
              <a:t>those</a:t>
            </a:r>
            <a:r>
              <a:rPr lang="fr-CA" dirty="0">
                <a:solidFill>
                  <a:srgbClr val="444444"/>
                </a:solidFill>
                <a:highlight>
                  <a:srgbClr val="F5F5F5"/>
                </a:highlight>
              </a:rPr>
              <a:t> </a:t>
            </a:r>
            <a:r>
              <a:rPr lang="fr-CA" dirty="0" err="1">
                <a:solidFill>
                  <a:srgbClr val="444444"/>
                </a:solidFill>
                <a:highlight>
                  <a:srgbClr val="F5F5F5"/>
                </a:highlight>
              </a:rPr>
              <a:t>three</a:t>
            </a:r>
            <a:r>
              <a:rPr lang="fr-CA">
                <a:solidFill>
                  <a:srgbClr val="444444"/>
                </a:solidFill>
                <a:highlight>
                  <a:srgbClr val="F5F5F5"/>
                </a:highlight>
              </a:rPr>
              <a:t> key </a:t>
            </a:r>
            <a:r>
              <a:rPr lang="fr-CA" dirty="0">
                <a:solidFill>
                  <a:srgbClr val="444444"/>
                </a:solidFill>
                <a:highlight>
                  <a:srgbClr val="F5F5F5"/>
                </a:highlight>
              </a:rPr>
              <a:t>messages :</a:t>
            </a:r>
          </a:p>
          <a:p>
            <a:pPr marL="628650" lvl="1" indent="-171450">
              <a:buFont typeface="Arial,Sans-Serif"/>
              <a:buChar char="•"/>
            </a:pPr>
            <a:r>
              <a:rPr lang="fr-CA" dirty="0">
                <a:solidFill>
                  <a:srgbClr val="444444"/>
                </a:solidFill>
                <a:highlight>
                  <a:srgbClr val="F5F5F5"/>
                </a:highlight>
              </a:rPr>
              <a:t>Parents must </a:t>
            </a:r>
            <a:r>
              <a:rPr lang="fr-CA" dirty="0" err="1">
                <a:solidFill>
                  <a:srgbClr val="444444"/>
                </a:solidFill>
                <a:highlight>
                  <a:srgbClr val="F5F5F5"/>
                </a:highlight>
              </a:rPr>
              <a:t>make</a:t>
            </a:r>
            <a:r>
              <a:rPr lang="fr-CA" dirty="0">
                <a:solidFill>
                  <a:srgbClr val="444444"/>
                </a:solidFill>
                <a:highlight>
                  <a:srgbClr val="F5F5F5"/>
                </a:highlight>
              </a:rPr>
              <a:t> important </a:t>
            </a:r>
            <a:r>
              <a:rPr lang="fr-CA" dirty="0" err="1">
                <a:solidFill>
                  <a:srgbClr val="444444"/>
                </a:solidFill>
                <a:highlight>
                  <a:srgbClr val="F5F5F5"/>
                </a:highlight>
              </a:rPr>
              <a:t>decisions</a:t>
            </a:r>
            <a:r>
              <a:rPr lang="fr-CA" dirty="0">
                <a:solidFill>
                  <a:srgbClr val="444444"/>
                </a:solidFill>
                <a:highlight>
                  <a:srgbClr val="F5F5F5"/>
                </a:highlight>
              </a:rPr>
              <a:t> about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children</a:t>
            </a:r>
            <a:r>
              <a:rPr lang="fr-CA" dirty="0">
                <a:solidFill>
                  <a:srgbClr val="444444"/>
                </a:solidFill>
                <a:highlight>
                  <a:srgbClr val="F5F5F5"/>
                </a:highlight>
              </a:rPr>
              <a:t> </a:t>
            </a:r>
            <a:r>
              <a:rPr lang="fr-CA" dirty="0" err="1">
                <a:solidFill>
                  <a:srgbClr val="444444"/>
                </a:solidFill>
                <a:highlight>
                  <a:srgbClr val="F5F5F5"/>
                </a:highlight>
              </a:rPr>
              <a:t>together</a:t>
            </a:r>
            <a:r>
              <a:rPr lang="fr-CA" dirty="0">
                <a:solidFill>
                  <a:srgbClr val="444444"/>
                </a:solidFill>
                <a:highlight>
                  <a:srgbClr val="F5F5F5"/>
                </a:highlight>
              </a:rPr>
              <a:t>, </a:t>
            </a:r>
            <a:r>
              <a:rPr lang="fr-CA" dirty="0" err="1">
                <a:solidFill>
                  <a:srgbClr val="444444"/>
                </a:solidFill>
                <a:highlight>
                  <a:srgbClr val="F5F5F5"/>
                </a:highlight>
              </a:rPr>
              <a:t>even</a:t>
            </a:r>
            <a:r>
              <a:rPr lang="fr-CA" dirty="0">
                <a:solidFill>
                  <a:srgbClr val="444444"/>
                </a:solidFill>
                <a:highlight>
                  <a:srgbClr val="F5F5F5"/>
                </a:highlight>
              </a:rPr>
              <a:t> </a:t>
            </a:r>
            <a:r>
              <a:rPr lang="fr-CA" dirty="0" err="1">
                <a:solidFill>
                  <a:srgbClr val="444444"/>
                </a:solidFill>
                <a:highlight>
                  <a:srgbClr val="F5F5F5"/>
                </a:highlight>
              </a:rPr>
              <a:t>after</a:t>
            </a:r>
            <a:r>
              <a:rPr lang="fr-CA" dirty="0">
                <a:solidFill>
                  <a:srgbClr val="444444"/>
                </a:solidFill>
                <a:highlight>
                  <a:srgbClr val="F5F5F5"/>
                </a:highlight>
              </a:rPr>
              <a:t> a </a:t>
            </a:r>
            <a:r>
              <a:rPr lang="fr-CA" dirty="0" err="1">
                <a:solidFill>
                  <a:srgbClr val="444444"/>
                </a:solidFill>
                <a:highlight>
                  <a:srgbClr val="F5F5F5"/>
                </a:highlight>
              </a:rPr>
              <a:t>seperation</a:t>
            </a:r>
            <a:r>
              <a:rPr lang="fr-CA" dirty="0">
                <a:solidFill>
                  <a:srgbClr val="444444"/>
                </a:solidFill>
                <a:highlight>
                  <a:srgbClr val="F5F5F5"/>
                </a:highlight>
              </a:rPr>
              <a:t>, and </a:t>
            </a:r>
            <a:r>
              <a:rPr lang="fr-CA" dirty="0" err="1">
                <a:solidFill>
                  <a:srgbClr val="444444"/>
                </a:solidFill>
                <a:highlight>
                  <a:srgbClr val="F5F5F5"/>
                </a:highlight>
              </a:rPr>
              <a:t>even</a:t>
            </a:r>
            <a:r>
              <a:rPr lang="fr-CA" dirty="0">
                <a:solidFill>
                  <a:srgbClr val="444444"/>
                </a:solidFill>
                <a:highlight>
                  <a:srgbClr val="F5F5F5"/>
                </a:highlight>
              </a:rPr>
              <a:t> if one parent </a:t>
            </a:r>
            <a:r>
              <a:rPr lang="fr-CA" dirty="0" err="1">
                <a:solidFill>
                  <a:srgbClr val="444444"/>
                </a:solidFill>
                <a:highlight>
                  <a:srgbClr val="F5F5F5"/>
                </a:highlight>
              </a:rPr>
              <a:t>spends</a:t>
            </a:r>
            <a:r>
              <a:rPr lang="fr-CA" dirty="0">
                <a:solidFill>
                  <a:srgbClr val="444444"/>
                </a:solidFill>
                <a:highlight>
                  <a:srgbClr val="F5F5F5"/>
                </a:highlight>
              </a:rPr>
              <a:t> more time </a:t>
            </a:r>
            <a:r>
              <a:rPr lang="fr-CA" dirty="0" err="1">
                <a:solidFill>
                  <a:srgbClr val="444444"/>
                </a:solidFill>
                <a:highlight>
                  <a:srgbClr val="F5F5F5"/>
                </a:highlight>
              </a:rPr>
              <a:t>with</a:t>
            </a:r>
            <a:r>
              <a:rPr lang="fr-CA" dirty="0">
                <a:solidFill>
                  <a:srgbClr val="444444"/>
                </a:solidFill>
                <a:highlight>
                  <a:srgbClr val="F5F5F5"/>
                </a:highlight>
              </a:rPr>
              <a:t> the </a:t>
            </a:r>
            <a:r>
              <a:rPr lang="fr-CA" dirty="0" err="1">
                <a:solidFill>
                  <a:srgbClr val="444444"/>
                </a:solidFill>
                <a:highlight>
                  <a:srgbClr val="F5F5F5"/>
                </a:highlight>
              </a:rPr>
              <a:t>children</a:t>
            </a:r>
            <a:r>
              <a:rPr lang="fr-CA" dirty="0">
                <a:solidFill>
                  <a:srgbClr val="444444"/>
                </a:solidFill>
                <a:highlight>
                  <a:srgbClr val="F5F5F5"/>
                </a:highlight>
              </a:rPr>
              <a:t>. </a:t>
            </a:r>
          </a:p>
          <a:p>
            <a:pPr marL="628650" lvl="1" indent="-171450">
              <a:buFont typeface="Arial,Sans-Serif"/>
              <a:buChar char="•"/>
            </a:pPr>
            <a:r>
              <a:rPr lang="fr-CA" dirty="0" err="1">
                <a:solidFill>
                  <a:srgbClr val="444444"/>
                </a:solidFill>
                <a:highlight>
                  <a:srgbClr val="F5F5F5"/>
                </a:highlight>
              </a:rPr>
              <a:t>Both</a:t>
            </a:r>
            <a:r>
              <a:rPr lang="fr-CA" dirty="0">
                <a:solidFill>
                  <a:srgbClr val="444444"/>
                </a:solidFill>
                <a:highlight>
                  <a:srgbClr val="F5F5F5"/>
                </a:highlight>
              </a:rPr>
              <a:t> parents have the right to </a:t>
            </a:r>
            <a:r>
              <a:rPr lang="fr-CA" dirty="0" err="1">
                <a:solidFill>
                  <a:srgbClr val="444444"/>
                </a:solidFill>
                <a:highlight>
                  <a:srgbClr val="F5F5F5"/>
                </a:highlight>
              </a:rPr>
              <a:t>request</a:t>
            </a:r>
            <a:r>
              <a:rPr lang="fr-CA" dirty="0">
                <a:solidFill>
                  <a:srgbClr val="444444"/>
                </a:solidFill>
                <a:highlight>
                  <a:srgbClr val="F5F5F5"/>
                </a:highlight>
              </a:rPr>
              <a:t> </a:t>
            </a:r>
            <a:r>
              <a:rPr lang="fr-CA" dirty="0" err="1">
                <a:solidFill>
                  <a:srgbClr val="444444"/>
                </a:solidFill>
                <a:highlight>
                  <a:srgbClr val="F5F5F5"/>
                </a:highlight>
              </a:rPr>
              <a:t>custody</a:t>
            </a:r>
            <a:r>
              <a:rPr lang="fr-CA" dirty="0">
                <a:solidFill>
                  <a:srgbClr val="444444"/>
                </a:solidFill>
                <a:highlight>
                  <a:srgbClr val="F5F5F5"/>
                </a:highlight>
              </a:rPr>
              <a:t> of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children</a:t>
            </a:r>
            <a:r>
              <a:rPr lang="fr-CA" dirty="0">
                <a:solidFill>
                  <a:srgbClr val="444444"/>
                </a:solidFill>
                <a:highlight>
                  <a:srgbClr val="F5F5F5"/>
                </a:highlight>
              </a:rPr>
              <a:t>. </a:t>
            </a:r>
            <a:r>
              <a:rPr lang="fr-CA" dirty="0" err="1">
                <a:solidFill>
                  <a:srgbClr val="444444"/>
                </a:solidFill>
                <a:highlight>
                  <a:srgbClr val="F5F5F5"/>
                </a:highlight>
              </a:rPr>
              <a:t>Custody</a:t>
            </a:r>
            <a:r>
              <a:rPr lang="fr-CA" dirty="0">
                <a:solidFill>
                  <a:srgbClr val="444444"/>
                </a:solidFill>
                <a:highlight>
                  <a:srgbClr val="F5F5F5"/>
                </a:highlight>
              </a:rPr>
              <a:t> </a:t>
            </a:r>
            <a:r>
              <a:rPr lang="fr-CA" dirty="0" err="1">
                <a:solidFill>
                  <a:srgbClr val="444444"/>
                </a:solidFill>
                <a:highlight>
                  <a:srgbClr val="F5F5F5"/>
                </a:highlight>
              </a:rPr>
              <a:t>decisions</a:t>
            </a:r>
            <a:r>
              <a:rPr lang="fr-CA" dirty="0">
                <a:solidFill>
                  <a:srgbClr val="444444"/>
                </a:solidFill>
                <a:highlight>
                  <a:srgbClr val="F5F5F5"/>
                </a:highlight>
              </a:rPr>
              <a:t> must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based</a:t>
            </a:r>
            <a:r>
              <a:rPr lang="fr-CA" dirty="0">
                <a:solidFill>
                  <a:srgbClr val="444444"/>
                </a:solidFill>
                <a:highlight>
                  <a:srgbClr val="F5F5F5"/>
                </a:highlight>
              </a:rPr>
              <a:t> on the </a:t>
            </a:r>
            <a:r>
              <a:rPr lang="fr-CA" dirty="0" err="1">
                <a:solidFill>
                  <a:srgbClr val="444444"/>
                </a:solidFill>
                <a:highlight>
                  <a:srgbClr val="F5F5F5"/>
                </a:highlight>
              </a:rPr>
              <a:t>children’s</a:t>
            </a:r>
            <a:r>
              <a:rPr lang="fr-CA" dirty="0">
                <a:solidFill>
                  <a:srgbClr val="444444"/>
                </a:solidFill>
                <a:highlight>
                  <a:srgbClr val="F5F5F5"/>
                </a:highlight>
              </a:rPr>
              <a:t> best </a:t>
            </a:r>
            <a:r>
              <a:rPr lang="fr-CA" dirty="0" err="1">
                <a:solidFill>
                  <a:srgbClr val="444444"/>
                </a:solidFill>
                <a:highlight>
                  <a:srgbClr val="F5F5F5"/>
                </a:highlight>
              </a:rPr>
              <a:t>interests</a:t>
            </a:r>
            <a:r>
              <a:rPr lang="fr-CA" dirty="0">
                <a:solidFill>
                  <a:srgbClr val="444444"/>
                </a:solidFill>
                <a:highlight>
                  <a:srgbClr val="F5F5F5"/>
                </a:highlight>
              </a:rPr>
              <a:t>. </a:t>
            </a:r>
            <a:r>
              <a:rPr lang="fr-CA" dirty="0" err="1">
                <a:solidFill>
                  <a:srgbClr val="444444"/>
                </a:solidFill>
                <a:highlight>
                  <a:srgbClr val="F5F5F5"/>
                </a:highlight>
              </a:rPr>
              <a:t>Mediation</a:t>
            </a:r>
            <a:r>
              <a:rPr lang="fr-CA" dirty="0">
                <a:solidFill>
                  <a:srgbClr val="444444"/>
                </a:solidFill>
                <a:highlight>
                  <a:srgbClr val="F5F5F5"/>
                </a:highlight>
              </a:rPr>
              <a:t> or the courts can help </a:t>
            </a:r>
            <a:r>
              <a:rPr lang="fr-CA" dirty="0" err="1">
                <a:solidFill>
                  <a:srgbClr val="444444"/>
                </a:solidFill>
                <a:highlight>
                  <a:srgbClr val="F5F5F5"/>
                </a:highlight>
              </a:rPr>
              <a:t>reach</a:t>
            </a:r>
            <a:r>
              <a:rPr lang="fr-CA" dirty="0">
                <a:solidFill>
                  <a:srgbClr val="444444"/>
                </a:solidFill>
                <a:highlight>
                  <a:srgbClr val="F5F5F5"/>
                </a:highlight>
              </a:rPr>
              <a:t> a </a:t>
            </a:r>
            <a:r>
              <a:rPr lang="fr-CA" dirty="0" err="1">
                <a:solidFill>
                  <a:srgbClr val="444444"/>
                </a:solidFill>
                <a:highlight>
                  <a:srgbClr val="F5F5F5"/>
                </a:highlight>
              </a:rPr>
              <a:t>decision</a:t>
            </a:r>
            <a:r>
              <a:rPr lang="fr-CA" dirty="0">
                <a:solidFill>
                  <a:srgbClr val="444444"/>
                </a:solidFill>
                <a:highlight>
                  <a:srgbClr val="F5F5F5"/>
                </a:highlight>
              </a:rPr>
              <a:t>. </a:t>
            </a:r>
          </a:p>
          <a:p>
            <a:pPr marL="628650" lvl="1" indent="-171450">
              <a:buFont typeface="Arial,Sans-Serif"/>
              <a:buChar char="•"/>
            </a:pPr>
            <a:r>
              <a:rPr lang="fr-CA" dirty="0" err="1">
                <a:solidFill>
                  <a:srgbClr val="444444"/>
                </a:solidFill>
                <a:highlight>
                  <a:srgbClr val="F5F5F5"/>
                </a:highlight>
              </a:rPr>
              <a:t>Both</a:t>
            </a:r>
            <a:r>
              <a:rPr lang="fr-CA" dirty="0">
                <a:solidFill>
                  <a:srgbClr val="444444"/>
                </a:solidFill>
                <a:highlight>
                  <a:srgbClr val="F5F5F5"/>
                </a:highlight>
              </a:rPr>
              <a:t> parents must </a:t>
            </a:r>
            <a:r>
              <a:rPr lang="fr-CA" dirty="0" err="1">
                <a:solidFill>
                  <a:srgbClr val="444444"/>
                </a:solidFill>
                <a:highlight>
                  <a:srgbClr val="F5F5F5"/>
                </a:highlight>
              </a:rPr>
              <a:t>contribute</a:t>
            </a:r>
            <a:r>
              <a:rPr lang="fr-CA" dirty="0">
                <a:solidFill>
                  <a:srgbClr val="444444"/>
                </a:solidFill>
                <a:highlight>
                  <a:srgbClr val="F5F5F5"/>
                </a:highlight>
              </a:rPr>
              <a:t> to meeting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children’s</a:t>
            </a:r>
            <a:r>
              <a:rPr lang="fr-CA" dirty="0">
                <a:solidFill>
                  <a:srgbClr val="444444"/>
                </a:solidFill>
                <a:highlight>
                  <a:srgbClr val="F5F5F5"/>
                </a:highlight>
              </a:rPr>
              <a:t> help, </a:t>
            </a:r>
            <a:r>
              <a:rPr lang="fr-CA" dirty="0" err="1">
                <a:solidFill>
                  <a:srgbClr val="444444"/>
                </a:solidFill>
                <a:highlight>
                  <a:srgbClr val="F5F5F5"/>
                </a:highlight>
              </a:rPr>
              <a:t>based</a:t>
            </a:r>
            <a:r>
              <a:rPr lang="fr-CA" dirty="0">
                <a:solidFill>
                  <a:srgbClr val="444444"/>
                </a:solidFill>
                <a:highlight>
                  <a:srgbClr val="F5F5F5"/>
                </a:highlight>
              </a:rPr>
              <a:t> on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means</a:t>
            </a:r>
            <a:r>
              <a:rPr lang="fr-CA" dirty="0">
                <a:solidFill>
                  <a:srgbClr val="444444"/>
                </a:solidFill>
                <a:highlight>
                  <a:srgbClr val="F5F5F5"/>
                </a:highlight>
              </a:rPr>
              <a:t>. </a:t>
            </a:r>
            <a:r>
              <a:rPr lang="fr-CA" dirty="0" err="1">
                <a:solidFill>
                  <a:srgbClr val="444444"/>
                </a:solidFill>
                <a:highlight>
                  <a:srgbClr val="F5F5F5"/>
                </a:highlight>
              </a:rPr>
              <a:t>After</a:t>
            </a:r>
            <a:r>
              <a:rPr lang="fr-CA" dirty="0">
                <a:solidFill>
                  <a:srgbClr val="444444"/>
                </a:solidFill>
                <a:highlight>
                  <a:srgbClr val="F5F5F5"/>
                </a:highlight>
              </a:rPr>
              <a:t> a </a:t>
            </a:r>
            <a:r>
              <a:rPr lang="fr-CA" dirty="0" err="1">
                <a:solidFill>
                  <a:srgbClr val="444444"/>
                </a:solidFill>
                <a:highlight>
                  <a:srgbClr val="F5F5F5"/>
                </a:highlight>
              </a:rPr>
              <a:t>seperation</a:t>
            </a:r>
            <a:r>
              <a:rPr lang="fr-CA" dirty="0">
                <a:solidFill>
                  <a:srgbClr val="444444"/>
                </a:solidFill>
                <a:highlight>
                  <a:srgbClr val="F5F5F5"/>
                </a:highlight>
              </a:rPr>
              <a:t>, one parent </a:t>
            </a:r>
            <a:r>
              <a:rPr lang="fr-CA" dirty="0" err="1">
                <a:solidFill>
                  <a:srgbClr val="444444"/>
                </a:solidFill>
                <a:highlight>
                  <a:srgbClr val="F5F5F5"/>
                </a:highlight>
              </a:rPr>
              <a:t>may</a:t>
            </a:r>
            <a:r>
              <a:rPr lang="fr-CA" dirty="0">
                <a:solidFill>
                  <a:srgbClr val="444444"/>
                </a:solidFill>
                <a:highlight>
                  <a:srgbClr val="F5F5F5"/>
                </a:highlight>
              </a:rPr>
              <a:t>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required</a:t>
            </a:r>
            <a:r>
              <a:rPr lang="fr-CA" dirty="0">
                <a:solidFill>
                  <a:srgbClr val="444444"/>
                </a:solidFill>
                <a:highlight>
                  <a:srgbClr val="F5F5F5"/>
                </a:highlight>
              </a:rPr>
              <a:t> to </a:t>
            </a:r>
            <a:r>
              <a:rPr lang="fr-CA" dirty="0" err="1">
                <a:solidFill>
                  <a:srgbClr val="444444"/>
                </a:solidFill>
                <a:highlight>
                  <a:srgbClr val="F5F5F5"/>
                </a:highlight>
              </a:rPr>
              <a:t>pay</a:t>
            </a:r>
            <a:r>
              <a:rPr lang="fr-CA" dirty="0">
                <a:solidFill>
                  <a:srgbClr val="444444"/>
                </a:solidFill>
                <a:highlight>
                  <a:srgbClr val="F5F5F5"/>
                </a:highlight>
              </a:rPr>
              <a:t> </a:t>
            </a:r>
            <a:r>
              <a:rPr lang="fr-CA" dirty="0" err="1">
                <a:solidFill>
                  <a:srgbClr val="444444"/>
                </a:solidFill>
                <a:highlight>
                  <a:srgbClr val="F5F5F5"/>
                </a:highlight>
              </a:rPr>
              <a:t>child</a:t>
            </a:r>
            <a:r>
              <a:rPr lang="fr-CA" dirty="0">
                <a:solidFill>
                  <a:srgbClr val="444444"/>
                </a:solidFill>
                <a:highlight>
                  <a:srgbClr val="F5F5F5"/>
                </a:highlight>
              </a:rPr>
              <a:t> support to the </a:t>
            </a:r>
            <a:r>
              <a:rPr lang="fr-CA" dirty="0" err="1">
                <a:solidFill>
                  <a:srgbClr val="444444"/>
                </a:solidFill>
                <a:highlight>
                  <a:srgbClr val="F5F5F5"/>
                </a:highlight>
              </a:rPr>
              <a:t>other</a:t>
            </a:r>
            <a:r>
              <a:rPr lang="fr-CA" dirty="0">
                <a:solidFill>
                  <a:srgbClr val="444444"/>
                </a:solidFill>
                <a:highlight>
                  <a:srgbClr val="F5F5F5"/>
                </a:highlight>
              </a:rPr>
              <a:t> parent to help cover the </a:t>
            </a:r>
            <a:r>
              <a:rPr lang="fr-CA" dirty="0" err="1">
                <a:solidFill>
                  <a:srgbClr val="444444"/>
                </a:solidFill>
                <a:highlight>
                  <a:srgbClr val="F5F5F5"/>
                </a:highlight>
              </a:rPr>
              <a:t>children’s</a:t>
            </a:r>
            <a:r>
              <a:rPr lang="fr-CA" dirty="0">
                <a:solidFill>
                  <a:srgbClr val="444444"/>
                </a:solidFill>
                <a:highlight>
                  <a:srgbClr val="F5F5F5"/>
                </a:highlight>
              </a:rPr>
              <a:t> </a:t>
            </a:r>
            <a:r>
              <a:rPr lang="fr-CA" dirty="0" err="1">
                <a:solidFill>
                  <a:srgbClr val="444444"/>
                </a:solidFill>
                <a:highlight>
                  <a:srgbClr val="F5F5F5"/>
                </a:highlight>
              </a:rPr>
              <a:t>needs</a:t>
            </a:r>
            <a:r>
              <a:rPr lang="fr-CA" dirty="0">
                <a:solidFill>
                  <a:srgbClr val="444444"/>
                </a:solidFill>
                <a:highlight>
                  <a:srgbClr val="F5F5F5"/>
                </a:highlight>
              </a:rPr>
              <a:t>.  </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Answer the participants’ questions.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If you have time, ask the following questions and write down the answers: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err="1">
                <a:solidFill>
                  <a:srgbClr val="000000"/>
                </a:solidFill>
                <a:effectLst/>
                <a:latin typeface="Aptos" panose="020B0004020202020204" pitchFamily="34" charset="0"/>
              </a:rPr>
              <a:t>Did</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enjoy</a:t>
            </a:r>
            <a:r>
              <a:rPr lang="fr-FR" sz="1200" b="0" i="0" u="none" strike="noStrike" dirty="0">
                <a:solidFill>
                  <a:srgbClr val="000000"/>
                </a:solidFill>
                <a:effectLst/>
                <a:latin typeface="Aptos" panose="020B0004020202020204" pitchFamily="34" charset="0"/>
              </a:rPr>
              <a:t> the workshop? </a:t>
            </a:r>
            <a:r>
              <a:rPr lang="fr-FR" sz="1200" b="0" i="0" u="none" strike="noStrike" dirty="0" err="1">
                <a:solidFill>
                  <a:srgbClr val="000000"/>
                </a:solidFill>
                <a:effectLst/>
                <a:latin typeface="Aptos" panose="020B0004020202020204" pitchFamily="34" charset="0"/>
              </a:rPr>
              <a:t>Why</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en-CA" sz="1200" b="0" i="0" u="none" strike="noStrike" dirty="0">
                <a:solidFill>
                  <a:srgbClr val="000000"/>
                </a:solidFill>
                <a:effectLst/>
                <a:latin typeface="Aptos" panose="020B0004020202020204" pitchFamily="34" charset="0"/>
              </a:rPr>
              <a:t>What new things did you learn?</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a:solidFill>
                  <a:srgbClr val="000000"/>
                </a:solidFill>
                <a:effectLst/>
                <a:latin typeface="Aptos" panose="020B0004020202020204" pitchFamily="34" charset="0"/>
              </a:rPr>
              <a:t>Is the information </a:t>
            </a:r>
            <a:r>
              <a:rPr lang="fr-FR" sz="1200" b="0" i="0" u="none" strike="noStrike" dirty="0" err="1">
                <a:solidFill>
                  <a:srgbClr val="000000"/>
                </a:solidFill>
                <a:effectLst/>
                <a:latin typeface="Aptos" panose="020B0004020202020204" pitchFamily="34" charset="0"/>
              </a:rPr>
              <a:t>shared</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this</a:t>
            </a:r>
            <a:r>
              <a:rPr lang="fr-FR" sz="1200" b="0" i="0" u="none" strike="noStrike" dirty="0">
                <a:solidFill>
                  <a:srgbClr val="000000"/>
                </a:solidFill>
                <a:effectLst/>
                <a:latin typeface="Aptos" panose="020B0004020202020204" pitchFamily="34" charset="0"/>
              </a:rPr>
              <a:t> workshop </a:t>
            </a:r>
            <a:r>
              <a:rPr lang="fr-FR" sz="1200" b="0" i="0" u="none" strike="noStrike" dirty="0" err="1">
                <a:solidFill>
                  <a:srgbClr val="000000"/>
                </a:solidFill>
                <a:effectLst/>
                <a:latin typeface="Aptos" panose="020B0004020202020204" pitchFamily="34" charset="0"/>
              </a:rPr>
              <a:t>useful</a:t>
            </a:r>
            <a:r>
              <a:rPr lang="fr-FR" sz="1200" b="0" i="0" u="none" strike="noStrike" dirty="0">
                <a:solidFill>
                  <a:srgbClr val="000000"/>
                </a:solidFill>
                <a:effectLst/>
                <a:latin typeface="Aptos" panose="020B0004020202020204" pitchFamily="34" charset="0"/>
              </a:rPr>
              <a:t> to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what</a:t>
            </a:r>
            <a:r>
              <a:rPr lang="fr-FR" sz="1200" b="0" i="0" u="none" strike="noStrike" dirty="0">
                <a:solidFill>
                  <a:srgbClr val="000000"/>
                </a:solidFill>
                <a:effectLst/>
                <a:latin typeface="Aptos" panose="020B0004020202020204" pitchFamily="34" charset="0"/>
              </a:rPr>
              <a:t> situation </a:t>
            </a:r>
            <a:r>
              <a:rPr lang="fr-FR" sz="1200" b="0" i="0" u="none" strike="noStrike" dirty="0" err="1">
                <a:solidFill>
                  <a:srgbClr val="000000"/>
                </a:solidFill>
                <a:effectLst/>
                <a:latin typeface="Aptos" panose="020B0004020202020204" pitchFamily="34" charset="0"/>
              </a:rPr>
              <a:t>will</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use </a:t>
            </a:r>
            <a:r>
              <a:rPr lang="fr-FR" sz="1200" b="0" i="0" u="none" strike="noStrike" dirty="0" err="1">
                <a:solidFill>
                  <a:srgbClr val="000000"/>
                </a:solidFill>
                <a:effectLst/>
                <a:latin typeface="Aptos" panose="020B0004020202020204" pitchFamily="34" charset="0"/>
              </a:rPr>
              <a:t>it</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Feel free to thank everyone for participating in the workshop, asking questions and sharing their perspective.</a:t>
            </a:r>
            <a:endParaRPr lang="fr-CA" sz="1200" b="0" i="0" dirty="0">
              <a:solidFill>
                <a:srgbClr val="444444"/>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28159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000000"/>
                </a:solidFill>
                <a:highlight>
                  <a:srgbClr val="F5F5F5"/>
                </a:highlight>
                <a:latin typeface="Aptos"/>
                <a:ea typeface="Calibri"/>
                <a:cs typeface="Calibri"/>
              </a:rPr>
              <a:t>3</a:t>
            </a:r>
            <a:r>
              <a:rPr lang="fr-CA" b="1" dirty="0">
                <a:solidFill>
                  <a:srgbClr val="000000"/>
                </a:solidFill>
                <a:highlight>
                  <a:srgbClr val="F5F5F5"/>
                </a:highlight>
              </a:rPr>
              <a:t> minutes</a:t>
            </a:r>
            <a:r>
              <a:rPr lang="en-US" dirty="0">
                <a:solidFill>
                  <a:srgbClr val="000000"/>
                </a:solidFill>
                <a:highlight>
                  <a:srgbClr val="F5F5F5"/>
                </a:highlight>
              </a:rPr>
              <a:t> </a:t>
            </a:r>
          </a:p>
          <a:p>
            <a:r>
              <a:rPr lang="fr-CA" b="1" dirty="0">
                <a:solidFill>
                  <a:srgbClr val="000000"/>
                </a:solidFill>
                <a:highlight>
                  <a:srgbClr val="F5F5F5"/>
                </a:highlight>
              </a:rPr>
              <a:t>Instructions for the workshop </a:t>
            </a:r>
            <a:r>
              <a:rPr lang="fr-CA" b="1" dirty="0" err="1">
                <a:solidFill>
                  <a:srgbClr val="000000"/>
                </a:solidFill>
                <a:highlight>
                  <a:srgbClr val="F5F5F5"/>
                </a:highlight>
              </a:rPr>
              <a:t>facilitator</a:t>
            </a:r>
            <a:endParaRPr lang="fr-CA" dirty="0">
              <a:solidFill>
                <a:srgbClr val="000000"/>
              </a:solidFill>
              <a:highlight>
                <a:srgbClr val="F5F5F5"/>
              </a:highlight>
            </a:endParaRPr>
          </a:p>
          <a:p>
            <a:endParaRPr lang="fr-CA" dirty="0">
              <a:solidFill>
                <a:srgbClr val="000000"/>
              </a:solidFill>
              <a:highlight>
                <a:srgbClr val="F5F5F5"/>
              </a:highlight>
            </a:endParaRPr>
          </a:p>
          <a:p>
            <a:pPr marL="285750" indent="-285750">
              <a:buFont typeface="Arial,Sans-Serif"/>
              <a:buChar char="•"/>
            </a:pPr>
            <a:r>
              <a:rPr lang="en-CA" dirty="0">
                <a:solidFill>
                  <a:srgbClr val="000000"/>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dirty="0">
              <a:solidFill>
                <a:srgbClr val="000000"/>
              </a:solidFill>
              <a:highlight>
                <a:srgbClr val="F5F5F5"/>
              </a:highlight>
            </a:endParaRPr>
          </a:p>
          <a:p>
            <a:pPr marL="285750" indent="-285750">
              <a:buFont typeface="Arial,Sans-Serif"/>
              <a:buChar char="•"/>
            </a:pPr>
            <a:r>
              <a:rPr lang="en-CA" dirty="0">
                <a:solidFill>
                  <a:srgbClr val="000000"/>
                </a:solidFill>
                <a:highlight>
                  <a:srgbClr val="F5F5F5"/>
                </a:highlight>
              </a:rPr>
              <a:t>Lead a discussion based on the following questions:</a:t>
            </a:r>
            <a:endParaRPr lang="en-US" dirty="0">
              <a:solidFill>
                <a:srgbClr val="000000"/>
              </a:solidFill>
              <a:highlight>
                <a:srgbClr val="F5F5F5"/>
              </a:highlight>
            </a:endParaRPr>
          </a:p>
          <a:p>
            <a:pPr marL="1200150" lvl="2" indent="-285750">
              <a:buFont typeface="Wingdings,Sans-Serif"/>
              <a:buChar char="§"/>
            </a:pPr>
            <a:r>
              <a:rPr lang="en-CA" dirty="0">
                <a:solidFill>
                  <a:srgbClr val="000000"/>
                </a:solidFill>
                <a:highlight>
                  <a:srgbClr val="F5F5F5"/>
                </a:highlight>
              </a:rPr>
              <a:t>What is happening in this image?</a:t>
            </a:r>
            <a:endParaRPr lang="en-US" dirty="0">
              <a:solidFill>
                <a:srgbClr val="000000"/>
              </a:solidFill>
              <a:highlight>
                <a:srgbClr val="F5F5F5"/>
              </a:highlight>
            </a:endParaRPr>
          </a:p>
          <a:p>
            <a:pPr marL="1200150" lvl="2" indent="-285750">
              <a:buFont typeface="Wingdings,Sans-Serif"/>
              <a:buChar char="§"/>
            </a:pPr>
            <a:r>
              <a:rPr lang="en-CA" dirty="0">
                <a:solidFill>
                  <a:srgbClr val="000000"/>
                </a:solidFill>
                <a:highlight>
                  <a:srgbClr val="F5F5F5"/>
                </a:highlight>
              </a:rPr>
              <a:t>What does this image tell us about the couple?</a:t>
            </a:r>
            <a:endParaRPr lang="en-US" dirty="0">
              <a:solidFill>
                <a:srgbClr val="000000"/>
              </a:solidFill>
              <a:highlight>
                <a:srgbClr val="F5F5F5"/>
              </a:highlight>
            </a:endParaRPr>
          </a:p>
          <a:p>
            <a:pPr marL="1200150" lvl="2" indent="-285750">
              <a:buFont typeface="Wingdings,Sans-Serif"/>
              <a:buChar char="§"/>
            </a:pPr>
            <a:r>
              <a:rPr lang="en-CA" dirty="0">
                <a:solidFill>
                  <a:srgbClr val="000000"/>
                </a:solidFill>
                <a:highlight>
                  <a:srgbClr val="F5F5F5"/>
                </a:highlight>
              </a:rPr>
              <a:t>What more can you say about the situation if we assume that the woman wants to leave her husband or partner?</a:t>
            </a:r>
            <a:endParaRPr lang="en-US" dirty="0">
              <a:solidFill>
                <a:srgbClr val="000000"/>
              </a:solidFill>
              <a:highlight>
                <a:srgbClr val="F5F5F5"/>
              </a:highlight>
            </a:endParaRPr>
          </a:p>
          <a:p>
            <a:pPr marL="1200150" lvl="2" indent="-285750">
              <a:buFont typeface="Wingdings,Sans-Serif"/>
              <a:buChar char="§"/>
            </a:pPr>
            <a:r>
              <a:rPr lang="en-CA" dirty="0">
                <a:solidFill>
                  <a:srgbClr val="000000"/>
                </a:solidFill>
                <a:highlight>
                  <a:srgbClr val="F5F5F5"/>
                </a:highlight>
              </a:rPr>
              <a:t>What more can you say about the situation if we assume that the woman has a precarious (uncertain) immigration status?</a:t>
            </a:r>
            <a:endParaRPr lang="en-US" dirty="0">
              <a:solidFill>
                <a:srgbClr val="000000"/>
              </a:solidFill>
              <a:highlight>
                <a:srgbClr val="F5F5F5"/>
              </a:highlight>
            </a:endParaRPr>
          </a:p>
          <a:p>
            <a:pPr marL="628650" lvl="2"/>
            <a:endParaRPr lang="en-CA" dirty="0">
              <a:solidFill>
                <a:srgbClr val="000000"/>
              </a:solidFill>
              <a:highlight>
                <a:srgbClr val="F5F5F5"/>
              </a:highlight>
            </a:endParaRPr>
          </a:p>
          <a:p>
            <a:pPr marL="171450" lvl="1" indent="-285750">
              <a:buFont typeface="Arial,Sans-Serif"/>
              <a:buChar char="•"/>
            </a:pPr>
            <a:r>
              <a:rPr lang="en-CA" dirty="0">
                <a:solidFill>
                  <a:srgbClr val="000000"/>
                </a:solidFill>
                <a:highlight>
                  <a:srgbClr val="F5F5F5"/>
                </a:highlight>
              </a:rPr>
              <a:t>Summarize by repeating the key words that were mentioned by the participants and that are related to the topic of this workshop.</a:t>
            </a:r>
            <a:endParaRPr lang="fr-CA" dirty="0"/>
          </a:p>
          <a:p>
            <a:endParaRPr lang="fr-CA" sz="1200" b="1" i="0" dirty="0">
              <a:solidFill>
                <a:srgbClr val="000000"/>
              </a:solidFill>
              <a:effectLst/>
              <a:highlight>
                <a:srgbClr val="F5F5F5"/>
              </a:highlight>
              <a:latin typeface="Calibri"/>
              <a:ea typeface="Calibri"/>
              <a:cs typeface="Calibri"/>
            </a:endParaRPr>
          </a:p>
          <a:p>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for the workshop </a:t>
            </a:r>
            <a:r>
              <a:rPr lang="fr-CA" b="1" u="sng" dirty="0" err="1"/>
              <a:t>facilitator</a:t>
            </a:r>
            <a:endParaRPr lang="fr-CA" dirty="0" err="1"/>
          </a:p>
          <a:p>
            <a:endParaRPr lang="fr-CA"/>
          </a:p>
          <a:p>
            <a:pPr marL="171450" indent="-171450">
              <a:buFont typeface="Arial"/>
              <a:buChar char="•"/>
            </a:pPr>
            <a:r>
              <a:rPr lang="en-CA" dirty="0"/>
              <a:t>Read the following scenario aloud:</a:t>
            </a:r>
            <a:endParaRPr lang="fr-CA" dirty="0"/>
          </a:p>
          <a:p>
            <a:endParaRPr lang="fr-CA"/>
          </a:p>
          <a:p>
            <a:pPr marL="171450" indent="-171450">
              <a:buFont typeface="Arial"/>
              <a:buChar char="•"/>
            </a:pPr>
            <a:r>
              <a:rPr lang="en-CA" dirty="0"/>
              <a:t>Giulia’s ex-partner moved out of their apartment 8 months ago, when they decided to separate. Since then, Giulia has been taking care of their 2 children full-time, and her ex-partner, Jamie, rarely helps her pay for food, housing and clothes.  Suddenly, Jamie calls her and tells her that he wants to travel to the United States with the children for two weeks. Giulia is surprised, because her ex has not seen the children for two months. In addition, they are in the middle of the school year. It would be more useful if he spent that money to pay for the children’s daily expenses.</a:t>
            </a:r>
            <a:endParaRPr lang="fr-CA" dirty="0"/>
          </a:p>
          <a:p>
            <a:endParaRPr lang="fr-CA"/>
          </a:p>
          <a:p>
            <a:pPr marL="171450" indent="-171450">
              <a:buFont typeface="Arial"/>
              <a:buChar char="•"/>
            </a:pPr>
            <a:r>
              <a:rPr lang="en-CA" dirty="0"/>
              <a:t>Lead a discussion using the following questions:</a:t>
            </a:r>
            <a:endParaRPr lang="fr-CA" dirty="0"/>
          </a:p>
          <a:p>
            <a:pPr lvl="1" indent="-171450">
              <a:buFont typeface="Arial"/>
              <a:buChar char="•"/>
            </a:pPr>
            <a:r>
              <a:rPr lang="en-CA" dirty="0"/>
              <a:t>Have you ever experienced a similar situation?</a:t>
            </a:r>
            <a:endParaRPr lang="fr-CA" dirty="0"/>
          </a:p>
          <a:p>
            <a:pPr lvl="1" indent="-171450">
              <a:buFont typeface="Arial"/>
              <a:buChar char="•"/>
            </a:pPr>
            <a:r>
              <a:rPr lang="en-CA" dirty="0"/>
              <a:t>What are the main concerns or issues in this situation?</a:t>
            </a:r>
            <a:endParaRPr lang="fr-CA" dirty="0"/>
          </a:p>
          <a:p>
            <a:pPr lvl="1" indent="-171450">
              <a:buFont typeface="Arial"/>
              <a:buChar char="•"/>
            </a:pPr>
            <a:r>
              <a:rPr lang="en-CA" dirty="0"/>
              <a:t>What are the rights and responsibilities related to these concerns or issues?</a:t>
            </a:r>
            <a:endParaRPr lang="fr-CA" dirty="0"/>
          </a:p>
          <a:p>
            <a:pPr lvl="1" indent="-171450">
              <a:buFont typeface="Arial"/>
              <a:buChar char="•"/>
            </a:pPr>
            <a:r>
              <a:rPr lang="en-CA" dirty="0"/>
              <a:t>What should Giulia do to solve the problem?</a:t>
            </a:r>
            <a:endParaRPr lang="fr-CA" dirty="0"/>
          </a:p>
          <a:p>
            <a:pPr marL="171450" indent="-171450">
              <a:buFont typeface="Arial"/>
              <a:buChar char="•"/>
            </a:pPr>
            <a:endParaRPr lang="fr-CA" dirty="0"/>
          </a:p>
          <a:p>
            <a:pPr marL="628650" lvl="1" indent="-171450">
              <a:buFont typeface="Arial,Sans-Serif"/>
              <a:buChar char="•"/>
            </a:pPr>
            <a:endParaRPr lang="fr-CA"/>
          </a:p>
          <a:p>
            <a:pPr marL="171450" indent="-171450">
              <a:buFont typeface="Arial"/>
              <a:buChar char="•"/>
            </a:pPr>
            <a:r>
              <a:rPr lang="fr-CA" dirty="0"/>
              <a:t>Mention </a:t>
            </a:r>
            <a:r>
              <a:rPr lang="fr-CA" err="1"/>
              <a:t>that</a:t>
            </a:r>
            <a:r>
              <a:rPr lang="fr-CA" dirty="0"/>
              <a:t> </a:t>
            </a:r>
            <a:r>
              <a:rPr lang="fr-CA" err="1"/>
              <a:t>you</a:t>
            </a:r>
            <a:r>
              <a:rPr lang="fr-CA" dirty="0"/>
              <a:t> </a:t>
            </a:r>
            <a:r>
              <a:rPr lang="fr-CA" err="1"/>
              <a:t>will</a:t>
            </a:r>
            <a:r>
              <a:rPr lang="fr-CA" dirty="0"/>
              <a:t> </a:t>
            </a:r>
            <a:r>
              <a:rPr lang="fr-CA" err="1"/>
              <a:t>share</a:t>
            </a:r>
            <a:r>
              <a:rPr lang="fr-CA" dirty="0"/>
              <a:t> </a:t>
            </a:r>
            <a:r>
              <a:rPr lang="fr-CA" err="1"/>
              <a:t>legal</a:t>
            </a:r>
            <a:r>
              <a:rPr lang="fr-CA" dirty="0"/>
              <a:t> information to help the participants </a:t>
            </a:r>
            <a:r>
              <a:rPr lang="fr-CA" err="1"/>
              <a:t>better</a:t>
            </a:r>
            <a:r>
              <a:rPr lang="fr-CA" dirty="0"/>
              <a:t> </a:t>
            </a:r>
            <a:r>
              <a:rPr lang="fr-CA" err="1"/>
              <a:t>understand</a:t>
            </a:r>
            <a:r>
              <a:rPr lang="fr-CA" dirty="0"/>
              <a:t> the </a:t>
            </a:r>
            <a:r>
              <a:rPr lang="fr-CA" err="1"/>
              <a:t>legal</a:t>
            </a:r>
            <a:r>
              <a:rPr lang="fr-CA" dirty="0"/>
              <a:t> issues, </a:t>
            </a:r>
            <a:r>
              <a:rPr lang="fr-CA" err="1"/>
              <a:t>rights</a:t>
            </a:r>
            <a:r>
              <a:rPr lang="fr-CA" dirty="0"/>
              <a:t> and </a:t>
            </a:r>
            <a:r>
              <a:rPr lang="fr-CA" err="1"/>
              <a:t>responsibilities</a:t>
            </a:r>
            <a:r>
              <a:rPr lang="fr-CA" dirty="0"/>
              <a:t> </a:t>
            </a:r>
            <a:r>
              <a:rPr lang="fr-CA" err="1"/>
              <a:t>involved</a:t>
            </a:r>
            <a:r>
              <a:rPr lang="fr-CA" dirty="0"/>
              <a:t> in </a:t>
            </a:r>
            <a:r>
              <a:rPr lang="fr-CA" err="1"/>
              <a:t>this</a:t>
            </a:r>
            <a:r>
              <a:rPr lang="fr-CA" dirty="0"/>
              <a:t> scenario and </a:t>
            </a:r>
            <a:r>
              <a:rPr lang="fr-CA" err="1"/>
              <a:t>that</a:t>
            </a:r>
            <a:r>
              <a:rPr lang="fr-CA" dirty="0"/>
              <a:t> </a:t>
            </a:r>
            <a:r>
              <a:rPr lang="fr-CA" err="1"/>
              <a:t>you</a:t>
            </a:r>
            <a:r>
              <a:rPr lang="fr-CA" dirty="0"/>
              <a:t> </a:t>
            </a:r>
            <a:r>
              <a:rPr lang="fr-CA" err="1"/>
              <a:t>will</a:t>
            </a:r>
            <a:r>
              <a:rPr lang="fr-CA" dirty="0"/>
              <a:t> come back to the scenario at the end of </a:t>
            </a:r>
            <a:r>
              <a:rPr lang="fr-CA" err="1"/>
              <a:t>this</a:t>
            </a:r>
            <a:r>
              <a:rPr lang="fr-CA" dirty="0"/>
              <a:t> workshop. Let participants know </a:t>
            </a:r>
            <a:r>
              <a:rPr lang="fr-CA" err="1"/>
              <a:t>you</a:t>
            </a:r>
            <a:r>
              <a:rPr lang="fr-CA" dirty="0"/>
              <a:t> </a:t>
            </a:r>
            <a:r>
              <a:rPr lang="fr-CA" err="1"/>
              <a:t>will</a:t>
            </a:r>
            <a:r>
              <a:rPr lang="fr-CA" dirty="0"/>
              <a:t> </a:t>
            </a:r>
            <a:r>
              <a:rPr lang="fr-CA" err="1"/>
              <a:t>be</a:t>
            </a:r>
            <a:r>
              <a:rPr lang="fr-CA" dirty="0"/>
              <a:t> </a:t>
            </a:r>
            <a:r>
              <a:rPr lang="fr-CA" err="1"/>
              <a:t>covering</a:t>
            </a:r>
            <a:r>
              <a:rPr lang="fr-CA" dirty="0"/>
              <a:t> </a:t>
            </a:r>
            <a:r>
              <a:rPr lang="fr-CA" err="1"/>
              <a:t>some</a:t>
            </a:r>
            <a:r>
              <a:rPr lang="fr-CA" dirty="0"/>
              <a:t> basic </a:t>
            </a:r>
            <a:r>
              <a:rPr lang="fr-CA" err="1"/>
              <a:t>legal</a:t>
            </a:r>
            <a:r>
              <a:rPr lang="fr-CA" dirty="0"/>
              <a:t> </a:t>
            </a:r>
            <a:r>
              <a:rPr lang="fr-CA" err="1"/>
              <a:t>rules</a:t>
            </a:r>
            <a:r>
              <a:rPr lang="fr-CA" dirty="0"/>
              <a:t>. </a:t>
            </a:r>
            <a:r>
              <a:rPr lang="fr-CA" err="1"/>
              <a:t>Acknowledge</a:t>
            </a:r>
            <a:r>
              <a:rPr lang="fr-CA" dirty="0"/>
              <a:t> </a:t>
            </a:r>
            <a:r>
              <a:rPr lang="fr-CA" err="1"/>
              <a:t>that</a:t>
            </a:r>
            <a:r>
              <a:rPr lang="fr-CA" dirty="0"/>
              <a:t> </a:t>
            </a:r>
            <a:r>
              <a:rPr lang="fr-CA" err="1"/>
              <a:t>everyone’s</a:t>
            </a:r>
            <a:r>
              <a:rPr lang="fr-CA" dirty="0"/>
              <a:t> </a:t>
            </a:r>
            <a:r>
              <a:rPr lang="fr-CA" err="1"/>
              <a:t>experience</a:t>
            </a:r>
            <a:r>
              <a:rPr lang="fr-CA" dirty="0"/>
              <a:t> </a:t>
            </a:r>
            <a:r>
              <a:rPr lang="fr-CA" err="1"/>
              <a:t>with</a:t>
            </a:r>
            <a:r>
              <a:rPr lang="fr-CA" dirty="0"/>
              <a:t> the justice system </a:t>
            </a:r>
            <a:r>
              <a:rPr lang="fr-CA" err="1"/>
              <a:t>is</a:t>
            </a:r>
            <a:r>
              <a:rPr lang="fr-CA" dirty="0"/>
              <a:t> </a:t>
            </a:r>
            <a:r>
              <a:rPr lang="fr-CA" err="1"/>
              <a:t>different</a:t>
            </a:r>
            <a:r>
              <a:rPr lang="fr-CA" dirty="0"/>
              <a:t> and can </a:t>
            </a:r>
            <a:r>
              <a:rPr lang="fr-CA" err="1"/>
              <a:t>be</a:t>
            </a:r>
            <a:r>
              <a:rPr lang="fr-CA" dirty="0"/>
              <a:t> </a:t>
            </a:r>
            <a:r>
              <a:rPr lang="fr-CA" err="1"/>
              <a:t>shaped</a:t>
            </a:r>
            <a:r>
              <a:rPr lang="fr-CA" dirty="0"/>
              <a:t> by </a:t>
            </a:r>
            <a:r>
              <a:rPr lang="fr-CA" err="1"/>
              <a:t>past</a:t>
            </a:r>
            <a:r>
              <a:rPr lang="fr-CA" dirty="0"/>
              <a:t> challenges, as </a:t>
            </a:r>
            <a:r>
              <a:rPr lang="fr-CA" err="1"/>
              <a:t>well</a:t>
            </a:r>
            <a:r>
              <a:rPr lang="fr-CA" dirty="0"/>
              <a:t> as cultural and </a:t>
            </a:r>
            <a:r>
              <a:rPr lang="fr-CA" err="1"/>
              <a:t>language</a:t>
            </a:r>
            <a:r>
              <a:rPr lang="fr-CA" dirty="0"/>
              <a:t> </a:t>
            </a:r>
            <a:r>
              <a:rPr lang="fr-CA" err="1"/>
              <a:t>barriers</a:t>
            </a:r>
            <a:r>
              <a:rPr lang="fr-CA" dirty="0"/>
              <a:t>.  </a:t>
            </a:r>
            <a:r>
              <a:rPr lang="fr-CA" err="1"/>
              <a:t>Remind</a:t>
            </a:r>
            <a:r>
              <a:rPr lang="fr-CA" dirty="0"/>
              <a:t> participants </a:t>
            </a:r>
            <a:r>
              <a:rPr lang="fr-CA" err="1"/>
              <a:t>that</a:t>
            </a:r>
            <a:r>
              <a:rPr lang="fr-CA" dirty="0"/>
              <a:t> the goal of the workshop </a:t>
            </a:r>
            <a:r>
              <a:rPr lang="fr-CA" err="1"/>
              <a:t>is</a:t>
            </a:r>
            <a:r>
              <a:rPr lang="fr-CA" dirty="0"/>
              <a:t> to </a:t>
            </a:r>
            <a:r>
              <a:rPr lang="fr-CA" err="1"/>
              <a:t>inform</a:t>
            </a:r>
            <a:r>
              <a:rPr lang="fr-CA" dirty="0"/>
              <a:t> </a:t>
            </a:r>
            <a:r>
              <a:rPr lang="fr-CA" err="1"/>
              <a:t>them</a:t>
            </a:r>
            <a:r>
              <a:rPr lang="fr-CA" dirty="0"/>
              <a:t> about </a:t>
            </a:r>
            <a:r>
              <a:rPr lang="fr-CA" err="1"/>
              <a:t>their</a:t>
            </a:r>
            <a:r>
              <a:rPr lang="fr-CA" dirty="0"/>
              <a:t> </a:t>
            </a:r>
            <a:r>
              <a:rPr lang="fr-CA" err="1"/>
              <a:t>rights</a:t>
            </a:r>
            <a:r>
              <a:rPr lang="fr-CA" dirty="0"/>
              <a:t>, </a:t>
            </a:r>
            <a:r>
              <a:rPr lang="fr-CA" err="1"/>
              <a:t>so</a:t>
            </a:r>
            <a:r>
              <a:rPr lang="fr-CA" dirty="0"/>
              <a:t> </a:t>
            </a:r>
            <a:r>
              <a:rPr lang="fr-CA" err="1"/>
              <a:t>that</a:t>
            </a:r>
            <a:r>
              <a:rPr lang="fr-CA" dirty="0"/>
              <a:t> </a:t>
            </a:r>
            <a:r>
              <a:rPr lang="fr-CA" err="1"/>
              <a:t>they</a:t>
            </a:r>
            <a:r>
              <a:rPr lang="fr-CA" dirty="0"/>
              <a:t> can </a:t>
            </a:r>
            <a:r>
              <a:rPr lang="fr-CA" err="1"/>
              <a:t>make</a:t>
            </a:r>
            <a:r>
              <a:rPr lang="fr-CA" dirty="0"/>
              <a:t> </a:t>
            </a:r>
            <a:r>
              <a:rPr lang="fr-CA" err="1"/>
              <a:t>informed</a:t>
            </a:r>
            <a:r>
              <a:rPr lang="fr-CA" dirty="0"/>
              <a:t> </a:t>
            </a:r>
            <a:r>
              <a:rPr lang="fr-CA" err="1"/>
              <a:t>decisions</a:t>
            </a:r>
            <a:r>
              <a:rPr lang="fr-CA" dirty="0"/>
              <a:t> and </a:t>
            </a:r>
            <a:r>
              <a:rPr lang="fr-CA" err="1"/>
              <a:t>protect</a:t>
            </a:r>
            <a:r>
              <a:rPr lang="fr-CA" dirty="0"/>
              <a:t> </a:t>
            </a:r>
            <a:r>
              <a:rPr lang="fr-CA" err="1"/>
              <a:t>themselves</a:t>
            </a:r>
            <a:r>
              <a:rPr lang="fr-CA" dirty="0"/>
              <a:t>.   </a:t>
            </a:r>
          </a:p>
          <a:p>
            <a:pPr marL="171450" indent="-171450">
              <a:buFont typeface="Arial"/>
              <a:buChar char="•"/>
            </a:pPr>
            <a:endParaRPr lang="fr-CA" dirty="0"/>
          </a:p>
          <a:p>
            <a:pPr marL="171450" indent="-171450">
              <a:buFont typeface="Arial"/>
              <a:buChar char="•"/>
            </a:pPr>
            <a:r>
              <a:rPr lang="en-CA" dirty="0"/>
              <a:t>Then explain the goals of this workshop:</a:t>
            </a:r>
            <a:endParaRPr lang="fr-CA" dirty="0"/>
          </a:p>
          <a:p>
            <a:pPr lvl="1" indent="-171450">
              <a:buFont typeface="Arial"/>
              <a:buChar char="•"/>
            </a:pPr>
            <a:r>
              <a:rPr lang="en-CA" dirty="0"/>
              <a:t>To understand the rights and obligations of parents.</a:t>
            </a:r>
            <a:endParaRPr lang="fr-CA" dirty="0"/>
          </a:p>
          <a:p>
            <a:pPr lvl="1" indent="-171450">
              <a:buFont typeface="Arial"/>
              <a:buChar char="•"/>
            </a:pPr>
            <a:r>
              <a:rPr lang="en-CA" dirty="0"/>
              <a:t>To understand the consequences of separation on child custody.</a:t>
            </a:r>
            <a:endParaRPr lang="fr-CA" dirty="0"/>
          </a:p>
          <a:p>
            <a:pPr lvl="1" indent="-171450">
              <a:buFont typeface="Arial"/>
              <a:buChar char="•"/>
            </a:pPr>
            <a:r>
              <a:rPr lang="en-CA" dirty="0"/>
              <a:t>To understand how child support works.</a:t>
            </a:r>
            <a:endParaRPr lang="fr-CA" dirty="0"/>
          </a:p>
          <a:p>
            <a:pPr marL="171450" indent="-171450">
              <a:buFont typeface="Arial"/>
              <a:buChar char="•"/>
            </a:pPr>
            <a:endParaRPr lang="en-CA" dirty="0"/>
          </a:p>
          <a:p>
            <a:pPr marL="171450" indent="-171450">
              <a:buFont typeface="Arial"/>
              <a:buChar char="•"/>
            </a:pPr>
            <a:r>
              <a:rPr lang="en-CA" dirty="0"/>
              <a:t>Name the main topics that will be discussed: Parental authority, child custody (or "parenting time"), child support.</a:t>
            </a:r>
            <a:endParaRPr lang="fr-CA" dirty="0"/>
          </a:p>
          <a:p>
            <a:pPr marL="171450" indent="-171450">
              <a:buFont typeface="Arial"/>
              <a:buChar char="•"/>
            </a:pPr>
            <a:endParaRPr lang="fr-CA" dirty="0"/>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en-US" dirty="0"/>
          </a:p>
          <a:p>
            <a:endParaRPr lang="fr-CA"/>
          </a:p>
          <a:p>
            <a:r>
              <a:rPr lang="fr-CA" b="1" u="sng" dirty="0"/>
              <a:t>Instructions for the workshop </a:t>
            </a:r>
            <a:r>
              <a:rPr lang="fr-CA" b="1" u="sng" dirty="0" err="1"/>
              <a:t>facilitator</a:t>
            </a:r>
            <a:endParaRPr lang="fr-CA" dirty="0" err="1"/>
          </a:p>
          <a:p>
            <a:endParaRPr lang="fr-CA"/>
          </a:p>
          <a:p>
            <a:pPr marL="285750" indent="-285750">
              <a:buFont typeface="Arial"/>
              <a:buChar char="•"/>
            </a:pPr>
            <a:r>
              <a:rPr lang="en-CA" dirty="0"/>
              <a:t>Explain the information below by making connections with the scenario.</a:t>
            </a:r>
            <a:endParaRPr lang="fr-CA" dirty="0"/>
          </a:p>
          <a:p>
            <a:endParaRPr lang="fr-CA"/>
          </a:p>
          <a:p>
            <a:r>
              <a:rPr lang="fr-CA" b="1" u="sng" dirty="0"/>
              <a:t>Information to </a:t>
            </a:r>
            <a:r>
              <a:rPr lang="fr-CA" b="1" u="sng" dirty="0" err="1"/>
              <a:t>share</a:t>
            </a:r>
            <a:endParaRPr lang="fr-CA" dirty="0" err="1"/>
          </a:p>
          <a:p>
            <a:endParaRPr lang="fr-CA"/>
          </a:p>
          <a:p>
            <a:pPr marL="171450" indent="-171450" algn="just">
              <a:buFont typeface="Arial"/>
              <a:buChar char="•"/>
            </a:pPr>
            <a:r>
              <a:rPr lang="en-CA" dirty="0"/>
              <a:t>Parents must make important decisions about their children together. This is true </a:t>
            </a:r>
            <a:r>
              <a:rPr lang="en-CA" b="1" dirty="0"/>
              <a:t>even if the parents are separated</a:t>
            </a:r>
            <a:r>
              <a:rPr lang="en-CA" dirty="0"/>
              <a:t>, and </a:t>
            </a:r>
            <a:r>
              <a:rPr lang="en-CA" b="1" dirty="0"/>
              <a:t>even if one parent spends more time with the children</a:t>
            </a:r>
            <a:r>
              <a:rPr lang="en-CA" dirty="0"/>
              <a:t>. This is called “parental authority.” It ends when the child turns 18.</a:t>
            </a:r>
            <a:endParaRPr lang="fr-CA" dirty="0"/>
          </a:p>
          <a:p>
            <a:pPr algn="just"/>
            <a:endParaRPr lang="fr-CA"/>
          </a:p>
          <a:p>
            <a:pPr marL="171450" indent="-171450">
              <a:buFont typeface="Arial"/>
              <a:buChar char="•"/>
            </a:pPr>
            <a:r>
              <a:rPr lang="en-CA"/>
              <a:t>For example, parents must decide on the following matters together:</a:t>
            </a:r>
            <a:endParaRPr lang="fr-CA"/>
          </a:p>
          <a:p>
            <a:pPr lvl="1" indent="-171450">
              <a:buFont typeface="Arial"/>
              <a:buChar char="•"/>
            </a:pPr>
            <a:r>
              <a:rPr lang="en-CA"/>
              <a:t>Health care.</a:t>
            </a:r>
            <a:endParaRPr lang="fr-CA" dirty="0"/>
          </a:p>
          <a:p>
            <a:pPr lvl="1" indent="-171450">
              <a:buFont typeface="Arial"/>
              <a:buChar char="•"/>
            </a:pPr>
            <a:r>
              <a:rPr lang="en-CA"/>
              <a:t>Schooling.</a:t>
            </a:r>
            <a:endParaRPr lang="fr-CA" dirty="0"/>
          </a:p>
          <a:p>
            <a:pPr lvl="1" indent="-171450">
              <a:buFont typeface="Arial"/>
              <a:buChar char="•"/>
            </a:pPr>
            <a:r>
              <a:rPr lang="en-CA"/>
              <a:t>Activities and recreation.</a:t>
            </a:r>
            <a:endParaRPr lang="fr-CA" dirty="0"/>
          </a:p>
          <a:p>
            <a:pPr lvl="1" indent="-171450">
              <a:buFont typeface="Arial"/>
              <a:buChar char="•"/>
            </a:pPr>
            <a:r>
              <a:rPr lang="en-CA"/>
              <a:t>Travel.</a:t>
            </a:r>
            <a:endParaRPr lang="fr-CA"/>
          </a:p>
          <a:p>
            <a:pPr marL="171450" indent="-171450" algn="just">
              <a:buFont typeface="Arial"/>
              <a:buChar char="•"/>
            </a:pPr>
            <a:endParaRPr lang="fr-CA" dirty="0"/>
          </a:p>
          <a:p>
            <a:pPr marL="628650" lvl="1" indent="-171450" algn="just">
              <a:buFont typeface="Arial,Sans-Serif"/>
              <a:buChar char="•"/>
            </a:pPr>
            <a:endParaRPr lang="fr-CA"/>
          </a:p>
          <a:p>
            <a:pPr marL="171450" indent="-171450" algn="just">
              <a:buFont typeface="Arial"/>
              <a:buChar char="•"/>
            </a:pPr>
            <a:r>
              <a:rPr lang="en-CA" dirty="0"/>
              <a:t>In Giulia’s case, even though the children spend most of their time with her, she still needs to consult Jamie for important decisions.</a:t>
            </a:r>
            <a:endParaRPr lang="fr-CA" dirty="0"/>
          </a:p>
          <a:p>
            <a:pPr algn="just"/>
            <a:endParaRPr lang="fr-CA"/>
          </a:p>
          <a:p>
            <a:pPr marL="171450" indent="-171450" algn="just">
              <a:buFont typeface="Arial"/>
              <a:buChar char="•"/>
            </a:pPr>
            <a:r>
              <a:rPr lang="en-CA" dirty="0"/>
              <a:t>Regarding </a:t>
            </a:r>
            <a:r>
              <a:rPr lang="en-CA" b="1" dirty="0"/>
              <a:t>travel</a:t>
            </a:r>
            <a:r>
              <a:rPr lang="en-CA" dirty="0"/>
              <a:t>: A parent must have</a:t>
            </a:r>
            <a:r>
              <a:rPr lang="en-CA" b="1" dirty="0"/>
              <a:t> the other parent's consent </a:t>
            </a:r>
            <a:r>
              <a:rPr lang="en-CA" dirty="0"/>
              <a:t>to travel abroad with the children. Jamie is therefore required to have Giulia's consent to travel to the United States with their children.</a:t>
            </a:r>
            <a:endParaRPr lang="fr-CA" dirty="0"/>
          </a:p>
          <a:p>
            <a:pPr algn="just"/>
            <a:endParaRPr lang="en-US"/>
          </a:p>
          <a:p>
            <a:pPr algn="just"/>
            <a:endParaRPr lang="fr-CA"/>
          </a:p>
          <a:p>
            <a:r>
              <a:rPr lang="fr-CA" b="1" u="sng" dirty="0" err="1"/>
              <a:t>Additional</a:t>
            </a:r>
            <a:r>
              <a:rPr lang="fr-CA" b="1" u="sng" dirty="0"/>
              <a:t> information (</a:t>
            </a:r>
            <a:r>
              <a:rPr lang="fr-CA" b="1" u="sng" dirty="0" err="1"/>
              <a:t>optional</a:t>
            </a:r>
            <a:r>
              <a:rPr lang="fr-CA" b="1" u="sng" dirty="0"/>
              <a:t>)</a:t>
            </a:r>
            <a:endParaRPr lang="fr-CA" dirty="0"/>
          </a:p>
          <a:p>
            <a:endParaRPr lang="fr-CA"/>
          </a:p>
          <a:p>
            <a:pPr marL="285750" indent="-285750">
              <a:buFont typeface="Arial"/>
              <a:buChar char="•"/>
            </a:pPr>
            <a:r>
              <a:rPr lang="en-CA" dirty="0"/>
              <a:t>Border control authorities sometimes require a letter of authorization signed by the parent who is not traveling with the children. There is a letter template on the </a:t>
            </a:r>
            <a:r>
              <a:rPr lang="en-CA" dirty="0">
                <a:hlinkClick r:id="rId3"/>
              </a:rPr>
              <a:t>federal government’s website</a:t>
            </a:r>
            <a:r>
              <a:rPr lang="en-CA" dirty="0"/>
              <a:t> (“consent letter for children travelling outside Canada”).</a:t>
            </a:r>
            <a:endParaRPr lang="fr-CA" dirty="0"/>
          </a:p>
          <a:p>
            <a:pPr algn="just"/>
            <a:r>
              <a:rPr lang="fr-CA" dirty="0"/>
              <a:t> </a:t>
            </a:r>
          </a:p>
          <a:p>
            <a:pPr marL="285750" indent="-285750">
              <a:buFont typeface="Arial"/>
              <a:buChar char="•"/>
            </a:pPr>
            <a:r>
              <a:rPr lang="en-CA" dirty="0"/>
              <a:t>If a parent refuses to give consent, the other parent can ask a court to authorize the trip. Courts authorize travel when it is in the best interest of the child. In particular, they consider the reasons for the trip and the safety of the destination.</a:t>
            </a:r>
            <a:endParaRPr lang="fr-CA" dirty="0"/>
          </a:p>
          <a:p>
            <a:endParaRPr lang="fr-CA"/>
          </a:p>
          <a:p>
            <a:r>
              <a:rPr lang="fr-CA" b="1" u="sng" dirty="0"/>
              <a:t>Sources</a:t>
            </a:r>
            <a:endParaRPr lang="fr-CA" dirty="0"/>
          </a:p>
          <a:p>
            <a:endParaRPr lang="fr-CA"/>
          </a:p>
          <a:p>
            <a:pPr marL="285750" indent="-285750" algn="just">
              <a:buFont typeface="Arial"/>
              <a:buChar char="•"/>
            </a:pPr>
            <a:r>
              <a:rPr lang="fr-CA" i="1" dirty="0"/>
              <a:t>Code civil du Québec</a:t>
            </a:r>
            <a:r>
              <a:rPr lang="fr-CA" dirty="0"/>
              <a:t>, RLRQ, c C-1991, art 600 al 1 (Parents </a:t>
            </a:r>
            <a:r>
              <a:rPr lang="fr-CA" dirty="0" err="1"/>
              <a:t>should</a:t>
            </a:r>
            <a:r>
              <a:rPr lang="fr-CA" dirty="0"/>
              <a:t> </a:t>
            </a:r>
            <a:r>
              <a:rPr lang="fr-CA" dirty="0" err="1"/>
              <a:t>make</a:t>
            </a:r>
            <a:r>
              <a:rPr lang="fr-CA" dirty="0"/>
              <a:t> décision </a:t>
            </a:r>
            <a:r>
              <a:rPr lang="fr-CA" dirty="0" err="1"/>
              <a:t>concerning</a:t>
            </a:r>
            <a:r>
              <a:rPr lang="fr-CA" dirty="0"/>
              <a:t> the </a:t>
            </a:r>
            <a:r>
              <a:rPr lang="fr-CA" dirty="0" err="1"/>
              <a:t>children</a:t>
            </a:r>
            <a:r>
              <a:rPr lang="fr-CA" dirty="0"/>
              <a:t> </a:t>
            </a:r>
            <a:r>
              <a:rPr lang="fr-CA" dirty="0" err="1"/>
              <a:t>tpgether</a:t>
            </a:r>
            <a:r>
              <a:rPr lang="fr-CA" dirty="0"/>
              <a:t>)</a:t>
            </a:r>
            <a:endParaRPr lang="en-US" dirty="0"/>
          </a:p>
          <a:p>
            <a:pPr marL="285750" indent="-285750" algn="just">
              <a:buFont typeface="Arial"/>
              <a:buChar char="•"/>
            </a:pPr>
            <a:r>
              <a:rPr lang="fr-CA" i="1" dirty="0"/>
              <a:t>Code civil du Québec</a:t>
            </a:r>
            <a:r>
              <a:rPr lang="fr-CA" dirty="0"/>
              <a:t>, RLRQ, c C-1991, art 605 (Obligation to </a:t>
            </a:r>
            <a:r>
              <a:rPr lang="fr-CA" dirty="0" err="1"/>
              <a:t>make</a:t>
            </a:r>
            <a:r>
              <a:rPr lang="fr-CA" dirty="0"/>
              <a:t> </a:t>
            </a:r>
            <a:r>
              <a:rPr lang="fr-CA" dirty="0" err="1"/>
              <a:t>decisions</a:t>
            </a:r>
            <a:r>
              <a:rPr lang="fr-CA" dirty="0"/>
              <a:t> </a:t>
            </a:r>
            <a:r>
              <a:rPr lang="fr-CA" dirty="0" err="1"/>
              <a:t>together</a:t>
            </a:r>
            <a:r>
              <a:rPr lang="fr-CA" dirty="0"/>
              <a:t> </a:t>
            </a:r>
            <a:r>
              <a:rPr lang="fr-CA" dirty="0" err="1"/>
              <a:t>even</a:t>
            </a:r>
            <a:r>
              <a:rPr lang="fr-CA" dirty="0"/>
              <a:t> in the case of </a:t>
            </a:r>
            <a:r>
              <a:rPr lang="fr-CA" dirty="0" err="1"/>
              <a:t>separation</a:t>
            </a:r>
            <a:r>
              <a:rPr lang="fr-CA" dirty="0"/>
              <a:t> and </a:t>
            </a:r>
            <a:r>
              <a:rPr lang="fr-CA" dirty="0" err="1"/>
              <a:t>even</a:t>
            </a:r>
            <a:r>
              <a:rPr lang="fr-CA" dirty="0"/>
              <a:t> if one parents </a:t>
            </a:r>
            <a:r>
              <a:rPr lang="fr-CA" dirty="0" err="1"/>
              <a:t>spends</a:t>
            </a:r>
            <a:r>
              <a:rPr lang="fr-CA" dirty="0"/>
              <a:t> more time </a:t>
            </a:r>
            <a:r>
              <a:rPr lang="fr-CA" dirty="0" err="1"/>
              <a:t>with</a:t>
            </a:r>
            <a:r>
              <a:rPr lang="fr-CA" dirty="0"/>
              <a:t> the </a:t>
            </a:r>
            <a:r>
              <a:rPr lang="fr-CA" dirty="0" err="1"/>
              <a:t>child</a:t>
            </a:r>
            <a:r>
              <a:rPr lang="fr-CA" dirty="0"/>
              <a:t> </a:t>
            </a:r>
            <a:r>
              <a:rPr lang="fr-CA" dirty="0" err="1"/>
              <a:t>than</a:t>
            </a:r>
            <a:r>
              <a:rPr lang="fr-CA" dirty="0"/>
              <a:t> the </a:t>
            </a:r>
            <a:r>
              <a:rPr lang="fr-CA" dirty="0" err="1"/>
              <a:t>other</a:t>
            </a:r>
            <a:r>
              <a:rPr lang="fr-CA" dirty="0"/>
              <a:t>)</a:t>
            </a:r>
            <a:endParaRPr lang="en-US" dirty="0"/>
          </a:p>
          <a:p>
            <a:pPr marL="285750" indent="-285750" algn="just">
              <a:buFont typeface="Arial"/>
              <a:buChar char="•"/>
            </a:pPr>
            <a:r>
              <a:rPr lang="fr-CA" i="1" dirty="0"/>
              <a:t>Droit de la famille — 09746</a:t>
            </a:r>
            <a:r>
              <a:rPr lang="fr-CA" dirty="0"/>
              <a:t>, 2009 QCCA 623 au para 4 (Illustration : obligation to </a:t>
            </a:r>
            <a:r>
              <a:rPr lang="fr-CA" dirty="0" err="1"/>
              <a:t>make</a:t>
            </a:r>
            <a:r>
              <a:rPr lang="fr-CA" dirty="0"/>
              <a:t> </a:t>
            </a:r>
            <a:r>
              <a:rPr lang="fr-CA" dirty="0" err="1"/>
              <a:t>decisions</a:t>
            </a:r>
            <a:r>
              <a:rPr lang="fr-CA" dirty="0"/>
              <a:t> </a:t>
            </a:r>
            <a:r>
              <a:rPr lang="fr-CA" dirty="0" err="1"/>
              <a:t>together</a:t>
            </a:r>
            <a:r>
              <a:rPr lang="fr-CA" dirty="0"/>
              <a:t>  </a:t>
            </a:r>
            <a:r>
              <a:rPr lang="fr-CA" dirty="0" err="1"/>
              <a:t>even</a:t>
            </a:r>
            <a:r>
              <a:rPr lang="fr-CA" dirty="0"/>
              <a:t> if one parents </a:t>
            </a:r>
            <a:r>
              <a:rPr lang="fr-CA" dirty="0" err="1"/>
              <a:t>spends</a:t>
            </a:r>
            <a:r>
              <a:rPr lang="fr-CA" dirty="0"/>
              <a:t> more time </a:t>
            </a:r>
            <a:r>
              <a:rPr lang="fr-CA" dirty="0" err="1"/>
              <a:t>with</a:t>
            </a:r>
            <a:r>
              <a:rPr lang="fr-CA" dirty="0"/>
              <a:t> the </a:t>
            </a:r>
            <a:r>
              <a:rPr lang="fr-CA" dirty="0" err="1"/>
              <a:t>child</a:t>
            </a:r>
            <a:r>
              <a:rPr lang="fr-CA" dirty="0"/>
              <a:t> </a:t>
            </a:r>
            <a:r>
              <a:rPr lang="fr-CA" dirty="0" err="1"/>
              <a:t>than</a:t>
            </a:r>
            <a:r>
              <a:rPr lang="fr-CA" dirty="0"/>
              <a:t> the </a:t>
            </a:r>
            <a:r>
              <a:rPr lang="fr-CA" dirty="0" err="1"/>
              <a:t>other</a:t>
            </a:r>
            <a:r>
              <a:rPr lang="fr-CA" dirty="0"/>
              <a:t>)</a:t>
            </a:r>
            <a:endParaRPr lang="en-US" dirty="0"/>
          </a:p>
          <a:p>
            <a:pPr marL="285750" indent="-285750" algn="just">
              <a:buFont typeface="Arial"/>
              <a:buChar char="•"/>
            </a:pPr>
            <a:r>
              <a:rPr lang="fr-CA" i="1" dirty="0"/>
              <a:t>Code civil du Québec</a:t>
            </a:r>
            <a:r>
              <a:rPr lang="fr-CA" dirty="0"/>
              <a:t>, RLRQ, c C-1991, art 600 al 1 (Source of the </a:t>
            </a:r>
            <a:r>
              <a:rPr lang="fr-CA" dirty="0" err="1"/>
              <a:t>term</a:t>
            </a:r>
            <a:r>
              <a:rPr lang="fr-CA" dirty="0"/>
              <a:t> "parental </a:t>
            </a:r>
            <a:r>
              <a:rPr lang="fr-CA" dirty="0" err="1"/>
              <a:t>authority</a:t>
            </a:r>
            <a:r>
              <a:rPr lang="fr-CA" dirty="0"/>
              <a:t>")</a:t>
            </a:r>
            <a:endParaRPr lang="en-US" dirty="0"/>
          </a:p>
          <a:p>
            <a:pPr marL="285750" indent="-285750" algn="just">
              <a:buFont typeface="Arial"/>
              <a:buChar char="•"/>
            </a:pPr>
            <a:r>
              <a:rPr lang="fr-CA" i="1" dirty="0"/>
              <a:t>Code civil du Québec</a:t>
            </a:r>
            <a:r>
              <a:rPr lang="fr-CA" dirty="0"/>
              <a:t>, RLRQ, c C-1991, art 598 (Parental </a:t>
            </a:r>
            <a:r>
              <a:rPr lang="fr-CA" dirty="0" err="1"/>
              <a:t>authority</a:t>
            </a:r>
            <a:r>
              <a:rPr lang="fr-CA" dirty="0"/>
              <a:t> ends </a:t>
            </a:r>
            <a:r>
              <a:rPr lang="fr-CA" dirty="0" err="1"/>
              <a:t>when</a:t>
            </a:r>
            <a:r>
              <a:rPr lang="fr-CA" dirty="0"/>
              <a:t> the </a:t>
            </a:r>
            <a:r>
              <a:rPr lang="fr-CA" dirty="0" err="1"/>
              <a:t>child</a:t>
            </a:r>
            <a:r>
              <a:rPr lang="fr-CA" dirty="0"/>
              <a:t> </a:t>
            </a:r>
            <a:r>
              <a:rPr lang="fr-CA" dirty="0" err="1"/>
              <a:t>reaches</a:t>
            </a:r>
            <a:r>
              <a:rPr lang="fr-CA" dirty="0"/>
              <a:t> the </a:t>
            </a:r>
            <a:r>
              <a:rPr lang="fr-CA" dirty="0" err="1"/>
              <a:t>age</a:t>
            </a:r>
            <a:r>
              <a:rPr lang="fr-CA" dirty="0"/>
              <a:t> of 18 </a:t>
            </a:r>
            <a:r>
              <a:rPr lang="fr-CA" dirty="0" err="1"/>
              <a:t>years</a:t>
            </a:r>
            <a:r>
              <a:rPr lang="fr-CA" dirty="0"/>
              <a:t> </a:t>
            </a:r>
            <a:r>
              <a:rPr lang="fr-CA" dirty="0" err="1"/>
              <a:t>old</a:t>
            </a:r>
            <a:r>
              <a:rPr lang="fr-CA" dirty="0"/>
              <a:t>)</a:t>
            </a:r>
            <a:endParaRPr lang="en-US" dirty="0"/>
          </a:p>
          <a:p>
            <a:pPr marL="285750" indent="-285750" algn="just">
              <a:buFont typeface="Arial"/>
              <a:buChar char="•"/>
            </a:pPr>
            <a:r>
              <a:rPr lang="fr-CA" i="1" dirty="0"/>
              <a:t>Droit de la famille — 09746</a:t>
            </a:r>
            <a:r>
              <a:rPr lang="fr-CA" dirty="0"/>
              <a:t>, 2009 QCCA 623 aux paras 45, 46 (</a:t>
            </a:r>
            <a:r>
              <a:rPr lang="fr-CA" dirty="0" err="1"/>
              <a:t>Examples</a:t>
            </a:r>
            <a:r>
              <a:rPr lang="fr-CA" dirty="0"/>
              <a:t> of </a:t>
            </a:r>
            <a:r>
              <a:rPr lang="fr-CA" dirty="0" err="1"/>
              <a:t>decision</a:t>
            </a:r>
            <a:r>
              <a:rPr lang="fr-CA" dirty="0"/>
              <a:t> </a:t>
            </a:r>
            <a:r>
              <a:rPr lang="fr-CA" dirty="0" err="1"/>
              <a:t>that</a:t>
            </a:r>
            <a:r>
              <a:rPr lang="fr-CA" dirty="0"/>
              <a:t> parents </a:t>
            </a:r>
            <a:r>
              <a:rPr lang="fr-CA" dirty="0" err="1"/>
              <a:t>should</a:t>
            </a:r>
            <a:r>
              <a:rPr lang="fr-CA" dirty="0"/>
              <a:t> </a:t>
            </a:r>
            <a:r>
              <a:rPr lang="fr-CA" dirty="0" err="1"/>
              <a:t>make</a:t>
            </a:r>
            <a:r>
              <a:rPr lang="fr-CA" dirty="0"/>
              <a:t> </a:t>
            </a:r>
            <a:r>
              <a:rPr lang="fr-CA" dirty="0" err="1"/>
              <a:t>together</a:t>
            </a:r>
            <a:r>
              <a:rPr lang="fr-CA" dirty="0"/>
              <a:t>)</a:t>
            </a:r>
            <a:endParaRPr lang="en-US" dirty="0"/>
          </a:p>
          <a:p>
            <a:pPr marL="285750" indent="-285750" algn="just">
              <a:buFont typeface="Arial"/>
              <a:buChar char="•"/>
            </a:pPr>
            <a:r>
              <a:rPr lang="fr-CA" i="1" dirty="0"/>
              <a:t>Code civil du Québec</a:t>
            </a:r>
            <a:r>
              <a:rPr lang="fr-CA" dirty="0"/>
              <a:t>, RLRQ, c C-1991, art 605 ; </a:t>
            </a:r>
            <a:r>
              <a:rPr lang="fr-CA" i="1" dirty="0"/>
              <a:t>Droit de la famille — 113962</a:t>
            </a:r>
            <a:r>
              <a:rPr lang="fr-CA" dirty="0"/>
              <a:t>, 2011 QCCA 2318 au para 9 et </a:t>
            </a:r>
            <a:r>
              <a:rPr lang="fr-CA" i="1" dirty="0"/>
              <a:t>Droit de la famille — 14194,</a:t>
            </a:r>
            <a:r>
              <a:rPr lang="fr-CA" dirty="0"/>
              <a:t> 2014 QCCS 430 au para 37 (a parent </a:t>
            </a:r>
            <a:r>
              <a:rPr lang="fr-CA" dirty="0" err="1"/>
              <a:t>should</a:t>
            </a:r>
            <a:r>
              <a:rPr lang="fr-CA" dirty="0"/>
              <a:t> have the consent of the </a:t>
            </a:r>
            <a:r>
              <a:rPr lang="fr-CA" dirty="0" err="1"/>
              <a:t>other</a:t>
            </a:r>
            <a:r>
              <a:rPr lang="fr-CA" dirty="0"/>
              <a:t> parent to </a:t>
            </a:r>
            <a:r>
              <a:rPr lang="fr-CA" dirty="0" err="1"/>
              <a:t>travel</a:t>
            </a:r>
            <a:r>
              <a:rPr lang="fr-CA" dirty="0"/>
              <a:t>)</a:t>
            </a:r>
          </a:p>
          <a:p>
            <a:pPr marL="285750" indent="-285750">
              <a:buFont typeface="Arial"/>
              <a:buChar char="•"/>
            </a:pPr>
            <a:r>
              <a:rPr lang="fr-CA" i="1" dirty="0"/>
              <a:t>Droit de la famille — 14194,</a:t>
            </a:r>
            <a:r>
              <a:rPr lang="fr-CA" dirty="0"/>
              <a:t> 2014 QCCS 430 au para. 37 ; </a:t>
            </a:r>
            <a:r>
              <a:rPr lang="fr-CA" dirty="0">
                <a:hlinkClick r:id="rId4"/>
              </a:rPr>
              <a:t>Lettre de consentement recommandée pour les enfants voyageant à l’étranger - Voyage.gc.ca</a:t>
            </a:r>
            <a:r>
              <a:rPr lang="fr-CA" dirty="0"/>
              <a:t> (exigence des autorités frontalières d'avoir une autorisation de voyage signée par le parent qui ne voyage pas)</a:t>
            </a:r>
          </a:p>
          <a:p>
            <a:pPr marL="285750" indent="-285750">
              <a:buFont typeface="Arial"/>
              <a:buChar char="•"/>
            </a:pPr>
            <a:r>
              <a:rPr lang="fr-CA" dirty="0">
                <a:hlinkClick r:id="rId4"/>
              </a:rPr>
              <a:t>Lettre de consentement recommandée pour les enfants voyageant à l’étranger - Voyage.gc.ca</a:t>
            </a:r>
            <a:r>
              <a:rPr lang="fr-CA" dirty="0"/>
              <a:t> (</a:t>
            </a:r>
            <a:r>
              <a:rPr lang="fr-CA" dirty="0" err="1"/>
              <a:t>letter</a:t>
            </a:r>
            <a:r>
              <a:rPr lang="fr-CA" dirty="0"/>
              <a:t> </a:t>
            </a:r>
            <a:r>
              <a:rPr lang="fr-CA" dirty="0" err="1"/>
              <a:t>template</a:t>
            </a:r>
            <a:r>
              <a:rPr lang="fr-CA" dirty="0"/>
              <a:t> </a:t>
            </a:r>
            <a:r>
              <a:rPr lang="fr-CA" dirty="0" err="1"/>
              <a:t>authorising</a:t>
            </a:r>
            <a:r>
              <a:rPr lang="fr-CA" dirty="0"/>
              <a:t> </a:t>
            </a:r>
            <a:r>
              <a:rPr lang="fr-CA" dirty="0" err="1"/>
              <a:t>travel</a:t>
            </a:r>
            <a:r>
              <a:rPr lang="fr-CA" dirty="0"/>
              <a:t>)</a:t>
            </a:r>
          </a:p>
          <a:p>
            <a:pPr marL="285750" indent="-285750">
              <a:buFont typeface="Arial"/>
              <a:buChar char="•"/>
            </a:pPr>
            <a:r>
              <a:rPr lang="fr-CA" i="1" dirty="0"/>
              <a:t>Code civil du Québec</a:t>
            </a:r>
            <a:r>
              <a:rPr lang="fr-CA" dirty="0"/>
              <a:t>, RLRQ c CCQ-1991, art. 604. ; Voir, par exemple, </a:t>
            </a:r>
            <a:r>
              <a:rPr lang="fr-CA" i="1" dirty="0"/>
              <a:t>Droit de la famille — 09567</a:t>
            </a:r>
            <a:r>
              <a:rPr lang="fr-CA" dirty="0"/>
              <a:t>, 2009 QCCS 1113 aux paras 27 et 38 (</a:t>
            </a:r>
            <a:r>
              <a:rPr lang="fr-CA" dirty="0" err="1"/>
              <a:t>possibility</a:t>
            </a:r>
            <a:r>
              <a:rPr lang="fr-CA" dirty="0"/>
              <a:t> to </a:t>
            </a:r>
            <a:r>
              <a:rPr lang="fr-CA" dirty="0" err="1"/>
              <a:t>ask</a:t>
            </a:r>
            <a:r>
              <a:rPr lang="fr-CA" dirty="0"/>
              <a:t> a court to </a:t>
            </a:r>
            <a:r>
              <a:rPr lang="fr-CA" dirty="0" err="1"/>
              <a:t>authorise</a:t>
            </a:r>
            <a:r>
              <a:rPr lang="fr-CA" dirty="0"/>
              <a:t> </a:t>
            </a:r>
            <a:r>
              <a:rPr lang="fr-CA" dirty="0" err="1"/>
              <a:t>travel</a:t>
            </a:r>
            <a:r>
              <a:rPr lang="fr-CA" dirty="0"/>
              <a:t>)</a:t>
            </a:r>
            <a:endParaRPr lang="en-US" dirty="0"/>
          </a:p>
          <a:p>
            <a:pPr marL="285750" indent="-285750">
              <a:buFont typeface="Arial"/>
              <a:buChar char="•"/>
            </a:pPr>
            <a:r>
              <a:rPr lang="fr-CA" i="1" dirty="0"/>
              <a:t>Code civil du Québec</a:t>
            </a:r>
            <a:r>
              <a:rPr lang="fr-CA" dirty="0"/>
              <a:t>, RLRQ c CCQ-1991, art 33 ; voir, par exemple, </a:t>
            </a:r>
            <a:r>
              <a:rPr lang="fr-CA" i="1" dirty="0"/>
              <a:t>Droit de la famille — 191479</a:t>
            </a:r>
            <a:r>
              <a:rPr lang="fr-CA" dirty="0"/>
              <a:t>, 2019 QCCS 3247 aux paras 3 et 8 ; </a:t>
            </a:r>
            <a:r>
              <a:rPr lang="fr-CA" i="1" dirty="0"/>
              <a:t>Droit de la famille — 162902</a:t>
            </a:r>
            <a:r>
              <a:rPr lang="fr-CA" dirty="0"/>
              <a:t>, 2016 QCCS aux paras 17 à 19. ; Pour les critères dont le tribunal tient compte, voir </a:t>
            </a:r>
            <a:r>
              <a:rPr lang="fr-CA" i="1" dirty="0"/>
              <a:t>Droit de la famille — 191479</a:t>
            </a:r>
            <a:r>
              <a:rPr lang="fr-CA" dirty="0"/>
              <a:t>, 2019 QCCS 3247 au para. 9 (</a:t>
            </a:r>
            <a:r>
              <a:rPr lang="fr-CA" dirty="0" err="1"/>
              <a:t>travel</a:t>
            </a:r>
            <a:r>
              <a:rPr lang="fr-CA" dirty="0"/>
              <a:t> </a:t>
            </a:r>
            <a:r>
              <a:rPr lang="fr-CA" dirty="0" err="1"/>
              <a:t>should</a:t>
            </a:r>
            <a:r>
              <a:rPr lang="fr-CA" dirty="0"/>
              <a:t> </a:t>
            </a:r>
            <a:r>
              <a:rPr lang="fr-CA" dirty="0" err="1"/>
              <a:t>be</a:t>
            </a:r>
            <a:r>
              <a:rPr lang="fr-CA" dirty="0"/>
              <a:t> in the best </a:t>
            </a:r>
            <a:r>
              <a:rPr lang="fr-CA" dirty="0" err="1"/>
              <a:t>interest</a:t>
            </a:r>
            <a:r>
              <a:rPr lang="fr-CA" dirty="0"/>
              <a:t> of the </a:t>
            </a:r>
            <a:r>
              <a:rPr lang="fr-CA" dirty="0" err="1"/>
              <a:t>child</a:t>
            </a:r>
            <a:r>
              <a:rPr lang="fr-CA" dirty="0"/>
              <a:t>)</a:t>
            </a:r>
            <a:endParaRPr lang="en-US" dirty="0"/>
          </a:p>
          <a:p>
            <a:pPr marL="285750" indent="-285750">
              <a:buFont typeface="Arial"/>
              <a:buChar char="•"/>
            </a:pPr>
            <a:r>
              <a:rPr lang="fr-CA" i="1" dirty="0"/>
              <a:t>Droit de la famille — 191479</a:t>
            </a:r>
            <a:r>
              <a:rPr lang="fr-CA" dirty="0"/>
              <a:t>, 2019 QCCS 3247 aux paras 9, 46 et 47 (the courts </a:t>
            </a:r>
            <a:r>
              <a:rPr lang="fr-CA" dirty="0" err="1"/>
              <a:t>consider</a:t>
            </a:r>
            <a:r>
              <a:rPr lang="fr-CA" dirty="0"/>
              <a:t> the </a:t>
            </a:r>
            <a:r>
              <a:rPr lang="fr-CA" dirty="0" err="1"/>
              <a:t>reasons</a:t>
            </a:r>
            <a:r>
              <a:rPr lang="fr-CA" dirty="0"/>
              <a:t> for traveling and the </a:t>
            </a:r>
            <a:r>
              <a:rPr lang="fr-CA" dirty="0" err="1"/>
              <a:t>security</a:t>
            </a:r>
            <a:r>
              <a:rPr lang="fr-CA" dirty="0"/>
              <a:t> of the destination)</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a:t>
            </a:r>
            <a:endParaRPr lang="fr-CA" dirty="0"/>
          </a:p>
          <a:p>
            <a:endParaRPr lang="fr-CA" dirty="0"/>
          </a:p>
          <a:p>
            <a:pPr marL="285750" indent="-285750">
              <a:buFont typeface="Arial,Sans-Serif"/>
              <a:buChar char="•"/>
            </a:pPr>
            <a:r>
              <a:rPr lang="en-CA" dirty="0"/>
              <a:t>Explain the information below by making connections with the scenario.</a:t>
            </a:r>
            <a:endParaRPr lang="fr-CA"/>
          </a:p>
          <a:p>
            <a:pPr marL="171450" indent="-171450">
              <a:buFont typeface="Arial,Sans-Serif"/>
              <a:buChar char="•"/>
            </a:pPr>
            <a:endParaRPr lang="fr-CA" dirty="0"/>
          </a:p>
          <a:p>
            <a:r>
              <a:rPr lang="fr-CA" b="1" u="sng" dirty="0"/>
              <a:t>Information to </a:t>
            </a:r>
            <a:r>
              <a:rPr lang="fr-CA" b="1" u="sng" dirty="0" err="1"/>
              <a:t>share</a:t>
            </a:r>
            <a:endParaRPr lang="fr-CA" dirty="0"/>
          </a:p>
          <a:p>
            <a:endParaRPr lang="fr-CA" dirty="0"/>
          </a:p>
          <a:p>
            <a:r>
              <a:rPr lang="en-CA" b="1" dirty="0"/>
              <a:t>Terminology: “custody” and “parenting time.”</a:t>
            </a:r>
            <a:endParaRPr lang="fr-CA"/>
          </a:p>
          <a:p>
            <a:r>
              <a:rPr lang="fr-CA" dirty="0"/>
              <a:t> </a:t>
            </a:r>
          </a:p>
          <a:p>
            <a:pPr marL="285750" indent="-285750">
              <a:buFont typeface="Arial,Sans-Serif"/>
              <a:buChar char="•"/>
            </a:pPr>
            <a:r>
              <a:rPr lang="fr-CA" dirty="0" err="1"/>
              <a:t>After</a:t>
            </a:r>
            <a:r>
              <a:rPr lang="fr-CA" dirty="0"/>
              <a:t> a </a:t>
            </a:r>
            <a:r>
              <a:rPr lang="fr-CA" dirty="0" err="1"/>
              <a:t>breakup</a:t>
            </a:r>
            <a:r>
              <a:rPr lang="fr-CA" dirty="0"/>
              <a:t>, the time </a:t>
            </a:r>
            <a:r>
              <a:rPr lang="fr-CA" dirty="0" err="1"/>
              <a:t>each</a:t>
            </a:r>
            <a:r>
              <a:rPr lang="fr-CA" dirty="0"/>
              <a:t> parent </a:t>
            </a:r>
            <a:r>
              <a:rPr lang="fr-CA" dirty="0" err="1"/>
              <a:t>spends</a:t>
            </a:r>
            <a:r>
              <a:rPr lang="fr-CA" dirty="0"/>
              <a:t> </a:t>
            </a:r>
            <a:r>
              <a:rPr lang="fr-CA" dirty="0" err="1"/>
              <a:t>with</a:t>
            </a:r>
            <a:r>
              <a:rPr lang="fr-CA" dirty="0"/>
              <a:t> </a:t>
            </a:r>
            <a:r>
              <a:rPr lang="fr-CA" dirty="0" err="1"/>
              <a:t>their</a:t>
            </a:r>
            <a:r>
              <a:rPr lang="fr-CA" dirty="0"/>
              <a:t> </a:t>
            </a:r>
            <a:r>
              <a:rPr lang="fr-CA" dirty="0" err="1"/>
              <a:t>children</a:t>
            </a:r>
            <a:r>
              <a:rPr lang="fr-CA" dirty="0"/>
              <a:t> </a:t>
            </a:r>
            <a:r>
              <a:rPr lang="fr-CA" dirty="0" err="1"/>
              <a:t>is</a:t>
            </a:r>
            <a:r>
              <a:rPr lang="fr-CA" dirty="0"/>
              <a:t> </a:t>
            </a:r>
            <a:r>
              <a:rPr lang="fr-CA" dirty="0" err="1"/>
              <a:t>called</a:t>
            </a:r>
            <a:r>
              <a:rPr lang="fr-CA" dirty="0"/>
              <a:t> “</a:t>
            </a:r>
            <a:r>
              <a:rPr lang="fr-CA" b="1" dirty="0" err="1"/>
              <a:t>custody</a:t>
            </a:r>
            <a:r>
              <a:rPr lang="fr-CA" dirty="0"/>
              <a:t>.” </a:t>
            </a:r>
            <a:r>
              <a:rPr lang="fr-CA" dirty="0">
                <a:hlinkClick r:id="rId3"/>
              </a:rPr>
              <a:t>[1]</a:t>
            </a:r>
            <a:r>
              <a:rPr lang="fr-CA" dirty="0"/>
              <a:t>. </a:t>
            </a:r>
            <a:r>
              <a:rPr lang="fr-CA" dirty="0" err="1"/>
              <a:t>When</a:t>
            </a:r>
            <a:r>
              <a:rPr lang="fr-CA" dirty="0"/>
              <a:t> parents are or </a:t>
            </a:r>
            <a:r>
              <a:rPr lang="fr-CA" dirty="0" err="1"/>
              <a:t>were</a:t>
            </a:r>
            <a:r>
              <a:rPr lang="fr-CA" dirty="0"/>
              <a:t> </a:t>
            </a:r>
            <a:r>
              <a:rPr lang="fr-CA" dirty="0" err="1"/>
              <a:t>married</a:t>
            </a:r>
            <a:r>
              <a:rPr lang="fr-CA" dirty="0"/>
              <a:t>, </a:t>
            </a:r>
            <a:r>
              <a:rPr lang="fr-CA" dirty="0" err="1"/>
              <a:t>it</a:t>
            </a:r>
            <a:r>
              <a:rPr lang="fr-CA" dirty="0"/>
              <a:t> </a:t>
            </a:r>
            <a:r>
              <a:rPr lang="fr-CA" dirty="0" err="1"/>
              <a:t>is</a:t>
            </a:r>
            <a:r>
              <a:rPr lang="fr-CA" dirty="0"/>
              <a:t> </a:t>
            </a:r>
            <a:r>
              <a:rPr lang="fr-CA" dirty="0" err="1"/>
              <a:t>sometimes</a:t>
            </a:r>
            <a:r>
              <a:rPr lang="fr-CA" dirty="0"/>
              <a:t> </a:t>
            </a:r>
            <a:r>
              <a:rPr lang="fr-CA" dirty="0" err="1"/>
              <a:t>also</a:t>
            </a:r>
            <a:r>
              <a:rPr lang="fr-CA" dirty="0"/>
              <a:t> </a:t>
            </a:r>
            <a:r>
              <a:rPr lang="fr-CA" dirty="0" err="1"/>
              <a:t>called</a:t>
            </a:r>
            <a:r>
              <a:rPr lang="fr-CA" dirty="0"/>
              <a:t> “</a:t>
            </a:r>
            <a:r>
              <a:rPr lang="fr-CA" b="1" dirty="0" err="1"/>
              <a:t>parenting</a:t>
            </a:r>
            <a:r>
              <a:rPr lang="fr-CA" b="1" dirty="0"/>
              <a:t> time.</a:t>
            </a:r>
            <a:r>
              <a:rPr lang="fr-CA" dirty="0"/>
              <a:t>” </a:t>
            </a:r>
            <a:r>
              <a:rPr lang="fr-CA" dirty="0">
                <a:hlinkClick r:id="rId4"/>
              </a:rPr>
              <a:t>[2]</a:t>
            </a:r>
            <a:r>
              <a:rPr lang="fr-CA" dirty="0"/>
              <a:t>.</a:t>
            </a:r>
          </a:p>
          <a:p>
            <a:r>
              <a:rPr lang="fr-CA" dirty="0"/>
              <a:t> </a:t>
            </a:r>
          </a:p>
          <a:p>
            <a:r>
              <a:rPr lang="en-CA" b="1" dirty="0"/>
              <a:t>Who can have custody?</a:t>
            </a:r>
            <a:r>
              <a:rPr lang="fr-CA" b="1" dirty="0"/>
              <a:t> </a:t>
            </a:r>
            <a:endParaRPr lang="fr-CA" dirty="0"/>
          </a:p>
          <a:p>
            <a:endParaRPr lang="fr-CA" dirty="0"/>
          </a:p>
          <a:p>
            <a:pPr marL="285750" indent="-285750">
              <a:buFont typeface="Arial,Sans-Serif"/>
              <a:buChar char="•"/>
            </a:pPr>
            <a:r>
              <a:rPr lang="en-CA" b="1" dirty="0"/>
              <a:t>Both parents</a:t>
            </a:r>
            <a:r>
              <a:rPr lang="en-CA" dirty="0"/>
              <a:t> have the right to have custody of their children.</a:t>
            </a:r>
            <a:r>
              <a:rPr lang="fr-CA" dirty="0"/>
              <a:t> </a:t>
            </a:r>
            <a:r>
              <a:rPr lang="fr-CA" dirty="0">
                <a:hlinkClick r:id="rId5"/>
              </a:rPr>
              <a:t>[3]</a:t>
            </a:r>
            <a:r>
              <a:rPr lang="fr-CA" dirty="0"/>
              <a:t>. </a:t>
            </a:r>
            <a:br>
              <a:rPr lang="fr-CA" dirty="0">
                <a:cs typeface="+mn-lt"/>
              </a:rPr>
            </a:br>
            <a:endParaRPr lang="en-US" dirty="0"/>
          </a:p>
          <a:p>
            <a:pPr marL="742950" lvl="1" indent="-285750">
              <a:buFont typeface="Arial,Sans-Serif"/>
              <a:buChar char="•"/>
            </a:pPr>
            <a:r>
              <a:rPr lang="en-CA" dirty="0"/>
              <a:t>Depending on the circumstances, the children will sometimes spend half their time with one parent and the other half with the other</a:t>
            </a:r>
            <a:r>
              <a:rPr lang="fr-CA" dirty="0"/>
              <a:t> </a:t>
            </a:r>
            <a:r>
              <a:rPr lang="fr-CA" dirty="0">
                <a:hlinkClick r:id="rId6"/>
              </a:rPr>
              <a:t>[4]</a:t>
            </a:r>
            <a:r>
              <a:rPr lang="fr-CA" dirty="0"/>
              <a:t> (</a:t>
            </a:r>
            <a:r>
              <a:rPr lang="en-CA" dirty="0"/>
              <a:t>this is called “shared custody”)</a:t>
            </a:r>
            <a:r>
              <a:rPr lang="fr-CA" dirty="0"/>
              <a:t> </a:t>
            </a:r>
            <a:r>
              <a:rPr lang="fr-CA" dirty="0">
                <a:hlinkClick r:id="rId7"/>
              </a:rPr>
              <a:t>[5]</a:t>
            </a:r>
            <a:r>
              <a:rPr lang="fr-CA" dirty="0"/>
              <a:t>). </a:t>
            </a:r>
            <a:endParaRPr lang="en-US" dirty="0"/>
          </a:p>
          <a:p>
            <a:pPr marL="742950" lvl="1" indent="-285750">
              <a:buFont typeface="Arial,Sans-Serif"/>
              <a:buChar char="•"/>
            </a:pPr>
            <a:r>
              <a:rPr lang="fr-CA" dirty="0"/>
              <a:t>In </a:t>
            </a:r>
            <a:r>
              <a:rPr lang="fr-CA" dirty="0" err="1"/>
              <a:t>other</a:t>
            </a:r>
            <a:r>
              <a:rPr lang="fr-CA" dirty="0"/>
              <a:t> cases, one parent </a:t>
            </a:r>
            <a:r>
              <a:rPr lang="fr-CA" dirty="0" err="1"/>
              <a:t>may</a:t>
            </a:r>
            <a:r>
              <a:rPr lang="fr-CA" dirty="0"/>
              <a:t> have the </a:t>
            </a:r>
            <a:r>
              <a:rPr lang="fr-CA" dirty="0" err="1"/>
              <a:t>children</a:t>
            </a:r>
            <a:r>
              <a:rPr lang="fr-CA" dirty="0"/>
              <a:t> </a:t>
            </a:r>
            <a:r>
              <a:rPr lang="fr-CA" dirty="0" err="1"/>
              <a:t>most</a:t>
            </a:r>
            <a:r>
              <a:rPr lang="fr-CA" dirty="0"/>
              <a:t> or all of the time </a:t>
            </a:r>
            <a:r>
              <a:rPr lang="fr-CA" dirty="0">
                <a:hlinkClick r:id="rId8"/>
              </a:rPr>
              <a:t>[6]</a:t>
            </a:r>
            <a:r>
              <a:rPr lang="fr-CA" dirty="0"/>
              <a:t> </a:t>
            </a:r>
            <a:r>
              <a:rPr lang="en-CA" dirty="0"/>
              <a:t>(this is called “sole custody”</a:t>
            </a:r>
            <a:r>
              <a:rPr lang="fr-CA" dirty="0"/>
              <a:t> </a:t>
            </a:r>
            <a:r>
              <a:rPr lang="fr-CA" dirty="0">
                <a:hlinkClick r:id="rId9"/>
              </a:rPr>
              <a:t>[7]</a:t>
            </a:r>
            <a:r>
              <a:rPr lang="fr-CA" dirty="0"/>
              <a:t> ). </a:t>
            </a:r>
          </a:p>
          <a:p>
            <a:endParaRPr lang="fr-CA" dirty="0"/>
          </a:p>
          <a:p>
            <a:r>
              <a:rPr lang="en-CA" b="1" dirty="0"/>
              <a:t>Agreeing on custody (alone or with the help of a mediator)</a:t>
            </a:r>
            <a:endParaRPr lang="fr-CA" dirty="0"/>
          </a:p>
          <a:p>
            <a:endParaRPr lang="fr-CA" dirty="0"/>
          </a:p>
          <a:p>
            <a:pPr marL="285750" indent="-285750">
              <a:buFont typeface="Arial,Sans-Serif"/>
              <a:buChar char="•"/>
            </a:pPr>
            <a:r>
              <a:rPr lang="en-CA" dirty="0"/>
              <a:t>Parents can agree on how to share custody </a:t>
            </a:r>
            <a:r>
              <a:rPr lang="en-CA" b="1" dirty="0"/>
              <a:t>together</a:t>
            </a:r>
            <a:r>
              <a:rPr lang="fr-CA" b="1" dirty="0"/>
              <a:t> </a:t>
            </a:r>
            <a:r>
              <a:rPr lang="fr-CA" dirty="0">
                <a:hlinkClick r:id="rId10"/>
              </a:rPr>
              <a:t>[8]</a:t>
            </a:r>
            <a:r>
              <a:rPr lang="fr-CA" dirty="0"/>
              <a:t>. </a:t>
            </a:r>
            <a:r>
              <a:rPr lang="en-CA" dirty="0"/>
              <a:t>Parents can then ask a court to </a:t>
            </a:r>
            <a:r>
              <a:rPr lang="en-CA" b="1" dirty="0"/>
              <a:t>make this agreement official</a:t>
            </a:r>
            <a:r>
              <a:rPr lang="fr-CA" b="1" dirty="0"/>
              <a:t> </a:t>
            </a:r>
            <a:r>
              <a:rPr lang="fr-CA" dirty="0">
                <a:hlinkClick r:id="rId11"/>
              </a:rPr>
              <a:t>[9]</a:t>
            </a:r>
            <a:r>
              <a:rPr lang="fr-CA" dirty="0"/>
              <a:t> (“</a:t>
            </a:r>
            <a:r>
              <a:rPr lang="fr-CA" dirty="0" err="1"/>
              <a:t>homologate</a:t>
            </a:r>
            <a:r>
              <a:rPr lang="fr-CA" dirty="0"/>
              <a:t>” </a:t>
            </a:r>
            <a:r>
              <a:rPr lang="fr-CA" dirty="0">
                <a:hlinkClick r:id="rId12"/>
              </a:rPr>
              <a:t>[10]</a:t>
            </a:r>
            <a:r>
              <a:rPr lang="fr-CA" dirty="0"/>
              <a:t> </a:t>
            </a:r>
            <a:r>
              <a:rPr lang="fr-CA" dirty="0" err="1"/>
              <a:t>their</a:t>
            </a:r>
            <a:r>
              <a:rPr lang="fr-CA" dirty="0"/>
              <a:t> agreement). </a:t>
            </a:r>
            <a:endParaRPr lang="en-US" dirty="0"/>
          </a:p>
          <a:p>
            <a:endParaRPr lang="fr-CA" dirty="0"/>
          </a:p>
          <a:p>
            <a:pPr marL="285750" indent="-285750">
              <a:buFont typeface="Arial,Sans-Serif"/>
              <a:buChar char="•"/>
            </a:pPr>
            <a:r>
              <a:rPr lang="fr-CA" dirty="0"/>
              <a:t>Parents </a:t>
            </a:r>
            <a:r>
              <a:rPr lang="fr-CA" dirty="0" err="1"/>
              <a:t>who</a:t>
            </a:r>
            <a:r>
              <a:rPr lang="fr-CA" dirty="0"/>
              <a:t> </a:t>
            </a:r>
            <a:r>
              <a:rPr lang="fr-CA" dirty="0" err="1"/>
              <a:t>can’t</a:t>
            </a:r>
            <a:r>
              <a:rPr lang="fr-CA" dirty="0"/>
              <a:t> </a:t>
            </a:r>
            <a:r>
              <a:rPr lang="fr-CA" dirty="0" err="1"/>
              <a:t>agree</a:t>
            </a:r>
            <a:r>
              <a:rPr lang="fr-CA" dirty="0"/>
              <a:t> on how to </a:t>
            </a:r>
            <a:r>
              <a:rPr lang="fr-CA" dirty="0" err="1"/>
              <a:t>share</a:t>
            </a:r>
            <a:r>
              <a:rPr lang="fr-CA" dirty="0"/>
              <a:t> </a:t>
            </a:r>
            <a:r>
              <a:rPr lang="fr-CA" dirty="0" err="1"/>
              <a:t>custody</a:t>
            </a:r>
            <a:r>
              <a:rPr lang="fr-CA" dirty="0"/>
              <a:t> of </a:t>
            </a:r>
            <a:r>
              <a:rPr lang="fr-CA" dirty="0" err="1"/>
              <a:t>their</a:t>
            </a:r>
            <a:r>
              <a:rPr lang="fr-CA" dirty="0"/>
              <a:t> </a:t>
            </a:r>
            <a:r>
              <a:rPr lang="fr-CA" dirty="0" err="1"/>
              <a:t>children</a:t>
            </a:r>
            <a:r>
              <a:rPr lang="fr-CA" dirty="0"/>
              <a:t> can </a:t>
            </a:r>
            <a:r>
              <a:rPr lang="fr-CA" b="1" dirty="0" err="1"/>
              <a:t>get</a:t>
            </a:r>
            <a:r>
              <a:rPr lang="fr-CA" b="1" dirty="0"/>
              <a:t> help to </a:t>
            </a:r>
            <a:r>
              <a:rPr lang="fr-CA" b="1" dirty="0" err="1"/>
              <a:t>reach</a:t>
            </a:r>
            <a:r>
              <a:rPr lang="fr-CA" b="1" dirty="0"/>
              <a:t> an agreement</a:t>
            </a:r>
            <a:r>
              <a:rPr lang="fr-CA" dirty="0"/>
              <a:t>. For </a:t>
            </a:r>
            <a:r>
              <a:rPr lang="fr-CA" dirty="0" err="1"/>
              <a:t>example</a:t>
            </a:r>
            <a:r>
              <a:rPr lang="fr-CA" dirty="0"/>
              <a:t>, parents can </a:t>
            </a:r>
            <a:r>
              <a:rPr lang="fr-CA" dirty="0" err="1"/>
              <a:t>ask</a:t>
            </a:r>
            <a:r>
              <a:rPr lang="fr-CA" dirty="0"/>
              <a:t> for help </a:t>
            </a:r>
            <a:r>
              <a:rPr lang="fr-CA" dirty="0" err="1"/>
              <a:t>from</a:t>
            </a:r>
            <a:r>
              <a:rPr lang="fr-CA" dirty="0"/>
              <a:t> a </a:t>
            </a:r>
            <a:r>
              <a:rPr lang="fr-CA" dirty="0" err="1"/>
              <a:t>person</a:t>
            </a:r>
            <a:r>
              <a:rPr lang="fr-CA" dirty="0"/>
              <a:t> </a:t>
            </a:r>
            <a:r>
              <a:rPr lang="fr-CA" dirty="0" err="1"/>
              <a:t>called</a:t>
            </a:r>
            <a:r>
              <a:rPr lang="fr-CA" dirty="0"/>
              <a:t> a </a:t>
            </a:r>
            <a:r>
              <a:rPr lang="fr-CA" dirty="0" err="1"/>
              <a:t>family</a:t>
            </a:r>
            <a:r>
              <a:rPr lang="fr-CA" dirty="0"/>
              <a:t> “</a:t>
            </a:r>
            <a:r>
              <a:rPr lang="fr-CA" dirty="0" err="1"/>
              <a:t>mediator</a:t>
            </a:r>
            <a:r>
              <a:rPr lang="fr-CA" dirty="0"/>
              <a:t>,” if </a:t>
            </a:r>
            <a:r>
              <a:rPr lang="fr-CA" dirty="0" err="1"/>
              <a:t>that’s</a:t>
            </a:r>
            <a:r>
              <a:rPr lang="fr-CA" dirty="0"/>
              <a:t> </a:t>
            </a:r>
            <a:r>
              <a:rPr lang="fr-CA" dirty="0" err="1"/>
              <a:t>appropriate</a:t>
            </a:r>
            <a:r>
              <a:rPr lang="fr-CA" dirty="0"/>
              <a:t> for </a:t>
            </a:r>
            <a:r>
              <a:rPr lang="fr-CA" dirty="0" err="1"/>
              <a:t>their</a:t>
            </a:r>
            <a:r>
              <a:rPr lang="fr-CA" dirty="0"/>
              <a:t> situation </a:t>
            </a:r>
            <a:r>
              <a:rPr lang="fr-CA" dirty="0">
                <a:hlinkClick r:id="rId13"/>
              </a:rPr>
              <a:t>[11]</a:t>
            </a:r>
            <a:r>
              <a:rPr lang="fr-CA" dirty="0"/>
              <a:t>. </a:t>
            </a:r>
          </a:p>
          <a:p>
            <a:pPr marL="742950" lvl="1" indent="-285750">
              <a:buFont typeface="Arial,Sans-Serif"/>
              <a:buChar char="•"/>
            </a:pPr>
            <a:r>
              <a:rPr lang="en-CA" dirty="0"/>
              <a:t>This person will try to help them find a solution.</a:t>
            </a:r>
            <a:r>
              <a:rPr lang="fr-CA" dirty="0"/>
              <a:t> </a:t>
            </a:r>
            <a:r>
              <a:rPr lang="fr-CA" dirty="0">
                <a:hlinkClick r:id="rId14"/>
              </a:rPr>
              <a:t>[12]</a:t>
            </a:r>
            <a:r>
              <a:rPr lang="fr-CA" dirty="0"/>
              <a:t>. </a:t>
            </a:r>
            <a:endParaRPr lang="en-US" dirty="0"/>
          </a:p>
          <a:p>
            <a:pPr marL="742950" lvl="1" indent="-285750">
              <a:buFont typeface="Arial,Sans-Serif"/>
              <a:buChar char="•"/>
            </a:pPr>
            <a:r>
              <a:rPr lang="en-CA" dirty="0"/>
              <a:t>Parents are usually eligible for free mediation hours.</a:t>
            </a:r>
            <a:r>
              <a:rPr lang="fr-CA" dirty="0"/>
              <a:t> </a:t>
            </a:r>
            <a:r>
              <a:rPr lang="fr-CA" dirty="0">
                <a:hlinkClick r:id="rId15"/>
              </a:rPr>
              <a:t>[13]</a:t>
            </a:r>
            <a:r>
              <a:rPr lang="fr-CA" dirty="0"/>
              <a:t>.</a:t>
            </a:r>
            <a:endParaRPr lang="en-US" dirty="0"/>
          </a:p>
          <a:p>
            <a:pPr marL="742950" lvl="1" indent="-285750">
              <a:buFont typeface="Arial,Sans-Serif"/>
              <a:buChar char="•"/>
            </a:pPr>
            <a:r>
              <a:rPr lang="en-CA" dirty="0"/>
              <a:t>They can also choose a mediator who speaks their native language. For example, there are mediators who speak Spanish, Arabic, and Italian.</a:t>
            </a:r>
            <a:endParaRPr lang="fr-CA" dirty="0"/>
          </a:p>
          <a:p>
            <a:endParaRPr lang="fr-CA" dirty="0"/>
          </a:p>
          <a:p>
            <a:r>
              <a:rPr lang="en-CA" b="1" dirty="0"/>
              <a:t>Asking a court to decide custody</a:t>
            </a:r>
            <a:endParaRPr lang="fr-CA" dirty="0"/>
          </a:p>
          <a:p>
            <a:pPr lvl="1"/>
            <a:r>
              <a:rPr lang="fr-CA" dirty="0"/>
              <a:t> </a:t>
            </a:r>
          </a:p>
          <a:p>
            <a:pPr marL="285750" indent="-285750">
              <a:buFont typeface="Arial,Sans-Serif"/>
              <a:buChar char="•"/>
            </a:pPr>
            <a:r>
              <a:rPr lang="fr-CA" dirty="0"/>
              <a:t>If parents </a:t>
            </a:r>
            <a:r>
              <a:rPr lang="fr-CA" dirty="0" err="1"/>
              <a:t>can’t</a:t>
            </a:r>
            <a:r>
              <a:rPr lang="fr-CA" dirty="0"/>
              <a:t> </a:t>
            </a:r>
            <a:r>
              <a:rPr lang="fr-CA" dirty="0" err="1"/>
              <a:t>agree</a:t>
            </a:r>
            <a:r>
              <a:rPr lang="fr-CA" dirty="0"/>
              <a:t> on </a:t>
            </a:r>
            <a:r>
              <a:rPr lang="fr-CA" dirty="0" err="1"/>
              <a:t>custody</a:t>
            </a:r>
            <a:r>
              <a:rPr lang="fr-CA" dirty="0"/>
              <a:t>, one parent can </a:t>
            </a:r>
            <a:r>
              <a:rPr lang="fr-CA" dirty="0" err="1"/>
              <a:t>also</a:t>
            </a:r>
            <a:r>
              <a:rPr lang="fr-CA" dirty="0"/>
              <a:t> </a:t>
            </a:r>
            <a:r>
              <a:rPr lang="fr-CA" b="1" dirty="0" err="1"/>
              <a:t>ask</a:t>
            </a:r>
            <a:r>
              <a:rPr lang="fr-CA" b="1" dirty="0"/>
              <a:t> a court to </a:t>
            </a:r>
            <a:r>
              <a:rPr lang="fr-CA" b="1" dirty="0" err="1"/>
              <a:t>decide</a:t>
            </a:r>
            <a:r>
              <a:rPr lang="fr-CA" dirty="0"/>
              <a:t> for </a:t>
            </a:r>
            <a:r>
              <a:rPr lang="fr-CA" dirty="0" err="1"/>
              <a:t>them</a:t>
            </a:r>
            <a:r>
              <a:rPr lang="fr-CA" dirty="0">
                <a:hlinkClick r:id="rId16"/>
              </a:rPr>
              <a:t>[14]</a:t>
            </a:r>
            <a:r>
              <a:rPr lang="fr-CA" dirty="0"/>
              <a:t>. </a:t>
            </a:r>
            <a:r>
              <a:rPr lang="en-CA" dirty="0"/>
              <a:t>The court will make the decision that is in the </a:t>
            </a:r>
            <a:r>
              <a:rPr lang="en-CA" b="1" dirty="0"/>
              <a:t>children's best interests</a:t>
            </a:r>
            <a:r>
              <a:rPr lang="en-CA" dirty="0"/>
              <a:t>.</a:t>
            </a:r>
            <a:r>
              <a:rPr lang="fr-CA" dirty="0">
                <a:hlinkClick r:id="rId16"/>
              </a:rPr>
              <a:t>[15]</a:t>
            </a:r>
            <a:r>
              <a:rPr lang="fr-CA" dirty="0"/>
              <a:t>. </a:t>
            </a:r>
          </a:p>
          <a:p>
            <a:endParaRPr lang="fr-CA" dirty="0"/>
          </a:p>
          <a:p>
            <a:pPr marL="285750" indent="-285750">
              <a:buFont typeface="Arial,Sans-Serif"/>
              <a:buChar char="•"/>
            </a:pPr>
            <a:r>
              <a:rPr lang="en-CA" dirty="0"/>
              <a:t>To decide what is in the children's best interests. For example:</a:t>
            </a:r>
            <a:endParaRPr lang="fr-CA" dirty="0"/>
          </a:p>
          <a:p>
            <a:pPr marL="742950" lvl="1" indent="-285750">
              <a:buFont typeface="Arial,Sans-Serif"/>
              <a:buChar char="•"/>
            </a:pPr>
            <a:r>
              <a:rPr lang="fr-CA" dirty="0"/>
              <a:t>The </a:t>
            </a:r>
            <a:r>
              <a:rPr lang="fr-CA" dirty="0" err="1"/>
              <a:t>children's</a:t>
            </a:r>
            <a:r>
              <a:rPr lang="fr-CA" dirty="0"/>
              <a:t> </a:t>
            </a:r>
            <a:r>
              <a:rPr lang="fr-CA" dirty="0" err="1"/>
              <a:t>ages</a:t>
            </a:r>
            <a:r>
              <a:rPr lang="fr-CA" dirty="0"/>
              <a:t> </a:t>
            </a:r>
            <a:r>
              <a:rPr lang="fr-CA" dirty="0">
                <a:hlinkClick r:id="rId17"/>
              </a:rPr>
              <a:t>[16]</a:t>
            </a:r>
            <a:r>
              <a:rPr lang="fr-CA" dirty="0"/>
              <a:t>,</a:t>
            </a:r>
          </a:p>
          <a:p>
            <a:pPr marL="742950" lvl="1" indent="-285750">
              <a:buFont typeface="Arial,Sans-Serif"/>
              <a:buChar char="•"/>
            </a:pPr>
            <a:r>
              <a:rPr lang="fr-CA" dirty="0" err="1"/>
              <a:t>Their</a:t>
            </a:r>
            <a:r>
              <a:rPr lang="fr-CA" dirty="0"/>
              <a:t> </a:t>
            </a:r>
            <a:r>
              <a:rPr lang="fr-CA" dirty="0" err="1"/>
              <a:t>needs</a:t>
            </a:r>
            <a:r>
              <a:rPr lang="fr-CA" dirty="0"/>
              <a:t> </a:t>
            </a:r>
            <a:r>
              <a:rPr lang="fr-CA" dirty="0">
                <a:hlinkClick r:id="rId18"/>
              </a:rPr>
              <a:t>[17]</a:t>
            </a:r>
            <a:r>
              <a:rPr lang="fr-CA" dirty="0"/>
              <a:t>,</a:t>
            </a:r>
          </a:p>
          <a:p>
            <a:pPr marL="742950" lvl="1" indent="-285750">
              <a:buFont typeface="Arial,Sans-Serif"/>
              <a:buChar char="•"/>
            </a:pPr>
            <a:r>
              <a:rPr lang="fr-CA" dirty="0" err="1"/>
              <a:t>Their</a:t>
            </a:r>
            <a:r>
              <a:rPr lang="fr-CA" dirty="0"/>
              <a:t> </a:t>
            </a:r>
            <a:r>
              <a:rPr lang="fr-CA" dirty="0" err="1"/>
              <a:t>relationship</a:t>
            </a:r>
            <a:r>
              <a:rPr lang="fr-CA" dirty="0"/>
              <a:t> </a:t>
            </a:r>
            <a:r>
              <a:rPr lang="fr-CA" dirty="0" err="1"/>
              <a:t>with</a:t>
            </a:r>
            <a:r>
              <a:rPr lang="fr-CA" dirty="0"/>
              <a:t> </a:t>
            </a:r>
            <a:r>
              <a:rPr lang="fr-CA" dirty="0" err="1"/>
              <a:t>each</a:t>
            </a:r>
            <a:r>
              <a:rPr lang="fr-CA" dirty="0"/>
              <a:t> parent </a:t>
            </a:r>
            <a:r>
              <a:rPr lang="fr-CA" dirty="0">
                <a:hlinkClick r:id="rId19"/>
              </a:rPr>
              <a:t>[18]</a:t>
            </a:r>
            <a:r>
              <a:rPr lang="fr-CA" dirty="0"/>
              <a:t>, </a:t>
            </a:r>
          </a:p>
          <a:p>
            <a:pPr marL="742950" lvl="1" indent="-285750">
              <a:buFont typeface="Arial,Sans-Serif"/>
              <a:buChar char="•"/>
            </a:pPr>
            <a:r>
              <a:rPr lang="fr-CA" dirty="0"/>
              <a:t>The </a:t>
            </a:r>
            <a:r>
              <a:rPr lang="fr-CA" dirty="0" err="1"/>
              <a:t>stability</a:t>
            </a:r>
            <a:r>
              <a:rPr lang="fr-CA" dirty="0"/>
              <a:t> of the parents' </a:t>
            </a:r>
            <a:r>
              <a:rPr lang="fr-CA" dirty="0" err="1"/>
              <a:t>daily</a:t>
            </a:r>
            <a:r>
              <a:rPr lang="fr-CA" dirty="0"/>
              <a:t> </a:t>
            </a:r>
            <a:r>
              <a:rPr lang="fr-CA" dirty="0" err="1"/>
              <a:t>lives</a:t>
            </a:r>
            <a:r>
              <a:rPr lang="fr-CA" dirty="0"/>
              <a:t> </a:t>
            </a:r>
            <a:r>
              <a:rPr lang="fr-CA" dirty="0">
                <a:hlinkClick r:id="rId20"/>
              </a:rPr>
              <a:t>[19]</a:t>
            </a:r>
            <a:r>
              <a:rPr lang="fr-CA" dirty="0"/>
              <a:t>,</a:t>
            </a:r>
          </a:p>
          <a:p>
            <a:pPr marL="742950" lvl="1" indent="-285750">
              <a:buFont typeface="Arial,Sans-Serif"/>
              <a:buChar char="•"/>
            </a:pPr>
            <a:r>
              <a:rPr lang="fr-CA" dirty="0"/>
              <a:t>The </a:t>
            </a:r>
            <a:r>
              <a:rPr lang="fr-CA" dirty="0" err="1"/>
              <a:t>parenting</a:t>
            </a:r>
            <a:r>
              <a:rPr lang="fr-CA" dirty="0"/>
              <a:t> </a:t>
            </a:r>
            <a:r>
              <a:rPr lang="fr-CA" dirty="0" err="1"/>
              <a:t>abilities</a:t>
            </a:r>
            <a:r>
              <a:rPr lang="fr-CA" dirty="0"/>
              <a:t> of </a:t>
            </a:r>
            <a:r>
              <a:rPr lang="fr-CA" dirty="0" err="1"/>
              <a:t>each</a:t>
            </a:r>
            <a:r>
              <a:rPr lang="fr-CA" dirty="0"/>
              <a:t> parent </a:t>
            </a:r>
            <a:r>
              <a:rPr lang="fr-CA" dirty="0">
                <a:hlinkClick r:id="rId21"/>
              </a:rPr>
              <a:t>[20]</a:t>
            </a:r>
            <a:r>
              <a:rPr lang="fr-CA" dirty="0"/>
              <a:t>.</a:t>
            </a:r>
          </a:p>
          <a:p>
            <a:pPr marL="742950" lvl="1" indent="-285750">
              <a:buFont typeface="Arial,Sans-Serif"/>
              <a:buChar char="•"/>
            </a:pPr>
            <a:endParaRPr lang="fr-CA" dirty="0"/>
          </a:p>
          <a:p>
            <a:pPr marL="285750" indent="-285750">
              <a:buFont typeface="Arial,Sans-Serif"/>
              <a:buChar char="•"/>
            </a:pPr>
            <a:r>
              <a:rPr lang="fr-CA" dirty="0" err="1"/>
              <a:t>Some</a:t>
            </a:r>
            <a:r>
              <a:rPr lang="fr-CA" dirty="0"/>
              <a:t> </a:t>
            </a:r>
            <a:r>
              <a:rPr lang="fr-CA" dirty="0" err="1"/>
              <a:t>factors</a:t>
            </a:r>
            <a:r>
              <a:rPr lang="fr-CA" dirty="0"/>
              <a:t> do not impact the </a:t>
            </a:r>
            <a:r>
              <a:rPr lang="fr-CA" dirty="0" err="1"/>
              <a:t>court’s</a:t>
            </a:r>
            <a:r>
              <a:rPr lang="fr-CA" dirty="0"/>
              <a:t> </a:t>
            </a:r>
            <a:r>
              <a:rPr lang="fr-CA" dirty="0" err="1"/>
              <a:t>decision</a:t>
            </a:r>
            <a:r>
              <a:rPr lang="fr-CA" dirty="0"/>
              <a:t>. For </a:t>
            </a:r>
            <a:r>
              <a:rPr lang="fr-CA" dirty="0" err="1"/>
              <a:t>example</a:t>
            </a:r>
            <a:r>
              <a:rPr lang="fr-CA" dirty="0"/>
              <a:t>, </a:t>
            </a:r>
            <a:r>
              <a:rPr lang="fr-CA" dirty="0" err="1"/>
              <a:t>mothers</a:t>
            </a:r>
            <a:r>
              <a:rPr lang="fr-CA" dirty="0"/>
              <a:t> are not more </a:t>
            </a:r>
            <a:r>
              <a:rPr lang="fr-CA" dirty="0" err="1"/>
              <a:t>likely</a:t>
            </a:r>
            <a:r>
              <a:rPr lang="fr-CA" dirty="0"/>
              <a:t> to </a:t>
            </a:r>
            <a:r>
              <a:rPr lang="fr-CA" dirty="0" err="1"/>
              <a:t>get</a:t>
            </a:r>
            <a:r>
              <a:rPr lang="fr-CA" dirty="0"/>
              <a:t> </a:t>
            </a:r>
            <a:r>
              <a:rPr lang="fr-CA" dirty="0" err="1"/>
              <a:t>custody</a:t>
            </a:r>
            <a:r>
              <a:rPr lang="fr-CA" dirty="0"/>
              <a:t> </a:t>
            </a:r>
            <a:r>
              <a:rPr lang="fr-CA" dirty="0">
                <a:hlinkClick r:id="rId22"/>
              </a:rPr>
              <a:t>[21]</a:t>
            </a:r>
            <a:r>
              <a:rPr lang="fr-CA" dirty="0"/>
              <a:t>. </a:t>
            </a:r>
            <a:r>
              <a:rPr lang="en-CA" dirty="0"/>
              <a:t>Similarly, the fact that one parent cheated on the other</a:t>
            </a:r>
            <a:r>
              <a:rPr lang="fr-CA" dirty="0"/>
              <a:t> </a:t>
            </a:r>
            <a:r>
              <a:rPr lang="fr-CA" dirty="0">
                <a:hlinkClick r:id="rId23"/>
              </a:rPr>
              <a:t>[22]</a:t>
            </a:r>
            <a:r>
              <a:rPr lang="fr-CA" dirty="0"/>
              <a:t> or </a:t>
            </a:r>
            <a:r>
              <a:rPr lang="fr-CA" dirty="0" err="1"/>
              <a:t>is</a:t>
            </a:r>
            <a:r>
              <a:rPr lang="fr-CA" dirty="0"/>
              <a:t> </a:t>
            </a:r>
            <a:r>
              <a:rPr lang="fr-CA" dirty="0" err="1"/>
              <a:t>now</a:t>
            </a:r>
            <a:r>
              <a:rPr lang="fr-CA" dirty="0"/>
              <a:t> in a </a:t>
            </a:r>
            <a:r>
              <a:rPr lang="fr-CA" dirty="0" err="1"/>
              <a:t>relationship</a:t>
            </a:r>
            <a:r>
              <a:rPr lang="fr-CA" dirty="0"/>
              <a:t> </a:t>
            </a:r>
            <a:r>
              <a:rPr lang="fr-CA" dirty="0" err="1"/>
              <a:t>with</a:t>
            </a:r>
            <a:r>
              <a:rPr lang="fr-CA" dirty="0"/>
              <a:t> </a:t>
            </a:r>
            <a:r>
              <a:rPr lang="fr-CA" dirty="0" err="1"/>
              <a:t>someone</a:t>
            </a:r>
            <a:r>
              <a:rPr lang="fr-CA" dirty="0"/>
              <a:t> </a:t>
            </a:r>
            <a:r>
              <a:rPr lang="fr-CA" dirty="0" err="1"/>
              <a:t>else</a:t>
            </a:r>
            <a:r>
              <a:rPr lang="fr-CA" dirty="0"/>
              <a:t> </a:t>
            </a:r>
            <a:r>
              <a:rPr lang="fr-CA" dirty="0" err="1"/>
              <a:t>generallyt</a:t>
            </a:r>
            <a:r>
              <a:rPr lang="fr-CA" dirty="0"/>
              <a:t> </a:t>
            </a:r>
            <a:r>
              <a:rPr lang="fr-CA" dirty="0">
                <a:hlinkClick r:id="rId24"/>
              </a:rPr>
              <a:t>[23]</a:t>
            </a:r>
            <a:r>
              <a:rPr lang="fr-CA" dirty="0"/>
              <a:t> </a:t>
            </a:r>
            <a:r>
              <a:rPr lang="fr-CA" dirty="0" err="1"/>
              <a:t>does</a:t>
            </a:r>
            <a:r>
              <a:rPr lang="fr-CA" dirty="0"/>
              <a:t> not impact </a:t>
            </a:r>
            <a:r>
              <a:rPr lang="fr-CA" dirty="0" err="1"/>
              <a:t>custody</a:t>
            </a:r>
            <a:r>
              <a:rPr lang="fr-CA" dirty="0"/>
              <a:t> </a:t>
            </a:r>
            <a:r>
              <a:rPr lang="fr-CA" dirty="0">
                <a:hlinkClick r:id="rId25"/>
              </a:rPr>
              <a:t>[24]</a:t>
            </a:r>
            <a:r>
              <a:rPr lang="fr-CA" dirty="0"/>
              <a:t>. </a:t>
            </a:r>
            <a:endParaRPr lang="en-US" dirty="0"/>
          </a:p>
          <a:p>
            <a:pPr marL="285750" indent="-285750">
              <a:buFont typeface="Arial,Sans-Serif"/>
              <a:buChar char="•"/>
            </a:pPr>
            <a:endParaRPr lang="fr-CA" dirty="0"/>
          </a:p>
          <a:p>
            <a:r>
              <a:rPr lang="en-CA" b="1" dirty="0"/>
              <a:t>How would this work in Giulia’s case?</a:t>
            </a:r>
            <a:endParaRPr lang="fr-CA" dirty="0"/>
          </a:p>
          <a:p>
            <a:endParaRPr lang="fr-CA" dirty="0"/>
          </a:p>
          <a:p>
            <a:pPr marL="285750" indent="-285750">
              <a:buFont typeface="Arial,Sans-Serif"/>
              <a:buChar char="•"/>
            </a:pPr>
            <a:r>
              <a:rPr lang="en-CA" dirty="0"/>
              <a:t>In Giulia’s case, she could establish a more formal custody plan with her ex, for example by signing an agreement that details how time with the children will be shared. This agreement can also specify how time with the children will be divided during vacations (for example, during the summer or winter break). Giulia and her ex can then ask a court to make this agreement official (homologate it).</a:t>
            </a:r>
            <a:endParaRPr lang="fr" dirty="0"/>
          </a:p>
          <a:p>
            <a:endParaRPr lang="fr" dirty="0"/>
          </a:p>
          <a:p>
            <a:pPr marL="285750" indent="-285750">
              <a:buFont typeface="Arial,Sans-Serif"/>
              <a:buChar char="•"/>
            </a:pPr>
            <a:r>
              <a:rPr lang="en-CA" dirty="0"/>
              <a:t>Giulia can also go to court alone to request custody of the children.</a:t>
            </a:r>
            <a:endParaRPr lang="fr" dirty="0"/>
          </a:p>
          <a:p>
            <a:pPr marL="285750" indent="-285750">
              <a:buFont typeface="Arial,Sans-Serif"/>
              <a:buChar char="•"/>
            </a:pPr>
            <a:endParaRPr lang="fr-CA" dirty="0"/>
          </a:p>
          <a:p>
            <a:r>
              <a:rPr lang="fr-CA" b="1" u="sng" dirty="0" err="1"/>
              <a:t>Additional</a:t>
            </a:r>
            <a:r>
              <a:rPr lang="fr-CA" b="1" u="sng" dirty="0"/>
              <a:t> information</a:t>
            </a:r>
            <a:endParaRPr lang="fr-CA" dirty="0"/>
          </a:p>
          <a:p>
            <a:endParaRPr lang="fr-CA" dirty="0"/>
          </a:p>
          <a:p>
            <a:r>
              <a:rPr lang="en-CA" b="1" dirty="0"/>
              <a:t>Regarding mediation and agreements made outside of court</a:t>
            </a:r>
            <a:endParaRPr lang="fr-CA" dirty="0"/>
          </a:p>
          <a:p>
            <a:endParaRPr lang="fr-CA" dirty="0"/>
          </a:p>
          <a:p>
            <a:pPr marL="285750" indent="-285750">
              <a:buFont typeface="Arial,Sans-Serif"/>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26"/>
              </a:rPr>
              <a:t>[25]</a:t>
            </a:r>
            <a:r>
              <a:rPr lang="fr-CA" dirty="0"/>
              <a:t>. </a:t>
            </a:r>
            <a:r>
              <a:rPr lang="en-CA" dirty="0"/>
              <a:t>That said, some mediators specialize in mediation in the context of domestic violence. To find them, the person can go to the </a:t>
            </a:r>
            <a:r>
              <a:rPr lang="en-CA" u="sng" dirty="0">
                <a:hlinkClick r:id="rId27"/>
              </a:rPr>
              <a:t>A</a:t>
            </a:r>
            <a:r>
              <a:rPr lang="fr-FR" u="sng" dirty="0" err="1">
                <a:hlinkClick r:id="rId27"/>
              </a:rPr>
              <a:t>ssociation</a:t>
            </a:r>
            <a:r>
              <a:rPr lang="fr-FR" u="sng" dirty="0">
                <a:hlinkClick r:id="rId27"/>
              </a:rPr>
              <a:t> des médiateurs familiaux du </a:t>
            </a:r>
            <a:r>
              <a:rPr lang="fr-FR" u="sng" dirty="0" err="1">
                <a:hlinkClick r:id="rId27"/>
              </a:rPr>
              <a:t>Québec’s</a:t>
            </a:r>
            <a:r>
              <a:rPr lang="fr-FR" u="sng" dirty="0">
                <a:hlinkClick r:id="rId27"/>
              </a:rPr>
              <a:t> </a:t>
            </a:r>
            <a:r>
              <a:rPr lang="fr-FR" u="sng" dirty="0" err="1">
                <a:hlinkClick r:id="rId27"/>
              </a:rPr>
              <a:t>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endParaRPr lang="fr-CA" dirty="0"/>
          </a:p>
          <a:p>
            <a:pPr marL="285750" indent="-285750">
              <a:buFont typeface="Arial,Sans-Serif"/>
              <a:buChar char="•"/>
            </a:pPr>
            <a:endParaRPr lang="fr-CA" dirty="0"/>
          </a:p>
          <a:p>
            <a:pPr marL="285750" indent="-285750">
              <a:buFont typeface="Arial,Sans-Serif"/>
              <a:buChar char="•"/>
            </a:pPr>
            <a:r>
              <a:rPr lang="fr-CA" dirty="0"/>
              <a:t>If parents have a </a:t>
            </a:r>
            <a:r>
              <a:rPr lang="fr-CA" dirty="0" err="1"/>
              <a:t>custody</a:t>
            </a:r>
            <a:r>
              <a:rPr lang="fr-CA" dirty="0"/>
              <a:t> agreement </a:t>
            </a:r>
            <a:r>
              <a:rPr lang="fr-CA" dirty="0" err="1"/>
              <a:t>that</a:t>
            </a:r>
            <a:r>
              <a:rPr lang="fr-CA" dirty="0"/>
              <a:t> </a:t>
            </a:r>
            <a:r>
              <a:rPr lang="fr-CA" dirty="0" err="1"/>
              <a:t>they</a:t>
            </a:r>
            <a:r>
              <a:rPr lang="fr-CA" dirty="0"/>
              <a:t> </a:t>
            </a:r>
            <a:r>
              <a:rPr lang="fr-CA" dirty="0" err="1"/>
              <a:t>want</a:t>
            </a:r>
            <a:r>
              <a:rPr lang="fr-CA" dirty="0"/>
              <a:t> </a:t>
            </a:r>
            <a:r>
              <a:rPr lang="fr-CA" dirty="0" err="1"/>
              <a:t>homologated</a:t>
            </a:r>
            <a:r>
              <a:rPr lang="fr-CA" dirty="0"/>
              <a:t>, </a:t>
            </a:r>
            <a:r>
              <a:rPr lang="fr-CA" dirty="0" err="1"/>
              <a:t>they</a:t>
            </a:r>
            <a:r>
              <a:rPr lang="fr-CA" dirty="0"/>
              <a:t> must file a </a:t>
            </a:r>
            <a:r>
              <a:rPr lang="fr-CA" dirty="0" err="1"/>
              <a:t>request</a:t>
            </a:r>
            <a:r>
              <a:rPr lang="fr-CA" dirty="0"/>
              <a:t> </a:t>
            </a:r>
            <a:r>
              <a:rPr lang="fr-CA" dirty="0" err="1"/>
              <a:t>with</a:t>
            </a:r>
            <a:r>
              <a:rPr lang="fr-CA" dirty="0"/>
              <a:t> the court </a:t>
            </a:r>
            <a:r>
              <a:rPr lang="fr-CA" dirty="0">
                <a:hlinkClick r:id="rId3"/>
              </a:rPr>
              <a:t>[26]</a:t>
            </a:r>
            <a:r>
              <a:rPr lang="fr-CA" dirty="0"/>
              <a:t>. If the court </a:t>
            </a:r>
            <a:r>
              <a:rPr lang="fr-CA" dirty="0" err="1"/>
              <a:t>homologates</a:t>
            </a:r>
            <a:r>
              <a:rPr lang="fr-CA" dirty="0"/>
              <a:t> the agreement, </a:t>
            </a:r>
            <a:r>
              <a:rPr lang="fr-CA" dirty="0" err="1"/>
              <a:t>it</a:t>
            </a:r>
            <a:r>
              <a:rPr lang="fr-CA" dirty="0"/>
              <a:t> </a:t>
            </a:r>
            <a:r>
              <a:rPr lang="fr-CA" dirty="0" err="1"/>
              <a:t>will</a:t>
            </a:r>
            <a:r>
              <a:rPr lang="fr-CA" dirty="0"/>
              <a:t> have the </a:t>
            </a:r>
            <a:r>
              <a:rPr lang="fr-CA" dirty="0" err="1"/>
              <a:t>same</a:t>
            </a:r>
            <a:r>
              <a:rPr lang="fr-CA" dirty="0"/>
              <a:t> </a:t>
            </a:r>
            <a:r>
              <a:rPr lang="fr-CA" dirty="0" err="1"/>
              <a:t>legal</a:t>
            </a:r>
            <a:r>
              <a:rPr lang="fr-CA" dirty="0"/>
              <a:t> </a:t>
            </a:r>
            <a:r>
              <a:rPr lang="fr-CA" dirty="0" err="1"/>
              <a:t>weight</a:t>
            </a:r>
            <a:r>
              <a:rPr lang="fr-CA" dirty="0"/>
              <a:t> as a court </a:t>
            </a:r>
            <a:r>
              <a:rPr lang="fr-CA" dirty="0" err="1"/>
              <a:t>judgment</a:t>
            </a:r>
            <a:r>
              <a:rPr lang="fr-CA" dirty="0"/>
              <a:t> and </a:t>
            </a:r>
            <a:r>
              <a:rPr lang="fr-CA" dirty="0" err="1"/>
              <a:t>both</a:t>
            </a:r>
            <a:r>
              <a:rPr lang="fr-CA" dirty="0"/>
              <a:t> parents </a:t>
            </a:r>
            <a:r>
              <a:rPr lang="fr-CA" dirty="0" err="1"/>
              <a:t>will</a:t>
            </a:r>
            <a:r>
              <a:rPr lang="fr-CA" dirty="0"/>
              <a:t> </a:t>
            </a:r>
            <a:r>
              <a:rPr lang="fr-CA" dirty="0" err="1"/>
              <a:t>be</a:t>
            </a:r>
            <a:r>
              <a:rPr lang="fr-CA" dirty="0"/>
              <a:t> </a:t>
            </a:r>
            <a:r>
              <a:rPr lang="fr-CA" dirty="0" err="1"/>
              <a:t>required</a:t>
            </a:r>
            <a:r>
              <a:rPr lang="fr-CA" dirty="0"/>
              <a:t> to respect </a:t>
            </a:r>
            <a:r>
              <a:rPr lang="fr-CA" dirty="0" err="1"/>
              <a:t>it</a:t>
            </a:r>
            <a:r>
              <a:rPr lang="fr-CA" dirty="0">
                <a:hlinkClick r:id="rId4"/>
              </a:rPr>
              <a:t>[27]</a:t>
            </a:r>
            <a:r>
              <a:rPr lang="fr-CA" dirty="0"/>
              <a:t>. </a:t>
            </a:r>
          </a:p>
          <a:p>
            <a:endParaRPr lang="fr-CA" dirty="0"/>
          </a:p>
          <a:p>
            <a:pPr marL="285750" indent="-285750">
              <a:buFont typeface="Arial,Sans-Serif"/>
              <a:buChar char="•"/>
            </a:pPr>
            <a:r>
              <a:rPr lang="en-CA" dirty="0"/>
              <a:t>For more information on family mediation, you can consult this </a:t>
            </a:r>
            <a:r>
              <a:rPr lang="en-CA" dirty="0" err="1"/>
              <a:t>Éducaloi</a:t>
            </a:r>
            <a:r>
              <a:rPr lang="en-CA" dirty="0"/>
              <a:t> article: </a:t>
            </a:r>
            <a:r>
              <a:rPr lang="en-CA" u="sng" dirty="0">
                <a:hlinkClick r:id="rId27"/>
              </a:rPr>
              <a:t>Family Mediation in Six Steps | </a:t>
            </a:r>
            <a:r>
              <a:rPr lang="en-CA" u="sng" dirty="0" err="1">
                <a:hlinkClick r:id="rId27"/>
              </a:rPr>
              <a:t>Éducaloi</a:t>
            </a:r>
            <a:endParaRPr lang="en-US" err="1"/>
          </a:p>
          <a:p>
            <a:pPr marL="285750" indent="-285750">
              <a:buFont typeface="Arial,Sans-Serif"/>
              <a:buChar char="•"/>
            </a:pPr>
            <a:endParaRPr lang="fr-CA" dirty="0"/>
          </a:p>
          <a:p>
            <a:r>
              <a:rPr lang="en-CA" b="1" dirty="0"/>
              <a:t>Regarding going to court</a:t>
            </a:r>
            <a:endParaRPr lang="fr-CA" dirty="0"/>
          </a:p>
          <a:p>
            <a:pPr marL="285750" indent="-285750">
              <a:buFont typeface="Arial,Sans-Serif"/>
              <a:buChar char="•"/>
            </a:pPr>
            <a:endParaRPr lang="fr-CA" dirty="0"/>
          </a:p>
          <a:p>
            <a:pPr marL="285750" indent="-285750">
              <a:buFont typeface="Arial,Sans-Serif"/>
              <a:buChar char="•"/>
            </a:pPr>
            <a:r>
              <a:rPr lang="en-CA" dirty="0"/>
              <a:t>In some cases, parents might have no other option but to go to court. For example, this could be the case in certain situations of violence. During the workshop, you can point out that participants may not always be able to reach an agreement with the other person.</a:t>
            </a:r>
            <a:endParaRPr lang="fr-CA" dirty="0"/>
          </a:p>
          <a:p>
            <a:pPr marL="285750" indent="-285750">
              <a:buFont typeface="Arial,Sans-Serif"/>
              <a:buChar char="•"/>
            </a:pPr>
            <a:endParaRPr lang="fr-CA" dirty="0"/>
          </a:p>
          <a:p>
            <a:pPr marL="285750" indent="-285750">
              <a:buFont typeface="Arial,Sans-Serif"/>
              <a:buChar char="•"/>
            </a:pPr>
            <a:r>
              <a:rPr lang="en-CA" dirty="0"/>
              <a:t>The court must take any violence that happened between the partners into account when making a decision. That said, the fact that one parent behaved or behaves violently towards the other does not necessarily mean that they will have less time with the children. The court's final decision depends on what is in the best interest of the children in the given circumstances.</a:t>
            </a:r>
            <a:r>
              <a:rPr lang="fr" dirty="0"/>
              <a:t> </a:t>
            </a:r>
            <a:r>
              <a:rPr lang="fr" dirty="0">
                <a:hlinkClick r:id="rId5"/>
              </a:rPr>
              <a:t>[28]</a:t>
            </a:r>
            <a:r>
              <a:rPr lang="fr" dirty="0"/>
              <a:t>.</a:t>
            </a:r>
            <a:endParaRPr lang="fr-CA" dirty="0"/>
          </a:p>
          <a:p>
            <a:endParaRPr lang="en-US" dirty="0"/>
          </a:p>
          <a:p>
            <a:r>
              <a:rPr lang="fr-CA" b="1" u="sng" dirty="0"/>
              <a:t>Sources</a:t>
            </a:r>
            <a:endParaRPr lang="fr-CA" dirty="0"/>
          </a:p>
          <a:p>
            <a:endParaRPr lang="fr-CA" dirty="0"/>
          </a:p>
          <a:p>
            <a:r>
              <a:rPr lang="fr-CA" dirty="0">
                <a:hlinkClick r:id="rId28"/>
              </a:rPr>
              <a:t>[1]</a:t>
            </a:r>
            <a:r>
              <a:rPr lang="fr-CA" dirty="0"/>
              <a:t> </a:t>
            </a:r>
            <a:r>
              <a:rPr lang="fr-CA" i="1" dirty="0"/>
              <a:t>Code civil du Québec</a:t>
            </a:r>
            <a:r>
              <a:rPr lang="fr-CA" dirty="0"/>
              <a:t>, RLRQ, c C-1991, art 599</a:t>
            </a:r>
            <a:endParaRPr lang="en-US" dirty="0"/>
          </a:p>
          <a:p>
            <a:r>
              <a:rPr lang="fr-CA" dirty="0">
                <a:hlinkClick r:id="rId29"/>
              </a:rPr>
              <a:t>[2]</a:t>
            </a:r>
            <a:r>
              <a:rPr lang="fr-CA" dirty="0"/>
              <a:t> </a:t>
            </a:r>
            <a:r>
              <a:rPr lang="fr-CA" i="1" dirty="0"/>
              <a:t>Loi sur le divorce</a:t>
            </a:r>
            <a:r>
              <a:rPr lang="fr-CA" dirty="0"/>
              <a:t>, LRC (1985), art 2 (1) « temps parental ».</a:t>
            </a:r>
            <a:endParaRPr lang="en-US" dirty="0"/>
          </a:p>
          <a:p>
            <a:r>
              <a:rPr lang="fr-CA" dirty="0">
                <a:hlinkClick r:id="rId30"/>
              </a:rPr>
              <a:t>[3]</a:t>
            </a:r>
            <a:r>
              <a:rPr lang="fr-CA" dirty="0"/>
              <a:t> </a:t>
            </a:r>
            <a:r>
              <a:rPr lang="fr-CA" i="1" dirty="0"/>
              <a:t>Code civil du Québec</a:t>
            </a:r>
            <a:r>
              <a:rPr lang="fr-CA" dirty="0"/>
              <a:t>, RLRQ, c C-1991, art 599 al 1. </a:t>
            </a:r>
            <a:endParaRPr lang="en-US" dirty="0"/>
          </a:p>
          <a:p>
            <a:r>
              <a:rPr lang="fr-CA" dirty="0">
                <a:hlinkClick r:id="rId31"/>
              </a:rPr>
              <a:t>[4]</a:t>
            </a:r>
            <a:r>
              <a:rPr lang="fr-CA" dirty="0"/>
              <a:t> </a:t>
            </a:r>
            <a:r>
              <a:rPr lang="fr-CA" i="1" dirty="0"/>
              <a:t>Règlement sur la fixation des pensions alimentaires pour enfants</a:t>
            </a:r>
            <a:r>
              <a:rPr lang="fr-CA" dirty="0"/>
              <a:t>, RLRQ c C-25.01, r 0.4, art 6 al 1.</a:t>
            </a:r>
            <a:endParaRPr lang="en-US" dirty="0"/>
          </a:p>
          <a:p>
            <a:r>
              <a:rPr lang="fr-CA" dirty="0">
                <a:hlinkClick r:id="rId32"/>
              </a:rPr>
              <a:t>[5]</a:t>
            </a:r>
            <a:r>
              <a:rPr lang="fr-CA" dirty="0"/>
              <a:t> </a:t>
            </a:r>
            <a:r>
              <a:rPr lang="fr-CA" i="1" dirty="0"/>
              <a:t>Règlement sur la fixation des pensions alimentaires pour enfants</a:t>
            </a:r>
            <a:r>
              <a:rPr lang="fr-CA" dirty="0"/>
              <a:t>, RLRQ c C-25.01, r 0.4, art 6 al 1.</a:t>
            </a:r>
            <a:endParaRPr lang="en-US" dirty="0"/>
          </a:p>
          <a:p>
            <a:r>
              <a:rPr lang="fr-CA" dirty="0">
                <a:hlinkClick r:id="rId33"/>
              </a:rPr>
              <a:t>[6]</a:t>
            </a:r>
            <a:r>
              <a:rPr lang="fr-CA" dirty="0"/>
              <a:t> </a:t>
            </a:r>
            <a:r>
              <a:rPr lang="fr-CA" i="1" dirty="0"/>
              <a:t>Règlement sur la fixation des pensions alimentaires pour enfants</a:t>
            </a:r>
            <a:r>
              <a:rPr lang="fr-CA" dirty="0"/>
              <a:t>, RLRQ c C-25.01, r 0.4, art 4 al 1.</a:t>
            </a:r>
            <a:endParaRPr lang="en-US" dirty="0"/>
          </a:p>
          <a:p>
            <a:r>
              <a:rPr lang="fr-CA" dirty="0">
                <a:hlinkClick r:id="rId34"/>
              </a:rPr>
              <a:t>[7]</a:t>
            </a:r>
            <a:r>
              <a:rPr lang="fr-CA" dirty="0"/>
              <a:t> </a:t>
            </a:r>
            <a:r>
              <a:rPr lang="fr-CA" i="1" dirty="0"/>
              <a:t>Règlement sur la fixation des pensions alimentaires pour enfants</a:t>
            </a:r>
            <a:r>
              <a:rPr lang="fr-CA" dirty="0"/>
              <a:t>, RLRQ c C-25.01, r 0.4, art 4 al 1.</a:t>
            </a:r>
            <a:endParaRPr lang="en-US" dirty="0"/>
          </a:p>
          <a:p>
            <a:r>
              <a:rPr lang="fr-CA" dirty="0">
                <a:hlinkClick r:id="rId35"/>
              </a:rPr>
              <a:t>[8]</a:t>
            </a:r>
            <a:r>
              <a:rPr lang="fr-CA" dirty="0"/>
              <a:t> </a:t>
            </a:r>
            <a:r>
              <a:rPr lang="fr-CA" i="1" dirty="0"/>
              <a:t>Code de procédure civile</a:t>
            </a:r>
            <a:r>
              <a:rPr lang="fr-CA" dirty="0"/>
              <a:t>, RLRQ, c C-25, art 72 al 2.</a:t>
            </a:r>
            <a:endParaRPr lang="en-US" dirty="0"/>
          </a:p>
          <a:p>
            <a:r>
              <a:rPr lang="fr-CA" dirty="0">
                <a:hlinkClick r:id="rId36"/>
              </a:rPr>
              <a:t>[9]</a:t>
            </a:r>
            <a:r>
              <a:rPr lang="fr-CA" dirty="0"/>
              <a:t> </a:t>
            </a:r>
            <a:r>
              <a:rPr lang="fr-CA" i="1" dirty="0"/>
              <a:t>Code de procédure civile</a:t>
            </a:r>
            <a:r>
              <a:rPr lang="fr-CA" dirty="0"/>
              <a:t>, RLRQ, c C-25, art 72 al 2.</a:t>
            </a:r>
            <a:endParaRPr lang="en-US" dirty="0"/>
          </a:p>
          <a:p>
            <a:r>
              <a:rPr lang="fr-CA" dirty="0">
                <a:hlinkClick r:id="rId37"/>
              </a:rPr>
              <a:t>[10]</a:t>
            </a:r>
            <a:r>
              <a:rPr lang="fr-CA" dirty="0"/>
              <a:t> </a:t>
            </a:r>
            <a:r>
              <a:rPr lang="fr-CA" i="1" dirty="0"/>
              <a:t>Code de procédure civile</a:t>
            </a:r>
            <a:r>
              <a:rPr lang="fr-CA" dirty="0"/>
              <a:t>, RLRQ, c C-25, art 72 al 2.</a:t>
            </a:r>
            <a:endParaRPr lang="en-US" dirty="0"/>
          </a:p>
          <a:p>
            <a:r>
              <a:rPr lang="fr-CA" dirty="0">
                <a:hlinkClick r:id="rId38"/>
              </a:rPr>
              <a:t>[11]</a:t>
            </a:r>
            <a:r>
              <a:rPr lang="fr-CA" dirty="0"/>
              <a:t> </a:t>
            </a:r>
            <a:r>
              <a:rPr lang="fr-CA" i="1" dirty="0"/>
              <a:t>Code de procédure civile</a:t>
            </a:r>
            <a:r>
              <a:rPr lang="fr-CA" dirty="0"/>
              <a:t>, RLRQ, c C-25, arts 605 al 2, 616.</a:t>
            </a:r>
            <a:endParaRPr lang="en-US" dirty="0"/>
          </a:p>
          <a:p>
            <a:r>
              <a:rPr lang="fr-CA" dirty="0">
                <a:hlinkClick r:id="rId39"/>
              </a:rPr>
              <a:t>[12]</a:t>
            </a:r>
            <a:r>
              <a:rPr lang="fr-CA" dirty="0"/>
              <a:t> </a:t>
            </a:r>
            <a:r>
              <a:rPr lang="fr-CA" i="1" dirty="0"/>
              <a:t>Code de procédure civile</a:t>
            </a:r>
            <a:r>
              <a:rPr lang="fr-CA" dirty="0"/>
              <a:t>, RLRQ, c C-25, art 605 al 2, 616.</a:t>
            </a:r>
            <a:endParaRPr lang="en-US" dirty="0"/>
          </a:p>
          <a:p>
            <a:r>
              <a:rPr lang="fr-CA" dirty="0">
                <a:hlinkClick r:id="rId40"/>
              </a:rPr>
              <a:t>[13]</a:t>
            </a:r>
            <a:r>
              <a:rPr lang="fr-CA" dirty="0"/>
              <a:t> </a:t>
            </a:r>
            <a:r>
              <a:rPr lang="fr-CA" i="1" dirty="0"/>
              <a:t>Code de procédure civile</a:t>
            </a:r>
            <a:r>
              <a:rPr lang="fr-CA" dirty="0"/>
              <a:t>, RLRQ, c C-25, art 619 ; </a:t>
            </a:r>
            <a:r>
              <a:rPr lang="fr-CA" i="1" dirty="0"/>
              <a:t>Règlement sur la médiation familiale</a:t>
            </a:r>
            <a:r>
              <a:rPr lang="fr-CA" dirty="0"/>
              <a:t>, c. C-25-01, r. 0.7, art.10.1.</a:t>
            </a:r>
            <a:endParaRPr lang="en-US" dirty="0"/>
          </a:p>
          <a:p>
            <a:r>
              <a:rPr lang="fr-CA" dirty="0">
                <a:hlinkClick r:id="rId41"/>
              </a:rPr>
              <a:t>[14]</a:t>
            </a:r>
            <a:r>
              <a:rPr lang="fr-CA" dirty="0"/>
              <a:t> </a:t>
            </a:r>
            <a:r>
              <a:rPr lang="fr-CA" i="1" dirty="0"/>
              <a:t>Code de procédure civile</a:t>
            </a:r>
            <a:r>
              <a:rPr lang="fr-CA" dirty="0"/>
              <a:t>, RLRQ, c C-25, arts 409, 411.</a:t>
            </a:r>
          </a:p>
          <a:p>
            <a:r>
              <a:rPr lang="fr-CA" dirty="0">
                <a:hlinkClick r:id="rId41"/>
              </a:rPr>
              <a:t>[15]</a:t>
            </a:r>
            <a:r>
              <a:rPr lang="fr-CA" dirty="0"/>
              <a:t> </a:t>
            </a:r>
            <a:r>
              <a:rPr lang="fr-CA" i="1" dirty="0"/>
              <a:t>Code civil du Québec</a:t>
            </a:r>
            <a:r>
              <a:rPr lang="fr-CA" dirty="0"/>
              <a:t>, RLRQ, c C-1991, art 33.</a:t>
            </a:r>
            <a:endParaRPr lang="en-US" dirty="0"/>
          </a:p>
          <a:p>
            <a:r>
              <a:rPr lang="fr-CA" dirty="0">
                <a:hlinkClick r:id="rId42"/>
              </a:rPr>
              <a:t>[16]</a:t>
            </a:r>
            <a:r>
              <a:rPr lang="fr-CA" dirty="0"/>
              <a:t> </a:t>
            </a:r>
            <a:r>
              <a:rPr lang="fr-CA" i="1" dirty="0"/>
              <a:t>Code civil du Québec</a:t>
            </a:r>
            <a:r>
              <a:rPr lang="fr-CA" dirty="0"/>
              <a:t>, RLRQ, c C-1991, art 33 al 2.</a:t>
            </a:r>
            <a:endParaRPr lang="en-US" dirty="0"/>
          </a:p>
          <a:p>
            <a:r>
              <a:rPr lang="fr-CA" dirty="0">
                <a:hlinkClick r:id="rId43"/>
              </a:rPr>
              <a:t>[17]</a:t>
            </a:r>
            <a:r>
              <a:rPr lang="fr-CA" dirty="0"/>
              <a:t> </a:t>
            </a:r>
            <a:r>
              <a:rPr lang="fr-CA" i="1" dirty="0"/>
              <a:t>Code civil du Québec</a:t>
            </a:r>
            <a:r>
              <a:rPr lang="fr-CA" dirty="0"/>
              <a:t>, RLRQ, c C-1991, art 33 al 2.</a:t>
            </a:r>
            <a:endParaRPr lang="en-US" dirty="0"/>
          </a:p>
          <a:p>
            <a:r>
              <a:rPr lang="fr-CA" dirty="0">
                <a:hlinkClick r:id="rId44"/>
              </a:rPr>
              <a:t>[18]</a:t>
            </a:r>
            <a:r>
              <a:rPr lang="fr-CA" dirty="0"/>
              <a:t> </a:t>
            </a:r>
            <a:r>
              <a:rPr lang="fr-CA" i="1" dirty="0"/>
              <a:t>Droit de la famille — 172050</a:t>
            </a:r>
            <a:r>
              <a:rPr lang="fr-CA" dirty="0"/>
              <a:t>, 2017 QCCA 1325, au para 60.</a:t>
            </a:r>
            <a:endParaRPr lang="en-US" dirty="0"/>
          </a:p>
          <a:p>
            <a:r>
              <a:rPr lang="fr-CA" dirty="0">
                <a:hlinkClick r:id="rId45"/>
              </a:rPr>
              <a:t>[19]</a:t>
            </a:r>
            <a:r>
              <a:rPr lang="fr-CA" dirty="0"/>
              <a:t> </a:t>
            </a:r>
            <a:r>
              <a:rPr lang="fr-CA" i="1" dirty="0"/>
              <a:t>Droit de la famille — 172050</a:t>
            </a:r>
            <a:r>
              <a:rPr lang="fr-CA" dirty="0"/>
              <a:t>, 2017 QCCA 1325, au para 60.</a:t>
            </a:r>
            <a:endParaRPr lang="en-US" dirty="0"/>
          </a:p>
          <a:p>
            <a:r>
              <a:rPr lang="fr-CA" dirty="0">
                <a:hlinkClick r:id="rId46"/>
              </a:rPr>
              <a:t>[20]</a:t>
            </a:r>
            <a:r>
              <a:rPr lang="fr-CA" dirty="0"/>
              <a:t> </a:t>
            </a:r>
            <a:r>
              <a:rPr lang="fr-CA" i="1" dirty="0"/>
              <a:t>Droit de la famille — 172050</a:t>
            </a:r>
            <a:r>
              <a:rPr lang="fr-CA" dirty="0"/>
              <a:t>, 2017 QCCA 1325, au para 60.</a:t>
            </a:r>
            <a:endParaRPr lang="en-US" dirty="0"/>
          </a:p>
          <a:p>
            <a:r>
              <a:rPr lang="fr-CA" dirty="0">
                <a:hlinkClick r:id="rId47"/>
              </a:rPr>
              <a:t>[21]</a:t>
            </a:r>
            <a:r>
              <a:rPr lang="fr-CA" dirty="0"/>
              <a:t> </a:t>
            </a:r>
            <a:r>
              <a:rPr lang="fr-CA" i="1" dirty="0"/>
              <a:t>Droit de la famille — 091541</a:t>
            </a:r>
            <a:r>
              <a:rPr lang="fr-CA" dirty="0"/>
              <a:t>, 2009 QCCA 1268, aux paras 28, 44.</a:t>
            </a:r>
            <a:endParaRPr lang="en-US" dirty="0"/>
          </a:p>
          <a:p>
            <a:r>
              <a:rPr lang="fr-CA" dirty="0">
                <a:hlinkClick r:id="rId48"/>
              </a:rPr>
              <a:t>[22]</a:t>
            </a:r>
            <a:r>
              <a:rPr lang="fr-CA" dirty="0"/>
              <a:t> </a:t>
            </a:r>
            <a:r>
              <a:rPr lang="fr-CA" i="1" dirty="0"/>
              <a:t>Loi sur le divorce</a:t>
            </a:r>
            <a:r>
              <a:rPr lang="fr-CA" dirty="0"/>
              <a:t>, LRC (1985), art 16 (5) (pour les couples mariés)</a:t>
            </a:r>
            <a:endParaRPr lang="en-US" dirty="0"/>
          </a:p>
          <a:p>
            <a:r>
              <a:rPr lang="fr-CA" dirty="0">
                <a:hlinkClick r:id="rId49"/>
              </a:rPr>
              <a:t>[23]</a:t>
            </a:r>
            <a:r>
              <a:rPr lang="fr-CA" dirty="0"/>
              <a:t> À moins que ces éléments nuisent aux enfants ou pourraient leur nuire. </a:t>
            </a:r>
            <a:endParaRPr lang="en-US" dirty="0"/>
          </a:p>
          <a:p>
            <a:r>
              <a:rPr lang="fr-CA" dirty="0">
                <a:hlinkClick r:id="rId26"/>
              </a:rPr>
              <a:t>[24]</a:t>
            </a:r>
            <a:r>
              <a:rPr lang="fr-CA" dirty="0"/>
              <a:t> </a:t>
            </a:r>
            <a:r>
              <a:rPr lang="fr-CA" i="1" dirty="0"/>
              <a:t>SG c JL</a:t>
            </a:r>
            <a:r>
              <a:rPr lang="fr-CA" dirty="0"/>
              <a:t>, 2006 QCCS 211 (cas connexe : remariage d’un parent).</a:t>
            </a:r>
          </a:p>
          <a:p>
            <a:r>
              <a:rPr lang="fr-CA" dirty="0">
                <a:hlinkClick r:id="rId26"/>
              </a:rPr>
              <a:t>[25]</a:t>
            </a:r>
            <a:r>
              <a:rPr lang="fr-CA" dirty="0"/>
              <a:t> Par exemple : </a:t>
            </a:r>
            <a:r>
              <a:rPr lang="fr-CA" dirty="0">
                <a:hlinkClick r:id="rId50"/>
              </a:rPr>
              <a:t>13 questions sur le droit familial en contexte de violence conjugale — SOS violence conjugale</a:t>
            </a:r>
          </a:p>
          <a:p>
            <a:r>
              <a:rPr lang="fr-CA" dirty="0">
                <a:hlinkClick r:id="rId28"/>
              </a:rPr>
              <a:t>[26]</a:t>
            </a:r>
            <a:r>
              <a:rPr lang="fr-CA" dirty="0"/>
              <a:t> </a:t>
            </a:r>
            <a:r>
              <a:rPr lang="fr-CA" i="1" dirty="0"/>
              <a:t>Code de procédure civile</a:t>
            </a:r>
            <a:r>
              <a:rPr lang="fr-CA"/>
              <a:t>, RLRQ, c C-25, art 33 al 1, 37.2.</a:t>
            </a:r>
          </a:p>
          <a:p>
            <a:r>
              <a:rPr lang="fr-CA" dirty="0">
                <a:hlinkClick r:id="rId29"/>
              </a:rPr>
              <a:t>[27]</a:t>
            </a:r>
            <a:r>
              <a:rPr lang="fr-CA" dirty="0"/>
              <a:t> </a:t>
            </a:r>
            <a:r>
              <a:rPr lang="fr-CA" i="1" dirty="0"/>
              <a:t>Code de procédure civile</a:t>
            </a:r>
            <a:r>
              <a:rPr lang="fr-CA" dirty="0"/>
              <a:t>, RLRQ, c C-25, art 72 al 3.</a:t>
            </a:r>
          </a:p>
          <a:p>
            <a:r>
              <a:rPr lang="fr-CA" dirty="0">
                <a:hlinkClick r:id="rId30"/>
              </a:rPr>
              <a:t>[28]</a:t>
            </a:r>
            <a:r>
              <a:rPr lang="fr-CA" dirty="0"/>
              <a:t> </a:t>
            </a:r>
            <a:r>
              <a:rPr lang="fr-CA" i="1" dirty="0"/>
              <a:t>Code civil du Québec</a:t>
            </a:r>
            <a:r>
              <a:rPr lang="fr-CA" dirty="0"/>
              <a:t>, RLRQ, c C-1991, art 33.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a:p>
            <a:r>
              <a:rPr lang="fr-CA" b="1" dirty="0"/>
              <a:t>5 minutes</a:t>
            </a:r>
            <a:endParaRPr lang="fr-CA" dirty="0"/>
          </a:p>
          <a:p>
            <a:r>
              <a:rPr lang="fr-CA" b="1" u="sng" dirty="0"/>
              <a:t>Instructions</a:t>
            </a:r>
            <a:endParaRPr lang="fr-CA" dirty="0"/>
          </a:p>
          <a:p>
            <a:endParaRPr lang="fr-CA" b="1" u="sng" dirty="0"/>
          </a:p>
          <a:p>
            <a:pPr marL="171450" indent="-171450">
              <a:buFont typeface="Arial"/>
              <a:buChar char="•"/>
            </a:pPr>
            <a:r>
              <a:rPr lang="en-CA" dirty="0"/>
              <a:t>Explain the information below by making connections with the scenario.</a:t>
            </a:r>
            <a:endParaRPr lang="fr-CA" dirty="0"/>
          </a:p>
          <a:p>
            <a:endParaRPr lang="fr-CA"/>
          </a:p>
          <a:p>
            <a:r>
              <a:rPr lang="fr-CA" b="1" u="sng" dirty="0"/>
              <a:t>Information to </a:t>
            </a:r>
            <a:r>
              <a:rPr lang="fr-CA" b="1" u="sng" dirty="0" err="1"/>
              <a:t>share</a:t>
            </a:r>
            <a:endParaRPr lang="fr-CA" dirty="0" err="1"/>
          </a:p>
          <a:p>
            <a:pPr algn="just"/>
            <a:endParaRPr lang="fr-CA"/>
          </a:p>
          <a:p>
            <a:pPr marL="171450" indent="-171450" algn="just">
              <a:buFont typeface="Arial"/>
              <a:buChar char="•"/>
            </a:pPr>
            <a:r>
              <a:rPr lang="en-CA" dirty="0"/>
              <a:t>Both parents must help meet their children's needs. This includes </a:t>
            </a:r>
            <a:r>
              <a:rPr lang="en-CA" b="1" dirty="0"/>
              <a:t>feeding and financially supporting them</a:t>
            </a:r>
            <a:r>
              <a:rPr lang="fr-CA" dirty="0"/>
              <a:t> </a:t>
            </a:r>
            <a:r>
              <a:rPr lang="fr-CA" dirty="0">
                <a:hlinkClick r:id="rId3"/>
              </a:rPr>
              <a:t>[1]</a:t>
            </a:r>
            <a:r>
              <a:rPr lang="fr-CA" dirty="0"/>
              <a:t>. </a:t>
            </a:r>
          </a:p>
          <a:p>
            <a:pPr algn="just"/>
            <a:endParaRPr lang="fr-CA"/>
          </a:p>
          <a:p>
            <a:pPr marL="171450" indent="-171450" algn="just">
              <a:buFont typeface="Arial"/>
              <a:buChar char="•"/>
            </a:pPr>
            <a:r>
              <a:rPr lang="fr-CA" dirty="0"/>
              <a:t>If parents </a:t>
            </a:r>
            <a:r>
              <a:rPr lang="fr-CA" dirty="0" err="1"/>
              <a:t>separate</a:t>
            </a:r>
            <a:r>
              <a:rPr lang="fr-CA" dirty="0"/>
              <a:t>, one parent </a:t>
            </a:r>
            <a:r>
              <a:rPr lang="fr-CA" dirty="0" err="1"/>
              <a:t>may</a:t>
            </a:r>
            <a:r>
              <a:rPr lang="fr-CA" dirty="0"/>
              <a:t> </a:t>
            </a:r>
            <a:r>
              <a:rPr lang="fr-CA" dirty="0" err="1"/>
              <a:t>owe</a:t>
            </a:r>
            <a:r>
              <a:rPr lang="fr-CA" dirty="0"/>
              <a:t> the </a:t>
            </a:r>
            <a:r>
              <a:rPr lang="fr-CA" dirty="0" err="1"/>
              <a:t>other</a:t>
            </a:r>
            <a:r>
              <a:rPr lang="fr-CA" dirty="0"/>
              <a:t> </a:t>
            </a:r>
            <a:r>
              <a:rPr lang="fr-CA" b="1" dirty="0"/>
              <a:t>money</a:t>
            </a:r>
            <a:r>
              <a:rPr lang="fr-CA" dirty="0"/>
              <a:t> to cover the </a:t>
            </a:r>
            <a:r>
              <a:rPr lang="fr-CA" dirty="0" err="1"/>
              <a:t>children's</a:t>
            </a:r>
            <a:r>
              <a:rPr lang="fr-CA" dirty="0"/>
              <a:t> basic </a:t>
            </a:r>
            <a:r>
              <a:rPr lang="fr-CA" dirty="0" err="1"/>
              <a:t>expenses</a:t>
            </a:r>
            <a:r>
              <a:rPr lang="fr-CA" dirty="0"/>
              <a:t> (</a:t>
            </a:r>
            <a:r>
              <a:rPr lang="fr-CA" dirty="0" err="1"/>
              <a:t>food</a:t>
            </a:r>
            <a:r>
              <a:rPr lang="fr-CA" dirty="0"/>
              <a:t>, </a:t>
            </a:r>
            <a:r>
              <a:rPr lang="fr-CA" dirty="0" err="1"/>
              <a:t>health</a:t>
            </a:r>
            <a:r>
              <a:rPr lang="fr-CA" dirty="0"/>
              <a:t> care, </a:t>
            </a:r>
            <a:r>
              <a:rPr lang="fr-CA" dirty="0" err="1"/>
              <a:t>clothing</a:t>
            </a:r>
            <a:r>
              <a:rPr lang="fr-CA" dirty="0"/>
              <a:t>, </a:t>
            </a:r>
            <a:r>
              <a:rPr lang="fr-CA" dirty="0" err="1"/>
              <a:t>activities</a:t>
            </a:r>
            <a:r>
              <a:rPr lang="fr-CA" dirty="0"/>
              <a:t>, etc.) </a:t>
            </a:r>
            <a:r>
              <a:rPr lang="fr-CA" dirty="0">
                <a:hlinkClick r:id="rId3"/>
              </a:rPr>
              <a:t>[2]</a:t>
            </a:r>
            <a:r>
              <a:rPr lang="fr-CA" dirty="0"/>
              <a:t>. This money </a:t>
            </a:r>
            <a:r>
              <a:rPr lang="fr-CA" dirty="0" err="1"/>
              <a:t>is</a:t>
            </a:r>
            <a:r>
              <a:rPr lang="fr-CA" dirty="0"/>
              <a:t> </a:t>
            </a:r>
            <a:r>
              <a:rPr lang="fr-CA" dirty="0" err="1"/>
              <a:t>called</a:t>
            </a:r>
            <a:r>
              <a:rPr lang="fr-CA" dirty="0"/>
              <a:t> "</a:t>
            </a:r>
            <a:r>
              <a:rPr lang="fr-CA" b="1" dirty="0" err="1"/>
              <a:t>child</a:t>
            </a:r>
            <a:r>
              <a:rPr lang="fr-CA" b="1" dirty="0"/>
              <a:t> support</a:t>
            </a:r>
            <a:r>
              <a:rPr lang="fr-CA" dirty="0"/>
              <a:t>" </a:t>
            </a:r>
            <a:r>
              <a:rPr lang="fr-CA" dirty="0">
                <a:hlinkClick r:id="rId3"/>
              </a:rPr>
              <a:t>[3]</a:t>
            </a:r>
            <a:r>
              <a:rPr lang="fr-CA" dirty="0"/>
              <a:t>. Giulia </a:t>
            </a:r>
            <a:r>
              <a:rPr lang="fr-CA" dirty="0" err="1"/>
              <a:t>could</a:t>
            </a:r>
            <a:r>
              <a:rPr lang="fr-CA" dirty="0"/>
              <a:t> </a:t>
            </a:r>
            <a:r>
              <a:rPr lang="fr-CA" dirty="0" err="1"/>
              <a:t>therefore</a:t>
            </a:r>
            <a:r>
              <a:rPr lang="fr-CA" dirty="0"/>
              <a:t> </a:t>
            </a:r>
            <a:r>
              <a:rPr lang="fr-CA" dirty="0" err="1"/>
              <a:t>ask</a:t>
            </a:r>
            <a:r>
              <a:rPr lang="fr-CA" dirty="0"/>
              <a:t> Jamie to </a:t>
            </a:r>
            <a:r>
              <a:rPr lang="fr-CA" dirty="0" err="1"/>
              <a:t>pay</a:t>
            </a:r>
            <a:r>
              <a:rPr lang="fr-CA" dirty="0"/>
              <a:t> </a:t>
            </a:r>
            <a:r>
              <a:rPr lang="fr-CA" dirty="0" err="1"/>
              <a:t>child</a:t>
            </a:r>
            <a:r>
              <a:rPr lang="fr-CA" dirty="0"/>
              <a:t> support. Jamie </a:t>
            </a:r>
            <a:r>
              <a:rPr lang="fr-CA" dirty="0" err="1"/>
              <a:t>is</a:t>
            </a:r>
            <a:r>
              <a:rPr lang="fr-CA" dirty="0"/>
              <a:t> </a:t>
            </a:r>
            <a:r>
              <a:rPr lang="fr-CA" dirty="0" err="1"/>
              <a:t>supposed</a:t>
            </a:r>
            <a:r>
              <a:rPr lang="fr-CA" dirty="0"/>
              <a:t> to </a:t>
            </a:r>
            <a:r>
              <a:rPr lang="fr-CA" dirty="0" err="1"/>
              <a:t>contribute</a:t>
            </a:r>
            <a:r>
              <a:rPr lang="fr-CA" dirty="0"/>
              <a:t> to </a:t>
            </a:r>
            <a:r>
              <a:rPr lang="fr-CA" dirty="0" err="1"/>
              <a:t>paying</a:t>
            </a:r>
            <a:r>
              <a:rPr lang="fr-CA" dirty="0"/>
              <a:t> for the </a:t>
            </a:r>
            <a:r>
              <a:rPr lang="fr-CA" dirty="0" err="1"/>
              <a:t>children's</a:t>
            </a:r>
            <a:r>
              <a:rPr lang="fr-CA" dirty="0"/>
              <a:t> </a:t>
            </a:r>
            <a:r>
              <a:rPr lang="fr-CA" dirty="0" err="1"/>
              <a:t>needs</a:t>
            </a:r>
            <a:r>
              <a:rPr lang="fr-CA" dirty="0"/>
              <a:t>. </a:t>
            </a:r>
          </a:p>
          <a:p>
            <a:pPr algn="just"/>
            <a:endParaRPr lang="fr-CA"/>
          </a:p>
          <a:p>
            <a:pPr marL="171450" indent="-171450" algn="just">
              <a:buFont typeface="Arial"/>
              <a:buChar char="•"/>
            </a:pPr>
            <a:r>
              <a:rPr lang="en-CA" dirty="0"/>
              <a:t>Child support is calculated based on </a:t>
            </a:r>
            <a:r>
              <a:rPr lang="en-CA" b="1" dirty="0"/>
              <a:t>what each parent is able to contribute</a:t>
            </a:r>
            <a:r>
              <a:rPr lang="en-CA" dirty="0"/>
              <a:t>, the </a:t>
            </a:r>
            <a:r>
              <a:rPr lang="en-CA" b="1" dirty="0"/>
              <a:t>number of children involved</a:t>
            </a:r>
            <a:r>
              <a:rPr lang="en-CA" dirty="0"/>
              <a:t>, the </a:t>
            </a:r>
            <a:r>
              <a:rPr lang="en-CA" b="1" dirty="0"/>
              <a:t>children's needs</a:t>
            </a:r>
            <a:r>
              <a:rPr lang="en-CA" dirty="0"/>
              <a:t> and </a:t>
            </a:r>
            <a:r>
              <a:rPr lang="en-CA" b="1" dirty="0"/>
              <a:t>the time each parent spends</a:t>
            </a:r>
            <a:r>
              <a:rPr lang="en-CA" dirty="0"/>
              <a:t> with the children</a:t>
            </a:r>
            <a:r>
              <a:rPr lang="fr-CA" dirty="0">
                <a:hlinkClick r:id="rId3"/>
              </a:rPr>
              <a:t>[4]</a:t>
            </a:r>
            <a:r>
              <a:rPr lang="fr-CA" dirty="0"/>
              <a:t>. The </a:t>
            </a:r>
            <a:r>
              <a:rPr lang="fr-CA" dirty="0" err="1"/>
              <a:t>law</a:t>
            </a:r>
            <a:r>
              <a:rPr lang="fr-CA" dirty="0"/>
              <a:t> </a:t>
            </a:r>
            <a:r>
              <a:rPr lang="fr-CA" dirty="0" err="1"/>
              <a:t>gives</a:t>
            </a:r>
            <a:r>
              <a:rPr lang="fr-CA" dirty="0"/>
              <a:t> a </a:t>
            </a:r>
            <a:r>
              <a:rPr lang="fr-CA" dirty="0" err="1"/>
              <a:t>specific</a:t>
            </a:r>
            <a:r>
              <a:rPr lang="fr-CA" dirty="0"/>
              <a:t> formula </a:t>
            </a:r>
            <a:r>
              <a:rPr lang="fr-CA" dirty="0" err="1"/>
              <a:t>that</a:t>
            </a:r>
            <a:r>
              <a:rPr lang="fr-CA" dirty="0"/>
              <a:t> must </a:t>
            </a:r>
            <a:r>
              <a:rPr lang="fr-CA" dirty="0" err="1"/>
              <a:t>be</a:t>
            </a:r>
            <a:r>
              <a:rPr lang="fr-CA" dirty="0"/>
              <a:t> </a:t>
            </a:r>
            <a:r>
              <a:rPr lang="fr-CA" dirty="0" err="1"/>
              <a:t>used</a:t>
            </a:r>
            <a:r>
              <a:rPr lang="fr-CA" dirty="0"/>
              <a:t> to </a:t>
            </a:r>
            <a:r>
              <a:rPr lang="fr-CA" dirty="0" err="1"/>
              <a:t>calculate</a:t>
            </a:r>
            <a:r>
              <a:rPr lang="fr-CA" dirty="0"/>
              <a:t> </a:t>
            </a:r>
            <a:r>
              <a:rPr lang="fr-CA" dirty="0" err="1"/>
              <a:t>child</a:t>
            </a:r>
            <a:r>
              <a:rPr lang="fr-CA" dirty="0"/>
              <a:t> support </a:t>
            </a:r>
            <a:r>
              <a:rPr lang="fr-CA" dirty="0">
                <a:hlinkClick r:id="rId3"/>
              </a:rPr>
              <a:t>[5]</a:t>
            </a:r>
            <a:r>
              <a:rPr lang="fr-CA" dirty="0"/>
              <a:t>. </a:t>
            </a:r>
            <a:r>
              <a:rPr lang="en-CA" dirty="0"/>
              <a:t>For example, if the mother is unemployed and the father has a stable and high income, he may have to pay child support.</a:t>
            </a:r>
          </a:p>
          <a:p>
            <a:pPr algn="just"/>
            <a:endParaRPr lang="fr-CA"/>
          </a:p>
          <a:p>
            <a:pPr marL="171450" indent="-171450" algn="just">
              <a:buFont typeface="Arial"/>
              <a:buChar char="•"/>
            </a:pPr>
            <a:r>
              <a:rPr lang="en-CA" dirty="0"/>
              <a:t>Parents can</a:t>
            </a:r>
            <a:r>
              <a:rPr lang="en-CA" b="1" dirty="0"/>
              <a:t> agree on child support</a:t>
            </a:r>
            <a:r>
              <a:rPr lang="fr-CA" b="1" dirty="0"/>
              <a:t> </a:t>
            </a:r>
            <a:r>
              <a:rPr lang="fr-CA" dirty="0">
                <a:hlinkClick r:id="rId3"/>
              </a:rPr>
              <a:t>[6]</a:t>
            </a:r>
            <a:r>
              <a:rPr lang="fr-CA" dirty="0"/>
              <a:t> (</a:t>
            </a:r>
            <a:r>
              <a:rPr lang="fr-CA" dirty="0" err="1"/>
              <a:t>alone</a:t>
            </a:r>
            <a:r>
              <a:rPr lang="fr-CA" dirty="0"/>
              <a:t> or </a:t>
            </a:r>
            <a:r>
              <a:rPr lang="fr-CA" dirty="0" err="1"/>
              <a:t>with</a:t>
            </a:r>
            <a:r>
              <a:rPr lang="fr-CA" dirty="0"/>
              <a:t> the help of a </a:t>
            </a:r>
            <a:r>
              <a:rPr lang="fr-CA" dirty="0" err="1"/>
              <a:t>mediator</a:t>
            </a:r>
            <a:r>
              <a:rPr lang="fr-CA" dirty="0"/>
              <a:t>). If Giulia and Jamie </a:t>
            </a:r>
            <a:r>
              <a:rPr lang="fr-CA" dirty="0" err="1"/>
              <a:t>cannot</a:t>
            </a:r>
            <a:r>
              <a:rPr lang="fr-CA" dirty="0"/>
              <a:t> </a:t>
            </a:r>
            <a:r>
              <a:rPr lang="fr-CA" dirty="0" err="1"/>
              <a:t>agree</a:t>
            </a:r>
            <a:r>
              <a:rPr lang="fr-CA" dirty="0"/>
              <a:t> on a </a:t>
            </a:r>
            <a:r>
              <a:rPr lang="fr-CA" dirty="0" err="1"/>
              <a:t>child</a:t>
            </a:r>
            <a:r>
              <a:rPr lang="fr-CA" dirty="0"/>
              <a:t> support </a:t>
            </a:r>
            <a:r>
              <a:rPr lang="fr-CA" dirty="0" err="1"/>
              <a:t>amount</a:t>
            </a:r>
            <a:r>
              <a:rPr lang="fr-CA" dirty="0"/>
              <a:t>, </a:t>
            </a:r>
            <a:r>
              <a:rPr lang="fr-CA" dirty="0" err="1"/>
              <a:t>she</a:t>
            </a:r>
            <a:r>
              <a:rPr lang="fr-CA" dirty="0"/>
              <a:t> </a:t>
            </a:r>
            <a:r>
              <a:rPr lang="fr-CA" dirty="0" err="1"/>
              <a:t>could</a:t>
            </a:r>
            <a:r>
              <a:rPr lang="fr-CA" dirty="0"/>
              <a:t> </a:t>
            </a:r>
            <a:r>
              <a:rPr lang="fr-CA" dirty="0" err="1"/>
              <a:t>suggest</a:t>
            </a:r>
            <a:r>
              <a:rPr lang="fr-CA" dirty="0"/>
              <a:t> </a:t>
            </a:r>
            <a:r>
              <a:rPr lang="fr-CA" dirty="0" err="1"/>
              <a:t>mediation</a:t>
            </a:r>
            <a:r>
              <a:rPr lang="fr-CA" dirty="0"/>
              <a:t> to </a:t>
            </a:r>
            <a:r>
              <a:rPr lang="fr-CA" dirty="0" err="1"/>
              <a:t>reach</a:t>
            </a:r>
            <a:r>
              <a:rPr lang="fr-CA" dirty="0"/>
              <a:t> a </a:t>
            </a:r>
            <a:r>
              <a:rPr lang="fr-CA" dirty="0" err="1"/>
              <a:t>decision</a:t>
            </a:r>
            <a:r>
              <a:rPr lang="fr-CA" dirty="0"/>
              <a:t> </a:t>
            </a:r>
            <a:r>
              <a:rPr lang="fr-CA" dirty="0" err="1"/>
              <a:t>together</a:t>
            </a:r>
            <a:r>
              <a:rPr lang="fr-CA" dirty="0"/>
              <a:t>.</a:t>
            </a:r>
          </a:p>
          <a:p>
            <a:pPr algn="just"/>
            <a:endParaRPr lang="fr-CA"/>
          </a:p>
          <a:p>
            <a:pPr marL="171450" indent="-171450" algn="just">
              <a:buFont typeface="Arial"/>
              <a:buChar char="•"/>
            </a:pPr>
            <a:r>
              <a:rPr lang="en-CA" dirty="0"/>
              <a:t>One of the parents can also </a:t>
            </a:r>
            <a:r>
              <a:rPr lang="en-CA" b="1" dirty="0"/>
              <a:t>go to court</a:t>
            </a:r>
            <a:r>
              <a:rPr lang="en-CA" dirty="0"/>
              <a:t> to ask a judge to </a:t>
            </a:r>
            <a:r>
              <a:rPr lang="en-CA" b="1" dirty="0"/>
              <a:t>set the child support amount</a:t>
            </a:r>
            <a:r>
              <a:rPr lang="fr-CA" b="1" dirty="0"/>
              <a:t> </a:t>
            </a:r>
            <a:r>
              <a:rPr lang="fr-CA" dirty="0">
                <a:hlinkClick r:id="rId3"/>
              </a:rPr>
              <a:t>[7]</a:t>
            </a:r>
            <a:r>
              <a:rPr lang="fr-CA" dirty="0"/>
              <a:t>, </a:t>
            </a:r>
            <a:r>
              <a:rPr lang="en-CA" dirty="0"/>
              <a:t>or to </a:t>
            </a:r>
            <a:r>
              <a:rPr lang="en-CA" b="1" dirty="0"/>
              <a:t>make their agreement with the other parent official</a:t>
            </a:r>
            <a:r>
              <a:rPr lang="en-CA" dirty="0"/>
              <a:t> (homologate)</a:t>
            </a:r>
            <a:r>
              <a:rPr lang="fr-CA" dirty="0"/>
              <a:t> </a:t>
            </a:r>
            <a:r>
              <a:rPr lang="fr-CA" dirty="0">
                <a:hlinkClick r:id="rId3"/>
              </a:rPr>
              <a:t>[8]</a:t>
            </a:r>
            <a:r>
              <a:rPr lang="fr-CA" dirty="0"/>
              <a:t>. In </a:t>
            </a:r>
            <a:r>
              <a:rPr lang="fr-CA" dirty="0" err="1"/>
              <a:t>both</a:t>
            </a:r>
            <a:r>
              <a:rPr lang="fr-CA" dirty="0"/>
              <a:t> cases, </a:t>
            </a:r>
            <a:r>
              <a:rPr lang="fr-CA" dirty="0" err="1"/>
              <a:t>child</a:t>
            </a:r>
            <a:r>
              <a:rPr lang="fr-CA" dirty="0"/>
              <a:t> support </a:t>
            </a:r>
            <a:r>
              <a:rPr lang="fr-CA" dirty="0" err="1"/>
              <a:t>will</a:t>
            </a:r>
            <a:r>
              <a:rPr lang="fr-CA" dirty="0"/>
              <a:t> </a:t>
            </a:r>
            <a:r>
              <a:rPr lang="fr-CA" dirty="0" err="1"/>
              <a:t>generally</a:t>
            </a:r>
            <a:r>
              <a:rPr lang="fr-CA" dirty="0"/>
              <a:t> </a:t>
            </a:r>
            <a:r>
              <a:rPr lang="fr-CA" dirty="0" err="1"/>
              <a:t>be</a:t>
            </a:r>
            <a:r>
              <a:rPr lang="fr-CA" dirty="0"/>
              <a:t> </a:t>
            </a:r>
            <a:r>
              <a:rPr lang="fr-CA" dirty="0" err="1"/>
              <a:t>deducted</a:t>
            </a:r>
            <a:r>
              <a:rPr lang="fr-CA" dirty="0"/>
              <a:t>  by Revenu Québec </a:t>
            </a:r>
            <a:r>
              <a:rPr lang="fr-CA" dirty="0" err="1"/>
              <a:t>each</a:t>
            </a:r>
            <a:r>
              <a:rPr lang="fr-CA" dirty="0"/>
              <a:t> </a:t>
            </a:r>
            <a:r>
              <a:rPr lang="fr-CA" dirty="0" err="1"/>
              <a:t>month</a:t>
            </a:r>
            <a:r>
              <a:rPr lang="fr-CA" dirty="0"/>
              <a:t> </a:t>
            </a:r>
            <a:r>
              <a:rPr lang="fr-CA" dirty="0" err="1"/>
              <a:t>from</a:t>
            </a:r>
            <a:r>
              <a:rPr lang="fr-CA" dirty="0"/>
              <a:t> the </a:t>
            </a:r>
            <a:r>
              <a:rPr lang="fr-CA" dirty="0" err="1"/>
              <a:t>salary</a:t>
            </a:r>
            <a:r>
              <a:rPr lang="fr-CA" dirty="0"/>
              <a:t> of the parent </a:t>
            </a:r>
            <a:r>
              <a:rPr lang="fr-CA" dirty="0" err="1"/>
              <a:t>who</a:t>
            </a:r>
            <a:r>
              <a:rPr lang="fr-CA" dirty="0"/>
              <a:t> pays </a:t>
            </a:r>
            <a:r>
              <a:rPr lang="fr-CA" dirty="0" err="1"/>
              <a:t>child</a:t>
            </a:r>
            <a:r>
              <a:rPr lang="fr-CA" dirty="0"/>
              <a:t> support </a:t>
            </a:r>
            <a:r>
              <a:rPr lang="fr-CA" dirty="0">
                <a:hlinkClick r:id="rId3"/>
              </a:rPr>
              <a:t>[9]</a:t>
            </a:r>
            <a:r>
              <a:rPr lang="fr-CA" dirty="0"/>
              <a:t>. Revenu Québec </a:t>
            </a:r>
            <a:r>
              <a:rPr lang="fr-CA" dirty="0" err="1"/>
              <a:t>will</a:t>
            </a:r>
            <a:r>
              <a:rPr lang="fr-CA" dirty="0"/>
              <a:t> </a:t>
            </a:r>
            <a:r>
              <a:rPr lang="fr-CA" dirty="0" err="1"/>
              <a:t>then</a:t>
            </a:r>
            <a:r>
              <a:rPr lang="fr-CA" dirty="0"/>
              <a:t> </a:t>
            </a:r>
            <a:r>
              <a:rPr lang="fr-CA" dirty="0" err="1"/>
              <a:t>give</a:t>
            </a:r>
            <a:r>
              <a:rPr lang="fr-CA" dirty="0"/>
              <a:t>  the money to the </a:t>
            </a:r>
            <a:r>
              <a:rPr lang="fr-CA" dirty="0" err="1"/>
              <a:t>other</a:t>
            </a:r>
            <a:r>
              <a:rPr lang="fr-CA" dirty="0"/>
              <a:t> parent </a:t>
            </a:r>
            <a:r>
              <a:rPr lang="fr-CA" dirty="0">
                <a:hlinkClick r:id="rId3"/>
              </a:rPr>
              <a:t>[10]</a:t>
            </a:r>
            <a:r>
              <a:rPr lang="fr-CA" dirty="0"/>
              <a:t> (</a:t>
            </a:r>
            <a:r>
              <a:rPr lang="fr-CA" dirty="0" err="1"/>
              <a:t>usually</a:t>
            </a:r>
            <a:r>
              <a:rPr lang="fr-CA" dirty="0"/>
              <a:t> </a:t>
            </a:r>
            <a:r>
              <a:rPr lang="fr-CA" dirty="0" err="1"/>
              <a:t>twice</a:t>
            </a:r>
            <a:r>
              <a:rPr lang="fr-CA" dirty="0"/>
              <a:t> a </a:t>
            </a:r>
            <a:r>
              <a:rPr lang="fr-CA" dirty="0" err="1"/>
              <a:t>month</a:t>
            </a:r>
            <a:r>
              <a:rPr lang="fr-CA" dirty="0"/>
              <a:t> </a:t>
            </a:r>
            <a:r>
              <a:rPr lang="fr-CA" dirty="0">
                <a:hlinkClick r:id="rId3"/>
              </a:rPr>
              <a:t>[11]</a:t>
            </a:r>
            <a:r>
              <a:rPr lang="fr-CA" dirty="0"/>
              <a:t>). In </a:t>
            </a:r>
            <a:r>
              <a:rPr lang="fr-CA" dirty="0" err="1"/>
              <a:t>other</a:t>
            </a:r>
            <a:r>
              <a:rPr lang="fr-CA" dirty="0"/>
              <a:t> </a:t>
            </a:r>
            <a:r>
              <a:rPr lang="fr-CA" dirty="0" err="1"/>
              <a:t>words</a:t>
            </a:r>
            <a:r>
              <a:rPr lang="fr-CA" dirty="0"/>
              <a:t>, the parent </a:t>
            </a:r>
            <a:r>
              <a:rPr lang="fr-CA" dirty="0" err="1"/>
              <a:t>who</a:t>
            </a:r>
            <a:r>
              <a:rPr lang="fr-CA" dirty="0"/>
              <a:t> </a:t>
            </a:r>
            <a:r>
              <a:rPr lang="fr-CA" dirty="0" err="1"/>
              <a:t>receives</a:t>
            </a:r>
            <a:r>
              <a:rPr lang="fr-CA" dirty="0"/>
              <a:t> </a:t>
            </a:r>
            <a:r>
              <a:rPr lang="fr-CA" dirty="0" err="1"/>
              <a:t>child</a:t>
            </a:r>
            <a:r>
              <a:rPr lang="fr-CA" dirty="0"/>
              <a:t> support </a:t>
            </a:r>
            <a:r>
              <a:rPr lang="fr-CA" dirty="0" err="1"/>
              <a:t>will</a:t>
            </a:r>
            <a:r>
              <a:rPr lang="fr-CA" dirty="0"/>
              <a:t> not </a:t>
            </a:r>
            <a:r>
              <a:rPr lang="fr-CA" dirty="0" err="1"/>
              <a:t>need</a:t>
            </a:r>
            <a:r>
              <a:rPr lang="fr-CA" dirty="0"/>
              <a:t> to contact the </a:t>
            </a:r>
            <a:r>
              <a:rPr lang="fr-CA" dirty="0" err="1"/>
              <a:t>other</a:t>
            </a:r>
            <a:r>
              <a:rPr lang="fr-CA" dirty="0"/>
              <a:t> parent </a:t>
            </a:r>
            <a:r>
              <a:rPr lang="fr-CA" dirty="0" err="1"/>
              <a:t>each</a:t>
            </a:r>
            <a:r>
              <a:rPr lang="fr-CA" dirty="0"/>
              <a:t> </a:t>
            </a:r>
            <a:r>
              <a:rPr lang="fr-CA" dirty="0" err="1"/>
              <a:t>month</a:t>
            </a:r>
            <a:r>
              <a:rPr lang="fr-CA" dirty="0"/>
              <a:t> to </a:t>
            </a:r>
            <a:r>
              <a:rPr lang="fr-CA" dirty="0" err="1"/>
              <a:t>get</a:t>
            </a:r>
            <a:r>
              <a:rPr lang="fr-CA" dirty="0"/>
              <a:t> the money.</a:t>
            </a:r>
          </a:p>
          <a:p>
            <a:endParaRPr lang="fr-CA"/>
          </a:p>
          <a:p>
            <a:r>
              <a:rPr lang="fr-CA" b="1" u="sng" dirty="0" err="1"/>
              <a:t>Additional</a:t>
            </a:r>
            <a:r>
              <a:rPr lang="fr-CA" b="1" u="sng" dirty="0"/>
              <a:t> information</a:t>
            </a:r>
            <a:endParaRPr lang="fr-CA" dirty="0"/>
          </a:p>
          <a:p>
            <a:pPr algn="just"/>
            <a:endParaRPr lang="fr-CA"/>
          </a:p>
          <a:p>
            <a:pPr marL="171450" indent="-171450" algn="just">
              <a:buFont typeface="Arial"/>
              <a:buChar char="•"/>
            </a:pPr>
            <a:r>
              <a:rPr lang="en-CA" dirty="0"/>
              <a:t>The </a:t>
            </a:r>
            <a:r>
              <a:rPr lang="en-CA" u="sng" dirty="0">
                <a:hlinkClick r:id="rId4"/>
              </a:rPr>
              <a:t>Child Support Payments Calculation tool</a:t>
            </a:r>
            <a:r>
              <a:rPr lang="en-CA" dirty="0"/>
              <a:t> on the Quebec government’s website allows you to run a simulation and calculate child support. Parents can use this to get an idea of how much child support they could receive if they go to court after a separation. However, this amount is not final. Courts may set a different amount depending on the circumstances.</a:t>
            </a:r>
            <a:endParaRPr lang="fr-CA" dirty="0"/>
          </a:p>
          <a:p>
            <a:pPr algn="just"/>
            <a:endParaRPr lang="fr-CA"/>
          </a:p>
          <a:p>
            <a:pPr marL="171450" indent="-171450" algn="just">
              <a:buFont typeface="Arial"/>
              <a:buChar char="•"/>
            </a:pPr>
            <a:r>
              <a:rPr lang="fr-CA" dirty="0"/>
              <a:t>In </a:t>
            </a:r>
            <a:r>
              <a:rPr lang="fr-CA" dirty="0" err="1"/>
              <a:t>some</a:t>
            </a:r>
            <a:r>
              <a:rPr lang="fr-CA" dirty="0"/>
              <a:t> cases, if the parents </a:t>
            </a:r>
            <a:r>
              <a:rPr lang="fr-CA" dirty="0" err="1"/>
              <a:t>were</a:t>
            </a:r>
            <a:r>
              <a:rPr lang="fr-CA" dirty="0"/>
              <a:t> or are </a:t>
            </a:r>
            <a:r>
              <a:rPr lang="fr-CA" dirty="0" err="1"/>
              <a:t>married</a:t>
            </a:r>
            <a:r>
              <a:rPr lang="fr-CA" dirty="0"/>
              <a:t>, a parent can </a:t>
            </a:r>
            <a:r>
              <a:rPr lang="fr-CA" dirty="0" err="1"/>
              <a:t>ask</a:t>
            </a:r>
            <a:r>
              <a:rPr lang="fr-CA" dirty="0"/>
              <a:t> </a:t>
            </a:r>
            <a:r>
              <a:rPr lang="fr-CA" dirty="0" err="1"/>
              <a:t>their</a:t>
            </a:r>
            <a:r>
              <a:rPr lang="fr-CA" dirty="0"/>
              <a:t> ex to </a:t>
            </a:r>
            <a:r>
              <a:rPr lang="fr-CA" dirty="0" err="1"/>
              <a:t>pay</a:t>
            </a:r>
            <a:r>
              <a:rPr lang="fr-CA" dirty="0"/>
              <a:t> </a:t>
            </a:r>
            <a:r>
              <a:rPr lang="fr-CA" dirty="0" err="1"/>
              <a:t>them</a:t>
            </a:r>
            <a:r>
              <a:rPr lang="fr-CA" dirty="0"/>
              <a:t> </a:t>
            </a:r>
            <a:r>
              <a:rPr lang="fr-CA" dirty="0" err="1"/>
              <a:t>spousal</a:t>
            </a:r>
            <a:r>
              <a:rPr lang="fr-CA" dirty="0"/>
              <a:t> support (or “</a:t>
            </a:r>
            <a:r>
              <a:rPr lang="fr-CA" dirty="0" err="1"/>
              <a:t>alimony</a:t>
            </a:r>
            <a:r>
              <a:rPr lang="fr-CA" dirty="0"/>
              <a:t>”)</a:t>
            </a:r>
            <a:r>
              <a:rPr lang="fr-CA" dirty="0">
                <a:hlinkClick r:id="rId5"/>
              </a:rPr>
              <a:t>[12]</a:t>
            </a:r>
            <a:r>
              <a:rPr lang="fr-CA" dirty="0"/>
              <a:t>. For more information, </a:t>
            </a:r>
            <a:r>
              <a:rPr lang="fr-CA" dirty="0" err="1"/>
              <a:t>you</a:t>
            </a:r>
            <a:r>
              <a:rPr lang="fr-CA" dirty="0"/>
              <a:t> can look at the workshop «</a:t>
            </a:r>
            <a:r>
              <a:rPr lang="fr-CA" dirty="0" err="1"/>
              <a:t>My</a:t>
            </a:r>
            <a:r>
              <a:rPr lang="fr-CA" dirty="0"/>
              <a:t> money» . </a:t>
            </a:r>
            <a:endParaRPr lang="en-US" dirty="0"/>
          </a:p>
          <a:p>
            <a:pPr algn="just"/>
            <a:endParaRPr lang="fr-CA"/>
          </a:p>
          <a:p>
            <a:r>
              <a:rPr lang="fr-CA" b="1" u="sng" dirty="0"/>
              <a:t>Sources</a:t>
            </a:r>
            <a:endParaRPr lang="fr-CA" dirty="0"/>
          </a:p>
          <a:p>
            <a:pPr algn="just"/>
            <a:r>
              <a:rPr lang="fr-CA" dirty="0">
                <a:hlinkClick r:id="rId3"/>
              </a:rPr>
              <a:t>[1]</a:t>
            </a:r>
            <a:r>
              <a:rPr lang="fr-CA" dirty="0"/>
              <a:t> </a:t>
            </a:r>
            <a:r>
              <a:rPr lang="fr-CA" i="1" dirty="0"/>
              <a:t>Code civil du Québec</a:t>
            </a:r>
            <a:r>
              <a:rPr lang="fr-CA" dirty="0"/>
              <a:t>, RLRQ, c C-1991, art 585.</a:t>
            </a:r>
          </a:p>
          <a:p>
            <a:pPr algn="just"/>
            <a:r>
              <a:rPr lang="fr-CA" dirty="0">
                <a:hlinkClick r:id="rId3"/>
              </a:rPr>
              <a:t>[2]</a:t>
            </a:r>
            <a:r>
              <a:rPr lang="fr-CA" dirty="0"/>
              <a:t> </a:t>
            </a:r>
            <a:r>
              <a:rPr lang="fr-CA" i="1" dirty="0"/>
              <a:t>Code civil du Québec</a:t>
            </a:r>
            <a:r>
              <a:rPr lang="fr-CA" dirty="0"/>
              <a:t>, RLRQ, c C-1991, arts 585, 587.2.</a:t>
            </a:r>
          </a:p>
          <a:p>
            <a:pPr algn="just"/>
            <a:r>
              <a:rPr lang="fr-CA" dirty="0">
                <a:hlinkClick r:id="rId3"/>
              </a:rPr>
              <a:t>[3]</a:t>
            </a:r>
            <a:r>
              <a:rPr lang="fr-CA" dirty="0"/>
              <a:t> </a:t>
            </a:r>
            <a:r>
              <a:rPr lang="fr-CA" i="1" dirty="0"/>
              <a:t>Code civil du Québec</a:t>
            </a:r>
            <a:r>
              <a:rPr lang="fr-CA" dirty="0"/>
              <a:t>, RLRQ, c C-1991, arts 589.</a:t>
            </a:r>
          </a:p>
          <a:p>
            <a:pPr algn="just"/>
            <a:r>
              <a:rPr lang="fr-CA" dirty="0">
                <a:hlinkClick r:id="rId3"/>
              </a:rPr>
              <a:t>[4]</a:t>
            </a:r>
            <a:r>
              <a:rPr lang="fr-CA" dirty="0"/>
              <a:t> </a:t>
            </a:r>
            <a:r>
              <a:rPr lang="fr-CA" i="1" dirty="0"/>
              <a:t>Code civil du Québec</a:t>
            </a:r>
            <a:r>
              <a:rPr lang="fr-CA" dirty="0"/>
              <a:t>, RLRQ, c C-1991, art 587 ; </a:t>
            </a:r>
            <a:r>
              <a:rPr lang="fr-CA" i="1" dirty="0"/>
              <a:t>Règlement sur la fixation des pensions alimentaires pour enfants</a:t>
            </a:r>
            <a:r>
              <a:rPr lang="fr-CA" dirty="0"/>
              <a:t>, RLRQ c C-25.01, r 0.4, art 3.</a:t>
            </a:r>
          </a:p>
          <a:p>
            <a:pPr algn="just"/>
            <a:r>
              <a:rPr lang="fr-CA" dirty="0">
                <a:hlinkClick r:id="rId3"/>
              </a:rPr>
              <a:t>[5]</a:t>
            </a:r>
            <a:r>
              <a:rPr lang="fr-CA" dirty="0"/>
              <a:t> </a:t>
            </a:r>
            <a:r>
              <a:rPr lang="fr-CA" i="1" dirty="0"/>
              <a:t>Règlement sur la fixation des pensions alimentaires pour enfants</a:t>
            </a:r>
            <a:r>
              <a:rPr lang="fr-CA" dirty="0"/>
              <a:t>, RLRQ c C-25.01, r 0.4, art 3, Annexe I.</a:t>
            </a:r>
          </a:p>
          <a:p>
            <a:pPr algn="just"/>
            <a:r>
              <a:rPr lang="fr-CA" dirty="0">
                <a:hlinkClick r:id="rId3"/>
              </a:rPr>
              <a:t>[6]</a:t>
            </a:r>
            <a:r>
              <a:rPr lang="fr-CA" dirty="0"/>
              <a:t> </a:t>
            </a:r>
            <a:r>
              <a:rPr lang="fr-CA" i="1" dirty="0"/>
              <a:t>Code de procédure civile</a:t>
            </a:r>
            <a:r>
              <a:rPr lang="fr-CA" dirty="0"/>
              <a:t>, RLRQ, c C-25, art 72 al 2.</a:t>
            </a:r>
          </a:p>
          <a:p>
            <a:pPr algn="just"/>
            <a:r>
              <a:rPr lang="fr-CA" dirty="0">
                <a:hlinkClick r:id="rId3"/>
              </a:rPr>
              <a:t>[7]</a:t>
            </a:r>
            <a:r>
              <a:rPr lang="fr-CA" dirty="0"/>
              <a:t> </a:t>
            </a:r>
            <a:r>
              <a:rPr lang="fr-CA" i="1" dirty="0"/>
              <a:t>Code de procédure civile</a:t>
            </a:r>
            <a:r>
              <a:rPr lang="fr-CA" dirty="0"/>
              <a:t>, RLRQ, c C-25, arts 409, 411.</a:t>
            </a:r>
          </a:p>
          <a:p>
            <a:pPr algn="just"/>
            <a:r>
              <a:rPr lang="fr-CA" dirty="0">
                <a:hlinkClick r:id="rId3"/>
              </a:rPr>
              <a:t>[8]</a:t>
            </a:r>
            <a:r>
              <a:rPr lang="fr-CA" dirty="0"/>
              <a:t> </a:t>
            </a:r>
            <a:r>
              <a:rPr lang="fr-CA" i="1" dirty="0"/>
              <a:t>Code de procédure civile</a:t>
            </a:r>
            <a:r>
              <a:rPr lang="fr-CA" dirty="0"/>
              <a:t>, RLRQ, c C-25, art 72 al 2.</a:t>
            </a:r>
          </a:p>
          <a:p>
            <a:pPr algn="just"/>
            <a:r>
              <a:rPr lang="fr-CA" dirty="0">
                <a:hlinkClick r:id="rId3"/>
              </a:rPr>
              <a:t>[9]</a:t>
            </a:r>
            <a:r>
              <a:rPr lang="fr-CA" dirty="0"/>
              <a:t> </a:t>
            </a:r>
            <a:r>
              <a:rPr lang="fr-CA" i="1" dirty="0"/>
              <a:t>Loi facilitant le paiement des pensions alimentaires</a:t>
            </a:r>
            <a:r>
              <a:rPr lang="fr-CA" dirty="0"/>
              <a:t>, RLRQ, c P-2.2, arts 6, 7, 8, 11.</a:t>
            </a:r>
          </a:p>
          <a:p>
            <a:pPr algn="just"/>
            <a:r>
              <a:rPr lang="fr-CA" dirty="0">
                <a:hlinkClick r:id="rId3"/>
              </a:rPr>
              <a:t>[10]</a:t>
            </a:r>
            <a:r>
              <a:rPr lang="fr-CA" dirty="0"/>
              <a:t> </a:t>
            </a:r>
            <a:r>
              <a:rPr lang="fr-CA" i="1" dirty="0"/>
              <a:t>Loi facilitant le paiement des pensions alimentaires</a:t>
            </a:r>
            <a:r>
              <a:rPr lang="fr-CA" dirty="0"/>
              <a:t>, RLRQ, c P-2.2, art 36 al 1.</a:t>
            </a:r>
          </a:p>
          <a:p>
            <a:r>
              <a:rPr lang="fr-CA" dirty="0">
                <a:hlinkClick r:id="rId3"/>
              </a:rPr>
              <a:t>[11]</a:t>
            </a:r>
            <a:r>
              <a:rPr lang="fr-CA" dirty="0"/>
              <a:t> </a:t>
            </a:r>
            <a:r>
              <a:rPr lang="fr-CA" i="1" dirty="0"/>
              <a:t>Loi facilitant le paiement des pensions alimentaires</a:t>
            </a:r>
            <a:r>
              <a:rPr lang="fr-CA" dirty="0"/>
              <a:t>, RLRQ, c P-2.2, art 36 al 1.</a:t>
            </a:r>
            <a:endParaRPr lang="en-US" dirty="0"/>
          </a:p>
          <a:p>
            <a:r>
              <a:rPr lang="fr-CA" dirty="0">
                <a:hlinkClick r:id="rId5"/>
              </a:rPr>
              <a:t>[12]</a:t>
            </a:r>
            <a:r>
              <a:rPr lang="fr-CA" dirty="0"/>
              <a:t> </a:t>
            </a:r>
            <a:r>
              <a:rPr lang="fr-CA" i="1" dirty="0"/>
              <a:t>Loi sur le divorce</a:t>
            </a:r>
            <a:r>
              <a:rPr lang="fr-CA" dirty="0"/>
              <a:t>, LRC (1985), art 15.2 (1) et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19399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endParaRPr lang="fr-CA" b="0" i="0" u="sng"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In the </a:t>
            </a:r>
            <a:r>
              <a:rPr lang="fr-CA" b="0" i="0" u="none" strike="noStrike" dirty="0" err="1">
                <a:solidFill>
                  <a:srgbClr val="444444"/>
                </a:solidFill>
                <a:effectLst/>
                <a:highlight>
                  <a:srgbClr val="F5F5F5"/>
                </a:highlight>
              </a:rPr>
              <a:t>following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will</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find</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that</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can </a:t>
            </a:r>
            <a:r>
              <a:rPr lang="fr-CA" b="0" i="0" u="none" strike="noStrike" dirty="0" err="1">
                <a:solidFill>
                  <a:srgbClr val="444444"/>
                </a:solidFill>
                <a:effectLst/>
                <a:highlight>
                  <a:srgbClr val="F5F5F5"/>
                </a:highlight>
              </a:rPr>
              <a:t>present</a:t>
            </a:r>
            <a:r>
              <a:rPr lang="fr-CA" b="0" i="0" u="none" strike="noStrike" dirty="0">
                <a:solidFill>
                  <a:srgbClr val="444444"/>
                </a:solidFill>
                <a:effectLst/>
                <a:highlight>
                  <a:srgbClr val="F5F5F5"/>
                </a:highlight>
              </a:rPr>
              <a:t> to participants. You can </a:t>
            </a:r>
            <a:r>
              <a:rPr lang="fr-CA" b="0" i="0" u="none" strike="noStrike" dirty="0" err="1">
                <a:solidFill>
                  <a:srgbClr val="444444"/>
                </a:solidFill>
                <a:effectLst/>
                <a:highlight>
                  <a:srgbClr val="F5F5F5"/>
                </a:highlight>
              </a:rPr>
              <a:t>customize</a:t>
            </a:r>
            <a:r>
              <a:rPr lang="fr-CA" b="0" i="0" u="none" strike="noStrike" dirty="0">
                <a:solidFill>
                  <a:srgbClr val="444444"/>
                </a:solidFill>
                <a:effectLst/>
                <a:highlight>
                  <a:srgbClr val="F5F5F5"/>
                </a:highlight>
              </a:rPr>
              <a:t> the workshop by </a:t>
            </a:r>
            <a:r>
              <a:rPr lang="fr-CA" b="0" i="0" u="none" strike="noStrike" dirty="0" err="1">
                <a:solidFill>
                  <a:srgbClr val="444444"/>
                </a:solidFill>
                <a:effectLst/>
                <a:highlight>
                  <a:srgbClr val="F5F5F5"/>
                </a:highlight>
              </a:rPr>
              <a:t>adding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presenting</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other</a:t>
            </a:r>
            <a:r>
              <a:rPr lang="fr-CA" b="0" i="0" u="none" strike="noStrike" dirty="0">
                <a:solidFill>
                  <a:srgbClr val="444444"/>
                </a:solidFill>
                <a:effectLst/>
                <a:highlight>
                  <a:srgbClr val="F5F5F5"/>
                </a:highlight>
              </a:rPr>
              <a:t> relevant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Don’t </a:t>
            </a:r>
            <a:r>
              <a:rPr lang="fr-CA" b="0" i="0" u="none" strike="noStrike" dirty="0" err="1">
                <a:solidFill>
                  <a:srgbClr val="444444"/>
                </a:solidFill>
                <a:effectLst/>
                <a:highlight>
                  <a:srgbClr val="F5F5F5"/>
                </a:highlight>
              </a:rPr>
              <a:t>hesistate</a:t>
            </a:r>
            <a:r>
              <a:rPr lang="fr-CA" b="0" i="0" u="none" strike="noStrike" dirty="0">
                <a:solidFill>
                  <a:srgbClr val="444444"/>
                </a:solidFill>
                <a:effectLst/>
                <a:highlight>
                  <a:srgbClr val="F5F5F5"/>
                </a:highlight>
              </a:rPr>
              <a:t> to explore </a:t>
            </a:r>
            <a:r>
              <a:rPr lang="fr-CA" b="0" i="0" u="none" strike="noStrike" dirty="0" err="1">
                <a:solidFill>
                  <a:srgbClr val="444444"/>
                </a:solidFill>
                <a:effectLst/>
                <a:highlight>
                  <a:srgbClr val="F5F5F5"/>
                </a:highlight>
              </a:rPr>
              <a:t>their</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websites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together</a:t>
            </a:r>
            <a:r>
              <a:rPr lang="fr-CA" b="0" i="0" u="none" strike="noStrike" dirty="0">
                <a:solidFill>
                  <a:srgbClr val="444444"/>
                </a:solidFill>
                <a:effectLst/>
                <a:highlight>
                  <a:srgbClr val="F5F5F5"/>
                </a:highlight>
              </a:rPr>
              <a:t>.</a:t>
            </a:r>
          </a:p>
          <a:p>
            <a:pPr marL="285750" indent="-285750">
              <a:buFont typeface="Arial,Sans-Serif"/>
              <a:buChar char="•"/>
            </a:pPr>
            <a:r>
              <a:rPr lang="fr-CA" b="0" i="0" u="none" strike="noStrike" dirty="0">
                <a:solidFill>
                  <a:srgbClr val="444444"/>
                </a:solidFill>
                <a:effectLst/>
                <a:highlight>
                  <a:srgbClr val="F5F5F5"/>
                </a:highlight>
              </a:rPr>
              <a:t>Don’t </a:t>
            </a:r>
            <a:r>
              <a:rPr lang="fr-CA" b="0" i="0" u="none" strike="noStrike" dirty="0" err="1">
                <a:solidFill>
                  <a:srgbClr val="444444"/>
                </a:solidFill>
                <a:effectLst/>
                <a:highlight>
                  <a:srgbClr val="F5F5F5"/>
                </a:highlight>
              </a:rPr>
              <a:t>hesitate</a:t>
            </a:r>
            <a:r>
              <a:rPr lang="fr-CA" b="0" i="0" u="none" strike="noStrike" dirty="0">
                <a:solidFill>
                  <a:srgbClr val="444444"/>
                </a:solidFill>
                <a:effectLst/>
                <a:highlight>
                  <a:srgbClr val="F5F5F5"/>
                </a:highlight>
              </a:rPr>
              <a:t> to mention </a:t>
            </a:r>
            <a:r>
              <a:rPr lang="fr-CA" b="0" i="0" u="none" strike="noStrike" dirty="0" err="1">
                <a:solidFill>
                  <a:srgbClr val="444444"/>
                </a:solidFill>
                <a:effectLst/>
                <a:highlight>
                  <a:srgbClr val="F5F5F5"/>
                </a:highlight>
              </a:rPr>
              <a:t>that</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can help the participants contact one of the </a:t>
            </a:r>
            <a:r>
              <a:rPr lang="fr-CA" b="0" i="0" u="none" strike="noStrike" dirty="0" err="1">
                <a:solidFill>
                  <a:srgbClr val="444444"/>
                </a:solidFill>
                <a:effectLst/>
                <a:highlight>
                  <a:srgbClr val="F5F5F5"/>
                </a:highlight>
              </a:rPr>
              <a:t>mentioned</a:t>
            </a:r>
            <a:r>
              <a:rPr lang="fr-CA" b="0" i="0" u="none" strike="noStrike" dirty="0">
                <a:solidFill>
                  <a:srgbClr val="444444"/>
                </a:solidFill>
                <a:effectLst/>
                <a:highlight>
                  <a:srgbClr val="F5F5F5"/>
                </a:highlight>
              </a:rPr>
              <a:t> ressources, and </a:t>
            </a:r>
            <a:r>
              <a:rPr lang="fr-CA" b="0" i="0" u="none" strike="noStrike" dirty="0" err="1">
                <a:solidFill>
                  <a:srgbClr val="444444"/>
                </a:solidFill>
                <a:effectLst/>
                <a:highlight>
                  <a:srgbClr val="F5F5F5"/>
                </a:highlight>
              </a:rPr>
              <a:t>even</a:t>
            </a:r>
            <a:r>
              <a:rPr lang="fr-CA" b="0" i="0" u="none" strike="noStrike" dirty="0">
                <a:solidFill>
                  <a:srgbClr val="444444"/>
                </a:solidFill>
                <a:effectLst/>
                <a:highlight>
                  <a:srgbClr val="F5F5F5"/>
                </a:highlight>
              </a:rPr>
              <a:t> go </a:t>
            </a:r>
            <a:r>
              <a:rPr lang="fr-CA" b="0" i="0" u="none" strike="noStrike" dirty="0" err="1">
                <a:solidFill>
                  <a:srgbClr val="444444"/>
                </a:solidFill>
                <a:effectLst/>
                <a:highlight>
                  <a:srgbClr val="F5F5F5"/>
                </a:highlight>
              </a:rPr>
              <a:t>with</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them</a:t>
            </a:r>
            <a:r>
              <a:rPr lang="fr-CA" b="0" i="0" u="none" strike="noStrike" dirty="0">
                <a:solidFill>
                  <a:srgbClr val="444444"/>
                </a:solidFill>
                <a:effectLst/>
                <a:highlight>
                  <a:srgbClr val="F5F5F5"/>
                </a:highlight>
              </a:rPr>
              <a:t> if </a:t>
            </a:r>
            <a:r>
              <a:rPr lang="fr-CA" b="0" i="0" u="none" strike="noStrike" dirty="0" err="1">
                <a:solidFill>
                  <a:srgbClr val="444444"/>
                </a:solidFill>
                <a:effectLst/>
                <a:highlight>
                  <a:srgbClr val="F5F5F5"/>
                </a:highlight>
              </a:rPr>
              <a:t>needed</a:t>
            </a:r>
            <a:r>
              <a:rPr lang="fr-CA" b="0" i="0" u="none" strike="noStrike" dirty="0">
                <a:solidFill>
                  <a:srgbClr val="444444"/>
                </a:solidFill>
                <a:effectLst/>
                <a:highlight>
                  <a:srgbClr val="F5F5F5"/>
                </a:highlight>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CA" dirty="0">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dirty="0">
              <a:highlight>
                <a:srgbClr val="F5F5F5"/>
              </a:highlight>
            </a:endParaRPr>
          </a:p>
          <a:p>
            <a:pPr marL="285750" indent="-285750">
              <a:buFont typeface="Arial,Sans-Serif"/>
              <a:buChar char="•"/>
            </a:pPr>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rtl="0" fontAlgn="base"/>
            <a:r>
              <a:rPr lang="fr-CA" sz="1200" b="0" i="0" u="none" strike="noStrike" kern="1200" dirty="0">
                <a:solidFill>
                  <a:schemeClr val="tx1"/>
                </a:solidFill>
                <a:effectLst/>
                <a:highlight>
                  <a:srgbClr val="F5F5F5"/>
                </a:highlight>
                <a:latin typeface="+mn-lt"/>
                <a:ea typeface="+mn-ea"/>
                <a:cs typeface="+mn-cs"/>
              </a:rPr>
              <a:t>You can </a:t>
            </a:r>
            <a:r>
              <a:rPr lang="fr-CA" sz="1200" b="0" i="0" u="none" strike="noStrike" kern="1200" dirty="0" err="1">
                <a:solidFill>
                  <a:schemeClr val="tx1"/>
                </a:solidFill>
                <a:effectLst/>
                <a:highlight>
                  <a:srgbClr val="F5F5F5"/>
                </a:highlight>
                <a:latin typeface="+mn-lt"/>
                <a:ea typeface="+mn-ea"/>
                <a:cs typeface="+mn-cs"/>
              </a:rPr>
              <a:t>customize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this</a:t>
            </a:r>
            <a:r>
              <a:rPr lang="fr-CA" sz="1200" b="0" i="0" u="none" strike="noStrike" kern="1200" dirty="0">
                <a:solidFill>
                  <a:schemeClr val="tx1"/>
                </a:solidFill>
                <a:effectLst/>
                <a:highlight>
                  <a:srgbClr val="F5F5F5"/>
                </a:highlight>
                <a:latin typeface="+mn-lt"/>
                <a:ea typeface="+mn-ea"/>
                <a:cs typeface="+mn-cs"/>
              </a:rPr>
              <a:t> slide if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want</a:t>
            </a:r>
            <a:r>
              <a:rPr lang="fr-CA" sz="1200" b="0" i="0" u="none" strike="noStrike" kern="1200" dirty="0">
                <a:solidFill>
                  <a:schemeClr val="tx1"/>
                </a:solidFill>
                <a:effectLst/>
                <a:highlight>
                  <a:srgbClr val="F5F5F5"/>
                </a:highlight>
                <a:latin typeface="+mn-lt"/>
                <a:ea typeface="+mn-ea"/>
                <a:cs typeface="+mn-cs"/>
              </a:rPr>
              <a:t> to </a:t>
            </a:r>
            <a:r>
              <a:rPr lang="fr-CA" sz="1200" b="0" i="0" u="none" strike="noStrike" kern="1200" dirty="0" err="1">
                <a:solidFill>
                  <a:schemeClr val="tx1"/>
                </a:solidFill>
                <a:effectLst/>
                <a:highlight>
                  <a:srgbClr val="F5F5F5"/>
                </a:highlight>
                <a:latin typeface="+mn-lt"/>
                <a:ea typeface="+mn-ea"/>
                <a:cs typeface="+mn-cs"/>
              </a:rPr>
              <a:t>add</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other</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than</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those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presented</a:t>
            </a:r>
            <a:r>
              <a:rPr lang="fr-CA" sz="1200" b="0" i="0" u="none" strike="noStrike" kern="1200" dirty="0">
                <a:solidFill>
                  <a:schemeClr val="tx1"/>
                </a:solidFill>
                <a:effectLst/>
                <a:highlight>
                  <a:srgbClr val="F5F5F5"/>
                </a:highlight>
                <a:latin typeface="+mn-lt"/>
                <a:ea typeface="+mn-ea"/>
                <a:cs typeface="+mn-cs"/>
              </a:rPr>
              <a:t> in the </a:t>
            </a:r>
            <a:r>
              <a:rPr lang="fr-CA" sz="1200" b="0" i="0" u="none" strike="noStrike" kern="1200" dirty="0" err="1">
                <a:solidFill>
                  <a:schemeClr val="tx1"/>
                </a:solidFill>
                <a:effectLst/>
                <a:highlight>
                  <a:srgbClr val="F5F5F5"/>
                </a:highlight>
                <a:latin typeface="+mn-lt"/>
                <a:ea typeface="+mn-ea"/>
                <a:cs typeface="+mn-cs"/>
              </a:rPr>
              <a:t>following</a:t>
            </a:r>
            <a:r>
              <a:rPr lang="fr-CA" sz="1200" b="0" i="0" u="none" strike="noStrike" kern="1200" dirty="0">
                <a:solidFill>
                  <a:schemeClr val="tx1"/>
                </a:solidFill>
                <a:effectLst/>
                <a:highlight>
                  <a:srgbClr val="F5F5F5"/>
                </a:highlight>
                <a:latin typeface="+mn-lt"/>
                <a:ea typeface="+mn-ea"/>
                <a:cs typeface="+mn-cs"/>
              </a:rPr>
              <a:t> slides. </a:t>
            </a:r>
            <a:r>
              <a:rPr lang="en-US" sz="1200" b="0" i="0" kern="1200" dirty="0">
                <a:solidFill>
                  <a:schemeClr val="tx1"/>
                </a:solidFill>
                <a:effectLst/>
                <a:highlight>
                  <a:srgbClr val="F5F5F5"/>
                </a:highlight>
                <a:latin typeface="+mn-lt"/>
                <a:ea typeface="+mn-ea"/>
                <a:cs typeface="+mn-cs"/>
              </a:rPr>
              <a:t>​</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a:t>
            </a:r>
            <a:r>
              <a:rPr lang="en-CA" sz="1200" b="0" i="0" u="none" strike="noStrike" kern="1200" dirty="0">
                <a:solidFill>
                  <a:schemeClr val="tx1"/>
                </a:solidFill>
                <a:effectLst/>
                <a:highlight>
                  <a:srgbClr val="F5F5F5"/>
                </a:highlight>
                <a:latin typeface="+mn-lt"/>
                <a:ea typeface="+mn-ea"/>
                <a:cs typeface="+mn-cs"/>
              </a:rPr>
              <a:t>that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a non-profit whose mission is to explain the law in Quebec in a simple way.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especially known for its website that covers various legal topics, including family and couples, separation and divorce, housing, work and more. Most of </a:t>
            </a:r>
            <a:r>
              <a:rPr lang="en-CA" sz="1200" b="0" i="0" u="none" strike="noStrike" kern="1200" dirty="0" err="1">
                <a:solidFill>
                  <a:schemeClr val="tx1"/>
                </a:solidFill>
                <a:effectLst/>
                <a:highlight>
                  <a:srgbClr val="F5F5F5"/>
                </a:highlight>
                <a:latin typeface="+mn-lt"/>
                <a:ea typeface="+mn-ea"/>
                <a:cs typeface="+mn-cs"/>
              </a:rPr>
              <a:t>Éducaloi's</a:t>
            </a:r>
            <a:r>
              <a:rPr lang="en-CA" sz="1200" b="0" i="0" u="none" strike="noStrike" kern="1200" dirty="0">
                <a:solidFill>
                  <a:schemeClr val="tx1"/>
                </a:solidFill>
                <a:effectLst/>
                <a:highlight>
                  <a:srgbClr val="F5F5F5"/>
                </a:highlight>
                <a:latin typeface="+mn-lt"/>
                <a:ea typeface="+mn-ea"/>
                <a:cs typeface="+mn-cs"/>
              </a:rPr>
              <a:t> content is available in French and English.</a:t>
            </a: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en/services/separation-info/"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4_10DC04C.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a:t>
            </a:r>
            <a:r>
              <a:rPr lang="fr-CA" dirty="0" err="1"/>
              <a:t>Children</a:t>
            </a:r>
            <a:br>
              <a:rPr lang="fr-CA" dirty="0"/>
            </a:br>
            <a:r>
              <a:rPr lang="fr-CA" sz="2000" dirty="0" err="1"/>
              <a:t>My</a:t>
            </a:r>
            <a:r>
              <a:rPr lang="fr-CA" sz="2000" dirty="0"/>
              <a:t> Couple</a:t>
            </a:r>
          </a:p>
        </p:txBody>
      </p:sp>
      <p:pic>
        <p:nvPicPr>
          <p:cNvPr id="4" name="Image 3" descr="Une image contenant habits, dessin humoristique, clipart, illustration&#10;&#10;Description générée automatiquement">
            <a:extLst>
              <a:ext uri="{FF2B5EF4-FFF2-40B4-BE49-F238E27FC236}">
                <a16:creationId xmlns:a16="http://schemas.microsoft.com/office/drawing/2014/main" id="{DD9C95E0-71D7-5905-2BFD-6922FEBD6DD9}"/>
              </a:ext>
            </a:extLst>
          </p:cNvPr>
          <p:cNvPicPr>
            <a:picLocks noChangeAspect="1"/>
          </p:cNvPicPr>
          <p:nvPr/>
        </p:nvPicPr>
        <p:blipFill>
          <a:blip r:embed="rId3"/>
          <a:stretch>
            <a:fillRect/>
          </a:stretch>
        </p:blipFill>
        <p:spPr>
          <a:xfrm>
            <a:off x="7086600" y="609600"/>
            <a:ext cx="4114800" cy="4114800"/>
          </a:xfrm>
          <a:prstGeom prst="rect">
            <a:avLst/>
          </a:prstGeom>
        </p:spPr>
      </p:pic>
      <p:sp>
        <p:nvSpPr>
          <p:cNvPr id="6" name="Sous-titre 5">
            <a:extLst>
              <a:ext uri="{FF2B5EF4-FFF2-40B4-BE49-F238E27FC236}">
                <a16:creationId xmlns:a16="http://schemas.microsoft.com/office/drawing/2014/main" id="{74D27527-ED9E-7EF9-FB08-805BC6BE24D0}"/>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a:cs typeface="Arial"/>
              </a:rPr>
              <a:t>Finding</a:t>
            </a:r>
            <a:r>
              <a:rPr lang="fr-CA" sz="2000" b="1" i="0" u="none" strike="noStrike" dirty="0">
                <a:effectLst/>
                <a:latin typeface="Arial"/>
                <a:cs typeface="Arial"/>
              </a:rPr>
              <a:t> help</a:t>
            </a:r>
            <a:br>
              <a:rPr lang="fr-FR" dirty="0"/>
            </a:br>
            <a:r>
              <a:rPr lang="fr-FR" dirty="0"/>
              <a:t>Info Justice Centres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4000" b="1" dirty="0">
                <a:solidFill>
                  <a:schemeClr val="accent2"/>
                </a:solidFill>
              </a:rPr>
              <a:t>Info-</a:t>
            </a:r>
            <a:r>
              <a:rPr lang="fr-FR" sz="4000" b="1" dirty="0" err="1">
                <a:solidFill>
                  <a:schemeClr val="accent2"/>
                </a:solidFill>
              </a:rPr>
              <a:t>Seperation</a:t>
            </a:r>
            <a:r>
              <a:rPr lang="fr-FR" sz="4000" b="1" dirty="0">
                <a:solidFill>
                  <a:schemeClr val="accent2"/>
                </a:solidFill>
              </a:rPr>
              <a:t> Service</a:t>
            </a: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p>
          <a:p>
            <a:endParaRPr lang="fr-FR" sz="2000" dirty="0">
              <a:highlight>
                <a:srgbClr val="FFFF00"/>
              </a:highlight>
            </a:endParaRPr>
          </a:p>
          <a:p>
            <a:r>
              <a:rPr lang="fr-CA" sz="1800" dirty="0" err="1">
                <a:highlight>
                  <a:srgbClr val="F5F5F5"/>
                </a:highlight>
                <a:hlinkClick r:id="rId3"/>
              </a:rPr>
              <a:t>Separation</a:t>
            </a:r>
            <a:r>
              <a:rPr lang="fr-CA" sz="1800" dirty="0">
                <a:highlight>
                  <a:srgbClr val="F5F5F5"/>
                </a:highlight>
                <a:hlinkClick r:id="rId3"/>
              </a:rPr>
              <a:t> Info - Info Justice</a:t>
            </a:r>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27587" y="2124929"/>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14" name="Image 13">
            <a:extLst>
              <a:ext uri="{FF2B5EF4-FFF2-40B4-BE49-F238E27FC236}">
                <a16:creationId xmlns:a16="http://schemas.microsoft.com/office/drawing/2014/main" id="{3E3AB7BC-41F4-5CD3-4BAE-640A53E303E3}"/>
              </a:ext>
            </a:extLst>
          </p:cNvPr>
          <p:cNvPicPr>
            <a:picLocks noChangeAspect="1"/>
          </p:cNvPicPr>
          <p:nvPr/>
        </p:nvPicPr>
        <p:blipFill>
          <a:blip r:embed="rId11"/>
          <a:stretch>
            <a:fillRect/>
          </a:stretch>
        </p:blipFill>
        <p:spPr>
          <a:xfrm>
            <a:off x="5699342" y="2384781"/>
            <a:ext cx="4791206" cy="3100958"/>
          </a:xfrm>
          <a:prstGeom prst="rect">
            <a:avLst/>
          </a:prstGeom>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rPr>
              <a:t>Rebâtir</a:t>
            </a:r>
            <a:endParaRPr lang="fr-CA" dirty="0">
              <a:solidFill>
                <a:schemeClr val="accent2"/>
              </a:solidFill>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2050" name="Picture 2" descr="Une image contenant texte, capture d’écran, Police, graphisme&#10;&#10;Le contenu généré par l’IA peut être incorrect.">
            <a:extLst>
              <a:ext uri="{FF2B5EF4-FFF2-40B4-BE49-F238E27FC236}">
                <a16:creationId xmlns:a16="http://schemas.microsoft.com/office/drawing/2014/main" id="{0710D4CA-899E-8DDB-3E5E-CEBC20A80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4178" y="2379772"/>
            <a:ext cx="4820217" cy="301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dirty="0"/>
          </a:p>
          <a:p>
            <a:pPr marL="404495" lvl="2" indent="-404495">
              <a:lnSpc>
                <a:spcPct val="100000"/>
              </a:lnSpc>
            </a:pPr>
            <a:r>
              <a:rPr lang="fr-CA" sz="2400" dirty="0">
                <a:solidFill>
                  <a:srgbClr val="212121"/>
                </a:solidFill>
                <a:cs typeface="Arial"/>
              </a:rPr>
              <a:t>Justice Pro Bono – Family- Porte 33 program</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Giulia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lvl="1" fontAlgn="base">
              <a:lnSpc>
                <a:spcPct val="100000"/>
              </a:lnSpc>
            </a:pPr>
            <a:r>
              <a:rPr lang="fr-CA" b="1" dirty="0" err="1">
                <a:solidFill>
                  <a:srgbClr val="212121"/>
                </a:solidFill>
                <a:latin typeface="Arial"/>
                <a:cs typeface="Arial"/>
              </a:rPr>
              <a:t>Find</a:t>
            </a:r>
            <a:r>
              <a:rPr lang="fr-CA" b="1" dirty="0">
                <a:solidFill>
                  <a:srgbClr val="212121"/>
                </a:solidFill>
                <a:latin typeface="Arial"/>
                <a:cs typeface="Arial"/>
              </a:rPr>
              <a:t> help to </a:t>
            </a:r>
            <a:r>
              <a:rPr lang="fr-CA" b="1" dirty="0" err="1">
                <a:solidFill>
                  <a:srgbClr val="212121"/>
                </a:solidFill>
                <a:latin typeface="Arial"/>
                <a:cs typeface="Arial"/>
              </a:rPr>
              <a:t>calculate</a:t>
            </a:r>
            <a:r>
              <a:rPr lang="fr-CA" b="1" dirty="0">
                <a:solidFill>
                  <a:srgbClr val="212121"/>
                </a:solidFill>
                <a:latin typeface="Arial"/>
                <a:cs typeface="Arial"/>
              </a:rPr>
              <a:t> the </a:t>
            </a:r>
            <a:r>
              <a:rPr lang="fr-CA" b="1" dirty="0" err="1">
                <a:solidFill>
                  <a:srgbClr val="212121"/>
                </a:solidFill>
                <a:latin typeface="Arial"/>
                <a:cs typeface="Arial"/>
              </a:rPr>
              <a:t>amount</a:t>
            </a:r>
            <a:r>
              <a:rPr lang="fr-CA" b="1" dirty="0">
                <a:solidFill>
                  <a:srgbClr val="212121"/>
                </a:solidFill>
                <a:latin typeface="Arial"/>
                <a:cs typeface="Arial"/>
              </a:rPr>
              <a:t> of </a:t>
            </a:r>
            <a:r>
              <a:rPr lang="fr-CA" b="1" dirty="0" err="1">
                <a:solidFill>
                  <a:srgbClr val="212121"/>
                </a:solidFill>
                <a:latin typeface="Arial"/>
                <a:cs typeface="Arial"/>
              </a:rPr>
              <a:t>child</a:t>
            </a:r>
            <a:r>
              <a:rPr lang="fr-CA" b="1" dirty="0">
                <a:solidFill>
                  <a:srgbClr val="212121"/>
                </a:solidFill>
                <a:latin typeface="Arial"/>
                <a:cs typeface="Arial"/>
              </a:rPr>
              <a:t> support</a:t>
            </a:r>
          </a:p>
          <a:p>
            <a:pPr lvl="1" fontAlgn="base">
              <a:lnSpc>
                <a:spcPct val="100000"/>
              </a:lnSpc>
            </a:pPr>
            <a:endParaRPr lang="fr-CA" dirty="0">
              <a:solidFill>
                <a:srgbClr val="212121"/>
              </a:solidFill>
              <a:latin typeface="Arial" panose="020B0604020202020204" pitchFamily="34" charset="0"/>
              <a:cs typeface="Arial"/>
            </a:endParaRPr>
          </a:p>
          <a:p>
            <a:pPr lvl="1">
              <a:lnSpc>
                <a:spcPct val="100000"/>
              </a:lnSpc>
            </a:pPr>
            <a:r>
              <a:rPr lang="fr-CA" b="1" dirty="0">
                <a:solidFill>
                  <a:srgbClr val="212121"/>
                </a:solidFill>
                <a:latin typeface="Arial"/>
                <a:cs typeface="Arial"/>
              </a:rPr>
              <a:t>Download a </a:t>
            </a:r>
            <a:r>
              <a:rPr lang="fr-CA" b="1" dirty="0"/>
              <a:t>“</a:t>
            </a:r>
            <a:r>
              <a:rPr lang="fr-CA" b="1" dirty="0">
                <a:solidFill>
                  <a:srgbClr val="212121"/>
                </a:solidFill>
                <a:latin typeface="Arial"/>
                <a:cs typeface="Arial"/>
              </a:rPr>
              <a:t>Consent </a:t>
            </a:r>
            <a:r>
              <a:rPr lang="fr-CA" b="1" dirty="0" err="1">
                <a:solidFill>
                  <a:srgbClr val="212121"/>
                </a:solidFill>
                <a:latin typeface="Arial"/>
                <a:cs typeface="Arial"/>
              </a:rPr>
              <a:t>letter</a:t>
            </a:r>
            <a:r>
              <a:rPr lang="fr-CA" b="1" dirty="0">
                <a:solidFill>
                  <a:srgbClr val="212121"/>
                </a:solidFill>
                <a:latin typeface="Arial"/>
                <a:cs typeface="Arial"/>
              </a:rPr>
              <a:t> for travelling</a:t>
            </a:r>
            <a:r>
              <a:rPr lang="fr-CA" b="1" dirty="0"/>
              <a:t>”</a:t>
            </a:r>
            <a:r>
              <a:rPr lang="fr-CA" b="1" dirty="0">
                <a:solidFill>
                  <a:srgbClr val="212121"/>
                </a:solidFill>
                <a:latin typeface="Arial"/>
                <a:cs typeface="Arial"/>
              </a:rPr>
              <a:t> model</a:t>
            </a:r>
          </a:p>
          <a:p>
            <a:pPr lvl="1">
              <a:lnSpc>
                <a:spcPct val="100000"/>
              </a:lnSpc>
            </a:pPr>
            <a:endParaRPr lang="fr-CA" dirty="0">
              <a:solidFill>
                <a:srgbClr val="212121"/>
              </a:solidFill>
              <a:latin typeface="Arial" panose="020B0604020202020204" pitchFamily="34" charset="0"/>
              <a:cs typeface="Arial"/>
            </a:endParaRPr>
          </a:p>
          <a:p>
            <a:pPr lvl="1">
              <a:lnSpc>
                <a:spcPct val="100000"/>
              </a:lnSpc>
            </a:pPr>
            <a:r>
              <a:rPr lang="fr-CA" b="1" dirty="0" err="1">
                <a:solidFill>
                  <a:srgbClr val="212121"/>
                </a:solidFill>
                <a:latin typeface="Arial"/>
                <a:cs typeface="Arial"/>
              </a:rPr>
              <a:t>Get</a:t>
            </a:r>
            <a:r>
              <a:rPr lang="fr-CA" b="1" dirty="0">
                <a:solidFill>
                  <a:srgbClr val="212121"/>
                </a:solidFill>
                <a:latin typeface="Arial"/>
                <a:cs typeface="Arial"/>
              </a:rPr>
              <a:t> help </a:t>
            </a:r>
            <a:r>
              <a:rPr lang="fr-CA" b="1" dirty="0" err="1">
                <a:solidFill>
                  <a:srgbClr val="212121"/>
                </a:solidFill>
                <a:latin typeface="Arial"/>
                <a:cs typeface="Arial"/>
              </a:rPr>
              <a:t>from</a:t>
            </a:r>
            <a:r>
              <a:rPr lang="fr-CA" b="1" dirty="0">
                <a:solidFill>
                  <a:srgbClr val="212121"/>
                </a:solidFill>
                <a:latin typeface="Arial"/>
                <a:cs typeface="Arial"/>
              </a:rPr>
              <a:t> an organisation to know </a:t>
            </a:r>
            <a:r>
              <a:rPr lang="fr-CA" b="1" dirty="0" err="1">
                <a:solidFill>
                  <a:srgbClr val="212121"/>
                </a:solidFill>
                <a:latin typeface="Arial"/>
                <a:cs typeface="Arial"/>
              </a:rPr>
              <a:t>her</a:t>
            </a:r>
            <a:r>
              <a:rPr lang="fr-CA" b="1" dirty="0">
                <a:solidFill>
                  <a:srgbClr val="212121"/>
                </a:solidFill>
                <a:latin typeface="Arial"/>
                <a:cs typeface="Arial"/>
              </a:rPr>
              <a:t> </a:t>
            </a:r>
            <a:r>
              <a:rPr lang="fr-CA" b="1" dirty="0" err="1">
                <a:solidFill>
                  <a:srgbClr val="212121"/>
                </a:solidFill>
                <a:latin typeface="Arial"/>
                <a:cs typeface="Arial"/>
              </a:rPr>
              <a:t>rights</a:t>
            </a:r>
            <a:endParaRPr lang="fr-CA" b="1" dirty="0">
              <a:solidFill>
                <a:srgbClr val="212121"/>
              </a:solidFill>
              <a:latin typeface="Arial"/>
              <a:cs typeface="Arial"/>
            </a:endParaRPr>
          </a:p>
          <a:p>
            <a:pPr marL="457200" lvl="1" indent="0">
              <a:lnSpc>
                <a:spcPct val="100000"/>
              </a:lnSpc>
              <a:buNone/>
            </a:pPr>
            <a:endParaRPr lang="fr-CA" b="1" dirty="0">
              <a:solidFill>
                <a:srgbClr val="212121"/>
              </a:solidFill>
              <a:cs typeface="Arial"/>
            </a:endParaRPr>
          </a:p>
          <a:p>
            <a:pPr lvl="1">
              <a:lnSpc>
                <a:spcPct val="100000"/>
              </a:lnSpc>
            </a:pPr>
            <a:endParaRPr lang="fr-CA" b="1" dirty="0">
              <a:solidFill>
                <a:srgbClr val="212121"/>
              </a:solidFill>
              <a:cs typeface="Arial"/>
            </a:endParaRPr>
          </a:p>
          <a:p>
            <a:endParaRPr lang="fr-CA" dirty="0">
              <a:cs typeface="Arial"/>
            </a:endParaRPr>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habits, dessin humoristique, Visage humain, illustration&#10;&#10;Description générée automatiquement">
            <a:extLst>
              <a:ext uri="{FF2B5EF4-FFF2-40B4-BE49-F238E27FC236}">
                <a16:creationId xmlns:a16="http://schemas.microsoft.com/office/drawing/2014/main" id="{B91347C9-29A0-B1BD-D162-D53BF1A15776}"/>
              </a:ext>
            </a:extLst>
          </p:cNvPr>
          <p:cNvPicPr>
            <a:picLocks noGrp="1" noChangeAspect="1"/>
          </p:cNvPicPr>
          <p:nvPr>
            <p:ph sz="half" idx="1"/>
          </p:nvPr>
        </p:nvPicPr>
        <p:blipFill>
          <a:blip r:embed="rId5"/>
          <a:stretch>
            <a:fillRect/>
          </a:stretch>
        </p:blipFill>
        <p:spPr>
          <a:xfrm>
            <a:off x="1588094" y="1862198"/>
            <a:ext cx="4330460" cy="4301706"/>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err="1"/>
              <a:t>Éducaloi</a:t>
            </a:r>
            <a:r>
              <a:rPr lang="en-CA" sz="2400" dirty="0"/>
              <a:t> thanks the Maison </a:t>
            </a:r>
            <a:r>
              <a:rPr lang="en-CA" sz="2400" dirty="0" err="1"/>
              <a:t>Bleue</a:t>
            </a:r>
            <a:r>
              <a:rPr lang="en-CA" sz="2400" dirty="0"/>
              <a:t> and Femmes du Monde à Côte-des-Neiges for their valuable collaboration</a:t>
            </a: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en-US" sz="2400" dirty="0">
                <a:cs typeface="Arial"/>
              </a:rPr>
              <a:t>This workshop was made possible with the support of​</a:t>
            </a: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6837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dirty="0">
                <a:solidFill>
                  <a:srgbClr val="333F48"/>
                </a:solidFill>
                <a:latin typeface="Arial"/>
                <a:cs typeface="Arial"/>
              </a:rPr>
              <a:t>? </a:t>
            </a:r>
            <a:endParaRPr lang="fr-FR" sz="4000" dirty="0">
              <a:latin typeface="Arial"/>
              <a:cs typeface="Arial"/>
            </a:endParaRPr>
          </a:p>
        </p:txBody>
      </p:sp>
      <p:pic>
        <p:nvPicPr>
          <p:cNvPr id="5" name="Espace réservé du contenu 4" descr="Une image contenant habits, dessin humoristique, Visage humain, illustration&#10;&#10;Description générée automatiquement">
            <a:extLst>
              <a:ext uri="{FF2B5EF4-FFF2-40B4-BE49-F238E27FC236}">
                <a16:creationId xmlns:a16="http://schemas.microsoft.com/office/drawing/2014/main" id="{50934DEE-0226-3416-11BD-96BAAE2EECAA}"/>
              </a:ext>
            </a:extLst>
          </p:cNvPr>
          <p:cNvPicPr>
            <a:picLocks noGrp="1" noChangeAspect="1"/>
          </p:cNvPicPr>
          <p:nvPr>
            <p:ph sz="half" idx="2"/>
          </p:nvPr>
        </p:nvPicPr>
        <p:blipFill>
          <a:blip r:embed="rId3"/>
          <a:stretch>
            <a:fillRect/>
          </a:stretch>
        </p:blipFill>
        <p:spPr>
          <a:xfrm>
            <a:off x="3966791" y="1713661"/>
            <a:ext cx="4848045" cy="4919932"/>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 </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Giulia's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latin typeface="Arial"/>
                <a:cs typeface="Arial"/>
              </a:rPr>
              <a:t>"I have the </a:t>
            </a:r>
            <a:r>
              <a:rPr lang="fr-CA" b="1" dirty="0" err="1">
                <a:solidFill>
                  <a:srgbClr val="212121"/>
                </a:solidFill>
                <a:latin typeface="Arial"/>
                <a:cs typeface="Arial"/>
              </a:rPr>
              <a:t>children</a:t>
            </a:r>
            <a:r>
              <a:rPr lang="fr-CA" b="1" dirty="0">
                <a:solidFill>
                  <a:srgbClr val="212121"/>
                </a:solidFill>
                <a:latin typeface="Arial"/>
                <a:cs typeface="Arial"/>
              </a:rPr>
              <a:t> full-time."</a:t>
            </a:r>
            <a:endParaRPr lang="fr-CA" dirty="0">
              <a:solidFill>
                <a:srgbClr val="212121"/>
              </a:solidFill>
              <a:latin typeface="Arial"/>
              <a:cs typeface="Arial"/>
            </a:endParaRPr>
          </a:p>
          <a:p>
            <a:pPr>
              <a:lnSpc>
                <a:spcPct val="100000"/>
              </a:lnSpc>
            </a:pPr>
            <a:r>
              <a:rPr lang="fr-CA" b="1" dirty="0">
                <a:solidFill>
                  <a:srgbClr val="212121"/>
                </a:solidFill>
                <a:latin typeface="Arial"/>
                <a:cs typeface="Arial"/>
              </a:rPr>
              <a:t>"</a:t>
            </a:r>
            <a:r>
              <a:rPr lang="fr-CA" b="1" dirty="0" err="1">
                <a:solidFill>
                  <a:srgbClr val="212121"/>
                </a:solidFill>
                <a:latin typeface="Arial"/>
                <a:cs typeface="Arial"/>
              </a:rPr>
              <a:t>I'm</a:t>
            </a:r>
            <a:r>
              <a:rPr lang="fr-CA" b="1" dirty="0">
                <a:solidFill>
                  <a:srgbClr val="212121"/>
                </a:solidFill>
                <a:latin typeface="Arial"/>
                <a:cs typeface="Arial"/>
              </a:rPr>
              <a:t> </a:t>
            </a:r>
            <a:r>
              <a:rPr lang="fr-CA" b="1" dirty="0" err="1">
                <a:solidFill>
                  <a:srgbClr val="212121"/>
                </a:solidFill>
                <a:latin typeface="Arial"/>
                <a:cs typeface="Arial"/>
              </a:rPr>
              <a:t>struggling</a:t>
            </a:r>
            <a:r>
              <a:rPr lang="fr-CA" b="1" dirty="0">
                <a:solidFill>
                  <a:srgbClr val="212121"/>
                </a:solidFill>
                <a:latin typeface="Arial"/>
                <a:cs typeface="Arial"/>
              </a:rPr>
              <a:t> to </a:t>
            </a:r>
            <a:r>
              <a:rPr lang="fr-CA" b="1" dirty="0" err="1">
                <a:solidFill>
                  <a:srgbClr val="212121"/>
                </a:solidFill>
                <a:latin typeface="Arial"/>
                <a:cs typeface="Arial"/>
              </a:rPr>
              <a:t>pay</a:t>
            </a:r>
            <a:r>
              <a:rPr lang="fr-CA" b="1" dirty="0">
                <a:solidFill>
                  <a:srgbClr val="212121"/>
                </a:solidFill>
                <a:latin typeface="Arial"/>
                <a:cs typeface="Arial"/>
              </a:rPr>
              <a:t> for </a:t>
            </a:r>
            <a:r>
              <a:rPr lang="fr-CA" b="1" dirty="0" err="1">
                <a:solidFill>
                  <a:srgbClr val="212121"/>
                </a:solidFill>
                <a:latin typeface="Arial"/>
                <a:cs typeface="Arial"/>
              </a:rPr>
              <a:t>everything</a:t>
            </a:r>
            <a:r>
              <a:rPr lang="fr-CA" b="1" dirty="0">
                <a:solidFill>
                  <a:srgbClr val="212121"/>
                </a:solidFill>
                <a:latin typeface="Arial"/>
                <a:cs typeface="Arial"/>
              </a:rPr>
              <a:t>."</a:t>
            </a:r>
            <a:endParaRPr lang="fr-CA" dirty="0">
              <a:solidFill>
                <a:srgbClr val="212121"/>
              </a:solidFill>
              <a:latin typeface="Arial"/>
              <a:cs typeface="Arial"/>
            </a:endParaRPr>
          </a:p>
          <a:p>
            <a:pPr>
              <a:lnSpc>
                <a:spcPct val="100000"/>
              </a:lnSpc>
            </a:pPr>
            <a:r>
              <a:rPr lang="fr-CA" b="1" dirty="0">
                <a:solidFill>
                  <a:srgbClr val="212121"/>
                </a:solidFill>
                <a:latin typeface="Arial"/>
                <a:cs typeface="Arial"/>
              </a:rPr>
              <a:t>"This trip </a:t>
            </a:r>
            <a:r>
              <a:rPr lang="fr-CA" b="1" dirty="0" err="1">
                <a:solidFill>
                  <a:srgbClr val="212121"/>
                </a:solidFill>
                <a:latin typeface="Arial"/>
                <a:cs typeface="Arial"/>
              </a:rPr>
              <a:t>is</a:t>
            </a:r>
            <a:r>
              <a:rPr lang="fr-CA" b="1" dirty="0">
                <a:solidFill>
                  <a:srgbClr val="212121"/>
                </a:solidFill>
                <a:latin typeface="Arial"/>
                <a:cs typeface="Arial"/>
              </a:rPr>
              <a:t> </a:t>
            </a:r>
            <a:r>
              <a:rPr lang="fr-CA" b="1" dirty="0" err="1">
                <a:solidFill>
                  <a:srgbClr val="212121"/>
                </a:solidFill>
                <a:latin typeface="Arial"/>
                <a:cs typeface="Arial"/>
              </a:rPr>
              <a:t>bothering</a:t>
            </a:r>
            <a:r>
              <a:rPr lang="fr-CA" b="1" dirty="0">
                <a:solidFill>
                  <a:srgbClr val="212121"/>
                </a:solidFill>
                <a:latin typeface="Arial"/>
                <a:cs typeface="Arial"/>
              </a:rPr>
              <a:t> me."</a:t>
            </a:r>
            <a:endParaRPr lang="fr-CA" dirty="0">
              <a:solidFill>
                <a:srgbClr val="212121"/>
              </a:solidFill>
              <a:latin typeface="Arial"/>
              <a:cs typeface="Arial"/>
            </a:endParaRPr>
          </a:p>
          <a:p>
            <a:pPr>
              <a:lnSpc>
                <a:spcPct val="100000"/>
              </a:lnSpc>
            </a:pPr>
            <a:r>
              <a:rPr lang="fr-CA" b="1" dirty="0">
                <a:solidFill>
                  <a:srgbClr val="212121"/>
                </a:solidFill>
                <a:latin typeface="Arial"/>
                <a:cs typeface="Arial"/>
              </a:rPr>
              <a:t>"I </a:t>
            </a:r>
            <a:r>
              <a:rPr lang="fr-CA" b="1" dirty="0" err="1">
                <a:solidFill>
                  <a:srgbClr val="212121"/>
                </a:solidFill>
                <a:latin typeface="Arial"/>
                <a:cs typeface="Arial"/>
              </a:rPr>
              <a:t>want</a:t>
            </a:r>
            <a:r>
              <a:rPr lang="fr-CA" b="1" dirty="0">
                <a:solidFill>
                  <a:srgbClr val="212121"/>
                </a:solidFill>
                <a:latin typeface="Arial"/>
                <a:cs typeface="Arial"/>
              </a:rPr>
              <a:t> to </a:t>
            </a:r>
            <a:r>
              <a:rPr lang="fr-CA" b="1" dirty="0" err="1">
                <a:solidFill>
                  <a:srgbClr val="212121"/>
                </a:solidFill>
                <a:latin typeface="Arial"/>
                <a:cs typeface="Arial"/>
              </a:rPr>
              <a:t>make</a:t>
            </a:r>
            <a:r>
              <a:rPr lang="fr-CA" b="1" dirty="0">
                <a:solidFill>
                  <a:srgbClr val="212121"/>
                </a:solidFill>
                <a:latin typeface="Arial"/>
                <a:cs typeface="Arial"/>
              </a:rPr>
              <a:t> </a:t>
            </a:r>
            <a:r>
              <a:rPr lang="fr-CA" b="1" dirty="0" err="1">
                <a:solidFill>
                  <a:srgbClr val="212121"/>
                </a:solidFill>
                <a:latin typeface="Arial"/>
                <a:cs typeface="Arial"/>
              </a:rPr>
              <a:t>decisions</a:t>
            </a:r>
            <a:r>
              <a:rPr lang="fr-CA" b="1" dirty="0">
                <a:solidFill>
                  <a:srgbClr val="212121"/>
                </a:solidFill>
                <a:latin typeface="Arial"/>
                <a:cs typeface="Arial"/>
              </a:rPr>
              <a:t> </a:t>
            </a:r>
            <a:r>
              <a:rPr lang="fr-CA" b="1" dirty="0" err="1">
                <a:solidFill>
                  <a:srgbClr val="212121"/>
                </a:solidFill>
                <a:latin typeface="Arial"/>
                <a:cs typeface="Arial"/>
              </a:rPr>
              <a:t>myself</a:t>
            </a:r>
            <a:r>
              <a:rPr lang="fr-CA" b="1" dirty="0">
                <a:solidFill>
                  <a:srgbClr val="212121"/>
                </a:solidFill>
                <a:latin typeface="Arial"/>
                <a:cs typeface="Arial"/>
              </a:rPr>
              <a:t>."</a:t>
            </a:r>
            <a:endParaRPr lang="fr-FR" dirty="0">
              <a:latin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9" name="Espace réservé du contenu 4" descr="Une image contenant habits, dessin humoristique, Visage humain, illustration&#10;&#10;Description générée automatiquement">
            <a:extLst>
              <a:ext uri="{FF2B5EF4-FFF2-40B4-BE49-F238E27FC236}">
                <a16:creationId xmlns:a16="http://schemas.microsoft.com/office/drawing/2014/main" id="{C716C797-6EC1-2590-BC41-CE999C1C2653}"/>
              </a:ext>
            </a:extLst>
          </p:cNvPr>
          <p:cNvPicPr>
            <a:picLocks noChangeAspect="1"/>
          </p:cNvPicPr>
          <p:nvPr/>
        </p:nvPicPr>
        <p:blipFill>
          <a:blip r:embed="rId4"/>
          <a:stretch>
            <a:fillRect/>
          </a:stretch>
        </p:blipFill>
        <p:spPr>
          <a:xfrm>
            <a:off x="1537017" y="1584265"/>
            <a:ext cx="4359999" cy="4424649"/>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Making</a:t>
            </a:r>
            <a:r>
              <a:rPr lang="fr-FR" dirty="0">
                <a:cs typeface="Arial"/>
              </a:rPr>
              <a:t> </a:t>
            </a:r>
            <a:r>
              <a:rPr lang="fr-FR" dirty="0" err="1">
                <a:cs typeface="Arial"/>
              </a:rPr>
              <a:t>decisions</a:t>
            </a:r>
            <a:r>
              <a:rPr lang="fr-FR" dirty="0">
                <a:cs typeface="Arial"/>
              </a:rPr>
              <a:t> about the </a:t>
            </a:r>
            <a:r>
              <a:rPr lang="fr-FR" dirty="0" err="1">
                <a:cs typeface="Arial"/>
              </a:rPr>
              <a:t>children</a:t>
            </a:r>
            <a:r>
              <a:rPr lang="fr-FR" dirty="0">
                <a:cs typeface="Arial"/>
              </a:rPr>
              <a:t> </a:t>
            </a:r>
            <a:r>
              <a:rPr lang="fr-FR" dirty="0" err="1">
                <a:cs typeface="Arial"/>
              </a:rPr>
              <a:t>together</a:t>
            </a:r>
            <a:endParaRPr lang="fr-FR"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342900" lvl="2" indent="-342900" fontAlgn="base">
              <a:lnSpc>
                <a:spcPct val="100000"/>
              </a:lnSpc>
            </a:pPr>
            <a:r>
              <a:rPr lang="fr-CA" sz="2400" dirty="0" err="1">
                <a:solidFill>
                  <a:schemeClr val="accent2"/>
                </a:solidFill>
                <a:latin typeface="Arial"/>
                <a:cs typeface="Arial"/>
              </a:rPr>
              <a:t>Both</a:t>
            </a:r>
            <a:r>
              <a:rPr lang="fr-CA" sz="2400" dirty="0">
                <a:solidFill>
                  <a:schemeClr val="accent2"/>
                </a:solidFill>
                <a:latin typeface="Arial"/>
                <a:cs typeface="Arial"/>
              </a:rPr>
              <a:t> parents </a:t>
            </a:r>
            <a:r>
              <a:rPr lang="fr-CA" sz="2400" dirty="0" err="1">
                <a:solidFill>
                  <a:schemeClr val="accent2"/>
                </a:solidFill>
                <a:latin typeface="Arial"/>
                <a:cs typeface="Arial"/>
              </a:rPr>
              <a:t>should</a:t>
            </a:r>
            <a:r>
              <a:rPr lang="fr-CA" sz="2400" dirty="0">
                <a:solidFill>
                  <a:schemeClr val="accent2"/>
                </a:solidFill>
                <a:latin typeface="Arial"/>
                <a:cs typeface="Arial"/>
              </a:rPr>
              <a:t> </a:t>
            </a:r>
            <a:r>
              <a:rPr lang="fr-CA" sz="2400" dirty="0" err="1">
                <a:solidFill>
                  <a:schemeClr val="accent2"/>
                </a:solidFill>
                <a:latin typeface="Arial"/>
                <a:cs typeface="Arial"/>
              </a:rPr>
              <a:t>make</a:t>
            </a:r>
            <a:r>
              <a:rPr lang="fr-CA" sz="2400" dirty="0">
                <a:solidFill>
                  <a:schemeClr val="accent2"/>
                </a:solidFill>
                <a:latin typeface="Arial"/>
                <a:cs typeface="Arial"/>
              </a:rPr>
              <a:t> important </a:t>
            </a:r>
            <a:r>
              <a:rPr lang="fr-CA" sz="2400" dirty="0" err="1">
                <a:solidFill>
                  <a:schemeClr val="accent2"/>
                </a:solidFill>
                <a:latin typeface="Arial"/>
                <a:cs typeface="Arial"/>
              </a:rPr>
              <a:t>decisions</a:t>
            </a:r>
            <a:r>
              <a:rPr lang="fr-CA" sz="2400" dirty="0">
                <a:solidFill>
                  <a:schemeClr val="accent2"/>
                </a:solidFill>
                <a:latin typeface="Arial"/>
                <a:cs typeface="Arial"/>
              </a:rPr>
              <a:t> </a:t>
            </a:r>
            <a:r>
              <a:rPr lang="fr-CA" sz="2400" dirty="0" err="1">
                <a:solidFill>
                  <a:schemeClr val="accent2"/>
                </a:solidFill>
                <a:latin typeface="Arial"/>
                <a:cs typeface="Arial"/>
              </a:rPr>
              <a:t>together</a:t>
            </a:r>
            <a:endParaRPr lang="fr-CA" sz="2400">
              <a:solidFill>
                <a:schemeClr val="accent2"/>
              </a:solidFill>
              <a:latin typeface="Arial"/>
              <a:cs typeface="Arial"/>
            </a:endParaRPr>
          </a:p>
          <a:p>
            <a:pPr marL="342900" lvl="2" indent="-342900">
              <a:lnSpc>
                <a:spcPct val="100000"/>
              </a:lnSpc>
            </a:pPr>
            <a:r>
              <a:rPr lang="fr-CA" sz="2400" err="1">
                <a:solidFill>
                  <a:schemeClr val="accent2"/>
                </a:solidFill>
                <a:cs typeface="Arial"/>
              </a:rPr>
              <a:t>School</a:t>
            </a:r>
            <a:r>
              <a:rPr lang="fr-CA" sz="2400" dirty="0">
                <a:solidFill>
                  <a:schemeClr val="accent2"/>
                </a:solidFill>
                <a:cs typeface="Arial"/>
              </a:rPr>
              <a:t>, </a:t>
            </a:r>
            <a:r>
              <a:rPr lang="fr-CA" sz="2400" err="1">
                <a:solidFill>
                  <a:schemeClr val="accent2"/>
                </a:solidFill>
                <a:cs typeface="Arial"/>
              </a:rPr>
              <a:t>medical</a:t>
            </a:r>
            <a:r>
              <a:rPr lang="fr-CA" sz="2400" dirty="0">
                <a:solidFill>
                  <a:schemeClr val="accent2"/>
                </a:solidFill>
                <a:cs typeface="Arial"/>
              </a:rPr>
              <a:t> </a:t>
            </a:r>
            <a:r>
              <a:rPr lang="fr-CA" sz="2400" err="1">
                <a:solidFill>
                  <a:schemeClr val="accent2"/>
                </a:solidFill>
                <a:cs typeface="Arial"/>
              </a:rPr>
              <a:t>treatments</a:t>
            </a:r>
            <a:r>
              <a:rPr lang="fr-CA" sz="2400" dirty="0">
                <a:solidFill>
                  <a:schemeClr val="accent2"/>
                </a:solidFill>
                <a:cs typeface="Arial"/>
              </a:rPr>
              <a:t>, </a:t>
            </a:r>
            <a:r>
              <a:rPr lang="fr-CA" sz="2400" err="1">
                <a:solidFill>
                  <a:schemeClr val="accent2"/>
                </a:solidFill>
                <a:cs typeface="Arial"/>
              </a:rPr>
              <a:t>activities</a:t>
            </a:r>
            <a:r>
              <a:rPr lang="fr-CA" sz="2400" dirty="0">
                <a:solidFill>
                  <a:schemeClr val="accent2"/>
                </a:solidFill>
                <a:cs typeface="Arial"/>
              </a:rPr>
              <a:t>, </a:t>
            </a:r>
            <a:r>
              <a:rPr lang="fr-CA" sz="2400" err="1">
                <a:solidFill>
                  <a:schemeClr val="accent2"/>
                </a:solidFill>
                <a:cs typeface="Arial"/>
              </a:rPr>
              <a:t>travel</a:t>
            </a:r>
            <a:r>
              <a:rPr lang="fr-CA" sz="2400" dirty="0">
                <a:solidFill>
                  <a:schemeClr val="accent2"/>
                </a:solidFill>
                <a:cs typeface="Arial"/>
              </a:rPr>
              <a:t>, etc. </a:t>
            </a: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Time </a:t>
            </a:r>
            <a:r>
              <a:rPr lang="fr-FR" sz="4000" dirty="0" err="1">
                <a:cs typeface="Arial"/>
              </a:rPr>
              <a:t>with</a:t>
            </a:r>
            <a:r>
              <a:rPr lang="fr-FR" sz="4000" dirty="0">
                <a:cs typeface="Arial"/>
              </a:rPr>
              <a:t> the </a:t>
            </a:r>
            <a:r>
              <a:rPr lang="fr-FR" sz="4000" dirty="0" err="1">
                <a:cs typeface="Arial"/>
              </a:rPr>
              <a:t>children</a:t>
            </a:r>
            <a:r>
              <a:rPr lang="fr-FR" sz="4000" dirty="0">
                <a:cs typeface="Arial"/>
              </a:rPr>
              <a:t> </a:t>
            </a:r>
            <a:r>
              <a:rPr lang="fr-FR" sz="4000" dirty="0" err="1">
                <a:cs typeface="Arial"/>
              </a:rPr>
              <a:t>after</a:t>
            </a:r>
            <a:r>
              <a:rPr lang="fr-FR" sz="4000" dirty="0">
                <a:cs typeface="Arial"/>
              </a:rPr>
              <a:t> a </a:t>
            </a:r>
            <a:r>
              <a:rPr lang="fr-FR" sz="4000" dirty="0" err="1">
                <a:cs typeface="Arial"/>
              </a:rPr>
              <a:t>breakup</a:t>
            </a:r>
            <a:r>
              <a:rPr lang="fr-FR" sz="4000" dirty="0">
                <a:cs typeface="Arial"/>
              </a:rPr>
              <a:t>: how </a:t>
            </a:r>
            <a:r>
              <a:rPr lang="fr-FR" sz="4000" dirty="0" err="1">
                <a:cs typeface="Arial"/>
              </a:rPr>
              <a:t>does</a:t>
            </a:r>
            <a:r>
              <a:rPr lang="fr-FR" sz="4000" dirty="0">
                <a:cs typeface="Arial"/>
              </a:rPr>
              <a:t> </a:t>
            </a:r>
            <a:r>
              <a:rPr lang="fr-FR" sz="4000" dirty="0" err="1">
                <a:cs typeface="Arial"/>
              </a:rPr>
              <a:t>it</a:t>
            </a:r>
            <a:r>
              <a:rPr lang="fr-FR" sz="4000" dirty="0">
                <a:cs typeface="Arial"/>
              </a:rPr>
              <a:t> </a:t>
            </a:r>
            <a:r>
              <a:rPr lang="fr-FR" sz="4000" dirty="0" err="1">
                <a:cs typeface="Arial"/>
              </a:rPr>
              <a:t>work</a:t>
            </a:r>
            <a:r>
              <a:rPr lang="fr-FR" sz="4000" dirty="0">
                <a:cs typeface="Arial"/>
              </a:rPr>
              <a: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342900" lvl="2" indent="-342900" fontAlgn="base">
              <a:lnSpc>
                <a:spcPct val="100000"/>
              </a:lnSpc>
              <a:spcBef>
                <a:spcPts val="1000"/>
              </a:spcBef>
            </a:pPr>
            <a:r>
              <a:rPr lang="fr-CA" sz="2400" dirty="0" err="1">
                <a:solidFill>
                  <a:srgbClr val="212121"/>
                </a:solidFill>
                <a:latin typeface="Arial"/>
                <a:cs typeface="Arial"/>
              </a:rPr>
              <a:t>Both</a:t>
            </a:r>
            <a:r>
              <a:rPr lang="fr-CA" sz="2400" dirty="0">
                <a:solidFill>
                  <a:srgbClr val="212121"/>
                </a:solidFill>
                <a:latin typeface="Arial"/>
                <a:cs typeface="Arial"/>
              </a:rPr>
              <a:t> parents can have </a:t>
            </a:r>
            <a:r>
              <a:rPr lang="fr-CA" sz="2400" dirty="0" err="1">
                <a:solidFill>
                  <a:srgbClr val="212121"/>
                </a:solidFill>
                <a:latin typeface="Arial"/>
                <a:cs typeface="Arial"/>
              </a:rPr>
              <a:t>custody</a:t>
            </a:r>
            <a:endParaRPr lang="fr-FR"/>
          </a:p>
          <a:p>
            <a:pPr marL="404495" lvl="2" indent="-404495">
              <a:lnSpc>
                <a:spcPct val="100000"/>
              </a:lnSpc>
              <a:spcBef>
                <a:spcPts val="1000"/>
              </a:spcBef>
            </a:pPr>
            <a:r>
              <a:rPr lang="fr-CA" sz="2400" dirty="0" err="1">
                <a:solidFill>
                  <a:srgbClr val="212121"/>
                </a:solidFill>
                <a:latin typeface="Arial"/>
                <a:cs typeface="Arial"/>
              </a:rPr>
              <a:t>Agreeing</a:t>
            </a:r>
            <a:r>
              <a:rPr lang="fr-CA" sz="2400" dirty="0">
                <a:solidFill>
                  <a:srgbClr val="212121"/>
                </a:solidFill>
                <a:latin typeface="Arial"/>
                <a:cs typeface="Arial"/>
              </a:rPr>
              <a:t> </a:t>
            </a:r>
            <a:r>
              <a:rPr lang="fr-CA" sz="2400" dirty="0" err="1">
                <a:solidFill>
                  <a:srgbClr val="212121"/>
                </a:solidFill>
                <a:latin typeface="Arial"/>
                <a:cs typeface="Arial"/>
              </a:rPr>
              <a:t>together</a:t>
            </a:r>
            <a:r>
              <a:rPr lang="fr-CA" sz="2400" dirty="0">
                <a:solidFill>
                  <a:srgbClr val="212121"/>
                </a:solidFill>
                <a:latin typeface="Arial"/>
                <a:cs typeface="Arial"/>
              </a:rPr>
              <a:t> or </a:t>
            </a:r>
            <a:r>
              <a:rPr lang="fr-CA" sz="2400" dirty="0" err="1">
                <a:solidFill>
                  <a:srgbClr val="212121"/>
                </a:solidFill>
                <a:latin typeface="Arial"/>
                <a:cs typeface="Arial"/>
              </a:rPr>
              <a:t>going</a:t>
            </a:r>
            <a:r>
              <a:rPr lang="fr-CA" sz="2400" dirty="0">
                <a:solidFill>
                  <a:srgbClr val="212121"/>
                </a:solidFill>
                <a:latin typeface="Arial"/>
                <a:cs typeface="Arial"/>
              </a:rPr>
              <a:t> to court</a:t>
            </a:r>
            <a:endParaRPr lang="fr-CA" dirty="0"/>
          </a:p>
          <a:p>
            <a:pPr marL="404495" lvl="2" indent="-404495">
              <a:lnSpc>
                <a:spcPct val="100000"/>
              </a:lnSpc>
            </a:pPr>
            <a:endParaRPr lang="fr-CA" sz="2400" dirty="0">
              <a:solidFill>
                <a:srgbClr val="212121"/>
              </a:solidFill>
              <a:cs typeface="Arial"/>
            </a:endParaRP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Paying</a:t>
            </a:r>
            <a:r>
              <a:rPr lang="fr-FR" sz="4000" dirty="0">
                <a:cs typeface="Arial"/>
              </a:rPr>
              <a:t> </a:t>
            </a:r>
            <a:r>
              <a:rPr lang="fr-FR" sz="4000" dirty="0" err="1">
                <a:cs typeface="Arial"/>
              </a:rPr>
              <a:t>expenses</a:t>
            </a:r>
            <a:r>
              <a:rPr lang="fr-FR" sz="4000" dirty="0">
                <a:cs typeface="Arial"/>
              </a:rPr>
              <a:t> for the </a:t>
            </a:r>
            <a:r>
              <a:rPr lang="fr-FR" sz="4000" dirty="0" err="1">
                <a:cs typeface="Arial"/>
              </a:rPr>
              <a:t>children</a:t>
            </a:r>
            <a:r>
              <a:rPr lang="fr-FR" sz="4000" dirty="0">
                <a:cs typeface="Arial"/>
              </a:rPr>
              <a:t>: Child support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pPr>
            <a:r>
              <a:rPr lang="fr-CA" sz="2400" dirty="0" err="1">
                <a:solidFill>
                  <a:srgbClr val="212121"/>
                </a:solidFill>
                <a:cs typeface="Arial"/>
              </a:rPr>
              <a:t>Ask</a:t>
            </a:r>
            <a:r>
              <a:rPr lang="fr-CA" sz="2400" dirty="0">
                <a:solidFill>
                  <a:srgbClr val="212121"/>
                </a:solidFill>
                <a:cs typeface="Arial"/>
              </a:rPr>
              <a:t> the </a:t>
            </a:r>
            <a:r>
              <a:rPr lang="fr-CA" sz="2400" dirty="0" err="1">
                <a:solidFill>
                  <a:srgbClr val="212121"/>
                </a:solidFill>
                <a:cs typeface="Arial"/>
              </a:rPr>
              <a:t>other</a:t>
            </a:r>
            <a:r>
              <a:rPr lang="fr-CA" sz="2400" dirty="0">
                <a:solidFill>
                  <a:srgbClr val="212121"/>
                </a:solidFill>
                <a:cs typeface="Arial"/>
              </a:rPr>
              <a:t> parent for a certain </a:t>
            </a:r>
            <a:r>
              <a:rPr lang="fr-CA" sz="2400" dirty="0" err="1">
                <a:solidFill>
                  <a:srgbClr val="212121"/>
                </a:solidFill>
                <a:cs typeface="Arial"/>
              </a:rPr>
              <a:t>amount</a:t>
            </a:r>
            <a:r>
              <a:rPr lang="fr-CA" sz="2400" dirty="0">
                <a:solidFill>
                  <a:srgbClr val="212121"/>
                </a:solidFill>
                <a:cs typeface="Arial"/>
              </a:rPr>
              <a:t> of money</a:t>
            </a:r>
          </a:p>
          <a:p>
            <a:pPr marL="404495" lvl="2" indent="-404495">
              <a:lnSpc>
                <a:spcPct val="100000"/>
              </a:lnSpc>
            </a:pPr>
            <a:r>
              <a:rPr lang="fr-CA" sz="2400" dirty="0" err="1">
                <a:solidFill>
                  <a:srgbClr val="212121"/>
                </a:solidFill>
                <a:cs typeface="Arial"/>
              </a:rPr>
              <a:t>Calculated</a:t>
            </a:r>
            <a:r>
              <a:rPr lang="fr-CA" sz="2400" dirty="0">
                <a:solidFill>
                  <a:srgbClr val="212121"/>
                </a:solidFill>
                <a:cs typeface="Arial"/>
              </a:rPr>
              <a:t> </a:t>
            </a:r>
            <a:r>
              <a:rPr lang="fr-CA" sz="2400" dirty="0" err="1">
                <a:solidFill>
                  <a:srgbClr val="212121"/>
                </a:solidFill>
                <a:cs typeface="Arial"/>
              </a:rPr>
              <a:t>based</a:t>
            </a:r>
            <a:r>
              <a:rPr lang="fr-CA" sz="2400" dirty="0">
                <a:solidFill>
                  <a:srgbClr val="212121"/>
                </a:solidFill>
                <a:cs typeface="Arial"/>
              </a:rPr>
              <a:t> on </a:t>
            </a:r>
            <a:r>
              <a:rPr lang="fr-CA" sz="2400" dirty="0" err="1">
                <a:solidFill>
                  <a:srgbClr val="212121"/>
                </a:solidFill>
                <a:cs typeface="Arial"/>
              </a:rPr>
              <a:t>each</a:t>
            </a:r>
            <a:r>
              <a:rPr lang="fr-CA" sz="2400" dirty="0">
                <a:solidFill>
                  <a:srgbClr val="212121"/>
                </a:solidFill>
                <a:cs typeface="Arial"/>
              </a:rPr>
              <a:t> </a:t>
            </a:r>
            <a:r>
              <a:rPr lang="fr-CA" sz="2400" dirty="0" err="1">
                <a:solidFill>
                  <a:srgbClr val="212121"/>
                </a:solidFill>
                <a:cs typeface="Arial"/>
              </a:rPr>
              <a:t>parent’s</a:t>
            </a:r>
            <a:r>
              <a:rPr lang="fr-CA" sz="2400" dirty="0">
                <a:solidFill>
                  <a:srgbClr val="212121"/>
                </a:solidFill>
                <a:cs typeface="Arial"/>
              </a:rPr>
              <a:t> </a:t>
            </a:r>
            <a:r>
              <a:rPr lang="fr-CA" sz="2400" dirty="0" err="1">
                <a:solidFill>
                  <a:srgbClr val="212121"/>
                </a:solidFill>
                <a:cs typeface="Arial"/>
              </a:rPr>
              <a:t>financial</a:t>
            </a:r>
            <a:r>
              <a:rPr lang="fr-CA" sz="2400" dirty="0">
                <a:solidFill>
                  <a:srgbClr val="212121"/>
                </a:solidFill>
                <a:cs typeface="Arial"/>
              </a:rPr>
              <a:t> situation, the </a:t>
            </a:r>
            <a:r>
              <a:rPr lang="fr-CA" sz="2400" dirty="0" err="1">
                <a:solidFill>
                  <a:srgbClr val="212121"/>
                </a:solidFill>
                <a:cs typeface="Arial"/>
              </a:rPr>
              <a:t>number</a:t>
            </a:r>
            <a:r>
              <a:rPr lang="fr-CA" sz="2400" dirty="0">
                <a:solidFill>
                  <a:srgbClr val="212121"/>
                </a:solidFill>
                <a:cs typeface="Arial"/>
              </a:rPr>
              <a:t> of </a:t>
            </a:r>
            <a:r>
              <a:rPr lang="fr-CA" sz="2400" dirty="0" err="1">
                <a:solidFill>
                  <a:srgbClr val="212121"/>
                </a:solidFill>
                <a:cs typeface="Arial"/>
              </a:rPr>
              <a:t>children</a:t>
            </a:r>
            <a:r>
              <a:rPr lang="fr-CA" sz="2400" dirty="0">
                <a:solidFill>
                  <a:srgbClr val="212121"/>
                </a:solidFill>
                <a:cs typeface="Arial"/>
              </a:rPr>
              <a:t>, the </a:t>
            </a:r>
            <a:r>
              <a:rPr lang="fr-CA" sz="2400" dirty="0" err="1">
                <a:solidFill>
                  <a:srgbClr val="212121"/>
                </a:solidFill>
                <a:cs typeface="Arial"/>
              </a:rPr>
              <a:t>children’s</a:t>
            </a:r>
            <a:r>
              <a:rPr lang="fr-CA" sz="2400" dirty="0">
                <a:solidFill>
                  <a:srgbClr val="212121"/>
                </a:solidFill>
                <a:cs typeface="Arial"/>
              </a:rPr>
              <a:t> </a:t>
            </a:r>
            <a:r>
              <a:rPr lang="fr-CA" sz="2400" dirty="0" err="1">
                <a:solidFill>
                  <a:srgbClr val="212121"/>
                </a:solidFill>
                <a:cs typeface="Arial"/>
              </a:rPr>
              <a:t>needs</a:t>
            </a:r>
            <a:r>
              <a:rPr lang="fr-CA" sz="2400" dirty="0">
                <a:solidFill>
                  <a:srgbClr val="212121"/>
                </a:solidFill>
                <a:cs typeface="Arial"/>
              </a:rPr>
              <a:t> and how </a:t>
            </a:r>
            <a:r>
              <a:rPr lang="fr-CA" sz="2400" dirty="0" err="1">
                <a:solidFill>
                  <a:srgbClr val="212121"/>
                </a:solidFill>
                <a:cs typeface="Arial"/>
              </a:rPr>
              <a:t>much</a:t>
            </a:r>
            <a:r>
              <a:rPr lang="fr-CA" sz="2400" dirty="0">
                <a:solidFill>
                  <a:srgbClr val="212121"/>
                </a:solidFill>
                <a:cs typeface="Arial"/>
              </a:rPr>
              <a:t> time the </a:t>
            </a:r>
            <a:r>
              <a:rPr lang="fr-CA" sz="2400" dirty="0" err="1">
                <a:solidFill>
                  <a:srgbClr val="212121"/>
                </a:solidFill>
                <a:cs typeface="Arial"/>
              </a:rPr>
              <a:t>children</a:t>
            </a:r>
            <a:r>
              <a:rPr lang="fr-CA" sz="2400" dirty="0">
                <a:solidFill>
                  <a:srgbClr val="212121"/>
                </a:solidFill>
                <a:cs typeface="Arial"/>
              </a:rPr>
              <a:t> </a:t>
            </a:r>
            <a:r>
              <a:rPr lang="fr-CA" sz="2400" dirty="0" err="1">
                <a:solidFill>
                  <a:srgbClr val="212121"/>
                </a:solidFill>
                <a:cs typeface="Arial"/>
              </a:rPr>
              <a:t>spend</a:t>
            </a:r>
            <a:r>
              <a:rPr lang="fr-CA" sz="2400" dirty="0">
                <a:solidFill>
                  <a:srgbClr val="212121"/>
                </a:solidFill>
                <a:cs typeface="Arial"/>
              </a:rPr>
              <a:t> </a:t>
            </a:r>
            <a:r>
              <a:rPr lang="fr-CA" sz="2400" dirty="0" err="1">
                <a:solidFill>
                  <a:srgbClr val="212121"/>
                </a:solidFill>
                <a:cs typeface="Arial"/>
              </a:rPr>
              <a:t>with</a:t>
            </a:r>
            <a:r>
              <a:rPr lang="fr-CA" sz="2400" dirty="0">
                <a:solidFill>
                  <a:srgbClr val="212121"/>
                </a:solidFill>
                <a:cs typeface="Arial"/>
              </a:rPr>
              <a:t> </a:t>
            </a:r>
            <a:r>
              <a:rPr lang="fr-CA" sz="2400" dirty="0" err="1">
                <a:solidFill>
                  <a:srgbClr val="212121"/>
                </a:solidFill>
                <a:cs typeface="Arial"/>
              </a:rPr>
              <a:t>each</a:t>
            </a:r>
            <a:r>
              <a:rPr lang="fr-CA" sz="2400" dirty="0">
                <a:solidFill>
                  <a:srgbClr val="212121"/>
                </a:solidFill>
                <a:cs typeface="Arial"/>
              </a:rPr>
              <a:t> parent</a:t>
            </a:r>
          </a:p>
          <a:p>
            <a:pPr marL="404495" lvl="2" indent="-404495">
              <a:lnSpc>
                <a:spcPct val="100000"/>
              </a:lnSpc>
            </a:pPr>
            <a:r>
              <a:rPr lang="fr-CA" sz="2400" dirty="0" err="1">
                <a:solidFill>
                  <a:srgbClr val="212121"/>
                </a:solidFill>
                <a:cs typeface="Arial"/>
              </a:rPr>
              <a:t>Usually</a:t>
            </a:r>
            <a:r>
              <a:rPr lang="fr-CA" sz="2400" dirty="0">
                <a:solidFill>
                  <a:srgbClr val="212121"/>
                </a:solidFill>
                <a:cs typeface="Arial"/>
              </a:rPr>
              <a:t> </a:t>
            </a:r>
            <a:r>
              <a:rPr lang="fr-CA" sz="2400" dirty="0" err="1">
                <a:solidFill>
                  <a:srgbClr val="212121"/>
                </a:solidFill>
                <a:cs typeface="Arial"/>
              </a:rPr>
              <a:t>automatically</a:t>
            </a:r>
            <a:r>
              <a:rPr lang="fr-CA" sz="2400" dirty="0">
                <a:solidFill>
                  <a:srgbClr val="212121"/>
                </a:solidFill>
                <a:cs typeface="Arial"/>
              </a:rPr>
              <a:t> </a:t>
            </a:r>
            <a:r>
              <a:rPr lang="fr-CA" sz="2400" dirty="0" err="1">
                <a:solidFill>
                  <a:srgbClr val="212121"/>
                </a:solidFill>
                <a:cs typeface="Arial"/>
              </a:rPr>
              <a:t>deducted</a:t>
            </a:r>
            <a:r>
              <a:rPr lang="fr-CA" sz="2400" dirty="0">
                <a:solidFill>
                  <a:srgbClr val="212121"/>
                </a:solidFill>
                <a:cs typeface="Arial"/>
              </a:rPr>
              <a:t> </a:t>
            </a:r>
            <a:r>
              <a:rPr lang="fr-CA" sz="2400" dirty="0" err="1">
                <a:solidFill>
                  <a:srgbClr val="212121"/>
                </a:solidFill>
                <a:cs typeface="Arial"/>
              </a:rPr>
              <a:t>each</a:t>
            </a:r>
            <a:r>
              <a:rPr lang="fr-CA" sz="2400" dirty="0">
                <a:solidFill>
                  <a:srgbClr val="212121"/>
                </a:solidFill>
                <a:cs typeface="Arial"/>
              </a:rPr>
              <a:t> </a:t>
            </a:r>
            <a:r>
              <a:rPr lang="fr-CA" sz="2400" dirty="0" err="1">
                <a:solidFill>
                  <a:srgbClr val="212121"/>
                </a:solidFill>
                <a:cs typeface="Arial"/>
              </a:rPr>
              <a:t>month</a:t>
            </a:r>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19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a:bodyPr>
          <a:lstStyle/>
          <a:p>
            <a:r>
              <a:rPr lang="fr-FR" sz="2000" dirty="0">
                <a:solidFill>
                  <a:schemeClr val="accent2"/>
                </a:solidFill>
                <a:highlight>
                  <a:srgbClr val="FFFF00"/>
                </a:highlight>
              </a:rPr>
              <a:t>(Short description of the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FR" sz="2000" err="1"/>
              <a:t>Finding</a:t>
            </a:r>
            <a:r>
              <a:rPr lang="fr-FR" sz="2000" dirty="0"/>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Free online </a:t>
            </a:r>
            <a:r>
              <a:rPr lang="fr-FR" sz="2000" dirty="0" err="1">
                <a:solidFill>
                  <a:schemeClr val="accent2"/>
                </a:solidFill>
              </a:rPr>
              <a:t>legal</a:t>
            </a:r>
            <a:r>
              <a:rPr lang="fr-FR" sz="2000" dirty="0">
                <a:solidFill>
                  <a:schemeClr val="accent2"/>
                </a:solidFill>
              </a:rPr>
              <a:t> information on :</a:t>
            </a:r>
          </a:p>
          <a:p>
            <a:r>
              <a:rPr lang="fr-FR" sz="2000" dirty="0">
                <a:solidFill>
                  <a:schemeClr val="accent2"/>
                </a:solidFill>
              </a:rPr>
              <a:t>:</a:t>
            </a:r>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dirty="0" err="1">
                <a:solidFill>
                  <a:schemeClr val="accent2"/>
                </a:solidFill>
                <a:cs typeface="Arial"/>
              </a:rPr>
              <a:t>seperation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dirty="0">
              <a:solidFill>
                <a:schemeClr val="accent2"/>
              </a:solidFill>
              <a:cs typeface="Arial"/>
            </a:endParaRPr>
          </a:p>
          <a:p>
            <a:pPr marL="342900" indent="-342900">
              <a:buChar char="•"/>
            </a:pPr>
            <a:r>
              <a:rPr lang="fr-FR" sz="2000" dirty="0">
                <a:solidFill>
                  <a:schemeClr val="accent2"/>
                </a:solidFill>
                <a:cs typeface="Arial"/>
              </a:rPr>
              <a:t>Work</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cs typeface="Arial"/>
            </a:endParaRPr>
          </a:p>
          <a:p>
            <a:endParaRPr lang="fr-FR" sz="2000" dirty="0">
              <a:cs typeface="Arial"/>
            </a:endParaRPr>
          </a:p>
          <a:p>
            <a:r>
              <a:rPr lang="en-US" sz="2000" dirty="0" err="1">
                <a:solidFill>
                  <a:schemeClr val="accent2"/>
                </a:solidFill>
                <a:ea typeface="+mn-lt"/>
                <a:cs typeface="+mn-lt"/>
                <a:hlinkClick r:id="rId3"/>
              </a:rPr>
              <a:t>Éducaloi</a:t>
            </a:r>
            <a:r>
              <a:rPr lang="en-US" sz="2000" dirty="0">
                <a:solidFill>
                  <a:schemeClr val="accent2"/>
                </a:solidFill>
                <a:ea typeface="+mn-lt"/>
                <a:cs typeface="+mn-lt"/>
                <a:hlinkClick r:id="rId3"/>
              </a:rPr>
              <a:t> - Your starting point for legal information</a:t>
            </a:r>
            <a:endParaRPr lang="fr-FR" dirty="0">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pic>
        <p:nvPicPr>
          <p:cNvPr id="1026" name="Picture 2" descr="Une image contenant texte, capture d’écran, Site web, Publicité en ligne&#10;&#10;Le contenu généré par l’IA peut être incorrect.">
            <a:extLst>
              <a:ext uri="{FF2B5EF4-FFF2-40B4-BE49-F238E27FC236}">
                <a16:creationId xmlns:a16="http://schemas.microsoft.com/office/drawing/2014/main" id="{1DB8FD27-5332-0D4B-EA7C-65C29E369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0539" y="1857957"/>
            <a:ext cx="5099994" cy="281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8C6C2-DDA4-4AE5-86FD-885A7AFED248}">
  <ds:schemaRefs>
    <ds:schemaRef ds:uri="http://schemas.microsoft.com/office/2006/metadata/properties"/>
    <ds:schemaRef ds:uri="http://schemas.microsoft.com/sharepoint/v3"/>
    <ds:schemaRef ds:uri="319a9c1d-6107-471a-83e8-1a40088b2974"/>
    <ds:schemaRef ds:uri="http://purl.org/dc/dcmitype/"/>
    <ds:schemaRef ds:uri="7c4c9101-ca6c-4953-bf15-5ed2fb777a67"/>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546BF525-E18A-41A8-86D4-1698AD5E505F}"/>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245</TotalTime>
  <Words>4588</Words>
  <Application>Microsoft Office PowerPoint</Application>
  <PresentationFormat>Widescreen</PresentationFormat>
  <Paragraphs>373</Paragraphs>
  <Slides>15</Slides>
  <Notes>15</Notes>
  <HiddenSlides>1</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Children My Couple</vt:lpstr>
      <vt:lpstr>Examining the situation What do you see here? </vt:lpstr>
      <vt:lpstr>Understanding the legal issues  Giulia's story</vt:lpstr>
      <vt:lpstr>Making decisions about the children together</vt:lpstr>
      <vt:lpstr>Time with the children after a breakup: how does it work?</vt:lpstr>
      <vt:lpstr>Paying expenses for the children: Child support</vt:lpstr>
      <vt:lpstr>PowerPoint Presentation</vt:lpstr>
      <vt:lpstr>Finding help (Name of the organisation)</vt:lpstr>
      <vt:lpstr>Finding help Éducaloi</vt:lpstr>
      <vt:lpstr>Finding help Info Justice Centres</vt:lpstr>
      <vt:lpstr>Finding help ReBâtir</vt:lpstr>
      <vt:lpstr>Other Resources</vt:lpstr>
      <vt:lpstr>Taking action What could Giulia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Gaëlle Feruzi</cp:lastModifiedBy>
  <cp:revision>451</cp:revision>
  <dcterms:created xsi:type="dcterms:W3CDTF">2024-06-10T18:08:19Z</dcterms:created>
  <dcterms:modified xsi:type="dcterms:W3CDTF">2026-02-18T20:09:35Z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0f8a2a51-8594-4f9a-9382-879960c59713</vt:lpwstr>
  </property>
  <property fmtid="{D5CDD505-2E9C-101B-9397-08002B2CF9AE}" pid="12" name="_dlc_DocId">
    <vt:lpwstr>EDUC-1465940978-639</vt:lpwstr>
  </property>
  <property fmtid="{D5CDD505-2E9C-101B-9397-08002B2CF9AE}" pid="13" name="Titre anglais">
    <vt:lpwstr>To walk away and rebuild</vt:lpwstr>
  </property>
  <property fmtid="{D5CDD505-2E9C-101B-9397-08002B2CF9AE}" pid="14" name="TaxCatchAll">
    <vt:lpwstr/>
  </property>
  <property fmtid="{D5CDD505-2E9C-101B-9397-08002B2CF9AE}" pid="15" name="_Categorisation">
    <vt:lpwstr>4511;#educationjuridique.ca:Type d'activité:Trousse clé en main|3abe23ac-b6cc-41fc-aa46-c58121215972</vt:lpwstr>
  </property>
  <property fmtid="{D5CDD505-2E9C-101B-9397-08002B2CF9AE}" pid="16" name="_dlc_DocIdUrl">
    <vt:lpwstr>https://educaloi.sharepoint.com/projets/_layouts/15/DocIdRedir.aspx?ID=EDUC-1465940978-639, EDUC-1465940978-639</vt:lpwstr>
  </property>
  <property fmtid="{D5CDD505-2E9C-101B-9397-08002B2CF9AE}" pid="17" name="Refonte_migré">
    <vt:bool>false</vt:bool>
  </property>
  <property fmtid="{D5CDD505-2E9C-101B-9397-08002B2CF9AE}" pid="18" name="Publications">
    <vt:bool>false</vt:bool>
  </property>
  <property fmtid="{D5CDD505-2E9C-101B-9397-08002B2CF9AE}" pid="19" name="PublicCible">
    <vt:lpwstr/>
  </property>
  <property fmtid="{D5CDD505-2E9C-101B-9397-08002B2CF9AE}" pid="20" name="EnLigneFR">
    <vt:bool>false</vt:bool>
  </property>
  <property fmtid="{D5CDD505-2E9C-101B-9397-08002B2CF9AE}" pid="21" name="Disciplines scolaires">
    <vt:lpwstr/>
  </property>
  <property fmtid="{D5CDD505-2E9C-101B-9397-08002B2CF9AE}" pid="22" name="SujetGuide">
    <vt:lpwstr/>
  </property>
  <property fmtid="{D5CDD505-2E9C-101B-9397-08002B2CF9AE}" pid="23" name="Graphiste">
    <vt:lpwstr/>
  </property>
  <property fmtid="{D5CDD505-2E9C-101B-9397-08002B2CF9AE}" pid="24" name="Sujet">
    <vt:lpwstr/>
  </property>
  <property fmtid="{D5CDD505-2E9C-101B-9397-08002B2CF9AE}" pid="25" name="Thème_Vidéo">
    <vt:lpwstr/>
  </property>
  <property fmtid="{D5CDD505-2E9C-101B-9397-08002B2CF9AE}" pid="26" name="WP">
    <vt:bool>false</vt:bool>
  </property>
  <property fmtid="{D5CDD505-2E9C-101B-9397-08002B2CF9AE}" pid="27" name="Cat_texte">
    <vt:lpwstr/>
  </property>
  <property fmtid="{D5CDD505-2E9C-101B-9397-08002B2CF9AE}" pid="28" name="Type de contenu">
    <vt:lpwstr/>
  </property>
  <property fmtid="{D5CDD505-2E9C-101B-9397-08002B2CF9AE}" pid="29" name="Commentaire d'impression">
    <vt:lpwstr/>
  </property>
  <property fmtid="{D5CDD505-2E9C-101B-9397-08002B2CF9AE}" pid="30" name="Année de développement">
    <vt:lpwstr/>
  </property>
  <property fmtid="{D5CDD505-2E9C-101B-9397-08002B2CF9AE}" pid="31" name="EnLigneEN">
    <vt:bool>false</vt:bool>
  </property>
  <property fmtid="{D5CDD505-2E9C-101B-9397-08002B2CF9AE}" pid="32" name="Categorie">
    <vt:lpwstr/>
  </property>
  <property fmtid="{D5CDD505-2E9C-101B-9397-08002B2CF9AE}" pid="33" name="SharedWithUsers">
    <vt:lpwstr/>
  </property>
  <property fmtid="{D5CDD505-2E9C-101B-9397-08002B2CF9AE}" pid="34" name="EnLigneEnANGSur">
    <vt:lpwstr/>
  </property>
  <property fmtid="{D5CDD505-2E9C-101B-9397-08002B2CF9AE}" pid="35" name="Sujets">
    <vt:lpwstr/>
  </property>
  <property fmtid="{D5CDD505-2E9C-101B-9397-08002B2CF9AE}" pid="36" name="Clientèles">
    <vt:lpwstr/>
  </property>
  <property fmtid="{D5CDD505-2E9C-101B-9397-08002B2CF9AE}" pid="37" name="Champ d'expertise12">
    <vt:lpwstr/>
  </property>
  <property fmtid="{D5CDD505-2E9C-101B-9397-08002B2CF9AE}" pid="38" name="Publié">
    <vt:bool>false</vt:bool>
  </property>
  <property fmtid="{D5CDD505-2E9C-101B-9397-08002B2CF9AE}" pid="39" name="Type d'activité">
    <vt:lpwstr/>
  </property>
  <property fmtid="{D5CDD505-2E9C-101B-9397-08002B2CF9AE}" pid="40" name="Noeud">
    <vt:lpwstr/>
  </property>
  <property fmtid="{D5CDD505-2E9C-101B-9397-08002B2CF9AE}" pid="41" name="Facebook">
    <vt:bool>false</vt:bool>
  </property>
  <property fmtid="{D5CDD505-2E9C-101B-9397-08002B2CF9AE}" pid="42" name="EnLigneEnFrSur">
    <vt:lpwstr/>
  </property>
  <property fmtid="{D5CDD505-2E9C-101B-9397-08002B2CF9AE}" pid="43" name="Catégories Publications">
    <vt:lpwstr/>
  </property>
  <property fmtid="{D5CDD505-2E9C-101B-9397-08002B2CF9AE}" pid="44" name="Statut">
    <vt:lpwstr/>
  </property>
  <property fmtid="{D5CDD505-2E9C-101B-9397-08002B2CF9AE}" pid="45" name="YouTube">
    <vt:bool>false</vt:bool>
  </property>
  <property fmtid="{D5CDD505-2E9C-101B-9397-08002B2CF9AE}" pid="46" name="Coordo responsable">
    <vt:lpwstr/>
  </property>
  <property fmtid="{D5CDD505-2E9C-101B-9397-08002B2CF9AE}" pid="47" name="Niveau suggéré">
    <vt:lpwstr/>
  </property>
  <property fmtid="{D5CDD505-2E9C-101B-9397-08002B2CF9AE}" pid="48" name="Derniers_animateurs">
    <vt:lpwstr/>
  </property>
  <property fmtid="{D5CDD505-2E9C-101B-9397-08002B2CF9AE}" pid="49" name="Partenariat">
    <vt:lpwstr/>
  </property>
  <property fmtid="{D5CDD505-2E9C-101B-9397-08002B2CF9AE}" pid="50" name="_docset_NoMedatataSyncRequired">
    <vt:lpwstr>False</vt:lpwstr>
  </property>
</Properties>
</file>